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sldIdLst>
    <p:sldId id="256" r:id="rId2"/>
    <p:sldId id="282" r:id="rId3"/>
    <p:sldId id="287" r:id="rId4"/>
    <p:sldId id="286" r:id="rId5"/>
    <p:sldId id="258" r:id="rId6"/>
    <p:sldId id="283" r:id="rId7"/>
    <p:sldId id="259" r:id="rId8"/>
    <p:sldId id="260" r:id="rId9"/>
    <p:sldId id="261" r:id="rId10"/>
    <p:sldId id="262" r:id="rId11"/>
    <p:sldId id="264" r:id="rId12"/>
    <p:sldId id="265" r:id="rId13"/>
    <p:sldId id="267" r:id="rId14"/>
    <p:sldId id="269" r:id="rId15"/>
    <p:sldId id="270" r:id="rId16"/>
    <p:sldId id="271" r:id="rId17"/>
    <p:sldId id="274" r:id="rId18"/>
    <p:sldId id="273" r:id="rId19"/>
    <p:sldId id="272" r:id="rId20"/>
    <p:sldId id="275" r:id="rId21"/>
    <p:sldId id="278" r:id="rId22"/>
    <p:sldId id="280" r:id="rId23"/>
    <p:sldId id="281" r:id="rId24"/>
    <p:sldId id="284" r:id="rId25"/>
    <p:sldId id="285"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880" autoAdjust="0"/>
  </p:normalViewPr>
  <p:slideViewPr>
    <p:cSldViewPr>
      <p:cViewPr varScale="1">
        <p:scale>
          <a:sx n="92" d="100"/>
          <a:sy n="92" d="100"/>
        </p:scale>
        <p:origin x="215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DDF73C6-E171-93F1-6EC9-5143ABA4ED34}"/>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60538510-7A14-DB48-9A1B-59522C126C9D}"/>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8426002F-4001-4B40-981B-27E939768FE6}" type="datetimeFigureOut">
              <a:rPr lang="en-US"/>
              <a:pPr>
                <a:defRPr/>
              </a:pPr>
              <a:t>9/21/2022</a:t>
            </a:fld>
            <a:endParaRPr lang="en-US"/>
          </a:p>
        </p:txBody>
      </p:sp>
      <p:sp>
        <p:nvSpPr>
          <p:cNvPr id="4" name="Slide Image Placeholder 3">
            <a:extLst>
              <a:ext uri="{FF2B5EF4-FFF2-40B4-BE49-F238E27FC236}">
                <a16:creationId xmlns:a16="http://schemas.microsoft.com/office/drawing/2014/main" id="{3BD837E0-0CD1-CD98-0980-7EF86F99C481}"/>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0F21C4AE-02E1-0CE4-E555-7A879E43783E}"/>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A4B36551-EA3E-5843-44F9-E0E2249A955B}"/>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70EA8E5C-C5E7-1937-BFBE-8D037767AF4B}"/>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6BD6B26-FEA9-43F0-861A-28D0710D44D8}" type="slidenum">
              <a:rPr lang="en-US" altLang="es-MX"/>
              <a:pPr/>
              <a:t>‹Nº›</a:t>
            </a:fld>
            <a:endParaRPr lang="en-US" altLang="es-MX"/>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cite_note-HSUSreport-9"/><Relationship Id="rId13" Type="http://schemas.openxmlformats.org/officeDocument/2006/relationships/hyperlink" Target="http://en.wikipedia.org/wiki/Maine" TargetMode="External"/><Relationship Id="rId3" Type="http://schemas.openxmlformats.org/officeDocument/2006/relationships/hyperlink" Target="#cite_note-1"/><Relationship Id="rId7" Type="http://schemas.openxmlformats.org/officeDocument/2006/relationships/hyperlink" Target="http://en.wikipedia.org/wiki/European_Union" TargetMode="External"/><Relationship Id="rId12" Type="http://schemas.openxmlformats.org/officeDocument/2006/relationships/hyperlink" Target="#cite_note-Kaufmann-6"/><Relationship Id="rId17" Type="http://schemas.openxmlformats.org/officeDocument/2006/relationships/hyperlink" Target="http://en.wikipedia.org/wiki/McDonald%27s" TargetMode="External"/><Relationship Id="rId2" Type="http://schemas.openxmlformats.org/officeDocument/2006/relationships/slide" Target="../slides/slide14.xml"/><Relationship Id="rId16" Type="http://schemas.openxmlformats.org/officeDocument/2006/relationships/hyperlink" Target="http://en.wikipedia.org/wiki/Smithfield_Foods" TargetMode="External"/><Relationship Id="rId1" Type="http://schemas.openxmlformats.org/officeDocument/2006/relationships/notesMaster" Target="../notesMasters/notesMaster1.xml"/><Relationship Id="rId6" Type="http://schemas.openxmlformats.org/officeDocument/2006/relationships/hyperlink" Target="#cite_note-Kaufmann2-5"/><Relationship Id="rId11" Type="http://schemas.openxmlformats.org/officeDocument/2006/relationships/hyperlink" Target="http://en.wikipedia.org/wiki/California" TargetMode="External"/><Relationship Id="rId5" Type="http://schemas.openxmlformats.org/officeDocument/2006/relationships/hyperlink" Target="#cite_note-SwineNews-4"/><Relationship Id="rId15" Type="http://schemas.openxmlformats.org/officeDocument/2006/relationships/hyperlink" Target="#cite_note-10"/><Relationship Id="rId10" Type="http://schemas.openxmlformats.org/officeDocument/2006/relationships/hyperlink" Target="http://en.wikipedia.org/wiki/Arizona" TargetMode="External"/><Relationship Id="rId4" Type="http://schemas.openxmlformats.org/officeDocument/2006/relationships/hyperlink" Target="#cite_note-3"/><Relationship Id="rId9" Type="http://schemas.openxmlformats.org/officeDocument/2006/relationships/hyperlink" Target="http://en.wikipedia.org/wiki/Florida" TargetMode="External"/><Relationship Id="rId14" Type="http://schemas.openxmlformats.org/officeDocument/2006/relationships/hyperlink" Target="http://en.wikipedia.org/wiki/Oregon"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D05D3940-4EA5-9821-036C-15457CC7042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51599F9D-E7EA-1FF5-0C03-1799D1B99E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MX"/>
              <a:t>Animal agribusiness consists of CAFOs or factory farms. The practice involves confining large numbers of animals in industrialized production facilities. A typical chicken house measures 490 feet long by 45 feet wide and will hold about 30,000 or more chickens (Singer, 23). Pig farms can house 6,000-7,000 pigs and it is not unusual to see cattle feedlots contain 10,000 heads of cattle. 90-95% of all land animals eaten or used to produce milk and eggs in the US originated from CAFOs. </a:t>
            </a:r>
          </a:p>
        </p:txBody>
      </p:sp>
      <p:sp>
        <p:nvSpPr>
          <p:cNvPr id="31748" name="Slide Number Placeholder 3">
            <a:extLst>
              <a:ext uri="{FF2B5EF4-FFF2-40B4-BE49-F238E27FC236}">
                <a16:creationId xmlns:a16="http://schemas.microsoft.com/office/drawing/2014/main" id="{9364F522-B2C7-1E94-CEB1-92FDBA7337E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C6F56FA-EA23-4743-8CF2-27D84F6B930D}" type="slidenum">
              <a:rPr lang="en-US" altLang="es-MX"/>
              <a:pPr eaLnBrk="1" hangingPunct="1"/>
              <a:t>7</a:t>
            </a:fld>
            <a:endParaRPr lang="en-US" altLang="es-MX"/>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E2065F78-4550-C617-4C12-439761D3550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2DE7F320-6F79-888C-AD4F-7950945AFE2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MX"/>
              <a:t>Factory farming is a mind set: reduce production costs to absolute minumin and systematically ignore or “externalize” such costs as environmental damage. </a:t>
            </a:r>
          </a:p>
        </p:txBody>
      </p:sp>
      <p:sp>
        <p:nvSpPr>
          <p:cNvPr id="32772" name="Slide Number Placeholder 3">
            <a:extLst>
              <a:ext uri="{FF2B5EF4-FFF2-40B4-BE49-F238E27FC236}">
                <a16:creationId xmlns:a16="http://schemas.microsoft.com/office/drawing/2014/main" id="{95BE2349-F832-A89C-85B2-27AFF9BF7D0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283937E-49DA-4262-A013-5DA825F77088}" type="slidenum">
              <a:rPr lang="en-US" altLang="es-MX"/>
              <a:pPr eaLnBrk="1" hangingPunct="1"/>
              <a:t>8</a:t>
            </a:fld>
            <a:endParaRPr lang="en-US" altLang="es-MX"/>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3563F4C0-1561-F395-1820-CFFA1F82B4B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9C2B9570-D3FA-FE69-D444-DAF19A4CBCA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MX"/>
              <a:t>A Smithsonian-sponsored research team found that an area of Amazon-basin rain forest equivalent to seven football fields is being cleared per minute for grazing land (Smithosonian Institute 2002). This contributes to </a:t>
            </a:r>
            <a:r>
              <a:rPr lang="en-US" altLang="es-MX" u="sng"/>
              <a:t>loss of biodiversity </a:t>
            </a:r>
            <a:r>
              <a:rPr lang="en-US" altLang="es-MX"/>
              <a:t>when we consider that 40% to 50% of the world’s plant and animal species dwell in rain forests (McKisson &amp; MacRae-Campbell 1990). </a:t>
            </a:r>
          </a:p>
        </p:txBody>
      </p:sp>
      <p:sp>
        <p:nvSpPr>
          <p:cNvPr id="33796" name="Slide Number Placeholder 3">
            <a:extLst>
              <a:ext uri="{FF2B5EF4-FFF2-40B4-BE49-F238E27FC236}">
                <a16:creationId xmlns:a16="http://schemas.microsoft.com/office/drawing/2014/main" id="{6D99A1A0-72C7-1CC7-B67E-E52A067FA8C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0B1925C-CABC-43BC-8DDD-36EDE8C2C775}" type="slidenum">
              <a:rPr lang="en-US" altLang="es-MX"/>
              <a:pPr eaLnBrk="1" hangingPunct="1"/>
              <a:t>9</a:t>
            </a:fld>
            <a:endParaRPr lang="en-US" altLang="es-MX"/>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3D32A927-D8EB-DD35-DFD3-9052F0E4BE6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75A433A3-86BE-4471-B8B3-A73FC2F5CC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MX"/>
              <a:t>See pages 3- 4 on handout. Waste lagoon can leak or break in cases of bad weather. </a:t>
            </a:r>
          </a:p>
          <a:p>
            <a:pPr eaLnBrk="1" hangingPunct="1">
              <a:spcBef>
                <a:spcPct val="0"/>
              </a:spcBef>
            </a:pPr>
            <a:r>
              <a:rPr lang="en-US" altLang="es-MX"/>
              <a:t>Aquifers are threaten by over use, local water supplies and fish populations are under threat by waste seepage. Hormones, antibiotics, bacteria and toxins can contaminate our water supply. </a:t>
            </a:r>
          </a:p>
        </p:txBody>
      </p:sp>
      <p:sp>
        <p:nvSpPr>
          <p:cNvPr id="34820" name="Slide Number Placeholder 3">
            <a:extLst>
              <a:ext uri="{FF2B5EF4-FFF2-40B4-BE49-F238E27FC236}">
                <a16:creationId xmlns:a16="http://schemas.microsoft.com/office/drawing/2014/main" id="{131823EF-148B-D782-D14D-2B210CC777F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7D5C21D-F801-4C63-97CC-9DAAA7C44B96}" type="slidenum">
              <a:rPr lang="en-US" altLang="es-MX"/>
              <a:pPr eaLnBrk="1" hangingPunct="1"/>
              <a:t>10</a:t>
            </a:fld>
            <a:endParaRPr lang="en-US" altLang="es-MX"/>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A5D22D6F-F920-06E9-37D5-AEE74E962C3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B9853F0C-E838-3F1E-8F61-A546F688B1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MX"/>
              <a:t>Distribute handout: Livestock’s high energy costs</a:t>
            </a:r>
          </a:p>
        </p:txBody>
      </p:sp>
      <p:sp>
        <p:nvSpPr>
          <p:cNvPr id="35844" name="Slide Number Placeholder 3">
            <a:extLst>
              <a:ext uri="{FF2B5EF4-FFF2-40B4-BE49-F238E27FC236}">
                <a16:creationId xmlns:a16="http://schemas.microsoft.com/office/drawing/2014/main" id="{8D484E03-CB16-40B4-98A4-5A50B5EB6F4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1E5C30A-33F3-4C4F-935D-DAE4EACF9D05}" type="slidenum">
              <a:rPr lang="en-US" altLang="es-MX"/>
              <a:pPr eaLnBrk="1" hangingPunct="1"/>
              <a:t>11</a:t>
            </a:fld>
            <a:endParaRPr lang="en-US" altLang="es-MX"/>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9C0FA4C8-3EF9-6E94-8DCC-F6E3BD7683B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5DB631D3-B743-31A2-C914-A97864D6187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MX"/>
              <a:t>About 50-70% of all antibiotic use is used on livestock. Nontherapeutic use. </a:t>
            </a:r>
          </a:p>
          <a:p>
            <a:pPr eaLnBrk="1" hangingPunct="1">
              <a:spcBef>
                <a:spcPct val="0"/>
              </a:spcBef>
            </a:pPr>
            <a:r>
              <a:rPr lang="en-US" altLang="es-MX"/>
              <a:t>83% stat comes from a Consumer Report study</a:t>
            </a:r>
          </a:p>
          <a:p>
            <a:pPr eaLnBrk="1" hangingPunct="1">
              <a:spcBef>
                <a:spcPct val="0"/>
              </a:spcBef>
            </a:pPr>
            <a:r>
              <a:rPr lang="en-US" altLang="es-MX"/>
              <a:t>Factory farming conditions and slaughter procedures are conducive for these bacteria and viral concerns. </a:t>
            </a:r>
          </a:p>
          <a:p>
            <a:pPr eaLnBrk="1" hangingPunct="1">
              <a:spcBef>
                <a:spcPct val="0"/>
              </a:spcBef>
            </a:pPr>
            <a:r>
              <a:rPr lang="en-US" altLang="es-MX"/>
              <a:t>Hamburger facility have adopted ammonia injections to sterilize their beef products. http://www.nytimes.com/2009/12/31/us/31meat.html</a:t>
            </a:r>
          </a:p>
          <a:p>
            <a:pPr eaLnBrk="1" hangingPunct="1">
              <a:spcBef>
                <a:spcPct val="0"/>
              </a:spcBef>
            </a:pPr>
            <a:endParaRPr lang="en-US" altLang="es-MX"/>
          </a:p>
        </p:txBody>
      </p:sp>
      <p:sp>
        <p:nvSpPr>
          <p:cNvPr id="37892" name="Slide Number Placeholder 3">
            <a:extLst>
              <a:ext uri="{FF2B5EF4-FFF2-40B4-BE49-F238E27FC236}">
                <a16:creationId xmlns:a16="http://schemas.microsoft.com/office/drawing/2014/main" id="{9CAA6C76-C675-EF06-2158-1D86C97456C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D6E4942-3FED-495C-86BD-8A1658E735D5}" type="slidenum">
              <a:rPr lang="en-US" altLang="es-MX"/>
              <a:pPr eaLnBrk="1" hangingPunct="1"/>
              <a:t>12</a:t>
            </a:fld>
            <a:endParaRPr lang="en-US" altLang="es-MX"/>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BDB56E7D-CAE4-F6DE-024E-B80884276D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C0684373-6E7D-3C4E-6A4E-066082CEDA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eaLnBrk="1" hangingPunct="1">
              <a:spcBef>
                <a:spcPct val="0"/>
              </a:spcBef>
              <a:buFontTx/>
              <a:buAutoNum type="arabicPeriod"/>
            </a:pPr>
            <a:r>
              <a:rPr lang="en-US" altLang="es-MX"/>
              <a:t>The average employee lasts less than a year on the job (singer 32).</a:t>
            </a:r>
          </a:p>
          <a:p>
            <a:pPr marL="228600" indent="-228600" eaLnBrk="1" hangingPunct="1">
              <a:spcBef>
                <a:spcPct val="0"/>
              </a:spcBef>
              <a:buFontTx/>
              <a:buAutoNum type="arabicPeriod"/>
            </a:pPr>
            <a:r>
              <a:rPr lang="en-US" altLang="es-MX"/>
              <a:t>Immigration labor (distribute handout). </a:t>
            </a:r>
          </a:p>
          <a:p>
            <a:pPr marL="228600" indent="-228600" eaLnBrk="1" hangingPunct="1">
              <a:spcBef>
                <a:spcPct val="0"/>
              </a:spcBef>
              <a:buFontTx/>
              <a:buAutoNum type="arabicPeriod"/>
            </a:pPr>
            <a:r>
              <a:rPr lang="en-US" altLang="es-MX"/>
              <a:t>Harm to human psychology. Temple Grandin (Colorado state university) a consultant for the meat industry regarding animal welfare, witnessed deliberate acts of cruelty on a regular basis at 32% of the plants she surveyed during announced visits.</a:t>
            </a:r>
          </a:p>
          <a:p>
            <a:pPr marL="685800" lvl="1" indent="-228600" eaLnBrk="1" hangingPunct="1">
              <a:spcBef>
                <a:spcPct val="0"/>
              </a:spcBef>
              <a:buFontTx/>
              <a:buAutoNum type="arabicPeriod"/>
            </a:pPr>
            <a:r>
              <a:rPr lang="en-US" altLang="es-MX"/>
              <a:t>26% of chicken slaughterhouses had abuses so severe they should have failed inspection all together.</a:t>
            </a:r>
          </a:p>
          <a:p>
            <a:pPr marL="685800" lvl="1" indent="-228600" eaLnBrk="1" hangingPunct="1">
              <a:spcBef>
                <a:spcPct val="0"/>
              </a:spcBef>
              <a:buFontTx/>
              <a:buAutoNum type="arabicPeriod"/>
            </a:pPr>
            <a:r>
              <a:rPr lang="en-US" altLang="es-MX"/>
              <a:t>25% beef plants had abuses so severe that they automatically failed her audit (like hanging a live animal on the rail). Dismembering live animals and poking cows in the anus with electric prod. (Foer) </a:t>
            </a:r>
          </a:p>
        </p:txBody>
      </p:sp>
      <p:sp>
        <p:nvSpPr>
          <p:cNvPr id="39940" name="Slide Number Placeholder 3">
            <a:extLst>
              <a:ext uri="{FF2B5EF4-FFF2-40B4-BE49-F238E27FC236}">
                <a16:creationId xmlns:a16="http://schemas.microsoft.com/office/drawing/2014/main" id="{EE266DD7-5B1C-A448-E8E9-352F4169435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C1971F5-BC52-402D-BE58-DF810FEDB71E}" type="slidenum">
              <a:rPr lang="en-US" altLang="es-MX"/>
              <a:pPr eaLnBrk="1" hangingPunct="1"/>
              <a:t>13</a:t>
            </a:fld>
            <a:endParaRPr lang="en-US" altLang="es-MX"/>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1B74241F-D497-9E7F-889E-F5C5F708728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D6596172-860A-4B33-2154-61ED59DEE15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MX"/>
              <a:t>7 ft by 2 ft</a:t>
            </a:r>
            <a:r>
              <a:rPr lang="en-US" altLang="es-MX" baseline="30000">
                <a:hlinkClick r:id="rId3" action="ppaction://hlinkfile"/>
              </a:rPr>
              <a:t>[2]</a:t>
            </a:r>
            <a:r>
              <a:rPr lang="en-US" altLang="es-MX"/>
              <a:t> metal enclosure </a:t>
            </a:r>
          </a:p>
          <a:p>
            <a:pPr eaLnBrk="1" hangingPunct="1">
              <a:spcBef>
                <a:spcPct val="0"/>
              </a:spcBef>
            </a:pPr>
            <a:r>
              <a:rPr lang="en-US" altLang="es-MX"/>
              <a:t>Between 60 and 70 percent of sows are confined in crates during pregnancy in the United States,</a:t>
            </a:r>
            <a:r>
              <a:rPr lang="en-US" altLang="es-MX" baseline="30000">
                <a:hlinkClick r:id="rId4" action="ppaction://hlinkfile"/>
              </a:rPr>
              <a:t>[4]</a:t>
            </a:r>
            <a:r>
              <a:rPr lang="en-US" altLang="es-MX"/>
              <a:t> each pregnancy lasting four months, with an average of 2.5 litters every year.</a:t>
            </a:r>
            <a:r>
              <a:rPr lang="en-US" altLang="es-MX" baseline="30000">
                <a:hlinkClick r:id="rId5" action="ppaction://hlinkfile"/>
              </a:rPr>
              <a:t>[5]</a:t>
            </a:r>
            <a:r>
              <a:rPr lang="en-US" altLang="es-MX"/>
              <a:t> Sows, which can weigh 600 lbs,</a:t>
            </a:r>
            <a:r>
              <a:rPr lang="en-US" altLang="es-MX" baseline="30000">
                <a:hlinkClick r:id="rId6" action="ppaction://hlinkfile"/>
              </a:rPr>
              <a:t>[6]</a:t>
            </a:r>
            <a:r>
              <a:rPr lang="en-US" altLang="es-MX"/>
              <a:t> spend most of their three or four years of adult life in crates.</a:t>
            </a:r>
          </a:p>
          <a:p>
            <a:pPr eaLnBrk="1" hangingPunct="1">
              <a:spcBef>
                <a:spcPct val="0"/>
              </a:spcBef>
            </a:pPr>
            <a:endParaRPr lang="en-US" altLang="es-MX"/>
          </a:p>
          <a:p>
            <a:pPr eaLnBrk="1" hangingPunct="1">
              <a:spcBef>
                <a:spcPct val="0"/>
              </a:spcBef>
            </a:pPr>
            <a:endParaRPr lang="en-US" altLang="es-MX"/>
          </a:p>
          <a:p>
            <a:pPr eaLnBrk="1" hangingPunct="1">
              <a:spcBef>
                <a:spcPct val="0"/>
              </a:spcBef>
            </a:pPr>
            <a:r>
              <a:rPr lang="en-US" altLang="es-MX"/>
              <a:t>In the </a:t>
            </a:r>
            <a:r>
              <a:rPr lang="en-US" altLang="es-MX">
                <a:hlinkClick r:id="rId7" action="ppaction://hlinkfile"/>
              </a:rPr>
              <a:t>European Union</a:t>
            </a:r>
            <a:r>
              <a:rPr lang="en-US" altLang="es-MX"/>
              <a:t>, the crates are being phased out by 2013 after four weeks of pregnancy.</a:t>
            </a:r>
            <a:r>
              <a:rPr lang="en-US" altLang="es-MX" baseline="30000">
                <a:hlinkClick r:id="rId8" action="ppaction://hlinkfile"/>
              </a:rPr>
              <a:t>[10]</a:t>
            </a:r>
            <a:r>
              <a:rPr lang="en-US" altLang="es-MX"/>
              <a:t> They are already banned in Sweden and in the UK, and will be banned in Denmark from 2014.</a:t>
            </a:r>
          </a:p>
          <a:p>
            <a:pPr eaLnBrk="1" hangingPunct="1">
              <a:spcBef>
                <a:spcPct val="0"/>
              </a:spcBef>
            </a:pPr>
            <a:r>
              <a:rPr lang="en-US" altLang="es-MX"/>
              <a:t>In the US, they have been banned in </a:t>
            </a:r>
            <a:r>
              <a:rPr lang="en-US" altLang="es-MX">
                <a:hlinkClick r:id="rId9" action="ppaction://hlinkfile"/>
              </a:rPr>
              <a:t>Florida</a:t>
            </a:r>
            <a:r>
              <a:rPr lang="en-US" altLang="es-MX"/>
              <a:t> since 2004, </a:t>
            </a:r>
            <a:r>
              <a:rPr lang="en-US" altLang="es-MX">
                <a:hlinkClick r:id="rId10" action="ppaction://hlinkfile"/>
              </a:rPr>
              <a:t>Arizona</a:t>
            </a:r>
            <a:r>
              <a:rPr lang="en-US" altLang="es-MX"/>
              <a:t> since 2006 and </a:t>
            </a:r>
            <a:r>
              <a:rPr lang="en-US" altLang="es-MX">
                <a:hlinkClick r:id="rId11" action="ppaction://hlinkfile"/>
              </a:rPr>
              <a:t>California</a:t>
            </a:r>
            <a:r>
              <a:rPr lang="en-US" altLang="es-MX"/>
              <a:t> since late 2008.</a:t>
            </a:r>
            <a:r>
              <a:rPr lang="en-US" altLang="es-MX" baseline="30000">
                <a:hlinkClick r:id="rId12" action="ppaction://hlinkfile"/>
              </a:rPr>
              <a:t>[7]</a:t>
            </a:r>
            <a:r>
              <a:rPr lang="en-US" altLang="es-MX"/>
              <a:t> They are also being phased out in </a:t>
            </a:r>
            <a:r>
              <a:rPr lang="en-US" altLang="es-MX">
                <a:hlinkClick r:id="rId13" action="ppaction://hlinkfile"/>
              </a:rPr>
              <a:t>Maine</a:t>
            </a:r>
            <a:r>
              <a:rPr lang="en-US" altLang="es-MX"/>
              <a:t> and </a:t>
            </a:r>
            <a:r>
              <a:rPr lang="en-US" altLang="es-MX">
                <a:hlinkClick r:id="rId14" action="ppaction://hlinkfile"/>
              </a:rPr>
              <a:t>Oregon</a:t>
            </a:r>
            <a:r>
              <a:rPr lang="en-US" altLang="es-MX"/>
              <a:t>.</a:t>
            </a:r>
            <a:r>
              <a:rPr lang="en-US" altLang="es-MX" baseline="30000">
                <a:hlinkClick r:id="rId15" action="ppaction://hlinkfile"/>
              </a:rPr>
              <a:t>[11]</a:t>
            </a:r>
            <a:r>
              <a:rPr lang="en-US" altLang="es-MX"/>
              <a:t> </a:t>
            </a:r>
            <a:r>
              <a:rPr lang="en-US" altLang="es-MX">
                <a:hlinkClick r:id="rId16" action="ppaction://hlinkfile"/>
              </a:rPr>
              <a:t>Smithfield Foods</a:t>
            </a:r>
            <a:r>
              <a:rPr lang="en-US" altLang="es-MX"/>
              <a:t>, the largest pork producer in the US, said in January 2007 that it will phase out gestation crates from its 187 piggeries over the next ten years, because of concerns from its customers, including </a:t>
            </a:r>
            <a:r>
              <a:rPr lang="en-US" altLang="es-MX">
                <a:hlinkClick r:id="rId17" action="ppaction://hlinkfile"/>
              </a:rPr>
              <a:t>McDonald's</a:t>
            </a:r>
            <a:r>
              <a:rPr lang="en-US" altLang="es-MX"/>
              <a:t> and several supermarket chains. However in 2009 they stated they would no longer be able to phase them out in 10 years due to low recent sales.</a:t>
            </a:r>
            <a:r>
              <a:rPr lang="en-US" altLang="es-MX" baseline="30000">
                <a:hlinkClick r:id="rId12" action="ppaction://hlinkfile"/>
              </a:rPr>
              <a:t>[7]</a:t>
            </a:r>
            <a:endParaRPr lang="en-US" altLang="es-MX" baseline="30000"/>
          </a:p>
          <a:p>
            <a:pPr eaLnBrk="1" hangingPunct="1">
              <a:spcBef>
                <a:spcPct val="0"/>
              </a:spcBef>
            </a:pPr>
            <a:endParaRPr lang="en-US" altLang="es-MX" baseline="30000"/>
          </a:p>
          <a:p>
            <a:pPr eaLnBrk="1" hangingPunct="1">
              <a:spcBef>
                <a:spcPct val="0"/>
              </a:spcBef>
            </a:pPr>
            <a:r>
              <a:rPr lang="en-US" altLang="es-MX"/>
              <a:t>Breeding sows are confined in gestation crates throughout their nearly four-month pregnancies, before being herded into similarly confining farrowing crates to give birth. The piglets are taken away after just two to three weeks and the process is begun again; the sow is re-impregnated and forced into a gestation crate for yet another pregnancy. This cycle is repeated until the sow is considered "reproductively spent," often after just two or three years in production.</a:t>
            </a:r>
          </a:p>
          <a:p>
            <a:pPr eaLnBrk="1" hangingPunct="1">
              <a:spcBef>
                <a:spcPct val="0"/>
              </a:spcBef>
            </a:pPr>
            <a:endParaRPr lang="en-US" altLang="es-MX"/>
          </a:p>
        </p:txBody>
      </p:sp>
      <p:sp>
        <p:nvSpPr>
          <p:cNvPr id="41988" name="Slide Number Placeholder 3">
            <a:extLst>
              <a:ext uri="{FF2B5EF4-FFF2-40B4-BE49-F238E27FC236}">
                <a16:creationId xmlns:a16="http://schemas.microsoft.com/office/drawing/2014/main" id="{0493C675-DC67-52A2-2DB2-FC2FDD13C60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9ABF4E9-F725-4141-B5A8-49AAA7A9C213}" type="slidenum">
              <a:rPr lang="en-US" altLang="es-MX"/>
              <a:pPr eaLnBrk="1" hangingPunct="1"/>
              <a:t>14</a:t>
            </a:fld>
            <a:endParaRPr lang="en-US" altLang="es-MX"/>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CB0595B9-48D3-EF2B-CFF4-475D7E9CA21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3AFBFD21-D9E6-E98E-953F-FC646DF0AC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MX"/>
              <a:t>Egg-layers: debeaked, piece of paper, calcium depleted, no sunlight, no freshair. 2 years old. Male chicks are killed at a rates of 250  million per year, gassed, electrocuted, fertizlier, suffocate in trash. </a:t>
            </a:r>
          </a:p>
        </p:txBody>
      </p:sp>
      <p:sp>
        <p:nvSpPr>
          <p:cNvPr id="43012" name="Slide Number Placeholder 3">
            <a:extLst>
              <a:ext uri="{FF2B5EF4-FFF2-40B4-BE49-F238E27FC236}">
                <a16:creationId xmlns:a16="http://schemas.microsoft.com/office/drawing/2014/main" id="{375450F0-521F-CDDF-7326-7178B4978A4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5842967-3101-4C1A-BC02-910EFB092C26}" type="slidenum">
              <a:rPr lang="en-US" altLang="es-MX"/>
              <a:pPr eaLnBrk="1" hangingPunct="1"/>
              <a:t>15</a:t>
            </a:fld>
            <a:endParaRPr lang="en-US" altLang="es-MX"/>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0DA39332-FE22-D751-F772-23C3C97C105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4818F73F-5B2E-961B-0737-91B91CA105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MX"/>
              <a:t>Cage-free chicken: A typical chicken house measures 490 feet long by 45 feet wide and will hold about 30,000 or more chickens (Singer, 23). That’s about eight-tenths of a square foot per bird (industry’s standard) Foer, 129 </a:t>
            </a:r>
          </a:p>
          <a:p>
            <a:pPr eaLnBrk="1" hangingPunct="1">
              <a:spcBef>
                <a:spcPct val="0"/>
              </a:spcBef>
            </a:pPr>
            <a:endParaRPr lang="en-US" altLang="es-MX"/>
          </a:p>
          <a:p>
            <a:pPr eaLnBrk="1" hangingPunct="1">
              <a:spcBef>
                <a:spcPct val="0"/>
              </a:spcBef>
            </a:pPr>
            <a:r>
              <a:rPr lang="en-US" altLang="es-MX"/>
              <a:t>Respirtory illness, crushed to death. Nothing resembling their natural behavior. </a:t>
            </a:r>
          </a:p>
          <a:p>
            <a:pPr eaLnBrk="1" hangingPunct="1">
              <a:spcBef>
                <a:spcPct val="0"/>
              </a:spcBef>
            </a:pPr>
            <a:endParaRPr lang="en-US" altLang="es-MX"/>
          </a:p>
          <a:p>
            <a:pPr eaLnBrk="1" hangingPunct="1">
              <a:spcBef>
                <a:spcPct val="0"/>
              </a:spcBef>
            </a:pPr>
            <a:endParaRPr lang="en-US" altLang="es-MX"/>
          </a:p>
          <a:p>
            <a:pPr eaLnBrk="1" hangingPunct="1">
              <a:spcBef>
                <a:spcPct val="0"/>
              </a:spcBef>
            </a:pPr>
            <a:r>
              <a:rPr lang="en-US" altLang="es-MX"/>
              <a:t>6 weeks of age. Increase of 400% growth since domestication of chickens. Grows so fast that between 1-4 % will die from sudden death syndrome (writhing in convusions). 3 out of 4 will have a walking imparment. </a:t>
            </a:r>
          </a:p>
          <a:p>
            <a:pPr eaLnBrk="1" hangingPunct="1">
              <a:spcBef>
                <a:spcPct val="0"/>
              </a:spcBef>
            </a:pPr>
            <a:endParaRPr lang="en-US" altLang="es-MX"/>
          </a:p>
          <a:p>
            <a:pPr eaLnBrk="1" hangingPunct="1">
              <a:spcBef>
                <a:spcPct val="0"/>
              </a:spcBef>
            </a:pPr>
            <a:r>
              <a:rPr lang="en-US" altLang="es-MX"/>
              <a:t>30% of all live birds arriving at the slaugher house have broken bones as a result of their genetics and rough treatment. No laws protects birds once they arrive at the slaughterhouse. Animal welfare act does not protect them. </a:t>
            </a:r>
          </a:p>
        </p:txBody>
      </p:sp>
      <p:sp>
        <p:nvSpPr>
          <p:cNvPr id="44036" name="Slide Number Placeholder 3">
            <a:extLst>
              <a:ext uri="{FF2B5EF4-FFF2-40B4-BE49-F238E27FC236}">
                <a16:creationId xmlns:a16="http://schemas.microsoft.com/office/drawing/2014/main" id="{C188F024-4957-C5A8-16E7-3A5D3F91B33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070B2EF-B047-4AFF-8872-220F4322B965}" type="slidenum">
              <a:rPr lang="en-US" altLang="es-MX"/>
              <a:pPr eaLnBrk="1" hangingPunct="1"/>
              <a:t>16</a:t>
            </a:fld>
            <a:endParaRPr lang="en-US" altLang="es-MX"/>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C9CAB657-1FF4-EF60-D2D9-BB4E4621228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EC024EB7-5EF5-FE57-6604-AA81384C6F7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MX"/>
              <a:t>Cows are fed corn makes their liver sick, use of anitibiotic to keep them alive as long as possible which is about 2 years of age, then they meet market weight. More than 90% of US cattle on feedlots are implanted with hormones (Baur, 121) (athelets debate). </a:t>
            </a:r>
          </a:p>
        </p:txBody>
      </p:sp>
      <p:sp>
        <p:nvSpPr>
          <p:cNvPr id="45060" name="Slide Number Placeholder 3">
            <a:extLst>
              <a:ext uri="{FF2B5EF4-FFF2-40B4-BE49-F238E27FC236}">
                <a16:creationId xmlns:a16="http://schemas.microsoft.com/office/drawing/2014/main" id="{3C7F8C15-5A19-C1FF-576D-7D48D442034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96F6DBC-DC8A-40E8-A665-BB1449386CEF}" type="slidenum">
              <a:rPr lang="en-US" altLang="es-MX"/>
              <a:pPr eaLnBrk="1" hangingPunct="1"/>
              <a:t>17</a:t>
            </a:fld>
            <a:endParaRPr lang="en-US" altLang="es-MX"/>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A25B4B80-BE35-3CBB-DC03-BB57DD35B05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a:extLst>
              <a:ext uri="{FF2B5EF4-FFF2-40B4-BE49-F238E27FC236}">
                <a16:creationId xmlns:a16="http://schemas.microsoft.com/office/drawing/2014/main" id="{417E15D8-4E62-0622-B066-F814079AD6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MX"/>
              <a:t>When Temple Grandin conducted an industry wide audit in 1996 her studies revealed that the vast majority of cattle slaughterhouses were unable to render cattle unconscious with a single blow. </a:t>
            </a:r>
          </a:p>
          <a:p>
            <a:pPr eaLnBrk="1" hangingPunct="1">
              <a:spcBef>
                <a:spcPct val="0"/>
              </a:spcBef>
            </a:pPr>
            <a:r>
              <a:rPr lang="en-US" altLang="es-MX"/>
              <a:t>e. Coli infections due to a fast conveyer line. </a:t>
            </a:r>
          </a:p>
          <a:p>
            <a:pPr eaLnBrk="1" hangingPunct="1">
              <a:spcBef>
                <a:spcPct val="0"/>
              </a:spcBef>
            </a:pPr>
            <a:endParaRPr lang="en-US" altLang="es-MX"/>
          </a:p>
          <a:p>
            <a:pPr eaLnBrk="1" hangingPunct="1">
              <a:spcBef>
                <a:spcPct val="0"/>
              </a:spcBef>
            </a:pPr>
            <a:r>
              <a:rPr lang="en-US" altLang="es-MX"/>
              <a:t>They die piece by piece NY Time article (distribute) </a:t>
            </a:r>
          </a:p>
        </p:txBody>
      </p:sp>
      <p:sp>
        <p:nvSpPr>
          <p:cNvPr id="46084" name="Slide Number Placeholder 3">
            <a:extLst>
              <a:ext uri="{FF2B5EF4-FFF2-40B4-BE49-F238E27FC236}">
                <a16:creationId xmlns:a16="http://schemas.microsoft.com/office/drawing/2014/main" id="{B74446B7-58CE-8574-91D0-4862F77E773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F11FFA4-FE07-431C-AF73-7DCCB3F1EE56}" type="slidenum">
              <a:rPr lang="en-US" altLang="es-MX"/>
              <a:pPr eaLnBrk="1" hangingPunct="1"/>
              <a:t>18</a:t>
            </a:fld>
            <a:endParaRPr lang="en-US" altLang="es-MX"/>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486395C3-1BEE-C987-3CF4-F0F9639E48C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9D451FAE-72F8-8BCB-5723-5704014935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MX"/>
              <a:t>This is the industry’s figure. National Chicken Council. </a:t>
            </a:r>
          </a:p>
          <a:p>
            <a:pPr eaLnBrk="1" hangingPunct="1">
              <a:spcBef>
                <a:spcPct val="0"/>
              </a:spcBef>
            </a:pPr>
            <a:r>
              <a:rPr lang="en-US" altLang="es-MX"/>
              <a:t>Birds are going alive and conscious into the scalding tank. </a:t>
            </a:r>
          </a:p>
          <a:p>
            <a:pPr eaLnBrk="1" hangingPunct="1">
              <a:spcBef>
                <a:spcPct val="0"/>
              </a:spcBef>
            </a:pPr>
            <a:endParaRPr lang="en-US" altLang="es-MX"/>
          </a:p>
          <a:p>
            <a:pPr eaLnBrk="1" hangingPunct="1">
              <a:spcBef>
                <a:spcPct val="0"/>
              </a:spcBef>
            </a:pPr>
            <a:r>
              <a:rPr lang="en-US" altLang="es-MX"/>
              <a:t>The inspector at this rate looks at about 25,000 birds a day for more than a dozen different diseases and suspect abnormalities. (foer 134). </a:t>
            </a:r>
          </a:p>
          <a:p>
            <a:pPr eaLnBrk="1" hangingPunct="1">
              <a:spcBef>
                <a:spcPct val="0"/>
              </a:spcBef>
            </a:pPr>
            <a:endParaRPr lang="en-US" altLang="es-MX"/>
          </a:p>
          <a:p>
            <a:pPr eaLnBrk="1" hangingPunct="1">
              <a:spcBef>
                <a:spcPct val="0"/>
              </a:spcBef>
            </a:pPr>
            <a:endParaRPr lang="en-US" altLang="es-MX"/>
          </a:p>
        </p:txBody>
      </p:sp>
      <p:sp>
        <p:nvSpPr>
          <p:cNvPr id="47108" name="Slide Number Placeholder 3">
            <a:extLst>
              <a:ext uri="{FF2B5EF4-FFF2-40B4-BE49-F238E27FC236}">
                <a16:creationId xmlns:a16="http://schemas.microsoft.com/office/drawing/2014/main" id="{0F986BF3-F323-E66A-4735-A29AF0BC16A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3C2A0A1-35A7-4749-B9CC-C074897C3D22}" type="slidenum">
              <a:rPr lang="en-US" altLang="es-MX"/>
              <a:pPr eaLnBrk="1" hangingPunct="1"/>
              <a:t>19</a:t>
            </a:fld>
            <a:endParaRPr lang="en-US" altLang="es-MX"/>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2" name="Date Placeholder 29">
            <a:extLst>
              <a:ext uri="{FF2B5EF4-FFF2-40B4-BE49-F238E27FC236}">
                <a16:creationId xmlns:a16="http://schemas.microsoft.com/office/drawing/2014/main" id="{4AC31757-0CC3-57BD-6824-85A6EB0F9964}"/>
              </a:ext>
            </a:extLst>
          </p:cNvPr>
          <p:cNvSpPr>
            <a:spLocks noGrp="1"/>
          </p:cNvSpPr>
          <p:nvPr>
            <p:ph type="dt" sz="half" idx="10"/>
          </p:nvPr>
        </p:nvSpPr>
        <p:spPr/>
        <p:txBody>
          <a:bodyPr/>
          <a:lstStyle>
            <a:lvl1pPr>
              <a:defRPr/>
            </a:lvl1pPr>
          </a:lstStyle>
          <a:p>
            <a:pPr>
              <a:defRPr/>
            </a:pPr>
            <a:endParaRPr lang="en-US"/>
          </a:p>
        </p:txBody>
      </p:sp>
      <p:sp>
        <p:nvSpPr>
          <p:cNvPr id="3" name="Footer Placeholder 18">
            <a:extLst>
              <a:ext uri="{FF2B5EF4-FFF2-40B4-BE49-F238E27FC236}">
                <a16:creationId xmlns:a16="http://schemas.microsoft.com/office/drawing/2014/main" id="{AF6D3118-6888-BD1F-38D1-1D0894FD33CC}"/>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26">
            <a:extLst>
              <a:ext uri="{FF2B5EF4-FFF2-40B4-BE49-F238E27FC236}">
                <a16:creationId xmlns:a16="http://schemas.microsoft.com/office/drawing/2014/main" id="{74BBA92C-202F-E486-5C05-ACD0BD30D1CD}"/>
              </a:ext>
            </a:extLst>
          </p:cNvPr>
          <p:cNvSpPr>
            <a:spLocks noGrp="1"/>
          </p:cNvSpPr>
          <p:nvPr>
            <p:ph type="sldNum" sz="quarter" idx="12"/>
          </p:nvPr>
        </p:nvSpPr>
        <p:spPr/>
        <p:txBody>
          <a:bodyPr/>
          <a:lstStyle>
            <a:lvl1pPr>
              <a:defRPr>
                <a:solidFill>
                  <a:srgbClr val="D1EAEE"/>
                </a:solidFill>
              </a:defRPr>
            </a:lvl1pPr>
          </a:lstStyle>
          <a:p>
            <a:fld id="{360B85AB-BE1A-42D8-8316-16EA91D41A95}" type="slidenum">
              <a:rPr lang="en-US" altLang="es-MX"/>
              <a:pPr/>
              <a:t>‹Nº›</a:t>
            </a:fld>
            <a:endParaRPr lang="en-US" altLang="es-MX"/>
          </a:p>
        </p:txBody>
      </p:sp>
    </p:spTree>
    <p:extLst>
      <p:ext uri="{BB962C8B-B14F-4D97-AF65-F5344CB8AC3E}">
        <p14:creationId xmlns:p14="http://schemas.microsoft.com/office/powerpoint/2010/main" val="127011151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CDE85521-D1D6-FF32-AE8F-E6B88371D07B}"/>
              </a:ext>
            </a:extLst>
          </p:cNvPr>
          <p:cNvSpPr>
            <a:spLocks noGrp="1"/>
          </p:cNvSpPr>
          <p:nvPr>
            <p:ph type="dt" sz="half" idx="10"/>
          </p:nvPr>
        </p:nvSpPr>
        <p:spPr/>
        <p:txBody>
          <a:bodyPr/>
          <a:lstStyle>
            <a:lvl1pPr>
              <a:defRPr/>
            </a:lvl1pPr>
          </a:lstStyle>
          <a:p>
            <a:pPr>
              <a:defRPr/>
            </a:pPr>
            <a:endParaRPr lang="en-US"/>
          </a:p>
        </p:txBody>
      </p:sp>
      <p:sp>
        <p:nvSpPr>
          <p:cNvPr id="5" name="Footer Placeholder 21">
            <a:extLst>
              <a:ext uri="{FF2B5EF4-FFF2-40B4-BE49-F238E27FC236}">
                <a16:creationId xmlns:a16="http://schemas.microsoft.com/office/drawing/2014/main" id="{0C239A0B-A26A-C17B-D78B-553CB488860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ABE4214A-C5DA-EED3-7DA3-CAA3E5784779}"/>
              </a:ext>
            </a:extLst>
          </p:cNvPr>
          <p:cNvSpPr>
            <a:spLocks noGrp="1"/>
          </p:cNvSpPr>
          <p:nvPr>
            <p:ph type="sldNum" sz="quarter" idx="12"/>
          </p:nvPr>
        </p:nvSpPr>
        <p:spPr/>
        <p:txBody>
          <a:bodyPr/>
          <a:lstStyle>
            <a:lvl1pPr>
              <a:defRPr/>
            </a:lvl1pPr>
          </a:lstStyle>
          <a:p>
            <a:fld id="{86B5EB89-D17B-439A-BD3D-08A0296FB42A}" type="slidenum">
              <a:rPr lang="en-US" altLang="es-MX"/>
              <a:pPr/>
              <a:t>‹Nº›</a:t>
            </a:fld>
            <a:endParaRPr lang="en-US" altLang="es-MX"/>
          </a:p>
        </p:txBody>
      </p:sp>
    </p:spTree>
    <p:extLst>
      <p:ext uri="{BB962C8B-B14F-4D97-AF65-F5344CB8AC3E}">
        <p14:creationId xmlns:p14="http://schemas.microsoft.com/office/powerpoint/2010/main" val="1942488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2B78BA23-E2AB-4691-5214-CC2D32A21305}"/>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3005D1C5-0D35-1C15-C602-8B634476FC2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13637C-9408-0E87-5334-1390CBD66A86}"/>
              </a:ext>
            </a:extLst>
          </p:cNvPr>
          <p:cNvSpPr>
            <a:spLocks noGrp="1"/>
          </p:cNvSpPr>
          <p:nvPr>
            <p:ph type="sldNum" sz="quarter" idx="12"/>
          </p:nvPr>
        </p:nvSpPr>
        <p:spPr/>
        <p:txBody>
          <a:bodyPr/>
          <a:lstStyle>
            <a:lvl1pPr>
              <a:defRPr>
                <a:solidFill>
                  <a:srgbClr val="D1EAEE"/>
                </a:solidFill>
              </a:defRPr>
            </a:lvl1pPr>
          </a:lstStyle>
          <a:p>
            <a:fld id="{DE9886DC-2D61-42BC-B14D-21F8A14FCDB6}" type="slidenum">
              <a:rPr lang="en-US" altLang="es-MX"/>
              <a:pPr/>
              <a:t>‹Nº›</a:t>
            </a:fld>
            <a:endParaRPr lang="en-US" altLang="es-MX"/>
          </a:p>
        </p:txBody>
      </p:sp>
    </p:spTree>
    <p:extLst>
      <p:ext uri="{BB962C8B-B14F-4D97-AF65-F5344CB8AC3E}">
        <p14:creationId xmlns:p14="http://schemas.microsoft.com/office/powerpoint/2010/main" val="356807828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a:extLst>
              <a:ext uri="{FF2B5EF4-FFF2-40B4-BE49-F238E27FC236}">
                <a16:creationId xmlns:a16="http://schemas.microsoft.com/office/drawing/2014/main" id="{B10AAACC-03FE-9D88-BCAE-629FD4AF07AA}"/>
              </a:ext>
            </a:extLst>
          </p:cNvPr>
          <p:cNvSpPr>
            <a:spLocks noGrp="1"/>
          </p:cNvSpPr>
          <p:nvPr>
            <p:ph type="dt" sz="half" idx="10"/>
          </p:nvPr>
        </p:nvSpPr>
        <p:spPr/>
        <p:txBody>
          <a:bodyPr/>
          <a:lstStyle>
            <a:lvl1pPr>
              <a:defRPr/>
            </a:lvl1pPr>
          </a:lstStyle>
          <a:p>
            <a:pPr>
              <a:defRPr/>
            </a:pPr>
            <a:endParaRPr lang="en-US"/>
          </a:p>
        </p:txBody>
      </p:sp>
      <p:sp>
        <p:nvSpPr>
          <p:cNvPr id="6" name="Footer Placeholder 21">
            <a:extLst>
              <a:ext uri="{FF2B5EF4-FFF2-40B4-BE49-F238E27FC236}">
                <a16:creationId xmlns:a16="http://schemas.microsoft.com/office/drawing/2014/main" id="{BA1721FA-57E5-D371-DC79-3A5016B3935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17">
            <a:extLst>
              <a:ext uri="{FF2B5EF4-FFF2-40B4-BE49-F238E27FC236}">
                <a16:creationId xmlns:a16="http://schemas.microsoft.com/office/drawing/2014/main" id="{A69350B4-24F9-96F1-76EB-826B06DE3084}"/>
              </a:ext>
            </a:extLst>
          </p:cNvPr>
          <p:cNvSpPr>
            <a:spLocks noGrp="1"/>
          </p:cNvSpPr>
          <p:nvPr>
            <p:ph type="sldNum" sz="quarter" idx="12"/>
          </p:nvPr>
        </p:nvSpPr>
        <p:spPr/>
        <p:txBody>
          <a:bodyPr/>
          <a:lstStyle>
            <a:lvl1pPr>
              <a:defRPr/>
            </a:lvl1pPr>
          </a:lstStyle>
          <a:p>
            <a:fld id="{BAD55CDC-3945-404D-8CC2-9AFFECFE5355}" type="slidenum">
              <a:rPr lang="en-US" altLang="es-MX"/>
              <a:pPr/>
              <a:t>‹Nº›</a:t>
            </a:fld>
            <a:endParaRPr lang="en-US" altLang="es-MX"/>
          </a:p>
        </p:txBody>
      </p:sp>
    </p:spTree>
    <p:extLst>
      <p:ext uri="{BB962C8B-B14F-4D97-AF65-F5344CB8AC3E}">
        <p14:creationId xmlns:p14="http://schemas.microsoft.com/office/powerpoint/2010/main" val="3368203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a:extLst>
              <a:ext uri="{FF2B5EF4-FFF2-40B4-BE49-F238E27FC236}">
                <a16:creationId xmlns:a16="http://schemas.microsoft.com/office/drawing/2014/main" id="{08475DF8-1ABE-A185-609C-18DCB90C718B}"/>
              </a:ext>
            </a:extLst>
          </p:cNvPr>
          <p:cNvSpPr>
            <a:spLocks noGrp="1"/>
          </p:cNvSpPr>
          <p:nvPr>
            <p:ph type="dt" sz="half" idx="10"/>
          </p:nvPr>
        </p:nvSpPr>
        <p:spPr/>
        <p:txBody>
          <a:bodyPr/>
          <a:lstStyle>
            <a:lvl1pPr>
              <a:defRPr/>
            </a:lvl1pPr>
          </a:lstStyle>
          <a:p>
            <a:pPr>
              <a:defRPr/>
            </a:pPr>
            <a:endParaRPr lang="en-US"/>
          </a:p>
        </p:txBody>
      </p:sp>
      <p:sp>
        <p:nvSpPr>
          <p:cNvPr id="8" name="Footer Placeholder 21">
            <a:extLst>
              <a:ext uri="{FF2B5EF4-FFF2-40B4-BE49-F238E27FC236}">
                <a16:creationId xmlns:a16="http://schemas.microsoft.com/office/drawing/2014/main" id="{065B7D12-0B5D-1D62-D9FC-520B9F8AADB8}"/>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17">
            <a:extLst>
              <a:ext uri="{FF2B5EF4-FFF2-40B4-BE49-F238E27FC236}">
                <a16:creationId xmlns:a16="http://schemas.microsoft.com/office/drawing/2014/main" id="{838854B1-E596-0FDB-86E7-BD9E64E1303B}"/>
              </a:ext>
            </a:extLst>
          </p:cNvPr>
          <p:cNvSpPr>
            <a:spLocks noGrp="1"/>
          </p:cNvSpPr>
          <p:nvPr>
            <p:ph type="sldNum" sz="quarter" idx="12"/>
          </p:nvPr>
        </p:nvSpPr>
        <p:spPr/>
        <p:txBody>
          <a:bodyPr/>
          <a:lstStyle>
            <a:lvl1pPr>
              <a:defRPr/>
            </a:lvl1pPr>
          </a:lstStyle>
          <a:p>
            <a:fld id="{5AD84C6C-6834-4182-B78E-710D6073480E}" type="slidenum">
              <a:rPr lang="en-US" altLang="es-MX"/>
              <a:pPr/>
              <a:t>‹Nº›</a:t>
            </a:fld>
            <a:endParaRPr lang="en-US" altLang="es-MX"/>
          </a:p>
        </p:txBody>
      </p:sp>
    </p:spTree>
    <p:extLst>
      <p:ext uri="{BB962C8B-B14F-4D97-AF65-F5344CB8AC3E}">
        <p14:creationId xmlns:p14="http://schemas.microsoft.com/office/powerpoint/2010/main" val="804718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a:extLst>
              <a:ext uri="{FF2B5EF4-FFF2-40B4-BE49-F238E27FC236}">
                <a16:creationId xmlns:a16="http://schemas.microsoft.com/office/drawing/2014/main" id="{6625306A-DC19-90A8-5C01-814E152C3D5E}"/>
              </a:ext>
            </a:extLst>
          </p:cNvPr>
          <p:cNvSpPr>
            <a:spLocks noGrp="1"/>
          </p:cNvSpPr>
          <p:nvPr>
            <p:ph type="dt" sz="half" idx="10"/>
          </p:nvPr>
        </p:nvSpPr>
        <p:spPr/>
        <p:txBody>
          <a:bodyPr/>
          <a:lstStyle>
            <a:lvl1pPr>
              <a:defRPr/>
            </a:lvl1pPr>
          </a:lstStyle>
          <a:p>
            <a:pPr>
              <a:defRPr/>
            </a:pPr>
            <a:endParaRPr lang="en-US"/>
          </a:p>
        </p:txBody>
      </p:sp>
      <p:sp>
        <p:nvSpPr>
          <p:cNvPr id="4" name="Footer Placeholder 21">
            <a:extLst>
              <a:ext uri="{FF2B5EF4-FFF2-40B4-BE49-F238E27FC236}">
                <a16:creationId xmlns:a16="http://schemas.microsoft.com/office/drawing/2014/main" id="{E3379317-BBE6-2B85-1DE6-AE28604C6F4F}"/>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17">
            <a:extLst>
              <a:ext uri="{FF2B5EF4-FFF2-40B4-BE49-F238E27FC236}">
                <a16:creationId xmlns:a16="http://schemas.microsoft.com/office/drawing/2014/main" id="{F9602A91-7179-63F7-ABAB-32ECDA53CC5B}"/>
              </a:ext>
            </a:extLst>
          </p:cNvPr>
          <p:cNvSpPr>
            <a:spLocks noGrp="1"/>
          </p:cNvSpPr>
          <p:nvPr>
            <p:ph type="sldNum" sz="quarter" idx="12"/>
          </p:nvPr>
        </p:nvSpPr>
        <p:spPr/>
        <p:txBody>
          <a:bodyPr/>
          <a:lstStyle>
            <a:lvl1pPr>
              <a:defRPr/>
            </a:lvl1pPr>
          </a:lstStyle>
          <a:p>
            <a:fld id="{4E518832-DC1B-4C29-9C07-9D64EB19CF21}" type="slidenum">
              <a:rPr lang="en-US" altLang="es-MX"/>
              <a:pPr/>
              <a:t>‹Nº›</a:t>
            </a:fld>
            <a:endParaRPr lang="en-US" altLang="es-MX"/>
          </a:p>
        </p:txBody>
      </p:sp>
    </p:spTree>
    <p:extLst>
      <p:ext uri="{BB962C8B-B14F-4D97-AF65-F5344CB8AC3E}">
        <p14:creationId xmlns:p14="http://schemas.microsoft.com/office/powerpoint/2010/main" val="3053827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a:extLst>
              <a:ext uri="{FF2B5EF4-FFF2-40B4-BE49-F238E27FC236}">
                <a16:creationId xmlns:a16="http://schemas.microsoft.com/office/drawing/2014/main" id="{2219D60E-A7E7-9136-6637-F997F53A8C64}"/>
              </a:ext>
            </a:extLst>
          </p:cNvPr>
          <p:cNvSpPr>
            <a:spLocks noGrp="1"/>
          </p:cNvSpPr>
          <p:nvPr>
            <p:ph type="dt" sz="half" idx="10"/>
          </p:nvPr>
        </p:nvSpPr>
        <p:spPr/>
        <p:txBody>
          <a:bodyPr/>
          <a:lstStyle>
            <a:lvl1pPr>
              <a:defRPr/>
            </a:lvl1pPr>
          </a:lstStyle>
          <a:p>
            <a:pPr>
              <a:defRPr/>
            </a:pPr>
            <a:endParaRPr lang="en-US"/>
          </a:p>
        </p:txBody>
      </p:sp>
      <p:sp>
        <p:nvSpPr>
          <p:cNvPr id="3" name="Footer Placeholder 21">
            <a:extLst>
              <a:ext uri="{FF2B5EF4-FFF2-40B4-BE49-F238E27FC236}">
                <a16:creationId xmlns:a16="http://schemas.microsoft.com/office/drawing/2014/main" id="{D5A33028-1D32-3BCC-FB30-D639D362D0C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17">
            <a:extLst>
              <a:ext uri="{FF2B5EF4-FFF2-40B4-BE49-F238E27FC236}">
                <a16:creationId xmlns:a16="http://schemas.microsoft.com/office/drawing/2014/main" id="{CD7897CF-3BAE-4D18-B538-6EC9F0A3013E}"/>
              </a:ext>
            </a:extLst>
          </p:cNvPr>
          <p:cNvSpPr>
            <a:spLocks noGrp="1"/>
          </p:cNvSpPr>
          <p:nvPr>
            <p:ph type="sldNum" sz="quarter" idx="12"/>
          </p:nvPr>
        </p:nvSpPr>
        <p:spPr/>
        <p:txBody>
          <a:bodyPr/>
          <a:lstStyle>
            <a:lvl1pPr>
              <a:defRPr/>
            </a:lvl1pPr>
          </a:lstStyle>
          <a:p>
            <a:fld id="{27690D75-7BD1-400B-81E6-DCC672DF5CA1}" type="slidenum">
              <a:rPr lang="en-US" altLang="es-MX"/>
              <a:pPr/>
              <a:t>‹Nº›</a:t>
            </a:fld>
            <a:endParaRPr lang="en-US" altLang="es-MX"/>
          </a:p>
        </p:txBody>
      </p:sp>
    </p:spTree>
    <p:extLst>
      <p:ext uri="{BB962C8B-B14F-4D97-AF65-F5344CB8AC3E}">
        <p14:creationId xmlns:p14="http://schemas.microsoft.com/office/powerpoint/2010/main" val="3451259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a:extLst>
              <a:ext uri="{FF2B5EF4-FFF2-40B4-BE49-F238E27FC236}">
                <a16:creationId xmlns:a16="http://schemas.microsoft.com/office/drawing/2014/main" id="{CAF8451B-6185-C098-9CD4-76647C6A9E99}"/>
              </a:ext>
            </a:extLst>
          </p:cNvPr>
          <p:cNvSpPr>
            <a:spLocks noGrp="1"/>
          </p:cNvSpPr>
          <p:nvPr>
            <p:ph type="dt" sz="half" idx="10"/>
          </p:nvPr>
        </p:nvSpPr>
        <p:spPr/>
        <p:txBody>
          <a:bodyPr/>
          <a:lstStyle>
            <a:lvl1pPr>
              <a:defRPr/>
            </a:lvl1pPr>
          </a:lstStyle>
          <a:p>
            <a:pPr>
              <a:defRPr/>
            </a:pPr>
            <a:endParaRPr lang="en-US"/>
          </a:p>
        </p:txBody>
      </p:sp>
      <p:sp>
        <p:nvSpPr>
          <p:cNvPr id="6" name="Footer Placeholder 21">
            <a:extLst>
              <a:ext uri="{FF2B5EF4-FFF2-40B4-BE49-F238E27FC236}">
                <a16:creationId xmlns:a16="http://schemas.microsoft.com/office/drawing/2014/main" id="{82DD04B9-4F0C-A31A-6A09-F92FA30AE93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17">
            <a:extLst>
              <a:ext uri="{FF2B5EF4-FFF2-40B4-BE49-F238E27FC236}">
                <a16:creationId xmlns:a16="http://schemas.microsoft.com/office/drawing/2014/main" id="{B6697FE9-124D-5ED0-9B9D-7C61A9B19182}"/>
              </a:ext>
            </a:extLst>
          </p:cNvPr>
          <p:cNvSpPr>
            <a:spLocks noGrp="1"/>
          </p:cNvSpPr>
          <p:nvPr>
            <p:ph type="sldNum" sz="quarter" idx="12"/>
          </p:nvPr>
        </p:nvSpPr>
        <p:spPr/>
        <p:txBody>
          <a:bodyPr/>
          <a:lstStyle>
            <a:lvl1pPr>
              <a:defRPr/>
            </a:lvl1pPr>
          </a:lstStyle>
          <a:p>
            <a:fld id="{D0B65684-EDFF-47C8-9909-9F635CBA7025}" type="slidenum">
              <a:rPr lang="en-US" altLang="es-MX"/>
              <a:pPr/>
              <a:t>‹Nº›</a:t>
            </a:fld>
            <a:endParaRPr lang="en-US" altLang="es-MX"/>
          </a:p>
        </p:txBody>
      </p:sp>
    </p:spTree>
    <p:extLst>
      <p:ext uri="{BB962C8B-B14F-4D97-AF65-F5344CB8AC3E}">
        <p14:creationId xmlns:p14="http://schemas.microsoft.com/office/powerpoint/2010/main" val="1369681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13">
            <a:extLst>
              <a:ext uri="{FF2B5EF4-FFF2-40B4-BE49-F238E27FC236}">
                <a16:creationId xmlns:a16="http://schemas.microsoft.com/office/drawing/2014/main" id="{61881607-D95A-BEE2-96B0-7BB289D3594E}"/>
              </a:ext>
            </a:extLst>
          </p:cNvPr>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14">
            <a:extLst>
              <a:ext uri="{FF2B5EF4-FFF2-40B4-BE49-F238E27FC236}">
                <a16:creationId xmlns:a16="http://schemas.microsoft.com/office/drawing/2014/main" id="{35322E15-1C1C-0C70-31AE-24B388D832C8}"/>
              </a:ext>
            </a:extLst>
          </p:cNvPr>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15">
            <a:extLst>
              <a:ext uri="{FF2B5EF4-FFF2-40B4-BE49-F238E27FC236}">
                <a16:creationId xmlns:a16="http://schemas.microsoft.com/office/drawing/2014/main" id="{C6FD64B4-6935-A1A7-0493-ED793D611981}"/>
              </a:ext>
            </a:extLst>
          </p:cNvPr>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reeform 16">
            <a:extLst>
              <a:ext uri="{FF2B5EF4-FFF2-40B4-BE49-F238E27FC236}">
                <a16:creationId xmlns:a16="http://schemas.microsoft.com/office/drawing/2014/main" id="{ED6349B2-D4A1-B230-5188-9B7D89F66EF5}"/>
              </a:ext>
            </a:extLst>
          </p:cNvPr>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4">
            <a:extLst>
              <a:ext uri="{FF2B5EF4-FFF2-40B4-BE49-F238E27FC236}">
                <a16:creationId xmlns:a16="http://schemas.microsoft.com/office/drawing/2014/main" id="{962BDF6E-01B5-5544-3219-92F11C23EC74}"/>
              </a:ext>
            </a:extLst>
          </p:cNvPr>
          <p:cNvSpPr>
            <a:spLocks noGrp="1"/>
          </p:cNvSpPr>
          <p:nvPr>
            <p:ph type="dt" sz="half" idx="10"/>
          </p:nvPr>
        </p:nvSpPr>
        <p:spPr/>
        <p:txBody>
          <a:bodyPr/>
          <a:lstStyle>
            <a:lvl1pPr>
              <a:defRPr/>
            </a:lvl1pPr>
          </a:lstStyle>
          <a:p>
            <a:pPr>
              <a:defRPr/>
            </a:pPr>
            <a:endParaRPr lang="en-US"/>
          </a:p>
        </p:txBody>
      </p:sp>
      <p:sp>
        <p:nvSpPr>
          <p:cNvPr id="10" name="Footer Placeholder 5">
            <a:extLst>
              <a:ext uri="{FF2B5EF4-FFF2-40B4-BE49-F238E27FC236}">
                <a16:creationId xmlns:a16="http://schemas.microsoft.com/office/drawing/2014/main" id="{14E38E42-D378-6183-A385-62C7E4CD34C0}"/>
              </a:ext>
            </a:extLst>
          </p:cNvPr>
          <p:cNvSpPr>
            <a:spLocks noGrp="1"/>
          </p:cNvSpPr>
          <p:nvPr>
            <p:ph type="ftr" sz="quarter" idx="11"/>
          </p:nvPr>
        </p:nvSpPr>
        <p:spPr/>
        <p:txBody>
          <a:bodyPr/>
          <a:lstStyle>
            <a:lvl1pPr>
              <a:defRPr/>
            </a:lvl1pPr>
          </a:lstStyle>
          <a:p>
            <a:pPr>
              <a:defRPr/>
            </a:pPr>
            <a:endParaRPr lang="en-US"/>
          </a:p>
        </p:txBody>
      </p:sp>
      <p:sp>
        <p:nvSpPr>
          <p:cNvPr id="11" name="Slide Number Placeholder 6">
            <a:extLst>
              <a:ext uri="{FF2B5EF4-FFF2-40B4-BE49-F238E27FC236}">
                <a16:creationId xmlns:a16="http://schemas.microsoft.com/office/drawing/2014/main" id="{F8CC175F-5997-F023-FAAB-C782645D7E54}"/>
              </a:ext>
            </a:extLst>
          </p:cNvPr>
          <p:cNvSpPr>
            <a:spLocks noGrp="1"/>
          </p:cNvSpPr>
          <p:nvPr>
            <p:ph type="sldNum" sz="quarter" idx="12"/>
          </p:nvPr>
        </p:nvSpPr>
        <p:spPr>
          <a:xfrm>
            <a:off x="8077200" y="6356350"/>
            <a:ext cx="609600" cy="365125"/>
          </a:xfrm>
        </p:spPr>
        <p:txBody>
          <a:bodyPr/>
          <a:lstStyle>
            <a:lvl1pPr>
              <a:defRPr/>
            </a:lvl1pPr>
          </a:lstStyle>
          <a:p>
            <a:fld id="{6CA73805-ADA5-4689-A009-20CD4887D123}" type="slidenum">
              <a:rPr lang="en-US" altLang="es-MX"/>
              <a:pPr/>
              <a:t>‹Nº›</a:t>
            </a:fld>
            <a:endParaRPr lang="en-US" altLang="es-MX"/>
          </a:p>
        </p:txBody>
      </p:sp>
    </p:spTree>
    <p:extLst>
      <p:ext uri="{BB962C8B-B14F-4D97-AF65-F5344CB8AC3E}">
        <p14:creationId xmlns:p14="http://schemas.microsoft.com/office/powerpoint/2010/main" val="3670359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918C7D3E-7A19-A658-CA80-D2D0169B4117}"/>
              </a:ext>
            </a:extLst>
          </p:cNvPr>
          <p:cNvSpPr>
            <a:spLocks noGrp="1"/>
          </p:cNvSpPr>
          <p:nvPr>
            <p:ph type="dt" sz="half" idx="10"/>
          </p:nvPr>
        </p:nvSpPr>
        <p:spPr/>
        <p:txBody>
          <a:bodyPr/>
          <a:lstStyle>
            <a:lvl1pPr>
              <a:defRPr/>
            </a:lvl1pPr>
          </a:lstStyle>
          <a:p>
            <a:pPr>
              <a:defRPr/>
            </a:pPr>
            <a:endParaRPr lang="en-US"/>
          </a:p>
        </p:txBody>
      </p:sp>
      <p:sp>
        <p:nvSpPr>
          <p:cNvPr id="5" name="Footer Placeholder 21">
            <a:extLst>
              <a:ext uri="{FF2B5EF4-FFF2-40B4-BE49-F238E27FC236}">
                <a16:creationId xmlns:a16="http://schemas.microsoft.com/office/drawing/2014/main" id="{2F694A53-CFFA-DD20-F5F1-B89C2CE5A1B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85497A19-B5C8-DFCF-D49D-32ACE461ABAB}"/>
              </a:ext>
            </a:extLst>
          </p:cNvPr>
          <p:cNvSpPr>
            <a:spLocks noGrp="1"/>
          </p:cNvSpPr>
          <p:nvPr>
            <p:ph type="sldNum" sz="quarter" idx="12"/>
          </p:nvPr>
        </p:nvSpPr>
        <p:spPr/>
        <p:txBody>
          <a:bodyPr/>
          <a:lstStyle>
            <a:lvl1pPr>
              <a:defRPr/>
            </a:lvl1pPr>
          </a:lstStyle>
          <a:p>
            <a:fld id="{24723945-BA49-4F3C-82FA-973537706DBF}" type="slidenum">
              <a:rPr lang="en-US" altLang="es-MX"/>
              <a:pPr/>
              <a:t>‹Nº›</a:t>
            </a:fld>
            <a:endParaRPr lang="en-US" altLang="es-MX"/>
          </a:p>
        </p:txBody>
      </p:sp>
    </p:spTree>
    <p:extLst>
      <p:ext uri="{BB962C8B-B14F-4D97-AF65-F5344CB8AC3E}">
        <p14:creationId xmlns:p14="http://schemas.microsoft.com/office/powerpoint/2010/main" val="1985407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6D3B353C-D97E-4D3D-EB35-1C7D4145F3C4}"/>
              </a:ext>
            </a:extLst>
          </p:cNvPr>
          <p:cNvSpPr>
            <a:spLocks noGrp="1"/>
          </p:cNvSpPr>
          <p:nvPr>
            <p:ph type="dt" sz="half" idx="10"/>
          </p:nvPr>
        </p:nvSpPr>
        <p:spPr/>
        <p:txBody>
          <a:bodyPr/>
          <a:lstStyle>
            <a:lvl1pPr>
              <a:defRPr/>
            </a:lvl1pPr>
          </a:lstStyle>
          <a:p>
            <a:pPr>
              <a:defRPr/>
            </a:pPr>
            <a:endParaRPr lang="en-US"/>
          </a:p>
        </p:txBody>
      </p:sp>
      <p:sp>
        <p:nvSpPr>
          <p:cNvPr id="5" name="Footer Placeholder 21">
            <a:extLst>
              <a:ext uri="{FF2B5EF4-FFF2-40B4-BE49-F238E27FC236}">
                <a16:creationId xmlns:a16="http://schemas.microsoft.com/office/drawing/2014/main" id="{45253ABD-FED9-C725-660B-2F44F18B20C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7B15FBFE-56B3-6993-C0C6-ED515411B133}"/>
              </a:ext>
            </a:extLst>
          </p:cNvPr>
          <p:cNvSpPr>
            <a:spLocks noGrp="1"/>
          </p:cNvSpPr>
          <p:nvPr>
            <p:ph type="sldNum" sz="quarter" idx="12"/>
          </p:nvPr>
        </p:nvSpPr>
        <p:spPr/>
        <p:txBody>
          <a:bodyPr/>
          <a:lstStyle>
            <a:lvl1pPr>
              <a:defRPr/>
            </a:lvl1pPr>
          </a:lstStyle>
          <a:p>
            <a:fld id="{05B69C65-75F8-4D2A-8F52-23B1A1CD20F1}" type="slidenum">
              <a:rPr lang="en-US" altLang="es-MX"/>
              <a:pPr/>
              <a:t>‹Nº›</a:t>
            </a:fld>
            <a:endParaRPr lang="en-US" altLang="es-MX"/>
          </a:p>
        </p:txBody>
      </p:sp>
    </p:spTree>
    <p:extLst>
      <p:ext uri="{BB962C8B-B14F-4D97-AF65-F5344CB8AC3E}">
        <p14:creationId xmlns:p14="http://schemas.microsoft.com/office/powerpoint/2010/main" val="483450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3E6523C3-CC1C-DF65-8682-24A3E9C3E80C}"/>
              </a:ext>
            </a:extLst>
          </p:cNvPr>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reeform 7">
            <a:extLst>
              <a:ext uri="{FF2B5EF4-FFF2-40B4-BE49-F238E27FC236}">
                <a16:creationId xmlns:a16="http://schemas.microsoft.com/office/drawing/2014/main" id="{1E2953F9-9BBB-075F-B274-80ABD640C94D}"/>
              </a:ext>
            </a:extLst>
          </p:cNvPr>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1028" name="Title Placeholder 8">
            <a:extLst>
              <a:ext uri="{FF2B5EF4-FFF2-40B4-BE49-F238E27FC236}">
                <a16:creationId xmlns:a16="http://schemas.microsoft.com/office/drawing/2014/main" id="{D5B04CDA-DDC7-FD09-D639-8B5F9101F668}"/>
              </a:ext>
            </a:extLst>
          </p:cNvPr>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s-MX"/>
              <a:t>Click to edit Master title style</a:t>
            </a:r>
          </a:p>
        </p:txBody>
      </p:sp>
      <p:sp>
        <p:nvSpPr>
          <p:cNvPr id="1029" name="Text Placeholder 29">
            <a:extLst>
              <a:ext uri="{FF2B5EF4-FFF2-40B4-BE49-F238E27FC236}">
                <a16:creationId xmlns:a16="http://schemas.microsoft.com/office/drawing/2014/main" id="{8BF37CC2-08A9-83FD-7BF0-D4D51C0925FB}"/>
              </a:ext>
            </a:extLst>
          </p:cNvPr>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MX"/>
              <a:t>Click to edit Master text styles</a:t>
            </a:r>
          </a:p>
          <a:p>
            <a:pPr lvl="1"/>
            <a:r>
              <a:rPr lang="en-US" altLang="es-MX"/>
              <a:t>Second level</a:t>
            </a:r>
          </a:p>
          <a:p>
            <a:pPr lvl="2"/>
            <a:r>
              <a:rPr lang="en-US" altLang="es-MX"/>
              <a:t>Third level</a:t>
            </a:r>
          </a:p>
          <a:p>
            <a:pPr lvl="3"/>
            <a:r>
              <a:rPr lang="en-US" altLang="es-MX"/>
              <a:t>Fourth level</a:t>
            </a:r>
          </a:p>
          <a:p>
            <a:pPr lvl="4"/>
            <a:r>
              <a:rPr lang="en-US" altLang="es-MX"/>
              <a:t>Fifth level</a:t>
            </a:r>
          </a:p>
        </p:txBody>
      </p:sp>
      <p:sp>
        <p:nvSpPr>
          <p:cNvPr id="10" name="Date Placeholder 9">
            <a:extLst>
              <a:ext uri="{FF2B5EF4-FFF2-40B4-BE49-F238E27FC236}">
                <a16:creationId xmlns:a16="http://schemas.microsoft.com/office/drawing/2014/main" id="{43A374B4-F5D9-EC1F-224E-FEE13AE1F1F4}"/>
              </a:ext>
            </a:extLst>
          </p:cNvPr>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defRPr>
            </a:lvl1pPr>
          </a:lstStyle>
          <a:p>
            <a:pPr>
              <a:defRPr/>
            </a:pPr>
            <a:endParaRPr lang="en-US"/>
          </a:p>
        </p:txBody>
      </p:sp>
      <p:sp>
        <p:nvSpPr>
          <p:cNvPr id="22" name="Footer Placeholder 21">
            <a:extLst>
              <a:ext uri="{FF2B5EF4-FFF2-40B4-BE49-F238E27FC236}">
                <a16:creationId xmlns:a16="http://schemas.microsoft.com/office/drawing/2014/main" id="{7EE0E60C-F401-E458-5D8B-55A2D6BEEE5A}"/>
              </a:ext>
            </a:extLst>
          </p:cNvPr>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defRPr>
            </a:lvl1pPr>
          </a:lstStyle>
          <a:p>
            <a:pPr>
              <a:defRPr/>
            </a:pPr>
            <a:endParaRPr lang="en-US"/>
          </a:p>
        </p:txBody>
      </p:sp>
      <p:sp>
        <p:nvSpPr>
          <p:cNvPr id="18" name="Slide Number Placeholder 17">
            <a:extLst>
              <a:ext uri="{FF2B5EF4-FFF2-40B4-BE49-F238E27FC236}">
                <a16:creationId xmlns:a16="http://schemas.microsoft.com/office/drawing/2014/main" id="{E5B13064-64C3-87FF-02E6-336E9234558C}"/>
              </a:ext>
            </a:extLst>
          </p:cNvPr>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EDB1E001-B230-4D45-B3FA-BF1CFFE920F7}" type="slidenum">
              <a:rPr lang="en-US" altLang="es-MX"/>
              <a:pPr/>
              <a:t>‹Nº›</a:t>
            </a:fld>
            <a:endParaRPr lang="en-US" altLang="es-MX"/>
          </a:p>
        </p:txBody>
      </p:sp>
      <p:grpSp>
        <p:nvGrpSpPr>
          <p:cNvPr id="1033" name="Group 1">
            <a:extLst>
              <a:ext uri="{FF2B5EF4-FFF2-40B4-BE49-F238E27FC236}">
                <a16:creationId xmlns:a16="http://schemas.microsoft.com/office/drawing/2014/main" id="{0CCD87BF-8F66-4FE9-95AE-E93BCF11B597}"/>
              </a:ext>
            </a:extLst>
          </p:cNvPr>
          <p:cNvGrpSpPr>
            <a:grpSpLocks/>
          </p:cNvGrpSpPr>
          <p:nvPr/>
        </p:nvGrpSpPr>
        <p:grpSpPr bwMode="auto">
          <a:xfrm>
            <a:off x="-19050" y="203200"/>
            <a:ext cx="9180513" cy="647700"/>
            <a:chOff x="-19045" y="216550"/>
            <a:chExt cx="9180548" cy="649224"/>
          </a:xfrm>
        </p:grpSpPr>
        <p:sp>
          <p:nvSpPr>
            <p:cNvPr id="12" name="Freeform 11">
              <a:extLst>
                <a:ext uri="{FF2B5EF4-FFF2-40B4-BE49-F238E27FC236}">
                  <a16:creationId xmlns:a16="http://schemas.microsoft.com/office/drawing/2014/main" id="{A5239CFE-656F-0B7F-84D8-394FDC001C4D}"/>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endParaRPr>
            </a:p>
          </p:txBody>
        </p:sp>
        <p:sp>
          <p:nvSpPr>
            <p:cNvPr id="13" name="Freeform 12">
              <a:extLst>
                <a:ext uri="{FF2B5EF4-FFF2-40B4-BE49-F238E27FC236}">
                  <a16:creationId xmlns:a16="http://schemas.microsoft.com/office/drawing/2014/main" id="{9A313880-7F5F-BA9B-AB6C-7590C49F743C}"/>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endParaRPr>
            </a:p>
          </p:txBody>
        </p:sp>
      </p:grpSp>
    </p:spTree>
  </p:cSld>
  <p:clrMap bg1="lt1" tx1="dk1" bg2="lt2" tx2="dk2" accent1="accent1" accent2="accent2" accent3="accent3" accent4="accent4" accent5="accent5" accent6="accent6" hlink="hlink" folHlink="folHlink"/>
  <p:sldLayoutIdLst>
    <p:sldLayoutId id="2147483737" r:id="rId1"/>
    <p:sldLayoutId id="2147483729" r:id="rId2"/>
    <p:sldLayoutId id="2147483738" r:id="rId3"/>
    <p:sldLayoutId id="2147483730" r:id="rId4"/>
    <p:sldLayoutId id="2147483731" r:id="rId5"/>
    <p:sldLayoutId id="2147483732" r:id="rId6"/>
    <p:sldLayoutId id="2147483733" r:id="rId7"/>
    <p:sldLayoutId id="2147483734" r:id="rId8"/>
    <p:sldLayoutId id="2147483739" r:id="rId9"/>
    <p:sldLayoutId id="2147483735" r:id="rId10"/>
    <p:sldLayoutId id="2147483736"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9.jpe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31BB4ECA-8C7A-B7A3-07DD-9A1CBB4AFE19}"/>
              </a:ext>
            </a:extLst>
          </p:cNvPr>
          <p:cNvSpPr>
            <a:spLocks noGrp="1" noChangeArrowheads="1"/>
          </p:cNvSpPr>
          <p:nvPr>
            <p:ph type="ctrTitle"/>
          </p:nvPr>
        </p:nvSpPr>
        <p:spPr/>
        <p:txBody>
          <a:bodyPr/>
          <a:lstStyle/>
          <a:p>
            <a:pPr eaLnBrk="1" fontAlgn="auto" hangingPunct="1">
              <a:spcAft>
                <a:spcPts val="0"/>
              </a:spcAft>
              <a:defRPr/>
            </a:pPr>
            <a:r>
              <a:rPr lang="en-US" dirty="0" err="1"/>
              <a:t>Introducción</a:t>
            </a:r>
            <a:r>
              <a:rPr lang="en-US" dirty="0"/>
              <a:t> a la </a:t>
            </a:r>
            <a:r>
              <a:rPr lang="en-US" dirty="0" err="1"/>
              <a:t>Ciencia</a:t>
            </a:r>
            <a:r>
              <a:rPr lang="en-US" dirty="0"/>
              <a:t> Ambiental</a:t>
            </a:r>
          </a:p>
        </p:txBody>
      </p:sp>
      <p:sp>
        <p:nvSpPr>
          <p:cNvPr id="5123" name="Rectangle 3">
            <a:extLst>
              <a:ext uri="{FF2B5EF4-FFF2-40B4-BE49-F238E27FC236}">
                <a16:creationId xmlns:a16="http://schemas.microsoft.com/office/drawing/2014/main" id="{5E6946AE-1331-7B0E-AEEA-B24E0E48DA98}"/>
              </a:ext>
            </a:extLst>
          </p:cNvPr>
          <p:cNvSpPr>
            <a:spLocks noGrp="1" noChangeArrowheads="1"/>
          </p:cNvSpPr>
          <p:nvPr>
            <p:ph type="subTitle" idx="1"/>
          </p:nvPr>
        </p:nvSpPr>
        <p:spPr>
          <a:xfrm>
            <a:off x="533400" y="3228975"/>
            <a:ext cx="7854950" cy="1752600"/>
          </a:xfrm>
        </p:spPr>
        <p:txBody>
          <a:bodyPr/>
          <a:lstStyle/>
          <a:p>
            <a:pPr marR="0" eaLnBrk="1" hangingPunct="1"/>
            <a:r>
              <a:rPr lang="en-US" altLang="es-MX" dirty="0" err="1"/>
              <a:t>Semestre</a:t>
            </a:r>
            <a:r>
              <a:rPr lang="en-US" altLang="es-MX" dirty="0"/>
              <a:t> 2022-2</a:t>
            </a:r>
          </a:p>
          <a:p>
            <a:pPr marR="0" eaLnBrk="1" hangingPunct="1"/>
            <a:r>
              <a:rPr lang="en-US" altLang="es-MX" dirty="0"/>
              <a:t>Prof. ismael Minjárez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50207E-E4D6-48A8-F4A2-D50AB409AF8F}"/>
              </a:ext>
            </a:extLst>
          </p:cNvPr>
          <p:cNvSpPr>
            <a:spLocks noGrp="1"/>
          </p:cNvSpPr>
          <p:nvPr>
            <p:ph type="title"/>
          </p:nvPr>
        </p:nvSpPr>
        <p:spPr/>
        <p:txBody>
          <a:bodyPr/>
          <a:lstStyle/>
          <a:p>
            <a:r>
              <a:rPr lang="es-MX" sz="3600" dirty="0"/>
              <a:t>Una pregunta inicial: el hombre como especie animal es carnívoro o vegetariano?</a:t>
            </a:r>
          </a:p>
        </p:txBody>
      </p:sp>
      <p:sp>
        <p:nvSpPr>
          <p:cNvPr id="3" name="Marcador de contenido 2">
            <a:extLst>
              <a:ext uri="{FF2B5EF4-FFF2-40B4-BE49-F238E27FC236}">
                <a16:creationId xmlns:a16="http://schemas.microsoft.com/office/drawing/2014/main" id="{1C5AFB4A-6CDA-DF7B-5F02-6AD412855C42}"/>
              </a:ext>
            </a:extLst>
          </p:cNvPr>
          <p:cNvSpPr>
            <a:spLocks noGrp="1"/>
          </p:cNvSpPr>
          <p:nvPr>
            <p:ph idx="1"/>
          </p:nvPr>
        </p:nvSpPr>
        <p:spPr>
          <a:xfrm>
            <a:off x="457200" y="1935163"/>
            <a:ext cx="8229600" cy="3779837"/>
          </a:xfrm>
        </p:spPr>
        <p:txBody>
          <a:bodyPr/>
          <a:lstStyle/>
          <a:p>
            <a:r>
              <a:rPr lang="es-MX" dirty="0"/>
              <a:t>Los grandes simios son omnívoros</a:t>
            </a:r>
          </a:p>
          <a:p>
            <a:r>
              <a:rPr lang="es-MX" dirty="0"/>
              <a:t>El hombre paleolítico consumía carne, frutos y raíces, </a:t>
            </a:r>
          </a:p>
          <a:p>
            <a:r>
              <a:rPr lang="es-MX" dirty="0"/>
              <a:t>Anatómicamente los herbívoros tienen cámaras de fermentación, y  nosotros no. Las mandíbulas, las células intestinales y las glándulas salivales están hechas para consumir carne y vegetales.</a:t>
            </a:r>
          </a:p>
          <a:p>
            <a:r>
              <a:rPr lang="es-MX" dirty="0"/>
              <a:t>La agricultura tiene 6,000 años </a:t>
            </a:r>
          </a:p>
          <a:p>
            <a:r>
              <a:rPr lang="es-MX" dirty="0"/>
              <a:t>Junto con ella llegó la obesidad y la diabetes</a:t>
            </a:r>
          </a:p>
        </p:txBody>
      </p:sp>
    </p:spTree>
    <p:extLst>
      <p:ext uri="{BB962C8B-B14F-4D97-AF65-F5344CB8AC3E}">
        <p14:creationId xmlns:p14="http://schemas.microsoft.com/office/powerpoint/2010/main" val="3937916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C2C42F8-2DA0-0BF2-A24A-07579B089C45}"/>
              </a:ext>
            </a:extLst>
          </p:cNvPr>
          <p:cNvPicPr>
            <a:picLocks noChangeAspect="1"/>
          </p:cNvPicPr>
          <p:nvPr/>
        </p:nvPicPr>
        <p:blipFill>
          <a:blip r:embed="rId2"/>
          <a:stretch>
            <a:fillRect/>
          </a:stretch>
        </p:blipFill>
        <p:spPr>
          <a:xfrm>
            <a:off x="2057400" y="5045549"/>
            <a:ext cx="4706520" cy="749873"/>
          </a:xfrm>
          <a:prstGeom prst="rect">
            <a:avLst/>
          </a:prstGeom>
        </p:spPr>
      </p:pic>
      <p:pic>
        <p:nvPicPr>
          <p:cNvPr id="4" name="Imagen 3">
            <a:extLst>
              <a:ext uri="{FF2B5EF4-FFF2-40B4-BE49-F238E27FC236}">
                <a16:creationId xmlns:a16="http://schemas.microsoft.com/office/drawing/2014/main" id="{1FA53045-1274-41FB-611F-7FBD14B48D89}"/>
              </a:ext>
            </a:extLst>
          </p:cNvPr>
          <p:cNvPicPr>
            <a:picLocks noChangeAspect="1"/>
          </p:cNvPicPr>
          <p:nvPr/>
        </p:nvPicPr>
        <p:blipFill>
          <a:blip r:embed="rId3"/>
          <a:stretch>
            <a:fillRect/>
          </a:stretch>
        </p:blipFill>
        <p:spPr>
          <a:xfrm>
            <a:off x="2057400" y="1981200"/>
            <a:ext cx="4276733" cy="2392934"/>
          </a:xfrm>
          <a:prstGeom prst="rect">
            <a:avLst/>
          </a:prstGeom>
        </p:spPr>
      </p:pic>
    </p:spTree>
    <p:extLst>
      <p:ext uri="{BB962C8B-B14F-4D97-AF65-F5344CB8AC3E}">
        <p14:creationId xmlns:p14="http://schemas.microsoft.com/office/powerpoint/2010/main" val="2412672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0FFEC5-EDE7-967C-5AF8-67725D0F2075}"/>
              </a:ext>
            </a:extLst>
          </p:cNvPr>
          <p:cNvSpPr>
            <a:spLocks noGrp="1"/>
          </p:cNvSpPr>
          <p:nvPr>
            <p:ph type="title"/>
          </p:nvPr>
        </p:nvSpPr>
        <p:spPr>
          <a:xfrm>
            <a:off x="419100" y="1143000"/>
            <a:ext cx="8305800" cy="515112"/>
          </a:xfrm>
        </p:spPr>
        <p:txBody>
          <a:bodyPr>
            <a:normAutofit fontScale="90000"/>
          </a:bodyPr>
          <a:lstStyle/>
          <a:p>
            <a:r>
              <a:rPr lang="es-MX" sz="4400" dirty="0"/>
              <a:t>Problema: Consumo mundial de calorías</a:t>
            </a:r>
            <a:br>
              <a:rPr lang="es-MX" dirty="0"/>
            </a:br>
            <a:r>
              <a:rPr lang="es-MX" sz="3100" dirty="0"/>
              <a:t>Las personas necesitan entre 2200 y 2500 calorías diarias</a:t>
            </a:r>
            <a:endParaRPr lang="es-MX" dirty="0"/>
          </a:p>
        </p:txBody>
      </p:sp>
      <p:pic>
        <p:nvPicPr>
          <p:cNvPr id="3" name="Imagen 2">
            <a:extLst>
              <a:ext uri="{FF2B5EF4-FFF2-40B4-BE49-F238E27FC236}">
                <a16:creationId xmlns:a16="http://schemas.microsoft.com/office/drawing/2014/main" id="{14DB70FB-3BDB-B331-DCA7-C2E375E05666}"/>
              </a:ext>
            </a:extLst>
          </p:cNvPr>
          <p:cNvPicPr>
            <a:picLocks noChangeAspect="1"/>
          </p:cNvPicPr>
          <p:nvPr/>
        </p:nvPicPr>
        <p:blipFill>
          <a:blip r:embed="rId2"/>
          <a:stretch>
            <a:fillRect/>
          </a:stretch>
        </p:blipFill>
        <p:spPr>
          <a:xfrm>
            <a:off x="2362200" y="2133600"/>
            <a:ext cx="6443932" cy="4553712"/>
          </a:xfrm>
          <a:prstGeom prst="rect">
            <a:avLst/>
          </a:prstGeom>
        </p:spPr>
      </p:pic>
      <p:sp>
        <p:nvSpPr>
          <p:cNvPr id="4" name="CuadroTexto 3">
            <a:extLst>
              <a:ext uri="{FF2B5EF4-FFF2-40B4-BE49-F238E27FC236}">
                <a16:creationId xmlns:a16="http://schemas.microsoft.com/office/drawing/2014/main" id="{DD37E280-246A-397C-491B-226A8CB460C9}"/>
              </a:ext>
            </a:extLst>
          </p:cNvPr>
          <p:cNvSpPr txBox="1"/>
          <p:nvPr/>
        </p:nvSpPr>
        <p:spPr>
          <a:xfrm>
            <a:off x="228600" y="4410456"/>
            <a:ext cx="1943100" cy="923330"/>
          </a:xfrm>
          <a:prstGeom prst="rect">
            <a:avLst/>
          </a:prstGeom>
          <a:noFill/>
        </p:spPr>
        <p:txBody>
          <a:bodyPr wrap="square" rtlCol="0">
            <a:spAutoFit/>
          </a:bodyPr>
          <a:lstStyle/>
          <a:p>
            <a:r>
              <a:rPr lang="es-MX" dirty="0"/>
              <a:t>Inequidad entre países y dentro del mismo país</a:t>
            </a:r>
          </a:p>
        </p:txBody>
      </p:sp>
    </p:spTree>
    <p:extLst>
      <p:ext uri="{BB962C8B-B14F-4D97-AF65-F5344CB8AC3E}">
        <p14:creationId xmlns:p14="http://schemas.microsoft.com/office/powerpoint/2010/main" val="2129613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9A164D9-3763-C71D-877B-2651DA8E1CE9}"/>
              </a:ext>
            </a:extLst>
          </p:cNvPr>
          <p:cNvSpPr>
            <a:spLocks noGrp="1" noChangeArrowheads="1"/>
          </p:cNvSpPr>
          <p:nvPr>
            <p:ph type="title"/>
          </p:nvPr>
        </p:nvSpPr>
        <p:spPr/>
        <p:txBody>
          <a:bodyPr/>
          <a:lstStyle/>
          <a:p>
            <a:pPr eaLnBrk="1" hangingPunct="1"/>
            <a:r>
              <a:rPr lang="en-US" altLang="es-MX" dirty="0"/>
              <a:t>El valor del </a:t>
            </a:r>
            <a:r>
              <a:rPr lang="en-US" altLang="es-MX" dirty="0" err="1"/>
              <a:t>negocio</a:t>
            </a:r>
            <a:endParaRPr lang="en-US" altLang="es-MX" dirty="0"/>
          </a:p>
        </p:txBody>
      </p:sp>
      <p:sp>
        <p:nvSpPr>
          <p:cNvPr id="7171" name="Rectangle 3">
            <a:extLst>
              <a:ext uri="{FF2B5EF4-FFF2-40B4-BE49-F238E27FC236}">
                <a16:creationId xmlns:a16="http://schemas.microsoft.com/office/drawing/2014/main" id="{FAF6B096-E8B6-E986-05BB-59EB0314872D}"/>
              </a:ext>
            </a:extLst>
          </p:cNvPr>
          <p:cNvSpPr>
            <a:spLocks noGrp="1" noChangeArrowheads="1"/>
          </p:cNvSpPr>
          <p:nvPr>
            <p:ph idx="1"/>
          </p:nvPr>
        </p:nvSpPr>
        <p:spPr/>
        <p:txBody>
          <a:bodyPr/>
          <a:lstStyle/>
          <a:p>
            <a:pPr eaLnBrk="1" hangingPunct="1"/>
            <a:r>
              <a:rPr lang="en-US" altLang="es-MX" dirty="0" err="1"/>
              <a:t>En</a:t>
            </a:r>
            <a:r>
              <a:rPr lang="en-US" altLang="es-MX" dirty="0"/>
              <a:t> </a:t>
            </a:r>
            <a:r>
              <a:rPr lang="en-US" altLang="es-MX" dirty="0" err="1"/>
              <a:t>el</a:t>
            </a:r>
            <a:r>
              <a:rPr lang="en-US" altLang="es-MX" dirty="0"/>
              <a:t> 2021 </a:t>
            </a:r>
            <a:r>
              <a:rPr lang="en-US" altLang="es-MX" dirty="0" err="1"/>
              <a:t>el</a:t>
            </a:r>
            <a:r>
              <a:rPr lang="en-US" altLang="es-MX" dirty="0"/>
              <a:t> valor del </a:t>
            </a:r>
            <a:r>
              <a:rPr lang="en-US" altLang="es-MX" dirty="0" err="1"/>
              <a:t>negocio</a:t>
            </a:r>
            <a:r>
              <a:rPr lang="en-US" altLang="es-MX" dirty="0"/>
              <a:t> de la carne </a:t>
            </a:r>
            <a:r>
              <a:rPr lang="en-US" altLang="es-MX" dirty="0" err="1"/>
              <a:t>fue</a:t>
            </a:r>
            <a:r>
              <a:rPr lang="en-US" altLang="es-MX" dirty="0"/>
              <a:t> de  897  mil </a:t>
            </a:r>
            <a:r>
              <a:rPr lang="en-US" altLang="es-MX" dirty="0" err="1"/>
              <a:t>millones</a:t>
            </a:r>
            <a:r>
              <a:rPr lang="en-US" altLang="es-MX" dirty="0"/>
              <a:t> de </a:t>
            </a:r>
            <a:r>
              <a:rPr lang="en-US" altLang="es-MX" dirty="0" err="1"/>
              <a:t>dólares</a:t>
            </a:r>
            <a:r>
              <a:rPr lang="en-US" altLang="es-MX" dirty="0"/>
              <a:t>.</a:t>
            </a:r>
          </a:p>
          <a:p>
            <a:pPr eaLnBrk="1" hangingPunct="1"/>
            <a:endParaRPr lang="en-US" altLang="es-MX" dirty="0"/>
          </a:p>
          <a:p>
            <a:pPr eaLnBrk="1" hangingPunct="1"/>
            <a:r>
              <a:rPr lang="en-US" altLang="es-MX" dirty="0"/>
              <a:t>Como </a:t>
            </a:r>
            <a:r>
              <a:rPr lang="en-US" altLang="es-MX" dirty="0" err="1"/>
              <a:t>dato</a:t>
            </a:r>
            <a:r>
              <a:rPr lang="en-US" altLang="es-MX" dirty="0"/>
              <a:t> </a:t>
            </a:r>
            <a:r>
              <a:rPr lang="en-US" altLang="es-MX" dirty="0" err="1"/>
              <a:t>comparativo</a:t>
            </a:r>
            <a:r>
              <a:rPr lang="en-US" altLang="es-MX" dirty="0"/>
              <a:t> es </a:t>
            </a:r>
            <a:r>
              <a:rPr lang="en-US" altLang="es-MX" dirty="0" err="1"/>
              <a:t>el</a:t>
            </a:r>
            <a:r>
              <a:rPr lang="en-US" altLang="es-MX" dirty="0"/>
              <a:t> </a:t>
            </a:r>
            <a:r>
              <a:rPr lang="en-US" altLang="es-MX" dirty="0" err="1"/>
              <a:t>tamaño</a:t>
            </a:r>
            <a:r>
              <a:rPr lang="en-US" altLang="es-MX" dirty="0"/>
              <a:t> de la </a:t>
            </a:r>
            <a:r>
              <a:rPr lang="en-US" altLang="es-MX" dirty="0" err="1"/>
              <a:t>economía</a:t>
            </a:r>
            <a:r>
              <a:rPr lang="en-US" altLang="es-MX" dirty="0"/>
              <a:t> de </a:t>
            </a:r>
            <a:r>
              <a:rPr lang="en-US" altLang="es-MX" dirty="0" err="1"/>
              <a:t>paises</a:t>
            </a:r>
            <a:r>
              <a:rPr lang="en-US" altLang="es-MX" dirty="0"/>
              <a:t> </a:t>
            </a:r>
            <a:r>
              <a:rPr lang="en-US" altLang="es-MX" dirty="0" err="1"/>
              <a:t>como</a:t>
            </a:r>
            <a:r>
              <a:rPr lang="en-US" altLang="es-MX" dirty="0"/>
              <a:t> </a:t>
            </a:r>
            <a:r>
              <a:rPr lang="en-US" altLang="es-MX" dirty="0" err="1"/>
              <a:t>Holanda</a:t>
            </a:r>
            <a:r>
              <a:rPr lang="en-US" altLang="es-MX" dirty="0"/>
              <a:t> y </a:t>
            </a:r>
            <a:r>
              <a:rPr lang="en-US" altLang="es-MX" dirty="0" err="1"/>
              <a:t>Turquía</a:t>
            </a:r>
            <a:r>
              <a:rPr lang="en-US" altLang="es-MX" dirty="0"/>
              <a:t>. </a:t>
            </a:r>
          </a:p>
          <a:p>
            <a:pPr eaLnBrk="1" hangingPunct="1"/>
            <a:endParaRPr lang="en-US" altLang="es-MX" dirty="0"/>
          </a:p>
          <a:p>
            <a:pPr eaLnBrk="1" hangingPunct="1"/>
            <a:r>
              <a:rPr lang="en-US" altLang="es-MX" dirty="0"/>
              <a:t>Entre </a:t>
            </a:r>
            <a:r>
              <a:rPr lang="en-US" altLang="es-MX" dirty="0" err="1"/>
              <a:t>el</a:t>
            </a:r>
            <a:r>
              <a:rPr lang="en-US" altLang="es-MX" dirty="0"/>
              <a:t> 2016 y </a:t>
            </a:r>
            <a:r>
              <a:rPr lang="en-US" altLang="es-MX" dirty="0" err="1"/>
              <a:t>el</a:t>
            </a:r>
            <a:r>
              <a:rPr lang="en-US" altLang="es-MX" dirty="0"/>
              <a:t> 2020 </a:t>
            </a:r>
            <a:r>
              <a:rPr lang="en-US" altLang="es-MX" dirty="0" err="1"/>
              <a:t>creció</a:t>
            </a:r>
            <a:r>
              <a:rPr lang="en-US" altLang="es-MX" dirty="0"/>
              <a:t> la </a:t>
            </a:r>
            <a:r>
              <a:rPr lang="en-US" altLang="es-MX" dirty="0" err="1"/>
              <a:t>producción</a:t>
            </a:r>
            <a:r>
              <a:rPr lang="en-US" altLang="es-MX" dirty="0"/>
              <a:t> de 317 a 328 </a:t>
            </a:r>
            <a:r>
              <a:rPr lang="en-US" altLang="es-MX" dirty="0" err="1"/>
              <a:t>millones</a:t>
            </a:r>
            <a:r>
              <a:rPr lang="en-US" altLang="es-MX" dirty="0"/>
              <a:t> de </a:t>
            </a:r>
            <a:r>
              <a:rPr lang="en-US" altLang="es-MX" dirty="0" err="1"/>
              <a:t>toneladas</a:t>
            </a:r>
            <a:r>
              <a:rPr lang="en-US" altLang="es-MX" dirty="0"/>
              <a:t> de carne.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21316A-010E-D648-9DCF-00B373633546}"/>
              </a:ext>
            </a:extLst>
          </p:cNvPr>
          <p:cNvSpPr>
            <a:spLocks noGrp="1"/>
          </p:cNvSpPr>
          <p:nvPr>
            <p:ph type="title"/>
          </p:nvPr>
        </p:nvSpPr>
        <p:spPr/>
        <p:txBody>
          <a:bodyPr/>
          <a:lstStyle/>
          <a:p>
            <a:r>
              <a:rPr lang="es-MX" dirty="0"/>
              <a:t>Dos datos</a:t>
            </a:r>
          </a:p>
        </p:txBody>
      </p:sp>
      <p:pic>
        <p:nvPicPr>
          <p:cNvPr id="3" name="Imagen 2">
            <a:extLst>
              <a:ext uri="{FF2B5EF4-FFF2-40B4-BE49-F238E27FC236}">
                <a16:creationId xmlns:a16="http://schemas.microsoft.com/office/drawing/2014/main" id="{73886996-E444-EBF9-1C94-C087A89B5AB4}"/>
              </a:ext>
            </a:extLst>
          </p:cNvPr>
          <p:cNvPicPr>
            <a:picLocks noChangeAspect="1"/>
          </p:cNvPicPr>
          <p:nvPr/>
        </p:nvPicPr>
        <p:blipFill>
          <a:blip r:embed="rId2"/>
          <a:stretch>
            <a:fillRect/>
          </a:stretch>
        </p:blipFill>
        <p:spPr>
          <a:xfrm>
            <a:off x="304800" y="2109101"/>
            <a:ext cx="4115157" cy="2639797"/>
          </a:xfrm>
          <a:prstGeom prst="rect">
            <a:avLst/>
          </a:prstGeom>
        </p:spPr>
      </p:pic>
      <p:sp>
        <p:nvSpPr>
          <p:cNvPr id="4" name="CuadroTexto 3">
            <a:extLst>
              <a:ext uri="{FF2B5EF4-FFF2-40B4-BE49-F238E27FC236}">
                <a16:creationId xmlns:a16="http://schemas.microsoft.com/office/drawing/2014/main" id="{15308B15-80C5-3145-15CB-4EE59E7BB477}"/>
              </a:ext>
            </a:extLst>
          </p:cNvPr>
          <p:cNvSpPr txBox="1"/>
          <p:nvPr/>
        </p:nvSpPr>
        <p:spPr>
          <a:xfrm>
            <a:off x="609600" y="5257800"/>
            <a:ext cx="3929281" cy="369332"/>
          </a:xfrm>
          <a:prstGeom prst="rect">
            <a:avLst/>
          </a:prstGeom>
          <a:noFill/>
        </p:spPr>
        <p:txBody>
          <a:bodyPr wrap="none" rtlCol="0">
            <a:spAutoFit/>
          </a:bodyPr>
          <a:lstStyle/>
          <a:p>
            <a:r>
              <a:rPr lang="es-MX" dirty="0"/>
              <a:t>Consumo global de carne y pescado</a:t>
            </a:r>
          </a:p>
        </p:txBody>
      </p:sp>
      <p:pic>
        <p:nvPicPr>
          <p:cNvPr id="5" name="Imagen 4">
            <a:extLst>
              <a:ext uri="{FF2B5EF4-FFF2-40B4-BE49-F238E27FC236}">
                <a16:creationId xmlns:a16="http://schemas.microsoft.com/office/drawing/2014/main" id="{093362E8-46FE-BE76-EB2F-9260D2E4E4B3}"/>
              </a:ext>
            </a:extLst>
          </p:cNvPr>
          <p:cNvPicPr>
            <a:picLocks noChangeAspect="1"/>
          </p:cNvPicPr>
          <p:nvPr/>
        </p:nvPicPr>
        <p:blipFill>
          <a:blip r:embed="rId3"/>
          <a:stretch>
            <a:fillRect/>
          </a:stretch>
        </p:blipFill>
        <p:spPr>
          <a:xfrm>
            <a:off x="4990911" y="2109101"/>
            <a:ext cx="3785944" cy="4115157"/>
          </a:xfrm>
          <a:prstGeom prst="rect">
            <a:avLst/>
          </a:prstGeom>
        </p:spPr>
      </p:pic>
    </p:spTree>
    <p:extLst>
      <p:ext uri="{BB962C8B-B14F-4D97-AF65-F5344CB8AC3E}">
        <p14:creationId xmlns:p14="http://schemas.microsoft.com/office/powerpoint/2010/main" val="2762169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a:extLst>
              <a:ext uri="{FF2B5EF4-FFF2-40B4-BE49-F238E27FC236}">
                <a16:creationId xmlns:a16="http://schemas.microsoft.com/office/drawing/2014/main" id="{F5CEE919-298C-BAE3-F754-496A0D445BB4}"/>
              </a:ext>
            </a:extLst>
          </p:cNvPr>
          <p:cNvSpPr>
            <a:spLocks noGrp="1" noChangeArrowheads="1"/>
          </p:cNvSpPr>
          <p:nvPr>
            <p:ph type="title"/>
          </p:nvPr>
        </p:nvSpPr>
        <p:spPr>
          <a:xfrm>
            <a:off x="457200" y="704850"/>
            <a:ext cx="8229600" cy="1143000"/>
          </a:xfrm>
        </p:spPr>
        <p:txBody>
          <a:bodyPr/>
          <a:lstStyle/>
          <a:p>
            <a:pPr eaLnBrk="1" hangingPunct="1"/>
            <a:r>
              <a:rPr lang="en-US" altLang="es-MX" dirty="0"/>
              <a:t>La </a:t>
            </a:r>
            <a:r>
              <a:rPr lang="en-US" altLang="es-MX" dirty="0" err="1"/>
              <a:t>nueva</a:t>
            </a:r>
            <a:r>
              <a:rPr lang="en-US" altLang="es-MX" dirty="0"/>
              <a:t> forma de </a:t>
            </a:r>
            <a:r>
              <a:rPr lang="en-US" altLang="es-MX" dirty="0" err="1"/>
              <a:t>explotación</a:t>
            </a:r>
            <a:r>
              <a:rPr lang="en-US" altLang="es-MX" dirty="0"/>
              <a:t> animal: </a:t>
            </a:r>
            <a:r>
              <a:rPr lang="en-US" altLang="es-MX" dirty="0" err="1"/>
              <a:t>Granjas</a:t>
            </a:r>
            <a:r>
              <a:rPr lang="en-US" altLang="es-MX" dirty="0"/>
              <a:t> </a:t>
            </a:r>
            <a:r>
              <a:rPr lang="en-US" altLang="es-MX" dirty="0" err="1"/>
              <a:t>masivas</a:t>
            </a:r>
            <a:endParaRPr lang="en-US" altLang="es-MX" dirty="0"/>
          </a:p>
        </p:txBody>
      </p:sp>
      <p:pic>
        <p:nvPicPr>
          <p:cNvPr id="8195" name="Picture 6" descr="CAFO-Cover">
            <a:extLst>
              <a:ext uri="{FF2B5EF4-FFF2-40B4-BE49-F238E27FC236}">
                <a16:creationId xmlns:a16="http://schemas.microsoft.com/office/drawing/2014/main" id="{355A9666-ED73-1345-1879-CD16641E0CCD}"/>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838200" y="2590800"/>
            <a:ext cx="3200400" cy="3011488"/>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196" name="Content Placeholder 5">
            <a:extLst>
              <a:ext uri="{FF2B5EF4-FFF2-40B4-BE49-F238E27FC236}">
                <a16:creationId xmlns:a16="http://schemas.microsoft.com/office/drawing/2014/main" id="{FC3AEE36-67E7-2156-C137-16D72C541E42}"/>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724400" y="2595563"/>
            <a:ext cx="3886200" cy="30861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a:extLst>
              <a:ext uri="{FF2B5EF4-FFF2-40B4-BE49-F238E27FC236}">
                <a16:creationId xmlns:a16="http://schemas.microsoft.com/office/drawing/2014/main" id="{E10D69ED-21F9-8B07-F41F-31351DEBBA99}"/>
              </a:ext>
            </a:extLst>
          </p:cNvPr>
          <p:cNvSpPr>
            <a:spLocks noGrp="1" noChangeArrowheads="1"/>
          </p:cNvSpPr>
          <p:nvPr>
            <p:ph type="title"/>
          </p:nvPr>
        </p:nvSpPr>
        <p:spPr/>
        <p:txBody>
          <a:bodyPr/>
          <a:lstStyle/>
          <a:p>
            <a:pPr eaLnBrk="1" hangingPunct="1"/>
            <a:r>
              <a:rPr lang="en-US" altLang="es-MX" dirty="0" err="1"/>
              <a:t>Problemas</a:t>
            </a:r>
            <a:r>
              <a:rPr lang="en-US" altLang="es-MX" dirty="0"/>
              <a:t> </a:t>
            </a:r>
            <a:r>
              <a:rPr lang="en-US" altLang="es-MX" dirty="0" err="1"/>
              <a:t>ambientales</a:t>
            </a:r>
            <a:endParaRPr lang="en-US" altLang="es-MX" dirty="0"/>
          </a:p>
        </p:txBody>
      </p:sp>
      <p:pic>
        <p:nvPicPr>
          <p:cNvPr id="9219" name="Picture 6" descr="natural environment">
            <a:extLst>
              <a:ext uri="{FF2B5EF4-FFF2-40B4-BE49-F238E27FC236}">
                <a16:creationId xmlns:a16="http://schemas.microsoft.com/office/drawing/2014/main" id="{B637FDA1-4514-68CE-BEEA-24C69E76371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771650" y="2268538"/>
            <a:ext cx="5600700" cy="3724275"/>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D3AA0657-07BE-4D21-E5E8-FE0F49A416E4}"/>
              </a:ext>
            </a:extLst>
          </p:cNvPr>
          <p:cNvSpPr>
            <a:spLocks noGrp="1" noChangeArrowheads="1"/>
          </p:cNvSpPr>
          <p:nvPr>
            <p:ph type="title"/>
          </p:nvPr>
        </p:nvSpPr>
        <p:spPr/>
        <p:txBody>
          <a:bodyPr/>
          <a:lstStyle/>
          <a:p>
            <a:pPr eaLnBrk="1" hangingPunct="1"/>
            <a:r>
              <a:rPr lang="en-US" altLang="es-MX" dirty="0" err="1"/>
              <a:t>Deforestacion</a:t>
            </a:r>
            <a:endParaRPr lang="en-US" altLang="es-MX" dirty="0"/>
          </a:p>
        </p:txBody>
      </p:sp>
      <p:pic>
        <p:nvPicPr>
          <p:cNvPr id="10243" name="Picture 5" descr="deforestation1">
            <a:extLst>
              <a:ext uri="{FF2B5EF4-FFF2-40B4-BE49-F238E27FC236}">
                <a16:creationId xmlns:a16="http://schemas.microsoft.com/office/drawing/2014/main" id="{C38685AD-273E-7979-E2DD-6CFD2F6BBBA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600200" y="2362200"/>
            <a:ext cx="5853113" cy="36576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7BBA8B25-0B83-3035-297F-2311B3177C0C}"/>
              </a:ext>
            </a:extLst>
          </p:cNvPr>
          <p:cNvSpPr>
            <a:spLocks noGrp="1" noChangeArrowheads="1"/>
          </p:cNvSpPr>
          <p:nvPr>
            <p:ph type="title"/>
          </p:nvPr>
        </p:nvSpPr>
        <p:spPr>
          <a:xfrm>
            <a:off x="457200" y="704850"/>
            <a:ext cx="8229600" cy="1143000"/>
          </a:xfrm>
        </p:spPr>
        <p:txBody>
          <a:bodyPr/>
          <a:lstStyle/>
          <a:p>
            <a:pPr eaLnBrk="1" hangingPunct="1"/>
            <a:r>
              <a:rPr lang="en-US" altLang="es-MX" dirty="0" err="1"/>
              <a:t>Contaminación</a:t>
            </a:r>
            <a:r>
              <a:rPr lang="en-US" altLang="es-MX" dirty="0"/>
              <a:t> de </a:t>
            </a:r>
            <a:r>
              <a:rPr lang="en-US" altLang="es-MX" dirty="0" err="1"/>
              <a:t>aguas</a:t>
            </a:r>
            <a:endParaRPr lang="en-US" altLang="es-MX" dirty="0"/>
          </a:p>
        </p:txBody>
      </p:sp>
      <p:pic>
        <p:nvPicPr>
          <p:cNvPr id="11268" name="Content Placeholder 2">
            <a:extLst>
              <a:ext uri="{FF2B5EF4-FFF2-40B4-BE49-F238E27FC236}">
                <a16:creationId xmlns:a16="http://schemas.microsoft.com/office/drawing/2014/main" id="{42311481-F816-B2AC-49A6-CC50968E11A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371600" y="2122488"/>
            <a:ext cx="5130952" cy="3668711"/>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a:extLst>
              <a:ext uri="{FF2B5EF4-FFF2-40B4-BE49-F238E27FC236}">
                <a16:creationId xmlns:a16="http://schemas.microsoft.com/office/drawing/2014/main" id="{088EEE5F-ADE5-E820-9961-1F52936739EC}"/>
              </a:ext>
            </a:extLst>
          </p:cNvPr>
          <p:cNvSpPr>
            <a:spLocks noGrp="1" noChangeArrowheads="1"/>
          </p:cNvSpPr>
          <p:nvPr>
            <p:ph type="title"/>
          </p:nvPr>
        </p:nvSpPr>
        <p:spPr/>
        <p:txBody>
          <a:bodyPr/>
          <a:lstStyle/>
          <a:p>
            <a:pPr eaLnBrk="1" hangingPunct="1"/>
            <a:r>
              <a:rPr lang="en-US" altLang="es-MX" dirty="0"/>
              <a:t>Cambio </a:t>
            </a:r>
            <a:r>
              <a:rPr lang="en-US" altLang="es-MX" dirty="0" err="1"/>
              <a:t>Climático</a:t>
            </a:r>
            <a:endParaRPr lang="en-US" altLang="es-MX" dirty="0"/>
          </a:p>
        </p:txBody>
      </p:sp>
      <p:sp>
        <p:nvSpPr>
          <p:cNvPr id="12291" name="Content Placeholder 1">
            <a:extLst>
              <a:ext uri="{FF2B5EF4-FFF2-40B4-BE49-F238E27FC236}">
                <a16:creationId xmlns:a16="http://schemas.microsoft.com/office/drawing/2014/main" id="{498022EF-77F4-BB84-8C21-51D2A21A13F5}"/>
              </a:ext>
            </a:extLst>
          </p:cNvPr>
          <p:cNvSpPr>
            <a:spLocks noGrp="1"/>
          </p:cNvSpPr>
          <p:nvPr>
            <p:ph idx="1"/>
          </p:nvPr>
        </p:nvSpPr>
        <p:spPr/>
        <p:txBody>
          <a:bodyPr/>
          <a:lstStyle/>
          <a:p>
            <a:pPr eaLnBrk="1" hangingPunct="1"/>
            <a:r>
              <a:rPr lang="en-US" altLang="es-MX" dirty="0"/>
              <a:t>De </a:t>
            </a:r>
            <a:r>
              <a:rPr lang="en-US" altLang="es-MX" dirty="0" err="1"/>
              <a:t>acuerdo</a:t>
            </a:r>
            <a:r>
              <a:rPr lang="en-US" altLang="es-MX" dirty="0"/>
              <a:t> a la ONU </a:t>
            </a:r>
            <a:r>
              <a:rPr lang="en-US" altLang="es-MX" dirty="0" err="1"/>
              <a:t>el</a:t>
            </a:r>
            <a:r>
              <a:rPr lang="en-US" altLang="es-MX" dirty="0"/>
              <a:t> </a:t>
            </a:r>
            <a:r>
              <a:rPr lang="en-US" altLang="es-MX" dirty="0" err="1"/>
              <a:t>negocio</a:t>
            </a:r>
            <a:r>
              <a:rPr lang="en-US" altLang="es-MX" dirty="0"/>
              <a:t> de </a:t>
            </a:r>
            <a:r>
              <a:rPr lang="en-US" altLang="es-MX" dirty="0" err="1"/>
              <a:t>los</a:t>
            </a:r>
            <a:r>
              <a:rPr lang="en-US" altLang="es-MX" dirty="0"/>
              <a:t> animals de </a:t>
            </a:r>
            <a:r>
              <a:rPr lang="en-US" altLang="es-MX" dirty="0" err="1"/>
              <a:t>crianza</a:t>
            </a:r>
            <a:r>
              <a:rPr lang="en-US" altLang="es-MX" dirty="0"/>
              <a:t> es responsible del 18 % de </a:t>
            </a:r>
            <a:r>
              <a:rPr lang="en-US" altLang="es-MX" dirty="0" err="1"/>
              <a:t>los</a:t>
            </a:r>
            <a:r>
              <a:rPr lang="en-US" altLang="es-MX" dirty="0"/>
              <a:t> gases </a:t>
            </a:r>
            <a:r>
              <a:rPr lang="en-US" altLang="es-MX" dirty="0" err="1"/>
              <a:t>invernadero</a:t>
            </a:r>
            <a:r>
              <a:rPr lang="en-US" altLang="es-MX" dirty="0"/>
              <a:t>, </a:t>
            </a:r>
            <a:r>
              <a:rPr lang="en-US" altLang="es-MX" dirty="0" err="1"/>
              <a:t>más</a:t>
            </a:r>
            <a:r>
              <a:rPr lang="en-US" altLang="es-MX" dirty="0"/>
              <a:t> que </a:t>
            </a:r>
            <a:r>
              <a:rPr lang="en-US" altLang="es-MX" dirty="0" err="1"/>
              <a:t>el</a:t>
            </a:r>
            <a:r>
              <a:rPr lang="en-US" altLang="es-MX" dirty="0"/>
              <a:t> </a:t>
            </a:r>
            <a:r>
              <a:rPr lang="en-US" altLang="es-MX" dirty="0" err="1"/>
              <a:t>negocio</a:t>
            </a:r>
            <a:r>
              <a:rPr lang="en-US" altLang="es-MX" dirty="0"/>
              <a:t> del  </a:t>
            </a:r>
            <a:r>
              <a:rPr lang="en-US" altLang="es-MX" dirty="0" err="1"/>
              <a:t>transporte</a:t>
            </a:r>
            <a:r>
              <a:rPr lang="en-US" altLang="es-MX" dirty="0"/>
              <a:t>.</a:t>
            </a:r>
          </a:p>
          <a:p>
            <a:pPr eaLnBrk="1" hangingPunct="1"/>
            <a:endParaRPr lang="en-US" altLang="es-MX" dirty="0"/>
          </a:p>
          <a:p>
            <a:pPr eaLnBrk="1" hangingPunct="1"/>
            <a:r>
              <a:rPr lang="en-US" altLang="es-MX" dirty="0" err="1"/>
              <a:t>Consumir</a:t>
            </a:r>
            <a:r>
              <a:rPr lang="en-US" altLang="es-MX" dirty="0"/>
              <a:t> un </a:t>
            </a:r>
            <a:r>
              <a:rPr lang="en-US" altLang="es-MX" dirty="0" err="1"/>
              <a:t>filete</a:t>
            </a:r>
            <a:r>
              <a:rPr lang="en-US" altLang="es-MX" dirty="0"/>
              <a:t> de 225 </a:t>
            </a:r>
            <a:r>
              <a:rPr lang="en-US" altLang="es-MX" dirty="0" err="1"/>
              <a:t>gramos</a:t>
            </a:r>
            <a:r>
              <a:rPr lang="en-US" altLang="es-MX" dirty="0"/>
              <a:t> es tan </a:t>
            </a:r>
            <a:r>
              <a:rPr lang="en-US" altLang="es-MX" dirty="0" err="1"/>
              <a:t>contaminante</a:t>
            </a:r>
            <a:r>
              <a:rPr lang="en-US" altLang="es-MX" dirty="0"/>
              <a:t>  </a:t>
            </a:r>
            <a:r>
              <a:rPr lang="en-US" altLang="es-MX" dirty="0" err="1"/>
              <a:t>como</a:t>
            </a:r>
            <a:r>
              <a:rPr lang="en-US" altLang="es-MX" dirty="0"/>
              <a:t> </a:t>
            </a:r>
            <a:r>
              <a:rPr lang="en-US" altLang="es-MX" dirty="0" err="1"/>
              <a:t>una</a:t>
            </a:r>
            <a:r>
              <a:rPr lang="en-US" altLang="es-MX" dirty="0"/>
              <a:t> Hummer </a:t>
            </a:r>
            <a:r>
              <a:rPr lang="en-US" altLang="es-MX" dirty="0" err="1"/>
              <a:t>circulando</a:t>
            </a:r>
            <a:r>
              <a:rPr lang="en-US" altLang="es-MX" dirty="0"/>
              <a:t>.</a:t>
            </a:r>
          </a:p>
          <a:p>
            <a:pPr eaLnBrk="1" hangingPunct="1"/>
            <a:r>
              <a:rPr lang="en-US" altLang="es-MX" dirty="0"/>
              <a:t>(</a:t>
            </a:r>
            <a:r>
              <a:rPr lang="en-US" altLang="es-MX" i="1" dirty="0"/>
              <a:t>Time Magazine </a:t>
            </a:r>
            <a:r>
              <a:rPr lang="en-US" altLang="es-MX" dirty="0"/>
              <a:t>2007)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FA430E38-0909-1AC2-B21B-0988369AF3B4}"/>
              </a:ext>
            </a:extLst>
          </p:cNvPr>
          <p:cNvSpPr>
            <a:spLocks noGrp="1"/>
          </p:cNvSpPr>
          <p:nvPr>
            <p:ph type="title"/>
          </p:nvPr>
        </p:nvSpPr>
        <p:spPr>
          <a:xfrm>
            <a:off x="457200" y="704850"/>
            <a:ext cx="8229600" cy="742950"/>
          </a:xfrm>
        </p:spPr>
        <p:txBody>
          <a:bodyPr/>
          <a:lstStyle/>
          <a:p>
            <a:pPr eaLnBrk="1" hangingPunct="1"/>
            <a:r>
              <a:rPr lang="en-US" altLang="es-MX" dirty="0" err="1"/>
              <a:t>Salud</a:t>
            </a:r>
            <a:r>
              <a:rPr lang="en-US" altLang="es-MX" dirty="0"/>
              <a:t> Humana</a:t>
            </a:r>
          </a:p>
        </p:txBody>
      </p:sp>
      <p:pic>
        <p:nvPicPr>
          <p:cNvPr id="14339" name="Content Placeholder 3">
            <a:extLst>
              <a:ext uri="{FF2B5EF4-FFF2-40B4-BE49-F238E27FC236}">
                <a16:creationId xmlns:a16="http://schemas.microsoft.com/office/drawing/2014/main" id="{6752723E-B2DB-30C8-E2E6-EB2F11EABDDC}"/>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857250" y="2233613"/>
            <a:ext cx="3238500" cy="3810000"/>
          </a:xfrm>
        </p:spPr>
      </p:pic>
      <p:sp>
        <p:nvSpPr>
          <p:cNvPr id="14340" name="Content Placeholder 4">
            <a:extLst>
              <a:ext uri="{FF2B5EF4-FFF2-40B4-BE49-F238E27FC236}">
                <a16:creationId xmlns:a16="http://schemas.microsoft.com/office/drawing/2014/main" id="{6A6099DF-DCB7-4978-C03D-F2E00A4F4F13}"/>
              </a:ext>
            </a:extLst>
          </p:cNvPr>
          <p:cNvSpPr>
            <a:spLocks noGrp="1"/>
          </p:cNvSpPr>
          <p:nvPr>
            <p:ph sz="half" idx="2"/>
          </p:nvPr>
        </p:nvSpPr>
        <p:spPr>
          <a:xfrm>
            <a:off x="4648200" y="1371600"/>
            <a:ext cx="4038600" cy="4983163"/>
          </a:xfrm>
        </p:spPr>
        <p:txBody>
          <a:bodyPr/>
          <a:lstStyle/>
          <a:p>
            <a:pPr eaLnBrk="1" hangingPunct="1"/>
            <a:r>
              <a:rPr lang="en-US" altLang="es-MX" dirty="0"/>
              <a:t>Resistencia a </a:t>
            </a:r>
            <a:r>
              <a:rPr lang="en-US" altLang="es-MX" dirty="0" err="1"/>
              <a:t>los</a:t>
            </a:r>
            <a:r>
              <a:rPr lang="en-US" altLang="es-MX" dirty="0"/>
              <a:t> </a:t>
            </a:r>
            <a:r>
              <a:rPr lang="en-US" altLang="es-MX" dirty="0" err="1"/>
              <a:t>antibióticos</a:t>
            </a:r>
            <a:endParaRPr lang="en-US" altLang="es-MX" dirty="0"/>
          </a:p>
          <a:p>
            <a:pPr eaLnBrk="1" hangingPunct="1"/>
            <a:r>
              <a:rPr lang="en-US" altLang="es-MX" dirty="0"/>
              <a:t>83% de l </a:t>
            </a:r>
            <a:r>
              <a:rPr lang="en-US" altLang="es-MX" dirty="0" err="1"/>
              <a:t>acarne</a:t>
            </a:r>
            <a:r>
              <a:rPr lang="en-US" altLang="es-MX" dirty="0"/>
              <a:t> d </a:t>
            </a:r>
            <a:r>
              <a:rPr lang="en-US" altLang="es-MX" dirty="0" err="1"/>
              <a:t>epollo</a:t>
            </a:r>
            <a:r>
              <a:rPr lang="en-US" altLang="es-MX" dirty="0"/>
              <a:t> </a:t>
            </a:r>
            <a:r>
              <a:rPr lang="en-US" altLang="es-MX" dirty="0" err="1"/>
              <a:t>está</a:t>
            </a:r>
            <a:r>
              <a:rPr lang="en-US" altLang="es-MX" dirty="0"/>
              <a:t> </a:t>
            </a:r>
            <a:r>
              <a:rPr lang="en-US" altLang="es-MX" dirty="0" err="1"/>
              <a:t>infectada</a:t>
            </a:r>
            <a:r>
              <a:rPr lang="en-US" altLang="es-MX" dirty="0"/>
              <a:t> </a:t>
            </a:r>
            <a:r>
              <a:rPr lang="en-US" altLang="es-MX" dirty="0" err="1"/>
              <a:t>por</a:t>
            </a:r>
            <a:r>
              <a:rPr lang="en-US" altLang="es-MX" dirty="0"/>
              <a:t> </a:t>
            </a:r>
            <a:r>
              <a:rPr lang="en-US" altLang="es-MX" dirty="0" err="1"/>
              <a:t>cbacterias</a:t>
            </a:r>
            <a:r>
              <a:rPr lang="en-US" altLang="es-MX" dirty="0"/>
              <a:t> o salmonella.</a:t>
            </a:r>
          </a:p>
          <a:p>
            <a:pPr eaLnBrk="1" hangingPunct="1"/>
            <a:r>
              <a:rPr lang="en-US" altLang="es-MX" dirty="0"/>
              <a:t>E. coli </a:t>
            </a:r>
          </a:p>
          <a:p>
            <a:pPr eaLnBrk="1" hangingPunct="1"/>
            <a:r>
              <a:rPr lang="en-US" altLang="es-MX" dirty="0" err="1"/>
              <a:t>Mutaciones</a:t>
            </a:r>
            <a:r>
              <a:rPr lang="en-US" altLang="es-MX" dirty="0"/>
              <a:t> de virus (e.g. gripe </a:t>
            </a:r>
            <a:r>
              <a:rPr lang="en-US" altLang="es-MX" dirty="0" err="1"/>
              <a:t>aviar</a:t>
            </a:r>
            <a:r>
              <a:rPr lang="en-US" altLang="es-MX" dirty="0"/>
              <a:t>, H1N1). </a:t>
            </a:r>
          </a:p>
          <a:p>
            <a:pPr eaLnBrk="1" hangingPunct="1"/>
            <a:endParaRPr lang="en-US" altLang="es-MX"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294B85AB-D031-862C-CFA0-7D941E70C250}"/>
              </a:ext>
            </a:extLst>
          </p:cNvPr>
          <p:cNvSpPr>
            <a:spLocks noGrp="1"/>
          </p:cNvSpPr>
          <p:nvPr>
            <p:ph type="title"/>
          </p:nvPr>
        </p:nvSpPr>
        <p:spPr>
          <a:xfrm>
            <a:off x="457200" y="704850"/>
            <a:ext cx="8229600" cy="1143000"/>
          </a:xfrm>
        </p:spPr>
        <p:txBody>
          <a:bodyPr/>
          <a:lstStyle/>
          <a:p>
            <a:pPr eaLnBrk="1" hangingPunct="1"/>
            <a:r>
              <a:rPr lang="en-US" altLang="es-MX" dirty="0" err="1"/>
              <a:t>Etica</a:t>
            </a:r>
            <a:r>
              <a:rPr lang="en-US" altLang="es-MX" dirty="0"/>
              <a:t> y </a:t>
            </a:r>
            <a:r>
              <a:rPr lang="en-US" altLang="es-MX" dirty="0" err="1"/>
              <a:t>maltrato</a:t>
            </a:r>
            <a:r>
              <a:rPr lang="en-US" altLang="es-MX" dirty="0"/>
              <a:t> animal</a:t>
            </a:r>
          </a:p>
        </p:txBody>
      </p:sp>
      <p:pic>
        <p:nvPicPr>
          <p:cNvPr id="16387" name="Content Placeholder 4">
            <a:extLst>
              <a:ext uri="{FF2B5EF4-FFF2-40B4-BE49-F238E27FC236}">
                <a16:creationId xmlns:a16="http://schemas.microsoft.com/office/drawing/2014/main" id="{79626D36-E917-1F27-C498-B94AD34714FE}"/>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57200" y="2838450"/>
            <a:ext cx="4038600" cy="2598738"/>
          </a:xfrm>
        </p:spPr>
      </p:pic>
      <p:pic>
        <p:nvPicPr>
          <p:cNvPr id="16388" name="Content Placeholder 5">
            <a:extLst>
              <a:ext uri="{FF2B5EF4-FFF2-40B4-BE49-F238E27FC236}">
                <a16:creationId xmlns:a16="http://schemas.microsoft.com/office/drawing/2014/main" id="{194F8632-984A-8E36-0502-D14048790647}"/>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724400" y="2819400"/>
            <a:ext cx="3886200" cy="25908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2010B161-9488-5881-4F43-37C5992A6450}"/>
              </a:ext>
            </a:extLst>
          </p:cNvPr>
          <p:cNvSpPr>
            <a:spLocks noGrp="1"/>
          </p:cNvSpPr>
          <p:nvPr>
            <p:ph type="title"/>
          </p:nvPr>
        </p:nvSpPr>
        <p:spPr>
          <a:xfrm>
            <a:off x="457200" y="704850"/>
            <a:ext cx="8229600" cy="1143000"/>
          </a:xfrm>
        </p:spPr>
        <p:txBody>
          <a:bodyPr/>
          <a:lstStyle/>
          <a:p>
            <a:pPr eaLnBrk="1" hangingPunct="1"/>
            <a:r>
              <a:rPr lang="en-US" altLang="es-MX" dirty="0" err="1"/>
              <a:t>Maltrato</a:t>
            </a:r>
            <a:r>
              <a:rPr lang="en-US" altLang="es-MX" dirty="0"/>
              <a:t> animal</a:t>
            </a:r>
          </a:p>
        </p:txBody>
      </p:sp>
      <p:pic>
        <p:nvPicPr>
          <p:cNvPr id="18435" name="Content Placeholder 5">
            <a:extLst>
              <a:ext uri="{FF2B5EF4-FFF2-40B4-BE49-F238E27FC236}">
                <a16:creationId xmlns:a16="http://schemas.microsoft.com/office/drawing/2014/main" id="{259C2D8E-8B1E-7696-6928-EDCE3C83A0B3}"/>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838200" y="2590800"/>
            <a:ext cx="3200400" cy="2514600"/>
          </a:xfrm>
        </p:spPr>
      </p:pic>
      <p:pic>
        <p:nvPicPr>
          <p:cNvPr id="18436" name="Content Placeholder 7">
            <a:extLst>
              <a:ext uri="{FF2B5EF4-FFF2-40B4-BE49-F238E27FC236}">
                <a16:creationId xmlns:a16="http://schemas.microsoft.com/office/drawing/2014/main" id="{9FDEC4B1-0225-998B-CFBB-71439DB62C05}"/>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429125" y="1752600"/>
            <a:ext cx="4089400" cy="2057400"/>
          </a:xfrm>
        </p:spPr>
      </p:pic>
      <p:pic>
        <p:nvPicPr>
          <p:cNvPr id="18437" name="Picture 8">
            <a:extLst>
              <a:ext uri="{FF2B5EF4-FFF2-40B4-BE49-F238E27FC236}">
                <a16:creationId xmlns:a16="http://schemas.microsoft.com/office/drawing/2014/main" id="{307D42FB-DF6F-D143-F1DA-E0A69A7093A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4038600"/>
            <a:ext cx="409892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76281-5B2B-91E6-F4CE-202C4630AB17}"/>
              </a:ext>
            </a:extLst>
          </p:cNvPr>
          <p:cNvSpPr>
            <a:spLocks noGrp="1"/>
          </p:cNvSpPr>
          <p:nvPr>
            <p:ph type="title"/>
          </p:nvPr>
        </p:nvSpPr>
        <p:spPr>
          <a:xfrm>
            <a:off x="457200" y="762000"/>
            <a:ext cx="8229600" cy="1447800"/>
          </a:xfrm>
        </p:spPr>
        <p:txBody>
          <a:bodyPr>
            <a:normAutofit/>
          </a:bodyPr>
          <a:lstStyle/>
          <a:p>
            <a:pPr algn="ctr" eaLnBrk="1" fontAlgn="auto" hangingPunct="1">
              <a:spcAft>
                <a:spcPts val="0"/>
              </a:spcAft>
              <a:defRPr/>
            </a:pPr>
            <a:r>
              <a:rPr lang="en-US" dirty="0"/>
              <a:t>Alimentos </a:t>
            </a:r>
            <a:r>
              <a:rPr lang="en-US" dirty="0" err="1"/>
              <a:t>reciclados</a:t>
            </a:r>
            <a:endParaRPr lang="en-US" dirty="0"/>
          </a:p>
        </p:txBody>
      </p:sp>
      <p:pic>
        <p:nvPicPr>
          <p:cNvPr id="19459" name="Content Placeholder 4">
            <a:extLst>
              <a:ext uri="{FF2B5EF4-FFF2-40B4-BE49-F238E27FC236}">
                <a16:creationId xmlns:a16="http://schemas.microsoft.com/office/drawing/2014/main" id="{B736DE2A-6F9A-6D77-2677-67B5D75EFDC0}"/>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57200" y="2601913"/>
            <a:ext cx="4038600" cy="3071812"/>
          </a:xfrm>
        </p:spPr>
      </p:pic>
      <p:pic>
        <p:nvPicPr>
          <p:cNvPr id="19460" name="Content Placeholder 7">
            <a:extLst>
              <a:ext uri="{FF2B5EF4-FFF2-40B4-BE49-F238E27FC236}">
                <a16:creationId xmlns:a16="http://schemas.microsoft.com/office/drawing/2014/main" id="{C8D3ABE3-0268-192E-042A-F1B8D4B72CBF}"/>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648200" y="2700338"/>
            <a:ext cx="4038600" cy="2938462"/>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45ECFCE6-7874-8402-2842-D25D0A91754D}"/>
              </a:ext>
            </a:extLst>
          </p:cNvPr>
          <p:cNvSpPr>
            <a:spLocks noGrp="1"/>
          </p:cNvSpPr>
          <p:nvPr>
            <p:ph type="title"/>
          </p:nvPr>
        </p:nvSpPr>
        <p:spPr>
          <a:xfrm>
            <a:off x="457200" y="704850"/>
            <a:ext cx="8229600" cy="1143000"/>
          </a:xfrm>
        </p:spPr>
        <p:txBody>
          <a:bodyPr/>
          <a:lstStyle/>
          <a:p>
            <a:pPr eaLnBrk="1" hangingPunct="1"/>
            <a:r>
              <a:rPr lang="en-US" altLang="es-MX" dirty="0" err="1"/>
              <a:t>Incubadoras</a:t>
            </a:r>
            <a:endParaRPr lang="en-US" altLang="es-MX" dirty="0"/>
          </a:p>
        </p:txBody>
      </p:sp>
      <p:sp>
        <p:nvSpPr>
          <p:cNvPr id="20483" name="Content Placeholder 2">
            <a:extLst>
              <a:ext uri="{FF2B5EF4-FFF2-40B4-BE49-F238E27FC236}">
                <a16:creationId xmlns:a16="http://schemas.microsoft.com/office/drawing/2014/main" id="{EB80F3EC-7AE9-0228-E143-E2C7E6FDC79D}"/>
              </a:ext>
            </a:extLst>
          </p:cNvPr>
          <p:cNvSpPr>
            <a:spLocks noGrp="1"/>
          </p:cNvSpPr>
          <p:nvPr>
            <p:ph sz="half" idx="1"/>
          </p:nvPr>
        </p:nvSpPr>
        <p:spPr>
          <a:xfrm>
            <a:off x="457200" y="1920875"/>
            <a:ext cx="4038600" cy="4433888"/>
          </a:xfrm>
        </p:spPr>
        <p:txBody>
          <a:bodyPr/>
          <a:lstStyle/>
          <a:p>
            <a:pPr eaLnBrk="1" hangingPunct="1"/>
            <a:r>
              <a:rPr lang="en-US" altLang="es-MX" dirty="0" err="1"/>
              <a:t>Modificado</a:t>
            </a:r>
            <a:r>
              <a:rPr lang="en-US" altLang="es-MX" dirty="0"/>
              <a:t> </a:t>
            </a:r>
            <a:r>
              <a:rPr lang="en-US" altLang="es-MX" dirty="0" err="1"/>
              <a:t>genéticamente</a:t>
            </a:r>
            <a:r>
              <a:rPr lang="en-US" altLang="es-MX" dirty="0"/>
              <a:t> para </a:t>
            </a:r>
            <a:r>
              <a:rPr lang="en-US" altLang="es-MX" dirty="0" err="1"/>
              <a:t>crecer</a:t>
            </a:r>
            <a:r>
              <a:rPr lang="en-US" altLang="es-MX" dirty="0"/>
              <a:t> </a:t>
            </a:r>
            <a:r>
              <a:rPr lang="en-US" altLang="es-MX" dirty="0" err="1"/>
              <a:t>rápido</a:t>
            </a:r>
            <a:endParaRPr lang="en-US" altLang="es-MX" dirty="0"/>
          </a:p>
          <a:p>
            <a:pPr eaLnBrk="1" hangingPunct="1"/>
            <a:r>
              <a:rPr lang="en-US" altLang="es-MX" dirty="0" err="1"/>
              <a:t>Producción</a:t>
            </a:r>
            <a:r>
              <a:rPr lang="en-US" altLang="es-MX" dirty="0"/>
              <a:t> </a:t>
            </a:r>
            <a:r>
              <a:rPr lang="en-US" altLang="es-MX" dirty="0" err="1"/>
              <a:t>masiva</a:t>
            </a:r>
            <a:r>
              <a:rPr lang="en-US" altLang="es-MX" dirty="0"/>
              <a:t> de huevo</a:t>
            </a:r>
          </a:p>
          <a:p>
            <a:pPr eaLnBrk="1" hangingPunct="1"/>
            <a:endParaRPr lang="en-US" altLang="es-MX" dirty="0"/>
          </a:p>
        </p:txBody>
      </p:sp>
      <p:pic>
        <p:nvPicPr>
          <p:cNvPr id="20484" name="Content Placeholder 4">
            <a:extLst>
              <a:ext uri="{FF2B5EF4-FFF2-40B4-BE49-F238E27FC236}">
                <a16:creationId xmlns:a16="http://schemas.microsoft.com/office/drawing/2014/main" id="{690EF630-B0AB-C2CF-1E6B-A667E9B2A5B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572000" y="2209800"/>
            <a:ext cx="4038600" cy="2662238"/>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A1267679-787E-59D1-238F-46A68067BADE}"/>
              </a:ext>
            </a:extLst>
          </p:cNvPr>
          <p:cNvSpPr>
            <a:spLocks noGrp="1"/>
          </p:cNvSpPr>
          <p:nvPr>
            <p:ph type="title"/>
          </p:nvPr>
        </p:nvSpPr>
        <p:spPr/>
        <p:txBody>
          <a:bodyPr/>
          <a:lstStyle/>
          <a:p>
            <a:pPr eaLnBrk="1" hangingPunct="1"/>
            <a:r>
              <a:rPr lang="en-US" altLang="es-MX" dirty="0"/>
              <a:t>Ganado </a:t>
            </a:r>
            <a:r>
              <a:rPr lang="en-US" altLang="es-MX" dirty="0" err="1"/>
              <a:t>bovino</a:t>
            </a:r>
            <a:endParaRPr lang="en-US" altLang="es-MX" dirty="0"/>
          </a:p>
        </p:txBody>
      </p:sp>
      <p:pic>
        <p:nvPicPr>
          <p:cNvPr id="21507" name="Content Placeholder 3">
            <a:extLst>
              <a:ext uri="{FF2B5EF4-FFF2-40B4-BE49-F238E27FC236}">
                <a16:creationId xmlns:a16="http://schemas.microsoft.com/office/drawing/2014/main" id="{1F083844-784F-EBB4-2174-42B225B00AE8}"/>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905000" y="2743200"/>
            <a:ext cx="5562600" cy="2971800"/>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F8B12CFA-B60F-9969-EAB0-008D1C75B8BC}"/>
              </a:ext>
            </a:extLst>
          </p:cNvPr>
          <p:cNvSpPr>
            <a:spLocks noGrp="1"/>
          </p:cNvSpPr>
          <p:nvPr>
            <p:ph type="title"/>
          </p:nvPr>
        </p:nvSpPr>
        <p:spPr>
          <a:xfrm>
            <a:off x="457200" y="704850"/>
            <a:ext cx="8229600" cy="1143000"/>
          </a:xfrm>
        </p:spPr>
        <p:txBody>
          <a:bodyPr/>
          <a:lstStyle/>
          <a:p>
            <a:pPr eaLnBrk="1" hangingPunct="1"/>
            <a:r>
              <a:rPr lang="en-US" altLang="es-MX" dirty="0" err="1"/>
              <a:t>Sacrificio</a:t>
            </a:r>
            <a:r>
              <a:rPr lang="en-US" altLang="es-MX" dirty="0"/>
              <a:t> de </a:t>
            </a:r>
            <a:r>
              <a:rPr lang="en-US" altLang="es-MX" dirty="0" err="1"/>
              <a:t>vacas</a:t>
            </a:r>
            <a:endParaRPr lang="en-US" altLang="es-MX" dirty="0"/>
          </a:p>
        </p:txBody>
      </p:sp>
      <p:pic>
        <p:nvPicPr>
          <p:cNvPr id="22531" name="Content Placeholder 4">
            <a:extLst>
              <a:ext uri="{FF2B5EF4-FFF2-40B4-BE49-F238E27FC236}">
                <a16:creationId xmlns:a16="http://schemas.microsoft.com/office/drawing/2014/main" id="{1AE87438-2D82-09F5-E4B7-932236F6BA23}"/>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57200" y="2789238"/>
            <a:ext cx="4038600" cy="2697162"/>
          </a:xfrm>
        </p:spPr>
      </p:pic>
      <p:pic>
        <p:nvPicPr>
          <p:cNvPr id="22532" name="Content Placeholder 5">
            <a:extLst>
              <a:ext uri="{FF2B5EF4-FFF2-40B4-BE49-F238E27FC236}">
                <a16:creationId xmlns:a16="http://schemas.microsoft.com/office/drawing/2014/main" id="{9D9A2AB5-E145-A534-FA67-BC3596F1666C}"/>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848225" y="2819400"/>
            <a:ext cx="3638550" cy="2590800"/>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737C98E2-B4D1-DB2C-F134-8E0F314E56F2}"/>
              </a:ext>
            </a:extLst>
          </p:cNvPr>
          <p:cNvSpPr>
            <a:spLocks noGrp="1"/>
          </p:cNvSpPr>
          <p:nvPr>
            <p:ph type="title"/>
          </p:nvPr>
        </p:nvSpPr>
        <p:spPr>
          <a:xfrm>
            <a:off x="457200" y="704850"/>
            <a:ext cx="8229600" cy="1143000"/>
          </a:xfrm>
        </p:spPr>
        <p:txBody>
          <a:bodyPr/>
          <a:lstStyle/>
          <a:p>
            <a:pPr eaLnBrk="1" hangingPunct="1"/>
            <a:r>
              <a:rPr lang="en-US" altLang="es-MX" dirty="0" err="1"/>
              <a:t>Sacrificio</a:t>
            </a:r>
            <a:r>
              <a:rPr lang="en-US" altLang="es-MX" dirty="0"/>
              <a:t> de </a:t>
            </a:r>
            <a:r>
              <a:rPr lang="en-US" altLang="es-MX" dirty="0" err="1"/>
              <a:t>pollos</a:t>
            </a:r>
            <a:endParaRPr lang="en-US" altLang="es-MX" dirty="0"/>
          </a:p>
        </p:txBody>
      </p:sp>
      <p:pic>
        <p:nvPicPr>
          <p:cNvPr id="23555" name="Content Placeholder 4">
            <a:extLst>
              <a:ext uri="{FF2B5EF4-FFF2-40B4-BE49-F238E27FC236}">
                <a16:creationId xmlns:a16="http://schemas.microsoft.com/office/drawing/2014/main" id="{AD1C1F8E-AE26-6A47-2FC0-58C25DC23F1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57200" y="2814638"/>
            <a:ext cx="4038600" cy="2646362"/>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8C08AFF7-48BB-C2EA-1F94-99A22ACAE7E2}"/>
              </a:ext>
            </a:extLst>
          </p:cNvPr>
          <p:cNvSpPr>
            <a:spLocks noGrp="1"/>
          </p:cNvSpPr>
          <p:nvPr>
            <p:ph type="title"/>
          </p:nvPr>
        </p:nvSpPr>
        <p:spPr/>
        <p:txBody>
          <a:bodyPr/>
          <a:lstStyle/>
          <a:p>
            <a:pPr eaLnBrk="1" hangingPunct="1"/>
            <a:r>
              <a:rPr lang="en-US" altLang="es-MX" sz="4000" dirty="0" err="1"/>
              <a:t>Recapitulación</a:t>
            </a:r>
            <a:r>
              <a:rPr lang="en-US" altLang="es-MX" sz="4000" dirty="0"/>
              <a:t> del </a:t>
            </a:r>
            <a:r>
              <a:rPr lang="en-US" altLang="es-MX" sz="4000" dirty="0" err="1"/>
              <a:t>consumo</a:t>
            </a:r>
            <a:r>
              <a:rPr lang="en-US" altLang="es-MX" sz="4000" dirty="0"/>
              <a:t> de carne</a:t>
            </a:r>
          </a:p>
        </p:txBody>
      </p:sp>
      <p:sp>
        <p:nvSpPr>
          <p:cNvPr id="4" name="Content Placeholder 3">
            <a:extLst>
              <a:ext uri="{FF2B5EF4-FFF2-40B4-BE49-F238E27FC236}">
                <a16:creationId xmlns:a16="http://schemas.microsoft.com/office/drawing/2014/main" id="{03D7B1D0-7C8D-EE32-D171-09180E6B2C06}"/>
              </a:ext>
            </a:extLst>
          </p:cNvPr>
          <p:cNvSpPr>
            <a:spLocks noGrp="1"/>
          </p:cNvSpPr>
          <p:nvPr>
            <p:ph idx="1"/>
          </p:nvPr>
        </p:nvSpPr>
        <p:spPr/>
        <p:txBody>
          <a:bodyPr>
            <a:normAutofit/>
          </a:bodyPr>
          <a:lstStyle/>
          <a:p>
            <a:pPr marL="274320" indent="-274320" eaLnBrk="1" fontAlgn="auto" hangingPunct="1">
              <a:spcAft>
                <a:spcPts val="0"/>
              </a:spcAft>
              <a:buClr>
                <a:schemeClr val="accent3"/>
              </a:buClr>
              <a:buFont typeface="Wingdings 2"/>
              <a:buChar char=""/>
              <a:defRPr/>
            </a:pPr>
            <a:r>
              <a:rPr lang="en-US" dirty="0" err="1"/>
              <a:t>Daño</a:t>
            </a:r>
            <a:r>
              <a:rPr lang="en-US" dirty="0"/>
              <a:t> </a:t>
            </a:r>
            <a:r>
              <a:rPr lang="en-US" dirty="0" err="1"/>
              <a:t>ambiental</a:t>
            </a:r>
            <a:endParaRPr lang="en-US" dirty="0"/>
          </a:p>
          <a:p>
            <a:pPr marL="640080" lvl="1" indent="-246888" eaLnBrk="1" fontAlgn="auto" hangingPunct="1">
              <a:spcAft>
                <a:spcPts val="0"/>
              </a:spcAft>
              <a:buFont typeface="Wingdings 2"/>
              <a:buChar char=""/>
              <a:defRPr/>
            </a:pPr>
            <a:r>
              <a:rPr lang="en-US" dirty="0" err="1"/>
              <a:t>Sustentable</a:t>
            </a:r>
            <a:r>
              <a:rPr lang="en-US" dirty="0"/>
              <a:t>?</a:t>
            </a:r>
          </a:p>
          <a:p>
            <a:pPr marL="274320" indent="-274320" eaLnBrk="1" fontAlgn="auto" hangingPunct="1">
              <a:spcAft>
                <a:spcPts val="0"/>
              </a:spcAft>
              <a:buClr>
                <a:schemeClr val="accent3"/>
              </a:buClr>
              <a:buFont typeface="Wingdings 2"/>
              <a:buChar char=""/>
              <a:defRPr/>
            </a:pPr>
            <a:r>
              <a:rPr lang="en-US" dirty="0" err="1"/>
              <a:t>Salud</a:t>
            </a:r>
            <a:r>
              <a:rPr lang="en-US" dirty="0"/>
              <a:t> Humana</a:t>
            </a:r>
          </a:p>
          <a:p>
            <a:pPr marL="640080" lvl="1" indent="-246888" eaLnBrk="1" fontAlgn="auto" hangingPunct="1">
              <a:spcAft>
                <a:spcPts val="0"/>
              </a:spcAft>
              <a:buFont typeface="Wingdings 2"/>
              <a:buChar char=""/>
              <a:defRPr/>
            </a:pPr>
            <a:r>
              <a:rPr lang="en-US" dirty="0" err="1"/>
              <a:t>Consecuencias</a:t>
            </a:r>
            <a:r>
              <a:rPr lang="en-US" dirty="0"/>
              <a:t> a largo </a:t>
            </a:r>
            <a:r>
              <a:rPr lang="en-US" dirty="0" err="1"/>
              <a:t>plazo</a:t>
            </a:r>
            <a:r>
              <a:rPr lang="en-US" dirty="0"/>
              <a:t>?</a:t>
            </a:r>
          </a:p>
          <a:p>
            <a:pPr marL="274320" indent="-274320" eaLnBrk="1" fontAlgn="auto" hangingPunct="1">
              <a:spcAft>
                <a:spcPts val="0"/>
              </a:spcAft>
              <a:buClr>
                <a:schemeClr val="accent3"/>
              </a:buClr>
              <a:buFont typeface="Wingdings 2"/>
              <a:buChar char=""/>
              <a:defRPr/>
            </a:pPr>
            <a:r>
              <a:rPr lang="en-US" dirty="0" err="1"/>
              <a:t>Animales</a:t>
            </a:r>
            <a:endParaRPr lang="en-US" dirty="0"/>
          </a:p>
          <a:p>
            <a:pPr marL="640080" lvl="1" indent="-246888" eaLnBrk="1" fontAlgn="auto" hangingPunct="1">
              <a:spcAft>
                <a:spcPts val="0"/>
              </a:spcAft>
              <a:buFont typeface="Wingdings 2"/>
              <a:buChar char=""/>
              <a:defRPr/>
            </a:pPr>
            <a:r>
              <a:rPr lang="en-US" dirty="0" err="1"/>
              <a:t>Maltrato</a:t>
            </a:r>
            <a:r>
              <a:rPr lang="en-US" dirty="0"/>
              <a:t> </a:t>
            </a:r>
            <a:r>
              <a:rPr lang="en-US" dirty="0" err="1"/>
              <a:t>necesario</a:t>
            </a:r>
            <a:r>
              <a:rPr lang="en-US" dirty="0"/>
              <a:t>?</a:t>
            </a:r>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3720EF04-6698-67F6-52C9-4A6A3CDD6BE1}"/>
              </a:ext>
            </a:extLst>
          </p:cNvPr>
          <p:cNvSpPr>
            <a:spLocks noGrp="1"/>
          </p:cNvSpPr>
          <p:nvPr>
            <p:ph type="title"/>
          </p:nvPr>
        </p:nvSpPr>
        <p:spPr>
          <a:xfrm>
            <a:off x="685800" y="244475"/>
            <a:ext cx="8229600" cy="1143000"/>
          </a:xfrm>
        </p:spPr>
        <p:txBody>
          <a:bodyPr/>
          <a:lstStyle/>
          <a:p>
            <a:pPr eaLnBrk="1" hangingPunct="1"/>
            <a:r>
              <a:rPr lang="es-MX" altLang="es-MX" dirty="0"/>
              <a:t>Veganismo</a:t>
            </a:r>
          </a:p>
        </p:txBody>
      </p:sp>
      <p:pic>
        <p:nvPicPr>
          <p:cNvPr id="3" name="Imagen 2">
            <a:extLst>
              <a:ext uri="{FF2B5EF4-FFF2-40B4-BE49-F238E27FC236}">
                <a16:creationId xmlns:a16="http://schemas.microsoft.com/office/drawing/2014/main" id="{D20F9F4D-AE3A-3B28-E2DF-4C005EACD6FE}"/>
              </a:ext>
            </a:extLst>
          </p:cNvPr>
          <p:cNvPicPr>
            <a:picLocks noChangeAspect="1"/>
          </p:cNvPicPr>
          <p:nvPr/>
        </p:nvPicPr>
        <p:blipFill>
          <a:blip r:embed="rId2"/>
          <a:stretch>
            <a:fillRect/>
          </a:stretch>
        </p:blipFill>
        <p:spPr>
          <a:xfrm>
            <a:off x="1093726" y="1828800"/>
            <a:ext cx="5840474" cy="426757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ABA5D216-F52D-A881-0D14-F2F2E9FCA22A}"/>
              </a:ext>
            </a:extLst>
          </p:cNvPr>
          <p:cNvSpPr>
            <a:spLocks noGrp="1"/>
          </p:cNvSpPr>
          <p:nvPr>
            <p:ph type="title"/>
          </p:nvPr>
        </p:nvSpPr>
        <p:spPr>
          <a:xfrm>
            <a:off x="609600" y="503075"/>
            <a:ext cx="8229600" cy="1143000"/>
          </a:xfrm>
        </p:spPr>
        <p:txBody>
          <a:bodyPr/>
          <a:lstStyle/>
          <a:p>
            <a:pPr algn="ctr" eaLnBrk="1" hangingPunct="1"/>
            <a:r>
              <a:rPr lang="en-US" altLang="es-MX" dirty="0" err="1"/>
              <a:t>Problemas</a:t>
            </a:r>
            <a:r>
              <a:rPr lang="en-US" altLang="es-MX" dirty="0"/>
              <a:t> de la </a:t>
            </a:r>
            <a:r>
              <a:rPr lang="en-US" altLang="es-MX" dirty="0" err="1"/>
              <a:t>producción</a:t>
            </a:r>
            <a:r>
              <a:rPr lang="en-US" altLang="es-MX" dirty="0"/>
              <a:t> de </a:t>
            </a:r>
            <a:r>
              <a:rPr lang="en-US" altLang="es-MX" dirty="0" err="1"/>
              <a:t>alimentos</a:t>
            </a:r>
            <a:r>
              <a:rPr lang="en-US" altLang="es-MX" dirty="0"/>
              <a:t> </a:t>
            </a:r>
            <a:r>
              <a:rPr lang="en-US" altLang="es-MX" dirty="0" err="1"/>
              <a:t>vegetales</a:t>
            </a:r>
            <a:r>
              <a:rPr lang="en-US" altLang="es-MX" dirty="0"/>
              <a:t> </a:t>
            </a:r>
          </a:p>
        </p:txBody>
      </p:sp>
      <p:sp>
        <p:nvSpPr>
          <p:cNvPr id="7" name="Marcador de contenido 6">
            <a:extLst>
              <a:ext uri="{FF2B5EF4-FFF2-40B4-BE49-F238E27FC236}">
                <a16:creationId xmlns:a16="http://schemas.microsoft.com/office/drawing/2014/main" id="{0463B403-DD32-3368-4316-5C7B8E5DE61D}"/>
              </a:ext>
            </a:extLst>
          </p:cNvPr>
          <p:cNvSpPr>
            <a:spLocks noGrp="1"/>
          </p:cNvSpPr>
          <p:nvPr>
            <p:ph sz="half" idx="1"/>
          </p:nvPr>
        </p:nvSpPr>
        <p:spPr>
          <a:xfrm>
            <a:off x="457200" y="1920085"/>
            <a:ext cx="7924800" cy="4434840"/>
          </a:xfrm>
        </p:spPr>
        <p:txBody>
          <a:bodyPr/>
          <a:lstStyle/>
          <a:p>
            <a:r>
              <a:rPr lang="es-MX" dirty="0"/>
              <a:t>Ambientales</a:t>
            </a:r>
          </a:p>
          <a:p>
            <a:pPr lvl="1"/>
            <a:r>
              <a:rPr lang="es-MX" dirty="0"/>
              <a:t>Deforestación para ampliar terrenos para agricultura</a:t>
            </a:r>
          </a:p>
          <a:p>
            <a:pPr lvl="1"/>
            <a:r>
              <a:rPr lang="es-MX" dirty="0"/>
              <a:t>Contaminación de suelos por uso de agroquímicos</a:t>
            </a:r>
          </a:p>
          <a:p>
            <a:pPr lvl="1"/>
            <a:r>
              <a:rPr lang="es-MX" dirty="0"/>
              <a:t>Monocultivos y pérdida de biodiversidad</a:t>
            </a:r>
          </a:p>
          <a:p>
            <a:pPr lvl="1"/>
            <a:r>
              <a:rPr lang="es-MX" dirty="0"/>
              <a:t>Organismos genéticamente modificados</a:t>
            </a:r>
          </a:p>
          <a:p>
            <a:r>
              <a:rPr lang="es-MX" dirty="0"/>
              <a:t>Problemas de salud pública</a:t>
            </a:r>
          </a:p>
          <a:p>
            <a:pPr lvl="1"/>
            <a:r>
              <a:rPr lang="es-MX" dirty="0"/>
              <a:t>Cáncer por agroquímicos</a:t>
            </a:r>
          </a:p>
          <a:p>
            <a:pPr lvl="1"/>
            <a:r>
              <a:rPr lang="es-MX" dirty="0"/>
              <a:t>Desnutrición por déficit de proteínas</a:t>
            </a:r>
          </a:p>
          <a:p>
            <a:r>
              <a:rPr lang="es-MX" dirty="0"/>
              <a:t>Consumo de recursos</a:t>
            </a:r>
          </a:p>
          <a:p>
            <a:pPr lvl="1"/>
            <a:r>
              <a:rPr lang="es-MX" dirty="0"/>
              <a:t>Problemas de escasez de agua.</a:t>
            </a:r>
          </a:p>
          <a:p>
            <a:pPr marL="393700" lvl="1" indent="0">
              <a:buNone/>
            </a:pPr>
            <a:endParaRPr lang="es-MX" dirty="0"/>
          </a:p>
          <a:p>
            <a:pPr lvl="1"/>
            <a:endParaRPr lang="es-MX" dirty="0"/>
          </a:p>
          <a:p>
            <a:pPr lvl="1"/>
            <a:endParaRPr lang="es-MX"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C821F-BD97-38E3-1534-E8AB445E207E}"/>
              </a:ext>
            </a:extLst>
          </p:cNvPr>
          <p:cNvSpPr>
            <a:spLocks noGrp="1"/>
          </p:cNvSpPr>
          <p:nvPr>
            <p:ph type="title"/>
          </p:nvPr>
        </p:nvSpPr>
        <p:spPr>
          <a:xfrm>
            <a:off x="419100" y="1371600"/>
            <a:ext cx="8305800" cy="1143000"/>
          </a:xfrm>
        </p:spPr>
        <p:txBody>
          <a:bodyPr>
            <a:normAutofit fontScale="90000"/>
          </a:bodyPr>
          <a:lstStyle/>
          <a:p>
            <a:r>
              <a:rPr lang="es-MX" dirty="0"/>
              <a:t>Cual es tu opinión?</a:t>
            </a:r>
            <a:br>
              <a:rPr lang="es-MX" dirty="0"/>
            </a:br>
            <a:r>
              <a:rPr lang="es-MX" dirty="0"/>
              <a:t>Que se debe hacer?</a:t>
            </a:r>
          </a:p>
        </p:txBody>
      </p:sp>
      <p:pic>
        <p:nvPicPr>
          <p:cNvPr id="3" name="Imagen 2">
            <a:extLst>
              <a:ext uri="{FF2B5EF4-FFF2-40B4-BE49-F238E27FC236}">
                <a16:creationId xmlns:a16="http://schemas.microsoft.com/office/drawing/2014/main" id="{A2C7F0B2-6B11-2513-1287-FD9A4DC95D3D}"/>
              </a:ext>
            </a:extLst>
          </p:cNvPr>
          <p:cNvPicPr>
            <a:picLocks noChangeAspect="1"/>
          </p:cNvPicPr>
          <p:nvPr/>
        </p:nvPicPr>
        <p:blipFill>
          <a:blip r:embed="rId2"/>
          <a:stretch>
            <a:fillRect/>
          </a:stretch>
        </p:blipFill>
        <p:spPr>
          <a:xfrm>
            <a:off x="914400" y="3026580"/>
            <a:ext cx="2514600" cy="2688420"/>
          </a:xfrm>
          <a:prstGeom prst="rect">
            <a:avLst/>
          </a:prstGeom>
        </p:spPr>
      </p:pic>
      <p:sp>
        <p:nvSpPr>
          <p:cNvPr id="4" name="CuadroTexto 3">
            <a:extLst>
              <a:ext uri="{FF2B5EF4-FFF2-40B4-BE49-F238E27FC236}">
                <a16:creationId xmlns:a16="http://schemas.microsoft.com/office/drawing/2014/main" id="{4E0C9F80-263D-3965-A0B2-C8EFFCECBC72}"/>
              </a:ext>
            </a:extLst>
          </p:cNvPr>
          <p:cNvSpPr txBox="1"/>
          <p:nvPr/>
        </p:nvSpPr>
        <p:spPr>
          <a:xfrm>
            <a:off x="4343400" y="3962400"/>
            <a:ext cx="492443" cy="369332"/>
          </a:xfrm>
          <a:prstGeom prst="rect">
            <a:avLst/>
          </a:prstGeom>
          <a:noFill/>
        </p:spPr>
        <p:txBody>
          <a:bodyPr wrap="none" rtlCol="0">
            <a:spAutoFit/>
          </a:bodyPr>
          <a:lstStyle/>
          <a:p>
            <a:r>
              <a:rPr lang="es-MX" dirty="0"/>
              <a:t>VS</a:t>
            </a:r>
          </a:p>
        </p:txBody>
      </p:sp>
      <p:pic>
        <p:nvPicPr>
          <p:cNvPr id="5" name="Imagen 4">
            <a:extLst>
              <a:ext uri="{FF2B5EF4-FFF2-40B4-BE49-F238E27FC236}">
                <a16:creationId xmlns:a16="http://schemas.microsoft.com/office/drawing/2014/main" id="{57DAD569-C3E2-6B07-142B-35ED6B93083B}"/>
              </a:ext>
            </a:extLst>
          </p:cNvPr>
          <p:cNvPicPr>
            <a:picLocks noChangeAspect="1"/>
          </p:cNvPicPr>
          <p:nvPr/>
        </p:nvPicPr>
        <p:blipFill>
          <a:blip r:embed="rId3"/>
          <a:stretch>
            <a:fillRect/>
          </a:stretch>
        </p:blipFill>
        <p:spPr>
          <a:xfrm>
            <a:off x="5687293" y="2781538"/>
            <a:ext cx="2978198" cy="2933462"/>
          </a:xfrm>
          <a:prstGeom prst="rect">
            <a:avLst/>
          </a:prstGeom>
        </p:spPr>
      </p:pic>
    </p:spTree>
    <p:extLst>
      <p:ext uri="{BB962C8B-B14F-4D97-AF65-F5344CB8AC3E}">
        <p14:creationId xmlns:p14="http://schemas.microsoft.com/office/powerpoint/2010/main" val="1624228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B1C471-7274-D0D7-B55B-0DC35F3C2E9A}"/>
              </a:ext>
            </a:extLst>
          </p:cNvPr>
          <p:cNvSpPr>
            <a:spLocks noGrp="1"/>
          </p:cNvSpPr>
          <p:nvPr>
            <p:ph type="title"/>
          </p:nvPr>
        </p:nvSpPr>
        <p:spPr/>
        <p:txBody>
          <a:bodyPr/>
          <a:lstStyle/>
          <a:p>
            <a:r>
              <a:rPr lang="es-MX" dirty="0"/>
              <a:t>La producción verde</a:t>
            </a:r>
          </a:p>
        </p:txBody>
      </p:sp>
      <p:sp>
        <p:nvSpPr>
          <p:cNvPr id="3" name="Marcador de contenido 2">
            <a:extLst>
              <a:ext uri="{FF2B5EF4-FFF2-40B4-BE49-F238E27FC236}">
                <a16:creationId xmlns:a16="http://schemas.microsoft.com/office/drawing/2014/main" id="{7F520C45-70B5-2707-3458-544791C2D16B}"/>
              </a:ext>
            </a:extLst>
          </p:cNvPr>
          <p:cNvSpPr>
            <a:spLocks noGrp="1"/>
          </p:cNvSpPr>
          <p:nvPr>
            <p:ph idx="1"/>
          </p:nvPr>
        </p:nvSpPr>
        <p:spPr/>
        <p:txBody>
          <a:bodyPr/>
          <a:lstStyle/>
          <a:p>
            <a:r>
              <a:rPr lang="es-MX" dirty="0"/>
              <a:t>Producción y manejo de terrenos agrícolas  orgánica sin agroquímicos</a:t>
            </a:r>
          </a:p>
          <a:p>
            <a:r>
              <a:rPr lang="es-MX" dirty="0"/>
              <a:t>Manejo integral de pastizales</a:t>
            </a:r>
          </a:p>
          <a:p>
            <a:r>
              <a:rPr lang="es-MX" dirty="0"/>
              <a:t>Respeto a la biodiversidad y no Organismos Genéticamente Modificados</a:t>
            </a:r>
          </a:p>
          <a:p>
            <a:r>
              <a:rPr lang="es-MX" dirty="0"/>
              <a:t>Optimización del uso del agua mediante tecnología</a:t>
            </a:r>
          </a:p>
          <a:p>
            <a:r>
              <a:rPr lang="es-MX" dirty="0"/>
              <a:t>Respeto a las costumbres ancestrales</a:t>
            </a:r>
          </a:p>
          <a:p>
            <a:endParaRPr lang="es-MX" dirty="0"/>
          </a:p>
        </p:txBody>
      </p:sp>
    </p:spTree>
    <p:extLst>
      <p:ext uri="{BB962C8B-B14F-4D97-AF65-F5344CB8AC3E}">
        <p14:creationId xmlns:p14="http://schemas.microsoft.com/office/powerpoint/2010/main" val="360457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BB5106-F712-1D20-CC57-B69DBAC1DBB0}"/>
              </a:ext>
            </a:extLst>
          </p:cNvPr>
          <p:cNvSpPr>
            <a:spLocks noGrp="1"/>
          </p:cNvSpPr>
          <p:nvPr>
            <p:ph type="title"/>
          </p:nvPr>
        </p:nvSpPr>
        <p:spPr/>
        <p:txBody>
          <a:bodyPr/>
          <a:lstStyle/>
          <a:p>
            <a:r>
              <a:rPr lang="es-MX" dirty="0"/>
              <a:t>Preguntas?</a:t>
            </a:r>
          </a:p>
        </p:txBody>
      </p:sp>
      <p:pic>
        <p:nvPicPr>
          <p:cNvPr id="3" name="Imagen 2">
            <a:extLst>
              <a:ext uri="{FF2B5EF4-FFF2-40B4-BE49-F238E27FC236}">
                <a16:creationId xmlns:a16="http://schemas.microsoft.com/office/drawing/2014/main" id="{C9E0B26A-9F41-F6CB-E793-A490E147E753}"/>
              </a:ext>
            </a:extLst>
          </p:cNvPr>
          <p:cNvPicPr>
            <a:picLocks noChangeAspect="1"/>
          </p:cNvPicPr>
          <p:nvPr/>
        </p:nvPicPr>
        <p:blipFill>
          <a:blip r:embed="rId2"/>
          <a:stretch>
            <a:fillRect/>
          </a:stretch>
        </p:blipFill>
        <p:spPr>
          <a:xfrm>
            <a:off x="3886200" y="1822843"/>
            <a:ext cx="2806923" cy="4343400"/>
          </a:xfrm>
          <a:prstGeom prst="rect">
            <a:avLst/>
          </a:prstGeom>
        </p:spPr>
      </p:pic>
    </p:spTree>
    <p:extLst>
      <p:ext uri="{BB962C8B-B14F-4D97-AF65-F5344CB8AC3E}">
        <p14:creationId xmlns:p14="http://schemas.microsoft.com/office/powerpoint/2010/main" val="38851603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301</TotalTime>
  <Words>1504</Words>
  <Application>Microsoft Office PowerPoint</Application>
  <PresentationFormat>Presentación en pantalla (4:3)</PresentationFormat>
  <Paragraphs>126</Paragraphs>
  <Slides>25</Slides>
  <Notes>13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25</vt:i4>
      </vt:variant>
    </vt:vector>
  </HeadingPairs>
  <TitlesOfParts>
    <vt:vector size="30" baseType="lpstr">
      <vt:lpstr>Arial</vt:lpstr>
      <vt:lpstr>Calibri</vt:lpstr>
      <vt:lpstr>Constantia</vt:lpstr>
      <vt:lpstr>Wingdings 2</vt:lpstr>
      <vt:lpstr>Flow</vt:lpstr>
      <vt:lpstr>Introducción a la Ciencia Ambiental</vt:lpstr>
      <vt:lpstr>Una pregunta inicial: el hombre como especie animal es carnívoro o vegetariano?</vt:lpstr>
      <vt:lpstr>Presentación de PowerPoint</vt:lpstr>
      <vt:lpstr>Problema: Consumo mundial de calorías Las personas necesitan entre 2200 y 2500 calorías diarias</vt:lpstr>
      <vt:lpstr>El valor del negocio</vt:lpstr>
      <vt:lpstr>Dos datos</vt:lpstr>
      <vt:lpstr>La nueva forma de explotación animal: Granjas masivas</vt:lpstr>
      <vt:lpstr>Problemas ambientales</vt:lpstr>
      <vt:lpstr>Deforestacion</vt:lpstr>
      <vt:lpstr>Contaminación de aguas</vt:lpstr>
      <vt:lpstr>Cambio Climático</vt:lpstr>
      <vt:lpstr>Salud Humana</vt:lpstr>
      <vt:lpstr>Etica y maltrato animal</vt:lpstr>
      <vt:lpstr>Maltrato animal</vt:lpstr>
      <vt:lpstr>Alimentos reciclados</vt:lpstr>
      <vt:lpstr>Incubadoras</vt:lpstr>
      <vt:lpstr>Ganado bovino</vt:lpstr>
      <vt:lpstr>Sacrificio de vacas</vt:lpstr>
      <vt:lpstr>Sacrificio de pollos</vt:lpstr>
      <vt:lpstr>Recapitulación del consumo de carne</vt:lpstr>
      <vt:lpstr>Veganismo</vt:lpstr>
      <vt:lpstr>Problemas de la producción de alimentos vegetales </vt:lpstr>
      <vt:lpstr>Cual es tu opinión? Que se debe hacer?</vt:lpstr>
      <vt:lpstr>La producción verde</vt:lpstr>
      <vt:lpstr>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Animal Agribusiness</dc:title>
  <dc:creator>nancy williams</dc:creator>
  <cp:lastModifiedBy>JOSE ISMAEL MINJAREZ SOSA</cp:lastModifiedBy>
  <cp:revision>40</cp:revision>
  <dcterms:created xsi:type="dcterms:W3CDTF">2011-04-25T03:43:58Z</dcterms:created>
  <dcterms:modified xsi:type="dcterms:W3CDTF">2022-09-21T16:57:17Z</dcterms:modified>
</cp:coreProperties>
</file>