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12" r:id="rId2"/>
    <p:sldId id="256" r:id="rId3"/>
    <p:sldId id="265" r:id="rId4"/>
    <p:sldId id="266" r:id="rId5"/>
    <p:sldId id="655" r:id="rId6"/>
    <p:sldId id="346" r:id="rId7"/>
    <p:sldId id="257" r:id="rId8"/>
    <p:sldId id="647" r:id="rId9"/>
    <p:sldId id="648" r:id="rId10"/>
    <p:sldId id="261" r:id="rId11"/>
    <p:sldId id="653" r:id="rId12"/>
    <p:sldId id="262" r:id="rId13"/>
    <p:sldId id="283" r:id="rId14"/>
    <p:sldId id="284" r:id="rId15"/>
    <p:sldId id="654" r:id="rId16"/>
    <p:sldId id="651" r:id="rId17"/>
    <p:sldId id="285" r:id="rId18"/>
    <p:sldId id="342" r:id="rId19"/>
    <p:sldId id="343" r:id="rId20"/>
    <p:sldId id="344" r:id="rId21"/>
    <p:sldId id="331" r:id="rId22"/>
    <p:sldId id="288" r:id="rId23"/>
    <p:sldId id="289" r:id="rId24"/>
    <p:sldId id="292" r:id="rId25"/>
    <p:sldId id="294" r:id="rId26"/>
    <p:sldId id="278" r:id="rId27"/>
    <p:sldId id="279" r:id="rId28"/>
    <p:sldId id="313" r:id="rId29"/>
    <p:sldId id="280" r:id="rId30"/>
    <p:sldId id="281" r:id="rId31"/>
    <p:sldId id="301" r:id="rId32"/>
    <p:sldId id="306" r:id="rId33"/>
    <p:sldId id="656" r:id="rId34"/>
    <p:sldId id="657" r:id="rId35"/>
    <p:sldId id="298" r:id="rId36"/>
    <p:sldId id="300" r:id="rId37"/>
    <p:sldId id="658" r:id="rId38"/>
    <p:sldId id="314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horzBarState="maximized">
    <p:restoredLeft sz="12853" autoAdjust="0"/>
    <p:restoredTop sz="94660"/>
  </p:normalViewPr>
  <p:slideViewPr>
    <p:cSldViewPr showGuides="1">
      <p:cViewPr varScale="1">
        <p:scale>
          <a:sx n="114" d="100"/>
          <a:sy n="114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CCA-417B-A367-830CBE3DE8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CCA-417B-A367-830CBE3DE8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CCA-417B-A367-830CBE3DE8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CCA-417B-A367-830CBE3DE8D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CCA-417B-A367-830CBE3DE8D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CCA-417B-A367-830CBE3DE8D4}"/>
              </c:ext>
            </c:extLst>
          </c:dPt>
          <c:dPt>
            <c:idx val="6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9CCA-417B-A367-830CBE3DE8D4}"/>
              </c:ext>
            </c:extLst>
          </c:dPt>
          <c:dLbls>
            <c:dLbl>
              <c:idx val="0"/>
              <c:layout>
                <c:manualLayout>
                  <c:x val="-4.83246868512486E-3"/>
                  <c:y val="4.1780163962470201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CA-417B-A367-830CBE3DE8D4}"/>
                </c:ext>
              </c:extLst>
            </c:dLbl>
            <c:dLbl>
              <c:idx val="1"/>
              <c:layout>
                <c:manualLayout>
                  <c:x val="9.2911537809398495E-2"/>
                  <c:y val="4.30302791046544E-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CA-417B-A367-830CBE3DE8D4}"/>
                </c:ext>
              </c:extLst>
            </c:dLbl>
            <c:dLbl>
              <c:idx val="2"/>
              <c:layout>
                <c:manualLayout>
                  <c:x val="0.12021369019255899"/>
                  <c:y val="0.1474398957798739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CCA-417B-A367-830CBE3DE8D4}"/>
                </c:ext>
              </c:extLst>
            </c:dLbl>
            <c:dLbl>
              <c:idx val="3"/>
              <c:layout>
                <c:manualLayout>
                  <c:x val="6.8005514268538403E-2"/>
                  <c:y val="0.22270274893740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CCA-417B-A367-830CBE3DE8D4}"/>
                </c:ext>
              </c:extLst>
            </c:dLbl>
            <c:dLbl>
              <c:idx val="4"/>
              <c:layout>
                <c:manualLayout>
                  <c:x val="-3.5553226296117799E-3"/>
                  <c:y val="0.20991045227849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CCA-417B-A367-830CBE3DE8D4}"/>
                </c:ext>
              </c:extLst>
            </c:dLbl>
            <c:dLbl>
              <c:idx val="6"/>
              <c:layout>
                <c:manualLayout>
                  <c:x val="-6.3144004305257795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21713716888195"/>
                      <c:h val="0.1919798534075506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9CCA-417B-A367-830CBE3DE8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'Página 1'!$C$22:$C$28</c:f>
              <c:strCache>
                <c:ptCount val="7"/>
                <c:pt idx="0">
                  <c:v>Sector Primario</c:v>
                </c:pt>
                <c:pt idx="1">
                  <c:v>Petróleo</c:v>
                </c:pt>
                <c:pt idx="2">
                  <c:v>Electricidad y agua</c:v>
                </c:pt>
                <c:pt idx="3">
                  <c:v>Construcción</c:v>
                </c:pt>
                <c:pt idx="4">
                  <c:v>Manufacturas</c:v>
                </c:pt>
                <c:pt idx="5">
                  <c:v>Servicios</c:v>
                </c:pt>
                <c:pt idx="6">
                  <c:v>Minería Ampliada</c:v>
                </c:pt>
              </c:strCache>
            </c:strRef>
          </c:cat>
          <c:val>
            <c:numRef>
              <c:f>'Página 1'!$D$22:$D$28</c:f>
              <c:numCache>
                <c:formatCode>0.0</c:formatCode>
                <c:ptCount val="7"/>
                <c:pt idx="0">
                  <c:v>3.0577732746014101</c:v>
                </c:pt>
                <c:pt idx="1">
                  <c:v>5.7822309041461732</c:v>
                </c:pt>
                <c:pt idx="2">
                  <c:v>2.1719899208363902</c:v>
                </c:pt>
                <c:pt idx="3">
                  <c:v>7.3388916092459118</c:v>
                </c:pt>
                <c:pt idx="4">
                  <c:v>14.187627319713339</c:v>
                </c:pt>
                <c:pt idx="5">
                  <c:v>60.838752601623938</c:v>
                </c:pt>
                <c:pt idx="6">
                  <c:v>4.0410205692585608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CCA-417B-A367-830CBE3DE8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556-4FF2-894B-7BE5D441E83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556-4FF2-894B-7BE5D441E83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556-4FF2-894B-7BE5D441E83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556-4FF2-894B-7BE5D441E83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556-4FF2-894B-7BE5D441E83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556-4FF2-894B-7BE5D441E83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556-4FF2-894B-7BE5D441E83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556-4FF2-894B-7BE5D441E83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E556-4FF2-894B-7BE5D441E83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E556-4FF2-894B-7BE5D441E833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E556-4FF2-894B-7BE5D441E833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E556-4FF2-894B-7BE5D441E833}"/>
              </c:ext>
            </c:extLst>
          </c:dPt>
          <c:dLbls>
            <c:dLbl>
              <c:idx val="11"/>
              <c:layout>
                <c:manualLayout>
                  <c:x val="9.2624343832021006E-2"/>
                  <c:y val="-8.69724409448819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556-4FF2-894B-7BE5D441E8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Hoja1!$A$2:$A$13</c:f>
              <c:strCache>
                <c:ptCount val="12"/>
                <c:pt idx="0">
                  <c:v>Oro</c:v>
                </c:pt>
                <c:pt idx="1">
                  <c:v>Plata</c:v>
                </c:pt>
                <c:pt idx="2">
                  <c:v>Cobre</c:v>
                </c:pt>
                <c:pt idx="3">
                  <c:v>Zinc</c:v>
                </c:pt>
                <c:pt idx="4">
                  <c:v>Fierro</c:v>
                </c:pt>
                <c:pt idx="5">
                  <c:v>Coque</c:v>
                </c:pt>
                <c:pt idx="6">
                  <c:v>Plomo</c:v>
                </c:pt>
                <c:pt idx="7">
                  <c:v>Carbón</c:v>
                </c:pt>
                <c:pt idx="8">
                  <c:v>Molibdeno</c:v>
                </c:pt>
                <c:pt idx="9">
                  <c:v>Sal</c:v>
                </c:pt>
                <c:pt idx="10">
                  <c:v>Fluorita</c:v>
                </c:pt>
                <c:pt idx="11">
                  <c:v>Otros</c:v>
                </c:pt>
              </c:strCache>
            </c:strRef>
          </c:cat>
          <c:val>
            <c:numRef>
              <c:f>Hoja1!$B$2:$B$13</c:f>
              <c:numCache>
                <c:formatCode>_-* #,##0_-;\-* #,##0_-;_-* "-"??_-;_-@_-</c:formatCode>
                <c:ptCount val="12"/>
                <c:pt idx="0">
                  <c:v>72845</c:v>
                </c:pt>
                <c:pt idx="1">
                  <c:v>39597</c:v>
                </c:pt>
                <c:pt idx="2">
                  <c:v>42150</c:v>
                </c:pt>
                <c:pt idx="3">
                  <c:v>13862</c:v>
                </c:pt>
                <c:pt idx="4">
                  <c:v>9849</c:v>
                </c:pt>
                <c:pt idx="5">
                  <c:v>8541</c:v>
                </c:pt>
                <c:pt idx="6">
                  <c:v>6005</c:v>
                </c:pt>
                <c:pt idx="7">
                  <c:v>3470</c:v>
                </c:pt>
                <c:pt idx="8">
                  <c:v>2583</c:v>
                </c:pt>
                <c:pt idx="9">
                  <c:v>2680</c:v>
                </c:pt>
                <c:pt idx="10">
                  <c:v>1430</c:v>
                </c:pt>
                <c:pt idx="11">
                  <c:v>10450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E556-4FF2-894B-7BE5D441E8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2EE61-53F0-4DA2-99F9-6EA25FC09DDE}" type="datetimeFigureOut">
              <a:rPr lang="es-MX" smtClean="0"/>
              <a:t>28/09/2022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011507-F7BD-4CEE-91B4-0119670537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9655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gran diversidad geológica del país favorece a su vez una gran variedad de materiales que constituyen una gran riqueza mineral que favorece el desarrollo de la industria y estimula la inversión.. </a:t>
            </a:r>
            <a:endParaRPr lang="es-MX" spc="-89" dirty="0"/>
          </a:p>
          <a:p>
            <a:endParaRPr lang="es-MX" spc="-89" dirty="0"/>
          </a:p>
          <a:p>
            <a:r>
              <a:rPr lang="es-MX" spc="-89" dirty="0"/>
              <a:t>El territorio nacional cuenta con cinturones bien definidos de mineralización conocidos como provincias </a:t>
            </a:r>
            <a:r>
              <a:rPr lang="es-MX" spc="-89" dirty="0" err="1"/>
              <a:t>metalogénicas</a:t>
            </a:r>
            <a:r>
              <a:rPr lang="es-MX" spc="-89" dirty="0"/>
              <a:t>, entre ellas se encuentran las de oro, plata, cobre, zinc, plomo molibdeno, hierro, de entre otros. </a:t>
            </a:r>
          </a:p>
          <a:p>
            <a:pPr algn="just"/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D98CD-FE0B-4437-91E8-00BBEA415343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2227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A17F1-4CF4-4BE8-8FD3-23767622E3F3}" type="slidenum">
              <a:rPr lang="es-MX" smtClean="0"/>
              <a:t>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799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D7F1E-C451-364E-E12E-D099E0D70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CB4CE-274C-43ED-90E1-E17C7DB67D34}" type="datetimeFigureOut">
              <a:rPr lang="en-US"/>
              <a:pPr>
                <a:defRPr/>
              </a:pPr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40F5C-3BCF-B78C-71D1-5264FEC37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DF36F-5582-E1B2-55B6-3A0F1CDBF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3D1DF0-F564-4DDE-B849-A940F6027543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487012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6FDC8-0063-AA7E-794B-884D00355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10883-680B-4A1F-9FBE-EC7B4BCF88C7}" type="datetimeFigureOut">
              <a:rPr lang="en-US"/>
              <a:pPr>
                <a:defRPr/>
              </a:pPr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484A2-9D29-226C-84FE-E6D7B13E7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954FA-825A-893F-0B8A-F18A171C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06D98F-4B8A-42CB-A515-1CF2B3CC8C6A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4256827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F7C33-79D9-BE98-CD5C-FB0D9328C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1171B-30D9-498E-8838-8D9288722603}" type="datetimeFigureOut">
              <a:rPr lang="en-US"/>
              <a:pPr>
                <a:defRPr/>
              </a:pPr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A7199-12C2-B76F-9B88-450996144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7F4A0-CFAA-F442-D266-F04C4B17E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F45DB-7F5D-437D-8D94-98B2E29DDE32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219692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4FDAC6-020C-14A8-2364-43245D7B6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DA9EE-4F45-4CB1-B0BF-C6A9FFAC10FD}" type="datetimeFigureOut">
              <a:rPr lang="en-US"/>
              <a:pPr>
                <a:defRPr/>
              </a:pPr>
              <a:t>9/28/2022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D9BF5CF-5F0A-548A-F000-1203471CF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77427F-A1A5-5F52-415A-6232C8481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819988-CDF2-47FE-8BAF-BECABB0D2AAC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53323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0E56D4E-4D7E-1883-E945-3ADBE5B14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42264-A73D-40F8-B2E0-045CEE73BD60}" type="datetimeFigureOut">
              <a:rPr lang="en-US"/>
              <a:pPr>
                <a:defRPr/>
              </a:pPr>
              <a:t>9/28/2022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A591A7E-6B2B-D480-47CE-C8EE869F8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370D648-253A-D7D0-A680-B3455EDAD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ED7D1-CFD1-4A9C-B574-9B614B4A12AC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869442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8416566-E235-359E-D636-6645CA9A2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E7796-8480-4D03-860F-C65DECB0FEB1}" type="datetimeFigureOut">
              <a:rPr lang="en-US"/>
              <a:pPr>
                <a:defRPr/>
              </a:pPr>
              <a:t>9/28/2022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D96BBAC-7DB7-8B17-B5A2-C46F2BD09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0C8775-CD74-2927-CB86-44125F9B7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A0B9A0-18F9-4BC3-BDDC-16B152889C73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403928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E7C7482-A7B8-E726-AB26-7A17169D1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3E51B-E74C-41C1-A1EC-5699B9AC1693}" type="datetimeFigureOut">
              <a:rPr lang="en-US"/>
              <a:pPr>
                <a:defRPr/>
              </a:pPr>
              <a:t>9/28/2022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F070863-87E6-077E-D5CF-18C716119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2716FFE-FB6D-4FA2-DDDA-4F392CE9D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6FB30-3D41-4673-A28A-E1AF6F478260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363776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03E1C73-CE5D-C7D4-58D6-47FB2C695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70E24-FC10-405E-9C67-0F9B40105A88}" type="datetimeFigureOut">
              <a:rPr lang="en-US"/>
              <a:pPr>
                <a:defRPr/>
              </a:pPr>
              <a:t>9/28/2022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5446340-F4DE-AE22-D006-645EC525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85C7358-5AD7-F644-0ADC-3735EB8E2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BDA88-8A95-480E-A8F0-C6ED3E7A5039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43553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8C4B805-7AB5-6DEC-6616-9AD50C308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DDDB2-E434-480C-BA44-8F7461C24455}" type="datetimeFigureOut">
              <a:rPr lang="en-US"/>
              <a:pPr>
                <a:defRPr/>
              </a:pPr>
              <a:t>9/28/2022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396F82-3733-B01B-842D-11B95EAEA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4D548C-83EC-52E3-70AA-E6C0B5FBB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90DD4-4DAA-4C3C-91D9-8A73B86E1F21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538608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C0C3A-AED0-5BF4-80DD-9F34D664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AEB2F-EF44-45C1-9C7E-BB024EC024C0}" type="datetimeFigureOut">
              <a:rPr lang="en-US"/>
              <a:pPr>
                <a:defRPr/>
              </a:pPr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A4DDF-E33A-A912-3906-46D6B5C96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1003E-68B8-CFD1-23F8-F07BE8856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B889B-5EC7-4236-9697-5B3987072EDC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029109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7DBBF-3B2C-DEC9-3E39-174BEEA2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04F1D-12C8-49E5-9811-12B43EC3C78C}" type="datetimeFigureOut">
              <a:rPr lang="en-US"/>
              <a:pPr>
                <a:defRPr/>
              </a:pPr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945B0-3FB2-7466-D4AC-167C0D58C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77076-7651-C706-747C-2DC02965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495557-465C-452E-AEE4-B405FC7B6D0F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831159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>
            <a:grpSpLocks/>
          </p:cNvGrpSpPr>
          <p:nvPr userDrawn="1"/>
        </p:nvGrpSpPr>
        <p:grpSpPr bwMode="auto">
          <a:xfrm>
            <a:off x="7236297" y="309565"/>
            <a:ext cx="1528292" cy="455141"/>
            <a:chOff x="6746364" y="309346"/>
            <a:chExt cx="2018367" cy="667279"/>
          </a:xfrm>
        </p:grpSpPr>
        <p:pic>
          <p:nvPicPr>
            <p:cNvPr id="3" name="4 Imagen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2" t="24333" r="43886" b="36667"/>
            <a:stretch>
              <a:fillRect/>
            </a:stretch>
          </p:blipFill>
          <p:spPr bwMode="auto">
            <a:xfrm>
              <a:off x="6746364" y="337191"/>
              <a:ext cx="1084173" cy="61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3 Imagen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593" t="24333" r="1833" b="36667"/>
            <a:stretch>
              <a:fillRect/>
            </a:stretch>
          </p:blipFill>
          <p:spPr bwMode="auto">
            <a:xfrm>
              <a:off x="7998075" y="309346"/>
              <a:ext cx="766656" cy="667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9421" y="318776"/>
              <a:ext cx="86955" cy="648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5 CuadroTexto"/>
          <p:cNvSpPr txBox="1">
            <a:spLocks noChangeArrowheads="1"/>
          </p:cNvSpPr>
          <p:nvPr userDrawn="1"/>
        </p:nvSpPr>
        <p:spPr bwMode="auto">
          <a:xfrm>
            <a:off x="395288" y="379691"/>
            <a:ext cx="6048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s-MX" sz="1800"/>
          </a:p>
        </p:txBody>
      </p:sp>
      <p:sp>
        <p:nvSpPr>
          <p:cNvPr id="12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8210551" y="6616702"/>
            <a:ext cx="627063" cy="150813"/>
          </a:xfrm>
          <a:prstGeom prst="rect">
            <a:avLst/>
          </a:prstGeom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25">
                <a:latin typeface="+mn-lt"/>
                <a:cs typeface="+mn-cs"/>
              </a:defRPr>
            </a:lvl1pPr>
          </a:lstStyle>
          <a:p>
            <a:pPr>
              <a:defRPr/>
            </a:pPr>
            <a:fld id="{291B0547-13EE-4D88-8E3B-D0C89BB59B6C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  <p:cxnSp>
        <p:nvCxnSpPr>
          <p:cNvPr id="13" name="12 Conector recto"/>
          <p:cNvCxnSpPr/>
          <p:nvPr userDrawn="1"/>
        </p:nvCxnSpPr>
        <p:spPr>
          <a:xfrm>
            <a:off x="395289" y="6525344"/>
            <a:ext cx="8328424" cy="0"/>
          </a:xfrm>
          <a:prstGeom prst="line">
            <a:avLst/>
          </a:prstGeom>
          <a:ln w="38100" cmpd="sng">
            <a:gradFill flip="none" rotWithShape="1">
              <a:gsLst>
                <a:gs pos="0">
                  <a:srgbClr val="00B050"/>
                </a:gs>
                <a:gs pos="50000">
                  <a:schemeClr val="bg1"/>
                </a:gs>
                <a:gs pos="100000">
                  <a:srgbClr val="FF0000"/>
                </a:gs>
              </a:gsLst>
              <a:lin ang="0" scaled="0"/>
              <a:tileRect/>
            </a:gra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5 Marcador de número de diapositiva"/>
          <p:cNvSpPr txBox="1">
            <a:spLocks/>
          </p:cNvSpPr>
          <p:nvPr userDrawn="1"/>
        </p:nvSpPr>
        <p:spPr>
          <a:xfrm>
            <a:off x="8362951" y="6564706"/>
            <a:ext cx="627063" cy="150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MX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8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91B0547-13EE-4D88-8E3B-D0C89BB59B6C}" type="slidenum">
              <a:rPr lang="es-MX" smtClean="0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6468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71414"/>
            <a:ext cx="8143932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600">
                <a:solidFill>
                  <a:srgbClr val="00204E"/>
                </a:solidFill>
                <a:latin typeface="Arial Black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214313" y="5786438"/>
            <a:ext cx="8715375" cy="365125"/>
          </a:xfrm>
          <a:prstGeom prst="rect">
            <a:avLst/>
          </a:prstGeom>
        </p:spPr>
        <p:txBody>
          <a:bodyPr/>
          <a:lstStyle>
            <a:lvl1pPr algn="l">
              <a:defRPr sz="105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153400" y="6572250"/>
            <a:ext cx="919163" cy="285750"/>
          </a:xfrm>
          <a:prstGeom prst="rect">
            <a:avLst/>
          </a:prstGeom>
        </p:spPr>
        <p:txBody>
          <a:bodyPr/>
          <a:lstStyle>
            <a:lvl1pPr>
              <a:defRPr sz="1100" b="1">
                <a:solidFill>
                  <a:prstClr val="white"/>
                </a:solidFill>
                <a:latin typeface="+mn-lt"/>
              </a:defRPr>
            </a:lvl1pPr>
          </a:lstStyle>
          <a:p>
            <a:pPr>
              <a:defRPr/>
            </a:pPr>
            <a:fld id="{8A9EA4CA-6C34-4F3C-AB7E-C6641D229720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818861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12 Conector recto"/>
          <p:cNvCxnSpPr/>
          <p:nvPr userDrawn="1"/>
        </p:nvCxnSpPr>
        <p:spPr>
          <a:xfrm>
            <a:off x="395289" y="6525344"/>
            <a:ext cx="8328424" cy="0"/>
          </a:xfrm>
          <a:prstGeom prst="line">
            <a:avLst/>
          </a:prstGeom>
          <a:ln w="38100" cmpd="sng">
            <a:gradFill flip="none" rotWithShape="1">
              <a:gsLst>
                <a:gs pos="0">
                  <a:srgbClr val="00B050"/>
                </a:gs>
                <a:gs pos="50000">
                  <a:schemeClr val="bg1"/>
                </a:gs>
                <a:gs pos="100000">
                  <a:srgbClr val="FF0000"/>
                </a:gs>
              </a:gsLst>
              <a:lin ang="0" scaled="0"/>
              <a:tileRect/>
            </a:gra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grpSp>
        <p:nvGrpSpPr>
          <p:cNvPr id="13" name="1 Grupo"/>
          <p:cNvGrpSpPr>
            <a:grpSpLocks/>
          </p:cNvGrpSpPr>
          <p:nvPr userDrawn="1"/>
        </p:nvGrpSpPr>
        <p:grpSpPr bwMode="auto">
          <a:xfrm>
            <a:off x="7236297" y="309565"/>
            <a:ext cx="1528292" cy="455141"/>
            <a:chOff x="6746364" y="309346"/>
            <a:chExt cx="2018367" cy="667279"/>
          </a:xfrm>
        </p:grpSpPr>
        <p:pic>
          <p:nvPicPr>
            <p:cNvPr id="14" name="4 Imagen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2" t="24333" r="43886" b="36667"/>
            <a:stretch>
              <a:fillRect/>
            </a:stretch>
          </p:blipFill>
          <p:spPr bwMode="auto">
            <a:xfrm>
              <a:off x="6746364" y="337191"/>
              <a:ext cx="1084173" cy="61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3 Imagen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593" t="24333" r="1833" b="36667"/>
            <a:stretch>
              <a:fillRect/>
            </a:stretch>
          </p:blipFill>
          <p:spPr bwMode="auto">
            <a:xfrm>
              <a:off x="7998075" y="309346"/>
              <a:ext cx="766656" cy="667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9421" y="318776"/>
              <a:ext cx="86955" cy="648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5 CuadroTexto"/>
          <p:cNvSpPr txBox="1">
            <a:spLocks noChangeArrowheads="1"/>
          </p:cNvSpPr>
          <p:nvPr userDrawn="1"/>
        </p:nvSpPr>
        <p:spPr bwMode="auto">
          <a:xfrm>
            <a:off x="395288" y="379691"/>
            <a:ext cx="6048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s-MX" sz="1800"/>
          </a:p>
        </p:txBody>
      </p:sp>
      <p:sp>
        <p:nvSpPr>
          <p:cNvPr id="18" name="5 Marcador de número de diapositiva"/>
          <p:cNvSpPr txBox="1">
            <a:spLocks/>
          </p:cNvSpPr>
          <p:nvPr userDrawn="1"/>
        </p:nvSpPr>
        <p:spPr>
          <a:xfrm>
            <a:off x="8210551" y="6616702"/>
            <a:ext cx="627063" cy="150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MX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8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91B0547-13EE-4D88-8E3B-D0C89BB59B6C}" type="slidenum">
              <a:rPr lang="es-MX" smtClean="0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14151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9CCCA6D-CD1F-4790-8566-773D37093A14}" type="slidenum">
              <a:rPr lang="es-MX" smtClean="0"/>
              <a:t>‹Nº›</a:t>
            </a:fld>
            <a:endParaRPr lang="es-MX"/>
          </a:p>
        </p:txBody>
      </p:sp>
      <p:grpSp>
        <p:nvGrpSpPr>
          <p:cNvPr id="5" name="1 Grupo"/>
          <p:cNvGrpSpPr>
            <a:grpSpLocks/>
          </p:cNvGrpSpPr>
          <p:nvPr userDrawn="1"/>
        </p:nvGrpSpPr>
        <p:grpSpPr bwMode="auto">
          <a:xfrm>
            <a:off x="7236297" y="309565"/>
            <a:ext cx="1528292" cy="455141"/>
            <a:chOff x="6746364" y="309346"/>
            <a:chExt cx="2018367" cy="667279"/>
          </a:xfrm>
        </p:grpSpPr>
        <p:pic>
          <p:nvPicPr>
            <p:cNvPr id="6" name="4 Imagen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2" t="24333" r="43886" b="36667"/>
            <a:stretch>
              <a:fillRect/>
            </a:stretch>
          </p:blipFill>
          <p:spPr bwMode="auto">
            <a:xfrm>
              <a:off x="6746364" y="337191"/>
              <a:ext cx="1084173" cy="61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3 Imagen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593" t="24333" r="1833" b="36667"/>
            <a:stretch>
              <a:fillRect/>
            </a:stretch>
          </p:blipFill>
          <p:spPr bwMode="auto">
            <a:xfrm>
              <a:off x="7998075" y="309346"/>
              <a:ext cx="766656" cy="667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9421" y="318776"/>
              <a:ext cx="86955" cy="648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5 CuadroTexto"/>
          <p:cNvSpPr txBox="1">
            <a:spLocks noChangeArrowheads="1"/>
          </p:cNvSpPr>
          <p:nvPr userDrawn="1"/>
        </p:nvSpPr>
        <p:spPr bwMode="auto">
          <a:xfrm>
            <a:off x="395288" y="379691"/>
            <a:ext cx="6048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s-MX" sz="1800"/>
          </a:p>
        </p:txBody>
      </p:sp>
      <p:sp>
        <p:nvSpPr>
          <p:cNvPr id="10" name="5 Marcador de número de diapositiva"/>
          <p:cNvSpPr txBox="1">
            <a:spLocks/>
          </p:cNvSpPr>
          <p:nvPr userDrawn="1"/>
        </p:nvSpPr>
        <p:spPr>
          <a:xfrm>
            <a:off x="8210551" y="6616702"/>
            <a:ext cx="627063" cy="150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MX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8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91B0547-13EE-4D88-8E3B-D0C89BB59B6C}" type="slidenum">
              <a:rPr lang="es-MX" smtClean="0"/>
              <a:pPr>
                <a:defRPr/>
              </a:pPr>
              <a:t>‹Nº›</a:t>
            </a:fld>
            <a:endParaRPr lang="es-MX" dirty="0"/>
          </a:p>
        </p:txBody>
      </p:sp>
      <p:cxnSp>
        <p:nvCxnSpPr>
          <p:cNvPr id="11" name="12 Conector recto"/>
          <p:cNvCxnSpPr/>
          <p:nvPr userDrawn="1"/>
        </p:nvCxnSpPr>
        <p:spPr>
          <a:xfrm>
            <a:off x="395289" y="6525344"/>
            <a:ext cx="8328424" cy="0"/>
          </a:xfrm>
          <a:prstGeom prst="line">
            <a:avLst/>
          </a:prstGeom>
          <a:ln w="38100" cmpd="sng">
            <a:gradFill flip="none" rotWithShape="1">
              <a:gsLst>
                <a:gs pos="0">
                  <a:srgbClr val="00B050"/>
                </a:gs>
                <a:gs pos="50000">
                  <a:schemeClr val="bg1"/>
                </a:gs>
                <a:gs pos="100000">
                  <a:srgbClr val="FF0000"/>
                </a:gs>
              </a:gsLst>
              <a:lin ang="0" scaled="0"/>
              <a:tileRect/>
            </a:gra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433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74561DA-2655-C959-74F6-FEBCBD4D78F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F136A2B-D0F8-832C-CBAF-0B8D01DCD1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text styles</a:t>
            </a:r>
          </a:p>
          <a:p>
            <a:pPr lvl="1"/>
            <a:r>
              <a:rPr lang="en-US" altLang="es-MX"/>
              <a:t>Second level</a:t>
            </a:r>
          </a:p>
          <a:p>
            <a:pPr lvl="2"/>
            <a:r>
              <a:rPr lang="en-US" altLang="es-MX"/>
              <a:t>Third level</a:t>
            </a:r>
          </a:p>
          <a:p>
            <a:pPr lvl="3"/>
            <a:r>
              <a:rPr lang="en-US" altLang="es-MX"/>
              <a:t>Fourth level</a:t>
            </a:r>
          </a:p>
          <a:p>
            <a:pPr lvl="4"/>
            <a:r>
              <a:rPr lang="en-US" altLang="es-MX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B847B-58EB-A45A-933F-3DE873876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F714D9-61ED-4AE4-A139-FF30B4CFA0DF}" type="datetimeFigureOut">
              <a:rPr lang="en-US"/>
              <a:pPr>
                <a:defRPr/>
              </a:pPr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710AE-786E-653F-F37C-DD149941B1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78E23-1A03-C404-4361-A2F1DA037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2815744-0ADB-4896-9A0F-9FCB68447C2A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  <p:sldLayoutId id="2147483665" r:id="rId14"/>
    <p:sldLayoutId id="2147483666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://www.google.com/url?sa=i&amp;rct=j&amp;q=danger+sign&amp;source=images&amp;cd=&amp;cad=rja&amp;docid=ay3KHHTqbXC5qM&amp;tbnid=03-fuC-1J9BFoM:&amp;ved=&amp;url=http%3A%2F%2Fblog.timesunion.com%2Fopinion%2Fland-mines%25E2%2580%2599-use-should-be-war-crime%2F7206%2Fdanger-mines-old-sign-warning-of-land-mines-or-minefield%2F&amp;ei=AptpUZH0D-bo0gHf6YDoAg&amp;psig=AFQjCNFc-71wjM2XEM8zaeJTcSvW2LmL5Q&amp;ust=1365961858685827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www.google.com/url?sa=i&amp;rct=j&amp;q=mine+dumps&amp;source=images&amp;cd=&amp;cad=rja&amp;docid=rC3A33wnmpyLSM&amp;tbnid=D30_spii5pZP-M:&amp;ved=&amp;url=http%3A%2F%2Fwww.thehindubusinessline.com%2Fnews%2Fstates%2Fenvironment-clearance-must-for-exporting-dumps-moef-tells-goa%2Farticle3652741.ece&amp;ei=K6BpUariL4PM0gH2i4DYCA&amp;psig=AFQjCNG6_NIzowszgYpwlqb_YyPn3F2imQ&amp;ust=136596318017473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hyperlink" Target="http://www.google.com/url?sa=i&amp;rct=j&amp;q=mine+dumps&amp;source=images&amp;cd=&amp;cad=rja&amp;docid=RnrF8i3AbeXCrM&amp;tbnid=xZFilcAouB_eMM:&amp;ved=&amp;url=http%3A%2F%2Fwww.groasis.com%2Fes%2Ffotos%2Fcontrol%2Feu-life-the-green-deserts-successful-reforestation-of-mine-dumps-from-grupo-cupa-at-riofrio-de-aliste-spain&amp;ei=K6BpUariL4PM0gH2i4DYCA&amp;psig=AFQjCNG6_NIzowszgYpwlqb_YyPn3F2imQ&amp;ust=1365963180174730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://www.google.com/url?sa=i&amp;rct=j&amp;q=subsidence&amp;source=images&amp;cd=&amp;cad=rja&amp;docid=7suGRYHEUcy5hM&amp;tbnid=fESPg16oqQkFZM:&amp;ved=&amp;url=http%3A%2F%2Fgeol105naturalhazards.voices.wooster.edu%2Fsubsidence-sink-holes%2F&amp;ei=2KdpUaGNOZKn4AOzgoDgBQ&amp;bvm=bv.45175338,d.dmg&amp;psig=AFQjCNFI2vXQP4e41znszhW8S9MbY0DVAg&amp;ust=136596514528784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9055D4-5EFB-8ACD-A3F5-1614495E6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590800"/>
            <a:ext cx="8229600" cy="1143000"/>
          </a:xfrm>
        </p:spPr>
        <p:txBody>
          <a:bodyPr/>
          <a:lstStyle/>
          <a:p>
            <a:r>
              <a:rPr lang="es-MX" dirty="0"/>
              <a:t>INTRODUCCIÓN A LAS CIENCIAS AMBIENTALES</a:t>
            </a:r>
            <a:br>
              <a:rPr lang="es-MX" dirty="0"/>
            </a:br>
            <a:br>
              <a:rPr lang="es-MX" dirty="0"/>
            </a:br>
            <a:r>
              <a:rPr lang="es-MX" dirty="0"/>
              <a:t>Semestre 2022-2</a:t>
            </a:r>
            <a:br>
              <a:rPr lang="es-MX" dirty="0"/>
            </a:br>
            <a:r>
              <a:rPr lang="es-MX" dirty="0" err="1"/>
              <a:t>prof.</a:t>
            </a:r>
            <a:r>
              <a:rPr lang="es-MX" dirty="0"/>
              <a:t> Ismael Minjárez</a:t>
            </a:r>
          </a:p>
        </p:txBody>
      </p:sp>
    </p:spTree>
    <p:extLst>
      <p:ext uri="{BB962C8B-B14F-4D97-AF65-F5344CB8AC3E}">
        <p14:creationId xmlns:p14="http://schemas.microsoft.com/office/powerpoint/2010/main" val="1800684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04800" y="457200"/>
            <a:ext cx="7772400" cy="1470025"/>
          </a:xfrm>
        </p:spPr>
        <p:txBody>
          <a:bodyPr/>
          <a:lstStyle/>
          <a:p>
            <a:r>
              <a:rPr lang="es-MX" sz="6600" dirty="0"/>
              <a:t>MINERÍA</a:t>
            </a:r>
            <a:br>
              <a:rPr lang="es-MX" dirty="0"/>
            </a:br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DCEA109-D85E-9282-0D1B-A37BA0F4C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926" y="1600200"/>
            <a:ext cx="666750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43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/>
              <a:t>MINERALES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9339" y="1295400"/>
            <a:ext cx="7765322" cy="3129292"/>
          </a:xfrm>
        </p:spPr>
        <p:txBody>
          <a:bodyPr>
            <a:normAutofit fontScale="62500" lnSpcReduction="20000"/>
          </a:bodyPr>
          <a:lstStyle/>
          <a:p>
            <a:r>
              <a:rPr lang="es-MX" dirty="0"/>
              <a:t>Mineral es aquella sustancia natural, homogénea, inorgánica, de composición química definida (dentro de ciertos límites); poseen una disposición ordenada de átomos de los elementos de que está compuesto, y esto da como resultado el desarrollo de superficies planas conocidas como caras. </a:t>
            </a:r>
          </a:p>
          <a:p>
            <a:pPr marL="0" indent="0">
              <a:buNone/>
            </a:pPr>
            <a:endParaRPr lang="es-MX" dirty="0"/>
          </a:p>
          <a:p>
            <a:r>
              <a:rPr lang="es-MX" dirty="0">
                <a:effectLst/>
              </a:rPr>
              <a:t>Los minerales tienen gran importancia por sus múltiples aplicaciones en los diversos campos de la actividad humana. La industria moderna depende directa o indirectamente de los minerales; se usan para fabricar múltiples productos, desde herramientas y computadoras hasta rascacielos.</a:t>
            </a:r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120730-4FB9-AA24-E3D1-A08EC34E5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424692"/>
            <a:ext cx="8199831" cy="202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2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30480"/>
            <a:ext cx="8988571" cy="914400"/>
          </a:xfrm>
        </p:spPr>
        <p:txBody>
          <a:bodyPr>
            <a:normAutofit/>
          </a:bodyPr>
          <a:lstStyle/>
          <a:p>
            <a:pPr algn="l"/>
            <a:r>
              <a:rPr lang="es-MX" sz="3600" dirty="0"/>
              <a:t>CLASIFICACION DE LOS MINERALES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279B9EFD-1EF9-644C-34A5-D58CBA05ED13}"/>
              </a:ext>
            </a:extLst>
          </p:cNvPr>
          <p:cNvGrpSpPr/>
          <p:nvPr/>
        </p:nvGrpSpPr>
        <p:grpSpPr>
          <a:xfrm>
            <a:off x="914400" y="607503"/>
            <a:ext cx="8091086" cy="6021897"/>
            <a:chOff x="914400" y="607503"/>
            <a:chExt cx="8091086" cy="6021897"/>
          </a:xfrm>
        </p:grpSpPr>
        <p:pic>
          <p:nvPicPr>
            <p:cNvPr id="2050" name="Picture 2" descr="histori.bmp (473×420)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607503"/>
              <a:ext cx="6781800" cy="6021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27D7AD74-6922-CA89-AB8D-90E329A368AD}"/>
                </a:ext>
              </a:extLst>
            </p:cNvPr>
            <p:cNvGrpSpPr/>
            <p:nvPr/>
          </p:nvGrpSpPr>
          <p:grpSpPr>
            <a:xfrm>
              <a:off x="6781800" y="1295400"/>
              <a:ext cx="2223686" cy="4865132"/>
              <a:chOff x="6781800" y="1295400"/>
              <a:chExt cx="2223686" cy="4865132"/>
            </a:xfrm>
          </p:grpSpPr>
          <p:grpSp>
            <p:nvGrpSpPr>
              <p:cNvPr id="8" name="Grupo 7">
                <a:extLst>
                  <a:ext uri="{FF2B5EF4-FFF2-40B4-BE49-F238E27FC236}">
                    <a16:creationId xmlns:a16="http://schemas.microsoft.com/office/drawing/2014/main" id="{BCAE07AC-DA80-5555-3B41-45A60DE982B6}"/>
                  </a:ext>
                </a:extLst>
              </p:cNvPr>
              <p:cNvGrpSpPr/>
              <p:nvPr/>
            </p:nvGrpSpPr>
            <p:grpSpPr>
              <a:xfrm>
                <a:off x="7059211" y="1295400"/>
                <a:ext cx="1864186" cy="3229791"/>
                <a:chOff x="7059211" y="1295400"/>
                <a:chExt cx="1864186" cy="3229791"/>
              </a:xfrm>
            </p:grpSpPr>
            <p:sp>
              <p:nvSpPr>
                <p:cNvPr id="3" name="CuadroTexto 2">
                  <a:extLst>
                    <a:ext uri="{FF2B5EF4-FFF2-40B4-BE49-F238E27FC236}">
                      <a16:creationId xmlns:a16="http://schemas.microsoft.com/office/drawing/2014/main" id="{9BF4F34D-9AD1-966B-89BC-427B772F2D20}"/>
                    </a:ext>
                  </a:extLst>
                </p:cNvPr>
                <p:cNvSpPr txBox="1"/>
                <p:nvPr/>
              </p:nvSpPr>
              <p:spPr>
                <a:xfrm>
                  <a:off x="7315200" y="1295400"/>
                  <a:ext cx="121065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MX" dirty="0"/>
                    <a:t>Au, Ag, Pt</a:t>
                  </a:r>
                </a:p>
              </p:txBody>
            </p:sp>
            <p:sp>
              <p:nvSpPr>
                <p:cNvPr id="4" name="CuadroTexto 3">
                  <a:extLst>
                    <a:ext uri="{FF2B5EF4-FFF2-40B4-BE49-F238E27FC236}">
                      <a16:creationId xmlns:a16="http://schemas.microsoft.com/office/drawing/2014/main" id="{801A74A2-89AE-3D12-798D-9FCE0156F52B}"/>
                    </a:ext>
                  </a:extLst>
                </p:cNvPr>
                <p:cNvSpPr txBox="1"/>
                <p:nvPr/>
              </p:nvSpPr>
              <p:spPr>
                <a:xfrm>
                  <a:off x="7315200" y="2438400"/>
                  <a:ext cx="16081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MX" dirty="0"/>
                    <a:t>Cu, Zn, Al, Pb</a:t>
                  </a:r>
                </a:p>
              </p:txBody>
            </p:sp>
            <p:sp>
              <p:nvSpPr>
                <p:cNvPr id="5" name="CuadroTexto 4">
                  <a:extLst>
                    <a:ext uri="{FF2B5EF4-FFF2-40B4-BE49-F238E27FC236}">
                      <a16:creationId xmlns:a16="http://schemas.microsoft.com/office/drawing/2014/main" id="{D142A6DA-6EB8-F0CF-A493-2DE37E7B7217}"/>
                    </a:ext>
                  </a:extLst>
                </p:cNvPr>
                <p:cNvSpPr txBox="1"/>
                <p:nvPr/>
              </p:nvSpPr>
              <p:spPr>
                <a:xfrm>
                  <a:off x="7543800" y="3429000"/>
                  <a:ext cx="58221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MX" dirty="0"/>
                    <a:t>Fe, </a:t>
                  </a:r>
                </a:p>
              </p:txBody>
            </p:sp>
            <p:sp>
              <p:nvSpPr>
                <p:cNvPr id="6" name="CuadroTexto 5">
                  <a:extLst>
                    <a:ext uri="{FF2B5EF4-FFF2-40B4-BE49-F238E27FC236}">
                      <a16:creationId xmlns:a16="http://schemas.microsoft.com/office/drawing/2014/main" id="{73FA4D1F-60D3-8B7A-1C67-A718961915C2}"/>
                    </a:ext>
                  </a:extLst>
                </p:cNvPr>
                <p:cNvSpPr txBox="1"/>
                <p:nvPr/>
              </p:nvSpPr>
              <p:spPr>
                <a:xfrm>
                  <a:off x="7059211" y="4155859"/>
                  <a:ext cx="16081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MX" dirty="0" err="1"/>
                    <a:t>B,Li</a:t>
                  </a:r>
                  <a:r>
                    <a:rPr lang="es-MX" dirty="0"/>
                    <a:t>, </a:t>
                  </a:r>
                  <a:r>
                    <a:rPr lang="es-MX" dirty="0" err="1"/>
                    <a:t>K,Na</a:t>
                  </a:r>
                  <a:r>
                    <a:rPr lang="es-MX" dirty="0"/>
                    <a:t>,   </a:t>
                  </a:r>
                </a:p>
              </p:txBody>
            </p:sp>
          </p:grpSp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BD8F5BCB-0A6B-CE05-71D9-CEE2016DDF23}"/>
                  </a:ext>
                </a:extLst>
              </p:cNvPr>
              <p:cNvSpPr txBox="1"/>
              <p:nvPr/>
            </p:nvSpPr>
            <p:spPr>
              <a:xfrm>
                <a:off x="6781800" y="5791200"/>
                <a:ext cx="2223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MX" dirty="0" err="1"/>
                  <a:t>Carbon</a:t>
                </a:r>
                <a:r>
                  <a:rPr lang="es-MX" dirty="0"/>
                  <a:t>, U, Petróleo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3247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5EFA7DA-320F-24F1-BD93-49AA16EB0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"/>
            <a:ext cx="88011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809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FBB8054-BD84-9349-B85B-52B1658E6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014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524000"/>
            <a:ext cx="8087179" cy="4285828"/>
          </a:xfrm>
        </p:spPr>
        <p:txBody>
          <a:bodyPr>
            <a:noAutofit/>
          </a:bodyPr>
          <a:lstStyle/>
          <a:p>
            <a:pPr algn="just"/>
            <a:r>
              <a:rPr lang="es-MX" sz="2700" dirty="0"/>
              <a:t>La minería corresponde a la recuperación u obtención selectiva de minerales o de algún tipo  de material con valor económico oculto en la corteza terrestre</a:t>
            </a:r>
          </a:p>
          <a:p>
            <a:pPr algn="just"/>
            <a:r>
              <a:rPr lang="es-MX" sz="2700" dirty="0"/>
              <a:t>Es un conjunto de actividades del sector industrial que incluye operaciones de exploración, explotación y beneficio de minerales.</a:t>
            </a:r>
          </a:p>
          <a:p>
            <a:pPr algn="just"/>
            <a:r>
              <a:rPr lang="es-MX" sz="2700" dirty="0"/>
              <a:t>El beneficio de los minerales se refiere al proceso metalúrgico que se requiere para obtener en su forma pura los distintos minerales de la naturaleza</a:t>
            </a:r>
          </a:p>
          <a:p>
            <a:pPr marL="0" indent="0" algn="just">
              <a:buNone/>
            </a:pPr>
            <a:endParaRPr lang="es-MX" sz="27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B7B47F-C11A-3988-2D30-9DC771DC2AA8}"/>
              </a:ext>
            </a:extLst>
          </p:cNvPr>
          <p:cNvSpPr txBox="1">
            <a:spLocks/>
          </p:cNvSpPr>
          <p:nvPr/>
        </p:nvSpPr>
        <p:spPr bwMode="auto">
          <a:xfrm>
            <a:off x="334464" y="3048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es-MX" sz="6600"/>
              <a:t>MINERÍA</a:t>
            </a:r>
            <a:br>
              <a:rPr lang="es-MX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04673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61" y="3810000"/>
            <a:ext cx="3502040" cy="245887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62487"/>
            <a:ext cx="7621174" cy="194256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684610"/>
            <a:ext cx="3726180" cy="2560320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44519255-784E-17F6-7A8B-1A38CEA11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Minería: un actividad histórica</a:t>
            </a:r>
          </a:p>
        </p:txBody>
      </p:sp>
    </p:spTree>
    <p:extLst>
      <p:ext uri="{BB962C8B-B14F-4D97-AF65-F5344CB8AC3E}">
        <p14:creationId xmlns:p14="http://schemas.microsoft.com/office/powerpoint/2010/main" val="3400259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96451" y="304800"/>
            <a:ext cx="6751097" cy="998654"/>
          </a:xfrm>
        </p:spPr>
        <p:txBody>
          <a:bodyPr>
            <a:normAutofit/>
          </a:bodyPr>
          <a:lstStyle/>
          <a:p>
            <a:r>
              <a:rPr lang="es-MX" sz="4950" dirty="0">
                <a:solidFill>
                  <a:srgbClr val="FF0000"/>
                </a:solidFill>
              </a:rPr>
              <a:t>TIPOS DE MINERIA</a:t>
            </a:r>
          </a:p>
        </p:txBody>
      </p:sp>
      <p:pic>
        <p:nvPicPr>
          <p:cNvPr id="1026" name="Picture 2" descr="http://www.mexicodesconocido.com.mx/assets/images/destinos/real%20del%20monte/tunel_museo_sitio_mina_de_acosta_real_del_mon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03454"/>
            <a:ext cx="3635048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blog.trituradoras-de-roca.com/wp-content/uploads/2013/13584774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320871"/>
            <a:ext cx="4085084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165F2D2-37D4-65C4-6DCF-46C11E39DCC0}"/>
              </a:ext>
            </a:extLst>
          </p:cNvPr>
          <p:cNvSpPr txBox="1"/>
          <p:nvPr/>
        </p:nvSpPr>
        <p:spPr>
          <a:xfrm>
            <a:off x="685800" y="4191000"/>
            <a:ext cx="80615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sz="3300" dirty="0"/>
              <a:t>Minería de Superficie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sz="3300" dirty="0"/>
              <a:t>Minería de Subterránea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sz="3300" dirty="0"/>
              <a:t>Minería por Dragado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sz="3300" dirty="0"/>
              <a:t>Minería por Pozos de Perforación</a:t>
            </a:r>
          </a:p>
        </p:txBody>
      </p:sp>
    </p:spTree>
    <p:extLst>
      <p:ext uri="{BB962C8B-B14F-4D97-AF65-F5344CB8AC3E}">
        <p14:creationId xmlns:p14="http://schemas.microsoft.com/office/powerpoint/2010/main" val="2043422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sz="3200" dirty="0"/>
              <a:t>MINERIA DE SUPERFICIE O A CIELO ABIERTO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/>
              <a:t>La minería de superficie es el sector más amplio de la minería, y se utiliza para más del 60% de los materiales extraídos.</a:t>
            </a:r>
          </a:p>
          <a:p>
            <a:r>
              <a:rPr lang="es-MX" dirty="0"/>
              <a:t>Las minas a cielo abierto suelen ser de metales;</a:t>
            </a:r>
          </a:p>
          <a:p>
            <a:r>
              <a:rPr lang="es-MX" dirty="0"/>
              <a:t> en las explotaciones al descubierto se suele extraer carbón; </a:t>
            </a:r>
          </a:p>
          <a:p>
            <a:r>
              <a:rPr lang="es-MX" dirty="0"/>
              <a:t>las canteras suelen dedicarse a la extracción de materiales industriales y de construcción, y en</a:t>
            </a:r>
          </a:p>
          <a:p>
            <a:r>
              <a:rPr lang="es-MX" dirty="0"/>
              <a:t> las minas de placer se suelen obtener minerales y metales pesados, con frecuencia oro, pero también platino, estaño y otros.</a:t>
            </a:r>
          </a:p>
        </p:txBody>
      </p:sp>
    </p:spTree>
    <p:extLst>
      <p:ext uri="{BB962C8B-B14F-4D97-AF65-F5344CB8AC3E}">
        <p14:creationId xmlns:p14="http://schemas.microsoft.com/office/powerpoint/2010/main" val="3521046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F7503CF-CAD6-184E-EF1B-3CEE4DD8E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17" y="381000"/>
            <a:ext cx="4255374" cy="267652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532D5EE-039E-0315-F156-68FE186C3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20193"/>
            <a:ext cx="4495800" cy="299813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9C7A59A-C3BD-D55E-480C-1FC10DE10E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962400"/>
            <a:ext cx="4234608" cy="23431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4839C6A-A27F-1F04-19C3-27F6A537A8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405051"/>
            <a:ext cx="4495801" cy="33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020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200.58.121.252/resources/infographics/mineria_a_cielo_abierto_rgb_ba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732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/>
              <a:t>MINERÍA SUBTERRÁNEA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180AB31-8C9D-A770-E720-D8BF00828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828800"/>
            <a:ext cx="6178622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98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3733800" y="-152400"/>
            <a:ext cx="7765321" cy="994741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550" dirty="0"/>
              <a:t>MINERÍA POR DRAGADO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6681D6-7D6B-A21D-9DC8-12688897B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610" y="671922"/>
            <a:ext cx="6800850" cy="30765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1ED1AA4-BC13-3265-DE3A-D96F39F55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3765914"/>
            <a:ext cx="5334000" cy="30226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0DB3B47-D0EC-C31D-FE1F-2DFCCF51400A}"/>
              </a:ext>
            </a:extLst>
          </p:cNvPr>
          <p:cNvSpPr txBox="1"/>
          <p:nvPr/>
        </p:nvSpPr>
        <p:spPr>
          <a:xfrm>
            <a:off x="152400" y="4114800"/>
            <a:ext cx="2569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MINERÍA POR POZOS</a:t>
            </a:r>
          </a:p>
        </p:txBody>
      </p:sp>
    </p:spTree>
    <p:extLst>
      <p:ext uri="{BB962C8B-B14F-4D97-AF65-F5344CB8AC3E}">
        <p14:creationId xmlns:p14="http://schemas.microsoft.com/office/powerpoint/2010/main" val="2230011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3D251CA-A604-CD6B-9C5A-DCF4C8391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30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9EAD4F-0F57-FF6F-84C2-FD3B41888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3C8E5A8-EE7B-CE7F-4B2B-BC26C4FF35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9EA4CA-6C34-4F3C-AB7E-C6641D229720}" type="slidenum">
              <a:rPr lang="es-ES" smtClean="0"/>
              <a:pPr>
                <a:defRPr/>
              </a:pPr>
              <a:t>16</a:t>
            </a:fld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CF45F4-9C7A-C3A1-3FAA-F171FBC8E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71" y="1044772"/>
            <a:ext cx="8248680" cy="571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53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71600" y="228600"/>
            <a:ext cx="6154713" cy="648816"/>
          </a:xfrm>
        </p:spPr>
        <p:txBody>
          <a:bodyPr/>
          <a:lstStyle/>
          <a:p>
            <a:r>
              <a:rPr lang="es-MX" dirty="0"/>
              <a:t>Minería en México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BB5233D8-3881-0FC3-451F-13EDC46D619A}"/>
              </a:ext>
            </a:extLst>
          </p:cNvPr>
          <p:cNvSpPr txBox="1">
            <a:spLocks/>
          </p:cNvSpPr>
          <p:nvPr/>
        </p:nvSpPr>
        <p:spPr bwMode="auto">
          <a:xfrm>
            <a:off x="266700" y="914400"/>
            <a:ext cx="8610600" cy="2836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800" dirty="0">
                <a:solidFill>
                  <a:schemeClr val="tx1"/>
                </a:solidFill>
              </a:rPr>
              <a:t>Contribuye con el 4.9% del Producto Interno Bruto nacional.</a:t>
            </a:r>
          </a:p>
          <a:p>
            <a:pPr algn="just"/>
            <a:r>
              <a:rPr lang="es-MX" sz="1800" dirty="0">
                <a:solidFill>
                  <a:schemeClr val="tx1"/>
                </a:solidFill>
              </a:rPr>
              <a:t>Generador de empleos (336,330 en 2013)</a:t>
            </a:r>
          </a:p>
          <a:p>
            <a:pPr algn="just"/>
            <a:r>
              <a:rPr lang="es-MX" sz="1800" dirty="0">
                <a:solidFill>
                  <a:schemeClr val="tx1"/>
                </a:solidFill>
              </a:rPr>
              <a:t>Tercero en importancia en generación de divisas (sólo por detrás de la industria automotriz y la petrolera).</a:t>
            </a:r>
          </a:p>
          <a:p>
            <a:pPr algn="just"/>
            <a:r>
              <a:rPr lang="es-MX" sz="1800" dirty="0">
                <a:solidFill>
                  <a:schemeClr val="tx1"/>
                </a:solidFill>
              </a:rPr>
              <a:t>Impulsa el crecimiento de otros sectores.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9164837-16F5-166A-25E4-CCF5A2927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51118"/>
            <a:ext cx="2438400" cy="281174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CB8BEAE-1257-D321-FD6C-CF15BC703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375" y="3003778"/>
            <a:ext cx="6257925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30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762" y="1124744"/>
            <a:ext cx="7498143" cy="484414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60120" y="385232"/>
            <a:ext cx="21897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200" b="1" dirty="0"/>
              <a:t>Potencial Minero</a:t>
            </a:r>
          </a:p>
        </p:txBody>
      </p:sp>
    </p:spTree>
    <p:extLst>
      <p:ext uri="{BB962C8B-B14F-4D97-AF65-F5344CB8AC3E}">
        <p14:creationId xmlns:p14="http://schemas.microsoft.com/office/powerpoint/2010/main" val="2907152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 CuadroTexto"/>
          <p:cNvSpPr txBox="1"/>
          <p:nvPr/>
        </p:nvSpPr>
        <p:spPr>
          <a:xfrm>
            <a:off x="473959" y="1394502"/>
            <a:ext cx="358841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b="1" dirty="0"/>
              <a:t>Participación en el PIB 2015</a:t>
            </a:r>
          </a:p>
          <a:p>
            <a:pPr algn="ctr"/>
            <a:r>
              <a:rPr lang="es-MX" sz="1300" dirty="0"/>
              <a:t>(minería extractiva y procesamiento de minerales)</a:t>
            </a:r>
          </a:p>
        </p:txBody>
      </p:sp>
      <p:graphicFrame>
        <p:nvGraphicFramePr>
          <p:cNvPr id="3" name="Gráfico 2"/>
          <p:cNvGraphicFramePr>
            <a:graphicFrameLocks/>
          </p:cNvGraphicFramePr>
          <p:nvPr/>
        </p:nvGraphicFramePr>
        <p:xfrm>
          <a:off x="-324544" y="2341329"/>
          <a:ext cx="4476387" cy="3039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11 CuadroTexto"/>
          <p:cNvSpPr txBox="1">
            <a:spLocks noChangeArrowheads="1"/>
          </p:cNvSpPr>
          <p:nvPr/>
        </p:nvSpPr>
        <p:spPr bwMode="auto">
          <a:xfrm>
            <a:off x="971600" y="5661248"/>
            <a:ext cx="6265069" cy="115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s-ES"/>
            </a:defPPr>
            <a:lvl1pPr>
              <a:defRPr sz="800">
                <a:solidFill>
                  <a:srgbClr val="7F7F7F"/>
                </a:solidFill>
              </a:defRPr>
            </a:lvl1pPr>
          </a:lstStyle>
          <a:p>
            <a:r>
              <a:rPr lang="en-US" sz="750" dirty="0">
                <a:solidFill>
                  <a:schemeClr val="tx1"/>
                </a:solidFill>
              </a:rPr>
              <a:t>Fuente: INEGI  y US Geological Survey. </a:t>
            </a:r>
            <a:r>
              <a:rPr lang="en-US" sz="750" dirty="0" err="1">
                <a:solidFill>
                  <a:schemeClr val="tx1"/>
                </a:solidFill>
              </a:rPr>
              <a:t>Cifras</a:t>
            </a:r>
            <a:r>
              <a:rPr lang="en-US" sz="750" dirty="0">
                <a:solidFill>
                  <a:schemeClr val="tx1"/>
                </a:solidFill>
              </a:rPr>
              <a:t> preliminaries.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4298826" y="1623935"/>
            <a:ext cx="4668706" cy="3229496"/>
            <a:chOff x="4355976" y="1859405"/>
            <a:chExt cx="4668706" cy="3229496"/>
          </a:xfrm>
        </p:grpSpPr>
        <p:sp>
          <p:nvSpPr>
            <p:cNvPr id="6" name="4 CuadroTexto"/>
            <p:cNvSpPr txBox="1"/>
            <p:nvPr/>
          </p:nvSpPr>
          <p:spPr>
            <a:xfrm>
              <a:off x="4620216" y="1859405"/>
              <a:ext cx="39708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MX" sz="1600" b="1" dirty="0"/>
                <a:t>Participación en la Producción Mundial 2015</a:t>
              </a:r>
            </a:p>
          </p:txBody>
        </p:sp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55976" y="2344759"/>
              <a:ext cx="4229207" cy="2744142"/>
            </a:xfrm>
            <a:prstGeom prst="rect">
              <a:avLst/>
            </a:prstGeom>
          </p:spPr>
        </p:pic>
        <p:sp>
          <p:nvSpPr>
            <p:cNvPr id="8" name="CuadroTexto 7"/>
            <p:cNvSpPr txBox="1"/>
            <p:nvPr/>
          </p:nvSpPr>
          <p:spPr>
            <a:xfrm>
              <a:off x="5051828" y="2389713"/>
              <a:ext cx="5055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 dirty="0"/>
                <a:t>1° </a:t>
              </a:r>
            </a:p>
            <a:p>
              <a:r>
                <a:rPr lang="es-MX" sz="1200" b="1" dirty="0"/>
                <a:t>Plata</a:t>
              </a: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6372200" y="2369358"/>
              <a:ext cx="6801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 dirty="0"/>
                <a:t>2°</a:t>
              </a:r>
            </a:p>
            <a:p>
              <a:r>
                <a:rPr lang="es-MX" sz="1200" b="1" dirty="0"/>
                <a:t>Fluorita</a:t>
              </a:r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8028384" y="2341329"/>
              <a:ext cx="99629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 dirty="0"/>
                <a:t>3°</a:t>
              </a:r>
            </a:p>
            <a:p>
              <a:r>
                <a:rPr lang="es-MX" sz="1200" b="1" dirty="0"/>
                <a:t>Celestita</a:t>
              </a:r>
            </a:p>
            <a:p>
              <a:r>
                <a:rPr lang="es-MX" sz="1200" b="1" dirty="0"/>
                <a:t>Wollastonita</a:t>
              </a:r>
            </a:p>
            <a:p>
              <a:r>
                <a:rPr lang="es-MX" sz="1200" b="1" dirty="0"/>
                <a:t>Bismuto</a:t>
              </a:r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5034528" y="3235905"/>
              <a:ext cx="88998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 dirty="0"/>
                <a:t>5°</a:t>
              </a:r>
            </a:p>
            <a:p>
              <a:r>
                <a:rPr lang="es-MX" sz="1200" b="1" dirty="0"/>
                <a:t>Cadmio</a:t>
              </a:r>
            </a:p>
            <a:p>
              <a:r>
                <a:rPr lang="es-MX" sz="1200" b="1" dirty="0"/>
                <a:t>Molibdeno</a:t>
              </a:r>
            </a:p>
            <a:p>
              <a:r>
                <a:rPr lang="es-MX" sz="1200" b="1" dirty="0"/>
                <a:t>Plomo</a:t>
              </a:r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6300192" y="3248694"/>
              <a:ext cx="444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 dirty="0"/>
                <a:t>6° </a:t>
              </a:r>
            </a:p>
            <a:p>
              <a:r>
                <a:rPr lang="es-MX" sz="1200" b="1" dirty="0"/>
                <a:t>Zinc</a:t>
              </a:r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8000216" y="3247816"/>
              <a:ext cx="81990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 dirty="0"/>
                <a:t>7° </a:t>
              </a:r>
            </a:p>
            <a:p>
              <a:r>
                <a:rPr lang="es-MX" sz="1200" b="1" dirty="0"/>
                <a:t>Diatomita</a:t>
              </a:r>
            </a:p>
            <a:p>
              <a:r>
                <a:rPr lang="es-MX" sz="1200" b="1" dirty="0"/>
                <a:t>Barita</a:t>
              </a:r>
            </a:p>
            <a:p>
              <a:r>
                <a:rPr lang="es-MX" sz="1200" b="1" dirty="0"/>
                <a:t>Yeso</a:t>
              </a:r>
            </a:p>
            <a:p>
              <a:r>
                <a:rPr lang="es-MX" sz="1200" b="1" dirty="0" err="1"/>
                <a:t>Sall</a:t>
              </a:r>
              <a:endParaRPr lang="es-MX" sz="1200" b="1" dirty="0"/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5093960" y="4313574"/>
              <a:ext cx="4248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 dirty="0"/>
                <a:t>8°</a:t>
              </a:r>
            </a:p>
            <a:p>
              <a:r>
                <a:rPr lang="es-MX" sz="1200" b="1" dirty="0"/>
                <a:t>Oro</a:t>
              </a: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6318861" y="4285545"/>
              <a:ext cx="62940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 dirty="0"/>
                <a:t>10°</a:t>
              </a:r>
            </a:p>
            <a:p>
              <a:r>
                <a:rPr lang="es-MX" sz="1200" b="1" dirty="0"/>
                <a:t>Grafito</a:t>
              </a:r>
            </a:p>
            <a:p>
              <a:r>
                <a:rPr lang="es-MX" sz="1200" b="1" dirty="0"/>
                <a:t>Cobre</a:t>
              </a:r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7596336" y="4263479"/>
              <a:ext cx="792088" cy="825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0" name="CuadroTexto 19"/>
          <p:cNvSpPr txBox="1"/>
          <p:nvPr/>
        </p:nvSpPr>
        <p:spPr>
          <a:xfrm>
            <a:off x="960120" y="385232"/>
            <a:ext cx="44125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200" b="1" dirty="0"/>
              <a:t>Importancia de la Minería Mexicana</a:t>
            </a:r>
          </a:p>
        </p:txBody>
      </p:sp>
    </p:spTree>
    <p:extLst>
      <p:ext uri="{BB962C8B-B14F-4D97-AF65-F5344CB8AC3E}">
        <p14:creationId xmlns:p14="http://schemas.microsoft.com/office/powerpoint/2010/main" val="2261723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1 CuadroTexto"/>
          <p:cNvSpPr txBox="1">
            <a:spLocks noChangeArrowheads="1"/>
          </p:cNvSpPr>
          <p:nvPr/>
        </p:nvSpPr>
        <p:spPr bwMode="auto">
          <a:xfrm>
            <a:off x="4518633" y="5973201"/>
            <a:ext cx="2413516" cy="115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s-ES"/>
            </a:defPPr>
            <a:lvl1pPr>
              <a:defRPr sz="800">
                <a:solidFill>
                  <a:srgbClr val="7F7F7F"/>
                </a:solidFill>
              </a:defRPr>
            </a:lvl1pPr>
          </a:lstStyle>
          <a:p>
            <a:r>
              <a:rPr lang="en-US" sz="750" dirty="0">
                <a:solidFill>
                  <a:schemeClr val="tx1"/>
                </a:solidFill>
              </a:rPr>
              <a:t>Fuente: INEGI.</a:t>
            </a:r>
          </a:p>
        </p:txBody>
      </p:sp>
      <p:sp>
        <p:nvSpPr>
          <p:cNvPr id="5" name="6 CuadroTexto"/>
          <p:cNvSpPr txBox="1"/>
          <p:nvPr/>
        </p:nvSpPr>
        <p:spPr>
          <a:xfrm>
            <a:off x="4427984" y="1556792"/>
            <a:ext cx="428617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00" b="1" dirty="0"/>
              <a:t>Principales Productos de la Producción Minero-Metalúrgica</a:t>
            </a:r>
          </a:p>
          <a:p>
            <a:pPr algn="ctr"/>
            <a:r>
              <a:rPr lang="es-MX" sz="1300" dirty="0"/>
              <a:t>(2015-Porcentaje de participación)</a:t>
            </a:r>
          </a:p>
        </p:txBody>
      </p:sp>
      <p:graphicFrame>
        <p:nvGraphicFramePr>
          <p:cNvPr id="10" name="Gráfico 9"/>
          <p:cNvGraphicFramePr/>
          <p:nvPr/>
        </p:nvGraphicFramePr>
        <p:xfrm>
          <a:off x="3851920" y="206393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CuadroTexto 17"/>
          <p:cNvSpPr txBox="1"/>
          <p:nvPr/>
        </p:nvSpPr>
        <p:spPr>
          <a:xfrm>
            <a:off x="229144" y="785268"/>
            <a:ext cx="3726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b="1" dirty="0"/>
              <a:t>Producción Minera por Principales Países Mineros 2015</a:t>
            </a:r>
          </a:p>
          <a:p>
            <a:pPr algn="ctr"/>
            <a:r>
              <a:rPr lang="es-MX" sz="1200" b="1" dirty="0"/>
              <a:t>(millones de dólares)</a:t>
            </a: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44" y="1212208"/>
            <a:ext cx="3740965" cy="4809080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398670" y="6098813"/>
            <a:ext cx="18149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/>
              <a:t>Fuente: </a:t>
            </a:r>
            <a:r>
              <a:rPr lang="es-MX" sz="900" dirty="0" err="1"/>
              <a:t>World</a:t>
            </a:r>
            <a:r>
              <a:rPr lang="es-MX" sz="900" dirty="0"/>
              <a:t> </a:t>
            </a:r>
            <a:r>
              <a:rPr lang="es-MX" sz="900" dirty="0" err="1"/>
              <a:t>Mining</a:t>
            </a:r>
            <a:r>
              <a:rPr lang="es-MX" sz="900" dirty="0"/>
              <a:t> Data, </a:t>
            </a:r>
            <a:r>
              <a:rPr lang="es-MX" sz="900" dirty="0" err="1"/>
              <a:t>bmwf</a:t>
            </a:r>
            <a:r>
              <a:rPr lang="es-MX" sz="900" dirty="0"/>
              <a:t>.</a:t>
            </a:r>
          </a:p>
        </p:txBody>
      </p:sp>
      <p:sp>
        <p:nvSpPr>
          <p:cNvPr id="21" name="Flecha derecha 20"/>
          <p:cNvSpPr/>
          <p:nvPr/>
        </p:nvSpPr>
        <p:spPr bwMode="auto">
          <a:xfrm>
            <a:off x="-30792" y="4119648"/>
            <a:ext cx="311165" cy="37804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sz="675">
              <a:latin typeface="Times New Roman" pitchFamily="18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398670" y="128879"/>
            <a:ext cx="30379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200" b="1" dirty="0"/>
              <a:t>Producción Minera 2015</a:t>
            </a:r>
          </a:p>
        </p:txBody>
      </p:sp>
    </p:spTree>
    <p:extLst>
      <p:ext uri="{BB962C8B-B14F-4D97-AF65-F5344CB8AC3E}">
        <p14:creationId xmlns:p14="http://schemas.microsoft.com/office/powerpoint/2010/main" val="1949713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588770" y="375225"/>
            <a:ext cx="5389876" cy="1795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1350"/>
              </a:lnSpc>
            </a:pPr>
            <a:r>
              <a:rPr lang="es-MX" sz="2000" b="1" cap="small" dirty="0"/>
              <a:t>Principales Estados Productores de Minerales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2692966" y="524487"/>
            <a:ext cx="318003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50" b="1" dirty="0"/>
              <a:t>Participación en el Valor de la Producción </a:t>
            </a:r>
          </a:p>
        </p:txBody>
      </p:sp>
      <p:sp>
        <p:nvSpPr>
          <p:cNvPr id="13" name="11 CuadroTexto"/>
          <p:cNvSpPr txBox="1">
            <a:spLocks noChangeArrowheads="1"/>
          </p:cNvSpPr>
          <p:nvPr/>
        </p:nvSpPr>
        <p:spPr bwMode="auto">
          <a:xfrm>
            <a:off x="713577" y="6071586"/>
            <a:ext cx="626506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s-ES"/>
            </a:defPPr>
            <a:lvl1pPr>
              <a:defRPr sz="800">
                <a:solidFill>
                  <a:srgbClr val="7F7F7F"/>
                </a:solidFill>
              </a:defRPr>
            </a:lvl1pPr>
          </a:lstStyle>
          <a:p>
            <a:r>
              <a:rPr lang="en-US" sz="1200" dirty="0" err="1">
                <a:solidFill>
                  <a:schemeClr val="tx1"/>
                </a:solidFill>
              </a:rPr>
              <a:t>Fuente</a:t>
            </a:r>
            <a:r>
              <a:rPr lang="en-US" sz="1200" dirty="0">
                <a:solidFill>
                  <a:schemeClr val="tx1"/>
                </a:solidFill>
              </a:rPr>
              <a:t>: SGM.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830" y="1030309"/>
            <a:ext cx="6994207" cy="488943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681832" y="1464454"/>
            <a:ext cx="112998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00" b="1" dirty="0"/>
              <a:t>Sonora 27.9%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421630" y="3328832"/>
            <a:ext cx="131164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00" b="1" dirty="0"/>
              <a:t>Zacatecas 23.0%</a:t>
            </a:r>
          </a:p>
        </p:txBody>
      </p:sp>
      <p:cxnSp>
        <p:nvCxnSpPr>
          <p:cNvPr id="8" name="Conector recto 7"/>
          <p:cNvCxnSpPr/>
          <p:nvPr/>
        </p:nvCxnSpPr>
        <p:spPr>
          <a:xfrm flipV="1">
            <a:off x="2468880" y="1711122"/>
            <a:ext cx="480060" cy="5520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/>
          <p:cNvCxnSpPr>
            <a:endCxn id="9" idx="1"/>
          </p:cNvCxnSpPr>
          <p:nvPr/>
        </p:nvCxnSpPr>
        <p:spPr>
          <a:xfrm flipV="1">
            <a:off x="4282985" y="3475026"/>
            <a:ext cx="1138645" cy="2854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3835555" y="1679886"/>
            <a:ext cx="130195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00" b="1" dirty="0"/>
              <a:t>Chihuahua 8.7%</a:t>
            </a:r>
          </a:p>
        </p:txBody>
      </p:sp>
      <p:cxnSp>
        <p:nvCxnSpPr>
          <p:cNvPr id="16" name="Conector recto 15"/>
          <p:cNvCxnSpPr>
            <a:endCxn id="14" idx="2"/>
          </p:cNvCxnSpPr>
          <p:nvPr/>
        </p:nvCxnSpPr>
        <p:spPr>
          <a:xfrm flipV="1">
            <a:off x="3429000" y="1972274"/>
            <a:ext cx="1057535" cy="4916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2089053" y="4149090"/>
            <a:ext cx="12341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00" b="1" dirty="0"/>
              <a:t>Durango 10.1%</a:t>
            </a:r>
          </a:p>
        </p:txBody>
      </p:sp>
      <p:cxnSp>
        <p:nvCxnSpPr>
          <p:cNvPr id="20" name="Conector recto 19"/>
          <p:cNvCxnSpPr/>
          <p:nvPr/>
        </p:nvCxnSpPr>
        <p:spPr>
          <a:xfrm flipH="1">
            <a:off x="2857500" y="3475026"/>
            <a:ext cx="731520" cy="6626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/>
          <p:cNvSpPr txBox="1"/>
          <p:nvPr/>
        </p:nvSpPr>
        <p:spPr>
          <a:xfrm>
            <a:off x="4555463" y="2277202"/>
            <a:ext cx="116410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00" b="1" dirty="0"/>
              <a:t>Coahuila 8.4%</a:t>
            </a:r>
          </a:p>
        </p:txBody>
      </p:sp>
      <p:cxnSp>
        <p:nvCxnSpPr>
          <p:cNvPr id="23" name="Conector recto 22"/>
          <p:cNvCxnSpPr/>
          <p:nvPr/>
        </p:nvCxnSpPr>
        <p:spPr>
          <a:xfrm flipV="1">
            <a:off x="4282985" y="2569590"/>
            <a:ext cx="700495" cy="2764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/>
          <p:cNvSpPr txBox="1"/>
          <p:nvPr/>
        </p:nvSpPr>
        <p:spPr>
          <a:xfrm>
            <a:off x="5421630" y="3910582"/>
            <a:ext cx="79701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00" b="1" dirty="0"/>
              <a:t>SLP 3.4%</a:t>
            </a:r>
          </a:p>
        </p:txBody>
      </p:sp>
      <p:cxnSp>
        <p:nvCxnSpPr>
          <p:cNvPr id="26" name="Conector recto 25"/>
          <p:cNvCxnSpPr>
            <a:endCxn id="24" idx="1"/>
          </p:cNvCxnSpPr>
          <p:nvPr/>
        </p:nvCxnSpPr>
        <p:spPr>
          <a:xfrm flipV="1">
            <a:off x="4633232" y="4056776"/>
            <a:ext cx="788398" cy="808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CuadroTexto 26"/>
          <p:cNvSpPr txBox="1"/>
          <p:nvPr/>
        </p:nvSpPr>
        <p:spPr>
          <a:xfrm>
            <a:off x="604675" y="3168895"/>
            <a:ext cx="81945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00" b="1" dirty="0"/>
              <a:t>BCS 1.7%</a:t>
            </a:r>
          </a:p>
        </p:txBody>
      </p:sp>
      <p:cxnSp>
        <p:nvCxnSpPr>
          <p:cNvPr id="29" name="Conector recto 28"/>
          <p:cNvCxnSpPr/>
          <p:nvPr/>
        </p:nvCxnSpPr>
        <p:spPr>
          <a:xfrm flipH="1">
            <a:off x="1337310" y="2846070"/>
            <a:ext cx="560070" cy="3228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CuadroTexto 29"/>
          <p:cNvSpPr txBox="1"/>
          <p:nvPr/>
        </p:nvSpPr>
        <p:spPr>
          <a:xfrm>
            <a:off x="1989076" y="4888223"/>
            <a:ext cx="103906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00" b="1" dirty="0"/>
              <a:t>Colima 2.7%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4555463" y="5924637"/>
            <a:ext cx="118583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00" b="1" dirty="0"/>
              <a:t>Guerrero 2.0%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2971928" y="6050534"/>
            <a:ext cx="132023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00" b="1" dirty="0"/>
              <a:t>Michoacán 2.6%</a:t>
            </a:r>
          </a:p>
        </p:txBody>
      </p:sp>
      <p:cxnSp>
        <p:nvCxnSpPr>
          <p:cNvPr id="34" name="Conector recto 33"/>
          <p:cNvCxnSpPr/>
          <p:nvPr/>
        </p:nvCxnSpPr>
        <p:spPr>
          <a:xfrm>
            <a:off x="4852307" y="5180611"/>
            <a:ext cx="131173" cy="7391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ector recto 35"/>
          <p:cNvCxnSpPr>
            <a:endCxn id="30" idx="3"/>
          </p:cNvCxnSpPr>
          <p:nvPr/>
        </p:nvCxnSpPr>
        <p:spPr>
          <a:xfrm flipH="1">
            <a:off x="3028143" y="4888223"/>
            <a:ext cx="817974" cy="1461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3957767" y="4955605"/>
            <a:ext cx="248345" cy="1094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93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063228"/>
            <a:ext cx="8229600" cy="529568"/>
          </a:xfrm>
        </p:spPr>
        <p:txBody>
          <a:bodyPr>
            <a:normAutofit fontScale="90000"/>
          </a:bodyPr>
          <a:lstStyle/>
          <a:p>
            <a:r>
              <a:rPr lang="es-MX" dirty="0"/>
              <a:t>Producción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67544" y="1646803"/>
            <a:ext cx="8229600" cy="2700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sz="1200" dirty="0"/>
              <a:t>México es un país líder en la producción de diversos minerales. </a:t>
            </a:r>
          </a:p>
        </p:txBody>
      </p:sp>
      <p:pic>
        <p:nvPicPr>
          <p:cNvPr id="9" name="8 Imagen"/>
          <p:cNvPicPr/>
          <p:nvPr/>
        </p:nvPicPr>
        <p:blipFill rotWithShape="1">
          <a:blip r:embed="rId2" cstate="print"/>
          <a:srcRect l="12157" t="29141" r="34150" b="12372"/>
          <a:stretch/>
        </p:blipFill>
        <p:spPr bwMode="auto">
          <a:xfrm>
            <a:off x="1125961" y="1970839"/>
            <a:ext cx="6974432" cy="32048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4 Marcador de contenido"/>
          <p:cNvSpPr txBox="1">
            <a:spLocks/>
          </p:cNvSpPr>
          <p:nvPr/>
        </p:nvSpPr>
        <p:spPr>
          <a:xfrm>
            <a:off x="395536" y="5265204"/>
            <a:ext cx="8229600" cy="59406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MX" sz="1200" dirty="0"/>
              <a:t>El </a:t>
            </a:r>
            <a:r>
              <a:rPr lang="es-MX" sz="1200" b="1" dirty="0"/>
              <a:t>60% </a:t>
            </a:r>
            <a:r>
              <a:rPr lang="es-MX" sz="1200" dirty="0"/>
              <a:t>de la producción minera corresponde a empresas </a:t>
            </a:r>
            <a:r>
              <a:rPr lang="es-MX" sz="1200" b="1" dirty="0"/>
              <a:t>nacionales</a:t>
            </a:r>
            <a:r>
              <a:rPr lang="es-MX" sz="1200" dirty="0"/>
              <a:t>, mientras que el </a:t>
            </a:r>
            <a:r>
              <a:rPr lang="es-MX" sz="1200" b="1" dirty="0"/>
              <a:t>40% </a:t>
            </a:r>
            <a:r>
              <a:rPr lang="es-MX" sz="1200" dirty="0"/>
              <a:t>a empresas extranjeras.</a:t>
            </a:r>
          </a:p>
        </p:txBody>
      </p:sp>
    </p:spTree>
    <p:extLst>
      <p:ext uri="{BB962C8B-B14F-4D97-AF65-F5344CB8AC3E}">
        <p14:creationId xmlns:p14="http://schemas.microsoft.com/office/powerpoint/2010/main" val="26931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76200" y="0"/>
            <a:ext cx="8374921" cy="880631"/>
          </a:xfrm>
        </p:spPr>
        <p:txBody>
          <a:bodyPr>
            <a:normAutofit/>
          </a:bodyPr>
          <a:lstStyle/>
          <a:p>
            <a:r>
              <a:rPr lang="es-MX" sz="3600" dirty="0"/>
              <a:t>Inversión extranjera en la minería mexicana</a:t>
            </a:r>
          </a:p>
        </p:txBody>
      </p:sp>
      <p:pic>
        <p:nvPicPr>
          <p:cNvPr id="4" name="3 Imagen"/>
          <p:cNvPicPr/>
          <p:nvPr/>
        </p:nvPicPr>
        <p:blipFill rotWithShape="1">
          <a:blip r:embed="rId2" cstate="print"/>
          <a:srcRect l="11794" t="26703" r="29783" b="11937"/>
          <a:stretch/>
        </p:blipFill>
        <p:spPr bwMode="auto">
          <a:xfrm>
            <a:off x="1219200" y="880631"/>
            <a:ext cx="7230888" cy="27007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DDCF4D2-42F2-3AC7-1C0B-77F18D375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581400"/>
            <a:ext cx="7382949" cy="30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09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4D91F43D-E282-384F-F666-12DD014B8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133600"/>
          </a:xfrm>
        </p:spPr>
        <p:txBody>
          <a:bodyPr/>
          <a:lstStyle/>
          <a:p>
            <a:pPr algn="l" eaLnBrk="1" hangingPunct="1"/>
            <a:r>
              <a:rPr lang="en-US" altLang="es-MX" sz="4000" b="1" dirty="0" err="1"/>
              <a:t>Impactos</a:t>
            </a:r>
            <a:r>
              <a:rPr lang="en-US" altLang="es-MX" sz="4000" b="1" dirty="0"/>
              <a:t> </a:t>
            </a:r>
            <a:r>
              <a:rPr lang="en-US" altLang="es-MX" sz="4000" b="1" dirty="0" err="1"/>
              <a:t>Ambientales</a:t>
            </a:r>
            <a:r>
              <a:rPr lang="en-US" altLang="es-MX" sz="4000" b="1" dirty="0"/>
              <a:t> de la </a:t>
            </a:r>
            <a:r>
              <a:rPr lang="en-US" altLang="es-MX" sz="4000" b="1" dirty="0" err="1"/>
              <a:t>Minería</a:t>
            </a:r>
            <a:endParaRPr lang="en-US" altLang="es-MX" sz="40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E2F9C7B-8FED-2AFA-6EEE-81FF5707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752600"/>
            <a:ext cx="6191250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4743029F-E2C5-4AF6-A444-60704D725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600200"/>
          </a:xfrm>
        </p:spPr>
        <p:txBody>
          <a:bodyPr/>
          <a:lstStyle/>
          <a:p>
            <a:pPr algn="l" eaLnBrk="1" hangingPunct="1"/>
            <a:r>
              <a:rPr lang="en-US" altLang="es-MX" sz="4000" b="1" dirty="0" err="1"/>
              <a:t>Impactos</a:t>
            </a:r>
            <a:r>
              <a:rPr lang="en-US" altLang="es-MX" sz="4000" b="1" dirty="0"/>
              <a:t> </a:t>
            </a:r>
            <a:r>
              <a:rPr lang="en-US" altLang="es-MX" sz="4000" b="1" dirty="0" err="1"/>
              <a:t>Ambientales</a:t>
            </a:r>
            <a:r>
              <a:rPr lang="en-US" altLang="es-MX" sz="4000" b="1" dirty="0"/>
              <a:t> de la </a:t>
            </a:r>
            <a:r>
              <a:rPr lang="en-US" altLang="es-MX" sz="4000" b="1" dirty="0" err="1"/>
              <a:t>Minería</a:t>
            </a:r>
            <a:endParaRPr lang="en-US" altLang="es-MX" sz="4000" b="1" dirty="0"/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8AB7D4D3-23D3-D0F0-3616-FB514FD0B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00200"/>
            <a:ext cx="5257800" cy="3200400"/>
          </a:xfrm>
        </p:spPr>
        <p:txBody>
          <a:bodyPr/>
          <a:lstStyle/>
          <a:p>
            <a:pPr eaLnBrk="1" hangingPunct="1"/>
            <a:r>
              <a:rPr lang="en-US" altLang="es-MX" sz="2800" dirty="0" err="1">
                <a:solidFill>
                  <a:srgbClr val="FF0000"/>
                </a:solidFill>
                <a:sym typeface="Wingdings" panose="05000000000000000000" pitchFamily="2" charset="2"/>
              </a:rPr>
              <a:t>Contaminación</a:t>
            </a:r>
            <a:r>
              <a:rPr lang="en-US" altLang="es-MX" sz="28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altLang="es-MX" sz="2800" dirty="0" err="1">
                <a:solidFill>
                  <a:srgbClr val="FF0000"/>
                </a:solidFill>
                <a:sym typeface="Wingdings" panose="05000000000000000000" pitchFamily="2" charset="2"/>
              </a:rPr>
              <a:t>acústica</a:t>
            </a:r>
            <a:r>
              <a:rPr lang="en-US" altLang="es-MX" sz="2800" dirty="0">
                <a:solidFill>
                  <a:srgbClr val="FF0000"/>
                </a:solidFill>
                <a:sym typeface="Wingdings" panose="05000000000000000000" pitchFamily="2" charset="2"/>
              </a:rPr>
              <a:t> y de </a:t>
            </a:r>
            <a:r>
              <a:rPr lang="en-US" altLang="es-MX" sz="2800" dirty="0" err="1">
                <a:solidFill>
                  <a:srgbClr val="FF0000"/>
                </a:solidFill>
                <a:sym typeface="Wingdings" panose="05000000000000000000" pitchFamily="2" charset="2"/>
              </a:rPr>
              <a:t>aire</a:t>
            </a:r>
            <a:endParaRPr lang="en-US" altLang="es-MX" sz="28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eaLnBrk="1" hangingPunct="1"/>
            <a:r>
              <a:rPr lang="en-US" altLang="es-MX" sz="2800" dirty="0" err="1">
                <a:solidFill>
                  <a:srgbClr val="FF0000"/>
                </a:solidFill>
                <a:sym typeface="Wingdings" panose="05000000000000000000" pitchFamily="2" charset="2"/>
              </a:rPr>
              <a:t>Contaminación</a:t>
            </a:r>
            <a:r>
              <a:rPr lang="en-US" altLang="es-MX" sz="2800" dirty="0">
                <a:solidFill>
                  <a:srgbClr val="FF0000"/>
                </a:solidFill>
                <a:sym typeface="Wingdings" panose="05000000000000000000" pitchFamily="2" charset="2"/>
              </a:rPr>
              <a:t> del </a:t>
            </a:r>
            <a:r>
              <a:rPr lang="en-US" altLang="es-MX" sz="2800" dirty="0" err="1">
                <a:solidFill>
                  <a:srgbClr val="FF0000"/>
                </a:solidFill>
                <a:sym typeface="Wingdings" panose="05000000000000000000" pitchFamily="2" charset="2"/>
              </a:rPr>
              <a:t>agua</a:t>
            </a:r>
            <a:endParaRPr lang="en-US" altLang="es-MX" sz="28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eaLnBrk="1" hangingPunct="1"/>
            <a:r>
              <a:rPr lang="en-US" altLang="es-MX" sz="2800" dirty="0" err="1">
                <a:solidFill>
                  <a:srgbClr val="FF0000"/>
                </a:solidFill>
                <a:sym typeface="Wingdings" panose="05000000000000000000" pitchFamily="2" charset="2"/>
              </a:rPr>
              <a:t>Desplazamiento</a:t>
            </a:r>
            <a:r>
              <a:rPr lang="en-US" altLang="es-MX" sz="2800" dirty="0">
                <a:solidFill>
                  <a:srgbClr val="FF0000"/>
                </a:solidFill>
                <a:sym typeface="Wingdings" panose="05000000000000000000" pitchFamily="2" charset="2"/>
              </a:rPr>
              <a:t> de la </a:t>
            </a:r>
            <a:r>
              <a:rPr lang="en-US" altLang="es-MX" sz="2800" dirty="0" err="1">
                <a:solidFill>
                  <a:srgbClr val="FF0000"/>
                </a:solidFill>
                <a:sym typeface="Wingdings" panose="05000000000000000000" pitchFamily="2" charset="2"/>
              </a:rPr>
              <a:t>vida</a:t>
            </a:r>
            <a:r>
              <a:rPr lang="en-US" altLang="es-MX" sz="28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altLang="es-MX" sz="2800" dirty="0" err="1">
                <a:solidFill>
                  <a:srgbClr val="FF0000"/>
                </a:solidFill>
                <a:sym typeface="Wingdings" panose="05000000000000000000" pitchFamily="2" charset="2"/>
              </a:rPr>
              <a:t>silvestre</a:t>
            </a:r>
            <a:endParaRPr lang="en-US" altLang="es-MX" sz="28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eaLnBrk="1" hangingPunct="1"/>
            <a:r>
              <a:rPr lang="en-US" altLang="es-MX" sz="2800" dirty="0" err="1">
                <a:solidFill>
                  <a:srgbClr val="FF0000"/>
                </a:solidFill>
                <a:sym typeface="Wingdings" panose="05000000000000000000" pitchFamily="2" charset="2"/>
              </a:rPr>
              <a:t>Erosión</a:t>
            </a:r>
            <a:r>
              <a:rPr lang="en-US" altLang="es-MX" sz="2800" dirty="0">
                <a:solidFill>
                  <a:srgbClr val="FF0000"/>
                </a:solidFill>
                <a:sym typeface="Wingdings" panose="05000000000000000000" pitchFamily="2" charset="2"/>
              </a:rPr>
              <a:t> y </a:t>
            </a:r>
            <a:r>
              <a:rPr lang="en-US" altLang="es-MX" sz="2800" dirty="0" err="1">
                <a:solidFill>
                  <a:srgbClr val="FF0000"/>
                </a:solidFill>
                <a:sym typeface="Wingdings" panose="05000000000000000000" pitchFamily="2" charset="2"/>
              </a:rPr>
              <a:t>sedimentación</a:t>
            </a:r>
            <a:endParaRPr lang="en-US" altLang="es-MX" sz="28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eaLnBrk="1" hangingPunct="1"/>
            <a:r>
              <a:rPr lang="en-US" altLang="es-MX" sz="2800" dirty="0" err="1">
                <a:solidFill>
                  <a:srgbClr val="FF0000"/>
                </a:solidFill>
                <a:sym typeface="Wingdings" panose="05000000000000000000" pitchFamily="2" charset="2"/>
              </a:rPr>
              <a:t>Degradación</a:t>
            </a:r>
            <a:r>
              <a:rPr lang="en-US" altLang="es-MX" sz="2800" dirty="0">
                <a:solidFill>
                  <a:srgbClr val="FF0000"/>
                </a:solidFill>
                <a:sym typeface="Wingdings" panose="05000000000000000000" pitchFamily="2" charset="2"/>
              </a:rPr>
              <a:t> de </a:t>
            </a:r>
            <a:r>
              <a:rPr lang="en-US" altLang="es-MX" sz="2800" dirty="0" err="1">
                <a:solidFill>
                  <a:srgbClr val="FF0000"/>
                </a:solidFill>
                <a:sym typeface="Wingdings" panose="05000000000000000000" pitchFamily="2" charset="2"/>
              </a:rPr>
              <a:t>suelo</a:t>
            </a:r>
            <a:endParaRPr lang="en-US" altLang="es-MX" sz="28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eaLnBrk="1" hangingPunct="1"/>
            <a:r>
              <a:rPr lang="en-US" altLang="es-MX" sz="2800" dirty="0" err="1">
                <a:solidFill>
                  <a:srgbClr val="FF0000"/>
                </a:solidFill>
                <a:sym typeface="Wingdings" panose="05000000000000000000" pitchFamily="2" charset="2"/>
              </a:rPr>
              <a:t>Subsidencia</a:t>
            </a:r>
            <a:endParaRPr lang="en-US" altLang="es-MX" sz="28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4100" name="TextBox 1">
            <a:extLst>
              <a:ext uri="{FF2B5EF4-FFF2-40B4-BE49-F238E27FC236}">
                <a16:creationId xmlns:a16="http://schemas.microsoft.com/office/drawing/2014/main" id="{84456FB9-3EB6-1D67-211A-F9C4B5EE9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410200"/>
            <a:ext cx="86106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MX" sz="2800" b="1" dirty="0">
                <a:latin typeface="Calibri" panose="020F0502020204030204" pitchFamily="34" charset="0"/>
              </a:rPr>
              <a:t>Dado que </a:t>
            </a:r>
            <a:r>
              <a:rPr lang="en-US" altLang="es-MX" sz="2800" b="1" dirty="0" err="1">
                <a:latin typeface="Calibri" panose="020F0502020204030204" pitchFamily="34" charset="0"/>
              </a:rPr>
              <a:t>el</a:t>
            </a:r>
            <a:r>
              <a:rPr lang="en-US" altLang="es-MX" sz="2800" b="1" dirty="0">
                <a:latin typeface="Calibri" panose="020F0502020204030204" pitchFamily="34" charset="0"/>
              </a:rPr>
              <a:t> </a:t>
            </a:r>
            <a:r>
              <a:rPr lang="en-US" altLang="es-MX" sz="2800" b="1" dirty="0" err="1">
                <a:latin typeface="Calibri" panose="020F0502020204030204" pitchFamily="34" charset="0"/>
              </a:rPr>
              <a:t>impacto</a:t>
            </a:r>
            <a:r>
              <a:rPr lang="en-US" altLang="es-MX" sz="2800" b="1" dirty="0">
                <a:latin typeface="Calibri" panose="020F0502020204030204" pitchFamily="34" charset="0"/>
              </a:rPr>
              <a:t> Ambiental de la </a:t>
            </a:r>
            <a:r>
              <a:rPr lang="en-US" altLang="es-MX" sz="2800" b="1" dirty="0" err="1">
                <a:latin typeface="Calibri" panose="020F0502020204030204" pitchFamily="34" charset="0"/>
              </a:rPr>
              <a:t>minería</a:t>
            </a:r>
            <a:r>
              <a:rPr lang="en-US" altLang="es-MX" sz="2800" b="1" dirty="0">
                <a:latin typeface="Calibri" panose="020F0502020204030204" pitchFamily="34" charset="0"/>
              </a:rPr>
              <a:t> es </a:t>
            </a:r>
            <a:r>
              <a:rPr lang="en-US" altLang="es-MX" sz="2800" b="1" dirty="0" err="1">
                <a:latin typeface="Calibri" panose="020F0502020204030204" pitchFamily="34" charset="0"/>
              </a:rPr>
              <a:t>muy</a:t>
            </a:r>
            <a:r>
              <a:rPr lang="en-US" altLang="es-MX" sz="2800" b="1" dirty="0">
                <a:latin typeface="Calibri" panose="020F0502020204030204" pitchFamily="34" charset="0"/>
              </a:rPr>
              <a:t> </a:t>
            </a:r>
            <a:r>
              <a:rPr lang="en-US" altLang="es-MX" sz="2800" b="1" dirty="0" err="1">
                <a:latin typeface="Calibri" panose="020F0502020204030204" pitchFamily="34" charset="0"/>
              </a:rPr>
              <a:t>grande</a:t>
            </a:r>
            <a:r>
              <a:rPr lang="en-US" altLang="es-MX" sz="2800" b="1" dirty="0">
                <a:latin typeface="Calibri" panose="020F0502020204030204" pitchFamily="34" charset="0"/>
              </a:rPr>
              <a:t>, es de las </a:t>
            </a:r>
            <a:r>
              <a:rPr lang="en-US" altLang="es-MX" sz="2800" b="1" dirty="0" err="1">
                <a:latin typeface="Calibri" panose="020F0502020204030204" pitchFamily="34" charset="0"/>
              </a:rPr>
              <a:t>industrias</a:t>
            </a:r>
            <a:r>
              <a:rPr lang="en-US" altLang="es-MX" sz="2800" b="1" dirty="0">
                <a:latin typeface="Calibri" panose="020F0502020204030204" pitchFamily="34" charset="0"/>
              </a:rPr>
              <a:t> </a:t>
            </a:r>
            <a:r>
              <a:rPr lang="en-US" altLang="es-MX" sz="2800" b="1" dirty="0" err="1">
                <a:latin typeface="Calibri" panose="020F0502020204030204" pitchFamily="34" charset="0"/>
              </a:rPr>
              <a:t>más</a:t>
            </a:r>
            <a:r>
              <a:rPr lang="en-US" altLang="es-MX" sz="2800" b="1" dirty="0">
                <a:latin typeface="Calibri" panose="020F0502020204030204" pitchFamily="34" charset="0"/>
              </a:rPr>
              <a:t> </a:t>
            </a:r>
            <a:r>
              <a:rPr lang="en-US" altLang="es-MX" sz="2800" b="1" dirty="0" err="1">
                <a:latin typeface="Calibri" panose="020F0502020204030204" pitchFamily="34" charset="0"/>
              </a:rPr>
              <a:t>reguladas</a:t>
            </a:r>
            <a:r>
              <a:rPr lang="en-US" altLang="es-MX" sz="2800" b="1" dirty="0">
                <a:latin typeface="Calibri" panose="020F0502020204030204" pitchFamily="34" charset="0"/>
              </a:rPr>
              <a:t>.</a:t>
            </a:r>
          </a:p>
          <a:p>
            <a:pPr eaLnBrk="1" hangingPunct="1"/>
            <a:endParaRPr lang="en-US" altLang="es-MX" dirty="0"/>
          </a:p>
        </p:txBody>
      </p:sp>
      <p:pic>
        <p:nvPicPr>
          <p:cNvPr id="4101" name="Picture 6" descr="http://blog.timesunion.com/opinion/files/2010/10/1102_WVlandmines.jpg">
            <a:hlinkClick r:id="rId2"/>
            <a:extLst>
              <a:ext uri="{FF2B5EF4-FFF2-40B4-BE49-F238E27FC236}">
                <a16:creationId xmlns:a16="http://schemas.microsoft.com/office/drawing/2014/main" id="{0DDAEBD4-C939-E3BB-DB80-C546B07A4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447800"/>
            <a:ext cx="24955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797DB63-A2E2-D76D-6542-990841358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1" y="152509"/>
            <a:ext cx="6074229" cy="792162"/>
          </a:xfrm>
        </p:spPr>
        <p:txBody>
          <a:bodyPr/>
          <a:lstStyle/>
          <a:p>
            <a:pPr algn="l" eaLnBrk="1" hangingPunct="1"/>
            <a:r>
              <a:rPr lang="en-US" altLang="es-MX" sz="3600" b="1" dirty="0" err="1"/>
              <a:t>Contaminación</a:t>
            </a:r>
            <a:r>
              <a:rPr lang="en-US" altLang="es-MX" sz="3600" b="1" dirty="0"/>
              <a:t> del </a:t>
            </a:r>
            <a:r>
              <a:rPr lang="en-US" altLang="es-MX" sz="3600" b="1" dirty="0" err="1"/>
              <a:t>aire</a:t>
            </a:r>
            <a:r>
              <a:rPr lang="en-US" altLang="es-MX" sz="3600" b="1" dirty="0"/>
              <a:t> y </a:t>
            </a:r>
            <a:r>
              <a:rPr lang="en-US" altLang="es-MX" sz="3600" b="1" dirty="0" err="1"/>
              <a:t>ruido</a:t>
            </a:r>
            <a:endParaRPr lang="en-US" altLang="es-MX" sz="3600" b="1" dirty="0"/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5FB64B8D-8226-B772-E344-D285B33D5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71600"/>
            <a:ext cx="3505200" cy="17526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400" dirty="0">
                <a:solidFill>
                  <a:srgbClr val="FF0000"/>
                </a:solidFill>
              </a:rPr>
              <a:t>El </a:t>
            </a:r>
            <a:r>
              <a:rPr lang="en-US" sz="2400" dirty="0" err="1">
                <a:solidFill>
                  <a:srgbClr val="FF0000"/>
                </a:solidFill>
              </a:rPr>
              <a:t>polvo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contaminante</a:t>
            </a:r>
            <a:r>
              <a:rPr lang="en-US" sz="2400" dirty="0">
                <a:solidFill>
                  <a:srgbClr val="FF0000"/>
                </a:solidFill>
              </a:rPr>
              <a:t> es </a:t>
            </a:r>
            <a:r>
              <a:rPr lang="en-US" sz="2400" dirty="0" err="1">
                <a:solidFill>
                  <a:srgbClr val="FF0000"/>
                </a:solidFill>
              </a:rPr>
              <a:t>producido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por</a:t>
            </a:r>
            <a:r>
              <a:rPr lang="en-US" sz="2400" dirty="0">
                <a:solidFill>
                  <a:srgbClr val="FF0000"/>
                </a:solidFill>
              </a:rPr>
              <a:t> la </a:t>
            </a:r>
            <a:r>
              <a:rPr lang="en-US" sz="2400" dirty="0" err="1">
                <a:solidFill>
                  <a:srgbClr val="FF0000"/>
                </a:solidFill>
              </a:rPr>
              <a:t>remoción</a:t>
            </a:r>
            <a:r>
              <a:rPr lang="en-US" sz="2400" dirty="0">
                <a:solidFill>
                  <a:srgbClr val="FF0000"/>
                </a:solidFill>
              </a:rPr>
              <a:t>, carga, </a:t>
            </a:r>
            <a:r>
              <a:rPr lang="en-US" sz="2400" dirty="0" err="1">
                <a:solidFill>
                  <a:srgbClr val="FF0000"/>
                </a:solidFill>
              </a:rPr>
              <a:t>transporte</a:t>
            </a:r>
            <a:r>
              <a:rPr lang="en-US" sz="2400" dirty="0">
                <a:solidFill>
                  <a:srgbClr val="FF0000"/>
                </a:solidFill>
              </a:rPr>
              <a:t> y </a:t>
            </a:r>
            <a:r>
              <a:rPr lang="en-US" sz="2400" dirty="0" err="1">
                <a:solidFill>
                  <a:srgbClr val="FF0000"/>
                </a:solidFill>
              </a:rPr>
              <a:t>descarga</a:t>
            </a:r>
            <a:r>
              <a:rPr lang="en-US" sz="2400" dirty="0">
                <a:solidFill>
                  <a:srgbClr val="FF0000"/>
                </a:solidFill>
              </a:rPr>
              <a:t> de </a:t>
            </a:r>
            <a:r>
              <a:rPr lang="en-US" sz="2400" dirty="0" err="1">
                <a:solidFill>
                  <a:srgbClr val="FF0000"/>
                </a:solidFill>
              </a:rPr>
              <a:t>suelo</a:t>
            </a:r>
            <a:r>
              <a:rPr lang="en-US" sz="2400" dirty="0">
                <a:solidFill>
                  <a:srgbClr val="FF0000"/>
                </a:solidFill>
              </a:rPr>
              <a:t> y </a:t>
            </a:r>
            <a:r>
              <a:rPr lang="en-US" sz="2400" dirty="0" err="1">
                <a:solidFill>
                  <a:srgbClr val="FF0000"/>
                </a:solidFill>
              </a:rPr>
              <a:t>minerales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err="1">
                <a:solidFill>
                  <a:srgbClr val="FF0000"/>
                </a:solidFill>
              </a:rPr>
              <a:t>También</a:t>
            </a:r>
            <a:r>
              <a:rPr lang="en-US" sz="2400" dirty="0">
                <a:solidFill>
                  <a:srgbClr val="FF0000"/>
                </a:solidFill>
              </a:rPr>
              <a:t> se produce </a:t>
            </a:r>
            <a:r>
              <a:rPr lang="en-US" sz="2400" dirty="0" err="1">
                <a:solidFill>
                  <a:srgbClr val="FF0000"/>
                </a:solidFill>
              </a:rPr>
              <a:t>por</a:t>
            </a:r>
            <a:r>
              <a:rPr lang="en-US" sz="2400" dirty="0">
                <a:solidFill>
                  <a:srgbClr val="FF0000"/>
                </a:solidFill>
              </a:rPr>
              <a:t> las </a:t>
            </a:r>
            <a:r>
              <a:rPr lang="en-US" sz="2400" dirty="0" err="1">
                <a:solidFill>
                  <a:srgbClr val="FF0000"/>
                </a:solidFill>
              </a:rPr>
              <a:t>explosiones</a:t>
            </a:r>
            <a:endParaRPr lang="en-US" sz="2400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>
                <a:solidFill>
                  <a:srgbClr val="FF0000"/>
                </a:solidFill>
              </a:rPr>
              <a:t>El </a:t>
            </a:r>
            <a:r>
              <a:rPr lang="en-US" sz="2400" dirty="0" err="1">
                <a:solidFill>
                  <a:srgbClr val="FF0000"/>
                </a:solidFill>
              </a:rPr>
              <a:t>Ruido</a:t>
            </a:r>
            <a:r>
              <a:rPr lang="en-US" sz="2400" dirty="0">
                <a:solidFill>
                  <a:srgbClr val="FF0000"/>
                </a:solidFill>
              </a:rPr>
              <a:t> se produce </a:t>
            </a:r>
            <a:r>
              <a:rPr lang="en-US" sz="2400" dirty="0" err="1">
                <a:solidFill>
                  <a:srgbClr val="FF0000"/>
                </a:solidFill>
              </a:rPr>
              <a:t>por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el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equipo</a:t>
            </a:r>
            <a:r>
              <a:rPr lang="en-US" sz="2400" dirty="0">
                <a:solidFill>
                  <a:srgbClr val="FF0000"/>
                </a:solidFill>
              </a:rPr>
              <a:t> y explosions y </a:t>
            </a:r>
            <a:r>
              <a:rPr lang="en-US" sz="2400" dirty="0" err="1">
                <a:solidFill>
                  <a:srgbClr val="FF0000"/>
                </a:solidFill>
              </a:rPr>
              <a:t>puede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generar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molestias</a:t>
            </a:r>
            <a:r>
              <a:rPr lang="en-US" sz="2400" dirty="0">
                <a:solidFill>
                  <a:srgbClr val="FF0000"/>
                </a:solidFill>
              </a:rPr>
              <a:t> o </a:t>
            </a:r>
            <a:r>
              <a:rPr lang="en-US" sz="2400" dirty="0" err="1">
                <a:solidFill>
                  <a:srgbClr val="FF0000"/>
                </a:solidFill>
              </a:rPr>
              <a:t>daños</a:t>
            </a:r>
            <a:r>
              <a:rPr lang="en-US" sz="2400" dirty="0">
                <a:solidFill>
                  <a:srgbClr val="FF0000"/>
                </a:solidFill>
              </a:rPr>
              <a:t> a </a:t>
            </a:r>
            <a:r>
              <a:rPr lang="en-US" sz="2400" dirty="0" err="1">
                <a:solidFill>
                  <a:srgbClr val="FF0000"/>
                </a:solidFill>
              </a:rPr>
              <a:t>edificios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cercanos</a:t>
            </a:r>
            <a:r>
              <a:rPr lang="en-US" sz="2400" dirty="0">
                <a:solidFill>
                  <a:srgbClr val="FF0000"/>
                </a:solidFill>
              </a:rPr>
              <a:t>-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3AD5A3A-B5B0-B6A8-52AA-BEBE04D35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31" y="944671"/>
            <a:ext cx="5334000" cy="314172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0B89D78-C270-9AB6-9D3D-EEBCA8954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4178917"/>
            <a:ext cx="3829050" cy="25527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2D78EA3F-F56B-66C4-7DFD-C92354C8A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92162"/>
          </a:xfrm>
        </p:spPr>
        <p:txBody>
          <a:bodyPr/>
          <a:lstStyle/>
          <a:p>
            <a:pPr algn="l" eaLnBrk="1" hangingPunct="1"/>
            <a:r>
              <a:rPr lang="en-US" altLang="es-MX" sz="4800" b="1" dirty="0" err="1"/>
              <a:t>Contaminación</a:t>
            </a:r>
            <a:r>
              <a:rPr lang="en-US" altLang="es-MX" sz="4800" b="1" dirty="0"/>
              <a:t> de </a:t>
            </a:r>
            <a:r>
              <a:rPr lang="en-US" altLang="es-MX" sz="4800" b="1" dirty="0" err="1"/>
              <a:t>agua</a:t>
            </a:r>
            <a:endParaRPr lang="en-US" altLang="es-MX" sz="4800" b="1" dirty="0"/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3727C09A-8FF2-4A4D-FE5B-50DC1E6CD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3600"/>
            <a:ext cx="4724400" cy="27432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800" dirty="0">
                <a:solidFill>
                  <a:srgbClr val="FF0000"/>
                </a:solidFill>
              </a:rPr>
              <a:t>El </a:t>
            </a:r>
            <a:r>
              <a:rPr lang="en-US" sz="2800" dirty="0" err="1">
                <a:solidFill>
                  <a:srgbClr val="FF0000"/>
                </a:solidFill>
              </a:rPr>
              <a:t>agua</a:t>
            </a:r>
            <a:r>
              <a:rPr lang="en-US" sz="2800" dirty="0">
                <a:solidFill>
                  <a:srgbClr val="FF0000"/>
                </a:solidFill>
              </a:rPr>
              <a:t> que se filtra </a:t>
            </a:r>
            <a:r>
              <a:rPr lang="en-US" sz="2800" dirty="0" err="1">
                <a:solidFill>
                  <a:srgbClr val="FF0000"/>
                </a:solidFill>
              </a:rPr>
              <a:t>en</a:t>
            </a:r>
            <a:r>
              <a:rPr lang="en-US" sz="2800" dirty="0">
                <a:solidFill>
                  <a:srgbClr val="FF0000"/>
                </a:solidFill>
              </a:rPr>
              <a:t> las minas o a </a:t>
            </a:r>
            <a:r>
              <a:rPr lang="en-US" sz="2800" dirty="0" err="1">
                <a:solidFill>
                  <a:srgbClr val="FF0000"/>
                </a:solidFill>
              </a:rPr>
              <a:t>través</a:t>
            </a:r>
            <a:r>
              <a:rPr lang="en-US" sz="2800" dirty="0">
                <a:solidFill>
                  <a:srgbClr val="FF0000"/>
                </a:solidFill>
              </a:rPr>
              <a:t> de </a:t>
            </a:r>
            <a:r>
              <a:rPr lang="en-US" sz="2800" dirty="0" err="1">
                <a:solidFill>
                  <a:srgbClr val="FF0000"/>
                </a:solidFill>
              </a:rPr>
              <a:t>aglomeración</a:t>
            </a:r>
            <a:r>
              <a:rPr lang="en-US" sz="2800" dirty="0">
                <a:solidFill>
                  <a:srgbClr val="FF0000"/>
                </a:solidFill>
              </a:rPr>
              <a:t> de </a:t>
            </a:r>
            <a:r>
              <a:rPr lang="en-US" sz="2800" dirty="0" err="1">
                <a:solidFill>
                  <a:srgbClr val="FF0000"/>
                </a:solidFill>
              </a:rPr>
              <a:t>roca</a:t>
            </a:r>
            <a:r>
              <a:rPr lang="en-US" sz="2800" dirty="0">
                <a:solidFill>
                  <a:srgbClr val="FF0000"/>
                </a:solidFill>
              </a:rPr>
              <a:t> o mineral </a:t>
            </a:r>
            <a:r>
              <a:rPr lang="en-US" sz="2800" dirty="0" err="1">
                <a:solidFill>
                  <a:srgbClr val="FF0000"/>
                </a:solidFill>
              </a:rPr>
              <a:t>pueden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acarrear</a:t>
            </a:r>
            <a:r>
              <a:rPr lang="en-US" sz="2800" dirty="0">
                <a:solidFill>
                  <a:srgbClr val="FF0000"/>
                </a:solidFill>
              </a:rPr>
              <a:t> o </a:t>
            </a:r>
            <a:r>
              <a:rPr lang="en-US" sz="2800" dirty="0" err="1">
                <a:solidFill>
                  <a:srgbClr val="FF0000"/>
                </a:solidFill>
              </a:rPr>
              <a:t>disolver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sustancias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tóxicas</a:t>
            </a:r>
            <a:endParaRPr lang="en-US" sz="2800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800" dirty="0" err="1">
                <a:solidFill>
                  <a:srgbClr val="FF0000"/>
                </a:solidFill>
              </a:rPr>
              <a:t>Estas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pueden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llegar</a:t>
            </a:r>
            <a:r>
              <a:rPr lang="en-US" sz="2800" dirty="0">
                <a:solidFill>
                  <a:srgbClr val="FF0000"/>
                </a:solidFill>
              </a:rPr>
              <a:t> a las </a:t>
            </a:r>
            <a:r>
              <a:rPr lang="en-US" sz="2800" dirty="0" err="1">
                <a:solidFill>
                  <a:srgbClr val="FF0000"/>
                </a:solidFill>
              </a:rPr>
              <a:t>corrientess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donde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afectaría</a:t>
            </a:r>
            <a:r>
              <a:rPr lang="en-US" sz="2800" dirty="0">
                <a:solidFill>
                  <a:srgbClr val="FF0000"/>
                </a:solidFill>
              </a:rPr>
              <a:t> a </a:t>
            </a:r>
            <a:r>
              <a:rPr lang="en-US" sz="2800" dirty="0" err="1">
                <a:solidFill>
                  <a:srgbClr val="FF0000"/>
                </a:solidFill>
              </a:rPr>
              <a:t>los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seres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vivos</a:t>
            </a:r>
            <a:r>
              <a:rPr lang="en-US" sz="2800" dirty="0">
                <a:solidFill>
                  <a:srgbClr val="FF0000"/>
                </a:solidFill>
              </a:rPr>
              <a:t>.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sz="26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4BD37B7-2BB5-D375-9EF3-04EABB798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685" y="1295400"/>
            <a:ext cx="3199481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D9650397-74B2-8530-805C-9461965EE8A2}"/>
              </a:ext>
            </a:extLst>
          </p:cNvPr>
          <p:cNvGrpSpPr/>
          <p:nvPr/>
        </p:nvGrpSpPr>
        <p:grpSpPr>
          <a:xfrm>
            <a:off x="76200" y="1981200"/>
            <a:ext cx="9117425" cy="3886736"/>
            <a:chOff x="76200" y="1199614"/>
            <a:chExt cx="9117425" cy="3886736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5D6A8BB4-AA7A-D84A-65A9-A09511D602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69153"/>
            <a:stretch/>
          </p:blipFill>
          <p:spPr>
            <a:xfrm>
              <a:off x="76200" y="3352800"/>
              <a:ext cx="8991600" cy="1733550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31F114C4-EAE6-FCA3-A963-538E5BAD15E0}"/>
                </a:ext>
              </a:extLst>
            </p:cNvPr>
            <p:cNvSpPr txBox="1"/>
            <p:nvPr/>
          </p:nvSpPr>
          <p:spPr>
            <a:xfrm>
              <a:off x="762000" y="1201791"/>
              <a:ext cx="10951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/>
                <a:t>Drenaje </a:t>
              </a:r>
            </a:p>
            <a:p>
              <a:r>
                <a:rPr lang="es-MX" b="1" dirty="0"/>
                <a:t>Ácido</a:t>
              </a:r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02B6B24-83C3-F1B0-5DDA-7EC5EA4E6BD6}"/>
                </a:ext>
              </a:extLst>
            </p:cNvPr>
            <p:cNvSpPr txBox="1"/>
            <p:nvPr/>
          </p:nvSpPr>
          <p:spPr>
            <a:xfrm>
              <a:off x="2785201" y="1201791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/>
                <a:t>Metales</a:t>
              </a:r>
            </a:p>
            <a:p>
              <a:r>
                <a:rPr lang="es-MX" b="1" dirty="0"/>
                <a:t>pesados</a:t>
              </a: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FC53AC1F-73AF-BD8D-3E27-F12E2B4B2967}"/>
                </a:ext>
              </a:extLst>
            </p:cNvPr>
            <p:cNvSpPr txBox="1"/>
            <p:nvPr/>
          </p:nvSpPr>
          <p:spPr>
            <a:xfrm>
              <a:off x="4724400" y="1199614"/>
              <a:ext cx="18902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/>
                <a:t>Sedimentación </a:t>
              </a:r>
            </a:p>
            <a:p>
              <a:r>
                <a:rPr lang="es-MX" b="1" dirty="0"/>
                <a:t>Y erosión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317A07F2-5E71-D2E9-8E0E-EC22E1B54096}"/>
                </a:ext>
              </a:extLst>
            </p:cNvPr>
            <p:cNvSpPr txBox="1"/>
            <p:nvPr/>
          </p:nvSpPr>
          <p:spPr>
            <a:xfrm>
              <a:off x="6944291" y="1199614"/>
              <a:ext cx="22493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/>
                <a:t>Contaminación</a:t>
              </a:r>
            </a:p>
            <a:p>
              <a:r>
                <a:rPr lang="es-MX" b="1" dirty="0"/>
                <a:t>De químicos</a:t>
              </a:r>
            </a:p>
            <a:p>
              <a:r>
                <a:rPr lang="es-MX" b="1" dirty="0"/>
                <a:t>Del procesamiento</a:t>
              </a:r>
            </a:p>
          </p:txBody>
        </p:sp>
        <p:sp>
          <p:nvSpPr>
            <p:cNvPr id="7" name="Flecha: hacia abajo 6">
              <a:extLst>
                <a:ext uri="{FF2B5EF4-FFF2-40B4-BE49-F238E27FC236}">
                  <a16:creationId xmlns:a16="http://schemas.microsoft.com/office/drawing/2014/main" id="{EF0CF821-196A-1463-3141-1BD0AE5E7C70}"/>
                </a:ext>
              </a:extLst>
            </p:cNvPr>
            <p:cNvSpPr/>
            <p:nvPr/>
          </p:nvSpPr>
          <p:spPr>
            <a:xfrm>
              <a:off x="832550" y="2094131"/>
              <a:ext cx="608295" cy="1066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" name="Flecha: hacia abajo 7">
              <a:extLst>
                <a:ext uri="{FF2B5EF4-FFF2-40B4-BE49-F238E27FC236}">
                  <a16:creationId xmlns:a16="http://schemas.microsoft.com/office/drawing/2014/main" id="{AEE4D416-EB99-CCCB-81A8-0702ED8DF6AD}"/>
                </a:ext>
              </a:extLst>
            </p:cNvPr>
            <p:cNvSpPr/>
            <p:nvPr/>
          </p:nvSpPr>
          <p:spPr>
            <a:xfrm>
              <a:off x="3041463" y="2063659"/>
              <a:ext cx="608295" cy="1066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Flecha: hacia abajo 8">
              <a:extLst>
                <a:ext uri="{FF2B5EF4-FFF2-40B4-BE49-F238E27FC236}">
                  <a16:creationId xmlns:a16="http://schemas.microsoft.com/office/drawing/2014/main" id="{18EE79D9-3344-5E11-6E26-CFE293C1D69D}"/>
                </a:ext>
              </a:extLst>
            </p:cNvPr>
            <p:cNvSpPr/>
            <p:nvPr/>
          </p:nvSpPr>
          <p:spPr>
            <a:xfrm>
              <a:off x="5064535" y="2052493"/>
              <a:ext cx="608295" cy="1066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0" name="Flecha: hacia abajo 9">
              <a:extLst>
                <a:ext uri="{FF2B5EF4-FFF2-40B4-BE49-F238E27FC236}">
                  <a16:creationId xmlns:a16="http://schemas.microsoft.com/office/drawing/2014/main" id="{3E11A42E-9FD1-57BB-F545-C45DD1175AB0}"/>
                </a:ext>
              </a:extLst>
            </p:cNvPr>
            <p:cNvSpPr/>
            <p:nvPr/>
          </p:nvSpPr>
          <p:spPr>
            <a:xfrm>
              <a:off x="7460663" y="2074256"/>
              <a:ext cx="608295" cy="1066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14EEA260-C633-BB2F-E12A-F9DFBAFE8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697" y="336937"/>
            <a:ext cx="8583912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041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8BC326D2-F51F-916F-294A-76F3EEF9E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 eaLnBrk="1" hangingPunct="1"/>
            <a:r>
              <a:rPr lang="en-US" altLang="es-MX" b="1" dirty="0" err="1"/>
              <a:t>Desplazamiento</a:t>
            </a:r>
            <a:r>
              <a:rPr lang="en-US" altLang="es-MX" b="1" dirty="0"/>
              <a:t> de </a:t>
            </a:r>
            <a:r>
              <a:rPr lang="en-US" altLang="es-MX" b="1" dirty="0" err="1"/>
              <a:t>vida</a:t>
            </a:r>
            <a:r>
              <a:rPr lang="en-US" altLang="es-MX" b="1" dirty="0"/>
              <a:t> </a:t>
            </a:r>
            <a:r>
              <a:rPr lang="en-US" altLang="es-MX" b="1" dirty="0" err="1"/>
              <a:t>silvestre</a:t>
            </a:r>
            <a:endParaRPr lang="en-US" altLang="es-MX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54FFA-8A99-8DC7-05D2-D411AA9F3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85925"/>
            <a:ext cx="3771900" cy="1743075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>
                <a:solidFill>
                  <a:srgbClr val="FF0000"/>
                </a:solidFill>
              </a:rPr>
              <a:t>Remoción</a:t>
            </a:r>
            <a:r>
              <a:rPr lang="en-US" sz="2800" dirty="0">
                <a:solidFill>
                  <a:srgbClr val="FF0000"/>
                </a:solidFill>
              </a:rPr>
              <a:t> de </a:t>
            </a:r>
            <a:r>
              <a:rPr lang="en-US" sz="2800" dirty="0" err="1">
                <a:solidFill>
                  <a:srgbClr val="FF0000"/>
                </a:solidFill>
              </a:rPr>
              <a:t>suelo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desplaza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todas</a:t>
            </a:r>
            <a:r>
              <a:rPr lang="en-US" sz="2800" dirty="0">
                <a:solidFill>
                  <a:srgbClr val="FF0000"/>
                </a:solidFill>
              </a:rPr>
              <a:t> las </a:t>
            </a:r>
            <a:r>
              <a:rPr lang="en-US" sz="2800" dirty="0" err="1">
                <a:solidFill>
                  <a:srgbClr val="FF0000"/>
                </a:solidFill>
              </a:rPr>
              <a:t>plantas</a:t>
            </a:r>
            <a:r>
              <a:rPr lang="en-US" sz="2800" dirty="0">
                <a:solidFill>
                  <a:srgbClr val="FF0000"/>
                </a:solidFill>
              </a:rPr>
              <a:t>. Sin </a:t>
            </a:r>
            <a:r>
              <a:rPr lang="en-US" sz="2800" dirty="0" err="1">
                <a:solidFill>
                  <a:srgbClr val="FF0000"/>
                </a:solidFill>
              </a:rPr>
              <a:t>ellas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los</a:t>
            </a:r>
            <a:r>
              <a:rPr lang="en-US" sz="2800" dirty="0">
                <a:solidFill>
                  <a:srgbClr val="FF0000"/>
                </a:solidFill>
              </a:rPr>
              <a:t> animals </a:t>
            </a:r>
            <a:r>
              <a:rPr lang="en-US" sz="2800" dirty="0" err="1">
                <a:solidFill>
                  <a:srgbClr val="FF0000"/>
                </a:solidFill>
              </a:rPr>
              <a:t>dejan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en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área</a:t>
            </a:r>
            <a:r>
              <a:rPr lang="en-US" sz="2800" dirty="0">
                <a:solidFill>
                  <a:srgbClr val="FF0000"/>
                </a:solidFill>
              </a:rPr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rgbClr val="FF0000"/>
                </a:solidFill>
              </a:rPr>
              <a:t>El </a:t>
            </a:r>
            <a:r>
              <a:rPr lang="en-US" sz="2800" dirty="0" err="1">
                <a:solidFill>
                  <a:srgbClr val="FF0000"/>
                </a:solidFill>
              </a:rPr>
              <a:t>dragado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afecta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los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ríos</a:t>
            </a:r>
            <a:r>
              <a:rPr lang="en-US" sz="2800" dirty="0">
                <a:solidFill>
                  <a:srgbClr val="FF0000"/>
                </a:solidFill>
              </a:rPr>
              <a:t> y </a:t>
            </a:r>
            <a:r>
              <a:rPr lang="en-US" sz="2800" dirty="0" err="1">
                <a:solidFill>
                  <a:srgbClr val="FF0000"/>
                </a:solidFill>
              </a:rPr>
              <a:t>destruye</a:t>
            </a:r>
            <a:r>
              <a:rPr lang="en-US" sz="2800" dirty="0">
                <a:solidFill>
                  <a:srgbClr val="FF0000"/>
                </a:solidFill>
              </a:rPr>
              <a:t> la </a:t>
            </a:r>
            <a:r>
              <a:rPr lang="en-US" sz="2800" dirty="0" err="1">
                <a:solidFill>
                  <a:srgbClr val="FF0000"/>
                </a:solidFill>
              </a:rPr>
              <a:t>vida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acuática</a:t>
            </a:r>
            <a:r>
              <a:rPr lang="en-US" sz="2800" dirty="0">
                <a:solidFill>
                  <a:srgbClr val="FF0000"/>
                </a:solidFill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AF16F98-C4FA-611E-9D75-828D6C77B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657601"/>
            <a:ext cx="4007787" cy="2667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53BC84A-746F-A372-4EE5-085B9883D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297" y="1905000"/>
            <a:ext cx="4102203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>
            <a:extLst>
              <a:ext uri="{FF2B5EF4-FFF2-40B4-BE49-F238E27FC236}">
                <a16:creationId xmlns:a16="http://schemas.microsoft.com/office/drawing/2014/main" id="{25233A9A-3F44-197B-FDF6-7AAEB090B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l"/>
            <a:r>
              <a:rPr lang="en-US" altLang="es-MX" b="1" dirty="0"/>
              <a:t>Erosion y </a:t>
            </a:r>
            <a:r>
              <a:rPr lang="en-US" altLang="es-MX" b="1" dirty="0" err="1"/>
              <a:t>Sedimentacion</a:t>
            </a:r>
            <a:endParaRPr lang="en-US" altLang="es-MX" b="1" dirty="0"/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1469C293-0428-454C-FE3B-D8E8B66FC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86" y="886097"/>
            <a:ext cx="3967162" cy="38862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Las </a:t>
            </a:r>
            <a:r>
              <a:rPr lang="en-US" sz="2800" dirty="0" err="1"/>
              <a:t>rocas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exceso</a:t>
            </a:r>
            <a:r>
              <a:rPr lang="en-US" sz="2800" dirty="0"/>
              <a:t> de las minas se </a:t>
            </a:r>
            <a:r>
              <a:rPr lang="en-US" sz="2800" dirty="0" err="1"/>
              <a:t>depositan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grandes</a:t>
            </a:r>
            <a:r>
              <a:rPr lang="en-US" sz="2800" dirty="0"/>
              <a:t> </a:t>
            </a:r>
            <a:r>
              <a:rPr lang="en-US" sz="2800" dirty="0" err="1"/>
              <a:t>lomas</a:t>
            </a:r>
            <a:r>
              <a:rPr lang="en-US" sz="2800" dirty="0"/>
              <a:t> </a:t>
            </a:r>
            <a:r>
              <a:rPr lang="en-US" sz="2800" dirty="0" err="1"/>
              <a:t>llamados</a:t>
            </a:r>
            <a:r>
              <a:rPr lang="en-US" sz="2800" dirty="0"/>
              <a:t> </a:t>
            </a:r>
            <a:r>
              <a:rPr lang="en-US" sz="2800" dirty="0" err="1"/>
              <a:t>terreros</a:t>
            </a:r>
            <a:r>
              <a:rPr lang="en-US" sz="2800" dirty="0"/>
              <a:t> </a:t>
            </a:r>
            <a:r>
              <a:rPr lang="en-US" sz="2800" dirty="0" err="1"/>
              <a:t>mientras</a:t>
            </a:r>
            <a:r>
              <a:rPr lang="en-US" sz="2800" dirty="0"/>
              <a:t> que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desechos</a:t>
            </a:r>
            <a:r>
              <a:rPr lang="en-US" sz="2800" dirty="0"/>
              <a:t> del </a:t>
            </a:r>
            <a:r>
              <a:rPr lang="en-US" sz="2800" dirty="0" err="1"/>
              <a:t>proceso</a:t>
            </a:r>
            <a:r>
              <a:rPr lang="en-US" sz="2800" dirty="0"/>
              <a:t> se </a:t>
            </a:r>
            <a:r>
              <a:rPr lang="en-US" sz="2800" dirty="0" err="1"/>
              <a:t>llaman</a:t>
            </a:r>
            <a:r>
              <a:rPr lang="en-US" sz="2800" dirty="0"/>
              <a:t> </a:t>
            </a:r>
            <a:r>
              <a:rPr lang="en-US" sz="2800" dirty="0" err="1"/>
              <a:t>jales</a:t>
            </a:r>
            <a:r>
              <a:rPr lang="en-US" sz="2800" dirty="0"/>
              <a:t>.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sz="2800" dirty="0"/>
          </a:p>
          <a:p>
            <a:pPr eaLnBrk="1" hangingPunct="1">
              <a:defRPr/>
            </a:pPr>
            <a:r>
              <a:rPr lang="en-US" sz="2800" dirty="0"/>
              <a:t>El </a:t>
            </a:r>
            <a:r>
              <a:rPr lang="en-US" sz="2800" dirty="0" err="1"/>
              <a:t>agua</a:t>
            </a:r>
            <a:r>
              <a:rPr lang="en-US" sz="2800" dirty="0"/>
              <a:t> </a:t>
            </a:r>
            <a:r>
              <a:rPr lang="en-US" sz="2800" dirty="0" err="1"/>
              <a:t>sobre</a:t>
            </a:r>
            <a:r>
              <a:rPr lang="en-US" sz="2800" dirty="0"/>
              <a:t> la </a:t>
            </a:r>
            <a:r>
              <a:rPr lang="en-US" sz="2800" dirty="0" err="1"/>
              <a:t>superficie</a:t>
            </a:r>
            <a:r>
              <a:rPr lang="en-US" sz="2800" dirty="0"/>
              <a:t> </a:t>
            </a:r>
            <a:r>
              <a:rPr lang="en-US" sz="2800" dirty="0" err="1"/>
              <a:t>erosiona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depósitos</a:t>
            </a:r>
            <a:r>
              <a:rPr lang="en-US" sz="2800" dirty="0"/>
              <a:t> y </a:t>
            </a:r>
            <a:r>
              <a:rPr lang="en-US" sz="2800" dirty="0" err="1"/>
              <a:t>puede</a:t>
            </a:r>
            <a:r>
              <a:rPr lang="en-US" sz="2800" dirty="0"/>
              <a:t> </a:t>
            </a:r>
            <a:r>
              <a:rPr lang="en-US" sz="2800" dirty="0" err="1"/>
              <a:t>afectar</a:t>
            </a:r>
            <a:r>
              <a:rPr lang="en-US" sz="2800" dirty="0"/>
              <a:t> arroyos y </a:t>
            </a:r>
            <a:r>
              <a:rPr lang="en-US" sz="2800" dirty="0" err="1"/>
              <a:t>lagos</a:t>
            </a:r>
            <a:r>
              <a:rPr lang="en-US" sz="2800" dirty="0"/>
              <a:t> </a:t>
            </a:r>
          </a:p>
        </p:txBody>
      </p:sp>
      <p:pic>
        <p:nvPicPr>
          <p:cNvPr id="12292" name="Picture 4" descr="http://www.thehindubusinessline.com/multimedia/dynamic/01147/mining_jpg_1147405f.jpg">
            <a:hlinkClick r:id="rId2"/>
            <a:extLst>
              <a:ext uri="{FF2B5EF4-FFF2-40B4-BE49-F238E27FC236}">
                <a16:creationId xmlns:a16="http://schemas.microsoft.com/office/drawing/2014/main" id="{98E92124-CB40-EB4D-18FA-29C36D474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013" y="3933825"/>
            <a:ext cx="4595812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6" descr="http://www.groasis.com/images/phocagallery/cupa_riofriste_aliste/thumbs/phoca_thumb_m_5%20The%20mine%20dumps%20consist%20of%20rocks%20without%20any%20soil%20in%20it.JPG">
            <a:hlinkClick r:id="rId4"/>
            <a:extLst>
              <a:ext uri="{FF2B5EF4-FFF2-40B4-BE49-F238E27FC236}">
                <a16:creationId xmlns:a16="http://schemas.microsoft.com/office/drawing/2014/main" id="{8EFA9670-A4F2-3DAC-A454-1D2EFE047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1371600"/>
            <a:ext cx="3222625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E45A4B24-4623-BF10-2869-03C103DF0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"/>
            <a:ext cx="8229600" cy="762000"/>
          </a:xfrm>
        </p:spPr>
        <p:txBody>
          <a:bodyPr/>
          <a:lstStyle/>
          <a:p>
            <a:pPr algn="l"/>
            <a:r>
              <a:rPr lang="en-US" altLang="es-MX" sz="4800" b="1" dirty="0" err="1"/>
              <a:t>Degradación</a:t>
            </a:r>
            <a:r>
              <a:rPr lang="en-US" altLang="es-MX" sz="4800" b="1" dirty="0"/>
              <a:t> de </a:t>
            </a:r>
            <a:r>
              <a:rPr lang="en-US" altLang="es-MX" sz="4800" b="1" dirty="0" err="1"/>
              <a:t>suelos</a:t>
            </a:r>
            <a:endParaRPr lang="en-US" altLang="es-MX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6D065-32B6-F61F-52AB-51D5A4CAC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792480"/>
            <a:ext cx="8915399" cy="25146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El </a:t>
            </a:r>
            <a:r>
              <a:rPr lang="en-US" sz="2800" dirty="0" err="1"/>
              <a:t>suelo</a:t>
            </a:r>
            <a:r>
              <a:rPr lang="en-US" sz="2800" dirty="0"/>
              <a:t> de </a:t>
            </a:r>
            <a:r>
              <a:rPr lang="en-US" sz="2800" dirty="0" err="1"/>
              <a:t>una</a:t>
            </a:r>
            <a:r>
              <a:rPr lang="en-US" sz="2800" dirty="0"/>
              <a:t> mina a </a:t>
            </a:r>
            <a:r>
              <a:rPr lang="en-US" sz="2800" dirty="0" err="1"/>
              <a:t>tajo</a:t>
            </a:r>
            <a:r>
              <a:rPr lang="en-US" sz="2800" dirty="0"/>
              <a:t> </a:t>
            </a:r>
            <a:r>
              <a:rPr lang="en-US" sz="2800" dirty="0" err="1"/>
              <a:t>abierto</a:t>
            </a:r>
            <a:r>
              <a:rPr lang="en-US" sz="2800" dirty="0"/>
              <a:t> es </a:t>
            </a:r>
            <a:r>
              <a:rPr lang="en-US" sz="2800" dirty="0" err="1"/>
              <a:t>removido</a:t>
            </a:r>
            <a:r>
              <a:rPr lang="en-US" sz="2800" dirty="0"/>
              <a:t> y </a:t>
            </a:r>
            <a:r>
              <a:rPr lang="en-US" sz="2800" dirty="0" err="1"/>
              <a:t>desplazado</a:t>
            </a:r>
            <a:r>
              <a:rPr lang="en-US" sz="2800" dirty="0"/>
              <a:t> de </a:t>
            </a:r>
            <a:r>
              <a:rPr lang="en-US" sz="2800" dirty="0" err="1"/>
              <a:t>su</a:t>
            </a:r>
            <a:r>
              <a:rPr lang="en-US" sz="2800" dirty="0"/>
              <a:t> sitio, </a:t>
            </a:r>
            <a:r>
              <a:rPr lang="en-US" sz="2800" dirty="0" err="1"/>
              <a:t>generando</a:t>
            </a:r>
            <a:r>
              <a:rPr lang="en-US" sz="2800" dirty="0"/>
              <a:t> </a:t>
            </a:r>
            <a:r>
              <a:rPr lang="en-US" sz="2800" dirty="0" err="1"/>
              <a:t>afectaciones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entorno</a:t>
            </a:r>
            <a:r>
              <a:rPr lang="en-US" sz="2800" dirty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/>
              <a:t>Asimismo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uso</a:t>
            </a:r>
            <a:r>
              <a:rPr lang="en-US" sz="2800" dirty="0"/>
              <a:t> de combustibles, </a:t>
            </a:r>
            <a:r>
              <a:rPr lang="en-US" sz="2800" dirty="0" err="1"/>
              <a:t>sustancias</a:t>
            </a:r>
            <a:r>
              <a:rPr lang="en-US" sz="2800" dirty="0"/>
              <a:t> </a:t>
            </a:r>
            <a:r>
              <a:rPr lang="en-US" sz="2800" dirty="0" err="1"/>
              <a:t>químicas</a:t>
            </a:r>
            <a:r>
              <a:rPr lang="en-US" sz="2800" dirty="0"/>
              <a:t> y </a:t>
            </a:r>
            <a:r>
              <a:rPr lang="en-US" sz="2800" dirty="0" err="1"/>
              <a:t>aceites</a:t>
            </a:r>
            <a:r>
              <a:rPr lang="en-US" sz="2800" dirty="0"/>
              <a:t> </a:t>
            </a:r>
            <a:r>
              <a:rPr lang="en-US" sz="2800" dirty="0" err="1"/>
              <a:t>contaminan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suelo</a:t>
            </a:r>
            <a:r>
              <a:rPr lang="en-US" sz="2800" dirty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/>
              <a:t>Esto</a:t>
            </a:r>
            <a:r>
              <a:rPr lang="en-US" sz="2800" dirty="0"/>
              <a:t> reduce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nutrientes</a:t>
            </a:r>
            <a:r>
              <a:rPr lang="en-US" sz="2800" dirty="0"/>
              <a:t> del </a:t>
            </a:r>
            <a:r>
              <a:rPr lang="en-US" sz="2800" dirty="0" err="1"/>
              <a:t>suelo</a:t>
            </a:r>
            <a:endParaRPr lang="en-US" sz="28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8F171A5-286F-CE7A-086E-2B704D1A5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50921"/>
            <a:ext cx="4238488" cy="282233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CA92333-0567-B78D-7734-741898860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3334265"/>
            <a:ext cx="4648200" cy="290512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1A16A22A-4FBC-2122-1A1C-3E78D50EB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76200"/>
            <a:ext cx="4191000" cy="1143000"/>
          </a:xfrm>
        </p:spPr>
        <p:txBody>
          <a:bodyPr/>
          <a:lstStyle/>
          <a:p>
            <a:pPr algn="l"/>
            <a:r>
              <a:rPr lang="en-US" altLang="es-MX" sz="4800" b="1" dirty="0" err="1"/>
              <a:t>Subsidencia</a:t>
            </a:r>
            <a:endParaRPr lang="en-US" altLang="es-MX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86CBE-291A-F05E-5002-166A281E5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7971"/>
            <a:ext cx="8508274" cy="1020762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400" dirty="0"/>
              <a:t>Se </a:t>
            </a:r>
            <a:r>
              <a:rPr lang="en-US" sz="2400" dirty="0" err="1"/>
              <a:t>generan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fallo</a:t>
            </a:r>
            <a:r>
              <a:rPr lang="en-US" sz="2400" dirty="0"/>
              <a:t> de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pilares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mina </a:t>
            </a:r>
            <a:r>
              <a:rPr lang="en-US" sz="2400" dirty="0" err="1"/>
              <a:t>subterránea</a:t>
            </a:r>
            <a:r>
              <a:rPr lang="en-US" sz="2400" dirty="0"/>
              <a:t> o </a:t>
            </a:r>
            <a:r>
              <a:rPr lang="en-US" sz="2400" dirty="0" err="1"/>
              <a:t>hundimientos</a:t>
            </a:r>
            <a:r>
              <a:rPr lang="en-US" sz="2400" dirty="0"/>
              <a:t> de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techos</a:t>
            </a:r>
            <a:r>
              <a:rPr lang="en-US" sz="2400" dirty="0"/>
              <a:t>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400" dirty="0" err="1"/>
              <a:t>Edificios</a:t>
            </a:r>
            <a:r>
              <a:rPr lang="en-US" sz="2400" dirty="0"/>
              <a:t>, casas, </a:t>
            </a:r>
            <a:r>
              <a:rPr lang="en-US" sz="2400" dirty="0" err="1"/>
              <a:t>caminos</a:t>
            </a:r>
            <a:r>
              <a:rPr lang="en-US" sz="2400" dirty="0"/>
              <a:t>, </a:t>
            </a:r>
            <a:r>
              <a:rPr lang="en-US" sz="2400" dirty="0" err="1"/>
              <a:t>puentes</a:t>
            </a:r>
            <a:r>
              <a:rPr lang="en-US" sz="2400" dirty="0"/>
              <a:t>, </a:t>
            </a:r>
            <a:r>
              <a:rPr lang="en-US" sz="2400" dirty="0" err="1"/>
              <a:t>oleoductos</a:t>
            </a:r>
            <a:r>
              <a:rPr lang="en-US" sz="2400" dirty="0"/>
              <a:t> e </a:t>
            </a:r>
            <a:r>
              <a:rPr lang="en-US" sz="2400" dirty="0" err="1"/>
              <a:t>instalaciones</a:t>
            </a:r>
            <a:r>
              <a:rPr lang="en-US" sz="2400" dirty="0"/>
              <a:t> </a:t>
            </a:r>
            <a:r>
              <a:rPr lang="en-US" sz="2400" dirty="0" err="1"/>
              <a:t>diversas</a:t>
            </a:r>
            <a:r>
              <a:rPr lang="en-US" sz="2400" dirty="0"/>
              <a:t> </a:t>
            </a:r>
            <a:r>
              <a:rPr lang="en-US" sz="2400" dirty="0" err="1"/>
              <a:t>pueden</a:t>
            </a:r>
            <a:r>
              <a:rPr lang="en-US" sz="2400" dirty="0"/>
              <a:t> ser </a:t>
            </a:r>
            <a:r>
              <a:rPr lang="en-US" sz="2400" dirty="0" err="1"/>
              <a:t>dañadas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colapsos</a:t>
            </a:r>
            <a:r>
              <a:rPr lang="en-US" sz="2400" dirty="0"/>
              <a:t>.</a:t>
            </a:r>
          </a:p>
        </p:txBody>
      </p:sp>
      <p:pic>
        <p:nvPicPr>
          <p:cNvPr id="16389" name="Picture 4" descr="http://geol105naturalhazards.voices.wooster.edu/files/2010/02/wpeC.jpg">
            <a:hlinkClick r:id="rId2"/>
            <a:extLst>
              <a:ext uri="{FF2B5EF4-FFF2-40B4-BE49-F238E27FC236}">
                <a16:creationId xmlns:a16="http://schemas.microsoft.com/office/drawing/2014/main" id="{6B46DDA9-0DA1-8EE8-849E-AF4066BF3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71800"/>
            <a:ext cx="4686634" cy="341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BF698F1-403F-0EDA-76B0-E82FFA230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0938" y="3152904"/>
            <a:ext cx="4035902" cy="287756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863F4-51DE-4D22-2055-FCEAC279E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" y="109144"/>
            <a:ext cx="3923252" cy="735012"/>
          </a:xfrm>
        </p:spPr>
        <p:txBody>
          <a:bodyPr/>
          <a:lstStyle/>
          <a:p>
            <a:r>
              <a:rPr lang="es-MX" sz="3600" dirty="0"/>
              <a:t>Seguridad y accidentes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8206E78-F1C5-1332-41C9-9314062BB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6" y="990600"/>
            <a:ext cx="2739669" cy="36576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06F01AD-7DAE-7AFC-BA87-AB31A91613CF}"/>
              </a:ext>
            </a:extLst>
          </p:cNvPr>
          <p:cNvSpPr txBox="1"/>
          <p:nvPr/>
        </p:nvSpPr>
        <p:spPr>
          <a:xfrm>
            <a:off x="533400" y="1086266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Río Sonora, 2014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1D0225D-C3C5-118C-EB9D-B96081356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924" y="4148793"/>
            <a:ext cx="4660447" cy="26098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415E14F-A680-9876-01CC-3B4FB5F54228}"/>
              </a:ext>
            </a:extLst>
          </p:cNvPr>
          <p:cNvSpPr txBox="1"/>
          <p:nvPr/>
        </p:nvSpPr>
        <p:spPr>
          <a:xfrm>
            <a:off x="2667000" y="6096000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Pinabete. 2022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41F1CE1-C175-3FE7-D37C-87236AE40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8038" y="305715"/>
            <a:ext cx="4190461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93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D1E1E59-B55C-6B28-596A-CA161BB19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583" y="152400"/>
            <a:ext cx="9144000" cy="631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581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http://sustainability.suncor.com/2009/images/general/CAPP_flare_pit.jpg">
            <a:extLst>
              <a:ext uri="{FF2B5EF4-FFF2-40B4-BE49-F238E27FC236}">
                <a16:creationId xmlns:a16="http://schemas.microsoft.com/office/drawing/2014/main" id="{A97C23F6-BF9E-804C-7700-8106F3218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524000"/>
            <a:ext cx="85852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tle 1">
            <a:extLst>
              <a:ext uri="{FF2B5EF4-FFF2-40B4-BE49-F238E27FC236}">
                <a16:creationId xmlns:a16="http://schemas.microsoft.com/office/drawing/2014/main" id="{A3855117-F76E-71D5-2F6E-004DF4C55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altLang="es-MX" sz="4800" b="1" dirty="0" err="1"/>
              <a:t>Remediación</a:t>
            </a:r>
            <a:r>
              <a:rPr lang="en-US" altLang="es-MX" sz="4800" b="1" dirty="0"/>
              <a:t> de minas</a:t>
            </a:r>
          </a:p>
        </p:txBody>
      </p:sp>
      <p:sp>
        <p:nvSpPr>
          <p:cNvPr id="24580" name="TextBox 3">
            <a:extLst>
              <a:ext uri="{FF2B5EF4-FFF2-40B4-BE49-F238E27FC236}">
                <a16:creationId xmlns:a16="http://schemas.microsoft.com/office/drawing/2014/main" id="{107759C6-6129-FF63-02EB-FE6F0EFAE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6200" y="5180013"/>
            <a:ext cx="9153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MX" sz="2400" b="1" dirty="0">
                <a:latin typeface="Calibri" panose="020F0502020204030204" pitchFamily="34" charset="0"/>
              </a:rPr>
              <a:t>Antes</a:t>
            </a:r>
          </a:p>
        </p:txBody>
      </p:sp>
      <p:sp>
        <p:nvSpPr>
          <p:cNvPr id="24581" name="TextBox 8">
            <a:extLst>
              <a:ext uri="{FF2B5EF4-FFF2-40B4-BE49-F238E27FC236}">
                <a16:creationId xmlns:a16="http://schemas.microsoft.com/office/drawing/2014/main" id="{ED2BA7FF-8F81-44D7-9E63-BBE22A389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181600"/>
            <a:ext cx="12666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MX" sz="2400" b="1" dirty="0" err="1">
                <a:latin typeface="Calibri" panose="020F0502020204030204" pitchFamily="34" charset="0"/>
              </a:rPr>
              <a:t>Después</a:t>
            </a:r>
            <a:endParaRPr lang="en-US" altLang="es-MX" sz="2400" b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http://www.mde.state.md.us/programs/Land/mining/Coal%20Mining/PublishingImages/www.mde.state.md.us/assets/image/vindex%20before%20n%20after.jpg">
            <a:extLst>
              <a:ext uri="{FF2B5EF4-FFF2-40B4-BE49-F238E27FC236}">
                <a16:creationId xmlns:a16="http://schemas.microsoft.com/office/drawing/2014/main" id="{2BD88823-0395-9701-0E83-8BB0DBE3A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4114800"/>
            <a:ext cx="70008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2" descr="http://www.earthmagazine.org/sites/earthmagazine.org/files/1324689404/i-361-7da-2-16.jpg">
            <a:extLst>
              <a:ext uri="{FF2B5EF4-FFF2-40B4-BE49-F238E27FC236}">
                <a16:creationId xmlns:a16="http://schemas.microsoft.com/office/drawing/2014/main" id="{850A4F7E-979F-3E26-F529-6B5389ECC4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888" y="76200"/>
            <a:ext cx="6284912" cy="3962400"/>
          </a:xfrm>
          <a:noFill/>
        </p:spPr>
      </p:pic>
      <p:sp>
        <p:nvSpPr>
          <p:cNvPr id="26628" name="TextBox 7">
            <a:extLst>
              <a:ext uri="{FF2B5EF4-FFF2-40B4-BE49-F238E27FC236}">
                <a16:creationId xmlns:a16="http://schemas.microsoft.com/office/drawing/2014/main" id="{39B3F95C-1729-7E0D-4657-22964A2A5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343400"/>
            <a:ext cx="9153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MX" sz="2400" b="1" dirty="0">
                <a:latin typeface="Calibri" panose="020F0502020204030204" pitchFamily="34" charset="0"/>
              </a:rPr>
              <a:t>Antes</a:t>
            </a:r>
          </a:p>
        </p:txBody>
      </p:sp>
      <p:sp>
        <p:nvSpPr>
          <p:cNvPr id="26629" name="TextBox 8">
            <a:extLst>
              <a:ext uri="{FF2B5EF4-FFF2-40B4-BE49-F238E27FC236}">
                <a16:creationId xmlns:a16="http://schemas.microsoft.com/office/drawing/2014/main" id="{55EA8E81-543C-646C-DAE1-15EF2F9EA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576638"/>
            <a:ext cx="12666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MX" sz="2400" b="1" dirty="0" err="1">
                <a:latin typeface="Calibri" panose="020F0502020204030204" pitchFamily="34" charset="0"/>
              </a:rPr>
              <a:t>Después</a:t>
            </a:r>
            <a:endParaRPr lang="en-US" altLang="es-MX" sz="2400" b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81619D-9698-C0BC-8855-07A8927C8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s-MX" sz="4000" dirty="0"/>
              <a:t>REFLEXIÓN DE UN EMPRESARIO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6DF9AE-D055-22BF-26BB-2D8FD3692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25963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s-MX" sz="2000" b="1" dirty="0">
                <a:effectLst/>
              </a:rPr>
              <a:t>El CICLISMO ES MALO PARA LA ECONOMÍA</a:t>
            </a:r>
          </a:p>
          <a:p>
            <a:pPr marL="0" algn="l">
              <a:spcBef>
                <a:spcPts val="0"/>
              </a:spcBef>
            </a:pPr>
            <a:r>
              <a:rPr lang="es-MX" sz="2000" dirty="0">
                <a:effectLst/>
              </a:rPr>
              <a:t>Por: Sanjay </a:t>
            </a:r>
            <a:r>
              <a:rPr lang="es-MX" sz="2000" dirty="0" err="1">
                <a:effectLst/>
              </a:rPr>
              <a:t>Thakrar</a:t>
            </a:r>
            <a:r>
              <a:rPr lang="es-MX" sz="2000" dirty="0">
                <a:effectLst/>
              </a:rPr>
              <a:t>, CEO de Euro Exim Bank Ltd., hizo que los economistas pensaran cuando dijo:</a:t>
            </a:r>
          </a:p>
          <a:p>
            <a:pPr marL="0" algn="l">
              <a:spcBef>
                <a:spcPts val="0"/>
              </a:spcBef>
            </a:pPr>
            <a:endParaRPr lang="es-MX" sz="2000" dirty="0">
              <a:effectLst/>
            </a:endParaRPr>
          </a:p>
          <a:p>
            <a:pPr marL="0" algn="l">
              <a:spcBef>
                <a:spcPts val="0"/>
              </a:spcBef>
            </a:pPr>
            <a:r>
              <a:rPr lang="es-MX" sz="2000" dirty="0">
                <a:effectLst/>
              </a:rPr>
              <a:t> Un ciclista es un desastre para la economía del país: no compra el automóvil y no toma un préstamo para el automóvil, no compra un seguro de automóvil, no compra combustible, no envía su automóvil para servicio y reparaciones, no usa estacionamiento pagado, No se vuelve obeso - Sí, ... </a:t>
            </a:r>
          </a:p>
          <a:p>
            <a:pPr marL="0" algn="l">
              <a:spcBef>
                <a:spcPts val="0"/>
              </a:spcBef>
            </a:pPr>
            <a:r>
              <a:rPr lang="es-MX" sz="2000" dirty="0">
                <a:effectLst/>
              </a:rPr>
              <a:t>¡y bueno! Las personas sanas no son necesarias para la economía. No compran drogas. No van a hospitales y médicos. No agregan nada al PIB del país. Por el contrario, cada nueva tienda McDonald crea al menos 30 empleos: 10 cardiólogos, 10 dentistas, 10 expertos en pérdida de peso, aparte de las personas que trabajan en McDonald. Así que elige sabiamente: ¿un ciclista o un McDonald? Vale la pena pensarlo.</a:t>
            </a:r>
          </a:p>
          <a:p>
            <a:pPr marL="0" algn="l">
              <a:spcBef>
                <a:spcPts val="0"/>
              </a:spcBef>
            </a:pPr>
            <a:endParaRPr lang="es-MX" sz="2000" dirty="0">
              <a:effectLst/>
            </a:endParaRPr>
          </a:p>
          <a:p>
            <a:pPr marL="0" algn="l">
              <a:spcBef>
                <a:spcPts val="0"/>
              </a:spcBef>
            </a:pPr>
            <a:r>
              <a:rPr lang="es-MX" sz="2000" dirty="0">
                <a:effectLst/>
              </a:rPr>
              <a:t> PD: correr es aún peor. Ni siquiera compran una bicicleta.</a:t>
            </a:r>
          </a:p>
          <a:p>
            <a:pPr marL="0">
              <a:spcBef>
                <a:spcPts val="0"/>
              </a:spcBef>
            </a:pP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4824965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0CB4A-9684-78DA-CC66-89B1C7705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Preguntas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2D04534-5805-846E-40A7-1480D4CF1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6764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127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</TotalTime>
  <Words>1159</Words>
  <Application>Microsoft Office PowerPoint</Application>
  <PresentationFormat>Presentación en pantalla (4:3)</PresentationFormat>
  <Paragraphs>152</Paragraphs>
  <Slides>38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3" baseType="lpstr">
      <vt:lpstr>Arial</vt:lpstr>
      <vt:lpstr>Arial Black</vt:lpstr>
      <vt:lpstr>Calibri</vt:lpstr>
      <vt:lpstr>Times New Roman</vt:lpstr>
      <vt:lpstr>Office Theme</vt:lpstr>
      <vt:lpstr>INTRODUCCIÓN A LAS CIENCIAS AMBIENTALES  Semestre 2022-2 prof. Ismael Minjárez</vt:lpstr>
      <vt:lpstr>MINERÍA </vt:lpstr>
      <vt:lpstr>MINERALES</vt:lpstr>
      <vt:lpstr>CLASIFICACION DE LOS MINERALES</vt:lpstr>
      <vt:lpstr>Presentación de PowerPoint</vt:lpstr>
      <vt:lpstr>Presentación de PowerPoint</vt:lpstr>
      <vt:lpstr>Presentación de PowerPoint</vt:lpstr>
      <vt:lpstr>Minería: un actividad histórica</vt:lpstr>
      <vt:lpstr>TIPOS DE MINERIA</vt:lpstr>
      <vt:lpstr>MINERIA DE SUPERFICIE O A CIELO ABIERTO</vt:lpstr>
      <vt:lpstr>Presentación de PowerPoint</vt:lpstr>
      <vt:lpstr>Presentación de PowerPoint</vt:lpstr>
      <vt:lpstr>MINERÍA SUBTERRÁNEA </vt:lpstr>
      <vt:lpstr>Presentación de PowerPoint</vt:lpstr>
      <vt:lpstr>Presentación de PowerPoint</vt:lpstr>
      <vt:lpstr>Presentación de PowerPoint</vt:lpstr>
      <vt:lpstr>Minería en México</vt:lpstr>
      <vt:lpstr>Presentación de PowerPoint</vt:lpstr>
      <vt:lpstr>Presentación de PowerPoint</vt:lpstr>
      <vt:lpstr>Presentación de PowerPoint</vt:lpstr>
      <vt:lpstr>Presentación de PowerPoint</vt:lpstr>
      <vt:lpstr>Producción</vt:lpstr>
      <vt:lpstr>Inversión extranjera en la minería mexicana</vt:lpstr>
      <vt:lpstr>Impactos Ambientales de la Minería</vt:lpstr>
      <vt:lpstr>Impactos Ambientales de la Minería</vt:lpstr>
      <vt:lpstr>Contaminación del aire y ruido</vt:lpstr>
      <vt:lpstr>Contaminación de agua</vt:lpstr>
      <vt:lpstr>Presentación de PowerPoint</vt:lpstr>
      <vt:lpstr>Desplazamiento de vida silvestre</vt:lpstr>
      <vt:lpstr>Erosion y Sedimentacion</vt:lpstr>
      <vt:lpstr>Degradación de suelos</vt:lpstr>
      <vt:lpstr>Subsidencia</vt:lpstr>
      <vt:lpstr>Seguridad y accidentes</vt:lpstr>
      <vt:lpstr>Presentación de PowerPoint</vt:lpstr>
      <vt:lpstr>Remediación de minas</vt:lpstr>
      <vt:lpstr>Presentación de PowerPoint</vt:lpstr>
      <vt:lpstr>REFLEXIÓN DE UN EMPRESARIO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16:  Mining and Mineral Resources</dc:title>
  <dc:creator>Charlena</dc:creator>
  <cp:lastModifiedBy>JOSE ISMAEL MINJAREZ SOSA</cp:lastModifiedBy>
  <cp:revision>86</cp:revision>
  <dcterms:created xsi:type="dcterms:W3CDTF">2010-09-14T03:01:02Z</dcterms:created>
  <dcterms:modified xsi:type="dcterms:W3CDTF">2022-09-28T16:52:54Z</dcterms:modified>
</cp:coreProperties>
</file>