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53" r:id="rId1"/>
  </p:sldMasterIdLst>
  <p:notesMasterIdLst>
    <p:notesMasterId r:id="rId81"/>
  </p:notesMasterIdLst>
  <p:sldIdLst>
    <p:sldId id="282" r:id="rId2"/>
    <p:sldId id="283" r:id="rId3"/>
    <p:sldId id="284" r:id="rId4"/>
    <p:sldId id="355" r:id="rId5"/>
    <p:sldId id="315" r:id="rId6"/>
    <p:sldId id="323" r:id="rId7"/>
    <p:sldId id="348" r:id="rId8"/>
    <p:sldId id="352" r:id="rId9"/>
    <p:sldId id="450" r:id="rId10"/>
    <p:sldId id="424" r:id="rId11"/>
    <p:sldId id="291" r:id="rId12"/>
    <p:sldId id="420" r:id="rId13"/>
    <p:sldId id="421" r:id="rId14"/>
    <p:sldId id="278" r:id="rId15"/>
    <p:sldId id="418" r:id="rId16"/>
    <p:sldId id="273" r:id="rId17"/>
    <p:sldId id="423" r:id="rId18"/>
    <p:sldId id="271" r:id="rId19"/>
    <p:sldId id="272" r:id="rId20"/>
    <p:sldId id="451" r:id="rId21"/>
    <p:sldId id="438" r:id="rId22"/>
    <p:sldId id="410" r:id="rId23"/>
    <p:sldId id="433" r:id="rId24"/>
    <p:sldId id="299" r:id="rId25"/>
    <p:sldId id="413" r:id="rId26"/>
    <p:sldId id="414" r:id="rId27"/>
    <p:sldId id="302" r:id="rId28"/>
    <p:sldId id="415" r:id="rId29"/>
    <p:sldId id="257" r:id="rId30"/>
    <p:sldId id="416" r:id="rId31"/>
    <p:sldId id="276" r:id="rId32"/>
    <p:sldId id="258" r:id="rId33"/>
    <p:sldId id="407" r:id="rId34"/>
    <p:sldId id="408" r:id="rId35"/>
    <p:sldId id="409" r:id="rId36"/>
    <p:sldId id="382" r:id="rId37"/>
    <p:sldId id="419" r:id="rId38"/>
    <p:sldId id="261" r:id="rId39"/>
    <p:sldId id="292" r:id="rId40"/>
    <p:sldId id="430" r:id="rId41"/>
    <p:sldId id="356" r:id="rId42"/>
    <p:sldId id="441" r:id="rId43"/>
    <p:sldId id="467" r:id="rId44"/>
    <p:sldId id="468" r:id="rId45"/>
    <p:sldId id="480" r:id="rId46"/>
    <p:sldId id="481" r:id="rId47"/>
    <p:sldId id="464" r:id="rId48"/>
    <p:sldId id="279" r:id="rId49"/>
    <p:sldId id="280" r:id="rId50"/>
    <p:sldId id="281" r:id="rId51"/>
    <p:sldId id="465" r:id="rId52"/>
    <p:sldId id="469" r:id="rId53"/>
    <p:sldId id="466" r:id="rId54"/>
    <p:sldId id="470" r:id="rId55"/>
    <p:sldId id="477" r:id="rId56"/>
    <p:sldId id="478" r:id="rId57"/>
    <p:sldId id="479" r:id="rId58"/>
    <p:sldId id="452" r:id="rId59"/>
    <p:sldId id="453" r:id="rId60"/>
    <p:sldId id="454" r:id="rId61"/>
    <p:sldId id="437" r:id="rId62"/>
    <p:sldId id="455" r:id="rId63"/>
    <p:sldId id="439" r:id="rId64"/>
    <p:sldId id="476" r:id="rId65"/>
    <p:sldId id="474" r:id="rId66"/>
    <p:sldId id="482" r:id="rId67"/>
    <p:sldId id="475" r:id="rId68"/>
    <p:sldId id="456" r:id="rId69"/>
    <p:sldId id="457" r:id="rId70"/>
    <p:sldId id="473" r:id="rId71"/>
    <p:sldId id="458" r:id="rId72"/>
    <p:sldId id="459" r:id="rId73"/>
    <p:sldId id="460" r:id="rId74"/>
    <p:sldId id="461" r:id="rId75"/>
    <p:sldId id="462" r:id="rId76"/>
    <p:sldId id="471" r:id="rId77"/>
    <p:sldId id="472" r:id="rId78"/>
    <p:sldId id="483" r:id="rId79"/>
    <p:sldId id="463" r:id="rId80"/>
  </p:sldIdLst>
  <p:sldSz cx="9144000" cy="6858000" type="screen4x3"/>
  <p:notesSz cx="6858000" cy="9144000"/>
  <p:embeddedFontLst>
    <p:embeddedFont>
      <p:font typeface="Calibri" panose="020F0502020204030204" pitchFamily="34" charset="0"/>
      <p:regular r:id="rId82"/>
      <p:bold r:id="rId83"/>
      <p:italic r:id="rId84"/>
      <p:boldItalic r:id="rId85"/>
    </p:embeddedFont>
    <p:embeddedFont>
      <p:font typeface="Helvetica" panose="020B0604020202020204" pitchFamily="34" charset="0"/>
      <p:regular r:id="rId86"/>
      <p:bold r:id="rId87"/>
      <p:italic r:id="rId88"/>
      <p:boldItalic r:id="rId89"/>
    </p:embeddedFont>
    <p:embeddedFont>
      <p:font typeface="Tahoma" panose="020B0604030504040204" pitchFamily="34" charset="0"/>
      <p:regular r:id="rId90"/>
      <p:bold r:id="rId91"/>
    </p:embeddedFont>
    <p:embeddedFont>
      <p:font typeface="Trebuchet MS" panose="020B0603020202020204" pitchFamily="34" charset="0"/>
      <p:regular r:id="rId92"/>
      <p:bold r:id="rId93"/>
      <p:italic r:id="rId94"/>
      <p:boldItalic r:id="rId95"/>
    </p:embeddedFont>
    <p:embeddedFont>
      <p:font typeface="Verdana" panose="020B0604030504040204" pitchFamily="34" charset="0"/>
      <p:regular r:id="rId96"/>
      <p:bold r:id="rId97"/>
      <p:italic r:id="rId98"/>
      <p:boldItalic r:id="rId99"/>
    </p:embeddedFont>
    <p:embeddedFont>
      <p:font typeface="Wingdings 2" panose="05020102010507070707" pitchFamily="18" charset="2"/>
      <p:regular r:id="rId100"/>
    </p:embeddedFont>
  </p:embeddedFontLst>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1344" userDrawn="1">
          <p15:clr>
            <a:srgbClr val="A4A3A4"/>
          </p15:clr>
        </p15:guide>
        <p15:guide id="2" pos="48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625346"/>
    <a:srgbClr val="29231D"/>
    <a:srgbClr val="00FFFF"/>
    <a:srgbClr val="99FF66"/>
    <a:srgbClr val="FFFFFF"/>
    <a:srgbClr val="00A886"/>
    <a:srgbClr val="007AC2"/>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52" autoAdjust="0"/>
    <p:restoredTop sz="94660"/>
  </p:normalViewPr>
  <p:slideViewPr>
    <p:cSldViewPr snapToGrid="0">
      <p:cViewPr varScale="1">
        <p:scale>
          <a:sx n="104" d="100"/>
          <a:sy n="104" d="100"/>
        </p:scale>
        <p:origin x="1470" y="108"/>
      </p:cViewPr>
      <p:guideLst>
        <p:guide orient="horz" pos="1344"/>
        <p:guide pos="4898"/>
      </p:guideLst>
    </p:cSldViewPr>
  </p:slideViewPr>
  <p:notesTextViewPr>
    <p:cViewPr>
      <p:scale>
        <a:sx n="100" d="100"/>
        <a:sy n="100" d="100"/>
      </p:scale>
      <p:origin x="0" y="0"/>
    </p:cViewPr>
  </p:notesTextViewPr>
  <p:sorterViewPr>
    <p:cViewPr varScale="1">
      <p:scale>
        <a:sx n="1" d="1"/>
        <a:sy n="1" d="1"/>
      </p:scale>
      <p:origin x="0" y="-621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3.fntdata"/><Relationship Id="rId89" Type="http://schemas.openxmlformats.org/officeDocument/2006/relationships/font" Target="fonts/font8.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font" Target="fonts/font9.fntdata"/><Relationship Id="rId95" Type="http://schemas.openxmlformats.org/officeDocument/2006/relationships/font" Target="fonts/font14.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font" Target="fonts/font4.fntdata"/><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2.fntdata"/><Relationship Id="rId88" Type="http://schemas.openxmlformats.org/officeDocument/2006/relationships/font" Target="fonts/font7.fntdata"/><Relationship Id="rId91" Type="http://schemas.openxmlformats.org/officeDocument/2006/relationships/font" Target="fonts/font10.fntdata"/><Relationship Id="rId96"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font" Target="fonts/font5.fntdata"/><Relationship Id="rId94" Type="http://schemas.openxmlformats.org/officeDocument/2006/relationships/font" Target="fonts/font13.fntdata"/><Relationship Id="rId99" Type="http://schemas.openxmlformats.org/officeDocument/2006/relationships/font" Target="fonts/font18.fntdata"/><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6.fntdata"/><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2.fntdata"/><Relationship Id="rId98" Type="http://schemas.openxmlformats.org/officeDocument/2006/relationships/font" Target="fonts/font17.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CFAC47-9A27-4BF9-88E8-7367E88B6BA4}" type="datetimeFigureOut">
              <a:rPr lang="es-MX" smtClean="0"/>
              <a:pPr/>
              <a:t>16/10/2022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C4444B-F148-4A4E-A4BF-701EEFDC914D}" type="slidenum">
              <a:rPr lang="es-MX" smtClean="0"/>
              <a:pPr/>
              <a:t>‹Nº›</a:t>
            </a:fld>
            <a:endParaRPr lang="es-MX"/>
          </a:p>
        </p:txBody>
      </p:sp>
    </p:spTree>
    <p:extLst>
      <p:ext uri="{BB962C8B-B14F-4D97-AF65-F5344CB8AC3E}">
        <p14:creationId xmlns:p14="http://schemas.microsoft.com/office/powerpoint/2010/main" val="3735496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a:defRPr/>
            </a:pPr>
            <a:fld id="{33AF5A83-E613-4996-9EDF-B9CD64DAFB27}" type="slidenum">
              <a:rPr lang="es-MX" smtClean="0"/>
              <a:pPr>
                <a:defRPr/>
              </a:pPr>
              <a:t>18</a:t>
            </a:fld>
            <a:endParaRPr lang="es-MX"/>
          </a:p>
        </p:txBody>
      </p:sp>
    </p:spTree>
    <p:extLst>
      <p:ext uri="{BB962C8B-B14F-4D97-AF65-F5344CB8AC3E}">
        <p14:creationId xmlns:p14="http://schemas.microsoft.com/office/powerpoint/2010/main" val="1489197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87539E7E-0720-4958-91C2-245504B40DED}"/>
              </a:ext>
            </a:extLst>
          </p:cNvPr>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170" name="Rectangle 2">
            <a:extLst>
              <a:ext uri="{FF2B5EF4-FFF2-40B4-BE49-F238E27FC236}">
                <a16:creationId xmlns:a16="http://schemas.microsoft.com/office/drawing/2014/main" id="{E76B9BEB-3882-48E8-B792-DC0AF825F3CB}"/>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normAutofit fontScale="77500" lnSpcReduction="20000"/>
          </a:bodyPr>
          <a:lstStyle/>
          <a:p>
            <a:r>
              <a:rPr lang="en-US" altLang="es-MX" sz="1300">
                <a:latin typeface="Arial" panose="020B0604020202020204" pitchFamily="34" charset="0"/>
                <a:cs typeface="Arial" panose="020B0604020202020204" pitchFamily="34" charset="0"/>
                <a:sym typeface="Arial" panose="020B0604020202020204" pitchFamily="34" charset="0"/>
              </a:rPr>
              <a:t>Contaminación: alteración de la pureza de una cosa (Diccionario RAE)</a:t>
            </a:r>
          </a:p>
          <a:p>
            <a:r>
              <a:rPr lang="en-US" altLang="es-MX" sz="1400">
                <a:solidFill>
                  <a:srgbClr val="002939"/>
                </a:solidFill>
                <a:latin typeface="Arial" panose="020B0604020202020204" pitchFamily="34" charset="0"/>
                <a:cs typeface="Arial" panose="020B0604020202020204" pitchFamily="34" charset="0"/>
                <a:sym typeface="Arial" panose="020B0604020202020204" pitchFamily="34" charset="0"/>
              </a:rPr>
              <a:t>Según Macías, aquél que ha superado su capacidad de amortiguación para una o varias sustancias, pasando de ser un sistema protector a ser causa de problemas para el agua, la atmósfera y/o los seres vivos.</a:t>
            </a:r>
          </a:p>
          <a:p>
            <a:r>
              <a:rPr lang="en-US" altLang="es-MX" sz="1400">
                <a:solidFill>
                  <a:srgbClr val="002939"/>
                </a:solidFill>
                <a:latin typeface="Arial" panose="020B0604020202020204" pitchFamily="34" charset="0"/>
                <a:cs typeface="Arial" panose="020B0604020202020204" pitchFamily="34" charset="0"/>
                <a:sym typeface="Arial" panose="020B0604020202020204" pitchFamily="34" charset="0"/>
              </a:rPr>
              <a:t>Por causas naturales:</a:t>
            </a:r>
          </a:p>
          <a:p>
            <a:r>
              <a:rPr lang="en-US" altLang="es-MX" sz="1400">
                <a:solidFill>
                  <a:srgbClr val="002939"/>
                </a:solidFill>
                <a:latin typeface="Arial" panose="020B0604020202020204" pitchFamily="34" charset="0"/>
                <a:cs typeface="Arial" panose="020B0604020202020204" pitchFamily="34" charset="0"/>
                <a:sym typeface="Arial" panose="020B0604020202020204" pitchFamily="34" charset="0"/>
              </a:rPr>
              <a:t>1 Material original. El paso de la roca para formar el suelo es un mecanismos concentrador; concentrador de materiales de la roca que siguen siendo estables en el suelo y al destruirse los inestables aquellos se van concentrando conforme va desarrollándose los procesos de formación del suelo. Este es el caso de los metales pesados que se encuentran en concentraciones muy bajas en las rocas pero que al ser muy estables pueden llegar a alcanzar concentraciones a nivel tóxico en el suelo. Concretamente las serpentinas y peridotitas contienen Cr, Ni, Cu y Mn en concentraciones mas altas de las usuales en las rocas y pueden originar suelos con estos metales pesados en concentraciones anormalmente altas. También la evolución por acidificación origina toxicidad de </a:t>
            </a:r>
            <a:r>
              <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rPr>
              <a:t>Al</a:t>
            </a:r>
            <a:r>
              <a:rPr lang="en-US" altLang="es-MX" sz="1400" baseline="30000">
                <a:solidFill>
                  <a:srgbClr val="000000"/>
                </a:solidFill>
                <a:latin typeface="Arial" panose="020B0604020202020204" pitchFamily="34" charset="0"/>
                <a:cs typeface="Arial" panose="020B0604020202020204" pitchFamily="34" charset="0"/>
                <a:sym typeface="Arial" panose="020B0604020202020204" pitchFamily="34" charset="0"/>
              </a:rPr>
              <a:t>3+</a:t>
            </a:r>
            <a:r>
              <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rPr>
              <a:t> en los suelos gallegos.</a:t>
            </a:r>
          </a:p>
          <a:p>
            <a:r>
              <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rPr>
              <a:t>2. Acidificación. El agua de lluvia al infiltrarse en el suelo arrastra a las bases de la solución, acidifica el suelo y como resultado de la acidificación se pueden solubilizar determinados elementos químicos que se encontraban inmóviles y pueden (al estar en esta nueva situación disponibles en la solución) originar toxicidad.</a:t>
            </a:r>
          </a:p>
          <a:p>
            <a:r>
              <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rPr>
              <a:t>3. Fenómenos naturales como los volcanes, fluidos hidrotermales (geiseres), turgencias de aguas termales y salinas, aguas subterráneas, pueden ser cusa natural de contaminación de los suelos de una región.</a:t>
            </a:r>
          </a:p>
          <a:p>
            <a:endParaRPr lang="en-US" altLang="es-MX" sz="1400">
              <a:latin typeface="Arial" panose="020B0604020202020204" pitchFamily="34" charset="0"/>
              <a:cs typeface="Arial" panose="020B0604020202020204" pitchFamily="34" charset="0"/>
              <a:sym typeface="Arial" panose="020B0604020202020204" pitchFamily="34" charset="0"/>
            </a:endParaRPr>
          </a:p>
          <a:p>
            <a:r>
              <a:rPr lang="en-US" altLang="es-MX" sz="1400">
                <a:latin typeface="Arial" panose="020B0604020202020204" pitchFamily="34" charset="0"/>
                <a:cs typeface="Arial" panose="020B0604020202020204" pitchFamily="34" charset="0"/>
                <a:sym typeface="Arial" panose="020B0604020202020204" pitchFamily="34" charset="0"/>
              </a:rPr>
              <a:t>Causas antrópicas. Son las responsables de la contaminación de los suelos en una abrumadora mayoría. La minería, las actividades agrícolas y ganaderas y otras actividades, como las industriales, transporte y asentamientos urbanos, son causas frecuentes de contaminación del suelo. Podemos afirmar que cualquier actividad humana antes o después va a repercutir en los suelos.</a:t>
            </a:r>
            <a:endPar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endParaRPr>
          </a:p>
          <a:p>
            <a:endParaRPr lang="en-US" altLang="es-MX" sz="1400">
              <a:solidFill>
                <a:srgbClr val="002939"/>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254360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a:extLst>
              <a:ext uri="{FF2B5EF4-FFF2-40B4-BE49-F238E27FC236}">
                <a16:creationId xmlns:a16="http://schemas.microsoft.com/office/drawing/2014/main" id="{86A3AB74-0BAA-4B1F-94D1-1072EF76280C}"/>
              </a:ext>
            </a:extLst>
          </p:cNvPr>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2226" name="Rectangle 2">
            <a:extLst>
              <a:ext uri="{FF2B5EF4-FFF2-40B4-BE49-F238E27FC236}">
                <a16:creationId xmlns:a16="http://schemas.microsoft.com/office/drawing/2014/main" id="{F06ACF20-34F3-4355-8ADA-A6015F38A9C8}"/>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marL="39688">
              <a:spcBef>
                <a:spcPts val="413"/>
              </a:spcBef>
            </a:pPr>
            <a:r>
              <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rPr>
              <a:t>Relacionadas con la contaminación del suelo en 3er, lugar y luego en 9, 11 y 13.</a:t>
            </a:r>
          </a:p>
        </p:txBody>
      </p:sp>
    </p:spTree>
    <p:extLst>
      <p:ext uri="{BB962C8B-B14F-4D97-AF65-F5344CB8AC3E}">
        <p14:creationId xmlns:p14="http://schemas.microsoft.com/office/powerpoint/2010/main" val="3290689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However, what we don’t see is the senseless suffering of the creatures that we are killing through our human actions. What we don’t see is the final death of a flower or the last of its kind. What we can’t see is the future impact that our actions are likely to have on our lives as well as the lives of the animals, fish, insects, and creatures that depend on the environment for their daily survival. Most often, we don’t see these things because we simply choose not to.</a:t>
            </a:r>
          </a:p>
          <a:p>
            <a:endParaRPr lang="en-US" dirty="0"/>
          </a:p>
        </p:txBody>
      </p:sp>
      <p:sp>
        <p:nvSpPr>
          <p:cNvPr id="4" name="Slide Number Placeholder 3"/>
          <p:cNvSpPr>
            <a:spLocks noGrp="1"/>
          </p:cNvSpPr>
          <p:nvPr>
            <p:ph type="sldNum" sz="quarter" idx="10"/>
          </p:nvPr>
        </p:nvSpPr>
        <p:spPr/>
        <p:txBody>
          <a:bodyPr/>
          <a:lstStyle/>
          <a:p>
            <a:fld id="{5F470FFD-095D-4D43-B971-D875F222FAC4}" type="slidenum">
              <a:rPr lang="en-US" smtClean="0"/>
              <a:pPr/>
              <a:t>25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Increase in urbanization.</a:t>
            </a:r>
            <a:r>
              <a:rPr lang="en-US" dirty="0"/>
              <a:t> Construction uses up forestland. More construction means increase in demand for raw materials like timber. This leads to the exploitation and destruction of forests. There is more demand for water. Reservoirs are built resulting in the loss of land</a:t>
            </a:r>
          </a:p>
          <a:p>
            <a:r>
              <a:rPr lang="en-US" b="1" dirty="0"/>
              <a:t>Increase in agricultural land.</a:t>
            </a:r>
            <a:r>
              <a:rPr lang="en-US" dirty="0"/>
              <a:t> As the human population grew there was a greater demand for food. This caused more land allocated to agriculture. Forests were cut down for this purpose.</a:t>
            </a:r>
          </a:p>
          <a:p>
            <a:r>
              <a:rPr lang="en-US" b="1" dirty="0"/>
              <a:t>Domestic waste.</a:t>
            </a:r>
            <a:r>
              <a:rPr lang="en-US" dirty="0"/>
              <a:t> Every single day, tons and tons of domestic waste is dumped ranging from huge pieces of rubbish such as unused refrigerator to fish bones. If all these wastes are not disposed of properly, the damage they can do to the environment and humankind can be devastating. While waste collected from homes, offices and industries may be recycled or burnt in incinerators, a large amount of rubbish is neither burnt nor recycled but is left in certain areas marked as dumping grounds. We throw away more things today and there is an increase in the quantity of solid waste. This has given rise to problems as new dumping grounds have to be found.</a:t>
            </a:r>
          </a:p>
          <a:p>
            <a:r>
              <a:rPr lang="en-US" b="1" dirty="0"/>
              <a:t>Agricultural activities.</a:t>
            </a:r>
            <a:r>
              <a:rPr lang="en-US" dirty="0"/>
              <a:t> pesticides and herbicides used by farmers to increase crop yields also pollute the land when they are washed into the soil.</a:t>
            </a:r>
          </a:p>
          <a:p>
            <a:r>
              <a:rPr lang="en-US" b="1" dirty="0"/>
              <a:t>Industrial activities.</a:t>
            </a:r>
            <a:r>
              <a:rPr lang="en-US" dirty="0"/>
              <a:t> For example, in open cast mining, huge holes are dug in the ground and these form dangerously deep mining pools. Heaps of mining waste are left behind and these waste often contain several poisonous substances that will contaminate the soil.</a:t>
            </a:r>
          </a:p>
          <a:p>
            <a:endParaRPr lang="en-US" dirty="0"/>
          </a:p>
        </p:txBody>
      </p:sp>
      <p:sp>
        <p:nvSpPr>
          <p:cNvPr id="4" name="Slide Number Placeholder 3"/>
          <p:cNvSpPr>
            <a:spLocks noGrp="1"/>
          </p:cNvSpPr>
          <p:nvPr>
            <p:ph type="sldNum" sz="quarter" idx="10"/>
          </p:nvPr>
        </p:nvSpPr>
        <p:spPr/>
        <p:txBody>
          <a:bodyPr/>
          <a:lstStyle/>
          <a:p>
            <a:fld id="{5F470FFD-095D-4D43-B971-D875F222FAC4}" type="slidenum">
              <a:rPr lang="en-US" smtClean="0"/>
              <a:pPr/>
              <a:t>26</a:t>
            </a:fld>
            <a:endParaRPr lang="en-US"/>
          </a:p>
        </p:txBody>
      </p:sp>
    </p:spTree>
    <p:extLst>
      <p:ext uri="{BB962C8B-B14F-4D97-AF65-F5344CB8AC3E}">
        <p14:creationId xmlns:p14="http://schemas.microsoft.com/office/powerpoint/2010/main" val="829076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a:extLst>
              <a:ext uri="{FF2B5EF4-FFF2-40B4-BE49-F238E27FC236}">
                <a16:creationId xmlns:a16="http://schemas.microsoft.com/office/drawing/2014/main" id="{66E60AD1-639B-4F48-89EF-A73FE6047BE0}"/>
              </a:ext>
            </a:extLst>
          </p:cNvPr>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7586" name="Rectangle 2">
            <a:extLst>
              <a:ext uri="{FF2B5EF4-FFF2-40B4-BE49-F238E27FC236}">
                <a16:creationId xmlns:a16="http://schemas.microsoft.com/office/drawing/2014/main" id="{018ED518-0776-4A42-B569-566BDF880194}"/>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marL="39688">
              <a:spcBef>
                <a:spcPts val="413"/>
              </a:spcBef>
            </a:pPr>
            <a:r>
              <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rPr>
              <a:t>La historia de la contaminación en los últimos milenios ha podido ser reconstruida gracias a los análisis de los histosoles. </a:t>
            </a:r>
          </a:p>
          <a:p>
            <a:pPr marL="39688">
              <a:spcBef>
                <a:spcPts val="413"/>
              </a:spcBef>
            </a:pPr>
            <a:r>
              <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rPr>
              <a:t>Algunos autores (Martinez Cortizas et al. 1997) han analizado los metales pesados de estos suelos para evaluar la contaminación atmosférica existente en el momento de acumulación de estos materiales.</a:t>
            </a:r>
          </a:p>
          <a:p>
            <a:pPr marL="39688">
              <a:spcBef>
                <a:spcPts val="413"/>
              </a:spcBef>
            </a:pPr>
            <a:r>
              <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rPr>
              <a:t>La turberas se han perforado mediante unos sondeos y las muestras correspondientes se han analizado químicamente y se han datado sus edades.</a:t>
            </a:r>
          </a:p>
          <a:p>
            <a:pPr marL="39688">
              <a:spcBef>
                <a:spcPts val="413"/>
              </a:spcBef>
            </a:pPr>
            <a:r>
              <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rPr>
              <a:t>En la  figura se muestran los contenidos en plomo en función de la antigüedad, para una turbera de Galicia. </a:t>
            </a:r>
          </a:p>
        </p:txBody>
      </p:sp>
    </p:spTree>
    <p:extLst>
      <p:ext uri="{BB962C8B-B14F-4D97-AF65-F5344CB8AC3E}">
        <p14:creationId xmlns:p14="http://schemas.microsoft.com/office/powerpoint/2010/main" val="801445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F470FFD-095D-4D43-B971-D875F222FAC4}" type="slidenum">
              <a:rPr lang="en-US" smtClean="0"/>
              <a:pPr/>
              <a:t>28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F470FFD-095D-4D43-B971-D875F222FAC4}" type="slidenum">
              <a:rPr lang="en-US" smtClean="0"/>
              <a:pPr/>
              <a:t>30</a:t>
            </a:fld>
            <a:endParaRPr lang="en-US"/>
          </a:p>
        </p:txBody>
      </p:sp>
    </p:spTree>
    <p:extLst>
      <p:ext uri="{BB962C8B-B14F-4D97-AF65-F5344CB8AC3E}">
        <p14:creationId xmlns:p14="http://schemas.microsoft.com/office/powerpoint/2010/main" val="4004245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a:extLst>
              <a:ext uri="{FF2B5EF4-FFF2-40B4-BE49-F238E27FC236}">
                <a16:creationId xmlns:a16="http://schemas.microsoft.com/office/drawing/2014/main" id="{07C3E97C-6597-4948-8AFD-302C55680C41}"/>
              </a:ext>
            </a:extLst>
          </p:cNvPr>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0898" name="Rectangle 2">
            <a:extLst>
              <a:ext uri="{FF2B5EF4-FFF2-40B4-BE49-F238E27FC236}">
                <a16:creationId xmlns:a16="http://schemas.microsoft.com/office/drawing/2014/main" id="{83CE26FB-133B-40F1-A7C2-13889C73C42B}"/>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marL="39688"/>
            <a:r>
              <a:rPr lang="en-US" altLang="es-MX" sz="1400">
                <a:latin typeface="Arial" panose="020B0604020202020204" pitchFamily="34" charset="0"/>
                <a:cs typeface="Arial" panose="020B0604020202020204" pitchFamily="34" charset="0"/>
                <a:sym typeface="Arial" panose="020B0604020202020204" pitchFamily="34" charset="0"/>
              </a:rPr>
              <a:t>No basta con detectar la presencia de contaminantes. </a:t>
            </a:r>
          </a:p>
        </p:txBody>
      </p:sp>
    </p:spTree>
    <p:extLst>
      <p:ext uri="{BB962C8B-B14F-4D97-AF65-F5344CB8AC3E}">
        <p14:creationId xmlns:p14="http://schemas.microsoft.com/office/powerpoint/2010/main" val="3599814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F470FFD-095D-4D43-B971-D875F222FAC4}" type="slidenum">
              <a:rPr lang="en-US" smtClean="0"/>
              <a:pPr/>
              <a:t>45</a:t>
            </a:fld>
            <a:endParaRPr lang="en-US"/>
          </a:p>
        </p:txBody>
      </p:sp>
    </p:spTree>
    <p:extLst>
      <p:ext uri="{BB962C8B-B14F-4D97-AF65-F5344CB8AC3E}">
        <p14:creationId xmlns:p14="http://schemas.microsoft.com/office/powerpoint/2010/main" val="20115717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38914" name="Group 2"/>
          <p:cNvGrpSpPr>
            <a:grpSpLocks/>
          </p:cNvGrpSpPr>
          <p:nvPr/>
        </p:nvGrpSpPr>
        <p:grpSpPr bwMode="auto">
          <a:xfrm>
            <a:off x="4716463" y="5345113"/>
            <a:ext cx="4427537" cy="1512887"/>
            <a:chOff x="2971" y="3367"/>
            <a:chExt cx="2789" cy="953"/>
          </a:xfrm>
        </p:grpSpPr>
        <p:sp>
          <p:nvSpPr>
            <p:cNvPr id="38915"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s-MX"/>
            </a:p>
          </p:txBody>
        </p:sp>
        <p:sp>
          <p:nvSpPr>
            <p:cNvPr id="38916"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17"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18"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19"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20"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21"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22"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23"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24"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25"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26"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27"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28"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8929"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grpSp>
      <p:sp>
        <p:nvSpPr>
          <p:cNvPr id="38930" name="Rectangle 18"/>
          <p:cNvSpPr>
            <a:spLocks noGrp="1" noChangeArrowheads="1"/>
          </p:cNvSpPr>
          <p:nvPr>
            <p:ph type="ctrTitle" sz="quarter"/>
          </p:nvPr>
        </p:nvSpPr>
        <p:spPr>
          <a:xfrm>
            <a:off x="685800" y="1600200"/>
            <a:ext cx="7772400" cy="1828800"/>
          </a:xfrm>
        </p:spPr>
        <p:txBody>
          <a:bodyPr anchor="b"/>
          <a:lstStyle>
            <a:lvl1pPr>
              <a:defRPr sz="5600" b="0"/>
            </a:lvl1pPr>
          </a:lstStyle>
          <a:p>
            <a:r>
              <a:rPr lang="en-US"/>
              <a:t>Click to edit Master title style</a:t>
            </a:r>
          </a:p>
        </p:txBody>
      </p:sp>
      <p:sp>
        <p:nvSpPr>
          <p:cNvPr id="38931"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r>
              <a:rPr lang="en-US"/>
              <a:t>Click to edit Master subtitle style</a:t>
            </a:r>
          </a:p>
        </p:txBody>
      </p:sp>
      <p:pic>
        <p:nvPicPr>
          <p:cNvPr id="38936" name="Picture 24" descr="NRCSLogo_brown"/>
          <p:cNvPicPr>
            <a:picLocks noChangeAspect="1" noChangeArrowheads="1"/>
          </p:cNvPicPr>
          <p:nvPr userDrawn="1"/>
        </p:nvPicPr>
        <p:blipFill>
          <a:blip r:embed="rId2" cstate="print">
            <a:clrChange>
              <a:clrFrom>
                <a:srgbClr val="533F27"/>
              </a:clrFrom>
              <a:clrTo>
                <a:srgbClr val="533F27">
                  <a:alpha val="0"/>
                </a:srgbClr>
              </a:clrTo>
            </a:clrChange>
          </a:blip>
          <a:srcRect/>
          <a:stretch>
            <a:fillRect/>
          </a:stretch>
        </p:blipFill>
        <p:spPr bwMode="auto">
          <a:xfrm>
            <a:off x="273050" y="5876925"/>
            <a:ext cx="1706563" cy="542925"/>
          </a:xfrm>
          <a:prstGeom prst="rect">
            <a:avLst/>
          </a:prstGeom>
          <a:noFill/>
        </p:spPr>
      </p:pic>
      <p:sp>
        <p:nvSpPr>
          <p:cNvPr id="38937" name="Text Box 25"/>
          <p:cNvSpPr txBox="1">
            <a:spLocks noChangeArrowheads="1"/>
          </p:cNvSpPr>
          <p:nvPr userDrawn="1"/>
        </p:nvSpPr>
        <p:spPr bwMode="auto">
          <a:xfrm>
            <a:off x="1905000" y="5867400"/>
            <a:ext cx="957263" cy="581025"/>
          </a:xfrm>
          <a:prstGeom prst="rect">
            <a:avLst/>
          </a:prstGeom>
          <a:noFill/>
          <a:ln w="12700" cap="sq">
            <a:noFill/>
            <a:miter lim="800000"/>
            <a:headEnd type="none" w="sm" len="sm"/>
            <a:tailEnd type="none" w="sm" len="sm"/>
          </a:ln>
          <a:effectLst/>
        </p:spPr>
        <p:txBody>
          <a:bodyPr>
            <a:spAutoFit/>
          </a:bodyPr>
          <a:lstStyle/>
          <a:p>
            <a:pPr>
              <a:lnSpc>
                <a:spcPct val="90000"/>
              </a:lnSpc>
            </a:pPr>
            <a:r>
              <a:rPr lang="en-US" sz="900">
                <a:solidFill>
                  <a:srgbClr val="007AC2"/>
                </a:solidFill>
                <a:latin typeface="Arial" charset="0"/>
              </a:rPr>
              <a:t>Natural </a:t>
            </a:r>
            <a:br>
              <a:rPr lang="en-US" sz="900">
                <a:solidFill>
                  <a:srgbClr val="007AC2"/>
                </a:solidFill>
                <a:latin typeface="Arial" charset="0"/>
              </a:rPr>
            </a:br>
            <a:r>
              <a:rPr lang="en-US" sz="900">
                <a:solidFill>
                  <a:srgbClr val="007AC2"/>
                </a:solidFill>
                <a:latin typeface="Arial" charset="0"/>
              </a:rPr>
              <a:t>Resources</a:t>
            </a:r>
          </a:p>
          <a:p>
            <a:pPr>
              <a:lnSpc>
                <a:spcPct val="90000"/>
              </a:lnSpc>
            </a:pPr>
            <a:r>
              <a:rPr lang="en-US" sz="900">
                <a:solidFill>
                  <a:srgbClr val="007AC2"/>
                </a:solidFill>
                <a:latin typeface="Arial" charset="0"/>
              </a:rPr>
              <a:t>Conservation </a:t>
            </a:r>
            <a:br>
              <a:rPr lang="en-US" sz="900">
                <a:solidFill>
                  <a:srgbClr val="007AC2"/>
                </a:solidFill>
                <a:latin typeface="Arial" charset="0"/>
              </a:rPr>
            </a:br>
            <a:r>
              <a:rPr lang="en-US" sz="900">
                <a:solidFill>
                  <a:srgbClr val="007AC2"/>
                </a:solidFill>
                <a:latin typeface="Arial" charset="0"/>
              </a:rPr>
              <a:t>Service</a:t>
            </a:r>
          </a:p>
        </p:txBody>
      </p:sp>
      <p:sp>
        <p:nvSpPr>
          <p:cNvPr id="38939" name="Text Box 27"/>
          <p:cNvSpPr txBox="1">
            <a:spLocks noChangeArrowheads="1"/>
          </p:cNvSpPr>
          <p:nvPr userDrawn="1"/>
        </p:nvSpPr>
        <p:spPr bwMode="auto">
          <a:xfrm>
            <a:off x="758825" y="6364288"/>
            <a:ext cx="1806575" cy="214312"/>
          </a:xfrm>
          <a:prstGeom prst="rect">
            <a:avLst/>
          </a:prstGeom>
          <a:noFill/>
          <a:ln w="12700" cap="sq">
            <a:noFill/>
            <a:miter lim="800000"/>
            <a:headEnd type="none" w="sm" len="sm"/>
            <a:tailEnd type="none" w="sm" len="sm"/>
          </a:ln>
          <a:effectLst/>
        </p:spPr>
        <p:txBody>
          <a:bodyPr>
            <a:spAutoFit/>
          </a:bodyPr>
          <a:lstStyle/>
          <a:p>
            <a:pPr>
              <a:lnSpc>
                <a:spcPct val="90000"/>
              </a:lnSpc>
            </a:pPr>
            <a:r>
              <a:rPr lang="en-US" sz="900" i="1">
                <a:solidFill>
                  <a:srgbClr val="00A886"/>
                </a:solidFill>
                <a:latin typeface="Arial" charset="0"/>
              </a:rPr>
              <a:t>Helping People Help the Land</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endParaRPr lang="en-U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2285FE28-14A8-4020-830C-BA6751F12B3C}" type="slidenum">
              <a:rPr lang="en-US"/>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n-U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6F42B881-795A-4AA5-A195-3251090C63D2}" type="slidenum">
              <a:rPr lang="en-US"/>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lvl1pPr>
              <a:defRPr/>
            </a:lvl1pPr>
          </a:lstStyle>
          <a:p>
            <a:endParaRPr lang="en-US"/>
          </a:p>
        </p:txBody>
      </p:sp>
      <p:sp>
        <p:nvSpPr>
          <p:cNvPr id="6" name="5 Marcador de pie de página"/>
          <p:cNvSpPr>
            <a:spLocks noGrp="1"/>
          </p:cNvSpPr>
          <p:nvPr>
            <p:ph type="ftr" sz="quarter" idx="11"/>
          </p:nvPr>
        </p:nvSpPr>
        <p:spPr/>
        <p:txBody>
          <a:bodyPr/>
          <a:lstStyle>
            <a:lvl1pPr>
              <a:defRPr/>
            </a:lvl1pPr>
          </a:lstStyle>
          <a:p>
            <a:endParaRPr lang="en-US"/>
          </a:p>
        </p:txBody>
      </p:sp>
      <p:sp>
        <p:nvSpPr>
          <p:cNvPr id="7" name="6 Marcador de número de diapositiva"/>
          <p:cNvSpPr>
            <a:spLocks noGrp="1"/>
          </p:cNvSpPr>
          <p:nvPr>
            <p:ph type="sldNum" sz="quarter" idx="12"/>
          </p:nvPr>
        </p:nvSpPr>
        <p:spPr/>
        <p:txBody>
          <a:bodyPr/>
          <a:lstStyle>
            <a:lvl1pPr>
              <a:defRPr/>
            </a:lvl1pPr>
          </a:lstStyle>
          <a:p>
            <a:fld id="{F8FBAB12-BB22-4C85-B978-31A1CE7D68F5}" type="slidenum">
              <a:rPr lang="en-US"/>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lvl1pPr>
              <a:defRPr/>
            </a:lvl1pPr>
          </a:lstStyle>
          <a:p>
            <a:endParaRPr lang="en-US"/>
          </a:p>
        </p:txBody>
      </p:sp>
      <p:sp>
        <p:nvSpPr>
          <p:cNvPr id="8" name="7 Marcador de pie de página"/>
          <p:cNvSpPr>
            <a:spLocks noGrp="1"/>
          </p:cNvSpPr>
          <p:nvPr>
            <p:ph type="ftr" sz="quarter" idx="11"/>
          </p:nvPr>
        </p:nvSpPr>
        <p:spPr/>
        <p:txBody>
          <a:bodyPr/>
          <a:lstStyle>
            <a:lvl1pPr>
              <a:defRPr/>
            </a:lvl1pPr>
          </a:lstStyle>
          <a:p>
            <a:endParaRPr lang="en-US"/>
          </a:p>
        </p:txBody>
      </p:sp>
      <p:sp>
        <p:nvSpPr>
          <p:cNvPr id="9" name="8 Marcador de número de diapositiva"/>
          <p:cNvSpPr>
            <a:spLocks noGrp="1"/>
          </p:cNvSpPr>
          <p:nvPr>
            <p:ph type="sldNum" sz="quarter" idx="12"/>
          </p:nvPr>
        </p:nvSpPr>
        <p:spPr/>
        <p:txBody>
          <a:bodyPr/>
          <a:lstStyle>
            <a:lvl1pPr>
              <a:defRPr/>
            </a:lvl1pPr>
          </a:lstStyle>
          <a:p>
            <a:fld id="{200D95CB-3DEA-42BC-9670-DF00F34F0755}" type="slidenum">
              <a:rPr lang="en-US"/>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lvl1pPr>
              <a:defRPr/>
            </a:lvl1pPr>
          </a:lstStyle>
          <a:p>
            <a:endParaRPr lang="en-US"/>
          </a:p>
        </p:txBody>
      </p:sp>
      <p:sp>
        <p:nvSpPr>
          <p:cNvPr id="4" name="3 Marcador de pie de página"/>
          <p:cNvSpPr>
            <a:spLocks noGrp="1"/>
          </p:cNvSpPr>
          <p:nvPr>
            <p:ph type="ftr" sz="quarter" idx="11"/>
          </p:nvPr>
        </p:nvSpPr>
        <p:spPr/>
        <p:txBody>
          <a:bodyPr/>
          <a:lstStyle>
            <a:lvl1pPr>
              <a:defRPr/>
            </a:lvl1pPr>
          </a:lstStyle>
          <a:p>
            <a:endParaRPr lang="en-US"/>
          </a:p>
        </p:txBody>
      </p:sp>
      <p:sp>
        <p:nvSpPr>
          <p:cNvPr id="5" name="4 Marcador de número de diapositiva"/>
          <p:cNvSpPr>
            <a:spLocks noGrp="1"/>
          </p:cNvSpPr>
          <p:nvPr>
            <p:ph type="sldNum" sz="quarter" idx="12"/>
          </p:nvPr>
        </p:nvSpPr>
        <p:spPr/>
        <p:txBody>
          <a:bodyPr/>
          <a:lstStyle>
            <a:lvl1pPr>
              <a:defRPr/>
            </a:lvl1pPr>
          </a:lstStyle>
          <a:p>
            <a:fld id="{C745E911-EDFD-4F31-AABE-AD6F7B6776BF}" type="slidenum">
              <a:rPr lang="en-US"/>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n-US"/>
          </a:p>
        </p:txBody>
      </p:sp>
      <p:sp>
        <p:nvSpPr>
          <p:cNvPr id="3" name="2 Marcador de pie de página"/>
          <p:cNvSpPr>
            <a:spLocks noGrp="1"/>
          </p:cNvSpPr>
          <p:nvPr>
            <p:ph type="ftr" sz="quarter" idx="11"/>
          </p:nvPr>
        </p:nvSpPr>
        <p:spPr/>
        <p:txBody>
          <a:bodyPr/>
          <a:lstStyle>
            <a:lvl1pPr>
              <a:defRPr/>
            </a:lvl1pPr>
          </a:lstStyle>
          <a:p>
            <a:endParaRPr lang="en-US"/>
          </a:p>
        </p:txBody>
      </p:sp>
      <p:sp>
        <p:nvSpPr>
          <p:cNvPr id="4" name="3 Marcador de número de diapositiva"/>
          <p:cNvSpPr>
            <a:spLocks noGrp="1"/>
          </p:cNvSpPr>
          <p:nvPr>
            <p:ph type="sldNum" sz="quarter" idx="12"/>
          </p:nvPr>
        </p:nvSpPr>
        <p:spPr/>
        <p:txBody>
          <a:bodyPr/>
          <a:lstStyle>
            <a:lvl1pPr>
              <a:defRPr/>
            </a:lvl1pPr>
          </a:lstStyle>
          <a:p>
            <a:fld id="{F904A7E3-A30F-495C-B24E-4E32FB075AFB}" type="slidenum">
              <a:rPr lang="en-US"/>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n-US"/>
          </a:p>
        </p:txBody>
      </p:sp>
      <p:sp>
        <p:nvSpPr>
          <p:cNvPr id="6" name="5 Marcador de pie de página"/>
          <p:cNvSpPr>
            <a:spLocks noGrp="1"/>
          </p:cNvSpPr>
          <p:nvPr>
            <p:ph type="ftr" sz="quarter" idx="11"/>
          </p:nvPr>
        </p:nvSpPr>
        <p:spPr/>
        <p:txBody>
          <a:bodyPr/>
          <a:lstStyle>
            <a:lvl1pPr>
              <a:defRPr/>
            </a:lvl1pPr>
          </a:lstStyle>
          <a:p>
            <a:endParaRPr lang="en-US"/>
          </a:p>
        </p:txBody>
      </p:sp>
      <p:sp>
        <p:nvSpPr>
          <p:cNvPr id="7" name="6 Marcador de número de diapositiva"/>
          <p:cNvSpPr>
            <a:spLocks noGrp="1"/>
          </p:cNvSpPr>
          <p:nvPr>
            <p:ph type="sldNum" sz="quarter" idx="12"/>
          </p:nvPr>
        </p:nvSpPr>
        <p:spPr/>
        <p:txBody>
          <a:bodyPr/>
          <a:lstStyle>
            <a:lvl1pPr>
              <a:defRPr/>
            </a:lvl1pPr>
          </a:lstStyle>
          <a:p>
            <a:fld id="{CD5AA3ED-5E93-4127-8BD6-6FE19C3721DC}" type="slidenum">
              <a:rPr lang="en-US"/>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n-US"/>
          </a:p>
        </p:txBody>
      </p:sp>
      <p:sp>
        <p:nvSpPr>
          <p:cNvPr id="6" name="5 Marcador de pie de página"/>
          <p:cNvSpPr>
            <a:spLocks noGrp="1"/>
          </p:cNvSpPr>
          <p:nvPr>
            <p:ph type="ftr" sz="quarter" idx="11"/>
          </p:nvPr>
        </p:nvSpPr>
        <p:spPr/>
        <p:txBody>
          <a:bodyPr/>
          <a:lstStyle>
            <a:lvl1pPr>
              <a:defRPr/>
            </a:lvl1pPr>
          </a:lstStyle>
          <a:p>
            <a:endParaRPr lang="en-US"/>
          </a:p>
        </p:txBody>
      </p:sp>
      <p:sp>
        <p:nvSpPr>
          <p:cNvPr id="7" name="6 Marcador de número de diapositiva"/>
          <p:cNvSpPr>
            <a:spLocks noGrp="1"/>
          </p:cNvSpPr>
          <p:nvPr>
            <p:ph type="sldNum" sz="quarter" idx="12"/>
          </p:nvPr>
        </p:nvSpPr>
        <p:spPr/>
        <p:txBody>
          <a:bodyPr/>
          <a:lstStyle>
            <a:lvl1pPr>
              <a:defRPr/>
            </a:lvl1pPr>
          </a:lstStyle>
          <a:p>
            <a:fld id="{2DD049C1-F243-4751-AC76-8F1A12B5534A}" type="slidenum">
              <a:rPr lang="en-US"/>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endParaRPr lang="en-U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2E1C0E07-D17B-4418-AD04-9365F950DFF3}" type="slidenum">
              <a:rPr lang="en-US"/>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7813"/>
            <a:ext cx="2057400" cy="5853112"/>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7813"/>
            <a:ext cx="6019800" cy="585311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endParaRPr lang="en-U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832C9C04-7B9E-46B4-BC6E-480453DD5412}" type="slidenum">
              <a:rPr lang="en-US"/>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85800"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648200"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a:extLst>
              <a:ext uri="{FF2B5EF4-FFF2-40B4-BE49-F238E27FC236}">
                <a16:creationId xmlns:a16="http://schemas.microsoft.com/office/drawing/2014/main" id="{FA735568-D6C6-4148-BE88-FBEFB2A93F17}"/>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6" name="Rectangle 5">
            <a:extLst>
              <a:ext uri="{FF2B5EF4-FFF2-40B4-BE49-F238E27FC236}">
                <a16:creationId xmlns:a16="http://schemas.microsoft.com/office/drawing/2014/main" id="{02466917-968D-4D49-82F5-BF4046FD20B8}"/>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7" name="Rectangle 6">
            <a:extLst>
              <a:ext uri="{FF2B5EF4-FFF2-40B4-BE49-F238E27FC236}">
                <a16:creationId xmlns:a16="http://schemas.microsoft.com/office/drawing/2014/main" id="{56983979-EA54-489C-AB9E-48A9744487E0}"/>
              </a:ext>
            </a:extLst>
          </p:cNvPr>
          <p:cNvSpPr>
            <a:spLocks noGrp="1" noChangeArrowheads="1"/>
          </p:cNvSpPr>
          <p:nvPr>
            <p:ph type="sldNum" sz="quarter" idx="12"/>
          </p:nvPr>
        </p:nvSpPr>
        <p:spPr>
          <a:ln/>
        </p:spPr>
        <p:txBody>
          <a:bodyPr/>
          <a:lstStyle>
            <a:lvl1pPr>
              <a:defRPr/>
            </a:lvl1pPr>
          </a:lstStyle>
          <a:p>
            <a:fld id="{FFF74F34-07D0-4A0B-99B2-B821AE05842A}" type="slidenum">
              <a:rPr lang="en-US" altLang="es-MX"/>
              <a:pPr/>
              <a:t>‹Nº›</a:t>
            </a:fld>
            <a:endParaRPr lang="en-US" altLang="es-MX"/>
          </a:p>
        </p:txBody>
      </p:sp>
    </p:spTree>
    <p:extLst>
      <p:ext uri="{BB962C8B-B14F-4D97-AF65-F5344CB8AC3E}">
        <p14:creationId xmlns:p14="http://schemas.microsoft.com/office/powerpoint/2010/main" val="4190905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2">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37890" name="Group 2"/>
          <p:cNvGrpSpPr>
            <a:grpSpLocks/>
          </p:cNvGrpSpPr>
          <p:nvPr/>
        </p:nvGrpSpPr>
        <p:grpSpPr bwMode="auto">
          <a:xfrm>
            <a:off x="4716463" y="5345113"/>
            <a:ext cx="4427537" cy="1512887"/>
            <a:chOff x="2971" y="3367"/>
            <a:chExt cx="2789" cy="953"/>
          </a:xfrm>
        </p:grpSpPr>
        <p:sp>
          <p:nvSpPr>
            <p:cNvPr id="37891"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s-MX"/>
            </a:p>
          </p:txBody>
        </p:sp>
        <p:sp>
          <p:nvSpPr>
            <p:cNvPr id="37892"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893"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894"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895"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896"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897"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898"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899"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900"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901"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902"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903"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904"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sp>
          <p:nvSpPr>
            <p:cNvPr id="37905"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s-MX"/>
            </a:p>
          </p:txBody>
        </p:sp>
      </p:grpSp>
      <p:sp>
        <p:nvSpPr>
          <p:cNvPr id="37906" name="Rectangle 18"/>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37907" name="Rectangle 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endParaRPr lang="en-US"/>
          </a:p>
        </p:txBody>
      </p:sp>
      <p:sp>
        <p:nvSpPr>
          <p:cNvPr id="37908"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endParaRPr lang="en-US"/>
          </a:p>
        </p:txBody>
      </p:sp>
      <p:sp>
        <p:nvSpPr>
          <p:cNvPr id="37909" name="Rectangle 21"/>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D6F252FE-D00D-4BD5-9D7E-3CFC362169C2}" type="slidenum">
              <a:rPr lang="en-US"/>
              <a:pPr/>
              <a:t>‹Nº›</a:t>
            </a:fld>
            <a:endParaRPr lang="en-US"/>
          </a:p>
        </p:txBody>
      </p:sp>
      <p:sp>
        <p:nvSpPr>
          <p:cNvPr id="37910"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6" r:id="rId12"/>
  </p:sldLayoutIdLst>
  <p:txStyles>
    <p:title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 Id="rId4" Type="http://schemas.openxmlformats.org/officeDocument/2006/relationships/image" Target="../media/image61.png"/></Relationships>
</file>

<file path=ppt/slides/_rels/slide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6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7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099684" y="3274787"/>
            <a:ext cx="7772400" cy="789214"/>
          </a:xfrm>
        </p:spPr>
        <p:txBody>
          <a:bodyPr/>
          <a:lstStyle/>
          <a:p>
            <a:r>
              <a:rPr lang="es-MX" dirty="0"/>
              <a:t>INTRODUCCIÓN A LAS CIENCIAS </a:t>
            </a:r>
            <a:r>
              <a:rPr lang="es-MX" dirty="0" err="1"/>
              <a:t>ambientalES</a:t>
            </a:r>
            <a:endParaRPr lang="es-MX" dirty="0"/>
          </a:p>
        </p:txBody>
      </p:sp>
      <p:sp>
        <p:nvSpPr>
          <p:cNvPr id="5" name="4 Marcador de texto"/>
          <p:cNvSpPr>
            <a:spLocks noGrp="1"/>
          </p:cNvSpPr>
          <p:nvPr>
            <p:ph type="body" idx="1"/>
          </p:nvPr>
        </p:nvSpPr>
        <p:spPr>
          <a:xfrm>
            <a:off x="771134" y="5098371"/>
            <a:ext cx="7772400" cy="504144"/>
          </a:xfrm>
        </p:spPr>
        <p:txBody>
          <a:bodyPr/>
          <a:lstStyle/>
          <a:p>
            <a:pPr algn="r"/>
            <a:r>
              <a:rPr lang="es-MX" sz="2400" dirty="0"/>
              <a:t>Semestre 2022-2</a:t>
            </a:r>
          </a:p>
          <a:p>
            <a:pPr algn="r"/>
            <a:r>
              <a:rPr lang="es-MX" sz="2400" dirty="0"/>
              <a:t>PROF. ISMAEL MINJAREZ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7170" y="618671"/>
            <a:ext cx="7772400" cy="1362075"/>
          </a:xfrm>
        </p:spPr>
        <p:txBody>
          <a:bodyPr/>
          <a:lstStyle/>
          <a:p>
            <a:r>
              <a:rPr lang="es-MX" dirty="0"/>
              <a:t>CONTAMINACIÓN DE SUELOS</a:t>
            </a:r>
          </a:p>
        </p:txBody>
      </p:sp>
      <p:pic>
        <p:nvPicPr>
          <p:cNvPr id="40962" name="Picture 2"/>
          <p:cNvPicPr>
            <a:picLocks noChangeAspect="1" noChangeArrowheads="1"/>
          </p:cNvPicPr>
          <p:nvPr/>
        </p:nvPicPr>
        <p:blipFill>
          <a:blip r:embed="rId2" cstate="print"/>
          <a:srcRect/>
          <a:stretch>
            <a:fillRect/>
          </a:stretch>
        </p:blipFill>
        <p:spPr bwMode="auto">
          <a:xfrm>
            <a:off x="1472101" y="1594304"/>
            <a:ext cx="6284877" cy="4182382"/>
          </a:xfrm>
          <a:prstGeom prst="rect">
            <a:avLst/>
          </a:prstGeom>
          <a:noFill/>
          <a:ln w="12700" cap="sq" cmpd="sng">
            <a:noFill/>
            <a:prstDash val="solid"/>
            <a:miter lim="800000"/>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704109" y="-46812"/>
            <a:ext cx="4191000" cy="1143000"/>
          </a:xfrm>
        </p:spPr>
        <p:txBody>
          <a:bodyPr/>
          <a:lstStyle/>
          <a:p>
            <a:r>
              <a:rPr lang="en-US" dirty="0" err="1"/>
              <a:t>Suelo</a:t>
            </a:r>
            <a:endParaRPr lang="en-US" dirty="0"/>
          </a:p>
        </p:txBody>
      </p:sp>
      <p:sp>
        <p:nvSpPr>
          <p:cNvPr id="8" name="CuadroTexto 7">
            <a:extLst>
              <a:ext uri="{FF2B5EF4-FFF2-40B4-BE49-F238E27FC236}">
                <a16:creationId xmlns:a16="http://schemas.microsoft.com/office/drawing/2014/main" id="{8064CF0D-8AF4-4BE3-B085-560152B51BC2}"/>
              </a:ext>
            </a:extLst>
          </p:cNvPr>
          <p:cNvSpPr txBox="1"/>
          <p:nvPr/>
        </p:nvSpPr>
        <p:spPr>
          <a:xfrm>
            <a:off x="193964" y="1076375"/>
            <a:ext cx="8885381" cy="923330"/>
          </a:xfrm>
          <a:prstGeom prst="rect">
            <a:avLst/>
          </a:prstGeom>
          <a:noFill/>
        </p:spPr>
        <p:txBody>
          <a:bodyPr wrap="square">
            <a:spAutoFit/>
          </a:bodyPr>
          <a:lstStyle/>
          <a:p>
            <a:r>
              <a:rPr lang="es-MX" dirty="0"/>
              <a:t>Parte superficial de la corteza terrestre, biológicamente activa, que proviene de la desintegración o alteración física y química de las rocas y de los residuos de las actividades de seres vivos que se asientan sobre él.​</a:t>
            </a:r>
          </a:p>
        </p:txBody>
      </p:sp>
      <p:pic>
        <p:nvPicPr>
          <p:cNvPr id="5" name="Imagen 4">
            <a:extLst>
              <a:ext uri="{FF2B5EF4-FFF2-40B4-BE49-F238E27FC236}">
                <a16:creationId xmlns:a16="http://schemas.microsoft.com/office/drawing/2014/main" id="{8B68783C-684A-450C-9254-242ED3797AC9}"/>
              </a:ext>
            </a:extLst>
          </p:cNvPr>
          <p:cNvPicPr>
            <a:picLocks noChangeAspect="1"/>
          </p:cNvPicPr>
          <p:nvPr/>
        </p:nvPicPr>
        <p:blipFill>
          <a:blip r:embed="rId2"/>
          <a:stretch>
            <a:fillRect/>
          </a:stretch>
        </p:blipFill>
        <p:spPr>
          <a:xfrm>
            <a:off x="848590" y="2516909"/>
            <a:ext cx="7760855" cy="41287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Los suelos son importantes por que:</a:t>
            </a:r>
          </a:p>
        </p:txBody>
      </p:sp>
      <p:sp>
        <p:nvSpPr>
          <p:cNvPr id="5" name="4 Marcador de contenido"/>
          <p:cNvSpPr>
            <a:spLocks noGrp="1"/>
          </p:cNvSpPr>
          <p:nvPr>
            <p:ph idx="1"/>
          </p:nvPr>
        </p:nvSpPr>
        <p:spPr/>
        <p:txBody>
          <a:bodyPr/>
          <a:lstStyle/>
          <a:p>
            <a:r>
              <a:rPr lang="es-MX" dirty="0"/>
              <a:t>Son el sustento de la vegetación.</a:t>
            </a:r>
          </a:p>
          <a:p>
            <a:r>
              <a:rPr lang="es-MX" dirty="0"/>
              <a:t>Especialmente, son relevantes para la agricultura.</a:t>
            </a:r>
          </a:p>
          <a:p>
            <a:r>
              <a:rPr lang="es-MX" dirty="0"/>
              <a:t>Son  la base donde se ubican las construcciones.</a:t>
            </a:r>
          </a:p>
          <a:p>
            <a:r>
              <a:rPr lang="es-MX" dirty="0"/>
              <a:t>Eventualmente, son fuente de recursos minerales. </a:t>
            </a:r>
          </a:p>
          <a:p>
            <a:r>
              <a:rPr lang="es-MX" dirty="0"/>
              <a:t>En general es la casa nuestra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jpg"/>
          <p:cNvPicPr/>
          <p:nvPr/>
        </p:nvPicPr>
        <p:blipFill>
          <a:blip r:embed="rId2" cstate="print"/>
          <a:srcRect l="19926" t="27455" r="14992"/>
          <a:stretch>
            <a:fillRect/>
          </a:stretch>
        </p:blipFill>
        <p:spPr>
          <a:xfrm>
            <a:off x="1763688" y="1988840"/>
            <a:ext cx="5760640" cy="4869160"/>
          </a:xfrm>
          <a:prstGeom prst="rect">
            <a:avLst/>
          </a:prstGeom>
        </p:spPr>
      </p:pic>
      <p:sp>
        <p:nvSpPr>
          <p:cNvPr id="3" name="309 Marcador de texto"/>
          <p:cNvSpPr txBox="1">
            <a:spLocks/>
          </p:cNvSpPr>
          <p:nvPr/>
        </p:nvSpPr>
        <p:spPr bwMode="auto">
          <a:xfrm>
            <a:off x="835025" y="188640"/>
            <a:ext cx="8308975" cy="1728470"/>
          </a:xfrm>
          <a:prstGeom prst="rect">
            <a:avLst/>
          </a:prstGeom>
          <a:noFill/>
          <a:ln w="0" cmpd="sng">
            <a:noFill/>
            <a:prstDash val="solid"/>
            <a:miter lim="800000"/>
            <a:headEnd/>
            <a:tailEnd/>
          </a:ln>
          <a:effec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95999"/>
              </a:lnSpc>
              <a:spcBef>
                <a:spcPct val="0"/>
              </a:spcBef>
              <a:spcAft>
                <a:spcPts val="0"/>
              </a:spcAft>
              <a:buClrTx/>
              <a:buSzTx/>
              <a:buFontTx/>
              <a:buNone/>
              <a:tabLst/>
              <a:defRPr/>
            </a:pPr>
            <a:r>
              <a:rPr kumimoji="0" lang="en-US" sz="2700" b="1" i="0" u="none" strike="noStrike" kern="1200" cap="none" spc="80" normalizeH="0" baseline="0" noProof="0" dirty="0" err="1">
                <a:ln>
                  <a:noFill/>
                </a:ln>
                <a:solidFill>
                  <a:schemeClr val="accent1">
                    <a:lumMod val="60000"/>
                    <a:lumOff val="40000"/>
                  </a:schemeClr>
                </a:solidFill>
                <a:effectLst/>
                <a:uLnTx/>
                <a:uFillTx/>
                <a:latin typeface="Tahoma" panose="22635452340000000000" pitchFamily="2"/>
                <a:ea typeface="+mn-ea"/>
                <a:cs typeface="+mn-cs"/>
              </a:rPr>
              <a:t>Principales</a:t>
            </a:r>
            <a:r>
              <a:rPr kumimoji="0" lang="en-US" sz="2700" b="1" i="0" u="none" strike="noStrike" kern="1200" cap="none" spc="80" normalizeH="0" baseline="0" noProof="0" dirty="0">
                <a:ln>
                  <a:noFill/>
                </a:ln>
                <a:solidFill>
                  <a:schemeClr val="accent1">
                    <a:lumMod val="60000"/>
                    <a:lumOff val="40000"/>
                  </a:schemeClr>
                </a:solidFill>
                <a:effectLst/>
                <a:uLnTx/>
                <a:uFillTx/>
                <a:latin typeface="Tahoma" panose="22635452340000000000" pitchFamily="2"/>
                <a:ea typeface="+mn-ea"/>
                <a:cs typeface="+mn-cs"/>
              </a:rPr>
              <a:t> </a:t>
            </a:r>
            <a:r>
              <a:rPr kumimoji="0" lang="en-US" sz="2700" b="1" i="0" u="none" strike="noStrike" kern="1200" cap="none" spc="80" normalizeH="0" baseline="0" noProof="0" dirty="0" err="1">
                <a:ln>
                  <a:noFill/>
                </a:ln>
                <a:solidFill>
                  <a:schemeClr val="accent1">
                    <a:lumMod val="60000"/>
                    <a:lumOff val="40000"/>
                  </a:schemeClr>
                </a:solidFill>
                <a:effectLst/>
                <a:uLnTx/>
                <a:uFillTx/>
                <a:latin typeface="Tahoma" panose="22635452340000000000" pitchFamily="2"/>
                <a:ea typeface="+mn-ea"/>
                <a:cs typeface="+mn-cs"/>
              </a:rPr>
              <a:t>componentes</a:t>
            </a:r>
            <a:r>
              <a:rPr kumimoji="0" lang="en-US" sz="2700" b="1" i="0" u="none" strike="noStrike" kern="1200" cap="none" spc="80" normalizeH="0" baseline="0" noProof="0" dirty="0">
                <a:ln>
                  <a:noFill/>
                </a:ln>
                <a:solidFill>
                  <a:schemeClr val="accent1">
                    <a:lumMod val="60000"/>
                    <a:lumOff val="40000"/>
                  </a:schemeClr>
                </a:solidFill>
                <a:effectLst/>
                <a:uLnTx/>
                <a:uFillTx/>
                <a:latin typeface="Tahoma" panose="22635452340000000000" pitchFamily="2"/>
                <a:ea typeface="+mn-ea"/>
                <a:cs typeface="+mn-cs"/>
              </a:rPr>
              <a:t> del </a:t>
            </a:r>
            <a:r>
              <a:rPr kumimoji="0" lang="en-US" sz="2700" b="1" i="0" u="none" strike="noStrike" kern="1200" cap="none" spc="80" normalizeH="0" baseline="0" noProof="0" dirty="0" err="1">
                <a:ln>
                  <a:noFill/>
                </a:ln>
                <a:solidFill>
                  <a:schemeClr val="accent1">
                    <a:lumMod val="60000"/>
                    <a:lumOff val="40000"/>
                  </a:schemeClr>
                </a:solidFill>
                <a:effectLst/>
                <a:uLnTx/>
                <a:uFillTx/>
                <a:latin typeface="Tahoma" panose="22635452340000000000" pitchFamily="2"/>
                <a:ea typeface="+mn-ea"/>
                <a:cs typeface="+mn-cs"/>
              </a:rPr>
              <a:t>suelo</a:t>
            </a:r>
            <a:r>
              <a:rPr kumimoji="0" lang="en-US" sz="2700" b="1" i="0" u="none" strike="noStrike" kern="1200" cap="none" spc="80" normalizeH="0" baseline="0" noProof="0" dirty="0">
                <a:ln>
                  <a:noFill/>
                </a:ln>
                <a:solidFill>
                  <a:schemeClr val="accent1">
                    <a:lumMod val="60000"/>
                    <a:lumOff val="40000"/>
                  </a:schemeClr>
                </a:solidFill>
                <a:effectLst/>
                <a:uLnTx/>
                <a:uFillTx/>
                <a:latin typeface="Tahoma" panose="22635452340000000000" pitchFamily="2"/>
                <a:ea typeface="+mn-ea"/>
                <a:cs typeface="+mn-cs"/>
              </a:rPr>
              <a:t>:</a:t>
            </a:r>
          </a:p>
          <a:p>
            <a:pPr marL="0" marR="0" lvl="0" indent="0" algn="ctr" defTabSz="914400" rtl="0" eaLnBrk="1" fontAlgn="base" latinLnBrk="0" hangingPunct="1">
              <a:lnSpc>
                <a:spcPct val="95999"/>
              </a:lnSpc>
              <a:spcBef>
                <a:spcPts val="0"/>
              </a:spcBef>
              <a:spcAft>
                <a:spcPts val="0"/>
              </a:spcAft>
              <a:buClrTx/>
              <a:buSzTx/>
              <a:buFontTx/>
              <a:buNone/>
              <a:tabLst/>
              <a:defRPr/>
            </a:pPr>
            <a:r>
              <a:rPr kumimoji="0" lang="en-US" sz="28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1/2 </a:t>
            </a:r>
            <a:r>
              <a:rPr kumimoji="0" lang="en-US" sz="2800" b="0" i="0" u="none" strike="noStrike" kern="1200" cap="none" spc="-15"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volumen</a:t>
            </a:r>
            <a:r>
              <a:rPr kumimoji="0" lang="en-US" sz="28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a:t>
            </a:r>
            <a:r>
              <a:rPr kumimoji="0" lang="en-US" sz="3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a:t>
            </a:r>
            <a:r>
              <a:rPr kumimoji="0" lang="en-US" sz="2800" b="0" i="0" u="none" strike="noStrike" kern="1200" cap="none" spc="-15"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mezcla</a:t>
            </a:r>
            <a:r>
              <a:rPr kumimoji="0" lang="en-US" sz="28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de </a:t>
            </a:r>
            <a:r>
              <a:rPr kumimoji="0" lang="en-US" sz="2800" b="0" i="0" u="none" strike="noStrike" kern="1200" cap="none" spc="-15"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roca</a:t>
            </a:r>
            <a:r>
              <a:rPr kumimoji="0" lang="en-US" sz="28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a:t>
            </a:r>
            <a:r>
              <a:rPr kumimoji="0" lang="en-US" sz="2800" b="0" i="0" u="none" strike="noStrike" kern="1200" cap="none" spc="-15"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desintegrada</a:t>
            </a:r>
            <a:r>
              <a:rPr kumimoji="0" lang="en-US" sz="28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y </a:t>
            </a:r>
            <a:r>
              <a:rPr kumimoji="0" lang="en-US" sz="2800" b="0" i="0" u="none" strike="noStrike" kern="1200" cap="none" spc="-15"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descompuesta</a:t>
            </a:r>
            <a:endParaRPr kumimoji="0" lang="en-US" sz="28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endParaRPr>
          </a:p>
          <a:p>
            <a:pPr marL="0" marR="0" lvl="0" indent="0" algn="ctr" defTabSz="914400" rtl="0" eaLnBrk="1" fontAlgn="base" latinLnBrk="0" hangingPunct="1">
              <a:lnSpc>
                <a:spcPct val="95999"/>
              </a:lnSpc>
              <a:spcBef>
                <a:spcPts val="0"/>
              </a:spcBef>
              <a:spcAft>
                <a:spcPts val="0"/>
              </a:spcAft>
              <a:buClrTx/>
              <a:buSzTx/>
              <a:buFontTx/>
              <a:buNone/>
              <a:tabLst/>
              <a:defRPr/>
            </a:pPr>
            <a:r>
              <a:rPr kumimoji="0" lang="en-US" sz="28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a:t>
            </a:r>
            <a:r>
              <a:rPr kumimoji="0" lang="en-US" sz="2800" b="0" i="0" u="none" strike="noStrike" kern="1200" cap="none" spc="-15"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materia</a:t>
            </a:r>
            <a:r>
              <a:rPr kumimoji="0" lang="en-US" sz="28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mineral) + humus; 1/2 </a:t>
            </a:r>
            <a:r>
              <a:rPr kumimoji="0" lang="en-US" sz="2800" b="0" i="0" u="none" strike="noStrike" kern="1200" cap="none" spc="-15"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volumen</a:t>
            </a:r>
            <a:r>
              <a:rPr kumimoji="0" lang="en-US" sz="28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a:t>
            </a:r>
            <a:r>
              <a:rPr kumimoji="0" lang="en-US" sz="3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a:t>
            </a:r>
            <a:r>
              <a:rPr kumimoji="0" lang="en-US" sz="2800" b="0" i="0" u="none" strike="noStrike" kern="1200" cap="none" spc="-15"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espacios</a:t>
            </a:r>
            <a:r>
              <a:rPr kumimoji="0" lang="en-US" sz="28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a:t>
            </a:r>
            <a:r>
              <a:rPr kumimoji="0" lang="en-US" sz="2800" b="0" i="0" u="none" strike="noStrike" kern="1200" cap="none" spc="-15"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porosos</a:t>
            </a:r>
            <a:endParaRPr kumimoji="0" lang="en-US" sz="2800" b="0" i="0" u="none" strike="noStrike" kern="1200" cap="none" spc="-15" normalizeH="0" baseline="0" noProof="0" dirty="0">
              <a:ln>
                <a:noFill/>
              </a:ln>
              <a:solidFill>
                <a:schemeClr val="accent1">
                  <a:lumMod val="60000"/>
                  <a:lumOff val="40000"/>
                </a:schemeClr>
              </a:solidFill>
              <a:effectLst/>
              <a:uLnTx/>
              <a:uFillTx/>
              <a:latin typeface="Times New Roman" panose="22635452340000000000" pitchFamily="1"/>
              <a:ea typeface="+mn-ea"/>
              <a:cs typeface="+mn-cs"/>
            </a:endParaRPr>
          </a:p>
          <a:p>
            <a:pPr marL="0" marR="0" lvl="0" indent="0" algn="ctr" defTabSz="914400" rtl="0" eaLnBrk="1" fontAlgn="base" latinLnBrk="0" hangingPunct="1">
              <a:lnSpc>
                <a:spcPct val="95999"/>
              </a:lnSpc>
              <a:spcBef>
                <a:spcPts val="0"/>
              </a:spcBef>
              <a:spcAft>
                <a:spcPts val="540"/>
              </a:spcAft>
              <a:buClrTx/>
              <a:buSzTx/>
              <a:buFontTx/>
              <a:buNone/>
              <a:tabLst/>
              <a:defRPr/>
            </a:pPr>
            <a:r>
              <a:rPr kumimoji="0" lang="en-US" sz="2800" b="0" i="0" u="none" strike="noStrike" kern="1200" cap="none" spc="-10"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entre </a:t>
            </a:r>
            <a:r>
              <a:rPr kumimoji="0" lang="en-US" sz="2800" b="0" i="0" u="none" strike="noStrike" kern="1200" cap="none" spc="-10"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particulas</a:t>
            </a:r>
            <a:r>
              <a:rPr kumimoji="0" lang="en-US" sz="2800" b="0" i="0" u="none" strike="noStrike" kern="1200" cap="none" spc="-10"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a:t>
            </a:r>
            <a:r>
              <a:rPr kumimoji="0" lang="en-US" sz="2800" b="0" i="0" u="none" strike="noStrike" kern="1200" cap="none" spc="-10"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solidas</a:t>
            </a:r>
            <a:r>
              <a:rPr kumimoji="0" lang="en-US" sz="2800" b="0" i="0" u="none" strike="noStrike" kern="1200" cap="none" spc="-10"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a:t>
            </a:r>
            <a:r>
              <a:rPr kumimoji="0" lang="en-US" sz="2800" b="0" i="0" u="none" strike="noStrike" kern="1200" cap="none" spc="-10"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donde</a:t>
            </a:r>
            <a:r>
              <a:rPr kumimoji="0" lang="en-US" sz="2800" b="0" i="0" u="none" strike="noStrike" kern="1200" cap="none" spc="-10"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a:t>
            </a:r>
            <a:r>
              <a:rPr kumimoji="0" lang="en-US" sz="2800" b="0" i="0" u="none" strike="noStrike" kern="1200" cap="none" spc="-10"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circula</a:t>
            </a:r>
            <a:r>
              <a:rPr kumimoji="0" lang="en-US" sz="2800" b="0" i="0" u="none" strike="noStrike" kern="1200" cap="none" spc="-10"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 H</a:t>
            </a:r>
            <a:r>
              <a:rPr kumimoji="0" lang="en-US" sz="2800" b="0" i="0" u="none" strike="noStrike" kern="1200" cap="none" spc="-10" normalizeH="0" baseline="-25000" noProof="0" dirty="0">
                <a:ln>
                  <a:noFill/>
                </a:ln>
                <a:solidFill>
                  <a:schemeClr val="accent1">
                    <a:lumMod val="60000"/>
                    <a:lumOff val="40000"/>
                  </a:schemeClr>
                </a:solidFill>
                <a:effectLst/>
                <a:uLnTx/>
                <a:uFillTx/>
                <a:latin typeface="Times New Roman" panose="22635452340000000000" pitchFamily="1"/>
                <a:ea typeface="+mn-ea"/>
                <a:cs typeface="+mn-cs"/>
              </a:rPr>
              <a:t>2</a:t>
            </a:r>
            <a:r>
              <a:rPr kumimoji="0" lang="en-US" sz="2800" b="0" i="0" u="none" strike="noStrike" kern="1200" cap="none" spc="-10" normalizeH="0" baseline="0" noProof="0" dirty="0">
                <a:ln>
                  <a:noFill/>
                </a:ln>
                <a:solidFill>
                  <a:schemeClr val="accent1">
                    <a:lumMod val="60000"/>
                    <a:lumOff val="40000"/>
                  </a:schemeClr>
                </a:solidFill>
                <a:effectLst/>
                <a:uLnTx/>
                <a:uFillTx/>
                <a:latin typeface="Times New Roman" panose="22635452340000000000" pitchFamily="1"/>
                <a:ea typeface="+mn-ea"/>
                <a:cs typeface="+mn-cs"/>
              </a:rPr>
              <a:t>O y </a:t>
            </a:r>
            <a:r>
              <a:rPr kumimoji="0" lang="en-US" sz="2800" b="0" i="0" u="none" strike="noStrike" kern="1200" cap="none" spc="-10" normalizeH="0" baseline="0" noProof="0" dirty="0" err="1">
                <a:ln>
                  <a:noFill/>
                </a:ln>
                <a:solidFill>
                  <a:schemeClr val="accent1">
                    <a:lumMod val="60000"/>
                    <a:lumOff val="40000"/>
                  </a:schemeClr>
                </a:solidFill>
                <a:effectLst/>
                <a:uLnTx/>
                <a:uFillTx/>
                <a:latin typeface="Times New Roman" panose="22635452340000000000" pitchFamily="1"/>
                <a:ea typeface="+mn-ea"/>
                <a:cs typeface="+mn-cs"/>
              </a:rPr>
              <a:t>aire</a:t>
            </a:r>
            <a:endParaRPr kumimoji="0" lang="en-US" sz="2800" b="0" i="0" u="none" strike="noStrike" kern="1200" cap="none" spc="-10" normalizeH="0" baseline="0" noProof="0" dirty="0">
              <a:ln>
                <a:noFill/>
              </a:ln>
              <a:solidFill>
                <a:schemeClr val="accent1">
                  <a:lumMod val="60000"/>
                  <a:lumOff val="40000"/>
                </a:schemeClr>
              </a:solidFill>
              <a:effectLst/>
              <a:uLnTx/>
              <a:uFillTx/>
              <a:latin typeface="Times New Roman" panose="22635452340000000000" pitchFamily="1"/>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Algunos tipos de suelo</a:t>
            </a:r>
          </a:p>
        </p:txBody>
      </p:sp>
      <p:pic>
        <p:nvPicPr>
          <p:cNvPr id="4098" name="Picture 2"/>
          <p:cNvPicPr>
            <a:picLocks noChangeAspect="1" noChangeArrowheads="1"/>
          </p:cNvPicPr>
          <p:nvPr/>
        </p:nvPicPr>
        <p:blipFill>
          <a:blip r:embed="rId2" cstate="print"/>
          <a:srcRect/>
          <a:stretch>
            <a:fillRect/>
          </a:stretch>
        </p:blipFill>
        <p:spPr bwMode="auto">
          <a:xfrm>
            <a:off x="1184729" y="1162958"/>
            <a:ext cx="6629400" cy="52578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4034" name="Picture 2"/>
          <p:cNvPicPr>
            <a:picLocks noChangeAspect="1" noChangeArrowheads="1"/>
          </p:cNvPicPr>
          <p:nvPr/>
        </p:nvPicPr>
        <p:blipFill>
          <a:blip r:embed="rId2" cstate="print"/>
          <a:srcRect/>
          <a:stretch>
            <a:fillRect/>
          </a:stretch>
        </p:blipFill>
        <p:spPr bwMode="auto">
          <a:xfrm>
            <a:off x="316977" y="522514"/>
            <a:ext cx="8406167" cy="5906407"/>
          </a:xfrm>
          <a:prstGeom prst="rect">
            <a:avLst/>
          </a:prstGeom>
          <a:noFill/>
          <a:ln w="12700" cap="sq" cmpd="sng">
            <a:noFill/>
            <a:prstDash val="solid"/>
            <a:miter lim="800000"/>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5 Grupo"/>
          <p:cNvGrpSpPr/>
          <p:nvPr/>
        </p:nvGrpSpPr>
        <p:grpSpPr>
          <a:xfrm>
            <a:off x="688258" y="304800"/>
            <a:ext cx="8455742" cy="6096000"/>
            <a:chOff x="688258" y="304800"/>
            <a:chExt cx="8455742" cy="6096000"/>
          </a:xfrm>
        </p:grpSpPr>
        <p:pic>
          <p:nvPicPr>
            <p:cNvPr id="106500" name="Picture 4"/>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688258" y="304800"/>
              <a:ext cx="8455742" cy="6096000"/>
            </a:xfrm>
            <a:prstGeom prst="rect">
              <a:avLst/>
            </a:prstGeom>
            <a:noFill/>
            <a:ln w="12700" cap="sq" cmpd="sng">
              <a:noFill/>
              <a:prstDash val="solid"/>
              <a:miter lim="800000"/>
              <a:headEnd type="none" w="sm" len="sm"/>
              <a:tailEnd type="none" w="sm" len="sm"/>
            </a:ln>
          </p:spPr>
        </p:pic>
        <p:sp>
          <p:nvSpPr>
            <p:cNvPr id="7" name="6 CuadroTexto"/>
            <p:cNvSpPr txBox="1"/>
            <p:nvPr/>
          </p:nvSpPr>
          <p:spPr>
            <a:xfrm>
              <a:off x="972457" y="3236686"/>
              <a:ext cx="1308371" cy="338554"/>
            </a:xfrm>
            <a:prstGeom prst="rect">
              <a:avLst/>
            </a:prstGeom>
            <a:noFill/>
          </p:spPr>
          <p:txBody>
            <a:bodyPr wrap="none" rtlCol="0">
              <a:spAutoFit/>
            </a:bodyPr>
            <a:lstStyle/>
            <a:p>
              <a:r>
                <a:rPr lang="es-MX" sz="1600" dirty="0" err="1">
                  <a:solidFill>
                    <a:srgbClr val="FFFF00"/>
                  </a:solidFill>
                </a:rPr>
                <a:t>Arenosoles</a:t>
              </a:r>
              <a:endParaRPr lang="es-MX" sz="1600" dirty="0">
                <a:solidFill>
                  <a:srgbClr val="FFFF00"/>
                </a:solidFill>
              </a:endParaRPr>
            </a:p>
          </p:txBody>
        </p:sp>
        <p:sp>
          <p:nvSpPr>
            <p:cNvPr id="8" name="7 CuadroTexto"/>
            <p:cNvSpPr txBox="1"/>
            <p:nvPr/>
          </p:nvSpPr>
          <p:spPr>
            <a:xfrm>
              <a:off x="1008743" y="3534229"/>
              <a:ext cx="1271502" cy="338554"/>
            </a:xfrm>
            <a:prstGeom prst="rect">
              <a:avLst/>
            </a:prstGeom>
            <a:noFill/>
          </p:spPr>
          <p:txBody>
            <a:bodyPr wrap="none" rtlCol="0">
              <a:spAutoFit/>
            </a:bodyPr>
            <a:lstStyle/>
            <a:p>
              <a:r>
                <a:rPr lang="es-MX" sz="1600" dirty="0" err="1">
                  <a:solidFill>
                    <a:srgbClr val="FFFF00"/>
                  </a:solidFill>
                </a:rPr>
                <a:t>Leptosoles</a:t>
              </a:r>
              <a:endParaRPr lang="es-MX" sz="1600" dirty="0">
                <a:solidFill>
                  <a:srgbClr val="FFFF00"/>
                </a:solidFill>
              </a:endParaRPr>
            </a:p>
          </p:txBody>
        </p:sp>
        <p:sp>
          <p:nvSpPr>
            <p:cNvPr id="9" name="8 CuadroTexto"/>
            <p:cNvSpPr txBox="1"/>
            <p:nvPr/>
          </p:nvSpPr>
          <p:spPr>
            <a:xfrm>
              <a:off x="1045028" y="3860800"/>
              <a:ext cx="1351652" cy="338554"/>
            </a:xfrm>
            <a:prstGeom prst="rect">
              <a:avLst/>
            </a:prstGeom>
            <a:noFill/>
          </p:spPr>
          <p:txBody>
            <a:bodyPr wrap="none" rtlCol="0">
              <a:spAutoFit/>
            </a:bodyPr>
            <a:lstStyle/>
            <a:p>
              <a:r>
                <a:rPr lang="es-MX" sz="1600" dirty="0" err="1">
                  <a:solidFill>
                    <a:srgbClr val="FFFF00"/>
                  </a:solidFill>
                </a:rPr>
                <a:t>Solonchaks</a:t>
              </a:r>
              <a:endParaRPr lang="es-MX" sz="1600" dirty="0">
                <a:solidFill>
                  <a:srgbClr val="FFFF00"/>
                </a:solidFill>
              </a:endParaRPr>
            </a:p>
          </p:txBody>
        </p:sp>
        <p:sp>
          <p:nvSpPr>
            <p:cNvPr id="10" name="9 CuadroTexto"/>
            <p:cNvSpPr txBox="1"/>
            <p:nvPr/>
          </p:nvSpPr>
          <p:spPr>
            <a:xfrm>
              <a:off x="1088572" y="4151086"/>
              <a:ext cx="1188146" cy="338554"/>
            </a:xfrm>
            <a:prstGeom prst="rect">
              <a:avLst/>
            </a:prstGeom>
            <a:noFill/>
          </p:spPr>
          <p:txBody>
            <a:bodyPr wrap="none" rtlCol="0">
              <a:spAutoFit/>
            </a:bodyPr>
            <a:lstStyle/>
            <a:p>
              <a:r>
                <a:rPr lang="es-MX" sz="1600" dirty="0" err="1">
                  <a:solidFill>
                    <a:srgbClr val="FFFF00"/>
                  </a:solidFill>
                </a:rPr>
                <a:t>Calcisoles</a:t>
              </a:r>
              <a:endParaRPr lang="es-MX" sz="1600" dirty="0">
                <a:solidFill>
                  <a:srgbClr val="FFFF00"/>
                </a:solidFill>
              </a:endParaRPr>
            </a:p>
          </p:txBody>
        </p:sp>
        <p:sp>
          <p:nvSpPr>
            <p:cNvPr id="11" name="10 CuadroTexto"/>
            <p:cNvSpPr txBox="1"/>
            <p:nvPr/>
          </p:nvSpPr>
          <p:spPr>
            <a:xfrm>
              <a:off x="1045028" y="4470399"/>
              <a:ext cx="1124026" cy="338554"/>
            </a:xfrm>
            <a:prstGeom prst="rect">
              <a:avLst/>
            </a:prstGeom>
            <a:noFill/>
          </p:spPr>
          <p:txBody>
            <a:bodyPr wrap="none" rtlCol="0">
              <a:spAutoFit/>
            </a:bodyPr>
            <a:lstStyle/>
            <a:p>
              <a:r>
                <a:rPr lang="es-MX" sz="1600" dirty="0" err="1">
                  <a:solidFill>
                    <a:srgbClr val="FFFF00"/>
                  </a:solidFill>
                </a:rPr>
                <a:t>Luvisoles</a:t>
              </a:r>
              <a:endParaRPr lang="es-MX" sz="1600" dirty="0">
                <a:solidFill>
                  <a:srgbClr val="FFFF00"/>
                </a:solidFill>
              </a:endParaRPr>
            </a:p>
          </p:txBody>
        </p:sp>
        <p:sp>
          <p:nvSpPr>
            <p:cNvPr id="12" name="11 CuadroTexto"/>
            <p:cNvSpPr txBox="1"/>
            <p:nvPr/>
          </p:nvSpPr>
          <p:spPr>
            <a:xfrm>
              <a:off x="1088571" y="4876800"/>
              <a:ext cx="1080937" cy="338554"/>
            </a:xfrm>
            <a:prstGeom prst="rect">
              <a:avLst/>
            </a:prstGeom>
            <a:noFill/>
          </p:spPr>
          <p:txBody>
            <a:bodyPr wrap="none" rtlCol="0">
              <a:spAutoFit/>
            </a:bodyPr>
            <a:lstStyle/>
            <a:p>
              <a:r>
                <a:rPr lang="es-MX" sz="1600" dirty="0" err="1">
                  <a:solidFill>
                    <a:srgbClr val="FFFF00"/>
                  </a:solidFill>
                </a:rPr>
                <a:t>Feozems</a:t>
              </a:r>
              <a:endParaRPr lang="es-MX" sz="1600" dirty="0">
                <a:solidFill>
                  <a:srgbClr val="FFFF00"/>
                </a:solidFill>
              </a:endParaRPr>
            </a:p>
          </p:txBody>
        </p:sp>
        <p:sp>
          <p:nvSpPr>
            <p:cNvPr id="13" name="12 CuadroTexto"/>
            <p:cNvSpPr txBox="1"/>
            <p:nvPr/>
          </p:nvSpPr>
          <p:spPr>
            <a:xfrm>
              <a:off x="1016001" y="5181601"/>
              <a:ext cx="1546385" cy="338554"/>
            </a:xfrm>
            <a:prstGeom prst="rect">
              <a:avLst/>
            </a:prstGeom>
            <a:noFill/>
          </p:spPr>
          <p:txBody>
            <a:bodyPr wrap="none" rtlCol="0">
              <a:spAutoFit/>
            </a:bodyPr>
            <a:lstStyle/>
            <a:p>
              <a:r>
                <a:rPr lang="es-MX" sz="1600" dirty="0" err="1">
                  <a:solidFill>
                    <a:srgbClr val="FFFF00"/>
                  </a:solidFill>
                </a:rPr>
                <a:t>Kastanozems</a:t>
              </a:r>
              <a:endParaRPr lang="es-MX" sz="1600" dirty="0">
                <a:solidFill>
                  <a:srgbClr val="FFFF00"/>
                </a:solidFill>
              </a:endParaRPr>
            </a:p>
          </p:txBody>
        </p:sp>
        <p:sp>
          <p:nvSpPr>
            <p:cNvPr id="14" name="13 CuadroTexto"/>
            <p:cNvSpPr txBox="1"/>
            <p:nvPr/>
          </p:nvSpPr>
          <p:spPr>
            <a:xfrm>
              <a:off x="1074058" y="5515429"/>
              <a:ext cx="1178528" cy="338554"/>
            </a:xfrm>
            <a:prstGeom prst="rect">
              <a:avLst/>
            </a:prstGeom>
            <a:noFill/>
          </p:spPr>
          <p:txBody>
            <a:bodyPr wrap="none" rtlCol="0">
              <a:spAutoFit/>
            </a:bodyPr>
            <a:lstStyle/>
            <a:p>
              <a:r>
                <a:rPr lang="es-MX" sz="1600" dirty="0" err="1">
                  <a:solidFill>
                    <a:srgbClr val="FFFF00"/>
                  </a:solidFill>
                </a:rPr>
                <a:t>Vertizoles</a:t>
              </a:r>
              <a:endParaRPr lang="es-MX" sz="1600" dirty="0">
                <a:solidFill>
                  <a:srgbClr val="FFFF00"/>
                </a:solidFill>
              </a:endParaRPr>
            </a:p>
          </p:txBody>
        </p:sp>
        <p:sp>
          <p:nvSpPr>
            <p:cNvPr id="15" name="14 CuadroTexto"/>
            <p:cNvSpPr txBox="1"/>
            <p:nvPr/>
          </p:nvSpPr>
          <p:spPr>
            <a:xfrm>
              <a:off x="1132114" y="5820229"/>
              <a:ext cx="1215204" cy="338554"/>
            </a:xfrm>
            <a:prstGeom prst="rect">
              <a:avLst/>
            </a:prstGeom>
            <a:noFill/>
          </p:spPr>
          <p:txBody>
            <a:bodyPr wrap="none" rtlCol="0">
              <a:spAutoFit/>
            </a:bodyPr>
            <a:lstStyle/>
            <a:p>
              <a:r>
                <a:rPr lang="es-MX" sz="1600" dirty="0" err="1">
                  <a:solidFill>
                    <a:srgbClr val="FFFF00"/>
                  </a:solidFill>
                </a:rPr>
                <a:t>Regosoles</a:t>
              </a:r>
              <a:endParaRPr lang="es-MX" sz="1600" dirty="0">
                <a:solidFill>
                  <a:srgbClr val="FFFF00"/>
                </a:solidFil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D28AAA7-590F-4CC7-B40A-EAD8CE2DC884}"/>
              </a:ext>
            </a:extLst>
          </p:cNvPr>
          <p:cNvPicPr>
            <a:picLocks noChangeAspect="1"/>
          </p:cNvPicPr>
          <p:nvPr/>
        </p:nvPicPr>
        <p:blipFill rotWithShape="1">
          <a:blip r:embed="rId2"/>
          <a:srcRect l="125"/>
          <a:stretch/>
        </p:blipFill>
        <p:spPr>
          <a:xfrm>
            <a:off x="20" y="10"/>
            <a:ext cx="4571980" cy="6857990"/>
          </a:xfrm>
          <a:prstGeom prst="rect">
            <a:avLst/>
          </a:prstGeom>
        </p:spPr>
      </p:pic>
      <p:pic>
        <p:nvPicPr>
          <p:cNvPr id="4" name="Imagen 3">
            <a:extLst>
              <a:ext uri="{FF2B5EF4-FFF2-40B4-BE49-F238E27FC236}">
                <a16:creationId xmlns:a16="http://schemas.microsoft.com/office/drawing/2014/main" id="{A0D37DF3-F19D-4921-8A05-D7033741AB7E}"/>
              </a:ext>
            </a:extLst>
          </p:cNvPr>
          <p:cNvPicPr>
            <a:picLocks noChangeAspect="1"/>
          </p:cNvPicPr>
          <p:nvPr/>
        </p:nvPicPr>
        <p:blipFill rotWithShape="1">
          <a:blip r:embed="rId3"/>
          <a:srcRect l="28540" r="26959" b="-1"/>
          <a:stretch/>
        </p:blipFill>
        <p:spPr>
          <a:xfrm>
            <a:off x="4572000" y="10"/>
            <a:ext cx="4572000" cy="6857990"/>
          </a:xfrm>
          <a:prstGeom prst="rect">
            <a:avLst/>
          </a:prstGeom>
        </p:spPr>
      </p:pic>
      <p:sp>
        <p:nvSpPr>
          <p:cNvPr id="2" name="Título 1">
            <a:extLst>
              <a:ext uri="{FF2B5EF4-FFF2-40B4-BE49-F238E27FC236}">
                <a16:creationId xmlns:a16="http://schemas.microsoft.com/office/drawing/2014/main" id="{222ACDC7-1A83-48ED-A0A7-DCFDB6F774D6}"/>
              </a:ext>
            </a:extLst>
          </p:cNvPr>
          <p:cNvSpPr>
            <a:spLocks noGrp="1"/>
          </p:cNvSpPr>
          <p:nvPr>
            <p:ph type="title"/>
          </p:nvPr>
        </p:nvSpPr>
        <p:spPr>
          <a:xfrm>
            <a:off x="3215143" y="2761554"/>
            <a:ext cx="2713713" cy="1345720"/>
          </a:xfrm>
          <a:noFill/>
        </p:spPr>
        <p:txBody>
          <a:bodyPr vert="horz" lIns="91440" tIns="45720" rIns="91440" bIns="45720" rtlCol="0" anchor="ctr">
            <a:normAutofit/>
          </a:bodyPr>
          <a:lstStyle/>
          <a:p>
            <a:pPr eaLnBrk="1" hangingPunct="1">
              <a:lnSpc>
                <a:spcPct val="90000"/>
              </a:lnSpc>
            </a:pPr>
            <a:r>
              <a:rPr lang="en-US" sz="2400" kern="1200">
                <a:solidFill>
                  <a:srgbClr val="080808"/>
                </a:solidFill>
                <a:latin typeface="+mj-lt"/>
                <a:ea typeface="+mj-ea"/>
                <a:cs typeface="+mj-cs"/>
              </a:rPr>
              <a:t>Degradación de suelos</a:t>
            </a:r>
          </a:p>
        </p:txBody>
      </p:sp>
    </p:spTree>
    <p:extLst>
      <p:ext uri="{BB962C8B-B14F-4D97-AF65-F5344CB8AC3E}">
        <p14:creationId xmlns:p14="http://schemas.microsoft.com/office/powerpoint/2010/main" val="3929343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id="{589BBD95-F3E8-4550-B494-98384F2CE7E2}"/>
              </a:ext>
            </a:extLst>
          </p:cNvPr>
          <p:cNvSpPr>
            <a:spLocks noChangeArrowheads="1"/>
          </p:cNvSpPr>
          <p:nvPr/>
        </p:nvSpPr>
        <p:spPr bwMode="auto">
          <a:xfrm>
            <a:off x="228600" y="1219200"/>
            <a:ext cx="8534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s-MX" altLang="es-MX" sz="2400" dirty="0">
                <a:latin typeface="Times New Roman" panose="02020603050405020304" pitchFamily="18" charset="0"/>
                <a:cs typeface="Times New Roman" panose="02020603050405020304" pitchFamily="18" charset="0"/>
              </a:rPr>
              <a:t>Se refiere a la reducción o pérdida de las propiedades físicas, biológicas o de productividad económica de un suelo, como resultado de procesos naturales y/o inducidos por el hombre, como:</a:t>
            </a:r>
          </a:p>
          <a:p>
            <a:pPr algn="just" eaLnBrk="1" hangingPunct="1"/>
            <a:endParaRPr lang="en-US" altLang="es-MX" sz="2400" dirty="0">
              <a:latin typeface="Times New Roman" panose="02020603050405020304" pitchFamily="18" charset="0"/>
              <a:cs typeface="Times New Roman" panose="02020603050405020304" pitchFamily="18" charset="0"/>
            </a:endParaRPr>
          </a:p>
          <a:p>
            <a:pPr algn="just">
              <a:buFontTx/>
              <a:buAutoNum type="romanLcParenBoth"/>
            </a:pPr>
            <a:r>
              <a:rPr lang="en-US" altLang="es-MX" sz="2400" dirty="0">
                <a:latin typeface="Times New Roman" panose="02020603050405020304" pitchFamily="18" charset="0"/>
                <a:cs typeface="Times New Roman" panose="02020603050405020304" pitchFamily="18" charset="0"/>
              </a:rPr>
              <a:t>  </a:t>
            </a:r>
            <a:r>
              <a:rPr lang="en-US" altLang="es-MX" sz="2400" dirty="0" err="1">
                <a:latin typeface="Times New Roman" panose="02020603050405020304" pitchFamily="18" charset="0"/>
                <a:cs typeface="Times New Roman" panose="02020603050405020304" pitchFamily="18" charset="0"/>
              </a:rPr>
              <a:t>Erosión</a:t>
            </a:r>
            <a:r>
              <a:rPr lang="en-US" altLang="es-MX" sz="2400" dirty="0">
                <a:latin typeface="Times New Roman" panose="02020603050405020304" pitchFamily="18" charset="0"/>
                <a:cs typeface="Times New Roman" panose="02020603050405020304" pitchFamily="18" charset="0"/>
              </a:rPr>
              <a:t> de </a:t>
            </a:r>
            <a:r>
              <a:rPr lang="en-US" altLang="es-MX" sz="2400" dirty="0" err="1">
                <a:latin typeface="Times New Roman" panose="02020603050405020304" pitchFamily="18" charset="0"/>
                <a:cs typeface="Times New Roman" panose="02020603050405020304" pitchFamily="18" charset="0"/>
              </a:rPr>
              <a:t>suelo</a:t>
            </a:r>
            <a:r>
              <a:rPr lang="en-US" altLang="es-MX" sz="2400" dirty="0">
                <a:latin typeface="Times New Roman" panose="02020603050405020304" pitchFamily="18" charset="0"/>
                <a:cs typeface="Times New Roman" panose="02020603050405020304" pitchFamily="18" charset="0"/>
              </a:rPr>
              <a:t> </a:t>
            </a:r>
            <a:r>
              <a:rPr lang="en-US" altLang="es-MX" sz="2400" dirty="0" err="1">
                <a:latin typeface="Times New Roman" panose="02020603050405020304" pitchFamily="18" charset="0"/>
                <a:cs typeface="Times New Roman" panose="02020603050405020304" pitchFamily="18" charset="0"/>
              </a:rPr>
              <a:t>causada</a:t>
            </a:r>
            <a:r>
              <a:rPr lang="en-US" altLang="es-MX" sz="2400" dirty="0">
                <a:latin typeface="Times New Roman" panose="02020603050405020304" pitchFamily="18" charset="0"/>
                <a:cs typeface="Times New Roman" panose="02020603050405020304" pitchFamily="18" charset="0"/>
              </a:rPr>
              <a:t> por </a:t>
            </a:r>
            <a:r>
              <a:rPr lang="en-US" altLang="es-MX" sz="2400" dirty="0" err="1">
                <a:latin typeface="Times New Roman" panose="02020603050405020304" pitchFamily="18" charset="0"/>
                <a:cs typeface="Times New Roman" panose="02020603050405020304" pitchFamily="18" charset="0"/>
              </a:rPr>
              <a:t>viento</a:t>
            </a:r>
            <a:r>
              <a:rPr lang="en-US" altLang="es-MX" sz="2400" dirty="0">
                <a:latin typeface="Times New Roman" panose="02020603050405020304" pitchFamily="18" charset="0"/>
                <a:cs typeface="Times New Roman" panose="02020603050405020304" pitchFamily="18" charset="0"/>
              </a:rPr>
              <a:t> o </a:t>
            </a:r>
            <a:r>
              <a:rPr lang="en-US" altLang="es-MX" sz="2400" dirty="0" err="1">
                <a:latin typeface="Times New Roman" panose="02020603050405020304" pitchFamily="18" charset="0"/>
                <a:cs typeface="Times New Roman" panose="02020603050405020304" pitchFamily="18" charset="0"/>
              </a:rPr>
              <a:t>lluvia</a:t>
            </a:r>
            <a:endParaRPr lang="en-US" altLang="es-MX" sz="2400" dirty="0">
              <a:latin typeface="Times New Roman" panose="02020603050405020304" pitchFamily="18" charset="0"/>
              <a:cs typeface="Times New Roman" panose="02020603050405020304" pitchFamily="18" charset="0"/>
            </a:endParaRPr>
          </a:p>
          <a:p>
            <a:pPr algn="just"/>
            <a:r>
              <a:rPr lang="en-US" altLang="es-MX" sz="2400" dirty="0">
                <a:latin typeface="Times New Roman" panose="02020603050405020304" pitchFamily="18" charset="0"/>
                <a:cs typeface="Times New Roman" panose="02020603050405020304" pitchFamily="18" charset="0"/>
              </a:rPr>
              <a:t>(ii) </a:t>
            </a:r>
            <a:r>
              <a:rPr lang="en-US" altLang="es-MX" sz="2400" dirty="0" err="1">
                <a:latin typeface="Times New Roman" panose="02020603050405020304" pitchFamily="18" charset="0"/>
                <a:cs typeface="Times New Roman" panose="02020603050405020304" pitchFamily="18" charset="0"/>
              </a:rPr>
              <a:t>Deterioro</a:t>
            </a:r>
            <a:r>
              <a:rPr lang="en-US" altLang="es-MX" sz="2400" dirty="0">
                <a:latin typeface="Times New Roman" panose="02020603050405020304" pitchFamily="18" charset="0"/>
                <a:cs typeface="Times New Roman" panose="02020603050405020304" pitchFamily="18" charset="0"/>
              </a:rPr>
              <a:t> de las </a:t>
            </a:r>
            <a:r>
              <a:rPr lang="en-US" altLang="es-MX" sz="2400" dirty="0" err="1">
                <a:latin typeface="Times New Roman" panose="02020603050405020304" pitchFamily="18" charset="0"/>
                <a:cs typeface="Times New Roman" panose="02020603050405020304" pitchFamily="18" charset="0"/>
              </a:rPr>
              <a:t>propiedades</a:t>
            </a:r>
            <a:r>
              <a:rPr lang="en-US" altLang="es-MX" sz="2400" dirty="0">
                <a:latin typeface="Times New Roman" panose="02020603050405020304" pitchFamily="18" charset="0"/>
                <a:cs typeface="Times New Roman" panose="02020603050405020304" pitchFamily="18" charset="0"/>
              </a:rPr>
              <a:t> </a:t>
            </a:r>
            <a:r>
              <a:rPr lang="en-US" altLang="es-MX" sz="2400" dirty="0" err="1">
                <a:latin typeface="Times New Roman" panose="02020603050405020304" pitchFamily="18" charset="0"/>
                <a:cs typeface="Times New Roman" panose="02020603050405020304" pitchFamily="18" charset="0"/>
              </a:rPr>
              <a:t>físicas</a:t>
            </a:r>
            <a:r>
              <a:rPr lang="en-US" altLang="es-MX" sz="2400" dirty="0">
                <a:latin typeface="Times New Roman" panose="02020603050405020304" pitchFamily="18" charset="0"/>
                <a:cs typeface="Times New Roman" panose="02020603050405020304" pitchFamily="18" charset="0"/>
              </a:rPr>
              <a:t>, </a:t>
            </a:r>
            <a:r>
              <a:rPr lang="en-US" altLang="es-MX" sz="2400" dirty="0" err="1">
                <a:latin typeface="Times New Roman" panose="02020603050405020304" pitchFamily="18" charset="0"/>
                <a:cs typeface="Times New Roman" panose="02020603050405020304" pitchFamily="18" charset="0"/>
              </a:rPr>
              <a:t>químicas</a:t>
            </a:r>
            <a:r>
              <a:rPr lang="en-US" altLang="es-MX" sz="2400" dirty="0">
                <a:latin typeface="Times New Roman" panose="02020603050405020304" pitchFamily="18" charset="0"/>
                <a:cs typeface="Times New Roman" panose="02020603050405020304" pitchFamily="18" charset="0"/>
              </a:rPr>
              <a:t> o </a:t>
            </a:r>
            <a:r>
              <a:rPr lang="en-US" altLang="es-MX" sz="2400" dirty="0" err="1">
                <a:latin typeface="Times New Roman" panose="02020603050405020304" pitchFamily="18" charset="0"/>
                <a:cs typeface="Times New Roman" panose="02020603050405020304" pitchFamily="18" charset="0"/>
              </a:rPr>
              <a:t>económicas</a:t>
            </a:r>
            <a:r>
              <a:rPr lang="en-US" altLang="es-MX" sz="2400" dirty="0">
                <a:latin typeface="Times New Roman" panose="02020603050405020304" pitchFamily="18" charset="0"/>
                <a:cs typeface="Times New Roman" panose="02020603050405020304" pitchFamily="18" charset="0"/>
              </a:rPr>
              <a:t> del </a:t>
            </a:r>
            <a:r>
              <a:rPr lang="en-US" altLang="es-MX" sz="2400" dirty="0" err="1">
                <a:latin typeface="Times New Roman" panose="02020603050405020304" pitchFamily="18" charset="0"/>
                <a:cs typeface="Times New Roman" panose="02020603050405020304" pitchFamily="18" charset="0"/>
              </a:rPr>
              <a:t>suelo</a:t>
            </a:r>
            <a:r>
              <a:rPr lang="en-US" altLang="es-MX" sz="2400" dirty="0">
                <a:latin typeface="Times New Roman" panose="02020603050405020304" pitchFamily="18" charset="0"/>
                <a:cs typeface="Times New Roman" panose="02020603050405020304" pitchFamily="18" charset="0"/>
              </a:rPr>
              <a:t>.</a:t>
            </a:r>
          </a:p>
          <a:p>
            <a:pPr algn="just"/>
            <a:r>
              <a:rPr lang="en-US" altLang="es-MX" sz="2400" dirty="0">
                <a:latin typeface="Times New Roman" panose="02020603050405020304" pitchFamily="18" charset="0"/>
                <a:cs typeface="Times New Roman" panose="02020603050405020304" pitchFamily="18" charset="0"/>
              </a:rPr>
              <a:t>(iii)</a:t>
            </a:r>
            <a:r>
              <a:rPr lang="en-US" altLang="es-MX" sz="2400" dirty="0" err="1">
                <a:latin typeface="Times New Roman" panose="02020603050405020304" pitchFamily="18" charset="0"/>
                <a:cs typeface="Times New Roman" panose="02020603050405020304" pitchFamily="18" charset="0"/>
              </a:rPr>
              <a:t>Deforestació</a:t>
            </a:r>
            <a:r>
              <a:rPr lang="en-US" altLang="es-MX" sz="2400" dirty="0">
                <a:latin typeface="Times New Roman" panose="02020603050405020304" pitchFamily="18" charset="0"/>
                <a:cs typeface="Times New Roman" panose="02020603050405020304" pitchFamily="18" charset="0"/>
              </a:rPr>
              <a:t> o </a:t>
            </a:r>
            <a:r>
              <a:rPr lang="en-US" altLang="es-MX" sz="2400" dirty="0" err="1">
                <a:latin typeface="Times New Roman" panose="02020603050405020304" pitchFamily="18" charset="0"/>
                <a:cs typeface="Times New Roman" panose="02020603050405020304" pitchFamily="18" charset="0"/>
              </a:rPr>
              <a:t>pérdida</a:t>
            </a:r>
            <a:r>
              <a:rPr lang="en-US" altLang="es-MX" sz="2400" dirty="0">
                <a:latin typeface="Times New Roman" panose="02020603050405020304" pitchFamily="18" charset="0"/>
                <a:cs typeface="Times New Roman" panose="02020603050405020304" pitchFamily="18" charset="0"/>
              </a:rPr>
              <a:t> a largo </a:t>
            </a:r>
            <a:r>
              <a:rPr lang="en-US" altLang="es-MX" sz="2400" dirty="0" err="1">
                <a:latin typeface="Times New Roman" panose="02020603050405020304" pitchFamily="18" charset="0"/>
                <a:cs typeface="Times New Roman" panose="02020603050405020304" pitchFamily="18" charset="0"/>
              </a:rPr>
              <a:t>plazo</a:t>
            </a:r>
            <a:r>
              <a:rPr lang="en-US" altLang="es-MX" sz="2400" dirty="0">
                <a:latin typeface="Times New Roman" panose="02020603050405020304" pitchFamily="18" charset="0"/>
                <a:cs typeface="Times New Roman" panose="02020603050405020304" pitchFamily="18" charset="0"/>
              </a:rPr>
              <a:t> de </a:t>
            </a:r>
            <a:r>
              <a:rPr lang="en-US" altLang="es-MX" sz="2400" dirty="0" err="1">
                <a:latin typeface="Times New Roman" panose="02020603050405020304" pitchFamily="18" charset="0"/>
                <a:cs typeface="Times New Roman" panose="02020603050405020304" pitchFamily="18" charset="0"/>
              </a:rPr>
              <a:t>vegetación</a:t>
            </a:r>
            <a:endParaRPr lang="en-US" altLang="es-MX" sz="2400"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565A5367-E0C8-49C7-BCF7-0A16120BA3FE}"/>
              </a:ext>
            </a:extLst>
          </p:cNvPr>
          <p:cNvSpPr/>
          <p:nvPr/>
        </p:nvSpPr>
        <p:spPr>
          <a:xfrm>
            <a:off x="304800" y="304800"/>
            <a:ext cx="3348994" cy="400110"/>
          </a:xfrm>
          <a:prstGeom prst="rect">
            <a:avLst/>
          </a:prstGeom>
        </p:spPr>
        <p:txBody>
          <a:bodyPr wrap="none">
            <a:spAutoFit/>
          </a:bodyPr>
          <a:lstStyle/>
          <a:p>
            <a:pPr>
              <a:buFont typeface="Wingdings" pitchFamily="2" charset="2"/>
              <a:buChar char="v"/>
              <a:defRPr/>
            </a:pPr>
            <a:r>
              <a:rPr lang="en-US" sz="2000" b="1" dirty="0" err="1">
                <a:solidFill>
                  <a:schemeClr val="tx2">
                    <a:lumMod val="75000"/>
                  </a:schemeClr>
                </a:solidFill>
                <a:cs typeface="Arial" panose="020B0604020202020204" pitchFamily="34" charset="0"/>
              </a:rPr>
              <a:t>Degradación</a:t>
            </a:r>
            <a:r>
              <a:rPr lang="en-US" sz="2000" b="1" dirty="0">
                <a:solidFill>
                  <a:schemeClr val="tx2">
                    <a:lumMod val="75000"/>
                  </a:schemeClr>
                </a:solidFill>
                <a:cs typeface="Arial" panose="020B0604020202020204" pitchFamily="34" charset="0"/>
              </a:rPr>
              <a:t> del </a:t>
            </a:r>
            <a:r>
              <a:rPr lang="en-US" sz="2000" b="1" dirty="0" err="1">
                <a:solidFill>
                  <a:schemeClr val="tx2">
                    <a:lumMod val="75000"/>
                  </a:schemeClr>
                </a:solidFill>
                <a:cs typeface="Arial" panose="020B0604020202020204" pitchFamily="34" charset="0"/>
              </a:rPr>
              <a:t>Suelo</a:t>
            </a:r>
            <a:r>
              <a:rPr lang="en-US" sz="2000" b="1" dirty="0">
                <a:solidFill>
                  <a:schemeClr val="tx2">
                    <a:lumMod val="75000"/>
                  </a:schemeClr>
                </a:solidFill>
                <a:cs typeface="Arial" panose="020B0604020202020204" pitchFamily="34" charset="0"/>
              </a:rPr>
              <a:t>:-</a:t>
            </a:r>
            <a:endParaRPr lang="en-US" sz="2000" b="1" dirty="0">
              <a:cs typeface="Arial" panose="020B0604020202020204" pitchFamily="34" charset="0"/>
            </a:endParaRPr>
          </a:p>
        </p:txBody>
      </p:sp>
      <p:pic>
        <p:nvPicPr>
          <p:cNvPr id="6148" name="Picture 1034" descr="ed00313_">
            <a:extLst>
              <a:ext uri="{FF2B5EF4-FFF2-40B4-BE49-F238E27FC236}">
                <a16:creationId xmlns:a16="http://schemas.microsoft.com/office/drawing/2014/main" id="{770AD906-63DC-4CA9-B9FF-7AE2B858B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8045" y="4533900"/>
            <a:ext cx="34290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heel spokes="8"/>
    <p:sndAc>
      <p:stSnd>
        <p:snd r:embed="rId2" name="wind.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path" presetSubtype="0" accel="50000" decel="50000" fill="hold" nodeType="clickEffect">
                                  <p:stCondLst>
                                    <p:cond delay="0"/>
                                  </p:stCondLst>
                                  <p:childTnLst>
                                    <p:animMotion origin="layout" path="M 1.11111E-6 -2.22222E-6 L 0.25 0.3331 " pathEditMode="relative" rAng="0" ptsTypes="AA">
                                      <p:cBhvr>
                                        <p:cTn id="6" dur="2000" fill="hold"/>
                                        <p:tgtEl>
                                          <p:spTgt spid="6148"/>
                                        </p:tgtEl>
                                        <p:attrNameLst>
                                          <p:attrName>ppt_x</p:attrName>
                                          <p:attrName>ppt_y</p:attrName>
                                        </p:attrNameLst>
                                      </p:cBhvr>
                                      <p:rCtr x="12500" y="166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Bild 21" descr="RSZ0430SoilCrusting.jpg">
            <a:extLst>
              <a:ext uri="{FF2B5EF4-FFF2-40B4-BE49-F238E27FC236}">
                <a16:creationId xmlns:a16="http://schemas.microsoft.com/office/drawing/2014/main" id="{24E7E585-0A39-4F87-AA01-D78B103101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3998913"/>
            <a:ext cx="3436937"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 name="Bild 20" descr="photo_2.gif">
            <a:extLst>
              <a:ext uri="{FF2B5EF4-FFF2-40B4-BE49-F238E27FC236}">
                <a16:creationId xmlns:a16="http://schemas.microsoft.com/office/drawing/2014/main" id="{D2B8A0FC-A567-4BFF-89DE-D7E36EBBF886}"/>
              </a:ext>
            </a:extLst>
          </p:cNvPr>
          <p:cNvPicPr>
            <a:picLocks noChangeAspect="1"/>
          </p:cNvPicPr>
          <p:nvPr/>
        </p:nvPicPr>
        <p:blipFill>
          <a:blip r:embed="rId3">
            <a:extLst>
              <a:ext uri="{28A0092B-C50C-407E-A947-70E740481C1C}">
                <a14:useLocalDpi xmlns:a14="http://schemas.microsoft.com/office/drawing/2010/main" val="0"/>
              </a:ext>
            </a:extLst>
          </a:blip>
          <a:srcRect r="7681" b="14848"/>
          <a:stretch>
            <a:fillRect/>
          </a:stretch>
        </p:blipFill>
        <p:spPr bwMode="auto">
          <a:xfrm>
            <a:off x="1023938" y="3998913"/>
            <a:ext cx="3432175"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Bild 14" descr="PLANT AND SOIL SCIENCES ELIBRARY 2005 Example of Gully Erosion.jpg">
            <a:extLst>
              <a:ext uri="{FF2B5EF4-FFF2-40B4-BE49-F238E27FC236}">
                <a16:creationId xmlns:a16="http://schemas.microsoft.com/office/drawing/2014/main" id="{42C3F6A0-FDDE-4B71-A913-47020DBA44D6}"/>
              </a:ext>
            </a:extLst>
          </p:cNvPr>
          <p:cNvPicPr>
            <a:picLocks noChangeAspect="1"/>
          </p:cNvPicPr>
          <p:nvPr/>
        </p:nvPicPr>
        <p:blipFill>
          <a:blip r:embed="rId4">
            <a:extLst>
              <a:ext uri="{28A0092B-C50C-407E-A947-70E740481C1C}">
                <a14:useLocalDpi xmlns:a14="http://schemas.microsoft.com/office/drawing/2010/main" val="0"/>
              </a:ext>
            </a:extLst>
          </a:blip>
          <a:srcRect r="-314"/>
          <a:stretch>
            <a:fillRect/>
          </a:stretch>
        </p:blipFill>
        <p:spPr bwMode="auto">
          <a:xfrm>
            <a:off x="1023938" y="1458913"/>
            <a:ext cx="3441700"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Bild 13" descr="RITTER 2003 Wind Erosion.jpg">
            <a:extLst>
              <a:ext uri="{FF2B5EF4-FFF2-40B4-BE49-F238E27FC236}">
                <a16:creationId xmlns:a16="http://schemas.microsoft.com/office/drawing/2014/main" id="{D77F0305-41FD-4D16-A8FC-B0C5642474B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1458913"/>
            <a:ext cx="3436937"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Slide Number Placeholder 4">
            <a:extLst>
              <a:ext uri="{FF2B5EF4-FFF2-40B4-BE49-F238E27FC236}">
                <a16:creationId xmlns:a16="http://schemas.microsoft.com/office/drawing/2014/main" id="{529FC50C-1930-4BF3-B445-6627D756639F}"/>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fld id="{15E76EBF-214D-4EF7-B50E-2EE2BEB7D59B}" type="slidenum">
              <a:rPr lang="en-GB" altLang="es-MX" sz="1200">
                <a:solidFill>
                  <a:srgbClr val="808285"/>
                </a:solidFill>
              </a:rPr>
              <a:pPr eaLnBrk="1" hangingPunct="1"/>
              <a:t>11</a:t>
            </a:fld>
            <a:endParaRPr lang="en-GB" altLang="es-MX" sz="1200" dirty="0">
              <a:solidFill>
                <a:srgbClr val="808285"/>
              </a:solidFill>
            </a:endParaRPr>
          </a:p>
        </p:txBody>
      </p:sp>
      <p:sp>
        <p:nvSpPr>
          <p:cNvPr id="15367" name="Titel 2">
            <a:extLst>
              <a:ext uri="{FF2B5EF4-FFF2-40B4-BE49-F238E27FC236}">
                <a16:creationId xmlns:a16="http://schemas.microsoft.com/office/drawing/2014/main" id="{1BEEC253-339D-4987-92D6-172807F8A5B3}"/>
              </a:ext>
            </a:extLst>
          </p:cNvPr>
          <p:cNvSpPr>
            <a:spLocks noGrp="1"/>
          </p:cNvSpPr>
          <p:nvPr>
            <p:ph type="title"/>
          </p:nvPr>
        </p:nvSpPr>
        <p:spPr/>
        <p:txBody>
          <a:bodyPr/>
          <a:lstStyle/>
          <a:p>
            <a:r>
              <a:rPr lang="de-CH" altLang="es-MX" dirty="0">
                <a:latin typeface="Trebuchet MS" panose="020B0603020202020204" pitchFamily="34" charset="0"/>
              </a:rPr>
              <a:t>Tipos de degradación de suelos</a:t>
            </a:r>
          </a:p>
        </p:txBody>
      </p:sp>
      <p:sp>
        <p:nvSpPr>
          <p:cNvPr id="6" name="Oval 5">
            <a:extLst>
              <a:ext uri="{FF2B5EF4-FFF2-40B4-BE49-F238E27FC236}">
                <a16:creationId xmlns:a16="http://schemas.microsoft.com/office/drawing/2014/main" id="{944E9DB9-CED1-4A38-A6CF-1BF0D4721FE4}"/>
              </a:ext>
            </a:extLst>
          </p:cNvPr>
          <p:cNvSpPr>
            <a:spLocks noChangeArrowheads="1"/>
          </p:cNvSpPr>
          <p:nvPr/>
        </p:nvSpPr>
        <p:spPr bwMode="auto">
          <a:xfrm>
            <a:off x="3276600" y="3003550"/>
            <a:ext cx="2581275" cy="1562100"/>
          </a:xfrm>
          <a:prstGeom prst="ellipse">
            <a:avLst/>
          </a:prstGeom>
          <a:solidFill>
            <a:srgbClr val="FFFFFF"/>
          </a:solidFill>
          <a:ln w="9525">
            <a:solidFill>
              <a:srgbClr val="000000"/>
            </a:solidFill>
            <a:round/>
            <a:headEnd/>
            <a:tailEnd/>
          </a:ln>
          <a:effectLst>
            <a:outerShdw blurRad="40000" dist="23000" dir="5400000" rotWithShape="0">
              <a:srgbClr val="808080">
                <a:alpha val="34999"/>
              </a:srgbClr>
            </a:outerShdw>
          </a:effectLst>
        </p:spPr>
        <p:txBody>
          <a:bodyPr anchor="ctr"/>
          <a:lstStyle/>
          <a:p>
            <a:pPr algn="ctr">
              <a:spcBef>
                <a:spcPct val="50000"/>
              </a:spcBef>
              <a:defRPr/>
            </a:pPr>
            <a:endParaRPr lang="de-CH" sz="1800">
              <a:solidFill>
                <a:schemeClr val="lt1"/>
              </a:solidFill>
              <a:latin typeface="+mn-lt"/>
              <a:ea typeface="+mn-ea"/>
            </a:endParaRPr>
          </a:p>
        </p:txBody>
      </p:sp>
      <p:sp>
        <p:nvSpPr>
          <p:cNvPr id="15369" name="Textfeld 6">
            <a:extLst>
              <a:ext uri="{FF2B5EF4-FFF2-40B4-BE49-F238E27FC236}">
                <a16:creationId xmlns:a16="http://schemas.microsoft.com/office/drawing/2014/main" id="{1F5A16F6-AB4B-4B5F-AAA4-7A73D2F89E0F}"/>
              </a:ext>
            </a:extLst>
          </p:cNvPr>
          <p:cNvSpPr txBox="1">
            <a:spLocks noChangeArrowheads="1"/>
          </p:cNvSpPr>
          <p:nvPr/>
        </p:nvSpPr>
        <p:spPr bwMode="auto">
          <a:xfrm>
            <a:off x="3777602" y="3479006"/>
            <a:ext cx="17653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algn="ctr" eaLnBrk="1" hangingPunct="1">
              <a:spcBef>
                <a:spcPct val="50000"/>
              </a:spcBef>
            </a:pPr>
            <a:r>
              <a:rPr lang="de-CH" altLang="es-MX" sz="2000" b="1" dirty="0">
                <a:solidFill>
                  <a:schemeClr val="accent2"/>
                </a:solidFill>
              </a:rPr>
              <a:t>Degradación del suelo</a:t>
            </a:r>
          </a:p>
        </p:txBody>
      </p:sp>
      <p:sp>
        <p:nvSpPr>
          <p:cNvPr id="15370" name="Textfeld 8">
            <a:extLst>
              <a:ext uri="{FF2B5EF4-FFF2-40B4-BE49-F238E27FC236}">
                <a16:creationId xmlns:a16="http://schemas.microsoft.com/office/drawing/2014/main" id="{8DCAAC2E-7CAA-4AA9-8F7D-FF76740E9A02}"/>
              </a:ext>
            </a:extLst>
          </p:cNvPr>
          <p:cNvSpPr txBox="1">
            <a:spLocks noChangeArrowheads="1"/>
          </p:cNvSpPr>
          <p:nvPr/>
        </p:nvSpPr>
        <p:spPr bwMode="auto">
          <a:xfrm>
            <a:off x="1023938" y="1589088"/>
            <a:ext cx="2860675" cy="374650"/>
          </a:xfrm>
          <a:prstGeom prst="rect">
            <a:avLst/>
          </a:prstGeom>
          <a:solidFill>
            <a:schemeClr val="bg1">
              <a:alpha val="8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lnSpc>
                <a:spcPct val="90000"/>
              </a:lnSpc>
              <a:spcBef>
                <a:spcPct val="50000"/>
              </a:spcBef>
            </a:pPr>
            <a:r>
              <a:rPr lang="de-CH" altLang="es-MX" sz="2000" dirty="0"/>
              <a:t>Erosión por agua</a:t>
            </a:r>
          </a:p>
        </p:txBody>
      </p:sp>
      <p:sp>
        <p:nvSpPr>
          <p:cNvPr id="15371" name="Textfeld 22">
            <a:extLst>
              <a:ext uri="{FF2B5EF4-FFF2-40B4-BE49-F238E27FC236}">
                <a16:creationId xmlns:a16="http://schemas.microsoft.com/office/drawing/2014/main" id="{C8310E03-3681-42C0-9DAF-AD22F4D45361}"/>
              </a:ext>
            </a:extLst>
          </p:cNvPr>
          <p:cNvSpPr txBox="1">
            <a:spLocks noChangeArrowheads="1"/>
          </p:cNvSpPr>
          <p:nvPr/>
        </p:nvSpPr>
        <p:spPr bwMode="auto">
          <a:xfrm>
            <a:off x="4716463" y="1589088"/>
            <a:ext cx="2874962" cy="374650"/>
          </a:xfrm>
          <a:prstGeom prst="rect">
            <a:avLst/>
          </a:prstGeom>
          <a:solidFill>
            <a:schemeClr val="bg1">
              <a:alpha val="8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lnSpc>
                <a:spcPct val="90000"/>
              </a:lnSpc>
              <a:spcBef>
                <a:spcPct val="50000"/>
              </a:spcBef>
            </a:pPr>
            <a:r>
              <a:rPr lang="de-CH" altLang="es-MX" sz="2000" dirty="0"/>
              <a:t>Erosión por viento</a:t>
            </a:r>
          </a:p>
        </p:txBody>
      </p:sp>
      <p:sp>
        <p:nvSpPr>
          <p:cNvPr id="15372" name="Textfeld 25">
            <a:extLst>
              <a:ext uri="{FF2B5EF4-FFF2-40B4-BE49-F238E27FC236}">
                <a16:creationId xmlns:a16="http://schemas.microsoft.com/office/drawing/2014/main" id="{7B1DCFFD-5141-4FA2-B175-5133DF418D54}"/>
              </a:ext>
            </a:extLst>
          </p:cNvPr>
          <p:cNvSpPr txBox="1">
            <a:spLocks noChangeArrowheads="1"/>
          </p:cNvSpPr>
          <p:nvPr/>
        </p:nvSpPr>
        <p:spPr bwMode="auto">
          <a:xfrm>
            <a:off x="1023938" y="5708650"/>
            <a:ext cx="2860675" cy="373063"/>
          </a:xfrm>
          <a:prstGeom prst="rect">
            <a:avLst/>
          </a:prstGeom>
          <a:solidFill>
            <a:schemeClr val="bg1">
              <a:alpha val="8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lnSpc>
                <a:spcPct val="90000"/>
              </a:lnSpc>
              <a:spcBef>
                <a:spcPct val="50000"/>
              </a:spcBef>
            </a:pPr>
            <a:r>
              <a:rPr lang="de-CH" altLang="es-MX" sz="2000" dirty="0"/>
              <a:t>Deterioro químico</a:t>
            </a:r>
          </a:p>
        </p:txBody>
      </p:sp>
      <p:sp>
        <p:nvSpPr>
          <p:cNvPr id="15373" name="Textfeld 6">
            <a:extLst>
              <a:ext uri="{FF2B5EF4-FFF2-40B4-BE49-F238E27FC236}">
                <a16:creationId xmlns:a16="http://schemas.microsoft.com/office/drawing/2014/main" id="{59C41477-A10A-40A8-8186-6C0CA4E66FC8}"/>
              </a:ext>
            </a:extLst>
          </p:cNvPr>
          <p:cNvSpPr txBox="1">
            <a:spLocks noChangeArrowheads="1"/>
          </p:cNvSpPr>
          <p:nvPr/>
        </p:nvSpPr>
        <p:spPr bwMode="auto">
          <a:xfrm>
            <a:off x="944563" y="3641725"/>
            <a:ext cx="23320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spcBef>
                <a:spcPct val="50000"/>
              </a:spcBef>
            </a:pPr>
            <a:r>
              <a:rPr lang="en-GB" altLang="es-MX" sz="800" i="1" dirty="0"/>
              <a:t>Source: PLANT and SOIL SCIENCES ELIBRARY (2005)       </a:t>
            </a:r>
          </a:p>
        </p:txBody>
      </p:sp>
      <p:sp>
        <p:nvSpPr>
          <p:cNvPr id="15374" name="Textfeld 6">
            <a:extLst>
              <a:ext uri="{FF2B5EF4-FFF2-40B4-BE49-F238E27FC236}">
                <a16:creationId xmlns:a16="http://schemas.microsoft.com/office/drawing/2014/main" id="{D958753F-2AD1-4C80-ABBF-C6A6199F2E50}"/>
              </a:ext>
            </a:extLst>
          </p:cNvPr>
          <p:cNvSpPr txBox="1">
            <a:spLocks noChangeArrowheads="1"/>
          </p:cNvSpPr>
          <p:nvPr/>
        </p:nvSpPr>
        <p:spPr bwMode="auto">
          <a:xfrm>
            <a:off x="5759450" y="3654425"/>
            <a:ext cx="24526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algn="r" eaLnBrk="1" hangingPunct="1">
              <a:spcBef>
                <a:spcPct val="50000"/>
              </a:spcBef>
            </a:pPr>
            <a:r>
              <a:rPr lang="en-GB" altLang="es-MX" sz="800" i="1" dirty="0"/>
              <a:t>Source: RITTER (2003)</a:t>
            </a:r>
          </a:p>
        </p:txBody>
      </p:sp>
      <p:sp>
        <p:nvSpPr>
          <p:cNvPr id="15375" name="Textfeld 6">
            <a:extLst>
              <a:ext uri="{FF2B5EF4-FFF2-40B4-BE49-F238E27FC236}">
                <a16:creationId xmlns:a16="http://schemas.microsoft.com/office/drawing/2014/main" id="{352E58C2-7C98-4C6C-9CDC-180FEA809335}"/>
              </a:ext>
            </a:extLst>
          </p:cNvPr>
          <p:cNvSpPr txBox="1">
            <a:spLocks noChangeArrowheads="1"/>
          </p:cNvSpPr>
          <p:nvPr/>
        </p:nvSpPr>
        <p:spPr bwMode="auto">
          <a:xfrm>
            <a:off x="944563" y="6186488"/>
            <a:ext cx="3717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spcBef>
                <a:spcPct val="50000"/>
              </a:spcBef>
            </a:pPr>
            <a:r>
              <a:rPr lang="en-GB" altLang="es-MX" sz="800" i="1" dirty="0"/>
              <a:t>Source: http://www.unibas.it/desertnet/dis4me/issues/issue_degradation.htm</a:t>
            </a:r>
          </a:p>
        </p:txBody>
      </p:sp>
      <p:sp>
        <p:nvSpPr>
          <p:cNvPr id="15376" name="Textfeld 34">
            <a:extLst>
              <a:ext uri="{FF2B5EF4-FFF2-40B4-BE49-F238E27FC236}">
                <a16:creationId xmlns:a16="http://schemas.microsoft.com/office/drawing/2014/main" id="{9470F2D3-3D43-468D-8949-6D0FC7368E54}"/>
              </a:ext>
            </a:extLst>
          </p:cNvPr>
          <p:cNvSpPr txBox="1">
            <a:spLocks noChangeArrowheads="1"/>
          </p:cNvSpPr>
          <p:nvPr/>
        </p:nvSpPr>
        <p:spPr bwMode="auto">
          <a:xfrm>
            <a:off x="4716463" y="5708650"/>
            <a:ext cx="2860675" cy="373063"/>
          </a:xfrm>
          <a:prstGeom prst="rect">
            <a:avLst/>
          </a:prstGeom>
          <a:solidFill>
            <a:schemeClr val="bg1">
              <a:alpha val="8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lnSpc>
                <a:spcPct val="90000"/>
              </a:lnSpc>
              <a:spcBef>
                <a:spcPct val="50000"/>
              </a:spcBef>
            </a:pPr>
            <a:r>
              <a:rPr lang="de-CH" altLang="es-MX" sz="2000" dirty="0"/>
              <a:t>Deterioro físico</a:t>
            </a:r>
          </a:p>
        </p:txBody>
      </p:sp>
      <p:sp>
        <p:nvSpPr>
          <p:cNvPr id="15377" name="Textfeld 6">
            <a:extLst>
              <a:ext uri="{FF2B5EF4-FFF2-40B4-BE49-F238E27FC236}">
                <a16:creationId xmlns:a16="http://schemas.microsoft.com/office/drawing/2014/main" id="{02C3FEB5-C337-43E3-BC01-6B934DC3BCCA}"/>
              </a:ext>
            </a:extLst>
          </p:cNvPr>
          <p:cNvSpPr txBox="1">
            <a:spLocks noChangeArrowheads="1"/>
          </p:cNvSpPr>
          <p:nvPr/>
        </p:nvSpPr>
        <p:spPr bwMode="auto">
          <a:xfrm>
            <a:off x="4775200" y="6186488"/>
            <a:ext cx="34369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algn="r" eaLnBrk="1" hangingPunct="1">
              <a:spcBef>
                <a:spcPct val="50000"/>
              </a:spcBef>
            </a:pPr>
            <a:r>
              <a:rPr lang="en-GB" altLang="es-MX" sz="800" i="1" dirty="0"/>
              <a:t>Source: http://www.extension.iastate.edu/CropNews/2009/0430alkaisihanna.htm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DC2AD32-016C-466F-9FDE-D1B2B7221B4D}"/>
              </a:ext>
            </a:extLst>
          </p:cNvPr>
          <p:cNvPicPr>
            <a:picLocks noChangeAspect="1"/>
          </p:cNvPicPr>
          <p:nvPr/>
        </p:nvPicPr>
        <p:blipFill rotWithShape="1">
          <a:blip r:embed="rId2"/>
          <a:srcRect t="21033" r="1" b="2732"/>
          <a:stretch/>
        </p:blipFill>
        <p:spPr>
          <a:xfrm>
            <a:off x="20" y="10"/>
            <a:ext cx="9171076" cy="4666928"/>
          </a:xfrm>
          <a:prstGeom prst="rect">
            <a:avLst/>
          </a:prstGeom>
        </p:spPr>
      </p:pic>
      <p:sp>
        <p:nvSpPr>
          <p:cNvPr id="2" name="Título 1">
            <a:extLst>
              <a:ext uri="{FF2B5EF4-FFF2-40B4-BE49-F238E27FC236}">
                <a16:creationId xmlns:a16="http://schemas.microsoft.com/office/drawing/2014/main" id="{86188BB9-8BE2-42C7-9466-CED62B6D2D61}"/>
              </a:ext>
            </a:extLst>
          </p:cNvPr>
          <p:cNvSpPr>
            <a:spLocks noGrp="1"/>
          </p:cNvSpPr>
          <p:nvPr>
            <p:ph type="title"/>
          </p:nvPr>
        </p:nvSpPr>
        <p:spPr>
          <a:xfrm>
            <a:off x="603504" y="4551037"/>
            <a:ext cx="3766336" cy="1509931"/>
          </a:xfrm>
        </p:spPr>
        <p:txBody>
          <a:bodyPr vert="horz" lIns="91440" tIns="45720" rIns="91440" bIns="45720" rtlCol="0" anchor="ctr">
            <a:normAutofit/>
          </a:bodyPr>
          <a:lstStyle/>
          <a:p>
            <a:pPr algn="l" eaLnBrk="1" hangingPunct="1">
              <a:lnSpc>
                <a:spcPct val="90000"/>
              </a:lnSpc>
            </a:pPr>
            <a:r>
              <a:rPr lang="en-US" sz="3100" kern="1200" dirty="0" err="1"/>
              <a:t>Causas</a:t>
            </a:r>
            <a:r>
              <a:rPr lang="en-US" sz="3100" kern="1200" dirty="0"/>
              <a:t> de la </a:t>
            </a:r>
            <a:r>
              <a:rPr lang="en-US" sz="3100" kern="1200" dirty="0" err="1"/>
              <a:t>degradación</a:t>
            </a:r>
            <a:r>
              <a:rPr lang="en-US" sz="3100" kern="1200" dirty="0"/>
              <a:t> de </a:t>
            </a:r>
            <a:r>
              <a:rPr lang="en-US" sz="3100" kern="1200" dirty="0" err="1"/>
              <a:t>suelo</a:t>
            </a:r>
            <a:endParaRPr lang="en-US" sz="3100" kern="1200" dirty="0"/>
          </a:p>
        </p:txBody>
      </p:sp>
      <p:sp>
        <p:nvSpPr>
          <p:cNvPr id="7" name="CuadroTexto 6">
            <a:extLst>
              <a:ext uri="{FF2B5EF4-FFF2-40B4-BE49-F238E27FC236}">
                <a16:creationId xmlns:a16="http://schemas.microsoft.com/office/drawing/2014/main" id="{B1E1D7FC-51DF-4D97-A682-A34A74BE8561}"/>
              </a:ext>
            </a:extLst>
          </p:cNvPr>
          <p:cNvSpPr txBox="1"/>
          <p:nvPr/>
        </p:nvSpPr>
        <p:spPr>
          <a:xfrm>
            <a:off x="3962400" y="4256419"/>
            <a:ext cx="5181371" cy="2068181"/>
          </a:xfrm>
          <a:prstGeom prst="rect">
            <a:avLst/>
          </a:prstGeom>
        </p:spPr>
        <p:txBody>
          <a:bodyPr vert="horz" lIns="91440" tIns="45720" rIns="91440" bIns="45720" rtlCol="0" anchor="ctr">
            <a:normAutofit/>
          </a:bodyPr>
          <a:lstStyle/>
          <a:p>
            <a:pPr marL="514350" indent="-228600" eaLnBrk="1" hangingPunct="1">
              <a:lnSpc>
                <a:spcPct val="90000"/>
              </a:lnSpc>
              <a:spcAft>
                <a:spcPts val="600"/>
              </a:spcAft>
              <a:buFont typeface="Arial" panose="020B0604020202020204" pitchFamily="34" charset="0"/>
              <a:buChar char="•"/>
            </a:pPr>
            <a:r>
              <a:rPr lang="en-US" sz="2400" dirty="0" err="1">
                <a:solidFill>
                  <a:schemeClr val="tx2"/>
                </a:solidFill>
                <a:latin typeface="+mn-lt"/>
              </a:rPr>
              <a:t>Deforestación</a:t>
            </a:r>
            <a:endParaRPr lang="en-US" sz="2400" dirty="0">
              <a:solidFill>
                <a:schemeClr val="tx2"/>
              </a:solidFill>
              <a:latin typeface="+mn-lt"/>
            </a:endParaRPr>
          </a:p>
          <a:p>
            <a:pPr marL="514350" indent="-228600" eaLnBrk="1" hangingPunct="1">
              <a:lnSpc>
                <a:spcPct val="90000"/>
              </a:lnSpc>
              <a:spcAft>
                <a:spcPts val="600"/>
              </a:spcAft>
              <a:buFont typeface="Arial" panose="020B0604020202020204" pitchFamily="34" charset="0"/>
              <a:buChar char="•"/>
            </a:pPr>
            <a:r>
              <a:rPr lang="en-US" sz="2400" dirty="0" err="1">
                <a:solidFill>
                  <a:schemeClr val="tx2"/>
                </a:solidFill>
                <a:latin typeface="+mn-lt"/>
              </a:rPr>
              <a:t>Erosión</a:t>
            </a:r>
            <a:r>
              <a:rPr lang="en-US" sz="2400" dirty="0">
                <a:solidFill>
                  <a:schemeClr val="tx2"/>
                </a:solidFill>
                <a:latin typeface="+mn-lt"/>
              </a:rPr>
              <a:t> del </a:t>
            </a:r>
            <a:r>
              <a:rPr lang="en-US" sz="2400" dirty="0" err="1">
                <a:solidFill>
                  <a:schemeClr val="tx2"/>
                </a:solidFill>
                <a:latin typeface="+mn-lt"/>
              </a:rPr>
              <a:t>Suelo</a:t>
            </a:r>
            <a:endParaRPr lang="en-US" sz="2400" dirty="0">
              <a:solidFill>
                <a:schemeClr val="tx2"/>
              </a:solidFill>
              <a:latin typeface="+mn-lt"/>
            </a:endParaRPr>
          </a:p>
          <a:p>
            <a:pPr marL="514350" indent="-228600" eaLnBrk="1" hangingPunct="1">
              <a:lnSpc>
                <a:spcPct val="90000"/>
              </a:lnSpc>
              <a:spcAft>
                <a:spcPts val="600"/>
              </a:spcAft>
              <a:buFont typeface="Arial" panose="020B0604020202020204" pitchFamily="34" charset="0"/>
              <a:buChar char="•"/>
            </a:pPr>
            <a:r>
              <a:rPr lang="en-US" sz="2400" dirty="0" err="1">
                <a:solidFill>
                  <a:schemeClr val="tx2"/>
                </a:solidFill>
                <a:latin typeface="+mn-lt"/>
              </a:rPr>
              <a:t>Actividades</a:t>
            </a:r>
            <a:r>
              <a:rPr lang="en-US" sz="2400" dirty="0">
                <a:solidFill>
                  <a:schemeClr val="tx2"/>
                </a:solidFill>
                <a:latin typeface="+mn-lt"/>
              </a:rPr>
              <a:t> </a:t>
            </a:r>
            <a:r>
              <a:rPr lang="en-US" sz="2400" dirty="0" err="1">
                <a:solidFill>
                  <a:schemeClr val="tx2"/>
                </a:solidFill>
                <a:latin typeface="+mn-lt"/>
              </a:rPr>
              <a:t>Mineras</a:t>
            </a:r>
            <a:endParaRPr lang="en-US" sz="2400" dirty="0">
              <a:solidFill>
                <a:schemeClr val="tx2"/>
              </a:solidFill>
              <a:latin typeface="+mn-lt"/>
            </a:endParaRPr>
          </a:p>
          <a:p>
            <a:pPr marL="514350" indent="-228600" eaLnBrk="1" hangingPunct="1">
              <a:lnSpc>
                <a:spcPct val="90000"/>
              </a:lnSpc>
              <a:spcAft>
                <a:spcPts val="600"/>
              </a:spcAft>
              <a:buFont typeface="Arial" panose="020B0604020202020204" pitchFamily="34" charset="0"/>
              <a:buChar char="•"/>
            </a:pPr>
            <a:r>
              <a:rPr lang="en-US" sz="2400" dirty="0" err="1">
                <a:solidFill>
                  <a:schemeClr val="tx2"/>
                </a:solidFill>
                <a:latin typeface="+mn-lt"/>
              </a:rPr>
              <a:t>Disposición</a:t>
            </a:r>
            <a:r>
              <a:rPr lang="en-US" sz="2400" dirty="0">
                <a:solidFill>
                  <a:schemeClr val="tx2"/>
                </a:solidFill>
                <a:latin typeface="+mn-lt"/>
              </a:rPr>
              <a:t> de </a:t>
            </a:r>
            <a:r>
              <a:rPr lang="en-US" sz="2400" dirty="0" err="1">
                <a:solidFill>
                  <a:schemeClr val="tx2"/>
                </a:solidFill>
                <a:latin typeface="+mn-lt"/>
              </a:rPr>
              <a:t>Residuos</a:t>
            </a:r>
            <a:r>
              <a:rPr lang="en-US" sz="2400" dirty="0">
                <a:solidFill>
                  <a:schemeClr val="tx2"/>
                </a:solidFill>
                <a:latin typeface="+mn-lt"/>
              </a:rPr>
              <a:t> </a:t>
            </a:r>
          </a:p>
          <a:p>
            <a:pPr marL="514350" indent="-228600" eaLnBrk="1" hangingPunct="1">
              <a:lnSpc>
                <a:spcPct val="90000"/>
              </a:lnSpc>
              <a:spcAft>
                <a:spcPts val="600"/>
              </a:spcAft>
              <a:buFont typeface="Arial" panose="020B0604020202020204" pitchFamily="34" charset="0"/>
              <a:buChar char="•"/>
            </a:pPr>
            <a:r>
              <a:rPr lang="en-US" sz="2400" dirty="0">
                <a:solidFill>
                  <a:schemeClr val="tx2"/>
                </a:solidFill>
                <a:latin typeface="+mn-lt"/>
              </a:rPr>
              <a:t>Agricultura</a:t>
            </a:r>
          </a:p>
        </p:txBody>
      </p:sp>
    </p:spTree>
    <p:extLst>
      <p:ext uri="{BB962C8B-B14F-4D97-AF65-F5344CB8AC3E}">
        <p14:creationId xmlns:p14="http://schemas.microsoft.com/office/powerpoint/2010/main" val="1775850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E0E09C7-7A8E-45A9-BD53-157C27D8D171}"/>
              </a:ext>
            </a:extLst>
          </p:cNvPr>
          <p:cNvPicPr>
            <a:picLocks noChangeAspect="1"/>
          </p:cNvPicPr>
          <p:nvPr/>
        </p:nvPicPr>
        <p:blipFill>
          <a:blip r:embed="rId2"/>
          <a:stretch>
            <a:fillRect/>
          </a:stretch>
        </p:blipFill>
        <p:spPr>
          <a:xfrm>
            <a:off x="266700" y="200025"/>
            <a:ext cx="8610600" cy="6457950"/>
          </a:xfrm>
          <a:prstGeom prst="rect">
            <a:avLst/>
          </a:prstGeom>
        </p:spPr>
      </p:pic>
      <p:sp>
        <p:nvSpPr>
          <p:cNvPr id="3" name="CuadroTexto 2">
            <a:extLst>
              <a:ext uri="{FF2B5EF4-FFF2-40B4-BE49-F238E27FC236}">
                <a16:creationId xmlns:a16="http://schemas.microsoft.com/office/drawing/2014/main" id="{64F094FF-7CA2-4022-96CF-2D0494C54DC2}"/>
              </a:ext>
            </a:extLst>
          </p:cNvPr>
          <p:cNvSpPr txBox="1"/>
          <p:nvPr/>
        </p:nvSpPr>
        <p:spPr>
          <a:xfrm>
            <a:off x="1905000" y="3200400"/>
            <a:ext cx="7134774" cy="523220"/>
          </a:xfrm>
          <a:prstGeom prst="rect">
            <a:avLst/>
          </a:prstGeom>
          <a:noFill/>
        </p:spPr>
        <p:txBody>
          <a:bodyPr wrap="none" rtlCol="0">
            <a:spAutoFit/>
          </a:bodyPr>
          <a:lstStyle/>
          <a:p>
            <a:r>
              <a:rPr lang="es-MX" sz="2800" dirty="0"/>
              <a:t>Ejemplos DE DEGRADACIÓN DEL SUELO</a:t>
            </a:r>
          </a:p>
        </p:txBody>
      </p:sp>
    </p:spTree>
    <p:extLst>
      <p:ext uri="{BB962C8B-B14F-4D97-AF65-F5344CB8AC3E}">
        <p14:creationId xmlns:p14="http://schemas.microsoft.com/office/powerpoint/2010/main" val="688595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4">
            <a:extLst>
              <a:ext uri="{FF2B5EF4-FFF2-40B4-BE49-F238E27FC236}">
                <a16:creationId xmlns:a16="http://schemas.microsoft.com/office/drawing/2014/main" id="{AF2C3DC1-D2B7-451F-9C45-B65AF64A268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fld id="{2D16DAE0-82FD-40A7-81B9-F58B3ED39728}" type="slidenum">
              <a:rPr lang="en-GB" altLang="es-MX" sz="1200">
                <a:solidFill>
                  <a:srgbClr val="808285"/>
                </a:solidFill>
              </a:rPr>
              <a:pPr eaLnBrk="1" hangingPunct="1"/>
              <a:t>14</a:t>
            </a:fld>
            <a:endParaRPr lang="en-GB" altLang="es-MX" sz="1200">
              <a:solidFill>
                <a:srgbClr val="808285"/>
              </a:solidFill>
            </a:endParaRPr>
          </a:p>
        </p:txBody>
      </p:sp>
      <p:sp>
        <p:nvSpPr>
          <p:cNvPr id="16387" name="Titel 2">
            <a:extLst>
              <a:ext uri="{FF2B5EF4-FFF2-40B4-BE49-F238E27FC236}">
                <a16:creationId xmlns:a16="http://schemas.microsoft.com/office/drawing/2014/main" id="{4941B3C3-C5A3-4B7B-A8DD-F349071F7097}"/>
              </a:ext>
            </a:extLst>
          </p:cNvPr>
          <p:cNvSpPr>
            <a:spLocks noGrp="1"/>
          </p:cNvSpPr>
          <p:nvPr>
            <p:ph type="title"/>
          </p:nvPr>
        </p:nvSpPr>
        <p:spPr/>
        <p:txBody>
          <a:bodyPr/>
          <a:lstStyle/>
          <a:p>
            <a:r>
              <a:rPr lang="de-CH" altLang="es-MX" dirty="0">
                <a:latin typeface="Trebuchet MS" panose="020B0603020202020204" pitchFamily="34" charset="0"/>
              </a:rPr>
              <a:t>Tipos de degradación de suelos en el mundo</a:t>
            </a:r>
          </a:p>
        </p:txBody>
      </p:sp>
      <p:pic>
        <p:nvPicPr>
          <p:cNvPr id="16388" name="Bild 23" descr="FAO%25201996%2520Human%2520Induced%2520Soil%2520Degardation%.jpg">
            <a:extLst>
              <a:ext uri="{FF2B5EF4-FFF2-40B4-BE49-F238E27FC236}">
                <a16:creationId xmlns:a16="http://schemas.microsoft.com/office/drawing/2014/main" id="{0480B1C6-3B29-432C-A563-7EA8FE782E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6238" y="1484313"/>
            <a:ext cx="8459787" cy="441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feld 6">
            <a:extLst>
              <a:ext uri="{FF2B5EF4-FFF2-40B4-BE49-F238E27FC236}">
                <a16:creationId xmlns:a16="http://schemas.microsoft.com/office/drawing/2014/main" id="{0DB42069-7E1D-498A-93DC-F7574EB62619}"/>
              </a:ext>
            </a:extLst>
          </p:cNvPr>
          <p:cNvSpPr txBox="1">
            <a:spLocks noChangeArrowheads="1"/>
          </p:cNvSpPr>
          <p:nvPr/>
        </p:nvSpPr>
        <p:spPr bwMode="auto">
          <a:xfrm>
            <a:off x="5399088" y="5930900"/>
            <a:ext cx="34369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algn="r" eaLnBrk="1" hangingPunct="1">
              <a:spcBef>
                <a:spcPct val="50000"/>
              </a:spcBef>
            </a:pPr>
            <a:r>
              <a:rPr lang="en-GB" altLang="es-MX" sz="800" i="1"/>
              <a:t>ISRIC et al. (1996)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6BC99F-B7DB-459F-B3B1-E11639A7A1F1}"/>
              </a:ext>
            </a:extLst>
          </p:cNvPr>
          <p:cNvSpPr>
            <a:spLocks noGrp="1"/>
          </p:cNvSpPr>
          <p:nvPr>
            <p:ph type="title"/>
          </p:nvPr>
        </p:nvSpPr>
        <p:spPr>
          <a:xfrm>
            <a:off x="628650" y="5534025"/>
            <a:ext cx="7886700" cy="822326"/>
          </a:xfrm>
        </p:spPr>
        <p:txBody>
          <a:bodyPr>
            <a:normAutofit/>
          </a:bodyPr>
          <a:lstStyle/>
          <a:p>
            <a:r>
              <a:rPr lang="es-MX"/>
              <a:t>Degradación de suelos</a:t>
            </a:r>
            <a:endParaRPr lang="es-MX" dirty="0"/>
          </a:p>
        </p:txBody>
      </p:sp>
      <p:pic>
        <p:nvPicPr>
          <p:cNvPr id="4" name="Imagen 3">
            <a:extLst>
              <a:ext uri="{FF2B5EF4-FFF2-40B4-BE49-F238E27FC236}">
                <a16:creationId xmlns:a16="http://schemas.microsoft.com/office/drawing/2014/main" id="{8CFA6C2E-E5AC-485F-84BD-807E87D5FF00}"/>
              </a:ext>
            </a:extLst>
          </p:cNvPr>
          <p:cNvPicPr>
            <a:picLocks noChangeAspect="1"/>
          </p:cNvPicPr>
          <p:nvPr/>
        </p:nvPicPr>
        <p:blipFill rotWithShape="1">
          <a:blip r:embed="rId2"/>
          <a:srcRect t="10367" b="14936"/>
          <a:stretch/>
        </p:blipFill>
        <p:spPr>
          <a:xfrm>
            <a:off x="20" y="10"/>
            <a:ext cx="9143980" cy="5395902"/>
          </a:xfrm>
          <a:prstGeom prst="rect">
            <a:avLst/>
          </a:prstGeom>
        </p:spPr>
      </p:pic>
    </p:spTree>
    <p:extLst>
      <p:ext uri="{BB962C8B-B14F-4D97-AF65-F5344CB8AC3E}">
        <p14:creationId xmlns:p14="http://schemas.microsoft.com/office/powerpoint/2010/main" val="892456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7580010-EC3A-479D-95CF-5C40B3CA158B}"/>
              </a:ext>
            </a:extLst>
          </p:cNvPr>
          <p:cNvSpPr>
            <a:spLocks noGrp="1" noChangeArrowheads="1"/>
          </p:cNvSpPr>
          <p:nvPr>
            <p:ph type="title"/>
          </p:nvPr>
        </p:nvSpPr>
        <p:spPr>
          <a:xfrm>
            <a:off x="457200" y="76200"/>
            <a:ext cx="8229600" cy="685800"/>
          </a:xfrm>
        </p:spPr>
        <p:txBody>
          <a:bodyPr/>
          <a:lstStyle/>
          <a:p>
            <a:pPr eaLnBrk="1" hangingPunct="1"/>
            <a:r>
              <a:rPr lang="en-US" altLang="en-US" dirty="0" err="1"/>
              <a:t>Deforestación</a:t>
            </a:r>
            <a:endParaRPr lang="en-US" altLang="en-US" dirty="0"/>
          </a:p>
        </p:txBody>
      </p:sp>
      <p:pic>
        <p:nvPicPr>
          <p:cNvPr id="2" name="Imagen 1">
            <a:extLst>
              <a:ext uri="{FF2B5EF4-FFF2-40B4-BE49-F238E27FC236}">
                <a16:creationId xmlns:a16="http://schemas.microsoft.com/office/drawing/2014/main" id="{2936178A-0E64-4609-8225-98E8BB65CE9F}"/>
              </a:ext>
            </a:extLst>
          </p:cNvPr>
          <p:cNvPicPr>
            <a:picLocks noChangeAspect="1"/>
          </p:cNvPicPr>
          <p:nvPr/>
        </p:nvPicPr>
        <p:blipFill>
          <a:blip r:embed="rId2"/>
          <a:stretch>
            <a:fillRect/>
          </a:stretch>
        </p:blipFill>
        <p:spPr>
          <a:xfrm>
            <a:off x="22435" y="1066800"/>
            <a:ext cx="9070507" cy="5105400"/>
          </a:xfrm>
          <a:prstGeom prst="rect">
            <a:avLst/>
          </a:prstGeom>
        </p:spPr>
      </p:pic>
    </p:spTree>
    <p:extLst>
      <p:ext uri="{BB962C8B-B14F-4D97-AF65-F5344CB8AC3E}">
        <p14:creationId xmlns:p14="http://schemas.microsoft.com/office/powerpoint/2010/main" val="2374056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FD21EF-02A0-4C69-B3C1-D4CC4EF79650}"/>
              </a:ext>
            </a:extLst>
          </p:cNvPr>
          <p:cNvSpPr>
            <a:spLocks noGrp="1"/>
          </p:cNvSpPr>
          <p:nvPr>
            <p:ph type="title"/>
          </p:nvPr>
        </p:nvSpPr>
        <p:spPr>
          <a:xfrm>
            <a:off x="457199" y="76200"/>
            <a:ext cx="8229600" cy="1143000"/>
          </a:xfrm>
        </p:spPr>
        <p:txBody>
          <a:bodyPr/>
          <a:lstStyle/>
          <a:p>
            <a:r>
              <a:rPr lang="es-MX" sz="3600" dirty="0"/>
              <a:t>Países con mayor tasa de deforestación</a:t>
            </a:r>
          </a:p>
        </p:txBody>
      </p:sp>
      <p:pic>
        <p:nvPicPr>
          <p:cNvPr id="3" name="Imagen 2">
            <a:extLst>
              <a:ext uri="{FF2B5EF4-FFF2-40B4-BE49-F238E27FC236}">
                <a16:creationId xmlns:a16="http://schemas.microsoft.com/office/drawing/2014/main" id="{C60592F0-1BE0-4661-A4C6-369C05266995}"/>
              </a:ext>
            </a:extLst>
          </p:cNvPr>
          <p:cNvPicPr>
            <a:picLocks noChangeAspect="1"/>
          </p:cNvPicPr>
          <p:nvPr/>
        </p:nvPicPr>
        <p:blipFill>
          <a:blip r:embed="rId2"/>
          <a:stretch>
            <a:fillRect/>
          </a:stretch>
        </p:blipFill>
        <p:spPr>
          <a:xfrm>
            <a:off x="835512" y="1219200"/>
            <a:ext cx="7472975" cy="5517157"/>
          </a:xfrm>
          <a:prstGeom prst="rect">
            <a:avLst/>
          </a:prstGeom>
        </p:spPr>
      </p:pic>
    </p:spTree>
    <p:extLst>
      <p:ext uri="{BB962C8B-B14F-4D97-AF65-F5344CB8AC3E}">
        <p14:creationId xmlns:p14="http://schemas.microsoft.com/office/powerpoint/2010/main" val="3837668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60B051B-6232-4CAB-B991-9CF7CCA3F12D}"/>
              </a:ext>
            </a:extLst>
          </p:cNvPr>
          <p:cNvSpPr>
            <a:spLocks noGrp="1" noChangeArrowheads="1"/>
          </p:cNvSpPr>
          <p:nvPr>
            <p:ph type="title"/>
          </p:nvPr>
        </p:nvSpPr>
        <p:spPr/>
        <p:txBody>
          <a:bodyPr/>
          <a:lstStyle/>
          <a:p>
            <a:pPr eaLnBrk="1" hangingPunct="1"/>
            <a:r>
              <a:rPr lang="en-US" altLang="en-US"/>
              <a:t>Deforestación del Amazonas</a:t>
            </a:r>
          </a:p>
        </p:txBody>
      </p:sp>
      <p:sp>
        <p:nvSpPr>
          <p:cNvPr id="10243" name="Rectangle 3">
            <a:extLst>
              <a:ext uri="{FF2B5EF4-FFF2-40B4-BE49-F238E27FC236}">
                <a16:creationId xmlns:a16="http://schemas.microsoft.com/office/drawing/2014/main" id="{695F6B7D-D5E5-4C9A-986D-BFAFAE11F08C}"/>
              </a:ext>
            </a:extLst>
          </p:cNvPr>
          <p:cNvSpPr>
            <a:spLocks noGrp="1" noChangeArrowheads="1"/>
          </p:cNvSpPr>
          <p:nvPr>
            <p:ph type="body" idx="1"/>
          </p:nvPr>
        </p:nvSpPr>
        <p:spPr/>
        <p:txBody>
          <a:bodyPr/>
          <a:lstStyle/>
          <a:p>
            <a:pPr eaLnBrk="1" hangingPunct="1"/>
            <a:endParaRPr lang="en-US" altLang="en-US"/>
          </a:p>
        </p:txBody>
      </p:sp>
      <p:pic>
        <p:nvPicPr>
          <p:cNvPr id="10244" name="Picture 7" descr="amazon_deforestation">
            <a:extLst>
              <a:ext uri="{FF2B5EF4-FFF2-40B4-BE49-F238E27FC236}">
                <a16:creationId xmlns:a16="http://schemas.microsoft.com/office/drawing/2014/main" id="{D901916A-1257-4635-8004-E8917255F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447800"/>
            <a:ext cx="7762875" cy="516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1E65317-A0A0-465B-9C48-F59800D1E911}"/>
              </a:ext>
            </a:extLst>
          </p:cNvPr>
          <p:cNvSpPr>
            <a:spLocks noGrp="1" noChangeArrowheads="1"/>
          </p:cNvSpPr>
          <p:nvPr>
            <p:ph type="title"/>
          </p:nvPr>
        </p:nvSpPr>
        <p:spPr/>
        <p:txBody>
          <a:bodyPr/>
          <a:lstStyle/>
          <a:p>
            <a:pPr eaLnBrk="1" hangingPunct="1"/>
            <a:r>
              <a:rPr lang="en-US" altLang="en-US"/>
              <a:t>Deforestación</a:t>
            </a:r>
          </a:p>
        </p:txBody>
      </p:sp>
      <p:sp>
        <p:nvSpPr>
          <p:cNvPr id="11267" name="Rectangle 3">
            <a:extLst>
              <a:ext uri="{FF2B5EF4-FFF2-40B4-BE49-F238E27FC236}">
                <a16:creationId xmlns:a16="http://schemas.microsoft.com/office/drawing/2014/main" id="{7C411339-85CB-4593-A960-8151C48EAF98}"/>
              </a:ext>
            </a:extLst>
          </p:cNvPr>
          <p:cNvSpPr>
            <a:spLocks noGrp="1" noChangeArrowheads="1"/>
          </p:cNvSpPr>
          <p:nvPr>
            <p:ph type="body" idx="1"/>
          </p:nvPr>
        </p:nvSpPr>
        <p:spPr/>
        <p:txBody>
          <a:bodyPr/>
          <a:lstStyle/>
          <a:p>
            <a:pPr eaLnBrk="1" hangingPunct="1"/>
            <a:r>
              <a:rPr lang="en-US" altLang="en-US"/>
              <a:t>Altera el Ciclo del Carbono</a:t>
            </a:r>
          </a:p>
          <a:p>
            <a:pPr eaLnBrk="1" hangingPunct="1"/>
            <a:r>
              <a:rPr lang="en-US" altLang="en-US"/>
              <a:t>Más CO</a:t>
            </a:r>
            <a:r>
              <a:rPr lang="en-US" altLang="en-US" baseline="-25000"/>
              <a:t>2</a:t>
            </a:r>
            <a:r>
              <a:rPr lang="en-US" altLang="en-US"/>
              <a:t> a la atmósfera</a:t>
            </a:r>
          </a:p>
          <a:p>
            <a:pPr eaLnBrk="1" hangingPunct="1"/>
            <a:r>
              <a:rPr lang="en-US" altLang="en-US"/>
              <a:t>Menos O</a:t>
            </a:r>
            <a:r>
              <a:rPr lang="en-US" altLang="en-US" baseline="-25000"/>
              <a:t>2  </a:t>
            </a:r>
            <a:r>
              <a:rPr lang="en-US" altLang="en-US"/>
              <a:t> a la atmósfera</a:t>
            </a:r>
          </a:p>
        </p:txBody>
      </p:sp>
      <p:pic>
        <p:nvPicPr>
          <p:cNvPr id="11268" name="Picture 5" descr="Carbon_cycle">
            <a:extLst>
              <a:ext uri="{FF2B5EF4-FFF2-40B4-BE49-F238E27FC236}">
                <a16:creationId xmlns:a16="http://schemas.microsoft.com/office/drawing/2014/main" id="{CC4C17B8-FBF2-424E-A9F9-0838A76D9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3409950"/>
            <a:ext cx="3409950"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a:extLst>
              <a:ext uri="{FF2B5EF4-FFF2-40B4-BE49-F238E27FC236}">
                <a16:creationId xmlns:a16="http://schemas.microsoft.com/office/drawing/2014/main" id="{11BC7406-5E53-47AF-8574-0219FA2CA7C5}"/>
              </a:ext>
            </a:extLst>
          </p:cNvPr>
          <p:cNvSpPr>
            <a:spLocks noGrp="1" noChangeArrowheads="1"/>
          </p:cNvSpPr>
          <p:nvPr>
            <p:ph type="body" idx="1"/>
          </p:nvPr>
        </p:nvSpPr>
        <p:spPr>
          <a:xfrm>
            <a:off x="457200" y="533400"/>
            <a:ext cx="8229600" cy="5592763"/>
          </a:xfrm>
        </p:spPr>
        <p:txBody>
          <a:bodyPr/>
          <a:lstStyle/>
          <a:p>
            <a:pPr eaLnBrk="1" hangingPunct="1">
              <a:buFontTx/>
              <a:buNone/>
            </a:pPr>
            <a:r>
              <a:rPr lang="en-US" altLang="en-US" sz="3600" dirty="0"/>
              <a:t>Un </a:t>
            </a:r>
            <a:r>
              <a:rPr lang="en-US" altLang="en-US" sz="3600" dirty="0" err="1"/>
              <a:t>efecto</a:t>
            </a:r>
            <a:r>
              <a:rPr lang="en-US" altLang="en-US" sz="3600" dirty="0"/>
              <a:t> irreversible de la </a:t>
            </a:r>
            <a:r>
              <a:rPr lang="en-US" altLang="en-US" sz="3600" dirty="0" err="1"/>
              <a:t>deforestación</a:t>
            </a:r>
            <a:r>
              <a:rPr lang="en-US" altLang="en-US" sz="3600" dirty="0"/>
              <a:t>, junto con la </a:t>
            </a:r>
            <a:r>
              <a:rPr lang="en-US" altLang="en-US" sz="3600" dirty="0" err="1"/>
              <a:t>contaminación</a:t>
            </a:r>
            <a:r>
              <a:rPr lang="en-US" altLang="en-US" sz="3600" dirty="0"/>
              <a:t> del </a:t>
            </a:r>
            <a:r>
              <a:rPr lang="en-US" altLang="en-US" sz="3600" dirty="0" err="1"/>
              <a:t>agua</a:t>
            </a:r>
            <a:r>
              <a:rPr lang="en-US" altLang="en-US" sz="3600" dirty="0"/>
              <a:t> es:</a:t>
            </a:r>
          </a:p>
          <a:p>
            <a:pPr eaLnBrk="1" hangingPunct="1">
              <a:buFontTx/>
              <a:buNone/>
            </a:pPr>
            <a:endParaRPr lang="en-US" altLang="en-US" sz="3600" dirty="0"/>
          </a:p>
          <a:p>
            <a:pPr marL="514350" indent="-514350" eaLnBrk="1" hangingPunct="1">
              <a:buFont typeface="+mj-lt"/>
              <a:buAutoNum type="arabicPeriod"/>
            </a:pPr>
            <a:r>
              <a:rPr lang="en-US" altLang="en-US" sz="2800" dirty="0" err="1"/>
              <a:t>Pérdida</a:t>
            </a:r>
            <a:r>
              <a:rPr lang="en-US" altLang="en-US" sz="2800" dirty="0"/>
              <a:t> de </a:t>
            </a:r>
            <a:r>
              <a:rPr lang="en-US" altLang="en-US" sz="2800" dirty="0" err="1"/>
              <a:t>Biodiversidad</a:t>
            </a:r>
            <a:endParaRPr lang="en-US" altLang="en-US" sz="2800" dirty="0"/>
          </a:p>
          <a:p>
            <a:pPr marL="514350" indent="-514350" eaLnBrk="1" hangingPunct="1">
              <a:buFont typeface="+mj-lt"/>
              <a:buAutoNum type="arabicPeriod"/>
            </a:pPr>
            <a:r>
              <a:rPr lang="en-US" altLang="en-US" sz="2800" dirty="0" err="1"/>
              <a:t>Extinción</a:t>
            </a:r>
            <a:r>
              <a:rPr lang="en-US" altLang="en-US" sz="2800" dirty="0"/>
              <a:t> de </a:t>
            </a:r>
            <a:r>
              <a:rPr lang="en-US" altLang="en-US" sz="2800" dirty="0" err="1"/>
              <a:t>especies</a:t>
            </a:r>
            <a:endParaRPr lang="en-US" altLang="en-US" sz="2800" dirty="0"/>
          </a:p>
          <a:p>
            <a:pPr marL="514350" indent="-514350" eaLnBrk="1" hangingPunct="1">
              <a:buFont typeface="+mj-lt"/>
              <a:buAutoNum type="arabicPeriod"/>
            </a:pPr>
            <a:r>
              <a:rPr lang="en-US" altLang="en-US" sz="2800" dirty="0" err="1"/>
              <a:t>Adelgazamiento</a:t>
            </a:r>
            <a:r>
              <a:rPr lang="en-US" altLang="en-US" sz="2800" dirty="0"/>
              <a:t> de la </a:t>
            </a:r>
            <a:r>
              <a:rPr lang="en-US" altLang="en-US" sz="2800" dirty="0" err="1"/>
              <a:t>capa</a:t>
            </a:r>
            <a:r>
              <a:rPr lang="en-US" altLang="en-US" sz="2800" dirty="0"/>
              <a:t> de </a:t>
            </a:r>
            <a:r>
              <a:rPr lang="en-US" altLang="en-US" sz="2800" dirty="0" err="1"/>
              <a:t>ozono</a:t>
            </a:r>
            <a:endParaRPr lang="en-US" altLang="en-US" sz="2800" dirty="0"/>
          </a:p>
          <a:p>
            <a:pPr marL="514350" indent="-514350" eaLnBrk="1" hangingPunct="1">
              <a:buFont typeface="+mj-lt"/>
              <a:buAutoNum type="arabicPeriod"/>
            </a:pPr>
            <a:r>
              <a:rPr lang="en-US" altLang="en-US" sz="2800" dirty="0" err="1"/>
              <a:t>Reducción</a:t>
            </a:r>
            <a:r>
              <a:rPr lang="en-US" altLang="en-US" sz="2800" dirty="0"/>
              <a:t> de la </a:t>
            </a:r>
            <a:r>
              <a:rPr lang="en-US" altLang="en-US" sz="2800" dirty="0" err="1"/>
              <a:t>capacidad</a:t>
            </a:r>
            <a:r>
              <a:rPr lang="en-US" altLang="en-US" sz="2800" dirty="0"/>
              <a:t> de </a:t>
            </a:r>
            <a:r>
              <a:rPr lang="en-US" altLang="en-US" sz="2800" dirty="0" err="1"/>
              <a:t>captura</a:t>
            </a:r>
            <a:r>
              <a:rPr lang="en-US" altLang="en-US" sz="2800" dirty="0"/>
              <a:t> del CO2 </a:t>
            </a:r>
            <a:r>
              <a:rPr lang="en-US" altLang="en-US" sz="2800" dirty="0" err="1"/>
              <a:t>atmosférico</a:t>
            </a:r>
            <a:r>
              <a:rPr lang="en-US" altLang="en-US" sz="2800" dirty="0"/>
              <a:t> </a:t>
            </a:r>
          </a:p>
          <a:p>
            <a:pPr marL="514350" indent="-514350" eaLnBrk="1" hangingPunct="1">
              <a:buFont typeface="+mj-lt"/>
              <a:buAutoNum type="arabicPeriod"/>
            </a:pPr>
            <a:r>
              <a:rPr lang="en-US" altLang="en-US" sz="2800" dirty="0" err="1"/>
              <a:t>Reducción</a:t>
            </a:r>
            <a:r>
              <a:rPr lang="en-US" altLang="en-US" sz="2800" dirty="0"/>
              <a:t> de </a:t>
            </a:r>
            <a:r>
              <a:rPr lang="en-US" altLang="en-US" sz="2800" dirty="0" err="1"/>
              <a:t>recursos</a:t>
            </a:r>
            <a:r>
              <a:rPr lang="en-US" altLang="en-US" sz="2800" dirty="0"/>
              <a:t> </a:t>
            </a:r>
            <a:r>
              <a:rPr lang="en-US" altLang="en-US" sz="2800" dirty="0" err="1"/>
              <a:t>renovables</a:t>
            </a:r>
            <a:endParaRPr lang="en-US" alt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D79F9DF-255C-4482-B2C5-B16903405E4E}"/>
              </a:ext>
            </a:extLst>
          </p:cNvPr>
          <p:cNvPicPr>
            <a:picLocks noChangeAspect="1"/>
          </p:cNvPicPr>
          <p:nvPr/>
        </p:nvPicPr>
        <p:blipFill rotWithShape="1">
          <a:blip r:embed="rId2"/>
          <a:srcRect l="14850" r="10150"/>
          <a:stretch/>
        </p:blipFill>
        <p:spPr>
          <a:xfrm>
            <a:off x="20" y="10"/>
            <a:ext cx="9143980" cy="6857990"/>
          </a:xfrm>
          <a:prstGeom prst="rect">
            <a:avLst/>
          </a:prstGeom>
        </p:spPr>
      </p:pic>
      <p:sp>
        <p:nvSpPr>
          <p:cNvPr id="2" name="Título 1">
            <a:extLst>
              <a:ext uri="{FF2B5EF4-FFF2-40B4-BE49-F238E27FC236}">
                <a16:creationId xmlns:a16="http://schemas.microsoft.com/office/drawing/2014/main" id="{DE5F2799-286B-428C-819C-A6D0E04D750B}"/>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eaLnBrk="1" hangingPunct="1">
              <a:lnSpc>
                <a:spcPct val="90000"/>
              </a:lnSpc>
            </a:pPr>
            <a:r>
              <a:rPr lang="en-US" sz="2200" kern="1200">
                <a:solidFill>
                  <a:schemeClr val="tx1">
                    <a:lumMod val="85000"/>
                    <a:lumOff val="15000"/>
                  </a:schemeClr>
                </a:solidFill>
              </a:rPr>
              <a:t>Una consecuencia de la degradación del suelo: la pérdida de la biodiversidad</a:t>
            </a:r>
          </a:p>
        </p:txBody>
      </p:sp>
    </p:spTree>
    <p:extLst>
      <p:ext uri="{BB962C8B-B14F-4D97-AF65-F5344CB8AC3E}">
        <p14:creationId xmlns:p14="http://schemas.microsoft.com/office/powerpoint/2010/main" val="1733404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3B583D-1B1F-49ED-ADBC-61CD3AC7D60A}"/>
              </a:ext>
            </a:extLst>
          </p:cNvPr>
          <p:cNvSpPr>
            <a:spLocks noGrp="1"/>
          </p:cNvSpPr>
          <p:nvPr>
            <p:ph type="title"/>
          </p:nvPr>
        </p:nvSpPr>
        <p:spPr/>
        <p:txBody>
          <a:bodyPr/>
          <a:lstStyle/>
          <a:p>
            <a:r>
              <a:rPr lang="es-MX" dirty="0"/>
              <a:t>Contaminación de suelo</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989" y="1541435"/>
            <a:ext cx="7429500"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2172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a:extLst>
              <a:ext uri="{FF2B5EF4-FFF2-40B4-BE49-F238E27FC236}">
                <a16:creationId xmlns:a16="http://schemas.microsoft.com/office/drawing/2014/main" id="{52D6168F-CCD0-4E12-8EE6-ABBF2EAAD501}"/>
              </a:ext>
            </a:extLst>
          </p:cNvPr>
          <p:cNvSpPr>
            <a:spLocks/>
          </p:cNvSpPr>
          <p:nvPr/>
        </p:nvSpPr>
        <p:spPr bwMode="auto">
          <a:xfrm>
            <a:off x="654050" y="857250"/>
            <a:ext cx="78740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lvl1pPr marL="39688">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pPr algn="ctr">
              <a:lnSpc>
                <a:spcPct val="90000"/>
              </a:lnSpc>
            </a:pPr>
            <a:r>
              <a:rPr lang="en-US" altLang="es-MX" sz="3600" dirty="0" err="1">
                <a:solidFill>
                  <a:srgbClr val="FFFFFF"/>
                </a:solidFill>
                <a:latin typeface="Arial" panose="020B0604020202020204" pitchFamily="34" charset="0"/>
                <a:cs typeface="Arial" panose="020B0604020202020204" pitchFamily="34" charset="0"/>
                <a:sym typeface="Arial" panose="020B0604020202020204" pitchFamily="34" charset="0"/>
              </a:rPr>
              <a:t>Contaminación</a:t>
            </a:r>
            <a:r>
              <a:rPr lang="en-US" altLang="es-MX" sz="3600" dirty="0">
                <a:solidFill>
                  <a:srgbClr val="FFFFFF"/>
                </a:solidFill>
                <a:latin typeface="Arial" panose="020B0604020202020204" pitchFamily="34" charset="0"/>
                <a:cs typeface="Arial" panose="020B0604020202020204" pitchFamily="34" charset="0"/>
                <a:sym typeface="Arial" panose="020B0604020202020204" pitchFamily="34" charset="0"/>
              </a:rPr>
              <a:t> del </a:t>
            </a:r>
            <a:r>
              <a:rPr lang="en-US" altLang="es-MX" sz="3600" dirty="0" err="1">
                <a:solidFill>
                  <a:srgbClr val="FFFFFF"/>
                </a:solidFill>
                <a:latin typeface="Arial" panose="020B0604020202020204" pitchFamily="34" charset="0"/>
                <a:cs typeface="Arial" panose="020B0604020202020204" pitchFamily="34" charset="0"/>
                <a:sym typeface="Arial" panose="020B0604020202020204" pitchFamily="34" charset="0"/>
              </a:rPr>
              <a:t>suelo</a:t>
            </a:r>
            <a:endParaRPr lang="en-US" altLang="es-MX" sz="3600" dirty="0">
              <a:solidFill>
                <a:srgbClr val="FFFFFF"/>
              </a:solidFill>
              <a:latin typeface="Arial" panose="020B0604020202020204" pitchFamily="34" charset="0"/>
              <a:cs typeface="Arial" panose="020B0604020202020204" pitchFamily="34" charset="0"/>
              <a:sym typeface="Arial" panose="020B0604020202020204" pitchFamily="34" charset="0"/>
            </a:endParaRPr>
          </a:p>
        </p:txBody>
      </p:sp>
      <p:sp>
        <p:nvSpPr>
          <p:cNvPr id="5127" name="Rectangle 7">
            <a:extLst>
              <a:ext uri="{FF2B5EF4-FFF2-40B4-BE49-F238E27FC236}">
                <a16:creationId xmlns:a16="http://schemas.microsoft.com/office/drawing/2014/main" id="{EC00551C-11BF-45DD-9F5C-E5DDC50E5EE8}"/>
              </a:ext>
            </a:extLst>
          </p:cNvPr>
          <p:cNvSpPr>
            <a:spLocks/>
          </p:cNvSpPr>
          <p:nvPr/>
        </p:nvSpPr>
        <p:spPr bwMode="auto">
          <a:xfrm>
            <a:off x="1766888" y="2930525"/>
            <a:ext cx="3124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lvl1pPr>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pPr algn="ctr"/>
            <a:r>
              <a:rPr lang="en-US" altLang="es-MX" sz="2400" b="1">
                <a:latin typeface="Helvetica" panose="020B0604020202020204" pitchFamily="34" charset="0"/>
                <a:cs typeface="Helvetica" panose="020B0604020202020204" pitchFamily="34" charset="0"/>
                <a:sym typeface="Helvetica" panose="020B0604020202020204" pitchFamily="34" charset="0"/>
              </a:rPr>
              <a:t>Causas naturales</a:t>
            </a:r>
          </a:p>
        </p:txBody>
      </p:sp>
      <p:sp>
        <p:nvSpPr>
          <p:cNvPr id="5128" name="Rectangle 8">
            <a:extLst>
              <a:ext uri="{FF2B5EF4-FFF2-40B4-BE49-F238E27FC236}">
                <a16:creationId xmlns:a16="http://schemas.microsoft.com/office/drawing/2014/main" id="{33F5EEE8-507E-4FDB-8F9C-35209661D6C8}"/>
              </a:ext>
            </a:extLst>
          </p:cNvPr>
          <p:cNvSpPr>
            <a:spLocks/>
          </p:cNvSpPr>
          <p:nvPr/>
        </p:nvSpPr>
        <p:spPr bwMode="auto">
          <a:xfrm>
            <a:off x="2717800" y="3395663"/>
            <a:ext cx="2178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r>
              <a:rPr lang="en-US" altLang="es-MX" sz="2400">
                <a:latin typeface="Zapf Dingbats" charset="0"/>
                <a:cs typeface="Zapf Dingbats" charset="0"/>
                <a:sym typeface="Zapf Dingbats" charset="0"/>
              </a:rPr>
              <a:t>☞</a:t>
            </a:r>
            <a:r>
              <a:rPr lang="en-US" altLang="es-MX" sz="1800" b="1">
                <a:latin typeface="Helvetica" panose="020B0604020202020204" pitchFamily="34" charset="0"/>
                <a:cs typeface="Helvetica" panose="020B0604020202020204" pitchFamily="34" charset="0"/>
                <a:sym typeface="Helvetica" panose="020B0604020202020204" pitchFamily="34" charset="0"/>
              </a:rPr>
              <a:t>  Material original</a:t>
            </a:r>
          </a:p>
        </p:txBody>
      </p:sp>
      <p:sp>
        <p:nvSpPr>
          <p:cNvPr id="5129" name="Rectangle 9">
            <a:extLst>
              <a:ext uri="{FF2B5EF4-FFF2-40B4-BE49-F238E27FC236}">
                <a16:creationId xmlns:a16="http://schemas.microsoft.com/office/drawing/2014/main" id="{52BA89C1-0F88-4CFC-B26C-162CE3AD3604}"/>
              </a:ext>
            </a:extLst>
          </p:cNvPr>
          <p:cNvSpPr>
            <a:spLocks/>
          </p:cNvSpPr>
          <p:nvPr/>
        </p:nvSpPr>
        <p:spPr bwMode="auto">
          <a:xfrm>
            <a:off x="2717800" y="4340225"/>
            <a:ext cx="2787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r>
              <a:rPr lang="en-US" altLang="es-MX" sz="2400">
                <a:latin typeface="Zapf Dingbats" charset="0"/>
                <a:cs typeface="Zapf Dingbats" charset="0"/>
                <a:sym typeface="Zapf Dingbats" charset="0"/>
              </a:rPr>
              <a:t>☞</a:t>
            </a:r>
            <a:r>
              <a:rPr lang="en-US" altLang="es-MX" sz="1800" b="1">
                <a:latin typeface="Helvetica" panose="020B0604020202020204" pitchFamily="34" charset="0"/>
                <a:cs typeface="Helvetica" panose="020B0604020202020204" pitchFamily="34" charset="0"/>
                <a:sym typeface="Helvetica" panose="020B0604020202020204" pitchFamily="34" charset="0"/>
              </a:rPr>
              <a:t>  Fenómenos naturales</a:t>
            </a:r>
          </a:p>
        </p:txBody>
      </p:sp>
      <p:sp>
        <p:nvSpPr>
          <p:cNvPr id="5130" name="Rectangle 10">
            <a:extLst>
              <a:ext uri="{FF2B5EF4-FFF2-40B4-BE49-F238E27FC236}">
                <a16:creationId xmlns:a16="http://schemas.microsoft.com/office/drawing/2014/main" id="{D7547C37-8295-4163-AD8B-77D17067F836}"/>
              </a:ext>
            </a:extLst>
          </p:cNvPr>
          <p:cNvSpPr>
            <a:spLocks/>
          </p:cNvSpPr>
          <p:nvPr/>
        </p:nvSpPr>
        <p:spPr bwMode="auto">
          <a:xfrm>
            <a:off x="1803400" y="5172075"/>
            <a:ext cx="3213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lvl1pPr>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pPr algn="ctr"/>
            <a:r>
              <a:rPr lang="en-US" altLang="es-MX" sz="2400" b="1">
                <a:latin typeface="Helvetica" panose="020B0604020202020204" pitchFamily="34" charset="0"/>
                <a:cs typeface="Helvetica" panose="020B0604020202020204" pitchFamily="34" charset="0"/>
                <a:sym typeface="Helvetica" panose="020B0604020202020204" pitchFamily="34" charset="0"/>
              </a:rPr>
              <a:t>Causas antrópicas</a:t>
            </a:r>
          </a:p>
        </p:txBody>
      </p:sp>
      <p:sp>
        <p:nvSpPr>
          <p:cNvPr id="5131" name="Rectangle 11">
            <a:extLst>
              <a:ext uri="{FF2B5EF4-FFF2-40B4-BE49-F238E27FC236}">
                <a16:creationId xmlns:a16="http://schemas.microsoft.com/office/drawing/2014/main" id="{64A82270-6A04-48E8-BE6A-3FFF36421D5D}"/>
              </a:ext>
            </a:extLst>
          </p:cNvPr>
          <p:cNvSpPr>
            <a:spLocks/>
          </p:cNvSpPr>
          <p:nvPr/>
        </p:nvSpPr>
        <p:spPr bwMode="auto">
          <a:xfrm>
            <a:off x="2717800" y="5638800"/>
            <a:ext cx="1873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r>
              <a:rPr lang="en-US" altLang="es-MX" sz="2400">
                <a:latin typeface="Zapf Dingbats" charset="0"/>
                <a:cs typeface="Zapf Dingbats" charset="0"/>
                <a:sym typeface="Zapf Dingbats" charset="0"/>
              </a:rPr>
              <a:t>☞</a:t>
            </a:r>
            <a:r>
              <a:rPr lang="en-US" altLang="es-MX" sz="1800" b="1">
                <a:latin typeface="Helvetica" panose="020B0604020202020204" pitchFamily="34" charset="0"/>
                <a:cs typeface="Helvetica" panose="020B0604020202020204" pitchFamily="34" charset="0"/>
                <a:sym typeface="Helvetica" panose="020B0604020202020204" pitchFamily="34" charset="0"/>
              </a:rPr>
              <a:t>  Muy diversas</a:t>
            </a:r>
          </a:p>
        </p:txBody>
      </p:sp>
      <p:sp>
        <p:nvSpPr>
          <p:cNvPr id="5132" name="Rectangle 12">
            <a:extLst>
              <a:ext uri="{FF2B5EF4-FFF2-40B4-BE49-F238E27FC236}">
                <a16:creationId xmlns:a16="http://schemas.microsoft.com/office/drawing/2014/main" id="{268D20B1-DFFD-4ACC-9C6B-33B1F53823D1}"/>
              </a:ext>
            </a:extLst>
          </p:cNvPr>
          <p:cNvSpPr>
            <a:spLocks/>
          </p:cNvSpPr>
          <p:nvPr/>
        </p:nvSpPr>
        <p:spPr bwMode="auto">
          <a:xfrm>
            <a:off x="2743200" y="6083300"/>
            <a:ext cx="19748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r>
              <a:rPr lang="en-US" altLang="es-MX" sz="2400">
                <a:latin typeface="Zapf Dingbats" charset="0"/>
                <a:cs typeface="Zapf Dingbats" charset="0"/>
                <a:sym typeface="Zapf Dingbats" charset="0"/>
              </a:rPr>
              <a:t>☞</a:t>
            </a:r>
            <a:r>
              <a:rPr lang="en-US" altLang="es-MX" sz="1800" b="1">
                <a:latin typeface="Helvetica" panose="020B0604020202020204" pitchFamily="34" charset="0"/>
                <a:cs typeface="Helvetica" panose="020B0604020202020204" pitchFamily="34" charset="0"/>
                <a:sym typeface="Helvetica" panose="020B0604020202020204" pitchFamily="34" charset="0"/>
              </a:rPr>
              <a:t>  Muy frecuente</a:t>
            </a:r>
          </a:p>
        </p:txBody>
      </p:sp>
      <p:sp>
        <p:nvSpPr>
          <p:cNvPr id="5133" name="Rectangle 13">
            <a:extLst>
              <a:ext uri="{FF2B5EF4-FFF2-40B4-BE49-F238E27FC236}">
                <a16:creationId xmlns:a16="http://schemas.microsoft.com/office/drawing/2014/main" id="{299FF315-9732-4F48-92A4-4FAA3B681804}"/>
              </a:ext>
            </a:extLst>
          </p:cNvPr>
          <p:cNvSpPr>
            <a:spLocks/>
          </p:cNvSpPr>
          <p:nvPr/>
        </p:nvSpPr>
        <p:spPr bwMode="auto">
          <a:xfrm>
            <a:off x="1092200" y="1993900"/>
            <a:ext cx="72390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lvl1pPr marL="39688">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r>
              <a:rPr lang="en-US" altLang="es-MX" sz="1800" b="1">
                <a:latin typeface="Helvetica" panose="020B0604020202020204" pitchFamily="34" charset="0"/>
                <a:cs typeface="Helvetica" panose="020B0604020202020204" pitchFamily="34" charset="0"/>
                <a:sym typeface="Helvetica" panose="020B0604020202020204" pitchFamily="34" charset="0"/>
              </a:rPr>
              <a:t>Alteración del suelo por acumulación de sustancias nocivas que provoca la pérdida parcial o total de su fertilidad.</a:t>
            </a:r>
          </a:p>
        </p:txBody>
      </p:sp>
      <p:sp>
        <p:nvSpPr>
          <p:cNvPr id="5134" name="Rectangle 14">
            <a:extLst>
              <a:ext uri="{FF2B5EF4-FFF2-40B4-BE49-F238E27FC236}">
                <a16:creationId xmlns:a16="http://schemas.microsoft.com/office/drawing/2014/main" id="{C2B0ADB8-2623-4837-B9F7-A85CA9AAC741}"/>
              </a:ext>
            </a:extLst>
          </p:cNvPr>
          <p:cNvSpPr>
            <a:spLocks/>
          </p:cNvSpPr>
          <p:nvPr/>
        </p:nvSpPr>
        <p:spPr bwMode="auto">
          <a:xfrm>
            <a:off x="2722563" y="3838575"/>
            <a:ext cx="1839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r>
              <a:rPr lang="en-US" altLang="es-MX" sz="2400">
                <a:latin typeface="Zapf Dingbats" charset="0"/>
                <a:cs typeface="Zapf Dingbats" charset="0"/>
                <a:sym typeface="Zapf Dingbats" charset="0"/>
              </a:rPr>
              <a:t>☞</a:t>
            </a:r>
            <a:r>
              <a:rPr lang="en-US" altLang="es-MX" sz="1800" b="1">
                <a:latin typeface="Helvetica" panose="020B0604020202020204" pitchFamily="34" charset="0"/>
                <a:cs typeface="Helvetica" panose="020B0604020202020204" pitchFamily="34" charset="0"/>
                <a:sym typeface="Helvetica" panose="020B0604020202020204" pitchFamily="34" charset="0"/>
              </a:rPr>
              <a:t>  Acidificación</a:t>
            </a:r>
          </a:p>
        </p:txBody>
      </p:sp>
      <p:sp>
        <p:nvSpPr>
          <p:cNvPr id="5135" name="Line 15">
            <a:extLst>
              <a:ext uri="{FF2B5EF4-FFF2-40B4-BE49-F238E27FC236}">
                <a16:creationId xmlns:a16="http://schemas.microsoft.com/office/drawing/2014/main" id="{9B28DBD7-8E0C-4750-850D-8BBB50429FB5}"/>
              </a:ext>
            </a:extLst>
          </p:cNvPr>
          <p:cNvSpPr>
            <a:spLocks noChangeShapeType="1"/>
          </p:cNvSpPr>
          <p:nvPr/>
        </p:nvSpPr>
        <p:spPr bwMode="auto">
          <a:xfrm>
            <a:off x="419100" y="4037013"/>
            <a:ext cx="0" cy="1462087"/>
          </a:xfrm>
          <a:prstGeom prst="line">
            <a:avLst/>
          </a:prstGeom>
          <a:noFill/>
          <a:ln w="25400" cap="flat">
            <a:solidFill>
              <a:srgbClr val="FF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Tree>
    <p:extLst>
      <p:ext uri="{BB962C8B-B14F-4D97-AF65-F5344CB8AC3E}">
        <p14:creationId xmlns:p14="http://schemas.microsoft.com/office/powerpoint/2010/main" val="2231756145"/>
      </p:ext>
    </p:extLst>
  </p:cSld>
  <p:clrMapOvr>
    <a:masterClrMapping/>
  </p:clrMapOvr>
  <p:transition spd="med">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5">
            <a:extLst>
              <a:ext uri="{FF2B5EF4-FFF2-40B4-BE49-F238E27FC236}">
                <a16:creationId xmlns:a16="http://schemas.microsoft.com/office/drawing/2014/main" id="{64B6C756-6648-43EC-B118-84B16CF918CB}"/>
              </a:ext>
            </a:extLst>
          </p:cNvPr>
          <p:cNvSpPr>
            <a:spLocks/>
          </p:cNvSpPr>
          <p:nvPr/>
        </p:nvSpPr>
        <p:spPr bwMode="auto">
          <a:xfrm>
            <a:off x="817419" y="-1587"/>
            <a:ext cx="78740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lvl1pPr marL="39688">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pPr algn="ctr">
              <a:lnSpc>
                <a:spcPct val="90000"/>
              </a:lnSpc>
            </a:pPr>
            <a:r>
              <a:rPr lang="en-US" altLang="es-MX" sz="3600" dirty="0" err="1">
                <a:solidFill>
                  <a:srgbClr val="FFFFFF"/>
                </a:solidFill>
                <a:latin typeface="Arial" panose="020B0604020202020204" pitchFamily="34" charset="0"/>
                <a:cs typeface="Arial" panose="020B0604020202020204" pitchFamily="34" charset="0"/>
                <a:sym typeface="Arial" panose="020B0604020202020204" pitchFamily="34" charset="0"/>
              </a:rPr>
              <a:t>Principales</a:t>
            </a:r>
            <a:r>
              <a:rPr lang="en-US" altLang="es-MX" sz="3600" dirty="0">
                <a:solidFill>
                  <a:srgbClr val="FFFFFF"/>
                </a:solidFill>
                <a:latin typeface="Arial" panose="020B0604020202020204" pitchFamily="34" charset="0"/>
                <a:cs typeface="Arial" panose="020B0604020202020204" pitchFamily="34" charset="0"/>
                <a:sym typeface="Arial" panose="020B0604020202020204" pitchFamily="34" charset="0"/>
              </a:rPr>
              <a:t> </a:t>
            </a:r>
            <a:r>
              <a:rPr lang="en-US" altLang="es-MX" sz="3600" dirty="0" err="1">
                <a:solidFill>
                  <a:srgbClr val="FFFFFF"/>
                </a:solidFill>
                <a:latin typeface="Arial" panose="020B0604020202020204" pitchFamily="34" charset="0"/>
                <a:cs typeface="Arial" panose="020B0604020202020204" pitchFamily="34" charset="0"/>
                <a:sym typeface="Arial" panose="020B0604020202020204" pitchFamily="34" charset="0"/>
              </a:rPr>
              <a:t>problemas</a:t>
            </a:r>
            <a:r>
              <a:rPr lang="en-US" altLang="es-MX" sz="3600" dirty="0">
                <a:solidFill>
                  <a:srgbClr val="FFFFFF"/>
                </a:solidFill>
                <a:latin typeface="Arial" panose="020B0604020202020204" pitchFamily="34" charset="0"/>
                <a:cs typeface="Arial" panose="020B0604020202020204" pitchFamily="34" charset="0"/>
                <a:sym typeface="Arial" panose="020B0604020202020204" pitchFamily="34" charset="0"/>
              </a:rPr>
              <a:t> </a:t>
            </a:r>
            <a:r>
              <a:rPr lang="en-US" altLang="es-MX" sz="3600" dirty="0" err="1">
                <a:solidFill>
                  <a:srgbClr val="FFFFFF"/>
                </a:solidFill>
                <a:latin typeface="Arial" panose="020B0604020202020204" pitchFamily="34" charset="0"/>
                <a:cs typeface="Arial" panose="020B0604020202020204" pitchFamily="34" charset="0"/>
                <a:sym typeface="Arial" panose="020B0604020202020204" pitchFamily="34" charset="0"/>
              </a:rPr>
              <a:t>ambientales</a:t>
            </a:r>
            <a:endParaRPr lang="en-US" altLang="es-MX" sz="3600" dirty="0">
              <a:solidFill>
                <a:srgbClr val="FFFFFF"/>
              </a:solidFill>
              <a:latin typeface="Arial" panose="020B0604020202020204" pitchFamily="34" charset="0"/>
              <a:cs typeface="Arial" panose="020B0604020202020204" pitchFamily="34" charset="0"/>
              <a:sym typeface="Arial" panose="020B0604020202020204" pitchFamily="34" charset="0"/>
            </a:endParaRPr>
          </a:p>
        </p:txBody>
      </p:sp>
      <p:sp>
        <p:nvSpPr>
          <p:cNvPr id="51211" name="Line 11">
            <a:extLst>
              <a:ext uri="{FF2B5EF4-FFF2-40B4-BE49-F238E27FC236}">
                <a16:creationId xmlns:a16="http://schemas.microsoft.com/office/drawing/2014/main" id="{FFEF6841-760B-4F6E-8946-69C192DC1A33}"/>
              </a:ext>
            </a:extLst>
          </p:cNvPr>
          <p:cNvSpPr>
            <a:spLocks noChangeShapeType="1"/>
          </p:cNvSpPr>
          <p:nvPr/>
        </p:nvSpPr>
        <p:spPr bwMode="auto">
          <a:xfrm>
            <a:off x="419100" y="4037013"/>
            <a:ext cx="0" cy="1462087"/>
          </a:xfrm>
          <a:prstGeom prst="line">
            <a:avLst/>
          </a:prstGeom>
          <a:noFill/>
          <a:ln w="25400" cap="flat">
            <a:solidFill>
              <a:srgbClr val="FF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pic>
        <p:nvPicPr>
          <p:cNvPr id="4" name="Imagen 3">
            <a:extLst>
              <a:ext uri="{FF2B5EF4-FFF2-40B4-BE49-F238E27FC236}">
                <a16:creationId xmlns:a16="http://schemas.microsoft.com/office/drawing/2014/main" id="{18119F1D-D214-47C0-9ED2-13E5F7275172}"/>
              </a:ext>
            </a:extLst>
          </p:cNvPr>
          <p:cNvPicPr>
            <a:picLocks noChangeAspect="1"/>
          </p:cNvPicPr>
          <p:nvPr/>
        </p:nvPicPr>
        <p:blipFill rotWithShape="1">
          <a:blip r:embed="rId3"/>
          <a:srcRect l="17798" t="10445" r="20183" b="625"/>
          <a:stretch/>
        </p:blipFill>
        <p:spPr>
          <a:xfrm>
            <a:off x="1505532" y="659932"/>
            <a:ext cx="5246244" cy="6210180"/>
          </a:xfrm>
          <a:prstGeom prst="rect">
            <a:avLst/>
          </a:prstGeom>
        </p:spPr>
      </p:pic>
    </p:spTree>
    <p:extLst>
      <p:ext uri="{BB962C8B-B14F-4D97-AF65-F5344CB8AC3E}">
        <p14:creationId xmlns:p14="http://schemas.microsoft.com/office/powerpoint/2010/main" val="2582648018"/>
      </p:ext>
    </p:extLst>
  </p:cSld>
  <p:clrMapOvr>
    <a:masterClrMapping/>
  </p:clrMapOvr>
  <p:transition spd="med">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Contaminación</a:t>
            </a:r>
            <a:r>
              <a:rPr lang="en-US" dirty="0"/>
              <a:t> de </a:t>
            </a:r>
            <a:r>
              <a:rPr lang="en-US" dirty="0" err="1"/>
              <a:t>Suelo</a:t>
            </a:r>
            <a:endParaRPr lang="en-US" dirty="0"/>
          </a:p>
        </p:txBody>
      </p:sp>
      <p:sp>
        <p:nvSpPr>
          <p:cNvPr id="3" name="Content Placeholder 2"/>
          <p:cNvSpPr>
            <a:spLocks noGrp="1"/>
          </p:cNvSpPr>
          <p:nvPr>
            <p:ph idx="1"/>
          </p:nvPr>
        </p:nvSpPr>
        <p:spPr/>
        <p:txBody>
          <a:bodyPr>
            <a:normAutofit lnSpcReduction="10000"/>
          </a:bodyPr>
          <a:lstStyle/>
          <a:p>
            <a:r>
              <a:rPr lang="en-US" dirty="0"/>
              <a:t>La </a:t>
            </a:r>
            <a:r>
              <a:rPr lang="en-US" dirty="0" err="1"/>
              <a:t>contaminación</a:t>
            </a:r>
            <a:r>
              <a:rPr lang="en-US" dirty="0"/>
              <a:t> de </a:t>
            </a:r>
            <a:r>
              <a:rPr lang="en-US" dirty="0" err="1"/>
              <a:t>suelo</a:t>
            </a:r>
            <a:r>
              <a:rPr lang="en-US" dirty="0"/>
              <a:t>  visible</a:t>
            </a:r>
          </a:p>
          <a:p>
            <a:pPr lvl="1"/>
            <a:r>
              <a:rPr lang="en-US" dirty="0" err="1"/>
              <a:t>Deforestación</a:t>
            </a:r>
            <a:endParaRPr lang="en-US" dirty="0"/>
          </a:p>
          <a:p>
            <a:pPr lvl="1"/>
            <a:r>
              <a:rPr lang="en-US" dirty="0" err="1"/>
              <a:t>Minado</a:t>
            </a:r>
            <a:r>
              <a:rPr lang="en-US" dirty="0"/>
              <a:t> a </a:t>
            </a:r>
            <a:r>
              <a:rPr lang="en-US" dirty="0" err="1"/>
              <a:t>cielo</a:t>
            </a:r>
            <a:r>
              <a:rPr lang="en-US" dirty="0"/>
              <a:t> </a:t>
            </a:r>
            <a:r>
              <a:rPr lang="en-US" dirty="0" err="1"/>
              <a:t>abierto</a:t>
            </a:r>
            <a:endParaRPr lang="en-US" dirty="0"/>
          </a:p>
          <a:p>
            <a:pPr lvl="1"/>
            <a:r>
              <a:rPr lang="en-US" dirty="0" err="1"/>
              <a:t>Crecimiento</a:t>
            </a:r>
            <a:r>
              <a:rPr lang="en-US" dirty="0"/>
              <a:t> de </a:t>
            </a:r>
            <a:r>
              <a:rPr lang="en-US" dirty="0" err="1"/>
              <a:t>ciudades</a:t>
            </a:r>
            <a:endParaRPr lang="en-US" dirty="0"/>
          </a:p>
          <a:p>
            <a:r>
              <a:rPr lang="en-US" dirty="0" err="1"/>
              <a:t>Aspectos</a:t>
            </a:r>
            <a:r>
              <a:rPr lang="en-US" dirty="0"/>
              <a:t> </a:t>
            </a:r>
            <a:r>
              <a:rPr lang="en-US" dirty="0" err="1"/>
              <a:t>ocultos</a:t>
            </a:r>
            <a:endParaRPr lang="en-US" dirty="0"/>
          </a:p>
          <a:p>
            <a:pPr lvl="1"/>
            <a:r>
              <a:rPr lang="en-US" dirty="0" err="1"/>
              <a:t>Criaturas</a:t>
            </a:r>
            <a:r>
              <a:rPr lang="en-US" dirty="0"/>
              <a:t> que </a:t>
            </a:r>
            <a:r>
              <a:rPr lang="en-US" dirty="0" err="1"/>
              <a:t>sufren</a:t>
            </a:r>
            <a:r>
              <a:rPr lang="en-US" dirty="0"/>
              <a:t> </a:t>
            </a:r>
            <a:r>
              <a:rPr lang="en-US" dirty="0" err="1"/>
              <a:t>daño</a:t>
            </a:r>
            <a:r>
              <a:rPr lang="en-US" dirty="0"/>
              <a:t> </a:t>
            </a:r>
            <a:r>
              <a:rPr lang="en-US" dirty="0" err="1"/>
              <a:t>debido</a:t>
            </a:r>
            <a:r>
              <a:rPr lang="en-US" dirty="0"/>
              <a:t> a </a:t>
            </a:r>
            <a:r>
              <a:rPr lang="en-US" dirty="0" err="1"/>
              <a:t>acciones</a:t>
            </a:r>
            <a:r>
              <a:rPr lang="en-US" dirty="0"/>
              <a:t> </a:t>
            </a:r>
            <a:r>
              <a:rPr lang="en-US" dirty="0" err="1"/>
              <a:t>humanas</a:t>
            </a:r>
            <a:endParaRPr lang="en-US" dirty="0"/>
          </a:p>
          <a:p>
            <a:pPr lvl="1"/>
            <a:r>
              <a:rPr lang="en-US" dirty="0" err="1"/>
              <a:t>Extinción</a:t>
            </a:r>
            <a:r>
              <a:rPr lang="en-US" dirty="0"/>
              <a:t> de </a:t>
            </a:r>
            <a:r>
              <a:rPr lang="en-US" dirty="0" err="1"/>
              <a:t>plantas</a:t>
            </a:r>
            <a:endParaRPr lang="en-US" dirty="0"/>
          </a:p>
          <a:p>
            <a:pPr lvl="1"/>
            <a:r>
              <a:rPr lang="en-US" dirty="0" err="1"/>
              <a:t>Impactos</a:t>
            </a:r>
            <a:r>
              <a:rPr lang="en-US" dirty="0"/>
              <a:t> </a:t>
            </a:r>
            <a:r>
              <a:rPr lang="en-US" dirty="0" err="1"/>
              <a:t>ocultos</a:t>
            </a:r>
            <a:endParaRPr lang="en-US" dirty="0"/>
          </a:p>
          <a:p>
            <a:pPr lvl="1"/>
            <a:endParaRPr lang="en-US" dirty="0"/>
          </a:p>
          <a:p>
            <a:endParaRPr lang="en-US" dirty="0"/>
          </a:p>
        </p:txBody>
      </p:sp>
    </p:spTree>
    <p:extLst>
      <p:ext uri="{BB962C8B-B14F-4D97-AF65-F5344CB8AC3E}">
        <p14:creationId xmlns:p14="http://schemas.microsoft.com/office/powerpoint/2010/main" val="3108275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Causas</a:t>
            </a:r>
            <a:r>
              <a:rPr lang="en-US" dirty="0"/>
              <a:t> de </a:t>
            </a:r>
            <a:r>
              <a:rPr lang="en-US" dirty="0" err="1"/>
              <a:t>contaminación</a:t>
            </a:r>
            <a:endParaRPr lang="en-US" dirty="0"/>
          </a:p>
        </p:txBody>
      </p:sp>
      <p:sp>
        <p:nvSpPr>
          <p:cNvPr id="3" name="Content Placeholder 2"/>
          <p:cNvSpPr>
            <a:spLocks noGrp="1"/>
          </p:cNvSpPr>
          <p:nvPr>
            <p:ph idx="1"/>
          </p:nvPr>
        </p:nvSpPr>
        <p:spPr/>
        <p:txBody>
          <a:bodyPr/>
          <a:lstStyle/>
          <a:p>
            <a:r>
              <a:rPr lang="en-US" dirty="0" err="1"/>
              <a:t>Incremento</a:t>
            </a:r>
            <a:r>
              <a:rPr lang="en-US" dirty="0"/>
              <a:t> </a:t>
            </a:r>
            <a:r>
              <a:rPr lang="en-US" dirty="0" err="1"/>
              <a:t>en</a:t>
            </a:r>
            <a:r>
              <a:rPr lang="en-US" dirty="0"/>
              <a:t> la </a:t>
            </a:r>
            <a:r>
              <a:rPr lang="en-US" dirty="0" err="1"/>
              <a:t>urbanización</a:t>
            </a:r>
            <a:endParaRPr lang="en-US" dirty="0"/>
          </a:p>
          <a:p>
            <a:r>
              <a:rPr lang="en-US" dirty="0" err="1"/>
              <a:t>Aumento</a:t>
            </a:r>
            <a:r>
              <a:rPr lang="en-US" dirty="0"/>
              <a:t> de </a:t>
            </a:r>
            <a:r>
              <a:rPr lang="en-US" dirty="0" err="1"/>
              <a:t>áreas</a:t>
            </a:r>
            <a:r>
              <a:rPr lang="en-US" dirty="0"/>
              <a:t> </a:t>
            </a:r>
            <a:r>
              <a:rPr lang="en-US" dirty="0" err="1"/>
              <a:t>agrícolas</a:t>
            </a:r>
            <a:endParaRPr lang="en-US" dirty="0"/>
          </a:p>
          <a:p>
            <a:r>
              <a:rPr lang="en-US" dirty="0" err="1"/>
              <a:t>Incremento</a:t>
            </a:r>
            <a:r>
              <a:rPr lang="en-US" dirty="0"/>
              <a:t> de la </a:t>
            </a:r>
            <a:r>
              <a:rPr lang="en-US" dirty="0" err="1"/>
              <a:t>basura</a:t>
            </a:r>
            <a:r>
              <a:rPr lang="en-US" dirty="0"/>
              <a:t> </a:t>
            </a:r>
            <a:r>
              <a:rPr lang="en-US" dirty="0" err="1"/>
              <a:t>doméstica</a:t>
            </a:r>
            <a:endParaRPr lang="en-US" dirty="0"/>
          </a:p>
          <a:p>
            <a:r>
              <a:rPr lang="en-US" dirty="0" err="1"/>
              <a:t>Aumento</a:t>
            </a:r>
            <a:r>
              <a:rPr lang="en-US" dirty="0"/>
              <a:t> de las </a:t>
            </a:r>
            <a:r>
              <a:rPr lang="en-US" dirty="0" err="1"/>
              <a:t>áreas</a:t>
            </a:r>
            <a:r>
              <a:rPr lang="en-US" dirty="0"/>
              <a:t> </a:t>
            </a:r>
            <a:r>
              <a:rPr lang="en-US" dirty="0" err="1"/>
              <a:t>agrícolas</a:t>
            </a:r>
            <a:r>
              <a:rPr lang="en-US" dirty="0"/>
              <a:t> y el </a:t>
            </a:r>
            <a:r>
              <a:rPr lang="en-US" dirty="0" err="1"/>
              <a:t>tipo</a:t>
            </a:r>
            <a:r>
              <a:rPr lang="en-US" dirty="0"/>
              <a:t> intensive de </a:t>
            </a:r>
            <a:r>
              <a:rPr lang="en-US" dirty="0" err="1"/>
              <a:t>cultivos</a:t>
            </a:r>
            <a:endParaRPr lang="en-US" dirty="0"/>
          </a:p>
          <a:p>
            <a:r>
              <a:rPr lang="en-US" dirty="0" err="1"/>
              <a:t>Incremento</a:t>
            </a:r>
            <a:r>
              <a:rPr lang="en-US" dirty="0"/>
              <a:t> de las </a:t>
            </a:r>
            <a:r>
              <a:rPr lang="en-US" dirty="0" err="1"/>
              <a:t>actividades</a:t>
            </a:r>
            <a:r>
              <a:rPr lang="en-US" dirty="0"/>
              <a:t> </a:t>
            </a:r>
            <a:r>
              <a:rPr lang="en-US" dirty="0" err="1"/>
              <a:t>industriales</a:t>
            </a:r>
            <a:endParaRPr lang="en-US" dirty="0"/>
          </a:p>
          <a:p>
            <a:pPr marL="0" indent="0">
              <a:buNone/>
            </a:pPr>
            <a:endParaRPr lang="en-US" dirty="0"/>
          </a:p>
        </p:txBody>
      </p:sp>
    </p:spTree>
    <p:extLst>
      <p:ext uri="{BB962C8B-B14F-4D97-AF65-F5344CB8AC3E}">
        <p14:creationId xmlns:p14="http://schemas.microsoft.com/office/powerpoint/2010/main" val="3779727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Rectangle 5">
            <a:extLst>
              <a:ext uri="{FF2B5EF4-FFF2-40B4-BE49-F238E27FC236}">
                <a16:creationId xmlns:a16="http://schemas.microsoft.com/office/drawing/2014/main" id="{CB86EC5D-7B3D-4CC2-8735-410AA5B76A50}"/>
              </a:ext>
            </a:extLst>
          </p:cNvPr>
          <p:cNvSpPr>
            <a:spLocks/>
          </p:cNvSpPr>
          <p:nvPr/>
        </p:nvSpPr>
        <p:spPr bwMode="auto">
          <a:xfrm>
            <a:off x="933450" y="673100"/>
            <a:ext cx="78740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lvl1pPr marL="39688">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pPr algn="ctr">
              <a:lnSpc>
                <a:spcPct val="90000"/>
              </a:lnSpc>
            </a:pPr>
            <a:r>
              <a:rPr lang="en-US" altLang="es-MX" sz="2800" dirty="0" err="1">
                <a:solidFill>
                  <a:srgbClr val="FFFFFF"/>
                </a:solidFill>
                <a:latin typeface="Arial" panose="020B0604020202020204" pitchFamily="34" charset="0"/>
                <a:cs typeface="Arial" panose="020B0604020202020204" pitchFamily="34" charset="0"/>
                <a:sym typeface="Arial" panose="020B0604020202020204" pitchFamily="34" charset="0"/>
              </a:rPr>
              <a:t>Evolución</a:t>
            </a:r>
            <a:r>
              <a:rPr lang="en-US" altLang="es-MX" sz="2800" dirty="0">
                <a:solidFill>
                  <a:srgbClr val="FFFFFF"/>
                </a:solidFill>
                <a:latin typeface="Arial" panose="020B0604020202020204" pitchFamily="34" charset="0"/>
                <a:cs typeface="Arial" panose="020B0604020202020204" pitchFamily="34" charset="0"/>
                <a:sym typeface="Arial" panose="020B0604020202020204" pitchFamily="34" charset="0"/>
              </a:rPr>
              <a:t> de la </a:t>
            </a:r>
            <a:r>
              <a:rPr lang="en-US" altLang="es-MX" sz="2800" dirty="0" err="1">
                <a:solidFill>
                  <a:srgbClr val="FFFFFF"/>
                </a:solidFill>
                <a:latin typeface="Arial" panose="020B0604020202020204" pitchFamily="34" charset="0"/>
                <a:cs typeface="Arial" panose="020B0604020202020204" pitchFamily="34" charset="0"/>
                <a:sym typeface="Arial" panose="020B0604020202020204" pitchFamily="34" charset="0"/>
              </a:rPr>
              <a:t>cantidad</a:t>
            </a:r>
            <a:r>
              <a:rPr lang="en-US" altLang="es-MX" sz="2800" dirty="0">
                <a:solidFill>
                  <a:srgbClr val="FFFFFF"/>
                </a:solidFill>
                <a:latin typeface="Arial" panose="020B0604020202020204" pitchFamily="34" charset="0"/>
                <a:cs typeface="Arial" panose="020B0604020202020204" pitchFamily="34" charset="0"/>
                <a:sym typeface="Arial" panose="020B0604020202020204" pitchFamily="34" charset="0"/>
              </a:rPr>
              <a:t> de </a:t>
            </a:r>
            <a:r>
              <a:rPr lang="en-US" altLang="es-MX" sz="2800" dirty="0" err="1">
                <a:solidFill>
                  <a:srgbClr val="FFFFFF"/>
                </a:solidFill>
                <a:latin typeface="Arial" panose="020B0604020202020204" pitchFamily="34" charset="0"/>
                <a:cs typeface="Arial" panose="020B0604020202020204" pitchFamily="34" charset="0"/>
                <a:sym typeface="Arial" panose="020B0604020202020204" pitchFamily="34" charset="0"/>
              </a:rPr>
              <a:t>plomo</a:t>
            </a:r>
            <a:r>
              <a:rPr lang="en-US" altLang="es-MX" sz="2800" dirty="0">
                <a:solidFill>
                  <a:srgbClr val="FFFFFF"/>
                </a:solidFill>
                <a:latin typeface="Arial" panose="020B0604020202020204" pitchFamily="34" charset="0"/>
                <a:cs typeface="Arial" panose="020B0604020202020204" pitchFamily="34" charset="0"/>
                <a:sym typeface="Arial" panose="020B0604020202020204" pitchFamily="34" charset="0"/>
              </a:rPr>
              <a:t> </a:t>
            </a:r>
            <a:r>
              <a:rPr lang="en-US" altLang="es-MX" sz="2800" dirty="0" err="1">
                <a:solidFill>
                  <a:srgbClr val="FFFFFF"/>
                </a:solidFill>
                <a:latin typeface="Arial" panose="020B0604020202020204" pitchFamily="34" charset="0"/>
                <a:cs typeface="Arial" panose="020B0604020202020204" pitchFamily="34" charset="0"/>
                <a:sym typeface="Arial" panose="020B0604020202020204" pitchFamily="34" charset="0"/>
              </a:rPr>
              <a:t>en</a:t>
            </a:r>
            <a:r>
              <a:rPr lang="en-US" altLang="es-MX" sz="2800" dirty="0">
                <a:solidFill>
                  <a:srgbClr val="FFFFFF"/>
                </a:solidFill>
                <a:latin typeface="Arial" panose="020B0604020202020204" pitchFamily="34" charset="0"/>
                <a:cs typeface="Arial" panose="020B0604020202020204" pitchFamily="34" charset="0"/>
                <a:sym typeface="Arial" panose="020B0604020202020204" pitchFamily="34" charset="0"/>
              </a:rPr>
              <a:t> el </a:t>
            </a:r>
            <a:r>
              <a:rPr lang="en-US" altLang="es-MX" sz="2800" dirty="0" err="1">
                <a:solidFill>
                  <a:srgbClr val="FFFFFF"/>
                </a:solidFill>
                <a:latin typeface="Arial" panose="020B0604020202020204" pitchFamily="34" charset="0"/>
                <a:cs typeface="Arial" panose="020B0604020202020204" pitchFamily="34" charset="0"/>
                <a:sym typeface="Arial" panose="020B0604020202020204" pitchFamily="34" charset="0"/>
              </a:rPr>
              <a:t>suelo</a:t>
            </a:r>
            <a:endParaRPr lang="en-US" altLang="es-MX" sz="2800" dirty="0">
              <a:solidFill>
                <a:srgbClr val="FFFFFF"/>
              </a:solidFill>
              <a:latin typeface="Arial" panose="020B0604020202020204" pitchFamily="34" charset="0"/>
              <a:cs typeface="Arial" panose="020B0604020202020204" pitchFamily="34" charset="0"/>
              <a:sym typeface="Arial" panose="020B0604020202020204" pitchFamily="34" charset="0"/>
            </a:endParaRPr>
          </a:p>
        </p:txBody>
      </p:sp>
      <p:pic>
        <p:nvPicPr>
          <p:cNvPr id="66566" name="Picture 6">
            <a:extLst>
              <a:ext uri="{FF2B5EF4-FFF2-40B4-BE49-F238E27FC236}">
                <a16:creationId xmlns:a16="http://schemas.microsoft.com/office/drawing/2014/main" id="{AE3C50C3-2174-4A5A-A18E-8743C1C8EA9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450" y="1620838"/>
            <a:ext cx="7747000"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66567" name="Rectangle 7">
            <a:extLst>
              <a:ext uri="{FF2B5EF4-FFF2-40B4-BE49-F238E27FC236}">
                <a16:creationId xmlns:a16="http://schemas.microsoft.com/office/drawing/2014/main" id="{7007B3E2-93F1-4BCF-90B4-9F8CB4F8D4D2}"/>
              </a:ext>
            </a:extLst>
          </p:cNvPr>
          <p:cNvSpPr>
            <a:spLocks/>
          </p:cNvSpPr>
          <p:nvPr/>
        </p:nvSpPr>
        <p:spPr bwMode="auto">
          <a:xfrm>
            <a:off x="2590800" y="2413000"/>
            <a:ext cx="4140200" cy="2374900"/>
          </a:xfrm>
          <a:prstGeom prst="rect">
            <a:avLst/>
          </a:prstGeom>
          <a:solidFill>
            <a:srgbClr val="FFFFFF"/>
          </a:solidFill>
          <a:ln>
            <a:noFill/>
          </a:ln>
          <a:extLst>
            <a:ext uri="{91240B29-F687-4F45-9708-019B960494DF}">
              <a14:hiddenLine xmlns:a14="http://schemas.microsoft.com/office/drawing/2010/main" w="12700" cap="flat">
                <a:solidFill>
                  <a:schemeClr val="tx1"/>
                </a:solidFill>
                <a:round/>
                <a:headEnd type="none" w="med" len="med"/>
                <a:tailEnd type="none" w="med" len="med"/>
              </a14:hiddenLine>
            </a:ext>
          </a:extLst>
        </p:spPr>
        <p:txBody>
          <a:bodyPr lIns="0" tIns="0" rIns="0" bIns="0"/>
          <a:lstStyle/>
          <a:p>
            <a:endParaRPr lang="es-MX"/>
          </a:p>
        </p:txBody>
      </p:sp>
      <p:sp>
        <p:nvSpPr>
          <p:cNvPr id="66568" name="Rectangle 8">
            <a:extLst>
              <a:ext uri="{FF2B5EF4-FFF2-40B4-BE49-F238E27FC236}">
                <a16:creationId xmlns:a16="http://schemas.microsoft.com/office/drawing/2014/main" id="{2466B42D-980E-4D7B-967C-823C3637C079}"/>
              </a:ext>
            </a:extLst>
          </p:cNvPr>
          <p:cNvSpPr>
            <a:spLocks/>
          </p:cNvSpPr>
          <p:nvPr/>
        </p:nvSpPr>
        <p:spPr bwMode="auto">
          <a:xfrm>
            <a:off x="2146300" y="2159000"/>
            <a:ext cx="139700" cy="1676400"/>
          </a:xfrm>
          <a:prstGeom prst="rect">
            <a:avLst/>
          </a:prstGeom>
          <a:solidFill>
            <a:srgbClr val="FFFFFF"/>
          </a:solidFill>
          <a:ln>
            <a:noFill/>
          </a:ln>
          <a:extLst>
            <a:ext uri="{91240B29-F687-4F45-9708-019B960494DF}">
              <a14:hiddenLine xmlns:a14="http://schemas.microsoft.com/office/drawing/2010/main" w="12700" cap="flat">
                <a:solidFill>
                  <a:schemeClr val="tx1"/>
                </a:solidFill>
                <a:round/>
                <a:headEnd type="none" w="med" len="med"/>
                <a:tailEnd type="none" w="med" len="med"/>
              </a14:hiddenLine>
            </a:ext>
          </a:extLst>
        </p:spPr>
        <p:txBody>
          <a:bodyPr lIns="0" tIns="0" rIns="0" bIns="0"/>
          <a:lstStyle/>
          <a:p>
            <a:endParaRPr lang="es-MX"/>
          </a:p>
        </p:txBody>
      </p:sp>
      <p:sp>
        <p:nvSpPr>
          <p:cNvPr id="66569" name="Rectangle 9">
            <a:extLst>
              <a:ext uri="{FF2B5EF4-FFF2-40B4-BE49-F238E27FC236}">
                <a16:creationId xmlns:a16="http://schemas.microsoft.com/office/drawing/2014/main" id="{A297AE2D-D6CA-4E6F-8268-746D3EA1B846}"/>
              </a:ext>
            </a:extLst>
          </p:cNvPr>
          <p:cNvSpPr>
            <a:spLocks/>
          </p:cNvSpPr>
          <p:nvPr/>
        </p:nvSpPr>
        <p:spPr bwMode="auto">
          <a:xfrm>
            <a:off x="2184400" y="3771900"/>
            <a:ext cx="203200" cy="241300"/>
          </a:xfrm>
          <a:prstGeom prst="rect">
            <a:avLst/>
          </a:prstGeom>
          <a:solidFill>
            <a:srgbClr val="FFFFFF"/>
          </a:solidFill>
          <a:ln>
            <a:noFill/>
          </a:ln>
          <a:extLst>
            <a:ext uri="{91240B29-F687-4F45-9708-019B960494DF}">
              <a14:hiddenLine xmlns:a14="http://schemas.microsoft.com/office/drawing/2010/main" w="12700" cap="flat">
                <a:solidFill>
                  <a:schemeClr val="tx1"/>
                </a:solidFill>
                <a:round/>
                <a:headEnd type="none" w="med" len="med"/>
                <a:tailEnd type="none" w="med" len="med"/>
              </a14:hiddenLine>
            </a:ext>
          </a:extLst>
        </p:spPr>
        <p:txBody>
          <a:bodyPr lIns="0" tIns="0" rIns="0" bIns="0"/>
          <a:lstStyle/>
          <a:p>
            <a:endParaRPr lang="es-MX"/>
          </a:p>
        </p:txBody>
      </p:sp>
      <p:sp>
        <p:nvSpPr>
          <p:cNvPr id="66570" name="Rectangle 10">
            <a:extLst>
              <a:ext uri="{FF2B5EF4-FFF2-40B4-BE49-F238E27FC236}">
                <a16:creationId xmlns:a16="http://schemas.microsoft.com/office/drawing/2014/main" id="{D51693EA-D985-4E54-B921-DF852D65DFA7}"/>
              </a:ext>
            </a:extLst>
          </p:cNvPr>
          <p:cNvSpPr>
            <a:spLocks/>
          </p:cNvSpPr>
          <p:nvPr/>
        </p:nvSpPr>
        <p:spPr bwMode="auto">
          <a:xfrm>
            <a:off x="6284913" y="6477000"/>
            <a:ext cx="2419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lvl1pPr marL="39688">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pPr>
              <a:spcBef>
                <a:spcPts val="413"/>
              </a:spcBef>
            </a:pPr>
            <a:r>
              <a:rPr lang="en-US" altLang="es-MX" sz="1400">
                <a:latin typeface="Arial" panose="020B0604020202020204" pitchFamily="34" charset="0"/>
                <a:cs typeface="Arial" panose="020B0604020202020204" pitchFamily="34" charset="0"/>
                <a:sym typeface="Arial" panose="020B0604020202020204" pitchFamily="34" charset="0"/>
              </a:rPr>
              <a:t>Martinez Cortizas et al. 1997</a:t>
            </a:r>
          </a:p>
        </p:txBody>
      </p:sp>
      <p:sp>
        <p:nvSpPr>
          <p:cNvPr id="66571" name="Line 11">
            <a:extLst>
              <a:ext uri="{FF2B5EF4-FFF2-40B4-BE49-F238E27FC236}">
                <a16:creationId xmlns:a16="http://schemas.microsoft.com/office/drawing/2014/main" id="{19FBF25F-87BD-4200-8293-B29323BD39B9}"/>
              </a:ext>
            </a:extLst>
          </p:cNvPr>
          <p:cNvSpPr>
            <a:spLocks noChangeShapeType="1"/>
          </p:cNvSpPr>
          <p:nvPr/>
        </p:nvSpPr>
        <p:spPr bwMode="auto">
          <a:xfrm>
            <a:off x="419100" y="2144713"/>
            <a:ext cx="0" cy="1335087"/>
          </a:xfrm>
          <a:prstGeom prst="line">
            <a:avLst/>
          </a:prstGeom>
          <a:noFill/>
          <a:ln w="25400" cap="flat">
            <a:solidFill>
              <a:srgbClr val="FF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Tree>
    <p:extLst>
      <p:ext uri="{BB962C8B-B14F-4D97-AF65-F5344CB8AC3E}">
        <p14:creationId xmlns:p14="http://schemas.microsoft.com/office/powerpoint/2010/main" val="1633970799"/>
      </p:ext>
    </p:extLst>
  </p:cSld>
  <p:clrMapOvr>
    <a:masterClrMapping/>
  </p:clrMapOvr>
  <p:transition spd="med">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036" y="143164"/>
            <a:ext cx="8686800" cy="447964"/>
          </a:xfrm>
        </p:spPr>
        <p:txBody>
          <a:bodyPr/>
          <a:lstStyle/>
          <a:p>
            <a:r>
              <a:rPr lang="en-US" sz="4000" dirty="0" err="1"/>
              <a:t>Contaminación</a:t>
            </a:r>
            <a:r>
              <a:rPr lang="en-US" sz="4000" dirty="0"/>
              <a:t> de </a:t>
            </a:r>
            <a:r>
              <a:rPr lang="en-US" sz="4000" dirty="0" err="1"/>
              <a:t>suelo</a:t>
            </a:r>
            <a:endParaRPr lang="en-US" sz="4000" dirty="0"/>
          </a:p>
        </p:txBody>
      </p:sp>
      <p:pic>
        <p:nvPicPr>
          <p:cNvPr id="2050" name="Picture 2"/>
          <p:cNvPicPr>
            <a:picLocks noGrp="1" noChangeAspect="1" noChangeArrowheads="1"/>
          </p:cNvPicPr>
          <p:nvPr>
            <p:ph idx="1"/>
          </p:nvPr>
        </p:nvPicPr>
        <p:blipFill rotWithShape="1">
          <a:blip r:embed="rId3" cstate="print"/>
          <a:srcRect l="2952" t="3564" r="2952" b="10420"/>
          <a:stretch/>
        </p:blipFill>
        <p:spPr bwMode="auto">
          <a:xfrm>
            <a:off x="-26378" y="741218"/>
            <a:ext cx="9185900" cy="5862782"/>
          </a:xfrm>
          <a:prstGeom prst="rect">
            <a:avLst/>
          </a:prstGeom>
          <a:noFill/>
          <a:ln w="9525">
            <a:noFill/>
            <a:miter lim="800000"/>
            <a:headEnd/>
            <a:tailEnd/>
          </a:ln>
        </p:spPr>
      </p:pic>
    </p:spTree>
    <p:extLst>
      <p:ext uri="{BB962C8B-B14F-4D97-AF65-F5344CB8AC3E}">
        <p14:creationId xmlns:p14="http://schemas.microsoft.com/office/powerpoint/2010/main" val="4253103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F9CD9F1-BDF5-4F12-915F-BEB8B1F41DB9}"/>
              </a:ext>
            </a:extLst>
          </p:cNvPr>
          <p:cNvSpPr>
            <a:spLocks noGrp="1" noChangeArrowheads="1"/>
          </p:cNvSpPr>
          <p:nvPr>
            <p:ph type="title"/>
          </p:nvPr>
        </p:nvSpPr>
        <p:spPr/>
        <p:txBody>
          <a:bodyPr/>
          <a:lstStyle/>
          <a:p>
            <a:pPr eaLnBrk="1" hangingPunct="1">
              <a:defRPr/>
            </a:pPr>
            <a:r>
              <a:rPr lang="en-US" altLang="es-MX" dirty="0" err="1"/>
              <a:t>Contaminación</a:t>
            </a:r>
            <a:r>
              <a:rPr lang="en-US" altLang="es-MX" dirty="0"/>
              <a:t> de </a:t>
            </a:r>
            <a:r>
              <a:rPr lang="en-US" altLang="es-MX" dirty="0" err="1"/>
              <a:t>suelo</a:t>
            </a:r>
            <a:endParaRPr lang="en-US" altLang="es-MX" dirty="0"/>
          </a:p>
        </p:txBody>
      </p:sp>
      <p:sp>
        <p:nvSpPr>
          <p:cNvPr id="5123" name="Rectangle 3">
            <a:extLst>
              <a:ext uri="{FF2B5EF4-FFF2-40B4-BE49-F238E27FC236}">
                <a16:creationId xmlns:a16="http://schemas.microsoft.com/office/drawing/2014/main" id="{1D8DE416-5A7C-43EB-9581-F3302CA3B4E4}"/>
              </a:ext>
            </a:extLst>
          </p:cNvPr>
          <p:cNvSpPr>
            <a:spLocks noGrp="1" noChangeArrowheads="1"/>
          </p:cNvSpPr>
          <p:nvPr>
            <p:ph type="body" sz="half" idx="2"/>
          </p:nvPr>
        </p:nvSpPr>
        <p:spPr>
          <a:xfrm>
            <a:off x="4648200" y="1905000"/>
            <a:ext cx="4201332" cy="4114800"/>
          </a:xfrm>
        </p:spPr>
        <p:txBody>
          <a:bodyPr/>
          <a:lstStyle/>
          <a:p>
            <a:pPr eaLnBrk="1" hangingPunct="1">
              <a:buFont typeface="Wingdings" pitchFamily="48" charset="2"/>
              <a:buChar char="§"/>
              <a:defRPr/>
            </a:pPr>
            <a:r>
              <a:rPr lang="en-US" altLang="es-MX" sz="2400" dirty="0" err="1"/>
              <a:t>Escurrimiento</a:t>
            </a:r>
            <a:r>
              <a:rPr lang="en-US" altLang="es-MX" sz="2400" dirty="0"/>
              <a:t> </a:t>
            </a:r>
            <a:r>
              <a:rPr lang="en-US" altLang="es-MX" sz="2400" dirty="0" err="1"/>
              <a:t>Urbano</a:t>
            </a:r>
            <a:endParaRPr lang="en-US" altLang="es-MX" sz="2400" dirty="0"/>
          </a:p>
          <a:p>
            <a:pPr eaLnBrk="1" hangingPunct="1">
              <a:buFont typeface="Wingdings" pitchFamily="48" charset="2"/>
              <a:buChar char="§"/>
              <a:defRPr/>
            </a:pPr>
            <a:r>
              <a:rPr lang="en-US" altLang="es-MX" sz="2400" dirty="0"/>
              <a:t>Agricultura</a:t>
            </a:r>
          </a:p>
          <a:p>
            <a:pPr eaLnBrk="1" hangingPunct="1">
              <a:buFont typeface="Wingdings" pitchFamily="48" charset="2"/>
              <a:buChar char="§"/>
              <a:defRPr/>
            </a:pPr>
            <a:r>
              <a:rPr lang="en-US" altLang="es-MX" sz="2400" dirty="0" err="1"/>
              <a:t>Minería</a:t>
            </a:r>
            <a:endParaRPr lang="en-US" altLang="es-MX" sz="2400" dirty="0"/>
          </a:p>
          <a:p>
            <a:pPr eaLnBrk="1" hangingPunct="1">
              <a:buFont typeface="Wingdings" pitchFamily="48" charset="2"/>
              <a:buChar char="§"/>
              <a:defRPr/>
            </a:pPr>
            <a:r>
              <a:rPr lang="en-US" altLang="es-MX" sz="2400" dirty="0" err="1"/>
              <a:t>Operaciones</a:t>
            </a:r>
            <a:r>
              <a:rPr lang="en-US" altLang="es-MX" sz="2400" dirty="0"/>
              <a:t> </a:t>
            </a:r>
            <a:r>
              <a:rPr lang="en-US" altLang="es-MX" sz="2400" dirty="0" err="1"/>
              <a:t>industriales</a:t>
            </a:r>
            <a:endParaRPr lang="en-US" altLang="es-MX" sz="2400" dirty="0"/>
          </a:p>
          <a:p>
            <a:pPr eaLnBrk="1" hangingPunct="1">
              <a:buFont typeface="Wingdings" pitchFamily="48" charset="2"/>
              <a:buChar char="§"/>
              <a:defRPr/>
            </a:pPr>
            <a:r>
              <a:rPr lang="en-US" altLang="es-MX" sz="2400" dirty="0" err="1"/>
              <a:t>Depósito</a:t>
            </a:r>
            <a:r>
              <a:rPr lang="en-US" altLang="es-MX" sz="2400" dirty="0"/>
              <a:t> </a:t>
            </a:r>
            <a:r>
              <a:rPr lang="en-US" altLang="es-MX" sz="2400" dirty="0" err="1"/>
              <a:t>atmosférico</a:t>
            </a:r>
            <a:endParaRPr lang="en-US" altLang="es-MX" sz="2400" dirty="0"/>
          </a:p>
          <a:p>
            <a:pPr eaLnBrk="1" hangingPunct="1">
              <a:buFont typeface="Wingdings" pitchFamily="48" charset="2"/>
              <a:buChar char="§"/>
              <a:defRPr/>
            </a:pPr>
            <a:r>
              <a:rPr lang="en-US" altLang="es-MX" sz="2400" dirty="0"/>
              <a:t>Agua </a:t>
            </a:r>
            <a:r>
              <a:rPr lang="en-US" altLang="es-MX" sz="2400" dirty="0" err="1"/>
              <a:t>subterránea</a:t>
            </a:r>
            <a:r>
              <a:rPr lang="en-US" altLang="es-MX" sz="2400" dirty="0"/>
              <a:t> </a:t>
            </a:r>
            <a:r>
              <a:rPr lang="en-US" altLang="es-MX" sz="2400" dirty="0" err="1"/>
              <a:t>contaminada</a:t>
            </a:r>
            <a:endParaRPr lang="en-US" altLang="es-MX" sz="2400" dirty="0"/>
          </a:p>
        </p:txBody>
      </p:sp>
      <p:pic>
        <p:nvPicPr>
          <p:cNvPr id="5128" name="Picture 8" descr="Picture 6">
            <a:extLst>
              <a:ext uri="{FF2B5EF4-FFF2-40B4-BE49-F238E27FC236}">
                <a16:creationId xmlns:a16="http://schemas.microsoft.com/office/drawing/2014/main" id="{0152D049-BFCF-4480-A2E8-35F67F240FA5}"/>
              </a:ext>
            </a:extLst>
          </p:cNvPr>
          <p:cNvPicPr>
            <a:picLocks noGrp="1" noChangeAspect="1" noChangeArrowheads="1"/>
          </p:cNvPicPr>
          <p:nvPr>
            <p:ph sz="half" idx="1"/>
          </p:nvPr>
        </p:nvPicPr>
        <p:blipFill>
          <a:blip r:embed="rId2"/>
          <a:srcRect/>
          <a:stretch>
            <a:fillRect/>
          </a:stretch>
        </p:blipFill>
        <p:spPr>
          <a:xfrm>
            <a:off x="685800" y="2160588"/>
            <a:ext cx="3810000" cy="3754437"/>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Fuentes de </a:t>
            </a:r>
            <a:r>
              <a:rPr lang="en-US" dirty="0" err="1"/>
              <a:t>contaminación</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a:t>Tirar</a:t>
            </a:r>
            <a:r>
              <a:rPr lang="en-US" dirty="0"/>
              <a:t> </a:t>
            </a:r>
            <a:r>
              <a:rPr lang="en-US" dirty="0" err="1"/>
              <a:t>basura</a:t>
            </a:r>
            <a:r>
              <a:rPr lang="en-US" dirty="0"/>
              <a:t> </a:t>
            </a:r>
          </a:p>
          <a:p>
            <a:r>
              <a:rPr lang="en-US" dirty="0" err="1"/>
              <a:t>Herbicidas</a:t>
            </a:r>
            <a:r>
              <a:rPr lang="en-US" dirty="0"/>
              <a:t>, </a:t>
            </a:r>
            <a:r>
              <a:rPr lang="en-US" dirty="0" err="1"/>
              <a:t>insecticidas</a:t>
            </a:r>
            <a:r>
              <a:rPr lang="en-US" dirty="0"/>
              <a:t> y </a:t>
            </a:r>
            <a:r>
              <a:rPr lang="en-US" dirty="0" err="1"/>
              <a:t>pesticidas</a:t>
            </a:r>
            <a:endParaRPr lang="en-US" dirty="0"/>
          </a:p>
          <a:p>
            <a:r>
              <a:rPr lang="en-US" dirty="0" err="1"/>
              <a:t>Desechos</a:t>
            </a:r>
            <a:r>
              <a:rPr lang="en-US" dirty="0"/>
              <a:t> de </a:t>
            </a:r>
            <a:r>
              <a:rPr lang="en-US" dirty="0" err="1"/>
              <a:t>construción</a:t>
            </a:r>
            <a:endParaRPr lang="en-US" dirty="0"/>
          </a:p>
          <a:p>
            <a:r>
              <a:rPr lang="en-US" dirty="0" err="1"/>
              <a:t>Desechos</a:t>
            </a:r>
            <a:r>
              <a:rPr lang="en-US" dirty="0"/>
              <a:t> </a:t>
            </a:r>
            <a:r>
              <a:rPr lang="en-US" dirty="0" err="1"/>
              <a:t>mineros</a:t>
            </a:r>
            <a:endParaRPr lang="en-US" dirty="0"/>
          </a:p>
          <a:p>
            <a:r>
              <a:rPr lang="en-US" dirty="0" err="1"/>
              <a:t>Basureros</a:t>
            </a:r>
            <a:endParaRPr lang="en-US" dirty="0"/>
          </a:p>
          <a:p>
            <a:r>
              <a:rPr lang="en-US" dirty="0" err="1"/>
              <a:t>Deforestación</a:t>
            </a:r>
            <a:endParaRPr lang="en-US" dirty="0"/>
          </a:p>
          <a:p>
            <a:r>
              <a:rPr lang="en-US" dirty="0" err="1"/>
              <a:t>Plantas</a:t>
            </a:r>
            <a:r>
              <a:rPr lang="en-US" dirty="0"/>
              <a:t> </a:t>
            </a:r>
            <a:r>
              <a:rPr lang="en-US" dirty="0" err="1"/>
              <a:t>nucleares</a:t>
            </a:r>
            <a:r>
              <a:rPr lang="en-US" dirty="0"/>
              <a:t> y </a:t>
            </a:r>
            <a:r>
              <a:rPr lang="en-US" dirty="0" err="1"/>
              <a:t>químicas</a:t>
            </a:r>
            <a:endParaRPr lang="en-US" dirty="0"/>
          </a:p>
          <a:p>
            <a:r>
              <a:rPr lang="en-US" dirty="0" err="1"/>
              <a:t>Plantas</a:t>
            </a:r>
            <a:r>
              <a:rPr lang="en-US" dirty="0"/>
              <a:t> </a:t>
            </a:r>
            <a:r>
              <a:rPr lang="en-US" dirty="0" err="1"/>
              <a:t>industriales</a:t>
            </a:r>
            <a:endParaRPr lang="en-US" dirty="0"/>
          </a:p>
          <a:p>
            <a:r>
              <a:rPr lang="en-US" dirty="0" err="1"/>
              <a:t>Refinerías</a:t>
            </a:r>
            <a:r>
              <a:rPr lang="en-US" dirty="0"/>
              <a:t> de </a:t>
            </a:r>
            <a:r>
              <a:rPr lang="en-US" dirty="0" err="1"/>
              <a:t>petróleo</a:t>
            </a:r>
            <a:endParaRPr lang="en-US" dirty="0"/>
          </a:p>
          <a:p>
            <a:r>
              <a:rPr lang="en-US" dirty="0" err="1"/>
              <a:t>Drenaje</a:t>
            </a:r>
            <a:r>
              <a:rPr lang="en-US" dirty="0"/>
              <a:t> </a:t>
            </a:r>
            <a:r>
              <a:rPr lang="en-US" dirty="0" err="1"/>
              <a:t>humano</a:t>
            </a:r>
            <a:endParaRPr lang="en-US" dirty="0"/>
          </a:p>
          <a:p>
            <a:r>
              <a:rPr lang="en-US" dirty="0" err="1"/>
              <a:t>Petróleo</a:t>
            </a:r>
            <a:r>
              <a:rPr lang="en-US" dirty="0"/>
              <a:t> y </a:t>
            </a:r>
            <a:r>
              <a:rPr lang="en-US" dirty="0" err="1"/>
              <a:t>líquido</a:t>
            </a:r>
            <a:r>
              <a:rPr lang="en-US" dirty="0"/>
              <a:t> </a:t>
            </a:r>
            <a:r>
              <a:rPr lang="en-US" dirty="0" err="1"/>
              <a:t>anticongelante</a:t>
            </a:r>
            <a:r>
              <a:rPr lang="en-US" dirty="0"/>
              <a:t> de autos</a:t>
            </a:r>
          </a:p>
          <a:p>
            <a:endParaRPr lang="en-US" dirty="0"/>
          </a:p>
        </p:txBody>
      </p:sp>
    </p:spTree>
    <p:extLst>
      <p:ext uri="{BB962C8B-B14F-4D97-AF65-F5344CB8AC3E}">
        <p14:creationId xmlns:p14="http://schemas.microsoft.com/office/powerpoint/2010/main" val="1166548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AEC18477-D3DB-4D57-8351-D0F305877A85}"/>
              </a:ext>
            </a:extLst>
          </p:cNvPr>
          <p:cNvSpPr>
            <a:spLocks noGrp="1"/>
          </p:cNvSpPr>
          <p:nvPr>
            <p:ph type="title" idx="4294967295"/>
          </p:nvPr>
        </p:nvSpPr>
        <p:spPr>
          <a:xfrm>
            <a:off x="457200" y="727075"/>
            <a:ext cx="8229600" cy="1143000"/>
          </a:xfrm>
        </p:spPr>
        <p:txBody>
          <a:bodyPr/>
          <a:lstStyle/>
          <a:p>
            <a:pPr eaLnBrk="1" hangingPunct="1"/>
            <a:r>
              <a:rPr lang="es-ES" altLang="es-MX" sz="3600" b="1" dirty="0"/>
              <a:t> </a:t>
            </a:r>
            <a:r>
              <a:rPr lang="es-ES" altLang="es-MX" sz="3600" dirty="0"/>
              <a:t>L</a:t>
            </a:r>
            <a:r>
              <a:rPr lang="es-ES" altLang="es-MX" sz="3600" b="1" dirty="0"/>
              <a:t>a contaminación del suelo provoca</a:t>
            </a:r>
            <a:br>
              <a:rPr lang="es-ES" altLang="es-MX" sz="3600" b="1" dirty="0"/>
            </a:br>
            <a:endParaRPr lang="es-ES" altLang="es-MX" sz="3600" dirty="0"/>
          </a:p>
        </p:txBody>
      </p:sp>
      <p:sp>
        <p:nvSpPr>
          <p:cNvPr id="3" name="2 Marcador de contenido">
            <a:extLst>
              <a:ext uri="{FF2B5EF4-FFF2-40B4-BE49-F238E27FC236}">
                <a16:creationId xmlns:a16="http://schemas.microsoft.com/office/drawing/2014/main" id="{9DD1EC82-85BF-4ECE-BA3F-B11900389B8E}"/>
              </a:ext>
            </a:extLst>
          </p:cNvPr>
          <p:cNvSpPr>
            <a:spLocks noGrp="1"/>
          </p:cNvSpPr>
          <p:nvPr>
            <p:ph idx="4294967295"/>
          </p:nvPr>
        </p:nvSpPr>
        <p:spPr/>
        <p:txBody>
          <a:bodyPr>
            <a:normAutofit fontScale="77500" lnSpcReduction="20000"/>
          </a:bodyPr>
          <a:lstStyle/>
          <a:p>
            <a:pPr marL="274320" indent="-274320" eaLnBrk="1" fontAlgn="auto" hangingPunct="1">
              <a:spcAft>
                <a:spcPts val="0"/>
              </a:spcAft>
              <a:buClr>
                <a:schemeClr val="accent3"/>
              </a:buClr>
              <a:buFont typeface="Wingdings 2"/>
              <a:buNone/>
              <a:defRPr/>
            </a:pPr>
            <a:br>
              <a:rPr lang="es-ES" kern="1200" dirty="0">
                <a:solidFill>
                  <a:schemeClr val="tx2"/>
                </a:solidFill>
              </a:rPr>
            </a:br>
            <a:r>
              <a:rPr lang="es-ES" kern="1200" dirty="0">
                <a:solidFill>
                  <a:schemeClr val="tx2"/>
                </a:solidFill>
              </a:rPr>
              <a:t>1 Contaminación de las aguas superficiales</a:t>
            </a:r>
            <a:br>
              <a:rPr lang="es-ES" kern="1200" dirty="0">
                <a:solidFill>
                  <a:schemeClr val="tx2"/>
                </a:solidFill>
              </a:rPr>
            </a:br>
            <a:r>
              <a:rPr lang="es-ES" kern="1200" dirty="0">
                <a:solidFill>
                  <a:schemeClr val="tx2"/>
                </a:solidFill>
              </a:rPr>
              <a:t>2 Contaminación de las aguas subterráneas</a:t>
            </a:r>
            <a:br>
              <a:rPr lang="es-ES" kern="1200" dirty="0">
                <a:solidFill>
                  <a:schemeClr val="tx2"/>
                </a:solidFill>
              </a:rPr>
            </a:br>
            <a:r>
              <a:rPr lang="es-ES" kern="1200" dirty="0">
                <a:solidFill>
                  <a:schemeClr val="tx2"/>
                </a:solidFill>
              </a:rPr>
              <a:t>3 Contaminación de los sedimentos del río</a:t>
            </a:r>
            <a:br>
              <a:rPr lang="es-ES" kern="1200" dirty="0">
                <a:solidFill>
                  <a:schemeClr val="tx2"/>
                </a:solidFill>
              </a:rPr>
            </a:br>
            <a:r>
              <a:rPr lang="es-ES" kern="1200" dirty="0">
                <a:solidFill>
                  <a:schemeClr val="tx2"/>
                </a:solidFill>
              </a:rPr>
              <a:t>4 Evaporación de compuestos volátiles</a:t>
            </a:r>
            <a:br>
              <a:rPr lang="es-ES" kern="1200" dirty="0">
                <a:solidFill>
                  <a:schemeClr val="tx2"/>
                </a:solidFill>
              </a:rPr>
            </a:br>
            <a:r>
              <a:rPr lang="es-ES" kern="1200" dirty="0">
                <a:solidFill>
                  <a:schemeClr val="tx2"/>
                </a:solidFill>
              </a:rPr>
              <a:t>5 Contaminación del aire interior de viviendas</a:t>
            </a:r>
            <a:br>
              <a:rPr lang="es-ES" kern="1200" dirty="0">
                <a:solidFill>
                  <a:schemeClr val="tx2"/>
                </a:solidFill>
              </a:rPr>
            </a:br>
            <a:r>
              <a:rPr lang="es-ES" kern="1200" dirty="0">
                <a:solidFill>
                  <a:schemeClr val="tx2"/>
                </a:solidFill>
              </a:rPr>
              <a:t>6 Utilización de agua contaminada para el abastecimiento</a:t>
            </a:r>
            <a:br>
              <a:rPr lang="es-ES" kern="1200" dirty="0">
                <a:solidFill>
                  <a:schemeClr val="tx2"/>
                </a:solidFill>
              </a:rPr>
            </a:br>
            <a:r>
              <a:rPr lang="es-ES" kern="1200" dirty="0">
                <a:solidFill>
                  <a:schemeClr val="tx2"/>
                </a:solidFill>
              </a:rPr>
              <a:t>7 Ingestión de tierra contaminada</a:t>
            </a:r>
            <a:br>
              <a:rPr lang="es-ES" kern="1200" dirty="0">
                <a:solidFill>
                  <a:schemeClr val="tx2"/>
                </a:solidFill>
              </a:rPr>
            </a:br>
            <a:r>
              <a:rPr lang="es-ES" kern="1200" dirty="0">
                <a:solidFill>
                  <a:schemeClr val="tx2"/>
                </a:solidFill>
              </a:rPr>
              <a:t>8 Uso recreativo de aguas superficiales contaminadas</a:t>
            </a:r>
            <a:br>
              <a:rPr lang="es-ES" kern="1200" dirty="0">
                <a:solidFill>
                  <a:schemeClr val="tx2"/>
                </a:solidFill>
              </a:rPr>
            </a:br>
            <a:r>
              <a:rPr lang="es-ES" kern="1200" dirty="0">
                <a:solidFill>
                  <a:schemeClr val="tx2"/>
                </a:solidFill>
              </a:rPr>
              <a:t>9 Peligros en excavaciones</a:t>
            </a:r>
            <a:br>
              <a:rPr lang="es-ES" kern="1200" dirty="0">
                <a:solidFill>
                  <a:schemeClr val="tx2"/>
                </a:solidFill>
              </a:rPr>
            </a:br>
            <a:r>
              <a:rPr lang="es-ES" kern="1200" dirty="0">
                <a:solidFill>
                  <a:schemeClr val="tx2"/>
                </a:solidFill>
              </a:rPr>
              <a:t>10 Contaminación de hortalizas y animales de granja a causa de la utilización de aguas subterráneas</a:t>
            </a:r>
            <a:br>
              <a:rPr lang="es-ES" kern="1200" dirty="0">
                <a:solidFill>
                  <a:schemeClr val="tx2"/>
                </a:solidFill>
              </a:rPr>
            </a:br>
            <a:endParaRPr lang="es-ES" kern="1200" dirty="0">
              <a:solidFill>
                <a:schemeClr val="tx2"/>
              </a:solidFill>
            </a:endParaRPr>
          </a:p>
        </p:txBody>
      </p:sp>
    </p:spTree>
    <p:extLst>
      <p:ext uri="{BB962C8B-B14F-4D97-AF65-F5344CB8AC3E}">
        <p14:creationId xmlns:p14="http://schemas.microsoft.com/office/powerpoint/2010/main" val="3066370721"/>
      </p:ext>
    </p:extLst>
  </p:cSld>
  <p:clrMapOvr>
    <a:masterClrMapping/>
  </p:clrMapOvr>
  <p:transition>
    <p:blinds/>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67" y="548680"/>
            <a:ext cx="9148807"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57380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150ACD-5B56-45FE-A2AD-73DA058FFBE7}"/>
              </a:ext>
            </a:extLst>
          </p:cNvPr>
          <p:cNvSpPr>
            <a:spLocks noGrp="1"/>
          </p:cNvSpPr>
          <p:nvPr>
            <p:ph type="title"/>
          </p:nvPr>
        </p:nvSpPr>
        <p:spPr>
          <a:xfrm>
            <a:off x="457200" y="277814"/>
            <a:ext cx="8229600" cy="701242"/>
          </a:xfrm>
        </p:spPr>
        <p:txBody>
          <a:bodyPr/>
          <a:lstStyle/>
          <a:p>
            <a:r>
              <a:rPr lang="es-MX" dirty="0"/>
              <a:t>Acidificación de suelos</a:t>
            </a:r>
          </a:p>
        </p:txBody>
      </p:sp>
      <p:sp>
        <p:nvSpPr>
          <p:cNvPr id="3" name="Marcador de contenido 2">
            <a:extLst>
              <a:ext uri="{FF2B5EF4-FFF2-40B4-BE49-F238E27FC236}">
                <a16:creationId xmlns:a16="http://schemas.microsoft.com/office/drawing/2014/main" id="{B0422320-5786-41EC-910D-1356474DAA8E}"/>
              </a:ext>
            </a:extLst>
          </p:cNvPr>
          <p:cNvSpPr>
            <a:spLocks noGrp="1"/>
          </p:cNvSpPr>
          <p:nvPr>
            <p:ph idx="1"/>
          </p:nvPr>
        </p:nvSpPr>
        <p:spPr>
          <a:xfrm>
            <a:off x="332509" y="1092634"/>
            <a:ext cx="8594515" cy="1244166"/>
          </a:xfrm>
        </p:spPr>
        <p:txBody>
          <a:bodyPr/>
          <a:lstStyle/>
          <a:p>
            <a:r>
              <a:rPr lang="es-MX" sz="2400" dirty="0"/>
              <a:t>Debido a la remoción por lixiviación de cationes en el suelo aumentando H y OH</a:t>
            </a:r>
          </a:p>
          <a:p>
            <a:r>
              <a:rPr lang="es-MX" sz="2400" dirty="0" err="1"/>
              <a:t>Nitógeno</a:t>
            </a:r>
            <a:r>
              <a:rPr lang="es-MX" sz="2400" dirty="0"/>
              <a:t> se convierte en </a:t>
            </a:r>
            <a:r>
              <a:rPr lang="es-MX" sz="2400" dirty="0" err="1"/>
              <a:t>amoniáco</a:t>
            </a:r>
            <a:endParaRPr lang="es-MX" sz="2400" dirty="0"/>
          </a:p>
          <a:p>
            <a:r>
              <a:rPr lang="es-MX" sz="2400" dirty="0"/>
              <a:t>Aluminios y manganeso se incrementan</a:t>
            </a:r>
          </a:p>
        </p:txBody>
      </p:sp>
      <p:pic>
        <p:nvPicPr>
          <p:cNvPr id="4" name="Imagen 3">
            <a:extLst>
              <a:ext uri="{FF2B5EF4-FFF2-40B4-BE49-F238E27FC236}">
                <a16:creationId xmlns:a16="http://schemas.microsoft.com/office/drawing/2014/main" id="{B87BC2A6-069A-49DF-9EE1-DB5CE0BDA25E}"/>
              </a:ext>
            </a:extLst>
          </p:cNvPr>
          <p:cNvPicPr>
            <a:picLocks noChangeAspect="1"/>
          </p:cNvPicPr>
          <p:nvPr/>
        </p:nvPicPr>
        <p:blipFill>
          <a:blip r:embed="rId2"/>
          <a:stretch>
            <a:fillRect/>
          </a:stretch>
        </p:blipFill>
        <p:spPr>
          <a:xfrm>
            <a:off x="2372464" y="2940802"/>
            <a:ext cx="4239602" cy="3661475"/>
          </a:xfrm>
          <a:prstGeom prst="rect">
            <a:avLst/>
          </a:prstGeom>
        </p:spPr>
      </p:pic>
    </p:spTree>
    <p:extLst>
      <p:ext uri="{BB962C8B-B14F-4D97-AF65-F5344CB8AC3E}">
        <p14:creationId xmlns:p14="http://schemas.microsoft.com/office/powerpoint/2010/main" val="1422823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AC1D7C-42FE-4624-9077-B9F07C11B5CF}"/>
              </a:ext>
            </a:extLst>
          </p:cNvPr>
          <p:cNvSpPr>
            <a:spLocks noGrp="1"/>
          </p:cNvSpPr>
          <p:nvPr>
            <p:ph type="title"/>
          </p:nvPr>
        </p:nvSpPr>
        <p:spPr/>
        <p:txBody>
          <a:bodyPr/>
          <a:lstStyle/>
          <a:p>
            <a:r>
              <a:rPr lang="es-MX" dirty="0"/>
              <a:t>Salinización de suelos</a:t>
            </a:r>
          </a:p>
        </p:txBody>
      </p:sp>
      <p:pic>
        <p:nvPicPr>
          <p:cNvPr id="5" name="Imagen 4">
            <a:extLst>
              <a:ext uri="{FF2B5EF4-FFF2-40B4-BE49-F238E27FC236}">
                <a16:creationId xmlns:a16="http://schemas.microsoft.com/office/drawing/2014/main" id="{0CFABF92-6646-494D-9120-3AC1C4BD4459}"/>
              </a:ext>
            </a:extLst>
          </p:cNvPr>
          <p:cNvPicPr>
            <a:picLocks noChangeAspect="1"/>
          </p:cNvPicPr>
          <p:nvPr/>
        </p:nvPicPr>
        <p:blipFill>
          <a:blip r:embed="rId2"/>
          <a:stretch>
            <a:fillRect/>
          </a:stretch>
        </p:blipFill>
        <p:spPr>
          <a:xfrm>
            <a:off x="1041629" y="1223674"/>
            <a:ext cx="7060742" cy="5260253"/>
          </a:xfrm>
          <a:prstGeom prst="rect">
            <a:avLst/>
          </a:prstGeom>
        </p:spPr>
      </p:pic>
    </p:spTree>
    <p:extLst>
      <p:ext uri="{BB962C8B-B14F-4D97-AF65-F5344CB8AC3E}">
        <p14:creationId xmlns:p14="http://schemas.microsoft.com/office/powerpoint/2010/main" val="2258702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EC3BD5-AB1E-462C-B6AF-B6EDD2258593}"/>
              </a:ext>
            </a:extLst>
          </p:cNvPr>
          <p:cNvSpPr>
            <a:spLocks noGrp="1"/>
          </p:cNvSpPr>
          <p:nvPr>
            <p:ph type="title"/>
          </p:nvPr>
        </p:nvSpPr>
        <p:spPr>
          <a:xfrm>
            <a:off x="457200" y="231631"/>
            <a:ext cx="8229600" cy="525751"/>
          </a:xfrm>
        </p:spPr>
        <p:txBody>
          <a:bodyPr/>
          <a:lstStyle/>
          <a:p>
            <a:r>
              <a:rPr lang="es-MX" dirty="0"/>
              <a:t>Suelos salinos</a:t>
            </a:r>
          </a:p>
        </p:txBody>
      </p:sp>
      <p:pic>
        <p:nvPicPr>
          <p:cNvPr id="3" name="Imagen 2">
            <a:extLst>
              <a:ext uri="{FF2B5EF4-FFF2-40B4-BE49-F238E27FC236}">
                <a16:creationId xmlns:a16="http://schemas.microsoft.com/office/drawing/2014/main" id="{0135AD2B-EAA1-4358-8CCE-3ECD9654FA7A}"/>
              </a:ext>
            </a:extLst>
          </p:cNvPr>
          <p:cNvPicPr>
            <a:picLocks noChangeAspect="1"/>
          </p:cNvPicPr>
          <p:nvPr/>
        </p:nvPicPr>
        <p:blipFill>
          <a:blip r:embed="rId2"/>
          <a:stretch>
            <a:fillRect/>
          </a:stretch>
        </p:blipFill>
        <p:spPr>
          <a:xfrm>
            <a:off x="295565" y="933277"/>
            <a:ext cx="4738254" cy="3146655"/>
          </a:xfrm>
          <a:prstGeom prst="rect">
            <a:avLst/>
          </a:prstGeom>
        </p:spPr>
      </p:pic>
      <p:pic>
        <p:nvPicPr>
          <p:cNvPr id="4" name="Imagen 3">
            <a:extLst>
              <a:ext uri="{FF2B5EF4-FFF2-40B4-BE49-F238E27FC236}">
                <a16:creationId xmlns:a16="http://schemas.microsoft.com/office/drawing/2014/main" id="{6266B05B-1E9A-49EB-9FCF-FB536618A294}"/>
              </a:ext>
            </a:extLst>
          </p:cNvPr>
          <p:cNvPicPr>
            <a:picLocks noChangeAspect="1"/>
          </p:cNvPicPr>
          <p:nvPr/>
        </p:nvPicPr>
        <p:blipFill>
          <a:blip r:embed="rId3"/>
          <a:stretch>
            <a:fillRect/>
          </a:stretch>
        </p:blipFill>
        <p:spPr>
          <a:xfrm>
            <a:off x="1002145" y="4255827"/>
            <a:ext cx="2766291" cy="2442207"/>
          </a:xfrm>
          <a:prstGeom prst="rect">
            <a:avLst/>
          </a:prstGeom>
        </p:spPr>
      </p:pic>
      <p:sp>
        <p:nvSpPr>
          <p:cNvPr id="5" name="CuadroTexto 4">
            <a:extLst>
              <a:ext uri="{FF2B5EF4-FFF2-40B4-BE49-F238E27FC236}">
                <a16:creationId xmlns:a16="http://schemas.microsoft.com/office/drawing/2014/main" id="{0D8C5B4B-F491-4566-AE9A-633246DA1510}"/>
              </a:ext>
            </a:extLst>
          </p:cNvPr>
          <p:cNvSpPr txBox="1"/>
          <p:nvPr/>
        </p:nvSpPr>
        <p:spPr>
          <a:xfrm>
            <a:off x="3962400" y="5793767"/>
            <a:ext cx="1587294" cy="584775"/>
          </a:xfrm>
          <a:prstGeom prst="rect">
            <a:avLst/>
          </a:prstGeom>
          <a:noFill/>
        </p:spPr>
        <p:txBody>
          <a:bodyPr wrap="none" rtlCol="0">
            <a:spAutoFit/>
          </a:bodyPr>
          <a:lstStyle/>
          <a:p>
            <a:r>
              <a:rPr lang="es-MX" sz="3200" dirty="0"/>
              <a:t>caliche</a:t>
            </a:r>
          </a:p>
        </p:txBody>
      </p:sp>
      <p:pic>
        <p:nvPicPr>
          <p:cNvPr id="6" name="Imagen 5">
            <a:extLst>
              <a:ext uri="{FF2B5EF4-FFF2-40B4-BE49-F238E27FC236}">
                <a16:creationId xmlns:a16="http://schemas.microsoft.com/office/drawing/2014/main" id="{FE51C47B-ED18-41C1-ACB4-A55118DEE7C9}"/>
              </a:ext>
            </a:extLst>
          </p:cNvPr>
          <p:cNvPicPr>
            <a:picLocks noChangeAspect="1"/>
          </p:cNvPicPr>
          <p:nvPr/>
        </p:nvPicPr>
        <p:blipFill>
          <a:blip r:embed="rId4"/>
          <a:stretch>
            <a:fillRect/>
          </a:stretch>
        </p:blipFill>
        <p:spPr>
          <a:xfrm>
            <a:off x="5265315" y="3055992"/>
            <a:ext cx="3638022" cy="2420938"/>
          </a:xfrm>
          <a:prstGeom prst="rect">
            <a:avLst/>
          </a:prstGeom>
        </p:spPr>
      </p:pic>
    </p:spTree>
    <p:extLst>
      <p:ext uri="{BB962C8B-B14F-4D97-AF65-F5344CB8AC3E}">
        <p14:creationId xmlns:p14="http://schemas.microsoft.com/office/powerpoint/2010/main" val="21752809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Rectangle 7">
            <a:extLst>
              <a:ext uri="{FF2B5EF4-FFF2-40B4-BE49-F238E27FC236}">
                <a16:creationId xmlns:a16="http://schemas.microsoft.com/office/drawing/2014/main" id="{F61EEB43-7ED3-40AA-9D14-A1D352D71FD1}"/>
              </a:ext>
            </a:extLst>
          </p:cNvPr>
          <p:cNvSpPr>
            <a:spLocks/>
          </p:cNvSpPr>
          <p:nvPr/>
        </p:nvSpPr>
        <p:spPr bwMode="auto">
          <a:xfrm>
            <a:off x="940952" y="4541404"/>
            <a:ext cx="7648865"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lvl1pPr marL="496888" indent="-457200">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pPr>
              <a:spcBef>
                <a:spcPts val="625"/>
              </a:spcBef>
            </a:pPr>
            <a:r>
              <a:rPr lang="en-US" altLang="es-MX" sz="1800" dirty="0">
                <a:latin typeface="Arial" panose="020B0604020202020204" pitchFamily="34" charset="0"/>
                <a:cs typeface="Arial" panose="020B0604020202020204" pitchFamily="34" charset="0"/>
                <a:sym typeface="Arial" panose="020B0604020202020204" pitchFamily="34" charset="0"/>
              </a:rPr>
              <a:t>4 </a:t>
            </a:r>
            <a:r>
              <a:rPr lang="en-US" altLang="es-MX" sz="1800" dirty="0" err="1">
                <a:latin typeface="Arial" panose="020B0604020202020204" pitchFamily="34" charset="0"/>
                <a:cs typeface="Arial" panose="020B0604020202020204" pitchFamily="34" charset="0"/>
                <a:sym typeface="Arial" panose="020B0604020202020204" pitchFamily="34" charset="0"/>
              </a:rPr>
              <a:t>vías</a:t>
            </a:r>
            <a:endParaRPr lang="en-US" altLang="es-MX" sz="1800" dirty="0">
              <a:latin typeface="Arial" panose="020B0604020202020204" pitchFamily="34" charset="0"/>
              <a:cs typeface="Arial" panose="020B0604020202020204" pitchFamily="34" charset="0"/>
              <a:sym typeface="Arial" panose="020B0604020202020204" pitchFamily="34" charset="0"/>
            </a:endParaRPr>
          </a:p>
          <a:p>
            <a:pPr>
              <a:spcBef>
                <a:spcPts val="625"/>
              </a:spcBef>
            </a:pPr>
            <a:r>
              <a:rPr lang="en-US" altLang="es-MX" sz="1800" dirty="0">
                <a:latin typeface="Arial" panose="020B0604020202020204" pitchFamily="34" charset="0"/>
                <a:cs typeface="Arial" panose="020B0604020202020204" pitchFamily="34" charset="0"/>
                <a:sym typeface="Arial" panose="020B0604020202020204" pitchFamily="34" charset="0"/>
              </a:rPr>
              <a:t>1. </a:t>
            </a:r>
            <a:r>
              <a:rPr lang="en-US" altLang="es-MX" sz="1800" dirty="0" err="1">
                <a:latin typeface="Arial" panose="020B0604020202020204" pitchFamily="34" charset="0"/>
                <a:cs typeface="Arial" panose="020B0604020202020204" pitchFamily="34" charset="0"/>
                <a:sym typeface="Arial" panose="020B0604020202020204" pitchFamily="34" charset="0"/>
              </a:rPr>
              <a:t>Retenidos</a:t>
            </a:r>
            <a:r>
              <a:rPr lang="en-US" altLang="es-MX" sz="1800" dirty="0">
                <a:latin typeface="Arial" panose="020B0604020202020204" pitchFamily="34" charset="0"/>
                <a:cs typeface="Arial" panose="020B0604020202020204" pitchFamily="34" charset="0"/>
                <a:sym typeface="Arial" panose="020B0604020202020204" pitchFamily="34" charset="0"/>
              </a:rPr>
              <a:t> (y </a:t>
            </a:r>
            <a:r>
              <a:rPr lang="en-US" altLang="es-MX" sz="1800" dirty="0" err="1">
                <a:latin typeface="Arial" panose="020B0604020202020204" pitchFamily="34" charset="0"/>
                <a:cs typeface="Arial" panose="020B0604020202020204" pitchFamily="34" charset="0"/>
                <a:sym typeface="Arial" panose="020B0604020202020204" pitchFamily="34" charset="0"/>
              </a:rPr>
              <a:t>transformados</a:t>
            </a:r>
            <a:r>
              <a:rPr lang="en-US" altLang="es-MX" sz="1800" dirty="0">
                <a:latin typeface="Arial" panose="020B0604020202020204" pitchFamily="34" charset="0"/>
                <a:cs typeface="Arial" panose="020B0604020202020204" pitchFamily="34" charset="0"/>
                <a:sym typeface="Arial" panose="020B0604020202020204" pitchFamily="34" charset="0"/>
              </a:rPr>
              <a:t>) </a:t>
            </a:r>
            <a:r>
              <a:rPr lang="en-US" altLang="es-MX" sz="1800" dirty="0" err="1">
                <a:latin typeface="Arial" panose="020B0604020202020204" pitchFamily="34" charset="0"/>
                <a:cs typeface="Arial" panose="020B0604020202020204" pitchFamily="34" charset="0"/>
                <a:sym typeface="Arial" panose="020B0604020202020204" pitchFamily="34" charset="0"/>
              </a:rPr>
              <a:t>en</a:t>
            </a:r>
            <a:r>
              <a:rPr lang="en-US" altLang="es-MX" sz="1800" dirty="0">
                <a:latin typeface="Arial" panose="020B0604020202020204" pitchFamily="34" charset="0"/>
                <a:cs typeface="Arial" panose="020B0604020202020204" pitchFamily="34" charset="0"/>
                <a:sym typeface="Arial" panose="020B0604020202020204" pitchFamily="34" charset="0"/>
              </a:rPr>
              <a:t> el </a:t>
            </a:r>
            <a:r>
              <a:rPr lang="en-US" altLang="es-MX" sz="1800" dirty="0" err="1">
                <a:latin typeface="Arial" panose="020B0604020202020204" pitchFamily="34" charset="0"/>
                <a:cs typeface="Arial" panose="020B0604020202020204" pitchFamily="34" charset="0"/>
                <a:sym typeface="Arial" panose="020B0604020202020204" pitchFamily="34" charset="0"/>
              </a:rPr>
              <a:t>suelo</a:t>
            </a:r>
            <a:endParaRPr lang="en-US" altLang="es-MX" sz="1800" dirty="0">
              <a:latin typeface="Arial" panose="020B0604020202020204" pitchFamily="34" charset="0"/>
              <a:cs typeface="Arial" panose="020B0604020202020204" pitchFamily="34" charset="0"/>
              <a:sym typeface="Arial" panose="020B0604020202020204" pitchFamily="34" charset="0"/>
            </a:endParaRPr>
          </a:p>
          <a:p>
            <a:pPr>
              <a:spcBef>
                <a:spcPts val="625"/>
              </a:spcBef>
            </a:pPr>
            <a:r>
              <a:rPr lang="en-US" altLang="es-MX" sz="1800" dirty="0">
                <a:latin typeface="Arial" panose="020B0604020202020204" pitchFamily="34" charset="0"/>
                <a:cs typeface="Arial" panose="020B0604020202020204" pitchFamily="34" charset="0"/>
                <a:sym typeface="Arial" panose="020B0604020202020204" pitchFamily="34" charset="0"/>
              </a:rPr>
              <a:t>2. </a:t>
            </a:r>
            <a:r>
              <a:rPr lang="en-US" altLang="es-MX" sz="1800" dirty="0" err="1">
                <a:latin typeface="Arial" panose="020B0604020202020204" pitchFamily="34" charset="0"/>
                <a:cs typeface="Arial" panose="020B0604020202020204" pitchFamily="34" charset="0"/>
                <a:sym typeface="Arial" panose="020B0604020202020204" pitchFamily="34" charset="0"/>
              </a:rPr>
              <a:t>Absorbido</a:t>
            </a:r>
            <a:r>
              <a:rPr lang="en-US" altLang="es-MX" sz="1800" dirty="0">
                <a:latin typeface="Arial" panose="020B0604020202020204" pitchFamily="34" charset="0"/>
                <a:cs typeface="Arial" panose="020B0604020202020204" pitchFamily="34" charset="0"/>
                <a:sym typeface="Arial" panose="020B0604020202020204" pitchFamily="34" charset="0"/>
              </a:rPr>
              <a:t> por las </a:t>
            </a:r>
            <a:r>
              <a:rPr lang="en-US" altLang="es-MX" sz="1800" dirty="0" err="1">
                <a:latin typeface="Arial" panose="020B0604020202020204" pitchFamily="34" charset="0"/>
                <a:cs typeface="Arial" panose="020B0604020202020204" pitchFamily="34" charset="0"/>
                <a:sym typeface="Arial" panose="020B0604020202020204" pitchFamily="34" charset="0"/>
              </a:rPr>
              <a:t>plantas</a:t>
            </a:r>
            <a:r>
              <a:rPr lang="en-US" altLang="es-MX" sz="1800" dirty="0">
                <a:latin typeface="Arial" panose="020B0604020202020204" pitchFamily="34" charset="0"/>
                <a:cs typeface="Arial" panose="020B0604020202020204" pitchFamily="34" charset="0"/>
                <a:sym typeface="Arial" panose="020B0604020202020204" pitchFamily="34" charset="0"/>
              </a:rPr>
              <a:t> (y </a:t>
            </a:r>
            <a:r>
              <a:rPr lang="en-US" altLang="es-MX" sz="1800" dirty="0" err="1">
                <a:latin typeface="Arial" panose="020B0604020202020204" pitchFamily="34" charset="0"/>
                <a:cs typeface="Arial" panose="020B0604020202020204" pitchFamily="34" charset="0"/>
                <a:sym typeface="Arial" panose="020B0604020202020204" pitchFamily="34" charset="0"/>
              </a:rPr>
              <a:t>luego</a:t>
            </a:r>
            <a:r>
              <a:rPr lang="en-US" altLang="es-MX" sz="1800" dirty="0">
                <a:latin typeface="Arial" panose="020B0604020202020204" pitchFamily="34" charset="0"/>
                <a:cs typeface="Arial" panose="020B0604020202020204" pitchFamily="34" charset="0"/>
                <a:sym typeface="Arial" panose="020B0604020202020204" pitchFamily="34" charset="0"/>
              </a:rPr>
              <a:t> </a:t>
            </a:r>
            <a:r>
              <a:rPr lang="en-US" altLang="es-MX" sz="1800" dirty="0" err="1">
                <a:latin typeface="Arial" panose="020B0604020202020204" pitchFamily="34" charset="0"/>
                <a:cs typeface="Arial" panose="020B0604020202020204" pitchFamily="34" charset="0"/>
                <a:sym typeface="Arial" panose="020B0604020202020204" pitchFamily="34" charset="0"/>
              </a:rPr>
              <a:t>animales</a:t>
            </a:r>
            <a:r>
              <a:rPr lang="en-US" altLang="es-MX" sz="1800" dirty="0">
                <a:latin typeface="Arial" panose="020B0604020202020204" pitchFamily="34" charset="0"/>
                <a:cs typeface="Arial" panose="020B0604020202020204" pitchFamily="34" charset="0"/>
                <a:sym typeface="Arial" panose="020B0604020202020204" pitchFamily="34" charset="0"/>
              </a:rPr>
              <a:t>);</a:t>
            </a:r>
            <a:br>
              <a:rPr lang="en-US" altLang="es-MX" sz="1800" dirty="0">
                <a:latin typeface="Arial" panose="020B0604020202020204" pitchFamily="34" charset="0"/>
                <a:cs typeface="Arial" panose="020B0604020202020204" pitchFamily="34" charset="0"/>
                <a:sym typeface="Arial" panose="020B0604020202020204" pitchFamily="34" charset="0"/>
              </a:rPr>
            </a:br>
            <a:r>
              <a:rPr lang="en-US" altLang="es-MX" sz="1800" dirty="0">
                <a:latin typeface="Arial" panose="020B0604020202020204" pitchFamily="34" charset="0"/>
                <a:cs typeface="Arial" panose="020B0604020202020204" pitchFamily="34" charset="0"/>
                <a:sym typeface="Arial" panose="020B0604020202020204" pitchFamily="34" charset="0"/>
              </a:rPr>
              <a:t>o </a:t>
            </a:r>
            <a:r>
              <a:rPr lang="en-US" altLang="es-MX" sz="1800" dirty="0" err="1">
                <a:latin typeface="Arial" panose="020B0604020202020204" pitchFamily="34" charset="0"/>
                <a:cs typeface="Arial" panose="020B0604020202020204" pitchFamily="34" charset="0"/>
                <a:sym typeface="Arial" panose="020B0604020202020204" pitchFamily="34" charset="0"/>
              </a:rPr>
              <a:t>metabolizados</a:t>
            </a:r>
            <a:r>
              <a:rPr lang="en-US" altLang="es-MX" sz="1800" dirty="0">
                <a:latin typeface="Arial" panose="020B0604020202020204" pitchFamily="34" charset="0"/>
                <a:cs typeface="Arial" panose="020B0604020202020204" pitchFamily="34" charset="0"/>
                <a:sym typeface="Arial" panose="020B0604020202020204" pitchFamily="34" charset="0"/>
              </a:rPr>
              <a:t> por los </a:t>
            </a:r>
            <a:r>
              <a:rPr lang="en-US" altLang="es-MX" sz="1800" dirty="0" err="1">
                <a:latin typeface="Arial" panose="020B0604020202020204" pitchFamily="34" charset="0"/>
                <a:cs typeface="Arial" panose="020B0604020202020204" pitchFamily="34" charset="0"/>
                <a:sym typeface="Arial" panose="020B0604020202020204" pitchFamily="34" charset="0"/>
              </a:rPr>
              <a:t>organismos</a:t>
            </a:r>
            <a:endParaRPr lang="en-US" altLang="es-MX" sz="1800" dirty="0">
              <a:latin typeface="Arial" panose="020B0604020202020204" pitchFamily="34" charset="0"/>
              <a:cs typeface="Arial" panose="020B0604020202020204" pitchFamily="34" charset="0"/>
              <a:sym typeface="Arial" panose="020B0604020202020204" pitchFamily="34" charset="0"/>
            </a:endParaRPr>
          </a:p>
          <a:p>
            <a:pPr>
              <a:spcBef>
                <a:spcPts val="625"/>
              </a:spcBef>
            </a:pPr>
            <a:r>
              <a:rPr lang="en-US" altLang="es-MX" sz="1800" dirty="0">
                <a:latin typeface="Arial" panose="020B0604020202020204" pitchFamily="34" charset="0"/>
                <a:cs typeface="Arial" panose="020B0604020202020204" pitchFamily="34" charset="0"/>
                <a:sym typeface="Arial" panose="020B0604020202020204" pitchFamily="34" charset="0"/>
              </a:rPr>
              <a:t>3. </a:t>
            </a:r>
            <a:r>
              <a:rPr lang="en-US" altLang="es-MX" sz="1800" dirty="0" err="1">
                <a:latin typeface="Arial" panose="020B0604020202020204" pitchFamily="34" charset="0"/>
                <a:cs typeface="Arial" panose="020B0604020202020204" pitchFamily="34" charset="0"/>
                <a:sym typeface="Arial" panose="020B0604020202020204" pitchFamily="34" charset="0"/>
              </a:rPr>
              <a:t>Volatilizados</a:t>
            </a:r>
            <a:r>
              <a:rPr lang="en-US" altLang="es-MX" sz="1800" dirty="0">
                <a:latin typeface="Arial" panose="020B0604020202020204" pitchFamily="34" charset="0"/>
                <a:cs typeface="Arial" panose="020B0604020202020204" pitchFamily="34" charset="0"/>
                <a:sym typeface="Arial" panose="020B0604020202020204" pitchFamily="34" charset="0"/>
              </a:rPr>
              <a:t> a la </a:t>
            </a:r>
            <a:r>
              <a:rPr lang="en-US" altLang="es-MX" sz="1800" dirty="0" err="1">
                <a:latin typeface="Arial" panose="020B0604020202020204" pitchFamily="34" charset="0"/>
                <a:cs typeface="Arial" panose="020B0604020202020204" pitchFamily="34" charset="0"/>
                <a:sym typeface="Arial" panose="020B0604020202020204" pitchFamily="34" charset="0"/>
              </a:rPr>
              <a:t>atmósfera</a:t>
            </a:r>
            <a:endParaRPr lang="en-US" altLang="es-MX" sz="1800" dirty="0">
              <a:latin typeface="Arial" panose="020B0604020202020204" pitchFamily="34" charset="0"/>
              <a:cs typeface="Arial" panose="020B0604020202020204" pitchFamily="34" charset="0"/>
              <a:sym typeface="Arial" panose="020B0604020202020204" pitchFamily="34" charset="0"/>
            </a:endParaRPr>
          </a:p>
          <a:p>
            <a:pPr>
              <a:spcBef>
                <a:spcPts val="625"/>
              </a:spcBef>
            </a:pPr>
            <a:r>
              <a:rPr lang="en-US" altLang="es-MX" sz="1800" dirty="0">
                <a:latin typeface="Arial" panose="020B0604020202020204" pitchFamily="34" charset="0"/>
                <a:cs typeface="Arial" panose="020B0604020202020204" pitchFamily="34" charset="0"/>
                <a:sym typeface="Arial" panose="020B0604020202020204" pitchFamily="34" charset="0"/>
              </a:rPr>
              <a:t>4. </a:t>
            </a:r>
            <a:r>
              <a:rPr lang="en-US" altLang="es-MX" sz="1800" dirty="0" err="1">
                <a:latin typeface="Arial" panose="020B0604020202020204" pitchFamily="34" charset="0"/>
                <a:cs typeface="Arial" panose="020B0604020202020204" pitchFamily="34" charset="0"/>
                <a:sym typeface="Arial" panose="020B0604020202020204" pitchFamily="34" charset="0"/>
              </a:rPr>
              <a:t>Evacuados</a:t>
            </a:r>
            <a:r>
              <a:rPr lang="en-US" altLang="es-MX" sz="1800" dirty="0">
                <a:latin typeface="Arial" panose="020B0604020202020204" pitchFamily="34" charset="0"/>
                <a:cs typeface="Arial" panose="020B0604020202020204" pitchFamily="34" charset="0"/>
                <a:sym typeface="Arial" panose="020B0604020202020204" pitchFamily="34" charset="0"/>
              </a:rPr>
              <a:t> a las </a:t>
            </a:r>
            <a:r>
              <a:rPr lang="en-US" altLang="es-MX" sz="1800" dirty="0" err="1">
                <a:latin typeface="Arial" panose="020B0604020202020204" pitchFamily="34" charset="0"/>
                <a:cs typeface="Arial" panose="020B0604020202020204" pitchFamily="34" charset="0"/>
                <a:sym typeface="Arial" panose="020B0604020202020204" pitchFamily="34" charset="0"/>
              </a:rPr>
              <a:t>aguas</a:t>
            </a:r>
            <a:r>
              <a:rPr lang="en-US" altLang="es-MX" sz="1800" dirty="0">
                <a:latin typeface="Arial" panose="020B0604020202020204" pitchFamily="34" charset="0"/>
                <a:cs typeface="Arial" panose="020B0604020202020204" pitchFamily="34" charset="0"/>
                <a:sym typeface="Arial" panose="020B0604020202020204" pitchFamily="34" charset="0"/>
              </a:rPr>
              <a:t> de </a:t>
            </a:r>
            <a:r>
              <a:rPr lang="en-US" altLang="es-MX" sz="1800" dirty="0" err="1">
                <a:latin typeface="Arial" panose="020B0604020202020204" pitchFamily="34" charset="0"/>
                <a:cs typeface="Arial" panose="020B0604020202020204" pitchFamily="34" charset="0"/>
                <a:sym typeface="Arial" panose="020B0604020202020204" pitchFamily="34" charset="0"/>
              </a:rPr>
              <a:t>escorrentía</a:t>
            </a:r>
            <a:r>
              <a:rPr lang="en-US" altLang="es-MX" sz="1800" dirty="0">
                <a:latin typeface="Arial" panose="020B0604020202020204" pitchFamily="34" charset="0"/>
                <a:cs typeface="Arial" panose="020B0604020202020204" pitchFamily="34" charset="0"/>
                <a:sym typeface="Arial" panose="020B0604020202020204" pitchFamily="34" charset="0"/>
              </a:rPr>
              <a:t> (</a:t>
            </a:r>
            <a:r>
              <a:rPr lang="en-US" altLang="es-MX" sz="1800" dirty="0" err="1">
                <a:latin typeface="Arial" panose="020B0604020202020204" pitchFamily="34" charset="0"/>
                <a:cs typeface="Arial" panose="020B0604020202020204" pitchFamily="34" charset="0"/>
                <a:sym typeface="Arial" panose="020B0604020202020204" pitchFamily="34" charset="0"/>
              </a:rPr>
              <a:t>superficiales</a:t>
            </a:r>
            <a:r>
              <a:rPr lang="en-US" altLang="es-MX" sz="1800" dirty="0">
                <a:latin typeface="Arial" panose="020B0604020202020204" pitchFamily="34" charset="0"/>
                <a:cs typeface="Arial" panose="020B0604020202020204" pitchFamily="34" charset="0"/>
                <a:sym typeface="Arial" panose="020B0604020202020204" pitchFamily="34" charset="0"/>
              </a:rPr>
              <a:t> y subsuperficiales)</a:t>
            </a:r>
          </a:p>
        </p:txBody>
      </p:sp>
      <p:sp>
        <p:nvSpPr>
          <p:cNvPr id="77833" name="Rectangle 9">
            <a:extLst>
              <a:ext uri="{FF2B5EF4-FFF2-40B4-BE49-F238E27FC236}">
                <a16:creationId xmlns:a16="http://schemas.microsoft.com/office/drawing/2014/main" id="{098431A1-FDDC-4063-B2E0-0945E38DF8F4}"/>
              </a:ext>
            </a:extLst>
          </p:cNvPr>
          <p:cNvSpPr>
            <a:spLocks/>
          </p:cNvSpPr>
          <p:nvPr/>
        </p:nvSpPr>
        <p:spPr bwMode="auto">
          <a:xfrm>
            <a:off x="334817" y="82550"/>
            <a:ext cx="783012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lvl1pPr marL="39688">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pPr>
              <a:spcBef>
                <a:spcPts val="1400"/>
              </a:spcBef>
            </a:pPr>
            <a:r>
              <a:rPr lang="en-US" altLang="es-MX" sz="2400" b="1" dirty="0" err="1">
                <a:solidFill>
                  <a:srgbClr val="AD0010"/>
                </a:solidFill>
                <a:latin typeface="Arial" panose="020B0604020202020204" pitchFamily="34" charset="0"/>
                <a:cs typeface="Arial" panose="020B0604020202020204" pitchFamily="34" charset="0"/>
                <a:sym typeface="Arial" panose="020B0604020202020204" pitchFamily="34" charset="0"/>
              </a:rPr>
              <a:t>Dinámica</a:t>
            </a:r>
            <a:r>
              <a:rPr lang="en-US" altLang="es-MX" sz="2400" b="1" dirty="0">
                <a:solidFill>
                  <a:srgbClr val="AD0010"/>
                </a:solidFill>
                <a:latin typeface="Arial" panose="020B0604020202020204" pitchFamily="34" charset="0"/>
                <a:cs typeface="Arial" panose="020B0604020202020204" pitchFamily="34" charset="0"/>
                <a:sym typeface="Arial" panose="020B0604020202020204" pitchFamily="34" charset="0"/>
              </a:rPr>
              <a:t> de los </a:t>
            </a:r>
            <a:r>
              <a:rPr lang="en-US" altLang="es-MX" sz="2400" b="1" dirty="0" err="1">
                <a:solidFill>
                  <a:srgbClr val="AD0010"/>
                </a:solidFill>
                <a:latin typeface="Arial" panose="020B0604020202020204" pitchFamily="34" charset="0"/>
                <a:cs typeface="Arial" panose="020B0604020202020204" pitchFamily="34" charset="0"/>
                <a:sym typeface="Arial" panose="020B0604020202020204" pitchFamily="34" charset="0"/>
              </a:rPr>
              <a:t>contaminantes</a:t>
            </a:r>
            <a:r>
              <a:rPr lang="en-US" altLang="es-MX" sz="2400" b="1" dirty="0">
                <a:solidFill>
                  <a:srgbClr val="AD0010"/>
                </a:solidFill>
                <a:latin typeface="Arial" panose="020B0604020202020204" pitchFamily="34" charset="0"/>
                <a:cs typeface="Arial" panose="020B0604020202020204" pitchFamily="34" charset="0"/>
                <a:sym typeface="Arial" panose="020B0604020202020204" pitchFamily="34" charset="0"/>
              </a:rPr>
              <a:t> </a:t>
            </a:r>
            <a:r>
              <a:rPr lang="en-US" altLang="es-MX" sz="2400" b="1" dirty="0" err="1">
                <a:solidFill>
                  <a:srgbClr val="AD0010"/>
                </a:solidFill>
                <a:latin typeface="Arial" panose="020B0604020202020204" pitchFamily="34" charset="0"/>
                <a:cs typeface="Arial" panose="020B0604020202020204" pitchFamily="34" charset="0"/>
                <a:sym typeface="Arial" panose="020B0604020202020204" pitchFamily="34" charset="0"/>
              </a:rPr>
              <a:t>enel</a:t>
            </a:r>
            <a:r>
              <a:rPr lang="en-US" altLang="es-MX" sz="2400" b="1" dirty="0">
                <a:solidFill>
                  <a:srgbClr val="AD0010"/>
                </a:solidFill>
                <a:latin typeface="Arial" panose="020B0604020202020204" pitchFamily="34" charset="0"/>
                <a:cs typeface="Arial" panose="020B0604020202020204" pitchFamily="34" charset="0"/>
                <a:sym typeface="Arial" panose="020B0604020202020204" pitchFamily="34" charset="0"/>
              </a:rPr>
              <a:t> </a:t>
            </a:r>
            <a:r>
              <a:rPr lang="en-US" altLang="es-MX" sz="2400" b="1" dirty="0" err="1">
                <a:solidFill>
                  <a:srgbClr val="AD0010"/>
                </a:solidFill>
                <a:latin typeface="Arial" panose="020B0604020202020204" pitchFamily="34" charset="0"/>
                <a:cs typeface="Arial" panose="020B0604020202020204" pitchFamily="34" charset="0"/>
                <a:sym typeface="Arial" panose="020B0604020202020204" pitchFamily="34" charset="0"/>
              </a:rPr>
              <a:t>suelo</a:t>
            </a:r>
            <a:endParaRPr lang="en-US" altLang="es-MX" sz="2400" b="1" dirty="0">
              <a:solidFill>
                <a:srgbClr val="AD0010"/>
              </a:solidFill>
              <a:latin typeface="Arial" panose="020B0604020202020204" pitchFamily="34" charset="0"/>
              <a:cs typeface="Arial" panose="020B0604020202020204" pitchFamily="34" charset="0"/>
              <a:sym typeface="Arial" panose="020B0604020202020204" pitchFamily="34" charset="0"/>
            </a:endParaRPr>
          </a:p>
        </p:txBody>
      </p:sp>
      <p:pic>
        <p:nvPicPr>
          <p:cNvPr id="11" name="Imagen 10">
            <a:extLst>
              <a:ext uri="{FF2B5EF4-FFF2-40B4-BE49-F238E27FC236}">
                <a16:creationId xmlns:a16="http://schemas.microsoft.com/office/drawing/2014/main" id="{517DCB9F-5A8C-46DA-8CC9-A670E15DEB35}"/>
              </a:ext>
            </a:extLst>
          </p:cNvPr>
          <p:cNvPicPr>
            <a:picLocks noChangeAspect="1"/>
          </p:cNvPicPr>
          <p:nvPr/>
        </p:nvPicPr>
        <p:blipFill>
          <a:blip r:embed="rId2"/>
          <a:stretch>
            <a:fillRect/>
          </a:stretch>
        </p:blipFill>
        <p:spPr>
          <a:xfrm>
            <a:off x="1814512" y="766619"/>
            <a:ext cx="5514975" cy="3609975"/>
          </a:xfrm>
          <a:prstGeom prst="rect">
            <a:avLst/>
          </a:prstGeom>
        </p:spPr>
      </p:pic>
    </p:spTree>
    <p:extLst>
      <p:ext uri="{BB962C8B-B14F-4D97-AF65-F5344CB8AC3E}">
        <p14:creationId xmlns:p14="http://schemas.microsoft.com/office/powerpoint/2010/main" val="33591181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8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1"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CA9ED416-7B71-4131-9186-D61BD488EB4E}"/>
              </a:ext>
            </a:extLst>
          </p:cNvPr>
          <p:cNvSpPr>
            <a:spLocks noGrp="1"/>
          </p:cNvSpPr>
          <p:nvPr>
            <p:ph type="title"/>
          </p:nvPr>
        </p:nvSpPr>
        <p:spPr/>
        <p:txBody>
          <a:bodyPr/>
          <a:lstStyle/>
          <a:p>
            <a:r>
              <a:rPr lang="en-GB" altLang="es-MX" sz="3200" b="1" dirty="0" err="1">
                <a:solidFill>
                  <a:schemeClr val="bg1">
                    <a:lumMod val="40000"/>
                    <a:lumOff val="60000"/>
                  </a:schemeClr>
                </a:solidFill>
                <a:latin typeface="Arial" panose="020B0604020202020204" pitchFamily="34" charset="0"/>
                <a:cs typeface="Arial" panose="020B0604020202020204" pitchFamily="34" charset="0"/>
              </a:rPr>
              <a:t>Tipos</a:t>
            </a:r>
            <a:r>
              <a:rPr lang="en-GB" altLang="es-MX" sz="3200" b="1" dirty="0">
                <a:solidFill>
                  <a:schemeClr val="bg1">
                    <a:lumMod val="40000"/>
                    <a:lumOff val="60000"/>
                  </a:schemeClr>
                </a:solidFill>
                <a:latin typeface="Arial" panose="020B0604020202020204" pitchFamily="34" charset="0"/>
                <a:cs typeface="Arial" panose="020B0604020202020204" pitchFamily="34" charset="0"/>
              </a:rPr>
              <a:t> </a:t>
            </a:r>
            <a:r>
              <a:rPr lang="en-GB" altLang="es-MX" sz="3200" b="1" dirty="0" err="1">
                <a:solidFill>
                  <a:schemeClr val="bg1">
                    <a:lumMod val="40000"/>
                    <a:lumOff val="60000"/>
                  </a:schemeClr>
                </a:solidFill>
                <a:latin typeface="Arial" panose="020B0604020202020204" pitchFamily="34" charset="0"/>
                <a:cs typeface="Arial" panose="020B0604020202020204" pitchFamily="34" charset="0"/>
              </a:rPr>
              <a:t>principales</a:t>
            </a:r>
            <a:r>
              <a:rPr lang="en-GB" altLang="es-MX" sz="3200" b="1" dirty="0">
                <a:solidFill>
                  <a:schemeClr val="bg1">
                    <a:lumMod val="40000"/>
                    <a:lumOff val="60000"/>
                  </a:schemeClr>
                </a:solidFill>
                <a:latin typeface="Arial" panose="020B0604020202020204" pitchFamily="34" charset="0"/>
                <a:cs typeface="Arial" panose="020B0604020202020204" pitchFamily="34" charset="0"/>
              </a:rPr>
              <a:t> de </a:t>
            </a:r>
            <a:r>
              <a:rPr lang="en-GB" altLang="es-MX" sz="3200" b="1" dirty="0" err="1">
                <a:solidFill>
                  <a:schemeClr val="bg1">
                    <a:lumMod val="40000"/>
                    <a:lumOff val="60000"/>
                  </a:schemeClr>
                </a:solidFill>
                <a:latin typeface="Arial" panose="020B0604020202020204" pitchFamily="34" charset="0"/>
                <a:cs typeface="Arial" panose="020B0604020202020204" pitchFamily="34" charset="0"/>
              </a:rPr>
              <a:t>contaminantes</a:t>
            </a:r>
            <a:endParaRPr lang="en-GB" altLang="es-MX" sz="3200" b="1" dirty="0">
              <a:solidFill>
                <a:schemeClr val="bg1">
                  <a:lumMod val="40000"/>
                  <a:lumOff val="60000"/>
                </a:schemeClr>
              </a:solidFill>
              <a:latin typeface="Arial" panose="020B0604020202020204" pitchFamily="34" charset="0"/>
              <a:cs typeface="Arial" panose="020B0604020202020204" pitchFamily="34" charset="0"/>
            </a:endParaRPr>
          </a:p>
        </p:txBody>
      </p:sp>
      <p:sp>
        <p:nvSpPr>
          <p:cNvPr id="8195" name="Content Placeholder 2">
            <a:extLst>
              <a:ext uri="{FF2B5EF4-FFF2-40B4-BE49-F238E27FC236}">
                <a16:creationId xmlns:a16="http://schemas.microsoft.com/office/drawing/2014/main" id="{FC26EDF5-AA27-42FB-9CB3-2E813B6C70E2}"/>
              </a:ext>
            </a:extLst>
          </p:cNvPr>
          <p:cNvSpPr>
            <a:spLocks noGrp="1"/>
          </p:cNvSpPr>
          <p:nvPr>
            <p:ph idx="1"/>
          </p:nvPr>
        </p:nvSpPr>
        <p:spPr/>
        <p:txBody>
          <a:bodyPr/>
          <a:lstStyle/>
          <a:p>
            <a:pPr algn="just">
              <a:spcBef>
                <a:spcPts val="0"/>
              </a:spcBef>
            </a:pPr>
            <a:r>
              <a:rPr lang="en-GB" altLang="es-MX" sz="2400" dirty="0" err="1">
                <a:solidFill>
                  <a:srgbClr val="FF0000"/>
                </a:solidFill>
                <a:latin typeface="Arial" panose="020B0604020202020204" pitchFamily="34" charset="0"/>
                <a:cs typeface="Arial" panose="020B0604020202020204" pitchFamily="34" charset="0"/>
              </a:rPr>
              <a:t>Metales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Pesados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se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acumulan</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en</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las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primeras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capas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de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suelo</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de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donde</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pueden</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lixiviarse</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 la zona de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raíces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y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tomarse</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por</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las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plantas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y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animales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Causas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afectaciónes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en</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el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sistema</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nervioso</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riñones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y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sistema</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digestivo</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a:t>
            </a:r>
          </a:p>
          <a:p>
            <a:pPr algn="just">
              <a:spcBef>
                <a:spcPts val="0"/>
              </a:spcBef>
            </a:pPr>
            <a:r>
              <a:rPr lang="en-GB" altLang="es-MX" sz="2400" dirty="0" err="1">
                <a:solidFill>
                  <a:srgbClr val="FF0000"/>
                </a:solidFill>
                <a:latin typeface="Arial" panose="020B0604020202020204" pitchFamily="34" charset="0"/>
                <a:cs typeface="Arial" panose="020B0604020202020204" pitchFamily="34" charset="0"/>
              </a:rPr>
              <a:t>Dioxinas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Emitidas</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de la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producción</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de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pesticidas</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y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otros</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productos</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Se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emiten</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al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aire</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y se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depositan</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en</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el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suelo</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Causan</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afectaciones</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nerviosas</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 y </a:t>
            </a:r>
            <a:r>
              <a:rPr lang="en-GB" altLang="es-MX" sz="2000" dirty="0" err="1">
                <a:solidFill>
                  <a:schemeClr val="bg1">
                    <a:lumMod val="20000"/>
                    <a:lumOff val="80000"/>
                  </a:schemeClr>
                </a:solidFill>
                <a:latin typeface="Arial" panose="020B0604020202020204" pitchFamily="34" charset="0"/>
                <a:cs typeface="Arial" panose="020B0604020202020204" pitchFamily="34" charset="0"/>
              </a:rPr>
              <a:t>digestivas</a:t>
            </a:r>
            <a:r>
              <a:rPr lang="en-GB" altLang="es-MX" sz="2000" dirty="0">
                <a:solidFill>
                  <a:schemeClr val="bg1">
                    <a:lumMod val="20000"/>
                    <a:lumOff val="80000"/>
                  </a:schemeClr>
                </a:solidFill>
                <a:latin typeface="Arial" panose="020B0604020202020204" pitchFamily="34" charset="0"/>
                <a:cs typeface="Arial" panose="020B0604020202020204" pitchFamily="34" charset="0"/>
              </a:rPr>
              <a:t>.</a:t>
            </a:r>
          </a:p>
          <a:p>
            <a:pPr algn="just">
              <a:spcBef>
                <a:spcPts val="0"/>
              </a:spcBef>
            </a:pPr>
            <a:r>
              <a:rPr lang="en-GB" altLang="es-MX" sz="2400" dirty="0" err="1">
                <a:solidFill>
                  <a:srgbClr val="FF0000"/>
                </a:solidFill>
                <a:latin typeface="Arial" panose="020B0604020202020204" pitchFamily="34" charset="0"/>
                <a:cs typeface="Arial" panose="020B0604020202020204" pitchFamily="34" charset="0"/>
              </a:rPr>
              <a:t>Pesticidas</a:t>
            </a:r>
            <a:r>
              <a:rPr lang="en-GB" altLang="es-MX" sz="2400" dirty="0">
                <a:solidFill>
                  <a:srgbClr val="FF0000"/>
                </a:solidFill>
                <a:latin typeface="Arial" panose="020B0604020202020204" pitchFamily="34" charset="0"/>
                <a:cs typeface="Arial" panose="020B0604020202020204" pitchFamily="34" charset="0"/>
              </a:rPr>
              <a:t>, </a:t>
            </a:r>
            <a:r>
              <a:rPr lang="en-GB" altLang="es-MX" sz="2400" dirty="0" err="1">
                <a:solidFill>
                  <a:srgbClr val="FF0000"/>
                </a:solidFill>
                <a:latin typeface="Arial" panose="020B0604020202020204" pitchFamily="34" charset="0"/>
                <a:cs typeface="Arial" panose="020B0604020202020204" pitchFamily="34" charset="0"/>
              </a:rPr>
              <a:t>fertilizantes</a:t>
            </a:r>
            <a:r>
              <a:rPr lang="en-GB" altLang="es-MX" sz="2400" dirty="0">
                <a:solidFill>
                  <a:srgbClr val="FF0000"/>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Provocan</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cáncer,afectan</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el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sistema</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endócrino</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Comúnmente</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contienen</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metales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 </a:t>
            </a:r>
            <a:r>
              <a:rPr lang="en-GB" altLang="es-MX" sz="2400" dirty="0" err="1">
                <a:solidFill>
                  <a:schemeClr val="bg1">
                    <a:lumMod val="20000"/>
                    <a:lumOff val="80000"/>
                  </a:schemeClr>
                </a:solidFill>
                <a:latin typeface="Arial" panose="020B0604020202020204" pitchFamily="34" charset="0"/>
                <a:cs typeface="Arial" panose="020B0604020202020204" pitchFamily="34" charset="0"/>
              </a:rPr>
              <a:t>pesados</a:t>
            </a:r>
            <a:r>
              <a:rPr lang="en-GB" altLang="es-MX" sz="2400" dirty="0">
                <a:solidFill>
                  <a:schemeClr val="bg1">
                    <a:lumMod val="20000"/>
                    <a:lumOff val="80000"/>
                  </a:schemeClr>
                </a:solidFill>
                <a:latin typeface="Arial" panose="020B0604020202020204" pitchFamily="34" charset="0"/>
                <a:cs typeface="Arial" panose="020B0604020202020204" pitchFamily="34" charset="0"/>
              </a:rPr>
              <a:t>.</a:t>
            </a:r>
          </a:p>
          <a:p>
            <a:pPr marL="0" indent="0" algn="just">
              <a:buNone/>
            </a:pPr>
            <a:endParaRPr lang="en-GB" altLang="es-MX" sz="2400" dirty="0">
              <a:solidFill>
                <a:schemeClr val="bg1">
                  <a:lumMod val="20000"/>
                  <a:lumOff val="8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9279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05E00A1-B47C-4B60-BA03-19026B727B06}"/>
              </a:ext>
            </a:extLst>
          </p:cNvPr>
          <p:cNvSpPr>
            <a:spLocks noGrp="1"/>
          </p:cNvSpPr>
          <p:nvPr>
            <p:ph type="title"/>
          </p:nvPr>
        </p:nvSpPr>
        <p:spPr>
          <a:xfrm>
            <a:off x="457200" y="274638"/>
            <a:ext cx="8229600" cy="1143000"/>
          </a:xfrm>
        </p:spPr>
        <p:txBody>
          <a:bodyPr>
            <a:normAutofit fontScale="90000"/>
          </a:bodyPr>
          <a:lstStyle/>
          <a:p>
            <a:r>
              <a:rPr lang="en-US" dirty="0" err="1"/>
              <a:t>Principales</a:t>
            </a:r>
            <a:r>
              <a:rPr lang="en-US" dirty="0"/>
              <a:t> </a:t>
            </a:r>
            <a:r>
              <a:rPr lang="en-US" dirty="0" err="1"/>
              <a:t>metales</a:t>
            </a:r>
            <a:r>
              <a:rPr lang="en-US" dirty="0"/>
              <a:t> </a:t>
            </a:r>
            <a:r>
              <a:rPr lang="en-US" dirty="0" err="1"/>
              <a:t>contaminantes</a:t>
            </a:r>
            <a:r>
              <a:rPr lang="en-US" dirty="0"/>
              <a:t> </a:t>
            </a:r>
            <a:r>
              <a:rPr lang="en-US" dirty="0" err="1"/>
              <a:t>en</a:t>
            </a:r>
            <a:r>
              <a:rPr lang="en-US" dirty="0"/>
              <a:t> </a:t>
            </a:r>
            <a:r>
              <a:rPr lang="en-US" dirty="0" err="1"/>
              <a:t>suelos</a:t>
            </a:r>
            <a:endParaRPr lang="en-US" dirty="0"/>
          </a:p>
        </p:txBody>
      </p:sp>
      <p:pic>
        <p:nvPicPr>
          <p:cNvPr id="2" name="Imagen 1">
            <a:extLst>
              <a:ext uri="{FF2B5EF4-FFF2-40B4-BE49-F238E27FC236}">
                <a16:creationId xmlns:a16="http://schemas.microsoft.com/office/drawing/2014/main" id="{75BD15E4-E399-44EF-90B3-F2885DE41223}"/>
              </a:ext>
            </a:extLst>
          </p:cNvPr>
          <p:cNvPicPr>
            <a:picLocks noChangeAspect="1"/>
          </p:cNvPicPr>
          <p:nvPr/>
        </p:nvPicPr>
        <p:blipFill rotWithShape="1">
          <a:blip r:embed="rId2"/>
          <a:srcRect l="8698" t="12676" r="9484" b="10974"/>
          <a:stretch/>
        </p:blipFill>
        <p:spPr>
          <a:xfrm>
            <a:off x="138545" y="2207491"/>
            <a:ext cx="8866909" cy="3539466"/>
          </a:xfrm>
          <a:prstGeom prst="rect">
            <a:avLst/>
          </a:prstGeom>
          <a:noFill/>
        </p:spPr>
      </p:pic>
    </p:spTree>
    <p:extLst>
      <p:ext uri="{BB962C8B-B14F-4D97-AF65-F5344CB8AC3E}">
        <p14:creationId xmlns:p14="http://schemas.microsoft.com/office/powerpoint/2010/main" val="2883646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Rectangle 6">
            <a:extLst>
              <a:ext uri="{FF2B5EF4-FFF2-40B4-BE49-F238E27FC236}">
                <a16:creationId xmlns:a16="http://schemas.microsoft.com/office/drawing/2014/main" id="{21E2A87A-6CDA-4401-82D5-D88DAA03BC7A}"/>
              </a:ext>
            </a:extLst>
          </p:cNvPr>
          <p:cNvSpPr>
            <a:spLocks/>
          </p:cNvSpPr>
          <p:nvPr/>
        </p:nvSpPr>
        <p:spPr bwMode="auto">
          <a:xfrm>
            <a:off x="1112838" y="1366838"/>
            <a:ext cx="74168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lvl1pPr marL="39688">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pPr algn="ctr"/>
            <a:r>
              <a:rPr lang="en-US" altLang="es-MX" sz="3600" b="1">
                <a:latin typeface="Arial" panose="020B0604020202020204" pitchFamily="34" charset="0"/>
                <a:cs typeface="Arial" panose="020B0604020202020204" pitchFamily="34" charset="0"/>
                <a:sym typeface="Arial" panose="020B0604020202020204" pitchFamily="34" charset="0"/>
              </a:rPr>
              <a:t>Mas importante que la concentración total es su estado</a:t>
            </a:r>
          </a:p>
        </p:txBody>
      </p:sp>
      <p:sp>
        <p:nvSpPr>
          <p:cNvPr id="79879" name="Rectangle 7">
            <a:extLst>
              <a:ext uri="{FF2B5EF4-FFF2-40B4-BE49-F238E27FC236}">
                <a16:creationId xmlns:a16="http://schemas.microsoft.com/office/drawing/2014/main" id="{37CA260B-EEF6-49B5-8DA4-484B1F935A54}"/>
              </a:ext>
            </a:extLst>
          </p:cNvPr>
          <p:cNvSpPr>
            <a:spLocks/>
          </p:cNvSpPr>
          <p:nvPr/>
        </p:nvSpPr>
        <p:spPr bwMode="auto">
          <a:xfrm>
            <a:off x="1046163" y="2678113"/>
            <a:ext cx="8102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lvl1pPr marL="39688">
              <a:defRPr sz="1200">
                <a:solidFill>
                  <a:schemeClr val="tx1"/>
                </a:solidFill>
                <a:latin typeface="Times" panose="02020603050405020304" pitchFamily="18" charset="0"/>
              </a:defRPr>
            </a:lvl1pPr>
            <a:lvl2pPr>
              <a:defRPr sz="1200">
                <a:solidFill>
                  <a:schemeClr val="tx1"/>
                </a:solidFill>
                <a:latin typeface="Times" panose="02020603050405020304" pitchFamily="18" charset="0"/>
              </a:defRPr>
            </a:lvl2pPr>
            <a:lvl3pPr>
              <a:defRPr sz="1200">
                <a:solidFill>
                  <a:schemeClr val="tx1"/>
                </a:solidFill>
                <a:latin typeface="Times" panose="02020603050405020304" pitchFamily="18" charset="0"/>
              </a:defRPr>
            </a:lvl3pPr>
            <a:lvl4pPr marL="1106488">
              <a:defRPr sz="1200">
                <a:solidFill>
                  <a:schemeClr val="tx1"/>
                </a:solidFill>
                <a:latin typeface="Times" panose="02020603050405020304" pitchFamily="18" charset="0"/>
              </a:defRPr>
            </a:lvl4pPr>
            <a:lvl5pPr>
              <a:defRPr sz="1200">
                <a:solidFill>
                  <a:schemeClr val="tx1"/>
                </a:solidFill>
                <a:latin typeface="Times" panose="02020603050405020304" pitchFamily="18" charset="0"/>
              </a:defRPr>
            </a:lvl5pPr>
            <a:lvl6pPr fontAlgn="base">
              <a:spcBef>
                <a:spcPct val="0"/>
              </a:spcBef>
              <a:spcAft>
                <a:spcPct val="0"/>
              </a:spcAft>
              <a:defRPr sz="1200">
                <a:solidFill>
                  <a:schemeClr val="tx1"/>
                </a:solidFill>
                <a:latin typeface="Times" panose="02020603050405020304" pitchFamily="18" charset="0"/>
              </a:defRPr>
            </a:lvl6pPr>
            <a:lvl7pPr fontAlgn="base">
              <a:spcBef>
                <a:spcPct val="0"/>
              </a:spcBef>
              <a:spcAft>
                <a:spcPct val="0"/>
              </a:spcAft>
              <a:defRPr sz="1200">
                <a:solidFill>
                  <a:schemeClr val="tx1"/>
                </a:solidFill>
                <a:latin typeface="Times" panose="02020603050405020304" pitchFamily="18" charset="0"/>
              </a:defRPr>
            </a:lvl7pPr>
            <a:lvl8pPr fontAlgn="base">
              <a:spcBef>
                <a:spcPct val="0"/>
              </a:spcBef>
              <a:spcAft>
                <a:spcPct val="0"/>
              </a:spcAft>
              <a:defRPr sz="1200">
                <a:solidFill>
                  <a:schemeClr val="tx1"/>
                </a:solidFill>
                <a:latin typeface="Times" panose="02020603050405020304" pitchFamily="18" charset="0"/>
              </a:defRPr>
            </a:lvl8pPr>
            <a:lvl9pPr fontAlgn="base">
              <a:spcBef>
                <a:spcPct val="0"/>
              </a:spcBef>
              <a:spcAft>
                <a:spcPct val="0"/>
              </a:spcAft>
              <a:defRPr sz="1200">
                <a:solidFill>
                  <a:schemeClr val="tx1"/>
                </a:solidFill>
                <a:latin typeface="Times" panose="02020603050405020304" pitchFamily="18" charset="0"/>
              </a:defRPr>
            </a:lvl9pPr>
          </a:lstStyle>
          <a:p>
            <a:pPr>
              <a:lnSpc>
                <a:spcPct val="130000"/>
              </a:lnSpc>
            </a:pPr>
            <a:r>
              <a:rPr lang="en-US" altLang="es-MX" sz="2400" b="1">
                <a:latin typeface="Arial" panose="020B0604020202020204" pitchFamily="34" charset="0"/>
                <a:cs typeface="Arial" panose="020B0604020202020204" pitchFamily="34" charset="0"/>
                <a:sym typeface="Arial" panose="020B0604020202020204" pitchFamily="34" charset="0"/>
              </a:rPr>
              <a:t>- </a:t>
            </a:r>
            <a:r>
              <a:rPr lang="en-US" altLang="es-MX" sz="2400">
                <a:latin typeface="Arial" panose="020B0604020202020204" pitchFamily="34" charset="0"/>
                <a:cs typeface="Arial" panose="020B0604020202020204" pitchFamily="34" charset="0"/>
                <a:sym typeface="Arial" panose="020B0604020202020204" pitchFamily="34" charset="0"/>
              </a:rPr>
              <a:t>BIODISPONIBILIDAD: </a:t>
            </a:r>
          </a:p>
          <a:p>
            <a:pPr lvl="3">
              <a:lnSpc>
                <a:spcPct val="130000"/>
              </a:lnSpc>
            </a:pPr>
            <a:r>
              <a:rPr lang="en-US" altLang="es-MX" sz="2400">
                <a:latin typeface="Arial" panose="020B0604020202020204" pitchFamily="34" charset="0"/>
                <a:cs typeface="Arial" panose="020B0604020202020204" pitchFamily="34" charset="0"/>
                <a:sym typeface="Arial" panose="020B0604020202020204" pitchFamily="34" charset="0"/>
              </a:rPr>
              <a:t>Asimilación potencial por los organismos.</a:t>
            </a:r>
          </a:p>
          <a:p>
            <a:pPr>
              <a:lnSpc>
                <a:spcPct val="130000"/>
              </a:lnSpc>
            </a:pPr>
            <a:r>
              <a:rPr lang="en-US" altLang="es-MX" sz="2400" b="1">
                <a:latin typeface="Arial" panose="020B0604020202020204" pitchFamily="34" charset="0"/>
                <a:cs typeface="Arial" panose="020B0604020202020204" pitchFamily="34" charset="0"/>
                <a:sym typeface="Arial" panose="020B0604020202020204" pitchFamily="34" charset="0"/>
              </a:rPr>
              <a:t>- </a:t>
            </a:r>
            <a:r>
              <a:rPr lang="en-US" altLang="es-MX" sz="2400">
                <a:latin typeface="Arial" panose="020B0604020202020204" pitchFamily="34" charset="0"/>
                <a:cs typeface="Arial" panose="020B0604020202020204" pitchFamily="34" charset="0"/>
                <a:sym typeface="Arial" panose="020B0604020202020204" pitchFamily="34" charset="0"/>
              </a:rPr>
              <a:t>MOVILIDAD: </a:t>
            </a:r>
          </a:p>
          <a:p>
            <a:pPr lvl="3">
              <a:lnSpc>
                <a:spcPct val="130000"/>
              </a:lnSpc>
            </a:pPr>
            <a:r>
              <a:rPr lang="en-US" altLang="es-MX" sz="2400">
                <a:latin typeface="Arial" panose="020B0604020202020204" pitchFamily="34" charset="0"/>
                <a:cs typeface="Arial" panose="020B0604020202020204" pitchFamily="34" charset="0"/>
                <a:sym typeface="Arial" panose="020B0604020202020204" pitchFamily="34" charset="0"/>
              </a:rPr>
              <a:t>Dispersión por el medio (agua, seres vivos).</a:t>
            </a:r>
          </a:p>
          <a:p>
            <a:pPr>
              <a:lnSpc>
                <a:spcPct val="130000"/>
              </a:lnSpc>
            </a:pPr>
            <a:r>
              <a:rPr lang="en-US" altLang="es-MX" sz="2400" b="1">
                <a:latin typeface="Arial" panose="020B0604020202020204" pitchFamily="34" charset="0"/>
                <a:cs typeface="Arial" panose="020B0604020202020204" pitchFamily="34" charset="0"/>
                <a:sym typeface="Arial" panose="020B0604020202020204" pitchFamily="34" charset="0"/>
              </a:rPr>
              <a:t>- </a:t>
            </a:r>
            <a:r>
              <a:rPr lang="en-US" altLang="es-MX" sz="2400">
                <a:latin typeface="Arial" panose="020B0604020202020204" pitchFamily="34" charset="0"/>
                <a:cs typeface="Arial" panose="020B0604020202020204" pitchFamily="34" charset="0"/>
                <a:sym typeface="Arial" panose="020B0604020202020204" pitchFamily="34" charset="0"/>
              </a:rPr>
              <a:t>PERSISTENCIA: </a:t>
            </a:r>
          </a:p>
          <a:p>
            <a:pPr lvl="3">
              <a:lnSpc>
                <a:spcPct val="130000"/>
              </a:lnSpc>
            </a:pPr>
            <a:r>
              <a:rPr lang="en-US" altLang="es-MX" sz="2400">
                <a:latin typeface="Arial" panose="020B0604020202020204" pitchFamily="34" charset="0"/>
                <a:cs typeface="Arial" panose="020B0604020202020204" pitchFamily="34" charset="0"/>
                <a:sym typeface="Arial" panose="020B0604020202020204" pitchFamily="34" charset="0"/>
              </a:rPr>
              <a:t>Período de actividad del contaminante.</a:t>
            </a:r>
          </a:p>
          <a:p>
            <a:pPr>
              <a:lnSpc>
                <a:spcPct val="130000"/>
              </a:lnSpc>
            </a:pPr>
            <a:r>
              <a:rPr lang="en-US" altLang="es-MX" sz="2400" b="1">
                <a:latin typeface="Arial" panose="020B0604020202020204" pitchFamily="34" charset="0"/>
                <a:cs typeface="Arial" panose="020B0604020202020204" pitchFamily="34" charset="0"/>
                <a:sym typeface="Arial" panose="020B0604020202020204" pitchFamily="34" charset="0"/>
              </a:rPr>
              <a:t>- </a:t>
            </a:r>
            <a:r>
              <a:rPr lang="en-US" altLang="es-MX" sz="2400">
                <a:latin typeface="Arial" panose="020B0604020202020204" pitchFamily="34" charset="0"/>
                <a:cs typeface="Arial" panose="020B0604020202020204" pitchFamily="34" charset="0"/>
                <a:sym typeface="Arial" panose="020B0604020202020204" pitchFamily="34" charset="0"/>
              </a:rPr>
              <a:t>TOXICIDAD: </a:t>
            </a:r>
          </a:p>
          <a:p>
            <a:pPr lvl="3">
              <a:lnSpc>
                <a:spcPct val="130000"/>
              </a:lnSpc>
            </a:pPr>
            <a:r>
              <a:rPr lang="en-US" altLang="es-MX" sz="2400">
                <a:latin typeface="Arial" panose="020B0604020202020204" pitchFamily="34" charset="0"/>
                <a:cs typeface="Arial" panose="020B0604020202020204" pitchFamily="34" charset="0"/>
                <a:sym typeface="Arial" panose="020B0604020202020204" pitchFamily="34" charset="0"/>
              </a:rPr>
              <a:t>máxima concentración tolerable.</a:t>
            </a:r>
          </a:p>
        </p:txBody>
      </p:sp>
      <p:sp>
        <p:nvSpPr>
          <p:cNvPr id="79880" name="Line 8">
            <a:extLst>
              <a:ext uri="{FF2B5EF4-FFF2-40B4-BE49-F238E27FC236}">
                <a16:creationId xmlns:a16="http://schemas.microsoft.com/office/drawing/2014/main" id="{63EBFF04-C49F-4DA8-85FC-84D8D3FE8754}"/>
              </a:ext>
            </a:extLst>
          </p:cNvPr>
          <p:cNvSpPr>
            <a:spLocks noChangeShapeType="1"/>
          </p:cNvSpPr>
          <p:nvPr/>
        </p:nvSpPr>
        <p:spPr bwMode="auto">
          <a:xfrm>
            <a:off x="838200" y="1636713"/>
            <a:ext cx="0" cy="1804987"/>
          </a:xfrm>
          <a:prstGeom prst="line">
            <a:avLst/>
          </a:prstGeom>
          <a:noFill/>
          <a:ln w="25400" cap="flat">
            <a:solidFill>
              <a:srgbClr val="FF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Tree>
    <p:extLst>
      <p:ext uri="{BB962C8B-B14F-4D97-AF65-F5344CB8AC3E}">
        <p14:creationId xmlns:p14="http://schemas.microsoft.com/office/powerpoint/2010/main" val="2500562175"/>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9879"/>
                                        </p:tgtEl>
                                        <p:attrNameLst>
                                          <p:attrName>style.visibility</p:attrName>
                                        </p:attrNameLst>
                                      </p:cBhvr>
                                      <p:to>
                                        <p:strVal val="visible"/>
                                      </p:to>
                                    </p:set>
                                    <p:animEffect transition="in" filter="wipe(up)">
                                      <p:cBhvr>
                                        <p:cTn id="7" dur="500"/>
                                        <p:tgtEl>
                                          <p:spTgt spid="79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9"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506" name="3 Marcador de contenido" descr="lib_c25_t01.jpg">
            <a:extLst>
              <a:ext uri="{FF2B5EF4-FFF2-40B4-BE49-F238E27FC236}">
                <a16:creationId xmlns:a16="http://schemas.microsoft.com/office/drawing/2014/main" id="{348D19CA-06CF-4CCA-8278-2C739B39AFD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000125" y="0"/>
            <a:ext cx="6545263" cy="6604000"/>
          </a:xfrm>
        </p:spPr>
      </p:pic>
    </p:spTree>
    <p:extLst>
      <p:ext uri="{BB962C8B-B14F-4D97-AF65-F5344CB8AC3E}">
        <p14:creationId xmlns:p14="http://schemas.microsoft.com/office/powerpoint/2010/main" val="2187045602"/>
      </p:ext>
    </p:extLst>
  </p:cSld>
  <p:clrMapOvr>
    <a:masterClrMapping/>
  </p:clrMapOvr>
  <p:transition spd="med">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2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24F301-23AD-499D-AA85-843D5F71EDE7}"/>
              </a:ext>
            </a:extLst>
          </p:cNvPr>
          <p:cNvSpPr>
            <a:spLocks noGrp="1"/>
          </p:cNvSpPr>
          <p:nvPr>
            <p:ph type="title"/>
          </p:nvPr>
        </p:nvSpPr>
        <p:spPr>
          <a:xfrm>
            <a:off x="531091" y="74613"/>
            <a:ext cx="8229600" cy="1139825"/>
          </a:xfrm>
        </p:spPr>
        <p:txBody>
          <a:bodyPr/>
          <a:lstStyle/>
          <a:p>
            <a:r>
              <a:rPr lang="es-MX" sz="3200" dirty="0"/>
              <a:t>Efectos de la contaminación de suelo</a:t>
            </a:r>
          </a:p>
        </p:txBody>
      </p:sp>
      <p:pic>
        <p:nvPicPr>
          <p:cNvPr id="3" name="Imagen 2">
            <a:extLst>
              <a:ext uri="{FF2B5EF4-FFF2-40B4-BE49-F238E27FC236}">
                <a16:creationId xmlns:a16="http://schemas.microsoft.com/office/drawing/2014/main" id="{6BD0004E-4084-6D6D-BA7D-3F2727F50935}"/>
              </a:ext>
            </a:extLst>
          </p:cNvPr>
          <p:cNvPicPr>
            <a:picLocks noChangeAspect="1"/>
          </p:cNvPicPr>
          <p:nvPr/>
        </p:nvPicPr>
        <p:blipFill rotWithShape="1">
          <a:blip r:embed="rId2"/>
          <a:srcRect t="36375"/>
          <a:stretch/>
        </p:blipFill>
        <p:spPr>
          <a:xfrm>
            <a:off x="1121080" y="1044927"/>
            <a:ext cx="6901840" cy="5726946"/>
          </a:xfrm>
          <a:prstGeom prst="rect">
            <a:avLst/>
          </a:prstGeom>
        </p:spPr>
      </p:pic>
    </p:spTree>
    <p:extLst>
      <p:ext uri="{BB962C8B-B14F-4D97-AF65-F5344CB8AC3E}">
        <p14:creationId xmlns:p14="http://schemas.microsoft.com/office/powerpoint/2010/main" val="35356793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DB09028-3A82-4E0B-BAF1-2226D4A7DED0}"/>
              </a:ext>
            </a:extLst>
          </p:cNvPr>
          <p:cNvPicPr>
            <a:picLocks noChangeAspect="1"/>
          </p:cNvPicPr>
          <p:nvPr/>
        </p:nvPicPr>
        <p:blipFill rotWithShape="1">
          <a:blip r:embed="rId2"/>
          <a:srcRect t="10590" b="7592"/>
          <a:stretch/>
        </p:blipFill>
        <p:spPr>
          <a:xfrm>
            <a:off x="179970" y="489526"/>
            <a:ext cx="8784060" cy="4618182"/>
          </a:xfrm>
          <a:prstGeom prst="rect">
            <a:avLst/>
          </a:prstGeom>
        </p:spPr>
      </p:pic>
      <p:sp>
        <p:nvSpPr>
          <p:cNvPr id="3" name="CuadroTexto 2">
            <a:extLst>
              <a:ext uri="{FF2B5EF4-FFF2-40B4-BE49-F238E27FC236}">
                <a16:creationId xmlns:a16="http://schemas.microsoft.com/office/drawing/2014/main" id="{58249C35-B999-483A-ACF6-226F993686F6}"/>
              </a:ext>
            </a:extLst>
          </p:cNvPr>
          <p:cNvSpPr txBox="1"/>
          <p:nvPr/>
        </p:nvSpPr>
        <p:spPr>
          <a:xfrm>
            <a:off x="2835564" y="5800436"/>
            <a:ext cx="2289409" cy="461665"/>
          </a:xfrm>
          <a:prstGeom prst="rect">
            <a:avLst/>
          </a:prstGeom>
          <a:noFill/>
        </p:spPr>
        <p:txBody>
          <a:bodyPr wrap="none" rtlCol="0">
            <a:spAutoFit/>
          </a:bodyPr>
          <a:lstStyle/>
          <a:p>
            <a:r>
              <a:rPr lang="es-MX" sz="2400" b="1" dirty="0"/>
              <a:t>PREGUNTAS</a:t>
            </a:r>
          </a:p>
        </p:txBody>
      </p:sp>
    </p:spTree>
    <p:extLst>
      <p:ext uri="{BB962C8B-B14F-4D97-AF65-F5344CB8AC3E}">
        <p14:creationId xmlns:p14="http://schemas.microsoft.com/office/powerpoint/2010/main" val="24520660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099684" y="3274787"/>
            <a:ext cx="7772400" cy="789214"/>
          </a:xfrm>
        </p:spPr>
        <p:txBody>
          <a:bodyPr/>
          <a:lstStyle/>
          <a:p>
            <a:r>
              <a:rPr lang="es-MX" dirty="0"/>
              <a:t>INTRODUCCIÓN A LASCIENCIAS </a:t>
            </a:r>
            <a:r>
              <a:rPr lang="es-MX" dirty="0" err="1"/>
              <a:t>ambientalES</a:t>
            </a:r>
            <a:endParaRPr lang="es-MX" dirty="0"/>
          </a:p>
        </p:txBody>
      </p:sp>
      <p:sp>
        <p:nvSpPr>
          <p:cNvPr id="5" name="4 Marcador de texto"/>
          <p:cNvSpPr>
            <a:spLocks noGrp="1"/>
          </p:cNvSpPr>
          <p:nvPr>
            <p:ph type="body" idx="1"/>
          </p:nvPr>
        </p:nvSpPr>
        <p:spPr>
          <a:xfrm>
            <a:off x="771134" y="5098371"/>
            <a:ext cx="7772400" cy="504144"/>
          </a:xfrm>
        </p:spPr>
        <p:txBody>
          <a:bodyPr/>
          <a:lstStyle/>
          <a:p>
            <a:pPr algn="r"/>
            <a:r>
              <a:rPr lang="es-MX" sz="2400" dirty="0"/>
              <a:t>Semestre 2022-2</a:t>
            </a:r>
          </a:p>
          <a:p>
            <a:pPr algn="r"/>
            <a:r>
              <a:rPr lang="es-MX" sz="2400" dirty="0"/>
              <a:t>PROF. ISMAEL MINJAREZ</a:t>
            </a:r>
          </a:p>
        </p:txBody>
      </p:sp>
    </p:spTree>
    <p:extLst>
      <p:ext uri="{BB962C8B-B14F-4D97-AF65-F5344CB8AC3E}">
        <p14:creationId xmlns:p14="http://schemas.microsoft.com/office/powerpoint/2010/main" val="23790062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07989" y="352341"/>
            <a:ext cx="7772400" cy="1362075"/>
          </a:xfrm>
        </p:spPr>
        <p:txBody>
          <a:bodyPr/>
          <a:lstStyle/>
          <a:p>
            <a:r>
              <a:rPr lang="es-MX" dirty="0"/>
              <a:t>CONTAMINACIÓN DE SUELOS</a:t>
            </a:r>
          </a:p>
        </p:txBody>
      </p:sp>
      <p:pic>
        <p:nvPicPr>
          <p:cNvPr id="4" name="Imagen 3">
            <a:extLst>
              <a:ext uri="{FF2B5EF4-FFF2-40B4-BE49-F238E27FC236}">
                <a16:creationId xmlns:a16="http://schemas.microsoft.com/office/drawing/2014/main" id="{E727733A-FB51-4CF3-90DD-AAAF4F6589C3}"/>
              </a:ext>
            </a:extLst>
          </p:cNvPr>
          <p:cNvPicPr>
            <a:picLocks noChangeAspect="1"/>
          </p:cNvPicPr>
          <p:nvPr/>
        </p:nvPicPr>
        <p:blipFill>
          <a:blip r:embed="rId2"/>
          <a:stretch>
            <a:fillRect/>
          </a:stretch>
        </p:blipFill>
        <p:spPr>
          <a:xfrm>
            <a:off x="1485835" y="1298568"/>
            <a:ext cx="5935897" cy="4940761"/>
          </a:xfrm>
          <a:prstGeom prst="rect">
            <a:avLst/>
          </a:prstGeom>
        </p:spPr>
      </p:pic>
    </p:spTree>
    <p:extLst>
      <p:ext uri="{BB962C8B-B14F-4D97-AF65-F5344CB8AC3E}">
        <p14:creationId xmlns:p14="http://schemas.microsoft.com/office/powerpoint/2010/main" val="4373069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036" y="143164"/>
            <a:ext cx="8686800" cy="447964"/>
          </a:xfrm>
        </p:spPr>
        <p:txBody>
          <a:bodyPr/>
          <a:lstStyle/>
          <a:p>
            <a:r>
              <a:rPr lang="en-US" sz="4000" dirty="0" err="1"/>
              <a:t>Contaminación</a:t>
            </a:r>
            <a:r>
              <a:rPr lang="en-US" sz="4000" dirty="0"/>
              <a:t> de </a:t>
            </a:r>
            <a:r>
              <a:rPr lang="en-US" sz="4000" dirty="0" err="1"/>
              <a:t>suelo</a:t>
            </a:r>
            <a:endParaRPr lang="en-US" sz="4000" dirty="0"/>
          </a:p>
        </p:txBody>
      </p:sp>
      <p:pic>
        <p:nvPicPr>
          <p:cNvPr id="5" name="Imagen 4">
            <a:extLst>
              <a:ext uri="{FF2B5EF4-FFF2-40B4-BE49-F238E27FC236}">
                <a16:creationId xmlns:a16="http://schemas.microsoft.com/office/drawing/2014/main" id="{C8062ADA-FB66-4C52-A09E-05558305EE9E}"/>
              </a:ext>
            </a:extLst>
          </p:cNvPr>
          <p:cNvPicPr>
            <a:picLocks noChangeAspect="1"/>
          </p:cNvPicPr>
          <p:nvPr/>
        </p:nvPicPr>
        <p:blipFill>
          <a:blip r:embed="rId3"/>
          <a:stretch>
            <a:fillRect/>
          </a:stretch>
        </p:blipFill>
        <p:spPr>
          <a:xfrm>
            <a:off x="1837678" y="759525"/>
            <a:ext cx="5872094" cy="5872094"/>
          </a:xfrm>
          <a:prstGeom prst="rect">
            <a:avLst/>
          </a:prstGeom>
        </p:spPr>
      </p:pic>
    </p:spTree>
    <p:extLst>
      <p:ext uri="{BB962C8B-B14F-4D97-AF65-F5344CB8AC3E}">
        <p14:creationId xmlns:p14="http://schemas.microsoft.com/office/powerpoint/2010/main" val="25831684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6E4AF1-C75A-0250-0826-F3242A85B514}"/>
              </a:ext>
            </a:extLst>
          </p:cNvPr>
          <p:cNvSpPr>
            <a:spLocks noGrp="1"/>
          </p:cNvSpPr>
          <p:nvPr>
            <p:ph type="title"/>
          </p:nvPr>
        </p:nvSpPr>
        <p:spPr/>
        <p:txBody>
          <a:bodyPr/>
          <a:lstStyle/>
          <a:p>
            <a:r>
              <a:rPr lang="es-MX" dirty="0"/>
              <a:t>CASOS GRAVES DE CONTAMINACIÓN DE SUELO</a:t>
            </a:r>
          </a:p>
        </p:txBody>
      </p:sp>
      <p:pic>
        <p:nvPicPr>
          <p:cNvPr id="3" name="Imagen 2">
            <a:extLst>
              <a:ext uri="{FF2B5EF4-FFF2-40B4-BE49-F238E27FC236}">
                <a16:creationId xmlns:a16="http://schemas.microsoft.com/office/drawing/2014/main" id="{C5292AAB-9529-50C3-ECB4-E1D507C47085}"/>
              </a:ext>
            </a:extLst>
          </p:cNvPr>
          <p:cNvPicPr>
            <a:picLocks noChangeAspect="1"/>
          </p:cNvPicPr>
          <p:nvPr/>
        </p:nvPicPr>
        <p:blipFill>
          <a:blip r:embed="rId2"/>
          <a:stretch>
            <a:fillRect/>
          </a:stretch>
        </p:blipFill>
        <p:spPr>
          <a:xfrm>
            <a:off x="828195" y="1965901"/>
            <a:ext cx="7730306" cy="3640572"/>
          </a:xfrm>
          <a:prstGeom prst="rect">
            <a:avLst/>
          </a:prstGeom>
        </p:spPr>
      </p:pic>
    </p:spTree>
    <p:extLst>
      <p:ext uri="{BB962C8B-B14F-4D97-AF65-F5344CB8AC3E}">
        <p14:creationId xmlns:p14="http://schemas.microsoft.com/office/powerpoint/2010/main" val="26722829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22F393A8-1F34-4F14-AD09-34BA7D58C432}"/>
              </a:ext>
            </a:extLst>
          </p:cNvPr>
          <p:cNvSpPr>
            <a:spLocks noGrp="1"/>
          </p:cNvSpPr>
          <p:nvPr>
            <p:ph type="title"/>
          </p:nvPr>
        </p:nvSpPr>
        <p:spPr>
          <a:xfrm>
            <a:off x="147782" y="0"/>
            <a:ext cx="8996217" cy="812800"/>
          </a:xfrm>
        </p:spPr>
        <p:txBody>
          <a:bodyPr rtlCol="0">
            <a:noAutofit/>
          </a:bodyPr>
          <a:lstStyle/>
          <a:p>
            <a:pPr algn="ctr" fontAlgn="auto">
              <a:spcAft>
                <a:spcPts val="0"/>
              </a:spcAft>
              <a:defRPr/>
            </a:pPr>
            <a:r>
              <a:rPr lang="es-EC" sz="2800" dirty="0">
                <a:solidFill>
                  <a:schemeClr val="accent5">
                    <a:lumMod val="50000"/>
                  </a:schemeClr>
                </a:solidFill>
              </a:rPr>
              <a:t>Ciudades Con Mayor Contaminación En El Mundo.</a:t>
            </a:r>
          </a:p>
        </p:txBody>
      </p:sp>
      <p:sp>
        <p:nvSpPr>
          <p:cNvPr id="3" name="2 Marcador de contenido">
            <a:extLst>
              <a:ext uri="{FF2B5EF4-FFF2-40B4-BE49-F238E27FC236}">
                <a16:creationId xmlns:a16="http://schemas.microsoft.com/office/drawing/2014/main" id="{C46C25F5-D2DC-428A-93B2-AE7AB03BAF06}"/>
              </a:ext>
            </a:extLst>
          </p:cNvPr>
          <p:cNvSpPr>
            <a:spLocks noGrp="1"/>
          </p:cNvSpPr>
          <p:nvPr>
            <p:ph idx="1"/>
          </p:nvPr>
        </p:nvSpPr>
        <p:spPr>
          <a:xfrm>
            <a:off x="147783" y="687784"/>
            <a:ext cx="8913090" cy="891634"/>
          </a:xfrm>
        </p:spPr>
        <p:txBody>
          <a:bodyPr rtlCol="0">
            <a:normAutofit fontScale="85000" lnSpcReduction="20000"/>
          </a:bodyPr>
          <a:lstStyle/>
          <a:p>
            <a:pPr indent="-274320" algn="just" fontAlgn="auto">
              <a:spcAft>
                <a:spcPts val="0"/>
              </a:spcAft>
              <a:defRPr/>
            </a:pPr>
            <a:r>
              <a:rPr lang="es-EC" sz="2800" b="1" dirty="0" err="1">
                <a:solidFill>
                  <a:srgbClr val="FF0000"/>
                </a:solidFill>
              </a:rPr>
              <a:t>Chernobyl</a:t>
            </a:r>
            <a:r>
              <a:rPr lang="es-EC" sz="2800" b="1" dirty="0">
                <a:solidFill>
                  <a:srgbClr val="FF0000"/>
                </a:solidFill>
              </a:rPr>
              <a:t> (Ucrania). </a:t>
            </a:r>
            <a:r>
              <a:rPr lang="es-EC" sz="2400" dirty="0">
                <a:solidFill>
                  <a:schemeClr val="bg1">
                    <a:lumMod val="20000"/>
                    <a:lumOff val="80000"/>
                  </a:schemeClr>
                </a:solidFill>
              </a:rPr>
              <a:t>Se produjo el 26 de abril de 1986 en </a:t>
            </a:r>
            <a:r>
              <a:rPr lang="es-EC" sz="2400" dirty="0" err="1">
                <a:solidFill>
                  <a:schemeClr val="bg1">
                    <a:lumMod val="20000"/>
                    <a:lumOff val="80000"/>
                  </a:schemeClr>
                </a:solidFill>
              </a:rPr>
              <a:t>Chernobyl</a:t>
            </a:r>
            <a:r>
              <a:rPr lang="es-EC" sz="2400" dirty="0">
                <a:solidFill>
                  <a:schemeClr val="bg1">
                    <a:lumMod val="20000"/>
                    <a:lumOff val="80000"/>
                  </a:schemeClr>
                </a:solidFill>
              </a:rPr>
              <a:t> (Ucrania) la peor catástrofe de la industrialización, con las explosiones radioactivas de la central nuclear. </a:t>
            </a:r>
          </a:p>
        </p:txBody>
      </p:sp>
      <p:pic>
        <p:nvPicPr>
          <p:cNvPr id="4" name="Imagen 3">
            <a:extLst>
              <a:ext uri="{FF2B5EF4-FFF2-40B4-BE49-F238E27FC236}">
                <a16:creationId xmlns:a16="http://schemas.microsoft.com/office/drawing/2014/main" id="{73C9BFB2-4DE8-4E29-AEC4-2A3D4C80F330}"/>
              </a:ext>
            </a:extLst>
          </p:cNvPr>
          <p:cNvPicPr>
            <a:picLocks noChangeAspect="1"/>
          </p:cNvPicPr>
          <p:nvPr/>
        </p:nvPicPr>
        <p:blipFill>
          <a:blip r:embed="rId2"/>
          <a:stretch>
            <a:fillRect/>
          </a:stretch>
        </p:blipFill>
        <p:spPr>
          <a:xfrm>
            <a:off x="73891" y="1604306"/>
            <a:ext cx="4378036" cy="3285398"/>
          </a:xfrm>
          <a:prstGeom prst="rect">
            <a:avLst/>
          </a:prstGeom>
        </p:spPr>
      </p:pic>
      <p:pic>
        <p:nvPicPr>
          <p:cNvPr id="6" name="Imagen 5">
            <a:extLst>
              <a:ext uri="{FF2B5EF4-FFF2-40B4-BE49-F238E27FC236}">
                <a16:creationId xmlns:a16="http://schemas.microsoft.com/office/drawing/2014/main" id="{8ADDD7BC-FC32-46CD-AF92-91F2E9DDAE14}"/>
              </a:ext>
            </a:extLst>
          </p:cNvPr>
          <p:cNvPicPr>
            <a:picLocks noChangeAspect="1"/>
          </p:cNvPicPr>
          <p:nvPr/>
        </p:nvPicPr>
        <p:blipFill>
          <a:blip r:embed="rId3"/>
          <a:stretch>
            <a:fillRect/>
          </a:stretch>
        </p:blipFill>
        <p:spPr>
          <a:xfrm>
            <a:off x="4451927" y="3295838"/>
            <a:ext cx="4692071" cy="35410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a:extLst>
              <a:ext uri="{FF2B5EF4-FFF2-40B4-BE49-F238E27FC236}">
                <a16:creationId xmlns:a16="http://schemas.microsoft.com/office/drawing/2014/main" id="{861A1B49-07D2-4AFB-BD11-BE68388270A8}"/>
              </a:ext>
            </a:extLst>
          </p:cNvPr>
          <p:cNvSpPr>
            <a:spLocks noGrp="1"/>
          </p:cNvSpPr>
          <p:nvPr>
            <p:ph idx="1"/>
          </p:nvPr>
        </p:nvSpPr>
        <p:spPr>
          <a:xfrm>
            <a:off x="323272" y="251547"/>
            <a:ext cx="8700655" cy="2057544"/>
          </a:xfrm>
        </p:spPr>
        <p:txBody>
          <a:bodyPr rtlCol="0">
            <a:normAutofit fontScale="92500"/>
          </a:bodyPr>
          <a:lstStyle/>
          <a:p>
            <a:pPr marL="68580" indent="0" algn="just" fontAlgn="auto">
              <a:spcAft>
                <a:spcPts val="0"/>
              </a:spcAft>
              <a:buNone/>
              <a:defRPr/>
            </a:pPr>
            <a:r>
              <a:rPr lang="es-EC" sz="2400" b="1" dirty="0" err="1">
                <a:solidFill>
                  <a:srgbClr val="FF0000"/>
                </a:solidFill>
              </a:rPr>
              <a:t>Dzerzhinsk</a:t>
            </a:r>
            <a:r>
              <a:rPr lang="es-EC" sz="2400" b="1" dirty="0">
                <a:solidFill>
                  <a:srgbClr val="FF0000"/>
                </a:solidFill>
              </a:rPr>
              <a:t> (Rusia). </a:t>
            </a:r>
            <a:r>
              <a:rPr lang="es-EC" sz="2400" dirty="0">
                <a:solidFill>
                  <a:schemeClr val="bg1">
                    <a:lumMod val="20000"/>
                    <a:lumOff val="80000"/>
                  </a:schemeClr>
                </a:solidFill>
              </a:rPr>
              <a:t>Afectó a unas 300.000 personas. Las fábricas de armamento de los tiempos de la 'Guerra Fría’ dejaron estela gases y productos químicos orgánicos altamente tóxicos. Se fabricaba gas mostaza y gas </a:t>
            </a:r>
            <a:r>
              <a:rPr lang="es-EC" sz="2400" dirty="0" err="1">
                <a:solidFill>
                  <a:schemeClr val="bg1">
                    <a:lumMod val="20000"/>
                    <a:lumOff val="80000"/>
                  </a:schemeClr>
                </a:solidFill>
              </a:rPr>
              <a:t>sarin</a:t>
            </a:r>
            <a:r>
              <a:rPr lang="es-EC" sz="2400" dirty="0">
                <a:solidFill>
                  <a:schemeClr val="bg1">
                    <a:lumMod val="20000"/>
                    <a:lumOff val="80000"/>
                  </a:schemeClr>
                </a:solidFill>
              </a:rPr>
              <a:t>. Entre 1930-1998, casi 300.000 toneladas de desperdicios fueron arrojados en la ciudad</a:t>
            </a:r>
          </a:p>
        </p:txBody>
      </p:sp>
      <p:pic>
        <p:nvPicPr>
          <p:cNvPr id="2" name="Imagen 1">
            <a:extLst>
              <a:ext uri="{FF2B5EF4-FFF2-40B4-BE49-F238E27FC236}">
                <a16:creationId xmlns:a16="http://schemas.microsoft.com/office/drawing/2014/main" id="{A02C7964-8044-4D99-9174-3FB4D53AD57C}"/>
              </a:ext>
            </a:extLst>
          </p:cNvPr>
          <p:cNvPicPr>
            <a:picLocks noChangeAspect="1"/>
          </p:cNvPicPr>
          <p:nvPr/>
        </p:nvPicPr>
        <p:blipFill>
          <a:blip r:embed="rId2"/>
          <a:stretch>
            <a:fillRect/>
          </a:stretch>
        </p:blipFill>
        <p:spPr>
          <a:xfrm>
            <a:off x="120074" y="2392218"/>
            <a:ext cx="4735471" cy="3159702"/>
          </a:xfrm>
          <a:prstGeom prst="rect">
            <a:avLst/>
          </a:prstGeom>
        </p:spPr>
      </p:pic>
      <p:pic>
        <p:nvPicPr>
          <p:cNvPr id="4" name="Imagen 3">
            <a:extLst>
              <a:ext uri="{FF2B5EF4-FFF2-40B4-BE49-F238E27FC236}">
                <a16:creationId xmlns:a16="http://schemas.microsoft.com/office/drawing/2014/main" id="{73565F9B-304A-4380-81F3-BA0855DF75C7}"/>
              </a:ext>
            </a:extLst>
          </p:cNvPr>
          <p:cNvPicPr>
            <a:picLocks noChangeAspect="1"/>
          </p:cNvPicPr>
          <p:nvPr/>
        </p:nvPicPr>
        <p:blipFill>
          <a:blip r:embed="rId3"/>
          <a:stretch>
            <a:fillRect/>
          </a:stretch>
        </p:blipFill>
        <p:spPr>
          <a:xfrm>
            <a:off x="4855545" y="3530913"/>
            <a:ext cx="4288456" cy="3253196"/>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a:extLst>
              <a:ext uri="{FF2B5EF4-FFF2-40B4-BE49-F238E27FC236}">
                <a16:creationId xmlns:a16="http://schemas.microsoft.com/office/drawing/2014/main" id="{EA009F0D-51B8-4B68-ACF8-60A04BE4A924}"/>
              </a:ext>
            </a:extLst>
          </p:cNvPr>
          <p:cNvSpPr>
            <a:spLocks noGrp="1"/>
          </p:cNvSpPr>
          <p:nvPr>
            <p:ph idx="1"/>
          </p:nvPr>
        </p:nvSpPr>
        <p:spPr>
          <a:xfrm>
            <a:off x="383309" y="142875"/>
            <a:ext cx="8377382" cy="1908897"/>
          </a:xfrm>
        </p:spPr>
        <p:txBody>
          <a:bodyPr rtlCol="0">
            <a:normAutofit fontScale="70000" lnSpcReduction="20000"/>
          </a:bodyPr>
          <a:lstStyle/>
          <a:p>
            <a:pPr marL="68580" indent="0" algn="just" fontAlgn="auto">
              <a:spcAft>
                <a:spcPts val="0"/>
              </a:spcAft>
              <a:buNone/>
              <a:defRPr/>
            </a:pPr>
            <a:r>
              <a:rPr lang="es-EC" b="1" dirty="0">
                <a:solidFill>
                  <a:srgbClr val="FF0000"/>
                </a:solidFill>
              </a:rPr>
              <a:t>Haina (República Dominicana). </a:t>
            </a:r>
            <a:r>
              <a:rPr lang="es-EC" dirty="0">
                <a:solidFill>
                  <a:schemeClr val="bg1">
                    <a:lumMod val="20000"/>
                    <a:lumOff val="80000"/>
                  </a:schemeClr>
                </a:solidFill>
              </a:rPr>
              <a:t>Los restos de una planta de reciclaje de baterías de vehículos, ya clausurada, afectan todavía a una población de 85.000 habitantes. Cuando cerró la fábrica en 1997, se le hicieron exámenes a unos 200 niños del lugar y todos tenían altísimas concentraciones de plomo en la sangre con peligro de daño neuronal permanente. </a:t>
            </a:r>
          </a:p>
        </p:txBody>
      </p:sp>
      <p:pic>
        <p:nvPicPr>
          <p:cNvPr id="2" name="Imagen 1">
            <a:extLst>
              <a:ext uri="{FF2B5EF4-FFF2-40B4-BE49-F238E27FC236}">
                <a16:creationId xmlns:a16="http://schemas.microsoft.com/office/drawing/2014/main" id="{8A03E598-386A-4BF5-B834-10D2E4C06DFF}"/>
              </a:ext>
            </a:extLst>
          </p:cNvPr>
          <p:cNvPicPr>
            <a:picLocks noChangeAspect="1"/>
          </p:cNvPicPr>
          <p:nvPr/>
        </p:nvPicPr>
        <p:blipFill>
          <a:blip r:embed="rId2"/>
          <a:stretch>
            <a:fillRect/>
          </a:stretch>
        </p:blipFill>
        <p:spPr>
          <a:xfrm>
            <a:off x="0" y="1848489"/>
            <a:ext cx="5106266" cy="3161022"/>
          </a:xfrm>
          <a:prstGeom prst="rect">
            <a:avLst/>
          </a:prstGeom>
        </p:spPr>
      </p:pic>
      <p:pic>
        <p:nvPicPr>
          <p:cNvPr id="4" name="Imagen 3">
            <a:extLst>
              <a:ext uri="{FF2B5EF4-FFF2-40B4-BE49-F238E27FC236}">
                <a16:creationId xmlns:a16="http://schemas.microsoft.com/office/drawing/2014/main" id="{D1B62B8E-970C-4EF3-9A59-11770DDA3104}"/>
              </a:ext>
            </a:extLst>
          </p:cNvPr>
          <p:cNvPicPr>
            <a:picLocks noChangeAspect="1"/>
          </p:cNvPicPr>
          <p:nvPr/>
        </p:nvPicPr>
        <p:blipFill>
          <a:blip r:embed="rId3"/>
          <a:stretch>
            <a:fillRect/>
          </a:stretch>
        </p:blipFill>
        <p:spPr>
          <a:xfrm>
            <a:off x="4657292" y="3429000"/>
            <a:ext cx="4381500" cy="3286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a:extLst>
              <a:ext uri="{FF2B5EF4-FFF2-40B4-BE49-F238E27FC236}">
                <a16:creationId xmlns:a16="http://schemas.microsoft.com/office/drawing/2014/main" id="{A4B1C3E9-0202-4791-8464-85C5AE865B4B}"/>
              </a:ext>
            </a:extLst>
          </p:cNvPr>
          <p:cNvSpPr>
            <a:spLocks noGrp="1"/>
          </p:cNvSpPr>
          <p:nvPr>
            <p:ph idx="1"/>
          </p:nvPr>
        </p:nvSpPr>
        <p:spPr>
          <a:xfrm>
            <a:off x="230909" y="253785"/>
            <a:ext cx="8663709" cy="1381052"/>
          </a:xfrm>
        </p:spPr>
        <p:txBody>
          <a:bodyPr rtlCol="0">
            <a:normAutofit fontScale="70000" lnSpcReduction="20000"/>
          </a:bodyPr>
          <a:lstStyle/>
          <a:p>
            <a:pPr marL="68580" indent="0" algn="just" fontAlgn="auto">
              <a:spcAft>
                <a:spcPts val="0"/>
              </a:spcAft>
              <a:buNone/>
              <a:defRPr/>
            </a:pPr>
            <a:r>
              <a:rPr lang="es-EC" b="1" dirty="0">
                <a:solidFill>
                  <a:srgbClr val="FF0000"/>
                </a:solidFill>
              </a:rPr>
              <a:t>Kabwe (Zambia). </a:t>
            </a:r>
            <a:r>
              <a:rPr lang="es-EC" dirty="0">
                <a:solidFill>
                  <a:schemeClr val="bg1">
                    <a:lumMod val="20000"/>
                    <a:lumOff val="80000"/>
                  </a:schemeClr>
                </a:solidFill>
              </a:rPr>
              <a:t>Los niños de la segunda ciudad más grande de Zambia registran en su sangre los efectos de un área con altísimos niveles de contaminación debido a las numerosas industrias que la pueblan y de las explotaciones de cobre. </a:t>
            </a:r>
          </a:p>
        </p:txBody>
      </p:sp>
      <p:pic>
        <p:nvPicPr>
          <p:cNvPr id="2" name="Imagen 1">
            <a:extLst>
              <a:ext uri="{FF2B5EF4-FFF2-40B4-BE49-F238E27FC236}">
                <a16:creationId xmlns:a16="http://schemas.microsoft.com/office/drawing/2014/main" id="{8B19E0F4-9F27-47BF-8E52-8EEBB56D75E4}"/>
              </a:ext>
            </a:extLst>
          </p:cNvPr>
          <p:cNvPicPr>
            <a:picLocks noChangeAspect="1"/>
          </p:cNvPicPr>
          <p:nvPr/>
        </p:nvPicPr>
        <p:blipFill>
          <a:blip r:embed="rId2"/>
          <a:stretch>
            <a:fillRect/>
          </a:stretch>
        </p:blipFill>
        <p:spPr>
          <a:xfrm>
            <a:off x="249382" y="1496507"/>
            <a:ext cx="4558144" cy="3038763"/>
          </a:xfrm>
          <a:prstGeom prst="rect">
            <a:avLst/>
          </a:prstGeom>
        </p:spPr>
      </p:pic>
      <p:pic>
        <p:nvPicPr>
          <p:cNvPr id="5" name="Imagen 4">
            <a:extLst>
              <a:ext uri="{FF2B5EF4-FFF2-40B4-BE49-F238E27FC236}">
                <a16:creationId xmlns:a16="http://schemas.microsoft.com/office/drawing/2014/main" id="{16AA3C0C-3A0F-4089-B599-DA2D2810D3F8}"/>
              </a:ext>
            </a:extLst>
          </p:cNvPr>
          <p:cNvPicPr>
            <a:picLocks noChangeAspect="1"/>
          </p:cNvPicPr>
          <p:nvPr/>
        </p:nvPicPr>
        <p:blipFill>
          <a:blip r:embed="rId3"/>
          <a:stretch>
            <a:fillRect/>
          </a:stretch>
        </p:blipFill>
        <p:spPr>
          <a:xfrm>
            <a:off x="4752039" y="4202545"/>
            <a:ext cx="4299308" cy="26554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a:extLst>
              <a:ext uri="{FF2B5EF4-FFF2-40B4-BE49-F238E27FC236}">
                <a16:creationId xmlns:a16="http://schemas.microsoft.com/office/drawing/2014/main" id="{A63C8152-00CD-4EB3-94E2-9FD36FBEE341}"/>
              </a:ext>
            </a:extLst>
          </p:cNvPr>
          <p:cNvSpPr>
            <a:spLocks noGrp="1"/>
          </p:cNvSpPr>
          <p:nvPr>
            <p:ph idx="1"/>
          </p:nvPr>
        </p:nvSpPr>
        <p:spPr>
          <a:xfrm>
            <a:off x="544945" y="132341"/>
            <a:ext cx="7904596" cy="2075150"/>
          </a:xfrm>
        </p:spPr>
        <p:txBody>
          <a:bodyPr rtlCol="0">
            <a:noAutofit/>
          </a:bodyPr>
          <a:lstStyle/>
          <a:p>
            <a:pPr marL="68580" indent="0" algn="just" fontAlgn="auto">
              <a:spcAft>
                <a:spcPts val="0"/>
              </a:spcAft>
              <a:buNone/>
              <a:defRPr/>
            </a:pPr>
            <a:r>
              <a:rPr lang="es-EC" sz="2000" b="1" dirty="0">
                <a:solidFill>
                  <a:srgbClr val="FF0000"/>
                </a:solidFill>
              </a:rPr>
              <a:t>La Oroya (Perú). </a:t>
            </a:r>
            <a:r>
              <a:rPr lang="es-EC" sz="2000" dirty="0">
                <a:solidFill>
                  <a:schemeClr val="bg1">
                    <a:lumMod val="20000"/>
                    <a:lumOff val="80000"/>
                  </a:schemeClr>
                </a:solidFill>
              </a:rPr>
              <a:t>Desde 1922, adultos y niños de esta ciudad minera están expuestos a las emisiones nocivas de una planta de fundición. responsable de altos niveles de plomo en la sangre encontrado en niños de esa comunidad. También se han encontrado en la zona altas concentraciones de dióxido de azufre, por lo cual la vegetación cercana a la planta ya no existe. </a:t>
            </a:r>
          </a:p>
        </p:txBody>
      </p:sp>
      <p:pic>
        <p:nvPicPr>
          <p:cNvPr id="2" name="Imagen 1">
            <a:extLst>
              <a:ext uri="{FF2B5EF4-FFF2-40B4-BE49-F238E27FC236}">
                <a16:creationId xmlns:a16="http://schemas.microsoft.com/office/drawing/2014/main" id="{9D244C17-D49B-4D11-B13C-1860CAF31AE2}"/>
              </a:ext>
            </a:extLst>
          </p:cNvPr>
          <p:cNvPicPr>
            <a:picLocks noChangeAspect="1"/>
          </p:cNvPicPr>
          <p:nvPr/>
        </p:nvPicPr>
        <p:blipFill>
          <a:blip r:embed="rId2"/>
          <a:stretch>
            <a:fillRect/>
          </a:stretch>
        </p:blipFill>
        <p:spPr>
          <a:xfrm>
            <a:off x="0" y="2207491"/>
            <a:ext cx="4339026" cy="2881385"/>
          </a:xfrm>
          <a:prstGeom prst="rect">
            <a:avLst/>
          </a:prstGeom>
        </p:spPr>
      </p:pic>
      <p:pic>
        <p:nvPicPr>
          <p:cNvPr id="4" name="Imagen 3">
            <a:extLst>
              <a:ext uri="{FF2B5EF4-FFF2-40B4-BE49-F238E27FC236}">
                <a16:creationId xmlns:a16="http://schemas.microsoft.com/office/drawing/2014/main" id="{AA727B5E-DAEC-4EB3-8234-76F8BD662086}"/>
              </a:ext>
            </a:extLst>
          </p:cNvPr>
          <p:cNvPicPr>
            <a:picLocks noChangeAspect="1"/>
          </p:cNvPicPr>
          <p:nvPr/>
        </p:nvPicPr>
        <p:blipFill>
          <a:blip r:embed="rId3"/>
          <a:stretch>
            <a:fillRect/>
          </a:stretch>
        </p:blipFill>
        <p:spPr>
          <a:xfrm>
            <a:off x="4421910" y="3660126"/>
            <a:ext cx="3810000" cy="2857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324B88C-B023-4AAD-BDE4-AF09B457F2E2}"/>
              </a:ext>
            </a:extLst>
          </p:cNvPr>
          <p:cNvSpPr txBox="1"/>
          <p:nvPr/>
        </p:nvSpPr>
        <p:spPr>
          <a:xfrm>
            <a:off x="683491" y="272995"/>
            <a:ext cx="8118764" cy="1754326"/>
          </a:xfrm>
          <a:prstGeom prst="rect">
            <a:avLst/>
          </a:prstGeom>
          <a:noFill/>
        </p:spPr>
        <p:txBody>
          <a:bodyPr wrap="square">
            <a:spAutoFit/>
          </a:bodyPr>
          <a:lstStyle/>
          <a:p>
            <a:r>
              <a:rPr lang="es-EC" b="1" dirty="0" err="1">
                <a:solidFill>
                  <a:srgbClr val="FF0000"/>
                </a:solidFill>
              </a:rPr>
              <a:t>Linfen</a:t>
            </a:r>
            <a:r>
              <a:rPr lang="es-EC" b="1" dirty="0">
                <a:solidFill>
                  <a:srgbClr val="FF0000"/>
                </a:solidFill>
              </a:rPr>
              <a:t> (China). </a:t>
            </a:r>
            <a:r>
              <a:rPr lang="es-EC" dirty="0">
                <a:solidFill>
                  <a:schemeClr val="bg1">
                    <a:lumMod val="20000"/>
                    <a:lumOff val="80000"/>
                  </a:schemeClr>
                </a:solidFill>
              </a:rPr>
              <a:t>Su aire registra óxido de carbono, arsénico y plomo en dosis alarmantes. La ciudad es la principal productor de la industria de carbón del país. Los hospitales locales ven en aumento los casos de bronquitis, neumonía y cáncer de pulmón. También hay altos índices de plomo en sangre, en los niños chinos de la provincia de Shanxi, donde se encuentra </a:t>
            </a:r>
            <a:endParaRPr lang="es-MX" dirty="0">
              <a:solidFill>
                <a:schemeClr val="bg1">
                  <a:lumMod val="20000"/>
                  <a:lumOff val="80000"/>
                </a:schemeClr>
              </a:solidFill>
            </a:endParaRPr>
          </a:p>
        </p:txBody>
      </p:sp>
      <p:pic>
        <p:nvPicPr>
          <p:cNvPr id="4" name="Imagen 3">
            <a:extLst>
              <a:ext uri="{FF2B5EF4-FFF2-40B4-BE49-F238E27FC236}">
                <a16:creationId xmlns:a16="http://schemas.microsoft.com/office/drawing/2014/main" id="{C1A859F0-9BC1-49F2-AD43-05671F7DC109}"/>
              </a:ext>
            </a:extLst>
          </p:cNvPr>
          <p:cNvPicPr>
            <a:picLocks noChangeAspect="1"/>
          </p:cNvPicPr>
          <p:nvPr/>
        </p:nvPicPr>
        <p:blipFill>
          <a:blip r:embed="rId2"/>
          <a:stretch>
            <a:fillRect/>
          </a:stretch>
        </p:blipFill>
        <p:spPr>
          <a:xfrm>
            <a:off x="393698" y="2133599"/>
            <a:ext cx="4322618" cy="2881745"/>
          </a:xfrm>
          <a:prstGeom prst="rect">
            <a:avLst/>
          </a:prstGeom>
        </p:spPr>
      </p:pic>
      <p:pic>
        <p:nvPicPr>
          <p:cNvPr id="5" name="Imagen 4">
            <a:extLst>
              <a:ext uri="{FF2B5EF4-FFF2-40B4-BE49-F238E27FC236}">
                <a16:creationId xmlns:a16="http://schemas.microsoft.com/office/drawing/2014/main" id="{976E761D-79BE-4233-AAC9-05A997142C4C}"/>
              </a:ext>
            </a:extLst>
          </p:cNvPr>
          <p:cNvPicPr>
            <a:picLocks noChangeAspect="1"/>
          </p:cNvPicPr>
          <p:nvPr/>
        </p:nvPicPr>
        <p:blipFill>
          <a:blip r:embed="rId3"/>
          <a:stretch>
            <a:fillRect/>
          </a:stretch>
        </p:blipFill>
        <p:spPr>
          <a:xfrm>
            <a:off x="4716318" y="3692790"/>
            <a:ext cx="4427682" cy="3046245"/>
          </a:xfrm>
          <a:prstGeom prst="rect">
            <a:avLst/>
          </a:prstGeom>
        </p:spPr>
      </p:pic>
    </p:spTree>
    <p:extLst>
      <p:ext uri="{BB962C8B-B14F-4D97-AF65-F5344CB8AC3E}">
        <p14:creationId xmlns:p14="http://schemas.microsoft.com/office/powerpoint/2010/main" val="7027033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0F4D336-184C-4C80-83E9-84016E218AB1}"/>
              </a:ext>
            </a:extLst>
          </p:cNvPr>
          <p:cNvSpPr txBox="1"/>
          <p:nvPr/>
        </p:nvSpPr>
        <p:spPr>
          <a:xfrm>
            <a:off x="471055" y="226536"/>
            <a:ext cx="8192653" cy="1015663"/>
          </a:xfrm>
          <a:prstGeom prst="rect">
            <a:avLst/>
          </a:prstGeom>
          <a:noFill/>
        </p:spPr>
        <p:txBody>
          <a:bodyPr wrap="square">
            <a:spAutoFit/>
          </a:bodyPr>
          <a:lstStyle/>
          <a:p>
            <a:r>
              <a:rPr lang="es-EC" sz="2000" b="1" dirty="0" err="1">
                <a:solidFill>
                  <a:srgbClr val="FF0000"/>
                </a:solidFill>
              </a:rPr>
              <a:t>Mailuu-Suu</a:t>
            </a:r>
            <a:r>
              <a:rPr lang="es-EC" sz="2000" b="1" dirty="0">
                <a:solidFill>
                  <a:srgbClr val="FF0000"/>
                </a:solidFill>
              </a:rPr>
              <a:t> (</a:t>
            </a:r>
            <a:r>
              <a:rPr lang="es-EC" sz="2000" b="1" dirty="0" err="1">
                <a:solidFill>
                  <a:srgbClr val="FF0000"/>
                </a:solidFill>
              </a:rPr>
              <a:t>Kirziguistán</a:t>
            </a:r>
            <a:r>
              <a:rPr lang="es-EC" sz="2000" b="1" dirty="0">
                <a:solidFill>
                  <a:srgbClr val="FF0000"/>
                </a:solidFill>
              </a:rPr>
              <a:t>). </a:t>
            </a:r>
            <a:r>
              <a:rPr lang="es-EC" sz="2000" b="1" dirty="0">
                <a:solidFill>
                  <a:schemeClr val="bg1">
                    <a:lumMod val="20000"/>
                    <a:lumOff val="80000"/>
                  </a:schemeClr>
                </a:solidFill>
              </a:rPr>
              <a:t>La mina de uranio que alberga la ciudad regala a sus habitantes material de desecho con un alto nivel de radioactividad.</a:t>
            </a:r>
            <a:endParaRPr lang="es-MX" sz="2000" b="1" dirty="0">
              <a:solidFill>
                <a:schemeClr val="bg1">
                  <a:lumMod val="20000"/>
                  <a:lumOff val="80000"/>
                </a:schemeClr>
              </a:solidFill>
            </a:endParaRPr>
          </a:p>
        </p:txBody>
      </p:sp>
      <p:pic>
        <p:nvPicPr>
          <p:cNvPr id="7" name="Imagen 6">
            <a:extLst>
              <a:ext uri="{FF2B5EF4-FFF2-40B4-BE49-F238E27FC236}">
                <a16:creationId xmlns:a16="http://schemas.microsoft.com/office/drawing/2014/main" id="{E8447A5E-C220-45DF-8A28-A3D4BDAD20B7}"/>
              </a:ext>
            </a:extLst>
          </p:cNvPr>
          <p:cNvPicPr>
            <a:picLocks noChangeAspect="1"/>
          </p:cNvPicPr>
          <p:nvPr/>
        </p:nvPicPr>
        <p:blipFill>
          <a:blip r:embed="rId2"/>
          <a:stretch>
            <a:fillRect/>
          </a:stretch>
        </p:blipFill>
        <p:spPr>
          <a:xfrm>
            <a:off x="220685" y="1242199"/>
            <a:ext cx="5411307" cy="3040639"/>
          </a:xfrm>
          <a:prstGeom prst="rect">
            <a:avLst/>
          </a:prstGeom>
        </p:spPr>
      </p:pic>
      <p:pic>
        <p:nvPicPr>
          <p:cNvPr id="8" name="Imagen 7">
            <a:extLst>
              <a:ext uri="{FF2B5EF4-FFF2-40B4-BE49-F238E27FC236}">
                <a16:creationId xmlns:a16="http://schemas.microsoft.com/office/drawing/2014/main" id="{7A2EE6AA-758A-44E8-A59C-ABE92C20C6EF}"/>
              </a:ext>
            </a:extLst>
          </p:cNvPr>
          <p:cNvPicPr>
            <a:picLocks noChangeAspect="1"/>
          </p:cNvPicPr>
          <p:nvPr/>
        </p:nvPicPr>
        <p:blipFill>
          <a:blip r:embed="rId3"/>
          <a:stretch>
            <a:fillRect/>
          </a:stretch>
        </p:blipFill>
        <p:spPr>
          <a:xfrm>
            <a:off x="3648364" y="4146477"/>
            <a:ext cx="5252316" cy="2626158"/>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370F5DC-4104-4E24-8755-8CED12E04FBB}"/>
              </a:ext>
            </a:extLst>
          </p:cNvPr>
          <p:cNvSpPr txBox="1"/>
          <p:nvPr/>
        </p:nvSpPr>
        <p:spPr>
          <a:xfrm>
            <a:off x="669637" y="457538"/>
            <a:ext cx="7804726" cy="1200329"/>
          </a:xfrm>
          <a:prstGeom prst="rect">
            <a:avLst/>
          </a:prstGeom>
          <a:noFill/>
        </p:spPr>
        <p:txBody>
          <a:bodyPr wrap="square">
            <a:spAutoFit/>
          </a:bodyPr>
          <a:lstStyle/>
          <a:p>
            <a:r>
              <a:rPr lang="es-EC" b="1" dirty="0" err="1">
                <a:solidFill>
                  <a:srgbClr val="FF0000"/>
                </a:solidFill>
              </a:rPr>
              <a:t>Ranipet</a:t>
            </a:r>
            <a:r>
              <a:rPr lang="es-EC" b="1" dirty="0">
                <a:solidFill>
                  <a:srgbClr val="FF0000"/>
                </a:solidFill>
              </a:rPr>
              <a:t> (India) </a:t>
            </a:r>
            <a:r>
              <a:rPr lang="es-EC" b="1" dirty="0">
                <a:solidFill>
                  <a:schemeClr val="bg1">
                    <a:lumMod val="20000"/>
                    <a:lumOff val="80000"/>
                  </a:schemeClr>
                </a:solidFill>
              </a:rPr>
              <a:t>Las plantas químicas que pueblan la ciudad han dejado alrededor de un millón y medio de toneladas de residuos durante dos décadas. La esperanza de vida de los adultos apenas alcanza los 40 </a:t>
            </a:r>
            <a:endParaRPr lang="es-MX" b="1" dirty="0">
              <a:solidFill>
                <a:schemeClr val="bg1">
                  <a:lumMod val="20000"/>
                  <a:lumOff val="80000"/>
                </a:schemeClr>
              </a:solidFill>
            </a:endParaRPr>
          </a:p>
        </p:txBody>
      </p:sp>
      <p:pic>
        <p:nvPicPr>
          <p:cNvPr id="4" name="Imagen 3">
            <a:extLst>
              <a:ext uri="{FF2B5EF4-FFF2-40B4-BE49-F238E27FC236}">
                <a16:creationId xmlns:a16="http://schemas.microsoft.com/office/drawing/2014/main" id="{16AA12CD-A8DB-4275-B78E-8CE843FD743E}"/>
              </a:ext>
            </a:extLst>
          </p:cNvPr>
          <p:cNvPicPr>
            <a:picLocks noChangeAspect="1"/>
          </p:cNvPicPr>
          <p:nvPr/>
        </p:nvPicPr>
        <p:blipFill>
          <a:blip r:embed="rId2"/>
          <a:stretch>
            <a:fillRect/>
          </a:stretch>
        </p:blipFill>
        <p:spPr>
          <a:xfrm>
            <a:off x="203200" y="1715594"/>
            <a:ext cx="4193309" cy="3100799"/>
          </a:xfrm>
          <a:prstGeom prst="rect">
            <a:avLst/>
          </a:prstGeom>
        </p:spPr>
      </p:pic>
      <p:pic>
        <p:nvPicPr>
          <p:cNvPr id="5" name="Imagen 4">
            <a:extLst>
              <a:ext uri="{FF2B5EF4-FFF2-40B4-BE49-F238E27FC236}">
                <a16:creationId xmlns:a16="http://schemas.microsoft.com/office/drawing/2014/main" id="{CF84CB0C-1F16-4F32-B2D3-7A9C8C3E519C}"/>
              </a:ext>
            </a:extLst>
          </p:cNvPr>
          <p:cNvPicPr>
            <a:picLocks noChangeAspect="1"/>
          </p:cNvPicPr>
          <p:nvPr/>
        </p:nvPicPr>
        <p:blipFill>
          <a:blip r:embed="rId3"/>
          <a:stretch>
            <a:fillRect/>
          </a:stretch>
        </p:blipFill>
        <p:spPr>
          <a:xfrm>
            <a:off x="4368800" y="3546772"/>
            <a:ext cx="4572000" cy="2853690"/>
          </a:xfrm>
          <a:prstGeom prst="rect">
            <a:avLst/>
          </a:prstGeom>
        </p:spPr>
      </p:pic>
    </p:spTree>
    <p:extLst>
      <p:ext uri="{BB962C8B-B14F-4D97-AF65-F5344CB8AC3E}">
        <p14:creationId xmlns:p14="http://schemas.microsoft.com/office/powerpoint/2010/main" val="25917545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AB4E96-27A7-412C-BD90-3F8EAE1FDCCE}"/>
              </a:ext>
            </a:extLst>
          </p:cNvPr>
          <p:cNvSpPr>
            <a:spLocks noGrp="1"/>
          </p:cNvSpPr>
          <p:nvPr>
            <p:ph type="title"/>
          </p:nvPr>
        </p:nvSpPr>
        <p:spPr>
          <a:xfrm>
            <a:off x="457200" y="144648"/>
            <a:ext cx="8229600" cy="636587"/>
          </a:xfrm>
        </p:spPr>
        <p:txBody>
          <a:bodyPr/>
          <a:lstStyle/>
          <a:p>
            <a:r>
              <a:rPr lang="es-MX" dirty="0"/>
              <a:t>VIETNAM, AGENTE NARANJA</a:t>
            </a:r>
          </a:p>
        </p:txBody>
      </p:sp>
      <p:pic>
        <p:nvPicPr>
          <p:cNvPr id="3" name="Imagen 2">
            <a:extLst>
              <a:ext uri="{FF2B5EF4-FFF2-40B4-BE49-F238E27FC236}">
                <a16:creationId xmlns:a16="http://schemas.microsoft.com/office/drawing/2014/main" id="{21B1E795-F5E9-416E-960F-5012714CF884}"/>
              </a:ext>
            </a:extLst>
          </p:cNvPr>
          <p:cNvPicPr>
            <a:picLocks noChangeAspect="1"/>
          </p:cNvPicPr>
          <p:nvPr/>
        </p:nvPicPr>
        <p:blipFill>
          <a:blip r:embed="rId2"/>
          <a:stretch>
            <a:fillRect/>
          </a:stretch>
        </p:blipFill>
        <p:spPr>
          <a:xfrm>
            <a:off x="150395" y="781235"/>
            <a:ext cx="4724400" cy="3129915"/>
          </a:xfrm>
          <a:prstGeom prst="rect">
            <a:avLst/>
          </a:prstGeom>
        </p:spPr>
      </p:pic>
      <p:pic>
        <p:nvPicPr>
          <p:cNvPr id="4" name="Imagen 3">
            <a:extLst>
              <a:ext uri="{FF2B5EF4-FFF2-40B4-BE49-F238E27FC236}">
                <a16:creationId xmlns:a16="http://schemas.microsoft.com/office/drawing/2014/main" id="{7B232EEF-38F7-4207-9A6D-D1A14C9F8C37}"/>
              </a:ext>
            </a:extLst>
          </p:cNvPr>
          <p:cNvPicPr>
            <a:picLocks noChangeAspect="1"/>
          </p:cNvPicPr>
          <p:nvPr/>
        </p:nvPicPr>
        <p:blipFill>
          <a:blip r:embed="rId3"/>
          <a:stretch>
            <a:fillRect/>
          </a:stretch>
        </p:blipFill>
        <p:spPr>
          <a:xfrm>
            <a:off x="4998128" y="812617"/>
            <a:ext cx="3995477" cy="3098533"/>
          </a:xfrm>
          <a:prstGeom prst="rect">
            <a:avLst/>
          </a:prstGeom>
        </p:spPr>
      </p:pic>
      <p:pic>
        <p:nvPicPr>
          <p:cNvPr id="5" name="Imagen 4">
            <a:extLst>
              <a:ext uri="{FF2B5EF4-FFF2-40B4-BE49-F238E27FC236}">
                <a16:creationId xmlns:a16="http://schemas.microsoft.com/office/drawing/2014/main" id="{F2F2E70A-A97F-4970-BD54-21A901CC1F52}"/>
              </a:ext>
            </a:extLst>
          </p:cNvPr>
          <p:cNvPicPr>
            <a:picLocks noChangeAspect="1"/>
          </p:cNvPicPr>
          <p:nvPr/>
        </p:nvPicPr>
        <p:blipFill>
          <a:blip r:embed="rId4"/>
          <a:stretch>
            <a:fillRect/>
          </a:stretch>
        </p:blipFill>
        <p:spPr>
          <a:xfrm>
            <a:off x="3577701" y="3942532"/>
            <a:ext cx="4900474" cy="2759579"/>
          </a:xfrm>
          <a:prstGeom prst="rect">
            <a:avLst/>
          </a:prstGeom>
        </p:spPr>
      </p:pic>
      <p:sp>
        <p:nvSpPr>
          <p:cNvPr id="7" name="CuadroTexto 6">
            <a:extLst>
              <a:ext uri="{FF2B5EF4-FFF2-40B4-BE49-F238E27FC236}">
                <a16:creationId xmlns:a16="http://schemas.microsoft.com/office/drawing/2014/main" id="{EA165A24-4541-4F06-804F-3AE6B2C58664}"/>
              </a:ext>
            </a:extLst>
          </p:cNvPr>
          <p:cNvSpPr txBox="1"/>
          <p:nvPr/>
        </p:nvSpPr>
        <p:spPr>
          <a:xfrm>
            <a:off x="320550" y="4086072"/>
            <a:ext cx="3195007" cy="923330"/>
          </a:xfrm>
          <a:prstGeom prst="rect">
            <a:avLst/>
          </a:prstGeom>
          <a:noFill/>
        </p:spPr>
        <p:txBody>
          <a:bodyPr wrap="square">
            <a:spAutoFit/>
          </a:bodyPr>
          <a:lstStyle/>
          <a:p>
            <a:r>
              <a:rPr lang="es-MX" dirty="0"/>
              <a:t>Se rociaron un total de 45.6 millones de  litros de agente naranja.</a:t>
            </a:r>
          </a:p>
        </p:txBody>
      </p:sp>
      <p:sp>
        <p:nvSpPr>
          <p:cNvPr id="9" name="CuadroTexto 8">
            <a:extLst>
              <a:ext uri="{FF2B5EF4-FFF2-40B4-BE49-F238E27FC236}">
                <a16:creationId xmlns:a16="http://schemas.microsoft.com/office/drawing/2014/main" id="{5B1DBFA0-AD77-42AA-A89B-857598D94A0F}"/>
              </a:ext>
            </a:extLst>
          </p:cNvPr>
          <p:cNvSpPr txBox="1"/>
          <p:nvPr/>
        </p:nvSpPr>
        <p:spPr>
          <a:xfrm>
            <a:off x="150395" y="5222231"/>
            <a:ext cx="3195007" cy="1169551"/>
          </a:xfrm>
          <a:prstGeom prst="rect">
            <a:avLst/>
          </a:prstGeom>
          <a:noFill/>
        </p:spPr>
        <p:txBody>
          <a:bodyPr wrap="square">
            <a:spAutoFit/>
          </a:bodyPr>
          <a:lstStyle/>
          <a:p>
            <a:r>
              <a:rPr lang="es-MX" sz="1400" dirty="0"/>
              <a:t>Tóxico clorado 2,3,7,8-tetraclorodibenzodioxina (TCDD) como resultado de su </a:t>
            </a:r>
            <a:r>
              <a:rPr lang="es-MX" sz="1400" dirty="0" err="1"/>
              <a:t>fabricación.La</a:t>
            </a:r>
            <a:r>
              <a:rPr lang="es-MX" sz="1400" dirty="0"/>
              <a:t> TCDD se considera la más tóxica de las dioxinas</a:t>
            </a:r>
          </a:p>
        </p:txBody>
      </p:sp>
    </p:spTree>
    <p:extLst>
      <p:ext uri="{BB962C8B-B14F-4D97-AF65-F5344CB8AC3E}">
        <p14:creationId xmlns:p14="http://schemas.microsoft.com/office/powerpoint/2010/main" val="33584330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E76E0C-EB71-4627-A1E6-FDDC27E73D17}"/>
              </a:ext>
            </a:extLst>
          </p:cNvPr>
          <p:cNvSpPr>
            <a:spLocks noGrp="1"/>
          </p:cNvSpPr>
          <p:nvPr>
            <p:ph type="title"/>
          </p:nvPr>
        </p:nvSpPr>
        <p:spPr>
          <a:xfrm>
            <a:off x="457200" y="242304"/>
            <a:ext cx="8229600" cy="405768"/>
          </a:xfrm>
        </p:spPr>
        <p:txBody>
          <a:bodyPr/>
          <a:lstStyle/>
          <a:p>
            <a:r>
              <a:rPr lang="es-MX" dirty="0"/>
              <a:t>VIETNAM, NAPALM</a:t>
            </a:r>
          </a:p>
        </p:txBody>
      </p:sp>
      <p:pic>
        <p:nvPicPr>
          <p:cNvPr id="3" name="Imagen 2">
            <a:extLst>
              <a:ext uri="{FF2B5EF4-FFF2-40B4-BE49-F238E27FC236}">
                <a16:creationId xmlns:a16="http://schemas.microsoft.com/office/drawing/2014/main" id="{8255F8ED-D155-4C0E-A0A1-3210515C18BB}"/>
              </a:ext>
            </a:extLst>
          </p:cNvPr>
          <p:cNvPicPr>
            <a:picLocks noChangeAspect="1"/>
          </p:cNvPicPr>
          <p:nvPr/>
        </p:nvPicPr>
        <p:blipFill>
          <a:blip r:embed="rId2"/>
          <a:stretch>
            <a:fillRect/>
          </a:stretch>
        </p:blipFill>
        <p:spPr>
          <a:xfrm>
            <a:off x="386179" y="748483"/>
            <a:ext cx="5188998" cy="2918812"/>
          </a:xfrm>
          <a:prstGeom prst="rect">
            <a:avLst/>
          </a:prstGeom>
        </p:spPr>
      </p:pic>
      <p:pic>
        <p:nvPicPr>
          <p:cNvPr id="4" name="Imagen 3">
            <a:extLst>
              <a:ext uri="{FF2B5EF4-FFF2-40B4-BE49-F238E27FC236}">
                <a16:creationId xmlns:a16="http://schemas.microsoft.com/office/drawing/2014/main" id="{2BFD7104-1475-41E6-A649-F17EA8C9C2C6}"/>
              </a:ext>
            </a:extLst>
          </p:cNvPr>
          <p:cNvPicPr>
            <a:picLocks noChangeAspect="1"/>
          </p:cNvPicPr>
          <p:nvPr/>
        </p:nvPicPr>
        <p:blipFill>
          <a:blip r:embed="rId3"/>
          <a:stretch>
            <a:fillRect/>
          </a:stretch>
        </p:blipFill>
        <p:spPr>
          <a:xfrm>
            <a:off x="3939711" y="3667295"/>
            <a:ext cx="5026735" cy="2827538"/>
          </a:xfrm>
          <a:prstGeom prst="rect">
            <a:avLst/>
          </a:prstGeom>
        </p:spPr>
      </p:pic>
    </p:spTree>
    <p:extLst>
      <p:ext uri="{BB962C8B-B14F-4D97-AF65-F5344CB8AC3E}">
        <p14:creationId xmlns:p14="http://schemas.microsoft.com/office/powerpoint/2010/main" val="25601233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156AD6A-9A81-4034-A427-F005E8084CF6}"/>
              </a:ext>
            </a:extLst>
          </p:cNvPr>
          <p:cNvPicPr>
            <a:picLocks noChangeAspect="1"/>
          </p:cNvPicPr>
          <p:nvPr/>
        </p:nvPicPr>
        <p:blipFill rotWithShape="1">
          <a:blip r:embed="rId2"/>
          <a:srcRect b="16642"/>
          <a:stretch/>
        </p:blipFill>
        <p:spPr>
          <a:xfrm>
            <a:off x="124287" y="1106919"/>
            <a:ext cx="4603621" cy="3131854"/>
          </a:xfrm>
          <a:prstGeom prst="rect">
            <a:avLst/>
          </a:prstGeom>
        </p:spPr>
      </p:pic>
      <p:sp>
        <p:nvSpPr>
          <p:cNvPr id="3" name="Título 2">
            <a:extLst>
              <a:ext uri="{FF2B5EF4-FFF2-40B4-BE49-F238E27FC236}">
                <a16:creationId xmlns:a16="http://schemas.microsoft.com/office/drawing/2014/main" id="{AE087340-6F07-4842-9D30-1A854C3250AA}"/>
              </a:ext>
            </a:extLst>
          </p:cNvPr>
          <p:cNvSpPr>
            <a:spLocks noGrp="1"/>
          </p:cNvSpPr>
          <p:nvPr>
            <p:ph type="title"/>
          </p:nvPr>
        </p:nvSpPr>
        <p:spPr>
          <a:xfrm>
            <a:off x="457200" y="197914"/>
            <a:ext cx="8229600" cy="1139825"/>
          </a:xfrm>
        </p:spPr>
        <p:txBody>
          <a:bodyPr/>
          <a:lstStyle/>
          <a:p>
            <a:r>
              <a:rPr lang="es-MX" dirty="0"/>
              <a:t>CONTAMINACIÓN, USA</a:t>
            </a:r>
          </a:p>
        </p:txBody>
      </p:sp>
      <p:pic>
        <p:nvPicPr>
          <p:cNvPr id="4" name="Imagen 3">
            <a:extLst>
              <a:ext uri="{FF2B5EF4-FFF2-40B4-BE49-F238E27FC236}">
                <a16:creationId xmlns:a16="http://schemas.microsoft.com/office/drawing/2014/main" id="{08170517-1FA4-415A-8C4A-0187D1DB2500}"/>
              </a:ext>
            </a:extLst>
          </p:cNvPr>
          <p:cNvPicPr>
            <a:picLocks noChangeAspect="1"/>
          </p:cNvPicPr>
          <p:nvPr/>
        </p:nvPicPr>
        <p:blipFill rotWithShape="1">
          <a:blip r:embed="rId3"/>
          <a:srcRect r="23204" b="9565"/>
          <a:stretch/>
        </p:blipFill>
        <p:spPr>
          <a:xfrm>
            <a:off x="4341181" y="3608799"/>
            <a:ext cx="4678532" cy="3131854"/>
          </a:xfrm>
          <a:prstGeom prst="rect">
            <a:avLst/>
          </a:prstGeom>
        </p:spPr>
      </p:pic>
    </p:spTree>
    <p:extLst>
      <p:ext uri="{BB962C8B-B14F-4D97-AF65-F5344CB8AC3E}">
        <p14:creationId xmlns:p14="http://schemas.microsoft.com/office/powerpoint/2010/main" val="41318961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6B82C1C-B976-4A88-9E4A-1F7215B940D0}"/>
              </a:ext>
            </a:extLst>
          </p:cNvPr>
          <p:cNvSpPr>
            <a:spLocks noGrp="1"/>
          </p:cNvSpPr>
          <p:nvPr>
            <p:ph type="title"/>
          </p:nvPr>
        </p:nvSpPr>
        <p:spPr>
          <a:xfrm>
            <a:off x="457200" y="1489750"/>
            <a:ext cx="8229600" cy="1139825"/>
          </a:xfrm>
        </p:spPr>
        <p:txBody>
          <a:bodyPr/>
          <a:lstStyle/>
          <a:p>
            <a:r>
              <a:rPr lang="es-MX" dirty="0"/>
              <a:t>Degradación y contaminación  de suelos en México y Sonora</a:t>
            </a:r>
          </a:p>
        </p:txBody>
      </p:sp>
    </p:spTree>
    <p:extLst>
      <p:ext uri="{BB962C8B-B14F-4D97-AF65-F5344CB8AC3E}">
        <p14:creationId xmlns:p14="http://schemas.microsoft.com/office/powerpoint/2010/main" val="15482342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0D4DFDA-2DED-45A2-8C87-903ACCA596BE}"/>
              </a:ext>
            </a:extLst>
          </p:cNvPr>
          <p:cNvPicPr>
            <a:picLocks noChangeAspect="1"/>
          </p:cNvPicPr>
          <p:nvPr/>
        </p:nvPicPr>
        <p:blipFill>
          <a:blip r:embed="rId2"/>
          <a:stretch>
            <a:fillRect/>
          </a:stretch>
        </p:blipFill>
        <p:spPr>
          <a:xfrm>
            <a:off x="1072717" y="173470"/>
            <a:ext cx="7230774" cy="5770134"/>
          </a:xfrm>
          <a:prstGeom prst="rect">
            <a:avLst/>
          </a:prstGeom>
        </p:spPr>
      </p:pic>
    </p:spTree>
    <p:extLst>
      <p:ext uri="{BB962C8B-B14F-4D97-AF65-F5344CB8AC3E}">
        <p14:creationId xmlns:p14="http://schemas.microsoft.com/office/powerpoint/2010/main" val="33718996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FFA3F7F-23D6-48B9-9074-1473AD568742}"/>
              </a:ext>
            </a:extLst>
          </p:cNvPr>
          <p:cNvPicPr>
            <a:picLocks noChangeAspect="1"/>
          </p:cNvPicPr>
          <p:nvPr/>
        </p:nvPicPr>
        <p:blipFill>
          <a:blip r:embed="rId2"/>
          <a:stretch>
            <a:fillRect/>
          </a:stretch>
        </p:blipFill>
        <p:spPr>
          <a:xfrm>
            <a:off x="381585" y="591127"/>
            <a:ext cx="8521150" cy="5098471"/>
          </a:xfrm>
          <a:prstGeom prst="rect">
            <a:avLst/>
          </a:prstGeom>
        </p:spPr>
      </p:pic>
    </p:spTree>
    <p:extLst>
      <p:ext uri="{BB962C8B-B14F-4D97-AF65-F5344CB8AC3E}">
        <p14:creationId xmlns:p14="http://schemas.microsoft.com/office/powerpoint/2010/main" val="19708530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18AF141-3E7A-4467-8A24-09E2EE45AB78}"/>
              </a:ext>
            </a:extLst>
          </p:cNvPr>
          <p:cNvPicPr>
            <a:picLocks noChangeAspect="1"/>
          </p:cNvPicPr>
          <p:nvPr/>
        </p:nvPicPr>
        <p:blipFill rotWithShape="1">
          <a:blip r:embed="rId2"/>
          <a:srcRect l="3722" t="14711" r="7703"/>
          <a:stretch/>
        </p:blipFill>
        <p:spPr>
          <a:xfrm>
            <a:off x="618338" y="399474"/>
            <a:ext cx="7907324" cy="5844308"/>
          </a:xfrm>
          <a:prstGeom prst="rect">
            <a:avLst/>
          </a:prstGeom>
        </p:spPr>
      </p:pic>
    </p:spTree>
    <p:extLst>
      <p:ext uri="{BB962C8B-B14F-4D97-AF65-F5344CB8AC3E}">
        <p14:creationId xmlns:p14="http://schemas.microsoft.com/office/powerpoint/2010/main" val="22642267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95D5333-8FEF-4248-ADA8-1E538014912C}"/>
              </a:ext>
            </a:extLst>
          </p:cNvPr>
          <p:cNvPicPr>
            <a:picLocks noChangeAspect="1"/>
          </p:cNvPicPr>
          <p:nvPr/>
        </p:nvPicPr>
        <p:blipFill>
          <a:blip r:embed="rId2"/>
          <a:stretch>
            <a:fillRect/>
          </a:stretch>
        </p:blipFill>
        <p:spPr>
          <a:xfrm>
            <a:off x="508000" y="207479"/>
            <a:ext cx="7970981" cy="6318575"/>
          </a:xfrm>
          <a:prstGeom prst="rect">
            <a:avLst/>
          </a:prstGeom>
        </p:spPr>
      </p:pic>
    </p:spTree>
    <p:extLst>
      <p:ext uri="{BB962C8B-B14F-4D97-AF65-F5344CB8AC3E}">
        <p14:creationId xmlns:p14="http://schemas.microsoft.com/office/powerpoint/2010/main" val="34595777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81635A7-AD82-4168-926C-FF293B965BF7}"/>
              </a:ext>
            </a:extLst>
          </p:cNvPr>
          <p:cNvPicPr>
            <a:picLocks noChangeAspect="1"/>
          </p:cNvPicPr>
          <p:nvPr/>
        </p:nvPicPr>
        <p:blipFill>
          <a:blip r:embed="rId2"/>
          <a:stretch>
            <a:fillRect/>
          </a:stretch>
        </p:blipFill>
        <p:spPr>
          <a:xfrm>
            <a:off x="4114292" y="3386751"/>
            <a:ext cx="5029708" cy="3398983"/>
          </a:xfrm>
          <a:prstGeom prst="rect">
            <a:avLst/>
          </a:prstGeom>
        </p:spPr>
      </p:pic>
      <p:pic>
        <p:nvPicPr>
          <p:cNvPr id="4" name="Imagen 3">
            <a:extLst>
              <a:ext uri="{FF2B5EF4-FFF2-40B4-BE49-F238E27FC236}">
                <a16:creationId xmlns:a16="http://schemas.microsoft.com/office/drawing/2014/main" id="{8C2F95E1-7BAB-4B58-A4BA-EAFD3667C5C1}"/>
              </a:ext>
            </a:extLst>
          </p:cNvPr>
          <p:cNvPicPr>
            <a:picLocks noChangeAspect="1"/>
          </p:cNvPicPr>
          <p:nvPr/>
        </p:nvPicPr>
        <p:blipFill>
          <a:blip r:embed="rId3"/>
          <a:stretch>
            <a:fillRect/>
          </a:stretch>
        </p:blipFill>
        <p:spPr>
          <a:xfrm>
            <a:off x="0" y="72266"/>
            <a:ext cx="6423576" cy="3225115"/>
          </a:xfrm>
          <a:prstGeom prst="rect">
            <a:avLst/>
          </a:prstGeom>
        </p:spPr>
      </p:pic>
    </p:spTree>
    <p:extLst>
      <p:ext uri="{BB962C8B-B14F-4D97-AF65-F5344CB8AC3E}">
        <p14:creationId xmlns:p14="http://schemas.microsoft.com/office/powerpoint/2010/main" val="39584223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D26A16-DA52-422F-94CD-F94A365C0B18}"/>
              </a:ext>
            </a:extLst>
          </p:cNvPr>
          <p:cNvSpPr>
            <a:spLocks noGrp="1"/>
          </p:cNvSpPr>
          <p:nvPr>
            <p:ph type="title"/>
          </p:nvPr>
        </p:nvSpPr>
        <p:spPr>
          <a:xfrm>
            <a:off x="457200" y="83849"/>
            <a:ext cx="8229600" cy="1139825"/>
          </a:xfrm>
        </p:spPr>
        <p:txBody>
          <a:bodyPr/>
          <a:lstStyle/>
          <a:p>
            <a:r>
              <a:rPr lang="es-MX" sz="3600" dirty="0" err="1"/>
              <a:t>Contaminanción</a:t>
            </a:r>
            <a:r>
              <a:rPr lang="es-MX" sz="3600" dirty="0"/>
              <a:t> de Suelos, </a:t>
            </a:r>
            <a:r>
              <a:rPr lang="es-MX" sz="3600" dirty="0" err="1"/>
              <a:t>Mexico</a:t>
            </a:r>
            <a:endParaRPr lang="es-MX" sz="3600" dirty="0"/>
          </a:p>
        </p:txBody>
      </p:sp>
      <p:graphicFrame>
        <p:nvGraphicFramePr>
          <p:cNvPr id="3" name="Tabla 2">
            <a:extLst>
              <a:ext uri="{FF2B5EF4-FFF2-40B4-BE49-F238E27FC236}">
                <a16:creationId xmlns:a16="http://schemas.microsoft.com/office/drawing/2014/main" id="{2A386E34-789B-4C34-868B-90AAB0D1C8A0}"/>
              </a:ext>
            </a:extLst>
          </p:cNvPr>
          <p:cNvGraphicFramePr>
            <a:graphicFrameLocks noGrp="1"/>
          </p:cNvGraphicFramePr>
          <p:nvPr>
            <p:extLst>
              <p:ext uri="{D42A27DB-BD31-4B8C-83A1-F6EECF244321}">
                <p14:modId xmlns:p14="http://schemas.microsoft.com/office/powerpoint/2010/main" val="3179727775"/>
              </p:ext>
            </p:extLst>
          </p:nvPr>
        </p:nvGraphicFramePr>
        <p:xfrm>
          <a:off x="369455" y="941032"/>
          <a:ext cx="5477162" cy="2993916"/>
        </p:xfrm>
        <a:graphic>
          <a:graphicData uri="http://schemas.openxmlformats.org/drawingml/2006/table">
            <a:tbl>
              <a:tblPr>
                <a:tableStyleId>{69C7853C-536D-4A76-A0AE-DD22124D55A5}</a:tableStyleId>
              </a:tblPr>
              <a:tblGrid>
                <a:gridCol w="2094472">
                  <a:extLst>
                    <a:ext uri="{9D8B030D-6E8A-4147-A177-3AD203B41FA5}">
                      <a16:colId xmlns:a16="http://schemas.microsoft.com/office/drawing/2014/main" val="2196995135"/>
                    </a:ext>
                  </a:extLst>
                </a:gridCol>
                <a:gridCol w="1490526">
                  <a:extLst>
                    <a:ext uri="{9D8B030D-6E8A-4147-A177-3AD203B41FA5}">
                      <a16:colId xmlns:a16="http://schemas.microsoft.com/office/drawing/2014/main" val="761065946"/>
                    </a:ext>
                  </a:extLst>
                </a:gridCol>
                <a:gridCol w="1892164">
                  <a:extLst>
                    <a:ext uri="{9D8B030D-6E8A-4147-A177-3AD203B41FA5}">
                      <a16:colId xmlns:a16="http://schemas.microsoft.com/office/drawing/2014/main" val="2139451948"/>
                    </a:ext>
                  </a:extLst>
                </a:gridCol>
              </a:tblGrid>
              <a:tr h="518054">
                <a:tc gridSpan="3">
                  <a:txBody>
                    <a:bodyPr/>
                    <a:lstStyle/>
                    <a:p>
                      <a:pPr algn="l" fontAlgn="ctr"/>
                      <a:r>
                        <a:rPr lang="es-MX" sz="1200" b="1" u="none" strike="noStrike" dirty="0">
                          <a:solidFill>
                            <a:srgbClr val="000000"/>
                          </a:solidFill>
                          <a:effectLst/>
                        </a:rPr>
                        <a:t>SITIOS CONTAMINADOS POR EMERGENCIAS AMBIENTALES, SEGÚN RESPONSABLES INVOLUCRADOS, 2008-2013</a:t>
                      </a:r>
                      <a:br>
                        <a:rPr lang="es-MX" sz="1200" b="1" u="none" strike="noStrike" dirty="0">
                          <a:solidFill>
                            <a:srgbClr val="000000"/>
                          </a:solidFill>
                          <a:effectLst/>
                        </a:rPr>
                      </a:br>
                      <a:r>
                        <a:rPr lang="es-MX" sz="1200" b="0" u="none" strike="noStrike" dirty="0">
                          <a:solidFill>
                            <a:srgbClr val="000000"/>
                          </a:solidFill>
                          <a:effectLst/>
                        </a:rPr>
                        <a:t>(número acumulado)</a:t>
                      </a:r>
                      <a:endParaRPr lang="es-MX" sz="1200" b="1" i="0" u="none" strike="noStrike" dirty="0">
                        <a:solidFill>
                          <a:srgbClr val="000000"/>
                        </a:solidFill>
                        <a:effectLst/>
                        <a:latin typeface="Arial" panose="020B0604020202020204" pitchFamily="34" charset="0"/>
                      </a:endParaRPr>
                    </a:p>
                  </a:txBody>
                  <a:tcPr marL="9525" marR="9525" marT="9525" marB="0" anchor="ct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353152483"/>
                  </a:ext>
                </a:extLst>
              </a:tr>
              <a:tr h="348609">
                <a:tc>
                  <a:txBody>
                    <a:bodyPr/>
                    <a:lstStyle/>
                    <a:p>
                      <a:pPr algn="ctr" fontAlgn="ctr"/>
                      <a:r>
                        <a:rPr lang="es-MX" sz="1200" b="1" u="none" strike="noStrike">
                          <a:solidFill>
                            <a:srgbClr val="000000"/>
                          </a:solidFill>
                          <a:effectLst/>
                        </a:rPr>
                        <a:t>SECTOR</a:t>
                      </a:r>
                      <a:endParaRPr lang="es-MX" sz="12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s-MX" sz="1200" b="1" u="none" strike="noStrike" dirty="0">
                          <a:solidFill>
                            <a:srgbClr val="000000"/>
                          </a:solidFill>
                          <a:effectLst/>
                        </a:rPr>
                        <a:t>TOTAL</a:t>
                      </a:r>
                      <a:endParaRPr lang="es-MX" sz="1200" b="1"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s-MX" sz="1200" b="1" u="none" strike="noStrike">
                          <a:solidFill>
                            <a:srgbClr val="000000"/>
                          </a:solidFill>
                          <a:effectLst/>
                        </a:rPr>
                        <a:t>PORCENTAJE ANUAL </a:t>
                      </a:r>
                      <a:endParaRPr lang="es-MX" sz="12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036637387"/>
                  </a:ext>
                </a:extLst>
              </a:tr>
              <a:tr h="219740">
                <a:tc>
                  <a:txBody>
                    <a:bodyPr/>
                    <a:lstStyle/>
                    <a:p>
                      <a:pPr algn="l" fontAlgn="ctr"/>
                      <a:r>
                        <a:rPr lang="es-MX" sz="1200" b="0" u="none" strike="noStrike">
                          <a:solidFill>
                            <a:srgbClr val="000000"/>
                          </a:solidFill>
                          <a:effectLst/>
                        </a:rPr>
                        <a:t>Transportista</a:t>
                      </a:r>
                      <a:endParaRPr lang="es-MX" sz="12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s-MX" sz="1100" b="0" u="none" strike="noStrike">
                          <a:solidFill>
                            <a:srgbClr val="000000"/>
                          </a:solidFill>
                          <a:effectLst/>
                        </a:rPr>
                        <a:t>456</a:t>
                      </a:r>
                      <a:endParaRPr lang="es-MX" sz="11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s-MX" sz="1600" b="0" u="none" strike="noStrike">
                          <a:solidFill>
                            <a:srgbClr val="000000"/>
                          </a:solidFill>
                          <a:effectLst/>
                        </a:rPr>
                        <a:t>72.7</a:t>
                      </a:r>
                      <a:endParaRPr lang="es-MX"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311019291"/>
                  </a:ext>
                </a:extLst>
              </a:tr>
              <a:tr h="219740">
                <a:tc>
                  <a:txBody>
                    <a:bodyPr/>
                    <a:lstStyle/>
                    <a:p>
                      <a:pPr algn="l" fontAlgn="ctr"/>
                      <a:r>
                        <a:rPr lang="es-MX" sz="1200" b="0" u="none" strike="noStrike">
                          <a:solidFill>
                            <a:srgbClr val="000000"/>
                          </a:solidFill>
                          <a:effectLst/>
                        </a:rPr>
                        <a:t>PEMEX</a:t>
                      </a:r>
                      <a:endParaRPr lang="es-MX" sz="12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s-MX" sz="1100" b="0" u="none" strike="noStrike">
                          <a:solidFill>
                            <a:srgbClr val="000000"/>
                          </a:solidFill>
                          <a:effectLst/>
                        </a:rPr>
                        <a:t>127</a:t>
                      </a:r>
                      <a:endParaRPr lang="es-MX" sz="11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s-MX" sz="1600" b="0" u="none" strike="noStrike">
                          <a:solidFill>
                            <a:srgbClr val="000000"/>
                          </a:solidFill>
                          <a:effectLst/>
                        </a:rPr>
                        <a:t>20.3</a:t>
                      </a:r>
                      <a:endParaRPr lang="es-MX"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208858188"/>
                  </a:ext>
                </a:extLst>
              </a:tr>
              <a:tr h="219740">
                <a:tc>
                  <a:txBody>
                    <a:bodyPr/>
                    <a:lstStyle/>
                    <a:p>
                      <a:pPr algn="l" fontAlgn="ctr"/>
                      <a:r>
                        <a:rPr lang="es-MX" sz="1200" b="0" u="none" strike="noStrike">
                          <a:solidFill>
                            <a:srgbClr val="000000"/>
                          </a:solidFill>
                          <a:effectLst/>
                        </a:rPr>
                        <a:t>Otras industrias</a:t>
                      </a:r>
                      <a:endParaRPr lang="es-MX" sz="12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s-MX" sz="1100" b="0" u="none" strike="noStrike">
                          <a:solidFill>
                            <a:srgbClr val="000000"/>
                          </a:solidFill>
                          <a:effectLst/>
                        </a:rPr>
                        <a:t>32</a:t>
                      </a:r>
                      <a:endParaRPr lang="es-MX" sz="11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s-MX" sz="1600" b="0" u="none" strike="noStrike">
                          <a:solidFill>
                            <a:srgbClr val="000000"/>
                          </a:solidFill>
                          <a:effectLst/>
                        </a:rPr>
                        <a:t>5.1</a:t>
                      </a:r>
                      <a:endParaRPr lang="es-MX"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68148516"/>
                  </a:ext>
                </a:extLst>
              </a:tr>
              <a:tr h="219740">
                <a:tc>
                  <a:txBody>
                    <a:bodyPr/>
                    <a:lstStyle/>
                    <a:p>
                      <a:pPr algn="l" fontAlgn="ctr"/>
                      <a:r>
                        <a:rPr lang="es-MX" sz="1200" b="0" u="none" strike="noStrike">
                          <a:solidFill>
                            <a:srgbClr val="000000"/>
                          </a:solidFill>
                          <a:effectLst/>
                        </a:rPr>
                        <a:t>Ferrocarril</a:t>
                      </a:r>
                      <a:endParaRPr lang="es-MX" sz="12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s-MX" sz="1100" b="0" u="none" strike="noStrike">
                          <a:solidFill>
                            <a:srgbClr val="000000"/>
                          </a:solidFill>
                          <a:effectLst/>
                        </a:rPr>
                        <a:t>12</a:t>
                      </a:r>
                      <a:endParaRPr lang="es-MX" sz="11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s-MX" sz="1600" b="0" u="none" strike="noStrike">
                          <a:solidFill>
                            <a:srgbClr val="000000"/>
                          </a:solidFill>
                          <a:effectLst/>
                        </a:rPr>
                        <a:t>1.9</a:t>
                      </a:r>
                      <a:endParaRPr lang="es-MX"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61808135"/>
                  </a:ext>
                </a:extLst>
              </a:tr>
              <a:tr h="219740">
                <a:tc>
                  <a:txBody>
                    <a:bodyPr/>
                    <a:lstStyle/>
                    <a:p>
                      <a:pPr algn="l" fontAlgn="ctr"/>
                      <a:r>
                        <a:rPr lang="es-MX" sz="1200" b="0" u="none" strike="noStrike">
                          <a:solidFill>
                            <a:srgbClr val="000000"/>
                          </a:solidFill>
                          <a:effectLst/>
                        </a:rPr>
                        <a:t>Total</a:t>
                      </a:r>
                      <a:endParaRPr lang="es-MX" sz="12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s-MX" sz="1100" b="0" u="none" strike="noStrike">
                          <a:solidFill>
                            <a:srgbClr val="000000"/>
                          </a:solidFill>
                          <a:effectLst/>
                        </a:rPr>
                        <a:t>627</a:t>
                      </a:r>
                      <a:endParaRPr lang="es-MX" sz="11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s-MX" sz="1600" b="0" u="none" strike="noStrike">
                          <a:solidFill>
                            <a:srgbClr val="000000"/>
                          </a:solidFill>
                          <a:effectLst/>
                        </a:rPr>
                        <a:t> </a:t>
                      </a:r>
                      <a:endParaRPr lang="es-MX"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08952235"/>
                  </a:ext>
                </a:extLst>
              </a:tr>
              <a:tr h="330732">
                <a:tc gridSpan="3">
                  <a:txBody>
                    <a:bodyPr/>
                    <a:lstStyle/>
                    <a:p>
                      <a:pPr algn="l" fontAlgn="ctr"/>
                      <a:r>
                        <a:rPr lang="es-MX" sz="1050" b="1" u="none" strike="noStrike">
                          <a:solidFill>
                            <a:srgbClr val="000000"/>
                          </a:solidFill>
                          <a:effectLst/>
                        </a:rPr>
                        <a:t>Nota:</a:t>
                      </a:r>
                      <a:br>
                        <a:rPr lang="es-MX" sz="1050" b="0" u="none" strike="noStrike">
                          <a:solidFill>
                            <a:srgbClr val="000000"/>
                          </a:solidFill>
                          <a:effectLst/>
                        </a:rPr>
                      </a:br>
                      <a:r>
                        <a:rPr lang="es-MX" sz="1050" b="0" u="none" strike="noStrike">
                          <a:solidFill>
                            <a:srgbClr val="000000"/>
                          </a:solidFill>
                          <a:effectLst/>
                        </a:rPr>
                        <a:t>Los datos son hasta el mes de mayo del 2013.</a:t>
                      </a:r>
                      <a:endParaRPr lang="es-MX" sz="1050" b="0" i="0" u="none" strike="noStrike">
                        <a:solidFill>
                          <a:srgbClr val="000000"/>
                        </a:solidFill>
                        <a:effectLst/>
                        <a:latin typeface="Arial" panose="020B0604020202020204" pitchFamily="34" charset="0"/>
                      </a:endParaRPr>
                    </a:p>
                  </a:txBody>
                  <a:tcPr marL="9525" marR="9525" marT="9525" marB="0" anchor="ct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106826658"/>
                  </a:ext>
                </a:extLst>
              </a:tr>
              <a:tr h="429058">
                <a:tc gridSpan="3">
                  <a:txBody>
                    <a:bodyPr/>
                    <a:lstStyle/>
                    <a:p>
                      <a:pPr algn="l" fontAlgn="ctr"/>
                      <a:r>
                        <a:rPr lang="es-MX" sz="1050" b="1" u="none" strike="noStrike" dirty="0">
                          <a:solidFill>
                            <a:srgbClr val="000000"/>
                          </a:solidFill>
                          <a:effectLst/>
                        </a:rPr>
                        <a:t>Fuente:</a:t>
                      </a:r>
                      <a:br>
                        <a:rPr lang="es-MX" sz="1050" b="0" u="none" strike="noStrike" dirty="0">
                          <a:solidFill>
                            <a:srgbClr val="000000"/>
                          </a:solidFill>
                          <a:effectLst/>
                        </a:rPr>
                      </a:br>
                      <a:r>
                        <a:rPr lang="es-MX" sz="1050" b="0" u="none" strike="noStrike" dirty="0">
                          <a:solidFill>
                            <a:srgbClr val="000000"/>
                          </a:solidFill>
                          <a:effectLst/>
                        </a:rPr>
                        <a:t>Subsecretaría de Gestión para la Protección Ambiental, Dirección General de Gestión Integral de Materiales y Actividades Riesgosas. </a:t>
                      </a:r>
                      <a:r>
                        <a:rPr lang="es-MX" sz="1050" b="0" u="none" strike="noStrike" dirty="0" err="1">
                          <a:solidFill>
                            <a:srgbClr val="000000"/>
                          </a:solidFill>
                          <a:effectLst/>
                        </a:rPr>
                        <a:t>Semarnat</a:t>
                      </a:r>
                      <a:r>
                        <a:rPr lang="es-MX" sz="1050" b="0" u="none" strike="noStrike" dirty="0">
                          <a:solidFill>
                            <a:srgbClr val="000000"/>
                          </a:solidFill>
                          <a:effectLst/>
                        </a:rPr>
                        <a:t>. México. 2013.</a:t>
                      </a:r>
                      <a:endParaRPr lang="es-MX" sz="1050" b="0" i="0" u="none" strike="noStrike" dirty="0">
                        <a:solidFill>
                          <a:srgbClr val="000000"/>
                        </a:solidFill>
                        <a:effectLst/>
                        <a:latin typeface="Arial" panose="020B0604020202020204" pitchFamily="34" charset="0"/>
                      </a:endParaRPr>
                    </a:p>
                  </a:txBody>
                  <a:tcPr marL="9525" marR="9525" marT="9525" marB="0" anchor="ct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500912282"/>
                  </a:ext>
                </a:extLst>
              </a:tr>
            </a:tbl>
          </a:graphicData>
        </a:graphic>
      </p:graphicFrame>
      <p:pic>
        <p:nvPicPr>
          <p:cNvPr id="4" name="Imagen 3">
            <a:extLst>
              <a:ext uri="{FF2B5EF4-FFF2-40B4-BE49-F238E27FC236}">
                <a16:creationId xmlns:a16="http://schemas.microsoft.com/office/drawing/2014/main" id="{F11B0913-F1B8-464B-B438-519568A44249}"/>
              </a:ext>
            </a:extLst>
          </p:cNvPr>
          <p:cNvPicPr>
            <a:picLocks noChangeAspect="1"/>
          </p:cNvPicPr>
          <p:nvPr/>
        </p:nvPicPr>
        <p:blipFill>
          <a:blip r:embed="rId2"/>
          <a:stretch>
            <a:fillRect/>
          </a:stretch>
        </p:blipFill>
        <p:spPr>
          <a:xfrm>
            <a:off x="5357091" y="3652306"/>
            <a:ext cx="3716482" cy="3121845"/>
          </a:xfrm>
          <a:prstGeom prst="rect">
            <a:avLst/>
          </a:prstGeom>
        </p:spPr>
      </p:pic>
    </p:spTree>
    <p:extLst>
      <p:ext uri="{BB962C8B-B14F-4D97-AF65-F5344CB8AC3E}">
        <p14:creationId xmlns:p14="http://schemas.microsoft.com/office/powerpoint/2010/main" val="29615308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AA628C-FE01-4E32-BD0A-D207757467C7}"/>
              </a:ext>
            </a:extLst>
          </p:cNvPr>
          <p:cNvSpPr>
            <a:spLocks noGrp="1"/>
          </p:cNvSpPr>
          <p:nvPr>
            <p:ph type="title"/>
          </p:nvPr>
        </p:nvSpPr>
        <p:spPr/>
        <p:txBody>
          <a:bodyPr/>
          <a:lstStyle/>
          <a:p>
            <a:r>
              <a:rPr lang="es-MX" dirty="0"/>
              <a:t>Contaminación por hidrocarburos, Veracruz</a:t>
            </a:r>
          </a:p>
        </p:txBody>
      </p:sp>
      <p:pic>
        <p:nvPicPr>
          <p:cNvPr id="3" name="Imagen 2">
            <a:extLst>
              <a:ext uri="{FF2B5EF4-FFF2-40B4-BE49-F238E27FC236}">
                <a16:creationId xmlns:a16="http://schemas.microsoft.com/office/drawing/2014/main" id="{0A271D1B-EB7B-4C60-BB74-33C6EB723AAF}"/>
              </a:ext>
            </a:extLst>
          </p:cNvPr>
          <p:cNvPicPr>
            <a:picLocks noChangeAspect="1"/>
          </p:cNvPicPr>
          <p:nvPr/>
        </p:nvPicPr>
        <p:blipFill>
          <a:blip r:embed="rId2"/>
          <a:stretch>
            <a:fillRect/>
          </a:stretch>
        </p:blipFill>
        <p:spPr>
          <a:xfrm>
            <a:off x="203200" y="1747098"/>
            <a:ext cx="4572000" cy="2855495"/>
          </a:xfrm>
          <a:prstGeom prst="rect">
            <a:avLst/>
          </a:prstGeom>
        </p:spPr>
      </p:pic>
      <p:pic>
        <p:nvPicPr>
          <p:cNvPr id="4" name="Imagen 3">
            <a:extLst>
              <a:ext uri="{FF2B5EF4-FFF2-40B4-BE49-F238E27FC236}">
                <a16:creationId xmlns:a16="http://schemas.microsoft.com/office/drawing/2014/main" id="{0BDB7688-1F91-4BA3-914F-8E4834818EF7}"/>
              </a:ext>
            </a:extLst>
          </p:cNvPr>
          <p:cNvPicPr>
            <a:picLocks noChangeAspect="1"/>
          </p:cNvPicPr>
          <p:nvPr/>
        </p:nvPicPr>
        <p:blipFill>
          <a:blip r:embed="rId3"/>
          <a:stretch>
            <a:fillRect/>
          </a:stretch>
        </p:blipFill>
        <p:spPr>
          <a:xfrm>
            <a:off x="4775200" y="3724692"/>
            <a:ext cx="4291044" cy="2855495"/>
          </a:xfrm>
          <a:prstGeom prst="rect">
            <a:avLst/>
          </a:prstGeom>
        </p:spPr>
      </p:pic>
    </p:spTree>
    <p:extLst>
      <p:ext uri="{BB962C8B-B14F-4D97-AF65-F5344CB8AC3E}">
        <p14:creationId xmlns:p14="http://schemas.microsoft.com/office/powerpoint/2010/main" val="4277305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C912F2-92E0-56D4-1EFA-6F161CB3443C}"/>
              </a:ext>
            </a:extLst>
          </p:cNvPr>
          <p:cNvSpPr>
            <a:spLocks noGrp="1"/>
          </p:cNvSpPr>
          <p:nvPr>
            <p:ph type="title"/>
          </p:nvPr>
        </p:nvSpPr>
        <p:spPr>
          <a:xfrm>
            <a:off x="457200" y="277813"/>
            <a:ext cx="3976255" cy="1139825"/>
          </a:xfrm>
        </p:spPr>
        <p:txBody>
          <a:bodyPr/>
          <a:lstStyle/>
          <a:p>
            <a:r>
              <a:rPr lang="es-MX" sz="3200" dirty="0"/>
              <a:t>CONTAMINACION POR METALES TORREÓN</a:t>
            </a:r>
          </a:p>
        </p:txBody>
      </p:sp>
      <p:pic>
        <p:nvPicPr>
          <p:cNvPr id="3" name="Imagen 2">
            <a:extLst>
              <a:ext uri="{FF2B5EF4-FFF2-40B4-BE49-F238E27FC236}">
                <a16:creationId xmlns:a16="http://schemas.microsoft.com/office/drawing/2014/main" id="{8F11108B-1F43-53EB-2742-FCE327A17E5D}"/>
              </a:ext>
            </a:extLst>
          </p:cNvPr>
          <p:cNvPicPr>
            <a:picLocks noChangeAspect="1"/>
          </p:cNvPicPr>
          <p:nvPr/>
        </p:nvPicPr>
        <p:blipFill>
          <a:blip r:embed="rId2"/>
          <a:stretch>
            <a:fillRect/>
          </a:stretch>
        </p:blipFill>
        <p:spPr>
          <a:xfrm>
            <a:off x="161060" y="2133600"/>
            <a:ext cx="4069195" cy="3051896"/>
          </a:xfrm>
          <a:prstGeom prst="rect">
            <a:avLst/>
          </a:prstGeom>
        </p:spPr>
      </p:pic>
      <p:pic>
        <p:nvPicPr>
          <p:cNvPr id="4" name="Imagen 3">
            <a:extLst>
              <a:ext uri="{FF2B5EF4-FFF2-40B4-BE49-F238E27FC236}">
                <a16:creationId xmlns:a16="http://schemas.microsoft.com/office/drawing/2014/main" id="{4FB1B895-DEEE-9992-A717-B319924582B4}"/>
              </a:ext>
            </a:extLst>
          </p:cNvPr>
          <p:cNvPicPr>
            <a:picLocks noChangeAspect="1"/>
          </p:cNvPicPr>
          <p:nvPr/>
        </p:nvPicPr>
        <p:blipFill rotWithShape="1">
          <a:blip r:embed="rId3"/>
          <a:srcRect t="11717" b="17172"/>
          <a:stretch/>
        </p:blipFill>
        <p:spPr>
          <a:xfrm>
            <a:off x="4572000" y="1121496"/>
            <a:ext cx="4572000" cy="4876800"/>
          </a:xfrm>
          <a:prstGeom prst="rect">
            <a:avLst/>
          </a:prstGeom>
        </p:spPr>
      </p:pic>
    </p:spTree>
    <p:extLst>
      <p:ext uri="{BB962C8B-B14F-4D97-AF65-F5344CB8AC3E}">
        <p14:creationId xmlns:p14="http://schemas.microsoft.com/office/powerpoint/2010/main" val="7923650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E35B43-2BAF-43DA-8F08-29373C70314D}"/>
              </a:ext>
            </a:extLst>
          </p:cNvPr>
          <p:cNvSpPr>
            <a:spLocks noGrp="1"/>
          </p:cNvSpPr>
          <p:nvPr>
            <p:ph type="title"/>
          </p:nvPr>
        </p:nvSpPr>
        <p:spPr/>
        <p:txBody>
          <a:bodyPr/>
          <a:lstStyle/>
          <a:p>
            <a:r>
              <a:rPr lang="es-MX" dirty="0"/>
              <a:t>Contaminación por Plomo, Fundidora, Monterrey </a:t>
            </a:r>
          </a:p>
        </p:txBody>
      </p:sp>
      <p:pic>
        <p:nvPicPr>
          <p:cNvPr id="3" name="Imagen 2">
            <a:extLst>
              <a:ext uri="{FF2B5EF4-FFF2-40B4-BE49-F238E27FC236}">
                <a16:creationId xmlns:a16="http://schemas.microsoft.com/office/drawing/2014/main" id="{08EA0704-9AE8-4BB9-A28F-2ED0086806EE}"/>
              </a:ext>
            </a:extLst>
          </p:cNvPr>
          <p:cNvPicPr>
            <a:picLocks noChangeAspect="1"/>
          </p:cNvPicPr>
          <p:nvPr/>
        </p:nvPicPr>
        <p:blipFill>
          <a:blip r:embed="rId2"/>
          <a:stretch>
            <a:fillRect/>
          </a:stretch>
        </p:blipFill>
        <p:spPr>
          <a:xfrm>
            <a:off x="4375438" y="4143952"/>
            <a:ext cx="4810125" cy="2800350"/>
          </a:xfrm>
          <a:prstGeom prst="rect">
            <a:avLst/>
          </a:prstGeom>
        </p:spPr>
      </p:pic>
      <p:pic>
        <p:nvPicPr>
          <p:cNvPr id="4" name="Imagen 3">
            <a:extLst>
              <a:ext uri="{FF2B5EF4-FFF2-40B4-BE49-F238E27FC236}">
                <a16:creationId xmlns:a16="http://schemas.microsoft.com/office/drawing/2014/main" id="{4247B9E1-6288-49D5-BA99-DD3B0AB2C6BA}"/>
              </a:ext>
            </a:extLst>
          </p:cNvPr>
          <p:cNvPicPr>
            <a:picLocks noChangeAspect="1"/>
          </p:cNvPicPr>
          <p:nvPr/>
        </p:nvPicPr>
        <p:blipFill>
          <a:blip r:embed="rId3"/>
          <a:stretch>
            <a:fillRect/>
          </a:stretch>
        </p:blipFill>
        <p:spPr>
          <a:xfrm>
            <a:off x="1937688" y="1469491"/>
            <a:ext cx="5268624" cy="2489114"/>
          </a:xfrm>
          <a:prstGeom prst="rect">
            <a:avLst/>
          </a:prstGeom>
        </p:spPr>
      </p:pic>
      <p:pic>
        <p:nvPicPr>
          <p:cNvPr id="5" name="Imagen 4">
            <a:extLst>
              <a:ext uri="{FF2B5EF4-FFF2-40B4-BE49-F238E27FC236}">
                <a16:creationId xmlns:a16="http://schemas.microsoft.com/office/drawing/2014/main" id="{C622035B-451B-4A9D-A443-D65E6C1A7D9F}"/>
              </a:ext>
            </a:extLst>
          </p:cNvPr>
          <p:cNvPicPr>
            <a:picLocks noChangeAspect="1"/>
          </p:cNvPicPr>
          <p:nvPr/>
        </p:nvPicPr>
        <p:blipFill>
          <a:blip r:embed="rId4"/>
          <a:stretch>
            <a:fillRect/>
          </a:stretch>
        </p:blipFill>
        <p:spPr>
          <a:xfrm>
            <a:off x="82550" y="4041311"/>
            <a:ext cx="4089688" cy="2650724"/>
          </a:xfrm>
          <a:prstGeom prst="rect">
            <a:avLst/>
          </a:prstGeom>
        </p:spPr>
      </p:pic>
    </p:spTree>
    <p:extLst>
      <p:ext uri="{BB962C8B-B14F-4D97-AF65-F5344CB8AC3E}">
        <p14:creationId xmlns:p14="http://schemas.microsoft.com/office/powerpoint/2010/main" val="15384562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2DF9E9-104A-4855-9604-FB84CF5139D0}"/>
              </a:ext>
            </a:extLst>
          </p:cNvPr>
          <p:cNvSpPr>
            <a:spLocks noGrp="1"/>
          </p:cNvSpPr>
          <p:nvPr>
            <p:ph type="title"/>
          </p:nvPr>
        </p:nvSpPr>
        <p:spPr/>
        <p:txBody>
          <a:bodyPr/>
          <a:lstStyle/>
          <a:p>
            <a:r>
              <a:rPr lang="es-MX" dirty="0"/>
              <a:t>Minería a Tajo Abierto, Cananea</a:t>
            </a:r>
          </a:p>
        </p:txBody>
      </p:sp>
      <p:pic>
        <p:nvPicPr>
          <p:cNvPr id="3" name="Imagen 2">
            <a:extLst>
              <a:ext uri="{FF2B5EF4-FFF2-40B4-BE49-F238E27FC236}">
                <a16:creationId xmlns:a16="http://schemas.microsoft.com/office/drawing/2014/main" id="{5951C922-148D-402C-8552-FC055386C3E6}"/>
              </a:ext>
            </a:extLst>
          </p:cNvPr>
          <p:cNvPicPr>
            <a:picLocks noChangeAspect="1"/>
          </p:cNvPicPr>
          <p:nvPr/>
        </p:nvPicPr>
        <p:blipFill>
          <a:blip r:embed="rId2"/>
          <a:stretch>
            <a:fillRect/>
          </a:stretch>
        </p:blipFill>
        <p:spPr>
          <a:xfrm>
            <a:off x="1172658" y="1572510"/>
            <a:ext cx="7027790" cy="4680508"/>
          </a:xfrm>
          <a:prstGeom prst="rect">
            <a:avLst/>
          </a:prstGeom>
        </p:spPr>
      </p:pic>
    </p:spTree>
    <p:extLst>
      <p:ext uri="{BB962C8B-B14F-4D97-AF65-F5344CB8AC3E}">
        <p14:creationId xmlns:p14="http://schemas.microsoft.com/office/powerpoint/2010/main" val="7617932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C2C22C3-F3B1-4BE6-9330-CB01AFC84347}"/>
              </a:ext>
            </a:extLst>
          </p:cNvPr>
          <p:cNvPicPr>
            <a:picLocks noChangeAspect="1"/>
          </p:cNvPicPr>
          <p:nvPr/>
        </p:nvPicPr>
        <p:blipFill>
          <a:blip r:embed="rId2"/>
          <a:stretch>
            <a:fillRect/>
          </a:stretch>
        </p:blipFill>
        <p:spPr>
          <a:xfrm>
            <a:off x="1704816" y="157018"/>
            <a:ext cx="6070759" cy="6386945"/>
          </a:xfrm>
          <a:prstGeom prst="rect">
            <a:avLst/>
          </a:prstGeom>
        </p:spPr>
      </p:pic>
    </p:spTree>
    <p:extLst>
      <p:ext uri="{BB962C8B-B14F-4D97-AF65-F5344CB8AC3E}">
        <p14:creationId xmlns:p14="http://schemas.microsoft.com/office/powerpoint/2010/main" val="13813666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202CD5-E0B2-4781-9DCE-8D4DBDCB0A97}"/>
              </a:ext>
            </a:extLst>
          </p:cNvPr>
          <p:cNvSpPr>
            <a:spLocks noGrp="1"/>
          </p:cNvSpPr>
          <p:nvPr>
            <p:ph type="title"/>
          </p:nvPr>
        </p:nvSpPr>
        <p:spPr>
          <a:xfrm>
            <a:off x="457200" y="231631"/>
            <a:ext cx="8229600" cy="784369"/>
          </a:xfrm>
        </p:spPr>
        <p:txBody>
          <a:bodyPr/>
          <a:lstStyle/>
          <a:p>
            <a:r>
              <a:rPr lang="es-MX" dirty="0"/>
              <a:t>Jales Mineros, Nacozari</a:t>
            </a:r>
          </a:p>
        </p:txBody>
      </p:sp>
      <p:pic>
        <p:nvPicPr>
          <p:cNvPr id="3" name="Imagen 2">
            <a:extLst>
              <a:ext uri="{FF2B5EF4-FFF2-40B4-BE49-F238E27FC236}">
                <a16:creationId xmlns:a16="http://schemas.microsoft.com/office/drawing/2014/main" id="{3D14C5FE-FA72-444A-AD0E-0616DFCB446B}"/>
              </a:ext>
            </a:extLst>
          </p:cNvPr>
          <p:cNvPicPr>
            <a:picLocks noChangeAspect="1"/>
          </p:cNvPicPr>
          <p:nvPr/>
        </p:nvPicPr>
        <p:blipFill>
          <a:blip r:embed="rId2"/>
          <a:stretch>
            <a:fillRect/>
          </a:stretch>
        </p:blipFill>
        <p:spPr>
          <a:xfrm>
            <a:off x="166254" y="1016000"/>
            <a:ext cx="4778664" cy="3071998"/>
          </a:xfrm>
          <a:prstGeom prst="rect">
            <a:avLst/>
          </a:prstGeom>
        </p:spPr>
      </p:pic>
      <p:pic>
        <p:nvPicPr>
          <p:cNvPr id="4" name="Imagen 3">
            <a:extLst>
              <a:ext uri="{FF2B5EF4-FFF2-40B4-BE49-F238E27FC236}">
                <a16:creationId xmlns:a16="http://schemas.microsoft.com/office/drawing/2014/main" id="{0FFE2E21-3E78-4B8C-870B-52F413D9D4F3}"/>
              </a:ext>
            </a:extLst>
          </p:cNvPr>
          <p:cNvPicPr>
            <a:picLocks noChangeAspect="1"/>
          </p:cNvPicPr>
          <p:nvPr/>
        </p:nvPicPr>
        <p:blipFill rotWithShape="1">
          <a:blip r:embed="rId3"/>
          <a:srcRect b="10296"/>
          <a:stretch/>
        </p:blipFill>
        <p:spPr>
          <a:xfrm>
            <a:off x="4457706" y="3638949"/>
            <a:ext cx="4686294" cy="3071998"/>
          </a:xfrm>
          <a:prstGeom prst="rect">
            <a:avLst/>
          </a:prstGeom>
        </p:spPr>
      </p:pic>
    </p:spTree>
    <p:extLst>
      <p:ext uri="{BB962C8B-B14F-4D97-AF65-F5344CB8AC3E}">
        <p14:creationId xmlns:p14="http://schemas.microsoft.com/office/powerpoint/2010/main" val="16835278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42FDA0-3F0D-4F43-97F8-1F9134B6E82A}"/>
              </a:ext>
            </a:extLst>
          </p:cNvPr>
          <p:cNvSpPr>
            <a:spLocks noGrp="1"/>
          </p:cNvSpPr>
          <p:nvPr>
            <p:ph type="title"/>
          </p:nvPr>
        </p:nvSpPr>
        <p:spPr/>
        <p:txBody>
          <a:bodyPr/>
          <a:lstStyle/>
          <a:p>
            <a:r>
              <a:rPr lang="es-MX" dirty="0"/>
              <a:t>Contaminación Rio Sonora</a:t>
            </a:r>
          </a:p>
        </p:txBody>
      </p:sp>
      <p:pic>
        <p:nvPicPr>
          <p:cNvPr id="3" name="Imagen 2">
            <a:extLst>
              <a:ext uri="{FF2B5EF4-FFF2-40B4-BE49-F238E27FC236}">
                <a16:creationId xmlns:a16="http://schemas.microsoft.com/office/drawing/2014/main" id="{9FF4DB06-1D66-454B-8860-31F36CC769F2}"/>
              </a:ext>
            </a:extLst>
          </p:cNvPr>
          <p:cNvPicPr>
            <a:picLocks noChangeAspect="1"/>
          </p:cNvPicPr>
          <p:nvPr/>
        </p:nvPicPr>
        <p:blipFill>
          <a:blip r:embed="rId2"/>
          <a:stretch>
            <a:fillRect/>
          </a:stretch>
        </p:blipFill>
        <p:spPr>
          <a:xfrm>
            <a:off x="1502063" y="1717964"/>
            <a:ext cx="6896393" cy="4609089"/>
          </a:xfrm>
          <a:prstGeom prst="rect">
            <a:avLst/>
          </a:prstGeom>
        </p:spPr>
      </p:pic>
    </p:spTree>
    <p:extLst>
      <p:ext uri="{BB962C8B-B14F-4D97-AF65-F5344CB8AC3E}">
        <p14:creationId xmlns:p14="http://schemas.microsoft.com/office/powerpoint/2010/main" val="32889390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FD4F21-E59D-424D-A33F-2823ADA0AD29}"/>
              </a:ext>
            </a:extLst>
          </p:cNvPr>
          <p:cNvSpPr>
            <a:spLocks noGrp="1"/>
          </p:cNvSpPr>
          <p:nvPr>
            <p:ph type="title"/>
          </p:nvPr>
        </p:nvSpPr>
        <p:spPr/>
        <p:txBody>
          <a:bodyPr/>
          <a:lstStyle/>
          <a:p>
            <a:r>
              <a:rPr lang="es-MX" dirty="0"/>
              <a:t>Guaymas</a:t>
            </a:r>
          </a:p>
        </p:txBody>
      </p:sp>
      <p:pic>
        <p:nvPicPr>
          <p:cNvPr id="3" name="Imagen 2">
            <a:extLst>
              <a:ext uri="{FF2B5EF4-FFF2-40B4-BE49-F238E27FC236}">
                <a16:creationId xmlns:a16="http://schemas.microsoft.com/office/drawing/2014/main" id="{1535D307-82AE-4C06-AAA5-C22A16D345C0}"/>
              </a:ext>
            </a:extLst>
          </p:cNvPr>
          <p:cNvPicPr>
            <a:picLocks noChangeAspect="1"/>
          </p:cNvPicPr>
          <p:nvPr/>
        </p:nvPicPr>
        <p:blipFill>
          <a:blip r:embed="rId2"/>
          <a:stretch>
            <a:fillRect/>
          </a:stretch>
        </p:blipFill>
        <p:spPr>
          <a:xfrm>
            <a:off x="665018" y="1621873"/>
            <a:ext cx="8090766" cy="5033504"/>
          </a:xfrm>
          <a:prstGeom prst="rect">
            <a:avLst/>
          </a:prstGeom>
        </p:spPr>
      </p:pic>
    </p:spTree>
    <p:extLst>
      <p:ext uri="{BB962C8B-B14F-4D97-AF65-F5344CB8AC3E}">
        <p14:creationId xmlns:p14="http://schemas.microsoft.com/office/powerpoint/2010/main" val="7259801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9C1E90-C9C7-4710-B8CD-2E5AFBE2F6F7}"/>
              </a:ext>
            </a:extLst>
          </p:cNvPr>
          <p:cNvSpPr>
            <a:spLocks noGrp="1"/>
          </p:cNvSpPr>
          <p:nvPr>
            <p:ph type="title"/>
          </p:nvPr>
        </p:nvSpPr>
        <p:spPr>
          <a:xfrm>
            <a:off x="531091" y="0"/>
            <a:ext cx="8229600" cy="1139825"/>
          </a:xfrm>
        </p:spPr>
        <p:txBody>
          <a:bodyPr/>
          <a:lstStyle/>
          <a:p>
            <a:r>
              <a:rPr lang="es-MX" sz="3600" dirty="0"/>
              <a:t>Contaminación por hidrocarburos</a:t>
            </a:r>
          </a:p>
        </p:txBody>
      </p:sp>
      <p:pic>
        <p:nvPicPr>
          <p:cNvPr id="3" name="Imagen 2">
            <a:extLst>
              <a:ext uri="{FF2B5EF4-FFF2-40B4-BE49-F238E27FC236}">
                <a16:creationId xmlns:a16="http://schemas.microsoft.com/office/drawing/2014/main" id="{E32DFAEB-549D-4644-8EEC-962FAB3726EF}"/>
              </a:ext>
            </a:extLst>
          </p:cNvPr>
          <p:cNvPicPr>
            <a:picLocks noChangeAspect="1"/>
          </p:cNvPicPr>
          <p:nvPr/>
        </p:nvPicPr>
        <p:blipFill>
          <a:blip r:embed="rId2"/>
          <a:stretch>
            <a:fillRect/>
          </a:stretch>
        </p:blipFill>
        <p:spPr>
          <a:xfrm>
            <a:off x="318654" y="3793215"/>
            <a:ext cx="4798291" cy="2952794"/>
          </a:xfrm>
          <a:prstGeom prst="rect">
            <a:avLst/>
          </a:prstGeom>
        </p:spPr>
      </p:pic>
      <p:pic>
        <p:nvPicPr>
          <p:cNvPr id="5" name="Imagen 4">
            <a:extLst>
              <a:ext uri="{FF2B5EF4-FFF2-40B4-BE49-F238E27FC236}">
                <a16:creationId xmlns:a16="http://schemas.microsoft.com/office/drawing/2014/main" id="{DA926A52-0CA7-4359-99DF-4AC893E65156}"/>
              </a:ext>
            </a:extLst>
          </p:cNvPr>
          <p:cNvPicPr>
            <a:picLocks noChangeAspect="1"/>
          </p:cNvPicPr>
          <p:nvPr/>
        </p:nvPicPr>
        <p:blipFill>
          <a:blip r:embed="rId3"/>
          <a:stretch>
            <a:fillRect/>
          </a:stretch>
        </p:blipFill>
        <p:spPr>
          <a:xfrm>
            <a:off x="3836904" y="896105"/>
            <a:ext cx="5108514" cy="2897110"/>
          </a:xfrm>
          <a:prstGeom prst="rect">
            <a:avLst/>
          </a:prstGeom>
        </p:spPr>
      </p:pic>
    </p:spTree>
    <p:extLst>
      <p:ext uri="{BB962C8B-B14F-4D97-AF65-F5344CB8AC3E}">
        <p14:creationId xmlns:p14="http://schemas.microsoft.com/office/powerpoint/2010/main" val="23321776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46CE6D-EE63-4ECC-84FA-612DAF5D5C01}"/>
              </a:ext>
            </a:extLst>
          </p:cNvPr>
          <p:cNvSpPr>
            <a:spLocks noGrp="1"/>
          </p:cNvSpPr>
          <p:nvPr>
            <p:ph type="title"/>
          </p:nvPr>
        </p:nvSpPr>
        <p:spPr>
          <a:xfrm>
            <a:off x="651164" y="277812"/>
            <a:ext cx="8229600" cy="1139825"/>
          </a:xfrm>
        </p:spPr>
        <p:txBody>
          <a:bodyPr/>
          <a:lstStyle/>
          <a:p>
            <a:r>
              <a:rPr lang="es-MX" dirty="0" err="1"/>
              <a:t>Basurón</a:t>
            </a:r>
            <a:r>
              <a:rPr lang="es-MX" dirty="0"/>
              <a:t> Hermosillo</a:t>
            </a:r>
          </a:p>
        </p:txBody>
      </p:sp>
      <p:grpSp>
        <p:nvGrpSpPr>
          <p:cNvPr id="7" name="Grupo 6">
            <a:extLst>
              <a:ext uri="{FF2B5EF4-FFF2-40B4-BE49-F238E27FC236}">
                <a16:creationId xmlns:a16="http://schemas.microsoft.com/office/drawing/2014/main" id="{9CBF9B83-AC83-4618-9034-34E964B776AF}"/>
              </a:ext>
            </a:extLst>
          </p:cNvPr>
          <p:cNvGrpSpPr/>
          <p:nvPr/>
        </p:nvGrpSpPr>
        <p:grpSpPr>
          <a:xfrm>
            <a:off x="975589" y="1579417"/>
            <a:ext cx="6930737" cy="4620491"/>
            <a:chOff x="975589" y="1579417"/>
            <a:chExt cx="6930737" cy="4620491"/>
          </a:xfrm>
        </p:grpSpPr>
        <p:pic>
          <p:nvPicPr>
            <p:cNvPr id="5" name="Imagen 4">
              <a:extLst>
                <a:ext uri="{FF2B5EF4-FFF2-40B4-BE49-F238E27FC236}">
                  <a16:creationId xmlns:a16="http://schemas.microsoft.com/office/drawing/2014/main" id="{25AE98D4-D42D-41D2-94FD-A1C21F3F3671}"/>
                </a:ext>
              </a:extLst>
            </p:cNvPr>
            <p:cNvPicPr>
              <a:picLocks noChangeAspect="1"/>
            </p:cNvPicPr>
            <p:nvPr/>
          </p:nvPicPr>
          <p:blipFill>
            <a:blip r:embed="rId2"/>
            <a:stretch>
              <a:fillRect/>
            </a:stretch>
          </p:blipFill>
          <p:spPr>
            <a:xfrm>
              <a:off x="975589" y="1579417"/>
              <a:ext cx="6930737" cy="4620491"/>
            </a:xfrm>
            <a:prstGeom prst="rect">
              <a:avLst/>
            </a:prstGeom>
          </p:spPr>
        </p:pic>
        <p:sp>
          <p:nvSpPr>
            <p:cNvPr id="6" name="Elipse 5">
              <a:extLst>
                <a:ext uri="{FF2B5EF4-FFF2-40B4-BE49-F238E27FC236}">
                  <a16:creationId xmlns:a16="http://schemas.microsoft.com/office/drawing/2014/main" id="{0EED0CE2-644D-4E82-BA25-747905295638}"/>
                </a:ext>
              </a:extLst>
            </p:cNvPr>
            <p:cNvSpPr/>
            <p:nvPr/>
          </p:nvSpPr>
          <p:spPr bwMode="auto">
            <a:xfrm>
              <a:off x="3537527" y="2872509"/>
              <a:ext cx="775855" cy="556491"/>
            </a:xfrm>
            <a:prstGeom prst="ellipse">
              <a:avLst/>
            </a:prstGeom>
            <a:noFill/>
            <a:ln w="25400" cap="sq" cmpd="sng" algn="ctr">
              <a:solidFill>
                <a:srgbClr val="FF0000"/>
              </a:solidFill>
              <a:prstDash val="solid"/>
              <a:round/>
              <a:headEnd type="none" w="sm" len="sm"/>
              <a:tailEnd type="none" w="sm" len="sm"/>
            </a:ln>
            <a:effectLst>
              <a:softEdge rad="0"/>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s-MX" sz="1800" b="0" i="0" u="none" strike="noStrike" cap="none" normalizeH="0" baseline="0" dirty="0">
                  <a:ln>
                    <a:noFill/>
                  </a:ln>
                  <a:solidFill>
                    <a:schemeClr val="tx1"/>
                  </a:solidFill>
                  <a:effectLst/>
                  <a:latin typeface="Verdana" pitchFamily="34" charset="0"/>
                </a:rPr>
                <a:t>|</a:t>
              </a:r>
            </a:p>
          </p:txBody>
        </p:sp>
      </p:grpSp>
    </p:spTree>
    <p:extLst>
      <p:ext uri="{BB962C8B-B14F-4D97-AF65-F5344CB8AC3E}">
        <p14:creationId xmlns:p14="http://schemas.microsoft.com/office/powerpoint/2010/main" val="42580479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6809F8C-723A-4927-B6B3-76FD030E8771}"/>
              </a:ext>
            </a:extLst>
          </p:cNvPr>
          <p:cNvPicPr>
            <a:picLocks noChangeAspect="1"/>
          </p:cNvPicPr>
          <p:nvPr/>
        </p:nvPicPr>
        <p:blipFill>
          <a:blip r:embed="rId2"/>
          <a:stretch>
            <a:fillRect/>
          </a:stretch>
        </p:blipFill>
        <p:spPr>
          <a:xfrm>
            <a:off x="1063995" y="1662131"/>
            <a:ext cx="7781082" cy="4378450"/>
          </a:xfrm>
          <a:prstGeom prst="rect">
            <a:avLst/>
          </a:prstGeom>
        </p:spPr>
      </p:pic>
      <p:sp>
        <p:nvSpPr>
          <p:cNvPr id="4" name="Título 1">
            <a:extLst>
              <a:ext uri="{FF2B5EF4-FFF2-40B4-BE49-F238E27FC236}">
                <a16:creationId xmlns:a16="http://schemas.microsoft.com/office/drawing/2014/main" id="{A3797C4A-356A-4414-83E2-8517D9328386}"/>
              </a:ext>
            </a:extLst>
          </p:cNvPr>
          <p:cNvSpPr txBox="1">
            <a:spLocks/>
          </p:cNvSpPr>
          <p:nvPr/>
        </p:nvSpPr>
        <p:spPr>
          <a:xfrm>
            <a:off x="457200" y="277813"/>
            <a:ext cx="8229600" cy="1139825"/>
          </a:xfrm>
          <a:prstGeom prst="rect">
            <a:avLst/>
          </a:prstGeom>
        </p:spPr>
        <p:txBody>
          <a:bodyPr/>
          <a:lst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9pPr>
          </a:lstStyle>
          <a:p>
            <a:pPr eaLnBrk="1" hangingPunct="1"/>
            <a:r>
              <a:rPr lang="es-MX" kern="0" dirty="0" err="1"/>
              <a:t>Basurón</a:t>
            </a:r>
            <a:r>
              <a:rPr lang="es-MX" kern="0" dirty="0"/>
              <a:t> Hermosillo</a:t>
            </a:r>
          </a:p>
        </p:txBody>
      </p:sp>
    </p:spTree>
    <p:extLst>
      <p:ext uri="{BB962C8B-B14F-4D97-AF65-F5344CB8AC3E}">
        <p14:creationId xmlns:p14="http://schemas.microsoft.com/office/powerpoint/2010/main" val="24556040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1C4018-085E-4350-B01C-18266099C3B0}"/>
              </a:ext>
            </a:extLst>
          </p:cNvPr>
          <p:cNvSpPr txBox="1">
            <a:spLocks/>
          </p:cNvSpPr>
          <p:nvPr/>
        </p:nvSpPr>
        <p:spPr>
          <a:xfrm>
            <a:off x="457200" y="277813"/>
            <a:ext cx="8229600" cy="1139825"/>
          </a:xfrm>
          <a:prstGeom prst="rect">
            <a:avLst/>
          </a:prstGeom>
        </p:spPr>
        <p:txBody>
          <a:bodyPr/>
          <a:lst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9pPr>
          </a:lstStyle>
          <a:p>
            <a:pPr eaLnBrk="1" hangingPunct="1"/>
            <a:r>
              <a:rPr lang="es-MX" kern="0" dirty="0"/>
              <a:t>Valle del Yaqui, Agricultura</a:t>
            </a:r>
          </a:p>
        </p:txBody>
      </p:sp>
      <p:pic>
        <p:nvPicPr>
          <p:cNvPr id="4" name="Imagen 3">
            <a:extLst>
              <a:ext uri="{FF2B5EF4-FFF2-40B4-BE49-F238E27FC236}">
                <a16:creationId xmlns:a16="http://schemas.microsoft.com/office/drawing/2014/main" id="{AB957909-0E40-4547-8FBA-E24570DE76CB}"/>
              </a:ext>
            </a:extLst>
          </p:cNvPr>
          <p:cNvPicPr>
            <a:picLocks noChangeAspect="1"/>
          </p:cNvPicPr>
          <p:nvPr/>
        </p:nvPicPr>
        <p:blipFill>
          <a:blip r:embed="rId2"/>
          <a:stretch>
            <a:fillRect/>
          </a:stretch>
        </p:blipFill>
        <p:spPr>
          <a:xfrm>
            <a:off x="197285" y="4035425"/>
            <a:ext cx="4083121" cy="2544762"/>
          </a:xfrm>
          <a:prstGeom prst="rect">
            <a:avLst/>
          </a:prstGeom>
        </p:spPr>
      </p:pic>
      <p:pic>
        <p:nvPicPr>
          <p:cNvPr id="5" name="Imagen 4">
            <a:extLst>
              <a:ext uri="{FF2B5EF4-FFF2-40B4-BE49-F238E27FC236}">
                <a16:creationId xmlns:a16="http://schemas.microsoft.com/office/drawing/2014/main" id="{72A426BC-D967-4839-8D2F-BB5DC7E05D57}"/>
              </a:ext>
            </a:extLst>
          </p:cNvPr>
          <p:cNvPicPr>
            <a:picLocks noChangeAspect="1"/>
          </p:cNvPicPr>
          <p:nvPr/>
        </p:nvPicPr>
        <p:blipFill>
          <a:blip r:embed="rId3"/>
          <a:stretch>
            <a:fillRect/>
          </a:stretch>
        </p:blipFill>
        <p:spPr>
          <a:xfrm>
            <a:off x="4603679" y="3946075"/>
            <a:ext cx="4083121" cy="2692493"/>
          </a:xfrm>
          <a:prstGeom prst="rect">
            <a:avLst/>
          </a:prstGeom>
        </p:spPr>
      </p:pic>
      <p:pic>
        <p:nvPicPr>
          <p:cNvPr id="6" name="Imagen 5">
            <a:extLst>
              <a:ext uri="{FF2B5EF4-FFF2-40B4-BE49-F238E27FC236}">
                <a16:creationId xmlns:a16="http://schemas.microsoft.com/office/drawing/2014/main" id="{BC9C7192-FE45-4F28-80B8-A35AD3BCD77D}"/>
              </a:ext>
            </a:extLst>
          </p:cNvPr>
          <p:cNvPicPr>
            <a:picLocks noChangeAspect="1"/>
          </p:cNvPicPr>
          <p:nvPr/>
        </p:nvPicPr>
        <p:blipFill>
          <a:blip r:embed="rId4"/>
          <a:stretch>
            <a:fillRect/>
          </a:stretch>
        </p:blipFill>
        <p:spPr>
          <a:xfrm>
            <a:off x="1852215" y="982940"/>
            <a:ext cx="5644066" cy="2963135"/>
          </a:xfrm>
          <a:prstGeom prst="rect">
            <a:avLst/>
          </a:prstGeom>
        </p:spPr>
      </p:pic>
    </p:spTree>
    <p:extLst>
      <p:ext uri="{BB962C8B-B14F-4D97-AF65-F5344CB8AC3E}">
        <p14:creationId xmlns:p14="http://schemas.microsoft.com/office/powerpoint/2010/main" val="19071474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94E25B2-027B-4B58-AACD-BAF7A5825295}"/>
              </a:ext>
            </a:extLst>
          </p:cNvPr>
          <p:cNvPicPr>
            <a:picLocks noChangeAspect="1"/>
          </p:cNvPicPr>
          <p:nvPr/>
        </p:nvPicPr>
        <p:blipFill>
          <a:blip r:embed="rId2"/>
          <a:stretch>
            <a:fillRect/>
          </a:stretch>
        </p:blipFill>
        <p:spPr>
          <a:xfrm>
            <a:off x="357619" y="389081"/>
            <a:ext cx="4028249" cy="2705102"/>
          </a:xfrm>
          <a:prstGeom prst="rect">
            <a:avLst/>
          </a:prstGeom>
        </p:spPr>
      </p:pic>
      <p:pic>
        <p:nvPicPr>
          <p:cNvPr id="4" name="Imagen 3">
            <a:extLst>
              <a:ext uri="{FF2B5EF4-FFF2-40B4-BE49-F238E27FC236}">
                <a16:creationId xmlns:a16="http://schemas.microsoft.com/office/drawing/2014/main" id="{8D85A69B-926D-4AE0-8E2C-76309C0274A6}"/>
              </a:ext>
            </a:extLst>
          </p:cNvPr>
          <p:cNvPicPr>
            <a:picLocks noChangeAspect="1"/>
          </p:cNvPicPr>
          <p:nvPr/>
        </p:nvPicPr>
        <p:blipFill>
          <a:blip r:embed="rId3"/>
          <a:stretch>
            <a:fillRect/>
          </a:stretch>
        </p:blipFill>
        <p:spPr>
          <a:xfrm>
            <a:off x="4839854" y="323272"/>
            <a:ext cx="3698110" cy="6211455"/>
          </a:xfrm>
          <a:prstGeom prst="rect">
            <a:avLst/>
          </a:prstGeom>
        </p:spPr>
      </p:pic>
      <p:sp>
        <p:nvSpPr>
          <p:cNvPr id="5" name="CuadroTexto 4">
            <a:extLst>
              <a:ext uri="{FF2B5EF4-FFF2-40B4-BE49-F238E27FC236}">
                <a16:creationId xmlns:a16="http://schemas.microsoft.com/office/drawing/2014/main" id="{594CDC9B-3C7E-46BA-BB3E-630EB10CDCA8}"/>
              </a:ext>
            </a:extLst>
          </p:cNvPr>
          <p:cNvSpPr txBox="1"/>
          <p:nvPr/>
        </p:nvSpPr>
        <p:spPr>
          <a:xfrm>
            <a:off x="489527" y="4211782"/>
            <a:ext cx="3245568" cy="646331"/>
          </a:xfrm>
          <a:prstGeom prst="rect">
            <a:avLst/>
          </a:prstGeom>
          <a:noFill/>
        </p:spPr>
        <p:txBody>
          <a:bodyPr wrap="none" rtlCol="0">
            <a:spAutoFit/>
          </a:bodyPr>
          <a:lstStyle/>
          <a:p>
            <a:r>
              <a:rPr lang="es-MX" dirty="0"/>
              <a:t>Ensalitramiento de suelos,</a:t>
            </a:r>
          </a:p>
          <a:p>
            <a:r>
              <a:rPr lang="es-MX" dirty="0"/>
              <a:t>San Ignacio Rio Muerto</a:t>
            </a:r>
          </a:p>
        </p:txBody>
      </p:sp>
    </p:spTree>
    <p:extLst>
      <p:ext uri="{BB962C8B-B14F-4D97-AF65-F5344CB8AC3E}">
        <p14:creationId xmlns:p14="http://schemas.microsoft.com/office/powerpoint/2010/main" val="18680556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C3A6A6-48A5-D339-B9EE-0507BD17F6E3}"/>
              </a:ext>
            </a:extLst>
          </p:cNvPr>
          <p:cNvSpPr>
            <a:spLocks noGrp="1"/>
          </p:cNvSpPr>
          <p:nvPr>
            <p:ph type="title"/>
          </p:nvPr>
        </p:nvSpPr>
        <p:spPr/>
        <p:txBody>
          <a:bodyPr/>
          <a:lstStyle/>
          <a:p>
            <a:r>
              <a:rPr lang="es-MX" dirty="0"/>
              <a:t>Contaminación por heces fecales, Colonias Yaquis</a:t>
            </a:r>
          </a:p>
        </p:txBody>
      </p:sp>
      <p:pic>
        <p:nvPicPr>
          <p:cNvPr id="3" name="Imagen 2">
            <a:extLst>
              <a:ext uri="{FF2B5EF4-FFF2-40B4-BE49-F238E27FC236}">
                <a16:creationId xmlns:a16="http://schemas.microsoft.com/office/drawing/2014/main" id="{FC5688DE-7B37-7FD1-C211-28FD53FDF757}"/>
              </a:ext>
            </a:extLst>
          </p:cNvPr>
          <p:cNvPicPr>
            <a:picLocks noChangeAspect="1"/>
          </p:cNvPicPr>
          <p:nvPr/>
        </p:nvPicPr>
        <p:blipFill>
          <a:blip r:embed="rId2"/>
          <a:stretch>
            <a:fillRect/>
          </a:stretch>
        </p:blipFill>
        <p:spPr>
          <a:xfrm>
            <a:off x="683489" y="1772805"/>
            <a:ext cx="8091055" cy="4551218"/>
          </a:xfrm>
          <a:prstGeom prst="rect">
            <a:avLst/>
          </a:prstGeom>
        </p:spPr>
      </p:pic>
    </p:spTree>
    <p:extLst>
      <p:ext uri="{BB962C8B-B14F-4D97-AF65-F5344CB8AC3E}">
        <p14:creationId xmlns:p14="http://schemas.microsoft.com/office/powerpoint/2010/main" val="38403002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8249C35-B999-483A-ACF6-226F993686F6}"/>
              </a:ext>
            </a:extLst>
          </p:cNvPr>
          <p:cNvSpPr txBox="1"/>
          <p:nvPr/>
        </p:nvSpPr>
        <p:spPr>
          <a:xfrm>
            <a:off x="2835564" y="5800436"/>
            <a:ext cx="2289409" cy="461665"/>
          </a:xfrm>
          <a:prstGeom prst="rect">
            <a:avLst/>
          </a:prstGeom>
          <a:noFill/>
        </p:spPr>
        <p:txBody>
          <a:bodyPr wrap="none" rtlCol="0">
            <a:spAutoFit/>
          </a:bodyPr>
          <a:lstStyle/>
          <a:p>
            <a:r>
              <a:rPr lang="es-MX" sz="2400" b="1" dirty="0"/>
              <a:t>PREGUNTAS</a:t>
            </a:r>
          </a:p>
        </p:txBody>
      </p:sp>
      <p:pic>
        <p:nvPicPr>
          <p:cNvPr id="5" name="Imagen 4">
            <a:extLst>
              <a:ext uri="{FF2B5EF4-FFF2-40B4-BE49-F238E27FC236}">
                <a16:creationId xmlns:a16="http://schemas.microsoft.com/office/drawing/2014/main" id="{E9EF9474-BE64-4385-82FE-0EDABF10BCA7}"/>
              </a:ext>
            </a:extLst>
          </p:cNvPr>
          <p:cNvPicPr>
            <a:picLocks noChangeAspect="1"/>
          </p:cNvPicPr>
          <p:nvPr/>
        </p:nvPicPr>
        <p:blipFill rotWithShape="1">
          <a:blip r:embed="rId2">
            <a:clrChange>
              <a:clrFrom>
                <a:srgbClr val="FFFFFF"/>
              </a:clrFrom>
              <a:clrTo>
                <a:srgbClr val="FFFFFF">
                  <a:alpha val="0"/>
                </a:srgbClr>
              </a:clrTo>
            </a:clrChange>
          </a:blip>
          <a:srcRect t="8800" b="12881"/>
          <a:stretch/>
        </p:blipFill>
        <p:spPr>
          <a:xfrm>
            <a:off x="1496291" y="775854"/>
            <a:ext cx="5823483" cy="4830007"/>
          </a:xfrm>
          <a:prstGeom prst="rect">
            <a:avLst/>
          </a:prstGeom>
        </p:spPr>
      </p:pic>
    </p:spTree>
    <p:extLst>
      <p:ext uri="{BB962C8B-B14F-4D97-AF65-F5344CB8AC3E}">
        <p14:creationId xmlns:p14="http://schemas.microsoft.com/office/powerpoint/2010/main" val="2397352972"/>
      </p:ext>
    </p:extLst>
  </p:cSld>
  <p:clrMapOvr>
    <a:masterClrMapping/>
  </p:clrMapOvr>
</p:sld>
</file>

<file path=ppt/theme/theme1.xml><?xml version="1.0" encoding="utf-8"?>
<a:theme xmlns:a="http://schemas.openxmlformats.org/drawingml/2006/main" name="Cliff">
  <a:themeElements>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fontScheme name="Clif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1940</TotalTime>
  <Words>2399</Words>
  <Application>Microsoft Office PowerPoint</Application>
  <PresentationFormat>Presentación en pantalla (4:3)</PresentationFormat>
  <Paragraphs>234</Paragraphs>
  <Slides>79</Slides>
  <Notes>10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79</vt:i4>
      </vt:variant>
    </vt:vector>
  </HeadingPairs>
  <TitlesOfParts>
    <vt:vector size="90" baseType="lpstr">
      <vt:lpstr>Verdana</vt:lpstr>
      <vt:lpstr>Wingdings 2</vt:lpstr>
      <vt:lpstr>Calibri</vt:lpstr>
      <vt:lpstr>Wingdings</vt:lpstr>
      <vt:lpstr>Arial</vt:lpstr>
      <vt:lpstr>Zapf Dingbats</vt:lpstr>
      <vt:lpstr>Trebuchet MS</vt:lpstr>
      <vt:lpstr>Times New Roman</vt:lpstr>
      <vt:lpstr>Tahoma</vt:lpstr>
      <vt:lpstr>Helvetica</vt:lpstr>
      <vt:lpstr>Cliff</vt:lpstr>
      <vt:lpstr>INTRODUCCIÓN A LAS CIENCIAS ambientalES</vt:lpstr>
      <vt:lpstr>CONTAMINACIÓN DE SUELOS</vt:lpstr>
      <vt:lpstr>Suelo</vt:lpstr>
      <vt:lpstr>Los suelos son importantes por que:</vt:lpstr>
      <vt:lpstr>Presentación de PowerPoint</vt:lpstr>
      <vt:lpstr>Algunos tipos de suelo</vt:lpstr>
      <vt:lpstr>Presentación de PowerPoint</vt:lpstr>
      <vt:lpstr>Presentación de PowerPoint</vt:lpstr>
      <vt:lpstr>Degradación de suelos</vt:lpstr>
      <vt:lpstr>Presentación de PowerPoint</vt:lpstr>
      <vt:lpstr>Tipos de degradación de suelos</vt:lpstr>
      <vt:lpstr>Causas de la degradación de suelo</vt:lpstr>
      <vt:lpstr>Presentación de PowerPoint</vt:lpstr>
      <vt:lpstr>Tipos de degradación de suelos en el mundo</vt:lpstr>
      <vt:lpstr>Degradación de suelos</vt:lpstr>
      <vt:lpstr>Deforestación</vt:lpstr>
      <vt:lpstr>Países con mayor tasa de deforestación</vt:lpstr>
      <vt:lpstr>Deforestación del Amazonas</vt:lpstr>
      <vt:lpstr>Deforestación</vt:lpstr>
      <vt:lpstr>Presentación de PowerPoint</vt:lpstr>
      <vt:lpstr>Una consecuencia de la degradación del suelo: la pérdida de la biodiversidad</vt:lpstr>
      <vt:lpstr>Contaminación de suelo</vt:lpstr>
      <vt:lpstr>Presentación de PowerPoint</vt:lpstr>
      <vt:lpstr>Presentación de PowerPoint</vt:lpstr>
      <vt:lpstr>Contaminación de Suelo</vt:lpstr>
      <vt:lpstr>Causas de contaminación</vt:lpstr>
      <vt:lpstr>Presentación de PowerPoint</vt:lpstr>
      <vt:lpstr>Contaminación de suelo</vt:lpstr>
      <vt:lpstr>Contaminación de suelo</vt:lpstr>
      <vt:lpstr>Fuentes de contaminación</vt:lpstr>
      <vt:lpstr> La contaminación del suelo provoca </vt:lpstr>
      <vt:lpstr>Presentación de PowerPoint</vt:lpstr>
      <vt:lpstr>Acidificación de suelos</vt:lpstr>
      <vt:lpstr>Salinización de suelos</vt:lpstr>
      <vt:lpstr>Suelos salinos</vt:lpstr>
      <vt:lpstr>Presentación de PowerPoint</vt:lpstr>
      <vt:lpstr>Tipos principales de contaminantes</vt:lpstr>
      <vt:lpstr>Principales metales contaminantes en suelos</vt:lpstr>
      <vt:lpstr>Presentación de PowerPoint</vt:lpstr>
      <vt:lpstr>Presentación de PowerPoint</vt:lpstr>
      <vt:lpstr>Efectos de la contaminación de suelo</vt:lpstr>
      <vt:lpstr>Presentación de PowerPoint</vt:lpstr>
      <vt:lpstr>INTRODUCCIÓN A LASCIENCIAS ambientalES</vt:lpstr>
      <vt:lpstr>CONTAMINACIÓN DE SUELOS</vt:lpstr>
      <vt:lpstr>Contaminación de suelo</vt:lpstr>
      <vt:lpstr>CASOS GRAVES DE CONTAMINACIÓN DE SUELO</vt:lpstr>
      <vt:lpstr>Ciudades Con Mayor Contaminación En El Mundo.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VIETNAM, AGENTE NARANJA</vt:lpstr>
      <vt:lpstr>VIETNAM, NAPALM</vt:lpstr>
      <vt:lpstr>CONTAMINACIÓN, USA</vt:lpstr>
      <vt:lpstr>Degradación y contaminación  de suelos en México y Sonora</vt:lpstr>
      <vt:lpstr>Presentación de PowerPoint</vt:lpstr>
      <vt:lpstr>Presentación de PowerPoint</vt:lpstr>
      <vt:lpstr>Presentación de PowerPoint</vt:lpstr>
      <vt:lpstr>Presentación de PowerPoint</vt:lpstr>
      <vt:lpstr>Presentación de PowerPoint</vt:lpstr>
      <vt:lpstr>Contaminanción de Suelos, Mexico</vt:lpstr>
      <vt:lpstr>Contaminación por hidrocarburos, Veracruz</vt:lpstr>
      <vt:lpstr>CONTAMINACION POR METALES TORREÓN</vt:lpstr>
      <vt:lpstr>Contaminación por Plomo, Fundidora, Monterrey </vt:lpstr>
      <vt:lpstr>Minería a Tajo Abierto, Cananea</vt:lpstr>
      <vt:lpstr>Presentación de PowerPoint</vt:lpstr>
      <vt:lpstr>Jales Mineros, Nacozari</vt:lpstr>
      <vt:lpstr>Contaminación Rio Sonora</vt:lpstr>
      <vt:lpstr>Guaymas</vt:lpstr>
      <vt:lpstr>Contaminación por hidrocarburos</vt:lpstr>
      <vt:lpstr>Basurón Hermosillo</vt:lpstr>
      <vt:lpstr>Presentación de PowerPoint</vt:lpstr>
      <vt:lpstr>Presentación de PowerPoint</vt:lpstr>
      <vt:lpstr>Presentación de PowerPoint</vt:lpstr>
      <vt:lpstr>Contaminación por heces fecales, Colonias Yaquis</vt:lpstr>
      <vt:lpstr>Presentación de PowerPoint</vt:lpstr>
    </vt:vector>
  </TitlesOfParts>
  <Company>NRCS/USDA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SOIL - Fundamental Concepts</dc:title>
  <dc:creator>USDA-MDIOL00000DG8C</dc:creator>
  <cp:lastModifiedBy>JOSE ISMAEL MINJAREZ SOSA</cp:lastModifiedBy>
  <cp:revision>66</cp:revision>
  <dcterms:created xsi:type="dcterms:W3CDTF">2002-02-21T13:39:49Z</dcterms:created>
  <dcterms:modified xsi:type="dcterms:W3CDTF">2022-10-17T02:51:09Z</dcterms:modified>
</cp:coreProperties>
</file>