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8"/>
  </p:notesMasterIdLst>
  <p:handoutMasterIdLst>
    <p:handoutMasterId r:id="rId39"/>
  </p:handoutMasterIdLst>
  <p:sldIdLst>
    <p:sldId id="307" r:id="rId2"/>
    <p:sldId id="308" r:id="rId3"/>
    <p:sldId id="270" r:id="rId4"/>
    <p:sldId id="323" r:id="rId5"/>
    <p:sldId id="286" r:id="rId6"/>
    <p:sldId id="309" r:id="rId7"/>
    <p:sldId id="320" r:id="rId8"/>
    <p:sldId id="257" r:id="rId9"/>
    <p:sldId id="321" r:id="rId10"/>
    <p:sldId id="325" r:id="rId11"/>
    <p:sldId id="279" r:id="rId12"/>
    <p:sldId id="328" r:id="rId13"/>
    <p:sldId id="329" r:id="rId14"/>
    <p:sldId id="330" r:id="rId15"/>
    <p:sldId id="342" r:id="rId16"/>
    <p:sldId id="280" r:id="rId17"/>
    <p:sldId id="281" r:id="rId18"/>
    <p:sldId id="317" r:id="rId19"/>
    <p:sldId id="259" r:id="rId20"/>
    <p:sldId id="268" r:id="rId21"/>
    <p:sldId id="284" r:id="rId22"/>
    <p:sldId id="318" r:id="rId23"/>
    <p:sldId id="256" r:id="rId24"/>
    <p:sldId id="301" r:id="rId25"/>
    <p:sldId id="299" r:id="rId26"/>
    <p:sldId id="273" r:id="rId27"/>
    <p:sldId id="305" r:id="rId28"/>
    <p:sldId id="336" r:id="rId29"/>
    <p:sldId id="315" r:id="rId30"/>
    <p:sldId id="314" r:id="rId31"/>
    <p:sldId id="302" r:id="rId32"/>
    <p:sldId id="340" r:id="rId33"/>
    <p:sldId id="303" r:id="rId34"/>
    <p:sldId id="341" r:id="rId35"/>
    <p:sldId id="310" r:id="rId36"/>
    <p:sldId id="335" r:id="rId37"/>
  </p:sldIdLst>
  <p:sldSz cx="9144000" cy="6858000" type="screen4x3"/>
  <p:notesSz cx="6858000" cy="91805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 showGuides="1">
      <p:cViewPr varScale="1">
        <p:scale>
          <a:sx n="104" d="100"/>
          <a:sy n="104" d="100"/>
        </p:scale>
        <p:origin x="142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4DA11B5C-C7C0-B7BD-A3F4-6AE5C24ACDD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E54F5CE8-CF6B-D4C5-A395-491814266CD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87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4F5ACF6F-A17D-7E34-70F3-6B79127D8D52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21725"/>
            <a:ext cx="2971800" cy="4587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92C4260A-FC53-2656-FC06-2EB7501659B6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721725"/>
            <a:ext cx="2971800" cy="4587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CB16BC7-A114-408B-BDEC-4520D4AC3531}" type="slidenum">
              <a:rPr lang="en-US" altLang="es-MX"/>
              <a:pPr>
                <a:defRPr/>
              </a:pPr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57870232-55D0-6AE6-E480-5D7A03B4E21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0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1F863E6-408D-13B4-7D07-5D14FE03CBA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0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DB09E6D-4B88-4B31-8650-06D806B51826}" type="datetimeFigureOut">
              <a:rPr lang="es-MX"/>
              <a:pPr>
                <a:defRPr/>
              </a:pPr>
              <a:t>24/10/2022</a:t>
            </a:fld>
            <a:endParaRPr lang="es-MX"/>
          </a:p>
        </p:txBody>
      </p:sp>
      <p:sp>
        <p:nvSpPr>
          <p:cNvPr id="4" name="Marcador de imagen de diapositiva 3">
            <a:extLst>
              <a:ext uri="{FF2B5EF4-FFF2-40B4-BE49-F238E27FC236}">
                <a16:creationId xmlns:a16="http://schemas.microsoft.com/office/drawing/2014/main" id="{4729DE6D-B1D9-6335-116E-9A6B8BD2009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63663" y="1147763"/>
            <a:ext cx="4130675" cy="3098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MX" noProof="0"/>
          </a:p>
        </p:txBody>
      </p:sp>
      <p:sp>
        <p:nvSpPr>
          <p:cNvPr id="5" name="Marcador de notas 4">
            <a:extLst>
              <a:ext uri="{FF2B5EF4-FFF2-40B4-BE49-F238E27FC236}">
                <a16:creationId xmlns:a16="http://schemas.microsoft.com/office/drawing/2014/main" id="{BC6FA659-F7D3-A4DA-8DF1-40A0A40DCC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18013"/>
            <a:ext cx="5486400" cy="36147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MX" noProof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382555B-1517-88D6-2426-5C070B17671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20138"/>
            <a:ext cx="2971800" cy="460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417D367-180C-2918-D765-44C87AAA96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720138"/>
            <a:ext cx="2971800" cy="460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496E891-42C3-4042-B4C6-173301F1F448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37BE29EF-47F5-9619-6C65-31F1EFA31B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5F0B079-AED2-4F75-8505-7B9685D56B04}" type="slidenum">
              <a:rPr lang="es-ES" altLang="es-MX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s-ES" altLang="es-MX">
              <a:latin typeface="Calibri" panose="020F050202020403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0E949C10-5D70-545C-0AE8-A429BC2353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746C5DB1-0EBE-8637-9096-2631A46CBA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altLang="es-MX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12C8E714-3D0C-0AF7-272B-E9BE464CA1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F60C147-547A-4B1E-BF6E-316DDEE09ABB}" type="slidenum">
              <a:rPr lang="es-ES" altLang="es-MX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s-ES" altLang="es-MX">
              <a:latin typeface="Calibri" panose="020F0502020204030204" pitchFamily="34" charset="0"/>
            </a:endParaRPr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2AC218FD-70E3-9392-B2E7-6E75456AD0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74204B3D-0220-2992-634C-CB70CDD31B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altLang="es-MX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49E61AC3-6F95-52CB-D94E-1247823073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50FA3D6-6F61-43E1-A00B-03BB519CA0EE}" type="slidenum">
              <a:rPr lang="es-ES" altLang="es-MX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s-ES" altLang="es-MX">
              <a:latin typeface="Calibri" panose="020F0502020204030204" pitchFamily="34" charset="0"/>
            </a:endParaRPr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674325F6-0E4E-2836-E3C3-77A8EB11EA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1CB2D194-C61E-125C-DE84-B18937ED35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4343400"/>
            <a:ext cx="53340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altLang="es-MX" sz="18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58541162-E60F-3431-BE95-13EB32F4CCA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F5C5610-6E72-4F03-BCD4-BC72D1C8610E}" type="slidenum">
              <a:rPr lang="es-ES" altLang="es-MX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s-ES" altLang="es-MX">
              <a:latin typeface="Calibri" panose="020F0502020204030204" pitchFamily="34" charset="0"/>
            </a:endParaRPr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58168C38-AE76-14A7-3F8F-0C0063AFC7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FAA8F33D-C2EC-6A1D-A176-B6E77DB48D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alt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68F448C3-8EBF-2C29-97B6-4A8563832F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D1E650D-6762-4B1E-A631-2EC0FC2AE294}" type="slidenum">
              <a:rPr lang="es-ES" altLang="es-MX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s-ES" altLang="es-MX">
              <a:latin typeface="Calibri" panose="020F0502020204030204" pitchFamily="34" charset="0"/>
            </a:endParaRPr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2BDB9545-62FD-1B0A-9291-B311731D6F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09AB0F21-E396-DC6A-C8E2-C164FB17A0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alt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9BB9E12E-D73E-BAAB-D4B8-3145401D8D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36DDFBC-1659-48C5-9499-C94085D8EDDA}" type="slidenum">
              <a:rPr lang="es-ES" altLang="es-MX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s-ES" altLang="es-MX">
              <a:latin typeface="Calibri" panose="020F0502020204030204" pitchFamily="34" charset="0"/>
            </a:endParaRPr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1559D9E1-6D85-4C3C-6076-055BD92299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A3C1A97C-6DCF-4F67-02B7-438648049F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altLang="es-MX" sz="24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>
            <a:extLst>
              <a:ext uri="{FF2B5EF4-FFF2-40B4-BE49-F238E27FC236}">
                <a16:creationId xmlns:a16="http://schemas.microsoft.com/office/drawing/2014/main" id="{8DEAE3B9-E4EB-5D38-2C41-2A8E59879A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B4873FE-54B0-4A31-B835-1F85DC77F6EB}" type="slidenum">
              <a:rPr lang="es-ES" altLang="es-MX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s-ES" altLang="es-MX">
              <a:latin typeface="Calibri" panose="020F0502020204030204" pitchFamily="34" charset="0"/>
            </a:endParaRPr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69A8D01E-18A8-FF77-88D3-AE33E1A6A6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6" name="Rectangle 3">
            <a:extLst>
              <a:ext uri="{FF2B5EF4-FFF2-40B4-BE49-F238E27FC236}">
                <a16:creationId xmlns:a16="http://schemas.microsoft.com/office/drawing/2014/main" id="{BBB725D2-CF67-5486-4717-B17AB0CEE5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MX" sz="1800"/>
              <a:t>Preguntamos a los alumnos:</a:t>
            </a:r>
          </a:p>
          <a:p>
            <a:pPr eaLnBrk="1" hangingPunct="1">
              <a:spcBef>
                <a:spcPct val="0"/>
              </a:spcBef>
            </a:pPr>
            <a:r>
              <a:rPr lang="es-ES" altLang="es-MX" sz="1800"/>
              <a:t>¿Qué son las luces que aparecen en que se ven en la tierra desde el espacio? </a:t>
            </a:r>
          </a:p>
          <a:p>
            <a:pPr eaLnBrk="1" hangingPunct="1">
              <a:spcBef>
                <a:spcPct val="0"/>
              </a:spcBef>
            </a:pPr>
            <a:r>
              <a:rPr lang="es-ES" altLang="es-MX" sz="1800"/>
              <a:t>¿por qué se ven todas esas luces desde el espacio?</a:t>
            </a:r>
          </a:p>
          <a:p>
            <a:pPr eaLnBrk="1" hangingPunct="1">
              <a:spcBef>
                <a:spcPct val="0"/>
              </a:spcBef>
            </a:pPr>
            <a:r>
              <a:rPr lang="es-ES" altLang="es-MX" sz="1800"/>
              <a:t>Esta foto muestra la contaminación lumínica, toda la luz que emitimos al espacio, derrochada que no tiene ningún uso.  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2E1222B1-D7CF-3BB3-1424-F9CD727FC6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C352136-2091-4320-888E-9973CE1FED78}" type="slidenum">
              <a:rPr lang="es-ES" altLang="es-MX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s-ES" altLang="es-MX">
              <a:latin typeface="Calibri" panose="020F0502020204030204" pitchFamily="34" charset="0"/>
            </a:endParaRPr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7E5BD692-B761-3EAB-A3BE-C97E5CB7A5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78E1C460-7CD6-6B6D-5ECF-7492B68347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alt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D596CB01-1AFE-1638-DA82-272D174B00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045BA15-2275-4ABA-955D-0383ADA6757E}" type="slidenum">
              <a:rPr lang="es-ES" altLang="es-MX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s-ES" altLang="es-MX">
              <a:latin typeface="Calibri" panose="020F0502020204030204" pitchFamily="34" charset="0"/>
            </a:endParaRPr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44C848F6-5F70-CEFF-E234-954AB832B1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150ADC9F-A611-9C9C-465E-B851B06BD6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altLang="es-MX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A8AEA07C-7CE3-A762-4532-6120B4DA48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19EC75F-495B-4E3C-B184-11D215A4A1E5}" type="slidenum">
              <a:rPr lang="es-ES" altLang="es-MX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s-ES" altLang="es-MX">
              <a:latin typeface="Calibri" panose="020F0502020204030204" pitchFamily="34" charset="0"/>
            </a:endParaRPr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9E069D35-1C5E-AFF8-C463-D3D1E788BE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85ED5BC7-4E99-45EA-B87F-69357657D4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altLang="es-MX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2982969F-2738-7C90-A62F-7EDBD9A652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5C36694-C26C-47E3-8E8B-F59BD07CBED3}" type="slidenum">
              <a:rPr lang="es-ES" altLang="es-MX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s-ES" altLang="es-MX">
              <a:latin typeface="Calibri" panose="020F0502020204030204" pitchFamily="34" charset="0"/>
            </a:endParaRPr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FF288C2A-8FE1-D3DA-D0FD-40DEEDE36C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3E6F325B-32F8-C380-9CD6-978EA383C0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alt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4">
            <a:extLst>
              <a:ext uri="{FF2B5EF4-FFF2-40B4-BE49-F238E27FC236}">
                <a16:creationId xmlns:a16="http://schemas.microsoft.com/office/drawing/2014/main" id="{78DE3565-7972-A5D1-1376-1F36B6F973FD}"/>
              </a:ext>
            </a:extLst>
          </p:cNvPr>
          <p:cNvCxnSpPr/>
          <p:nvPr/>
        </p:nvCxnSpPr>
        <p:spPr>
          <a:xfrm>
            <a:off x="2395538" y="3529013"/>
            <a:ext cx="561975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/>
          <a:lstStyle>
            <a:lvl1pPr algn="l"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F935F49-FC15-8607-C73E-E45832545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9FF349C-1945-E6A2-45FA-A2F9E4A1E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95538" y="328613"/>
            <a:ext cx="3087687" cy="3095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B12D54C-5905-5A2D-EC26-B06472FF5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35100" y="798513"/>
            <a:ext cx="801688" cy="5048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ECC439-287D-4088-9E37-FBEF32158FFA}" type="slidenum">
              <a:rPr lang="en-US" altLang="es-MX"/>
              <a:pPr>
                <a:defRPr/>
              </a:pPr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1366778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2">
            <a:extLst>
              <a:ext uri="{FF2B5EF4-FFF2-40B4-BE49-F238E27FC236}">
                <a16:creationId xmlns:a16="http://schemas.microsoft.com/office/drawing/2014/main" id="{7AE5A211-F679-C227-8FFB-A1E9315A298D}"/>
              </a:ext>
            </a:extLst>
          </p:cNvPr>
          <p:cNvCxnSpPr/>
          <p:nvPr/>
        </p:nvCxnSpPr>
        <p:spPr>
          <a:xfrm>
            <a:off x="1443038" y="1847850"/>
            <a:ext cx="657225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B9E4D99-8234-876C-2123-44EE94AAA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80CE5F5-6113-663B-477B-141A6CEDD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5A2E8D1-1D64-379A-AF94-35768EA22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438B71-5735-4E61-B6E8-DED4F86AFEEB}" type="slidenum">
              <a:rPr lang="en-US" altLang="es-MX"/>
              <a:pPr>
                <a:defRPr/>
              </a:pPr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1669016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4">
            <a:extLst>
              <a:ext uri="{FF2B5EF4-FFF2-40B4-BE49-F238E27FC236}">
                <a16:creationId xmlns:a16="http://schemas.microsoft.com/office/drawing/2014/main" id="{2ED5E72A-9FC3-589F-9873-FC2B2571DC96}"/>
              </a:ext>
            </a:extLst>
          </p:cNvPr>
          <p:cNvCxnSpPr/>
          <p:nvPr/>
        </p:nvCxnSpPr>
        <p:spPr>
          <a:xfrm>
            <a:off x="1443038" y="3805238"/>
            <a:ext cx="561816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BC56AE7-2D98-D06A-B350-02B6D2D0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3DDF399-6CB7-4324-2E34-93355A4E3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4D007BE-A3EA-F598-87CE-DBF6C72AD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410A1-F898-4928-9162-CBEFAE79F701}" type="slidenum">
              <a:rPr lang="en-US" altLang="es-MX"/>
              <a:pPr>
                <a:defRPr/>
              </a:pPr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3826859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32">
            <a:extLst>
              <a:ext uri="{FF2B5EF4-FFF2-40B4-BE49-F238E27FC236}">
                <a16:creationId xmlns:a16="http://schemas.microsoft.com/office/drawing/2014/main" id="{2AC0DFF6-CBE6-A071-C4EE-530B5C141840}"/>
              </a:ext>
            </a:extLst>
          </p:cNvPr>
          <p:cNvCxnSpPr/>
          <p:nvPr/>
        </p:nvCxnSpPr>
        <p:spPr>
          <a:xfrm>
            <a:off x="1443038" y="1847850"/>
            <a:ext cx="657225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EEAE7F11-3B37-949B-8B60-20F10C417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820F10FF-8C9C-ECBA-0404-4A391F73F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D4E8AC2E-7BD7-3FDB-E884-C9B756809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2F154C-2CBA-4860-A4A3-36D7E44CA782}" type="slidenum">
              <a:rPr lang="en-US" altLang="es-MX"/>
              <a:pPr>
                <a:defRPr/>
              </a:pPr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3036604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35">
            <a:extLst>
              <a:ext uri="{FF2B5EF4-FFF2-40B4-BE49-F238E27FC236}">
                <a16:creationId xmlns:a16="http://schemas.microsoft.com/office/drawing/2014/main" id="{290E5BE5-7F80-CC84-0E5E-41C541AE5576}"/>
              </a:ext>
            </a:extLst>
          </p:cNvPr>
          <p:cNvCxnSpPr/>
          <p:nvPr/>
        </p:nvCxnSpPr>
        <p:spPr>
          <a:xfrm>
            <a:off x="1443038" y="1847850"/>
            <a:ext cx="657225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5481864C-059C-2B93-035E-BA1D484EA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9" name="Footer Placeholder 7">
            <a:extLst>
              <a:ext uri="{FF2B5EF4-FFF2-40B4-BE49-F238E27FC236}">
                <a16:creationId xmlns:a16="http://schemas.microsoft.com/office/drawing/2014/main" id="{947CB659-B45F-3147-3CE6-B269D0B4A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CB9AAF28-11E4-26E9-6B0D-0178F471B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A49AB2-7F1F-4D6C-83D6-AA9A47BB9311}" type="slidenum">
              <a:rPr lang="en-US" altLang="es-MX"/>
              <a:pPr>
                <a:defRPr/>
              </a:pPr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113120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31">
            <a:extLst>
              <a:ext uri="{FF2B5EF4-FFF2-40B4-BE49-F238E27FC236}">
                <a16:creationId xmlns:a16="http://schemas.microsoft.com/office/drawing/2014/main" id="{B88306EB-015D-9111-20DE-95F8EAD8103D}"/>
              </a:ext>
            </a:extLst>
          </p:cNvPr>
          <p:cNvCxnSpPr/>
          <p:nvPr/>
        </p:nvCxnSpPr>
        <p:spPr>
          <a:xfrm>
            <a:off x="1443038" y="1847850"/>
            <a:ext cx="657225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36DA26C3-0036-D997-F232-57144B29E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16CEEE3E-9BBB-0B5C-0225-92AC2172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BD8E4C76-C111-B66B-EE9C-83CB82562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AF84D-AC70-4009-9C4C-2ABB5D4C1357}" type="slidenum">
              <a:rPr lang="en-US" altLang="es-MX"/>
              <a:pPr>
                <a:defRPr/>
              </a:pPr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3685028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AA04463-818F-CCF9-1E0A-C7D2986DF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1742686-5534-808C-6722-891A3AEB6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A662EDB-2601-8598-B810-256F66769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B954ED-192A-46BD-BC5E-CED7843D5B3C}" type="slidenum">
              <a:rPr lang="en-US" altLang="es-MX"/>
              <a:pPr>
                <a:defRPr/>
              </a:pPr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1501246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6">
            <a:extLst>
              <a:ext uri="{FF2B5EF4-FFF2-40B4-BE49-F238E27FC236}">
                <a16:creationId xmlns:a16="http://schemas.microsoft.com/office/drawing/2014/main" id="{5AD78D27-C3F8-39E2-29C3-A7E5E144A2F0}"/>
              </a:ext>
            </a:extLst>
          </p:cNvPr>
          <p:cNvCxnSpPr/>
          <p:nvPr/>
        </p:nvCxnSpPr>
        <p:spPr>
          <a:xfrm>
            <a:off x="1441450" y="3205163"/>
            <a:ext cx="242411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57888915-2577-B98E-AC4A-6F3EE7A30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C52158AD-1D8D-211E-CE3E-3170C653E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A58C52D5-4CA6-0C7C-73D5-D4DCF4244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351FC1-0E8C-4056-9325-E9BE60D7E5F7}" type="slidenum">
              <a:rPr lang="en-US" altLang="es-MX"/>
              <a:pPr>
                <a:defRPr/>
              </a:pPr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4285420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2">
            <a:extLst>
              <a:ext uri="{FF2B5EF4-FFF2-40B4-BE49-F238E27FC236}">
                <a16:creationId xmlns:a16="http://schemas.microsoft.com/office/drawing/2014/main" id="{E5E3847A-822D-0EE7-1204-F126CBCE1CF4}"/>
              </a:ext>
            </a:extLst>
          </p:cNvPr>
          <p:cNvGrpSpPr>
            <a:grpSpLocks/>
          </p:cNvGrpSpPr>
          <p:nvPr/>
        </p:nvGrpSpPr>
        <p:grpSpPr bwMode="auto">
          <a:xfrm>
            <a:off x="4995863" y="482600"/>
            <a:ext cx="3511550" cy="5148263"/>
            <a:chOff x="6852919" y="583365"/>
            <a:chExt cx="4681849" cy="5181928"/>
          </a:xfrm>
        </p:grpSpPr>
        <p:sp>
          <p:nvSpPr>
            <p:cNvPr id="6" name="Rectangle 13">
              <a:extLst>
                <a:ext uri="{FF2B5EF4-FFF2-40B4-BE49-F238E27FC236}">
                  <a16:creationId xmlns:a16="http://schemas.microsoft.com/office/drawing/2014/main" id="{5BCF5B44-FCA0-69C3-C028-B4CE53D8B0E6}"/>
                </a:ext>
              </a:extLst>
            </p:cNvPr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14">
              <a:extLst>
                <a:ext uri="{FF2B5EF4-FFF2-40B4-BE49-F238E27FC236}">
                  <a16:creationId xmlns:a16="http://schemas.microsoft.com/office/drawing/2014/main" id="{31DFEDEF-E676-1C51-35B7-013864BB28F3}"/>
                </a:ext>
              </a:extLst>
            </p:cNvPr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cxnSp>
        <p:nvCxnSpPr>
          <p:cNvPr id="8" name="Straight Connector 30">
            <a:extLst>
              <a:ext uri="{FF2B5EF4-FFF2-40B4-BE49-F238E27FC236}">
                <a16:creationId xmlns:a16="http://schemas.microsoft.com/office/drawing/2014/main" id="{E98E3C4B-C7F6-940D-9F99-24BDC7AF67A5}"/>
              </a:ext>
            </a:extLst>
          </p:cNvPr>
          <p:cNvCxnSpPr/>
          <p:nvPr/>
        </p:nvCxnSpPr>
        <p:spPr>
          <a:xfrm>
            <a:off x="1441450" y="3143250"/>
            <a:ext cx="324167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rtlCol="0">
            <a:normAutofit/>
          </a:bodyPr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s-ES" noProof="0"/>
              <a:t>Haga clic en el icono para agregar una imagen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56C84A29-C435-F708-A223-CED89A4E0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36688" y="5470525"/>
            <a:ext cx="3252787" cy="319088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BA9EC10D-E018-D16B-F74D-27ADD2055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38275" y="319088"/>
            <a:ext cx="3251200" cy="3206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1EA44A31-D39F-3015-4EFE-A1BE00842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D88D54-2206-457F-944F-C671F2AC8282}" type="slidenum">
              <a:rPr lang="en-US" altLang="es-MX"/>
              <a:pPr>
                <a:defRPr/>
              </a:pPr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2031433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2">
            <a:extLst>
              <a:ext uri="{FF2B5EF4-FFF2-40B4-BE49-F238E27FC236}">
                <a16:creationId xmlns:a16="http://schemas.microsoft.com/office/drawing/2014/main" id="{860F50AD-0840-3AEA-EC89-D612A043FCAB}"/>
              </a:ext>
            </a:extLst>
          </p:cNvPr>
          <p:cNvCxnSpPr/>
          <p:nvPr/>
        </p:nvCxnSpPr>
        <p:spPr>
          <a:xfrm>
            <a:off x="1443038" y="1847850"/>
            <a:ext cx="657225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A09CB24-17C0-8D5F-EBCA-721319CF8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088AE33-53B8-6C0E-A511-619B675B3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F15B948-E317-34E0-66CF-01F1D5EAE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157878-81DB-4BDA-B7DD-5877597C3F1B}" type="slidenum">
              <a:rPr lang="en-US" altLang="es-MX"/>
              <a:pPr>
                <a:defRPr/>
              </a:pPr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2270903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4">
            <a:extLst>
              <a:ext uri="{FF2B5EF4-FFF2-40B4-BE49-F238E27FC236}">
                <a16:creationId xmlns:a16="http://schemas.microsoft.com/office/drawing/2014/main" id="{8A08F89A-6EF5-B2A8-D886-D9ADD35104EE}"/>
              </a:ext>
            </a:extLst>
          </p:cNvPr>
          <p:cNvCxnSpPr/>
          <p:nvPr/>
        </p:nvCxnSpPr>
        <p:spPr>
          <a:xfrm>
            <a:off x="6918325" y="798513"/>
            <a:ext cx="0" cy="466090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E09709B-BD34-3EC5-160E-3A8CE3FC5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3EEE1C1-48CC-4BC8-30CB-232627D1D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4B8CFA2-B1A8-D2D4-34C9-EDE356053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39EB8B-68CF-4362-8DCD-C3423FDE266E}" type="slidenum">
              <a:rPr lang="en-US" altLang="es-MX"/>
              <a:pPr>
                <a:defRPr/>
              </a:pPr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2611041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7578B8E-A162-BE84-46A5-7A913D91B5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7303B82-2F16-5E8F-D62E-9C641BDD1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E939B08-6C14-E1FB-647D-E1EFCD423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DF43A4-EC56-4D11-8BA0-930DE2B6F08A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893226571"/>
      </p:ext>
    </p:extLst>
  </p:cSld>
  <p:clrMapOvr>
    <a:masterClrMapping/>
  </p:clrMapOvr>
  <p:transition spd="med">
    <p:dissolv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/>
          </p:nvPr>
        </p:nvSpPr>
        <p:spPr>
          <a:xfrm>
            <a:off x="1676400" y="457200"/>
            <a:ext cx="7010400" cy="56388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77ADFCB-7A9B-5C5C-713C-51D219D8DB8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F2E2341-11F2-3536-4E70-45C88E8112D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94139F-2441-46AD-B1B5-B57BA2A1E072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347C333-4F71-1060-6B2E-049877EC9359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40284563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ítulo y texto encima de l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6200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1"/>
          </p:nvPr>
        </p:nvSpPr>
        <p:spPr>
          <a:xfrm>
            <a:off x="1066800" y="1752600"/>
            <a:ext cx="7620000" cy="19812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1066800" y="3886200"/>
            <a:ext cx="7620000" cy="19812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7A9B48D-9127-1E01-2523-9151D8FD13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4413" y="61071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800156-D9AA-4869-744B-7CBBBD87E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52813" y="610711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D536392-5124-2B42-A6BA-43B8FFFEB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81813" y="61071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FD67A0-4BAD-4743-9B74-54D4BBEE2D1F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336504080"/>
      </p:ext>
    </p:extLst>
  </p:cSld>
  <p:clrMapOvr>
    <a:masterClrMapping/>
  </p:clrMapOvr>
  <p:transition advTm="500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ítulo y objetos encima del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6200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066800" y="1752600"/>
            <a:ext cx="7620000" cy="19812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066800" y="3886200"/>
            <a:ext cx="7620000" cy="19812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458BC4F-724E-5776-D0E8-567B51746B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4413" y="61071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059D9E4-725B-B8DF-F849-A26A2D0B8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52813" y="610711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20EDBEE-631D-4963-B413-2520A402C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81813" y="61071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E33390-D206-4EF0-A0F7-35043E688B2A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343918167"/>
      </p:ext>
    </p:extLst>
  </p:cSld>
  <p:clrMapOvr>
    <a:masterClrMapping/>
  </p:clrMapOvr>
  <p:transition advTm="500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ítulo, tex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contenido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fecha 5">
            <a:extLst>
              <a:ext uri="{FF2B5EF4-FFF2-40B4-BE49-F238E27FC236}">
                <a16:creationId xmlns:a16="http://schemas.microsoft.com/office/drawing/2014/main" id="{18DC02E6-74F8-3249-6415-338BDCD8B3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63093F3E-208A-F3CE-CD16-B64C2310C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FD026662-5F7D-5D32-F2D8-B04B5FA79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ADAA4-DC7C-4448-876C-D3BF111E8DD5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171797863"/>
      </p:ext>
    </p:extLst>
  </p:cSld>
  <p:clrMapOvr>
    <a:masterClrMapping/>
  </p:clrMapOvr>
  <p:transition spd="med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653E582-1443-7E48-98B2-93A301A85915}"/>
              </a:ext>
            </a:extLst>
          </p:cNvPr>
          <p:cNvSpPr/>
          <p:nvPr/>
        </p:nvSpPr>
        <p:spPr>
          <a:xfrm>
            <a:off x="0" y="2016125"/>
            <a:ext cx="9144000" cy="4079875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27" name="Picture 11">
            <a:extLst>
              <a:ext uri="{FF2B5EF4-FFF2-40B4-BE49-F238E27FC236}">
                <a16:creationId xmlns:a16="http://schemas.microsoft.com/office/drawing/2014/main" id="{E0861209-0713-92F3-51ED-75589C1B87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>
            <a:fillRect/>
          </a:stretch>
        </p:blipFill>
        <p:spPr bwMode="auto">
          <a:xfrm>
            <a:off x="0" y="6096000"/>
            <a:ext cx="9144000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195B7C8-1CE8-B92C-1CCB-A8A36AC79916}"/>
              </a:ext>
            </a:extLst>
          </p:cNvPr>
          <p:cNvCxnSpPr/>
          <p:nvPr/>
        </p:nvCxnSpPr>
        <p:spPr>
          <a:xfrm>
            <a:off x="0" y="610076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08513D-0756-13F5-1BC1-76907B810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038" y="804863"/>
            <a:ext cx="6572250" cy="10493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30" name="Text Placeholder 2">
            <a:extLst>
              <a:ext uri="{FF2B5EF4-FFF2-40B4-BE49-F238E27FC236}">
                <a16:creationId xmlns:a16="http://schemas.microsoft.com/office/drawing/2014/main" id="{BCB8AC88-DD50-1E54-A077-E54A8715A5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3038" y="2016125"/>
            <a:ext cx="6572250" cy="344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los estilos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  <a:endParaRPr lang="en-US" altLang="es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3101EB-FA45-77A8-0A9F-690738BB27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46738" y="330200"/>
            <a:ext cx="2368550" cy="309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A7547A-4888-0EE6-E51E-B8E6596CE5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43038" y="328613"/>
            <a:ext cx="4033837" cy="309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5BBCAF-6176-E432-8E8B-52F14AECD4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7363" y="798513"/>
            <a:ext cx="795337" cy="5048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2800">
                <a:solidFill>
                  <a:schemeClr val="accent1"/>
                </a:solidFill>
                <a:latin typeface="+mn-lt"/>
              </a:defRPr>
            </a:lvl1pPr>
          </a:lstStyle>
          <a:p>
            <a:pPr>
              <a:defRPr/>
            </a:pPr>
            <a:fld id="{5E656BE8-5515-459D-8874-B972FE994AAD}" type="slidenum">
              <a:rPr lang="en-US" altLang="es-MX"/>
              <a:pPr>
                <a:defRPr/>
              </a:pPr>
              <a:t>‹Nº›</a:t>
            </a:fld>
            <a:endParaRPr lang="en-US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66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9" r:id="rId13"/>
    <p:sldLayoutId id="2147483780" r:id="rId14"/>
    <p:sldLayoutId id="2147483781" r:id="rId15"/>
    <p:sldLayoutId id="2147483782" r:id="rId16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kern="1200" cap="all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anose="020B0502020104020203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anose="020B0502020104020203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anose="020B0502020104020203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anose="020B0502020104020203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anose="020B0502020104020203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anose="020B0502020104020203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anose="020B0502020104020203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anose="020B0502020104020203" pitchFamily="34" charset="0"/>
        </a:defRPr>
      </a:lvl9pPr>
    </p:titleStyle>
    <p:bodyStyle>
      <a:lvl1pPr marL="228600" indent="-228600" algn="l" defTabSz="685800" rtl="0" eaLnBrk="0" fontAlgn="base" hangingPunct="0">
        <a:lnSpc>
          <a:spcPct val="120000"/>
        </a:lnSpc>
        <a:spcBef>
          <a:spcPts val="10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685800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685800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685800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685800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4" Type="http://schemas.openxmlformats.org/officeDocument/2006/relationships/image" Target="http://4.bp.blogspot.com/_SncSkWNdZAQ/SIYke0vkU-I/AAAAAAAAE3I/fIHwRMy1RXI/s400/14-Graellsia%2BIsabelae.jpg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6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8A1DDA-87F3-53E5-BEBD-5E5586BB6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1050" y="1700213"/>
            <a:ext cx="5618163" cy="123983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dirty="0"/>
              <a:t>Introducción a las ciencias ambientales</a:t>
            </a:r>
          </a:p>
        </p:txBody>
      </p:sp>
      <p:sp>
        <p:nvSpPr>
          <p:cNvPr id="19459" name="Marcador de texto 2">
            <a:extLst>
              <a:ext uri="{FF2B5EF4-FFF2-40B4-BE49-F238E27FC236}">
                <a16:creationId xmlns:a16="http://schemas.microsoft.com/office/drawing/2014/main" id="{42CB9D8D-F977-5712-D8BD-830250FFD5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443038" y="3806825"/>
            <a:ext cx="5618162" cy="1012825"/>
          </a:xfrm>
        </p:spPr>
        <p:txBody>
          <a:bodyPr/>
          <a:lstStyle/>
          <a:p>
            <a:pPr algn="r" eaLnBrk="1" hangingPunct="1"/>
            <a:r>
              <a:rPr lang="es-MX" altLang="es-MX" b="1" dirty="0"/>
              <a:t>Semestre 2022-2</a:t>
            </a:r>
          </a:p>
          <a:p>
            <a:pPr algn="r" eaLnBrk="1" hangingPunct="1"/>
            <a:r>
              <a:rPr lang="es-MX" altLang="es-MX" b="1" dirty="0"/>
              <a:t>Prof. Ismael Minjárez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203154-60B8-4ACC-14A6-88DEA687E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813" y="981075"/>
            <a:ext cx="6570662" cy="6477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dirty="0"/>
              <a:t>Contaminación acústica</a:t>
            </a:r>
          </a:p>
        </p:txBody>
      </p:sp>
      <p:pic>
        <p:nvPicPr>
          <p:cNvPr id="20483" name="Imagen 3">
            <a:extLst>
              <a:ext uri="{FF2B5EF4-FFF2-40B4-BE49-F238E27FC236}">
                <a16:creationId xmlns:a16="http://schemas.microsoft.com/office/drawing/2014/main" id="{95D2C24B-A01E-A6DA-5170-94F8E8BD7B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1700790"/>
            <a:ext cx="7524750" cy="423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Imagen 1">
            <a:extLst>
              <a:ext uri="{FF2B5EF4-FFF2-40B4-BE49-F238E27FC236}">
                <a16:creationId xmlns:a16="http://schemas.microsoft.com/office/drawing/2014/main" id="{6316614E-D085-F867-2117-4B2A12425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88913"/>
            <a:ext cx="3311525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Imagen 2">
            <a:extLst>
              <a:ext uri="{FF2B5EF4-FFF2-40B4-BE49-F238E27FC236}">
                <a16:creationId xmlns:a16="http://schemas.microsoft.com/office/drawing/2014/main" id="{6C8BF4FB-D5B0-0E1F-E85B-C104B5C10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3" t="36301" r="8760" b="6882"/>
          <a:stretch>
            <a:fillRect/>
          </a:stretch>
        </p:blipFill>
        <p:spPr bwMode="auto">
          <a:xfrm>
            <a:off x="4649788" y="4532313"/>
            <a:ext cx="4457700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Marcador de contenido 4">
            <a:extLst>
              <a:ext uri="{FF2B5EF4-FFF2-40B4-BE49-F238E27FC236}">
                <a16:creationId xmlns:a16="http://schemas.microsoft.com/office/drawing/2014/main" id="{DCC6F84F-563D-619B-05B7-2917AE0B358C}"/>
              </a:ext>
            </a:extLst>
          </p:cNvPr>
          <p:cNvSpPr>
            <a:spLocks noGrp="1" noChangeArrowheads="1"/>
          </p:cNvSpPr>
          <p:nvPr>
            <p:ph/>
          </p:nvPr>
        </p:nvSpPr>
        <p:spPr>
          <a:xfrm>
            <a:off x="5473700" y="115888"/>
            <a:ext cx="3382963" cy="5638800"/>
          </a:xfrm>
        </p:spPr>
        <p:txBody>
          <a:bodyPr/>
          <a:lstStyle/>
          <a:p>
            <a:pPr eaLnBrk="1" hangingPunct="1"/>
            <a:r>
              <a:rPr lang="es-MX" altLang="es-MX"/>
              <a:t>SONIDO</a:t>
            </a:r>
          </a:p>
          <a:p>
            <a:pPr eaLnBrk="1" hangingPunct="1"/>
            <a:r>
              <a:rPr lang="es-MX" altLang="es-MX"/>
              <a:t>Se trasmite en forma de ondas.</a:t>
            </a:r>
          </a:p>
          <a:p>
            <a:pPr eaLnBrk="1" hangingPunct="1"/>
            <a:r>
              <a:rPr lang="es-MX" altLang="es-MX"/>
              <a:t>Velocidad 340 m/s en aire</a:t>
            </a:r>
          </a:p>
          <a:p>
            <a:pPr eaLnBrk="1" hangingPunct="1"/>
            <a:r>
              <a:rPr lang="es-MX" altLang="es-MX"/>
              <a:t>El oído humano detecta sonidos desde 20 a 2000 hz</a:t>
            </a:r>
          </a:p>
          <a:p>
            <a:pPr eaLnBrk="1" hangingPunct="1"/>
            <a:r>
              <a:rPr lang="es-MX" altLang="es-MX"/>
              <a:t>La intensidad de sonido se refiere a la presión de las partículas de aire, se mide en decibelios. dB</a:t>
            </a:r>
          </a:p>
          <a:p>
            <a:pPr eaLnBrk="1" hangingPunct="1"/>
            <a:endParaRPr lang="es-MX" altLang="es-MX"/>
          </a:p>
        </p:txBody>
      </p:sp>
      <p:pic>
        <p:nvPicPr>
          <p:cNvPr id="21509" name="Imagen 5">
            <a:extLst>
              <a:ext uri="{FF2B5EF4-FFF2-40B4-BE49-F238E27FC236}">
                <a16:creationId xmlns:a16="http://schemas.microsoft.com/office/drawing/2014/main" id="{BCC7971D-8AC5-0BE8-8A4A-F098940D56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" y="3521075"/>
            <a:ext cx="3776663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0" name="CuadroTexto 6">
            <a:extLst>
              <a:ext uri="{FF2B5EF4-FFF2-40B4-BE49-F238E27FC236}">
                <a16:creationId xmlns:a16="http://schemas.microsoft.com/office/drawing/2014/main" id="{9E90177F-CB45-E751-D0C8-BA3D0F1453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588" y="2676525"/>
            <a:ext cx="40719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s-MX" altLang="es-MX" sz="1800"/>
              <a:t>Frecuencia es ondas por segundo se mide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s-MX" altLang="es-MX" sz="1800"/>
              <a:t>En Hertz (hz)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8F3FB158-4F93-9B98-38C4-DB198A4CB8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55650" y="33338"/>
            <a:ext cx="3960813" cy="8858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br>
              <a:rPr lang="es-ES" altLang="es-MX" sz="2700" b="1" dirty="0"/>
            </a:br>
            <a:br>
              <a:rPr lang="es-ES" altLang="es-MX" sz="2700" b="1" dirty="0"/>
            </a:br>
            <a:r>
              <a:rPr lang="es-ES" altLang="es-MX" sz="3600" b="1" dirty="0"/>
              <a:t>ANATOMÍA DEL OÍDO</a:t>
            </a:r>
            <a:br>
              <a:rPr lang="es-ES" altLang="es-MX" sz="3600" b="1" dirty="0"/>
            </a:br>
            <a:endParaRPr lang="es-ES" altLang="es-MX" sz="3600" b="1" dirty="0"/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AB50E47B-E41C-F4CA-08E2-6F55D0B1D6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0825" y="1647825"/>
            <a:ext cx="8640763" cy="3822700"/>
          </a:xfrm>
        </p:spPr>
        <p:txBody>
          <a:bodyPr/>
          <a:lstStyle/>
          <a:p>
            <a:pPr algn="just" eaLnBrk="1" hangingPunct="1">
              <a:buFont typeface="Wingdings" panose="05000000000000000000" pitchFamily="2" charset="2"/>
              <a:buNone/>
            </a:pPr>
            <a:br>
              <a:rPr lang="es-ES" altLang="es-MX" sz="4000" dirty="0"/>
            </a:br>
            <a:endParaRPr lang="es-ES" altLang="es-MX" sz="4000" dirty="0"/>
          </a:p>
          <a:p>
            <a:pPr algn="just" eaLnBrk="1" hangingPunct="1">
              <a:buClr>
                <a:srgbClr val="FFCC00"/>
              </a:buClr>
              <a:buFont typeface="Wingdings" panose="05000000000000000000" pitchFamily="2" charset="2"/>
              <a:buChar char="v"/>
            </a:pPr>
            <a:r>
              <a:rPr lang="es-ES" altLang="es-MX" b="1" dirty="0"/>
              <a:t>El oído en tres zonas bien diferenciadas: 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endParaRPr lang="es-ES" altLang="es-MX" b="1" dirty="0"/>
          </a:p>
          <a:p>
            <a:pPr algn="just" eaLnBrk="1" hangingPunct="1">
              <a:buClr>
                <a:srgbClr val="FFCC00"/>
              </a:buClr>
              <a:buFont typeface="Wingdings" panose="05000000000000000000" pitchFamily="2" charset="2"/>
              <a:buChar char="v"/>
            </a:pPr>
            <a:r>
              <a:rPr lang="es-ES" altLang="es-MX" b="1" dirty="0"/>
              <a:t>El oído externo: es el encargado de captar y dirigir las ondas sonoras hasta el tímpano a través del orificio auditivo.  </a:t>
            </a:r>
          </a:p>
          <a:p>
            <a:pPr algn="just" eaLnBrk="1" hangingPunct="1">
              <a:buClr>
                <a:srgbClr val="FFCC00"/>
              </a:buClr>
              <a:buFont typeface="Wingdings" panose="05000000000000000000" pitchFamily="2" charset="2"/>
              <a:buChar char="v"/>
            </a:pPr>
            <a:r>
              <a:rPr lang="es-ES" altLang="es-MX" b="1" dirty="0"/>
              <a:t>El tímpano vibra con las ondas sonoras.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endParaRPr lang="es-ES" altLang="es-MX" b="1" dirty="0"/>
          </a:p>
        </p:txBody>
      </p:sp>
      <p:pic>
        <p:nvPicPr>
          <p:cNvPr id="22532" name="Picture 17">
            <a:extLst>
              <a:ext uri="{FF2B5EF4-FFF2-40B4-BE49-F238E27FC236}">
                <a16:creationId xmlns:a16="http://schemas.microsoft.com/office/drawing/2014/main" id="{D36C9607-9254-2B3B-8C59-FA8F267B05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76250"/>
            <a:ext cx="2808288" cy="259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2ED666F4-81A4-492A-AD8C-50B8373DFD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03350" y="835025"/>
            <a:ext cx="7010400" cy="865188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altLang="es-MX" sz="3600" b="1" dirty="0"/>
              <a:t>ANATOMÍA DEL OÍDO</a:t>
            </a:r>
            <a:br>
              <a:rPr lang="es-ES" altLang="es-MX" sz="3600" b="1" dirty="0"/>
            </a:br>
            <a:endParaRPr lang="es-CO" altLang="es-MX" sz="3600" b="1" dirty="0"/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0D1A8E4F-4248-BBAC-24DC-A847FC52D6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98475" y="1908175"/>
            <a:ext cx="8147050" cy="41148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Clr>
                <a:srgbClr val="FFCC00"/>
              </a:buClr>
              <a:buFont typeface="Wingdings" panose="05000000000000000000" pitchFamily="2" charset="2"/>
              <a:buChar char="v"/>
            </a:pPr>
            <a:r>
              <a:rPr lang="es-ES" altLang="es-MX" sz="2400" b="1" dirty="0"/>
              <a:t>El oído medio: las vibraciones generadas en el tímpano se amplifican y transmiten a través de unos huesecillos, denominados martillo, yunque y estribo hasta el oído interno. 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s-ES" altLang="es-MX" sz="2400" b="1" dirty="0"/>
          </a:p>
          <a:p>
            <a:pPr algn="just" eaLnBrk="1" hangingPunct="1">
              <a:lnSpc>
                <a:spcPct val="90000"/>
              </a:lnSpc>
              <a:buClr>
                <a:srgbClr val="FFCC00"/>
              </a:buClr>
              <a:buFont typeface="Wingdings" panose="05000000000000000000" pitchFamily="2" charset="2"/>
              <a:buChar char="v"/>
            </a:pPr>
            <a:r>
              <a:rPr lang="es-ES" altLang="es-MX" sz="2400" b="1" dirty="0"/>
              <a:t>El oído interno: en esta zona se realiza la conversión de las vibraciones en impulsos nerviosos. </a:t>
            </a:r>
          </a:p>
          <a:p>
            <a:pPr algn="just" eaLnBrk="1" hangingPunct="1">
              <a:lnSpc>
                <a:spcPct val="90000"/>
              </a:lnSpc>
              <a:buClr>
                <a:srgbClr val="FFCC00"/>
              </a:buClr>
              <a:buFont typeface="Wingdings" panose="05000000000000000000" pitchFamily="2" charset="2"/>
              <a:buChar char="v"/>
            </a:pPr>
            <a:r>
              <a:rPr lang="es-ES" altLang="es-MX" sz="2400" b="1" dirty="0"/>
              <a:t>Desde aquí se transmiten las señales nerviosas hasta nuestro cerebro, que se encargará de descifrar y convertirlo en una sensación auditiva. </a:t>
            </a:r>
          </a:p>
          <a:p>
            <a:pPr algn="just" eaLnBrk="1" hangingPunct="1">
              <a:lnSpc>
                <a:spcPct val="90000"/>
              </a:lnSpc>
              <a:buClr>
                <a:srgbClr val="FFCC00"/>
              </a:buClr>
              <a:buFont typeface="Wingdings" panose="05000000000000000000" pitchFamily="2" charset="2"/>
              <a:buChar char="v"/>
            </a:pPr>
            <a:r>
              <a:rPr lang="es-ES" altLang="es-MX" sz="2400" b="1" dirty="0"/>
              <a:t>En el oído interno encontramos la cóclea o caracol.</a:t>
            </a:r>
          </a:p>
          <a:p>
            <a:pPr eaLnBrk="1" hangingPunct="1">
              <a:lnSpc>
                <a:spcPct val="90000"/>
              </a:lnSpc>
            </a:pPr>
            <a:endParaRPr lang="es-CO" altLang="es-MX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B2D387DE-8D9E-571F-A766-A568BB32E02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9750" y="484188"/>
            <a:ext cx="7772400" cy="1470025"/>
          </a:xfrm>
        </p:spPr>
        <p:txBody>
          <a:bodyPr anchor="ctr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altLang="es-MX" sz="4000" b="1"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</a:rPr>
              <a:t>CONTAMINACIÓN ACÚSTICA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C95C8147-2AC9-3C15-7071-69076DE08D6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68313" y="1936750"/>
            <a:ext cx="8207375" cy="1752600"/>
          </a:xfrm>
        </p:spPr>
        <p:txBody>
          <a:bodyPr rtlCol="0">
            <a:noAutofit/>
          </a:bodyPr>
          <a:lstStyle/>
          <a:p>
            <a:pPr eaLnBrk="1" fontAlgn="auto" hangingPunct="1">
              <a:lnSpc>
                <a:spcPct val="130000"/>
              </a:lnSpc>
              <a:spcAft>
                <a:spcPts val="0"/>
              </a:spcAft>
              <a:defRPr/>
            </a:pPr>
            <a:r>
              <a:rPr lang="es-ES" altLang="es-MX" sz="2800" b="1" i="1" dirty="0">
                <a:latin typeface="Times New Roman" panose="02020603050405020304" pitchFamily="18" charset="0"/>
              </a:rPr>
              <a:t>¿Hace ruido el rayo que cae cuando no hay nadie para escucharlo? </a:t>
            </a:r>
          </a:p>
          <a:p>
            <a:pPr eaLnBrk="1" fontAlgn="auto" hangingPunct="1">
              <a:lnSpc>
                <a:spcPct val="130000"/>
              </a:lnSpc>
              <a:spcAft>
                <a:spcPts val="0"/>
              </a:spcAft>
              <a:defRPr/>
            </a:pPr>
            <a:endParaRPr lang="es-ES" altLang="es-MX" sz="2800" b="1" dirty="0">
              <a:latin typeface="Times New Roman" panose="02020603050405020304" pitchFamily="18" charset="0"/>
            </a:endParaRPr>
          </a:p>
          <a:p>
            <a:pPr eaLnBrk="1" fontAlgn="auto" hangingPunct="1">
              <a:lnSpc>
                <a:spcPct val="130000"/>
              </a:lnSpc>
              <a:spcAft>
                <a:spcPts val="0"/>
              </a:spcAft>
              <a:defRPr/>
            </a:pPr>
            <a:endParaRPr lang="es-ES" altLang="es-MX" sz="2800" b="1" dirty="0">
              <a:latin typeface="Times New Roman" panose="02020603050405020304" pitchFamily="18" charset="0"/>
            </a:endParaRPr>
          </a:p>
          <a:p>
            <a:pPr eaLnBrk="1" fontAlgn="auto" hangingPunct="1">
              <a:lnSpc>
                <a:spcPct val="130000"/>
              </a:lnSpc>
              <a:spcAft>
                <a:spcPts val="0"/>
              </a:spcAft>
              <a:defRPr/>
            </a:pPr>
            <a:r>
              <a:rPr lang="es-ES" altLang="es-MX" sz="2800" b="1" dirty="0">
                <a:latin typeface="Times New Roman" panose="02020603050405020304" pitchFamily="18" charset="0"/>
              </a:rPr>
              <a:t>¿Contamina acústicamente?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AC054E2-A6FF-E41B-5ED4-FC88D10B38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71550" y="-387350"/>
            <a:ext cx="6346825" cy="5048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br>
              <a:rPr lang="es-ES" altLang="es-MX" sz="3600" b="1" dirty="0"/>
            </a:br>
            <a:br>
              <a:rPr lang="es-ES" altLang="es-MX" sz="3600" b="1" dirty="0"/>
            </a:br>
            <a:br>
              <a:rPr lang="es-ES" altLang="es-MX" sz="3600" b="1" dirty="0"/>
            </a:br>
            <a:r>
              <a:rPr lang="es-ES" altLang="es-MX" sz="3600" b="1" dirty="0">
                <a:solidFill>
                  <a:schemeClr val="bg2">
                    <a:lumMod val="50000"/>
                  </a:schemeClr>
                </a:solidFill>
              </a:rPr>
              <a:t>LA CONTAMINACIÓN ACÚSTICA </a:t>
            </a:r>
            <a:br>
              <a:rPr lang="es-ES" altLang="es-MX" sz="3600" b="1" dirty="0"/>
            </a:br>
            <a:br>
              <a:rPr lang="es-ES" altLang="es-MX" sz="3600" b="1" dirty="0"/>
            </a:br>
            <a:endParaRPr lang="es-ES" altLang="es-MX" sz="3600" b="1" dirty="0"/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EF63EB19-BBCF-1747-B467-C7F9701441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2060575"/>
            <a:ext cx="8135937" cy="3384550"/>
          </a:xfrm>
        </p:spPr>
        <p:txBody>
          <a:bodyPr/>
          <a:lstStyle/>
          <a:p>
            <a:pPr algn="just" eaLnBrk="1" hangingPunct="1">
              <a:buFont typeface="Wingdings" panose="05000000000000000000" pitchFamily="2" charset="2"/>
              <a:buNone/>
            </a:pPr>
            <a:r>
              <a:rPr lang="es-ES" altLang="es-MX" sz="2400" dirty="0"/>
              <a:t>   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es-ES" altLang="es-MX" sz="2400" dirty="0"/>
              <a:t>	</a:t>
            </a:r>
            <a:r>
              <a:rPr lang="es-ES" altLang="es-MX" sz="2400" b="1" dirty="0"/>
              <a:t>Las sociedades modernas cada vez están más expuestas  a este tipo de contaminación invisible. 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es-ES" altLang="es-MX" sz="2400" b="1" dirty="0"/>
              <a:t>El desarrollo de actividades industriales, el transporte, la construcción e incluso las derivadas de hábitos sociales, actividades lúdicas o recreativas, traen como consecuencia un aumento de la exposición al ruido.</a:t>
            </a:r>
            <a:r>
              <a:rPr lang="es-ES" altLang="es-MX" b="1" dirty="0"/>
              <a:t> 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endParaRPr lang="es-ES" altLang="es-MX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8A1CA86A-8F6D-42F2-42D0-5B0182CD02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182563"/>
            <a:ext cx="6572250" cy="725487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s-MX" sz="3600" cap="none">
                <a:latin typeface="Calibri" panose="020F0502020204030204" pitchFamily="34" charset="0"/>
              </a:rPr>
              <a:t>Que es la contaminación acústica?</a:t>
            </a:r>
          </a:p>
        </p:txBody>
      </p:sp>
      <p:sp>
        <p:nvSpPr>
          <p:cNvPr id="27651" name="Content Placeholder 2">
            <a:extLst>
              <a:ext uri="{FF2B5EF4-FFF2-40B4-BE49-F238E27FC236}">
                <a16:creationId xmlns:a16="http://schemas.microsoft.com/office/drawing/2014/main" id="{1A94F13A-B204-8E1A-135A-7B55E4BBE9F4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539750" y="1958975"/>
            <a:ext cx="7696200" cy="4873625"/>
          </a:xfrm>
        </p:spPr>
        <p:txBody>
          <a:bodyPr/>
          <a:lstStyle/>
          <a:p>
            <a:pPr marL="273050" indent="-273050" eaLnBrk="1" hangingPunct="1">
              <a:buFont typeface="Wingdings" panose="05000000000000000000" pitchFamily="2" charset="2"/>
              <a:buChar char=""/>
            </a:pPr>
            <a:r>
              <a:rPr lang="en-US" altLang="es-MX" dirty="0" err="1">
                <a:latin typeface="Calibri" panose="020F0502020204030204" pitchFamily="34" charset="0"/>
              </a:rPr>
              <a:t>Todo</a:t>
            </a:r>
            <a:r>
              <a:rPr lang="en-US" altLang="es-MX" dirty="0">
                <a:latin typeface="Calibri" panose="020F0502020204030204" pitchFamily="34" charset="0"/>
              </a:rPr>
              <a:t> </a:t>
            </a:r>
            <a:r>
              <a:rPr lang="en-US" altLang="es-MX" dirty="0" err="1">
                <a:latin typeface="Calibri" panose="020F0502020204030204" pitchFamily="34" charset="0"/>
              </a:rPr>
              <a:t>sonido</a:t>
            </a:r>
            <a:r>
              <a:rPr lang="en-US" altLang="es-MX" dirty="0">
                <a:latin typeface="Calibri" panose="020F0502020204030204" pitchFamily="34" charset="0"/>
              </a:rPr>
              <a:t> </a:t>
            </a:r>
            <a:r>
              <a:rPr lang="en-US" altLang="es-MX" dirty="0" err="1">
                <a:latin typeface="Calibri" panose="020F0502020204030204" pitchFamily="34" charset="0"/>
              </a:rPr>
              <a:t>indeseable</a:t>
            </a:r>
            <a:r>
              <a:rPr lang="en-US" altLang="es-MX" dirty="0">
                <a:latin typeface="Calibri" panose="020F0502020204030204" pitchFamily="34" charset="0"/>
              </a:rPr>
              <a:t> o que </a:t>
            </a:r>
            <a:r>
              <a:rPr lang="en-US" altLang="es-MX" dirty="0" err="1">
                <a:latin typeface="Calibri" panose="020F0502020204030204" pitchFamily="34" charset="0"/>
              </a:rPr>
              <a:t>afecta</a:t>
            </a:r>
            <a:r>
              <a:rPr lang="en-US" altLang="es-MX" dirty="0">
                <a:latin typeface="Calibri" panose="020F0502020204030204" pitchFamily="34" charset="0"/>
              </a:rPr>
              <a:t> la </a:t>
            </a:r>
            <a:r>
              <a:rPr lang="en-US" altLang="es-MX" dirty="0" err="1">
                <a:latin typeface="Calibri" panose="020F0502020204030204" pitchFamily="34" charset="0"/>
              </a:rPr>
              <a:t>calidad</a:t>
            </a:r>
            <a:r>
              <a:rPr lang="en-US" altLang="es-MX" dirty="0">
                <a:latin typeface="Calibri" panose="020F0502020204030204" pitchFamily="34" charset="0"/>
              </a:rPr>
              <a:t> de </a:t>
            </a:r>
            <a:r>
              <a:rPr lang="en-US" altLang="es-MX" dirty="0" err="1">
                <a:latin typeface="Calibri" panose="020F0502020204030204" pitchFamily="34" charset="0"/>
              </a:rPr>
              <a:t>vida</a:t>
            </a:r>
            <a:r>
              <a:rPr lang="en-US" altLang="es-MX" dirty="0">
                <a:latin typeface="Calibri" panose="020F0502020204030204" pitchFamily="34" charset="0"/>
              </a:rPr>
              <a:t> se </a:t>
            </a:r>
            <a:r>
              <a:rPr lang="en-US" altLang="es-MX" dirty="0" err="1">
                <a:latin typeface="Calibri" panose="020F0502020204030204" pitchFamily="34" charset="0"/>
              </a:rPr>
              <a:t>denomina</a:t>
            </a:r>
            <a:r>
              <a:rPr lang="en-US" altLang="es-MX" dirty="0">
                <a:latin typeface="Calibri" panose="020F0502020204030204" pitchFamily="34" charset="0"/>
              </a:rPr>
              <a:t> </a:t>
            </a:r>
            <a:r>
              <a:rPr lang="en-US" altLang="es-MX" dirty="0" err="1">
                <a:latin typeface="Calibri" panose="020F0502020204030204" pitchFamily="34" charset="0"/>
              </a:rPr>
              <a:t>ruido</a:t>
            </a:r>
            <a:r>
              <a:rPr lang="en-US" altLang="es-MX" dirty="0">
                <a:latin typeface="Calibri" panose="020F0502020204030204" pitchFamily="34" charset="0"/>
              </a:rPr>
              <a:t>. </a:t>
            </a:r>
            <a:r>
              <a:rPr lang="en-US" altLang="es-MX" dirty="0" err="1">
                <a:latin typeface="Calibri" panose="020F0502020204030204" pitchFamily="34" charset="0"/>
              </a:rPr>
              <a:t>Cuando</a:t>
            </a:r>
            <a:r>
              <a:rPr lang="en-US" altLang="es-MX" dirty="0">
                <a:latin typeface="Calibri" panose="020F0502020204030204" pitchFamily="34" charset="0"/>
              </a:rPr>
              <a:t> es </a:t>
            </a:r>
            <a:r>
              <a:rPr lang="en-US" altLang="es-MX" dirty="0" err="1">
                <a:latin typeface="Calibri" panose="020F0502020204030204" pitchFamily="34" charset="0"/>
              </a:rPr>
              <a:t>importante</a:t>
            </a:r>
            <a:r>
              <a:rPr lang="en-US" altLang="es-MX" dirty="0">
                <a:latin typeface="Calibri" panose="020F0502020204030204" pitchFamily="34" charset="0"/>
              </a:rPr>
              <a:t> </a:t>
            </a:r>
            <a:r>
              <a:rPr lang="en-US" altLang="es-MX" dirty="0" err="1">
                <a:latin typeface="Calibri" panose="020F0502020204030204" pitchFamily="34" charset="0"/>
              </a:rPr>
              <a:t>en</a:t>
            </a:r>
            <a:r>
              <a:rPr lang="en-US" altLang="es-MX" dirty="0">
                <a:latin typeface="Calibri" panose="020F0502020204030204" pitchFamily="34" charset="0"/>
              </a:rPr>
              <a:t> </a:t>
            </a:r>
            <a:r>
              <a:rPr lang="en-US" altLang="es-MX" dirty="0" err="1">
                <a:latin typeface="Calibri" panose="020F0502020204030204" pitchFamily="34" charset="0"/>
              </a:rPr>
              <a:t>el</a:t>
            </a:r>
            <a:r>
              <a:rPr lang="en-US" altLang="es-MX" dirty="0">
                <a:latin typeface="Calibri" panose="020F0502020204030204" pitchFamily="34" charset="0"/>
              </a:rPr>
              <a:t> </a:t>
            </a:r>
            <a:r>
              <a:rPr lang="en-US" altLang="es-MX" dirty="0" err="1">
                <a:latin typeface="Calibri" panose="020F0502020204030204" pitchFamily="34" charset="0"/>
              </a:rPr>
              <a:t>ambiente</a:t>
            </a:r>
            <a:r>
              <a:rPr lang="en-US" altLang="es-MX" dirty="0">
                <a:latin typeface="Calibri" panose="020F0502020204030204" pitchFamily="34" charset="0"/>
              </a:rPr>
              <a:t> es </a:t>
            </a:r>
            <a:r>
              <a:rPr lang="en-US" altLang="es-MX" dirty="0" err="1">
                <a:latin typeface="Calibri" panose="020F0502020204030204" pitchFamily="34" charset="0"/>
              </a:rPr>
              <a:t>contaminación</a:t>
            </a:r>
            <a:r>
              <a:rPr lang="en-US" altLang="es-MX" dirty="0">
                <a:latin typeface="Calibri" panose="020F0502020204030204" pitchFamily="34" charset="0"/>
              </a:rPr>
              <a:t> </a:t>
            </a:r>
            <a:r>
              <a:rPr lang="en-US" altLang="es-MX" dirty="0" err="1">
                <a:latin typeface="Calibri" panose="020F0502020204030204" pitchFamily="34" charset="0"/>
              </a:rPr>
              <a:t>acústica</a:t>
            </a:r>
            <a:r>
              <a:rPr lang="en-US" altLang="es-MX" dirty="0">
                <a:latin typeface="Calibri" panose="020F0502020204030204" pitchFamily="34" charset="0"/>
              </a:rPr>
              <a:t>. </a:t>
            </a:r>
          </a:p>
          <a:p>
            <a:pPr marL="273050" indent="-273050" eaLnBrk="1" hangingPunct="1">
              <a:buFont typeface="Wingdings" panose="05000000000000000000" pitchFamily="2" charset="2"/>
              <a:buChar char=""/>
            </a:pPr>
            <a:r>
              <a:rPr lang="en-US" altLang="es-MX" dirty="0">
                <a:latin typeface="Calibri" panose="020F0502020204030204" pitchFamily="34" charset="0"/>
              </a:rPr>
              <a:t>El </a:t>
            </a:r>
            <a:r>
              <a:rPr lang="en-US" altLang="es-MX" dirty="0" err="1">
                <a:latin typeface="Calibri" panose="020F0502020204030204" pitchFamily="34" charset="0"/>
              </a:rPr>
              <a:t>sonido</a:t>
            </a:r>
            <a:r>
              <a:rPr lang="en-US" altLang="es-MX" dirty="0">
                <a:latin typeface="Calibri" panose="020F0502020204030204" pitchFamily="34" charset="0"/>
              </a:rPr>
              <a:t> se </a:t>
            </a:r>
            <a:r>
              <a:rPr lang="en-US" altLang="es-MX" dirty="0" err="1">
                <a:latin typeface="Calibri" panose="020F0502020204030204" pitchFamily="34" charset="0"/>
              </a:rPr>
              <a:t>convierte</a:t>
            </a:r>
            <a:r>
              <a:rPr lang="en-US" altLang="es-MX" dirty="0">
                <a:latin typeface="Calibri" panose="020F0502020204030204" pitchFamily="34" charset="0"/>
              </a:rPr>
              <a:t> </a:t>
            </a:r>
            <a:r>
              <a:rPr lang="en-US" altLang="es-MX" dirty="0" err="1">
                <a:latin typeface="Calibri" panose="020F0502020204030204" pitchFamily="34" charset="0"/>
              </a:rPr>
              <a:t>en</a:t>
            </a:r>
            <a:r>
              <a:rPr lang="en-US" altLang="es-MX" dirty="0">
                <a:latin typeface="Calibri" panose="020F0502020204030204" pitchFamily="34" charset="0"/>
              </a:rPr>
              <a:t> </a:t>
            </a:r>
            <a:r>
              <a:rPr lang="en-US" altLang="es-MX" dirty="0" err="1">
                <a:latin typeface="Calibri" panose="020F0502020204030204" pitchFamily="34" charset="0"/>
              </a:rPr>
              <a:t>indeseable</a:t>
            </a:r>
            <a:r>
              <a:rPr lang="en-US" altLang="es-MX" dirty="0">
                <a:latin typeface="Calibri" panose="020F0502020204030204" pitchFamily="34" charset="0"/>
              </a:rPr>
              <a:t> </a:t>
            </a:r>
            <a:r>
              <a:rPr lang="en-US" altLang="es-MX" dirty="0" err="1">
                <a:latin typeface="Calibri" panose="020F0502020204030204" pitchFamily="34" charset="0"/>
              </a:rPr>
              <a:t>cuando</a:t>
            </a:r>
            <a:r>
              <a:rPr lang="en-US" altLang="es-MX" dirty="0">
                <a:latin typeface="Calibri" panose="020F0502020204030204" pitchFamily="34" charset="0"/>
              </a:rPr>
              <a:t> </a:t>
            </a:r>
            <a:r>
              <a:rPr lang="en-US" altLang="es-MX" dirty="0" err="1">
                <a:latin typeface="Calibri" panose="020F0502020204030204" pitchFamily="34" charset="0"/>
              </a:rPr>
              <a:t>afecta</a:t>
            </a:r>
            <a:r>
              <a:rPr lang="en-US" altLang="es-MX" dirty="0">
                <a:latin typeface="Calibri" panose="020F0502020204030204" pitchFamily="34" charset="0"/>
              </a:rPr>
              <a:t> las </a:t>
            </a:r>
            <a:r>
              <a:rPr lang="en-US" altLang="es-MX" dirty="0" err="1">
                <a:latin typeface="Calibri" panose="020F0502020204030204" pitchFamily="34" charset="0"/>
              </a:rPr>
              <a:t>actividades</a:t>
            </a:r>
            <a:r>
              <a:rPr lang="en-US" altLang="es-MX" dirty="0">
                <a:latin typeface="Calibri" panose="020F0502020204030204" pitchFamily="34" charset="0"/>
              </a:rPr>
              <a:t> </a:t>
            </a:r>
            <a:r>
              <a:rPr lang="en-US" altLang="es-MX" dirty="0" err="1">
                <a:latin typeface="Calibri" panose="020F0502020204030204" pitchFamily="34" charset="0"/>
              </a:rPr>
              <a:t>normales</a:t>
            </a:r>
            <a:r>
              <a:rPr lang="en-US" altLang="es-MX" dirty="0">
                <a:latin typeface="Calibri" panose="020F0502020204030204" pitchFamily="34" charset="0"/>
              </a:rPr>
              <a:t> </a:t>
            </a:r>
            <a:r>
              <a:rPr lang="en-US" altLang="es-MX" dirty="0" err="1">
                <a:latin typeface="Calibri" panose="020F0502020204030204" pitchFamily="34" charset="0"/>
              </a:rPr>
              <a:t>como</a:t>
            </a:r>
            <a:r>
              <a:rPr lang="en-US" altLang="es-MX" dirty="0">
                <a:latin typeface="Calibri" panose="020F0502020204030204" pitchFamily="34" charset="0"/>
              </a:rPr>
              <a:t> </a:t>
            </a:r>
            <a:r>
              <a:rPr lang="en-US" altLang="es-MX" dirty="0" err="1">
                <a:latin typeface="Calibri" panose="020F0502020204030204" pitchFamily="34" charset="0"/>
              </a:rPr>
              <a:t>el</a:t>
            </a:r>
            <a:r>
              <a:rPr lang="en-US" altLang="es-MX" dirty="0">
                <a:latin typeface="Calibri" panose="020F0502020204030204" pitchFamily="34" charset="0"/>
              </a:rPr>
              <a:t> </a:t>
            </a:r>
            <a:r>
              <a:rPr lang="en-US" altLang="es-MX" dirty="0" err="1">
                <a:latin typeface="Calibri" panose="020F0502020204030204" pitchFamily="34" charset="0"/>
              </a:rPr>
              <a:t>trabajo</a:t>
            </a:r>
            <a:r>
              <a:rPr lang="en-US" altLang="es-MX" dirty="0">
                <a:latin typeface="Calibri" panose="020F0502020204030204" pitchFamily="34" charset="0"/>
              </a:rPr>
              <a:t>, </a:t>
            </a:r>
            <a:r>
              <a:rPr lang="en-US" altLang="es-MX" dirty="0" err="1">
                <a:latin typeface="Calibri" panose="020F0502020204030204" pitchFamily="34" charset="0"/>
              </a:rPr>
              <a:t>sueño</a:t>
            </a:r>
            <a:r>
              <a:rPr lang="en-US" altLang="es-MX" dirty="0">
                <a:latin typeface="Calibri" panose="020F0502020204030204" pitchFamily="34" charset="0"/>
              </a:rPr>
              <a:t> o </a:t>
            </a:r>
            <a:r>
              <a:rPr lang="en-US" altLang="es-MX" dirty="0" err="1">
                <a:latin typeface="Calibri" panose="020F0502020204030204" pitchFamily="34" charset="0"/>
              </a:rPr>
              <a:t>conversaciones</a:t>
            </a:r>
            <a:r>
              <a:rPr lang="en-US" altLang="es-MX" dirty="0">
                <a:latin typeface="Calibri" panose="020F0502020204030204" pitchFamily="34" charset="0"/>
              </a:rPr>
              <a:t>.</a:t>
            </a:r>
          </a:p>
          <a:p>
            <a:pPr marL="273050" indent="-273050" eaLnBrk="1" hangingPunct="1">
              <a:buFont typeface="Wingdings" panose="05000000000000000000" pitchFamily="2" charset="2"/>
              <a:buChar char=""/>
            </a:pPr>
            <a:r>
              <a:rPr lang="en-US" altLang="es-MX" dirty="0" err="1">
                <a:latin typeface="Calibri" panose="020F0502020204030204" pitchFamily="34" charset="0"/>
              </a:rPr>
              <a:t>En</a:t>
            </a:r>
            <a:r>
              <a:rPr lang="en-US" altLang="es-MX" dirty="0">
                <a:latin typeface="Calibri" panose="020F0502020204030204" pitchFamily="34" charset="0"/>
              </a:rPr>
              <a:t> un </a:t>
            </a:r>
            <a:r>
              <a:rPr lang="en-US" altLang="es-MX" dirty="0" err="1">
                <a:latin typeface="Calibri" panose="020F0502020204030204" pitchFamily="34" charset="0"/>
              </a:rPr>
              <a:t>problema</a:t>
            </a:r>
            <a:r>
              <a:rPr lang="en-US" altLang="es-MX" dirty="0">
                <a:latin typeface="Calibri" panose="020F0502020204030204" pitchFamily="34" charset="0"/>
              </a:rPr>
              <a:t> </a:t>
            </a:r>
            <a:r>
              <a:rPr lang="en-US" altLang="es-MX" dirty="0" err="1">
                <a:latin typeface="Calibri" panose="020F0502020204030204" pitchFamily="34" charset="0"/>
              </a:rPr>
              <a:t>ambiental</a:t>
            </a:r>
            <a:r>
              <a:rPr lang="en-US" altLang="es-MX" dirty="0">
                <a:latin typeface="Calibri" panose="020F0502020204030204" pitchFamily="34" charset="0"/>
              </a:rPr>
              <a:t> poco </a:t>
            </a:r>
            <a:r>
              <a:rPr lang="en-US" altLang="es-MX" dirty="0" err="1">
                <a:latin typeface="Calibri" panose="020F0502020204030204" pitchFamily="34" charset="0"/>
              </a:rPr>
              <a:t>valorado</a:t>
            </a:r>
            <a:r>
              <a:rPr lang="en-US" altLang="es-MX" dirty="0">
                <a:latin typeface="Calibri" panose="020F0502020204030204" pitchFamily="34" charset="0"/>
              </a:rPr>
              <a:t> </a:t>
            </a:r>
            <a:r>
              <a:rPr lang="en-US" altLang="es-MX" dirty="0" err="1">
                <a:latin typeface="Calibri" panose="020F0502020204030204" pitchFamily="34" charset="0"/>
              </a:rPr>
              <a:t>debido</a:t>
            </a:r>
            <a:r>
              <a:rPr lang="en-US" altLang="es-MX" dirty="0">
                <a:latin typeface="Calibri" panose="020F0502020204030204" pitchFamily="34" charset="0"/>
              </a:rPr>
              <a:t> a que no se </a:t>
            </a:r>
            <a:r>
              <a:rPr lang="en-US" altLang="es-MX" dirty="0" err="1">
                <a:latin typeface="Calibri" panose="020F0502020204030204" pitchFamily="34" charset="0"/>
              </a:rPr>
              <a:t>puede</a:t>
            </a:r>
            <a:r>
              <a:rPr lang="en-US" altLang="es-MX" dirty="0">
                <a:latin typeface="Calibri" panose="020F0502020204030204" pitchFamily="34" charset="0"/>
              </a:rPr>
              <a:t> </a:t>
            </a:r>
            <a:r>
              <a:rPr lang="en-US" altLang="es-MX" dirty="0" err="1">
                <a:latin typeface="Calibri" panose="020F0502020204030204" pitchFamily="34" charset="0"/>
              </a:rPr>
              <a:t>ver</a:t>
            </a:r>
            <a:r>
              <a:rPr lang="en-US" altLang="es-MX" dirty="0">
                <a:latin typeface="Calibri" panose="020F0502020204030204" pitchFamily="34" charset="0"/>
              </a:rPr>
              <a:t> o </a:t>
            </a:r>
            <a:r>
              <a:rPr lang="en-US" altLang="es-MX" dirty="0" err="1">
                <a:latin typeface="Calibri" panose="020F0502020204030204" pitchFamily="34" charset="0"/>
              </a:rPr>
              <a:t>tocar</a:t>
            </a:r>
            <a:r>
              <a:rPr lang="en-US" altLang="es-MX" dirty="0">
                <a:latin typeface="Calibri" panose="020F0502020204030204" pitchFamily="34" charset="0"/>
              </a:rPr>
              <a:t>.</a:t>
            </a:r>
          </a:p>
          <a:p>
            <a:pPr marL="273050" indent="-273050" eaLnBrk="1" hangingPunct="1">
              <a:buFont typeface="Wingdings" panose="05000000000000000000" pitchFamily="2" charset="2"/>
              <a:buChar char=""/>
            </a:pPr>
            <a:r>
              <a:rPr lang="en-US" altLang="es-MX" dirty="0">
                <a:latin typeface="Calibri" panose="020F0502020204030204" pitchFamily="34" charset="0"/>
              </a:rPr>
              <a:t>La </a:t>
            </a:r>
            <a:r>
              <a:rPr lang="en-US" altLang="es-MX" dirty="0" err="1">
                <a:latin typeface="Calibri" panose="020F0502020204030204" pitchFamily="34" charset="0"/>
              </a:rPr>
              <a:t>Organización</a:t>
            </a:r>
            <a:r>
              <a:rPr lang="en-US" altLang="es-MX" dirty="0">
                <a:latin typeface="Calibri" panose="020F0502020204030204" pitchFamily="34" charset="0"/>
              </a:rPr>
              <a:t> Mundial de la </a:t>
            </a:r>
            <a:r>
              <a:rPr lang="en-US" altLang="es-MX" dirty="0" err="1">
                <a:latin typeface="Calibri" panose="020F0502020204030204" pitchFamily="34" charset="0"/>
              </a:rPr>
              <a:t>Salud</a:t>
            </a:r>
            <a:r>
              <a:rPr lang="en-US" altLang="es-MX" dirty="0">
                <a:latin typeface="Calibri" panose="020F0502020204030204" pitchFamily="34" charset="0"/>
              </a:rPr>
              <a:t> </a:t>
            </a:r>
            <a:r>
              <a:rPr lang="en-US" altLang="es-MX" dirty="0" err="1">
                <a:latin typeface="Calibri" panose="020F0502020204030204" pitchFamily="34" charset="0"/>
              </a:rPr>
              <a:t>considera</a:t>
            </a:r>
            <a:r>
              <a:rPr lang="en-US" altLang="es-MX" dirty="0">
                <a:latin typeface="Calibri" panose="020F0502020204030204" pitchFamily="34" charset="0"/>
              </a:rPr>
              <a:t> que </a:t>
            </a:r>
            <a:r>
              <a:rPr lang="en-US" altLang="es-MX" dirty="0" err="1">
                <a:latin typeface="Calibri" panose="020F0502020204030204" pitchFamily="34" charset="0"/>
              </a:rPr>
              <a:t>el</a:t>
            </a:r>
            <a:r>
              <a:rPr lang="en-US" altLang="es-MX" dirty="0">
                <a:latin typeface="Calibri" panose="020F0502020204030204" pitchFamily="34" charset="0"/>
              </a:rPr>
              <a:t> </a:t>
            </a:r>
            <a:r>
              <a:rPr lang="en-US" altLang="es-MX" dirty="0" err="1">
                <a:latin typeface="Calibri" panose="020F0502020204030204" pitchFamily="34" charset="0"/>
              </a:rPr>
              <a:t>ruido</a:t>
            </a:r>
            <a:r>
              <a:rPr lang="en-US" altLang="es-MX" dirty="0">
                <a:latin typeface="Calibri" panose="020F0502020204030204" pitchFamily="34" charset="0"/>
              </a:rPr>
              <a:t> </a:t>
            </a:r>
            <a:r>
              <a:rPr lang="en-US" altLang="es-MX" dirty="0" err="1">
                <a:latin typeface="Calibri" panose="020F0502020204030204" pitchFamily="34" charset="0"/>
              </a:rPr>
              <a:t>debe</a:t>
            </a:r>
            <a:r>
              <a:rPr lang="en-US" altLang="es-MX" dirty="0">
                <a:latin typeface="Calibri" panose="020F0502020204030204" pitchFamily="34" charset="0"/>
              </a:rPr>
              <a:t> </a:t>
            </a:r>
            <a:r>
              <a:rPr lang="en-US" altLang="es-MX" dirty="0" err="1">
                <a:latin typeface="Calibri" panose="020F0502020204030204" pitchFamily="34" charset="0"/>
              </a:rPr>
              <a:t>reconocerse</a:t>
            </a:r>
            <a:r>
              <a:rPr lang="en-US" altLang="es-MX" dirty="0">
                <a:latin typeface="Calibri" panose="020F0502020204030204" pitchFamily="34" charset="0"/>
              </a:rPr>
              <a:t> </a:t>
            </a:r>
            <a:r>
              <a:rPr lang="en-US" altLang="es-MX" dirty="0" err="1">
                <a:latin typeface="Calibri" panose="020F0502020204030204" pitchFamily="34" charset="0"/>
              </a:rPr>
              <a:t>como</a:t>
            </a:r>
            <a:r>
              <a:rPr lang="en-US" altLang="es-MX" dirty="0">
                <a:latin typeface="Calibri" panose="020F0502020204030204" pitchFamily="34" charset="0"/>
              </a:rPr>
              <a:t> </a:t>
            </a:r>
            <a:r>
              <a:rPr lang="en-US" altLang="es-MX" dirty="0" err="1">
                <a:latin typeface="Calibri" panose="020F0502020204030204" pitchFamily="34" charset="0"/>
              </a:rPr>
              <a:t>una</a:t>
            </a:r>
            <a:r>
              <a:rPr lang="en-US" altLang="es-MX" dirty="0">
                <a:latin typeface="Calibri" panose="020F0502020204030204" pitchFamily="34" charset="0"/>
              </a:rPr>
              <a:t> </a:t>
            </a:r>
            <a:r>
              <a:rPr lang="en-US" altLang="es-MX" dirty="0" err="1">
                <a:latin typeface="Calibri" panose="020F0502020204030204" pitchFamily="34" charset="0"/>
              </a:rPr>
              <a:t>importante</a:t>
            </a:r>
            <a:r>
              <a:rPr lang="en-US" altLang="es-MX" dirty="0">
                <a:latin typeface="Calibri" panose="020F0502020204030204" pitchFamily="34" charset="0"/>
              </a:rPr>
              <a:t> </a:t>
            </a:r>
            <a:r>
              <a:rPr lang="en-US" altLang="es-MX" dirty="0" err="1">
                <a:latin typeface="Calibri" panose="020F0502020204030204" pitchFamily="34" charset="0"/>
              </a:rPr>
              <a:t>amenaza</a:t>
            </a:r>
            <a:r>
              <a:rPr lang="en-US" altLang="es-MX" dirty="0">
                <a:latin typeface="Calibri" panose="020F0502020204030204" pitchFamily="34" charset="0"/>
              </a:rPr>
              <a:t> para </a:t>
            </a:r>
            <a:r>
              <a:rPr lang="en-US" altLang="es-MX" dirty="0" err="1">
                <a:latin typeface="Calibri" panose="020F0502020204030204" pitchFamily="34" charset="0"/>
              </a:rPr>
              <a:t>el</a:t>
            </a:r>
            <a:r>
              <a:rPr lang="en-US" altLang="es-MX" dirty="0">
                <a:latin typeface="Calibri" panose="020F0502020204030204" pitchFamily="34" charset="0"/>
              </a:rPr>
              <a:t> </a:t>
            </a:r>
            <a:r>
              <a:rPr lang="en-US" altLang="es-MX" dirty="0" err="1">
                <a:latin typeface="Calibri" panose="020F0502020204030204" pitchFamily="34" charset="0"/>
              </a:rPr>
              <a:t>bienestar</a:t>
            </a:r>
            <a:r>
              <a:rPr lang="en-US" altLang="es-MX" dirty="0">
                <a:latin typeface="Calibri" panose="020F0502020204030204" pitchFamily="34" charset="0"/>
              </a:rPr>
              <a:t> </a:t>
            </a:r>
            <a:r>
              <a:rPr lang="en-US" altLang="es-MX" dirty="0" err="1">
                <a:latin typeface="Calibri" panose="020F0502020204030204" pitchFamily="34" charset="0"/>
              </a:rPr>
              <a:t>humano</a:t>
            </a:r>
            <a:r>
              <a:rPr lang="en-US" altLang="es-MX" dirty="0"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27652" name="Picture 2">
            <a:extLst>
              <a:ext uri="{FF2B5EF4-FFF2-40B4-BE49-F238E27FC236}">
                <a16:creationId xmlns:a16="http://schemas.microsoft.com/office/drawing/2014/main" id="{CF1FFB3A-9988-DB51-4553-70BD1915C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4" t="7367" b="11592"/>
          <a:stretch>
            <a:fillRect/>
          </a:stretch>
        </p:blipFill>
        <p:spPr bwMode="auto">
          <a:xfrm>
            <a:off x="7361238" y="117475"/>
            <a:ext cx="1352550" cy="111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5">
            <a:extLst>
              <a:ext uri="{FF2B5EF4-FFF2-40B4-BE49-F238E27FC236}">
                <a16:creationId xmlns:a16="http://schemas.microsoft.com/office/drawing/2014/main" id="{D4952508-4A38-9818-531B-6A880BA60A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8588" y="3213100"/>
            <a:ext cx="135255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665BAFA-78D3-5B88-231A-E286D27D2F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24075" y="692150"/>
            <a:ext cx="2895600" cy="915988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br>
              <a:rPr lang="es-ES" altLang="es-MX" sz="35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s-ES" altLang="es-MX" sz="4000" b="1" dirty="0">
                <a:solidFill>
                  <a:schemeClr val="bg2">
                    <a:lumMod val="50000"/>
                  </a:schemeClr>
                </a:solidFill>
              </a:rPr>
              <a:t>RUIDO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7560CFA1-297F-C3E5-93C3-D9FF9ED5DFC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96875" y="2420938"/>
            <a:ext cx="8135938" cy="3529012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altLang="es-MX"/>
              <a:t>  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altLang="es-MX" sz="2400"/>
              <a:t> 	</a:t>
            </a:r>
            <a:r>
              <a:rPr lang="es-ES" altLang="es-MX" sz="2400" b="1"/>
              <a:t>Consideramos ruido todo aquel sonido calificado, por quien lo padece, como algo molesto, indeseable e irritante, que interfiere en nuestra actividad o descanso.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altLang="es-MX" sz="2400" b="1"/>
              <a:t> 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altLang="es-MX" sz="2400" b="1"/>
              <a:t>    Los efectos que produce este tipo de exposición están en función de la intensidad, las frecuencias  emitidas y el tiempo de exposición al que nos sometemos. </a:t>
            </a:r>
          </a:p>
        </p:txBody>
      </p:sp>
      <p:pic>
        <p:nvPicPr>
          <p:cNvPr id="28676" name="Imagen 2">
            <a:extLst>
              <a:ext uri="{FF2B5EF4-FFF2-40B4-BE49-F238E27FC236}">
                <a16:creationId xmlns:a16="http://schemas.microsoft.com/office/drawing/2014/main" id="{AEFC1B21-5B54-55D8-9E20-9E385AD850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115888"/>
            <a:ext cx="2330450" cy="23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CuadroTexto 5">
            <a:extLst>
              <a:ext uri="{FF2B5EF4-FFF2-40B4-BE49-F238E27FC236}">
                <a16:creationId xmlns:a16="http://schemas.microsoft.com/office/drawing/2014/main" id="{CE32883F-3B89-7099-7EAC-AA2A41C9F070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948488" y="1557338"/>
            <a:ext cx="2376487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s-MX" altLang="es-MX" sz="2800"/>
              <a:t>NIVELES DE RUIDO</a:t>
            </a:r>
          </a:p>
        </p:txBody>
      </p:sp>
      <p:pic>
        <p:nvPicPr>
          <p:cNvPr id="30723" name="Imagen 1">
            <a:extLst>
              <a:ext uri="{FF2B5EF4-FFF2-40B4-BE49-F238E27FC236}">
                <a16:creationId xmlns:a16="http://schemas.microsoft.com/office/drawing/2014/main" id="{BEAFCC8E-D922-8491-20E1-B9E7918B56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15888"/>
            <a:ext cx="8572500" cy="582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08825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5FBE49A0-3C6A-B28B-4C69-DB05C23C6D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altLang="es-MX" b="1" u="sng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OÍDO Y SALUD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FE3A1BDF-B811-118F-B10D-82460D87A44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pPr eaLnBrk="1" hangingPunct="1"/>
            <a:r>
              <a:rPr lang="es-ES" altLang="es-MX" sz="2800"/>
              <a:t>20Hz - 20000 Hz </a:t>
            </a:r>
          </a:p>
          <a:p>
            <a:pPr lvl="4" eaLnBrk="1" hangingPunct="1"/>
            <a:r>
              <a:rPr lang="es-ES" altLang="es-MX" sz="1800"/>
              <a:t>8000 Hz (adultos)</a:t>
            </a:r>
          </a:p>
          <a:p>
            <a:pPr lvl="4" eaLnBrk="1" hangingPunct="1">
              <a:buFontTx/>
              <a:buNone/>
            </a:pPr>
            <a:endParaRPr lang="es-ES" altLang="es-MX" sz="1800"/>
          </a:p>
          <a:p>
            <a:pPr eaLnBrk="1" hangingPunct="1"/>
            <a:r>
              <a:rPr lang="es-ES" altLang="es-MX" sz="2800"/>
              <a:t>20 µPa – 100 Pa</a:t>
            </a:r>
          </a:p>
          <a:p>
            <a:pPr eaLnBrk="1" hangingPunct="1"/>
            <a:endParaRPr lang="es-ES" altLang="es-MX" sz="2800"/>
          </a:p>
        </p:txBody>
      </p:sp>
      <p:pic>
        <p:nvPicPr>
          <p:cNvPr id="33796" name="Picture 10">
            <a:extLst>
              <a:ext uri="{FF2B5EF4-FFF2-40B4-BE49-F238E27FC236}">
                <a16:creationId xmlns:a16="http://schemas.microsoft.com/office/drawing/2014/main" id="{2EBA0B86-E51A-3D76-BDB0-6C318B1217DF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84663" y="2276475"/>
            <a:ext cx="4481512" cy="28082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4535156"/>
      </p:ext>
    </p:extLst>
  </p:cSld>
  <p:clrMapOvr>
    <a:masterClrMapping/>
  </p:clrMapOvr>
  <p:transition spd="med"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1AC9C1C6-BA00-33C2-904A-68B92D4AF4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03350" y="620713"/>
            <a:ext cx="6572250" cy="1049337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altLang="es-MX" sz="3600" b="1" dirty="0">
                <a:solidFill>
                  <a:schemeClr val="bg2">
                    <a:lumMod val="50000"/>
                  </a:schemeClr>
                </a:solidFill>
              </a:rPr>
              <a:t>MECANISMOS Y TIPOS</a:t>
            </a:r>
            <a:r>
              <a:rPr lang="es-ES" altLang="es-MX" b="1" dirty="0">
                <a:solidFill>
                  <a:schemeClr val="bg2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A06B16B7-B7FB-C70A-B6BF-6BEE312C77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1844675"/>
            <a:ext cx="8218487" cy="42513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es-ES" altLang="es-MX" sz="2400" dirty="0"/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s-ES" altLang="es-MX" sz="2400" b="1" dirty="0"/>
              <a:t>	</a:t>
            </a:r>
            <a:r>
              <a:rPr lang="es-ES" altLang="es-MX" b="1" dirty="0"/>
              <a:t>La perdida auditiva ocasionada por un ruido se divide en dos:</a:t>
            </a: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es-ES" altLang="es-MX" b="1" dirty="0"/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s-ES" altLang="es-MX" b="1" dirty="0"/>
              <a:t>	</a:t>
            </a:r>
            <a:r>
              <a:rPr lang="es-ES" altLang="es-MX" b="1" dirty="0">
                <a:solidFill>
                  <a:srgbClr val="FFCC00"/>
                </a:solidFill>
              </a:rPr>
              <a:t>1</a:t>
            </a:r>
            <a:r>
              <a:rPr lang="es-ES" altLang="es-MX" b="1" dirty="0">
                <a:solidFill>
                  <a:schemeClr val="bg2">
                    <a:lumMod val="50000"/>
                  </a:schemeClr>
                </a:solidFill>
              </a:rPr>
              <a:t>) Trauma acústico: </a:t>
            </a:r>
            <a:r>
              <a:rPr lang="es-ES" altLang="es-MX" b="1" dirty="0"/>
              <a:t>que es causado por un ruido único, de corta duración pero de muy alta intensidad (Ej. Una explosión), y resulta en una perdida auditiva  repentina y generalmente dolorosa.</a:t>
            </a:r>
          </a:p>
        </p:txBody>
      </p:sp>
    </p:spTree>
    <p:extLst>
      <p:ext uri="{BB962C8B-B14F-4D97-AF65-F5344CB8AC3E}">
        <p14:creationId xmlns:p14="http://schemas.microsoft.com/office/powerpoint/2010/main" val="19623635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6AA073CC-5169-3669-E60E-5FDED631D2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altLang="es-MX" b="1">
                <a:solidFill>
                  <a:schemeClr val="bg2">
                    <a:lumMod val="50000"/>
                  </a:schemeClr>
                </a:solidFill>
              </a:rPr>
              <a:t>MECANISMOS Y TIPOS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11CD0E1F-FC17-16AE-D2DE-D50CF3CB9E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3850" y="1916113"/>
            <a:ext cx="8362950" cy="4392612"/>
          </a:xfrm>
        </p:spPr>
        <p:txBody>
          <a:bodyPr rtlCol="0">
            <a:normAutofit/>
          </a:bodyPr>
          <a:lstStyle/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s-ES" altLang="es-MX" sz="2400" dirty="0"/>
              <a:t>	</a:t>
            </a: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s-ES" altLang="es-MX" sz="2400" dirty="0"/>
              <a:t>	</a:t>
            </a:r>
            <a:r>
              <a:rPr lang="es-ES" altLang="es-MX" sz="2400" b="1" dirty="0">
                <a:solidFill>
                  <a:srgbClr val="FFCC00"/>
                </a:solidFill>
              </a:rPr>
              <a:t>2) </a:t>
            </a:r>
            <a:r>
              <a:rPr lang="es-ES" altLang="es-MX" sz="2400" b="1" dirty="0">
                <a:solidFill>
                  <a:schemeClr val="bg2">
                    <a:lumMod val="50000"/>
                  </a:schemeClr>
                </a:solidFill>
              </a:rPr>
              <a:t>Hipoacusia Neurosensorial: </a:t>
            </a:r>
            <a:r>
              <a:rPr lang="es-ES" altLang="es-MX" sz="2400" b="1" dirty="0"/>
              <a:t>inducida por exposición crónica a ruidos de no tan alta intensidad; hay destrucción  de las estructuras del oído interno medio. </a:t>
            </a: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s-ES" altLang="es-MX" sz="2400" b="1" dirty="0"/>
              <a:t>Generalmente se acompaña de otros  síntomas  como acúfenos (ruidos), disminución de la capacidad de discriminación, distorsión de los sonidos o </a:t>
            </a:r>
            <a:r>
              <a:rPr lang="es-ES" altLang="es-MX" sz="2400" b="1" dirty="0" err="1"/>
              <a:t>displacusias</a:t>
            </a:r>
            <a:r>
              <a:rPr lang="es-ES" altLang="es-MX" sz="2400" b="1" dirty="0"/>
              <a:t>.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es-ES" altLang="es-MX" sz="2400" b="1" dirty="0"/>
          </a:p>
        </p:txBody>
      </p:sp>
    </p:spTree>
    <p:extLst>
      <p:ext uri="{BB962C8B-B14F-4D97-AF65-F5344CB8AC3E}">
        <p14:creationId xmlns:p14="http://schemas.microsoft.com/office/powerpoint/2010/main" val="15783762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B3BABD98-FDD1-65A4-B871-364179F2CA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altLang="es-MX" sz="3100" b="1" dirty="0">
                <a:solidFill>
                  <a:schemeClr val="bg2">
                    <a:lumMod val="50000"/>
                  </a:schemeClr>
                </a:solidFill>
              </a:rPr>
              <a:t>EXPOSICIÓN CONSTANTE A LOS SONIDOS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8188A7BD-CB0F-0937-F572-E7972854E6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0825" y="1700213"/>
            <a:ext cx="8435975" cy="266541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s-ES" altLang="es-MX"/>
          </a:p>
          <a:p>
            <a:pPr algn="just" eaLnBrk="1" hangingPunct="1">
              <a:lnSpc>
                <a:spcPct val="90000"/>
              </a:lnSpc>
              <a:buClr>
                <a:srgbClr val="FFCC00"/>
              </a:buClr>
              <a:buFont typeface="Wingdings" panose="05000000000000000000" pitchFamily="2" charset="2"/>
              <a:buChar char="v"/>
            </a:pPr>
            <a:r>
              <a:rPr lang="es-ES" altLang="es-MX" b="1"/>
              <a:t>Puede generar cefalea, cansancio, mal humor. Una persona afectada con hipoacusia, consulta al médico porque presenta dificultad para oír y entender el lenguaje cotidiano, especialmente en un ambiente ruidoso.</a:t>
            </a:r>
          </a:p>
        </p:txBody>
      </p:sp>
      <p:pic>
        <p:nvPicPr>
          <p:cNvPr id="36868" name="Imagen 3">
            <a:extLst>
              <a:ext uri="{FF2B5EF4-FFF2-40B4-BE49-F238E27FC236}">
                <a16:creationId xmlns:a16="http://schemas.microsoft.com/office/drawing/2014/main" id="{2DB9E4DF-2BC8-2915-B591-18B5E38A21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3257550"/>
            <a:ext cx="3416300" cy="279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0498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570C5F6-6E90-0B12-2897-084CF3BDA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241" y="0"/>
            <a:ext cx="63635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2BCBA8B9-F476-59DD-0EF7-243D16FB20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altLang="es-MX" sz="3600" b="1" i="1">
                <a:solidFill>
                  <a:schemeClr val="accent2"/>
                </a:solidFill>
                <a:latin typeface="Times New Roman" panose="02020603050405020304" pitchFamily="18" charset="0"/>
              </a:rPr>
              <a:t>* Problemas *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336A9AC1-30AA-2B3F-F24E-9F4EB9D66B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altLang="es-MX" sz="3200" dirty="0"/>
              <a:t>Pérdida de audición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s-ES" altLang="es-MX" sz="2400" dirty="0"/>
              <a:t>Trauma acústico</a:t>
            </a:r>
          </a:p>
          <a:p>
            <a:pPr lvl="4" eaLnBrk="1" fontAlgn="auto" hangingPunct="1">
              <a:spcAft>
                <a:spcPts val="0"/>
              </a:spcAft>
              <a:defRPr/>
            </a:pPr>
            <a:r>
              <a:rPr lang="es-ES" altLang="es-MX" sz="1800" dirty="0"/>
              <a:t>Excesiva energía acústica</a:t>
            </a:r>
          </a:p>
          <a:p>
            <a:pPr lvl="4" eaLnBrk="1" fontAlgn="auto" hangingPunct="1">
              <a:spcAft>
                <a:spcPts val="0"/>
              </a:spcAft>
              <a:defRPr/>
            </a:pPr>
            <a:r>
              <a:rPr lang="es-ES" altLang="es-MX" sz="1800" dirty="0"/>
              <a:t>Explosiones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s-ES" altLang="es-MX" sz="2400" dirty="0"/>
              <a:t>Desplazamiento temporal del umbral</a:t>
            </a:r>
          </a:p>
          <a:p>
            <a:pPr lvl="4" eaLnBrk="1" fontAlgn="auto" hangingPunct="1">
              <a:spcAft>
                <a:spcPts val="0"/>
              </a:spcAft>
              <a:defRPr/>
            </a:pPr>
            <a:r>
              <a:rPr lang="es-ES" altLang="es-MX" sz="1800" dirty="0"/>
              <a:t>Típico pitido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s-ES" altLang="es-MX" sz="2400" dirty="0"/>
              <a:t>Desplazamiento permanente del umbral</a:t>
            </a:r>
          </a:p>
          <a:p>
            <a:pPr lvl="4" eaLnBrk="1" fontAlgn="auto" hangingPunct="1">
              <a:spcAft>
                <a:spcPts val="0"/>
              </a:spcAft>
              <a:defRPr/>
            </a:pPr>
            <a:r>
              <a:rPr lang="es-ES" altLang="es-MX" sz="1800" dirty="0"/>
              <a:t>sordera profesional</a:t>
            </a:r>
          </a:p>
          <a:p>
            <a:pPr lvl="4" eaLnBrk="1" fontAlgn="auto" hangingPunct="1">
              <a:spcAft>
                <a:spcPts val="0"/>
              </a:spcAft>
              <a:defRPr/>
            </a:pPr>
            <a:r>
              <a:rPr lang="es-ES" altLang="es-MX" sz="1800" dirty="0"/>
              <a:t>2 – 3 horas diarias a 90 dB</a:t>
            </a:r>
          </a:p>
        </p:txBody>
      </p:sp>
    </p:spTree>
    <p:extLst>
      <p:ext uri="{BB962C8B-B14F-4D97-AF65-F5344CB8AC3E}">
        <p14:creationId xmlns:p14="http://schemas.microsoft.com/office/powerpoint/2010/main" val="1572260727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A08F7320-EB7D-C24B-071C-76F0211382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altLang="es-MX" b="1" i="1">
                <a:latin typeface="Times New Roman" panose="02020603050405020304" pitchFamily="18" charset="0"/>
              </a:rPr>
              <a:t>&lt;* Pérdida de audición *&gt;</a:t>
            </a:r>
          </a:p>
        </p:txBody>
      </p:sp>
      <p:pic>
        <p:nvPicPr>
          <p:cNvPr id="39939" name="Picture 4">
            <a:extLst>
              <a:ext uri="{FF2B5EF4-FFF2-40B4-BE49-F238E27FC236}">
                <a16:creationId xmlns:a16="http://schemas.microsoft.com/office/drawing/2014/main" id="{51A88DCA-D583-0550-BC04-76BB0160667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1963" y="981075"/>
            <a:ext cx="8024812" cy="5313363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2444696"/>
      </p:ext>
    </p:extLst>
  </p:cSld>
  <p:clrMapOvr>
    <a:masterClrMapping/>
  </p:clrMapOvr>
  <p:transition spd="med">
    <p:dissolv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729FCACF-2AD7-F74D-7318-52E112788B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43038" y="188913"/>
            <a:ext cx="6572250" cy="104933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altLang="es-MX" b="1" i="1" dirty="0">
                <a:latin typeface="Times New Roman" panose="02020603050405020304" pitchFamily="18" charset="0"/>
              </a:rPr>
              <a:t>&lt;* Otros efectos *&gt;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58685152-52F8-D3CC-F475-420DDB8547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33475" y="873125"/>
            <a:ext cx="7200900" cy="5111750"/>
          </a:xfrm>
        </p:spPr>
        <p:txBody>
          <a:bodyPr/>
          <a:lstStyle/>
          <a:p>
            <a:pPr eaLnBrk="1" hangingPunct="1"/>
            <a:r>
              <a:rPr lang="es-ES" altLang="es-MX" sz="2400"/>
              <a:t>Efectos fisiológicos</a:t>
            </a:r>
          </a:p>
          <a:p>
            <a:pPr lvl="4" eaLnBrk="1" hangingPunct="1"/>
            <a:r>
              <a:rPr lang="es-ES" altLang="es-MX" sz="2400"/>
              <a:t>Funciones vitales</a:t>
            </a:r>
          </a:p>
          <a:p>
            <a:pPr lvl="4" eaLnBrk="1" hangingPunct="1"/>
            <a:r>
              <a:rPr lang="es-ES" altLang="es-MX" sz="2400"/>
              <a:t>Sistema nervioso central</a:t>
            </a:r>
          </a:p>
          <a:p>
            <a:pPr eaLnBrk="1" hangingPunct="1"/>
            <a:r>
              <a:rPr lang="es-ES" altLang="es-MX" sz="2400"/>
              <a:t>Efectos psicológicos</a:t>
            </a:r>
          </a:p>
          <a:p>
            <a:pPr lvl="4" eaLnBrk="1" hangingPunct="1"/>
            <a:r>
              <a:rPr lang="es-ES" altLang="es-MX" sz="2400"/>
              <a:t>Efectos sobre el sueño</a:t>
            </a:r>
          </a:p>
          <a:p>
            <a:pPr lvl="4" eaLnBrk="1" hangingPunct="1"/>
            <a:r>
              <a:rPr lang="es-ES" altLang="es-MX" sz="2400"/>
              <a:t>Efectos sobre la conducta</a:t>
            </a:r>
          </a:p>
          <a:p>
            <a:pPr lvl="4" eaLnBrk="1" hangingPunct="1"/>
            <a:r>
              <a:rPr lang="es-ES" altLang="es-MX" sz="2400"/>
              <a:t>Efectos en la memoria</a:t>
            </a:r>
          </a:p>
          <a:p>
            <a:pPr lvl="4" eaLnBrk="1" hangingPunct="1"/>
            <a:r>
              <a:rPr lang="es-ES" altLang="es-MX" sz="2400"/>
              <a:t>Efectos en la atención</a:t>
            </a:r>
          </a:p>
          <a:p>
            <a:pPr lvl="4" eaLnBrk="1" hangingPunct="1"/>
            <a:r>
              <a:rPr lang="es-ES" altLang="es-MX" sz="2400"/>
              <a:t>Efectos en el embarazo</a:t>
            </a:r>
          </a:p>
          <a:p>
            <a:pPr lvl="4" eaLnBrk="1" hangingPunct="1"/>
            <a:r>
              <a:rPr lang="es-ES" altLang="es-MX" sz="2400"/>
              <a:t>Efectos sobre los niños</a:t>
            </a:r>
          </a:p>
          <a:p>
            <a:pPr lvl="4" eaLnBrk="1" hangingPunct="1"/>
            <a:r>
              <a:rPr lang="es-ES" altLang="es-MX" sz="240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286305817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7D2FD-644B-01AB-869F-DE9373BDE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863" y="506413"/>
            <a:ext cx="7835900" cy="1049337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latin typeface="Calibri" pitchFamily="34" charset="0"/>
              </a:rPr>
              <a:t>FUENTES DE CONTAMINACIÓN ACÚSTICA</a:t>
            </a:r>
          </a:p>
        </p:txBody>
      </p:sp>
      <p:sp>
        <p:nvSpPr>
          <p:cNvPr id="29699" name="Content Placeholder 2">
            <a:extLst>
              <a:ext uri="{FF2B5EF4-FFF2-40B4-BE49-F238E27FC236}">
                <a16:creationId xmlns:a16="http://schemas.microsoft.com/office/drawing/2014/main" id="{CD2BFC9C-BA8C-CD6A-CD49-75CE8BC46FE9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468313" y="2225675"/>
            <a:ext cx="4978400" cy="3581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s-MX" sz="2400" b="1">
                <a:latin typeface="Calibri" panose="020F0502020204030204" pitchFamily="34" charset="0"/>
              </a:rPr>
              <a:t>Los sistemas de transporte son las principales fuentes de contaminación por ruido en áreas urbanas.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s-MX" sz="2400" b="1">
                <a:latin typeface="Calibri" panose="020F0502020204030204" pitchFamily="34" charset="0"/>
              </a:rPr>
              <a:t>La construcción de edificios, carreteras y calles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s-MX" sz="2400" b="1">
                <a:latin typeface="Calibri" panose="020F0502020204030204" pitchFamily="34" charset="0"/>
              </a:rPr>
              <a:t>Industrias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s-MX" sz="2400" b="1">
                <a:latin typeface="Calibri" panose="020F0502020204030204" pitchFamily="34" charset="0"/>
              </a:rPr>
              <a:t>Bocinas, calderas, generadores, aires acondiconados, aspiradoras</a:t>
            </a:r>
          </a:p>
        </p:txBody>
      </p:sp>
      <p:pic>
        <p:nvPicPr>
          <p:cNvPr id="29700" name="Picture 2">
            <a:extLst>
              <a:ext uri="{FF2B5EF4-FFF2-40B4-BE49-F238E27FC236}">
                <a16:creationId xmlns:a16="http://schemas.microsoft.com/office/drawing/2014/main" id="{1E89FF6C-1534-71E7-03EA-CC0A81DBE4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685800"/>
            <a:ext cx="1295400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Imagen 3">
            <a:extLst>
              <a:ext uri="{FF2B5EF4-FFF2-40B4-BE49-F238E27FC236}">
                <a16:creationId xmlns:a16="http://schemas.microsoft.com/office/drawing/2014/main" id="{BF98A452-A919-0B6C-9625-D401BB2B7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300" y="1844675"/>
            <a:ext cx="1585913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Imagen 4">
            <a:extLst>
              <a:ext uri="{FF2B5EF4-FFF2-40B4-BE49-F238E27FC236}">
                <a16:creationId xmlns:a16="http://schemas.microsoft.com/office/drawing/2014/main" id="{8FEAC1AA-9A29-C4CA-F28D-314B32E9B2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350" y="3232150"/>
            <a:ext cx="19685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Imagen 5">
            <a:extLst>
              <a:ext uri="{FF2B5EF4-FFF2-40B4-BE49-F238E27FC236}">
                <a16:creationId xmlns:a16="http://schemas.microsoft.com/office/drawing/2014/main" id="{09031783-084B-03B7-4C5C-2807A4F3EC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350" y="4621213"/>
            <a:ext cx="2373313" cy="118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7D07D950-B053-7B95-89F7-46389D2713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altLang="es-MX" sz="3600" b="1" i="1">
                <a:solidFill>
                  <a:schemeClr val="accent2"/>
                </a:solidFill>
                <a:latin typeface="Times New Roman" panose="02020603050405020304" pitchFamily="18" charset="0"/>
              </a:rPr>
              <a:t>* Fuentes de ruido *</a:t>
            </a:r>
          </a:p>
        </p:txBody>
      </p:sp>
      <p:sp>
        <p:nvSpPr>
          <p:cNvPr id="48134" name="Rectangle 6">
            <a:extLst>
              <a:ext uri="{FF2B5EF4-FFF2-40B4-BE49-F238E27FC236}">
                <a16:creationId xmlns:a16="http://schemas.microsoft.com/office/drawing/2014/main" id="{C9B52507-FEFE-4B68-D5B9-665C66E0BC1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475163" cy="4525963"/>
          </a:xfrm>
        </p:spPr>
        <p:txBody>
          <a:bodyPr rtlCol="0">
            <a:normAutofit fontScale="850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altLang="es-MX" sz="2800">
                <a:latin typeface="Lucida Sans Unicode" panose="020B0602030504020204" pitchFamily="34" charset="0"/>
              </a:rPr>
              <a:t>Tráfico rodado (80 %)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s-ES" altLang="es-MX" sz="800">
              <a:latin typeface="Lucida Sans Unicode" panose="020B0602030504020204" pitchFamily="34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s-ES" altLang="es-MX" sz="2800">
                <a:latin typeface="Lucida Sans Unicode" panose="020B0602030504020204" pitchFamily="34" charset="0"/>
              </a:rPr>
              <a:t>Industrias	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s-ES" altLang="es-MX" sz="800">
              <a:latin typeface="Lucida Sans Unicode" panose="020B0602030504020204" pitchFamily="34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s-MX" sz="2800">
                <a:latin typeface="Lucida Sans Unicode" panose="020B0602030504020204" pitchFamily="34" charset="0"/>
              </a:rPr>
              <a:t>Instalaciones recreativas	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altLang="es-MX" sz="900">
              <a:latin typeface="Lucida Sans Unicode" panose="020B0602030504020204" pitchFamily="34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s-MX" sz="2800">
                <a:latin typeface="Lucida Sans Unicode" panose="020B0602030504020204" pitchFamily="34" charset="0"/>
              </a:rPr>
              <a:t>Al aire libre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altLang="es-MX" sz="900">
              <a:latin typeface="Lucida Sans Unicode" panose="020B0602030504020204" pitchFamily="34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s-MX" sz="2800">
                <a:latin typeface="Lucida Sans Unicode" panose="020B0602030504020204" pitchFamily="34" charset="0"/>
              </a:rPr>
              <a:t>Ferrocarriles	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altLang="es-MX" sz="900">
              <a:latin typeface="Lucida Sans Unicode" panose="020B0602030504020204" pitchFamily="34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s-MX" sz="2800">
                <a:latin typeface="Lucida Sans Unicode" panose="020B0602030504020204" pitchFamily="34" charset="0"/>
              </a:rPr>
              <a:t>Tr</a:t>
            </a:r>
            <a:r>
              <a:rPr lang="es-ES" altLang="es-MX" sz="2800">
                <a:latin typeface="Lucida Sans Unicode" panose="020B0602030504020204" pitchFamily="34" charset="0"/>
              </a:rPr>
              <a:t>áfico Aéreo</a:t>
            </a:r>
          </a:p>
        </p:txBody>
      </p:sp>
      <p:pic>
        <p:nvPicPr>
          <p:cNvPr id="31748" name="Picture 9">
            <a:extLst>
              <a:ext uri="{FF2B5EF4-FFF2-40B4-BE49-F238E27FC236}">
                <a16:creationId xmlns:a16="http://schemas.microsoft.com/office/drawing/2014/main" id="{1C4866E3-590F-8ABB-0740-B464B143BDE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21250" y="1628775"/>
            <a:ext cx="3616325" cy="4321175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dissolv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>
            <a:extLst>
              <a:ext uri="{FF2B5EF4-FFF2-40B4-BE49-F238E27FC236}">
                <a16:creationId xmlns:a16="http://schemas.microsoft.com/office/drawing/2014/main" id="{093CADBB-5C40-121B-00B2-59B78E497C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87450" y="260350"/>
            <a:ext cx="6572250" cy="10588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altLang="es-MX" b="1" i="1" dirty="0">
                <a:latin typeface="Times New Roman" panose="02020603050405020304" pitchFamily="18" charset="0"/>
              </a:rPr>
              <a:t>Encuesta</a:t>
            </a:r>
          </a:p>
        </p:txBody>
      </p:sp>
      <p:pic>
        <p:nvPicPr>
          <p:cNvPr id="41987" name="Picture 4">
            <a:extLst>
              <a:ext uri="{FF2B5EF4-FFF2-40B4-BE49-F238E27FC236}">
                <a16:creationId xmlns:a16="http://schemas.microsoft.com/office/drawing/2014/main" id="{8D2C7185-056C-774A-8A5F-FF28B30778F5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60525" y="908050"/>
            <a:ext cx="5700713" cy="252095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1988" name="Picture 6">
            <a:extLst>
              <a:ext uri="{FF2B5EF4-FFF2-40B4-BE49-F238E27FC236}">
                <a16:creationId xmlns:a16="http://schemas.microsoft.com/office/drawing/2014/main" id="{4250E855-A4CF-8388-E197-A9CB300AF89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77988" y="3500438"/>
            <a:ext cx="5700712" cy="317341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Imagen 1">
            <a:extLst>
              <a:ext uri="{FF2B5EF4-FFF2-40B4-BE49-F238E27FC236}">
                <a16:creationId xmlns:a16="http://schemas.microsoft.com/office/drawing/2014/main" id="{36365C92-DBEC-FF0E-EDE1-574E258EB0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27"/>
          <a:stretch>
            <a:fillRect/>
          </a:stretch>
        </p:blipFill>
        <p:spPr bwMode="auto">
          <a:xfrm>
            <a:off x="395288" y="115888"/>
            <a:ext cx="8569325" cy="651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3481BA0D-C15E-3A67-376D-D6F6914E1B9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447800"/>
            <a:ext cx="7721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altLang="es-MX"/>
              <a:t>Contaminación lumínica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B9B3BDF-E033-19C7-3F95-FC0E645E84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5538" y="3530600"/>
            <a:ext cx="5619750" cy="977900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endParaRPr lang="es-MX"/>
          </a:p>
        </p:txBody>
      </p:sp>
    </p:spTree>
  </p:cSld>
  <p:clrMapOvr>
    <a:masterClrMapping/>
  </p:clrMapOvr>
  <p:transition spd="slow" advTm="500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3842" name="Rectangle 2">
            <a:extLst>
              <a:ext uri="{FF2B5EF4-FFF2-40B4-BE49-F238E27FC236}">
                <a16:creationId xmlns:a16="http://schemas.microsoft.com/office/drawing/2014/main" id="{8DD597CE-E3EC-C674-FD77-2410F9C88F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600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altLang="es-MX" sz="3600">
                <a:latin typeface="Arial" panose="020B0604020202020204" pitchFamily="34" charset="0"/>
              </a:rPr>
              <a:t>El hombre ha iluminado desde tiempos prehistóricos la oscuridad.</a:t>
            </a:r>
          </a:p>
        </p:txBody>
      </p:sp>
      <p:sp useBgFill="1">
        <p:nvSpPr>
          <p:cNvPr id="46083" name="Rectangle 3">
            <a:extLst>
              <a:ext uri="{FF2B5EF4-FFF2-40B4-BE49-F238E27FC236}">
                <a16:creationId xmlns:a16="http://schemas.microsoft.com/office/drawing/2014/main" id="{1DE3C132-8E6E-3583-97B1-3A1DC27965D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90600" y="1447800"/>
            <a:ext cx="7315200" cy="1371600"/>
          </a:xfrm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30000"/>
              </a:spcBef>
            </a:pPr>
            <a:r>
              <a:rPr lang="es-ES" altLang="es-MX">
                <a:latin typeface="Arial" panose="020B0604020202020204" pitchFamily="34" charset="0"/>
              </a:rPr>
              <a:t>Los primitivos iluminaban las cuevas donde vivían.</a:t>
            </a:r>
          </a:p>
          <a:p>
            <a:pPr eaLnBrk="1" hangingPunct="1">
              <a:spcBef>
                <a:spcPct val="30000"/>
              </a:spcBef>
            </a:pPr>
            <a:r>
              <a:rPr lang="es-ES" altLang="es-MX">
                <a:latin typeface="Arial" panose="020B0604020202020204" pitchFamily="34" charset="0"/>
              </a:rPr>
              <a:t>Encendían hogueras para ahuyentar a los carnívoros.</a:t>
            </a:r>
          </a:p>
          <a:p>
            <a:pPr eaLnBrk="1" hangingPunct="1">
              <a:spcBef>
                <a:spcPct val="30000"/>
              </a:spcBef>
            </a:pPr>
            <a:r>
              <a:rPr lang="es-ES" altLang="es-MX">
                <a:latin typeface="Arial" panose="020B0604020202020204" pitchFamily="34" charset="0"/>
              </a:rPr>
              <a:t>El fuego era el medio que usaban para apagar sus miedos.</a:t>
            </a:r>
          </a:p>
        </p:txBody>
      </p:sp>
      <p:pic>
        <p:nvPicPr>
          <p:cNvPr id="46084" name="Picture 4">
            <a:extLst>
              <a:ext uri="{FF2B5EF4-FFF2-40B4-BE49-F238E27FC236}">
                <a16:creationId xmlns:a16="http://schemas.microsoft.com/office/drawing/2014/main" id="{A847FE0E-7E71-36A8-A148-D4881029FC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971800"/>
            <a:ext cx="5391150" cy="361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500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4">
            <a:extLst>
              <a:ext uri="{FF2B5EF4-FFF2-40B4-BE49-F238E27FC236}">
                <a16:creationId xmlns:a16="http://schemas.microsoft.com/office/drawing/2014/main" id="{0D28D69A-A226-8961-2FE1-A43A83710A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9746" name="Rectangle 2">
            <a:extLst>
              <a:ext uri="{FF2B5EF4-FFF2-40B4-BE49-F238E27FC236}">
                <a16:creationId xmlns:a16="http://schemas.microsoft.com/office/drawing/2014/main" id="{1890313A-B006-C3EB-9B99-4808A7F835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4572000" cy="609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altLang="es-MX" sz="3600" b="1">
                <a:solidFill>
                  <a:schemeClr val="hlink"/>
                </a:solidFill>
                <a:latin typeface="Arial" panose="020B0604020202020204" pitchFamily="34" charset="0"/>
              </a:rPr>
              <a:t>El hombre actual.</a:t>
            </a:r>
          </a:p>
        </p:txBody>
      </p:sp>
      <p:sp>
        <p:nvSpPr>
          <p:cNvPr id="159747" name="Rectangle 3">
            <a:extLst>
              <a:ext uri="{FF2B5EF4-FFF2-40B4-BE49-F238E27FC236}">
                <a16:creationId xmlns:a16="http://schemas.microsoft.com/office/drawing/2014/main" id="{454B0AD1-A870-13BA-9D0F-253D3CB8224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14600" y="5334000"/>
            <a:ext cx="4724400" cy="1066800"/>
          </a:xfrm>
        </p:spPr>
        <p:txBody>
          <a:bodyPr rtlCol="0">
            <a:normAutofit fontScale="85000" lnSpcReduction="10000"/>
          </a:bodyPr>
          <a:lstStyle/>
          <a:p>
            <a:pPr eaLnBrk="1" fontAlgn="auto" hangingPunct="1">
              <a:spcBef>
                <a:spcPct val="30000"/>
              </a:spcBef>
              <a:spcAft>
                <a:spcPts val="0"/>
              </a:spcAft>
              <a:buFontTx/>
              <a:buNone/>
              <a:defRPr/>
            </a:pPr>
            <a:r>
              <a:rPr lang="es-ES" altLang="es-MX" sz="1800" b="1">
                <a:solidFill>
                  <a:schemeClr val="bg2"/>
                </a:solidFill>
                <a:latin typeface="Arial" panose="020B0604020202020204" pitchFamily="34" charset="0"/>
              </a:rPr>
              <a:t>	Alumbramos oficinas vacías, escaparates, estadios deportivos, centros comerciales, campos de golf, circuitos. </a:t>
            </a:r>
          </a:p>
        </p:txBody>
      </p:sp>
      <p:sp>
        <p:nvSpPr>
          <p:cNvPr id="48133" name="Text Box 6">
            <a:extLst>
              <a:ext uri="{FF2B5EF4-FFF2-40B4-BE49-F238E27FC236}">
                <a16:creationId xmlns:a16="http://schemas.microsoft.com/office/drawing/2014/main" id="{72526E19-AAC1-445F-7A48-C91EFA5714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914400"/>
            <a:ext cx="29718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30000"/>
              </a:spcBef>
              <a:buClrTx/>
              <a:buSzTx/>
              <a:buFontTx/>
              <a:buNone/>
            </a:pPr>
            <a:r>
              <a:rPr lang="es-ES" altLang="es-MX" sz="1800" b="1">
                <a:solidFill>
                  <a:schemeClr val="hlink"/>
                </a:solidFill>
              </a:rPr>
              <a:t>Utiliza la tecnología y recursos naturales para iluminar la noche.</a:t>
            </a:r>
            <a:endParaRPr lang="es-ES" altLang="es-MX" sz="1800">
              <a:solidFill>
                <a:schemeClr val="hlink"/>
              </a:solidFill>
            </a:endParaRPr>
          </a:p>
        </p:txBody>
      </p:sp>
      <p:sp>
        <p:nvSpPr>
          <p:cNvPr id="48134" name="Text Box 7">
            <a:extLst>
              <a:ext uri="{FF2B5EF4-FFF2-40B4-BE49-F238E27FC236}">
                <a16:creationId xmlns:a16="http://schemas.microsoft.com/office/drawing/2014/main" id="{E9488FDE-A21F-672F-B1FE-AAC8996DEF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6461125"/>
            <a:ext cx="4495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30000"/>
              </a:spcBef>
              <a:buClrTx/>
              <a:buSzTx/>
              <a:buFontTx/>
              <a:buNone/>
            </a:pPr>
            <a:r>
              <a:rPr lang="es-ES" altLang="es-MX" sz="1800" b="1"/>
              <a:t>Este exceso tiene sus consecuencias</a:t>
            </a:r>
            <a:r>
              <a:rPr lang="es-ES" altLang="es-MX" b="1"/>
              <a:t>.</a:t>
            </a:r>
            <a:endParaRPr lang="es-ES" altLang="es-MX" sz="1800"/>
          </a:p>
        </p:txBody>
      </p:sp>
    </p:spTree>
  </p:cSld>
  <p:clrMapOvr>
    <a:masterClrMapping/>
  </p:clrMapOvr>
  <p:transition spd="slow" advTm="5000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6">
            <a:extLst>
              <a:ext uri="{FF2B5EF4-FFF2-40B4-BE49-F238E27FC236}">
                <a16:creationId xmlns:a16="http://schemas.microsoft.com/office/drawing/2014/main" id="{E4565032-823F-7B90-BEAF-3992AFE77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6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6" name="Rectangle 8">
            <a:extLst>
              <a:ext uri="{FF2B5EF4-FFF2-40B4-BE49-F238E27FC236}">
                <a16:creationId xmlns:a16="http://schemas.microsoft.com/office/drawing/2014/main" id="{BED942FD-6390-B488-57F7-3533BC9E414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381000"/>
            <a:ext cx="9144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altLang="es-MX" sz="2400">
                <a:solidFill>
                  <a:schemeClr val="bg2"/>
                </a:solidFill>
                <a:latin typeface="Arial" panose="020B0604020202020204" pitchFamily="34" charset="0"/>
              </a:rPr>
              <a:t>Incluso alejado de las grandes ciudades sus efectos son visibles.</a:t>
            </a:r>
          </a:p>
        </p:txBody>
      </p:sp>
    </p:spTree>
  </p:cSld>
  <p:clrMapOvr>
    <a:masterClrMapping/>
  </p:clrMapOvr>
  <p:transition spd="slow" advTm="500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3">
            <a:extLst>
              <a:ext uri="{FF2B5EF4-FFF2-40B4-BE49-F238E27FC236}">
                <a16:creationId xmlns:a16="http://schemas.microsoft.com/office/drawing/2014/main" id="{47EA488B-77FD-C465-B749-9071224115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80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082" name="Rectangle 2">
            <a:extLst>
              <a:ext uri="{FF2B5EF4-FFF2-40B4-BE49-F238E27FC236}">
                <a16:creationId xmlns:a16="http://schemas.microsoft.com/office/drawing/2014/main" id="{91EB9ACE-4697-E328-4399-A116B852D7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altLang="es-MX">
                <a:solidFill>
                  <a:schemeClr val="bg2"/>
                </a:solidFill>
              </a:rPr>
              <a:t>Problemas medio ambientales.</a:t>
            </a:r>
            <a:r>
              <a:rPr lang="es-ES" altLang="es-MX" sz="2000" b="1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174084" name="Rectangle 4">
            <a:extLst>
              <a:ext uri="{FF2B5EF4-FFF2-40B4-BE49-F238E27FC236}">
                <a16:creationId xmlns:a16="http://schemas.microsoft.com/office/drawing/2014/main" id="{179C0C4B-CDBD-9929-1EEC-8FC19D9D7C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914400"/>
            <a:ext cx="9144000" cy="14478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altLang="es-MX" b="1">
                <a:solidFill>
                  <a:schemeClr val="bg2"/>
                </a:solidFill>
              </a:rPr>
              <a:t>El uso excesivo e irresponsable de la energía eléctrica en el alumbrado de exteriores acentúa la agresión medio ambiental.</a:t>
            </a:r>
            <a:br>
              <a:rPr lang="es-ES" altLang="es-MX" b="1">
                <a:solidFill>
                  <a:schemeClr val="bg2"/>
                </a:solidFill>
              </a:rPr>
            </a:br>
            <a:r>
              <a:rPr lang="es-ES" altLang="es-MX" b="1">
                <a:solidFill>
                  <a:schemeClr val="bg2"/>
                </a:solidFill>
              </a:rPr>
              <a:t>El actual modelo de consumo energético se basa en la conversión en energía de recursos naturales no renovables(carbón, petróleo o uranio).</a:t>
            </a:r>
          </a:p>
        </p:txBody>
      </p:sp>
    </p:spTree>
  </p:cSld>
  <p:clrMapOvr>
    <a:masterClrMapping/>
  </p:clrMapOvr>
  <p:transition spd="slow" advTm="5000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4E5C61C6-3EA6-670C-1B56-AAEA02D4A6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620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altLang="es-MX" sz="4000" dirty="0"/>
              <a:t>contaminación lumínica</a:t>
            </a:r>
          </a:p>
        </p:txBody>
      </p:sp>
      <p:pic>
        <p:nvPicPr>
          <p:cNvPr id="53251" name="Picture 10">
            <a:extLst>
              <a:ext uri="{FF2B5EF4-FFF2-40B4-BE49-F238E27FC236}">
                <a16:creationId xmlns:a16="http://schemas.microsoft.com/office/drawing/2014/main" id="{96BD92DE-9AD6-7A2B-6766-F1226C3388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484313"/>
            <a:ext cx="8680450" cy="429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5000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4">
            <a:extLst>
              <a:ext uri="{FF2B5EF4-FFF2-40B4-BE49-F238E27FC236}">
                <a16:creationId xmlns:a16="http://schemas.microsoft.com/office/drawing/2014/main" id="{FB9B3576-5B63-1FCF-73C8-84D4F779E2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6610" name="Rectangle 2">
            <a:extLst>
              <a:ext uri="{FF2B5EF4-FFF2-40B4-BE49-F238E27FC236}">
                <a16:creationId xmlns:a16="http://schemas.microsoft.com/office/drawing/2014/main" id="{791D0C4A-5F93-E57D-3A8E-31CE28ABE1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4508500"/>
            <a:ext cx="3276600" cy="23495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altLang="es-MX" sz="1800" b="1">
                <a:solidFill>
                  <a:schemeClr val="bg2"/>
                </a:solidFill>
              </a:rPr>
              <a:t>Mapa Contaminación lumínica</a:t>
            </a:r>
            <a:br>
              <a:rPr lang="es-ES" altLang="es-MX" sz="1800" b="1">
                <a:solidFill>
                  <a:schemeClr val="bg2"/>
                </a:solidFill>
              </a:rPr>
            </a:br>
            <a:r>
              <a:rPr lang="es-ES" altLang="es-MX" sz="1800" b="1">
                <a:solidFill>
                  <a:schemeClr val="bg2"/>
                </a:solidFill>
              </a:rPr>
              <a:t>Un mapa dividido en colores y que hacen referencia a la</a:t>
            </a:r>
            <a:br>
              <a:rPr lang="es-ES" altLang="es-MX" sz="1800" b="1">
                <a:solidFill>
                  <a:schemeClr val="bg2"/>
                </a:solidFill>
              </a:rPr>
            </a:br>
            <a:r>
              <a:rPr lang="es-ES" altLang="es-MX" sz="1800" b="1">
                <a:solidFill>
                  <a:schemeClr val="bg2"/>
                </a:solidFill>
              </a:rPr>
              <a:t>relación que existe entre el brillo natural del cielo y el brillo artificial que produce la polución lumínica.</a:t>
            </a:r>
          </a:p>
        </p:txBody>
      </p:sp>
      <p:sp>
        <p:nvSpPr>
          <p:cNvPr id="55300" name="Text Box 6">
            <a:extLst>
              <a:ext uri="{FF2B5EF4-FFF2-40B4-BE49-F238E27FC236}">
                <a16:creationId xmlns:a16="http://schemas.microsoft.com/office/drawing/2014/main" id="{F01E1BAF-FA4A-4B48-E6C1-3EFA870B29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1975" y="2565400"/>
            <a:ext cx="2232025" cy="221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6858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MX" sz="1400" b="1">
                <a:solidFill>
                  <a:schemeClr val="bg2"/>
                </a:solidFill>
                <a:latin typeface="Arial" panose="020B0604020202020204" pitchFamily="34" charset="0"/>
              </a:rPr>
              <a:t>La escala de brillo: 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MX" sz="1400" b="1">
                <a:solidFill>
                  <a:schemeClr val="bg2"/>
                </a:solidFill>
                <a:latin typeface="Arial" panose="020B0604020202020204" pitchFamily="34" charset="0"/>
              </a:rPr>
              <a:t>NEGRO:</a:t>
            </a:r>
            <a:r>
              <a:rPr lang="es-ES" altLang="es-MX" sz="1400">
                <a:solidFill>
                  <a:schemeClr val="bg2"/>
                </a:solidFill>
                <a:latin typeface="Arial" panose="020B0604020202020204" pitchFamily="34" charset="0"/>
              </a:rPr>
              <a:t> &lt;0.11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MX" sz="1400" b="1">
                <a:solidFill>
                  <a:schemeClr val="bg2"/>
                </a:solidFill>
                <a:latin typeface="Arial" panose="020B0604020202020204" pitchFamily="34" charset="0"/>
              </a:rPr>
              <a:t>AZUL :</a:t>
            </a:r>
            <a:r>
              <a:rPr lang="es-ES" altLang="es-MX" sz="1400">
                <a:solidFill>
                  <a:schemeClr val="bg2"/>
                </a:solidFill>
                <a:latin typeface="Arial" panose="020B0604020202020204" pitchFamily="34" charset="0"/>
              </a:rPr>
              <a:t> entre 0.12 y 0.33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MX" sz="1400" b="1">
                <a:solidFill>
                  <a:schemeClr val="bg2"/>
                </a:solidFill>
                <a:latin typeface="Arial" panose="020B0604020202020204" pitchFamily="34" charset="0"/>
              </a:rPr>
              <a:t>VERDE:</a:t>
            </a:r>
            <a:r>
              <a:rPr lang="es-ES" altLang="es-MX" sz="1400">
                <a:solidFill>
                  <a:schemeClr val="bg2"/>
                </a:solidFill>
                <a:latin typeface="Arial" panose="020B0604020202020204" pitchFamily="34" charset="0"/>
              </a:rPr>
              <a:t> entre 0.34 y 1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MX" sz="1400" b="1">
                <a:solidFill>
                  <a:schemeClr val="bg2"/>
                </a:solidFill>
                <a:latin typeface="Arial" panose="020B0604020202020204" pitchFamily="34" charset="0"/>
              </a:rPr>
              <a:t>AMARILLO:</a:t>
            </a:r>
            <a:r>
              <a:rPr lang="es-ES" altLang="es-MX" sz="1400">
                <a:solidFill>
                  <a:schemeClr val="bg2"/>
                </a:solidFill>
                <a:latin typeface="Arial" panose="020B0604020202020204" pitchFamily="34" charset="0"/>
              </a:rPr>
              <a:t> entre 1.1 y 3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MX" sz="1400" b="1">
                <a:solidFill>
                  <a:schemeClr val="bg2"/>
                </a:solidFill>
                <a:latin typeface="Arial" panose="020B0604020202020204" pitchFamily="34" charset="0"/>
              </a:rPr>
              <a:t>NARANJA:</a:t>
            </a:r>
            <a:r>
              <a:rPr lang="es-ES" altLang="es-MX" sz="1400">
                <a:solidFill>
                  <a:schemeClr val="bg2"/>
                </a:solidFill>
                <a:latin typeface="Arial" panose="020B0604020202020204" pitchFamily="34" charset="0"/>
              </a:rPr>
              <a:t> entre 3.1 y 9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MX" sz="1400" b="1">
                <a:solidFill>
                  <a:schemeClr val="bg2"/>
                </a:solidFill>
                <a:latin typeface="Arial" panose="020B0604020202020204" pitchFamily="34" charset="0"/>
              </a:rPr>
              <a:t>ROJO:</a:t>
            </a:r>
            <a:r>
              <a:rPr lang="es-ES" altLang="es-MX" sz="1400">
                <a:solidFill>
                  <a:schemeClr val="bg2"/>
                </a:solidFill>
                <a:latin typeface="Arial" panose="020B0604020202020204" pitchFamily="34" charset="0"/>
              </a:rPr>
              <a:t> superior a 9.1 </a:t>
            </a:r>
          </a:p>
        </p:txBody>
      </p:sp>
    </p:spTree>
  </p:cSld>
  <p:clrMapOvr>
    <a:masterClrMapping/>
  </p:clrMapOvr>
  <p:transition spd="slow" advTm="5000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>
            <a:extLst>
              <a:ext uri="{FF2B5EF4-FFF2-40B4-BE49-F238E27FC236}">
                <a16:creationId xmlns:a16="http://schemas.microsoft.com/office/drawing/2014/main" id="{7987A91E-D5D9-C56B-67F5-A9C3DF6867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52600"/>
            <a:ext cx="9637713" cy="932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3" name="Rectangle 3">
            <a:extLst>
              <a:ext uri="{FF2B5EF4-FFF2-40B4-BE49-F238E27FC236}">
                <a16:creationId xmlns:a16="http://schemas.microsoft.com/office/drawing/2014/main" id="{2E3D8FBB-8996-25BB-BFA8-ACBA3ED514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555875" cy="183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6858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ClrTx/>
              <a:buSzTx/>
              <a:buFontTx/>
              <a:buNone/>
            </a:pPr>
            <a:r>
              <a:rPr lang="es-ES" altLang="es-MX" sz="1400" b="1">
                <a:solidFill>
                  <a:schemeClr val="bg1"/>
                </a:solidFill>
                <a:latin typeface="Arial" panose="020B0604020202020204" pitchFamily="34" charset="0"/>
              </a:rPr>
              <a:t>Escala de brillo: </a:t>
            </a: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buClrTx/>
              <a:buSzTx/>
              <a:buFontTx/>
              <a:buNone/>
            </a:pPr>
            <a:r>
              <a:rPr lang="es-ES" altLang="es-MX" sz="1400" b="1">
                <a:solidFill>
                  <a:schemeClr val="bg1"/>
                </a:solidFill>
                <a:latin typeface="Arial" panose="020B0604020202020204" pitchFamily="34" charset="0"/>
              </a:rPr>
              <a:t>NEGRO: &lt;0.11</a:t>
            </a: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buClrTx/>
              <a:buSzTx/>
              <a:buFontTx/>
              <a:buNone/>
            </a:pPr>
            <a:r>
              <a:rPr lang="es-ES" altLang="es-MX" sz="1400" b="1">
                <a:solidFill>
                  <a:schemeClr val="bg1"/>
                </a:solidFill>
                <a:latin typeface="Arial" panose="020B0604020202020204" pitchFamily="34" charset="0"/>
              </a:rPr>
              <a:t>AZUL : entre 0.12 y 0.33</a:t>
            </a: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buClrTx/>
              <a:buSzTx/>
              <a:buFontTx/>
              <a:buNone/>
            </a:pPr>
            <a:r>
              <a:rPr lang="es-ES" altLang="es-MX" sz="1400" b="1">
                <a:solidFill>
                  <a:schemeClr val="bg1"/>
                </a:solidFill>
                <a:latin typeface="Arial" panose="020B0604020202020204" pitchFamily="34" charset="0"/>
              </a:rPr>
              <a:t>VERDE: entre 0.34 y 1</a:t>
            </a: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buClrTx/>
              <a:buSzTx/>
              <a:buFontTx/>
              <a:buNone/>
            </a:pPr>
            <a:r>
              <a:rPr lang="es-ES" altLang="es-MX" sz="1400" b="1">
                <a:solidFill>
                  <a:schemeClr val="bg1"/>
                </a:solidFill>
                <a:latin typeface="Arial" panose="020B0604020202020204" pitchFamily="34" charset="0"/>
              </a:rPr>
              <a:t>AMARILLO: entre 1.1 y 3</a:t>
            </a: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buClrTx/>
              <a:buSzTx/>
              <a:buFontTx/>
              <a:buNone/>
            </a:pPr>
            <a:r>
              <a:rPr lang="es-ES" altLang="es-MX" sz="1400" b="1">
                <a:solidFill>
                  <a:schemeClr val="bg1"/>
                </a:solidFill>
                <a:latin typeface="Arial" panose="020B0604020202020204" pitchFamily="34" charset="0"/>
              </a:rPr>
              <a:t>NARANJA: entre 3.1 y 9</a:t>
            </a: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buClrTx/>
              <a:buSzTx/>
              <a:buFontTx/>
              <a:buNone/>
            </a:pPr>
            <a:r>
              <a:rPr lang="es-ES" altLang="es-MX" sz="1400" b="1">
                <a:solidFill>
                  <a:schemeClr val="bg1"/>
                </a:solidFill>
                <a:latin typeface="Arial" panose="020B0604020202020204" pitchFamily="34" charset="0"/>
              </a:rPr>
              <a:t>ROJO: superior a 9.1</a:t>
            </a:r>
          </a:p>
        </p:txBody>
      </p:sp>
    </p:spTree>
  </p:cSld>
  <p:clrMapOvr>
    <a:masterClrMapping/>
  </p:clrMapOvr>
  <p:transition spd="slow" advTm="5000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4">
            <a:extLst>
              <a:ext uri="{FF2B5EF4-FFF2-40B4-BE49-F238E27FC236}">
                <a16:creationId xmlns:a16="http://schemas.microsoft.com/office/drawing/2014/main" id="{A4DA7C0E-14D4-2E3D-3738-51D43D589C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6914" name="Rectangle 2">
            <a:extLst>
              <a:ext uri="{FF2B5EF4-FFF2-40B4-BE49-F238E27FC236}">
                <a16:creationId xmlns:a16="http://schemas.microsoft.com/office/drawing/2014/main" id="{474D7410-FD76-64A2-5B2B-00C87B478D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81534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altLang="es-MX">
                <a:solidFill>
                  <a:schemeClr val="bg2"/>
                </a:solidFill>
              </a:rPr>
              <a:t>¿quiénes son los afectados por la contaminación lumínica?</a:t>
            </a:r>
            <a:r>
              <a:rPr lang="es-ES" altLang="es-MX"/>
              <a:t> </a:t>
            </a:r>
          </a:p>
        </p:txBody>
      </p:sp>
    </p:spTree>
  </p:cSld>
  <p:clrMapOvr>
    <a:masterClrMapping/>
  </p:clrMapOvr>
  <p:transition spd="slow" advTm="5000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4">
            <a:extLst>
              <a:ext uri="{FF2B5EF4-FFF2-40B4-BE49-F238E27FC236}">
                <a16:creationId xmlns:a16="http://schemas.microsoft.com/office/drawing/2014/main" id="{FBD00556-31F4-86F0-E8FD-3387D3661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2" name="Rectangle 2">
            <a:extLst>
              <a:ext uri="{FF2B5EF4-FFF2-40B4-BE49-F238E27FC236}">
                <a16:creationId xmlns:a16="http://schemas.microsoft.com/office/drawing/2014/main" id="{9D2721EC-3762-CDCD-1B12-0E5C4DA244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7772400" cy="762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altLang="es-MX" sz="4000">
                <a:solidFill>
                  <a:schemeClr val="bg2"/>
                </a:solidFill>
              </a:rPr>
              <a:t>La biodiversidad sufre sus efectos.</a:t>
            </a:r>
          </a:p>
        </p:txBody>
      </p:sp>
      <p:sp>
        <p:nvSpPr>
          <p:cNvPr id="58372" name="Rectangle 3">
            <a:extLst>
              <a:ext uri="{FF2B5EF4-FFF2-40B4-BE49-F238E27FC236}">
                <a16:creationId xmlns:a16="http://schemas.microsoft.com/office/drawing/2014/main" id="{85683949-2A84-FE76-2BDC-A457A9D9E724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0" y="5562600"/>
            <a:ext cx="9144000" cy="1295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altLang="es-MX">
                <a:solidFill>
                  <a:schemeClr val="bg2"/>
                </a:solidFill>
              </a:rPr>
              <a:t>Esta novedosa forma de contaminación,cuyos efectos son todavía muy poco estudiados, tiene efectos comprobados sobre la biodiversidad de la flora y la fauna nocturna, que es mucho más numerosa que la diurna y precisa de la oscuridad para sobrevivir y mantenerse en equilibrio.</a:t>
            </a:r>
          </a:p>
        </p:txBody>
      </p:sp>
    </p:spTree>
  </p:cSld>
  <p:clrMapOvr>
    <a:masterClrMapping/>
  </p:clrMapOvr>
  <p:transition advTm="5000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4">
            <a:extLst>
              <a:ext uri="{FF2B5EF4-FFF2-40B4-BE49-F238E27FC236}">
                <a16:creationId xmlns:a16="http://schemas.microsoft.com/office/drawing/2014/main" id="{BA524595-EF11-578C-8E93-F76D3C44B2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46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9986" name="Rectangle 2">
            <a:extLst>
              <a:ext uri="{FF2B5EF4-FFF2-40B4-BE49-F238E27FC236}">
                <a16:creationId xmlns:a16="http://schemas.microsoft.com/office/drawing/2014/main" id="{AF64099A-1E97-FD99-1266-23A99A7AE8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524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altLang="es-MX" sz="2000" b="1">
                <a:solidFill>
                  <a:schemeClr val="bg2"/>
                </a:solidFill>
              </a:rPr>
              <a:t>Muchas especies, que están especialmente adaptadas a la oscuridad, se ven afectadas por el exceso de iluminación de nuestras ciudades. Bien para no ser descubiertos por sus depredadores o para que éstos no vean sus ataques, la noche resulta fundamental para la supervivencia de muchos animales.</a:t>
            </a:r>
            <a:r>
              <a:rPr lang="es-ES" altLang="es-MX" sz="2400">
                <a:solidFill>
                  <a:srgbClr val="000000"/>
                </a:solidFill>
              </a:rPr>
              <a:t> </a:t>
            </a:r>
          </a:p>
        </p:txBody>
      </p:sp>
    </p:spTree>
  </p:cSld>
  <p:clrMapOvr>
    <a:masterClrMapping/>
  </p:clrMapOvr>
  <p:transition advTm="5000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5">
            <a:extLst>
              <a:ext uri="{FF2B5EF4-FFF2-40B4-BE49-F238E27FC236}">
                <a16:creationId xmlns:a16="http://schemas.microsoft.com/office/drawing/2014/main" id="{E9EE9C20-1F69-804A-8FDB-0EFA96D345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22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 useBgFill="1">
        <p:nvSpPr>
          <p:cNvPr id="182274" name="Rectangle 2">
            <a:extLst>
              <a:ext uri="{FF2B5EF4-FFF2-40B4-BE49-F238E27FC236}">
                <a16:creationId xmlns:a16="http://schemas.microsoft.com/office/drawing/2014/main" id="{F3034C90-D279-E0E5-438D-817119051F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altLang="es-MX" sz="1800" b="1" dirty="0"/>
              <a:t>La proyección del luz en el medio natural afecta a los ciclos reproductivos de los insectos.</a:t>
            </a:r>
          </a:p>
        </p:txBody>
      </p:sp>
      <p:sp useBgFill="1">
        <p:nvSpPr>
          <p:cNvPr id="182275" name="Rectangle 3">
            <a:extLst>
              <a:ext uri="{FF2B5EF4-FFF2-40B4-BE49-F238E27FC236}">
                <a16:creationId xmlns:a16="http://schemas.microsoft.com/office/drawing/2014/main" id="{A1320885-1135-DC3B-467B-5293B69C46AC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0" y="5486400"/>
            <a:ext cx="9144000" cy="16002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altLang="es-MX"/>
              <a:t>Las mariposas tienden a concentrar la puesta de huevos en las zonas próximas a la luz, y esto facilita la predación y reduce el éxito reproductivo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s-ES" altLang="es-MX"/>
              <a:t>La flora se ve afectada si disminuyen los insectos que pueden realizar la polinización de ciertas plantas. </a:t>
            </a:r>
          </a:p>
        </p:txBody>
      </p:sp>
      <p:sp>
        <p:nvSpPr>
          <p:cNvPr id="62469" name="Rectangle 6">
            <a:extLst>
              <a:ext uri="{FF2B5EF4-FFF2-40B4-BE49-F238E27FC236}">
                <a16:creationId xmlns:a16="http://schemas.microsoft.com/office/drawing/2014/main" id="{42644DC2-A36E-2B0B-38CC-9276D3D068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19240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s-MX" altLang="es-MX" sz="1800"/>
          </a:p>
        </p:txBody>
      </p:sp>
    </p:spTree>
  </p:cSld>
  <p:clrMapOvr>
    <a:masterClrMapping/>
  </p:clrMapOvr>
  <p:transition advTm="5000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4">
            <a:extLst>
              <a:ext uri="{FF2B5EF4-FFF2-40B4-BE49-F238E27FC236}">
                <a16:creationId xmlns:a16="http://schemas.microsoft.com/office/drawing/2014/main" id="{CF1D2EE9-BD5D-F492-7D23-7170F5F614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350"/>
            <a:ext cx="9144000" cy="686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0226" name="Rectangle 2">
            <a:extLst>
              <a:ext uri="{FF2B5EF4-FFF2-40B4-BE49-F238E27FC236}">
                <a16:creationId xmlns:a16="http://schemas.microsoft.com/office/drawing/2014/main" id="{84E59A2A-0772-1847-9DF4-A1EF4C1F7A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153400" cy="1371600"/>
          </a:xfrm>
          <a:blipFill dpi="0" rotWithShape="0">
            <a:blip r:embed="rId4"/>
            <a:srcRect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altLang="es-MX" sz="2000" b="1" dirty="0"/>
              <a:t>La proyección del luz en el medio natural origina fenómenos de deslumbramiento y desorientación en las aves, alteración de los ciclos de ascenso y descenso del plancton marino, lo que afecta a la alimentación de especies marinas que habitan en las cercanías de la costa. </a:t>
            </a:r>
          </a:p>
        </p:txBody>
      </p:sp>
    </p:spTree>
  </p:cSld>
  <p:clrMapOvr>
    <a:masterClrMapping/>
  </p:clrMapOvr>
  <p:transition advTm="5000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>
            <a:extLst>
              <a:ext uri="{FF2B5EF4-FFF2-40B4-BE49-F238E27FC236}">
                <a16:creationId xmlns:a16="http://schemas.microsoft.com/office/drawing/2014/main" id="{39D9C6B1-E36B-AFBB-C27B-E868CBDD31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5288" y="692150"/>
            <a:ext cx="8075612" cy="800100"/>
          </a:xfrm>
        </p:spPr>
        <p:txBody>
          <a:bodyPr rtlCol="0">
            <a:normAutofit fontScale="700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s-ES" altLang="es-MX" sz="6000" dirty="0">
                <a:solidFill>
                  <a:schemeClr val="bg2">
                    <a:lumMod val="50000"/>
                  </a:schemeClr>
                </a:solidFill>
              </a:rPr>
              <a:t>PREGUNTAS</a:t>
            </a:r>
          </a:p>
        </p:txBody>
      </p:sp>
      <p:pic>
        <p:nvPicPr>
          <p:cNvPr id="66563" name="Imagen 1">
            <a:extLst>
              <a:ext uri="{FF2B5EF4-FFF2-40B4-BE49-F238E27FC236}">
                <a16:creationId xmlns:a16="http://schemas.microsoft.com/office/drawing/2014/main" id="{40E2AAA3-E31C-DBB6-9774-77A8B42A8D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1700213"/>
            <a:ext cx="5614987" cy="421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Galería">
  <a:themeElements>
    <a:clrScheme name="Galería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ía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í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3677</TotalTime>
  <Words>1289</Words>
  <Application>Microsoft Office PowerPoint</Application>
  <PresentationFormat>Presentación en pantalla (4:3)</PresentationFormat>
  <Paragraphs>153</Paragraphs>
  <Slides>36</Slides>
  <Notes>11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36</vt:i4>
      </vt:variant>
    </vt:vector>
  </HeadingPairs>
  <TitlesOfParts>
    <vt:vector size="44" baseType="lpstr">
      <vt:lpstr>Arial</vt:lpstr>
      <vt:lpstr>Calibri</vt:lpstr>
      <vt:lpstr>Gill Sans MT</vt:lpstr>
      <vt:lpstr>Lucida Sans Unicode</vt:lpstr>
      <vt:lpstr>Tahoma</vt:lpstr>
      <vt:lpstr>Times New Roman</vt:lpstr>
      <vt:lpstr>Wingdings</vt:lpstr>
      <vt:lpstr>Galería</vt:lpstr>
      <vt:lpstr>Introducción a las ciencias ambientales</vt:lpstr>
      <vt:lpstr>Contaminación acústica</vt:lpstr>
      <vt:lpstr>Presentación de PowerPoint</vt:lpstr>
      <vt:lpstr>  ANATOMÍA DEL OÍDO </vt:lpstr>
      <vt:lpstr>ANATOMÍA DEL OÍDO </vt:lpstr>
      <vt:lpstr>CONTAMINACIÓN ACÚSTICA</vt:lpstr>
      <vt:lpstr>   LA CONTAMINACIÓN ACÚSTICA   </vt:lpstr>
      <vt:lpstr>Que es la contaminación acústica?</vt:lpstr>
      <vt:lpstr> RUIDO</vt:lpstr>
      <vt:lpstr>Presentación de PowerPoint</vt:lpstr>
      <vt:lpstr>OÍDO Y SALUD</vt:lpstr>
      <vt:lpstr>MECANISMOS Y TIPOS </vt:lpstr>
      <vt:lpstr>MECANISMOS Y TIPOS</vt:lpstr>
      <vt:lpstr>EXPOSICIÓN CONSTANTE A LOS SONIDOS</vt:lpstr>
      <vt:lpstr>Presentación de PowerPoint</vt:lpstr>
      <vt:lpstr>* Problemas *</vt:lpstr>
      <vt:lpstr>&lt;* Pérdida de audición *&gt;</vt:lpstr>
      <vt:lpstr>&lt;* Otros efectos *&gt;</vt:lpstr>
      <vt:lpstr>FUENTES DE CONTAMINACIÓN ACÚSTICA</vt:lpstr>
      <vt:lpstr>* Fuentes de ruido *</vt:lpstr>
      <vt:lpstr>Encuesta</vt:lpstr>
      <vt:lpstr>Presentación de PowerPoint</vt:lpstr>
      <vt:lpstr>Contaminación lumínica</vt:lpstr>
      <vt:lpstr>El hombre ha iluminado desde tiempos prehistóricos la oscuridad.</vt:lpstr>
      <vt:lpstr>El hombre actual.</vt:lpstr>
      <vt:lpstr>Incluso alejado de las grandes ciudades sus efectos son visibles.</vt:lpstr>
      <vt:lpstr>Problemas medio ambientales. </vt:lpstr>
      <vt:lpstr>contaminación lumínica</vt:lpstr>
      <vt:lpstr>Mapa Contaminación lumínica Un mapa dividido en colores y que hacen referencia a la relación que existe entre el brillo natural del cielo y el brillo artificial que produce la polución lumínica.</vt:lpstr>
      <vt:lpstr>Presentación de PowerPoint</vt:lpstr>
      <vt:lpstr>¿quiénes son los afectados por la contaminación lumínica? </vt:lpstr>
      <vt:lpstr>La biodiversidad sufre sus efectos.</vt:lpstr>
      <vt:lpstr>Muchas especies, que están especialmente adaptadas a la oscuridad, se ven afectadas por el exceso de iluminación de nuestras ciudades. Bien para no ser descubiertos por sus depredadores o para que éstos no vean sus ataques, la noche resulta fundamental para la supervivencia de muchos animales. </vt:lpstr>
      <vt:lpstr>La proyección del luz en el medio natural afecta a los ciclos reproductivos de los insectos.</vt:lpstr>
      <vt:lpstr>La proyección del luz en el medio natural origina fenómenos de deslumbramiento y desorientación en las aves, alteración de los ciclos de ascenso y descenso del plancton marino, lo que afecta a la alimentación de especies marinas que habitan en las cercanías de la costa. </vt:lpstr>
      <vt:lpstr>Presentación de PowerPoint</vt:lpstr>
    </vt:vector>
  </TitlesOfParts>
  <Company>NJIT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WASHINGTON</dc:creator>
  <cp:lastModifiedBy>JOSE ISMAEL MINJAREZ SOSA</cp:lastModifiedBy>
  <cp:revision>77</cp:revision>
  <dcterms:created xsi:type="dcterms:W3CDTF">2002-01-25T01:06:07Z</dcterms:created>
  <dcterms:modified xsi:type="dcterms:W3CDTF">2022-10-24T16:53:59Z</dcterms:modified>
</cp:coreProperties>
</file>