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44"/>
  </p:notesMasterIdLst>
  <p:sldIdLst>
    <p:sldId id="256" r:id="rId2"/>
    <p:sldId id="279" r:id="rId3"/>
    <p:sldId id="301" r:id="rId4"/>
    <p:sldId id="372" r:id="rId5"/>
    <p:sldId id="379" r:id="rId6"/>
    <p:sldId id="380" r:id="rId7"/>
    <p:sldId id="609" r:id="rId8"/>
    <p:sldId id="299" r:id="rId9"/>
    <p:sldId id="316" r:id="rId10"/>
    <p:sldId id="317" r:id="rId11"/>
    <p:sldId id="300" r:id="rId12"/>
    <p:sldId id="287" r:id="rId13"/>
    <p:sldId id="291" r:id="rId14"/>
    <p:sldId id="282" r:id="rId15"/>
    <p:sldId id="296" r:id="rId16"/>
    <p:sldId id="272" r:id="rId17"/>
    <p:sldId id="310" r:id="rId18"/>
    <p:sldId id="283" r:id="rId19"/>
    <p:sldId id="281" r:id="rId20"/>
    <p:sldId id="273" r:id="rId21"/>
    <p:sldId id="309" r:id="rId22"/>
    <p:sldId id="275" r:id="rId23"/>
    <p:sldId id="303" r:id="rId24"/>
    <p:sldId id="307" r:id="rId25"/>
    <p:sldId id="269" r:id="rId26"/>
    <p:sldId id="584" r:id="rId27"/>
    <p:sldId id="313" r:id="rId28"/>
    <p:sldId id="314" r:id="rId29"/>
    <p:sldId id="315" r:id="rId30"/>
    <p:sldId id="608" r:id="rId31"/>
    <p:sldId id="357" r:id="rId32"/>
    <p:sldId id="361" r:id="rId33"/>
    <p:sldId id="360" r:id="rId34"/>
    <p:sldId id="354" r:id="rId35"/>
    <p:sldId id="607" r:id="rId36"/>
    <p:sldId id="578" r:id="rId37"/>
    <p:sldId id="579" r:id="rId38"/>
    <p:sldId id="606" r:id="rId39"/>
    <p:sldId id="605" r:id="rId40"/>
    <p:sldId id="604" r:id="rId41"/>
    <p:sldId id="603" r:id="rId42"/>
    <p:sldId id="580"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DE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35" autoAdjust="0"/>
    <p:restoredTop sz="94660"/>
  </p:normalViewPr>
  <p:slideViewPr>
    <p:cSldViewPr snapToGrid="0">
      <p:cViewPr varScale="1">
        <p:scale>
          <a:sx n="110" d="100"/>
          <a:sy n="110" d="100"/>
        </p:scale>
        <p:origin x="498" y="132"/>
      </p:cViewPr>
      <p:guideLst>
        <p:guide orient="horz" pos="2160"/>
        <p:guide pos="3840"/>
      </p:guideLst>
    </p:cSldViewPr>
  </p:slideViewPr>
  <p:notesTextViewPr>
    <p:cViewPr>
      <p:scale>
        <a:sx n="1" d="1"/>
        <a:sy n="1" d="1"/>
      </p:scale>
      <p:origin x="0" y="0"/>
    </p:cViewPr>
  </p:notesTextViewPr>
  <p:sorterViewPr>
    <p:cViewPr>
      <p:scale>
        <a:sx n="180" d="100"/>
        <a:sy n="180" d="100"/>
      </p:scale>
      <p:origin x="0" y="-1991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847BD9-F758-4A5C-A7BB-EB277EDD76DF}" type="datetimeFigureOut">
              <a:rPr lang="es-MX" smtClean="0"/>
              <a:t>30/10/2022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285E92-631E-44B5-A84E-68915B490C7C}" type="slidenum">
              <a:rPr lang="es-MX" smtClean="0"/>
              <a:t>‹Nº›</a:t>
            </a:fld>
            <a:endParaRPr lang="es-MX"/>
          </a:p>
        </p:txBody>
      </p:sp>
    </p:spTree>
    <p:extLst>
      <p:ext uri="{BB962C8B-B14F-4D97-AF65-F5344CB8AC3E}">
        <p14:creationId xmlns:p14="http://schemas.microsoft.com/office/powerpoint/2010/main" val="3124268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B3D6406-1F57-476A-AB74-A53949E20B2E}" type="datetimeFigureOut">
              <a:rPr lang="es-MX" smtClean="0"/>
              <a:t>30/10/2022</a:t>
            </a:fld>
            <a:endParaRPr lang="es-MX"/>
          </a:p>
        </p:txBody>
      </p:sp>
      <p:sp>
        <p:nvSpPr>
          <p:cNvPr id="5" name="Footer Placeholder 4"/>
          <p:cNvSpPr>
            <a:spLocks noGrp="1"/>
          </p:cNvSpPr>
          <p:nvPr>
            <p:ph type="ftr" sz="quarter" idx="11"/>
          </p:nvPr>
        </p:nvSpPr>
        <p:spPr>
          <a:xfrm>
            <a:off x="2416500" y="329307"/>
            <a:ext cx="4973915" cy="309201"/>
          </a:xfrm>
        </p:spPr>
        <p:txBody>
          <a:bodyPr/>
          <a:lstStyle/>
          <a:p>
            <a:endParaRPr lang="es-MX"/>
          </a:p>
        </p:txBody>
      </p:sp>
      <p:sp>
        <p:nvSpPr>
          <p:cNvPr id="6" name="Slide Number Placeholder 5"/>
          <p:cNvSpPr>
            <a:spLocks noGrp="1"/>
          </p:cNvSpPr>
          <p:nvPr>
            <p:ph type="sldNum" sz="quarter" idx="12"/>
          </p:nvPr>
        </p:nvSpPr>
        <p:spPr>
          <a:xfrm>
            <a:off x="1437664" y="798973"/>
            <a:ext cx="811019" cy="503578"/>
          </a:xfrm>
        </p:spPr>
        <p:txBody>
          <a:bodyPr/>
          <a:lstStyle/>
          <a:p>
            <a:fld id="{75E5C90F-6B1E-4FCC-92AE-27768D72AA6A}" type="slidenum">
              <a:rPr lang="es-MX" smtClean="0"/>
              <a:t>‹Nº›</a:t>
            </a:fld>
            <a:endParaRPr lang="es-MX"/>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03382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3D6406-1F57-476A-AB74-A53949E20B2E}" type="datetimeFigureOut">
              <a:rPr lang="es-MX" smtClean="0"/>
              <a:t>30/10/2022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E5C90F-6B1E-4FCC-92AE-27768D72AA6A}" type="slidenum">
              <a:rPr lang="es-MX" smtClean="0"/>
              <a:t>‹Nº›</a:t>
            </a:fld>
            <a:endParaRPr lang="es-MX"/>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5492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B3D6406-1F57-476A-AB74-A53949E20B2E}" type="datetimeFigureOut">
              <a:rPr lang="es-MX" smtClean="0"/>
              <a:t>30/10/2022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E5C90F-6B1E-4FCC-92AE-27768D72AA6A}" type="slidenum">
              <a:rPr lang="es-MX" smtClean="0"/>
              <a:t>‹Nº›</a:t>
            </a:fld>
            <a:endParaRPr lang="es-MX"/>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49551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B3D6406-1F57-476A-AB74-A53949E20B2E}" type="datetimeFigureOut">
              <a:rPr lang="es-MX" smtClean="0"/>
              <a:t>30/10/2022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5E5C90F-6B1E-4FCC-92AE-27768D72AA6A}" type="slidenum">
              <a:rPr lang="es-MX" smtClean="0"/>
              <a:t>‹Nº›</a:t>
            </a:fld>
            <a:endParaRPr lang="es-MX"/>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56502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B3D6406-1F57-476A-AB74-A53949E20B2E}" type="datetimeFigureOut">
              <a:rPr lang="es-MX" smtClean="0"/>
              <a:t>30/10/2022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5E5C90F-6B1E-4FCC-92AE-27768D72AA6A}" type="slidenum">
              <a:rPr lang="es-MX" smtClean="0"/>
              <a:t>‹Nº›</a:t>
            </a:fld>
            <a:endParaRPr lang="es-MX"/>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81772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B3D6406-1F57-476A-AB74-A53949E20B2E}" type="datetimeFigureOut">
              <a:rPr lang="es-MX" smtClean="0"/>
              <a:t>30/10/2022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5E5C90F-6B1E-4FCC-92AE-27768D72AA6A}" type="slidenum">
              <a:rPr lang="es-MX" smtClean="0"/>
              <a:t>‹Nº›</a:t>
            </a:fld>
            <a:endParaRPr lang="es-MX"/>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0200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D6406-1F57-476A-AB74-A53949E20B2E}" type="datetimeFigureOut">
              <a:rPr lang="es-MX" smtClean="0"/>
              <a:t>30/10/2022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5E5C90F-6B1E-4FCC-92AE-27768D72AA6A}" type="slidenum">
              <a:rPr lang="es-MX" smtClean="0"/>
              <a:t>‹Nº›</a:t>
            </a:fld>
            <a:endParaRPr lang="es-MX"/>
          </a:p>
        </p:txBody>
      </p:sp>
    </p:spTree>
    <p:extLst>
      <p:ext uri="{BB962C8B-B14F-4D97-AF65-F5344CB8AC3E}">
        <p14:creationId xmlns:p14="http://schemas.microsoft.com/office/powerpoint/2010/main" val="97600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B3D6406-1F57-476A-AB74-A53949E20B2E}" type="datetimeFigureOut">
              <a:rPr lang="es-MX" smtClean="0"/>
              <a:t>30/10/2022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5E5C90F-6B1E-4FCC-92AE-27768D72AA6A}" type="slidenum">
              <a:rPr lang="es-MX" smtClean="0"/>
              <a:t>‹Nº›</a:t>
            </a:fld>
            <a:endParaRPr lang="es-MX"/>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4436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B3D6406-1F57-476A-AB74-A53949E20B2E}" type="datetimeFigureOut">
              <a:rPr lang="es-MX" smtClean="0"/>
              <a:t>30/10/2022</a:t>
            </a:fld>
            <a:endParaRPr lang="es-MX"/>
          </a:p>
        </p:txBody>
      </p:sp>
      <p:sp>
        <p:nvSpPr>
          <p:cNvPr id="6" name="Footer Placeholder 5"/>
          <p:cNvSpPr>
            <a:spLocks noGrp="1"/>
          </p:cNvSpPr>
          <p:nvPr>
            <p:ph type="ftr" sz="quarter" idx="11"/>
          </p:nvPr>
        </p:nvSpPr>
        <p:spPr>
          <a:xfrm>
            <a:off x="1447382" y="318640"/>
            <a:ext cx="5541004" cy="320931"/>
          </a:xfrm>
        </p:spPr>
        <p:txBody>
          <a:bodyPr/>
          <a:lstStyle/>
          <a:p>
            <a:endParaRPr lang="es-MX"/>
          </a:p>
        </p:txBody>
      </p:sp>
      <p:sp>
        <p:nvSpPr>
          <p:cNvPr id="7" name="Slide Number Placeholder 6"/>
          <p:cNvSpPr>
            <a:spLocks noGrp="1"/>
          </p:cNvSpPr>
          <p:nvPr>
            <p:ph type="sldNum" sz="quarter" idx="12"/>
          </p:nvPr>
        </p:nvSpPr>
        <p:spPr/>
        <p:txBody>
          <a:bodyPr/>
          <a:lstStyle/>
          <a:p>
            <a:fld id="{75E5C90F-6B1E-4FCC-92AE-27768D72AA6A}" type="slidenum">
              <a:rPr lang="es-MX" smtClean="0"/>
              <a:t>‹Nº›</a:t>
            </a:fld>
            <a:endParaRPr lang="es-MX"/>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9278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3D6406-1F57-476A-AB74-A53949E20B2E}" type="datetimeFigureOut">
              <a:rPr lang="es-MX" smtClean="0"/>
              <a:t>30/10/2022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E5C90F-6B1E-4FCC-92AE-27768D72AA6A}" type="slidenum">
              <a:rPr lang="es-MX" smtClean="0"/>
              <a:t>‹Nº›</a:t>
            </a:fld>
            <a:endParaRPr lang="es-MX"/>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8619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3D6406-1F57-476A-AB74-A53949E20B2E}" type="datetimeFigureOut">
              <a:rPr lang="es-MX" smtClean="0"/>
              <a:t>30/10/2022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5E5C90F-6B1E-4FCC-92AE-27768D72AA6A}" type="slidenum">
              <a:rPr lang="es-MX" smtClean="0"/>
              <a:t>‹Nº›</a:t>
            </a:fld>
            <a:endParaRPr lang="es-MX"/>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77165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1534585" y="214314"/>
            <a:ext cx="10390716" cy="1462087"/>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1576917" y="2017713"/>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quarter" idx="2"/>
          </p:nvPr>
        </p:nvSpPr>
        <p:spPr>
          <a:xfrm>
            <a:off x="6860117" y="2017713"/>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contenido"/>
          <p:cNvSpPr>
            <a:spLocks noGrp="1"/>
          </p:cNvSpPr>
          <p:nvPr>
            <p:ph sz="quarter" idx="3"/>
          </p:nvPr>
        </p:nvSpPr>
        <p:spPr>
          <a:xfrm>
            <a:off x="6860117" y="4151313"/>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Rectangle 11">
            <a:extLst>
              <a:ext uri="{FF2B5EF4-FFF2-40B4-BE49-F238E27FC236}">
                <a16:creationId xmlns:a16="http://schemas.microsoft.com/office/drawing/2014/main" id="{603CBBF1-114B-46F5-B1B8-426BE9B20FBB}"/>
              </a:ext>
            </a:extLst>
          </p:cNvPr>
          <p:cNvSpPr>
            <a:spLocks noGrp="1" noChangeArrowheads="1"/>
          </p:cNvSpPr>
          <p:nvPr>
            <p:ph type="dt" sz="half" idx="10"/>
          </p:nvPr>
        </p:nvSpPr>
        <p:spPr>
          <a:ln/>
        </p:spPr>
        <p:txBody>
          <a:bodyPr/>
          <a:lstStyle>
            <a:lvl1pPr>
              <a:defRPr/>
            </a:lvl1pPr>
          </a:lstStyle>
          <a:p>
            <a:pPr>
              <a:defRPr/>
            </a:pPr>
            <a:endParaRPr lang="es-MX"/>
          </a:p>
        </p:txBody>
      </p:sp>
      <p:sp>
        <p:nvSpPr>
          <p:cNvPr id="7" name="Rectangle 12">
            <a:extLst>
              <a:ext uri="{FF2B5EF4-FFF2-40B4-BE49-F238E27FC236}">
                <a16:creationId xmlns:a16="http://schemas.microsoft.com/office/drawing/2014/main" id="{C49F128A-DF59-4F8F-B818-06F391D4ADDC}"/>
              </a:ext>
            </a:extLst>
          </p:cNvPr>
          <p:cNvSpPr>
            <a:spLocks noGrp="1" noChangeArrowheads="1"/>
          </p:cNvSpPr>
          <p:nvPr>
            <p:ph type="ftr" sz="quarter" idx="11"/>
          </p:nvPr>
        </p:nvSpPr>
        <p:spPr>
          <a:ln/>
        </p:spPr>
        <p:txBody>
          <a:bodyPr/>
          <a:lstStyle>
            <a:lvl1pPr>
              <a:defRPr/>
            </a:lvl1pPr>
          </a:lstStyle>
          <a:p>
            <a:pPr>
              <a:defRPr/>
            </a:pPr>
            <a:endParaRPr lang="es-MX"/>
          </a:p>
        </p:txBody>
      </p:sp>
      <p:sp>
        <p:nvSpPr>
          <p:cNvPr id="8" name="Rectangle 13">
            <a:extLst>
              <a:ext uri="{FF2B5EF4-FFF2-40B4-BE49-F238E27FC236}">
                <a16:creationId xmlns:a16="http://schemas.microsoft.com/office/drawing/2014/main" id="{A7DACC90-EBE7-41E4-90D5-8B1DD2B312ED}"/>
              </a:ext>
            </a:extLst>
          </p:cNvPr>
          <p:cNvSpPr>
            <a:spLocks noGrp="1" noChangeArrowheads="1"/>
          </p:cNvSpPr>
          <p:nvPr>
            <p:ph type="sldNum" sz="quarter" idx="12"/>
          </p:nvPr>
        </p:nvSpPr>
        <p:spPr>
          <a:ln/>
        </p:spPr>
        <p:txBody>
          <a:bodyPr/>
          <a:lstStyle>
            <a:lvl1pPr>
              <a:defRPr/>
            </a:lvl1pPr>
          </a:lstStyle>
          <a:p>
            <a:pPr>
              <a:defRPr/>
            </a:pPr>
            <a:fld id="{D09C3F7E-E6B4-4906-B77D-D84B85123457}" type="slidenum">
              <a:rPr lang="es-MX" altLang="es-MX"/>
              <a:pPr>
                <a:defRPr/>
              </a:pPr>
              <a:t>‹Nº›</a:t>
            </a:fld>
            <a:endParaRPr lang="es-MX" altLang="es-MX"/>
          </a:p>
        </p:txBody>
      </p:sp>
    </p:spTree>
    <p:extLst>
      <p:ext uri="{BB962C8B-B14F-4D97-AF65-F5344CB8AC3E}">
        <p14:creationId xmlns:p14="http://schemas.microsoft.com/office/powerpoint/2010/main" val="19950802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1534585" y="214314"/>
            <a:ext cx="10390716" cy="1462087"/>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1576917" y="2017713"/>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860117" y="2017713"/>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11">
            <a:extLst>
              <a:ext uri="{FF2B5EF4-FFF2-40B4-BE49-F238E27FC236}">
                <a16:creationId xmlns:a16="http://schemas.microsoft.com/office/drawing/2014/main" id="{05FD7A8D-B215-4046-8E1B-5AF7D6FB7891}"/>
              </a:ext>
            </a:extLst>
          </p:cNvPr>
          <p:cNvSpPr>
            <a:spLocks noGrp="1" noChangeArrowheads="1"/>
          </p:cNvSpPr>
          <p:nvPr>
            <p:ph type="dt" sz="half" idx="10"/>
          </p:nvPr>
        </p:nvSpPr>
        <p:spPr>
          <a:ln/>
        </p:spPr>
        <p:txBody>
          <a:bodyPr/>
          <a:lstStyle>
            <a:lvl1pPr>
              <a:defRPr/>
            </a:lvl1pPr>
          </a:lstStyle>
          <a:p>
            <a:pPr>
              <a:defRPr/>
            </a:pPr>
            <a:endParaRPr lang="es-MX"/>
          </a:p>
        </p:txBody>
      </p:sp>
      <p:sp>
        <p:nvSpPr>
          <p:cNvPr id="6" name="Rectangle 12">
            <a:extLst>
              <a:ext uri="{FF2B5EF4-FFF2-40B4-BE49-F238E27FC236}">
                <a16:creationId xmlns:a16="http://schemas.microsoft.com/office/drawing/2014/main" id="{D930B30D-1F33-4C47-8475-D43ABAEA23D6}"/>
              </a:ext>
            </a:extLst>
          </p:cNvPr>
          <p:cNvSpPr>
            <a:spLocks noGrp="1" noChangeArrowheads="1"/>
          </p:cNvSpPr>
          <p:nvPr>
            <p:ph type="ftr" sz="quarter" idx="11"/>
          </p:nvPr>
        </p:nvSpPr>
        <p:spPr>
          <a:ln/>
        </p:spPr>
        <p:txBody>
          <a:bodyPr/>
          <a:lstStyle>
            <a:lvl1pPr>
              <a:defRPr/>
            </a:lvl1pPr>
          </a:lstStyle>
          <a:p>
            <a:pPr>
              <a:defRPr/>
            </a:pPr>
            <a:endParaRPr lang="es-MX"/>
          </a:p>
        </p:txBody>
      </p:sp>
      <p:sp>
        <p:nvSpPr>
          <p:cNvPr id="7" name="Rectangle 13">
            <a:extLst>
              <a:ext uri="{FF2B5EF4-FFF2-40B4-BE49-F238E27FC236}">
                <a16:creationId xmlns:a16="http://schemas.microsoft.com/office/drawing/2014/main" id="{B91324E1-0C17-47E6-97AC-992D0D738D80}"/>
              </a:ext>
            </a:extLst>
          </p:cNvPr>
          <p:cNvSpPr>
            <a:spLocks noGrp="1" noChangeArrowheads="1"/>
          </p:cNvSpPr>
          <p:nvPr>
            <p:ph type="sldNum" sz="quarter" idx="12"/>
          </p:nvPr>
        </p:nvSpPr>
        <p:spPr>
          <a:ln/>
        </p:spPr>
        <p:txBody>
          <a:bodyPr/>
          <a:lstStyle>
            <a:lvl1pPr>
              <a:defRPr/>
            </a:lvl1pPr>
          </a:lstStyle>
          <a:p>
            <a:pPr>
              <a:defRPr/>
            </a:pPr>
            <a:fld id="{A266BC91-D4F0-4304-9E50-99E2004AC848}" type="slidenum">
              <a:rPr lang="es-MX" altLang="es-MX"/>
              <a:pPr>
                <a:defRPr/>
              </a:pPr>
              <a:t>‹Nº›</a:t>
            </a:fld>
            <a:endParaRPr lang="es-MX" altLang="es-MX"/>
          </a:p>
        </p:txBody>
      </p:sp>
    </p:spTree>
    <p:extLst>
      <p:ext uri="{BB962C8B-B14F-4D97-AF65-F5344CB8AC3E}">
        <p14:creationId xmlns:p14="http://schemas.microsoft.com/office/powerpoint/2010/main" val="805805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1534585" y="214314"/>
            <a:ext cx="10390716" cy="1462087"/>
          </a:xfrm>
        </p:spPr>
        <p:txBody>
          <a:bodyPr/>
          <a:lstStyle/>
          <a:p>
            <a:r>
              <a:rPr lang="es-ES"/>
              <a:t>Haga clic para modificar el estilo de título del patrón</a:t>
            </a:r>
          </a:p>
        </p:txBody>
      </p:sp>
      <p:sp>
        <p:nvSpPr>
          <p:cNvPr id="3" name="2 Marcador de contenido"/>
          <p:cNvSpPr>
            <a:spLocks noGrp="1"/>
          </p:cNvSpPr>
          <p:nvPr>
            <p:ph sz="half" idx="1"/>
          </p:nvPr>
        </p:nvSpPr>
        <p:spPr>
          <a:xfrm>
            <a:off x="1576917" y="2017713"/>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quarter" idx="2"/>
          </p:nvPr>
        </p:nvSpPr>
        <p:spPr>
          <a:xfrm>
            <a:off x="6860117" y="2017713"/>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contenido"/>
          <p:cNvSpPr>
            <a:spLocks noGrp="1"/>
          </p:cNvSpPr>
          <p:nvPr>
            <p:ph sz="quarter" idx="3"/>
          </p:nvPr>
        </p:nvSpPr>
        <p:spPr>
          <a:xfrm>
            <a:off x="6860117" y="4151313"/>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Rectangle 11">
            <a:extLst>
              <a:ext uri="{FF2B5EF4-FFF2-40B4-BE49-F238E27FC236}">
                <a16:creationId xmlns:a16="http://schemas.microsoft.com/office/drawing/2014/main" id="{4F079B3E-C80E-4700-B966-6C3E53892850}"/>
              </a:ext>
            </a:extLst>
          </p:cNvPr>
          <p:cNvSpPr>
            <a:spLocks noGrp="1" noChangeArrowheads="1"/>
          </p:cNvSpPr>
          <p:nvPr>
            <p:ph type="dt" sz="half" idx="10"/>
          </p:nvPr>
        </p:nvSpPr>
        <p:spPr>
          <a:ln/>
        </p:spPr>
        <p:txBody>
          <a:bodyPr/>
          <a:lstStyle>
            <a:lvl1pPr>
              <a:defRPr/>
            </a:lvl1pPr>
          </a:lstStyle>
          <a:p>
            <a:pPr>
              <a:defRPr/>
            </a:pPr>
            <a:endParaRPr lang="es-MX"/>
          </a:p>
        </p:txBody>
      </p:sp>
      <p:sp>
        <p:nvSpPr>
          <p:cNvPr id="7" name="Rectangle 12">
            <a:extLst>
              <a:ext uri="{FF2B5EF4-FFF2-40B4-BE49-F238E27FC236}">
                <a16:creationId xmlns:a16="http://schemas.microsoft.com/office/drawing/2014/main" id="{6FE693A2-B12B-4787-BAF3-B509A8BF9BD8}"/>
              </a:ext>
            </a:extLst>
          </p:cNvPr>
          <p:cNvSpPr>
            <a:spLocks noGrp="1" noChangeArrowheads="1"/>
          </p:cNvSpPr>
          <p:nvPr>
            <p:ph type="ftr" sz="quarter" idx="11"/>
          </p:nvPr>
        </p:nvSpPr>
        <p:spPr>
          <a:ln/>
        </p:spPr>
        <p:txBody>
          <a:bodyPr/>
          <a:lstStyle>
            <a:lvl1pPr>
              <a:defRPr/>
            </a:lvl1pPr>
          </a:lstStyle>
          <a:p>
            <a:pPr>
              <a:defRPr/>
            </a:pPr>
            <a:endParaRPr lang="es-MX"/>
          </a:p>
        </p:txBody>
      </p:sp>
      <p:sp>
        <p:nvSpPr>
          <p:cNvPr id="8" name="Rectangle 13">
            <a:extLst>
              <a:ext uri="{FF2B5EF4-FFF2-40B4-BE49-F238E27FC236}">
                <a16:creationId xmlns:a16="http://schemas.microsoft.com/office/drawing/2014/main" id="{65B9EB1F-3898-4FD5-972C-26E2CC79B976}"/>
              </a:ext>
            </a:extLst>
          </p:cNvPr>
          <p:cNvSpPr>
            <a:spLocks noGrp="1" noChangeArrowheads="1"/>
          </p:cNvSpPr>
          <p:nvPr>
            <p:ph type="sldNum" sz="quarter" idx="12"/>
          </p:nvPr>
        </p:nvSpPr>
        <p:spPr>
          <a:ln/>
        </p:spPr>
        <p:txBody>
          <a:bodyPr/>
          <a:lstStyle>
            <a:lvl1pPr>
              <a:defRPr/>
            </a:lvl1pPr>
          </a:lstStyle>
          <a:p>
            <a:pPr>
              <a:defRPr/>
            </a:pPr>
            <a:fld id="{2D0756DF-F5DA-4206-8FE9-9AA79F4AD66E}" type="slidenum">
              <a:rPr lang="es-MX" altLang="es-MX"/>
              <a:pPr>
                <a:defRPr/>
              </a:pPr>
              <a:t>‹Nº›</a:t>
            </a:fld>
            <a:endParaRPr lang="es-MX" altLang="es-MX"/>
          </a:p>
        </p:txBody>
      </p:sp>
    </p:spTree>
    <p:extLst>
      <p:ext uri="{BB962C8B-B14F-4D97-AF65-F5344CB8AC3E}">
        <p14:creationId xmlns:p14="http://schemas.microsoft.com/office/powerpoint/2010/main" val="1541627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1534584" y="214313"/>
            <a:ext cx="10405533" cy="5918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Rectangle 11">
            <a:extLst>
              <a:ext uri="{FF2B5EF4-FFF2-40B4-BE49-F238E27FC236}">
                <a16:creationId xmlns:a16="http://schemas.microsoft.com/office/drawing/2014/main" id="{1FB4F129-EC6A-427F-AC65-6F5CBE9CB56E}"/>
              </a:ext>
            </a:extLst>
          </p:cNvPr>
          <p:cNvSpPr>
            <a:spLocks noGrp="1" noChangeArrowheads="1"/>
          </p:cNvSpPr>
          <p:nvPr>
            <p:ph type="dt" sz="half" idx="10"/>
          </p:nvPr>
        </p:nvSpPr>
        <p:spPr>
          <a:ln/>
        </p:spPr>
        <p:txBody>
          <a:bodyPr/>
          <a:lstStyle>
            <a:lvl1pPr>
              <a:defRPr/>
            </a:lvl1pPr>
          </a:lstStyle>
          <a:p>
            <a:pPr>
              <a:defRPr/>
            </a:pPr>
            <a:endParaRPr lang="es-MX"/>
          </a:p>
        </p:txBody>
      </p:sp>
      <p:sp>
        <p:nvSpPr>
          <p:cNvPr id="4" name="Rectangle 12">
            <a:extLst>
              <a:ext uri="{FF2B5EF4-FFF2-40B4-BE49-F238E27FC236}">
                <a16:creationId xmlns:a16="http://schemas.microsoft.com/office/drawing/2014/main" id="{0DD3342E-8DE5-4C88-95A1-59A886318459}"/>
              </a:ext>
            </a:extLst>
          </p:cNvPr>
          <p:cNvSpPr>
            <a:spLocks noGrp="1" noChangeArrowheads="1"/>
          </p:cNvSpPr>
          <p:nvPr>
            <p:ph type="ftr" sz="quarter" idx="11"/>
          </p:nvPr>
        </p:nvSpPr>
        <p:spPr>
          <a:ln/>
        </p:spPr>
        <p:txBody>
          <a:bodyPr/>
          <a:lstStyle>
            <a:lvl1pPr>
              <a:defRPr/>
            </a:lvl1pPr>
          </a:lstStyle>
          <a:p>
            <a:pPr>
              <a:defRPr/>
            </a:pPr>
            <a:endParaRPr lang="es-MX"/>
          </a:p>
        </p:txBody>
      </p:sp>
      <p:sp>
        <p:nvSpPr>
          <p:cNvPr id="5" name="Rectangle 13">
            <a:extLst>
              <a:ext uri="{FF2B5EF4-FFF2-40B4-BE49-F238E27FC236}">
                <a16:creationId xmlns:a16="http://schemas.microsoft.com/office/drawing/2014/main" id="{00153C8C-62F5-4509-8892-6154DD1FF60C}"/>
              </a:ext>
            </a:extLst>
          </p:cNvPr>
          <p:cNvSpPr>
            <a:spLocks noGrp="1" noChangeArrowheads="1"/>
          </p:cNvSpPr>
          <p:nvPr>
            <p:ph type="sldNum" sz="quarter" idx="12"/>
          </p:nvPr>
        </p:nvSpPr>
        <p:spPr>
          <a:ln/>
        </p:spPr>
        <p:txBody>
          <a:bodyPr/>
          <a:lstStyle>
            <a:lvl1pPr>
              <a:defRPr/>
            </a:lvl1pPr>
          </a:lstStyle>
          <a:p>
            <a:pPr>
              <a:defRPr/>
            </a:pPr>
            <a:fld id="{F0C21D2D-2F5B-4D62-9095-BA3849C8F3BB}" type="slidenum">
              <a:rPr lang="es-MX" altLang="es-MX"/>
              <a:pPr>
                <a:defRPr/>
              </a:pPr>
              <a:t>‹Nº›</a:t>
            </a:fld>
            <a:endParaRPr lang="es-MX" altLang="es-MX"/>
          </a:p>
        </p:txBody>
      </p:sp>
    </p:spTree>
    <p:extLst>
      <p:ext uri="{BB962C8B-B14F-4D97-AF65-F5344CB8AC3E}">
        <p14:creationId xmlns:p14="http://schemas.microsoft.com/office/powerpoint/2010/main" val="1245011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7">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B3D6406-1F57-476A-AB74-A53949E20B2E}" type="datetimeFigureOut">
              <a:rPr lang="es-MX" smtClean="0"/>
              <a:t>30/10/2022</a:t>
            </a:fld>
            <a:endParaRPr lang="es-MX"/>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5E5C90F-6B1E-4FCC-92AE-27768D72AA6A}" type="slidenum">
              <a:rPr lang="es-MX" smtClean="0"/>
              <a:t>‹Nº›</a:t>
            </a:fld>
            <a:endParaRPr lang="es-MX"/>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0140474"/>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hyperlink" Target="http://www.enbuenasmanos.com/ARTICULOS/muestra.asp?art=232" TargetMode="External"/><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2.xm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37.jpe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50.jpeg"/><Relationship Id="rId11" Type="http://schemas.openxmlformats.org/officeDocument/2006/relationships/image" Target="../media/image55.jpeg"/><Relationship Id="rId5" Type="http://schemas.openxmlformats.org/officeDocument/2006/relationships/image" Target="../media/image49.jpeg"/><Relationship Id="rId10" Type="http://schemas.openxmlformats.org/officeDocument/2006/relationships/image" Target="../media/image54.jpeg"/><Relationship Id="rId4" Type="http://schemas.openxmlformats.org/officeDocument/2006/relationships/image" Target="../media/image48.gif"/><Relationship Id="rId9" Type="http://schemas.openxmlformats.org/officeDocument/2006/relationships/image" Target="../media/image53.jpeg"/></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audio" Target="../media/audio2.wav"/><Relationship Id="rId7" Type="http://schemas.openxmlformats.org/officeDocument/2006/relationships/image" Target="../media/image59.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6.jpeg"/><Relationship Id="rId10" Type="http://schemas.openxmlformats.org/officeDocument/2006/relationships/image" Target="../media/image62.jpeg"/><Relationship Id="rId4" Type="http://schemas.openxmlformats.org/officeDocument/2006/relationships/audio" Target="../media/audio3.wav"/><Relationship Id="rId9" Type="http://schemas.openxmlformats.org/officeDocument/2006/relationships/image" Target="../media/image61.jpe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6.png"/><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hyperlink" Target="http://upload.wikimedia.org/wikipedia/commons/5/53/Skull_and_crossbones.svg" TargetMode="External"/><Relationship Id="rId5" Type="http://schemas.openxmlformats.org/officeDocument/2006/relationships/image" Target="../media/image65.jpeg"/><Relationship Id="rId4" Type="http://schemas.openxmlformats.org/officeDocument/2006/relationships/hyperlink" Target="http://images.google.com.mx/imgres?imgurl=http://www.istas.net/recursos/IMG/ISTAS_01030.jpg&amp;imgrefurl=http://217.13.81.22/istas/risctox/index.asp?idpagina=575&amp;h=252&amp;w=205&amp;sz=36&amp;hl=es&amp;start=13&amp;um=1&amp;usg=__gIDZMvoBsWJe9r8nYSXbhPqx-QY=&amp;tbnid=bhnFcOkbyE2LPM:&amp;tbnh=111&amp;tbnw=90&amp;prev=/images?q=simbolo+de+sustancias+quimicas+toxicas&amp;um=1&amp;hl=es&amp;safe=active&amp;rlz=1T4ADBF_esMX288MX288&amp;sa=G"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6.xml"/><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4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B60F79-C62F-4B6C-A8E1-A062F79F8583}"/>
              </a:ext>
            </a:extLst>
          </p:cNvPr>
          <p:cNvSpPr>
            <a:spLocks noGrp="1"/>
          </p:cNvSpPr>
          <p:nvPr>
            <p:ph type="ctrTitle"/>
          </p:nvPr>
        </p:nvSpPr>
        <p:spPr>
          <a:xfrm>
            <a:off x="684212" y="685799"/>
            <a:ext cx="9678988" cy="1524003"/>
          </a:xfrm>
        </p:spPr>
        <p:txBody>
          <a:bodyPr>
            <a:normAutofit fontScale="90000"/>
          </a:bodyPr>
          <a:lstStyle/>
          <a:p>
            <a:r>
              <a:rPr lang="es-MX" sz="6000" dirty="0">
                <a:solidFill>
                  <a:schemeClr val="tx2"/>
                </a:solidFill>
              </a:rPr>
              <a:t>Introducción a las ciencias ambientales</a:t>
            </a:r>
          </a:p>
        </p:txBody>
      </p:sp>
      <p:sp>
        <p:nvSpPr>
          <p:cNvPr id="3" name="Subtítulo 2">
            <a:extLst>
              <a:ext uri="{FF2B5EF4-FFF2-40B4-BE49-F238E27FC236}">
                <a16:creationId xmlns:a16="http://schemas.microsoft.com/office/drawing/2014/main" id="{29827EE5-F3B7-4E0C-BC41-7B106222DCC4}"/>
              </a:ext>
            </a:extLst>
          </p:cNvPr>
          <p:cNvSpPr>
            <a:spLocks noGrp="1"/>
          </p:cNvSpPr>
          <p:nvPr>
            <p:ph type="subTitle" idx="1"/>
          </p:nvPr>
        </p:nvSpPr>
        <p:spPr>
          <a:xfrm>
            <a:off x="684212" y="4648198"/>
            <a:ext cx="7005742" cy="1143002"/>
          </a:xfrm>
        </p:spPr>
        <p:txBody>
          <a:bodyPr>
            <a:normAutofit/>
          </a:bodyPr>
          <a:lstStyle/>
          <a:p>
            <a:r>
              <a:rPr lang="es-MX" b="1" dirty="0">
                <a:solidFill>
                  <a:schemeClr val="tx1">
                    <a:alpha val="80000"/>
                  </a:schemeClr>
                </a:solidFill>
              </a:rPr>
              <a:t>Semestre 2021-2</a:t>
            </a:r>
          </a:p>
        </p:txBody>
      </p:sp>
    </p:spTree>
    <p:extLst>
      <p:ext uri="{BB962C8B-B14F-4D97-AF65-F5344CB8AC3E}">
        <p14:creationId xmlns:p14="http://schemas.microsoft.com/office/powerpoint/2010/main" val="95731222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7EBC0C2-2559-445D-863B-02DF0196664E}"/>
              </a:ext>
            </a:extLst>
          </p:cNvPr>
          <p:cNvSpPr>
            <a:spLocks noGrp="1" noChangeArrowheads="1"/>
          </p:cNvSpPr>
          <p:nvPr>
            <p:ph idx="1"/>
          </p:nvPr>
        </p:nvSpPr>
        <p:spPr>
          <a:xfrm>
            <a:off x="1856514" y="370841"/>
            <a:ext cx="7772400" cy="1160463"/>
          </a:xfrm>
        </p:spPr>
        <p:txBody>
          <a:bodyPr>
            <a:normAutofit fontScale="92500"/>
          </a:bodyPr>
          <a:lstStyle/>
          <a:p>
            <a:pPr algn="ctr" eaLnBrk="1" hangingPunct="1">
              <a:lnSpc>
                <a:spcPct val="90000"/>
              </a:lnSpc>
              <a:buFont typeface="Wingdings" panose="05000000000000000000" pitchFamily="2" charset="2"/>
              <a:buNone/>
            </a:pPr>
            <a:r>
              <a:rPr lang="es-MX" altLang="es-MX" sz="6000" dirty="0"/>
              <a:t>	</a:t>
            </a:r>
            <a:r>
              <a:rPr lang="es-MX" altLang="es-MX" sz="6000" b="1" dirty="0">
                <a:solidFill>
                  <a:srgbClr val="009900"/>
                </a:solidFill>
                <a:latin typeface="Arial" panose="020B0604020202020204" pitchFamily="34" charset="0"/>
              </a:rPr>
              <a:t>RESIDUOS SÓLIDOS</a:t>
            </a:r>
            <a:endParaRPr lang="es-ES" altLang="es-MX" sz="6000" b="1" dirty="0">
              <a:solidFill>
                <a:srgbClr val="009900"/>
              </a:solidFill>
              <a:latin typeface="Arial" panose="020B0604020202020204" pitchFamily="34" charset="0"/>
            </a:endParaRPr>
          </a:p>
        </p:txBody>
      </p:sp>
      <p:pic>
        <p:nvPicPr>
          <p:cNvPr id="2" name="Imagen 1">
            <a:extLst>
              <a:ext uri="{FF2B5EF4-FFF2-40B4-BE49-F238E27FC236}">
                <a16:creationId xmlns:a16="http://schemas.microsoft.com/office/drawing/2014/main" id="{B1F78C26-A079-4737-A4E6-3311D9A421CC}"/>
              </a:ext>
            </a:extLst>
          </p:cNvPr>
          <p:cNvPicPr>
            <a:picLocks noChangeAspect="1"/>
          </p:cNvPicPr>
          <p:nvPr/>
        </p:nvPicPr>
        <p:blipFill>
          <a:blip r:embed="rId2"/>
          <a:stretch>
            <a:fillRect/>
          </a:stretch>
        </p:blipFill>
        <p:spPr>
          <a:xfrm>
            <a:off x="3200400" y="1486118"/>
            <a:ext cx="7515225" cy="500104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16B46443-3028-4A81-920D-E24932BB9EFE}"/>
              </a:ext>
            </a:extLst>
          </p:cNvPr>
          <p:cNvSpPr>
            <a:spLocks noGrp="1" noChangeArrowheads="1"/>
          </p:cNvSpPr>
          <p:nvPr>
            <p:ph idx="1"/>
          </p:nvPr>
        </p:nvSpPr>
        <p:spPr>
          <a:xfrm>
            <a:off x="220554" y="782605"/>
            <a:ext cx="6820806" cy="4433220"/>
          </a:xfrm>
          <a:solidFill>
            <a:schemeClr val="bg1"/>
          </a:solidFill>
        </p:spPr>
        <p:txBody>
          <a:bodyPr>
            <a:noAutofit/>
          </a:bodyPr>
          <a:lstStyle/>
          <a:p>
            <a:pPr algn="just" eaLnBrk="1" hangingPunct="1">
              <a:lnSpc>
                <a:spcPct val="120000"/>
              </a:lnSpc>
              <a:buFont typeface="Wingdings" panose="05000000000000000000" pitchFamily="2" charset="2"/>
              <a:buNone/>
            </a:pPr>
            <a:r>
              <a:rPr lang="es-ES_tradnl" altLang="es-MX" sz="2400" dirty="0">
                <a:solidFill>
                  <a:schemeClr val="hlink"/>
                </a:solidFill>
              </a:rPr>
              <a:t>	</a:t>
            </a:r>
            <a:r>
              <a:rPr lang="es-ES_tradnl" altLang="es-MX" sz="2400" dirty="0">
                <a:solidFill>
                  <a:schemeClr val="hlink"/>
                </a:solidFill>
                <a:latin typeface="Arial" panose="020B0604020202020204" pitchFamily="34" charset="0"/>
              </a:rPr>
              <a:t>Residuo:</a:t>
            </a:r>
            <a:r>
              <a:rPr lang="es-ES_tradnl" altLang="es-MX" sz="2400" dirty="0">
                <a:solidFill>
                  <a:srgbClr val="800080"/>
                </a:solidFill>
                <a:latin typeface="Arial" panose="020B0604020202020204" pitchFamily="34" charset="0"/>
              </a:rPr>
              <a:t> </a:t>
            </a:r>
            <a:r>
              <a:rPr lang="es-ES_tradnl" altLang="es-MX" sz="2400" dirty="0">
                <a:latin typeface="Arial" panose="020B0604020202020204" pitchFamily="34" charset="0"/>
              </a:rPr>
              <a:t>Material o producto cuyo propietario o poseedor desecha y que se encuentra en estado sólido o semisólido, o es un líquido o gas contenido en recipientes o depósitos, y que puede ser susceptible a ser valorizado o requiere sujetarse a tratamiento o disposición final (LGPGIR 2008).</a:t>
            </a:r>
            <a:endParaRPr lang="es-ES" altLang="es-MX" sz="2400" dirty="0">
              <a:latin typeface="Arial" panose="020B0604020202020204" pitchFamily="34" charset="0"/>
            </a:endParaRPr>
          </a:p>
          <a:p>
            <a:pPr algn="just" eaLnBrk="1" hangingPunct="1">
              <a:lnSpc>
                <a:spcPct val="120000"/>
              </a:lnSpc>
              <a:buFont typeface="Wingdings" panose="05000000000000000000" pitchFamily="2" charset="2"/>
              <a:buNone/>
            </a:pPr>
            <a:r>
              <a:rPr lang="es-ES_tradnl" altLang="es-MX" sz="2400" dirty="0">
                <a:solidFill>
                  <a:srgbClr val="800080"/>
                </a:solidFill>
                <a:latin typeface="Arial" panose="020B0604020202020204" pitchFamily="34" charset="0"/>
              </a:rPr>
              <a:t>	</a:t>
            </a:r>
          </a:p>
          <a:p>
            <a:pPr algn="just" eaLnBrk="1" hangingPunct="1">
              <a:lnSpc>
                <a:spcPct val="120000"/>
              </a:lnSpc>
              <a:buFont typeface="Wingdings" panose="05000000000000000000" pitchFamily="2" charset="2"/>
              <a:buNone/>
            </a:pPr>
            <a:r>
              <a:rPr lang="es-ES_tradnl" altLang="es-MX" sz="2400" dirty="0">
                <a:solidFill>
                  <a:schemeClr val="hlink"/>
                </a:solidFill>
                <a:latin typeface="Arial" panose="020B0604020202020204" pitchFamily="34" charset="0"/>
              </a:rPr>
              <a:t>	Basura:</a:t>
            </a:r>
            <a:r>
              <a:rPr lang="es-ES_tradnl" altLang="es-MX" sz="2400" dirty="0">
                <a:latin typeface="Arial" panose="020B0604020202020204" pitchFamily="34" charset="0"/>
              </a:rPr>
              <a:t> mezcla de dos o más residuos que genera malos olores, contaminación y pérdida de recursos naturales. </a:t>
            </a:r>
            <a:r>
              <a:rPr lang="es-ES_tradnl" altLang="es-MX" sz="2400" i="1" dirty="0">
                <a:latin typeface="Arial" panose="020B0604020202020204" pitchFamily="34" charset="0"/>
              </a:rPr>
              <a:t>(Padilla </a:t>
            </a:r>
            <a:r>
              <a:rPr lang="es-ES_tradnl" altLang="es-MX" sz="2400" i="1" dirty="0" err="1">
                <a:latin typeface="Arial" panose="020B0604020202020204" pitchFamily="34" charset="0"/>
              </a:rPr>
              <a:t>Massiu</a:t>
            </a:r>
            <a:r>
              <a:rPr lang="es-ES_tradnl" altLang="es-MX" sz="2400" i="1" dirty="0">
                <a:latin typeface="Arial" panose="020B0604020202020204" pitchFamily="34" charset="0"/>
              </a:rPr>
              <a:t> 2007)</a:t>
            </a:r>
          </a:p>
          <a:p>
            <a:pPr algn="just" eaLnBrk="1" hangingPunct="1">
              <a:lnSpc>
                <a:spcPct val="120000"/>
              </a:lnSpc>
              <a:buFont typeface="Wingdings" panose="05000000000000000000" pitchFamily="2" charset="2"/>
              <a:buNone/>
            </a:pPr>
            <a:endParaRPr lang="es-ES_tradnl" altLang="es-MX" sz="2400" i="1" dirty="0">
              <a:latin typeface="Arial" panose="020B0604020202020204" pitchFamily="34" charset="0"/>
            </a:endParaRPr>
          </a:p>
          <a:p>
            <a:pPr algn="just" eaLnBrk="1" hangingPunct="1">
              <a:lnSpc>
                <a:spcPct val="120000"/>
              </a:lnSpc>
              <a:buFont typeface="Wingdings" panose="05000000000000000000" pitchFamily="2" charset="2"/>
              <a:buNone/>
            </a:pPr>
            <a:r>
              <a:rPr lang="es-ES_tradnl" altLang="es-MX" sz="2400" dirty="0">
                <a:solidFill>
                  <a:srgbClr val="800080"/>
                </a:solidFill>
              </a:rPr>
              <a:t>	</a:t>
            </a:r>
            <a:endParaRPr lang="es-ES" altLang="es-MX" sz="2400" dirty="0">
              <a:solidFill>
                <a:srgbClr val="800080"/>
              </a:solidFill>
            </a:endParaRPr>
          </a:p>
        </p:txBody>
      </p:sp>
      <p:pic>
        <p:nvPicPr>
          <p:cNvPr id="5123" name="Picture 4" descr="20061127-descargadomingo%20008">
            <a:extLst>
              <a:ext uri="{FF2B5EF4-FFF2-40B4-BE49-F238E27FC236}">
                <a16:creationId xmlns:a16="http://schemas.microsoft.com/office/drawing/2014/main" id="{A737EAF4-D345-4063-A217-848C4EA89A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0101" y="375447"/>
            <a:ext cx="4676774" cy="350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5" descr="basura">
            <a:extLst>
              <a:ext uri="{FF2B5EF4-FFF2-40B4-BE49-F238E27FC236}">
                <a16:creationId xmlns:a16="http://schemas.microsoft.com/office/drawing/2014/main" id="{CD2A1E0E-F506-4ED8-9620-4AC50610A8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7286" y="3949098"/>
            <a:ext cx="2212565" cy="253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Rectangle 6">
            <a:extLst>
              <a:ext uri="{FF2B5EF4-FFF2-40B4-BE49-F238E27FC236}">
                <a16:creationId xmlns:a16="http://schemas.microsoft.com/office/drawing/2014/main" id="{C42324D8-71E8-47CB-8EBA-7E9948DAE400}"/>
              </a:ext>
            </a:extLst>
          </p:cNvPr>
          <p:cNvSpPr>
            <a:spLocks noChangeArrowheads="1"/>
          </p:cNvSpPr>
          <p:nvPr/>
        </p:nvSpPr>
        <p:spPr bwMode="auto">
          <a:xfrm>
            <a:off x="1528282" y="132166"/>
            <a:ext cx="467677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ES" altLang="es-MX" sz="2800" dirty="0">
                <a:solidFill>
                  <a:srgbClr val="009900"/>
                </a:solidFill>
                <a:latin typeface="Arial" panose="020B0604020202020204" pitchFamily="34" charset="0"/>
                <a:cs typeface="Arial" panose="020B0604020202020204" pitchFamily="34" charset="0"/>
              </a:rPr>
              <a:t>¿Residuos o Basura?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a:extLst>
              <a:ext uri="{FF2B5EF4-FFF2-40B4-BE49-F238E27FC236}">
                <a16:creationId xmlns:a16="http://schemas.microsoft.com/office/drawing/2014/main" id="{35891A74-D693-4DDC-BEF4-63608779B3AE}"/>
              </a:ext>
            </a:extLst>
          </p:cNvPr>
          <p:cNvSpPr txBox="1">
            <a:spLocks noChangeArrowheads="1"/>
          </p:cNvSpPr>
          <p:nvPr/>
        </p:nvSpPr>
        <p:spPr bwMode="auto">
          <a:xfrm>
            <a:off x="400594" y="115889"/>
            <a:ext cx="10061031" cy="5463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r>
              <a:rPr kumimoji="1" lang="es-MX" altLang="es-MX" sz="4000" b="1" dirty="0">
                <a:solidFill>
                  <a:schemeClr val="tx1">
                    <a:lumMod val="65000"/>
                    <a:lumOff val="35000"/>
                  </a:schemeClr>
                </a:solidFill>
                <a:latin typeface="Arial" panose="020B0604020202020204" pitchFamily="34" charset="0"/>
                <a:cs typeface="Arial" panose="020B0604020202020204" pitchFamily="34" charset="0"/>
              </a:rPr>
              <a:t>Historia de la Basura</a:t>
            </a:r>
            <a:endParaRPr kumimoji="1" lang="es-MX" altLang="es-MX" sz="3500" b="1" dirty="0">
              <a:solidFill>
                <a:schemeClr val="tx1">
                  <a:lumMod val="65000"/>
                  <a:lumOff val="35000"/>
                </a:schemeClr>
              </a:solidFill>
              <a:latin typeface="Arial" panose="020B0604020202020204" pitchFamily="34" charset="0"/>
              <a:cs typeface="Arial" panose="020B0604020202020204" pitchFamily="34" charset="0"/>
            </a:endParaRPr>
          </a:p>
          <a:p>
            <a:pPr eaLnBrk="1" hangingPunct="1"/>
            <a:r>
              <a:rPr kumimoji="1" lang="es-MX" altLang="es-MX" sz="2800" b="1"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Prehistoria, </a:t>
            </a:r>
            <a:r>
              <a:rPr kumimoji="1" lang="es-MX" altLang="es-MX" sz="2800" b="1" dirty="0" err="1">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Africa</a:t>
            </a:r>
            <a:r>
              <a:rPr kumimoji="1" lang="es-MX" altLang="es-MX" sz="2800" b="1"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1.5 millones de años antes</a:t>
            </a:r>
          </a:p>
          <a:p>
            <a:pPr eaLnBrk="1" hangingPunct="1">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Principales desechos generados: Orgánicos</a:t>
            </a:r>
          </a:p>
          <a:p>
            <a:pPr eaLnBrk="1" hangingPunct="1">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Estos al igual que aquellos objetos </a:t>
            </a:r>
          </a:p>
          <a:p>
            <a:pPr eaLnBrk="1" hangingPunct="1"/>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NO biodegradables (artefactos) NO </a:t>
            </a:r>
          </a:p>
          <a:p>
            <a:pPr eaLnBrk="1" hangingPunct="1"/>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se acumulan en el entorno porque la gente </a:t>
            </a:r>
          </a:p>
          <a:p>
            <a:pPr eaLnBrk="1" hangingPunct="1"/>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es poca y se mueve de un lugar a otro</a:t>
            </a:r>
          </a:p>
          <a:p>
            <a:pPr eaLnBrk="1" hangingPunct="1"/>
            <a:endPar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endParaRPr>
          </a:p>
          <a:p>
            <a:pPr eaLnBrk="1" hangingPunct="1"/>
            <a:r>
              <a:rPr kumimoji="1" lang="es-MX" altLang="es-MX" sz="2800" b="1"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Grecia Antigua, 500 años A. C</a:t>
            </a:r>
            <a:r>
              <a:rPr kumimoji="1" lang="es-MX" altLang="es-MX" sz="2300" b="1"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a:t>
            </a:r>
          </a:p>
          <a:p>
            <a:pPr>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Principales desechos generados:</a:t>
            </a:r>
          </a:p>
          <a:p>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Orgánicos (comida y telas)</a:t>
            </a:r>
          </a:p>
          <a:p>
            <a:pPr>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Se organiza un sistema municipal de </a:t>
            </a:r>
          </a:p>
          <a:p>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recolección de basura para transportarla </a:t>
            </a:r>
          </a:p>
          <a:p>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fuera de la ciudad, y evitar así, la costumbre de tirarla en la calle</a:t>
            </a:r>
          </a:p>
        </p:txBody>
      </p:sp>
      <p:pic>
        <p:nvPicPr>
          <p:cNvPr id="166921" name="Picture 9">
            <a:extLst>
              <a:ext uri="{FF2B5EF4-FFF2-40B4-BE49-F238E27FC236}">
                <a16:creationId xmlns:a16="http://schemas.microsoft.com/office/drawing/2014/main" id="{C4D93BFB-1831-4C62-B75D-C49EDC90DB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9898" y="824732"/>
            <a:ext cx="2921508" cy="2700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6922" name="Picture 10" descr="j0215924">
            <a:extLst>
              <a:ext uri="{FF2B5EF4-FFF2-40B4-BE49-F238E27FC236}">
                <a16:creationId xmlns:a16="http://schemas.microsoft.com/office/drawing/2014/main" id="{2A8BE319-FFED-4CD3-8543-5B2D1FC497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58953" y="3791548"/>
            <a:ext cx="2205343" cy="1871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7552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Text Box 2">
            <a:extLst>
              <a:ext uri="{FF2B5EF4-FFF2-40B4-BE49-F238E27FC236}">
                <a16:creationId xmlns:a16="http://schemas.microsoft.com/office/drawing/2014/main" id="{3DDDD91E-CF4B-43E7-9B6A-2232A118A4E2}"/>
              </a:ext>
            </a:extLst>
          </p:cNvPr>
          <p:cNvSpPr txBox="1">
            <a:spLocks noChangeArrowheads="1"/>
          </p:cNvSpPr>
          <p:nvPr/>
        </p:nvSpPr>
        <p:spPr bwMode="auto">
          <a:xfrm>
            <a:off x="404261" y="115888"/>
            <a:ext cx="11378164"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kumimoji="1" lang="es-MX" altLang="es-MX" sz="2800" b="1" dirty="0" err="1">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Epoca</a:t>
            </a:r>
            <a:r>
              <a:rPr kumimoji="1" lang="es-MX" altLang="es-MX" sz="2800" b="1"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Medieval, Londres, 1350 D. C.</a:t>
            </a:r>
          </a:p>
          <a:p>
            <a:pPr>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Principales desechos generados: Orgánicos </a:t>
            </a:r>
          </a:p>
          <a:p>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(comida, restos humanos, telas) y rebaba de metales</a:t>
            </a:r>
          </a:p>
          <a:p>
            <a:pPr>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El desorden generado por la insalubridad </a:t>
            </a:r>
          </a:p>
          <a:p>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de la forma de vivir de la gente, provoca la aparición </a:t>
            </a:r>
          </a:p>
          <a:p>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de plagas, como lo fue la peste bubónica</a:t>
            </a:r>
          </a:p>
          <a:p>
            <a:pPr eaLnBrk="1" hangingPunct="1"/>
            <a:endParaRPr kumimoji="1" lang="es-MX" altLang="es-MX" sz="2300" b="1"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endParaRPr>
          </a:p>
          <a:p>
            <a:pPr eaLnBrk="1" hangingPunct="1"/>
            <a:r>
              <a:rPr kumimoji="1" lang="es-MX" altLang="es-MX" sz="2800" b="1"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Océano  Atlántico, 1500 D. C.</a:t>
            </a:r>
          </a:p>
          <a:p>
            <a:pPr eaLnBrk="1" hangingPunct="1">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Principales desechos generados: Orgánicos </a:t>
            </a:r>
          </a:p>
          <a:p>
            <a:pPr eaLnBrk="1" hangingPunct="1">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En esta época de exploración del océano, </a:t>
            </a:r>
          </a:p>
          <a:p>
            <a:pPr eaLnBrk="1" hangingPunct="1"/>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los marinos piensan que este es ilimitado, </a:t>
            </a:r>
          </a:p>
          <a:p>
            <a:pPr eaLnBrk="1" hangingPunct="1"/>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y que por lo tanto, no existe problema alguno </a:t>
            </a:r>
          </a:p>
          <a:p>
            <a:pPr eaLnBrk="1" hangingPunct="1"/>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en desechar residuos en sus aguas ………  </a:t>
            </a:r>
          </a:p>
          <a:p>
            <a:pPr algn="r" eaLnBrk="1" hangingPunct="1"/>
            <a:endPar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pic>
        <p:nvPicPr>
          <p:cNvPr id="251907" name="Picture 3">
            <a:extLst>
              <a:ext uri="{FF2B5EF4-FFF2-40B4-BE49-F238E27FC236}">
                <a16:creationId xmlns:a16="http://schemas.microsoft.com/office/drawing/2014/main" id="{EAD0CB9B-7E1C-4A46-B313-AD8EBA620B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7759" y="486925"/>
            <a:ext cx="2990850" cy="2566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52034" name="Group 130">
            <a:extLst>
              <a:ext uri="{FF2B5EF4-FFF2-40B4-BE49-F238E27FC236}">
                <a16:creationId xmlns:a16="http://schemas.microsoft.com/office/drawing/2014/main" id="{1B45650B-35B8-45B7-BDC8-FDD4E42165F1}"/>
              </a:ext>
            </a:extLst>
          </p:cNvPr>
          <p:cNvGrpSpPr>
            <a:grpSpLocks/>
          </p:cNvGrpSpPr>
          <p:nvPr/>
        </p:nvGrpSpPr>
        <p:grpSpPr bwMode="auto">
          <a:xfrm>
            <a:off x="8919222" y="3109015"/>
            <a:ext cx="2447924" cy="2163221"/>
            <a:chOff x="-613" y="1752"/>
            <a:chExt cx="1527" cy="1451"/>
          </a:xfrm>
        </p:grpSpPr>
        <p:sp>
          <p:nvSpPr>
            <p:cNvPr id="251911" name="AutoShape 7">
              <a:extLst>
                <a:ext uri="{FF2B5EF4-FFF2-40B4-BE49-F238E27FC236}">
                  <a16:creationId xmlns:a16="http://schemas.microsoft.com/office/drawing/2014/main" id="{382C1150-F0EB-422A-BC85-07D128581A69}"/>
                </a:ext>
              </a:extLst>
            </p:cNvPr>
            <p:cNvSpPr>
              <a:spLocks noChangeAspect="1" noChangeArrowheads="1" noTextEdit="1"/>
            </p:cNvSpPr>
            <p:nvPr/>
          </p:nvSpPr>
          <p:spPr bwMode="auto">
            <a:xfrm>
              <a:off x="-613" y="1752"/>
              <a:ext cx="1527" cy="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p>
          </p:txBody>
        </p:sp>
        <p:sp>
          <p:nvSpPr>
            <p:cNvPr id="251917" name="Freeform 13">
              <a:extLst>
                <a:ext uri="{FF2B5EF4-FFF2-40B4-BE49-F238E27FC236}">
                  <a16:creationId xmlns:a16="http://schemas.microsoft.com/office/drawing/2014/main" id="{84E0F2F8-67E4-42A6-A8A0-64569BFFEF34}"/>
                </a:ext>
              </a:extLst>
            </p:cNvPr>
            <p:cNvSpPr>
              <a:spLocks/>
            </p:cNvSpPr>
            <p:nvPr/>
          </p:nvSpPr>
          <p:spPr bwMode="auto">
            <a:xfrm>
              <a:off x="-530" y="2543"/>
              <a:ext cx="1275" cy="473"/>
            </a:xfrm>
            <a:custGeom>
              <a:avLst/>
              <a:gdLst>
                <a:gd name="T0" fmla="*/ 407 w 2549"/>
                <a:gd name="T1" fmla="*/ 404 h 946"/>
                <a:gd name="T2" fmla="*/ 403 w 2549"/>
                <a:gd name="T3" fmla="*/ 402 h 946"/>
                <a:gd name="T4" fmla="*/ 395 w 2549"/>
                <a:gd name="T5" fmla="*/ 398 h 946"/>
                <a:gd name="T6" fmla="*/ 380 w 2549"/>
                <a:gd name="T7" fmla="*/ 392 h 946"/>
                <a:gd name="T8" fmla="*/ 363 w 2549"/>
                <a:gd name="T9" fmla="*/ 387 h 946"/>
                <a:gd name="T10" fmla="*/ 340 w 2549"/>
                <a:gd name="T11" fmla="*/ 381 h 946"/>
                <a:gd name="T12" fmla="*/ 314 w 2549"/>
                <a:gd name="T13" fmla="*/ 375 h 946"/>
                <a:gd name="T14" fmla="*/ 287 w 2549"/>
                <a:gd name="T15" fmla="*/ 371 h 946"/>
                <a:gd name="T16" fmla="*/ 256 w 2549"/>
                <a:gd name="T17" fmla="*/ 370 h 946"/>
                <a:gd name="T18" fmla="*/ 224 w 2549"/>
                <a:gd name="T19" fmla="*/ 371 h 946"/>
                <a:gd name="T20" fmla="*/ 192 w 2549"/>
                <a:gd name="T21" fmla="*/ 377 h 946"/>
                <a:gd name="T22" fmla="*/ 157 w 2549"/>
                <a:gd name="T23" fmla="*/ 389 h 946"/>
                <a:gd name="T24" fmla="*/ 123 w 2549"/>
                <a:gd name="T25" fmla="*/ 408 h 946"/>
                <a:gd name="T26" fmla="*/ 89 w 2549"/>
                <a:gd name="T27" fmla="*/ 429 h 946"/>
                <a:gd name="T28" fmla="*/ 57 w 2549"/>
                <a:gd name="T29" fmla="*/ 461 h 946"/>
                <a:gd name="T30" fmla="*/ 26 w 2549"/>
                <a:gd name="T31" fmla="*/ 499 h 946"/>
                <a:gd name="T32" fmla="*/ 0 w 2549"/>
                <a:gd name="T33" fmla="*/ 548 h 946"/>
                <a:gd name="T34" fmla="*/ 81 w 2549"/>
                <a:gd name="T35" fmla="*/ 946 h 946"/>
                <a:gd name="T36" fmla="*/ 2542 w 2549"/>
                <a:gd name="T37" fmla="*/ 815 h 946"/>
                <a:gd name="T38" fmla="*/ 2549 w 2549"/>
                <a:gd name="T39" fmla="*/ 0 h 946"/>
                <a:gd name="T40" fmla="*/ 1906 w 2549"/>
                <a:gd name="T41" fmla="*/ 368 h 946"/>
                <a:gd name="T42" fmla="*/ 1096 w 2549"/>
                <a:gd name="T43" fmla="*/ 541 h 946"/>
                <a:gd name="T44" fmla="*/ 407 w 2549"/>
                <a:gd name="T45" fmla="*/ 404 h 946"/>
                <a:gd name="T46" fmla="*/ 407 w 2549"/>
                <a:gd name="T47" fmla="*/ 404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49" h="946">
                  <a:moveTo>
                    <a:pt x="407" y="404"/>
                  </a:moveTo>
                  <a:lnTo>
                    <a:pt x="403" y="402"/>
                  </a:lnTo>
                  <a:lnTo>
                    <a:pt x="395" y="398"/>
                  </a:lnTo>
                  <a:lnTo>
                    <a:pt x="380" y="392"/>
                  </a:lnTo>
                  <a:lnTo>
                    <a:pt x="363" y="387"/>
                  </a:lnTo>
                  <a:lnTo>
                    <a:pt x="340" y="381"/>
                  </a:lnTo>
                  <a:lnTo>
                    <a:pt x="314" y="375"/>
                  </a:lnTo>
                  <a:lnTo>
                    <a:pt x="287" y="371"/>
                  </a:lnTo>
                  <a:lnTo>
                    <a:pt x="256" y="370"/>
                  </a:lnTo>
                  <a:lnTo>
                    <a:pt x="224" y="371"/>
                  </a:lnTo>
                  <a:lnTo>
                    <a:pt x="192" y="377"/>
                  </a:lnTo>
                  <a:lnTo>
                    <a:pt x="157" y="389"/>
                  </a:lnTo>
                  <a:lnTo>
                    <a:pt x="123" y="408"/>
                  </a:lnTo>
                  <a:lnTo>
                    <a:pt x="89" y="429"/>
                  </a:lnTo>
                  <a:lnTo>
                    <a:pt x="57" y="461"/>
                  </a:lnTo>
                  <a:lnTo>
                    <a:pt x="26" y="499"/>
                  </a:lnTo>
                  <a:lnTo>
                    <a:pt x="0" y="548"/>
                  </a:lnTo>
                  <a:lnTo>
                    <a:pt x="81" y="946"/>
                  </a:lnTo>
                  <a:lnTo>
                    <a:pt x="2542" y="815"/>
                  </a:lnTo>
                  <a:lnTo>
                    <a:pt x="2549" y="0"/>
                  </a:lnTo>
                  <a:lnTo>
                    <a:pt x="1906" y="368"/>
                  </a:lnTo>
                  <a:lnTo>
                    <a:pt x="1096" y="541"/>
                  </a:lnTo>
                  <a:lnTo>
                    <a:pt x="407" y="404"/>
                  </a:lnTo>
                  <a:lnTo>
                    <a:pt x="407" y="404"/>
                  </a:lnTo>
                  <a:close/>
                </a:path>
              </a:pathLst>
            </a:custGeom>
            <a:solidFill>
              <a:srgbClr val="5496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18" name="Freeform 14">
              <a:extLst>
                <a:ext uri="{FF2B5EF4-FFF2-40B4-BE49-F238E27FC236}">
                  <a16:creationId xmlns:a16="http://schemas.microsoft.com/office/drawing/2014/main" id="{06760218-34B8-4670-B297-100850CC6319}"/>
                </a:ext>
              </a:extLst>
            </p:cNvPr>
            <p:cNvSpPr>
              <a:spLocks/>
            </p:cNvSpPr>
            <p:nvPr/>
          </p:nvSpPr>
          <p:spPr bwMode="auto">
            <a:xfrm>
              <a:off x="513" y="2239"/>
              <a:ext cx="34" cy="554"/>
            </a:xfrm>
            <a:custGeom>
              <a:avLst/>
              <a:gdLst>
                <a:gd name="T0" fmla="*/ 0 w 67"/>
                <a:gd name="T1" fmla="*/ 0 h 1108"/>
                <a:gd name="T2" fmla="*/ 0 w 67"/>
                <a:gd name="T3" fmla="*/ 1108 h 1108"/>
                <a:gd name="T4" fmla="*/ 67 w 67"/>
                <a:gd name="T5" fmla="*/ 1070 h 1108"/>
                <a:gd name="T6" fmla="*/ 46 w 67"/>
                <a:gd name="T7" fmla="*/ 0 h 1108"/>
                <a:gd name="T8" fmla="*/ 0 w 67"/>
                <a:gd name="T9" fmla="*/ 0 h 1108"/>
                <a:gd name="T10" fmla="*/ 0 w 67"/>
                <a:gd name="T11" fmla="*/ 0 h 1108"/>
              </a:gdLst>
              <a:ahLst/>
              <a:cxnLst>
                <a:cxn ang="0">
                  <a:pos x="T0" y="T1"/>
                </a:cxn>
                <a:cxn ang="0">
                  <a:pos x="T2" y="T3"/>
                </a:cxn>
                <a:cxn ang="0">
                  <a:pos x="T4" y="T5"/>
                </a:cxn>
                <a:cxn ang="0">
                  <a:pos x="T6" y="T7"/>
                </a:cxn>
                <a:cxn ang="0">
                  <a:pos x="T8" y="T9"/>
                </a:cxn>
                <a:cxn ang="0">
                  <a:pos x="T10" y="T11"/>
                </a:cxn>
              </a:cxnLst>
              <a:rect l="0" t="0" r="r" b="b"/>
              <a:pathLst>
                <a:path w="67" h="1108">
                  <a:moveTo>
                    <a:pt x="0" y="0"/>
                  </a:moveTo>
                  <a:lnTo>
                    <a:pt x="0" y="1108"/>
                  </a:lnTo>
                  <a:lnTo>
                    <a:pt x="67" y="1070"/>
                  </a:lnTo>
                  <a:lnTo>
                    <a:pt x="46"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19" name="Freeform 15">
              <a:extLst>
                <a:ext uri="{FF2B5EF4-FFF2-40B4-BE49-F238E27FC236}">
                  <a16:creationId xmlns:a16="http://schemas.microsoft.com/office/drawing/2014/main" id="{FFFA4E65-C1AC-4B80-85E0-9F82AB68A7F1}"/>
                </a:ext>
              </a:extLst>
            </p:cNvPr>
            <p:cNvSpPr>
              <a:spLocks/>
            </p:cNvSpPr>
            <p:nvPr/>
          </p:nvSpPr>
          <p:spPr bwMode="auto">
            <a:xfrm>
              <a:off x="472" y="2281"/>
              <a:ext cx="115" cy="61"/>
            </a:xfrm>
            <a:custGeom>
              <a:avLst/>
              <a:gdLst>
                <a:gd name="T0" fmla="*/ 4 w 230"/>
                <a:gd name="T1" fmla="*/ 0 h 122"/>
                <a:gd name="T2" fmla="*/ 230 w 230"/>
                <a:gd name="T3" fmla="*/ 86 h 122"/>
                <a:gd name="T4" fmla="*/ 215 w 230"/>
                <a:gd name="T5" fmla="*/ 122 h 122"/>
                <a:gd name="T6" fmla="*/ 0 w 230"/>
                <a:gd name="T7" fmla="*/ 46 h 122"/>
                <a:gd name="T8" fmla="*/ 4 w 230"/>
                <a:gd name="T9" fmla="*/ 0 h 122"/>
                <a:gd name="T10" fmla="*/ 4 w 230"/>
                <a:gd name="T11" fmla="*/ 0 h 122"/>
              </a:gdLst>
              <a:ahLst/>
              <a:cxnLst>
                <a:cxn ang="0">
                  <a:pos x="T0" y="T1"/>
                </a:cxn>
                <a:cxn ang="0">
                  <a:pos x="T2" y="T3"/>
                </a:cxn>
                <a:cxn ang="0">
                  <a:pos x="T4" y="T5"/>
                </a:cxn>
                <a:cxn ang="0">
                  <a:pos x="T6" y="T7"/>
                </a:cxn>
                <a:cxn ang="0">
                  <a:pos x="T8" y="T9"/>
                </a:cxn>
                <a:cxn ang="0">
                  <a:pos x="T10" y="T11"/>
                </a:cxn>
              </a:cxnLst>
              <a:rect l="0" t="0" r="r" b="b"/>
              <a:pathLst>
                <a:path w="230" h="122">
                  <a:moveTo>
                    <a:pt x="4" y="0"/>
                  </a:moveTo>
                  <a:lnTo>
                    <a:pt x="230" y="86"/>
                  </a:lnTo>
                  <a:lnTo>
                    <a:pt x="215" y="122"/>
                  </a:lnTo>
                  <a:lnTo>
                    <a:pt x="0" y="46"/>
                  </a:lnTo>
                  <a:lnTo>
                    <a:pt x="4"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20" name="Freeform 16">
              <a:extLst>
                <a:ext uri="{FF2B5EF4-FFF2-40B4-BE49-F238E27FC236}">
                  <a16:creationId xmlns:a16="http://schemas.microsoft.com/office/drawing/2014/main" id="{24B931EC-D3F3-40FD-B3CC-06B113A5F393}"/>
                </a:ext>
              </a:extLst>
            </p:cNvPr>
            <p:cNvSpPr>
              <a:spLocks/>
            </p:cNvSpPr>
            <p:nvPr/>
          </p:nvSpPr>
          <p:spPr bwMode="auto">
            <a:xfrm>
              <a:off x="-391" y="1777"/>
              <a:ext cx="1202" cy="1019"/>
            </a:xfrm>
            <a:custGeom>
              <a:avLst/>
              <a:gdLst>
                <a:gd name="T0" fmla="*/ 0 w 2405"/>
                <a:gd name="T1" fmla="*/ 295 h 2039"/>
                <a:gd name="T2" fmla="*/ 0 w 2405"/>
                <a:gd name="T3" fmla="*/ 290 h 2039"/>
                <a:gd name="T4" fmla="*/ 8 w 2405"/>
                <a:gd name="T5" fmla="*/ 276 h 2039"/>
                <a:gd name="T6" fmla="*/ 19 w 2405"/>
                <a:gd name="T7" fmla="*/ 254 h 2039"/>
                <a:gd name="T8" fmla="*/ 37 w 2405"/>
                <a:gd name="T9" fmla="*/ 225 h 2039"/>
                <a:gd name="T10" fmla="*/ 57 w 2405"/>
                <a:gd name="T11" fmla="*/ 193 h 2039"/>
                <a:gd name="T12" fmla="*/ 86 w 2405"/>
                <a:gd name="T13" fmla="*/ 158 h 2039"/>
                <a:gd name="T14" fmla="*/ 120 w 2405"/>
                <a:gd name="T15" fmla="*/ 124 h 2039"/>
                <a:gd name="T16" fmla="*/ 162 w 2405"/>
                <a:gd name="T17" fmla="*/ 92 h 2039"/>
                <a:gd name="T18" fmla="*/ 210 w 2405"/>
                <a:gd name="T19" fmla="*/ 59 h 2039"/>
                <a:gd name="T20" fmla="*/ 265 w 2405"/>
                <a:gd name="T21" fmla="*/ 35 h 2039"/>
                <a:gd name="T22" fmla="*/ 328 w 2405"/>
                <a:gd name="T23" fmla="*/ 14 h 2039"/>
                <a:gd name="T24" fmla="*/ 400 w 2405"/>
                <a:gd name="T25" fmla="*/ 2 h 2039"/>
                <a:gd name="T26" fmla="*/ 478 w 2405"/>
                <a:gd name="T27" fmla="*/ 0 h 2039"/>
                <a:gd name="T28" fmla="*/ 567 w 2405"/>
                <a:gd name="T29" fmla="*/ 12 h 2039"/>
                <a:gd name="T30" fmla="*/ 664 w 2405"/>
                <a:gd name="T31" fmla="*/ 35 h 2039"/>
                <a:gd name="T32" fmla="*/ 773 w 2405"/>
                <a:gd name="T33" fmla="*/ 73 h 2039"/>
                <a:gd name="T34" fmla="*/ 879 w 2405"/>
                <a:gd name="T35" fmla="*/ 111 h 2039"/>
                <a:gd name="T36" fmla="*/ 976 w 2405"/>
                <a:gd name="T37" fmla="*/ 137 h 2039"/>
                <a:gd name="T38" fmla="*/ 1062 w 2405"/>
                <a:gd name="T39" fmla="*/ 151 h 2039"/>
                <a:gd name="T40" fmla="*/ 1140 w 2405"/>
                <a:gd name="T41" fmla="*/ 155 h 2039"/>
                <a:gd name="T42" fmla="*/ 1212 w 2405"/>
                <a:gd name="T43" fmla="*/ 151 h 2039"/>
                <a:gd name="T44" fmla="*/ 1275 w 2405"/>
                <a:gd name="T45" fmla="*/ 139 h 2039"/>
                <a:gd name="T46" fmla="*/ 1332 w 2405"/>
                <a:gd name="T47" fmla="*/ 122 h 2039"/>
                <a:gd name="T48" fmla="*/ 1387 w 2405"/>
                <a:gd name="T49" fmla="*/ 103 h 2039"/>
                <a:gd name="T50" fmla="*/ 1435 w 2405"/>
                <a:gd name="T51" fmla="*/ 80 h 2039"/>
                <a:gd name="T52" fmla="*/ 1481 w 2405"/>
                <a:gd name="T53" fmla="*/ 59 h 2039"/>
                <a:gd name="T54" fmla="*/ 1523 w 2405"/>
                <a:gd name="T55" fmla="*/ 39 h 2039"/>
                <a:gd name="T56" fmla="*/ 1564 w 2405"/>
                <a:gd name="T57" fmla="*/ 21 h 2039"/>
                <a:gd name="T58" fmla="*/ 1606 w 2405"/>
                <a:gd name="T59" fmla="*/ 8 h 2039"/>
                <a:gd name="T60" fmla="*/ 1646 w 2405"/>
                <a:gd name="T61" fmla="*/ 2 h 2039"/>
                <a:gd name="T62" fmla="*/ 1688 w 2405"/>
                <a:gd name="T63" fmla="*/ 6 h 2039"/>
                <a:gd name="T64" fmla="*/ 1734 w 2405"/>
                <a:gd name="T65" fmla="*/ 18 h 2039"/>
                <a:gd name="T66" fmla="*/ 2405 w 2405"/>
                <a:gd name="T67" fmla="*/ 1424 h 2039"/>
                <a:gd name="T68" fmla="*/ 1869 w 2405"/>
                <a:gd name="T69" fmla="*/ 1772 h 2039"/>
                <a:gd name="T70" fmla="*/ 1555 w 2405"/>
                <a:gd name="T71" fmla="*/ 2039 h 2039"/>
                <a:gd name="T72" fmla="*/ 99 w 2405"/>
                <a:gd name="T73" fmla="*/ 2020 h 2039"/>
                <a:gd name="T74" fmla="*/ 0 w 2405"/>
                <a:gd name="T75" fmla="*/ 295 h 2039"/>
                <a:gd name="T76" fmla="*/ 0 w 2405"/>
                <a:gd name="T77" fmla="*/ 295 h 2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05" h="2039">
                  <a:moveTo>
                    <a:pt x="0" y="295"/>
                  </a:moveTo>
                  <a:lnTo>
                    <a:pt x="0" y="290"/>
                  </a:lnTo>
                  <a:lnTo>
                    <a:pt x="8" y="276"/>
                  </a:lnTo>
                  <a:lnTo>
                    <a:pt x="19" y="254"/>
                  </a:lnTo>
                  <a:lnTo>
                    <a:pt x="37" y="225"/>
                  </a:lnTo>
                  <a:lnTo>
                    <a:pt x="57" y="193"/>
                  </a:lnTo>
                  <a:lnTo>
                    <a:pt x="86" y="158"/>
                  </a:lnTo>
                  <a:lnTo>
                    <a:pt x="120" y="124"/>
                  </a:lnTo>
                  <a:lnTo>
                    <a:pt x="162" y="92"/>
                  </a:lnTo>
                  <a:lnTo>
                    <a:pt x="210" y="59"/>
                  </a:lnTo>
                  <a:lnTo>
                    <a:pt x="265" y="35"/>
                  </a:lnTo>
                  <a:lnTo>
                    <a:pt x="328" y="14"/>
                  </a:lnTo>
                  <a:lnTo>
                    <a:pt x="400" y="2"/>
                  </a:lnTo>
                  <a:lnTo>
                    <a:pt x="478" y="0"/>
                  </a:lnTo>
                  <a:lnTo>
                    <a:pt x="567" y="12"/>
                  </a:lnTo>
                  <a:lnTo>
                    <a:pt x="664" y="35"/>
                  </a:lnTo>
                  <a:lnTo>
                    <a:pt x="773" y="73"/>
                  </a:lnTo>
                  <a:lnTo>
                    <a:pt x="879" y="111"/>
                  </a:lnTo>
                  <a:lnTo>
                    <a:pt x="976" y="137"/>
                  </a:lnTo>
                  <a:lnTo>
                    <a:pt x="1062" y="151"/>
                  </a:lnTo>
                  <a:lnTo>
                    <a:pt x="1140" y="155"/>
                  </a:lnTo>
                  <a:lnTo>
                    <a:pt x="1212" y="151"/>
                  </a:lnTo>
                  <a:lnTo>
                    <a:pt x="1275" y="139"/>
                  </a:lnTo>
                  <a:lnTo>
                    <a:pt x="1332" y="122"/>
                  </a:lnTo>
                  <a:lnTo>
                    <a:pt x="1387" y="103"/>
                  </a:lnTo>
                  <a:lnTo>
                    <a:pt x="1435" y="80"/>
                  </a:lnTo>
                  <a:lnTo>
                    <a:pt x="1481" y="59"/>
                  </a:lnTo>
                  <a:lnTo>
                    <a:pt x="1523" y="39"/>
                  </a:lnTo>
                  <a:lnTo>
                    <a:pt x="1564" y="21"/>
                  </a:lnTo>
                  <a:lnTo>
                    <a:pt x="1606" y="8"/>
                  </a:lnTo>
                  <a:lnTo>
                    <a:pt x="1646" y="2"/>
                  </a:lnTo>
                  <a:lnTo>
                    <a:pt x="1688" y="6"/>
                  </a:lnTo>
                  <a:lnTo>
                    <a:pt x="1734" y="18"/>
                  </a:lnTo>
                  <a:lnTo>
                    <a:pt x="2405" y="1424"/>
                  </a:lnTo>
                  <a:lnTo>
                    <a:pt x="1869" y="1772"/>
                  </a:lnTo>
                  <a:lnTo>
                    <a:pt x="1555" y="2039"/>
                  </a:lnTo>
                  <a:lnTo>
                    <a:pt x="99" y="2020"/>
                  </a:lnTo>
                  <a:lnTo>
                    <a:pt x="0" y="295"/>
                  </a:lnTo>
                  <a:lnTo>
                    <a:pt x="0" y="295"/>
                  </a:lnTo>
                  <a:close/>
                </a:path>
              </a:pathLst>
            </a:custGeom>
            <a:solidFill>
              <a:srgbClr val="BDD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21" name="Freeform 17">
              <a:extLst>
                <a:ext uri="{FF2B5EF4-FFF2-40B4-BE49-F238E27FC236}">
                  <a16:creationId xmlns:a16="http://schemas.microsoft.com/office/drawing/2014/main" id="{EB865D20-0129-4467-967C-35F0E71FE243}"/>
                </a:ext>
              </a:extLst>
            </p:cNvPr>
            <p:cNvSpPr>
              <a:spLocks/>
            </p:cNvSpPr>
            <p:nvPr/>
          </p:nvSpPr>
          <p:spPr bwMode="auto">
            <a:xfrm>
              <a:off x="181" y="1957"/>
              <a:ext cx="43" cy="803"/>
            </a:xfrm>
            <a:custGeom>
              <a:avLst/>
              <a:gdLst>
                <a:gd name="T0" fmla="*/ 85 w 85"/>
                <a:gd name="T1" fmla="*/ 17 h 1606"/>
                <a:gd name="T2" fmla="*/ 63 w 85"/>
                <a:gd name="T3" fmla="*/ 1606 h 1606"/>
                <a:gd name="T4" fmla="*/ 0 w 85"/>
                <a:gd name="T5" fmla="*/ 1606 h 1606"/>
                <a:gd name="T6" fmla="*/ 38 w 85"/>
                <a:gd name="T7" fmla="*/ 0 h 1606"/>
                <a:gd name="T8" fmla="*/ 85 w 85"/>
                <a:gd name="T9" fmla="*/ 17 h 1606"/>
                <a:gd name="T10" fmla="*/ 85 w 85"/>
                <a:gd name="T11" fmla="*/ 17 h 1606"/>
              </a:gdLst>
              <a:ahLst/>
              <a:cxnLst>
                <a:cxn ang="0">
                  <a:pos x="T0" y="T1"/>
                </a:cxn>
                <a:cxn ang="0">
                  <a:pos x="T2" y="T3"/>
                </a:cxn>
                <a:cxn ang="0">
                  <a:pos x="T4" y="T5"/>
                </a:cxn>
                <a:cxn ang="0">
                  <a:pos x="T6" y="T7"/>
                </a:cxn>
                <a:cxn ang="0">
                  <a:pos x="T8" y="T9"/>
                </a:cxn>
                <a:cxn ang="0">
                  <a:pos x="T10" y="T11"/>
                </a:cxn>
              </a:cxnLst>
              <a:rect l="0" t="0" r="r" b="b"/>
              <a:pathLst>
                <a:path w="85" h="1606">
                  <a:moveTo>
                    <a:pt x="85" y="17"/>
                  </a:moveTo>
                  <a:lnTo>
                    <a:pt x="63" y="1606"/>
                  </a:lnTo>
                  <a:lnTo>
                    <a:pt x="0" y="1606"/>
                  </a:lnTo>
                  <a:lnTo>
                    <a:pt x="38" y="0"/>
                  </a:lnTo>
                  <a:lnTo>
                    <a:pt x="85" y="17"/>
                  </a:lnTo>
                  <a:lnTo>
                    <a:pt x="85"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22" name="Freeform 18">
              <a:extLst>
                <a:ext uri="{FF2B5EF4-FFF2-40B4-BE49-F238E27FC236}">
                  <a16:creationId xmlns:a16="http://schemas.microsoft.com/office/drawing/2014/main" id="{B848BD51-4F23-4482-9979-6F8CD8FE8348}"/>
                </a:ext>
              </a:extLst>
            </p:cNvPr>
            <p:cNvSpPr>
              <a:spLocks/>
            </p:cNvSpPr>
            <p:nvPr/>
          </p:nvSpPr>
          <p:spPr bwMode="auto">
            <a:xfrm>
              <a:off x="443" y="2168"/>
              <a:ext cx="31" cy="473"/>
            </a:xfrm>
            <a:custGeom>
              <a:avLst/>
              <a:gdLst>
                <a:gd name="T0" fmla="*/ 32 w 61"/>
                <a:gd name="T1" fmla="*/ 0 h 945"/>
                <a:gd name="T2" fmla="*/ 0 w 61"/>
                <a:gd name="T3" fmla="*/ 945 h 945"/>
                <a:gd name="T4" fmla="*/ 51 w 61"/>
                <a:gd name="T5" fmla="*/ 928 h 945"/>
                <a:gd name="T6" fmla="*/ 61 w 61"/>
                <a:gd name="T7" fmla="*/ 5 h 945"/>
                <a:gd name="T8" fmla="*/ 32 w 61"/>
                <a:gd name="T9" fmla="*/ 0 h 945"/>
                <a:gd name="T10" fmla="*/ 32 w 61"/>
                <a:gd name="T11" fmla="*/ 0 h 945"/>
              </a:gdLst>
              <a:ahLst/>
              <a:cxnLst>
                <a:cxn ang="0">
                  <a:pos x="T0" y="T1"/>
                </a:cxn>
                <a:cxn ang="0">
                  <a:pos x="T2" y="T3"/>
                </a:cxn>
                <a:cxn ang="0">
                  <a:pos x="T4" y="T5"/>
                </a:cxn>
                <a:cxn ang="0">
                  <a:pos x="T6" y="T7"/>
                </a:cxn>
                <a:cxn ang="0">
                  <a:pos x="T8" y="T9"/>
                </a:cxn>
                <a:cxn ang="0">
                  <a:pos x="T10" y="T11"/>
                </a:cxn>
              </a:cxnLst>
              <a:rect l="0" t="0" r="r" b="b"/>
              <a:pathLst>
                <a:path w="61" h="945">
                  <a:moveTo>
                    <a:pt x="32" y="0"/>
                  </a:moveTo>
                  <a:lnTo>
                    <a:pt x="0" y="945"/>
                  </a:lnTo>
                  <a:lnTo>
                    <a:pt x="51" y="928"/>
                  </a:lnTo>
                  <a:lnTo>
                    <a:pt x="61" y="5"/>
                  </a:lnTo>
                  <a:lnTo>
                    <a:pt x="32" y="0"/>
                  </a:lnTo>
                  <a:lnTo>
                    <a:pt x="3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23" name="Freeform 19">
              <a:extLst>
                <a:ext uri="{FF2B5EF4-FFF2-40B4-BE49-F238E27FC236}">
                  <a16:creationId xmlns:a16="http://schemas.microsoft.com/office/drawing/2014/main" id="{0F1C1E1D-6F38-4903-9196-79CD1FE2A7D5}"/>
                </a:ext>
              </a:extLst>
            </p:cNvPr>
            <p:cNvSpPr>
              <a:spLocks/>
            </p:cNvSpPr>
            <p:nvPr/>
          </p:nvSpPr>
          <p:spPr bwMode="auto">
            <a:xfrm>
              <a:off x="351" y="2287"/>
              <a:ext cx="240" cy="305"/>
            </a:xfrm>
            <a:custGeom>
              <a:avLst/>
              <a:gdLst>
                <a:gd name="T0" fmla="*/ 60 w 481"/>
                <a:gd name="T1" fmla="*/ 0 h 611"/>
                <a:gd name="T2" fmla="*/ 41 w 481"/>
                <a:gd name="T3" fmla="*/ 29 h 611"/>
                <a:gd name="T4" fmla="*/ 114 w 481"/>
                <a:gd name="T5" fmla="*/ 181 h 611"/>
                <a:gd name="T6" fmla="*/ 121 w 481"/>
                <a:gd name="T7" fmla="*/ 286 h 611"/>
                <a:gd name="T8" fmla="*/ 100 w 481"/>
                <a:gd name="T9" fmla="*/ 381 h 611"/>
                <a:gd name="T10" fmla="*/ 59 w 481"/>
                <a:gd name="T11" fmla="*/ 478 h 611"/>
                <a:gd name="T12" fmla="*/ 0 w 481"/>
                <a:gd name="T13" fmla="*/ 564 h 611"/>
                <a:gd name="T14" fmla="*/ 285 w 481"/>
                <a:gd name="T15" fmla="*/ 611 h 611"/>
                <a:gd name="T16" fmla="*/ 416 w 481"/>
                <a:gd name="T17" fmla="*/ 455 h 611"/>
                <a:gd name="T18" fmla="*/ 481 w 481"/>
                <a:gd name="T19" fmla="*/ 303 h 611"/>
                <a:gd name="T20" fmla="*/ 466 w 481"/>
                <a:gd name="T21" fmla="*/ 176 h 611"/>
                <a:gd name="T22" fmla="*/ 334 w 481"/>
                <a:gd name="T23" fmla="*/ 56 h 611"/>
                <a:gd name="T24" fmla="*/ 279 w 481"/>
                <a:gd name="T25" fmla="*/ 39 h 611"/>
                <a:gd name="T26" fmla="*/ 60 w 481"/>
                <a:gd name="T27" fmla="*/ 0 h 611"/>
                <a:gd name="T28" fmla="*/ 60 w 481"/>
                <a:gd name="T29"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1" h="611">
                  <a:moveTo>
                    <a:pt x="60" y="0"/>
                  </a:moveTo>
                  <a:lnTo>
                    <a:pt x="41" y="29"/>
                  </a:lnTo>
                  <a:lnTo>
                    <a:pt x="114" y="181"/>
                  </a:lnTo>
                  <a:lnTo>
                    <a:pt x="121" y="286"/>
                  </a:lnTo>
                  <a:lnTo>
                    <a:pt x="100" y="381"/>
                  </a:lnTo>
                  <a:lnTo>
                    <a:pt x="59" y="478"/>
                  </a:lnTo>
                  <a:lnTo>
                    <a:pt x="0" y="564"/>
                  </a:lnTo>
                  <a:lnTo>
                    <a:pt x="285" y="611"/>
                  </a:lnTo>
                  <a:lnTo>
                    <a:pt x="416" y="455"/>
                  </a:lnTo>
                  <a:lnTo>
                    <a:pt x="481" y="303"/>
                  </a:lnTo>
                  <a:lnTo>
                    <a:pt x="466" y="176"/>
                  </a:lnTo>
                  <a:lnTo>
                    <a:pt x="334" y="56"/>
                  </a:lnTo>
                  <a:lnTo>
                    <a:pt x="279" y="39"/>
                  </a:lnTo>
                  <a:lnTo>
                    <a:pt x="60" y="0"/>
                  </a:lnTo>
                  <a:lnTo>
                    <a:pt x="60" y="0"/>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24" name="Freeform 20">
              <a:extLst>
                <a:ext uri="{FF2B5EF4-FFF2-40B4-BE49-F238E27FC236}">
                  <a16:creationId xmlns:a16="http://schemas.microsoft.com/office/drawing/2014/main" id="{6AD8CE41-A5AE-4DEB-BD5D-D75FB2640CB0}"/>
                </a:ext>
              </a:extLst>
            </p:cNvPr>
            <p:cNvSpPr>
              <a:spLocks/>
            </p:cNvSpPr>
            <p:nvPr/>
          </p:nvSpPr>
          <p:spPr bwMode="auto">
            <a:xfrm>
              <a:off x="341" y="2276"/>
              <a:ext cx="252" cy="320"/>
            </a:xfrm>
            <a:custGeom>
              <a:avLst/>
              <a:gdLst>
                <a:gd name="T0" fmla="*/ 306 w 504"/>
                <a:gd name="T1" fmla="*/ 34 h 639"/>
                <a:gd name="T2" fmla="*/ 312 w 504"/>
                <a:gd name="T3" fmla="*/ 38 h 639"/>
                <a:gd name="T4" fmla="*/ 334 w 504"/>
                <a:gd name="T5" fmla="*/ 47 h 639"/>
                <a:gd name="T6" fmla="*/ 365 w 504"/>
                <a:gd name="T7" fmla="*/ 64 h 639"/>
                <a:gd name="T8" fmla="*/ 401 w 504"/>
                <a:gd name="T9" fmla="*/ 91 h 639"/>
                <a:gd name="T10" fmla="*/ 437 w 504"/>
                <a:gd name="T11" fmla="*/ 123 h 639"/>
                <a:gd name="T12" fmla="*/ 470 w 504"/>
                <a:gd name="T13" fmla="*/ 165 h 639"/>
                <a:gd name="T14" fmla="*/ 492 w 504"/>
                <a:gd name="T15" fmla="*/ 215 h 639"/>
                <a:gd name="T16" fmla="*/ 504 w 504"/>
                <a:gd name="T17" fmla="*/ 274 h 639"/>
                <a:gd name="T18" fmla="*/ 502 w 504"/>
                <a:gd name="T19" fmla="*/ 310 h 639"/>
                <a:gd name="T20" fmla="*/ 494 w 504"/>
                <a:gd name="T21" fmla="*/ 348 h 639"/>
                <a:gd name="T22" fmla="*/ 481 w 504"/>
                <a:gd name="T23" fmla="*/ 390 h 639"/>
                <a:gd name="T24" fmla="*/ 462 w 504"/>
                <a:gd name="T25" fmla="*/ 433 h 639"/>
                <a:gd name="T26" fmla="*/ 433 w 504"/>
                <a:gd name="T27" fmla="*/ 479 h 639"/>
                <a:gd name="T28" fmla="*/ 395 w 504"/>
                <a:gd name="T29" fmla="*/ 530 h 639"/>
                <a:gd name="T30" fmla="*/ 350 w 504"/>
                <a:gd name="T31" fmla="*/ 582 h 639"/>
                <a:gd name="T32" fmla="*/ 294 w 504"/>
                <a:gd name="T33" fmla="*/ 639 h 639"/>
                <a:gd name="T34" fmla="*/ 26 w 504"/>
                <a:gd name="T35" fmla="*/ 559 h 639"/>
                <a:gd name="T36" fmla="*/ 289 w 504"/>
                <a:gd name="T37" fmla="*/ 599 h 639"/>
                <a:gd name="T38" fmla="*/ 304 w 504"/>
                <a:gd name="T39" fmla="*/ 586 h 639"/>
                <a:gd name="T40" fmla="*/ 327 w 504"/>
                <a:gd name="T41" fmla="*/ 559 h 639"/>
                <a:gd name="T42" fmla="*/ 357 w 504"/>
                <a:gd name="T43" fmla="*/ 525 h 639"/>
                <a:gd name="T44" fmla="*/ 391 w 504"/>
                <a:gd name="T45" fmla="*/ 479 h 639"/>
                <a:gd name="T46" fmla="*/ 420 w 504"/>
                <a:gd name="T47" fmla="*/ 428 h 639"/>
                <a:gd name="T48" fmla="*/ 447 w 504"/>
                <a:gd name="T49" fmla="*/ 374 h 639"/>
                <a:gd name="T50" fmla="*/ 464 w 504"/>
                <a:gd name="T51" fmla="*/ 317 h 639"/>
                <a:gd name="T52" fmla="*/ 468 w 504"/>
                <a:gd name="T53" fmla="*/ 272 h 639"/>
                <a:gd name="T54" fmla="*/ 464 w 504"/>
                <a:gd name="T55" fmla="*/ 243 h 639"/>
                <a:gd name="T56" fmla="*/ 456 w 504"/>
                <a:gd name="T57" fmla="*/ 213 h 639"/>
                <a:gd name="T58" fmla="*/ 445 w 504"/>
                <a:gd name="T59" fmla="*/ 182 h 639"/>
                <a:gd name="T60" fmla="*/ 426 w 504"/>
                <a:gd name="T61" fmla="*/ 156 h 639"/>
                <a:gd name="T62" fmla="*/ 401 w 504"/>
                <a:gd name="T63" fmla="*/ 129 h 639"/>
                <a:gd name="T64" fmla="*/ 369 w 504"/>
                <a:gd name="T65" fmla="*/ 104 h 639"/>
                <a:gd name="T66" fmla="*/ 329 w 504"/>
                <a:gd name="T67" fmla="*/ 79 h 639"/>
                <a:gd name="T68" fmla="*/ 58 w 504"/>
                <a:gd name="T69" fmla="*/ 30 h 639"/>
                <a:gd name="T70" fmla="*/ 57 w 504"/>
                <a:gd name="T71" fmla="*/ 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4" h="639">
                  <a:moveTo>
                    <a:pt x="57" y="0"/>
                  </a:moveTo>
                  <a:lnTo>
                    <a:pt x="306" y="34"/>
                  </a:lnTo>
                  <a:lnTo>
                    <a:pt x="306" y="34"/>
                  </a:lnTo>
                  <a:lnTo>
                    <a:pt x="312" y="38"/>
                  </a:lnTo>
                  <a:lnTo>
                    <a:pt x="321" y="39"/>
                  </a:lnTo>
                  <a:lnTo>
                    <a:pt x="334" y="47"/>
                  </a:lnTo>
                  <a:lnTo>
                    <a:pt x="348" y="55"/>
                  </a:lnTo>
                  <a:lnTo>
                    <a:pt x="365" y="64"/>
                  </a:lnTo>
                  <a:lnTo>
                    <a:pt x="382" y="76"/>
                  </a:lnTo>
                  <a:lnTo>
                    <a:pt x="401" y="91"/>
                  </a:lnTo>
                  <a:lnTo>
                    <a:pt x="418" y="104"/>
                  </a:lnTo>
                  <a:lnTo>
                    <a:pt x="437" y="123"/>
                  </a:lnTo>
                  <a:lnTo>
                    <a:pt x="452" y="142"/>
                  </a:lnTo>
                  <a:lnTo>
                    <a:pt x="470" y="165"/>
                  </a:lnTo>
                  <a:lnTo>
                    <a:pt x="481" y="188"/>
                  </a:lnTo>
                  <a:lnTo>
                    <a:pt x="492" y="215"/>
                  </a:lnTo>
                  <a:lnTo>
                    <a:pt x="500" y="243"/>
                  </a:lnTo>
                  <a:lnTo>
                    <a:pt x="504" y="274"/>
                  </a:lnTo>
                  <a:lnTo>
                    <a:pt x="502" y="291"/>
                  </a:lnTo>
                  <a:lnTo>
                    <a:pt x="502" y="310"/>
                  </a:lnTo>
                  <a:lnTo>
                    <a:pt x="498" y="329"/>
                  </a:lnTo>
                  <a:lnTo>
                    <a:pt x="494" y="348"/>
                  </a:lnTo>
                  <a:lnTo>
                    <a:pt x="489" y="367"/>
                  </a:lnTo>
                  <a:lnTo>
                    <a:pt x="481" y="390"/>
                  </a:lnTo>
                  <a:lnTo>
                    <a:pt x="471" y="411"/>
                  </a:lnTo>
                  <a:lnTo>
                    <a:pt x="462" y="433"/>
                  </a:lnTo>
                  <a:lnTo>
                    <a:pt x="447" y="456"/>
                  </a:lnTo>
                  <a:lnTo>
                    <a:pt x="433" y="479"/>
                  </a:lnTo>
                  <a:lnTo>
                    <a:pt x="414" y="504"/>
                  </a:lnTo>
                  <a:lnTo>
                    <a:pt x="395" y="530"/>
                  </a:lnTo>
                  <a:lnTo>
                    <a:pt x="374" y="555"/>
                  </a:lnTo>
                  <a:lnTo>
                    <a:pt x="350" y="582"/>
                  </a:lnTo>
                  <a:lnTo>
                    <a:pt x="323" y="610"/>
                  </a:lnTo>
                  <a:lnTo>
                    <a:pt x="294" y="639"/>
                  </a:lnTo>
                  <a:lnTo>
                    <a:pt x="0" y="586"/>
                  </a:lnTo>
                  <a:lnTo>
                    <a:pt x="26" y="559"/>
                  </a:lnTo>
                  <a:lnTo>
                    <a:pt x="289" y="603"/>
                  </a:lnTo>
                  <a:lnTo>
                    <a:pt x="289" y="599"/>
                  </a:lnTo>
                  <a:lnTo>
                    <a:pt x="294" y="595"/>
                  </a:lnTo>
                  <a:lnTo>
                    <a:pt x="304" y="586"/>
                  </a:lnTo>
                  <a:lnTo>
                    <a:pt x="315" y="574"/>
                  </a:lnTo>
                  <a:lnTo>
                    <a:pt x="327" y="559"/>
                  </a:lnTo>
                  <a:lnTo>
                    <a:pt x="342" y="544"/>
                  </a:lnTo>
                  <a:lnTo>
                    <a:pt x="357" y="525"/>
                  </a:lnTo>
                  <a:lnTo>
                    <a:pt x="374" y="504"/>
                  </a:lnTo>
                  <a:lnTo>
                    <a:pt x="391" y="479"/>
                  </a:lnTo>
                  <a:lnTo>
                    <a:pt x="407" y="456"/>
                  </a:lnTo>
                  <a:lnTo>
                    <a:pt x="420" y="428"/>
                  </a:lnTo>
                  <a:lnTo>
                    <a:pt x="435" y="403"/>
                  </a:lnTo>
                  <a:lnTo>
                    <a:pt x="447" y="374"/>
                  </a:lnTo>
                  <a:lnTo>
                    <a:pt x="456" y="346"/>
                  </a:lnTo>
                  <a:lnTo>
                    <a:pt x="464" y="317"/>
                  </a:lnTo>
                  <a:lnTo>
                    <a:pt x="468" y="287"/>
                  </a:lnTo>
                  <a:lnTo>
                    <a:pt x="468" y="272"/>
                  </a:lnTo>
                  <a:lnTo>
                    <a:pt x="468" y="256"/>
                  </a:lnTo>
                  <a:lnTo>
                    <a:pt x="464" y="243"/>
                  </a:lnTo>
                  <a:lnTo>
                    <a:pt x="462" y="228"/>
                  </a:lnTo>
                  <a:lnTo>
                    <a:pt x="456" y="213"/>
                  </a:lnTo>
                  <a:lnTo>
                    <a:pt x="452" y="197"/>
                  </a:lnTo>
                  <a:lnTo>
                    <a:pt x="445" y="182"/>
                  </a:lnTo>
                  <a:lnTo>
                    <a:pt x="437" y="169"/>
                  </a:lnTo>
                  <a:lnTo>
                    <a:pt x="426" y="156"/>
                  </a:lnTo>
                  <a:lnTo>
                    <a:pt x="414" y="142"/>
                  </a:lnTo>
                  <a:lnTo>
                    <a:pt x="401" y="129"/>
                  </a:lnTo>
                  <a:lnTo>
                    <a:pt x="386" y="116"/>
                  </a:lnTo>
                  <a:lnTo>
                    <a:pt x="369" y="104"/>
                  </a:lnTo>
                  <a:lnTo>
                    <a:pt x="350" y="91"/>
                  </a:lnTo>
                  <a:lnTo>
                    <a:pt x="329" y="79"/>
                  </a:lnTo>
                  <a:lnTo>
                    <a:pt x="308" y="70"/>
                  </a:lnTo>
                  <a:lnTo>
                    <a:pt x="58" y="30"/>
                  </a:lnTo>
                  <a:lnTo>
                    <a:pt x="57" y="0"/>
                  </a:lnTo>
                  <a:lnTo>
                    <a:pt x="5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25" name="Freeform 21">
              <a:extLst>
                <a:ext uri="{FF2B5EF4-FFF2-40B4-BE49-F238E27FC236}">
                  <a16:creationId xmlns:a16="http://schemas.microsoft.com/office/drawing/2014/main" id="{0B2995C8-8861-48F8-A1B8-25D116897744}"/>
                </a:ext>
              </a:extLst>
            </p:cNvPr>
            <p:cNvSpPr>
              <a:spLocks/>
            </p:cNvSpPr>
            <p:nvPr/>
          </p:nvSpPr>
          <p:spPr bwMode="auto">
            <a:xfrm>
              <a:off x="347" y="2285"/>
              <a:ext cx="71" cy="285"/>
            </a:xfrm>
            <a:custGeom>
              <a:avLst/>
              <a:gdLst>
                <a:gd name="T0" fmla="*/ 51 w 143"/>
                <a:gd name="T1" fmla="*/ 0 h 571"/>
                <a:gd name="T2" fmla="*/ 51 w 143"/>
                <a:gd name="T3" fmla="*/ 2 h 571"/>
                <a:gd name="T4" fmla="*/ 57 w 143"/>
                <a:gd name="T5" fmla="*/ 5 h 571"/>
                <a:gd name="T6" fmla="*/ 61 w 143"/>
                <a:gd name="T7" fmla="*/ 11 h 571"/>
                <a:gd name="T8" fmla="*/ 67 w 143"/>
                <a:gd name="T9" fmla="*/ 22 h 571"/>
                <a:gd name="T10" fmla="*/ 74 w 143"/>
                <a:gd name="T11" fmla="*/ 36 h 571"/>
                <a:gd name="T12" fmla="*/ 82 w 143"/>
                <a:gd name="T13" fmla="*/ 51 h 571"/>
                <a:gd name="T14" fmla="*/ 91 w 143"/>
                <a:gd name="T15" fmla="*/ 68 h 571"/>
                <a:gd name="T16" fmla="*/ 101 w 143"/>
                <a:gd name="T17" fmla="*/ 89 h 571"/>
                <a:gd name="T18" fmla="*/ 110 w 143"/>
                <a:gd name="T19" fmla="*/ 108 h 571"/>
                <a:gd name="T20" fmla="*/ 118 w 143"/>
                <a:gd name="T21" fmla="*/ 133 h 571"/>
                <a:gd name="T22" fmla="*/ 126 w 143"/>
                <a:gd name="T23" fmla="*/ 158 h 571"/>
                <a:gd name="T24" fmla="*/ 133 w 143"/>
                <a:gd name="T25" fmla="*/ 184 h 571"/>
                <a:gd name="T26" fmla="*/ 137 w 143"/>
                <a:gd name="T27" fmla="*/ 211 h 571"/>
                <a:gd name="T28" fmla="*/ 141 w 143"/>
                <a:gd name="T29" fmla="*/ 239 h 571"/>
                <a:gd name="T30" fmla="*/ 143 w 143"/>
                <a:gd name="T31" fmla="*/ 270 h 571"/>
                <a:gd name="T32" fmla="*/ 143 w 143"/>
                <a:gd name="T33" fmla="*/ 302 h 571"/>
                <a:gd name="T34" fmla="*/ 141 w 143"/>
                <a:gd name="T35" fmla="*/ 316 h 571"/>
                <a:gd name="T36" fmla="*/ 139 w 143"/>
                <a:gd name="T37" fmla="*/ 333 h 571"/>
                <a:gd name="T38" fmla="*/ 135 w 143"/>
                <a:gd name="T39" fmla="*/ 350 h 571"/>
                <a:gd name="T40" fmla="*/ 133 w 143"/>
                <a:gd name="T41" fmla="*/ 367 h 571"/>
                <a:gd name="T42" fmla="*/ 129 w 143"/>
                <a:gd name="T43" fmla="*/ 386 h 571"/>
                <a:gd name="T44" fmla="*/ 124 w 143"/>
                <a:gd name="T45" fmla="*/ 403 h 571"/>
                <a:gd name="T46" fmla="*/ 118 w 143"/>
                <a:gd name="T47" fmla="*/ 422 h 571"/>
                <a:gd name="T48" fmla="*/ 114 w 143"/>
                <a:gd name="T49" fmla="*/ 441 h 571"/>
                <a:gd name="T50" fmla="*/ 105 w 143"/>
                <a:gd name="T51" fmla="*/ 458 h 571"/>
                <a:gd name="T52" fmla="*/ 99 w 143"/>
                <a:gd name="T53" fmla="*/ 475 h 571"/>
                <a:gd name="T54" fmla="*/ 89 w 143"/>
                <a:gd name="T55" fmla="*/ 493 h 571"/>
                <a:gd name="T56" fmla="*/ 82 w 143"/>
                <a:gd name="T57" fmla="*/ 512 h 571"/>
                <a:gd name="T58" fmla="*/ 70 w 143"/>
                <a:gd name="T59" fmla="*/ 527 h 571"/>
                <a:gd name="T60" fmla="*/ 61 w 143"/>
                <a:gd name="T61" fmla="*/ 542 h 571"/>
                <a:gd name="T62" fmla="*/ 47 w 143"/>
                <a:gd name="T63" fmla="*/ 557 h 571"/>
                <a:gd name="T64" fmla="*/ 36 w 143"/>
                <a:gd name="T65" fmla="*/ 571 h 571"/>
                <a:gd name="T66" fmla="*/ 32 w 143"/>
                <a:gd name="T67" fmla="*/ 571 h 571"/>
                <a:gd name="T68" fmla="*/ 28 w 143"/>
                <a:gd name="T69" fmla="*/ 571 h 571"/>
                <a:gd name="T70" fmla="*/ 23 w 143"/>
                <a:gd name="T71" fmla="*/ 569 h 571"/>
                <a:gd name="T72" fmla="*/ 17 w 143"/>
                <a:gd name="T73" fmla="*/ 569 h 571"/>
                <a:gd name="T74" fmla="*/ 9 w 143"/>
                <a:gd name="T75" fmla="*/ 565 h 571"/>
                <a:gd name="T76" fmla="*/ 6 w 143"/>
                <a:gd name="T77" fmla="*/ 565 h 571"/>
                <a:gd name="T78" fmla="*/ 0 w 143"/>
                <a:gd name="T79" fmla="*/ 563 h 571"/>
                <a:gd name="T80" fmla="*/ 0 w 143"/>
                <a:gd name="T81" fmla="*/ 563 h 571"/>
                <a:gd name="T82" fmla="*/ 2 w 143"/>
                <a:gd name="T83" fmla="*/ 559 h 571"/>
                <a:gd name="T84" fmla="*/ 9 w 143"/>
                <a:gd name="T85" fmla="*/ 550 h 571"/>
                <a:gd name="T86" fmla="*/ 19 w 143"/>
                <a:gd name="T87" fmla="*/ 534 h 571"/>
                <a:gd name="T88" fmla="*/ 32 w 143"/>
                <a:gd name="T89" fmla="*/ 515 h 571"/>
                <a:gd name="T90" fmla="*/ 47 w 143"/>
                <a:gd name="T91" fmla="*/ 491 h 571"/>
                <a:gd name="T92" fmla="*/ 63 w 143"/>
                <a:gd name="T93" fmla="*/ 462 h 571"/>
                <a:gd name="T94" fmla="*/ 76 w 143"/>
                <a:gd name="T95" fmla="*/ 430 h 571"/>
                <a:gd name="T96" fmla="*/ 91 w 143"/>
                <a:gd name="T97" fmla="*/ 394 h 571"/>
                <a:gd name="T98" fmla="*/ 101 w 143"/>
                <a:gd name="T99" fmla="*/ 354 h 571"/>
                <a:gd name="T100" fmla="*/ 108 w 143"/>
                <a:gd name="T101" fmla="*/ 314 h 571"/>
                <a:gd name="T102" fmla="*/ 110 w 143"/>
                <a:gd name="T103" fmla="*/ 268 h 571"/>
                <a:gd name="T104" fmla="*/ 108 w 143"/>
                <a:gd name="T105" fmla="*/ 222 h 571"/>
                <a:gd name="T106" fmla="*/ 99 w 143"/>
                <a:gd name="T107" fmla="*/ 175 h 571"/>
                <a:gd name="T108" fmla="*/ 82 w 143"/>
                <a:gd name="T109" fmla="*/ 125 h 571"/>
                <a:gd name="T110" fmla="*/ 57 w 143"/>
                <a:gd name="T111" fmla="*/ 76 h 571"/>
                <a:gd name="T112" fmla="*/ 23 w 143"/>
                <a:gd name="T113" fmla="*/ 28 h 571"/>
                <a:gd name="T114" fmla="*/ 51 w 143"/>
                <a:gd name="T115" fmla="*/ 0 h 571"/>
                <a:gd name="T116" fmla="*/ 51 w 143"/>
                <a:gd name="T117"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3" h="571">
                  <a:moveTo>
                    <a:pt x="51" y="0"/>
                  </a:moveTo>
                  <a:lnTo>
                    <a:pt x="51" y="2"/>
                  </a:lnTo>
                  <a:lnTo>
                    <a:pt x="57" y="5"/>
                  </a:lnTo>
                  <a:lnTo>
                    <a:pt x="61" y="11"/>
                  </a:lnTo>
                  <a:lnTo>
                    <a:pt x="67" y="22"/>
                  </a:lnTo>
                  <a:lnTo>
                    <a:pt x="74" y="36"/>
                  </a:lnTo>
                  <a:lnTo>
                    <a:pt x="82" y="51"/>
                  </a:lnTo>
                  <a:lnTo>
                    <a:pt x="91" y="68"/>
                  </a:lnTo>
                  <a:lnTo>
                    <a:pt x="101" y="89"/>
                  </a:lnTo>
                  <a:lnTo>
                    <a:pt x="110" y="108"/>
                  </a:lnTo>
                  <a:lnTo>
                    <a:pt x="118" y="133"/>
                  </a:lnTo>
                  <a:lnTo>
                    <a:pt x="126" y="158"/>
                  </a:lnTo>
                  <a:lnTo>
                    <a:pt x="133" y="184"/>
                  </a:lnTo>
                  <a:lnTo>
                    <a:pt x="137" y="211"/>
                  </a:lnTo>
                  <a:lnTo>
                    <a:pt x="141" y="239"/>
                  </a:lnTo>
                  <a:lnTo>
                    <a:pt x="143" y="270"/>
                  </a:lnTo>
                  <a:lnTo>
                    <a:pt x="143" y="302"/>
                  </a:lnTo>
                  <a:lnTo>
                    <a:pt x="141" y="316"/>
                  </a:lnTo>
                  <a:lnTo>
                    <a:pt x="139" y="333"/>
                  </a:lnTo>
                  <a:lnTo>
                    <a:pt x="135" y="350"/>
                  </a:lnTo>
                  <a:lnTo>
                    <a:pt x="133" y="367"/>
                  </a:lnTo>
                  <a:lnTo>
                    <a:pt x="129" y="386"/>
                  </a:lnTo>
                  <a:lnTo>
                    <a:pt x="124" y="403"/>
                  </a:lnTo>
                  <a:lnTo>
                    <a:pt x="118" y="422"/>
                  </a:lnTo>
                  <a:lnTo>
                    <a:pt x="114" y="441"/>
                  </a:lnTo>
                  <a:lnTo>
                    <a:pt x="105" y="458"/>
                  </a:lnTo>
                  <a:lnTo>
                    <a:pt x="99" y="475"/>
                  </a:lnTo>
                  <a:lnTo>
                    <a:pt x="89" y="493"/>
                  </a:lnTo>
                  <a:lnTo>
                    <a:pt x="82" y="512"/>
                  </a:lnTo>
                  <a:lnTo>
                    <a:pt x="70" y="527"/>
                  </a:lnTo>
                  <a:lnTo>
                    <a:pt x="61" y="542"/>
                  </a:lnTo>
                  <a:lnTo>
                    <a:pt x="47" y="557"/>
                  </a:lnTo>
                  <a:lnTo>
                    <a:pt x="36" y="571"/>
                  </a:lnTo>
                  <a:lnTo>
                    <a:pt x="32" y="571"/>
                  </a:lnTo>
                  <a:lnTo>
                    <a:pt x="28" y="571"/>
                  </a:lnTo>
                  <a:lnTo>
                    <a:pt x="23" y="569"/>
                  </a:lnTo>
                  <a:lnTo>
                    <a:pt x="17" y="569"/>
                  </a:lnTo>
                  <a:lnTo>
                    <a:pt x="9" y="565"/>
                  </a:lnTo>
                  <a:lnTo>
                    <a:pt x="6" y="565"/>
                  </a:lnTo>
                  <a:lnTo>
                    <a:pt x="0" y="563"/>
                  </a:lnTo>
                  <a:lnTo>
                    <a:pt x="0" y="563"/>
                  </a:lnTo>
                  <a:lnTo>
                    <a:pt x="2" y="559"/>
                  </a:lnTo>
                  <a:lnTo>
                    <a:pt x="9" y="550"/>
                  </a:lnTo>
                  <a:lnTo>
                    <a:pt x="19" y="534"/>
                  </a:lnTo>
                  <a:lnTo>
                    <a:pt x="32" y="515"/>
                  </a:lnTo>
                  <a:lnTo>
                    <a:pt x="47" y="491"/>
                  </a:lnTo>
                  <a:lnTo>
                    <a:pt x="63" y="462"/>
                  </a:lnTo>
                  <a:lnTo>
                    <a:pt x="76" y="430"/>
                  </a:lnTo>
                  <a:lnTo>
                    <a:pt x="91" y="394"/>
                  </a:lnTo>
                  <a:lnTo>
                    <a:pt x="101" y="354"/>
                  </a:lnTo>
                  <a:lnTo>
                    <a:pt x="108" y="314"/>
                  </a:lnTo>
                  <a:lnTo>
                    <a:pt x="110" y="268"/>
                  </a:lnTo>
                  <a:lnTo>
                    <a:pt x="108" y="222"/>
                  </a:lnTo>
                  <a:lnTo>
                    <a:pt x="99" y="175"/>
                  </a:lnTo>
                  <a:lnTo>
                    <a:pt x="82" y="125"/>
                  </a:lnTo>
                  <a:lnTo>
                    <a:pt x="57" y="76"/>
                  </a:lnTo>
                  <a:lnTo>
                    <a:pt x="23" y="28"/>
                  </a:lnTo>
                  <a:lnTo>
                    <a:pt x="51" y="0"/>
                  </a:lnTo>
                  <a:lnTo>
                    <a:pt x="5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26" name="Freeform 22">
              <a:extLst>
                <a:ext uri="{FF2B5EF4-FFF2-40B4-BE49-F238E27FC236}">
                  <a16:creationId xmlns:a16="http://schemas.microsoft.com/office/drawing/2014/main" id="{53F43A9A-10FD-42D5-A966-73ECFBE5E12A}"/>
                </a:ext>
              </a:extLst>
            </p:cNvPr>
            <p:cNvSpPr>
              <a:spLocks/>
            </p:cNvSpPr>
            <p:nvPr/>
          </p:nvSpPr>
          <p:spPr bwMode="auto">
            <a:xfrm>
              <a:off x="392" y="2312"/>
              <a:ext cx="172" cy="254"/>
            </a:xfrm>
            <a:custGeom>
              <a:avLst/>
              <a:gdLst>
                <a:gd name="T0" fmla="*/ 221 w 345"/>
                <a:gd name="T1" fmla="*/ 26 h 506"/>
                <a:gd name="T2" fmla="*/ 223 w 345"/>
                <a:gd name="T3" fmla="*/ 28 h 506"/>
                <a:gd name="T4" fmla="*/ 233 w 345"/>
                <a:gd name="T5" fmla="*/ 34 h 506"/>
                <a:gd name="T6" fmla="*/ 244 w 345"/>
                <a:gd name="T7" fmla="*/ 42 h 506"/>
                <a:gd name="T8" fmla="*/ 259 w 345"/>
                <a:gd name="T9" fmla="*/ 55 h 506"/>
                <a:gd name="T10" fmla="*/ 276 w 345"/>
                <a:gd name="T11" fmla="*/ 70 h 506"/>
                <a:gd name="T12" fmla="*/ 293 w 345"/>
                <a:gd name="T13" fmla="*/ 87 h 506"/>
                <a:gd name="T14" fmla="*/ 311 w 345"/>
                <a:gd name="T15" fmla="*/ 110 h 506"/>
                <a:gd name="T16" fmla="*/ 326 w 345"/>
                <a:gd name="T17" fmla="*/ 137 h 506"/>
                <a:gd name="T18" fmla="*/ 335 w 345"/>
                <a:gd name="T19" fmla="*/ 165 h 506"/>
                <a:gd name="T20" fmla="*/ 343 w 345"/>
                <a:gd name="T21" fmla="*/ 198 h 506"/>
                <a:gd name="T22" fmla="*/ 345 w 345"/>
                <a:gd name="T23" fmla="*/ 234 h 506"/>
                <a:gd name="T24" fmla="*/ 339 w 345"/>
                <a:gd name="T25" fmla="*/ 274 h 506"/>
                <a:gd name="T26" fmla="*/ 326 w 345"/>
                <a:gd name="T27" fmla="*/ 316 h 506"/>
                <a:gd name="T28" fmla="*/ 303 w 345"/>
                <a:gd name="T29" fmla="*/ 361 h 506"/>
                <a:gd name="T30" fmla="*/ 269 w 345"/>
                <a:gd name="T31" fmla="*/ 411 h 506"/>
                <a:gd name="T32" fmla="*/ 225 w 345"/>
                <a:gd name="T33" fmla="*/ 466 h 506"/>
                <a:gd name="T34" fmla="*/ 223 w 345"/>
                <a:gd name="T35" fmla="*/ 468 h 506"/>
                <a:gd name="T36" fmla="*/ 217 w 345"/>
                <a:gd name="T37" fmla="*/ 474 h 506"/>
                <a:gd name="T38" fmla="*/ 212 w 345"/>
                <a:gd name="T39" fmla="*/ 479 h 506"/>
                <a:gd name="T40" fmla="*/ 206 w 345"/>
                <a:gd name="T41" fmla="*/ 487 h 506"/>
                <a:gd name="T42" fmla="*/ 198 w 345"/>
                <a:gd name="T43" fmla="*/ 493 h 506"/>
                <a:gd name="T44" fmla="*/ 193 w 345"/>
                <a:gd name="T45" fmla="*/ 500 h 506"/>
                <a:gd name="T46" fmla="*/ 189 w 345"/>
                <a:gd name="T47" fmla="*/ 504 h 506"/>
                <a:gd name="T48" fmla="*/ 189 w 345"/>
                <a:gd name="T49" fmla="*/ 506 h 506"/>
                <a:gd name="T50" fmla="*/ 0 w 345"/>
                <a:gd name="T51" fmla="*/ 470 h 506"/>
                <a:gd name="T52" fmla="*/ 0 w 345"/>
                <a:gd name="T53" fmla="*/ 468 h 506"/>
                <a:gd name="T54" fmla="*/ 6 w 345"/>
                <a:gd name="T55" fmla="*/ 466 h 506"/>
                <a:gd name="T56" fmla="*/ 10 w 345"/>
                <a:gd name="T57" fmla="*/ 460 h 506"/>
                <a:gd name="T58" fmla="*/ 17 w 345"/>
                <a:gd name="T59" fmla="*/ 455 h 506"/>
                <a:gd name="T60" fmla="*/ 25 w 345"/>
                <a:gd name="T61" fmla="*/ 445 h 506"/>
                <a:gd name="T62" fmla="*/ 33 w 345"/>
                <a:gd name="T63" fmla="*/ 434 h 506"/>
                <a:gd name="T64" fmla="*/ 44 w 345"/>
                <a:gd name="T65" fmla="*/ 420 h 506"/>
                <a:gd name="T66" fmla="*/ 54 w 345"/>
                <a:gd name="T67" fmla="*/ 405 h 506"/>
                <a:gd name="T68" fmla="*/ 61 w 345"/>
                <a:gd name="T69" fmla="*/ 386 h 506"/>
                <a:gd name="T70" fmla="*/ 71 w 345"/>
                <a:gd name="T71" fmla="*/ 365 h 506"/>
                <a:gd name="T72" fmla="*/ 78 w 345"/>
                <a:gd name="T73" fmla="*/ 342 h 506"/>
                <a:gd name="T74" fmla="*/ 86 w 345"/>
                <a:gd name="T75" fmla="*/ 318 h 506"/>
                <a:gd name="T76" fmla="*/ 92 w 345"/>
                <a:gd name="T77" fmla="*/ 287 h 506"/>
                <a:gd name="T78" fmla="*/ 96 w 345"/>
                <a:gd name="T79" fmla="*/ 257 h 506"/>
                <a:gd name="T80" fmla="*/ 97 w 345"/>
                <a:gd name="T81" fmla="*/ 221 h 506"/>
                <a:gd name="T82" fmla="*/ 97 w 345"/>
                <a:gd name="T83" fmla="*/ 183 h 506"/>
                <a:gd name="T84" fmla="*/ 94 w 345"/>
                <a:gd name="T85" fmla="*/ 156 h 506"/>
                <a:gd name="T86" fmla="*/ 90 w 345"/>
                <a:gd name="T87" fmla="*/ 133 h 506"/>
                <a:gd name="T88" fmla="*/ 86 w 345"/>
                <a:gd name="T89" fmla="*/ 110 h 506"/>
                <a:gd name="T90" fmla="*/ 84 w 345"/>
                <a:gd name="T91" fmla="*/ 93 h 506"/>
                <a:gd name="T92" fmla="*/ 78 w 345"/>
                <a:gd name="T93" fmla="*/ 74 h 506"/>
                <a:gd name="T94" fmla="*/ 75 w 345"/>
                <a:gd name="T95" fmla="*/ 61 h 506"/>
                <a:gd name="T96" fmla="*/ 69 w 345"/>
                <a:gd name="T97" fmla="*/ 47 h 506"/>
                <a:gd name="T98" fmla="*/ 65 w 345"/>
                <a:gd name="T99" fmla="*/ 36 h 506"/>
                <a:gd name="T100" fmla="*/ 61 w 345"/>
                <a:gd name="T101" fmla="*/ 26 h 506"/>
                <a:gd name="T102" fmla="*/ 57 w 345"/>
                <a:gd name="T103" fmla="*/ 19 h 506"/>
                <a:gd name="T104" fmla="*/ 52 w 345"/>
                <a:gd name="T105" fmla="*/ 11 h 506"/>
                <a:gd name="T106" fmla="*/ 50 w 345"/>
                <a:gd name="T107" fmla="*/ 7 h 506"/>
                <a:gd name="T108" fmla="*/ 44 w 345"/>
                <a:gd name="T109" fmla="*/ 0 h 506"/>
                <a:gd name="T110" fmla="*/ 42 w 345"/>
                <a:gd name="T111" fmla="*/ 0 h 506"/>
                <a:gd name="T112" fmla="*/ 221 w 345"/>
                <a:gd name="T113" fmla="*/ 26 h 506"/>
                <a:gd name="T114" fmla="*/ 221 w 345"/>
                <a:gd name="T115" fmla="*/ 26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506">
                  <a:moveTo>
                    <a:pt x="221" y="26"/>
                  </a:moveTo>
                  <a:lnTo>
                    <a:pt x="223" y="28"/>
                  </a:lnTo>
                  <a:lnTo>
                    <a:pt x="233" y="34"/>
                  </a:lnTo>
                  <a:lnTo>
                    <a:pt x="244" y="42"/>
                  </a:lnTo>
                  <a:lnTo>
                    <a:pt x="259" y="55"/>
                  </a:lnTo>
                  <a:lnTo>
                    <a:pt x="276" y="70"/>
                  </a:lnTo>
                  <a:lnTo>
                    <a:pt x="293" y="87"/>
                  </a:lnTo>
                  <a:lnTo>
                    <a:pt x="311" y="110"/>
                  </a:lnTo>
                  <a:lnTo>
                    <a:pt x="326" y="137"/>
                  </a:lnTo>
                  <a:lnTo>
                    <a:pt x="335" y="165"/>
                  </a:lnTo>
                  <a:lnTo>
                    <a:pt x="343" y="198"/>
                  </a:lnTo>
                  <a:lnTo>
                    <a:pt x="345" y="234"/>
                  </a:lnTo>
                  <a:lnTo>
                    <a:pt x="339" y="274"/>
                  </a:lnTo>
                  <a:lnTo>
                    <a:pt x="326" y="316"/>
                  </a:lnTo>
                  <a:lnTo>
                    <a:pt x="303" y="361"/>
                  </a:lnTo>
                  <a:lnTo>
                    <a:pt x="269" y="411"/>
                  </a:lnTo>
                  <a:lnTo>
                    <a:pt x="225" y="466"/>
                  </a:lnTo>
                  <a:lnTo>
                    <a:pt x="223" y="468"/>
                  </a:lnTo>
                  <a:lnTo>
                    <a:pt x="217" y="474"/>
                  </a:lnTo>
                  <a:lnTo>
                    <a:pt x="212" y="479"/>
                  </a:lnTo>
                  <a:lnTo>
                    <a:pt x="206" y="487"/>
                  </a:lnTo>
                  <a:lnTo>
                    <a:pt x="198" y="493"/>
                  </a:lnTo>
                  <a:lnTo>
                    <a:pt x="193" y="500"/>
                  </a:lnTo>
                  <a:lnTo>
                    <a:pt x="189" y="504"/>
                  </a:lnTo>
                  <a:lnTo>
                    <a:pt x="189" y="506"/>
                  </a:lnTo>
                  <a:lnTo>
                    <a:pt x="0" y="470"/>
                  </a:lnTo>
                  <a:lnTo>
                    <a:pt x="0" y="468"/>
                  </a:lnTo>
                  <a:lnTo>
                    <a:pt x="6" y="466"/>
                  </a:lnTo>
                  <a:lnTo>
                    <a:pt x="10" y="460"/>
                  </a:lnTo>
                  <a:lnTo>
                    <a:pt x="17" y="455"/>
                  </a:lnTo>
                  <a:lnTo>
                    <a:pt x="25" y="445"/>
                  </a:lnTo>
                  <a:lnTo>
                    <a:pt x="33" y="434"/>
                  </a:lnTo>
                  <a:lnTo>
                    <a:pt x="44" y="420"/>
                  </a:lnTo>
                  <a:lnTo>
                    <a:pt x="54" y="405"/>
                  </a:lnTo>
                  <a:lnTo>
                    <a:pt x="61" y="386"/>
                  </a:lnTo>
                  <a:lnTo>
                    <a:pt x="71" y="365"/>
                  </a:lnTo>
                  <a:lnTo>
                    <a:pt x="78" y="342"/>
                  </a:lnTo>
                  <a:lnTo>
                    <a:pt x="86" y="318"/>
                  </a:lnTo>
                  <a:lnTo>
                    <a:pt x="92" y="287"/>
                  </a:lnTo>
                  <a:lnTo>
                    <a:pt x="96" y="257"/>
                  </a:lnTo>
                  <a:lnTo>
                    <a:pt x="97" y="221"/>
                  </a:lnTo>
                  <a:lnTo>
                    <a:pt x="97" y="183"/>
                  </a:lnTo>
                  <a:lnTo>
                    <a:pt x="94" y="156"/>
                  </a:lnTo>
                  <a:lnTo>
                    <a:pt x="90" y="133"/>
                  </a:lnTo>
                  <a:lnTo>
                    <a:pt x="86" y="110"/>
                  </a:lnTo>
                  <a:lnTo>
                    <a:pt x="84" y="93"/>
                  </a:lnTo>
                  <a:lnTo>
                    <a:pt x="78" y="74"/>
                  </a:lnTo>
                  <a:lnTo>
                    <a:pt x="75" y="61"/>
                  </a:lnTo>
                  <a:lnTo>
                    <a:pt x="69" y="47"/>
                  </a:lnTo>
                  <a:lnTo>
                    <a:pt x="65" y="36"/>
                  </a:lnTo>
                  <a:lnTo>
                    <a:pt x="61" y="26"/>
                  </a:lnTo>
                  <a:lnTo>
                    <a:pt x="57" y="19"/>
                  </a:lnTo>
                  <a:lnTo>
                    <a:pt x="52" y="11"/>
                  </a:lnTo>
                  <a:lnTo>
                    <a:pt x="50" y="7"/>
                  </a:lnTo>
                  <a:lnTo>
                    <a:pt x="44" y="0"/>
                  </a:lnTo>
                  <a:lnTo>
                    <a:pt x="42" y="0"/>
                  </a:lnTo>
                  <a:lnTo>
                    <a:pt x="221" y="26"/>
                  </a:lnTo>
                  <a:lnTo>
                    <a:pt x="221" y="26"/>
                  </a:lnTo>
                  <a:close/>
                </a:path>
              </a:pathLst>
            </a:custGeom>
            <a:solidFill>
              <a:srgbClr val="82A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27" name="Freeform 23">
              <a:extLst>
                <a:ext uri="{FF2B5EF4-FFF2-40B4-BE49-F238E27FC236}">
                  <a16:creationId xmlns:a16="http://schemas.microsoft.com/office/drawing/2014/main" id="{4AACE4FF-2C6E-41A2-AB76-33E009E5E9FB}"/>
                </a:ext>
              </a:extLst>
            </p:cNvPr>
            <p:cNvSpPr>
              <a:spLocks/>
            </p:cNvSpPr>
            <p:nvPr/>
          </p:nvSpPr>
          <p:spPr bwMode="auto">
            <a:xfrm>
              <a:off x="433" y="2329"/>
              <a:ext cx="115" cy="222"/>
            </a:xfrm>
            <a:custGeom>
              <a:avLst/>
              <a:gdLst>
                <a:gd name="T0" fmla="*/ 21 w 230"/>
                <a:gd name="T1" fmla="*/ 33 h 445"/>
                <a:gd name="T2" fmla="*/ 27 w 230"/>
                <a:gd name="T3" fmla="*/ 48 h 445"/>
                <a:gd name="T4" fmla="*/ 38 w 230"/>
                <a:gd name="T5" fmla="*/ 78 h 445"/>
                <a:gd name="T6" fmla="*/ 50 w 230"/>
                <a:gd name="T7" fmla="*/ 122 h 445"/>
                <a:gd name="T8" fmla="*/ 55 w 230"/>
                <a:gd name="T9" fmla="*/ 173 h 445"/>
                <a:gd name="T10" fmla="*/ 55 w 230"/>
                <a:gd name="T11" fmla="*/ 230 h 445"/>
                <a:gd name="T12" fmla="*/ 44 w 230"/>
                <a:gd name="T13" fmla="*/ 293 h 445"/>
                <a:gd name="T14" fmla="*/ 17 w 230"/>
                <a:gd name="T15" fmla="*/ 358 h 445"/>
                <a:gd name="T16" fmla="*/ 27 w 230"/>
                <a:gd name="T17" fmla="*/ 434 h 445"/>
                <a:gd name="T18" fmla="*/ 92 w 230"/>
                <a:gd name="T19" fmla="*/ 444 h 445"/>
                <a:gd name="T20" fmla="*/ 103 w 230"/>
                <a:gd name="T21" fmla="*/ 434 h 445"/>
                <a:gd name="T22" fmla="*/ 122 w 230"/>
                <a:gd name="T23" fmla="*/ 417 h 445"/>
                <a:gd name="T24" fmla="*/ 147 w 230"/>
                <a:gd name="T25" fmla="*/ 388 h 445"/>
                <a:gd name="T26" fmla="*/ 171 w 230"/>
                <a:gd name="T27" fmla="*/ 354 h 445"/>
                <a:gd name="T28" fmla="*/ 196 w 230"/>
                <a:gd name="T29" fmla="*/ 308 h 445"/>
                <a:gd name="T30" fmla="*/ 215 w 230"/>
                <a:gd name="T31" fmla="*/ 259 h 445"/>
                <a:gd name="T32" fmla="*/ 227 w 230"/>
                <a:gd name="T33" fmla="*/ 198 h 445"/>
                <a:gd name="T34" fmla="*/ 229 w 230"/>
                <a:gd name="T35" fmla="*/ 160 h 445"/>
                <a:gd name="T36" fmla="*/ 227 w 230"/>
                <a:gd name="T37" fmla="*/ 145 h 445"/>
                <a:gd name="T38" fmla="*/ 221 w 230"/>
                <a:gd name="T39" fmla="*/ 128 h 445"/>
                <a:gd name="T40" fmla="*/ 217 w 230"/>
                <a:gd name="T41" fmla="*/ 114 h 445"/>
                <a:gd name="T42" fmla="*/ 209 w 230"/>
                <a:gd name="T43" fmla="*/ 101 h 445"/>
                <a:gd name="T44" fmla="*/ 200 w 230"/>
                <a:gd name="T45" fmla="*/ 84 h 445"/>
                <a:gd name="T46" fmla="*/ 190 w 230"/>
                <a:gd name="T47" fmla="*/ 69 h 445"/>
                <a:gd name="T48" fmla="*/ 177 w 230"/>
                <a:gd name="T49" fmla="*/ 55 h 445"/>
                <a:gd name="T50" fmla="*/ 164 w 230"/>
                <a:gd name="T51" fmla="*/ 42 h 445"/>
                <a:gd name="T52" fmla="*/ 149 w 230"/>
                <a:gd name="T53" fmla="*/ 33 h 445"/>
                <a:gd name="T54" fmla="*/ 137 w 230"/>
                <a:gd name="T55" fmla="*/ 23 h 445"/>
                <a:gd name="T56" fmla="*/ 124 w 230"/>
                <a:gd name="T57" fmla="*/ 17 h 445"/>
                <a:gd name="T58" fmla="*/ 112 w 230"/>
                <a:gd name="T59" fmla="*/ 10 h 445"/>
                <a:gd name="T60" fmla="*/ 38 w 230"/>
                <a:gd name="T61" fmla="*/ 0 h 445"/>
                <a:gd name="T62" fmla="*/ 21 w 230"/>
                <a:gd name="T63" fmla="*/ 31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445">
                  <a:moveTo>
                    <a:pt x="21" y="31"/>
                  </a:moveTo>
                  <a:lnTo>
                    <a:pt x="21" y="33"/>
                  </a:lnTo>
                  <a:lnTo>
                    <a:pt x="25" y="40"/>
                  </a:lnTo>
                  <a:lnTo>
                    <a:pt x="27" y="48"/>
                  </a:lnTo>
                  <a:lnTo>
                    <a:pt x="34" y="63"/>
                  </a:lnTo>
                  <a:lnTo>
                    <a:pt x="38" y="78"/>
                  </a:lnTo>
                  <a:lnTo>
                    <a:pt x="44" y="99"/>
                  </a:lnTo>
                  <a:lnTo>
                    <a:pt x="50" y="122"/>
                  </a:lnTo>
                  <a:lnTo>
                    <a:pt x="53" y="147"/>
                  </a:lnTo>
                  <a:lnTo>
                    <a:pt x="55" y="173"/>
                  </a:lnTo>
                  <a:lnTo>
                    <a:pt x="57" y="200"/>
                  </a:lnTo>
                  <a:lnTo>
                    <a:pt x="55" y="230"/>
                  </a:lnTo>
                  <a:lnTo>
                    <a:pt x="52" y="263"/>
                  </a:lnTo>
                  <a:lnTo>
                    <a:pt x="44" y="293"/>
                  </a:lnTo>
                  <a:lnTo>
                    <a:pt x="34" y="326"/>
                  </a:lnTo>
                  <a:lnTo>
                    <a:pt x="17" y="358"/>
                  </a:lnTo>
                  <a:lnTo>
                    <a:pt x="0" y="392"/>
                  </a:lnTo>
                  <a:lnTo>
                    <a:pt x="27" y="434"/>
                  </a:lnTo>
                  <a:lnTo>
                    <a:pt x="92" y="445"/>
                  </a:lnTo>
                  <a:lnTo>
                    <a:pt x="92" y="444"/>
                  </a:lnTo>
                  <a:lnTo>
                    <a:pt x="95" y="442"/>
                  </a:lnTo>
                  <a:lnTo>
                    <a:pt x="103" y="434"/>
                  </a:lnTo>
                  <a:lnTo>
                    <a:pt x="112" y="426"/>
                  </a:lnTo>
                  <a:lnTo>
                    <a:pt x="122" y="417"/>
                  </a:lnTo>
                  <a:lnTo>
                    <a:pt x="135" y="404"/>
                  </a:lnTo>
                  <a:lnTo>
                    <a:pt x="147" y="388"/>
                  </a:lnTo>
                  <a:lnTo>
                    <a:pt x="160" y="373"/>
                  </a:lnTo>
                  <a:lnTo>
                    <a:pt x="171" y="354"/>
                  </a:lnTo>
                  <a:lnTo>
                    <a:pt x="185" y="333"/>
                  </a:lnTo>
                  <a:lnTo>
                    <a:pt x="196" y="308"/>
                  </a:lnTo>
                  <a:lnTo>
                    <a:pt x="208" y="286"/>
                  </a:lnTo>
                  <a:lnTo>
                    <a:pt x="215" y="259"/>
                  </a:lnTo>
                  <a:lnTo>
                    <a:pt x="223" y="229"/>
                  </a:lnTo>
                  <a:lnTo>
                    <a:pt x="227" y="198"/>
                  </a:lnTo>
                  <a:lnTo>
                    <a:pt x="230" y="166"/>
                  </a:lnTo>
                  <a:lnTo>
                    <a:pt x="229" y="160"/>
                  </a:lnTo>
                  <a:lnTo>
                    <a:pt x="229" y="152"/>
                  </a:lnTo>
                  <a:lnTo>
                    <a:pt x="227" y="145"/>
                  </a:lnTo>
                  <a:lnTo>
                    <a:pt x="225" y="135"/>
                  </a:lnTo>
                  <a:lnTo>
                    <a:pt x="221" y="128"/>
                  </a:lnTo>
                  <a:lnTo>
                    <a:pt x="219" y="122"/>
                  </a:lnTo>
                  <a:lnTo>
                    <a:pt x="217" y="114"/>
                  </a:lnTo>
                  <a:lnTo>
                    <a:pt x="215" y="109"/>
                  </a:lnTo>
                  <a:lnTo>
                    <a:pt x="209" y="101"/>
                  </a:lnTo>
                  <a:lnTo>
                    <a:pt x="206" y="93"/>
                  </a:lnTo>
                  <a:lnTo>
                    <a:pt x="200" y="84"/>
                  </a:lnTo>
                  <a:lnTo>
                    <a:pt x="196" y="76"/>
                  </a:lnTo>
                  <a:lnTo>
                    <a:pt x="190" y="69"/>
                  </a:lnTo>
                  <a:lnTo>
                    <a:pt x="185" y="61"/>
                  </a:lnTo>
                  <a:lnTo>
                    <a:pt x="177" y="55"/>
                  </a:lnTo>
                  <a:lnTo>
                    <a:pt x="171" y="48"/>
                  </a:lnTo>
                  <a:lnTo>
                    <a:pt x="164" y="42"/>
                  </a:lnTo>
                  <a:lnTo>
                    <a:pt x="158" y="38"/>
                  </a:lnTo>
                  <a:lnTo>
                    <a:pt x="149" y="33"/>
                  </a:lnTo>
                  <a:lnTo>
                    <a:pt x="143" y="29"/>
                  </a:lnTo>
                  <a:lnTo>
                    <a:pt x="137" y="23"/>
                  </a:lnTo>
                  <a:lnTo>
                    <a:pt x="130" y="21"/>
                  </a:lnTo>
                  <a:lnTo>
                    <a:pt x="124" y="17"/>
                  </a:lnTo>
                  <a:lnTo>
                    <a:pt x="120" y="14"/>
                  </a:lnTo>
                  <a:lnTo>
                    <a:pt x="112" y="10"/>
                  </a:lnTo>
                  <a:lnTo>
                    <a:pt x="111" y="10"/>
                  </a:lnTo>
                  <a:lnTo>
                    <a:pt x="38" y="0"/>
                  </a:lnTo>
                  <a:lnTo>
                    <a:pt x="21" y="31"/>
                  </a:lnTo>
                  <a:lnTo>
                    <a:pt x="21" y="31"/>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28" name="Freeform 24">
              <a:extLst>
                <a:ext uri="{FF2B5EF4-FFF2-40B4-BE49-F238E27FC236}">
                  <a16:creationId xmlns:a16="http://schemas.microsoft.com/office/drawing/2014/main" id="{742D5E8F-D088-4BC7-AABD-3FBD41DF34D1}"/>
                </a:ext>
              </a:extLst>
            </p:cNvPr>
            <p:cNvSpPr>
              <a:spLocks/>
            </p:cNvSpPr>
            <p:nvPr/>
          </p:nvSpPr>
          <p:spPr bwMode="auto">
            <a:xfrm>
              <a:off x="386" y="2520"/>
              <a:ext cx="48" cy="35"/>
            </a:xfrm>
            <a:custGeom>
              <a:avLst/>
              <a:gdLst>
                <a:gd name="T0" fmla="*/ 40 w 95"/>
                <a:gd name="T1" fmla="*/ 68 h 70"/>
                <a:gd name="T2" fmla="*/ 49 w 95"/>
                <a:gd name="T3" fmla="*/ 68 h 70"/>
                <a:gd name="T4" fmla="*/ 59 w 95"/>
                <a:gd name="T5" fmla="*/ 70 h 70"/>
                <a:gd name="T6" fmla="*/ 67 w 95"/>
                <a:gd name="T7" fmla="*/ 68 h 70"/>
                <a:gd name="T8" fmla="*/ 76 w 95"/>
                <a:gd name="T9" fmla="*/ 64 h 70"/>
                <a:gd name="T10" fmla="*/ 82 w 95"/>
                <a:gd name="T11" fmla="*/ 61 h 70"/>
                <a:gd name="T12" fmla="*/ 87 w 95"/>
                <a:gd name="T13" fmla="*/ 57 h 70"/>
                <a:gd name="T14" fmla="*/ 91 w 95"/>
                <a:gd name="T15" fmla="*/ 51 h 70"/>
                <a:gd name="T16" fmla="*/ 95 w 95"/>
                <a:gd name="T17" fmla="*/ 43 h 70"/>
                <a:gd name="T18" fmla="*/ 95 w 95"/>
                <a:gd name="T19" fmla="*/ 38 h 70"/>
                <a:gd name="T20" fmla="*/ 93 w 95"/>
                <a:gd name="T21" fmla="*/ 30 h 70"/>
                <a:gd name="T22" fmla="*/ 91 w 95"/>
                <a:gd name="T23" fmla="*/ 24 h 70"/>
                <a:gd name="T24" fmla="*/ 87 w 95"/>
                <a:gd name="T25" fmla="*/ 19 h 70"/>
                <a:gd name="T26" fmla="*/ 80 w 95"/>
                <a:gd name="T27" fmla="*/ 11 h 70"/>
                <a:gd name="T28" fmla="*/ 74 w 95"/>
                <a:gd name="T29" fmla="*/ 7 h 70"/>
                <a:gd name="T30" fmla="*/ 65 w 95"/>
                <a:gd name="T31" fmla="*/ 5 h 70"/>
                <a:gd name="T32" fmla="*/ 57 w 95"/>
                <a:gd name="T33" fmla="*/ 3 h 70"/>
                <a:gd name="T34" fmla="*/ 46 w 95"/>
                <a:gd name="T35" fmla="*/ 0 h 70"/>
                <a:gd name="T36" fmla="*/ 36 w 95"/>
                <a:gd name="T37" fmla="*/ 0 h 70"/>
                <a:gd name="T38" fmla="*/ 27 w 95"/>
                <a:gd name="T39" fmla="*/ 2 h 70"/>
                <a:gd name="T40" fmla="*/ 21 w 95"/>
                <a:gd name="T41" fmla="*/ 3 h 70"/>
                <a:gd name="T42" fmla="*/ 13 w 95"/>
                <a:gd name="T43" fmla="*/ 7 h 70"/>
                <a:gd name="T44" fmla="*/ 8 w 95"/>
                <a:gd name="T45" fmla="*/ 11 h 70"/>
                <a:gd name="T46" fmla="*/ 4 w 95"/>
                <a:gd name="T47" fmla="*/ 17 h 70"/>
                <a:gd name="T48" fmla="*/ 2 w 95"/>
                <a:gd name="T49" fmla="*/ 24 h 70"/>
                <a:gd name="T50" fmla="*/ 0 w 95"/>
                <a:gd name="T51" fmla="*/ 30 h 70"/>
                <a:gd name="T52" fmla="*/ 2 w 95"/>
                <a:gd name="T53" fmla="*/ 38 h 70"/>
                <a:gd name="T54" fmla="*/ 4 w 95"/>
                <a:gd name="T55" fmla="*/ 43 h 70"/>
                <a:gd name="T56" fmla="*/ 9 w 95"/>
                <a:gd name="T57" fmla="*/ 51 h 70"/>
                <a:gd name="T58" fmla="*/ 15 w 95"/>
                <a:gd name="T59" fmla="*/ 55 h 70"/>
                <a:gd name="T60" fmla="*/ 23 w 95"/>
                <a:gd name="T61" fmla="*/ 61 h 70"/>
                <a:gd name="T62" fmla="*/ 30 w 95"/>
                <a:gd name="T63" fmla="*/ 64 h 70"/>
                <a:gd name="T64" fmla="*/ 40 w 95"/>
                <a:gd name="T65" fmla="*/ 68 h 70"/>
                <a:gd name="T66" fmla="*/ 40 w 95"/>
                <a:gd name="T67" fmla="*/ 6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70">
                  <a:moveTo>
                    <a:pt x="40" y="68"/>
                  </a:moveTo>
                  <a:lnTo>
                    <a:pt x="49" y="68"/>
                  </a:lnTo>
                  <a:lnTo>
                    <a:pt x="59" y="70"/>
                  </a:lnTo>
                  <a:lnTo>
                    <a:pt x="67" y="68"/>
                  </a:lnTo>
                  <a:lnTo>
                    <a:pt x="76" y="64"/>
                  </a:lnTo>
                  <a:lnTo>
                    <a:pt x="82" y="61"/>
                  </a:lnTo>
                  <a:lnTo>
                    <a:pt x="87" y="57"/>
                  </a:lnTo>
                  <a:lnTo>
                    <a:pt x="91" y="51"/>
                  </a:lnTo>
                  <a:lnTo>
                    <a:pt x="95" y="43"/>
                  </a:lnTo>
                  <a:lnTo>
                    <a:pt x="95" y="38"/>
                  </a:lnTo>
                  <a:lnTo>
                    <a:pt x="93" y="30"/>
                  </a:lnTo>
                  <a:lnTo>
                    <a:pt x="91" y="24"/>
                  </a:lnTo>
                  <a:lnTo>
                    <a:pt x="87" y="19"/>
                  </a:lnTo>
                  <a:lnTo>
                    <a:pt x="80" y="11"/>
                  </a:lnTo>
                  <a:lnTo>
                    <a:pt x="74" y="7"/>
                  </a:lnTo>
                  <a:lnTo>
                    <a:pt x="65" y="5"/>
                  </a:lnTo>
                  <a:lnTo>
                    <a:pt x="57" y="3"/>
                  </a:lnTo>
                  <a:lnTo>
                    <a:pt x="46" y="0"/>
                  </a:lnTo>
                  <a:lnTo>
                    <a:pt x="36" y="0"/>
                  </a:lnTo>
                  <a:lnTo>
                    <a:pt x="27" y="2"/>
                  </a:lnTo>
                  <a:lnTo>
                    <a:pt x="21" y="3"/>
                  </a:lnTo>
                  <a:lnTo>
                    <a:pt x="13" y="7"/>
                  </a:lnTo>
                  <a:lnTo>
                    <a:pt x="8" y="11"/>
                  </a:lnTo>
                  <a:lnTo>
                    <a:pt x="4" y="17"/>
                  </a:lnTo>
                  <a:lnTo>
                    <a:pt x="2" y="24"/>
                  </a:lnTo>
                  <a:lnTo>
                    <a:pt x="0" y="30"/>
                  </a:lnTo>
                  <a:lnTo>
                    <a:pt x="2" y="38"/>
                  </a:lnTo>
                  <a:lnTo>
                    <a:pt x="4" y="43"/>
                  </a:lnTo>
                  <a:lnTo>
                    <a:pt x="9" y="51"/>
                  </a:lnTo>
                  <a:lnTo>
                    <a:pt x="15" y="55"/>
                  </a:lnTo>
                  <a:lnTo>
                    <a:pt x="23" y="61"/>
                  </a:lnTo>
                  <a:lnTo>
                    <a:pt x="30" y="64"/>
                  </a:lnTo>
                  <a:lnTo>
                    <a:pt x="40" y="68"/>
                  </a:lnTo>
                  <a:lnTo>
                    <a:pt x="40" y="68"/>
                  </a:lnTo>
                  <a:close/>
                </a:path>
              </a:pathLst>
            </a:custGeom>
            <a:solidFill>
              <a:srgbClr val="6E91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29" name="Freeform 25">
              <a:extLst>
                <a:ext uri="{FF2B5EF4-FFF2-40B4-BE49-F238E27FC236}">
                  <a16:creationId xmlns:a16="http://schemas.microsoft.com/office/drawing/2014/main" id="{8FEE41B2-BCCB-4370-AC17-64FC34B9097A}"/>
                </a:ext>
              </a:extLst>
            </p:cNvPr>
            <p:cNvSpPr>
              <a:spLocks/>
            </p:cNvSpPr>
            <p:nvPr/>
          </p:nvSpPr>
          <p:spPr bwMode="auto">
            <a:xfrm>
              <a:off x="421" y="2322"/>
              <a:ext cx="44" cy="31"/>
            </a:xfrm>
            <a:custGeom>
              <a:avLst/>
              <a:gdLst>
                <a:gd name="T0" fmla="*/ 40 w 88"/>
                <a:gd name="T1" fmla="*/ 63 h 63"/>
                <a:gd name="T2" fmla="*/ 48 w 88"/>
                <a:gd name="T3" fmla="*/ 63 h 63"/>
                <a:gd name="T4" fmla="*/ 57 w 88"/>
                <a:gd name="T5" fmla="*/ 63 h 63"/>
                <a:gd name="T6" fmla="*/ 63 w 88"/>
                <a:gd name="T7" fmla="*/ 59 h 63"/>
                <a:gd name="T8" fmla="*/ 73 w 88"/>
                <a:gd name="T9" fmla="*/ 57 h 63"/>
                <a:gd name="T10" fmla="*/ 76 w 88"/>
                <a:gd name="T11" fmla="*/ 53 h 63"/>
                <a:gd name="T12" fmla="*/ 82 w 88"/>
                <a:gd name="T13" fmla="*/ 49 h 63"/>
                <a:gd name="T14" fmla="*/ 84 w 88"/>
                <a:gd name="T15" fmla="*/ 44 h 63"/>
                <a:gd name="T16" fmla="*/ 88 w 88"/>
                <a:gd name="T17" fmla="*/ 38 h 63"/>
                <a:gd name="T18" fmla="*/ 88 w 88"/>
                <a:gd name="T19" fmla="*/ 32 h 63"/>
                <a:gd name="T20" fmla="*/ 86 w 88"/>
                <a:gd name="T21" fmla="*/ 25 h 63"/>
                <a:gd name="T22" fmla="*/ 82 w 88"/>
                <a:gd name="T23" fmla="*/ 19 h 63"/>
                <a:gd name="T24" fmla="*/ 78 w 88"/>
                <a:gd name="T25" fmla="*/ 15 h 63"/>
                <a:gd name="T26" fmla="*/ 71 w 88"/>
                <a:gd name="T27" fmla="*/ 9 h 63"/>
                <a:gd name="T28" fmla="*/ 65 w 88"/>
                <a:gd name="T29" fmla="*/ 6 h 63"/>
                <a:gd name="T30" fmla="*/ 57 w 88"/>
                <a:gd name="T31" fmla="*/ 2 h 63"/>
                <a:gd name="T32" fmla="*/ 48 w 88"/>
                <a:gd name="T33" fmla="*/ 2 h 63"/>
                <a:gd name="T34" fmla="*/ 40 w 88"/>
                <a:gd name="T35" fmla="*/ 0 h 63"/>
                <a:gd name="T36" fmla="*/ 31 w 88"/>
                <a:gd name="T37" fmla="*/ 0 h 63"/>
                <a:gd name="T38" fmla="*/ 23 w 88"/>
                <a:gd name="T39" fmla="*/ 2 h 63"/>
                <a:gd name="T40" fmla="*/ 17 w 88"/>
                <a:gd name="T41" fmla="*/ 6 h 63"/>
                <a:gd name="T42" fmla="*/ 10 w 88"/>
                <a:gd name="T43" fmla="*/ 7 h 63"/>
                <a:gd name="T44" fmla="*/ 6 w 88"/>
                <a:gd name="T45" fmla="*/ 13 h 63"/>
                <a:gd name="T46" fmla="*/ 2 w 88"/>
                <a:gd name="T47" fmla="*/ 19 h 63"/>
                <a:gd name="T48" fmla="*/ 2 w 88"/>
                <a:gd name="T49" fmla="*/ 25 h 63"/>
                <a:gd name="T50" fmla="*/ 0 w 88"/>
                <a:gd name="T51" fmla="*/ 30 h 63"/>
                <a:gd name="T52" fmla="*/ 2 w 88"/>
                <a:gd name="T53" fmla="*/ 36 h 63"/>
                <a:gd name="T54" fmla="*/ 6 w 88"/>
                <a:gd name="T55" fmla="*/ 42 h 63"/>
                <a:gd name="T56" fmla="*/ 10 w 88"/>
                <a:gd name="T57" fmla="*/ 49 h 63"/>
                <a:gd name="T58" fmla="*/ 16 w 88"/>
                <a:gd name="T59" fmla="*/ 53 h 63"/>
                <a:gd name="T60" fmla="*/ 23 w 88"/>
                <a:gd name="T61" fmla="*/ 57 h 63"/>
                <a:gd name="T62" fmla="*/ 31 w 88"/>
                <a:gd name="T63" fmla="*/ 59 h 63"/>
                <a:gd name="T64" fmla="*/ 40 w 88"/>
                <a:gd name="T65" fmla="*/ 63 h 63"/>
                <a:gd name="T66" fmla="*/ 40 w 88"/>
                <a:gd name="T6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63">
                  <a:moveTo>
                    <a:pt x="40" y="63"/>
                  </a:moveTo>
                  <a:lnTo>
                    <a:pt x="48" y="63"/>
                  </a:lnTo>
                  <a:lnTo>
                    <a:pt x="57" y="63"/>
                  </a:lnTo>
                  <a:lnTo>
                    <a:pt x="63" y="59"/>
                  </a:lnTo>
                  <a:lnTo>
                    <a:pt x="73" y="57"/>
                  </a:lnTo>
                  <a:lnTo>
                    <a:pt x="76" y="53"/>
                  </a:lnTo>
                  <a:lnTo>
                    <a:pt x="82" y="49"/>
                  </a:lnTo>
                  <a:lnTo>
                    <a:pt x="84" y="44"/>
                  </a:lnTo>
                  <a:lnTo>
                    <a:pt x="88" y="38"/>
                  </a:lnTo>
                  <a:lnTo>
                    <a:pt x="88" y="32"/>
                  </a:lnTo>
                  <a:lnTo>
                    <a:pt x="86" y="25"/>
                  </a:lnTo>
                  <a:lnTo>
                    <a:pt x="82" y="19"/>
                  </a:lnTo>
                  <a:lnTo>
                    <a:pt x="78" y="15"/>
                  </a:lnTo>
                  <a:lnTo>
                    <a:pt x="71" y="9"/>
                  </a:lnTo>
                  <a:lnTo>
                    <a:pt x="65" y="6"/>
                  </a:lnTo>
                  <a:lnTo>
                    <a:pt x="57" y="2"/>
                  </a:lnTo>
                  <a:lnTo>
                    <a:pt x="48" y="2"/>
                  </a:lnTo>
                  <a:lnTo>
                    <a:pt x="40" y="0"/>
                  </a:lnTo>
                  <a:lnTo>
                    <a:pt x="31" y="0"/>
                  </a:lnTo>
                  <a:lnTo>
                    <a:pt x="23" y="2"/>
                  </a:lnTo>
                  <a:lnTo>
                    <a:pt x="17" y="6"/>
                  </a:lnTo>
                  <a:lnTo>
                    <a:pt x="10" y="7"/>
                  </a:lnTo>
                  <a:lnTo>
                    <a:pt x="6" y="13"/>
                  </a:lnTo>
                  <a:lnTo>
                    <a:pt x="2" y="19"/>
                  </a:lnTo>
                  <a:lnTo>
                    <a:pt x="2" y="25"/>
                  </a:lnTo>
                  <a:lnTo>
                    <a:pt x="0" y="30"/>
                  </a:lnTo>
                  <a:lnTo>
                    <a:pt x="2" y="36"/>
                  </a:lnTo>
                  <a:lnTo>
                    <a:pt x="6" y="42"/>
                  </a:lnTo>
                  <a:lnTo>
                    <a:pt x="10" y="49"/>
                  </a:lnTo>
                  <a:lnTo>
                    <a:pt x="16" y="53"/>
                  </a:lnTo>
                  <a:lnTo>
                    <a:pt x="23" y="57"/>
                  </a:lnTo>
                  <a:lnTo>
                    <a:pt x="31" y="59"/>
                  </a:lnTo>
                  <a:lnTo>
                    <a:pt x="40" y="63"/>
                  </a:lnTo>
                  <a:lnTo>
                    <a:pt x="40" y="63"/>
                  </a:lnTo>
                  <a:close/>
                </a:path>
              </a:pathLst>
            </a:custGeom>
            <a:solidFill>
              <a:srgbClr val="597D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30" name="Freeform 26">
              <a:extLst>
                <a:ext uri="{FF2B5EF4-FFF2-40B4-BE49-F238E27FC236}">
                  <a16:creationId xmlns:a16="http://schemas.microsoft.com/office/drawing/2014/main" id="{D7D7AF1D-CFA6-4970-BE3F-322698ACB4B2}"/>
                </a:ext>
              </a:extLst>
            </p:cNvPr>
            <p:cNvSpPr>
              <a:spLocks/>
            </p:cNvSpPr>
            <p:nvPr/>
          </p:nvSpPr>
          <p:spPr bwMode="auto">
            <a:xfrm>
              <a:off x="464" y="2412"/>
              <a:ext cx="85" cy="56"/>
            </a:xfrm>
            <a:custGeom>
              <a:avLst/>
              <a:gdLst>
                <a:gd name="T0" fmla="*/ 74 w 169"/>
                <a:gd name="T1" fmla="*/ 110 h 112"/>
                <a:gd name="T2" fmla="*/ 82 w 169"/>
                <a:gd name="T3" fmla="*/ 110 h 112"/>
                <a:gd name="T4" fmla="*/ 89 w 169"/>
                <a:gd name="T5" fmla="*/ 110 h 112"/>
                <a:gd name="T6" fmla="*/ 97 w 169"/>
                <a:gd name="T7" fmla="*/ 110 h 112"/>
                <a:gd name="T8" fmla="*/ 105 w 169"/>
                <a:gd name="T9" fmla="*/ 112 h 112"/>
                <a:gd name="T10" fmla="*/ 112 w 169"/>
                <a:gd name="T11" fmla="*/ 110 h 112"/>
                <a:gd name="T12" fmla="*/ 120 w 169"/>
                <a:gd name="T13" fmla="*/ 108 h 112"/>
                <a:gd name="T14" fmla="*/ 127 w 169"/>
                <a:gd name="T15" fmla="*/ 106 h 112"/>
                <a:gd name="T16" fmla="*/ 135 w 169"/>
                <a:gd name="T17" fmla="*/ 104 h 112"/>
                <a:gd name="T18" fmla="*/ 139 w 169"/>
                <a:gd name="T19" fmla="*/ 102 h 112"/>
                <a:gd name="T20" fmla="*/ 146 w 169"/>
                <a:gd name="T21" fmla="*/ 99 h 112"/>
                <a:gd name="T22" fmla="*/ 150 w 169"/>
                <a:gd name="T23" fmla="*/ 95 h 112"/>
                <a:gd name="T24" fmla="*/ 156 w 169"/>
                <a:gd name="T25" fmla="*/ 91 h 112"/>
                <a:gd name="T26" fmla="*/ 164 w 169"/>
                <a:gd name="T27" fmla="*/ 81 h 112"/>
                <a:gd name="T28" fmla="*/ 169 w 169"/>
                <a:gd name="T29" fmla="*/ 72 h 112"/>
                <a:gd name="T30" fmla="*/ 169 w 169"/>
                <a:gd name="T31" fmla="*/ 66 h 112"/>
                <a:gd name="T32" fmla="*/ 169 w 169"/>
                <a:gd name="T33" fmla="*/ 61 h 112"/>
                <a:gd name="T34" fmla="*/ 167 w 169"/>
                <a:gd name="T35" fmla="*/ 55 h 112"/>
                <a:gd name="T36" fmla="*/ 167 w 169"/>
                <a:gd name="T37" fmla="*/ 49 h 112"/>
                <a:gd name="T38" fmla="*/ 162 w 169"/>
                <a:gd name="T39" fmla="*/ 40 h 112"/>
                <a:gd name="T40" fmla="*/ 152 w 169"/>
                <a:gd name="T41" fmla="*/ 30 h 112"/>
                <a:gd name="T42" fmla="*/ 146 w 169"/>
                <a:gd name="T43" fmla="*/ 24 h 112"/>
                <a:gd name="T44" fmla="*/ 141 w 169"/>
                <a:gd name="T45" fmla="*/ 21 h 112"/>
                <a:gd name="T46" fmla="*/ 135 w 169"/>
                <a:gd name="T47" fmla="*/ 17 h 112"/>
                <a:gd name="T48" fmla="*/ 129 w 169"/>
                <a:gd name="T49" fmla="*/ 13 h 112"/>
                <a:gd name="T50" fmla="*/ 120 w 169"/>
                <a:gd name="T51" fmla="*/ 9 h 112"/>
                <a:gd name="T52" fmla="*/ 114 w 169"/>
                <a:gd name="T53" fmla="*/ 7 h 112"/>
                <a:gd name="T54" fmla="*/ 105 w 169"/>
                <a:gd name="T55" fmla="*/ 3 h 112"/>
                <a:gd name="T56" fmla="*/ 97 w 169"/>
                <a:gd name="T57" fmla="*/ 2 h 112"/>
                <a:gd name="T58" fmla="*/ 89 w 169"/>
                <a:gd name="T59" fmla="*/ 0 h 112"/>
                <a:gd name="T60" fmla="*/ 80 w 169"/>
                <a:gd name="T61" fmla="*/ 0 h 112"/>
                <a:gd name="T62" fmla="*/ 72 w 169"/>
                <a:gd name="T63" fmla="*/ 0 h 112"/>
                <a:gd name="T64" fmla="*/ 63 w 169"/>
                <a:gd name="T65" fmla="*/ 0 h 112"/>
                <a:gd name="T66" fmla="*/ 55 w 169"/>
                <a:gd name="T67" fmla="*/ 0 h 112"/>
                <a:gd name="T68" fmla="*/ 48 w 169"/>
                <a:gd name="T69" fmla="*/ 2 h 112"/>
                <a:gd name="T70" fmla="*/ 42 w 169"/>
                <a:gd name="T71" fmla="*/ 5 h 112"/>
                <a:gd name="T72" fmla="*/ 36 w 169"/>
                <a:gd name="T73" fmla="*/ 7 h 112"/>
                <a:gd name="T74" fmla="*/ 29 w 169"/>
                <a:gd name="T75" fmla="*/ 9 h 112"/>
                <a:gd name="T76" fmla="*/ 23 w 169"/>
                <a:gd name="T77" fmla="*/ 13 h 112"/>
                <a:gd name="T78" fmla="*/ 17 w 169"/>
                <a:gd name="T79" fmla="*/ 15 h 112"/>
                <a:gd name="T80" fmla="*/ 13 w 169"/>
                <a:gd name="T81" fmla="*/ 21 h 112"/>
                <a:gd name="T82" fmla="*/ 6 w 169"/>
                <a:gd name="T83" fmla="*/ 28 h 112"/>
                <a:gd name="T84" fmla="*/ 2 w 169"/>
                <a:gd name="T85" fmla="*/ 40 h 112"/>
                <a:gd name="T86" fmla="*/ 0 w 169"/>
                <a:gd name="T87" fmla="*/ 45 h 112"/>
                <a:gd name="T88" fmla="*/ 2 w 169"/>
                <a:gd name="T89" fmla="*/ 51 h 112"/>
                <a:gd name="T90" fmla="*/ 2 w 169"/>
                <a:gd name="T91" fmla="*/ 57 h 112"/>
                <a:gd name="T92" fmla="*/ 4 w 169"/>
                <a:gd name="T93" fmla="*/ 62 h 112"/>
                <a:gd name="T94" fmla="*/ 8 w 169"/>
                <a:gd name="T95" fmla="*/ 72 h 112"/>
                <a:gd name="T96" fmla="*/ 17 w 169"/>
                <a:gd name="T97" fmla="*/ 81 h 112"/>
                <a:gd name="T98" fmla="*/ 21 w 169"/>
                <a:gd name="T99" fmla="*/ 85 h 112"/>
                <a:gd name="T100" fmla="*/ 27 w 169"/>
                <a:gd name="T101" fmla="*/ 91 h 112"/>
                <a:gd name="T102" fmla="*/ 32 w 169"/>
                <a:gd name="T103" fmla="*/ 95 h 112"/>
                <a:gd name="T104" fmla="*/ 40 w 169"/>
                <a:gd name="T105" fmla="*/ 99 h 112"/>
                <a:gd name="T106" fmla="*/ 48 w 169"/>
                <a:gd name="T107" fmla="*/ 101 h 112"/>
                <a:gd name="T108" fmla="*/ 55 w 169"/>
                <a:gd name="T109" fmla="*/ 102 h 112"/>
                <a:gd name="T110" fmla="*/ 65 w 169"/>
                <a:gd name="T111" fmla="*/ 106 h 112"/>
                <a:gd name="T112" fmla="*/ 74 w 169"/>
                <a:gd name="T113" fmla="*/ 110 h 112"/>
                <a:gd name="T114" fmla="*/ 74 w 169"/>
                <a:gd name="T115"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9" h="112">
                  <a:moveTo>
                    <a:pt x="74" y="110"/>
                  </a:moveTo>
                  <a:lnTo>
                    <a:pt x="82" y="110"/>
                  </a:lnTo>
                  <a:lnTo>
                    <a:pt x="89" y="110"/>
                  </a:lnTo>
                  <a:lnTo>
                    <a:pt x="97" y="110"/>
                  </a:lnTo>
                  <a:lnTo>
                    <a:pt x="105" y="112"/>
                  </a:lnTo>
                  <a:lnTo>
                    <a:pt x="112" y="110"/>
                  </a:lnTo>
                  <a:lnTo>
                    <a:pt x="120" y="108"/>
                  </a:lnTo>
                  <a:lnTo>
                    <a:pt x="127" y="106"/>
                  </a:lnTo>
                  <a:lnTo>
                    <a:pt x="135" y="104"/>
                  </a:lnTo>
                  <a:lnTo>
                    <a:pt x="139" y="102"/>
                  </a:lnTo>
                  <a:lnTo>
                    <a:pt x="146" y="99"/>
                  </a:lnTo>
                  <a:lnTo>
                    <a:pt x="150" y="95"/>
                  </a:lnTo>
                  <a:lnTo>
                    <a:pt x="156" y="91"/>
                  </a:lnTo>
                  <a:lnTo>
                    <a:pt x="164" y="81"/>
                  </a:lnTo>
                  <a:lnTo>
                    <a:pt x="169" y="72"/>
                  </a:lnTo>
                  <a:lnTo>
                    <a:pt x="169" y="66"/>
                  </a:lnTo>
                  <a:lnTo>
                    <a:pt x="169" y="61"/>
                  </a:lnTo>
                  <a:lnTo>
                    <a:pt x="167" y="55"/>
                  </a:lnTo>
                  <a:lnTo>
                    <a:pt x="167" y="49"/>
                  </a:lnTo>
                  <a:lnTo>
                    <a:pt x="162" y="40"/>
                  </a:lnTo>
                  <a:lnTo>
                    <a:pt x="152" y="30"/>
                  </a:lnTo>
                  <a:lnTo>
                    <a:pt x="146" y="24"/>
                  </a:lnTo>
                  <a:lnTo>
                    <a:pt x="141" y="21"/>
                  </a:lnTo>
                  <a:lnTo>
                    <a:pt x="135" y="17"/>
                  </a:lnTo>
                  <a:lnTo>
                    <a:pt x="129" y="13"/>
                  </a:lnTo>
                  <a:lnTo>
                    <a:pt x="120" y="9"/>
                  </a:lnTo>
                  <a:lnTo>
                    <a:pt x="114" y="7"/>
                  </a:lnTo>
                  <a:lnTo>
                    <a:pt x="105" y="3"/>
                  </a:lnTo>
                  <a:lnTo>
                    <a:pt x="97" y="2"/>
                  </a:lnTo>
                  <a:lnTo>
                    <a:pt x="89" y="0"/>
                  </a:lnTo>
                  <a:lnTo>
                    <a:pt x="80" y="0"/>
                  </a:lnTo>
                  <a:lnTo>
                    <a:pt x="72" y="0"/>
                  </a:lnTo>
                  <a:lnTo>
                    <a:pt x="63" y="0"/>
                  </a:lnTo>
                  <a:lnTo>
                    <a:pt x="55" y="0"/>
                  </a:lnTo>
                  <a:lnTo>
                    <a:pt x="48" y="2"/>
                  </a:lnTo>
                  <a:lnTo>
                    <a:pt x="42" y="5"/>
                  </a:lnTo>
                  <a:lnTo>
                    <a:pt x="36" y="7"/>
                  </a:lnTo>
                  <a:lnTo>
                    <a:pt x="29" y="9"/>
                  </a:lnTo>
                  <a:lnTo>
                    <a:pt x="23" y="13"/>
                  </a:lnTo>
                  <a:lnTo>
                    <a:pt x="17" y="15"/>
                  </a:lnTo>
                  <a:lnTo>
                    <a:pt x="13" y="21"/>
                  </a:lnTo>
                  <a:lnTo>
                    <a:pt x="6" y="28"/>
                  </a:lnTo>
                  <a:lnTo>
                    <a:pt x="2" y="40"/>
                  </a:lnTo>
                  <a:lnTo>
                    <a:pt x="0" y="45"/>
                  </a:lnTo>
                  <a:lnTo>
                    <a:pt x="2" y="51"/>
                  </a:lnTo>
                  <a:lnTo>
                    <a:pt x="2" y="57"/>
                  </a:lnTo>
                  <a:lnTo>
                    <a:pt x="4" y="62"/>
                  </a:lnTo>
                  <a:lnTo>
                    <a:pt x="8" y="72"/>
                  </a:lnTo>
                  <a:lnTo>
                    <a:pt x="17" y="81"/>
                  </a:lnTo>
                  <a:lnTo>
                    <a:pt x="21" y="85"/>
                  </a:lnTo>
                  <a:lnTo>
                    <a:pt x="27" y="91"/>
                  </a:lnTo>
                  <a:lnTo>
                    <a:pt x="32" y="95"/>
                  </a:lnTo>
                  <a:lnTo>
                    <a:pt x="40" y="99"/>
                  </a:lnTo>
                  <a:lnTo>
                    <a:pt x="48" y="101"/>
                  </a:lnTo>
                  <a:lnTo>
                    <a:pt x="55" y="102"/>
                  </a:lnTo>
                  <a:lnTo>
                    <a:pt x="65" y="106"/>
                  </a:lnTo>
                  <a:lnTo>
                    <a:pt x="74" y="110"/>
                  </a:lnTo>
                  <a:lnTo>
                    <a:pt x="74" y="110"/>
                  </a:lnTo>
                  <a:close/>
                </a:path>
              </a:pathLst>
            </a:custGeom>
            <a:solidFill>
              <a:srgbClr val="6E91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31" name="Freeform 27">
              <a:extLst>
                <a:ext uri="{FF2B5EF4-FFF2-40B4-BE49-F238E27FC236}">
                  <a16:creationId xmlns:a16="http://schemas.microsoft.com/office/drawing/2014/main" id="{74F150FB-4244-40F2-BD09-EF5C06350FD3}"/>
                </a:ext>
              </a:extLst>
            </p:cNvPr>
            <p:cNvSpPr>
              <a:spLocks/>
            </p:cNvSpPr>
            <p:nvPr/>
          </p:nvSpPr>
          <p:spPr bwMode="auto">
            <a:xfrm>
              <a:off x="477" y="2420"/>
              <a:ext cx="61" cy="40"/>
            </a:xfrm>
            <a:custGeom>
              <a:avLst/>
              <a:gdLst>
                <a:gd name="T0" fmla="*/ 53 w 121"/>
                <a:gd name="T1" fmla="*/ 80 h 80"/>
                <a:gd name="T2" fmla="*/ 59 w 121"/>
                <a:gd name="T3" fmla="*/ 80 h 80"/>
                <a:gd name="T4" fmla="*/ 64 w 121"/>
                <a:gd name="T5" fmla="*/ 80 h 80"/>
                <a:gd name="T6" fmla="*/ 70 w 121"/>
                <a:gd name="T7" fmla="*/ 80 h 80"/>
                <a:gd name="T8" fmla="*/ 76 w 121"/>
                <a:gd name="T9" fmla="*/ 80 h 80"/>
                <a:gd name="T10" fmla="*/ 87 w 121"/>
                <a:gd name="T11" fmla="*/ 78 h 80"/>
                <a:gd name="T12" fmla="*/ 97 w 121"/>
                <a:gd name="T13" fmla="*/ 76 h 80"/>
                <a:gd name="T14" fmla="*/ 106 w 121"/>
                <a:gd name="T15" fmla="*/ 72 h 80"/>
                <a:gd name="T16" fmla="*/ 112 w 121"/>
                <a:gd name="T17" fmla="*/ 66 h 80"/>
                <a:gd name="T18" fmla="*/ 118 w 121"/>
                <a:gd name="T19" fmla="*/ 61 h 80"/>
                <a:gd name="T20" fmla="*/ 121 w 121"/>
                <a:gd name="T21" fmla="*/ 53 h 80"/>
                <a:gd name="T22" fmla="*/ 121 w 121"/>
                <a:gd name="T23" fmla="*/ 44 h 80"/>
                <a:gd name="T24" fmla="*/ 119 w 121"/>
                <a:gd name="T25" fmla="*/ 36 h 80"/>
                <a:gd name="T26" fmla="*/ 114 w 121"/>
                <a:gd name="T27" fmla="*/ 28 h 80"/>
                <a:gd name="T28" fmla="*/ 110 w 121"/>
                <a:gd name="T29" fmla="*/ 21 h 80"/>
                <a:gd name="T30" fmla="*/ 100 w 121"/>
                <a:gd name="T31" fmla="*/ 15 h 80"/>
                <a:gd name="T32" fmla="*/ 93 w 121"/>
                <a:gd name="T33" fmla="*/ 11 h 80"/>
                <a:gd name="T34" fmla="*/ 87 w 121"/>
                <a:gd name="T35" fmla="*/ 7 h 80"/>
                <a:gd name="T36" fmla="*/ 81 w 121"/>
                <a:gd name="T37" fmla="*/ 6 h 80"/>
                <a:gd name="T38" fmla="*/ 76 w 121"/>
                <a:gd name="T39" fmla="*/ 4 h 80"/>
                <a:gd name="T40" fmla="*/ 70 w 121"/>
                <a:gd name="T41" fmla="*/ 4 h 80"/>
                <a:gd name="T42" fmla="*/ 64 w 121"/>
                <a:gd name="T43" fmla="*/ 2 h 80"/>
                <a:gd name="T44" fmla="*/ 59 w 121"/>
                <a:gd name="T45" fmla="*/ 0 h 80"/>
                <a:gd name="T46" fmla="*/ 53 w 121"/>
                <a:gd name="T47" fmla="*/ 0 h 80"/>
                <a:gd name="T48" fmla="*/ 47 w 121"/>
                <a:gd name="T49" fmla="*/ 0 h 80"/>
                <a:gd name="T50" fmla="*/ 36 w 121"/>
                <a:gd name="T51" fmla="*/ 2 h 80"/>
                <a:gd name="T52" fmla="*/ 26 w 121"/>
                <a:gd name="T53" fmla="*/ 6 h 80"/>
                <a:gd name="T54" fmla="*/ 17 w 121"/>
                <a:gd name="T55" fmla="*/ 9 h 80"/>
                <a:gd name="T56" fmla="*/ 9 w 121"/>
                <a:gd name="T57" fmla="*/ 13 h 80"/>
                <a:gd name="T58" fmla="*/ 3 w 121"/>
                <a:gd name="T59" fmla="*/ 19 h 80"/>
                <a:gd name="T60" fmla="*/ 2 w 121"/>
                <a:gd name="T61" fmla="*/ 28 h 80"/>
                <a:gd name="T62" fmla="*/ 0 w 121"/>
                <a:gd name="T63" fmla="*/ 36 h 80"/>
                <a:gd name="T64" fmla="*/ 2 w 121"/>
                <a:gd name="T65" fmla="*/ 46 h 80"/>
                <a:gd name="T66" fmla="*/ 5 w 121"/>
                <a:gd name="T67" fmla="*/ 51 h 80"/>
                <a:gd name="T68" fmla="*/ 13 w 121"/>
                <a:gd name="T69" fmla="*/ 61 h 80"/>
                <a:gd name="T70" fmla="*/ 19 w 121"/>
                <a:gd name="T71" fmla="*/ 65 h 80"/>
                <a:gd name="T72" fmla="*/ 30 w 121"/>
                <a:gd name="T73" fmla="*/ 70 h 80"/>
                <a:gd name="T74" fmla="*/ 34 w 121"/>
                <a:gd name="T75" fmla="*/ 72 h 80"/>
                <a:gd name="T76" fmla="*/ 40 w 121"/>
                <a:gd name="T77" fmla="*/ 76 h 80"/>
                <a:gd name="T78" fmla="*/ 47 w 121"/>
                <a:gd name="T79" fmla="*/ 78 h 80"/>
                <a:gd name="T80" fmla="*/ 53 w 121"/>
                <a:gd name="T81" fmla="*/ 80 h 80"/>
                <a:gd name="T82" fmla="*/ 53 w 121"/>
                <a:gd name="T83"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1" h="80">
                  <a:moveTo>
                    <a:pt x="53" y="80"/>
                  </a:moveTo>
                  <a:lnTo>
                    <a:pt x="59" y="80"/>
                  </a:lnTo>
                  <a:lnTo>
                    <a:pt x="64" y="80"/>
                  </a:lnTo>
                  <a:lnTo>
                    <a:pt x="70" y="80"/>
                  </a:lnTo>
                  <a:lnTo>
                    <a:pt x="76" y="80"/>
                  </a:lnTo>
                  <a:lnTo>
                    <a:pt x="87" y="78"/>
                  </a:lnTo>
                  <a:lnTo>
                    <a:pt x="97" y="76"/>
                  </a:lnTo>
                  <a:lnTo>
                    <a:pt x="106" y="72"/>
                  </a:lnTo>
                  <a:lnTo>
                    <a:pt x="112" y="66"/>
                  </a:lnTo>
                  <a:lnTo>
                    <a:pt x="118" y="61"/>
                  </a:lnTo>
                  <a:lnTo>
                    <a:pt x="121" y="53"/>
                  </a:lnTo>
                  <a:lnTo>
                    <a:pt x="121" y="44"/>
                  </a:lnTo>
                  <a:lnTo>
                    <a:pt x="119" y="36"/>
                  </a:lnTo>
                  <a:lnTo>
                    <a:pt x="114" y="28"/>
                  </a:lnTo>
                  <a:lnTo>
                    <a:pt x="110" y="21"/>
                  </a:lnTo>
                  <a:lnTo>
                    <a:pt x="100" y="15"/>
                  </a:lnTo>
                  <a:lnTo>
                    <a:pt x="93" y="11"/>
                  </a:lnTo>
                  <a:lnTo>
                    <a:pt x="87" y="7"/>
                  </a:lnTo>
                  <a:lnTo>
                    <a:pt x="81" y="6"/>
                  </a:lnTo>
                  <a:lnTo>
                    <a:pt x="76" y="4"/>
                  </a:lnTo>
                  <a:lnTo>
                    <a:pt x="70" y="4"/>
                  </a:lnTo>
                  <a:lnTo>
                    <a:pt x="64" y="2"/>
                  </a:lnTo>
                  <a:lnTo>
                    <a:pt x="59" y="0"/>
                  </a:lnTo>
                  <a:lnTo>
                    <a:pt x="53" y="0"/>
                  </a:lnTo>
                  <a:lnTo>
                    <a:pt x="47" y="0"/>
                  </a:lnTo>
                  <a:lnTo>
                    <a:pt x="36" y="2"/>
                  </a:lnTo>
                  <a:lnTo>
                    <a:pt x="26" y="6"/>
                  </a:lnTo>
                  <a:lnTo>
                    <a:pt x="17" y="9"/>
                  </a:lnTo>
                  <a:lnTo>
                    <a:pt x="9" y="13"/>
                  </a:lnTo>
                  <a:lnTo>
                    <a:pt x="3" y="19"/>
                  </a:lnTo>
                  <a:lnTo>
                    <a:pt x="2" y="28"/>
                  </a:lnTo>
                  <a:lnTo>
                    <a:pt x="0" y="36"/>
                  </a:lnTo>
                  <a:lnTo>
                    <a:pt x="2" y="46"/>
                  </a:lnTo>
                  <a:lnTo>
                    <a:pt x="5" y="51"/>
                  </a:lnTo>
                  <a:lnTo>
                    <a:pt x="13" y="61"/>
                  </a:lnTo>
                  <a:lnTo>
                    <a:pt x="19" y="65"/>
                  </a:lnTo>
                  <a:lnTo>
                    <a:pt x="30" y="70"/>
                  </a:lnTo>
                  <a:lnTo>
                    <a:pt x="34" y="72"/>
                  </a:lnTo>
                  <a:lnTo>
                    <a:pt x="40" y="76"/>
                  </a:lnTo>
                  <a:lnTo>
                    <a:pt x="47" y="78"/>
                  </a:lnTo>
                  <a:lnTo>
                    <a:pt x="53" y="80"/>
                  </a:lnTo>
                  <a:lnTo>
                    <a:pt x="53" y="80"/>
                  </a:lnTo>
                  <a:close/>
                </a:path>
              </a:pathLst>
            </a:custGeom>
            <a:solidFill>
              <a:srgbClr val="96BA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32" name="Freeform 28">
              <a:extLst>
                <a:ext uri="{FF2B5EF4-FFF2-40B4-BE49-F238E27FC236}">
                  <a16:creationId xmlns:a16="http://schemas.microsoft.com/office/drawing/2014/main" id="{A767DBD5-AAF9-43A2-95F7-914FA3FDE63F}"/>
                </a:ext>
              </a:extLst>
            </p:cNvPr>
            <p:cNvSpPr>
              <a:spLocks/>
            </p:cNvSpPr>
            <p:nvPr/>
          </p:nvSpPr>
          <p:spPr bwMode="auto">
            <a:xfrm>
              <a:off x="396" y="2529"/>
              <a:ext cx="30" cy="14"/>
            </a:xfrm>
            <a:custGeom>
              <a:avLst/>
              <a:gdLst>
                <a:gd name="T0" fmla="*/ 7 w 59"/>
                <a:gd name="T1" fmla="*/ 26 h 26"/>
                <a:gd name="T2" fmla="*/ 0 w 59"/>
                <a:gd name="T3" fmla="*/ 15 h 26"/>
                <a:gd name="T4" fmla="*/ 4 w 59"/>
                <a:gd name="T5" fmla="*/ 0 h 26"/>
                <a:gd name="T6" fmla="*/ 59 w 59"/>
                <a:gd name="T7" fmla="*/ 9 h 26"/>
                <a:gd name="T8" fmla="*/ 57 w 59"/>
                <a:gd name="T9" fmla="*/ 26 h 26"/>
                <a:gd name="T10" fmla="*/ 13 w 59"/>
                <a:gd name="T11" fmla="*/ 19 h 26"/>
                <a:gd name="T12" fmla="*/ 7 w 59"/>
                <a:gd name="T13" fmla="*/ 26 h 26"/>
                <a:gd name="T14" fmla="*/ 7 w 59"/>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6">
                  <a:moveTo>
                    <a:pt x="7" y="26"/>
                  </a:moveTo>
                  <a:lnTo>
                    <a:pt x="0" y="15"/>
                  </a:lnTo>
                  <a:lnTo>
                    <a:pt x="4" y="0"/>
                  </a:lnTo>
                  <a:lnTo>
                    <a:pt x="59" y="9"/>
                  </a:lnTo>
                  <a:lnTo>
                    <a:pt x="57" y="26"/>
                  </a:lnTo>
                  <a:lnTo>
                    <a:pt x="13" y="19"/>
                  </a:lnTo>
                  <a:lnTo>
                    <a:pt x="7" y="26"/>
                  </a:lnTo>
                  <a:lnTo>
                    <a:pt x="7" y="26"/>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33" name="Freeform 29">
              <a:extLst>
                <a:ext uri="{FF2B5EF4-FFF2-40B4-BE49-F238E27FC236}">
                  <a16:creationId xmlns:a16="http://schemas.microsoft.com/office/drawing/2014/main" id="{EB97C9F8-4F32-4F9F-82BB-1ECC04800D39}"/>
                </a:ext>
              </a:extLst>
            </p:cNvPr>
            <p:cNvSpPr>
              <a:spLocks/>
            </p:cNvSpPr>
            <p:nvPr/>
          </p:nvSpPr>
          <p:spPr bwMode="auto">
            <a:xfrm>
              <a:off x="426" y="2330"/>
              <a:ext cx="29" cy="14"/>
            </a:xfrm>
            <a:custGeom>
              <a:avLst/>
              <a:gdLst>
                <a:gd name="T0" fmla="*/ 11 w 59"/>
                <a:gd name="T1" fmla="*/ 27 h 27"/>
                <a:gd name="T2" fmla="*/ 0 w 59"/>
                <a:gd name="T3" fmla="*/ 15 h 27"/>
                <a:gd name="T4" fmla="*/ 2 w 59"/>
                <a:gd name="T5" fmla="*/ 0 h 27"/>
                <a:gd name="T6" fmla="*/ 59 w 59"/>
                <a:gd name="T7" fmla="*/ 0 h 27"/>
                <a:gd name="T8" fmla="*/ 59 w 59"/>
                <a:gd name="T9" fmla="*/ 17 h 27"/>
                <a:gd name="T10" fmla="*/ 15 w 59"/>
                <a:gd name="T11" fmla="*/ 17 h 27"/>
                <a:gd name="T12" fmla="*/ 11 w 59"/>
                <a:gd name="T13" fmla="*/ 27 h 27"/>
                <a:gd name="T14" fmla="*/ 11 w 59"/>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7">
                  <a:moveTo>
                    <a:pt x="11" y="27"/>
                  </a:moveTo>
                  <a:lnTo>
                    <a:pt x="0" y="15"/>
                  </a:lnTo>
                  <a:lnTo>
                    <a:pt x="2" y="0"/>
                  </a:lnTo>
                  <a:lnTo>
                    <a:pt x="59" y="0"/>
                  </a:lnTo>
                  <a:lnTo>
                    <a:pt x="59" y="17"/>
                  </a:lnTo>
                  <a:lnTo>
                    <a:pt x="15" y="17"/>
                  </a:lnTo>
                  <a:lnTo>
                    <a:pt x="11" y="27"/>
                  </a:lnTo>
                  <a:lnTo>
                    <a:pt x="11" y="27"/>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34" name="Freeform 30">
              <a:extLst>
                <a:ext uri="{FF2B5EF4-FFF2-40B4-BE49-F238E27FC236}">
                  <a16:creationId xmlns:a16="http://schemas.microsoft.com/office/drawing/2014/main" id="{AA367DD3-DAA9-44AC-B1E9-D7FA43EA796C}"/>
                </a:ext>
              </a:extLst>
            </p:cNvPr>
            <p:cNvSpPr>
              <a:spLocks/>
            </p:cNvSpPr>
            <p:nvPr/>
          </p:nvSpPr>
          <p:spPr bwMode="auto">
            <a:xfrm>
              <a:off x="467" y="2497"/>
              <a:ext cx="24" cy="24"/>
            </a:xfrm>
            <a:custGeom>
              <a:avLst/>
              <a:gdLst>
                <a:gd name="T0" fmla="*/ 24 w 47"/>
                <a:gd name="T1" fmla="*/ 48 h 48"/>
                <a:gd name="T2" fmla="*/ 32 w 47"/>
                <a:gd name="T3" fmla="*/ 44 h 48"/>
                <a:gd name="T4" fmla="*/ 40 w 47"/>
                <a:gd name="T5" fmla="*/ 38 h 48"/>
                <a:gd name="T6" fmla="*/ 43 w 47"/>
                <a:gd name="T7" fmla="*/ 30 h 48"/>
                <a:gd name="T8" fmla="*/ 47 w 47"/>
                <a:gd name="T9" fmla="*/ 23 h 48"/>
                <a:gd name="T10" fmla="*/ 43 w 47"/>
                <a:gd name="T11" fmla="*/ 13 h 48"/>
                <a:gd name="T12" fmla="*/ 40 w 47"/>
                <a:gd name="T13" fmla="*/ 6 h 48"/>
                <a:gd name="T14" fmla="*/ 32 w 47"/>
                <a:gd name="T15" fmla="*/ 2 h 48"/>
                <a:gd name="T16" fmla="*/ 24 w 47"/>
                <a:gd name="T17" fmla="*/ 0 h 48"/>
                <a:gd name="T18" fmla="*/ 15 w 47"/>
                <a:gd name="T19" fmla="*/ 2 h 48"/>
                <a:gd name="T20" fmla="*/ 7 w 47"/>
                <a:gd name="T21" fmla="*/ 6 h 48"/>
                <a:gd name="T22" fmla="*/ 2 w 47"/>
                <a:gd name="T23" fmla="*/ 13 h 48"/>
                <a:gd name="T24" fmla="*/ 0 w 47"/>
                <a:gd name="T25" fmla="*/ 23 h 48"/>
                <a:gd name="T26" fmla="*/ 2 w 47"/>
                <a:gd name="T27" fmla="*/ 30 h 48"/>
                <a:gd name="T28" fmla="*/ 7 w 47"/>
                <a:gd name="T29" fmla="*/ 38 h 48"/>
                <a:gd name="T30" fmla="*/ 15 w 47"/>
                <a:gd name="T31" fmla="*/ 44 h 48"/>
                <a:gd name="T32" fmla="*/ 24 w 47"/>
                <a:gd name="T33" fmla="*/ 48 h 48"/>
                <a:gd name="T34" fmla="*/ 24 w 47"/>
                <a:gd name="T3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48">
                  <a:moveTo>
                    <a:pt x="24" y="48"/>
                  </a:moveTo>
                  <a:lnTo>
                    <a:pt x="32" y="44"/>
                  </a:lnTo>
                  <a:lnTo>
                    <a:pt x="40" y="38"/>
                  </a:lnTo>
                  <a:lnTo>
                    <a:pt x="43" y="30"/>
                  </a:lnTo>
                  <a:lnTo>
                    <a:pt x="47" y="23"/>
                  </a:lnTo>
                  <a:lnTo>
                    <a:pt x="43" y="13"/>
                  </a:lnTo>
                  <a:lnTo>
                    <a:pt x="40" y="6"/>
                  </a:lnTo>
                  <a:lnTo>
                    <a:pt x="32" y="2"/>
                  </a:lnTo>
                  <a:lnTo>
                    <a:pt x="24" y="0"/>
                  </a:lnTo>
                  <a:lnTo>
                    <a:pt x="15" y="2"/>
                  </a:lnTo>
                  <a:lnTo>
                    <a:pt x="7" y="6"/>
                  </a:lnTo>
                  <a:lnTo>
                    <a:pt x="2" y="13"/>
                  </a:lnTo>
                  <a:lnTo>
                    <a:pt x="0" y="23"/>
                  </a:lnTo>
                  <a:lnTo>
                    <a:pt x="2" y="30"/>
                  </a:lnTo>
                  <a:lnTo>
                    <a:pt x="7" y="38"/>
                  </a:lnTo>
                  <a:lnTo>
                    <a:pt x="15" y="44"/>
                  </a:lnTo>
                  <a:lnTo>
                    <a:pt x="24" y="48"/>
                  </a:lnTo>
                  <a:lnTo>
                    <a:pt x="24" y="48"/>
                  </a:lnTo>
                  <a:close/>
                </a:path>
              </a:pathLst>
            </a:custGeom>
            <a:solidFill>
              <a:srgbClr val="96BA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35" name="Freeform 31">
              <a:extLst>
                <a:ext uri="{FF2B5EF4-FFF2-40B4-BE49-F238E27FC236}">
                  <a16:creationId xmlns:a16="http://schemas.microsoft.com/office/drawing/2014/main" id="{E018FB0E-6A16-4AE3-8F2F-A0F36DB21DB2}"/>
                </a:ext>
              </a:extLst>
            </p:cNvPr>
            <p:cNvSpPr>
              <a:spLocks/>
            </p:cNvSpPr>
            <p:nvPr/>
          </p:nvSpPr>
          <p:spPr bwMode="auto">
            <a:xfrm>
              <a:off x="475" y="2358"/>
              <a:ext cx="25" cy="27"/>
            </a:xfrm>
            <a:custGeom>
              <a:avLst/>
              <a:gdLst>
                <a:gd name="T0" fmla="*/ 23 w 49"/>
                <a:gd name="T1" fmla="*/ 53 h 53"/>
                <a:gd name="T2" fmla="*/ 32 w 49"/>
                <a:gd name="T3" fmla="*/ 50 h 53"/>
                <a:gd name="T4" fmla="*/ 40 w 49"/>
                <a:gd name="T5" fmla="*/ 46 h 53"/>
                <a:gd name="T6" fmla="*/ 45 w 49"/>
                <a:gd name="T7" fmla="*/ 36 h 53"/>
                <a:gd name="T8" fmla="*/ 49 w 49"/>
                <a:gd name="T9" fmla="*/ 27 h 53"/>
                <a:gd name="T10" fmla="*/ 45 w 49"/>
                <a:gd name="T11" fmla="*/ 17 h 53"/>
                <a:gd name="T12" fmla="*/ 40 w 49"/>
                <a:gd name="T13" fmla="*/ 10 h 53"/>
                <a:gd name="T14" fmla="*/ 32 w 49"/>
                <a:gd name="T15" fmla="*/ 2 h 53"/>
                <a:gd name="T16" fmla="*/ 23 w 49"/>
                <a:gd name="T17" fmla="*/ 0 h 53"/>
                <a:gd name="T18" fmla="*/ 13 w 49"/>
                <a:gd name="T19" fmla="*/ 2 h 53"/>
                <a:gd name="T20" fmla="*/ 6 w 49"/>
                <a:gd name="T21" fmla="*/ 10 h 53"/>
                <a:gd name="T22" fmla="*/ 0 w 49"/>
                <a:gd name="T23" fmla="*/ 17 h 53"/>
                <a:gd name="T24" fmla="*/ 0 w 49"/>
                <a:gd name="T25" fmla="*/ 27 h 53"/>
                <a:gd name="T26" fmla="*/ 0 w 49"/>
                <a:gd name="T27" fmla="*/ 36 h 53"/>
                <a:gd name="T28" fmla="*/ 6 w 49"/>
                <a:gd name="T29" fmla="*/ 46 h 53"/>
                <a:gd name="T30" fmla="*/ 13 w 49"/>
                <a:gd name="T31" fmla="*/ 50 h 53"/>
                <a:gd name="T32" fmla="*/ 23 w 49"/>
                <a:gd name="T33" fmla="*/ 53 h 53"/>
                <a:gd name="T34" fmla="*/ 23 w 49"/>
                <a:gd name="T3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53">
                  <a:moveTo>
                    <a:pt x="23" y="53"/>
                  </a:moveTo>
                  <a:lnTo>
                    <a:pt x="32" y="50"/>
                  </a:lnTo>
                  <a:lnTo>
                    <a:pt x="40" y="46"/>
                  </a:lnTo>
                  <a:lnTo>
                    <a:pt x="45" y="36"/>
                  </a:lnTo>
                  <a:lnTo>
                    <a:pt x="49" y="27"/>
                  </a:lnTo>
                  <a:lnTo>
                    <a:pt x="45" y="17"/>
                  </a:lnTo>
                  <a:lnTo>
                    <a:pt x="40" y="10"/>
                  </a:lnTo>
                  <a:lnTo>
                    <a:pt x="32" y="2"/>
                  </a:lnTo>
                  <a:lnTo>
                    <a:pt x="23" y="0"/>
                  </a:lnTo>
                  <a:lnTo>
                    <a:pt x="13" y="2"/>
                  </a:lnTo>
                  <a:lnTo>
                    <a:pt x="6" y="10"/>
                  </a:lnTo>
                  <a:lnTo>
                    <a:pt x="0" y="17"/>
                  </a:lnTo>
                  <a:lnTo>
                    <a:pt x="0" y="27"/>
                  </a:lnTo>
                  <a:lnTo>
                    <a:pt x="0" y="36"/>
                  </a:lnTo>
                  <a:lnTo>
                    <a:pt x="6" y="46"/>
                  </a:lnTo>
                  <a:lnTo>
                    <a:pt x="13" y="50"/>
                  </a:lnTo>
                  <a:lnTo>
                    <a:pt x="23" y="53"/>
                  </a:lnTo>
                  <a:lnTo>
                    <a:pt x="23" y="53"/>
                  </a:lnTo>
                  <a:close/>
                </a:path>
              </a:pathLst>
            </a:custGeom>
            <a:solidFill>
              <a:srgbClr val="96BA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36" name="Freeform 32">
              <a:extLst>
                <a:ext uri="{FF2B5EF4-FFF2-40B4-BE49-F238E27FC236}">
                  <a16:creationId xmlns:a16="http://schemas.microsoft.com/office/drawing/2014/main" id="{2FB02FAE-9A06-4B82-8072-B9F933FA0C7D}"/>
                </a:ext>
              </a:extLst>
            </p:cNvPr>
            <p:cNvSpPr>
              <a:spLocks/>
            </p:cNvSpPr>
            <p:nvPr/>
          </p:nvSpPr>
          <p:spPr bwMode="auto">
            <a:xfrm>
              <a:off x="415" y="2240"/>
              <a:ext cx="103" cy="32"/>
            </a:xfrm>
            <a:custGeom>
              <a:avLst/>
              <a:gdLst>
                <a:gd name="T0" fmla="*/ 0 w 207"/>
                <a:gd name="T1" fmla="*/ 31 h 65"/>
                <a:gd name="T2" fmla="*/ 207 w 207"/>
                <a:gd name="T3" fmla="*/ 65 h 65"/>
                <a:gd name="T4" fmla="*/ 200 w 207"/>
                <a:gd name="T5" fmla="*/ 33 h 65"/>
                <a:gd name="T6" fmla="*/ 15 w 207"/>
                <a:gd name="T7" fmla="*/ 0 h 65"/>
                <a:gd name="T8" fmla="*/ 0 w 207"/>
                <a:gd name="T9" fmla="*/ 31 h 65"/>
                <a:gd name="T10" fmla="*/ 0 w 207"/>
                <a:gd name="T11" fmla="*/ 31 h 65"/>
              </a:gdLst>
              <a:ahLst/>
              <a:cxnLst>
                <a:cxn ang="0">
                  <a:pos x="T0" y="T1"/>
                </a:cxn>
                <a:cxn ang="0">
                  <a:pos x="T2" y="T3"/>
                </a:cxn>
                <a:cxn ang="0">
                  <a:pos x="T4" y="T5"/>
                </a:cxn>
                <a:cxn ang="0">
                  <a:pos x="T6" y="T7"/>
                </a:cxn>
                <a:cxn ang="0">
                  <a:pos x="T8" y="T9"/>
                </a:cxn>
                <a:cxn ang="0">
                  <a:pos x="T10" y="T11"/>
                </a:cxn>
              </a:cxnLst>
              <a:rect l="0" t="0" r="r" b="b"/>
              <a:pathLst>
                <a:path w="207" h="65">
                  <a:moveTo>
                    <a:pt x="0" y="31"/>
                  </a:moveTo>
                  <a:lnTo>
                    <a:pt x="207" y="65"/>
                  </a:lnTo>
                  <a:lnTo>
                    <a:pt x="200" y="33"/>
                  </a:lnTo>
                  <a:lnTo>
                    <a:pt x="15" y="0"/>
                  </a:lnTo>
                  <a:lnTo>
                    <a:pt x="0" y="31"/>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38" name="Freeform 34">
              <a:extLst>
                <a:ext uri="{FF2B5EF4-FFF2-40B4-BE49-F238E27FC236}">
                  <a16:creationId xmlns:a16="http://schemas.microsoft.com/office/drawing/2014/main" id="{676F8E6F-AC97-4501-94FF-4C0FC05E3A0A}"/>
                </a:ext>
              </a:extLst>
            </p:cNvPr>
            <p:cNvSpPr>
              <a:spLocks/>
            </p:cNvSpPr>
            <p:nvPr/>
          </p:nvSpPr>
          <p:spPr bwMode="auto">
            <a:xfrm>
              <a:off x="-322" y="2569"/>
              <a:ext cx="797" cy="350"/>
            </a:xfrm>
            <a:custGeom>
              <a:avLst/>
              <a:gdLst>
                <a:gd name="T0" fmla="*/ 0 w 1595"/>
                <a:gd name="T1" fmla="*/ 0 h 700"/>
                <a:gd name="T2" fmla="*/ 40 w 1595"/>
                <a:gd name="T3" fmla="*/ 304 h 700"/>
                <a:gd name="T4" fmla="*/ 42 w 1595"/>
                <a:gd name="T5" fmla="*/ 306 h 700"/>
                <a:gd name="T6" fmla="*/ 46 w 1595"/>
                <a:gd name="T7" fmla="*/ 312 h 700"/>
                <a:gd name="T8" fmla="*/ 52 w 1595"/>
                <a:gd name="T9" fmla="*/ 321 h 700"/>
                <a:gd name="T10" fmla="*/ 61 w 1595"/>
                <a:gd name="T11" fmla="*/ 335 h 700"/>
                <a:gd name="T12" fmla="*/ 69 w 1595"/>
                <a:gd name="T13" fmla="*/ 348 h 700"/>
                <a:gd name="T14" fmla="*/ 80 w 1595"/>
                <a:gd name="T15" fmla="*/ 367 h 700"/>
                <a:gd name="T16" fmla="*/ 92 w 1595"/>
                <a:gd name="T17" fmla="*/ 384 h 700"/>
                <a:gd name="T18" fmla="*/ 105 w 1595"/>
                <a:gd name="T19" fmla="*/ 405 h 700"/>
                <a:gd name="T20" fmla="*/ 116 w 1595"/>
                <a:gd name="T21" fmla="*/ 424 h 700"/>
                <a:gd name="T22" fmla="*/ 128 w 1595"/>
                <a:gd name="T23" fmla="*/ 443 h 700"/>
                <a:gd name="T24" fmla="*/ 139 w 1595"/>
                <a:gd name="T25" fmla="*/ 460 h 700"/>
                <a:gd name="T26" fmla="*/ 151 w 1595"/>
                <a:gd name="T27" fmla="*/ 475 h 700"/>
                <a:gd name="T28" fmla="*/ 160 w 1595"/>
                <a:gd name="T29" fmla="*/ 487 h 700"/>
                <a:gd name="T30" fmla="*/ 168 w 1595"/>
                <a:gd name="T31" fmla="*/ 498 h 700"/>
                <a:gd name="T32" fmla="*/ 173 w 1595"/>
                <a:gd name="T33" fmla="*/ 506 h 700"/>
                <a:gd name="T34" fmla="*/ 177 w 1595"/>
                <a:gd name="T35" fmla="*/ 510 h 700"/>
                <a:gd name="T36" fmla="*/ 179 w 1595"/>
                <a:gd name="T37" fmla="*/ 512 h 700"/>
                <a:gd name="T38" fmla="*/ 183 w 1595"/>
                <a:gd name="T39" fmla="*/ 517 h 700"/>
                <a:gd name="T40" fmla="*/ 187 w 1595"/>
                <a:gd name="T41" fmla="*/ 523 h 700"/>
                <a:gd name="T42" fmla="*/ 192 w 1595"/>
                <a:gd name="T43" fmla="*/ 532 h 700"/>
                <a:gd name="T44" fmla="*/ 196 w 1595"/>
                <a:gd name="T45" fmla="*/ 542 h 700"/>
                <a:gd name="T46" fmla="*/ 202 w 1595"/>
                <a:gd name="T47" fmla="*/ 555 h 700"/>
                <a:gd name="T48" fmla="*/ 208 w 1595"/>
                <a:gd name="T49" fmla="*/ 567 h 700"/>
                <a:gd name="T50" fmla="*/ 213 w 1595"/>
                <a:gd name="T51" fmla="*/ 582 h 700"/>
                <a:gd name="T52" fmla="*/ 219 w 1595"/>
                <a:gd name="T53" fmla="*/ 593 h 700"/>
                <a:gd name="T54" fmla="*/ 225 w 1595"/>
                <a:gd name="T55" fmla="*/ 607 h 700"/>
                <a:gd name="T56" fmla="*/ 229 w 1595"/>
                <a:gd name="T57" fmla="*/ 618 h 700"/>
                <a:gd name="T58" fmla="*/ 234 w 1595"/>
                <a:gd name="T59" fmla="*/ 628 h 700"/>
                <a:gd name="T60" fmla="*/ 236 w 1595"/>
                <a:gd name="T61" fmla="*/ 637 h 700"/>
                <a:gd name="T62" fmla="*/ 240 w 1595"/>
                <a:gd name="T63" fmla="*/ 643 h 700"/>
                <a:gd name="T64" fmla="*/ 242 w 1595"/>
                <a:gd name="T65" fmla="*/ 649 h 700"/>
                <a:gd name="T66" fmla="*/ 244 w 1595"/>
                <a:gd name="T67" fmla="*/ 650 h 700"/>
                <a:gd name="T68" fmla="*/ 1425 w 1595"/>
                <a:gd name="T69" fmla="*/ 700 h 700"/>
                <a:gd name="T70" fmla="*/ 1595 w 1595"/>
                <a:gd name="T71" fmla="*/ 451 h 700"/>
                <a:gd name="T72" fmla="*/ 1365 w 1595"/>
                <a:gd name="T73" fmla="*/ 104 h 700"/>
                <a:gd name="T74" fmla="*/ 965 w 1595"/>
                <a:gd name="T75" fmla="*/ 281 h 700"/>
                <a:gd name="T76" fmla="*/ 963 w 1595"/>
                <a:gd name="T77" fmla="*/ 279 h 700"/>
                <a:gd name="T78" fmla="*/ 957 w 1595"/>
                <a:gd name="T79" fmla="*/ 277 h 700"/>
                <a:gd name="T80" fmla="*/ 946 w 1595"/>
                <a:gd name="T81" fmla="*/ 276 h 700"/>
                <a:gd name="T82" fmla="*/ 935 w 1595"/>
                <a:gd name="T83" fmla="*/ 272 h 700"/>
                <a:gd name="T84" fmla="*/ 919 w 1595"/>
                <a:gd name="T85" fmla="*/ 264 h 700"/>
                <a:gd name="T86" fmla="*/ 900 w 1595"/>
                <a:gd name="T87" fmla="*/ 257 h 700"/>
                <a:gd name="T88" fmla="*/ 881 w 1595"/>
                <a:gd name="T89" fmla="*/ 245 h 700"/>
                <a:gd name="T90" fmla="*/ 860 w 1595"/>
                <a:gd name="T91" fmla="*/ 234 h 700"/>
                <a:gd name="T92" fmla="*/ 837 w 1595"/>
                <a:gd name="T93" fmla="*/ 218 h 700"/>
                <a:gd name="T94" fmla="*/ 815 w 1595"/>
                <a:gd name="T95" fmla="*/ 201 h 700"/>
                <a:gd name="T96" fmla="*/ 792 w 1595"/>
                <a:gd name="T97" fmla="*/ 180 h 700"/>
                <a:gd name="T98" fmla="*/ 767 w 1595"/>
                <a:gd name="T99" fmla="*/ 156 h 700"/>
                <a:gd name="T100" fmla="*/ 744 w 1595"/>
                <a:gd name="T101" fmla="*/ 129 h 700"/>
                <a:gd name="T102" fmla="*/ 723 w 1595"/>
                <a:gd name="T103" fmla="*/ 99 h 700"/>
                <a:gd name="T104" fmla="*/ 702 w 1595"/>
                <a:gd name="T105" fmla="*/ 62 h 700"/>
                <a:gd name="T106" fmla="*/ 683 w 1595"/>
                <a:gd name="T107" fmla="*/ 26 h 700"/>
                <a:gd name="T108" fmla="*/ 0 w 1595"/>
                <a:gd name="T109" fmla="*/ 0 h 700"/>
                <a:gd name="T110" fmla="*/ 0 w 1595"/>
                <a:gd name="T111"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95" h="700">
                  <a:moveTo>
                    <a:pt x="0" y="0"/>
                  </a:moveTo>
                  <a:lnTo>
                    <a:pt x="40" y="304"/>
                  </a:lnTo>
                  <a:lnTo>
                    <a:pt x="42" y="306"/>
                  </a:lnTo>
                  <a:lnTo>
                    <a:pt x="46" y="312"/>
                  </a:lnTo>
                  <a:lnTo>
                    <a:pt x="52" y="321"/>
                  </a:lnTo>
                  <a:lnTo>
                    <a:pt x="61" y="335"/>
                  </a:lnTo>
                  <a:lnTo>
                    <a:pt x="69" y="348"/>
                  </a:lnTo>
                  <a:lnTo>
                    <a:pt x="80" y="367"/>
                  </a:lnTo>
                  <a:lnTo>
                    <a:pt x="92" y="384"/>
                  </a:lnTo>
                  <a:lnTo>
                    <a:pt x="105" y="405"/>
                  </a:lnTo>
                  <a:lnTo>
                    <a:pt x="116" y="424"/>
                  </a:lnTo>
                  <a:lnTo>
                    <a:pt x="128" y="443"/>
                  </a:lnTo>
                  <a:lnTo>
                    <a:pt x="139" y="460"/>
                  </a:lnTo>
                  <a:lnTo>
                    <a:pt x="151" y="475"/>
                  </a:lnTo>
                  <a:lnTo>
                    <a:pt x="160" y="487"/>
                  </a:lnTo>
                  <a:lnTo>
                    <a:pt x="168" y="498"/>
                  </a:lnTo>
                  <a:lnTo>
                    <a:pt x="173" y="506"/>
                  </a:lnTo>
                  <a:lnTo>
                    <a:pt x="177" y="510"/>
                  </a:lnTo>
                  <a:lnTo>
                    <a:pt x="179" y="512"/>
                  </a:lnTo>
                  <a:lnTo>
                    <a:pt x="183" y="517"/>
                  </a:lnTo>
                  <a:lnTo>
                    <a:pt x="187" y="523"/>
                  </a:lnTo>
                  <a:lnTo>
                    <a:pt x="192" y="532"/>
                  </a:lnTo>
                  <a:lnTo>
                    <a:pt x="196" y="542"/>
                  </a:lnTo>
                  <a:lnTo>
                    <a:pt x="202" y="555"/>
                  </a:lnTo>
                  <a:lnTo>
                    <a:pt x="208" y="567"/>
                  </a:lnTo>
                  <a:lnTo>
                    <a:pt x="213" y="582"/>
                  </a:lnTo>
                  <a:lnTo>
                    <a:pt x="219" y="593"/>
                  </a:lnTo>
                  <a:lnTo>
                    <a:pt x="225" y="607"/>
                  </a:lnTo>
                  <a:lnTo>
                    <a:pt x="229" y="618"/>
                  </a:lnTo>
                  <a:lnTo>
                    <a:pt x="234" y="628"/>
                  </a:lnTo>
                  <a:lnTo>
                    <a:pt x="236" y="637"/>
                  </a:lnTo>
                  <a:lnTo>
                    <a:pt x="240" y="643"/>
                  </a:lnTo>
                  <a:lnTo>
                    <a:pt x="242" y="649"/>
                  </a:lnTo>
                  <a:lnTo>
                    <a:pt x="244" y="650"/>
                  </a:lnTo>
                  <a:lnTo>
                    <a:pt x="1425" y="700"/>
                  </a:lnTo>
                  <a:lnTo>
                    <a:pt x="1595" y="451"/>
                  </a:lnTo>
                  <a:lnTo>
                    <a:pt x="1365" y="104"/>
                  </a:lnTo>
                  <a:lnTo>
                    <a:pt x="965" y="281"/>
                  </a:lnTo>
                  <a:lnTo>
                    <a:pt x="963" y="279"/>
                  </a:lnTo>
                  <a:lnTo>
                    <a:pt x="957" y="277"/>
                  </a:lnTo>
                  <a:lnTo>
                    <a:pt x="946" y="276"/>
                  </a:lnTo>
                  <a:lnTo>
                    <a:pt x="935" y="272"/>
                  </a:lnTo>
                  <a:lnTo>
                    <a:pt x="919" y="264"/>
                  </a:lnTo>
                  <a:lnTo>
                    <a:pt x="900" y="257"/>
                  </a:lnTo>
                  <a:lnTo>
                    <a:pt x="881" y="245"/>
                  </a:lnTo>
                  <a:lnTo>
                    <a:pt x="860" y="234"/>
                  </a:lnTo>
                  <a:lnTo>
                    <a:pt x="837" y="218"/>
                  </a:lnTo>
                  <a:lnTo>
                    <a:pt x="815" y="201"/>
                  </a:lnTo>
                  <a:lnTo>
                    <a:pt x="792" y="180"/>
                  </a:lnTo>
                  <a:lnTo>
                    <a:pt x="767" y="156"/>
                  </a:lnTo>
                  <a:lnTo>
                    <a:pt x="744" y="129"/>
                  </a:lnTo>
                  <a:lnTo>
                    <a:pt x="723" y="99"/>
                  </a:lnTo>
                  <a:lnTo>
                    <a:pt x="702" y="62"/>
                  </a:lnTo>
                  <a:lnTo>
                    <a:pt x="683" y="26"/>
                  </a:lnTo>
                  <a:lnTo>
                    <a:pt x="0" y="0"/>
                  </a:lnTo>
                  <a:lnTo>
                    <a:pt x="0" y="0"/>
                  </a:lnTo>
                  <a:close/>
                </a:path>
              </a:pathLst>
            </a:custGeom>
            <a:solidFill>
              <a:srgbClr val="BDB0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39" name="Freeform 35">
              <a:extLst>
                <a:ext uri="{FF2B5EF4-FFF2-40B4-BE49-F238E27FC236}">
                  <a16:creationId xmlns:a16="http://schemas.microsoft.com/office/drawing/2014/main" id="{1A53D2F9-FF57-41C2-8D09-685ECC6977E5}"/>
                </a:ext>
              </a:extLst>
            </p:cNvPr>
            <p:cNvSpPr>
              <a:spLocks/>
            </p:cNvSpPr>
            <p:nvPr/>
          </p:nvSpPr>
          <p:spPr bwMode="auto">
            <a:xfrm>
              <a:off x="-244" y="2582"/>
              <a:ext cx="830" cy="283"/>
            </a:xfrm>
            <a:custGeom>
              <a:avLst/>
              <a:gdLst>
                <a:gd name="T0" fmla="*/ 10 w 1660"/>
                <a:gd name="T1" fmla="*/ 8 h 567"/>
                <a:gd name="T2" fmla="*/ 388 w 1660"/>
                <a:gd name="T3" fmla="*/ 0 h 567"/>
                <a:gd name="T4" fmla="*/ 602 w 1660"/>
                <a:gd name="T5" fmla="*/ 303 h 567"/>
                <a:gd name="T6" fmla="*/ 919 w 1660"/>
                <a:gd name="T7" fmla="*/ 354 h 567"/>
                <a:gd name="T8" fmla="*/ 1490 w 1660"/>
                <a:gd name="T9" fmla="*/ 56 h 567"/>
                <a:gd name="T10" fmla="*/ 1658 w 1660"/>
                <a:gd name="T11" fmla="*/ 90 h 567"/>
                <a:gd name="T12" fmla="*/ 1660 w 1660"/>
                <a:gd name="T13" fmla="*/ 288 h 567"/>
                <a:gd name="T14" fmla="*/ 1543 w 1660"/>
                <a:gd name="T15" fmla="*/ 470 h 567"/>
                <a:gd name="T16" fmla="*/ 1330 w 1660"/>
                <a:gd name="T17" fmla="*/ 558 h 567"/>
                <a:gd name="T18" fmla="*/ 267 w 1660"/>
                <a:gd name="T19" fmla="*/ 567 h 567"/>
                <a:gd name="T20" fmla="*/ 265 w 1660"/>
                <a:gd name="T21" fmla="*/ 566 h 567"/>
                <a:gd name="T22" fmla="*/ 259 w 1660"/>
                <a:gd name="T23" fmla="*/ 564 h 567"/>
                <a:gd name="T24" fmla="*/ 253 w 1660"/>
                <a:gd name="T25" fmla="*/ 560 h 567"/>
                <a:gd name="T26" fmla="*/ 244 w 1660"/>
                <a:gd name="T27" fmla="*/ 556 h 567"/>
                <a:gd name="T28" fmla="*/ 231 w 1660"/>
                <a:gd name="T29" fmla="*/ 548 h 567"/>
                <a:gd name="T30" fmla="*/ 217 w 1660"/>
                <a:gd name="T31" fmla="*/ 541 h 567"/>
                <a:gd name="T32" fmla="*/ 202 w 1660"/>
                <a:gd name="T33" fmla="*/ 527 h 567"/>
                <a:gd name="T34" fmla="*/ 189 w 1660"/>
                <a:gd name="T35" fmla="*/ 514 h 567"/>
                <a:gd name="T36" fmla="*/ 170 w 1660"/>
                <a:gd name="T37" fmla="*/ 497 h 567"/>
                <a:gd name="T38" fmla="*/ 153 w 1660"/>
                <a:gd name="T39" fmla="*/ 478 h 567"/>
                <a:gd name="T40" fmla="*/ 135 w 1660"/>
                <a:gd name="T41" fmla="*/ 455 h 567"/>
                <a:gd name="T42" fmla="*/ 118 w 1660"/>
                <a:gd name="T43" fmla="*/ 430 h 567"/>
                <a:gd name="T44" fmla="*/ 99 w 1660"/>
                <a:gd name="T45" fmla="*/ 402 h 567"/>
                <a:gd name="T46" fmla="*/ 82 w 1660"/>
                <a:gd name="T47" fmla="*/ 370 h 567"/>
                <a:gd name="T48" fmla="*/ 67 w 1660"/>
                <a:gd name="T49" fmla="*/ 331 h 567"/>
                <a:gd name="T50" fmla="*/ 52 w 1660"/>
                <a:gd name="T51" fmla="*/ 292 h 567"/>
                <a:gd name="T52" fmla="*/ 38 w 1660"/>
                <a:gd name="T53" fmla="*/ 250 h 567"/>
                <a:gd name="T54" fmla="*/ 29 w 1660"/>
                <a:gd name="T55" fmla="*/ 214 h 567"/>
                <a:gd name="T56" fmla="*/ 19 w 1660"/>
                <a:gd name="T57" fmla="*/ 179 h 567"/>
                <a:gd name="T58" fmla="*/ 14 w 1660"/>
                <a:gd name="T59" fmla="*/ 151 h 567"/>
                <a:gd name="T60" fmla="*/ 6 w 1660"/>
                <a:gd name="T61" fmla="*/ 124 h 567"/>
                <a:gd name="T62" fmla="*/ 4 w 1660"/>
                <a:gd name="T63" fmla="*/ 101 h 567"/>
                <a:gd name="T64" fmla="*/ 2 w 1660"/>
                <a:gd name="T65" fmla="*/ 80 h 567"/>
                <a:gd name="T66" fmla="*/ 2 w 1660"/>
                <a:gd name="T67" fmla="*/ 63 h 567"/>
                <a:gd name="T68" fmla="*/ 0 w 1660"/>
                <a:gd name="T69" fmla="*/ 50 h 567"/>
                <a:gd name="T70" fmla="*/ 2 w 1660"/>
                <a:gd name="T71" fmla="*/ 37 h 567"/>
                <a:gd name="T72" fmla="*/ 2 w 1660"/>
                <a:gd name="T73" fmla="*/ 27 h 567"/>
                <a:gd name="T74" fmla="*/ 4 w 1660"/>
                <a:gd name="T75" fmla="*/ 19 h 567"/>
                <a:gd name="T76" fmla="*/ 6 w 1660"/>
                <a:gd name="T77" fmla="*/ 14 h 567"/>
                <a:gd name="T78" fmla="*/ 6 w 1660"/>
                <a:gd name="T79" fmla="*/ 10 h 567"/>
                <a:gd name="T80" fmla="*/ 8 w 1660"/>
                <a:gd name="T81" fmla="*/ 8 h 567"/>
                <a:gd name="T82" fmla="*/ 10 w 1660"/>
                <a:gd name="T83" fmla="*/ 8 h 567"/>
                <a:gd name="T84" fmla="*/ 10 w 1660"/>
                <a:gd name="T85" fmla="*/ 8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60" h="567">
                  <a:moveTo>
                    <a:pt x="10" y="8"/>
                  </a:moveTo>
                  <a:lnTo>
                    <a:pt x="388" y="0"/>
                  </a:lnTo>
                  <a:lnTo>
                    <a:pt x="602" y="303"/>
                  </a:lnTo>
                  <a:lnTo>
                    <a:pt x="919" y="354"/>
                  </a:lnTo>
                  <a:lnTo>
                    <a:pt x="1490" y="56"/>
                  </a:lnTo>
                  <a:lnTo>
                    <a:pt x="1658" y="90"/>
                  </a:lnTo>
                  <a:lnTo>
                    <a:pt x="1660" y="288"/>
                  </a:lnTo>
                  <a:lnTo>
                    <a:pt x="1543" y="470"/>
                  </a:lnTo>
                  <a:lnTo>
                    <a:pt x="1330" y="558"/>
                  </a:lnTo>
                  <a:lnTo>
                    <a:pt x="267" y="567"/>
                  </a:lnTo>
                  <a:lnTo>
                    <a:pt x="265" y="566"/>
                  </a:lnTo>
                  <a:lnTo>
                    <a:pt x="259" y="564"/>
                  </a:lnTo>
                  <a:lnTo>
                    <a:pt x="253" y="560"/>
                  </a:lnTo>
                  <a:lnTo>
                    <a:pt x="244" y="556"/>
                  </a:lnTo>
                  <a:lnTo>
                    <a:pt x="231" y="548"/>
                  </a:lnTo>
                  <a:lnTo>
                    <a:pt x="217" y="541"/>
                  </a:lnTo>
                  <a:lnTo>
                    <a:pt x="202" y="527"/>
                  </a:lnTo>
                  <a:lnTo>
                    <a:pt x="189" y="514"/>
                  </a:lnTo>
                  <a:lnTo>
                    <a:pt x="170" y="497"/>
                  </a:lnTo>
                  <a:lnTo>
                    <a:pt x="153" y="478"/>
                  </a:lnTo>
                  <a:lnTo>
                    <a:pt x="135" y="455"/>
                  </a:lnTo>
                  <a:lnTo>
                    <a:pt x="118" y="430"/>
                  </a:lnTo>
                  <a:lnTo>
                    <a:pt x="99" y="402"/>
                  </a:lnTo>
                  <a:lnTo>
                    <a:pt x="82" y="370"/>
                  </a:lnTo>
                  <a:lnTo>
                    <a:pt x="67" y="331"/>
                  </a:lnTo>
                  <a:lnTo>
                    <a:pt x="52" y="292"/>
                  </a:lnTo>
                  <a:lnTo>
                    <a:pt x="38" y="250"/>
                  </a:lnTo>
                  <a:lnTo>
                    <a:pt x="29" y="214"/>
                  </a:lnTo>
                  <a:lnTo>
                    <a:pt x="19" y="179"/>
                  </a:lnTo>
                  <a:lnTo>
                    <a:pt x="14" y="151"/>
                  </a:lnTo>
                  <a:lnTo>
                    <a:pt x="6" y="124"/>
                  </a:lnTo>
                  <a:lnTo>
                    <a:pt x="4" y="101"/>
                  </a:lnTo>
                  <a:lnTo>
                    <a:pt x="2" y="80"/>
                  </a:lnTo>
                  <a:lnTo>
                    <a:pt x="2" y="63"/>
                  </a:lnTo>
                  <a:lnTo>
                    <a:pt x="0" y="50"/>
                  </a:lnTo>
                  <a:lnTo>
                    <a:pt x="2" y="37"/>
                  </a:lnTo>
                  <a:lnTo>
                    <a:pt x="2" y="27"/>
                  </a:lnTo>
                  <a:lnTo>
                    <a:pt x="4" y="19"/>
                  </a:lnTo>
                  <a:lnTo>
                    <a:pt x="6" y="14"/>
                  </a:lnTo>
                  <a:lnTo>
                    <a:pt x="6" y="10"/>
                  </a:lnTo>
                  <a:lnTo>
                    <a:pt x="8" y="8"/>
                  </a:lnTo>
                  <a:lnTo>
                    <a:pt x="10" y="8"/>
                  </a:lnTo>
                  <a:lnTo>
                    <a:pt x="10" y="8"/>
                  </a:lnTo>
                  <a:close/>
                </a:path>
              </a:pathLst>
            </a:custGeom>
            <a:solidFill>
              <a:srgbClr val="A67A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40" name="Freeform 36">
              <a:extLst>
                <a:ext uri="{FF2B5EF4-FFF2-40B4-BE49-F238E27FC236}">
                  <a16:creationId xmlns:a16="http://schemas.microsoft.com/office/drawing/2014/main" id="{5549C93B-2FEF-490E-AC77-4EC9D261D96A}"/>
                </a:ext>
              </a:extLst>
            </p:cNvPr>
            <p:cNvSpPr>
              <a:spLocks/>
            </p:cNvSpPr>
            <p:nvPr/>
          </p:nvSpPr>
          <p:spPr bwMode="auto">
            <a:xfrm>
              <a:off x="-250" y="2491"/>
              <a:ext cx="1058" cy="383"/>
            </a:xfrm>
            <a:custGeom>
              <a:avLst/>
              <a:gdLst>
                <a:gd name="T0" fmla="*/ 441 w 2116"/>
                <a:gd name="T1" fmla="*/ 167 h 765"/>
                <a:gd name="T2" fmla="*/ 451 w 2116"/>
                <a:gd name="T3" fmla="*/ 186 h 765"/>
                <a:gd name="T4" fmla="*/ 477 w 2116"/>
                <a:gd name="T5" fmla="*/ 237 h 765"/>
                <a:gd name="T6" fmla="*/ 523 w 2116"/>
                <a:gd name="T7" fmla="*/ 308 h 765"/>
                <a:gd name="T8" fmla="*/ 586 w 2116"/>
                <a:gd name="T9" fmla="*/ 382 h 765"/>
                <a:gd name="T10" fmla="*/ 666 w 2116"/>
                <a:gd name="T11" fmla="*/ 449 h 765"/>
                <a:gd name="T12" fmla="*/ 761 w 2116"/>
                <a:gd name="T13" fmla="*/ 494 h 765"/>
                <a:gd name="T14" fmla="*/ 873 w 2116"/>
                <a:gd name="T15" fmla="*/ 506 h 765"/>
                <a:gd name="T16" fmla="*/ 1005 w 2116"/>
                <a:gd name="T17" fmla="*/ 470 h 765"/>
                <a:gd name="T18" fmla="*/ 1128 w 2116"/>
                <a:gd name="T19" fmla="*/ 409 h 765"/>
                <a:gd name="T20" fmla="*/ 1233 w 2116"/>
                <a:gd name="T21" fmla="*/ 357 h 765"/>
                <a:gd name="T22" fmla="*/ 1319 w 2116"/>
                <a:gd name="T23" fmla="*/ 314 h 765"/>
                <a:gd name="T24" fmla="*/ 1387 w 2116"/>
                <a:gd name="T25" fmla="*/ 281 h 765"/>
                <a:gd name="T26" fmla="*/ 1438 w 2116"/>
                <a:gd name="T27" fmla="*/ 255 h 765"/>
                <a:gd name="T28" fmla="*/ 1475 w 2116"/>
                <a:gd name="T29" fmla="*/ 237 h 765"/>
                <a:gd name="T30" fmla="*/ 1497 w 2116"/>
                <a:gd name="T31" fmla="*/ 226 h 765"/>
                <a:gd name="T32" fmla="*/ 1503 w 2116"/>
                <a:gd name="T33" fmla="*/ 222 h 765"/>
                <a:gd name="T34" fmla="*/ 2076 w 2116"/>
                <a:gd name="T35" fmla="*/ 0 h 765"/>
                <a:gd name="T36" fmla="*/ 1697 w 2116"/>
                <a:gd name="T37" fmla="*/ 298 h 765"/>
                <a:gd name="T38" fmla="*/ 1697 w 2116"/>
                <a:gd name="T39" fmla="*/ 317 h 765"/>
                <a:gd name="T40" fmla="*/ 1699 w 2116"/>
                <a:gd name="T41" fmla="*/ 367 h 765"/>
                <a:gd name="T42" fmla="*/ 1690 w 2116"/>
                <a:gd name="T43" fmla="*/ 439 h 765"/>
                <a:gd name="T44" fmla="*/ 1667 w 2116"/>
                <a:gd name="T45" fmla="*/ 521 h 765"/>
                <a:gd name="T46" fmla="*/ 1621 w 2116"/>
                <a:gd name="T47" fmla="*/ 605 h 765"/>
                <a:gd name="T48" fmla="*/ 1547 w 2116"/>
                <a:gd name="T49" fmla="*/ 681 h 765"/>
                <a:gd name="T50" fmla="*/ 1435 w 2116"/>
                <a:gd name="T51" fmla="*/ 738 h 765"/>
                <a:gd name="T52" fmla="*/ 1280 w 2116"/>
                <a:gd name="T53" fmla="*/ 765 h 765"/>
                <a:gd name="T54" fmla="*/ 1286 w 2116"/>
                <a:gd name="T55" fmla="*/ 706 h 765"/>
                <a:gd name="T56" fmla="*/ 1317 w 2116"/>
                <a:gd name="T57" fmla="*/ 704 h 765"/>
                <a:gd name="T58" fmla="*/ 1370 w 2116"/>
                <a:gd name="T59" fmla="*/ 698 h 765"/>
                <a:gd name="T60" fmla="*/ 1438 w 2116"/>
                <a:gd name="T61" fmla="*/ 679 h 765"/>
                <a:gd name="T62" fmla="*/ 1509 w 2116"/>
                <a:gd name="T63" fmla="*/ 645 h 765"/>
                <a:gd name="T64" fmla="*/ 1575 w 2116"/>
                <a:gd name="T65" fmla="*/ 586 h 765"/>
                <a:gd name="T66" fmla="*/ 1627 w 2116"/>
                <a:gd name="T67" fmla="*/ 498 h 765"/>
                <a:gd name="T68" fmla="*/ 1653 w 2116"/>
                <a:gd name="T69" fmla="*/ 374 h 765"/>
                <a:gd name="T70" fmla="*/ 1507 w 2116"/>
                <a:gd name="T71" fmla="*/ 272 h 765"/>
                <a:gd name="T72" fmla="*/ 1037 w 2116"/>
                <a:gd name="T73" fmla="*/ 521 h 765"/>
                <a:gd name="T74" fmla="*/ 999 w 2116"/>
                <a:gd name="T75" fmla="*/ 534 h 765"/>
                <a:gd name="T76" fmla="*/ 934 w 2116"/>
                <a:gd name="T77" fmla="*/ 550 h 765"/>
                <a:gd name="T78" fmla="*/ 847 w 2116"/>
                <a:gd name="T79" fmla="*/ 557 h 765"/>
                <a:gd name="T80" fmla="*/ 746 w 2116"/>
                <a:gd name="T81" fmla="*/ 548 h 765"/>
                <a:gd name="T82" fmla="*/ 639 w 2116"/>
                <a:gd name="T83" fmla="*/ 508 h 765"/>
                <a:gd name="T84" fmla="*/ 536 w 2116"/>
                <a:gd name="T85" fmla="*/ 430 h 765"/>
                <a:gd name="T86" fmla="*/ 443 w 2116"/>
                <a:gd name="T87" fmla="*/ 304 h 765"/>
                <a:gd name="T88" fmla="*/ 0 w 2116"/>
                <a:gd name="T89" fmla="*/ 199 h 765"/>
                <a:gd name="T90" fmla="*/ 9 w 2116"/>
                <a:gd name="T91" fmla="*/ 15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16" h="765">
                  <a:moveTo>
                    <a:pt x="9" y="150"/>
                  </a:moveTo>
                  <a:lnTo>
                    <a:pt x="441" y="167"/>
                  </a:lnTo>
                  <a:lnTo>
                    <a:pt x="443" y="171"/>
                  </a:lnTo>
                  <a:lnTo>
                    <a:pt x="451" y="186"/>
                  </a:lnTo>
                  <a:lnTo>
                    <a:pt x="460" y="209"/>
                  </a:lnTo>
                  <a:lnTo>
                    <a:pt x="477" y="237"/>
                  </a:lnTo>
                  <a:lnTo>
                    <a:pt x="497" y="270"/>
                  </a:lnTo>
                  <a:lnTo>
                    <a:pt x="523" y="308"/>
                  </a:lnTo>
                  <a:lnTo>
                    <a:pt x="552" y="344"/>
                  </a:lnTo>
                  <a:lnTo>
                    <a:pt x="586" y="382"/>
                  </a:lnTo>
                  <a:lnTo>
                    <a:pt x="622" y="416"/>
                  </a:lnTo>
                  <a:lnTo>
                    <a:pt x="666" y="449"/>
                  </a:lnTo>
                  <a:lnTo>
                    <a:pt x="710" y="475"/>
                  </a:lnTo>
                  <a:lnTo>
                    <a:pt x="761" y="494"/>
                  </a:lnTo>
                  <a:lnTo>
                    <a:pt x="816" y="504"/>
                  </a:lnTo>
                  <a:lnTo>
                    <a:pt x="873" y="506"/>
                  </a:lnTo>
                  <a:lnTo>
                    <a:pt x="936" y="494"/>
                  </a:lnTo>
                  <a:lnTo>
                    <a:pt x="1005" y="470"/>
                  </a:lnTo>
                  <a:lnTo>
                    <a:pt x="1067" y="437"/>
                  </a:lnTo>
                  <a:lnTo>
                    <a:pt x="1128" y="409"/>
                  </a:lnTo>
                  <a:lnTo>
                    <a:pt x="1182" y="382"/>
                  </a:lnTo>
                  <a:lnTo>
                    <a:pt x="1233" y="357"/>
                  </a:lnTo>
                  <a:lnTo>
                    <a:pt x="1277" y="335"/>
                  </a:lnTo>
                  <a:lnTo>
                    <a:pt x="1319" y="314"/>
                  </a:lnTo>
                  <a:lnTo>
                    <a:pt x="1355" y="296"/>
                  </a:lnTo>
                  <a:lnTo>
                    <a:pt x="1387" y="281"/>
                  </a:lnTo>
                  <a:lnTo>
                    <a:pt x="1416" y="266"/>
                  </a:lnTo>
                  <a:lnTo>
                    <a:pt x="1438" y="255"/>
                  </a:lnTo>
                  <a:lnTo>
                    <a:pt x="1457" y="243"/>
                  </a:lnTo>
                  <a:lnTo>
                    <a:pt x="1475" y="237"/>
                  </a:lnTo>
                  <a:lnTo>
                    <a:pt x="1488" y="230"/>
                  </a:lnTo>
                  <a:lnTo>
                    <a:pt x="1497" y="226"/>
                  </a:lnTo>
                  <a:lnTo>
                    <a:pt x="1501" y="222"/>
                  </a:lnTo>
                  <a:lnTo>
                    <a:pt x="1503" y="222"/>
                  </a:lnTo>
                  <a:lnTo>
                    <a:pt x="1676" y="247"/>
                  </a:lnTo>
                  <a:lnTo>
                    <a:pt x="2076" y="0"/>
                  </a:lnTo>
                  <a:lnTo>
                    <a:pt x="2116" y="30"/>
                  </a:lnTo>
                  <a:lnTo>
                    <a:pt x="1697" y="298"/>
                  </a:lnTo>
                  <a:lnTo>
                    <a:pt x="1697" y="302"/>
                  </a:lnTo>
                  <a:lnTo>
                    <a:pt x="1697" y="317"/>
                  </a:lnTo>
                  <a:lnTo>
                    <a:pt x="1697" y="338"/>
                  </a:lnTo>
                  <a:lnTo>
                    <a:pt x="1699" y="367"/>
                  </a:lnTo>
                  <a:lnTo>
                    <a:pt x="1695" y="399"/>
                  </a:lnTo>
                  <a:lnTo>
                    <a:pt x="1690" y="439"/>
                  </a:lnTo>
                  <a:lnTo>
                    <a:pt x="1680" y="479"/>
                  </a:lnTo>
                  <a:lnTo>
                    <a:pt x="1667" y="521"/>
                  </a:lnTo>
                  <a:lnTo>
                    <a:pt x="1648" y="563"/>
                  </a:lnTo>
                  <a:lnTo>
                    <a:pt x="1621" y="605"/>
                  </a:lnTo>
                  <a:lnTo>
                    <a:pt x="1589" y="645"/>
                  </a:lnTo>
                  <a:lnTo>
                    <a:pt x="1547" y="681"/>
                  </a:lnTo>
                  <a:lnTo>
                    <a:pt x="1495" y="711"/>
                  </a:lnTo>
                  <a:lnTo>
                    <a:pt x="1435" y="738"/>
                  </a:lnTo>
                  <a:lnTo>
                    <a:pt x="1364" y="755"/>
                  </a:lnTo>
                  <a:lnTo>
                    <a:pt x="1280" y="765"/>
                  </a:lnTo>
                  <a:lnTo>
                    <a:pt x="1280" y="706"/>
                  </a:lnTo>
                  <a:lnTo>
                    <a:pt x="1286" y="706"/>
                  </a:lnTo>
                  <a:lnTo>
                    <a:pt x="1298" y="706"/>
                  </a:lnTo>
                  <a:lnTo>
                    <a:pt x="1317" y="704"/>
                  </a:lnTo>
                  <a:lnTo>
                    <a:pt x="1341" y="704"/>
                  </a:lnTo>
                  <a:lnTo>
                    <a:pt x="1370" y="698"/>
                  </a:lnTo>
                  <a:lnTo>
                    <a:pt x="1404" y="690"/>
                  </a:lnTo>
                  <a:lnTo>
                    <a:pt x="1438" y="679"/>
                  </a:lnTo>
                  <a:lnTo>
                    <a:pt x="1475" y="666"/>
                  </a:lnTo>
                  <a:lnTo>
                    <a:pt x="1509" y="645"/>
                  </a:lnTo>
                  <a:lnTo>
                    <a:pt x="1543" y="618"/>
                  </a:lnTo>
                  <a:lnTo>
                    <a:pt x="1575" y="586"/>
                  </a:lnTo>
                  <a:lnTo>
                    <a:pt x="1604" y="546"/>
                  </a:lnTo>
                  <a:lnTo>
                    <a:pt x="1627" y="498"/>
                  </a:lnTo>
                  <a:lnTo>
                    <a:pt x="1644" y="441"/>
                  </a:lnTo>
                  <a:lnTo>
                    <a:pt x="1653" y="374"/>
                  </a:lnTo>
                  <a:lnTo>
                    <a:pt x="1655" y="298"/>
                  </a:lnTo>
                  <a:lnTo>
                    <a:pt x="1507" y="272"/>
                  </a:lnTo>
                  <a:lnTo>
                    <a:pt x="1043" y="519"/>
                  </a:lnTo>
                  <a:lnTo>
                    <a:pt x="1037" y="521"/>
                  </a:lnTo>
                  <a:lnTo>
                    <a:pt x="1024" y="527"/>
                  </a:lnTo>
                  <a:lnTo>
                    <a:pt x="999" y="534"/>
                  </a:lnTo>
                  <a:lnTo>
                    <a:pt x="970" y="542"/>
                  </a:lnTo>
                  <a:lnTo>
                    <a:pt x="934" y="550"/>
                  </a:lnTo>
                  <a:lnTo>
                    <a:pt x="892" y="555"/>
                  </a:lnTo>
                  <a:lnTo>
                    <a:pt x="847" y="557"/>
                  </a:lnTo>
                  <a:lnTo>
                    <a:pt x="797" y="555"/>
                  </a:lnTo>
                  <a:lnTo>
                    <a:pt x="746" y="548"/>
                  </a:lnTo>
                  <a:lnTo>
                    <a:pt x="692" y="532"/>
                  </a:lnTo>
                  <a:lnTo>
                    <a:pt x="639" y="508"/>
                  </a:lnTo>
                  <a:lnTo>
                    <a:pt x="588" y="475"/>
                  </a:lnTo>
                  <a:lnTo>
                    <a:pt x="536" y="430"/>
                  </a:lnTo>
                  <a:lnTo>
                    <a:pt x="489" y="374"/>
                  </a:lnTo>
                  <a:lnTo>
                    <a:pt x="443" y="304"/>
                  </a:lnTo>
                  <a:lnTo>
                    <a:pt x="405" y="218"/>
                  </a:lnTo>
                  <a:lnTo>
                    <a:pt x="0" y="199"/>
                  </a:lnTo>
                  <a:lnTo>
                    <a:pt x="9" y="150"/>
                  </a:lnTo>
                  <a:lnTo>
                    <a:pt x="9" y="1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42" name="Freeform 38">
              <a:extLst>
                <a:ext uri="{FF2B5EF4-FFF2-40B4-BE49-F238E27FC236}">
                  <a16:creationId xmlns:a16="http://schemas.microsoft.com/office/drawing/2014/main" id="{1F940856-130D-4957-AA84-188ED9715DF7}"/>
                </a:ext>
              </a:extLst>
            </p:cNvPr>
            <p:cNvSpPr>
              <a:spLocks/>
            </p:cNvSpPr>
            <p:nvPr/>
          </p:nvSpPr>
          <p:spPr bwMode="auto">
            <a:xfrm>
              <a:off x="-332" y="2596"/>
              <a:ext cx="271" cy="280"/>
            </a:xfrm>
            <a:custGeom>
              <a:avLst/>
              <a:gdLst>
                <a:gd name="T0" fmla="*/ 2 w 543"/>
                <a:gd name="T1" fmla="*/ 0 h 559"/>
                <a:gd name="T2" fmla="*/ 0 w 543"/>
                <a:gd name="T3" fmla="*/ 8 h 559"/>
                <a:gd name="T4" fmla="*/ 2 w 543"/>
                <a:gd name="T5" fmla="*/ 28 h 559"/>
                <a:gd name="T6" fmla="*/ 4 w 543"/>
                <a:gd name="T7" fmla="*/ 59 h 559"/>
                <a:gd name="T8" fmla="*/ 10 w 543"/>
                <a:gd name="T9" fmla="*/ 99 h 559"/>
                <a:gd name="T10" fmla="*/ 16 w 543"/>
                <a:gd name="T11" fmla="*/ 146 h 559"/>
                <a:gd name="T12" fmla="*/ 29 w 543"/>
                <a:gd name="T13" fmla="*/ 200 h 559"/>
                <a:gd name="T14" fmla="*/ 44 w 543"/>
                <a:gd name="T15" fmla="*/ 255 h 559"/>
                <a:gd name="T16" fmla="*/ 67 w 543"/>
                <a:gd name="T17" fmla="*/ 312 h 559"/>
                <a:gd name="T18" fmla="*/ 94 w 543"/>
                <a:gd name="T19" fmla="*/ 365 h 559"/>
                <a:gd name="T20" fmla="*/ 130 w 543"/>
                <a:gd name="T21" fmla="*/ 419 h 559"/>
                <a:gd name="T22" fmla="*/ 173 w 543"/>
                <a:gd name="T23" fmla="*/ 464 h 559"/>
                <a:gd name="T24" fmla="*/ 227 w 543"/>
                <a:gd name="T25" fmla="*/ 504 h 559"/>
                <a:gd name="T26" fmla="*/ 288 w 543"/>
                <a:gd name="T27" fmla="*/ 535 h 559"/>
                <a:gd name="T28" fmla="*/ 362 w 543"/>
                <a:gd name="T29" fmla="*/ 554 h 559"/>
                <a:gd name="T30" fmla="*/ 446 w 543"/>
                <a:gd name="T31" fmla="*/ 559 h 559"/>
                <a:gd name="T32" fmla="*/ 543 w 543"/>
                <a:gd name="T33" fmla="*/ 552 h 559"/>
                <a:gd name="T34" fmla="*/ 543 w 543"/>
                <a:gd name="T35" fmla="*/ 510 h 559"/>
                <a:gd name="T36" fmla="*/ 539 w 543"/>
                <a:gd name="T37" fmla="*/ 510 h 559"/>
                <a:gd name="T38" fmla="*/ 533 w 543"/>
                <a:gd name="T39" fmla="*/ 510 h 559"/>
                <a:gd name="T40" fmla="*/ 526 w 543"/>
                <a:gd name="T41" fmla="*/ 512 h 559"/>
                <a:gd name="T42" fmla="*/ 514 w 543"/>
                <a:gd name="T43" fmla="*/ 512 h 559"/>
                <a:gd name="T44" fmla="*/ 499 w 543"/>
                <a:gd name="T45" fmla="*/ 512 h 559"/>
                <a:gd name="T46" fmla="*/ 482 w 543"/>
                <a:gd name="T47" fmla="*/ 512 h 559"/>
                <a:gd name="T48" fmla="*/ 465 w 543"/>
                <a:gd name="T49" fmla="*/ 512 h 559"/>
                <a:gd name="T50" fmla="*/ 444 w 543"/>
                <a:gd name="T51" fmla="*/ 510 h 559"/>
                <a:gd name="T52" fmla="*/ 421 w 543"/>
                <a:gd name="T53" fmla="*/ 506 h 559"/>
                <a:gd name="T54" fmla="*/ 398 w 543"/>
                <a:gd name="T55" fmla="*/ 502 h 559"/>
                <a:gd name="T56" fmla="*/ 373 w 543"/>
                <a:gd name="T57" fmla="*/ 497 h 559"/>
                <a:gd name="T58" fmla="*/ 349 w 543"/>
                <a:gd name="T59" fmla="*/ 489 h 559"/>
                <a:gd name="T60" fmla="*/ 322 w 543"/>
                <a:gd name="T61" fmla="*/ 478 h 559"/>
                <a:gd name="T62" fmla="*/ 297 w 543"/>
                <a:gd name="T63" fmla="*/ 466 h 559"/>
                <a:gd name="T64" fmla="*/ 271 w 543"/>
                <a:gd name="T65" fmla="*/ 451 h 559"/>
                <a:gd name="T66" fmla="*/ 246 w 543"/>
                <a:gd name="T67" fmla="*/ 434 h 559"/>
                <a:gd name="T68" fmla="*/ 227 w 543"/>
                <a:gd name="T69" fmla="*/ 419 h 559"/>
                <a:gd name="T70" fmla="*/ 210 w 543"/>
                <a:gd name="T71" fmla="*/ 405 h 559"/>
                <a:gd name="T72" fmla="*/ 193 w 543"/>
                <a:gd name="T73" fmla="*/ 388 h 559"/>
                <a:gd name="T74" fmla="*/ 177 w 543"/>
                <a:gd name="T75" fmla="*/ 369 h 559"/>
                <a:gd name="T76" fmla="*/ 162 w 543"/>
                <a:gd name="T77" fmla="*/ 348 h 559"/>
                <a:gd name="T78" fmla="*/ 147 w 543"/>
                <a:gd name="T79" fmla="*/ 325 h 559"/>
                <a:gd name="T80" fmla="*/ 132 w 543"/>
                <a:gd name="T81" fmla="*/ 302 h 559"/>
                <a:gd name="T82" fmla="*/ 120 w 543"/>
                <a:gd name="T83" fmla="*/ 278 h 559"/>
                <a:gd name="T84" fmla="*/ 107 w 543"/>
                <a:gd name="T85" fmla="*/ 249 h 559"/>
                <a:gd name="T86" fmla="*/ 95 w 543"/>
                <a:gd name="T87" fmla="*/ 221 h 559"/>
                <a:gd name="T88" fmla="*/ 86 w 543"/>
                <a:gd name="T89" fmla="*/ 190 h 559"/>
                <a:gd name="T90" fmla="*/ 76 w 543"/>
                <a:gd name="T91" fmla="*/ 158 h 559"/>
                <a:gd name="T92" fmla="*/ 69 w 543"/>
                <a:gd name="T93" fmla="*/ 122 h 559"/>
                <a:gd name="T94" fmla="*/ 61 w 543"/>
                <a:gd name="T95" fmla="*/ 86 h 559"/>
                <a:gd name="T96" fmla="*/ 56 w 543"/>
                <a:gd name="T97" fmla="*/ 46 h 559"/>
                <a:gd name="T98" fmla="*/ 54 w 543"/>
                <a:gd name="T99" fmla="*/ 8 h 559"/>
                <a:gd name="T100" fmla="*/ 2 w 543"/>
                <a:gd name="T101" fmla="*/ 0 h 559"/>
                <a:gd name="T102" fmla="*/ 2 w 543"/>
                <a:gd name="T103" fmla="*/ 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3" h="559">
                  <a:moveTo>
                    <a:pt x="2" y="0"/>
                  </a:moveTo>
                  <a:lnTo>
                    <a:pt x="0" y="8"/>
                  </a:lnTo>
                  <a:lnTo>
                    <a:pt x="2" y="28"/>
                  </a:lnTo>
                  <a:lnTo>
                    <a:pt x="4" y="59"/>
                  </a:lnTo>
                  <a:lnTo>
                    <a:pt x="10" y="99"/>
                  </a:lnTo>
                  <a:lnTo>
                    <a:pt x="16" y="146"/>
                  </a:lnTo>
                  <a:lnTo>
                    <a:pt x="29" y="200"/>
                  </a:lnTo>
                  <a:lnTo>
                    <a:pt x="44" y="255"/>
                  </a:lnTo>
                  <a:lnTo>
                    <a:pt x="67" y="312"/>
                  </a:lnTo>
                  <a:lnTo>
                    <a:pt x="94" y="365"/>
                  </a:lnTo>
                  <a:lnTo>
                    <a:pt x="130" y="419"/>
                  </a:lnTo>
                  <a:lnTo>
                    <a:pt x="173" y="464"/>
                  </a:lnTo>
                  <a:lnTo>
                    <a:pt x="227" y="504"/>
                  </a:lnTo>
                  <a:lnTo>
                    <a:pt x="288" y="535"/>
                  </a:lnTo>
                  <a:lnTo>
                    <a:pt x="362" y="554"/>
                  </a:lnTo>
                  <a:lnTo>
                    <a:pt x="446" y="559"/>
                  </a:lnTo>
                  <a:lnTo>
                    <a:pt x="543" y="552"/>
                  </a:lnTo>
                  <a:lnTo>
                    <a:pt x="543" y="510"/>
                  </a:lnTo>
                  <a:lnTo>
                    <a:pt x="539" y="510"/>
                  </a:lnTo>
                  <a:lnTo>
                    <a:pt x="533" y="510"/>
                  </a:lnTo>
                  <a:lnTo>
                    <a:pt x="526" y="512"/>
                  </a:lnTo>
                  <a:lnTo>
                    <a:pt x="514" y="512"/>
                  </a:lnTo>
                  <a:lnTo>
                    <a:pt x="499" y="512"/>
                  </a:lnTo>
                  <a:lnTo>
                    <a:pt x="482" y="512"/>
                  </a:lnTo>
                  <a:lnTo>
                    <a:pt x="465" y="512"/>
                  </a:lnTo>
                  <a:lnTo>
                    <a:pt x="444" y="510"/>
                  </a:lnTo>
                  <a:lnTo>
                    <a:pt x="421" y="506"/>
                  </a:lnTo>
                  <a:lnTo>
                    <a:pt x="398" y="502"/>
                  </a:lnTo>
                  <a:lnTo>
                    <a:pt x="373" y="497"/>
                  </a:lnTo>
                  <a:lnTo>
                    <a:pt x="349" y="489"/>
                  </a:lnTo>
                  <a:lnTo>
                    <a:pt x="322" y="478"/>
                  </a:lnTo>
                  <a:lnTo>
                    <a:pt x="297" y="466"/>
                  </a:lnTo>
                  <a:lnTo>
                    <a:pt x="271" y="451"/>
                  </a:lnTo>
                  <a:lnTo>
                    <a:pt x="246" y="434"/>
                  </a:lnTo>
                  <a:lnTo>
                    <a:pt x="227" y="419"/>
                  </a:lnTo>
                  <a:lnTo>
                    <a:pt x="210" y="405"/>
                  </a:lnTo>
                  <a:lnTo>
                    <a:pt x="193" y="388"/>
                  </a:lnTo>
                  <a:lnTo>
                    <a:pt x="177" y="369"/>
                  </a:lnTo>
                  <a:lnTo>
                    <a:pt x="162" y="348"/>
                  </a:lnTo>
                  <a:lnTo>
                    <a:pt x="147" y="325"/>
                  </a:lnTo>
                  <a:lnTo>
                    <a:pt x="132" y="302"/>
                  </a:lnTo>
                  <a:lnTo>
                    <a:pt x="120" y="278"/>
                  </a:lnTo>
                  <a:lnTo>
                    <a:pt x="107" y="249"/>
                  </a:lnTo>
                  <a:lnTo>
                    <a:pt x="95" y="221"/>
                  </a:lnTo>
                  <a:lnTo>
                    <a:pt x="86" y="190"/>
                  </a:lnTo>
                  <a:lnTo>
                    <a:pt x="76" y="158"/>
                  </a:lnTo>
                  <a:lnTo>
                    <a:pt x="69" y="122"/>
                  </a:lnTo>
                  <a:lnTo>
                    <a:pt x="61" y="86"/>
                  </a:lnTo>
                  <a:lnTo>
                    <a:pt x="56" y="46"/>
                  </a:lnTo>
                  <a:lnTo>
                    <a:pt x="54" y="8"/>
                  </a:lnTo>
                  <a:lnTo>
                    <a:pt x="2"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44" name="Freeform 40">
              <a:extLst>
                <a:ext uri="{FF2B5EF4-FFF2-40B4-BE49-F238E27FC236}">
                  <a16:creationId xmlns:a16="http://schemas.microsoft.com/office/drawing/2014/main" id="{116498BC-8C38-4510-8B15-7E49A5D7AFB9}"/>
                </a:ext>
              </a:extLst>
            </p:cNvPr>
            <p:cNvSpPr>
              <a:spLocks/>
            </p:cNvSpPr>
            <p:nvPr/>
          </p:nvSpPr>
          <p:spPr bwMode="auto">
            <a:xfrm>
              <a:off x="-305" y="2687"/>
              <a:ext cx="116" cy="23"/>
            </a:xfrm>
            <a:custGeom>
              <a:avLst/>
              <a:gdLst>
                <a:gd name="T0" fmla="*/ 0 w 232"/>
                <a:gd name="T1" fmla="*/ 0 h 45"/>
                <a:gd name="T2" fmla="*/ 218 w 232"/>
                <a:gd name="T3" fmla="*/ 0 h 45"/>
                <a:gd name="T4" fmla="*/ 232 w 232"/>
                <a:gd name="T5" fmla="*/ 43 h 45"/>
                <a:gd name="T6" fmla="*/ 13 w 232"/>
                <a:gd name="T7" fmla="*/ 45 h 45"/>
                <a:gd name="T8" fmla="*/ 0 w 232"/>
                <a:gd name="T9" fmla="*/ 0 h 45"/>
                <a:gd name="T10" fmla="*/ 0 w 232"/>
                <a:gd name="T11" fmla="*/ 0 h 45"/>
              </a:gdLst>
              <a:ahLst/>
              <a:cxnLst>
                <a:cxn ang="0">
                  <a:pos x="T0" y="T1"/>
                </a:cxn>
                <a:cxn ang="0">
                  <a:pos x="T2" y="T3"/>
                </a:cxn>
                <a:cxn ang="0">
                  <a:pos x="T4" y="T5"/>
                </a:cxn>
                <a:cxn ang="0">
                  <a:pos x="T6" y="T7"/>
                </a:cxn>
                <a:cxn ang="0">
                  <a:pos x="T8" y="T9"/>
                </a:cxn>
                <a:cxn ang="0">
                  <a:pos x="T10" y="T11"/>
                </a:cxn>
              </a:cxnLst>
              <a:rect l="0" t="0" r="r" b="b"/>
              <a:pathLst>
                <a:path w="232" h="45">
                  <a:moveTo>
                    <a:pt x="0" y="0"/>
                  </a:moveTo>
                  <a:lnTo>
                    <a:pt x="218" y="0"/>
                  </a:lnTo>
                  <a:lnTo>
                    <a:pt x="232" y="43"/>
                  </a:lnTo>
                  <a:lnTo>
                    <a:pt x="13" y="45"/>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45" name="Freeform 41">
              <a:extLst>
                <a:ext uri="{FF2B5EF4-FFF2-40B4-BE49-F238E27FC236}">
                  <a16:creationId xmlns:a16="http://schemas.microsoft.com/office/drawing/2014/main" id="{EA5C9CAC-575B-4A5C-97B2-5087B12DB31D}"/>
                </a:ext>
              </a:extLst>
            </p:cNvPr>
            <p:cNvSpPr>
              <a:spLocks/>
            </p:cNvSpPr>
            <p:nvPr/>
          </p:nvSpPr>
          <p:spPr bwMode="auto">
            <a:xfrm>
              <a:off x="-294" y="2733"/>
              <a:ext cx="116" cy="24"/>
            </a:xfrm>
            <a:custGeom>
              <a:avLst/>
              <a:gdLst>
                <a:gd name="T0" fmla="*/ 0 w 233"/>
                <a:gd name="T1" fmla="*/ 0 h 48"/>
                <a:gd name="T2" fmla="*/ 219 w 233"/>
                <a:gd name="T3" fmla="*/ 0 h 48"/>
                <a:gd name="T4" fmla="*/ 233 w 233"/>
                <a:gd name="T5" fmla="*/ 46 h 48"/>
                <a:gd name="T6" fmla="*/ 14 w 233"/>
                <a:gd name="T7" fmla="*/ 48 h 48"/>
                <a:gd name="T8" fmla="*/ 0 w 233"/>
                <a:gd name="T9" fmla="*/ 0 h 48"/>
                <a:gd name="T10" fmla="*/ 0 w 233"/>
                <a:gd name="T11" fmla="*/ 0 h 48"/>
              </a:gdLst>
              <a:ahLst/>
              <a:cxnLst>
                <a:cxn ang="0">
                  <a:pos x="T0" y="T1"/>
                </a:cxn>
                <a:cxn ang="0">
                  <a:pos x="T2" y="T3"/>
                </a:cxn>
                <a:cxn ang="0">
                  <a:pos x="T4" y="T5"/>
                </a:cxn>
                <a:cxn ang="0">
                  <a:pos x="T6" y="T7"/>
                </a:cxn>
                <a:cxn ang="0">
                  <a:pos x="T8" y="T9"/>
                </a:cxn>
                <a:cxn ang="0">
                  <a:pos x="T10" y="T11"/>
                </a:cxn>
              </a:cxnLst>
              <a:rect l="0" t="0" r="r" b="b"/>
              <a:pathLst>
                <a:path w="233" h="48">
                  <a:moveTo>
                    <a:pt x="0" y="0"/>
                  </a:moveTo>
                  <a:lnTo>
                    <a:pt x="219" y="0"/>
                  </a:lnTo>
                  <a:lnTo>
                    <a:pt x="233" y="46"/>
                  </a:lnTo>
                  <a:lnTo>
                    <a:pt x="14" y="48"/>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46" name="Freeform 42">
              <a:extLst>
                <a:ext uri="{FF2B5EF4-FFF2-40B4-BE49-F238E27FC236}">
                  <a16:creationId xmlns:a16="http://schemas.microsoft.com/office/drawing/2014/main" id="{E7057055-D3D1-481F-B095-BACFDE97D0F9}"/>
                </a:ext>
              </a:extLst>
            </p:cNvPr>
            <p:cNvSpPr>
              <a:spLocks/>
            </p:cNvSpPr>
            <p:nvPr/>
          </p:nvSpPr>
          <p:spPr bwMode="auto">
            <a:xfrm>
              <a:off x="-273" y="2778"/>
              <a:ext cx="116" cy="23"/>
            </a:xfrm>
            <a:custGeom>
              <a:avLst/>
              <a:gdLst>
                <a:gd name="T0" fmla="*/ 0 w 232"/>
                <a:gd name="T1" fmla="*/ 0 h 48"/>
                <a:gd name="T2" fmla="*/ 219 w 232"/>
                <a:gd name="T3" fmla="*/ 0 h 48"/>
                <a:gd name="T4" fmla="*/ 232 w 232"/>
                <a:gd name="T5" fmla="*/ 46 h 48"/>
                <a:gd name="T6" fmla="*/ 14 w 232"/>
                <a:gd name="T7" fmla="*/ 48 h 48"/>
                <a:gd name="T8" fmla="*/ 0 w 232"/>
                <a:gd name="T9" fmla="*/ 0 h 48"/>
                <a:gd name="T10" fmla="*/ 0 w 232"/>
                <a:gd name="T11" fmla="*/ 0 h 48"/>
              </a:gdLst>
              <a:ahLst/>
              <a:cxnLst>
                <a:cxn ang="0">
                  <a:pos x="T0" y="T1"/>
                </a:cxn>
                <a:cxn ang="0">
                  <a:pos x="T2" y="T3"/>
                </a:cxn>
                <a:cxn ang="0">
                  <a:pos x="T4" y="T5"/>
                </a:cxn>
                <a:cxn ang="0">
                  <a:pos x="T6" y="T7"/>
                </a:cxn>
                <a:cxn ang="0">
                  <a:pos x="T8" y="T9"/>
                </a:cxn>
                <a:cxn ang="0">
                  <a:pos x="T10" y="T11"/>
                </a:cxn>
              </a:cxnLst>
              <a:rect l="0" t="0" r="r" b="b"/>
              <a:pathLst>
                <a:path w="232" h="48">
                  <a:moveTo>
                    <a:pt x="0" y="0"/>
                  </a:moveTo>
                  <a:lnTo>
                    <a:pt x="219" y="0"/>
                  </a:lnTo>
                  <a:lnTo>
                    <a:pt x="232" y="46"/>
                  </a:lnTo>
                  <a:lnTo>
                    <a:pt x="14" y="48"/>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47" name="Freeform 43">
              <a:extLst>
                <a:ext uri="{FF2B5EF4-FFF2-40B4-BE49-F238E27FC236}">
                  <a16:creationId xmlns:a16="http://schemas.microsoft.com/office/drawing/2014/main" id="{050FF40B-CE0B-4C41-92AC-7B5369000E43}"/>
                </a:ext>
              </a:extLst>
            </p:cNvPr>
            <p:cNvSpPr>
              <a:spLocks/>
            </p:cNvSpPr>
            <p:nvPr/>
          </p:nvSpPr>
          <p:spPr bwMode="auto">
            <a:xfrm>
              <a:off x="-107" y="2765"/>
              <a:ext cx="678" cy="29"/>
            </a:xfrm>
            <a:custGeom>
              <a:avLst/>
              <a:gdLst>
                <a:gd name="T0" fmla="*/ 0 w 1355"/>
                <a:gd name="T1" fmla="*/ 13 h 57"/>
                <a:gd name="T2" fmla="*/ 1355 w 1355"/>
                <a:gd name="T3" fmla="*/ 0 h 57"/>
                <a:gd name="T4" fmla="*/ 1317 w 1355"/>
                <a:gd name="T5" fmla="*/ 53 h 57"/>
                <a:gd name="T6" fmla="*/ 4 w 1355"/>
                <a:gd name="T7" fmla="*/ 57 h 57"/>
                <a:gd name="T8" fmla="*/ 0 w 1355"/>
                <a:gd name="T9" fmla="*/ 13 h 57"/>
                <a:gd name="T10" fmla="*/ 0 w 1355"/>
                <a:gd name="T11" fmla="*/ 13 h 57"/>
              </a:gdLst>
              <a:ahLst/>
              <a:cxnLst>
                <a:cxn ang="0">
                  <a:pos x="T0" y="T1"/>
                </a:cxn>
                <a:cxn ang="0">
                  <a:pos x="T2" y="T3"/>
                </a:cxn>
                <a:cxn ang="0">
                  <a:pos x="T4" y="T5"/>
                </a:cxn>
                <a:cxn ang="0">
                  <a:pos x="T6" y="T7"/>
                </a:cxn>
                <a:cxn ang="0">
                  <a:pos x="T8" y="T9"/>
                </a:cxn>
                <a:cxn ang="0">
                  <a:pos x="T10" y="T11"/>
                </a:cxn>
              </a:cxnLst>
              <a:rect l="0" t="0" r="r" b="b"/>
              <a:pathLst>
                <a:path w="1355" h="57">
                  <a:moveTo>
                    <a:pt x="0" y="13"/>
                  </a:moveTo>
                  <a:lnTo>
                    <a:pt x="1355" y="0"/>
                  </a:lnTo>
                  <a:lnTo>
                    <a:pt x="1317" y="53"/>
                  </a:lnTo>
                  <a:lnTo>
                    <a:pt x="4" y="57"/>
                  </a:lnTo>
                  <a:lnTo>
                    <a:pt x="0" y="13"/>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48" name="Freeform 44">
              <a:extLst>
                <a:ext uri="{FF2B5EF4-FFF2-40B4-BE49-F238E27FC236}">
                  <a16:creationId xmlns:a16="http://schemas.microsoft.com/office/drawing/2014/main" id="{42C7C519-7C3B-4D0E-B3CE-1928241623E1}"/>
                </a:ext>
              </a:extLst>
            </p:cNvPr>
            <p:cNvSpPr>
              <a:spLocks/>
            </p:cNvSpPr>
            <p:nvPr/>
          </p:nvSpPr>
          <p:spPr bwMode="auto">
            <a:xfrm>
              <a:off x="-187" y="2698"/>
              <a:ext cx="239" cy="28"/>
            </a:xfrm>
            <a:custGeom>
              <a:avLst/>
              <a:gdLst>
                <a:gd name="T0" fmla="*/ 0 w 478"/>
                <a:gd name="T1" fmla="*/ 13 h 57"/>
                <a:gd name="T2" fmla="*/ 478 w 478"/>
                <a:gd name="T3" fmla="*/ 0 h 57"/>
                <a:gd name="T4" fmla="*/ 467 w 478"/>
                <a:gd name="T5" fmla="*/ 55 h 57"/>
                <a:gd name="T6" fmla="*/ 0 w 478"/>
                <a:gd name="T7" fmla="*/ 57 h 57"/>
                <a:gd name="T8" fmla="*/ 0 w 478"/>
                <a:gd name="T9" fmla="*/ 13 h 57"/>
                <a:gd name="T10" fmla="*/ 0 w 478"/>
                <a:gd name="T11" fmla="*/ 13 h 57"/>
              </a:gdLst>
              <a:ahLst/>
              <a:cxnLst>
                <a:cxn ang="0">
                  <a:pos x="T0" y="T1"/>
                </a:cxn>
                <a:cxn ang="0">
                  <a:pos x="T2" y="T3"/>
                </a:cxn>
                <a:cxn ang="0">
                  <a:pos x="T4" y="T5"/>
                </a:cxn>
                <a:cxn ang="0">
                  <a:pos x="T6" y="T7"/>
                </a:cxn>
                <a:cxn ang="0">
                  <a:pos x="T8" y="T9"/>
                </a:cxn>
                <a:cxn ang="0">
                  <a:pos x="T10" y="T11"/>
                </a:cxn>
              </a:cxnLst>
              <a:rect l="0" t="0" r="r" b="b"/>
              <a:pathLst>
                <a:path w="478" h="57">
                  <a:moveTo>
                    <a:pt x="0" y="13"/>
                  </a:moveTo>
                  <a:lnTo>
                    <a:pt x="478" y="0"/>
                  </a:lnTo>
                  <a:lnTo>
                    <a:pt x="467" y="55"/>
                  </a:lnTo>
                  <a:lnTo>
                    <a:pt x="0" y="57"/>
                  </a:lnTo>
                  <a:lnTo>
                    <a:pt x="0" y="13"/>
                  </a:lnTo>
                  <a:lnTo>
                    <a:pt x="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49" name="Freeform 45">
              <a:extLst>
                <a:ext uri="{FF2B5EF4-FFF2-40B4-BE49-F238E27FC236}">
                  <a16:creationId xmlns:a16="http://schemas.microsoft.com/office/drawing/2014/main" id="{F6344E14-EB21-486C-9F51-1D5FACC10BC0}"/>
                </a:ext>
              </a:extLst>
            </p:cNvPr>
            <p:cNvSpPr>
              <a:spLocks/>
            </p:cNvSpPr>
            <p:nvPr/>
          </p:nvSpPr>
          <p:spPr bwMode="auto">
            <a:xfrm>
              <a:off x="466" y="2719"/>
              <a:ext cx="116" cy="23"/>
            </a:xfrm>
            <a:custGeom>
              <a:avLst/>
              <a:gdLst>
                <a:gd name="T0" fmla="*/ 0 w 232"/>
                <a:gd name="T1" fmla="*/ 0 h 46"/>
                <a:gd name="T2" fmla="*/ 219 w 232"/>
                <a:gd name="T3" fmla="*/ 0 h 46"/>
                <a:gd name="T4" fmla="*/ 232 w 232"/>
                <a:gd name="T5" fmla="*/ 44 h 46"/>
                <a:gd name="T6" fmla="*/ 15 w 232"/>
                <a:gd name="T7" fmla="*/ 46 h 46"/>
                <a:gd name="T8" fmla="*/ 0 w 232"/>
                <a:gd name="T9" fmla="*/ 0 h 46"/>
                <a:gd name="T10" fmla="*/ 0 w 232"/>
                <a:gd name="T11" fmla="*/ 0 h 46"/>
              </a:gdLst>
              <a:ahLst/>
              <a:cxnLst>
                <a:cxn ang="0">
                  <a:pos x="T0" y="T1"/>
                </a:cxn>
                <a:cxn ang="0">
                  <a:pos x="T2" y="T3"/>
                </a:cxn>
                <a:cxn ang="0">
                  <a:pos x="T4" y="T5"/>
                </a:cxn>
                <a:cxn ang="0">
                  <a:pos x="T6" y="T7"/>
                </a:cxn>
                <a:cxn ang="0">
                  <a:pos x="T8" y="T9"/>
                </a:cxn>
                <a:cxn ang="0">
                  <a:pos x="T10" y="T11"/>
                </a:cxn>
              </a:cxnLst>
              <a:rect l="0" t="0" r="r" b="b"/>
              <a:pathLst>
                <a:path w="232" h="46">
                  <a:moveTo>
                    <a:pt x="0" y="0"/>
                  </a:moveTo>
                  <a:lnTo>
                    <a:pt x="219" y="0"/>
                  </a:lnTo>
                  <a:lnTo>
                    <a:pt x="232" y="44"/>
                  </a:lnTo>
                  <a:lnTo>
                    <a:pt x="15" y="46"/>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50" name="Freeform 46">
              <a:extLst>
                <a:ext uri="{FF2B5EF4-FFF2-40B4-BE49-F238E27FC236}">
                  <a16:creationId xmlns:a16="http://schemas.microsoft.com/office/drawing/2014/main" id="{ADA0F7F2-E2FE-44A4-A608-748CAFD49EBE}"/>
                </a:ext>
              </a:extLst>
            </p:cNvPr>
            <p:cNvSpPr>
              <a:spLocks/>
            </p:cNvSpPr>
            <p:nvPr/>
          </p:nvSpPr>
          <p:spPr bwMode="auto">
            <a:xfrm>
              <a:off x="449" y="2649"/>
              <a:ext cx="58" cy="59"/>
            </a:xfrm>
            <a:custGeom>
              <a:avLst/>
              <a:gdLst>
                <a:gd name="T0" fmla="*/ 59 w 116"/>
                <a:gd name="T1" fmla="*/ 118 h 118"/>
                <a:gd name="T2" fmla="*/ 62 w 116"/>
                <a:gd name="T3" fmla="*/ 117 h 118"/>
                <a:gd name="T4" fmla="*/ 70 w 116"/>
                <a:gd name="T5" fmla="*/ 117 h 118"/>
                <a:gd name="T6" fmla="*/ 74 w 116"/>
                <a:gd name="T7" fmla="*/ 115 h 118"/>
                <a:gd name="T8" fmla="*/ 79 w 116"/>
                <a:gd name="T9" fmla="*/ 113 h 118"/>
                <a:gd name="T10" fmla="*/ 89 w 116"/>
                <a:gd name="T11" fmla="*/ 107 h 118"/>
                <a:gd name="T12" fmla="*/ 100 w 116"/>
                <a:gd name="T13" fmla="*/ 101 h 118"/>
                <a:gd name="T14" fmla="*/ 106 w 116"/>
                <a:gd name="T15" fmla="*/ 92 h 118"/>
                <a:gd name="T16" fmla="*/ 112 w 116"/>
                <a:gd name="T17" fmla="*/ 82 h 118"/>
                <a:gd name="T18" fmla="*/ 112 w 116"/>
                <a:gd name="T19" fmla="*/ 77 h 118"/>
                <a:gd name="T20" fmla="*/ 114 w 116"/>
                <a:gd name="T21" fmla="*/ 71 h 118"/>
                <a:gd name="T22" fmla="*/ 116 w 116"/>
                <a:gd name="T23" fmla="*/ 65 h 118"/>
                <a:gd name="T24" fmla="*/ 116 w 116"/>
                <a:gd name="T25" fmla="*/ 59 h 118"/>
                <a:gd name="T26" fmla="*/ 116 w 116"/>
                <a:gd name="T27" fmla="*/ 52 h 118"/>
                <a:gd name="T28" fmla="*/ 114 w 116"/>
                <a:gd name="T29" fmla="*/ 46 h 118"/>
                <a:gd name="T30" fmla="*/ 112 w 116"/>
                <a:gd name="T31" fmla="*/ 40 h 118"/>
                <a:gd name="T32" fmla="*/ 112 w 116"/>
                <a:gd name="T33" fmla="*/ 37 h 118"/>
                <a:gd name="T34" fmla="*/ 106 w 116"/>
                <a:gd name="T35" fmla="*/ 25 h 118"/>
                <a:gd name="T36" fmla="*/ 100 w 116"/>
                <a:gd name="T37" fmla="*/ 18 h 118"/>
                <a:gd name="T38" fmla="*/ 89 w 116"/>
                <a:gd name="T39" fmla="*/ 10 h 118"/>
                <a:gd name="T40" fmla="*/ 79 w 116"/>
                <a:gd name="T41" fmla="*/ 4 h 118"/>
                <a:gd name="T42" fmla="*/ 74 w 116"/>
                <a:gd name="T43" fmla="*/ 2 h 118"/>
                <a:gd name="T44" fmla="*/ 70 w 116"/>
                <a:gd name="T45" fmla="*/ 0 h 118"/>
                <a:gd name="T46" fmla="*/ 62 w 116"/>
                <a:gd name="T47" fmla="*/ 0 h 118"/>
                <a:gd name="T48" fmla="*/ 59 w 116"/>
                <a:gd name="T49" fmla="*/ 0 h 118"/>
                <a:gd name="T50" fmla="*/ 53 w 116"/>
                <a:gd name="T51" fmla="*/ 0 h 118"/>
                <a:gd name="T52" fmla="*/ 45 w 116"/>
                <a:gd name="T53" fmla="*/ 0 h 118"/>
                <a:gd name="T54" fmla="*/ 39 w 116"/>
                <a:gd name="T55" fmla="*/ 2 h 118"/>
                <a:gd name="T56" fmla="*/ 36 w 116"/>
                <a:gd name="T57" fmla="*/ 4 h 118"/>
                <a:gd name="T58" fmla="*/ 24 w 116"/>
                <a:gd name="T59" fmla="*/ 10 h 118"/>
                <a:gd name="T60" fmla="*/ 17 w 116"/>
                <a:gd name="T61" fmla="*/ 18 h 118"/>
                <a:gd name="T62" fmla="*/ 9 w 116"/>
                <a:gd name="T63" fmla="*/ 25 h 118"/>
                <a:gd name="T64" fmla="*/ 3 w 116"/>
                <a:gd name="T65" fmla="*/ 37 h 118"/>
                <a:gd name="T66" fmla="*/ 1 w 116"/>
                <a:gd name="T67" fmla="*/ 40 h 118"/>
                <a:gd name="T68" fmla="*/ 0 w 116"/>
                <a:gd name="T69" fmla="*/ 46 h 118"/>
                <a:gd name="T70" fmla="*/ 0 w 116"/>
                <a:gd name="T71" fmla="*/ 52 h 118"/>
                <a:gd name="T72" fmla="*/ 0 w 116"/>
                <a:gd name="T73" fmla="*/ 59 h 118"/>
                <a:gd name="T74" fmla="*/ 0 w 116"/>
                <a:gd name="T75" fmla="*/ 65 h 118"/>
                <a:gd name="T76" fmla="*/ 0 w 116"/>
                <a:gd name="T77" fmla="*/ 71 h 118"/>
                <a:gd name="T78" fmla="*/ 1 w 116"/>
                <a:gd name="T79" fmla="*/ 77 h 118"/>
                <a:gd name="T80" fmla="*/ 3 w 116"/>
                <a:gd name="T81" fmla="*/ 82 h 118"/>
                <a:gd name="T82" fmla="*/ 9 w 116"/>
                <a:gd name="T83" fmla="*/ 92 h 118"/>
                <a:gd name="T84" fmla="*/ 17 w 116"/>
                <a:gd name="T85" fmla="*/ 101 h 118"/>
                <a:gd name="T86" fmla="*/ 24 w 116"/>
                <a:gd name="T87" fmla="*/ 107 h 118"/>
                <a:gd name="T88" fmla="*/ 36 w 116"/>
                <a:gd name="T89" fmla="*/ 113 h 118"/>
                <a:gd name="T90" fmla="*/ 39 w 116"/>
                <a:gd name="T91" fmla="*/ 115 h 118"/>
                <a:gd name="T92" fmla="*/ 45 w 116"/>
                <a:gd name="T93" fmla="*/ 117 h 118"/>
                <a:gd name="T94" fmla="*/ 53 w 116"/>
                <a:gd name="T95" fmla="*/ 117 h 118"/>
                <a:gd name="T96" fmla="*/ 59 w 116"/>
                <a:gd name="T97" fmla="*/ 118 h 118"/>
                <a:gd name="T98" fmla="*/ 59 w 116"/>
                <a:gd name="T9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6" h="118">
                  <a:moveTo>
                    <a:pt x="59" y="118"/>
                  </a:moveTo>
                  <a:lnTo>
                    <a:pt x="62" y="117"/>
                  </a:lnTo>
                  <a:lnTo>
                    <a:pt x="70" y="117"/>
                  </a:lnTo>
                  <a:lnTo>
                    <a:pt x="74" y="115"/>
                  </a:lnTo>
                  <a:lnTo>
                    <a:pt x="79" y="113"/>
                  </a:lnTo>
                  <a:lnTo>
                    <a:pt x="89" y="107"/>
                  </a:lnTo>
                  <a:lnTo>
                    <a:pt x="100" y="101"/>
                  </a:lnTo>
                  <a:lnTo>
                    <a:pt x="106" y="92"/>
                  </a:lnTo>
                  <a:lnTo>
                    <a:pt x="112" y="82"/>
                  </a:lnTo>
                  <a:lnTo>
                    <a:pt x="112" y="77"/>
                  </a:lnTo>
                  <a:lnTo>
                    <a:pt x="114" y="71"/>
                  </a:lnTo>
                  <a:lnTo>
                    <a:pt x="116" y="65"/>
                  </a:lnTo>
                  <a:lnTo>
                    <a:pt x="116" y="59"/>
                  </a:lnTo>
                  <a:lnTo>
                    <a:pt x="116" y="52"/>
                  </a:lnTo>
                  <a:lnTo>
                    <a:pt x="114" y="46"/>
                  </a:lnTo>
                  <a:lnTo>
                    <a:pt x="112" y="40"/>
                  </a:lnTo>
                  <a:lnTo>
                    <a:pt x="112" y="37"/>
                  </a:lnTo>
                  <a:lnTo>
                    <a:pt x="106" y="25"/>
                  </a:lnTo>
                  <a:lnTo>
                    <a:pt x="100" y="18"/>
                  </a:lnTo>
                  <a:lnTo>
                    <a:pt x="89" y="10"/>
                  </a:lnTo>
                  <a:lnTo>
                    <a:pt x="79" y="4"/>
                  </a:lnTo>
                  <a:lnTo>
                    <a:pt x="74" y="2"/>
                  </a:lnTo>
                  <a:lnTo>
                    <a:pt x="70" y="0"/>
                  </a:lnTo>
                  <a:lnTo>
                    <a:pt x="62" y="0"/>
                  </a:lnTo>
                  <a:lnTo>
                    <a:pt x="59" y="0"/>
                  </a:lnTo>
                  <a:lnTo>
                    <a:pt x="53" y="0"/>
                  </a:lnTo>
                  <a:lnTo>
                    <a:pt x="45" y="0"/>
                  </a:lnTo>
                  <a:lnTo>
                    <a:pt x="39" y="2"/>
                  </a:lnTo>
                  <a:lnTo>
                    <a:pt x="36" y="4"/>
                  </a:lnTo>
                  <a:lnTo>
                    <a:pt x="24" y="10"/>
                  </a:lnTo>
                  <a:lnTo>
                    <a:pt x="17" y="18"/>
                  </a:lnTo>
                  <a:lnTo>
                    <a:pt x="9" y="25"/>
                  </a:lnTo>
                  <a:lnTo>
                    <a:pt x="3" y="37"/>
                  </a:lnTo>
                  <a:lnTo>
                    <a:pt x="1" y="40"/>
                  </a:lnTo>
                  <a:lnTo>
                    <a:pt x="0" y="46"/>
                  </a:lnTo>
                  <a:lnTo>
                    <a:pt x="0" y="52"/>
                  </a:lnTo>
                  <a:lnTo>
                    <a:pt x="0" y="59"/>
                  </a:lnTo>
                  <a:lnTo>
                    <a:pt x="0" y="65"/>
                  </a:lnTo>
                  <a:lnTo>
                    <a:pt x="0" y="71"/>
                  </a:lnTo>
                  <a:lnTo>
                    <a:pt x="1" y="77"/>
                  </a:lnTo>
                  <a:lnTo>
                    <a:pt x="3" y="82"/>
                  </a:lnTo>
                  <a:lnTo>
                    <a:pt x="9" y="92"/>
                  </a:lnTo>
                  <a:lnTo>
                    <a:pt x="17" y="101"/>
                  </a:lnTo>
                  <a:lnTo>
                    <a:pt x="24" y="107"/>
                  </a:lnTo>
                  <a:lnTo>
                    <a:pt x="36" y="113"/>
                  </a:lnTo>
                  <a:lnTo>
                    <a:pt x="39" y="115"/>
                  </a:lnTo>
                  <a:lnTo>
                    <a:pt x="45" y="117"/>
                  </a:lnTo>
                  <a:lnTo>
                    <a:pt x="53" y="117"/>
                  </a:lnTo>
                  <a:lnTo>
                    <a:pt x="59" y="118"/>
                  </a:lnTo>
                  <a:lnTo>
                    <a:pt x="59" y="1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51" name="Freeform 47">
              <a:extLst>
                <a:ext uri="{FF2B5EF4-FFF2-40B4-BE49-F238E27FC236}">
                  <a16:creationId xmlns:a16="http://schemas.microsoft.com/office/drawing/2014/main" id="{32FFB96E-68F0-430C-B2B2-2EFE3B02C1A6}"/>
                </a:ext>
              </a:extLst>
            </p:cNvPr>
            <p:cNvSpPr>
              <a:spLocks/>
            </p:cNvSpPr>
            <p:nvPr/>
          </p:nvSpPr>
          <p:spPr bwMode="auto">
            <a:xfrm>
              <a:off x="469" y="2646"/>
              <a:ext cx="59" cy="59"/>
            </a:xfrm>
            <a:custGeom>
              <a:avLst/>
              <a:gdLst>
                <a:gd name="T0" fmla="*/ 58 w 118"/>
                <a:gd name="T1" fmla="*/ 118 h 118"/>
                <a:gd name="T2" fmla="*/ 63 w 118"/>
                <a:gd name="T3" fmla="*/ 118 h 118"/>
                <a:gd name="T4" fmla="*/ 69 w 118"/>
                <a:gd name="T5" fmla="*/ 116 h 118"/>
                <a:gd name="T6" fmla="*/ 75 w 118"/>
                <a:gd name="T7" fmla="*/ 114 h 118"/>
                <a:gd name="T8" fmla="*/ 80 w 118"/>
                <a:gd name="T9" fmla="*/ 114 h 118"/>
                <a:gd name="T10" fmla="*/ 86 w 118"/>
                <a:gd name="T11" fmla="*/ 110 h 118"/>
                <a:gd name="T12" fmla="*/ 90 w 118"/>
                <a:gd name="T13" fmla="*/ 106 h 118"/>
                <a:gd name="T14" fmla="*/ 96 w 118"/>
                <a:gd name="T15" fmla="*/ 103 h 118"/>
                <a:gd name="T16" fmla="*/ 101 w 118"/>
                <a:gd name="T17" fmla="*/ 101 h 118"/>
                <a:gd name="T18" fmla="*/ 103 w 118"/>
                <a:gd name="T19" fmla="*/ 95 h 118"/>
                <a:gd name="T20" fmla="*/ 107 w 118"/>
                <a:gd name="T21" fmla="*/ 89 h 118"/>
                <a:gd name="T22" fmla="*/ 111 w 118"/>
                <a:gd name="T23" fmla="*/ 85 h 118"/>
                <a:gd name="T24" fmla="*/ 113 w 118"/>
                <a:gd name="T25" fmla="*/ 80 h 118"/>
                <a:gd name="T26" fmla="*/ 115 w 118"/>
                <a:gd name="T27" fmla="*/ 74 h 118"/>
                <a:gd name="T28" fmla="*/ 117 w 118"/>
                <a:gd name="T29" fmla="*/ 68 h 118"/>
                <a:gd name="T30" fmla="*/ 118 w 118"/>
                <a:gd name="T31" fmla="*/ 63 h 118"/>
                <a:gd name="T32" fmla="*/ 118 w 118"/>
                <a:gd name="T33" fmla="*/ 57 h 118"/>
                <a:gd name="T34" fmla="*/ 118 w 118"/>
                <a:gd name="T35" fmla="*/ 51 h 118"/>
                <a:gd name="T36" fmla="*/ 117 w 118"/>
                <a:gd name="T37" fmla="*/ 45 h 118"/>
                <a:gd name="T38" fmla="*/ 115 w 118"/>
                <a:gd name="T39" fmla="*/ 40 h 118"/>
                <a:gd name="T40" fmla="*/ 113 w 118"/>
                <a:gd name="T41" fmla="*/ 34 h 118"/>
                <a:gd name="T42" fmla="*/ 107 w 118"/>
                <a:gd name="T43" fmla="*/ 25 h 118"/>
                <a:gd name="T44" fmla="*/ 101 w 118"/>
                <a:gd name="T45" fmla="*/ 17 h 118"/>
                <a:gd name="T46" fmla="*/ 96 w 118"/>
                <a:gd name="T47" fmla="*/ 11 h 118"/>
                <a:gd name="T48" fmla="*/ 90 w 118"/>
                <a:gd name="T49" fmla="*/ 9 h 118"/>
                <a:gd name="T50" fmla="*/ 86 w 118"/>
                <a:gd name="T51" fmla="*/ 5 h 118"/>
                <a:gd name="T52" fmla="*/ 80 w 118"/>
                <a:gd name="T53" fmla="*/ 4 h 118"/>
                <a:gd name="T54" fmla="*/ 75 w 118"/>
                <a:gd name="T55" fmla="*/ 0 h 118"/>
                <a:gd name="T56" fmla="*/ 69 w 118"/>
                <a:gd name="T57" fmla="*/ 0 h 118"/>
                <a:gd name="T58" fmla="*/ 63 w 118"/>
                <a:gd name="T59" fmla="*/ 0 h 118"/>
                <a:gd name="T60" fmla="*/ 58 w 118"/>
                <a:gd name="T61" fmla="*/ 0 h 118"/>
                <a:gd name="T62" fmla="*/ 52 w 118"/>
                <a:gd name="T63" fmla="*/ 0 h 118"/>
                <a:gd name="T64" fmla="*/ 46 w 118"/>
                <a:gd name="T65" fmla="*/ 0 h 118"/>
                <a:gd name="T66" fmla="*/ 40 w 118"/>
                <a:gd name="T67" fmla="*/ 0 h 118"/>
                <a:gd name="T68" fmla="*/ 35 w 118"/>
                <a:gd name="T69" fmla="*/ 4 h 118"/>
                <a:gd name="T70" fmla="*/ 25 w 118"/>
                <a:gd name="T71" fmla="*/ 9 h 118"/>
                <a:gd name="T72" fmla="*/ 18 w 118"/>
                <a:gd name="T73" fmla="*/ 17 h 118"/>
                <a:gd name="T74" fmla="*/ 10 w 118"/>
                <a:gd name="T75" fmla="*/ 25 h 118"/>
                <a:gd name="T76" fmla="*/ 4 w 118"/>
                <a:gd name="T77" fmla="*/ 34 h 118"/>
                <a:gd name="T78" fmla="*/ 0 w 118"/>
                <a:gd name="T79" fmla="*/ 40 h 118"/>
                <a:gd name="T80" fmla="*/ 0 w 118"/>
                <a:gd name="T81" fmla="*/ 45 h 118"/>
                <a:gd name="T82" fmla="*/ 0 w 118"/>
                <a:gd name="T83" fmla="*/ 51 h 118"/>
                <a:gd name="T84" fmla="*/ 0 w 118"/>
                <a:gd name="T85" fmla="*/ 57 h 118"/>
                <a:gd name="T86" fmla="*/ 0 w 118"/>
                <a:gd name="T87" fmla="*/ 63 h 118"/>
                <a:gd name="T88" fmla="*/ 0 w 118"/>
                <a:gd name="T89" fmla="*/ 68 h 118"/>
                <a:gd name="T90" fmla="*/ 0 w 118"/>
                <a:gd name="T91" fmla="*/ 74 h 118"/>
                <a:gd name="T92" fmla="*/ 4 w 118"/>
                <a:gd name="T93" fmla="*/ 80 h 118"/>
                <a:gd name="T94" fmla="*/ 6 w 118"/>
                <a:gd name="T95" fmla="*/ 85 h 118"/>
                <a:gd name="T96" fmla="*/ 10 w 118"/>
                <a:gd name="T97" fmla="*/ 89 h 118"/>
                <a:gd name="T98" fmla="*/ 12 w 118"/>
                <a:gd name="T99" fmla="*/ 95 h 118"/>
                <a:gd name="T100" fmla="*/ 18 w 118"/>
                <a:gd name="T101" fmla="*/ 101 h 118"/>
                <a:gd name="T102" fmla="*/ 25 w 118"/>
                <a:gd name="T103" fmla="*/ 106 h 118"/>
                <a:gd name="T104" fmla="*/ 35 w 118"/>
                <a:gd name="T105" fmla="*/ 114 h 118"/>
                <a:gd name="T106" fmla="*/ 40 w 118"/>
                <a:gd name="T107" fmla="*/ 114 h 118"/>
                <a:gd name="T108" fmla="*/ 46 w 118"/>
                <a:gd name="T109" fmla="*/ 116 h 118"/>
                <a:gd name="T110" fmla="*/ 52 w 118"/>
                <a:gd name="T111" fmla="*/ 118 h 118"/>
                <a:gd name="T112" fmla="*/ 58 w 118"/>
                <a:gd name="T113" fmla="*/ 118 h 118"/>
                <a:gd name="T114" fmla="*/ 58 w 118"/>
                <a:gd name="T115"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8" h="118">
                  <a:moveTo>
                    <a:pt x="58" y="118"/>
                  </a:moveTo>
                  <a:lnTo>
                    <a:pt x="63" y="118"/>
                  </a:lnTo>
                  <a:lnTo>
                    <a:pt x="69" y="116"/>
                  </a:lnTo>
                  <a:lnTo>
                    <a:pt x="75" y="114"/>
                  </a:lnTo>
                  <a:lnTo>
                    <a:pt x="80" y="114"/>
                  </a:lnTo>
                  <a:lnTo>
                    <a:pt x="86" y="110"/>
                  </a:lnTo>
                  <a:lnTo>
                    <a:pt x="90" y="106"/>
                  </a:lnTo>
                  <a:lnTo>
                    <a:pt x="96" y="103"/>
                  </a:lnTo>
                  <a:lnTo>
                    <a:pt x="101" y="101"/>
                  </a:lnTo>
                  <a:lnTo>
                    <a:pt x="103" y="95"/>
                  </a:lnTo>
                  <a:lnTo>
                    <a:pt x="107" y="89"/>
                  </a:lnTo>
                  <a:lnTo>
                    <a:pt x="111" y="85"/>
                  </a:lnTo>
                  <a:lnTo>
                    <a:pt x="113" y="80"/>
                  </a:lnTo>
                  <a:lnTo>
                    <a:pt x="115" y="74"/>
                  </a:lnTo>
                  <a:lnTo>
                    <a:pt x="117" y="68"/>
                  </a:lnTo>
                  <a:lnTo>
                    <a:pt x="118" y="63"/>
                  </a:lnTo>
                  <a:lnTo>
                    <a:pt x="118" y="57"/>
                  </a:lnTo>
                  <a:lnTo>
                    <a:pt x="118" y="51"/>
                  </a:lnTo>
                  <a:lnTo>
                    <a:pt x="117" y="45"/>
                  </a:lnTo>
                  <a:lnTo>
                    <a:pt x="115" y="40"/>
                  </a:lnTo>
                  <a:lnTo>
                    <a:pt x="113" y="34"/>
                  </a:lnTo>
                  <a:lnTo>
                    <a:pt x="107" y="25"/>
                  </a:lnTo>
                  <a:lnTo>
                    <a:pt x="101" y="17"/>
                  </a:lnTo>
                  <a:lnTo>
                    <a:pt x="96" y="11"/>
                  </a:lnTo>
                  <a:lnTo>
                    <a:pt x="90" y="9"/>
                  </a:lnTo>
                  <a:lnTo>
                    <a:pt x="86" y="5"/>
                  </a:lnTo>
                  <a:lnTo>
                    <a:pt x="80" y="4"/>
                  </a:lnTo>
                  <a:lnTo>
                    <a:pt x="75" y="0"/>
                  </a:lnTo>
                  <a:lnTo>
                    <a:pt x="69" y="0"/>
                  </a:lnTo>
                  <a:lnTo>
                    <a:pt x="63" y="0"/>
                  </a:lnTo>
                  <a:lnTo>
                    <a:pt x="58" y="0"/>
                  </a:lnTo>
                  <a:lnTo>
                    <a:pt x="52" y="0"/>
                  </a:lnTo>
                  <a:lnTo>
                    <a:pt x="46" y="0"/>
                  </a:lnTo>
                  <a:lnTo>
                    <a:pt x="40" y="0"/>
                  </a:lnTo>
                  <a:lnTo>
                    <a:pt x="35" y="4"/>
                  </a:lnTo>
                  <a:lnTo>
                    <a:pt x="25" y="9"/>
                  </a:lnTo>
                  <a:lnTo>
                    <a:pt x="18" y="17"/>
                  </a:lnTo>
                  <a:lnTo>
                    <a:pt x="10" y="25"/>
                  </a:lnTo>
                  <a:lnTo>
                    <a:pt x="4" y="34"/>
                  </a:lnTo>
                  <a:lnTo>
                    <a:pt x="0" y="40"/>
                  </a:lnTo>
                  <a:lnTo>
                    <a:pt x="0" y="45"/>
                  </a:lnTo>
                  <a:lnTo>
                    <a:pt x="0" y="51"/>
                  </a:lnTo>
                  <a:lnTo>
                    <a:pt x="0" y="57"/>
                  </a:lnTo>
                  <a:lnTo>
                    <a:pt x="0" y="63"/>
                  </a:lnTo>
                  <a:lnTo>
                    <a:pt x="0" y="68"/>
                  </a:lnTo>
                  <a:lnTo>
                    <a:pt x="0" y="74"/>
                  </a:lnTo>
                  <a:lnTo>
                    <a:pt x="4" y="80"/>
                  </a:lnTo>
                  <a:lnTo>
                    <a:pt x="6" y="85"/>
                  </a:lnTo>
                  <a:lnTo>
                    <a:pt x="10" y="89"/>
                  </a:lnTo>
                  <a:lnTo>
                    <a:pt x="12" y="95"/>
                  </a:lnTo>
                  <a:lnTo>
                    <a:pt x="18" y="101"/>
                  </a:lnTo>
                  <a:lnTo>
                    <a:pt x="25" y="106"/>
                  </a:lnTo>
                  <a:lnTo>
                    <a:pt x="35" y="114"/>
                  </a:lnTo>
                  <a:lnTo>
                    <a:pt x="40" y="114"/>
                  </a:lnTo>
                  <a:lnTo>
                    <a:pt x="46" y="116"/>
                  </a:lnTo>
                  <a:lnTo>
                    <a:pt x="52" y="118"/>
                  </a:lnTo>
                  <a:lnTo>
                    <a:pt x="58" y="118"/>
                  </a:lnTo>
                  <a:lnTo>
                    <a:pt x="58" y="118"/>
                  </a:lnTo>
                  <a:close/>
                </a:path>
              </a:pathLst>
            </a:custGeom>
            <a:solidFill>
              <a:srgbClr val="FFA6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52" name="Freeform 48">
              <a:extLst>
                <a:ext uri="{FF2B5EF4-FFF2-40B4-BE49-F238E27FC236}">
                  <a16:creationId xmlns:a16="http://schemas.microsoft.com/office/drawing/2014/main" id="{1784BD14-1E93-4BCE-B258-9FF9C64F02B6}"/>
                </a:ext>
              </a:extLst>
            </p:cNvPr>
            <p:cNvSpPr>
              <a:spLocks/>
            </p:cNvSpPr>
            <p:nvPr/>
          </p:nvSpPr>
          <p:spPr bwMode="auto">
            <a:xfrm>
              <a:off x="92" y="2784"/>
              <a:ext cx="160" cy="154"/>
            </a:xfrm>
            <a:custGeom>
              <a:avLst/>
              <a:gdLst>
                <a:gd name="T0" fmla="*/ 51 w 320"/>
                <a:gd name="T1" fmla="*/ 300 h 306"/>
                <a:gd name="T2" fmla="*/ 34 w 320"/>
                <a:gd name="T3" fmla="*/ 279 h 306"/>
                <a:gd name="T4" fmla="*/ 23 w 320"/>
                <a:gd name="T5" fmla="*/ 257 h 306"/>
                <a:gd name="T6" fmla="*/ 11 w 320"/>
                <a:gd name="T7" fmla="*/ 222 h 306"/>
                <a:gd name="T8" fmla="*/ 2 w 320"/>
                <a:gd name="T9" fmla="*/ 177 h 306"/>
                <a:gd name="T10" fmla="*/ 2 w 320"/>
                <a:gd name="T11" fmla="*/ 127 h 306"/>
                <a:gd name="T12" fmla="*/ 17 w 320"/>
                <a:gd name="T13" fmla="*/ 80 h 306"/>
                <a:gd name="T14" fmla="*/ 44 w 320"/>
                <a:gd name="T15" fmla="*/ 38 h 306"/>
                <a:gd name="T16" fmla="*/ 88 w 320"/>
                <a:gd name="T17" fmla="*/ 11 h 306"/>
                <a:gd name="T18" fmla="*/ 166 w 320"/>
                <a:gd name="T19" fmla="*/ 0 h 306"/>
                <a:gd name="T20" fmla="*/ 249 w 320"/>
                <a:gd name="T21" fmla="*/ 15 h 306"/>
                <a:gd name="T22" fmla="*/ 289 w 320"/>
                <a:gd name="T23" fmla="*/ 55 h 306"/>
                <a:gd name="T24" fmla="*/ 295 w 320"/>
                <a:gd name="T25" fmla="*/ 104 h 306"/>
                <a:gd name="T26" fmla="*/ 276 w 320"/>
                <a:gd name="T27" fmla="*/ 152 h 306"/>
                <a:gd name="T28" fmla="*/ 245 w 320"/>
                <a:gd name="T29" fmla="*/ 179 h 306"/>
                <a:gd name="T30" fmla="*/ 211 w 320"/>
                <a:gd name="T31" fmla="*/ 184 h 306"/>
                <a:gd name="T32" fmla="*/ 186 w 320"/>
                <a:gd name="T33" fmla="*/ 177 h 306"/>
                <a:gd name="T34" fmla="*/ 169 w 320"/>
                <a:gd name="T35" fmla="*/ 163 h 306"/>
                <a:gd name="T36" fmla="*/ 162 w 320"/>
                <a:gd name="T37" fmla="*/ 144 h 306"/>
                <a:gd name="T38" fmla="*/ 160 w 320"/>
                <a:gd name="T39" fmla="*/ 127 h 306"/>
                <a:gd name="T40" fmla="*/ 171 w 320"/>
                <a:gd name="T41" fmla="*/ 123 h 306"/>
                <a:gd name="T42" fmla="*/ 186 w 320"/>
                <a:gd name="T43" fmla="*/ 129 h 306"/>
                <a:gd name="T44" fmla="*/ 207 w 320"/>
                <a:gd name="T45" fmla="*/ 123 h 306"/>
                <a:gd name="T46" fmla="*/ 217 w 320"/>
                <a:gd name="T47" fmla="*/ 104 h 306"/>
                <a:gd name="T48" fmla="*/ 204 w 320"/>
                <a:gd name="T49" fmla="*/ 82 h 306"/>
                <a:gd name="T50" fmla="*/ 177 w 320"/>
                <a:gd name="T51" fmla="*/ 70 h 306"/>
                <a:gd name="T52" fmla="*/ 150 w 320"/>
                <a:gd name="T53" fmla="*/ 76 h 306"/>
                <a:gd name="T54" fmla="*/ 131 w 320"/>
                <a:gd name="T55" fmla="*/ 93 h 306"/>
                <a:gd name="T56" fmla="*/ 118 w 320"/>
                <a:gd name="T57" fmla="*/ 118 h 306"/>
                <a:gd name="T58" fmla="*/ 112 w 320"/>
                <a:gd name="T59" fmla="*/ 141 h 306"/>
                <a:gd name="T60" fmla="*/ 120 w 320"/>
                <a:gd name="T61" fmla="*/ 169 h 306"/>
                <a:gd name="T62" fmla="*/ 127 w 320"/>
                <a:gd name="T63" fmla="*/ 184 h 306"/>
                <a:gd name="T64" fmla="*/ 143 w 320"/>
                <a:gd name="T65" fmla="*/ 200 h 306"/>
                <a:gd name="T66" fmla="*/ 164 w 320"/>
                <a:gd name="T67" fmla="*/ 215 h 306"/>
                <a:gd name="T68" fmla="*/ 194 w 320"/>
                <a:gd name="T69" fmla="*/ 230 h 306"/>
                <a:gd name="T70" fmla="*/ 213 w 320"/>
                <a:gd name="T71" fmla="*/ 236 h 306"/>
                <a:gd name="T72" fmla="*/ 232 w 320"/>
                <a:gd name="T73" fmla="*/ 239 h 306"/>
                <a:gd name="T74" fmla="*/ 255 w 320"/>
                <a:gd name="T75" fmla="*/ 243 h 306"/>
                <a:gd name="T76" fmla="*/ 280 w 320"/>
                <a:gd name="T77" fmla="*/ 247 h 306"/>
                <a:gd name="T78" fmla="*/ 306 w 320"/>
                <a:gd name="T79" fmla="*/ 251 h 306"/>
                <a:gd name="T80" fmla="*/ 301 w 320"/>
                <a:gd name="T81" fmla="*/ 260 h 306"/>
                <a:gd name="T82" fmla="*/ 245 w 320"/>
                <a:gd name="T83" fmla="*/ 274 h 306"/>
                <a:gd name="T84" fmla="*/ 169 w 320"/>
                <a:gd name="T85" fmla="*/ 285 h 306"/>
                <a:gd name="T86" fmla="*/ 101 w 320"/>
                <a:gd name="T87" fmla="*/ 298 h 306"/>
                <a:gd name="T88" fmla="*/ 59 w 320"/>
                <a:gd name="T89" fmla="*/ 304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0" h="306">
                  <a:moveTo>
                    <a:pt x="57" y="306"/>
                  </a:moveTo>
                  <a:lnTo>
                    <a:pt x="55" y="302"/>
                  </a:lnTo>
                  <a:lnTo>
                    <a:pt x="51" y="300"/>
                  </a:lnTo>
                  <a:lnTo>
                    <a:pt x="46" y="295"/>
                  </a:lnTo>
                  <a:lnTo>
                    <a:pt x="38" y="285"/>
                  </a:lnTo>
                  <a:lnTo>
                    <a:pt x="34" y="279"/>
                  </a:lnTo>
                  <a:lnTo>
                    <a:pt x="30" y="274"/>
                  </a:lnTo>
                  <a:lnTo>
                    <a:pt x="25" y="264"/>
                  </a:lnTo>
                  <a:lnTo>
                    <a:pt x="23" y="257"/>
                  </a:lnTo>
                  <a:lnTo>
                    <a:pt x="19" y="247"/>
                  </a:lnTo>
                  <a:lnTo>
                    <a:pt x="15" y="236"/>
                  </a:lnTo>
                  <a:lnTo>
                    <a:pt x="11" y="222"/>
                  </a:lnTo>
                  <a:lnTo>
                    <a:pt x="8" y="209"/>
                  </a:lnTo>
                  <a:lnTo>
                    <a:pt x="4" y="192"/>
                  </a:lnTo>
                  <a:lnTo>
                    <a:pt x="2" y="177"/>
                  </a:lnTo>
                  <a:lnTo>
                    <a:pt x="0" y="160"/>
                  </a:lnTo>
                  <a:lnTo>
                    <a:pt x="2" y="144"/>
                  </a:lnTo>
                  <a:lnTo>
                    <a:pt x="2" y="127"/>
                  </a:lnTo>
                  <a:lnTo>
                    <a:pt x="6" y="110"/>
                  </a:lnTo>
                  <a:lnTo>
                    <a:pt x="9" y="95"/>
                  </a:lnTo>
                  <a:lnTo>
                    <a:pt x="17" y="80"/>
                  </a:lnTo>
                  <a:lnTo>
                    <a:pt x="23" y="64"/>
                  </a:lnTo>
                  <a:lnTo>
                    <a:pt x="32" y="51"/>
                  </a:lnTo>
                  <a:lnTo>
                    <a:pt x="44" y="38"/>
                  </a:lnTo>
                  <a:lnTo>
                    <a:pt x="57" y="28"/>
                  </a:lnTo>
                  <a:lnTo>
                    <a:pt x="70" y="19"/>
                  </a:lnTo>
                  <a:lnTo>
                    <a:pt x="88" y="11"/>
                  </a:lnTo>
                  <a:lnTo>
                    <a:pt x="105" y="5"/>
                  </a:lnTo>
                  <a:lnTo>
                    <a:pt x="127" y="4"/>
                  </a:lnTo>
                  <a:lnTo>
                    <a:pt x="166" y="0"/>
                  </a:lnTo>
                  <a:lnTo>
                    <a:pt x="198" y="2"/>
                  </a:lnTo>
                  <a:lnTo>
                    <a:pt x="225" y="5"/>
                  </a:lnTo>
                  <a:lnTo>
                    <a:pt x="249" y="15"/>
                  </a:lnTo>
                  <a:lnTo>
                    <a:pt x="266" y="24"/>
                  </a:lnTo>
                  <a:lnTo>
                    <a:pt x="280" y="40"/>
                  </a:lnTo>
                  <a:lnTo>
                    <a:pt x="289" y="55"/>
                  </a:lnTo>
                  <a:lnTo>
                    <a:pt x="295" y="72"/>
                  </a:lnTo>
                  <a:lnTo>
                    <a:pt x="295" y="87"/>
                  </a:lnTo>
                  <a:lnTo>
                    <a:pt x="295" y="104"/>
                  </a:lnTo>
                  <a:lnTo>
                    <a:pt x="291" y="121"/>
                  </a:lnTo>
                  <a:lnTo>
                    <a:pt x="285" y="137"/>
                  </a:lnTo>
                  <a:lnTo>
                    <a:pt x="276" y="152"/>
                  </a:lnTo>
                  <a:lnTo>
                    <a:pt x="266" y="163"/>
                  </a:lnTo>
                  <a:lnTo>
                    <a:pt x="255" y="173"/>
                  </a:lnTo>
                  <a:lnTo>
                    <a:pt x="245" y="179"/>
                  </a:lnTo>
                  <a:lnTo>
                    <a:pt x="232" y="180"/>
                  </a:lnTo>
                  <a:lnTo>
                    <a:pt x="221" y="184"/>
                  </a:lnTo>
                  <a:lnTo>
                    <a:pt x="211" y="184"/>
                  </a:lnTo>
                  <a:lnTo>
                    <a:pt x="202" y="184"/>
                  </a:lnTo>
                  <a:lnTo>
                    <a:pt x="194" y="180"/>
                  </a:lnTo>
                  <a:lnTo>
                    <a:pt x="186" y="177"/>
                  </a:lnTo>
                  <a:lnTo>
                    <a:pt x="181" y="173"/>
                  </a:lnTo>
                  <a:lnTo>
                    <a:pt x="177" y="169"/>
                  </a:lnTo>
                  <a:lnTo>
                    <a:pt x="169" y="163"/>
                  </a:lnTo>
                  <a:lnTo>
                    <a:pt x="167" y="158"/>
                  </a:lnTo>
                  <a:lnTo>
                    <a:pt x="164" y="152"/>
                  </a:lnTo>
                  <a:lnTo>
                    <a:pt x="162" y="144"/>
                  </a:lnTo>
                  <a:lnTo>
                    <a:pt x="160" y="139"/>
                  </a:lnTo>
                  <a:lnTo>
                    <a:pt x="160" y="133"/>
                  </a:lnTo>
                  <a:lnTo>
                    <a:pt x="160" y="127"/>
                  </a:lnTo>
                  <a:lnTo>
                    <a:pt x="160" y="123"/>
                  </a:lnTo>
                  <a:lnTo>
                    <a:pt x="164" y="120"/>
                  </a:lnTo>
                  <a:lnTo>
                    <a:pt x="171" y="123"/>
                  </a:lnTo>
                  <a:lnTo>
                    <a:pt x="177" y="125"/>
                  </a:lnTo>
                  <a:lnTo>
                    <a:pt x="181" y="127"/>
                  </a:lnTo>
                  <a:lnTo>
                    <a:pt x="186" y="129"/>
                  </a:lnTo>
                  <a:lnTo>
                    <a:pt x="192" y="131"/>
                  </a:lnTo>
                  <a:lnTo>
                    <a:pt x="200" y="127"/>
                  </a:lnTo>
                  <a:lnTo>
                    <a:pt x="207" y="123"/>
                  </a:lnTo>
                  <a:lnTo>
                    <a:pt x="213" y="118"/>
                  </a:lnTo>
                  <a:lnTo>
                    <a:pt x="217" y="112"/>
                  </a:lnTo>
                  <a:lnTo>
                    <a:pt x="217" y="104"/>
                  </a:lnTo>
                  <a:lnTo>
                    <a:pt x="217" y="97"/>
                  </a:lnTo>
                  <a:lnTo>
                    <a:pt x="211" y="89"/>
                  </a:lnTo>
                  <a:lnTo>
                    <a:pt x="204" y="82"/>
                  </a:lnTo>
                  <a:lnTo>
                    <a:pt x="194" y="76"/>
                  </a:lnTo>
                  <a:lnTo>
                    <a:pt x="185" y="72"/>
                  </a:lnTo>
                  <a:lnTo>
                    <a:pt x="177" y="70"/>
                  </a:lnTo>
                  <a:lnTo>
                    <a:pt x="167" y="72"/>
                  </a:lnTo>
                  <a:lnTo>
                    <a:pt x="158" y="74"/>
                  </a:lnTo>
                  <a:lnTo>
                    <a:pt x="150" y="76"/>
                  </a:lnTo>
                  <a:lnTo>
                    <a:pt x="145" y="82"/>
                  </a:lnTo>
                  <a:lnTo>
                    <a:pt x="137" y="87"/>
                  </a:lnTo>
                  <a:lnTo>
                    <a:pt x="131" y="93"/>
                  </a:lnTo>
                  <a:lnTo>
                    <a:pt x="126" y="101"/>
                  </a:lnTo>
                  <a:lnTo>
                    <a:pt x="120" y="108"/>
                  </a:lnTo>
                  <a:lnTo>
                    <a:pt x="118" y="118"/>
                  </a:lnTo>
                  <a:lnTo>
                    <a:pt x="114" y="123"/>
                  </a:lnTo>
                  <a:lnTo>
                    <a:pt x="114" y="133"/>
                  </a:lnTo>
                  <a:lnTo>
                    <a:pt x="112" y="141"/>
                  </a:lnTo>
                  <a:lnTo>
                    <a:pt x="114" y="150"/>
                  </a:lnTo>
                  <a:lnTo>
                    <a:pt x="116" y="158"/>
                  </a:lnTo>
                  <a:lnTo>
                    <a:pt x="120" y="169"/>
                  </a:lnTo>
                  <a:lnTo>
                    <a:pt x="122" y="173"/>
                  </a:lnTo>
                  <a:lnTo>
                    <a:pt x="126" y="179"/>
                  </a:lnTo>
                  <a:lnTo>
                    <a:pt x="127" y="184"/>
                  </a:lnTo>
                  <a:lnTo>
                    <a:pt x="133" y="190"/>
                  </a:lnTo>
                  <a:lnTo>
                    <a:pt x="137" y="196"/>
                  </a:lnTo>
                  <a:lnTo>
                    <a:pt x="143" y="200"/>
                  </a:lnTo>
                  <a:lnTo>
                    <a:pt x="148" y="205"/>
                  </a:lnTo>
                  <a:lnTo>
                    <a:pt x="156" y="211"/>
                  </a:lnTo>
                  <a:lnTo>
                    <a:pt x="164" y="215"/>
                  </a:lnTo>
                  <a:lnTo>
                    <a:pt x="173" y="220"/>
                  </a:lnTo>
                  <a:lnTo>
                    <a:pt x="183" y="226"/>
                  </a:lnTo>
                  <a:lnTo>
                    <a:pt x="194" y="230"/>
                  </a:lnTo>
                  <a:lnTo>
                    <a:pt x="200" y="232"/>
                  </a:lnTo>
                  <a:lnTo>
                    <a:pt x="205" y="234"/>
                  </a:lnTo>
                  <a:lnTo>
                    <a:pt x="213" y="236"/>
                  </a:lnTo>
                  <a:lnTo>
                    <a:pt x="219" y="238"/>
                  </a:lnTo>
                  <a:lnTo>
                    <a:pt x="225" y="239"/>
                  </a:lnTo>
                  <a:lnTo>
                    <a:pt x="232" y="239"/>
                  </a:lnTo>
                  <a:lnTo>
                    <a:pt x="240" y="241"/>
                  </a:lnTo>
                  <a:lnTo>
                    <a:pt x="247" y="243"/>
                  </a:lnTo>
                  <a:lnTo>
                    <a:pt x="255" y="243"/>
                  </a:lnTo>
                  <a:lnTo>
                    <a:pt x="263" y="245"/>
                  </a:lnTo>
                  <a:lnTo>
                    <a:pt x="270" y="245"/>
                  </a:lnTo>
                  <a:lnTo>
                    <a:pt x="280" y="247"/>
                  </a:lnTo>
                  <a:lnTo>
                    <a:pt x="287" y="247"/>
                  </a:lnTo>
                  <a:lnTo>
                    <a:pt x="297" y="249"/>
                  </a:lnTo>
                  <a:lnTo>
                    <a:pt x="306" y="251"/>
                  </a:lnTo>
                  <a:lnTo>
                    <a:pt x="320" y="255"/>
                  </a:lnTo>
                  <a:lnTo>
                    <a:pt x="312" y="259"/>
                  </a:lnTo>
                  <a:lnTo>
                    <a:pt x="301" y="260"/>
                  </a:lnTo>
                  <a:lnTo>
                    <a:pt x="285" y="264"/>
                  </a:lnTo>
                  <a:lnTo>
                    <a:pt x="266" y="268"/>
                  </a:lnTo>
                  <a:lnTo>
                    <a:pt x="245" y="274"/>
                  </a:lnTo>
                  <a:lnTo>
                    <a:pt x="219" y="278"/>
                  </a:lnTo>
                  <a:lnTo>
                    <a:pt x="196" y="281"/>
                  </a:lnTo>
                  <a:lnTo>
                    <a:pt x="169" y="285"/>
                  </a:lnTo>
                  <a:lnTo>
                    <a:pt x="145" y="291"/>
                  </a:lnTo>
                  <a:lnTo>
                    <a:pt x="120" y="295"/>
                  </a:lnTo>
                  <a:lnTo>
                    <a:pt x="101" y="298"/>
                  </a:lnTo>
                  <a:lnTo>
                    <a:pt x="82" y="300"/>
                  </a:lnTo>
                  <a:lnTo>
                    <a:pt x="68" y="302"/>
                  </a:lnTo>
                  <a:lnTo>
                    <a:pt x="59" y="304"/>
                  </a:lnTo>
                  <a:lnTo>
                    <a:pt x="57" y="306"/>
                  </a:lnTo>
                  <a:lnTo>
                    <a:pt x="57" y="306"/>
                  </a:lnTo>
                  <a:close/>
                </a:path>
              </a:pathLst>
            </a:custGeom>
            <a:solidFill>
              <a:srgbClr val="D4FF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53" name="Freeform 49">
              <a:extLst>
                <a:ext uri="{FF2B5EF4-FFF2-40B4-BE49-F238E27FC236}">
                  <a16:creationId xmlns:a16="http://schemas.microsoft.com/office/drawing/2014/main" id="{A4B0A250-212E-471E-978D-FF6F8046D557}"/>
                </a:ext>
              </a:extLst>
            </p:cNvPr>
            <p:cNvSpPr>
              <a:spLocks/>
            </p:cNvSpPr>
            <p:nvPr/>
          </p:nvSpPr>
          <p:spPr bwMode="auto">
            <a:xfrm>
              <a:off x="561" y="2767"/>
              <a:ext cx="156" cy="144"/>
            </a:xfrm>
            <a:custGeom>
              <a:avLst/>
              <a:gdLst>
                <a:gd name="T0" fmla="*/ 51 w 312"/>
                <a:gd name="T1" fmla="*/ 284 h 288"/>
                <a:gd name="T2" fmla="*/ 34 w 312"/>
                <a:gd name="T3" fmla="*/ 265 h 288"/>
                <a:gd name="T4" fmla="*/ 25 w 312"/>
                <a:gd name="T5" fmla="*/ 244 h 288"/>
                <a:gd name="T6" fmla="*/ 13 w 312"/>
                <a:gd name="T7" fmla="*/ 212 h 288"/>
                <a:gd name="T8" fmla="*/ 4 w 312"/>
                <a:gd name="T9" fmla="*/ 170 h 288"/>
                <a:gd name="T10" fmla="*/ 4 w 312"/>
                <a:gd name="T11" fmla="*/ 122 h 288"/>
                <a:gd name="T12" fmla="*/ 17 w 312"/>
                <a:gd name="T13" fmla="*/ 77 h 288"/>
                <a:gd name="T14" fmla="*/ 44 w 312"/>
                <a:gd name="T15" fmla="*/ 37 h 288"/>
                <a:gd name="T16" fmla="*/ 88 w 312"/>
                <a:gd name="T17" fmla="*/ 12 h 288"/>
                <a:gd name="T18" fmla="*/ 166 w 312"/>
                <a:gd name="T19" fmla="*/ 0 h 288"/>
                <a:gd name="T20" fmla="*/ 246 w 312"/>
                <a:gd name="T21" fmla="*/ 16 h 288"/>
                <a:gd name="T22" fmla="*/ 284 w 312"/>
                <a:gd name="T23" fmla="*/ 54 h 288"/>
                <a:gd name="T24" fmla="*/ 291 w 312"/>
                <a:gd name="T25" fmla="*/ 101 h 288"/>
                <a:gd name="T26" fmla="*/ 272 w 312"/>
                <a:gd name="T27" fmla="*/ 143 h 288"/>
                <a:gd name="T28" fmla="*/ 242 w 312"/>
                <a:gd name="T29" fmla="*/ 172 h 288"/>
                <a:gd name="T30" fmla="*/ 207 w 312"/>
                <a:gd name="T31" fmla="*/ 174 h 288"/>
                <a:gd name="T32" fmla="*/ 185 w 312"/>
                <a:gd name="T33" fmla="*/ 170 h 288"/>
                <a:gd name="T34" fmla="*/ 168 w 312"/>
                <a:gd name="T35" fmla="*/ 155 h 288"/>
                <a:gd name="T36" fmla="*/ 160 w 312"/>
                <a:gd name="T37" fmla="*/ 139 h 288"/>
                <a:gd name="T38" fmla="*/ 156 w 312"/>
                <a:gd name="T39" fmla="*/ 120 h 288"/>
                <a:gd name="T40" fmla="*/ 171 w 312"/>
                <a:gd name="T41" fmla="*/ 118 h 288"/>
                <a:gd name="T42" fmla="*/ 185 w 312"/>
                <a:gd name="T43" fmla="*/ 124 h 288"/>
                <a:gd name="T44" fmla="*/ 206 w 312"/>
                <a:gd name="T45" fmla="*/ 118 h 288"/>
                <a:gd name="T46" fmla="*/ 213 w 312"/>
                <a:gd name="T47" fmla="*/ 99 h 288"/>
                <a:gd name="T48" fmla="*/ 200 w 312"/>
                <a:gd name="T49" fmla="*/ 78 h 288"/>
                <a:gd name="T50" fmla="*/ 173 w 312"/>
                <a:gd name="T51" fmla="*/ 69 h 288"/>
                <a:gd name="T52" fmla="*/ 150 w 312"/>
                <a:gd name="T53" fmla="*/ 75 h 288"/>
                <a:gd name="T54" fmla="*/ 131 w 312"/>
                <a:gd name="T55" fmla="*/ 90 h 288"/>
                <a:gd name="T56" fmla="*/ 118 w 312"/>
                <a:gd name="T57" fmla="*/ 113 h 288"/>
                <a:gd name="T58" fmla="*/ 112 w 312"/>
                <a:gd name="T59" fmla="*/ 136 h 288"/>
                <a:gd name="T60" fmla="*/ 120 w 312"/>
                <a:gd name="T61" fmla="*/ 160 h 288"/>
                <a:gd name="T62" fmla="*/ 135 w 312"/>
                <a:gd name="T63" fmla="*/ 185 h 288"/>
                <a:gd name="T64" fmla="*/ 154 w 312"/>
                <a:gd name="T65" fmla="*/ 200 h 288"/>
                <a:gd name="T66" fmla="*/ 181 w 312"/>
                <a:gd name="T67" fmla="*/ 215 h 288"/>
                <a:gd name="T68" fmla="*/ 204 w 312"/>
                <a:gd name="T69" fmla="*/ 223 h 288"/>
                <a:gd name="T70" fmla="*/ 223 w 312"/>
                <a:gd name="T71" fmla="*/ 227 h 288"/>
                <a:gd name="T72" fmla="*/ 246 w 312"/>
                <a:gd name="T73" fmla="*/ 231 h 288"/>
                <a:gd name="T74" fmla="*/ 266 w 312"/>
                <a:gd name="T75" fmla="*/ 233 h 288"/>
                <a:gd name="T76" fmla="*/ 293 w 312"/>
                <a:gd name="T77" fmla="*/ 238 h 288"/>
                <a:gd name="T78" fmla="*/ 306 w 312"/>
                <a:gd name="T79" fmla="*/ 244 h 288"/>
                <a:gd name="T80" fmla="*/ 261 w 312"/>
                <a:gd name="T81" fmla="*/ 254 h 288"/>
                <a:gd name="T82" fmla="*/ 192 w 312"/>
                <a:gd name="T83" fmla="*/ 267 h 288"/>
                <a:gd name="T84" fmla="*/ 120 w 312"/>
                <a:gd name="T85" fmla="*/ 276 h 288"/>
                <a:gd name="T86" fmla="*/ 69 w 312"/>
                <a:gd name="T87" fmla="*/ 286 h 288"/>
                <a:gd name="T88" fmla="*/ 59 w 312"/>
                <a:gd name="T89"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2" h="288">
                  <a:moveTo>
                    <a:pt x="59" y="288"/>
                  </a:moveTo>
                  <a:lnTo>
                    <a:pt x="57" y="286"/>
                  </a:lnTo>
                  <a:lnTo>
                    <a:pt x="51" y="284"/>
                  </a:lnTo>
                  <a:lnTo>
                    <a:pt x="46" y="278"/>
                  </a:lnTo>
                  <a:lnTo>
                    <a:pt x="40" y="271"/>
                  </a:lnTo>
                  <a:lnTo>
                    <a:pt x="34" y="265"/>
                  </a:lnTo>
                  <a:lnTo>
                    <a:pt x="32" y="259"/>
                  </a:lnTo>
                  <a:lnTo>
                    <a:pt x="27" y="252"/>
                  </a:lnTo>
                  <a:lnTo>
                    <a:pt x="25" y="244"/>
                  </a:lnTo>
                  <a:lnTo>
                    <a:pt x="21" y="235"/>
                  </a:lnTo>
                  <a:lnTo>
                    <a:pt x="15" y="225"/>
                  </a:lnTo>
                  <a:lnTo>
                    <a:pt x="13" y="212"/>
                  </a:lnTo>
                  <a:lnTo>
                    <a:pt x="10" y="202"/>
                  </a:lnTo>
                  <a:lnTo>
                    <a:pt x="6" y="185"/>
                  </a:lnTo>
                  <a:lnTo>
                    <a:pt x="4" y="170"/>
                  </a:lnTo>
                  <a:lnTo>
                    <a:pt x="0" y="153"/>
                  </a:lnTo>
                  <a:lnTo>
                    <a:pt x="2" y="137"/>
                  </a:lnTo>
                  <a:lnTo>
                    <a:pt x="4" y="122"/>
                  </a:lnTo>
                  <a:lnTo>
                    <a:pt x="6" y="105"/>
                  </a:lnTo>
                  <a:lnTo>
                    <a:pt x="10" y="90"/>
                  </a:lnTo>
                  <a:lnTo>
                    <a:pt x="17" y="77"/>
                  </a:lnTo>
                  <a:lnTo>
                    <a:pt x="23" y="61"/>
                  </a:lnTo>
                  <a:lnTo>
                    <a:pt x="32" y="50"/>
                  </a:lnTo>
                  <a:lnTo>
                    <a:pt x="44" y="37"/>
                  </a:lnTo>
                  <a:lnTo>
                    <a:pt x="57" y="29"/>
                  </a:lnTo>
                  <a:lnTo>
                    <a:pt x="70" y="18"/>
                  </a:lnTo>
                  <a:lnTo>
                    <a:pt x="88" y="12"/>
                  </a:lnTo>
                  <a:lnTo>
                    <a:pt x="105" y="6"/>
                  </a:lnTo>
                  <a:lnTo>
                    <a:pt x="128" y="4"/>
                  </a:lnTo>
                  <a:lnTo>
                    <a:pt x="166" y="0"/>
                  </a:lnTo>
                  <a:lnTo>
                    <a:pt x="198" y="2"/>
                  </a:lnTo>
                  <a:lnTo>
                    <a:pt x="223" y="8"/>
                  </a:lnTo>
                  <a:lnTo>
                    <a:pt x="246" y="16"/>
                  </a:lnTo>
                  <a:lnTo>
                    <a:pt x="263" y="25"/>
                  </a:lnTo>
                  <a:lnTo>
                    <a:pt x="276" y="39"/>
                  </a:lnTo>
                  <a:lnTo>
                    <a:pt x="284" y="54"/>
                  </a:lnTo>
                  <a:lnTo>
                    <a:pt x="291" y="69"/>
                  </a:lnTo>
                  <a:lnTo>
                    <a:pt x="291" y="84"/>
                  </a:lnTo>
                  <a:lnTo>
                    <a:pt x="291" y="101"/>
                  </a:lnTo>
                  <a:lnTo>
                    <a:pt x="287" y="117"/>
                  </a:lnTo>
                  <a:lnTo>
                    <a:pt x="282" y="132"/>
                  </a:lnTo>
                  <a:lnTo>
                    <a:pt x="272" y="143"/>
                  </a:lnTo>
                  <a:lnTo>
                    <a:pt x="265" y="156"/>
                  </a:lnTo>
                  <a:lnTo>
                    <a:pt x="253" y="164"/>
                  </a:lnTo>
                  <a:lnTo>
                    <a:pt x="242" y="172"/>
                  </a:lnTo>
                  <a:lnTo>
                    <a:pt x="228" y="174"/>
                  </a:lnTo>
                  <a:lnTo>
                    <a:pt x="219" y="176"/>
                  </a:lnTo>
                  <a:lnTo>
                    <a:pt x="207" y="174"/>
                  </a:lnTo>
                  <a:lnTo>
                    <a:pt x="200" y="174"/>
                  </a:lnTo>
                  <a:lnTo>
                    <a:pt x="190" y="172"/>
                  </a:lnTo>
                  <a:lnTo>
                    <a:pt x="185" y="170"/>
                  </a:lnTo>
                  <a:lnTo>
                    <a:pt x="177" y="164"/>
                  </a:lnTo>
                  <a:lnTo>
                    <a:pt x="173" y="160"/>
                  </a:lnTo>
                  <a:lnTo>
                    <a:pt x="168" y="155"/>
                  </a:lnTo>
                  <a:lnTo>
                    <a:pt x="166" y="151"/>
                  </a:lnTo>
                  <a:lnTo>
                    <a:pt x="160" y="143"/>
                  </a:lnTo>
                  <a:lnTo>
                    <a:pt x="160" y="139"/>
                  </a:lnTo>
                  <a:lnTo>
                    <a:pt x="156" y="134"/>
                  </a:lnTo>
                  <a:lnTo>
                    <a:pt x="156" y="126"/>
                  </a:lnTo>
                  <a:lnTo>
                    <a:pt x="156" y="120"/>
                  </a:lnTo>
                  <a:lnTo>
                    <a:pt x="158" y="117"/>
                  </a:lnTo>
                  <a:lnTo>
                    <a:pt x="162" y="113"/>
                  </a:lnTo>
                  <a:lnTo>
                    <a:pt x="171" y="118"/>
                  </a:lnTo>
                  <a:lnTo>
                    <a:pt x="175" y="120"/>
                  </a:lnTo>
                  <a:lnTo>
                    <a:pt x="181" y="122"/>
                  </a:lnTo>
                  <a:lnTo>
                    <a:pt x="185" y="124"/>
                  </a:lnTo>
                  <a:lnTo>
                    <a:pt x="190" y="124"/>
                  </a:lnTo>
                  <a:lnTo>
                    <a:pt x="198" y="122"/>
                  </a:lnTo>
                  <a:lnTo>
                    <a:pt x="206" y="118"/>
                  </a:lnTo>
                  <a:lnTo>
                    <a:pt x="209" y="113"/>
                  </a:lnTo>
                  <a:lnTo>
                    <a:pt x="213" y="107"/>
                  </a:lnTo>
                  <a:lnTo>
                    <a:pt x="213" y="99"/>
                  </a:lnTo>
                  <a:lnTo>
                    <a:pt x="213" y="94"/>
                  </a:lnTo>
                  <a:lnTo>
                    <a:pt x="207" y="86"/>
                  </a:lnTo>
                  <a:lnTo>
                    <a:pt x="200" y="78"/>
                  </a:lnTo>
                  <a:lnTo>
                    <a:pt x="190" y="73"/>
                  </a:lnTo>
                  <a:lnTo>
                    <a:pt x="183" y="71"/>
                  </a:lnTo>
                  <a:lnTo>
                    <a:pt x="173" y="69"/>
                  </a:lnTo>
                  <a:lnTo>
                    <a:pt x="166" y="71"/>
                  </a:lnTo>
                  <a:lnTo>
                    <a:pt x="156" y="71"/>
                  </a:lnTo>
                  <a:lnTo>
                    <a:pt x="150" y="75"/>
                  </a:lnTo>
                  <a:lnTo>
                    <a:pt x="143" y="78"/>
                  </a:lnTo>
                  <a:lnTo>
                    <a:pt x="137" y="86"/>
                  </a:lnTo>
                  <a:lnTo>
                    <a:pt x="131" y="90"/>
                  </a:lnTo>
                  <a:lnTo>
                    <a:pt x="126" y="97"/>
                  </a:lnTo>
                  <a:lnTo>
                    <a:pt x="120" y="105"/>
                  </a:lnTo>
                  <a:lnTo>
                    <a:pt x="118" y="113"/>
                  </a:lnTo>
                  <a:lnTo>
                    <a:pt x="114" y="120"/>
                  </a:lnTo>
                  <a:lnTo>
                    <a:pt x="114" y="128"/>
                  </a:lnTo>
                  <a:lnTo>
                    <a:pt x="112" y="136"/>
                  </a:lnTo>
                  <a:lnTo>
                    <a:pt x="114" y="143"/>
                  </a:lnTo>
                  <a:lnTo>
                    <a:pt x="116" y="151"/>
                  </a:lnTo>
                  <a:lnTo>
                    <a:pt x="120" y="160"/>
                  </a:lnTo>
                  <a:lnTo>
                    <a:pt x="124" y="170"/>
                  </a:lnTo>
                  <a:lnTo>
                    <a:pt x="131" y="181"/>
                  </a:lnTo>
                  <a:lnTo>
                    <a:pt x="135" y="185"/>
                  </a:lnTo>
                  <a:lnTo>
                    <a:pt x="141" y="191"/>
                  </a:lnTo>
                  <a:lnTo>
                    <a:pt x="147" y="195"/>
                  </a:lnTo>
                  <a:lnTo>
                    <a:pt x="154" y="200"/>
                  </a:lnTo>
                  <a:lnTo>
                    <a:pt x="160" y="206"/>
                  </a:lnTo>
                  <a:lnTo>
                    <a:pt x="171" y="210"/>
                  </a:lnTo>
                  <a:lnTo>
                    <a:pt x="181" y="215"/>
                  </a:lnTo>
                  <a:lnTo>
                    <a:pt x="192" y="221"/>
                  </a:lnTo>
                  <a:lnTo>
                    <a:pt x="198" y="221"/>
                  </a:lnTo>
                  <a:lnTo>
                    <a:pt x="204" y="223"/>
                  </a:lnTo>
                  <a:lnTo>
                    <a:pt x="209" y="225"/>
                  </a:lnTo>
                  <a:lnTo>
                    <a:pt x="217" y="227"/>
                  </a:lnTo>
                  <a:lnTo>
                    <a:pt x="223" y="227"/>
                  </a:lnTo>
                  <a:lnTo>
                    <a:pt x="230" y="229"/>
                  </a:lnTo>
                  <a:lnTo>
                    <a:pt x="238" y="229"/>
                  </a:lnTo>
                  <a:lnTo>
                    <a:pt x="246" y="231"/>
                  </a:lnTo>
                  <a:lnTo>
                    <a:pt x="251" y="231"/>
                  </a:lnTo>
                  <a:lnTo>
                    <a:pt x="259" y="233"/>
                  </a:lnTo>
                  <a:lnTo>
                    <a:pt x="266" y="233"/>
                  </a:lnTo>
                  <a:lnTo>
                    <a:pt x="276" y="235"/>
                  </a:lnTo>
                  <a:lnTo>
                    <a:pt x="284" y="235"/>
                  </a:lnTo>
                  <a:lnTo>
                    <a:pt x="293" y="238"/>
                  </a:lnTo>
                  <a:lnTo>
                    <a:pt x="301" y="240"/>
                  </a:lnTo>
                  <a:lnTo>
                    <a:pt x="312" y="242"/>
                  </a:lnTo>
                  <a:lnTo>
                    <a:pt x="306" y="244"/>
                  </a:lnTo>
                  <a:lnTo>
                    <a:pt x="295" y="248"/>
                  </a:lnTo>
                  <a:lnTo>
                    <a:pt x="280" y="250"/>
                  </a:lnTo>
                  <a:lnTo>
                    <a:pt x="261" y="254"/>
                  </a:lnTo>
                  <a:lnTo>
                    <a:pt x="240" y="257"/>
                  </a:lnTo>
                  <a:lnTo>
                    <a:pt x="217" y="261"/>
                  </a:lnTo>
                  <a:lnTo>
                    <a:pt x="192" y="267"/>
                  </a:lnTo>
                  <a:lnTo>
                    <a:pt x="168" y="269"/>
                  </a:lnTo>
                  <a:lnTo>
                    <a:pt x="143" y="274"/>
                  </a:lnTo>
                  <a:lnTo>
                    <a:pt x="120" y="276"/>
                  </a:lnTo>
                  <a:lnTo>
                    <a:pt x="101" y="280"/>
                  </a:lnTo>
                  <a:lnTo>
                    <a:pt x="82" y="282"/>
                  </a:lnTo>
                  <a:lnTo>
                    <a:pt x="69" y="286"/>
                  </a:lnTo>
                  <a:lnTo>
                    <a:pt x="61" y="286"/>
                  </a:lnTo>
                  <a:lnTo>
                    <a:pt x="59" y="288"/>
                  </a:lnTo>
                  <a:lnTo>
                    <a:pt x="59" y="288"/>
                  </a:lnTo>
                  <a:close/>
                </a:path>
              </a:pathLst>
            </a:custGeom>
            <a:solidFill>
              <a:srgbClr val="D4FF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54" name="Freeform 50">
              <a:extLst>
                <a:ext uri="{FF2B5EF4-FFF2-40B4-BE49-F238E27FC236}">
                  <a16:creationId xmlns:a16="http://schemas.microsoft.com/office/drawing/2014/main" id="{E7E0A632-E600-473D-8324-B8AF26122872}"/>
                </a:ext>
              </a:extLst>
            </p:cNvPr>
            <p:cNvSpPr>
              <a:spLocks/>
            </p:cNvSpPr>
            <p:nvPr/>
          </p:nvSpPr>
          <p:spPr bwMode="auto">
            <a:xfrm>
              <a:off x="118" y="2054"/>
              <a:ext cx="199" cy="70"/>
            </a:xfrm>
            <a:custGeom>
              <a:avLst/>
              <a:gdLst>
                <a:gd name="T0" fmla="*/ 6 w 400"/>
                <a:gd name="T1" fmla="*/ 0 h 141"/>
                <a:gd name="T2" fmla="*/ 400 w 400"/>
                <a:gd name="T3" fmla="*/ 95 h 141"/>
                <a:gd name="T4" fmla="*/ 390 w 400"/>
                <a:gd name="T5" fmla="*/ 141 h 141"/>
                <a:gd name="T6" fmla="*/ 0 w 400"/>
                <a:gd name="T7" fmla="*/ 48 h 141"/>
                <a:gd name="T8" fmla="*/ 6 w 400"/>
                <a:gd name="T9" fmla="*/ 0 h 141"/>
                <a:gd name="T10" fmla="*/ 6 w 400"/>
                <a:gd name="T11" fmla="*/ 0 h 141"/>
              </a:gdLst>
              <a:ahLst/>
              <a:cxnLst>
                <a:cxn ang="0">
                  <a:pos x="T0" y="T1"/>
                </a:cxn>
                <a:cxn ang="0">
                  <a:pos x="T2" y="T3"/>
                </a:cxn>
                <a:cxn ang="0">
                  <a:pos x="T4" y="T5"/>
                </a:cxn>
                <a:cxn ang="0">
                  <a:pos x="T6" y="T7"/>
                </a:cxn>
                <a:cxn ang="0">
                  <a:pos x="T8" y="T9"/>
                </a:cxn>
                <a:cxn ang="0">
                  <a:pos x="T10" y="T11"/>
                </a:cxn>
              </a:cxnLst>
              <a:rect l="0" t="0" r="r" b="b"/>
              <a:pathLst>
                <a:path w="400" h="141">
                  <a:moveTo>
                    <a:pt x="6" y="0"/>
                  </a:moveTo>
                  <a:lnTo>
                    <a:pt x="400" y="95"/>
                  </a:lnTo>
                  <a:lnTo>
                    <a:pt x="390" y="141"/>
                  </a:lnTo>
                  <a:lnTo>
                    <a:pt x="0" y="48"/>
                  </a:lnTo>
                  <a:lnTo>
                    <a:pt x="6"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55" name="Freeform 51">
              <a:extLst>
                <a:ext uri="{FF2B5EF4-FFF2-40B4-BE49-F238E27FC236}">
                  <a16:creationId xmlns:a16="http://schemas.microsoft.com/office/drawing/2014/main" id="{1D57DEE9-AB56-4C5D-81F2-4224857514D2}"/>
                </a:ext>
              </a:extLst>
            </p:cNvPr>
            <p:cNvSpPr>
              <a:spLocks/>
            </p:cNvSpPr>
            <p:nvPr/>
          </p:nvSpPr>
          <p:spPr bwMode="auto">
            <a:xfrm>
              <a:off x="434" y="2032"/>
              <a:ext cx="273" cy="43"/>
            </a:xfrm>
            <a:custGeom>
              <a:avLst/>
              <a:gdLst>
                <a:gd name="T0" fmla="*/ 546 w 546"/>
                <a:gd name="T1" fmla="*/ 86 h 86"/>
                <a:gd name="T2" fmla="*/ 544 w 546"/>
                <a:gd name="T3" fmla="*/ 82 h 86"/>
                <a:gd name="T4" fmla="*/ 539 w 546"/>
                <a:gd name="T5" fmla="*/ 75 h 86"/>
                <a:gd name="T6" fmla="*/ 535 w 546"/>
                <a:gd name="T7" fmla="*/ 69 h 86"/>
                <a:gd name="T8" fmla="*/ 531 w 546"/>
                <a:gd name="T9" fmla="*/ 61 h 86"/>
                <a:gd name="T10" fmla="*/ 525 w 546"/>
                <a:gd name="T11" fmla="*/ 56 h 86"/>
                <a:gd name="T12" fmla="*/ 520 w 546"/>
                <a:gd name="T13" fmla="*/ 48 h 86"/>
                <a:gd name="T14" fmla="*/ 512 w 546"/>
                <a:gd name="T15" fmla="*/ 42 h 86"/>
                <a:gd name="T16" fmla="*/ 502 w 546"/>
                <a:gd name="T17" fmla="*/ 37 h 86"/>
                <a:gd name="T18" fmla="*/ 493 w 546"/>
                <a:gd name="T19" fmla="*/ 29 h 86"/>
                <a:gd name="T20" fmla="*/ 481 w 546"/>
                <a:gd name="T21" fmla="*/ 25 h 86"/>
                <a:gd name="T22" fmla="*/ 468 w 546"/>
                <a:gd name="T23" fmla="*/ 21 h 86"/>
                <a:gd name="T24" fmla="*/ 457 w 546"/>
                <a:gd name="T25" fmla="*/ 19 h 86"/>
                <a:gd name="T26" fmla="*/ 442 w 546"/>
                <a:gd name="T27" fmla="*/ 18 h 86"/>
                <a:gd name="T28" fmla="*/ 426 w 546"/>
                <a:gd name="T29" fmla="*/ 19 h 86"/>
                <a:gd name="T30" fmla="*/ 409 w 546"/>
                <a:gd name="T31" fmla="*/ 19 h 86"/>
                <a:gd name="T32" fmla="*/ 394 w 546"/>
                <a:gd name="T33" fmla="*/ 21 h 86"/>
                <a:gd name="T34" fmla="*/ 381 w 546"/>
                <a:gd name="T35" fmla="*/ 23 h 86"/>
                <a:gd name="T36" fmla="*/ 371 w 546"/>
                <a:gd name="T37" fmla="*/ 25 h 86"/>
                <a:gd name="T38" fmla="*/ 362 w 546"/>
                <a:gd name="T39" fmla="*/ 27 h 86"/>
                <a:gd name="T40" fmla="*/ 354 w 546"/>
                <a:gd name="T41" fmla="*/ 29 h 86"/>
                <a:gd name="T42" fmla="*/ 346 w 546"/>
                <a:gd name="T43" fmla="*/ 33 h 86"/>
                <a:gd name="T44" fmla="*/ 339 w 546"/>
                <a:gd name="T45" fmla="*/ 37 h 86"/>
                <a:gd name="T46" fmla="*/ 331 w 546"/>
                <a:gd name="T47" fmla="*/ 39 h 86"/>
                <a:gd name="T48" fmla="*/ 325 w 546"/>
                <a:gd name="T49" fmla="*/ 40 h 86"/>
                <a:gd name="T50" fmla="*/ 318 w 546"/>
                <a:gd name="T51" fmla="*/ 42 h 86"/>
                <a:gd name="T52" fmla="*/ 312 w 546"/>
                <a:gd name="T53" fmla="*/ 44 h 86"/>
                <a:gd name="T54" fmla="*/ 303 w 546"/>
                <a:gd name="T55" fmla="*/ 44 h 86"/>
                <a:gd name="T56" fmla="*/ 297 w 546"/>
                <a:gd name="T57" fmla="*/ 46 h 86"/>
                <a:gd name="T58" fmla="*/ 287 w 546"/>
                <a:gd name="T59" fmla="*/ 46 h 86"/>
                <a:gd name="T60" fmla="*/ 278 w 546"/>
                <a:gd name="T61" fmla="*/ 46 h 86"/>
                <a:gd name="T62" fmla="*/ 272 w 546"/>
                <a:gd name="T63" fmla="*/ 44 h 86"/>
                <a:gd name="T64" fmla="*/ 266 w 546"/>
                <a:gd name="T65" fmla="*/ 44 h 86"/>
                <a:gd name="T66" fmla="*/ 263 w 546"/>
                <a:gd name="T67" fmla="*/ 40 h 86"/>
                <a:gd name="T68" fmla="*/ 259 w 546"/>
                <a:gd name="T69" fmla="*/ 39 h 86"/>
                <a:gd name="T70" fmla="*/ 249 w 546"/>
                <a:gd name="T71" fmla="*/ 31 h 86"/>
                <a:gd name="T72" fmla="*/ 244 w 546"/>
                <a:gd name="T73" fmla="*/ 23 h 86"/>
                <a:gd name="T74" fmla="*/ 238 w 546"/>
                <a:gd name="T75" fmla="*/ 19 h 86"/>
                <a:gd name="T76" fmla="*/ 232 w 546"/>
                <a:gd name="T77" fmla="*/ 14 h 86"/>
                <a:gd name="T78" fmla="*/ 227 w 546"/>
                <a:gd name="T79" fmla="*/ 10 h 86"/>
                <a:gd name="T80" fmla="*/ 223 w 546"/>
                <a:gd name="T81" fmla="*/ 8 h 86"/>
                <a:gd name="T82" fmla="*/ 215 w 546"/>
                <a:gd name="T83" fmla="*/ 4 h 86"/>
                <a:gd name="T84" fmla="*/ 207 w 546"/>
                <a:gd name="T85" fmla="*/ 2 h 86"/>
                <a:gd name="T86" fmla="*/ 198 w 546"/>
                <a:gd name="T87" fmla="*/ 0 h 86"/>
                <a:gd name="T88" fmla="*/ 188 w 546"/>
                <a:gd name="T89" fmla="*/ 0 h 86"/>
                <a:gd name="T90" fmla="*/ 175 w 546"/>
                <a:gd name="T91" fmla="*/ 0 h 86"/>
                <a:gd name="T92" fmla="*/ 162 w 546"/>
                <a:gd name="T93" fmla="*/ 2 h 86"/>
                <a:gd name="T94" fmla="*/ 147 w 546"/>
                <a:gd name="T95" fmla="*/ 6 h 86"/>
                <a:gd name="T96" fmla="*/ 133 w 546"/>
                <a:gd name="T97" fmla="*/ 12 h 86"/>
                <a:gd name="T98" fmla="*/ 118 w 546"/>
                <a:gd name="T99" fmla="*/ 19 h 86"/>
                <a:gd name="T100" fmla="*/ 101 w 546"/>
                <a:gd name="T101" fmla="*/ 25 h 86"/>
                <a:gd name="T102" fmla="*/ 86 w 546"/>
                <a:gd name="T103" fmla="*/ 33 h 86"/>
                <a:gd name="T104" fmla="*/ 70 w 546"/>
                <a:gd name="T105" fmla="*/ 42 h 86"/>
                <a:gd name="T106" fmla="*/ 55 w 546"/>
                <a:gd name="T107" fmla="*/ 50 h 86"/>
                <a:gd name="T108" fmla="*/ 42 w 546"/>
                <a:gd name="T109" fmla="*/ 58 h 86"/>
                <a:gd name="T110" fmla="*/ 31 w 546"/>
                <a:gd name="T111" fmla="*/ 65 h 86"/>
                <a:gd name="T112" fmla="*/ 19 w 546"/>
                <a:gd name="T113" fmla="*/ 73 h 86"/>
                <a:gd name="T114" fmla="*/ 12 w 546"/>
                <a:gd name="T115" fmla="*/ 77 h 86"/>
                <a:gd name="T116" fmla="*/ 4 w 546"/>
                <a:gd name="T117" fmla="*/ 82 h 86"/>
                <a:gd name="T118" fmla="*/ 0 w 546"/>
                <a:gd name="T119" fmla="*/ 84 h 86"/>
                <a:gd name="T120" fmla="*/ 0 w 546"/>
                <a:gd name="T121" fmla="*/ 86 h 86"/>
                <a:gd name="T122" fmla="*/ 546 w 546"/>
                <a:gd name="T123" fmla="*/ 86 h 86"/>
                <a:gd name="T124" fmla="*/ 546 w 546"/>
                <a:gd name="T1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86">
                  <a:moveTo>
                    <a:pt x="546" y="86"/>
                  </a:moveTo>
                  <a:lnTo>
                    <a:pt x="544" y="82"/>
                  </a:lnTo>
                  <a:lnTo>
                    <a:pt x="539" y="75"/>
                  </a:lnTo>
                  <a:lnTo>
                    <a:pt x="535" y="69"/>
                  </a:lnTo>
                  <a:lnTo>
                    <a:pt x="531" y="61"/>
                  </a:lnTo>
                  <a:lnTo>
                    <a:pt x="525" y="56"/>
                  </a:lnTo>
                  <a:lnTo>
                    <a:pt x="520" y="48"/>
                  </a:lnTo>
                  <a:lnTo>
                    <a:pt x="512" y="42"/>
                  </a:lnTo>
                  <a:lnTo>
                    <a:pt x="502" y="37"/>
                  </a:lnTo>
                  <a:lnTo>
                    <a:pt x="493" y="29"/>
                  </a:lnTo>
                  <a:lnTo>
                    <a:pt x="481" y="25"/>
                  </a:lnTo>
                  <a:lnTo>
                    <a:pt x="468" y="21"/>
                  </a:lnTo>
                  <a:lnTo>
                    <a:pt x="457" y="19"/>
                  </a:lnTo>
                  <a:lnTo>
                    <a:pt x="442" y="18"/>
                  </a:lnTo>
                  <a:lnTo>
                    <a:pt x="426" y="19"/>
                  </a:lnTo>
                  <a:lnTo>
                    <a:pt x="409" y="19"/>
                  </a:lnTo>
                  <a:lnTo>
                    <a:pt x="394" y="21"/>
                  </a:lnTo>
                  <a:lnTo>
                    <a:pt x="381" y="23"/>
                  </a:lnTo>
                  <a:lnTo>
                    <a:pt x="371" y="25"/>
                  </a:lnTo>
                  <a:lnTo>
                    <a:pt x="362" y="27"/>
                  </a:lnTo>
                  <a:lnTo>
                    <a:pt x="354" y="29"/>
                  </a:lnTo>
                  <a:lnTo>
                    <a:pt x="346" y="33"/>
                  </a:lnTo>
                  <a:lnTo>
                    <a:pt x="339" y="37"/>
                  </a:lnTo>
                  <a:lnTo>
                    <a:pt x="331" y="39"/>
                  </a:lnTo>
                  <a:lnTo>
                    <a:pt x="325" y="40"/>
                  </a:lnTo>
                  <a:lnTo>
                    <a:pt x="318" y="42"/>
                  </a:lnTo>
                  <a:lnTo>
                    <a:pt x="312" y="44"/>
                  </a:lnTo>
                  <a:lnTo>
                    <a:pt x="303" y="44"/>
                  </a:lnTo>
                  <a:lnTo>
                    <a:pt x="297" y="46"/>
                  </a:lnTo>
                  <a:lnTo>
                    <a:pt x="287" y="46"/>
                  </a:lnTo>
                  <a:lnTo>
                    <a:pt x="278" y="46"/>
                  </a:lnTo>
                  <a:lnTo>
                    <a:pt x="272" y="44"/>
                  </a:lnTo>
                  <a:lnTo>
                    <a:pt x="266" y="44"/>
                  </a:lnTo>
                  <a:lnTo>
                    <a:pt x="263" y="40"/>
                  </a:lnTo>
                  <a:lnTo>
                    <a:pt x="259" y="39"/>
                  </a:lnTo>
                  <a:lnTo>
                    <a:pt x="249" y="31"/>
                  </a:lnTo>
                  <a:lnTo>
                    <a:pt x="244" y="23"/>
                  </a:lnTo>
                  <a:lnTo>
                    <a:pt x="238" y="19"/>
                  </a:lnTo>
                  <a:lnTo>
                    <a:pt x="232" y="14"/>
                  </a:lnTo>
                  <a:lnTo>
                    <a:pt x="227" y="10"/>
                  </a:lnTo>
                  <a:lnTo>
                    <a:pt x="223" y="8"/>
                  </a:lnTo>
                  <a:lnTo>
                    <a:pt x="215" y="4"/>
                  </a:lnTo>
                  <a:lnTo>
                    <a:pt x="207" y="2"/>
                  </a:lnTo>
                  <a:lnTo>
                    <a:pt x="198" y="0"/>
                  </a:lnTo>
                  <a:lnTo>
                    <a:pt x="188" y="0"/>
                  </a:lnTo>
                  <a:lnTo>
                    <a:pt x="175" y="0"/>
                  </a:lnTo>
                  <a:lnTo>
                    <a:pt x="162" y="2"/>
                  </a:lnTo>
                  <a:lnTo>
                    <a:pt x="147" y="6"/>
                  </a:lnTo>
                  <a:lnTo>
                    <a:pt x="133" y="12"/>
                  </a:lnTo>
                  <a:lnTo>
                    <a:pt x="118" y="19"/>
                  </a:lnTo>
                  <a:lnTo>
                    <a:pt x="101" y="25"/>
                  </a:lnTo>
                  <a:lnTo>
                    <a:pt x="86" y="33"/>
                  </a:lnTo>
                  <a:lnTo>
                    <a:pt x="70" y="42"/>
                  </a:lnTo>
                  <a:lnTo>
                    <a:pt x="55" y="50"/>
                  </a:lnTo>
                  <a:lnTo>
                    <a:pt x="42" y="58"/>
                  </a:lnTo>
                  <a:lnTo>
                    <a:pt x="31" y="65"/>
                  </a:lnTo>
                  <a:lnTo>
                    <a:pt x="19" y="73"/>
                  </a:lnTo>
                  <a:lnTo>
                    <a:pt x="12" y="77"/>
                  </a:lnTo>
                  <a:lnTo>
                    <a:pt x="4" y="82"/>
                  </a:lnTo>
                  <a:lnTo>
                    <a:pt x="0" y="84"/>
                  </a:lnTo>
                  <a:lnTo>
                    <a:pt x="0" y="86"/>
                  </a:lnTo>
                  <a:lnTo>
                    <a:pt x="546" y="86"/>
                  </a:lnTo>
                  <a:lnTo>
                    <a:pt x="546" y="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56" name="Freeform 52">
              <a:extLst>
                <a:ext uri="{FF2B5EF4-FFF2-40B4-BE49-F238E27FC236}">
                  <a16:creationId xmlns:a16="http://schemas.microsoft.com/office/drawing/2014/main" id="{49B56D04-EC5F-4AA6-9326-D1D5DD113285}"/>
                </a:ext>
              </a:extLst>
            </p:cNvPr>
            <p:cNvSpPr>
              <a:spLocks/>
            </p:cNvSpPr>
            <p:nvPr/>
          </p:nvSpPr>
          <p:spPr bwMode="auto">
            <a:xfrm>
              <a:off x="433" y="2073"/>
              <a:ext cx="273" cy="49"/>
            </a:xfrm>
            <a:custGeom>
              <a:avLst/>
              <a:gdLst>
                <a:gd name="T0" fmla="*/ 0 w 546"/>
                <a:gd name="T1" fmla="*/ 2 h 99"/>
                <a:gd name="T2" fmla="*/ 6 w 546"/>
                <a:gd name="T3" fmla="*/ 17 h 99"/>
                <a:gd name="T4" fmla="*/ 15 w 546"/>
                <a:gd name="T5" fmla="*/ 31 h 99"/>
                <a:gd name="T6" fmla="*/ 27 w 546"/>
                <a:gd name="T7" fmla="*/ 44 h 99"/>
                <a:gd name="T8" fmla="*/ 44 w 546"/>
                <a:gd name="T9" fmla="*/ 57 h 99"/>
                <a:gd name="T10" fmla="*/ 67 w 546"/>
                <a:gd name="T11" fmla="*/ 67 h 99"/>
                <a:gd name="T12" fmla="*/ 95 w 546"/>
                <a:gd name="T13" fmla="*/ 73 h 99"/>
                <a:gd name="T14" fmla="*/ 128 w 546"/>
                <a:gd name="T15" fmla="*/ 71 h 99"/>
                <a:gd name="T16" fmla="*/ 154 w 546"/>
                <a:gd name="T17" fmla="*/ 69 h 99"/>
                <a:gd name="T18" fmla="*/ 175 w 546"/>
                <a:gd name="T19" fmla="*/ 65 h 99"/>
                <a:gd name="T20" fmla="*/ 192 w 546"/>
                <a:gd name="T21" fmla="*/ 61 h 99"/>
                <a:gd name="T22" fmla="*/ 208 w 546"/>
                <a:gd name="T23" fmla="*/ 57 h 99"/>
                <a:gd name="T24" fmla="*/ 221 w 546"/>
                <a:gd name="T25" fmla="*/ 52 h 99"/>
                <a:gd name="T26" fmla="*/ 234 w 546"/>
                <a:gd name="T27" fmla="*/ 50 h 99"/>
                <a:gd name="T28" fmla="*/ 251 w 546"/>
                <a:gd name="T29" fmla="*/ 50 h 99"/>
                <a:gd name="T30" fmla="*/ 268 w 546"/>
                <a:gd name="T31" fmla="*/ 52 h 99"/>
                <a:gd name="T32" fmla="*/ 278 w 546"/>
                <a:gd name="T33" fmla="*/ 55 h 99"/>
                <a:gd name="T34" fmla="*/ 289 w 546"/>
                <a:gd name="T35" fmla="*/ 65 h 99"/>
                <a:gd name="T36" fmla="*/ 301 w 546"/>
                <a:gd name="T37" fmla="*/ 76 h 99"/>
                <a:gd name="T38" fmla="*/ 312 w 546"/>
                <a:gd name="T39" fmla="*/ 84 h 99"/>
                <a:gd name="T40" fmla="*/ 324 w 546"/>
                <a:gd name="T41" fmla="*/ 92 h 99"/>
                <a:gd name="T42" fmla="*/ 343 w 546"/>
                <a:gd name="T43" fmla="*/ 97 h 99"/>
                <a:gd name="T44" fmla="*/ 364 w 546"/>
                <a:gd name="T45" fmla="*/ 97 h 99"/>
                <a:gd name="T46" fmla="*/ 394 w 546"/>
                <a:gd name="T47" fmla="*/ 90 h 99"/>
                <a:gd name="T48" fmla="*/ 426 w 546"/>
                <a:gd name="T49" fmla="*/ 78 h 99"/>
                <a:gd name="T50" fmla="*/ 459 w 546"/>
                <a:gd name="T51" fmla="*/ 63 h 99"/>
                <a:gd name="T52" fmla="*/ 491 w 546"/>
                <a:gd name="T53" fmla="*/ 44 h 99"/>
                <a:gd name="T54" fmla="*/ 516 w 546"/>
                <a:gd name="T55" fmla="*/ 27 h 99"/>
                <a:gd name="T56" fmla="*/ 535 w 546"/>
                <a:gd name="T57" fmla="*/ 12 h 99"/>
                <a:gd name="T58" fmla="*/ 544 w 546"/>
                <a:gd name="T59" fmla="*/ 2 h 99"/>
                <a:gd name="T60" fmla="*/ 537 w 546"/>
                <a:gd name="T61" fmla="*/ 0 h 99"/>
                <a:gd name="T62" fmla="*/ 493 w 546"/>
                <a:gd name="T63" fmla="*/ 0 h 99"/>
                <a:gd name="T64" fmla="*/ 415 w 546"/>
                <a:gd name="T65" fmla="*/ 0 h 99"/>
                <a:gd name="T66" fmla="*/ 320 w 546"/>
                <a:gd name="T67" fmla="*/ 0 h 99"/>
                <a:gd name="T68" fmla="*/ 219 w 546"/>
                <a:gd name="T69" fmla="*/ 0 h 99"/>
                <a:gd name="T70" fmla="*/ 124 w 546"/>
                <a:gd name="T71" fmla="*/ 0 h 99"/>
                <a:gd name="T72" fmla="*/ 48 w 546"/>
                <a:gd name="T73" fmla="*/ 0 h 99"/>
                <a:gd name="T74" fmla="*/ 4 w 546"/>
                <a:gd name="T75" fmla="*/ 0 h 99"/>
                <a:gd name="T76" fmla="*/ 0 w 546"/>
                <a:gd name="T7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6" h="99">
                  <a:moveTo>
                    <a:pt x="0" y="0"/>
                  </a:moveTo>
                  <a:lnTo>
                    <a:pt x="0" y="2"/>
                  </a:lnTo>
                  <a:lnTo>
                    <a:pt x="4" y="12"/>
                  </a:lnTo>
                  <a:lnTo>
                    <a:pt x="6" y="17"/>
                  </a:lnTo>
                  <a:lnTo>
                    <a:pt x="12" y="25"/>
                  </a:lnTo>
                  <a:lnTo>
                    <a:pt x="15" y="31"/>
                  </a:lnTo>
                  <a:lnTo>
                    <a:pt x="21" y="38"/>
                  </a:lnTo>
                  <a:lnTo>
                    <a:pt x="27" y="44"/>
                  </a:lnTo>
                  <a:lnTo>
                    <a:pt x="36" y="52"/>
                  </a:lnTo>
                  <a:lnTo>
                    <a:pt x="44" y="57"/>
                  </a:lnTo>
                  <a:lnTo>
                    <a:pt x="55" y="63"/>
                  </a:lnTo>
                  <a:lnTo>
                    <a:pt x="67" y="67"/>
                  </a:lnTo>
                  <a:lnTo>
                    <a:pt x="82" y="71"/>
                  </a:lnTo>
                  <a:lnTo>
                    <a:pt x="95" y="73"/>
                  </a:lnTo>
                  <a:lnTo>
                    <a:pt x="112" y="75"/>
                  </a:lnTo>
                  <a:lnTo>
                    <a:pt x="128" y="71"/>
                  </a:lnTo>
                  <a:lnTo>
                    <a:pt x="143" y="71"/>
                  </a:lnTo>
                  <a:lnTo>
                    <a:pt x="154" y="69"/>
                  </a:lnTo>
                  <a:lnTo>
                    <a:pt x="166" y="67"/>
                  </a:lnTo>
                  <a:lnTo>
                    <a:pt x="175" y="65"/>
                  </a:lnTo>
                  <a:lnTo>
                    <a:pt x="185" y="63"/>
                  </a:lnTo>
                  <a:lnTo>
                    <a:pt x="192" y="61"/>
                  </a:lnTo>
                  <a:lnTo>
                    <a:pt x="200" y="59"/>
                  </a:lnTo>
                  <a:lnTo>
                    <a:pt x="208" y="57"/>
                  </a:lnTo>
                  <a:lnTo>
                    <a:pt x="213" y="54"/>
                  </a:lnTo>
                  <a:lnTo>
                    <a:pt x="221" y="52"/>
                  </a:lnTo>
                  <a:lnTo>
                    <a:pt x="229" y="52"/>
                  </a:lnTo>
                  <a:lnTo>
                    <a:pt x="234" y="50"/>
                  </a:lnTo>
                  <a:lnTo>
                    <a:pt x="244" y="50"/>
                  </a:lnTo>
                  <a:lnTo>
                    <a:pt x="251" y="50"/>
                  </a:lnTo>
                  <a:lnTo>
                    <a:pt x="263" y="52"/>
                  </a:lnTo>
                  <a:lnTo>
                    <a:pt x="268" y="52"/>
                  </a:lnTo>
                  <a:lnTo>
                    <a:pt x="272" y="54"/>
                  </a:lnTo>
                  <a:lnTo>
                    <a:pt x="278" y="55"/>
                  </a:lnTo>
                  <a:lnTo>
                    <a:pt x="282" y="59"/>
                  </a:lnTo>
                  <a:lnTo>
                    <a:pt x="289" y="65"/>
                  </a:lnTo>
                  <a:lnTo>
                    <a:pt x="299" y="75"/>
                  </a:lnTo>
                  <a:lnTo>
                    <a:pt x="301" y="76"/>
                  </a:lnTo>
                  <a:lnTo>
                    <a:pt x="307" y="80"/>
                  </a:lnTo>
                  <a:lnTo>
                    <a:pt x="312" y="84"/>
                  </a:lnTo>
                  <a:lnTo>
                    <a:pt x="318" y="88"/>
                  </a:lnTo>
                  <a:lnTo>
                    <a:pt x="324" y="92"/>
                  </a:lnTo>
                  <a:lnTo>
                    <a:pt x="333" y="95"/>
                  </a:lnTo>
                  <a:lnTo>
                    <a:pt x="343" y="97"/>
                  </a:lnTo>
                  <a:lnTo>
                    <a:pt x="354" y="99"/>
                  </a:lnTo>
                  <a:lnTo>
                    <a:pt x="364" y="97"/>
                  </a:lnTo>
                  <a:lnTo>
                    <a:pt x="379" y="95"/>
                  </a:lnTo>
                  <a:lnTo>
                    <a:pt x="394" y="90"/>
                  </a:lnTo>
                  <a:lnTo>
                    <a:pt x="409" y="86"/>
                  </a:lnTo>
                  <a:lnTo>
                    <a:pt x="426" y="78"/>
                  </a:lnTo>
                  <a:lnTo>
                    <a:pt x="444" y="71"/>
                  </a:lnTo>
                  <a:lnTo>
                    <a:pt x="459" y="63"/>
                  </a:lnTo>
                  <a:lnTo>
                    <a:pt x="476" y="54"/>
                  </a:lnTo>
                  <a:lnTo>
                    <a:pt x="491" y="44"/>
                  </a:lnTo>
                  <a:lnTo>
                    <a:pt x="504" y="35"/>
                  </a:lnTo>
                  <a:lnTo>
                    <a:pt x="516" y="27"/>
                  </a:lnTo>
                  <a:lnTo>
                    <a:pt x="527" y="19"/>
                  </a:lnTo>
                  <a:lnTo>
                    <a:pt x="535" y="12"/>
                  </a:lnTo>
                  <a:lnTo>
                    <a:pt x="541" y="6"/>
                  </a:lnTo>
                  <a:lnTo>
                    <a:pt x="544" y="2"/>
                  </a:lnTo>
                  <a:lnTo>
                    <a:pt x="546" y="0"/>
                  </a:lnTo>
                  <a:lnTo>
                    <a:pt x="537" y="0"/>
                  </a:lnTo>
                  <a:lnTo>
                    <a:pt x="520" y="0"/>
                  </a:lnTo>
                  <a:lnTo>
                    <a:pt x="493" y="0"/>
                  </a:lnTo>
                  <a:lnTo>
                    <a:pt x="459" y="0"/>
                  </a:lnTo>
                  <a:lnTo>
                    <a:pt x="415" y="0"/>
                  </a:lnTo>
                  <a:lnTo>
                    <a:pt x="371" y="0"/>
                  </a:lnTo>
                  <a:lnTo>
                    <a:pt x="320" y="0"/>
                  </a:lnTo>
                  <a:lnTo>
                    <a:pt x="270" y="0"/>
                  </a:lnTo>
                  <a:lnTo>
                    <a:pt x="219" y="0"/>
                  </a:lnTo>
                  <a:lnTo>
                    <a:pt x="171" y="0"/>
                  </a:lnTo>
                  <a:lnTo>
                    <a:pt x="124" y="0"/>
                  </a:lnTo>
                  <a:lnTo>
                    <a:pt x="84" y="0"/>
                  </a:lnTo>
                  <a:lnTo>
                    <a:pt x="48" y="0"/>
                  </a:lnTo>
                  <a:lnTo>
                    <a:pt x="21" y="0"/>
                  </a:lnTo>
                  <a:lnTo>
                    <a:pt x="4" y="0"/>
                  </a:lnTo>
                  <a:lnTo>
                    <a:pt x="0" y="0"/>
                  </a:lnTo>
                  <a:lnTo>
                    <a:pt x="0"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57" name="Freeform 53">
              <a:extLst>
                <a:ext uri="{FF2B5EF4-FFF2-40B4-BE49-F238E27FC236}">
                  <a16:creationId xmlns:a16="http://schemas.microsoft.com/office/drawing/2014/main" id="{BF88F926-1C3E-4993-9177-26FFF3B10EE9}"/>
                </a:ext>
              </a:extLst>
            </p:cNvPr>
            <p:cNvSpPr>
              <a:spLocks/>
            </p:cNvSpPr>
            <p:nvPr/>
          </p:nvSpPr>
          <p:spPr bwMode="auto">
            <a:xfrm>
              <a:off x="-514" y="2045"/>
              <a:ext cx="271" cy="55"/>
            </a:xfrm>
            <a:custGeom>
              <a:avLst/>
              <a:gdLst>
                <a:gd name="T0" fmla="*/ 0 w 542"/>
                <a:gd name="T1" fmla="*/ 109 h 110"/>
                <a:gd name="T2" fmla="*/ 2 w 542"/>
                <a:gd name="T3" fmla="*/ 99 h 110"/>
                <a:gd name="T4" fmla="*/ 8 w 542"/>
                <a:gd name="T5" fmla="*/ 86 h 110"/>
                <a:gd name="T6" fmla="*/ 17 w 542"/>
                <a:gd name="T7" fmla="*/ 71 h 110"/>
                <a:gd name="T8" fmla="*/ 30 w 542"/>
                <a:gd name="T9" fmla="*/ 53 h 110"/>
                <a:gd name="T10" fmla="*/ 47 w 542"/>
                <a:gd name="T11" fmla="*/ 36 h 110"/>
                <a:gd name="T12" fmla="*/ 72 w 542"/>
                <a:gd name="T13" fmla="*/ 25 h 110"/>
                <a:gd name="T14" fmla="*/ 99 w 542"/>
                <a:gd name="T15" fmla="*/ 19 h 110"/>
                <a:gd name="T16" fmla="*/ 131 w 542"/>
                <a:gd name="T17" fmla="*/ 23 h 110"/>
                <a:gd name="T18" fmla="*/ 158 w 542"/>
                <a:gd name="T19" fmla="*/ 29 h 110"/>
                <a:gd name="T20" fmla="*/ 179 w 542"/>
                <a:gd name="T21" fmla="*/ 34 h 110"/>
                <a:gd name="T22" fmla="*/ 196 w 542"/>
                <a:gd name="T23" fmla="*/ 40 h 110"/>
                <a:gd name="T24" fmla="*/ 209 w 542"/>
                <a:gd name="T25" fmla="*/ 46 h 110"/>
                <a:gd name="T26" fmla="*/ 223 w 542"/>
                <a:gd name="T27" fmla="*/ 51 h 110"/>
                <a:gd name="T28" fmla="*/ 236 w 542"/>
                <a:gd name="T29" fmla="*/ 55 h 110"/>
                <a:gd name="T30" fmla="*/ 253 w 542"/>
                <a:gd name="T31" fmla="*/ 57 h 110"/>
                <a:gd name="T32" fmla="*/ 270 w 542"/>
                <a:gd name="T33" fmla="*/ 57 h 110"/>
                <a:gd name="T34" fmla="*/ 278 w 542"/>
                <a:gd name="T35" fmla="*/ 51 h 110"/>
                <a:gd name="T36" fmla="*/ 291 w 542"/>
                <a:gd name="T37" fmla="*/ 38 h 110"/>
                <a:gd name="T38" fmla="*/ 302 w 542"/>
                <a:gd name="T39" fmla="*/ 23 h 110"/>
                <a:gd name="T40" fmla="*/ 312 w 542"/>
                <a:gd name="T41" fmla="*/ 13 h 110"/>
                <a:gd name="T42" fmla="*/ 325 w 542"/>
                <a:gd name="T43" fmla="*/ 4 h 110"/>
                <a:gd name="T44" fmla="*/ 342 w 542"/>
                <a:gd name="T45" fmla="*/ 0 h 110"/>
                <a:gd name="T46" fmla="*/ 365 w 542"/>
                <a:gd name="T47" fmla="*/ 0 h 110"/>
                <a:gd name="T48" fmla="*/ 394 w 542"/>
                <a:gd name="T49" fmla="*/ 8 h 110"/>
                <a:gd name="T50" fmla="*/ 422 w 542"/>
                <a:gd name="T51" fmla="*/ 23 h 110"/>
                <a:gd name="T52" fmla="*/ 455 w 542"/>
                <a:gd name="T53" fmla="*/ 42 h 110"/>
                <a:gd name="T54" fmla="*/ 485 w 542"/>
                <a:gd name="T55" fmla="*/ 63 h 110"/>
                <a:gd name="T56" fmla="*/ 510 w 542"/>
                <a:gd name="T57" fmla="*/ 82 h 110"/>
                <a:gd name="T58" fmla="*/ 529 w 542"/>
                <a:gd name="T59" fmla="*/ 97 h 110"/>
                <a:gd name="T60" fmla="*/ 540 w 542"/>
                <a:gd name="T61" fmla="*/ 107 h 110"/>
                <a:gd name="T62" fmla="*/ 0 w 542"/>
                <a:gd name="T63"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2" h="110">
                  <a:moveTo>
                    <a:pt x="0" y="110"/>
                  </a:moveTo>
                  <a:lnTo>
                    <a:pt x="0" y="109"/>
                  </a:lnTo>
                  <a:lnTo>
                    <a:pt x="2" y="105"/>
                  </a:lnTo>
                  <a:lnTo>
                    <a:pt x="2" y="99"/>
                  </a:lnTo>
                  <a:lnTo>
                    <a:pt x="6" y="95"/>
                  </a:lnTo>
                  <a:lnTo>
                    <a:pt x="8" y="86"/>
                  </a:lnTo>
                  <a:lnTo>
                    <a:pt x="11" y="78"/>
                  </a:lnTo>
                  <a:lnTo>
                    <a:pt x="17" y="71"/>
                  </a:lnTo>
                  <a:lnTo>
                    <a:pt x="25" y="63"/>
                  </a:lnTo>
                  <a:lnTo>
                    <a:pt x="30" y="53"/>
                  </a:lnTo>
                  <a:lnTo>
                    <a:pt x="40" y="46"/>
                  </a:lnTo>
                  <a:lnTo>
                    <a:pt x="47" y="36"/>
                  </a:lnTo>
                  <a:lnTo>
                    <a:pt x="59" y="31"/>
                  </a:lnTo>
                  <a:lnTo>
                    <a:pt x="72" y="25"/>
                  </a:lnTo>
                  <a:lnTo>
                    <a:pt x="84" y="21"/>
                  </a:lnTo>
                  <a:lnTo>
                    <a:pt x="99" y="19"/>
                  </a:lnTo>
                  <a:lnTo>
                    <a:pt x="116" y="21"/>
                  </a:lnTo>
                  <a:lnTo>
                    <a:pt x="131" y="23"/>
                  </a:lnTo>
                  <a:lnTo>
                    <a:pt x="146" y="25"/>
                  </a:lnTo>
                  <a:lnTo>
                    <a:pt x="158" y="29"/>
                  </a:lnTo>
                  <a:lnTo>
                    <a:pt x="169" y="31"/>
                  </a:lnTo>
                  <a:lnTo>
                    <a:pt x="179" y="34"/>
                  </a:lnTo>
                  <a:lnTo>
                    <a:pt x="188" y="36"/>
                  </a:lnTo>
                  <a:lnTo>
                    <a:pt x="196" y="40"/>
                  </a:lnTo>
                  <a:lnTo>
                    <a:pt x="203" y="44"/>
                  </a:lnTo>
                  <a:lnTo>
                    <a:pt x="209" y="46"/>
                  </a:lnTo>
                  <a:lnTo>
                    <a:pt x="217" y="50"/>
                  </a:lnTo>
                  <a:lnTo>
                    <a:pt x="223" y="51"/>
                  </a:lnTo>
                  <a:lnTo>
                    <a:pt x="230" y="55"/>
                  </a:lnTo>
                  <a:lnTo>
                    <a:pt x="236" y="55"/>
                  </a:lnTo>
                  <a:lnTo>
                    <a:pt x="245" y="57"/>
                  </a:lnTo>
                  <a:lnTo>
                    <a:pt x="253" y="57"/>
                  </a:lnTo>
                  <a:lnTo>
                    <a:pt x="264" y="59"/>
                  </a:lnTo>
                  <a:lnTo>
                    <a:pt x="270" y="57"/>
                  </a:lnTo>
                  <a:lnTo>
                    <a:pt x="274" y="55"/>
                  </a:lnTo>
                  <a:lnTo>
                    <a:pt x="278" y="51"/>
                  </a:lnTo>
                  <a:lnTo>
                    <a:pt x="283" y="48"/>
                  </a:lnTo>
                  <a:lnTo>
                    <a:pt x="291" y="38"/>
                  </a:lnTo>
                  <a:lnTo>
                    <a:pt x="299" y="29"/>
                  </a:lnTo>
                  <a:lnTo>
                    <a:pt x="302" y="23"/>
                  </a:lnTo>
                  <a:lnTo>
                    <a:pt x="306" y="17"/>
                  </a:lnTo>
                  <a:lnTo>
                    <a:pt x="312" y="13"/>
                  </a:lnTo>
                  <a:lnTo>
                    <a:pt x="320" y="10"/>
                  </a:lnTo>
                  <a:lnTo>
                    <a:pt x="325" y="4"/>
                  </a:lnTo>
                  <a:lnTo>
                    <a:pt x="333" y="2"/>
                  </a:lnTo>
                  <a:lnTo>
                    <a:pt x="342" y="0"/>
                  </a:lnTo>
                  <a:lnTo>
                    <a:pt x="354" y="0"/>
                  </a:lnTo>
                  <a:lnTo>
                    <a:pt x="365" y="0"/>
                  </a:lnTo>
                  <a:lnTo>
                    <a:pt x="379" y="2"/>
                  </a:lnTo>
                  <a:lnTo>
                    <a:pt x="394" y="8"/>
                  </a:lnTo>
                  <a:lnTo>
                    <a:pt x="407" y="15"/>
                  </a:lnTo>
                  <a:lnTo>
                    <a:pt x="422" y="23"/>
                  </a:lnTo>
                  <a:lnTo>
                    <a:pt x="439" y="32"/>
                  </a:lnTo>
                  <a:lnTo>
                    <a:pt x="455" y="42"/>
                  </a:lnTo>
                  <a:lnTo>
                    <a:pt x="470" y="53"/>
                  </a:lnTo>
                  <a:lnTo>
                    <a:pt x="485" y="63"/>
                  </a:lnTo>
                  <a:lnTo>
                    <a:pt x="498" y="72"/>
                  </a:lnTo>
                  <a:lnTo>
                    <a:pt x="510" y="82"/>
                  </a:lnTo>
                  <a:lnTo>
                    <a:pt x="521" y="90"/>
                  </a:lnTo>
                  <a:lnTo>
                    <a:pt x="529" y="97"/>
                  </a:lnTo>
                  <a:lnTo>
                    <a:pt x="536" y="103"/>
                  </a:lnTo>
                  <a:lnTo>
                    <a:pt x="540" y="107"/>
                  </a:lnTo>
                  <a:lnTo>
                    <a:pt x="542" y="109"/>
                  </a:lnTo>
                  <a:lnTo>
                    <a:pt x="0" y="110"/>
                  </a:lnTo>
                  <a:lnTo>
                    <a:pt x="0" y="1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58" name="Freeform 54">
              <a:extLst>
                <a:ext uri="{FF2B5EF4-FFF2-40B4-BE49-F238E27FC236}">
                  <a16:creationId xmlns:a16="http://schemas.microsoft.com/office/drawing/2014/main" id="{A6E33BAC-E8BF-455E-9FFC-9C934B9BFC56}"/>
                </a:ext>
              </a:extLst>
            </p:cNvPr>
            <p:cNvSpPr>
              <a:spLocks/>
            </p:cNvSpPr>
            <p:nvPr/>
          </p:nvSpPr>
          <p:spPr bwMode="auto">
            <a:xfrm>
              <a:off x="-514" y="2097"/>
              <a:ext cx="272" cy="64"/>
            </a:xfrm>
            <a:custGeom>
              <a:avLst/>
              <a:gdLst>
                <a:gd name="T0" fmla="*/ 544 w 544"/>
                <a:gd name="T1" fmla="*/ 2 h 127"/>
                <a:gd name="T2" fmla="*/ 540 w 544"/>
                <a:gd name="T3" fmla="*/ 9 h 127"/>
                <a:gd name="T4" fmla="*/ 535 w 544"/>
                <a:gd name="T5" fmla="*/ 23 h 127"/>
                <a:gd name="T6" fmla="*/ 527 w 544"/>
                <a:gd name="T7" fmla="*/ 40 h 127"/>
                <a:gd name="T8" fmla="*/ 516 w 544"/>
                <a:gd name="T9" fmla="*/ 57 h 127"/>
                <a:gd name="T10" fmla="*/ 498 w 544"/>
                <a:gd name="T11" fmla="*/ 74 h 127"/>
                <a:gd name="T12" fmla="*/ 474 w 544"/>
                <a:gd name="T13" fmla="*/ 85 h 127"/>
                <a:gd name="T14" fmla="*/ 447 w 544"/>
                <a:gd name="T15" fmla="*/ 95 h 127"/>
                <a:gd name="T16" fmla="*/ 415 w 544"/>
                <a:gd name="T17" fmla="*/ 93 h 127"/>
                <a:gd name="T18" fmla="*/ 388 w 544"/>
                <a:gd name="T19" fmla="*/ 89 h 127"/>
                <a:gd name="T20" fmla="*/ 367 w 544"/>
                <a:gd name="T21" fmla="*/ 85 h 127"/>
                <a:gd name="T22" fmla="*/ 350 w 544"/>
                <a:gd name="T23" fmla="*/ 80 h 127"/>
                <a:gd name="T24" fmla="*/ 337 w 544"/>
                <a:gd name="T25" fmla="*/ 74 h 127"/>
                <a:gd name="T26" fmla="*/ 323 w 544"/>
                <a:gd name="T27" fmla="*/ 68 h 127"/>
                <a:gd name="T28" fmla="*/ 308 w 544"/>
                <a:gd name="T29" fmla="*/ 64 h 127"/>
                <a:gd name="T30" fmla="*/ 293 w 544"/>
                <a:gd name="T31" fmla="*/ 64 h 127"/>
                <a:gd name="T32" fmla="*/ 278 w 544"/>
                <a:gd name="T33" fmla="*/ 66 h 127"/>
                <a:gd name="T34" fmla="*/ 266 w 544"/>
                <a:gd name="T35" fmla="*/ 72 h 127"/>
                <a:gd name="T36" fmla="*/ 253 w 544"/>
                <a:gd name="T37" fmla="*/ 85 h 127"/>
                <a:gd name="T38" fmla="*/ 242 w 544"/>
                <a:gd name="T39" fmla="*/ 101 h 127"/>
                <a:gd name="T40" fmla="*/ 230 w 544"/>
                <a:gd name="T41" fmla="*/ 110 h 127"/>
                <a:gd name="T42" fmla="*/ 217 w 544"/>
                <a:gd name="T43" fmla="*/ 120 h 127"/>
                <a:gd name="T44" fmla="*/ 200 w 544"/>
                <a:gd name="T45" fmla="*/ 125 h 127"/>
                <a:gd name="T46" fmla="*/ 179 w 544"/>
                <a:gd name="T47" fmla="*/ 125 h 127"/>
                <a:gd name="T48" fmla="*/ 148 w 544"/>
                <a:gd name="T49" fmla="*/ 118 h 127"/>
                <a:gd name="T50" fmla="*/ 116 w 544"/>
                <a:gd name="T51" fmla="*/ 101 h 127"/>
                <a:gd name="T52" fmla="*/ 84 w 544"/>
                <a:gd name="T53" fmla="*/ 80 h 127"/>
                <a:gd name="T54" fmla="*/ 51 w 544"/>
                <a:gd name="T55" fmla="*/ 57 h 127"/>
                <a:gd name="T56" fmla="*/ 25 w 544"/>
                <a:gd name="T57" fmla="*/ 34 h 127"/>
                <a:gd name="T58" fmla="*/ 8 w 544"/>
                <a:gd name="T59" fmla="*/ 15 h 127"/>
                <a:gd name="T60" fmla="*/ 0 w 544"/>
                <a:gd name="T61" fmla="*/ 4 h 127"/>
                <a:gd name="T62" fmla="*/ 6 w 544"/>
                <a:gd name="T63" fmla="*/ 0 h 127"/>
                <a:gd name="T64" fmla="*/ 49 w 544"/>
                <a:gd name="T65" fmla="*/ 0 h 127"/>
                <a:gd name="T66" fmla="*/ 125 w 544"/>
                <a:gd name="T67" fmla="*/ 0 h 127"/>
                <a:gd name="T68" fmla="*/ 221 w 544"/>
                <a:gd name="T69" fmla="*/ 0 h 127"/>
                <a:gd name="T70" fmla="*/ 323 w 544"/>
                <a:gd name="T71" fmla="*/ 0 h 127"/>
                <a:gd name="T72" fmla="*/ 417 w 544"/>
                <a:gd name="T73" fmla="*/ 0 h 127"/>
                <a:gd name="T74" fmla="*/ 493 w 544"/>
                <a:gd name="T75" fmla="*/ 0 h 127"/>
                <a:gd name="T76" fmla="*/ 538 w 544"/>
                <a:gd name="T77" fmla="*/ 0 h 127"/>
                <a:gd name="T78" fmla="*/ 544 w 544"/>
                <a:gd name="T79" fmla="*/ 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4" h="127">
                  <a:moveTo>
                    <a:pt x="544" y="2"/>
                  </a:moveTo>
                  <a:lnTo>
                    <a:pt x="544" y="2"/>
                  </a:lnTo>
                  <a:lnTo>
                    <a:pt x="542" y="5"/>
                  </a:lnTo>
                  <a:lnTo>
                    <a:pt x="540" y="9"/>
                  </a:lnTo>
                  <a:lnTo>
                    <a:pt x="538" y="17"/>
                  </a:lnTo>
                  <a:lnTo>
                    <a:pt x="535" y="23"/>
                  </a:lnTo>
                  <a:lnTo>
                    <a:pt x="533" y="32"/>
                  </a:lnTo>
                  <a:lnTo>
                    <a:pt x="527" y="40"/>
                  </a:lnTo>
                  <a:lnTo>
                    <a:pt x="521" y="49"/>
                  </a:lnTo>
                  <a:lnTo>
                    <a:pt x="516" y="57"/>
                  </a:lnTo>
                  <a:lnTo>
                    <a:pt x="506" y="66"/>
                  </a:lnTo>
                  <a:lnTo>
                    <a:pt x="498" y="74"/>
                  </a:lnTo>
                  <a:lnTo>
                    <a:pt x="487" y="82"/>
                  </a:lnTo>
                  <a:lnTo>
                    <a:pt x="474" y="85"/>
                  </a:lnTo>
                  <a:lnTo>
                    <a:pt x="462" y="91"/>
                  </a:lnTo>
                  <a:lnTo>
                    <a:pt x="447" y="95"/>
                  </a:lnTo>
                  <a:lnTo>
                    <a:pt x="432" y="95"/>
                  </a:lnTo>
                  <a:lnTo>
                    <a:pt x="415" y="93"/>
                  </a:lnTo>
                  <a:lnTo>
                    <a:pt x="401" y="91"/>
                  </a:lnTo>
                  <a:lnTo>
                    <a:pt x="388" y="89"/>
                  </a:lnTo>
                  <a:lnTo>
                    <a:pt x="377" y="87"/>
                  </a:lnTo>
                  <a:lnTo>
                    <a:pt x="367" y="85"/>
                  </a:lnTo>
                  <a:lnTo>
                    <a:pt x="360" y="82"/>
                  </a:lnTo>
                  <a:lnTo>
                    <a:pt x="350" y="80"/>
                  </a:lnTo>
                  <a:lnTo>
                    <a:pt x="344" y="78"/>
                  </a:lnTo>
                  <a:lnTo>
                    <a:pt x="337" y="74"/>
                  </a:lnTo>
                  <a:lnTo>
                    <a:pt x="329" y="70"/>
                  </a:lnTo>
                  <a:lnTo>
                    <a:pt x="323" y="68"/>
                  </a:lnTo>
                  <a:lnTo>
                    <a:pt x="316" y="66"/>
                  </a:lnTo>
                  <a:lnTo>
                    <a:pt x="308" y="64"/>
                  </a:lnTo>
                  <a:lnTo>
                    <a:pt x="302" y="64"/>
                  </a:lnTo>
                  <a:lnTo>
                    <a:pt x="293" y="64"/>
                  </a:lnTo>
                  <a:lnTo>
                    <a:pt x="285" y="66"/>
                  </a:lnTo>
                  <a:lnTo>
                    <a:pt x="278" y="66"/>
                  </a:lnTo>
                  <a:lnTo>
                    <a:pt x="272" y="68"/>
                  </a:lnTo>
                  <a:lnTo>
                    <a:pt x="266" y="72"/>
                  </a:lnTo>
                  <a:lnTo>
                    <a:pt x="262" y="76"/>
                  </a:lnTo>
                  <a:lnTo>
                    <a:pt x="253" y="85"/>
                  </a:lnTo>
                  <a:lnTo>
                    <a:pt x="245" y="97"/>
                  </a:lnTo>
                  <a:lnTo>
                    <a:pt x="242" y="101"/>
                  </a:lnTo>
                  <a:lnTo>
                    <a:pt x="236" y="106"/>
                  </a:lnTo>
                  <a:lnTo>
                    <a:pt x="230" y="110"/>
                  </a:lnTo>
                  <a:lnTo>
                    <a:pt x="224" y="116"/>
                  </a:lnTo>
                  <a:lnTo>
                    <a:pt x="217" y="120"/>
                  </a:lnTo>
                  <a:lnTo>
                    <a:pt x="209" y="123"/>
                  </a:lnTo>
                  <a:lnTo>
                    <a:pt x="200" y="125"/>
                  </a:lnTo>
                  <a:lnTo>
                    <a:pt x="190" y="127"/>
                  </a:lnTo>
                  <a:lnTo>
                    <a:pt x="179" y="125"/>
                  </a:lnTo>
                  <a:lnTo>
                    <a:pt x="164" y="123"/>
                  </a:lnTo>
                  <a:lnTo>
                    <a:pt x="148" y="118"/>
                  </a:lnTo>
                  <a:lnTo>
                    <a:pt x="133" y="110"/>
                  </a:lnTo>
                  <a:lnTo>
                    <a:pt x="116" y="101"/>
                  </a:lnTo>
                  <a:lnTo>
                    <a:pt x="99" y="91"/>
                  </a:lnTo>
                  <a:lnTo>
                    <a:pt x="84" y="80"/>
                  </a:lnTo>
                  <a:lnTo>
                    <a:pt x="68" y="68"/>
                  </a:lnTo>
                  <a:lnTo>
                    <a:pt x="51" y="57"/>
                  </a:lnTo>
                  <a:lnTo>
                    <a:pt x="38" y="45"/>
                  </a:lnTo>
                  <a:lnTo>
                    <a:pt x="25" y="34"/>
                  </a:lnTo>
                  <a:lnTo>
                    <a:pt x="17" y="25"/>
                  </a:lnTo>
                  <a:lnTo>
                    <a:pt x="8" y="15"/>
                  </a:lnTo>
                  <a:lnTo>
                    <a:pt x="2" y="9"/>
                  </a:lnTo>
                  <a:lnTo>
                    <a:pt x="0" y="4"/>
                  </a:lnTo>
                  <a:lnTo>
                    <a:pt x="0" y="2"/>
                  </a:lnTo>
                  <a:lnTo>
                    <a:pt x="6" y="0"/>
                  </a:lnTo>
                  <a:lnTo>
                    <a:pt x="23" y="0"/>
                  </a:lnTo>
                  <a:lnTo>
                    <a:pt x="49" y="0"/>
                  </a:lnTo>
                  <a:lnTo>
                    <a:pt x="86" y="0"/>
                  </a:lnTo>
                  <a:lnTo>
                    <a:pt x="125" y="0"/>
                  </a:lnTo>
                  <a:lnTo>
                    <a:pt x="171" y="0"/>
                  </a:lnTo>
                  <a:lnTo>
                    <a:pt x="221" y="0"/>
                  </a:lnTo>
                  <a:lnTo>
                    <a:pt x="272" y="0"/>
                  </a:lnTo>
                  <a:lnTo>
                    <a:pt x="323" y="0"/>
                  </a:lnTo>
                  <a:lnTo>
                    <a:pt x="373" y="0"/>
                  </a:lnTo>
                  <a:lnTo>
                    <a:pt x="417" y="0"/>
                  </a:lnTo>
                  <a:lnTo>
                    <a:pt x="458" y="0"/>
                  </a:lnTo>
                  <a:lnTo>
                    <a:pt x="493" y="0"/>
                  </a:lnTo>
                  <a:lnTo>
                    <a:pt x="521" y="0"/>
                  </a:lnTo>
                  <a:lnTo>
                    <a:pt x="538" y="0"/>
                  </a:lnTo>
                  <a:lnTo>
                    <a:pt x="544" y="2"/>
                  </a:lnTo>
                  <a:lnTo>
                    <a:pt x="544" y="2"/>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59" name="Freeform 55">
              <a:extLst>
                <a:ext uri="{FF2B5EF4-FFF2-40B4-BE49-F238E27FC236}">
                  <a16:creationId xmlns:a16="http://schemas.microsoft.com/office/drawing/2014/main" id="{41BDC8B7-D8DF-4BBB-93EE-5DE07CF88DFF}"/>
                </a:ext>
              </a:extLst>
            </p:cNvPr>
            <p:cNvSpPr>
              <a:spLocks/>
            </p:cNvSpPr>
            <p:nvPr/>
          </p:nvSpPr>
          <p:spPr bwMode="auto">
            <a:xfrm>
              <a:off x="-118" y="1944"/>
              <a:ext cx="272" cy="55"/>
            </a:xfrm>
            <a:custGeom>
              <a:avLst/>
              <a:gdLst>
                <a:gd name="T0" fmla="*/ 0 w 545"/>
                <a:gd name="T1" fmla="*/ 109 h 111"/>
                <a:gd name="T2" fmla="*/ 2 w 545"/>
                <a:gd name="T3" fmla="*/ 99 h 111"/>
                <a:gd name="T4" fmla="*/ 8 w 545"/>
                <a:gd name="T5" fmla="*/ 88 h 111"/>
                <a:gd name="T6" fmla="*/ 19 w 545"/>
                <a:gd name="T7" fmla="*/ 71 h 111"/>
                <a:gd name="T8" fmla="*/ 33 w 545"/>
                <a:gd name="T9" fmla="*/ 54 h 111"/>
                <a:gd name="T10" fmla="*/ 50 w 545"/>
                <a:gd name="T11" fmla="*/ 38 h 111"/>
                <a:gd name="T12" fmla="*/ 73 w 545"/>
                <a:gd name="T13" fmla="*/ 25 h 111"/>
                <a:gd name="T14" fmla="*/ 101 w 545"/>
                <a:gd name="T15" fmla="*/ 21 h 111"/>
                <a:gd name="T16" fmla="*/ 134 w 545"/>
                <a:gd name="T17" fmla="*/ 21 h 111"/>
                <a:gd name="T18" fmla="*/ 160 w 545"/>
                <a:gd name="T19" fmla="*/ 27 h 111"/>
                <a:gd name="T20" fmla="*/ 179 w 545"/>
                <a:gd name="T21" fmla="*/ 33 h 111"/>
                <a:gd name="T22" fmla="*/ 196 w 545"/>
                <a:gd name="T23" fmla="*/ 38 h 111"/>
                <a:gd name="T24" fmla="*/ 210 w 545"/>
                <a:gd name="T25" fmla="*/ 44 h 111"/>
                <a:gd name="T26" fmla="*/ 223 w 545"/>
                <a:gd name="T27" fmla="*/ 50 h 111"/>
                <a:gd name="T28" fmla="*/ 236 w 545"/>
                <a:gd name="T29" fmla="*/ 56 h 111"/>
                <a:gd name="T30" fmla="*/ 255 w 545"/>
                <a:gd name="T31" fmla="*/ 57 h 111"/>
                <a:gd name="T32" fmla="*/ 271 w 545"/>
                <a:gd name="T33" fmla="*/ 57 h 111"/>
                <a:gd name="T34" fmla="*/ 280 w 545"/>
                <a:gd name="T35" fmla="*/ 52 h 111"/>
                <a:gd name="T36" fmla="*/ 293 w 545"/>
                <a:gd name="T37" fmla="*/ 40 h 111"/>
                <a:gd name="T38" fmla="*/ 303 w 545"/>
                <a:gd name="T39" fmla="*/ 23 h 111"/>
                <a:gd name="T40" fmla="*/ 314 w 545"/>
                <a:gd name="T41" fmla="*/ 14 h 111"/>
                <a:gd name="T42" fmla="*/ 326 w 545"/>
                <a:gd name="T43" fmla="*/ 6 h 111"/>
                <a:gd name="T44" fmla="*/ 345 w 545"/>
                <a:gd name="T45" fmla="*/ 0 h 111"/>
                <a:gd name="T46" fmla="*/ 368 w 545"/>
                <a:gd name="T47" fmla="*/ 0 h 111"/>
                <a:gd name="T48" fmla="*/ 394 w 545"/>
                <a:gd name="T49" fmla="*/ 8 h 111"/>
                <a:gd name="T50" fmla="*/ 425 w 545"/>
                <a:gd name="T51" fmla="*/ 23 h 111"/>
                <a:gd name="T52" fmla="*/ 457 w 545"/>
                <a:gd name="T53" fmla="*/ 42 h 111"/>
                <a:gd name="T54" fmla="*/ 486 w 545"/>
                <a:gd name="T55" fmla="*/ 63 h 111"/>
                <a:gd name="T56" fmla="*/ 510 w 545"/>
                <a:gd name="T57" fmla="*/ 82 h 111"/>
                <a:gd name="T58" fmla="*/ 531 w 545"/>
                <a:gd name="T59" fmla="*/ 97 h 111"/>
                <a:gd name="T60" fmla="*/ 541 w 545"/>
                <a:gd name="T61" fmla="*/ 107 h 111"/>
                <a:gd name="T62" fmla="*/ 0 w 545"/>
                <a:gd name="T63"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5" h="111">
                  <a:moveTo>
                    <a:pt x="0" y="111"/>
                  </a:moveTo>
                  <a:lnTo>
                    <a:pt x="0" y="109"/>
                  </a:lnTo>
                  <a:lnTo>
                    <a:pt x="2" y="107"/>
                  </a:lnTo>
                  <a:lnTo>
                    <a:pt x="2" y="99"/>
                  </a:lnTo>
                  <a:lnTo>
                    <a:pt x="6" y="96"/>
                  </a:lnTo>
                  <a:lnTo>
                    <a:pt x="8" y="88"/>
                  </a:lnTo>
                  <a:lnTo>
                    <a:pt x="14" y="78"/>
                  </a:lnTo>
                  <a:lnTo>
                    <a:pt x="19" y="71"/>
                  </a:lnTo>
                  <a:lnTo>
                    <a:pt x="25" y="63"/>
                  </a:lnTo>
                  <a:lnTo>
                    <a:pt x="33" y="54"/>
                  </a:lnTo>
                  <a:lnTo>
                    <a:pt x="40" y="46"/>
                  </a:lnTo>
                  <a:lnTo>
                    <a:pt x="50" y="38"/>
                  </a:lnTo>
                  <a:lnTo>
                    <a:pt x="61" y="31"/>
                  </a:lnTo>
                  <a:lnTo>
                    <a:pt x="73" y="25"/>
                  </a:lnTo>
                  <a:lnTo>
                    <a:pt x="86" y="23"/>
                  </a:lnTo>
                  <a:lnTo>
                    <a:pt x="101" y="21"/>
                  </a:lnTo>
                  <a:lnTo>
                    <a:pt x="118" y="21"/>
                  </a:lnTo>
                  <a:lnTo>
                    <a:pt x="134" y="21"/>
                  </a:lnTo>
                  <a:lnTo>
                    <a:pt x="147" y="23"/>
                  </a:lnTo>
                  <a:lnTo>
                    <a:pt x="160" y="27"/>
                  </a:lnTo>
                  <a:lnTo>
                    <a:pt x="172" y="29"/>
                  </a:lnTo>
                  <a:lnTo>
                    <a:pt x="179" y="33"/>
                  </a:lnTo>
                  <a:lnTo>
                    <a:pt x="189" y="37"/>
                  </a:lnTo>
                  <a:lnTo>
                    <a:pt x="196" y="38"/>
                  </a:lnTo>
                  <a:lnTo>
                    <a:pt x="204" y="42"/>
                  </a:lnTo>
                  <a:lnTo>
                    <a:pt x="210" y="44"/>
                  </a:lnTo>
                  <a:lnTo>
                    <a:pt x="217" y="48"/>
                  </a:lnTo>
                  <a:lnTo>
                    <a:pt x="223" y="50"/>
                  </a:lnTo>
                  <a:lnTo>
                    <a:pt x="231" y="54"/>
                  </a:lnTo>
                  <a:lnTo>
                    <a:pt x="236" y="56"/>
                  </a:lnTo>
                  <a:lnTo>
                    <a:pt x="246" y="57"/>
                  </a:lnTo>
                  <a:lnTo>
                    <a:pt x="255" y="57"/>
                  </a:lnTo>
                  <a:lnTo>
                    <a:pt x="267" y="59"/>
                  </a:lnTo>
                  <a:lnTo>
                    <a:pt x="271" y="57"/>
                  </a:lnTo>
                  <a:lnTo>
                    <a:pt x="276" y="56"/>
                  </a:lnTo>
                  <a:lnTo>
                    <a:pt x="280" y="52"/>
                  </a:lnTo>
                  <a:lnTo>
                    <a:pt x="284" y="48"/>
                  </a:lnTo>
                  <a:lnTo>
                    <a:pt x="293" y="40"/>
                  </a:lnTo>
                  <a:lnTo>
                    <a:pt x="301" y="29"/>
                  </a:lnTo>
                  <a:lnTo>
                    <a:pt x="303" y="23"/>
                  </a:lnTo>
                  <a:lnTo>
                    <a:pt x="309" y="19"/>
                  </a:lnTo>
                  <a:lnTo>
                    <a:pt x="314" y="14"/>
                  </a:lnTo>
                  <a:lnTo>
                    <a:pt x="320" y="10"/>
                  </a:lnTo>
                  <a:lnTo>
                    <a:pt x="326" y="6"/>
                  </a:lnTo>
                  <a:lnTo>
                    <a:pt x="335" y="2"/>
                  </a:lnTo>
                  <a:lnTo>
                    <a:pt x="345" y="0"/>
                  </a:lnTo>
                  <a:lnTo>
                    <a:pt x="356" y="0"/>
                  </a:lnTo>
                  <a:lnTo>
                    <a:pt x="368" y="0"/>
                  </a:lnTo>
                  <a:lnTo>
                    <a:pt x="381" y="4"/>
                  </a:lnTo>
                  <a:lnTo>
                    <a:pt x="394" y="8"/>
                  </a:lnTo>
                  <a:lnTo>
                    <a:pt x="410" y="18"/>
                  </a:lnTo>
                  <a:lnTo>
                    <a:pt x="425" y="23"/>
                  </a:lnTo>
                  <a:lnTo>
                    <a:pt x="442" y="35"/>
                  </a:lnTo>
                  <a:lnTo>
                    <a:pt x="457" y="42"/>
                  </a:lnTo>
                  <a:lnTo>
                    <a:pt x="472" y="54"/>
                  </a:lnTo>
                  <a:lnTo>
                    <a:pt x="486" y="63"/>
                  </a:lnTo>
                  <a:lnTo>
                    <a:pt x="499" y="73"/>
                  </a:lnTo>
                  <a:lnTo>
                    <a:pt x="510" y="82"/>
                  </a:lnTo>
                  <a:lnTo>
                    <a:pt x="522" y="92"/>
                  </a:lnTo>
                  <a:lnTo>
                    <a:pt x="531" y="97"/>
                  </a:lnTo>
                  <a:lnTo>
                    <a:pt x="537" y="105"/>
                  </a:lnTo>
                  <a:lnTo>
                    <a:pt x="541" y="107"/>
                  </a:lnTo>
                  <a:lnTo>
                    <a:pt x="545" y="109"/>
                  </a:lnTo>
                  <a:lnTo>
                    <a:pt x="0" y="111"/>
                  </a:lnTo>
                  <a:lnTo>
                    <a:pt x="0" y="1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60" name="Freeform 56">
              <a:extLst>
                <a:ext uri="{FF2B5EF4-FFF2-40B4-BE49-F238E27FC236}">
                  <a16:creationId xmlns:a16="http://schemas.microsoft.com/office/drawing/2014/main" id="{1DEDDD64-CC9C-47BB-A5D4-EA8D00FBAB16}"/>
                </a:ext>
              </a:extLst>
            </p:cNvPr>
            <p:cNvSpPr>
              <a:spLocks/>
            </p:cNvSpPr>
            <p:nvPr/>
          </p:nvSpPr>
          <p:spPr bwMode="auto">
            <a:xfrm>
              <a:off x="-118" y="1997"/>
              <a:ext cx="273" cy="63"/>
            </a:xfrm>
            <a:custGeom>
              <a:avLst/>
              <a:gdLst>
                <a:gd name="T0" fmla="*/ 545 w 547"/>
                <a:gd name="T1" fmla="*/ 2 h 128"/>
                <a:gd name="T2" fmla="*/ 541 w 547"/>
                <a:gd name="T3" fmla="*/ 10 h 128"/>
                <a:gd name="T4" fmla="*/ 537 w 547"/>
                <a:gd name="T5" fmla="*/ 23 h 128"/>
                <a:gd name="T6" fmla="*/ 529 w 547"/>
                <a:gd name="T7" fmla="*/ 40 h 128"/>
                <a:gd name="T8" fmla="*/ 516 w 547"/>
                <a:gd name="T9" fmla="*/ 57 h 128"/>
                <a:gd name="T10" fmla="*/ 499 w 547"/>
                <a:gd name="T11" fmla="*/ 74 h 128"/>
                <a:gd name="T12" fmla="*/ 476 w 547"/>
                <a:gd name="T13" fmla="*/ 86 h 128"/>
                <a:gd name="T14" fmla="*/ 448 w 547"/>
                <a:gd name="T15" fmla="*/ 93 h 128"/>
                <a:gd name="T16" fmla="*/ 415 w 547"/>
                <a:gd name="T17" fmla="*/ 93 h 128"/>
                <a:gd name="T18" fmla="*/ 389 w 547"/>
                <a:gd name="T19" fmla="*/ 89 h 128"/>
                <a:gd name="T20" fmla="*/ 370 w 547"/>
                <a:gd name="T21" fmla="*/ 84 h 128"/>
                <a:gd name="T22" fmla="*/ 352 w 547"/>
                <a:gd name="T23" fmla="*/ 78 h 128"/>
                <a:gd name="T24" fmla="*/ 339 w 547"/>
                <a:gd name="T25" fmla="*/ 74 h 128"/>
                <a:gd name="T26" fmla="*/ 326 w 547"/>
                <a:gd name="T27" fmla="*/ 69 h 128"/>
                <a:gd name="T28" fmla="*/ 311 w 547"/>
                <a:gd name="T29" fmla="*/ 65 h 128"/>
                <a:gd name="T30" fmla="*/ 295 w 547"/>
                <a:gd name="T31" fmla="*/ 63 h 128"/>
                <a:gd name="T32" fmla="*/ 280 w 547"/>
                <a:gd name="T33" fmla="*/ 65 h 128"/>
                <a:gd name="T34" fmla="*/ 269 w 547"/>
                <a:gd name="T35" fmla="*/ 70 h 128"/>
                <a:gd name="T36" fmla="*/ 261 w 547"/>
                <a:gd name="T37" fmla="*/ 78 h 128"/>
                <a:gd name="T38" fmla="*/ 254 w 547"/>
                <a:gd name="T39" fmla="*/ 89 h 128"/>
                <a:gd name="T40" fmla="*/ 244 w 547"/>
                <a:gd name="T41" fmla="*/ 101 h 128"/>
                <a:gd name="T42" fmla="*/ 233 w 547"/>
                <a:gd name="T43" fmla="*/ 110 h 128"/>
                <a:gd name="T44" fmla="*/ 219 w 547"/>
                <a:gd name="T45" fmla="*/ 118 h 128"/>
                <a:gd name="T46" fmla="*/ 202 w 547"/>
                <a:gd name="T47" fmla="*/ 126 h 128"/>
                <a:gd name="T48" fmla="*/ 179 w 547"/>
                <a:gd name="T49" fmla="*/ 128 h 128"/>
                <a:gd name="T50" fmla="*/ 151 w 547"/>
                <a:gd name="T51" fmla="*/ 116 h 128"/>
                <a:gd name="T52" fmla="*/ 118 w 547"/>
                <a:gd name="T53" fmla="*/ 99 h 128"/>
                <a:gd name="T54" fmla="*/ 86 w 547"/>
                <a:gd name="T55" fmla="*/ 80 h 128"/>
                <a:gd name="T56" fmla="*/ 54 w 547"/>
                <a:gd name="T57" fmla="*/ 57 h 128"/>
                <a:gd name="T58" fmla="*/ 29 w 547"/>
                <a:gd name="T59" fmla="*/ 34 h 128"/>
                <a:gd name="T60" fmla="*/ 8 w 547"/>
                <a:gd name="T61" fmla="*/ 13 h 128"/>
                <a:gd name="T62" fmla="*/ 0 w 547"/>
                <a:gd name="T63" fmla="*/ 4 h 128"/>
                <a:gd name="T64" fmla="*/ 6 w 547"/>
                <a:gd name="T65" fmla="*/ 0 h 128"/>
                <a:gd name="T66" fmla="*/ 50 w 547"/>
                <a:gd name="T67" fmla="*/ 0 h 128"/>
                <a:gd name="T68" fmla="*/ 126 w 547"/>
                <a:gd name="T69" fmla="*/ 0 h 128"/>
                <a:gd name="T70" fmla="*/ 221 w 547"/>
                <a:gd name="T71" fmla="*/ 0 h 128"/>
                <a:gd name="T72" fmla="*/ 324 w 547"/>
                <a:gd name="T73" fmla="*/ 0 h 128"/>
                <a:gd name="T74" fmla="*/ 419 w 547"/>
                <a:gd name="T75" fmla="*/ 0 h 128"/>
                <a:gd name="T76" fmla="*/ 495 w 547"/>
                <a:gd name="T77" fmla="*/ 0 h 128"/>
                <a:gd name="T78" fmla="*/ 539 w 547"/>
                <a:gd name="T79" fmla="*/ 0 h 128"/>
                <a:gd name="T80" fmla="*/ 547 w 547"/>
                <a:gd name="T81" fmla="*/ 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7" h="128">
                  <a:moveTo>
                    <a:pt x="547" y="2"/>
                  </a:moveTo>
                  <a:lnTo>
                    <a:pt x="545" y="2"/>
                  </a:lnTo>
                  <a:lnTo>
                    <a:pt x="545" y="6"/>
                  </a:lnTo>
                  <a:lnTo>
                    <a:pt x="541" y="10"/>
                  </a:lnTo>
                  <a:lnTo>
                    <a:pt x="541" y="17"/>
                  </a:lnTo>
                  <a:lnTo>
                    <a:pt x="537" y="23"/>
                  </a:lnTo>
                  <a:lnTo>
                    <a:pt x="533" y="31"/>
                  </a:lnTo>
                  <a:lnTo>
                    <a:pt x="529" y="40"/>
                  </a:lnTo>
                  <a:lnTo>
                    <a:pt x="524" y="50"/>
                  </a:lnTo>
                  <a:lnTo>
                    <a:pt x="516" y="57"/>
                  </a:lnTo>
                  <a:lnTo>
                    <a:pt x="509" y="65"/>
                  </a:lnTo>
                  <a:lnTo>
                    <a:pt x="499" y="74"/>
                  </a:lnTo>
                  <a:lnTo>
                    <a:pt x="489" y="80"/>
                  </a:lnTo>
                  <a:lnTo>
                    <a:pt x="476" y="86"/>
                  </a:lnTo>
                  <a:lnTo>
                    <a:pt x="463" y="91"/>
                  </a:lnTo>
                  <a:lnTo>
                    <a:pt x="448" y="93"/>
                  </a:lnTo>
                  <a:lnTo>
                    <a:pt x="432" y="95"/>
                  </a:lnTo>
                  <a:lnTo>
                    <a:pt x="415" y="93"/>
                  </a:lnTo>
                  <a:lnTo>
                    <a:pt x="402" y="91"/>
                  </a:lnTo>
                  <a:lnTo>
                    <a:pt x="389" y="89"/>
                  </a:lnTo>
                  <a:lnTo>
                    <a:pt x="379" y="88"/>
                  </a:lnTo>
                  <a:lnTo>
                    <a:pt x="370" y="84"/>
                  </a:lnTo>
                  <a:lnTo>
                    <a:pt x="360" y="82"/>
                  </a:lnTo>
                  <a:lnTo>
                    <a:pt x="352" y="78"/>
                  </a:lnTo>
                  <a:lnTo>
                    <a:pt x="347" y="76"/>
                  </a:lnTo>
                  <a:lnTo>
                    <a:pt x="339" y="74"/>
                  </a:lnTo>
                  <a:lnTo>
                    <a:pt x="333" y="70"/>
                  </a:lnTo>
                  <a:lnTo>
                    <a:pt x="326" y="69"/>
                  </a:lnTo>
                  <a:lnTo>
                    <a:pt x="318" y="67"/>
                  </a:lnTo>
                  <a:lnTo>
                    <a:pt x="311" y="65"/>
                  </a:lnTo>
                  <a:lnTo>
                    <a:pt x="303" y="63"/>
                  </a:lnTo>
                  <a:lnTo>
                    <a:pt x="295" y="63"/>
                  </a:lnTo>
                  <a:lnTo>
                    <a:pt x="286" y="65"/>
                  </a:lnTo>
                  <a:lnTo>
                    <a:pt x="280" y="65"/>
                  </a:lnTo>
                  <a:lnTo>
                    <a:pt x="274" y="69"/>
                  </a:lnTo>
                  <a:lnTo>
                    <a:pt x="269" y="70"/>
                  </a:lnTo>
                  <a:lnTo>
                    <a:pt x="265" y="74"/>
                  </a:lnTo>
                  <a:lnTo>
                    <a:pt x="261" y="78"/>
                  </a:lnTo>
                  <a:lnTo>
                    <a:pt x="257" y="84"/>
                  </a:lnTo>
                  <a:lnTo>
                    <a:pt x="254" y="89"/>
                  </a:lnTo>
                  <a:lnTo>
                    <a:pt x="250" y="95"/>
                  </a:lnTo>
                  <a:lnTo>
                    <a:pt x="244" y="101"/>
                  </a:lnTo>
                  <a:lnTo>
                    <a:pt x="238" y="107"/>
                  </a:lnTo>
                  <a:lnTo>
                    <a:pt x="233" y="110"/>
                  </a:lnTo>
                  <a:lnTo>
                    <a:pt x="227" y="116"/>
                  </a:lnTo>
                  <a:lnTo>
                    <a:pt x="219" y="118"/>
                  </a:lnTo>
                  <a:lnTo>
                    <a:pt x="212" y="124"/>
                  </a:lnTo>
                  <a:lnTo>
                    <a:pt x="202" y="126"/>
                  </a:lnTo>
                  <a:lnTo>
                    <a:pt x="193" y="128"/>
                  </a:lnTo>
                  <a:lnTo>
                    <a:pt x="179" y="128"/>
                  </a:lnTo>
                  <a:lnTo>
                    <a:pt x="166" y="124"/>
                  </a:lnTo>
                  <a:lnTo>
                    <a:pt x="151" y="116"/>
                  </a:lnTo>
                  <a:lnTo>
                    <a:pt x="136" y="110"/>
                  </a:lnTo>
                  <a:lnTo>
                    <a:pt x="118" y="99"/>
                  </a:lnTo>
                  <a:lnTo>
                    <a:pt x="103" y="91"/>
                  </a:lnTo>
                  <a:lnTo>
                    <a:pt x="86" y="80"/>
                  </a:lnTo>
                  <a:lnTo>
                    <a:pt x="71" y="69"/>
                  </a:lnTo>
                  <a:lnTo>
                    <a:pt x="54" y="57"/>
                  </a:lnTo>
                  <a:lnTo>
                    <a:pt x="40" y="44"/>
                  </a:lnTo>
                  <a:lnTo>
                    <a:pt x="29" y="34"/>
                  </a:lnTo>
                  <a:lnTo>
                    <a:pt x="18" y="25"/>
                  </a:lnTo>
                  <a:lnTo>
                    <a:pt x="8" y="13"/>
                  </a:lnTo>
                  <a:lnTo>
                    <a:pt x="2" y="8"/>
                  </a:lnTo>
                  <a:lnTo>
                    <a:pt x="0" y="4"/>
                  </a:lnTo>
                  <a:lnTo>
                    <a:pt x="0" y="2"/>
                  </a:lnTo>
                  <a:lnTo>
                    <a:pt x="6" y="0"/>
                  </a:lnTo>
                  <a:lnTo>
                    <a:pt x="23" y="0"/>
                  </a:lnTo>
                  <a:lnTo>
                    <a:pt x="50" y="0"/>
                  </a:lnTo>
                  <a:lnTo>
                    <a:pt x="86" y="0"/>
                  </a:lnTo>
                  <a:lnTo>
                    <a:pt x="126" y="0"/>
                  </a:lnTo>
                  <a:lnTo>
                    <a:pt x="174" y="0"/>
                  </a:lnTo>
                  <a:lnTo>
                    <a:pt x="221" y="0"/>
                  </a:lnTo>
                  <a:lnTo>
                    <a:pt x="273" y="0"/>
                  </a:lnTo>
                  <a:lnTo>
                    <a:pt x="324" y="0"/>
                  </a:lnTo>
                  <a:lnTo>
                    <a:pt x="373" y="0"/>
                  </a:lnTo>
                  <a:lnTo>
                    <a:pt x="419" y="0"/>
                  </a:lnTo>
                  <a:lnTo>
                    <a:pt x="461" y="0"/>
                  </a:lnTo>
                  <a:lnTo>
                    <a:pt x="495" y="0"/>
                  </a:lnTo>
                  <a:lnTo>
                    <a:pt x="522" y="0"/>
                  </a:lnTo>
                  <a:lnTo>
                    <a:pt x="539" y="0"/>
                  </a:lnTo>
                  <a:lnTo>
                    <a:pt x="547" y="2"/>
                  </a:lnTo>
                  <a:lnTo>
                    <a:pt x="547" y="2"/>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61" name="Freeform 57">
              <a:extLst>
                <a:ext uri="{FF2B5EF4-FFF2-40B4-BE49-F238E27FC236}">
                  <a16:creationId xmlns:a16="http://schemas.microsoft.com/office/drawing/2014/main" id="{09F62CC3-05ED-4041-8CE6-5038B06E0E04}"/>
                </a:ext>
              </a:extLst>
            </p:cNvPr>
            <p:cNvSpPr>
              <a:spLocks/>
            </p:cNvSpPr>
            <p:nvPr/>
          </p:nvSpPr>
          <p:spPr bwMode="auto">
            <a:xfrm>
              <a:off x="58" y="2128"/>
              <a:ext cx="357" cy="455"/>
            </a:xfrm>
            <a:custGeom>
              <a:avLst/>
              <a:gdLst>
                <a:gd name="T0" fmla="*/ 90 w 716"/>
                <a:gd name="T1" fmla="*/ 0 h 909"/>
                <a:gd name="T2" fmla="*/ 78 w 716"/>
                <a:gd name="T3" fmla="*/ 28 h 909"/>
                <a:gd name="T4" fmla="*/ 179 w 716"/>
                <a:gd name="T5" fmla="*/ 257 h 909"/>
                <a:gd name="T6" fmla="*/ 185 w 716"/>
                <a:gd name="T7" fmla="*/ 420 h 909"/>
                <a:gd name="T8" fmla="*/ 153 w 716"/>
                <a:gd name="T9" fmla="*/ 574 h 909"/>
                <a:gd name="T10" fmla="*/ 86 w 716"/>
                <a:gd name="T11" fmla="*/ 708 h 909"/>
                <a:gd name="T12" fmla="*/ 0 w 716"/>
                <a:gd name="T13" fmla="*/ 837 h 909"/>
                <a:gd name="T14" fmla="*/ 421 w 716"/>
                <a:gd name="T15" fmla="*/ 909 h 909"/>
                <a:gd name="T16" fmla="*/ 623 w 716"/>
                <a:gd name="T17" fmla="*/ 675 h 909"/>
                <a:gd name="T18" fmla="*/ 716 w 716"/>
                <a:gd name="T19" fmla="*/ 449 h 909"/>
                <a:gd name="T20" fmla="*/ 691 w 716"/>
                <a:gd name="T21" fmla="*/ 255 h 909"/>
                <a:gd name="T22" fmla="*/ 497 w 716"/>
                <a:gd name="T23" fmla="*/ 80 h 909"/>
                <a:gd name="T24" fmla="*/ 415 w 716"/>
                <a:gd name="T25" fmla="*/ 53 h 909"/>
                <a:gd name="T26" fmla="*/ 90 w 716"/>
                <a:gd name="T27" fmla="*/ 0 h 909"/>
                <a:gd name="T28" fmla="*/ 90 w 716"/>
                <a:gd name="T29" fmla="*/ 0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6" h="909">
                  <a:moveTo>
                    <a:pt x="90" y="0"/>
                  </a:moveTo>
                  <a:lnTo>
                    <a:pt x="78" y="28"/>
                  </a:lnTo>
                  <a:lnTo>
                    <a:pt x="179" y="257"/>
                  </a:lnTo>
                  <a:lnTo>
                    <a:pt x="185" y="420"/>
                  </a:lnTo>
                  <a:lnTo>
                    <a:pt x="153" y="574"/>
                  </a:lnTo>
                  <a:lnTo>
                    <a:pt x="86" y="708"/>
                  </a:lnTo>
                  <a:lnTo>
                    <a:pt x="0" y="837"/>
                  </a:lnTo>
                  <a:lnTo>
                    <a:pt x="421" y="909"/>
                  </a:lnTo>
                  <a:lnTo>
                    <a:pt x="623" y="675"/>
                  </a:lnTo>
                  <a:lnTo>
                    <a:pt x="716" y="449"/>
                  </a:lnTo>
                  <a:lnTo>
                    <a:pt x="691" y="255"/>
                  </a:lnTo>
                  <a:lnTo>
                    <a:pt x="497" y="80"/>
                  </a:lnTo>
                  <a:lnTo>
                    <a:pt x="415" y="53"/>
                  </a:lnTo>
                  <a:lnTo>
                    <a:pt x="90" y="0"/>
                  </a:lnTo>
                  <a:lnTo>
                    <a:pt x="90" y="0"/>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62" name="Freeform 58">
              <a:extLst>
                <a:ext uri="{FF2B5EF4-FFF2-40B4-BE49-F238E27FC236}">
                  <a16:creationId xmlns:a16="http://schemas.microsoft.com/office/drawing/2014/main" id="{4E620F0B-E0AF-43A6-9819-9189F6E4BB50}"/>
                </a:ext>
              </a:extLst>
            </p:cNvPr>
            <p:cNvSpPr>
              <a:spLocks/>
            </p:cNvSpPr>
            <p:nvPr/>
          </p:nvSpPr>
          <p:spPr bwMode="auto">
            <a:xfrm>
              <a:off x="42" y="2111"/>
              <a:ext cx="376" cy="476"/>
            </a:xfrm>
            <a:custGeom>
              <a:avLst/>
              <a:gdLst>
                <a:gd name="T0" fmla="*/ 459 w 754"/>
                <a:gd name="T1" fmla="*/ 52 h 954"/>
                <a:gd name="T2" fmla="*/ 468 w 754"/>
                <a:gd name="T3" fmla="*/ 56 h 954"/>
                <a:gd name="T4" fmla="*/ 502 w 754"/>
                <a:gd name="T5" fmla="*/ 71 h 954"/>
                <a:gd name="T6" fmla="*/ 548 w 754"/>
                <a:gd name="T7" fmla="*/ 97 h 954"/>
                <a:gd name="T8" fmla="*/ 601 w 754"/>
                <a:gd name="T9" fmla="*/ 136 h 954"/>
                <a:gd name="T10" fmla="*/ 655 w 754"/>
                <a:gd name="T11" fmla="*/ 185 h 954"/>
                <a:gd name="T12" fmla="*/ 702 w 754"/>
                <a:gd name="T13" fmla="*/ 248 h 954"/>
                <a:gd name="T14" fmla="*/ 737 w 754"/>
                <a:gd name="T15" fmla="*/ 322 h 954"/>
                <a:gd name="T16" fmla="*/ 754 w 754"/>
                <a:gd name="T17" fmla="*/ 411 h 954"/>
                <a:gd name="T18" fmla="*/ 752 w 754"/>
                <a:gd name="T19" fmla="*/ 463 h 954"/>
                <a:gd name="T20" fmla="*/ 742 w 754"/>
                <a:gd name="T21" fmla="*/ 522 h 954"/>
                <a:gd name="T22" fmla="*/ 721 w 754"/>
                <a:gd name="T23" fmla="*/ 581 h 954"/>
                <a:gd name="T24" fmla="*/ 691 w 754"/>
                <a:gd name="T25" fmla="*/ 647 h 954"/>
                <a:gd name="T26" fmla="*/ 647 w 754"/>
                <a:gd name="T27" fmla="*/ 718 h 954"/>
                <a:gd name="T28" fmla="*/ 592 w 754"/>
                <a:gd name="T29" fmla="*/ 792 h 954"/>
                <a:gd name="T30" fmla="*/ 523 w 754"/>
                <a:gd name="T31" fmla="*/ 870 h 954"/>
                <a:gd name="T32" fmla="*/ 442 w 754"/>
                <a:gd name="T33" fmla="*/ 954 h 954"/>
                <a:gd name="T34" fmla="*/ 42 w 754"/>
                <a:gd name="T35" fmla="*/ 838 h 954"/>
                <a:gd name="T36" fmla="*/ 432 w 754"/>
                <a:gd name="T37" fmla="*/ 899 h 954"/>
                <a:gd name="T38" fmla="*/ 453 w 754"/>
                <a:gd name="T39" fmla="*/ 878 h 954"/>
                <a:gd name="T40" fmla="*/ 489 w 754"/>
                <a:gd name="T41" fmla="*/ 840 h 954"/>
                <a:gd name="T42" fmla="*/ 535 w 754"/>
                <a:gd name="T43" fmla="*/ 786 h 954"/>
                <a:gd name="T44" fmla="*/ 584 w 754"/>
                <a:gd name="T45" fmla="*/ 720 h 954"/>
                <a:gd name="T46" fmla="*/ 632 w 754"/>
                <a:gd name="T47" fmla="*/ 644 h 954"/>
                <a:gd name="T48" fmla="*/ 670 w 754"/>
                <a:gd name="T49" fmla="*/ 560 h 954"/>
                <a:gd name="T50" fmla="*/ 695 w 754"/>
                <a:gd name="T51" fmla="*/ 472 h 954"/>
                <a:gd name="T52" fmla="*/ 700 w 754"/>
                <a:gd name="T53" fmla="*/ 406 h 954"/>
                <a:gd name="T54" fmla="*/ 695 w 754"/>
                <a:gd name="T55" fmla="*/ 360 h 954"/>
                <a:gd name="T56" fmla="*/ 685 w 754"/>
                <a:gd name="T57" fmla="*/ 318 h 954"/>
                <a:gd name="T58" fmla="*/ 666 w 754"/>
                <a:gd name="T59" fmla="*/ 274 h 954"/>
                <a:gd name="T60" fmla="*/ 638 w 754"/>
                <a:gd name="T61" fmla="*/ 233 h 954"/>
                <a:gd name="T62" fmla="*/ 601 w 754"/>
                <a:gd name="T63" fmla="*/ 193 h 954"/>
                <a:gd name="T64" fmla="*/ 554 w 754"/>
                <a:gd name="T65" fmla="*/ 155 h 954"/>
                <a:gd name="T66" fmla="*/ 497 w 754"/>
                <a:gd name="T67" fmla="*/ 118 h 954"/>
                <a:gd name="T68" fmla="*/ 90 w 754"/>
                <a:gd name="T69" fmla="*/ 46 h 954"/>
                <a:gd name="T70" fmla="*/ 86 w 754"/>
                <a:gd name="T71"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4" h="954">
                  <a:moveTo>
                    <a:pt x="86" y="0"/>
                  </a:moveTo>
                  <a:lnTo>
                    <a:pt x="459" y="52"/>
                  </a:lnTo>
                  <a:lnTo>
                    <a:pt x="461" y="52"/>
                  </a:lnTo>
                  <a:lnTo>
                    <a:pt x="468" y="56"/>
                  </a:lnTo>
                  <a:lnTo>
                    <a:pt x="483" y="61"/>
                  </a:lnTo>
                  <a:lnTo>
                    <a:pt x="502" y="71"/>
                  </a:lnTo>
                  <a:lnTo>
                    <a:pt x="523" y="82"/>
                  </a:lnTo>
                  <a:lnTo>
                    <a:pt x="548" y="97"/>
                  </a:lnTo>
                  <a:lnTo>
                    <a:pt x="573" y="115"/>
                  </a:lnTo>
                  <a:lnTo>
                    <a:pt x="601" y="136"/>
                  </a:lnTo>
                  <a:lnTo>
                    <a:pt x="626" y="158"/>
                  </a:lnTo>
                  <a:lnTo>
                    <a:pt x="655" y="185"/>
                  </a:lnTo>
                  <a:lnTo>
                    <a:pt x="679" y="214"/>
                  </a:lnTo>
                  <a:lnTo>
                    <a:pt x="702" y="248"/>
                  </a:lnTo>
                  <a:lnTo>
                    <a:pt x="721" y="284"/>
                  </a:lnTo>
                  <a:lnTo>
                    <a:pt x="737" y="322"/>
                  </a:lnTo>
                  <a:lnTo>
                    <a:pt x="748" y="366"/>
                  </a:lnTo>
                  <a:lnTo>
                    <a:pt x="754" y="411"/>
                  </a:lnTo>
                  <a:lnTo>
                    <a:pt x="752" y="436"/>
                  </a:lnTo>
                  <a:lnTo>
                    <a:pt x="752" y="463"/>
                  </a:lnTo>
                  <a:lnTo>
                    <a:pt x="748" y="491"/>
                  </a:lnTo>
                  <a:lnTo>
                    <a:pt x="742" y="522"/>
                  </a:lnTo>
                  <a:lnTo>
                    <a:pt x="733" y="550"/>
                  </a:lnTo>
                  <a:lnTo>
                    <a:pt x="721" y="581"/>
                  </a:lnTo>
                  <a:lnTo>
                    <a:pt x="706" y="613"/>
                  </a:lnTo>
                  <a:lnTo>
                    <a:pt x="691" y="647"/>
                  </a:lnTo>
                  <a:lnTo>
                    <a:pt x="670" y="682"/>
                  </a:lnTo>
                  <a:lnTo>
                    <a:pt x="647" y="718"/>
                  </a:lnTo>
                  <a:lnTo>
                    <a:pt x="620" y="754"/>
                  </a:lnTo>
                  <a:lnTo>
                    <a:pt x="592" y="792"/>
                  </a:lnTo>
                  <a:lnTo>
                    <a:pt x="560" y="830"/>
                  </a:lnTo>
                  <a:lnTo>
                    <a:pt x="523" y="870"/>
                  </a:lnTo>
                  <a:lnTo>
                    <a:pt x="483" y="910"/>
                  </a:lnTo>
                  <a:lnTo>
                    <a:pt x="442" y="954"/>
                  </a:lnTo>
                  <a:lnTo>
                    <a:pt x="0" y="874"/>
                  </a:lnTo>
                  <a:lnTo>
                    <a:pt x="42" y="838"/>
                  </a:lnTo>
                  <a:lnTo>
                    <a:pt x="430" y="902"/>
                  </a:lnTo>
                  <a:lnTo>
                    <a:pt x="432" y="899"/>
                  </a:lnTo>
                  <a:lnTo>
                    <a:pt x="442" y="891"/>
                  </a:lnTo>
                  <a:lnTo>
                    <a:pt x="453" y="878"/>
                  </a:lnTo>
                  <a:lnTo>
                    <a:pt x="470" y="861"/>
                  </a:lnTo>
                  <a:lnTo>
                    <a:pt x="489" y="840"/>
                  </a:lnTo>
                  <a:lnTo>
                    <a:pt x="512" y="813"/>
                  </a:lnTo>
                  <a:lnTo>
                    <a:pt x="535" y="786"/>
                  </a:lnTo>
                  <a:lnTo>
                    <a:pt x="561" y="754"/>
                  </a:lnTo>
                  <a:lnTo>
                    <a:pt x="584" y="720"/>
                  </a:lnTo>
                  <a:lnTo>
                    <a:pt x="609" y="682"/>
                  </a:lnTo>
                  <a:lnTo>
                    <a:pt x="632" y="644"/>
                  </a:lnTo>
                  <a:lnTo>
                    <a:pt x="653" y="602"/>
                  </a:lnTo>
                  <a:lnTo>
                    <a:pt x="670" y="560"/>
                  </a:lnTo>
                  <a:lnTo>
                    <a:pt x="685" y="516"/>
                  </a:lnTo>
                  <a:lnTo>
                    <a:pt x="695" y="472"/>
                  </a:lnTo>
                  <a:lnTo>
                    <a:pt x="700" y="429"/>
                  </a:lnTo>
                  <a:lnTo>
                    <a:pt x="700" y="406"/>
                  </a:lnTo>
                  <a:lnTo>
                    <a:pt x="698" y="385"/>
                  </a:lnTo>
                  <a:lnTo>
                    <a:pt x="695" y="360"/>
                  </a:lnTo>
                  <a:lnTo>
                    <a:pt x="691" y="339"/>
                  </a:lnTo>
                  <a:lnTo>
                    <a:pt x="685" y="318"/>
                  </a:lnTo>
                  <a:lnTo>
                    <a:pt x="676" y="295"/>
                  </a:lnTo>
                  <a:lnTo>
                    <a:pt x="666" y="274"/>
                  </a:lnTo>
                  <a:lnTo>
                    <a:pt x="655" y="254"/>
                  </a:lnTo>
                  <a:lnTo>
                    <a:pt x="638" y="233"/>
                  </a:lnTo>
                  <a:lnTo>
                    <a:pt x="620" y="214"/>
                  </a:lnTo>
                  <a:lnTo>
                    <a:pt x="601" y="193"/>
                  </a:lnTo>
                  <a:lnTo>
                    <a:pt x="580" y="174"/>
                  </a:lnTo>
                  <a:lnTo>
                    <a:pt x="554" y="155"/>
                  </a:lnTo>
                  <a:lnTo>
                    <a:pt x="527" y="136"/>
                  </a:lnTo>
                  <a:lnTo>
                    <a:pt x="497" y="118"/>
                  </a:lnTo>
                  <a:lnTo>
                    <a:pt x="463" y="103"/>
                  </a:lnTo>
                  <a:lnTo>
                    <a:pt x="90" y="46"/>
                  </a:lnTo>
                  <a:lnTo>
                    <a:pt x="86" y="0"/>
                  </a:lnTo>
                  <a:lnTo>
                    <a:pt x="8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63" name="Freeform 59">
              <a:extLst>
                <a:ext uri="{FF2B5EF4-FFF2-40B4-BE49-F238E27FC236}">
                  <a16:creationId xmlns:a16="http://schemas.microsoft.com/office/drawing/2014/main" id="{04B19193-E9BA-4994-BCCF-8BD1F71BD3E7}"/>
                </a:ext>
              </a:extLst>
            </p:cNvPr>
            <p:cNvSpPr>
              <a:spLocks/>
            </p:cNvSpPr>
            <p:nvPr/>
          </p:nvSpPr>
          <p:spPr bwMode="auto">
            <a:xfrm>
              <a:off x="52" y="2117"/>
              <a:ext cx="108" cy="425"/>
            </a:xfrm>
            <a:custGeom>
              <a:avLst/>
              <a:gdLst>
                <a:gd name="T0" fmla="*/ 78 w 215"/>
                <a:gd name="T1" fmla="*/ 0 h 848"/>
                <a:gd name="T2" fmla="*/ 78 w 215"/>
                <a:gd name="T3" fmla="*/ 2 h 848"/>
                <a:gd name="T4" fmla="*/ 84 w 215"/>
                <a:gd name="T5" fmla="*/ 9 h 848"/>
                <a:gd name="T6" fmla="*/ 89 w 215"/>
                <a:gd name="T7" fmla="*/ 17 h 848"/>
                <a:gd name="T8" fmla="*/ 101 w 215"/>
                <a:gd name="T9" fmla="*/ 32 h 848"/>
                <a:gd name="T10" fmla="*/ 110 w 215"/>
                <a:gd name="T11" fmla="*/ 49 h 848"/>
                <a:gd name="T12" fmla="*/ 124 w 215"/>
                <a:gd name="T13" fmla="*/ 70 h 848"/>
                <a:gd name="T14" fmla="*/ 137 w 215"/>
                <a:gd name="T15" fmla="*/ 95 h 848"/>
                <a:gd name="T16" fmla="*/ 152 w 215"/>
                <a:gd name="T17" fmla="*/ 122 h 848"/>
                <a:gd name="T18" fmla="*/ 166 w 215"/>
                <a:gd name="T19" fmla="*/ 152 h 848"/>
                <a:gd name="T20" fmla="*/ 179 w 215"/>
                <a:gd name="T21" fmla="*/ 184 h 848"/>
                <a:gd name="T22" fmla="*/ 190 w 215"/>
                <a:gd name="T23" fmla="*/ 219 h 848"/>
                <a:gd name="T24" fmla="*/ 200 w 215"/>
                <a:gd name="T25" fmla="*/ 257 h 848"/>
                <a:gd name="T26" fmla="*/ 207 w 215"/>
                <a:gd name="T27" fmla="*/ 297 h 848"/>
                <a:gd name="T28" fmla="*/ 213 w 215"/>
                <a:gd name="T29" fmla="*/ 338 h 848"/>
                <a:gd name="T30" fmla="*/ 215 w 215"/>
                <a:gd name="T31" fmla="*/ 382 h 848"/>
                <a:gd name="T32" fmla="*/ 215 w 215"/>
                <a:gd name="T33" fmla="*/ 428 h 848"/>
                <a:gd name="T34" fmla="*/ 213 w 215"/>
                <a:gd name="T35" fmla="*/ 451 h 848"/>
                <a:gd name="T36" fmla="*/ 209 w 215"/>
                <a:gd name="T37" fmla="*/ 474 h 848"/>
                <a:gd name="T38" fmla="*/ 206 w 215"/>
                <a:gd name="T39" fmla="*/ 498 h 848"/>
                <a:gd name="T40" fmla="*/ 200 w 215"/>
                <a:gd name="T41" fmla="*/ 521 h 848"/>
                <a:gd name="T42" fmla="*/ 194 w 215"/>
                <a:gd name="T43" fmla="*/ 546 h 848"/>
                <a:gd name="T44" fmla="*/ 188 w 215"/>
                <a:gd name="T45" fmla="*/ 573 h 848"/>
                <a:gd name="T46" fmla="*/ 179 w 215"/>
                <a:gd name="T47" fmla="*/ 597 h 848"/>
                <a:gd name="T48" fmla="*/ 169 w 215"/>
                <a:gd name="T49" fmla="*/ 624 h 848"/>
                <a:gd name="T50" fmla="*/ 158 w 215"/>
                <a:gd name="T51" fmla="*/ 651 h 848"/>
                <a:gd name="T52" fmla="*/ 145 w 215"/>
                <a:gd name="T53" fmla="*/ 677 h 848"/>
                <a:gd name="T54" fmla="*/ 131 w 215"/>
                <a:gd name="T55" fmla="*/ 706 h 848"/>
                <a:gd name="T56" fmla="*/ 118 w 215"/>
                <a:gd name="T57" fmla="*/ 734 h 848"/>
                <a:gd name="T58" fmla="*/ 101 w 215"/>
                <a:gd name="T59" fmla="*/ 761 h 848"/>
                <a:gd name="T60" fmla="*/ 82 w 215"/>
                <a:gd name="T61" fmla="*/ 791 h 848"/>
                <a:gd name="T62" fmla="*/ 63 w 215"/>
                <a:gd name="T63" fmla="*/ 820 h 848"/>
                <a:gd name="T64" fmla="*/ 42 w 215"/>
                <a:gd name="T65" fmla="*/ 848 h 848"/>
                <a:gd name="T66" fmla="*/ 0 w 215"/>
                <a:gd name="T67" fmla="*/ 845 h 848"/>
                <a:gd name="T68" fmla="*/ 4 w 215"/>
                <a:gd name="T69" fmla="*/ 841 h 848"/>
                <a:gd name="T70" fmla="*/ 13 w 215"/>
                <a:gd name="T71" fmla="*/ 826 h 848"/>
                <a:gd name="T72" fmla="*/ 29 w 215"/>
                <a:gd name="T73" fmla="*/ 805 h 848"/>
                <a:gd name="T74" fmla="*/ 48 w 215"/>
                <a:gd name="T75" fmla="*/ 774 h 848"/>
                <a:gd name="T76" fmla="*/ 69 w 215"/>
                <a:gd name="T77" fmla="*/ 738 h 848"/>
                <a:gd name="T78" fmla="*/ 91 w 215"/>
                <a:gd name="T79" fmla="*/ 694 h 848"/>
                <a:gd name="T80" fmla="*/ 112 w 215"/>
                <a:gd name="T81" fmla="*/ 647 h 848"/>
                <a:gd name="T82" fmla="*/ 133 w 215"/>
                <a:gd name="T83" fmla="*/ 592 h 848"/>
                <a:gd name="T84" fmla="*/ 150 w 215"/>
                <a:gd name="T85" fmla="*/ 533 h 848"/>
                <a:gd name="T86" fmla="*/ 162 w 215"/>
                <a:gd name="T87" fmla="*/ 470 h 848"/>
                <a:gd name="T88" fmla="*/ 169 w 215"/>
                <a:gd name="T89" fmla="*/ 405 h 848"/>
                <a:gd name="T90" fmla="*/ 169 w 215"/>
                <a:gd name="T91" fmla="*/ 337 h 848"/>
                <a:gd name="T92" fmla="*/ 160 w 215"/>
                <a:gd name="T93" fmla="*/ 266 h 848"/>
                <a:gd name="T94" fmla="*/ 141 w 215"/>
                <a:gd name="T95" fmla="*/ 194 h 848"/>
                <a:gd name="T96" fmla="*/ 110 w 215"/>
                <a:gd name="T97" fmla="*/ 120 h 848"/>
                <a:gd name="T98" fmla="*/ 70 w 215"/>
                <a:gd name="T99" fmla="*/ 47 h 848"/>
                <a:gd name="T100" fmla="*/ 67 w 215"/>
                <a:gd name="T101" fmla="*/ 42 h 848"/>
                <a:gd name="T102" fmla="*/ 67 w 215"/>
                <a:gd name="T103" fmla="*/ 32 h 848"/>
                <a:gd name="T104" fmla="*/ 67 w 215"/>
                <a:gd name="T105" fmla="*/ 24 h 848"/>
                <a:gd name="T106" fmla="*/ 70 w 215"/>
                <a:gd name="T107" fmla="*/ 17 h 848"/>
                <a:gd name="T108" fmla="*/ 72 w 215"/>
                <a:gd name="T109" fmla="*/ 11 h 848"/>
                <a:gd name="T110" fmla="*/ 74 w 215"/>
                <a:gd name="T111" fmla="*/ 5 h 848"/>
                <a:gd name="T112" fmla="*/ 76 w 215"/>
                <a:gd name="T113" fmla="*/ 2 h 848"/>
                <a:gd name="T114" fmla="*/ 78 w 215"/>
                <a:gd name="T115" fmla="*/ 0 h 848"/>
                <a:gd name="T116" fmla="*/ 78 w 215"/>
                <a:gd name="T11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5" h="848">
                  <a:moveTo>
                    <a:pt x="78" y="0"/>
                  </a:moveTo>
                  <a:lnTo>
                    <a:pt x="78" y="2"/>
                  </a:lnTo>
                  <a:lnTo>
                    <a:pt x="84" y="9"/>
                  </a:lnTo>
                  <a:lnTo>
                    <a:pt x="89" y="17"/>
                  </a:lnTo>
                  <a:lnTo>
                    <a:pt x="101" y="32"/>
                  </a:lnTo>
                  <a:lnTo>
                    <a:pt x="110" y="49"/>
                  </a:lnTo>
                  <a:lnTo>
                    <a:pt x="124" y="70"/>
                  </a:lnTo>
                  <a:lnTo>
                    <a:pt x="137" y="95"/>
                  </a:lnTo>
                  <a:lnTo>
                    <a:pt x="152" y="122"/>
                  </a:lnTo>
                  <a:lnTo>
                    <a:pt x="166" y="152"/>
                  </a:lnTo>
                  <a:lnTo>
                    <a:pt x="179" y="184"/>
                  </a:lnTo>
                  <a:lnTo>
                    <a:pt x="190" y="219"/>
                  </a:lnTo>
                  <a:lnTo>
                    <a:pt x="200" y="257"/>
                  </a:lnTo>
                  <a:lnTo>
                    <a:pt x="207" y="297"/>
                  </a:lnTo>
                  <a:lnTo>
                    <a:pt x="213" y="338"/>
                  </a:lnTo>
                  <a:lnTo>
                    <a:pt x="215" y="382"/>
                  </a:lnTo>
                  <a:lnTo>
                    <a:pt x="215" y="428"/>
                  </a:lnTo>
                  <a:lnTo>
                    <a:pt x="213" y="451"/>
                  </a:lnTo>
                  <a:lnTo>
                    <a:pt x="209" y="474"/>
                  </a:lnTo>
                  <a:lnTo>
                    <a:pt x="206" y="498"/>
                  </a:lnTo>
                  <a:lnTo>
                    <a:pt x="200" y="521"/>
                  </a:lnTo>
                  <a:lnTo>
                    <a:pt x="194" y="546"/>
                  </a:lnTo>
                  <a:lnTo>
                    <a:pt x="188" y="573"/>
                  </a:lnTo>
                  <a:lnTo>
                    <a:pt x="179" y="597"/>
                  </a:lnTo>
                  <a:lnTo>
                    <a:pt x="169" y="624"/>
                  </a:lnTo>
                  <a:lnTo>
                    <a:pt x="158" y="651"/>
                  </a:lnTo>
                  <a:lnTo>
                    <a:pt x="145" y="677"/>
                  </a:lnTo>
                  <a:lnTo>
                    <a:pt x="131" y="706"/>
                  </a:lnTo>
                  <a:lnTo>
                    <a:pt x="118" y="734"/>
                  </a:lnTo>
                  <a:lnTo>
                    <a:pt x="101" y="761"/>
                  </a:lnTo>
                  <a:lnTo>
                    <a:pt x="82" y="791"/>
                  </a:lnTo>
                  <a:lnTo>
                    <a:pt x="63" y="820"/>
                  </a:lnTo>
                  <a:lnTo>
                    <a:pt x="42" y="848"/>
                  </a:lnTo>
                  <a:lnTo>
                    <a:pt x="0" y="845"/>
                  </a:lnTo>
                  <a:lnTo>
                    <a:pt x="4" y="841"/>
                  </a:lnTo>
                  <a:lnTo>
                    <a:pt x="13" y="826"/>
                  </a:lnTo>
                  <a:lnTo>
                    <a:pt x="29" y="805"/>
                  </a:lnTo>
                  <a:lnTo>
                    <a:pt x="48" y="774"/>
                  </a:lnTo>
                  <a:lnTo>
                    <a:pt x="69" y="738"/>
                  </a:lnTo>
                  <a:lnTo>
                    <a:pt x="91" y="694"/>
                  </a:lnTo>
                  <a:lnTo>
                    <a:pt x="112" y="647"/>
                  </a:lnTo>
                  <a:lnTo>
                    <a:pt x="133" y="592"/>
                  </a:lnTo>
                  <a:lnTo>
                    <a:pt x="150" y="533"/>
                  </a:lnTo>
                  <a:lnTo>
                    <a:pt x="162" y="470"/>
                  </a:lnTo>
                  <a:lnTo>
                    <a:pt x="169" y="405"/>
                  </a:lnTo>
                  <a:lnTo>
                    <a:pt x="169" y="337"/>
                  </a:lnTo>
                  <a:lnTo>
                    <a:pt x="160" y="266"/>
                  </a:lnTo>
                  <a:lnTo>
                    <a:pt x="141" y="194"/>
                  </a:lnTo>
                  <a:lnTo>
                    <a:pt x="110" y="120"/>
                  </a:lnTo>
                  <a:lnTo>
                    <a:pt x="70" y="47"/>
                  </a:lnTo>
                  <a:lnTo>
                    <a:pt x="67" y="42"/>
                  </a:lnTo>
                  <a:lnTo>
                    <a:pt x="67" y="32"/>
                  </a:lnTo>
                  <a:lnTo>
                    <a:pt x="67" y="24"/>
                  </a:lnTo>
                  <a:lnTo>
                    <a:pt x="70" y="17"/>
                  </a:lnTo>
                  <a:lnTo>
                    <a:pt x="72" y="11"/>
                  </a:lnTo>
                  <a:lnTo>
                    <a:pt x="74" y="5"/>
                  </a:lnTo>
                  <a:lnTo>
                    <a:pt x="76" y="2"/>
                  </a:lnTo>
                  <a:lnTo>
                    <a:pt x="78" y="0"/>
                  </a:lnTo>
                  <a:lnTo>
                    <a:pt x="7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64" name="Freeform 60">
              <a:extLst>
                <a:ext uri="{FF2B5EF4-FFF2-40B4-BE49-F238E27FC236}">
                  <a16:creationId xmlns:a16="http://schemas.microsoft.com/office/drawing/2014/main" id="{E27A7BA5-63A6-4AB9-94EC-A1BEC25D163A}"/>
                </a:ext>
              </a:extLst>
            </p:cNvPr>
            <p:cNvSpPr>
              <a:spLocks/>
            </p:cNvSpPr>
            <p:nvPr/>
          </p:nvSpPr>
          <p:spPr bwMode="auto">
            <a:xfrm>
              <a:off x="118" y="2163"/>
              <a:ext cx="254" cy="379"/>
            </a:xfrm>
            <a:custGeom>
              <a:avLst/>
              <a:gdLst>
                <a:gd name="T0" fmla="*/ 328 w 508"/>
                <a:gd name="T1" fmla="*/ 44 h 757"/>
                <a:gd name="T2" fmla="*/ 331 w 508"/>
                <a:gd name="T3" fmla="*/ 44 h 757"/>
                <a:gd name="T4" fmla="*/ 345 w 508"/>
                <a:gd name="T5" fmla="*/ 51 h 757"/>
                <a:gd name="T6" fmla="*/ 362 w 508"/>
                <a:gd name="T7" fmla="*/ 59 h 757"/>
                <a:gd name="T8" fmla="*/ 385 w 508"/>
                <a:gd name="T9" fmla="*/ 76 h 757"/>
                <a:gd name="T10" fmla="*/ 408 w 508"/>
                <a:gd name="T11" fmla="*/ 93 h 757"/>
                <a:gd name="T12" fmla="*/ 434 w 508"/>
                <a:gd name="T13" fmla="*/ 118 h 757"/>
                <a:gd name="T14" fmla="*/ 457 w 508"/>
                <a:gd name="T15" fmla="*/ 149 h 757"/>
                <a:gd name="T16" fmla="*/ 480 w 508"/>
                <a:gd name="T17" fmla="*/ 185 h 757"/>
                <a:gd name="T18" fmla="*/ 495 w 508"/>
                <a:gd name="T19" fmla="*/ 225 h 757"/>
                <a:gd name="T20" fmla="*/ 506 w 508"/>
                <a:gd name="T21" fmla="*/ 272 h 757"/>
                <a:gd name="T22" fmla="*/ 508 w 508"/>
                <a:gd name="T23" fmla="*/ 325 h 757"/>
                <a:gd name="T24" fmla="*/ 503 w 508"/>
                <a:gd name="T25" fmla="*/ 386 h 757"/>
                <a:gd name="T26" fmla="*/ 482 w 508"/>
                <a:gd name="T27" fmla="*/ 453 h 757"/>
                <a:gd name="T28" fmla="*/ 449 w 508"/>
                <a:gd name="T29" fmla="*/ 527 h 757"/>
                <a:gd name="T30" fmla="*/ 402 w 508"/>
                <a:gd name="T31" fmla="*/ 609 h 757"/>
                <a:gd name="T32" fmla="*/ 337 w 508"/>
                <a:gd name="T33" fmla="*/ 698 h 757"/>
                <a:gd name="T34" fmla="*/ 280 w 508"/>
                <a:gd name="T35" fmla="*/ 757 h 757"/>
                <a:gd name="T36" fmla="*/ 0 w 508"/>
                <a:gd name="T37" fmla="*/ 704 h 757"/>
                <a:gd name="T38" fmla="*/ 2 w 508"/>
                <a:gd name="T39" fmla="*/ 702 h 757"/>
                <a:gd name="T40" fmla="*/ 8 w 508"/>
                <a:gd name="T41" fmla="*/ 698 h 757"/>
                <a:gd name="T42" fmla="*/ 16 w 508"/>
                <a:gd name="T43" fmla="*/ 691 h 757"/>
                <a:gd name="T44" fmla="*/ 27 w 508"/>
                <a:gd name="T45" fmla="*/ 681 h 757"/>
                <a:gd name="T46" fmla="*/ 40 w 508"/>
                <a:gd name="T47" fmla="*/ 668 h 757"/>
                <a:gd name="T48" fmla="*/ 56 w 508"/>
                <a:gd name="T49" fmla="*/ 653 h 757"/>
                <a:gd name="T50" fmla="*/ 71 w 508"/>
                <a:gd name="T51" fmla="*/ 634 h 757"/>
                <a:gd name="T52" fmla="*/ 88 w 508"/>
                <a:gd name="T53" fmla="*/ 613 h 757"/>
                <a:gd name="T54" fmla="*/ 103 w 508"/>
                <a:gd name="T55" fmla="*/ 584 h 757"/>
                <a:gd name="T56" fmla="*/ 118 w 508"/>
                <a:gd name="T57" fmla="*/ 556 h 757"/>
                <a:gd name="T58" fmla="*/ 132 w 508"/>
                <a:gd name="T59" fmla="*/ 521 h 757"/>
                <a:gd name="T60" fmla="*/ 145 w 508"/>
                <a:gd name="T61" fmla="*/ 482 h 757"/>
                <a:gd name="T62" fmla="*/ 153 w 508"/>
                <a:gd name="T63" fmla="*/ 440 h 757"/>
                <a:gd name="T64" fmla="*/ 160 w 508"/>
                <a:gd name="T65" fmla="*/ 392 h 757"/>
                <a:gd name="T66" fmla="*/ 162 w 508"/>
                <a:gd name="T67" fmla="*/ 339 h 757"/>
                <a:gd name="T68" fmla="*/ 162 w 508"/>
                <a:gd name="T69" fmla="*/ 284 h 757"/>
                <a:gd name="T70" fmla="*/ 156 w 508"/>
                <a:gd name="T71" fmla="*/ 244 h 757"/>
                <a:gd name="T72" fmla="*/ 151 w 508"/>
                <a:gd name="T73" fmla="*/ 209 h 757"/>
                <a:gd name="T74" fmla="*/ 145 w 508"/>
                <a:gd name="T75" fmla="*/ 175 h 757"/>
                <a:gd name="T76" fmla="*/ 137 w 508"/>
                <a:gd name="T77" fmla="*/ 147 h 757"/>
                <a:gd name="T78" fmla="*/ 130 w 508"/>
                <a:gd name="T79" fmla="*/ 122 h 757"/>
                <a:gd name="T80" fmla="*/ 120 w 508"/>
                <a:gd name="T81" fmla="*/ 97 h 757"/>
                <a:gd name="T82" fmla="*/ 113 w 508"/>
                <a:gd name="T83" fmla="*/ 78 h 757"/>
                <a:gd name="T84" fmla="*/ 105 w 508"/>
                <a:gd name="T85" fmla="*/ 61 h 757"/>
                <a:gd name="T86" fmla="*/ 95 w 508"/>
                <a:gd name="T87" fmla="*/ 44 h 757"/>
                <a:gd name="T88" fmla="*/ 88 w 508"/>
                <a:gd name="T89" fmla="*/ 32 h 757"/>
                <a:gd name="T90" fmla="*/ 80 w 508"/>
                <a:gd name="T91" fmla="*/ 21 h 757"/>
                <a:gd name="T92" fmla="*/ 75 w 508"/>
                <a:gd name="T93" fmla="*/ 13 h 757"/>
                <a:gd name="T94" fmla="*/ 67 w 508"/>
                <a:gd name="T95" fmla="*/ 6 h 757"/>
                <a:gd name="T96" fmla="*/ 63 w 508"/>
                <a:gd name="T97" fmla="*/ 4 h 757"/>
                <a:gd name="T98" fmla="*/ 61 w 508"/>
                <a:gd name="T99" fmla="*/ 0 h 757"/>
                <a:gd name="T100" fmla="*/ 328 w 508"/>
                <a:gd name="T101" fmla="*/ 44 h 757"/>
                <a:gd name="T102" fmla="*/ 328 w 508"/>
                <a:gd name="T103" fmla="*/ 44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8" h="757">
                  <a:moveTo>
                    <a:pt x="328" y="44"/>
                  </a:moveTo>
                  <a:lnTo>
                    <a:pt x="331" y="44"/>
                  </a:lnTo>
                  <a:lnTo>
                    <a:pt x="345" y="51"/>
                  </a:lnTo>
                  <a:lnTo>
                    <a:pt x="362" y="59"/>
                  </a:lnTo>
                  <a:lnTo>
                    <a:pt x="385" y="76"/>
                  </a:lnTo>
                  <a:lnTo>
                    <a:pt x="408" y="93"/>
                  </a:lnTo>
                  <a:lnTo>
                    <a:pt x="434" y="118"/>
                  </a:lnTo>
                  <a:lnTo>
                    <a:pt x="457" y="149"/>
                  </a:lnTo>
                  <a:lnTo>
                    <a:pt x="480" y="185"/>
                  </a:lnTo>
                  <a:lnTo>
                    <a:pt x="495" y="225"/>
                  </a:lnTo>
                  <a:lnTo>
                    <a:pt x="506" y="272"/>
                  </a:lnTo>
                  <a:lnTo>
                    <a:pt x="508" y="325"/>
                  </a:lnTo>
                  <a:lnTo>
                    <a:pt x="503" y="386"/>
                  </a:lnTo>
                  <a:lnTo>
                    <a:pt x="482" y="453"/>
                  </a:lnTo>
                  <a:lnTo>
                    <a:pt x="449" y="527"/>
                  </a:lnTo>
                  <a:lnTo>
                    <a:pt x="402" y="609"/>
                  </a:lnTo>
                  <a:lnTo>
                    <a:pt x="337" y="698"/>
                  </a:lnTo>
                  <a:lnTo>
                    <a:pt x="280" y="757"/>
                  </a:lnTo>
                  <a:lnTo>
                    <a:pt x="0" y="704"/>
                  </a:lnTo>
                  <a:lnTo>
                    <a:pt x="2" y="702"/>
                  </a:lnTo>
                  <a:lnTo>
                    <a:pt x="8" y="698"/>
                  </a:lnTo>
                  <a:lnTo>
                    <a:pt x="16" y="691"/>
                  </a:lnTo>
                  <a:lnTo>
                    <a:pt x="27" y="681"/>
                  </a:lnTo>
                  <a:lnTo>
                    <a:pt x="40" y="668"/>
                  </a:lnTo>
                  <a:lnTo>
                    <a:pt x="56" y="653"/>
                  </a:lnTo>
                  <a:lnTo>
                    <a:pt x="71" y="634"/>
                  </a:lnTo>
                  <a:lnTo>
                    <a:pt x="88" y="613"/>
                  </a:lnTo>
                  <a:lnTo>
                    <a:pt x="103" y="584"/>
                  </a:lnTo>
                  <a:lnTo>
                    <a:pt x="118" y="556"/>
                  </a:lnTo>
                  <a:lnTo>
                    <a:pt x="132" y="521"/>
                  </a:lnTo>
                  <a:lnTo>
                    <a:pt x="145" y="482"/>
                  </a:lnTo>
                  <a:lnTo>
                    <a:pt x="153" y="440"/>
                  </a:lnTo>
                  <a:lnTo>
                    <a:pt x="160" y="392"/>
                  </a:lnTo>
                  <a:lnTo>
                    <a:pt x="162" y="339"/>
                  </a:lnTo>
                  <a:lnTo>
                    <a:pt x="162" y="284"/>
                  </a:lnTo>
                  <a:lnTo>
                    <a:pt x="156" y="244"/>
                  </a:lnTo>
                  <a:lnTo>
                    <a:pt x="151" y="209"/>
                  </a:lnTo>
                  <a:lnTo>
                    <a:pt x="145" y="175"/>
                  </a:lnTo>
                  <a:lnTo>
                    <a:pt x="137" y="147"/>
                  </a:lnTo>
                  <a:lnTo>
                    <a:pt x="130" y="122"/>
                  </a:lnTo>
                  <a:lnTo>
                    <a:pt x="120" y="97"/>
                  </a:lnTo>
                  <a:lnTo>
                    <a:pt x="113" y="78"/>
                  </a:lnTo>
                  <a:lnTo>
                    <a:pt x="105" y="61"/>
                  </a:lnTo>
                  <a:lnTo>
                    <a:pt x="95" y="44"/>
                  </a:lnTo>
                  <a:lnTo>
                    <a:pt x="88" y="32"/>
                  </a:lnTo>
                  <a:lnTo>
                    <a:pt x="80" y="21"/>
                  </a:lnTo>
                  <a:lnTo>
                    <a:pt x="75" y="13"/>
                  </a:lnTo>
                  <a:lnTo>
                    <a:pt x="67" y="6"/>
                  </a:lnTo>
                  <a:lnTo>
                    <a:pt x="63" y="4"/>
                  </a:lnTo>
                  <a:lnTo>
                    <a:pt x="61" y="0"/>
                  </a:lnTo>
                  <a:lnTo>
                    <a:pt x="328" y="44"/>
                  </a:lnTo>
                  <a:lnTo>
                    <a:pt x="328" y="44"/>
                  </a:lnTo>
                  <a:close/>
                </a:path>
              </a:pathLst>
            </a:custGeom>
            <a:solidFill>
              <a:srgbClr val="82A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65" name="Freeform 61">
              <a:extLst>
                <a:ext uri="{FF2B5EF4-FFF2-40B4-BE49-F238E27FC236}">
                  <a16:creationId xmlns:a16="http://schemas.microsoft.com/office/drawing/2014/main" id="{0EE4F955-7FC7-468A-9F62-111AF08CF30D}"/>
                </a:ext>
              </a:extLst>
            </p:cNvPr>
            <p:cNvSpPr>
              <a:spLocks/>
            </p:cNvSpPr>
            <p:nvPr/>
          </p:nvSpPr>
          <p:spPr bwMode="auto">
            <a:xfrm>
              <a:off x="179" y="2189"/>
              <a:ext cx="172" cy="334"/>
            </a:xfrm>
            <a:custGeom>
              <a:avLst/>
              <a:gdLst>
                <a:gd name="T0" fmla="*/ 32 w 345"/>
                <a:gd name="T1" fmla="*/ 50 h 668"/>
                <a:gd name="T2" fmla="*/ 42 w 345"/>
                <a:gd name="T3" fmla="*/ 73 h 668"/>
                <a:gd name="T4" fmla="*/ 59 w 345"/>
                <a:gd name="T5" fmla="*/ 118 h 668"/>
                <a:gd name="T6" fmla="*/ 74 w 345"/>
                <a:gd name="T7" fmla="*/ 181 h 668"/>
                <a:gd name="T8" fmla="*/ 84 w 345"/>
                <a:gd name="T9" fmla="*/ 257 h 668"/>
                <a:gd name="T10" fmla="*/ 82 w 345"/>
                <a:gd name="T11" fmla="*/ 345 h 668"/>
                <a:gd name="T12" fmla="*/ 67 w 345"/>
                <a:gd name="T13" fmla="*/ 440 h 668"/>
                <a:gd name="T14" fmla="*/ 29 w 345"/>
                <a:gd name="T15" fmla="*/ 535 h 668"/>
                <a:gd name="T16" fmla="*/ 44 w 345"/>
                <a:gd name="T17" fmla="*/ 647 h 668"/>
                <a:gd name="T18" fmla="*/ 139 w 345"/>
                <a:gd name="T19" fmla="*/ 665 h 668"/>
                <a:gd name="T20" fmla="*/ 154 w 345"/>
                <a:gd name="T21" fmla="*/ 651 h 668"/>
                <a:gd name="T22" fmla="*/ 183 w 345"/>
                <a:gd name="T23" fmla="*/ 623 h 668"/>
                <a:gd name="T24" fmla="*/ 219 w 345"/>
                <a:gd name="T25" fmla="*/ 583 h 668"/>
                <a:gd name="T26" fmla="*/ 257 w 345"/>
                <a:gd name="T27" fmla="*/ 529 h 668"/>
                <a:gd name="T28" fmla="*/ 293 w 345"/>
                <a:gd name="T29" fmla="*/ 463 h 668"/>
                <a:gd name="T30" fmla="*/ 324 w 345"/>
                <a:gd name="T31" fmla="*/ 385 h 668"/>
                <a:gd name="T32" fmla="*/ 341 w 345"/>
                <a:gd name="T33" fmla="*/ 295 h 668"/>
                <a:gd name="T34" fmla="*/ 345 w 345"/>
                <a:gd name="T35" fmla="*/ 242 h 668"/>
                <a:gd name="T36" fmla="*/ 343 w 345"/>
                <a:gd name="T37" fmla="*/ 233 h 668"/>
                <a:gd name="T38" fmla="*/ 341 w 345"/>
                <a:gd name="T39" fmla="*/ 221 h 668"/>
                <a:gd name="T40" fmla="*/ 337 w 345"/>
                <a:gd name="T41" fmla="*/ 210 h 668"/>
                <a:gd name="T42" fmla="*/ 331 w 345"/>
                <a:gd name="T43" fmla="*/ 193 h 668"/>
                <a:gd name="T44" fmla="*/ 324 w 345"/>
                <a:gd name="T45" fmla="*/ 174 h 668"/>
                <a:gd name="T46" fmla="*/ 312 w 345"/>
                <a:gd name="T47" fmla="*/ 151 h 668"/>
                <a:gd name="T48" fmla="*/ 299 w 345"/>
                <a:gd name="T49" fmla="*/ 128 h 668"/>
                <a:gd name="T50" fmla="*/ 282 w 345"/>
                <a:gd name="T51" fmla="*/ 101 h 668"/>
                <a:gd name="T52" fmla="*/ 265 w 345"/>
                <a:gd name="T53" fmla="*/ 82 h 668"/>
                <a:gd name="T54" fmla="*/ 244 w 345"/>
                <a:gd name="T55" fmla="*/ 65 h 668"/>
                <a:gd name="T56" fmla="*/ 223 w 345"/>
                <a:gd name="T57" fmla="*/ 48 h 668"/>
                <a:gd name="T58" fmla="*/ 204 w 345"/>
                <a:gd name="T59" fmla="*/ 37 h 668"/>
                <a:gd name="T60" fmla="*/ 185 w 345"/>
                <a:gd name="T61" fmla="*/ 25 h 668"/>
                <a:gd name="T62" fmla="*/ 171 w 345"/>
                <a:gd name="T63" fmla="*/ 19 h 668"/>
                <a:gd name="T64" fmla="*/ 166 w 345"/>
                <a:gd name="T65" fmla="*/ 16 h 668"/>
                <a:gd name="T66" fmla="*/ 32 w 345"/>
                <a:gd name="T67" fmla="*/ 46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5" h="668">
                  <a:moveTo>
                    <a:pt x="32" y="46"/>
                  </a:moveTo>
                  <a:lnTo>
                    <a:pt x="32" y="50"/>
                  </a:lnTo>
                  <a:lnTo>
                    <a:pt x="38" y="59"/>
                  </a:lnTo>
                  <a:lnTo>
                    <a:pt x="42" y="73"/>
                  </a:lnTo>
                  <a:lnTo>
                    <a:pt x="52" y="94"/>
                  </a:lnTo>
                  <a:lnTo>
                    <a:pt x="59" y="118"/>
                  </a:lnTo>
                  <a:lnTo>
                    <a:pt x="67" y="149"/>
                  </a:lnTo>
                  <a:lnTo>
                    <a:pt x="74" y="181"/>
                  </a:lnTo>
                  <a:lnTo>
                    <a:pt x="80" y="219"/>
                  </a:lnTo>
                  <a:lnTo>
                    <a:pt x="84" y="257"/>
                  </a:lnTo>
                  <a:lnTo>
                    <a:pt x="86" y="301"/>
                  </a:lnTo>
                  <a:lnTo>
                    <a:pt x="82" y="345"/>
                  </a:lnTo>
                  <a:lnTo>
                    <a:pt x="78" y="392"/>
                  </a:lnTo>
                  <a:lnTo>
                    <a:pt x="67" y="440"/>
                  </a:lnTo>
                  <a:lnTo>
                    <a:pt x="50" y="488"/>
                  </a:lnTo>
                  <a:lnTo>
                    <a:pt x="29" y="535"/>
                  </a:lnTo>
                  <a:lnTo>
                    <a:pt x="0" y="585"/>
                  </a:lnTo>
                  <a:lnTo>
                    <a:pt x="44" y="647"/>
                  </a:lnTo>
                  <a:lnTo>
                    <a:pt x="137" y="668"/>
                  </a:lnTo>
                  <a:lnTo>
                    <a:pt x="139" y="665"/>
                  </a:lnTo>
                  <a:lnTo>
                    <a:pt x="145" y="661"/>
                  </a:lnTo>
                  <a:lnTo>
                    <a:pt x="154" y="651"/>
                  </a:lnTo>
                  <a:lnTo>
                    <a:pt x="168" y="640"/>
                  </a:lnTo>
                  <a:lnTo>
                    <a:pt x="183" y="623"/>
                  </a:lnTo>
                  <a:lnTo>
                    <a:pt x="200" y="604"/>
                  </a:lnTo>
                  <a:lnTo>
                    <a:pt x="219" y="583"/>
                  </a:lnTo>
                  <a:lnTo>
                    <a:pt x="240" y="558"/>
                  </a:lnTo>
                  <a:lnTo>
                    <a:pt x="257" y="529"/>
                  </a:lnTo>
                  <a:lnTo>
                    <a:pt x="276" y="497"/>
                  </a:lnTo>
                  <a:lnTo>
                    <a:pt x="293" y="463"/>
                  </a:lnTo>
                  <a:lnTo>
                    <a:pt x="310" y="425"/>
                  </a:lnTo>
                  <a:lnTo>
                    <a:pt x="324" y="385"/>
                  </a:lnTo>
                  <a:lnTo>
                    <a:pt x="333" y="341"/>
                  </a:lnTo>
                  <a:lnTo>
                    <a:pt x="341" y="295"/>
                  </a:lnTo>
                  <a:lnTo>
                    <a:pt x="345" y="248"/>
                  </a:lnTo>
                  <a:lnTo>
                    <a:pt x="345" y="242"/>
                  </a:lnTo>
                  <a:lnTo>
                    <a:pt x="345" y="238"/>
                  </a:lnTo>
                  <a:lnTo>
                    <a:pt x="343" y="233"/>
                  </a:lnTo>
                  <a:lnTo>
                    <a:pt x="343" y="229"/>
                  </a:lnTo>
                  <a:lnTo>
                    <a:pt x="341" y="221"/>
                  </a:lnTo>
                  <a:lnTo>
                    <a:pt x="339" y="215"/>
                  </a:lnTo>
                  <a:lnTo>
                    <a:pt x="337" y="210"/>
                  </a:lnTo>
                  <a:lnTo>
                    <a:pt x="335" y="202"/>
                  </a:lnTo>
                  <a:lnTo>
                    <a:pt x="331" y="193"/>
                  </a:lnTo>
                  <a:lnTo>
                    <a:pt x="327" y="183"/>
                  </a:lnTo>
                  <a:lnTo>
                    <a:pt x="324" y="174"/>
                  </a:lnTo>
                  <a:lnTo>
                    <a:pt x="318" y="164"/>
                  </a:lnTo>
                  <a:lnTo>
                    <a:pt x="312" y="151"/>
                  </a:lnTo>
                  <a:lnTo>
                    <a:pt x="306" y="141"/>
                  </a:lnTo>
                  <a:lnTo>
                    <a:pt x="299" y="128"/>
                  </a:lnTo>
                  <a:lnTo>
                    <a:pt x="291" y="115"/>
                  </a:lnTo>
                  <a:lnTo>
                    <a:pt x="282" y="101"/>
                  </a:lnTo>
                  <a:lnTo>
                    <a:pt x="274" y="92"/>
                  </a:lnTo>
                  <a:lnTo>
                    <a:pt x="265" y="82"/>
                  </a:lnTo>
                  <a:lnTo>
                    <a:pt x="255" y="75"/>
                  </a:lnTo>
                  <a:lnTo>
                    <a:pt x="244" y="65"/>
                  </a:lnTo>
                  <a:lnTo>
                    <a:pt x="234" y="58"/>
                  </a:lnTo>
                  <a:lnTo>
                    <a:pt x="223" y="48"/>
                  </a:lnTo>
                  <a:lnTo>
                    <a:pt x="213" y="42"/>
                  </a:lnTo>
                  <a:lnTo>
                    <a:pt x="204" y="37"/>
                  </a:lnTo>
                  <a:lnTo>
                    <a:pt x="194" y="31"/>
                  </a:lnTo>
                  <a:lnTo>
                    <a:pt x="185" y="25"/>
                  </a:lnTo>
                  <a:lnTo>
                    <a:pt x="179" y="23"/>
                  </a:lnTo>
                  <a:lnTo>
                    <a:pt x="171" y="19"/>
                  </a:lnTo>
                  <a:lnTo>
                    <a:pt x="168" y="18"/>
                  </a:lnTo>
                  <a:lnTo>
                    <a:pt x="166" y="16"/>
                  </a:lnTo>
                  <a:lnTo>
                    <a:pt x="59" y="0"/>
                  </a:lnTo>
                  <a:lnTo>
                    <a:pt x="32" y="46"/>
                  </a:lnTo>
                  <a:lnTo>
                    <a:pt x="32" y="46"/>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66" name="Freeform 62">
              <a:extLst>
                <a:ext uri="{FF2B5EF4-FFF2-40B4-BE49-F238E27FC236}">
                  <a16:creationId xmlns:a16="http://schemas.microsoft.com/office/drawing/2014/main" id="{6B20943F-1AD0-4C16-8160-8FE9BB812201}"/>
                </a:ext>
              </a:extLst>
            </p:cNvPr>
            <p:cNvSpPr>
              <a:spLocks/>
            </p:cNvSpPr>
            <p:nvPr/>
          </p:nvSpPr>
          <p:spPr bwMode="auto">
            <a:xfrm>
              <a:off x="109" y="2474"/>
              <a:ext cx="71" cy="52"/>
            </a:xfrm>
            <a:custGeom>
              <a:avLst/>
              <a:gdLst>
                <a:gd name="T0" fmla="*/ 61 w 143"/>
                <a:gd name="T1" fmla="*/ 101 h 103"/>
                <a:gd name="T2" fmla="*/ 67 w 143"/>
                <a:gd name="T3" fmla="*/ 101 h 103"/>
                <a:gd name="T4" fmla="*/ 74 w 143"/>
                <a:gd name="T5" fmla="*/ 101 h 103"/>
                <a:gd name="T6" fmla="*/ 80 w 143"/>
                <a:gd name="T7" fmla="*/ 101 h 103"/>
                <a:gd name="T8" fmla="*/ 90 w 143"/>
                <a:gd name="T9" fmla="*/ 103 h 103"/>
                <a:gd name="T10" fmla="*/ 95 w 143"/>
                <a:gd name="T11" fmla="*/ 101 h 103"/>
                <a:gd name="T12" fmla="*/ 101 w 143"/>
                <a:gd name="T13" fmla="*/ 101 h 103"/>
                <a:gd name="T14" fmla="*/ 107 w 143"/>
                <a:gd name="T15" fmla="*/ 99 h 103"/>
                <a:gd name="T16" fmla="*/ 114 w 143"/>
                <a:gd name="T17" fmla="*/ 97 h 103"/>
                <a:gd name="T18" fmla="*/ 124 w 143"/>
                <a:gd name="T19" fmla="*/ 92 h 103"/>
                <a:gd name="T20" fmla="*/ 133 w 143"/>
                <a:gd name="T21" fmla="*/ 86 h 103"/>
                <a:gd name="T22" fmla="*/ 139 w 143"/>
                <a:gd name="T23" fmla="*/ 76 h 103"/>
                <a:gd name="T24" fmla="*/ 143 w 143"/>
                <a:gd name="T25" fmla="*/ 69 h 103"/>
                <a:gd name="T26" fmla="*/ 143 w 143"/>
                <a:gd name="T27" fmla="*/ 57 h 103"/>
                <a:gd name="T28" fmla="*/ 139 w 143"/>
                <a:gd name="T29" fmla="*/ 48 h 103"/>
                <a:gd name="T30" fmla="*/ 135 w 143"/>
                <a:gd name="T31" fmla="*/ 38 h 103"/>
                <a:gd name="T32" fmla="*/ 130 w 143"/>
                <a:gd name="T33" fmla="*/ 29 h 103"/>
                <a:gd name="T34" fmla="*/ 118 w 143"/>
                <a:gd name="T35" fmla="*/ 19 h 103"/>
                <a:gd name="T36" fmla="*/ 109 w 143"/>
                <a:gd name="T37" fmla="*/ 12 h 103"/>
                <a:gd name="T38" fmla="*/ 101 w 143"/>
                <a:gd name="T39" fmla="*/ 10 h 103"/>
                <a:gd name="T40" fmla="*/ 95 w 143"/>
                <a:gd name="T41" fmla="*/ 6 h 103"/>
                <a:gd name="T42" fmla="*/ 90 w 143"/>
                <a:gd name="T43" fmla="*/ 4 h 103"/>
                <a:gd name="T44" fmla="*/ 82 w 143"/>
                <a:gd name="T45" fmla="*/ 4 h 103"/>
                <a:gd name="T46" fmla="*/ 74 w 143"/>
                <a:gd name="T47" fmla="*/ 0 h 103"/>
                <a:gd name="T48" fmla="*/ 67 w 143"/>
                <a:gd name="T49" fmla="*/ 0 h 103"/>
                <a:gd name="T50" fmla="*/ 59 w 143"/>
                <a:gd name="T51" fmla="*/ 0 h 103"/>
                <a:gd name="T52" fmla="*/ 54 w 143"/>
                <a:gd name="T53" fmla="*/ 0 h 103"/>
                <a:gd name="T54" fmla="*/ 46 w 143"/>
                <a:gd name="T55" fmla="*/ 0 h 103"/>
                <a:gd name="T56" fmla="*/ 40 w 143"/>
                <a:gd name="T57" fmla="*/ 2 h 103"/>
                <a:gd name="T58" fmla="*/ 34 w 143"/>
                <a:gd name="T59" fmla="*/ 4 h 103"/>
                <a:gd name="T60" fmla="*/ 29 w 143"/>
                <a:gd name="T61" fmla="*/ 8 h 103"/>
                <a:gd name="T62" fmla="*/ 19 w 143"/>
                <a:gd name="T63" fmla="*/ 12 h 103"/>
                <a:gd name="T64" fmla="*/ 12 w 143"/>
                <a:gd name="T65" fmla="*/ 19 h 103"/>
                <a:gd name="T66" fmla="*/ 6 w 143"/>
                <a:gd name="T67" fmla="*/ 27 h 103"/>
                <a:gd name="T68" fmla="*/ 2 w 143"/>
                <a:gd name="T69" fmla="*/ 38 h 103"/>
                <a:gd name="T70" fmla="*/ 0 w 143"/>
                <a:gd name="T71" fmla="*/ 48 h 103"/>
                <a:gd name="T72" fmla="*/ 2 w 143"/>
                <a:gd name="T73" fmla="*/ 57 h 103"/>
                <a:gd name="T74" fmla="*/ 6 w 143"/>
                <a:gd name="T75" fmla="*/ 67 h 103"/>
                <a:gd name="T76" fmla="*/ 14 w 143"/>
                <a:gd name="T77" fmla="*/ 76 h 103"/>
                <a:gd name="T78" fmla="*/ 17 w 143"/>
                <a:gd name="T79" fmla="*/ 80 h 103"/>
                <a:gd name="T80" fmla="*/ 21 w 143"/>
                <a:gd name="T81" fmla="*/ 84 h 103"/>
                <a:gd name="T82" fmla="*/ 27 w 143"/>
                <a:gd name="T83" fmla="*/ 86 h 103"/>
                <a:gd name="T84" fmla="*/ 34 w 143"/>
                <a:gd name="T85" fmla="*/ 92 h 103"/>
                <a:gd name="T86" fmla="*/ 40 w 143"/>
                <a:gd name="T87" fmla="*/ 94 h 103"/>
                <a:gd name="T88" fmla="*/ 46 w 143"/>
                <a:gd name="T89" fmla="*/ 95 h 103"/>
                <a:gd name="T90" fmla="*/ 54 w 143"/>
                <a:gd name="T91" fmla="*/ 97 h 103"/>
                <a:gd name="T92" fmla="*/ 61 w 143"/>
                <a:gd name="T93" fmla="*/ 101 h 103"/>
                <a:gd name="T94" fmla="*/ 61 w 143"/>
                <a:gd name="T95" fmla="*/ 10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3" h="103">
                  <a:moveTo>
                    <a:pt x="61" y="101"/>
                  </a:moveTo>
                  <a:lnTo>
                    <a:pt x="67" y="101"/>
                  </a:lnTo>
                  <a:lnTo>
                    <a:pt x="74" y="101"/>
                  </a:lnTo>
                  <a:lnTo>
                    <a:pt x="80" y="101"/>
                  </a:lnTo>
                  <a:lnTo>
                    <a:pt x="90" y="103"/>
                  </a:lnTo>
                  <a:lnTo>
                    <a:pt x="95" y="101"/>
                  </a:lnTo>
                  <a:lnTo>
                    <a:pt x="101" y="101"/>
                  </a:lnTo>
                  <a:lnTo>
                    <a:pt x="107" y="99"/>
                  </a:lnTo>
                  <a:lnTo>
                    <a:pt x="114" y="97"/>
                  </a:lnTo>
                  <a:lnTo>
                    <a:pt x="124" y="92"/>
                  </a:lnTo>
                  <a:lnTo>
                    <a:pt x="133" y="86"/>
                  </a:lnTo>
                  <a:lnTo>
                    <a:pt x="139" y="76"/>
                  </a:lnTo>
                  <a:lnTo>
                    <a:pt x="143" y="69"/>
                  </a:lnTo>
                  <a:lnTo>
                    <a:pt x="143" y="57"/>
                  </a:lnTo>
                  <a:lnTo>
                    <a:pt x="139" y="48"/>
                  </a:lnTo>
                  <a:lnTo>
                    <a:pt x="135" y="38"/>
                  </a:lnTo>
                  <a:lnTo>
                    <a:pt x="130" y="29"/>
                  </a:lnTo>
                  <a:lnTo>
                    <a:pt x="118" y="19"/>
                  </a:lnTo>
                  <a:lnTo>
                    <a:pt x="109" y="12"/>
                  </a:lnTo>
                  <a:lnTo>
                    <a:pt x="101" y="10"/>
                  </a:lnTo>
                  <a:lnTo>
                    <a:pt x="95" y="6"/>
                  </a:lnTo>
                  <a:lnTo>
                    <a:pt x="90" y="4"/>
                  </a:lnTo>
                  <a:lnTo>
                    <a:pt x="82" y="4"/>
                  </a:lnTo>
                  <a:lnTo>
                    <a:pt x="74" y="0"/>
                  </a:lnTo>
                  <a:lnTo>
                    <a:pt x="67" y="0"/>
                  </a:lnTo>
                  <a:lnTo>
                    <a:pt x="59" y="0"/>
                  </a:lnTo>
                  <a:lnTo>
                    <a:pt x="54" y="0"/>
                  </a:lnTo>
                  <a:lnTo>
                    <a:pt x="46" y="0"/>
                  </a:lnTo>
                  <a:lnTo>
                    <a:pt x="40" y="2"/>
                  </a:lnTo>
                  <a:lnTo>
                    <a:pt x="34" y="4"/>
                  </a:lnTo>
                  <a:lnTo>
                    <a:pt x="29" y="8"/>
                  </a:lnTo>
                  <a:lnTo>
                    <a:pt x="19" y="12"/>
                  </a:lnTo>
                  <a:lnTo>
                    <a:pt x="12" y="19"/>
                  </a:lnTo>
                  <a:lnTo>
                    <a:pt x="6" y="27"/>
                  </a:lnTo>
                  <a:lnTo>
                    <a:pt x="2" y="38"/>
                  </a:lnTo>
                  <a:lnTo>
                    <a:pt x="0" y="48"/>
                  </a:lnTo>
                  <a:lnTo>
                    <a:pt x="2" y="57"/>
                  </a:lnTo>
                  <a:lnTo>
                    <a:pt x="6" y="67"/>
                  </a:lnTo>
                  <a:lnTo>
                    <a:pt x="14" y="76"/>
                  </a:lnTo>
                  <a:lnTo>
                    <a:pt x="17" y="80"/>
                  </a:lnTo>
                  <a:lnTo>
                    <a:pt x="21" y="84"/>
                  </a:lnTo>
                  <a:lnTo>
                    <a:pt x="27" y="86"/>
                  </a:lnTo>
                  <a:lnTo>
                    <a:pt x="34" y="92"/>
                  </a:lnTo>
                  <a:lnTo>
                    <a:pt x="40" y="94"/>
                  </a:lnTo>
                  <a:lnTo>
                    <a:pt x="46" y="95"/>
                  </a:lnTo>
                  <a:lnTo>
                    <a:pt x="54" y="97"/>
                  </a:lnTo>
                  <a:lnTo>
                    <a:pt x="61" y="101"/>
                  </a:lnTo>
                  <a:lnTo>
                    <a:pt x="61" y="101"/>
                  </a:lnTo>
                  <a:close/>
                </a:path>
              </a:pathLst>
            </a:custGeom>
            <a:solidFill>
              <a:srgbClr val="6E91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67" name="Freeform 63">
              <a:extLst>
                <a:ext uri="{FF2B5EF4-FFF2-40B4-BE49-F238E27FC236}">
                  <a16:creationId xmlns:a16="http://schemas.microsoft.com/office/drawing/2014/main" id="{2C2CFBD1-FB9A-403B-9322-3FCB5420FD75}"/>
                </a:ext>
              </a:extLst>
            </p:cNvPr>
            <p:cNvSpPr>
              <a:spLocks/>
            </p:cNvSpPr>
            <p:nvPr/>
          </p:nvSpPr>
          <p:spPr bwMode="auto">
            <a:xfrm>
              <a:off x="155" y="2176"/>
              <a:ext cx="65" cy="47"/>
            </a:xfrm>
            <a:custGeom>
              <a:avLst/>
              <a:gdLst>
                <a:gd name="T0" fmla="*/ 60 w 131"/>
                <a:gd name="T1" fmla="*/ 93 h 93"/>
                <a:gd name="T2" fmla="*/ 66 w 131"/>
                <a:gd name="T3" fmla="*/ 93 h 93"/>
                <a:gd name="T4" fmla="*/ 72 w 131"/>
                <a:gd name="T5" fmla="*/ 93 h 93"/>
                <a:gd name="T6" fmla="*/ 78 w 131"/>
                <a:gd name="T7" fmla="*/ 91 h 93"/>
                <a:gd name="T8" fmla="*/ 85 w 131"/>
                <a:gd name="T9" fmla="*/ 91 h 93"/>
                <a:gd name="T10" fmla="*/ 89 w 131"/>
                <a:gd name="T11" fmla="*/ 89 h 93"/>
                <a:gd name="T12" fmla="*/ 95 w 131"/>
                <a:gd name="T13" fmla="*/ 89 h 93"/>
                <a:gd name="T14" fmla="*/ 100 w 131"/>
                <a:gd name="T15" fmla="*/ 87 h 93"/>
                <a:gd name="T16" fmla="*/ 106 w 131"/>
                <a:gd name="T17" fmla="*/ 85 h 93"/>
                <a:gd name="T18" fmla="*/ 114 w 131"/>
                <a:gd name="T19" fmla="*/ 80 h 93"/>
                <a:gd name="T20" fmla="*/ 123 w 131"/>
                <a:gd name="T21" fmla="*/ 72 h 93"/>
                <a:gd name="T22" fmla="*/ 129 w 131"/>
                <a:gd name="T23" fmla="*/ 64 h 93"/>
                <a:gd name="T24" fmla="*/ 131 w 131"/>
                <a:gd name="T25" fmla="*/ 55 h 93"/>
                <a:gd name="T26" fmla="*/ 131 w 131"/>
                <a:gd name="T27" fmla="*/ 47 h 93"/>
                <a:gd name="T28" fmla="*/ 129 w 131"/>
                <a:gd name="T29" fmla="*/ 38 h 93"/>
                <a:gd name="T30" fmla="*/ 123 w 131"/>
                <a:gd name="T31" fmla="*/ 28 h 93"/>
                <a:gd name="T32" fmla="*/ 118 w 131"/>
                <a:gd name="T33" fmla="*/ 21 h 93"/>
                <a:gd name="T34" fmla="*/ 112 w 131"/>
                <a:gd name="T35" fmla="*/ 17 h 93"/>
                <a:gd name="T36" fmla="*/ 108 w 131"/>
                <a:gd name="T37" fmla="*/ 13 h 93"/>
                <a:gd name="T38" fmla="*/ 102 w 131"/>
                <a:gd name="T39" fmla="*/ 11 h 93"/>
                <a:gd name="T40" fmla="*/ 97 w 131"/>
                <a:gd name="T41" fmla="*/ 9 h 93"/>
                <a:gd name="T42" fmla="*/ 91 w 131"/>
                <a:gd name="T43" fmla="*/ 5 h 93"/>
                <a:gd name="T44" fmla="*/ 85 w 131"/>
                <a:gd name="T45" fmla="*/ 4 h 93"/>
                <a:gd name="T46" fmla="*/ 79 w 131"/>
                <a:gd name="T47" fmla="*/ 2 h 93"/>
                <a:gd name="T48" fmla="*/ 74 w 131"/>
                <a:gd name="T49" fmla="*/ 2 h 93"/>
                <a:gd name="T50" fmla="*/ 66 w 131"/>
                <a:gd name="T51" fmla="*/ 0 h 93"/>
                <a:gd name="T52" fmla="*/ 59 w 131"/>
                <a:gd name="T53" fmla="*/ 0 h 93"/>
                <a:gd name="T54" fmla="*/ 53 w 131"/>
                <a:gd name="T55" fmla="*/ 0 h 93"/>
                <a:gd name="T56" fmla="*/ 47 w 131"/>
                <a:gd name="T57" fmla="*/ 0 h 93"/>
                <a:gd name="T58" fmla="*/ 41 w 131"/>
                <a:gd name="T59" fmla="*/ 0 h 93"/>
                <a:gd name="T60" fmla="*/ 36 w 131"/>
                <a:gd name="T61" fmla="*/ 2 h 93"/>
                <a:gd name="T62" fmla="*/ 28 w 131"/>
                <a:gd name="T63" fmla="*/ 4 h 93"/>
                <a:gd name="T64" fmla="*/ 24 w 131"/>
                <a:gd name="T65" fmla="*/ 7 h 93"/>
                <a:gd name="T66" fmla="*/ 15 w 131"/>
                <a:gd name="T67" fmla="*/ 13 h 93"/>
                <a:gd name="T68" fmla="*/ 7 w 131"/>
                <a:gd name="T69" fmla="*/ 19 h 93"/>
                <a:gd name="T70" fmla="*/ 3 w 131"/>
                <a:gd name="T71" fmla="*/ 28 h 93"/>
                <a:gd name="T72" fmla="*/ 1 w 131"/>
                <a:gd name="T73" fmla="*/ 36 h 93"/>
                <a:gd name="T74" fmla="*/ 0 w 131"/>
                <a:gd name="T75" fmla="*/ 45 h 93"/>
                <a:gd name="T76" fmla="*/ 3 w 131"/>
                <a:gd name="T77" fmla="*/ 55 h 93"/>
                <a:gd name="T78" fmla="*/ 7 w 131"/>
                <a:gd name="T79" fmla="*/ 63 h 93"/>
                <a:gd name="T80" fmla="*/ 15 w 131"/>
                <a:gd name="T81" fmla="*/ 72 h 93"/>
                <a:gd name="T82" fmla="*/ 19 w 131"/>
                <a:gd name="T83" fmla="*/ 74 h 93"/>
                <a:gd name="T84" fmla="*/ 22 w 131"/>
                <a:gd name="T85" fmla="*/ 78 h 93"/>
                <a:gd name="T86" fmla="*/ 28 w 131"/>
                <a:gd name="T87" fmla="*/ 82 h 93"/>
                <a:gd name="T88" fmla="*/ 34 w 131"/>
                <a:gd name="T89" fmla="*/ 83 h 93"/>
                <a:gd name="T90" fmla="*/ 40 w 131"/>
                <a:gd name="T91" fmla="*/ 85 h 93"/>
                <a:gd name="T92" fmla="*/ 45 w 131"/>
                <a:gd name="T93" fmla="*/ 89 h 93"/>
                <a:gd name="T94" fmla="*/ 53 w 131"/>
                <a:gd name="T95" fmla="*/ 91 h 93"/>
                <a:gd name="T96" fmla="*/ 60 w 131"/>
                <a:gd name="T97" fmla="*/ 93 h 93"/>
                <a:gd name="T98" fmla="*/ 60 w 131"/>
                <a:gd name="T9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1" h="93">
                  <a:moveTo>
                    <a:pt x="60" y="93"/>
                  </a:moveTo>
                  <a:lnTo>
                    <a:pt x="66" y="93"/>
                  </a:lnTo>
                  <a:lnTo>
                    <a:pt x="72" y="93"/>
                  </a:lnTo>
                  <a:lnTo>
                    <a:pt x="78" y="91"/>
                  </a:lnTo>
                  <a:lnTo>
                    <a:pt x="85" y="91"/>
                  </a:lnTo>
                  <a:lnTo>
                    <a:pt x="89" y="89"/>
                  </a:lnTo>
                  <a:lnTo>
                    <a:pt x="95" y="89"/>
                  </a:lnTo>
                  <a:lnTo>
                    <a:pt x="100" y="87"/>
                  </a:lnTo>
                  <a:lnTo>
                    <a:pt x="106" y="85"/>
                  </a:lnTo>
                  <a:lnTo>
                    <a:pt x="114" y="80"/>
                  </a:lnTo>
                  <a:lnTo>
                    <a:pt x="123" y="72"/>
                  </a:lnTo>
                  <a:lnTo>
                    <a:pt x="129" y="64"/>
                  </a:lnTo>
                  <a:lnTo>
                    <a:pt x="131" y="55"/>
                  </a:lnTo>
                  <a:lnTo>
                    <a:pt x="131" y="47"/>
                  </a:lnTo>
                  <a:lnTo>
                    <a:pt x="129" y="38"/>
                  </a:lnTo>
                  <a:lnTo>
                    <a:pt x="123" y="28"/>
                  </a:lnTo>
                  <a:lnTo>
                    <a:pt x="118" y="21"/>
                  </a:lnTo>
                  <a:lnTo>
                    <a:pt x="112" y="17"/>
                  </a:lnTo>
                  <a:lnTo>
                    <a:pt x="108" y="13"/>
                  </a:lnTo>
                  <a:lnTo>
                    <a:pt x="102" y="11"/>
                  </a:lnTo>
                  <a:lnTo>
                    <a:pt x="97" y="9"/>
                  </a:lnTo>
                  <a:lnTo>
                    <a:pt x="91" y="5"/>
                  </a:lnTo>
                  <a:lnTo>
                    <a:pt x="85" y="4"/>
                  </a:lnTo>
                  <a:lnTo>
                    <a:pt x="79" y="2"/>
                  </a:lnTo>
                  <a:lnTo>
                    <a:pt x="74" y="2"/>
                  </a:lnTo>
                  <a:lnTo>
                    <a:pt x="66" y="0"/>
                  </a:lnTo>
                  <a:lnTo>
                    <a:pt x="59" y="0"/>
                  </a:lnTo>
                  <a:lnTo>
                    <a:pt x="53" y="0"/>
                  </a:lnTo>
                  <a:lnTo>
                    <a:pt x="47" y="0"/>
                  </a:lnTo>
                  <a:lnTo>
                    <a:pt x="41" y="0"/>
                  </a:lnTo>
                  <a:lnTo>
                    <a:pt x="36" y="2"/>
                  </a:lnTo>
                  <a:lnTo>
                    <a:pt x="28" y="4"/>
                  </a:lnTo>
                  <a:lnTo>
                    <a:pt x="24" y="7"/>
                  </a:lnTo>
                  <a:lnTo>
                    <a:pt x="15" y="13"/>
                  </a:lnTo>
                  <a:lnTo>
                    <a:pt x="7" y="19"/>
                  </a:lnTo>
                  <a:lnTo>
                    <a:pt x="3" y="28"/>
                  </a:lnTo>
                  <a:lnTo>
                    <a:pt x="1" y="36"/>
                  </a:lnTo>
                  <a:lnTo>
                    <a:pt x="0" y="45"/>
                  </a:lnTo>
                  <a:lnTo>
                    <a:pt x="3" y="55"/>
                  </a:lnTo>
                  <a:lnTo>
                    <a:pt x="7" y="63"/>
                  </a:lnTo>
                  <a:lnTo>
                    <a:pt x="15" y="72"/>
                  </a:lnTo>
                  <a:lnTo>
                    <a:pt x="19" y="74"/>
                  </a:lnTo>
                  <a:lnTo>
                    <a:pt x="22" y="78"/>
                  </a:lnTo>
                  <a:lnTo>
                    <a:pt x="28" y="82"/>
                  </a:lnTo>
                  <a:lnTo>
                    <a:pt x="34" y="83"/>
                  </a:lnTo>
                  <a:lnTo>
                    <a:pt x="40" y="85"/>
                  </a:lnTo>
                  <a:lnTo>
                    <a:pt x="45" y="89"/>
                  </a:lnTo>
                  <a:lnTo>
                    <a:pt x="53" y="91"/>
                  </a:lnTo>
                  <a:lnTo>
                    <a:pt x="60" y="93"/>
                  </a:lnTo>
                  <a:lnTo>
                    <a:pt x="60" y="93"/>
                  </a:lnTo>
                  <a:close/>
                </a:path>
              </a:pathLst>
            </a:custGeom>
            <a:solidFill>
              <a:srgbClr val="597D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68" name="Freeform 64">
              <a:extLst>
                <a:ext uri="{FF2B5EF4-FFF2-40B4-BE49-F238E27FC236}">
                  <a16:creationId xmlns:a16="http://schemas.microsoft.com/office/drawing/2014/main" id="{313CF7B3-F640-4D52-9050-5F8FBD44C4DB}"/>
                </a:ext>
              </a:extLst>
            </p:cNvPr>
            <p:cNvSpPr>
              <a:spLocks/>
            </p:cNvSpPr>
            <p:nvPr/>
          </p:nvSpPr>
          <p:spPr bwMode="auto">
            <a:xfrm>
              <a:off x="226" y="2313"/>
              <a:ext cx="125" cy="83"/>
            </a:xfrm>
            <a:custGeom>
              <a:avLst/>
              <a:gdLst>
                <a:gd name="T0" fmla="*/ 118 w 250"/>
                <a:gd name="T1" fmla="*/ 165 h 165"/>
                <a:gd name="T2" fmla="*/ 143 w 250"/>
                <a:gd name="T3" fmla="*/ 165 h 165"/>
                <a:gd name="T4" fmla="*/ 168 w 250"/>
                <a:gd name="T5" fmla="*/ 163 h 165"/>
                <a:gd name="T6" fmla="*/ 189 w 250"/>
                <a:gd name="T7" fmla="*/ 160 h 165"/>
                <a:gd name="T8" fmla="*/ 208 w 250"/>
                <a:gd name="T9" fmla="*/ 154 h 165"/>
                <a:gd name="T10" fmla="*/ 225 w 250"/>
                <a:gd name="T11" fmla="*/ 142 h 165"/>
                <a:gd name="T12" fmla="*/ 238 w 250"/>
                <a:gd name="T13" fmla="*/ 131 h 165"/>
                <a:gd name="T14" fmla="*/ 246 w 250"/>
                <a:gd name="T15" fmla="*/ 118 h 165"/>
                <a:gd name="T16" fmla="*/ 250 w 250"/>
                <a:gd name="T17" fmla="*/ 101 h 165"/>
                <a:gd name="T18" fmla="*/ 250 w 250"/>
                <a:gd name="T19" fmla="*/ 85 h 165"/>
                <a:gd name="T20" fmla="*/ 242 w 250"/>
                <a:gd name="T21" fmla="*/ 68 h 165"/>
                <a:gd name="T22" fmla="*/ 232 w 250"/>
                <a:gd name="T23" fmla="*/ 53 h 165"/>
                <a:gd name="T24" fmla="*/ 219 w 250"/>
                <a:gd name="T25" fmla="*/ 38 h 165"/>
                <a:gd name="T26" fmla="*/ 200 w 250"/>
                <a:gd name="T27" fmla="*/ 26 h 165"/>
                <a:gd name="T28" fmla="*/ 181 w 250"/>
                <a:gd name="T29" fmla="*/ 15 h 165"/>
                <a:gd name="T30" fmla="*/ 158 w 250"/>
                <a:gd name="T31" fmla="*/ 7 h 165"/>
                <a:gd name="T32" fmla="*/ 132 w 250"/>
                <a:gd name="T33" fmla="*/ 2 h 165"/>
                <a:gd name="T34" fmla="*/ 107 w 250"/>
                <a:gd name="T35" fmla="*/ 0 h 165"/>
                <a:gd name="T36" fmla="*/ 82 w 250"/>
                <a:gd name="T37" fmla="*/ 2 h 165"/>
                <a:gd name="T38" fmla="*/ 61 w 250"/>
                <a:gd name="T39" fmla="*/ 7 h 165"/>
                <a:gd name="T40" fmla="*/ 42 w 250"/>
                <a:gd name="T41" fmla="*/ 15 h 165"/>
                <a:gd name="T42" fmla="*/ 25 w 250"/>
                <a:gd name="T43" fmla="*/ 24 h 165"/>
                <a:gd name="T44" fmla="*/ 14 w 250"/>
                <a:gd name="T45" fmla="*/ 36 h 165"/>
                <a:gd name="T46" fmla="*/ 4 w 250"/>
                <a:gd name="T47" fmla="*/ 51 h 165"/>
                <a:gd name="T48" fmla="*/ 0 w 250"/>
                <a:gd name="T49" fmla="*/ 66 h 165"/>
                <a:gd name="T50" fmla="*/ 0 w 250"/>
                <a:gd name="T51" fmla="*/ 83 h 165"/>
                <a:gd name="T52" fmla="*/ 6 w 250"/>
                <a:gd name="T53" fmla="*/ 99 h 165"/>
                <a:gd name="T54" fmla="*/ 17 w 250"/>
                <a:gd name="T55" fmla="*/ 116 h 165"/>
                <a:gd name="T56" fmla="*/ 31 w 250"/>
                <a:gd name="T57" fmla="*/ 129 h 165"/>
                <a:gd name="T58" fmla="*/ 48 w 250"/>
                <a:gd name="T59" fmla="*/ 142 h 165"/>
                <a:gd name="T60" fmla="*/ 71 w 250"/>
                <a:gd name="T61" fmla="*/ 152 h 165"/>
                <a:gd name="T62" fmla="*/ 94 w 250"/>
                <a:gd name="T63" fmla="*/ 160 h 165"/>
                <a:gd name="T64" fmla="*/ 107 w 250"/>
                <a:gd name="T65" fmla="*/ 16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0" h="165">
                  <a:moveTo>
                    <a:pt x="107" y="163"/>
                  </a:moveTo>
                  <a:lnTo>
                    <a:pt x="118" y="165"/>
                  </a:lnTo>
                  <a:lnTo>
                    <a:pt x="132" y="165"/>
                  </a:lnTo>
                  <a:lnTo>
                    <a:pt x="143" y="165"/>
                  </a:lnTo>
                  <a:lnTo>
                    <a:pt x="156" y="165"/>
                  </a:lnTo>
                  <a:lnTo>
                    <a:pt x="168" y="163"/>
                  </a:lnTo>
                  <a:lnTo>
                    <a:pt x="179" y="163"/>
                  </a:lnTo>
                  <a:lnTo>
                    <a:pt x="189" y="160"/>
                  </a:lnTo>
                  <a:lnTo>
                    <a:pt x="200" y="158"/>
                  </a:lnTo>
                  <a:lnTo>
                    <a:pt x="208" y="154"/>
                  </a:lnTo>
                  <a:lnTo>
                    <a:pt x="217" y="148"/>
                  </a:lnTo>
                  <a:lnTo>
                    <a:pt x="225" y="142"/>
                  </a:lnTo>
                  <a:lnTo>
                    <a:pt x="232" y="139"/>
                  </a:lnTo>
                  <a:lnTo>
                    <a:pt x="238" y="131"/>
                  </a:lnTo>
                  <a:lnTo>
                    <a:pt x="242" y="123"/>
                  </a:lnTo>
                  <a:lnTo>
                    <a:pt x="246" y="118"/>
                  </a:lnTo>
                  <a:lnTo>
                    <a:pt x="250" y="110"/>
                  </a:lnTo>
                  <a:lnTo>
                    <a:pt x="250" y="101"/>
                  </a:lnTo>
                  <a:lnTo>
                    <a:pt x="250" y="93"/>
                  </a:lnTo>
                  <a:lnTo>
                    <a:pt x="250" y="85"/>
                  </a:lnTo>
                  <a:lnTo>
                    <a:pt x="248" y="76"/>
                  </a:lnTo>
                  <a:lnTo>
                    <a:pt x="242" y="68"/>
                  </a:lnTo>
                  <a:lnTo>
                    <a:pt x="238" y="61"/>
                  </a:lnTo>
                  <a:lnTo>
                    <a:pt x="232" y="53"/>
                  </a:lnTo>
                  <a:lnTo>
                    <a:pt x="227" y="47"/>
                  </a:lnTo>
                  <a:lnTo>
                    <a:pt x="219" y="38"/>
                  </a:lnTo>
                  <a:lnTo>
                    <a:pt x="211" y="32"/>
                  </a:lnTo>
                  <a:lnTo>
                    <a:pt x="200" y="26"/>
                  </a:lnTo>
                  <a:lnTo>
                    <a:pt x="192" y="21"/>
                  </a:lnTo>
                  <a:lnTo>
                    <a:pt x="181" y="15"/>
                  </a:lnTo>
                  <a:lnTo>
                    <a:pt x="170" y="11"/>
                  </a:lnTo>
                  <a:lnTo>
                    <a:pt x="158" y="7"/>
                  </a:lnTo>
                  <a:lnTo>
                    <a:pt x="147" y="5"/>
                  </a:lnTo>
                  <a:lnTo>
                    <a:pt x="132" y="2"/>
                  </a:lnTo>
                  <a:lnTo>
                    <a:pt x="118" y="2"/>
                  </a:lnTo>
                  <a:lnTo>
                    <a:pt x="107" y="0"/>
                  </a:lnTo>
                  <a:lnTo>
                    <a:pt x="95" y="2"/>
                  </a:lnTo>
                  <a:lnTo>
                    <a:pt x="82" y="2"/>
                  </a:lnTo>
                  <a:lnTo>
                    <a:pt x="73" y="4"/>
                  </a:lnTo>
                  <a:lnTo>
                    <a:pt x="61" y="7"/>
                  </a:lnTo>
                  <a:lnTo>
                    <a:pt x="52" y="11"/>
                  </a:lnTo>
                  <a:lnTo>
                    <a:pt x="42" y="15"/>
                  </a:lnTo>
                  <a:lnTo>
                    <a:pt x="35" y="19"/>
                  </a:lnTo>
                  <a:lnTo>
                    <a:pt x="25" y="24"/>
                  </a:lnTo>
                  <a:lnTo>
                    <a:pt x="19" y="30"/>
                  </a:lnTo>
                  <a:lnTo>
                    <a:pt x="14" y="36"/>
                  </a:lnTo>
                  <a:lnTo>
                    <a:pt x="8" y="44"/>
                  </a:lnTo>
                  <a:lnTo>
                    <a:pt x="4" y="51"/>
                  </a:lnTo>
                  <a:lnTo>
                    <a:pt x="2" y="59"/>
                  </a:lnTo>
                  <a:lnTo>
                    <a:pt x="0" y="66"/>
                  </a:lnTo>
                  <a:lnTo>
                    <a:pt x="0" y="74"/>
                  </a:lnTo>
                  <a:lnTo>
                    <a:pt x="0" y="83"/>
                  </a:lnTo>
                  <a:lnTo>
                    <a:pt x="4" y="91"/>
                  </a:lnTo>
                  <a:lnTo>
                    <a:pt x="6" y="99"/>
                  </a:lnTo>
                  <a:lnTo>
                    <a:pt x="12" y="106"/>
                  </a:lnTo>
                  <a:lnTo>
                    <a:pt x="17" y="116"/>
                  </a:lnTo>
                  <a:lnTo>
                    <a:pt x="25" y="123"/>
                  </a:lnTo>
                  <a:lnTo>
                    <a:pt x="31" y="129"/>
                  </a:lnTo>
                  <a:lnTo>
                    <a:pt x="40" y="137"/>
                  </a:lnTo>
                  <a:lnTo>
                    <a:pt x="48" y="142"/>
                  </a:lnTo>
                  <a:lnTo>
                    <a:pt x="59" y="148"/>
                  </a:lnTo>
                  <a:lnTo>
                    <a:pt x="71" y="152"/>
                  </a:lnTo>
                  <a:lnTo>
                    <a:pt x="82" y="158"/>
                  </a:lnTo>
                  <a:lnTo>
                    <a:pt x="94" y="160"/>
                  </a:lnTo>
                  <a:lnTo>
                    <a:pt x="107" y="163"/>
                  </a:lnTo>
                  <a:lnTo>
                    <a:pt x="107" y="163"/>
                  </a:lnTo>
                  <a:close/>
                </a:path>
              </a:pathLst>
            </a:custGeom>
            <a:solidFill>
              <a:srgbClr val="6E91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69" name="Freeform 65">
              <a:extLst>
                <a:ext uri="{FF2B5EF4-FFF2-40B4-BE49-F238E27FC236}">
                  <a16:creationId xmlns:a16="http://schemas.microsoft.com/office/drawing/2014/main" id="{00FA264D-B0F2-46BB-BFA6-0DD949CA28AF}"/>
                </a:ext>
              </a:extLst>
            </p:cNvPr>
            <p:cNvSpPr>
              <a:spLocks/>
            </p:cNvSpPr>
            <p:nvPr/>
          </p:nvSpPr>
          <p:spPr bwMode="auto">
            <a:xfrm>
              <a:off x="246" y="2325"/>
              <a:ext cx="90" cy="60"/>
            </a:xfrm>
            <a:custGeom>
              <a:avLst/>
              <a:gdLst>
                <a:gd name="T0" fmla="*/ 86 w 179"/>
                <a:gd name="T1" fmla="*/ 118 h 119"/>
                <a:gd name="T2" fmla="*/ 103 w 179"/>
                <a:gd name="T3" fmla="*/ 119 h 119"/>
                <a:gd name="T4" fmla="*/ 120 w 179"/>
                <a:gd name="T5" fmla="*/ 118 h 119"/>
                <a:gd name="T6" fmla="*/ 135 w 179"/>
                <a:gd name="T7" fmla="*/ 116 h 119"/>
                <a:gd name="T8" fmla="*/ 149 w 179"/>
                <a:gd name="T9" fmla="*/ 110 h 119"/>
                <a:gd name="T10" fmla="*/ 162 w 179"/>
                <a:gd name="T11" fmla="*/ 102 h 119"/>
                <a:gd name="T12" fmla="*/ 171 w 179"/>
                <a:gd name="T13" fmla="*/ 95 h 119"/>
                <a:gd name="T14" fmla="*/ 177 w 179"/>
                <a:gd name="T15" fmla="*/ 83 h 119"/>
                <a:gd name="T16" fmla="*/ 179 w 179"/>
                <a:gd name="T17" fmla="*/ 72 h 119"/>
                <a:gd name="T18" fmla="*/ 179 w 179"/>
                <a:gd name="T19" fmla="*/ 60 h 119"/>
                <a:gd name="T20" fmla="*/ 175 w 179"/>
                <a:gd name="T21" fmla="*/ 49 h 119"/>
                <a:gd name="T22" fmla="*/ 168 w 179"/>
                <a:gd name="T23" fmla="*/ 38 h 119"/>
                <a:gd name="T24" fmla="*/ 158 w 179"/>
                <a:gd name="T25" fmla="*/ 28 h 119"/>
                <a:gd name="T26" fmla="*/ 145 w 179"/>
                <a:gd name="T27" fmla="*/ 19 h 119"/>
                <a:gd name="T28" fmla="*/ 128 w 179"/>
                <a:gd name="T29" fmla="*/ 11 h 119"/>
                <a:gd name="T30" fmla="*/ 111 w 179"/>
                <a:gd name="T31" fmla="*/ 5 h 119"/>
                <a:gd name="T32" fmla="*/ 93 w 179"/>
                <a:gd name="T33" fmla="*/ 1 h 119"/>
                <a:gd name="T34" fmla="*/ 76 w 179"/>
                <a:gd name="T35" fmla="*/ 0 h 119"/>
                <a:gd name="T36" fmla="*/ 57 w 179"/>
                <a:gd name="T37" fmla="*/ 1 h 119"/>
                <a:gd name="T38" fmla="*/ 42 w 179"/>
                <a:gd name="T39" fmla="*/ 5 h 119"/>
                <a:gd name="T40" fmla="*/ 29 w 179"/>
                <a:gd name="T41" fmla="*/ 11 h 119"/>
                <a:gd name="T42" fmla="*/ 17 w 179"/>
                <a:gd name="T43" fmla="*/ 19 h 119"/>
                <a:gd name="T44" fmla="*/ 8 w 179"/>
                <a:gd name="T45" fmla="*/ 26 h 119"/>
                <a:gd name="T46" fmla="*/ 2 w 179"/>
                <a:gd name="T47" fmla="*/ 38 h 119"/>
                <a:gd name="T48" fmla="*/ 0 w 179"/>
                <a:gd name="T49" fmla="*/ 49 h 119"/>
                <a:gd name="T50" fmla="*/ 0 w 179"/>
                <a:gd name="T51" fmla="*/ 60 h 119"/>
                <a:gd name="T52" fmla="*/ 4 w 179"/>
                <a:gd name="T53" fmla="*/ 72 h 119"/>
                <a:gd name="T54" fmla="*/ 12 w 179"/>
                <a:gd name="T55" fmla="*/ 83 h 119"/>
                <a:gd name="T56" fmla="*/ 23 w 179"/>
                <a:gd name="T57" fmla="*/ 93 h 119"/>
                <a:gd name="T58" fmla="*/ 34 w 179"/>
                <a:gd name="T59" fmla="*/ 100 h 119"/>
                <a:gd name="T60" fmla="*/ 52 w 179"/>
                <a:gd name="T61" fmla="*/ 108 h 119"/>
                <a:gd name="T62" fmla="*/ 69 w 179"/>
                <a:gd name="T63" fmla="*/ 114 h 119"/>
                <a:gd name="T64" fmla="*/ 78 w 179"/>
                <a:gd name="T65" fmla="*/ 11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9" h="119">
                  <a:moveTo>
                    <a:pt x="78" y="118"/>
                  </a:moveTo>
                  <a:lnTo>
                    <a:pt x="86" y="118"/>
                  </a:lnTo>
                  <a:lnTo>
                    <a:pt x="95" y="119"/>
                  </a:lnTo>
                  <a:lnTo>
                    <a:pt x="103" y="119"/>
                  </a:lnTo>
                  <a:lnTo>
                    <a:pt x="112" y="119"/>
                  </a:lnTo>
                  <a:lnTo>
                    <a:pt x="120" y="118"/>
                  </a:lnTo>
                  <a:lnTo>
                    <a:pt x="128" y="118"/>
                  </a:lnTo>
                  <a:lnTo>
                    <a:pt x="135" y="116"/>
                  </a:lnTo>
                  <a:lnTo>
                    <a:pt x="143" y="114"/>
                  </a:lnTo>
                  <a:lnTo>
                    <a:pt x="149" y="110"/>
                  </a:lnTo>
                  <a:lnTo>
                    <a:pt x="156" y="106"/>
                  </a:lnTo>
                  <a:lnTo>
                    <a:pt x="162" y="102"/>
                  </a:lnTo>
                  <a:lnTo>
                    <a:pt x="168" y="99"/>
                  </a:lnTo>
                  <a:lnTo>
                    <a:pt x="171" y="95"/>
                  </a:lnTo>
                  <a:lnTo>
                    <a:pt x="175" y="89"/>
                  </a:lnTo>
                  <a:lnTo>
                    <a:pt x="177" y="83"/>
                  </a:lnTo>
                  <a:lnTo>
                    <a:pt x="179" y="78"/>
                  </a:lnTo>
                  <a:lnTo>
                    <a:pt x="179" y="72"/>
                  </a:lnTo>
                  <a:lnTo>
                    <a:pt x="179" y="66"/>
                  </a:lnTo>
                  <a:lnTo>
                    <a:pt x="179" y="60"/>
                  </a:lnTo>
                  <a:lnTo>
                    <a:pt x="177" y="55"/>
                  </a:lnTo>
                  <a:lnTo>
                    <a:pt x="175" y="49"/>
                  </a:lnTo>
                  <a:lnTo>
                    <a:pt x="171" y="43"/>
                  </a:lnTo>
                  <a:lnTo>
                    <a:pt x="168" y="38"/>
                  </a:lnTo>
                  <a:lnTo>
                    <a:pt x="164" y="34"/>
                  </a:lnTo>
                  <a:lnTo>
                    <a:pt x="158" y="28"/>
                  </a:lnTo>
                  <a:lnTo>
                    <a:pt x="152" y="24"/>
                  </a:lnTo>
                  <a:lnTo>
                    <a:pt x="145" y="19"/>
                  </a:lnTo>
                  <a:lnTo>
                    <a:pt x="137" y="15"/>
                  </a:lnTo>
                  <a:lnTo>
                    <a:pt x="128" y="11"/>
                  </a:lnTo>
                  <a:lnTo>
                    <a:pt x="120" y="9"/>
                  </a:lnTo>
                  <a:lnTo>
                    <a:pt x="111" y="5"/>
                  </a:lnTo>
                  <a:lnTo>
                    <a:pt x="103" y="3"/>
                  </a:lnTo>
                  <a:lnTo>
                    <a:pt x="93" y="1"/>
                  </a:lnTo>
                  <a:lnTo>
                    <a:pt x="86" y="1"/>
                  </a:lnTo>
                  <a:lnTo>
                    <a:pt x="76" y="0"/>
                  </a:lnTo>
                  <a:lnTo>
                    <a:pt x="67" y="1"/>
                  </a:lnTo>
                  <a:lnTo>
                    <a:pt x="57" y="1"/>
                  </a:lnTo>
                  <a:lnTo>
                    <a:pt x="52" y="3"/>
                  </a:lnTo>
                  <a:lnTo>
                    <a:pt x="42" y="5"/>
                  </a:lnTo>
                  <a:lnTo>
                    <a:pt x="36" y="9"/>
                  </a:lnTo>
                  <a:lnTo>
                    <a:pt x="29" y="11"/>
                  </a:lnTo>
                  <a:lnTo>
                    <a:pt x="23" y="15"/>
                  </a:lnTo>
                  <a:lnTo>
                    <a:pt x="17" y="19"/>
                  </a:lnTo>
                  <a:lnTo>
                    <a:pt x="14" y="22"/>
                  </a:lnTo>
                  <a:lnTo>
                    <a:pt x="8" y="26"/>
                  </a:lnTo>
                  <a:lnTo>
                    <a:pt x="4" y="32"/>
                  </a:lnTo>
                  <a:lnTo>
                    <a:pt x="2" y="38"/>
                  </a:lnTo>
                  <a:lnTo>
                    <a:pt x="2" y="43"/>
                  </a:lnTo>
                  <a:lnTo>
                    <a:pt x="0" y="49"/>
                  </a:lnTo>
                  <a:lnTo>
                    <a:pt x="0" y="55"/>
                  </a:lnTo>
                  <a:lnTo>
                    <a:pt x="0" y="60"/>
                  </a:lnTo>
                  <a:lnTo>
                    <a:pt x="2" y="66"/>
                  </a:lnTo>
                  <a:lnTo>
                    <a:pt x="4" y="72"/>
                  </a:lnTo>
                  <a:lnTo>
                    <a:pt x="8" y="78"/>
                  </a:lnTo>
                  <a:lnTo>
                    <a:pt x="12" y="83"/>
                  </a:lnTo>
                  <a:lnTo>
                    <a:pt x="17" y="89"/>
                  </a:lnTo>
                  <a:lnTo>
                    <a:pt x="23" y="93"/>
                  </a:lnTo>
                  <a:lnTo>
                    <a:pt x="29" y="97"/>
                  </a:lnTo>
                  <a:lnTo>
                    <a:pt x="34" y="100"/>
                  </a:lnTo>
                  <a:lnTo>
                    <a:pt x="42" y="106"/>
                  </a:lnTo>
                  <a:lnTo>
                    <a:pt x="52" y="108"/>
                  </a:lnTo>
                  <a:lnTo>
                    <a:pt x="59" y="112"/>
                  </a:lnTo>
                  <a:lnTo>
                    <a:pt x="69" y="114"/>
                  </a:lnTo>
                  <a:lnTo>
                    <a:pt x="78" y="118"/>
                  </a:lnTo>
                  <a:lnTo>
                    <a:pt x="78" y="118"/>
                  </a:lnTo>
                  <a:close/>
                </a:path>
              </a:pathLst>
            </a:custGeom>
            <a:solidFill>
              <a:srgbClr val="96BA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70" name="Freeform 66">
              <a:extLst>
                <a:ext uri="{FF2B5EF4-FFF2-40B4-BE49-F238E27FC236}">
                  <a16:creationId xmlns:a16="http://schemas.microsoft.com/office/drawing/2014/main" id="{2217EC98-9D02-44BA-863F-E0A64B1FD631}"/>
                </a:ext>
              </a:extLst>
            </p:cNvPr>
            <p:cNvSpPr>
              <a:spLocks/>
            </p:cNvSpPr>
            <p:nvPr/>
          </p:nvSpPr>
          <p:spPr bwMode="auto">
            <a:xfrm>
              <a:off x="124" y="2487"/>
              <a:ext cx="44" cy="22"/>
            </a:xfrm>
            <a:custGeom>
              <a:avLst/>
              <a:gdLst>
                <a:gd name="T0" fmla="*/ 11 w 87"/>
                <a:gd name="T1" fmla="*/ 44 h 44"/>
                <a:gd name="T2" fmla="*/ 0 w 87"/>
                <a:gd name="T3" fmla="*/ 23 h 44"/>
                <a:gd name="T4" fmla="*/ 7 w 87"/>
                <a:gd name="T5" fmla="*/ 0 h 44"/>
                <a:gd name="T6" fmla="*/ 87 w 87"/>
                <a:gd name="T7" fmla="*/ 17 h 44"/>
                <a:gd name="T8" fmla="*/ 83 w 87"/>
                <a:gd name="T9" fmla="*/ 44 h 44"/>
                <a:gd name="T10" fmla="*/ 19 w 87"/>
                <a:gd name="T11" fmla="*/ 29 h 44"/>
                <a:gd name="T12" fmla="*/ 11 w 87"/>
                <a:gd name="T13" fmla="*/ 44 h 44"/>
                <a:gd name="T14" fmla="*/ 11 w 87"/>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44">
                  <a:moveTo>
                    <a:pt x="11" y="44"/>
                  </a:moveTo>
                  <a:lnTo>
                    <a:pt x="0" y="23"/>
                  </a:lnTo>
                  <a:lnTo>
                    <a:pt x="7" y="0"/>
                  </a:lnTo>
                  <a:lnTo>
                    <a:pt x="87" y="17"/>
                  </a:lnTo>
                  <a:lnTo>
                    <a:pt x="83" y="44"/>
                  </a:lnTo>
                  <a:lnTo>
                    <a:pt x="19" y="29"/>
                  </a:lnTo>
                  <a:lnTo>
                    <a:pt x="11" y="44"/>
                  </a:lnTo>
                  <a:lnTo>
                    <a:pt x="11" y="44"/>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71" name="Freeform 67">
              <a:extLst>
                <a:ext uri="{FF2B5EF4-FFF2-40B4-BE49-F238E27FC236}">
                  <a16:creationId xmlns:a16="http://schemas.microsoft.com/office/drawing/2014/main" id="{4FF2841F-6FBD-462B-A194-E35B6C0BC91F}"/>
                </a:ext>
              </a:extLst>
            </p:cNvPr>
            <p:cNvSpPr>
              <a:spLocks/>
            </p:cNvSpPr>
            <p:nvPr/>
          </p:nvSpPr>
          <p:spPr bwMode="auto">
            <a:xfrm>
              <a:off x="219" y="2497"/>
              <a:ext cx="47" cy="38"/>
            </a:xfrm>
            <a:custGeom>
              <a:avLst/>
              <a:gdLst>
                <a:gd name="T0" fmla="*/ 42 w 95"/>
                <a:gd name="T1" fmla="*/ 74 h 76"/>
                <a:gd name="T2" fmla="*/ 51 w 95"/>
                <a:gd name="T3" fmla="*/ 74 h 76"/>
                <a:gd name="T4" fmla="*/ 59 w 95"/>
                <a:gd name="T5" fmla="*/ 76 h 76"/>
                <a:gd name="T6" fmla="*/ 69 w 95"/>
                <a:gd name="T7" fmla="*/ 74 h 76"/>
                <a:gd name="T8" fmla="*/ 76 w 95"/>
                <a:gd name="T9" fmla="*/ 72 h 76"/>
                <a:gd name="T10" fmla="*/ 82 w 95"/>
                <a:gd name="T11" fmla="*/ 69 h 76"/>
                <a:gd name="T12" fmla="*/ 88 w 95"/>
                <a:gd name="T13" fmla="*/ 63 h 76"/>
                <a:gd name="T14" fmla="*/ 91 w 95"/>
                <a:gd name="T15" fmla="*/ 57 h 76"/>
                <a:gd name="T16" fmla="*/ 95 w 95"/>
                <a:gd name="T17" fmla="*/ 51 h 76"/>
                <a:gd name="T18" fmla="*/ 95 w 95"/>
                <a:gd name="T19" fmla="*/ 44 h 76"/>
                <a:gd name="T20" fmla="*/ 93 w 95"/>
                <a:gd name="T21" fmla="*/ 36 h 76"/>
                <a:gd name="T22" fmla="*/ 91 w 95"/>
                <a:gd name="T23" fmla="*/ 29 h 76"/>
                <a:gd name="T24" fmla="*/ 88 w 95"/>
                <a:gd name="T25" fmla="*/ 21 h 76"/>
                <a:gd name="T26" fmla="*/ 80 w 95"/>
                <a:gd name="T27" fmla="*/ 15 h 76"/>
                <a:gd name="T28" fmla="*/ 74 w 95"/>
                <a:gd name="T29" fmla="*/ 11 h 76"/>
                <a:gd name="T30" fmla="*/ 65 w 95"/>
                <a:gd name="T31" fmla="*/ 6 h 76"/>
                <a:gd name="T32" fmla="*/ 57 w 95"/>
                <a:gd name="T33" fmla="*/ 4 h 76"/>
                <a:gd name="T34" fmla="*/ 48 w 95"/>
                <a:gd name="T35" fmla="*/ 0 h 76"/>
                <a:gd name="T36" fmla="*/ 36 w 95"/>
                <a:gd name="T37" fmla="*/ 2 h 76"/>
                <a:gd name="T38" fmla="*/ 29 w 95"/>
                <a:gd name="T39" fmla="*/ 2 h 76"/>
                <a:gd name="T40" fmla="*/ 19 w 95"/>
                <a:gd name="T41" fmla="*/ 6 h 76"/>
                <a:gd name="T42" fmla="*/ 11 w 95"/>
                <a:gd name="T43" fmla="*/ 10 h 76"/>
                <a:gd name="T44" fmla="*/ 6 w 95"/>
                <a:gd name="T45" fmla="*/ 15 h 76"/>
                <a:gd name="T46" fmla="*/ 2 w 95"/>
                <a:gd name="T47" fmla="*/ 21 h 76"/>
                <a:gd name="T48" fmla="*/ 0 w 95"/>
                <a:gd name="T49" fmla="*/ 30 h 76"/>
                <a:gd name="T50" fmla="*/ 0 w 95"/>
                <a:gd name="T51" fmla="*/ 36 h 76"/>
                <a:gd name="T52" fmla="*/ 2 w 95"/>
                <a:gd name="T53" fmla="*/ 44 h 76"/>
                <a:gd name="T54" fmla="*/ 4 w 95"/>
                <a:gd name="T55" fmla="*/ 49 h 76"/>
                <a:gd name="T56" fmla="*/ 11 w 95"/>
                <a:gd name="T57" fmla="*/ 57 h 76"/>
                <a:gd name="T58" fmla="*/ 15 w 95"/>
                <a:gd name="T59" fmla="*/ 63 h 76"/>
                <a:gd name="T60" fmla="*/ 23 w 95"/>
                <a:gd name="T61" fmla="*/ 67 h 76"/>
                <a:gd name="T62" fmla="*/ 32 w 95"/>
                <a:gd name="T63" fmla="*/ 70 h 76"/>
                <a:gd name="T64" fmla="*/ 42 w 95"/>
                <a:gd name="T65" fmla="*/ 74 h 76"/>
                <a:gd name="T66" fmla="*/ 42 w 95"/>
                <a:gd name="T67" fmla="*/ 7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76">
                  <a:moveTo>
                    <a:pt x="42" y="74"/>
                  </a:moveTo>
                  <a:lnTo>
                    <a:pt x="51" y="74"/>
                  </a:lnTo>
                  <a:lnTo>
                    <a:pt x="59" y="76"/>
                  </a:lnTo>
                  <a:lnTo>
                    <a:pt x="69" y="74"/>
                  </a:lnTo>
                  <a:lnTo>
                    <a:pt x="76" y="72"/>
                  </a:lnTo>
                  <a:lnTo>
                    <a:pt x="82" y="69"/>
                  </a:lnTo>
                  <a:lnTo>
                    <a:pt x="88" y="63"/>
                  </a:lnTo>
                  <a:lnTo>
                    <a:pt x="91" y="57"/>
                  </a:lnTo>
                  <a:lnTo>
                    <a:pt x="95" y="51"/>
                  </a:lnTo>
                  <a:lnTo>
                    <a:pt x="95" y="44"/>
                  </a:lnTo>
                  <a:lnTo>
                    <a:pt x="93" y="36"/>
                  </a:lnTo>
                  <a:lnTo>
                    <a:pt x="91" y="29"/>
                  </a:lnTo>
                  <a:lnTo>
                    <a:pt x="88" y="21"/>
                  </a:lnTo>
                  <a:lnTo>
                    <a:pt x="80" y="15"/>
                  </a:lnTo>
                  <a:lnTo>
                    <a:pt x="74" y="11"/>
                  </a:lnTo>
                  <a:lnTo>
                    <a:pt x="65" y="6"/>
                  </a:lnTo>
                  <a:lnTo>
                    <a:pt x="57" y="4"/>
                  </a:lnTo>
                  <a:lnTo>
                    <a:pt x="48" y="0"/>
                  </a:lnTo>
                  <a:lnTo>
                    <a:pt x="36" y="2"/>
                  </a:lnTo>
                  <a:lnTo>
                    <a:pt x="29" y="2"/>
                  </a:lnTo>
                  <a:lnTo>
                    <a:pt x="19" y="6"/>
                  </a:lnTo>
                  <a:lnTo>
                    <a:pt x="11" y="10"/>
                  </a:lnTo>
                  <a:lnTo>
                    <a:pt x="6" y="15"/>
                  </a:lnTo>
                  <a:lnTo>
                    <a:pt x="2" y="21"/>
                  </a:lnTo>
                  <a:lnTo>
                    <a:pt x="0" y="30"/>
                  </a:lnTo>
                  <a:lnTo>
                    <a:pt x="0" y="36"/>
                  </a:lnTo>
                  <a:lnTo>
                    <a:pt x="2" y="44"/>
                  </a:lnTo>
                  <a:lnTo>
                    <a:pt x="4" y="49"/>
                  </a:lnTo>
                  <a:lnTo>
                    <a:pt x="11" y="57"/>
                  </a:lnTo>
                  <a:lnTo>
                    <a:pt x="15" y="63"/>
                  </a:lnTo>
                  <a:lnTo>
                    <a:pt x="23" y="67"/>
                  </a:lnTo>
                  <a:lnTo>
                    <a:pt x="32" y="70"/>
                  </a:lnTo>
                  <a:lnTo>
                    <a:pt x="42" y="74"/>
                  </a:lnTo>
                  <a:lnTo>
                    <a:pt x="42" y="74"/>
                  </a:lnTo>
                  <a:close/>
                </a:path>
              </a:pathLst>
            </a:custGeom>
            <a:solidFill>
              <a:srgbClr val="96BA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72" name="Freeform 68">
              <a:extLst>
                <a:ext uri="{FF2B5EF4-FFF2-40B4-BE49-F238E27FC236}">
                  <a16:creationId xmlns:a16="http://schemas.microsoft.com/office/drawing/2014/main" id="{B58B2FE7-E592-40BE-8022-1BC95350D775}"/>
                </a:ext>
              </a:extLst>
            </p:cNvPr>
            <p:cNvSpPr>
              <a:spLocks/>
            </p:cNvSpPr>
            <p:nvPr/>
          </p:nvSpPr>
          <p:spPr bwMode="auto">
            <a:xfrm>
              <a:off x="227" y="2507"/>
              <a:ext cx="34" cy="17"/>
            </a:xfrm>
            <a:custGeom>
              <a:avLst/>
              <a:gdLst>
                <a:gd name="T0" fmla="*/ 8 w 69"/>
                <a:gd name="T1" fmla="*/ 34 h 34"/>
                <a:gd name="T2" fmla="*/ 0 w 69"/>
                <a:gd name="T3" fmla="*/ 17 h 34"/>
                <a:gd name="T4" fmla="*/ 4 w 69"/>
                <a:gd name="T5" fmla="*/ 0 h 34"/>
                <a:gd name="T6" fmla="*/ 69 w 69"/>
                <a:gd name="T7" fmla="*/ 13 h 34"/>
                <a:gd name="T8" fmla="*/ 63 w 69"/>
                <a:gd name="T9" fmla="*/ 34 h 34"/>
                <a:gd name="T10" fmla="*/ 15 w 69"/>
                <a:gd name="T11" fmla="*/ 21 h 34"/>
                <a:gd name="T12" fmla="*/ 8 w 69"/>
                <a:gd name="T13" fmla="*/ 34 h 34"/>
                <a:gd name="T14" fmla="*/ 8 w 69"/>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34">
                  <a:moveTo>
                    <a:pt x="8" y="34"/>
                  </a:moveTo>
                  <a:lnTo>
                    <a:pt x="0" y="17"/>
                  </a:lnTo>
                  <a:lnTo>
                    <a:pt x="4" y="0"/>
                  </a:lnTo>
                  <a:lnTo>
                    <a:pt x="69" y="13"/>
                  </a:lnTo>
                  <a:lnTo>
                    <a:pt x="63" y="34"/>
                  </a:lnTo>
                  <a:lnTo>
                    <a:pt x="15" y="21"/>
                  </a:lnTo>
                  <a:lnTo>
                    <a:pt x="8" y="34"/>
                  </a:lnTo>
                  <a:lnTo>
                    <a:pt x="8" y="34"/>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73" name="Freeform 69">
              <a:extLst>
                <a:ext uri="{FF2B5EF4-FFF2-40B4-BE49-F238E27FC236}">
                  <a16:creationId xmlns:a16="http://schemas.microsoft.com/office/drawing/2014/main" id="{57626186-111A-4F8B-A3CC-29A5DF2FDD13}"/>
                </a:ext>
              </a:extLst>
            </p:cNvPr>
            <p:cNvSpPr>
              <a:spLocks/>
            </p:cNvSpPr>
            <p:nvPr/>
          </p:nvSpPr>
          <p:spPr bwMode="auto">
            <a:xfrm>
              <a:off x="168" y="2192"/>
              <a:ext cx="44" cy="20"/>
            </a:xfrm>
            <a:custGeom>
              <a:avLst/>
              <a:gdLst>
                <a:gd name="T0" fmla="*/ 17 w 88"/>
                <a:gd name="T1" fmla="*/ 40 h 40"/>
                <a:gd name="T2" fmla="*/ 0 w 88"/>
                <a:gd name="T3" fmla="*/ 21 h 40"/>
                <a:gd name="T4" fmla="*/ 6 w 88"/>
                <a:gd name="T5" fmla="*/ 0 h 40"/>
                <a:gd name="T6" fmla="*/ 88 w 88"/>
                <a:gd name="T7" fmla="*/ 0 h 40"/>
                <a:gd name="T8" fmla="*/ 88 w 88"/>
                <a:gd name="T9" fmla="*/ 25 h 40"/>
                <a:gd name="T10" fmla="*/ 23 w 88"/>
                <a:gd name="T11" fmla="*/ 23 h 40"/>
                <a:gd name="T12" fmla="*/ 17 w 88"/>
                <a:gd name="T13" fmla="*/ 40 h 40"/>
                <a:gd name="T14" fmla="*/ 17 w 88"/>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40">
                  <a:moveTo>
                    <a:pt x="17" y="40"/>
                  </a:moveTo>
                  <a:lnTo>
                    <a:pt x="0" y="21"/>
                  </a:lnTo>
                  <a:lnTo>
                    <a:pt x="6" y="0"/>
                  </a:lnTo>
                  <a:lnTo>
                    <a:pt x="88" y="0"/>
                  </a:lnTo>
                  <a:lnTo>
                    <a:pt x="88" y="25"/>
                  </a:lnTo>
                  <a:lnTo>
                    <a:pt x="23" y="23"/>
                  </a:lnTo>
                  <a:lnTo>
                    <a:pt x="17" y="40"/>
                  </a:lnTo>
                  <a:lnTo>
                    <a:pt x="17" y="40"/>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74" name="Freeform 70">
              <a:extLst>
                <a:ext uri="{FF2B5EF4-FFF2-40B4-BE49-F238E27FC236}">
                  <a16:creationId xmlns:a16="http://schemas.microsoft.com/office/drawing/2014/main" id="{E77A14C6-A6C0-417B-9186-DBA7EFFCF1A5}"/>
                </a:ext>
              </a:extLst>
            </p:cNvPr>
            <p:cNvSpPr>
              <a:spLocks/>
            </p:cNvSpPr>
            <p:nvPr/>
          </p:nvSpPr>
          <p:spPr bwMode="auto">
            <a:xfrm>
              <a:off x="171" y="2293"/>
              <a:ext cx="37" cy="118"/>
            </a:xfrm>
            <a:custGeom>
              <a:avLst/>
              <a:gdLst>
                <a:gd name="T0" fmla="*/ 32 w 74"/>
                <a:gd name="T1" fmla="*/ 0 h 236"/>
                <a:gd name="T2" fmla="*/ 32 w 74"/>
                <a:gd name="T3" fmla="*/ 4 h 236"/>
                <a:gd name="T4" fmla="*/ 32 w 74"/>
                <a:gd name="T5" fmla="*/ 7 h 236"/>
                <a:gd name="T6" fmla="*/ 36 w 74"/>
                <a:gd name="T7" fmla="*/ 15 h 236"/>
                <a:gd name="T8" fmla="*/ 36 w 74"/>
                <a:gd name="T9" fmla="*/ 23 h 236"/>
                <a:gd name="T10" fmla="*/ 38 w 74"/>
                <a:gd name="T11" fmla="*/ 34 h 236"/>
                <a:gd name="T12" fmla="*/ 38 w 74"/>
                <a:gd name="T13" fmla="*/ 45 h 236"/>
                <a:gd name="T14" fmla="*/ 40 w 74"/>
                <a:gd name="T15" fmla="*/ 61 h 236"/>
                <a:gd name="T16" fmla="*/ 38 w 74"/>
                <a:gd name="T17" fmla="*/ 76 h 236"/>
                <a:gd name="T18" fmla="*/ 38 w 74"/>
                <a:gd name="T19" fmla="*/ 93 h 236"/>
                <a:gd name="T20" fmla="*/ 34 w 74"/>
                <a:gd name="T21" fmla="*/ 110 h 236"/>
                <a:gd name="T22" fmla="*/ 30 w 74"/>
                <a:gd name="T23" fmla="*/ 131 h 236"/>
                <a:gd name="T24" fmla="*/ 25 w 74"/>
                <a:gd name="T25" fmla="*/ 150 h 236"/>
                <a:gd name="T26" fmla="*/ 19 w 74"/>
                <a:gd name="T27" fmla="*/ 173 h 236"/>
                <a:gd name="T28" fmla="*/ 9 w 74"/>
                <a:gd name="T29" fmla="*/ 196 h 236"/>
                <a:gd name="T30" fmla="*/ 0 w 74"/>
                <a:gd name="T31" fmla="*/ 221 h 236"/>
                <a:gd name="T32" fmla="*/ 53 w 74"/>
                <a:gd name="T33" fmla="*/ 236 h 236"/>
                <a:gd name="T34" fmla="*/ 53 w 74"/>
                <a:gd name="T35" fmla="*/ 234 h 236"/>
                <a:gd name="T36" fmla="*/ 53 w 74"/>
                <a:gd name="T37" fmla="*/ 230 h 236"/>
                <a:gd name="T38" fmla="*/ 55 w 74"/>
                <a:gd name="T39" fmla="*/ 222 h 236"/>
                <a:gd name="T40" fmla="*/ 57 w 74"/>
                <a:gd name="T41" fmla="*/ 215 h 236"/>
                <a:gd name="T42" fmla="*/ 59 w 74"/>
                <a:gd name="T43" fmla="*/ 201 h 236"/>
                <a:gd name="T44" fmla="*/ 61 w 74"/>
                <a:gd name="T45" fmla="*/ 188 h 236"/>
                <a:gd name="T46" fmla="*/ 65 w 74"/>
                <a:gd name="T47" fmla="*/ 175 h 236"/>
                <a:gd name="T48" fmla="*/ 67 w 74"/>
                <a:gd name="T49" fmla="*/ 160 h 236"/>
                <a:gd name="T50" fmla="*/ 68 w 74"/>
                <a:gd name="T51" fmla="*/ 141 h 236"/>
                <a:gd name="T52" fmla="*/ 70 w 74"/>
                <a:gd name="T53" fmla="*/ 123 h 236"/>
                <a:gd name="T54" fmla="*/ 72 w 74"/>
                <a:gd name="T55" fmla="*/ 104 h 236"/>
                <a:gd name="T56" fmla="*/ 74 w 74"/>
                <a:gd name="T57" fmla="*/ 84 h 236"/>
                <a:gd name="T58" fmla="*/ 74 w 74"/>
                <a:gd name="T59" fmla="*/ 64 h 236"/>
                <a:gd name="T60" fmla="*/ 74 w 74"/>
                <a:gd name="T61" fmla="*/ 45 h 236"/>
                <a:gd name="T62" fmla="*/ 72 w 74"/>
                <a:gd name="T63" fmla="*/ 25 h 236"/>
                <a:gd name="T64" fmla="*/ 72 w 74"/>
                <a:gd name="T65" fmla="*/ 7 h 236"/>
                <a:gd name="T66" fmla="*/ 32 w 74"/>
                <a:gd name="T67" fmla="*/ 0 h 236"/>
                <a:gd name="T68" fmla="*/ 32 w 74"/>
                <a:gd name="T69"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236">
                  <a:moveTo>
                    <a:pt x="32" y="0"/>
                  </a:moveTo>
                  <a:lnTo>
                    <a:pt x="32" y="4"/>
                  </a:lnTo>
                  <a:lnTo>
                    <a:pt x="32" y="7"/>
                  </a:lnTo>
                  <a:lnTo>
                    <a:pt x="36" y="15"/>
                  </a:lnTo>
                  <a:lnTo>
                    <a:pt x="36" y="23"/>
                  </a:lnTo>
                  <a:lnTo>
                    <a:pt x="38" y="34"/>
                  </a:lnTo>
                  <a:lnTo>
                    <a:pt x="38" y="45"/>
                  </a:lnTo>
                  <a:lnTo>
                    <a:pt x="40" y="61"/>
                  </a:lnTo>
                  <a:lnTo>
                    <a:pt x="38" y="76"/>
                  </a:lnTo>
                  <a:lnTo>
                    <a:pt x="38" y="93"/>
                  </a:lnTo>
                  <a:lnTo>
                    <a:pt x="34" y="110"/>
                  </a:lnTo>
                  <a:lnTo>
                    <a:pt x="30" y="131"/>
                  </a:lnTo>
                  <a:lnTo>
                    <a:pt x="25" y="150"/>
                  </a:lnTo>
                  <a:lnTo>
                    <a:pt x="19" y="173"/>
                  </a:lnTo>
                  <a:lnTo>
                    <a:pt x="9" y="196"/>
                  </a:lnTo>
                  <a:lnTo>
                    <a:pt x="0" y="221"/>
                  </a:lnTo>
                  <a:lnTo>
                    <a:pt x="53" y="236"/>
                  </a:lnTo>
                  <a:lnTo>
                    <a:pt x="53" y="234"/>
                  </a:lnTo>
                  <a:lnTo>
                    <a:pt x="53" y="230"/>
                  </a:lnTo>
                  <a:lnTo>
                    <a:pt x="55" y="222"/>
                  </a:lnTo>
                  <a:lnTo>
                    <a:pt x="57" y="215"/>
                  </a:lnTo>
                  <a:lnTo>
                    <a:pt x="59" y="201"/>
                  </a:lnTo>
                  <a:lnTo>
                    <a:pt x="61" y="188"/>
                  </a:lnTo>
                  <a:lnTo>
                    <a:pt x="65" y="175"/>
                  </a:lnTo>
                  <a:lnTo>
                    <a:pt x="67" y="160"/>
                  </a:lnTo>
                  <a:lnTo>
                    <a:pt x="68" y="141"/>
                  </a:lnTo>
                  <a:lnTo>
                    <a:pt x="70" y="123"/>
                  </a:lnTo>
                  <a:lnTo>
                    <a:pt x="72" y="104"/>
                  </a:lnTo>
                  <a:lnTo>
                    <a:pt x="74" y="84"/>
                  </a:lnTo>
                  <a:lnTo>
                    <a:pt x="74" y="64"/>
                  </a:lnTo>
                  <a:lnTo>
                    <a:pt x="74" y="45"/>
                  </a:lnTo>
                  <a:lnTo>
                    <a:pt x="72" y="25"/>
                  </a:lnTo>
                  <a:lnTo>
                    <a:pt x="72" y="7"/>
                  </a:lnTo>
                  <a:lnTo>
                    <a:pt x="32" y="0"/>
                  </a:lnTo>
                  <a:lnTo>
                    <a:pt x="32" y="0"/>
                  </a:lnTo>
                  <a:close/>
                </a:path>
              </a:pathLst>
            </a:custGeom>
            <a:solidFill>
              <a:srgbClr val="597D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75" name="Freeform 71">
              <a:extLst>
                <a:ext uri="{FF2B5EF4-FFF2-40B4-BE49-F238E27FC236}">
                  <a16:creationId xmlns:a16="http://schemas.microsoft.com/office/drawing/2014/main" id="{51D67221-F160-40FC-9F71-45B8EE78C03B}"/>
                </a:ext>
              </a:extLst>
            </p:cNvPr>
            <p:cNvSpPr>
              <a:spLocks/>
            </p:cNvSpPr>
            <p:nvPr/>
          </p:nvSpPr>
          <p:spPr bwMode="auto">
            <a:xfrm>
              <a:off x="263" y="2333"/>
              <a:ext cx="69" cy="34"/>
            </a:xfrm>
            <a:custGeom>
              <a:avLst/>
              <a:gdLst>
                <a:gd name="T0" fmla="*/ 37 w 137"/>
                <a:gd name="T1" fmla="*/ 13 h 66"/>
                <a:gd name="T2" fmla="*/ 35 w 137"/>
                <a:gd name="T3" fmla="*/ 13 h 66"/>
                <a:gd name="T4" fmla="*/ 31 w 137"/>
                <a:gd name="T5" fmla="*/ 11 h 66"/>
                <a:gd name="T6" fmla="*/ 23 w 137"/>
                <a:gd name="T7" fmla="*/ 11 h 66"/>
                <a:gd name="T8" fmla="*/ 18 w 137"/>
                <a:gd name="T9" fmla="*/ 13 h 66"/>
                <a:gd name="T10" fmla="*/ 10 w 137"/>
                <a:gd name="T11" fmla="*/ 15 h 66"/>
                <a:gd name="T12" fmla="*/ 4 w 137"/>
                <a:gd name="T13" fmla="*/ 19 h 66"/>
                <a:gd name="T14" fmla="*/ 2 w 137"/>
                <a:gd name="T15" fmla="*/ 23 h 66"/>
                <a:gd name="T16" fmla="*/ 0 w 137"/>
                <a:gd name="T17" fmla="*/ 28 h 66"/>
                <a:gd name="T18" fmla="*/ 0 w 137"/>
                <a:gd name="T19" fmla="*/ 32 h 66"/>
                <a:gd name="T20" fmla="*/ 0 w 137"/>
                <a:gd name="T21" fmla="*/ 40 h 66"/>
                <a:gd name="T22" fmla="*/ 0 w 137"/>
                <a:gd name="T23" fmla="*/ 45 h 66"/>
                <a:gd name="T24" fmla="*/ 2 w 137"/>
                <a:gd name="T25" fmla="*/ 49 h 66"/>
                <a:gd name="T26" fmla="*/ 4 w 137"/>
                <a:gd name="T27" fmla="*/ 51 h 66"/>
                <a:gd name="T28" fmla="*/ 8 w 137"/>
                <a:gd name="T29" fmla="*/ 55 h 66"/>
                <a:gd name="T30" fmla="*/ 16 w 137"/>
                <a:gd name="T31" fmla="*/ 59 h 66"/>
                <a:gd name="T32" fmla="*/ 27 w 137"/>
                <a:gd name="T33" fmla="*/ 61 h 66"/>
                <a:gd name="T34" fmla="*/ 37 w 137"/>
                <a:gd name="T35" fmla="*/ 61 h 66"/>
                <a:gd name="T36" fmla="*/ 44 w 137"/>
                <a:gd name="T37" fmla="*/ 61 h 66"/>
                <a:gd name="T38" fmla="*/ 52 w 137"/>
                <a:gd name="T39" fmla="*/ 59 h 66"/>
                <a:gd name="T40" fmla="*/ 54 w 137"/>
                <a:gd name="T41" fmla="*/ 59 h 66"/>
                <a:gd name="T42" fmla="*/ 78 w 137"/>
                <a:gd name="T43" fmla="*/ 28 h 66"/>
                <a:gd name="T44" fmla="*/ 94 w 137"/>
                <a:gd name="T45" fmla="*/ 66 h 66"/>
                <a:gd name="T46" fmla="*/ 137 w 137"/>
                <a:gd name="T47" fmla="*/ 59 h 66"/>
                <a:gd name="T48" fmla="*/ 111 w 137"/>
                <a:gd name="T49" fmla="*/ 0 h 66"/>
                <a:gd name="T50" fmla="*/ 37 w 137"/>
                <a:gd name="T51" fmla="*/ 13 h 66"/>
                <a:gd name="T52" fmla="*/ 37 w 137"/>
                <a:gd name="T53" fmla="*/ 1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66">
                  <a:moveTo>
                    <a:pt x="37" y="13"/>
                  </a:moveTo>
                  <a:lnTo>
                    <a:pt x="35" y="13"/>
                  </a:lnTo>
                  <a:lnTo>
                    <a:pt x="31" y="11"/>
                  </a:lnTo>
                  <a:lnTo>
                    <a:pt x="23" y="11"/>
                  </a:lnTo>
                  <a:lnTo>
                    <a:pt x="18" y="13"/>
                  </a:lnTo>
                  <a:lnTo>
                    <a:pt x="10" y="15"/>
                  </a:lnTo>
                  <a:lnTo>
                    <a:pt x="4" y="19"/>
                  </a:lnTo>
                  <a:lnTo>
                    <a:pt x="2" y="23"/>
                  </a:lnTo>
                  <a:lnTo>
                    <a:pt x="0" y="28"/>
                  </a:lnTo>
                  <a:lnTo>
                    <a:pt x="0" y="32"/>
                  </a:lnTo>
                  <a:lnTo>
                    <a:pt x="0" y="40"/>
                  </a:lnTo>
                  <a:lnTo>
                    <a:pt x="0" y="45"/>
                  </a:lnTo>
                  <a:lnTo>
                    <a:pt x="2" y="49"/>
                  </a:lnTo>
                  <a:lnTo>
                    <a:pt x="4" y="51"/>
                  </a:lnTo>
                  <a:lnTo>
                    <a:pt x="8" y="55"/>
                  </a:lnTo>
                  <a:lnTo>
                    <a:pt x="16" y="59"/>
                  </a:lnTo>
                  <a:lnTo>
                    <a:pt x="27" y="61"/>
                  </a:lnTo>
                  <a:lnTo>
                    <a:pt x="37" y="61"/>
                  </a:lnTo>
                  <a:lnTo>
                    <a:pt x="44" y="61"/>
                  </a:lnTo>
                  <a:lnTo>
                    <a:pt x="52" y="59"/>
                  </a:lnTo>
                  <a:lnTo>
                    <a:pt x="54" y="59"/>
                  </a:lnTo>
                  <a:lnTo>
                    <a:pt x="78" y="28"/>
                  </a:lnTo>
                  <a:lnTo>
                    <a:pt x="94" y="66"/>
                  </a:lnTo>
                  <a:lnTo>
                    <a:pt x="137" y="59"/>
                  </a:lnTo>
                  <a:lnTo>
                    <a:pt x="111" y="0"/>
                  </a:lnTo>
                  <a:lnTo>
                    <a:pt x="37" y="13"/>
                  </a:lnTo>
                  <a:lnTo>
                    <a:pt x="37" y="13"/>
                  </a:lnTo>
                  <a:close/>
                </a:path>
              </a:pathLst>
            </a:custGeom>
            <a:solidFill>
              <a:srgbClr val="B3D9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76" name="Freeform 72">
              <a:extLst>
                <a:ext uri="{FF2B5EF4-FFF2-40B4-BE49-F238E27FC236}">
                  <a16:creationId xmlns:a16="http://schemas.microsoft.com/office/drawing/2014/main" id="{B0726520-7FEF-4E2B-B232-0B9C9618DEF4}"/>
                </a:ext>
              </a:extLst>
            </p:cNvPr>
            <p:cNvSpPr>
              <a:spLocks/>
            </p:cNvSpPr>
            <p:nvPr/>
          </p:nvSpPr>
          <p:spPr bwMode="auto">
            <a:xfrm>
              <a:off x="231" y="2440"/>
              <a:ext cx="33" cy="34"/>
            </a:xfrm>
            <a:custGeom>
              <a:avLst/>
              <a:gdLst>
                <a:gd name="T0" fmla="*/ 32 w 66"/>
                <a:gd name="T1" fmla="*/ 68 h 68"/>
                <a:gd name="T2" fmla="*/ 38 w 66"/>
                <a:gd name="T3" fmla="*/ 68 h 68"/>
                <a:gd name="T4" fmla="*/ 45 w 66"/>
                <a:gd name="T5" fmla="*/ 66 h 68"/>
                <a:gd name="T6" fmla="*/ 49 w 66"/>
                <a:gd name="T7" fmla="*/ 63 h 68"/>
                <a:gd name="T8" fmla="*/ 55 w 66"/>
                <a:gd name="T9" fmla="*/ 59 h 68"/>
                <a:gd name="T10" fmla="*/ 59 w 66"/>
                <a:gd name="T11" fmla="*/ 53 h 68"/>
                <a:gd name="T12" fmla="*/ 63 w 66"/>
                <a:gd name="T13" fmla="*/ 47 h 68"/>
                <a:gd name="T14" fmla="*/ 64 w 66"/>
                <a:gd name="T15" fmla="*/ 42 h 68"/>
                <a:gd name="T16" fmla="*/ 66 w 66"/>
                <a:gd name="T17" fmla="*/ 36 h 68"/>
                <a:gd name="T18" fmla="*/ 64 w 66"/>
                <a:gd name="T19" fmla="*/ 26 h 68"/>
                <a:gd name="T20" fmla="*/ 63 w 66"/>
                <a:gd name="T21" fmla="*/ 21 h 68"/>
                <a:gd name="T22" fmla="*/ 59 w 66"/>
                <a:gd name="T23" fmla="*/ 13 h 68"/>
                <a:gd name="T24" fmla="*/ 55 w 66"/>
                <a:gd name="T25" fmla="*/ 9 h 68"/>
                <a:gd name="T26" fmla="*/ 49 w 66"/>
                <a:gd name="T27" fmla="*/ 6 h 68"/>
                <a:gd name="T28" fmla="*/ 45 w 66"/>
                <a:gd name="T29" fmla="*/ 2 h 68"/>
                <a:gd name="T30" fmla="*/ 38 w 66"/>
                <a:gd name="T31" fmla="*/ 0 h 68"/>
                <a:gd name="T32" fmla="*/ 32 w 66"/>
                <a:gd name="T33" fmla="*/ 0 h 68"/>
                <a:gd name="T34" fmla="*/ 25 w 66"/>
                <a:gd name="T35" fmla="*/ 0 h 68"/>
                <a:gd name="T36" fmla="*/ 19 w 66"/>
                <a:gd name="T37" fmla="*/ 2 h 68"/>
                <a:gd name="T38" fmla="*/ 13 w 66"/>
                <a:gd name="T39" fmla="*/ 6 h 68"/>
                <a:gd name="T40" fmla="*/ 9 w 66"/>
                <a:gd name="T41" fmla="*/ 9 h 68"/>
                <a:gd name="T42" fmla="*/ 4 w 66"/>
                <a:gd name="T43" fmla="*/ 13 h 68"/>
                <a:gd name="T44" fmla="*/ 2 w 66"/>
                <a:gd name="T45" fmla="*/ 21 h 68"/>
                <a:gd name="T46" fmla="*/ 0 w 66"/>
                <a:gd name="T47" fmla="*/ 26 h 68"/>
                <a:gd name="T48" fmla="*/ 0 w 66"/>
                <a:gd name="T49" fmla="*/ 36 h 68"/>
                <a:gd name="T50" fmla="*/ 0 w 66"/>
                <a:gd name="T51" fmla="*/ 42 h 68"/>
                <a:gd name="T52" fmla="*/ 2 w 66"/>
                <a:gd name="T53" fmla="*/ 47 h 68"/>
                <a:gd name="T54" fmla="*/ 4 w 66"/>
                <a:gd name="T55" fmla="*/ 53 h 68"/>
                <a:gd name="T56" fmla="*/ 9 w 66"/>
                <a:gd name="T57" fmla="*/ 59 h 68"/>
                <a:gd name="T58" fmla="*/ 13 w 66"/>
                <a:gd name="T59" fmla="*/ 63 h 68"/>
                <a:gd name="T60" fmla="*/ 19 w 66"/>
                <a:gd name="T61" fmla="*/ 66 h 68"/>
                <a:gd name="T62" fmla="*/ 25 w 66"/>
                <a:gd name="T63" fmla="*/ 68 h 68"/>
                <a:gd name="T64" fmla="*/ 32 w 66"/>
                <a:gd name="T65" fmla="*/ 68 h 68"/>
                <a:gd name="T66" fmla="*/ 32 w 66"/>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6" h="68">
                  <a:moveTo>
                    <a:pt x="32" y="68"/>
                  </a:moveTo>
                  <a:lnTo>
                    <a:pt x="38" y="68"/>
                  </a:lnTo>
                  <a:lnTo>
                    <a:pt x="45" y="66"/>
                  </a:lnTo>
                  <a:lnTo>
                    <a:pt x="49" y="63"/>
                  </a:lnTo>
                  <a:lnTo>
                    <a:pt x="55" y="59"/>
                  </a:lnTo>
                  <a:lnTo>
                    <a:pt x="59" y="53"/>
                  </a:lnTo>
                  <a:lnTo>
                    <a:pt x="63" y="47"/>
                  </a:lnTo>
                  <a:lnTo>
                    <a:pt x="64" y="42"/>
                  </a:lnTo>
                  <a:lnTo>
                    <a:pt x="66" y="36"/>
                  </a:lnTo>
                  <a:lnTo>
                    <a:pt x="64" y="26"/>
                  </a:lnTo>
                  <a:lnTo>
                    <a:pt x="63" y="21"/>
                  </a:lnTo>
                  <a:lnTo>
                    <a:pt x="59" y="13"/>
                  </a:lnTo>
                  <a:lnTo>
                    <a:pt x="55" y="9"/>
                  </a:lnTo>
                  <a:lnTo>
                    <a:pt x="49" y="6"/>
                  </a:lnTo>
                  <a:lnTo>
                    <a:pt x="45" y="2"/>
                  </a:lnTo>
                  <a:lnTo>
                    <a:pt x="38" y="0"/>
                  </a:lnTo>
                  <a:lnTo>
                    <a:pt x="32" y="0"/>
                  </a:lnTo>
                  <a:lnTo>
                    <a:pt x="25" y="0"/>
                  </a:lnTo>
                  <a:lnTo>
                    <a:pt x="19" y="2"/>
                  </a:lnTo>
                  <a:lnTo>
                    <a:pt x="13" y="6"/>
                  </a:lnTo>
                  <a:lnTo>
                    <a:pt x="9" y="9"/>
                  </a:lnTo>
                  <a:lnTo>
                    <a:pt x="4" y="13"/>
                  </a:lnTo>
                  <a:lnTo>
                    <a:pt x="2" y="21"/>
                  </a:lnTo>
                  <a:lnTo>
                    <a:pt x="0" y="26"/>
                  </a:lnTo>
                  <a:lnTo>
                    <a:pt x="0" y="36"/>
                  </a:lnTo>
                  <a:lnTo>
                    <a:pt x="0" y="42"/>
                  </a:lnTo>
                  <a:lnTo>
                    <a:pt x="2" y="47"/>
                  </a:lnTo>
                  <a:lnTo>
                    <a:pt x="4" y="53"/>
                  </a:lnTo>
                  <a:lnTo>
                    <a:pt x="9" y="59"/>
                  </a:lnTo>
                  <a:lnTo>
                    <a:pt x="13" y="63"/>
                  </a:lnTo>
                  <a:lnTo>
                    <a:pt x="19" y="66"/>
                  </a:lnTo>
                  <a:lnTo>
                    <a:pt x="25" y="68"/>
                  </a:lnTo>
                  <a:lnTo>
                    <a:pt x="32" y="68"/>
                  </a:lnTo>
                  <a:lnTo>
                    <a:pt x="32" y="68"/>
                  </a:lnTo>
                  <a:close/>
                </a:path>
              </a:pathLst>
            </a:custGeom>
            <a:solidFill>
              <a:srgbClr val="B3D9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77" name="Freeform 73">
              <a:extLst>
                <a:ext uri="{FF2B5EF4-FFF2-40B4-BE49-F238E27FC236}">
                  <a16:creationId xmlns:a16="http://schemas.microsoft.com/office/drawing/2014/main" id="{3B36D3C4-DEA1-409D-8FD5-80E19EAFBB08}"/>
                </a:ext>
              </a:extLst>
            </p:cNvPr>
            <p:cNvSpPr>
              <a:spLocks/>
            </p:cNvSpPr>
            <p:nvPr/>
          </p:nvSpPr>
          <p:spPr bwMode="auto">
            <a:xfrm>
              <a:off x="240" y="2234"/>
              <a:ext cx="38" cy="38"/>
            </a:xfrm>
            <a:custGeom>
              <a:avLst/>
              <a:gdLst>
                <a:gd name="T0" fmla="*/ 40 w 76"/>
                <a:gd name="T1" fmla="*/ 74 h 74"/>
                <a:gd name="T2" fmla="*/ 45 w 76"/>
                <a:gd name="T3" fmla="*/ 72 h 74"/>
                <a:gd name="T4" fmla="*/ 51 w 76"/>
                <a:gd name="T5" fmla="*/ 70 h 74"/>
                <a:gd name="T6" fmla="*/ 59 w 76"/>
                <a:gd name="T7" fmla="*/ 66 h 74"/>
                <a:gd name="T8" fmla="*/ 65 w 76"/>
                <a:gd name="T9" fmla="*/ 63 h 74"/>
                <a:gd name="T10" fmla="*/ 68 w 76"/>
                <a:gd name="T11" fmla="*/ 57 h 74"/>
                <a:gd name="T12" fmla="*/ 72 w 76"/>
                <a:gd name="T13" fmla="*/ 51 h 74"/>
                <a:gd name="T14" fmla="*/ 74 w 76"/>
                <a:gd name="T15" fmla="*/ 44 h 74"/>
                <a:gd name="T16" fmla="*/ 76 w 76"/>
                <a:gd name="T17" fmla="*/ 38 h 74"/>
                <a:gd name="T18" fmla="*/ 74 w 76"/>
                <a:gd name="T19" fmla="*/ 28 h 74"/>
                <a:gd name="T20" fmla="*/ 72 w 76"/>
                <a:gd name="T21" fmla="*/ 23 h 74"/>
                <a:gd name="T22" fmla="*/ 68 w 76"/>
                <a:gd name="T23" fmla="*/ 15 h 74"/>
                <a:gd name="T24" fmla="*/ 65 w 76"/>
                <a:gd name="T25" fmla="*/ 9 h 74"/>
                <a:gd name="T26" fmla="*/ 59 w 76"/>
                <a:gd name="T27" fmla="*/ 4 h 74"/>
                <a:gd name="T28" fmla="*/ 51 w 76"/>
                <a:gd name="T29" fmla="*/ 2 h 74"/>
                <a:gd name="T30" fmla="*/ 45 w 76"/>
                <a:gd name="T31" fmla="*/ 0 h 74"/>
                <a:gd name="T32" fmla="*/ 40 w 76"/>
                <a:gd name="T33" fmla="*/ 0 h 74"/>
                <a:gd name="T34" fmla="*/ 30 w 76"/>
                <a:gd name="T35" fmla="*/ 0 h 74"/>
                <a:gd name="T36" fmla="*/ 23 w 76"/>
                <a:gd name="T37" fmla="*/ 2 h 74"/>
                <a:gd name="T38" fmla="*/ 15 w 76"/>
                <a:gd name="T39" fmla="*/ 4 h 74"/>
                <a:gd name="T40" fmla="*/ 11 w 76"/>
                <a:gd name="T41" fmla="*/ 9 h 74"/>
                <a:gd name="T42" fmla="*/ 6 w 76"/>
                <a:gd name="T43" fmla="*/ 15 h 74"/>
                <a:gd name="T44" fmla="*/ 2 w 76"/>
                <a:gd name="T45" fmla="*/ 23 h 74"/>
                <a:gd name="T46" fmla="*/ 0 w 76"/>
                <a:gd name="T47" fmla="*/ 28 h 74"/>
                <a:gd name="T48" fmla="*/ 0 w 76"/>
                <a:gd name="T49" fmla="*/ 38 h 74"/>
                <a:gd name="T50" fmla="*/ 0 w 76"/>
                <a:gd name="T51" fmla="*/ 44 h 74"/>
                <a:gd name="T52" fmla="*/ 2 w 76"/>
                <a:gd name="T53" fmla="*/ 51 h 74"/>
                <a:gd name="T54" fmla="*/ 6 w 76"/>
                <a:gd name="T55" fmla="*/ 57 h 74"/>
                <a:gd name="T56" fmla="*/ 11 w 76"/>
                <a:gd name="T57" fmla="*/ 63 h 74"/>
                <a:gd name="T58" fmla="*/ 15 w 76"/>
                <a:gd name="T59" fmla="*/ 66 h 74"/>
                <a:gd name="T60" fmla="*/ 23 w 76"/>
                <a:gd name="T61" fmla="*/ 70 h 74"/>
                <a:gd name="T62" fmla="*/ 30 w 76"/>
                <a:gd name="T63" fmla="*/ 72 h 74"/>
                <a:gd name="T64" fmla="*/ 40 w 76"/>
                <a:gd name="T65" fmla="*/ 74 h 74"/>
                <a:gd name="T66" fmla="*/ 40 w 76"/>
                <a:gd name="T67"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74">
                  <a:moveTo>
                    <a:pt x="40" y="74"/>
                  </a:moveTo>
                  <a:lnTo>
                    <a:pt x="45" y="72"/>
                  </a:lnTo>
                  <a:lnTo>
                    <a:pt x="51" y="70"/>
                  </a:lnTo>
                  <a:lnTo>
                    <a:pt x="59" y="66"/>
                  </a:lnTo>
                  <a:lnTo>
                    <a:pt x="65" y="63"/>
                  </a:lnTo>
                  <a:lnTo>
                    <a:pt x="68" y="57"/>
                  </a:lnTo>
                  <a:lnTo>
                    <a:pt x="72" y="51"/>
                  </a:lnTo>
                  <a:lnTo>
                    <a:pt x="74" y="44"/>
                  </a:lnTo>
                  <a:lnTo>
                    <a:pt x="76" y="38"/>
                  </a:lnTo>
                  <a:lnTo>
                    <a:pt x="74" y="28"/>
                  </a:lnTo>
                  <a:lnTo>
                    <a:pt x="72" y="23"/>
                  </a:lnTo>
                  <a:lnTo>
                    <a:pt x="68" y="15"/>
                  </a:lnTo>
                  <a:lnTo>
                    <a:pt x="65" y="9"/>
                  </a:lnTo>
                  <a:lnTo>
                    <a:pt x="59" y="4"/>
                  </a:lnTo>
                  <a:lnTo>
                    <a:pt x="51" y="2"/>
                  </a:lnTo>
                  <a:lnTo>
                    <a:pt x="45" y="0"/>
                  </a:lnTo>
                  <a:lnTo>
                    <a:pt x="40" y="0"/>
                  </a:lnTo>
                  <a:lnTo>
                    <a:pt x="30" y="0"/>
                  </a:lnTo>
                  <a:lnTo>
                    <a:pt x="23" y="2"/>
                  </a:lnTo>
                  <a:lnTo>
                    <a:pt x="15" y="4"/>
                  </a:lnTo>
                  <a:lnTo>
                    <a:pt x="11" y="9"/>
                  </a:lnTo>
                  <a:lnTo>
                    <a:pt x="6" y="15"/>
                  </a:lnTo>
                  <a:lnTo>
                    <a:pt x="2" y="23"/>
                  </a:lnTo>
                  <a:lnTo>
                    <a:pt x="0" y="28"/>
                  </a:lnTo>
                  <a:lnTo>
                    <a:pt x="0" y="38"/>
                  </a:lnTo>
                  <a:lnTo>
                    <a:pt x="0" y="44"/>
                  </a:lnTo>
                  <a:lnTo>
                    <a:pt x="2" y="51"/>
                  </a:lnTo>
                  <a:lnTo>
                    <a:pt x="6" y="57"/>
                  </a:lnTo>
                  <a:lnTo>
                    <a:pt x="11" y="63"/>
                  </a:lnTo>
                  <a:lnTo>
                    <a:pt x="15" y="66"/>
                  </a:lnTo>
                  <a:lnTo>
                    <a:pt x="23" y="70"/>
                  </a:lnTo>
                  <a:lnTo>
                    <a:pt x="30" y="72"/>
                  </a:lnTo>
                  <a:lnTo>
                    <a:pt x="40" y="74"/>
                  </a:lnTo>
                  <a:lnTo>
                    <a:pt x="40" y="74"/>
                  </a:lnTo>
                  <a:close/>
                </a:path>
              </a:pathLst>
            </a:custGeom>
            <a:solidFill>
              <a:srgbClr val="96BA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78" name="Freeform 74">
              <a:extLst>
                <a:ext uri="{FF2B5EF4-FFF2-40B4-BE49-F238E27FC236}">
                  <a16:creationId xmlns:a16="http://schemas.microsoft.com/office/drawing/2014/main" id="{B31D4C32-B8FB-4733-9F48-EEA7E1ABB3F2}"/>
                </a:ext>
              </a:extLst>
            </p:cNvPr>
            <p:cNvSpPr>
              <a:spLocks/>
            </p:cNvSpPr>
            <p:nvPr/>
          </p:nvSpPr>
          <p:spPr bwMode="auto">
            <a:xfrm>
              <a:off x="303" y="2249"/>
              <a:ext cx="53" cy="185"/>
            </a:xfrm>
            <a:custGeom>
              <a:avLst/>
              <a:gdLst>
                <a:gd name="T0" fmla="*/ 40 w 105"/>
                <a:gd name="T1" fmla="*/ 0 h 371"/>
                <a:gd name="T2" fmla="*/ 40 w 105"/>
                <a:gd name="T3" fmla="*/ 2 h 371"/>
                <a:gd name="T4" fmla="*/ 42 w 105"/>
                <a:gd name="T5" fmla="*/ 8 h 371"/>
                <a:gd name="T6" fmla="*/ 46 w 105"/>
                <a:gd name="T7" fmla="*/ 16 h 371"/>
                <a:gd name="T8" fmla="*/ 50 w 105"/>
                <a:gd name="T9" fmla="*/ 29 h 371"/>
                <a:gd name="T10" fmla="*/ 56 w 105"/>
                <a:gd name="T11" fmla="*/ 42 h 371"/>
                <a:gd name="T12" fmla="*/ 61 w 105"/>
                <a:gd name="T13" fmla="*/ 61 h 371"/>
                <a:gd name="T14" fmla="*/ 65 w 105"/>
                <a:gd name="T15" fmla="*/ 80 h 371"/>
                <a:gd name="T16" fmla="*/ 69 w 105"/>
                <a:gd name="T17" fmla="*/ 105 h 371"/>
                <a:gd name="T18" fmla="*/ 69 w 105"/>
                <a:gd name="T19" fmla="*/ 130 h 371"/>
                <a:gd name="T20" fmla="*/ 69 w 105"/>
                <a:gd name="T21" fmla="*/ 156 h 371"/>
                <a:gd name="T22" fmla="*/ 65 w 105"/>
                <a:gd name="T23" fmla="*/ 187 h 371"/>
                <a:gd name="T24" fmla="*/ 61 w 105"/>
                <a:gd name="T25" fmla="*/ 219 h 371"/>
                <a:gd name="T26" fmla="*/ 50 w 105"/>
                <a:gd name="T27" fmla="*/ 253 h 371"/>
                <a:gd name="T28" fmla="*/ 38 w 105"/>
                <a:gd name="T29" fmla="*/ 288 h 371"/>
                <a:gd name="T30" fmla="*/ 21 w 105"/>
                <a:gd name="T31" fmla="*/ 324 h 371"/>
                <a:gd name="T32" fmla="*/ 0 w 105"/>
                <a:gd name="T33" fmla="*/ 364 h 371"/>
                <a:gd name="T34" fmla="*/ 42 w 105"/>
                <a:gd name="T35" fmla="*/ 371 h 371"/>
                <a:gd name="T36" fmla="*/ 42 w 105"/>
                <a:gd name="T37" fmla="*/ 370 h 371"/>
                <a:gd name="T38" fmla="*/ 46 w 105"/>
                <a:gd name="T39" fmla="*/ 362 h 371"/>
                <a:gd name="T40" fmla="*/ 50 w 105"/>
                <a:gd name="T41" fmla="*/ 350 h 371"/>
                <a:gd name="T42" fmla="*/ 57 w 105"/>
                <a:gd name="T43" fmla="*/ 337 h 371"/>
                <a:gd name="T44" fmla="*/ 65 w 105"/>
                <a:gd name="T45" fmla="*/ 318 h 371"/>
                <a:gd name="T46" fmla="*/ 75 w 105"/>
                <a:gd name="T47" fmla="*/ 297 h 371"/>
                <a:gd name="T48" fmla="*/ 82 w 105"/>
                <a:gd name="T49" fmla="*/ 272 h 371"/>
                <a:gd name="T50" fmla="*/ 90 w 105"/>
                <a:gd name="T51" fmla="*/ 248 h 371"/>
                <a:gd name="T52" fmla="*/ 96 w 105"/>
                <a:gd name="T53" fmla="*/ 219 h 371"/>
                <a:gd name="T54" fmla="*/ 101 w 105"/>
                <a:gd name="T55" fmla="*/ 189 h 371"/>
                <a:gd name="T56" fmla="*/ 103 w 105"/>
                <a:gd name="T57" fmla="*/ 158 h 371"/>
                <a:gd name="T58" fmla="*/ 105 w 105"/>
                <a:gd name="T59" fmla="*/ 128 h 371"/>
                <a:gd name="T60" fmla="*/ 103 w 105"/>
                <a:gd name="T61" fmla="*/ 95 h 371"/>
                <a:gd name="T62" fmla="*/ 97 w 105"/>
                <a:gd name="T63" fmla="*/ 63 h 371"/>
                <a:gd name="T64" fmla="*/ 88 w 105"/>
                <a:gd name="T65" fmla="*/ 31 h 371"/>
                <a:gd name="T66" fmla="*/ 77 w 105"/>
                <a:gd name="T67" fmla="*/ 0 h 371"/>
                <a:gd name="T68" fmla="*/ 40 w 105"/>
                <a:gd name="T69" fmla="*/ 0 h 371"/>
                <a:gd name="T70" fmla="*/ 40 w 105"/>
                <a:gd name="T7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71">
                  <a:moveTo>
                    <a:pt x="40" y="0"/>
                  </a:moveTo>
                  <a:lnTo>
                    <a:pt x="40" y="2"/>
                  </a:lnTo>
                  <a:lnTo>
                    <a:pt x="42" y="8"/>
                  </a:lnTo>
                  <a:lnTo>
                    <a:pt x="46" y="16"/>
                  </a:lnTo>
                  <a:lnTo>
                    <a:pt x="50" y="29"/>
                  </a:lnTo>
                  <a:lnTo>
                    <a:pt x="56" y="42"/>
                  </a:lnTo>
                  <a:lnTo>
                    <a:pt x="61" y="61"/>
                  </a:lnTo>
                  <a:lnTo>
                    <a:pt x="65" y="80"/>
                  </a:lnTo>
                  <a:lnTo>
                    <a:pt x="69" y="105"/>
                  </a:lnTo>
                  <a:lnTo>
                    <a:pt x="69" y="130"/>
                  </a:lnTo>
                  <a:lnTo>
                    <a:pt x="69" y="156"/>
                  </a:lnTo>
                  <a:lnTo>
                    <a:pt x="65" y="187"/>
                  </a:lnTo>
                  <a:lnTo>
                    <a:pt x="61" y="219"/>
                  </a:lnTo>
                  <a:lnTo>
                    <a:pt x="50" y="253"/>
                  </a:lnTo>
                  <a:lnTo>
                    <a:pt x="38" y="288"/>
                  </a:lnTo>
                  <a:lnTo>
                    <a:pt x="21" y="324"/>
                  </a:lnTo>
                  <a:lnTo>
                    <a:pt x="0" y="364"/>
                  </a:lnTo>
                  <a:lnTo>
                    <a:pt x="42" y="371"/>
                  </a:lnTo>
                  <a:lnTo>
                    <a:pt x="42" y="370"/>
                  </a:lnTo>
                  <a:lnTo>
                    <a:pt x="46" y="362"/>
                  </a:lnTo>
                  <a:lnTo>
                    <a:pt x="50" y="350"/>
                  </a:lnTo>
                  <a:lnTo>
                    <a:pt x="57" y="337"/>
                  </a:lnTo>
                  <a:lnTo>
                    <a:pt x="65" y="318"/>
                  </a:lnTo>
                  <a:lnTo>
                    <a:pt x="75" y="297"/>
                  </a:lnTo>
                  <a:lnTo>
                    <a:pt x="82" y="272"/>
                  </a:lnTo>
                  <a:lnTo>
                    <a:pt x="90" y="248"/>
                  </a:lnTo>
                  <a:lnTo>
                    <a:pt x="96" y="219"/>
                  </a:lnTo>
                  <a:lnTo>
                    <a:pt x="101" y="189"/>
                  </a:lnTo>
                  <a:lnTo>
                    <a:pt x="103" y="158"/>
                  </a:lnTo>
                  <a:lnTo>
                    <a:pt x="105" y="128"/>
                  </a:lnTo>
                  <a:lnTo>
                    <a:pt x="103" y="95"/>
                  </a:lnTo>
                  <a:lnTo>
                    <a:pt x="97" y="63"/>
                  </a:lnTo>
                  <a:lnTo>
                    <a:pt x="88" y="31"/>
                  </a:lnTo>
                  <a:lnTo>
                    <a:pt x="77" y="0"/>
                  </a:lnTo>
                  <a:lnTo>
                    <a:pt x="40" y="0"/>
                  </a:lnTo>
                  <a:lnTo>
                    <a:pt x="4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79" name="Freeform 75">
              <a:extLst>
                <a:ext uri="{FF2B5EF4-FFF2-40B4-BE49-F238E27FC236}">
                  <a16:creationId xmlns:a16="http://schemas.microsoft.com/office/drawing/2014/main" id="{29D8B4A2-6D54-49B0-84A6-3CD1AD86CD01}"/>
                </a:ext>
              </a:extLst>
            </p:cNvPr>
            <p:cNvSpPr>
              <a:spLocks/>
            </p:cNvSpPr>
            <p:nvPr/>
          </p:nvSpPr>
          <p:spPr bwMode="auto">
            <a:xfrm>
              <a:off x="25" y="2124"/>
              <a:ext cx="69" cy="58"/>
            </a:xfrm>
            <a:custGeom>
              <a:avLst/>
              <a:gdLst>
                <a:gd name="T0" fmla="*/ 122 w 137"/>
                <a:gd name="T1" fmla="*/ 0 h 116"/>
                <a:gd name="T2" fmla="*/ 0 w 137"/>
                <a:gd name="T3" fmla="*/ 88 h 116"/>
                <a:gd name="T4" fmla="*/ 25 w 137"/>
                <a:gd name="T5" fmla="*/ 116 h 116"/>
                <a:gd name="T6" fmla="*/ 137 w 137"/>
                <a:gd name="T7" fmla="*/ 36 h 116"/>
                <a:gd name="T8" fmla="*/ 122 w 137"/>
                <a:gd name="T9" fmla="*/ 0 h 116"/>
                <a:gd name="T10" fmla="*/ 122 w 137"/>
                <a:gd name="T11" fmla="*/ 0 h 116"/>
              </a:gdLst>
              <a:ahLst/>
              <a:cxnLst>
                <a:cxn ang="0">
                  <a:pos x="T0" y="T1"/>
                </a:cxn>
                <a:cxn ang="0">
                  <a:pos x="T2" y="T3"/>
                </a:cxn>
                <a:cxn ang="0">
                  <a:pos x="T4" y="T5"/>
                </a:cxn>
                <a:cxn ang="0">
                  <a:pos x="T6" y="T7"/>
                </a:cxn>
                <a:cxn ang="0">
                  <a:pos x="T8" y="T9"/>
                </a:cxn>
                <a:cxn ang="0">
                  <a:pos x="T10" y="T11"/>
                </a:cxn>
              </a:cxnLst>
              <a:rect l="0" t="0" r="r" b="b"/>
              <a:pathLst>
                <a:path w="137" h="116">
                  <a:moveTo>
                    <a:pt x="122" y="0"/>
                  </a:moveTo>
                  <a:lnTo>
                    <a:pt x="0" y="88"/>
                  </a:lnTo>
                  <a:lnTo>
                    <a:pt x="25" y="116"/>
                  </a:lnTo>
                  <a:lnTo>
                    <a:pt x="137" y="36"/>
                  </a:lnTo>
                  <a:lnTo>
                    <a:pt x="122" y="0"/>
                  </a:lnTo>
                  <a:lnTo>
                    <a:pt x="12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80" name="Freeform 76">
              <a:extLst>
                <a:ext uri="{FF2B5EF4-FFF2-40B4-BE49-F238E27FC236}">
                  <a16:creationId xmlns:a16="http://schemas.microsoft.com/office/drawing/2014/main" id="{210BAF92-B6B9-4150-BF2F-B2F9E467969D}"/>
                </a:ext>
              </a:extLst>
            </p:cNvPr>
            <p:cNvSpPr>
              <a:spLocks/>
            </p:cNvSpPr>
            <p:nvPr/>
          </p:nvSpPr>
          <p:spPr bwMode="auto">
            <a:xfrm>
              <a:off x="62" y="2166"/>
              <a:ext cx="56" cy="47"/>
            </a:xfrm>
            <a:custGeom>
              <a:avLst/>
              <a:gdLst>
                <a:gd name="T0" fmla="*/ 91 w 112"/>
                <a:gd name="T1" fmla="*/ 0 h 95"/>
                <a:gd name="T2" fmla="*/ 0 w 112"/>
                <a:gd name="T3" fmla="*/ 61 h 95"/>
                <a:gd name="T4" fmla="*/ 8 w 112"/>
                <a:gd name="T5" fmla="*/ 95 h 95"/>
                <a:gd name="T6" fmla="*/ 112 w 112"/>
                <a:gd name="T7" fmla="*/ 28 h 95"/>
                <a:gd name="T8" fmla="*/ 91 w 112"/>
                <a:gd name="T9" fmla="*/ 0 h 95"/>
                <a:gd name="T10" fmla="*/ 91 w 112"/>
                <a:gd name="T11" fmla="*/ 0 h 95"/>
              </a:gdLst>
              <a:ahLst/>
              <a:cxnLst>
                <a:cxn ang="0">
                  <a:pos x="T0" y="T1"/>
                </a:cxn>
                <a:cxn ang="0">
                  <a:pos x="T2" y="T3"/>
                </a:cxn>
                <a:cxn ang="0">
                  <a:pos x="T4" y="T5"/>
                </a:cxn>
                <a:cxn ang="0">
                  <a:pos x="T6" y="T7"/>
                </a:cxn>
                <a:cxn ang="0">
                  <a:pos x="T8" y="T9"/>
                </a:cxn>
                <a:cxn ang="0">
                  <a:pos x="T10" y="T11"/>
                </a:cxn>
              </a:cxnLst>
              <a:rect l="0" t="0" r="r" b="b"/>
              <a:pathLst>
                <a:path w="112" h="95">
                  <a:moveTo>
                    <a:pt x="91" y="0"/>
                  </a:moveTo>
                  <a:lnTo>
                    <a:pt x="0" y="61"/>
                  </a:lnTo>
                  <a:lnTo>
                    <a:pt x="8" y="95"/>
                  </a:lnTo>
                  <a:lnTo>
                    <a:pt x="112" y="28"/>
                  </a:lnTo>
                  <a:lnTo>
                    <a:pt x="91" y="0"/>
                  </a:lnTo>
                  <a:lnTo>
                    <a:pt x="9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81" name="Freeform 77">
              <a:extLst>
                <a:ext uri="{FF2B5EF4-FFF2-40B4-BE49-F238E27FC236}">
                  <a16:creationId xmlns:a16="http://schemas.microsoft.com/office/drawing/2014/main" id="{0A1C0EDE-5E32-4A6B-B683-67803D3774E8}"/>
                </a:ext>
              </a:extLst>
            </p:cNvPr>
            <p:cNvSpPr>
              <a:spLocks/>
            </p:cNvSpPr>
            <p:nvPr/>
          </p:nvSpPr>
          <p:spPr bwMode="auto">
            <a:xfrm>
              <a:off x="92" y="2218"/>
              <a:ext cx="49" cy="35"/>
            </a:xfrm>
            <a:custGeom>
              <a:avLst/>
              <a:gdLst>
                <a:gd name="T0" fmla="*/ 82 w 97"/>
                <a:gd name="T1" fmla="*/ 0 h 71"/>
                <a:gd name="T2" fmla="*/ 0 w 97"/>
                <a:gd name="T3" fmla="*/ 48 h 71"/>
                <a:gd name="T4" fmla="*/ 11 w 97"/>
                <a:gd name="T5" fmla="*/ 71 h 71"/>
                <a:gd name="T6" fmla="*/ 97 w 97"/>
                <a:gd name="T7" fmla="*/ 35 h 71"/>
                <a:gd name="T8" fmla="*/ 82 w 97"/>
                <a:gd name="T9" fmla="*/ 0 h 71"/>
                <a:gd name="T10" fmla="*/ 82 w 97"/>
                <a:gd name="T11" fmla="*/ 0 h 71"/>
              </a:gdLst>
              <a:ahLst/>
              <a:cxnLst>
                <a:cxn ang="0">
                  <a:pos x="T0" y="T1"/>
                </a:cxn>
                <a:cxn ang="0">
                  <a:pos x="T2" y="T3"/>
                </a:cxn>
                <a:cxn ang="0">
                  <a:pos x="T4" y="T5"/>
                </a:cxn>
                <a:cxn ang="0">
                  <a:pos x="T6" y="T7"/>
                </a:cxn>
                <a:cxn ang="0">
                  <a:pos x="T8" y="T9"/>
                </a:cxn>
                <a:cxn ang="0">
                  <a:pos x="T10" y="T11"/>
                </a:cxn>
              </a:cxnLst>
              <a:rect l="0" t="0" r="r" b="b"/>
              <a:pathLst>
                <a:path w="97" h="71">
                  <a:moveTo>
                    <a:pt x="82" y="0"/>
                  </a:moveTo>
                  <a:lnTo>
                    <a:pt x="0" y="48"/>
                  </a:lnTo>
                  <a:lnTo>
                    <a:pt x="11" y="71"/>
                  </a:lnTo>
                  <a:lnTo>
                    <a:pt x="97" y="35"/>
                  </a:lnTo>
                  <a:lnTo>
                    <a:pt x="82" y="0"/>
                  </a:lnTo>
                  <a:lnTo>
                    <a:pt x="8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82" name="Freeform 78">
              <a:extLst>
                <a:ext uri="{FF2B5EF4-FFF2-40B4-BE49-F238E27FC236}">
                  <a16:creationId xmlns:a16="http://schemas.microsoft.com/office/drawing/2014/main" id="{475F4C4D-158B-4D4E-B659-DCF03165DEF0}"/>
                </a:ext>
              </a:extLst>
            </p:cNvPr>
            <p:cNvSpPr>
              <a:spLocks/>
            </p:cNvSpPr>
            <p:nvPr/>
          </p:nvSpPr>
          <p:spPr bwMode="auto">
            <a:xfrm>
              <a:off x="116" y="2262"/>
              <a:ext cx="32" cy="29"/>
            </a:xfrm>
            <a:custGeom>
              <a:avLst/>
              <a:gdLst>
                <a:gd name="T0" fmla="*/ 53 w 64"/>
                <a:gd name="T1" fmla="*/ 0 h 57"/>
                <a:gd name="T2" fmla="*/ 0 w 64"/>
                <a:gd name="T3" fmla="*/ 29 h 57"/>
                <a:gd name="T4" fmla="*/ 5 w 64"/>
                <a:gd name="T5" fmla="*/ 57 h 57"/>
                <a:gd name="T6" fmla="*/ 64 w 64"/>
                <a:gd name="T7" fmla="*/ 34 h 57"/>
                <a:gd name="T8" fmla="*/ 53 w 64"/>
                <a:gd name="T9" fmla="*/ 0 h 57"/>
                <a:gd name="T10" fmla="*/ 53 w 64"/>
                <a:gd name="T11" fmla="*/ 0 h 57"/>
              </a:gdLst>
              <a:ahLst/>
              <a:cxnLst>
                <a:cxn ang="0">
                  <a:pos x="T0" y="T1"/>
                </a:cxn>
                <a:cxn ang="0">
                  <a:pos x="T2" y="T3"/>
                </a:cxn>
                <a:cxn ang="0">
                  <a:pos x="T4" y="T5"/>
                </a:cxn>
                <a:cxn ang="0">
                  <a:pos x="T6" y="T7"/>
                </a:cxn>
                <a:cxn ang="0">
                  <a:pos x="T8" y="T9"/>
                </a:cxn>
                <a:cxn ang="0">
                  <a:pos x="T10" y="T11"/>
                </a:cxn>
              </a:cxnLst>
              <a:rect l="0" t="0" r="r" b="b"/>
              <a:pathLst>
                <a:path w="64" h="57">
                  <a:moveTo>
                    <a:pt x="53" y="0"/>
                  </a:moveTo>
                  <a:lnTo>
                    <a:pt x="0" y="29"/>
                  </a:lnTo>
                  <a:lnTo>
                    <a:pt x="5" y="57"/>
                  </a:lnTo>
                  <a:lnTo>
                    <a:pt x="64" y="34"/>
                  </a:lnTo>
                  <a:lnTo>
                    <a:pt x="53" y="0"/>
                  </a:lnTo>
                  <a:lnTo>
                    <a:pt x="5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83" name="Freeform 79">
              <a:extLst>
                <a:ext uri="{FF2B5EF4-FFF2-40B4-BE49-F238E27FC236}">
                  <a16:creationId xmlns:a16="http://schemas.microsoft.com/office/drawing/2014/main" id="{42B6D788-9393-4771-85FA-108351B029AE}"/>
                </a:ext>
              </a:extLst>
            </p:cNvPr>
            <p:cNvSpPr>
              <a:spLocks/>
            </p:cNvSpPr>
            <p:nvPr/>
          </p:nvSpPr>
          <p:spPr bwMode="auto">
            <a:xfrm>
              <a:off x="-174" y="2063"/>
              <a:ext cx="34" cy="522"/>
            </a:xfrm>
            <a:custGeom>
              <a:avLst/>
              <a:gdLst>
                <a:gd name="T0" fmla="*/ 38 w 69"/>
                <a:gd name="T1" fmla="*/ 0 h 1045"/>
                <a:gd name="T2" fmla="*/ 0 w 69"/>
                <a:gd name="T3" fmla="*/ 1045 h 1045"/>
                <a:gd name="T4" fmla="*/ 57 w 69"/>
                <a:gd name="T5" fmla="*/ 1026 h 1045"/>
                <a:gd name="T6" fmla="*/ 69 w 69"/>
                <a:gd name="T7" fmla="*/ 8 h 1045"/>
                <a:gd name="T8" fmla="*/ 38 w 69"/>
                <a:gd name="T9" fmla="*/ 0 h 1045"/>
                <a:gd name="T10" fmla="*/ 38 w 69"/>
                <a:gd name="T11" fmla="*/ 0 h 1045"/>
              </a:gdLst>
              <a:ahLst/>
              <a:cxnLst>
                <a:cxn ang="0">
                  <a:pos x="T0" y="T1"/>
                </a:cxn>
                <a:cxn ang="0">
                  <a:pos x="T2" y="T3"/>
                </a:cxn>
                <a:cxn ang="0">
                  <a:pos x="T4" y="T5"/>
                </a:cxn>
                <a:cxn ang="0">
                  <a:pos x="T6" y="T7"/>
                </a:cxn>
                <a:cxn ang="0">
                  <a:pos x="T8" y="T9"/>
                </a:cxn>
                <a:cxn ang="0">
                  <a:pos x="T10" y="T11"/>
                </a:cxn>
              </a:cxnLst>
              <a:rect l="0" t="0" r="r" b="b"/>
              <a:pathLst>
                <a:path w="69" h="1045">
                  <a:moveTo>
                    <a:pt x="38" y="0"/>
                  </a:moveTo>
                  <a:lnTo>
                    <a:pt x="0" y="1045"/>
                  </a:lnTo>
                  <a:lnTo>
                    <a:pt x="57" y="1026"/>
                  </a:lnTo>
                  <a:lnTo>
                    <a:pt x="69" y="8"/>
                  </a:lnTo>
                  <a:lnTo>
                    <a:pt x="38" y="0"/>
                  </a:lnTo>
                  <a:lnTo>
                    <a:pt x="3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84" name="Freeform 80">
              <a:extLst>
                <a:ext uri="{FF2B5EF4-FFF2-40B4-BE49-F238E27FC236}">
                  <a16:creationId xmlns:a16="http://schemas.microsoft.com/office/drawing/2014/main" id="{39750600-D73B-4578-990B-61CE1ECFC4A4}"/>
                </a:ext>
              </a:extLst>
            </p:cNvPr>
            <p:cNvSpPr>
              <a:spLocks/>
            </p:cNvSpPr>
            <p:nvPr/>
          </p:nvSpPr>
          <p:spPr bwMode="auto">
            <a:xfrm>
              <a:off x="-333" y="2194"/>
              <a:ext cx="106" cy="54"/>
            </a:xfrm>
            <a:custGeom>
              <a:avLst/>
              <a:gdLst>
                <a:gd name="T0" fmla="*/ 189 w 214"/>
                <a:gd name="T1" fmla="*/ 0 h 106"/>
                <a:gd name="T2" fmla="*/ 0 w 214"/>
                <a:gd name="T3" fmla="*/ 89 h 106"/>
                <a:gd name="T4" fmla="*/ 18 w 214"/>
                <a:gd name="T5" fmla="*/ 106 h 106"/>
                <a:gd name="T6" fmla="*/ 214 w 214"/>
                <a:gd name="T7" fmla="*/ 27 h 106"/>
                <a:gd name="T8" fmla="*/ 189 w 214"/>
                <a:gd name="T9" fmla="*/ 0 h 106"/>
                <a:gd name="T10" fmla="*/ 189 w 214"/>
                <a:gd name="T11" fmla="*/ 0 h 106"/>
              </a:gdLst>
              <a:ahLst/>
              <a:cxnLst>
                <a:cxn ang="0">
                  <a:pos x="T0" y="T1"/>
                </a:cxn>
                <a:cxn ang="0">
                  <a:pos x="T2" y="T3"/>
                </a:cxn>
                <a:cxn ang="0">
                  <a:pos x="T4" y="T5"/>
                </a:cxn>
                <a:cxn ang="0">
                  <a:pos x="T6" y="T7"/>
                </a:cxn>
                <a:cxn ang="0">
                  <a:pos x="T8" y="T9"/>
                </a:cxn>
                <a:cxn ang="0">
                  <a:pos x="T10" y="T11"/>
                </a:cxn>
              </a:cxnLst>
              <a:rect l="0" t="0" r="r" b="b"/>
              <a:pathLst>
                <a:path w="214" h="106">
                  <a:moveTo>
                    <a:pt x="189" y="0"/>
                  </a:moveTo>
                  <a:lnTo>
                    <a:pt x="0" y="89"/>
                  </a:lnTo>
                  <a:lnTo>
                    <a:pt x="18" y="106"/>
                  </a:lnTo>
                  <a:lnTo>
                    <a:pt x="214" y="27"/>
                  </a:lnTo>
                  <a:lnTo>
                    <a:pt x="189" y="0"/>
                  </a:lnTo>
                  <a:lnTo>
                    <a:pt x="18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85" name="Freeform 81">
              <a:extLst>
                <a:ext uri="{FF2B5EF4-FFF2-40B4-BE49-F238E27FC236}">
                  <a16:creationId xmlns:a16="http://schemas.microsoft.com/office/drawing/2014/main" id="{BC6E1255-9F01-477F-9DC6-8C866B52F9B8}"/>
                </a:ext>
              </a:extLst>
            </p:cNvPr>
            <p:cNvSpPr>
              <a:spLocks/>
            </p:cNvSpPr>
            <p:nvPr/>
          </p:nvSpPr>
          <p:spPr bwMode="auto">
            <a:xfrm>
              <a:off x="-275" y="2194"/>
              <a:ext cx="263" cy="337"/>
            </a:xfrm>
            <a:custGeom>
              <a:avLst/>
              <a:gdLst>
                <a:gd name="T0" fmla="*/ 67 w 528"/>
                <a:gd name="T1" fmla="*/ 0 h 674"/>
                <a:gd name="T2" fmla="*/ 59 w 528"/>
                <a:gd name="T3" fmla="*/ 25 h 674"/>
                <a:gd name="T4" fmla="*/ 134 w 528"/>
                <a:gd name="T5" fmla="*/ 194 h 674"/>
                <a:gd name="T6" fmla="*/ 139 w 528"/>
                <a:gd name="T7" fmla="*/ 312 h 674"/>
                <a:gd name="T8" fmla="*/ 113 w 528"/>
                <a:gd name="T9" fmla="*/ 426 h 674"/>
                <a:gd name="T10" fmla="*/ 65 w 528"/>
                <a:gd name="T11" fmla="*/ 527 h 674"/>
                <a:gd name="T12" fmla="*/ 0 w 528"/>
                <a:gd name="T13" fmla="*/ 618 h 674"/>
                <a:gd name="T14" fmla="*/ 313 w 528"/>
                <a:gd name="T15" fmla="*/ 674 h 674"/>
                <a:gd name="T16" fmla="*/ 461 w 528"/>
                <a:gd name="T17" fmla="*/ 502 h 674"/>
                <a:gd name="T18" fmla="*/ 528 w 528"/>
                <a:gd name="T19" fmla="*/ 333 h 674"/>
                <a:gd name="T20" fmla="*/ 510 w 528"/>
                <a:gd name="T21" fmla="*/ 192 h 674"/>
                <a:gd name="T22" fmla="*/ 368 w 528"/>
                <a:gd name="T23" fmla="*/ 61 h 674"/>
                <a:gd name="T24" fmla="*/ 307 w 528"/>
                <a:gd name="T25" fmla="*/ 42 h 674"/>
                <a:gd name="T26" fmla="*/ 67 w 528"/>
                <a:gd name="T27" fmla="*/ 0 h 674"/>
                <a:gd name="T28" fmla="*/ 67 w 528"/>
                <a:gd name="T29" fmla="*/ 0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8" h="674">
                  <a:moveTo>
                    <a:pt x="67" y="0"/>
                  </a:moveTo>
                  <a:lnTo>
                    <a:pt x="59" y="25"/>
                  </a:lnTo>
                  <a:lnTo>
                    <a:pt x="134" y="194"/>
                  </a:lnTo>
                  <a:lnTo>
                    <a:pt x="139" y="312"/>
                  </a:lnTo>
                  <a:lnTo>
                    <a:pt x="113" y="426"/>
                  </a:lnTo>
                  <a:lnTo>
                    <a:pt x="65" y="527"/>
                  </a:lnTo>
                  <a:lnTo>
                    <a:pt x="0" y="618"/>
                  </a:lnTo>
                  <a:lnTo>
                    <a:pt x="313" y="674"/>
                  </a:lnTo>
                  <a:lnTo>
                    <a:pt x="461" y="502"/>
                  </a:lnTo>
                  <a:lnTo>
                    <a:pt x="528" y="333"/>
                  </a:lnTo>
                  <a:lnTo>
                    <a:pt x="510" y="192"/>
                  </a:lnTo>
                  <a:lnTo>
                    <a:pt x="368" y="61"/>
                  </a:lnTo>
                  <a:lnTo>
                    <a:pt x="307" y="42"/>
                  </a:lnTo>
                  <a:lnTo>
                    <a:pt x="67" y="0"/>
                  </a:lnTo>
                  <a:lnTo>
                    <a:pt x="67" y="0"/>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86" name="Freeform 82">
              <a:extLst>
                <a:ext uri="{FF2B5EF4-FFF2-40B4-BE49-F238E27FC236}">
                  <a16:creationId xmlns:a16="http://schemas.microsoft.com/office/drawing/2014/main" id="{D1F4BB96-8A7A-4651-A206-E48F5EA6FF05}"/>
                </a:ext>
              </a:extLst>
            </p:cNvPr>
            <p:cNvSpPr>
              <a:spLocks/>
            </p:cNvSpPr>
            <p:nvPr/>
          </p:nvSpPr>
          <p:spPr bwMode="auto">
            <a:xfrm>
              <a:off x="-288" y="2183"/>
              <a:ext cx="279" cy="352"/>
            </a:xfrm>
            <a:custGeom>
              <a:avLst/>
              <a:gdLst>
                <a:gd name="T0" fmla="*/ 338 w 557"/>
                <a:gd name="T1" fmla="*/ 36 h 704"/>
                <a:gd name="T2" fmla="*/ 346 w 557"/>
                <a:gd name="T3" fmla="*/ 40 h 704"/>
                <a:gd name="T4" fmla="*/ 371 w 557"/>
                <a:gd name="T5" fmla="*/ 51 h 704"/>
                <a:gd name="T6" fmla="*/ 405 w 557"/>
                <a:gd name="T7" fmla="*/ 70 h 704"/>
                <a:gd name="T8" fmla="*/ 445 w 557"/>
                <a:gd name="T9" fmla="*/ 101 h 704"/>
                <a:gd name="T10" fmla="*/ 483 w 557"/>
                <a:gd name="T11" fmla="*/ 137 h 704"/>
                <a:gd name="T12" fmla="*/ 519 w 557"/>
                <a:gd name="T13" fmla="*/ 183 h 704"/>
                <a:gd name="T14" fmla="*/ 546 w 557"/>
                <a:gd name="T15" fmla="*/ 238 h 704"/>
                <a:gd name="T16" fmla="*/ 557 w 557"/>
                <a:gd name="T17" fmla="*/ 303 h 704"/>
                <a:gd name="T18" fmla="*/ 555 w 557"/>
                <a:gd name="T19" fmla="*/ 343 h 704"/>
                <a:gd name="T20" fmla="*/ 548 w 557"/>
                <a:gd name="T21" fmla="*/ 384 h 704"/>
                <a:gd name="T22" fmla="*/ 533 w 557"/>
                <a:gd name="T23" fmla="*/ 430 h 704"/>
                <a:gd name="T24" fmla="*/ 512 w 557"/>
                <a:gd name="T25" fmla="*/ 478 h 704"/>
                <a:gd name="T26" fmla="*/ 479 w 557"/>
                <a:gd name="T27" fmla="*/ 529 h 704"/>
                <a:gd name="T28" fmla="*/ 439 w 557"/>
                <a:gd name="T29" fmla="*/ 584 h 704"/>
                <a:gd name="T30" fmla="*/ 388 w 557"/>
                <a:gd name="T31" fmla="*/ 643 h 704"/>
                <a:gd name="T32" fmla="*/ 327 w 557"/>
                <a:gd name="T33" fmla="*/ 704 h 704"/>
                <a:gd name="T34" fmla="*/ 30 w 557"/>
                <a:gd name="T35" fmla="*/ 618 h 704"/>
                <a:gd name="T36" fmla="*/ 321 w 557"/>
                <a:gd name="T37" fmla="*/ 662 h 704"/>
                <a:gd name="T38" fmla="*/ 337 w 557"/>
                <a:gd name="T39" fmla="*/ 647 h 704"/>
                <a:gd name="T40" fmla="*/ 363 w 557"/>
                <a:gd name="T41" fmla="*/ 618 h 704"/>
                <a:gd name="T42" fmla="*/ 397 w 557"/>
                <a:gd name="T43" fmla="*/ 579 h 704"/>
                <a:gd name="T44" fmla="*/ 434 w 557"/>
                <a:gd name="T45" fmla="*/ 529 h 704"/>
                <a:gd name="T46" fmla="*/ 468 w 557"/>
                <a:gd name="T47" fmla="*/ 472 h 704"/>
                <a:gd name="T48" fmla="*/ 496 w 557"/>
                <a:gd name="T49" fmla="*/ 413 h 704"/>
                <a:gd name="T50" fmla="*/ 515 w 557"/>
                <a:gd name="T51" fmla="*/ 348 h 704"/>
                <a:gd name="T52" fmla="*/ 517 w 557"/>
                <a:gd name="T53" fmla="*/ 299 h 704"/>
                <a:gd name="T54" fmla="*/ 515 w 557"/>
                <a:gd name="T55" fmla="*/ 266 h 704"/>
                <a:gd name="T56" fmla="*/ 508 w 557"/>
                <a:gd name="T57" fmla="*/ 234 h 704"/>
                <a:gd name="T58" fmla="*/ 493 w 557"/>
                <a:gd name="T59" fmla="*/ 204 h 704"/>
                <a:gd name="T60" fmla="*/ 472 w 557"/>
                <a:gd name="T61" fmla="*/ 171 h 704"/>
                <a:gd name="T62" fmla="*/ 443 w 557"/>
                <a:gd name="T63" fmla="*/ 141 h 704"/>
                <a:gd name="T64" fmla="*/ 409 w 557"/>
                <a:gd name="T65" fmla="*/ 112 h 704"/>
                <a:gd name="T66" fmla="*/ 367 w 557"/>
                <a:gd name="T67" fmla="*/ 88 h 704"/>
                <a:gd name="T68" fmla="*/ 68 w 557"/>
                <a:gd name="T69" fmla="*/ 34 h 704"/>
                <a:gd name="T70" fmla="*/ 64 w 557"/>
                <a:gd name="T7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7" h="704">
                  <a:moveTo>
                    <a:pt x="64" y="0"/>
                  </a:moveTo>
                  <a:lnTo>
                    <a:pt x="338" y="36"/>
                  </a:lnTo>
                  <a:lnTo>
                    <a:pt x="340" y="36"/>
                  </a:lnTo>
                  <a:lnTo>
                    <a:pt x="346" y="40"/>
                  </a:lnTo>
                  <a:lnTo>
                    <a:pt x="357" y="44"/>
                  </a:lnTo>
                  <a:lnTo>
                    <a:pt x="371" y="51"/>
                  </a:lnTo>
                  <a:lnTo>
                    <a:pt x="386" y="59"/>
                  </a:lnTo>
                  <a:lnTo>
                    <a:pt x="405" y="70"/>
                  </a:lnTo>
                  <a:lnTo>
                    <a:pt x="424" y="84"/>
                  </a:lnTo>
                  <a:lnTo>
                    <a:pt x="445" y="101"/>
                  </a:lnTo>
                  <a:lnTo>
                    <a:pt x="464" y="116"/>
                  </a:lnTo>
                  <a:lnTo>
                    <a:pt x="483" y="137"/>
                  </a:lnTo>
                  <a:lnTo>
                    <a:pt x="502" y="158"/>
                  </a:lnTo>
                  <a:lnTo>
                    <a:pt x="519" y="183"/>
                  </a:lnTo>
                  <a:lnTo>
                    <a:pt x="534" y="207"/>
                  </a:lnTo>
                  <a:lnTo>
                    <a:pt x="546" y="238"/>
                  </a:lnTo>
                  <a:lnTo>
                    <a:pt x="553" y="268"/>
                  </a:lnTo>
                  <a:lnTo>
                    <a:pt x="557" y="303"/>
                  </a:lnTo>
                  <a:lnTo>
                    <a:pt x="557" y="322"/>
                  </a:lnTo>
                  <a:lnTo>
                    <a:pt x="555" y="343"/>
                  </a:lnTo>
                  <a:lnTo>
                    <a:pt x="552" y="362"/>
                  </a:lnTo>
                  <a:lnTo>
                    <a:pt x="548" y="384"/>
                  </a:lnTo>
                  <a:lnTo>
                    <a:pt x="540" y="405"/>
                  </a:lnTo>
                  <a:lnTo>
                    <a:pt x="533" y="430"/>
                  </a:lnTo>
                  <a:lnTo>
                    <a:pt x="523" y="453"/>
                  </a:lnTo>
                  <a:lnTo>
                    <a:pt x="512" y="478"/>
                  </a:lnTo>
                  <a:lnTo>
                    <a:pt x="496" y="502"/>
                  </a:lnTo>
                  <a:lnTo>
                    <a:pt x="479" y="529"/>
                  </a:lnTo>
                  <a:lnTo>
                    <a:pt x="460" y="556"/>
                  </a:lnTo>
                  <a:lnTo>
                    <a:pt x="439" y="584"/>
                  </a:lnTo>
                  <a:lnTo>
                    <a:pt x="415" y="613"/>
                  </a:lnTo>
                  <a:lnTo>
                    <a:pt x="388" y="643"/>
                  </a:lnTo>
                  <a:lnTo>
                    <a:pt x="359" y="674"/>
                  </a:lnTo>
                  <a:lnTo>
                    <a:pt x="327" y="704"/>
                  </a:lnTo>
                  <a:lnTo>
                    <a:pt x="0" y="647"/>
                  </a:lnTo>
                  <a:lnTo>
                    <a:pt x="30" y="618"/>
                  </a:lnTo>
                  <a:lnTo>
                    <a:pt x="319" y="666"/>
                  </a:lnTo>
                  <a:lnTo>
                    <a:pt x="321" y="662"/>
                  </a:lnTo>
                  <a:lnTo>
                    <a:pt x="327" y="658"/>
                  </a:lnTo>
                  <a:lnTo>
                    <a:pt x="337" y="647"/>
                  </a:lnTo>
                  <a:lnTo>
                    <a:pt x="350" y="634"/>
                  </a:lnTo>
                  <a:lnTo>
                    <a:pt x="363" y="618"/>
                  </a:lnTo>
                  <a:lnTo>
                    <a:pt x="378" y="599"/>
                  </a:lnTo>
                  <a:lnTo>
                    <a:pt x="397" y="579"/>
                  </a:lnTo>
                  <a:lnTo>
                    <a:pt x="416" y="556"/>
                  </a:lnTo>
                  <a:lnTo>
                    <a:pt x="434" y="529"/>
                  </a:lnTo>
                  <a:lnTo>
                    <a:pt x="453" y="502"/>
                  </a:lnTo>
                  <a:lnTo>
                    <a:pt x="468" y="472"/>
                  </a:lnTo>
                  <a:lnTo>
                    <a:pt x="483" y="443"/>
                  </a:lnTo>
                  <a:lnTo>
                    <a:pt x="496" y="413"/>
                  </a:lnTo>
                  <a:lnTo>
                    <a:pt x="508" y="381"/>
                  </a:lnTo>
                  <a:lnTo>
                    <a:pt x="515" y="348"/>
                  </a:lnTo>
                  <a:lnTo>
                    <a:pt x="519" y="316"/>
                  </a:lnTo>
                  <a:lnTo>
                    <a:pt x="517" y="299"/>
                  </a:lnTo>
                  <a:lnTo>
                    <a:pt x="517" y="284"/>
                  </a:lnTo>
                  <a:lnTo>
                    <a:pt x="515" y="266"/>
                  </a:lnTo>
                  <a:lnTo>
                    <a:pt x="512" y="251"/>
                  </a:lnTo>
                  <a:lnTo>
                    <a:pt x="508" y="234"/>
                  </a:lnTo>
                  <a:lnTo>
                    <a:pt x="500" y="217"/>
                  </a:lnTo>
                  <a:lnTo>
                    <a:pt x="493" y="204"/>
                  </a:lnTo>
                  <a:lnTo>
                    <a:pt x="483" y="188"/>
                  </a:lnTo>
                  <a:lnTo>
                    <a:pt x="472" y="171"/>
                  </a:lnTo>
                  <a:lnTo>
                    <a:pt x="458" y="156"/>
                  </a:lnTo>
                  <a:lnTo>
                    <a:pt x="443" y="141"/>
                  </a:lnTo>
                  <a:lnTo>
                    <a:pt x="428" y="128"/>
                  </a:lnTo>
                  <a:lnTo>
                    <a:pt x="409" y="112"/>
                  </a:lnTo>
                  <a:lnTo>
                    <a:pt x="390" y="101"/>
                  </a:lnTo>
                  <a:lnTo>
                    <a:pt x="367" y="88"/>
                  </a:lnTo>
                  <a:lnTo>
                    <a:pt x="342" y="76"/>
                  </a:lnTo>
                  <a:lnTo>
                    <a:pt x="68" y="34"/>
                  </a:lnTo>
                  <a:lnTo>
                    <a:pt x="64" y="0"/>
                  </a:lnTo>
                  <a:lnTo>
                    <a:pt x="6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87" name="Freeform 83">
              <a:extLst>
                <a:ext uri="{FF2B5EF4-FFF2-40B4-BE49-F238E27FC236}">
                  <a16:creationId xmlns:a16="http://schemas.microsoft.com/office/drawing/2014/main" id="{32D12D33-0813-4C6D-B56A-2A09F516411D}"/>
                </a:ext>
              </a:extLst>
            </p:cNvPr>
            <p:cNvSpPr>
              <a:spLocks/>
            </p:cNvSpPr>
            <p:nvPr/>
          </p:nvSpPr>
          <p:spPr bwMode="auto">
            <a:xfrm>
              <a:off x="-279" y="2189"/>
              <a:ext cx="80" cy="313"/>
            </a:xfrm>
            <a:custGeom>
              <a:avLst/>
              <a:gdLst>
                <a:gd name="T0" fmla="*/ 57 w 160"/>
                <a:gd name="T1" fmla="*/ 0 h 627"/>
                <a:gd name="T2" fmla="*/ 57 w 160"/>
                <a:gd name="T3" fmla="*/ 0 h 627"/>
                <a:gd name="T4" fmla="*/ 63 w 160"/>
                <a:gd name="T5" fmla="*/ 4 h 627"/>
                <a:gd name="T6" fmla="*/ 66 w 160"/>
                <a:gd name="T7" fmla="*/ 12 h 627"/>
                <a:gd name="T8" fmla="*/ 74 w 160"/>
                <a:gd name="T9" fmla="*/ 23 h 627"/>
                <a:gd name="T10" fmla="*/ 84 w 160"/>
                <a:gd name="T11" fmla="*/ 35 h 627"/>
                <a:gd name="T12" fmla="*/ 91 w 160"/>
                <a:gd name="T13" fmla="*/ 50 h 627"/>
                <a:gd name="T14" fmla="*/ 103 w 160"/>
                <a:gd name="T15" fmla="*/ 67 h 627"/>
                <a:gd name="T16" fmla="*/ 112 w 160"/>
                <a:gd name="T17" fmla="*/ 90 h 627"/>
                <a:gd name="T18" fmla="*/ 122 w 160"/>
                <a:gd name="T19" fmla="*/ 111 h 627"/>
                <a:gd name="T20" fmla="*/ 131 w 160"/>
                <a:gd name="T21" fmla="*/ 134 h 627"/>
                <a:gd name="T22" fmla="*/ 141 w 160"/>
                <a:gd name="T23" fmla="*/ 160 h 627"/>
                <a:gd name="T24" fmla="*/ 148 w 160"/>
                <a:gd name="T25" fmla="*/ 189 h 627"/>
                <a:gd name="T26" fmla="*/ 154 w 160"/>
                <a:gd name="T27" fmla="*/ 217 h 627"/>
                <a:gd name="T28" fmla="*/ 158 w 160"/>
                <a:gd name="T29" fmla="*/ 250 h 627"/>
                <a:gd name="T30" fmla="*/ 160 w 160"/>
                <a:gd name="T31" fmla="*/ 282 h 627"/>
                <a:gd name="T32" fmla="*/ 160 w 160"/>
                <a:gd name="T33" fmla="*/ 316 h 627"/>
                <a:gd name="T34" fmla="*/ 158 w 160"/>
                <a:gd name="T35" fmla="*/ 333 h 627"/>
                <a:gd name="T36" fmla="*/ 156 w 160"/>
                <a:gd name="T37" fmla="*/ 351 h 627"/>
                <a:gd name="T38" fmla="*/ 150 w 160"/>
                <a:gd name="T39" fmla="*/ 368 h 627"/>
                <a:gd name="T40" fmla="*/ 148 w 160"/>
                <a:gd name="T41" fmla="*/ 385 h 627"/>
                <a:gd name="T42" fmla="*/ 143 w 160"/>
                <a:gd name="T43" fmla="*/ 404 h 627"/>
                <a:gd name="T44" fmla="*/ 139 w 160"/>
                <a:gd name="T45" fmla="*/ 421 h 627"/>
                <a:gd name="T46" fmla="*/ 131 w 160"/>
                <a:gd name="T47" fmla="*/ 440 h 627"/>
                <a:gd name="T48" fmla="*/ 125 w 160"/>
                <a:gd name="T49" fmla="*/ 461 h 627"/>
                <a:gd name="T50" fmla="*/ 118 w 160"/>
                <a:gd name="T51" fmla="*/ 480 h 627"/>
                <a:gd name="T52" fmla="*/ 108 w 160"/>
                <a:gd name="T53" fmla="*/ 499 h 627"/>
                <a:gd name="T54" fmla="*/ 99 w 160"/>
                <a:gd name="T55" fmla="*/ 520 h 627"/>
                <a:gd name="T56" fmla="*/ 87 w 160"/>
                <a:gd name="T57" fmla="*/ 541 h 627"/>
                <a:gd name="T58" fmla="*/ 74 w 160"/>
                <a:gd name="T59" fmla="*/ 562 h 627"/>
                <a:gd name="T60" fmla="*/ 63 w 160"/>
                <a:gd name="T61" fmla="*/ 583 h 627"/>
                <a:gd name="T62" fmla="*/ 47 w 160"/>
                <a:gd name="T63" fmla="*/ 604 h 627"/>
                <a:gd name="T64" fmla="*/ 32 w 160"/>
                <a:gd name="T65" fmla="*/ 627 h 627"/>
                <a:gd name="T66" fmla="*/ 0 w 160"/>
                <a:gd name="T67" fmla="*/ 623 h 627"/>
                <a:gd name="T68" fmla="*/ 2 w 160"/>
                <a:gd name="T69" fmla="*/ 619 h 627"/>
                <a:gd name="T70" fmla="*/ 9 w 160"/>
                <a:gd name="T71" fmla="*/ 609 h 627"/>
                <a:gd name="T72" fmla="*/ 21 w 160"/>
                <a:gd name="T73" fmla="*/ 592 h 627"/>
                <a:gd name="T74" fmla="*/ 34 w 160"/>
                <a:gd name="T75" fmla="*/ 569 h 627"/>
                <a:gd name="T76" fmla="*/ 49 w 160"/>
                <a:gd name="T77" fmla="*/ 543 h 627"/>
                <a:gd name="T78" fmla="*/ 66 w 160"/>
                <a:gd name="T79" fmla="*/ 512 h 627"/>
                <a:gd name="T80" fmla="*/ 82 w 160"/>
                <a:gd name="T81" fmla="*/ 476 h 627"/>
                <a:gd name="T82" fmla="*/ 99 w 160"/>
                <a:gd name="T83" fmla="*/ 436 h 627"/>
                <a:gd name="T84" fmla="*/ 110 w 160"/>
                <a:gd name="T85" fmla="*/ 392 h 627"/>
                <a:gd name="T86" fmla="*/ 120 w 160"/>
                <a:gd name="T87" fmla="*/ 345 h 627"/>
                <a:gd name="T88" fmla="*/ 124 w 160"/>
                <a:gd name="T89" fmla="*/ 297 h 627"/>
                <a:gd name="T90" fmla="*/ 125 w 160"/>
                <a:gd name="T91" fmla="*/ 248 h 627"/>
                <a:gd name="T92" fmla="*/ 118 w 160"/>
                <a:gd name="T93" fmla="*/ 195 h 627"/>
                <a:gd name="T94" fmla="*/ 105 w 160"/>
                <a:gd name="T95" fmla="*/ 141 h 627"/>
                <a:gd name="T96" fmla="*/ 84 w 160"/>
                <a:gd name="T97" fmla="*/ 88 h 627"/>
                <a:gd name="T98" fmla="*/ 53 w 160"/>
                <a:gd name="T99" fmla="*/ 33 h 627"/>
                <a:gd name="T100" fmla="*/ 49 w 160"/>
                <a:gd name="T101" fmla="*/ 29 h 627"/>
                <a:gd name="T102" fmla="*/ 49 w 160"/>
                <a:gd name="T103" fmla="*/ 23 h 627"/>
                <a:gd name="T104" fmla="*/ 49 w 160"/>
                <a:gd name="T105" fmla="*/ 18 h 627"/>
                <a:gd name="T106" fmla="*/ 51 w 160"/>
                <a:gd name="T107" fmla="*/ 12 h 627"/>
                <a:gd name="T108" fmla="*/ 55 w 160"/>
                <a:gd name="T109" fmla="*/ 2 h 627"/>
                <a:gd name="T110" fmla="*/ 57 w 160"/>
                <a:gd name="T111" fmla="*/ 0 h 627"/>
                <a:gd name="T112" fmla="*/ 57 w 160"/>
                <a:gd name="T113" fmla="*/ 0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 h="627">
                  <a:moveTo>
                    <a:pt x="57" y="0"/>
                  </a:moveTo>
                  <a:lnTo>
                    <a:pt x="57" y="0"/>
                  </a:lnTo>
                  <a:lnTo>
                    <a:pt x="63" y="4"/>
                  </a:lnTo>
                  <a:lnTo>
                    <a:pt x="66" y="12"/>
                  </a:lnTo>
                  <a:lnTo>
                    <a:pt x="74" y="23"/>
                  </a:lnTo>
                  <a:lnTo>
                    <a:pt x="84" y="35"/>
                  </a:lnTo>
                  <a:lnTo>
                    <a:pt x="91" y="50"/>
                  </a:lnTo>
                  <a:lnTo>
                    <a:pt x="103" y="67"/>
                  </a:lnTo>
                  <a:lnTo>
                    <a:pt x="112" y="90"/>
                  </a:lnTo>
                  <a:lnTo>
                    <a:pt x="122" y="111"/>
                  </a:lnTo>
                  <a:lnTo>
                    <a:pt x="131" y="134"/>
                  </a:lnTo>
                  <a:lnTo>
                    <a:pt x="141" y="160"/>
                  </a:lnTo>
                  <a:lnTo>
                    <a:pt x="148" y="189"/>
                  </a:lnTo>
                  <a:lnTo>
                    <a:pt x="154" y="217"/>
                  </a:lnTo>
                  <a:lnTo>
                    <a:pt x="158" y="250"/>
                  </a:lnTo>
                  <a:lnTo>
                    <a:pt x="160" y="282"/>
                  </a:lnTo>
                  <a:lnTo>
                    <a:pt x="160" y="316"/>
                  </a:lnTo>
                  <a:lnTo>
                    <a:pt x="158" y="333"/>
                  </a:lnTo>
                  <a:lnTo>
                    <a:pt x="156" y="351"/>
                  </a:lnTo>
                  <a:lnTo>
                    <a:pt x="150" y="368"/>
                  </a:lnTo>
                  <a:lnTo>
                    <a:pt x="148" y="385"/>
                  </a:lnTo>
                  <a:lnTo>
                    <a:pt x="143" y="404"/>
                  </a:lnTo>
                  <a:lnTo>
                    <a:pt x="139" y="421"/>
                  </a:lnTo>
                  <a:lnTo>
                    <a:pt x="131" y="440"/>
                  </a:lnTo>
                  <a:lnTo>
                    <a:pt x="125" y="461"/>
                  </a:lnTo>
                  <a:lnTo>
                    <a:pt x="118" y="480"/>
                  </a:lnTo>
                  <a:lnTo>
                    <a:pt x="108" y="499"/>
                  </a:lnTo>
                  <a:lnTo>
                    <a:pt x="99" y="520"/>
                  </a:lnTo>
                  <a:lnTo>
                    <a:pt x="87" y="541"/>
                  </a:lnTo>
                  <a:lnTo>
                    <a:pt x="74" y="562"/>
                  </a:lnTo>
                  <a:lnTo>
                    <a:pt x="63" y="583"/>
                  </a:lnTo>
                  <a:lnTo>
                    <a:pt x="47" y="604"/>
                  </a:lnTo>
                  <a:lnTo>
                    <a:pt x="32" y="627"/>
                  </a:lnTo>
                  <a:lnTo>
                    <a:pt x="0" y="623"/>
                  </a:lnTo>
                  <a:lnTo>
                    <a:pt x="2" y="619"/>
                  </a:lnTo>
                  <a:lnTo>
                    <a:pt x="9" y="609"/>
                  </a:lnTo>
                  <a:lnTo>
                    <a:pt x="21" y="592"/>
                  </a:lnTo>
                  <a:lnTo>
                    <a:pt x="34" y="569"/>
                  </a:lnTo>
                  <a:lnTo>
                    <a:pt x="49" y="543"/>
                  </a:lnTo>
                  <a:lnTo>
                    <a:pt x="66" y="512"/>
                  </a:lnTo>
                  <a:lnTo>
                    <a:pt x="82" y="476"/>
                  </a:lnTo>
                  <a:lnTo>
                    <a:pt x="99" y="436"/>
                  </a:lnTo>
                  <a:lnTo>
                    <a:pt x="110" y="392"/>
                  </a:lnTo>
                  <a:lnTo>
                    <a:pt x="120" y="345"/>
                  </a:lnTo>
                  <a:lnTo>
                    <a:pt x="124" y="297"/>
                  </a:lnTo>
                  <a:lnTo>
                    <a:pt x="125" y="248"/>
                  </a:lnTo>
                  <a:lnTo>
                    <a:pt x="118" y="195"/>
                  </a:lnTo>
                  <a:lnTo>
                    <a:pt x="105" y="141"/>
                  </a:lnTo>
                  <a:lnTo>
                    <a:pt x="84" y="88"/>
                  </a:lnTo>
                  <a:lnTo>
                    <a:pt x="53" y="33"/>
                  </a:lnTo>
                  <a:lnTo>
                    <a:pt x="49" y="29"/>
                  </a:lnTo>
                  <a:lnTo>
                    <a:pt x="49" y="23"/>
                  </a:lnTo>
                  <a:lnTo>
                    <a:pt x="49" y="18"/>
                  </a:lnTo>
                  <a:lnTo>
                    <a:pt x="51" y="12"/>
                  </a:lnTo>
                  <a:lnTo>
                    <a:pt x="55" y="2"/>
                  </a:lnTo>
                  <a:lnTo>
                    <a:pt x="57" y="0"/>
                  </a:lnTo>
                  <a:lnTo>
                    <a:pt x="5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88" name="Freeform 84">
              <a:extLst>
                <a:ext uri="{FF2B5EF4-FFF2-40B4-BE49-F238E27FC236}">
                  <a16:creationId xmlns:a16="http://schemas.microsoft.com/office/drawing/2014/main" id="{4E6E6467-5596-412D-AE9C-C40287A5188A}"/>
                </a:ext>
              </a:extLst>
            </p:cNvPr>
            <p:cNvSpPr>
              <a:spLocks/>
            </p:cNvSpPr>
            <p:nvPr/>
          </p:nvSpPr>
          <p:spPr bwMode="auto">
            <a:xfrm>
              <a:off x="-231" y="2222"/>
              <a:ext cx="187" cy="280"/>
            </a:xfrm>
            <a:custGeom>
              <a:avLst/>
              <a:gdLst>
                <a:gd name="T0" fmla="*/ 244 w 375"/>
                <a:gd name="T1" fmla="*/ 31 h 560"/>
                <a:gd name="T2" fmla="*/ 245 w 375"/>
                <a:gd name="T3" fmla="*/ 31 h 560"/>
                <a:gd name="T4" fmla="*/ 255 w 375"/>
                <a:gd name="T5" fmla="*/ 34 h 560"/>
                <a:gd name="T6" fmla="*/ 268 w 375"/>
                <a:gd name="T7" fmla="*/ 42 h 560"/>
                <a:gd name="T8" fmla="*/ 285 w 375"/>
                <a:gd name="T9" fmla="*/ 53 h 560"/>
                <a:gd name="T10" fmla="*/ 303 w 375"/>
                <a:gd name="T11" fmla="*/ 67 h 560"/>
                <a:gd name="T12" fmla="*/ 322 w 375"/>
                <a:gd name="T13" fmla="*/ 86 h 560"/>
                <a:gd name="T14" fmla="*/ 339 w 375"/>
                <a:gd name="T15" fmla="*/ 109 h 560"/>
                <a:gd name="T16" fmla="*/ 356 w 375"/>
                <a:gd name="T17" fmla="*/ 135 h 560"/>
                <a:gd name="T18" fmla="*/ 367 w 375"/>
                <a:gd name="T19" fmla="*/ 164 h 560"/>
                <a:gd name="T20" fmla="*/ 375 w 375"/>
                <a:gd name="T21" fmla="*/ 200 h 560"/>
                <a:gd name="T22" fmla="*/ 375 w 375"/>
                <a:gd name="T23" fmla="*/ 238 h 560"/>
                <a:gd name="T24" fmla="*/ 371 w 375"/>
                <a:gd name="T25" fmla="*/ 284 h 560"/>
                <a:gd name="T26" fmla="*/ 356 w 375"/>
                <a:gd name="T27" fmla="*/ 333 h 560"/>
                <a:gd name="T28" fmla="*/ 331 w 375"/>
                <a:gd name="T29" fmla="*/ 388 h 560"/>
                <a:gd name="T30" fmla="*/ 297 w 375"/>
                <a:gd name="T31" fmla="*/ 447 h 560"/>
                <a:gd name="T32" fmla="*/ 249 w 375"/>
                <a:gd name="T33" fmla="*/ 514 h 560"/>
                <a:gd name="T34" fmla="*/ 209 w 375"/>
                <a:gd name="T35" fmla="*/ 560 h 560"/>
                <a:gd name="T36" fmla="*/ 0 w 375"/>
                <a:gd name="T37" fmla="*/ 518 h 560"/>
                <a:gd name="T38" fmla="*/ 2 w 375"/>
                <a:gd name="T39" fmla="*/ 516 h 560"/>
                <a:gd name="T40" fmla="*/ 6 w 375"/>
                <a:gd name="T41" fmla="*/ 514 h 560"/>
                <a:gd name="T42" fmla="*/ 11 w 375"/>
                <a:gd name="T43" fmla="*/ 508 h 560"/>
                <a:gd name="T44" fmla="*/ 21 w 375"/>
                <a:gd name="T45" fmla="*/ 502 h 560"/>
                <a:gd name="T46" fmla="*/ 30 w 375"/>
                <a:gd name="T47" fmla="*/ 493 h 560"/>
                <a:gd name="T48" fmla="*/ 42 w 375"/>
                <a:gd name="T49" fmla="*/ 482 h 560"/>
                <a:gd name="T50" fmla="*/ 53 w 375"/>
                <a:gd name="T51" fmla="*/ 466 h 560"/>
                <a:gd name="T52" fmla="*/ 67 w 375"/>
                <a:gd name="T53" fmla="*/ 451 h 560"/>
                <a:gd name="T54" fmla="*/ 78 w 375"/>
                <a:gd name="T55" fmla="*/ 430 h 560"/>
                <a:gd name="T56" fmla="*/ 88 w 375"/>
                <a:gd name="T57" fmla="*/ 409 h 560"/>
                <a:gd name="T58" fmla="*/ 97 w 375"/>
                <a:gd name="T59" fmla="*/ 383 h 560"/>
                <a:gd name="T60" fmla="*/ 107 w 375"/>
                <a:gd name="T61" fmla="*/ 356 h 560"/>
                <a:gd name="T62" fmla="*/ 114 w 375"/>
                <a:gd name="T63" fmla="*/ 324 h 560"/>
                <a:gd name="T64" fmla="*/ 118 w 375"/>
                <a:gd name="T65" fmla="*/ 287 h 560"/>
                <a:gd name="T66" fmla="*/ 120 w 375"/>
                <a:gd name="T67" fmla="*/ 249 h 560"/>
                <a:gd name="T68" fmla="*/ 120 w 375"/>
                <a:gd name="T69" fmla="*/ 207 h 560"/>
                <a:gd name="T70" fmla="*/ 116 w 375"/>
                <a:gd name="T71" fmla="*/ 179 h 560"/>
                <a:gd name="T72" fmla="*/ 114 w 375"/>
                <a:gd name="T73" fmla="*/ 152 h 560"/>
                <a:gd name="T74" fmla="*/ 108 w 375"/>
                <a:gd name="T75" fmla="*/ 129 h 560"/>
                <a:gd name="T76" fmla="*/ 103 w 375"/>
                <a:gd name="T77" fmla="*/ 109 h 560"/>
                <a:gd name="T78" fmla="*/ 97 w 375"/>
                <a:gd name="T79" fmla="*/ 88 h 560"/>
                <a:gd name="T80" fmla="*/ 91 w 375"/>
                <a:gd name="T81" fmla="*/ 70 h 560"/>
                <a:gd name="T82" fmla="*/ 86 w 375"/>
                <a:gd name="T83" fmla="*/ 57 h 560"/>
                <a:gd name="T84" fmla="*/ 80 w 375"/>
                <a:gd name="T85" fmla="*/ 44 h 560"/>
                <a:gd name="T86" fmla="*/ 72 w 375"/>
                <a:gd name="T87" fmla="*/ 32 h 560"/>
                <a:gd name="T88" fmla="*/ 67 w 375"/>
                <a:gd name="T89" fmla="*/ 23 h 560"/>
                <a:gd name="T90" fmla="*/ 61 w 375"/>
                <a:gd name="T91" fmla="*/ 15 h 560"/>
                <a:gd name="T92" fmla="*/ 55 w 375"/>
                <a:gd name="T93" fmla="*/ 10 h 560"/>
                <a:gd name="T94" fmla="*/ 49 w 375"/>
                <a:gd name="T95" fmla="*/ 2 h 560"/>
                <a:gd name="T96" fmla="*/ 48 w 375"/>
                <a:gd name="T97" fmla="*/ 0 h 560"/>
                <a:gd name="T98" fmla="*/ 244 w 375"/>
                <a:gd name="T99" fmla="*/ 31 h 560"/>
                <a:gd name="T100" fmla="*/ 244 w 375"/>
                <a:gd name="T101" fmla="*/ 31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5" h="560">
                  <a:moveTo>
                    <a:pt x="244" y="31"/>
                  </a:moveTo>
                  <a:lnTo>
                    <a:pt x="245" y="31"/>
                  </a:lnTo>
                  <a:lnTo>
                    <a:pt x="255" y="34"/>
                  </a:lnTo>
                  <a:lnTo>
                    <a:pt x="268" y="42"/>
                  </a:lnTo>
                  <a:lnTo>
                    <a:pt x="285" y="53"/>
                  </a:lnTo>
                  <a:lnTo>
                    <a:pt x="303" y="67"/>
                  </a:lnTo>
                  <a:lnTo>
                    <a:pt x="322" y="86"/>
                  </a:lnTo>
                  <a:lnTo>
                    <a:pt x="339" y="109"/>
                  </a:lnTo>
                  <a:lnTo>
                    <a:pt x="356" y="135"/>
                  </a:lnTo>
                  <a:lnTo>
                    <a:pt x="367" y="164"/>
                  </a:lnTo>
                  <a:lnTo>
                    <a:pt x="375" y="200"/>
                  </a:lnTo>
                  <a:lnTo>
                    <a:pt x="375" y="238"/>
                  </a:lnTo>
                  <a:lnTo>
                    <a:pt x="371" y="284"/>
                  </a:lnTo>
                  <a:lnTo>
                    <a:pt x="356" y="333"/>
                  </a:lnTo>
                  <a:lnTo>
                    <a:pt x="331" y="388"/>
                  </a:lnTo>
                  <a:lnTo>
                    <a:pt x="297" y="447"/>
                  </a:lnTo>
                  <a:lnTo>
                    <a:pt x="249" y="514"/>
                  </a:lnTo>
                  <a:lnTo>
                    <a:pt x="209" y="560"/>
                  </a:lnTo>
                  <a:lnTo>
                    <a:pt x="0" y="518"/>
                  </a:lnTo>
                  <a:lnTo>
                    <a:pt x="2" y="516"/>
                  </a:lnTo>
                  <a:lnTo>
                    <a:pt x="6" y="514"/>
                  </a:lnTo>
                  <a:lnTo>
                    <a:pt x="11" y="508"/>
                  </a:lnTo>
                  <a:lnTo>
                    <a:pt x="21" y="502"/>
                  </a:lnTo>
                  <a:lnTo>
                    <a:pt x="30" y="493"/>
                  </a:lnTo>
                  <a:lnTo>
                    <a:pt x="42" y="482"/>
                  </a:lnTo>
                  <a:lnTo>
                    <a:pt x="53" y="466"/>
                  </a:lnTo>
                  <a:lnTo>
                    <a:pt x="67" y="451"/>
                  </a:lnTo>
                  <a:lnTo>
                    <a:pt x="78" y="430"/>
                  </a:lnTo>
                  <a:lnTo>
                    <a:pt x="88" y="409"/>
                  </a:lnTo>
                  <a:lnTo>
                    <a:pt x="97" y="383"/>
                  </a:lnTo>
                  <a:lnTo>
                    <a:pt x="107" y="356"/>
                  </a:lnTo>
                  <a:lnTo>
                    <a:pt x="114" y="324"/>
                  </a:lnTo>
                  <a:lnTo>
                    <a:pt x="118" y="287"/>
                  </a:lnTo>
                  <a:lnTo>
                    <a:pt x="120" y="249"/>
                  </a:lnTo>
                  <a:lnTo>
                    <a:pt x="120" y="207"/>
                  </a:lnTo>
                  <a:lnTo>
                    <a:pt x="116" y="179"/>
                  </a:lnTo>
                  <a:lnTo>
                    <a:pt x="114" y="152"/>
                  </a:lnTo>
                  <a:lnTo>
                    <a:pt x="108" y="129"/>
                  </a:lnTo>
                  <a:lnTo>
                    <a:pt x="103" y="109"/>
                  </a:lnTo>
                  <a:lnTo>
                    <a:pt x="97" y="88"/>
                  </a:lnTo>
                  <a:lnTo>
                    <a:pt x="91" y="70"/>
                  </a:lnTo>
                  <a:lnTo>
                    <a:pt x="86" y="57"/>
                  </a:lnTo>
                  <a:lnTo>
                    <a:pt x="80" y="44"/>
                  </a:lnTo>
                  <a:lnTo>
                    <a:pt x="72" y="32"/>
                  </a:lnTo>
                  <a:lnTo>
                    <a:pt x="67" y="23"/>
                  </a:lnTo>
                  <a:lnTo>
                    <a:pt x="61" y="15"/>
                  </a:lnTo>
                  <a:lnTo>
                    <a:pt x="55" y="10"/>
                  </a:lnTo>
                  <a:lnTo>
                    <a:pt x="49" y="2"/>
                  </a:lnTo>
                  <a:lnTo>
                    <a:pt x="48" y="0"/>
                  </a:lnTo>
                  <a:lnTo>
                    <a:pt x="244" y="31"/>
                  </a:lnTo>
                  <a:lnTo>
                    <a:pt x="244" y="31"/>
                  </a:lnTo>
                  <a:close/>
                </a:path>
              </a:pathLst>
            </a:custGeom>
            <a:solidFill>
              <a:srgbClr val="82A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89" name="Freeform 85">
              <a:extLst>
                <a:ext uri="{FF2B5EF4-FFF2-40B4-BE49-F238E27FC236}">
                  <a16:creationId xmlns:a16="http://schemas.microsoft.com/office/drawing/2014/main" id="{F7EB20ED-0AC0-493D-A4E3-E0C2D70B504C}"/>
                </a:ext>
              </a:extLst>
            </p:cNvPr>
            <p:cNvSpPr>
              <a:spLocks/>
            </p:cNvSpPr>
            <p:nvPr/>
          </p:nvSpPr>
          <p:spPr bwMode="auto">
            <a:xfrm>
              <a:off x="-185" y="2240"/>
              <a:ext cx="127" cy="247"/>
            </a:xfrm>
            <a:custGeom>
              <a:avLst/>
              <a:gdLst>
                <a:gd name="T0" fmla="*/ 23 w 253"/>
                <a:gd name="T1" fmla="*/ 38 h 493"/>
                <a:gd name="T2" fmla="*/ 31 w 253"/>
                <a:gd name="T3" fmla="*/ 55 h 493"/>
                <a:gd name="T4" fmla="*/ 44 w 253"/>
                <a:gd name="T5" fmla="*/ 88 h 493"/>
                <a:gd name="T6" fmla="*/ 55 w 253"/>
                <a:gd name="T7" fmla="*/ 133 h 493"/>
                <a:gd name="T8" fmla="*/ 61 w 253"/>
                <a:gd name="T9" fmla="*/ 191 h 493"/>
                <a:gd name="T10" fmla="*/ 61 w 253"/>
                <a:gd name="T11" fmla="*/ 255 h 493"/>
                <a:gd name="T12" fmla="*/ 48 w 253"/>
                <a:gd name="T13" fmla="*/ 324 h 493"/>
                <a:gd name="T14" fmla="*/ 21 w 253"/>
                <a:gd name="T15" fmla="*/ 396 h 493"/>
                <a:gd name="T16" fmla="*/ 29 w 253"/>
                <a:gd name="T17" fmla="*/ 478 h 493"/>
                <a:gd name="T18" fmla="*/ 101 w 253"/>
                <a:gd name="T19" fmla="*/ 491 h 493"/>
                <a:gd name="T20" fmla="*/ 113 w 253"/>
                <a:gd name="T21" fmla="*/ 482 h 493"/>
                <a:gd name="T22" fmla="*/ 133 w 253"/>
                <a:gd name="T23" fmla="*/ 461 h 493"/>
                <a:gd name="T24" fmla="*/ 160 w 253"/>
                <a:gd name="T25" fmla="*/ 430 h 493"/>
                <a:gd name="T26" fmla="*/ 189 w 253"/>
                <a:gd name="T27" fmla="*/ 392 h 493"/>
                <a:gd name="T28" fmla="*/ 215 w 253"/>
                <a:gd name="T29" fmla="*/ 343 h 493"/>
                <a:gd name="T30" fmla="*/ 236 w 253"/>
                <a:gd name="T31" fmla="*/ 286 h 493"/>
                <a:gd name="T32" fmla="*/ 251 w 253"/>
                <a:gd name="T33" fmla="*/ 219 h 493"/>
                <a:gd name="T34" fmla="*/ 253 w 253"/>
                <a:gd name="T35" fmla="*/ 177 h 493"/>
                <a:gd name="T36" fmla="*/ 251 w 253"/>
                <a:gd name="T37" fmla="*/ 164 h 493"/>
                <a:gd name="T38" fmla="*/ 248 w 253"/>
                <a:gd name="T39" fmla="*/ 154 h 493"/>
                <a:gd name="T40" fmla="*/ 244 w 253"/>
                <a:gd name="T41" fmla="*/ 143 h 493"/>
                <a:gd name="T42" fmla="*/ 238 w 253"/>
                <a:gd name="T43" fmla="*/ 128 h 493"/>
                <a:gd name="T44" fmla="*/ 231 w 253"/>
                <a:gd name="T45" fmla="*/ 112 h 493"/>
                <a:gd name="T46" fmla="*/ 219 w 253"/>
                <a:gd name="T47" fmla="*/ 95 h 493"/>
                <a:gd name="T48" fmla="*/ 208 w 253"/>
                <a:gd name="T49" fmla="*/ 76 h 493"/>
                <a:gd name="T50" fmla="*/ 194 w 253"/>
                <a:gd name="T51" fmla="*/ 61 h 493"/>
                <a:gd name="T52" fmla="*/ 179 w 253"/>
                <a:gd name="T53" fmla="*/ 48 h 493"/>
                <a:gd name="T54" fmla="*/ 164 w 253"/>
                <a:gd name="T55" fmla="*/ 36 h 493"/>
                <a:gd name="T56" fmla="*/ 149 w 253"/>
                <a:gd name="T57" fmla="*/ 27 h 493"/>
                <a:gd name="T58" fmla="*/ 135 w 253"/>
                <a:gd name="T59" fmla="*/ 21 h 493"/>
                <a:gd name="T60" fmla="*/ 122 w 253"/>
                <a:gd name="T61" fmla="*/ 14 h 493"/>
                <a:gd name="T62" fmla="*/ 42 w 253"/>
                <a:gd name="T63" fmla="*/ 0 h 493"/>
                <a:gd name="T64" fmla="*/ 23 w 253"/>
                <a:gd name="T65" fmla="*/ 34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3" h="493">
                  <a:moveTo>
                    <a:pt x="23" y="34"/>
                  </a:moveTo>
                  <a:lnTo>
                    <a:pt x="23" y="38"/>
                  </a:lnTo>
                  <a:lnTo>
                    <a:pt x="27" y="44"/>
                  </a:lnTo>
                  <a:lnTo>
                    <a:pt x="31" y="55"/>
                  </a:lnTo>
                  <a:lnTo>
                    <a:pt x="38" y="69"/>
                  </a:lnTo>
                  <a:lnTo>
                    <a:pt x="44" y="88"/>
                  </a:lnTo>
                  <a:lnTo>
                    <a:pt x="50" y="111"/>
                  </a:lnTo>
                  <a:lnTo>
                    <a:pt x="55" y="133"/>
                  </a:lnTo>
                  <a:lnTo>
                    <a:pt x="59" y="162"/>
                  </a:lnTo>
                  <a:lnTo>
                    <a:pt x="61" y="191"/>
                  </a:lnTo>
                  <a:lnTo>
                    <a:pt x="63" y="223"/>
                  </a:lnTo>
                  <a:lnTo>
                    <a:pt x="61" y="255"/>
                  </a:lnTo>
                  <a:lnTo>
                    <a:pt x="57" y="289"/>
                  </a:lnTo>
                  <a:lnTo>
                    <a:pt x="48" y="324"/>
                  </a:lnTo>
                  <a:lnTo>
                    <a:pt x="36" y="360"/>
                  </a:lnTo>
                  <a:lnTo>
                    <a:pt x="21" y="396"/>
                  </a:lnTo>
                  <a:lnTo>
                    <a:pt x="0" y="432"/>
                  </a:lnTo>
                  <a:lnTo>
                    <a:pt x="29" y="478"/>
                  </a:lnTo>
                  <a:lnTo>
                    <a:pt x="99" y="493"/>
                  </a:lnTo>
                  <a:lnTo>
                    <a:pt x="101" y="491"/>
                  </a:lnTo>
                  <a:lnTo>
                    <a:pt x="107" y="487"/>
                  </a:lnTo>
                  <a:lnTo>
                    <a:pt x="113" y="482"/>
                  </a:lnTo>
                  <a:lnTo>
                    <a:pt x="122" y="472"/>
                  </a:lnTo>
                  <a:lnTo>
                    <a:pt x="133" y="461"/>
                  </a:lnTo>
                  <a:lnTo>
                    <a:pt x="147" y="447"/>
                  </a:lnTo>
                  <a:lnTo>
                    <a:pt x="160" y="430"/>
                  </a:lnTo>
                  <a:lnTo>
                    <a:pt x="175" y="413"/>
                  </a:lnTo>
                  <a:lnTo>
                    <a:pt x="189" y="392"/>
                  </a:lnTo>
                  <a:lnTo>
                    <a:pt x="202" y="369"/>
                  </a:lnTo>
                  <a:lnTo>
                    <a:pt x="215" y="343"/>
                  </a:lnTo>
                  <a:lnTo>
                    <a:pt x="227" y="316"/>
                  </a:lnTo>
                  <a:lnTo>
                    <a:pt x="236" y="286"/>
                  </a:lnTo>
                  <a:lnTo>
                    <a:pt x="244" y="253"/>
                  </a:lnTo>
                  <a:lnTo>
                    <a:pt x="251" y="219"/>
                  </a:lnTo>
                  <a:lnTo>
                    <a:pt x="253" y="183"/>
                  </a:lnTo>
                  <a:lnTo>
                    <a:pt x="253" y="177"/>
                  </a:lnTo>
                  <a:lnTo>
                    <a:pt x="251" y="170"/>
                  </a:lnTo>
                  <a:lnTo>
                    <a:pt x="251" y="164"/>
                  </a:lnTo>
                  <a:lnTo>
                    <a:pt x="250" y="160"/>
                  </a:lnTo>
                  <a:lnTo>
                    <a:pt x="248" y="154"/>
                  </a:lnTo>
                  <a:lnTo>
                    <a:pt x="248" y="149"/>
                  </a:lnTo>
                  <a:lnTo>
                    <a:pt x="244" y="143"/>
                  </a:lnTo>
                  <a:lnTo>
                    <a:pt x="240" y="135"/>
                  </a:lnTo>
                  <a:lnTo>
                    <a:pt x="238" y="128"/>
                  </a:lnTo>
                  <a:lnTo>
                    <a:pt x="234" y="120"/>
                  </a:lnTo>
                  <a:lnTo>
                    <a:pt x="231" y="112"/>
                  </a:lnTo>
                  <a:lnTo>
                    <a:pt x="225" y="103"/>
                  </a:lnTo>
                  <a:lnTo>
                    <a:pt x="219" y="95"/>
                  </a:lnTo>
                  <a:lnTo>
                    <a:pt x="215" y="86"/>
                  </a:lnTo>
                  <a:lnTo>
                    <a:pt x="208" y="76"/>
                  </a:lnTo>
                  <a:lnTo>
                    <a:pt x="202" y="69"/>
                  </a:lnTo>
                  <a:lnTo>
                    <a:pt x="194" y="61"/>
                  </a:lnTo>
                  <a:lnTo>
                    <a:pt x="187" y="55"/>
                  </a:lnTo>
                  <a:lnTo>
                    <a:pt x="179" y="48"/>
                  </a:lnTo>
                  <a:lnTo>
                    <a:pt x="172" y="42"/>
                  </a:lnTo>
                  <a:lnTo>
                    <a:pt x="164" y="36"/>
                  </a:lnTo>
                  <a:lnTo>
                    <a:pt x="156" y="33"/>
                  </a:lnTo>
                  <a:lnTo>
                    <a:pt x="149" y="27"/>
                  </a:lnTo>
                  <a:lnTo>
                    <a:pt x="141" y="23"/>
                  </a:lnTo>
                  <a:lnTo>
                    <a:pt x="135" y="21"/>
                  </a:lnTo>
                  <a:lnTo>
                    <a:pt x="132" y="17"/>
                  </a:lnTo>
                  <a:lnTo>
                    <a:pt x="122" y="14"/>
                  </a:lnTo>
                  <a:lnTo>
                    <a:pt x="120" y="14"/>
                  </a:lnTo>
                  <a:lnTo>
                    <a:pt x="42" y="0"/>
                  </a:lnTo>
                  <a:lnTo>
                    <a:pt x="23" y="34"/>
                  </a:lnTo>
                  <a:lnTo>
                    <a:pt x="23" y="34"/>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90" name="Freeform 86">
              <a:extLst>
                <a:ext uri="{FF2B5EF4-FFF2-40B4-BE49-F238E27FC236}">
                  <a16:creationId xmlns:a16="http://schemas.microsoft.com/office/drawing/2014/main" id="{F1754F39-0242-4560-9564-46669CAAFD18}"/>
                </a:ext>
              </a:extLst>
            </p:cNvPr>
            <p:cNvSpPr>
              <a:spLocks/>
            </p:cNvSpPr>
            <p:nvPr/>
          </p:nvSpPr>
          <p:spPr bwMode="auto">
            <a:xfrm>
              <a:off x="-237" y="2452"/>
              <a:ext cx="53" cy="37"/>
            </a:xfrm>
            <a:custGeom>
              <a:avLst/>
              <a:gdLst>
                <a:gd name="T0" fmla="*/ 45 w 106"/>
                <a:gd name="T1" fmla="*/ 72 h 74"/>
                <a:gd name="T2" fmla="*/ 55 w 106"/>
                <a:gd name="T3" fmla="*/ 74 h 74"/>
                <a:gd name="T4" fmla="*/ 64 w 106"/>
                <a:gd name="T5" fmla="*/ 74 h 74"/>
                <a:gd name="T6" fmla="*/ 74 w 106"/>
                <a:gd name="T7" fmla="*/ 72 h 74"/>
                <a:gd name="T8" fmla="*/ 83 w 106"/>
                <a:gd name="T9" fmla="*/ 70 h 74"/>
                <a:gd name="T10" fmla="*/ 91 w 106"/>
                <a:gd name="T11" fmla="*/ 66 h 74"/>
                <a:gd name="T12" fmla="*/ 97 w 106"/>
                <a:gd name="T13" fmla="*/ 60 h 74"/>
                <a:gd name="T14" fmla="*/ 102 w 106"/>
                <a:gd name="T15" fmla="*/ 55 h 74"/>
                <a:gd name="T16" fmla="*/ 106 w 106"/>
                <a:gd name="T17" fmla="*/ 49 h 74"/>
                <a:gd name="T18" fmla="*/ 106 w 106"/>
                <a:gd name="T19" fmla="*/ 40 h 74"/>
                <a:gd name="T20" fmla="*/ 104 w 106"/>
                <a:gd name="T21" fmla="*/ 32 h 74"/>
                <a:gd name="T22" fmla="*/ 100 w 106"/>
                <a:gd name="T23" fmla="*/ 24 h 74"/>
                <a:gd name="T24" fmla="*/ 95 w 106"/>
                <a:gd name="T25" fmla="*/ 19 h 74"/>
                <a:gd name="T26" fmla="*/ 89 w 106"/>
                <a:gd name="T27" fmla="*/ 13 h 74"/>
                <a:gd name="T28" fmla="*/ 81 w 106"/>
                <a:gd name="T29" fmla="*/ 7 h 74"/>
                <a:gd name="T30" fmla="*/ 72 w 106"/>
                <a:gd name="T31" fmla="*/ 3 h 74"/>
                <a:gd name="T32" fmla="*/ 62 w 106"/>
                <a:gd name="T33" fmla="*/ 1 h 74"/>
                <a:gd name="T34" fmla="*/ 57 w 106"/>
                <a:gd name="T35" fmla="*/ 0 h 74"/>
                <a:gd name="T36" fmla="*/ 49 w 106"/>
                <a:gd name="T37" fmla="*/ 0 h 74"/>
                <a:gd name="T38" fmla="*/ 45 w 106"/>
                <a:gd name="T39" fmla="*/ 0 h 74"/>
                <a:gd name="T40" fmla="*/ 40 w 106"/>
                <a:gd name="T41" fmla="*/ 0 h 74"/>
                <a:gd name="T42" fmla="*/ 30 w 106"/>
                <a:gd name="T43" fmla="*/ 0 h 74"/>
                <a:gd name="T44" fmla="*/ 22 w 106"/>
                <a:gd name="T45" fmla="*/ 3 h 74"/>
                <a:gd name="T46" fmla="*/ 15 w 106"/>
                <a:gd name="T47" fmla="*/ 5 h 74"/>
                <a:gd name="T48" fmla="*/ 7 w 106"/>
                <a:gd name="T49" fmla="*/ 11 h 74"/>
                <a:gd name="T50" fmla="*/ 3 w 106"/>
                <a:gd name="T51" fmla="*/ 17 h 74"/>
                <a:gd name="T52" fmla="*/ 2 w 106"/>
                <a:gd name="T53" fmla="*/ 24 h 74"/>
                <a:gd name="T54" fmla="*/ 0 w 106"/>
                <a:gd name="T55" fmla="*/ 32 h 74"/>
                <a:gd name="T56" fmla="*/ 2 w 106"/>
                <a:gd name="T57" fmla="*/ 40 h 74"/>
                <a:gd name="T58" fmla="*/ 5 w 106"/>
                <a:gd name="T59" fmla="*/ 45 h 74"/>
                <a:gd name="T60" fmla="*/ 11 w 106"/>
                <a:gd name="T61" fmla="*/ 53 h 74"/>
                <a:gd name="T62" fmla="*/ 17 w 106"/>
                <a:gd name="T63" fmla="*/ 59 h 74"/>
                <a:gd name="T64" fmla="*/ 24 w 106"/>
                <a:gd name="T65" fmla="*/ 64 h 74"/>
                <a:gd name="T66" fmla="*/ 34 w 106"/>
                <a:gd name="T67" fmla="*/ 68 h 74"/>
                <a:gd name="T68" fmla="*/ 45 w 106"/>
                <a:gd name="T69" fmla="*/ 72 h 74"/>
                <a:gd name="T70" fmla="*/ 45 w 106"/>
                <a:gd name="T71" fmla="*/ 7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74">
                  <a:moveTo>
                    <a:pt x="45" y="72"/>
                  </a:moveTo>
                  <a:lnTo>
                    <a:pt x="55" y="74"/>
                  </a:lnTo>
                  <a:lnTo>
                    <a:pt x="64" y="74"/>
                  </a:lnTo>
                  <a:lnTo>
                    <a:pt x="74" y="72"/>
                  </a:lnTo>
                  <a:lnTo>
                    <a:pt x="83" y="70"/>
                  </a:lnTo>
                  <a:lnTo>
                    <a:pt x="91" y="66"/>
                  </a:lnTo>
                  <a:lnTo>
                    <a:pt x="97" y="60"/>
                  </a:lnTo>
                  <a:lnTo>
                    <a:pt x="102" y="55"/>
                  </a:lnTo>
                  <a:lnTo>
                    <a:pt x="106" y="49"/>
                  </a:lnTo>
                  <a:lnTo>
                    <a:pt x="106" y="40"/>
                  </a:lnTo>
                  <a:lnTo>
                    <a:pt x="104" y="32"/>
                  </a:lnTo>
                  <a:lnTo>
                    <a:pt x="100" y="24"/>
                  </a:lnTo>
                  <a:lnTo>
                    <a:pt x="95" y="19"/>
                  </a:lnTo>
                  <a:lnTo>
                    <a:pt x="89" y="13"/>
                  </a:lnTo>
                  <a:lnTo>
                    <a:pt x="81" y="7"/>
                  </a:lnTo>
                  <a:lnTo>
                    <a:pt x="72" y="3"/>
                  </a:lnTo>
                  <a:lnTo>
                    <a:pt x="62" y="1"/>
                  </a:lnTo>
                  <a:lnTo>
                    <a:pt x="57" y="0"/>
                  </a:lnTo>
                  <a:lnTo>
                    <a:pt x="49" y="0"/>
                  </a:lnTo>
                  <a:lnTo>
                    <a:pt x="45" y="0"/>
                  </a:lnTo>
                  <a:lnTo>
                    <a:pt x="40" y="0"/>
                  </a:lnTo>
                  <a:lnTo>
                    <a:pt x="30" y="0"/>
                  </a:lnTo>
                  <a:lnTo>
                    <a:pt x="22" y="3"/>
                  </a:lnTo>
                  <a:lnTo>
                    <a:pt x="15" y="5"/>
                  </a:lnTo>
                  <a:lnTo>
                    <a:pt x="7" y="11"/>
                  </a:lnTo>
                  <a:lnTo>
                    <a:pt x="3" y="17"/>
                  </a:lnTo>
                  <a:lnTo>
                    <a:pt x="2" y="24"/>
                  </a:lnTo>
                  <a:lnTo>
                    <a:pt x="0" y="32"/>
                  </a:lnTo>
                  <a:lnTo>
                    <a:pt x="2" y="40"/>
                  </a:lnTo>
                  <a:lnTo>
                    <a:pt x="5" y="45"/>
                  </a:lnTo>
                  <a:lnTo>
                    <a:pt x="11" y="53"/>
                  </a:lnTo>
                  <a:lnTo>
                    <a:pt x="17" y="59"/>
                  </a:lnTo>
                  <a:lnTo>
                    <a:pt x="24" y="64"/>
                  </a:lnTo>
                  <a:lnTo>
                    <a:pt x="34" y="68"/>
                  </a:lnTo>
                  <a:lnTo>
                    <a:pt x="45" y="72"/>
                  </a:lnTo>
                  <a:lnTo>
                    <a:pt x="45" y="72"/>
                  </a:lnTo>
                  <a:close/>
                </a:path>
              </a:pathLst>
            </a:custGeom>
            <a:solidFill>
              <a:srgbClr val="6E91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91" name="Freeform 87">
              <a:extLst>
                <a:ext uri="{FF2B5EF4-FFF2-40B4-BE49-F238E27FC236}">
                  <a16:creationId xmlns:a16="http://schemas.microsoft.com/office/drawing/2014/main" id="{5322CFD4-0A0F-4227-A1FC-F6F2FE8ADD40}"/>
                </a:ext>
              </a:extLst>
            </p:cNvPr>
            <p:cNvSpPr>
              <a:spLocks/>
            </p:cNvSpPr>
            <p:nvPr/>
          </p:nvSpPr>
          <p:spPr bwMode="auto">
            <a:xfrm>
              <a:off x="-203" y="2231"/>
              <a:ext cx="49" cy="34"/>
            </a:xfrm>
            <a:custGeom>
              <a:avLst/>
              <a:gdLst>
                <a:gd name="T0" fmla="*/ 44 w 97"/>
                <a:gd name="T1" fmla="*/ 69 h 69"/>
                <a:gd name="T2" fmla="*/ 53 w 97"/>
                <a:gd name="T3" fmla="*/ 69 h 69"/>
                <a:gd name="T4" fmla="*/ 63 w 97"/>
                <a:gd name="T5" fmla="*/ 69 h 69"/>
                <a:gd name="T6" fmla="*/ 71 w 97"/>
                <a:gd name="T7" fmla="*/ 67 h 69"/>
                <a:gd name="T8" fmla="*/ 80 w 97"/>
                <a:gd name="T9" fmla="*/ 65 h 69"/>
                <a:gd name="T10" fmla="*/ 84 w 97"/>
                <a:gd name="T11" fmla="*/ 61 h 69"/>
                <a:gd name="T12" fmla="*/ 91 w 97"/>
                <a:gd name="T13" fmla="*/ 55 h 69"/>
                <a:gd name="T14" fmla="*/ 93 w 97"/>
                <a:gd name="T15" fmla="*/ 50 h 69"/>
                <a:gd name="T16" fmla="*/ 97 w 97"/>
                <a:gd name="T17" fmla="*/ 44 h 69"/>
                <a:gd name="T18" fmla="*/ 97 w 97"/>
                <a:gd name="T19" fmla="*/ 36 h 69"/>
                <a:gd name="T20" fmla="*/ 95 w 97"/>
                <a:gd name="T21" fmla="*/ 29 h 69"/>
                <a:gd name="T22" fmla="*/ 91 w 97"/>
                <a:gd name="T23" fmla="*/ 23 h 69"/>
                <a:gd name="T24" fmla="*/ 86 w 97"/>
                <a:gd name="T25" fmla="*/ 17 h 69"/>
                <a:gd name="T26" fmla="*/ 80 w 97"/>
                <a:gd name="T27" fmla="*/ 12 h 69"/>
                <a:gd name="T28" fmla="*/ 72 w 97"/>
                <a:gd name="T29" fmla="*/ 8 h 69"/>
                <a:gd name="T30" fmla="*/ 63 w 97"/>
                <a:gd name="T31" fmla="*/ 4 h 69"/>
                <a:gd name="T32" fmla="*/ 55 w 97"/>
                <a:gd name="T33" fmla="*/ 2 h 69"/>
                <a:gd name="T34" fmla="*/ 44 w 97"/>
                <a:gd name="T35" fmla="*/ 0 h 69"/>
                <a:gd name="T36" fmla="*/ 36 w 97"/>
                <a:gd name="T37" fmla="*/ 0 h 69"/>
                <a:gd name="T38" fmla="*/ 25 w 97"/>
                <a:gd name="T39" fmla="*/ 4 h 69"/>
                <a:gd name="T40" fmla="*/ 19 w 97"/>
                <a:gd name="T41" fmla="*/ 8 h 69"/>
                <a:gd name="T42" fmla="*/ 12 w 97"/>
                <a:gd name="T43" fmla="*/ 10 h 69"/>
                <a:gd name="T44" fmla="*/ 6 w 97"/>
                <a:gd name="T45" fmla="*/ 15 h 69"/>
                <a:gd name="T46" fmla="*/ 2 w 97"/>
                <a:gd name="T47" fmla="*/ 21 h 69"/>
                <a:gd name="T48" fmla="*/ 2 w 97"/>
                <a:gd name="T49" fmla="*/ 29 h 69"/>
                <a:gd name="T50" fmla="*/ 0 w 97"/>
                <a:gd name="T51" fmla="*/ 34 h 69"/>
                <a:gd name="T52" fmla="*/ 2 w 97"/>
                <a:gd name="T53" fmla="*/ 42 h 69"/>
                <a:gd name="T54" fmla="*/ 6 w 97"/>
                <a:gd name="T55" fmla="*/ 48 h 69"/>
                <a:gd name="T56" fmla="*/ 12 w 97"/>
                <a:gd name="T57" fmla="*/ 53 h 69"/>
                <a:gd name="T58" fmla="*/ 17 w 97"/>
                <a:gd name="T59" fmla="*/ 59 h 69"/>
                <a:gd name="T60" fmla="*/ 25 w 97"/>
                <a:gd name="T61" fmla="*/ 63 h 69"/>
                <a:gd name="T62" fmla="*/ 34 w 97"/>
                <a:gd name="T63" fmla="*/ 67 h 69"/>
                <a:gd name="T64" fmla="*/ 44 w 97"/>
                <a:gd name="T65" fmla="*/ 69 h 69"/>
                <a:gd name="T66" fmla="*/ 44 w 97"/>
                <a:gd name="T67"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69">
                  <a:moveTo>
                    <a:pt x="44" y="69"/>
                  </a:moveTo>
                  <a:lnTo>
                    <a:pt x="53" y="69"/>
                  </a:lnTo>
                  <a:lnTo>
                    <a:pt x="63" y="69"/>
                  </a:lnTo>
                  <a:lnTo>
                    <a:pt x="71" y="67"/>
                  </a:lnTo>
                  <a:lnTo>
                    <a:pt x="80" y="65"/>
                  </a:lnTo>
                  <a:lnTo>
                    <a:pt x="84" y="61"/>
                  </a:lnTo>
                  <a:lnTo>
                    <a:pt x="91" y="55"/>
                  </a:lnTo>
                  <a:lnTo>
                    <a:pt x="93" y="50"/>
                  </a:lnTo>
                  <a:lnTo>
                    <a:pt x="97" y="44"/>
                  </a:lnTo>
                  <a:lnTo>
                    <a:pt x="97" y="36"/>
                  </a:lnTo>
                  <a:lnTo>
                    <a:pt x="95" y="29"/>
                  </a:lnTo>
                  <a:lnTo>
                    <a:pt x="91" y="23"/>
                  </a:lnTo>
                  <a:lnTo>
                    <a:pt x="86" y="17"/>
                  </a:lnTo>
                  <a:lnTo>
                    <a:pt x="80" y="12"/>
                  </a:lnTo>
                  <a:lnTo>
                    <a:pt x="72" y="8"/>
                  </a:lnTo>
                  <a:lnTo>
                    <a:pt x="63" y="4"/>
                  </a:lnTo>
                  <a:lnTo>
                    <a:pt x="55" y="2"/>
                  </a:lnTo>
                  <a:lnTo>
                    <a:pt x="44" y="0"/>
                  </a:lnTo>
                  <a:lnTo>
                    <a:pt x="36" y="0"/>
                  </a:lnTo>
                  <a:lnTo>
                    <a:pt x="25" y="4"/>
                  </a:lnTo>
                  <a:lnTo>
                    <a:pt x="19" y="8"/>
                  </a:lnTo>
                  <a:lnTo>
                    <a:pt x="12" y="10"/>
                  </a:lnTo>
                  <a:lnTo>
                    <a:pt x="6" y="15"/>
                  </a:lnTo>
                  <a:lnTo>
                    <a:pt x="2" y="21"/>
                  </a:lnTo>
                  <a:lnTo>
                    <a:pt x="2" y="29"/>
                  </a:lnTo>
                  <a:lnTo>
                    <a:pt x="0" y="34"/>
                  </a:lnTo>
                  <a:lnTo>
                    <a:pt x="2" y="42"/>
                  </a:lnTo>
                  <a:lnTo>
                    <a:pt x="6" y="48"/>
                  </a:lnTo>
                  <a:lnTo>
                    <a:pt x="12" y="53"/>
                  </a:lnTo>
                  <a:lnTo>
                    <a:pt x="17" y="59"/>
                  </a:lnTo>
                  <a:lnTo>
                    <a:pt x="25" y="63"/>
                  </a:lnTo>
                  <a:lnTo>
                    <a:pt x="34" y="67"/>
                  </a:lnTo>
                  <a:lnTo>
                    <a:pt x="44" y="69"/>
                  </a:lnTo>
                  <a:lnTo>
                    <a:pt x="44" y="69"/>
                  </a:lnTo>
                  <a:close/>
                </a:path>
              </a:pathLst>
            </a:custGeom>
            <a:solidFill>
              <a:srgbClr val="597D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92" name="Freeform 88">
              <a:extLst>
                <a:ext uri="{FF2B5EF4-FFF2-40B4-BE49-F238E27FC236}">
                  <a16:creationId xmlns:a16="http://schemas.microsoft.com/office/drawing/2014/main" id="{D6771FDE-6393-4D67-9F58-968F35638891}"/>
                </a:ext>
              </a:extLst>
            </p:cNvPr>
            <p:cNvSpPr>
              <a:spLocks/>
            </p:cNvSpPr>
            <p:nvPr/>
          </p:nvSpPr>
          <p:spPr bwMode="auto">
            <a:xfrm>
              <a:off x="-151" y="2332"/>
              <a:ext cx="93" cy="62"/>
            </a:xfrm>
            <a:custGeom>
              <a:avLst/>
              <a:gdLst>
                <a:gd name="T0" fmla="*/ 87 w 184"/>
                <a:gd name="T1" fmla="*/ 122 h 123"/>
                <a:gd name="T2" fmla="*/ 104 w 184"/>
                <a:gd name="T3" fmla="*/ 123 h 123"/>
                <a:gd name="T4" fmla="*/ 123 w 184"/>
                <a:gd name="T5" fmla="*/ 122 h 123"/>
                <a:gd name="T6" fmla="*/ 139 w 184"/>
                <a:gd name="T7" fmla="*/ 118 h 123"/>
                <a:gd name="T8" fmla="*/ 154 w 184"/>
                <a:gd name="T9" fmla="*/ 114 h 123"/>
                <a:gd name="T10" fmla="*/ 165 w 184"/>
                <a:gd name="T11" fmla="*/ 106 h 123"/>
                <a:gd name="T12" fmla="*/ 181 w 184"/>
                <a:gd name="T13" fmla="*/ 93 h 123"/>
                <a:gd name="T14" fmla="*/ 184 w 184"/>
                <a:gd name="T15" fmla="*/ 76 h 123"/>
                <a:gd name="T16" fmla="*/ 184 w 184"/>
                <a:gd name="T17" fmla="*/ 63 h 123"/>
                <a:gd name="T18" fmla="*/ 181 w 184"/>
                <a:gd name="T19" fmla="*/ 51 h 123"/>
                <a:gd name="T20" fmla="*/ 171 w 184"/>
                <a:gd name="T21" fmla="*/ 40 h 123"/>
                <a:gd name="T22" fmla="*/ 162 w 184"/>
                <a:gd name="T23" fmla="*/ 28 h 123"/>
                <a:gd name="T24" fmla="*/ 148 w 184"/>
                <a:gd name="T25" fmla="*/ 19 h 123"/>
                <a:gd name="T26" fmla="*/ 133 w 184"/>
                <a:gd name="T27" fmla="*/ 11 h 123"/>
                <a:gd name="T28" fmla="*/ 116 w 184"/>
                <a:gd name="T29" fmla="*/ 6 h 123"/>
                <a:gd name="T30" fmla="*/ 97 w 184"/>
                <a:gd name="T31" fmla="*/ 2 h 123"/>
                <a:gd name="T32" fmla="*/ 78 w 184"/>
                <a:gd name="T33" fmla="*/ 0 h 123"/>
                <a:gd name="T34" fmla="*/ 61 w 184"/>
                <a:gd name="T35" fmla="*/ 2 h 123"/>
                <a:gd name="T36" fmla="*/ 44 w 184"/>
                <a:gd name="T37" fmla="*/ 6 h 123"/>
                <a:gd name="T38" fmla="*/ 30 w 184"/>
                <a:gd name="T39" fmla="*/ 11 h 123"/>
                <a:gd name="T40" fmla="*/ 17 w 184"/>
                <a:gd name="T41" fmla="*/ 19 h 123"/>
                <a:gd name="T42" fmla="*/ 7 w 184"/>
                <a:gd name="T43" fmla="*/ 28 h 123"/>
                <a:gd name="T44" fmla="*/ 2 w 184"/>
                <a:gd name="T45" fmla="*/ 40 h 123"/>
                <a:gd name="T46" fmla="*/ 0 w 184"/>
                <a:gd name="T47" fmla="*/ 51 h 123"/>
                <a:gd name="T48" fmla="*/ 0 w 184"/>
                <a:gd name="T49" fmla="*/ 63 h 123"/>
                <a:gd name="T50" fmla="*/ 5 w 184"/>
                <a:gd name="T51" fmla="*/ 74 h 123"/>
                <a:gd name="T52" fmla="*/ 11 w 184"/>
                <a:gd name="T53" fmla="*/ 85 h 123"/>
                <a:gd name="T54" fmla="*/ 23 w 184"/>
                <a:gd name="T55" fmla="*/ 95 h 123"/>
                <a:gd name="T56" fmla="*/ 34 w 184"/>
                <a:gd name="T57" fmla="*/ 104 h 123"/>
                <a:gd name="T58" fmla="*/ 51 w 184"/>
                <a:gd name="T59" fmla="*/ 112 h 123"/>
                <a:gd name="T60" fmla="*/ 68 w 184"/>
                <a:gd name="T61" fmla="*/ 118 h 123"/>
                <a:gd name="T62" fmla="*/ 78 w 184"/>
                <a:gd name="T63" fmla="*/ 12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 h="123">
                  <a:moveTo>
                    <a:pt x="78" y="122"/>
                  </a:moveTo>
                  <a:lnTo>
                    <a:pt x="87" y="122"/>
                  </a:lnTo>
                  <a:lnTo>
                    <a:pt x="97" y="123"/>
                  </a:lnTo>
                  <a:lnTo>
                    <a:pt x="104" y="123"/>
                  </a:lnTo>
                  <a:lnTo>
                    <a:pt x="116" y="123"/>
                  </a:lnTo>
                  <a:lnTo>
                    <a:pt x="123" y="122"/>
                  </a:lnTo>
                  <a:lnTo>
                    <a:pt x="131" y="120"/>
                  </a:lnTo>
                  <a:lnTo>
                    <a:pt x="139" y="118"/>
                  </a:lnTo>
                  <a:lnTo>
                    <a:pt x="148" y="118"/>
                  </a:lnTo>
                  <a:lnTo>
                    <a:pt x="154" y="114"/>
                  </a:lnTo>
                  <a:lnTo>
                    <a:pt x="162" y="110"/>
                  </a:lnTo>
                  <a:lnTo>
                    <a:pt x="165" y="106"/>
                  </a:lnTo>
                  <a:lnTo>
                    <a:pt x="171" y="103"/>
                  </a:lnTo>
                  <a:lnTo>
                    <a:pt x="181" y="93"/>
                  </a:lnTo>
                  <a:lnTo>
                    <a:pt x="184" y="84"/>
                  </a:lnTo>
                  <a:lnTo>
                    <a:pt x="184" y="76"/>
                  </a:lnTo>
                  <a:lnTo>
                    <a:pt x="184" y="70"/>
                  </a:lnTo>
                  <a:lnTo>
                    <a:pt x="184" y="63"/>
                  </a:lnTo>
                  <a:lnTo>
                    <a:pt x="182" y="57"/>
                  </a:lnTo>
                  <a:lnTo>
                    <a:pt x="181" y="51"/>
                  </a:lnTo>
                  <a:lnTo>
                    <a:pt x="177" y="45"/>
                  </a:lnTo>
                  <a:lnTo>
                    <a:pt x="171" y="40"/>
                  </a:lnTo>
                  <a:lnTo>
                    <a:pt x="167" y="34"/>
                  </a:lnTo>
                  <a:lnTo>
                    <a:pt x="162" y="28"/>
                  </a:lnTo>
                  <a:lnTo>
                    <a:pt x="156" y="23"/>
                  </a:lnTo>
                  <a:lnTo>
                    <a:pt x="148" y="19"/>
                  </a:lnTo>
                  <a:lnTo>
                    <a:pt x="141" y="15"/>
                  </a:lnTo>
                  <a:lnTo>
                    <a:pt x="133" y="11"/>
                  </a:lnTo>
                  <a:lnTo>
                    <a:pt x="123" y="9"/>
                  </a:lnTo>
                  <a:lnTo>
                    <a:pt x="116" y="6"/>
                  </a:lnTo>
                  <a:lnTo>
                    <a:pt x="106" y="4"/>
                  </a:lnTo>
                  <a:lnTo>
                    <a:pt x="97" y="2"/>
                  </a:lnTo>
                  <a:lnTo>
                    <a:pt x="87" y="2"/>
                  </a:lnTo>
                  <a:lnTo>
                    <a:pt x="78" y="0"/>
                  </a:lnTo>
                  <a:lnTo>
                    <a:pt x="68" y="2"/>
                  </a:lnTo>
                  <a:lnTo>
                    <a:pt x="61" y="2"/>
                  </a:lnTo>
                  <a:lnTo>
                    <a:pt x="51" y="4"/>
                  </a:lnTo>
                  <a:lnTo>
                    <a:pt x="44" y="6"/>
                  </a:lnTo>
                  <a:lnTo>
                    <a:pt x="38" y="9"/>
                  </a:lnTo>
                  <a:lnTo>
                    <a:pt x="30" y="11"/>
                  </a:lnTo>
                  <a:lnTo>
                    <a:pt x="24" y="15"/>
                  </a:lnTo>
                  <a:lnTo>
                    <a:pt x="17" y="19"/>
                  </a:lnTo>
                  <a:lnTo>
                    <a:pt x="13" y="23"/>
                  </a:lnTo>
                  <a:lnTo>
                    <a:pt x="7" y="28"/>
                  </a:lnTo>
                  <a:lnTo>
                    <a:pt x="5" y="34"/>
                  </a:lnTo>
                  <a:lnTo>
                    <a:pt x="2" y="40"/>
                  </a:lnTo>
                  <a:lnTo>
                    <a:pt x="2" y="45"/>
                  </a:lnTo>
                  <a:lnTo>
                    <a:pt x="0" y="51"/>
                  </a:lnTo>
                  <a:lnTo>
                    <a:pt x="0" y="57"/>
                  </a:lnTo>
                  <a:lnTo>
                    <a:pt x="0" y="63"/>
                  </a:lnTo>
                  <a:lnTo>
                    <a:pt x="4" y="68"/>
                  </a:lnTo>
                  <a:lnTo>
                    <a:pt x="5" y="74"/>
                  </a:lnTo>
                  <a:lnTo>
                    <a:pt x="9" y="80"/>
                  </a:lnTo>
                  <a:lnTo>
                    <a:pt x="11" y="85"/>
                  </a:lnTo>
                  <a:lnTo>
                    <a:pt x="17" y="91"/>
                  </a:lnTo>
                  <a:lnTo>
                    <a:pt x="23" y="95"/>
                  </a:lnTo>
                  <a:lnTo>
                    <a:pt x="28" y="101"/>
                  </a:lnTo>
                  <a:lnTo>
                    <a:pt x="34" y="104"/>
                  </a:lnTo>
                  <a:lnTo>
                    <a:pt x="44" y="108"/>
                  </a:lnTo>
                  <a:lnTo>
                    <a:pt x="51" y="112"/>
                  </a:lnTo>
                  <a:lnTo>
                    <a:pt x="59" y="116"/>
                  </a:lnTo>
                  <a:lnTo>
                    <a:pt x="68" y="118"/>
                  </a:lnTo>
                  <a:lnTo>
                    <a:pt x="78" y="122"/>
                  </a:lnTo>
                  <a:lnTo>
                    <a:pt x="78" y="122"/>
                  </a:lnTo>
                  <a:close/>
                </a:path>
              </a:pathLst>
            </a:custGeom>
            <a:solidFill>
              <a:srgbClr val="6E91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93" name="Freeform 89">
              <a:extLst>
                <a:ext uri="{FF2B5EF4-FFF2-40B4-BE49-F238E27FC236}">
                  <a16:creationId xmlns:a16="http://schemas.microsoft.com/office/drawing/2014/main" id="{0652F3E0-1B69-4788-BB77-B6A9DB020974}"/>
                </a:ext>
              </a:extLst>
            </p:cNvPr>
            <p:cNvSpPr>
              <a:spLocks/>
            </p:cNvSpPr>
            <p:nvPr/>
          </p:nvSpPr>
          <p:spPr bwMode="auto">
            <a:xfrm>
              <a:off x="-135" y="2341"/>
              <a:ext cx="66" cy="44"/>
            </a:xfrm>
            <a:custGeom>
              <a:avLst/>
              <a:gdLst>
                <a:gd name="T0" fmla="*/ 57 w 133"/>
                <a:gd name="T1" fmla="*/ 87 h 87"/>
                <a:gd name="T2" fmla="*/ 63 w 133"/>
                <a:gd name="T3" fmla="*/ 87 h 87"/>
                <a:gd name="T4" fmla="*/ 69 w 133"/>
                <a:gd name="T5" fmla="*/ 87 h 87"/>
                <a:gd name="T6" fmla="*/ 74 w 133"/>
                <a:gd name="T7" fmla="*/ 87 h 87"/>
                <a:gd name="T8" fmla="*/ 82 w 133"/>
                <a:gd name="T9" fmla="*/ 87 h 87"/>
                <a:gd name="T10" fmla="*/ 88 w 133"/>
                <a:gd name="T11" fmla="*/ 87 h 87"/>
                <a:gd name="T12" fmla="*/ 93 w 133"/>
                <a:gd name="T13" fmla="*/ 86 h 87"/>
                <a:gd name="T14" fmla="*/ 99 w 133"/>
                <a:gd name="T15" fmla="*/ 84 h 87"/>
                <a:gd name="T16" fmla="*/ 105 w 133"/>
                <a:gd name="T17" fmla="*/ 84 h 87"/>
                <a:gd name="T18" fmla="*/ 114 w 133"/>
                <a:gd name="T19" fmla="*/ 78 h 87"/>
                <a:gd name="T20" fmla="*/ 122 w 133"/>
                <a:gd name="T21" fmla="*/ 72 h 87"/>
                <a:gd name="T22" fmla="*/ 128 w 133"/>
                <a:gd name="T23" fmla="*/ 67 h 87"/>
                <a:gd name="T24" fmla="*/ 133 w 133"/>
                <a:gd name="T25" fmla="*/ 59 h 87"/>
                <a:gd name="T26" fmla="*/ 133 w 133"/>
                <a:gd name="T27" fmla="*/ 49 h 87"/>
                <a:gd name="T28" fmla="*/ 132 w 133"/>
                <a:gd name="T29" fmla="*/ 40 h 87"/>
                <a:gd name="T30" fmla="*/ 126 w 133"/>
                <a:gd name="T31" fmla="*/ 32 h 87"/>
                <a:gd name="T32" fmla="*/ 120 w 133"/>
                <a:gd name="T33" fmla="*/ 25 h 87"/>
                <a:gd name="T34" fmla="*/ 111 w 133"/>
                <a:gd name="T35" fmla="*/ 17 h 87"/>
                <a:gd name="T36" fmla="*/ 101 w 133"/>
                <a:gd name="T37" fmla="*/ 11 h 87"/>
                <a:gd name="T38" fmla="*/ 93 w 133"/>
                <a:gd name="T39" fmla="*/ 8 h 87"/>
                <a:gd name="T40" fmla="*/ 88 w 133"/>
                <a:gd name="T41" fmla="*/ 6 h 87"/>
                <a:gd name="T42" fmla="*/ 82 w 133"/>
                <a:gd name="T43" fmla="*/ 4 h 87"/>
                <a:gd name="T44" fmla="*/ 76 w 133"/>
                <a:gd name="T45" fmla="*/ 2 h 87"/>
                <a:gd name="T46" fmla="*/ 69 w 133"/>
                <a:gd name="T47" fmla="*/ 0 h 87"/>
                <a:gd name="T48" fmla="*/ 61 w 133"/>
                <a:gd name="T49" fmla="*/ 0 h 87"/>
                <a:gd name="T50" fmla="*/ 55 w 133"/>
                <a:gd name="T51" fmla="*/ 0 h 87"/>
                <a:gd name="T52" fmla="*/ 50 w 133"/>
                <a:gd name="T53" fmla="*/ 0 h 87"/>
                <a:gd name="T54" fmla="*/ 42 w 133"/>
                <a:gd name="T55" fmla="*/ 0 h 87"/>
                <a:gd name="T56" fmla="*/ 36 w 133"/>
                <a:gd name="T57" fmla="*/ 2 h 87"/>
                <a:gd name="T58" fmla="*/ 31 w 133"/>
                <a:gd name="T59" fmla="*/ 4 h 87"/>
                <a:gd name="T60" fmla="*/ 27 w 133"/>
                <a:gd name="T61" fmla="*/ 6 h 87"/>
                <a:gd name="T62" fmla="*/ 15 w 133"/>
                <a:gd name="T63" fmla="*/ 11 h 87"/>
                <a:gd name="T64" fmla="*/ 10 w 133"/>
                <a:gd name="T65" fmla="*/ 17 h 87"/>
                <a:gd name="T66" fmla="*/ 2 w 133"/>
                <a:gd name="T67" fmla="*/ 23 h 87"/>
                <a:gd name="T68" fmla="*/ 0 w 133"/>
                <a:gd name="T69" fmla="*/ 32 h 87"/>
                <a:gd name="T70" fmla="*/ 0 w 133"/>
                <a:gd name="T71" fmla="*/ 40 h 87"/>
                <a:gd name="T72" fmla="*/ 2 w 133"/>
                <a:gd name="T73" fmla="*/ 49 h 87"/>
                <a:gd name="T74" fmla="*/ 6 w 133"/>
                <a:gd name="T75" fmla="*/ 57 h 87"/>
                <a:gd name="T76" fmla="*/ 14 w 133"/>
                <a:gd name="T77" fmla="*/ 67 h 87"/>
                <a:gd name="T78" fmla="*/ 21 w 133"/>
                <a:gd name="T79" fmla="*/ 72 h 87"/>
                <a:gd name="T80" fmla="*/ 31 w 133"/>
                <a:gd name="T81" fmla="*/ 80 h 87"/>
                <a:gd name="T82" fmla="*/ 36 w 133"/>
                <a:gd name="T83" fmla="*/ 82 h 87"/>
                <a:gd name="T84" fmla="*/ 42 w 133"/>
                <a:gd name="T85" fmla="*/ 84 h 87"/>
                <a:gd name="T86" fmla="*/ 50 w 133"/>
                <a:gd name="T87" fmla="*/ 86 h 87"/>
                <a:gd name="T88" fmla="*/ 57 w 133"/>
                <a:gd name="T89" fmla="*/ 87 h 87"/>
                <a:gd name="T90" fmla="*/ 57 w 133"/>
                <a:gd name="T91"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3" h="87">
                  <a:moveTo>
                    <a:pt x="57" y="87"/>
                  </a:moveTo>
                  <a:lnTo>
                    <a:pt x="63" y="87"/>
                  </a:lnTo>
                  <a:lnTo>
                    <a:pt x="69" y="87"/>
                  </a:lnTo>
                  <a:lnTo>
                    <a:pt x="74" y="87"/>
                  </a:lnTo>
                  <a:lnTo>
                    <a:pt x="82" y="87"/>
                  </a:lnTo>
                  <a:lnTo>
                    <a:pt x="88" y="87"/>
                  </a:lnTo>
                  <a:lnTo>
                    <a:pt x="93" y="86"/>
                  </a:lnTo>
                  <a:lnTo>
                    <a:pt x="99" y="84"/>
                  </a:lnTo>
                  <a:lnTo>
                    <a:pt x="105" y="84"/>
                  </a:lnTo>
                  <a:lnTo>
                    <a:pt x="114" y="78"/>
                  </a:lnTo>
                  <a:lnTo>
                    <a:pt x="122" y="72"/>
                  </a:lnTo>
                  <a:lnTo>
                    <a:pt x="128" y="67"/>
                  </a:lnTo>
                  <a:lnTo>
                    <a:pt x="133" y="59"/>
                  </a:lnTo>
                  <a:lnTo>
                    <a:pt x="133" y="49"/>
                  </a:lnTo>
                  <a:lnTo>
                    <a:pt x="132" y="40"/>
                  </a:lnTo>
                  <a:lnTo>
                    <a:pt x="126" y="32"/>
                  </a:lnTo>
                  <a:lnTo>
                    <a:pt x="120" y="25"/>
                  </a:lnTo>
                  <a:lnTo>
                    <a:pt x="111" y="17"/>
                  </a:lnTo>
                  <a:lnTo>
                    <a:pt x="101" y="11"/>
                  </a:lnTo>
                  <a:lnTo>
                    <a:pt x="93" y="8"/>
                  </a:lnTo>
                  <a:lnTo>
                    <a:pt x="88" y="6"/>
                  </a:lnTo>
                  <a:lnTo>
                    <a:pt x="82" y="4"/>
                  </a:lnTo>
                  <a:lnTo>
                    <a:pt x="76" y="2"/>
                  </a:lnTo>
                  <a:lnTo>
                    <a:pt x="69" y="0"/>
                  </a:lnTo>
                  <a:lnTo>
                    <a:pt x="61" y="0"/>
                  </a:lnTo>
                  <a:lnTo>
                    <a:pt x="55" y="0"/>
                  </a:lnTo>
                  <a:lnTo>
                    <a:pt x="50" y="0"/>
                  </a:lnTo>
                  <a:lnTo>
                    <a:pt x="42" y="0"/>
                  </a:lnTo>
                  <a:lnTo>
                    <a:pt x="36" y="2"/>
                  </a:lnTo>
                  <a:lnTo>
                    <a:pt x="31" y="4"/>
                  </a:lnTo>
                  <a:lnTo>
                    <a:pt x="27" y="6"/>
                  </a:lnTo>
                  <a:lnTo>
                    <a:pt x="15" y="11"/>
                  </a:lnTo>
                  <a:lnTo>
                    <a:pt x="10" y="17"/>
                  </a:lnTo>
                  <a:lnTo>
                    <a:pt x="2" y="23"/>
                  </a:lnTo>
                  <a:lnTo>
                    <a:pt x="0" y="32"/>
                  </a:lnTo>
                  <a:lnTo>
                    <a:pt x="0" y="40"/>
                  </a:lnTo>
                  <a:lnTo>
                    <a:pt x="2" y="49"/>
                  </a:lnTo>
                  <a:lnTo>
                    <a:pt x="6" y="57"/>
                  </a:lnTo>
                  <a:lnTo>
                    <a:pt x="14" y="67"/>
                  </a:lnTo>
                  <a:lnTo>
                    <a:pt x="21" y="72"/>
                  </a:lnTo>
                  <a:lnTo>
                    <a:pt x="31" y="80"/>
                  </a:lnTo>
                  <a:lnTo>
                    <a:pt x="36" y="82"/>
                  </a:lnTo>
                  <a:lnTo>
                    <a:pt x="42" y="84"/>
                  </a:lnTo>
                  <a:lnTo>
                    <a:pt x="50" y="86"/>
                  </a:lnTo>
                  <a:lnTo>
                    <a:pt x="57" y="87"/>
                  </a:lnTo>
                  <a:lnTo>
                    <a:pt x="57" y="87"/>
                  </a:lnTo>
                  <a:close/>
                </a:path>
              </a:pathLst>
            </a:custGeom>
            <a:solidFill>
              <a:srgbClr val="96BA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94" name="Freeform 90">
              <a:extLst>
                <a:ext uri="{FF2B5EF4-FFF2-40B4-BE49-F238E27FC236}">
                  <a16:creationId xmlns:a16="http://schemas.microsoft.com/office/drawing/2014/main" id="{7A1CE623-41C2-463A-825D-4A853368392A}"/>
                </a:ext>
              </a:extLst>
            </p:cNvPr>
            <p:cNvSpPr>
              <a:spLocks/>
            </p:cNvSpPr>
            <p:nvPr/>
          </p:nvSpPr>
          <p:spPr bwMode="auto">
            <a:xfrm>
              <a:off x="-226" y="2462"/>
              <a:ext cx="34" cy="16"/>
            </a:xfrm>
            <a:custGeom>
              <a:avLst/>
              <a:gdLst>
                <a:gd name="T0" fmla="*/ 8 w 67"/>
                <a:gd name="T1" fmla="*/ 32 h 32"/>
                <a:gd name="T2" fmla="*/ 0 w 67"/>
                <a:gd name="T3" fmla="*/ 15 h 32"/>
                <a:gd name="T4" fmla="*/ 6 w 67"/>
                <a:gd name="T5" fmla="*/ 0 h 32"/>
                <a:gd name="T6" fmla="*/ 67 w 67"/>
                <a:gd name="T7" fmla="*/ 11 h 32"/>
                <a:gd name="T8" fmla="*/ 61 w 67"/>
                <a:gd name="T9" fmla="*/ 30 h 32"/>
                <a:gd name="T10" fmla="*/ 14 w 67"/>
                <a:gd name="T11" fmla="*/ 19 h 32"/>
                <a:gd name="T12" fmla="*/ 8 w 67"/>
                <a:gd name="T13" fmla="*/ 32 h 32"/>
                <a:gd name="T14" fmla="*/ 8 w 67"/>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2">
                  <a:moveTo>
                    <a:pt x="8" y="32"/>
                  </a:moveTo>
                  <a:lnTo>
                    <a:pt x="0" y="15"/>
                  </a:lnTo>
                  <a:lnTo>
                    <a:pt x="6" y="0"/>
                  </a:lnTo>
                  <a:lnTo>
                    <a:pt x="67" y="11"/>
                  </a:lnTo>
                  <a:lnTo>
                    <a:pt x="61" y="30"/>
                  </a:lnTo>
                  <a:lnTo>
                    <a:pt x="14" y="19"/>
                  </a:lnTo>
                  <a:lnTo>
                    <a:pt x="8" y="32"/>
                  </a:lnTo>
                  <a:lnTo>
                    <a:pt x="8" y="32"/>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95" name="Freeform 91">
              <a:extLst>
                <a:ext uri="{FF2B5EF4-FFF2-40B4-BE49-F238E27FC236}">
                  <a16:creationId xmlns:a16="http://schemas.microsoft.com/office/drawing/2014/main" id="{3BC1F565-FC66-49A6-9554-6CD152910D40}"/>
                </a:ext>
              </a:extLst>
            </p:cNvPr>
            <p:cNvSpPr>
              <a:spLocks/>
            </p:cNvSpPr>
            <p:nvPr/>
          </p:nvSpPr>
          <p:spPr bwMode="auto">
            <a:xfrm>
              <a:off x="-155" y="2468"/>
              <a:ext cx="35" cy="28"/>
            </a:xfrm>
            <a:custGeom>
              <a:avLst/>
              <a:gdLst>
                <a:gd name="T0" fmla="*/ 31 w 71"/>
                <a:gd name="T1" fmla="*/ 53 h 55"/>
                <a:gd name="T2" fmla="*/ 36 w 71"/>
                <a:gd name="T3" fmla="*/ 55 h 55"/>
                <a:gd name="T4" fmla="*/ 42 w 71"/>
                <a:gd name="T5" fmla="*/ 55 h 55"/>
                <a:gd name="T6" fmla="*/ 50 w 71"/>
                <a:gd name="T7" fmla="*/ 55 h 55"/>
                <a:gd name="T8" fmla="*/ 55 w 71"/>
                <a:gd name="T9" fmla="*/ 53 h 55"/>
                <a:gd name="T10" fmla="*/ 59 w 71"/>
                <a:gd name="T11" fmla="*/ 49 h 55"/>
                <a:gd name="T12" fmla="*/ 63 w 71"/>
                <a:gd name="T13" fmla="*/ 46 h 55"/>
                <a:gd name="T14" fmla="*/ 67 w 71"/>
                <a:gd name="T15" fmla="*/ 40 h 55"/>
                <a:gd name="T16" fmla="*/ 71 w 71"/>
                <a:gd name="T17" fmla="*/ 36 h 55"/>
                <a:gd name="T18" fmla="*/ 69 w 71"/>
                <a:gd name="T19" fmla="*/ 25 h 55"/>
                <a:gd name="T20" fmla="*/ 63 w 71"/>
                <a:gd name="T21" fmla="*/ 15 h 55"/>
                <a:gd name="T22" fmla="*/ 57 w 71"/>
                <a:gd name="T23" fmla="*/ 9 h 55"/>
                <a:gd name="T24" fmla="*/ 54 w 71"/>
                <a:gd name="T25" fmla="*/ 6 h 55"/>
                <a:gd name="T26" fmla="*/ 48 w 71"/>
                <a:gd name="T27" fmla="*/ 4 h 55"/>
                <a:gd name="T28" fmla="*/ 40 w 71"/>
                <a:gd name="T29" fmla="*/ 2 h 55"/>
                <a:gd name="T30" fmla="*/ 33 w 71"/>
                <a:gd name="T31" fmla="*/ 0 h 55"/>
                <a:gd name="T32" fmla="*/ 25 w 71"/>
                <a:gd name="T33" fmla="*/ 0 h 55"/>
                <a:gd name="T34" fmla="*/ 19 w 71"/>
                <a:gd name="T35" fmla="*/ 0 h 55"/>
                <a:gd name="T36" fmla="*/ 14 w 71"/>
                <a:gd name="T37" fmla="*/ 4 h 55"/>
                <a:gd name="T38" fmla="*/ 8 w 71"/>
                <a:gd name="T39" fmla="*/ 6 h 55"/>
                <a:gd name="T40" fmla="*/ 4 w 71"/>
                <a:gd name="T41" fmla="*/ 9 h 55"/>
                <a:gd name="T42" fmla="*/ 0 w 71"/>
                <a:gd name="T43" fmla="*/ 15 h 55"/>
                <a:gd name="T44" fmla="*/ 0 w 71"/>
                <a:gd name="T45" fmla="*/ 21 h 55"/>
                <a:gd name="T46" fmla="*/ 0 w 71"/>
                <a:gd name="T47" fmla="*/ 30 h 55"/>
                <a:gd name="T48" fmla="*/ 6 w 71"/>
                <a:gd name="T49" fmla="*/ 40 h 55"/>
                <a:gd name="T50" fmla="*/ 10 w 71"/>
                <a:gd name="T51" fmla="*/ 44 h 55"/>
                <a:gd name="T52" fmla="*/ 15 w 71"/>
                <a:gd name="T53" fmla="*/ 49 h 55"/>
                <a:gd name="T54" fmla="*/ 21 w 71"/>
                <a:gd name="T55" fmla="*/ 51 h 55"/>
                <a:gd name="T56" fmla="*/ 31 w 71"/>
                <a:gd name="T57" fmla="*/ 53 h 55"/>
                <a:gd name="T58" fmla="*/ 31 w 71"/>
                <a:gd name="T5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1" h="55">
                  <a:moveTo>
                    <a:pt x="31" y="53"/>
                  </a:moveTo>
                  <a:lnTo>
                    <a:pt x="36" y="55"/>
                  </a:lnTo>
                  <a:lnTo>
                    <a:pt x="42" y="55"/>
                  </a:lnTo>
                  <a:lnTo>
                    <a:pt x="50" y="55"/>
                  </a:lnTo>
                  <a:lnTo>
                    <a:pt x="55" y="53"/>
                  </a:lnTo>
                  <a:lnTo>
                    <a:pt x="59" y="49"/>
                  </a:lnTo>
                  <a:lnTo>
                    <a:pt x="63" y="46"/>
                  </a:lnTo>
                  <a:lnTo>
                    <a:pt x="67" y="40"/>
                  </a:lnTo>
                  <a:lnTo>
                    <a:pt x="71" y="36"/>
                  </a:lnTo>
                  <a:lnTo>
                    <a:pt x="69" y="25"/>
                  </a:lnTo>
                  <a:lnTo>
                    <a:pt x="63" y="15"/>
                  </a:lnTo>
                  <a:lnTo>
                    <a:pt x="57" y="9"/>
                  </a:lnTo>
                  <a:lnTo>
                    <a:pt x="54" y="6"/>
                  </a:lnTo>
                  <a:lnTo>
                    <a:pt x="48" y="4"/>
                  </a:lnTo>
                  <a:lnTo>
                    <a:pt x="40" y="2"/>
                  </a:lnTo>
                  <a:lnTo>
                    <a:pt x="33" y="0"/>
                  </a:lnTo>
                  <a:lnTo>
                    <a:pt x="25" y="0"/>
                  </a:lnTo>
                  <a:lnTo>
                    <a:pt x="19" y="0"/>
                  </a:lnTo>
                  <a:lnTo>
                    <a:pt x="14" y="4"/>
                  </a:lnTo>
                  <a:lnTo>
                    <a:pt x="8" y="6"/>
                  </a:lnTo>
                  <a:lnTo>
                    <a:pt x="4" y="9"/>
                  </a:lnTo>
                  <a:lnTo>
                    <a:pt x="0" y="15"/>
                  </a:lnTo>
                  <a:lnTo>
                    <a:pt x="0" y="21"/>
                  </a:lnTo>
                  <a:lnTo>
                    <a:pt x="0" y="30"/>
                  </a:lnTo>
                  <a:lnTo>
                    <a:pt x="6" y="40"/>
                  </a:lnTo>
                  <a:lnTo>
                    <a:pt x="10" y="44"/>
                  </a:lnTo>
                  <a:lnTo>
                    <a:pt x="15" y="49"/>
                  </a:lnTo>
                  <a:lnTo>
                    <a:pt x="21" y="51"/>
                  </a:lnTo>
                  <a:lnTo>
                    <a:pt x="31" y="53"/>
                  </a:lnTo>
                  <a:lnTo>
                    <a:pt x="31" y="53"/>
                  </a:lnTo>
                  <a:close/>
                </a:path>
              </a:pathLst>
            </a:custGeom>
            <a:solidFill>
              <a:srgbClr val="96BA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96" name="Freeform 92">
              <a:extLst>
                <a:ext uri="{FF2B5EF4-FFF2-40B4-BE49-F238E27FC236}">
                  <a16:creationId xmlns:a16="http://schemas.microsoft.com/office/drawing/2014/main" id="{6D0B1E9C-318F-4C8D-9589-1527DBD802C8}"/>
                </a:ext>
              </a:extLst>
            </p:cNvPr>
            <p:cNvSpPr>
              <a:spLocks/>
            </p:cNvSpPr>
            <p:nvPr/>
          </p:nvSpPr>
          <p:spPr bwMode="auto">
            <a:xfrm>
              <a:off x="-150" y="2474"/>
              <a:ext cx="25" cy="13"/>
            </a:xfrm>
            <a:custGeom>
              <a:avLst/>
              <a:gdLst>
                <a:gd name="T0" fmla="*/ 5 w 49"/>
                <a:gd name="T1" fmla="*/ 27 h 27"/>
                <a:gd name="T2" fmla="*/ 0 w 49"/>
                <a:gd name="T3" fmla="*/ 14 h 27"/>
                <a:gd name="T4" fmla="*/ 5 w 49"/>
                <a:gd name="T5" fmla="*/ 0 h 27"/>
                <a:gd name="T6" fmla="*/ 49 w 49"/>
                <a:gd name="T7" fmla="*/ 12 h 27"/>
                <a:gd name="T8" fmla="*/ 45 w 49"/>
                <a:gd name="T9" fmla="*/ 27 h 27"/>
                <a:gd name="T10" fmla="*/ 11 w 49"/>
                <a:gd name="T11" fmla="*/ 17 h 27"/>
                <a:gd name="T12" fmla="*/ 5 w 49"/>
                <a:gd name="T13" fmla="*/ 27 h 27"/>
                <a:gd name="T14" fmla="*/ 5 w 49"/>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7">
                  <a:moveTo>
                    <a:pt x="5" y="27"/>
                  </a:moveTo>
                  <a:lnTo>
                    <a:pt x="0" y="14"/>
                  </a:lnTo>
                  <a:lnTo>
                    <a:pt x="5" y="0"/>
                  </a:lnTo>
                  <a:lnTo>
                    <a:pt x="49" y="12"/>
                  </a:lnTo>
                  <a:lnTo>
                    <a:pt x="45" y="27"/>
                  </a:lnTo>
                  <a:lnTo>
                    <a:pt x="11" y="17"/>
                  </a:lnTo>
                  <a:lnTo>
                    <a:pt x="5" y="27"/>
                  </a:lnTo>
                  <a:lnTo>
                    <a:pt x="5" y="27"/>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97" name="Freeform 93">
              <a:extLst>
                <a:ext uri="{FF2B5EF4-FFF2-40B4-BE49-F238E27FC236}">
                  <a16:creationId xmlns:a16="http://schemas.microsoft.com/office/drawing/2014/main" id="{F3B7D302-AC59-4A72-B9DB-966765F3A53B}"/>
                </a:ext>
              </a:extLst>
            </p:cNvPr>
            <p:cNvSpPr>
              <a:spLocks/>
            </p:cNvSpPr>
            <p:nvPr/>
          </p:nvSpPr>
          <p:spPr bwMode="auto">
            <a:xfrm>
              <a:off x="-192" y="2243"/>
              <a:ext cx="31" cy="14"/>
            </a:xfrm>
            <a:custGeom>
              <a:avLst/>
              <a:gdLst>
                <a:gd name="T0" fmla="*/ 10 w 63"/>
                <a:gd name="T1" fmla="*/ 28 h 28"/>
                <a:gd name="T2" fmla="*/ 0 w 63"/>
                <a:gd name="T3" fmla="*/ 17 h 28"/>
                <a:gd name="T4" fmla="*/ 2 w 63"/>
                <a:gd name="T5" fmla="*/ 0 h 28"/>
                <a:gd name="T6" fmla="*/ 63 w 63"/>
                <a:gd name="T7" fmla="*/ 0 h 28"/>
                <a:gd name="T8" fmla="*/ 63 w 63"/>
                <a:gd name="T9" fmla="*/ 19 h 28"/>
                <a:gd name="T10" fmla="*/ 15 w 63"/>
                <a:gd name="T11" fmla="*/ 17 h 28"/>
                <a:gd name="T12" fmla="*/ 10 w 63"/>
                <a:gd name="T13" fmla="*/ 28 h 28"/>
                <a:gd name="T14" fmla="*/ 10 w 6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8">
                  <a:moveTo>
                    <a:pt x="10" y="28"/>
                  </a:moveTo>
                  <a:lnTo>
                    <a:pt x="0" y="17"/>
                  </a:lnTo>
                  <a:lnTo>
                    <a:pt x="2" y="0"/>
                  </a:lnTo>
                  <a:lnTo>
                    <a:pt x="63" y="0"/>
                  </a:lnTo>
                  <a:lnTo>
                    <a:pt x="63" y="19"/>
                  </a:lnTo>
                  <a:lnTo>
                    <a:pt x="15" y="17"/>
                  </a:lnTo>
                  <a:lnTo>
                    <a:pt x="10" y="28"/>
                  </a:lnTo>
                  <a:lnTo>
                    <a:pt x="10" y="28"/>
                  </a:lnTo>
                  <a:close/>
                </a:path>
              </a:pathLst>
            </a:custGeom>
            <a:solidFill>
              <a:srgbClr val="C7ED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98" name="Freeform 94">
              <a:extLst>
                <a:ext uri="{FF2B5EF4-FFF2-40B4-BE49-F238E27FC236}">
                  <a16:creationId xmlns:a16="http://schemas.microsoft.com/office/drawing/2014/main" id="{B9AFFE15-4D57-4D35-BA77-3A8666BBC8A5}"/>
                </a:ext>
              </a:extLst>
            </p:cNvPr>
            <p:cNvSpPr>
              <a:spLocks/>
            </p:cNvSpPr>
            <p:nvPr/>
          </p:nvSpPr>
          <p:spPr bwMode="auto">
            <a:xfrm>
              <a:off x="-131" y="2349"/>
              <a:ext cx="51" cy="24"/>
            </a:xfrm>
            <a:custGeom>
              <a:avLst/>
              <a:gdLst>
                <a:gd name="T0" fmla="*/ 26 w 101"/>
                <a:gd name="T1" fmla="*/ 10 h 50"/>
                <a:gd name="T2" fmla="*/ 23 w 101"/>
                <a:gd name="T3" fmla="*/ 8 h 50"/>
                <a:gd name="T4" fmla="*/ 13 w 101"/>
                <a:gd name="T5" fmla="*/ 8 h 50"/>
                <a:gd name="T6" fmla="*/ 7 w 101"/>
                <a:gd name="T7" fmla="*/ 10 h 50"/>
                <a:gd name="T8" fmla="*/ 4 w 101"/>
                <a:gd name="T9" fmla="*/ 13 h 50"/>
                <a:gd name="T10" fmla="*/ 0 w 101"/>
                <a:gd name="T11" fmla="*/ 19 h 50"/>
                <a:gd name="T12" fmla="*/ 0 w 101"/>
                <a:gd name="T13" fmla="*/ 29 h 50"/>
                <a:gd name="T14" fmla="*/ 0 w 101"/>
                <a:gd name="T15" fmla="*/ 36 h 50"/>
                <a:gd name="T16" fmla="*/ 4 w 101"/>
                <a:gd name="T17" fmla="*/ 42 h 50"/>
                <a:gd name="T18" fmla="*/ 9 w 101"/>
                <a:gd name="T19" fmla="*/ 44 h 50"/>
                <a:gd name="T20" fmla="*/ 19 w 101"/>
                <a:gd name="T21" fmla="*/ 46 h 50"/>
                <a:gd name="T22" fmla="*/ 24 w 101"/>
                <a:gd name="T23" fmla="*/ 46 h 50"/>
                <a:gd name="T24" fmla="*/ 30 w 101"/>
                <a:gd name="T25" fmla="*/ 46 h 50"/>
                <a:gd name="T26" fmla="*/ 36 w 101"/>
                <a:gd name="T27" fmla="*/ 44 h 50"/>
                <a:gd name="T28" fmla="*/ 38 w 101"/>
                <a:gd name="T29" fmla="*/ 44 h 50"/>
                <a:gd name="T30" fmla="*/ 55 w 101"/>
                <a:gd name="T31" fmla="*/ 19 h 50"/>
                <a:gd name="T32" fmla="*/ 68 w 101"/>
                <a:gd name="T33" fmla="*/ 50 h 50"/>
                <a:gd name="T34" fmla="*/ 101 w 101"/>
                <a:gd name="T35" fmla="*/ 44 h 50"/>
                <a:gd name="T36" fmla="*/ 82 w 101"/>
                <a:gd name="T37" fmla="*/ 0 h 50"/>
                <a:gd name="T38" fmla="*/ 26 w 101"/>
                <a:gd name="T39" fmla="*/ 10 h 50"/>
                <a:gd name="T40" fmla="*/ 26 w 101"/>
                <a:gd name="T41" fmla="*/ 1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50">
                  <a:moveTo>
                    <a:pt x="26" y="10"/>
                  </a:moveTo>
                  <a:lnTo>
                    <a:pt x="23" y="8"/>
                  </a:lnTo>
                  <a:lnTo>
                    <a:pt x="13" y="8"/>
                  </a:lnTo>
                  <a:lnTo>
                    <a:pt x="7" y="10"/>
                  </a:lnTo>
                  <a:lnTo>
                    <a:pt x="4" y="13"/>
                  </a:lnTo>
                  <a:lnTo>
                    <a:pt x="0" y="19"/>
                  </a:lnTo>
                  <a:lnTo>
                    <a:pt x="0" y="29"/>
                  </a:lnTo>
                  <a:lnTo>
                    <a:pt x="0" y="36"/>
                  </a:lnTo>
                  <a:lnTo>
                    <a:pt x="4" y="42"/>
                  </a:lnTo>
                  <a:lnTo>
                    <a:pt x="9" y="44"/>
                  </a:lnTo>
                  <a:lnTo>
                    <a:pt x="19" y="46"/>
                  </a:lnTo>
                  <a:lnTo>
                    <a:pt x="24" y="46"/>
                  </a:lnTo>
                  <a:lnTo>
                    <a:pt x="30" y="46"/>
                  </a:lnTo>
                  <a:lnTo>
                    <a:pt x="36" y="44"/>
                  </a:lnTo>
                  <a:lnTo>
                    <a:pt x="38" y="44"/>
                  </a:lnTo>
                  <a:lnTo>
                    <a:pt x="55" y="19"/>
                  </a:lnTo>
                  <a:lnTo>
                    <a:pt x="68" y="50"/>
                  </a:lnTo>
                  <a:lnTo>
                    <a:pt x="101" y="44"/>
                  </a:lnTo>
                  <a:lnTo>
                    <a:pt x="82" y="0"/>
                  </a:lnTo>
                  <a:lnTo>
                    <a:pt x="26" y="10"/>
                  </a:lnTo>
                  <a:lnTo>
                    <a:pt x="26" y="10"/>
                  </a:lnTo>
                  <a:close/>
                </a:path>
              </a:pathLst>
            </a:custGeom>
            <a:solidFill>
              <a:srgbClr val="4266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1999" name="Freeform 95">
              <a:extLst>
                <a:ext uri="{FF2B5EF4-FFF2-40B4-BE49-F238E27FC236}">
                  <a16:creationId xmlns:a16="http://schemas.microsoft.com/office/drawing/2014/main" id="{1D614C5E-9B81-4782-912A-2B499C8D292C}"/>
                </a:ext>
              </a:extLst>
            </p:cNvPr>
            <p:cNvSpPr>
              <a:spLocks/>
            </p:cNvSpPr>
            <p:nvPr/>
          </p:nvSpPr>
          <p:spPr bwMode="auto">
            <a:xfrm>
              <a:off x="-147" y="2426"/>
              <a:ext cx="25" cy="25"/>
            </a:xfrm>
            <a:custGeom>
              <a:avLst/>
              <a:gdLst>
                <a:gd name="T0" fmla="*/ 23 w 50"/>
                <a:gd name="T1" fmla="*/ 52 h 52"/>
                <a:gd name="T2" fmla="*/ 33 w 50"/>
                <a:gd name="T3" fmla="*/ 48 h 52"/>
                <a:gd name="T4" fmla="*/ 42 w 50"/>
                <a:gd name="T5" fmla="*/ 42 h 52"/>
                <a:gd name="T6" fmla="*/ 46 w 50"/>
                <a:gd name="T7" fmla="*/ 35 h 52"/>
                <a:gd name="T8" fmla="*/ 50 w 50"/>
                <a:gd name="T9" fmla="*/ 27 h 52"/>
                <a:gd name="T10" fmla="*/ 46 w 50"/>
                <a:gd name="T11" fmla="*/ 17 h 52"/>
                <a:gd name="T12" fmla="*/ 42 w 50"/>
                <a:gd name="T13" fmla="*/ 8 h 52"/>
                <a:gd name="T14" fmla="*/ 33 w 50"/>
                <a:gd name="T15" fmla="*/ 2 h 52"/>
                <a:gd name="T16" fmla="*/ 23 w 50"/>
                <a:gd name="T17" fmla="*/ 0 h 52"/>
                <a:gd name="T18" fmla="*/ 14 w 50"/>
                <a:gd name="T19" fmla="*/ 2 h 52"/>
                <a:gd name="T20" fmla="*/ 6 w 50"/>
                <a:gd name="T21" fmla="*/ 8 h 52"/>
                <a:gd name="T22" fmla="*/ 0 w 50"/>
                <a:gd name="T23" fmla="*/ 17 h 52"/>
                <a:gd name="T24" fmla="*/ 0 w 50"/>
                <a:gd name="T25" fmla="*/ 27 h 52"/>
                <a:gd name="T26" fmla="*/ 0 w 50"/>
                <a:gd name="T27" fmla="*/ 35 h 52"/>
                <a:gd name="T28" fmla="*/ 6 w 50"/>
                <a:gd name="T29" fmla="*/ 42 h 52"/>
                <a:gd name="T30" fmla="*/ 14 w 50"/>
                <a:gd name="T31" fmla="*/ 48 h 52"/>
                <a:gd name="T32" fmla="*/ 23 w 50"/>
                <a:gd name="T33" fmla="*/ 52 h 52"/>
                <a:gd name="T34" fmla="*/ 23 w 50"/>
                <a:gd name="T3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52">
                  <a:moveTo>
                    <a:pt x="23" y="52"/>
                  </a:moveTo>
                  <a:lnTo>
                    <a:pt x="33" y="48"/>
                  </a:lnTo>
                  <a:lnTo>
                    <a:pt x="42" y="42"/>
                  </a:lnTo>
                  <a:lnTo>
                    <a:pt x="46" y="35"/>
                  </a:lnTo>
                  <a:lnTo>
                    <a:pt x="50" y="27"/>
                  </a:lnTo>
                  <a:lnTo>
                    <a:pt x="46" y="17"/>
                  </a:lnTo>
                  <a:lnTo>
                    <a:pt x="42" y="8"/>
                  </a:lnTo>
                  <a:lnTo>
                    <a:pt x="33" y="2"/>
                  </a:lnTo>
                  <a:lnTo>
                    <a:pt x="23" y="0"/>
                  </a:lnTo>
                  <a:lnTo>
                    <a:pt x="14" y="2"/>
                  </a:lnTo>
                  <a:lnTo>
                    <a:pt x="6" y="8"/>
                  </a:lnTo>
                  <a:lnTo>
                    <a:pt x="0" y="17"/>
                  </a:lnTo>
                  <a:lnTo>
                    <a:pt x="0" y="27"/>
                  </a:lnTo>
                  <a:lnTo>
                    <a:pt x="0" y="35"/>
                  </a:lnTo>
                  <a:lnTo>
                    <a:pt x="6" y="42"/>
                  </a:lnTo>
                  <a:lnTo>
                    <a:pt x="14" y="48"/>
                  </a:lnTo>
                  <a:lnTo>
                    <a:pt x="23" y="52"/>
                  </a:lnTo>
                  <a:lnTo>
                    <a:pt x="23" y="52"/>
                  </a:lnTo>
                  <a:close/>
                </a:path>
              </a:pathLst>
            </a:custGeom>
            <a:solidFill>
              <a:srgbClr val="96BA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00" name="Freeform 96">
              <a:extLst>
                <a:ext uri="{FF2B5EF4-FFF2-40B4-BE49-F238E27FC236}">
                  <a16:creationId xmlns:a16="http://schemas.microsoft.com/office/drawing/2014/main" id="{D6D874FE-E4BE-4EB5-ABBD-499FBA16AFB7}"/>
                </a:ext>
              </a:extLst>
            </p:cNvPr>
            <p:cNvSpPr>
              <a:spLocks/>
            </p:cNvSpPr>
            <p:nvPr/>
          </p:nvSpPr>
          <p:spPr bwMode="auto">
            <a:xfrm>
              <a:off x="-139" y="2273"/>
              <a:ext cx="27" cy="29"/>
            </a:xfrm>
            <a:custGeom>
              <a:avLst/>
              <a:gdLst>
                <a:gd name="T0" fmla="*/ 26 w 55"/>
                <a:gd name="T1" fmla="*/ 57 h 57"/>
                <a:gd name="T2" fmla="*/ 38 w 55"/>
                <a:gd name="T3" fmla="*/ 53 h 57"/>
                <a:gd name="T4" fmla="*/ 45 w 55"/>
                <a:gd name="T5" fmla="*/ 47 h 57"/>
                <a:gd name="T6" fmla="*/ 53 w 55"/>
                <a:gd name="T7" fmla="*/ 40 h 57"/>
                <a:gd name="T8" fmla="*/ 55 w 55"/>
                <a:gd name="T9" fmla="*/ 28 h 57"/>
                <a:gd name="T10" fmla="*/ 55 w 55"/>
                <a:gd name="T11" fmla="*/ 23 h 57"/>
                <a:gd name="T12" fmla="*/ 53 w 55"/>
                <a:gd name="T13" fmla="*/ 17 h 57"/>
                <a:gd name="T14" fmla="*/ 49 w 55"/>
                <a:gd name="T15" fmla="*/ 11 h 57"/>
                <a:gd name="T16" fmla="*/ 45 w 55"/>
                <a:gd name="T17" fmla="*/ 9 h 57"/>
                <a:gd name="T18" fmla="*/ 38 w 55"/>
                <a:gd name="T19" fmla="*/ 2 h 57"/>
                <a:gd name="T20" fmla="*/ 26 w 55"/>
                <a:gd name="T21" fmla="*/ 0 h 57"/>
                <a:gd name="T22" fmla="*/ 21 w 55"/>
                <a:gd name="T23" fmla="*/ 0 h 57"/>
                <a:gd name="T24" fmla="*/ 15 w 55"/>
                <a:gd name="T25" fmla="*/ 2 h 57"/>
                <a:gd name="T26" fmla="*/ 9 w 55"/>
                <a:gd name="T27" fmla="*/ 6 h 57"/>
                <a:gd name="T28" fmla="*/ 7 w 55"/>
                <a:gd name="T29" fmla="*/ 9 h 57"/>
                <a:gd name="T30" fmla="*/ 3 w 55"/>
                <a:gd name="T31" fmla="*/ 11 h 57"/>
                <a:gd name="T32" fmla="*/ 1 w 55"/>
                <a:gd name="T33" fmla="*/ 17 h 57"/>
                <a:gd name="T34" fmla="*/ 0 w 55"/>
                <a:gd name="T35" fmla="*/ 23 h 57"/>
                <a:gd name="T36" fmla="*/ 0 w 55"/>
                <a:gd name="T37" fmla="*/ 28 h 57"/>
                <a:gd name="T38" fmla="*/ 1 w 55"/>
                <a:gd name="T39" fmla="*/ 40 h 57"/>
                <a:gd name="T40" fmla="*/ 7 w 55"/>
                <a:gd name="T41" fmla="*/ 47 h 57"/>
                <a:gd name="T42" fmla="*/ 9 w 55"/>
                <a:gd name="T43" fmla="*/ 51 h 57"/>
                <a:gd name="T44" fmla="*/ 15 w 55"/>
                <a:gd name="T45" fmla="*/ 53 h 57"/>
                <a:gd name="T46" fmla="*/ 21 w 55"/>
                <a:gd name="T47" fmla="*/ 57 h 57"/>
                <a:gd name="T48" fmla="*/ 26 w 55"/>
                <a:gd name="T49" fmla="*/ 57 h 57"/>
                <a:gd name="T50" fmla="*/ 26 w 55"/>
                <a:gd name="T5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 h="57">
                  <a:moveTo>
                    <a:pt x="26" y="57"/>
                  </a:moveTo>
                  <a:lnTo>
                    <a:pt x="38" y="53"/>
                  </a:lnTo>
                  <a:lnTo>
                    <a:pt x="45" y="47"/>
                  </a:lnTo>
                  <a:lnTo>
                    <a:pt x="53" y="40"/>
                  </a:lnTo>
                  <a:lnTo>
                    <a:pt x="55" y="28"/>
                  </a:lnTo>
                  <a:lnTo>
                    <a:pt x="55" y="23"/>
                  </a:lnTo>
                  <a:lnTo>
                    <a:pt x="53" y="17"/>
                  </a:lnTo>
                  <a:lnTo>
                    <a:pt x="49" y="11"/>
                  </a:lnTo>
                  <a:lnTo>
                    <a:pt x="45" y="9"/>
                  </a:lnTo>
                  <a:lnTo>
                    <a:pt x="38" y="2"/>
                  </a:lnTo>
                  <a:lnTo>
                    <a:pt x="26" y="0"/>
                  </a:lnTo>
                  <a:lnTo>
                    <a:pt x="21" y="0"/>
                  </a:lnTo>
                  <a:lnTo>
                    <a:pt x="15" y="2"/>
                  </a:lnTo>
                  <a:lnTo>
                    <a:pt x="9" y="6"/>
                  </a:lnTo>
                  <a:lnTo>
                    <a:pt x="7" y="9"/>
                  </a:lnTo>
                  <a:lnTo>
                    <a:pt x="3" y="11"/>
                  </a:lnTo>
                  <a:lnTo>
                    <a:pt x="1" y="17"/>
                  </a:lnTo>
                  <a:lnTo>
                    <a:pt x="0" y="23"/>
                  </a:lnTo>
                  <a:lnTo>
                    <a:pt x="0" y="28"/>
                  </a:lnTo>
                  <a:lnTo>
                    <a:pt x="1" y="40"/>
                  </a:lnTo>
                  <a:lnTo>
                    <a:pt x="7" y="47"/>
                  </a:lnTo>
                  <a:lnTo>
                    <a:pt x="9" y="51"/>
                  </a:lnTo>
                  <a:lnTo>
                    <a:pt x="15" y="53"/>
                  </a:lnTo>
                  <a:lnTo>
                    <a:pt x="21" y="57"/>
                  </a:lnTo>
                  <a:lnTo>
                    <a:pt x="26" y="57"/>
                  </a:lnTo>
                  <a:lnTo>
                    <a:pt x="26" y="57"/>
                  </a:lnTo>
                  <a:close/>
                </a:path>
              </a:pathLst>
            </a:custGeom>
            <a:solidFill>
              <a:srgbClr val="96BA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01" name="Freeform 97">
              <a:extLst>
                <a:ext uri="{FF2B5EF4-FFF2-40B4-BE49-F238E27FC236}">
                  <a16:creationId xmlns:a16="http://schemas.microsoft.com/office/drawing/2014/main" id="{DA7FF3BD-D218-49C3-9E85-FB516AC16222}"/>
                </a:ext>
              </a:extLst>
            </p:cNvPr>
            <p:cNvSpPr>
              <a:spLocks/>
            </p:cNvSpPr>
            <p:nvPr/>
          </p:nvSpPr>
          <p:spPr bwMode="auto">
            <a:xfrm>
              <a:off x="-94" y="2285"/>
              <a:ext cx="39" cy="137"/>
            </a:xfrm>
            <a:custGeom>
              <a:avLst/>
              <a:gdLst>
                <a:gd name="T0" fmla="*/ 30 w 76"/>
                <a:gd name="T1" fmla="*/ 0 h 274"/>
                <a:gd name="T2" fmla="*/ 30 w 76"/>
                <a:gd name="T3" fmla="*/ 2 h 274"/>
                <a:gd name="T4" fmla="*/ 32 w 76"/>
                <a:gd name="T5" fmla="*/ 5 h 274"/>
                <a:gd name="T6" fmla="*/ 34 w 76"/>
                <a:gd name="T7" fmla="*/ 11 h 274"/>
                <a:gd name="T8" fmla="*/ 38 w 76"/>
                <a:gd name="T9" fmla="*/ 21 h 274"/>
                <a:gd name="T10" fmla="*/ 40 w 76"/>
                <a:gd name="T11" fmla="*/ 30 h 274"/>
                <a:gd name="T12" fmla="*/ 44 w 76"/>
                <a:gd name="T13" fmla="*/ 43 h 274"/>
                <a:gd name="T14" fmla="*/ 48 w 76"/>
                <a:gd name="T15" fmla="*/ 59 h 274"/>
                <a:gd name="T16" fmla="*/ 51 w 76"/>
                <a:gd name="T17" fmla="*/ 76 h 274"/>
                <a:gd name="T18" fmla="*/ 51 w 76"/>
                <a:gd name="T19" fmla="*/ 95 h 274"/>
                <a:gd name="T20" fmla="*/ 51 w 76"/>
                <a:gd name="T21" fmla="*/ 116 h 274"/>
                <a:gd name="T22" fmla="*/ 48 w 76"/>
                <a:gd name="T23" fmla="*/ 137 h 274"/>
                <a:gd name="T24" fmla="*/ 44 w 76"/>
                <a:gd name="T25" fmla="*/ 161 h 274"/>
                <a:gd name="T26" fmla="*/ 38 w 76"/>
                <a:gd name="T27" fmla="*/ 186 h 274"/>
                <a:gd name="T28" fmla="*/ 27 w 76"/>
                <a:gd name="T29" fmla="*/ 213 h 274"/>
                <a:gd name="T30" fmla="*/ 15 w 76"/>
                <a:gd name="T31" fmla="*/ 239 h 274"/>
                <a:gd name="T32" fmla="*/ 0 w 76"/>
                <a:gd name="T33" fmla="*/ 268 h 274"/>
                <a:gd name="T34" fmla="*/ 30 w 76"/>
                <a:gd name="T35" fmla="*/ 274 h 274"/>
                <a:gd name="T36" fmla="*/ 30 w 76"/>
                <a:gd name="T37" fmla="*/ 272 h 274"/>
                <a:gd name="T38" fmla="*/ 32 w 76"/>
                <a:gd name="T39" fmla="*/ 266 h 274"/>
                <a:gd name="T40" fmla="*/ 36 w 76"/>
                <a:gd name="T41" fmla="*/ 257 h 274"/>
                <a:gd name="T42" fmla="*/ 42 w 76"/>
                <a:gd name="T43" fmla="*/ 247 h 274"/>
                <a:gd name="T44" fmla="*/ 48 w 76"/>
                <a:gd name="T45" fmla="*/ 234 h 274"/>
                <a:gd name="T46" fmla="*/ 53 w 76"/>
                <a:gd name="T47" fmla="*/ 218 h 274"/>
                <a:gd name="T48" fmla="*/ 59 w 76"/>
                <a:gd name="T49" fmla="*/ 199 h 274"/>
                <a:gd name="T50" fmla="*/ 67 w 76"/>
                <a:gd name="T51" fmla="*/ 182 h 274"/>
                <a:gd name="T52" fmla="*/ 70 w 76"/>
                <a:gd name="T53" fmla="*/ 160 h 274"/>
                <a:gd name="T54" fmla="*/ 74 w 76"/>
                <a:gd name="T55" fmla="*/ 139 h 274"/>
                <a:gd name="T56" fmla="*/ 76 w 76"/>
                <a:gd name="T57" fmla="*/ 116 h 274"/>
                <a:gd name="T58" fmla="*/ 76 w 76"/>
                <a:gd name="T59" fmla="*/ 93 h 274"/>
                <a:gd name="T60" fmla="*/ 74 w 76"/>
                <a:gd name="T61" fmla="*/ 70 h 274"/>
                <a:gd name="T62" fmla="*/ 72 w 76"/>
                <a:gd name="T63" fmla="*/ 45 h 274"/>
                <a:gd name="T64" fmla="*/ 65 w 76"/>
                <a:gd name="T65" fmla="*/ 22 h 274"/>
                <a:gd name="T66" fmla="*/ 55 w 76"/>
                <a:gd name="T67" fmla="*/ 0 h 274"/>
                <a:gd name="T68" fmla="*/ 30 w 76"/>
                <a:gd name="T69" fmla="*/ 0 h 274"/>
                <a:gd name="T70" fmla="*/ 30 w 76"/>
                <a:gd name="T71"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274">
                  <a:moveTo>
                    <a:pt x="30" y="0"/>
                  </a:moveTo>
                  <a:lnTo>
                    <a:pt x="30" y="2"/>
                  </a:lnTo>
                  <a:lnTo>
                    <a:pt x="32" y="5"/>
                  </a:lnTo>
                  <a:lnTo>
                    <a:pt x="34" y="11"/>
                  </a:lnTo>
                  <a:lnTo>
                    <a:pt x="38" y="21"/>
                  </a:lnTo>
                  <a:lnTo>
                    <a:pt x="40" y="30"/>
                  </a:lnTo>
                  <a:lnTo>
                    <a:pt x="44" y="43"/>
                  </a:lnTo>
                  <a:lnTo>
                    <a:pt x="48" y="59"/>
                  </a:lnTo>
                  <a:lnTo>
                    <a:pt x="51" y="76"/>
                  </a:lnTo>
                  <a:lnTo>
                    <a:pt x="51" y="95"/>
                  </a:lnTo>
                  <a:lnTo>
                    <a:pt x="51" y="116"/>
                  </a:lnTo>
                  <a:lnTo>
                    <a:pt x="48" y="137"/>
                  </a:lnTo>
                  <a:lnTo>
                    <a:pt x="44" y="161"/>
                  </a:lnTo>
                  <a:lnTo>
                    <a:pt x="38" y="186"/>
                  </a:lnTo>
                  <a:lnTo>
                    <a:pt x="27" y="213"/>
                  </a:lnTo>
                  <a:lnTo>
                    <a:pt x="15" y="239"/>
                  </a:lnTo>
                  <a:lnTo>
                    <a:pt x="0" y="268"/>
                  </a:lnTo>
                  <a:lnTo>
                    <a:pt x="30" y="274"/>
                  </a:lnTo>
                  <a:lnTo>
                    <a:pt x="30" y="272"/>
                  </a:lnTo>
                  <a:lnTo>
                    <a:pt x="32" y="266"/>
                  </a:lnTo>
                  <a:lnTo>
                    <a:pt x="36" y="257"/>
                  </a:lnTo>
                  <a:lnTo>
                    <a:pt x="42" y="247"/>
                  </a:lnTo>
                  <a:lnTo>
                    <a:pt x="48" y="234"/>
                  </a:lnTo>
                  <a:lnTo>
                    <a:pt x="53" y="218"/>
                  </a:lnTo>
                  <a:lnTo>
                    <a:pt x="59" y="199"/>
                  </a:lnTo>
                  <a:lnTo>
                    <a:pt x="67" y="182"/>
                  </a:lnTo>
                  <a:lnTo>
                    <a:pt x="70" y="160"/>
                  </a:lnTo>
                  <a:lnTo>
                    <a:pt x="74" y="139"/>
                  </a:lnTo>
                  <a:lnTo>
                    <a:pt x="76" y="116"/>
                  </a:lnTo>
                  <a:lnTo>
                    <a:pt x="76" y="93"/>
                  </a:lnTo>
                  <a:lnTo>
                    <a:pt x="74" y="70"/>
                  </a:lnTo>
                  <a:lnTo>
                    <a:pt x="72" y="45"/>
                  </a:lnTo>
                  <a:lnTo>
                    <a:pt x="65" y="22"/>
                  </a:lnTo>
                  <a:lnTo>
                    <a:pt x="55" y="0"/>
                  </a:lnTo>
                  <a:lnTo>
                    <a:pt x="30" y="0"/>
                  </a:ln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02" name="Freeform 98">
              <a:extLst>
                <a:ext uri="{FF2B5EF4-FFF2-40B4-BE49-F238E27FC236}">
                  <a16:creationId xmlns:a16="http://schemas.microsoft.com/office/drawing/2014/main" id="{014D2955-B557-463B-BF3A-E9D0344048DE}"/>
                </a:ext>
              </a:extLst>
            </p:cNvPr>
            <p:cNvSpPr>
              <a:spLocks/>
            </p:cNvSpPr>
            <p:nvPr/>
          </p:nvSpPr>
          <p:spPr bwMode="auto">
            <a:xfrm>
              <a:off x="-193" y="2317"/>
              <a:ext cx="23" cy="101"/>
            </a:xfrm>
            <a:custGeom>
              <a:avLst/>
              <a:gdLst>
                <a:gd name="T0" fmla="*/ 17 w 48"/>
                <a:gd name="T1" fmla="*/ 0 h 202"/>
                <a:gd name="T2" fmla="*/ 17 w 48"/>
                <a:gd name="T3" fmla="*/ 4 h 202"/>
                <a:gd name="T4" fmla="*/ 17 w 48"/>
                <a:gd name="T5" fmla="*/ 10 h 202"/>
                <a:gd name="T6" fmla="*/ 19 w 48"/>
                <a:gd name="T7" fmla="*/ 17 h 202"/>
                <a:gd name="T8" fmla="*/ 19 w 48"/>
                <a:gd name="T9" fmla="*/ 25 h 202"/>
                <a:gd name="T10" fmla="*/ 19 w 48"/>
                <a:gd name="T11" fmla="*/ 35 h 202"/>
                <a:gd name="T12" fmla="*/ 21 w 48"/>
                <a:gd name="T13" fmla="*/ 46 h 202"/>
                <a:gd name="T14" fmla="*/ 21 w 48"/>
                <a:gd name="T15" fmla="*/ 61 h 202"/>
                <a:gd name="T16" fmla="*/ 21 w 48"/>
                <a:gd name="T17" fmla="*/ 75 h 202"/>
                <a:gd name="T18" fmla="*/ 21 w 48"/>
                <a:gd name="T19" fmla="*/ 90 h 202"/>
                <a:gd name="T20" fmla="*/ 19 w 48"/>
                <a:gd name="T21" fmla="*/ 105 h 202"/>
                <a:gd name="T22" fmla="*/ 17 w 48"/>
                <a:gd name="T23" fmla="*/ 122 h 202"/>
                <a:gd name="T24" fmla="*/ 12 w 48"/>
                <a:gd name="T25" fmla="*/ 139 h 202"/>
                <a:gd name="T26" fmla="*/ 10 w 48"/>
                <a:gd name="T27" fmla="*/ 158 h 202"/>
                <a:gd name="T28" fmla="*/ 4 w 48"/>
                <a:gd name="T29" fmla="*/ 179 h 202"/>
                <a:gd name="T30" fmla="*/ 0 w 48"/>
                <a:gd name="T31" fmla="*/ 198 h 202"/>
                <a:gd name="T32" fmla="*/ 29 w 48"/>
                <a:gd name="T33" fmla="*/ 202 h 202"/>
                <a:gd name="T34" fmla="*/ 29 w 48"/>
                <a:gd name="T35" fmla="*/ 200 h 202"/>
                <a:gd name="T36" fmla="*/ 31 w 48"/>
                <a:gd name="T37" fmla="*/ 198 h 202"/>
                <a:gd name="T38" fmla="*/ 31 w 48"/>
                <a:gd name="T39" fmla="*/ 191 h 202"/>
                <a:gd name="T40" fmla="*/ 34 w 48"/>
                <a:gd name="T41" fmla="*/ 185 h 202"/>
                <a:gd name="T42" fmla="*/ 36 w 48"/>
                <a:gd name="T43" fmla="*/ 174 h 202"/>
                <a:gd name="T44" fmla="*/ 38 w 48"/>
                <a:gd name="T45" fmla="*/ 164 h 202"/>
                <a:gd name="T46" fmla="*/ 40 w 48"/>
                <a:gd name="T47" fmla="*/ 151 h 202"/>
                <a:gd name="T48" fmla="*/ 44 w 48"/>
                <a:gd name="T49" fmla="*/ 137 h 202"/>
                <a:gd name="T50" fmla="*/ 44 w 48"/>
                <a:gd name="T51" fmla="*/ 122 h 202"/>
                <a:gd name="T52" fmla="*/ 46 w 48"/>
                <a:gd name="T53" fmla="*/ 107 h 202"/>
                <a:gd name="T54" fmla="*/ 48 w 48"/>
                <a:gd name="T55" fmla="*/ 90 h 202"/>
                <a:gd name="T56" fmla="*/ 48 w 48"/>
                <a:gd name="T57" fmla="*/ 75 h 202"/>
                <a:gd name="T58" fmla="*/ 48 w 48"/>
                <a:gd name="T59" fmla="*/ 56 h 202"/>
                <a:gd name="T60" fmla="*/ 48 w 48"/>
                <a:gd name="T61" fmla="*/ 38 h 202"/>
                <a:gd name="T62" fmla="*/ 44 w 48"/>
                <a:gd name="T63" fmla="*/ 19 h 202"/>
                <a:gd name="T64" fmla="*/ 42 w 48"/>
                <a:gd name="T65" fmla="*/ 2 h 202"/>
                <a:gd name="T66" fmla="*/ 17 w 48"/>
                <a:gd name="T67" fmla="*/ 0 h 202"/>
                <a:gd name="T68" fmla="*/ 17 w 48"/>
                <a:gd name="T6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202">
                  <a:moveTo>
                    <a:pt x="17" y="0"/>
                  </a:moveTo>
                  <a:lnTo>
                    <a:pt x="17" y="4"/>
                  </a:lnTo>
                  <a:lnTo>
                    <a:pt x="17" y="10"/>
                  </a:lnTo>
                  <a:lnTo>
                    <a:pt x="19" y="17"/>
                  </a:lnTo>
                  <a:lnTo>
                    <a:pt x="19" y="25"/>
                  </a:lnTo>
                  <a:lnTo>
                    <a:pt x="19" y="35"/>
                  </a:lnTo>
                  <a:lnTo>
                    <a:pt x="21" y="46"/>
                  </a:lnTo>
                  <a:lnTo>
                    <a:pt x="21" y="61"/>
                  </a:lnTo>
                  <a:lnTo>
                    <a:pt x="21" y="75"/>
                  </a:lnTo>
                  <a:lnTo>
                    <a:pt x="21" y="90"/>
                  </a:lnTo>
                  <a:lnTo>
                    <a:pt x="19" y="105"/>
                  </a:lnTo>
                  <a:lnTo>
                    <a:pt x="17" y="122"/>
                  </a:lnTo>
                  <a:lnTo>
                    <a:pt x="12" y="139"/>
                  </a:lnTo>
                  <a:lnTo>
                    <a:pt x="10" y="158"/>
                  </a:lnTo>
                  <a:lnTo>
                    <a:pt x="4" y="179"/>
                  </a:lnTo>
                  <a:lnTo>
                    <a:pt x="0" y="198"/>
                  </a:lnTo>
                  <a:lnTo>
                    <a:pt x="29" y="202"/>
                  </a:lnTo>
                  <a:lnTo>
                    <a:pt x="29" y="200"/>
                  </a:lnTo>
                  <a:lnTo>
                    <a:pt x="31" y="198"/>
                  </a:lnTo>
                  <a:lnTo>
                    <a:pt x="31" y="191"/>
                  </a:lnTo>
                  <a:lnTo>
                    <a:pt x="34" y="185"/>
                  </a:lnTo>
                  <a:lnTo>
                    <a:pt x="36" y="174"/>
                  </a:lnTo>
                  <a:lnTo>
                    <a:pt x="38" y="164"/>
                  </a:lnTo>
                  <a:lnTo>
                    <a:pt x="40" y="151"/>
                  </a:lnTo>
                  <a:lnTo>
                    <a:pt x="44" y="137"/>
                  </a:lnTo>
                  <a:lnTo>
                    <a:pt x="44" y="122"/>
                  </a:lnTo>
                  <a:lnTo>
                    <a:pt x="46" y="107"/>
                  </a:lnTo>
                  <a:lnTo>
                    <a:pt x="48" y="90"/>
                  </a:lnTo>
                  <a:lnTo>
                    <a:pt x="48" y="75"/>
                  </a:lnTo>
                  <a:lnTo>
                    <a:pt x="48" y="56"/>
                  </a:lnTo>
                  <a:lnTo>
                    <a:pt x="48" y="38"/>
                  </a:lnTo>
                  <a:lnTo>
                    <a:pt x="44" y="19"/>
                  </a:lnTo>
                  <a:lnTo>
                    <a:pt x="42" y="2"/>
                  </a:lnTo>
                  <a:lnTo>
                    <a:pt x="17"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03" name="Freeform 99">
              <a:extLst>
                <a:ext uri="{FF2B5EF4-FFF2-40B4-BE49-F238E27FC236}">
                  <a16:creationId xmlns:a16="http://schemas.microsoft.com/office/drawing/2014/main" id="{0B063893-11D8-44A5-BF4B-66171EF9554E}"/>
                </a:ext>
              </a:extLst>
            </p:cNvPr>
            <p:cNvSpPr>
              <a:spLocks/>
            </p:cNvSpPr>
            <p:nvPr/>
          </p:nvSpPr>
          <p:spPr bwMode="auto">
            <a:xfrm>
              <a:off x="-304" y="2237"/>
              <a:ext cx="86" cy="39"/>
            </a:xfrm>
            <a:custGeom>
              <a:avLst/>
              <a:gdLst>
                <a:gd name="T0" fmla="*/ 155 w 172"/>
                <a:gd name="T1" fmla="*/ 0 h 78"/>
                <a:gd name="T2" fmla="*/ 0 w 172"/>
                <a:gd name="T3" fmla="*/ 62 h 78"/>
                <a:gd name="T4" fmla="*/ 19 w 172"/>
                <a:gd name="T5" fmla="*/ 78 h 78"/>
                <a:gd name="T6" fmla="*/ 172 w 172"/>
                <a:gd name="T7" fmla="*/ 30 h 78"/>
                <a:gd name="T8" fmla="*/ 155 w 172"/>
                <a:gd name="T9" fmla="*/ 0 h 78"/>
                <a:gd name="T10" fmla="*/ 155 w 172"/>
                <a:gd name="T11" fmla="*/ 0 h 78"/>
              </a:gdLst>
              <a:ahLst/>
              <a:cxnLst>
                <a:cxn ang="0">
                  <a:pos x="T0" y="T1"/>
                </a:cxn>
                <a:cxn ang="0">
                  <a:pos x="T2" y="T3"/>
                </a:cxn>
                <a:cxn ang="0">
                  <a:pos x="T4" y="T5"/>
                </a:cxn>
                <a:cxn ang="0">
                  <a:pos x="T6" y="T7"/>
                </a:cxn>
                <a:cxn ang="0">
                  <a:pos x="T8" y="T9"/>
                </a:cxn>
                <a:cxn ang="0">
                  <a:pos x="T10" y="T11"/>
                </a:cxn>
              </a:cxnLst>
              <a:rect l="0" t="0" r="r" b="b"/>
              <a:pathLst>
                <a:path w="172" h="78">
                  <a:moveTo>
                    <a:pt x="155" y="0"/>
                  </a:moveTo>
                  <a:lnTo>
                    <a:pt x="0" y="62"/>
                  </a:lnTo>
                  <a:lnTo>
                    <a:pt x="19" y="78"/>
                  </a:lnTo>
                  <a:lnTo>
                    <a:pt x="172" y="30"/>
                  </a:lnTo>
                  <a:lnTo>
                    <a:pt x="155" y="0"/>
                  </a:lnTo>
                  <a:lnTo>
                    <a:pt x="15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04" name="Freeform 100">
              <a:extLst>
                <a:ext uri="{FF2B5EF4-FFF2-40B4-BE49-F238E27FC236}">
                  <a16:creationId xmlns:a16="http://schemas.microsoft.com/office/drawing/2014/main" id="{9EB6FA3C-E79C-483F-98DB-4A26BBCB9C77}"/>
                </a:ext>
              </a:extLst>
            </p:cNvPr>
            <p:cNvSpPr>
              <a:spLocks/>
            </p:cNvSpPr>
            <p:nvPr/>
          </p:nvSpPr>
          <p:spPr bwMode="auto">
            <a:xfrm>
              <a:off x="-269" y="2274"/>
              <a:ext cx="55" cy="28"/>
            </a:xfrm>
            <a:custGeom>
              <a:avLst/>
              <a:gdLst>
                <a:gd name="T0" fmla="*/ 106 w 108"/>
                <a:gd name="T1" fmla="*/ 0 h 55"/>
                <a:gd name="T2" fmla="*/ 0 w 108"/>
                <a:gd name="T3" fmla="*/ 42 h 55"/>
                <a:gd name="T4" fmla="*/ 34 w 108"/>
                <a:gd name="T5" fmla="*/ 55 h 55"/>
                <a:gd name="T6" fmla="*/ 108 w 108"/>
                <a:gd name="T7" fmla="*/ 26 h 55"/>
                <a:gd name="T8" fmla="*/ 106 w 108"/>
                <a:gd name="T9" fmla="*/ 0 h 55"/>
                <a:gd name="T10" fmla="*/ 106 w 108"/>
                <a:gd name="T11" fmla="*/ 0 h 55"/>
              </a:gdLst>
              <a:ahLst/>
              <a:cxnLst>
                <a:cxn ang="0">
                  <a:pos x="T0" y="T1"/>
                </a:cxn>
                <a:cxn ang="0">
                  <a:pos x="T2" y="T3"/>
                </a:cxn>
                <a:cxn ang="0">
                  <a:pos x="T4" y="T5"/>
                </a:cxn>
                <a:cxn ang="0">
                  <a:pos x="T6" y="T7"/>
                </a:cxn>
                <a:cxn ang="0">
                  <a:pos x="T8" y="T9"/>
                </a:cxn>
                <a:cxn ang="0">
                  <a:pos x="T10" y="T11"/>
                </a:cxn>
              </a:cxnLst>
              <a:rect l="0" t="0" r="r" b="b"/>
              <a:pathLst>
                <a:path w="108" h="55">
                  <a:moveTo>
                    <a:pt x="106" y="0"/>
                  </a:moveTo>
                  <a:lnTo>
                    <a:pt x="0" y="42"/>
                  </a:lnTo>
                  <a:lnTo>
                    <a:pt x="34" y="55"/>
                  </a:lnTo>
                  <a:lnTo>
                    <a:pt x="108" y="26"/>
                  </a:lnTo>
                  <a:lnTo>
                    <a:pt x="106" y="0"/>
                  </a:lnTo>
                  <a:lnTo>
                    <a:pt x="10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05" name="Freeform 101">
              <a:extLst>
                <a:ext uri="{FF2B5EF4-FFF2-40B4-BE49-F238E27FC236}">
                  <a16:creationId xmlns:a16="http://schemas.microsoft.com/office/drawing/2014/main" id="{30747840-439E-4080-A4C3-4E6C99DB4C88}"/>
                </a:ext>
              </a:extLst>
            </p:cNvPr>
            <p:cNvSpPr>
              <a:spLocks/>
            </p:cNvSpPr>
            <p:nvPr/>
          </p:nvSpPr>
          <p:spPr bwMode="auto">
            <a:xfrm>
              <a:off x="-231" y="2316"/>
              <a:ext cx="22" cy="16"/>
            </a:xfrm>
            <a:custGeom>
              <a:avLst/>
              <a:gdLst>
                <a:gd name="T0" fmla="*/ 44 w 46"/>
                <a:gd name="T1" fmla="*/ 0 h 33"/>
                <a:gd name="T2" fmla="*/ 0 w 46"/>
                <a:gd name="T3" fmla="*/ 18 h 33"/>
                <a:gd name="T4" fmla="*/ 11 w 46"/>
                <a:gd name="T5" fmla="*/ 33 h 33"/>
                <a:gd name="T6" fmla="*/ 46 w 46"/>
                <a:gd name="T7" fmla="*/ 31 h 33"/>
                <a:gd name="T8" fmla="*/ 44 w 46"/>
                <a:gd name="T9" fmla="*/ 0 h 33"/>
                <a:gd name="T10" fmla="*/ 44 w 46"/>
                <a:gd name="T11" fmla="*/ 0 h 33"/>
              </a:gdLst>
              <a:ahLst/>
              <a:cxnLst>
                <a:cxn ang="0">
                  <a:pos x="T0" y="T1"/>
                </a:cxn>
                <a:cxn ang="0">
                  <a:pos x="T2" y="T3"/>
                </a:cxn>
                <a:cxn ang="0">
                  <a:pos x="T4" y="T5"/>
                </a:cxn>
                <a:cxn ang="0">
                  <a:pos x="T6" y="T7"/>
                </a:cxn>
                <a:cxn ang="0">
                  <a:pos x="T8" y="T9"/>
                </a:cxn>
                <a:cxn ang="0">
                  <a:pos x="T10" y="T11"/>
                </a:cxn>
              </a:cxnLst>
              <a:rect l="0" t="0" r="r" b="b"/>
              <a:pathLst>
                <a:path w="46" h="33">
                  <a:moveTo>
                    <a:pt x="44" y="0"/>
                  </a:moveTo>
                  <a:lnTo>
                    <a:pt x="0" y="18"/>
                  </a:lnTo>
                  <a:lnTo>
                    <a:pt x="11" y="33"/>
                  </a:lnTo>
                  <a:lnTo>
                    <a:pt x="46" y="31"/>
                  </a:lnTo>
                  <a:lnTo>
                    <a:pt x="44" y="0"/>
                  </a:lnTo>
                  <a:lnTo>
                    <a:pt x="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06" name="Freeform 102">
              <a:extLst>
                <a:ext uri="{FF2B5EF4-FFF2-40B4-BE49-F238E27FC236}">
                  <a16:creationId xmlns:a16="http://schemas.microsoft.com/office/drawing/2014/main" id="{56F40F73-2E05-4220-A448-8F52FE39EB46}"/>
                </a:ext>
              </a:extLst>
            </p:cNvPr>
            <p:cNvSpPr>
              <a:spLocks/>
            </p:cNvSpPr>
            <p:nvPr/>
          </p:nvSpPr>
          <p:spPr bwMode="auto">
            <a:xfrm>
              <a:off x="-51" y="2152"/>
              <a:ext cx="98" cy="143"/>
            </a:xfrm>
            <a:custGeom>
              <a:avLst/>
              <a:gdLst>
                <a:gd name="T0" fmla="*/ 0 w 196"/>
                <a:gd name="T1" fmla="*/ 23 h 288"/>
                <a:gd name="T2" fmla="*/ 3 w 196"/>
                <a:gd name="T3" fmla="*/ 23 h 288"/>
                <a:gd name="T4" fmla="*/ 9 w 196"/>
                <a:gd name="T5" fmla="*/ 27 h 288"/>
                <a:gd name="T6" fmla="*/ 19 w 196"/>
                <a:gd name="T7" fmla="*/ 31 h 288"/>
                <a:gd name="T8" fmla="*/ 30 w 196"/>
                <a:gd name="T9" fmla="*/ 36 h 288"/>
                <a:gd name="T10" fmla="*/ 43 w 196"/>
                <a:gd name="T11" fmla="*/ 44 h 288"/>
                <a:gd name="T12" fmla="*/ 59 w 196"/>
                <a:gd name="T13" fmla="*/ 54 h 288"/>
                <a:gd name="T14" fmla="*/ 74 w 196"/>
                <a:gd name="T15" fmla="*/ 67 h 288"/>
                <a:gd name="T16" fmla="*/ 91 w 196"/>
                <a:gd name="T17" fmla="*/ 82 h 288"/>
                <a:gd name="T18" fmla="*/ 104 w 196"/>
                <a:gd name="T19" fmla="*/ 97 h 288"/>
                <a:gd name="T20" fmla="*/ 118 w 196"/>
                <a:gd name="T21" fmla="*/ 116 h 288"/>
                <a:gd name="T22" fmla="*/ 131 w 196"/>
                <a:gd name="T23" fmla="*/ 137 h 288"/>
                <a:gd name="T24" fmla="*/ 142 w 196"/>
                <a:gd name="T25" fmla="*/ 162 h 288"/>
                <a:gd name="T26" fmla="*/ 152 w 196"/>
                <a:gd name="T27" fmla="*/ 189 h 288"/>
                <a:gd name="T28" fmla="*/ 159 w 196"/>
                <a:gd name="T29" fmla="*/ 219 h 288"/>
                <a:gd name="T30" fmla="*/ 161 w 196"/>
                <a:gd name="T31" fmla="*/ 251 h 288"/>
                <a:gd name="T32" fmla="*/ 163 w 196"/>
                <a:gd name="T33" fmla="*/ 288 h 288"/>
                <a:gd name="T34" fmla="*/ 196 w 196"/>
                <a:gd name="T35" fmla="*/ 286 h 288"/>
                <a:gd name="T36" fmla="*/ 196 w 196"/>
                <a:gd name="T37" fmla="*/ 284 h 288"/>
                <a:gd name="T38" fmla="*/ 196 w 196"/>
                <a:gd name="T39" fmla="*/ 276 h 288"/>
                <a:gd name="T40" fmla="*/ 196 w 196"/>
                <a:gd name="T41" fmla="*/ 267 h 288"/>
                <a:gd name="T42" fmla="*/ 196 w 196"/>
                <a:gd name="T43" fmla="*/ 253 h 288"/>
                <a:gd name="T44" fmla="*/ 194 w 196"/>
                <a:gd name="T45" fmla="*/ 236 h 288"/>
                <a:gd name="T46" fmla="*/ 190 w 196"/>
                <a:gd name="T47" fmla="*/ 219 h 288"/>
                <a:gd name="T48" fmla="*/ 186 w 196"/>
                <a:gd name="T49" fmla="*/ 198 h 288"/>
                <a:gd name="T50" fmla="*/ 182 w 196"/>
                <a:gd name="T51" fmla="*/ 175 h 288"/>
                <a:gd name="T52" fmla="*/ 173 w 196"/>
                <a:gd name="T53" fmla="*/ 152 h 288"/>
                <a:gd name="T54" fmla="*/ 161 w 196"/>
                <a:gd name="T55" fmla="*/ 130 h 288"/>
                <a:gd name="T56" fmla="*/ 148 w 196"/>
                <a:gd name="T57" fmla="*/ 105 h 288"/>
                <a:gd name="T58" fmla="*/ 131 w 196"/>
                <a:gd name="T59" fmla="*/ 82 h 288"/>
                <a:gd name="T60" fmla="*/ 108 w 196"/>
                <a:gd name="T61" fmla="*/ 59 h 288"/>
                <a:gd name="T62" fmla="*/ 83 w 196"/>
                <a:gd name="T63" fmla="*/ 38 h 288"/>
                <a:gd name="T64" fmla="*/ 53 w 196"/>
                <a:gd name="T65" fmla="*/ 17 h 288"/>
                <a:gd name="T66" fmla="*/ 19 w 196"/>
                <a:gd name="T67" fmla="*/ 2 h 288"/>
                <a:gd name="T68" fmla="*/ 11 w 196"/>
                <a:gd name="T69" fmla="*/ 0 h 288"/>
                <a:gd name="T70" fmla="*/ 7 w 196"/>
                <a:gd name="T71" fmla="*/ 0 h 288"/>
                <a:gd name="T72" fmla="*/ 3 w 196"/>
                <a:gd name="T73" fmla="*/ 4 h 288"/>
                <a:gd name="T74" fmla="*/ 1 w 196"/>
                <a:gd name="T75" fmla="*/ 10 h 288"/>
                <a:gd name="T76" fmla="*/ 0 w 196"/>
                <a:gd name="T77" fmla="*/ 17 h 288"/>
                <a:gd name="T78" fmla="*/ 0 w 196"/>
                <a:gd name="T79" fmla="*/ 23 h 288"/>
                <a:gd name="T80" fmla="*/ 0 w 196"/>
                <a:gd name="T81" fmla="*/ 2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6" h="288">
                  <a:moveTo>
                    <a:pt x="0" y="23"/>
                  </a:moveTo>
                  <a:lnTo>
                    <a:pt x="3" y="23"/>
                  </a:lnTo>
                  <a:lnTo>
                    <a:pt x="9" y="27"/>
                  </a:lnTo>
                  <a:lnTo>
                    <a:pt x="19" y="31"/>
                  </a:lnTo>
                  <a:lnTo>
                    <a:pt x="30" y="36"/>
                  </a:lnTo>
                  <a:lnTo>
                    <a:pt x="43" y="44"/>
                  </a:lnTo>
                  <a:lnTo>
                    <a:pt x="59" y="54"/>
                  </a:lnTo>
                  <a:lnTo>
                    <a:pt x="74" y="67"/>
                  </a:lnTo>
                  <a:lnTo>
                    <a:pt x="91" y="82"/>
                  </a:lnTo>
                  <a:lnTo>
                    <a:pt x="104" y="97"/>
                  </a:lnTo>
                  <a:lnTo>
                    <a:pt x="118" y="116"/>
                  </a:lnTo>
                  <a:lnTo>
                    <a:pt x="131" y="137"/>
                  </a:lnTo>
                  <a:lnTo>
                    <a:pt x="142" y="162"/>
                  </a:lnTo>
                  <a:lnTo>
                    <a:pt x="152" y="189"/>
                  </a:lnTo>
                  <a:lnTo>
                    <a:pt x="159" y="219"/>
                  </a:lnTo>
                  <a:lnTo>
                    <a:pt x="161" y="251"/>
                  </a:lnTo>
                  <a:lnTo>
                    <a:pt x="163" y="288"/>
                  </a:lnTo>
                  <a:lnTo>
                    <a:pt x="196" y="286"/>
                  </a:lnTo>
                  <a:lnTo>
                    <a:pt x="196" y="284"/>
                  </a:lnTo>
                  <a:lnTo>
                    <a:pt x="196" y="276"/>
                  </a:lnTo>
                  <a:lnTo>
                    <a:pt x="196" y="267"/>
                  </a:lnTo>
                  <a:lnTo>
                    <a:pt x="196" y="253"/>
                  </a:lnTo>
                  <a:lnTo>
                    <a:pt x="194" y="236"/>
                  </a:lnTo>
                  <a:lnTo>
                    <a:pt x="190" y="219"/>
                  </a:lnTo>
                  <a:lnTo>
                    <a:pt x="186" y="198"/>
                  </a:lnTo>
                  <a:lnTo>
                    <a:pt x="182" y="175"/>
                  </a:lnTo>
                  <a:lnTo>
                    <a:pt x="173" y="152"/>
                  </a:lnTo>
                  <a:lnTo>
                    <a:pt x="161" y="130"/>
                  </a:lnTo>
                  <a:lnTo>
                    <a:pt x="148" y="105"/>
                  </a:lnTo>
                  <a:lnTo>
                    <a:pt x="131" y="82"/>
                  </a:lnTo>
                  <a:lnTo>
                    <a:pt x="108" y="59"/>
                  </a:lnTo>
                  <a:lnTo>
                    <a:pt x="83" y="38"/>
                  </a:lnTo>
                  <a:lnTo>
                    <a:pt x="53" y="17"/>
                  </a:lnTo>
                  <a:lnTo>
                    <a:pt x="19" y="2"/>
                  </a:lnTo>
                  <a:lnTo>
                    <a:pt x="11" y="0"/>
                  </a:lnTo>
                  <a:lnTo>
                    <a:pt x="7" y="0"/>
                  </a:lnTo>
                  <a:lnTo>
                    <a:pt x="3" y="4"/>
                  </a:lnTo>
                  <a:lnTo>
                    <a:pt x="1" y="10"/>
                  </a:lnTo>
                  <a:lnTo>
                    <a:pt x="0" y="17"/>
                  </a:lnTo>
                  <a:lnTo>
                    <a:pt x="0" y="23"/>
                  </a:lnTo>
                  <a:lnTo>
                    <a:pt x="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07" name="Freeform 103">
              <a:extLst>
                <a:ext uri="{FF2B5EF4-FFF2-40B4-BE49-F238E27FC236}">
                  <a16:creationId xmlns:a16="http://schemas.microsoft.com/office/drawing/2014/main" id="{C937D300-F638-482F-912D-1CEF98F186C6}"/>
                </a:ext>
              </a:extLst>
            </p:cNvPr>
            <p:cNvSpPr>
              <a:spLocks/>
            </p:cNvSpPr>
            <p:nvPr/>
          </p:nvSpPr>
          <p:spPr bwMode="auto">
            <a:xfrm>
              <a:off x="-207" y="2144"/>
              <a:ext cx="114" cy="30"/>
            </a:xfrm>
            <a:custGeom>
              <a:avLst/>
              <a:gdLst>
                <a:gd name="T0" fmla="*/ 0 w 229"/>
                <a:gd name="T1" fmla="*/ 30 h 61"/>
                <a:gd name="T2" fmla="*/ 229 w 229"/>
                <a:gd name="T3" fmla="*/ 61 h 61"/>
                <a:gd name="T4" fmla="*/ 223 w 229"/>
                <a:gd name="T5" fmla="*/ 32 h 61"/>
                <a:gd name="T6" fmla="*/ 20 w 229"/>
                <a:gd name="T7" fmla="*/ 0 h 61"/>
                <a:gd name="T8" fmla="*/ 0 w 229"/>
                <a:gd name="T9" fmla="*/ 30 h 61"/>
                <a:gd name="T10" fmla="*/ 0 w 229"/>
                <a:gd name="T11" fmla="*/ 30 h 61"/>
              </a:gdLst>
              <a:ahLst/>
              <a:cxnLst>
                <a:cxn ang="0">
                  <a:pos x="T0" y="T1"/>
                </a:cxn>
                <a:cxn ang="0">
                  <a:pos x="T2" y="T3"/>
                </a:cxn>
                <a:cxn ang="0">
                  <a:pos x="T4" y="T5"/>
                </a:cxn>
                <a:cxn ang="0">
                  <a:pos x="T6" y="T7"/>
                </a:cxn>
                <a:cxn ang="0">
                  <a:pos x="T8" y="T9"/>
                </a:cxn>
                <a:cxn ang="0">
                  <a:pos x="T10" y="T11"/>
                </a:cxn>
              </a:cxnLst>
              <a:rect l="0" t="0" r="r" b="b"/>
              <a:pathLst>
                <a:path w="229" h="61">
                  <a:moveTo>
                    <a:pt x="0" y="30"/>
                  </a:moveTo>
                  <a:lnTo>
                    <a:pt x="229" y="61"/>
                  </a:lnTo>
                  <a:lnTo>
                    <a:pt x="223" y="32"/>
                  </a:lnTo>
                  <a:lnTo>
                    <a:pt x="20" y="0"/>
                  </a:lnTo>
                  <a:lnTo>
                    <a:pt x="0" y="30"/>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14" name="Freeform 110">
              <a:extLst>
                <a:ext uri="{FF2B5EF4-FFF2-40B4-BE49-F238E27FC236}">
                  <a16:creationId xmlns:a16="http://schemas.microsoft.com/office/drawing/2014/main" id="{0EB38C75-13A1-410A-B0BA-5EC4153060EA}"/>
                </a:ext>
              </a:extLst>
            </p:cNvPr>
            <p:cNvSpPr>
              <a:spLocks/>
            </p:cNvSpPr>
            <p:nvPr/>
          </p:nvSpPr>
          <p:spPr bwMode="auto">
            <a:xfrm>
              <a:off x="-501" y="2946"/>
              <a:ext cx="1183" cy="91"/>
            </a:xfrm>
            <a:custGeom>
              <a:avLst/>
              <a:gdLst>
                <a:gd name="T0" fmla="*/ 0 w 2365"/>
                <a:gd name="T1" fmla="*/ 132 h 183"/>
                <a:gd name="T2" fmla="*/ 2340 w 2365"/>
                <a:gd name="T3" fmla="*/ 0 h 183"/>
                <a:gd name="T4" fmla="*/ 2365 w 2365"/>
                <a:gd name="T5" fmla="*/ 46 h 183"/>
                <a:gd name="T6" fmla="*/ 19 w 2365"/>
                <a:gd name="T7" fmla="*/ 183 h 183"/>
                <a:gd name="T8" fmla="*/ 0 w 2365"/>
                <a:gd name="T9" fmla="*/ 132 h 183"/>
                <a:gd name="T10" fmla="*/ 0 w 2365"/>
                <a:gd name="T11" fmla="*/ 132 h 183"/>
              </a:gdLst>
              <a:ahLst/>
              <a:cxnLst>
                <a:cxn ang="0">
                  <a:pos x="T0" y="T1"/>
                </a:cxn>
                <a:cxn ang="0">
                  <a:pos x="T2" y="T3"/>
                </a:cxn>
                <a:cxn ang="0">
                  <a:pos x="T4" y="T5"/>
                </a:cxn>
                <a:cxn ang="0">
                  <a:pos x="T6" y="T7"/>
                </a:cxn>
                <a:cxn ang="0">
                  <a:pos x="T8" y="T9"/>
                </a:cxn>
                <a:cxn ang="0">
                  <a:pos x="T10" y="T11"/>
                </a:cxn>
              </a:cxnLst>
              <a:rect l="0" t="0" r="r" b="b"/>
              <a:pathLst>
                <a:path w="2365" h="183">
                  <a:moveTo>
                    <a:pt x="0" y="132"/>
                  </a:moveTo>
                  <a:lnTo>
                    <a:pt x="2340" y="0"/>
                  </a:lnTo>
                  <a:lnTo>
                    <a:pt x="2365" y="46"/>
                  </a:lnTo>
                  <a:lnTo>
                    <a:pt x="19" y="183"/>
                  </a:lnTo>
                  <a:lnTo>
                    <a:pt x="0" y="132"/>
                  </a:lnTo>
                  <a:lnTo>
                    <a:pt x="0" y="1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16" name="Freeform 112">
              <a:extLst>
                <a:ext uri="{FF2B5EF4-FFF2-40B4-BE49-F238E27FC236}">
                  <a16:creationId xmlns:a16="http://schemas.microsoft.com/office/drawing/2014/main" id="{1C620AFB-578F-42A9-A43D-6CC8DC3B9A8B}"/>
                </a:ext>
              </a:extLst>
            </p:cNvPr>
            <p:cNvSpPr>
              <a:spLocks/>
            </p:cNvSpPr>
            <p:nvPr/>
          </p:nvSpPr>
          <p:spPr bwMode="auto">
            <a:xfrm>
              <a:off x="333" y="2864"/>
              <a:ext cx="177" cy="164"/>
            </a:xfrm>
            <a:custGeom>
              <a:avLst/>
              <a:gdLst>
                <a:gd name="T0" fmla="*/ 59 w 354"/>
                <a:gd name="T1" fmla="*/ 323 h 327"/>
                <a:gd name="T2" fmla="*/ 48 w 354"/>
                <a:gd name="T3" fmla="*/ 312 h 327"/>
                <a:gd name="T4" fmla="*/ 37 w 354"/>
                <a:gd name="T5" fmla="*/ 293 h 327"/>
                <a:gd name="T6" fmla="*/ 21 w 354"/>
                <a:gd name="T7" fmla="*/ 264 h 327"/>
                <a:gd name="T8" fmla="*/ 8 w 354"/>
                <a:gd name="T9" fmla="*/ 226 h 327"/>
                <a:gd name="T10" fmla="*/ 0 w 354"/>
                <a:gd name="T11" fmla="*/ 171 h 327"/>
                <a:gd name="T12" fmla="*/ 6 w 354"/>
                <a:gd name="T13" fmla="*/ 119 h 327"/>
                <a:gd name="T14" fmla="*/ 27 w 354"/>
                <a:gd name="T15" fmla="*/ 70 h 327"/>
                <a:gd name="T16" fmla="*/ 63 w 354"/>
                <a:gd name="T17" fmla="*/ 32 h 327"/>
                <a:gd name="T18" fmla="*/ 118 w 354"/>
                <a:gd name="T19" fmla="*/ 7 h 327"/>
                <a:gd name="T20" fmla="*/ 221 w 354"/>
                <a:gd name="T21" fmla="*/ 3 h 327"/>
                <a:gd name="T22" fmla="*/ 295 w 354"/>
                <a:gd name="T23" fmla="*/ 30 h 327"/>
                <a:gd name="T24" fmla="*/ 328 w 354"/>
                <a:gd name="T25" fmla="*/ 79 h 327"/>
                <a:gd name="T26" fmla="*/ 324 w 354"/>
                <a:gd name="T27" fmla="*/ 131 h 327"/>
                <a:gd name="T28" fmla="*/ 299 w 354"/>
                <a:gd name="T29" fmla="*/ 175 h 327"/>
                <a:gd name="T30" fmla="*/ 259 w 354"/>
                <a:gd name="T31" fmla="*/ 196 h 327"/>
                <a:gd name="T32" fmla="*/ 227 w 354"/>
                <a:gd name="T33" fmla="*/ 197 h 327"/>
                <a:gd name="T34" fmla="*/ 202 w 354"/>
                <a:gd name="T35" fmla="*/ 186 h 327"/>
                <a:gd name="T36" fmla="*/ 185 w 354"/>
                <a:gd name="T37" fmla="*/ 169 h 327"/>
                <a:gd name="T38" fmla="*/ 177 w 354"/>
                <a:gd name="T39" fmla="*/ 150 h 327"/>
                <a:gd name="T40" fmla="*/ 179 w 354"/>
                <a:gd name="T41" fmla="*/ 133 h 327"/>
                <a:gd name="T42" fmla="*/ 196 w 354"/>
                <a:gd name="T43" fmla="*/ 135 h 327"/>
                <a:gd name="T44" fmla="*/ 215 w 354"/>
                <a:gd name="T45" fmla="*/ 140 h 327"/>
                <a:gd name="T46" fmla="*/ 238 w 354"/>
                <a:gd name="T47" fmla="*/ 127 h 327"/>
                <a:gd name="T48" fmla="*/ 240 w 354"/>
                <a:gd name="T49" fmla="*/ 104 h 327"/>
                <a:gd name="T50" fmla="*/ 231 w 354"/>
                <a:gd name="T51" fmla="*/ 91 h 327"/>
                <a:gd name="T52" fmla="*/ 206 w 354"/>
                <a:gd name="T53" fmla="*/ 79 h 327"/>
                <a:gd name="T54" fmla="*/ 177 w 354"/>
                <a:gd name="T55" fmla="*/ 81 h 327"/>
                <a:gd name="T56" fmla="*/ 155 w 354"/>
                <a:gd name="T57" fmla="*/ 97 h 327"/>
                <a:gd name="T58" fmla="*/ 135 w 354"/>
                <a:gd name="T59" fmla="*/ 118 h 327"/>
                <a:gd name="T60" fmla="*/ 128 w 354"/>
                <a:gd name="T61" fmla="*/ 142 h 327"/>
                <a:gd name="T62" fmla="*/ 130 w 354"/>
                <a:gd name="T63" fmla="*/ 169 h 327"/>
                <a:gd name="T64" fmla="*/ 139 w 354"/>
                <a:gd name="T65" fmla="*/ 192 h 327"/>
                <a:gd name="T66" fmla="*/ 151 w 354"/>
                <a:gd name="T67" fmla="*/ 209 h 327"/>
                <a:gd name="T68" fmla="*/ 174 w 354"/>
                <a:gd name="T69" fmla="*/ 226 h 327"/>
                <a:gd name="T70" fmla="*/ 204 w 354"/>
                <a:gd name="T71" fmla="*/ 243 h 327"/>
                <a:gd name="T72" fmla="*/ 231 w 354"/>
                <a:gd name="T73" fmla="*/ 253 h 327"/>
                <a:gd name="T74" fmla="*/ 253 w 354"/>
                <a:gd name="T75" fmla="*/ 256 h 327"/>
                <a:gd name="T76" fmla="*/ 276 w 354"/>
                <a:gd name="T77" fmla="*/ 262 h 327"/>
                <a:gd name="T78" fmla="*/ 303 w 354"/>
                <a:gd name="T79" fmla="*/ 264 h 327"/>
                <a:gd name="T80" fmla="*/ 331 w 354"/>
                <a:gd name="T81" fmla="*/ 270 h 327"/>
                <a:gd name="T82" fmla="*/ 354 w 354"/>
                <a:gd name="T83" fmla="*/ 275 h 327"/>
                <a:gd name="T84" fmla="*/ 318 w 354"/>
                <a:gd name="T85" fmla="*/ 285 h 327"/>
                <a:gd name="T86" fmla="*/ 244 w 354"/>
                <a:gd name="T87" fmla="*/ 296 h 327"/>
                <a:gd name="T88" fmla="*/ 162 w 354"/>
                <a:gd name="T89" fmla="*/ 310 h 327"/>
                <a:gd name="T90" fmla="*/ 92 w 354"/>
                <a:gd name="T91" fmla="*/ 321 h 327"/>
                <a:gd name="T92" fmla="*/ 65 w 354"/>
                <a:gd name="T93" fmla="*/ 32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4" h="327">
                  <a:moveTo>
                    <a:pt x="65" y="327"/>
                  </a:moveTo>
                  <a:lnTo>
                    <a:pt x="63" y="325"/>
                  </a:lnTo>
                  <a:lnTo>
                    <a:pt x="59" y="323"/>
                  </a:lnTo>
                  <a:lnTo>
                    <a:pt x="56" y="319"/>
                  </a:lnTo>
                  <a:lnTo>
                    <a:pt x="52" y="315"/>
                  </a:lnTo>
                  <a:lnTo>
                    <a:pt x="48" y="312"/>
                  </a:lnTo>
                  <a:lnTo>
                    <a:pt x="44" y="306"/>
                  </a:lnTo>
                  <a:lnTo>
                    <a:pt x="40" y="298"/>
                  </a:lnTo>
                  <a:lnTo>
                    <a:pt x="37" y="293"/>
                  </a:lnTo>
                  <a:lnTo>
                    <a:pt x="31" y="283"/>
                  </a:lnTo>
                  <a:lnTo>
                    <a:pt x="27" y="275"/>
                  </a:lnTo>
                  <a:lnTo>
                    <a:pt x="21" y="264"/>
                  </a:lnTo>
                  <a:lnTo>
                    <a:pt x="18" y="253"/>
                  </a:lnTo>
                  <a:lnTo>
                    <a:pt x="12" y="239"/>
                  </a:lnTo>
                  <a:lnTo>
                    <a:pt x="8" y="226"/>
                  </a:lnTo>
                  <a:lnTo>
                    <a:pt x="4" y="207"/>
                  </a:lnTo>
                  <a:lnTo>
                    <a:pt x="2" y="190"/>
                  </a:lnTo>
                  <a:lnTo>
                    <a:pt x="0" y="171"/>
                  </a:lnTo>
                  <a:lnTo>
                    <a:pt x="2" y="154"/>
                  </a:lnTo>
                  <a:lnTo>
                    <a:pt x="2" y="137"/>
                  </a:lnTo>
                  <a:lnTo>
                    <a:pt x="6" y="119"/>
                  </a:lnTo>
                  <a:lnTo>
                    <a:pt x="12" y="102"/>
                  </a:lnTo>
                  <a:lnTo>
                    <a:pt x="19" y="87"/>
                  </a:lnTo>
                  <a:lnTo>
                    <a:pt x="27" y="70"/>
                  </a:lnTo>
                  <a:lnTo>
                    <a:pt x="37" y="57"/>
                  </a:lnTo>
                  <a:lnTo>
                    <a:pt x="48" y="43"/>
                  </a:lnTo>
                  <a:lnTo>
                    <a:pt x="63" y="32"/>
                  </a:lnTo>
                  <a:lnTo>
                    <a:pt x="78" y="20"/>
                  </a:lnTo>
                  <a:lnTo>
                    <a:pt x="97" y="13"/>
                  </a:lnTo>
                  <a:lnTo>
                    <a:pt x="118" y="7"/>
                  </a:lnTo>
                  <a:lnTo>
                    <a:pt x="143" y="3"/>
                  </a:lnTo>
                  <a:lnTo>
                    <a:pt x="185" y="0"/>
                  </a:lnTo>
                  <a:lnTo>
                    <a:pt x="221" y="3"/>
                  </a:lnTo>
                  <a:lnTo>
                    <a:pt x="252" y="9"/>
                  </a:lnTo>
                  <a:lnTo>
                    <a:pt x="278" y="19"/>
                  </a:lnTo>
                  <a:lnTo>
                    <a:pt x="295" y="30"/>
                  </a:lnTo>
                  <a:lnTo>
                    <a:pt x="311" y="45"/>
                  </a:lnTo>
                  <a:lnTo>
                    <a:pt x="322" y="60"/>
                  </a:lnTo>
                  <a:lnTo>
                    <a:pt x="328" y="79"/>
                  </a:lnTo>
                  <a:lnTo>
                    <a:pt x="330" y="97"/>
                  </a:lnTo>
                  <a:lnTo>
                    <a:pt x="330" y="114"/>
                  </a:lnTo>
                  <a:lnTo>
                    <a:pt x="324" y="131"/>
                  </a:lnTo>
                  <a:lnTo>
                    <a:pt x="318" y="148"/>
                  </a:lnTo>
                  <a:lnTo>
                    <a:pt x="309" y="161"/>
                  </a:lnTo>
                  <a:lnTo>
                    <a:pt x="299" y="175"/>
                  </a:lnTo>
                  <a:lnTo>
                    <a:pt x="286" y="184"/>
                  </a:lnTo>
                  <a:lnTo>
                    <a:pt x="274" y="192"/>
                  </a:lnTo>
                  <a:lnTo>
                    <a:pt x="259" y="196"/>
                  </a:lnTo>
                  <a:lnTo>
                    <a:pt x="248" y="197"/>
                  </a:lnTo>
                  <a:lnTo>
                    <a:pt x="236" y="197"/>
                  </a:lnTo>
                  <a:lnTo>
                    <a:pt x="227" y="197"/>
                  </a:lnTo>
                  <a:lnTo>
                    <a:pt x="217" y="194"/>
                  </a:lnTo>
                  <a:lnTo>
                    <a:pt x="208" y="192"/>
                  </a:lnTo>
                  <a:lnTo>
                    <a:pt x="202" y="186"/>
                  </a:lnTo>
                  <a:lnTo>
                    <a:pt x="196" y="182"/>
                  </a:lnTo>
                  <a:lnTo>
                    <a:pt x="189" y="175"/>
                  </a:lnTo>
                  <a:lnTo>
                    <a:pt x="185" y="169"/>
                  </a:lnTo>
                  <a:lnTo>
                    <a:pt x="181" y="163"/>
                  </a:lnTo>
                  <a:lnTo>
                    <a:pt x="179" y="156"/>
                  </a:lnTo>
                  <a:lnTo>
                    <a:pt x="177" y="150"/>
                  </a:lnTo>
                  <a:lnTo>
                    <a:pt x="177" y="142"/>
                  </a:lnTo>
                  <a:lnTo>
                    <a:pt x="177" y="137"/>
                  </a:lnTo>
                  <a:lnTo>
                    <a:pt x="179" y="133"/>
                  </a:lnTo>
                  <a:lnTo>
                    <a:pt x="183" y="129"/>
                  </a:lnTo>
                  <a:lnTo>
                    <a:pt x="191" y="133"/>
                  </a:lnTo>
                  <a:lnTo>
                    <a:pt x="196" y="135"/>
                  </a:lnTo>
                  <a:lnTo>
                    <a:pt x="202" y="138"/>
                  </a:lnTo>
                  <a:lnTo>
                    <a:pt x="208" y="138"/>
                  </a:lnTo>
                  <a:lnTo>
                    <a:pt x="215" y="140"/>
                  </a:lnTo>
                  <a:lnTo>
                    <a:pt x="223" y="137"/>
                  </a:lnTo>
                  <a:lnTo>
                    <a:pt x="233" y="133"/>
                  </a:lnTo>
                  <a:lnTo>
                    <a:pt x="238" y="127"/>
                  </a:lnTo>
                  <a:lnTo>
                    <a:pt x="242" y="121"/>
                  </a:lnTo>
                  <a:lnTo>
                    <a:pt x="242" y="114"/>
                  </a:lnTo>
                  <a:lnTo>
                    <a:pt x="240" y="104"/>
                  </a:lnTo>
                  <a:lnTo>
                    <a:pt x="238" y="100"/>
                  </a:lnTo>
                  <a:lnTo>
                    <a:pt x="234" y="97"/>
                  </a:lnTo>
                  <a:lnTo>
                    <a:pt x="231" y="91"/>
                  </a:lnTo>
                  <a:lnTo>
                    <a:pt x="225" y="89"/>
                  </a:lnTo>
                  <a:lnTo>
                    <a:pt x="215" y="81"/>
                  </a:lnTo>
                  <a:lnTo>
                    <a:pt x="206" y="79"/>
                  </a:lnTo>
                  <a:lnTo>
                    <a:pt x="196" y="78"/>
                  </a:lnTo>
                  <a:lnTo>
                    <a:pt x="187" y="79"/>
                  </a:lnTo>
                  <a:lnTo>
                    <a:pt x="177" y="81"/>
                  </a:lnTo>
                  <a:lnTo>
                    <a:pt x="168" y="83"/>
                  </a:lnTo>
                  <a:lnTo>
                    <a:pt x="160" y="89"/>
                  </a:lnTo>
                  <a:lnTo>
                    <a:pt x="155" y="97"/>
                  </a:lnTo>
                  <a:lnTo>
                    <a:pt x="147" y="102"/>
                  </a:lnTo>
                  <a:lnTo>
                    <a:pt x="141" y="108"/>
                  </a:lnTo>
                  <a:lnTo>
                    <a:pt x="135" y="118"/>
                  </a:lnTo>
                  <a:lnTo>
                    <a:pt x="134" y="125"/>
                  </a:lnTo>
                  <a:lnTo>
                    <a:pt x="130" y="135"/>
                  </a:lnTo>
                  <a:lnTo>
                    <a:pt x="128" y="142"/>
                  </a:lnTo>
                  <a:lnTo>
                    <a:pt x="128" y="152"/>
                  </a:lnTo>
                  <a:lnTo>
                    <a:pt x="128" y="159"/>
                  </a:lnTo>
                  <a:lnTo>
                    <a:pt x="130" y="169"/>
                  </a:lnTo>
                  <a:lnTo>
                    <a:pt x="134" y="180"/>
                  </a:lnTo>
                  <a:lnTo>
                    <a:pt x="135" y="186"/>
                  </a:lnTo>
                  <a:lnTo>
                    <a:pt x="139" y="192"/>
                  </a:lnTo>
                  <a:lnTo>
                    <a:pt x="141" y="199"/>
                  </a:lnTo>
                  <a:lnTo>
                    <a:pt x="147" y="205"/>
                  </a:lnTo>
                  <a:lnTo>
                    <a:pt x="151" y="209"/>
                  </a:lnTo>
                  <a:lnTo>
                    <a:pt x="158" y="216"/>
                  </a:lnTo>
                  <a:lnTo>
                    <a:pt x="164" y="220"/>
                  </a:lnTo>
                  <a:lnTo>
                    <a:pt x="174" y="226"/>
                  </a:lnTo>
                  <a:lnTo>
                    <a:pt x="183" y="232"/>
                  </a:lnTo>
                  <a:lnTo>
                    <a:pt x="193" y="237"/>
                  </a:lnTo>
                  <a:lnTo>
                    <a:pt x="204" y="243"/>
                  </a:lnTo>
                  <a:lnTo>
                    <a:pt x="217" y="249"/>
                  </a:lnTo>
                  <a:lnTo>
                    <a:pt x="223" y="251"/>
                  </a:lnTo>
                  <a:lnTo>
                    <a:pt x="231" y="253"/>
                  </a:lnTo>
                  <a:lnTo>
                    <a:pt x="238" y="255"/>
                  </a:lnTo>
                  <a:lnTo>
                    <a:pt x="246" y="256"/>
                  </a:lnTo>
                  <a:lnTo>
                    <a:pt x="253" y="256"/>
                  </a:lnTo>
                  <a:lnTo>
                    <a:pt x="261" y="258"/>
                  </a:lnTo>
                  <a:lnTo>
                    <a:pt x="269" y="260"/>
                  </a:lnTo>
                  <a:lnTo>
                    <a:pt x="276" y="262"/>
                  </a:lnTo>
                  <a:lnTo>
                    <a:pt x="286" y="262"/>
                  </a:lnTo>
                  <a:lnTo>
                    <a:pt x="293" y="264"/>
                  </a:lnTo>
                  <a:lnTo>
                    <a:pt x="303" y="264"/>
                  </a:lnTo>
                  <a:lnTo>
                    <a:pt x="312" y="268"/>
                  </a:lnTo>
                  <a:lnTo>
                    <a:pt x="322" y="268"/>
                  </a:lnTo>
                  <a:lnTo>
                    <a:pt x="331" y="270"/>
                  </a:lnTo>
                  <a:lnTo>
                    <a:pt x="343" y="272"/>
                  </a:lnTo>
                  <a:lnTo>
                    <a:pt x="354" y="275"/>
                  </a:lnTo>
                  <a:lnTo>
                    <a:pt x="354" y="275"/>
                  </a:lnTo>
                  <a:lnTo>
                    <a:pt x="347" y="277"/>
                  </a:lnTo>
                  <a:lnTo>
                    <a:pt x="335" y="279"/>
                  </a:lnTo>
                  <a:lnTo>
                    <a:pt x="318" y="285"/>
                  </a:lnTo>
                  <a:lnTo>
                    <a:pt x="295" y="287"/>
                  </a:lnTo>
                  <a:lnTo>
                    <a:pt x="272" y="293"/>
                  </a:lnTo>
                  <a:lnTo>
                    <a:pt x="244" y="296"/>
                  </a:lnTo>
                  <a:lnTo>
                    <a:pt x="217" y="302"/>
                  </a:lnTo>
                  <a:lnTo>
                    <a:pt x="189" y="306"/>
                  </a:lnTo>
                  <a:lnTo>
                    <a:pt x="162" y="310"/>
                  </a:lnTo>
                  <a:lnTo>
                    <a:pt x="135" y="314"/>
                  </a:lnTo>
                  <a:lnTo>
                    <a:pt x="113" y="319"/>
                  </a:lnTo>
                  <a:lnTo>
                    <a:pt x="92" y="321"/>
                  </a:lnTo>
                  <a:lnTo>
                    <a:pt x="78" y="325"/>
                  </a:lnTo>
                  <a:lnTo>
                    <a:pt x="69" y="327"/>
                  </a:lnTo>
                  <a:lnTo>
                    <a:pt x="65" y="327"/>
                  </a:lnTo>
                  <a:lnTo>
                    <a:pt x="65" y="327"/>
                  </a:lnTo>
                  <a:close/>
                </a:path>
              </a:pathLst>
            </a:custGeom>
            <a:solidFill>
              <a:srgbClr val="2E69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17" name="Freeform 113">
              <a:extLst>
                <a:ext uri="{FF2B5EF4-FFF2-40B4-BE49-F238E27FC236}">
                  <a16:creationId xmlns:a16="http://schemas.microsoft.com/office/drawing/2014/main" id="{48F56049-7B41-44C9-9B36-3A9C9AD299D2}"/>
                </a:ext>
              </a:extLst>
            </p:cNvPr>
            <p:cNvSpPr>
              <a:spLocks/>
            </p:cNvSpPr>
            <p:nvPr/>
          </p:nvSpPr>
          <p:spPr bwMode="auto">
            <a:xfrm>
              <a:off x="519" y="2235"/>
              <a:ext cx="98" cy="144"/>
            </a:xfrm>
            <a:custGeom>
              <a:avLst/>
              <a:gdLst>
                <a:gd name="T0" fmla="*/ 0 w 196"/>
                <a:gd name="T1" fmla="*/ 23 h 287"/>
                <a:gd name="T2" fmla="*/ 4 w 196"/>
                <a:gd name="T3" fmla="*/ 23 h 287"/>
                <a:gd name="T4" fmla="*/ 10 w 196"/>
                <a:gd name="T5" fmla="*/ 24 h 287"/>
                <a:gd name="T6" fmla="*/ 19 w 196"/>
                <a:gd name="T7" fmla="*/ 30 h 287"/>
                <a:gd name="T8" fmla="*/ 31 w 196"/>
                <a:gd name="T9" fmla="*/ 36 h 287"/>
                <a:gd name="T10" fmla="*/ 44 w 196"/>
                <a:gd name="T11" fmla="*/ 43 h 287"/>
                <a:gd name="T12" fmla="*/ 59 w 196"/>
                <a:gd name="T13" fmla="*/ 53 h 287"/>
                <a:gd name="T14" fmla="*/ 75 w 196"/>
                <a:gd name="T15" fmla="*/ 66 h 287"/>
                <a:gd name="T16" fmla="*/ 92 w 196"/>
                <a:gd name="T17" fmla="*/ 82 h 287"/>
                <a:gd name="T18" fmla="*/ 105 w 196"/>
                <a:gd name="T19" fmla="*/ 97 h 287"/>
                <a:gd name="T20" fmla="*/ 118 w 196"/>
                <a:gd name="T21" fmla="*/ 116 h 287"/>
                <a:gd name="T22" fmla="*/ 132 w 196"/>
                <a:gd name="T23" fmla="*/ 137 h 287"/>
                <a:gd name="T24" fmla="*/ 143 w 196"/>
                <a:gd name="T25" fmla="*/ 161 h 287"/>
                <a:gd name="T26" fmla="*/ 153 w 196"/>
                <a:gd name="T27" fmla="*/ 188 h 287"/>
                <a:gd name="T28" fmla="*/ 160 w 196"/>
                <a:gd name="T29" fmla="*/ 217 h 287"/>
                <a:gd name="T30" fmla="*/ 162 w 196"/>
                <a:gd name="T31" fmla="*/ 251 h 287"/>
                <a:gd name="T32" fmla="*/ 164 w 196"/>
                <a:gd name="T33" fmla="*/ 287 h 287"/>
                <a:gd name="T34" fmla="*/ 196 w 196"/>
                <a:gd name="T35" fmla="*/ 285 h 287"/>
                <a:gd name="T36" fmla="*/ 196 w 196"/>
                <a:gd name="T37" fmla="*/ 281 h 287"/>
                <a:gd name="T38" fmla="*/ 196 w 196"/>
                <a:gd name="T39" fmla="*/ 276 h 287"/>
                <a:gd name="T40" fmla="*/ 196 w 196"/>
                <a:gd name="T41" fmla="*/ 264 h 287"/>
                <a:gd name="T42" fmla="*/ 196 w 196"/>
                <a:gd name="T43" fmla="*/ 253 h 287"/>
                <a:gd name="T44" fmla="*/ 194 w 196"/>
                <a:gd name="T45" fmla="*/ 236 h 287"/>
                <a:gd name="T46" fmla="*/ 193 w 196"/>
                <a:gd name="T47" fmla="*/ 217 h 287"/>
                <a:gd name="T48" fmla="*/ 189 w 196"/>
                <a:gd name="T49" fmla="*/ 196 h 287"/>
                <a:gd name="T50" fmla="*/ 183 w 196"/>
                <a:gd name="T51" fmla="*/ 177 h 287"/>
                <a:gd name="T52" fmla="*/ 175 w 196"/>
                <a:gd name="T53" fmla="*/ 154 h 287"/>
                <a:gd name="T54" fmla="*/ 164 w 196"/>
                <a:gd name="T55" fmla="*/ 129 h 287"/>
                <a:gd name="T56" fmla="*/ 149 w 196"/>
                <a:gd name="T57" fmla="*/ 106 h 287"/>
                <a:gd name="T58" fmla="*/ 132 w 196"/>
                <a:gd name="T59" fmla="*/ 83 h 287"/>
                <a:gd name="T60" fmla="*/ 111 w 196"/>
                <a:gd name="T61" fmla="*/ 59 h 287"/>
                <a:gd name="T62" fmla="*/ 84 w 196"/>
                <a:gd name="T63" fmla="*/ 40 h 287"/>
                <a:gd name="T64" fmla="*/ 56 w 196"/>
                <a:gd name="T65" fmla="*/ 19 h 287"/>
                <a:gd name="T66" fmla="*/ 21 w 196"/>
                <a:gd name="T67" fmla="*/ 4 h 287"/>
                <a:gd name="T68" fmla="*/ 14 w 196"/>
                <a:gd name="T69" fmla="*/ 0 h 287"/>
                <a:gd name="T70" fmla="*/ 8 w 196"/>
                <a:gd name="T71" fmla="*/ 2 h 287"/>
                <a:gd name="T72" fmla="*/ 4 w 196"/>
                <a:gd name="T73" fmla="*/ 4 h 287"/>
                <a:gd name="T74" fmla="*/ 2 w 196"/>
                <a:gd name="T75" fmla="*/ 9 h 287"/>
                <a:gd name="T76" fmla="*/ 0 w 196"/>
                <a:gd name="T77" fmla="*/ 17 h 287"/>
                <a:gd name="T78" fmla="*/ 0 w 196"/>
                <a:gd name="T79" fmla="*/ 23 h 287"/>
                <a:gd name="T80" fmla="*/ 0 w 196"/>
                <a:gd name="T81" fmla="*/ 2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6" h="287">
                  <a:moveTo>
                    <a:pt x="0" y="23"/>
                  </a:moveTo>
                  <a:lnTo>
                    <a:pt x="4" y="23"/>
                  </a:lnTo>
                  <a:lnTo>
                    <a:pt x="10" y="24"/>
                  </a:lnTo>
                  <a:lnTo>
                    <a:pt x="19" y="30"/>
                  </a:lnTo>
                  <a:lnTo>
                    <a:pt x="31" y="36"/>
                  </a:lnTo>
                  <a:lnTo>
                    <a:pt x="44" y="43"/>
                  </a:lnTo>
                  <a:lnTo>
                    <a:pt x="59" y="53"/>
                  </a:lnTo>
                  <a:lnTo>
                    <a:pt x="75" y="66"/>
                  </a:lnTo>
                  <a:lnTo>
                    <a:pt x="92" y="82"/>
                  </a:lnTo>
                  <a:lnTo>
                    <a:pt x="105" y="97"/>
                  </a:lnTo>
                  <a:lnTo>
                    <a:pt x="118" y="116"/>
                  </a:lnTo>
                  <a:lnTo>
                    <a:pt x="132" y="137"/>
                  </a:lnTo>
                  <a:lnTo>
                    <a:pt x="143" y="161"/>
                  </a:lnTo>
                  <a:lnTo>
                    <a:pt x="153" y="188"/>
                  </a:lnTo>
                  <a:lnTo>
                    <a:pt x="160" y="217"/>
                  </a:lnTo>
                  <a:lnTo>
                    <a:pt x="162" y="251"/>
                  </a:lnTo>
                  <a:lnTo>
                    <a:pt x="164" y="287"/>
                  </a:lnTo>
                  <a:lnTo>
                    <a:pt x="196" y="285"/>
                  </a:lnTo>
                  <a:lnTo>
                    <a:pt x="196" y="281"/>
                  </a:lnTo>
                  <a:lnTo>
                    <a:pt x="196" y="276"/>
                  </a:lnTo>
                  <a:lnTo>
                    <a:pt x="196" y="264"/>
                  </a:lnTo>
                  <a:lnTo>
                    <a:pt x="196" y="253"/>
                  </a:lnTo>
                  <a:lnTo>
                    <a:pt x="194" y="236"/>
                  </a:lnTo>
                  <a:lnTo>
                    <a:pt x="193" y="217"/>
                  </a:lnTo>
                  <a:lnTo>
                    <a:pt x="189" y="196"/>
                  </a:lnTo>
                  <a:lnTo>
                    <a:pt x="183" y="177"/>
                  </a:lnTo>
                  <a:lnTo>
                    <a:pt x="175" y="154"/>
                  </a:lnTo>
                  <a:lnTo>
                    <a:pt x="164" y="129"/>
                  </a:lnTo>
                  <a:lnTo>
                    <a:pt x="149" y="106"/>
                  </a:lnTo>
                  <a:lnTo>
                    <a:pt x="132" y="83"/>
                  </a:lnTo>
                  <a:lnTo>
                    <a:pt x="111" y="59"/>
                  </a:lnTo>
                  <a:lnTo>
                    <a:pt x="84" y="40"/>
                  </a:lnTo>
                  <a:lnTo>
                    <a:pt x="56" y="19"/>
                  </a:lnTo>
                  <a:lnTo>
                    <a:pt x="21" y="4"/>
                  </a:lnTo>
                  <a:lnTo>
                    <a:pt x="14" y="0"/>
                  </a:lnTo>
                  <a:lnTo>
                    <a:pt x="8" y="2"/>
                  </a:lnTo>
                  <a:lnTo>
                    <a:pt x="4" y="4"/>
                  </a:lnTo>
                  <a:lnTo>
                    <a:pt x="2" y="9"/>
                  </a:lnTo>
                  <a:lnTo>
                    <a:pt x="0" y="17"/>
                  </a:lnTo>
                  <a:lnTo>
                    <a:pt x="0" y="23"/>
                  </a:lnTo>
                  <a:lnTo>
                    <a:pt x="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18" name="Freeform 114">
              <a:extLst>
                <a:ext uri="{FF2B5EF4-FFF2-40B4-BE49-F238E27FC236}">
                  <a16:creationId xmlns:a16="http://schemas.microsoft.com/office/drawing/2014/main" id="{2E7FD2B9-27F9-4B1E-9913-393F91ED137B}"/>
                </a:ext>
              </a:extLst>
            </p:cNvPr>
            <p:cNvSpPr>
              <a:spLocks/>
            </p:cNvSpPr>
            <p:nvPr/>
          </p:nvSpPr>
          <p:spPr bwMode="auto">
            <a:xfrm>
              <a:off x="-154" y="2888"/>
              <a:ext cx="177" cy="163"/>
            </a:xfrm>
            <a:custGeom>
              <a:avLst/>
              <a:gdLst>
                <a:gd name="T0" fmla="*/ 57 w 354"/>
                <a:gd name="T1" fmla="*/ 320 h 326"/>
                <a:gd name="T2" fmla="*/ 38 w 354"/>
                <a:gd name="T3" fmla="*/ 299 h 326"/>
                <a:gd name="T4" fmla="*/ 25 w 354"/>
                <a:gd name="T5" fmla="*/ 276 h 326"/>
                <a:gd name="T6" fmla="*/ 12 w 354"/>
                <a:gd name="T7" fmla="*/ 240 h 326"/>
                <a:gd name="T8" fmla="*/ 0 w 354"/>
                <a:gd name="T9" fmla="*/ 190 h 326"/>
                <a:gd name="T10" fmla="*/ 2 w 354"/>
                <a:gd name="T11" fmla="*/ 137 h 326"/>
                <a:gd name="T12" fmla="*/ 17 w 354"/>
                <a:gd name="T13" fmla="*/ 86 h 326"/>
                <a:gd name="T14" fmla="*/ 48 w 354"/>
                <a:gd name="T15" fmla="*/ 42 h 326"/>
                <a:gd name="T16" fmla="*/ 97 w 354"/>
                <a:gd name="T17" fmla="*/ 13 h 326"/>
                <a:gd name="T18" fmla="*/ 185 w 354"/>
                <a:gd name="T19" fmla="*/ 0 h 326"/>
                <a:gd name="T20" fmla="*/ 278 w 354"/>
                <a:gd name="T21" fmla="*/ 17 h 326"/>
                <a:gd name="T22" fmla="*/ 320 w 354"/>
                <a:gd name="T23" fmla="*/ 59 h 326"/>
                <a:gd name="T24" fmla="*/ 327 w 354"/>
                <a:gd name="T25" fmla="*/ 114 h 326"/>
                <a:gd name="T26" fmla="*/ 308 w 354"/>
                <a:gd name="T27" fmla="*/ 162 h 326"/>
                <a:gd name="T28" fmla="*/ 272 w 354"/>
                <a:gd name="T29" fmla="*/ 194 h 326"/>
                <a:gd name="T30" fmla="*/ 234 w 354"/>
                <a:gd name="T31" fmla="*/ 198 h 326"/>
                <a:gd name="T32" fmla="*/ 208 w 354"/>
                <a:gd name="T33" fmla="*/ 190 h 326"/>
                <a:gd name="T34" fmla="*/ 189 w 354"/>
                <a:gd name="T35" fmla="*/ 175 h 326"/>
                <a:gd name="T36" fmla="*/ 179 w 354"/>
                <a:gd name="T37" fmla="*/ 156 h 326"/>
                <a:gd name="T38" fmla="*/ 175 w 354"/>
                <a:gd name="T39" fmla="*/ 137 h 326"/>
                <a:gd name="T40" fmla="*/ 192 w 354"/>
                <a:gd name="T41" fmla="*/ 133 h 326"/>
                <a:gd name="T42" fmla="*/ 209 w 354"/>
                <a:gd name="T43" fmla="*/ 141 h 326"/>
                <a:gd name="T44" fmla="*/ 230 w 354"/>
                <a:gd name="T45" fmla="*/ 135 h 326"/>
                <a:gd name="T46" fmla="*/ 242 w 354"/>
                <a:gd name="T47" fmla="*/ 112 h 326"/>
                <a:gd name="T48" fmla="*/ 234 w 354"/>
                <a:gd name="T49" fmla="*/ 97 h 326"/>
                <a:gd name="T50" fmla="*/ 215 w 354"/>
                <a:gd name="T51" fmla="*/ 84 h 326"/>
                <a:gd name="T52" fmla="*/ 187 w 354"/>
                <a:gd name="T53" fmla="*/ 78 h 326"/>
                <a:gd name="T54" fmla="*/ 160 w 354"/>
                <a:gd name="T55" fmla="*/ 90 h 326"/>
                <a:gd name="T56" fmla="*/ 141 w 354"/>
                <a:gd name="T57" fmla="*/ 109 h 326"/>
                <a:gd name="T58" fmla="*/ 128 w 354"/>
                <a:gd name="T59" fmla="*/ 135 h 326"/>
                <a:gd name="T60" fmla="*/ 128 w 354"/>
                <a:gd name="T61" fmla="*/ 160 h 326"/>
                <a:gd name="T62" fmla="*/ 131 w 354"/>
                <a:gd name="T63" fmla="*/ 175 h 326"/>
                <a:gd name="T64" fmla="*/ 143 w 354"/>
                <a:gd name="T65" fmla="*/ 194 h 326"/>
                <a:gd name="T66" fmla="*/ 160 w 354"/>
                <a:gd name="T67" fmla="*/ 213 h 326"/>
                <a:gd name="T68" fmla="*/ 185 w 354"/>
                <a:gd name="T69" fmla="*/ 230 h 326"/>
                <a:gd name="T70" fmla="*/ 215 w 354"/>
                <a:gd name="T71" fmla="*/ 246 h 326"/>
                <a:gd name="T72" fmla="*/ 244 w 354"/>
                <a:gd name="T73" fmla="*/ 257 h 326"/>
                <a:gd name="T74" fmla="*/ 263 w 354"/>
                <a:gd name="T75" fmla="*/ 261 h 326"/>
                <a:gd name="T76" fmla="*/ 284 w 354"/>
                <a:gd name="T77" fmla="*/ 265 h 326"/>
                <a:gd name="T78" fmla="*/ 305 w 354"/>
                <a:gd name="T79" fmla="*/ 267 h 326"/>
                <a:gd name="T80" fmla="*/ 331 w 354"/>
                <a:gd name="T81" fmla="*/ 268 h 326"/>
                <a:gd name="T82" fmla="*/ 348 w 354"/>
                <a:gd name="T83" fmla="*/ 276 h 326"/>
                <a:gd name="T84" fmla="*/ 297 w 354"/>
                <a:gd name="T85" fmla="*/ 286 h 326"/>
                <a:gd name="T86" fmla="*/ 217 w 354"/>
                <a:gd name="T87" fmla="*/ 301 h 326"/>
                <a:gd name="T88" fmla="*/ 135 w 354"/>
                <a:gd name="T89" fmla="*/ 314 h 326"/>
                <a:gd name="T90" fmla="*/ 76 w 354"/>
                <a:gd name="T91" fmla="*/ 322 h 326"/>
                <a:gd name="T92" fmla="*/ 65 w 354"/>
                <a:gd name="T93" fmla="*/ 326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4" h="326">
                  <a:moveTo>
                    <a:pt x="65" y="326"/>
                  </a:moveTo>
                  <a:lnTo>
                    <a:pt x="61" y="324"/>
                  </a:lnTo>
                  <a:lnTo>
                    <a:pt x="57" y="320"/>
                  </a:lnTo>
                  <a:lnTo>
                    <a:pt x="52" y="314"/>
                  </a:lnTo>
                  <a:lnTo>
                    <a:pt x="44" y="306"/>
                  </a:lnTo>
                  <a:lnTo>
                    <a:pt x="38" y="299"/>
                  </a:lnTo>
                  <a:lnTo>
                    <a:pt x="34" y="293"/>
                  </a:lnTo>
                  <a:lnTo>
                    <a:pt x="31" y="284"/>
                  </a:lnTo>
                  <a:lnTo>
                    <a:pt x="25" y="276"/>
                  </a:lnTo>
                  <a:lnTo>
                    <a:pt x="19" y="265"/>
                  </a:lnTo>
                  <a:lnTo>
                    <a:pt x="15" y="253"/>
                  </a:lnTo>
                  <a:lnTo>
                    <a:pt x="12" y="240"/>
                  </a:lnTo>
                  <a:lnTo>
                    <a:pt x="8" y="227"/>
                  </a:lnTo>
                  <a:lnTo>
                    <a:pt x="4" y="208"/>
                  </a:lnTo>
                  <a:lnTo>
                    <a:pt x="0" y="190"/>
                  </a:lnTo>
                  <a:lnTo>
                    <a:pt x="0" y="173"/>
                  </a:lnTo>
                  <a:lnTo>
                    <a:pt x="0" y="156"/>
                  </a:lnTo>
                  <a:lnTo>
                    <a:pt x="2" y="137"/>
                  </a:lnTo>
                  <a:lnTo>
                    <a:pt x="6" y="120"/>
                  </a:lnTo>
                  <a:lnTo>
                    <a:pt x="12" y="101"/>
                  </a:lnTo>
                  <a:lnTo>
                    <a:pt x="17" y="86"/>
                  </a:lnTo>
                  <a:lnTo>
                    <a:pt x="25" y="71"/>
                  </a:lnTo>
                  <a:lnTo>
                    <a:pt x="36" y="55"/>
                  </a:lnTo>
                  <a:lnTo>
                    <a:pt x="48" y="42"/>
                  </a:lnTo>
                  <a:lnTo>
                    <a:pt x="63" y="32"/>
                  </a:lnTo>
                  <a:lnTo>
                    <a:pt x="78" y="21"/>
                  </a:lnTo>
                  <a:lnTo>
                    <a:pt x="97" y="13"/>
                  </a:lnTo>
                  <a:lnTo>
                    <a:pt x="118" y="8"/>
                  </a:lnTo>
                  <a:lnTo>
                    <a:pt x="143" y="4"/>
                  </a:lnTo>
                  <a:lnTo>
                    <a:pt x="185" y="0"/>
                  </a:lnTo>
                  <a:lnTo>
                    <a:pt x="221" y="2"/>
                  </a:lnTo>
                  <a:lnTo>
                    <a:pt x="251" y="8"/>
                  </a:lnTo>
                  <a:lnTo>
                    <a:pt x="278" y="17"/>
                  </a:lnTo>
                  <a:lnTo>
                    <a:pt x="295" y="29"/>
                  </a:lnTo>
                  <a:lnTo>
                    <a:pt x="310" y="44"/>
                  </a:lnTo>
                  <a:lnTo>
                    <a:pt x="320" y="59"/>
                  </a:lnTo>
                  <a:lnTo>
                    <a:pt x="327" y="78"/>
                  </a:lnTo>
                  <a:lnTo>
                    <a:pt x="327" y="95"/>
                  </a:lnTo>
                  <a:lnTo>
                    <a:pt x="327" y="114"/>
                  </a:lnTo>
                  <a:lnTo>
                    <a:pt x="324" y="131"/>
                  </a:lnTo>
                  <a:lnTo>
                    <a:pt x="318" y="149"/>
                  </a:lnTo>
                  <a:lnTo>
                    <a:pt x="308" y="162"/>
                  </a:lnTo>
                  <a:lnTo>
                    <a:pt x="299" y="175"/>
                  </a:lnTo>
                  <a:lnTo>
                    <a:pt x="286" y="187"/>
                  </a:lnTo>
                  <a:lnTo>
                    <a:pt x="272" y="194"/>
                  </a:lnTo>
                  <a:lnTo>
                    <a:pt x="259" y="196"/>
                  </a:lnTo>
                  <a:lnTo>
                    <a:pt x="248" y="198"/>
                  </a:lnTo>
                  <a:lnTo>
                    <a:pt x="234" y="198"/>
                  </a:lnTo>
                  <a:lnTo>
                    <a:pt x="227" y="196"/>
                  </a:lnTo>
                  <a:lnTo>
                    <a:pt x="215" y="194"/>
                  </a:lnTo>
                  <a:lnTo>
                    <a:pt x="208" y="190"/>
                  </a:lnTo>
                  <a:lnTo>
                    <a:pt x="200" y="187"/>
                  </a:lnTo>
                  <a:lnTo>
                    <a:pt x="194" y="181"/>
                  </a:lnTo>
                  <a:lnTo>
                    <a:pt x="189" y="175"/>
                  </a:lnTo>
                  <a:lnTo>
                    <a:pt x="185" y="169"/>
                  </a:lnTo>
                  <a:lnTo>
                    <a:pt x="181" y="162"/>
                  </a:lnTo>
                  <a:lnTo>
                    <a:pt x="179" y="156"/>
                  </a:lnTo>
                  <a:lnTo>
                    <a:pt x="177" y="149"/>
                  </a:lnTo>
                  <a:lnTo>
                    <a:pt x="177" y="143"/>
                  </a:lnTo>
                  <a:lnTo>
                    <a:pt x="175" y="137"/>
                  </a:lnTo>
                  <a:lnTo>
                    <a:pt x="177" y="131"/>
                  </a:lnTo>
                  <a:lnTo>
                    <a:pt x="181" y="128"/>
                  </a:lnTo>
                  <a:lnTo>
                    <a:pt x="192" y="133"/>
                  </a:lnTo>
                  <a:lnTo>
                    <a:pt x="196" y="135"/>
                  </a:lnTo>
                  <a:lnTo>
                    <a:pt x="202" y="139"/>
                  </a:lnTo>
                  <a:lnTo>
                    <a:pt x="209" y="141"/>
                  </a:lnTo>
                  <a:lnTo>
                    <a:pt x="215" y="141"/>
                  </a:lnTo>
                  <a:lnTo>
                    <a:pt x="223" y="139"/>
                  </a:lnTo>
                  <a:lnTo>
                    <a:pt x="230" y="135"/>
                  </a:lnTo>
                  <a:lnTo>
                    <a:pt x="236" y="128"/>
                  </a:lnTo>
                  <a:lnTo>
                    <a:pt x="242" y="122"/>
                  </a:lnTo>
                  <a:lnTo>
                    <a:pt x="242" y="112"/>
                  </a:lnTo>
                  <a:lnTo>
                    <a:pt x="240" y="105"/>
                  </a:lnTo>
                  <a:lnTo>
                    <a:pt x="236" y="101"/>
                  </a:lnTo>
                  <a:lnTo>
                    <a:pt x="234" y="97"/>
                  </a:lnTo>
                  <a:lnTo>
                    <a:pt x="230" y="91"/>
                  </a:lnTo>
                  <a:lnTo>
                    <a:pt x="225" y="90"/>
                  </a:lnTo>
                  <a:lnTo>
                    <a:pt x="215" y="84"/>
                  </a:lnTo>
                  <a:lnTo>
                    <a:pt x="206" y="80"/>
                  </a:lnTo>
                  <a:lnTo>
                    <a:pt x="194" y="78"/>
                  </a:lnTo>
                  <a:lnTo>
                    <a:pt x="187" y="78"/>
                  </a:lnTo>
                  <a:lnTo>
                    <a:pt x="177" y="82"/>
                  </a:lnTo>
                  <a:lnTo>
                    <a:pt x="168" y="84"/>
                  </a:lnTo>
                  <a:lnTo>
                    <a:pt x="160" y="90"/>
                  </a:lnTo>
                  <a:lnTo>
                    <a:pt x="154" y="95"/>
                  </a:lnTo>
                  <a:lnTo>
                    <a:pt x="147" y="103"/>
                  </a:lnTo>
                  <a:lnTo>
                    <a:pt x="141" y="109"/>
                  </a:lnTo>
                  <a:lnTo>
                    <a:pt x="135" y="118"/>
                  </a:lnTo>
                  <a:lnTo>
                    <a:pt x="131" y="126"/>
                  </a:lnTo>
                  <a:lnTo>
                    <a:pt x="128" y="135"/>
                  </a:lnTo>
                  <a:lnTo>
                    <a:pt x="126" y="143"/>
                  </a:lnTo>
                  <a:lnTo>
                    <a:pt x="126" y="152"/>
                  </a:lnTo>
                  <a:lnTo>
                    <a:pt x="128" y="160"/>
                  </a:lnTo>
                  <a:lnTo>
                    <a:pt x="128" y="164"/>
                  </a:lnTo>
                  <a:lnTo>
                    <a:pt x="130" y="169"/>
                  </a:lnTo>
                  <a:lnTo>
                    <a:pt x="131" y="175"/>
                  </a:lnTo>
                  <a:lnTo>
                    <a:pt x="135" y="181"/>
                  </a:lnTo>
                  <a:lnTo>
                    <a:pt x="137" y="189"/>
                  </a:lnTo>
                  <a:lnTo>
                    <a:pt x="143" y="194"/>
                  </a:lnTo>
                  <a:lnTo>
                    <a:pt x="147" y="200"/>
                  </a:lnTo>
                  <a:lnTo>
                    <a:pt x="154" y="208"/>
                  </a:lnTo>
                  <a:lnTo>
                    <a:pt x="160" y="213"/>
                  </a:lnTo>
                  <a:lnTo>
                    <a:pt x="166" y="219"/>
                  </a:lnTo>
                  <a:lnTo>
                    <a:pt x="175" y="225"/>
                  </a:lnTo>
                  <a:lnTo>
                    <a:pt x="185" y="230"/>
                  </a:lnTo>
                  <a:lnTo>
                    <a:pt x="194" y="236"/>
                  </a:lnTo>
                  <a:lnTo>
                    <a:pt x="206" y="242"/>
                  </a:lnTo>
                  <a:lnTo>
                    <a:pt x="215" y="246"/>
                  </a:lnTo>
                  <a:lnTo>
                    <a:pt x="230" y="251"/>
                  </a:lnTo>
                  <a:lnTo>
                    <a:pt x="236" y="255"/>
                  </a:lnTo>
                  <a:lnTo>
                    <a:pt x="244" y="257"/>
                  </a:lnTo>
                  <a:lnTo>
                    <a:pt x="249" y="257"/>
                  </a:lnTo>
                  <a:lnTo>
                    <a:pt x="255" y="259"/>
                  </a:lnTo>
                  <a:lnTo>
                    <a:pt x="263" y="261"/>
                  </a:lnTo>
                  <a:lnTo>
                    <a:pt x="268" y="261"/>
                  </a:lnTo>
                  <a:lnTo>
                    <a:pt x="276" y="263"/>
                  </a:lnTo>
                  <a:lnTo>
                    <a:pt x="284" y="265"/>
                  </a:lnTo>
                  <a:lnTo>
                    <a:pt x="289" y="265"/>
                  </a:lnTo>
                  <a:lnTo>
                    <a:pt x="297" y="265"/>
                  </a:lnTo>
                  <a:lnTo>
                    <a:pt x="305" y="267"/>
                  </a:lnTo>
                  <a:lnTo>
                    <a:pt x="314" y="267"/>
                  </a:lnTo>
                  <a:lnTo>
                    <a:pt x="322" y="267"/>
                  </a:lnTo>
                  <a:lnTo>
                    <a:pt x="331" y="268"/>
                  </a:lnTo>
                  <a:lnTo>
                    <a:pt x="341" y="270"/>
                  </a:lnTo>
                  <a:lnTo>
                    <a:pt x="354" y="274"/>
                  </a:lnTo>
                  <a:lnTo>
                    <a:pt x="348" y="276"/>
                  </a:lnTo>
                  <a:lnTo>
                    <a:pt x="335" y="280"/>
                  </a:lnTo>
                  <a:lnTo>
                    <a:pt x="318" y="284"/>
                  </a:lnTo>
                  <a:lnTo>
                    <a:pt x="297" y="286"/>
                  </a:lnTo>
                  <a:lnTo>
                    <a:pt x="272" y="291"/>
                  </a:lnTo>
                  <a:lnTo>
                    <a:pt x="246" y="297"/>
                  </a:lnTo>
                  <a:lnTo>
                    <a:pt x="217" y="301"/>
                  </a:lnTo>
                  <a:lnTo>
                    <a:pt x="189" y="305"/>
                  </a:lnTo>
                  <a:lnTo>
                    <a:pt x="162" y="310"/>
                  </a:lnTo>
                  <a:lnTo>
                    <a:pt x="135" y="314"/>
                  </a:lnTo>
                  <a:lnTo>
                    <a:pt x="112" y="318"/>
                  </a:lnTo>
                  <a:lnTo>
                    <a:pt x="91" y="320"/>
                  </a:lnTo>
                  <a:lnTo>
                    <a:pt x="76" y="322"/>
                  </a:lnTo>
                  <a:lnTo>
                    <a:pt x="67" y="326"/>
                  </a:lnTo>
                  <a:lnTo>
                    <a:pt x="65" y="326"/>
                  </a:lnTo>
                  <a:lnTo>
                    <a:pt x="65" y="326"/>
                  </a:lnTo>
                  <a:close/>
                </a:path>
              </a:pathLst>
            </a:custGeom>
            <a:solidFill>
              <a:srgbClr val="2E69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23" name="Freeform 119">
              <a:extLst>
                <a:ext uri="{FF2B5EF4-FFF2-40B4-BE49-F238E27FC236}">
                  <a16:creationId xmlns:a16="http://schemas.microsoft.com/office/drawing/2014/main" id="{E1C30E43-055B-40DE-988A-756E3A570BD7}"/>
                </a:ext>
              </a:extLst>
            </p:cNvPr>
            <p:cNvSpPr>
              <a:spLocks/>
            </p:cNvSpPr>
            <p:nvPr/>
          </p:nvSpPr>
          <p:spPr bwMode="auto">
            <a:xfrm>
              <a:off x="-58" y="3021"/>
              <a:ext cx="39" cy="40"/>
            </a:xfrm>
            <a:custGeom>
              <a:avLst/>
              <a:gdLst>
                <a:gd name="T0" fmla="*/ 78 w 78"/>
                <a:gd name="T1" fmla="*/ 39 h 79"/>
                <a:gd name="T2" fmla="*/ 76 w 78"/>
                <a:gd name="T3" fmla="*/ 30 h 79"/>
                <a:gd name="T4" fmla="*/ 75 w 78"/>
                <a:gd name="T5" fmla="*/ 24 h 79"/>
                <a:gd name="T6" fmla="*/ 71 w 78"/>
                <a:gd name="T7" fmla="*/ 17 h 79"/>
                <a:gd name="T8" fmla="*/ 67 w 78"/>
                <a:gd name="T9" fmla="*/ 11 h 79"/>
                <a:gd name="T10" fmla="*/ 59 w 78"/>
                <a:gd name="T11" fmla="*/ 5 h 79"/>
                <a:gd name="T12" fmla="*/ 54 w 78"/>
                <a:gd name="T13" fmla="*/ 1 h 79"/>
                <a:gd name="T14" fmla="*/ 46 w 78"/>
                <a:gd name="T15" fmla="*/ 0 h 79"/>
                <a:gd name="T16" fmla="*/ 40 w 78"/>
                <a:gd name="T17" fmla="*/ 0 h 79"/>
                <a:gd name="T18" fmla="*/ 33 w 78"/>
                <a:gd name="T19" fmla="*/ 0 h 79"/>
                <a:gd name="T20" fmla="*/ 25 w 78"/>
                <a:gd name="T21" fmla="*/ 1 h 79"/>
                <a:gd name="T22" fmla="*/ 17 w 78"/>
                <a:gd name="T23" fmla="*/ 5 h 79"/>
                <a:gd name="T24" fmla="*/ 14 w 78"/>
                <a:gd name="T25" fmla="*/ 11 h 79"/>
                <a:gd name="T26" fmla="*/ 6 w 78"/>
                <a:gd name="T27" fmla="*/ 17 h 79"/>
                <a:gd name="T28" fmla="*/ 4 w 78"/>
                <a:gd name="T29" fmla="*/ 24 h 79"/>
                <a:gd name="T30" fmla="*/ 0 w 78"/>
                <a:gd name="T31" fmla="*/ 30 h 79"/>
                <a:gd name="T32" fmla="*/ 0 w 78"/>
                <a:gd name="T33" fmla="*/ 39 h 79"/>
                <a:gd name="T34" fmla="*/ 0 w 78"/>
                <a:gd name="T35" fmla="*/ 47 h 79"/>
                <a:gd name="T36" fmla="*/ 4 w 78"/>
                <a:gd name="T37" fmla="*/ 53 h 79"/>
                <a:gd name="T38" fmla="*/ 6 w 78"/>
                <a:gd name="T39" fmla="*/ 60 h 79"/>
                <a:gd name="T40" fmla="*/ 14 w 78"/>
                <a:gd name="T41" fmla="*/ 66 h 79"/>
                <a:gd name="T42" fmla="*/ 17 w 78"/>
                <a:gd name="T43" fmla="*/ 70 h 79"/>
                <a:gd name="T44" fmla="*/ 25 w 78"/>
                <a:gd name="T45" fmla="*/ 76 h 79"/>
                <a:gd name="T46" fmla="*/ 33 w 78"/>
                <a:gd name="T47" fmla="*/ 78 h 79"/>
                <a:gd name="T48" fmla="*/ 40 w 78"/>
                <a:gd name="T49" fmla="*/ 79 h 79"/>
                <a:gd name="T50" fmla="*/ 46 w 78"/>
                <a:gd name="T51" fmla="*/ 78 h 79"/>
                <a:gd name="T52" fmla="*/ 54 w 78"/>
                <a:gd name="T53" fmla="*/ 76 h 79"/>
                <a:gd name="T54" fmla="*/ 59 w 78"/>
                <a:gd name="T55" fmla="*/ 70 h 79"/>
                <a:gd name="T56" fmla="*/ 67 w 78"/>
                <a:gd name="T57" fmla="*/ 66 h 79"/>
                <a:gd name="T58" fmla="*/ 71 w 78"/>
                <a:gd name="T59" fmla="*/ 60 h 79"/>
                <a:gd name="T60" fmla="*/ 75 w 78"/>
                <a:gd name="T61" fmla="*/ 53 h 79"/>
                <a:gd name="T62" fmla="*/ 76 w 78"/>
                <a:gd name="T63" fmla="*/ 47 h 79"/>
                <a:gd name="T64" fmla="*/ 78 w 78"/>
                <a:gd name="T65" fmla="*/ 39 h 79"/>
                <a:gd name="T66" fmla="*/ 78 w 78"/>
                <a:gd name="T67" fmla="*/ 3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 h="79">
                  <a:moveTo>
                    <a:pt x="78" y="39"/>
                  </a:moveTo>
                  <a:lnTo>
                    <a:pt x="76" y="30"/>
                  </a:lnTo>
                  <a:lnTo>
                    <a:pt x="75" y="24"/>
                  </a:lnTo>
                  <a:lnTo>
                    <a:pt x="71" y="17"/>
                  </a:lnTo>
                  <a:lnTo>
                    <a:pt x="67" y="11"/>
                  </a:lnTo>
                  <a:lnTo>
                    <a:pt x="59" y="5"/>
                  </a:lnTo>
                  <a:lnTo>
                    <a:pt x="54" y="1"/>
                  </a:lnTo>
                  <a:lnTo>
                    <a:pt x="46" y="0"/>
                  </a:lnTo>
                  <a:lnTo>
                    <a:pt x="40" y="0"/>
                  </a:lnTo>
                  <a:lnTo>
                    <a:pt x="33" y="0"/>
                  </a:lnTo>
                  <a:lnTo>
                    <a:pt x="25" y="1"/>
                  </a:lnTo>
                  <a:lnTo>
                    <a:pt x="17" y="5"/>
                  </a:lnTo>
                  <a:lnTo>
                    <a:pt x="14" y="11"/>
                  </a:lnTo>
                  <a:lnTo>
                    <a:pt x="6" y="17"/>
                  </a:lnTo>
                  <a:lnTo>
                    <a:pt x="4" y="24"/>
                  </a:lnTo>
                  <a:lnTo>
                    <a:pt x="0" y="30"/>
                  </a:lnTo>
                  <a:lnTo>
                    <a:pt x="0" y="39"/>
                  </a:lnTo>
                  <a:lnTo>
                    <a:pt x="0" y="47"/>
                  </a:lnTo>
                  <a:lnTo>
                    <a:pt x="4" y="53"/>
                  </a:lnTo>
                  <a:lnTo>
                    <a:pt x="6" y="60"/>
                  </a:lnTo>
                  <a:lnTo>
                    <a:pt x="14" y="66"/>
                  </a:lnTo>
                  <a:lnTo>
                    <a:pt x="17" y="70"/>
                  </a:lnTo>
                  <a:lnTo>
                    <a:pt x="25" y="76"/>
                  </a:lnTo>
                  <a:lnTo>
                    <a:pt x="33" y="78"/>
                  </a:lnTo>
                  <a:lnTo>
                    <a:pt x="40" y="79"/>
                  </a:lnTo>
                  <a:lnTo>
                    <a:pt x="46" y="78"/>
                  </a:lnTo>
                  <a:lnTo>
                    <a:pt x="54" y="76"/>
                  </a:lnTo>
                  <a:lnTo>
                    <a:pt x="59" y="70"/>
                  </a:lnTo>
                  <a:lnTo>
                    <a:pt x="67" y="66"/>
                  </a:lnTo>
                  <a:lnTo>
                    <a:pt x="71" y="60"/>
                  </a:lnTo>
                  <a:lnTo>
                    <a:pt x="75" y="53"/>
                  </a:lnTo>
                  <a:lnTo>
                    <a:pt x="76" y="47"/>
                  </a:lnTo>
                  <a:lnTo>
                    <a:pt x="78" y="39"/>
                  </a:lnTo>
                  <a:lnTo>
                    <a:pt x="78"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24" name="Freeform 120">
              <a:extLst>
                <a:ext uri="{FF2B5EF4-FFF2-40B4-BE49-F238E27FC236}">
                  <a16:creationId xmlns:a16="http://schemas.microsoft.com/office/drawing/2014/main" id="{CA6368EA-965B-4B2F-98BF-DF3D54DFEB78}"/>
                </a:ext>
              </a:extLst>
            </p:cNvPr>
            <p:cNvSpPr>
              <a:spLocks/>
            </p:cNvSpPr>
            <p:nvPr/>
          </p:nvSpPr>
          <p:spPr bwMode="auto">
            <a:xfrm>
              <a:off x="16" y="3018"/>
              <a:ext cx="39" cy="39"/>
            </a:xfrm>
            <a:custGeom>
              <a:avLst/>
              <a:gdLst>
                <a:gd name="T0" fmla="*/ 78 w 78"/>
                <a:gd name="T1" fmla="*/ 38 h 78"/>
                <a:gd name="T2" fmla="*/ 76 w 78"/>
                <a:gd name="T3" fmla="*/ 30 h 78"/>
                <a:gd name="T4" fmla="*/ 74 w 78"/>
                <a:gd name="T5" fmla="*/ 23 h 78"/>
                <a:gd name="T6" fmla="*/ 70 w 78"/>
                <a:gd name="T7" fmla="*/ 15 h 78"/>
                <a:gd name="T8" fmla="*/ 66 w 78"/>
                <a:gd name="T9" fmla="*/ 11 h 78"/>
                <a:gd name="T10" fmla="*/ 59 w 78"/>
                <a:gd name="T11" fmla="*/ 4 h 78"/>
                <a:gd name="T12" fmla="*/ 53 w 78"/>
                <a:gd name="T13" fmla="*/ 2 h 78"/>
                <a:gd name="T14" fmla="*/ 45 w 78"/>
                <a:gd name="T15" fmla="*/ 0 h 78"/>
                <a:gd name="T16" fmla="*/ 38 w 78"/>
                <a:gd name="T17" fmla="*/ 0 h 78"/>
                <a:gd name="T18" fmla="*/ 30 w 78"/>
                <a:gd name="T19" fmla="*/ 0 h 78"/>
                <a:gd name="T20" fmla="*/ 23 w 78"/>
                <a:gd name="T21" fmla="*/ 2 h 78"/>
                <a:gd name="T22" fmla="*/ 15 w 78"/>
                <a:gd name="T23" fmla="*/ 4 h 78"/>
                <a:gd name="T24" fmla="*/ 11 w 78"/>
                <a:gd name="T25" fmla="*/ 11 h 78"/>
                <a:gd name="T26" fmla="*/ 4 w 78"/>
                <a:gd name="T27" fmla="*/ 15 h 78"/>
                <a:gd name="T28" fmla="*/ 2 w 78"/>
                <a:gd name="T29" fmla="*/ 23 h 78"/>
                <a:gd name="T30" fmla="*/ 0 w 78"/>
                <a:gd name="T31" fmla="*/ 30 h 78"/>
                <a:gd name="T32" fmla="*/ 0 w 78"/>
                <a:gd name="T33" fmla="*/ 38 h 78"/>
                <a:gd name="T34" fmla="*/ 0 w 78"/>
                <a:gd name="T35" fmla="*/ 45 h 78"/>
                <a:gd name="T36" fmla="*/ 2 w 78"/>
                <a:gd name="T37" fmla="*/ 53 h 78"/>
                <a:gd name="T38" fmla="*/ 4 w 78"/>
                <a:gd name="T39" fmla="*/ 59 h 78"/>
                <a:gd name="T40" fmla="*/ 11 w 78"/>
                <a:gd name="T41" fmla="*/ 66 h 78"/>
                <a:gd name="T42" fmla="*/ 15 w 78"/>
                <a:gd name="T43" fmla="*/ 70 h 78"/>
                <a:gd name="T44" fmla="*/ 23 w 78"/>
                <a:gd name="T45" fmla="*/ 74 h 78"/>
                <a:gd name="T46" fmla="*/ 30 w 78"/>
                <a:gd name="T47" fmla="*/ 76 h 78"/>
                <a:gd name="T48" fmla="*/ 38 w 78"/>
                <a:gd name="T49" fmla="*/ 78 h 78"/>
                <a:gd name="T50" fmla="*/ 45 w 78"/>
                <a:gd name="T51" fmla="*/ 76 h 78"/>
                <a:gd name="T52" fmla="*/ 53 w 78"/>
                <a:gd name="T53" fmla="*/ 74 h 78"/>
                <a:gd name="T54" fmla="*/ 59 w 78"/>
                <a:gd name="T55" fmla="*/ 70 h 78"/>
                <a:gd name="T56" fmla="*/ 66 w 78"/>
                <a:gd name="T57" fmla="*/ 66 h 78"/>
                <a:gd name="T58" fmla="*/ 70 w 78"/>
                <a:gd name="T59" fmla="*/ 59 h 78"/>
                <a:gd name="T60" fmla="*/ 74 w 78"/>
                <a:gd name="T61" fmla="*/ 53 h 78"/>
                <a:gd name="T62" fmla="*/ 76 w 78"/>
                <a:gd name="T63" fmla="*/ 45 h 78"/>
                <a:gd name="T64" fmla="*/ 78 w 78"/>
                <a:gd name="T65" fmla="*/ 38 h 78"/>
                <a:gd name="T66" fmla="*/ 78 w 78"/>
                <a:gd name="T67"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 h="78">
                  <a:moveTo>
                    <a:pt x="78" y="38"/>
                  </a:moveTo>
                  <a:lnTo>
                    <a:pt x="76" y="30"/>
                  </a:lnTo>
                  <a:lnTo>
                    <a:pt x="74" y="23"/>
                  </a:lnTo>
                  <a:lnTo>
                    <a:pt x="70" y="15"/>
                  </a:lnTo>
                  <a:lnTo>
                    <a:pt x="66" y="11"/>
                  </a:lnTo>
                  <a:lnTo>
                    <a:pt x="59" y="4"/>
                  </a:lnTo>
                  <a:lnTo>
                    <a:pt x="53" y="2"/>
                  </a:lnTo>
                  <a:lnTo>
                    <a:pt x="45" y="0"/>
                  </a:lnTo>
                  <a:lnTo>
                    <a:pt x="38" y="0"/>
                  </a:lnTo>
                  <a:lnTo>
                    <a:pt x="30" y="0"/>
                  </a:lnTo>
                  <a:lnTo>
                    <a:pt x="23" y="2"/>
                  </a:lnTo>
                  <a:lnTo>
                    <a:pt x="15" y="4"/>
                  </a:lnTo>
                  <a:lnTo>
                    <a:pt x="11" y="11"/>
                  </a:lnTo>
                  <a:lnTo>
                    <a:pt x="4" y="15"/>
                  </a:lnTo>
                  <a:lnTo>
                    <a:pt x="2" y="23"/>
                  </a:lnTo>
                  <a:lnTo>
                    <a:pt x="0" y="30"/>
                  </a:lnTo>
                  <a:lnTo>
                    <a:pt x="0" y="38"/>
                  </a:lnTo>
                  <a:lnTo>
                    <a:pt x="0" y="45"/>
                  </a:lnTo>
                  <a:lnTo>
                    <a:pt x="2" y="53"/>
                  </a:lnTo>
                  <a:lnTo>
                    <a:pt x="4" y="59"/>
                  </a:lnTo>
                  <a:lnTo>
                    <a:pt x="11" y="66"/>
                  </a:lnTo>
                  <a:lnTo>
                    <a:pt x="15" y="70"/>
                  </a:lnTo>
                  <a:lnTo>
                    <a:pt x="23" y="74"/>
                  </a:lnTo>
                  <a:lnTo>
                    <a:pt x="30" y="76"/>
                  </a:lnTo>
                  <a:lnTo>
                    <a:pt x="38" y="78"/>
                  </a:lnTo>
                  <a:lnTo>
                    <a:pt x="45" y="76"/>
                  </a:lnTo>
                  <a:lnTo>
                    <a:pt x="53" y="74"/>
                  </a:lnTo>
                  <a:lnTo>
                    <a:pt x="59" y="70"/>
                  </a:lnTo>
                  <a:lnTo>
                    <a:pt x="66" y="66"/>
                  </a:lnTo>
                  <a:lnTo>
                    <a:pt x="70" y="59"/>
                  </a:lnTo>
                  <a:lnTo>
                    <a:pt x="74" y="53"/>
                  </a:lnTo>
                  <a:lnTo>
                    <a:pt x="76" y="45"/>
                  </a:lnTo>
                  <a:lnTo>
                    <a:pt x="78" y="38"/>
                  </a:lnTo>
                  <a:lnTo>
                    <a:pt x="78"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25" name="Freeform 121">
              <a:extLst>
                <a:ext uri="{FF2B5EF4-FFF2-40B4-BE49-F238E27FC236}">
                  <a16:creationId xmlns:a16="http://schemas.microsoft.com/office/drawing/2014/main" id="{798649E1-A9A2-48AF-AEC7-3E4FF8B985DD}"/>
                </a:ext>
              </a:extLst>
            </p:cNvPr>
            <p:cNvSpPr>
              <a:spLocks/>
            </p:cNvSpPr>
            <p:nvPr/>
          </p:nvSpPr>
          <p:spPr bwMode="auto">
            <a:xfrm>
              <a:off x="89" y="3017"/>
              <a:ext cx="39" cy="39"/>
            </a:xfrm>
            <a:custGeom>
              <a:avLst/>
              <a:gdLst>
                <a:gd name="T0" fmla="*/ 78 w 78"/>
                <a:gd name="T1" fmla="*/ 38 h 78"/>
                <a:gd name="T2" fmla="*/ 76 w 78"/>
                <a:gd name="T3" fmla="*/ 29 h 78"/>
                <a:gd name="T4" fmla="*/ 74 w 78"/>
                <a:gd name="T5" fmla="*/ 23 h 78"/>
                <a:gd name="T6" fmla="*/ 71 w 78"/>
                <a:gd name="T7" fmla="*/ 15 h 78"/>
                <a:gd name="T8" fmla="*/ 67 w 78"/>
                <a:gd name="T9" fmla="*/ 10 h 78"/>
                <a:gd name="T10" fmla="*/ 61 w 78"/>
                <a:gd name="T11" fmla="*/ 4 h 78"/>
                <a:gd name="T12" fmla="*/ 54 w 78"/>
                <a:gd name="T13" fmla="*/ 2 h 78"/>
                <a:gd name="T14" fmla="*/ 48 w 78"/>
                <a:gd name="T15" fmla="*/ 0 h 78"/>
                <a:gd name="T16" fmla="*/ 40 w 78"/>
                <a:gd name="T17" fmla="*/ 0 h 78"/>
                <a:gd name="T18" fmla="*/ 31 w 78"/>
                <a:gd name="T19" fmla="*/ 0 h 78"/>
                <a:gd name="T20" fmla="*/ 25 w 78"/>
                <a:gd name="T21" fmla="*/ 2 h 78"/>
                <a:gd name="T22" fmla="*/ 17 w 78"/>
                <a:gd name="T23" fmla="*/ 4 h 78"/>
                <a:gd name="T24" fmla="*/ 12 w 78"/>
                <a:gd name="T25" fmla="*/ 10 h 78"/>
                <a:gd name="T26" fmla="*/ 6 w 78"/>
                <a:gd name="T27" fmla="*/ 15 h 78"/>
                <a:gd name="T28" fmla="*/ 4 w 78"/>
                <a:gd name="T29" fmla="*/ 23 h 78"/>
                <a:gd name="T30" fmla="*/ 0 w 78"/>
                <a:gd name="T31" fmla="*/ 29 h 78"/>
                <a:gd name="T32" fmla="*/ 0 w 78"/>
                <a:gd name="T33" fmla="*/ 38 h 78"/>
                <a:gd name="T34" fmla="*/ 0 w 78"/>
                <a:gd name="T35" fmla="*/ 46 h 78"/>
                <a:gd name="T36" fmla="*/ 4 w 78"/>
                <a:gd name="T37" fmla="*/ 53 h 78"/>
                <a:gd name="T38" fmla="*/ 6 w 78"/>
                <a:gd name="T39" fmla="*/ 59 h 78"/>
                <a:gd name="T40" fmla="*/ 12 w 78"/>
                <a:gd name="T41" fmla="*/ 65 h 78"/>
                <a:gd name="T42" fmla="*/ 17 w 78"/>
                <a:gd name="T43" fmla="*/ 70 h 78"/>
                <a:gd name="T44" fmla="*/ 25 w 78"/>
                <a:gd name="T45" fmla="*/ 74 h 78"/>
                <a:gd name="T46" fmla="*/ 31 w 78"/>
                <a:gd name="T47" fmla="*/ 76 h 78"/>
                <a:gd name="T48" fmla="*/ 40 w 78"/>
                <a:gd name="T49" fmla="*/ 78 h 78"/>
                <a:gd name="T50" fmla="*/ 48 w 78"/>
                <a:gd name="T51" fmla="*/ 76 h 78"/>
                <a:gd name="T52" fmla="*/ 54 w 78"/>
                <a:gd name="T53" fmla="*/ 74 h 78"/>
                <a:gd name="T54" fmla="*/ 61 w 78"/>
                <a:gd name="T55" fmla="*/ 70 h 78"/>
                <a:gd name="T56" fmla="*/ 67 w 78"/>
                <a:gd name="T57" fmla="*/ 65 h 78"/>
                <a:gd name="T58" fmla="*/ 71 w 78"/>
                <a:gd name="T59" fmla="*/ 59 h 78"/>
                <a:gd name="T60" fmla="*/ 74 w 78"/>
                <a:gd name="T61" fmla="*/ 53 h 78"/>
                <a:gd name="T62" fmla="*/ 76 w 78"/>
                <a:gd name="T63" fmla="*/ 46 h 78"/>
                <a:gd name="T64" fmla="*/ 78 w 78"/>
                <a:gd name="T65" fmla="*/ 38 h 78"/>
                <a:gd name="T66" fmla="*/ 78 w 78"/>
                <a:gd name="T67"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 h="78">
                  <a:moveTo>
                    <a:pt x="78" y="38"/>
                  </a:moveTo>
                  <a:lnTo>
                    <a:pt x="76" y="29"/>
                  </a:lnTo>
                  <a:lnTo>
                    <a:pt x="74" y="23"/>
                  </a:lnTo>
                  <a:lnTo>
                    <a:pt x="71" y="15"/>
                  </a:lnTo>
                  <a:lnTo>
                    <a:pt x="67" y="10"/>
                  </a:lnTo>
                  <a:lnTo>
                    <a:pt x="61" y="4"/>
                  </a:lnTo>
                  <a:lnTo>
                    <a:pt x="54" y="2"/>
                  </a:lnTo>
                  <a:lnTo>
                    <a:pt x="48" y="0"/>
                  </a:lnTo>
                  <a:lnTo>
                    <a:pt x="40" y="0"/>
                  </a:lnTo>
                  <a:lnTo>
                    <a:pt x="31" y="0"/>
                  </a:lnTo>
                  <a:lnTo>
                    <a:pt x="25" y="2"/>
                  </a:lnTo>
                  <a:lnTo>
                    <a:pt x="17" y="4"/>
                  </a:lnTo>
                  <a:lnTo>
                    <a:pt x="12" y="10"/>
                  </a:lnTo>
                  <a:lnTo>
                    <a:pt x="6" y="15"/>
                  </a:lnTo>
                  <a:lnTo>
                    <a:pt x="4" y="23"/>
                  </a:lnTo>
                  <a:lnTo>
                    <a:pt x="0" y="29"/>
                  </a:lnTo>
                  <a:lnTo>
                    <a:pt x="0" y="38"/>
                  </a:lnTo>
                  <a:lnTo>
                    <a:pt x="0" y="46"/>
                  </a:lnTo>
                  <a:lnTo>
                    <a:pt x="4" y="53"/>
                  </a:lnTo>
                  <a:lnTo>
                    <a:pt x="6" y="59"/>
                  </a:lnTo>
                  <a:lnTo>
                    <a:pt x="12" y="65"/>
                  </a:lnTo>
                  <a:lnTo>
                    <a:pt x="17" y="70"/>
                  </a:lnTo>
                  <a:lnTo>
                    <a:pt x="25" y="74"/>
                  </a:lnTo>
                  <a:lnTo>
                    <a:pt x="31" y="76"/>
                  </a:lnTo>
                  <a:lnTo>
                    <a:pt x="40" y="78"/>
                  </a:lnTo>
                  <a:lnTo>
                    <a:pt x="48" y="76"/>
                  </a:lnTo>
                  <a:lnTo>
                    <a:pt x="54" y="74"/>
                  </a:lnTo>
                  <a:lnTo>
                    <a:pt x="61" y="70"/>
                  </a:lnTo>
                  <a:lnTo>
                    <a:pt x="67" y="65"/>
                  </a:lnTo>
                  <a:lnTo>
                    <a:pt x="71" y="59"/>
                  </a:lnTo>
                  <a:lnTo>
                    <a:pt x="74" y="53"/>
                  </a:lnTo>
                  <a:lnTo>
                    <a:pt x="76" y="46"/>
                  </a:lnTo>
                  <a:lnTo>
                    <a:pt x="78" y="38"/>
                  </a:lnTo>
                  <a:lnTo>
                    <a:pt x="78"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26" name="Freeform 122">
              <a:extLst>
                <a:ext uri="{FF2B5EF4-FFF2-40B4-BE49-F238E27FC236}">
                  <a16:creationId xmlns:a16="http://schemas.microsoft.com/office/drawing/2014/main" id="{4D256283-A1E5-4588-B954-B6DB28E4BFD6}"/>
                </a:ext>
              </a:extLst>
            </p:cNvPr>
            <p:cNvSpPr>
              <a:spLocks/>
            </p:cNvSpPr>
            <p:nvPr/>
          </p:nvSpPr>
          <p:spPr bwMode="auto">
            <a:xfrm>
              <a:off x="163" y="3013"/>
              <a:ext cx="39" cy="39"/>
            </a:xfrm>
            <a:custGeom>
              <a:avLst/>
              <a:gdLst>
                <a:gd name="T0" fmla="*/ 78 w 78"/>
                <a:gd name="T1" fmla="*/ 40 h 78"/>
                <a:gd name="T2" fmla="*/ 76 w 78"/>
                <a:gd name="T3" fmla="*/ 33 h 78"/>
                <a:gd name="T4" fmla="*/ 74 w 78"/>
                <a:gd name="T5" fmla="*/ 25 h 78"/>
                <a:gd name="T6" fmla="*/ 70 w 78"/>
                <a:gd name="T7" fmla="*/ 18 h 78"/>
                <a:gd name="T8" fmla="*/ 64 w 78"/>
                <a:gd name="T9" fmla="*/ 14 h 78"/>
                <a:gd name="T10" fmla="*/ 59 w 78"/>
                <a:gd name="T11" fmla="*/ 8 h 78"/>
                <a:gd name="T12" fmla="*/ 53 w 78"/>
                <a:gd name="T13" fmla="*/ 4 h 78"/>
                <a:gd name="T14" fmla="*/ 45 w 78"/>
                <a:gd name="T15" fmla="*/ 0 h 78"/>
                <a:gd name="T16" fmla="*/ 38 w 78"/>
                <a:gd name="T17" fmla="*/ 0 h 78"/>
                <a:gd name="T18" fmla="*/ 28 w 78"/>
                <a:gd name="T19" fmla="*/ 0 h 78"/>
                <a:gd name="T20" fmla="*/ 23 w 78"/>
                <a:gd name="T21" fmla="*/ 4 h 78"/>
                <a:gd name="T22" fmla="*/ 17 w 78"/>
                <a:gd name="T23" fmla="*/ 8 h 78"/>
                <a:gd name="T24" fmla="*/ 11 w 78"/>
                <a:gd name="T25" fmla="*/ 14 h 78"/>
                <a:gd name="T26" fmla="*/ 5 w 78"/>
                <a:gd name="T27" fmla="*/ 18 h 78"/>
                <a:gd name="T28" fmla="*/ 2 w 78"/>
                <a:gd name="T29" fmla="*/ 25 h 78"/>
                <a:gd name="T30" fmla="*/ 0 w 78"/>
                <a:gd name="T31" fmla="*/ 33 h 78"/>
                <a:gd name="T32" fmla="*/ 0 w 78"/>
                <a:gd name="T33" fmla="*/ 40 h 78"/>
                <a:gd name="T34" fmla="*/ 0 w 78"/>
                <a:gd name="T35" fmla="*/ 48 h 78"/>
                <a:gd name="T36" fmla="*/ 2 w 78"/>
                <a:gd name="T37" fmla="*/ 54 h 78"/>
                <a:gd name="T38" fmla="*/ 5 w 78"/>
                <a:gd name="T39" fmla="*/ 61 h 78"/>
                <a:gd name="T40" fmla="*/ 11 w 78"/>
                <a:gd name="T41" fmla="*/ 67 h 78"/>
                <a:gd name="T42" fmla="*/ 17 w 78"/>
                <a:gd name="T43" fmla="*/ 71 h 78"/>
                <a:gd name="T44" fmla="*/ 23 w 78"/>
                <a:gd name="T45" fmla="*/ 75 h 78"/>
                <a:gd name="T46" fmla="*/ 28 w 78"/>
                <a:gd name="T47" fmla="*/ 77 h 78"/>
                <a:gd name="T48" fmla="*/ 38 w 78"/>
                <a:gd name="T49" fmla="*/ 78 h 78"/>
                <a:gd name="T50" fmla="*/ 45 w 78"/>
                <a:gd name="T51" fmla="*/ 77 h 78"/>
                <a:gd name="T52" fmla="*/ 53 w 78"/>
                <a:gd name="T53" fmla="*/ 75 h 78"/>
                <a:gd name="T54" fmla="*/ 59 w 78"/>
                <a:gd name="T55" fmla="*/ 71 h 78"/>
                <a:gd name="T56" fmla="*/ 64 w 78"/>
                <a:gd name="T57" fmla="*/ 67 h 78"/>
                <a:gd name="T58" fmla="*/ 70 w 78"/>
                <a:gd name="T59" fmla="*/ 61 h 78"/>
                <a:gd name="T60" fmla="*/ 74 w 78"/>
                <a:gd name="T61" fmla="*/ 54 h 78"/>
                <a:gd name="T62" fmla="*/ 76 w 78"/>
                <a:gd name="T63" fmla="*/ 48 h 78"/>
                <a:gd name="T64" fmla="*/ 78 w 78"/>
                <a:gd name="T65" fmla="*/ 40 h 78"/>
                <a:gd name="T66" fmla="*/ 78 w 78"/>
                <a:gd name="T67" fmla="*/ 4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 h="78">
                  <a:moveTo>
                    <a:pt x="78" y="40"/>
                  </a:moveTo>
                  <a:lnTo>
                    <a:pt x="76" y="33"/>
                  </a:lnTo>
                  <a:lnTo>
                    <a:pt x="74" y="25"/>
                  </a:lnTo>
                  <a:lnTo>
                    <a:pt x="70" y="18"/>
                  </a:lnTo>
                  <a:lnTo>
                    <a:pt x="64" y="14"/>
                  </a:lnTo>
                  <a:lnTo>
                    <a:pt x="59" y="8"/>
                  </a:lnTo>
                  <a:lnTo>
                    <a:pt x="53" y="4"/>
                  </a:lnTo>
                  <a:lnTo>
                    <a:pt x="45" y="0"/>
                  </a:lnTo>
                  <a:lnTo>
                    <a:pt x="38" y="0"/>
                  </a:lnTo>
                  <a:lnTo>
                    <a:pt x="28" y="0"/>
                  </a:lnTo>
                  <a:lnTo>
                    <a:pt x="23" y="4"/>
                  </a:lnTo>
                  <a:lnTo>
                    <a:pt x="17" y="8"/>
                  </a:lnTo>
                  <a:lnTo>
                    <a:pt x="11" y="14"/>
                  </a:lnTo>
                  <a:lnTo>
                    <a:pt x="5" y="18"/>
                  </a:lnTo>
                  <a:lnTo>
                    <a:pt x="2" y="25"/>
                  </a:lnTo>
                  <a:lnTo>
                    <a:pt x="0" y="33"/>
                  </a:lnTo>
                  <a:lnTo>
                    <a:pt x="0" y="40"/>
                  </a:lnTo>
                  <a:lnTo>
                    <a:pt x="0" y="48"/>
                  </a:lnTo>
                  <a:lnTo>
                    <a:pt x="2" y="54"/>
                  </a:lnTo>
                  <a:lnTo>
                    <a:pt x="5" y="61"/>
                  </a:lnTo>
                  <a:lnTo>
                    <a:pt x="11" y="67"/>
                  </a:lnTo>
                  <a:lnTo>
                    <a:pt x="17" y="71"/>
                  </a:lnTo>
                  <a:lnTo>
                    <a:pt x="23" y="75"/>
                  </a:lnTo>
                  <a:lnTo>
                    <a:pt x="28" y="77"/>
                  </a:lnTo>
                  <a:lnTo>
                    <a:pt x="38" y="78"/>
                  </a:lnTo>
                  <a:lnTo>
                    <a:pt x="45" y="77"/>
                  </a:lnTo>
                  <a:lnTo>
                    <a:pt x="53" y="75"/>
                  </a:lnTo>
                  <a:lnTo>
                    <a:pt x="59" y="71"/>
                  </a:lnTo>
                  <a:lnTo>
                    <a:pt x="64" y="67"/>
                  </a:lnTo>
                  <a:lnTo>
                    <a:pt x="70" y="61"/>
                  </a:lnTo>
                  <a:lnTo>
                    <a:pt x="74" y="54"/>
                  </a:lnTo>
                  <a:lnTo>
                    <a:pt x="76" y="48"/>
                  </a:lnTo>
                  <a:lnTo>
                    <a:pt x="78" y="40"/>
                  </a:lnTo>
                  <a:lnTo>
                    <a:pt x="78"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27" name="Freeform 123">
              <a:extLst>
                <a:ext uri="{FF2B5EF4-FFF2-40B4-BE49-F238E27FC236}">
                  <a16:creationId xmlns:a16="http://schemas.microsoft.com/office/drawing/2014/main" id="{30B22755-852B-4900-A449-DCEF9B107A58}"/>
                </a:ext>
              </a:extLst>
            </p:cNvPr>
            <p:cNvSpPr>
              <a:spLocks/>
            </p:cNvSpPr>
            <p:nvPr/>
          </p:nvSpPr>
          <p:spPr bwMode="auto">
            <a:xfrm>
              <a:off x="237" y="3011"/>
              <a:ext cx="39" cy="39"/>
            </a:xfrm>
            <a:custGeom>
              <a:avLst/>
              <a:gdLst>
                <a:gd name="T0" fmla="*/ 78 w 78"/>
                <a:gd name="T1" fmla="*/ 38 h 78"/>
                <a:gd name="T2" fmla="*/ 76 w 78"/>
                <a:gd name="T3" fmla="*/ 30 h 78"/>
                <a:gd name="T4" fmla="*/ 74 w 78"/>
                <a:gd name="T5" fmla="*/ 22 h 78"/>
                <a:gd name="T6" fmla="*/ 71 w 78"/>
                <a:gd name="T7" fmla="*/ 15 h 78"/>
                <a:gd name="T8" fmla="*/ 67 w 78"/>
                <a:gd name="T9" fmla="*/ 11 h 78"/>
                <a:gd name="T10" fmla="*/ 61 w 78"/>
                <a:gd name="T11" fmla="*/ 3 h 78"/>
                <a:gd name="T12" fmla="*/ 55 w 78"/>
                <a:gd name="T13" fmla="*/ 2 h 78"/>
                <a:gd name="T14" fmla="*/ 48 w 78"/>
                <a:gd name="T15" fmla="*/ 0 h 78"/>
                <a:gd name="T16" fmla="*/ 40 w 78"/>
                <a:gd name="T17" fmla="*/ 0 h 78"/>
                <a:gd name="T18" fmla="*/ 31 w 78"/>
                <a:gd name="T19" fmla="*/ 0 h 78"/>
                <a:gd name="T20" fmla="*/ 23 w 78"/>
                <a:gd name="T21" fmla="*/ 2 h 78"/>
                <a:gd name="T22" fmla="*/ 17 w 78"/>
                <a:gd name="T23" fmla="*/ 3 h 78"/>
                <a:gd name="T24" fmla="*/ 12 w 78"/>
                <a:gd name="T25" fmla="*/ 11 h 78"/>
                <a:gd name="T26" fmla="*/ 6 w 78"/>
                <a:gd name="T27" fmla="*/ 15 h 78"/>
                <a:gd name="T28" fmla="*/ 2 w 78"/>
                <a:gd name="T29" fmla="*/ 22 h 78"/>
                <a:gd name="T30" fmla="*/ 0 w 78"/>
                <a:gd name="T31" fmla="*/ 30 h 78"/>
                <a:gd name="T32" fmla="*/ 0 w 78"/>
                <a:gd name="T33" fmla="*/ 38 h 78"/>
                <a:gd name="T34" fmla="*/ 0 w 78"/>
                <a:gd name="T35" fmla="*/ 45 h 78"/>
                <a:gd name="T36" fmla="*/ 2 w 78"/>
                <a:gd name="T37" fmla="*/ 53 h 78"/>
                <a:gd name="T38" fmla="*/ 6 w 78"/>
                <a:gd name="T39" fmla="*/ 59 h 78"/>
                <a:gd name="T40" fmla="*/ 12 w 78"/>
                <a:gd name="T41" fmla="*/ 66 h 78"/>
                <a:gd name="T42" fmla="*/ 17 w 78"/>
                <a:gd name="T43" fmla="*/ 70 h 78"/>
                <a:gd name="T44" fmla="*/ 23 w 78"/>
                <a:gd name="T45" fmla="*/ 74 h 78"/>
                <a:gd name="T46" fmla="*/ 31 w 78"/>
                <a:gd name="T47" fmla="*/ 76 h 78"/>
                <a:gd name="T48" fmla="*/ 40 w 78"/>
                <a:gd name="T49" fmla="*/ 78 h 78"/>
                <a:gd name="T50" fmla="*/ 48 w 78"/>
                <a:gd name="T51" fmla="*/ 76 h 78"/>
                <a:gd name="T52" fmla="*/ 55 w 78"/>
                <a:gd name="T53" fmla="*/ 74 h 78"/>
                <a:gd name="T54" fmla="*/ 61 w 78"/>
                <a:gd name="T55" fmla="*/ 70 h 78"/>
                <a:gd name="T56" fmla="*/ 67 w 78"/>
                <a:gd name="T57" fmla="*/ 66 h 78"/>
                <a:gd name="T58" fmla="*/ 71 w 78"/>
                <a:gd name="T59" fmla="*/ 59 h 78"/>
                <a:gd name="T60" fmla="*/ 74 w 78"/>
                <a:gd name="T61" fmla="*/ 53 h 78"/>
                <a:gd name="T62" fmla="*/ 76 w 78"/>
                <a:gd name="T63" fmla="*/ 45 h 78"/>
                <a:gd name="T64" fmla="*/ 78 w 78"/>
                <a:gd name="T65" fmla="*/ 38 h 78"/>
                <a:gd name="T66" fmla="*/ 78 w 78"/>
                <a:gd name="T67"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 h="78">
                  <a:moveTo>
                    <a:pt x="78" y="38"/>
                  </a:moveTo>
                  <a:lnTo>
                    <a:pt x="76" y="30"/>
                  </a:lnTo>
                  <a:lnTo>
                    <a:pt x="74" y="22"/>
                  </a:lnTo>
                  <a:lnTo>
                    <a:pt x="71" y="15"/>
                  </a:lnTo>
                  <a:lnTo>
                    <a:pt x="67" y="11"/>
                  </a:lnTo>
                  <a:lnTo>
                    <a:pt x="61" y="3"/>
                  </a:lnTo>
                  <a:lnTo>
                    <a:pt x="55" y="2"/>
                  </a:lnTo>
                  <a:lnTo>
                    <a:pt x="48" y="0"/>
                  </a:lnTo>
                  <a:lnTo>
                    <a:pt x="40" y="0"/>
                  </a:lnTo>
                  <a:lnTo>
                    <a:pt x="31" y="0"/>
                  </a:lnTo>
                  <a:lnTo>
                    <a:pt x="23" y="2"/>
                  </a:lnTo>
                  <a:lnTo>
                    <a:pt x="17" y="3"/>
                  </a:lnTo>
                  <a:lnTo>
                    <a:pt x="12" y="11"/>
                  </a:lnTo>
                  <a:lnTo>
                    <a:pt x="6" y="15"/>
                  </a:lnTo>
                  <a:lnTo>
                    <a:pt x="2" y="22"/>
                  </a:lnTo>
                  <a:lnTo>
                    <a:pt x="0" y="30"/>
                  </a:lnTo>
                  <a:lnTo>
                    <a:pt x="0" y="38"/>
                  </a:lnTo>
                  <a:lnTo>
                    <a:pt x="0" y="45"/>
                  </a:lnTo>
                  <a:lnTo>
                    <a:pt x="2" y="53"/>
                  </a:lnTo>
                  <a:lnTo>
                    <a:pt x="6" y="59"/>
                  </a:lnTo>
                  <a:lnTo>
                    <a:pt x="12" y="66"/>
                  </a:lnTo>
                  <a:lnTo>
                    <a:pt x="17" y="70"/>
                  </a:lnTo>
                  <a:lnTo>
                    <a:pt x="23" y="74"/>
                  </a:lnTo>
                  <a:lnTo>
                    <a:pt x="31" y="76"/>
                  </a:lnTo>
                  <a:lnTo>
                    <a:pt x="40" y="78"/>
                  </a:lnTo>
                  <a:lnTo>
                    <a:pt x="48" y="76"/>
                  </a:lnTo>
                  <a:lnTo>
                    <a:pt x="55" y="74"/>
                  </a:lnTo>
                  <a:lnTo>
                    <a:pt x="61" y="70"/>
                  </a:lnTo>
                  <a:lnTo>
                    <a:pt x="67" y="66"/>
                  </a:lnTo>
                  <a:lnTo>
                    <a:pt x="71" y="59"/>
                  </a:lnTo>
                  <a:lnTo>
                    <a:pt x="74" y="53"/>
                  </a:lnTo>
                  <a:lnTo>
                    <a:pt x="76" y="45"/>
                  </a:lnTo>
                  <a:lnTo>
                    <a:pt x="78" y="38"/>
                  </a:lnTo>
                  <a:lnTo>
                    <a:pt x="78"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28" name="Freeform 124">
              <a:extLst>
                <a:ext uri="{FF2B5EF4-FFF2-40B4-BE49-F238E27FC236}">
                  <a16:creationId xmlns:a16="http://schemas.microsoft.com/office/drawing/2014/main" id="{1D9F24B0-B2E1-473F-9384-32B948E57932}"/>
                </a:ext>
              </a:extLst>
            </p:cNvPr>
            <p:cNvSpPr>
              <a:spLocks/>
            </p:cNvSpPr>
            <p:nvPr/>
          </p:nvSpPr>
          <p:spPr bwMode="auto">
            <a:xfrm>
              <a:off x="310" y="3009"/>
              <a:ext cx="39" cy="39"/>
            </a:xfrm>
            <a:custGeom>
              <a:avLst/>
              <a:gdLst>
                <a:gd name="T0" fmla="*/ 78 w 78"/>
                <a:gd name="T1" fmla="*/ 38 h 78"/>
                <a:gd name="T2" fmla="*/ 76 w 78"/>
                <a:gd name="T3" fmla="*/ 30 h 78"/>
                <a:gd name="T4" fmla="*/ 74 w 78"/>
                <a:gd name="T5" fmla="*/ 23 h 78"/>
                <a:gd name="T6" fmla="*/ 70 w 78"/>
                <a:gd name="T7" fmla="*/ 15 h 78"/>
                <a:gd name="T8" fmla="*/ 66 w 78"/>
                <a:gd name="T9" fmla="*/ 9 h 78"/>
                <a:gd name="T10" fmla="*/ 61 w 78"/>
                <a:gd name="T11" fmla="*/ 4 h 78"/>
                <a:gd name="T12" fmla="*/ 53 w 78"/>
                <a:gd name="T13" fmla="*/ 2 h 78"/>
                <a:gd name="T14" fmla="*/ 45 w 78"/>
                <a:gd name="T15" fmla="*/ 0 h 78"/>
                <a:gd name="T16" fmla="*/ 38 w 78"/>
                <a:gd name="T17" fmla="*/ 0 h 78"/>
                <a:gd name="T18" fmla="*/ 30 w 78"/>
                <a:gd name="T19" fmla="*/ 0 h 78"/>
                <a:gd name="T20" fmla="*/ 23 w 78"/>
                <a:gd name="T21" fmla="*/ 2 h 78"/>
                <a:gd name="T22" fmla="*/ 15 w 78"/>
                <a:gd name="T23" fmla="*/ 4 h 78"/>
                <a:gd name="T24" fmla="*/ 11 w 78"/>
                <a:gd name="T25" fmla="*/ 9 h 78"/>
                <a:gd name="T26" fmla="*/ 5 w 78"/>
                <a:gd name="T27" fmla="*/ 15 h 78"/>
                <a:gd name="T28" fmla="*/ 2 w 78"/>
                <a:gd name="T29" fmla="*/ 23 h 78"/>
                <a:gd name="T30" fmla="*/ 0 w 78"/>
                <a:gd name="T31" fmla="*/ 30 h 78"/>
                <a:gd name="T32" fmla="*/ 0 w 78"/>
                <a:gd name="T33" fmla="*/ 38 h 78"/>
                <a:gd name="T34" fmla="*/ 0 w 78"/>
                <a:gd name="T35" fmla="*/ 44 h 78"/>
                <a:gd name="T36" fmla="*/ 2 w 78"/>
                <a:gd name="T37" fmla="*/ 51 h 78"/>
                <a:gd name="T38" fmla="*/ 5 w 78"/>
                <a:gd name="T39" fmla="*/ 57 h 78"/>
                <a:gd name="T40" fmla="*/ 11 w 78"/>
                <a:gd name="T41" fmla="*/ 64 h 78"/>
                <a:gd name="T42" fmla="*/ 15 w 78"/>
                <a:gd name="T43" fmla="*/ 70 h 78"/>
                <a:gd name="T44" fmla="*/ 23 w 78"/>
                <a:gd name="T45" fmla="*/ 74 h 78"/>
                <a:gd name="T46" fmla="*/ 30 w 78"/>
                <a:gd name="T47" fmla="*/ 76 h 78"/>
                <a:gd name="T48" fmla="*/ 38 w 78"/>
                <a:gd name="T49" fmla="*/ 78 h 78"/>
                <a:gd name="T50" fmla="*/ 45 w 78"/>
                <a:gd name="T51" fmla="*/ 76 h 78"/>
                <a:gd name="T52" fmla="*/ 53 w 78"/>
                <a:gd name="T53" fmla="*/ 74 h 78"/>
                <a:gd name="T54" fmla="*/ 61 w 78"/>
                <a:gd name="T55" fmla="*/ 70 h 78"/>
                <a:gd name="T56" fmla="*/ 66 w 78"/>
                <a:gd name="T57" fmla="*/ 64 h 78"/>
                <a:gd name="T58" fmla="*/ 70 w 78"/>
                <a:gd name="T59" fmla="*/ 57 h 78"/>
                <a:gd name="T60" fmla="*/ 74 w 78"/>
                <a:gd name="T61" fmla="*/ 51 h 78"/>
                <a:gd name="T62" fmla="*/ 76 w 78"/>
                <a:gd name="T63" fmla="*/ 44 h 78"/>
                <a:gd name="T64" fmla="*/ 78 w 78"/>
                <a:gd name="T65" fmla="*/ 38 h 78"/>
                <a:gd name="T66" fmla="*/ 78 w 78"/>
                <a:gd name="T67"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 h="78">
                  <a:moveTo>
                    <a:pt x="78" y="38"/>
                  </a:moveTo>
                  <a:lnTo>
                    <a:pt x="76" y="30"/>
                  </a:lnTo>
                  <a:lnTo>
                    <a:pt x="74" y="23"/>
                  </a:lnTo>
                  <a:lnTo>
                    <a:pt x="70" y="15"/>
                  </a:lnTo>
                  <a:lnTo>
                    <a:pt x="66" y="9"/>
                  </a:lnTo>
                  <a:lnTo>
                    <a:pt x="61" y="4"/>
                  </a:lnTo>
                  <a:lnTo>
                    <a:pt x="53" y="2"/>
                  </a:lnTo>
                  <a:lnTo>
                    <a:pt x="45" y="0"/>
                  </a:lnTo>
                  <a:lnTo>
                    <a:pt x="38" y="0"/>
                  </a:lnTo>
                  <a:lnTo>
                    <a:pt x="30" y="0"/>
                  </a:lnTo>
                  <a:lnTo>
                    <a:pt x="23" y="2"/>
                  </a:lnTo>
                  <a:lnTo>
                    <a:pt x="15" y="4"/>
                  </a:lnTo>
                  <a:lnTo>
                    <a:pt x="11" y="9"/>
                  </a:lnTo>
                  <a:lnTo>
                    <a:pt x="5" y="15"/>
                  </a:lnTo>
                  <a:lnTo>
                    <a:pt x="2" y="23"/>
                  </a:lnTo>
                  <a:lnTo>
                    <a:pt x="0" y="30"/>
                  </a:lnTo>
                  <a:lnTo>
                    <a:pt x="0" y="38"/>
                  </a:lnTo>
                  <a:lnTo>
                    <a:pt x="0" y="44"/>
                  </a:lnTo>
                  <a:lnTo>
                    <a:pt x="2" y="51"/>
                  </a:lnTo>
                  <a:lnTo>
                    <a:pt x="5" y="57"/>
                  </a:lnTo>
                  <a:lnTo>
                    <a:pt x="11" y="64"/>
                  </a:lnTo>
                  <a:lnTo>
                    <a:pt x="15" y="70"/>
                  </a:lnTo>
                  <a:lnTo>
                    <a:pt x="23" y="74"/>
                  </a:lnTo>
                  <a:lnTo>
                    <a:pt x="30" y="76"/>
                  </a:lnTo>
                  <a:lnTo>
                    <a:pt x="38" y="78"/>
                  </a:lnTo>
                  <a:lnTo>
                    <a:pt x="45" y="76"/>
                  </a:lnTo>
                  <a:lnTo>
                    <a:pt x="53" y="74"/>
                  </a:lnTo>
                  <a:lnTo>
                    <a:pt x="61" y="70"/>
                  </a:lnTo>
                  <a:lnTo>
                    <a:pt x="66" y="64"/>
                  </a:lnTo>
                  <a:lnTo>
                    <a:pt x="70" y="57"/>
                  </a:lnTo>
                  <a:lnTo>
                    <a:pt x="74" y="51"/>
                  </a:lnTo>
                  <a:lnTo>
                    <a:pt x="76" y="44"/>
                  </a:lnTo>
                  <a:lnTo>
                    <a:pt x="78" y="38"/>
                  </a:lnTo>
                  <a:lnTo>
                    <a:pt x="78"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52029" name="Freeform 125">
              <a:extLst>
                <a:ext uri="{FF2B5EF4-FFF2-40B4-BE49-F238E27FC236}">
                  <a16:creationId xmlns:a16="http://schemas.microsoft.com/office/drawing/2014/main" id="{0A05313F-6628-438B-BF53-50EFE4BE2B0E}"/>
                </a:ext>
              </a:extLst>
            </p:cNvPr>
            <p:cNvSpPr>
              <a:spLocks/>
            </p:cNvSpPr>
            <p:nvPr/>
          </p:nvSpPr>
          <p:spPr bwMode="auto">
            <a:xfrm>
              <a:off x="384" y="3005"/>
              <a:ext cx="39" cy="39"/>
            </a:xfrm>
            <a:custGeom>
              <a:avLst/>
              <a:gdLst>
                <a:gd name="T0" fmla="*/ 78 w 78"/>
                <a:gd name="T1" fmla="*/ 40 h 78"/>
                <a:gd name="T2" fmla="*/ 76 w 78"/>
                <a:gd name="T3" fmla="*/ 31 h 78"/>
                <a:gd name="T4" fmla="*/ 74 w 78"/>
                <a:gd name="T5" fmla="*/ 25 h 78"/>
                <a:gd name="T6" fmla="*/ 69 w 78"/>
                <a:gd name="T7" fmla="*/ 17 h 78"/>
                <a:gd name="T8" fmla="*/ 65 w 78"/>
                <a:gd name="T9" fmla="*/ 12 h 78"/>
                <a:gd name="T10" fmla="*/ 59 w 78"/>
                <a:gd name="T11" fmla="*/ 6 h 78"/>
                <a:gd name="T12" fmla="*/ 53 w 78"/>
                <a:gd name="T13" fmla="*/ 4 h 78"/>
                <a:gd name="T14" fmla="*/ 46 w 78"/>
                <a:gd name="T15" fmla="*/ 0 h 78"/>
                <a:gd name="T16" fmla="*/ 38 w 78"/>
                <a:gd name="T17" fmla="*/ 0 h 78"/>
                <a:gd name="T18" fmla="*/ 29 w 78"/>
                <a:gd name="T19" fmla="*/ 0 h 78"/>
                <a:gd name="T20" fmla="*/ 23 w 78"/>
                <a:gd name="T21" fmla="*/ 4 h 78"/>
                <a:gd name="T22" fmla="*/ 15 w 78"/>
                <a:gd name="T23" fmla="*/ 6 h 78"/>
                <a:gd name="T24" fmla="*/ 10 w 78"/>
                <a:gd name="T25" fmla="*/ 12 h 78"/>
                <a:gd name="T26" fmla="*/ 4 w 78"/>
                <a:gd name="T27" fmla="*/ 17 h 78"/>
                <a:gd name="T28" fmla="*/ 2 w 78"/>
                <a:gd name="T29" fmla="*/ 25 h 78"/>
                <a:gd name="T30" fmla="*/ 0 w 78"/>
                <a:gd name="T31" fmla="*/ 31 h 78"/>
                <a:gd name="T32" fmla="*/ 0 w 78"/>
                <a:gd name="T33" fmla="*/ 40 h 78"/>
                <a:gd name="T34" fmla="*/ 0 w 78"/>
                <a:gd name="T35" fmla="*/ 46 h 78"/>
                <a:gd name="T36" fmla="*/ 2 w 78"/>
                <a:gd name="T37" fmla="*/ 53 h 78"/>
                <a:gd name="T38" fmla="*/ 4 w 78"/>
                <a:gd name="T39" fmla="*/ 61 h 78"/>
                <a:gd name="T40" fmla="*/ 10 w 78"/>
                <a:gd name="T41" fmla="*/ 67 h 78"/>
                <a:gd name="T42" fmla="*/ 15 w 78"/>
                <a:gd name="T43" fmla="*/ 71 h 78"/>
                <a:gd name="T44" fmla="*/ 23 w 78"/>
                <a:gd name="T45" fmla="*/ 74 h 78"/>
                <a:gd name="T46" fmla="*/ 29 w 78"/>
                <a:gd name="T47" fmla="*/ 76 h 78"/>
                <a:gd name="T48" fmla="*/ 38 w 78"/>
                <a:gd name="T49" fmla="*/ 78 h 78"/>
                <a:gd name="T50" fmla="*/ 46 w 78"/>
                <a:gd name="T51" fmla="*/ 76 h 78"/>
                <a:gd name="T52" fmla="*/ 53 w 78"/>
                <a:gd name="T53" fmla="*/ 74 h 78"/>
                <a:gd name="T54" fmla="*/ 59 w 78"/>
                <a:gd name="T55" fmla="*/ 71 h 78"/>
                <a:gd name="T56" fmla="*/ 65 w 78"/>
                <a:gd name="T57" fmla="*/ 67 h 78"/>
                <a:gd name="T58" fmla="*/ 69 w 78"/>
                <a:gd name="T59" fmla="*/ 61 h 78"/>
                <a:gd name="T60" fmla="*/ 74 w 78"/>
                <a:gd name="T61" fmla="*/ 53 h 78"/>
                <a:gd name="T62" fmla="*/ 76 w 78"/>
                <a:gd name="T63" fmla="*/ 46 h 78"/>
                <a:gd name="T64" fmla="*/ 78 w 78"/>
                <a:gd name="T65" fmla="*/ 40 h 78"/>
                <a:gd name="T66" fmla="*/ 78 w 78"/>
                <a:gd name="T67" fmla="*/ 4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 h="78">
                  <a:moveTo>
                    <a:pt x="78" y="40"/>
                  </a:moveTo>
                  <a:lnTo>
                    <a:pt x="76" y="31"/>
                  </a:lnTo>
                  <a:lnTo>
                    <a:pt x="74" y="25"/>
                  </a:lnTo>
                  <a:lnTo>
                    <a:pt x="69" y="17"/>
                  </a:lnTo>
                  <a:lnTo>
                    <a:pt x="65" y="12"/>
                  </a:lnTo>
                  <a:lnTo>
                    <a:pt x="59" y="6"/>
                  </a:lnTo>
                  <a:lnTo>
                    <a:pt x="53" y="4"/>
                  </a:lnTo>
                  <a:lnTo>
                    <a:pt x="46" y="0"/>
                  </a:lnTo>
                  <a:lnTo>
                    <a:pt x="38" y="0"/>
                  </a:lnTo>
                  <a:lnTo>
                    <a:pt x="29" y="0"/>
                  </a:lnTo>
                  <a:lnTo>
                    <a:pt x="23" y="4"/>
                  </a:lnTo>
                  <a:lnTo>
                    <a:pt x="15" y="6"/>
                  </a:lnTo>
                  <a:lnTo>
                    <a:pt x="10" y="12"/>
                  </a:lnTo>
                  <a:lnTo>
                    <a:pt x="4" y="17"/>
                  </a:lnTo>
                  <a:lnTo>
                    <a:pt x="2" y="25"/>
                  </a:lnTo>
                  <a:lnTo>
                    <a:pt x="0" y="31"/>
                  </a:lnTo>
                  <a:lnTo>
                    <a:pt x="0" y="40"/>
                  </a:lnTo>
                  <a:lnTo>
                    <a:pt x="0" y="46"/>
                  </a:lnTo>
                  <a:lnTo>
                    <a:pt x="2" y="53"/>
                  </a:lnTo>
                  <a:lnTo>
                    <a:pt x="4" y="61"/>
                  </a:lnTo>
                  <a:lnTo>
                    <a:pt x="10" y="67"/>
                  </a:lnTo>
                  <a:lnTo>
                    <a:pt x="15" y="71"/>
                  </a:lnTo>
                  <a:lnTo>
                    <a:pt x="23" y="74"/>
                  </a:lnTo>
                  <a:lnTo>
                    <a:pt x="29" y="76"/>
                  </a:lnTo>
                  <a:lnTo>
                    <a:pt x="38" y="78"/>
                  </a:lnTo>
                  <a:lnTo>
                    <a:pt x="46" y="76"/>
                  </a:lnTo>
                  <a:lnTo>
                    <a:pt x="53" y="74"/>
                  </a:lnTo>
                  <a:lnTo>
                    <a:pt x="59" y="71"/>
                  </a:lnTo>
                  <a:lnTo>
                    <a:pt x="65" y="67"/>
                  </a:lnTo>
                  <a:lnTo>
                    <a:pt x="69" y="61"/>
                  </a:lnTo>
                  <a:lnTo>
                    <a:pt x="74" y="53"/>
                  </a:lnTo>
                  <a:lnTo>
                    <a:pt x="76" y="46"/>
                  </a:lnTo>
                  <a:lnTo>
                    <a:pt x="78" y="40"/>
                  </a:lnTo>
                  <a:lnTo>
                    <a:pt x="78"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spTree>
    <p:extLst>
      <p:ext uri="{BB962C8B-B14F-4D97-AF65-F5344CB8AC3E}">
        <p14:creationId xmlns:p14="http://schemas.microsoft.com/office/powerpoint/2010/main" val="2597159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Text Box 2">
            <a:extLst>
              <a:ext uri="{FF2B5EF4-FFF2-40B4-BE49-F238E27FC236}">
                <a16:creationId xmlns:a16="http://schemas.microsoft.com/office/drawing/2014/main" id="{4AB14B57-2D5C-4A9D-A838-B33C836A8111}"/>
              </a:ext>
            </a:extLst>
          </p:cNvPr>
          <p:cNvSpPr txBox="1">
            <a:spLocks noChangeArrowheads="1"/>
          </p:cNvSpPr>
          <p:nvPr/>
        </p:nvSpPr>
        <p:spPr bwMode="auto">
          <a:xfrm>
            <a:off x="95249" y="590325"/>
            <a:ext cx="6244591"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s-MX" altLang="es-MX" sz="2800" b="1"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Revolución Industrial, 1860</a:t>
            </a:r>
          </a:p>
          <a:p>
            <a:pPr>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Principales desechos generados: Orgánicos </a:t>
            </a:r>
          </a:p>
          <a:p>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(restos de comida, carbón, madera), varios tipos </a:t>
            </a:r>
          </a:p>
          <a:p>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de metales, entre otros</a:t>
            </a:r>
          </a:p>
          <a:p>
            <a:pPr>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El consumo de recursos comienza a CRECER</a:t>
            </a:r>
          </a:p>
          <a:p>
            <a:pPr>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a:t>
            </a:r>
          </a:p>
          <a:p>
            <a:pPr>
              <a:buFontTx/>
              <a:buChar char="•"/>
            </a:pP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Actualidad: Se </a:t>
            </a:r>
            <a:r>
              <a:rPr kumimoji="1" lang="es-MX" altLang="es-MX" sz="2300" dirty="0" err="1">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preducen</a:t>
            </a:r>
            <a:r>
              <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rPr>
              <a:t> cada año 11,200 millones de toneladas y su descomposición de la parte orgánica contribuye con el 5% de las emisiones de gases efecto invernadero.</a:t>
            </a:r>
          </a:p>
          <a:p>
            <a:r>
              <a:rPr lang="es-MX" sz="2400" dirty="0"/>
              <a:t>.</a:t>
            </a:r>
            <a:endPar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endParaRPr>
          </a:p>
          <a:p>
            <a:pPr eaLnBrk="1" hangingPunct="1"/>
            <a:endParaRPr kumimoji="1" lang="es-MX" altLang="es-MX" sz="2300" dirty="0">
              <a:solidFill>
                <a:schemeClr val="tx1">
                  <a:lumMod val="65000"/>
                  <a:lumOff val="35000"/>
                </a:schemeClr>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172BBEB2-DD37-CB72-5F8B-79746C2497A7}"/>
              </a:ext>
            </a:extLst>
          </p:cNvPr>
          <p:cNvPicPr>
            <a:picLocks noChangeAspect="1"/>
          </p:cNvPicPr>
          <p:nvPr/>
        </p:nvPicPr>
        <p:blipFill rotWithShape="1">
          <a:blip r:embed="rId2"/>
          <a:srcRect b="17460"/>
          <a:stretch/>
        </p:blipFill>
        <p:spPr>
          <a:xfrm>
            <a:off x="6612989" y="487680"/>
            <a:ext cx="5483762" cy="4526279"/>
          </a:xfrm>
          <a:prstGeom prst="rect">
            <a:avLst/>
          </a:prstGeom>
        </p:spPr>
      </p:pic>
    </p:spTree>
    <p:extLst>
      <p:ext uri="{BB962C8B-B14F-4D97-AF65-F5344CB8AC3E}">
        <p14:creationId xmlns:p14="http://schemas.microsoft.com/office/powerpoint/2010/main" val="1616418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43538F-CA4A-534A-900D-63828A31D425}"/>
              </a:ext>
            </a:extLst>
          </p:cNvPr>
          <p:cNvSpPr>
            <a:spLocks noGrp="1"/>
          </p:cNvSpPr>
          <p:nvPr>
            <p:ph type="title"/>
          </p:nvPr>
        </p:nvSpPr>
        <p:spPr>
          <a:xfrm>
            <a:off x="3009900" y="358195"/>
            <a:ext cx="6467475" cy="1049235"/>
          </a:xfrm>
        </p:spPr>
        <p:txBody>
          <a:bodyPr/>
          <a:lstStyle/>
          <a:p>
            <a:r>
              <a:rPr lang="es-MX" dirty="0"/>
              <a:t>Composición de la basura</a:t>
            </a:r>
          </a:p>
        </p:txBody>
      </p:sp>
      <p:pic>
        <p:nvPicPr>
          <p:cNvPr id="3" name="Imagen 2">
            <a:extLst>
              <a:ext uri="{FF2B5EF4-FFF2-40B4-BE49-F238E27FC236}">
                <a16:creationId xmlns:a16="http://schemas.microsoft.com/office/drawing/2014/main" id="{8560C95C-1A76-7016-0C62-74DAC0420C63}"/>
              </a:ext>
            </a:extLst>
          </p:cNvPr>
          <p:cNvPicPr>
            <a:picLocks noChangeAspect="1"/>
          </p:cNvPicPr>
          <p:nvPr/>
        </p:nvPicPr>
        <p:blipFill>
          <a:blip r:embed="rId2"/>
          <a:stretch>
            <a:fillRect/>
          </a:stretch>
        </p:blipFill>
        <p:spPr>
          <a:xfrm>
            <a:off x="0" y="1989758"/>
            <a:ext cx="4592844" cy="3871111"/>
          </a:xfrm>
          <a:prstGeom prst="rect">
            <a:avLst/>
          </a:prstGeom>
        </p:spPr>
      </p:pic>
      <p:pic>
        <p:nvPicPr>
          <p:cNvPr id="4" name="Imagen 3">
            <a:extLst>
              <a:ext uri="{FF2B5EF4-FFF2-40B4-BE49-F238E27FC236}">
                <a16:creationId xmlns:a16="http://schemas.microsoft.com/office/drawing/2014/main" id="{CBD3E0AD-5896-0C03-7341-C867B29BC791}"/>
              </a:ext>
            </a:extLst>
          </p:cNvPr>
          <p:cNvPicPr>
            <a:picLocks noChangeAspect="1"/>
          </p:cNvPicPr>
          <p:nvPr/>
        </p:nvPicPr>
        <p:blipFill>
          <a:blip r:embed="rId3"/>
          <a:stretch>
            <a:fillRect/>
          </a:stretch>
        </p:blipFill>
        <p:spPr>
          <a:xfrm>
            <a:off x="4592844" y="1874337"/>
            <a:ext cx="7418181" cy="3478712"/>
          </a:xfrm>
          <a:prstGeom prst="rect">
            <a:avLst/>
          </a:prstGeom>
        </p:spPr>
      </p:pic>
    </p:spTree>
    <p:extLst>
      <p:ext uri="{BB962C8B-B14F-4D97-AF65-F5344CB8AC3E}">
        <p14:creationId xmlns:p14="http://schemas.microsoft.com/office/powerpoint/2010/main" val="2386112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6FE087A-BEFC-43B7-8BA2-D24A5B734F21}"/>
              </a:ext>
            </a:extLst>
          </p:cNvPr>
          <p:cNvSpPr>
            <a:spLocks noGrp="1" noChangeArrowheads="1"/>
          </p:cNvSpPr>
          <p:nvPr>
            <p:ph type="title"/>
          </p:nvPr>
        </p:nvSpPr>
        <p:spPr>
          <a:xfrm>
            <a:off x="1556317" y="227013"/>
            <a:ext cx="9527042" cy="1143000"/>
          </a:xfrm>
        </p:spPr>
        <p:txBody>
          <a:bodyPr>
            <a:normAutofit fontScale="90000"/>
          </a:bodyPr>
          <a:lstStyle/>
          <a:p>
            <a:pPr eaLnBrk="1" hangingPunct="1"/>
            <a:r>
              <a:rPr lang="es-ES" altLang="es-MX" sz="2800" dirty="0">
                <a:solidFill>
                  <a:srgbClr val="009900"/>
                </a:solidFill>
                <a:latin typeface="Arial" panose="020B0604020202020204" pitchFamily="34" charset="0"/>
              </a:rPr>
              <a:t>Efectos de una mala disposición de los residuos</a:t>
            </a:r>
            <a:br>
              <a:rPr lang="es-ES" altLang="es-MX" sz="2800" dirty="0">
                <a:solidFill>
                  <a:srgbClr val="009900"/>
                </a:solidFill>
                <a:latin typeface="Arial" panose="020B0604020202020204" pitchFamily="34" charset="0"/>
              </a:rPr>
            </a:br>
            <a:endParaRPr lang="es-ES" altLang="es-MX" sz="2800" dirty="0">
              <a:solidFill>
                <a:srgbClr val="009900"/>
              </a:solidFill>
              <a:latin typeface="Arial" panose="020B0604020202020204" pitchFamily="34" charset="0"/>
            </a:endParaRPr>
          </a:p>
        </p:txBody>
      </p:sp>
      <p:sp>
        <p:nvSpPr>
          <p:cNvPr id="13315" name="Rectangle 3">
            <a:extLst>
              <a:ext uri="{FF2B5EF4-FFF2-40B4-BE49-F238E27FC236}">
                <a16:creationId xmlns:a16="http://schemas.microsoft.com/office/drawing/2014/main" id="{D1D71810-6CFF-4012-A09E-C0E3894EFED2}"/>
              </a:ext>
            </a:extLst>
          </p:cNvPr>
          <p:cNvSpPr>
            <a:spLocks noGrp="1" noChangeArrowheads="1"/>
          </p:cNvSpPr>
          <p:nvPr>
            <p:ph type="body" sz="half" idx="1"/>
          </p:nvPr>
        </p:nvSpPr>
        <p:spPr>
          <a:xfrm>
            <a:off x="1479315" y="1737519"/>
            <a:ext cx="4256088" cy="2116137"/>
          </a:xfrm>
        </p:spPr>
        <p:txBody>
          <a:bodyPr>
            <a:noAutofit/>
          </a:bodyPr>
          <a:lstStyle/>
          <a:p>
            <a:pPr algn="just" eaLnBrk="1" hangingPunct="1">
              <a:lnSpc>
                <a:spcPct val="90000"/>
              </a:lnSpc>
              <a:buFont typeface="Wingdings" panose="05000000000000000000" pitchFamily="2" charset="2"/>
              <a:buNone/>
            </a:pPr>
            <a:r>
              <a:rPr lang="es-ES" altLang="es-MX" sz="2800" dirty="0"/>
              <a:t>	</a:t>
            </a:r>
            <a:r>
              <a:rPr lang="es-ES" altLang="es-MX" sz="2800" b="1" dirty="0">
                <a:latin typeface="Arial" panose="020B0604020202020204" pitchFamily="34" charset="0"/>
              </a:rPr>
              <a:t>Paisaje:</a:t>
            </a:r>
            <a:r>
              <a:rPr lang="es-ES" altLang="es-MX" sz="2800" dirty="0">
                <a:latin typeface="Arial" panose="020B0604020202020204" pitchFamily="34" charset="0"/>
              </a:rPr>
              <a:t> </a:t>
            </a:r>
          </a:p>
          <a:p>
            <a:pPr algn="just" eaLnBrk="1" hangingPunct="1">
              <a:lnSpc>
                <a:spcPct val="90000"/>
              </a:lnSpc>
              <a:buFont typeface="Wingdings" panose="05000000000000000000" pitchFamily="2" charset="2"/>
              <a:buNone/>
            </a:pPr>
            <a:r>
              <a:rPr lang="es-ES" altLang="es-MX" sz="2800" dirty="0">
                <a:latin typeface="Arial" panose="020B0604020202020204" pitchFamily="34" charset="0"/>
              </a:rPr>
              <a:t>	La dispersión de la basura produce el deterioro del paisaje, además de la proliferación de olores desagradables.</a:t>
            </a:r>
          </a:p>
          <a:p>
            <a:pPr algn="just" eaLnBrk="1" hangingPunct="1">
              <a:lnSpc>
                <a:spcPct val="90000"/>
              </a:lnSpc>
              <a:buFont typeface="Wingdings" panose="05000000000000000000" pitchFamily="2" charset="2"/>
              <a:buNone/>
            </a:pPr>
            <a:r>
              <a:rPr lang="es-ES" altLang="es-MX" sz="2800" dirty="0"/>
              <a:t>	</a:t>
            </a:r>
          </a:p>
          <a:p>
            <a:pPr algn="just" eaLnBrk="1" hangingPunct="1">
              <a:lnSpc>
                <a:spcPct val="90000"/>
              </a:lnSpc>
              <a:buFont typeface="Wingdings" panose="05000000000000000000" pitchFamily="2" charset="2"/>
              <a:buNone/>
            </a:pPr>
            <a:r>
              <a:rPr lang="es-ES" altLang="es-MX" sz="2800" dirty="0"/>
              <a:t>	</a:t>
            </a:r>
          </a:p>
        </p:txBody>
      </p:sp>
      <p:pic>
        <p:nvPicPr>
          <p:cNvPr id="13316" name="Picture 14" descr="foto03">
            <a:extLst>
              <a:ext uri="{FF2B5EF4-FFF2-40B4-BE49-F238E27FC236}">
                <a16:creationId xmlns:a16="http://schemas.microsoft.com/office/drawing/2014/main" id="{03A230C4-AC3E-47F6-B4E5-53D3C7BDAD82}"/>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254875" y="2017713"/>
            <a:ext cx="2636838" cy="1981200"/>
          </a:xfrm>
          <a:noFill/>
        </p:spPr>
      </p:pic>
      <p:pic>
        <p:nvPicPr>
          <p:cNvPr id="13318" name="Picture 20" descr="foto01">
            <a:extLst>
              <a:ext uri="{FF2B5EF4-FFF2-40B4-BE49-F238E27FC236}">
                <a16:creationId xmlns:a16="http://schemas.microsoft.com/office/drawing/2014/main" id="{98130DB4-1560-4425-B539-83B6B305D6C1}"/>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254875" y="4151313"/>
            <a:ext cx="2636838" cy="1981200"/>
          </a:xfrm>
          <a:noFill/>
        </p:spPr>
      </p:pic>
      <p:pic>
        <p:nvPicPr>
          <p:cNvPr id="13317" name="Picture 11" descr="b11-1-1">
            <a:extLst>
              <a:ext uri="{FF2B5EF4-FFF2-40B4-BE49-F238E27FC236}">
                <a16:creationId xmlns:a16="http://schemas.microsoft.com/office/drawing/2014/main" id="{B1BCDD6B-9AC9-466D-A80A-DF818C48B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3613" y="4221163"/>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42E9847-1EEE-E1DF-9C81-B880DBC873DE}"/>
              </a:ext>
            </a:extLst>
          </p:cNvPr>
          <p:cNvPicPr>
            <a:picLocks noChangeAspect="1"/>
          </p:cNvPicPr>
          <p:nvPr/>
        </p:nvPicPr>
        <p:blipFill>
          <a:blip r:embed="rId2"/>
          <a:stretch>
            <a:fillRect/>
          </a:stretch>
        </p:blipFill>
        <p:spPr>
          <a:xfrm>
            <a:off x="542182" y="240048"/>
            <a:ext cx="3924224" cy="2939380"/>
          </a:xfrm>
          <a:prstGeom prst="rect">
            <a:avLst/>
          </a:prstGeom>
        </p:spPr>
      </p:pic>
      <p:pic>
        <p:nvPicPr>
          <p:cNvPr id="5" name="Imagen 4">
            <a:extLst>
              <a:ext uri="{FF2B5EF4-FFF2-40B4-BE49-F238E27FC236}">
                <a16:creationId xmlns:a16="http://schemas.microsoft.com/office/drawing/2014/main" id="{6472EAA5-75E1-9768-8653-B3A191EA51F6}"/>
              </a:ext>
            </a:extLst>
          </p:cNvPr>
          <p:cNvPicPr>
            <a:picLocks noChangeAspect="1"/>
          </p:cNvPicPr>
          <p:nvPr/>
        </p:nvPicPr>
        <p:blipFill>
          <a:blip r:embed="rId3"/>
          <a:stretch>
            <a:fillRect/>
          </a:stretch>
        </p:blipFill>
        <p:spPr>
          <a:xfrm>
            <a:off x="5488419" y="240048"/>
            <a:ext cx="5383714" cy="3014880"/>
          </a:xfrm>
          <a:prstGeom prst="rect">
            <a:avLst/>
          </a:prstGeom>
        </p:spPr>
      </p:pic>
      <p:pic>
        <p:nvPicPr>
          <p:cNvPr id="6" name="Imagen 5">
            <a:extLst>
              <a:ext uri="{FF2B5EF4-FFF2-40B4-BE49-F238E27FC236}">
                <a16:creationId xmlns:a16="http://schemas.microsoft.com/office/drawing/2014/main" id="{26BB1690-DD3A-E9E9-4F19-11AC58D605AB}"/>
              </a:ext>
            </a:extLst>
          </p:cNvPr>
          <p:cNvPicPr>
            <a:picLocks noChangeAspect="1"/>
          </p:cNvPicPr>
          <p:nvPr/>
        </p:nvPicPr>
        <p:blipFill>
          <a:blip r:embed="rId4"/>
          <a:stretch>
            <a:fillRect/>
          </a:stretch>
        </p:blipFill>
        <p:spPr>
          <a:xfrm>
            <a:off x="612396" y="3429000"/>
            <a:ext cx="4965059" cy="3100984"/>
          </a:xfrm>
          <a:prstGeom prst="rect">
            <a:avLst/>
          </a:prstGeom>
        </p:spPr>
      </p:pic>
      <p:sp>
        <p:nvSpPr>
          <p:cNvPr id="7" name="CuadroTexto 6">
            <a:extLst>
              <a:ext uri="{FF2B5EF4-FFF2-40B4-BE49-F238E27FC236}">
                <a16:creationId xmlns:a16="http://schemas.microsoft.com/office/drawing/2014/main" id="{8629311E-E979-DCD3-6644-2FAE519C9F6E}"/>
              </a:ext>
            </a:extLst>
          </p:cNvPr>
          <p:cNvSpPr txBox="1"/>
          <p:nvPr/>
        </p:nvSpPr>
        <p:spPr>
          <a:xfrm>
            <a:off x="8095376" y="4244829"/>
            <a:ext cx="1467068" cy="369332"/>
          </a:xfrm>
          <a:prstGeom prst="rect">
            <a:avLst/>
          </a:prstGeom>
          <a:noFill/>
        </p:spPr>
        <p:txBody>
          <a:bodyPr wrap="none" rtlCol="0">
            <a:spAutoFit/>
          </a:bodyPr>
          <a:lstStyle/>
          <a:p>
            <a:r>
              <a:rPr lang="es-MX" dirty="0"/>
              <a:t>INCENDIOS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D28021A2-1E69-4289-9D98-B7FB28BCE86E}"/>
              </a:ext>
            </a:extLst>
          </p:cNvPr>
          <p:cNvSpPr>
            <a:spLocks noGrp="1" noChangeArrowheads="1"/>
          </p:cNvSpPr>
          <p:nvPr>
            <p:ph type="title"/>
          </p:nvPr>
        </p:nvSpPr>
        <p:spPr>
          <a:xfrm>
            <a:off x="1158240" y="763589"/>
            <a:ext cx="9619299" cy="1296987"/>
          </a:xfrm>
        </p:spPr>
        <p:txBody>
          <a:bodyPr>
            <a:normAutofit/>
          </a:bodyPr>
          <a:lstStyle/>
          <a:p>
            <a:pPr eaLnBrk="1" hangingPunct="1"/>
            <a:r>
              <a:rPr lang="es-ES" altLang="es-MX" sz="2800" dirty="0">
                <a:solidFill>
                  <a:srgbClr val="009900"/>
                </a:solidFill>
                <a:latin typeface="Arial" panose="020B0604020202020204" pitchFamily="34" charset="0"/>
              </a:rPr>
              <a:t>Efectos de una mala disposición de los residuos</a:t>
            </a:r>
            <a:br>
              <a:rPr lang="es-ES" altLang="es-MX" sz="2800" dirty="0">
                <a:solidFill>
                  <a:srgbClr val="009900"/>
                </a:solidFill>
                <a:latin typeface="Arial" panose="020B0604020202020204" pitchFamily="34" charset="0"/>
              </a:rPr>
            </a:br>
            <a:endParaRPr lang="es-ES" altLang="es-MX" sz="2800" dirty="0">
              <a:solidFill>
                <a:srgbClr val="009900"/>
              </a:solidFill>
              <a:latin typeface="Arial" panose="020B0604020202020204" pitchFamily="34" charset="0"/>
            </a:endParaRPr>
          </a:p>
        </p:txBody>
      </p:sp>
      <p:sp>
        <p:nvSpPr>
          <p:cNvPr id="15363" name="Rectangle 5">
            <a:extLst>
              <a:ext uri="{FF2B5EF4-FFF2-40B4-BE49-F238E27FC236}">
                <a16:creationId xmlns:a16="http://schemas.microsoft.com/office/drawing/2014/main" id="{7270AE8B-2105-4175-ACF7-6747749BDF0D}"/>
              </a:ext>
            </a:extLst>
          </p:cNvPr>
          <p:cNvSpPr>
            <a:spLocks noGrp="1" noChangeArrowheads="1"/>
          </p:cNvSpPr>
          <p:nvPr>
            <p:ph type="body" sz="half" idx="1"/>
          </p:nvPr>
        </p:nvSpPr>
        <p:spPr>
          <a:xfrm>
            <a:off x="861514" y="1994695"/>
            <a:ext cx="5712323" cy="2405062"/>
          </a:xfrm>
        </p:spPr>
        <p:txBody>
          <a:bodyPr>
            <a:noAutofit/>
          </a:bodyPr>
          <a:lstStyle/>
          <a:p>
            <a:pPr algn="just" eaLnBrk="1" hangingPunct="1">
              <a:buFont typeface="Wingdings" panose="05000000000000000000" pitchFamily="2" charset="2"/>
              <a:buNone/>
            </a:pPr>
            <a:r>
              <a:rPr lang="es-ES" altLang="es-MX" sz="2400" dirty="0"/>
              <a:t>	</a:t>
            </a:r>
            <a:endParaRPr lang="es-ES" altLang="es-MX" sz="2400" dirty="0">
              <a:latin typeface="Arial" panose="020B0604020202020204" pitchFamily="34" charset="0"/>
            </a:endParaRPr>
          </a:p>
          <a:p>
            <a:pPr algn="just" eaLnBrk="1" hangingPunct="1">
              <a:buFont typeface="Wingdings" panose="05000000000000000000" pitchFamily="2" charset="2"/>
              <a:buNone/>
            </a:pPr>
            <a:r>
              <a:rPr lang="es-ES" altLang="es-MX" sz="2400" dirty="0"/>
              <a:t>	</a:t>
            </a:r>
            <a:r>
              <a:rPr lang="es-ES" altLang="es-MX" sz="2400" b="1" dirty="0">
                <a:latin typeface="Arial" panose="020B0604020202020204" pitchFamily="34" charset="0"/>
              </a:rPr>
              <a:t>Contaminación de cuerpos de agua</a:t>
            </a:r>
            <a:r>
              <a:rPr lang="es-ES" altLang="es-MX" sz="2400" dirty="0">
                <a:latin typeface="Arial" panose="020B0604020202020204" pitchFamily="34" charset="0"/>
              </a:rPr>
              <a:t>.</a:t>
            </a:r>
          </a:p>
          <a:p>
            <a:pPr algn="just" eaLnBrk="1" hangingPunct="1">
              <a:buFont typeface="Wingdings" panose="05000000000000000000" pitchFamily="2" charset="2"/>
              <a:buNone/>
            </a:pPr>
            <a:r>
              <a:rPr lang="es-ES" altLang="es-MX" sz="2400" dirty="0">
                <a:latin typeface="Arial" panose="020B0604020202020204" pitchFamily="34" charset="0"/>
              </a:rPr>
              <a:t>	Las playas, lagos, ríos y barrancas suelen ser lugares donde se arroja en forma indiscriminada la basura, que al descomponerse, deterioran el paisaje y a degradan la calidad del agua.</a:t>
            </a:r>
          </a:p>
          <a:p>
            <a:pPr algn="just" eaLnBrk="1" hangingPunct="1">
              <a:buFont typeface="Wingdings" panose="05000000000000000000" pitchFamily="2" charset="2"/>
              <a:buNone/>
            </a:pPr>
            <a:r>
              <a:rPr lang="es-ES" altLang="es-MX" sz="2400" dirty="0">
                <a:latin typeface="Arial" panose="020B0604020202020204" pitchFamily="34" charset="0"/>
              </a:rPr>
              <a:t>	</a:t>
            </a:r>
          </a:p>
          <a:p>
            <a:pPr algn="just" eaLnBrk="1" hangingPunct="1">
              <a:buFont typeface="Wingdings" panose="05000000000000000000" pitchFamily="2" charset="2"/>
              <a:buNone/>
            </a:pPr>
            <a:r>
              <a:rPr lang="es-ES" altLang="es-MX" sz="2400" dirty="0">
                <a:latin typeface="Arial" panose="020B0604020202020204" pitchFamily="34" charset="0"/>
              </a:rPr>
              <a:t>	</a:t>
            </a:r>
          </a:p>
        </p:txBody>
      </p:sp>
      <p:pic>
        <p:nvPicPr>
          <p:cNvPr id="15364" name="Picture 6" descr="basura">
            <a:extLst>
              <a:ext uri="{FF2B5EF4-FFF2-40B4-BE49-F238E27FC236}">
                <a16:creationId xmlns:a16="http://schemas.microsoft.com/office/drawing/2014/main" id="{48DE0A3F-6B4C-43E2-B795-42CD735A41D8}"/>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t="2208"/>
          <a:stretch>
            <a:fillRect/>
          </a:stretch>
        </p:blipFill>
        <p:spPr>
          <a:xfrm>
            <a:off x="7664451" y="1916114"/>
            <a:ext cx="1971675" cy="2154237"/>
          </a:xfrm>
          <a:noFill/>
        </p:spPr>
      </p:pic>
      <p:pic>
        <p:nvPicPr>
          <p:cNvPr id="15365" name="Picture 9" descr="basuramar">
            <a:extLst>
              <a:ext uri="{FF2B5EF4-FFF2-40B4-BE49-F238E27FC236}">
                <a16:creationId xmlns:a16="http://schemas.microsoft.com/office/drawing/2014/main" id="{B3165F53-3881-4C69-ADF5-307262C6BCD5}"/>
              </a:ext>
            </a:extLst>
          </p:cNvPr>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7518400" y="4333876"/>
            <a:ext cx="2230438" cy="1520825"/>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744A6D1-44E7-43C7-B736-99EE8E146352}"/>
              </a:ext>
            </a:extLst>
          </p:cNvPr>
          <p:cNvSpPr>
            <a:spLocks noGrp="1" noChangeArrowheads="1"/>
          </p:cNvSpPr>
          <p:nvPr>
            <p:ph type="title"/>
          </p:nvPr>
        </p:nvSpPr>
        <p:spPr>
          <a:xfrm>
            <a:off x="1280160" y="250825"/>
            <a:ext cx="9960701" cy="1143000"/>
          </a:xfrm>
        </p:spPr>
        <p:txBody>
          <a:bodyPr>
            <a:normAutofit fontScale="90000"/>
          </a:bodyPr>
          <a:lstStyle/>
          <a:p>
            <a:pPr eaLnBrk="1" hangingPunct="1"/>
            <a:r>
              <a:rPr lang="es-ES" altLang="es-MX" sz="2800" dirty="0">
                <a:solidFill>
                  <a:srgbClr val="009900"/>
                </a:solidFill>
                <a:latin typeface="Arial" panose="020B0604020202020204" pitchFamily="34" charset="0"/>
              </a:rPr>
              <a:t>Efectos de una mala disposición de los residuos</a:t>
            </a:r>
            <a:br>
              <a:rPr lang="es-ES" altLang="es-MX" sz="2800" dirty="0">
                <a:solidFill>
                  <a:srgbClr val="009900"/>
                </a:solidFill>
                <a:latin typeface="Arial" panose="020B0604020202020204" pitchFamily="34" charset="0"/>
              </a:rPr>
            </a:br>
            <a:endParaRPr lang="es-ES" altLang="es-MX" sz="2800" dirty="0">
              <a:solidFill>
                <a:srgbClr val="009900"/>
              </a:solidFill>
              <a:latin typeface="Arial" panose="020B0604020202020204" pitchFamily="34" charset="0"/>
            </a:endParaRPr>
          </a:p>
        </p:txBody>
      </p:sp>
      <p:sp>
        <p:nvSpPr>
          <p:cNvPr id="16387" name="Rectangle 3">
            <a:extLst>
              <a:ext uri="{FF2B5EF4-FFF2-40B4-BE49-F238E27FC236}">
                <a16:creationId xmlns:a16="http://schemas.microsoft.com/office/drawing/2014/main" id="{109A1E92-C5A9-4C67-915E-CD731A0915BB}"/>
              </a:ext>
            </a:extLst>
          </p:cNvPr>
          <p:cNvSpPr>
            <a:spLocks noGrp="1" noChangeArrowheads="1"/>
          </p:cNvSpPr>
          <p:nvPr>
            <p:ph type="body" sz="half" idx="1"/>
          </p:nvPr>
        </p:nvSpPr>
        <p:spPr>
          <a:xfrm>
            <a:off x="1100929" y="1211668"/>
            <a:ext cx="4538662" cy="2881312"/>
          </a:xfrm>
        </p:spPr>
        <p:txBody>
          <a:bodyPr>
            <a:noAutofit/>
          </a:bodyPr>
          <a:lstStyle/>
          <a:p>
            <a:pPr algn="just" eaLnBrk="1" hangingPunct="1">
              <a:buFont typeface="Wingdings" panose="05000000000000000000" pitchFamily="2" charset="2"/>
              <a:buNone/>
            </a:pPr>
            <a:r>
              <a:rPr lang="es-ES" altLang="es-MX" sz="2400" dirty="0"/>
              <a:t>	</a:t>
            </a:r>
            <a:r>
              <a:rPr lang="es-ES" altLang="es-MX" sz="2400" b="1" dirty="0">
                <a:latin typeface="Arial" panose="020B0604020202020204" pitchFamily="34" charset="0"/>
              </a:rPr>
              <a:t>Suelo:</a:t>
            </a:r>
          </a:p>
          <a:p>
            <a:pPr algn="just" eaLnBrk="1" hangingPunct="1">
              <a:buFont typeface="Wingdings" panose="05000000000000000000" pitchFamily="2" charset="2"/>
              <a:buNone/>
            </a:pPr>
            <a:r>
              <a:rPr lang="es-ES" altLang="es-MX" sz="2400" b="1" dirty="0">
                <a:latin typeface="Arial" panose="020B0604020202020204" pitchFamily="34" charset="0"/>
              </a:rPr>
              <a:t>	</a:t>
            </a:r>
            <a:r>
              <a:rPr lang="es-ES" altLang="es-MX" sz="2400" dirty="0">
                <a:latin typeface="Arial" panose="020B0604020202020204" pitchFamily="34" charset="0"/>
              </a:rPr>
              <a:t>Los desechos sólidos, cuando dan origen a líquidos que contienen elementos tóxicos, pueden producir la contaminación de los suelos, impidiendo el desarrollo de actividades agrícolas y urbanas.</a:t>
            </a:r>
          </a:p>
          <a:p>
            <a:pPr algn="just" eaLnBrk="1" hangingPunct="1">
              <a:buFont typeface="Wingdings" panose="05000000000000000000" pitchFamily="2" charset="2"/>
              <a:buNone/>
            </a:pPr>
            <a:endParaRPr lang="es-ES" altLang="es-MX" sz="2400" dirty="0">
              <a:latin typeface="Arial" panose="020B0604020202020204" pitchFamily="34" charset="0"/>
            </a:endParaRPr>
          </a:p>
        </p:txBody>
      </p:sp>
      <p:pic>
        <p:nvPicPr>
          <p:cNvPr id="16388" name="Picture 5" descr="591648054_10c9ee910d">
            <a:extLst>
              <a:ext uri="{FF2B5EF4-FFF2-40B4-BE49-F238E27FC236}">
                <a16:creationId xmlns:a16="http://schemas.microsoft.com/office/drawing/2014/main" id="{48AF2A74-B900-4A89-B4FE-42A5471BD717}"/>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156450" y="2144713"/>
            <a:ext cx="2732088" cy="1860550"/>
          </a:xfrm>
          <a:noFill/>
        </p:spPr>
      </p:pic>
      <p:pic>
        <p:nvPicPr>
          <p:cNvPr id="16389" name="Picture 8" descr="BasurasDispersas">
            <a:extLst>
              <a:ext uri="{FF2B5EF4-FFF2-40B4-BE49-F238E27FC236}">
                <a16:creationId xmlns:a16="http://schemas.microsoft.com/office/drawing/2014/main" id="{C518A991-5A62-4496-A8C3-EA5F83DFA8B4}"/>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145338" y="4164013"/>
            <a:ext cx="2747962" cy="1871662"/>
          </a:xfr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7F1FC1B6-6D04-493F-A22A-42790F28B53E}"/>
              </a:ext>
            </a:extLst>
          </p:cNvPr>
          <p:cNvSpPr>
            <a:spLocks noGrp="1" noChangeArrowheads="1"/>
          </p:cNvSpPr>
          <p:nvPr>
            <p:ph type="title"/>
          </p:nvPr>
        </p:nvSpPr>
        <p:spPr>
          <a:xfrm>
            <a:off x="1321411" y="120649"/>
            <a:ext cx="9857968" cy="1143000"/>
          </a:xfrm>
        </p:spPr>
        <p:txBody>
          <a:bodyPr>
            <a:normAutofit fontScale="90000"/>
          </a:bodyPr>
          <a:lstStyle/>
          <a:p>
            <a:pPr eaLnBrk="1" hangingPunct="1"/>
            <a:r>
              <a:rPr lang="es-ES" altLang="es-MX" sz="2800" dirty="0">
                <a:solidFill>
                  <a:srgbClr val="009900"/>
                </a:solidFill>
                <a:latin typeface="Arial" panose="020B0604020202020204" pitchFamily="34" charset="0"/>
              </a:rPr>
              <a:t>Efectos de una mala disposición de los residuos</a:t>
            </a:r>
            <a:br>
              <a:rPr lang="es-ES" altLang="es-MX" sz="2800" dirty="0">
                <a:solidFill>
                  <a:srgbClr val="009900"/>
                </a:solidFill>
                <a:latin typeface="Arial" panose="020B0604020202020204" pitchFamily="34" charset="0"/>
              </a:rPr>
            </a:br>
            <a:endParaRPr lang="es-ES" altLang="es-MX" sz="2800" dirty="0">
              <a:solidFill>
                <a:srgbClr val="009900"/>
              </a:solidFill>
              <a:latin typeface="Arial" panose="020B0604020202020204" pitchFamily="34" charset="0"/>
            </a:endParaRPr>
          </a:p>
        </p:txBody>
      </p:sp>
      <p:sp>
        <p:nvSpPr>
          <p:cNvPr id="17411" name="Rectangle 3">
            <a:extLst>
              <a:ext uri="{FF2B5EF4-FFF2-40B4-BE49-F238E27FC236}">
                <a16:creationId xmlns:a16="http://schemas.microsoft.com/office/drawing/2014/main" id="{FE6D1081-B510-448E-981A-F72A220337F4}"/>
              </a:ext>
            </a:extLst>
          </p:cNvPr>
          <p:cNvSpPr>
            <a:spLocks noGrp="1" noChangeArrowheads="1"/>
          </p:cNvSpPr>
          <p:nvPr>
            <p:ph type="body" sz="half" idx="1"/>
          </p:nvPr>
        </p:nvSpPr>
        <p:spPr>
          <a:xfrm>
            <a:off x="700287" y="1263649"/>
            <a:ext cx="5830721" cy="3413125"/>
          </a:xfrm>
        </p:spPr>
        <p:txBody>
          <a:bodyPr>
            <a:noAutofit/>
          </a:bodyPr>
          <a:lstStyle/>
          <a:p>
            <a:pPr algn="just" eaLnBrk="1" hangingPunct="1">
              <a:lnSpc>
                <a:spcPct val="80000"/>
              </a:lnSpc>
              <a:buFont typeface="Wingdings" panose="05000000000000000000" pitchFamily="2" charset="2"/>
              <a:buNone/>
            </a:pPr>
            <a:r>
              <a:rPr lang="es-ES" altLang="es-MX" sz="2400" dirty="0"/>
              <a:t>	</a:t>
            </a:r>
            <a:r>
              <a:rPr lang="es-ES" altLang="es-MX" sz="2400" b="1" dirty="0">
                <a:latin typeface="Arial" panose="020B0604020202020204" pitchFamily="34" charset="0"/>
              </a:rPr>
              <a:t>Impactos a la Salud:</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a:t>
            </a:r>
            <a:r>
              <a:rPr lang="es-ES" altLang="es-MX" sz="2400" b="1" dirty="0">
                <a:latin typeface="Arial" panose="020B0604020202020204" pitchFamily="34" charset="0"/>
              </a:rPr>
              <a:t>Directos:</a:t>
            </a:r>
            <a:r>
              <a:rPr lang="es-ES" altLang="es-MX" sz="2400" dirty="0">
                <a:latin typeface="Arial" panose="020B0604020202020204" pitchFamily="34" charset="0"/>
              </a:rPr>
              <a:t> Se puede transmitir enfermedades por animales que se reproducen sin control en medio de los desechos, tales como insectos (moscas, mosquitos y cucarachas) y mamíferos (ratas y perros). </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a:t>
            </a:r>
            <a:r>
              <a:rPr lang="es-ES" altLang="es-MX" sz="2400" b="1" dirty="0">
                <a:latin typeface="Arial" panose="020B0604020202020204" pitchFamily="34" charset="0"/>
              </a:rPr>
              <a:t>Indirectos:</a:t>
            </a:r>
            <a:r>
              <a:rPr lang="es-ES" altLang="es-MX" sz="2400" dirty="0">
                <a:latin typeface="Arial" panose="020B0604020202020204" pitchFamily="34" charset="0"/>
              </a:rPr>
              <a:t> Como consecuencia del mal manejo que se hace de los residuos durante el proceso de gestión.</a:t>
            </a:r>
          </a:p>
          <a:p>
            <a:pPr algn="just" eaLnBrk="1" hangingPunct="1">
              <a:lnSpc>
                <a:spcPct val="80000"/>
              </a:lnSpc>
              <a:buFont typeface="Wingdings" panose="05000000000000000000" pitchFamily="2" charset="2"/>
              <a:buNone/>
            </a:pPr>
            <a:endParaRPr lang="es-ES" altLang="es-MX" sz="2400" dirty="0">
              <a:latin typeface="Arial" panose="020B0604020202020204" pitchFamily="34" charset="0"/>
            </a:endParaRPr>
          </a:p>
        </p:txBody>
      </p:sp>
      <p:pic>
        <p:nvPicPr>
          <p:cNvPr id="17412" name="Picture 5" descr="20070417klpgeogra_264">
            <a:extLst>
              <a:ext uri="{FF2B5EF4-FFF2-40B4-BE49-F238E27FC236}">
                <a16:creationId xmlns:a16="http://schemas.microsoft.com/office/drawing/2014/main" id="{B71BE602-558A-4F43-BAEA-9CCA1435F181}"/>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252029" y="3697286"/>
            <a:ext cx="2927350" cy="1958975"/>
          </a:xfrm>
          <a:noFill/>
        </p:spPr>
      </p:pic>
      <p:pic>
        <p:nvPicPr>
          <p:cNvPr id="17413" name="Picture 12" descr="mexico1">
            <a:extLst>
              <a:ext uri="{FF2B5EF4-FFF2-40B4-BE49-F238E27FC236}">
                <a16:creationId xmlns:a16="http://schemas.microsoft.com/office/drawing/2014/main" id="{85D78149-8224-4081-A2E5-70AF05C89310}"/>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8548396" y="1263649"/>
            <a:ext cx="2063750" cy="1981200"/>
          </a:xfr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1C30A214-E43C-4F82-BF32-7EB2F963420E}"/>
              </a:ext>
            </a:extLst>
          </p:cNvPr>
          <p:cNvSpPr>
            <a:spLocks noGrp="1" noChangeArrowheads="1"/>
          </p:cNvSpPr>
          <p:nvPr>
            <p:ph type="title"/>
          </p:nvPr>
        </p:nvSpPr>
        <p:spPr>
          <a:xfrm>
            <a:off x="800688" y="2171021"/>
            <a:ext cx="5418727" cy="1143000"/>
          </a:xfrm>
        </p:spPr>
        <p:txBody>
          <a:bodyPr>
            <a:normAutofit fontScale="90000"/>
          </a:bodyPr>
          <a:lstStyle/>
          <a:p>
            <a:pPr algn="just" eaLnBrk="1" hangingPunct="1"/>
            <a:r>
              <a:rPr lang="es-ES" altLang="es-MX" sz="2000" dirty="0">
                <a:solidFill>
                  <a:schemeClr val="accent1"/>
                </a:solidFill>
                <a:latin typeface="Arial" panose="020B0604020202020204" pitchFamily="34" charset="0"/>
              </a:rPr>
              <a:t>Los procesos de degradación de los residuos sólidos municipales están mediados por organismos (vectores) que se identifican como fauna nociva por su capacidad para trasmitir enfermedades. </a:t>
            </a:r>
            <a:br>
              <a:rPr lang="es-ES" altLang="es-MX" sz="2000" dirty="0">
                <a:solidFill>
                  <a:schemeClr val="accent1"/>
                </a:solidFill>
                <a:latin typeface="Arial" panose="020B0604020202020204" pitchFamily="34" charset="0"/>
              </a:rPr>
            </a:br>
            <a:br>
              <a:rPr lang="es-ES" altLang="es-MX" sz="2000" dirty="0">
                <a:solidFill>
                  <a:schemeClr val="accent1"/>
                </a:solidFill>
                <a:latin typeface="Arial" panose="020B0604020202020204" pitchFamily="34" charset="0"/>
              </a:rPr>
            </a:br>
            <a:r>
              <a:rPr lang="es-ES" altLang="es-MX" sz="2000" dirty="0">
                <a:solidFill>
                  <a:schemeClr val="accent1"/>
                </a:solidFill>
                <a:latin typeface="Arial" panose="020B0604020202020204" pitchFamily="34" charset="0"/>
              </a:rPr>
              <a:t>Los sitios con mayor presencia de vectores están relacionados con sitios de acumulación de RSM ocasionalmente peligrosos.</a:t>
            </a:r>
            <a:r>
              <a:rPr lang="es-ES" altLang="es-MX" sz="1700" dirty="0">
                <a:solidFill>
                  <a:schemeClr val="accent1"/>
                </a:solidFill>
                <a:latin typeface="Arial" panose="020B0604020202020204" pitchFamily="34" charset="0"/>
              </a:rPr>
              <a:t> </a:t>
            </a:r>
          </a:p>
        </p:txBody>
      </p:sp>
      <p:sp>
        <p:nvSpPr>
          <p:cNvPr id="18435" name="Rectangle 3">
            <a:extLst>
              <a:ext uri="{FF2B5EF4-FFF2-40B4-BE49-F238E27FC236}">
                <a16:creationId xmlns:a16="http://schemas.microsoft.com/office/drawing/2014/main" id="{C8C0DDA7-FCA4-4EBB-AED8-8BEF038A36D7}"/>
              </a:ext>
            </a:extLst>
          </p:cNvPr>
          <p:cNvSpPr>
            <a:spLocks noGrp="1" noChangeArrowheads="1"/>
          </p:cNvSpPr>
          <p:nvPr>
            <p:ph type="body" sz="half" idx="1"/>
          </p:nvPr>
        </p:nvSpPr>
        <p:spPr>
          <a:xfrm>
            <a:off x="322217" y="879137"/>
            <a:ext cx="6514012" cy="649288"/>
          </a:xfrm>
        </p:spPr>
        <p:txBody>
          <a:bodyPr>
            <a:noAutofit/>
          </a:bodyPr>
          <a:lstStyle/>
          <a:p>
            <a:pPr eaLnBrk="1" hangingPunct="1">
              <a:lnSpc>
                <a:spcPct val="80000"/>
              </a:lnSpc>
              <a:buFont typeface="Wingdings" panose="05000000000000000000" pitchFamily="2" charset="2"/>
              <a:buNone/>
            </a:pPr>
            <a:r>
              <a:rPr lang="es-ES" altLang="es-MX" sz="2800" b="1" dirty="0"/>
              <a:t>	</a:t>
            </a:r>
            <a:r>
              <a:rPr lang="es-ES" altLang="es-MX" sz="2800" dirty="0">
                <a:solidFill>
                  <a:srgbClr val="009900"/>
                </a:solidFill>
                <a:latin typeface="Arial" panose="020B0604020202020204" pitchFamily="34" charset="0"/>
              </a:rPr>
              <a:t>Vectores de enfermedades asociados a la producción de residuos sólidos</a:t>
            </a:r>
            <a:br>
              <a:rPr lang="es-ES" altLang="es-MX" sz="2800" dirty="0">
                <a:solidFill>
                  <a:srgbClr val="009900"/>
                </a:solidFill>
                <a:latin typeface="Arial" panose="020B0604020202020204" pitchFamily="34" charset="0"/>
              </a:rPr>
            </a:br>
            <a:endParaRPr lang="es-ES" altLang="es-MX" sz="2800" dirty="0">
              <a:solidFill>
                <a:srgbClr val="009900"/>
              </a:solidFill>
              <a:latin typeface="Arial" panose="020B0604020202020204" pitchFamily="34" charset="0"/>
            </a:endParaRPr>
          </a:p>
          <a:p>
            <a:pPr eaLnBrk="1" hangingPunct="1">
              <a:lnSpc>
                <a:spcPct val="80000"/>
              </a:lnSpc>
            </a:pPr>
            <a:endParaRPr lang="es-ES" altLang="es-MX" sz="2800" dirty="0">
              <a:solidFill>
                <a:srgbClr val="009900"/>
              </a:solidFill>
              <a:latin typeface="Arial" panose="020B0604020202020204" pitchFamily="34" charset="0"/>
            </a:endParaRPr>
          </a:p>
          <a:p>
            <a:pPr eaLnBrk="1" hangingPunct="1">
              <a:lnSpc>
                <a:spcPct val="80000"/>
              </a:lnSpc>
              <a:buFont typeface="Wingdings" panose="05000000000000000000" pitchFamily="2" charset="2"/>
              <a:buNone/>
            </a:pPr>
            <a:endParaRPr lang="es-ES" altLang="es-MX" sz="2800" b="1" dirty="0">
              <a:solidFill>
                <a:srgbClr val="009900"/>
              </a:solidFill>
            </a:endParaRPr>
          </a:p>
        </p:txBody>
      </p:sp>
      <p:graphicFrame>
        <p:nvGraphicFramePr>
          <p:cNvPr id="64642" name="Group 130">
            <a:extLst>
              <a:ext uri="{FF2B5EF4-FFF2-40B4-BE49-F238E27FC236}">
                <a16:creationId xmlns:a16="http://schemas.microsoft.com/office/drawing/2014/main" id="{6AA8AE82-207B-47B5-B652-3C1C894B92AB}"/>
              </a:ext>
            </a:extLst>
          </p:cNvPr>
          <p:cNvGraphicFramePr>
            <a:graphicFrameLocks noGrp="1"/>
          </p:cNvGraphicFramePr>
          <p:nvPr>
            <p:ph sz="half" idx="2"/>
            <p:extLst>
              <p:ext uri="{D42A27DB-BD31-4B8C-83A1-F6EECF244321}">
                <p14:modId xmlns:p14="http://schemas.microsoft.com/office/powerpoint/2010/main" val="1892356065"/>
              </p:ext>
            </p:extLst>
          </p:nvPr>
        </p:nvGraphicFramePr>
        <p:xfrm>
          <a:off x="7491662" y="121460"/>
          <a:ext cx="3713748" cy="6736540"/>
        </p:xfrm>
        <a:graphic>
          <a:graphicData uri="http://schemas.openxmlformats.org/drawingml/2006/table">
            <a:tbl>
              <a:tblPr/>
              <a:tblGrid>
                <a:gridCol w="1561984">
                  <a:extLst>
                    <a:ext uri="{9D8B030D-6E8A-4147-A177-3AD203B41FA5}">
                      <a16:colId xmlns:a16="http://schemas.microsoft.com/office/drawing/2014/main" val="20000"/>
                    </a:ext>
                  </a:extLst>
                </a:gridCol>
                <a:gridCol w="2151764">
                  <a:extLst>
                    <a:ext uri="{9D8B030D-6E8A-4147-A177-3AD203B41FA5}">
                      <a16:colId xmlns:a16="http://schemas.microsoft.com/office/drawing/2014/main" val="20001"/>
                    </a:ext>
                  </a:extLst>
                </a:gridCol>
              </a:tblGrid>
              <a:tr h="277337">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1" i="0" u="none" strike="noStrike" cap="none" normalizeH="0" baseline="0" dirty="0">
                          <a:ln>
                            <a:noFill/>
                          </a:ln>
                          <a:solidFill>
                            <a:schemeClr val="accent1"/>
                          </a:solidFill>
                          <a:effectLst/>
                          <a:latin typeface="Arial" charset="0"/>
                        </a:rPr>
                        <a:t>Vector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66"/>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1" i="0" u="none" strike="noStrike" cap="none" normalizeH="0" baseline="0">
                          <a:ln>
                            <a:noFill/>
                          </a:ln>
                          <a:solidFill>
                            <a:schemeClr val="accent1"/>
                          </a:solidFill>
                          <a:effectLst/>
                          <a:latin typeface="Arial" charset="0"/>
                        </a:rPr>
                        <a:t>Enfermedad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66"/>
                    </a:solidFill>
                  </a:tcPr>
                </a:tc>
                <a:extLst>
                  <a:ext uri="{0D108BD9-81ED-4DB2-BD59-A6C34878D82A}">
                    <a16:rowId xmlns:a16="http://schemas.microsoft.com/office/drawing/2014/main" val="10000"/>
                  </a:ext>
                </a:extLst>
              </a:tr>
              <a:tr h="1242866">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Mosca común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Fiebre Tifoidea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Salmonellosis</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Shigellosis</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Disentería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Diarrea Infantil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42866">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Mosquitos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Paludismo</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Dengue</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err="1">
                          <a:ln>
                            <a:noFill/>
                          </a:ln>
                          <a:solidFill>
                            <a:schemeClr val="accent1"/>
                          </a:solidFill>
                          <a:effectLst/>
                          <a:latin typeface="Arial" charset="0"/>
                        </a:rPr>
                        <a:t>Tripanosomia</a:t>
                      </a:r>
                      <a:endParaRPr kumimoji="0" lang="es-ES" sz="1400" b="0" i="0" u="none" strike="noStrike" cap="none" normalizeH="0" baseline="0" dirty="0">
                        <a:ln>
                          <a:noFill/>
                        </a:ln>
                        <a:solidFill>
                          <a:schemeClr val="accent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Encefalitis viral</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Fiebre Amarilla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8566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Cucaracha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Cólera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Fiebre Tifoidea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Disentería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Lepra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Intoxicación alimentaría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a:ln>
                            <a:noFill/>
                          </a:ln>
                          <a:solidFill>
                            <a:schemeClr val="accent1"/>
                          </a:solidFill>
                          <a:effectLst/>
                          <a:latin typeface="Arial" charset="0"/>
                        </a:rPr>
                        <a:t>Gastroenteritis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88216">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Roedores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Peste Bubónica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Rabia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err="1">
                          <a:ln>
                            <a:noFill/>
                          </a:ln>
                          <a:solidFill>
                            <a:schemeClr val="accent1"/>
                          </a:solidFill>
                          <a:effectLst/>
                          <a:latin typeface="Arial" charset="0"/>
                        </a:rPr>
                        <a:t>Ricketsiosis</a:t>
                      </a:r>
                      <a:r>
                        <a:rPr kumimoji="0" lang="es-ES" sz="1400" b="0" i="0" u="none" strike="noStrike" cap="none" normalizeH="0" baseline="0" dirty="0">
                          <a:ln>
                            <a:noFill/>
                          </a:ln>
                          <a:solidFill>
                            <a:schemeClr val="accent1"/>
                          </a:solidFill>
                          <a:effectLst/>
                          <a:latin typeface="Arial" charset="0"/>
                        </a:rPr>
                        <a:t> vesiculosa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Disentería</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Enfermedades diarreicas</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ES" sz="1400" b="0" i="0" u="none" strike="noStrike" cap="none" normalizeH="0" baseline="0" dirty="0">
                          <a:ln>
                            <a:noFill/>
                          </a:ln>
                          <a:solidFill>
                            <a:schemeClr val="accent1"/>
                          </a:solidFill>
                          <a:effectLst/>
                          <a:latin typeface="Arial" charset="0"/>
                        </a:rPr>
                        <a:t>Fiebre de </a:t>
                      </a:r>
                      <a:r>
                        <a:rPr kumimoji="0" lang="es-ES" sz="1400" b="0" i="0" u="none" strike="noStrike" cap="none" normalizeH="0" baseline="0" dirty="0" err="1">
                          <a:ln>
                            <a:noFill/>
                          </a:ln>
                          <a:solidFill>
                            <a:schemeClr val="accent1"/>
                          </a:solidFill>
                          <a:effectLst/>
                          <a:latin typeface="Arial" charset="0"/>
                        </a:rPr>
                        <a:t>Harverchi</a:t>
                      </a:r>
                      <a:endParaRPr kumimoji="0" lang="es-ES" sz="1400" b="0" i="0" u="none" strike="noStrike" cap="none" normalizeH="0" baseline="0" dirty="0">
                        <a:ln>
                          <a:noFill/>
                        </a:ln>
                        <a:solidFill>
                          <a:schemeClr val="accent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8456" name="Rectangle 125">
            <a:extLst>
              <a:ext uri="{FF2B5EF4-FFF2-40B4-BE49-F238E27FC236}">
                <a16:creationId xmlns:a16="http://schemas.microsoft.com/office/drawing/2014/main" id="{AB451763-DC8F-414B-A5DB-2D2D0CBE312A}"/>
              </a:ext>
            </a:extLst>
          </p:cNvPr>
          <p:cNvSpPr>
            <a:spLocks noChangeArrowheads="1"/>
          </p:cNvSpPr>
          <p:nvPr/>
        </p:nvSpPr>
        <p:spPr bwMode="auto">
          <a:xfrm>
            <a:off x="1187540" y="6022975"/>
            <a:ext cx="46450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80000"/>
              </a:lnSpc>
              <a:buFont typeface="Wingdings" panose="05000000000000000000" pitchFamily="2" charset="2"/>
              <a:buNone/>
            </a:pPr>
            <a:r>
              <a:rPr lang="es-ES" altLang="es-MX" sz="1000"/>
              <a:t>Fuente: OPS/OMS. Análisis sectorial de residuos sólidos en México 1996</a:t>
            </a:r>
            <a:br>
              <a:rPr lang="es-ES" altLang="es-MX" sz="1000"/>
            </a:br>
            <a:br>
              <a:rPr lang="es-ES" altLang="es-MX" sz="1000" b="1"/>
            </a:br>
            <a:endParaRPr lang="es-ES" altLang="es-MX" sz="10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6C2D7F77-4B60-44E7-BB43-AD559AF0D813}"/>
              </a:ext>
            </a:extLst>
          </p:cNvPr>
          <p:cNvSpPr>
            <a:spLocks noGrp="1" noChangeArrowheads="1"/>
          </p:cNvSpPr>
          <p:nvPr>
            <p:ph type="title"/>
          </p:nvPr>
        </p:nvSpPr>
        <p:spPr>
          <a:xfrm>
            <a:off x="653144" y="30162"/>
            <a:ext cx="9823542" cy="695325"/>
          </a:xfrm>
        </p:spPr>
        <p:txBody>
          <a:bodyPr>
            <a:normAutofit fontScale="90000"/>
          </a:bodyPr>
          <a:lstStyle/>
          <a:p>
            <a:pPr eaLnBrk="1" hangingPunct="1"/>
            <a:r>
              <a:rPr lang="es-MX" altLang="es-MX" sz="2800" dirty="0">
                <a:solidFill>
                  <a:srgbClr val="009900"/>
                </a:solidFill>
                <a:latin typeface="Arial" panose="020B0604020202020204" pitchFamily="34" charset="0"/>
              </a:rPr>
              <a:t>Producción de lixiviados y gases en vertederos</a:t>
            </a:r>
            <a:endParaRPr lang="es-ES" altLang="es-MX" sz="2800" dirty="0">
              <a:solidFill>
                <a:srgbClr val="009900"/>
              </a:solidFill>
              <a:latin typeface="Arial" panose="020B0604020202020204" pitchFamily="34" charset="0"/>
            </a:endParaRPr>
          </a:p>
        </p:txBody>
      </p:sp>
      <p:sp>
        <p:nvSpPr>
          <p:cNvPr id="19459" name="Rectangle 3">
            <a:extLst>
              <a:ext uri="{FF2B5EF4-FFF2-40B4-BE49-F238E27FC236}">
                <a16:creationId xmlns:a16="http://schemas.microsoft.com/office/drawing/2014/main" id="{E80A222A-342F-478D-BC27-A6196B3CCE1A}"/>
              </a:ext>
            </a:extLst>
          </p:cNvPr>
          <p:cNvSpPr>
            <a:spLocks noGrp="1" noChangeArrowheads="1"/>
          </p:cNvSpPr>
          <p:nvPr>
            <p:ph type="body" sz="half" idx="1"/>
          </p:nvPr>
        </p:nvSpPr>
        <p:spPr>
          <a:xfrm>
            <a:off x="522514" y="1660661"/>
            <a:ext cx="4824823" cy="4114800"/>
          </a:xfrm>
        </p:spPr>
        <p:txBody>
          <a:bodyPr>
            <a:noAutofit/>
          </a:bodyPr>
          <a:lstStyle/>
          <a:p>
            <a:pPr algn="just" eaLnBrk="1" hangingPunct="1">
              <a:lnSpc>
                <a:spcPct val="80000"/>
              </a:lnSpc>
              <a:buFont typeface="Wingdings" panose="05000000000000000000" pitchFamily="2" charset="2"/>
              <a:buNone/>
            </a:pPr>
            <a:r>
              <a:rPr lang="es-ES" altLang="es-MX" sz="2400" dirty="0"/>
              <a:t>	</a:t>
            </a:r>
            <a:r>
              <a:rPr lang="es-ES" altLang="es-MX" sz="2400" dirty="0">
                <a:latin typeface="Arial" panose="020B0604020202020204" pitchFamily="34" charset="0"/>
              </a:rPr>
              <a:t>Al depositarse los residuos en el basurero, comienzan a descomponerse  de manera natural mediante una serie de procesos químicos complejos.</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Los productos principales de la descomposición son los líquidos </a:t>
            </a:r>
            <a:r>
              <a:rPr lang="es-ES" altLang="es-MX" sz="2400" dirty="0">
                <a:solidFill>
                  <a:schemeClr val="hlink"/>
                </a:solidFill>
                <a:latin typeface="Arial" panose="020B0604020202020204" pitchFamily="34" charset="0"/>
              </a:rPr>
              <a:t>lixiviados</a:t>
            </a:r>
            <a:r>
              <a:rPr lang="es-ES" altLang="es-MX" sz="2400" dirty="0">
                <a:latin typeface="Arial" panose="020B0604020202020204" pitchFamily="34" charset="0"/>
              </a:rPr>
              <a:t> y los </a:t>
            </a:r>
            <a:r>
              <a:rPr lang="es-ES" altLang="es-MX" sz="2400" dirty="0">
                <a:solidFill>
                  <a:schemeClr val="hlink"/>
                </a:solidFill>
                <a:latin typeface="Arial" panose="020B0604020202020204" pitchFamily="34" charset="0"/>
              </a:rPr>
              <a:t>gases.</a:t>
            </a:r>
          </a:p>
          <a:p>
            <a:pPr algn="just" eaLnBrk="1" hangingPunct="1">
              <a:lnSpc>
                <a:spcPct val="80000"/>
              </a:lnSpc>
              <a:buFont typeface="Wingdings" panose="05000000000000000000" pitchFamily="2" charset="2"/>
              <a:buNone/>
            </a:pPr>
            <a:r>
              <a:rPr lang="es-ES" altLang="es-MX" sz="2400" dirty="0">
                <a:latin typeface="Arial" panose="020B0604020202020204" pitchFamily="34" charset="0"/>
              </a:rPr>
              <a:t>	Tanto los líquidos como los gases pueden afectar la salud de las personas que circundan por el basurero y probablemente afecta a los pobladores por diferentes vías.</a:t>
            </a:r>
          </a:p>
          <a:p>
            <a:pPr algn="just" eaLnBrk="1" hangingPunct="1">
              <a:lnSpc>
                <a:spcPct val="80000"/>
              </a:lnSpc>
              <a:buFont typeface="Wingdings" panose="05000000000000000000" pitchFamily="2" charset="2"/>
              <a:buChar char="§"/>
            </a:pPr>
            <a:endParaRPr lang="es-ES" altLang="es-MX" sz="2400" dirty="0">
              <a:latin typeface="Arial" panose="020B0604020202020204" pitchFamily="34" charset="0"/>
            </a:endParaRPr>
          </a:p>
        </p:txBody>
      </p:sp>
      <p:pic>
        <p:nvPicPr>
          <p:cNvPr id="19460" name="Picture 5" descr="procesos_vertedero">
            <a:extLst>
              <a:ext uri="{FF2B5EF4-FFF2-40B4-BE49-F238E27FC236}">
                <a16:creationId xmlns:a16="http://schemas.microsoft.com/office/drawing/2014/main" id="{F58D8CF8-36A6-4F1D-944D-9AD7A81774C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t="4559" r="4373"/>
          <a:stretch>
            <a:fillRect/>
          </a:stretch>
        </p:blipFill>
        <p:spPr>
          <a:xfrm>
            <a:off x="5843179" y="546713"/>
            <a:ext cx="5826307" cy="5971108"/>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11B27750-DA3F-4725-88D1-87223267E557}"/>
              </a:ext>
            </a:extLst>
          </p:cNvPr>
          <p:cNvSpPr>
            <a:spLocks noGrp="1" noChangeArrowheads="1"/>
          </p:cNvSpPr>
          <p:nvPr>
            <p:ph type="title"/>
          </p:nvPr>
        </p:nvSpPr>
        <p:spPr>
          <a:xfrm>
            <a:off x="1840685" y="174761"/>
            <a:ext cx="2773363" cy="768350"/>
          </a:xfrm>
        </p:spPr>
        <p:txBody>
          <a:bodyPr/>
          <a:lstStyle/>
          <a:p>
            <a:pPr eaLnBrk="1" hangingPunct="1"/>
            <a:r>
              <a:rPr lang="es-MX" altLang="es-MX" sz="2800" dirty="0">
                <a:solidFill>
                  <a:srgbClr val="009900"/>
                </a:solidFill>
                <a:latin typeface="Arial" panose="020B0604020202020204" pitchFamily="34" charset="0"/>
              </a:rPr>
              <a:t>Lixiviados</a:t>
            </a:r>
            <a:endParaRPr lang="es-ES" altLang="es-MX" sz="2800" dirty="0">
              <a:solidFill>
                <a:srgbClr val="009900"/>
              </a:solidFill>
              <a:latin typeface="Arial" panose="020B0604020202020204" pitchFamily="34" charset="0"/>
            </a:endParaRPr>
          </a:p>
        </p:txBody>
      </p:sp>
      <p:sp>
        <p:nvSpPr>
          <p:cNvPr id="21507" name="Rectangle 3">
            <a:extLst>
              <a:ext uri="{FF2B5EF4-FFF2-40B4-BE49-F238E27FC236}">
                <a16:creationId xmlns:a16="http://schemas.microsoft.com/office/drawing/2014/main" id="{56E5D973-2EBD-47BF-9868-AC559DFC4F1E}"/>
              </a:ext>
            </a:extLst>
          </p:cNvPr>
          <p:cNvSpPr>
            <a:spLocks noGrp="1" noChangeArrowheads="1"/>
          </p:cNvSpPr>
          <p:nvPr>
            <p:ph type="body" sz="half" idx="1"/>
          </p:nvPr>
        </p:nvSpPr>
        <p:spPr>
          <a:xfrm>
            <a:off x="315515" y="833393"/>
            <a:ext cx="6882064" cy="5184852"/>
          </a:xfrm>
          <a:solidFill>
            <a:schemeClr val="bg1"/>
          </a:solidFill>
        </p:spPr>
        <p:txBody>
          <a:bodyPr>
            <a:noAutofit/>
          </a:bodyPr>
          <a:lstStyle/>
          <a:p>
            <a:pPr algn="just" eaLnBrk="1" hangingPunct="1">
              <a:lnSpc>
                <a:spcPct val="90000"/>
              </a:lnSpc>
              <a:buFont typeface="Wingdings" panose="05000000000000000000" pitchFamily="2" charset="2"/>
              <a:buNone/>
            </a:pPr>
            <a:r>
              <a:rPr lang="es-ES" altLang="es-MX" sz="2400" dirty="0"/>
              <a:t>	</a:t>
            </a:r>
            <a:r>
              <a:rPr lang="es-ES" altLang="es-MX" sz="2400" dirty="0">
                <a:latin typeface="Arial" panose="020B0604020202020204" pitchFamily="34" charset="0"/>
              </a:rPr>
              <a:t>Los lixiviados se forman mediante la filtración de líquidos (como por ejemplo, agua de lluvia o los mismos líquidos que contiene la basura) a través de sustancias en proceso de descomposición.</a:t>
            </a:r>
          </a:p>
          <a:p>
            <a:pPr algn="just" eaLnBrk="1" hangingPunct="1">
              <a:lnSpc>
                <a:spcPct val="90000"/>
              </a:lnSpc>
              <a:buFont typeface="Wingdings" panose="05000000000000000000" pitchFamily="2" charset="2"/>
              <a:buNone/>
            </a:pPr>
            <a:r>
              <a:rPr lang="es-ES" altLang="es-MX" sz="2400" dirty="0">
                <a:latin typeface="Arial" panose="020B0604020202020204" pitchFamily="34" charset="0"/>
              </a:rPr>
              <a:t>	El líquido, al fluir, disuelve algunas sustancias y arrastra partículas con otros compuestos químicos.</a:t>
            </a:r>
          </a:p>
          <a:p>
            <a:pPr algn="just" eaLnBrk="1" hangingPunct="1">
              <a:lnSpc>
                <a:spcPct val="90000"/>
              </a:lnSpc>
              <a:buFont typeface="Wingdings" panose="05000000000000000000" pitchFamily="2" charset="2"/>
              <a:buNone/>
            </a:pPr>
            <a:r>
              <a:rPr lang="es-ES" altLang="es-MX" sz="2400" dirty="0">
                <a:latin typeface="Arial" panose="020B0604020202020204" pitchFamily="34" charset="0"/>
              </a:rPr>
              <a:t>	Los ácidos orgánicos formados en ciertas etapas de la descomposición contenidos en el lixiviado (como ácido acético, láctico o fórmico) disuelven los metales contenidos en los residuos, transportándolos con el lixiviado, contaminando el suelo y</a:t>
            </a:r>
            <a:r>
              <a:rPr lang="es-ES" altLang="es-MX" sz="2400" dirty="0"/>
              <a:t> los mantos freáticos.</a:t>
            </a:r>
          </a:p>
          <a:p>
            <a:pPr algn="just" eaLnBrk="1" hangingPunct="1">
              <a:lnSpc>
                <a:spcPct val="90000"/>
              </a:lnSpc>
              <a:buFont typeface="Wingdings" panose="05000000000000000000" pitchFamily="2" charset="2"/>
              <a:buNone/>
            </a:pPr>
            <a:br>
              <a:rPr lang="es-ES" altLang="es-MX" sz="2400" dirty="0"/>
            </a:br>
            <a:endParaRPr lang="es-ES" altLang="es-MX" sz="2400" dirty="0"/>
          </a:p>
        </p:txBody>
      </p:sp>
      <p:pic>
        <p:nvPicPr>
          <p:cNvPr id="21509" name="Picture 10" descr="vertedero">
            <a:extLst>
              <a:ext uri="{FF2B5EF4-FFF2-40B4-BE49-F238E27FC236}">
                <a16:creationId xmlns:a16="http://schemas.microsoft.com/office/drawing/2014/main" id="{15203BD3-6CA2-43E0-BDBD-2B34BACB2E2E}"/>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tretch>
            <a:fillRect/>
          </a:stretch>
        </p:blipFill>
        <p:spPr>
          <a:xfrm>
            <a:off x="8435454" y="2017713"/>
            <a:ext cx="1928267" cy="1981200"/>
          </a:xfrm>
          <a:noFill/>
        </p:spPr>
      </p:pic>
      <p:pic>
        <p:nvPicPr>
          <p:cNvPr id="21508" name="Picture 5" descr="HPIM0865">
            <a:extLst>
              <a:ext uri="{FF2B5EF4-FFF2-40B4-BE49-F238E27FC236}">
                <a16:creationId xmlns:a16="http://schemas.microsoft.com/office/drawing/2014/main" id="{18F73316-FD90-40F6-84DC-6F566BEB8B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7828" y="-132279"/>
            <a:ext cx="3735179" cy="279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a:extLst>
              <a:ext uri="{FF2B5EF4-FFF2-40B4-BE49-F238E27FC236}">
                <a16:creationId xmlns:a16="http://schemas.microsoft.com/office/drawing/2014/main" id="{5203F6FC-DE32-708B-585C-D0D7BF2C6327}"/>
              </a:ext>
            </a:extLst>
          </p:cNvPr>
          <p:cNvPicPr>
            <a:picLocks noChangeAspect="1"/>
          </p:cNvPicPr>
          <p:nvPr/>
        </p:nvPicPr>
        <p:blipFill>
          <a:blip r:embed="rId4"/>
          <a:stretch>
            <a:fillRect/>
          </a:stretch>
        </p:blipFill>
        <p:spPr>
          <a:xfrm>
            <a:off x="7709044" y="2666992"/>
            <a:ext cx="3632745" cy="272455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C7A3FF4-349E-4AB0-94DC-79802BB890E6}"/>
              </a:ext>
            </a:extLst>
          </p:cNvPr>
          <p:cNvSpPr>
            <a:spLocks noGrp="1" noChangeArrowheads="1"/>
          </p:cNvSpPr>
          <p:nvPr>
            <p:ph type="title"/>
          </p:nvPr>
        </p:nvSpPr>
        <p:spPr>
          <a:xfrm>
            <a:off x="2956344" y="387434"/>
            <a:ext cx="2413000" cy="768350"/>
          </a:xfrm>
        </p:spPr>
        <p:txBody>
          <a:bodyPr/>
          <a:lstStyle/>
          <a:p>
            <a:pPr eaLnBrk="1" hangingPunct="1"/>
            <a:r>
              <a:rPr lang="es-MX" altLang="es-MX" sz="2800" dirty="0">
                <a:solidFill>
                  <a:srgbClr val="009900"/>
                </a:solidFill>
                <a:latin typeface="Arial" panose="020B0604020202020204" pitchFamily="34" charset="0"/>
              </a:rPr>
              <a:t>Gases</a:t>
            </a:r>
            <a:endParaRPr lang="es-ES" altLang="es-MX" sz="2800" dirty="0">
              <a:solidFill>
                <a:srgbClr val="009900"/>
              </a:solidFill>
              <a:latin typeface="Arial" panose="020B0604020202020204" pitchFamily="34" charset="0"/>
            </a:endParaRPr>
          </a:p>
        </p:txBody>
      </p:sp>
      <p:sp>
        <p:nvSpPr>
          <p:cNvPr id="22531" name="Rectangle 3">
            <a:extLst>
              <a:ext uri="{FF2B5EF4-FFF2-40B4-BE49-F238E27FC236}">
                <a16:creationId xmlns:a16="http://schemas.microsoft.com/office/drawing/2014/main" id="{7CC41F7E-0D3F-4DFC-BD39-8946B047AFAA}"/>
              </a:ext>
            </a:extLst>
          </p:cNvPr>
          <p:cNvSpPr>
            <a:spLocks noGrp="1" noChangeArrowheads="1"/>
          </p:cNvSpPr>
          <p:nvPr>
            <p:ph type="body" sz="half" idx="1"/>
          </p:nvPr>
        </p:nvSpPr>
        <p:spPr>
          <a:xfrm>
            <a:off x="524459" y="1996072"/>
            <a:ext cx="5242677" cy="3341688"/>
          </a:xfrm>
        </p:spPr>
        <p:txBody>
          <a:bodyPr>
            <a:noAutofit/>
          </a:bodyPr>
          <a:lstStyle/>
          <a:p>
            <a:pPr algn="just" eaLnBrk="1" hangingPunct="1">
              <a:buFont typeface="Wingdings" panose="05000000000000000000" pitchFamily="2" charset="2"/>
              <a:buNone/>
            </a:pPr>
            <a:r>
              <a:rPr lang="es-ES" altLang="es-MX" sz="2800" dirty="0"/>
              <a:t>	</a:t>
            </a:r>
            <a:r>
              <a:rPr lang="es-ES" altLang="es-MX" sz="2400" dirty="0">
                <a:latin typeface="Arial" panose="020B0604020202020204" pitchFamily="34" charset="0"/>
              </a:rPr>
              <a:t>La producción de biogás en un vertedero se debe a la actuación de microorganismos como bacterias, que mediante procesos biológicos degradan los residuos, emitiendo éste y otros gases, y liberando otras sustancias químicas. </a:t>
            </a:r>
            <a:br>
              <a:rPr lang="es-ES" altLang="es-MX" sz="2400" dirty="0">
                <a:latin typeface="Arial" panose="020B0604020202020204" pitchFamily="34" charset="0"/>
              </a:rPr>
            </a:br>
            <a:endParaRPr lang="es-ES" altLang="es-MX" sz="2400" dirty="0">
              <a:latin typeface="Arial" panose="020B0604020202020204" pitchFamily="34" charset="0"/>
            </a:endParaRPr>
          </a:p>
        </p:txBody>
      </p:sp>
      <p:pic>
        <p:nvPicPr>
          <p:cNvPr id="22532" name="Picture 4" descr="GSSVTDROG1">
            <a:extLst>
              <a:ext uri="{FF2B5EF4-FFF2-40B4-BE49-F238E27FC236}">
                <a16:creationId xmlns:a16="http://schemas.microsoft.com/office/drawing/2014/main" id="{2A2030D0-5971-4CCC-BA18-C123065D63A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886224" y="378596"/>
            <a:ext cx="5305776" cy="4720273"/>
          </a:xfrm>
          <a:noFill/>
        </p:spPr>
      </p:pic>
      <p:sp>
        <p:nvSpPr>
          <p:cNvPr id="22533" name="Text Box 6">
            <a:extLst>
              <a:ext uri="{FF2B5EF4-FFF2-40B4-BE49-F238E27FC236}">
                <a16:creationId xmlns:a16="http://schemas.microsoft.com/office/drawing/2014/main" id="{52EE6E5C-8E2F-487F-AF93-BB9690CC0B1C}"/>
              </a:ext>
            </a:extLst>
          </p:cNvPr>
          <p:cNvSpPr txBox="1">
            <a:spLocks noChangeArrowheads="1"/>
          </p:cNvSpPr>
          <p:nvPr/>
        </p:nvSpPr>
        <p:spPr bwMode="auto">
          <a:xfrm>
            <a:off x="3216694" y="1475039"/>
            <a:ext cx="946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MX" altLang="es-MX" sz="1800" b="1" dirty="0">
                <a:solidFill>
                  <a:srgbClr val="009900"/>
                </a:solidFill>
                <a:latin typeface="Arial" panose="020B0604020202020204" pitchFamily="34" charset="0"/>
              </a:rPr>
              <a:t>Biogás</a:t>
            </a:r>
            <a:endParaRPr lang="es-ES" altLang="es-MX" sz="1800" b="1" dirty="0">
              <a:solidFill>
                <a:srgbClr val="009900"/>
              </a:solidFill>
              <a:latin typeface="Arial" panose="020B0604020202020204" pitchFamily="34" charset="0"/>
            </a:endParaRPr>
          </a:p>
        </p:txBody>
      </p:sp>
      <p:sp>
        <p:nvSpPr>
          <p:cNvPr id="22534" name="Rectangle 8">
            <a:extLst>
              <a:ext uri="{FF2B5EF4-FFF2-40B4-BE49-F238E27FC236}">
                <a16:creationId xmlns:a16="http://schemas.microsoft.com/office/drawing/2014/main" id="{0F8E1C4C-7F57-473F-9765-BA193DCB9F6C}"/>
              </a:ext>
            </a:extLst>
          </p:cNvPr>
          <p:cNvSpPr>
            <a:spLocks noChangeArrowheads="1"/>
          </p:cNvSpPr>
          <p:nvPr/>
        </p:nvSpPr>
        <p:spPr bwMode="auto">
          <a:xfrm>
            <a:off x="6726560" y="5082660"/>
            <a:ext cx="3676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s-ES" altLang="es-MX" sz="900">
                <a:latin typeface="Arial" panose="020B0604020202020204" pitchFamily="34" charset="0"/>
              </a:rPr>
              <a:t>Fuente: El agua, el suelo y el aire se convierten en basureros.</a:t>
            </a:r>
          </a:p>
          <a:p>
            <a:pPr algn="ctr" eaLnBrk="1" hangingPunct="1">
              <a:spcBef>
                <a:spcPct val="0"/>
              </a:spcBef>
              <a:buClrTx/>
              <a:buSzTx/>
              <a:buFontTx/>
              <a:buNone/>
            </a:pPr>
            <a:r>
              <a:rPr lang="es-ES" altLang="es-MX" sz="900">
                <a:latin typeface="Arial" panose="020B0604020202020204" pitchFamily="34" charset="0"/>
                <a:hlinkClick r:id="rId3"/>
              </a:rPr>
              <a:t>http://www.enbuenasmanos.com/ARTICULOS/muestra.asp?art=232</a:t>
            </a:r>
            <a:endParaRPr lang="es-ES" altLang="es-MX" sz="900">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63FEE14C-FABA-4A24-8474-32CE7DE32CE5}"/>
              </a:ext>
            </a:extLst>
          </p:cNvPr>
          <p:cNvSpPr>
            <a:spLocks noGrp="1" noChangeArrowheads="1"/>
          </p:cNvSpPr>
          <p:nvPr>
            <p:ph type="title"/>
          </p:nvPr>
        </p:nvSpPr>
        <p:spPr>
          <a:xfrm>
            <a:off x="2424642" y="286803"/>
            <a:ext cx="1692275" cy="550862"/>
          </a:xfrm>
        </p:spPr>
        <p:txBody>
          <a:bodyPr/>
          <a:lstStyle/>
          <a:p>
            <a:pPr eaLnBrk="1" hangingPunct="1"/>
            <a:r>
              <a:rPr lang="es-MX" altLang="es-MX" sz="2800" dirty="0">
                <a:solidFill>
                  <a:srgbClr val="009900"/>
                </a:solidFill>
                <a:latin typeface="Arial" panose="020B0604020202020204" pitchFamily="34" charset="0"/>
              </a:rPr>
              <a:t>Gases</a:t>
            </a:r>
            <a:endParaRPr lang="es-ES" altLang="es-MX" sz="2800" dirty="0">
              <a:solidFill>
                <a:srgbClr val="009900"/>
              </a:solidFill>
              <a:latin typeface="Arial" panose="020B0604020202020204" pitchFamily="34" charset="0"/>
            </a:endParaRPr>
          </a:p>
        </p:txBody>
      </p:sp>
      <p:sp>
        <p:nvSpPr>
          <p:cNvPr id="23555" name="Rectangle 3">
            <a:extLst>
              <a:ext uri="{FF2B5EF4-FFF2-40B4-BE49-F238E27FC236}">
                <a16:creationId xmlns:a16="http://schemas.microsoft.com/office/drawing/2014/main" id="{91FF6412-1225-40A9-A352-6835B1143C1D}"/>
              </a:ext>
            </a:extLst>
          </p:cNvPr>
          <p:cNvSpPr>
            <a:spLocks noGrp="1" noChangeArrowheads="1"/>
          </p:cNvSpPr>
          <p:nvPr>
            <p:ph type="body" sz="half" idx="1"/>
          </p:nvPr>
        </p:nvSpPr>
        <p:spPr/>
        <p:txBody>
          <a:bodyPr/>
          <a:lstStyle/>
          <a:p>
            <a:pPr algn="just" eaLnBrk="1" hangingPunct="1">
              <a:buFont typeface="Wingdings" panose="05000000000000000000" pitchFamily="2" charset="2"/>
              <a:buNone/>
            </a:pPr>
            <a:r>
              <a:rPr lang="es-ES" altLang="es-MX"/>
              <a:t>	</a:t>
            </a:r>
            <a:endParaRPr lang="es-ES" altLang="es-MX">
              <a:latin typeface="Arial" panose="020B0604020202020204" pitchFamily="34" charset="0"/>
            </a:endParaRPr>
          </a:p>
        </p:txBody>
      </p:sp>
      <p:graphicFrame>
        <p:nvGraphicFramePr>
          <p:cNvPr id="23597" name="Group 45">
            <a:extLst>
              <a:ext uri="{FF2B5EF4-FFF2-40B4-BE49-F238E27FC236}">
                <a16:creationId xmlns:a16="http://schemas.microsoft.com/office/drawing/2014/main" id="{23A7B3D9-7B0F-46B3-9D0A-7BD338BE0A06}"/>
              </a:ext>
            </a:extLst>
          </p:cNvPr>
          <p:cNvGraphicFramePr>
            <a:graphicFrameLocks noGrp="1"/>
          </p:cNvGraphicFramePr>
          <p:nvPr>
            <p:ph sz="quarter" idx="2"/>
            <p:extLst>
              <p:ext uri="{D42A27DB-BD31-4B8C-83A1-F6EECF244321}">
                <p14:modId xmlns:p14="http://schemas.microsoft.com/office/powerpoint/2010/main" val="3362720370"/>
              </p:ext>
            </p:extLst>
          </p:nvPr>
        </p:nvGraphicFramePr>
        <p:xfrm>
          <a:off x="809897" y="1933303"/>
          <a:ext cx="8572229" cy="3460114"/>
        </p:xfrm>
        <a:graphic>
          <a:graphicData uri="http://schemas.openxmlformats.org/drawingml/2006/table">
            <a:tbl>
              <a:tblPr/>
              <a:tblGrid>
                <a:gridCol w="4249783">
                  <a:extLst>
                    <a:ext uri="{9D8B030D-6E8A-4147-A177-3AD203B41FA5}">
                      <a16:colId xmlns:a16="http://schemas.microsoft.com/office/drawing/2014/main" val="20000"/>
                    </a:ext>
                  </a:extLst>
                </a:gridCol>
                <a:gridCol w="2881162">
                  <a:extLst>
                    <a:ext uri="{9D8B030D-6E8A-4147-A177-3AD203B41FA5}">
                      <a16:colId xmlns:a16="http://schemas.microsoft.com/office/drawing/2014/main" val="20001"/>
                    </a:ext>
                  </a:extLst>
                </a:gridCol>
                <a:gridCol w="1441284">
                  <a:extLst>
                    <a:ext uri="{9D8B030D-6E8A-4147-A177-3AD203B41FA5}">
                      <a16:colId xmlns:a16="http://schemas.microsoft.com/office/drawing/2014/main" val="20002"/>
                    </a:ext>
                  </a:extLst>
                </a:gridCol>
              </a:tblGrid>
              <a:tr h="402862">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1" i="0" u="none" strike="noStrike" cap="none" normalizeH="0" baseline="0" dirty="0">
                          <a:ln>
                            <a:noFill/>
                          </a:ln>
                          <a:solidFill>
                            <a:schemeClr val="accent1"/>
                          </a:solidFill>
                          <a:effectLst/>
                          <a:latin typeface="Arial" charset="0"/>
                        </a:rPr>
                        <a:t>Componente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1" i="0" u="none" strike="noStrike" cap="none" normalizeH="0" baseline="0">
                          <a:ln>
                            <a:noFill/>
                          </a:ln>
                          <a:solidFill>
                            <a:schemeClr val="accent1"/>
                          </a:solidFill>
                          <a:effectLst/>
                          <a:latin typeface="Arial" charset="0"/>
                        </a:rPr>
                        <a:t>Concentración por Vol.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1" i="0" u="none" strike="noStrike" cap="none" normalizeH="0" baseline="0">
                          <a:ln>
                            <a:noFill/>
                          </a:ln>
                          <a:solidFill>
                            <a:schemeClr val="accent1"/>
                          </a:solidFill>
                          <a:effectLst/>
                          <a:latin typeface="Arial" charset="0"/>
                        </a:rPr>
                        <a:t>Característica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Metano (CH4)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50 %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Explosivo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Bióxido de Carbono (CO</a:t>
                      </a:r>
                      <a:r>
                        <a:rPr kumimoji="0" lang="es-MX" sz="1800" b="0" i="0" u="none" strike="noStrike" cap="none" normalizeH="0" baseline="-25000">
                          <a:ln>
                            <a:noFill/>
                          </a:ln>
                          <a:solidFill>
                            <a:schemeClr val="accent1"/>
                          </a:solidFill>
                          <a:effectLst/>
                          <a:latin typeface="Arial" charset="0"/>
                        </a:rPr>
                        <a:t>2</a:t>
                      </a:r>
                      <a:r>
                        <a:rPr kumimoji="0" lang="es-MX" sz="1800" b="0" i="0" u="none" strike="noStrike" cap="none" normalizeH="0" baseline="0">
                          <a:ln>
                            <a:noFill/>
                          </a:ln>
                          <a:solidFill>
                            <a:schemeClr val="accent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35 %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Acidez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Hidrogeno (H</a:t>
                      </a:r>
                      <a:r>
                        <a:rPr kumimoji="0" lang="es-MX" sz="1800" b="0" i="0" u="none" strike="noStrike" cap="none" normalizeH="0" baseline="-25000">
                          <a:ln>
                            <a:noFill/>
                          </a:ln>
                          <a:solidFill>
                            <a:schemeClr val="accent1"/>
                          </a:solidFill>
                          <a:effectLst/>
                          <a:latin typeface="Arial" charset="0"/>
                        </a:rPr>
                        <a:t>2</a:t>
                      </a:r>
                      <a:r>
                        <a:rPr kumimoji="0" lang="es-MX" sz="1800" b="0" i="0" u="none" strike="noStrike" cap="none" normalizeH="0" baseline="0">
                          <a:ln>
                            <a:noFill/>
                          </a:ln>
                          <a:solidFill>
                            <a:schemeClr val="accent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5 %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Explosivo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Oxigeno (O</a:t>
                      </a:r>
                      <a:r>
                        <a:rPr kumimoji="0" lang="es-MX" sz="1800" b="0" i="0" u="none" strike="noStrike" cap="none" normalizeH="0" baseline="-25000">
                          <a:ln>
                            <a:noFill/>
                          </a:ln>
                          <a:solidFill>
                            <a:schemeClr val="accent1"/>
                          </a:solidFill>
                          <a:effectLst/>
                          <a:latin typeface="Arial" charset="0"/>
                        </a:rPr>
                        <a:t>2</a:t>
                      </a:r>
                      <a:r>
                        <a:rPr kumimoji="0" lang="es-MX" sz="1800" b="0" i="0" u="none" strike="noStrike" cap="none" normalizeH="0" baseline="0">
                          <a:ln>
                            <a:noFill/>
                          </a:ln>
                          <a:solidFill>
                            <a:schemeClr val="accent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5 %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Inocuo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Mercaptanos (CHS)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Mal Olor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Ácido Sulfhídrico (H</a:t>
                      </a:r>
                      <a:r>
                        <a:rPr kumimoji="0" lang="es-MX" sz="1800" b="0" i="0" u="none" strike="noStrike" cap="none" normalizeH="0" baseline="-25000">
                          <a:ln>
                            <a:noFill/>
                          </a:ln>
                          <a:solidFill>
                            <a:schemeClr val="accent1"/>
                          </a:solidFill>
                          <a:effectLst/>
                          <a:latin typeface="Arial" charset="0"/>
                        </a:rPr>
                        <a:t>2</a:t>
                      </a:r>
                      <a:r>
                        <a:rPr kumimoji="0" lang="es-MX" sz="1800" b="0" i="0" u="none" strike="noStrike" cap="none" normalizeH="0" baseline="0">
                          <a:ln>
                            <a:noFill/>
                          </a:ln>
                          <a:solidFill>
                            <a:schemeClr val="accent1"/>
                          </a:solidFill>
                          <a:effectLst/>
                          <a:latin typeface="Arial" charset="0"/>
                        </a:rPr>
                        <a: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2 %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Mal Olor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286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Otros (Benceno, Tolueno y Bisulfatos)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s-MX" sz="1800" b="0" i="0" u="none" strike="noStrike" cap="none" normalizeH="0" baseline="0">
                          <a:ln>
                            <a:noFill/>
                          </a:ln>
                          <a:solidFill>
                            <a:schemeClr val="accent1"/>
                          </a:solidFill>
                          <a:effectLst/>
                          <a:latin typeface="Arial" charset="0"/>
                        </a:rPr>
                        <a:t>1.9 %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s-MX" sz="1800" b="0" i="0" u="none" strike="noStrike" cap="none" normalizeH="0" baseline="0" dirty="0">
                        <a:ln>
                          <a:noFill/>
                        </a:ln>
                        <a:solidFill>
                          <a:schemeClr val="accent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3556" name="Text Box 5">
            <a:extLst>
              <a:ext uri="{FF2B5EF4-FFF2-40B4-BE49-F238E27FC236}">
                <a16:creationId xmlns:a16="http://schemas.microsoft.com/office/drawing/2014/main" id="{7907009C-76AA-49CE-A58E-846FC3198BB8}"/>
              </a:ext>
            </a:extLst>
          </p:cNvPr>
          <p:cNvSpPr txBox="1">
            <a:spLocks noChangeArrowheads="1"/>
          </p:cNvSpPr>
          <p:nvPr/>
        </p:nvSpPr>
        <p:spPr bwMode="auto">
          <a:xfrm>
            <a:off x="2714217" y="959109"/>
            <a:ext cx="4095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MX" altLang="es-MX" sz="1800" b="1" dirty="0">
                <a:solidFill>
                  <a:srgbClr val="009900"/>
                </a:solidFill>
                <a:latin typeface="Arial" panose="020B0604020202020204" pitchFamily="34" charset="0"/>
              </a:rPr>
              <a:t>Componentes del Biogás en México</a:t>
            </a:r>
            <a:endParaRPr lang="es-ES" altLang="es-MX" sz="1800" b="1" dirty="0">
              <a:solidFill>
                <a:srgbClr val="009900"/>
              </a:solidFill>
              <a:latin typeface="Arial" panose="020B0604020202020204" pitchFamily="34" charset="0"/>
            </a:endParaRPr>
          </a:p>
        </p:txBody>
      </p:sp>
      <p:sp>
        <p:nvSpPr>
          <p:cNvPr id="23557" name="Rectangle 6">
            <a:extLst>
              <a:ext uri="{FF2B5EF4-FFF2-40B4-BE49-F238E27FC236}">
                <a16:creationId xmlns:a16="http://schemas.microsoft.com/office/drawing/2014/main" id="{27C07631-7657-424D-B11F-78A074D221A7}"/>
              </a:ext>
            </a:extLst>
          </p:cNvPr>
          <p:cNvSpPr>
            <a:spLocks noChangeArrowheads="1"/>
          </p:cNvSpPr>
          <p:nvPr/>
        </p:nvSpPr>
        <p:spPr bwMode="auto">
          <a:xfrm>
            <a:off x="4473653" y="6216923"/>
            <a:ext cx="3839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s-ES" altLang="es-MX" sz="900" dirty="0">
                <a:latin typeface="Arial" panose="020B0604020202020204" pitchFamily="34" charset="0"/>
              </a:rPr>
              <a:t>Fuente: Sistemas de Energía Internacional S.A. de C. V. (SEISA) 2002.</a:t>
            </a:r>
          </a:p>
          <a:p>
            <a:pPr algn="ctr" eaLnBrk="1" hangingPunct="1">
              <a:spcBef>
                <a:spcPct val="0"/>
              </a:spcBef>
              <a:buClrTx/>
              <a:buSzTx/>
              <a:buFontTx/>
              <a:buNone/>
            </a:pPr>
            <a:endParaRPr lang="es-ES" altLang="es-MX" sz="900" dirty="0">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170EA36-E9FC-4CA8-9D66-FB2ACF449F08}"/>
              </a:ext>
            </a:extLst>
          </p:cNvPr>
          <p:cNvSpPr>
            <a:spLocks noGrp="1" noChangeArrowheads="1"/>
          </p:cNvSpPr>
          <p:nvPr>
            <p:ph type="title"/>
          </p:nvPr>
        </p:nvSpPr>
        <p:spPr>
          <a:xfrm>
            <a:off x="2709386" y="263158"/>
            <a:ext cx="2052637" cy="695325"/>
          </a:xfrm>
        </p:spPr>
        <p:txBody>
          <a:bodyPr/>
          <a:lstStyle/>
          <a:p>
            <a:pPr eaLnBrk="1" hangingPunct="1"/>
            <a:r>
              <a:rPr lang="es-MX" altLang="es-MX" sz="2800" dirty="0">
                <a:solidFill>
                  <a:srgbClr val="009900"/>
                </a:solidFill>
                <a:latin typeface="Arial" panose="020B0604020202020204" pitchFamily="34" charset="0"/>
              </a:rPr>
              <a:t>Gases</a:t>
            </a:r>
            <a:endParaRPr lang="es-ES" altLang="es-MX" sz="2800" dirty="0">
              <a:solidFill>
                <a:srgbClr val="009900"/>
              </a:solidFill>
              <a:latin typeface="Arial" panose="020B0604020202020204" pitchFamily="34" charset="0"/>
            </a:endParaRPr>
          </a:p>
        </p:txBody>
      </p:sp>
      <p:pic>
        <p:nvPicPr>
          <p:cNvPr id="24579" name="Picture 14" descr="IMAGEN-3638652-2">
            <a:extLst>
              <a:ext uri="{FF2B5EF4-FFF2-40B4-BE49-F238E27FC236}">
                <a16:creationId xmlns:a16="http://schemas.microsoft.com/office/drawing/2014/main" id="{1082D8D7-2218-43A4-A0B3-23B14F2E525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a:xfrm>
            <a:off x="1447800" y="2321685"/>
            <a:ext cx="4645025" cy="2827406"/>
          </a:xfrm>
          <a:noFill/>
        </p:spPr>
      </p:pic>
      <p:pic>
        <p:nvPicPr>
          <p:cNvPr id="24582" name="Picture 17" descr="formula-del-metano-enlace-covalente905">
            <a:extLst>
              <a:ext uri="{FF2B5EF4-FFF2-40B4-BE49-F238E27FC236}">
                <a16:creationId xmlns:a16="http://schemas.microsoft.com/office/drawing/2014/main" id="{078BB7B1-25BF-49BE-B102-010CD02C7D9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8456296" y="433752"/>
            <a:ext cx="2381250" cy="2152650"/>
          </a:xfrm>
          <a:noFill/>
        </p:spPr>
      </p:pic>
      <p:sp>
        <p:nvSpPr>
          <p:cNvPr id="24580" name="Text Box 5">
            <a:extLst>
              <a:ext uri="{FF2B5EF4-FFF2-40B4-BE49-F238E27FC236}">
                <a16:creationId xmlns:a16="http://schemas.microsoft.com/office/drawing/2014/main" id="{B67F817D-1758-4B09-BFD8-F61051AD9485}"/>
              </a:ext>
            </a:extLst>
          </p:cNvPr>
          <p:cNvSpPr txBox="1">
            <a:spLocks noChangeArrowheads="1"/>
          </p:cNvSpPr>
          <p:nvPr/>
        </p:nvSpPr>
        <p:spPr bwMode="auto">
          <a:xfrm>
            <a:off x="2973872" y="1200579"/>
            <a:ext cx="14446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s-MX" altLang="es-MX" sz="2800" b="1" dirty="0">
                <a:solidFill>
                  <a:srgbClr val="009900"/>
                </a:solidFill>
                <a:latin typeface="Arial" panose="020B0604020202020204" pitchFamily="34" charset="0"/>
              </a:rPr>
              <a:t>Metano</a:t>
            </a:r>
            <a:endParaRPr lang="es-ES" altLang="es-MX" sz="2800" b="1" dirty="0">
              <a:solidFill>
                <a:srgbClr val="009900"/>
              </a:solidFill>
              <a:latin typeface="Arial" panose="020B0604020202020204" pitchFamily="34" charset="0"/>
            </a:endParaRPr>
          </a:p>
        </p:txBody>
      </p:sp>
      <p:sp>
        <p:nvSpPr>
          <p:cNvPr id="24581" name="Rectangle 6">
            <a:extLst>
              <a:ext uri="{FF2B5EF4-FFF2-40B4-BE49-F238E27FC236}">
                <a16:creationId xmlns:a16="http://schemas.microsoft.com/office/drawing/2014/main" id="{0B1EE507-E8BD-478F-A32F-E81297B83115}"/>
              </a:ext>
            </a:extLst>
          </p:cNvPr>
          <p:cNvSpPr>
            <a:spLocks noChangeArrowheads="1"/>
          </p:cNvSpPr>
          <p:nvPr/>
        </p:nvSpPr>
        <p:spPr bwMode="auto">
          <a:xfrm>
            <a:off x="6096000" y="3378080"/>
            <a:ext cx="5113723"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just" eaLnBrk="1" hangingPunct="1">
              <a:spcBef>
                <a:spcPct val="0"/>
              </a:spcBef>
              <a:buClrTx/>
              <a:buSzTx/>
              <a:buFontTx/>
              <a:buNone/>
            </a:pPr>
            <a:r>
              <a:rPr lang="en-US" altLang="es-MX" sz="2000" dirty="0">
                <a:solidFill>
                  <a:schemeClr val="accent1"/>
                </a:solidFill>
                <a:latin typeface="Arial" panose="020B0604020202020204" pitchFamily="34" charset="0"/>
              </a:rPr>
              <a:t>El </a:t>
            </a:r>
            <a:r>
              <a:rPr lang="en-US" altLang="es-MX" sz="2000" dirty="0" err="1">
                <a:solidFill>
                  <a:schemeClr val="accent1"/>
                </a:solidFill>
                <a:latin typeface="Arial" panose="020B0604020202020204" pitchFamily="34" charset="0"/>
              </a:rPr>
              <a:t>metano</a:t>
            </a:r>
            <a:r>
              <a:rPr lang="en-US" altLang="es-MX" sz="2000" dirty="0">
                <a:solidFill>
                  <a:schemeClr val="accent1"/>
                </a:solidFill>
                <a:latin typeface="Arial" panose="020B0604020202020204" pitchFamily="34" charset="0"/>
              </a:rPr>
              <a:t> es un gas </a:t>
            </a:r>
            <a:r>
              <a:rPr lang="en-US" altLang="es-MX" sz="2000" dirty="0" err="1">
                <a:solidFill>
                  <a:schemeClr val="accent1"/>
                </a:solidFill>
                <a:latin typeface="Arial" panose="020B0604020202020204" pitchFamily="34" charset="0"/>
              </a:rPr>
              <a:t>explosivo</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causante</a:t>
            </a:r>
            <a:r>
              <a:rPr lang="en-US" altLang="es-MX" sz="2000" dirty="0">
                <a:solidFill>
                  <a:schemeClr val="accent1"/>
                </a:solidFill>
                <a:latin typeface="Arial" panose="020B0604020202020204" pitchFamily="34" charset="0"/>
              </a:rPr>
              <a:t> de los </a:t>
            </a:r>
            <a:r>
              <a:rPr lang="en-US" altLang="es-MX" sz="2000" dirty="0" err="1">
                <a:solidFill>
                  <a:schemeClr val="accent1"/>
                </a:solidFill>
                <a:latin typeface="Arial" panose="020B0604020202020204" pitchFamily="34" charset="0"/>
              </a:rPr>
              <a:t>incendios</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accidentales</a:t>
            </a:r>
            <a:r>
              <a:rPr lang="en-US" altLang="es-MX" sz="2000" dirty="0">
                <a:solidFill>
                  <a:schemeClr val="accent1"/>
                </a:solidFill>
                <a:latin typeface="Arial" panose="020B0604020202020204" pitchFamily="34" charset="0"/>
              </a:rPr>
              <a:t> que se </a:t>
            </a:r>
            <a:r>
              <a:rPr lang="en-US" altLang="es-MX" sz="2000" dirty="0" err="1">
                <a:solidFill>
                  <a:schemeClr val="accent1"/>
                </a:solidFill>
                <a:latin typeface="Arial" panose="020B0604020202020204" pitchFamily="34" charset="0"/>
              </a:rPr>
              <a:t>producen</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en</a:t>
            </a:r>
            <a:r>
              <a:rPr lang="en-US" altLang="es-MX" sz="2000" dirty="0">
                <a:solidFill>
                  <a:schemeClr val="accent1"/>
                </a:solidFill>
                <a:latin typeface="Arial" panose="020B0604020202020204" pitchFamily="34" charset="0"/>
              </a:rPr>
              <a:t> los </a:t>
            </a:r>
            <a:r>
              <a:rPr lang="en-US" altLang="es-MX" sz="2000" dirty="0" err="1">
                <a:solidFill>
                  <a:schemeClr val="accent1"/>
                </a:solidFill>
                <a:latin typeface="Arial" panose="020B0604020202020204" pitchFamily="34" charset="0"/>
              </a:rPr>
              <a:t>vertederos</a:t>
            </a:r>
            <a:r>
              <a:rPr lang="en-US" altLang="es-MX" sz="2000" dirty="0">
                <a:solidFill>
                  <a:schemeClr val="accent1"/>
                </a:solidFill>
                <a:latin typeface="Arial" panose="020B0604020202020204" pitchFamily="34" charset="0"/>
              </a:rPr>
              <a:t>.</a:t>
            </a:r>
          </a:p>
          <a:p>
            <a:pPr algn="just" eaLnBrk="1" hangingPunct="1">
              <a:spcBef>
                <a:spcPct val="0"/>
              </a:spcBef>
              <a:buClrTx/>
              <a:buSzTx/>
              <a:buFontTx/>
              <a:buNone/>
            </a:pPr>
            <a:endParaRPr lang="en-US" altLang="es-MX" sz="2000" dirty="0">
              <a:solidFill>
                <a:schemeClr val="accent1"/>
              </a:solidFill>
              <a:latin typeface="Arial" panose="020B0604020202020204" pitchFamily="34" charset="0"/>
            </a:endParaRPr>
          </a:p>
          <a:p>
            <a:pPr algn="just" eaLnBrk="1" hangingPunct="1">
              <a:spcBef>
                <a:spcPct val="0"/>
              </a:spcBef>
              <a:buClrTx/>
              <a:buSzTx/>
              <a:buFontTx/>
              <a:buNone/>
            </a:pPr>
            <a:r>
              <a:rPr lang="en-US" altLang="es-MX" sz="2000" dirty="0">
                <a:solidFill>
                  <a:schemeClr val="accent1"/>
                </a:solidFill>
                <a:latin typeface="Arial" panose="020B0604020202020204" pitchFamily="34" charset="0"/>
              </a:rPr>
              <a:t>Este gas y el </a:t>
            </a:r>
            <a:r>
              <a:rPr lang="en-US" altLang="es-MX" sz="2000" dirty="0" err="1">
                <a:solidFill>
                  <a:schemeClr val="accent1"/>
                </a:solidFill>
                <a:latin typeface="Arial" panose="020B0604020202020204" pitchFamily="34" charset="0"/>
              </a:rPr>
              <a:t>anhídrido</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carbónico</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producido</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durante</a:t>
            </a:r>
            <a:r>
              <a:rPr lang="en-US" altLang="es-MX" sz="2000" dirty="0">
                <a:solidFill>
                  <a:schemeClr val="accent1"/>
                </a:solidFill>
                <a:latin typeface="Arial" panose="020B0604020202020204" pitchFamily="34" charset="0"/>
              </a:rPr>
              <a:t> la </a:t>
            </a:r>
            <a:r>
              <a:rPr lang="en-US" altLang="es-MX" sz="2000" dirty="0" err="1">
                <a:solidFill>
                  <a:schemeClr val="accent1"/>
                </a:solidFill>
                <a:latin typeface="Arial" panose="020B0604020202020204" pitchFamily="34" charset="0"/>
              </a:rPr>
              <a:t>quema</a:t>
            </a:r>
            <a:r>
              <a:rPr lang="en-US" altLang="es-MX" sz="2000" dirty="0">
                <a:solidFill>
                  <a:schemeClr val="accent1"/>
                </a:solidFill>
                <a:latin typeface="Arial" panose="020B0604020202020204" pitchFamily="34" charset="0"/>
              </a:rPr>
              <a:t> de la </a:t>
            </a:r>
            <a:r>
              <a:rPr lang="en-US" altLang="es-MX" sz="2000" dirty="0" err="1">
                <a:solidFill>
                  <a:schemeClr val="accent1"/>
                </a:solidFill>
                <a:latin typeface="Arial" panose="020B0604020202020204" pitchFamily="34" charset="0"/>
              </a:rPr>
              <a:t>basura</a:t>
            </a:r>
            <a:r>
              <a:rPr lang="en-US" altLang="es-MX" sz="2000" dirty="0">
                <a:solidFill>
                  <a:schemeClr val="accent1"/>
                </a:solidFill>
                <a:latin typeface="Arial" panose="020B0604020202020204" pitchFamily="34" charset="0"/>
              </a:rPr>
              <a:t>, son los </a:t>
            </a:r>
            <a:r>
              <a:rPr lang="en-US" altLang="es-MX" sz="2000" dirty="0" err="1">
                <a:solidFill>
                  <a:schemeClr val="accent1"/>
                </a:solidFill>
                <a:latin typeface="Arial" panose="020B0604020202020204" pitchFamily="34" charset="0"/>
              </a:rPr>
              <a:t>responsables</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principales</a:t>
            </a:r>
            <a:r>
              <a:rPr lang="en-US" altLang="es-MX" sz="2000" dirty="0">
                <a:solidFill>
                  <a:schemeClr val="accent1"/>
                </a:solidFill>
                <a:latin typeface="Arial" panose="020B0604020202020204" pitchFamily="34" charset="0"/>
              </a:rPr>
              <a:t> del </a:t>
            </a:r>
            <a:r>
              <a:rPr lang="en-US" altLang="es-MX" sz="2000" dirty="0" err="1">
                <a:solidFill>
                  <a:schemeClr val="accent1"/>
                </a:solidFill>
                <a:latin typeface="Arial" panose="020B0604020202020204" pitchFamily="34" charset="0"/>
              </a:rPr>
              <a:t>calentamiento</a:t>
            </a:r>
            <a:r>
              <a:rPr lang="en-US" altLang="es-MX" sz="2000" dirty="0">
                <a:solidFill>
                  <a:schemeClr val="accent1"/>
                </a:solidFill>
                <a:latin typeface="Arial" panose="020B0604020202020204" pitchFamily="34" charset="0"/>
              </a:rPr>
              <a:t> global o </a:t>
            </a:r>
            <a:r>
              <a:rPr lang="en-US" altLang="es-MX" sz="2000" dirty="0" err="1">
                <a:solidFill>
                  <a:schemeClr val="accent1"/>
                </a:solidFill>
                <a:latin typeface="Arial" panose="020B0604020202020204" pitchFamily="34" charset="0"/>
              </a:rPr>
              <a:t>efecto</a:t>
            </a:r>
            <a:r>
              <a:rPr lang="en-US" altLang="es-MX" sz="2000" dirty="0">
                <a:solidFill>
                  <a:schemeClr val="accent1"/>
                </a:solidFill>
                <a:latin typeface="Arial" panose="020B0604020202020204" pitchFamily="34" charset="0"/>
              </a:rPr>
              <a:t> </a:t>
            </a:r>
            <a:r>
              <a:rPr lang="en-US" altLang="es-MX" sz="2000" dirty="0" err="1">
                <a:solidFill>
                  <a:schemeClr val="accent1"/>
                </a:solidFill>
                <a:latin typeface="Arial" panose="020B0604020202020204" pitchFamily="34" charset="0"/>
              </a:rPr>
              <a:t>invernadero</a:t>
            </a:r>
            <a:r>
              <a:rPr lang="en-US" altLang="es-MX" sz="2000" dirty="0">
                <a:solidFill>
                  <a:schemeClr val="accent1"/>
                </a:solidFill>
                <a:latin typeface="Arial" panose="020B0604020202020204" pitchFamily="34" charset="0"/>
              </a:rPr>
              <a:t>. </a:t>
            </a:r>
          </a:p>
          <a:p>
            <a:pPr algn="just">
              <a:spcBef>
                <a:spcPct val="0"/>
              </a:spcBef>
              <a:buClrTx/>
              <a:buSzTx/>
              <a:buFontTx/>
              <a:buNone/>
            </a:pPr>
            <a:endParaRPr lang="en-US" altLang="es-MX" sz="2800" dirty="0">
              <a:solidFill>
                <a:schemeClr val="accent1"/>
              </a:solidFill>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1594743-8075-4AB1-BDBF-1692CA263841}"/>
              </a:ext>
            </a:extLst>
          </p:cNvPr>
          <p:cNvSpPr>
            <a:spLocks noGrp="1" noChangeArrowheads="1"/>
          </p:cNvSpPr>
          <p:nvPr>
            <p:ph type="title"/>
          </p:nvPr>
        </p:nvSpPr>
        <p:spPr>
          <a:xfrm>
            <a:off x="2565084" y="211933"/>
            <a:ext cx="2268537" cy="768350"/>
          </a:xfrm>
        </p:spPr>
        <p:txBody>
          <a:bodyPr/>
          <a:lstStyle/>
          <a:p>
            <a:pPr eaLnBrk="1" hangingPunct="1"/>
            <a:r>
              <a:rPr lang="es-MX" altLang="es-MX" sz="2800" dirty="0">
                <a:solidFill>
                  <a:srgbClr val="009900"/>
                </a:solidFill>
                <a:latin typeface="Arial" panose="020B0604020202020204" pitchFamily="34" charset="0"/>
              </a:rPr>
              <a:t>Gases</a:t>
            </a:r>
            <a:endParaRPr lang="es-ES" altLang="es-MX" sz="2800" dirty="0">
              <a:solidFill>
                <a:srgbClr val="009900"/>
              </a:solidFill>
              <a:latin typeface="Arial" panose="020B0604020202020204" pitchFamily="34" charset="0"/>
            </a:endParaRPr>
          </a:p>
        </p:txBody>
      </p:sp>
      <p:sp>
        <p:nvSpPr>
          <p:cNvPr id="25603" name="Rectangle 7">
            <a:extLst>
              <a:ext uri="{FF2B5EF4-FFF2-40B4-BE49-F238E27FC236}">
                <a16:creationId xmlns:a16="http://schemas.microsoft.com/office/drawing/2014/main" id="{E224F933-4EC6-4ACF-9C40-601262F65A79}"/>
              </a:ext>
            </a:extLst>
          </p:cNvPr>
          <p:cNvSpPr>
            <a:spLocks noChangeArrowheads="1"/>
          </p:cNvSpPr>
          <p:nvPr/>
        </p:nvSpPr>
        <p:spPr bwMode="auto">
          <a:xfrm>
            <a:off x="2436813" y="980283"/>
            <a:ext cx="6381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s-MX" sz="1100" b="1" i="1" dirty="0">
                <a:latin typeface="Arial" panose="020B0604020202020204" pitchFamily="34" charset="0"/>
                <a:ea typeface="Times New Roman" panose="02020603050405020304" pitchFamily="18" charset="0"/>
                <a:cs typeface="Arial" panose="020B0604020202020204" pitchFamily="34" charset="0"/>
              </a:rPr>
              <a:t> </a:t>
            </a:r>
            <a:r>
              <a:rPr lang="en-US" altLang="es-MX" sz="1800" dirty="0" err="1">
                <a:solidFill>
                  <a:srgbClr val="009900"/>
                </a:solidFill>
                <a:latin typeface="Arial" panose="020B0604020202020204" pitchFamily="34" charset="0"/>
                <a:ea typeface="Times New Roman" panose="02020603050405020304" pitchFamily="18" charset="0"/>
                <a:cs typeface="Arial" panose="020B0604020202020204" pitchFamily="34" charset="0"/>
              </a:rPr>
              <a:t>Principales</a:t>
            </a:r>
            <a:r>
              <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rPr>
              <a:t> </a:t>
            </a:r>
            <a:r>
              <a:rPr lang="en-US" altLang="es-MX" sz="1800" dirty="0" err="1">
                <a:solidFill>
                  <a:srgbClr val="009900"/>
                </a:solidFill>
                <a:latin typeface="Arial" panose="020B0604020202020204" pitchFamily="34" charset="0"/>
                <a:ea typeface="Times New Roman" panose="02020603050405020304" pitchFamily="18" charset="0"/>
                <a:cs typeface="Arial" panose="020B0604020202020204" pitchFamily="34" charset="0"/>
              </a:rPr>
              <a:t>efectos</a:t>
            </a:r>
            <a:r>
              <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rPr>
              <a:t> de </a:t>
            </a:r>
            <a:r>
              <a:rPr lang="en-US" altLang="es-MX" sz="1800" dirty="0" err="1">
                <a:solidFill>
                  <a:srgbClr val="009900"/>
                </a:solidFill>
                <a:latin typeface="Arial" panose="020B0604020202020204" pitchFamily="34" charset="0"/>
                <a:ea typeface="Times New Roman" panose="02020603050405020304" pitchFamily="18" charset="0"/>
                <a:cs typeface="Arial" panose="020B0604020202020204" pitchFamily="34" charset="0"/>
              </a:rPr>
              <a:t>algunos</a:t>
            </a:r>
            <a:r>
              <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rPr>
              <a:t> </a:t>
            </a:r>
            <a:r>
              <a:rPr lang="en-US" altLang="es-MX" sz="1800" dirty="0" err="1">
                <a:solidFill>
                  <a:srgbClr val="009900"/>
                </a:solidFill>
                <a:latin typeface="Arial" panose="020B0604020202020204" pitchFamily="34" charset="0"/>
                <a:ea typeface="Times New Roman" panose="02020603050405020304" pitchFamily="18" charset="0"/>
                <a:cs typeface="Arial" panose="020B0604020202020204" pitchFamily="34" charset="0"/>
              </a:rPr>
              <a:t>componentes</a:t>
            </a:r>
            <a:r>
              <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rPr>
              <a:t> del </a:t>
            </a:r>
            <a:r>
              <a:rPr lang="en-US" altLang="es-MX" sz="1800" dirty="0" err="1">
                <a:solidFill>
                  <a:srgbClr val="009900"/>
                </a:solidFill>
                <a:latin typeface="Arial" panose="020B0604020202020204" pitchFamily="34" charset="0"/>
                <a:ea typeface="Times New Roman" panose="02020603050405020304" pitchFamily="18" charset="0"/>
                <a:cs typeface="Arial" panose="020B0604020202020204" pitchFamily="34" charset="0"/>
              </a:rPr>
              <a:t>biogás</a:t>
            </a:r>
            <a:r>
              <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rPr>
              <a:t>.</a:t>
            </a:r>
          </a:p>
          <a:p>
            <a:pPr>
              <a:spcBef>
                <a:spcPct val="0"/>
              </a:spcBef>
              <a:buClrTx/>
              <a:buSzTx/>
              <a:buFontTx/>
              <a:buNone/>
            </a:pPr>
            <a:endParaRPr lang="en-US" altLang="es-MX" sz="1800" dirty="0">
              <a:solidFill>
                <a:srgbClr val="009900"/>
              </a:solidFill>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46236" name="Group 156">
            <a:extLst>
              <a:ext uri="{FF2B5EF4-FFF2-40B4-BE49-F238E27FC236}">
                <a16:creationId xmlns:a16="http://schemas.microsoft.com/office/drawing/2014/main" id="{4A02EA79-04CF-4988-ADCC-7415A9458B9E}"/>
              </a:ext>
            </a:extLst>
          </p:cNvPr>
          <p:cNvGraphicFramePr>
            <a:graphicFrameLocks noGrp="1"/>
          </p:cNvGraphicFramePr>
          <p:nvPr>
            <p:extLst>
              <p:ext uri="{D42A27DB-BD31-4B8C-83A1-F6EECF244321}">
                <p14:modId xmlns:p14="http://schemas.microsoft.com/office/powerpoint/2010/main" val="1814030996"/>
              </p:ext>
            </p:extLst>
          </p:nvPr>
        </p:nvGraphicFramePr>
        <p:xfrm>
          <a:off x="1106906" y="1748633"/>
          <a:ext cx="9740766" cy="3931920"/>
        </p:xfrm>
        <a:graphic>
          <a:graphicData uri="http://schemas.openxmlformats.org/drawingml/2006/table">
            <a:tbl>
              <a:tblPr/>
              <a:tblGrid>
                <a:gridCol w="2760421">
                  <a:extLst>
                    <a:ext uri="{9D8B030D-6E8A-4147-A177-3AD203B41FA5}">
                      <a16:colId xmlns:a16="http://schemas.microsoft.com/office/drawing/2014/main" val="20000"/>
                    </a:ext>
                  </a:extLst>
                </a:gridCol>
                <a:gridCol w="3793719">
                  <a:extLst>
                    <a:ext uri="{9D8B030D-6E8A-4147-A177-3AD203B41FA5}">
                      <a16:colId xmlns:a16="http://schemas.microsoft.com/office/drawing/2014/main" val="20001"/>
                    </a:ext>
                  </a:extLst>
                </a:gridCol>
                <a:gridCol w="3186626">
                  <a:extLst>
                    <a:ext uri="{9D8B030D-6E8A-4147-A177-3AD203B41FA5}">
                      <a16:colId xmlns:a16="http://schemas.microsoft.com/office/drawing/2014/main" val="20002"/>
                    </a:ext>
                  </a:extLst>
                </a:gridCol>
              </a:tblGrid>
              <a:tr h="2778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dirty="0">
                          <a:ln>
                            <a:noFill/>
                          </a:ln>
                          <a:solidFill>
                            <a:schemeClr val="accent1"/>
                          </a:solidFill>
                          <a:effectLst/>
                          <a:latin typeface="Arial" charset="0"/>
                          <a:ea typeface="Times New Roman" pitchFamily="18" charset="0"/>
                          <a:cs typeface="Arial" charset="0"/>
                        </a:rPr>
                        <a:t>Componente</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254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Efectos Agudos</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254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dirty="0">
                          <a:ln>
                            <a:noFill/>
                          </a:ln>
                          <a:solidFill>
                            <a:schemeClr val="accent1"/>
                          </a:solidFill>
                          <a:effectLst/>
                          <a:latin typeface="Arial" charset="0"/>
                          <a:ea typeface="Times New Roman" pitchFamily="18" charset="0"/>
                          <a:cs typeface="Arial" charset="0"/>
                        </a:rPr>
                        <a:t>Efectos Crónicos</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254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0"/>
                  </a:ext>
                </a:extLst>
              </a:tr>
              <a:tr h="6143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Metano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Sofocación (inhalación), quemaduras (contacto)</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Cáncer, esterilidad</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94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Dióxido de carbono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Dolor de cabeza, Infecciones respiratorias, disnea.</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Lesiones pulmonares</a:t>
                      </a:r>
                      <a:endParaRPr kumimoji="0" lang="en-US" sz="1800" b="1" i="0" u="none" strike="noStrike" cap="none" normalizeH="0" baseline="0">
                        <a:ln>
                          <a:noFill/>
                        </a:ln>
                        <a:solidFill>
                          <a:schemeClr val="accent1"/>
                        </a:solidFill>
                        <a:effectLst/>
                        <a:latin typeface="Arial" charset="0"/>
                        <a:ea typeface="Times New Roman" pitchFamily="18" charset="0"/>
                        <a:cs typeface="Arial"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Daños renales</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38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Benceno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Somnolencia, mareo y perdida </a:t>
                      </a:r>
                      <a:endParaRPr kumimoji="0" lang="en-US" sz="1800" b="1" i="0" u="none" strike="noStrike" cap="none" normalizeH="0" baseline="0">
                        <a:ln>
                          <a:noFill/>
                        </a:ln>
                        <a:solidFill>
                          <a:schemeClr val="accent1"/>
                        </a:solidFill>
                        <a:effectLst/>
                        <a:latin typeface="Arial" charset="0"/>
                        <a:ea typeface="Times New Roman" pitchFamily="18" charset="0"/>
                        <a:cs typeface="Arial"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Del conocimiento</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Alteraciones en la medula ósea, anemia y leucemia</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54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Tricloroetileno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Latido anormal del corazón y </a:t>
                      </a:r>
                      <a:endParaRPr kumimoji="0" lang="en-US" sz="1800" b="1" i="0" u="none" strike="noStrike" cap="none" normalizeH="0" baseline="0">
                        <a:ln>
                          <a:noFill/>
                        </a:ln>
                        <a:solidFill>
                          <a:schemeClr val="accent1"/>
                        </a:solidFill>
                        <a:effectLst/>
                        <a:latin typeface="Arial" charset="0"/>
                        <a:ea typeface="Times New Roman" pitchFamily="18" charset="0"/>
                        <a:cs typeface="Arial"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efectos en el sistema nervioso</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Daño al hígado y al riñón</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38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Cloruro de Vinilo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Reacciones alérgicas, daño</a:t>
                      </a:r>
                      <a:endParaRPr kumimoji="0" lang="en-US" sz="1800" b="1" i="0" u="none" strike="noStrike" cap="none" normalizeH="0" baseline="0">
                        <a:ln>
                          <a:noFill/>
                        </a:ln>
                        <a:solidFill>
                          <a:schemeClr val="accent1"/>
                        </a:solidFill>
                        <a:effectLst/>
                        <a:latin typeface="Arial" charset="0"/>
                        <a:ea typeface="Times New Roman" pitchFamily="18" charset="0"/>
                        <a:cs typeface="Arial"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 a los nervios</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Cáncer de hígado</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03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Cloruro de metilo</a:t>
                      </a:r>
                    </a:p>
                  </a:txBody>
                  <a:tcPr horzOverflow="overflow">
                    <a:lnL w="254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254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a:ln>
                            <a:noFill/>
                          </a:ln>
                          <a:solidFill>
                            <a:schemeClr val="accent1"/>
                          </a:solidFill>
                          <a:effectLst/>
                          <a:latin typeface="Arial" charset="0"/>
                          <a:ea typeface="Times New Roman" pitchFamily="18" charset="0"/>
                          <a:cs typeface="Arial" charset="0"/>
                        </a:rPr>
                        <a:t>Quemaduras (contacto)</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25400" cap="flat" cmpd="sng" algn="ctr">
                      <a:solidFill>
                        <a:srgbClr val="EAEAEA"/>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800" b="1" i="0" u="none" strike="noStrike" cap="none" normalizeH="0" baseline="0" dirty="0">
                          <a:ln>
                            <a:noFill/>
                          </a:ln>
                          <a:solidFill>
                            <a:schemeClr val="accent1"/>
                          </a:solidFill>
                          <a:effectLst/>
                          <a:latin typeface="Arial" charset="0"/>
                          <a:ea typeface="Times New Roman" pitchFamily="18" charset="0"/>
                          <a:cs typeface="Arial" charset="0"/>
                        </a:rPr>
                        <a:t>Daños al sistema nervioso</a:t>
                      </a:r>
                    </a:p>
                  </a:txBody>
                  <a:tcPr horzOverflow="overflow">
                    <a:lnL w="12700" cap="flat" cmpd="sng" algn="ctr">
                      <a:solidFill>
                        <a:srgbClr val="EAEAEA"/>
                      </a:solidFill>
                      <a:prstDash val="solid"/>
                      <a:round/>
                      <a:headEnd type="none" w="med" len="med"/>
                      <a:tailEnd type="none" w="med" len="med"/>
                    </a:lnL>
                    <a:lnR w="254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25400" cap="flat" cmpd="sng" algn="ctr">
                      <a:solidFill>
                        <a:srgbClr val="EAEA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5638" name="Rectangle 142">
            <a:extLst>
              <a:ext uri="{FF2B5EF4-FFF2-40B4-BE49-F238E27FC236}">
                <a16:creationId xmlns:a16="http://schemas.microsoft.com/office/drawing/2014/main" id="{E077F6F6-97ED-48B7-AE6E-C7252C5EF261}"/>
              </a:ext>
            </a:extLst>
          </p:cNvPr>
          <p:cNvSpPr>
            <a:spLocks noChangeArrowheads="1"/>
          </p:cNvSpPr>
          <p:nvPr/>
        </p:nvSpPr>
        <p:spPr bwMode="auto">
          <a:xfrm>
            <a:off x="2711450" y="5877717"/>
            <a:ext cx="58324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s-MX" sz="900" dirty="0">
                <a:latin typeface="Arial" panose="020B0604020202020204" pitchFamily="34" charset="0"/>
                <a:ea typeface="Times New Roman" panose="02020603050405020304" pitchFamily="18" charset="0"/>
                <a:cs typeface="Arial" panose="020B0604020202020204" pitchFamily="34" charset="0"/>
              </a:rPr>
              <a:t>      Fuente: ATSDR. Hojas de </a:t>
            </a:r>
            <a:r>
              <a:rPr lang="en-US" altLang="es-MX" sz="900" dirty="0" err="1">
                <a:latin typeface="Arial" panose="020B0604020202020204" pitchFamily="34" charset="0"/>
                <a:ea typeface="Times New Roman" panose="02020603050405020304" pitchFamily="18" charset="0"/>
                <a:cs typeface="Arial" panose="020B0604020202020204" pitchFamily="34" charset="0"/>
              </a:rPr>
              <a:t>Seguridad</a:t>
            </a:r>
            <a:r>
              <a:rPr lang="en-US" altLang="es-MX" sz="900" dirty="0">
                <a:latin typeface="Arial" panose="020B0604020202020204" pitchFamily="34" charset="0"/>
                <a:ea typeface="Times New Roman" panose="02020603050405020304" pitchFamily="18" charset="0"/>
                <a:cs typeface="Arial" panose="020B0604020202020204" pitchFamily="34" charset="0"/>
              </a:rPr>
              <a:t>. </a:t>
            </a:r>
            <a:r>
              <a:rPr lang="fr-FR" altLang="es-MX" sz="900" dirty="0">
                <a:latin typeface="Arial" panose="020B0604020202020204" pitchFamily="34" charset="0"/>
                <a:ea typeface="Times New Roman" panose="02020603050405020304" pitchFamily="18" charset="0"/>
                <a:cs typeface="Arial" panose="020B0604020202020204" pitchFamily="34" charset="0"/>
              </a:rPr>
              <a:t>Cas # 74-82-8, Cas # 71 -43-12, Cas # 75-09-2, </a:t>
            </a:r>
            <a:r>
              <a:rPr lang="en-US" altLang="es-MX" sz="1000" dirty="0">
                <a:latin typeface="Arial" panose="020B0604020202020204" pitchFamily="34" charset="0"/>
                <a:ea typeface="Times New Roman" panose="02020603050405020304" pitchFamily="18" charset="0"/>
                <a:cs typeface="Arial" panose="020B0604020202020204" pitchFamily="34" charset="0"/>
              </a:rPr>
              <a:t>Cas # 75-01-4 y </a:t>
            </a:r>
          </a:p>
          <a:p>
            <a:pPr eaLnBrk="1" hangingPunct="1">
              <a:spcBef>
                <a:spcPct val="0"/>
              </a:spcBef>
              <a:buClrTx/>
              <a:buSzTx/>
              <a:buFontTx/>
              <a:buNone/>
            </a:pPr>
            <a:r>
              <a:rPr lang="en-US" altLang="es-MX" sz="1000" dirty="0">
                <a:latin typeface="Arial" panose="020B0604020202020204" pitchFamily="34" charset="0"/>
                <a:ea typeface="Times New Roman" panose="02020603050405020304" pitchFamily="18" charset="0"/>
                <a:cs typeface="Arial" panose="020B0604020202020204" pitchFamily="34" charset="0"/>
              </a:rPr>
              <a:t>                 Cas # 79-01-6</a:t>
            </a:r>
          </a:p>
          <a:p>
            <a:pPr eaLnBrk="1" hangingPunct="1">
              <a:spcBef>
                <a:spcPct val="0"/>
              </a:spcBef>
              <a:buClrTx/>
              <a:buSzTx/>
              <a:buFontTx/>
              <a:buNone/>
            </a:pPr>
            <a:r>
              <a:rPr lang="en-US" altLang="es-MX" sz="900" dirty="0">
                <a:latin typeface="Arial" panose="020B0604020202020204" pitchFamily="34" charset="0"/>
                <a:ea typeface="Times New Roman" panose="02020603050405020304" pitchFamily="18" charset="0"/>
                <a:cs typeface="Arial" panose="020B0604020202020204" pitchFamily="34" charset="0"/>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908C992-870F-4F70-AF3B-C33C7BCB8F36}"/>
              </a:ext>
            </a:extLst>
          </p:cNvPr>
          <p:cNvSpPr>
            <a:spLocks noGrp="1" noChangeArrowheads="1"/>
          </p:cNvSpPr>
          <p:nvPr>
            <p:ph type="title"/>
          </p:nvPr>
        </p:nvSpPr>
        <p:spPr>
          <a:xfrm>
            <a:off x="2424114" y="377824"/>
            <a:ext cx="8432615" cy="695325"/>
          </a:xfrm>
        </p:spPr>
        <p:txBody>
          <a:bodyPr>
            <a:normAutofit/>
          </a:bodyPr>
          <a:lstStyle/>
          <a:p>
            <a:pPr eaLnBrk="1" hangingPunct="1"/>
            <a:r>
              <a:rPr lang="es-MX" altLang="es-MX" sz="2800" dirty="0">
                <a:solidFill>
                  <a:srgbClr val="009900"/>
                </a:solidFill>
                <a:latin typeface="Arial" panose="020B0604020202020204" pitchFamily="34" charset="0"/>
              </a:rPr>
              <a:t>Compuestos Orgánicos Volátiles (</a:t>
            </a:r>
            <a:r>
              <a:rPr lang="es-MX" altLang="es-MX" sz="2800" dirty="0" err="1">
                <a:solidFill>
                  <a:srgbClr val="009900"/>
                </a:solidFill>
                <a:latin typeface="Arial" panose="020B0604020202020204" pitchFamily="34" charset="0"/>
              </a:rPr>
              <a:t>COV,s</a:t>
            </a:r>
            <a:r>
              <a:rPr lang="es-MX" altLang="es-MX" sz="2800" dirty="0">
                <a:solidFill>
                  <a:srgbClr val="009900"/>
                </a:solidFill>
                <a:latin typeface="Arial" panose="020B0604020202020204" pitchFamily="34" charset="0"/>
              </a:rPr>
              <a:t>)</a:t>
            </a:r>
            <a:endParaRPr lang="es-ES" altLang="es-MX" sz="2800" dirty="0">
              <a:solidFill>
                <a:srgbClr val="009900"/>
              </a:solidFill>
              <a:latin typeface="Arial" panose="020B0604020202020204" pitchFamily="34" charset="0"/>
            </a:endParaRPr>
          </a:p>
        </p:txBody>
      </p:sp>
      <p:sp>
        <p:nvSpPr>
          <p:cNvPr id="26627" name="Rectangle 3">
            <a:extLst>
              <a:ext uri="{FF2B5EF4-FFF2-40B4-BE49-F238E27FC236}">
                <a16:creationId xmlns:a16="http://schemas.microsoft.com/office/drawing/2014/main" id="{924656D1-31E4-4867-89EE-2F159E0D1240}"/>
              </a:ext>
            </a:extLst>
          </p:cNvPr>
          <p:cNvSpPr>
            <a:spLocks noGrp="1" noChangeArrowheads="1"/>
          </p:cNvSpPr>
          <p:nvPr>
            <p:ph type="body" sz="half" idx="1"/>
          </p:nvPr>
        </p:nvSpPr>
        <p:spPr>
          <a:xfrm>
            <a:off x="1682969" y="1594201"/>
            <a:ext cx="5747734" cy="4114800"/>
          </a:xfrm>
        </p:spPr>
        <p:txBody>
          <a:bodyPr>
            <a:noAutofit/>
          </a:bodyPr>
          <a:lstStyle/>
          <a:p>
            <a:pPr algn="just" eaLnBrk="1" hangingPunct="1">
              <a:buFont typeface="Wingdings" panose="05000000000000000000" pitchFamily="2" charset="2"/>
              <a:buNone/>
            </a:pPr>
            <a:r>
              <a:rPr lang="es-ES" altLang="es-MX" sz="2400" dirty="0"/>
              <a:t>	</a:t>
            </a:r>
            <a:r>
              <a:rPr lang="es-ES" altLang="es-MX" sz="2400" dirty="0">
                <a:latin typeface="Arial" panose="020B0604020202020204" pitchFamily="34" charset="0"/>
              </a:rPr>
              <a:t>Los Compuestos Orgánicos Volátiles son compuestos químicos formados básicamente por átomos de carbono e hidrógeno que se evaporan fácilmente a temperatura ambiente (volatilidad).</a:t>
            </a:r>
          </a:p>
          <a:p>
            <a:pPr algn="just" eaLnBrk="1" hangingPunct="1">
              <a:buFont typeface="Wingdings" panose="05000000000000000000" pitchFamily="2" charset="2"/>
              <a:buNone/>
            </a:pPr>
            <a:r>
              <a:rPr lang="es-ES" altLang="es-MX" sz="2400" dirty="0">
                <a:latin typeface="Arial" panose="020B0604020202020204" pitchFamily="34" charset="0"/>
              </a:rPr>
              <a:t>	</a:t>
            </a:r>
          </a:p>
          <a:p>
            <a:pPr algn="just" eaLnBrk="1" hangingPunct="1">
              <a:buFont typeface="Wingdings" panose="05000000000000000000" pitchFamily="2" charset="2"/>
              <a:buNone/>
            </a:pPr>
            <a:r>
              <a:rPr lang="es-ES" altLang="es-MX" sz="2400" dirty="0">
                <a:latin typeface="Arial" panose="020B0604020202020204" pitchFamily="34" charset="0"/>
              </a:rPr>
              <a:t>	Son orgánicos porque se pueden hallar en los seres vivos (isoprenos y terpenos que emiten los vegetales)</a:t>
            </a:r>
          </a:p>
        </p:txBody>
      </p:sp>
      <p:pic>
        <p:nvPicPr>
          <p:cNvPr id="26628" name="Picture 9" descr="chemistry">
            <a:extLst>
              <a:ext uri="{FF2B5EF4-FFF2-40B4-BE49-F238E27FC236}">
                <a16:creationId xmlns:a16="http://schemas.microsoft.com/office/drawing/2014/main" id="{ED4247DD-3B4A-4892-B558-A915F79E68E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8527983" y="1772335"/>
            <a:ext cx="3151589" cy="4365377"/>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0B03DEC-EE2A-4FEF-B2D6-B4B38EEC0A64}"/>
              </a:ext>
            </a:extLst>
          </p:cNvPr>
          <p:cNvSpPr>
            <a:spLocks noGrp="1" noChangeArrowheads="1"/>
          </p:cNvSpPr>
          <p:nvPr>
            <p:ph type="title"/>
          </p:nvPr>
        </p:nvSpPr>
        <p:spPr>
          <a:xfrm>
            <a:off x="2570665" y="242304"/>
            <a:ext cx="7793037" cy="695325"/>
          </a:xfrm>
        </p:spPr>
        <p:txBody>
          <a:bodyPr>
            <a:normAutofit fontScale="90000"/>
          </a:bodyPr>
          <a:lstStyle/>
          <a:p>
            <a:pPr eaLnBrk="1" hangingPunct="1"/>
            <a:r>
              <a:rPr lang="es-MX" altLang="es-MX" sz="2800" dirty="0">
                <a:solidFill>
                  <a:srgbClr val="009900"/>
                </a:solidFill>
                <a:latin typeface="Arial" panose="020B0604020202020204" pitchFamily="34" charset="0"/>
              </a:rPr>
              <a:t>Compuestos Orgánicos Volátiles (</a:t>
            </a:r>
            <a:r>
              <a:rPr lang="es-MX" altLang="es-MX" sz="2800" dirty="0" err="1">
                <a:solidFill>
                  <a:srgbClr val="009900"/>
                </a:solidFill>
                <a:latin typeface="Arial" panose="020B0604020202020204" pitchFamily="34" charset="0"/>
              </a:rPr>
              <a:t>COV,s</a:t>
            </a:r>
            <a:r>
              <a:rPr lang="es-MX" altLang="es-MX" sz="2800" dirty="0">
                <a:solidFill>
                  <a:srgbClr val="009900"/>
                </a:solidFill>
                <a:latin typeface="Arial" panose="020B0604020202020204" pitchFamily="34" charset="0"/>
              </a:rPr>
              <a:t>)</a:t>
            </a:r>
            <a:endParaRPr lang="es-ES" altLang="es-MX" sz="2800" dirty="0">
              <a:solidFill>
                <a:srgbClr val="009900"/>
              </a:solidFill>
              <a:latin typeface="Arial" panose="020B0604020202020204" pitchFamily="34" charset="0"/>
            </a:endParaRPr>
          </a:p>
        </p:txBody>
      </p:sp>
      <p:sp>
        <p:nvSpPr>
          <p:cNvPr id="27651" name="Rectangle 3">
            <a:extLst>
              <a:ext uri="{FF2B5EF4-FFF2-40B4-BE49-F238E27FC236}">
                <a16:creationId xmlns:a16="http://schemas.microsoft.com/office/drawing/2014/main" id="{5A0979B7-10E1-4012-B126-2D2AFFEAB057}"/>
              </a:ext>
            </a:extLst>
          </p:cNvPr>
          <p:cNvSpPr>
            <a:spLocks noGrp="1" noChangeArrowheads="1"/>
          </p:cNvSpPr>
          <p:nvPr>
            <p:ph type="body" sz="half" idx="1"/>
          </p:nvPr>
        </p:nvSpPr>
        <p:spPr>
          <a:xfrm>
            <a:off x="696687" y="1087425"/>
            <a:ext cx="7418790" cy="4391945"/>
          </a:xfrm>
        </p:spPr>
        <p:txBody>
          <a:bodyPr>
            <a:noAutofit/>
          </a:bodyPr>
          <a:lstStyle/>
          <a:p>
            <a:pPr algn="just" eaLnBrk="1" hangingPunct="1">
              <a:lnSpc>
                <a:spcPct val="80000"/>
              </a:lnSpc>
              <a:buFont typeface="Wingdings" panose="05000000000000000000" pitchFamily="2" charset="2"/>
              <a:buNone/>
            </a:pPr>
            <a:r>
              <a:rPr lang="es-MX" altLang="es-MX" dirty="0">
                <a:latin typeface="Arial" panose="020B0604020202020204" pitchFamily="34" charset="0"/>
              </a:rPr>
              <a:t>	Incluyen una gran variedad de productos químicos que se encuentran en los productos de uso doméstico. 	</a:t>
            </a:r>
          </a:p>
          <a:p>
            <a:pPr eaLnBrk="1" hangingPunct="1">
              <a:lnSpc>
                <a:spcPct val="80000"/>
              </a:lnSpc>
              <a:buFont typeface="Wingdings" panose="05000000000000000000" pitchFamily="2" charset="2"/>
              <a:buNone/>
            </a:pPr>
            <a:r>
              <a:rPr lang="es-MX" altLang="es-MX" dirty="0">
                <a:latin typeface="Arial" panose="020B0604020202020204" pitchFamily="34" charset="0"/>
              </a:rPr>
              <a:t>	Estos químicos generalmente se encuentran en:</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a:t>
            </a:r>
            <a:r>
              <a:rPr lang="es-MX" altLang="es-MX" b="1" dirty="0">
                <a:latin typeface="Arial" panose="020B0604020202020204" pitchFamily="34" charset="0"/>
              </a:rPr>
              <a:t>Aerosoles,</a:t>
            </a:r>
            <a:r>
              <a:rPr lang="es-MX" altLang="es-MX" dirty="0">
                <a:latin typeface="Arial" panose="020B0604020202020204" pitchFamily="34" charset="0"/>
              </a:rPr>
              <a:t> tales como: pulverizadores de productos para el cabello y refrescantes de aire.</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Limpiadores de alfombras y hornos.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Pinturas y líquidos quita pintura.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Pesticidas.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Líquidos de lavado al seco.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Materiales de construcción y acabados de decoración.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Materiales de artesanía tales como goma y marcadores permanentes de tinta.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Productos de limpieza. </a:t>
            </a:r>
          </a:p>
          <a:p>
            <a:pPr algn="just" eaLnBrk="1" hangingPunct="1">
              <a:lnSpc>
                <a:spcPct val="80000"/>
              </a:lnSpc>
              <a:buFont typeface="Wingdings" panose="05000000000000000000" pitchFamily="2" charset="2"/>
              <a:buNone/>
            </a:pPr>
            <a:r>
              <a:rPr lang="es-MX" altLang="es-MX" dirty="0">
                <a:latin typeface="Arial" panose="020B0604020202020204" pitchFamily="34" charset="0"/>
              </a:rPr>
              <a:t>	Pegamentos de pisos, y paneles. </a:t>
            </a:r>
          </a:p>
          <a:p>
            <a:pPr algn="just" eaLnBrk="1" hangingPunct="1">
              <a:lnSpc>
                <a:spcPct val="80000"/>
              </a:lnSpc>
              <a:buFont typeface="Wingdings" panose="05000000000000000000" pitchFamily="2" charset="2"/>
              <a:buChar char="•"/>
            </a:pPr>
            <a:endParaRPr lang="es-ES" altLang="es-MX" dirty="0">
              <a:latin typeface="Arial" panose="020B0604020202020204" pitchFamily="34" charset="0"/>
            </a:endParaRPr>
          </a:p>
        </p:txBody>
      </p:sp>
      <p:pic>
        <p:nvPicPr>
          <p:cNvPr id="27652" name="Picture 6" descr="aerosol_cans2">
            <a:extLst>
              <a:ext uri="{FF2B5EF4-FFF2-40B4-BE49-F238E27FC236}">
                <a16:creationId xmlns:a16="http://schemas.microsoft.com/office/drawing/2014/main" id="{C81CA02A-5882-417A-B82E-ABB6DEB8A2E7}"/>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440739" y="1989138"/>
            <a:ext cx="1616075" cy="1981200"/>
          </a:xfrm>
          <a:noFill/>
        </p:spPr>
      </p:pic>
      <p:pic>
        <p:nvPicPr>
          <p:cNvPr id="27654" name="Picture 16" descr="desechos_domesticos">
            <a:extLst>
              <a:ext uri="{FF2B5EF4-FFF2-40B4-BE49-F238E27FC236}">
                <a16:creationId xmlns:a16="http://schemas.microsoft.com/office/drawing/2014/main" id="{37A37A75-9386-409A-9DAD-95A03E59EAAD}"/>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8256588" y="4221163"/>
            <a:ext cx="1905000" cy="1428750"/>
          </a:xfrm>
          <a:noFill/>
        </p:spPr>
      </p:pic>
      <p:pic>
        <p:nvPicPr>
          <p:cNvPr id="27653" name="Picture 13" descr="photo-5">
            <a:extLst>
              <a:ext uri="{FF2B5EF4-FFF2-40B4-BE49-F238E27FC236}">
                <a16:creationId xmlns:a16="http://schemas.microsoft.com/office/drawing/2014/main" id="{582DE709-4D94-4875-B870-93D1EEF500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69162" y="1265238"/>
            <a:ext cx="1333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108B5EAC-02D0-4B86-A0C0-4CE356CCBCC2}"/>
              </a:ext>
            </a:extLst>
          </p:cNvPr>
          <p:cNvSpPr>
            <a:spLocks noGrp="1" noChangeArrowheads="1"/>
          </p:cNvSpPr>
          <p:nvPr>
            <p:ph type="title"/>
          </p:nvPr>
        </p:nvSpPr>
        <p:spPr>
          <a:xfrm>
            <a:off x="8451298" y="168593"/>
            <a:ext cx="3421063" cy="550862"/>
          </a:xfrm>
        </p:spPr>
        <p:txBody>
          <a:bodyPr/>
          <a:lstStyle/>
          <a:p>
            <a:pPr eaLnBrk="1" hangingPunct="1"/>
            <a:r>
              <a:rPr lang="es-MX" altLang="es-MX" sz="2800" dirty="0">
                <a:solidFill>
                  <a:srgbClr val="009900"/>
                </a:solidFill>
                <a:latin typeface="Arial" panose="020B0604020202020204" pitchFamily="34" charset="0"/>
              </a:rPr>
              <a:t>Metales</a:t>
            </a:r>
            <a:endParaRPr lang="es-ES" altLang="es-MX" sz="2800" dirty="0">
              <a:solidFill>
                <a:srgbClr val="009900"/>
              </a:solidFill>
              <a:latin typeface="Arial" panose="020B0604020202020204" pitchFamily="34" charset="0"/>
            </a:endParaRPr>
          </a:p>
        </p:txBody>
      </p:sp>
      <p:sp>
        <p:nvSpPr>
          <p:cNvPr id="31747" name="Rectangle 3">
            <a:extLst>
              <a:ext uri="{FF2B5EF4-FFF2-40B4-BE49-F238E27FC236}">
                <a16:creationId xmlns:a16="http://schemas.microsoft.com/office/drawing/2014/main" id="{940C3157-5D50-450D-AAAB-6C2E33BEEC92}"/>
              </a:ext>
            </a:extLst>
          </p:cNvPr>
          <p:cNvSpPr>
            <a:spLocks noGrp="1" noChangeArrowheads="1"/>
          </p:cNvSpPr>
          <p:nvPr>
            <p:ph type="body" sz="half" idx="1"/>
          </p:nvPr>
        </p:nvSpPr>
        <p:spPr>
          <a:xfrm>
            <a:off x="319639" y="0"/>
            <a:ext cx="7720494" cy="4114800"/>
          </a:xfrm>
        </p:spPr>
        <p:txBody>
          <a:bodyPr>
            <a:noAutofit/>
          </a:bodyPr>
          <a:lstStyle/>
          <a:p>
            <a:pPr eaLnBrk="1" hangingPunct="1">
              <a:buFont typeface="Wingdings" panose="05000000000000000000" pitchFamily="2" charset="2"/>
              <a:buNone/>
            </a:pPr>
            <a:r>
              <a:rPr lang="es-MX" altLang="es-MX" sz="2400" dirty="0"/>
              <a:t>	</a:t>
            </a:r>
            <a:r>
              <a:rPr lang="es-MX" altLang="es-MX" sz="2400" b="1" dirty="0">
                <a:latin typeface="Arial" panose="020B0604020202020204" pitchFamily="34" charset="0"/>
              </a:rPr>
              <a:t>Metales férricos:</a:t>
            </a:r>
            <a:r>
              <a:rPr lang="es-MX" altLang="es-MX" sz="2400" dirty="0">
                <a:latin typeface="Arial" panose="020B0604020202020204" pitchFamily="34" charset="0"/>
              </a:rPr>
              <a:t> son los residuos derivados de envases (latas), mobiliario y electrodomésticos. </a:t>
            </a:r>
          </a:p>
          <a:p>
            <a:pPr algn="just" eaLnBrk="1" hangingPunct="1">
              <a:buFont typeface="Wingdings" panose="05000000000000000000" pitchFamily="2" charset="2"/>
              <a:buNone/>
            </a:pPr>
            <a:endParaRPr lang="es-MX" altLang="es-MX" sz="2400" dirty="0">
              <a:latin typeface="Arial" panose="020B0604020202020204" pitchFamily="34" charset="0"/>
            </a:endParaRPr>
          </a:p>
          <a:p>
            <a:pPr algn="just" eaLnBrk="1" hangingPunct="1">
              <a:buFont typeface="Wingdings" panose="05000000000000000000" pitchFamily="2" charset="2"/>
              <a:buNone/>
            </a:pPr>
            <a:r>
              <a:rPr lang="es-MX" altLang="es-MX" sz="2400" dirty="0">
                <a:latin typeface="Arial" panose="020B0604020202020204" pitchFamily="34" charset="0"/>
              </a:rPr>
              <a:t>	</a:t>
            </a:r>
            <a:r>
              <a:rPr lang="es-MX" altLang="es-MX" sz="2400" b="1" dirty="0">
                <a:latin typeface="Arial" panose="020B0604020202020204" pitchFamily="34" charset="0"/>
              </a:rPr>
              <a:t>Metales no-férricos</a:t>
            </a:r>
            <a:r>
              <a:rPr lang="es-MX" altLang="es-MX" sz="2400" dirty="0">
                <a:latin typeface="Arial" panose="020B0604020202020204" pitchFamily="34" charset="0"/>
              </a:rPr>
              <a:t>, son el resto de metales que podemos encontrar en los residuos como resultado de nuestras actividades. Suelen ser metales de alto valor como el aluminio, cobre, plomo y el oro o el platino de los equipos electrónicos. </a:t>
            </a:r>
          </a:p>
          <a:p>
            <a:pPr algn="just" eaLnBrk="1" hangingPunct="1">
              <a:buFont typeface="Wingdings" panose="05000000000000000000" pitchFamily="2" charset="2"/>
              <a:buNone/>
            </a:pPr>
            <a:endParaRPr lang="es-ES" altLang="es-MX" sz="2400" dirty="0">
              <a:latin typeface="Arial" panose="020B0604020202020204" pitchFamily="34" charset="0"/>
            </a:endParaRPr>
          </a:p>
          <a:p>
            <a:pPr algn="just" eaLnBrk="1" hangingPunct="1">
              <a:buFont typeface="Wingdings" panose="05000000000000000000" pitchFamily="2" charset="2"/>
              <a:buNone/>
            </a:pPr>
            <a:r>
              <a:rPr lang="es-ES" altLang="es-MX" sz="2400" dirty="0">
                <a:latin typeface="Arial" panose="020B0604020202020204" pitchFamily="34" charset="0"/>
              </a:rPr>
              <a:t>	Los metales contenidos en los residuos depositados en los vertederos y rellenos, debido al carácter ácido de los líquidos lixiviados, son disueltos y transportados.</a:t>
            </a:r>
          </a:p>
          <a:p>
            <a:pPr algn="just" eaLnBrk="1" hangingPunct="1">
              <a:lnSpc>
                <a:spcPct val="90000"/>
              </a:lnSpc>
              <a:buFont typeface="Wingdings" panose="05000000000000000000" pitchFamily="2" charset="2"/>
              <a:buNone/>
            </a:pPr>
            <a:endParaRPr lang="es-ES" altLang="es-MX" sz="2400" dirty="0">
              <a:latin typeface="Arial" panose="020B0604020202020204" pitchFamily="34" charset="0"/>
            </a:endParaRPr>
          </a:p>
        </p:txBody>
      </p:sp>
      <p:pic>
        <p:nvPicPr>
          <p:cNvPr id="31748" name="Picture 8" descr="DSC02847">
            <a:extLst>
              <a:ext uri="{FF2B5EF4-FFF2-40B4-BE49-F238E27FC236}">
                <a16:creationId xmlns:a16="http://schemas.microsoft.com/office/drawing/2014/main" id="{91342257-CA09-40C0-B743-90260567CACF}"/>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383923" y="1439862"/>
            <a:ext cx="2641600" cy="1981200"/>
          </a:xfrm>
          <a:noFill/>
        </p:spPr>
      </p:pic>
      <p:pic>
        <p:nvPicPr>
          <p:cNvPr id="31749" name="Picture 11" descr="metales-full">
            <a:extLst>
              <a:ext uri="{FF2B5EF4-FFF2-40B4-BE49-F238E27FC236}">
                <a16:creationId xmlns:a16="http://schemas.microsoft.com/office/drawing/2014/main" id="{12B6E9DD-02CA-41BE-B82B-6796B54CD8E9}"/>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tretch>
            <a:fillRect/>
          </a:stretch>
        </p:blipFill>
        <p:spPr>
          <a:xfrm>
            <a:off x="8685213" y="4427538"/>
            <a:ext cx="1428750" cy="1428750"/>
          </a:xfr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8666ECE9-560C-4047-AFD3-1E12D6C659DD}"/>
              </a:ext>
            </a:extLst>
          </p:cNvPr>
          <p:cNvSpPr>
            <a:spLocks noGrp="1" noChangeArrowheads="1"/>
          </p:cNvSpPr>
          <p:nvPr>
            <p:ph type="title"/>
          </p:nvPr>
        </p:nvSpPr>
        <p:spPr>
          <a:xfrm>
            <a:off x="1398839" y="315746"/>
            <a:ext cx="4357688" cy="768350"/>
          </a:xfrm>
        </p:spPr>
        <p:txBody>
          <a:bodyPr>
            <a:normAutofit fontScale="90000"/>
          </a:bodyPr>
          <a:lstStyle/>
          <a:p>
            <a:pPr eaLnBrk="1" hangingPunct="1"/>
            <a:r>
              <a:rPr lang="es-MX" altLang="es-MX" sz="2800" dirty="0">
                <a:solidFill>
                  <a:srgbClr val="009900"/>
                </a:solidFill>
                <a:latin typeface="Arial" panose="020B0604020202020204" pitchFamily="34" charset="0"/>
              </a:rPr>
              <a:t>Residuos peligrosos</a:t>
            </a:r>
            <a:endParaRPr lang="es-ES" altLang="es-MX" sz="2800" dirty="0">
              <a:solidFill>
                <a:srgbClr val="009900"/>
              </a:solidFill>
              <a:latin typeface="Arial" panose="020B0604020202020204" pitchFamily="34" charset="0"/>
            </a:endParaRPr>
          </a:p>
        </p:txBody>
      </p:sp>
      <p:sp>
        <p:nvSpPr>
          <p:cNvPr id="34819" name="Rectangle 3">
            <a:extLst>
              <a:ext uri="{FF2B5EF4-FFF2-40B4-BE49-F238E27FC236}">
                <a16:creationId xmlns:a16="http://schemas.microsoft.com/office/drawing/2014/main" id="{05417F60-52DC-4D9C-BC37-1C2DE36A5005}"/>
              </a:ext>
            </a:extLst>
          </p:cNvPr>
          <p:cNvSpPr>
            <a:spLocks noGrp="1" noChangeArrowheads="1"/>
          </p:cNvSpPr>
          <p:nvPr>
            <p:ph type="body" sz="half" idx="1"/>
          </p:nvPr>
        </p:nvSpPr>
        <p:spPr>
          <a:xfrm>
            <a:off x="633663" y="1376800"/>
            <a:ext cx="6071935" cy="3052763"/>
          </a:xfrm>
        </p:spPr>
        <p:txBody>
          <a:bodyPr>
            <a:noAutofit/>
          </a:bodyPr>
          <a:lstStyle/>
          <a:p>
            <a:pPr algn="just" eaLnBrk="1" hangingPunct="1">
              <a:buFont typeface="Wingdings" panose="05000000000000000000" pitchFamily="2" charset="2"/>
              <a:buNone/>
            </a:pPr>
            <a:r>
              <a:rPr lang="es-MX" altLang="es-MX" sz="3200" dirty="0"/>
              <a:t>	</a:t>
            </a:r>
            <a:r>
              <a:rPr lang="es-MX" altLang="es-MX" sz="3200" dirty="0">
                <a:latin typeface="Arial" panose="020B0604020202020204" pitchFamily="34" charset="0"/>
              </a:rPr>
              <a:t>Existen productos que son usados o manipulados de forma cotidiana en el hogar que son considerados como residuos peligrosos tomando en cuenta sus características y propiedades físico químicas.</a:t>
            </a:r>
          </a:p>
          <a:p>
            <a:pPr algn="just" eaLnBrk="1" hangingPunct="1">
              <a:buFont typeface="Wingdings" panose="05000000000000000000" pitchFamily="2" charset="2"/>
              <a:buNone/>
            </a:pPr>
            <a:endParaRPr lang="es-MX" altLang="es-MX" sz="3200" dirty="0">
              <a:latin typeface="Arial" panose="020B0604020202020204" pitchFamily="34" charset="0"/>
            </a:endParaRPr>
          </a:p>
          <a:p>
            <a:pPr algn="just" eaLnBrk="1" hangingPunct="1">
              <a:buFont typeface="Wingdings" panose="05000000000000000000" pitchFamily="2" charset="2"/>
              <a:buNone/>
            </a:pPr>
            <a:r>
              <a:rPr lang="es-MX" altLang="es-MX" sz="3200" dirty="0">
                <a:latin typeface="Arial" panose="020B0604020202020204" pitchFamily="34" charset="0"/>
              </a:rPr>
              <a:t>	</a:t>
            </a:r>
          </a:p>
          <a:p>
            <a:pPr algn="just" eaLnBrk="1" hangingPunct="1"/>
            <a:endParaRPr lang="es-ES" altLang="es-MX" sz="3200" dirty="0">
              <a:latin typeface="Arial" panose="020B0604020202020204" pitchFamily="34" charset="0"/>
            </a:endParaRPr>
          </a:p>
        </p:txBody>
      </p:sp>
      <p:pic>
        <p:nvPicPr>
          <p:cNvPr id="34820" name="Picture 5" descr="Image160">
            <a:extLst>
              <a:ext uri="{FF2B5EF4-FFF2-40B4-BE49-F238E27FC236}">
                <a16:creationId xmlns:a16="http://schemas.microsoft.com/office/drawing/2014/main" id="{CBE75783-99AF-4203-9DB4-9EC2FB40475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811921" y="2349166"/>
            <a:ext cx="3810000" cy="1695450"/>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B0AA2F3-ADB7-4077-8E5D-91049CC31590}"/>
              </a:ext>
            </a:extLst>
          </p:cNvPr>
          <p:cNvSpPr>
            <a:spLocks noGrp="1" noChangeArrowheads="1"/>
          </p:cNvSpPr>
          <p:nvPr>
            <p:ph type="title"/>
          </p:nvPr>
        </p:nvSpPr>
        <p:spPr>
          <a:xfrm>
            <a:off x="2691815" y="371977"/>
            <a:ext cx="6564479" cy="695325"/>
          </a:xfrm>
        </p:spPr>
        <p:txBody>
          <a:bodyPr>
            <a:normAutofit/>
          </a:bodyPr>
          <a:lstStyle/>
          <a:p>
            <a:pPr eaLnBrk="1" hangingPunct="1"/>
            <a:r>
              <a:rPr lang="es-MX" altLang="es-MX" sz="2800" dirty="0">
                <a:solidFill>
                  <a:srgbClr val="009900"/>
                </a:solidFill>
                <a:latin typeface="Arial" panose="020B0604020202020204" pitchFamily="34" charset="0"/>
              </a:rPr>
              <a:t>Quemas en vertederos</a:t>
            </a:r>
            <a:endParaRPr lang="es-ES" altLang="es-MX" sz="2800" dirty="0">
              <a:solidFill>
                <a:srgbClr val="009900"/>
              </a:solidFill>
              <a:latin typeface="Arial" panose="020B0604020202020204" pitchFamily="34" charset="0"/>
            </a:endParaRPr>
          </a:p>
        </p:txBody>
      </p:sp>
      <p:sp>
        <p:nvSpPr>
          <p:cNvPr id="38915" name="Rectangle 3">
            <a:extLst>
              <a:ext uri="{FF2B5EF4-FFF2-40B4-BE49-F238E27FC236}">
                <a16:creationId xmlns:a16="http://schemas.microsoft.com/office/drawing/2014/main" id="{7C080C65-D490-4753-9F44-9DBAA05D7801}"/>
              </a:ext>
            </a:extLst>
          </p:cNvPr>
          <p:cNvSpPr>
            <a:spLocks noGrp="1" noChangeArrowheads="1"/>
          </p:cNvSpPr>
          <p:nvPr>
            <p:ph type="body" sz="half" idx="1"/>
          </p:nvPr>
        </p:nvSpPr>
        <p:spPr>
          <a:xfrm>
            <a:off x="583128" y="1595438"/>
            <a:ext cx="5295616" cy="2692400"/>
          </a:xfrm>
        </p:spPr>
        <p:txBody>
          <a:bodyPr>
            <a:noAutofit/>
          </a:bodyPr>
          <a:lstStyle/>
          <a:p>
            <a:pPr algn="just" eaLnBrk="1" hangingPunct="1">
              <a:lnSpc>
                <a:spcPct val="80000"/>
              </a:lnSpc>
              <a:buFont typeface="Wingdings" panose="05000000000000000000" pitchFamily="2" charset="2"/>
              <a:buNone/>
            </a:pPr>
            <a:r>
              <a:rPr lang="es-MX" altLang="es-MX" sz="2800" dirty="0"/>
              <a:t>	</a:t>
            </a:r>
            <a:r>
              <a:rPr lang="es-MX" altLang="es-MX" sz="2800" dirty="0">
                <a:latin typeface="Arial" panose="020B0604020202020204" pitchFamily="34" charset="0"/>
              </a:rPr>
              <a:t>La quema es una practica común que se realiza en vertederos a cielo abierto con la finalidad de:</a:t>
            </a:r>
          </a:p>
          <a:p>
            <a:pPr algn="just" eaLnBrk="1" hangingPunct="1">
              <a:lnSpc>
                <a:spcPct val="80000"/>
              </a:lnSpc>
              <a:buFont typeface="Wingdings" panose="05000000000000000000" pitchFamily="2" charset="2"/>
              <a:buChar char="§"/>
            </a:pPr>
            <a:r>
              <a:rPr lang="es-MX" altLang="es-MX" sz="2800" dirty="0">
                <a:latin typeface="Arial" panose="020B0604020202020204" pitchFamily="34" charset="0"/>
              </a:rPr>
              <a:t>Reducir los volúmenes de residuos e incrementar la vida útil de los vertederos</a:t>
            </a:r>
          </a:p>
          <a:p>
            <a:pPr algn="just" eaLnBrk="1" hangingPunct="1">
              <a:lnSpc>
                <a:spcPct val="80000"/>
              </a:lnSpc>
              <a:buFont typeface="Wingdings" panose="05000000000000000000" pitchFamily="2" charset="2"/>
              <a:buChar char="§"/>
            </a:pPr>
            <a:r>
              <a:rPr lang="es-MX" altLang="es-MX" sz="2800" dirty="0">
                <a:latin typeface="Arial" panose="020B0604020202020204" pitchFamily="34" charset="0"/>
              </a:rPr>
              <a:t>Combatir la proliferación de fauna nociva.</a:t>
            </a:r>
          </a:p>
          <a:p>
            <a:pPr algn="just" eaLnBrk="1" hangingPunct="1">
              <a:lnSpc>
                <a:spcPct val="80000"/>
              </a:lnSpc>
            </a:pPr>
            <a:endParaRPr lang="es-ES" altLang="es-MX" sz="2800" dirty="0">
              <a:latin typeface="Arial" panose="020B0604020202020204" pitchFamily="34" charset="0"/>
            </a:endParaRPr>
          </a:p>
        </p:txBody>
      </p:sp>
      <p:pic>
        <p:nvPicPr>
          <p:cNvPr id="38916" name="Picture 4" descr="el%20volcadero%20012">
            <a:extLst>
              <a:ext uri="{FF2B5EF4-FFF2-40B4-BE49-F238E27FC236}">
                <a16:creationId xmlns:a16="http://schemas.microsoft.com/office/drawing/2014/main" id="{DF73EDC2-C311-4E53-AEF7-DFAEC6DD285F}"/>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220869" y="1394279"/>
            <a:ext cx="2784475" cy="1898650"/>
          </a:xfrm>
          <a:noFill/>
        </p:spPr>
      </p:pic>
      <p:graphicFrame>
        <p:nvGraphicFramePr>
          <p:cNvPr id="38917" name="Object 6">
            <a:extLst>
              <a:ext uri="{FF2B5EF4-FFF2-40B4-BE49-F238E27FC236}">
                <a16:creationId xmlns:a16="http://schemas.microsoft.com/office/drawing/2014/main" id="{CFBE8674-E7DB-4BF4-91F9-1BA37545DD5E}"/>
              </a:ext>
            </a:extLst>
          </p:cNvPr>
          <p:cNvGraphicFramePr>
            <a:graphicFrameLocks noGrp="1" noChangeAspect="1"/>
          </p:cNvGraphicFramePr>
          <p:nvPr>
            <p:ph sz="quarter" idx="3"/>
            <p:extLst>
              <p:ext uri="{D42A27DB-BD31-4B8C-83A1-F6EECF244321}">
                <p14:modId xmlns:p14="http://schemas.microsoft.com/office/powerpoint/2010/main" val="2057448071"/>
              </p:ext>
            </p:extLst>
          </p:nvPr>
        </p:nvGraphicFramePr>
        <p:xfrm>
          <a:off x="8335962" y="4148501"/>
          <a:ext cx="2554288" cy="1708150"/>
        </p:xfrm>
        <a:graphic>
          <a:graphicData uri="http://schemas.openxmlformats.org/presentationml/2006/ole">
            <mc:AlternateContent xmlns:mc="http://schemas.openxmlformats.org/markup-compatibility/2006">
              <mc:Choice xmlns:v="urn:schemas-microsoft-com:vml" Requires="v">
                <p:oleObj name="Fotografía de Photo Editor" r:id="rId3" imgW="3048426" imgH="2038095" progId="MSPhotoEd.3">
                  <p:embed/>
                </p:oleObj>
              </mc:Choice>
              <mc:Fallback>
                <p:oleObj name="Fotografía de Photo Editor" r:id="rId3" imgW="3048426" imgH="2038095" progId="MSPhotoEd.3">
                  <p:embed/>
                  <p:pic>
                    <p:nvPicPr>
                      <p:cNvPr id="38917" name="Object 6">
                        <a:extLst>
                          <a:ext uri="{FF2B5EF4-FFF2-40B4-BE49-F238E27FC236}">
                            <a16:creationId xmlns:a16="http://schemas.microsoft.com/office/drawing/2014/main" id="{CFBE8674-E7DB-4BF4-91F9-1BA37545DD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5962" y="4148501"/>
                        <a:ext cx="2554288"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0">
            <a:extLst>
              <a:ext uri="{FF2B5EF4-FFF2-40B4-BE49-F238E27FC236}">
                <a16:creationId xmlns:a16="http://schemas.microsoft.com/office/drawing/2014/main" id="{94D08773-0A48-4EBE-A18D-DC062F1FB300}"/>
              </a:ext>
            </a:extLst>
          </p:cNvPr>
          <p:cNvSpPr>
            <a:spLocks noGrp="1" noChangeArrowheads="1"/>
          </p:cNvSpPr>
          <p:nvPr>
            <p:ph type="title"/>
          </p:nvPr>
        </p:nvSpPr>
        <p:spPr>
          <a:xfrm>
            <a:off x="5751319" y="102790"/>
            <a:ext cx="5808710" cy="768350"/>
          </a:xfrm>
        </p:spPr>
        <p:txBody>
          <a:bodyPr>
            <a:normAutofit fontScale="90000"/>
          </a:bodyPr>
          <a:lstStyle/>
          <a:p>
            <a:pPr eaLnBrk="1" hangingPunct="1"/>
            <a:r>
              <a:rPr lang="es-MX" altLang="es-MX" sz="2300" dirty="0">
                <a:solidFill>
                  <a:srgbClr val="009900"/>
                </a:solidFill>
                <a:latin typeface="Arial" panose="020B0604020202020204" pitchFamily="34" charset="0"/>
              </a:rPr>
              <a:t>Compuestos químicos que se liberan con la incineración de la basura</a:t>
            </a:r>
            <a:endParaRPr lang="es-ES" altLang="es-MX" sz="2300" dirty="0">
              <a:solidFill>
                <a:srgbClr val="009900"/>
              </a:solidFill>
              <a:latin typeface="Arial" panose="020B0604020202020204" pitchFamily="34" charset="0"/>
            </a:endParaRPr>
          </a:p>
        </p:txBody>
      </p:sp>
      <p:pic>
        <p:nvPicPr>
          <p:cNvPr id="40963" name="Picture 38" descr="'Basura'">
            <a:extLst>
              <a:ext uri="{FF2B5EF4-FFF2-40B4-BE49-F238E27FC236}">
                <a16:creationId xmlns:a16="http://schemas.microsoft.com/office/drawing/2014/main" id="{3457EFB3-1FF8-482B-AE8D-D9E92A7DF49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819400" y="2060576"/>
            <a:ext cx="2413000" cy="1704975"/>
          </a:xfrm>
          <a:noFill/>
        </p:spPr>
      </p:pic>
      <p:graphicFrame>
        <p:nvGraphicFramePr>
          <p:cNvPr id="21549" name="Group 45">
            <a:extLst>
              <a:ext uri="{FF2B5EF4-FFF2-40B4-BE49-F238E27FC236}">
                <a16:creationId xmlns:a16="http://schemas.microsoft.com/office/drawing/2014/main" id="{C8E4E856-A73E-4E03-8097-C8C96DE3691D}"/>
              </a:ext>
            </a:extLst>
          </p:cNvPr>
          <p:cNvGraphicFramePr>
            <a:graphicFrameLocks noGrp="1"/>
          </p:cNvGraphicFramePr>
          <p:nvPr>
            <p:ph sz="quarter" idx="2"/>
            <p:extLst>
              <p:ext uri="{D42A27DB-BD31-4B8C-83A1-F6EECF244321}">
                <p14:modId xmlns:p14="http://schemas.microsoft.com/office/powerpoint/2010/main" val="2821149576"/>
              </p:ext>
            </p:extLst>
          </p:nvPr>
        </p:nvGraphicFramePr>
        <p:xfrm>
          <a:off x="6096000" y="923675"/>
          <a:ext cx="4162258" cy="5516856"/>
        </p:xfrm>
        <a:graphic>
          <a:graphicData uri="http://schemas.openxmlformats.org/drawingml/2006/table">
            <a:tbl>
              <a:tblPr/>
              <a:tblGrid>
                <a:gridCol w="2188654">
                  <a:extLst>
                    <a:ext uri="{9D8B030D-6E8A-4147-A177-3AD203B41FA5}">
                      <a16:colId xmlns:a16="http://schemas.microsoft.com/office/drawing/2014/main" val="20000"/>
                    </a:ext>
                  </a:extLst>
                </a:gridCol>
                <a:gridCol w="1973604">
                  <a:extLst>
                    <a:ext uri="{9D8B030D-6E8A-4147-A177-3AD203B41FA5}">
                      <a16:colId xmlns:a16="http://schemas.microsoft.com/office/drawing/2014/main" val="20001"/>
                    </a:ext>
                  </a:extLst>
                </a:gridCol>
              </a:tblGrid>
              <a:tr h="228580">
                <a:tc>
                  <a:txBody>
                    <a:bodyPr/>
                    <a:lstStyle/>
                    <a:p>
                      <a:pPr marL="342900" marR="0" lvl="0" indent="-342900" algn="ctr" defTabSz="914400" rtl="0" eaLnBrk="1" fontAlgn="base" latinLnBrk="0" hangingPunct="1">
                        <a:lnSpc>
                          <a:spcPct val="100000"/>
                        </a:lnSpc>
                        <a:spcBef>
                          <a:spcPct val="0"/>
                        </a:spcBef>
                        <a:spcAft>
                          <a:spcPct val="0"/>
                        </a:spcAft>
                        <a:buClr>
                          <a:schemeClr val="folHlink"/>
                        </a:buClr>
                        <a:buSzPct val="60000"/>
                        <a:buFont typeface="Wingdings" pitchFamily="2" charset="2"/>
                        <a:buNone/>
                        <a:tabLst/>
                      </a:pP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COMPUESTO</a:t>
                      </a:r>
                      <a:endParaRPr kumimoji="0" lang="en-US" sz="1000" b="1" i="0" u="none" strike="noStrike" cap="none" normalizeH="0" baseline="0" dirty="0">
                        <a:ln>
                          <a:noFill/>
                        </a:ln>
                        <a:solidFill>
                          <a:schemeClr val="tx1"/>
                        </a:solidFill>
                        <a:effectLst/>
                        <a:latin typeface="Tahoma" pitchFamily="34" charset="0"/>
                        <a:ea typeface="Times New Roman" pitchFamily="18" charset="0"/>
                        <a:cs typeface="Tahoma" pitchFamily="34" charset="0"/>
                      </a:endParaRPr>
                    </a:p>
                  </a:txBody>
                  <a:tcPr marT="45714" marB="4571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folHlink"/>
                        </a:buClr>
                        <a:buSzPct val="60000"/>
                        <a:buFont typeface="Wingdings" pitchFamily="2" charset="2"/>
                        <a:buNone/>
                        <a:tabLst/>
                      </a:pP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EFECTOS</a:t>
                      </a:r>
                      <a:endParaRPr kumimoji="0" lang="en-US" sz="1000" b="1" i="0" u="none" strike="noStrike" cap="none" normalizeH="0" baseline="0">
                        <a:ln>
                          <a:noFill/>
                        </a:ln>
                        <a:solidFill>
                          <a:schemeClr val="tx1"/>
                        </a:solidFill>
                        <a:effectLst/>
                        <a:latin typeface="Tahoma" pitchFamily="34" charset="0"/>
                        <a:ea typeface="Times New Roman" pitchFamily="18" charset="0"/>
                        <a:cs typeface="Tahoma" pitchFamily="34" charset="0"/>
                      </a:endParaRPr>
                    </a:p>
                  </a:txBody>
                  <a:tcPr marT="45714" marB="4571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754582">
                <a:tc>
                  <a:txBody>
                    <a:bodyPr/>
                    <a:lstStyle/>
                    <a:p>
                      <a:pPr marL="342900" marR="0" lvl="0" indent="-342900" algn="l" defTabSz="914400" rtl="0" eaLnBrk="1" fontAlgn="base" latinLnBrk="0" hangingPunct="1">
                        <a:lnSpc>
                          <a:spcPct val="100000"/>
                        </a:lnSpc>
                        <a:spcBef>
                          <a:spcPct val="0"/>
                        </a:spcBef>
                        <a:spcAft>
                          <a:spcPct val="0"/>
                        </a:spcAft>
                        <a:buClr>
                          <a:schemeClr val="folHlink"/>
                        </a:buClr>
                        <a:buSzPct val="60000"/>
                        <a:buFont typeface="Wingdings" pitchFamily="2" charset="2"/>
                        <a:buNone/>
                        <a:tabLst/>
                      </a:pP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          ACETALDEHIDO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ÁCIDO ACÉTICO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ACETONA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ALDRÍN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ANTRACENO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BENCENO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BENZOANTRACENO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BENZOPIRENO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BENZILCLORO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BUTANO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CLOROACETOFENONA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CLOROBIFENIL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CRISENO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CICLOHEXANO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CICLOPENTANO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CICLOPROPANO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D.D.T.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DIBENZOANTRACENO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DIBENZOPIRENO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DIELDRIN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DISOBUTILFTALATO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ETILENO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FORMALDEHIDO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HEPTANO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HEXACLOROETANO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HEXACLORONAFTALENO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INDENO 1, 2, 3-PIRENO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METILANTRACENO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METILCICLOHEXANO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BIFENIL POLICLORINADO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PROPANOL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PIRENO </a:t>
                      </a:r>
                      <a:b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a:ln>
                            <a:noFill/>
                          </a:ln>
                          <a:solidFill>
                            <a:srgbClr val="000000"/>
                          </a:solidFill>
                          <a:effectLst/>
                          <a:latin typeface="Tahoma" pitchFamily="34" charset="0"/>
                          <a:ea typeface="Times New Roman" pitchFamily="18" charset="0"/>
                          <a:cs typeface="Tahoma" pitchFamily="34" charset="0"/>
                        </a:rPr>
                        <a:t>P-TOLUEDINO</a:t>
                      </a:r>
                      <a:endParaRPr kumimoji="0" lang="en-US" sz="1000" b="1" i="0" u="none" strike="noStrike" cap="none" normalizeH="0" baseline="0">
                        <a:ln>
                          <a:noFill/>
                        </a:ln>
                        <a:solidFill>
                          <a:schemeClr val="tx1"/>
                        </a:solidFill>
                        <a:effectLst/>
                        <a:latin typeface="Tahoma" pitchFamily="34" charset="0"/>
                        <a:ea typeface="Times New Roman" pitchFamily="18" charset="0"/>
                        <a:cs typeface="Tahoma" pitchFamily="34" charset="0"/>
                      </a:endParaRPr>
                    </a:p>
                  </a:txBody>
                  <a:tcPr marT="45714" marB="4571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folHlink"/>
                        </a:buClr>
                        <a:buSzPct val="60000"/>
                        <a:buFont typeface="Wingdings" pitchFamily="2" charset="2"/>
                        <a:buNone/>
                        <a:tabLst/>
                      </a:pP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Probable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Cancerígeno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Humano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Humano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Alta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Alta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Arma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Química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Muy</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Tóxico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Para Aves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Muy</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Tóxico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Muy</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Tóxico</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Neoplasia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Toxicidad</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Moderada</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 </a:t>
                      </a:r>
                      <a:b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br>
                      <a:r>
                        <a:rPr kumimoji="0" lang="en-US" sz="1000" b="1"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Cáncer</a:t>
                      </a:r>
                      <a:r>
                        <a:rPr kumimoji="0" lang="en-US" sz="1000" b="1" i="0" u="none" strike="noStrike" cap="none" normalizeH="0" baseline="0" dirty="0">
                          <a:ln>
                            <a:noFill/>
                          </a:ln>
                          <a:solidFill>
                            <a:srgbClr val="000000"/>
                          </a:solidFill>
                          <a:effectLst/>
                          <a:latin typeface="Tahoma" pitchFamily="34" charset="0"/>
                          <a:ea typeface="Times New Roman" pitchFamily="18" charset="0"/>
                          <a:cs typeface="Tahoma" pitchFamily="34" charset="0"/>
                        </a:rPr>
                        <a:t> Animal</a:t>
                      </a:r>
                      <a:endParaRPr kumimoji="0" lang="en-US" sz="1000" b="1" i="0" u="none" strike="noStrike" cap="none" normalizeH="0" baseline="0" dirty="0">
                        <a:ln>
                          <a:noFill/>
                        </a:ln>
                        <a:solidFill>
                          <a:schemeClr val="tx1"/>
                        </a:solidFill>
                        <a:effectLst/>
                        <a:latin typeface="Tahoma" pitchFamily="34" charset="0"/>
                        <a:ea typeface="Times New Roman" pitchFamily="18" charset="0"/>
                        <a:cs typeface="Tahoma" pitchFamily="34" charset="0"/>
                      </a:endParaRPr>
                    </a:p>
                  </a:txBody>
                  <a:tcPr marT="45714" marB="45714"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40975" name="Picture 40" descr="Humo de los fuegos en los vertederos de basura cerca de un niño en Phnom Penh, Camboya. (© AP Images)">
            <a:extLst>
              <a:ext uri="{FF2B5EF4-FFF2-40B4-BE49-F238E27FC236}">
                <a16:creationId xmlns:a16="http://schemas.microsoft.com/office/drawing/2014/main" id="{886A9588-E509-4BF7-B951-CF2C945E1AF1}"/>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2782888" y="4005264"/>
            <a:ext cx="2519362" cy="1762125"/>
          </a:xfrm>
          <a:noFill/>
        </p:spPr>
      </p:pic>
      <p:sp>
        <p:nvSpPr>
          <p:cNvPr id="2" name="Rectangle 2">
            <a:extLst>
              <a:ext uri="{FF2B5EF4-FFF2-40B4-BE49-F238E27FC236}">
                <a16:creationId xmlns:a16="http://schemas.microsoft.com/office/drawing/2014/main" id="{999237DF-A88E-2366-FC23-7607E8855F50}"/>
              </a:ext>
            </a:extLst>
          </p:cNvPr>
          <p:cNvSpPr txBox="1">
            <a:spLocks noChangeArrowheads="1"/>
          </p:cNvSpPr>
          <p:nvPr/>
        </p:nvSpPr>
        <p:spPr>
          <a:xfrm>
            <a:off x="3082541" y="1090611"/>
            <a:ext cx="2865662" cy="839788"/>
          </a:xfrm>
          <a:prstGeom prst="rect">
            <a:avLst/>
          </a:prstGeom>
        </p:spPr>
        <p:txBody>
          <a:bodyPr vert="horz" lIns="91440" tIns="45720" rIns="91440" bIns="45720" rtlCol="0" anchor="t">
            <a:normAutofit fontScale="62500" lnSpcReduction="20000"/>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s-MX" altLang="es-MX" sz="2800" dirty="0">
                <a:solidFill>
                  <a:srgbClr val="009900"/>
                </a:solidFill>
                <a:latin typeface="Arial" panose="020B0604020202020204" pitchFamily="34" charset="0"/>
              </a:rPr>
              <a:t>Compuestos Orgánicos Persistentes (COP)</a:t>
            </a:r>
            <a:endParaRPr lang="es-ES" altLang="es-MX" sz="2800" dirty="0">
              <a:solidFill>
                <a:srgbClr val="009900"/>
              </a:solidFill>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0B9093-A5B1-465B-8EAB-F4344E3749FA}"/>
              </a:ext>
            </a:extLst>
          </p:cNvPr>
          <p:cNvSpPr>
            <a:spLocks noGrp="1"/>
          </p:cNvSpPr>
          <p:nvPr>
            <p:ph type="title"/>
          </p:nvPr>
        </p:nvSpPr>
        <p:spPr/>
        <p:txBody>
          <a:bodyPr/>
          <a:lstStyle/>
          <a:p>
            <a:r>
              <a:rPr lang="es-MX" dirty="0"/>
              <a:t>EL MANEJO DE RESIDUOS</a:t>
            </a:r>
          </a:p>
        </p:txBody>
      </p:sp>
      <p:sp>
        <p:nvSpPr>
          <p:cNvPr id="3" name="Marcador de texto 2">
            <a:extLst>
              <a:ext uri="{FF2B5EF4-FFF2-40B4-BE49-F238E27FC236}">
                <a16:creationId xmlns:a16="http://schemas.microsoft.com/office/drawing/2014/main" id="{82A3D3FA-D816-44C6-9A16-40B0DA2022A6}"/>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3368077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a:extLst>
              <a:ext uri="{FF2B5EF4-FFF2-40B4-BE49-F238E27FC236}">
                <a16:creationId xmlns:a16="http://schemas.microsoft.com/office/drawing/2014/main" id="{9F43C873-BA8B-4357-9331-8C235D6498E5}"/>
              </a:ext>
            </a:extLst>
          </p:cNvPr>
          <p:cNvSpPr>
            <a:spLocks noGrp="1" noChangeArrowheads="1"/>
          </p:cNvSpPr>
          <p:nvPr>
            <p:ph type="title"/>
          </p:nvPr>
        </p:nvSpPr>
        <p:spPr>
          <a:xfrm>
            <a:off x="1480457" y="130007"/>
            <a:ext cx="8125506" cy="911225"/>
          </a:xfrm>
        </p:spPr>
        <p:txBody>
          <a:bodyPr>
            <a:normAutofit/>
          </a:bodyPr>
          <a:lstStyle/>
          <a:p>
            <a:pPr eaLnBrk="1" hangingPunct="1"/>
            <a:r>
              <a:rPr lang="es-ES" altLang="es-MX" sz="2800" dirty="0">
                <a:solidFill>
                  <a:srgbClr val="009900"/>
                </a:solidFill>
                <a:latin typeface="Arial" panose="020B0604020202020204" pitchFamily="34" charset="0"/>
                <a:cs typeface="Arial" panose="020B0604020202020204" pitchFamily="34" charset="0"/>
              </a:rPr>
              <a:t>Manejo adecuado de los residuos</a:t>
            </a:r>
          </a:p>
        </p:txBody>
      </p:sp>
      <p:sp>
        <p:nvSpPr>
          <p:cNvPr id="41987" name="2 Marcador de contenido">
            <a:extLst>
              <a:ext uri="{FF2B5EF4-FFF2-40B4-BE49-F238E27FC236}">
                <a16:creationId xmlns:a16="http://schemas.microsoft.com/office/drawing/2014/main" id="{0D9979A4-CDEC-4209-AC06-8DA9AFD610E6}"/>
              </a:ext>
            </a:extLst>
          </p:cNvPr>
          <p:cNvSpPr>
            <a:spLocks noGrp="1" noChangeArrowheads="1"/>
          </p:cNvSpPr>
          <p:nvPr>
            <p:ph sz="half" idx="1"/>
          </p:nvPr>
        </p:nvSpPr>
        <p:spPr>
          <a:xfrm>
            <a:off x="738187" y="804640"/>
            <a:ext cx="7690585" cy="5409547"/>
          </a:xfrm>
          <a:solidFill>
            <a:schemeClr val="bg1"/>
          </a:solidFill>
        </p:spPr>
        <p:txBody>
          <a:bodyPr>
            <a:noAutofit/>
          </a:bodyPr>
          <a:lstStyle/>
          <a:p>
            <a:pPr algn="just"/>
            <a:r>
              <a:rPr lang="es-MX" altLang="es-MX" sz="2400" dirty="0">
                <a:latin typeface="Arial" panose="020B0604020202020204" pitchFamily="34" charset="0"/>
              </a:rPr>
              <a:t>Contribuye a </a:t>
            </a:r>
            <a:r>
              <a:rPr lang="es-MX" altLang="es-MX" sz="2400" b="1" dirty="0">
                <a:latin typeface="Arial" panose="020B0604020202020204" pitchFamily="34" charset="0"/>
              </a:rPr>
              <a:t>disminuir el Cambio climático</a:t>
            </a:r>
            <a:r>
              <a:rPr lang="es-MX" altLang="es-MX" sz="2400" dirty="0">
                <a:latin typeface="Arial" panose="020B0604020202020204" pitchFamily="34" charset="0"/>
              </a:rPr>
              <a:t> al reducir el consumo de recursos naturales, y la fabricación a partir de materias primas directas. </a:t>
            </a:r>
          </a:p>
          <a:p>
            <a:pPr algn="just"/>
            <a:r>
              <a:rPr lang="es-MX" altLang="es-MX" sz="2400" dirty="0">
                <a:latin typeface="Arial" panose="020B0604020202020204" pitchFamily="34" charset="0"/>
              </a:rPr>
              <a:t>Es una forma de </a:t>
            </a:r>
            <a:r>
              <a:rPr lang="es-MX" altLang="es-MX" sz="2400" b="1" dirty="0">
                <a:latin typeface="Arial" panose="020B0604020202020204" pitchFamily="34" charset="0"/>
              </a:rPr>
              <a:t>participar activamente desde nuestros hogares</a:t>
            </a:r>
            <a:r>
              <a:rPr lang="es-MX" altLang="es-MX" sz="2400" dirty="0">
                <a:latin typeface="Arial" panose="020B0604020202020204" pitchFamily="34" charset="0"/>
              </a:rPr>
              <a:t> a los problemas ambientales que esta sufriendo nuestra sociedad y en los cuales nosotros somos los generadores. </a:t>
            </a:r>
          </a:p>
          <a:p>
            <a:pPr algn="just"/>
            <a:r>
              <a:rPr lang="es-MX" altLang="es-MX" sz="2400" b="1" dirty="0" err="1">
                <a:latin typeface="Arial" panose="020B0604020202020204" pitchFamily="34" charset="0"/>
              </a:rPr>
              <a:t>Diminuye</a:t>
            </a:r>
            <a:r>
              <a:rPr lang="es-MX" altLang="es-MX" sz="2400" b="1" dirty="0">
                <a:latin typeface="Arial" panose="020B0604020202020204" pitchFamily="34" charset="0"/>
              </a:rPr>
              <a:t> el volumen</a:t>
            </a:r>
            <a:r>
              <a:rPr lang="es-MX" altLang="es-MX" sz="2400" dirty="0">
                <a:latin typeface="Arial" panose="020B0604020202020204" pitchFamily="34" charset="0"/>
              </a:rPr>
              <a:t> de los residuos caseros. </a:t>
            </a:r>
          </a:p>
          <a:p>
            <a:pPr algn="just"/>
            <a:r>
              <a:rPr lang="es-MX" altLang="es-MX" sz="2400" b="1" dirty="0">
                <a:latin typeface="Arial" panose="020B0604020202020204" pitchFamily="34" charset="0"/>
              </a:rPr>
              <a:t>Concientiza</a:t>
            </a:r>
            <a:r>
              <a:rPr lang="es-MX" altLang="es-MX" sz="2400" dirty="0">
                <a:latin typeface="Arial" panose="020B0604020202020204" pitchFamily="34" charset="0"/>
              </a:rPr>
              <a:t> sobre los productos (envolturas) que dañan al medio ambiente, y por consiguiente. </a:t>
            </a:r>
            <a:endParaRPr lang="es-ES" altLang="es-MX" sz="2400" dirty="0">
              <a:latin typeface="Arial" panose="020B0604020202020204" pitchFamily="34" charset="0"/>
              <a:cs typeface="Arial" panose="020B0604020202020204" pitchFamily="34" charset="0"/>
            </a:endParaRPr>
          </a:p>
          <a:p>
            <a:pPr algn="just" eaLnBrk="1" hangingPunct="1"/>
            <a:r>
              <a:rPr lang="es-ES" altLang="es-MX" sz="2400" dirty="0">
                <a:latin typeface="Arial" panose="020B0604020202020204" pitchFamily="34" charset="0"/>
                <a:cs typeface="Arial" panose="020B0604020202020204" pitchFamily="34" charset="0"/>
              </a:rPr>
              <a:t>Promoción de un consumo responsable</a:t>
            </a:r>
          </a:p>
          <a:p>
            <a:pPr algn="just" eaLnBrk="1" hangingPunct="1"/>
            <a:endParaRPr lang="es-ES" altLang="es-MX" sz="2400" dirty="0">
              <a:latin typeface="Arial" panose="020B0604020202020204" pitchFamily="34" charset="0"/>
              <a:cs typeface="Arial" panose="020B0604020202020204" pitchFamily="34" charset="0"/>
            </a:endParaRPr>
          </a:p>
        </p:txBody>
      </p:sp>
      <p:pic>
        <p:nvPicPr>
          <p:cNvPr id="41988" name="Picture 8" descr="777072469_54767e4bf9_m">
            <a:extLst>
              <a:ext uri="{FF2B5EF4-FFF2-40B4-BE49-F238E27FC236}">
                <a16:creationId xmlns:a16="http://schemas.microsoft.com/office/drawing/2014/main" id="{BAAF0C15-CA4C-4979-A0E9-D22BCD8604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2628" y="1252169"/>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10" descr="modulosEco">
            <a:extLst>
              <a:ext uri="{FF2B5EF4-FFF2-40B4-BE49-F238E27FC236}">
                <a16:creationId xmlns:a16="http://schemas.microsoft.com/office/drawing/2014/main" id="{8BC45E10-B538-4247-A1CC-1ACD676A22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8763" y="3803049"/>
            <a:ext cx="2305050" cy="168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600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contenido">
            <a:extLst>
              <a:ext uri="{FF2B5EF4-FFF2-40B4-BE49-F238E27FC236}">
                <a16:creationId xmlns:a16="http://schemas.microsoft.com/office/drawing/2014/main" id="{561F6B25-92BF-4193-A3CA-BDF0BB62CEBC}"/>
              </a:ext>
            </a:extLst>
          </p:cNvPr>
          <p:cNvSpPr>
            <a:spLocks noGrp="1" noChangeArrowheads="1"/>
          </p:cNvSpPr>
          <p:nvPr>
            <p:ph/>
          </p:nvPr>
        </p:nvSpPr>
        <p:spPr>
          <a:xfrm>
            <a:off x="3020036" y="0"/>
            <a:ext cx="7804150" cy="1000125"/>
          </a:xfrm>
        </p:spPr>
        <p:txBody>
          <a:bodyPr>
            <a:normAutofit/>
          </a:bodyPr>
          <a:lstStyle/>
          <a:p>
            <a:pPr eaLnBrk="1" hangingPunct="1">
              <a:buFont typeface="Wingdings" panose="05000000000000000000" pitchFamily="2" charset="2"/>
              <a:buNone/>
            </a:pPr>
            <a:r>
              <a:rPr lang="es-ES" altLang="es-MX" sz="2800" b="1" dirty="0">
                <a:solidFill>
                  <a:srgbClr val="009900"/>
                </a:solidFill>
                <a:latin typeface="Arial" panose="020B0604020202020204" pitchFamily="34" charset="0"/>
                <a:cs typeface="Arial" panose="020B0604020202020204" pitchFamily="34" charset="0"/>
              </a:rPr>
              <a:t>Manejo adecuado de los residuos</a:t>
            </a:r>
            <a:endParaRPr lang="es-ES" altLang="es-MX" sz="2800" b="1" dirty="0">
              <a:solidFill>
                <a:srgbClr val="009900"/>
              </a:solidFill>
            </a:endParaRPr>
          </a:p>
        </p:txBody>
      </p:sp>
      <p:pic>
        <p:nvPicPr>
          <p:cNvPr id="2" name="Imagen 1">
            <a:extLst>
              <a:ext uri="{FF2B5EF4-FFF2-40B4-BE49-F238E27FC236}">
                <a16:creationId xmlns:a16="http://schemas.microsoft.com/office/drawing/2014/main" id="{982B3CA4-30C2-481B-8306-A3C22F66E75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605393" y="542864"/>
            <a:ext cx="6981213" cy="5772271"/>
          </a:xfrm>
          <a:prstGeom prst="rect">
            <a:avLst/>
          </a:prstGeom>
        </p:spPr>
      </p:pic>
    </p:spTree>
    <p:extLst>
      <p:ext uri="{BB962C8B-B14F-4D97-AF65-F5344CB8AC3E}">
        <p14:creationId xmlns:p14="http://schemas.microsoft.com/office/powerpoint/2010/main" val="1018642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contenido">
            <a:extLst>
              <a:ext uri="{FF2B5EF4-FFF2-40B4-BE49-F238E27FC236}">
                <a16:creationId xmlns:a16="http://schemas.microsoft.com/office/drawing/2014/main" id="{1206BD20-6793-41E7-A382-7333F3CA4C3C}"/>
              </a:ext>
            </a:extLst>
          </p:cNvPr>
          <p:cNvSpPr>
            <a:spLocks noGrp="1" noChangeArrowheads="1"/>
          </p:cNvSpPr>
          <p:nvPr>
            <p:ph/>
          </p:nvPr>
        </p:nvSpPr>
        <p:spPr>
          <a:xfrm>
            <a:off x="2631281" y="579272"/>
            <a:ext cx="6929438" cy="631825"/>
          </a:xfrm>
        </p:spPr>
        <p:txBody>
          <a:bodyPr>
            <a:normAutofit/>
          </a:bodyPr>
          <a:lstStyle/>
          <a:p>
            <a:pPr eaLnBrk="1" hangingPunct="1">
              <a:buFont typeface="Wingdings" panose="05000000000000000000" pitchFamily="2" charset="2"/>
              <a:buNone/>
            </a:pPr>
            <a:r>
              <a:rPr lang="es-ES" altLang="es-MX" sz="3200" dirty="0">
                <a:solidFill>
                  <a:srgbClr val="009900"/>
                </a:solidFill>
                <a:latin typeface="Arial" panose="020B0604020202020204" pitchFamily="34" charset="0"/>
                <a:cs typeface="Arial" panose="020B0604020202020204" pitchFamily="34" charset="0"/>
              </a:rPr>
              <a:t>Manejo adecuado de los residuos</a:t>
            </a:r>
            <a:endParaRPr lang="es-ES" altLang="es-MX" sz="3200" dirty="0">
              <a:solidFill>
                <a:srgbClr val="009900"/>
              </a:solidFill>
            </a:endParaRPr>
          </a:p>
        </p:txBody>
      </p:sp>
      <p:pic>
        <p:nvPicPr>
          <p:cNvPr id="44036" name="Picture 8" descr="esquemaRelevoSanitario">
            <a:extLst>
              <a:ext uri="{FF2B5EF4-FFF2-40B4-BE49-F238E27FC236}">
                <a16:creationId xmlns:a16="http://schemas.microsoft.com/office/drawing/2014/main" id="{8CC0E7E8-AB7D-4955-B55F-A17EB5E1CC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160" y="1471390"/>
            <a:ext cx="9494971" cy="472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326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B95F06E-E321-CFC2-04B5-46FD7EBE53BC}"/>
              </a:ext>
            </a:extLst>
          </p:cNvPr>
          <p:cNvPicPr>
            <a:picLocks noChangeAspect="1"/>
          </p:cNvPicPr>
          <p:nvPr/>
        </p:nvPicPr>
        <p:blipFill>
          <a:blip r:embed="rId2"/>
          <a:stretch>
            <a:fillRect/>
          </a:stretch>
        </p:blipFill>
        <p:spPr>
          <a:xfrm>
            <a:off x="5286987" y="0"/>
            <a:ext cx="5829300" cy="6858000"/>
          </a:xfrm>
          <a:prstGeom prst="rect">
            <a:avLst/>
          </a:prstGeom>
        </p:spPr>
      </p:pic>
      <p:sp>
        <p:nvSpPr>
          <p:cNvPr id="3" name="CuadroTexto 2">
            <a:extLst>
              <a:ext uri="{FF2B5EF4-FFF2-40B4-BE49-F238E27FC236}">
                <a16:creationId xmlns:a16="http://schemas.microsoft.com/office/drawing/2014/main" id="{FB308BAB-1820-1152-37D4-DCABFE81AD43}"/>
              </a:ext>
            </a:extLst>
          </p:cNvPr>
          <p:cNvSpPr txBox="1"/>
          <p:nvPr/>
        </p:nvSpPr>
        <p:spPr>
          <a:xfrm>
            <a:off x="250549" y="1182848"/>
            <a:ext cx="4434227" cy="3323987"/>
          </a:xfrm>
          <a:prstGeom prst="rect">
            <a:avLst/>
          </a:prstGeom>
          <a:noFill/>
        </p:spPr>
        <p:txBody>
          <a:bodyPr wrap="none" rtlCol="0">
            <a:spAutoFit/>
          </a:bodyPr>
          <a:lstStyle/>
          <a:p>
            <a:pPr algn="ctr"/>
            <a:r>
              <a:rPr lang="es-MX" sz="2400" b="1" i="1" dirty="0"/>
              <a:t>Características de un relleno</a:t>
            </a:r>
          </a:p>
          <a:p>
            <a:pPr algn="ctr"/>
            <a:endParaRPr lang="es-MX" sz="2400" b="1" i="1" dirty="0"/>
          </a:p>
          <a:p>
            <a:pPr marL="285750" indent="-285750">
              <a:buFont typeface="Arial" panose="020B0604020202020204" pitchFamily="34" charset="0"/>
              <a:buChar char="•"/>
            </a:pPr>
            <a:r>
              <a:rPr lang="es-MX" dirty="0"/>
              <a:t>Suelo impermeable</a:t>
            </a:r>
          </a:p>
          <a:p>
            <a:pPr marL="285750" indent="-285750">
              <a:buFont typeface="Arial" panose="020B0604020202020204" pitchFamily="34" charset="0"/>
              <a:buChar char="•"/>
            </a:pPr>
            <a:r>
              <a:rPr lang="es-MX" dirty="0"/>
              <a:t>Sitio respecto a zona poblada</a:t>
            </a:r>
          </a:p>
          <a:p>
            <a:pPr marL="285750" indent="-285750">
              <a:buFont typeface="Arial" panose="020B0604020202020204" pitchFamily="34" charset="0"/>
              <a:buChar char="•"/>
            </a:pPr>
            <a:r>
              <a:rPr lang="es-MX" dirty="0"/>
              <a:t>Nivel freático</a:t>
            </a:r>
          </a:p>
          <a:p>
            <a:pPr marL="285750" indent="-285750">
              <a:buFont typeface="Arial" panose="020B0604020202020204" pitchFamily="34" charset="0"/>
              <a:buChar char="•"/>
            </a:pPr>
            <a:r>
              <a:rPr lang="es-MX" dirty="0"/>
              <a:t>Ubicación de corrientes superficiales</a:t>
            </a:r>
          </a:p>
          <a:p>
            <a:pPr marL="285750" indent="-285750">
              <a:buFont typeface="Arial" panose="020B0604020202020204" pitchFamily="34" charset="0"/>
              <a:buChar char="•"/>
            </a:pPr>
            <a:r>
              <a:rPr lang="es-MX" dirty="0"/>
              <a:t>Dirección de Vientos</a:t>
            </a:r>
          </a:p>
          <a:p>
            <a:pPr marL="285750" indent="-285750">
              <a:buFont typeface="Arial" panose="020B0604020202020204" pitchFamily="34" charset="0"/>
              <a:buChar char="•"/>
            </a:pPr>
            <a:r>
              <a:rPr lang="es-MX" dirty="0"/>
              <a:t>Pendiente de Terreno</a:t>
            </a:r>
          </a:p>
          <a:p>
            <a:pPr marL="285750" indent="-285750">
              <a:buFont typeface="Arial" panose="020B0604020202020204" pitchFamily="34" charset="0"/>
              <a:buChar char="•"/>
            </a:pPr>
            <a:r>
              <a:rPr lang="es-MX" dirty="0"/>
              <a:t>Ecología</a:t>
            </a:r>
          </a:p>
          <a:p>
            <a:pPr marL="285750" indent="-285750">
              <a:buFont typeface="Arial" panose="020B0604020202020204" pitchFamily="34" charset="0"/>
              <a:buChar char="•"/>
            </a:pPr>
            <a:r>
              <a:rPr lang="es-MX" dirty="0"/>
              <a:t>Distancia de la fuente</a:t>
            </a:r>
          </a:p>
          <a:p>
            <a:pPr marL="285750" indent="-285750">
              <a:buFont typeface="Arial" panose="020B0604020202020204" pitchFamily="34" charset="0"/>
              <a:buChar char="•"/>
            </a:pPr>
            <a:endParaRPr lang="es-MX" dirty="0"/>
          </a:p>
        </p:txBody>
      </p:sp>
    </p:spTree>
    <p:extLst>
      <p:ext uri="{BB962C8B-B14F-4D97-AF65-F5344CB8AC3E}">
        <p14:creationId xmlns:p14="http://schemas.microsoft.com/office/powerpoint/2010/main" val="1524111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7">
            <a:extLst>
              <a:ext uri="{FF2B5EF4-FFF2-40B4-BE49-F238E27FC236}">
                <a16:creationId xmlns:a16="http://schemas.microsoft.com/office/drawing/2014/main" id="{688EE954-6026-480B-9F43-316949648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6323" y="624841"/>
            <a:ext cx="3382962"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4">
            <a:extLst>
              <a:ext uri="{FF2B5EF4-FFF2-40B4-BE49-F238E27FC236}">
                <a16:creationId xmlns:a16="http://schemas.microsoft.com/office/drawing/2014/main" id="{6A0923C9-C880-4885-AB56-BF3B19028A28}"/>
              </a:ext>
            </a:extLst>
          </p:cNvPr>
          <p:cNvSpPr>
            <a:spLocks noChangeArrowheads="1"/>
          </p:cNvSpPr>
          <p:nvPr/>
        </p:nvSpPr>
        <p:spPr bwMode="auto">
          <a:xfrm>
            <a:off x="1524000" y="76200"/>
            <a:ext cx="7239000" cy="609600"/>
          </a:xfrm>
          <a:prstGeom prst="rect">
            <a:avLst/>
          </a:prstGeom>
          <a:noFill/>
          <a:ln w="9525">
            <a:noFill/>
            <a:miter lim="800000"/>
            <a:headEnd/>
            <a:tailEnd/>
          </a:ln>
          <a:effectLst/>
        </p:spPr>
        <p:txBody>
          <a:bodyPr lIns="92075" tIns="46038" rIns="92075" bIns="46038" anchor="b"/>
          <a:lstStyle/>
          <a:p>
            <a:pPr>
              <a:defRPr/>
            </a:pPr>
            <a:r>
              <a:rPr lang="es-ES" sz="2800" dirty="0">
                <a:effectLst>
                  <a:outerShdw blurRad="38100" dist="38100" dir="2700000" algn="tl">
                    <a:srgbClr val="C0C0C0"/>
                  </a:outerShdw>
                </a:effectLst>
                <a:latin typeface="Arial Narrow" pitchFamily="34" charset="0"/>
              </a:rPr>
              <a:t>Manejo de los  Residuos Peligrosos </a:t>
            </a:r>
          </a:p>
        </p:txBody>
      </p:sp>
      <p:pic>
        <p:nvPicPr>
          <p:cNvPr id="9227" name="Picture 28" descr="BIOLOGICOS">
            <a:extLst>
              <a:ext uri="{FF2B5EF4-FFF2-40B4-BE49-F238E27FC236}">
                <a16:creationId xmlns:a16="http://schemas.microsoft.com/office/drawing/2014/main" id="{95EDDBA1-40A3-42D7-893B-2601228C1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1" y="5072063"/>
            <a:ext cx="1000125"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31">
            <a:extLst>
              <a:ext uri="{FF2B5EF4-FFF2-40B4-BE49-F238E27FC236}">
                <a16:creationId xmlns:a16="http://schemas.microsoft.com/office/drawing/2014/main" id="{45043AAC-2931-4741-90EB-EC0DCA9788E8}"/>
              </a:ext>
            </a:extLst>
          </p:cNvPr>
          <p:cNvSpPr>
            <a:spLocks noChangeArrowheads="1"/>
          </p:cNvSpPr>
          <p:nvPr/>
        </p:nvSpPr>
        <p:spPr bwMode="auto">
          <a:xfrm>
            <a:off x="1840323" y="1959430"/>
            <a:ext cx="6096000" cy="4627108"/>
          </a:xfrm>
          <a:prstGeom prst="rect">
            <a:avLst/>
          </a:prstGeom>
          <a:noFill/>
          <a:ln w="9525">
            <a:noFill/>
            <a:miter lim="800000"/>
            <a:headEnd/>
            <a:tailEnd/>
          </a:ln>
          <a:effectLst/>
        </p:spPr>
        <p:txBody>
          <a:bodyPr lIns="92075" tIns="46038" rIns="92075" bIns="46038"/>
          <a:lstStyle/>
          <a:p>
            <a:pPr marL="342900" indent="-342900" algn="just">
              <a:spcBef>
                <a:spcPct val="20000"/>
              </a:spcBef>
              <a:defRPr/>
            </a:pPr>
            <a:r>
              <a:rPr lang="es-ES" dirty="0">
                <a:effectLst>
                  <a:outerShdw blurRad="38100" dist="38100" dir="2700000" algn="tl">
                    <a:srgbClr val="C0C0C0"/>
                  </a:outerShdw>
                </a:effectLst>
                <a:latin typeface="Arial" charset="0"/>
              </a:rPr>
              <a:t>R</a:t>
            </a:r>
            <a:r>
              <a:rPr lang="es-ES" dirty="0">
                <a:latin typeface="Arial" charset="0"/>
              </a:rPr>
              <a:t>esiduos </a:t>
            </a:r>
            <a:r>
              <a:rPr lang="es-MX" dirty="0">
                <a:latin typeface="Arial" charset="0"/>
              </a:rPr>
              <a:t>Sólidos Urbanos</a:t>
            </a:r>
          </a:p>
          <a:p>
            <a:pPr marL="342900" indent="-342900" algn="just">
              <a:spcBef>
                <a:spcPct val="20000"/>
              </a:spcBef>
              <a:defRPr/>
            </a:pPr>
            <a:endParaRPr lang="es-MX" dirty="0">
              <a:latin typeface="Arial" charset="0"/>
            </a:endParaRPr>
          </a:p>
          <a:p>
            <a:pPr marL="342900" indent="-342900" algn="just">
              <a:spcBef>
                <a:spcPct val="20000"/>
              </a:spcBef>
              <a:defRPr/>
            </a:pPr>
            <a:endParaRPr lang="es-MX" dirty="0">
              <a:latin typeface="Arial" charset="0"/>
            </a:endParaRPr>
          </a:p>
          <a:p>
            <a:pPr marL="342900" indent="-342900" algn="just">
              <a:spcBef>
                <a:spcPct val="20000"/>
              </a:spcBef>
              <a:defRPr/>
            </a:pPr>
            <a:endParaRPr lang="es-MX" dirty="0">
              <a:latin typeface="Arial" charset="0"/>
            </a:endParaRPr>
          </a:p>
          <a:p>
            <a:pPr marL="342900" indent="-342900" algn="just">
              <a:spcBef>
                <a:spcPct val="20000"/>
              </a:spcBef>
              <a:defRPr/>
            </a:pPr>
            <a:r>
              <a:rPr lang="es-ES" dirty="0">
                <a:effectLst>
                  <a:outerShdw blurRad="38100" dist="38100" dir="2700000" algn="tl">
                    <a:srgbClr val="C0C0C0"/>
                  </a:outerShdw>
                </a:effectLst>
                <a:latin typeface="Arial" charset="0"/>
              </a:rPr>
              <a:t>R</a:t>
            </a:r>
            <a:r>
              <a:rPr lang="es-ES" dirty="0">
                <a:latin typeface="Arial" charset="0"/>
              </a:rPr>
              <a:t>esiduos </a:t>
            </a:r>
            <a:r>
              <a:rPr lang="es-MX" dirty="0">
                <a:latin typeface="Arial" charset="0"/>
              </a:rPr>
              <a:t>de Manejo Especial</a:t>
            </a:r>
          </a:p>
          <a:p>
            <a:pPr marL="342900" indent="-342900" algn="just">
              <a:spcBef>
                <a:spcPct val="20000"/>
              </a:spcBef>
              <a:defRPr/>
            </a:pPr>
            <a:endParaRPr lang="es-ES" dirty="0">
              <a:latin typeface="Arial" charset="0"/>
            </a:endParaRPr>
          </a:p>
          <a:p>
            <a:pPr marL="342900" indent="-342900" algn="just">
              <a:spcBef>
                <a:spcPct val="20000"/>
              </a:spcBef>
              <a:defRPr/>
            </a:pPr>
            <a:endParaRPr lang="es-ES" dirty="0">
              <a:latin typeface="Arial" charset="0"/>
            </a:endParaRPr>
          </a:p>
          <a:p>
            <a:pPr marL="342900" indent="-342900" algn="just">
              <a:spcBef>
                <a:spcPct val="20000"/>
              </a:spcBef>
              <a:defRPr/>
            </a:pPr>
            <a:endParaRPr lang="es-ES" dirty="0">
              <a:latin typeface="Arial" charset="0"/>
            </a:endParaRPr>
          </a:p>
          <a:p>
            <a:pPr marL="342900" indent="-342900" algn="just">
              <a:spcBef>
                <a:spcPct val="20000"/>
              </a:spcBef>
              <a:defRPr/>
            </a:pPr>
            <a:endParaRPr lang="es-ES" dirty="0">
              <a:latin typeface="Arial" charset="0"/>
            </a:endParaRPr>
          </a:p>
          <a:p>
            <a:pPr marL="342900" indent="-342900" algn="just">
              <a:spcBef>
                <a:spcPct val="20000"/>
              </a:spcBef>
              <a:defRPr/>
            </a:pPr>
            <a:r>
              <a:rPr lang="es-ES" dirty="0">
                <a:effectLst>
                  <a:outerShdw blurRad="38100" dist="38100" dir="2700000" algn="tl">
                    <a:srgbClr val="C0C0C0"/>
                  </a:outerShdw>
                </a:effectLst>
                <a:latin typeface="Arial" charset="0"/>
              </a:rPr>
              <a:t>R</a:t>
            </a:r>
            <a:r>
              <a:rPr lang="es-ES" dirty="0">
                <a:latin typeface="Arial" charset="0"/>
              </a:rPr>
              <a:t>esiduos Peligrosos</a:t>
            </a:r>
          </a:p>
          <a:p>
            <a:pPr marL="342900" indent="-342900" algn="just">
              <a:spcBef>
                <a:spcPct val="20000"/>
              </a:spcBef>
              <a:defRPr/>
            </a:pPr>
            <a:endParaRPr lang="es-ES" dirty="0">
              <a:latin typeface="Arial" charset="0"/>
            </a:endParaRPr>
          </a:p>
        </p:txBody>
      </p:sp>
      <p:pic>
        <p:nvPicPr>
          <p:cNvPr id="9230" name="Picture 38" descr="recycle1">
            <a:extLst>
              <a:ext uri="{FF2B5EF4-FFF2-40B4-BE49-F238E27FC236}">
                <a16:creationId xmlns:a16="http://schemas.microsoft.com/office/drawing/2014/main" id="{318A11BA-DCBA-4FB8-8F5E-63041B24689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024314" y="2428876"/>
            <a:ext cx="118268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1" name="Picture 40" descr="n198_01">
            <a:extLst>
              <a:ext uri="{FF2B5EF4-FFF2-40B4-BE49-F238E27FC236}">
                <a16:creationId xmlns:a16="http://schemas.microsoft.com/office/drawing/2014/main" id="{428638FA-D823-431C-8E08-F5D2ED87F0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8376" y="5500688"/>
            <a:ext cx="155892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2" name="Picture 23">
            <a:extLst>
              <a:ext uri="{FF2B5EF4-FFF2-40B4-BE49-F238E27FC236}">
                <a16:creationId xmlns:a16="http://schemas.microsoft.com/office/drawing/2014/main" id="{4DA4DF82-B0ED-43E9-B71B-3CEA0AC8C2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2688" y="2319338"/>
            <a:ext cx="1357312"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3" name="Picture 27" descr="http://www.ciudadanosenred.com.mx/../imagenes/imasc229331.jpeg">
            <a:extLst>
              <a:ext uri="{FF2B5EF4-FFF2-40B4-BE49-F238E27FC236}">
                <a16:creationId xmlns:a16="http://schemas.microsoft.com/office/drawing/2014/main" id="{8332300B-1A60-43FD-A679-ED612FF8DA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81438" y="5715000"/>
            <a:ext cx="12366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34">
            <a:extLst>
              <a:ext uri="{FF2B5EF4-FFF2-40B4-BE49-F238E27FC236}">
                <a16:creationId xmlns:a16="http://schemas.microsoft.com/office/drawing/2014/main" id="{3F30918D-9AB8-43FD-BEF9-34A2C864D4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7438" y="5289551"/>
            <a:ext cx="1928812"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35">
            <a:extLst>
              <a:ext uri="{FF2B5EF4-FFF2-40B4-BE49-F238E27FC236}">
                <a16:creationId xmlns:a16="http://schemas.microsoft.com/office/drawing/2014/main" id="{6723B532-6D69-4450-8D07-B8B9D71C30B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38750" y="3857625"/>
            <a:ext cx="187483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36">
            <a:extLst>
              <a:ext uri="{FF2B5EF4-FFF2-40B4-BE49-F238E27FC236}">
                <a16:creationId xmlns:a16="http://schemas.microsoft.com/office/drawing/2014/main" id="{D0332288-3D91-4F0E-9753-20F67611AE7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52689" y="3786188"/>
            <a:ext cx="17303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Picture 40">
            <a:extLst>
              <a:ext uri="{FF2B5EF4-FFF2-40B4-BE49-F238E27FC236}">
                <a16:creationId xmlns:a16="http://schemas.microsoft.com/office/drawing/2014/main" id="{9412BA54-5247-4B09-BCB0-ED2B7D9DAC8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67689" y="3500439"/>
            <a:ext cx="2071687" cy="155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226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AutoShape 2">
            <a:extLst>
              <a:ext uri="{FF2B5EF4-FFF2-40B4-BE49-F238E27FC236}">
                <a16:creationId xmlns:a16="http://schemas.microsoft.com/office/drawing/2014/main" id="{91B204ED-D2C4-4265-A24B-18270595B92E}"/>
              </a:ext>
            </a:extLst>
          </p:cNvPr>
          <p:cNvSpPr>
            <a:spLocks noChangeArrowheads="1"/>
          </p:cNvSpPr>
          <p:nvPr/>
        </p:nvSpPr>
        <p:spPr bwMode="auto">
          <a:xfrm>
            <a:off x="1524000" y="2162145"/>
            <a:ext cx="609600" cy="400110"/>
          </a:xfrm>
          <a:prstGeom prst="homePlate">
            <a:avLst>
              <a:gd name="adj" fmla="val 25000"/>
            </a:avLst>
          </a:prstGeom>
          <a:gradFill rotWithShape="0">
            <a:gsLst>
              <a:gs pos="0">
                <a:srgbClr val="FFFF00"/>
              </a:gs>
              <a:gs pos="100000">
                <a:srgbClr val="00CC00"/>
              </a:gs>
            </a:gsLst>
            <a:path path="shape">
              <a:fillToRect l="50000" t="50000" r="50000" b="50000"/>
            </a:path>
          </a:gradFill>
          <a:ln w="9525">
            <a:solidFill>
              <a:srgbClr val="00CC00"/>
            </a:solidFill>
            <a:miter lim="800000"/>
            <a:headEnd/>
            <a:tailEnd/>
          </a:ln>
        </p:spPr>
        <p:txBody>
          <a:bodyPr anchor="ct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endParaRPr lang="es-MX" altLang="es-MX"/>
          </a:p>
        </p:txBody>
      </p:sp>
      <p:sp>
        <p:nvSpPr>
          <p:cNvPr id="75780" name="Rectangle 4">
            <a:extLst>
              <a:ext uri="{FF2B5EF4-FFF2-40B4-BE49-F238E27FC236}">
                <a16:creationId xmlns:a16="http://schemas.microsoft.com/office/drawing/2014/main" id="{21F16444-4F7E-4EC4-BAAC-FB02EA0BAFE3}"/>
              </a:ext>
            </a:extLst>
          </p:cNvPr>
          <p:cNvSpPr>
            <a:spLocks noChangeArrowheads="1"/>
          </p:cNvSpPr>
          <p:nvPr/>
        </p:nvSpPr>
        <p:spPr bwMode="auto">
          <a:xfrm>
            <a:off x="1524000" y="76200"/>
            <a:ext cx="7239000" cy="609600"/>
          </a:xfrm>
          <a:prstGeom prst="rect">
            <a:avLst/>
          </a:prstGeom>
          <a:noFill/>
          <a:ln w="9525">
            <a:noFill/>
            <a:miter lim="800000"/>
            <a:headEnd/>
            <a:tailEnd/>
          </a:ln>
          <a:effectLst/>
        </p:spPr>
        <p:txBody>
          <a:bodyPr lIns="92075" tIns="46038" rIns="92075" bIns="46038" anchor="b"/>
          <a:lstStyle/>
          <a:p>
            <a:pPr>
              <a:defRPr/>
            </a:pPr>
            <a:r>
              <a:rPr lang="es-ES" sz="2800" dirty="0">
                <a:effectLst>
                  <a:outerShdw blurRad="38100" dist="38100" dir="2700000" algn="tl">
                    <a:srgbClr val="C0C0C0"/>
                  </a:outerShdw>
                </a:effectLst>
                <a:latin typeface="Arial Narrow" pitchFamily="34" charset="0"/>
              </a:rPr>
              <a:t>Manejo de los  Residuos Peligrosos </a:t>
            </a:r>
          </a:p>
        </p:txBody>
      </p:sp>
      <p:pic>
        <p:nvPicPr>
          <p:cNvPr id="10246" name="Picture 5" descr="servi">
            <a:extLst>
              <a:ext uri="{FF2B5EF4-FFF2-40B4-BE49-F238E27FC236}">
                <a16:creationId xmlns:a16="http://schemas.microsoft.com/office/drawing/2014/main" id="{2D3AA154-E9DF-4993-9CC2-C89B59B2A3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908051"/>
            <a:ext cx="4786313"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Rectangle 6">
            <a:extLst>
              <a:ext uri="{FF2B5EF4-FFF2-40B4-BE49-F238E27FC236}">
                <a16:creationId xmlns:a16="http://schemas.microsoft.com/office/drawing/2014/main" id="{870E172D-EBF7-4765-A553-EEC33330CB8B}"/>
              </a:ext>
            </a:extLst>
          </p:cNvPr>
          <p:cNvSpPr>
            <a:spLocks noChangeArrowheads="1"/>
          </p:cNvSpPr>
          <p:nvPr/>
        </p:nvSpPr>
        <p:spPr bwMode="auto">
          <a:xfrm>
            <a:off x="1568450" y="981075"/>
            <a:ext cx="3003550" cy="488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endParaRPr lang="es-MX" altLang="es-MX"/>
          </a:p>
        </p:txBody>
      </p:sp>
      <p:sp>
        <p:nvSpPr>
          <p:cNvPr id="10248" name="Text Box 9">
            <a:extLst>
              <a:ext uri="{FF2B5EF4-FFF2-40B4-BE49-F238E27FC236}">
                <a16:creationId xmlns:a16="http://schemas.microsoft.com/office/drawing/2014/main" id="{DAAF7C59-466E-4A26-A3C2-B157033438FA}"/>
              </a:ext>
            </a:extLst>
          </p:cNvPr>
          <p:cNvSpPr txBox="1">
            <a:spLocks noChangeArrowheads="1"/>
          </p:cNvSpPr>
          <p:nvPr/>
        </p:nvSpPr>
        <p:spPr bwMode="auto">
          <a:xfrm>
            <a:off x="2279651" y="1916114"/>
            <a:ext cx="7993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spcBef>
                <a:spcPct val="50000"/>
              </a:spcBef>
            </a:pPr>
            <a:endParaRPr lang="es-ES" altLang="es-MX"/>
          </a:p>
        </p:txBody>
      </p:sp>
      <p:sp>
        <p:nvSpPr>
          <p:cNvPr id="10251" name="Text Box 11">
            <a:extLst>
              <a:ext uri="{FF2B5EF4-FFF2-40B4-BE49-F238E27FC236}">
                <a16:creationId xmlns:a16="http://schemas.microsoft.com/office/drawing/2014/main" id="{9CBD090F-59ED-4D51-A26D-1BC3BDDDA94A}"/>
              </a:ext>
            </a:extLst>
          </p:cNvPr>
          <p:cNvSpPr txBox="1">
            <a:spLocks noChangeArrowheads="1"/>
          </p:cNvSpPr>
          <p:nvPr/>
        </p:nvSpPr>
        <p:spPr bwMode="auto">
          <a:xfrm>
            <a:off x="2166938" y="1643063"/>
            <a:ext cx="77771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just">
              <a:lnSpc>
                <a:spcPct val="150000"/>
              </a:lnSpc>
              <a:spcBef>
                <a:spcPct val="50000"/>
              </a:spcBef>
            </a:pPr>
            <a:r>
              <a:rPr lang="es-ES_tradnl" altLang="es-MX" sz="1600"/>
              <a:t>Residuos peligrosos: Todos aquellos residuos, en cualquier estado físico, que por sus características corrosivas, reactivas, explosivas, tóxicas, inflamables o biológico-infecciosas, representen un peligro para el equilibrio ecológico o el ambiente; (LGEEPA)</a:t>
            </a:r>
            <a:endParaRPr lang="es-ES" altLang="es-MX" sz="1600"/>
          </a:p>
        </p:txBody>
      </p:sp>
      <p:sp>
        <p:nvSpPr>
          <p:cNvPr id="10252" name="Text Box 13">
            <a:extLst>
              <a:ext uri="{FF2B5EF4-FFF2-40B4-BE49-F238E27FC236}">
                <a16:creationId xmlns:a16="http://schemas.microsoft.com/office/drawing/2014/main" id="{9CDA6BBF-710D-4881-B49E-A29BF18BA0A5}"/>
              </a:ext>
            </a:extLst>
          </p:cNvPr>
          <p:cNvSpPr txBox="1">
            <a:spLocks noChangeArrowheads="1"/>
          </p:cNvSpPr>
          <p:nvPr/>
        </p:nvSpPr>
        <p:spPr bwMode="auto">
          <a:xfrm>
            <a:off x="2166938" y="4049714"/>
            <a:ext cx="792956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just">
              <a:lnSpc>
                <a:spcPct val="150000"/>
              </a:lnSpc>
              <a:spcBef>
                <a:spcPct val="50000"/>
              </a:spcBef>
            </a:pPr>
            <a:r>
              <a:rPr lang="es-ES" altLang="es-MX" sz="1600"/>
              <a:t>Residuos Peligrosos:</a:t>
            </a:r>
            <a:r>
              <a:rPr lang="es-ES" altLang="es-MX" sz="1600">
                <a:solidFill>
                  <a:schemeClr val="accent2"/>
                </a:solidFill>
              </a:rPr>
              <a:t> Son aquellos que posean alguna de las características de corrosividad, reactividad, explosividad, toxicidad, inflamabilidad, o que contengan agentes infecciosos que les confieran peligrosidad, así como envases, recipientes, embalajes y suelos que hayan sido contaminados cuando se transfieran a otro sitio, de conformidad con lo que se establece en esta Ley; (LGPGIR)</a:t>
            </a:r>
          </a:p>
        </p:txBody>
      </p:sp>
      <p:sp>
        <p:nvSpPr>
          <p:cNvPr id="10253" name="WordArt 14">
            <a:extLst>
              <a:ext uri="{FF2B5EF4-FFF2-40B4-BE49-F238E27FC236}">
                <a16:creationId xmlns:a16="http://schemas.microsoft.com/office/drawing/2014/main" id="{FCD91EC2-AF42-4E17-8100-5DBF631E2135}"/>
              </a:ext>
            </a:extLst>
          </p:cNvPr>
          <p:cNvSpPr>
            <a:spLocks noChangeArrowheads="1" noChangeShapeType="1" noTextEdit="1"/>
          </p:cNvSpPr>
          <p:nvPr/>
        </p:nvSpPr>
        <p:spPr bwMode="auto">
          <a:xfrm>
            <a:off x="1738313" y="1000126"/>
            <a:ext cx="3929062" cy="428625"/>
          </a:xfrm>
          <a:prstGeom prst="rect">
            <a:avLst/>
          </a:prstGeom>
        </p:spPr>
        <p:txBody>
          <a:bodyPr wrap="none" fromWordArt="1">
            <a:prstTxWarp prst="textPlain">
              <a:avLst>
                <a:gd name="adj" fmla="val 50000"/>
              </a:avLst>
            </a:prstTxWarp>
          </a:bodyPr>
          <a:lstStyle/>
          <a:p>
            <a:pPr algn="ctr"/>
            <a:r>
              <a:rPr lang="es-MX" sz="2800" kern="1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panose="020B0A04020102020204" pitchFamily="34" charset="0"/>
              </a:rPr>
              <a:t>¿QUE ES UN RESIDUO PELIGROSO?</a:t>
            </a:r>
          </a:p>
        </p:txBody>
      </p:sp>
      <p:pic>
        <p:nvPicPr>
          <p:cNvPr id="10254" name="Picture 10" descr="fish">
            <a:extLst>
              <a:ext uri="{FF2B5EF4-FFF2-40B4-BE49-F238E27FC236}">
                <a16:creationId xmlns:a16="http://schemas.microsoft.com/office/drawing/2014/main" id="{093E1F98-71AB-499F-B68B-B06EFA05884D}"/>
              </a:ext>
            </a:extLst>
          </p:cNvPr>
          <p:cNvPicPr>
            <a:picLocks noChangeAspect="1" noChangeArrowheads="1"/>
          </p:cNvPicPr>
          <p:nvPr/>
        </p:nvPicPr>
        <p:blipFill>
          <a:blip r:embed="rId3" cstate="print">
            <a:lum bright="6000"/>
            <a:extLst>
              <a:ext uri="{28A0092B-C50C-407E-A947-70E740481C1C}">
                <a14:useLocalDpi xmlns:a14="http://schemas.microsoft.com/office/drawing/2010/main" val="0"/>
              </a:ext>
            </a:extLst>
          </a:blip>
          <a:srcRect/>
          <a:stretch>
            <a:fillRect/>
          </a:stretch>
        </p:blipFill>
        <p:spPr bwMode="auto">
          <a:xfrm>
            <a:off x="5381625" y="2857500"/>
            <a:ext cx="1436688"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804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a:extLst>
              <a:ext uri="{FF2B5EF4-FFF2-40B4-BE49-F238E27FC236}">
                <a16:creationId xmlns:a16="http://schemas.microsoft.com/office/drawing/2014/main" id="{1E23079C-AC5C-44E1-92D9-E2C2DD4B31C2}"/>
              </a:ext>
            </a:extLst>
          </p:cNvPr>
          <p:cNvSpPr>
            <a:spLocks noChangeArrowheads="1"/>
          </p:cNvSpPr>
          <p:nvPr/>
        </p:nvSpPr>
        <p:spPr bwMode="auto">
          <a:xfrm>
            <a:off x="1524000" y="76200"/>
            <a:ext cx="7239000" cy="609600"/>
          </a:xfrm>
          <a:prstGeom prst="rect">
            <a:avLst/>
          </a:prstGeom>
          <a:noFill/>
          <a:ln w="9525">
            <a:noFill/>
            <a:miter lim="800000"/>
            <a:headEnd/>
            <a:tailEnd/>
          </a:ln>
          <a:effectLst/>
        </p:spPr>
        <p:txBody>
          <a:bodyPr lIns="92075" tIns="46038" rIns="92075" bIns="46038" anchor="b"/>
          <a:lstStyle/>
          <a:p>
            <a:pPr>
              <a:defRPr/>
            </a:pPr>
            <a:r>
              <a:rPr lang="es-ES" sz="2800" dirty="0">
                <a:effectLst>
                  <a:outerShdw blurRad="38100" dist="38100" dir="2700000" algn="tl">
                    <a:srgbClr val="C0C0C0"/>
                  </a:outerShdw>
                </a:effectLst>
                <a:latin typeface="Arial Narrow" pitchFamily="34" charset="0"/>
              </a:rPr>
              <a:t>Manejo de los  Residuos Peligrosos </a:t>
            </a:r>
          </a:p>
        </p:txBody>
      </p:sp>
      <p:pic>
        <p:nvPicPr>
          <p:cNvPr id="12294" name="Picture 5" descr="servi">
            <a:extLst>
              <a:ext uri="{FF2B5EF4-FFF2-40B4-BE49-F238E27FC236}">
                <a16:creationId xmlns:a16="http://schemas.microsoft.com/office/drawing/2014/main" id="{A48B5DC4-1B6E-4CD9-9027-437388720C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1" y="908051"/>
            <a:ext cx="4786313"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Rectangle 6">
            <a:extLst>
              <a:ext uri="{FF2B5EF4-FFF2-40B4-BE49-F238E27FC236}">
                <a16:creationId xmlns:a16="http://schemas.microsoft.com/office/drawing/2014/main" id="{5228D4DF-FFAF-4072-897D-A3690857531B}"/>
              </a:ext>
            </a:extLst>
          </p:cNvPr>
          <p:cNvSpPr>
            <a:spLocks noChangeArrowheads="1"/>
          </p:cNvSpPr>
          <p:nvPr/>
        </p:nvSpPr>
        <p:spPr bwMode="auto">
          <a:xfrm>
            <a:off x="1568450" y="981075"/>
            <a:ext cx="3003550" cy="488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endParaRPr lang="es-MX" altLang="es-MX"/>
          </a:p>
        </p:txBody>
      </p:sp>
      <p:sp>
        <p:nvSpPr>
          <p:cNvPr id="12296" name="Text Box 9">
            <a:extLst>
              <a:ext uri="{FF2B5EF4-FFF2-40B4-BE49-F238E27FC236}">
                <a16:creationId xmlns:a16="http://schemas.microsoft.com/office/drawing/2014/main" id="{AB8FCFE1-01E0-4910-8588-E4DF0435ADB4}"/>
              </a:ext>
            </a:extLst>
          </p:cNvPr>
          <p:cNvSpPr txBox="1">
            <a:spLocks noChangeArrowheads="1"/>
          </p:cNvSpPr>
          <p:nvPr/>
        </p:nvSpPr>
        <p:spPr bwMode="auto">
          <a:xfrm>
            <a:off x="2279651" y="1916114"/>
            <a:ext cx="7993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spcBef>
                <a:spcPct val="50000"/>
              </a:spcBef>
            </a:pPr>
            <a:endParaRPr lang="es-ES" altLang="es-MX"/>
          </a:p>
        </p:txBody>
      </p:sp>
      <p:sp>
        <p:nvSpPr>
          <p:cNvPr id="11" name="Text Box 1032">
            <a:extLst>
              <a:ext uri="{FF2B5EF4-FFF2-40B4-BE49-F238E27FC236}">
                <a16:creationId xmlns:a16="http://schemas.microsoft.com/office/drawing/2014/main" id="{CF692804-86B7-4703-83D3-CCC876B49076}"/>
              </a:ext>
            </a:extLst>
          </p:cNvPr>
          <p:cNvSpPr txBox="1">
            <a:spLocks noChangeArrowheads="1"/>
          </p:cNvSpPr>
          <p:nvPr/>
        </p:nvSpPr>
        <p:spPr bwMode="auto">
          <a:xfrm>
            <a:off x="1738313" y="1000125"/>
            <a:ext cx="3071812" cy="579438"/>
          </a:xfrm>
          <a:prstGeom prst="rect">
            <a:avLst/>
          </a:prstGeom>
          <a:noFill/>
          <a:ln w="9525">
            <a:noFill/>
            <a:miter lim="800000"/>
            <a:headEnd/>
            <a:tailEnd/>
          </a:ln>
          <a:effectLst/>
        </p:spPr>
        <p:txBody>
          <a:bodyPr>
            <a:spAutoFit/>
          </a:bodyPr>
          <a:lstStyle/>
          <a:p>
            <a:pPr algn="just">
              <a:defRPr/>
            </a:pPr>
            <a:r>
              <a:rPr lang="es-ES" sz="3200" dirty="0">
                <a:effectLst>
                  <a:outerShdw blurRad="38100" dist="38100" dir="2700000" algn="tl">
                    <a:srgbClr val="C0C0C0"/>
                  </a:outerShdw>
                </a:effectLst>
                <a:latin typeface="Arial" charset="0"/>
              </a:rPr>
              <a:t>R</a:t>
            </a:r>
            <a:r>
              <a:rPr lang="es-ES" dirty="0">
                <a:latin typeface="Arial" charset="0"/>
              </a:rPr>
              <a:t>esiduos </a:t>
            </a:r>
            <a:r>
              <a:rPr lang="es-MX" dirty="0">
                <a:latin typeface="Arial" charset="0"/>
              </a:rPr>
              <a:t>Peligrosos</a:t>
            </a:r>
            <a:endParaRPr lang="es-ES" sz="1600" dirty="0">
              <a:latin typeface="Arial" charset="0"/>
            </a:endParaRPr>
          </a:p>
        </p:txBody>
      </p:sp>
      <p:sp>
        <p:nvSpPr>
          <p:cNvPr id="12300" name="Text Box 1081">
            <a:extLst>
              <a:ext uri="{FF2B5EF4-FFF2-40B4-BE49-F238E27FC236}">
                <a16:creationId xmlns:a16="http://schemas.microsoft.com/office/drawing/2014/main" id="{B95D24AB-EB5E-4DB5-A973-2A010A86D277}"/>
              </a:ext>
            </a:extLst>
          </p:cNvPr>
          <p:cNvSpPr txBox="1">
            <a:spLocks noChangeArrowheads="1"/>
          </p:cNvSpPr>
          <p:nvPr/>
        </p:nvSpPr>
        <p:spPr bwMode="auto">
          <a:xfrm>
            <a:off x="2238375" y="2457450"/>
            <a:ext cx="1500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a:solidFill>
                  <a:srgbClr val="FF3300"/>
                </a:solidFill>
              </a:rPr>
              <a:t>C</a:t>
            </a:r>
            <a:r>
              <a:rPr lang="es-MX" altLang="es-MX"/>
              <a:t>orrosivo</a:t>
            </a:r>
            <a:endParaRPr lang="es-ES" altLang="es-MX"/>
          </a:p>
        </p:txBody>
      </p:sp>
      <p:sp>
        <p:nvSpPr>
          <p:cNvPr id="12301" name="Text Box 1082">
            <a:extLst>
              <a:ext uri="{FF2B5EF4-FFF2-40B4-BE49-F238E27FC236}">
                <a16:creationId xmlns:a16="http://schemas.microsoft.com/office/drawing/2014/main" id="{96EFAB91-5316-4365-8BED-966CD073B7DF}"/>
              </a:ext>
            </a:extLst>
          </p:cNvPr>
          <p:cNvSpPr txBox="1">
            <a:spLocks noChangeArrowheads="1"/>
          </p:cNvSpPr>
          <p:nvPr/>
        </p:nvSpPr>
        <p:spPr bwMode="auto">
          <a:xfrm>
            <a:off x="1809751" y="5572125"/>
            <a:ext cx="125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a:solidFill>
                  <a:srgbClr val="FF3300"/>
                </a:solidFill>
              </a:rPr>
              <a:t>R</a:t>
            </a:r>
            <a:r>
              <a:rPr lang="es-MX" altLang="es-MX"/>
              <a:t>eactivo</a:t>
            </a:r>
            <a:endParaRPr lang="es-ES" altLang="es-MX"/>
          </a:p>
        </p:txBody>
      </p:sp>
      <p:sp>
        <p:nvSpPr>
          <p:cNvPr id="12302" name="Text Box 1083">
            <a:extLst>
              <a:ext uri="{FF2B5EF4-FFF2-40B4-BE49-F238E27FC236}">
                <a16:creationId xmlns:a16="http://schemas.microsoft.com/office/drawing/2014/main" id="{ADA83136-A22E-40C7-89ED-7225B9E69BA3}"/>
              </a:ext>
            </a:extLst>
          </p:cNvPr>
          <p:cNvSpPr txBox="1">
            <a:spLocks noChangeArrowheads="1"/>
          </p:cNvSpPr>
          <p:nvPr/>
        </p:nvSpPr>
        <p:spPr bwMode="auto">
          <a:xfrm>
            <a:off x="5524501" y="2314575"/>
            <a:ext cx="1643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a:solidFill>
                  <a:srgbClr val="FF3300"/>
                </a:solidFill>
              </a:rPr>
              <a:t>E</a:t>
            </a:r>
            <a:r>
              <a:rPr lang="es-MX" altLang="es-MX"/>
              <a:t>xplosivo</a:t>
            </a:r>
            <a:endParaRPr lang="es-ES" altLang="es-MX"/>
          </a:p>
        </p:txBody>
      </p:sp>
      <p:sp>
        <p:nvSpPr>
          <p:cNvPr id="12303" name="Text Box 1084">
            <a:extLst>
              <a:ext uri="{FF2B5EF4-FFF2-40B4-BE49-F238E27FC236}">
                <a16:creationId xmlns:a16="http://schemas.microsoft.com/office/drawing/2014/main" id="{4566F0E1-1DB4-4B6E-B292-3B1BD599FE59}"/>
              </a:ext>
            </a:extLst>
          </p:cNvPr>
          <p:cNvSpPr txBox="1">
            <a:spLocks noChangeArrowheads="1"/>
          </p:cNvSpPr>
          <p:nvPr/>
        </p:nvSpPr>
        <p:spPr bwMode="auto">
          <a:xfrm>
            <a:off x="7096125" y="5643563"/>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a:solidFill>
                  <a:srgbClr val="FF3300"/>
                </a:solidFill>
              </a:rPr>
              <a:t>T</a:t>
            </a:r>
            <a:r>
              <a:rPr lang="es-MX" altLang="es-MX"/>
              <a:t>óxico</a:t>
            </a:r>
            <a:endParaRPr lang="es-ES" altLang="es-MX"/>
          </a:p>
        </p:txBody>
      </p:sp>
      <p:sp>
        <p:nvSpPr>
          <p:cNvPr id="12304" name="Text Box 1085">
            <a:extLst>
              <a:ext uri="{FF2B5EF4-FFF2-40B4-BE49-F238E27FC236}">
                <a16:creationId xmlns:a16="http://schemas.microsoft.com/office/drawing/2014/main" id="{FAA30ECF-9FE4-4E58-B40F-0EE67D07DCC6}"/>
              </a:ext>
            </a:extLst>
          </p:cNvPr>
          <p:cNvSpPr txBox="1">
            <a:spLocks noChangeArrowheads="1"/>
          </p:cNvSpPr>
          <p:nvPr/>
        </p:nvSpPr>
        <p:spPr bwMode="auto">
          <a:xfrm>
            <a:off x="8810625" y="2100263"/>
            <a:ext cx="1500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a:solidFill>
                  <a:srgbClr val="FF3300"/>
                </a:solidFill>
              </a:rPr>
              <a:t>I</a:t>
            </a:r>
            <a:r>
              <a:rPr lang="es-MX" altLang="es-MX"/>
              <a:t>nflamable</a:t>
            </a:r>
            <a:endParaRPr lang="es-ES" altLang="es-MX"/>
          </a:p>
        </p:txBody>
      </p:sp>
      <p:sp>
        <p:nvSpPr>
          <p:cNvPr id="12305" name="Text Box 1086">
            <a:extLst>
              <a:ext uri="{FF2B5EF4-FFF2-40B4-BE49-F238E27FC236}">
                <a16:creationId xmlns:a16="http://schemas.microsoft.com/office/drawing/2014/main" id="{C02C5636-78E1-4CEA-9C2A-F50E89C03683}"/>
              </a:ext>
            </a:extLst>
          </p:cNvPr>
          <p:cNvSpPr txBox="1">
            <a:spLocks noChangeArrowheads="1"/>
          </p:cNvSpPr>
          <p:nvPr/>
        </p:nvSpPr>
        <p:spPr bwMode="auto">
          <a:xfrm>
            <a:off x="8810626" y="5357813"/>
            <a:ext cx="1571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sz="1800">
                <a:solidFill>
                  <a:srgbClr val="FF3300"/>
                </a:solidFill>
              </a:rPr>
              <a:t>B</a:t>
            </a:r>
            <a:r>
              <a:rPr lang="es-MX" altLang="es-MX" sz="1800"/>
              <a:t>iológico Infeccioso</a:t>
            </a:r>
            <a:endParaRPr lang="es-ES" altLang="es-MX" sz="1800"/>
          </a:p>
        </p:txBody>
      </p:sp>
      <p:pic>
        <p:nvPicPr>
          <p:cNvPr id="36" name="Picture 3" descr="infeccioso">
            <a:extLst>
              <a:ext uri="{FF2B5EF4-FFF2-40B4-BE49-F238E27FC236}">
                <a16:creationId xmlns:a16="http://schemas.microsoft.com/office/drawing/2014/main" id="{2C2459F1-DA8C-4F45-961C-D28D89C7FEB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16223"/>
          <a:stretch>
            <a:fillRect/>
          </a:stretch>
        </p:blipFill>
        <p:spPr bwMode="auto">
          <a:xfrm>
            <a:off x="8596313" y="2714625"/>
            <a:ext cx="1662112"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4" descr="inflamabilidad">
            <a:extLst>
              <a:ext uri="{FF2B5EF4-FFF2-40B4-BE49-F238E27FC236}">
                <a16:creationId xmlns:a16="http://schemas.microsoft.com/office/drawing/2014/main" id="{15493FE0-D30E-4E9E-A5D3-A0D97AB00532}"/>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3193" r="14084"/>
          <a:stretch>
            <a:fillRect/>
          </a:stretch>
        </p:blipFill>
        <p:spPr bwMode="auto">
          <a:xfrm>
            <a:off x="7453314" y="1714500"/>
            <a:ext cx="1404937"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5" descr="toxicidad">
            <a:extLst>
              <a:ext uri="{FF2B5EF4-FFF2-40B4-BE49-F238E27FC236}">
                <a16:creationId xmlns:a16="http://schemas.microsoft.com/office/drawing/2014/main" id="{C9B2BBE2-7FC8-428F-9061-62AD11625954}"/>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20157" r="16882"/>
          <a:stretch>
            <a:fillRect/>
          </a:stretch>
        </p:blipFill>
        <p:spPr bwMode="auto">
          <a:xfrm>
            <a:off x="6096001" y="4286250"/>
            <a:ext cx="1357313"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6" descr="explosividad">
            <a:extLst>
              <a:ext uri="{FF2B5EF4-FFF2-40B4-BE49-F238E27FC236}">
                <a16:creationId xmlns:a16="http://schemas.microsoft.com/office/drawing/2014/main" id="{958FBD02-1E13-4378-A831-D089C1A7657F}"/>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1" y="2214564"/>
            <a:ext cx="2760663"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7" descr="corrosividad">
            <a:extLst>
              <a:ext uri="{FF2B5EF4-FFF2-40B4-BE49-F238E27FC236}">
                <a16:creationId xmlns:a16="http://schemas.microsoft.com/office/drawing/2014/main" id="{3278BF4E-B49E-470D-9352-1DB09F90E161}"/>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l="6299" r="6551"/>
          <a:stretch>
            <a:fillRect/>
          </a:stretch>
        </p:blipFill>
        <p:spPr bwMode="auto">
          <a:xfrm>
            <a:off x="1982789" y="2997201"/>
            <a:ext cx="1443037"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8" descr="reactividad">
            <a:extLst>
              <a:ext uri="{FF2B5EF4-FFF2-40B4-BE49-F238E27FC236}">
                <a16:creationId xmlns:a16="http://schemas.microsoft.com/office/drawing/2014/main" id="{B2D02AA7-0CD0-4A04-9BAD-93DC705CCB00}"/>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l="15622" r="16377" b="6999"/>
          <a:stretch>
            <a:fillRect/>
          </a:stretch>
        </p:blipFill>
        <p:spPr bwMode="auto">
          <a:xfrm>
            <a:off x="2952751" y="4286251"/>
            <a:ext cx="1254125"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2" name="Text Box 2">
            <a:extLst>
              <a:ext uri="{FF2B5EF4-FFF2-40B4-BE49-F238E27FC236}">
                <a16:creationId xmlns:a16="http://schemas.microsoft.com/office/drawing/2014/main" id="{A56433A1-B831-4FA0-A204-CAE6DD04ED9E}"/>
              </a:ext>
            </a:extLst>
          </p:cNvPr>
          <p:cNvSpPr txBox="1">
            <a:spLocks noChangeArrowheads="1"/>
          </p:cNvSpPr>
          <p:nvPr/>
        </p:nvSpPr>
        <p:spPr bwMode="auto">
          <a:xfrm>
            <a:off x="1881189" y="1428751"/>
            <a:ext cx="5857875" cy="69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just">
              <a:lnSpc>
                <a:spcPct val="150000"/>
              </a:lnSpc>
              <a:spcBef>
                <a:spcPct val="50000"/>
              </a:spcBef>
            </a:pPr>
            <a:r>
              <a:rPr lang="es-ES" altLang="es-MX" sz="1400">
                <a:cs typeface="Arial" panose="020B0604020202020204" pitchFamily="34" charset="0"/>
              </a:rPr>
              <a:t>La mezcla de un residuo no peligroso con cualquier residuo peligroso será considerada residuo peligroso.</a:t>
            </a:r>
          </a:p>
        </p:txBody>
      </p:sp>
    </p:spTree>
    <p:extLst>
      <p:ext uri="{BB962C8B-B14F-4D97-AF65-F5344CB8AC3E}">
        <p14:creationId xmlns:p14="http://schemas.microsoft.com/office/powerpoint/2010/main" val="19742779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suction.wav"/>
                                        </p:tgtEl>
                                      </p:cMediaNode>
                                    </p:audio>
                                  </p:subTnLst>
                                </p:cTn>
                              </p:par>
                            </p:childTnLst>
                          </p:cTn>
                        </p:par>
                        <p:par>
                          <p:cTn id="9" fill="hold" nodeType="afterGroup">
                            <p:stCondLst>
                              <p:cond delay="500"/>
                            </p:stCondLst>
                            <p:childTnLst>
                              <p:par>
                                <p:cTn id="10" presetID="1"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childTnLst>
                                </p:cTn>
                              </p:par>
                            </p:childTnLst>
                          </p:cTn>
                        </p:par>
                        <p:par>
                          <p:cTn id="12" fill="hold" nodeType="afterGroup">
                            <p:stCondLst>
                              <p:cond delay="500"/>
                            </p:stCondLst>
                            <p:childTnLst>
                              <p:par>
                                <p:cTn id="13" presetID="9"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dissolve">
                                      <p:cBhvr>
                                        <p:cTn id="15" dur="500"/>
                                        <p:tgtEl>
                                          <p:spTgt spid="39"/>
                                        </p:tgtEl>
                                      </p:cBhvr>
                                    </p:animEffect>
                                  </p:childTnLst>
                                  <p:subTnLst>
                                    <p:audio>
                                      <p:cMediaNode>
                                        <p:cTn display="0" masterRel="sameClick">
                                          <p:stCondLst>
                                            <p:cond evt="begin" delay="0">
                                              <p:tn val="13"/>
                                            </p:cond>
                                          </p:stCondLst>
                                          <p:endCondLst>
                                            <p:cond evt="onStopAudio" delay="0">
                                              <p:tgtEl>
                                                <p:sldTgt/>
                                              </p:tgtEl>
                                            </p:cond>
                                          </p:endCondLst>
                                        </p:cTn>
                                        <p:tgtEl>
                                          <p:sndTgt r:embed="rId3" name="explode.wav"/>
                                        </p:tgtEl>
                                      </p:cMediaNode>
                                    </p:audio>
                                  </p:subTnLst>
                                </p:cTn>
                              </p:par>
                            </p:childTnLst>
                          </p:cTn>
                        </p:par>
                        <p:par>
                          <p:cTn id="16" fill="hold" nodeType="afterGroup">
                            <p:stCondLst>
                              <p:cond delay="1000"/>
                            </p:stCondLst>
                            <p:childTnLst>
                              <p:par>
                                <p:cTn id="17" presetID="22" presetClass="entr" presetSubtype="4"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nodeType="afterGroup">
                            <p:stCondLst>
                              <p:cond delay="1500"/>
                            </p:stCondLst>
                            <p:childTnLst>
                              <p:par>
                                <p:cTn id="21" presetID="16" presetClass="entr" presetSubtype="2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barn(inHorizontal)">
                                      <p:cBhvr>
                                        <p:cTn id="23" dur="500"/>
                                        <p:tgtEl>
                                          <p:spTgt spid="37"/>
                                        </p:tgtEl>
                                      </p:cBhvr>
                                    </p:animEffect>
                                  </p:childTnLst>
                                  <p:subTnLst>
                                    <p:audio>
                                      <p:cMediaNode>
                                        <p:cTn display="0" masterRel="sameClick">
                                          <p:stCondLst>
                                            <p:cond evt="begin" delay="0">
                                              <p:tn val="21"/>
                                            </p:cond>
                                          </p:stCondLst>
                                          <p:endCondLst>
                                            <p:cond evt="onStopAudio" delay="0">
                                              <p:tgtEl>
                                                <p:sldTgt/>
                                              </p:tgtEl>
                                            </p:cond>
                                          </p:endCondLst>
                                        </p:cTn>
                                        <p:tgtEl>
                                          <p:sndTgt r:embed="rId4" name="bomb.wav"/>
                                        </p:tgtEl>
                                      </p:cMediaNode>
                                    </p:audio>
                                  </p:subTnLst>
                                </p:cTn>
                              </p:par>
                            </p:childTnLst>
                          </p:cTn>
                        </p:par>
                        <p:par>
                          <p:cTn id="24" fill="hold" nodeType="afterGroup">
                            <p:stCondLst>
                              <p:cond delay="2000"/>
                            </p:stCondLst>
                            <p:childTnLst>
                              <p:par>
                                <p:cTn id="25" presetID="8" presetClass="entr" presetSubtype="16"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diamond(in)">
                                      <p:cBhvr>
                                        <p:cTn id="27"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a:extLst>
              <a:ext uri="{FF2B5EF4-FFF2-40B4-BE49-F238E27FC236}">
                <a16:creationId xmlns:a16="http://schemas.microsoft.com/office/drawing/2014/main" id="{B5B25546-582F-4DEB-A6BD-3CD5EE8A9818}"/>
              </a:ext>
            </a:extLst>
          </p:cNvPr>
          <p:cNvSpPr>
            <a:spLocks noChangeArrowheads="1"/>
          </p:cNvSpPr>
          <p:nvPr/>
        </p:nvSpPr>
        <p:spPr bwMode="auto">
          <a:xfrm>
            <a:off x="1524000" y="76200"/>
            <a:ext cx="7239000" cy="609600"/>
          </a:xfrm>
          <a:prstGeom prst="rect">
            <a:avLst/>
          </a:prstGeom>
          <a:noFill/>
          <a:ln w="9525">
            <a:noFill/>
            <a:miter lim="800000"/>
            <a:headEnd/>
            <a:tailEnd/>
          </a:ln>
          <a:effectLst/>
        </p:spPr>
        <p:txBody>
          <a:bodyPr lIns="92075" tIns="46038" rIns="92075" bIns="46038" anchor="b"/>
          <a:lstStyle/>
          <a:p>
            <a:pPr>
              <a:defRPr/>
            </a:pPr>
            <a:r>
              <a:rPr lang="es-ES" sz="2800" dirty="0">
                <a:effectLst>
                  <a:outerShdw blurRad="38100" dist="38100" dir="2700000" algn="tl">
                    <a:srgbClr val="C0C0C0"/>
                  </a:outerShdw>
                </a:effectLst>
                <a:latin typeface="Arial Narrow" pitchFamily="34" charset="0"/>
              </a:rPr>
              <a:t>Manejo de los  Residuos Peligrosos </a:t>
            </a:r>
          </a:p>
        </p:txBody>
      </p:sp>
      <p:pic>
        <p:nvPicPr>
          <p:cNvPr id="11270" name="Picture 5" descr="servi">
            <a:extLst>
              <a:ext uri="{FF2B5EF4-FFF2-40B4-BE49-F238E27FC236}">
                <a16:creationId xmlns:a16="http://schemas.microsoft.com/office/drawing/2014/main" id="{BD6A66FA-7F5F-4E66-9E82-DF93404D13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908051"/>
            <a:ext cx="4786313"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Rectangle 6">
            <a:extLst>
              <a:ext uri="{FF2B5EF4-FFF2-40B4-BE49-F238E27FC236}">
                <a16:creationId xmlns:a16="http://schemas.microsoft.com/office/drawing/2014/main" id="{98123103-5FA3-4A8C-A5EA-423AA658C1B9}"/>
              </a:ext>
            </a:extLst>
          </p:cNvPr>
          <p:cNvSpPr>
            <a:spLocks noChangeArrowheads="1"/>
          </p:cNvSpPr>
          <p:nvPr/>
        </p:nvSpPr>
        <p:spPr bwMode="auto">
          <a:xfrm>
            <a:off x="1597025" y="996952"/>
            <a:ext cx="3003550" cy="488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endParaRPr lang="es-MX" altLang="es-MX">
              <a:solidFill>
                <a:schemeClr val="tx1">
                  <a:lumMod val="65000"/>
                  <a:lumOff val="35000"/>
                </a:schemeClr>
              </a:solidFill>
            </a:endParaRPr>
          </a:p>
        </p:txBody>
      </p:sp>
      <p:sp>
        <p:nvSpPr>
          <p:cNvPr id="11272" name="Text Box 9">
            <a:extLst>
              <a:ext uri="{FF2B5EF4-FFF2-40B4-BE49-F238E27FC236}">
                <a16:creationId xmlns:a16="http://schemas.microsoft.com/office/drawing/2014/main" id="{17278DBC-28B1-40C7-BEBA-E05DF0A07EB5}"/>
              </a:ext>
            </a:extLst>
          </p:cNvPr>
          <p:cNvSpPr txBox="1">
            <a:spLocks noChangeArrowheads="1"/>
          </p:cNvSpPr>
          <p:nvPr/>
        </p:nvSpPr>
        <p:spPr bwMode="auto">
          <a:xfrm>
            <a:off x="2279651" y="1916114"/>
            <a:ext cx="7993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spcBef>
                <a:spcPct val="50000"/>
              </a:spcBef>
            </a:pPr>
            <a:endParaRPr lang="es-ES" altLang="es-MX"/>
          </a:p>
        </p:txBody>
      </p:sp>
      <p:sp>
        <p:nvSpPr>
          <p:cNvPr id="18" name="Text Box 7">
            <a:extLst>
              <a:ext uri="{FF2B5EF4-FFF2-40B4-BE49-F238E27FC236}">
                <a16:creationId xmlns:a16="http://schemas.microsoft.com/office/drawing/2014/main" id="{C9A90352-9A7F-43E7-8751-77A64ABA239E}"/>
              </a:ext>
            </a:extLst>
          </p:cNvPr>
          <p:cNvSpPr txBox="1">
            <a:spLocks noChangeArrowheads="1"/>
          </p:cNvSpPr>
          <p:nvPr/>
        </p:nvSpPr>
        <p:spPr bwMode="auto">
          <a:xfrm>
            <a:off x="2238376" y="1500189"/>
            <a:ext cx="4214813" cy="4194931"/>
          </a:xfrm>
          <a:prstGeom prst="rect">
            <a:avLst/>
          </a:prstGeom>
          <a:noFill/>
          <a:ln w="9525">
            <a:noFill/>
            <a:miter lim="800000"/>
            <a:headEnd/>
            <a:tailEnd/>
          </a:ln>
          <a:effectLst>
            <a:outerShdw dist="17961" dir="8100000" algn="ctr" rotWithShape="0">
              <a:schemeClr val="bg2"/>
            </a:outerShdw>
          </a:effectLst>
        </p:spPr>
        <p:txBody>
          <a:bodyPr>
            <a:spAutoFit/>
          </a:bodyPr>
          <a:lstStyle/>
          <a:p>
            <a:pPr eaLnBrk="1" hangingPunct="1">
              <a:lnSpc>
                <a:spcPct val="150000"/>
              </a:lnSpc>
              <a:defRPr/>
            </a:pPr>
            <a:r>
              <a:rPr lang="es-MX" dirty="0">
                <a:latin typeface="Arial Narrow" pitchFamily="34" charset="0"/>
              </a:rPr>
              <a:t>Sustancias peligrosas Inflamables</a:t>
            </a:r>
          </a:p>
          <a:p>
            <a:pPr eaLnBrk="1" hangingPunct="1">
              <a:lnSpc>
                <a:spcPct val="150000"/>
              </a:lnSpc>
              <a:defRPr/>
            </a:pPr>
            <a:endParaRPr lang="es-MX" dirty="0">
              <a:latin typeface="Arial Narrow" pitchFamily="34" charset="0"/>
            </a:endParaRPr>
          </a:p>
          <a:p>
            <a:pPr eaLnBrk="1" hangingPunct="1">
              <a:lnSpc>
                <a:spcPct val="150000"/>
              </a:lnSpc>
              <a:defRPr/>
            </a:pPr>
            <a:r>
              <a:rPr lang="es-MX" dirty="0">
                <a:latin typeface="Arial Narrow" pitchFamily="34" charset="0"/>
              </a:rPr>
              <a:t>Sustancias peligrosas Corrosivas</a:t>
            </a:r>
          </a:p>
          <a:p>
            <a:pPr eaLnBrk="1" hangingPunct="1">
              <a:lnSpc>
                <a:spcPct val="150000"/>
              </a:lnSpc>
              <a:defRPr/>
            </a:pPr>
            <a:endParaRPr lang="es-MX" dirty="0">
              <a:latin typeface="Arial Narrow" pitchFamily="34" charset="0"/>
            </a:endParaRPr>
          </a:p>
          <a:p>
            <a:pPr eaLnBrk="1" hangingPunct="1">
              <a:lnSpc>
                <a:spcPct val="150000"/>
              </a:lnSpc>
              <a:defRPr/>
            </a:pPr>
            <a:r>
              <a:rPr lang="es-MX" dirty="0">
                <a:latin typeface="Arial Narrow" pitchFamily="34" charset="0"/>
              </a:rPr>
              <a:t>Sustancias peligrosas Reactivas</a:t>
            </a:r>
          </a:p>
          <a:p>
            <a:pPr eaLnBrk="1" hangingPunct="1">
              <a:lnSpc>
                <a:spcPct val="150000"/>
              </a:lnSpc>
              <a:defRPr/>
            </a:pPr>
            <a:endParaRPr lang="es-MX" dirty="0">
              <a:latin typeface="Arial Narrow" pitchFamily="34" charset="0"/>
            </a:endParaRPr>
          </a:p>
          <a:p>
            <a:pPr eaLnBrk="1" hangingPunct="1">
              <a:lnSpc>
                <a:spcPct val="150000"/>
              </a:lnSpc>
              <a:defRPr/>
            </a:pPr>
            <a:r>
              <a:rPr lang="es-MX" dirty="0">
                <a:latin typeface="Arial Narrow" pitchFamily="34" charset="0"/>
              </a:rPr>
              <a:t>Sustancias peligrosas Oxidantes</a:t>
            </a:r>
          </a:p>
          <a:p>
            <a:pPr eaLnBrk="1" hangingPunct="1">
              <a:lnSpc>
                <a:spcPct val="150000"/>
              </a:lnSpc>
              <a:defRPr/>
            </a:pPr>
            <a:endParaRPr lang="es-MX" dirty="0">
              <a:latin typeface="Arial Narrow" pitchFamily="34" charset="0"/>
            </a:endParaRPr>
          </a:p>
          <a:p>
            <a:pPr eaLnBrk="1" hangingPunct="1">
              <a:lnSpc>
                <a:spcPct val="150000"/>
              </a:lnSpc>
              <a:defRPr/>
            </a:pPr>
            <a:r>
              <a:rPr lang="es-MX" dirty="0">
                <a:latin typeface="Arial Narrow" pitchFamily="34" charset="0"/>
              </a:rPr>
              <a:t>Sustancias peligrosas Toxicas</a:t>
            </a:r>
          </a:p>
          <a:p>
            <a:pPr eaLnBrk="1" hangingPunct="1">
              <a:lnSpc>
                <a:spcPct val="150000"/>
              </a:lnSpc>
              <a:defRPr/>
            </a:pPr>
            <a:endParaRPr lang="es-ES" dirty="0">
              <a:latin typeface="Arial Narrow" pitchFamily="34" charset="0"/>
            </a:endParaRPr>
          </a:p>
        </p:txBody>
      </p:sp>
      <p:sp>
        <p:nvSpPr>
          <p:cNvPr id="11276" name="18 Rectángulo">
            <a:extLst>
              <a:ext uri="{FF2B5EF4-FFF2-40B4-BE49-F238E27FC236}">
                <a16:creationId xmlns:a16="http://schemas.microsoft.com/office/drawing/2014/main" id="{3C5DE2B0-3E4B-490E-92D6-D66162DBE759}"/>
              </a:ext>
            </a:extLst>
          </p:cNvPr>
          <p:cNvSpPr>
            <a:spLocks noChangeArrowheads="1"/>
          </p:cNvSpPr>
          <p:nvPr/>
        </p:nvSpPr>
        <p:spPr bwMode="auto">
          <a:xfrm>
            <a:off x="6524625" y="1428751"/>
            <a:ext cx="1500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sz="1800"/>
              <a:t>Gasolina</a:t>
            </a:r>
          </a:p>
          <a:p>
            <a:r>
              <a:rPr lang="es-MX" altLang="es-MX" sz="1800"/>
              <a:t>Tolueno</a:t>
            </a:r>
          </a:p>
          <a:p>
            <a:r>
              <a:rPr lang="es-MX" altLang="es-MX" sz="1800"/>
              <a:t>Acetona</a:t>
            </a:r>
          </a:p>
        </p:txBody>
      </p:sp>
      <p:sp>
        <p:nvSpPr>
          <p:cNvPr id="11277" name="19 Rectángulo">
            <a:extLst>
              <a:ext uri="{FF2B5EF4-FFF2-40B4-BE49-F238E27FC236}">
                <a16:creationId xmlns:a16="http://schemas.microsoft.com/office/drawing/2014/main" id="{A5B8EA38-38EE-4AEB-961A-4EDB794B0ABF}"/>
              </a:ext>
            </a:extLst>
          </p:cNvPr>
          <p:cNvSpPr>
            <a:spLocks noChangeArrowheads="1"/>
          </p:cNvSpPr>
          <p:nvPr/>
        </p:nvSpPr>
        <p:spPr bwMode="auto">
          <a:xfrm>
            <a:off x="4738688" y="4643438"/>
            <a:ext cx="2500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sz="1800">
                <a:cs typeface="Arial" panose="020B0604020202020204" pitchFamily="34" charset="0"/>
              </a:rPr>
              <a:t>Ozono,      Peróxidos </a:t>
            </a:r>
          </a:p>
          <a:p>
            <a:r>
              <a:rPr lang="es-MX" altLang="es-MX" sz="1800">
                <a:cs typeface="Arial" panose="020B0604020202020204" pitchFamily="34" charset="0"/>
              </a:rPr>
              <a:t>Nitratos,    Cloratos</a:t>
            </a:r>
          </a:p>
        </p:txBody>
      </p:sp>
      <p:sp>
        <p:nvSpPr>
          <p:cNvPr id="11278" name="20 Rectángulo">
            <a:extLst>
              <a:ext uri="{FF2B5EF4-FFF2-40B4-BE49-F238E27FC236}">
                <a16:creationId xmlns:a16="http://schemas.microsoft.com/office/drawing/2014/main" id="{0395A9B0-E42B-4C0D-862C-8DC1206F741F}"/>
              </a:ext>
            </a:extLst>
          </p:cNvPr>
          <p:cNvSpPr>
            <a:spLocks noChangeArrowheads="1"/>
          </p:cNvSpPr>
          <p:nvPr/>
        </p:nvSpPr>
        <p:spPr bwMode="auto">
          <a:xfrm>
            <a:off x="5453064" y="2571751"/>
            <a:ext cx="1571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sz="1800">
                <a:cs typeface="Arial" panose="020B0604020202020204" pitchFamily="34" charset="0"/>
              </a:rPr>
              <a:t>Ácidos</a:t>
            </a:r>
          </a:p>
          <a:p>
            <a:r>
              <a:rPr lang="es-MX" altLang="es-MX" sz="1800">
                <a:cs typeface="Arial" panose="020B0604020202020204" pitchFamily="34" charset="0"/>
              </a:rPr>
              <a:t>Hidróxidos</a:t>
            </a:r>
            <a:endParaRPr lang="es-MX" altLang="es-MX" sz="1800"/>
          </a:p>
        </p:txBody>
      </p:sp>
      <p:sp>
        <p:nvSpPr>
          <p:cNvPr id="11279" name="21 Rectángulo">
            <a:extLst>
              <a:ext uri="{FF2B5EF4-FFF2-40B4-BE49-F238E27FC236}">
                <a16:creationId xmlns:a16="http://schemas.microsoft.com/office/drawing/2014/main" id="{A62309D9-0A5C-476D-9F54-D5CE04C3B967}"/>
              </a:ext>
            </a:extLst>
          </p:cNvPr>
          <p:cNvSpPr>
            <a:spLocks noChangeArrowheads="1"/>
          </p:cNvSpPr>
          <p:nvPr/>
        </p:nvSpPr>
        <p:spPr bwMode="auto">
          <a:xfrm>
            <a:off x="4024313" y="5786439"/>
            <a:ext cx="2500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s-MX" altLang="es-MX" sz="1800">
                <a:cs typeface="Arial" panose="020B0604020202020204" pitchFamily="34" charset="0"/>
              </a:rPr>
              <a:t>Plaguicidas.</a:t>
            </a:r>
          </a:p>
        </p:txBody>
      </p:sp>
      <p:pic>
        <p:nvPicPr>
          <p:cNvPr id="11280" name="Picture 8" descr="S10_01">
            <a:extLst>
              <a:ext uri="{FF2B5EF4-FFF2-40B4-BE49-F238E27FC236}">
                <a16:creationId xmlns:a16="http://schemas.microsoft.com/office/drawing/2014/main" id="{D00BF3F3-9CB3-4B2E-85DF-B5D79BAA4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655" t="7910" r="30173" b="18208"/>
          <a:stretch>
            <a:fillRect/>
          </a:stretch>
        </p:blipFill>
        <p:spPr bwMode="auto">
          <a:xfrm>
            <a:off x="8667751" y="1357314"/>
            <a:ext cx="1273175"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1" name="Picture 18" descr="ISTAS_01030">
            <a:hlinkClick r:id="rId4"/>
            <a:extLst>
              <a:ext uri="{FF2B5EF4-FFF2-40B4-BE49-F238E27FC236}">
                <a16:creationId xmlns:a16="http://schemas.microsoft.com/office/drawing/2014/main" id="{D1FEF859-DC33-4E87-BEBB-70F1FB13BA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6125" y="5214939"/>
            <a:ext cx="10556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2" name="Picture 15" descr="Imagen:Skull and crossbones.svg">
            <a:hlinkClick r:id="rId6"/>
            <a:extLst>
              <a:ext uri="{FF2B5EF4-FFF2-40B4-BE49-F238E27FC236}">
                <a16:creationId xmlns:a16="http://schemas.microsoft.com/office/drawing/2014/main" id="{E682EB91-0F5A-4934-AD64-A71F72F51C3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24500" y="5214939"/>
            <a:ext cx="1214438"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3" name="20 Rectángulo">
            <a:extLst>
              <a:ext uri="{FF2B5EF4-FFF2-40B4-BE49-F238E27FC236}">
                <a16:creationId xmlns:a16="http://schemas.microsoft.com/office/drawing/2014/main" id="{E3A02DEB-1ACC-4518-BB11-63A4BA43C3C6}"/>
              </a:ext>
            </a:extLst>
          </p:cNvPr>
          <p:cNvSpPr>
            <a:spLocks noChangeArrowheads="1"/>
          </p:cNvSpPr>
          <p:nvPr/>
        </p:nvSpPr>
        <p:spPr bwMode="auto">
          <a:xfrm>
            <a:off x="5381626" y="3286125"/>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just"/>
            <a:r>
              <a:rPr lang="es-MX" altLang="es-MX" sz="1800"/>
              <a:t>Alquilmetales y metaloides, boranos, hidruros, carbonilos metálicos, nitruros alcalinos, fosfinas, fósforo blanco, fósforos, silanos y siliciuros.</a:t>
            </a:r>
          </a:p>
        </p:txBody>
      </p:sp>
    </p:spTree>
    <p:extLst>
      <p:ext uri="{BB962C8B-B14F-4D97-AF65-F5344CB8AC3E}">
        <p14:creationId xmlns:p14="http://schemas.microsoft.com/office/powerpoint/2010/main" val="30421778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B89565-0E50-474B-9EF8-BA73B4BD43C1}"/>
              </a:ext>
            </a:extLst>
          </p:cNvPr>
          <p:cNvSpPr>
            <a:spLocks noGrp="1"/>
          </p:cNvSpPr>
          <p:nvPr>
            <p:ph type="title"/>
          </p:nvPr>
        </p:nvSpPr>
        <p:spPr>
          <a:xfrm>
            <a:off x="1359880" y="281123"/>
            <a:ext cx="9603275" cy="1049235"/>
          </a:xfrm>
        </p:spPr>
        <p:txBody>
          <a:bodyPr/>
          <a:lstStyle/>
          <a:p>
            <a:pPr algn="ctr"/>
            <a:r>
              <a:rPr lang="es-MX" dirty="0"/>
              <a:t>EL MANEJO INTEGRAL DE RESIDUOS</a:t>
            </a:r>
            <a:br>
              <a:rPr lang="es-MX" dirty="0"/>
            </a:br>
            <a:r>
              <a:rPr lang="es-MX" dirty="0"/>
              <a:t>LAS 3 R´S</a:t>
            </a:r>
          </a:p>
        </p:txBody>
      </p:sp>
      <p:pic>
        <p:nvPicPr>
          <p:cNvPr id="3" name="Imagen 2">
            <a:extLst>
              <a:ext uri="{FF2B5EF4-FFF2-40B4-BE49-F238E27FC236}">
                <a16:creationId xmlns:a16="http://schemas.microsoft.com/office/drawing/2014/main" id="{57EED3EA-A754-4C81-8FB9-4E619C197EA8}"/>
              </a:ext>
            </a:extLst>
          </p:cNvPr>
          <p:cNvPicPr>
            <a:picLocks noChangeAspect="1"/>
          </p:cNvPicPr>
          <p:nvPr/>
        </p:nvPicPr>
        <p:blipFill>
          <a:blip r:embed="rId2"/>
          <a:stretch>
            <a:fillRect/>
          </a:stretch>
        </p:blipFill>
        <p:spPr>
          <a:xfrm>
            <a:off x="3135086" y="1786704"/>
            <a:ext cx="6348548" cy="4790173"/>
          </a:xfrm>
          <a:prstGeom prst="rect">
            <a:avLst/>
          </a:prstGeom>
        </p:spPr>
      </p:pic>
    </p:spTree>
    <p:extLst>
      <p:ext uri="{BB962C8B-B14F-4D97-AF65-F5344CB8AC3E}">
        <p14:creationId xmlns:p14="http://schemas.microsoft.com/office/powerpoint/2010/main" val="26816112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Rectangle 2">
            <a:extLst>
              <a:ext uri="{FF2B5EF4-FFF2-40B4-BE49-F238E27FC236}">
                <a16:creationId xmlns:a16="http://schemas.microsoft.com/office/drawing/2014/main" id="{11892CE6-6CF7-4590-99E9-781FCDC00DDF}"/>
              </a:ext>
            </a:extLst>
          </p:cNvPr>
          <p:cNvSpPr>
            <a:spLocks noGrp="1" noChangeArrowheads="1"/>
          </p:cNvSpPr>
          <p:nvPr>
            <p:ph type="title"/>
          </p:nvPr>
        </p:nvSpPr>
        <p:spPr>
          <a:xfrm>
            <a:off x="1981200" y="457200"/>
            <a:ext cx="8229600" cy="717550"/>
          </a:xfrm>
        </p:spPr>
        <p:txBody>
          <a:bodyPr>
            <a:normAutofit/>
          </a:bodyPr>
          <a:lstStyle/>
          <a:p>
            <a:pPr eaLnBrk="1" hangingPunct="1"/>
            <a:r>
              <a:rPr lang="es-EC" altLang="es-MX"/>
              <a:t>La Regla de las 3 R’ s  </a:t>
            </a:r>
          </a:p>
        </p:txBody>
      </p:sp>
      <p:sp>
        <p:nvSpPr>
          <p:cNvPr id="91142" name="Rectangle 3">
            <a:extLst>
              <a:ext uri="{FF2B5EF4-FFF2-40B4-BE49-F238E27FC236}">
                <a16:creationId xmlns:a16="http://schemas.microsoft.com/office/drawing/2014/main" id="{A48E73D3-9C74-46F8-B827-7E1F4C38DDA8}"/>
              </a:ext>
            </a:extLst>
          </p:cNvPr>
          <p:cNvSpPr>
            <a:spLocks noGrp="1" noChangeArrowheads="1"/>
          </p:cNvSpPr>
          <p:nvPr>
            <p:ph idx="1"/>
          </p:nvPr>
        </p:nvSpPr>
        <p:spPr>
          <a:xfrm>
            <a:off x="914401" y="1898470"/>
            <a:ext cx="9852072" cy="4005942"/>
          </a:xfrm>
        </p:spPr>
        <p:txBody>
          <a:bodyPr>
            <a:normAutofit/>
          </a:bodyPr>
          <a:lstStyle/>
          <a:p>
            <a:pPr eaLnBrk="1" hangingPunct="1">
              <a:spcBef>
                <a:spcPct val="50000"/>
              </a:spcBef>
              <a:buFont typeface="Wingdings" panose="05000000000000000000" pitchFamily="2" charset="2"/>
              <a:buNone/>
            </a:pPr>
            <a:r>
              <a:rPr lang="es-EC" altLang="es-MX" b="1" dirty="0"/>
              <a:t>Reducir </a:t>
            </a:r>
            <a:r>
              <a:rPr lang="es-EC" altLang="es-MX" dirty="0"/>
              <a:t>es lo que se debe tratar de hacer porque es la mejor forma de prevenir y no curar. Esto quiere decir que hay que evitar que se genere la basura utilizando los productos de la manera correcta. </a:t>
            </a:r>
            <a:r>
              <a:rPr lang="es-EC" altLang="es-MX" b="1" dirty="0"/>
              <a:t> </a:t>
            </a:r>
            <a:endParaRPr lang="es-EC" altLang="es-MX" dirty="0"/>
          </a:p>
          <a:p>
            <a:pPr eaLnBrk="1" hangingPunct="1">
              <a:spcBef>
                <a:spcPct val="50000"/>
              </a:spcBef>
              <a:buFont typeface="Wingdings" panose="05000000000000000000" pitchFamily="2" charset="2"/>
              <a:buNone/>
            </a:pPr>
            <a:r>
              <a:rPr lang="es-EC" altLang="es-MX" b="1" dirty="0"/>
              <a:t>Reusar </a:t>
            </a:r>
            <a:r>
              <a:rPr lang="es-EC" altLang="es-MX" dirty="0"/>
              <a:t>es tratar de darle algún uso a la basura antes de descartarla, por ejemplo, forrar las cajas, frascos o latas y usarlas para guardar cosas.</a:t>
            </a:r>
          </a:p>
          <a:p>
            <a:pPr eaLnBrk="1" hangingPunct="1">
              <a:spcBef>
                <a:spcPct val="50000"/>
              </a:spcBef>
              <a:buFont typeface="Wingdings" panose="05000000000000000000" pitchFamily="2" charset="2"/>
              <a:buNone/>
            </a:pPr>
            <a:r>
              <a:rPr lang="es-EC" altLang="es-MX" b="1" dirty="0"/>
              <a:t>Reciclar </a:t>
            </a:r>
            <a:r>
              <a:rPr lang="es-EC" altLang="es-MX" dirty="0"/>
              <a:t>es una actividad que desarrollan algunas empresas y personas, consiste en rescatar la basura para volver a utilizarla. Del papel y cartón, limpios, se puede recuperar cerca del 40% a través del reciclaje. </a:t>
            </a:r>
          </a:p>
          <a:p>
            <a:pPr eaLnBrk="1" hangingPunct="1">
              <a:spcBef>
                <a:spcPct val="50000"/>
              </a:spcBef>
              <a:buFont typeface="Wingdings" panose="05000000000000000000" pitchFamily="2" charset="2"/>
              <a:buNone/>
            </a:pPr>
            <a:r>
              <a:rPr lang="es-EC" altLang="es-MX" dirty="0"/>
              <a:t>. </a:t>
            </a:r>
          </a:p>
        </p:txBody>
      </p:sp>
      <p:sp>
        <p:nvSpPr>
          <p:cNvPr id="6" name="Marcador de fecha 5">
            <a:extLst>
              <a:ext uri="{FF2B5EF4-FFF2-40B4-BE49-F238E27FC236}">
                <a16:creationId xmlns:a16="http://schemas.microsoft.com/office/drawing/2014/main" id="{B512EA37-5FAD-41C7-A24D-A7C7DA0C2D89}"/>
              </a:ext>
            </a:extLst>
          </p:cNvPr>
          <p:cNvSpPr>
            <a:spLocks noGrp="1"/>
          </p:cNvSpPr>
          <p:nvPr>
            <p:ph type="dt" sz="half" idx="10"/>
          </p:nvPr>
        </p:nvSpPr>
        <p:spPr/>
        <p:txBody>
          <a:bodyPr/>
          <a:lstStyle/>
          <a:p>
            <a:pPr>
              <a:defRPr/>
            </a:pPr>
            <a:r>
              <a:rPr lang="es-ES" altLang="es-MX" dirty="0"/>
              <a:t> </a:t>
            </a:r>
          </a:p>
        </p:txBody>
      </p:sp>
    </p:spTree>
    <p:extLst>
      <p:ext uri="{BB962C8B-B14F-4D97-AF65-F5344CB8AC3E}">
        <p14:creationId xmlns:p14="http://schemas.microsoft.com/office/powerpoint/2010/main" val="34817524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2">
            <a:extLst>
              <a:ext uri="{FF2B5EF4-FFF2-40B4-BE49-F238E27FC236}">
                <a16:creationId xmlns:a16="http://schemas.microsoft.com/office/drawing/2014/main" id="{CE13D4FA-EF0E-4B96-9633-6E38FCBC3CAC}"/>
              </a:ext>
            </a:extLst>
          </p:cNvPr>
          <p:cNvSpPr>
            <a:spLocks noGrp="1" noChangeArrowheads="1"/>
          </p:cNvSpPr>
          <p:nvPr>
            <p:ph type="title"/>
          </p:nvPr>
        </p:nvSpPr>
        <p:spPr>
          <a:xfrm>
            <a:off x="1227221" y="457200"/>
            <a:ext cx="8983579" cy="717550"/>
          </a:xfrm>
        </p:spPr>
        <p:txBody>
          <a:bodyPr>
            <a:normAutofit/>
          </a:bodyPr>
          <a:lstStyle/>
          <a:p>
            <a:pPr eaLnBrk="1" hangingPunct="1"/>
            <a:r>
              <a:rPr lang="es-EC" altLang="es-MX" dirty="0">
                <a:solidFill>
                  <a:schemeClr val="accent1"/>
                </a:solidFill>
              </a:rPr>
              <a:t>Esquema de implantación de las 3 R’ s</a:t>
            </a:r>
          </a:p>
        </p:txBody>
      </p:sp>
      <p:pic>
        <p:nvPicPr>
          <p:cNvPr id="92166" name="Picture 3">
            <a:extLst>
              <a:ext uri="{FF2B5EF4-FFF2-40B4-BE49-F238E27FC236}">
                <a16:creationId xmlns:a16="http://schemas.microsoft.com/office/drawing/2014/main" id="{FF7E2A92-3ED7-4CC0-8363-527B548640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168435" y="1772983"/>
            <a:ext cx="6522720" cy="4297521"/>
          </a:xfrm>
          <a:noFill/>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6" name="Marcador de fecha 5">
            <a:extLst>
              <a:ext uri="{FF2B5EF4-FFF2-40B4-BE49-F238E27FC236}">
                <a16:creationId xmlns:a16="http://schemas.microsoft.com/office/drawing/2014/main" id="{4974A4CB-5DB7-47E9-9A4D-860157635421}"/>
              </a:ext>
            </a:extLst>
          </p:cNvPr>
          <p:cNvSpPr>
            <a:spLocks noGrp="1"/>
          </p:cNvSpPr>
          <p:nvPr>
            <p:ph type="dt" sz="half" idx="10"/>
          </p:nvPr>
        </p:nvSpPr>
        <p:spPr/>
        <p:txBody>
          <a:bodyPr/>
          <a:lstStyle/>
          <a:p>
            <a:pPr>
              <a:defRPr/>
            </a:pPr>
            <a:r>
              <a:rPr lang="es-ES" altLang="es-MX" dirty="0"/>
              <a:t> </a:t>
            </a:r>
          </a:p>
        </p:txBody>
      </p:sp>
    </p:spTree>
    <p:extLst>
      <p:ext uri="{BB962C8B-B14F-4D97-AF65-F5344CB8AC3E}">
        <p14:creationId xmlns:p14="http://schemas.microsoft.com/office/powerpoint/2010/main" val="37191970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88AB26-68F1-44FA-8B12-6DBA0136F61D}"/>
              </a:ext>
            </a:extLst>
          </p:cNvPr>
          <p:cNvSpPr>
            <a:spLocks noGrp="1"/>
          </p:cNvSpPr>
          <p:nvPr>
            <p:ph type="title"/>
          </p:nvPr>
        </p:nvSpPr>
        <p:spPr>
          <a:xfrm>
            <a:off x="241088" y="221045"/>
            <a:ext cx="9603275" cy="597561"/>
          </a:xfrm>
        </p:spPr>
        <p:txBody>
          <a:bodyPr/>
          <a:lstStyle/>
          <a:p>
            <a:r>
              <a:rPr lang="es-MX" dirty="0"/>
              <a:t>BASURÓN, HERMOSILLO</a:t>
            </a:r>
          </a:p>
        </p:txBody>
      </p:sp>
      <p:pic>
        <p:nvPicPr>
          <p:cNvPr id="6" name="Imagen 5">
            <a:extLst>
              <a:ext uri="{FF2B5EF4-FFF2-40B4-BE49-F238E27FC236}">
                <a16:creationId xmlns:a16="http://schemas.microsoft.com/office/drawing/2014/main" id="{483950D9-E23C-436E-B574-10A3B2E47EA8}"/>
              </a:ext>
            </a:extLst>
          </p:cNvPr>
          <p:cNvPicPr>
            <a:picLocks noChangeAspect="1"/>
          </p:cNvPicPr>
          <p:nvPr/>
        </p:nvPicPr>
        <p:blipFill>
          <a:blip r:embed="rId2"/>
          <a:stretch>
            <a:fillRect/>
          </a:stretch>
        </p:blipFill>
        <p:spPr>
          <a:xfrm>
            <a:off x="-66676" y="818605"/>
            <a:ext cx="6741319" cy="5153569"/>
          </a:xfrm>
          <a:prstGeom prst="rect">
            <a:avLst/>
          </a:prstGeom>
        </p:spPr>
      </p:pic>
      <p:pic>
        <p:nvPicPr>
          <p:cNvPr id="4" name="Imagen 3">
            <a:extLst>
              <a:ext uri="{FF2B5EF4-FFF2-40B4-BE49-F238E27FC236}">
                <a16:creationId xmlns:a16="http://schemas.microsoft.com/office/drawing/2014/main" id="{8ADE01E0-4244-442D-9482-FFEECE30C6A7}"/>
              </a:ext>
            </a:extLst>
          </p:cNvPr>
          <p:cNvPicPr>
            <a:picLocks noChangeAspect="1"/>
          </p:cNvPicPr>
          <p:nvPr/>
        </p:nvPicPr>
        <p:blipFill>
          <a:blip r:embed="rId3"/>
          <a:stretch>
            <a:fillRect/>
          </a:stretch>
        </p:blipFill>
        <p:spPr>
          <a:xfrm>
            <a:off x="6181726" y="0"/>
            <a:ext cx="5911066" cy="3335629"/>
          </a:xfrm>
          <a:prstGeom prst="rect">
            <a:avLst/>
          </a:prstGeom>
        </p:spPr>
      </p:pic>
    </p:spTree>
    <p:extLst>
      <p:ext uri="{BB962C8B-B14F-4D97-AF65-F5344CB8AC3E}">
        <p14:creationId xmlns:p14="http://schemas.microsoft.com/office/powerpoint/2010/main" val="669704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7F892A-2AFC-4848-9F4A-FE53AD61E408}"/>
              </a:ext>
            </a:extLst>
          </p:cNvPr>
          <p:cNvSpPr>
            <a:spLocks noGrp="1"/>
          </p:cNvSpPr>
          <p:nvPr>
            <p:ph type="title"/>
          </p:nvPr>
        </p:nvSpPr>
        <p:spPr/>
        <p:txBody>
          <a:bodyPr/>
          <a:lstStyle/>
          <a:p>
            <a:r>
              <a:rPr lang="es-MX" dirty="0"/>
              <a:t>BASURÓN, HERMOSILLO</a:t>
            </a:r>
          </a:p>
        </p:txBody>
      </p:sp>
      <p:pic>
        <p:nvPicPr>
          <p:cNvPr id="3" name="Imagen 2">
            <a:extLst>
              <a:ext uri="{FF2B5EF4-FFF2-40B4-BE49-F238E27FC236}">
                <a16:creationId xmlns:a16="http://schemas.microsoft.com/office/drawing/2014/main" id="{1186E479-B2B5-4CE3-9715-A6A6C25DC227}"/>
              </a:ext>
            </a:extLst>
          </p:cNvPr>
          <p:cNvPicPr>
            <a:picLocks noChangeAspect="1"/>
          </p:cNvPicPr>
          <p:nvPr/>
        </p:nvPicPr>
        <p:blipFill rotWithShape="1">
          <a:blip r:embed="rId2"/>
          <a:srcRect t="13333" b="12950"/>
          <a:stretch/>
        </p:blipFill>
        <p:spPr>
          <a:xfrm>
            <a:off x="387434" y="2327051"/>
            <a:ext cx="5972816" cy="3302224"/>
          </a:xfrm>
          <a:prstGeom prst="rect">
            <a:avLst/>
          </a:prstGeom>
        </p:spPr>
      </p:pic>
      <p:pic>
        <p:nvPicPr>
          <p:cNvPr id="4" name="Imagen 3">
            <a:extLst>
              <a:ext uri="{FF2B5EF4-FFF2-40B4-BE49-F238E27FC236}">
                <a16:creationId xmlns:a16="http://schemas.microsoft.com/office/drawing/2014/main" id="{2B67AE49-921D-4CDA-8BE7-D2D433FD4928}"/>
              </a:ext>
            </a:extLst>
          </p:cNvPr>
          <p:cNvPicPr>
            <a:picLocks noChangeAspect="1"/>
          </p:cNvPicPr>
          <p:nvPr/>
        </p:nvPicPr>
        <p:blipFill>
          <a:blip r:embed="rId3"/>
          <a:stretch>
            <a:fillRect/>
          </a:stretch>
        </p:blipFill>
        <p:spPr>
          <a:xfrm>
            <a:off x="6539782" y="0"/>
            <a:ext cx="4691009" cy="2931881"/>
          </a:xfrm>
          <a:prstGeom prst="rect">
            <a:avLst/>
          </a:prstGeom>
        </p:spPr>
      </p:pic>
      <p:pic>
        <p:nvPicPr>
          <p:cNvPr id="5" name="Imagen 4">
            <a:extLst>
              <a:ext uri="{FF2B5EF4-FFF2-40B4-BE49-F238E27FC236}">
                <a16:creationId xmlns:a16="http://schemas.microsoft.com/office/drawing/2014/main" id="{89E881B7-9822-4AB6-BA2F-407813F07C4C}"/>
              </a:ext>
            </a:extLst>
          </p:cNvPr>
          <p:cNvPicPr>
            <a:picLocks noChangeAspect="1"/>
          </p:cNvPicPr>
          <p:nvPr/>
        </p:nvPicPr>
        <p:blipFill>
          <a:blip r:embed="rId4"/>
          <a:stretch>
            <a:fillRect/>
          </a:stretch>
        </p:blipFill>
        <p:spPr>
          <a:xfrm>
            <a:off x="6936926" y="3011718"/>
            <a:ext cx="4397823" cy="2931882"/>
          </a:xfrm>
          <a:prstGeom prst="rect">
            <a:avLst/>
          </a:prstGeom>
        </p:spPr>
      </p:pic>
    </p:spTree>
    <p:extLst>
      <p:ext uri="{BB962C8B-B14F-4D97-AF65-F5344CB8AC3E}">
        <p14:creationId xmlns:p14="http://schemas.microsoft.com/office/powerpoint/2010/main" val="1005470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E6F2C4-286C-4ED9-A958-8195092031E0}"/>
              </a:ext>
            </a:extLst>
          </p:cNvPr>
          <p:cNvSpPr>
            <a:spLocks noGrp="1"/>
          </p:cNvSpPr>
          <p:nvPr>
            <p:ph type="title"/>
          </p:nvPr>
        </p:nvSpPr>
        <p:spPr>
          <a:xfrm>
            <a:off x="2766029" y="537819"/>
            <a:ext cx="9603275" cy="1049235"/>
          </a:xfrm>
        </p:spPr>
        <p:txBody>
          <a:bodyPr/>
          <a:lstStyle/>
          <a:p>
            <a:r>
              <a:rPr lang="es-MX" dirty="0"/>
              <a:t>Caso </a:t>
            </a:r>
            <a:r>
              <a:rPr lang="es-MX" dirty="0" err="1"/>
              <a:t>cytrar</a:t>
            </a:r>
            <a:r>
              <a:rPr lang="es-MX" dirty="0"/>
              <a:t>, </a:t>
            </a:r>
            <a:r>
              <a:rPr lang="es-MX" dirty="0" err="1"/>
              <a:t>hermosillo</a:t>
            </a:r>
            <a:endParaRPr lang="es-MX" dirty="0"/>
          </a:p>
        </p:txBody>
      </p:sp>
      <p:pic>
        <p:nvPicPr>
          <p:cNvPr id="4" name="Imagen 3">
            <a:extLst>
              <a:ext uri="{FF2B5EF4-FFF2-40B4-BE49-F238E27FC236}">
                <a16:creationId xmlns:a16="http://schemas.microsoft.com/office/drawing/2014/main" id="{5C5B0234-3045-41F2-B0A5-1E2359555DD1}"/>
              </a:ext>
            </a:extLst>
          </p:cNvPr>
          <p:cNvPicPr>
            <a:picLocks noChangeAspect="1"/>
          </p:cNvPicPr>
          <p:nvPr/>
        </p:nvPicPr>
        <p:blipFill>
          <a:blip r:embed="rId2"/>
          <a:stretch>
            <a:fillRect/>
          </a:stretch>
        </p:blipFill>
        <p:spPr>
          <a:xfrm>
            <a:off x="1819275" y="1244154"/>
            <a:ext cx="8015956" cy="4878109"/>
          </a:xfrm>
          <a:prstGeom prst="rect">
            <a:avLst/>
          </a:prstGeom>
        </p:spPr>
      </p:pic>
    </p:spTree>
    <p:extLst>
      <p:ext uri="{BB962C8B-B14F-4D97-AF65-F5344CB8AC3E}">
        <p14:creationId xmlns:p14="http://schemas.microsoft.com/office/powerpoint/2010/main" val="648778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B6EF29-8C57-4A71-8186-4BC4F9478A78}"/>
              </a:ext>
            </a:extLst>
          </p:cNvPr>
          <p:cNvSpPr>
            <a:spLocks noGrp="1"/>
          </p:cNvSpPr>
          <p:nvPr>
            <p:ph type="title"/>
          </p:nvPr>
        </p:nvSpPr>
        <p:spPr>
          <a:xfrm>
            <a:off x="90319" y="-6960"/>
            <a:ext cx="9603275" cy="1049235"/>
          </a:xfrm>
        </p:spPr>
        <p:txBody>
          <a:bodyPr/>
          <a:lstStyle/>
          <a:p>
            <a:r>
              <a:rPr lang="es-MX" dirty="0">
                <a:solidFill>
                  <a:schemeClr val="accent1"/>
                </a:solidFill>
              </a:rPr>
              <a:t>Caso </a:t>
            </a:r>
            <a:r>
              <a:rPr lang="es-MX" dirty="0" err="1">
                <a:solidFill>
                  <a:schemeClr val="accent1"/>
                </a:solidFill>
              </a:rPr>
              <a:t>cytrar</a:t>
            </a:r>
            <a:r>
              <a:rPr lang="es-MX" dirty="0">
                <a:solidFill>
                  <a:schemeClr val="accent1"/>
                </a:solidFill>
              </a:rPr>
              <a:t>, </a:t>
            </a:r>
            <a:r>
              <a:rPr lang="es-MX" dirty="0" err="1">
                <a:solidFill>
                  <a:schemeClr val="accent1"/>
                </a:solidFill>
              </a:rPr>
              <a:t>hermosillo</a:t>
            </a:r>
            <a:endParaRPr lang="es-MX" dirty="0">
              <a:solidFill>
                <a:schemeClr val="accent1"/>
              </a:solidFill>
            </a:endParaRPr>
          </a:p>
        </p:txBody>
      </p:sp>
      <p:pic>
        <p:nvPicPr>
          <p:cNvPr id="4" name="Imagen 3">
            <a:extLst>
              <a:ext uri="{FF2B5EF4-FFF2-40B4-BE49-F238E27FC236}">
                <a16:creationId xmlns:a16="http://schemas.microsoft.com/office/drawing/2014/main" id="{B61AECB3-6EB7-4321-8843-6C85195993C8}"/>
              </a:ext>
            </a:extLst>
          </p:cNvPr>
          <p:cNvPicPr>
            <a:picLocks noChangeAspect="1"/>
          </p:cNvPicPr>
          <p:nvPr/>
        </p:nvPicPr>
        <p:blipFill>
          <a:blip r:embed="rId2"/>
          <a:stretch>
            <a:fillRect/>
          </a:stretch>
        </p:blipFill>
        <p:spPr>
          <a:xfrm>
            <a:off x="8147333" y="3222797"/>
            <a:ext cx="3873500" cy="2898158"/>
          </a:xfrm>
          <a:prstGeom prst="rect">
            <a:avLst/>
          </a:prstGeom>
        </p:spPr>
      </p:pic>
      <p:pic>
        <p:nvPicPr>
          <p:cNvPr id="5" name="Imagen 4">
            <a:extLst>
              <a:ext uri="{FF2B5EF4-FFF2-40B4-BE49-F238E27FC236}">
                <a16:creationId xmlns:a16="http://schemas.microsoft.com/office/drawing/2014/main" id="{63401A80-2B42-4DAC-831F-3004DA763291}"/>
              </a:ext>
            </a:extLst>
          </p:cNvPr>
          <p:cNvPicPr>
            <a:picLocks noChangeAspect="1"/>
          </p:cNvPicPr>
          <p:nvPr/>
        </p:nvPicPr>
        <p:blipFill>
          <a:blip r:embed="rId3"/>
          <a:stretch>
            <a:fillRect/>
          </a:stretch>
        </p:blipFill>
        <p:spPr>
          <a:xfrm>
            <a:off x="-75384" y="1082229"/>
            <a:ext cx="3610417" cy="2346771"/>
          </a:xfrm>
          <a:prstGeom prst="rect">
            <a:avLst/>
          </a:prstGeom>
        </p:spPr>
      </p:pic>
      <p:pic>
        <p:nvPicPr>
          <p:cNvPr id="6" name="Imagen 5">
            <a:extLst>
              <a:ext uri="{FF2B5EF4-FFF2-40B4-BE49-F238E27FC236}">
                <a16:creationId xmlns:a16="http://schemas.microsoft.com/office/drawing/2014/main" id="{9EC72C8A-7D66-477A-9410-0276080AF4AF}"/>
              </a:ext>
            </a:extLst>
          </p:cNvPr>
          <p:cNvPicPr>
            <a:picLocks noChangeAspect="1"/>
          </p:cNvPicPr>
          <p:nvPr/>
        </p:nvPicPr>
        <p:blipFill>
          <a:blip r:embed="rId4"/>
          <a:stretch>
            <a:fillRect/>
          </a:stretch>
        </p:blipFill>
        <p:spPr>
          <a:xfrm>
            <a:off x="8228181" y="85725"/>
            <a:ext cx="3873500" cy="2905125"/>
          </a:xfrm>
          <a:prstGeom prst="rect">
            <a:avLst/>
          </a:prstGeom>
        </p:spPr>
      </p:pic>
      <p:pic>
        <p:nvPicPr>
          <p:cNvPr id="7" name="Imagen 6">
            <a:extLst>
              <a:ext uri="{FF2B5EF4-FFF2-40B4-BE49-F238E27FC236}">
                <a16:creationId xmlns:a16="http://schemas.microsoft.com/office/drawing/2014/main" id="{4112560F-D198-4200-8057-7C8A21703761}"/>
              </a:ext>
            </a:extLst>
          </p:cNvPr>
          <p:cNvPicPr>
            <a:picLocks noChangeAspect="1"/>
          </p:cNvPicPr>
          <p:nvPr/>
        </p:nvPicPr>
        <p:blipFill>
          <a:blip r:embed="rId5"/>
          <a:stretch>
            <a:fillRect/>
          </a:stretch>
        </p:blipFill>
        <p:spPr>
          <a:xfrm>
            <a:off x="127604" y="4002734"/>
            <a:ext cx="3407429" cy="2555572"/>
          </a:xfrm>
          <a:prstGeom prst="rect">
            <a:avLst/>
          </a:prstGeom>
        </p:spPr>
      </p:pic>
      <p:graphicFrame>
        <p:nvGraphicFramePr>
          <p:cNvPr id="8" name="Tabla 7">
            <a:extLst>
              <a:ext uri="{FF2B5EF4-FFF2-40B4-BE49-F238E27FC236}">
                <a16:creationId xmlns:a16="http://schemas.microsoft.com/office/drawing/2014/main" id="{C1E67332-43C7-4547-9090-1D9A1B194183}"/>
              </a:ext>
            </a:extLst>
          </p:cNvPr>
          <p:cNvGraphicFramePr>
            <a:graphicFrameLocks noGrp="1"/>
          </p:cNvGraphicFramePr>
          <p:nvPr/>
        </p:nvGraphicFramePr>
        <p:xfrm>
          <a:off x="3553624" y="1936499"/>
          <a:ext cx="4494270" cy="3619500"/>
        </p:xfrm>
        <a:graphic>
          <a:graphicData uri="http://schemas.openxmlformats.org/drawingml/2006/table">
            <a:tbl>
              <a:tblPr>
                <a:tableStyleId>{08FB837D-C827-4EFA-A057-4D05807E0F7C}</a:tableStyleId>
              </a:tblPr>
              <a:tblGrid>
                <a:gridCol w="2247135">
                  <a:extLst>
                    <a:ext uri="{9D8B030D-6E8A-4147-A177-3AD203B41FA5}">
                      <a16:colId xmlns:a16="http://schemas.microsoft.com/office/drawing/2014/main" val="1861530593"/>
                    </a:ext>
                  </a:extLst>
                </a:gridCol>
                <a:gridCol w="2247135">
                  <a:extLst>
                    <a:ext uri="{9D8B030D-6E8A-4147-A177-3AD203B41FA5}">
                      <a16:colId xmlns:a16="http://schemas.microsoft.com/office/drawing/2014/main" val="3984857363"/>
                    </a:ext>
                  </a:extLst>
                </a:gridCol>
              </a:tblGrid>
              <a:tr h="586740">
                <a:tc>
                  <a:txBody>
                    <a:bodyPr/>
                    <a:lstStyle/>
                    <a:p>
                      <a:pPr algn="ctr"/>
                      <a:r>
                        <a:rPr lang="es-MX" sz="1400" b="1" dirty="0"/>
                        <a:t>SITIO </a:t>
                      </a:r>
                      <a:endParaRPr lang="es-MX" sz="1400" dirty="0"/>
                    </a:p>
                    <a:p>
                      <a:pPr algn="ctr"/>
                      <a:r>
                        <a:rPr lang="es-MX" sz="1400" b="1" dirty="0"/>
                        <a:t> </a:t>
                      </a:r>
                      <a:endParaRPr lang="es-MX" sz="1400" dirty="0"/>
                    </a:p>
                  </a:txBody>
                  <a:tcPr marL="19050" marR="19050" marT="19050" marB="19050"/>
                </a:tc>
                <a:tc>
                  <a:txBody>
                    <a:bodyPr/>
                    <a:lstStyle/>
                    <a:p>
                      <a:pPr algn="ctr"/>
                      <a:r>
                        <a:rPr lang="es-MX" sz="1400" b="1"/>
                        <a:t>CONTAMINANTE </a:t>
                      </a:r>
                      <a:endParaRPr lang="es-MX" sz="1400"/>
                    </a:p>
                  </a:txBody>
                  <a:tcPr marL="19050" marR="19050" marT="19050" marB="19050"/>
                </a:tc>
                <a:extLst>
                  <a:ext uri="{0D108BD9-81ED-4DB2-BD59-A6C34878D82A}">
                    <a16:rowId xmlns:a16="http://schemas.microsoft.com/office/drawing/2014/main" val="3803885312"/>
                  </a:ext>
                </a:extLst>
              </a:tr>
              <a:tr h="312420">
                <a:tc>
                  <a:txBody>
                    <a:bodyPr/>
                    <a:lstStyle/>
                    <a:p>
                      <a:pPr algn="ctr"/>
                      <a:r>
                        <a:rPr lang="es-MX" sz="1400"/>
                        <a:t>Suelo y subsuelo </a:t>
                      </a:r>
                    </a:p>
                  </a:txBody>
                  <a:tcPr marL="19050" marR="19050" marT="19050" marB="19050"/>
                </a:tc>
                <a:tc>
                  <a:txBody>
                    <a:bodyPr/>
                    <a:lstStyle/>
                    <a:p>
                      <a:pPr algn="ctr"/>
                      <a:r>
                        <a:rPr lang="es-MX" sz="1400"/>
                        <a:t>Hidrocarburos totales de petróleo (TPH’s) </a:t>
                      </a:r>
                    </a:p>
                  </a:txBody>
                  <a:tcPr marL="19050" marR="19050" marT="19050" marB="19050"/>
                </a:tc>
                <a:extLst>
                  <a:ext uri="{0D108BD9-81ED-4DB2-BD59-A6C34878D82A}">
                    <a16:rowId xmlns:a16="http://schemas.microsoft.com/office/drawing/2014/main" val="2979950883"/>
                  </a:ext>
                </a:extLst>
              </a:tr>
              <a:tr h="586740">
                <a:tc>
                  <a:txBody>
                    <a:bodyPr/>
                    <a:lstStyle/>
                    <a:p>
                      <a:pPr algn="ctr"/>
                      <a:r>
                        <a:rPr lang="es-MX" sz="1400"/>
                        <a:t>Almacén temporal </a:t>
                      </a:r>
                    </a:p>
                  </a:txBody>
                  <a:tcPr marL="19050" marR="19050" marT="19050" marB="19050"/>
                </a:tc>
                <a:tc>
                  <a:txBody>
                    <a:bodyPr/>
                    <a:lstStyle/>
                    <a:p>
                      <a:pPr algn="ctr"/>
                      <a:r>
                        <a:rPr lang="es-MX" sz="1400"/>
                        <a:t>Arsénico, TPH’s, y bifenilos policlorados (PCB’s) </a:t>
                      </a:r>
                    </a:p>
                  </a:txBody>
                  <a:tcPr marL="19050" marR="19050" marT="19050" marB="19050"/>
                </a:tc>
                <a:extLst>
                  <a:ext uri="{0D108BD9-81ED-4DB2-BD59-A6C34878D82A}">
                    <a16:rowId xmlns:a16="http://schemas.microsoft.com/office/drawing/2014/main" val="2045020479"/>
                  </a:ext>
                </a:extLst>
              </a:tr>
              <a:tr h="586740">
                <a:tc>
                  <a:txBody>
                    <a:bodyPr/>
                    <a:lstStyle/>
                    <a:p>
                      <a:pPr algn="ctr"/>
                      <a:r>
                        <a:rPr lang="es-MX" sz="1400"/>
                        <a:t>Laguna de evaporación </a:t>
                      </a:r>
                    </a:p>
                    <a:p>
                      <a:pPr algn="ctr"/>
                      <a:r>
                        <a:rPr lang="es-MX" sz="1400"/>
                        <a:t>  </a:t>
                      </a:r>
                    </a:p>
                  </a:txBody>
                  <a:tcPr marL="19050" marR="19050" marT="19050" marB="19050"/>
                </a:tc>
                <a:tc>
                  <a:txBody>
                    <a:bodyPr/>
                    <a:lstStyle/>
                    <a:p>
                      <a:pPr algn="ctr"/>
                      <a:r>
                        <a:rPr lang="es-MX" sz="1400"/>
                        <a:t>Cromo y arsénico </a:t>
                      </a:r>
                    </a:p>
                  </a:txBody>
                  <a:tcPr marL="19050" marR="19050" marT="19050" marB="19050"/>
                </a:tc>
                <a:extLst>
                  <a:ext uri="{0D108BD9-81ED-4DB2-BD59-A6C34878D82A}">
                    <a16:rowId xmlns:a16="http://schemas.microsoft.com/office/drawing/2014/main" val="2801953376"/>
                  </a:ext>
                </a:extLst>
              </a:tr>
              <a:tr h="312420">
                <a:tc>
                  <a:txBody>
                    <a:bodyPr/>
                    <a:lstStyle/>
                    <a:p>
                      <a:pPr algn="ctr"/>
                      <a:r>
                        <a:rPr lang="es-MX" sz="1400"/>
                        <a:t>Macrocelda 1 </a:t>
                      </a:r>
                    </a:p>
                  </a:txBody>
                  <a:tcPr marL="19050" marR="19050" marT="19050" marB="19050"/>
                </a:tc>
                <a:tc>
                  <a:txBody>
                    <a:bodyPr/>
                    <a:lstStyle/>
                    <a:p>
                      <a:pPr algn="ctr"/>
                      <a:r>
                        <a:rPr lang="es-MX" sz="1400"/>
                        <a:t>Arsénico e hidrocarburos líquidos </a:t>
                      </a:r>
                    </a:p>
                  </a:txBody>
                  <a:tcPr marL="19050" marR="19050" marT="19050" marB="19050"/>
                </a:tc>
                <a:extLst>
                  <a:ext uri="{0D108BD9-81ED-4DB2-BD59-A6C34878D82A}">
                    <a16:rowId xmlns:a16="http://schemas.microsoft.com/office/drawing/2014/main" val="540630900"/>
                  </a:ext>
                </a:extLst>
              </a:tr>
              <a:tr h="312420">
                <a:tc>
                  <a:txBody>
                    <a:bodyPr/>
                    <a:lstStyle/>
                    <a:p>
                      <a:pPr algn="ctr"/>
                      <a:r>
                        <a:rPr lang="es-MX" sz="1400"/>
                        <a:t>Macrocelda 2 </a:t>
                      </a:r>
                    </a:p>
                  </a:txBody>
                  <a:tcPr marL="19050" marR="19050" marT="19050" marB="19050"/>
                </a:tc>
                <a:tc>
                  <a:txBody>
                    <a:bodyPr/>
                    <a:lstStyle/>
                    <a:p>
                      <a:pPr algn="ctr"/>
                      <a:r>
                        <a:rPr lang="es-MX" sz="1400"/>
                        <a:t>Plomo, cadmio, níquel, tolueno, TPH’s y PCB’s </a:t>
                      </a:r>
                    </a:p>
                  </a:txBody>
                  <a:tcPr marL="19050" marR="19050" marT="19050" marB="19050"/>
                </a:tc>
                <a:extLst>
                  <a:ext uri="{0D108BD9-81ED-4DB2-BD59-A6C34878D82A}">
                    <a16:rowId xmlns:a16="http://schemas.microsoft.com/office/drawing/2014/main" val="2595049279"/>
                  </a:ext>
                </a:extLst>
              </a:tr>
              <a:tr h="312420">
                <a:tc>
                  <a:txBody>
                    <a:bodyPr/>
                    <a:lstStyle/>
                    <a:p>
                      <a:pPr algn="ctr"/>
                      <a:r>
                        <a:rPr lang="es-MX" sz="1400"/>
                        <a:t>Pozo de agua </a:t>
                      </a:r>
                    </a:p>
                  </a:txBody>
                  <a:tcPr marL="19050" marR="19050" marT="19050" marB="19050"/>
                </a:tc>
                <a:tc>
                  <a:txBody>
                    <a:bodyPr/>
                    <a:lstStyle/>
                    <a:p>
                      <a:pPr algn="ctr"/>
                      <a:r>
                        <a:rPr lang="es-MX" sz="1400" dirty="0"/>
                        <a:t>Plomo, manganeso, aluminio, hierro, sodio </a:t>
                      </a:r>
                    </a:p>
                  </a:txBody>
                  <a:tcPr marL="19050" marR="19050" marT="19050" marB="19050"/>
                </a:tc>
                <a:extLst>
                  <a:ext uri="{0D108BD9-81ED-4DB2-BD59-A6C34878D82A}">
                    <a16:rowId xmlns:a16="http://schemas.microsoft.com/office/drawing/2014/main" val="2494456125"/>
                  </a:ext>
                </a:extLst>
              </a:tr>
            </a:tbl>
          </a:graphicData>
        </a:graphic>
      </p:graphicFrame>
      <p:sp>
        <p:nvSpPr>
          <p:cNvPr id="9" name="Rectangle 1">
            <a:extLst>
              <a:ext uri="{FF2B5EF4-FFF2-40B4-BE49-F238E27FC236}">
                <a16:creationId xmlns:a16="http://schemas.microsoft.com/office/drawing/2014/main" id="{EF244694-03DB-4E08-9ADD-209A407B3DAA}"/>
              </a:ext>
            </a:extLst>
          </p:cNvPr>
          <p:cNvSpPr>
            <a:spLocks noChangeArrowheads="1"/>
          </p:cNvSpPr>
          <p:nvPr/>
        </p:nvSpPr>
        <p:spPr bwMode="auto">
          <a:xfrm>
            <a:off x="3622120" y="887264"/>
            <a:ext cx="431139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altLang="es-MX" sz="1800" b="1" i="0" u="none" strike="noStrike" cap="none" normalizeH="0" baseline="0" dirty="0">
                <a:ln>
                  <a:noFill/>
                </a:ln>
                <a:solidFill>
                  <a:schemeClr val="tx1"/>
                </a:solidFill>
                <a:effectLst/>
                <a:latin typeface="Arial" panose="020B0604020202020204" pitchFamily="34" charset="0"/>
              </a:rPr>
              <a:t>CONTAMINANTES QUE EXCEDEN DE LA NORMA ENCONTRADOS EN EL MUESTREO DEL CYTRAR </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8204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89B78AA-D784-4CB6-9932-415E03D825BE}"/>
              </a:ext>
            </a:extLst>
          </p:cNvPr>
          <p:cNvPicPr>
            <a:picLocks noChangeAspect="1"/>
          </p:cNvPicPr>
          <p:nvPr/>
        </p:nvPicPr>
        <p:blipFill rotWithShape="1">
          <a:blip r:embed="rId2"/>
          <a:srcRect l="6050" t="6863" r="6630" b="30492"/>
          <a:stretch/>
        </p:blipFill>
        <p:spPr>
          <a:xfrm>
            <a:off x="5007429" y="580571"/>
            <a:ext cx="5776686" cy="6020769"/>
          </a:xfrm>
          <a:prstGeom prst="rect">
            <a:avLst/>
          </a:prstGeom>
        </p:spPr>
      </p:pic>
      <p:sp>
        <p:nvSpPr>
          <p:cNvPr id="3" name="CuadroTexto 2">
            <a:extLst>
              <a:ext uri="{FF2B5EF4-FFF2-40B4-BE49-F238E27FC236}">
                <a16:creationId xmlns:a16="http://schemas.microsoft.com/office/drawing/2014/main" id="{C46851CC-8521-4168-AD03-B5CD17308747}"/>
              </a:ext>
            </a:extLst>
          </p:cNvPr>
          <p:cNvSpPr txBox="1"/>
          <p:nvPr/>
        </p:nvSpPr>
        <p:spPr>
          <a:xfrm>
            <a:off x="1087655" y="1694046"/>
            <a:ext cx="3099334" cy="646331"/>
          </a:xfrm>
          <a:prstGeom prst="rect">
            <a:avLst/>
          </a:prstGeom>
          <a:noFill/>
        </p:spPr>
        <p:txBody>
          <a:bodyPr wrap="square" rtlCol="0">
            <a:spAutoFit/>
          </a:bodyPr>
          <a:lstStyle/>
          <a:p>
            <a:r>
              <a:rPr lang="es-MX" sz="3600" b="1" dirty="0">
                <a:solidFill>
                  <a:schemeClr val="bg2">
                    <a:lumMod val="50000"/>
                  </a:schemeClr>
                </a:solidFill>
              </a:rPr>
              <a:t>Preguntas?</a:t>
            </a:r>
          </a:p>
        </p:txBody>
      </p:sp>
    </p:spTree>
    <p:extLst>
      <p:ext uri="{BB962C8B-B14F-4D97-AF65-F5344CB8AC3E}">
        <p14:creationId xmlns:p14="http://schemas.microsoft.com/office/powerpoint/2010/main" val="4239453196"/>
      </p:ext>
    </p:extLst>
  </p:cSld>
  <p:clrMapOvr>
    <a:masterClrMapping/>
  </p:clrMapOvr>
</p:sld>
</file>

<file path=ppt/theme/theme1.xml><?xml version="1.0" encoding="utf-8"?>
<a:theme xmlns:a="http://schemas.openxmlformats.org/drawingml/2006/main" name="Galería">
  <a:themeElements>
    <a:clrScheme name="Galerí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í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400</TotalTime>
  <Words>2328</Words>
  <Application>Microsoft Office PowerPoint</Application>
  <PresentationFormat>Panorámica</PresentationFormat>
  <Paragraphs>302</Paragraphs>
  <Slides>42</Slides>
  <Notes>0</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42</vt:i4>
      </vt:variant>
    </vt:vector>
  </HeadingPairs>
  <TitlesOfParts>
    <vt:vector size="50" baseType="lpstr">
      <vt:lpstr>Arial</vt:lpstr>
      <vt:lpstr>Arial Black</vt:lpstr>
      <vt:lpstr>Arial Narrow</vt:lpstr>
      <vt:lpstr>Calibri</vt:lpstr>
      <vt:lpstr>Tahoma</vt:lpstr>
      <vt:lpstr>Wingdings</vt:lpstr>
      <vt:lpstr>Galería</vt:lpstr>
      <vt:lpstr>Fotografía de Photo Editor</vt:lpstr>
      <vt:lpstr>Introducción a las ciencias ambientales</vt:lpstr>
      <vt:lpstr>Presentación de PowerPoint</vt:lpstr>
      <vt:lpstr>Presentación de PowerPoint</vt:lpstr>
      <vt:lpstr>Presentación de PowerPoint</vt:lpstr>
      <vt:lpstr>Presentación de PowerPoint</vt:lpstr>
      <vt:lpstr>Presentación de PowerPoint</vt:lpstr>
      <vt:lpstr>Composición de la basura</vt:lpstr>
      <vt:lpstr>Efectos de una mala disposición de los residuos </vt:lpstr>
      <vt:lpstr>Presentación de PowerPoint</vt:lpstr>
      <vt:lpstr>Efectos de una mala disposición de los residuos </vt:lpstr>
      <vt:lpstr>Efectos de una mala disposición de los residuos </vt:lpstr>
      <vt:lpstr>Efectos de una mala disposición de los residuos </vt:lpstr>
      <vt:lpstr>Los procesos de degradación de los residuos sólidos municipales están mediados por organismos (vectores) que se identifican como fauna nociva por su capacidad para trasmitir enfermedades.   Los sitios con mayor presencia de vectores están relacionados con sitios de acumulación de RSM ocasionalmente peligrosos. </vt:lpstr>
      <vt:lpstr>Producción de lixiviados y gases en vertederos</vt:lpstr>
      <vt:lpstr>Lixiviados</vt:lpstr>
      <vt:lpstr>Gases</vt:lpstr>
      <vt:lpstr>Gases</vt:lpstr>
      <vt:lpstr>Gases</vt:lpstr>
      <vt:lpstr>Gases</vt:lpstr>
      <vt:lpstr>Compuestos Orgánicos Volátiles (COV,s)</vt:lpstr>
      <vt:lpstr>Compuestos Orgánicos Volátiles (COV,s)</vt:lpstr>
      <vt:lpstr>Metales</vt:lpstr>
      <vt:lpstr>Residuos peligrosos</vt:lpstr>
      <vt:lpstr>Quemas en vertederos</vt:lpstr>
      <vt:lpstr>Compuestos químicos que se liberan con la incineración de la basura</vt:lpstr>
      <vt:lpstr>EL MANEJO DE RESIDUOS</vt:lpstr>
      <vt:lpstr>Manejo adecuado de los residuos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MANEJO INTEGRAL DE RESIDUOS LAS 3 R´S</vt:lpstr>
      <vt:lpstr>La Regla de las 3 R’ s  </vt:lpstr>
      <vt:lpstr>Esquema de implantación de las 3 R’ s</vt:lpstr>
      <vt:lpstr>BASURÓN, HERMOSILLO</vt:lpstr>
      <vt:lpstr>BASURÓN, HERMOSILLO</vt:lpstr>
      <vt:lpstr>Caso cytrar, hermosillo</vt:lpstr>
      <vt:lpstr>Caso cytrar, hermosillo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GEOLOGÍA AMBIENTAL</dc:title>
  <dc:creator>JOSE ISMAEL MINJAREZ SOSA</dc:creator>
  <cp:lastModifiedBy>JOSE ISMAEL MINJAREZ SOSA</cp:lastModifiedBy>
  <cp:revision>17</cp:revision>
  <dcterms:created xsi:type="dcterms:W3CDTF">2020-11-01T06:00:05Z</dcterms:created>
  <dcterms:modified xsi:type="dcterms:W3CDTF">2022-10-31T05:02:44Z</dcterms:modified>
</cp:coreProperties>
</file>