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39"/>
  </p:notesMasterIdLst>
  <p:sldIdLst>
    <p:sldId id="257" r:id="rId2"/>
    <p:sldId id="256" r:id="rId3"/>
    <p:sldId id="438" r:id="rId4"/>
    <p:sldId id="294" r:id="rId5"/>
    <p:sldId id="331" r:id="rId6"/>
    <p:sldId id="439" r:id="rId7"/>
    <p:sldId id="354" r:id="rId8"/>
    <p:sldId id="266" r:id="rId9"/>
    <p:sldId id="276" r:id="rId10"/>
    <p:sldId id="289" r:id="rId11"/>
    <p:sldId id="350" r:id="rId12"/>
    <p:sldId id="340" r:id="rId13"/>
    <p:sldId id="344" r:id="rId14"/>
    <p:sldId id="427" r:id="rId15"/>
    <p:sldId id="431" r:id="rId16"/>
    <p:sldId id="429" r:id="rId17"/>
    <p:sldId id="259" r:id="rId18"/>
    <p:sldId id="428" r:id="rId19"/>
    <p:sldId id="430" r:id="rId20"/>
    <p:sldId id="260" r:id="rId21"/>
    <p:sldId id="261" r:id="rId22"/>
    <p:sldId id="258" r:id="rId23"/>
    <p:sldId id="391" r:id="rId24"/>
    <p:sldId id="265" r:id="rId25"/>
    <p:sldId id="402" r:id="rId26"/>
    <p:sldId id="270" r:id="rId27"/>
    <p:sldId id="416" r:id="rId28"/>
    <p:sldId id="264" r:id="rId29"/>
    <p:sldId id="420" r:id="rId30"/>
    <p:sldId id="421" r:id="rId31"/>
    <p:sldId id="267" r:id="rId32"/>
    <p:sldId id="432" r:id="rId33"/>
    <p:sldId id="433" r:id="rId34"/>
    <p:sldId id="434" r:id="rId35"/>
    <p:sldId id="435" r:id="rId36"/>
    <p:sldId id="437" r:id="rId37"/>
    <p:sldId id="436"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ISMAEL MINJAREZ SOSA" initials="JIMS" lastIdx="2" clrIdx="0">
    <p:extLst>
      <p:ext uri="{19B8F6BF-5375-455C-9EA6-DF929625EA0E}">
        <p15:presenceInfo xmlns:p15="http://schemas.microsoft.com/office/powerpoint/2012/main" userId="JOSE ISMAEL MINJAREZ SOS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p:scale>
        <a:sx n="100" d="100"/>
        <a:sy n="100" d="100"/>
      </p:scale>
      <p:origin x="0" y="-33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1-09T22:01:04.367" idx="1">
    <p:pos x="7680" y="3342"/>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11-09T22:06:42.596" idx="2">
    <p:pos x="4915" y="715"/>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C5749-3822-4A32-8051-0808D2332856}" type="datetimeFigureOut">
              <a:rPr lang="es-MX" smtClean="0"/>
              <a:t>07/11/2022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1A8E4E-4D64-49ED-886C-2BED27FEC944}" type="slidenum">
              <a:rPr lang="es-MX" smtClean="0"/>
              <a:t>‹Nº›</a:t>
            </a:fld>
            <a:endParaRPr lang="es-MX"/>
          </a:p>
        </p:txBody>
      </p:sp>
    </p:spTree>
    <p:extLst>
      <p:ext uri="{BB962C8B-B14F-4D97-AF65-F5344CB8AC3E}">
        <p14:creationId xmlns:p14="http://schemas.microsoft.com/office/powerpoint/2010/main" val="1235137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A4FFFDF-1550-4352-8BBE-83A668C042D3}"/>
              </a:ext>
            </a:extLst>
          </p:cNvPr>
          <p:cNvSpPr>
            <a:spLocks noGrp="1" noRot="1" noChangeAspect="1" noChangeArrowheads="1" noTextEdit="1"/>
          </p:cNvSpPr>
          <p:nvPr>
            <p:ph type="sldImg"/>
          </p:nvPr>
        </p:nvSpPr>
        <p:spPr bwMode="auto">
          <a:xfrm>
            <a:off x="458788"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1" name="Rectangle 3">
            <a:extLst>
              <a:ext uri="{FF2B5EF4-FFF2-40B4-BE49-F238E27FC236}">
                <a16:creationId xmlns:a16="http://schemas.microsoft.com/office/drawing/2014/main" id="{6AE37458-78EC-428B-8E75-08398307A1A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s-ES_tradnl" altLang="es-MX"/>
          </a:p>
        </p:txBody>
      </p:sp>
    </p:spTree>
    <p:extLst>
      <p:ext uri="{BB962C8B-B14F-4D97-AF65-F5344CB8AC3E}">
        <p14:creationId xmlns:p14="http://schemas.microsoft.com/office/powerpoint/2010/main" val="834712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D3F5C87-FF67-42A9-8F8D-6C0BF5A4DC8E}"/>
              </a:ext>
            </a:extLst>
          </p:cNvPr>
          <p:cNvSpPr>
            <a:spLocks noGrp="1" noRot="1" noChangeAspect="1" noChangeArrowheads="1" noTextEdit="1"/>
          </p:cNvSpPr>
          <p:nvPr>
            <p:ph type="sldImg"/>
          </p:nvPr>
        </p:nvSpPr>
        <p:spPr bwMode="auto">
          <a:xfrm>
            <a:off x="1258888" y="720725"/>
            <a:ext cx="48006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5" name="Rectangle 3">
            <a:extLst>
              <a:ext uri="{FF2B5EF4-FFF2-40B4-BE49-F238E27FC236}">
                <a16:creationId xmlns:a16="http://schemas.microsoft.com/office/drawing/2014/main" id="{45D07C0D-74DA-449F-988D-8D0F0DA66E4F}"/>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s-ES_tradnl" altLang="es-MX"/>
          </a:p>
        </p:txBody>
      </p:sp>
    </p:spTree>
    <p:extLst>
      <p:ext uri="{BB962C8B-B14F-4D97-AF65-F5344CB8AC3E}">
        <p14:creationId xmlns:p14="http://schemas.microsoft.com/office/powerpoint/2010/main" val="4188276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Marcador de imagen de diapositiva 1">
            <a:extLst>
              <a:ext uri="{FF2B5EF4-FFF2-40B4-BE49-F238E27FC236}">
                <a16:creationId xmlns:a16="http://schemas.microsoft.com/office/drawing/2014/main" id="{147A9966-6C2A-4705-9A23-49C087D621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Marcador de notas 2">
            <a:extLst>
              <a:ext uri="{FF2B5EF4-FFF2-40B4-BE49-F238E27FC236}">
                <a16:creationId xmlns:a16="http://schemas.microsoft.com/office/drawing/2014/main" id="{9D5B287F-015F-4A5D-9405-81FF39EAF26E}"/>
              </a:ext>
            </a:extLst>
          </p:cNvPr>
          <p:cNvSpPr>
            <a:spLocks noGrp="1"/>
          </p:cNvSpPr>
          <p:nvPr>
            <p:ph type="body" idx="1"/>
          </p:nvPr>
        </p:nvSpPr>
        <p:spPr>
          <a:noFill/>
        </p:spPr>
        <p:txBody>
          <a:bodyPr/>
          <a:lstStyle/>
          <a:p>
            <a:pPr lvl="1" eaLnBrk="1" hangingPunct="1">
              <a:spcBef>
                <a:spcPct val="0"/>
              </a:spcBef>
            </a:pPr>
            <a:r>
              <a:rPr lang="es-CL" altLang="es-MX" b="1" u="sng"/>
              <a:t>Tecnologías térmicas</a:t>
            </a:r>
            <a:endParaRPr lang="es-ES" altLang="es-MX" b="1" u="sng"/>
          </a:p>
          <a:p>
            <a:pPr eaLnBrk="1" hangingPunct="1">
              <a:spcBef>
                <a:spcPct val="0"/>
              </a:spcBef>
            </a:pPr>
            <a:r>
              <a:rPr lang="es-CL" altLang="es-MX"/>
              <a:t>Este tipo de tecnología, es la forma más antigua de desalinizar agua y como su nombre lo indica se basa en un procesos de destilación e involucra formas de evaporación para la producción de agua pura. Este tipo de tecnología rara vez se utiliza para desalar agua salobre por el alto costo involucrado. La energía térmica requerida se produce en generadores de vapor, calderas y otros. Siendo los procesos térmicos más importantes el MSF y el MED, entre otros.</a:t>
            </a:r>
            <a:endParaRPr lang="es-ES" altLang="es-MX"/>
          </a:p>
          <a:p>
            <a:pPr eaLnBrk="1" hangingPunct="1">
              <a:spcBef>
                <a:spcPct val="0"/>
              </a:spcBef>
            </a:pPr>
            <a:endParaRPr lang="es-CL" altLang="es-MX"/>
          </a:p>
          <a:p>
            <a:pPr lvl="1" eaLnBrk="1" hangingPunct="1">
              <a:spcBef>
                <a:spcPct val="0"/>
              </a:spcBef>
            </a:pPr>
            <a:r>
              <a:rPr lang="es-CL" altLang="es-MX" b="1" u="sng"/>
              <a:t>Tecnologías de Membrana</a:t>
            </a:r>
            <a:endParaRPr lang="es-ES" altLang="es-MX" b="1" u="sng"/>
          </a:p>
          <a:p>
            <a:pPr eaLnBrk="1" hangingPunct="1">
              <a:spcBef>
                <a:spcPct val="0"/>
              </a:spcBef>
            </a:pPr>
            <a:r>
              <a:rPr lang="es-CL" altLang="es-MX"/>
              <a:t>La desalinización por membrana consiste en hacer pasar un caudal de agua salda a través de membranas para producir agua limpia. Existen distintos tipos de procesos siendo el más utilizado: la Osmosis Inversa. Estos procesos no incurren en variaciones de temperatura tan altos, y su consumo energético se ha visto disminuido con respecto a los procesos térmicos a lo largo de los años.</a:t>
            </a:r>
            <a:endParaRPr lang="es-ES" altLang="es-MX"/>
          </a:p>
          <a:p>
            <a:pPr eaLnBrk="1" hangingPunct="1">
              <a:spcBef>
                <a:spcPct val="0"/>
              </a:spcBef>
            </a:pPr>
            <a:endParaRPr lang="es-ES" altLang="es-MX"/>
          </a:p>
        </p:txBody>
      </p:sp>
      <p:sp>
        <p:nvSpPr>
          <p:cNvPr id="34820" name="Marcador de número de diapositiva 3">
            <a:extLst>
              <a:ext uri="{FF2B5EF4-FFF2-40B4-BE49-F238E27FC236}">
                <a16:creationId xmlns:a16="http://schemas.microsoft.com/office/drawing/2014/main" id="{E4D720DF-2B7A-45E1-B918-21C2A7717E15}"/>
              </a:ext>
            </a:extLst>
          </p:cNvPr>
          <p:cNvSpPr>
            <a:spLocks noGrp="1"/>
          </p:cNvSpPr>
          <p:nvPr>
            <p:ph type="sldNum" sz="quarter" idx="5"/>
          </p:nvPr>
        </p:nvSpPr>
        <p:spPr>
          <a:noFill/>
        </p:spPr>
        <p:txBody>
          <a:bodyPr/>
          <a:lstStyle>
            <a:lvl1pPr defTabSz="482600" eaLnBrk="0" hangingPunct="0">
              <a:defRPr>
                <a:solidFill>
                  <a:schemeClr val="tx1"/>
                </a:solidFill>
                <a:latin typeface="Calibri" panose="020F0502020204030204" pitchFamily="34" charset="0"/>
                <a:ea typeface="MS PGothic" panose="020B0600070205080204" pitchFamily="34" charset="-128"/>
              </a:defRPr>
            </a:lvl1pPr>
            <a:lvl2pPr marL="742950" indent="-285750" defTabSz="482600" eaLnBrk="0" hangingPunct="0">
              <a:defRPr>
                <a:solidFill>
                  <a:schemeClr val="tx1"/>
                </a:solidFill>
                <a:latin typeface="Calibri" panose="020F0502020204030204" pitchFamily="34" charset="0"/>
                <a:ea typeface="MS PGothic" panose="020B0600070205080204" pitchFamily="34" charset="-128"/>
              </a:defRPr>
            </a:lvl2pPr>
            <a:lvl3pPr marL="1143000" indent="-228600" defTabSz="482600" eaLnBrk="0" hangingPunct="0">
              <a:defRPr>
                <a:solidFill>
                  <a:schemeClr val="tx1"/>
                </a:solidFill>
                <a:latin typeface="Calibri" panose="020F0502020204030204" pitchFamily="34" charset="0"/>
                <a:ea typeface="MS PGothic" panose="020B0600070205080204" pitchFamily="34" charset="-128"/>
              </a:defRPr>
            </a:lvl3pPr>
            <a:lvl4pPr marL="1600200" indent="-228600" defTabSz="482600" eaLnBrk="0" hangingPunct="0">
              <a:defRPr>
                <a:solidFill>
                  <a:schemeClr val="tx1"/>
                </a:solidFill>
                <a:latin typeface="Calibri" panose="020F0502020204030204" pitchFamily="34" charset="0"/>
                <a:ea typeface="MS PGothic" panose="020B0600070205080204" pitchFamily="34" charset="-128"/>
              </a:defRPr>
            </a:lvl4pPr>
            <a:lvl5pPr marL="2057400" indent="-228600" defTabSz="482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E2DF5D8E-EE07-4268-BB11-00203D9B3C66}" type="slidenum">
              <a:rPr lang="es-ES" altLang="es-MX"/>
              <a:pPr eaLnBrk="1" hangingPunct="1"/>
              <a:t>6</a:t>
            </a:fld>
            <a:endParaRPr lang="es-ES" altLang="es-MX"/>
          </a:p>
        </p:txBody>
      </p:sp>
    </p:spTree>
    <p:extLst>
      <p:ext uri="{BB962C8B-B14F-4D97-AF65-F5344CB8AC3E}">
        <p14:creationId xmlns:p14="http://schemas.microsoft.com/office/powerpoint/2010/main" val="2642725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Marcador de imagen de diapositiva 1">
            <a:extLst>
              <a:ext uri="{FF2B5EF4-FFF2-40B4-BE49-F238E27FC236}">
                <a16:creationId xmlns:a16="http://schemas.microsoft.com/office/drawing/2014/main" id="{A314C85B-6CBB-428C-92C6-D3D18FC173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Marcador de notas 2">
            <a:extLst>
              <a:ext uri="{FF2B5EF4-FFF2-40B4-BE49-F238E27FC236}">
                <a16:creationId xmlns:a16="http://schemas.microsoft.com/office/drawing/2014/main" id="{443F183E-73C4-45EB-82C7-77AF793EDE38}"/>
              </a:ext>
            </a:extLst>
          </p:cNvPr>
          <p:cNvSpPr>
            <a:spLocks noGrp="1"/>
          </p:cNvSpPr>
          <p:nvPr>
            <p:ph type="body" idx="1"/>
          </p:nvPr>
        </p:nvSpPr>
        <p:spPr>
          <a:noFill/>
        </p:spPr>
        <p:txBody>
          <a:bodyPr/>
          <a:lstStyle/>
          <a:p>
            <a:pPr eaLnBrk="1" hangingPunct="1">
              <a:spcBef>
                <a:spcPct val="0"/>
              </a:spcBef>
            </a:pPr>
            <a:r>
              <a:rPr lang="es-CL" altLang="es-MX"/>
              <a:t>La forma en que se produce el paso de agua a través de la membrana responde a dos teorías: modelo poroso y modelo de solución-difusión. El primero habla de un flujo de agua que es absorbida sobre la superficie de la membrana y luego drenada a través de los poros de ella. La segunda indica que la membrana no posee poros, por lo que el agua se disuelve en la capa superficial de la membrana y luego se difunde a través de una capa sin poros de la misma.</a:t>
            </a:r>
            <a:endParaRPr lang="es-ES" altLang="es-MX"/>
          </a:p>
          <a:p>
            <a:pPr eaLnBrk="1" hangingPunct="1">
              <a:spcBef>
                <a:spcPct val="0"/>
              </a:spcBef>
            </a:pPr>
            <a:r>
              <a:rPr lang="es-CL" altLang="es-MX"/>
              <a:t>El modelo de solución-difusión permite predecir correctamente el comportamiento de las soluciones compuestas de una sola sal iónica. Este proceso descrito, queda enmarcado por una serie de ecuaciones que definen y aclaran los distintos tipos de aspectos que deben conocerse y que en última instancia permiten realizar el proyecto o el diseño de las distintas instalaciones</a:t>
            </a:r>
            <a:endParaRPr lang="es-ES" altLang="es-MX"/>
          </a:p>
        </p:txBody>
      </p:sp>
      <p:sp>
        <p:nvSpPr>
          <p:cNvPr id="35844" name="Marcador de número de diapositiva 3">
            <a:extLst>
              <a:ext uri="{FF2B5EF4-FFF2-40B4-BE49-F238E27FC236}">
                <a16:creationId xmlns:a16="http://schemas.microsoft.com/office/drawing/2014/main" id="{8164DA67-52A8-46AF-AB51-9A985388EC26}"/>
              </a:ext>
            </a:extLst>
          </p:cNvPr>
          <p:cNvSpPr txBox="1">
            <a:spLocks noGrp="1"/>
          </p:cNvSpPr>
          <p:nvPr/>
        </p:nvSpPr>
        <p:spPr bwMode="auto">
          <a:xfrm>
            <a:off x="4143375" y="9120188"/>
            <a:ext cx="31702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482600" eaLnBrk="0" hangingPunct="0">
              <a:defRPr>
                <a:solidFill>
                  <a:schemeClr val="tx1"/>
                </a:solidFill>
                <a:latin typeface="Calibri" panose="020F0502020204030204" pitchFamily="34" charset="0"/>
                <a:ea typeface="MS PGothic" panose="020B0600070205080204" pitchFamily="34" charset="-128"/>
              </a:defRPr>
            </a:lvl1pPr>
            <a:lvl2pPr marL="742950" indent="-285750" defTabSz="482600" eaLnBrk="0" hangingPunct="0">
              <a:defRPr>
                <a:solidFill>
                  <a:schemeClr val="tx1"/>
                </a:solidFill>
                <a:latin typeface="Calibri" panose="020F0502020204030204" pitchFamily="34" charset="0"/>
                <a:ea typeface="MS PGothic" panose="020B0600070205080204" pitchFamily="34" charset="-128"/>
              </a:defRPr>
            </a:lvl2pPr>
            <a:lvl3pPr marL="1143000" indent="-228600" defTabSz="482600" eaLnBrk="0" hangingPunct="0">
              <a:defRPr>
                <a:solidFill>
                  <a:schemeClr val="tx1"/>
                </a:solidFill>
                <a:latin typeface="Calibri" panose="020F0502020204030204" pitchFamily="34" charset="0"/>
                <a:ea typeface="MS PGothic" panose="020B0600070205080204" pitchFamily="34" charset="-128"/>
              </a:defRPr>
            </a:lvl3pPr>
            <a:lvl4pPr marL="1600200" indent="-228600" defTabSz="482600" eaLnBrk="0" hangingPunct="0">
              <a:defRPr>
                <a:solidFill>
                  <a:schemeClr val="tx1"/>
                </a:solidFill>
                <a:latin typeface="Calibri" panose="020F0502020204030204" pitchFamily="34" charset="0"/>
                <a:ea typeface="MS PGothic" panose="020B0600070205080204" pitchFamily="34" charset="-128"/>
              </a:defRPr>
            </a:lvl4pPr>
            <a:lvl5pPr marL="2057400" indent="-228600" defTabSz="482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82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eaLnBrk="1" hangingPunct="1"/>
            <a:fld id="{21F95AB2-D200-4286-8FC9-5CB364AC0893}" type="slidenum">
              <a:rPr lang="es-ES" altLang="es-MX" sz="1300"/>
              <a:pPr algn="r" eaLnBrk="1" hangingPunct="1"/>
              <a:t>11</a:t>
            </a:fld>
            <a:endParaRPr lang="es-ES" altLang="es-MX" sz="1300"/>
          </a:p>
        </p:txBody>
      </p:sp>
    </p:spTree>
    <p:extLst>
      <p:ext uri="{BB962C8B-B14F-4D97-AF65-F5344CB8AC3E}">
        <p14:creationId xmlns:p14="http://schemas.microsoft.com/office/powerpoint/2010/main" val="667994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5D7CD5C3-C8BA-431B-AC55-301C0527AD09}"/>
              </a:ext>
            </a:extLst>
          </p:cNvPr>
          <p:cNvSpPr>
            <a:spLocks noGrp="1" noRot="1" noChangeAspect="1" noChangeArrowheads="1" noTextEdit="1"/>
          </p:cNvSpPr>
          <p:nvPr>
            <p:ph type="sldImg"/>
          </p:nvPr>
        </p:nvSpPr>
        <p:spPr bwMode="auto">
          <a:xfrm>
            <a:off x="458788" y="720725"/>
            <a:ext cx="6396037" cy="3598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1" name="Rectangle 3">
            <a:extLst>
              <a:ext uri="{FF2B5EF4-FFF2-40B4-BE49-F238E27FC236}">
                <a16:creationId xmlns:a16="http://schemas.microsoft.com/office/drawing/2014/main" id="{EEDE2AA6-4E6F-4BCC-B247-D403CA4AECF6}"/>
              </a:ext>
            </a:extLst>
          </p:cNvPr>
          <p:cNvSpPr>
            <a:spLocks noGrp="1" noChangeArrowheads="1"/>
          </p:cNvSpPr>
          <p:nvPr>
            <p:ph type="body" idx="1"/>
          </p:nvPr>
        </p:nvSpPr>
        <p:spPr>
          <a:xfrm>
            <a:off x="731838" y="4560888"/>
            <a:ext cx="5849937" cy="43180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s-ES_tradnl" altLang="es-MX"/>
          </a:p>
        </p:txBody>
      </p:sp>
    </p:spTree>
    <p:extLst>
      <p:ext uri="{BB962C8B-B14F-4D97-AF65-F5344CB8AC3E}">
        <p14:creationId xmlns:p14="http://schemas.microsoft.com/office/powerpoint/2010/main" val="1488214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203950" cy="3490913"/>
          </a:xfrm>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A5D78FC6-CE17-4259-A63C-DDFC12E048FC}" type="slidenum">
              <a:rPr lang="es-ES" smtClean="0"/>
              <a:pPr/>
              <a:t>23</a:t>
            </a:fld>
            <a:endParaRPr lang="es-ES"/>
          </a:p>
        </p:txBody>
      </p:sp>
      <p:sp>
        <p:nvSpPr>
          <p:cNvPr id="5" name="4 Marcador de encabezado"/>
          <p:cNvSpPr>
            <a:spLocks noGrp="1"/>
          </p:cNvSpPr>
          <p:nvPr>
            <p:ph type="hdr" sz="quarter" idx="11"/>
          </p:nvPr>
        </p:nvSpPr>
        <p:spPr/>
        <p:txBody>
          <a:bodyPr/>
          <a:lstStyle/>
          <a:p>
            <a:r>
              <a:rPr lang="es-ES"/>
              <a:t>AGUA ROCAPORTENSE S.A.P.I. DE C.V.</a:t>
            </a:r>
          </a:p>
        </p:txBody>
      </p:sp>
    </p:spTree>
    <p:extLst>
      <p:ext uri="{BB962C8B-B14F-4D97-AF65-F5344CB8AC3E}">
        <p14:creationId xmlns:p14="http://schemas.microsoft.com/office/powerpoint/2010/main" val="3617816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203950" cy="3490913"/>
          </a:xfrm>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A5D78FC6-CE17-4259-A63C-DDFC12E048FC}" type="slidenum">
              <a:rPr lang="es-ES" smtClean="0"/>
              <a:pPr/>
              <a:t>25</a:t>
            </a:fld>
            <a:endParaRPr lang="es-ES"/>
          </a:p>
        </p:txBody>
      </p:sp>
      <p:sp>
        <p:nvSpPr>
          <p:cNvPr id="5" name="4 Marcador de encabezado"/>
          <p:cNvSpPr>
            <a:spLocks noGrp="1"/>
          </p:cNvSpPr>
          <p:nvPr>
            <p:ph type="hdr" sz="quarter" idx="11"/>
          </p:nvPr>
        </p:nvSpPr>
        <p:spPr/>
        <p:txBody>
          <a:bodyPr/>
          <a:lstStyle/>
          <a:p>
            <a:r>
              <a:rPr lang="es-ES"/>
              <a:t>AGUA ROCAPORTENSE S.A.P.I. DE C.V.</a:t>
            </a:r>
          </a:p>
        </p:txBody>
      </p:sp>
    </p:spTree>
    <p:extLst>
      <p:ext uri="{BB962C8B-B14F-4D97-AF65-F5344CB8AC3E}">
        <p14:creationId xmlns:p14="http://schemas.microsoft.com/office/powerpoint/2010/main" val="3617816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203950" cy="3490913"/>
          </a:xfrm>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A5D78FC6-CE17-4259-A63C-DDFC12E048FC}" type="slidenum">
              <a:rPr lang="es-ES" smtClean="0"/>
              <a:pPr/>
              <a:t>26</a:t>
            </a:fld>
            <a:endParaRPr lang="es-ES"/>
          </a:p>
        </p:txBody>
      </p:sp>
      <p:sp>
        <p:nvSpPr>
          <p:cNvPr id="5" name="4 Marcador de encabezado"/>
          <p:cNvSpPr>
            <a:spLocks noGrp="1"/>
          </p:cNvSpPr>
          <p:nvPr>
            <p:ph type="hdr" sz="quarter" idx="11"/>
          </p:nvPr>
        </p:nvSpPr>
        <p:spPr/>
        <p:txBody>
          <a:bodyPr/>
          <a:lstStyle/>
          <a:p>
            <a:r>
              <a:rPr lang="es-ES"/>
              <a:t>AGUA ROCAPORTENSE S.A.P.I. DE C.V.</a:t>
            </a:r>
          </a:p>
        </p:txBody>
      </p:sp>
    </p:spTree>
    <p:extLst>
      <p:ext uri="{BB962C8B-B14F-4D97-AF65-F5344CB8AC3E}">
        <p14:creationId xmlns:p14="http://schemas.microsoft.com/office/powerpoint/2010/main" val="3484881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203950" cy="3490913"/>
          </a:xfrm>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A5D78FC6-CE17-4259-A63C-DDFC12E048FC}" type="slidenum">
              <a:rPr lang="es-ES" smtClean="0"/>
              <a:pPr/>
              <a:t>27</a:t>
            </a:fld>
            <a:endParaRPr lang="es-ES"/>
          </a:p>
        </p:txBody>
      </p:sp>
      <p:sp>
        <p:nvSpPr>
          <p:cNvPr id="5" name="4 Marcador de encabezado"/>
          <p:cNvSpPr>
            <a:spLocks noGrp="1"/>
          </p:cNvSpPr>
          <p:nvPr>
            <p:ph type="hdr" sz="quarter" idx="11"/>
          </p:nvPr>
        </p:nvSpPr>
        <p:spPr/>
        <p:txBody>
          <a:bodyPr/>
          <a:lstStyle/>
          <a:p>
            <a:r>
              <a:rPr lang="es-ES"/>
              <a:t>AGUA ROCAPORTENSE S.A.P.I. DE C.V.</a:t>
            </a:r>
          </a:p>
        </p:txBody>
      </p:sp>
    </p:spTree>
    <p:extLst>
      <p:ext uri="{BB962C8B-B14F-4D97-AF65-F5344CB8AC3E}">
        <p14:creationId xmlns:p14="http://schemas.microsoft.com/office/powerpoint/2010/main" val="3617816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203950" cy="3490913"/>
          </a:xfrm>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A5D78FC6-CE17-4259-A63C-DDFC12E048FC}" type="slidenum">
              <a:rPr lang="es-ES" smtClean="0"/>
              <a:pPr/>
              <a:t>29</a:t>
            </a:fld>
            <a:endParaRPr lang="es-ES"/>
          </a:p>
        </p:txBody>
      </p:sp>
      <p:sp>
        <p:nvSpPr>
          <p:cNvPr id="5" name="4 Marcador de encabezado"/>
          <p:cNvSpPr>
            <a:spLocks noGrp="1"/>
          </p:cNvSpPr>
          <p:nvPr>
            <p:ph type="hdr" sz="quarter" idx="11"/>
          </p:nvPr>
        </p:nvSpPr>
        <p:spPr/>
        <p:txBody>
          <a:bodyPr/>
          <a:lstStyle/>
          <a:p>
            <a:r>
              <a:rPr lang="es-ES"/>
              <a:t>AGUA ROCAPORTENSE S.A.P.I. DE C.V.</a:t>
            </a:r>
          </a:p>
        </p:txBody>
      </p:sp>
    </p:spTree>
    <p:extLst>
      <p:ext uri="{BB962C8B-B14F-4D97-AF65-F5344CB8AC3E}">
        <p14:creationId xmlns:p14="http://schemas.microsoft.com/office/powerpoint/2010/main" val="3617816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203950" cy="3490913"/>
          </a:xfrm>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A5D78FC6-CE17-4259-A63C-DDFC12E048FC}" type="slidenum">
              <a:rPr lang="es-ES" smtClean="0"/>
              <a:pPr/>
              <a:t>30</a:t>
            </a:fld>
            <a:endParaRPr lang="es-ES"/>
          </a:p>
        </p:txBody>
      </p:sp>
      <p:sp>
        <p:nvSpPr>
          <p:cNvPr id="5" name="4 Marcador de encabezado"/>
          <p:cNvSpPr>
            <a:spLocks noGrp="1"/>
          </p:cNvSpPr>
          <p:nvPr>
            <p:ph type="hdr" sz="quarter" idx="11"/>
          </p:nvPr>
        </p:nvSpPr>
        <p:spPr/>
        <p:txBody>
          <a:bodyPr/>
          <a:lstStyle/>
          <a:p>
            <a:r>
              <a:rPr lang="es-ES"/>
              <a:t>AGUA ROCAPORTENSE S.A.P.I. DE C.V.</a:t>
            </a:r>
          </a:p>
        </p:txBody>
      </p:sp>
    </p:spTree>
    <p:extLst>
      <p:ext uri="{BB962C8B-B14F-4D97-AF65-F5344CB8AC3E}">
        <p14:creationId xmlns:p14="http://schemas.microsoft.com/office/powerpoint/2010/main" val="3617816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AE6C582-BA01-4EDC-A473-665E3BC05B8F}" type="datetimeFigureOut">
              <a:rPr lang="es-MX" smtClean="0"/>
              <a:t>07/11/2022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D5318D-2C5E-49F6-ABCA-927EF6AEB7F1}"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2166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E6C582-BA01-4EDC-A473-665E3BC05B8F}" type="datetimeFigureOut">
              <a:rPr lang="es-MX" smtClean="0"/>
              <a:t>07/11/2022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4135454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AE6C582-BA01-4EDC-A473-665E3BC05B8F}" type="datetimeFigureOut">
              <a:rPr lang="es-MX" smtClean="0"/>
              <a:t>07/11/2022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D5318D-2C5E-49F6-ABCA-927EF6AEB7F1}"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93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AE6C582-BA01-4EDC-A473-665E3BC05B8F}" type="datetimeFigureOut">
              <a:rPr lang="es-MX" smtClean="0"/>
              <a:t>07/11/2022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1639178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AE6C582-BA01-4EDC-A473-665E3BC05B8F}" type="datetimeFigureOut">
              <a:rPr lang="es-MX" smtClean="0"/>
              <a:t>07/11/2022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3600873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AE6C582-BA01-4EDC-A473-665E3BC05B8F}" type="datetimeFigureOut">
              <a:rPr lang="es-MX" smtClean="0"/>
              <a:t>07/11/2022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3541272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AE6C582-BA01-4EDC-A473-665E3BC05B8F}" type="datetimeFigureOut">
              <a:rPr lang="es-MX" smtClean="0"/>
              <a:t>07/11/2022</a:t>
            </a:fld>
            <a:endParaRPr lang="es-MX"/>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MX"/>
          </a:p>
        </p:txBody>
      </p:sp>
      <p:sp>
        <p:nvSpPr>
          <p:cNvPr id="9" name="Slide Number Placeholder 8"/>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375355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AE6C582-BA01-4EDC-A473-665E3BC05B8F}" type="datetimeFigureOut">
              <a:rPr lang="es-MX" smtClean="0"/>
              <a:t>07/11/2022</a:t>
            </a:fld>
            <a:endParaRPr lang="es-MX"/>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MX"/>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5D5318D-2C5E-49F6-ABCA-927EF6AEB7F1}" type="slidenum">
              <a:rPr lang="es-MX" smtClean="0"/>
              <a:t>‹Nº›</a:t>
            </a:fld>
            <a:endParaRPr lang="es-MX"/>
          </a:p>
        </p:txBody>
      </p:sp>
    </p:spTree>
    <p:extLst>
      <p:ext uri="{BB962C8B-B14F-4D97-AF65-F5344CB8AC3E}">
        <p14:creationId xmlns:p14="http://schemas.microsoft.com/office/powerpoint/2010/main" val="1647943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AE6C582-BA01-4EDC-A473-665E3BC05B8F}" type="datetimeFigureOut">
              <a:rPr lang="es-MX" smtClean="0"/>
              <a:t>07/11/2022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39657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E6C582-BA01-4EDC-A473-665E3BC05B8F}" type="datetimeFigureOut">
              <a:rPr lang="es-MX" smtClean="0"/>
              <a:t>07/11/2022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3031615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E6C582-BA01-4EDC-A473-665E3BC05B8F}" type="datetimeFigureOut">
              <a:rPr lang="es-MX" smtClean="0"/>
              <a:t>07/11/2022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D5318D-2C5E-49F6-ABCA-927EF6AEB7F1}" type="slidenum">
              <a:rPr lang="es-MX" smtClean="0"/>
              <a:t>‹Nº›</a:t>
            </a:fld>
            <a:endParaRPr lang="es-MX"/>
          </a:p>
        </p:txBody>
      </p:sp>
    </p:spTree>
    <p:extLst>
      <p:ext uri="{BB962C8B-B14F-4D97-AF65-F5344CB8AC3E}">
        <p14:creationId xmlns:p14="http://schemas.microsoft.com/office/powerpoint/2010/main" val="145459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a:t>Haga clic para modificar el estilo de título del patrón</a:t>
            </a:r>
            <a:endParaRPr lang="es-CL"/>
          </a:p>
        </p:txBody>
      </p:sp>
      <p:sp>
        <p:nvSpPr>
          <p:cNvPr id="3" name="2 Marcador de texto"/>
          <p:cNvSpPr>
            <a:spLocks noGrp="1"/>
          </p:cNvSpPr>
          <p:nvPr>
            <p:ph type="body" sz="half" idx="1"/>
          </p:nvPr>
        </p:nvSpPr>
        <p:spPr>
          <a:xfrm>
            <a:off x="609600" y="1600201"/>
            <a:ext cx="53848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6197600" y="1600201"/>
            <a:ext cx="53848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Date Placeholder 3">
            <a:extLst>
              <a:ext uri="{FF2B5EF4-FFF2-40B4-BE49-F238E27FC236}">
                <a16:creationId xmlns:a16="http://schemas.microsoft.com/office/drawing/2014/main" id="{08A9C235-0985-4043-9CB7-8838246D0C3B}"/>
              </a:ext>
            </a:extLst>
          </p:cNvPr>
          <p:cNvSpPr>
            <a:spLocks noGrp="1"/>
          </p:cNvSpPr>
          <p:nvPr>
            <p:ph type="dt" sz="half" idx="10"/>
          </p:nvPr>
        </p:nvSpPr>
        <p:spPr/>
        <p:txBody>
          <a:bodyPr/>
          <a:lstStyle>
            <a:lvl1pPr>
              <a:defRPr/>
            </a:lvl1pPr>
          </a:lstStyle>
          <a:p>
            <a:pPr>
              <a:defRPr/>
            </a:pPr>
            <a:fld id="{A27295FB-93FE-4364-A839-C4497D6A98FD}" type="datetimeFigureOut">
              <a:rPr lang="en-US" altLang="es-CL"/>
              <a:pPr>
                <a:defRPr/>
              </a:pPr>
              <a:t>11/7/2022</a:t>
            </a:fld>
            <a:endParaRPr lang="en-US" altLang="es-CL"/>
          </a:p>
        </p:txBody>
      </p:sp>
      <p:sp>
        <p:nvSpPr>
          <p:cNvPr id="6" name="Footer Placeholder 4">
            <a:extLst>
              <a:ext uri="{FF2B5EF4-FFF2-40B4-BE49-F238E27FC236}">
                <a16:creationId xmlns:a16="http://schemas.microsoft.com/office/drawing/2014/main" id="{484C6DB7-6DEE-41FC-BE53-8D5AA5A95EA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A83750F-EF3C-42EF-A677-8A05FE3C11A7}"/>
              </a:ext>
            </a:extLst>
          </p:cNvPr>
          <p:cNvSpPr>
            <a:spLocks noGrp="1"/>
          </p:cNvSpPr>
          <p:nvPr>
            <p:ph type="sldNum" sz="quarter" idx="12"/>
          </p:nvPr>
        </p:nvSpPr>
        <p:spPr/>
        <p:txBody>
          <a:bodyPr/>
          <a:lstStyle>
            <a:lvl1pPr>
              <a:defRPr/>
            </a:lvl1pPr>
          </a:lstStyle>
          <a:p>
            <a:fld id="{846C70A5-6F06-41AD-B360-580375B9A7CF}" type="slidenum">
              <a:rPr lang="en-US" altLang="es-CL"/>
              <a:pPr/>
              <a:t>‹Nº›</a:t>
            </a:fld>
            <a:endParaRPr lang="en-US" altLang="es-CL"/>
          </a:p>
        </p:txBody>
      </p:sp>
    </p:spTree>
    <p:extLst>
      <p:ext uri="{BB962C8B-B14F-4D97-AF65-F5344CB8AC3E}">
        <p14:creationId xmlns:p14="http://schemas.microsoft.com/office/powerpoint/2010/main" val="2310439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a:t>Haga clic para modificar el estilo de título del patrón</a:t>
            </a:r>
            <a:endParaRPr lang="es-CL"/>
          </a:p>
        </p:txBody>
      </p:sp>
      <p:sp>
        <p:nvSpPr>
          <p:cNvPr id="3" name="2 Marcador de tabla"/>
          <p:cNvSpPr>
            <a:spLocks noGrp="1"/>
          </p:cNvSpPr>
          <p:nvPr>
            <p:ph type="tbl" idx="1"/>
          </p:nvPr>
        </p:nvSpPr>
        <p:spPr>
          <a:xfrm>
            <a:off x="609600" y="1600201"/>
            <a:ext cx="10972800" cy="4525963"/>
          </a:xfrm>
        </p:spPr>
        <p:txBody>
          <a:bodyPr/>
          <a:lstStyle/>
          <a:p>
            <a:pPr lvl="0"/>
            <a:endParaRPr lang="es-CL" noProof="0"/>
          </a:p>
        </p:txBody>
      </p:sp>
      <p:sp>
        <p:nvSpPr>
          <p:cNvPr id="4" name="Date Placeholder 3">
            <a:extLst>
              <a:ext uri="{FF2B5EF4-FFF2-40B4-BE49-F238E27FC236}">
                <a16:creationId xmlns:a16="http://schemas.microsoft.com/office/drawing/2014/main" id="{32312B04-266A-412C-947D-8FF04818B51D}"/>
              </a:ext>
            </a:extLst>
          </p:cNvPr>
          <p:cNvSpPr>
            <a:spLocks noGrp="1"/>
          </p:cNvSpPr>
          <p:nvPr>
            <p:ph type="dt" sz="half" idx="10"/>
          </p:nvPr>
        </p:nvSpPr>
        <p:spPr/>
        <p:txBody>
          <a:bodyPr/>
          <a:lstStyle>
            <a:lvl1pPr>
              <a:defRPr/>
            </a:lvl1pPr>
          </a:lstStyle>
          <a:p>
            <a:pPr>
              <a:defRPr/>
            </a:pPr>
            <a:fld id="{0979B9EA-3422-4D15-8BAE-EA933D889C6F}" type="datetimeFigureOut">
              <a:rPr lang="en-US" altLang="es-CL"/>
              <a:pPr>
                <a:defRPr/>
              </a:pPr>
              <a:t>11/7/2022</a:t>
            </a:fld>
            <a:endParaRPr lang="en-US" altLang="es-CL"/>
          </a:p>
        </p:txBody>
      </p:sp>
      <p:sp>
        <p:nvSpPr>
          <p:cNvPr id="5" name="Footer Placeholder 4">
            <a:extLst>
              <a:ext uri="{FF2B5EF4-FFF2-40B4-BE49-F238E27FC236}">
                <a16:creationId xmlns:a16="http://schemas.microsoft.com/office/drawing/2014/main" id="{E26305CB-B100-4F61-963F-EB1FCE177E6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CE50DE-6047-4D2D-82C0-FEE267BB7CC7}"/>
              </a:ext>
            </a:extLst>
          </p:cNvPr>
          <p:cNvSpPr>
            <a:spLocks noGrp="1"/>
          </p:cNvSpPr>
          <p:nvPr>
            <p:ph type="sldNum" sz="quarter" idx="12"/>
          </p:nvPr>
        </p:nvSpPr>
        <p:spPr/>
        <p:txBody>
          <a:bodyPr/>
          <a:lstStyle>
            <a:lvl1pPr>
              <a:defRPr/>
            </a:lvl1pPr>
          </a:lstStyle>
          <a:p>
            <a:fld id="{A2C116F1-2443-4960-B63D-682EEA97F10E}" type="slidenum">
              <a:rPr lang="en-US" altLang="es-CL"/>
              <a:pPr/>
              <a:t>‹Nº›</a:t>
            </a:fld>
            <a:endParaRPr lang="en-US" altLang="es-CL"/>
          </a:p>
        </p:txBody>
      </p:sp>
    </p:spTree>
    <p:extLst>
      <p:ext uri="{BB962C8B-B14F-4D97-AF65-F5344CB8AC3E}">
        <p14:creationId xmlns:p14="http://schemas.microsoft.com/office/powerpoint/2010/main" val="1498032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3" name="Date Placeholder 3">
            <a:extLst>
              <a:ext uri="{FF2B5EF4-FFF2-40B4-BE49-F238E27FC236}">
                <a16:creationId xmlns:a16="http://schemas.microsoft.com/office/drawing/2014/main" id="{8FF92ACF-07CC-41E5-AC42-8DFAECB63BA7}"/>
              </a:ext>
            </a:extLst>
          </p:cNvPr>
          <p:cNvSpPr>
            <a:spLocks noGrp="1"/>
          </p:cNvSpPr>
          <p:nvPr>
            <p:ph type="dt" sz="half" idx="10"/>
          </p:nvPr>
        </p:nvSpPr>
        <p:spPr/>
        <p:txBody>
          <a:bodyPr/>
          <a:lstStyle>
            <a:lvl1pPr>
              <a:defRPr/>
            </a:lvl1pPr>
          </a:lstStyle>
          <a:p>
            <a:pPr>
              <a:defRPr/>
            </a:pPr>
            <a:fld id="{C4CD3A9B-7B86-41B7-A79A-7AB61DD57739}" type="datetimeFigureOut">
              <a:rPr lang="en-US" altLang="es-CL"/>
              <a:pPr>
                <a:defRPr/>
              </a:pPr>
              <a:t>11/7/2022</a:t>
            </a:fld>
            <a:endParaRPr lang="en-US" altLang="es-CL"/>
          </a:p>
        </p:txBody>
      </p:sp>
      <p:sp>
        <p:nvSpPr>
          <p:cNvPr id="4" name="Footer Placeholder 4">
            <a:extLst>
              <a:ext uri="{FF2B5EF4-FFF2-40B4-BE49-F238E27FC236}">
                <a16:creationId xmlns:a16="http://schemas.microsoft.com/office/drawing/2014/main" id="{DC9E1629-C440-457E-8FD9-9891846A68C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68BECB6-034D-4BF1-9EE8-CF9DAE88516C}"/>
              </a:ext>
            </a:extLst>
          </p:cNvPr>
          <p:cNvSpPr>
            <a:spLocks noGrp="1"/>
          </p:cNvSpPr>
          <p:nvPr>
            <p:ph type="sldNum" sz="quarter" idx="12"/>
          </p:nvPr>
        </p:nvSpPr>
        <p:spPr/>
        <p:txBody>
          <a:bodyPr/>
          <a:lstStyle>
            <a:lvl1pPr>
              <a:defRPr/>
            </a:lvl1pPr>
          </a:lstStyle>
          <a:p>
            <a:fld id="{13313E84-A6F8-4AB2-8612-F1A132DC2786}" type="slidenum">
              <a:rPr lang="en-US" altLang="es-CL"/>
              <a:pPr/>
              <a:t>‹Nº›</a:t>
            </a:fld>
            <a:endParaRPr lang="en-US" altLang="es-CL"/>
          </a:p>
        </p:txBody>
      </p:sp>
    </p:spTree>
    <p:extLst>
      <p:ext uri="{BB962C8B-B14F-4D97-AF65-F5344CB8AC3E}">
        <p14:creationId xmlns:p14="http://schemas.microsoft.com/office/powerpoint/2010/main" val="971696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AE6C582-BA01-4EDC-A473-665E3BC05B8F}" type="datetimeFigureOut">
              <a:rPr lang="es-MX" smtClean="0"/>
              <a:t>07/11/2022</a:t>
            </a:fld>
            <a:endParaRPr lang="es-MX"/>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MX"/>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5D5318D-2C5E-49F6-ABCA-927EF6AEB7F1}" type="slidenum">
              <a:rPr lang="es-MX" smtClean="0"/>
              <a:t>‹Nº›</a:t>
            </a:fld>
            <a:endParaRPr lang="es-MX"/>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613679"/>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4.bin"/><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3D%20Design%20Sea%20Water%20Reverse%20Osmosis%20desal.wmv" TargetMode="External"/><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182CC3-90F6-4621-B3D8-A22487E86705}"/>
              </a:ext>
            </a:extLst>
          </p:cNvPr>
          <p:cNvSpPr>
            <a:spLocks noGrp="1"/>
          </p:cNvSpPr>
          <p:nvPr>
            <p:ph type="title"/>
          </p:nvPr>
        </p:nvSpPr>
        <p:spPr>
          <a:xfrm>
            <a:off x="751951" y="1345754"/>
            <a:ext cx="10515600" cy="1681532"/>
          </a:xfrm>
        </p:spPr>
        <p:txBody>
          <a:bodyPr>
            <a:normAutofit fontScale="90000"/>
          </a:bodyPr>
          <a:lstStyle/>
          <a:p>
            <a:pPr algn="ctr"/>
            <a:r>
              <a:rPr lang="es-MX" dirty="0"/>
              <a:t>INTRODUCCIÓN A LAS CIENCIAS AMBIENTALES</a:t>
            </a:r>
          </a:p>
        </p:txBody>
      </p:sp>
      <p:sp>
        <p:nvSpPr>
          <p:cNvPr id="3" name="Marcador de texto 2">
            <a:extLst>
              <a:ext uri="{FF2B5EF4-FFF2-40B4-BE49-F238E27FC236}">
                <a16:creationId xmlns:a16="http://schemas.microsoft.com/office/drawing/2014/main" id="{46E6844F-726D-4333-9855-8558EC344BEF}"/>
              </a:ext>
            </a:extLst>
          </p:cNvPr>
          <p:cNvSpPr>
            <a:spLocks noGrp="1"/>
          </p:cNvSpPr>
          <p:nvPr>
            <p:ph type="body" idx="1"/>
          </p:nvPr>
        </p:nvSpPr>
        <p:spPr/>
        <p:txBody>
          <a:bodyPr/>
          <a:lstStyle/>
          <a:p>
            <a:pPr algn="r"/>
            <a:r>
              <a:rPr lang="es-MX" dirty="0"/>
              <a:t>Semestre 2022-2</a:t>
            </a:r>
          </a:p>
        </p:txBody>
      </p:sp>
    </p:spTree>
    <p:extLst>
      <p:ext uri="{BB962C8B-B14F-4D97-AF65-F5344CB8AC3E}">
        <p14:creationId xmlns:p14="http://schemas.microsoft.com/office/powerpoint/2010/main" val="171554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A0E927-6F2E-4F82-8824-C47BCD1EF464}"/>
              </a:ext>
            </a:extLst>
          </p:cNvPr>
          <p:cNvSpPr>
            <a:spLocks noGrp="1"/>
          </p:cNvSpPr>
          <p:nvPr>
            <p:ph type="ctrTitle"/>
          </p:nvPr>
        </p:nvSpPr>
        <p:spPr>
          <a:xfrm>
            <a:off x="1381365" y="932156"/>
            <a:ext cx="10058400" cy="2434168"/>
          </a:xfrm>
        </p:spPr>
        <p:txBody>
          <a:bodyPr>
            <a:noAutofit/>
          </a:bodyPr>
          <a:lstStyle/>
          <a:p>
            <a:r>
              <a:rPr lang="es-MX" sz="3600" b="1" dirty="0"/>
              <a:t>PROYECTO: DESALACIÓN DE AGUA DE MAR CON ENERGÍAS LIMPIAS PARA PROVEER AGUA POTABLE A LA CIUDAD DE PUERTO PEÑASCO, SONORA</a:t>
            </a:r>
          </a:p>
        </p:txBody>
      </p:sp>
    </p:spTree>
    <p:extLst>
      <p:ext uri="{BB962C8B-B14F-4D97-AF65-F5344CB8AC3E}">
        <p14:creationId xmlns:p14="http://schemas.microsoft.com/office/powerpoint/2010/main" val="1467465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3">
            <a:extLst>
              <a:ext uri="{FF2B5EF4-FFF2-40B4-BE49-F238E27FC236}">
                <a16:creationId xmlns:a16="http://schemas.microsoft.com/office/drawing/2014/main" id="{E6EEA40A-2F76-43DE-A269-6A94A4714F9E}"/>
              </a:ext>
            </a:extLst>
          </p:cNvPr>
          <p:cNvSpPr>
            <a:spLocks noGrp="1"/>
          </p:cNvSpPr>
          <p:nvPr>
            <p:ph type="ctrTitle"/>
          </p:nvPr>
        </p:nvSpPr>
        <p:spPr>
          <a:xfrm>
            <a:off x="1858818" y="517526"/>
            <a:ext cx="7772400" cy="2359025"/>
          </a:xfrm>
        </p:spPr>
        <p:txBody>
          <a:bodyPr/>
          <a:lstStyle/>
          <a:p>
            <a:pPr>
              <a:defRPr/>
            </a:pPr>
            <a:r>
              <a:rPr lang="es-CL" sz="3600" b="1" dirty="0">
                <a:solidFill>
                  <a:srgbClr val="000099"/>
                </a:solidFill>
                <a:effectLst>
                  <a:outerShdw blurRad="38100" dist="38100" dir="2700000" algn="tl">
                    <a:srgbClr val="C0C0C0"/>
                  </a:outerShdw>
                </a:effectLst>
                <a:latin typeface="Tahoma" pitchFamily="34" charset="0"/>
              </a:rPr>
              <a:t>Desalinización de agua de mar:</a:t>
            </a:r>
            <a:br>
              <a:rPr lang="es-CL" sz="3600" b="1" dirty="0">
                <a:solidFill>
                  <a:srgbClr val="000099"/>
                </a:solidFill>
                <a:effectLst>
                  <a:outerShdw blurRad="38100" dist="38100" dir="2700000" algn="tl">
                    <a:srgbClr val="C0C0C0"/>
                  </a:outerShdw>
                </a:effectLst>
                <a:latin typeface="Tahoma" pitchFamily="34" charset="0"/>
              </a:rPr>
            </a:br>
            <a:br>
              <a:rPr lang="es-CL" sz="3600" b="1" dirty="0">
                <a:solidFill>
                  <a:srgbClr val="000099"/>
                </a:solidFill>
                <a:effectLst>
                  <a:outerShdw blurRad="38100" dist="38100" dir="2700000" algn="tl">
                    <a:srgbClr val="C0C0C0"/>
                  </a:outerShdw>
                </a:effectLst>
                <a:latin typeface="Tahoma" pitchFamily="34" charset="0"/>
              </a:rPr>
            </a:br>
            <a:endParaRPr lang="es-ES" sz="3600" dirty="0"/>
          </a:p>
        </p:txBody>
      </p:sp>
      <p:graphicFrame>
        <p:nvGraphicFramePr>
          <p:cNvPr id="2052" name="Object 4">
            <a:extLst>
              <a:ext uri="{FF2B5EF4-FFF2-40B4-BE49-F238E27FC236}">
                <a16:creationId xmlns:a16="http://schemas.microsoft.com/office/drawing/2014/main" id="{E820F0FD-DBAB-49EA-87F5-E3DB6D42D944}"/>
              </a:ext>
            </a:extLst>
          </p:cNvPr>
          <p:cNvGraphicFramePr>
            <a:graphicFrameLocks noChangeAspect="1"/>
          </p:cNvGraphicFramePr>
          <p:nvPr/>
        </p:nvGraphicFramePr>
        <p:xfrm>
          <a:off x="4476606" y="1892839"/>
          <a:ext cx="3309649" cy="4780146"/>
        </p:xfrm>
        <a:graphic>
          <a:graphicData uri="http://schemas.openxmlformats.org/presentationml/2006/ole">
            <mc:AlternateContent xmlns:mc="http://schemas.openxmlformats.org/markup-compatibility/2006">
              <mc:Choice xmlns:v="urn:schemas-microsoft-com:vml" Requires="v">
                <p:oleObj name="Archivo de imagen" r:id="rId2" imgW="2109042" imgH="3047748" progId="ImagenImageExpert">
                  <p:embed/>
                </p:oleObj>
              </mc:Choice>
              <mc:Fallback>
                <p:oleObj name="Archivo de imagen" r:id="rId2" imgW="2109042" imgH="3047748" progId="ImagenImageExpert">
                  <p:embed/>
                  <p:pic>
                    <p:nvPicPr>
                      <p:cNvPr id="2052" name="Object 4">
                        <a:extLst>
                          <a:ext uri="{FF2B5EF4-FFF2-40B4-BE49-F238E27FC236}">
                            <a16:creationId xmlns:a16="http://schemas.microsoft.com/office/drawing/2014/main" id="{E820F0FD-DBAB-49EA-87F5-E3DB6D42D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606" y="1892839"/>
                        <a:ext cx="3309649" cy="478014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43872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C289D40-231A-4D9F-9273-B997D2B7F0DA}"/>
              </a:ext>
            </a:extLst>
          </p:cNvPr>
          <p:cNvSpPr>
            <a:spLocks noGrp="1"/>
          </p:cNvSpPr>
          <p:nvPr>
            <p:ph type="title"/>
          </p:nvPr>
        </p:nvSpPr>
        <p:spPr>
          <a:xfrm>
            <a:off x="1981200" y="46038"/>
            <a:ext cx="8229600" cy="1143000"/>
          </a:xfrm>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0000" tIns="46800" rIns="90000" bIns="46800" rtlCol="0" anchor="b" anchorCtr="1">
            <a:normAutofit/>
          </a:bodyPr>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CL" altLang="es-MX" sz="3200" b="1">
                <a:solidFill>
                  <a:schemeClr val="bg1"/>
                </a:solidFill>
                <a:latin typeface="Tahoma" panose="020B0604030504040204" pitchFamily="34" charset="0"/>
              </a:rPr>
              <a:t>DISPONIBILIDAD DE AGUA </a:t>
            </a:r>
            <a:br>
              <a:rPr lang="es-CL" altLang="es-MX" sz="3200" b="1">
                <a:solidFill>
                  <a:schemeClr val="bg1"/>
                </a:solidFill>
                <a:latin typeface="Tahoma" panose="020B0604030504040204" pitchFamily="34" charset="0"/>
              </a:rPr>
            </a:br>
            <a:r>
              <a:rPr lang="es-CL" altLang="es-MX" sz="3200" b="1">
                <a:solidFill>
                  <a:schemeClr val="bg1"/>
                </a:solidFill>
                <a:latin typeface="Tahoma" panose="020B0604030504040204" pitchFamily="34" charset="0"/>
              </a:rPr>
              <a:t>EN EL MUNDO</a:t>
            </a:r>
          </a:p>
        </p:txBody>
      </p:sp>
      <p:sp>
        <p:nvSpPr>
          <p:cNvPr id="3075" name="Rectangle 3">
            <a:extLst>
              <a:ext uri="{FF2B5EF4-FFF2-40B4-BE49-F238E27FC236}">
                <a16:creationId xmlns:a16="http://schemas.microsoft.com/office/drawing/2014/main" id="{42B43DE1-6CC3-46FF-ABB7-00B608F1756A}"/>
              </a:ext>
            </a:extLst>
          </p:cNvPr>
          <p:cNvSpPr>
            <a:spLocks noGrp="1"/>
          </p:cNvSpPr>
          <p:nvPr>
            <p:ph type="body" sz="half" idx="1"/>
          </p:nvPr>
        </p:nvSpPr>
        <p:spPr>
          <a:xfrm>
            <a:off x="1981201" y="1695451"/>
            <a:ext cx="4443413" cy="4525963"/>
          </a:xfrm>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0000" tIns="46800" rIns="90000" bIns="46800" rtlCol="0">
            <a:normAutofit/>
          </a:bodyPr>
          <a:lstStyle/>
          <a:p>
            <a:pPr marL="339725" indent="-339725" algn="just" defTabSz="449263">
              <a:spcBef>
                <a:spcPts val="600"/>
              </a:spcBef>
              <a:buClr>
                <a:schemeClr val="hlink"/>
              </a:buClr>
              <a:buSzPct val="60000"/>
              <a:buFont typeface="Wingdings" panose="05000000000000000000" pitchFamily="2" charset="2"/>
              <a:buChar char="n"/>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s-CL" altLang="es-MX" sz="1800">
                <a:latin typeface="Tahoma" panose="020B0604030504040204" pitchFamily="34" charset="0"/>
              </a:rPr>
              <a:t>En el mundo hay </a:t>
            </a:r>
            <a:r>
              <a:rPr lang="es-ES_tradnl" altLang="es-MX" sz="1800">
                <a:latin typeface="Tahoma" panose="020B0604030504040204" pitchFamily="34" charset="0"/>
              </a:rPr>
              <a:t>unos 1.400 millones de Km</a:t>
            </a:r>
            <a:r>
              <a:rPr lang="es-ES_tradnl" altLang="es-MX" sz="1800" baseline="30000">
                <a:latin typeface="Tahoma" panose="020B0604030504040204" pitchFamily="34" charset="0"/>
              </a:rPr>
              <a:t>3</a:t>
            </a:r>
            <a:r>
              <a:rPr lang="es-ES_tradnl" altLang="es-MX" sz="1800">
                <a:latin typeface="Tahoma" panose="020B0604030504040204" pitchFamily="34" charset="0"/>
              </a:rPr>
              <a:t> de agua.</a:t>
            </a:r>
          </a:p>
          <a:p>
            <a:pPr marL="339725" indent="-339725" algn="just" defTabSz="449263">
              <a:spcBef>
                <a:spcPts val="600"/>
              </a:spcBef>
              <a:buClr>
                <a:schemeClr val="hlink"/>
              </a:buClr>
              <a:buSzPct val="60000"/>
              <a:buFont typeface="Wingdings" panose="05000000000000000000" pitchFamily="2" charset="2"/>
              <a:buChar char="n"/>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s-ES_tradnl" altLang="es-MX" sz="1800">
                <a:latin typeface="Tahoma" panose="020B0604030504040204" pitchFamily="34" charset="0"/>
              </a:rPr>
              <a:t>De ese volumen, el 97,23% es agua salada, con altos niveles de salinidad (entre 3 y 4%p/p).</a:t>
            </a:r>
          </a:p>
          <a:p>
            <a:pPr marL="339725" indent="-339725" algn="just" defTabSz="449263">
              <a:spcBef>
                <a:spcPts val="600"/>
              </a:spcBef>
              <a:buClr>
                <a:schemeClr val="hlink"/>
              </a:buClr>
              <a:buSzPct val="60000"/>
              <a:buFont typeface="Wingdings" panose="05000000000000000000" pitchFamily="2" charset="2"/>
              <a:buChar char="n"/>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s-ES_tradnl" altLang="es-MX" sz="1800">
                <a:latin typeface="Tahoma" panose="020B0604030504040204" pitchFamily="34" charset="0"/>
              </a:rPr>
              <a:t>El 2,77% restante es agua de baja salinidad (menor del 0,05%). De este porcentaje el 77,3% corresponde a agua que está congelada en polos y glaciares, no disponible para su utilización.</a:t>
            </a:r>
          </a:p>
          <a:p>
            <a:pPr marL="339725" indent="-339725" algn="just" defTabSz="449263">
              <a:spcBef>
                <a:spcPts val="600"/>
              </a:spcBef>
              <a:buClr>
                <a:schemeClr val="hlink"/>
              </a:buClr>
              <a:buSzPct val="60000"/>
              <a:buFont typeface="Wingdings" panose="05000000000000000000" pitchFamily="2" charset="2"/>
              <a:buChar char="n"/>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s-ES_tradnl" altLang="es-MX" sz="1800">
                <a:latin typeface="Tahoma" panose="020B0604030504040204" pitchFamily="34" charset="0"/>
              </a:rPr>
              <a:t>Esto significa que aproximadamente  el 0,62% es factible de ser aprovechada para usos potable, industrial y agrícola.</a:t>
            </a:r>
          </a:p>
          <a:p>
            <a:pPr marL="339725" indent="-339725" algn="just" defTabSz="449263">
              <a:spcBef>
                <a:spcPts val="600"/>
              </a:spcBef>
              <a:buClr>
                <a:srgbClr val="FFFFCC"/>
              </a:buClr>
              <a:buSzPct val="60000"/>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es-ES_tradnl" altLang="es-MX" sz="1800" b="1">
              <a:solidFill>
                <a:srgbClr val="000099"/>
              </a:solidFill>
              <a:latin typeface="Tahoma" panose="020B0604030504040204" pitchFamily="34" charset="0"/>
            </a:endParaRPr>
          </a:p>
        </p:txBody>
      </p:sp>
      <p:graphicFrame>
        <p:nvGraphicFramePr>
          <p:cNvPr id="3076" name="Object 9">
            <a:extLst>
              <a:ext uri="{FF2B5EF4-FFF2-40B4-BE49-F238E27FC236}">
                <a16:creationId xmlns:a16="http://schemas.microsoft.com/office/drawing/2014/main" id="{91401461-0EDD-4BC3-8BA2-E73B634EF204}"/>
              </a:ext>
            </a:extLst>
          </p:cNvPr>
          <p:cNvGraphicFramePr>
            <a:graphicFrameLocks noGrp="1" noChangeAspect="1"/>
          </p:cNvGraphicFramePr>
          <p:nvPr>
            <p:ph sz="half" idx="2"/>
          </p:nvPr>
        </p:nvGraphicFramePr>
        <p:xfrm>
          <a:off x="6667500" y="2297114"/>
          <a:ext cx="3773488" cy="2732087"/>
        </p:xfrm>
        <a:graphic>
          <a:graphicData uri="http://schemas.openxmlformats.org/presentationml/2006/ole">
            <mc:AlternateContent xmlns:mc="http://schemas.openxmlformats.org/markup-compatibility/2006">
              <mc:Choice xmlns:v="urn:schemas-microsoft-com:vml" Requires="v">
                <p:oleObj name="Gráfico" r:id="rId3" imgW="3590925" imgH="2600325" progId="Excel.Chart.8">
                  <p:embed/>
                </p:oleObj>
              </mc:Choice>
              <mc:Fallback>
                <p:oleObj name="Gráfico" r:id="rId3" imgW="3590925" imgH="2600325" progId="Excel.Chart.8">
                  <p:embed/>
                  <p:pic>
                    <p:nvPicPr>
                      <p:cNvPr id="3076" name="Object 9">
                        <a:extLst>
                          <a:ext uri="{FF2B5EF4-FFF2-40B4-BE49-F238E27FC236}">
                            <a16:creationId xmlns:a16="http://schemas.microsoft.com/office/drawing/2014/main" id="{91401461-0EDD-4BC3-8BA2-E73B634EF2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00" y="2297114"/>
                        <a:ext cx="3773488" cy="2732087"/>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6043848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6">
            <a:extLst>
              <a:ext uri="{FF2B5EF4-FFF2-40B4-BE49-F238E27FC236}">
                <a16:creationId xmlns:a16="http://schemas.microsoft.com/office/drawing/2014/main" id="{670ECF91-2EEA-44ED-8F4C-1D95E1738CEA}"/>
              </a:ext>
            </a:extLst>
          </p:cNvPr>
          <p:cNvSpPr>
            <a:spLocks noGrp="1"/>
          </p:cNvSpPr>
          <p:nvPr>
            <p:ph type="title"/>
          </p:nvPr>
        </p:nvSpPr>
        <p:spPr>
          <a:xfrm>
            <a:off x="1909763" y="60325"/>
            <a:ext cx="8229600" cy="1143000"/>
          </a:xfrm>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0000" tIns="46800" rIns="90000" bIns="46800" rtlCol="0" anchor="b" anchorCtr="1">
            <a:normAutofit/>
          </a:bodyPr>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CL" altLang="es-MX" sz="3200" b="1">
                <a:solidFill>
                  <a:schemeClr val="bg1"/>
                </a:solidFill>
                <a:latin typeface="Tahoma" panose="020B0604030504040204" pitchFamily="34" charset="0"/>
              </a:rPr>
              <a:t>CLASIFICACION CUERPOS DE AGUA</a:t>
            </a:r>
            <a:br>
              <a:rPr lang="es-CL" altLang="es-MX" sz="3200" b="1">
                <a:solidFill>
                  <a:schemeClr val="bg1"/>
                </a:solidFill>
                <a:latin typeface="Tahoma" panose="020B0604030504040204" pitchFamily="34" charset="0"/>
              </a:rPr>
            </a:br>
            <a:r>
              <a:rPr lang="es-CL" altLang="es-MX" sz="3200" b="1">
                <a:solidFill>
                  <a:schemeClr val="bg1"/>
                </a:solidFill>
                <a:latin typeface="Tahoma" panose="020B0604030504040204" pitchFamily="34" charset="0"/>
              </a:rPr>
              <a:t>EN FUNCION DE SU SALINIDAD</a:t>
            </a:r>
          </a:p>
        </p:txBody>
      </p:sp>
      <p:graphicFrame>
        <p:nvGraphicFramePr>
          <p:cNvPr id="126125" name="Group 173">
            <a:extLst>
              <a:ext uri="{FF2B5EF4-FFF2-40B4-BE49-F238E27FC236}">
                <a16:creationId xmlns:a16="http://schemas.microsoft.com/office/drawing/2014/main" id="{6BE41D89-D196-40C8-A88D-358AA0A1D40D}"/>
              </a:ext>
            </a:extLst>
          </p:cNvPr>
          <p:cNvGraphicFramePr>
            <a:graphicFrameLocks noGrp="1"/>
          </p:cNvGraphicFramePr>
          <p:nvPr>
            <p:ph type="tbl" idx="1"/>
          </p:nvPr>
        </p:nvGraphicFramePr>
        <p:xfrm>
          <a:off x="3487739" y="1703388"/>
          <a:ext cx="4929187" cy="3210434"/>
        </p:xfrm>
        <a:graphic>
          <a:graphicData uri="http://schemas.openxmlformats.org/drawingml/2006/table">
            <a:tbl>
              <a:tblPr/>
              <a:tblGrid>
                <a:gridCol w="2085975">
                  <a:extLst>
                    <a:ext uri="{9D8B030D-6E8A-4147-A177-3AD203B41FA5}">
                      <a16:colId xmlns:a16="http://schemas.microsoft.com/office/drawing/2014/main" val="20000"/>
                    </a:ext>
                  </a:extLst>
                </a:gridCol>
                <a:gridCol w="2843212">
                  <a:extLst>
                    <a:ext uri="{9D8B030D-6E8A-4147-A177-3AD203B41FA5}">
                      <a16:colId xmlns:a16="http://schemas.microsoft.com/office/drawing/2014/main" val="20001"/>
                    </a:ext>
                  </a:extLst>
                </a:gridCol>
              </a:tblGrid>
              <a:tr h="741533">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1" i="0" u="none" strike="noStrike" cap="none" normalizeH="0" baseline="0">
                          <a:ln>
                            <a:noFill/>
                          </a:ln>
                          <a:solidFill>
                            <a:srgbClr val="000099"/>
                          </a:solidFill>
                          <a:effectLst/>
                          <a:latin typeface="Verdana" pitchFamily="34" charset="0"/>
                          <a:ea typeface="MS PGothic" pitchFamily="34" charset="-128"/>
                        </a:rPr>
                        <a:t>Salinidad </a:t>
                      </a:r>
                    </a:p>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1" i="0" u="none" strike="noStrike" cap="none" normalizeH="0" baseline="0">
                          <a:ln>
                            <a:noFill/>
                          </a:ln>
                          <a:solidFill>
                            <a:srgbClr val="000099"/>
                          </a:solidFill>
                          <a:effectLst/>
                          <a:latin typeface="Verdana" pitchFamily="34" charset="0"/>
                          <a:ea typeface="MS PGothic" pitchFamily="34" charset="-128"/>
                        </a:rPr>
                        <a:t>(mg/L ó ppm)</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1" i="0" u="none" strike="noStrike" cap="none" normalizeH="0" baseline="0">
                          <a:ln>
                            <a:noFill/>
                          </a:ln>
                          <a:solidFill>
                            <a:srgbClr val="000099"/>
                          </a:solidFill>
                          <a:effectLst/>
                          <a:latin typeface="Verdana" pitchFamily="34" charset="0"/>
                          <a:ea typeface="MS PGothic" pitchFamily="34" charset="-128"/>
                        </a:rPr>
                        <a:t>Tipo de agua</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extLst>
                  <a:ext uri="{0D108BD9-81ED-4DB2-BD59-A6C34878D82A}">
                    <a16:rowId xmlns:a16="http://schemas.microsoft.com/office/drawing/2014/main" val="10000"/>
                  </a:ext>
                </a:extLst>
              </a:tr>
              <a:tr h="365688">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0,5 a 5</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Destilada</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extLst>
                  <a:ext uri="{0D108BD9-81ED-4DB2-BD59-A6C34878D82A}">
                    <a16:rowId xmlns:a16="http://schemas.microsoft.com/office/drawing/2014/main" val="10001"/>
                  </a:ext>
                </a:extLst>
              </a:tr>
              <a:tr h="365688">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20 a 1.000</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Dulce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extLst>
                  <a:ext uri="{0D108BD9-81ED-4DB2-BD59-A6C34878D82A}">
                    <a16:rowId xmlns:a16="http://schemas.microsoft.com/office/drawing/2014/main" val="10002"/>
                  </a:ext>
                </a:extLst>
              </a:tr>
              <a:tr h="365688">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1.000 a 10.000</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Salobre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extLst>
                  <a:ext uri="{0D108BD9-81ED-4DB2-BD59-A6C34878D82A}">
                    <a16:rowId xmlns:a16="http://schemas.microsoft.com/office/drawing/2014/main" val="10003"/>
                  </a:ext>
                </a:extLst>
              </a:tr>
              <a:tr h="365688">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10.000 a 40000</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Salada</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extLst>
                  <a:ext uri="{0D108BD9-81ED-4DB2-BD59-A6C34878D82A}">
                    <a16:rowId xmlns:a16="http://schemas.microsoft.com/office/drawing/2014/main" val="10004"/>
                  </a:ext>
                </a:extLst>
              </a:tr>
              <a:tr h="639953">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50.000 a 150.000</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Salmuera</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extLst>
                  <a:ext uri="{0D108BD9-81ED-4DB2-BD59-A6C34878D82A}">
                    <a16:rowId xmlns:a16="http://schemas.microsoft.com/office/drawing/2014/main" val="10005"/>
                  </a:ext>
                </a:extLst>
              </a:tr>
              <a:tr h="365688">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1" i="0" u="none" strike="noStrike" cap="none" normalizeH="0" baseline="0">
                          <a:ln>
                            <a:noFill/>
                          </a:ln>
                          <a:solidFill>
                            <a:schemeClr val="tx1"/>
                          </a:solidFill>
                          <a:effectLst/>
                          <a:latin typeface="Verdana" pitchFamily="34" charset="0"/>
                          <a:ea typeface="MS PGothic" pitchFamily="34" charset="-128"/>
                        </a:rPr>
                        <a:t>&gt;</a:t>
                      </a:r>
                      <a:r>
                        <a:rPr kumimoji="0" lang="es-ES_tradnl" sz="1800" b="0" i="0" u="none" strike="noStrike" cap="none" normalizeH="0" baseline="0">
                          <a:ln>
                            <a:noFill/>
                          </a:ln>
                          <a:solidFill>
                            <a:schemeClr val="tx1"/>
                          </a:solidFill>
                          <a:effectLst/>
                          <a:latin typeface="Verdana" pitchFamily="34" charset="0"/>
                          <a:ea typeface="MS PGothic" pitchFamily="34" charset="-128"/>
                        </a:rPr>
                        <a:t> 150.000</a:t>
                      </a:r>
                      <a:r>
                        <a:rPr kumimoji="0" lang="es-ES_tradnl" sz="1800" b="0" i="0" u="none" strike="noStrike" cap="none" normalizeH="0" baseline="30000">
                          <a:ln>
                            <a:noFill/>
                          </a:ln>
                          <a:solidFill>
                            <a:schemeClr val="tx1"/>
                          </a:solidFill>
                          <a:effectLst/>
                          <a:latin typeface="Verdana" pitchFamily="34" charset="0"/>
                          <a:ea typeface="MS PGothic" pitchFamily="34" charset="-128"/>
                        </a:rPr>
                        <a:t>  </a:t>
                      </a:r>
                      <a:endParaRPr kumimoji="0" lang="es-ES_tradnl" sz="1800" b="0" i="0" u="none" strike="noStrike" cap="none" normalizeH="0" baseline="0">
                        <a:ln>
                          <a:noFill/>
                        </a:ln>
                        <a:solidFill>
                          <a:schemeClr val="tx1"/>
                        </a:solidFill>
                        <a:effectLst/>
                        <a:latin typeface="Verdana" pitchFamily="34" charset="0"/>
                        <a:ea typeface="MS PGothic" pitchFamily="34" charset="-128"/>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tc>
                  <a:txBody>
                    <a:bodyPr/>
                    <a:lstStyle/>
                    <a:p>
                      <a:pPr marL="342900" marR="0" lvl="0" indent="-342900" algn="ctr" defTabSz="457200" rtl="0" eaLnBrk="1" fontAlgn="t" latinLnBrk="0" hangingPunct="1">
                        <a:lnSpc>
                          <a:spcPct val="100000"/>
                        </a:lnSpc>
                        <a:spcBef>
                          <a:spcPts val="800"/>
                        </a:spcBef>
                        <a:spcAft>
                          <a:spcPct val="0"/>
                        </a:spcAft>
                        <a:buClrTx/>
                        <a:buSzTx/>
                        <a:buFontTx/>
                        <a:buNone/>
                        <a:tabLst/>
                      </a:pPr>
                      <a:r>
                        <a:rPr kumimoji="0" lang="es-ES_tradnl" sz="1800" b="0" i="0" u="none" strike="noStrike" cap="none" normalizeH="0" baseline="0">
                          <a:ln>
                            <a:noFill/>
                          </a:ln>
                          <a:solidFill>
                            <a:schemeClr val="tx1"/>
                          </a:solidFill>
                          <a:effectLst/>
                          <a:latin typeface="Verdana" pitchFamily="34" charset="0"/>
                          <a:ea typeface="MS PGothic" pitchFamily="34" charset="-128"/>
                        </a:rPr>
                        <a:t>Hipersalina</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EDCC"/>
                    </a:solidFill>
                  </a:tcPr>
                </a:tc>
                <a:extLst>
                  <a:ext uri="{0D108BD9-81ED-4DB2-BD59-A6C34878D82A}">
                    <a16:rowId xmlns:a16="http://schemas.microsoft.com/office/drawing/2014/main" val="10006"/>
                  </a:ext>
                </a:extLst>
              </a:tr>
            </a:tbl>
          </a:graphicData>
        </a:graphic>
      </p:graphicFrame>
      <p:sp>
        <p:nvSpPr>
          <p:cNvPr id="4125" name="Rectangle 168">
            <a:extLst>
              <a:ext uri="{FF2B5EF4-FFF2-40B4-BE49-F238E27FC236}">
                <a16:creationId xmlns:a16="http://schemas.microsoft.com/office/drawing/2014/main" id="{AD55DD2B-46EA-4F9B-A4A6-41AFAA50D30A}"/>
              </a:ext>
            </a:extLst>
          </p:cNvPr>
          <p:cNvSpPr>
            <a:spLocks noChangeArrowheads="1"/>
          </p:cNvSpPr>
          <p:nvPr/>
        </p:nvSpPr>
        <p:spPr bwMode="auto">
          <a:xfrm>
            <a:off x="2325689" y="5133976"/>
            <a:ext cx="7813675" cy="137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r>
              <a:rPr lang="es-ES" altLang="es-MX" b="1">
                <a:solidFill>
                  <a:schemeClr val="hlink"/>
                </a:solidFill>
              </a:rPr>
              <a:t>Salinidad promedio de aguas del Océano Pacífico: 35.000 ppm</a:t>
            </a:r>
          </a:p>
          <a:p>
            <a:pPr defTabSz="914400" eaLnBrk="1" hangingPunct="1"/>
            <a:r>
              <a:rPr lang="es-ES" altLang="es-MX" b="1">
                <a:solidFill>
                  <a:schemeClr val="hlink"/>
                </a:solidFill>
              </a:rPr>
              <a:t>Componentes inorgánicos principales (%): </a:t>
            </a:r>
          </a:p>
          <a:p>
            <a:pPr algn="ctr" defTabSz="914400" eaLnBrk="1" hangingPunct="1"/>
            <a:r>
              <a:rPr lang="es-ES" altLang="es-MX" sz="1600" b="1">
                <a:solidFill>
                  <a:srgbClr val="132D4D"/>
                </a:solidFill>
              </a:rPr>
              <a:t>55.0 (cloruro), 30.6 (sodio), 7.7 (sulfato), 3.7 (magnesio), 1.2 (calcio), 1.2 (potasio), </a:t>
            </a:r>
          </a:p>
          <a:p>
            <a:pPr algn="ctr" defTabSz="914400" eaLnBrk="1" hangingPunct="1"/>
            <a:r>
              <a:rPr lang="es-ES" altLang="es-MX" sz="1600" b="1">
                <a:solidFill>
                  <a:srgbClr val="132D4D"/>
                </a:solidFill>
              </a:rPr>
              <a:t>0.4 (carbonatos), etc..</a:t>
            </a:r>
          </a:p>
          <a:p>
            <a:pPr defTabSz="914400" eaLnBrk="1" hangingPunct="1"/>
            <a:r>
              <a:rPr lang="es-ES" altLang="es-MX" sz="1600" b="1">
                <a:solidFill>
                  <a:schemeClr val="hlink"/>
                </a:solidFill>
              </a:rPr>
              <a:t>    </a:t>
            </a:r>
            <a:endParaRPr lang="es-ES" altLang="es-MX" sz="1600"/>
          </a:p>
        </p:txBody>
      </p:sp>
    </p:spTree>
    <p:extLst>
      <p:ext uri="{BB962C8B-B14F-4D97-AF65-F5344CB8AC3E}">
        <p14:creationId xmlns:p14="http://schemas.microsoft.com/office/powerpoint/2010/main" val="19044451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Marcador de contenido 4">
            <a:extLst>
              <a:ext uri="{FF2B5EF4-FFF2-40B4-BE49-F238E27FC236}">
                <a16:creationId xmlns:a16="http://schemas.microsoft.com/office/drawing/2014/main" id="{F490BE9E-0F21-4914-89E1-214C10814F53}"/>
              </a:ext>
            </a:extLst>
          </p:cNvPr>
          <p:cNvSpPr>
            <a:spLocks noGrp="1"/>
          </p:cNvSpPr>
          <p:nvPr>
            <p:ph idx="1"/>
          </p:nvPr>
        </p:nvSpPr>
        <p:spPr>
          <a:xfrm>
            <a:off x="1695451" y="1881188"/>
            <a:ext cx="3997325" cy="4525962"/>
          </a:xfrm>
        </p:spPr>
        <p:txBody>
          <a:bodyPr/>
          <a:lstStyle/>
          <a:p>
            <a:r>
              <a:rPr lang="es-CL" altLang="es-MX" sz="2400"/>
              <a:t>Tecnologías Térmicas (destilación o evaporación)</a:t>
            </a:r>
          </a:p>
          <a:p>
            <a:pPr lvl="1"/>
            <a:r>
              <a:rPr lang="es-CL" altLang="es-MX" sz="2400" b="1"/>
              <a:t>Destilación o evaporación</a:t>
            </a:r>
          </a:p>
          <a:p>
            <a:pPr lvl="1"/>
            <a:r>
              <a:rPr lang="es-CL" altLang="es-MX" sz="2400"/>
              <a:t>Congelamiento</a:t>
            </a:r>
          </a:p>
          <a:p>
            <a:pPr lvl="1">
              <a:buFont typeface="Arial" panose="020B0604020202020204" pitchFamily="34" charset="0"/>
              <a:buNone/>
            </a:pPr>
            <a:endParaRPr lang="es-CL" altLang="es-MX" sz="2000"/>
          </a:p>
          <a:p>
            <a:r>
              <a:rPr lang="es-CL" altLang="es-MX" sz="2400"/>
              <a:t>Tecnologías de Membrana</a:t>
            </a:r>
          </a:p>
          <a:p>
            <a:pPr lvl="1"/>
            <a:r>
              <a:rPr lang="es-CL" altLang="es-MX" sz="2400" b="1"/>
              <a:t>Osmosis Inversa</a:t>
            </a:r>
          </a:p>
          <a:p>
            <a:pPr lvl="1"/>
            <a:r>
              <a:rPr lang="es-CL" altLang="es-MX" sz="2400"/>
              <a:t>Nanofiltración (&lt;1%)</a:t>
            </a:r>
          </a:p>
          <a:p>
            <a:pPr lvl="1">
              <a:buFont typeface="Arial" panose="020B0604020202020204" pitchFamily="34" charset="0"/>
              <a:buNone/>
            </a:pPr>
            <a:endParaRPr lang="es-CL" altLang="es-MX" sz="2400"/>
          </a:p>
          <a:p>
            <a:r>
              <a:rPr lang="es-ES" altLang="es-MX" sz="2400"/>
              <a:t>Electrodiálisis </a:t>
            </a:r>
          </a:p>
        </p:txBody>
      </p:sp>
      <p:graphicFrame>
        <p:nvGraphicFramePr>
          <p:cNvPr id="6147" name="Gráfico 5">
            <a:extLst>
              <a:ext uri="{FF2B5EF4-FFF2-40B4-BE49-F238E27FC236}">
                <a16:creationId xmlns:a16="http://schemas.microsoft.com/office/drawing/2014/main" id="{31D2DF7A-0D30-40FA-9DDA-F21A32DFCC9C}"/>
              </a:ext>
            </a:extLst>
          </p:cNvPr>
          <p:cNvGraphicFramePr>
            <a:graphicFrameLocks/>
          </p:cNvGraphicFramePr>
          <p:nvPr/>
        </p:nvGraphicFramePr>
        <p:xfrm>
          <a:off x="5395914" y="2500314"/>
          <a:ext cx="5189537" cy="3081337"/>
        </p:xfrm>
        <a:graphic>
          <a:graphicData uri="http://schemas.openxmlformats.org/presentationml/2006/ole">
            <mc:AlternateContent xmlns:mc="http://schemas.openxmlformats.org/markup-compatibility/2006">
              <mc:Choice xmlns:v="urn:schemas-microsoft-com:vml" Requires="v">
                <p:oleObj r:id="rId3" imgW="5194242" imgH="3084843" progId="Excel.Chart.8">
                  <p:embed/>
                </p:oleObj>
              </mc:Choice>
              <mc:Fallback>
                <p:oleObj r:id="rId3" imgW="5194242" imgH="3084843" progId="Excel.Chart.8">
                  <p:embed/>
                  <p:pic>
                    <p:nvPicPr>
                      <p:cNvPr id="6147" name="Gráfico 5">
                        <a:extLst>
                          <a:ext uri="{FF2B5EF4-FFF2-40B4-BE49-F238E27FC236}">
                            <a16:creationId xmlns:a16="http://schemas.microsoft.com/office/drawing/2014/main" id="{31D2DF7A-0D30-40FA-9DDA-F21A32DFCC9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914" y="2500314"/>
                        <a:ext cx="5189537"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8" name="Rectangle 11">
            <a:extLst>
              <a:ext uri="{FF2B5EF4-FFF2-40B4-BE49-F238E27FC236}">
                <a16:creationId xmlns:a16="http://schemas.microsoft.com/office/drawing/2014/main" id="{71C00AB6-C8E1-42C3-8DE1-082F3A89C1E8}"/>
              </a:ext>
            </a:extLst>
          </p:cNvPr>
          <p:cNvSpPr>
            <a:spLocks noChangeArrowheads="1"/>
          </p:cNvSpPr>
          <p:nvPr/>
        </p:nvSpPr>
        <p:spPr bwMode="auto">
          <a:xfrm>
            <a:off x="2805113" y="17463"/>
            <a:ext cx="6591300" cy="1066800"/>
          </a:xfrm>
          <a:prstGeom prst="rect">
            <a:avLst/>
          </a:prstGeom>
          <a:noFill/>
          <a:ln>
            <a:noFill/>
          </a:ln>
          <a:effectLst/>
          <a:extLst>
            <a:ext uri="{909E8E84-426E-40DD-AFC4-6F175D3DCCD1}">
              <a14:hiddenFill xmlns:a14="http://schemas.microsoft.com/office/drawing/2010/main">
                <a:solidFill>
                  <a:srgbClr val="8DAFBB"/>
                </a:solidFill>
              </a14:hiddenFill>
            </a:ext>
            <a:ext uri="{91240B29-F687-4F45-9708-019B960494DF}">
              <a14:hiddenLine xmlns:a14="http://schemas.microsoft.com/office/drawing/2010/main" w="12700" cap="sq">
                <a:solidFill>
                  <a:srgbClr val="6633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4400"/>
            <a:r>
              <a:rPr lang="es-MX" altLang="es-MX" sz="3200" b="1">
                <a:solidFill>
                  <a:schemeClr val="bg1"/>
                </a:solidFill>
                <a:latin typeface="Tahoma" panose="020B0604030504040204" pitchFamily="34" charset="0"/>
                <a:cs typeface="Times New Roman" panose="02020603050405020304" pitchFamily="18" charset="0"/>
              </a:rPr>
              <a:t>TECNOLOGIAS PARA DESALACION DE AGUAS</a:t>
            </a:r>
          </a:p>
        </p:txBody>
      </p:sp>
    </p:spTree>
    <p:extLst>
      <p:ext uri="{BB962C8B-B14F-4D97-AF65-F5344CB8AC3E}">
        <p14:creationId xmlns:p14="http://schemas.microsoft.com/office/powerpoint/2010/main" val="2729501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117C2949-1872-4A9E-BF65-D40F71B6148D}"/>
              </a:ext>
            </a:extLst>
          </p:cNvPr>
          <p:cNvSpPr>
            <a:spLocks noGrp="1"/>
          </p:cNvSpPr>
          <p:nvPr>
            <p:ph type="body" sz="half" idx="1"/>
          </p:nvPr>
        </p:nvSpPr>
        <p:spPr>
          <a:xfrm>
            <a:off x="1922478" y="1453742"/>
            <a:ext cx="7640638" cy="4527550"/>
          </a:xfrm>
        </p:spPr>
        <p:txBody>
          <a:bodyPr>
            <a:normAutofit fontScale="92500" lnSpcReduction="10000"/>
          </a:bodyPr>
          <a:lstStyle/>
          <a:p>
            <a:pPr algn="just">
              <a:lnSpc>
                <a:spcPct val="80000"/>
              </a:lnSpc>
              <a:spcBef>
                <a:spcPts val="600"/>
              </a:spcBef>
              <a:buClr>
                <a:srgbClr val="FFFFCC"/>
              </a:buClr>
              <a:buSzPct val="60000"/>
              <a:buNone/>
            </a:pPr>
            <a:r>
              <a:rPr lang="es-ES_tradnl" altLang="es-MX" sz="1800" dirty="0">
                <a:latin typeface="Verdana" panose="020B0604030504040204" pitchFamily="34" charset="0"/>
              </a:rPr>
              <a:t>		Uso de t</a:t>
            </a:r>
            <a:r>
              <a:rPr lang="es-ES" altLang="es-MX" sz="1800" dirty="0" err="1">
                <a:latin typeface="Verdana" panose="020B0604030504040204" pitchFamily="34" charset="0"/>
              </a:rPr>
              <a:t>ecnologías</a:t>
            </a:r>
            <a:r>
              <a:rPr lang="es-ES" altLang="es-MX" sz="1800" dirty="0">
                <a:latin typeface="Verdana" panose="020B0604030504040204" pitchFamily="34" charset="0"/>
              </a:rPr>
              <a:t> de  desalinización (mundial, año 2012):</a:t>
            </a:r>
          </a:p>
          <a:p>
            <a:pPr algn="just">
              <a:lnSpc>
                <a:spcPct val="80000"/>
              </a:lnSpc>
              <a:spcBef>
                <a:spcPts val="600"/>
              </a:spcBef>
              <a:buClr>
                <a:srgbClr val="FFFFCC"/>
              </a:buClr>
              <a:buSzPct val="60000"/>
              <a:buFont typeface="Wingdings" panose="05000000000000000000" pitchFamily="2" charset="2"/>
              <a:buChar char=""/>
            </a:pPr>
            <a:endParaRPr lang="es-ES" altLang="es-MX" sz="1800" dirty="0">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sz="1800" b="1" dirty="0">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r>
              <a:rPr lang="es-ES" altLang="es-MX" sz="1800" dirty="0">
                <a:latin typeface="Verdana" panose="020B0604030504040204" pitchFamily="34" charset="0"/>
              </a:rPr>
              <a:t>Entre los años 2008 y 2013,  la tecnología de osmosis inversa aumentó desde 44% a 65% del total. Esta tecnología es </a:t>
            </a:r>
            <a:r>
              <a:rPr lang="es-ES_tradnl" altLang="es-MX" sz="1800" dirty="0" err="1">
                <a:latin typeface="Verdana" panose="020B0604030504040204" pitchFamily="34" charset="0"/>
              </a:rPr>
              <a:t>lider</a:t>
            </a:r>
            <a:r>
              <a:rPr lang="es-ES_tradnl" altLang="es-MX" sz="1800" dirty="0">
                <a:latin typeface="Verdana" panose="020B0604030504040204" pitchFamily="34" charset="0"/>
              </a:rPr>
              <a:t> debido a sus menores costos, facilidad de operación y a una mayor capacidad de adaptarse a cambios en el tipo de alimentación líquida.</a:t>
            </a:r>
          </a:p>
        </p:txBody>
      </p:sp>
      <p:graphicFrame>
        <p:nvGraphicFramePr>
          <p:cNvPr id="7179" name="Object 11">
            <a:extLst>
              <a:ext uri="{FF2B5EF4-FFF2-40B4-BE49-F238E27FC236}">
                <a16:creationId xmlns:a16="http://schemas.microsoft.com/office/drawing/2014/main" id="{E97FA8B1-A5BA-40A1-99EE-32D2FE2BF43F}"/>
              </a:ext>
            </a:extLst>
          </p:cNvPr>
          <p:cNvGraphicFramePr>
            <a:graphicFrameLocks noGrp="1" noChangeAspect="1"/>
          </p:cNvGraphicFramePr>
          <p:nvPr>
            <p:ph sz="half" idx="2"/>
            <p:extLst>
              <p:ext uri="{D42A27DB-BD31-4B8C-83A1-F6EECF244321}">
                <p14:modId xmlns:p14="http://schemas.microsoft.com/office/powerpoint/2010/main" val="955606778"/>
              </p:ext>
            </p:extLst>
          </p:nvPr>
        </p:nvGraphicFramePr>
        <p:xfrm>
          <a:off x="3567128" y="2010009"/>
          <a:ext cx="5995988" cy="2644775"/>
        </p:xfrm>
        <a:graphic>
          <a:graphicData uri="http://schemas.openxmlformats.org/presentationml/2006/ole">
            <mc:AlternateContent xmlns:mc="http://schemas.openxmlformats.org/markup-compatibility/2006">
              <mc:Choice xmlns:v="urn:schemas-microsoft-com:vml" Requires="v">
                <p:oleObj name="Gráfico" r:id="rId2" imgW="5895975" imgH="2600325" progId="Excel.Chart.8">
                  <p:embed/>
                </p:oleObj>
              </mc:Choice>
              <mc:Fallback>
                <p:oleObj name="Gráfico" r:id="rId2" imgW="5895975" imgH="2600325" progId="Excel.Chart.8">
                  <p:embed/>
                  <p:pic>
                    <p:nvPicPr>
                      <p:cNvPr id="7179" name="Object 11">
                        <a:extLst>
                          <a:ext uri="{FF2B5EF4-FFF2-40B4-BE49-F238E27FC236}">
                            <a16:creationId xmlns:a16="http://schemas.microsoft.com/office/drawing/2014/main" id="{E97FA8B1-A5BA-40A1-99EE-32D2FE2BF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7128" y="2010009"/>
                        <a:ext cx="5995988" cy="264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1" name="Rectangle 3">
            <a:extLst>
              <a:ext uri="{FF2B5EF4-FFF2-40B4-BE49-F238E27FC236}">
                <a16:creationId xmlns:a16="http://schemas.microsoft.com/office/drawing/2014/main" id="{A52531E9-63E1-49D1-B32D-61C3E93F432A}"/>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endParaRPr lang="es-CL" altLang="es-MX"/>
          </a:p>
        </p:txBody>
      </p:sp>
      <p:sp>
        <p:nvSpPr>
          <p:cNvPr id="7172" name="Rectangle 4">
            <a:extLst>
              <a:ext uri="{FF2B5EF4-FFF2-40B4-BE49-F238E27FC236}">
                <a16:creationId xmlns:a16="http://schemas.microsoft.com/office/drawing/2014/main" id="{CBB7EAA6-4F31-4D2B-9A96-10D535C5B407}"/>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endParaRPr lang="es-CL" altLang="es-MX"/>
          </a:p>
        </p:txBody>
      </p:sp>
      <p:sp>
        <p:nvSpPr>
          <p:cNvPr id="7173" name="Rectangle 5">
            <a:extLst>
              <a:ext uri="{FF2B5EF4-FFF2-40B4-BE49-F238E27FC236}">
                <a16:creationId xmlns:a16="http://schemas.microsoft.com/office/drawing/2014/main" id="{0187C552-B322-48D7-9DDF-DC5F37D54271}"/>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endParaRPr lang="es-CL" altLang="es-MX"/>
          </a:p>
        </p:txBody>
      </p:sp>
      <p:sp>
        <p:nvSpPr>
          <p:cNvPr id="7174" name="Rectangle 6">
            <a:extLst>
              <a:ext uri="{FF2B5EF4-FFF2-40B4-BE49-F238E27FC236}">
                <a16:creationId xmlns:a16="http://schemas.microsoft.com/office/drawing/2014/main" id="{546D3DDE-254F-44B3-B28B-2675E6B49BB4}"/>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endParaRPr lang="es-CL" altLang="es-MX"/>
          </a:p>
        </p:txBody>
      </p:sp>
      <p:sp>
        <p:nvSpPr>
          <p:cNvPr id="7175" name="Rectangle 7">
            <a:extLst>
              <a:ext uri="{FF2B5EF4-FFF2-40B4-BE49-F238E27FC236}">
                <a16:creationId xmlns:a16="http://schemas.microsoft.com/office/drawing/2014/main" id="{97D83B77-40F6-4A1C-BD5C-4EE4AD39ABD1}"/>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endParaRPr lang="es-CL" altLang="es-MX"/>
          </a:p>
        </p:txBody>
      </p:sp>
      <p:sp>
        <p:nvSpPr>
          <p:cNvPr id="7176" name="Rectangle 8">
            <a:extLst>
              <a:ext uri="{FF2B5EF4-FFF2-40B4-BE49-F238E27FC236}">
                <a16:creationId xmlns:a16="http://schemas.microsoft.com/office/drawing/2014/main" id="{DEDB875B-2CA5-4A8D-AC79-65DD341BBB8F}"/>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endParaRPr lang="es-CL" altLang="es-MX"/>
          </a:p>
        </p:txBody>
      </p:sp>
      <p:sp>
        <p:nvSpPr>
          <p:cNvPr id="7177" name="AutoShape 9">
            <a:extLst>
              <a:ext uri="{FF2B5EF4-FFF2-40B4-BE49-F238E27FC236}">
                <a16:creationId xmlns:a16="http://schemas.microsoft.com/office/drawing/2014/main" id="{61C1D648-9E06-4610-A019-18FA2A332CFA}"/>
              </a:ext>
            </a:extLst>
          </p:cNvPr>
          <p:cNvSpPr>
            <a:spLocks noChangeArrowheads="1"/>
          </p:cNvSpPr>
          <p:nvPr/>
        </p:nvSpPr>
        <p:spPr bwMode="auto">
          <a:xfrm rot="2531679">
            <a:off x="1622579" y="3537266"/>
            <a:ext cx="976312" cy="485775"/>
          </a:xfrm>
          <a:prstGeom prst="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endParaRPr lang="es-CL" altLang="es-MX"/>
          </a:p>
        </p:txBody>
      </p:sp>
      <p:sp>
        <p:nvSpPr>
          <p:cNvPr id="7178" name="Rectangle 11">
            <a:extLst>
              <a:ext uri="{FF2B5EF4-FFF2-40B4-BE49-F238E27FC236}">
                <a16:creationId xmlns:a16="http://schemas.microsoft.com/office/drawing/2014/main" id="{A4769559-1B2B-4CC5-89F5-CAD3CCCF9C59}"/>
              </a:ext>
            </a:extLst>
          </p:cNvPr>
          <p:cNvSpPr>
            <a:spLocks noChangeArrowheads="1"/>
          </p:cNvSpPr>
          <p:nvPr/>
        </p:nvSpPr>
        <p:spPr bwMode="auto">
          <a:xfrm>
            <a:off x="2805113" y="17463"/>
            <a:ext cx="6591300" cy="1066800"/>
          </a:xfrm>
          <a:prstGeom prst="rect">
            <a:avLst/>
          </a:prstGeom>
          <a:noFill/>
          <a:ln>
            <a:noFill/>
          </a:ln>
          <a:effectLst/>
          <a:extLst>
            <a:ext uri="{909E8E84-426E-40DD-AFC4-6F175D3DCCD1}">
              <a14:hiddenFill xmlns:a14="http://schemas.microsoft.com/office/drawing/2010/main">
                <a:solidFill>
                  <a:srgbClr val="8DAFBB"/>
                </a:solidFill>
              </a14:hiddenFill>
            </a:ext>
            <a:ext uri="{91240B29-F687-4F45-9708-019B960494DF}">
              <a14:hiddenLine xmlns:a14="http://schemas.microsoft.com/office/drawing/2010/main" w="12700" cap="sq">
                <a:solidFill>
                  <a:srgbClr val="6633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4400"/>
            <a:r>
              <a:rPr lang="es-MX" altLang="es-MX" sz="3200" b="1">
                <a:solidFill>
                  <a:schemeClr val="bg1"/>
                </a:solidFill>
                <a:latin typeface="Tahoma" panose="020B0604030504040204" pitchFamily="34" charset="0"/>
                <a:cs typeface="Times New Roman" panose="02020603050405020304" pitchFamily="18" charset="0"/>
              </a:rPr>
              <a:t>TECNOLOGIAS PARA DESALACION DE AGUAS</a:t>
            </a:r>
          </a:p>
        </p:txBody>
      </p:sp>
    </p:spTree>
    <p:extLst>
      <p:ext uri="{BB962C8B-B14F-4D97-AF65-F5344CB8AC3E}">
        <p14:creationId xmlns:p14="http://schemas.microsoft.com/office/powerpoint/2010/main" val="18265025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Marcador de contenido 5">
            <a:extLst>
              <a:ext uri="{FF2B5EF4-FFF2-40B4-BE49-F238E27FC236}">
                <a16:creationId xmlns:a16="http://schemas.microsoft.com/office/drawing/2014/main" id="{C2597A53-5379-4CEF-8C8C-8B92A9F2A3AA}"/>
              </a:ext>
            </a:extLst>
          </p:cNvPr>
          <p:cNvGraphicFramePr>
            <a:graphicFrameLocks noGrp="1"/>
          </p:cNvGraphicFramePr>
          <p:nvPr>
            <p:ph idx="1"/>
          </p:nvPr>
        </p:nvGraphicFramePr>
        <p:xfrm>
          <a:off x="2009775" y="1600201"/>
          <a:ext cx="8172450" cy="4525963"/>
        </p:xfrm>
        <a:graphic>
          <a:graphicData uri="http://schemas.openxmlformats.org/presentationml/2006/ole">
            <mc:AlternateContent xmlns:mc="http://schemas.openxmlformats.org/markup-compatibility/2006">
              <mc:Choice xmlns:v="urn:schemas-microsoft-com:vml" Requires="v">
                <p:oleObj name="Gráfico" r:id="rId2" imgW="8410575" imgH="4657725" progId="Excel.Chart.8">
                  <p:embed/>
                </p:oleObj>
              </mc:Choice>
              <mc:Fallback>
                <p:oleObj name="Gráfico" r:id="rId2" imgW="8410575" imgH="4657725" progId="Excel.Chart.8">
                  <p:embed/>
                  <p:pic>
                    <p:nvPicPr>
                      <p:cNvPr id="9218" name="Marcador de contenido 5">
                        <a:extLst>
                          <a:ext uri="{FF2B5EF4-FFF2-40B4-BE49-F238E27FC236}">
                            <a16:creationId xmlns:a16="http://schemas.microsoft.com/office/drawing/2014/main" id="{C2597A53-5379-4CEF-8C8C-8B92A9F2A3AA}"/>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775" y="1600201"/>
                        <a:ext cx="8172450" cy="4525963"/>
                      </a:xfrm>
                      <a:prstGeom prst="rect">
                        <a:avLst/>
                      </a:prstGeom>
                      <a:noFill/>
                      <a:ln w="25400">
                        <a:solidFill>
                          <a:srgbClr val="000099"/>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19" name="Rectangle 11">
            <a:extLst>
              <a:ext uri="{FF2B5EF4-FFF2-40B4-BE49-F238E27FC236}">
                <a16:creationId xmlns:a16="http://schemas.microsoft.com/office/drawing/2014/main" id="{D92373E0-C5BB-45B0-B66E-503365103B1F}"/>
              </a:ext>
            </a:extLst>
          </p:cNvPr>
          <p:cNvSpPr>
            <a:spLocks noChangeArrowheads="1"/>
          </p:cNvSpPr>
          <p:nvPr/>
        </p:nvSpPr>
        <p:spPr bwMode="auto">
          <a:xfrm>
            <a:off x="2805113" y="17463"/>
            <a:ext cx="6591300" cy="1066800"/>
          </a:xfrm>
          <a:prstGeom prst="rect">
            <a:avLst/>
          </a:prstGeom>
          <a:noFill/>
          <a:ln>
            <a:noFill/>
          </a:ln>
          <a:effectLst/>
          <a:extLst>
            <a:ext uri="{909E8E84-426E-40DD-AFC4-6F175D3DCCD1}">
              <a14:hiddenFill xmlns:a14="http://schemas.microsoft.com/office/drawing/2010/main">
                <a:solidFill>
                  <a:srgbClr val="8DAFBB"/>
                </a:solidFill>
              </a14:hiddenFill>
            </a:ext>
            <a:ext uri="{91240B29-F687-4F45-9708-019B960494DF}">
              <a14:hiddenLine xmlns:a14="http://schemas.microsoft.com/office/drawing/2010/main" w="12700" cap="sq">
                <a:solidFill>
                  <a:srgbClr val="6633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4400"/>
            <a:r>
              <a:rPr lang="es-MX" altLang="es-MX" sz="3200" b="1">
                <a:solidFill>
                  <a:schemeClr val="bg1"/>
                </a:solidFill>
                <a:latin typeface="Tahoma" panose="020B0604030504040204" pitchFamily="34" charset="0"/>
                <a:cs typeface="Times New Roman" panose="02020603050405020304" pitchFamily="18" charset="0"/>
              </a:rPr>
              <a:t>ASPECTO CLAVE: MINIMIZAR EL CONSUMO DE ENERGIA</a:t>
            </a:r>
          </a:p>
        </p:txBody>
      </p:sp>
      <p:sp>
        <p:nvSpPr>
          <p:cNvPr id="9220" name="Rectangle 5">
            <a:extLst>
              <a:ext uri="{FF2B5EF4-FFF2-40B4-BE49-F238E27FC236}">
                <a16:creationId xmlns:a16="http://schemas.microsoft.com/office/drawing/2014/main" id="{588B26D4-55C3-4E18-8DAB-E06389A44D78}"/>
              </a:ext>
            </a:extLst>
          </p:cNvPr>
          <p:cNvSpPr>
            <a:spLocks/>
          </p:cNvSpPr>
          <p:nvPr/>
        </p:nvSpPr>
        <p:spPr bwMode="auto">
          <a:xfrm>
            <a:off x="3705226" y="4375151"/>
            <a:ext cx="5980113"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just">
              <a:lnSpc>
                <a:spcPct val="80000"/>
              </a:lnSpc>
              <a:spcBef>
                <a:spcPts val="600"/>
              </a:spcBef>
              <a:buClr>
                <a:srgbClr val="FFFFCC"/>
              </a:buClr>
              <a:buSzPct val="60000"/>
            </a:pPr>
            <a:r>
              <a:rPr lang="es-ES_tradnl" altLang="es-MX" b="1">
                <a:solidFill>
                  <a:srgbClr val="FF0000"/>
                </a:solidFill>
                <a:latin typeface="Verdana" panose="020B0604030504040204" pitchFamily="34" charset="0"/>
              </a:rPr>
              <a:t>TERMICAS</a:t>
            </a:r>
            <a:r>
              <a:rPr lang="es-ES_tradnl" altLang="es-MX" b="1">
                <a:solidFill>
                  <a:srgbClr val="009900"/>
                </a:solidFill>
                <a:latin typeface="Verdana" panose="020B0604030504040204" pitchFamily="34" charset="0"/>
              </a:rPr>
              <a:t>                              MEMBRANAS</a:t>
            </a:r>
            <a:endParaRPr lang="es-ES" altLang="es-MX" b="1">
              <a:solidFill>
                <a:srgbClr val="0099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solidFill>
                <a:srgbClr val="FFFF00"/>
              </a:solidFill>
              <a:latin typeface="Verdana" panose="020B0604030504040204" pitchFamily="34" charset="0"/>
            </a:endParaRPr>
          </a:p>
          <a:p>
            <a:pPr algn="just">
              <a:lnSpc>
                <a:spcPct val="80000"/>
              </a:lnSpc>
              <a:spcBef>
                <a:spcPts val="600"/>
              </a:spcBef>
              <a:buClr>
                <a:srgbClr val="FFFFCC"/>
              </a:buClr>
              <a:buSzPct val="60000"/>
              <a:buFont typeface="Wingdings" panose="05000000000000000000" pitchFamily="2" charset="2"/>
              <a:buChar char=""/>
            </a:pPr>
            <a:endParaRPr lang="es-ES" altLang="es-MX" b="1">
              <a:latin typeface="Verdana" panose="020B0604030504040204" pitchFamily="34" charset="0"/>
            </a:endParaRPr>
          </a:p>
        </p:txBody>
      </p:sp>
    </p:spTree>
    <p:extLst>
      <p:ext uri="{BB962C8B-B14F-4D97-AF65-F5344CB8AC3E}">
        <p14:creationId xmlns:p14="http://schemas.microsoft.com/office/powerpoint/2010/main" val="2246573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AutoShape 4">
            <a:extLst>
              <a:ext uri="{FF2B5EF4-FFF2-40B4-BE49-F238E27FC236}">
                <a16:creationId xmlns:a16="http://schemas.microsoft.com/office/drawing/2014/main" id="{480C8B74-306D-44A5-9D23-A395B137A7E7}"/>
              </a:ext>
            </a:extLst>
          </p:cNvPr>
          <p:cNvSpPr>
            <a:spLocks noGrp="1" noChangeArrowheads="1"/>
          </p:cNvSpPr>
          <p:nvPr>
            <p:ph type="title"/>
          </p:nvPr>
        </p:nvSpPr>
        <p:spPr/>
        <p:txBody>
          <a:bodyPr/>
          <a:lstStyle/>
          <a:p>
            <a:pPr>
              <a:defRPr/>
            </a:pPr>
            <a:r>
              <a:rPr lang="es-ES" sz="1600" dirty="0"/>
              <a:t>. </a:t>
            </a:r>
          </a:p>
        </p:txBody>
      </p:sp>
      <p:pic>
        <p:nvPicPr>
          <p:cNvPr id="21507" name="Picture 6" descr="T4">
            <a:extLst>
              <a:ext uri="{FF2B5EF4-FFF2-40B4-BE49-F238E27FC236}">
                <a16:creationId xmlns:a16="http://schemas.microsoft.com/office/drawing/2014/main" id="{64E0904B-41E2-4F15-B9C4-09B2178D3C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439" y="3573464"/>
            <a:ext cx="444182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7">
            <a:extLst>
              <a:ext uri="{FF2B5EF4-FFF2-40B4-BE49-F238E27FC236}">
                <a16:creationId xmlns:a16="http://schemas.microsoft.com/office/drawing/2014/main" id="{630B72F6-AF09-4578-BAE2-D4265F784F59}"/>
              </a:ext>
            </a:extLst>
          </p:cNvPr>
          <p:cNvSpPr>
            <a:spLocks noChangeArrowheads="1"/>
          </p:cNvSpPr>
          <p:nvPr/>
        </p:nvSpPr>
        <p:spPr bwMode="auto">
          <a:xfrm>
            <a:off x="2166939" y="285751"/>
            <a:ext cx="79914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MX" sz="2400" b="1">
                <a:solidFill>
                  <a:schemeClr val="accent1"/>
                </a:solidFill>
                <a:hlinkClick r:id="rId3" action="ppaction://hlinkfile"/>
              </a:rPr>
              <a:t>ÓSMOSIS INVERSA</a:t>
            </a:r>
            <a:r>
              <a:rPr lang="es-ES" altLang="es-MX" sz="2400" b="1">
                <a:solidFill>
                  <a:schemeClr val="accent1"/>
                </a:solidFill>
              </a:rPr>
              <a:t> (OI) .</a:t>
            </a:r>
          </a:p>
          <a:p>
            <a:pPr algn="just" eaLnBrk="1" hangingPunct="1"/>
            <a:r>
              <a:rPr lang="es-ES" altLang="es-MX" sz="2400"/>
              <a:t>Aplicando una presión  superior a la presión osmótica, el agua fluirá en sentido inverso; el agua fluye desde la columna con elevado contenido en sólidos disueltos hacia la columna con bajo contenido en sólidos disueltos.</a:t>
            </a:r>
          </a:p>
          <a:p>
            <a:pPr algn="just" eaLnBrk="1" hangingPunct="1"/>
            <a:endParaRPr lang="es-ES" altLang="es-MX" sz="2400"/>
          </a:p>
          <a:p>
            <a:pPr algn="just" eaLnBrk="1" hangingPunct="1"/>
            <a:r>
              <a:rPr lang="es-ES" altLang="es-MX" sz="2400"/>
              <a:t> Aplicaciones: desalación de agua salobre, tratamiento de aguas residuales, concentrado de cítricos.</a:t>
            </a:r>
          </a:p>
        </p:txBody>
      </p:sp>
    </p:spTree>
    <p:extLst>
      <p:ext uri="{BB962C8B-B14F-4D97-AF65-F5344CB8AC3E}">
        <p14:creationId xmlns:p14="http://schemas.microsoft.com/office/powerpoint/2010/main" val="2063009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dibujo_sistema_desalacion">
            <a:extLst>
              <a:ext uri="{FF2B5EF4-FFF2-40B4-BE49-F238E27FC236}">
                <a16:creationId xmlns:a16="http://schemas.microsoft.com/office/drawing/2014/main" id="{08B6FFBC-5DC6-45F4-991E-C6BCD8DDC3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0" y="1428750"/>
            <a:ext cx="7080250" cy="497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6">
            <a:extLst>
              <a:ext uri="{FF2B5EF4-FFF2-40B4-BE49-F238E27FC236}">
                <a16:creationId xmlns:a16="http://schemas.microsoft.com/office/drawing/2014/main" id="{2B7FE7A3-8C17-4826-944E-66E42B574D66}"/>
              </a:ext>
            </a:extLst>
          </p:cNvPr>
          <p:cNvSpPr txBox="1">
            <a:spLocks noChangeArrowheads="1"/>
          </p:cNvSpPr>
          <p:nvPr/>
        </p:nvSpPr>
        <p:spPr bwMode="auto">
          <a:xfrm>
            <a:off x="1738314" y="500063"/>
            <a:ext cx="1800225" cy="92333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defRPr/>
            </a:pPr>
            <a:r>
              <a:rPr lang="es-ES" dirty="0"/>
              <a:t>Elementos de </a:t>
            </a:r>
          </a:p>
          <a:p>
            <a:pPr>
              <a:defRPr/>
            </a:pPr>
            <a:r>
              <a:rPr lang="es-ES" dirty="0"/>
              <a:t>membrana de </a:t>
            </a:r>
          </a:p>
          <a:p>
            <a:pPr>
              <a:defRPr/>
            </a:pPr>
            <a:r>
              <a:rPr lang="es-ES" dirty="0"/>
              <a:t>ósmosis inversa</a:t>
            </a:r>
          </a:p>
        </p:txBody>
      </p:sp>
      <p:sp>
        <p:nvSpPr>
          <p:cNvPr id="57351" name="Text Box 7">
            <a:extLst>
              <a:ext uri="{FF2B5EF4-FFF2-40B4-BE49-F238E27FC236}">
                <a16:creationId xmlns:a16="http://schemas.microsoft.com/office/drawing/2014/main" id="{4E30B8AE-3106-4ADC-B4E1-89CFA4850902}"/>
              </a:ext>
            </a:extLst>
          </p:cNvPr>
          <p:cNvSpPr txBox="1">
            <a:spLocks noChangeArrowheads="1"/>
          </p:cNvSpPr>
          <p:nvPr/>
        </p:nvSpPr>
        <p:spPr bwMode="auto">
          <a:xfrm>
            <a:off x="1847850" y="4868864"/>
            <a:ext cx="2819400" cy="923925"/>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just">
              <a:defRPr/>
            </a:pPr>
            <a:r>
              <a:rPr lang="es-ES" dirty="0"/>
              <a:t>Post-tratamiento o </a:t>
            </a:r>
          </a:p>
          <a:p>
            <a:pPr algn="just">
              <a:defRPr/>
            </a:pPr>
            <a:r>
              <a:rPr lang="es-ES" dirty="0"/>
              <a:t>acondicionamiento</a:t>
            </a:r>
          </a:p>
          <a:p>
            <a:pPr algn="just">
              <a:defRPr/>
            </a:pPr>
            <a:r>
              <a:rPr lang="es-ES" dirty="0"/>
              <a:t>del agua</a:t>
            </a:r>
          </a:p>
        </p:txBody>
      </p:sp>
      <p:sp>
        <p:nvSpPr>
          <p:cNvPr id="57352" name="Text Box 8">
            <a:extLst>
              <a:ext uri="{FF2B5EF4-FFF2-40B4-BE49-F238E27FC236}">
                <a16:creationId xmlns:a16="http://schemas.microsoft.com/office/drawing/2014/main" id="{5FEB0BB8-18A6-43DF-903B-1F7F6728A9F2}"/>
              </a:ext>
            </a:extLst>
          </p:cNvPr>
          <p:cNvSpPr txBox="1">
            <a:spLocks noChangeArrowheads="1"/>
          </p:cNvSpPr>
          <p:nvPr/>
        </p:nvSpPr>
        <p:spPr bwMode="auto">
          <a:xfrm>
            <a:off x="8256588" y="1143001"/>
            <a:ext cx="2125662" cy="1338263"/>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defRPr/>
            </a:pPr>
            <a:r>
              <a:rPr lang="es-ES" dirty="0"/>
              <a:t>Bomba de alimentación </a:t>
            </a:r>
          </a:p>
          <a:p>
            <a:pPr>
              <a:defRPr/>
            </a:pPr>
            <a:r>
              <a:rPr lang="es-ES" dirty="0"/>
              <a:t>de alta presión</a:t>
            </a:r>
          </a:p>
          <a:p>
            <a:pPr>
              <a:spcBef>
                <a:spcPct val="50000"/>
              </a:spcBef>
              <a:defRPr/>
            </a:pPr>
            <a:endParaRPr lang="es-ES" dirty="0"/>
          </a:p>
        </p:txBody>
      </p:sp>
      <p:sp>
        <p:nvSpPr>
          <p:cNvPr id="57353" name="Text Box 9">
            <a:extLst>
              <a:ext uri="{FF2B5EF4-FFF2-40B4-BE49-F238E27FC236}">
                <a16:creationId xmlns:a16="http://schemas.microsoft.com/office/drawing/2014/main" id="{ADCFEACB-4684-43D8-89DE-1F65D1C88BBA}"/>
              </a:ext>
            </a:extLst>
          </p:cNvPr>
          <p:cNvSpPr txBox="1">
            <a:spLocks noChangeArrowheads="1"/>
          </p:cNvSpPr>
          <p:nvPr/>
        </p:nvSpPr>
        <p:spPr bwMode="auto">
          <a:xfrm>
            <a:off x="8616951" y="2708275"/>
            <a:ext cx="1871663" cy="6477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spcBef>
                <a:spcPct val="50000"/>
              </a:spcBef>
              <a:defRPr/>
            </a:pPr>
            <a:r>
              <a:rPr lang="es-ES" dirty="0"/>
              <a:t>Sistema de </a:t>
            </a:r>
            <a:r>
              <a:rPr lang="es-ES" dirty="0" err="1"/>
              <a:t>pretratamiento</a:t>
            </a:r>
            <a:endParaRPr lang="es-ES" dirty="0"/>
          </a:p>
        </p:txBody>
      </p:sp>
      <p:sp>
        <p:nvSpPr>
          <p:cNvPr id="57354" name="Text Box 10">
            <a:extLst>
              <a:ext uri="{FF2B5EF4-FFF2-40B4-BE49-F238E27FC236}">
                <a16:creationId xmlns:a16="http://schemas.microsoft.com/office/drawing/2014/main" id="{1C627102-0AA0-4423-A206-E00C69B6597F}"/>
              </a:ext>
            </a:extLst>
          </p:cNvPr>
          <p:cNvSpPr txBox="1">
            <a:spLocks noChangeArrowheads="1"/>
          </p:cNvSpPr>
          <p:nvPr/>
        </p:nvSpPr>
        <p:spPr bwMode="auto">
          <a:xfrm>
            <a:off x="6888164" y="6021388"/>
            <a:ext cx="2160587" cy="64135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spcBef>
                <a:spcPct val="50000"/>
              </a:spcBef>
              <a:defRPr/>
            </a:pPr>
            <a:r>
              <a:rPr lang="es-ES" dirty="0"/>
              <a:t>Toma de agua del sistema</a:t>
            </a:r>
          </a:p>
        </p:txBody>
      </p:sp>
      <p:sp>
        <p:nvSpPr>
          <p:cNvPr id="57355" name="AutoShape 11">
            <a:extLst>
              <a:ext uri="{FF2B5EF4-FFF2-40B4-BE49-F238E27FC236}">
                <a16:creationId xmlns:a16="http://schemas.microsoft.com/office/drawing/2014/main" id="{F42A9443-6CE0-442B-B386-EB56D7EE3CB8}"/>
              </a:ext>
            </a:extLst>
          </p:cNvPr>
          <p:cNvSpPr>
            <a:spLocks noChangeArrowheads="1"/>
          </p:cNvSpPr>
          <p:nvPr/>
        </p:nvSpPr>
        <p:spPr bwMode="auto">
          <a:xfrm>
            <a:off x="3935414" y="1700213"/>
            <a:ext cx="2592387" cy="2305050"/>
          </a:xfrm>
          <a:prstGeom prst="roundRect">
            <a:avLst>
              <a:gd name="adj" fmla="val 16667"/>
            </a:avLst>
          </a:prstGeom>
          <a:solidFill>
            <a:srgbClr val="FF00FF">
              <a:alpha val="32941"/>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57356" name="AutoShape 12">
            <a:extLst>
              <a:ext uri="{FF2B5EF4-FFF2-40B4-BE49-F238E27FC236}">
                <a16:creationId xmlns:a16="http://schemas.microsoft.com/office/drawing/2014/main" id="{807D670D-4C4A-4672-9ED4-602F1F197BED}"/>
              </a:ext>
            </a:extLst>
          </p:cNvPr>
          <p:cNvSpPr>
            <a:spLocks noChangeArrowheads="1"/>
          </p:cNvSpPr>
          <p:nvPr/>
        </p:nvSpPr>
        <p:spPr bwMode="auto">
          <a:xfrm>
            <a:off x="2855913" y="3068639"/>
            <a:ext cx="1223962" cy="1152525"/>
          </a:xfrm>
          <a:prstGeom prst="roundRect">
            <a:avLst>
              <a:gd name="adj" fmla="val 16667"/>
            </a:avLst>
          </a:prstGeom>
          <a:solidFill>
            <a:srgbClr val="FF6600">
              <a:alpha val="29019"/>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57358" name="AutoShape 14">
            <a:extLst>
              <a:ext uri="{FF2B5EF4-FFF2-40B4-BE49-F238E27FC236}">
                <a16:creationId xmlns:a16="http://schemas.microsoft.com/office/drawing/2014/main" id="{0E778615-3BE8-44E2-B0F9-5B78F9D2F770}"/>
              </a:ext>
            </a:extLst>
          </p:cNvPr>
          <p:cNvSpPr>
            <a:spLocks noChangeArrowheads="1"/>
          </p:cNvSpPr>
          <p:nvPr/>
        </p:nvSpPr>
        <p:spPr bwMode="auto">
          <a:xfrm>
            <a:off x="8183563" y="3573463"/>
            <a:ext cx="792162" cy="863600"/>
          </a:xfrm>
          <a:prstGeom prst="roundRect">
            <a:avLst>
              <a:gd name="adj" fmla="val 16667"/>
            </a:avLst>
          </a:prstGeom>
          <a:solidFill>
            <a:srgbClr val="FF6600">
              <a:alpha val="23921"/>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57359" name="AutoShape 15">
            <a:extLst>
              <a:ext uri="{FF2B5EF4-FFF2-40B4-BE49-F238E27FC236}">
                <a16:creationId xmlns:a16="http://schemas.microsoft.com/office/drawing/2014/main" id="{2F52D43F-57FC-4F05-9E21-A55E5C4B9BD3}"/>
              </a:ext>
            </a:extLst>
          </p:cNvPr>
          <p:cNvSpPr>
            <a:spLocks noChangeArrowheads="1"/>
          </p:cNvSpPr>
          <p:nvPr/>
        </p:nvSpPr>
        <p:spPr bwMode="auto">
          <a:xfrm>
            <a:off x="7391401" y="3284538"/>
            <a:ext cx="792163" cy="863600"/>
          </a:xfrm>
          <a:prstGeom prst="roundRect">
            <a:avLst>
              <a:gd name="adj" fmla="val 16667"/>
            </a:avLst>
          </a:prstGeom>
          <a:solidFill>
            <a:srgbClr val="FFFF00">
              <a:alpha val="32156"/>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57360" name="AutoShape 16">
            <a:extLst>
              <a:ext uri="{FF2B5EF4-FFF2-40B4-BE49-F238E27FC236}">
                <a16:creationId xmlns:a16="http://schemas.microsoft.com/office/drawing/2014/main" id="{26605B0E-7163-480C-898B-400B10AF42F3}"/>
              </a:ext>
            </a:extLst>
          </p:cNvPr>
          <p:cNvSpPr>
            <a:spLocks noChangeArrowheads="1"/>
          </p:cNvSpPr>
          <p:nvPr/>
        </p:nvSpPr>
        <p:spPr bwMode="auto">
          <a:xfrm>
            <a:off x="6600826" y="2997200"/>
            <a:ext cx="792163" cy="863600"/>
          </a:xfrm>
          <a:prstGeom prst="roundRect">
            <a:avLst>
              <a:gd name="adj" fmla="val 16667"/>
            </a:avLst>
          </a:prstGeom>
          <a:solidFill>
            <a:schemeClr val="hlink">
              <a:alpha val="43921"/>
            </a:scheme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22541" name="Line 17">
            <a:extLst>
              <a:ext uri="{FF2B5EF4-FFF2-40B4-BE49-F238E27FC236}">
                <a16:creationId xmlns:a16="http://schemas.microsoft.com/office/drawing/2014/main" id="{559531C5-814F-4607-BFD1-BDFAE24BA613}"/>
              </a:ext>
            </a:extLst>
          </p:cNvPr>
          <p:cNvSpPr>
            <a:spLocks noChangeShapeType="1"/>
          </p:cNvSpPr>
          <p:nvPr/>
        </p:nvSpPr>
        <p:spPr bwMode="auto">
          <a:xfrm flipV="1">
            <a:off x="8040689" y="4508501"/>
            <a:ext cx="288925" cy="1368425"/>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2542" name="Line 18">
            <a:extLst>
              <a:ext uri="{FF2B5EF4-FFF2-40B4-BE49-F238E27FC236}">
                <a16:creationId xmlns:a16="http://schemas.microsoft.com/office/drawing/2014/main" id="{6E825209-14DE-4478-854A-59755879C11A}"/>
              </a:ext>
            </a:extLst>
          </p:cNvPr>
          <p:cNvSpPr>
            <a:spLocks noChangeShapeType="1"/>
          </p:cNvSpPr>
          <p:nvPr/>
        </p:nvSpPr>
        <p:spPr bwMode="auto">
          <a:xfrm flipH="1">
            <a:off x="8040689" y="2997200"/>
            <a:ext cx="503237" cy="28733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2543" name="Line 20">
            <a:extLst>
              <a:ext uri="{FF2B5EF4-FFF2-40B4-BE49-F238E27FC236}">
                <a16:creationId xmlns:a16="http://schemas.microsoft.com/office/drawing/2014/main" id="{324575E7-3EAF-44A6-BF99-C783D769B5E9}"/>
              </a:ext>
            </a:extLst>
          </p:cNvPr>
          <p:cNvSpPr>
            <a:spLocks noChangeShapeType="1"/>
          </p:cNvSpPr>
          <p:nvPr/>
        </p:nvSpPr>
        <p:spPr bwMode="auto">
          <a:xfrm flipH="1">
            <a:off x="7248525" y="2133601"/>
            <a:ext cx="935038" cy="790575"/>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2544" name="Line 23">
            <a:extLst>
              <a:ext uri="{FF2B5EF4-FFF2-40B4-BE49-F238E27FC236}">
                <a16:creationId xmlns:a16="http://schemas.microsoft.com/office/drawing/2014/main" id="{E6F76773-F169-4457-A2DA-49CF9151EFEF}"/>
              </a:ext>
            </a:extLst>
          </p:cNvPr>
          <p:cNvSpPr>
            <a:spLocks noChangeShapeType="1"/>
          </p:cNvSpPr>
          <p:nvPr/>
        </p:nvSpPr>
        <p:spPr bwMode="auto">
          <a:xfrm>
            <a:off x="3432176" y="1125538"/>
            <a:ext cx="1008063"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2545" name="Line 24">
            <a:extLst>
              <a:ext uri="{FF2B5EF4-FFF2-40B4-BE49-F238E27FC236}">
                <a16:creationId xmlns:a16="http://schemas.microsoft.com/office/drawing/2014/main" id="{0FDA648C-1EC0-46BC-AC14-32005F923004}"/>
              </a:ext>
            </a:extLst>
          </p:cNvPr>
          <p:cNvSpPr>
            <a:spLocks noChangeShapeType="1"/>
          </p:cNvSpPr>
          <p:nvPr/>
        </p:nvSpPr>
        <p:spPr bwMode="auto">
          <a:xfrm>
            <a:off x="4440238" y="1125539"/>
            <a:ext cx="0" cy="503237"/>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2546" name="Line 25">
            <a:extLst>
              <a:ext uri="{FF2B5EF4-FFF2-40B4-BE49-F238E27FC236}">
                <a16:creationId xmlns:a16="http://schemas.microsoft.com/office/drawing/2014/main" id="{6BAF1323-D719-4F2A-9523-90E517692D81}"/>
              </a:ext>
            </a:extLst>
          </p:cNvPr>
          <p:cNvSpPr>
            <a:spLocks noChangeShapeType="1"/>
          </p:cNvSpPr>
          <p:nvPr/>
        </p:nvSpPr>
        <p:spPr bwMode="auto">
          <a:xfrm flipV="1">
            <a:off x="3071813" y="4292601"/>
            <a:ext cx="0" cy="504825"/>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228745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73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35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3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5" grpId="0" animBg="1"/>
      <p:bldP spid="57356" grpId="0" animBg="1"/>
      <p:bldP spid="57358" grpId="0" animBg="1"/>
      <p:bldP spid="57359" grpId="0" animBg="1"/>
      <p:bldP spid="5736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a:extLst>
              <a:ext uri="{FF2B5EF4-FFF2-40B4-BE49-F238E27FC236}">
                <a16:creationId xmlns:a16="http://schemas.microsoft.com/office/drawing/2014/main" id="{A7959B6B-F821-426C-BAA0-99C009B2E5E5}"/>
              </a:ext>
            </a:extLst>
          </p:cNvPr>
          <p:cNvSpPr>
            <a:spLocks/>
          </p:cNvSpPr>
          <p:nvPr/>
        </p:nvSpPr>
        <p:spPr bwMode="auto">
          <a:xfrm>
            <a:off x="1981200" y="46039"/>
            <a:ext cx="8231188" cy="1144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nchorCtr="1"/>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9pPr>
          </a:lstStyle>
          <a:p>
            <a:pPr algn="ctr"/>
            <a:r>
              <a:rPr lang="es-CL" altLang="es-MX" sz="2800" b="1">
                <a:solidFill>
                  <a:schemeClr val="bg1"/>
                </a:solidFill>
                <a:latin typeface="Tahoma" panose="020B0604030504040204" pitchFamily="34" charset="0"/>
              </a:rPr>
              <a:t>DESALINIZACION MEDIANTE OSMOSIS INVERSA</a:t>
            </a:r>
          </a:p>
        </p:txBody>
      </p:sp>
      <p:pic>
        <p:nvPicPr>
          <p:cNvPr id="10243" name="Imagen 3">
            <a:extLst>
              <a:ext uri="{FF2B5EF4-FFF2-40B4-BE49-F238E27FC236}">
                <a16:creationId xmlns:a16="http://schemas.microsoft.com/office/drawing/2014/main" id="{E32F580F-8A07-4ADD-94ED-539E71EB3E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1396" y="545284"/>
            <a:ext cx="11504254" cy="49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657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CCC14BCF-E2FD-48FF-B4BD-289494C46DD8}"/>
              </a:ext>
            </a:extLst>
          </p:cNvPr>
          <p:cNvSpPr>
            <a:spLocks noChangeArrowheads="1"/>
          </p:cNvSpPr>
          <p:nvPr/>
        </p:nvSpPr>
        <p:spPr bwMode="auto">
          <a:xfrm>
            <a:off x="780175" y="1800225"/>
            <a:ext cx="10301681" cy="434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1313" indent="-339725" defTabSz="449263" eaLnBrk="0" hangingPunc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1pPr>
            <a:lvl2pPr marL="742950" indent="-285750" defTabSz="449263" eaLnBrk="0" hangingPunc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2pPr>
            <a:lvl3pPr marL="1143000" indent="-228600" defTabSz="449263" eaLnBrk="0" hangingPunc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3pPr>
            <a:lvl4pPr marL="1600200" indent="-228600" defTabSz="449263" eaLnBrk="0" hangingPunc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4pPr>
            <a:lvl5pPr marL="2057400" indent="-228600" defTabSz="449263" eaLnBrk="0" hangingPunc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5pPr>
            <a:lvl6pPr marL="2514600" indent="-228600" defTabSz="449263" eaLnBrk="0" fontAlgn="base" hangingPunct="0">
              <a:spcBef>
                <a:spcPct val="0"/>
              </a:spcBef>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6pPr>
            <a:lvl7pPr marL="2971800" indent="-228600" defTabSz="449263" eaLnBrk="0" fontAlgn="base" hangingPunct="0">
              <a:spcBef>
                <a:spcPct val="0"/>
              </a:spcBef>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7pPr>
            <a:lvl8pPr marL="3429000" indent="-228600" defTabSz="449263" eaLnBrk="0" fontAlgn="base" hangingPunct="0">
              <a:spcBef>
                <a:spcPct val="0"/>
              </a:spcBef>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8pPr>
            <a:lvl9pPr marL="3886200" indent="-228600" defTabSz="449263" eaLnBrk="0" fontAlgn="base" hangingPunct="0">
              <a:spcBef>
                <a:spcPct val="0"/>
              </a:spcBef>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ea typeface="MS PGothic" panose="020B0600070205080204" pitchFamily="34" charset="-128"/>
              </a:defRPr>
            </a:lvl9pPr>
          </a:lstStyle>
          <a:p>
            <a:pPr algn="just">
              <a:spcBef>
                <a:spcPct val="20000"/>
              </a:spcBef>
              <a:buClr>
                <a:schemeClr val="tx1"/>
              </a:buClr>
              <a:buFontTx/>
              <a:buChar char="•"/>
            </a:pPr>
            <a:r>
              <a:rPr lang="es-ES_tradnl" altLang="es-MX" sz="2000" b="1" dirty="0">
                <a:solidFill>
                  <a:srgbClr val="FFFF00"/>
                </a:solidFill>
                <a:latin typeface="Tahoma" panose="020B0604030504040204" pitchFamily="34" charset="0"/>
              </a:rPr>
              <a:t>	</a:t>
            </a:r>
            <a:r>
              <a:rPr lang="es-ES_tradnl" altLang="es-MX" sz="2100" dirty="0">
                <a:latin typeface="Tahoma" panose="020B0604030504040204" pitchFamily="34" charset="0"/>
              </a:rPr>
              <a:t>Los costos de capital y de producción del agua desalinizada son muy dependientes del tamaño de planta y del flujo de producción. </a:t>
            </a:r>
          </a:p>
          <a:p>
            <a:pPr algn="just">
              <a:spcBef>
                <a:spcPct val="20000"/>
              </a:spcBef>
              <a:buClr>
                <a:schemeClr val="tx1"/>
              </a:buClr>
              <a:buFontTx/>
              <a:buChar char="•"/>
            </a:pPr>
            <a:r>
              <a:rPr lang="es-ES_tradnl" altLang="es-MX" sz="2100" dirty="0">
                <a:latin typeface="Tahoma" panose="020B0604030504040204" pitchFamily="34" charset="0"/>
              </a:rPr>
              <a:t>La inversión de una planta OI oscila entre 800 y 2000 USD/m</a:t>
            </a:r>
            <a:r>
              <a:rPr lang="es-ES_tradnl" altLang="es-MX" sz="2100" baseline="30000" dirty="0">
                <a:latin typeface="Tahoma" panose="020B0604030504040204" pitchFamily="34" charset="0"/>
              </a:rPr>
              <a:t>3</a:t>
            </a:r>
            <a:r>
              <a:rPr lang="es-ES_tradnl" altLang="es-MX" sz="2100" dirty="0">
                <a:latin typeface="Tahoma" panose="020B0604030504040204" pitchFamily="34" charset="0"/>
              </a:rPr>
              <a:t> producto día).</a:t>
            </a:r>
          </a:p>
          <a:p>
            <a:pPr algn="just">
              <a:spcBef>
                <a:spcPct val="20000"/>
              </a:spcBef>
              <a:buClr>
                <a:schemeClr val="tx1"/>
              </a:buClr>
              <a:buFontTx/>
              <a:buChar char="•"/>
            </a:pPr>
            <a:r>
              <a:rPr lang="es-ES_tradnl" altLang="es-MX" sz="2100" dirty="0">
                <a:latin typeface="Tahoma" panose="020B0604030504040204" pitchFamily="34" charset="0"/>
              </a:rPr>
              <a:t>Cerca del 50% del costo de operación es energético (electricidad).</a:t>
            </a:r>
          </a:p>
          <a:p>
            <a:pPr algn="just">
              <a:spcBef>
                <a:spcPct val="20000"/>
              </a:spcBef>
              <a:buClr>
                <a:schemeClr val="tx1"/>
              </a:buClr>
              <a:buFontTx/>
              <a:buChar char="•"/>
            </a:pPr>
            <a:r>
              <a:rPr lang="es-ES_tradnl" altLang="es-MX" sz="2100" dirty="0">
                <a:latin typeface="Tahoma" panose="020B0604030504040204" pitchFamily="34" charset="0"/>
              </a:rPr>
              <a:t>Plantas que producen sobre 5000 m</a:t>
            </a:r>
            <a:r>
              <a:rPr lang="es-ES_tradnl" altLang="es-MX" sz="2100" baseline="30000" dirty="0">
                <a:latin typeface="Tahoma" panose="020B0604030504040204" pitchFamily="34" charset="0"/>
              </a:rPr>
              <a:t>3</a:t>
            </a:r>
            <a:r>
              <a:rPr lang="es-ES_tradnl" altLang="es-MX" sz="2100" dirty="0">
                <a:latin typeface="Tahoma" panose="020B0604030504040204" pitchFamily="34" charset="0"/>
              </a:rPr>
              <a:t>/</a:t>
            </a:r>
            <a:r>
              <a:rPr lang="es-ES_tradnl" altLang="es-MX" sz="2100" dirty="0" err="1">
                <a:latin typeface="Tahoma" panose="020B0604030504040204" pitchFamily="34" charset="0"/>
              </a:rPr>
              <a:t>dia</a:t>
            </a:r>
            <a:r>
              <a:rPr lang="es-ES_tradnl" altLang="es-MX" sz="2100" dirty="0">
                <a:latin typeface="Tahoma" panose="020B0604030504040204" pitchFamily="34" charset="0"/>
              </a:rPr>
              <a:t>, instalan sistemas recuperadores de energía (intercambiador de presión o turbina), lo que determina ahorros </a:t>
            </a:r>
            <a:r>
              <a:rPr lang="es-ES_tradnl" altLang="es-MX" sz="2100" b="1" dirty="0">
                <a:latin typeface="Tahoma" panose="020B0604030504040204" pitchFamily="34" charset="0"/>
                <a:sym typeface="Symbol" panose="05050102010706020507" pitchFamily="18" charset="2"/>
              </a:rPr>
              <a:t></a:t>
            </a:r>
            <a:r>
              <a:rPr lang="es-ES_tradnl" altLang="es-MX" sz="2100" dirty="0">
                <a:latin typeface="Tahoma" panose="020B0604030504040204" pitchFamily="34" charset="0"/>
                <a:sym typeface="Symbol" panose="05050102010706020507" pitchFamily="18" charset="2"/>
              </a:rPr>
              <a:t> 4</a:t>
            </a:r>
            <a:r>
              <a:rPr lang="es-ES_tradnl" altLang="es-MX" sz="2100" dirty="0">
                <a:latin typeface="Tahoma" panose="020B0604030504040204" pitchFamily="34" charset="0"/>
              </a:rPr>
              <a:t>0% del costo de energía. </a:t>
            </a:r>
          </a:p>
          <a:p>
            <a:pPr algn="just">
              <a:spcBef>
                <a:spcPct val="20000"/>
              </a:spcBef>
              <a:buClr>
                <a:schemeClr val="tx1"/>
              </a:buClr>
              <a:buFontTx/>
              <a:buChar char="•"/>
            </a:pPr>
            <a:r>
              <a:rPr lang="es-ES_tradnl" altLang="es-MX" sz="2100" dirty="0">
                <a:latin typeface="Tahoma" panose="020B0604030504040204" pitchFamily="34" charset="0"/>
              </a:rPr>
              <a:t>Costos de producción oscilan entre 0,9  y 2,0 USD/m</a:t>
            </a:r>
            <a:r>
              <a:rPr lang="es-ES_tradnl" altLang="es-MX" sz="2100" baseline="30000" dirty="0">
                <a:latin typeface="Tahoma" panose="020B0604030504040204" pitchFamily="34" charset="0"/>
              </a:rPr>
              <a:t>3</a:t>
            </a:r>
            <a:r>
              <a:rPr lang="es-ES_tradnl" altLang="es-MX" sz="2100" dirty="0">
                <a:latin typeface="Tahoma" panose="020B0604030504040204" pitchFamily="34" charset="0"/>
              </a:rPr>
              <a:t>.</a:t>
            </a:r>
          </a:p>
          <a:p>
            <a:pPr algn="just">
              <a:spcBef>
                <a:spcPct val="20000"/>
              </a:spcBef>
              <a:buClr>
                <a:schemeClr val="tx1"/>
              </a:buClr>
              <a:buFontTx/>
              <a:buChar char="•"/>
            </a:pPr>
            <a:r>
              <a:rPr lang="es-ES_tradnl" altLang="es-MX" sz="2100" dirty="0">
                <a:latin typeface="Tahoma" panose="020B0604030504040204" pitchFamily="34" charset="0"/>
              </a:rPr>
              <a:t>COSTO DE VENTA DE DESALADORA DE EMPALME 14 PESOS M3</a:t>
            </a:r>
          </a:p>
          <a:p>
            <a:pPr algn="just">
              <a:spcBef>
                <a:spcPct val="20000"/>
              </a:spcBef>
              <a:buClr>
                <a:schemeClr val="tx1"/>
              </a:buClr>
              <a:buFontTx/>
              <a:buChar char="•"/>
            </a:pPr>
            <a:r>
              <a:rPr lang="es-ES_tradnl" altLang="es-MX" sz="2100" dirty="0">
                <a:latin typeface="Tahoma" panose="020B0604030504040204" pitchFamily="34" charset="0"/>
              </a:rPr>
              <a:t>O SEA .70 CVS DE DOLAR</a:t>
            </a:r>
            <a:endParaRPr lang="es-ES" altLang="es-MX" sz="2100" dirty="0">
              <a:latin typeface="Tahoma" panose="020B0604030504040204" pitchFamily="34" charset="0"/>
            </a:endParaRPr>
          </a:p>
        </p:txBody>
      </p:sp>
      <p:sp>
        <p:nvSpPr>
          <p:cNvPr id="2" name="Título 1">
            <a:extLst>
              <a:ext uri="{FF2B5EF4-FFF2-40B4-BE49-F238E27FC236}">
                <a16:creationId xmlns:a16="http://schemas.microsoft.com/office/drawing/2014/main" id="{B99D6C82-13B1-47A3-AEE9-67C02BE25EE4}"/>
              </a:ext>
            </a:extLst>
          </p:cNvPr>
          <p:cNvSpPr>
            <a:spLocks noGrp="1"/>
          </p:cNvSpPr>
          <p:nvPr>
            <p:ph type="title"/>
          </p:nvPr>
        </p:nvSpPr>
        <p:spPr>
          <a:xfrm>
            <a:off x="1097280" y="286604"/>
            <a:ext cx="10058400" cy="720076"/>
          </a:xfrm>
        </p:spPr>
        <p:txBody>
          <a:bodyPr/>
          <a:lstStyle/>
          <a:p>
            <a:pPr algn="ctr"/>
            <a:r>
              <a:rPr lang="es-MX" dirty="0"/>
              <a:t>COSTOS</a:t>
            </a:r>
          </a:p>
        </p:txBody>
      </p:sp>
    </p:spTree>
    <p:extLst>
      <p:ext uri="{BB962C8B-B14F-4D97-AF65-F5344CB8AC3E}">
        <p14:creationId xmlns:p14="http://schemas.microsoft.com/office/powerpoint/2010/main" val="3615701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5C36EED-152E-4A31-8DE8-AFB6BBDE3656}"/>
              </a:ext>
            </a:extLst>
          </p:cNvPr>
          <p:cNvSpPr>
            <a:spLocks noGrp="1"/>
          </p:cNvSpPr>
          <p:nvPr>
            <p:ph type="title"/>
          </p:nvPr>
        </p:nvSpPr>
        <p:spPr>
          <a:xfrm>
            <a:off x="1981200" y="74614"/>
            <a:ext cx="8231188" cy="1144587"/>
          </a:xfrm>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0000" tIns="46800" rIns="90000" bIns="46800" rtlCol="0" anchor="b" anchorCtr="1">
            <a:normAutofit/>
          </a:bodyPr>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CL" altLang="es-MX" sz="3200" b="1">
                <a:solidFill>
                  <a:schemeClr val="bg1"/>
                </a:solidFill>
                <a:latin typeface="Tahoma" panose="020B0604030504040204" pitchFamily="34" charset="0"/>
              </a:rPr>
              <a:t>ENERGIA PARA LAS DESALADORAS</a:t>
            </a:r>
          </a:p>
        </p:txBody>
      </p:sp>
      <p:sp>
        <p:nvSpPr>
          <p:cNvPr id="26627" name="Rectangle 3">
            <a:extLst>
              <a:ext uri="{FF2B5EF4-FFF2-40B4-BE49-F238E27FC236}">
                <a16:creationId xmlns:a16="http://schemas.microsoft.com/office/drawing/2014/main" id="{B913A540-0606-4014-94D9-33D9C5296F08}"/>
              </a:ext>
            </a:extLst>
          </p:cNvPr>
          <p:cNvSpPr>
            <a:spLocks noGrp="1" noChangeArrowheads="1"/>
          </p:cNvSpPr>
          <p:nvPr>
            <p:ph idx="1"/>
          </p:nvPr>
        </p:nvSpPr>
        <p:spPr>
          <a:xfrm>
            <a:off x="2139951" y="346454"/>
            <a:ext cx="7715250" cy="3846512"/>
          </a:xfrm>
          <a:noFill/>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0000" tIns="46800" rIns="90000" bIns="46800" rtlCol="0">
            <a:normAutofit fontScale="92500" lnSpcReduction="20000"/>
          </a:bodyPr>
          <a:lstStyle/>
          <a:p>
            <a:pPr algn="just" defTabSz="449263">
              <a:lnSpc>
                <a:spcPct val="80000"/>
              </a:lnSpc>
              <a:buClr>
                <a:srgbClr val="FFFF00"/>
              </a:buClr>
              <a:buSzPct val="150000"/>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_tradnl" altLang="es-MX" sz="1800">
                <a:latin typeface="Verdana" panose="020B0604030504040204" pitchFamily="34" charset="0"/>
              </a:rPr>
              <a:t>    </a:t>
            </a:r>
            <a:r>
              <a:rPr lang="es-ES_tradnl" altLang="es-MX" sz="1800" b="1">
                <a:latin typeface="Verdana" panose="020B0604030504040204" pitchFamily="34" charset="0"/>
              </a:rPr>
              <a:t>Costos energéticos: menores de 3 KW-h/m</a:t>
            </a:r>
            <a:r>
              <a:rPr lang="es-ES_tradnl" altLang="es-MX" sz="1800" b="1" baseline="30000">
                <a:latin typeface="Verdana" panose="020B0604030504040204" pitchFamily="34" charset="0"/>
              </a:rPr>
              <a:t>3</a:t>
            </a:r>
          </a:p>
          <a:p>
            <a:pPr algn="just" defTabSz="449263">
              <a:lnSpc>
                <a:spcPct val="80000"/>
              </a:lnSpc>
              <a:buClr>
                <a:srgbClr val="FFFF00"/>
              </a:buClr>
              <a:buSzPct val="150000"/>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_tradnl" altLang="es-MX" sz="1800">
                <a:latin typeface="Verdana" panose="020B0604030504040204" pitchFamily="34" charset="0"/>
              </a:rPr>
              <a:t>		</a:t>
            </a:r>
          </a:p>
          <a:p>
            <a:pPr algn="just" defTabSz="449263">
              <a:lnSpc>
                <a:spcPct val="80000"/>
              </a:lnSpc>
              <a:buClr>
                <a:srgbClr val="FFFF00"/>
              </a:buClr>
              <a:buSzPct val="150000"/>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_tradnl" altLang="es-MX" sz="1800">
                <a:latin typeface="Verdana" panose="020B0604030504040204" pitchFamily="34" charset="0"/>
              </a:rPr>
              <a:t>		Es factible incorporar de manera integrada el uso de de las fuentes energéticas nuevas y renovables, específicamente recursos solar (fotovoltaico) y eólico.</a:t>
            </a:r>
          </a:p>
          <a:p>
            <a:pPr algn="just" defTabSz="449263">
              <a:lnSpc>
                <a:spcPct val="80000"/>
              </a:lnSpc>
              <a:buClr>
                <a:srgbClr val="FFFF00"/>
              </a:buClr>
              <a:buSzPct val="150000"/>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_tradnl" altLang="es-MX" sz="1800">
                <a:latin typeface="Verdana" panose="020B0604030504040204" pitchFamily="34" charset="0"/>
              </a:rPr>
              <a:t>		</a:t>
            </a:r>
          </a:p>
          <a:p>
            <a:pPr algn="just" defTabSz="449263">
              <a:lnSpc>
                <a:spcPct val="80000"/>
              </a:lnSpc>
              <a:buClr>
                <a:srgbClr val="FFFF00"/>
              </a:buClr>
              <a:buSzPct val="150000"/>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_tradnl" altLang="es-MX" sz="1800">
                <a:latin typeface="Verdana" panose="020B0604030504040204" pitchFamily="34" charset="0"/>
              </a:rPr>
              <a:t>		Esto es particularmente factible para plantas desaladoras que operan con agua salobre o para aplicaciones de desalación parcial con nanofiltración.</a:t>
            </a:r>
          </a:p>
          <a:p>
            <a:pPr algn="just" defTabSz="449263">
              <a:lnSpc>
                <a:spcPct val="80000"/>
              </a:lnSpc>
              <a:buClr>
                <a:srgbClr val="FFFF00"/>
              </a:buClr>
              <a:buSzPct val="150000"/>
              <a:buFont typeface="Wingdings" panose="05000000000000000000" pitchFamily="2"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es-ES_tradnl" altLang="es-MX" sz="1800">
              <a:latin typeface="Verdana" panose="020B0604030504040204" pitchFamily="34" charset="0"/>
            </a:endParaRPr>
          </a:p>
          <a:p>
            <a:pPr algn="just" defTabSz="449263">
              <a:lnSpc>
                <a:spcPct val="80000"/>
              </a:lnSpc>
              <a:buClr>
                <a:srgbClr val="FFFF00"/>
              </a:buClr>
              <a:buSzPct val="150000"/>
              <a:buFont typeface="Wingdings" panose="05000000000000000000" pitchFamily="2"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es-ES_tradnl" altLang="es-MX" sz="1800">
              <a:latin typeface="Verdana" panose="020B0604030504040204" pitchFamily="34" charset="0"/>
            </a:endParaRPr>
          </a:p>
          <a:p>
            <a:pPr algn="just" defTabSz="449263">
              <a:lnSpc>
                <a:spcPct val="80000"/>
              </a:lnSpc>
              <a:buClr>
                <a:srgbClr val="FFFF00"/>
              </a:buClr>
              <a:buSzPct val="150000"/>
              <a:buFont typeface="Wingdings" panose="05000000000000000000" pitchFamily="2"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es-ES_tradnl" altLang="es-MX" sz="1800">
              <a:solidFill>
                <a:srgbClr val="FFFF00"/>
              </a:solidFill>
            </a:endParaRPr>
          </a:p>
          <a:p>
            <a:pPr algn="just" defTabSz="449263">
              <a:lnSpc>
                <a:spcPct val="80000"/>
              </a:lnSpc>
              <a:buClr>
                <a:srgbClr val="FFFF00"/>
              </a:buClr>
              <a:buSzPct val="150000"/>
              <a:buFont typeface="Wingdings" panose="05000000000000000000" pitchFamily="2"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_tradnl" altLang="es-MX" sz="1800">
                <a:solidFill>
                  <a:srgbClr val="FFFF00"/>
                </a:solidFill>
              </a:rPr>
              <a:t>                                  </a:t>
            </a:r>
            <a:r>
              <a:rPr lang="es-ES_tradnl" altLang="es-MX" sz="3600" b="1"/>
              <a:t>+</a:t>
            </a:r>
          </a:p>
          <a:p>
            <a:pPr algn="just" defTabSz="449263">
              <a:lnSpc>
                <a:spcPct val="80000"/>
              </a:lnSpc>
              <a:buClr>
                <a:srgbClr val="FFFF00"/>
              </a:buClr>
              <a:buSzPct val="150000"/>
              <a:buFont typeface="Wingdings" panose="05000000000000000000" pitchFamily="2"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es-ES_tradnl" altLang="es-MX" sz="1800">
              <a:latin typeface="Tahoma" panose="020B0604030504040204" pitchFamily="34" charset="0"/>
            </a:endParaRPr>
          </a:p>
        </p:txBody>
      </p:sp>
      <p:pic>
        <p:nvPicPr>
          <p:cNvPr id="26628" name="Picture 4" descr="subvenciones-fotovoltaica-navarra">
            <a:extLst>
              <a:ext uri="{FF2B5EF4-FFF2-40B4-BE49-F238E27FC236}">
                <a16:creationId xmlns:a16="http://schemas.microsoft.com/office/drawing/2014/main" id="{4A05CC34-4262-4614-BE84-4975AFE43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9638" y="3905250"/>
            <a:ext cx="192405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descr="Parque-Eolico-Chile">
            <a:extLst>
              <a:ext uri="{FF2B5EF4-FFF2-40B4-BE49-F238E27FC236}">
                <a16:creationId xmlns:a16="http://schemas.microsoft.com/office/drawing/2014/main" id="{D5121EAC-43A8-4F69-812E-0E708479DF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189" y="3962401"/>
            <a:ext cx="264477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6" descr="purificador-de-agua-por-osmosis-inversa-21720-2844345">
            <a:extLst>
              <a:ext uri="{FF2B5EF4-FFF2-40B4-BE49-F238E27FC236}">
                <a16:creationId xmlns:a16="http://schemas.microsoft.com/office/drawing/2014/main" id="{887B3C95-CE71-4319-8BB8-D15641F018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7664" y="3933825"/>
            <a:ext cx="20605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AutoShape 7">
            <a:extLst>
              <a:ext uri="{FF2B5EF4-FFF2-40B4-BE49-F238E27FC236}">
                <a16:creationId xmlns:a16="http://schemas.microsoft.com/office/drawing/2014/main" id="{B952332E-4EA3-4951-89AF-CE05262CA9CD}"/>
              </a:ext>
            </a:extLst>
          </p:cNvPr>
          <p:cNvSpPr>
            <a:spLocks noChangeArrowheads="1"/>
          </p:cNvSpPr>
          <p:nvPr/>
        </p:nvSpPr>
        <p:spPr bwMode="auto">
          <a:xfrm>
            <a:off x="7334250" y="4941888"/>
            <a:ext cx="649288" cy="430212"/>
          </a:xfrm>
          <a:custGeom>
            <a:avLst/>
            <a:gdLst>
              <a:gd name="T0" fmla="*/ 486966 w 21600"/>
              <a:gd name="T1" fmla="*/ 0 h 21600"/>
              <a:gd name="T2" fmla="*/ 0 w 21600"/>
              <a:gd name="T3" fmla="*/ 215106 h 21600"/>
              <a:gd name="T4" fmla="*/ 486966 w 21600"/>
              <a:gd name="T5" fmla="*/ 430212 h 21600"/>
              <a:gd name="T6" fmla="*/ 649288 w 21600"/>
              <a:gd name="T7" fmla="*/ 21510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FF"/>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Tree>
    <p:extLst>
      <p:ext uri="{BB962C8B-B14F-4D97-AF65-F5344CB8AC3E}">
        <p14:creationId xmlns:p14="http://schemas.microsoft.com/office/powerpoint/2010/main" val="155352258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1" name="Straight Connector 20">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55322567-C71B-474E-BF9C-FA1E90ACE2F9}"/>
              </a:ext>
            </a:extLst>
          </p:cNvPr>
          <p:cNvPicPr>
            <a:picLocks noChangeAspect="1"/>
          </p:cNvPicPr>
          <p:nvPr/>
        </p:nvPicPr>
        <p:blipFill rotWithShape="1">
          <a:blip r:embed="rId2">
            <a:alphaModFix amt="35000"/>
          </a:blip>
          <a:srcRect t="10000"/>
          <a:stretch/>
        </p:blipFill>
        <p:spPr>
          <a:xfrm>
            <a:off x="20" y="10"/>
            <a:ext cx="12191980" cy="6857990"/>
          </a:xfrm>
          <a:prstGeom prst="rect">
            <a:avLst/>
          </a:prstGeom>
        </p:spPr>
      </p:pic>
      <p:cxnSp>
        <p:nvCxnSpPr>
          <p:cNvPr id="23" name="Straight Connector 22">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42201F44-BE0C-41B4-B751-3FA29D707303}"/>
              </a:ext>
            </a:extLst>
          </p:cNvPr>
          <p:cNvSpPr txBox="1"/>
          <p:nvPr/>
        </p:nvSpPr>
        <p:spPr>
          <a:xfrm>
            <a:off x="1097280" y="286603"/>
            <a:ext cx="100584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kumimoji="0" lang="en-US" altLang="es-MX" sz="4800" b="1" i="0" u="none" strike="noStrike" kern="1200" cap="none" spc="-50" normalizeH="0" baseline="0">
                <a:ln>
                  <a:noFill/>
                </a:ln>
                <a:effectLst/>
                <a:latin typeface="+mj-lt"/>
                <a:ea typeface="+mj-ea"/>
                <a:cs typeface="+mj-cs"/>
              </a:rPr>
              <a:t>Problemática</a:t>
            </a:r>
            <a:r>
              <a:rPr kumimoji="0" lang="en-US" altLang="es-MX" sz="4800" b="0" i="0" u="none" strike="noStrike" kern="1200" cap="none" spc="-50" normalizeH="0" baseline="0">
                <a:ln>
                  <a:noFill/>
                </a:ln>
                <a:effectLst/>
                <a:latin typeface="+mj-lt"/>
                <a:ea typeface="+mj-ea"/>
                <a:cs typeface="+mj-cs"/>
              </a:rPr>
              <a:t> </a:t>
            </a:r>
            <a:endParaRPr lang="en-US" sz="4800" kern="1200" spc="-50" baseline="0">
              <a:latin typeface="+mj-lt"/>
              <a:ea typeface="+mj-ea"/>
              <a:cs typeface="+mj-cs"/>
            </a:endParaRPr>
          </a:p>
        </p:txBody>
      </p:sp>
      <p:sp>
        <p:nvSpPr>
          <p:cNvPr id="10" name="CuadroTexto 9">
            <a:extLst>
              <a:ext uri="{FF2B5EF4-FFF2-40B4-BE49-F238E27FC236}">
                <a16:creationId xmlns:a16="http://schemas.microsoft.com/office/drawing/2014/main" id="{7A50C710-D437-40E4-B49F-6ED02E11C114}"/>
              </a:ext>
            </a:extLst>
          </p:cNvPr>
          <p:cNvSpPr txBox="1"/>
          <p:nvPr/>
        </p:nvSpPr>
        <p:spPr>
          <a:xfrm>
            <a:off x="1097280" y="1845734"/>
            <a:ext cx="10058400" cy="4023360"/>
          </a:xfrm>
          <a:prstGeom prst="rect">
            <a:avLst/>
          </a:prstGeom>
        </p:spPr>
        <p:txBody>
          <a:bodyPr vert="horz" lIns="0" tIns="45720" rIns="0" bIns="45720" rtlCol="0">
            <a:normAutofit/>
          </a:bodyPr>
          <a:lstStyle/>
          <a:p>
            <a:pPr marL="0" marR="0" lvl="0" indent="449263" defTabSz="914400" fontAlgn="base">
              <a:lnSpc>
                <a:spcPct val="90000"/>
              </a:lnSpc>
              <a:spcBef>
                <a:spcPct val="0"/>
              </a:spcBef>
              <a:spcAft>
                <a:spcPts val="600"/>
              </a:spcAft>
              <a:buClr>
                <a:schemeClr val="accent1"/>
              </a:buClr>
              <a:buSzTx/>
              <a:buFont typeface="Calibri" panose="020F0502020204030204" pitchFamily="34" charset="0"/>
              <a:buNone/>
              <a:tabLst/>
            </a:pPr>
            <a:r>
              <a:rPr kumimoji="0" lang="en-US" altLang="es-MX" b="0" i="0" u="none" strike="noStrike" cap="none" normalizeH="0" baseline="0">
                <a:ln>
                  <a:noFill/>
                </a:ln>
                <a:effectLst/>
              </a:rPr>
              <a:t>La Ciudad de Puerto Peñasco,contaba en el año 2015 con 62,217 habitantes, con una actividad económica pesquera y, principalmente, turística. Este último aspecto ha hecho que, en períodos de alta afluencia de visitantes, la población llegue hasta al doble de su tamaño normal.</a:t>
            </a:r>
          </a:p>
        </p:txBody>
      </p:sp>
      <p:sp>
        <p:nvSpPr>
          <p:cNvPr id="25" name="Rectangle 24">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CuadroTexto 11">
            <a:extLst>
              <a:ext uri="{FF2B5EF4-FFF2-40B4-BE49-F238E27FC236}">
                <a16:creationId xmlns:a16="http://schemas.microsoft.com/office/drawing/2014/main" id="{27EA5B09-0401-4D48-94F7-426264ED507B}"/>
              </a:ext>
            </a:extLst>
          </p:cNvPr>
          <p:cNvSpPr txBox="1"/>
          <p:nvPr/>
        </p:nvSpPr>
        <p:spPr>
          <a:xfrm>
            <a:off x="923277" y="1614435"/>
            <a:ext cx="10777492" cy="1477328"/>
          </a:xfrm>
          <a:prstGeom prst="rect">
            <a:avLst/>
          </a:prstGeom>
          <a:solidFill>
            <a:schemeClr val="bg1"/>
          </a:solidFill>
        </p:spPr>
        <p:txBody>
          <a:bodyPr wrap="square">
            <a:spAutoFit/>
          </a:bodyPr>
          <a:lstStyle/>
          <a:p>
            <a:pPr marL="0" marR="0" lvl="0" indent="449263" algn="l" defTabSz="914400" rtl="0" eaLnBrk="0" fontAlgn="base" latinLnBrk="0" hangingPunct="0">
              <a:spcBef>
                <a:spcPct val="0"/>
              </a:spcBef>
              <a:spcAft>
                <a:spcPts val="600"/>
              </a:spcAft>
              <a:buClrTx/>
              <a:buSzTx/>
              <a:buFontTx/>
              <a:buNone/>
              <a:tabLst/>
            </a:pPr>
            <a:r>
              <a:rPr kumimoji="0" lang="es-MX" altLang="es-MX"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Ubicada en una zona des</a:t>
            </a:r>
            <a:r>
              <a:rPr kumimoji="0" lang="es-MX" altLang="es-MX"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es-MX" altLang="es-MX"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rtica, con lluvias promedio de 84 mm por a</a:t>
            </a:r>
            <a:r>
              <a:rPr kumimoji="0" lang="es-MX" altLang="es-MX"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ñ</a:t>
            </a:r>
            <a:r>
              <a:rPr kumimoji="0" lang="es-MX" altLang="es-MX"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o, </a:t>
            </a:r>
            <a:r>
              <a:rPr lang="es-MX" altLang="es-MX" dirty="0">
                <a:latin typeface="Arial" panose="020B0604020202020204" pitchFamily="34" charset="0"/>
                <a:ea typeface="Calibri" panose="020F0502020204030204" pitchFamily="34" charset="0"/>
                <a:cs typeface="Arial" panose="020B0604020202020204" pitchFamily="34" charset="0"/>
              </a:rPr>
              <a:t>P</a:t>
            </a:r>
            <a:r>
              <a:rPr kumimoji="0" lang="es-MX" altLang="es-MX"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uerto Peñasco presenta serios problemas de disponibilidad de agua. Las fuentes actuales son pozos profundos ubicados a varios kil</a:t>
            </a:r>
            <a:r>
              <a:rPr kumimoji="0" lang="es-MX" altLang="es-MX"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MX" altLang="es-MX"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metros de la Ciudad, que proporcionan hasta 9.5 </a:t>
            </a:r>
            <a:r>
              <a:rPr lang="es-MX" altLang="es-MX" dirty="0">
                <a:latin typeface="Arial" panose="020B0604020202020204" pitchFamily="34" charset="0"/>
                <a:ea typeface="Calibri" panose="020F0502020204030204" pitchFamily="34" charset="0"/>
                <a:cs typeface="Arial" panose="020B0604020202020204" pitchFamily="34" charset="0"/>
              </a:rPr>
              <a:t>millones de metros cúbicos </a:t>
            </a:r>
            <a:r>
              <a:rPr kumimoji="0" lang="es-MX" altLang="es-MX"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 agua y hasta 272 litros por segundo de gasto. Provisión insuficiente, principalmente en las épocas de alta afluencia turística, cuando la población de 65,000 habitantes se duplica.</a:t>
            </a:r>
            <a:endParaRPr kumimoji="0" lang="es-MX" altLang="es-MX" sz="105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59324019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9FEE80CA-B2F2-43F6-951C-84EE489BAE9B}"/>
              </a:ext>
            </a:extLst>
          </p:cNvPr>
          <p:cNvSpPr txBox="1"/>
          <p:nvPr/>
        </p:nvSpPr>
        <p:spPr>
          <a:xfrm>
            <a:off x="7892143" y="247234"/>
            <a:ext cx="3690257" cy="755042"/>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kumimoji="0" lang="en-US" altLang="es-MX" sz="4800" b="1" i="0" u="none" strike="noStrike" cap="none" spc="-50" normalizeH="0" dirty="0" err="1">
                <a:ln>
                  <a:noFill/>
                </a:ln>
                <a:solidFill>
                  <a:schemeClr val="tx1">
                    <a:lumMod val="75000"/>
                    <a:lumOff val="25000"/>
                  </a:schemeClr>
                </a:solidFill>
                <a:effectLst/>
                <a:latin typeface="+mj-lt"/>
                <a:ea typeface="+mj-ea"/>
                <a:cs typeface="+mj-cs"/>
              </a:rPr>
              <a:t>Problemática</a:t>
            </a:r>
            <a:r>
              <a:rPr kumimoji="0" lang="en-US" altLang="es-MX" sz="4800" b="0" i="0" u="none" strike="noStrike" cap="none" spc="-50" normalizeH="0" dirty="0">
                <a:ln>
                  <a:noFill/>
                </a:ln>
                <a:solidFill>
                  <a:schemeClr val="tx1">
                    <a:lumMod val="75000"/>
                    <a:lumOff val="25000"/>
                  </a:schemeClr>
                </a:solidFill>
                <a:effectLst/>
                <a:latin typeface="+mj-lt"/>
                <a:ea typeface="+mj-ea"/>
                <a:cs typeface="+mj-cs"/>
              </a:rPr>
              <a:t> </a:t>
            </a:r>
            <a:endParaRPr lang="en-US" sz="4800" spc="-50" dirty="0">
              <a:solidFill>
                <a:schemeClr val="tx1">
                  <a:lumMod val="75000"/>
                  <a:lumOff val="25000"/>
                </a:schemeClr>
              </a:solidFill>
              <a:latin typeface="+mj-lt"/>
              <a:ea typeface="+mj-ea"/>
              <a:cs typeface="+mj-cs"/>
            </a:endParaRPr>
          </a:p>
        </p:txBody>
      </p:sp>
      <p:pic>
        <p:nvPicPr>
          <p:cNvPr id="7" name="Imagen 6">
            <a:extLst>
              <a:ext uri="{FF2B5EF4-FFF2-40B4-BE49-F238E27FC236}">
                <a16:creationId xmlns:a16="http://schemas.microsoft.com/office/drawing/2014/main" id="{22D2EBF8-E056-4B59-B720-DE6368CEA8BA}"/>
              </a:ext>
            </a:extLst>
          </p:cNvPr>
          <p:cNvPicPr>
            <a:picLocks noChangeAspect="1"/>
          </p:cNvPicPr>
          <p:nvPr/>
        </p:nvPicPr>
        <p:blipFill>
          <a:blip r:embed="rId2"/>
          <a:stretch>
            <a:fillRect/>
          </a:stretch>
        </p:blipFill>
        <p:spPr>
          <a:xfrm>
            <a:off x="728240" y="2984602"/>
            <a:ext cx="10948006" cy="2757448"/>
          </a:xfrm>
          <a:prstGeom prst="rect">
            <a:avLst/>
          </a:prstGeom>
        </p:spPr>
      </p:pic>
      <p:cxnSp>
        <p:nvCxnSpPr>
          <p:cNvPr id="20" name="Straight Connector 19">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Rectangle 3">
            <a:extLst>
              <a:ext uri="{FF2B5EF4-FFF2-40B4-BE49-F238E27FC236}">
                <a16:creationId xmlns:a16="http://schemas.microsoft.com/office/drawing/2014/main" id="{92E4CA3C-18F7-47E2-B3E6-19535367C019}"/>
              </a:ext>
            </a:extLst>
          </p:cNvPr>
          <p:cNvSpPr>
            <a:spLocks noChangeArrowheads="1"/>
          </p:cNvSpPr>
          <p:nvPr/>
        </p:nvSpPr>
        <p:spPr bwMode="auto">
          <a:xfrm>
            <a:off x="1042686" y="1115950"/>
            <a:ext cx="10415617" cy="154235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Ctr="0" compatLnSpc="1">
            <a:prstTxWarp prst="textNoShape">
              <a:avLst/>
            </a:prstTxWarp>
            <a:no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49263" defTabSz="914400" eaLnBrk="1" fontAlgn="base" hangingPunct="1">
              <a:lnSpc>
                <a:spcPct val="90000"/>
              </a:lnSpc>
              <a:spcBef>
                <a:spcPct val="0"/>
              </a:spcBef>
              <a:spcAft>
                <a:spcPts val="600"/>
              </a:spcAft>
              <a:buClr>
                <a:schemeClr val="accent1"/>
              </a:buClr>
              <a:buSzTx/>
              <a:buFont typeface="Calibri" panose="020F0502020204030204" pitchFamily="34" charset="0"/>
              <a:buNone/>
              <a:tabLst/>
            </a:pP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Asimismo</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existe</a:t>
            </a:r>
            <a:r>
              <a:rPr kumimoji="0" lang="en-US" altLang="es-MX" sz="2000" b="0" i="0" u="none" strike="noStrike" cap="none" normalizeH="0" baseline="0" dirty="0">
                <a:ln>
                  <a:noFill/>
                </a:ln>
                <a:solidFill>
                  <a:schemeClr val="tx1">
                    <a:lumMod val="75000"/>
                    <a:lumOff val="25000"/>
                  </a:schemeClr>
                </a:solidFill>
                <a:effectLst/>
                <a:latin typeface="+mn-lt"/>
              </a:rPr>
              <a:t> el </a:t>
            </a:r>
            <a:r>
              <a:rPr kumimoji="0" lang="en-US" altLang="es-MX" sz="2000" b="0" i="0" u="none" strike="noStrike" cap="none" normalizeH="0" baseline="0" dirty="0" err="1">
                <a:ln>
                  <a:noFill/>
                </a:ln>
                <a:solidFill>
                  <a:schemeClr val="tx1">
                    <a:lumMod val="75000"/>
                    <a:lumOff val="25000"/>
                  </a:schemeClr>
                </a:solidFill>
                <a:effectLst/>
                <a:latin typeface="+mn-lt"/>
              </a:rPr>
              <a:t>problema</a:t>
            </a:r>
            <a:r>
              <a:rPr kumimoji="0" lang="en-US" altLang="es-MX" sz="2000" b="0" i="0" u="none" strike="noStrike" cap="none" normalizeH="0" baseline="0" dirty="0">
                <a:ln>
                  <a:noFill/>
                </a:ln>
                <a:solidFill>
                  <a:schemeClr val="tx1">
                    <a:lumMod val="75000"/>
                    <a:lumOff val="25000"/>
                  </a:schemeClr>
                </a:solidFill>
                <a:effectLst/>
                <a:latin typeface="+mn-lt"/>
              </a:rPr>
              <a:t> de la </a:t>
            </a:r>
            <a:r>
              <a:rPr kumimoji="0" lang="en-US" altLang="es-MX" sz="2000" b="0" i="0" u="none" strike="noStrike" cap="none" normalizeH="0" baseline="0" dirty="0" err="1">
                <a:ln>
                  <a:noFill/>
                </a:ln>
                <a:solidFill>
                  <a:schemeClr val="tx1">
                    <a:lumMod val="75000"/>
                    <a:lumOff val="25000"/>
                  </a:schemeClr>
                </a:solidFill>
                <a:effectLst/>
                <a:latin typeface="+mn-lt"/>
              </a:rPr>
              <a:t>calidad</a:t>
            </a:r>
            <a:r>
              <a:rPr kumimoji="0" lang="en-US" altLang="es-MX" sz="2000" b="0" i="0" u="none" strike="noStrike" cap="none" normalizeH="0" baseline="0" dirty="0">
                <a:ln>
                  <a:noFill/>
                </a:ln>
                <a:solidFill>
                  <a:schemeClr val="tx1">
                    <a:lumMod val="75000"/>
                    <a:lumOff val="25000"/>
                  </a:schemeClr>
                </a:solidFill>
                <a:effectLst/>
                <a:latin typeface="+mn-lt"/>
              </a:rPr>
              <a:t> del </a:t>
            </a:r>
            <a:r>
              <a:rPr kumimoji="0" lang="en-US" altLang="es-MX" sz="2000" b="0" i="0" u="none" strike="noStrike" cap="none" normalizeH="0" baseline="0" dirty="0" err="1">
                <a:ln>
                  <a:noFill/>
                </a:ln>
                <a:solidFill>
                  <a:schemeClr val="tx1">
                    <a:lumMod val="75000"/>
                    <a:lumOff val="25000"/>
                  </a:schemeClr>
                </a:solidFill>
                <a:effectLst/>
                <a:latin typeface="+mn-lt"/>
              </a:rPr>
              <a:t>agua</a:t>
            </a:r>
            <a:r>
              <a:rPr kumimoji="0" lang="en-US" altLang="es-MX" sz="2000" b="0" i="0" u="none" strike="noStrike" cap="none" normalizeH="0" baseline="0" dirty="0">
                <a:ln>
                  <a:noFill/>
                </a:ln>
                <a:solidFill>
                  <a:schemeClr val="tx1">
                    <a:lumMod val="75000"/>
                    <a:lumOff val="25000"/>
                  </a:schemeClr>
                </a:solidFill>
                <a:effectLst/>
                <a:latin typeface="+mn-lt"/>
              </a:rPr>
              <a:t> que se </a:t>
            </a:r>
            <a:r>
              <a:rPr kumimoji="0" lang="en-US" altLang="es-MX" sz="2000" b="0" i="0" u="none" strike="noStrike" cap="none" normalizeH="0" baseline="0" dirty="0" err="1">
                <a:ln>
                  <a:noFill/>
                </a:ln>
                <a:solidFill>
                  <a:schemeClr val="tx1">
                    <a:lumMod val="75000"/>
                    <a:lumOff val="25000"/>
                  </a:schemeClr>
                </a:solidFill>
                <a:effectLst/>
                <a:latin typeface="+mn-lt"/>
              </a:rPr>
              <a:t>surte</a:t>
            </a:r>
            <a:r>
              <a:rPr kumimoji="0" lang="en-US" altLang="es-MX" sz="2000" b="0" i="0" u="none" strike="noStrike" cap="none" normalizeH="0" baseline="0" dirty="0">
                <a:ln>
                  <a:noFill/>
                </a:ln>
                <a:solidFill>
                  <a:schemeClr val="tx1">
                    <a:lumMod val="75000"/>
                    <a:lumOff val="25000"/>
                  </a:schemeClr>
                </a:solidFill>
                <a:effectLst/>
                <a:latin typeface="+mn-lt"/>
              </a:rPr>
              <a:t> a la ciudad. </a:t>
            </a:r>
          </a:p>
          <a:p>
            <a:pPr marL="0" marR="0" lvl="0" indent="449263" defTabSz="914400" eaLnBrk="1" fontAlgn="base" hangingPunct="1">
              <a:lnSpc>
                <a:spcPct val="90000"/>
              </a:lnSpc>
              <a:spcBef>
                <a:spcPct val="0"/>
              </a:spcBef>
              <a:spcAft>
                <a:spcPts val="600"/>
              </a:spcAft>
              <a:buClr>
                <a:schemeClr val="accent1"/>
              </a:buClr>
              <a:buSzTx/>
              <a:buFont typeface="Calibri" panose="020F0502020204030204" pitchFamily="34" charset="0"/>
              <a:buNone/>
              <a:tabLst/>
            </a:pPr>
            <a:r>
              <a:rPr kumimoji="0" lang="en-US" altLang="es-MX" sz="2000" b="0" i="0" u="none" strike="noStrike" cap="none" normalizeH="0" baseline="0" dirty="0">
                <a:ln>
                  <a:noFill/>
                </a:ln>
                <a:solidFill>
                  <a:schemeClr val="tx1">
                    <a:lumMod val="75000"/>
                    <a:lumOff val="25000"/>
                  </a:schemeClr>
                </a:solidFill>
                <a:effectLst/>
                <a:latin typeface="+mn-lt"/>
              </a:rPr>
              <a:t>La zona de </a:t>
            </a:r>
            <a:r>
              <a:rPr kumimoji="0" lang="en-US" altLang="es-MX" sz="2000" b="0" i="0" u="none" strike="noStrike" cap="none" normalizeH="0" baseline="0" dirty="0" err="1">
                <a:ln>
                  <a:noFill/>
                </a:ln>
                <a:solidFill>
                  <a:schemeClr val="tx1">
                    <a:lumMod val="75000"/>
                    <a:lumOff val="25000"/>
                  </a:schemeClr>
                </a:solidFill>
                <a:effectLst/>
                <a:latin typeface="+mn-lt"/>
              </a:rPr>
              <a:t>explotación</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donde</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están</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ubicados</a:t>
            </a:r>
            <a:r>
              <a:rPr kumimoji="0" lang="en-US" altLang="es-MX" sz="2000" b="0" i="0" u="none" strike="noStrike" cap="none" normalizeH="0" baseline="0" dirty="0">
                <a:ln>
                  <a:noFill/>
                </a:ln>
                <a:solidFill>
                  <a:schemeClr val="tx1">
                    <a:lumMod val="75000"/>
                    <a:lumOff val="25000"/>
                  </a:schemeClr>
                </a:solidFill>
                <a:effectLst/>
                <a:latin typeface="+mn-lt"/>
              </a:rPr>
              <a:t> los </a:t>
            </a:r>
            <a:r>
              <a:rPr kumimoji="0" lang="en-US" altLang="es-MX" sz="2000" b="0" i="0" u="none" strike="noStrike" cap="none" normalizeH="0" baseline="0" dirty="0" err="1">
                <a:ln>
                  <a:noFill/>
                </a:ln>
                <a:solidFill>
                  <a:schemeClr val="tx1">
                    <a:lumMod val="75000"/>
                    <a:lumOff val="25000"/>
                  </a:schemeClr>
                </a:solidFill>
                <a:effectLst/>
                <a:latin typeface="+mn-lt"/>
              </a:rPr>
              <a:t>pozos</a:t>
            </a:r>
            <a:r>
              <a:rPr kumimoji="0" lang="en-US" altLang="es-MX" sz="2000" b="0" i="0" u="none" strike="noStrike" cap="none" normalizeH="0" baseline="0" dirty="0">
                <a:ln>
                  <a:noFill/>
                </a:ln>
                <a:solidFill>
                  <a:schemeClr val="tx1">
                    <a:lumMod val="75000"/>
                    <a:lumOff val="25000"/>
                  </a:schemeClr>
                </a:solidFill>
                <a:effectLst/>
                <a:latin typeface="+mn-lt"/>
              </a:rPr>
              <a:t> que </a:t>
            </a:r>
            <a:r>
              <a:rPr kumimoji="0" lang="en-US" altLang="es-MX" sz="2000" b="0" i="0" u="none" strike="noStrike" cap="none" normalizeH="0" baseline="0" dirty="0" err="1">
                <a:ln>
                  <a:noFill/>
                </a:ln>
                <a:solidFill>
                  <a:schemeClr val="tx1">
                    <a:lumMod val="75000"/>
                    <a:lumOff val="25000"/>
                  </a:schemeClr>
                </a:solidFill>
                <a:effectLst/>
                <a:latin typeface="+mn-lt"/>
              </a:rPr>
              <a:t>proveen</a:t>
            </a:r>
            <a:r>
              <a:rPr kumimoji="0" lang="en-US" altLang="es-MX" sz="2000" b="0" i="0" u="none" strike="noStrike" cap="none" normalizeH="0" baseline="0" dirty="0">
                <a:ln>
                  <a:noFill/>
                </a:ln>
                <a:solidFill>
                  <a:schemeClr val="tx1">
                    <a:lumMod val="75000"/>
                    <a:lumOff val="25000"/>
                  </a:schemeClr>
                </a:solidFill>
                <a:effectLst/>
                <a:latin typeface="+mn-lt"/>
              </a:rPr>
              <a:t> a la ciudad </a:t>
            </a:r>
            <a:r>
              <a:rPr kumimoji="0" lang="en-US" altLang="es-MX" sz="2000" b="0" i="0" u="none" strike="noStrike" cap="none" normalizeH="0" baseline="0" dirty="0" err="1">
                <a:ln>
                  <a:noFill/>
                </a:ln>
                <a:solidFill>
                  <a:schemeClr val="tx1">
                    <a:lumMod val="75000"/>
                    <a:lumOff val="25000"/>
                  </a:schemeClr>
                </a:solidFill>
                <a:effectLst/>
                <a:latin typeface="+mn-lt"/>
              </a:rPr>
              <a:t>tiene</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como</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fuente</a:t>
            </a:r>
            <a:r>
              <a:rPr kumimoji="0" lang="en-US" altLang="es-MX" sz="2000" b="0" i="0" u="none" strike="noStrike" cap="none" normalizeH="0" baseline="0" dirty="0">
                <a:ln>
                  <a:noFill/>
                </a:ln>
                <a:solidFill>
                  <a:schemeClr val="tx1">
                    <a:lumMod val="75000"/>
                    <a:lumOff val="25000"/>
                  </a:schemeClr>
                </a:solidFill>
                <a:effectLst/>
                <a:latin typeface="+mn-lt"/>
              </a:rPr>
              <a:t> de </a:t>
            </a:r>
            <a:r>
              <a:rPr kumimoji="0" lang="en-US" altLang="es-MX" sz="2000" b="0" i="0" u="none" strike="noStrike" cap="none" normalizeH="0" baseline="0" dirty="0" err="1">
                <a:ln>
                  <a:noFill/>
                </a:ln>
                <a:solidFill>
                  <a:schemeClr val="tx1">
                    <a:lumMod val="75000"/>
                    <a:lumOff val="25000"/>
                  </a:schemeClr>
                </a:solidFill>
                <a:effectLst/>
                <a:latin typeface="+mn-lt"/>
              </a:rPr>
              <a:t>recarga</a:t>
            </a:r>
            <a:r>
              <a:rPr kumimoji="0" lang="en-US" altLang="es-MX" sz="2000" b="0" i="0" u="none" strike="noStrike" cap="none" normalizeH="0" baseline="0" dirty="0">
                <a:ln>
                  <a:noFill/>
                </a:ln>
                <a:solidFill>
                  <a:schemeClr val="tx1">
                    <a:lumMod val="75000"/>
                    <a:lumOff val="25000"/>
                  </a:schemeClr>
                </a:solidFill>
                <a:effectLst/>
                <a:latin typeface="+mn-lt"/>
              </a:rPr>
              <a:t> la </a:t>
            </a:r>
            <a:r>
              <a:rPr kumimoji="0" lang="en-US" altLang="es-MX" sz="2000" b="0" i="0" u="none" strike="noStrike" cap="none" normalizeH="0" baseline="0" dirty="0" err="1">
                <a:ln>
                  <a:noFill/>
                </a:ln>
                <a:solidFill>
                  <a:schemeClr val="tx1">
                    <a:lumMod val="75000"/>
                    <a:lumOff val="25000"/>
                  </a:schemeClr>
                </a:solidFill>
                <a:effectLst/>
                <a:latin typeface="+mn-lt"/>
              </a:rPr>
              <a:t>lluvia</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acumulada</a:t>
            </a:r>
            <a:r>
              <a:rPr kumimoji="0" lang="en-US" altLang="es-MX" sz="2000" b="0" i="0" u="none" strike="noStrike" cap="none" normalizeH="0" baseline="0" dirty="0">
                <a:ln>
                  <a:noFill/>
                </a:ln>
                <a:solidFill>
                  <a:schemeClr val="tx1">
                    <a:lumMod val="75000"/>
                    <a:lumOff val="25000"/>
                  </a:schemeClr>
                </a:solidFill>
                <a:effectLst/>
                <a:latin typeface="+mn-lt"/>
              </a:rPr>
              <a:t> de las sierras </a:t>
            </a:r>
            <a:r>
              <a:rPr kumimoji="0" lang="en-US" altLang="es-MX" sz="2000" b="0" i="0" u="none" strike="noStrike" cap="none" normalizeH="0" baseline="0" dirty="0" err="1">
                <a:ln>
                  <a:noFill/>
                </a:ln>
                <a:solidFill>
                  <a:schemeClr val="tx1">
                    <a:lumMod val="75000"/>
                    <a:lumOff val="25000"/>
                  </a:schemeClr>
                </a:solidFill>
                <a:effectLst/>
                <a:latin typeface="+mn-lt"/>
              </a:rPr>
              <a:t>circundantes</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principalmente</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formadas</a:t>
            </a:r>
            <a:r>
              <a:rPr kumimoji="0" lang="en-US" altLang="es-MX" sz="2000" b="0" i="0" u="none" strike="noStrike" cap="none" normalizeH="0" baseline="0" dirty="0">
                <a:ln>
                  <a:noFill/>
                </a:ln>
                <a:solidFill>
                  <a:schemeClr val="tx1">
                    <a:lumMod val="75000"/>
                    <a:lumOff val="25000"/>
                  </a:schemeClr>
                </a:solidFill>
                <a:effectLst/>
                <a:latin typeface="+mn-lt"/>
              </a:rPr>
              <a:t> de </a:t>
            </a:r>
            <a:r>
              <a:rPr kumimoji="0" lang="en-US" altLang="es-MX" sz="2000" b="0" i="0" u="none" strike="noStrike" cap="none" normalizeH="0" baseline="0" dirty="0" err="1">
                <a:ln>
                  <a:noFill/>
                </a:ln>
                <a:solidFill>
                  <a:schemeClr val="tx1">
                    <a:lumMod val="75000"/>
                    <a:lumOff val="25000"/>
                  </a:schemeClr>
                </a:solidFill>
                <a:effectLst/>
                <a:latin typeface="+mn-lt"/>
              </a:rPr>
              <a:t>rocas</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volcánicas</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basálticas</a:t>
            </a:r>
            <a:r>
              <a:rPr kumimoji="0" lang="en-US" altLang="es-MX" sz="2000" b="0" i="0" u="none" strike="noStrike" cap="none" normalizeH="0" baseline="0" dirty="0">
                <a:ln>
                  <a:noFill/>
                </a:ln>
                <a:solidFill>
                  <a:schemeClr val="tx1">
                    <a:lumMod val="75000"/>
                    <a:lumOff val="25000"/>
                  </a:schemeClr>
                </a:solidFill>
                <a:effectLst/>
                <a:latin typeface="+mn-lt"/>
              </a:rPr>
              <a:t> y </a:t>
            </a:r>
            <a:r>
              <a:rPr kumimoji="0" lang="en-US" altLang="es-MX" sz="2000" b="0" i="0" u="none" strike="noStrike" cap="none" normalizeH="0" baseline="0" dirty="0" err="1">
                <a:ln>
                  <a:noFill/>
                </a:ln>
                <a:solidFill>
                  <a:schemeClr val="tx1">
                    <a:lumMod val="75000"/>
                    <a:lumOff val="25000"/>
                  </a:schemeClr>
                </a:solidFill>
                <a:effectLst/>
                <a:latin typeface="+mn-lt"/>
              </a:rPr>
              <a:t>granito</a:t>
            </a:r>
            <a:r>
              <a:rPr kumimoji="0" lang="en-US" altLang="es-MX" sz="2000" b="0" i="0" u="none" strike="noStrike" cap="none" normalizeH="0" baseline="0" dirty="0">
                <a:ln>
                  <a:noFill/>
                </a:ln>
                <a:solidFill>
                  <a:schemeClr val="tx1">
                    <a:lumMod val="75000"/>
                    <a:lumOff val="25000"/>
                  </a:schemeClr>
                </a:solidFill>
                <a:effectLst/>
                <a:latin typeface="+mn-lt"/>
              </a:rPr>
              <a:t>, que </a:t>
            </a:r>
            <a:r>
              <a:rPr kumimoji="0" lang="en-US" altLang="es-MX" sz="2000" b="0" i="0" u="none" strike="noStrike" cap="none" normalizeH="0" baseline="0" dirty="0" err="1">
                <a:ln>
                  <a:noFill/>
                </a:ln>
                <a:solidFill>
                  <a:schemeClr val="tx1">
                    <a:lumMod val="75000"/>
                    <a:lumOff val="25000"/>
                  </a:schemeClr>
                </a:solidFill>
                <a:effectLst/>
                <a:latin typeface="+mn-lt"/>
              </a:rPr>
              <a:t>han</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enriquecido</a:t>
            </a:r>
            <a:r>
              <a:rPr kumimoji="0" lang="en-US" altLang="es-MX" sz="2000" b="0" i="0" u="none" strike="noStrike" cap="none" normalizeH="0" baseline="0" dirty="0">
                <a:ln>
                  <a:noFill/>
                </a:ln>
                <a:solidFill>
                  <a:schemeClr val="tx1">
                    <a:lumMod val="75000"/>
                    <a:lumOff val="25000"/>
                  </a:schemeClr>
                </a:solidFill>
                <a:effectLst/>
                <a:latin typeface="+mn-lt"/>
              </a:rPr>
              <a:t> las </a:t>
            </a:r>
            <a:r>
              <a:rPr kumimoji="0" lang="en-US" altLang="es-MX" sz="2000" b="0" i="0" u="none" strike="noStrike" cap="none" normalizeH="0" baseline="0" dirty="0" err="1">
                <a:ln>
                  <a:noFill/>
                </a:ln>
                <a:solidFill>
                  <a:schemeClr val="tx1">
                    <a:lumMod val="75000"/>
                    <a:lumOff val="25000"/>
                  </a:schemeClr>
                </a:solidFill>
                <a:effectLst/>
                <a:latin typeface="+mn-lt"/>
              </a:rPr>
              <a:t>aguas</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subterráneas</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en</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elementos</a:t>
            </a:r>
            <a:r>
              <a:rPr kumimoji="0" lang="en-US" altLang="es-MX" sz="2000" b="0" i="0" u="none" strike="noStrike" cap="none" normalizeH="0" baseline="0" dirty="0">
                <a:ln>
                  <a:noFill/>
                </a:ln>
                <a:solidFill>
                  <a:schemeClr val="tx1">
                    <a:lumMod val="75000"/>
                    <a:lumOff val="25000"/>
                  </a:schemeClr>
                </a:solidFill>
                <a:effectLst/>
                <a:latin typeface="+mn-lt"/>
              </a:rPr>
              <a:t> tales </a:t>
            </a:r>
            <a:r>
              <a:rPr kumimoji="0" lang="en-US" altLang="es-MX" sz="2000" b="0" i="0" u="none" strike="noStrike" cap="none" normalizeH="0" baseline="0" dirty="0" err="1">
                <a:ln>
                  <a:noFill/>
                </a:ln>
                <a:solidFill>
                  <a:schemeClr val="tx1">
                    <a:lumMod val="75000"/>
                    <a:lumOff val="25000"/>
                  </a:schemeClr>
                </a:solidFill>
                <a:effectLst/>
                <a:latin typeface="+mn-lt"/>
              </a:rPr>
              <a:t>como</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flúor</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arsénico</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Plomo</a:t>
            </a:r>
            <a:r>
              <a:rPr kumimoji="0" lang="en-US" altLang="es-MX" sz="2000" b="0" i="0" u="none" strike="noStrike" cap="none" normalizeH="0" baseline="0" dirty="0">
                <a:ln>
                  <a:noFill/>
                </a:ln>
                <a:solidFill>
                  <a:schemeClr val="tx1">
                    <a:lumMod val="75000"/>
                    <a:lumOff val="25000"/>
                  </a:schemeClr>
                </a:solidFill>
                <a:effectLst/>
                <a:latin typeface="+mn-lt"/>
              </a:rPr>
              <a:t>, </a:t>
            </a:r>
            <a:r>
              <a:rPr kumimoji="0" lang="en-US" altLang="es-MX" sz="2000" b="0" i="0" u="none" strike="noStrike" cap="none" normalizeH="0" baseline="0" dirty="0" err="1">
                <a:ln>
                  <a:noFill/>
                </a:ln>
                <a:solidFill>
                  <a:schemeClr val="tx1">
                    <a:lumMod val="75000"/>
                    <a:lumOff val="25000"/>
                  </a:schemeClr>
                </a:solidFill>
                <a:effectLst/>
                <a:latin typeface="+mn-lt"/>
              </a:rPr>
              <a:t>Cobre</a:t>
            </a:r>
            <a:r>
              <a:rPr kumimoji="0" lang="en-US" altLang="es-MX" sz="2000" b="0" i="0" u="none" strike="noStrike" cap="none" normalizeH="0" baseline="0" dirty="0">
                <a:ln>
                  <a:noFill/>
                </a:ln>
                <a:solidFill>
                  <a:schemeClr val="tx1">
                    <a:lumMod val="75000"/>
                    <a:lumOff val="25000"/>
                  </a:schemeClr>
                </a:solidFill>
                <a:effectLst/>
                <a:latin typeface="+mn-lt"/>
              </a:rPr>
              <a:t> y Fiero, entre </a:t>
            </a:r>
            <a:r>
              <a:rPr kumimoji="0" lang="en-US" altLang="es-MX" sz="2000" b="0" i="0" u="none" strike="noStrike" cap="none" normalizeH="0" baseline="0" dirty="0" err="1">
                <a:ln>
                  <a:noFill/>
                </a:ln>
                <a:solidFill>
                  <a:schemeClr val="tx1">
                    <a:lumMod val="75000"/>
                    <a:lumOff val="25000"/>
                  </a:schemeClr>
                </a:solidFill>
                <a:effectLst/>
                <a:latin typeface="+mn-lt"/>
              </a:rPr>
              <a:t>otros</a:t>
            </a:r>
            <a:r>
              <a:rPr kumimoji="0" lang="en-US" altLang="es-MX" sz="2000" b="0" i="0" u="none" strike="noStrike" cap="none" normalizeH="0" baseline="0" dirty="0">
                <a:ln>
                  <a:noFill/>
                </a:ln>
                <a:solidFill>
                  <a:schemeClr val="tx1">
                    <a:lumMod val="75000"/>
                    <a:lumOff val="25000"/>
                  </a:schemeClr>
                </a:solidFill>
                <a:effectLst/>
                <a:latin typeface="+mn-lt"/>
              </a:rPr>
              <a:t>. </a:t>
            </a:r>
          </a:p>
          <a:p>
            <a:pPr marL="0" marR="0" lvl="0" indent="449263" defTabSz="914400" eaLnBrk="1" fontAlgn="base" hangingPunct="1">
              <a:lnSpc>
                <a:spcPct val="90000"/>
              </a:lnSpc>
              <a:spcBef>
                <a:spcPct val="0"/>
              </a:spcBef>
              <a:spcAft>
                <a:spcPts val="600"/>
              </a:spcAft>
              <a:buClr>
                <a:schemeClr val="accent1"/>
              </a:buClr>
              <a:buSzTx/>
              <a:buFont typeface="Calibri" panose="020F0502020204030204" pitchFamily="34" charset="0"/>
              <a:buNone/>
              <a:tabLst/>
            </a:pPr>
            <a:endParaRPr kumimoji="0" lang="en-US" altLang="es-MX" sz="2000" b="0" i="0" u="none" strike="noStrike" cap="none" normalizeH="0" baseline="0" dirty="0">
              <a:ln>
                <a:noFill/>
              </a:ln>
              <a:solidFill>
                <a:schemeClr val="tx1">
                  <a:lumMod val="75000"/>
                  <a:lumOff val="25000"/>
                </a:schemeClr>
              </a:solidFill>
              <a:effectLst/>
              <a:latin typeface="+mn-lt"/>
            </a:endParaRPr>
          </a:p>
        </p:txBody>
      </p:sp>
      <p:sp>
        <p:nvSpPr>
          <p:cNvPr id="22" name="Rectangle 21">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3">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863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031FCBBE-9D39-49EF-B41F-5340AEEF29C8}"/>
              </a:ext>
            </a:extLst>
          </p:cNvPr>
          <p:cNvSpPr>
            <a:spLocks noChangeArrowheads="1"/>
          </p:cNvSpPr>
          <p:nvPr/>
        </p:nvSpPr>
        <p:spPr bwMode="auto">
          <a:xfrm>
            <a:off x="325324" y="1084697"/>
            <a:ext cx="11108185" cy="2246769"/>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71450" marR="0" lvl="0" indent="-171450" algn="just" defTabSz="914400" rtl="0" eaLnBrk="0" fontAlgn="base" latinLnBrk="0" hangingPunct="0">
              <a:lnSpc>
                <a:spcPct val="100000"/>
              </a:lnSpc>
              <a:spcBef>
                <a:spcPct val="0"/>
              </a:spcBef>
              <a:spcAft>
                <a:spcPct val="0"/>
              </a:spcAft>
              <a:buClrTx/>
              <a:buSzTx/>
              <a:buFontTx/>
              <a:buChar char="-"/>
              <a:tabLst/>
            </a:pPr>
            <a:r>
              <a:rPr kumimoji="0" lang="es-MX" altLang="es-MX" sz="2000" b="0" i="0" u="none" strike="noStrike" cap="none" normalizeH="0" baseline="0" dirty="0">
                <a:ln>
                  <a:noFill/>
                </a:ln>
                <a:solidFill>
                  <a:schemeClr val="tx1"/>
                </a:solidFill>
                <a:effectLst/>
                <a:ea typeface="Calibri" panose="020F0502020204030204" pitchFamily="34" charset="0"/>
                <a:cs typeface="Arial" panose="020B0604020202020204" pitchFamily="34" charset="0"/>
              </a:rPr>
              <a:t>El proyecto consiste en la instalaci</a:t>
            </a:r>
            <a:r>
              <a:rPr kumimoji="0" lang="es-MX" altLang="es-MX"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MX" altLang="es-MX" sz="2000" b="0" i="0" u="none" strike="noStrike" cap="none" normalizeH="0" baseline="0" dirty="0">
                <a:ln>
                  <a:noFill/>
                </a:ln>
                <a:solidFill>
                  <a:schemeClr val="tx1"/>
                </a:solidFill>
                <a:effectLst/>
                <a:ea typeface="Calibri" panose="020F0502020204030204" pitchFamily="34" charset="0"/>
                <a:cs typeface="Arial" panose="020B0604020202020204" pitchFamily="34" charset="0"/>
              </a:rPr>
              <a:t>n de una planta desalinizadora de agua salada con el objetivo de desalar 100 </a:t>
            </a:r>
            <a:r>
              <a:rPr kumimoji="0" lang="es-MX" altLang="es-MX" sz="2000"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lps</a:t>
            </a:r>
            <a:r>
              <a:rPr kumimoji="0" lang="es-MX" altLang="es-MX" sz="2000" b="0" i="0" u="none" strike="noStrike" cap="none" normalizeH="0" baseline="0" dirty="0">
                <a:ln>
                  <a:noFill/>
                </a:ln>
                <a:solidFill>
                  <a:schemeClr val="tx1"/>
                </a:solidFill>
                <a:effectLst/>
                <a:ea typeface="Calibri" panose="020F0502020204030204" pitchFamily="34" charset="0"/>
                <a:cs typeface="Arial" panose="020B0604020202020204" pitchFamily="34" charset="0"/>
              </a:rPr>
              <a:t> en dos etapas, cada una de 50 litros por segundo. </a:t>
            </a:r>
          </a:p>
          <a:p>
            <a:pPr marL="171450" marR="0" lvl="0" indent="-171450" algn="just" defTabSz="914400" rtl="0" eaLnBrk="0" fontAlgn="base" latinLnBrk="0" hangingPunct="0">
              <a:lnSpc>
                <a:spcPct val="100000"/>
              </a:lnSpc>
              <a:spcBef>
                <a:spcPct val="0"/>
              </a:spcBef>
              <a:spcAft>
                <a:spcPct val="0"/>
              </a:spcAft>
              <a:buClrTx/>
              <a:buSzTx/>
              <a:buFontTx/>
              <a:buChar char="-"/>
              <a:tabLst/>
            </a:pPr>
            <a:endParaRPr lang="es-MX" altLang="es-MX" sz="2000" dirty="0">
              <a:ea typeface="Calibri" panose="020F0502020204030204" pitchFamily="34" charset="0"/>
              <a:cs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Tx/>
              <a:buChar char="-"/>
              <a:tabLst/>
            </a:pPr>
            <a:r>
              <a:rPr kumimoji="0" lang="es-MX" altLang="es-MX" sz="2000" b="0" i="0" u="none" strike="noStrike" cap="none" normalizeH="0" baseline="0" dirty="0">
                <a:ln>
                  <a:noFill/>
                </a:ln>
                <a:solidFill>
                  <a:schemeClr val="tx1"/>
                </a:solidFill>
                <a:effectLst/>
                <a:ea typeface="Calibri" panose="020F0502020204030204" pitchFamily="34" charset="0"/>
                <a:cs typeface="Arial" panose="020B0604020202020204" pitchFamily="34" charset="0"/>
              </a:rPr>
              <a:t>Para ello se pretende construir tres pozos costeros con una capacidad total de extracci</a:t>
            </a:r>
            <a:r>
              <a:rPr kumimoji="0" lang="es-MX" altLang="es-MX"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MX" altLang="es-MX" sz="2000" b="0" i="0" u="none" strike="noStrike" cap="none" normalizeH="0" baseline="0" dirty="0">
                <a:ln>
                  <a:noFill/>
                </a:ln>
                <a:solidFill>
                  <a:schemeClr val="tx1"/>
                </a:solidFill>
                <a:effectLst/>
                <a:ea typeface="Calibri" panose="020F0502020204030204" pitchFamily="34" charset="0"/>
                <a:cs typeface="Arial" panose="020B0604020202020204" pitchFamily="34" charset="0"/>
              </a:rPr>
              <a:t>n de 250 litros por segundo. Se tiene contemplado que para la primera fase del proyecto se operen dos pozos para producir en total 100 litros por segundo.</a:t>
            </a:r>
            <a:endParaRPr kumimoji="0" lang="es-MX" altLang="es-MX" sz="2000" b="0" i="0" u="none" strike="noStrike" cap="none" normalizeH="0" baseline="0" dirty="0">
              <a:ln>
                <a:noFill/>
              </a:ln>
              <a:solidFill>
                <a:schemeClr val="tx1"/>
              </a:solidFill>
              <a:effectLst/>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endParaRPr kumimoji="0" lang="es-MX" altLang="es-MX" sz="2000" b="0" i="0" u="none" strike="noStrike" cap="none" normalizeH="0" baseline="0" dirty="0">
              <a:ln>
                <a:noFill/>
              </a:ln>
              <a:solidFill>
                <a:schemeClr val="tx1"/>
              </a:solidFill>
              <a:effectLst/>
            </a:endParaRPr>
          </a:p>
        </p:txBody>
      </p:sp>
      <p:sp>
        <p:nvSpPr>
          <p:cNvPr id="6" name="CuadroTexto 5">
            <a:extLst>
              <a:ext uri="{FF2B5EF4-FFF2-40B4-BE49-F238E27FC236}">
                <a16:creationId xmlns:a16="http://schemas.microsoft.com/office/drawing/2014/main" id="{61AFFC75-8577-4C0B-A18C-2C2ECD2CB9F0}"/>
              </a:ext>
            </a:extLst>
          </p:cNvPr>
          <p:cNvSpPr txBox="1"/>
          <p:nvPr/>
        </p:nvSpPr>
        <p:spPr>
          <a:xfrm>
            <a:off x="1088571" y="303014"/>
            <a:ext cx="6096000" cy="584775"/>
          </a:xfrm>
          <a:prstGeom prst="rect">
            <a:avLst/>
          </a:prstGeom>
          <a:noFill/>
        </p:spPr>
        <p:txBody>
          <a:bodyPr wrap="square">
            <a:spAutoFit/>
          </a:bodyPr>
          <a:lstStyle/>
          <a:p>
            <a:r>
              <a:rPr kumimoji="0" lang="es-MX" altLang="es-MX" sz="3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El Proyecto</a:t>
            </a:r>
            <a:r>
              <a:rPr kumimoji="0" lang="es-MX" altLang="es-MX" sz="3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s-MX" sz="3200" dirty="0"/>
          </a:p>
        </p:txBody>
      </p:sp>
      <p:sp>
        <p:nvSpPr>
          <p:cNvPr id="8" name="CuadroTexto 7">
            <a:extLst>
              <a:ext uri="{FF2B5EF4-FFF2-40B4-BE49-F238E27FC236}">
                <a16:creationId xmlns:a16="http://schemas.microsoft.com/office/drawing/2014/main" id="{BA21CB4D-1113-4C08-A717-43C50090C750}"/>
              </a:ext>
            </a:extLst>
          </p:cNvPr>
          <p:cNvSpPr txBox="1"/>
          <p:nvPr/>
        </p:nvSpPr>
        <p:spPr>
          <a:xfrm>
            <a:off x="325324" y="3331466"/>
            <a:ext cx="11207086" cy="1015663"/>
          </a:xfrm>
          <a:prstGeom prst="rect">
            <a:avLst/>
          </a:prstGeom>
          <a:noFill/>
        </p:spPr>
        <p:txBody>
          <a:bodyPr wrap="square">
            <a:spAutoFit/>
          </a:bodyPr>
          <a:lstStyle/>
          <a:p>
            <a:r>
              <a:rPr kumimoji="0" lang="es-MX" altLang="es-MX"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El agua obtenida de los pozos ser</a:t>
            </a:r>
            <a:r>
              <a:rPr kumimoji="0" lang="es-MX" altLang="es-MX"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á</a:t>
            </a:r>
            <a:r>
              <a:rPr kumimoji="0" lang="es-MX" altLang="es-MX"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tratada por medio del proceso de </a:t>
            </a:r>
            <a:r>
              <a:rPr kumimoji="0" lang="es-MX" altLang="es-MX"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MX" altLang="es-MX"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smosis inversa en tres m</a:t>
            </a:r>
            <a:r>
              <a:rPr kumimoji="0" lang="es-MX" altLang="es-MX"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MX" altLang="es-MX"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dulos prefabricados con capacidad de 17.3 </a:t>
            </a:r>
            <a:r>
              <a:rPr kumimoji="0" lang="es-MX" altLang="es-MX" sz="20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lps</a:t>
            </a:r>
            <a:r>
              <a:rPr kumimoji="0" lang="es-MX" altLang="es-MX"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cada uno con capacidad total de producci</a:t>
            </a:r>
            <a:r>
              <a:rPr kumimoji="0" lang="es-MX" altLang="es-MX"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MX" altLang="es-MX"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 de 51.9 litros por segundo</a:t>
            </a:r>
            <a:endParaRPr lang="es-MX" sz="2000" dirty="0"/>
          </a:p>
        </p:txBody>
      </p:sp>
    </p:spTree>
    <p:extLst>
      <p:ext uri="{BB962C8B-B14F-4D97-AF65-F5344CB8AC3E}">
        <p14:creationId xmlns:p14="http://schemas.microsoft.com/office/powerpoint/2010/main" val="4251815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1EC13C-23F1-4C03-B086-87312947BB7C}"/>
              </a:ext>
            </a:extLst>
          </p:cNvPr>
          <p:cNvSpPr>
            <a:spLocks noGrp="1"/>
          </p:cNvSpPr>
          <p:nvPr>
            <p:ph type="title"/>
          </p:nvPr>
        </p:nvSpPr>
        <p:spPr/>
        <p:txBody>
          <a:bodyPr/>
          <a:lstStyle/>
          <a:p>
            <a:endParaRPr lang="es-MX"/>
          </a:p>
        </p:txBody>
      </p:sp>
      <p:pic>
        <p:nvPicPr>
          <p:cNvPr id="3" name="Imagen 2">
            <a:extLst>
              <a:ext uri="{FF2B5EF4-FFF2-40B4-BE49-F238E27FC236}">
                <a16:creationId xmlns:a16="http://schemas.microsoft.com/office/drawing/2014/main" id="{119865BB-EEBF-4FD3-BE89-DDB46CB1C540}"/>
              </a:ext>
            </a:extLst>
          </p:cNvPr>
          <p:cNvPicPr>
            <a:picLocks noChangeAspect="1"/>
          </p:cNvPicPr>
          <p:nvPr/>
        </p:nvPicPr>
        <p:blipFill>
          <a:blip r:embed="rId2"/>
          <a:stretch>
            <a:fillRect/>
          </a:stretch>
        </p:blipFill>
        <p:spPr>
          <a:xfrm>
            <a:off x="1673071" y="97654"/>
            <a:ext cx="9729735" cy="6107837"/>
          </a:xfrm>
          <a:prstGeom prst="rect">
            <a:avLst/>
          </a:prstGeom>
        </p:spPr>
      </p:pic>
    </p:spTree>
    <p:extLst>
      <p:ext uri="{BB962C8B-B14F-4D97-AF65-F5344CB8AC3E}">
        <p14:creationId xmlns:p14="http://schemas.microsoft.com/office/powerpoint/2010/main" val="2217470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3190792-18C9-4FA4-840F-939AD76F7445}"/>
              </a:ext>
            </a:extLst>
          </p:cNvPr>
          <p:cNvPicPr>
            <a:picLocks noChangeAspect="1"/>
          </p:cNvPicPr>
          <p:nvPr/>
        </p:nvPicPr>
        <p:blipFill>
          <a:blip r:embed="rId2"/>
          <a:stretch>
            <a:fillRect/>
          </a:stretch>
        </p:blipFill>
        <p:spPr>
          <a:xfrm>
            <a:off x="1480458" y="375191"/>
            <a:ext cx="8046720" cy="4836684"/>
          </a:xfrm>
          <a:prstGeom prst="rect">
            <a:avLst/>
          </a:prstGeom>
        </p:spPr>
      </p:pic>
      <p:sp>
        <p:nvSpPr>
          <p:cNvPr id="5" name="CuadroTexto 4">
            <a:extLst>
              <a:ext uri="{FF2B5EF4-FFF2-40B4-BE49-F238E27FC236}">
                <a16:creationId xmlns:a16="http://schemas.microsoft.com/office/drawing/2014/main" id="{62A87BF3-6B37-499E-AE68-D1D9FA289D4E}"/>
              </a:ext>
            </a:extLst>
          </p:cNvPr>
          <p:cNvSpPr txBox="1"/>
          <p:nvPr/>
        </p:nvSpPr>
        <p:spPr>
          <a:xfrm>
            <a:off x="615820" y="5211875"/>
            <a:ext cx="10552923" cy="646331"/>
          </a:xfrm>
          <a:prstGeom prst="rect">
            <a:avLst/>
          </a:prstGeom>
          <a:noFill/>
        </p:spPr>
        <p:txBody>
          <a:bodyPr wrap="square">
            <a:spAutoFit/>
          </a:bodyPr>
          <a:lstStyle/>
          <a:p>
            <a:pPr marL="0" marR="0" lvl="0" indent="449263" algn="just" defTabSz="914400" rtl="0" eaLnBrk="0" fontAlgn="base" latinLnBrk="0" hangingPunct="0">
              <a:lnSpc>
                <a:spcPct val="100000"/>
              </a:lnSpc>
              <a:spcBef>
                <a:spcPct val="0"/>
              </a:spcBef>
              <a:spcAft>
                <a:spcPct val="0"/>
              </a:spcAft>
              <a:buClrTx/>
              <a:buSzTx/>
              <a:buFontTx/>
              <a:buNone/>
              <a:tabLst/>
            </a:pPr>
            <a:r>
              <a:rPr kumimoji="0" lang="es-MX" altLang="es-MX" sz="1800" b="0"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Figura 1.- Distribuci</a:t>
            </a:r>
            <a:r>
              <a:rPr kumimoji="0" lang="es-MX" altLang="es-MX" sz="18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MX" altLang="es-MX" sz="1800" b="0"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 de la infraestructura propuesta</a:t>
            </a:r>
            <a:endParaRPr kumimoji="0" lang="es-MX" altLang="es-MX" sz="1050" b="0" i="0" u="none" strike="noStrike" cap="none" normalizeH="0" baseline="0" dirty="0">
              <a:ln>
                <a:noFill/>
              </a:ln>
              <a:solidFill>
                <a:schemeClr val="tx1"/>
              </a:solidFill>
              <a:effectLst/>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kumimoji="0" lang="es-MX" altLang="es-MX"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1025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E0C368-5800-45A9-B0BD-75D6F63BCD82}"/>
              </a:ext>
            </a:extLst>
          </p:cNvPr>
          <p:cNvSpPr>
            <a:spLocks noGrp="1"/>
          </p:cNvSpPr>
          <p:nvPr>
            <p:ph type="title"/>
          </p:nvPr>
        </p:nvSpPr>
        <p:spPr>
          <a:xfrm>
            <a:off x="1097280" y="286604"/>
            <a:ext cx="10058400" cy="610380"/>
          </a:xfrm>
        </p:spPr>
        <p:txBody>
          <a:bodyPr>
            <a:normAutofit fontScale="90000"/>
          </a:bodyPr>
          <a:lstStyle/>
          <a:p>
            <a:r>
              <a:rPr lang="es-MX" dirty="0"/>
              <a:t>Aerogeneradores en Puerto Peñasco</a:t>
            </a:r>
          </a:p>
        </p:txBody>
      </p:sp>
      <p:pic>
        <p:nvPicPr>
          <p:cNvPr id="3" name="Imagen 2">
            <a:extLst>
              <a:ext uri="{FF2B5EF4-FFF2-40B4-BE49-F238E27FC236}">
                <a16:creationId xmlns:a16="http://schemas.microsoft.com/office/drawing/2014/main" id="{58189E62-F5AE-4133-ADA4-96C4FE9FA770}"/>
              </a:ext>
            </a:extLst>
          </p:cNvPr>
          <p:cNvPicPr>
            <a:picLocks noChangeAspect="1"/>
          </p:cNvPicPr>
          <p:nvPr/>
        </p:nvPicPr>
        <p:blipFill rotWithShape="1">
          <a:blip r:embed="rId2"/>
          <a:srcRect b="14304"/>
          <a:stretch/>
        </p:blipFill>
        <p:spPr>
          <a:xfrm>
            <a:off x="522514" y="1134976"/>
            <a:ext cx="7280365" cy="4588048"/>
          </a:xfrm>
          <a:prstGeom prst="rect">
            <a:avLst/>
          </a:prstGeom>
        </p:spPr>
      </p:pic>
      <p:sp>
        <p:nvSpPr>
          <p:cNvPr id="4" name="CuadroTexto 3">
            <a:extLst>
              <a:ext uri="{FF2B5EF4-FFF2-40B4-BE49-F238E27FC236}">
                <a16:creationId xmlns:a16="http://schemas.microsoft.com/office/drawing/2014/main" id="{217FCEA8-15A8-438C-9BC5-C6EDA7806635}"/>
              </a:ext>
            </a:extLst>
          </p:cNvPr>
          <p:cNvSpPr txBox="1"/>
          <p:nvPr/>
        </p:nvSpPr>
        <p:spPr>
          <a:xfrm>
            <a:off x="8116390" y="2836506"/>
            <a:ext cx="3709850" cy="2308324"/>
          </a:xfrm>
          <a:prstGeom prst="rect">
            <a:avLst/>
          </a:prstGeom>
          <a:noFill/>
        </p:spPr>
        <p:txBody>
          <a:bodyPr wrap="square" rtlCol="0">
            <a:spAutoFit/>
          </a:bodyPr>
          <a:lstStyle/>
          <a:p>
            <a:r>
              <a:rPr lang="es-MX" sz="2400" dirty="0"/>
              <a:t>Se pretende que la desaladora sea operada con energía eléctrica producida por los aerogeneradores que ya existen en Puerto Peñasco</a:t>
            </a:r>
          </a:p>
        </p:txBody>
      </p:sp>
    </p:spTree>
    <p:extLst>
      <p:ext uri="{BB962C8B-B14F-4D97-AF65-F5344CB8AC3E}">
        <p14:creationId xmlns:p14="http://schemas.microsoft.com/office/powerpoint/2010/main" val="1202804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D9BC8-8EA9-432F-88A0-61412B6FD2DD}"/>
              </a:ext>
            </a:extLst>
          </p:cNvPr>
          <p:cNvSpPr>
            <a:spLocks noGrp="1"/>
          </p:cNvSpPr>
          <p:nvPr>
            <p:ph type="title"/>
          </p:nvPr>
        </p:nvSpPr>
        <p:spPr/>
        <p:txBody>
          <a:bodyPr/>
          <a:lstStyle/>
          <a:p>
            <a:pPr algn="ctr"/>
            <a:r>
              <a:rPr lang="es-MX" dirty="0"/>
              <a:t>Características del agua de mar en Puerto Peñasco</a:t>
            </a:r>
          </a:p>
        </p:txBody>
      </p:sp>
      <p:pic>
        <p:nvPicPr>
          <p:cNvPr id="4" name="Imagen 3">
            <a:extLst>
              <a:ext uri="{FF2B5EF4-FFF2-40B4-BE49-F238E27FC236}">
                <a16:creationId xmlns:a16="http://schemas.microsoft.com/office/drawing/2014/main" id="{970935F0-89D7-4A61-B45D-952F6FE0BD53}"/>
              </a:ext>
            </a:extLst>
          </p:cNvPr>
          <p:cNvPicPr>
            <a:picLocks noChangeAspect="1"/>
          </p:cNvPicPr>
          <p:nvPr/>
        </p:nvPicPr>
        <p:blipFill>
          <a:blip r:embed="rId2"/>
          <a:stretch>
            <a:fillRect/>
          </a:stretch>
        </p:blipFill>
        <p:spPr>
          <a:xfrm>
            <a:off x="1552347" y="2063716"/>
            <a:ext cx="9603333" cy="2301805"/>
          </a:xfrm>
          <a:prstGeom prst="rect">
            <a:avLst/>
          </a:prstGeom>
        </p:spPr>
      </p:pic>
    </p:spTree>
    <p:extLst>
      <p:ext uri="{BB962C8B-B14F-4D97-AF65-F5344CB8AC3E}">
        <p14:creationId xmlns:p14="http://schemas.microsoft.com/office/powerpoint/2010/main" val="3459553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DF05C0D-44B6-4D7F-A812-9D084974FEA4}"/>
              </a:ext>
            </a:extLst>
          </p:cNvPr>
          <p:cNvPicPr>
            <a:picLocks noChangeAspect="1"/>
          </p:cNvPicPr>
          <p:nvPr/>
        </p:nvPicPr>
        <p:blipFill>
          <a:blip r:embed="rId2"/>
          <a:stretch>
            <a:fillRect/>
          </a:stretch>
        </p:blipFill>
        <p:spPr>
          <a:xfrm>
            <a:off x="1691149" y="808403"/>
            <a:ext cx="9075174" cy="5092231"/>
          </a:xfrm>
          <a:prstGeom prst="rect">
            <a:avLst/>
          </a:prstGeom>
        </p:spPr>
      </p:pic>
    </p:spTree>
    <p:extLst>
      <p:ext uri="{BB962C8B-B14F-4D97-AF65-F5344CB8AC3E}">
        <p14:creationId xmlns:p14="http://schemas.microsoft.com/office/powerpoint/2010/main" val="1219440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4B22A8-9CA6-4BE2-960A-7EF68B190251}"/>
              </a:ext>
            </a:extLst>
          </p:cNvPr>
          <p:cNvSpPr>
            <a:spLocks noGrp="1"/>
          </p:cNvSpPr>
          <p:nvPr>
            <p:ph type="title"/>
          </p:nvPr>
        </p:nvSpPr>
        <p:spPr/>
        <p:txBody>
          <a:bodyPr/>
          <a:lstStyle/>
          <a:p>
            <a:r>
              <a:rPr lang="es-MX" dirty="0"/>
              <a:t>Flujo de Actividades</a:t>
            </a:r>
          </a:p>
        </p:txBody>
      </p:sp>
      <p:pic>
        <p:nvPicPr>
          <p:cNvPr id="3" name="Imagen 2">
            <a:extLst>
              <a:ext uri="{FF2B5EF4-FFF2-40B4-BE49-F238E27FC236}">
                <a16:creationId xmlns:a16="http://schemas.microsoft.com/office/drawing/2014/main" id="{C03DD9EB-D405-4FFE-96DF-B5752A5CABC4}"/>
              </a:ext>
            </a:extLst>
          </p:cNvPr>
          <p:cNvPicPr>
            <a:picLocks noChangeAspect="1"/>
          </p:cNvPicPr>
          <p:nvPr/>
        </p:nvPicPr>
        <p:blipFill>
          <a:blip r:embed="rId2"/>
          <a:stretch>
            <a:fillRect/>
          </a:stretch>
        </p:blipFill>
        <p:spPr>
          <a:xfrm>
            <a:off x="550037" y="2559607"/>
            <a:ext cx="10605643" cy="1941371"/>
          </a:xfrm>
          <a:prstGeom prst="rect">
            <a:avLst/>
          </a:prstGeom>
        </p:spPr>
      </p:pic>
    </p:spTree>
    <p:extLst>
      <p:ext uri="{BB962C8B-B14F-4D97-AF65-F5344CB8AC3E}">
        <p14:creationId xmlns:p14="http://schemas.microsoft.com/office/powerpoint/2010/main" val="3643645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9597" y="229708"/>
            <a:ext cx="9556414" cy="5657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5623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16FD28-B440-49B0-8733-1946F1C8FAF4}"/>
              </a:ext>
            </a:extLst>
          </p:cNvPr>
          <p:cNvSpPr>
            <a:spLocks noGrp="1"/>
          </p:cNvSpPr>
          <p:nvPr>
            <p:ph type="title"/>
          </p:nvPr>
        </p:nvSpPr>
        <p:spPr>
          <a:xfrm>
            <a:off x="1097280" y="286604"/>
            <a:ext cx="10058400" cy="440984"/>
          </a:xfrm>
        </p:spPr>
        <p:txBody>
          <a:bodyPr>
            <a:normAutofit fontScale="90000"/>
          </a:bodyPr>
          <a:lstStyle/>
          <a:p>
            <a:endParaRPr lang="es-MX" dirty="0"/>
          </a:p>
        </p:txBody>
      </p:sp>
      <p:pic>
        <p:nvPicPr>
          <p:cNvPr id="3" name="Imagen 2">
            <a:extLst>
              <a:ext uri="{FF2B5EF4-FFF2-40B4-BE49-F238E27FC236}">
                <a16:creationId xmlns:a16="http://schemas.microsoft.com/office/drawing/2014/main" id="{6775E0B3-E731-4D1F-8676-7C06FC6CC266}"/>
              </a:ext>
            </a:extLst>
          </p:cNvPr>
          <p:cNvPicPr>
            <a:picLocks noChangeAspect="1"/>
          </p:cNvPicPr>
          <p:nvPr/>
        </p:nvPicPr>
        <p:blipFill>
          <a:blip r:embed="rId2"/>
          <a:stretch>
            <a:fillRect/>
          </a:stretch>
        </p:blipFill>
        <p:spPr>
          <a:xfrm>
            <a:off x="1599936" y="835617"/>
            <a:ext cx="9053087" cy="5447195"/>
          </a:xfrm>
          <a:prstGeom prst="rect">
            <a:avLst/>
          </a:prstGeom>
        </p:spPr>
      </p:pic>
    </p:spTree>
    <p:extLst>
      <p:ext uri="{BB962C8B-B14F-4D97-AF65-F5344CB8AC3E}">
        <p14:creationId xmlns:p14="http://schemas.microsoft.com/office/powerpoint/2010/main" val="4258002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3632" y="164053"/>
            <a:ext cx="5440852" cy="3815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3632" y="4437113"/>
            <a:ext cx="7274792" cy="1792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3933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081" y="332656"/>
            <a:ext cx="6389687" cy="478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arco\Documents\DESALADORA PEÑASCO\PRESENTACION DE PROYECTO ANTE CABILDO ABRIL 29\LAYOUT DEFINITIVO ABRIL 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3714" y="523461"/>
            <a:ext cx="9839939" cy="553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032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4F6E6F1-9468-4980-8CA6-709EA61487C8}"/>
              </a:ext>
            </a:extLst>
          </p:cNvPr>
          <p:cNvPicPr>
            <a:picLocks noChangeAspect="1"/>
          </p:cNvPicPr>
          <p:nvPr/>
        </p:nvPicPr>
        <p:blipFill>
          <a:blip r:embed="rId2"/>
          <a:stretch>
            <a:fillRect/>
          </a:stretch>
        </p:blipFill>
        <p:spPr>
          <a:xfrm>
            <a:off x="1230723" y="896944"/>
            <a:ext cx="9073483" cy="5459468"/>
          </a:xfrm>
          <a:prstGeom prst="rect">
            <a:avLst/>
          </a:prstGeom>
        </p:spPr>
      </p:pic>
    </p:spTree>
    <p:extLst>
      <p:ext uri="{BB962C8B-B14F-4D97-AF65-F5344CB8AC3E}">
        <p14:creationId xmlns:p14="http://schemas.microsoft.com/office/powerpoint/2010/main" val="598150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CALEL\1.jpg"/>
          <p:cNvPicPr>
            <a:picLocks noChangeAspect="1" noChangeArrowheads="1"/>
          </p:cNvPicPr>
          <p:nvPr/>
        </p:nvPicPr>
        <p:blipFill rotWithShape="1">
          <a:blip r:embed="rId3" cstate="print"/>
          <a:srcRect l="17074" t="13546" r="15760" b="24737"/>
          <a:stretch/>
        </p:blipFill>
        <p:spPr bwMode="auto">
          <a:xfrm>
            <a:off x="2268234" y="3800476"/>
            <a:ext cx="4371958" cy="19589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6 CuadroTexto"/>
          <p:cNvSpPr txBox="1"/>
          <p:nvPr/>
        </p:nvSpPr>
        <p:spPr>
          <a:xfrm>
            <a:off x="4507446" y="3789040"/>
            <a:ext cx="1944688" cy="738664"/>
          </a:xfrm>
          <a:prstGeom prst="rect">
            <a:avLst/>
          </a:prstGeom>
          <a:noFill/>
        </p:spPr>
        <p:txBody>
          <a:bodyPr>
            <a:spAutoFit/>
          </a:bodyPr>
          <a:lstStyle/>
          <a:p>
            <a:pPr>
              <a:defRPr/>
            </a:pPr>
            <a:r>
              <a:rPr lang="es-MX" sz="1400" dirty="0">
                <a:effectLst>
                  <a:outerShdw blurRad="38100" dist="38100" dir="2700000" algn="tl">
                    <a:srgbClr val="000000">
                      <a:alpha val="43137"/>
                    </a:srgbClr>
                  </a:outerShdw>
                </a:effectLst>
              </a:rPr>
              <a:t>Anclaje  de concreto armado @ 4.00 m en zona marina</a:t>
            </a:r>
          </a:p>
        </p:txBody>
      </p:sp>
      <p:pic>
        <p:nvPicPr>
          <p:cNvPr id="8" name="Picture 1"/>
          <p:cNvPicPr>
            <a:picLocks noChangeAspect="1" noChangeArrowheads="1"/>
          </p:cNvPicPr>
          <p:nvPr/>
        </p:nvPicPr>
        <p:blipFill>
          <a:blip r:embed="rId4" cstate="print">
            <a:lum bright="-100000" contrast="-100000"/>
            <a:extLst>
              <a:ext uri="{28A0092B-C50C-407E-A947-70E740481C1C}">
                <a14:useLocalDpi xmlns:a14="http://schemas.microsoft.com/office/drawing/2010/main" val="0"/>
              </a:ext>
            </a:extLst>
          </a:blip>
          <a:srcRect l="23477" t="10222" r="23869" b="16222"/>
          <a:stretch>
            <a:fillRect/>
          </a:stretch>
        </p:blipFill>
        <p:spPr bwMode="auto">
          <a:xfrm>
            <a:off x="6960097" y="3881109"/>
            <a:ext cx="3024187"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379" t="11255" r="23711" b="32372"/>
          <a:stretch/>
        </p:blipFill>
        <p:spPr bwMode="auto">
          <a:xfrm>
            <a:off x="6867561" y="188595"/>
            <a:ext cx="4942946" cy="2119176"/>
          </a:xfrm>
          <a:prstGeom prst="rect">
            <a:avLst/>
          </a:prstGeom>
          <a:solidFill>
            <a:schemeClr val="bg1"/>
          </a:solidFill>
          <a:ln>
            <a:noFill/>
          </a:ln>
        </p:spPr>
      </p:pic>
      <p:pic>
        <p:nvPicPr>
          <p:cNvPr id="10"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239" t="18228" r="17444" b="32234"/>
          <a:stretch/>
        </p:blipFill>
        <p:spPr bwMode="auto">
          <a:xfrm>
            <a:off x="984678" y="-179443"/>
            <a:ext cx="5655514" cy="2670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10 Conector recto de flecha"/>
          <p:cNvCxnSpPr/>
          <p:nvPr/>
        </p:nvCxnSpPr>
        <p:spPr>
          <a:xfrm flipH="1">
            <a:off x="4759648" y="4527229"/>
            <a:ext cx="400248" cy="5049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11 Rectángulo"/>
          <p:cNvSpPr/>
          <p:nvPr/>
        </p:nvSpPr>
        <p:spPr>
          <a:xfrm>
            <a:off x="2279576" y="5877272"/>
            <a:ext cx="4104456" cy="400110"/>
          </a:xfrm>
          <a:prstGeom prst="rect">
            <a:avLst/>
          </a:prstGeom>
        </p:spPr>
        <p:txBody>
          <a:bodyPr wrap="square">
            <a:spAutoFit/>
          </a:bodyPr>
          <a:lstStyle/>
          <a:p>
            <a:pPr algn="ctr"/>
            <a:endParaRPr lang="es-MX" sz="1000" dirty="0"/>
          </a:p>
          <a:p>
            <a:pPr algn="ctr"/>
            <a:r>
              <a:rPr lang="es-MX" sz="1000" dirty="0"/>
              <a:t>Anclaje  para tubería en fondo marino</a:t>
            </a:r>
            <a:r>
              <a:rPr lang="es-MX" sz="900" dirty="0"/>
              <a:t>.</a:t>
            </a:r>
          </a:p>
        </p:txBody>
      </p:sp>
      <p:sp>
        <p:nvSpPr>
          <p:cNvPr id="13" name="12 Rectángulo"/>
          <p:cNvSpPr/>
          <p:nvPr/>
        </p:nvSpPr>
        <p:spPr>
          <a:xfrm>
            <a:off x="6452134" y="6004575"/>
            <a:ext cx="4104456" cy="400110"/>
          </a:xfrm>
          <a:prstGeom prst="rect">
            <a:avLst/>
          </a:prstGeom>
        </p:spPr>
        <p:txBody>
          <a:bodyPr wrap="square">
            <a:spAutoFit/>
          </a:bodyPr>
          <a:lstStyle/>
          <a:p>
            <a:pPr algn="ctr"/>
            <a:endParaRPr lang="es-MX" sz="1000" dirty="0"/>
          </a:p>
          <a:p>
            <a:pPr algn="ctr"/>
            <a:r>
              <a:rPr lang="es-MX" sz="1000" dirty="0"/>
              <a:t>Anclaje  para tubería en fondo marino</a:t>
            </a:r>
            <a:r>
              <a:rPr lang="es-MX" sz="900" dirty="0"/>
              <a:t>.</a:t>
            </a:r>
          </a:p>
        </p:txBody>
      </p:sp>
      <p:sp>
        <p:nvSpPr>
          <p:cNvPr id="14" name="13 Rectángulo"/>
          <p:cNvSpPr/>
          <p:nvPr/>
        </p:nvSpPr>
        <p:spPr>
          <a:xfrm>
            <a:off x="6150748" y="3316922"/>
            <a:ext cx="4104456" cy="400110"/>
          </a:xfrm>
          <a:prstGeom prst="rect">
            <a:avLst/>
          </a:prstGeom>
        </p:spPr>
        <p:txBody>
          <a:bodyPr wrap="square">
            <a:spAutoFit/>
          </a:bodyPr>
          <a:lstStyle/>
          <a:p>
            <a:pPr algn="ctr"/>
            <a:endParaRPr lang="es-MX" sz="1000" dirty="0"/>
          </a:p>
          <a:p>
            <a:pPr algn="ctr"/>
            <a:r>
              <a:rPr lang="es-MX" sz="1000" dirty="0"/>
              <a:t>Anclaje  para tubería en fondo marino</a:t>
            </a:r>
            <a:r>
              <a:rPr lang="es-MX" sz="900" dirty="0"/>
              <a:t>.</a:t>
            </a:r>
          </a:p>
        </p:txBody>
      </p:sp>
      <p:sp>
        <p:nvSpPr>
          <p:cNvPr id="15" name="14 Rectángulo"/>
          <p:cNvSpPr/>
          <p:nvPr/>
        </p:nvSpPr>
        <p:spPr>
          <a:xfrm>
            <a:off x="2046292" y="3388930"/>
            <a:ext cx="4104456" cy="400110"/>
          </a:xfrm>
          <a:prstGeom prst="rect">
            <a:avLst/>
          </a:prstGeom>
        </p:spPr>
        <p:txBody>
          <a:bodyPr wrap="square">
            <a:spAutoFit/>
          </a:bodyPr>
          <a:lstStyle/>
          <a:p>
            <a:pPr algn="ctr"/>
            <a:endParaRPr lang="es-MX" sz="1000" dirty="0"/>
          </a:p>
          <a:p>
            <a:pPr algn="ctr"/>
            <a:r>
              <a:rPr lang="es-MX" sz="1000" dirty="0"/>
              <a:t>Anclaje  para tubería en fondo marino</a:t>
            </a:r>
            <a:r>
              <a:rPr lang="es-MX" sz="900" dirty="0"/>
              <a:t>.</a:t>
            </a:r>
          </a:p>
        </p:txBody>
      </p:sp>
    </p:spTree>
    <p:extLst>
      <p:ext uri="{BB962C8B-B14F-4D97-AF65-F5344CB8AC3E}">
        <p14:creationId xmlns:p14="http://schemas.microsoft.com/office/powerpoint/2010/main" val="2733653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 Marcador de contenido"/>
          <p:cNvSpPr>
            <a:spLocks noGrp="1"/>
          </p:cNvSpPr>
          <p:nvPr>
            <p:ph idx="1"/>
          </p:nvPr>
        </p:nvSpPr>
        <p:spPr>
          <a:xfrm>
            <a:off x="2141456" y="191726"/>
            <a:ext cx="8229600" cy="1728192"/>
          </a:xfrm>
        </p:spPr>
        <p:txBody>
          <a:bodyPr>
            <a:normAutofit fontScale="32500" lnSpcReduction="20000"/>
          </a:bodyPr>
          <a:lstStyle/>
          <a:p>
            <a:pPr marL="0" indent="0" algn="just">
              <a:buNone/>
            </a:pPr>
            <a:r>
              <a:rPr lang="es-MX" sz="4900" dirty="0">
                <a:latin typeface="Arial" pitchFamily="34" charset="0"/>
                <a:cs typeface="Arial" pitchFamily="34" charset="0"/>
              </a:rPr>
              <a:t>La Obra de rechazo corresponde a una tubería de 12” para el emisor, con una longitud de 2.10 km en  alojamiento submarino y 1.34 km terrestre, sin corte en material “C” .</a:t>
            </a:r>
          </a:p>
          <a:p>
            <a:pPr marL="0" indent="0" algn="just">
              <a:buNone/>
            </a:pPr>
            <a:endParaRPr lang="es-MX" sz="4900" dirty="0">
              <a:latin typeface="Arial" pitchFamily="34" charset="0"/>
              <a:cs typeface="Arial" pitchFamily="34" charset="0"/>
            </a:endParaRPr>
          </a:p>
          <a:p>
            <a:pPr marL="0" indent="0" algn="just">
              <a:buNone/>
            </a:pPr>
            <a:r>
              <a:rPr lang="es-MX" sz="4900" dirty="0">
                <a:latin typeface="Arial" pitchFamily="34" charset="0"/>
                <a:cs typeface="Arial" pitchFamily="34" charset="0"/>
              </a:rPr>
              <a:t>Se modelo la dispersión de la pluma salina, obteniendo la siguiente estructura: un difusor bifurcado  con  boquillas de descarga de 3” a cada 4 m, con altura de 0.50 m. y un Angulo de 45°, forzando al fluido salino a un tiro parabólico.</a:t>
            </a:r>
          </a:p>
          <a:p>
            <a:pPr marL="0" indent="0" algn="just">
              <a:buNone/>
            </a:pPr>
            <a:endParaRPr lang="es-MX" sz="5600" dirty="0">
              <a:latin typeface="Arial" pitchFamily="34" charset="0"/>
              <a:cs typeface="Arial" pitchFamily="34" charset="0"/>
            </a:endParaRPr>
          </a:p>
          <a:p>
            <a:pPr marL="0" indent="0" algn="just">
              <a:buNone/>
            </a:pPr>
            <a:endParaRPr lang="es-MX" dirty="0"/>
          </a:p>
        </p:txBody>
      </p:sp>
      <p:pic>
        <p:nvPicPr>
          <p:cNvPr id="17" name="7 Marcador de contenido"/>
          <p:cNvPicPr>
            <a:picLocks/>
          </p:cNvPicPr>
          <p:nvPr/>
        </p:nvPicPr>
        <p:blipFill rotWithShape="1">
          <a:blip r:embed="rId3" cstate="print"/>
          <a:srcRect l="13537" t="50272" r="11252" b="3067"/>
          <a:stretch/>
        </p:blipFill>
        <p:spPr bwMode="auto">
          <a:xfrm>
            <a:off x="2141456" y="2051894"/>
            <a:ext cx="8498038" cy="40055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67651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18198FF-6104-49CC-BB87-E724D1002F20}"/>
              </a:ext>
            </a:extLst>
          </p:cNvPr>
          <p:cNvPicPr>
            <a:picLocks noChangeAspect="1"/>
          </p:cNvPicPr>
          <p:nvPr/>
        </p:nvPicPr>
        <p:blipFill>
          <a:blip r:embed="rId2"/>
          <a:stretch>
            <a:fillRect/>
          </a:stretch>
        </p:blipFill>
        <p:spPr>
          <a:xfrm>
            <a:off x="3265081" y="0"/>
            <a:ext cx="5661837" cy="6858000"/>
          </a:xfrm>
          <a:prstGeom prst="rect">
            <a:avLst/>
          </a:prstGeom>
        </p:spPr>
      </p:pic>
    </p:spTree>
    <p:extLst>
      <p:ext uri="{BB962C8B-B14F-4D97-AF65-F5344CB8AC3E}">
        <p14:creationId xmlns:p14="http://schemas.microsoft.com/office/powerpoint/2010/main" val="2275579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2D7AD00-D0A0-44E9-B275-E008C687059D}"/>
              </a:ext>
            </a:extLst>
          </p:cNvPr>
          <p:cNvPicPr>
            <a:picLocks noChangeAspect="1"/>
          </p:cNvPicPr>
          <p:nvPr/>
        </p:nvPicPr>
        <p:blipFill>
          <a:blip r:embed="rId2"/>
          <a:stretch>
            <a:fillRect/>
          </a:stretch>
        </p:blipFill>
        <p:spPr>
          <a:xfrm>
            <a:off x="636132" y="226695"/>
            <a:ext cx="5781675" cy="6038850"/>
          </a:xfrm>
          <a:prstGeom prst="rect">
            <a:avLst/>
          </a:prstGeom>
        </p:spPr>
      </p:pic>
      <p:pic>
        <p:nvPicPr>
          <p:cNvPr id="5" name="Imagen 4">
            <a:extLst>
              <a:ext uri="{FF2B5EF4-FFF2-40B4-BE49-F238E27FC236}">
                <a16:creationId xmlns:a16="http://schemas.microsoft.com/office/drawing/2014/main" id="{F993ACEB-C80D-439E-9726-9AFB754D512D}"/>
              </a:ext>
            </a:extLst>
          </p:cNvPr>
          <p:cNvPicPr>
            <a:picLocks noChangeAspect="1"/>
          </p:cNvPicPr>
          <p:nvPr/>
        </p:nvPicPr>
        <p:blipFill>
          <a:blip r:embed="rId3"/>
          <a:stretch>
            <a:fillRect/>
          </a:stretch>
        </p:blipFill>
        <p:spPr>
          <a:xfrm>
            <a:off x="6417807" y="344566"/>
            <a:ext cx="4669701" cy="5773593"/>
          </a:xfrm>
          <a:prstGeom prst="rect">
            <a:avLst/>
          </a:prstGeom>
        </p:spPr>
      </p:pic>
    </p:spTree>
    <p:extLst>
      <p:ext uri="{BB962C8B-B14F-4D97-AF65-F5344CB8AC3E}">
        <p14:creationId xmlns:p14="http://schemas.microsoft.com/office/powerpoint/2010/main" val="3148123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D7FA477-AFFD-4429-803B-568BA2344EC3}"/>
              </a:ext>
            </a:extLst>
          </p:cNvPr>
          <p:cNvSpPr>
            <a:spLocks noGrp="1"/>
          </p:cNvSpPr>
          <p:nvPr>
            <p:ph type="title"/>
          </p:nvPr>
        </p:nvSpPr>
        <p:spPr>
          <a:xfrm>
            <a:off x="1150115" y="685800"/>
            <a:ext cx="3829050" cy="807890"/>
          </a:xfrm>
        </p:spPr>
        <p:txBody>
          <a:bodyPr>
            <a:normAutofit fontScale="90000"/>
          </a:bodyPr>
          <a:lstStyle/>
          <a:p>
            <a:r>
              <a:rPr lang="es-MX" dirty="0" err="1"/>
              <a:t>Areas</a:t>
            </a:r>
            <a:r>
              <a:rPr lang="es-MX" dirty="0"/>
              <a:t> naturales protegidas </a:t>
            </a:r>
          </a:p>
        </p:txBody>
      </p:sp>
      <p:pic>
        <p:nvPicPr>
          <p:cNvPr id="6" name="Imagen 5">
            <a:extLst>
              <a:ext uri="{FF2B5EF4-FFF2-40B4-BE49-F238E27FC236}">
                <a16:creationId xmlns:a16="http://schemas.microsoft.com/office/drawing/2014/main" id="{B0EBC17C-D62A-4094-B772-39FAEA9B2E2F}"/>
              </a:ext>
            </a:extLst>
          </p:cNvPr>
          <p:cNvPicPr>
            <a:picLocks noChangeAspect="1"/>
          </p:cNvPicPr>
          <p:nvPr/>
        </p:nvPicPr>
        <p:blipFill>
          <a:blip r:embed="rId2"/>
          <a:stretch>
            <a:fillRect/>
          </a:stretch>
        </p:blipFill>
        <p:spPr>
          <a:xfrm>
            <a:off x="5836415" y="-95250"/>
            <a:ext cx="5205470" cy="6858000"/>
          </a:xfrm>
          <a:prstGeom prst="rect">
            <a:avLst/>
          </a:prstGeom>
        </p:spPr>
      </p:pic>
      <p:pic>
        <p:nvPicPr>
          <p:cNvPr id="7" name="Imagen 6">
            <a:extLst>
              <a:ext uri="{FF2B5EF4-FFF2-40B4-BE49-F238E27FC236}">
                <a16:creationId xmlns:a16="http://schemas.microsoft.com/office/drawing/2014/main" id="{40C1A3C9-5606-4B21-AC41-FCDD42497D02}"/>
              </a:ext>
            </a:extLst>
          </p:cNvPr>
          <p:cNvPicPr>
            <a:picLocks noChangeAspect="1"/>
          </p:cNvPicPr>
          <p:nvPr/>
        </p:nvPicPr>
        <p:blipFill>
          <a:blip r:embed="rId3"/>
          <a:stretch>
            <a:fillRect/>
          </a:stretch>
        </p:blipFill>
        <p:spPr>
          <a:xfrm>
            <a:off x="628650" y="2495550"/>
            <a:ext cx="4000500" cy="2667000"/>
          </a:xfrm>
          <a:prstGeom prst="rect">
            <a:avLst/>
          </a:prstGeom>
        </p:spPr>
      </p:pic>
    </p:spTree>
    <p:extLst>
      <p:ext uri="{BB962C8B-B14F-4D97-AF65-F5344CB8AC3E}">
        <p14:creationId xmlns:p14="http://schemas.microsoft.com/office/powerpoint/2010/main" val="2045311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761CC1A-67E8-423F-99EF-D335C28BE752}"/>
              </a:ext>
            </a:extLst>
          </p:cNvPr>
          <p:cNvPicPr>
            <a:picLocks noChangeAspect="1"/>
          </p:cNvPicPr>
          <p:nvPr/>
        </p:nvPicPr>
        <p:blipFill>
          <a:blip r:embed="rId2"/>
          <a:stretch>
            <a:fillRect/>
          </a:stretch>
        </p:blipFill>
        <p:spPr>
          <a:xfrm>
            <a:off x="481223" y="243840"/>
            <a:ext cx="5262080" cy="2927032"/>
          </a:xfrm>
          <a:prstGeom prst="rect">
            <a:avLst/>
          </a:prstGeom>
        </p:spPr>
      </p:pic>
      <p:pic>
        <p:nvPicPr>
          <p:cNvPr id="3" name="Imagen 2">
            <a:extLst>
              <a:ext uri="{FF2B5EF4-FFF2-40B4-BE49-F238E27FC236}">
                <a16:creationId xmlns:a16="http://schemas.microsoft.com/office/drawing/2014/main" id="{A0AC7424-A62B-4611-969B-51FA06481786}"/>
              </a:ext>
            </a:extLst>
          </p:cNvPr>
          <p:cNvPicPr>
            <a:picLocks noChangeAspect="1"/>
          </p:cNvPicPr>
          <p:nvPr/>
        </p:nvPicPr>
        <p:blipFill>
          <a:blip r:embed="rId3"/>
          <a:stretch>
            <a:fillRect/>
          </a:stretch>
        </p:blipFill>
        <p:spPr>
          <a:xfrm>
            <a:off x="6231467" y="2505075"/>
            <a:ext cx="5960533" cy="3352800"/>
          </a:xfrm>
          <a:prstGeom prst="rect">
            <a:avLst/>
          </a:prstGeom>
        </p:spPr>
      </p:pic>
      <p:sp>
        <p:nvSpPr>
          <p:cNvPr id="4" name="CuadroTexto 3">
            <a:extLst>
              <a:ext uri="{FF2B5EF4-FFF2-40B4-BE49-F238E27FC236}">
                <a16:creationId xmlns:a16="http://schemas.microsoft.com/office/drawing/2014/main" id="{1952B377-3539-4345-862A-9C431B471221}"/>
              </a:ext>
            </a:extLst>
          </p:cNvPr>
          <p:cNvSpPr txBox="1"/>
          <p:nvPr/>
        </p:nvSpPr>
        <p:spPr>
          <a:xfrm>
            <a:off x="1811383" y="3683726"/>
            <a:ext cx="1938223" cy="461665"/>
          </a:xfrm>
          <a:prstGeom prst="rect">
            <a:avLst/>
          </a:prstGeom>
          <a:noFill/>
        </p:spPr>
        <p:txBody>
          <a:bodyPr wrap="none" rtlCol="0">
            <a:spAutoFit/>
          </a:bodyPr>
          <a:lstStyle/>
          <a:p>
            <a:r>
              <a:rPr lang="es-MX" sz="2400" dirty="0"/>
              <a:t>La aprobación</a:t>
            </a:r>
          </a:p>
        </p:txBody>
      </p:sp>
      <p:sp>
        <p:nvSpPr>
          <p:cNvPr id="6" name="CuadroTexto 5">
            <a:extLst>
              <a:ext uri="{FF2B5EF4-FFF2-40B4-BE49-F238E27FC236}">
                <a16:creationId xmlns:a16="http://schemas.microsoft.com/office/drawing/2014/main" id="{3878CD95-1555-4B56-A49F-0C118DB6F2BA}"/>
              </a:ext>
            </a:extLst>
          </p:cNvPr>
          <p:cNvSpPr txBox="1"/>
          <p:nvPr/>
        </p:nvSpPr>
        <p:spPr>
          <a:xfrm>
            <a:off x="7955280" y="1245691"/>
            <a:ext cx="3439083" cy="461665"/>
          </a:xfrm>
          <a:prstGeom prst="rect">
            <a:avLst/>
          </a:prstGeom>
          <a:noFill/>
        </p:spPr>
        <p:txBody>
          <a:bodyPr wrap="none" rtlCol="0">
            <a:spAutoFit/>
          </a:bodyPr>
          <a:lstStyle/>
          <a:p>
            <a:r>
              <a:rPr lang="es-MX" sz="2400" dirty="0"/>
              <a:t>La protesta de pescadores</a:t>
            </a:r>
          </a:p>
        </p:txBody>
      </p:sp>
    </p:spTree>
    <p:extLst>
      <p:ext uri="{BB962C8B-B14F-4D97-AF65-F5344CB8AC3E}">
        <p14:creationId xmlns:p14="http://schemas.microsoft.com/office/powerpoint/2010/main" val="4141647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C1EC04-92C4-454B-A845-CEE9E7F02EA9}"/>
              </a:ext>
            </a:extLst>
          </p:cNvPr>
          <p:cNvSpPr>
            <a:spLocks noGrp="1"/>
          </p:cNvSpPr>
          <p:nvPr>
            <p:ph type="title"/>
          </p:nvPr>
        </p:nvSpPr>
        <p:spPr>
          <a:xfrm>
            <a:off x="1097280" y="286603"/>
            <a:ext cx="10058400" cy="540711"/>
          </a:xfrm>
        </p:spPr>
        <p:txBody>
          <a:bodyPr>
            <a:normAutofit fontScale="90000"/>
          </a:bodyPr>
          <a:lstStyle/>
          <a:p>
            <a:pPr algn="ctr"/>
            <a:r>
              <a:rPr lang="es-MX" dirty="0"/>
              <a:t>Puntos de Discusión</a:t>
            </a:r>
          </a:p>
        </p:txBody>
      </p:sp>
      <p:sp>
        <p:nvSpPr>
          <p:cNvPr id="3" name="Marcador de contenido 2">
            <a:extLst>
              <a:ext uri="{FF2B5EF4-FFF2-40B4-BE49-F238E27FC236}">
                <a16:creationId xmlns:a16="http://schemas.microsoft.com/office/drawing/2014/main" id="{08809DC9-FD22-4905-A349-09211E64BA39}"/>
              </a:ext>
            </a:extLst>
          </p:cNvPr>
          <p:cNvSpPr>
            <a:spLocks noGrp="1"/>
          </p:cNvSpPr>
          <p:nvPr>
            <p:ph sz="half" idx="1"/>
          </p:nvPr>
        </p:nvSpPr>
        <p:spPr>
          <a:xfrm>
            <a:off x="1097279" y="1088571"/>
            <a:ext cx="4937760" cy="4780523"/>
          </a:xfrm>
          <a:solidFill>
            <a:schemeClr val="bg1"/>
          </a:solidFill>
        </p:spPr>
        <p:txBody>
          <a:bodyPr>
            <a:normAutofit/>
          </a:bodyPr>
          <a:lstStyle/>
          <a:p>
            <a:pPr algn="ctr"/>
            <a:r>
              <a:rPr lang="es-MX" sz="2800" dirty="0"/>
              <a:t>A favor</a:t>
            </a:r>
          </a:p>
          <a:p>
            <a:pPr algn="just"/>
            <a:r>
              <a:rPr lang="es-MX" sz="2400" dirty="0"/>
              <a:t>Va en dirección de resolver el problema del agua en Puerto Peñasco.</a:t>
            </a:r>
          </a:p>
          <a:p>
            <a:pPr algn="just"/>
            <a:r>
              <a:rPr lang="es-MX" sz="2400" dirty="0"/>
              <a:t>Utilizaría energías limpias, lo que es novedoso y positivo</a:t>
            </a:r>
          </a:p>
          <a:p>
            <a:pPr algn="just"/>
            <a:r>
              <a:rPr lang="es-MX" sz="2400" dirty="0"/>
              <a:t>Se afirma que no afectaría al medio ambiente, dada la velocidad de las corrientes-</a:t>
            </a:r>
          </a:p>
          <a:p>
            <a:pPr algn="just"/>
            <a:r>
              <a:rPr lang="es-MX" sz="2400" dirty="0"/>
              <a:t>Esta fuera de las Zonas Naturales Protegidas</a:t>
            </a:r>
          </a:p>
          <a:p>
            <a:endParaRPr lang="es-MX" sz="2800" dirty="0"/>
          </a:p>
        </p:txBody>
      </p:sp>
      <p:sp>
        <p:nvSpPr>
          <p:cNvPr id="4" name="Marcador de contenido 3">
            <a:extLst>
              <a:ext uri="{FF2B5EF4-FFF2-40B4-BE49-F238E27FC236}">
                <a16:creationId xmlns:a16="http://schemas.microsoft.com/office/drawing/2014/main" id="{9771B2D2-41C0-4EE3-8700-30EBA0B2023E}"/>
              </a:ext>
            </a:extLst>
          </p:cNvPr>
          <p:cNvSpPr>
            <a:spLocks noGrp="1"/>
          </p:cNvSpPr>
          <p:nvPr>
            <p:ph sz="half" idx="2"/>
          </p:nvPr>
        </p:nvSpPr>
        <p:spPr>
          <a:xfrm>
            <a:off x="6618514" y="1166949"/>
            <a:ext cx="4937760" cy="4780524"/>
          </a:xfrm>
          <a:solidFill>
            <a:schemeClr val="bg1"/>
          </a:solidFill>
        </p:spPr>
        <p:txBody>
          <a:bodyPr/>
          <a:lstStyle/>
          <a:p>
            <a:pPr algn="ctr"/>
            <a:r>
              <a:rPr lang="es-MX" b="1" dirty="0"/>
              <a:t>EN CONTRA</a:t>
            </a:r>
          </a:p>
          <a:p>
            <a:pPr algn="just"/>
            <a:r>
              <a:rPr lang="es-MX" sz="2400" dirty="0"/>
              <a:t>El agua producida se usará solamente en la zona turística.</a:t>
            </a:r>
          </a:p>
          <a:p>
            <a:pPr algn="just"/>
            <a:r>
              <a:rPr lang="es-MX" sz="2400" dirty="0"/>
              <a:t>No hay seguridad de que no afectará a la pesca, dada la variación de condiciones en la descarga.</a:t>
            </a:r>
          </a:p>
          <a:p>
            <a:pPr algn="just"/>
            <a:r>
              <a:rPr lang="es-MX" sz="2400" dirty="0"/>
              <a:t>Al afectar sus inmediaciones, afecta la zona protegida de la Vaquita Marina y el Alto Golfo</a:t>
            </a:r>
          </a:p>
          <a:p>
            <a:pPr algn="just"/>
            <a:endParaRPr lang="es-MX" sz="2400" dirty="0"/>
          </a:p>
          <a:p>
            <a:pPr algn="just"/>
            <a:endParaRPr lang="es-MX" dirty="0"/>
          </a:p>
        </p:txBody>
      </p:sp>
    </p:spTree>
    <p:extLst>
      <p:ext uri="{BB962C8B-B14F-4D97-AF65-F5344CB8AC3E}">
        <p14:creationId xmlns:p14="http://schemas.microsoft.com/office/powerpoint/2010/main" val="3560231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B6F0C-A856-438C-82CB-4294463E3D53}"/>
              </a:ext>
            </a:extLst>
          </p:cNvPr>
          <p:cNvSpPr>
            <a:spLocks noGrp="1"/>
          </p:cNvSpPr>
          <p:nvPr>
            <p:ph type="title"/>
          </p:nvPr>
        </p:nvSpPr>
        <p:spPr/>
        <p:txBody>
          <a:bodyPr/>
          <a:lstStyle/>
          <a:p>
            <a:r>
              <a:rPr lang="es-MX" dirty="0"/>
              <a:t>Desaladora de Empalme</a:t>
            </a:r>
          </a:p>
        </p:txBody>
      </p:sp>
      <p:sp>
        <p:nvSpPr>
          <p:cNvPr id="3" name="Marcador de texto 2">
            <a:extLst>
              <a:ext uri="{FF2B5EF4-FFF2-40B4-BE49-F238E27FC236}">
                <a16:creationId xmlns:a16="http://schemas.microsoft.com/office/drawing/2014/main" id="{F4ED3D28-DCE0-4D75-B5F1-27F5AFB95633}"/>
              </a:ext>
            </a:extLst>
          </p:cNvPr>
          <p:cNvSpPr>
            <a:spLocks noGrp="1"/>
          </p:cNvSpPr>
          <p:nvPr>
            <p:ph type="body" idx="1"/>
          </p:nvPr>
        </p:nvSpPr>
        <p:spPr/>
        <p:txBody>
          <a:bodyPr/>
          <a:lstStyle/>
          <a:p>
            <a:pPr algn="ctr"/>
            <a:r>
              <a:rPr lang="es-MX" dirty="0"/>
              <a:t>A favor</a:t>
            </a:r>
          </a:p>
        </p:txBody>
      </p:sp>
      <p:sp>
        <p:nvSpPr>
          <p:cNvPr id="4" name="Marcador de contenido 3">
            <a:extLst>
              <a:ext uri="{FF2B5EF4-FFF2-40B4-BE49-F238E27FC236}">
                <a16:creationId xmlns:a16="http://schemas.microsoft.com/office/drawing/2014/main" id="{42DDA4A5-7318-4CF0-A54B-88180A7C49FB}"/>
              </a:ext>
            </a:extLst>
          </p:cNvPr>
          <p:cNvSpPr>
            <a:spLocks noGrp="1"/>
          </p:cNvSpPr>
          <p:nvPr>
            <p:ph sz="half" idx="2"/>
          </p:nvPr>
        </p:nvSpPr>
        <p:spPr/>
        <p:txBody>
          <a:bodyPr/>
          <a:lstStyle/>
          <a:p>
            <a:r>
              <a:rPr lang="es-MX" dirty="0"/>
              <a:t>Programa piloto para   dotar de agua a comunidades costeras en zonas desérticas</a:t>
            </a:r>
          </a:p>
          <a:p>
            <a:r>
              <a:rPr lang="es-MX" dirty="0"/>
              <a:t>Empresa constructora de clase mundial</a:t>
            </a:r>
          </a:p>
          <a:p>
            <a:r>
              <a:rPr lang="es-MX" dirty="0"/>
              <a:t>Estudios de viabilidad e Impacto Ambiental detallados</a:t>
            </a:r>
          </a:p>
          <a:p>
            <a:r>
              <a:rPr lang="es-MX" dirty="0"/>
              <a:t>Habilitada para uso de energías renovables</a:t>
            </a:r>
          </a:p>
        </p:txBody>
      </p:sp>
      <p:sp>
        <p:nvSpPr>
          <p:cNvPr id="5" name="Marcador de texto 4">
            <a:extLst>
              <a:ext uri="{FF2B5EF4-FFF2-40B4-BE49-F238E27FC236}">
                <a16:creationId xmlns:a16="http://schemas.microsoft.com/office/drawing/2014/main" id="{8BB63A99-ABC7-4CEB-89B2-6D3805F0523D}"/>
              </a:ext>
            </a:extLst>
          </p:cNvPr>
          <p:cNvSpPr>
            <a:spLocks noGrp="1"/>
          </p:cNvSpPr>
          <p:nvPr>
            <p:ph type="body" sz="quarter" idx="3"/>
          </p:nvPr>
        </p:nvSpPr>
        <p:spPr/>
        <p:txBody>
          <a:bodyPr/>
          <a:lstStyle/>
          <a:p>
            <a:pPr algn="ctr"/>
            <a:r>
              <a:rPr lang="es-MX" dirty="0"/>
              <a:t>En contra</a:t>
            </a:r>
          </a:p>
        </p:txBody>
      </p:sp>
      <p:sp>
        <p:nvSpPr>
          <p:cNvPr id="6" name="Marcador de contenido 5">
            <a:extLst>
              <a:ext uri="{FF2B5EF4-FFF2-40B4-BE49-F238E27FC236}">
                <a16:creationId xmlns:a16="http://schemas.microsoft.com/office/drawing/2014/main" id="{8C6EB62E-8B5D-4076-9016-241508176AEB}"/>
              </a:ext>
            </a:extLst>
          </p:cNvPr>
          <p:cNvSpPr>
            <a:spLocks noGrp="1"/>
          </p:cNvSpPr>
          <p:nvPr>
            <p:ph sz="quarter" idx="4"/>
          </p:nvPr>
        </p:nvSpPr>
        <p:spPr/>
        <p:txBody>
          <a:bodyPr/>
          <a:lstStyle/>
          <a:p>
            <a:r>
              <a:rPr lang="es-MX" dirty="0"/>
              <a:t>Costo del agua a 14 pesos para el Gobierno</a:t>
            </a:r>
          </a:p>
          <a:p>
            <a:r>
              <a:rPr lang="es-MX" dirty="0"/>
              <a:t>Esquema de manejo oneroso para el Gobierno que compromete el pago a 18 años</a:t>
            </a:r>
          </a:p>
          <a:p>
            <a:r>
              <a:rPr lang="es-MX" dirty="0"/>
              <a:t>No soluciona el problema de Guaymas Empalme (se necesitas 900 </a:t>
            </a:r>
            <a:r>
              <a:rPr lang="es-MX" dirty="0" err="1"/>
              <a:t>lts</a:t>
            </a:r>
            <a:r>
              <a:rPr lang="es-MX" dirty="0"/>
              <a:t>/</a:t>
            </a:r>
            <a:r>
              <a:rPr lang="es-MX" dirty="0" err="1"/>
              <a:t>seg</a:t>
            </a:r>
            <a:r>
              <a:rPr lang="es-MX" dirty="0"/>
              <a:t> y la desaladora pone 200 </a:t>
            </a:r>
            <a:r>
              <a:rPr lang="es-MX" dirty="0" err="1"/>
              <a:t>lts</a:t>
            </a:r>
            <a:r>
              <a:rPr lang="es-MX" dirty="0"/>
              <a:t>/</a:t>
            </a:r>
            <a:r>
              <a:rPr lang="es-MX" dirty="0" err="1"/>
              <a:t>seg</a:t>
            </a:r>
            <a:r>
              <a:rPr lang="es-MX" dirty="0"/>
              <a:t>)</a:t>
            </a:r>
          </a:p>
          <a:p>
            <a:r>
              <a:rPr lang="es-MX" dirty="0"/>
              <a:t>No hay infraestructura para recibir el agua (se producen 17,500 m3/día y los tanques receptores son de 9000 m3)</a:t>
            </a:r>
          </a:p>
        </p:txBody>
      </p:sp>
    </p:spTree>
    <p:extLst>
      <p:ext uri="{BB962C8B-B14F-4D97-AF65-F5344CB8AC3E}">
        <p14:creationId xmlns:p14="http://schemas.microsoft.com/office/powerpoint/2010/main" val="3834988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F09CE-D531-4210-882D-51CA719EC327}"/>
              </a:ext>
            </a:extLst>
          </p:cNvPr>
          <p:cNvSpPr>
            <a:spLocks noGrp="1"/>
          </p:cNvSpPr>
          <p:nvPr>
            <p:ph type="title"/>
          </p:nvPr>
        </p:nvSpPr>
        <p:spPr>
          <a:xfrm>
            <a:off x="1097280" y="286603"/>
            <a:ext cx="10058400" cy="627797"/>
          </a:xfrm>
        </p:spPr>
        <p:txBody>
          <a:bodyPr>
            <a:normAutofit fontScale="90000"/>
          </a:bodyPr>
          <a:lstStyle/>
          <a:p>
            <a:r>
              <a:rPr lang="es-MX" dirty="0"/>
              <a:t>Opiniones?</a:t>
            </a:r>
          </a:p>
        </p:txBody>
      </p:sp>
      <p:pic>
        <p:nvPicPr>
          <p:cNvPr id="3" name="Imagen 2">
            <a:extLst>
              <a:ext uri="{FF2B5EF4-FFF2-40B4-BE49-F238E27FC236}">
                <a16:creationId xmlns:a16="http://schemas.microsoft.com/office/drawing/2014/main" id="{52FEB090-2881-4D37-8EED-3A8D3C553000}"/>
              </a:ext>
            </a:extLst>
          </p:cNvPr>
          <p:cNvPicPr>
            <a:picLocks noChangeAspect="1"/>
          </p:cNvPicPr>
          <p:nvPr/>
        </p:nvPicPr>
        <p:blipFill>
          <a:blip r:embed="rId2"/>
          <a:stretch>
            <a:fillRect/>
          </a:stretch>
        </p:blipFill>
        <p:spPr>
          <a:xfrm>
            <a:off x="2047875" y="1285875"/>
            <a:ext cx="8096250" cy="4286250"/>
          </a:xfrm>
          <a:prstGeom prst="rect">
            <a:avLst/>
          </a:prstGeom>
        </p:spPr>
      </p:pic>
    </p:spTree>
    <p:extLst>
      <p:ext uri="{BB962C8B-B14F-4D97-AF65-F5344CB8AC3E}">
        <p14:creationId xmlns:p14="http://schemas.microsoft.com/office/powerpoint/2010/main" val="3284179064"/>
      </p:ext>
    </p:extLst>
  </p:cSld>
  <p:clrMapOvr>
    <a:masterClrMapping/>
  </p:clrMapOvr>
</p:sld>
</file>

<file path=ppt/theme/theme1.xml><?xml version="1.0" encoding="utf-8"?>
<a:theme xmlns:a="http://schemas.openxmlformats.org/drawingml/2006/main" name="Retrospección">
  <a:themeElements>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1734</Words>
  <Application>Microsoft Office PowerPoint</Application>
  <PresentationFormat>Panorámica</PresentationFormat>
  <Paragraphs>175</Paragraphs>
  <Slides>37</Slides>
  <Notes>11</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3</vt:i4>
      </vt:variant>
      <vt:variant>
        <vt:lpstr>Títulos de diapositiva</vt:lpstr>
      </vt:variant>
      <vt:variant>
        <vt:i4>37</vt:i4>
      </vt:variant>
    </vt:vector>
  </HeadingPairs>
  <TitlesOfParts>
    <vt:vector size="47" baseType="lpstr">
      <vt:lpstr>Arial</vt:lpstr>
      <vt:lpstr>Calibri</vt:lpstr>
      <vt:lpstr>Calibri Light</vt:lpstr>
      <vt:lpstr>Tahoma</vt:lpstr>
      <vt:lpstr>Verdana</vt:lpstr>
      <vt:lpstr>Wingdings</vt:lpstr>
      <vt:lpstr>Retrospección</vt:lpstr>
      <vt:lpstr>Archivo de imagen</vt:lpstr>
      <vt:lpstr>Gráfico</vt:lpstr>
      <vt:lpstr>Microsoft Excel Chart</vt:lpstr>
      <vt:lpstr>INTRODUCCIÓN A LAS CIENCIAS AMBIENTALES</vt:lpstr>
      <vt:lpstr>PROYECTO: DESALACIÓN DE AGUA DE MAR CON ENERGÍAS LIMPIAS PARA PROVEER AGUA POTABLE A LA CIUDAD DE PUERTO PEÑASCO, SONORA</vt:lpstr>
      <vt:lpstr>Desalinización de agua de mar:  </vt:lpstr>
      <vt:lpstr>DISPONIBILIDAD DE AGUA  EN EL MUNDO</vt:lpstr>
      <vt:lpstr>CLASIFICACION CUERPOS DE AGUA EN FUNCION DE SU SALINIDAD</vt:lpstr>
      <vt:lpstr>Presentación de PowerPoint</vt:lpstr>
      <vt:lpstr>Presentación de PowerPoint</vt:lpstr>
      <vt:lpstr>Presentación de PowerPoint</vt:lpstr>
      <vt:lpstr>. </vt:lpstr>
      <vt:lpstr>Presentación de PowerPoint</vt:lpstr>
      <vt:lpstr>Presentación de PowerPoint</vt:lpstr>
      <vt:lpstr>COSTOS</vt:lpstr>
      <vt:lpstr>ENERGIA PARA LAS DESALADORAS</vt:lpstr>
      <vt:lpstr>Presentación de PowerPoint</vt:lpstr>
      <vt:lpstr>Presentación de PowerPoint</vt:lpstr>
      <vt:lpstr>Presentación de PowerPoint</vt:lpstr>
      <vt:lpstr>Presentación de PowerPoint</vt:lpstr>
      <vt:lpstr>Presentación de PowerPoint</vt:lpstr>
      <vt:lpstr>Aerogeneradores en Puerto Peñasco</vt:lpstr>
      <vt:lpstr>Características del agua de mar en Puerto Peñasco</vt:lpstr>
      <vt:lpstr>Presentación de PowerPoint</vt:lpstr>
      <vt:lpstr>Flujo de Actividades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Areas naturales protegidas </vt:lpstr>
      <vt:lpstr>Presentación de PowerPoint</vt:lpstr>
      <vt:lpstr>Puntos de Discusión</vt:lpstr>
      <vt:lpstr>Desaladora de Empalme</vt:lpstr>
      <vt:lpstr>Opiniones?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LAS CIENCIAS AMBIENTALES</dc:title>
  <dc:creator>JOSE ISMAEL MINJAREZ SOSA</dc:creator>
  <cp:lastModifiedBy>JOSE ISMAEL MINJAREZ SOSA</cp:lastModifiedBy>
  <cp:revision>6</cp:revision>
  <dcterms:created xsi:type="dcterms:W3CDTF">2020-11-10T05:40:59Z</dcterms:created>
  <dcterms:modified xsi:type="dcterms:W3CDTF">2022-11-07T16:55:37Z</dcterms:modified>
</cp:coreProperties>
</file>