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9"/>
  </p:notesMasterIdLst>
  <p:sldIdLst>
    <p:sldId id="378" r:id="rId2"/>
    <p:sldId id="315" r:id="rId3"/>
    <p:sldId id="379" r:id="rId4"/>
    <p:sldId id="381" r:id="rId5"/>
    <p:sldId id="331" r:id="rId6"/>
    <p:sldId id="330" r:id="rId7"/>
    <p:sldId id="257" r:id="rId8"/>
    <p:sldId id="316" r:id="rId9"/>
    <p:sldId id="258" r:id="rId10"/>
    <p:sldId id="260" r:id="rId11"/>
    <p:sldId id="261" r:id="rId12"/>
    <p:sldId id="262" r:id="rId13"/>
    <p:sldId id="264" r:id="rId14"/>
    <p:sldId id="265" r:id="rId15"/>
    <p:sldId id="266" r:id="rId16"/>
    <p:sldId id="322" r:id="rId17"/>
    <p:sldId id="268" r:id="rId18"/>
    <p:sldId id="269" r:id="rId19"/>
    <p:sldId id="270" r:id="rId20"/>
    <p:sldId id="325" r:id="rId21"/>
    <p:sldId id="271" r:id="rId22"/>
    <p:sldId id="272" r:id="rId23"/>
    <p:sldId id="328" r:id="rId24"/>
    <p:sldId id="327" r:id="rId25"/>
    <p:sldId id="326" r:id="rId26"/>
    <p:sldId id="324" r:id="rId27"/>
    <p:sldId id="323" r:id="rId28"/>
    <p:sldId id="329" r:id="rId29"/>
    <p:sldId id="274" r:id="rId30"/>
    <p:sldId id="366" r:id="rId31"/>
    <p:sldId id="372" r:id="rId32"/>
    <p:sldId id="376" r:id="rId33"/>
    <p:sldId id="373" r:id="rId34"/>
    <p:sldId id="374" r:id="rId35"/>
    <p:sldId id="375" r:id="rId36"/>
    <p:sldId id="377" r:id="rId37"/>
    <p:sldId id="380" r:id="rId38"/>
  </p:sldIdLst>
  <p:sldSz cx="9144000" cy="6858000" type="screen4x3"/>
  <p:notesSz cx="7010400" cy="9296400"/>
  <p:custDataLst>
    <p:tags r:id="rId4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7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9900"/>
    <a:srgbClr val="08019B"/>
    <a:srgbClr val="FF0DFF"/>
    <a:srgbClr val="7852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1" autoAdjust="0"/>
    <p:restoredTop sz="94764" autoAdjust="0"/>
  </p:normalViewPr>
  <p:slideViewPr>
    <p:cSldViewPr snapToGrid="0">
      <p:cViewPr varScale="1">
        <p:scale>
          <a:sx n="108" d="100"/>
          <a:sy n="108" d="100"/>
        </p:scale>
        <p:origin x="1836" y="102"/>
      </p:cViewPr>
      <p:guideLst>
        <p:guide orient="horz" pos="2160"/>
        <p:guide pos="70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1" d="100"/>
        <a:sy n="171" d="100"/>
      </p:scale>
      <p:origin x="0" y="-14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Ismael\Desktop\Copia%20de%20CALCULOS_SUBCUENCAS_ANUALES_70a&#241;o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s-MX"/>
            </a:pPr>
            <a:r>
              <a:rPr lang="en-US" sz="2400" dirty="0">
                <a:solidFill>
                  <a:schemeClr val="tx2"/>
                </a:solidFill>
                <a:latin typeface="+mj-lt"/>
              </a:rPr>
              <a:t>ESCURRIMIENTOS 2020-2090</a:t>
            </a:r>
          </a:p>
        </c:rich>
      </c:tx>
      <c:overlay val="0"/>
    </c:title>
    <c:autoTitleDeleted val="0"/>
    <c:plotArea>
      <c:layout/>
      <c:lineChart>
        <c:grouping val="standard"/>
        <c:varyColors val="0"/>
        <c:ser>
          <c:idx val="0"/>
          <c:order val="0"/>
          <c:tx>
            <c:v>ESCURRIMIENTOS</c:v>
          </c:tx>
          <c:cat>
            <c:numRef>
              <c:f>Hoja4!$A$2:$A$72</c:f>
              <c:numCache>
                <c:formatCode>0</c:formatCode>
                <c:ptCount val="7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pt idx="41">
                  <c:v>2061</c:v>
                </c:pt>
                <c:pt idx="42">
                  <c:v>2062</c:v>
                </c:pt>
                <c:pt idx="43">
                  <c:v>2063</c:v>
                </c:pt>
                <c:pt idx="44">
                  <c:v>2064</c:v>
                </c:pt>
                <c:pt idx="45">
                  <c:v>2065</c:v>
                </c:pt>
                <c:pt idx="46">
                  <c:v>2066</c:v>
                </c:pt>
                <c:pt idx="47">
                  <c:v>2067</c:v>
                </c:pt>
                <c:pt idx="48">
                  <c:v>2068</c:v>
                </c:pt>
                <c:pt idx="49">
                  <c:v>2069</c:v>
                </c:pt>
                <c:pt idx="50">
                  <c:v>2070</c:v>
                </c:pt>
                <c:pt idx="51">
                  <c:v>2071</c:v>
                </c:pt>
                <c:pt idx="52">
                  <c:v>2072</c:v>
                </c:pt>
                <c:pt idx="53">
                  <c:v>2073</c:v>
                </c:pt>
                <c:pt idx="54">
                  <c:v>2074</c:v>
                </c:pt>
                <c:pt idx="55">
                  <c:v>2075</c:v>
                </c:pt>
                <c:pt idx="56">
                  <c:v>2076</c:v>
                </c:pt>
                <c:pt idx="57">
                  <c:v>2077</c:v>
                </c:pt>
                <c:pt idx="58">
                  <c:v>2078</c:v>
                </c:pt>
                <c:pt idx="59">
                  <c:v>2079</c:v>
                </c:pt>
                <c:pt idx="60">
                  <c:v>2080</c:v>
                </c:pt>
                <c:pt idx="61">
                  <c:v>2081</c:v>
                </c:pt>
                <c:pt idx="62">
                  <c:v>2082</c:v>
                </c:pt>
                <c:pt idx="63">
                  <c:v>2083</c:v>
                </c:pt>
                <c:pt idx="64">
                  <c:v>2084</c:v>
                </c:pt>
                <c:pt idx="65">
                  <c:v>2085</c:v>
                </c:pt>
                <c:pt idx="66">
                  <c:v>2086</c:v>
                </c:pt>
                <c:pt idx="67">
                  <c:v>2087</c:v>
                </c:pt>
                <c:pt idx="68">
                  <c:v>2088</c:v>
                </c:pt>
                <c:pt idx="69">
                  <c:v>2089</c:v>
                </c:pt>
                <c:pt idx="70">
                  <c:v>2090</c:v>
                </c:pt>
              </c:numCache>
            </c:numRef>
          </c:cat>
          <c:val>
            <c:numRef>
              <c:f>Hoja4!$H$2:$H$72</c:f>
              <c:numCache>
                <c:formatCode>#,##0.0</c:formatCode>
                <c:ptCount val="71"/>
                <c:pt idx="0">
                  <c:v>2851.7374793399999</c:v>
                </c:pt>
                <c:pt idx="1">
                  <c:v>4662.6920197300014</c:v>
                </c:pt>
                <c:pt idx="2">
                  <c:v>4329.4267531299993</c:v>
                </c:pt>
                <c:pt idx="3">
                  <c:v>4640.5143946100034</c:v>
                </c:pt>
                <c:pt idx="4">
                  <c:v>4160.4066385100004</c:v>
                </c:pt>
                <c:pt idx="5">
                  <c:v>3050.1365791099997</c:v>
                </c:pt>
                <c:pt idx="6">
                  <c:v>4208.46185909</c:v>
                </c:pt>
                <c:pt idx="7">
                  <c:v>5610.9018962599994</c:v>
                </c:pt>
                <c:pt idx="8">
                  <c:v>3906.4121894199998</c:v>
                </c:pt>
                <c:pt idx="9">
                  <c:v>4081.4368899299957</c:v>
                </c:pt>
                <c:pt idx="10">
                  <c:v>3358.8266844799987</c:v>
                </c:pt>
                <c:pt idx="11">
                  <c:v>2985.5973460200012</c:v>
                </c:pt>
                <c:pt idx="12">
                  <c:v>2147.9030568800058</c:v>
                </c:pt>
                <c:pt idx="13">
                  <c:v>3215.8498802099998</c:v>
                </c:pt>
                <c:pt idx="14">
                  <c:v>4346.3920608100034</c:v>
                </c:pt>
                <c:pt idx="15">
                  <c:v>4819.7598554800006</c:v>
                </c:pt>
                <c:pt idx="16">
                  <c:v>4759.1077755900005</c:v>
                </c:pt>
                <c:pt idx="17">
                  <c:v>2716.4674073400001</c:v>
                </c:pt>
                <c:pt idx="18">
                  <c:v>2991.3243905300033</c:v>
                </c:pt>
                <c:pt idx="19">
                  <c:v>3502.2547465199996</c:v>
                </c:pt>
                <c:pt idx="20">
                  <c:v>3719.2027588699998</c:v>
                </c:pt>
                <c:pt idx="21">
                  <c:v>3278.6145669900002</c:v>
                </c:pt>
                <c:pt idx="22">
                  <c:v>4019.0603616399999</c:v>
                </c:pt>
                <c:pt idx="23">
                  <c:v>4296.8013938500044</c:v>
                </c:pt>
                <c:pt idx="24">
                  <c:v>5238.8139656000003</c:v>
                </c:pt>
                <c:pt idx="25">
                  <c:v>4058.5429914799997</c:v>
                </c:pt>
                <c:pt idx="26">
                  <c:v>3343.7683878599987</c:v>
                </c:pt>
                <c:pt idx="27">
                  <c:v>4095.3753740100028</c:v>
                </c:pt>
                <c:pt idx="28">
                  <c:v>3504.1934059999994</c:v>
                </c:pt>
                <c:pt idx="29">
                  <c:v>3268.0342871099988</c:v>
                </c:pt>
                <c:pt idx="30">
                  <c:v>4065.6032908200004</c:v>
                </c:pt>
                <c:pt idx="31">
                  <c:v>2994.9903764900032</c:v>
                </c:pt>
                <c:pt idx="32">
                  <c:v>4344.2452930900054</c:v>
                </c:pt>
                <c:pt idx="33">
                  <c:v>5003.3054747400001</c:v>
                </c:pt>
                <c:pt idx="34">
                  <c:v>2740.2039859199958</c:v>
                </c:pt>
                <c:pt idx="35">
                  <c:v>5209.9674043299992</c:v>
                </c:pt>
                <c:pt idx="36">
                  <c:v>5580.7254809600008</c:v>
                </c:pt>
                <c:pt idx="37">
                  <c:v>2784.6999333600002</c:v>
                </c:pt>
                <c:pt idx="38">
                  <c:v>3141.2162285199997</c:v>
                </c:pt>
                <c:pt idx="39">
                  <c:v>4417.2346336200007</c:v>
                </c:pt>
                <c:pt idx="40">
                  <c:v>3570.7963206199997</c:v>
                </c:pt>
                <c:pt idx="41">
                  <c:v>4280.7610083300005</c:v>
                </c:pt>
                <c:pt idx="42">
                  <c:v>3473.5033214899995</c:v>
                </c:pt>
                <c:pt idx="43">
                  <c:v>3618.8311624000048</c:v>
                </c:pt>
                <c:pt idx="44">
                  <c:v>4720.6577829999997</c:v>
                </c:pt>
                <c:pt idx="45">
                  <c:v>3450.8533892800033</c:v>
                </c:pt>
                <c:pt idx="46">
                  <c:v>3403.0951735600033</c:v>
                </c:pt>
                <c:pt idx="47">
                  <c:v>3710.1834162500022</c:v>
                </c:pt>
                <c:pt idx="48">
                  <c:v>2758.3184987499999</c:v>
                </c:pt>
                <c:pt idx="49">
                  <c:v>3274.2339844199987</c:v>
                </c:pt>
                <c:pt idx="50">
                  <c:v>3391.4999756699999</c:v>
                </c:pt>
                <c:pt idx="51">
                  <c:v>3244.88960494</c:v>
                </c:pt>
                <c:pt idx="52">
                  <c:v>3832.5299617799997</c:v>
                </c:pt>
                <c:pt idx="53">
                  <c:v>2363.3863534900001</c:v>
                </c:pt>
                <c:pt idx="54">
                  <c:v>3667.0393345400048</c:v>
                </c:pt>
                <c:pt idx="55">
                  <c:v>4520.8438740800002</c:v>
                </c:pt>
                <c:pt idx="56">
                  <c:v>4104.1375482700005</c:v>
                </c:pt>
                <c:pt idx="57">
                  <c:v>3090.1094133300012</c:v>
                </c:pt>
                <c:pt idx="58">
                  <c:v>3044.7560385199999</c:v>
                </c:pt>
                <c:pt idx="59">
                  <c:v>4538.4834167899999</c:v>
                </c:pt>
                <c:pt idx="60">
                  <c:v>4129.0999107299995</c:v>
                </c:pt>
                <c:pt idx="61">
                  <c:v>3372.6095065200002</c:v>
                </c:pt>
                <c:pt idx="62">
                  <c:v>3952.9674924599999</c:v>
                </c:pt>
                <c:pt idx="63">
                  <c:v>4602.0591078200005</c:v>
                </c:pt>
                <c:pt idx="64">
                  <c:v>4437.3944578199998</c:v>
                </c:pt>
                <c:pt idx="65">
                  <c:v>3078.3026378500012</c:v>
                </c:pt>
                <c:pt idx="66">
                  <c:v>4209.9439511999999</c:v>
                </c:pt>
                <c:pt idx="67">
                  <c:v>4573.0768678199993</c:v>
                </c:pt>
                <c:pt idx="68">
                  <c:v>3646.5843173199996</c:v>
                </c:pt>
                <c:pt idx="69">
                  <c:v>4028.5855004699997</c:v>
                </c:pt>
                <c:pt idx="70">
                  <c:v>3967.0650482200003</c:v>
                </c:pt>
              </c:numCache>
            </c:numRef>
          </c:val>
          <c:smooth val="0"/>
          <c:extLst>
            <c:ext xmlns:c16="http://schemas.microsoft.com/office/drawing/2014/chart" uri="{C3380CC4-5D6E-409C-BE32-E72D297353CC}">
              <c16:uniqueId val="{00000000-4E0E-4EBB-BA36-D2F5885B1266}"/>
            </c:ext>
          </c:extLst>
        </c:ser>
        <c:dLbls>
          <c:showLegendKey val="0"/>
          <c:showVal val="0"/>
          <c:showCatName val="0"/>
          <c:showSerName val="0"/>
          <c:showPercent val="0"/>
          <c:showBubbleSize val="0"/>
        </c:dLbls>
        <c:marker val="1"/>
        <c:smooth val="0"/>
        <c:axId val="61526784"/>
        <c:axId val="64779008"/>
      </c:lineChart>
      <c:catAx>
        <c:axId val="61526784"/>
        <c:scaling>
          <c:orientation val="minMax"/>
        </c:scaling>
        <c:delete val="0"/>
        <c:axPos val="b"/>
        <c:numFmt formatCode="0" sourceLinked="1"/>
        <c:majorTickMark val="out"/>
        <c:minorTickMark val="none"/>
        <c:tickLblPos val="nextTo"/>
        <c:txPr>
          <a:bodyPr/>
          <a:lstStyle/>
          <a:p>
            <a:pPr>
              <a:defRPr lang="es-MX"/>
            </a:pPr>
            <a:endParaRPr lang="es-MX"/>
          </a:p>
        </c:txPr>
        <c:crossAx val="64779008"/>
        <c:crosses val="autoZero"/>
        <c:auto val="1"/>
        <c:lblAlgn val="ctr"/>
        <c:lblOffset val="100"/>
        <c:noMultiLvlLbl val="0"/>
      </c:catAx>
      <c:valAx>
        <c:axId val="64779008"/>
        <c:scaling>
          <c:orientation val="minMax"/>
        </c:scaling>
        <c:delete val="0"/>
        <c:axPos val="l"/>
        <c:majorGridlines/>
        <c:numFmt formatCode="#,##0.0" sourceLinked="1"/>
        <c:majorTickMark val="out"/>
        <c:minorTickMark val="none"/>
        <c:tickLblPos val="nextTo"/>
        <c:txPr>
          <a:bodyPr/>
          <a:lstStyle/>
          <a:p>
            <a:pPr>
              <a:defRPr lang="es-MX"/>
            </a:pPr>
            <a:endParaRPr lang="es-MX"/>
          </a:p>
        </c:txPr>
        <c:crossAx val="61526784"/>
        <c:crosses val="autoZero"/>
        <c:crossBetween val="between"/>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0.01961</cdr:x>
      <cdr:y>0.43243</cdr:y>
    </cdr:from>
    <cdr:to>
      <cdr:x>1</cdr:x>
      <cdr:y>0.77027</cdr:y>
    </cdr:to>
    <cdr:grpSp>
      <cdr:nvGrpSpPr>
        <cdr:cNvPr id="10" name="9 Grupo">
          <a:extLst xmlns:a="http://schemas.openxmlformats.org/drawingml/2006/main">
            <a:ext uri="{FF2B5EF4-FFF2-40B4-BE49-F238E27FC236}">
              <a16:creationId xmlns:a16="http://schemas.microsoft.com/office/drawing/2014/main" id="{1BF4A4E7-98BE-48ED-9CDB-56014C9A9E2F}"/>
            </a:ext>
          </a:extLst>
        </cdr:cNvPr>
        <cdr:cNvGrpSpPr/>
      </cdr:nvGrpSpPr>
      <cdr:grpSpPr>
        <a:xfrm xmlns:a="http://schemas.openxmlformats.org/drawingml/2006/main">
          <a:off x="152417" y="2438386"/>
          <a:ext cx="7619983" cy="1905012"/>
          <a:chOff x="152400" y="2438400"/>
          <a:chExt cx="7620000" cy="1905000"/>
        </a:xfrm>
      </cdr:grpSpPr>
      <cdr:sp macro="" textlink="">
        <cdr:nvSpPr>
          <cdr:cNvPr id="5" name="4 Conector recto"/>
          <cdr:cNvSpPr/>
        </cdr:nvSpPr>
        <cdr:spPr>
          <a:xfrm xmlns:a="http://schemas.openxmlformats.org/drawingml/2006/main">
            <a:off x="152400" y="2438400"/>
            <a:ext cx="7620000" cy="0"/>
          </a:xfrm>
          <a:prstGeom xmlns:a="http://schemas.openxmlformats.org/drawingml/2006/main" prst="line">
            <a:avLst/>
          </a:prstGeom>
        </cdr:spPr>
        <cdr:style>
          <a:lnRef xmlns:a="http://schemas.openxmlformats.org/drawingml/2006/main" idx="2">
            <a:schemeClr val="accent2"/>
          </a:lnRef>
          <a:fillRef xmlns:a="http://schemas.openxmlformats.org/drawingml/2006/main" idx="0">
            <a:schemeClr val="accent2"/>
          </a:fillRef>
          <a:effectRef xmlns:a="http://schemas.openxmlformats.org/drawingml/2006/main" idx="1">
            <a:schemeClr val="accent2"/>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ln>
                <a:solidFill>
                  <a:srgbClr val="FF0000"/>
                </a:solidFill>
              </a:ln>
            </a:endParaRPr>
          </a:p>
        </cdr:txBody>
      </cdr:sp>
      <cdr:sp macro="" textlink="">
        <cdr:nvSpPr>
          <cdr:cNvPr id="7" name="6 Conector recto"/>
          <cdr:cNvSpPr/>
        </cdr:nvSpPr>
        <cdr:spPr>
          <a:xfrm xmlns:a="http://schemas.openxmlformats.org/drawingml/2006/main">
            <a:off x="1295400" y="4038600"/>
            <a:ext cx="762000" cy="0"/>
          </a:xfrm>
          <a:prstGeom xmlns:a="http://schemas.openxmlformats.org/drawingml/2006/main" prst="line">
            <a:avLst/>
          </a:prstGeom>
        </cdr:spPr>
        <cdr:style>
          <a:lnRef xmlns:a="http://schemas.openxmlformats.org/drawingml/2006/main" idx="2">
            <a:schemeClr val="accent2"/>
          </a:lnRef>
          <a:fillRef xmlns:a="http://schemas.openxmlformats.org/drawingml/2006/main" idx="0">
            <a:schemeClr val="accent2"/>
          </a:fillRef>
          <a:effectRef xmlns:a="http://schemas.openxmlformats.org/drawingml/2006/main" idx="1">
            <a:schemeClr val="accent2"/>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sp macro="" textlink="">
        <cdr:nvSpPr>
          <cdr:cNvPr id="9" name="8 CuadroTexto"/>
          <cdr:cNvSpPr txBox="1"/>
        </cdr:nvSpPr>
        <cdr:spPr>
          <a:xfrm xmlns:a="http://schemas.openxmlformats.org/drawingml/2006/main">
            <a:off x="2286000" y="3810000"/>
            <a:ext cx="27432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MX" sz="1400" b="1" dirty="0"/>
              <a:t>Umbral  histórico para cubrir</a:t>
            </a:r>
          </a:p>
          <a:p xmlns:a="http://schemas.openxmlformats.org/drawingml/2006/main">
            <a:r>
              <a:rPr lang="es-MX" sz="1400" b="1" dirty="0"/>
              <a:t> la demanda de agua</a:t>
            </a: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40" cy="464820"/>
          </a:xfrm>
          <a:prstGeom prst="rect">
            <a:avLst/>
          </a:prstGeom>
        </p:spPr>
        <p:txBody>
          <a:bodyPr vert="horz" lIns="93166" tIns="46583" rIns="93166" bIns="46583" rtlCol="0"/>
          <a:lstStyle>
            <a:lvl1pPr algn="l">
              <a:defRPr sz="1200"/>
            </a:lvl1pPr>
          </a:lstStyle>
          <a:p>
            <a:endParaRPr lang="es-MX" dirty="0"/>
          </a:p>
        </p:txBody>
      </p:sp>
      <p:sp>
        <p:nvSpPr>
          <p:cNvPr id="3" name="2 Marcador de fecha"/>
          <p:cNvSpPr>
            <a:spLocks noGrp="1"/>
          </p:cNvSpPr>
          <p:nvPr>
            <p:ph type="dt" idx="1"/>
          </p:nvPr>
        </p:nvSpPr>
        <p:spPr>
          <a:xfrm>
            <a:off x="3970939" y="0"/>
            <a:ext cx="3037840" cy="464820"/>
          </a:xfrm>
          <a:prstGeom prst="rect">
            <a:avLst/>
          </a:prstGeom>
        </p:spPr>
        <p:txBody>
          <a:bodyPr vert="horz" lIns="93166" tIns="46583" rIns="93166" bIns="46583" rtlCol="0"/>
          <a:lstStyle>
            <a:lvl1pPr algn="r">
              <a:defRPr sz="1200"/>
            </a:lvl1pPr>
          </a:lstStyle>
          <a:p>
            <a:fld id="{2944E822-7A97-4561-A4A3-AE2D303511A6}" type="datetimeFigureOut">
              <a:rPr lang="es-MX" smtClean="0"/>
              <a:pPr/>
              <a:t>14/11/2022</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6" tIns="46583" rIns="93166" bIns="46583" rtlCol="0" anchor="ctr"/>
          <a:lstStyle/>
          <a:p>
            <a:endParaRPr lang="es-MX" dirty="0"/>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66" tIns="46583" rIns="93166" bIns="46583"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966"/>
            <a:ext cx="3037840" cy="464820"/>
          </a:xfrm>
          <a:prstGeom prst="rect">
            <a:avLst/>
          </a:prstGeom>
        </p:spPr>
        <p:txBody>
          <a:bodyPr vert="horz" lIns="93166" tIns="46583" rIns="93166" bIns="46583"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9" y="8829966"/>
            <a:ext cx="3037840" cy="464820"/>
          </a:xfrm>
          <a:prstGeom prst="rect">
            <a:avLst/>
          </a:prstGeom>
        </p:spPr>
        <p:txBody>
          <a:bodyPr vert="horz" lIns="93166" tIns="46583" rIns="93166" bIns="46583" rtlCol="0" anchor="b"/>
          <a:lstStyle>
            <a:lvl1pPr algn="r">
              <a:defRPr sz="1200"/>
            </a:lvl1pPr>
          </a:lstStyle>
          <a:p>
            <a:fld id="{966C32A5-440E-4ED1-A17F-DA93F34ED9F1}" type="slidenum">
              <a:rPr lang="es-MX" smtClean="0"/>
              <a:pPr/>
              <a:t>‹Nº›</a:t>
            </a:fld>
            <a:endParaRPr lang="es-MX" dirty="0"/>
          </a:p>
        </p:txBody>
      </p:sp>
    </p:spTree>
    <p:extLst>
      <p:ext uri="{BB962C8B-B14F-4D97-AF65-F5344CB8AC3E}">
        <p14:creationId xmlns:p14="http://schemas.microsoft.com/office/powerpoint/2010/main" val="743731502"/>
      </p:ext>
    </p:extLst>
  </p:cSld>
  <p:clrMap bg1="lt1" tx1="dk1" bg2="lt2" tx2="dk2" accent1="accent1" accent2="accent2" accent3="accent3" accent4="accent4" accent5="accent5" accent6="accent6" hlink="hlink" folHlink="folHlink"/>
  <p:notesStyle>
    <a:lvl1pPr marL="0" algn="l" defTabSz="914269" rtl="0" eaLnBrk="1" latinLnBrk="0" hangingPunct="1">
      <a:defRPr sz="1200" kern="1200">
        <a:solidFill>
          <a:schemeClr val="tx1"/>
        </a:solidFill>
        <a:latin typeface="+mn-lt"/>
        <a:ea typeface="+mn-ea"/>
        <a:cs typeface="+mn-cs"/>
      </a:defRPr>
    </a:lvl1pPr>
    <a:lvl2pPr marL="457135" algn="l" defTabSz="914269" rtl="0" eaLnBrk="1" latinLnBrk="0" hangingPunct="1">
      <a:defRPr sz="1200" kern="1200">
        <a:solidFill>
          <a:schemeClr val="tx1"/>
        </a:solidFill>
        <a:latin typeface="+mn-lt"/>
        <a:ea typeface="+mn-ea"/>
        <a:cs typeface="+mn-cs"/>
      </a:defRPr>
    </a:lvl2pPr>
    <a:lvl3pPr marL="914269" algn="l" defTabSz="914269" rtl="0" eaLnBrk="1" latinLnBrk="0" hangingPunct="1">
      <a:defRPr sz="1200" kern="1200">
        <a:solidFill>
          <a:schemeClr val="tx1"/>
        </a:solidFill>
        <a:latin typeface="+mn-lt"/>
        <a:ea typeface="+mn-ea"/>
        <a:cs typeface="+mn-cs"/>
      </a:defRPr>
    </a:lvl3pPr>
    <a:lvl4pPr marL="1371404" algn="l" defTabSz="914269" rtl="0" eaLnBrk="1" latinLnBrk="0" hangingPunct="1">
      <a:defRPr sz="1200" kern="1200">
        <a:solidFill>
          <a:schemeClr val="tx1"/>
        </a:solidFill>
        <a:latin typeface="+mn-lt"/>
        <a:ea typeface="+mn-ea"/>
        <a:cs typeface="+mn-cs"/>
      </a:defRPr>
    </a:lvl4pPr>
    <a:lvl5pPr marL="1828539" algn="l" defTabSz="914269" rtl="0" eaLnBrk="1" latinLnBrk="0" hangingPunct="1">
      <a:defRPr sz="1200" kern="1200">
        <a:solidFill>
          <a:schemeClr val="tx1"/>
        </a:solidFill>
        <a:latin typeface="+mn-lt"/>
        <a:ea typeface="+mn-ea"/>
        <a:cs typeface="+mn-cs"/>
      </a:defRPr>
    </a:lvl5pPr>
    <a:lvl6pPr marL="2285674" algn="l" defTabSz="914269" rtl="0" eaLnBrk="1" latinLnBrk="0" hangingPunct="1">
      <a:defRPr sz="1200" kern="1200">
        <a:solidFill>
          <a:schemeClr val="tx1"/>
        </a:solidFill>
        <a:latin typeface="+mn-lt"/>
        <a:ea typeface="+mn-ea"/>
        <a:cs typeface="+mn-cs"/>
      </a:defRPr>
    </a:lvl6pPr>
    <a:lvl7pPr marL="2742809" algn="l" defTabSz="914269" rtl="0" eaLnBrk="1" latinLnBrk="0" hangingPunct="1">
      <a:defRPr sz="1200" kern="1200">
        <a:solidFill>
          <a:schemeClr val="tx1"/>
        </a:solidFill>
        <a:latin typeface="+mn-lt"/>
        <a:ea typeface="+mn-ea"/>
        <a:cs typeface="+mn-cs"/>
      </a:defRPr>
    </a:lvl7pPr>
    <a:lvl8pPr marL="3199944" algn="l" defTabSz="914269" rtl="0" eaLnBrk="1" latinLnBrk="0" hangingPunct="1">
      <a:defRPr sz="1200" kern="1200">
        <a:solidFill>
          <a:schemeClr val="tx1"/>
        </a:solidFill>
        <a:latin typeface="+mn-lt"/>
        <a:ea typeface="+mn-ea"/>
        <a:cs typeface="+mn-cs"/>
      </a:defRPr>
    </a:lvl8pPr>
    <a:lvl9pPr marL="3657078" algn="l" defTabSz="91426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644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3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273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5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7" name="Shape 1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3453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902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6033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1059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2413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01" name="Shape 2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1749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952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7" name="Shape 2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404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4" name="Shape 2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997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11"/>
          </p:nvPr>
        </p:nvSpPr>
        <p:spPr>
          <a:xfrm>
            <a:off x="2396319" y="329308"/>
            <a:ext cx="3086292" cy="309201"/>
          </a:xfrm>
        </p:spPr>
        <p:txBody>
          <a:bodyPr/>
          <a:lstStyle/>
          <a:p>
            <a:endParaRPr lang="es-MX" dirty="0"/>
          </a:p>
        </p:txBody>
      </p:sp>
      <p:sp>
        <p:nvSpPr>
          <p:cNvPr id="6" name="Slide Number Placeholder 5"/>
          <p:cNvSpPr>
            <a:spLocks noGrp="1"/>
          </p:cNvSpPr>
          <p:nvPr>
            <p:ph type="sldNum" sz="quarter" idx="12"/>
          </p:nvPr>
        </p:nvSpPr>
        <p:spPr>
          <a:xfrm>
            <a:off x="1434703" y="798973"/>
            <a:ext cx="802005" cy="503578"/>
          </a:xfrm>
        </p:spPr>
        <p:txBody>
          <a:bodyPr/>
          <a:lstStyle/>
          <a:p>
            <a:fld id="{E8062B49-0954-454B-8A40-93954E4BBE04}" type="slidenum">
              <a:rPr lang="es-MX" smtClean="0"/>
              <a:pPr/>
              <a:t>‹Nº›</a:t>
            </a:fld>
            <a:endParaRPr lang="es-MX"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062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4258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64621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7103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443491" y="2824270"/>
            <a:ext cx="3125766"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889182" y="2821491"/>
            <a:ext cx="31256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E8062B49-0954-454B-8A40-93954E4BBE04}" type="slidenum">
              <a:rPr lang="es-MX" smtClean="0"/>
              <a:pPr/>
              <a:t>‹Nº›</a:t>
            </a:fld>
            <a:endParaRPr lang="es-MX" dirty="0"/>
          </a:p>
        </p:txBody>
      </p:sp>
    </p:spTree>
    <p:extLst>
      <p:ext uri="{BB962C8B-B14F-4D97-AF65-F5344CB8AC3E}">
        <p14:creationId xmlns:p14="http://schemas.microsoft.com/office/powerpoint/2010/main" val="2770736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E8062B49-0954-454B-8A40-93954E4BBE04}" type="slidenum">
              <a:rPr lang="es-MX" smtClean="0"/>
              <a:pPr/>
              <a:t>‹Nº›</a:t>
            </a:fld>
            <a:endParaRPr lang="es-MX" dirty="0"/>
          </a:p>
        </p:txBody>
      </p:sp>
    </p:spTree>
    <p:extLst>
      <p:ext uri="{BB962C8B-B14F-4D97-AF65-F5344CB8AC3E}">
        <p14:creationId xmlns:p14="http://schemas.microsoft.com/office/powerpoint/2010/main" val="355007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E8062B49-0954-454B-8A40-93954E4BBE04}" type="slidenum">
              <a:rPr lang="es-MX" smtClean="0"/>
              <a:pPr/>
              <a:t>‹Nº›</a:t>
            </a:fld>
            <a:endParaRPr lang="es-MX" dirty="0"/>
          </a:p>
        </p:txBody>
      </p:sp>
    </p:spTree>
    <p:extLst>
      <p:ext uri="{BB962C8B-B14F-4D97-AF65-F5344CB8AC3E}">
        <p14:creationId xmlns:p14="http://schemas.microsoft.com/office/powerpoint/2010/main" val="6276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21233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2A825D8A-A7F5-4850-9697-D794D8BDE647}" type="datetimeFigureOut">
              <a:rPr lang="es-MX" smtClean="0"/>
              <a:pPr/>
              <a:t>14/11/2022</a:t>
            </a:fld>
            <a:endParaRPr lang="es-MX" dirty="0"/>
          </a:p>
        </p:txBody>
      </p:sp>
      <p:sp>
        <p:nvSpPr>
          <p:cNvPr id="6" name="Footer Placeholder 5"/>
          <p:cNvSpPr>
            <a:spLocks noGrp="1"/>
          </p:cNvSpPr>
          <p:nvPr>
            <p:ph type="ftr" sz="quarter" idx="11"/>
          </p:nvPr>
        </p:nvSpPr>
        <p:spPr>
          <a:xfrm>
            <a:off x="1437530" y="318641"/>
            <a:ext cx="3251553" cy="320931"/>
          </a:xfrm>
        </p:spPr>
        <p:txBody>
          <a:bodyPr/>
          <a:lstStyle/>
          <a:p>
            <a:endParaRPr lang="es-MX" dirty="0"/>
          </a:p>
        </p:txBody>
      </p:sp>
      <p:sp>
        <p:nvSpPr>
          <p:cNvPr id="7" name="Slide Number Placeholder 6"/>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7167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E8062B49-0954-454B-8A40-93954E4BBE04}" type="slidenum">
              <a:rPr lang="es-MX" smtClean="0"/>
              <a:pPr/>
              <a:t>‹Nº›</a:t>
            </a:fld>
            <a:endParaRPr lang="es-MX" dirty="0"/>
          </a:p>
        </p:txBody>
      </p:sp>
    </p:spTree>
    <p:extLst>
      <p:ext uri="{BB962C8B-B14F-4D97-AF65-F5344CB8AC3E}">
        <p14:creationId xmlns:p14="http://schemas.microsoft.com/office/powerpoint/2010/main" val="327291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E8062B49-0954-454B-8A40-93954E4BBE04}" type="slidenum">
              <a:rPr lang="es-MX" smtClean="0"/>
              <a:pPr/>
              <a:t>‹Nº›</a:t>
            </a:fld>
            <a:endParaRPr lang="es-MX"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1598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7813"/>
            <a:ext cx="7772400" cy="1143000"/>
          </a:xfrm>
        </p:spPr>
        <p:txBody>
          <a:bodyPr/>
          <a:lstStyle/>
          <a:p>
            <a:r>
              <a:rPr lang="es-ES"/>
              <a:t>Haga clic para modificar el estilo de título del patrón</a:t>
            </a:r>
            <a:endParaRPr lang="en-US"/>
          </a:p>
        </p:txBody>
      </p:sp>
      <p:sp>
        <p:nvSpPr>
          <p:cNvPr id="3" name="2 Marcador de texto"/>
          <p:cNvSpPr>
            <a:spLocks noGrp="1"/>
          </p:cNvSpPr>
          <p:nvPr>
            <p:ph type="body" sz="half" idx="1"/>
          </p:nvPr>
        </p:nvSpPr>
        <p:spPr>
          <a:xfrm>
            <a:off x="914400" y="1600200"/>
            <a:ext cx="3810000" cy="45307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imágenes prediseñadas"/>
          <p:cNvSpPr>
            <a:spLocks noGrp="1"/>
          </p:cNvSpPr>
          <p:nvPr>
            <p:ph type="clipArt" sz="half" idx="2"/>
          </p:nvPr>
        </p:nvSpPr>
        <p:spPr>
          <a:xfrm>
            <a:off x="4876800" y="1600200"/>
            <a:ext cx="3810000" cy="4530725"/>
          </a:xfrm>
        </p:spPr>
        <p:txBody>
          <a:bodyPr rtlCol="0">
            <a:normAutofit/>
          </a:bodyPr>
          <a:lstStyle/>
          <a:p>
            <a:pPr lvl="0"/>
            <a:endParaRPr lang="en-US" noProof="0"/>
          </a:p>
        </p:txBody>
      </p:sp>
      <p:sp>
        <p:nvSpPr>
          <p:cNvPr id="5" name="4 Marcador de fecha"/>
          <p:cNvSpPr>
            <a:spLocks noGrp="1"/>
          </p:cNvSpPr>
          <p:nvPr>
            <p:ph type="dt" sz="half" idx="10"/>
          </p:nvPr>
        </p:nvSpPr>
        <p:spPr>
          <a:xfrm>
            <a:off x="914400" y="6251575"/>
            <a:ext cx="1981200" cy="45720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3352800" y="6248400"/>
            <a:ext cx="2971800" cy="45720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6781800" y="6248400"/>
            <a:ext cx="1905000" cy="457200"/>
          </a:xfrm>
        </p:spPr>
        <p:txBody>
          <a:bodyPr/>
          <a:lstStyle>
            <a:lvl1pPr>
              <a:defRPr/>
            </a:lvl1pPr>
          </a:lstStyle>
          <a:p>
            <a:pPr>
              <a:defRPr/>
            </a:pPr>
            <a:fld id="{04CB2ADE-FB60-4A5D-8504-412EEB006EDB}" type="slidenum">
              <a:rPr lang="es-ES"/>
              <a:pPr>
                <a:defRPr/>
              </a:pPr>
              <a:t>‹Nº›</a:t>
            </a:fld>
            <a:endParaRPr lang="es-ES"/>
          </a:p>
        </p:txBody>
      </p:sp>
    </p:spTree>
    <p:extLst>
      <p:ext uri="{BB962C8B-B14F-4D97-AF65-F5344CB8AC3E}">
        <p14:creationId xmlns:p14="http://schemas.microsoft.com/office/powerpoint/2010/main" val="2459650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A825D8A-A7F5-4850-9697-D794D8BDE647}" type="datetimeFigureOut">
              <a:rPr lang="es-MX" smtClean="0"/>
              <a:pPr/>
              <a:t>14/11/2022</a:t>
            </a:fld>
            <a:endParaRPr lang="es-MX"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E8062B49-0954-454B-8A40-93954E4BBE04}" type="slidenum">
              <a:rPr lang="es-MX" smtClean="0"/>
              <a:pPr/>
              <a:t>‹Nº›</a:t>
            </a:fld>
            <a:endParaRPr lang="es-MX" dirty="0"/>
          </a:p>
        </p:txBody>
      </p:sp>
    </p:spTree>
    <p:extLst>
      <p:ext uri="{BB962C8B-B14F-4D97-AF65-F5344CB8AC3E}">
        <p14:creationId xmlns:p14="http://schemas.microsoft.com/office/powerpoint/2010/main" val="11665554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4B6FCF-A752-7C30-6713-8B6782CE17C5}"/>
              </a:ext>
            </a:extLst>
          </p:cNvPr>
          <p:cNvSpPr>
            <a:spLocks noGrp="1"/>
          </p:cNvSpPr>
          <p:nvPr>
            <p:ph type="title"/>
          </p:nvPr>
        </p:nvSpPr>
        <p:spPr>
          <a:xfrm>
            <a:off x="1036782" y="2041812"/>
            <a:ext cx="7772400" cy="1362075"/>
          </a:xfrm>
        </p:spPr>
        <p:txBody>
          <a:bodyPr/>
          <a:lstStyle/>
          <a:p>
            <a:pPr algn="ctr"/>
            <a:r>
              <a:rPr lang="es-MX" dirty="0"/>
              <a:t>INTRODUCCIÓN A LAS CIENCIAS AMBIENTALES</a:t>
            </a:r>
          </a:p>
        </p:txBody>
      </p:sp>
      <p:sp>
        <p:nvSpPr>
          <p:cNvPr id="3" name="Marcador de texto 2">
            <a:extLst>
              <a:ext uri="{FF2B5EF4-FFF2-40B4-BE49-F238E27FC236}">
                <a16:creationId xmlns:a16="http://schemas.microsoft.com/office/drawing/2014/main" id="{D5279E36-713C-9FBD-8D59-6106AEAB9BFC}"/>
              </a:ext>
            </a:extLst>
          </p:cNvPr>
          <p:cNvSpPr>
            <a:spLocks noGrp="1"/>
          </p:cNvSpPr>
          <p:nvPr>
            <p:ph type="body" idx="1"/>
          </p:nvPr>
        </p:nvSpPr>
        <p:spPr>
          <a:xfrm>
            <a:off x="685800" y="4135150"/>
            <a:ext cx="7772400" cy="630813"/>
          </a:xfrm>
        </p:spPr>
        <p:txBody>
          <a:bodyPr>
            <a:normAutofit/>
          </a:bodyPr>
          <a:lstStyle/>
          <a:p>
            <a:pPr algn="r"/>
            <a:r>
              <a:rPr lang="es-MX" sz="2400" dirty="0">
                <a:solidFill>
                  <a:schemeClr val="tx1"/>
                </a:solidFill>
              </a:rPr>
              <a:t>SEMESTRE 2022-2</a:t>
            </a:r>
          </a:p>
        </p:txBody>
      </p:sp>
    </p:spTree>
    <p:extLst>
      <p:ext uri="{BB962C8B-B14F-4D97-AF65-F5344CB8AC3E}">
        <p14:creationId xmlns:p14="http://schemas.microsoft.com/office/powerpoint/2010/main" val="3014592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grpSp>
        <p:nvGrpSpPr>
          <p:cNvPr id="8" name="30 Grupo"/>
          <p:cNvGrpSpPr/>
          <p:nvPr/>
        </p:nvGrpSpPr>
        <p:grpSpPr>
          <a:xfrm>
            <a:off x="250747" y="5807914"/>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14" name="1 Título"/>
          <p:cNvSpPr txBox="1">
            <a:spLocks/>
          </p:cNvSpPr>
          <p:nvPr/>
        </p:nvSpPr>
        <p:spPr>
          <a:xfrm>
            <a:off x="731354" y="1574685"/>
            <a:ext cx="8229600" cy="3385528"/>
          </a:xfrm>
          <a:prstGeom prst="rect">
            <a:avLst/>
          </a:prstGeom>
          <a:gradFill>
            <a:gsLst>
              <a:gs pos="0">
                <a:schemeClr val="accent3">
                  <a:lumMod val="75000"/>
                </a:schemeClr>
              </a:gs>
              <a:gs pos="39999">
                <a:schemeClr val="accent3">
                  <a:lumMod val="60000"/>
                  <a:lumOff val="40000"/>
                </a:schemeClr>
              </a:gs>
              <a:gs pos="70000">
                <a:schemeClr val="accent3">
                  <a:lumMod val="40000"/>
                  <a:lumOff val="6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endParaRPr lang="es-MX" b="1" dirty="0">
              <a:latin typeface="+mn-lt"/>
              <a:ea typeface="+mn-ea"/>
              <a:cs typeface="+mn-cs"/>
            </a:endParaRPr>
          </a:p>
          <a:p>
            <a:pPr marL="599989" indent="-276186">
              <a:tabLst>
                <a:tab pos="361898" algn="l"/>
              </a:tabLst>
            </a:pPr>
            <a:r>
              <a:rPr lang="es-MX" b="1" dirty="0">
                <a:latin typeface="+mn-lt"/>
                <a:ea typeface="+mn-ea"/>
                <a:cs typeface="+mn-cs"/>
              </a:rPr>
              <a:t>ACUEDUCTO INDEPENDENCIA</a:t>
            </a:r>
          </a:p>
          <a:p>
            <a:pPr marL="599989" indent="-276186">
              <a:tabLst>
                <a:tab pos="361898" algn="l"/>
              </a:tabLst>
            </a:pPr>
            <a:endParaRPr lang="es-MX" sz="1000" b="1" dirty="0">
              <a:solidFill>
                <a:srgbClr val="FF0000"/>
              </a:solidFill>
              <a:latin typeface="+mn-lt"/>
              <a:ea typeface="+mn-ea"/>
              <a:cs typeface="+mn-cs"/>
            </a:endParaRPr>
          </a:p>
          <a:p>
            <a:pPr marL="599989" indent="-276186">
              <a:tabLst>
                <a:tab pos="361898" algn="l"/>
              </a:tabLst>
            </a:pPr>
            <a:r>
              <a:rPr lang="es-MX" sz="2400" b="1" dirty="0">
                <a:solidFill>
                  <a:srgbClr val="FF0000"/>
                </a:solidFill>
                <a:latin typeface="+mn-lt"/>
                <a:ea typeface="+mn-ea"/>
                <a:cs typeface="+mn-cs"/>
              </a:rPr>
              <a:t>PRESA EL NOVILLO-HERMOSILLO, SON.</a:t>
            </a:r>
          </a:p>
          <a:p>
            <a:pPr marL="599989" indent="-276186">
              <a:tabLst>
                <a:tab pos="361898" algn="l"/>
              </a:tabLst>
            </a:pPr>
            <a:endParaRPr lang="es-MX" sz="2400" b="1" dirty="0">
              <a:solidFill>
                <a:srgbClr val="FF0000"/>
              </a:solidFill>
              <a:latin typeface="+mn-lt"/>
              <a:ea typeface="+mn-ea"/>
              <a:cs typeface="+mn-cs"/>
            </a:endParaRPr>
          </a:p>
          <a:p>
            <a:pPr marL="599989" indent="-276186">
              <a:tabLst>
                <a:tab pos="361898" algn="l"/>
              </a:tabLst>
            </a:pPr>
            <a:endParaRPr lang="es-MX" sz="2400" b="1" dirty="0">
              <a:solidFill>
                <a:srgbClr val="FF0000"/>
              </a:solidFill>
              <a:latin typeface="+mn-lt"/>
              <a:ea typeface="+mn-ea"/>
              <a:cs typeface="+mn-cs"/>
            </a:endParaRPr>
          </a:p>
        </p:txBody>
      </p:sp>
    </p:spTree>
    <p:extLst>
      <p:ext uri="{BB962C8B-B14F-4D97-AF65-F5344CB8AC3E}">
        <p14:creationId xmlns:p14="http://schemas.microsoft.com/office/powerpoint/2010/main" val="3967935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2B713B-5FD9-6751-F2C4-13BCD10736DD}"/>
              </a:ext>
            </a:extLst>
          </p:cNvPr>
          <p:cNvSpPr>
            <a:spLocks noGrp="1"/>
          </p:cNvSpPr>
          <p:nvPr>
            <p:ph type="title"/>
          </p:nvPr>
        </p:nvSpPr>
        <p:spPr/>
        <p:txBody>
          <a:bodyPr/>
          <a:lstStyle/>
          <a:p>
            <a:r>
              <a:rPr lang="es-MX" dirty="0"/>
              <a:t>EL PROBLEMA</a:t>
            </a:r>
          </a:p>
        </p:txBody>
      </p:sp>
      <p:sp>
        <p:nvSpPr>
          <p:cNvPr id="3" name="Marcador de contenido 2">
            <a:extLst>
              <a:ext uri="{FF2B5EF4-FFF2-40B4-BE49-F238E27FC236}">
                <a16:creationId xmlns:a16="http://schemas.microsoft.com/office/drawing/2014/main" id="{BC58BC5E-FAB5-23A5-3A05-32659BA235BF}"/>
              </a:ext>
            </a:extLst>
          </p:cNvPr>
          <p:cNvSpPr>
            <a:spLocks noGrp="1"/>
          </p:cNvSpPr>
          <p:nvPr>
            <p:ph idx="1"/>
          </p:nvPr>
        </p:nvSpPr>
        <p:spPr/>
        <p:txBody>
          <a:bodyPr/>
          <a:lstStyle/>
          <a:p>
            <a:r>
              <a:rPr lang="es-MX" dirty="0"/>
              <a:t>LA CIUDAD DE HERMOSILLO TIENE EN 2022 MÁS DE 1,000,000 DE HABITANTES</a:t>
            </a:r>
          </a:p>
          <a:p>
            <a:r>
              <a:rPr lang="es-MX" dirty="0"/>
              <a:t>UBICADA EN UNA ZONA DESÉRTICA HA TENIDO HISTÓRICAMENTE PROBLEMA DE DOTACIÓN DE AGUA, QUE HA LLEVADO A DIVERSOS PERÍODOS A LOS TANDEOS.</a:t>
            </a:r>
          </a:p>
          <a:p>
            <a:endParaRPr lang="es-MX" dirty="0"/>
          </a:p>
        </p:txBody>
      </p:sp>
    </p:spTree>
    <p:extLst>
      <p:ext uri="{BB962C8B-B14F-4D97-AF65-F5344CB8AC3E}">
        <p14:creationId xmlns:p14="http://schemas.microsoft.com/office/powerpoint/2010/main" val="513038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CECD6D-7BBE-4D84-CC52-D1B7671BF5C8}"/>
              </a:ext>
            </a:extLst>
          </p:cNvPr>
          <p:cNvSpPr>
            <a:spLocks noGrp="1"/>
          </p:cNvSpPr>
          <p:nvPr>
            <p:ph type="title"/>
          </p:nvPr>
        </p:nvSpPr>
        <p:spPr>
          <a:xfrm>
            <a:off x="371502" y="612560"/>
            <a:ext cx="3936377" cy="451083"/>
          </a:xfrm>
        </p:spPr>
        <p:txBody>
          <a:bodyPr>
            <a:normAutofit fontScale="90000"/>
          </a:bodyPr>
          <a:lstStyle/>
          <a:p>
            <a:r>
              <a:rPr lang="es-MX" dirty="0"/>
              <a:t>USA AGUA DE GARRAFON EN HERMOSILLO</a:t>
            </a:r>
          </a:p>
        </p:txBody>
      </p:sp>
      <p:pic>
        <p:nvPicPr>
          <p:cNvPr id="3" name="Imagen 2">
            <a:extLst>
              <a:ext uri="{FF2B5EF4-FFF2-40B4-BE49-F238E27FC236}">
                <a16:creationId xmlns:a16="http://schemas.microsoft.com/office/drawing/2014/main" id="{FFBE91A1-80B9-954A-A004-DACDA2DBFE03}"/>
              </a:ext>
            </a:extLst>
          </p:cNvPr>
          <p:cNvPicPr>
            <a:picLocks noChangeAspect="1"/>
          </p:cNvPicPr>
          <p:nvPr/>
        </p:nvPicPr>
        <p:blipFill>
          <a:blip r:embed="rId2"/>
          <a:stretch>
            <a:fillRect/>
          </a:stretch>
        </p:blipFill>
        <p:spPr>
          <a:xfrm>
            <a:off x="318099" y="2219417"/>
            <a:ext cx="4043185" cy="3038706"/>
          </a:xfrm>
          <a:prstGeom prst="rect">
            <a:avLst/>
          </a:prstGeom>
        </p:spPr>
      </p:pic>
      <p:pic>
        <p:nvPicPr>
          <p:cNvPr id="4" name="Imagen 3">
            <a:extLst>
              <a:ext uri="{FF2B5EF4-FFF2-40B4-BE49-F238E27FC236}">
                <a16:creationId xmlns:a16="http://schemas.microsoft.com/office/drawing/2014/main" id="{F32ED4FF-0C08-72CF-746C-84D409959B15}"/>
              </a:ext>
            </a:extLst>
          </p:cNvPr>
          <p:cNvPicPr>
            <a:picLocks noChangeAspect="1"/>
          </p:cNvPicPr>
          <p:nvPr/>
        </p:nvPicPr>
        <p:blipFill>
          <a:blip r:embed="rId3"/>
          <a:stretch>
            <a:fillRect/>
          </a:stretch>
        </p:blipFill>
        <p:spPr>
          <a:xfrm>
            <a:off x="4685532" y="2219417"/>
            <a:ext cx="3902134" cy="2768076"/>
          </a:xfrm>
          <a:prstGeom prst="rect">
            <a:avLst/>
          </a:prstGeom>
        </p:spPr>
      </p:pic>
      <p:sp>
        <p:nvSpPr>
          <p:cNvPr id="5" name="CuadroTexto 4">
            <a:extLst>
              <a:ext uri="{FF2B5EF4-FFF2-40B4-BE49-F238E27FC236}">
                <a16:creationId xmlns:a16="http://schemas.microsoft.com/office/drawing/2014/main" id="{169304AF-01B1-BF4D-0C73-F39D230E45C1}"/>
              </a:ext>
            </a:extLst>
          </p:cNvPr>
          <p:cNvSpPr txBox="1"/>
          <p:nvPr/>
        </p:nvSpPr>
        <p:spPr>
          <a:xfrm>
            <a:off x="5690586" y="949911"/>
            <a:ext cx="1242648" cy="369332"/>
          </a:xfrm>
          <a:prstGeom prst="rect">
            <a:avLst/>
          </a:prstGeom>
          <a:noFill/>
        </p:spPr>
        <p:txBody>
          <a:bodyPr wrap="none" rtlCol="0">
            <a:spAutoFit/>
          </a:bodyPr>
          <a:lstStyle/>
          <a:p>
            <a:r>
              <a:rPr lang="es-MX" dirty="0"/>
              <a:t>POR QUE?</a:t>
            </a:r>
          </a:p>
        </p:txBody>
      </p:sp>
    </p:spTree>
    <p:extLst>
      <p:ext uri="{BB962C8B-B14F-4D97-AF65-F5344CB8AC3E}">
        <p14:creationId xmlns:p14="http://schemas.microsoft.com/office/powerpoint/2010/main" val="718263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50F798-6653-D257-22C7-1A550992D8E4}"/>
              </a:ext>
            </a:extLst>
          </p:cNvPr>
          <p:cNvSpPr>
            <a:spLocks noGrp="1"/>
          </p:cNvSpPr>
          <p:nvPr>
            <p:ph type="title"/>
          </p:nvPr>
        </p:nvSpPr>
        <p:spPr>
          <a:xfrm>
            <a:off x="1612167" y="297606"/>
            <a:ext cx="6571343" cy="1049235"/>
          </a:xfrm>
        </p:spPr>
        <p:txBody>
          <a:bodyPr/>
          <a:lstStyle/>
          <a:p>
            <a:r>
              <a:rPr lang="es-MX" dirty="0"/>
              <a:t>FUENTES RENOVABLES DE AGUA</a:t>
            </a:r>
          </a:p>
        </p:txBody>
      </p:sp>
      <p:pic>
        <p:nvPicPr>
          <p:cNvPr id="3" name="Imagen 2">
            <a:extLst>
              <a:ext uri="{FF2B5EF4-FFF2-40B4-BE49-F238E27FC236}">
                <a16:creationId xmlns:a16="http://schemas.microsoft.com/office/drawing/2014/main" id="{D144B54C-2AD7-2C3E-72F3-781C59C02A12}"/>
              </a:ext>
            </a:extLst>
          </p:cNvPr>
          <p:cNvPicPr>
            <a:picLocks noChangeAspect="1"/>
          </p:cNvPicPr>
          <p:nvPr/>
        </p:nvPicPr>
        <p:blipFill>
          <a:blip r:embed="rId2"/>
          <a:stretch>
            <a:fillRect/>
          </a:stretch>
        </p:blipFill>
        <p:spPr>
          <a:xfrm>
            <a:off x="1129166" y="1746105"/>
            <a:ext cx="6534295" cy="4814289"/>
          </a:xfrm>
          <a:prstGeom prst="rect">
            <a:avLst/>
          </a:prstGeom>
        </p:spPr>
      </p:pic>
    </p:spTree>
    <p:extLst>
      <p:ext uri="{BB962C8B-B14F-4D97-AF65-F5344CB8AC3E}">
        <p14:creationId xmlns:p14="http://schemas.microsoft.com/office/powerpoint/2010/main" val="1543099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92D4C22-4F6B-D7D8-F2BD-0DCB51D6220B}"/>
              </a:ext>
            </a:extLst>
          </p:cNvPr>
          <p:cNvPicPr>
            <a:picLocks noChangeAspect="1"/>
          </p:cNvPicPr>
          <p:nvPr/>
        </p:nvPicPr>
        <p:blipFill>
          <a:blip r:embed="rId2"/>
          <a:stretch>
            <a:fillRect/>
          </a:stretch>
        </p:blipFill>
        <p:spPr>
          <a:xfrm>
            <a:off x="571500" y="428625"/>
            <a:ext cx="8001000" cy="6000750"/>
          </a:xfrm>
          <a:prstGeom prst="rect">
            <a:avLst/>
          </a:prstGeom>
        </p:spPr>
      </p:pic>
    </p:spTree>
    <p:extLst>
      <p:ext uri="{BB962C8B-B14F-4D97-AF65-F5344CB8AC3E}">
        <p14:creationId xmlns:p14="http://schemas.microsoft.com/office/powerpoint/2010/main" val="119206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611560" y="260647"/>
            <a:ext cx="7931224" cy="994121"/>
          </a:xfrm>
          <a:prstGeom prst="rect">
            <a:avLst/>
          </a:prstGeom>
          <a:gradFill>
            <a:gsLst>
              <a:gs pos="0">
                <a:srgbClr val="5E9EFF"/>
              </a:gs>
              <a:gs pos="39999">
                <a:srgbClr val="85C2FF"/>
              </a:gs>
              <a:gs pos="70000">
                <a:srgbClr val="C4D6EB"/>
              </a:gs>
              <a:gs pos="100000">
                <a:srgbClr val="FFEBFA"/>
              </a:gs>
            </a:gsLst>
            <a:lin ang="16200000" scaled="0"/>
          </a:grad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s" sz="4400" b="0" i="0" u="none" strike="noStrike" cap="none">
                <a:solidFill>
                  <a:srgbClr val="0F243E"/>
                </a:solidFill>
                <a:latin typeface="Arial"/>
                <a:ea typeface="Arial"/>
                <a:cs typeface="Arial"/>
                <a:sym typeface="Arial"/>
              </a:rPr>
              <a:t>Localización del Acueducto</a:t>
            </a:r>
          </a:p>
        </p:txBody>
      </p:sp>
      <p:pic>
        <p:nvPicPr>
          <p:cNvPr id="113" name="Shape 113"/>
          <p:cNvPicPr preferRelativeResize="0"/>
          <p:nvPr/>
        </p:nvPicPr>
        <p:blipFill>
          <a:blip r:embed="rId3">
            <a:alphaModFix/>
          </a:blip>
          <a:stretch>
            <a:fillRect/>
          </a:stretch>
        </p:blipFill>
        <p:spPr>
          <a:xfrm>
            <a:off x="179511" y="1628800"/>
            <a:ext cx="5929819" cy="3816423"/>
          </a:xfrm>
          <a:prstGeom prst="rect">
            <a:avLst/>
          </a:prstGeom>
          <a:noFill/>
          <a:ln>
            <a:noFill/>
          </a:ln>
        </p:spPr>
      </p:pic>
      <p:sp>
        <p:nvSpPr>
          <p:cNvPr id="114" name="Shape 114"/>
          <p:cNvSpPr/>
          <p:nvPr/>
        </p:nvSpPr>
        <p:spPr>
          <a:xfrm>
            <a:off x="179511" y="1628800"/>
            <a:ext cx="5929819" cy="3816424"/>
          </a:xfrm>
          <a:prstGeom prst="roundRect">
            <a:avLst>
              <a:gd name="adj" fmla="val 8594"/>
            </a:avLst>
          </a:prstGeom>
          <a:no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5" name="Shape 115"/>
          <p:cNvSpPr/>
          <p:nvPr/>
        </p:nvSpPr>
        <p:spPr>
          <a:xfrm>
            <a:off x="6218262" y="1988840"/>
            <a:ext cx="2925736" cy="286232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1800" b="1" i="0" u="none" strike="noStrike" cap="none" dirty="0">
                <a:latin typeface="Arial"/>
                <a:ea typeface="Arial"/>
                <a:cs typeface="Arial"/>
                <a:sym typeface="Arial"/>
              </a:rPr>
              <a:t>Las obras de cabeza del</a:t>
            </a:r>
          </a:p>
          <a:p>
            <a:pPr marL="0" marR="0" lvl="0" indent="0" algn="l" rtl="0">
              <a:spcBef>
                <a:spcPts val="0"/>
              </a:spcBef>
              <a:buSzPct val="25000"/>
              <a:buNone/>
            </a:pPr>
            <a:r>
              <a:rPr lang="es" sz="1800" b="1" i="0" u="none" strike="noStrike" cap="none" dirty="0">
                <a:latin typeface="Arial"/>
                <a:ea typeface="Arial"/>
                <a:cs typeface="Arial"/>
                <a:sym typeface="Arial"/>
              </a:rPr>
              <a:t> proyecto de conducción de agua, se ubican en la Presa Gral. Plutarco Elías Calles, conocida también como</a:t>
            </a:r>
          </a:p>
          <a:p>
            <a:pPr marL="0" marR="0" lvl="0" indent="0" algn="l" rtl="0">
              <a:spcBef>
                <a:spcPts val="0"/>
              </a:spcBef>
              <a:buSzPct val="25000"/>
              <a:buNone/>
            </a:pPr>
            <a:r>
              <a:rPr lang="es" sz="1800" b="1" i="0" u="none" strike="noStrike" cap="none" dirty="0">
                <a:latin typeface="Arial"/>
                <a:ea typeface="Arial"/>
                <a:cs typeface="Arial"/>
                <a:sym typeface="Arial"/>
              </a:rPr>
              <a:t> Presa “El Novillo”, localizada en el Municipio de Soyopa, </a:t>
            </a:r>
          </a:p>
          <a:p>
            <a:pPr marL="0" marR="0" lvl="0" indent="0" algn="l" rtl="0">
              <a:spcBef>
                <a:spcPts val="0"/>
              </a:spcBef>
              <a:buSzPct val="25000"/>
              <a:buNone/>
            </a:pPr>
            <a:r>
              <a:rPr lang="es" sz="1800" b="1" i="0" u="none" strike="noStrike" cap="none" dirty="0">
                <a:latin typeface="Arial"/>
                <a:ea typeface="Arial"/>
                <a:cs typeface="Arial"/>
                <a:sym typeface="Arial"/>
              </a:rPr>
              <a:t>en el Estado de Sonora.</a:t>
            </a:r>
          </a:p>
        </p:txBody>
      </p:sp>
    </p:spTree>
    <p:extLst>
      <p:ext uri="{BB962C8B-B14F-4D97-AF65-F5344CB8AC3E}">
        <p14:creationId xmlns:p14="http://schemas.microsoft.com/office/powerpoint/2010/main" val="1280332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309595" y="6525344"/>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447543" y="6415698"/>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sp>
        <p:nvSpPr>
          <p:cNvPr id="13" name="5 CuadroTexto"/>
          <p:cNvSpPr txBox="1"/>
          <p:nvPr/>
        </p:nvSpPr>
        <p:spPr>
          <a:xfrm>
            <a:off x="539552" y="1664713"/>
            <a:ext cx="4176464" cy="1384980"/>
          </a:xfrm>
          <a:prstGeom prst="rect">
            <a:avLst/>
          </a:prstGeom>
          <a:noFill/>
          <a:effectLst/>
        </p:spPr>
        <p:txBody>
          <a:bodyPr wrap="square" lIns="91427" tIns="45713" rIns="91427" bIns="45713" rtlCol="0">
            <a:spAutoFit/>
          </a:bodyPr>
          <a:lstStyle/>
          <a:p>
            <a:pPr algn="just"/>
            <a:r>
              <a:rPr lang="es-MX" sz="1400" dirty="0"/>
              <a:t>I.- Acueducto </a:t>
            </a:r>
          </a:p>
          <a:p>
            <a:pPr marL="742885" lvl="1" indent="-285750" algn="just">
              <a:buFont typeface="Arial" panose="020B0604020202020204" pitchFamily="34" charset="0"/>
              <a:buChar char="•"/>
            </a:pPr>
            <a:r>
              <a:rPr lang="es-MX" sz="1400" dirty="0"/>
              <a:t>Obra de Toma </a:t>
            </a:r>
          </a:p>
          <a:p>
            <a:pPr marL="742885" lvl="1" indent="-285750" algn="just">
              <a:buFont typeface="Arial" panose="020B0604020202020204" pitchFamily="34" charset="0"/>
              <a:buChar char="•"/>
            </a:pPr>
            <a:r>
              <a:rPr lang="es-MX" sz="1400" dirty="0"/>
              <a:t>Línea de conducción </a:t>
            </a:r>
          </a:p>
          <a:p>
            <a:pPr marL="742885" lvl="1" indent="-285750" algn="just">
              <a:buFont typeface="Arial" panose="020B0604020202020204" pitchFamily="34" charset="0"/>
              <a:buChar char="•"/>
            </a:pPr>
            <a:r>
              <a:rPr lang="es-MX" sz="1400" dirty="0"/>
              <a:t>Estación de </a:t>
            </a:r>
            <a:r>
              <a:rPr lang="es-MX" sz="1400" dirty="0" err="1"/>
              <a:t>Rebombeo</a:t>
            </a:r>
            <a:endParaRPr lang="es-MX" sz="1400" dirty="0"/>
          </a:p>
          <a:p>
            <a:pPr marL="742885" lvl="1" indent="-285750" algn="just">
              <a:buFont typeface="Arial" panose="020B0604020202020204" pitchFamily="34" charset="0"/>
              <a:buChar char="•"/>
            </a:pPr>
            <a:r>
              <a:rPr lang="es-MX" sz="1400" dirty="0"/>
              <a:t>Tanque de Regulación y cambio de régimen </a:t>
            </a:r>
          </a:p>
          <a:p>
            <a:pPr marL="742885" lvl="1" indent="-285750" algn="just">
              <a:buFont typeface="Arial" panose="020B0604020202020204" pitchFamily="34" charset="0"/>
              <a:buChar char="•"/>
            </a:pPr>
            <a:r>
              <a:rPr lang="es-MX" sz="1400" dirty="0"/>
              <a:t>Línea de Alimentación eléctrica</a:t>
            </a:r>
          </a:p>
        </p:txBody>
      </p:sp>
      <p:pic>
        <p:nvPicPr>
          <p:cNvPr id="15" name="Picture 1"/>
          <p:cNvPicPr>
            <a:picLocks noChangeAspect="1" noChangeArrowheads="1"/>
          </p:cNvPicPr>
          <p:nvPr/>
        </p:nvPicPr>
        <p:blipFill>
          <a:blip r:embed="rId3" cstate="print"/>
          <a:srcRect/>
          <a:stretch>
            <a:fillRect/>
          </a:stretch>
        </p:blipFill>
        <p:spPr bwMode="auto">
          <a:xfrm>
            <a:off x="623366" y="3414589"/>
            <a:ext cx="8278740" cy="1867417"/>
          </a:xfrm>
          <a:prstGeom prst="rect">
            <a:avLst/>
          </a:prstGeom>
          <a:noFill/>
          <a:ln w="9525">
            <a:noFill/>
            <a:miter lim="800000"/>
            <a:headEnd/>
            <a:tailEnd/>
          </a:ln>
        </p:spPr>
      </p:pic>
      <p:sp>
        <p:nvSpPr>
          <p:cNvPr id="16" name="5 CuadroTexto"/>
          <p:cNvSpPr txBox="1"/>
          <p:nvPr/>
        </p:nvSpPr>
        <p:spPr>
          <a:xfrm>
            <a:off x="5364088" y="1750090"/>
            <a:ext cx="3277892" cy="738650"/>
          </a:xfrm>
          <a:prstGeom prst="rect">
            <a:avLst/>
          </a:prstGeom>
          <a:noFill/>
          <a:effectLst/>
        </p:spPr>
        <p:txBody>
          <a:bodyPr wrap="square" lIns="91427" tIns="45713" rIns="91427" bIns="45713" rtlCol="0">
            <a:spAutoFit/>
          </a:bodyPr>
          <a:lstStyle/>
          <a:p>
            <a:pPr lvl="1" algn="just"/>
            <a:r>
              <a:rPr lang="es-MX" sz="1400" dirty="0"/>
              <a:t>II.- Ramal de distribución Sur</a:t>
            </a:r>
          </a:p>
          <a:p>
            <a:pPr lvl="1" algn="just"/>
            <a:endParaRPr lang="es-MX" sz="1400" dirty="0"/>
          </a:p>
          <a:p>
            <a:pPr lvl="1" algn="just"/>
            <a:r>
              <a:rPr lang="es-MX" sz="1400" dirty="0"/>
              <a:t>III.- Ramal de distribución Norte</a:t>
            </a:r>
          </a:p>
        </p:txBody>
      </p:sp>
    </p:spTree>
    <p:extLst>
      <p:ext uri="{BB962C8B-B14F-4D97-AF65-F5344CB8AC3E}">
        <p14:creationId xmlns:p14="http://schemas.microsoft.com/office/powerpoint/2010/main" val="34115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591830" y="1059638"/>
            <a:ext cx="8229600" cy="6264696"/>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Arial"/>
              <a:buNone/>
            </a:pPr>
            <a:r>
              <a:rPr lang="es" sz="2800" b="0" i="0" u="none" strike="noStrike" cap="none" dirty="0">
                <a:solidFill>
                  <a:srgbClr val="002060"/>
                </a:solidFill>
                <a:latin typeface="Arial"/>
                <a:ea typeface="Arial"/>
                <a:cs typeface="Arial"/>
                <a:sym typeface="Arial"/>
              </a:rPr>
              <a:t>La presa El Novillo se encuentra ubicada a 150 km al oriente de la Ciudad de Hermosillo, </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el área de influencia  abarca desde el sitio del vaso de la presa El Novillo, siguiendo la </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trayectoria del acueducto por los municipios de:</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°Soyopa</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°Villa Pesqueira</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°Mazatan</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°Ures </a:t>
            </a:r>
            <a:br>
              <a:rPr lang="es" sz="2800" b="0" i="0" u="none" strike="noStrike" cap="none" dirty="0">
                <a:solidFill>
                  <a:srgbClr val="002060"/>
                </a:solidFill>
                <a:latin typeface="Arial"/>
                <a:ea typeface="Arial"/>
                <a:cs typeface="Arial"/>
                <a:sym typeface="Arial"/>
              </a:rPr>
            </a:br>
            <a:r>
              <a:rPr lang="es" sz="2800" b="0" i="0" u="none" strike="noStrike" cap="none" dirty="0">
                <a:solidFill>
                  <a:srgbClr val="002060"/>
                </a:solidFill>
                <a:latin typeface="Arial"/>
                <a:ea typeface="Arial"/>
                <a:cs typeface="Arial"/>
                <a:sym typeface="Arial"/>
              </a:rPr>
              <a:t>°terminando en el oriente de la Ciudad de Hermosillo.</a:t>
            </a:r>
            <a:br>
              <a:rPr lang="es" sz="2800" b="0" i="0" u="none" strike="noStrike" cap="none" dirty="0">
                <a:solidFill>
                  <a:srgbClr val="002060"/>
                </a:solidFill>
                <a:latin typeface="Arial"/>
                <a:ea typeface="Arial"/>
                <a:cs typeface="Arial"/>
                <a:sym typeface="Arial"/>
              </a:rPr>
            </a:br>
            <a:endParaRPr lang="es" sz="2800" b="0" i="0" u="none" strike="noStrike" cap="none" dirty="0">
              <a:solidFill>
                <a:srgbClr val="002060"/>
              </a:solidFill>
              <a:latin typeface="Arial"/>
              <a:ea typeface="Arial"/>
              <a:cs typeface="Arial"/>
              <a:sym typeface="Arial"/>
            </a:endParaRPr>
          </a:p>
        </p:txBody>
      </p:sp>
    </p:spTree>
    <p:extLst>
      <p:ext uri="{BB962C8B-B14F-4D97-AF65-F5344CB8AC3E}">
        <p14:creationId xmlns:p14="http://schemas.microsoft.com/office/powerpoint/2010/main" val="2272133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p:nvPr/>
        </p:nvSpPr>
        <p:spPr>
          <a:xfrm>
            <a:off x="340942" y="1901047"/>
            <a:ext cx="4392488" cy="409342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2000" b="0" i="0" u="none" strike="noStrike" cap="none" dirty="0">
                <a:latin typeface="Arial"/>
                <a:ea typeface="Arial"/>
                <a:cs typeface="Arial"/>
                <a:sym typeface="Arial"/>
              </a:rPr>
              <a:t>El proyecto  “Acueducto Independencia” consiste en la construcción de un acueducto con una longitud de 145 kilómetros y 52” de diámetro en la sección bajo presión y 48” de diámetro en la sección por gravedad</a:t>
            </a:r>
            <a:r>
              <a:rPr lang="es" sz="2000" dirty="0">
                <a:latin typeface="Arial"/>
                <a:ea typeface="Arial"/>
                <a:cs typeface="Arial"/>
                <a:sym typeface="Arial"/>
              </a:rPr>
              <a:t>,</a:t>
            </a:r>
            <a:r>
              <a:rPr lang="es" sz="2000" b="0" i="0" u="none" strike="noStrike" cap="none" dirty="0">
                <a:latin typeface="Arial"/>
                <a:ea typeface="Arial"/>
                <a:cs typeface="Arial"/>
                <a:sym typeface="Arial"/>
              </a:rPr>
              <a:t>de tal forma que se aprovecharán las aguas embalsadas en la Presa Gral. Plutarco Elías Calles, “El Novillo”.</a:t>
            </a:r>
          </a:p>
        </p:txBody>
      </p:sp>
      <p:pic>
        <p:nvPicPr>
          <p:cNvPr id="132" name="Shape 132"/>
          <p:cNvPicPr preferRelativeResize="0"/>
          <p:nvPr/>
        </p:nvPicPr>
        <p:blipFill>
          <a:blip r:embed="rId3">
            <a:alphaModFix/>
          </a:blip>
          <a:stretch>
            <a:fillRect/>
          </a:stretch>
        </p:blipFill>
        <p:spPr>
          <a:xfrm>
            <a:off x="4932039" y="620687"/>
            <a:ext cx="3871018" cy="5449069"/>
          </a:xfrm>
          <a:prstGeom prst="rect">
            <a:avLst/>
          </a:prstGeom>
          <a:noFill/>
          <a:ln>
            <a:noFill/>
          </a:ln>
        </p:spPr>
      </p:pic>
      <p:sp>
        <p:nvSpPr>
          <p:cNvPr id="133" name="Shape 133"/>
          <p:cNvSpPr/>
          <p:nvPr/>
        </p:nvSpPr>
        <p:spPr>
          <a:xfrm>
            <a:off x="4932039" y="620687"/>
            <a:ext cx="3871019" cy="5449068"/>
          </a:xfrm>
          <a:prstGeom prst="roundRect">
            <a:avLst>
              <a:gd name="adj" fmla="val 4167"/>
            </a:avLst>
          </a:prstGeom>
          <a:noFill/>
          <a:ln w="76200" cap="sq" cmpd="sng">
            <a:solidFill>
              <a:srgbClr val="292929"/>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972889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Shape 138"/>
          <p:cNvPicPr preferRelativeResize="0"/>
          <p:nvPr/>
        </p:nvPicPr>
        <p:blipFill>
          <a:blip r:embed="rId3">
            <a:alphaModFix/>
          </a:blip>
          <a:stretch>
            <a:fillRect/>
          </a:stretch>
        </p:blipFill>
        <p:spPr>
          <a:xfrm>
            <a:off x="2051719" y="116631"/>
            <a:ext cx="4464495" cy="2984375"/>
          </a:xfrm>
          <a:prstGeom prst="rect">
            <a:avLst/>
          </a:prstGeom>
          <a:noFill/>
          <a:ln>
            <a:noFill/>
          </a:ln>
        </p:spPr>
      </p:pic>
      <p:sp>
        <p:nvSpPr>
          <p:cNvPr id="139" name="Shape 139"/>
          <p:cNvSpPr/>
          <p:nvPr/>
        </p:nvSpPr>
        <p:spPr>
          <a:xfrm>
            <a:off x="2051719" y="116631"/>
            <a:ext cx="4464496" cy="2984375"/>
          </a:xfrm>
          <a:prstGeom prst="ellipse">
            <a:avLst/>
          </a:prstGeom>
          <a:noFill/>
          <a:ln w="63500" cap="rnd" cmpd="sng">
            <a:solidFill>
              <a:srgbClr val="333333"/>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0" name="Shape 140"/>
          <p:cNvSpPr/>
          <p:nvPr/>
        </p:nvSpPr>
        <p:spPr>
          <a:xfrm>
            <a:off x="1043608" y="3212975"/>
            <a:ext cx="7896206" cy="341631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2400" b="0" i="0" u="none" strike="noStrike" cap="none" dirty="0">
                <a:solidFill>
                  <a:srgbClr val="002060"/>
                </a:solidFill>
                <a:latin typeface="Arial"/>
                <a:ea typeface="Arial"/>
                <a:cs typeface="Arial"/>
                <a:sym typeface="Arial"/>
              </a:rPr>
              <a:t>La cuenca Río Yaqui a la  que pertenece la presa de El Novillo presenta es  hidrológicamente la cuenca más importante en el estado de Sonora. </a:t>
            </a:r>
          </a:p>
          <a:p>
            <a:pPr marL="0" marR="0" lvl="0" indent="0" algn="l" rtl="0">
              <a:spcBef>
                <a:spcPts val="0"/>
              </a:spcBef>
              <a:buSzPct val="25000"/>
              <a:buNone/>
            </a:pPr>
            <a:r>
              <a:rPr lang="es" sz="2400" b="0" i="0" u="none" strike="noStrike" cap="none" dirty="0">
                <a:solidFill>
                  <a:srgbClr val="002060"/>
                </a:solidFill>
                <a:latin typeface="Arial"/>
                <a:ea typeface="Arial"/>
                <a:cs typeface="Arial"/>
                <a:sym typeface="Arial"/>
              </a:rPr>
              <a:t>Tiene un área de cuenca de 78,356 km</a:t>
            </a:r>
            <a:r>
              <a:rPr lang="es" sz="1600" b="0" i="0" u="none" strike="noStrike" cap="none" dirty="0">
                <a:solidFill>
                  <a:srgbClr val="002060"/>
                </a:solidFill>
                <a:latin typeface="Arial"/>
                <a:ea typeface="Arial"/>
                <a:cs typeface="Arial"/>
                <a:sym typeface="Arial"/>
              </a:rPr>
              <a:t>2</a:t>
            </a:r>
            <a:r>
              <a:rPr lang="es" sz="2400" b="0" i="0" u="none" strike="noStrike" cap="none" dirty="0">
                <a:solidFill>
                  <a:srgbClr val="002060"/>
                </a:solidFill>
                <a:latin typeface="Arial"/>
                <a:ea typeface="Arial"/>
                <a:cs typeface="Arial"/>
                <a:sym typeface="Arial"/>
              </a:rPr>
              <a:t>, de los cuales 74,529 km</a:t>
            </a:r>
            <a:r>
              <a:rPr lang="es" sz="1600" b="0" i="0" u="none" strike="noStrike" cap="none" dirty="0">
                <a:solidFill>
                  <a:srgbClr val="002060"/>
                </a:solidFill>
                <a:latin typeface="Arial"/>
                <a:ea typeface="Arial"/>
                <a:cs typeface="Arial"/>
                <a:sym typeface="Arial"/>
              </a:rPr>
              <a:t>2</a:t>
            </a:r>
            <a:r>
              <a:rPr lang="es" sz="2400" b="0" i="0" u="none" strike="noStrike" cap="none" dirty="0">
                <a:solidFill>
                  <a:srgbClr val="002060"/>
                </a:solidFill>
                <a:latin typeface="Arial"/>
                <a:ea typeface="Arial"/>
                <a:cs typeface="Arial"/>
                <a:sym typeface="Arial"/>
              </a:rPr>
              <a:t>, están en territorio nacional y 3,827 km</a:t>
            </a:r>
            <a:r>
              <a:rPr lang="es" sz="1600" b="0" i="0" u="none" strike="noStrike" cap="none" dirty="0">
                <a:solidFill>
                  <a:srgbClr val="002060"/>
                </a:solidFill>
                <a:latin typeface="Arial"/>
                <a:ea typeface="Arial"/>
                <a:cs typeface="Arial"/>
                <a:sym typeface="Arial"/>
              </a:rPr>
              <a:t>2</a:t>
            </a:r>
            <a:r>
              <a:rPr lang="es" sz="2400" b="0" i="0" u="none" strike="noStrike" cap="none" dirty="0">
                <a:solidFill>
                  <a:srgbClr val="002060"/>
                </a:solidFill>
                <a:latin typeface="Arial"/>
                <a:ea typeface="Arial"/>
                <a:cs typeface="Arial"/>
                <a:sym typeface="Arial"/>
              </a:rPr>
              <a:t> en territorio Estadounidense.</a:t>
            </a:r>
          </a:p>
        </p:txBody>
      </p:sp>
      <p:sp>
        <p:nvSpPr>
          <p:cNvPr id="141" name="Shape 141"/>
          <p:cNvSpPr/>
          <p:nvPr/>
        </p:nvSpPr>
        <p:spPr>
          <a:xfrm>
            <a:off x="155575" y="-144463"/>
            <a:ext cx="304799" cy="304801"/>
          </a:xfrm>
          <a:prstGeom prst="rect">
            <a:avLst/>
          </a:prstGeom>
          <a:noFill/>
          <a:ln>
            <a:noFill/>
          </a:ln>
        </p:spPr>
        <p:txBody>
          <a:bodyPr lIns="91425" tIns="45700" rIns="91425" bIns="45700" anchor="t" anchorCtr="0">
            <a:noAutofit/>
          </a:bodyPr>
          <a:lstStyle/>
          <a:p>
            <a:pPr lvl="0">
              <a:spcBef>
                <a:spcPts val="0"/>
              </a:spcBef>
              <a:buNone/>
            </a:pPr>
            <a:endParaRPr/>
          </a:p>
        </p:txBody>
      </p:sp>
      <p:sp>
        <p:nvSpPr>
          <p:cNvPr id="142" name="Shape 142"/>
          <p:cNvSpPr/>
          <p:nvPr/>
        </p:nvSpPr>
        <p:spPr>
          <a:xfrm>
            <a:off x="155575" y="-144463"/>
            <a:ext cx="304799" cy="304801"/>
          </a:xfrm>
          <a:prstGeom prst="rect">
            <a:avLst/>
          </a:prstGeom>
          <a:noFill/>
          <a:ln>
            <a:noFill/>
          </a:ln>
        </p:spPr>
        <p:txBody>
          <a:bodyPr lIns="91425" tIns="45700" rIns="91425" bIns="45700" anchor="t" anchorCtr="0">
            <a:noAutofit/>
          </a:bodyPr>
          <a:lstStyle/>
          <a:p>
            <a:pPr lvl="0">
              <a:spcBef>
                <a:spcPts val="0"/>
              </a:spcBef>
              <a:buNone/>
            </a:pPr>
            <a:endParaRPr/>
          </a:p>
        </p:txBody>
      </p:sp>
      <p:sp>
        <p:nvSpPr>
          <p:cNvPr id="143" name="Shape 143"/>
          <p:cNvSpPr/>
          <p:nvPr/>
        </p:nvSpPr>
        <p:spPr>
          <a:xfrm>
            <a:off x="155575" y="-144463"/>
            <a:ext cx="304799" cy="304801"/>
          </a:xfrm>
          <a:prstGeom prst="rect">
            <a:avLst/>
          </a:prstGeom>
          <a:noFill/>
          <a:ln>
            <a:noFill/>
          </a:ln>
        </p:spPr>
        <p:txBody>
          <a:bodyPr lIns="91425" tIns="45700" rIns="91425" bIns="45700" anchor="t" anchorCtr="0">
            <a:noAutofit/>
          </a:bodyPr>
          <a:lstStyle/>
          <a:p>
            <a:pPr lvl="0">
              <a:spcBef>
                <a:spcPts val="0"/>
              </a:spcBef>
              <a:buNone/>
            </a:pPr>
            <a:endParaRPr/>
          </a:p>
        </p:txBody>
      </p:sp>
      <p:sp>
        <p:nvSpPr>
          <p:cNvPr id="144" name="Shape 144"/>
          <p:cNvSpPr/>
          <p:nvPr/>
        </p:nvSpPr>
        <p:spPr>
          <a:xfrm>
            <a:off x="6156176" y="188640"/>
            <a:ext cx="2866490" cy="400109"/>
          </a:xfrm>
          <a:prstGeom prst="rect">
            <a:avLst/>
          </a:prstGeom>
          <a:gradFill>
            <a:gsLst>
              <a:gs pos="0">
                <a:srgbClr val="1F4068"/>
              </a:gs>
              <a:gs pos="80000">
                <a:srgbClr val="3975BE"/>
              </a:gs>
              <a:gs pos="100000">
                <a:srgbClr val="3777C3"/>
              </a:gs>
            </a:gsLst>
            <a:lin ang="16200000" scaled="0"/>
          </a:gradFill>
          <a:ln w="9525" cap="flat" cmpd="sng">
            <a:solidFill>
              <a:srgbClr val="4879B5"/>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2000" b="0" i="0" u="none" strike="noStrike" cap="none">
                <a:solidFill>
                  <a:schemeClr val="lt1"/>
                </a:solidFill>
                <a:latin typeface="Arial"/>
                <a:ea typeface="Arial"/>
                <a:cs typeface="Arial"/>
                <a:sym typeface="Arial"/>
              </a:rPr>
              <a:t>Cuenca del Río Yaqui</a:t>
            </a:r>
          </a:p>
        </p:txBody>
      </p:sp>
    </p:spTree>
    <p:extLst>
      <p:ext uri="{BB962C8B-B14F-4D97-AF65-F5344CB8AC3E}">
        <p14:creationId xmlns:p14="http://schemas.microsoft.com/office/powerpoint/2010/main" val="1918102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p:nvPr/>
        </p:nvSpPr>
        <p:spPr>
          <a:xfrm>
            <a:off x="710201" y="210300"/>
            <a:ext cx="8256246" cy="156966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2400" b="0" i="0" u="none" strike="noStrike" cap="none" dirty="0">
                <a:solidFill>
                  <a:srgbClr val="002060"/>
                </a:solidFill>
                <a:latin typeface="Arial"/>
                <a:ea typeface="Arial"/>
                <a:cs typeface="Arial"/>
                <a:sym typeface="Arial"/>
              </a:rPr>
              <a:t>El Río Yaqui drena la cuenca en una superficie de 71,452km</a:t>
            </a:r>
            <a:r>
              <a:rPr lang="es" sz="1600" b="0" i="0" u="none" strike="noStrike" cap="none" dirty="0">
                <a:solidFill>
                  <a:srgbClr val="002060"/>
                </a:solidFill>
                <a:latin typeface="Arial"/>
                <a:ea typeface="Arial"/>
                <a:cs typeface="Arial"/>
                <a:sym typeface="Arial"/>
              </a:rPr>
              <a:t>2 </a:t>
            </a:r>
            <a:r>
              <a:rPr lang="es" sz="2400" b="0" i="0" u="none" strike="noStrike" cap="none" dirty="0">
                <a:solidFill>
                  <a:srgbClr val="002060"/>
                </a:solidFill>
                <a:latin typeface="Arial"/>
                <a:ea typeface="Arial"/>
                <a:cs typeface="Arial"/>
                <a:sym typeface="Arial"/>
              </a:rPr>
              <a:t>hasta la presa Álvaro Obregón y 40,368 km</a:t>
            </a:r>
            <a:r>
              <a:rPr lang="es" sz="1600" b="0" i="0" u="none" strike="noStrike" cap="none" dirty="0">
                <a:solidFill>
                  <a:srgbClr val="002060"/>
                </a:solidFill>
                <a:latin typeface="Arial"/>
                <a:ea typeface="Arial"/>
                <a:cs typeface="Arial"/>
                <a:sym typeface="Arial"/>
              </a:rPr>
              <a:t>2</a:t>
            </a:r>
            <a:r>
              <a:rPr lang="es" sz="2400" b="0" i="0" u="none" strike="noStrike" cap="none" dirty="0">
                <a:solidFill>
                  <a:srgbClr val="002060"/>
                </a:solidFill>
                <a:latin typeface="Arial"/>
                <a:ea typeface="Arial"/>
                <a:cs typeface="Arial"/>
                <a:sym typeface="Arial"/>
              </a:rPr>
              <a:t>hasta la presa Plutarco Elías Calles (El Novillo) que representan el 56 % del total. </a:t>
            </a:r>
          </a:p>
        </p:txBody>
      </p:sp>
      <p:pic>
        <p:nvPicPr>
          <p:cNvPr id="150" name="Shape 150"/>
          <p:cNvPicPr preferRelativeResize="0"/>
          <p:nvPr/>
        </p:nvPicPr>
        <p:blipFill>
          <a:blip r:embed="rId3">
            <a:alphaModFix/>
          </a:blip>
          <a:stretch>
            <a:fillRect/>
          </a:stretch>
        </p:blipFill>
        <p:spPr>
          <a:xfrm>
            <a:off x="467543" y="2276872"/>
            <a:ext cx="3384375" cy="2535016"/>
          </a:xfrm>
          <a:prstGeom prst="rect">
            <a:avLst/>
          </a:prstGeom>
          <a:noFill/>
          <a:ln>
            <a:noFill/>
          </a:ln>
        </p:spPr>
      </p:pic>
      <p:sp>
        <p:nvSpPr>
          <p:cNvPr id="151" name="Shape 151"/>
          <p:cNvSpPr/>
          <p:nvPr/>
        </p:nvSpPr>
        <p:spPr>
          <a:xfrm>
            <a:off x="155575" y="-144463"/>
            <a:ext cx="304799" cy="304801"/>
          </a:xfrm>
          <a:prstGeom prst="rect">
            <a:avLst/>
          </a:prstGeom>
          <a:noFill/>
          <a:ln>
            <a:noFill/>
          </a:ln>
        </p:spPr>
        <p:txBody>
          <a:bodyPr lIns="91425" tIns="45700" rIns="91425" bIns="45700" anchor="t" anchorCtr="0">
            <a:noAutofit/>
          </a:bodyPr>
          <a:lstStyle/>
          <a:p>
            <a:pPr lvl="0">
              <a:spcBef>
                <a:spcPts val="0"/>
              </a:spcBef>
              <a:buNone/>
            </a:pPr>
            <a:endParaRPr/>
          </a:p>
        </p:txBody>
      </p:sp>
      <p:pic>
        <p:nvPicPr>
          <p:cNvPr id="152" name="Shape 152"/>
          <p:cNvPicPr preferRelativeResize="0"/>
          <p:nvPr/>
        </p:nvPicPr>
        <p:blipFill>
          <a:blip r:embed="rId4">
            <a:alphaModFix/>
          </a:blip>
          <a:stretch>
            <a:fillRect/>
          </a:stretch>
        </p:blipFill>
        <p:spPr>
          <a:xfrm>
            <a:off x="5076055" y="2276872"/>
            <a:ext cx="3360373" cy="2520280"/>
          </a:xfrm>
          <a:prstGeom prst="rect">
            <a:avLst/>
          </a:prstGeom>
          <a:noFill/>
          <a:ln>
            <a:noFill/>
          </a:ln>
        </p:spPr>
      </p:pic>
      <p:pic>
        <p:nvPicPr>
          <p:cNvPr id="153" name="Shape 153"/>
          <p:cNvPicPr preferRelativeResize="0"/>
          <p:nvPr/>
        </p:nvPicPr>
        <p:blipFill>
          <a:blip r:embed="rId5">
            <a:alphaModFix/>
          </a:blip>
          <a:stretch>
            <a:fillRect/>
          </a:stretch>
        </p:blipFill>
        <p:spPr>
          <a:xfrm>
            <a:off x="2843808" y="3861048"/>
            <a:ext cx="3456383" cy="2217846"/>
          </a:xfrm>
          <a:prstGeom prst="rect">
            <a:avLst/>
          </a:prstGeom>
          <a:noFill/>
          <a:ln>
            <a:noFill/>
          </a:ln>
        </p:spPr>
      </p:pic>
      <p:sp>
        <p:nvSpPr>
          <p:cNvPr id="154" name="Shape 154"/>
          <p:cNvSpPr/>
          <p:nvPr/>
        </p:nvSpPr>
        <p:spPr>
          <a:xfrm>
            <a:off x="2843808" y="3861048"/>
            <a:ext cx="3456383" cy="2217846"/>
          </a:xfrm>
          <a:prstGeom prst="roundRect">
            <a:avLst>
              <a:gd name="adj" fmla="val 16667"/>
            </a:avLst>
          </a:prstGeom>
          <a:no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5" name="Shape 155"/>
          <p:cNvSpPr/>
          <p:nvPr/>
        </p:nvSpPr>
        <p:spPr>
          <a:xfrm>
            <a:off x="179511" y="4941167"/>
            <a:ext cx="2618023" cy="369332"/>
          </a:xfrm>
          <a:prstGeom prst="rect">
            <a:avLst/>
          </a:prstGeom>
          <a:solidFill>
            <a:schemeClr val="accent2"/>
          </a:solidFill>
          <a:ln w="25400" cap="flat" cmpd="sng">
            <a:solidFill>
              <a:srgbClr val="602826"/>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1800" b="0" i="0" u="none" strike="noStrike" cap="none">
                <a:solidFill>
                  <a:schemeClr val="lt1"/>
                </a:solidFill>
                <a:latin typeface="Arial"/>
                <a:ea typeface="Arial"/>
                <a:cs typeface="Arial"/>
                <a:sym typeface="Arial"/>
              </a:rPr>
              <a:t>Presa Alvaro Obregón</a:t>
            </a:r>
          </a:p>
        </p:txBody>
      </p:sp>
      <p:sp>
        <p:nvSpPr>
          <p:cNvPr id="156" name="Shape 156"/>
          <p:cNvSpPr/>
          <p:nvPr/>
        </p:nvSpPr>
        <p:spPr>
          <a:xfrm>
            <a:off x="6588224" y="4941167"/>
            <a:ext cx="2084224" cy="369332"/>
          </a:xfrm>
          <a:prstGeom prst="rect">
            <a:avLst/>
          </a:prstGeom>
          <a:solidFill>
            <a:schemeClr val="accent2"/>
          </a:solidFill>
          <a:ln w="25400" cap="flat" cmpd="sng">
            <a:solidFill>
              <a:srgbClr val="602826"/>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1800" b="0" i="0" u="sng" strike="noStrike" cap="none">
                <a:solidFill>
                  <a:schemeClr val="lt1"/>
                </a:solidFill>
                <a:latin typeface="Arial"/>
                <a:ea typeface="Arial"/>
                <a:cs typeface="Arial"/>
                <a:sym typeface="Arial"/>
              </a:rPr>
              <a:t>Presa “el Novillo”</a:t>
            </a:r>
          </a:p>
        </p:txBody>
      </p:sp>
      <p:sp>
        <p:nvSpPr>
          <p:cNvPr id="157" name="Shape 157"/>
          <p:cNvSpPr/>
          <p:nvPr/>
        </p:nvSpPr>
        <p:spPr>
          <a:xfrm>
            <a:off x="3923928" y="6237312"/>
            <a:ext cx="1266692" cy="369332"/>
          </a:xfrm>
          <a:prstGeom prst="rect">
            <a:avLst/>
          </a:prstGeom>
          <a:solidFill>
            <a:schemeClr val="accent2"/>
          </a:solidFill>
          <a:ln w="38100" cap="flat" cmpd="sng">
            <a:solidFill>
              <a:schemeClr val="lt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1800" b="0" i="0" u="none" strike="noStrike" cap="none">
                <a:solidFill>
                  <a:schemeClr val="lt1"/>
                </a:solidFill>
                <a:latin typeface="Arial"/>
                <a:ea typeface="Arial"/>
                <a:cs typeface="Arial"/>
                <a:sym typeface="Arial"/>
              </a:rPr>
              <a:t>Río Yaqui</a:t>
            </a:r>
          </a:p>
        </p:txBody>
      </p:sp>
    </p:spTree>
    <p:extLst>
      <p:ext uri="{BB962C8B-B14F-4D97-AF65-F5344CB8AC3E}">
        <p14:creationId xmlns:p14="http://schemas.microsoft.com/office/powerpoint/2010/main" val="3625783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p:nvPr/>
        </p:nvSpPr>
        <p:spPr>
          <a:xfrm>
            <a:off x="559287" y="474924"/>
            <a:ext cx="8025426" cy="3170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2000" b="0" i="0" u="none" strike="noStrike" cap="none" dirty="0">
                <a:solidFill>
                  <a:srgbClr val="002060"/>
                </a:solidFill>
                <a:latin typeface="Arial"/>
                <a:ea typeface="Arial"/>
                <a:cs typeface="Arial"/>
                <a:sym typeface="Arial"/>
              </a:rPr>
              <a:t>Con la ejecución del proyecto se pretende asegurar e incrementar el abasto de agua potable actual y futura al 100% en beneficio de la población de la Ciudad de Hermosillo.</a:t>
            </a:r>
          </a:p>
          <a:p>
            <a:pPr marL="0" marR="0" lvl="0" indent="0" algn="l" rtl="0">
              <a:spcBef>
                <a:spcPts val="0"/>
              </a:spcBef>
              <a:buSzPct val="25000"/>
              <a:buNone/>
            </a:pPr>
            <a:endParaRPr lang="es" sz="2000" dirty="0">
              <a:solidFill>
                <a:srgbClr val="002060"/>
              </a:solidFill>
              <a:latin typeface="Arial"/>
              <a:ea typeface="Arial"/>
              <a:cs typeface="Arial"/>
              <a:sym typeface="Arial"/>
            </a:endParaRPr>
          </a:p>
          <a:p>
            <a:pPr marL="0" marR="0" lvl="0" indent="0" algn="l" rtl="0">
              <a:spcBef>
                <a:spcPts val="0"/>
              </a:spcBef>
              <a:buSzPct val="25000"/>
              <a:buNone/>
            </a:pPr>
            <a:endParaRPr lang="es" sz="2000" b="0" i="0" u="none" strike="noStrike" cap="none" dirty="0">
              <a:solidFill>
                <a:srgbClr val="002060"/>
              </a:solidFill>
              <a:latin typeface="Arial"/>
              <a:ea typeface="Arial"/>
              <a:cs typeface="Arial"/>
              <a:sym typeface="Arial"/>
            </a:endParaRPr>
          </a:p>
          <a:p>
            <a:pPr marL="0" marR="0" lvl="0" indent="0" algn="l" rtl="0">
              <a:spcBef>
                <a:spcPts val="0"/>
              </a:spcBef>
              <a:buSzPct val="25000"/>
              <a:buNone/>
            </a:pPr>
            <a:r>
              <a:rPr lang="es" sz="2000" b="0" i="0" u="none" strike="noStrike" cap="none" dirty="0">
                <a:solidFill>
                  <a:srgbClr val="002060"/>
                </a:solidFill>
                <a:latin typeface="Arial"/>
                <a:ea typeface="Arial"/>
                <a:cs typeface="Arial"/>
                <a:sym typeface="Arial"/>
              </a:rPr>
              <a:t>Lo anterior se logrará mediante el complemento y sustitución parcial de las fuentes  subterráneas actuales por el agua superficial de la presa El Novillo conducida mediante el Acueducto Independencia</a:t>
            </a:r>
          </a:p>
        </p:txBody>
      </p:sp>
      <p:pic>
        <p:nvPicPr>
          <p:cNvPr id="168" name="Shape 168"/>
          <p:cNvPicPr preferRelativeResize="0"/>
          <p:nvPr/>
        </p:nvPicPr>
        <p:blipFill>
          <a:blip r:embed="rId3">
            <a:alphaModFix/>
          </a:blip>
          <a:stretch>
            <a:fillRect/>
          </a:stretch>
        </p:blipFill>
        <p:spPr>
          <a:xfrm>
            <a:off x="611560" y="3717032"/>
            <a:ext cx="2095500" cy="2619375"/>
          </a:xfrm>
          <a:prstGeom prst="rect">
            <a:avLst/>
          </a:prstGeom>
          <a:noFill/>
          <a:ln>
            <a:noFill/>
          </a:ln>
        </p:spPr>
      </p:pic>
      <p:pic>
        <p:nvPicPr>
          <p:cNvPr id="169" name="Shape 169"/>
          <p:cNvPicPr preferRelativeResize="0"/>
          <p:nvPr/>
        </p:nvPicPr>
        <p:blipFill>
          <a:blip r:embed="rId4">
            <a:alphaModFix/>
          </a:blip>
          <a:stretch>
            <a:fillRect/>
          </a:stretch>
        </p:blipFill>
        <p:spPr>
          <a:xfrm>
            <a:off x="3707903" y="3645023"/>
            <a:ext cx="3810000" cy="2857500"/>
          </a:xfrm>
          <a:prstGeom prst="rect">
            <a:avLst/>
          </a:prstGeom>
          <a:noFill/>
          <a:ln>
            <a:noFill/>
          </a:ln>
        </p:spPr>
      </p:pic>
      <p:sp>
        <p:nvSpPr>
          <p:cNvPr id="170" name="Shape 170"/>
          <p:cNvSpPr/>
          <p:nvPr/>
        </p:nvSpPr>
        <p:spPr>
          <a:xfrm>
            <a:off x="3707903" y="3645023"/>
            <a:ext cx="3809999" cy="2857499"/>
          </a:xfrm>
          <a:prstGeom prst="roundRect">
            <a:avLst>
              <a:gd name="adj" fmla="val 16667"/>
            </a:avLst>
          </a:prstGeom>
          <a:no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18325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67543" y="188640"/>
            <a:ext cx="8229600" cy="1143000"/>
          </a:xfrm>
          <a:prstGeom prst="rect">
            <a:avLst/>
          </a:prstGeom>
          <a:gradFill>
            <a:gsLst>
              <a:gs pos="0">
                <a:srgbClr val="83BBFF"/>
              </a:gs>
              <a:gs pos="35000">
                <a:srgbClr val="A3CCFF"/>
              </a:gs>
              <a:gs pos="100000">
                <a:srgbClr val="D7EAFF"/>
              </a:gs>
            </a:gsLst>
            <a:lin ang="16200000" scaled="0"/>
          </a:gradFill>
          <a:ln w="9525" cap="flat" cmpd="sng">
            <a:solidFill>
              <a:srgbClr val="4879B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s" sz="4400" b="0" i="0" u="none" strike="noStrike" cap="none">
                <a:solidFill>
                  <a:srgbClr val="002060"/>
                </a:solidFill>
                <a:latin typeface="Arial"/>
                <a:ea typeface="Arial"/>
                <a:cs typeface="Arial"/>
                <a:sym typeface="Arial"/>
              </a:rPr>
              <a:t>Inversión Requerida</a:t>
            </a:r>
          </a:p>
        </p:txBody>
      </p:sp>
      <p:sp>
        <p:nvSpPr>
          <p:cNvPr id="176" name="Shape 176"/>
          <p:cNvSpPr/>
          <p:nvPr/>
        </p:nvSpPr>
        <p:spPr>
          <a:xfrm>
            <a:off x="395536" y="5733255"/>
            <a:ext cx="8485015" cy="707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2000" b="0" i="0" u="none" strike="noStrike" cap="none">
                <a:solidFill>
                  <a:srgbClr val="002060"/>
                </a:solidFill>
                <a:latin typeface="Arial"/>
                <a:ea typeface="Arial"/>
                <a:cs typeface="Arial"/>
                <a:sym typeface="Arial"/>
              </a:rPr>
              <a:t>Los costos que se requieren para la ejecución del proyecto suman </a:t>
            </a:r>
          </a:p>
          <a:p>
            <a:pPr marL="0" marR="0" lvl="0" indent="0" algn="l" rtl="0">
              <a:spcBef>
                <a:spcPts val="0"/>
              </a:spcBef>
              <a:buSzPct val="25000"/>
              <a:buNone/>
            </a:pPr>
            <a:r>
              <a:rPr lang="es" sz="2000" b="0" i="0" u="none" strike="noStrike" cap="none">
                <a:solidFill>
                  <a:srgbClr val="002060"/>
                </a:solidFill>
                <a:latin typeface="Arial"/>
                <a:ea typeface="Arial"/>
                <a:cs typeface="Arial"/>
                <a:sym typeface="Arial"/>
              </a:rPr>
              <a:t>un total $3,393’890,046.00</a:t>
            </a:r>
          </a:p>
        </p:txBody>
      </p:sp>
      <p:pic>
        <p:nvPicPr>
          <p:cNvPr id="177" name="Shape 177"/>
          <p:cNvPicPr preferRelativeResize="0"/>
          <p:nvPr/>
        </p:nvPicPr>
        <p:blipFill>
          <a:blip r:embed="rId3">
            <a:alphaModFix/>
          </a:blip>
          <a:stretch>
            <a:fillRect/>
          </a:stretch>
        </p:blipFill>
        <p:spPr>
          <a:xfrm>
            <a:off x="1547663" y="2132856"/>
            <a:ext cx="6191246" cy="3348012"/>
          </a:xfrm>
          <a:prstGeom prst="rect">
            <a:avLst/>
          </a:prstGeom>
          <a:noFill/>
          <a:ln>
            <a:noFill/>
          </a:ln>
        </p:spPr>
      </p:pic>
      <p:sp>
        <p:nvSpPr>
          <p:cNvPr id="178" name="Shape 178"/>
          <p:cNvSpPr/>
          <p:nvPr/>
        </p:nvSpPr>
        <p:spPr>
          <a:xfrm>
            <a:off x="2483767" y="1628800"/>
            <a:ext cx="4344459" cy="400109"/>
          </a:xfrm>
          <a:prstGeom prst="rect">
            <a:avLst/>
          </a:prstGeom>
          <a:solidFill>
            <a:schemeClr val="accent5"/>
          </a:solidFill>
          <a:ln w="25400" cap="flat" cmpd="sng">
            <a:solidFill>
              <a:srgbClr val="255663"/>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2000" b="0" i="0" u="none" strike="noStrike" cap="none">
                <a:solidFill>
                  <a:srgbClr val="002060"/>
                </a:solidFill>
                <a:latin typeface="Arial"/>
                <a:ea typeface="Arial"/>
                <a:cs typeface="Arial"/>
                <a:sym typeface="Arial"/>
              </a:rPr>
              <a:t>Costos Acueducto Independencia</a:t>
            </a:r>
          </a:p>
        </p:txBody>
      </p:sp>
    </p:spTree>
    <p:extLst>
      <p:ext uri="{BB962C8B-B14F-4D97-AF65-F5344CB8AC3E}">
        <p14:creationId xmlns:p14="http://schemas.microsoft.com/office/powerpoint/2010/main" val="179429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827583" y="476672"/>
            <a:ext cx="7715199" cy="1143000"/>
          </a:xfrm>
          <a:prstGeom prst="rect">
            <a:avLst/>
          </a:prstGeom>
          <a:gradFill>
            <a:gsLst>
              <a:gs pos="0">
                <a:srgbClr val="83BBFF"/>
              </a:gs>
              <a:gs pos="35000">
                <a:srgbClr val="A3CCFF"/>
              </a:gs>
              <a:gs pos="100000">
                <a:srgbClr val="D7EAFF"/>
              </a:gs>
            </a:gsLst>
            <a:lin ang="16200000" scaled="0"/>
          </a:gradFill>
          <a:ln w="9525" cap="flat" cmpd="sng">
            <a:solidFill>
              <a:srgbClr val="4879B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s" sz="3600" b="0" i="0" u="none" strike="noStrike" cap="none">
                <a:solidFill>
                  <a:srgbClr val="002060"/>
                </a:solidFill>
                <a:latin typeface="Arial"/>
                <a:ea typeface="Arial"/>
                <a:cs typeface="Arial"/>
                <a:sym typeface="Arial"/>
              </a:rPr>
              <a:t>Características del Proyecto</a:t>
            </a:r>
          </a:p>
        </p:txBody>
      </p:sp>
      <p:sp>
        <p:nvSpPr>
          <p:cNvPr id="184" name="Shape 184"/>
          <p:cNvSpPr/>
          <p:nvPr/>
        </p:nvSpPr>
        <p:spPr>
          <a:xfrm>
            <a:off x="1403648" y="2564903"/>
            <a:ext cx="6498054" cy="2800766"/>
          </a:xfrm>
          <a:prstGeom prst="rect">
            <a:avLst/>
          </a:prstGeom>
          <a:solidFill>
            <a:schemeClr val="accent3"/>
          </a:solidFill>
          <a:ln w="25400" cap="flat" cmpd="sng">
            <a:solidFill>
              <a:srgbClr val="4D5D2C"/>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s" sz="2000" b="0" i="0" u="none" strike="noStrike" cap="none">
                <a:solidFill>
                  <a:srgbClr val="002060"/>
                </a:solidFill>
                <a:latin typeface="Arial"/>
                <a:ea typeface="Arial"/>
                <a:cs typeface="Arial"/>
                <a:sym typeface="Arial"/>
              </a:rPr>
              <a:t>La capacidad instalada que tendrá el acueducto es para un volumen anual de diseño de 75 Mm3/año (equivalente en un gasto instantáneo de 2,378 lps), basándose en el déficit de </a:t>
            </a:r>
          </a:p>
          <a:p>
            <a:pPr marL="0" marR="0" lvl="0" indent="0" algn="l" rtl="0">
              <a:spcBef>
                <a:spcPts val="0"/>
              </a:spcBef>
              <a:buSzPct val="25000"/>
              <a:buNone/>
            </a:pPr>
            <a:r>
              <a:rPr lang="es" sz="2000" b="0" i="0" u="none" strike="noStrike" cap="none">
                <a:solidFill>
                  <a:srgbClr val="002060"/>
                </a:solidFill>
                <a:latin typeface="Arial"/>
                <a:ea typeface="Arial"/>
                <a:cs typeface="Arial"/>
                <a:sym typeface="Arial"/>
              </a:rPr>
              <a:t>producción de agua estimado que se requerirá cubrir durante horizonte de operación del proyecto. </a:t>
            </a:r>
          </a:p>
          <a:p>
            <a:pPr marL="0" marR="0" lvl="0" indent="0" algn="l" rtl="0">
              <a:spcBef>
                <a:spcPts val="0"/>
              </a:spcBef>
              <a:buNone/>
            </a:pPr>
            <a:endParaRPr sz="1800" b="0" i="0" u="none" strike="noStrike" cap="none">
              <a:solidFill>
                <a:schemeClr val="dk1"/>
              </a:solidFill>
              <a:latin typeface="Arial"/>
              <a:ea typeface="Arial"/>
              <a:cs typeface="Arial"/>
              <a:sym typeface="Arial"/>
            </a:endParaRPr>
          </a:p>
          <a:p>
            <a:pPr marL="0" marR="0" lvl="0" indent="0" algn="l" rtl="0">
              <a:spcBef>
                <a:spcPts val="0"/>
              </a:spcBef>
              <a:buNone/>
            </a:pPr>
            <a:endParaRPr sz="18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39039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10316" y="6309320"/>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338548" y="6199674"/>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sp>
        <p:nvSpPr>
          <p:cNvPr id="16" name="5 CuadroTexto"/>
          <p:cNvSpPr txBox="1"/>
          <p:nvPr/>
        </p:nvSpPr>
        <p:spPr>
          <a:xfrm>
            <a:off x="539552" y="1496250"/>
            <a:ext cx="7920879" cy="1415758"/>
          </a:xfrm>
          <a:prstGeom prst="rect">
            <a:avLst/>
          </a:prstGeom>
          <a:noFill/>
          <a:effectLst/>
        </p:spPr>
        <p:txBody>
          <a:bodyPr wrap="square" lIns="91427" tIns="45713" rIns="91427" bIns="45713" rtlCol="0">
            <a:spAutoFit/>
          </a:bodyPr>
          <a:lstStyle/>
          <a:p>
            <a:pPr marL="85712" lvl="1">
              <a:tabLst>
                <a:tab pos="361898" algn="l"/>
              </a:tabLst>
            </a:pPr>
            <a:r>
              <a:rPr lang="es-MX" sz="1600" b="1" dirty="0"/>
              <a:t>Obra de Toma.</a:t>
            </a:r>
            <a:endParaRPr lang="es-MX" sz="1400" b="1" dirty="0"/>
          </a:p>
          <a:p>
            <a:pPr marL="444500" lvl="2" algn="just">
              <a:tabLst>
                <a:tab pos="361898" algn="l"/>
              </a:tabLst>
            </a:pPr>
            <a:r>
              <a:rPr lang="es-MX" sz="1400" dirty="0"/>
              <a:t>Se ubica sobre el vaso de la presa, montada sobre una losa de concreto soportada en una estructura  de acero.</a:t>
            </a:r>
          </a:p>
          <a:p>
            <a:pPr marL="444500" lvl="2" algn="just">
              <a:tabLst>
                <a:tab pos="361898" algn="l"/>
              </a:tabLst>
            </a:pPr>
            <a:r>
              <a:rPr lang="es-MX" sz="1400" dirty="0"/>
              <a:t>Se compone de 5 bombas verticales de 595 l/s con motores de 1,500 HP, con su correspondiente tren de descarga interconectados en un múltiple de salida de 48” de diámetro.</a:t>
            </a:r>
          </a:p>
          <a:p>
            <a:pPr marL="444500" lvl="2" algn="just">
              <a:tabLst>
                <a:tab pos="361898" algn="l"/>
              </a:tabLst>
            </a:pPr>
            <a:endParaRPr lang="es-MX" sz="1400" dirty="0"/>
          </a:p>
        </p:txBody>
      </p:sp>
      <p:pic>
        <p:nvPicPr>
          <p:cNvPr id="17" name="0 Imagen"/>
          <p:cNvPicPr/>
          <p:nvPr/>
        </p:nvPicPr>
        <p:blipFill>
          <a:blip r:embed="rId3" cstate="print">
            <a:extLst>
              <a:ext uri="{28A0092B-C50C-407E-A947-70E740481C1C}">
                <a14:useLocalDpi xmlns:a14="http://schemas.microsoft.com/office/drawing/2010/main" val="0"/>
              </a:ext>
            </a:extLst>
          </a:blip>
          <a:stretch>
            <a:fillRect/>
          </a:stretch>
        </p:blipFill>
        <p:spPr>
          <a:xfrm>
            <a:off x="180000" y="3384000"/>
            <a:ext cx="2735816" cy="2160000"/>
          </a:xfrm>
          <a:prstGeom prst="rect">
            <a:avLst/>
          </a:prstGeom>
        </p:spPr>
      </p:pic>
      <p:pic>
        <p:nvPicPr>
          <p:cNvPr id="18" name="5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3" y="3384000"/>
            <a:ext cx="2592287" cy="2160000"/>
          </a:xfrm>
          <a:prstGeom prst="rect">
            <a:avLst/>
          </a:prstGeom>
        </p:spPr>
      </p:pic>
      <p:pic>
        <p:nvPicPr>
          <p:cNvPr id="19" name="0 Imagen"/>
          <p:cNvPicPr/>
          <p:nvPr/>
        </p:nvPicPr>
        <p:blipFill>
          <a:blip r:embed="rId5" cstate="print">
            <a:extLst>
              <a:ext uri="{28A0092B-C50C-407E-A947-70E740481C1C}">
                <a14:useLocalDpi xmlns:a14="http://schemas.microsoft.com/office/drawing/2010/main" val="0"/>
              </a:ext>
            </a:extLst>
          </a:blip>
          <a:stretch>
            <a:fillRect/>
          </a:stretch>
        </p:blipFill>
        <p:spPr>
          <a:xfrm>
            <a:off x="3090952" y="3384000"/>
            <a:ext cx="2602056" cy="2160000"/>
          </a:xfrm>
          <a:prstGeom prst="rect">
            <a:avLst/>
          </a:prstGeom>
        </p:spPr>
      </p:pic>
    </p:spTree>
    <p:extLst>
      <p:ext uri="{BB962C8B-B14F-4D97-AF65-F5344CB8AC3E}">
        <p14:creationId xmlns:p14="http://schemas.microsoft.com/office/powerpoint/2010/main" val="2753291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23528" y="116631"/>
            <a:ext cx="8229600" cy="1143000"/>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Arial"/>
              <a:buNone/>
            </a:pPr>
            <a:r>
              <a:rPr lang="es" sz="2400" b="0" i="0" u="none" strike="noStrike" cap="none">
                <a:solidFill>
                  <a:srgbClr val="002060"/>
                </a:solidFill>
                <a:latin typeface="Arial"/>
                <a:ea typeface="Arial"/>
                <a:cs typeface="Arial"/>
                <a:sym typeface="Arial"/>
              </a:rPr>
              <a:t>Con base a lo anterior las principales obras consisten en:</a:t>
            </a:r>
          </a:p>
        </p:txBody>
      </p:sp>
      <p:sp>
        <p:nvSpPr>
          <p:cNvPr id="196" name="Shape 196"/>
          <p:cNvSpPr/>
          <p:nvPr/>
        </p:nvSpPr>
        <p:spPr>
          <a:xfrm>
            <a:off x="539552" y="1268759"/>
            <a:ext cx="7601271" cy="2308323"/>
          </a:xfrm>
          <a:prstGeom prst="rect">
            <a:avLst/>
          </a:prstGeom>
          <a:noFill/>
          <a:ln>
            <a:noFill/>
          </a:ln>
        </p:spPr>
        <p:txBody>
          <a:bodyPr lIns="91425" tIns="45700" rIns="91425" bIns="45700" anchor="t" anchorCtr="0">
            <a:noAutofit/>
          </a:bodyPr>
          <a:lstStyle/>
          <a:p>
            <a:pPr marR="0" lvl="0" algn="l" rtl="0">
              <a:spcBef>
                <a:spcPts val="0"/>
              </a:spcBef>
              <a:buClr>
                <a:schemeClr val="dk1"/>
              </a:buClr>
              <a:buSzPct val="100000"/>
            </a:pPr>
            <a:endParaRPr lang="es" sz="1800" b="0" i="0" u="sng" strike="noStrike" cap="none" dirty="0">
              <a:solidFill>
                <a:srgbClr val="002060"/>
              </a:solidFill>
              <a:latin typeface="Arial"/>
              <a:ea typeface="Arial"/>
              <a:cs typeface="Arial"/>
              <a:sym typeface="Arial"/>
            </a:endParaRPr>
          </a:p>
          <a:p>
            <a:pPr marR="0" lvl="0" algn="l" rtl="0">
              <a:spcBef>
                <a:spcPts val="0"/>
              </a:spcBef>
              <a:buClr>
                <a:schemeClr val="dk1"/>
              </a:buClr>
              <a:buSzPct val="100000"/>
            </a:pPr>
            <a:endParaRPr lang="es" u="sng" dirty="0">
              <a:solidFill>
                <a:srgbClr val="002060"/>
              </a:solidFill>
              <a:latin typeface="Arial"/>
              <a:ea typeface="Arial"/>
              <a:cs typeface="Arial"/>
              <a:sym typeface="Arial"/>
            </a:endParaRPr>
          </a:p>
          <a:p>
            <a:pPr marR="0" lvl="0" algn="l" rtl="0">
              <a:spcBef>
                <a:spcPts val="0"/>
              </a:spcBef>
              <a:buClr>
                <a:schemeClr val="dk1"/>
              </a:buClr>
              <a:buSzPct val="100000"/>
            </a:pPr>
            <a:r>
              <a:rPr lang="es" sz="1800" b="0" i="0" u="sng" strike="noStrike" cap="none" dirty="0">
                <a:solidFill>
                  <a:srgbClr val="002060"/>
                </a:solidFill>
                <a:latin typeface="Arial"/>
                <a:ea typeface="Arial"/>
                <a:cs typeface="Arial"/>
                <a:sym typeface="Arial"/>
              </a:rPr>
              <a:t>Estación de captación:</a:t>
            </a:r>
          </a:p>
          <a:p>
            <a:pPr marL="342900" marR="0" lvl="0" indent="-342900" algn="l" rtl="0">
              <a:spcBef>
                <a:spcPts val="0"/>
              </a:spcBef>
              <a:buSzPct val="25000"/>
              <a:buNone/>
            </a:pPr>
            <a:r>
              <a:rPr lang="es" sz="1800" b="0" i="0" u="none" strike="noStrike" cap="none" dirty="0">
                <a:solidFill>
                  <a:srgbClr val="002060"/>
                </a:solidFill>
                <a:latin typeface="Arial"/>
                <a:ea typeface="Arial"/>
                <a:cs typeface="Arial"/>
                <a:sym typeface="Arial"/>
              </a:rPr>
              <a:t>La estación de captación se localizará  directamente sobre el vaso de la Presa Plutarco  Elías Calles, mediante una toma fija, localizada  la plataforma de bombeo en el nivel 299.25  m la cual coincide con el nivel de la corona de  la presa y de cuatro metros por encima de la  cota del NAMO de 295.00 m.</a:t>
            </a:r>
          </a:p>
        </p:txBody>
      </p:sp>
      <p:pic>
        <p:nvPicPr>
          <p:cNvPr id="197" name="Shape 197"/>
          <p:cNvPicPr preferRelativeResize="0"/>
          <p:nvPr/>
        </p:nvPicPr>
        <p:blipFill>
          <a:blip r:embed="rId3">
            <a:alphaModFix/>
          </a:blip>
          <a:stretch>
            <a:fillRect/>
          </a:stretch>
        </p:blipFill>
        <p:spPr>
          <a:xfrm>
            <a:off x="4211960" y="3861048"/>
            <a:ext cx="4457700" cy="2705100"/>
          </a:xfrm>
          <a:prstGeom prst="rect">
            <a:avLst/>
          </a:prstGeom>
          <a:noFill/>
          <a:ln>
            <a:noFill/>
          </a:ln>
        </p:spPr>
      </p:pic>
      <p:sp>
        <p:nvSpPr>
          <p:cNvPr id="198" name="Shape 198"/>
          <p:cNvSpPr/>
          <p:nvPr/>
        </p:nvSpPr>
        <p:spPr>
          <a:xfrm>
            <a:off x="4211960" y="3861048"/>
            <a:ext cx="4457700" cy="2705100"/>
          </a:xfrm>
          <a:prstGeom prst="round2DiagRect">
            <a:avLst>
              <a:gd name="adj1" fmla="val 16667"/>
              <a:gd name="adj2" fmla="val 0"/>
            </a:avLst>
          </a:prstGeom>
          <a:noFill/>
          <a:ln w="88900" cap="sq" cmpd="sng">
            <a:solidFill>
              <a:srgbClr val="FFFFFF"/>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927266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p:nvPr/>
        </p:nvSpPr>
        <p:spPr>
          <a:xfrm>
            <a:off x="467543" y="476672"/>
            <a:ext cx="8352928" cy="313932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1800" b="0" i="0" u="sng" strike="noStrike" cap="none" dirty="0">
                <a:solidFill>
                  <a:srgbClr val="002060"/>
                </a:solidFill>
                <a:latin typeface="Arial"/>
                <a:ea typeface="Arial"/>
                <a:cs typeface="Arial"/>
                <a:sym typeface="Arial"/>
              </a:rPr>
              <a:t>b) Estación de re-bombeo:</a:t>
            </a:r>
          </a:p>
          <a:p>
            <a:pPr marL="0" marR="0" lvl="0" indent="0" algn="l" rtl="0">
              <a:spcBef>
                <a:spcPts val="0"/>
              </a:spcBef>
              <a:buSzPct val="25000"/>
              <a:buNone/>
            </a:pPr>
            <a:r>
              <a:rPr lang="es" sz="1800" b="0" i="0" u="none" strike="noStrike" cap="none" dirty="0">
                <a:solidFill>
                  <a:srgbClr val="002060"/>
                </a:solidFill>
                <a:latin typeface="Arial"/>
                <a:ea typeface="Arial"/>
                <a:cs typeface="Arial"/>
                <a:sym typeface="Arial"/>
              </a:rPr>
              <a:t>La estación de re-bombeo horizontal consta  de seis (6) equipos de bombeo del tipo horizontal de 3000 hp cada uno, siendo uno de los seis de reserva, los cuales se conectan a un cabezal de 1.22 m (48”) de diámetro. </a:t>
            </a:r>
          </a:p>
          <a:p>
            <a:pPr marL="0" marR="0" lvl="0" indent="0" algn="l" rtl="0">
              <a:spcBef>
                <a:spcPts val="0"/>
              </a:spcBef>
              <a:buSzPct val="25000"/>
              <a:buNone/>
            </a:pPr>
            <a:endParaRPr lang="es" sz="1800" b="0" i="0" u="none" strike="noStrike" cap="none" dirty="0">
              <a:solidFill>
                <a:srgbClr val="002060"/>
              </a:solidFill>
              <a:latin typeface="Arial"/>
              <a:ea typeface="Arial"/>
              <a:cs typeface="Arial"/>
              <a:sym typeface="Arial"/>
            </a:endParaRPr>
          </a:p>
          <a:p>
            <a:pPr marL="0" marR="0" lvl="0" indent="0" algn="l" rtl="0">
              <a:spcBef>
                <a:spcPts val="0"/>
              </a:spcBef>
              <a:buSzPct val="25000"/>
              <a:buNone/>
            </a:pPr>
            <a:r>
              <a:rPr lang="es" sz="1800" b="0" i="0" u="none" strike="noStrike" cap="none" dirty="0">
                <a:solidFill>
                  <a:srgbClr val="002060"/>
                </a:solidFill>
                <a:latin typeface="Arial"/>
                <a:ea typeface="Arial"/>
                <a:cs typeface="Arial"/>
                <a:sym typeface="Arial"/>
              </a:rPr>
              <a:t>El área de bombeo horizontal se ubica a una distancia de 115.00 m. en diagonal del área de la toma y a una altura de 85 m. sobre el nivel de la presa El Novillo. Se formara una plataforma sobre el terreno natural, con un desnivel para el mejor aprovechamiento de la topografía existente para la ubicación del acceso y edificio de CCM (Centro de Control de Motores).</a:t>
            </a:r>
          </a:p>
        </p:txBody>
      </p:sp>
      <p:pic>
        <p:nvPicPr>
          <p:cNvPr id="204" name="Shape 204"/>
          <p:cNvPicPr preferRelativeResize="0"/>
          <p:nvPr/>
        </p:nvPicPr>
        <p:blipFill>
          <a:blip r:embed="rId3">
            <a:alphaModFix/>
          </a:blip>
          <a:stretch>
            <a:fillRect/>
          </a:stretch>
        </p:blipFill>
        <p:spPr>
          <a:xfrm>
            <a:off x="3995935" y="3429000"/>
            <a:ext cx="3171409" cy="3205437"/>
          </a:xfrm>
          <a:prstGeom prst="rect">
            <a:avLst/>
          </a:prstGeom>
          <a:noFill/>
          <a:ln>
            <a:noFill/>
          </a:ln>
        </p:spPr>
      </p:pic>
      <p:sp>
        <p:nvSpPr>
          <p:cNvPr id="205" name="Shape 205"/>
          <p:cNvSpPr/>
          <p:nvPr/>
        </p:nvSpPr>
        <p:spPr>
          <a:xfrm>
            <a:off x="3995935" y="3429000"/>
            <a:ext cx="3171409" cy="3205437"/>
          </a:xfrm>
          <a:prstGeom prst="roundRect">
            <a:avLst>
              <a:gd name="adj" fmla="val 16667"/>
            </a:avLst>
          </a:prstGeom>
          <a:no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115544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p:nvPr/>
        </p:nvSpPr>
        <p:spPr>
          <a:xfrm>
            <a:off x="2565647" y="210492"/>
            <a:ext cx="6332523" cy="3970318"/>
          </a:xfrm>
          <a:prstGeom prst="rect">
            <a:avLst/>
          </a:prstGeom>
          <a:noFill/>
          <a:ln>
            <a:noFill/>
          </a:ln>
        </p:spPr>
        <p:txBody>
          <a:bodyPr lIns="91425" tIns="45700" rIns="91425" bIns="45700" anchor="t" anchorCtr="0">
            <a:noAutofit/>
          </a:bodyPr>
          <a:lstStyle/>
          <a:p>
            <a:pPr marL="0" marR="0" lvl="0" indent="0" algn="just" rtl="0">
              <a:spcBef>
                <a:spcPts val="0"/>
              </a:spcBef>
              <a:buSzPct val="25000"/>
              <a:buNone/>
            </a:pPr>
            <a:r>
              <a:rPr lang="es" sz="1800" b="0" i="0" u="sng" strike="noStrike" cap="none" dirty="0">
                <a:solidFill>
                  <a:srgbClr val="002060"/>
                </a:solidFill>
                <a:latin typeface="Arial"/>
                <a:ea typeface="Arial"/>
                <a:cs typeface="Arial"/>
                <a:sym typeface="Arial"/>
              </a:rPr>
              <a:t>c) Alimentación eléctrica:</a:t>
            </a:r>
          </a:p>
          <a:p>
            <a:pPr marL="0" marR="0" lvl="0" indent="0" algn="just" rtl="0">
              <a:spcBef>
                <a:spcPts val="0"/>
              </a:spcBef>
              <a:buSzPct val="25000"/>
              <a:buNone/>
            </a:pPr>
            <a:r>
              <a:rPr lang="es" sz="1800" b="0" i="0" u="none" strike="noStrike" cap="none" dirty="0">
                <a:solidFill>
                  <a:srgbClr val="002060"/>
                </a:solidFill>
                <a:latin typeface="Arial"/>
                <a:ea typeface="Arial"/>
                <a:cs typeface="Arial"/>
                <a:sym typeface="Arial"/>
              </a:rPr>
              <a:t>La alimentación eléctrica para los equipos de bombeo vertical y horizontal se dará de la subestación existente en la presa operada por Comisión Federal de Electricidad (CFE),  ubicada a 150 m. del área donde se ubicará la subestación del proyecto en la plataforma de  bombeo horizontal, niv.380 msnm. </a:t>
            </a:r>
          </a:p>
          <a:p>
            <a:pPr marL="0" marR="0" lvl="0" indent="0" algn="just" rtl="0">
              <a:spcBef>
                <a:spcPts val="0"/>
              </a:spcBef>
              <a:buSzPct val="25000"/>
              <a:buNone/>
            </a:pPr>
            <a:endParaRPr lang="es" sz="1800" b="0" i="0" u="none" strike="noStrike" cap="none" dirty="0">
              <a:solidFill>
                <a:srgbClr val="002060"/>
              </a:solidFill>
              <a:latin typeface="Arial"/>
              <a:ea typeface="Arial"/>
              <a:cs typeface="Arial"/>
              <a:sym typeface="Arial"/>
            </a:endParaRPr>
          </a:p>
          <a:p>
            <a:pPr marL="0" marR="0" lvl="0" indent="0" algn="just" rtl="0">
              <a:spcBef>
                <a:spcPts val="0"/>
              </a:spcBef>
              <a:buSzPct val="25000"/>
              <a:buNone/>
            </a:pPr>
            <a:r>
              <a:rPr lang="es" sz="1800" b="0" i="0" u="none" strike="noStrike" cap="none" dirty="0">
                <a:solidFill>
                  <a:srgbClr val="002060"/>
                </a:solidFill>
                <a:latin typeface="Arial"/>
                <a:ea typeface="Arial"/>
                <a:cs typeface="Arial"/>
                <a:sym typeface="Arial"/>
              </a:rPr>
              <a:t>La demanda en Bombas será de  20.250 MVA, mas una carga estimada para servicios,  alumbrado y  gastos complementarios. </a:t>
            </a:r>
          </a:p>
          <a:p>
            <a:pPr marL="0" marR="0" lvl="0" indent="0" algn="just" rtl="0">
              <a:spcBef>
                <a:spcPts val="0"/>
              </a:spcBef>
              <a:buSzPct val="25000"/>
              <a:buNone/>
            </a:pPr>
            <a:r>
              <a:rPr lang="es" sz="1800" b="0" i="0" u="none" strike="noStrike" cap="none" dirty="0">
                <a:solidFill>
                  <a:srgbClr val="002060"/>
                </a:solidFill>
                <a:latin typeface="Arial"/>
                <a:ea typeface="Arial"/>
                <a:cs typeface="Arial"/>
                <a:sym typeface="Arial"/>
              </a:rPr>
              <a:t>Los equipos trabajaran a 4160 Volts por los que se </a:t>
            </a:r>
          </a:p>
          <a:p>
            <a:pPr marL="0" marR="0" lvl="0" indent="0" algn="just" rtl="0">
              <a:spcBef>
                <a:spcPts val="0"/>
              </a:spcBef>
              <a:buSzPct val="25000"/>
              <a:buNone/>
            </a:pPr>
            <a:r>
              <a:rPr lang="es" sz="1800" b="0" i="0" u="none" strike="noStrike" cap="none" dirty="0">
                <a:solidFill>
                  <a:srgbClr val="002060"/>
                </a:solidFill>
                <a:latin typeface="Arial"/>
                <a:ea typeface="Arial"/>
                <a:cs typeface="Arial"/>
                <a:sym typeface="Arial"/>
              </a:rPr>
              <a:t>adecuara el voltaje que suministrara la Subestación de CFE.</a:t>
            </a:r>
          </a:p>
        </p:txBody>
      </p:sp>
      <p:sp>
        <p:nvSpPr>
          <p:cNvPr id="211" name="Shape 211"/>
          <p:cNvSpPr/>
          <p:nvPr/>
        </p:nvSpPr>
        <p:spPr>
          <a:xfrm>
            <a:off x="155575" y="-144463"/>
            <a:ext cx="304799" cy="304801"/>
          </a:xfrm>
          <a:prstGeom prst="rect">
            <a:avLst/>
          </a:prstGeom>
          <a:noFill/>
          <a:ln>
            <a:noFill/>
          </a:ln>
        </p:spPr>
        <p:txBody>
          <a:bodyPr lIns="91425" tIns="45700" rIns="91425" bIns="45700" anchor="t" anchorCtr="0">
            <a:noAutofit/>
          </a:bodyPr>
          <a:lstStyle/>
          <a:p>
            <a:pPr lvl="0">
              <a:spcBef>
                <a:spcPts val="0"/>
              </a:spcBef>
              <a:buNone/>
            </a:pPr>
            <a:endParaRPr/>
          </a:p>
        </p:txBody>
      </p:sp>
      <p:pic>
        <p:nvPicPr>
          <p:cNvPr id="212" name="Shape 212"/>
          <p:cNvPicPr preferRelativeResize="0"/>
          <p:nvPr/>
        </p:nvPicPr>
        <p:blipFill>
          <a:blip r:embed="rId3">
            <a:alphaModFix/>
          </a:blip>
          <a:stretch>
            <a:fillRect/>
          </a:stretch>
        </p:blipFill>
        <p:spPr>
          <a:xfrm>
            <a:off x="107504" y="4230964"/>
            <a:ext cx="3408053" cy="2476357"/>
          </a:xfrm>
          <a:prstGeom prst="rect">
            <a:avLst/>
          </a:prstGeom>
          <a:noFill/>
          <a:ln>
            <a:noFill/>
          </a:ln>
        </p:spPr>
      </p:pic>
      <p:pic>
        <p:nvPicPr>
          <p:cNvPr id="213" name="Shape 213"/>
          <p:cNvPicPr preferRelativeResize="0"/>
          <p:nvPr/>
        </p:nvPicPr>
        <p:blipFill>
          <a:blip r:embed="rId4">
            <a:alphaModFix/>
          </a:blip>
          <a:stretch>
            <a:fillRect/>
          </a:stretch>
        </p:blipFill>
        <p:spPr>
          <a:xfrm>
            <a:off x="307974" y="325754"/>
            <a:ext cx="1962944" cy="1472208"/>
          </a:xfrm>
          <a:prstGeom prst="rect">
            <a:avLst/>
          </a:prstGeom>
          <a:noFill/>
          <a:ln>
            <a:noFill/>
          </a:ln>
        </p:spPr>
      </p:pic>
    </p:spTree>
    <p:extLst>
      <p:ext uri="{BB962C8B-B14F-4D97-AF65-F5344CB8AC3E}">
        <p14:creationId xmlns:p14="http://schemas.microsoft.com/office/powerpoint/2010/main" val="243104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83976" y="6669360"/>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275856" y="6559714"/>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sp>
        <p:nvSpPr>
          <p:cNvPr id="13" name="7 CuadroTexto"/>
          <p:cNvSpPr txBox="1"/>
          <p:nvPr/>
        </p:nvSpPr>
        <p:spPr>
          <a:xfrm>
            <a:off x="683568" y="1476749"/>
            <a:ext cx="7992887" cy="2062089"/>
          </a:xfrm>
          <a:prstGeom prst="rect">
            <a:avLst/>
          </a:prstGeom>
          <a:noFill/>
          <a:effectLst/>
        </p:spPr>
        <p:txBody>
          <a:bodyPr wrap="square" lIns="91427" tIns="45713" rIns="91427" bIns="45713" rtlCol="0">
            <a:spAutoFit/>
          </a:bodyPr>
          <a:lstStyle/>
          <a:p>
            <a:pPr marL="88900" lvl="2" algn="just" defTabSz="530225">
              <a:tabLst>
                <a:tab pos="542925" algn="l"/>
              </a:tabLst>
            </a:pPr>
            <a:r>
              <a:rPr lang="es-MX" sz="1600" b="1" dirty="0"/>
              <a:t>Línea de Conducción</a:t>
            </a:r>
          </a:p>
          <a:p>
            <a:pPr marL="530225" lvl="2" algn="just" defTabSz="530225">
              <a:tabLst>
                <a:tab pos="542925" algn="l"/>
              </a:tabLst>
            </a:pPr>
            <a:r>
              <a:rPr lang="es-MX" sz="1400" dirty="0"/>
              <a:t>El acueducto cuenta con una trayectoria total de 143.7 kilómetros de tubería de acero de 48” y 52” de acero al carbón en diferentes diámetros y desde ¼” hasta ¾” de espesor para conducir 2.37 m3/s.</a:t>
            </a:r>
          </a:p>
          <a:p>
            <a:pPr marL="530225" lvl="2" algn="just" defTabSz="530225">
              <a:tabLst>
                <a:tab pos="542925" algn="l"/>
              </a:tabLst>
            </a:pPr>
            <a:endParaRPr lang="es-MX" sz="1400" dirty="0"/>
          </a:p>
          <a:p>
            <a:pPr marL="530225" lvl="2" algn="just" defTabSz="530225">
              <a:tabLst>
                <a:tab pos="542925" algn="l"/>
              </a:tabLst>
            </a:pPr>
            <a:r>
              <a:rPr lang="es-MX" sz="1400" dirty="0"/>
              <a:t>La línea de conducción se compone de un tramo por bombeo que inicia en la obra de toma (345 msnm) al tanque de succión (460 msnm) alimentando este a la planta de rebombeo (440 msnm) y este bombea hasta el tanque de regulación donde se hace el cambio de régimen (760 msnm). </a:t>
            </a:r>
          </a:p>
          <a:p>
            <a:pPr marL="530225" lvl="2" algn="just" defTabSz="530225">
              <a:tabLst>
                <a:tab pos="542925" algn="l"/>
              </a:tabLst>
            </a:pPr>
            <a:r>
              <a:rPr lang="es-MX" sz="1400" dirty="0"/>
              <a:t>La línea por gravedad consta de consta de 124 km hasta el punto de distribución hacia las potabilizadoras Sur y Norte (km10+000)</a:t>
            </a:r>
          </a:p>
        </p:txBody>
      </p:sp>
      <p:pic>
        <p:nvPicPr>
          <p:cNvPr id="14" name="Picture 2" descr="C:\Users\Public\Pictures\BEST\110909 02 KM 45.JPG"/>
          <p:cNvPicPr>
            <a:picLocks noChangeAspect="1" noChangeArrowheads="1"/>
          </p:cNvPicPr>
          <p:nvPr/>
        </p:nvPicPr>
        <p:blipFill>
          <a:blip r:embed="rId3" cstate="print"/>
          <a:srcRect/>
          <a:stretch>
            <a:fillRect/>
          </a:stretch>
        </p:blipFill>
        <p:spPr bwMode="auto">
          <a:xfrm>
            <a:off x="180000" y="3852000"/>
            <a:ext cx="2880000" cy="2160000"/>
          </a:xfrm>
          <a:prstGeom prst="rect">
            <a:avLst/>
          </a:prstGeom>
          <a:noFill/>
        </p:spPr>
      </p:pic>
      <p:pic>
        <p:nvPicPr>
          <p:cNvPr id="15" name="Picture 3" descr="C:\Users\Public\Pictures\BEST\366014-G KM 23.JPG"/>
          <p:cNvPicPr>
            <a:picLocks noChangeAspect="1" noChangeArrowheads="1"/>
          </p:cNvPicPr>
          <p:nvPr/>
        </p:nvPicPr>
        <p:blipFill>
          <a:blip r:embed="rId4" cstate="print"/>
          <a:srcRect/>
          <a:stretch>
            <a:fillRect/>
          </a:stretch>
        </p:blipFill>
        <p:spPr bwMode="auto">
          <a:xfrm>
            <a:off x="3532608" y="3852000"/>
            <a:ext cx="2160240" cy="2160000"/>
          </a:xfrm>
          <a:prstGeom prst="rect">
            <a:avLst/>
          </a:prstGeom>
          <a:noFill/>
        </p:spPr>
      </p:pic>
      <p:pic>
        <p:nvPicPr>
          <p:cNvPr id="16" name="Picture 4" descr="C:\Users\Public\Pictures\BEST\110909 02 KM 23.JPG"/>
          <p:cNvPicPr>
            <a:picLocks noChangeAspect="1" noChangeArrowheads="1"/>
          </p:cNvPicPr>
          <p:nvPr/>
        </p:nvPicPr>
        <p:blipFill>
          <a:blip r:embed="rId5" cstate="print"/>
          <a:srcRect/>
          <a:stretch>
            <a:fillRect/>
          </a:stretch>
        </p:blipFill>
        <p:spPr bwMode="auto">
          <a:xfrm>
            <a:off x="6084000" y="3852000"/>
            <a:ext cx="2880000" cy="2160000"/>
          </a:xfrm>
          <a:prstGeom prst="rect">
            <a:avLst/>
          </a:prstGeom>
          <a:noFill/>
        </p:spPr>
      </p:pic>
    </p:spTree>
    <p:extLst>
      <p:ext uri="{BB962C8B-B14F-4D97-AF65-F5344CB8AC3E}">
        <p14:creationId xmlns:p14="http://schemas.microsoft.com/office/powerpoint/2010/main" val="402283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p:nvPr/>
        </p:nvSpPr>
        <p:spPr>
          <a:xfrm>
            <a:off x="539552" y="476672"/>
            <a:ext cx="7848870" cy="286232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1800" b="0" i="0" u="sng" strike="noStrike" cap="none" dirty="0">
                <a:solidFill>
                  <a:srgbClr val="002060"/>
                </a:solidFill>
                <a:latin typeface="Arial"/>
                <a:ea typeface="Arial"/>
                <a:cs typeface="Arial"/>
                <a:sym typeface="Arial"/>
              </a:rPr>
              <a:t>d) Acueducto:</a:t>
            </a:r>
            <a:r>
              <a:rPr lang="es" sz="1800" b="0" i="0" u="none" strike="noStrike" cap="none" dirty="0">
                <a:solidFill>
                  <a:srgbClr val="002060"/>
                </a:solidFill>
                <a:latin typeface="Arial"/>
                <a:ea typeface="Arial"/>
                <a:cs typeface="Arial"/>
                <a:sym typeface="Arial"/>
              </a:rPr>
              <a:t> El diseño de la línea de conducción será para transportar el agua de la fuente de abastecimiento localizada en la presa El Novillo hasta la Cd. de Hermosillo, con servicio en ruta, para un fasto de diseño de 2.7 m</a:t>
            </a:r>
            <a:r>
              <a:rPr lang="es" sz="1200" b="0" i="0" u="none" strike="noStrike" cap="none" dirty="0">
                <a:solidFill>
                  <a:srgbClr val="002060"/>
                </a:solidFill>
                <a:latin typeface="Arial"/>
                <a:ea typeface="Arial"/>
                <a:cs typeface="Arial"/>
                <a:sym typeface="Arial"/>
              </a:rPr>
              <a:t>3</a:t>
            </a:r>
            <a:r>
              <a:rPr lang="es" sz="1800" b="0" i="0" u="none" strike="noStrike" cap="none" dirty="0">
                <a:solidFill>
                  <a:srgbClr val="002060"/>
                </a:solidFill>
                <a:latin typeface="Arial"/>
                <a:ea typeface="Arial"/>
                <a:cs typeface="Arial"/>
                <a:sym typeface="Arial"/>
              </a:rPr>
              <a:t>/s con servicio continuo las 24 horas. </a:t>
            </a:r>
          </a:p>
        </p:txBody>
      </p:sp>
      <p:pic>
        <p:nvPicPr>
          <p:cNvPr id="220" name="Shape 220"/>
          <p:cNvPicPr preferRelativeResize="0"/>
          <p:nvPr/>
        </p:nvPicPr>
        <p:blipFill>
          <a:blip r:embed="rId3">
            <a:alphaModFix/>
          </a:blip>
          <a:stretch>
            <a:fillRect/>
          </a:stretch>
        </p:blipFill>
        <p:spPr>
          <a:xfrm>
            <a:off x="2483767" y="3573016"/>
            <a:ext cx="3816424" cy="2562853"/>
          </a:xfrm>
          <a:prstGeom prst="rect">
            <a:avLst/>
          </a:prstGeom>
          <a:noFill/>
          <a:ln>
            <a:noFill/>
          </a:ln>
        </p:spPr>
      </p:pic>
      <p:sp>
        <p:nvSpPr>
          <p:cNvPr id="221" name="Shape 221"/>
          <p:cNvSpPr/>
          <p:nvPr/>
        </p:nvSpPr>
        <p:spPr>
          <a:xfrm>
            <a:off x="2483767" y="3573016"/>
            <a:ext cx="3816424" cy="2562853"/>
          </a:xfrm>
          <a:prstGeom prst="roundRect">
            <a:avLst>
              <a:gd name="adj" fmla="val 8594"/>
            </a:avLst>
          </a:prstGeom>
          <a:no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495024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p:nvPr/>
        </p:nvSpPr>
        <p:spPr>
          <a:xfrm>
            <a:off x="539552" y="2963413"/>
            <a:ext cx="8064896" cy="313932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s" sz="1800" b="0" i="0" u="none" strike="noStrike" cap="none" dirty="0">
                <a:solidFill>
                  <a:srgbClr val="002060"/>
                </a:solidFill>
                <a:latin typeface="Arial"/>
                <a:ea typeface="Arial"/>
                <a:cs typeface="Arial"/>
                <a:sym typeface="Arial"/>
              </a:rPr>
              <a:t>La línea de conducción será diseñada por bombeo y por gravedad según las condiciones topográficas de la zona de tal forma que permita conducir el gasto de diseño desde la zona  de abastecimiento hasta el sitio de descarga en los tanques de regularización dentro de las zonas urbanas.</a:t>
            </a:r>
          </a:p>
        </p:txBody>
      </p:sp>
      <p:pic>
        <p:nvPicPr>
          <p:cNvPr id="227" name="Shape 227"/>
          <p:cNvPicPr preferRelativeResize="0"/>
          <p:nvPr/>
        </p:nvPicPr>
        <p:blipFill>
          <a:blip r:embed="rId3">
            <a:alphaModFix/>
          </a:blip>
          <a:stretch>
            <a:fillRect/>
          </a:stretch>
        </p:blipFill>
        <p:spPr>
          <a:xfrm>
            <a:off x="1043608" y="548679"/>
            <a:ext cx="2381250" cy="1924050"/>
          </a:xfrm>
          <a:prstGeom prst="rect">
            <a:avLst/>
          </a:prstGeom>
          <a:noFill/>
          <a:ln>
            <a:noFill/>
          </a:ln>
        </p:spPr>
      </p:pic>
      <p:sp>
        <p:nvSpPr>
          <p:cNvPr id="228" name="Shape 228"/>
          <p:cNvSpPr/>
          <p:nvPr/>
        </p:nvSpPr>
        <p:spPr>
          <a:xfrm>
            <a:off x="1043608" y="548679"/>
            <a:ext cx="2381249" cy="1924050"/>
          </a:xfrm>
          <a:prstGeom prst="roundRect">
            <a:avLst>
              <a:gd name="adj" fmla="val 4167"/>
            </a:avLst>
          </a:prstGeom>
          <a:noFill/>
          <a:ln w="76200" cap="sq" cmpd="sng">
            <a:solidFill>
              <a:srgbClr val="EAEAEA"/>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229" name="Shape 229"/>
          <p:cNvPicPr preferRelativeResize="0"/>
          <p:nvPr/>
        </p:nvPicPr>
        <p:blipFill>
          <a:blip r:embed="rId4">
            <a:alphaModFix/>
          </a:blip>
          <a:stretch>
            <a:fillRect/>
          </a:stretch>
        </p:blipFill>
        <p:spPr>
          <a:xfrm>
            <a:off x="3923928" y="404663"/>
            <a:ext cx="3960439" cy="2266920"/>
          </a:xfrm>
          <a:prstGeom prst="rect">
            <a:avLst/>
          </a:prstGeom>
          <a:noFill/>
          <a:ln>
            <a:noFill/>
          </a:ln>
        </p:spPr>
      </p:pic>
      <p:sp>
        <p:nvSpPr>
          <p:cNvPr id="230" name="Shape 230"/>
          <p:cNvSpPr/>
          <p:nvPr/>
        </p:nvSpPr>
        <p:spPr>
          <a:xfrm>
            <a:off x="3923928" y="404663"/>
            <a:ext cx="3960440" cy="2266919"/>
          </a:xfrm>
          <a:prstGeom prst="roundRect">
            <a:avLst>
              <a:gd name="adj" fmla="val 4167"/>
            </a:avLst>
          </a:prstGeom>
          <a:noFill/>
          <a:ln w="76200" cap="sq" cmpd="sng">
            <a:solidFill>
              <a:srgbClr val="EAEAEA"/>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291508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195494" y="6409192"/>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199377" y="6299546"/>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sp>
        <p:nvSpPr>
          <p:cNvPr id="13" name="5 CuadroTexto"/>
          <p:cNvSpPr txBox="1"/>
          <p:nvPr/>
        </p:nvSpPr>
        <p:spPr>
          <a:xfrm>
            <a:off x="755576" y="1829997"/>
            <a:ext cx="7992887" cy="984871"/>
          </a:xfrm>
          <a:prstGeom prst="rect">
            <a:avLst/>
          </a:prstGeom>
          <a:noFill/>
          <a:effectLst/>
        </p:spPr>
        <p:txBody>
          <a:bodyPr wrap="square" lIns="91427" tIns="45713" rIns="91427" bIns="45713" rtlCol="0">
            <a:spAutoFit/>
          </a:bodyPr>
          <a:lstStyle/>
          <a:p>
            <a:pPr marL="85712" lvl="1">
              <a:tabLst>
                <a:tab pos="361898" algn="l"/>
              </a:tabLst>
            </a:pPr>
            <a:r>
              <a:rPr lang="es-MX" sz="1600" b="1" dirty="0"/>
              <a:t>Estación  de Rebombeo.</a:t>
            </a:r>
          </a:p>
          <a:p>
            <a:pPr marL="444500" lvl="2" algn="just">
              <a:tabLst>
                <a:tab pos="361898" algn="l"/>
              </a:tabLst>
            </a:pPr>
            <a:endParaRPr lang="es-MX" sz="1400" dirty="0"/>
          </a:p>
          <a:p>
            <a:pPr marL="444500" lvl="2" algn="just">
              <a:tabLst>
                <a:tab pos="361898" algn="l"/>
              </a:tabLst>
            </a:pPr>
            <a:r>
              <a:rPr lang="es-MX" sz="1400" dirty="0"/>
              <a:t>Consta de un múltiple de succión de acero de 48”, interconectado a un tanque de regulación de 2,000 m3, 5 Bombas horizontales de 595 </a:t>
            </a:r>
            <a:r>
              <a:rPr lang="es-MX" sz="1400" dirty="0" err="1"/>
              <a:t>lps</a:t>
            </a:r>
            <a:r>
              <a:rPr lang="es-MX" sz="1400" dirty="0"/>
              <a:t> con motores de 3,250 HP, CCM completo.</a:t>
            </a:r>
          </a:p>
        </p:txBody>
      </p:sp>
      <p:pic>
        <p:nvPicPr>
          <p:cNvPr id="14" name="0 Imagen"/>
          <p:cNvPicPr/>
          <p:nvPr/>
        </p:nvPicPr>
        <p:blipFill>
          <a:blip r:embed="rId3" cstate="print">
            <a:extLst>
              <a:ext uri="{28A0092B-C50C-407E-A947-70E740481C1C}">
                <a14:useLocalDpi xmlns:a14="http://schemas.microsoft.com/office/drawing/2010/main" val="0"/>
              </a:ext>
            </a:extLst>
          </a:blip>
          <a:stretch>
            <a:fillRect/>
          </a:stretch>
        </p:blipFill>
        <p:spPr>
          <a:xfrm>
            <a:off x="3181473" y="3381560"/>
            <a:ext cx="2686671" cy="2160000"/>
          </a:xfrm>
          <a:prstGeom prst="rect">
            <a:avLst/>
          </a:prstGeom>
        </p:spPr>
      </p:pic>
      <p:pic>
        <p:nvPicPr>
          <p:cNvPr id="15" name="1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357" y="3375751"/>
            <a:ext cx="2714642" cy="2160000"/>
          </a:xfrm>
          <a:prstGeom prst="rect">
            <a:avLst/>
          </a:prstGeom>
        </p:spPr>
      </p:pic>
      <p:pic>
        <p:nvPicPr>
          <p:cNvPr id="16" name="0 Imagen"/>
          <p:cNvPicPr/>
          <p:nvPr/>
        </p:nvPicPr>
        <p:blipFill>
          <a:blip r:embed="rId5" cstate="print">
            <a:extLst>
              <a:ext uri="{28A0092B-C50C-407E-A947-70E740481C1C}">
                <a14:useLocalDpi xmlns:a14="http://schemas.microsoft.com/office/drawing/2010/main" val="0"/>
              </a:ext>
            </a:extLst>
          </a:blip>
          <a:stretch>
            <a:fillRect/>
          </a:stretch>
        </p:blipFill>
        <p:spPr>
          <a:xfrm>
            <a:off x="5960618" y="3375751"/>
            <a:ext cx="2523494" cy="2160000"/>
          </a:xfrm>
          <a:prstGeom prst="rect">
            <a:avLst/>
          </a:prstGeom>
        </p:spPr>
      </p:pic>
    </p:spTree>
    <p:extLst>
      <p:ext uri="{BB962C8B-B14F-4D97-AF65-F5344CB8AC3E}">
        <p14:creationId xmlns:p14="http://schemas.microsoft.com/office/powerpoint/2010/main" val="1315073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320135" y="6319146"/>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424025" y="6209500"/>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pic>
        <p:nvPicPr>
          <p:cNvPr id="13" name="6 Imagen" descr="tableros.jpg"/>
          <p:cNvPicPr>
            <a:picLocks noChangeAspect="1"/>
          </p:cNvPicPr>
          <p:nvPr/>
        </p:nvPicPr>
        <p:blipFill>
          <a:blip r:embed="rId3" cstate="print"/>
          <a:stretch>
            <a:fillRect/>
          </a:stretch>
        </p:blipFill>
        <p:spPr>
          <a:xfrm>
            <a:off x="6017035" y="2983274"/>
            <a:ext cx="2587413" cy="1771537"/>
          </a:xfrm>
          <a:prstGeom prst="rect">
            <a:avLst/>
          </a:prstGeom>
        </p:spPr>
      </p:pic>
      <p:pic>
        <p:nvPicPr>
          <p:cNvPr id="14" name="18 Imagen" descr="WP_003865.jpg"/>
          <p:cNvPicPr/>
          <p:nvPr/>
        </p:nvPicPr>
        <p:blipFill>
          <a:blip r:embed="rId4" cstate="email"/>
          <a:stretch>
            <a:fillRect/>
          </a:stretch>
        </p:blipFill>
        <p:spPr>
          <a:xfrm>
            <a:off x="3278718" y="2993698"/>
            <a:ext cx="2685510" cy="1750691"/>
          </a:xfrm>
          <a:prstGeom prst="rect">
            <a:avLst/>
          </a:prstGeom>
        </p:spPr>
      </p:pic>
      <p:pic>
        <p:nvPicPr>
          <p:cNvPr id="15" name="Picture 2" descr="C:\Users\Public\Pictures\ACUEDUCTO INDEP\2013\Marzo\090320132689.jpg"/>
          <p:cNvPicPr>
            <a:picLocks noChangeAspect="1" noChangeArrowheads="1"/>
          </p:cNvPicPr>
          <p:nvPr/>
        </p:nvPicPr>
        <p:blipFill>
          <a:blip r:embed="rId5" cstate="print"/>
          <a:srcRect/>
          <a:stretch>
            <a:fillRect/>
          </a:stretch>
        </p:blipFill>
        <p:spPr bwMode="auto">
          <a:xfrm>
            <a:off x="539552" y="2972852"/>
            <a:ext cx="2686359" cy="1771537"/>
          </a:xfrm>
          <a:prstGeom prst="rect">
            <a:avLst/>
          </a:prstGeom>
          <a:noFill/>
        </p:spPr>
      </p:pic>
      <p:sp>
        <p:nvSpPr>
          <p:cNvPr id="16" name="8 CuadroTexto"/>
          <p:cNvSpPr txBox="1"/>
          <p:nvPr/>
        </p:nvSpPr>
        <p:spPr>
          <a:xfrm>
            <a:off x="611560" y="1520322"/>
            <a:ext cx="7455474" cy="1415758"/>
          </a:xfrm>
          <a:prstGeom prst="rect">
            <a:avLst/>
          </a:prstGeom>
          <a:noFill/>
          <a:effectLst/>
        </p:spPr>
        <p:txBody>
          <a:bodyPr wrap="square" lIns="91427" tIns="45713" rIns="91427" bIns="45713" rtlCol="0">
            <a:spAutoFit/>
          </a:bodyPr>
          <a:lstStyle/>
          <a:p>
            <a:pPr marL="88900" lvl="2" algn="just">
              <a:tabLst>
                <a:tab pos="361898" algn="l"/>
              </a:tabLst>
            </a:pPr>
            <a:r>
              <a:rPr lang="es-MX" sz="1600" b="1" dirty="0"/>
              <a:t>Subestación Eléctrica y Línea de Transmisión.</a:t>
            </a:r>
          </a:p>
          <a:p>
            <a:pPr marL="444500" lvl="3" algn="just">
              <a:tabLst>
                <a:tab pos="360363" algn="l"/>
                <a:tab pos="811213" algn="l"/>
              </a:tabLst>
            </a:pPr>
            <a:endParaRPr lang="es-MX" sz="1400" dirty="0"/>
          </a:p>
          <a:p>
            <a:pPr marL="444500" lvl="3" algn="just">
              <a:tabLst>
                <a:tab pos="360363" algn="l"/>
                <a:tab pos="811213" algn="l"/>
              </a:tabLst>
            </a:pPr>
            <a:r>
              <a:rPr lang="es-MX" sz="1400" dirty="0"/>
              <a:t>Se ubica aledaña a la estación de </a:t>
            </a:r>
            <a:r>
              <a:rPr lang="es-MX" sz="1400" dirty="0" err="1"/>
              <a:t>rebombeo</a:t>
            </a:r>
            <a:r>
              <a:rPr lang="es-MX" sz="1400" dirty="0"/>
              <a:t>, cuenta con 2 transformadores de potencia de 16/20/24 MVA, se alimenta de la planta hidroeléctrica de la Presa del Novillo a través de 9 torres de transmisión.</a:t>
            </a:r>
          </a:p>
          <a:p>
            <a:pPr marL="711200" lvl="3" indent="-266700" algn="just">
              <a:buFont typeface="+mj-lt"/>
              <a:buAutoNum type="alphaLcParenR"/>
              <a:tabLst>
                <a:tab pos="360363" algn="l"/>
                <a:tab pos="811213" algn="l"/>
              </a:tabLst>
            </a:pPr>
            <a:endParaRPr lang="es-MX" sz="1400" dirty="0"/>
          </a:p>
        </p:txBody>
      </p:sp>
      <p:pic>
        <p:nvPicPr>
          <p:cNvPr id="17" name="104 Imagen" descr="E:\DCIM\101MSDCF\DSC01662.JPG"/>
          <p:cNvPicPr/>
          <p:nvPr/>
        </p:nvPicPr>
        <p:blipFill>
          <a:blip r:embed="rId6" cstate="print"/>
          <a:stretch>
            <a:fillRect/>
          </a:stretch>
        </p:blipFill>
        <p:spPr bwMode="auto">
          <a:xfrm>
            <a:off x="503131" y="4781843"/>
            <a:ext cx="8029309" cy="1340768"/>
          </a:xfrm>
          <a:prstGeom prst="rect">
            <a:avLst/>
          </a:prstGeom>
          <a:noFill/>
          <a:ln>
            <a:noFill/>
          </a:ln>
        </p:spPr>
      </p:pic>
    </p:spTree>
    <p:extLst>
      <p:ext uri="{BB962C8B-B14F-4D97-AF65-F5344CB8AC3E}">
        <p14:creationId xmlns:p14="http://schemas.microsoft.com/office/powerpoint/2010/main" val="1418013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10316" y="6614450"/>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338548" y="6461520"/>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pic>
        <p:nvPicPr>
          <p:cNvPr id="13" name="Picture 2" descr="C:\Users\Public\Pictures\ACUEDUCTO INDEP\2013\Marzo\090320132694.jpg"/>
          <p:cNvPicPr>
            <a:picLocks noChangeAspect="1" noChangeArrowheads="1"/>
          </p:cNvPicPr>
          <p:nvPr/>
        </p:nvPicPr>
        <p:blipFill>
          <a:blip r:embed="rId3" cstate="print"/>
          <a:srcRect/>
          <a:stretch>
            <a:fillRect/>
          </a:stretch>
        </p:blipFill>
        <p:spPr bwMode="auto">
          <a:xfrm>
            <a:off x="5868144" y="3933057"/>
            <a:ext cx="2036762" cy="2634890"/>
          </a:xfrm>
          <a:prstGeom prst="rect">
            <a:avLst/>
          </a:prstGeom>
          <a:noFill/>
        </p:spPr>
      </p:pic>
      <p:pic>
        <p:nvPicPr>
          <p:cNvPr id="14" name="14 Imagen" descr="C:\Users\CAPICUA1\Downloads\image (2).jpeg"/>
          <p:cNvPicPr/>
          <p:nvPr/>
        </p:nvPicPr>
        <p:blipFill>
          <a:blip r:embed="rId4" cstate="print"/>
          <a:srcRect/>
          <a:stretch>
            <a:fillRect/>
          </a:stretch>
        </p:blipFill>
        <p:spPr bwMode="auto">
          <a:xfrm>
            <a:off x="611560" y="2320500"/>
            <a:ext cx="8101828" cy="1343569"/>
          </a:xfrm>
          <a:prstGeom prst="rect">
            <a:avLst/>
          </a:prstGeom>
          <a:noFill/>
          <a:ln w="9525">
            <a:noFill/>
            <a:miter lim="800000"/>
            <a:headEnd/>
            <a:tailEnd/>
          </a:ln>
        </p:spPr>
      </p:pic>
      <p:sp>
        <p:nvSpPr>
          <p:cNvPr id="15" name="6 CuadroTexto"/>
          <p:cNvSpPr txBox="1"/>
          <p:nvPr/>
        </p:nvSpPr>
        <p:spPr>
          <a:xfrm>
            <a:off x="868788" y="1592671"/>
            <a:ext cx="7992887" cy="553984"/>
          </a:xfrm>
          <a:prstGeom prst="rect">
            <a:avLst/>
          </a:prstGeom>
          <a:noFill/>
          <a:effectLst/>
        </p:spPr>
        <p:txBody>
          <a:bodyPr wrap="square" lIns="91427" tIns="45713" rIns="91427" bIns="45713" rtlCol="0">
            <a:spAutoFit/>
          </a:bodyPr>
          <a:lstStyle/>
          <a:p>
            <a:pPr marL="88900" lvl="2" algn="just">
              <a:tabLst>
                <a:tab pos="361898" algn="l"/>
              </a:tabLst>
            </a:pPr>
            <a:r>
              <a:rPr lang="es-MX" sz="1600" b="1" dirty="0"/>
              <a:t>Tanque de Regulación y Cambio de régimen</a:t>
            </a:r>
          </a:p>
          <a:p>
            <a:pPr marL="536575" lvl="2" algn="just">
              <a:tabLst>
                <a:tab pos="361898" algn="l"/>
              </a:tabLst>
            </a:pPr>
            <a:r>
              <a:rPr lang="es-MX" sz="1400" dirty="0">
                <a:solidFill>
                  <a:prstClr val="black"/>
                </a:solidFill>
              </a:rPr>
              <a:t>Tanque cilíndrico de acero con capacidad de 5,000 m3</a:t>
            </a:r>
          </a:p>
        </p:txBody>
      </p:sp>
      <p:sp>
        <p:nvSpPr>
          <p:cNvPr id="16" name="6 CuadroTexto"/>
          <p:cNvSpPr txBox="1"/>
          <p:nvPr/>
        </p:nvSpPr>
        <p:spPr>
          <a:xfrm>
            <a:off x="611560" y="4174679"/>
            <a:ext cx="4356484" cy="769427"/>
          </a:xfrm>
          <a:prstGeom prst="rect">
            <a:avLst/>
          </a:prstGeom>
          <a:noFill/>
          <a:effectLst/>
        </p:spPr>
        <p:txBody>
          <a:bodyPr wrap="square" lIns="91427" tIns="45713" rIns="91427" bIns="45713" rtlCol="0">
            <a:spAutoFit/>
          </a:bodyPr>
          <a:lstStyle/>
          <a:p>
            <a:pPr marL="536575" lvl="2" algn="just">
              <a:tabLst>
                <a:tab pos="361898" algn="l"/>
              </a:tabLst>
            </a:pPr>
            <a:r>
              <a:rPr lang="es-MX" sz="1600" b="1" dirty="0">
                <a:solidFill>
                  <a:prstClr val="black"/>
                </a:solidFill>
              </a:rPr>
              <a:t>Torre Unidireccional:</a:t>
            </a:r>
            <a:r>
              <a:rPr lang="es-MX" sz="1600" dirty="0">
                <a:solidFill>
                  <a:prstClr val="black"/>
                </a:solidFill>
              </a:rPr>
              <a:t>  </a:t>
            </a:r>
          </a:p>
          <a:p>
            <a:pPr marL="536575" lvl="2" algn="just">
              <a:tabLst>
                <a:tab pos="361898" algn="l"/>
              </a:tabLst>
            </a:pPr>
            <a:r>
              <a:rPr lang="es-MX" sz="1400" dirty="0">
                <a:solidFill>
                  <a:prstClr val="black"/>
                </a:solidFill>
              </a:rPr>
              <a:t>	Estructura cilíndrica de acero de 2.44m de 	diámetro y 30.75 m de altura.</a:t>
            </a:r>
          </a:p>
        </p:txBody>
      </p:sp>
    </p:spTree>
    <p:extLst>
      <p:ext uri="{BB962C8B-B14F-4D97-AF65-F5344CB8AC3E}">
        <p14:creationId xmlns:p14="http://schemas.microsoft.com/office/powerpoint/2010/main" val="3695824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10316" y="6674676"/>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233136" y="6565030"/>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sp>
        <p:nvSpPr>
          <p:cNvPr id="13" name="7 CuadroTexto"/>
          <p:cNvSpPr txBox="1"/>
          <p:nvPr/>
        </p:nvSpPr>
        <p:spPr>
          <a:xfrm>
            <a:off x="776771" y="1493948"/>
            <a:ext cx="7992887" cy="2092866"/>
          </a:xfrm>
          <a:prstGeom prst="rect">
            <a:avLst/>
          </a:prstGeom>
          <a:noFill/>
          <a:effectLst/>
        </p:spPr>
        <p:txBody>
          <a:bodyPr wrap="square" lIns="91427" tIns="45713" rIns="91427" bIns="45713" rtlCol="0">
            <a:spAutoFit/>
          </a:bodyPr>
          <a:lstStyle/>
          <a:p>
            <a:pPr marL="88900" lvl="2" algn="just" defTabSz="530225">
              <a:tabLst>
                <a:tab pos="542925" algn="l"/>
              </a:tabLst>
            </a:pPr>
            <a:r>
              <a:rPr lang="es-MX" sz="1600" b="1" dirty="0"/>
              <a:t>Estaciones Reductoras de Presión</a:t>
            </a:r>
          </a:p>
          <a:p>
            <a:pPr marL="88900" lvl="2" algn="just" defTabSz="530225">
              <a:tabLst>
                <a:tab pos="542925" algn="l"/>
              </a:tabLst>
            </a:pPr>
            <a:endParaRPr lang="es-MX" sz="1600" b="1" dirty="0"/>
          </a:p>
          <a:p>
            <a:pPr marL="354013" lvl="2" indent="188913" algn="just" defTabSz="530225">
              <a:tabLst>
                <a:tab pos="542925" algn="l"/>
              </a:tabLst>
            </a:pPr>
            <a:r>
              <a:rPr lang="es-MX" sz="1400" dirty="0"/>
              <a:t>El acueducto cuenta con 3 estaciones reductoras de presión.</a:t>
            </a:r>
          </a:p>
          <a:p>
            <a:pPr marL="354013" lvl="2" indent="188913" algn="just">
              <a:tabLst>
                <a:tab pos="361898" algn="l"/>
              </a:tabLst>
            </a:pPr>
            <a:endParaRPr lang="es-MX" sz="1400" dirty="0"/>
          </a:p>
          <a:p>
            <a:pPr marL="538163" lvl="2" algn="just">
              <a:tabLst>
                <a:tab pos="361898" algn="l"/>
              </a:tabLst>
            </a:pPr>
            <a:r>
              <a:rPr lang="es-MX" sz="1400" dirty="0"/>
              <a:t>Las estaciones se encuentran ubicadas en:</a:t>
            </a:r>
          </a:p>
          <a:p>
            <a:pPr marL="354013" lvl="2" indent="188913" algn="just">
              <a:tabLst>
                <a:tab pos="361898" algn="l"/>
              </a:tabLst>
            </a:pPr>
            <a:r>
              <a:rPr lang="es-MX" sz="1400" dirty="0"/>
              <a:t>Estación Reductora  “Los Chinos”  92+100</a:t>
            </a:r>
          </a:p>
          <a:p>
            <a:pPr marL="354013" lvl="2" indent="188913" algn="just">
              <a:tabLst>
                <a:tab pos="361898" algn="l"/>
              </a:tabLst>
            </a:pPr>
            <a:r>
              <a:rPr lang="es-MX" sz="1400" dirty="0"/>
              <a:t>Estación Reductora  “Aguajito”       36+600</a:t>
            </a:r>
          </a:p>
          <a:p>
            <a:pPr marL="354013" lvl="2" indent="188913" algn="just">
              <a:tabLst>
                <a:tab pos="361898" algn="l"/>
              </a:tabLst>
            </a:pPr>
            <a:r>
              <a:rPr lang="es-MX" sz="1400" dirty="0"/>
              <a:t>Estación Reductora “Sur”                 10+000</a:t>
            </a:r>
          </a:p>
          <a:p>
            <a:pPr marL="885825" lvl="2" indent="-342900" algn="just">
              <a:tabLst>
                <a:tab pos="361898" algn="l"/>
              </a:tabLst>
            </a:pPr>
            <a:endParaRPr lang="es-MX" sz="1400" dirty="0"/>
          </a:p>
        </p:txBody>
      </p:sp>
      <p:pic>
        <p:nvPicPr>
          <p:cNvPr id="14" name="Picture 2" descr="C:\Users\Public\Pictures\ACUEDUCTO INDEP\2013\Abril\CAM00162 (1).jpg"/>
          <p:cNvPicPr>
            <a:picLocks noChangeAspect="1" noChangeArrowheads="1"/>
          </p:cNvPicPr>
          <p:nvPr/>
        </p:nvPicPr>
        <p:blipFill>
          <a:blip r:embed="rId3" cstate="print"/>
          <a:srcRect/>
          <a:stretch>
            <a:fillRect/>
          </a:stretch>
        </p:blipFill>
        <p:spPr bwMode="auto">
          <a:xfrm>
            <a:off x="387456" y="4311319"/>
            <a:ext cx="2880000" cy="2160000"/>
          </a:xfrm>
          <a:prstGeom prst="rect">
            <a:avLst/>
          </a:prstGeom>
          <a:noFill/>
        </p:spPr>
      </p:pic>
      <p:pic>
        <p:nvPicPr>
          <p:cNvPr id="15" name="12 Imagen" descr="FOTOS 08 ABR 13 009.JPG"/>
          <p:cNvPicPr preferRelativeResize="0">
            <a:picLocks/>
          </p:cNvPicPr>
          <p:nvPr/>
        </p:nvPicPr>
        <p:blipFill>
          <a:blip r:embed="rId4" cstate="print"/>
          <a:stretch>
            <a:fillRect/>
          </a:stretch>
        </p:blipFill>
        <p:spPr>
          <a:xfrm>
            <a:off x="5405575" y="2436972"/>
            <a:ext cx="2880000" cy="2160000"/>
          </a:xfrm>
          <a:prstGeom prst="rect">
            <a:avLst/>
          </a:prstGeom>
        </p:spPr>
      </p:pic>
      <p:pic>
        <p:nvPicPr>
          <p:cNvPr id="16" name="85 Imagen" descr="C:\Users\Diego\Desktop\8marz\IMG_2323.JPG"/>
          <p:cNvPicPr/>
          <p:nvPr/>
        </p:nvPicPr>
        <p:blipFill rotWithShape="1">
          <a:blip r:embed="rId5" cstate="email">
            <a:extLst>
              <a:ext uri="{28A0092B-C50C-407E-A947-70E740481C1C}">
                <a14:useLocalDpi xmlns:a14="http://schemas.microsoft.com/office/drawing/2010/main"/>
              </a:ext>
            </a:extLst>
          </a:blip>
          <a:srcRect/>
          <a:stretch/>
        </p:blipFill>
        <p:spPr bwMode="auto">
          <a:xfrm>
            <a:off x="3347864" y="4689473"/>
            <a:ext cx="5184576" cy="1800200"/>
          </a:xfrm>
          <a:prstGeom prst="rect">
            <a:avLst/>
          </a:prstGeom>
          <a:noFill/>
          <a:ln>
            <a:noFill/>
          </a:ln>
        </p:spPr>
      </p:pic>
    </p:spTree>
    <p:extLst>
      <p:ext uri="{BB962C8B-B14F-4D97-AF65-F5344CB8AC3E}">
        <p14:creationId xmlns:p14="http://schemas.microsoft.com/office/powerpoint/2010/main" val="1749203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91640" y="6490733"/>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419872" y="6381087"/>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pic>
        <p:nvPicPr>
          <p:cNvPr id="13" name="3 Imagen" descr="RESERVORIO.jpg"/>
          <p:cNvPicPr>
            <a:picLocks noChangeAspect="1"/>
          </p:cNvPicPr>
          <p:nvPr/>
        </p:nvPicPr>
        <p:blipFill>
          <a:blip r:embed="rId3" cstate="print"/>
          <a:stretch>
            <a:fillRect/>
          </a:stretch>
        </p:blipFill>
        <p:spPr>
          <a:xfrm>
            <a:off x="1331640" y="3920531"/>
            <a:ext cx="2880000" cy="2160000"/>
          </a:xfrm>
          <a:prstGeom prst="rect">
            <a:avLst/>
          </a:prstGeom>
        </p:spPr>
      </p:pic>
      <p:sp>
        <p:nvSpPr>
          <p:cNvPr id="14" name="8 CuadroTexto"/>
          <p:cNvSpPr txBox="1"/>
          <p:nvPr/>
        </p:nvSpPr>
        <p:spPr>
          <a:xfrm>
            <a:off x="755576" y="2065237"/>
            <a:ext cx="7992887" cy="1446536"/>
          </a:xfrm>
          <a:prstGeom prst="rect">
            <a:avLst/>
          </a:prstGeom>
          <a:noFill/>
          <a:effectLst/>
        </p:spPr>
        <p:txBody>
          <a:bodyPr wrap="square" lIns="91427" tIns="45713" rIns="91427" bIns="45713" rtlCol="0">
            <a:spAutoFit/>
          </a:bodyPr>
          <a:lstStyle/>
          <a:p>
            <a:pPr marL="88900" lvl="2" algn="just">
              <a:tabLst>
                <a:tab pos="361898" algn="l"/>
              </a:tabLst>
            </a:pPr>
            <a:r>
              <a:rPr lang="es-MX" sz="1600" b="1" dirty="0"/>
              <a:t>Reservorio Sur</a:t>
            </a:r>
          </a:p>
          <a:p>
            <a:pPr marL="88900" lvl="2" algn="just">
              <a:tabLst>
                <a:tab pos="361898" algn="l"/>
              </a:tabLst>
            </a:pPr>
            <a:endParaRPr lang="es-MX" sz="1600" b="1" dirty="0"/>
          </a:p>
          <a:p>
            <a:pPr marL="873125" indent="-342900">
              <a:buFont typeface="Arial" pitchFamily="34" charset="0"/>
              <a:buChar char="•"/>
            </a:pPr>
            <a:r>
              <a:rPr lang="es-MX" sz="1400" dirty="0"/>
              <a:t>Laguna artificial con área de 24 Ha para una capacidad de 1.3Hm3. </a:t>
            </a:r>
          </a:p>
          <a:p>
            <a:pPr marL="873125" lvl="0" indent="-342900">
              <a:buFont typeface="Arial" pitchFamily="34" charset="0"/>
              <a:buChar char="•"/>
            </a:pPr>
            <a:r>
              <a:rPr lang="es-MX" sz="1400" dirty="0"/>
              <a:t>Asegurar el abastecimiento al independizar el sistema de bombeo del tramo de gravedad del acueducto.  </a:t>
            </a:r>
          </a:p>
          <a:p>
            <a:pPr marL="873125" lvl="0" indent="-342900">
              <a:buFont typeface="Arial" pitchFamily="34" charset="0"/>
              <a:buChar char="•"/>
            </a:pPr>
            <a:r>
              <a:rPr lang="es-MX" sz="1400" dirty="0"/>
              <a:t>Permite programar mantenimientos y correcciones del acueducto.</a:t>
            </a:r>
          </a:p>
        </p:txBody>
      </p:sp>
      <p:pic>
        <p:nvPicPr>
          <p:cNvPr id="15" name="Picture 2" descr="C:\Users\vicente\Desktop\FOTOS ACUEDUCTO\TODOS LOS FRENTES\RESERVORIO\IMG3804.jpg"/>
          <p:cNvPicPr>
            <a:picLocks noChangeAspect="1" noChangeArrowheads="1"/>
          </p:cNvPicPr>
          <p:nvPr/>
        </p:nvPicPr>
        <p:blipFill>
          <a:blip r:embed="rId4" cstate="print"/>
          <a:srcRect/>
          <a:stretch>
            <a:fillRect/>
          </a:stretch>
        </p:blipFill>
        <p:spPr bwMode="auto">
          <a:xfrm>
            <a:off x="5004048" y="3962355"/>
            <a:ext cx="2880000" cy="2160000"/>
          </a:xfrm>
          <a:prstGeom prst="rect">
            <a:avLst/>
          </a:prstGeom>
          <a:noFill/>
        </p:spPr>
      </p:pic>
    </p:spTree>
    <p:extLst>
      <p:ext uri="{BB962C8B-B14F-4D97-AF65-F5344CB8AC3E}">
        <p14:creationId xmlns:p14="http://schemas.microsoft.com/office/powerpoint/2010/main" val="316434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0 Grupo"/>
          <p:cNvGrpSpPr/>
          <p:nvPr/>
        </p:nvGrpSpPr>
        <p:grpSpPr>
          <a:xfrm>
            <a:off x="309595" y="692696"/>
            <a:ext cx="8651359" cy="34289"/>
            <a:chOff x="611560" y="836711"/>
            <a:chExt cx="7992888" cy="45720"/>
          </a:xfrm>
        </p:grpSpPr>
        <p:sp>
          <p:nvSpPr>
            <p:cNvPr id="5"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6"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pic>
        <p:nvPicPr>
          <p:cNvPr id="7" name="Picture 2" descr="C:\Users\jvasquez\Pictures\LogoConagua_sinfond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8189" y="278978"/>
            <a:ext cx="1268008" cy="324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30 Grupo"/>
          <p:cNvGrpSpPr/>
          <p:nvPr/>
        </p:nvGrpSpPr>
        <p:grpSpPr>
          <a:xfrm>
            <a:off x="291640" y="6490733"/>
            <a:ext cx="8651359" cy="34289"/>
            <a:chOff x="611560" y="836711"/>
            <a:chExt cx="7992888" cy="45720"/>
          </a:xfrm>
        </p:grpSpPr>
        <p:sp>
          <p:nvSpPr>
            <p:cNvPr id="9" name="31 Rectángulo"/>
            <p:cNvSpPr/>
            <p:nvPr/>
          </p:nvSpPr>
          <p:spPr>
            <a:xfrm>
              <a:off x="5411398" y="836711"/>
              <a:ext cx="3193050" cy="4571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0" name="32 Rectángulo"/>
            <p:cNvSpPr/>
            <p:nvPr/>
          </p:nvSpPr>
          <p:spPr>
            <a:xfrm>
              <a:off x="611560" y="836712"/>
              <a:ext cx="3193050" cy="4571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grpSp>
      <p:sp>
        <p:nvSpPr>
          <p:cNvPr id="2" name="CuadroTexto 1"/>
          <p:cNvSpPr txBox="1"/>
          <p:nvPr/>
        </p:nvSpPr>
        <p:spPr>
          <a:xfrm>
            <a:off x="6771572" y="264982"/>
            <a:ext cx="2394896" cy="415498"/>
          </a:xfrm>
          <a:prstGeom prst="rect">
            <a:avLst/>
          </a:prstGeom>
          <a:noFill/>
        </p:spPr>
        <p:txBody>
          <a:bodyPr wrap="square" rtlCol="0">
            <a:spAutoFit/>
          </a:bodyPr>
          <a:lstStyle/>
          <a:p>
            <a:pPr algn="ctr"/>
            <a:r>
              <a:rPr lang="es-MX" sz="1050" dirty="0">
                <a:latin typeface="Arial" panose="020B0604020202020204" pitchFamily="34" charset="0"/>
                <a:cs typeface="Arial" panose="020B0604020202020204" pitchFamily="34" charset="0"/>
              </a:rPr>
              <a:t>Subdirección General de Agua Potable, Drenaje y Saneamiento</a:t>
            </a:r>
            <a:endParaRPr lang="es-ES" sz="1050" dirty="0">
              <a:latin typeface="Arial" panose="020B0604020202020204" pitchFamily="34" charset="0"/>
              <a:cs typeface="Arial" panose="020B0604020202020204" pitchFamily="34" charset="0"/>
            </a:endParaRPr>
          </a:p>
        </p:txBody>
      </p:sp>
      <p:sp>
        <p:nvSpPr>
          <p:cNvPr id="61" name="CuadroTexto 60"/>
          <p:cNvSpPr txBox="1"/>
          <p:nvPr/>
        </p:nvSpPr>
        <p:spPr>
          <a:xfrm>
            <a:off x="3419872" y="6381087"/>
            <a:ext cx="2394896" cy="219291"/>
          </a:xfrm>
          <a:prstGeom prst="rect">
            <a:avLst/>
          </a:prstGeom>
          <a:noFill/>
        </p:spPr>
        <p:txBody>
          <a:bodyPr wrap="square" rtlCol="0">
            <a:spAutoFit/>
          </a:bodyPr>
          <a:lstStyle/>
          <a:p>
            <a:pPr algn="ctr"/>
            <a:r>
              <a:rPr lang="es-MX" sz="825" dirty="0">
                <a:latin typeface="Arial" panose="020B0604020202020204" pitchFamily="34" charset="0"/>
                <a:cs typeface="Arial" panose="020B0604020202020204" pitchFamily="34" charset="0"/>
              </a:rPr>
              <a:t>Septiembre, 2015</a:t>
            </a:r>
            <a:endParaRPr lang="es-ES" sz="825" dirty="0">
              <a:latin typeface="Arial" panose="020B0604020202020204" pitchFamily="34" charset="0"/>
              <a:cs typeface="Arial" panose="020B0604020202020204" pitchFamily="34" charset="0"/>
            </a:endParaRPr>
          </a:p>
        </p:txBody>
      </p:sp>
      <p:sp>
        <p:nvSpPr>
          <p:cNvPr id="12" name="4 Título"/>
          <p:cNvSpPr txBox="1">
            <a:spLocks/>
          </p:cNvSpPr>
          <p:nvPr/>
        </p:nvSpPr>
        <p:spPr>
          <a:xfrm>
            <a:off x="539552" y="908720"/>
            <a:ext cx="7992888" cy="553984"/>
          </a:xfrm>
          <a:prstGeom prst="rect">
            <a:avLst/>
          </a:prstGeom>
          <a:gradFill>
            <a:gsLst>
              <a:gs pos="0">
                <a:schemeClr val="accent3">
                  <a:lumMod val="75000"/>
                </a:schemeClr>
              </a:gs>
              <a:gs pos="39999">
                <a:schemeClr val="accent3">
                  <a:lumMod val="60000"/>
                  <a:lumOff val="40000"/>
                </a:schemeClr>
              </a:gs>
              <a:gs pos="70000">
                <a:schemeClr val="accent3">
                  <a:lumMod val="20000"/>
                  <a:lumOff val="80000"/>
                </a:schemeClr>
              </a:gs>
              <a:gs pos="100000">
                <a:srgbClr val="FF0000"/>
              </a:gs>
            </a:gsLst>
            <a:lin ang="5400000" scaled="0"/>
          </a:gradFill>
          <a:effectLst>
            <a:innerShdw blurRad="63500" dist="50800" dir="2700000">
              <a:prstClr val="black">
                <a:alpha val="50000"/>
              </a:prstClr>
            </a:innerShdw>
          </a:effectLst>
        </p:spPr>
        <p:txBody>
          <a:bodyPr vert="horz" wrap="square" lIns="91427" tIns="45713" rIns="91427" bIns="45713" rtlCol="0" anchor="ctr">
            <a:spAutoFit/>
          </a:bodyPr>
          <a:lstStyle>
            <a:lvl1pPr algn="ctr" defTabSz="914269" rtl="0" eaLnBrk="1" latinLnBrk="0" hangingPunct="1">
              <a:spcBef>
                <a:spcPct val="0"/>
              </a:spcBef>
              <a:buNone/>
              <a:defRPr sz="4400" kern="1200">
                <a:solidFill>
                  <a:schemeClr val="tx1"/>
                </a:solidFill>
                <a:latin typeface="+mj-lt"/>
                <a:ea typeface="+mj-ea"/>
                <a:cs typeface="+mj-cs"/>
              </a:defRPr>
            </a:lvl1pPr>
          </a:lstStyle>
          <a:p>
            <a:pPr marL="599989" indent="-276186">
              <a:tabLst>
                <a:tab pos="361898" algn="l"/>
              </a:tabLst>
            </a:pPr>
            <a:r>
              <a:rPr lang="es-MX" sz="1800" b="1">
                <a:latin typeface="+mn-lt"/>
                <a:ea typeface="+mn-ea"/>
                <a:cs typeface="+mn-cs"/>
              </a:rPr>
              <a:t>ACUEDUCTO INDEPENDENCIA</a:t>
            </a:r>
            <a:br>
              <a:rPr lang="es-MX" sz="1200" b="1">
                <a:latin typeface="+mn-lt"/>
                <a:ea typeface="+mn-ea"/>
                <a:cs typeface="+mn-cs"/>
              </a:rPr>
            </a:br>
            <a:endParaRPr lang="es-MX" sz="1200" b="1" dirty="0">
              <a:latin typeface="+mn-lt"/>
              <a:ea typeface="+mn-ea"/>
              <a:cs typeface="+mn-cs"/>
            </a:endParaRPr>
          </a:p>
        </p:txBody>
      </p:sp>
      <p:pic>
        <p:nvPicPr>
          <p:cNvPr id="16" name="Picture 2" descr="C:\Users\GAlvarez\Documents\Bluetooth Folder\IMG-20130501-WA0003.jpg"/>
          <p:cNvPicPr>
            <a:picLocks noChangeAspect="1" noChangeArrowheads="1"/>
          </p:cNvPicPr>
          <p:nvPr/>
        </p:nvPicPr>
        <p:blipFill>
          <a:blip r:embed="rId3" cstate="print"/>
          <a:srcRect/>
          <a:stretch>
            <a:fillRect/>
          </a:stretch>
        </p:blipFill>
        <p:spPr bwMode="auto">
          <a:xfrm>
            <a:off x="115146" y="4680556"/>
            <a:ext cx="2880000" cy="2160000"/>
          </a:xfrm>
          <a:prstGeom prst="rect">
            <a:avLst/>
          </a:prstGeom>
          <a:noFill/>
        </p:spPr>
      </p:pic>
      <p:sp>
        <p:nvSpPr>
          <p:cNvPr id="17" name="7 CuadroTexto"/>
          <p:cNvSpPr txBox="1"/>
          <p:nvPr/>
        </p:nvSpPr>
        <p:spPr>
          <a:xfrm>
            <a:off x="763219" y="1728556"/>
            <a:ext cx="7992887" cy="1231092"/>
          </a:xfrm>
          <a:prstGeom prst="rect">
            <a:avLst/>
          </a:prstGeom>
          <a:noFill/>
          <a:effectLst/>
        </p:spPr>
        <p:txBody>
          <a:bodyPr wrap="square" lIns="91427" tIns="45713" rIns="91427" bIns="45713" rtlCol="0">
            <a:spAutoFit/>
          </a:bodyPr>
          <a:lstStyle/>
          <a:p>
            <a:pPr marL="88900" lvl="2" algn="just">
              <a:tabLst>
                <a:tab pos="361898" algn="l"/>
              </a:tabLst>
            </a:pPr>
            <a:r>
              <a:rPr lang="es-MX" sz="1600" b="1" dirty="0"/>
              <a:t>Potabilizadora Sur</a:t>
            </a:r>
          </a:p>
          <a:p>
            <a:pPr marL="88900" lvl="2" algn="just">
              <a:tabLst>
                <a:tab pos="361898" algn="l"/>
              </a:tabLst>
            </a:pPr>
            <a:endParaRPr lang="es-MX" sz="1600" dirty="0"/>
          </a:p>
          <a:p>
            <a:pPr marL="542925" lvl="2" algn="just">
              <a:tabLst>
                <a:tab pos="361898" algn="l"/>
              </a:tabLst>
            </a:pPr>
            <a:r>
              <a:rPr lang="es-MX" sz="1400" dirty="0"/>
              <a:t>Se  ubica en la zona de la piedra bola al Sur de la ciudad, consta de dos módulos, con capacidad de 750 l/s.</a:t>
            </a:r>
          </a:p>
          <a:p>
            <a:pPr marL="542925" lvl="2" algn="just">
              <a:tabLst>
                <a:tab pos="361898" algn="l"/>
              </a:tabLst>
            </a:pPr>
            <a:r>
              <a:rPr lang="es-MX" sz="1400" dirty="0"/>
              <a:t>Cuenta con un tanque de regulación de 5,000 m3.</a:t>
            </a:r>
          </a:p>
        </p:txBody>
      </p:sp>
      <p:pic>
        <p:nvPicPr>
          <p:cNvPr id="18" name="6 Imagen" descr="150520132729.jpg"/>
          <p:cNvPicPr>
            <a:picLocks noChangeAspect="1"/>
          </p:cNvPicPr>
          <p:nvPr/>
        </p:nvPicPr>
        <p:blipFill>
          <a:blip r:embed="rId4" cstate="print"/>
          <a:stretch>
            <a:fillRect/>
          </a:stretch>
        </p:blipFill>
        <p:spPr>
          <a:xfrm>
            <a:off x="3067474" y="4689636"/>
            <a:ext cx="2880000" cy="2160000"/>
          </a:xfrm>
          <a:prstGeom prst="rect">
            <a:avLst/>
          </a:prstGeom>
        </p:spPr>
      </p:pic>
      <p:pic>
        <p:nvPicPr>
          <p:cNvPr id="19" name="8 Imagen" descr="IMG3549.jpg"/>
          <p:cNvPicPr>
            <a:picLocks noChangeAspect="1"/>
          </p:cNvPicPr>
          <p:nvPr/>
        </p:nvPicPr>
        <p:blipFill>
          <a:blip r:embed="rId5" cstate="print"/>
          <a:stretch>
            <a:fillRect/>
          </a:stretch>
        </p:blipFill>
        <p:spPr>
          <a:xfrm>
            <a:off x="5947474" y="4689636"/>
            <a:ext cx="2880000" cy="2160000"/>
          </a:xfrm>
          <a:prstGeom prst="rect">
            <a:avLst/>
          </a:prstGeom>
        </p:spPr>
      </p:pic>
    </p:spTree>
    <p:extLst>
      <p:ext uri="{BB962C8B-B14F-4D97-AF65-F5344CB8AC3E}">
        <p14:creationId xmlns:p14="http://schemas.microsoft.com/office/powerpoint/2010/main" val="2266217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395536" y="188640"/>
            <a:ext cx="8229600" cy="1498177"/>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s" sz="2900" b="0" i="0" u="none" strike="noStrike" cap="none">
                <a:solidFill>
                  <a:srgbClr val="002060"/>
                </a:solidFill>
                <a:latin typeface="Arial"/>
                <a:ea typeface="Arial"/>
                <a:cs typeface="Arial"/>
                <a:sym typeface="Arial"/>
              </a:rPr>
              <a:t>Ubicación de las áreas de interés</a:t>
            </a:r>
            <a:br>
              <a:rPr lang="es" sz="2900" b="0" i="0" u="none" strike="noStrike" cap="none">
                <a:solidFill>
                  <a:srgbClr val="002060"/>
                </a:solidFill>
                <a:latin typeface="Arial"/>
                <a:ea typeface="Arial"/>
                <a:cs typeface="Arial"/>
                <a:sym typeface="Arial"/>
              </a:rPr>
            </a:br>
            <a:r>
              <a:rPr lang="es" sz="2900" b="0" i="0" u="none" strike="noStrike" cap="none">
                <a:solidFill>
                  <a:srgbClr val="002060"/>
                </a:solidFill>
                <a:latin typeface="Arial"/>
                <a:ea typeface="Arial"/>
                <a:cs typeface="Arial"/>
                <a:sym typeface="Arial"/>
              </a:rPr>
              <a:t>prioritarias con respecto al trazo </a:t>
            </a:r>
            <a:br>
              <a:rPr lang="es" sz="2900" b="0" i="0" u="none" strike="noStrike" cap="none">
                <a:solidFill>
                  <a:srgbClr val="002060"/>
                </a:solidFill>
                <a:latin typeface="Arial"/>
                <a:ea typeface="Arial"/>
                <a:cs typeface="Arial"/>
                <a:sym typeface="Arial"/>
              </a:rPr>
            </a:br>
            <a:r>
              <a:rPr lang="es" sz="2900" b="0" i="0" u="none" strike="noStrike" cap="none">
                <a:solidFill>
                  <a:srgbClr val="002060"/>
                </a:solidFill>
                <a:latin typeface="Arial"/>
                <a:ea typeface="Arial"/>
                <a:cs typeface="Arial"/>
                <a:sym typeface="Arial"/>
              </a:rPr>
              <a:t>del acueducto.</a:t>
            </a:r>
          </a:p>
        </p:txBody>
      </p:sp>
      <p:pic>
        <p:nvPicPr>
          <p:cNvPr id="242" name="Shape 242"/>
          <p:cNvPicPr preferRelativeResize="0"/>
          <p:nvPr/>
        </p:nvPicPr>
        <p:blipFill>
          <a:blip r:embed="rId3">
            <a:alphaModFix/>
          </a:blip>
          <a:stretch>
            <a:fillRect/>
          </a:stretch>
        </p:blipFill>
        <p:spPr>
          <a:xfrm>
            <a:off x="1763688" y="1988840"/>
            <a:ext cx="5716979" cy="446449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00034" y="609600"/>
            <a:ext cx="8229600" cy="1143000"/>
          </a:xfrm>
        </p:spPr>
        <p:txBody>
          <a:bodyPr>
            <a:noAutofit/>
          </a:bodyPr>
          <a:lstStyle/>
          <a:p>
            <a:pPr algn="ctr"/>
            <a:r>
              <a:rPr lang="es-ES" sz="2800" b="1" dirty="0">
                <a:solidFill>
                  <a:schemeClr val="accent1"/>
                </a:solidFill>
              </a:rPr>
              <a:t>Comportamiento histórico del sistema en el período 1969-2010</a:t>
            </a:r>
            <a:endParaRPr lang="en-US" sz="2800" b="1" dirty="0">
              <a:solidFill>
                <a:schemeClr val="accent1"/>
              </a:solidFill>
            </a:endParaRPr>
          </a:p>
        </p:txBody>
      </p:sp>
      <p:graphicFrame>
        <p:nvGraphicFramePr>
          <p:cNvPr id="4098" name="Object 2"/>
          <p:cNvGraphicFramePr>
            <a:graphicFrameLocks noGrp="1" noChangeAspect="1"/>
          </p:cNvGraphicFramePr>
          <p:nvPr>
            <p:ph type="clipArt" sz="half" idx="2"/>
          </p:nvPr>
        </p:nvGraphicFramePr>
        <p:xfrm>
          <a:off x="357188" y="1847850"/>
          <a:ext cx="8072437" cy="4857750"/>
        </p:xfrm>
        <a:graphic>
          <a:graphicData uri="http://schemas.openxmlformats.org/presentationml/2006/ole">
            <mc:AlternateContent xmlns:mc="http://schemas.openxmlformats.org/markup-compatibility/2006">
              <mc:Choice xmlns:v="urn:schemas-microsoft-com:vml" Requires="v">
                <p:oleObj name="Gráfico" r:id="rId2" imgW="8220120" imgH="4800600" progId="MSGraph.Chart.8">
                  <p:embed followColorScheme="full"/>
                </p:oleObj>
              </mc:Choice>
              <mc:Fallback>
                <p:oleObj name="Gráfico" r:id="rId2" imgW="8220120" imgH="4800600" progId="MSGraph.Chart.8">
                  <p:embed followColorScheme="full"/>
                  <p:pic>
                    <p:nvPicPr>
                      <p:cNvPr id="4098" name="Object 2"/>
                      <p:cNvPicPr>
                        <a:picLocks noChangeAspect="1" noChangeArrowheads="1"/>
                      </p:cNvPicPr>
                      <p:nvPr/>
                    </p:nvPicPr>
                    <p:blipFill>
                      <a:blip r:embed="rId3"/>
                      <a:srcRect/>
                      <a:stretch>
                        <a:fillRect/>
                      </a:stretch>
                    </p:blipFill>
                    <p:spPr bwMode="auto">
                      <a:xfrm>
                        <a:off x="357188" y="1847850"/>
                        <a:ext cx="8072437"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Text Box 8"/>
          <p:cNvSpPr txBox="1">
            <a:spLocks noChangeArrowheads="1"/>
          </p:cNvSpPr>
          <p:nvPr/>
        </p:nvSpPr>
        <p:spPr bwMode="auto">
          <a:xfrm>
            <a:off x="2357438" y="2500313"/>
            <a:ext cx="1095172" cy="369332"/>
          </a:xfrm>
          <a:prstGeom prst="rect">
            <a:avLst/>
          </a:prstGeom>
          <a:noFill/>
          <a:ln w="9525">
            <a:noFill/>
            <a:miter lim="800000"/>
            <a:headEnd/>
            <a:tailEnd/>
          </a:ln>
        </p:spPr>
        <p:txBody>
          <a:bodyPr wrap="none">
            <a:spAutoFit/>
          </a:bodyPr>
          <a:lstStyle/>
          <a:p>
            <a:r>
              <a:rPr lang="es-ES" dirty="0">
                <a:latin typeface="Calibri" pitchFamily="34" charset="0"/>
              </a:rPr>
              <a:t>2,680hm</a:t>
            </a:r>
            <a:r>
              <a:rPr lang="es-ES" baseline="30000" dirty="0">
                <a:latin typeface="Calibri" pitchFamily="34" charset="0"/>
              </a:rPr>
              <a:t>3</a:t>
            </a:r>
          </a:p>
        </p:txBody>
      </p:sp>
      <p:cxnSp>
        <p:nvCxnSpPr>
          <p:cNvPr id="12" name="11 Conector recto de flecha"/>
          <p:cNvCxnSpPr/>
          <p:nvPr/>
        </p:nvCxnSpPr>
        <p:spPr>
          <a:xfrm rot="5400000">
            <a:off x="2393156" y="3393282"/>
            <a:ext cx="92868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Gráfico"/>
          <p:cNvGraphicFramePr/>
          <p:nvPr/>
        </p:nvGraphicFramePr>
        <p:xfrm>
          <a:off x="609600" y="838200"/>
          <a:ext cx="7772400" cy="5638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F56F6A5-EB50-580A-1AF1-271BD8C5E645}"/>
              </a:ext>
            </a:extLst>
          </p:cNvPr>
          <p:cNvPicPr>
            <a:picLocks noChangeAspect="1"/>
          </p:cNvPicPr>
          <p:nvPr/>
        </p:nvPicPr>
        <p:blipFill>
          <a:blip r:embed="rId2"/>
          <a:stretch>
            <a:fillRect/>
          </a:stretch>
        </p:blipFill>
        <p:spPr>
          <a:xfrm>
            <a:off x="1573613" y="347754"/>
            <a:ext cx="6334125" cy="5114925"/>
          </a:xfrm>
          <a:prstGeom prst="rect">
            <a:avLst/>
          </a:prstGeom>
        </p:spPr>
      </p:pic>
    </p:spTree>
    <p:extLst>
      <p:ext uri="{BB962C8B-B14F-4D97-AF65-F5344CB8AC3E}">
        <p14:creationId xmlns:p14="http://schemas.microsoft.com/office/powerpoint/2010/main" val="3542092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FB93EB5-D7D3-35E2-0E60-EAC3AA7CA6F6}"/>
              </a:ext>
            </a:extLst>
          </p:cNvPr>
          <p:cNvPicPr>
            <a:picLocks noChangeAspect="1"/>
          </p:cNvPicPr>
          <p:nvPr/>
        </p:nvPicPr>
        <p:blipFill>
          <a:blip r:embed="rId2"/>
          <a:stretch>
            <a:fillRect/>
          </a:stretch>
        </p:blipFill>
        <p:spPr>
          <a:xfrm>
            <a:off x="1206758" y="313309"/>
            <a:ext cx="6730484" cy="4501011"/>
          </a:xfrm>
          <a:prstGeom prst="rect">
            <a:avLst/>
          </a:prstGeom>
        </p:spPr>
      </p:pic>
    </p:spTree>
    <p:extLst>
      <p:ext uri="{BB962C8B-B14F-4D97-AF65-F5344CB8AC3E}">
        <p14:creationId xmlns:p14="http://schemas.microsoft.com/office/powerpoint/2010/main" val="2446697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42204B2-E781-5DF3-8E3B-273849C3F9EA}"/>
              </a:ext>
            </a:extLst>
          </p:cNvPr>
          <p:cNvPicPr>
            <a:picLocks noChangeAspect="1"/>
          </p:cNvPicPr>
          <p:nvPr/>
        </p:nvPicPr>
        <p:blipFill>
          <a:blip r:embed="rId2"/>
          <a:stretch>
            <a:fillRect/>
          </a:stretch>
        </p:blipFill>
        <p:spPr>
          <a:xfrm>
            <a:off x="954232" y="385906"/>
            <a:ext cx="5905500" cy="3333750"/>
          </a:xfrm>
          <a:prstGeom prst="rect">
            <a:avLst/>
          </a:prstGeom>
        </p:spPr>
      </p:pic>
      <p:pic>
        <p:nvPicPr>
          <p:cNvPr id="3" name="Imagen 2">
            <a:extLst>
              <a:ext uri="{FF2B5EF4-FFF2-40B4-BE49-F238E27FC236}">
                <a16:creationId xmlns:a16="http://schemas.microsoft.com/office/drawing/2014/main" id="{7F26DE8E-0C79-E1BB-918A-DDA91969EF99}"/>
              </a:ext>
            </a:extLst>
          </p:cNvPr>
          <p:cNvPicPr>
            <a:picLocks noChangeAspect="1"/>
          </p:cNvPicPr>
          <p:nvPr/>
        </p:nvPicPr>
        <p:blipFill>
          <a:blip r:embed="rId3"/>
          <a:stretch>
            <a:fillRect/>
          </a:stretch>
        </p:blipFill>
        <p:spPr>
          <a:xfrm>
            <a:off x="6160655" y="3429000"/>
            <a:ext cx="3048000" cy="2362200"/>
          </a:xfrm>
          <a:prstGeom prst="rect">
            <a:avLst/>
          </a:prstGeom>
        </p:spPr>
      </p:pic>
      <p:pic>
        <p:nvPicPr>
          <p:cNvPr id="4" name="Imagen 3">
            <a:extLst>
              <a:ext uri="{FF2B5EF4-FFF2-40B4-BE49-F238E27FC236}">
                <a16:creationId xmlns:a16="http://schemas.microsoft.com/office/drawing/2014/main" id="{A5B476B9-7991-6E70-2E6B-F248ADA77A9D}"/>
              </a:ext>
            </a:extLst>
          </p:cNvPr>
          <p:cNvPicPr>
            <a:picLocks noChangeAspect="1"/>
          </p:cNvPicPr>
          <p:nvPr/>
        </p:nvPicPr>
        <p:blipFill>
          <a:blip r:embed="rId4"/>
          <a:stretch>
            <a:fillRect/>
          </a:stretch>
        </p:blipFill>
        <p:spPr>
          <a:xfrm>
            <a:off x="2190750" y="1843087"/>
            <a:ext cx="4762500" cy="3171825"/>
          </a:xfrm>
          <a:prstGeom prst="rect">
            <a:avLst/>
          </a:prstGeom>
        </p:spPr>
      </p:pic>
      <p:pic>
        <p:nvPicPr>
          <p:cNvPr id="5" name="Imagen 4">
            <a:extLst>
              <a:ext uri="{FF2B5EF4-FFF2-40B4-BE49-F238E27FC236}">
                <a16:creationId xmlns:a16="http://schemas.microsoft.com/office/drawing/2014/main" id="{0420D701-E054-0506-E7DB-F30040ADEAEC}"/>
              </a:ext>
            </a:extLst>
          </p:cNvPr>
          <p:cNvPicPr>
            <a:picLocks noChangeAspect="1"/>
          </p:cNvPicPr>
          <p:nvPr/>
        </p:nvPicPr>
        <p:blipFill>
          <a:blip r:embed="rId5"/>
          <a:stretch>
            <a:fillRect/>
          </a:stretch>
        </p:blipFill>
        <p:spPr>
          <a:xfrm>
            <a:off x="0" y="138410"/>
            <a:ext cx="9144000" cy="6581180"/>
          </a:xfrm>
          <a:prstGeom prst="rect">
            <a:avLst/>
          </a:prstGeom>
        </p:spPr>
      </p:pic>
    </p:spTree>
    <p:extLst>
      <p:ext uri="{BB962C8B-B14F-4D97-AF65-F5344CB8AC3E}">
        <p14:creationId xmlns:p14="http://schemas.microsoft.com/office/powerpoint/2010/main" val="3752259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61BF28-A8EE-D233-5157-F6EAA1134863}"/>
              </a:ext>
            </a:extLst>
          </p:cNvPr>
          <p:cNvSpPr>
            <a:spLocks noGrp="1"/>
          </p:cNvSpPr>
          <p:nvPr>
            <p:ph type="title"/>
          </p:nvPr>
        </p:nvSpPr>
        <p:spPr/>
        <p:txBody>
          <a:bodyPr/>
          <a:lstStyle/>
          <a:p>
            <a:endParaRPr lang="es-MX"/>
          </a:p>
        </p:txBody>
      </p:sp>
      <p:pic>
        <p:nvPicPr>
          <p:cNvPr id="3" name="Imagen 2">
            <a:extLst>
              <a:ext uri="{FF2B5EF4-FFF2-40B4-BE49-F238E27FC236}">
                <a16:creationId xmlns:a16="http://schemas.microsoft.com/office/drawing/2014/main" id="{7226BA33-36FA-B62A-29FD-0C7D5A7E3F70}"/>
              </a:ext>
            </a:extLst>
          </p:cNvPr>
          <p:cNvPicPr>
            <a:picLocks noChangeAspect="1"/>
          </p:cNvPicPr>
          <p:nvPr/>
        </p:nvPicPr>
        <p:blipFill>
          <a:blip r:embed="rId2"/>
          <a:stretch>
            <a:fillRect/>
          </a:stretch>
        </p:blipFill>
        <p:spPr>
          <a:xfrm>
            <a:off x="157162" y="681037"/>
            <a:ext cx="8829675" cy="5495925"/>
          </a:xfrm>
          <a:prstGeom prst="rect">
            <a:avLst/>
          </a:prstGeom>
        </p:spPr>
      </p:pic>
    </p:spTree>
    <p:extLst>
      <p:ext uri="{BB962C8B-B14F-4D97-AF65-F5344CB8AC3E}">
        <p14:creationId xmlns:p14="http://schemas.microsoft.com/office/powerpoint/2010/main" val="4139702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703035A-8D00-6B16-68B0-67BB70BA38CB}"/>
              </a:ext>
            </a:extLst>
          </p:cNvPr>
          <p:cNvPicPr>
            <a:picLocks noChangeAspect="1"/>
          </p:cNvPicPr>
          <p:nvPr/>
        </p:nvPicPr>
        <p:blipFill>
          <a:blip r:embed="rId2"/>
          <a:stretch>
            <a:fillRect/>
          </a:stretch>
        </p:blipFill>
        <p:spPr>
          <a:xfrm>
            <a:off x="704561" y="285750"/>
            <a:ext cx="4095750" cy="3143250"/>
          </a:xfrm>
          <a:prstGeom prst="rect">
            <a:avLst/>
          </a:prstGeom>
        </p:spPr>
      </p:pic>
      <p:pic>
        <p:nvPicPr>
          <p:cNvPr id="3" name="Imagen 2">
            <a:extLst>
              <a:ext uri="{FF2B5EF4-FFF2-40B4-BE49-F238E27FC236}">
                <a16:creationId xmlns:a16="http://schemas.microsoft.com/office/drawing/2014/main" id="{6EE12494-AC1C-86E1-9A60-70DCE665DF70}"/>
              </a:ext>
            </a:extLst>
          </p:cNvPr>
          <p:cNvPicPr>
            <a:picLocks noChangeAspect="1"/>
          </p:cNvPicPr>
          <p:nvPr/>
        </p:nvPicPr>
        <p:blipFill>
          <a:blip r:embed="rId3"/>
          <a:stretch>
            <a:fillRect/>
          </a:stretch>
        </p:blipFill>
        <p:spPr>
          <a:xfrm>
            <a:off x="3488923" y="3432799"/>
            <a:ext cx="4950515" cy="2970309"/>
          </a:xfrm>
          <a:prstGeom prst="rect">
            <a:avLst/>
          </a:prstGeom>
        </p:spPr>
      </p:pic>
    </p:spTree>
    <p:extLst>
      <p:ext uri="{BB962C8B-B14F-4D97-AF65-F5344CB8AC3E}">
        <p14:creationId xmlns:p14="http://schemas.microsoft.com/office/powerpoint/2010/main" val="3084637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BE9915-2D6D-9F92-C942-9C060E720114}"/>
              </a:ext>
            </a:extLst>
          </p:cNvPr>
          <p:cNvSpPr>
            <a:spLocks noGrp="1"/>
          </p:cNvSpPr>
          <p:nvPr>
            <p:ph type="title"/>
          </p:nvPr>
        </p:nvSpPr>
        <p:spPr/>
        <p:txBody>
          <a:bodyPr/>
          <a:lstStyle/>
          <a:p>
            <a:r>
              <a:rPr lang="es-MX" dirty="0"/>
              <a:t>PREGUNTAS</a:t>
            </a:r>
          </a:p>
        </p:txBody>
      </p:sp>
      <p:pic>
        <p:nvPicPr>
          <p:cNvPr id="3" name="Imagen 2">
            <a:extLst>
              <a:ext uri="{FF2B5EF4-FFF2-40B4-BE49-F238E27FC236}">
                <a16:creationId xmlns:a16="http://schemas.microsoft.com/office/drawing/2014/main" id="{30C527D2-BEC7-3F11-B9FD-478B3C241ED7}"/>
              </a:ext>
            </a:extLst>
          </p:cNvPr>
          <p:cNvPicPr>
            <a:picLocks noChangeAspect="1"/>
          </p:cNvPicPr>
          <p:nvPr/>
        </p:nvPicPr>
        <p:blipFill>
          <a:blip r:embed="rId2"/>
          <a:stretch>
            <a:fillRect/>
          </a:stretch>
        </p:blipFill>
        <p:spPr>
          <a:xfrm>
            <a:off x="613044" y="1514764"/>
            <a:ext cx="7917911" cy="4945221"/>
          </a:xfrm>
          <a:prstGeom prst="rect">
            <a:avLst/>
          </a:prstGeom>
        </p:spPr>
      </p:pic>
    </p:spTree>
    <p:extLst>
      <p:ext uri="{BB962C8B-B14F-4D97-AF65-F5344CB8AC3E}">
        <p14:creationId xmlns:p14="http://schemas.microsoft.com/office/powerpoint/2010/main" val="2188225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CUEDUCTO INDEPENDENCIA&amp;quot;&quot;/&gt;&lt;property id=&quot;20307&quot; value=&quot;265&quot;/&gt;&lt;/object&gt;&lt;object type=&quot;3&quot; unique_id=&quot;10005&quot;&gt;&lt;property id=&quot;20148&quot; value=&quot;5&quot;/&gt;&lt;property id=&quot;20300&quot; value=&quot;Slide 2 - &amp;quot;ACUEDUCTO INDEPENDENCIA&amp;#x0D;&amp;#x0A;&amp;quot;&quot;/&gt;&lt;property id=&quot;20307&quot; value=&quot;256&quot;/&gt;&lt;/object&gt;&lt;object type=&quot;3&quot; unique_id=&quot;10006&quot;&gt;&lt;property id=&quot;20148&quot; value=&quot;5&quot;/&gt;&lt;property id=&quot;20300&quot; value=&quot;Slide 3 - &amp;quot;ACUEDUCTO INDEPENDENCIA&amp;#x0D;&amp;#x0A;&amp;quot;&quot;/&gt;&lt;property id=&quot;20307&quot; value=&quot;260&quot;/&gt;&lt;/object&gt;&lt;object type=&quot;3&quot; unique_id=&quot;10007&quot;&gt;&lt;property id=&quot;20148&quot; value=&quot;5&quot;/&gt;&lt;property id=&quot;20300&quot; value=&quot;Slide 4 - &amp;quot;ACUEDUCTO INDEPENDENCIA&amp;#x0D;&amp;#x0A;&amp;quot;&quot;/&gt;&lt;property id=&quot;20307&quot; value=&quot;295&quot;/&gt;&lt;/object&gt;&lt;object type=&quot;3&quot; unique_id=&quot;10008&quot;&gt;&lt;property id=&quot;20148&quot; value=&quot;5&quot;/&gt;&lt;property id=&quot;20300&quot; value=&quot;Slide 5 - &amp;quot;ACUEDUCTO INDEPENDENCIA&amp;#x0D;&amp;#x0A;&amp;quot;&quot;/&gt;&lt;property id=&quot;20307&quot; value=&quot;262&quot;/&gt;&lt;/object&gt;&lt;object type=&quot;3&quot; unique_id=&quot;10009&quot;&gt;&lt;property id=&quot;20148&quot; value=&quot;5&quot;/&gt;&lt;property id=&quot;20300&quot; value=&quot;Slide 6 - &amp;quot;ACUEDUCTO INDEPENDENCIA&amp;#x0D;&amp;#x0A;&amp;quot;&quot;/&gt;&lt;property id=&quot;20307&quot; value=&quot;279&quot;/&gt;&lt;/object&gt;&lt;object type=&quot;3&quot; unique_id=&quot;10010&quot;&gt;&lt;property id=&quot;20148&quot; value=&quot;5&quot;/&gt;&lt;property id=&quot;20300&quot; value=&quot;Slide 7&quot;/&gt;&lt;property id=&quot;20307&quot; value=&quot;280&quot;/&gt;&lt;/object&gt;&lt;object type=&quot;3&quot; unique_id=&quot;10011&quot;&gt;&lt;property id=&quot;20148&quot; value=&quot;5&quot;/&gt;&lt;property id=&quot;20300&quot; value=&quot;Slide 8 - &amp;quot;ACUEDUCTO INDEPENDENCIA&amp;#x0D;&amp;#x0A;&amp;quot;&quot;/&gt;&lt;property id=&quot;20307&quot; value=&quot;298&quot;/&gt;&lt;/object&gt;&lt;object type=&quot;3&quot; unique_id=&quot;10012&quot;&gt;&lt;property id=&quot;20148&quot; value=&quot;5&quot;/&gt;&lt;property id=&quot;20300&quot; value=&quot;Slide 9 - &amp;quot;ACUEDUCTO INDEPENDENCIA&amp;#x0D;&amp;#x0A;&amp;quot;&quot;/&gt;&lt;property id=&quot;20307&quot; value=&quot;299&quot;/&gt;&lt;/object&gt;&lt;object type=&quot;3&quot; unique_id=&quot;10013&quot;&gt;&lt;property id=&quot;20148&quot; value=&quot;5&quot;/&gt;&lt;property id=&quot;20300&quot; value=&quot;Slide 10 - &amp;quot;ACUEDUCTO INDEPENDENCIA&amp;#x0D;&amp;#x0A;&amp;quot;&quot;/&gt;&lt;property id=&quot;20307&quot; value=&quot;276&quot;/&gt;&lt;/object&gt;&lt;object type=&quot;3&quot; unique_id=&quot;10014&quot;&gt;&lt;property id=&quot;20148&quot; value=&quot;5&quot;/&gt;&lt;property id=&quot;20300&quot; value=&quot;Slide 11 - &amp;quot;ACUEDUCTO INDEPENDENCIA&amp;#x0D;&amp;#x0A;&amp;quot;&quot;/&gt;&lt;property id=&quot;20307&quot; value=&quot;275&quot;/&gt;&lt;/object&gt;&lt;/object&gt;&lt;/object&gt;&lt;/database&gt;"/>
  <p:tag name="SECTOMILLISECCONVERTED" val="1"/>
</p:tagLst>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TM04033937[[fn=Estela de condensación]]</Template>
  <TotalTime>12699</TotalTime>
  <Words>1525</Words>
  <Application>Microsoft Office PowerPoint</Application>
  <PresentationFormat>Presentación en pantalla (4:3)</PresentationFormat>
  <Paragraphs>132</Paragraphs>
  <Slides>37</Slides>
  <Notes>14</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37</vt:i4>
      </vt:variant>
    </vt:vector>
  </HeadingPairs>
  <TitlesOfParts>
    <vt:vector size="42" baseType="lpstr">
      <vt:lpstr>Arial</vt:lpstr>
      <vt:lpstr>Calibri</vt:lpstr>
      <vt:lpstr>Gill Sans MT</vt:lpstr>
      <vt:lpstr>Galería</vt:lpstr>
      <vt:lpstr>Gráfico</vt:lpstr>
      <vt:lpstr>INTRODUCCIÓN A LAS CIENCIAS AMBIENTALES</vt:lpstr>
      <vt:lpstr>Presentación de PowerPoint</vt:lpstr>
      <vt:lpstr>EL PROBLEMA</vt:lpstr>
      <vt:lpstr>USA AGUA DE GARRAFON EN HERMOSILLO</vt:lpstr>
      <vt:lpstr>FUENTES RENOVABLES DE AGUA</vt:lpstr>
      <vt:lpstr>Presentación de PowerPoint</vt:lpstr>
      <vt:lpstr>Localización del Acueducto</vt:lpstr>
      <vt:lpstr>Presentación de PowerPoint</vt:lpstr>
      <vt:lpstr>La presa El Novillo se encuentra ubicada a 150 km al oriente de la Ciudad de Hermosillo,  el área de influencia  abarca desde el sitio del vaso de la presa El Novillo, siguiendo la  trayectoria del acueducto por los municipios de: °Soyopa °Villa Pesqueira °Mazatan °Ures  °terminando en el oriente de la Ciudad de Hermosillo. </vt:lpstr>
      <vt:lpstr>Presentación de PowerPoint</vt:lpstr>
      <vt:lpstr>Presentación de PowerPoint</vt:lpstr>
      <vt:lpstr>Presentación de PowerPoint</vt:lpstr>
      <vt:lpstr>Presentación de PowerPoint</vt:lpstr>
      <vt:lpstr>Inversión Requerida</vt:lpstr>
      <vt:lpstr>Características del Proyecto</vt:lpstr>
      <vt:lpstr>Presentación de PowerPoint</vt:lpstr>
      <vt:lpstr>Con base a lo anterior las principales obras consisten 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Ubicación de las áreas de interés prioritarias con respecto al trazo  del acueducto.</vt:lpstr>
      <vt:lpstr>Comportamiento histórico del sistema en el período 1969-2010</vt:lpstr>
      <vt:lpstr>Presentación de PowerPoint</vt:lpstr>
      <vt:lpstr>Presentación de PowerPoint</vt:lpstr>
      <vt:lpstr>Presentación de PowerPoint</vt:lpstr>
      <vt:lpstr>Presentación de PowerPoint</vt:lpstr>
      <vt:lpstr>Presentación de PowerPoint</vt:lpstr>
      <vt:lpstr>Presentación de PowerPoint</vt:lpstr>
      <vt:lpstr>PREGUNTAS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CONTENIDO</dc:title>
  <dc:creator>usuario1</dc:creator>
  <cp:lastModifiedBy>JOSE ISMAEL MINJAREZ SOSA</cp:lastModifiedBy>
  <cp:revision>794</cp:revision>
  <cp:lastPrinted>2015-09-20T22:06:23Z</cp:lastPrinted>
  <dcterms:created xsi:type="dcterms:W3CDTF">2011-02-14T18:14:17Z</dcterms:created>
  <dcterms:modified xsi:type="dcterms:W3CDTF">2022-11-14T16:22:15Z</dcterms:modified>
</cp:coreProperties>
</file>