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402" r:id="rId2"/>
    <p:sldId id="256" r:id="rId3"/>
    <p:sldId id="405" r:id="rId4"/>
    <p:sldId id="408" r:id="rId5"/>
    <p:sldId id="407" r:id="rId6"/>
    <p:sldId id="410" r:id="rId7"/>
    <p:sldId id="273" r:id="rId8"/>
    <p:sldId id="275" r:id="rId9"/>
    <p:sldId id="276" r:id="rId10"/>
    <p:sldId id="409" r:id="rId11"/>
    <p:sldId id="411" r:id="rId12"/>
    <p:sldId id="324" r:id="rId13"/>
    <p:sldId id="326" r:id="rId14"/>
    <p:sldId id="327" r:id="rId15"/>
    <p:sldId id="315" r:id="rId16"/>
    <p:sldId id="316" r:id="rId17"/>
    <p:sldId id="317" r:id="rId18"/>
    <p:sldId id="318" r:id="rId19"/>
    <p:sldId id="412" r:id="rId20"/>
    <p:sldId id="413" r:id="rId21"/>
    <p:sldId id="422" r:id="rId22"/>
    <p:sldId id="423" r:id="rId23"/>
    <p:sldId id="258" r:id="rId24"/>
    <p:sldId id="832" r:id="rId25"/>
    <p:sldId id="416" r:id="rId26"/>
    <p:sldId id="833" r:id="rId27"/>
    <p:sldId id="841" r:id="rId28"/>
    <p:sldId id="834" r:id="rId29"/>
    <p:sldId id="840" r:id="rId30"/>
    <p:sldId id="838" r:id="rId31"/>
    <p:sldId id="371" r:id="rId32"/>
    <p:sldId id="418" r:id="rId33"/>
    <p:sldId id="835" r:id="rId34"/>
    <p:sldId id="837" r:id="rId35"/>
    <p:sldId id="281" r:id="rId36"/>
    <p:sldId id="419" r:id="rId37"/>
    <p:sldId id="282" r:id="rId38"/>
    <p:sldId id="280" r:id="rId39"/>
    <p:sldId id="283" r:id="rId40"/>
    <p:sldId id="417"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ISMAEL MINJAREZ SOSA" initials="JIMS" lastIdx="2" clrIdx="0">
    <p:extLst>
      <p:ext uri="{19B8F6BF-5375-455C-9EA6-DF929625EA0E}">
        <p15:presenceInfo xmlns:p15="http://schemas.microsoft.com/office/powerpoint/2012/main" userId="JOSE ISMAEL MINJAREZ SOS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75" autoAdjust="0"/>
    <p:restoredTop sz="94660"/>
  </p:normalViewPr>
  <p:slideViewPr>
    <p:cSldViewPr snapToGrid="0" showGuides="1">
      <p:cViewPr varScale="1">
        <p:scale>
          <a:sx n="114" d="100"/>
          <a:sy n="114" d="100"/>
        </p:scale>
        <p:origin x="360" y="102"/>
      </p:cViewPr>
      <p:guideLst>
        <p:guide orient="horz" pos="2160"/>
        <p:guide pos="3840"/>
      </p:guideLst>
    </p:cSldViewPr>
  </p:slideViewPr>
  <p:notesTextViewPr>
    <p:cViewPr>
      <p:scale>
        <a:sx n="1" d="1"/>
        <a:sy n="1" d="1"/>
      </p:scale>
      <p:origin x="0" y="0"/>
    </p:cViewPr>
  </p:notesTextViewPr>
  <p:sorterViewPr>
    <p:cViewPr>
      <p:scale>
        <a:sx n="181" d="100"/>
        <a:sy n="18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47061A-6719-4E43-8EBE-38D9F9BF4FA5}" type="datetimeFigureOut">
              <a:rPr lang="es-MX" smtClean="0"/>
              <a:t>15/11/2022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57B41-17B9-46AC-94C2-42D166A1698A}" type="slidenum">
              <a:rPr lang="es-MX" smtClean="0"/>
              <a:t>‹Nº›</a:t>
            </a:fld>
            <a:endParaRPr lang="es-MX"/>
          </a:p>
        </p:txBody>
      </p:sp>
    </p:spTree>
    <p:extLst>
      <p:ext uri="{BB962C8B-B14F-4D97-AF65-F5344CB8AC3E}">
        <p14:creationId xmlns:p14="http://schemas.microsoft.com/office/powerpoint/2010/main" val="4110744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03334-F288-4C95-9923-01476D2CC1A3}" type="slidenum">
              <a:rPr lang="es-ES" altLang="es-MX"/>
              <a:pPr/>
              <a:t>4</a:t>
            </a:fld>
            <a:endParaRPr lang="es-ES" altLang="es-MX"/>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s-MX" alt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45EC566A-E42D-42EC-95BE-17A22B724A51}"/>
              </a:ext>
            </a:extLst>
          </p:cNvPr>
          <p:cNvSpPr>
            <a:spLocks noGrp="1" noChangeArrowheads="1"/>
          </p:cNvSpPr>
          <p:nvPr>
            <p:ph type="sldNum" sz="quarter" idx="5"/>
          </p:nvPr>
        </p:nvSpPr>
        <p:spPr>
          <a:noFill/>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71420F1-2A1B-4D14-A262-3D546D829C4B}" type="slidenum">
              <a:rPr lang="en-US" altLang="es-MX"/>
              <a:pPr eaLnBrk="1" hangingPunct="1"/>
              <a:t>21</a:t>
            </a:fld>
            <a:endParaRPr lang="en-US" altLang="es-MX"/>
          </a:p>
        </p:txBody>
      </p:sp>
      <p:sp>
        <p:nvSpPr>
          <p:cNvPr id="65539" name="Rectangle 2">
            <a:extLst>
              <a:ext uri="{FF2B5EF4-FFF2-40B4-BE49-F238E27FC236}">
                <a16:creationId xmlns:a16="http://schemas.microsoft.com/office/drawing/2014/main" id="{2A226D63-1FF4-4724-AC09-22000D3E1F51}"/>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0D032B6E-26A0-4CF3-BA79-92832D264388}"/>
              </a:ext>
            </a:extLst>
          </p:cNvPr>
          <p:cNvSpPr>
            <a:spLocks noGrp="1" noChangeArrowheads="1"/>
          </p:cNvSpPr>
          <p:nvPr>
            <p:ph type="body" idx="1"/>
          </p:nvPr>
        </p:nvSpPr>
        <p:spPr>
          <a:noFill/>
        </p:spPr>
        <p:txBody>
          <a:bodyPr/>
          <a:lstStyle/>
          <a:p>
            <a:pPr eaLnBrk="1" hangingPunct="1"/>
            <a:r>
              <a:rPr lang="en-US" altLang="es-MX">
                <a:latin typeface="Arial" panose="020B0604020202020204" pitchFamily="34" charset="0"/>
              </a:rPr>
              <a:t>*Robert Mendelsohn, professor and climate change expert in the Yale School of Forestry and Environmental Studies, offers the following model for understanding general trend effects of climate change on markets and political structures.</a:t>
            </a:r>
          </a:p>
          <a:p>
            <a:pPr eaLnBrk="1" hangingPunct="1"/>
            <a:endParaRPr lang="en-US" altLang="es-MX">
              <a:latin typeface="Arial" panose="020B0604020202020204" pitchFamily="34" charset="0"/>
            </a:endParaRPr>
          </a:p>
          <a:p>
            <a:pPr eaLnBrk="1" hangingPunct="1"/>
            <a:r>
              <a:rPr lang="en-US" altLang="es-MX">
                <a:latin typeface="Arial" panose="020B0604020202020204" pitchFamily="34" charset="0"/>
              </a:rPr>
              <a:t>*As the curve shows, there is an optimum climate in which market and governance impacts are maximized </a:t>
            </a:r>
          </a:p>
          <a:p>
            <a:pPr eaLnBrk="1" hangingPunct="1"/>
            <a:endParaRPr lang="en-US" altLang="es-MX">
              <a:latin typeface="Arial" panose="020B0604020202020204" pitchFamily="34" charset="0"/>
            </a:endParaRPr>
          </a:p>
          <a:p>
            <a:pPr eaLnBrk="1" hangingPunct="1"/>
            <a:r>
              <a:rPr lang="en-US" altLang="es-MX">
                <a:latin typeface="Arial" panose="020B0604020202020204" pitchFamily="34" charset="0"/>
              </a:rPr>
              <a:t>*For countries that currently have temperate climates (US, Europe, parts of Russia and South America) and increase in climate change will move these countries closer to optimal market impacts in the short term</a:t>
            </a:r>
          </a:p>
          <a:p>
            <a:pPr eaLnBrk="1" hangingPunct="1"/>
            <a:endParaRPr lang="en-US" altLang="es-MX">
              <a:latin typeface="Arial" panose="020B0604020202020204" pitchFamily="34" charset="0"/>
            </a:endParaRPr>
          </a:p>
          <a:p>
            <a:pPr eaLnBrk="1" hangingPunct="1"/>
            <a:r>
              <a:rPr lang="en-US" altLang="es-MX">
                <a:latin typeface="Arial" panose="020B0604020202020204" pitchFamily="34" charset="0"/>
              </a:rPr>
              <a:t>*For countries with tropical climates (North Africa, Middle East, South Asia) and increase in climate change will exacerbate already bad conditions and move these countries farther away from optimal market and governance impacts</a:t>
            </a:r>
          </a:p>
          <a:p>
            <a:pPr eaLnBrk="1" hangingPunct="1"/>
            <a:endParaRPr lang="en-US" altLang="es-MX">
              <a:latin typeface="Arial" panose="020B0604020202020204" pitchFamily="34" charset="0"/>
            </a:endParaRPr>
          </a:p>
          <a:p>
            <a:pPr eaLnBrk="1" hangingPunct="1"/>
            <a:r>
              <a:rPr lang="en-US" altLang="es-MX">
                <a:latin typeface="Arial" panose="020B0604020202020204" pitchFamily="34" charset="0"/>
              </a:rPr>
              <a:t>*Another manner in which to visualize these general trends is to know that by 2025, tropical bands will become hotter and drier (the red bands) and temperate zones will become hotter and wtter (the blue bands)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28AF73B9-CE03-4CFF-8B7B-C42117AB479F}"/>
              </a:ext>
            </a:extLst>
          </p:cNvPr>
          <p:cNvSpPr>
            <a:spLocks noGrp="1" noChangeArrowheads="1"/>
          </p:cNvSpPr>
          <p:nvPr>
            <p:ph type="sldNum" sz="quarter" idx="5"/>
          </p:nvPr>
        </p:nvSpPr>
        <p:spPr>
          <a:noFill/>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008D69C-BC6D-4742-AFBC-BD664214D973}" type="slidenum">
              <a:rPr lang="en-US" altLang="es-MX"/>
              <a:pPr eaLnBrk="1" hangingPunct="1"/>
              <a:t>22</a:t>
            </a:fld>
            <a:endParaRPr lang="en-US" altLang="es-MX"/>
          </a:p>
        </p:txBody>
      </p:sp>
      <p:sp>
        <p:nvSpPr>
          <p:cNvPr id="66563" name="Rectangle 2">
            <a:extLst>
              <a:ext uri="{FF2B5EF4-FFF2-40B4-BE49-F238E27FC236}">
                <a16:creationId xmlns:a16="http://schemas.microsoft.com/office/drawing/2014/main" id="{972F0D1D-A07D-4969-B2EE-E5AFC7E762E2}"/>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6611AE32-3983-4A65-8628-52BB9C5112E7}"/>
              </a:ext>
            </a:extLst>
          </p:cNvPr>
          <p:cNvSpPr>
            <a:spLocks noGrp="1" noChangeArrowheads="1"/>
          </p:cNvSpPr>
          <p:nvPr>
            <p:ph type="body" idx="1"/>
          </p:nvPr>
        </p:nvSpPr>
        <p:spPr>
          <a:noFill/>
        </p:spPr>
        <p:txBody>
          <a:bodyPr/>
          <a:lstStyle/>
          <a:p>
            <a:pPr eaLnBrk="1" hangingPunct="1"/>
            <a:r>
              <a:rPr lang="en-US" altLang="es-MX">
                <a:solidFill>
                  <a:srgbClr val="000066"/>
                </a:solidFill>
                <a:latin typeface="Garamond" panose="02020404030301010803" pitchFamily="18" charset="0"/>
              </a:rPr>
              <a:t>*According to the 2007 IPCC report, here’s a snapshot of the world in 2025:</a:t>
            </a:r>
          </a:p>
          <a:p>
            <a:pPr eaLnBrk="1" hangingPunct="1"/>
            <a:endParaRPr lang="en-US" altLang="es-MX">
              <a:solidFill>
                <a:srgbClr val="000066"/>
              </a:solidFill>
              <a:latin typeface="Garamond" panose="02020404030301010803" pitchFamily="18" charset="0"/>
            </a:endParaRPr>
          </a:p>
          <a:p>
            <a:pPr eaLnBrk="1" hangingPunct="1"/>
            <a:r>
              <a:rPr lang="en-US" altLang="es-MX">
                <a:solidFill>
                  <a:srgbClr val="000066"/>
                </a:solidFill>
                <a:latin typeface="Garamond" panose="02020404030301010803" pitchFamily="18" charset="0"/>
              </a:rPr>
              <a:t>*In Latin America, vast amounts of rain forest will be replaced with semi-arid vegetation &amp; desertification will hamper agriculture production</a:t>
            </a:r>
          </a:p>
          <a:p>
            <a:pPr eaLnBrk="1" hangingPunct="1"/>
            <a:endParaRPr lang="en-US" altLang="es-MX">
              <a:solidFill>
                <a:srgbClr val="000066"/>
              </a:solidFill>
              <a:latin typeface="Garamond" panose="02020404030301010803" pitchFamily="18" charset="0"/>
            </a:endParaRPr>
          </a:p>
          <a:p>
            <a:pPr eaLnBrk="1" hangingPunct="1"/>
            <a:r>
              <a:rPr lang="en-US" altLang="es-MX">
                <a:solidFill>
                  <a:srgbClr val="000066"/>
                </a:solidFill>
                <a:latin typeface="Garamond" panose="02020404030301010803" pitchFamily="18" charset="0"/>
              </a:rPr>
              <a:t>*In North America, overall aggregate rain-fed agriculture will increase by 5-20%, but coastal cities will become increasingly susceptible to climate variability</a:t>
            </a:r>
          </a:p>
          <a:p>
            <a:pPr eaLnBrk="1" hangingPunct="1"/>
            <a:endParaRPr lang="en-US" altLang="es-MX">
              <a:solidFill>
                <a:srgbClr val="000066"/>
              </a:solidFill>
              <a:latin typeface="Garamond" panose="02020404030301010803" pitchFamily="18" charset="0"/>
            </a:endParaRPr>
          </a:p>
          <a:p>
            <a:pPr eaLnBrk="1" hangingPunct="1"/>
            <a:r>
              <a:rPr lang="en-US" altLang="es-MX">
                <a:solidFill>
                  <a:srgbClr val="000066"/>
                </a:solidFill>
                <a:latin typeface="Garamond" panose="02020404030301010803" pitchFamily="18" charset="0"/>
              </a:rPr>
              <a:t>*In Africa, 75 to 250 million will suffer from water shortages and rain-fed agriculture will be reduced by up to 50%</a:t>
            </a:r>
          </a:p>
          <a:p>
            <a:pPr eaLnBrk="1" hangingPunct="1"/>
            <a:endParaRPr lang="en-US" altLang="es-MX">
              <a:solidFill>
                <a:srgbClr val="000066"/>
              </a:solidFill>
              <a:latin typeface="Garamond" panose="02020404030301010803" pitchFamily="18" charset="0"/>
            </a:endParaRPr>
          </a:p>
          <a:p>
            <a:pPr eaLnBrk="1" hangingPunct="1"/>
            <a:r>
              <a:rPr lang="en-US" altLang="es-MX">
                <a:solidFill>
                  <a:srgbClr val="000066"/>
                </a:solidFill>
                <a:latin typeface="Garamond" panose="02020404030301010803" pitchFamily="18" charset="0"/>
              </a:rPr>
              <a:t>*In Asia, freshwater availability will decrease (effecting million across the country) and crop yields in East/SE Asia will increase up to 20% and the yields in Central/South Asia will decrease by up to 30%.</a:t>
            </a:r>
          </a:p>
          <a:p>
            <a:pPr eaLnBrk="1" hangingPunct="1"/>
            <a:endParaRPr lang="en-US" altLang="es-MX">
              <a:solidFill>
                <a:srgbClr val="000066"/>
              </a:solidFill>
              <a:latin typeface="Garamond" panose="02020404030301010803" pitchFamily="18" charset="0"/>
            </a:endParaRPr>
          </a:p>
          <a:p>
            <a:pPr eaLnBrk="1" hangingPunct="1"/>
            <a:r>
              <a:rPr lang="en-US" altLang="es-MX">
                <a:solidFill>
                  <a:srgbClr val="000066"/>
                </a:solidFill>
                <a:latin typeface="Garamond" panose="02020404030301010803" pitchFamily="18" charset="0"/>
              </a:rPr>
              <a:t>*In the Polar Regions, increasing reduction in glacial &amp; ice sheet thickness may cause increased shifting and/or slowing of the Thermohaline Conveyor – the circulation of warm and cold water and air that regulates the global climate.</a:t>
            </a:r>
          </a:p>
          <a:p>
            <a:pPr eaLnBrk="1" hangingPunct="1"/>
            <a:endParaRPr lang="en-US" altLang="es-MX">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Marcador de imagen de diapositiva">
            <a:extLst>
              <a:ext uri="{FF2B5EF4-FFF2-40B4-BE49-F238E27FC236}">
                <a16:creationId xmlns:a16="http://schemas.microsoft.com/office/drawing/2014/main" id="{1E2B0F5E-85F5-4C6F-BD3A-A5ADD552FE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2 Marcador de notas">
            <a:extLst>
              <a:ext uri="{FF2B5EF4-FFF2-40B4-BE49-F238E27FC236}">
                <a16:creationId xmlns:a16="http://schemas.microsoft.com/office/drawing/2014/main" id="{D74FDF56-C876-40FB-B08F-9B2CA0D013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p>
        </p:txBody>
      </p:sp>
      <p:sp>
        <p:nvSpPr>
          <p:cNvPr id="6148" name="3 Marcador de número de diapositiva">
            <a:extLst>
              <a:ext uri="{FF2B5EF4-FFF2-40B4-BE49-F238E27FC236}">
                <a16:creationId xmlns:a16="http://schemas.microsoft.com/office/drawing/2014/main" id="{8FC38A42-E8AB-42FA-8898-A03121DEFC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1ABB6F5-9666-4A0E-9107-2141821037B4}" type="slidenum">
              <a:rPr lang="es-ES_tradnl" altLang="es-MX"/>
              <a:pPr>
                <a:spcBef>
                  <a:spcPct val="0"/>
                </a:spcBef>
              </a:pPr>
              <a:t>23</a:t>
            </a:fld>
            <a:endParaRPr lang="es-ES_tradnl" altLang="es-MX"/>
          </a:p>
        </p:txBody>
      </p:sp>
    </p:spTree>
    <p:extLst>
      <p:ext uri="{BB962C8B-B14F-4D97-AF65-F5344CB8AC3E}">
        <p14:creationId xmlns:p14="http://schemas.microsoft.com/office/powerpoint/2010/main" val="2124467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90CB5A9C-B53B-4D66-9C95-300C21A6D849}"/>
              </a:ext>
            </a:extLst>
          </p:cNvPr>
          <p:cNvSpPr>
            <a:spLocks noGrp="1" noChangeArrowheads="1"/>
          </p:cNvSpPr>
          <p:nvPr>
            <p:ph type="sldNum" sz="quarter" idx="5"/>
          </p:nvPr>
        </p:nvSpPr>
        <p:spPr>
          <a:noFill/>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30120CE-0D35-4C36-8391-AD818F355565}" type="slidenum">
              <a:rPr lang="en-US" altLang="es-MX"/>
              <a:pPr eaLnBrk="1" hangingPunct="1"/>
              <a:t>31</a:t>
            </a:fld>
            <a:endParaRPr lang="en-US" altLang="es-MX"/>
          </a:p>
        </p:txBody>
      </p:sp>
      <p:sp>
        <p:nvSpPr>
          <p:cNvPr id="105475" name="Rectangle 2">
            <a:extLst>
              <a:ext uri="{FF2B5EF4-FFF2-40B4-BE49-F238E27FC236}">
                <a16:creationId xmlns:a16="http://schemas.microsoft.com/office/drawing/2014/main" id="{378E84C7-253A-4BBF-A5A3-B64839E132E9}"/>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81E1C550-16BD-4523-A0CD-58BAE5DCC631}"/>
              </a:ext>
            </a:extLst>
          </p:cNvPr>
          <p:cNvSpPr>
            <a:spLocks noGrp="1" noChangeArrowheads="1"/>
          </p:cNvSpPr>
          <p:nvPr>
            <p:ph type="body" idx="1"/>
          </p:nvPr>
        </p:nvSpPr>
        <p:spPr>
          <a:noFill/>
        </p:spPr>
        <p:txBody>
          <a:bodyPr/>
          <a:lstStyle/>
          <a:p>
            <a:pPr eaLnBrk="1" hangingPunct="1"/>
            <a:endParaRPr lang="es-MX" altLang="es-MX">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F06E12-CFAE-4E8E-BFEC-006F52D48F99}" type="datetimeFigureOut">
              <a:rPr lang="es-MX" smtClean="0"/>
              <a:t>15/11/2022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BC6D564-230F-4522-8EEF-2D17B833D1D1}"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887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5F06E12-CFAE-4E8E-BFEC-006F52D48F99}" type="datetimeFigureOut">
              <a:rPr lang="es-MX" smtClean="0"/>
              <a:t>15/11/2022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1877797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5F06E12-CFAE-4E8E-BFEC-006F52D48F99}" type="datetimeFigureOut">
              <a:rPr lang="es-MX" smtClean="0"/>
              <a:t>15/11/2022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BC6D564-230F-4522-8EEF-2D17B833D1D1}"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202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5F06E12-CFAE-4E8E-BFEC-006F52D48F99}" type="datetimeFigureOut">
              <a:rPr lang="es-MX" smtClean="0"/>
              <a:t>15/11/2022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272205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5F06E12-CFAE-4E8E-BFEC-006F52D48F99}" type="datetimeFigureOut">
              <a:rPr lang="es-MX" smtClean="0"/>
              <a:t>15/11/2022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688931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5F06E12-CFAE-4E8E-BFEC-006F52D48F99}" type="datetimeFigureOut">
              <a:rPr lang="es-MX" smtClean="0"/>
              <a:t>15/11/2022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80012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5F06E12-CFAE-4E8E-BFEC-006F52D48F99}" type="datetimeFigureOut">
              <a:rPr lang="es-MX" smtClean="0"/>
              <a:t>15/11/2022</a:t>
            </a:fld>
            <a:endParaRPr lang="es-MX"/>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MX"/>
          </a:p>
        </p:txBody>
      </p:sp>
      <p:sp>
        <p:nvSpPr>
          <p:cNvPr id="9" name="Slide Number Placeholder 8"/>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1498735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5F06E12-CFAE-4E8E-BFEC-006F52D48F99}" type="datetimeFigureOut">
              <a:rPr lang="es-MX" smtClean="0"/>
              <a:t>15/11/2022</a:t>
            </a:fld>
            <a:endParaRPr lang="es-MX"/>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MX"/>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BC6D564-230F-4522-8EEF-2D17B833D1D1}" type="slidenum">
              <a:rPr lang="es-MX" smtClean="0"/>
              <a:t>‹Nº›</a:t>
            </a:fld>
            <a:endParaRPr lang="es-MX"/>
          </a:p>
        </p:txBody>
      </p:sp>
    </p:spTree>
    <p:extLst>
      <p:ext uri="{BB962C8B-B14F-4D97-AF65-F5344CB8AC3E}">
        <p14:creationId xmlns:p14="http://schemas.microsoft.com/office/powerpoint/2010/main" val="3657012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5F06E12-CFAE-4E8E-BFEC-006F52D48F99}" type="datetimeFigureOut">
              <a:rPr lang="es-MX" smtClean="0"/>
              <a:t>15/11/2022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3514345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5F06E12-CFAE-4E8E-BFEC-006F52D48F99}" type="datetimeFigureOut">
              <a:rPr lang="es-MX" smtClean="0"/>
              <a:t>15/11/2022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3926988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5F06E12-CFAE-4E8E-BFEC-006F52D48F99}" type="datetimeFigureOut">
              <a:rPr lang="es-MX" smtClean="0"/>
              <a:t>15/11/2022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BC6D564-230F-4522-8EEF-2D17B833D1D1}" type="slidenum">
              <a:rPr lang="es-MX" smtClean="0"/>
              <a:t>‹Nº›</a:t>
            </a:fld>
            <a:endParaRPr lang="es-MX"/>
          </a:p>
        </p:txBody>
      </p:sp>
    </p:spTree>
    <p:extLst>
      <p:ext uri="{BB962C8B-B14F-4D97-AF65-F5344CB8AC3E}">
        <p14:creationId xmlns:p14="http://schemas.microsoft.com/office/powerpoint/2010/main" val="2942915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p:spPr>
        <p:txBody>
          <a:bodyPr/>
          <a:lstStyle/>
          <a:p>
            <a:r>
              <a:rPr lang="es-ES"/>
              <a:t>Haga clic para modificar el estilo de título del patrón</a:t>
            </a:r>
            <a:endParaRPr lang="es-MX"/>
          </a:p>
        </p:txBody>
      </p:sp>
      <p:sp>
        <p:nvSpPr>
          <p:cNvPr id="3" name="Marcador de texto 2"/>
          <p:cNvSpPr>
            <a:spLocks noGrp="1"/>
          </p:cNvSpPr>
          <p:nvPr>
            <p:ph type="body" sz="half" idx="1"/>
          </p:nvPr>
        </p:nvSpPr>
        <p:spPr>
          <a:xfrm>
            <a:off x="609600" y="1600201"/>
            <a:ext cx="53848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97600" y="1600201"/>
            <a:ext cx="53848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9">
            <a:extLst>
              <a:ext uri="{FF2B5EF4-FFF2-40B4-BE49-F238E27FC236}">
                <a16:creationId xmlns:a16="http://schemas.microsoft.com/office/drawing/2014/main" id="{B28A7D8A-9162-4B12-880D-B0DB4BB481F0}"/>
              </a:ext>
            </a:extLst>
          </p:cNvPr>
          <p:cNvSpPr>
            <a:spLocks noGrp="1" noChangeArrowheads="1"/>
          </p:cNvSpPr>
          <p:nvPr>
            <p:ph type="dt" sz="half" idx="10"/>
          </p:nvPr>
        </p:nvSpPr>
        <p:spPr>
          <a:ln/>
        </p:spPr>
        <p:txBody>
          <a:bodyPr/>
          <a:lstStyle>
            <a:lvl1pPr>
              <a:defRPr/>
            </a:lvl1pPr>
          </a:lstStyle>
          <a:p>
            <a:pPr>
              <a:defRPr/>
            </a:pPr>
            <a:endParaRPr lang="en-US" altLang="es-MX"/>
          </a:p>
        </p:txBody>
      </p:sp>
      <p:sp>
        <p:nvSpPr>
          <p:cNvPr id="6" name="Rectangle 10">
            <a:extLst>
              <a:ext uri="{FF2B5EF4-FFF2-40B4-BE49-F238E27FC236}">
                <a16:creationId xmlns:a16="http://schemas.microsoft.com/office/drawing/2014/main" id="{68D335D8-6952-4D1D-811F-F5594EC425E4}"/>
              </a:ext>
            </a:extLst>
          </p:cNvPr>
          <p:cNvSpPr>
            <a:spLocks noGrp="1" noChangeArrowheads="1"/>
          </p:cNvSpPr>
          <p:nvPr>
            <p:ph type="ftr" sz="quarter" idx="11"/>
          </p:nvPr>
        </p:nvSpPr>
        <p:spPr>
          <a:ln/>
        </p:spPr>
        <p:txBody>
          <a:bodyPr/>
          <a:lstStyle>
            <a:lvl1pPr>
              <a:defRPr/>
            </a:lvl1pPr>
          </a:lstStyle>
          <a:p>
            <a:pPr>
              <a:defRPr/>
            </a:pPr>
            <a:endParaRPr lang="en-US" altLang="es-MX"/>
          </a:p>
        </p:txBody>
      </p:sp>
      <p:sp>
        <p:nvSpPr>
          <p:cNvPr id="7" name="Rectangle 11">
            <a:extLst>
              <a:ext uri="{FF2B5EF4-FFF2-40B4-BE49-F238E27FC236}">
                <a16:creationId xmlns:a16="http://schemas.microsoft.com/office/drawing/2014/main" id="{06B7D156-909E-49E1-85F4-4519D9E5E577}"/>
              </a:ext>
            </a:extLst>
          </p:cNvPr>
          <p:cNvSpPr>
            <a:spLocks noGrp="1" noChangeArrowheads="1"/>
          </p:cNvSpPr>
          <p:nvPr>
            <p:ph type="sldNum" sz="quarter" idx="12"/>
          </p:nvPr>
        </p:nvSpPr>
        <p:spPr>
          <a:ln/>
        </p:spPr>
        <p:txBody>
          <a:bodyPr/>
          <a:lstStyle>
            <a:lvl1pPr>
              <a:defRPr/>
            </a:lvl1pPr>
          </a:lstStyle>
          <a:p>
            <a:pPr>
              <a:defRPr/>
            </a:pPr>
            <a:fld id="{4F2D036B-4D6C-459D-AF19-7137529315BE}" type="slidenum">
              <a:rPr lang="en-US" altLang="es-MX"/>
              <a:pPr>
                <a:defRPr/>
              </a:pPr>
              <a:t>‹Nº›</a:t>
            </a:fld>
            <a:endParaRPr lang="en-US" altLang="es-MX"/>
          </a:p>
        </p:txBody>
      </p:sp>
    </p:spTree>
    <p:extLst>
      <p:ext uri="{BB962C8B-B14F-4D97-AF65-F5344CB8AC3E}">
        <p14:creationId xmlns:p14="http://schemas.microsoft.com/office/powerpoint/2010/main" val="306658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5F06E12-CFAE-4E8E-BFEC-006F52D48F99}" type="datetimeFigureOut">
              <a:rPr lang="es-MX" smtClean="0"/>
              <a:t>15/11/2022</a:t>
            </a:fld>
            <a:endParaRPr lang="es-MX"/>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MX"/>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BC6D564-230F-4522-8EEF-2D17B833D1D1}" type="slidenum">
              <a:rPr lang="es-MX" smtClean="0"/>
              <a:t>‹Nº›</a:t>
            </a:fld>
            <a:endParaRPr lang="es-MX"/>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8715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slide" Target="slide39.xml"/><Relationship Id="rId4" Type="http://schemas.openxmlformats.org/officeDocument/2006/relationships/hyperlink" Target="BG3_01_tipostejidos.ppt#-1,2,Diapositiva 2"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5" Type="http://schemas.openxmlformats.org/officeDocument/2006/relationships/image" Target="../media/image52.jpeg"/><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066800" y="2504660"/>
            <a:ext cx="10058400" cy="1160493"/>
          </a:xfrm>
        </p:spPr>
        <p:txBody>
          <a:bodyPr>
            <a:normAutofit fontScale="90000"/>
          </a:bodyPr>
          <a:lstStyle/>
          <a:p>
            <a:r>
              <a:rPr lang="es-MX" dirty="0"/>
              <a:t>INGENIERÍA EN CIENCIA AMBIENTAL</a:t>
            </a:r>
          </a:p>
        </p:txBody>
      </p:sp>
      <p:sp>
        <p:nvSpPr>
          <p:cNvPr id="5" name="4 Marcador de texto"/>
          <p:cNvSpPr>
            <a:spLocks noGrp="1"/>
          </p:cNvSpPr>
          <p:nvPr>
            <p:ph type="body" idx="1"/>
          </p:nvPr>
        </p:nvSpPr>
        <p:spPr/>
        <p:txBody>
          <a:bodyPr/>
          <a:lstStyle/>
          <a:p>
            <a:pPr algn="r"/>
            <a:r>
              <a:rPr lang="es-MX" dirty="0"/>
              <a:t>SEMESTRE 2022-2</a:t>
            </a:r>
          </a:p>
        </p:txBody>
      </p:sp>
    </p:spTree>
    <p:extLst>
      <p:ext uri="{BB962C8B-B14F-4D97-AF65-F5344CB8AC3E}">
        <p14:creationId xmlns:p14="http://schemas.microsoft.com/office/powerpoint/2010/main" val="1637087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267410-A88C-4858-BF16-ED36D994EC0B}"/>
              </a:ext>
            </a:extLst>
          </p:cNvPr>
          <p:cNvSpPr>
            <a:spLocks noGrp="1"/>
          </p:cNvSpPr>
          <p:nvPr>
            <p:ph type="ctrTitle"/>
          </p:nvPr>
        </p:nvSpPr>
        <p:spPr>
          <a:xfrm>
            <a:off x="1168842" y="2340069"/>
            <a:ext cx="10058400" cy="1088931"/>
          </a:xfrm>
        </p:spPr>
        <p:txBody>
          <a:bodyPr>
            <a:normAutofit/>
          </a:bodyPr>
          <a:lstStyle/>
          <a:p>
            <a:r>
              <a:rPr lang="es-MX" sz="6000" dirty="0"/>
              <a:t>ÉTICA Y POLÍTICA AMBIENTAL</a:t>
            </a:r>
          </a:p>
        </p:txBody>
      </p:sp>
    </p:spTree>
    <p:extLst>
      <p:ext uri="{BB962C8B-B14F-4D97-AF65-F5344CB8AC3E}">
        <p14:creationId xmlns:p14="http://schemas.microsoft.com/office/powerpoint/2010/main" val="1890242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09600" y="152400"/>
            <a:ext cx="10972800" cy="533400"/>
          </a:xfrm>
        </p:spPr>
        <p:txBody>
          <a:bodyPr>
            <a:normAutofit fontScale="90000"/>
          </a:bodyPr>
          <a:lstStyle/>
          <a:p>
            <a:r>
              <a:rPr lang="es-PR" altLang="es-MX" sz="4800" b="1">
                <a:solidFill>
                  <a:srgbClr val="FF0000"/>
                </a:solidFill>
                <a:effectLst>
                  <a:outerShdw blurRad="38100" dist="38100" dir="2700000" algn="tl">
                    <a:srgbClr val="000000"/>
                  </a:outerShdw>
                </a:effectLst>
              </a:rPr>
              <a:t>Capital y el capitalismo</a:t>
            </a:r>
            <a:r>
              <a:rPr lang="es-PR" altLang="es-MX" sz="4000"/>
              <a:t> </a:t>
            </a:r>
          </a:p>
        </p:txBody>
      </p:sp>
      <p:sp>
        <p:nvSpPr>
          <p:cNvPr id="3075" name="Rectangle 3"/>
          <p:cNvSpPr>
            <a:spLocks noGrp="1" noChangeArrowheads="1"/>
          </p:cNvSpPr>
          <p:nvPr>
            <p:ph type="body" idx="1"/>
          </p:nvPr>
        </p:nvSpPr>
        <p:spPr>
          <a:xfrm>
            <a:off x="0" y="914400"/>
            <a:ext cx="6400800" cy="5105400"/>
          </a:xfrm>
        </p:spPr>
        <p:txBody>
          <a:bodyPr/>
          <a:lstStyle/>
          <a:p>
            <a:pPr algn="just">
              <a:lnSpc>
                <a:spcPct val="90000"/>
              </a:lnSpc>
              <a:buFontTx/>
              <a:buNone/>
            </a:pPr>
            <a:r>
              <a:rPr lang="es-PR" altLang="es-MX" sz="2400"/>
              <a:t>	</a:t>
            </a:r>
            <a:r>
              <a:rPr lang="es-PR" altLang="es-MX" sz="3600">
                <a:solidFill>
                  <a:schemeClr val="tx2"/>
                </a:solidFill>
              </a:rPr>
              <a:t>Capitalismo:</a:t>
            </a:r>
            <a:r>
              <a:rPr lang="es-PR" altLang="es-MX" sz="2400"/>
              <a:t> </a:t>
            </a:r>
            <a:r>
              <a:rPr lang="es-PR" altLang="es-MX" sz="2400" b="1"/>
              <a:t>“sistema económico” donde los medios de produccion estan en manos privada.</a:t>
            </a:r>
          </a:p>
          <a:p>
            <a:pPr algn="just">
              <a:lnSpc>
                <a:spcPct val="90000"/>
              </a:lnSpc>
              <a:buFontTx/>
              <a:buNone/>
            </a:pPr>
            <a:r>
              <a:rPr lang="es-PR" altLang="es-MX" sz="900" b="1"/>
              <a:t> </a:t>
            </a:r>
          </a:p>
          <a:p>
            <a:pPr algn="just">
              <a:lnSpc>
                <a:spcPct val="90000"/>
              </a:lnSpc>
              <a:buFontTx/>
              <a:buNone/>
            </a:pPr>
            <a:r>
              <a:rPr lang="es-PR" altLang="es-MX" sz="2400" b="1"/>
              <a:t>	La propiedad privada de los medios de produccion y del capital es caracteristica definitoria de este sistema. </a:t>
            </a:r>
          </a:p>
          <a:p>
            <a:pPr algn="just">
              <a:lnSpc>
                <a:spcPct val="90000"/>
              </a:lnSpc>
              <a:buFontTx/>
              <a:buNone/>
            </a:pPr>
            <a:r>
              <a:rPr lang="es-PR" altLang="es-MX" sz="900" b="1"/>
              <a:t>	</a:t>
            </a:r>
          </a:p>
          <a:p>
            <a:pPr algn="just">
              <a:lnSpc>
                <a:spcPct val="90000"/>
              </a:lnSpc>
              <a:buFontTx/>
              <a:buNone/>
            </a:pPr>
            <a:r>
              <a:rPr lang="es-PR" altLang="es-MX" sz="2400" b="1"/>
              <a:t>	En este sistema el </a:t>
            </a:r>
            <a:r>
              <a:rPr lang="es-PR" altLang="es-MX" sz="2400" b="1">
                <a:solidFill>
                  <a:srgbClr val="FF0000"/>
                </a:solidFill>
                <a:effectLst>
                  <a:outerShdw blurRad="38100" dist="38100" dir="2700000" algn="tl">
                    <a:srgbClr val="000000"/>
                  </a:outerShdw>
                </a:effectLst>
              </a:rPr>
              <a:t>capital</a:t>
            </a:r>
            <a:r>
              <a:rPr lang="es-PR" altLang="es-MX" sz="2400" b="1"/>
              <a:t> predomina sobre el trabajo como elemento de creación de riqueza. </a:t>
            </a:r>
          </a:p>
        </p:txBody>
      </p:sp>
      <p:pic>
        <p:nvPicPr>
          <p:cNvPr id="3077" name="Picture 5" descr="20080915_capitalis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0" y="914400"/>
            <a:ext cx="52832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196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476595"/>
            <a:ext cx="10972800" cy="558800"/>
          </a:xfrm>
        </p:spPr>
        <p:txBody>
          <a:bodyPr>
            <a:normAutofit fontScale="90000"/>
          </a:bodyPr>
          <a:lstStyle/>
          <a:p>
            <a:r>
              <a:rPr lang="es-ES_tradnl" altLang="es-MX" sz="4000" b="0" dirty="0"/>
              <a:t>Las fases del </a:t>
            </a:r>
            <a:r>
              <a:rPr lang="es-ES_tradnl" altLang="es-MX" sz="4000" dirty="0"/>
              <a:t>Capitalismo</a:t>
            </a:r>
            <a:r>
              <a:rPr lang="es-ES_tradnl" altLang="es-MX" sz="4000" b="0" dirty="0"/>
              <a:t>.</a:t>
            </a:r>
            <a:br>
              <a:rPr lang="es-ES_tradnl" altLang="es-MX" sz="4000" b="0" dirty="0"/>
            </a:br>
            <a:endParaRPr lang="es-ES" altLang="es-MX" sz="4000" b="0" dirty="0"/>
          </a:p>
        </p:txBody>
      </p:sp>
      <p:sp>
        <p:nvSpPr>
          <p:cNvPr id="8195" name="Rectangle 3"/>
          <p:cNvSpPr>
            <a:spLocks noGrp="1" noChangeArrowheads="1"/>
          </p:cNvSpPr>
          <p:nvPr>
            <p:ph type="body" idx="1"/>
          </p:nvPr>
        </p:nvSpPr>
        <p:spPr>
          <a:xfrm>
            <a:off x="609600" y="765175"/>
            <a:ext cx="10972800" cy="5365750"/>
          </a:xfrm>
          <a:solidFill>
            <a:schemeClr val="bg1"/>
          </a:solidFill>
        </p:spPr>
        <p:txBody>
          <a:bodyPr>
            <a:normAutofit/>
          </a:bodyPr>
          <a:lstStyle/>
          <a:p>
            <a:pPr>
              <a:lnSpc>
                <a:spcPct val="90000"/>
              </a:lnSpc>
            </a:pPr>
            <a:r>
              <a:rPr lang="es-ES_tradnl" altLang="es-MX" sz="2800" b="1" dirty="0"/>
              <a:t>podemos distinguir 4 fases en la evolución del Capitalismo:</a:t>
            </a:r>
          </a:p>
          <a:p>
            <a:pPr>
              <a:lnSpc>
                <a:spcPct val="90000"/>
              </a:lnSpc>
              <a:buFont typeface="Wingdings" pitchFamily="2" charset="2"/>
              <a:buNone/>
            </a:pPr>
            <a:r>
              <a:rPr lang="es-ES_tradnl" altLang="es-MX" sz="3200" b="1" dirty="0"/>
              <a:t>	a).- </a:t>
            </a:r>
            <a:r>
              <a:rPr lang="es-ES_tradnl" altLang="es-MX" sz="2400" b="1" dirty="0"/>
              <a:t>Fase de creación de las bases económicas del futuro capitalismo: se caracteriza por la acumulación primitiva de capital, por la depredación sobre las colonias.</a:t>
            </a:r>
          </a:p>
          <a:p>
            <a:pPr>
              <a:lnSpc>
                <a:spcPct val="90000"/>
              </a:lnSpc>
              <a:buFont typeface="Wingdings" pitchFamily="2" charset="2"/>
              <a:buNone/>
            </a:pPr>
            <a:r>
              <a:rPr lang="es-ES_tradnl" altLang="es-MX" sz="2400" b="1" dirty="0"/>
              <a:t>	b). Apogeo del capitalismo </a:t>
            </a:r>
            <a:r>
              <a:rPr lang="es-ES_tradnl" altLang="es-MX" sz="2400" b="1" dirty="0" err="1"/>
              <a:t>concurrencial</a:t>
            </a:r>
            <a:r>
              <a:rPr lang="es-ES_tradnl" altLang="es-MX" sz="2400" b="1" dirty="0"/>
              <a:t> (libre compe­ten­cia).</a:t>
            </a:r>
          </a:p>
          <a:p>
            <a:pPr>
              <a:lnSpc>
                <a:spcPct val="90000"/>
              </a:lnSpc>
              <a:buFont typeface="Wingdings" pitchFamily="2" charset="2"/>
              <a:buNone/>
            </a:pPr>
            <a:r>
              <a:rPr lang="es-ES_tradnl" altLang="es-MX" sz="2400" b="1" dirty="0"/>
              <a:t>	c). Fase imperialista: Aparece el capital financiero, cuya forma de actuación es el monopolio. Grandes empresas concentran grandes masas de capital más pequeños.</a:t>
            </a:r>
          </a:p>
          <a:p>
            <a:pPr>
              <a:lnSpc>
                <a:spcPct val="90000"/>
              </a:lnSpc>
              <a:buFont typeface="Wingdings" pitchFamily="2" charset="2"/>
              <a:buNone/>
            </a:pPr>
            <a:r>
              <a:rPr lang="es-ES_tradnl" altLang="es-MX" sz="2400" b="1" dirty="0"/>
              <a:t>	d). Fase actual del capitalismo:  la internacionalización del capital, mediante la creación de empresas multinacionales.</a:t>
            </a:r>
          </a:p>
          <a:p>
            <a:pPr>
              <a:lnSpc>
                <a:spcPct val="90000"/>
              </a:lnSpc>
            </a:pPr>
            <a:r>
              <a:rPr lang="es-ES_tradnl" altLang="es-MX" sz="2400" b="1" dirty="0"/>
              <a:t>	</a:t>
            </a:r>
            <a:endParaRPr lang="es-ES" altLang="es-MX" sz="2400" b="1" dirty="0"/>
          </a:p>
        </p:txBody>
      </p:sp>
      <p:pic>
        <p:nvPicPr>
          <p:cNvPr id="8196" name="Picture 4" descr="imagesCA9VTW3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082" y="4365405"/>
            <a:ext cx="4467565" cy="2393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749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78" y="916785"/>
            <a:ext cx="10363863" cy="5441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1097280" y="286603"/>
            <a:ext cx="10058400" cy="444917"/>
          </a:xfrm>
        </p:spPr>
        <p:txBody>
          <a:bodyPr>
            <a:normAutofit fontScale="90000"/>
          </a:bodyPr>
          <a:lstStyle/>
          <a:p>
            <a:pPr algn="ctr"/>
            <a:r>
              <a:rPr lang="es-MX" dirty="0"/>
              <a:t>Imperios Siglo XVII</a:t>
            </a:r>
          </a:p>
        </p:txBody>
      </p:sp>
    </p:spTree>
    <p:extLst>
      <p:ext uri="{BB962C8B-B14F-4D97-AF65-F5344CB8AC3E}">
        <p14:creationId xmlns:p14="http://schemas.microsoft.com/office/powerpoint/2010/main" val="167621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E77929A-52D3-4B5A-9F94-418E36DE8D35}"/>
              </a:ext>
            </a:extLst>
          </p:cNvPr>
          <p:cNvPicPr>
            <a:picLocks noChangeAspect="1"/>
          </p:cNvPicPr>
          <p:nvPr/>
        </p:nvPicPr>
        <p:blipFill>
          <a:blip r:embed="rId2"/>
          <a:stretch>
            <a:fillRect/>
          </a:stretch>
        </p:blipFill>
        <p:spPr>
          <a:xfrm>
            <a:off x="1281111" y="1137036"/>
            <a:ext cx="9629775" cy="5029200"/>
          </a:xfrm>
          <a:prstGeom prst="rect">
            <a:avLst/>
          </a:prstGeom>
        </p:spPr>
      </p:pic>
      <p:sp>
        <p:nvSpPr>
          <p:cNvPr id="3" name="2 Título"/>
          <p:cNvSpPr>
            <a:spLocks noGrp="1"/>
          </p:cNvSpPr>
          <p:nvPr>
            <p:ph type="title"/>
          </p:nvPr>
        </p:nvSpPr>
        <p:spPr>
          <a:xfrm>
            <a:off x="1097280" y="286603"/>
            <a:ext cx="10058400" cy="627797"/>
          </a:xfrm>
        </p:spPr>
        <p:txBody>
          <a:bodyPr>
            <a:normAutofit fontScale="90000"/>
          </a:bodyPr>
          <a:lstStyle/>
          <a:p>
            <a:r>
              <a:rPr lang="es-MX" dirty="0"/>
              <a:t>Distribución del Producto Interno Bruto</a:t>
            </a:r>
          </a:p>
        </p:txBody>
      </p:sp>
    </p:spTree>
    <p:extLst>
      <p:ext uri="{BB962C8B-B14F-4D97-AF65-F5344CB8AC3E}">
        <p14:creationId xmlns:p14="http://schemas.microsoft.com/office/powerpoint/2010/main" val="2146959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20B0ED1-7052-4E52-AE13-2D82B28B185E}"/>
              </a:ext>
            </a:extLst>
          </p:cNvPr>
          <p:cNvPicPr>
            <a:picLocks noChangeAspect="1"/>
          </p:cNvPicPr>
          <p:nvPr/>
        </p:nvPicPr>
        <p:blipFill>
          <a:blip r:embed="rId2"/>
          <a:stretch>
            <a:fillRect/>
          </a:stretch>
        </p:blipFill>
        <p:spPr>
          <a:xfrm>
            <a:off x="0" y="493776"/>
            <a:ext cx="12192000" cy="6364224"/>
          </a:xfrm>
          <a:prstGeom prst="rect">
            <a:avLst/>
          </a:prstGeom>
        </p:spPr>
      </p:pic>
      <p:sp>
        <p:nvSpPr>
          <p:cNvPr id="3" name="Título 2">
            <a:extLst>
              <a:ext uri="{FF2B5EF4-FFF2-40B4-BE49-F238E27FC236}">
                <a16:creationId xmlns:a16="http://schemas.microsoft.com/office/drawing/2014/main" id="{CFF91C27-3333-4804-AF21-436EC240EF3A}"/>
              </a:ext>
            </a:extLst>
          </p:cNvPr>
          <p:cNvSpPr>
            <a:spLocks noGrp="1"/>
          </p:cNvSpPr>
          <p:nvPr>
            <p:ph type="title"/>
          </p:nvPr>
        </p:nvSpPr>
        <p:spPr>
          <a:xfrm>
            <a:off x="678180" y="341802"/>
            <a:ext cx="10058400" cy="303947"/>
          </a:xfrm>
        </p:spPr>
        <p:txBody>
          <a:bodyPr>
            <a:noAutofit/>
          </a:bodyPr>
          <a:lstStyle/>
          <a:p>
            <a:r>
              <a:rPr lang="es-MX" sz="3200" dirty="0"/>
              <a:t>PRINCIPAL PRODUCTO DE EXPORTACIÓNN</a:t>
            </a:r>
          </a:p>
        </p:txBody>
      </p:sp>
    </p:spTree>
    <p:extLst>
      <p:ext uri="{BB962C8B-B14F-4D97-AF65-F5344CB8AC3E}">
        <p14:creationId xmlns:p14="http://schemas.microsoft.com/office/powerpoint/2010/main" val="3252781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6155B22-904A-4E3C-A4CB-8E266095C624}"/>
              </a:ext>
            </a:extLst>
          </p:cNvPr>
          <p:cNvPicPr>
            <a:picLocks noChangeAspect="1"/>
          </p:cNvPicPr>
          <p:nvPr/>
        </p:nvPicPr>
        <p:blipFill>
          <a:blip r:embed="rId2"/>
          <a:stretch>
            <a:fillRect/>
          </a:stretch>
        </p:blipFill>
        <p:spPr>
          <a:xfrm>
            <a:off x="30480" y="1152525"/>
            <a:ext cx="12192000" cy="5502609"/>
          </a:xfrm>
          <a:prstGeom prst="rect">
            <a:avLst/>
          </a:prstGeom>
        </p:spPr>
      </p:pic>
      <p:sp>
        <p:nvSpPr>
          <p:cNvPr id="6" name="Título 5">
            <a:extLst>
              <a:ext uri="{FF2B5EF4-FFF2-40B4-BE49-F238E27FC236}">
                <a16:creationId xmlns:a16="http://schemas.microsoft.com/office/drawing/2014/main" id="{406EC581-212C-40B0-BD99-CE6EB4F65448}"/>
              </a:ext>
            </a:extLst>
          </p:cNvPr>
          <p:cNvSpPr>
            <a:spLocks noGrp="1"/>
          </p:cNvSpPr>
          <p:nvPr>
            <p:ph type="title"/>
          </p:nvPr>
        </p:nvSpPr>
        <p:spPr>
          <a:xfrm>
            <a:off x="1163955" y="221916"/>
            <a:ext cx="10058400" cy="584835"/>
          </a:xfrm>
        </p:spPr>
        <p:txBody>
          <a:bodyPr>
            <a:normAutofit fontScale="90000"/>
          </a:bodyPr>
          <a:lstStyle/>
          <a:p>
            <a:r>
              <a:rPr lang="es-MX" dirty="0"/>
              <a:t>FERTILIDAD</a:t>
            </a:r>
          </a:p>
        </p:txBody>
      </p:sp>
    </p:spTree>
    <p:extLst>
      <p:ext uri="{BB962C8B-B14F-4D97-AF65-F5344CB8AC3E}">
        <p14:creationId xmlns:p14="http://schemas.microsoft.com/office/powerpoint/2010/main" val="4181718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49BA905-0F79-4E9E-9B5B-70F1265A0A2D}"/>
              </a:ext>
            </a:extLst>
          </p:cNvPr>
          <p:cNvPicPr>
            <a:picLocks noChangeAspect="1"/>
          </p:cNvPicPr>
          <p:nvPr/>
        </p:nvPicPr>
        <p:blipFill>
          <a:blip r:embed="rId2"/>
          <a:stretch>
            <a:fillRect/>
          </a:stretch>
        </p:blipFill>
        <p:spPr>
          <a:xfrm>
            <a:off x="0" y="755316"/>
            <a:ext cx="12192000" cy="5347368"/>
          </a:xfrm>
          <a:prstGeom prst="rect">
            <a:avLst/>
          </a:prstGeom>
        </p:spPr>
      </p:pic>
      <p:sp>
        <p:nvSpPr>
          <p:cNvPr id="3" name="Título 2">
            <a:extLst>
              <a:ext uri="{FF2B5EF4-FFF2-40B4-BE49-F238E27FC236}">
                <a16:creationId xmlns:a16="http://schemas.microsoft.com/office/drawing/2014/main" id="{48F024D4-0C04-4984-9A66-1237FD5A3F6F}"/>
              </a:ext>
            </a:extLst>
          </p:cNvPr>
          <p:cNvSpPr>
            <a:spLocks noGrp="1"/>
          </p:cNvSpPr>
          <p:nvPr>
            <p:ph type="title"/>
          </p:nvPr>
        </p:nvSpPr>
        <p:spPr>
          <a:xfrm>
            <a:off x="1097280" y="286603"/>
            <a:ext cx="10058400" cy="380147"/>
          </a:xfrm>
        </p:spPr>
        <p:txBody>
          <a:bodyPr>
            <a:noAutofit/>
          </a:bodyPr>
          <a:lstStyle/>
          <a:p>
            <a:r>
              <a:rPr lang="es-MX" sz="3200" dirty="0"/>
              <a:t>PROGRESO SOCIAL</a:t>
            </a:r>
          </a:p>
        </p:txBody>
      </p:sp>
    </p:spTree>
    <p:extLst>
      <p:ext uri="{BB962C8B-B14F-4D97-AF65-F5344CB8AC3E}">
        <p14:creationId xmlns:p14="http://schemas.microsoft.com/office/powerpoint/2010/main" val="2859659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D65A5BA-8A6F-41EB-A27A-EE0EC1CE035B}"/>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94540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4194"/>
          <a:stretch/>
        </p:blipFill>
        <p:spPr bwMode="auto">
          <a:xfrm>
            <a:off x="551290" y="1"/>
            <a:ext cx="6096000" cy="6488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6215419" y="830555"/>
            <a:ext cx="5301911" cy="3940759"/>
          </a:xfrm>
          <a:prstGeom prst="rect">
            <a:avLst/>
          </a:prstGeom>
        </p:spPr>
        <p:txBody>
          <a:bodyPr wrap="square">
            <a:spAutoFit/>
          </a:bodyPr>
          <a:lstStyle/>
          <a:p>
            <a:pPr>
              <a:lnSpc>
                <a:spcPct val="80000"/>
              </a:lnSpc>
            </a:pPr>
            <a:r>
              <a:rPr lang="es-MX" altLang="es-MX" sz="2400" b="1" dirty="0">
                <a:solidFill>
                  <a:schemeClr val="accent6"/>
                </a:solidFill>
              </a:rPr>
              <a:t>20% DE POBLACIÓN MUNDIAL DE PAÍSES CON MAYORES INGRESOS REALIZA EL 86% DE TODO EL CONSUMO, 58% DE LA ENERGÍA UTILIZADA Y ES RESPONSABLE DEL 53% DE LAS EMISIONES DE DIÓXIDO DE CARBONO.</a:t>
            </a:r>
          </a:p>
          <a:p>
            <a:pPr>
              <a:lnSpc>
                <a:spcPct val="80000"/>
              </a:lnSpc>
            </a:pPr>
            <a:endParaRPr lang="es-MX" altLang="es-MX" sz="2400" b="1" dirty="0">
              <a:solidFill>
                <a:schemeClr val="accent6"/>
              </a:solidFill>
            </a:endParaRPr>
          </a:p>
          <a:p>
            <a:pPr>
              <a:lnSpc>
                <a:spcPct val="80000"/>
              </a:lnSpc>
            </a:pPr>
            <a:endParaRPr lang="es-MX" altLang="es-MX" sz="2400" b="1" dirty="0">
              <a:solidFill>
                <a:schemeClr val="accent6"/>
              </a:solidFill>
            </a:endParaRPr>
          </a:p>
          <a:p>
            <a:pPr>
              <a:lnSpc>
                <a:spcPct val="80000"/>
              </a:lnSpc>
            </a:pPr>
            <a:r>
              <a:rPr lang="es-MX" altLang="es-MX" sz="2400" b="1" dirty="0">
                <a:solidFill>
                  <a:schemeClr val="accent6"/>
                </a:solidFill>
              </a:rPr>
              <a:t>20% MÁS POBRE SÓLO PRODUCE EL 1.3% DEL CONSUMO TOTAL, CONSUME SÓLO EL 4% DE LA ENERGÍA, RESPONSABLE DE SÓLO 3% DE LOS GASES EFECTO INVERNADERO.</a:t>
            </a:r>
            <a:endParaRPr lang="es-ES" altLang="es-MX" sz="2400" b="1" dirty="0">
              <a:solidFill>
                <a:schemeClr val="accent6"/>
              </a:solidFill>
            </a:endParaRPr>
          </a:p>
        </p:txBody>
      </p:sp>
    </p:spTree>
    <p:extLst>
      <p:ext uri="{BB962C8B-B14F-4D97-AF65-F5344CB8AC3E}">
        <p14:creationId xmlns:p14="http://schemas.microsoft.com/office/powerpoint/2010/main" val="514447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2DC0E5D-3C7B-4CA0-8997-80892211CF28}"/>
              </a:ext>
            </a:extLst>
          </p:cNvPr>
          <p:cNvSpPr>
            <a:spLocks noGrp="1" noRot="1" noChangeArrowheads="1"/>
          </p:cNvSpPr>
          <p:nvPr>
            <p:ph type="title"/>
          </p:nvPr>
        </p:nvSpPr>
        <p:spPr>
          <a:xfrm>
            <a:off x="1046109" y="230588"/>
            <a:ext cx="8385175" cy="724260"/>
          </a:xfrm>
        </p:spPr>
        <p:txBody>
          <a:bodyPr>
            <a:normAutofit fontScale="90000"/>
          </a:bodyPr>
          <a:lstStyle/>
          <a:p>
            <a:pPr eaLnBrk="1" hangingPunct="1"/>
            <a:r>
              <a:rPr lang="es-ES" altLang="es-MX" b="1" dirty="0">
                <a:solidFill>
                  <a:srgbClr val="FF0066"/>
                </a:solidFill>
              </a:rPr>
              <a:t>La sociedad industrial. El capitalismo</a:t>
            </a:r>
          </a:p>
        </p:txBody>
      </p:sp>
      <p:sp>
        <p:nvSpPr>
          <p:cNvPr id="16387" name="Rectangle 3">
            <a:extLst>
              <a:ext uri="{FF2B5EF4-FFF2-40B4-BE49-F238E27FC236}">
                <a16:creationId xmlns:a16="http://schemas.microsoft.com/office/drawing/2014/main" id="{F3FBF7D6-4C8B-4959-9255-780FEA4E64EE}"/>
              </a:ext>
            </a:extLst>
          </p:cNvPr>
          <p:cNvSpPr>
            <a:spLocks noGrp="1" noRot="1" noChangeArrowheads="1"/>
          </p:cNvSpPr>
          <p:nvPr>
            <p:ph type="body" sz="half" idx="1"/>
          </p:nvPr>
        </p:nvSpPr>
        <p:spPr>
          <a:xfrm>
            <a:off x="923909" y="1306998"/>
            <a:ext cx="4957127" cy="4806126"/>
          </a:xfrm>
          <a:solidFill>
            <a:schemeClr val="bg1"/>
          </a:solidFill>
        </p:spPr>
        <p:txBody>
          <a:bodyPr>
            <a:noAutofit/>
          </a:bodyPr>
          <a:lstStyle/>
          <a:p>
            <a:pPr eaLnBrk="1" hangingPunct="1">
              <a:lnSpc>
                <a:spcPct val="90000"/>
              </a:lnSpc>
            </a:pPr>
            <a:r>
              <a:rPr lang="es-ES" altLang="es-MX" sz="2800" dirty="0"/>
              <a:t>Cambios drásticos. Se consume mucha materia y energía. </a:t>
            </a:r>
          </a:p>
          <a:p>
            <a:pPr eaLnBrk="1" hangingPunct="1">
              <a:lnSpc>
                <a:spcPct val="90000"/>
              </a:lnSpc>
            </a:pPr>
            <a:r>
              <a:rPr lang="es-ES" altLang="es-MX" sz="2800" dirty="0"/>
              <a:t>La enorme cantidad de energía que se gasta depende recursos no renovables (combustibles fósiles).</a:t>
            </a:r>
          </a:p>
          <a:p>
            <a:pPr eaLnBrk="1" hangingPunct="1">
              <a:lnSpc>
                <a:spcPct val="90000"/>
              </a:lnSpc>
            </a:pPr>
            <a:r>
              <a:rPr lang="es-ES" altLang="es-MX" sz="2800" dirty="0"/>
              <a:t>El consumo energético total es 100 veces superior al que consumimos por el alimento (250.000 </a:t>
            </a:r>
            <a:r>
              <a:rPr lang="es-ES" altLang="es-MX" sz="2800" dirty="0" err="1"/>
              <a:t>kilocalorias</a:t>
            </a:r>
            <a:r>
              <a:rPr lang="es-ES" altLang="es-MX" sz="2800" dirty="0"/>
              <a:t>).</a:t>
            </a:r>
          </a:p>
        </p:txBody>
      </p:sp>
      <p:pic>
        <p:nvPicPr>
          <p:cNvPr id="16388" name="Picture 2">
            <a:extLst>
              <a:ext uri="{FF2B5EF4-FFF2-40B4-BE49-F238E27FC236}">
                <a16:creationId xmlns:a16="http://schemas.microsoft.com/office/drawing/2014/main" id="{9ED76EF7-90E0-4434-AE87-080CC7D6F00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0463" y="3716339"/>
            <a:ext cx="4191000" cy="2917825"/>
          </a:xfrm>
          <a:noFill/>
        </p:spPr>
      </p:pic>
      <p:pic>
        <p:nvPicPr>
          <p:cNvPr id="16389" name="Picture 6">
            <a:extLst>
              <a:ext uri="{FF2B5EF4-FFF2-40B4-BE49-F238E27FC236}">
                <a16:creationId xmlns:a16="http://schemas.microsoft.com/office/drawing/2014/main" id="{950E7272-641E-479C-9111-C926B18CBC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800" y="1196975"/>
            <a:ext cx="3829050" cy="228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1039">
            <a:extLst>
              <a:ext uri="{FF2B5EF4-FFF2-40B4-BE49-F238E27FC236}">
                <a16:creationId xmlns:a16="http://schemas.microsoft.com/office/drawing/2014/main" id="{D1E5A8CC-FE24-42C5-A6B3-1B94D0FD0B56}"/>
              </a:ext>
            </a:extLst>
          </p:cNvPr>
          <p:cNvSpPr>
            <a:spLocks noGrp="1" noRot="1" noChangeArrowheads="1"/>
          </p:cNvSpPr>
          <p:nvPr>
            <p:ph type="title"/>
          </p:nvPr>
        </p:nvSpPr>
        <p:spPr>
          <a:xfrm>
            <a:off x="669926" y="106363"/>
            <a:ext cx="8305800" cy="1143000"/>
          </a:xfrm>
        </p:spPr>
        <p:txBody>
          <a:bodyPr/>
          <a:lstStyle/>
          <a:p>
            <a:pPr eaLnBrk="1" hangingPunct="1"/>
            <a:r>
              <a:rPr lang="es-ES" altLang="es-MX" sz="2800" b="1" dirty="0">
                <a:solidFill>
                  <a:srgbClr val="FF0066"/>
                </a:solidFill>
              </a:rPr>
              <a:t>Avance tecnológico y crisis ambiental</a:t>
            </a:r>
            <a:br>
              <a:rPr lang="es-ES" altLang="es-MX" sz="2800" b="1" dirty="0">
                <a:solidFill>
                  <a:srgbClr val="FF0066"/>
                </a:solidFill>
              </a:rPr>
            </a:br>
            <a:r>
              <a:rPr lang="es-ES" altLang="es-MX" sz="2800" b="1" dirty="0">
                <a:solidFill>
                  <a:srgbClr val="FF0066"/>
                </a:solidFill>
              </a:rPr>
              <a:t>Problemas:</a:t>
            </a:r>
          </a:p>
        </p:txBody>
      </p:sp>
      <p:sp>
        <p:nvSpPr>
          <p:cNvPr id="21507" name="Rectangle 1027">
            <a:extLst>
              <a:ext uri="{FF2B5EF4-FFF2-40B4-BE49-F238E27FC236}">
                <a16:creationId xmlns:a16="http://schemas.microsoft.com/office/drawing/2014/main" id="{1808D669-A69B-45CB-A697-E1A23FB6D2F7}"/>
              </a:ext>
            </a:extLst>
          </p:cNvPr>
          <p:cNvSpPr>
            <a:spLocks noGrp="1" noRot="1" noChangeArrowheads="1"/>
          </p:cNvSpPr>
          <p:nvPr>
            <p:ph type="body" idx="1"/>
          </p:nvPr>
        </p:nvSpPr>
        <p:spPr>
          <a:xfrm>
            <a:off x="882003" y="1254318"/>
            <a:ext cx="5181600" cy="4953000"/>
          </a:xfrm>
          <a:solidFill>
            <a:schemeClr val="bg1"/>
          </a:solidFill>
        </p:spPr>
        <p:txBody>
          <a:bodyPr>
            <a:normAutofit lnSpcReduction="10000"/>
          </a:bodyPr>
          <a:lstStyle/>
          <a:p>
            <a:pPr eaLnBrk="1" hangingPunct="1">
              <a:lnSpc>
                <a:spcPct val="90000"/>
              </a:lnSpc>
            </a:pPr>
            <a:r>
              <a:rPr lang="es-ES" altLang="es-MX" b="1" dirty="0"/>
              <a:t>Crecimiento exponencial de población.</a:t>
            </a:r>
          </a:p>
          <a:p>
            <a:pPr eaLnBrk="1" hangingPunct="1">
              <a:lnSpc>
                <a:spcPct val="90000"/>
              </a:lnSpc>
            </a:pPr>
            <a:r>
              <a:rPr lang="es-ES" altLang="es-MX" b="1" dirty="0"/>
              <a:t>Consumo acelerado de recursos</a:t>
            </a:r>
          </a:p>
          <a:p>
            <a:pPr eaLnBrk="1" hangingPunct="1">
              <a:lnSpc>
                <a:spcPct val="90000"/>
              </a:lnSpc>
            </a:pPr>
            <a:r>
              <a:rPr lang="es-ES" altLang="es-MX" b="1" dirty="0"/>
              <a:t>Contaminación del aire, agua, suelo...</a:t>
            </a:r>
          </a:p>
          <a:p>
            <a:pPr eaLnBrk="1" hangingPunct="1">
              <a:lnSpc>
                <a:spcPct val="90000"/>
              </a:lnSpc>
            </a:pPr>
            <a:r>
              <a:rPr lang="es-ES" altLang="es-MX" b="1" dirty="0"/>
              <a:t>Generación de residuos</a:t>
            </a:r>
          </a:p>
          <a:p>
            <a:pPr eaLnBrk="1" hangingPunct="1">
              <a:lnSpc>
                <a:spcPct val="90000"/>
              </a:lnSpc>
            </a:pPr>
            <a:r>
              <a:rPr lang="es-ES" altLang="es-MX" b="1" dirty="0"/>
              <a:t>Falta de agua.</a:t>
            </a:r>
          </a:p>
          <a:p>
            <a:pPr eaLnBrk="1" hangingPunct="1">
              <a:lnSpc>
                <a:spcPct val="90000"/>
              </a:lnSpc>
            </a:pPr>
            <a:r>
              <a:rPr lang="es-ES" altLang="es-MX" b="1" dirty="0"/>
              <a:t>Degradación del suelo.</a:t>
            </a:r>
          </a:p>
          <a:p>
            <a:pPr eaLnBrk="1" hangingPunct="1">
              <a:lnSpc>
                <a:spcPct val="90000"/>
              </a:lnSpc>
            </a:pPr>
            <a:r>
              <a:rPr lang="es-ES" altLang="es-MX" b="1" dirty="0"/>
              <a:t>Destrucción de bosques.</a:t>
            </a:r>
          </a:p>
          <a:p>
            <a:pPr eaLnBrk="1" hangingPunct="1">
              <a:lnSpc>
                <a:spcPct val="90000"/>
              </a:lnSpc>
            </a:pPr>
            <a:r>
              <a:rPr lang="es-ES" altLang="es-MX" b="1" dirty="0"/>
              <a:t>Agotamiento de recursos potencialmente renovables.</a:t>
            </a:r>
          </a:p>
          <a:p>
            <a:pPr eaLnBrk="1" hangingPunct="1">
              <a:lnSpc>
                <a:spcPct val="90000"/>
              </a:lnSpc>
            </a:pPr>
            <a:r>
              <a:rPr lang="es-ES" altLang="es-MX" b="1" dirty="0"/>
              <a:t>Aumento de las diferencias del desarrollo entre países.</a:t>
            </a:r>
          </a:p>
          <a:p>
            <a:pPr eaLnBrk="1" hangingPunct="1">
              <a:lnSpc>
                <a:spcPct val="90000"/>
              </a:lnSpc>
            </a:pPr>
            <a:r>
              <a:rPr lang="es-ES" altLang="es-MX" b="1" dirty="0"/>
              <a:t>Agravamiento de los riesgos naturales</a:t>
            </a:r>
          </a:p>
        </p:txBody>
      </p:sp>
      <p:pic>
        <p:nvPicPr>
          <p:cNvPr id="32774" name="Picture 1030">
            <a:extLst>
              <a:ext uri="{FF2B5EF4-FFF2-40B4-BE49-F238E27FC236}">
                <a16:creationId xmlns:a16="http://schemas.microsoft.com/office/drawing/2014/main" id="{D3B434F0-04AF-4F63-BAEE-32FE7EBD5242}"/>
              </a:ext>
            </a:extLst>
          </p:cNvPr>
          <p:cNvPicPr>
            <a:picLocks noGrp="1" noChangeAspect="1" noChangeArrowheads="1"/>
          </p:cNvPicPr>
          <p:nvPr>
            <p:ph type="clipArt" sz="half" idx="4294967295"/>
          </p:nvPr>
        </p:nvPicPr>
        <p:blipFill>
          <a:blip r:embed="rId2">
            <a:extLst>
              <a:ext uri="{28A0092B-C50C-407E-A947-70E740481C1C}">
                <a14:useLocalDpi xmlns:a14="http://schemas.microsoft.com/office/drawing/2010/main" val="0"/>
              </a:ext>
            </a:extLst>
          </a:blip>
          <a:srcRect/>
          <a:stretch>
            <a:fillRect/>
          </a:stretch>
        </p:blipFill>
        <p:spPr>
          <a:xfrm>
            <a:off x="8242300" y="304800"/>
            <a:ext cx="2425700" cy="2667000"/>
          </a:xfrm>
          <a:noFill/>
        </p:spPr>
      </p:pic>
      <p:sp>
        <p:nvSpPr>
          <p:cNvPr id="32776" name="AutoShape 1032" descr="Huracan%20Alex">
            <a:extLst>
              <a:ext uri="{FF2B5EF4-FFF2-40B4-BE49-F238E27FC236}">
                <a16:creationId xmlns:a16="http://schemas.microsoft.com/office/drawing/2014/main" id="{18F9434E-46D6-45F3-B6DC-CF5124F39F62}"/>
              </a:ext>
            </a:extLst>
          </p:cNvPr>
          <p:cNvSpPr>
            <a:spLocks noChangeAspect="1" noChangeArrowheads="1"/>
          </p:cNvSpPr>
          <p:nvPr/>
        </p:nvSpPr>
        <p:spPr bwMode="auto">
          <a:xfrm>
            <a:off x="2170114" y="246064"/>
            <a:ext cx="7851775" cy="636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endParaRPr lang="es-MX" altLang="es-MX" sz="1800">
              <a:cs typeface="Arial" panose="020B0604020202020204" pitchFamily="34" charset="0"/>
            </a:endParaRPr>
          </a:p>
        </p:txBody>
      </p:sp>
      <p:pic>
        <p:nvPicPr>
          <p:cNvPr id="32779" name="Picture 1035">
            <a:extLst>
              <a:ext uri="{FF2B5EF4-FFF2-40B4-BE49-F238E27FC236}">
                <a16:creationId xmlns:a16="http://schemas.microsoft.com/office/drawing/2014/main" id="{4BBE7F18-CDDF-4A11-B0DA-A98AC7DDD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2276476"/>
            <a:ext cx="2500313"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1" name="Picture 1037">
            <a:extLst>
              <a:ext uri="{FF2B5EF4-FFF2-40B4-BE49-F238E27FC236}">
                <a16:creationId xmlns:a16="http://schemas.microsoft.com/office/drawing/2014/main" id="{5788EC4A-A067-4738-9A4A-6DF402E37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7801" y="476250"/>
            <a:ext cx="244792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4" name="Picture 1040">
            <a:extLst>
              <a:ext uri="{FF2B5EF4-FFF2-40B4-BE49-F238E27FC236}">
                <a16:creationId xmlns:a16="http://schemas.microsoft.com/office/drawing/2014/main" id="{A467DB03-A2D8-484D-96BF-BE489D5BDE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4051300"/>
            <a:ext cx="41148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5" name="Picture 1041">
            <a:extLst>
              <a:ext uri="{FF2B5EF4-FFF2-40B4-BE49-F238E27FC236}">
                <a16:creationId xmlns:a16="http://schemas.microsoft.com/office/drawing/2014/main" id="{5AE17A35-D958-498D-A843-B4A2364EA4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7439" y="5373688"/>
            <a:ext cx="1944687"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6" name="Picture 1042">
            <a:extLst>
              <a:ext uri="{FF2B5EF4-FFF2-40B4-BE49-F238E27FC236}">
                <a16:creationId xmlns:a16="http://schemas.microsoft.com/office/drawing/2014/main" id="{3B506804-70F7-4DDB-BE65-A12F4A2A3F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0688" y="3048001"/>
            <a:ext cx="2627312"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7" name="Picture 1043">
            <a:extLst>
              <a:ext uri="{FF2B5EF4-FFF2-40B4-BE49-F238E27FC236}">
                <a16:creationId xmlns:a16="http://schemas.microsoft.com/office/drawing/2014/main" id="{8AAD83D2-BFCB-4D00-AED7-5A04CAB8CA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64650" y="5445126"/>
            <a:ext cx="14033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3500"/>
                                  </p:stCondLst>
                                  <p:childTnLst>
                                    <p:set>
                                      <p:cBhvr>
                                        <p:cTn id="6" dur="1" fill="hold">
                                          <p:stCondLst>
                                            <p:cond delay="0"/>
                                          </p:stCondLst>
                                        </p:cTn>
                                        <p:tgtEl>
                                          <p:spTgt spid="32784"/>
                                        </p:tgtEl>
                                        <p:attrNameLst>
                                          <p:attrName>style.visibility</p:attrName>
                                        </p:attrNameLst>
                                      </p:cBhvr>
                                      <p:to>
                                        <p:strVal val="visible"/>
                                      </p:to>
                                    </p:set>
                                    <p:anim calcmode="lin" valueType="num">
                                      <p:cBhvr additive="base">
                                        <p:cTn id="7" dur="500" fill="hold"/>
                                        <p:tgtEl>
                                          <p:spTgt spid="32784"/>
                                        </p:tgtEl>
                                        <p:attrNameLst>
                                          <p:attrName>ppt_x</p:attrName>
                                        </p:attrNameLst>
                                      </p:cBhvr>
                                      <p:tavLst>
                                        <p:tav tm="0">
                                          <p:val>
                                            <p:strVal val="0-#ppt_w/2"/>
                                          </p:val>
                                        </p:tav>
                                        <p:tav tm="100000">
                                          <p:val>
                                            <p:strVal val="#ppt_x"/>
                                          </p:val>
                                        </p:tav>
                                      </p:tavLst>
                                    </p:anim>
                                    <p:anim calcmode="lin" valueType="num">
                                      <p:cBhvr additive="base">
                                        <p:cTn id="8" dur="500" fill="hold"/>
                                        <p:tgtEl>
                                          <p:spTgt spid="3278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4000"/>
                            </p:stCondLst>
                            <p:childTnLst>
                              <p:par>
                                <p:cTn id="10" presetID="2" presetClass="exit" presetSubtype="4" fill="hold" nodeType="afterEffect">
                                  <p:stCondLst>
                                    <p:cond delay="3000"/>
                                  </p:stCondLst>
                                  <p:childTnLst>
                                    <p:anim calcmode="lin" valueType="num">
                                      <p:cBhvr additive="base">
                                        <p:cTn id="11" dur="500"/>
                                        <p:tgtEl>
                                          <p:spTgt spid="32784"/>
                                        </p:tgtEl>
                                        <p:attrNameLst>
                                          <p:attrName>ppt_x</p:attrName>
                                        </p:attrNameLst>
                                      </p:cBhvr>
                                      <p:tavLst>
                                        <p:tav tm="0">
                                          <p:val>
                                            <p:strVal val="ppt_x"/>
                                          </p:val>
                                        </p:tav>
                                        <p:tav tm="100000">
                                          <p:val>
                                            <p:strVal val="ppt_x"/>
                                          </p:val>
                                        </p:tav>
                                      </p:tavLst>
                                    </p:anim>
                                    <p:anim calcmode="lin" valueType="num">
                                      <p:cBhvr additive="base">
                                        <p:cTn id="12" dur="500"/>
                                        <p:tgtEl>
                                          <p:spTgt spid="32784"/>
                                        </p:tgtEl>
                                        <p:attrNameLst>
                                          <p:attrName>ppt_y</p:attrName>
                                        </p:attrNameLst>
                                      </p:cBhvr>
                                      <p:tavLst>
                                        <p:tav tm="0">
                                          <p:val>
                                            <p:strVal val="ppt_y"/>
                                          </p:val>
                                        </p:tav>
                                        <p:tav tm="100000">
                                          <p:val>
                                            <p:strVal val="1+ppt_h/2"/>
                                          </p:val>
                                        </p:tav>
                                      </p:tavLst>
                                    </p:anim>
                                    <p:set>
                                      <p:cBhvr>
                                        <p:cTn id="13" dur="1" fill="hold">
                                          <p:stCondLst>
                                            <p:cond delay="499"/>
                                          </p:stCondLst>
                                        </p:cTn>
                                        <p:tgtEl>
                                          <p:spTgt spid="32784"/>
                                        </p:tgtEl>
                                        <p:attrNameLst>
                                          <p:attrName>style.visibility</p:attrName>
                                        </p:attrNameLst>
                                      </p:cBhvr>
                                      <p:to>
                                        <p:strVal val="hidden"/>
                                      </p:to>
                                    </p:set>
                                  </p:childTnLst>
                                </p:cTn>
                              </p:par>
                            </p:childTnLst>
                          </p:cTn>
                        </p:par>
                        <p:par>
                          <p:cTn id="14" fill="hold" nodeType="afterGroup">
                            <p:stCondLst>
                              <p:cond delay="7500"/>
                            </p:stCondLst>
                            <p:childTnLst>
                              <p:par>
                                <p:cTn id="15" presetID="2" presetClass="entr" presetSubtype="4" fill="hold" nodeType="afterEffect">
                                  <p:stCondLst>
                                    <p:cond delay="2000"/>
                                  </p:stCondLst>
                                  <p:childTnLst>
                                    <p:set>
                                      <p:cBhvr>
                                        <p:cTn id="16" dur="1" fill="hold">
                                          <p:stCondLst>
                                            <p:cond delay="0"/>
                                          </p:stCondLst>
                                        </p:cTn>
                                        <p:tgtEl>
                                          <p:spTgt spid="32774"/>
                                        </p:tgtEl>
                                        <p:attrNameLst>
                                          <p:attrName>style.visibility</p:attrName>
                                        </p:attrNameLst>
                                      </p:cBhvr>
                                      <p:to>
                                        <p:strVal val="visible"/>
                                      </p:to>
                                    </p:set>
                                    <p:anim calcmode="lin" valueType="num">
                                      <p:cBhvr additive="base">
                                        <p:cTn id="17" dur="500" fill="hold"/>
                                        <p:tgtEl>
                                          <p:spTgt spid="32774"/>
                                        </p:tgtEl>
                                        <p:attrNameLst>
                                          <p:attrName>ppt_x</p:attrName>
                                        </p:attrNameLst>
                                      </p:cBhvr>
                                      <p:tavLst>
                                        <p:tav tm="0">
                                          <p:val>
                                            <p:strVal val="#ppt_x"/>
                                          </p:val>
                                        </p:tav>
                                        <p:tav tm="100000">
                                          <p:val>
                                            <p:strVal val="#ppt_x"/>
                                          </p:val>
                                        </p:tav>
                                      </p:tavLst>
                                    </p:anim>
                                    <p:anim calcmode="lin" valueType="num">
                                      <p:cBhvr additive="base">
                                        <p:cTn id="18" dur="500" fill="hold"/>
                                        <p:tgtEl>
                                          <p:spTgt spid="32774"/>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0000"/>
                            </p:stCondLst>
                            <p:childTnLst>
                              <p:par>
                                <p:cTn id="20" presetID="2" presetClass="entr" presetSubtype="8" fill="hold" grpId="0" nodeType="afterEffect" nodePh="1">
                                  <p:stCondLst>
                                    <p:cond delay="2000"/>
                                  </p:stCondLst>
                                  <p:endCondLst>
                                    <p:cond evt="begin" delay="0">
                                      <p:tn val="20"/>
                                    </p:cond>
                                  </p:endCondLst>
                                  <p:childTnLst>
                                    <p:set>
                                      <p:cBhvr>
                                        <p:cTn id="21" dur="1" fill="hold">
                                          <p:stCondLst>
                                            <p:cond delay="0"/>
                                          </p:stCondLst>
                                        </p:cTn>
                                        <p:tgtEl>
                                          <p:spTgt spid="32776"/>
                                        </p:tgtEl>
                                        <p:attrNameLst>
                                          <p:attrName>style.visibility</p:attrName>
                                        </p:attrNameLst>
                                      </p:cBhvr>
                                      <p:to>
                                        <p:strVal val="visible"/>
                                      </p:to>
                                    </p:set>
                                    <p:anim calcmode="lin" valueType="num">
                                      <p:cBhvr additive="base">
                                        <p:cTn id="22" dur="500" fill="hold"/>
                                        <p:tgtEl>
                                          <p:spTgt spid="32776"/>
                                        </p:tgtEl>
                                        <p:attrNameLst>
                                          <p:attrName>ppt_x</p:attrName>
                                        </p:attrNameLst>
                                      </p:cBhvr>
                                      <p:tavLst>
                                        <p:tav tm="0">
                                          <p:val>
                                            <p:strVal val="0-#ppt_w/2"/>
                                          </p:val>
                                        </p:tav>
                                        <p:tav tm="100000">
                                          <p:val>
                                            <p:strVal val="#ppt_x"/>
                                          </p:val>
                                        </p:tav>
                                      </p:tavLst>
                                    </p:anim>
                                    <p:anim calcmode="lin" valueType="num">
                                      <p:cBhvr additive="base">
                                        <p:cTn id="23" dur="500" fill="hold"/>
                                        <p:tgtEl>
                                          <p:spTgt spid="32776"/>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2500"/>
                            </p:stCondLst>
                            <p:childTnLst>
                              <p:par>
                                <p:cTn id="25" presetID="2" presetClass="entr" presetSubtype="1" fill="hold" nodeType="afterEffect">
                                  <p:stCondLst>
                                    <p:cond delay="2000"/>
                                  </p:stCondLst>
                                  <p:childTnLst>
                                    <p:set>
                                      <p:cBhvr>
                                        <p:cTn id="26" dur="1" fill="hold">
                                          <p:stCondLst>
                                            <p:cond delay="0"/>
                                          </p:stCondLst>
                                        </p:cTn>
                                        <p:tgtEl>
                                          <p:spTgt spid="32785"/>
                                        </p:tgtEl>
                                        <p:attrNameLst>
                                          <p:attrName>style.visibility</p:attrName>
                                        </p:attrNameLst>
                                      </p:cBhvr>
                                      <p:to>
                                        <p:strVal val="visible"/>
                                      </p:to>
                                    </p:set>
                                    <p:anim calcmode="lin" valueType="num">
                                      <p:cBhvr additive="base">
                                        <p:cTn id="27" dur="500" fill="hold"/>
                                        <p:tgtEl>
                                          <p:spTgt spid="32785"/>
                                        </p:tgtEl>
                                        <p:attrNameLst>
                                          <p:attrName>ppt_x</p:attrName>
                                        </p:attrNameLst>
                                      </p:cBhvr>
                                      <p:tavLst>
                                        <p:tav tm="0">
                                          <p:val>
                                            <p:strVal val="#ppt_x"/>
                                          </p:val>
                                        </p:tav>
                                        <p:tav tm="100000">
                                          <p:val>
                                            <p:strVal val="#ppt_x"/>
                                          </p:val>
                                        </p:tav>
                                      </p:tavLst>
                                    </p:anim>
                                    <p:anim calcmode="lin" valueType="num">
                                      <p:cBhvr additive="base">
                                        <p:cTn id="28" dur="500" fill="hold"/>
                                        <p:tgtEl>
                                          <p:spTgt spid="32785"/>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15000"/>
                            </p:stCondLst>
                            <p:childTnLst>
                              <p:par>
                                <p:cTn id="30" presetID="2" presetClass="entr" presetSubtype="8" fill="hold" nodeType="afterEffect">
                                  <p:stCondLst>
                                    <p:cond delay="2000"/>
                                  </p:stCondLst>
                                  <p:childTnLst>
                                    <p:set>
                                      <p:cBhvr>
                                        <p:cTn id="31" dur="1" fill="hold">
                                          <p:stCondLst>
                                            <p:cond delay="0"/>
                                          </p:stCondLst>
                                        </p:cTn>
                                        <p:tgtEl>
                                          <p:spTgt spid="32779"/>
                                        </p:tgtEl>
                                        <p:attrNameLst>
                                          <p:attrName>style.visibility</p:attrName>
                                        </p:attrNameLst>
                                      </p:cBhvr>
                                      <p:to>
                                        <p:strVal val="visible"/>
                                      </p:to>
                                    </p:set>
                                    <p:anim calcmode="lin" valueType="num">
                                      <p:cBhvr additive="base">
                                        <p:cTn id="32" dur="500" fill="hold"/>
                                        <p:tgtEl>
                                          <p:spTgt spid="32779"/>
                                        </p:tgtEl>
                                        <p:attrNameLst>
                                          <p:attrName>ppt_x</p:attrName>
                                        </p:attrNameLst>
                                      </p:cBhvr>
                                      <p:tavLst>
                                        <p:tav tm="0">
                                          <p:val>
                                            <p:strVal val="0-#ppt_w/2"/>
                                          </p:val>
                                        </p:tav>
                                        <p:tav tm="100000">
                                          <p:val>
                                            <p:strVal val="#ppt_x"/>
                                          </p:val>
                                        </p:tav>
                                      </p:tavLst>
                                    </p:anim>
                                    <p:anim calcmode="lin" valueType="num">
                                      <p:cBhvr additive="base">
                                        <p:cTn id="33" dur="500" fill="hold"/>
                                        <p:tgtEl>
                                          <p:spTgt spid="32779"/>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17500"/>
                            </p:stCondLst>
                            <p:childTnLst>
                              <p:par>
                                <p:cTn id="35" presetID="2" presetClass="entr" presetSubtype="12" fill="hold" nodeType="afterEffect">
                                  <p:stCondLst>
                                    <p:cond delay="2000"/>
                                  </p:stCondLst>
                                  <p:childTnLst>
                                    <p:set>
                                      <p:cBhvr>
                                        <p:cTn id="36" dur="1" fill="hold">
                                          <p:stCondLst>
                                            <p:cond delay="0"/>
                                          </p:stCondLst>
                                        </p:cTn>
                                        <p:tgtEl>
                                          <p:spTgt spid="32786"/>
                                        </p:tgtEl>
                                        <p:attrNameLst>
                                          <p:attrName>style.visibility</p:attrName>
                                        </p:attrNameLst>
                                      </p:cBhvr>
                                      <p:to>
                                        <p:strVal val="visible"/>
                                      </p:to>
                                    </p:set>
                                    <p:anim calcmode="lin" valueType="num">
                                      <p:cBhvr additive="base">
                                        <p:cTn id="37" dur="500" fill="hold"/>
                                        <p:tgtEl>
                                          <p:spTgt spid="32786"/>
                                        </p:tgtEl>
                                        <p:attrNameLst>
                                          <p:attrName>ppt_x</p:attrName>
                                        </p:attrNameLst>
                                      </p:cBhvr>
                                      <p:tavLst>
                                        <p:tav tm="0">
                                          <p:val>
                                            <p:strVal val="0-#ppt_w/2"/>
                                          </p:val>
                                        </p:tav>
                                        <p:tav tm="100000">
                                          <p:val>
                                            <p:strVal val="#ppt_x"/>
                                          </p:val>
                                        </p:tav>
                                      </p:tavLst>
                                    </p:anim>
                                    <p:anim calcmode="lin" valueType="num">
                                      <p:cBhvr additive="base">
                                        <p:cTn id="38" dur="500" fill="hold"/>
                                        <p:tgtEl>
                                          <p:spTgt spid="32786"/>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0000"/>
                            </p:stCondLst>
                            <p:childTnLst>
                              <p:par>
                                <p:cTn id="40" presetID="2" presetClass="entr" presetSubtype="12" fill="hold" nodeType="afterEffect">
                                  <p:stCondLst>
                                    <p:cond delay="2000"/>
                                  </p:stCondLst>
                                  <p:childTnLst>
                                    <p:set>
                                      <p:cBhvr>
                                        <p:cTn id="41" dur="1" fill="hold">
                                          <p:stCondLst>
                                            <p:cond delay="0"/>
                                          </p:stCondLst>
                                        </p:cTn>
                                        <p:tgtEl>
                                          <p:spTgt spid="32781"/>
                                        </p:tgtEl>
                                        <p:attrNameLst>
                                          <p:attrName>style.visibility</p:attrName>
                                        </p:attrNameLst>
                                      </p:cBhvr>
                                      <p:to>
                                        <p:strVal val="visible"/>
                                      </p:to>
                                    </p:set>
                                    <p:anim calcmode="lin" valueType="num">
                                      <p:cBhvr additive="base">
                                        <p:cTn id="42" dur="500" fill="hold"/>
                                        <p:tgtEl>
                                          <p:spTgt spid="32781"/>
                                        </p:tgtEl>
                                        <p:attrNameLst>
                                          <p:attrName>ppt_x</p:attrName>
                                        </p:attrNameLst>
                                      </p:cBhvr>
                                      <p:tavLst>
                                        <p:tav tm="0">
                                          <p:val>
                                            <p:strVal val="0-#ppt_w/2"/>
                                          </p:val>
                                        </p:tav>
                                        <p:tav tm="100000">
                                          <p:val>
                                            <p:strVal val="#ppt_x"/>
                                          </p:val>
                                        </p:tav>
                                      </p:tavLst>
                                    </p:anim>
                                    <p:anim calcmode="lin" valueType="num">
                                      <p:cBhvr additive="base">
                                        <p:cTn id="43" dur="500" fill="hold"/>
                                        <p:tgtEl>
                                          <p:spTgt spid="32781"/>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22500"/>
                            </p:stCondLst>
                            <p:childTnLst>
                              <p:par>
                                <p:cTn id="45" presetID="2" presetClass="entr" presetSubtype="4" fill="hold" nodeType="afterEffect">
                                  <p:stCondLst>
                                    <p:cond delay="2000"/>
                                  </p:stCondLst>
                                  <p:childTnLst>
                                    <p:set>
                                      <p:cBhvr>
                                        <p:cTn id="46" dur="1" fill="hold">
                                          <p:stCondLst>
                                            <p:cond delay="0"/>
                                          </p:stCondLst>
                                        </p:cTn>
                                        <p:tgtEl>
                                          <p:spTgt spid="32787"/>
                                        </p:tgtEl>
                                        <p:attrNameLst>
                                          <p:attrName>style.visibility</p:attrName>
                                        </p:attrNameLst>
                                      </p:cBhvr>
                                      <p:to>
                                        <p:strVal val="visible"/>
                                      </p:to>
                                    </p:set>
                                    <p:anim calcmode="lin" valueType="num">
                                      <p:cBhvr additive="base">
                                        <p:cTn id="47" dur="500" fill="hold"/>
                                        <p:tgtEl>
                                          <p:spTgt spid="32787"/>
                                        </p:tgtEl>
                                        <p:attrNameLst>
                                          <p:attrName>ppt_x</p:attrName>
                                        </p:attrNameLst>
                                      </p:cBhvr>
                                      <p:tavLst>
                                        <p:tav tm="0">
                                          <p:val>
                                            <p:strVal val="#ppt_x"/>
                                          </p:val>
                                        </p:tav>
                                        <p:tav tm="100000">
                                          <p:val>
                                            <p:strVal val="#ppt_x"/>
                                          </p:val>
                                        </p:tav>
                                      </p:tavLst>
                                    </p:anim>
                                    <p:anim calcmode="lin" valueType="num">
                                      <p:cBhvr additive="base">
                                        <p:cTn id="48" dur="500" fill="hold"/>
                                        <p:tgtEl>
                                          <p:spTgt spid="327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4DF2D69-B621-4763-A5D3-569A003FAFBD}"/>
              </a:ext>
            </a:extLst>
          </p:cNvPr>
          <p:cNvSpPr>
            <a:spLocks noGrp="1"/>
          </p:cNvSpPr>
          <p:nvPr>
            <p:ph idx="1"/>
          </p:nvPr>
        </p:nvSpPr>
        <p:spPr>
          <a:xfrm>
            <a:off x="760674" y="2090862"/>
            <a:ext cx="8229600" cy="2209800"/>
          </a:xfrm>
        </p:spPr>
        <p:txBody>
          <a:bodyPr>
            <a:normAutofit/>
          </a:bodyPr>
          <a:lstStyle/>
          <a:p>
            <a:pPr eaLnBrk="1" hangingPunct="1">
              <a:defRPr/>
            </a:pPr>
            <a:r>
              <a:rPr lang="es-ES" altLang="es-MX" sz="2800" b="1" dirty="0">
                <a:solidFill>
                  <a:srgbClr val="FF6600"/>
                </a:solidFill>
                <a:latin typeface="+mj-lt"/>
              </a:rPr>
              <a:t>Explotación incontrolada</a:t>
            </a:r>
          </a:p>
          <a:p>
            <a:pPr eaLnBrk="1" hangingPunct="1">
              <a:defRPr/>
            </a:pPr>
            <a:r>
              <a:rPr lang="es-ES" altLang="es-MX" sz="2800" b="1" dirty="0">
                <a:solidFill>
                  <a:srgbClr val="FF6600"/>
                </a:solidFill>
                <a:latin typeface="+mj-lt"/>
              </a:rPr>
              <a:t>Conservacionismo a ultranza</a:t>
            </a:r>
          </a:p>
          <a:p>
            <a:pPr eaLnBrk="1" hangingPunct="1">
              <a:defRPr/>
            </a:pPr>
            <a:r>
              <a:rPr lang="es-ES" altLang="es-MX" sz="2800" b="1" dirty="0">
                <a:solidFill>
                  <a:srgbClr val="FF6600"/>
                </a:solidFill>
                <a:latin typeface="+mj-lt"/>
              </a:rPr>
              <a:t>Desarrollo sostenible</a:t>
            </a:r>
          </a:p>
          <a:p>
            <a:pPr eaLnBrk="1" hangingPunct="1">
              <a:defRPr/>
            </a:pPr>
            <a:endParaRPr lang="es-ES" altLang="es-MX" sz="2800" b="1" dirty="0">
              <a:solidFill>
                <a:srgbClr val="FF6600"/>
              </a:solidFill>
            </a:endParaRPr>
          </a:p>
          <a:p>
            <a:pPr eaLnBrk="1" hangingPunct="1">
              <a:defRPr/>
            </a:pPr>
            <a:endParaRPr lang="es-ES" altLang="es-MX" sz="2800" b="1" dirty="0">
              <a:solidFill>
                <a:srgbClr val="FF6600"/>
              </a:solidFill>
              <a:latin typeface="Arial Black" panose="020B0A04020102020204" pitchFamily="34" charset="0"/>
            </a:endParaRPr>
          </a:p>
          <a:p>
            <a:pPr eaLnBrk="1" hangingPunct="1">
              <a:defRPr/>
            </a:pPr>
            <a:endParaRPr lang="es-ES" altLang="es-MX" sz="2800" b="1" dirty="0">
              <a:solidFill>
                <a:srgbClr val="FF6600"/>
              </a:solidFill>
              <a:latin typeface="Arial Black" panose="020B0A04020102020204" pitchFamily="34" charset="0"/>
            </a:endParaRPr>
          </a:p>
          <a:p>
            <a:pPr eaLnBrk="1" hangingPunct="1">
              <a:defRPr/>
            </a:pPr>
            <a:endParaRPr lang="es-ES" altLang="es-MX" sz="2800" b="1" dirty="0">
              <a:solidFill>
                <a:srgbClr val="FF6600"/>
              </a:solidFill>
              <a:latin typeface="Arial Black" panose="020B0A04020102020204" pitchFamily="34" charset="0"/>
            </a:endParaRPr>
          </a:p>
          <a:p>
            <a:pPr eaLnBrk="1" hangingPunct="1">
              <a:defRPr/>
            </a:pPr>
            <a:endParaRPr lang="es-MX" sz="2800" dirty="0"/>
          </a:p>
        </p:txBody>
      </p:sp>
      <p:sp>
        <p:nvSpPr>
          <p:cNvPr id="22531" name="Rectangle 2">
            <a:extLst>
              <a:ext uri="{FF2B5EF4-FFF2-40B4-BE49-F238E27FC236}">
                <a16:creationId xmlns:a16="http://schemas.microsoft.com/office/drawing/2014/main" id="{4DCB8D5F-EBAE-4248-99A3-91B4F3F30DAF}"/>
              </a:ext>
            </a:extLst>
          </p:cNvPr>
          <p:cNvSpPr>
            <a:spLocks noGrp="1" noRot="1" noChangeArrowheads="1"/>
          </p:cNvSpPr>
          <p:nvPr>
            <p:ph type="title"/>
          </p:nvPr>
        </p:nvSpPr>
        <p:spPr>
          <a:xfrm>
            <a:off x="779227" y="556948"/>
            <a:ext cx="10877384" cy="739115"/>
          </a:xfrm>
        </p:spPr>
        <p:txBody>
          <a:bodyPr>
            <a:normAutofit fontScale="90000"/>
          </a:bodyPr>
          <a:lstStyle/>
          <a:p>
            <a:pPr eaLnBrk="1" hangingPunct="1"/>
            <a:r>
              <a:rPr lang="es-ES" altLang="es-MX" b="1" dirty="0">
                <a:solidFill>
                  <a:srgbClr val="FF0066"/>
                </a:solidFill>
              </a:rPr>
              <a:t>Alternativas </a:t>
            </a:r>
            <a:r>
              <a:rPr lang="es-ES" altLang="es-MX" b="1" dirty="0" err="1">
                <a:solidFill>
                  <a:srgbClr val="FF0066"/>
                </a:solidFill>
              </a:rPr>
              <a:t>Eticas</a:t>
            </a:r>
            <a:r>
              <a:rPr lang="es-ES" altLang="es-MX" b="1" dirty="0">
                <a:solidFill>
                  <a:srgbClr val="FF0066"/>
                </a:solidFill>
              </a:rPr>
              <a:t> ante la problemática ambiental</a:t>
            </a:r>
          </a:p>
        </p:txBody>
      </p:sp>
      <p:pic>
        <p:nvPicPr>
          <p:cNvPr id="22532" name="Imagen 6" descr="Imagen que contiene cielo, interior, mesa, pared&#10;&#10;Descripción generada automáticamente">
            <a:extLst>
              <a:ext uri="{FF2B5EF4-FFF2-40B4-BE49-F238E27FC236}">
                <a16:creationId xmlns:a16="http://schemas.microsoft.com/office/drawing/2014/main" id="{E0A7E872-8069-4034-803E-D4436A5C7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4241074"/>
            <a:ext cx="6953250" cy="254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2145F1BF-CF67-4766-9986-15E155D56F4B}"/>
              </a:ext>
            </a:extLst>
          </p:cNvPr>
          <p:cNvSpPr>
            <a:spLocks noGrp="1" noRot="1" noChangeArrowheads="1"/>
          </p:cNvSpPr>
          <p:nvPr>
            <p:ph type="body" idx="1"/>
          </p:nvPr>
        </p:nvSpPr>
        <p:spPr>
          <a:xfrm>
            <a:off x="724894" y="605613"/>
            <a:ext cx="4244671" cy="4137025"/>
          </a:xfrm>
          <a:solidFill>
            <a:schemeClr val="bg1"/>
          </a:solidFill>
        </p:spPr>
        <p:txBody>
          <a:bodyPr>
            <a:normAutofit/>
          </a:bodyPr>
          <a:lstStyle/>
          <a:p>
            <a:pPr eaLnBrk="1" hangingPunct="1"/>
            <a:r>
              <a:rPr lang="es-ES" altLang="es-MX" sz="4000" b="1" dirty="0">
                <a:solidFill>
                  <a:srgbClr val="FF6600"/>
                </a:solidFill>
                <a:latin typeface="Arial Black" panose="020B0A04020102020204" pitchFamily="34" charset="0"/>
              </a:rPr>
              <a:t>Explotación incontrolada:</a:t>
            </a:r>
          </a:p>
          <a:p>
            <a:pPr eaLnBrk="1" hangingPunct="1">
              <a:buFont typeface="Wingdings" panose="05000000000000000000" pitchFamily="2" charset="2"/>
              <a:buNone/>
            </a:pPr>
            <a:r>
              <a:rPr lang="es-ES" altLang="es-MX" dirty="0"/>
              <a:t>Basada en la generación de riqueza y bienes que promuevan el crecimiento económico sin tener en cuenta  el medio natural.</a:t>
            </a:r>
          </a:p>
          <a:p>
            <a:pPr eaLnBrk="1" hangingPunct="1">
              <a:buFont typeface="Wingdings" panose="05000000000000000000" pitchFamily="2" charset="2"/>
              <a:buNone/>
            </a:pPr>
            <a:r>
              <a:rPr lang="es-ES" altLang="es-MX" dirty="0"/>
              <a:t>Los costes o insumos de los gastos ambientales no se contabilizan en el precio de los productos.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6660" y="555308"/>
            <a:ext cx="6706633" cy="4366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a:extLst>
              <a:ext uri="{FF2B5EF4-FFF2-40B4-BE49-F238E27FC236}">
                <a16:creationId xmlns:a16="http://schemas.microsoft.com/office/drawing/2014/main" id="{63657578-F81C-4A82-89B5-CC09C6513660}"/>
              </a:ext>
            </a:extLst>
          </p:cNvPr>
          <p:cNvSpPr>
            <a:spLocks noGrp="1" noRot="1" noChangeArrowheads="1"/>
          </p:cNvSpPr>
          <p:nvPr>
            <p:ph type="title"/>
          </p:nvPr>
        </p:nvSpPr>
        <p:spPr>
          <a:xfrm>
            <a:off x="708991" y="220621"/>
            <a:ext cx="7234238" cy="668338"/>
          </a:xfrm>
        </p:spPr>
        <p:txBody>
          <a:bodyPr>
            <a:normAutofit fontScale="90000"/>
          </a:bodyPr>
          <a:lstStyle/>
          <a:p>
            <a:pPr eaLnBrk="1" hangingPunct="1"/>
            <a:r>
              <a:rPr lang="es-ES" altLang="es-MX" b="1" dirty="0">
                <a:solidFill>
                  <a:srgbClr val="FF6600"/>
                </a:solidFill>
              </a:rPr>
              <a:t>Conservacionismo a ultranza</a:t>
            </a:r>
          </a:p>
        </p:txBody>
      </p:sp>
      <p:sp>
        <p:nvSpPr>
          <p:cNvPr id="24579" name="Rectangle 1027">
            <a:extLst>
              <a:ext uri="{FF2B5EF4-FFF2-40B4-BE49-F238E27FC236}">
                <a16:creationId xmlns:a16="http://schemas.microsoft.com/office/drawing/2014/main" id="{30678F4E-E8EC-44D9-A50C-628F2E172317}"/>
              </a:ext>
            </a:extLst>
          </p:cNvPr>
          <p:cNvSpPr>
            <a:spLocks noGrp="1" noRot="1" noChangeArrowheads="1"/>
          </p:cNvSpPr>
          <p:nvPr>
            <p:ph type="body" idx="1"/>
          </p:nvPr>
        </p:nvSpPr>
        <p:spPr>
          <a:xfrm>
            <a:off x="1239740" y="1438523"/>
            <a:ext cx="5065644" cy="4532907"/>
          </a:xfrm>
          <a:solidFill>
            <a:schemeClr val="bg1"/>
          </a:solidFill>
        </p:spPr>
        <p:txBody>
          <a:bodyPr>
            <a:normAutofit/>
          </a:bodyPr>
          <a:lstStyle/>
          <a:p>
            <a:pPr eaLnBrk="1" hangingPunct="1">
              <a:lnSpc>
                <a:spcPct val="90000"/>
              </a:lnSpc>
            </a:pPr>
            <a:r>
              <a:rPr lang="es-ES" altLang="es-MX" sz="2800" dirty="0"/>
              <a:t>La conciencia del peligro que conlleva un crecimiento desbocado se ha plasmado en un pensamiento conservacionista concretado en:</a:t>
            </a:r>
          </a:p>
          <a:p>
            <a:pPr eaLnBrk="1" hangingPunct="1">
              <a:lnSpc>
                <a:spcPct val="90000"/>
              </a:lnSpc>
            </a:pPr>
            <a:r>
              <a:rPr lang="es-ES" altLang="es-MX" sz="2800" dirty="0"/>
              <a:t>Conferencia de las Naciones Unidas para el Medio Ambiente (Estocolmo , 1972).</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601" y="689776"/>
            <a:ext cx="4793642" cy="2739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0310" y="3323646"/>
            <a:ext cx="4449417" cy="266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C1C2FAE-0F57-430D-ABDA-7333E48052F0}"/>
              </a:ext>
            </a:extLst>
          </p:cNvPr>
          <p:cNvSpPr>
            <a:spLocks noGrp="1" noRot="1" noChangeArrowheads="1"/>
          </p:cNvSpPr>
          <p:nvPr>
            <p:ph type="title"/>
          </p:nvPr>
        </p:nvSpPr>
        <p:spPr>
          <a:xfrm>
            <a:off x="2133600" y="152400"/>
            <a:ext cx="7772400" cy="1143000"/>
          </a:xfrm>
        </p:spPr>
        <p:txBody>
          <a:bodyPr/>
          <a:lstStyle/>
          <a:p>
            <a:pPr eaLnBrk="1" hangingPunct="1"/>
            <a:r>
              <a:rPr lang="es-ES" altLang="es-MX" b="1">
                <a:solidFill>
                  <a:srgbClr val="FF6600"/>
                </a:solidFill>
              </a:rPr>
              <a:t>Desarrollo sostenible</a:t>
            </a:r>
          </a:p>
        </p:txBody>
      </p:sp>
      <p:sp>
        <p:nvSpPr>
          <p:cNvPr id="25603" name="Rectangle 3">
            <a:extLst>
              <a:ext uri="{FF2B5EF4-FFF2-40B4-BE49-F238E27FC236}">
                <a16:creationId xmlns:a16="http://schemas.microsoft.com/office/drawing/2014/main" id="{DAC9293B-25C9-46F8-8EA6-5EBB63B90C01}"/>
              </a:ext>
            </a:extLst>
          </p:cNvPr>
          <p:cNvSpPr>
            <a:spLocks noGrp="1" noRot="1" noChangeArrowheads="1"/>
          </p:cNvSpPr>
          <p:nvPr>
            <p:ph type="body" idx="1"/>
          </p:nvPr>
        </p:nvSpPr>
        <p:spPr>
          <a:xfrm>
            <a:off x="508221" y="1486232"/>
            <a:ext cx="4755543" cy="4800600"/>
          </a:xfrm>
          <a:solidFill>
            <a:schemeClr val="bg1"/>
          </a:solidFill>
        </p:spPr>
        <p:txBody>
          <a:bodyPr/>
          <a:lstStyle/>
          <a:p>
            <a:pPr eaLnBrk="1" hangingPunct="1"/>
            <a:r>
              <a:rPr lang="es-ES" altLang="es-MX" b="1" dirty="0"/>
              <a:t>Se</a:t>
            </a:r>
            <a:r>
              <a:rPr lang="es-ES" altLang="es-MX" dirty="0"/>
              <a:t> </a:t>
            </a:r>
            <a:r>
              <a:rPr lang="es-ES" altLang="es-MX" b="1" dirty="0"/>
              <a:t>define como la actividad económica que satisface las necesidades de la generación presente sin afectar la capacidad de las generaciones futuras</a:t>
            </a:r>
            <a:r>
              <a:rPr lang="es-ES" altLang="es-MX" dirty="0"/>
              <a:t>.</a:t>
            </a:r>
          </a:p>
          <a:p>
            <a:pPr eaLnBrk="1" hangingPunct="1"/>
            <a:r>
              <a:rPr lang="es-ES" altLang="es-MX" dirty="0"/>
              <a:t>Se concreta en tres niveles:</a:t>
            </a:r>
          </a:p>
          <a:p>
            <a:pPr eaLnBrk="1" hangingPunct="1"/>
            <a:r>
              <a:rPr lang="es-ES" altLang="es-MX" dirty="0"/>
              <a:t>Sostenibilidad </a:t>
            </a:r>
            <a:r>
              <a:rPr lang="es-ES" altLang="es-MX" b="1" dirty="0"/>
              <a:t>económica</a:t>
            </a:r>
          </a:p>
          <a:p>
            <a:pPr eaLnBrk="1" hangingPunct="1"/>
            <a:r>
              <a:rPr lang="es-ES" altLang="es-MX" dirty="0"/>
              <a:t>Sostenibilidad </a:t>
            </a:r>
            <a:r>
              <a:rPr lang="es-ES" altLang="es-MX" b="1" dirty="0"/>
              <a:t>ecológica</a:t>
            </a:r>
          </a:p>
          <a:p>
            <a:pPr eaLnBrk="1" hangingPunct="1"/>
            <a:r>
              <a:rPr lang="es-ES" altLang="es-MX" dirty="0"/>
              <a:t>Sostenibilidad </a:t>
            </a:r>
            <a:r>
              <a:rPr lang="es-ES" altLang="es-MX" b="1" dirty="0"/>
              <a:t>social</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4447" y="1470991"/>
            <a:ext cx="6839682" cy="3571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C7C7589-F476-4A2C-B10F-A937A3437605}"/>
              </a:ext>
            </a:extLst>
          </p:cNvPr>
          <p:cNvSpPr>
            <a:spLocks noGrp="1" noRot="1" noChangeArrowheads="1"/>
          </p:cNvSpPr>
          <p:nvPr>
            <p:ph type="title"/>
          </p:nvPr>
        </p:nvSpPr>
        <p:spPr>
          <a:xfrm>
            <a:off x="1919288" y="188913"/>
            <a:ext cx="8748712" cy="805000"/>
          </a:xfrm>
        </p:spPr>
        <p:txBody>
          <a:bodyPr/>
          <a:lstStyle/>
          <a:p>
            <a:pPr eaLnBrk="1" hangingPunct="1"/>
            <a:r>
              <a:rPr lang="es-ES" altLang="es-MX" sz="3600" b="1" dirty="0">
                <a:solidFill>
                  <a:schemeClr val="folHlink"/>
                </a:solidFill>
              </a:rPr>
              <a:t>Principios del desarrollo sostenible</a:t>
            </a:r>
          </a:p>
        </p:txBody>
      </p:sp>
      <p:sp>
        <p:nvSpPr>
          <p:cNvPr id="26627" name="Rectangle 3">
            <a:extLst>
              <a:ext uri="{FF2B5EF4-FFF2-40B4-BE49-F238E27FC236}">
                <a16:creationId xmlns:a16="http://schemas.microsoft.com/office/drawing/2014/main" id="{22196900-88B1-45F7-95FF-07A03A9D9A01}"/>
              </a:ext>
            </a:extLst>
          </p:cNvPr>
          <p:cNvSpPr>
            <a:spLocks noGrp="1" noRot="1" noChangeArrowheads="1"/>
          </p:cNvSpPr>
          <p:nvPr>
            <p:ph type="body" idx="1"/>
          </p:nvPr>
        </p:nvSpPr>
        <p:spPr>
          <a:xfrm>
            <a:off x="917548" y="1379980"/>
            <a:ext cx="8515350" cy="4679950"/>
          </a:xfrm>
          <a:solidFill>
            <a:schemeClr val="bg1"/>
          </a:solidFill>
        </p:spPr>
        <p:txBody>
          <a:bodyPr>
            <a:normAutofit/>
          </a:bodyPr>
          <a:lstStyle/>
          <a:p>
            <a:pPr eaLnBrk="1" hangingPunct="1"/>
            <a:r>
              <a:rPr lang="es-ES" altLang="es-MX" sz="3000" dirty="0"/>
              <a:t>Recolección sostenible (recursos renovables).</a:t>
            </a:r>
          </a:p>
          <a:p>
            <a:pPr eaLnBrk="1" hangingPunct="1"/>
            <a:r>
              <a:rPr lang="es-ES" altLang="es-MX" sz="3000" dirty="0"/>
              <a:t>Vaciado sostenible (recursos no renovables).</a:t>
            </a:r>
          </a:p>
          <a:p>
            <a:pPr eaLnBrk="1" hangingPunct="1"/>
            <a:r>
              <a:rPr lang="es-ES" altLang="es-MX" sz="3000" dirty="0"/>
              <a:t>Emisión sostenible.</a:t>
            </a:r>
          </a:p>
          <a:p>
            <a:pPr eaLnBrk="1" hangingPunct="1"/>
            <a:r>
              <a:rPr lang="es-ES" altLang="es-MX" sz="3000" dirty="0"/>
              <a:t>Selección de Tecnologías más limpias y eficientes.</a:t>
            </a:r>
          </a:p>
          <a:p>
            <a:pPr eaLnBrk="1" hangingPunct="1"/>
            <a:r>
              <a:rPr lang="es-ES" altLang="es-MX" sz="3000" dirty="0"/>
              <a:t>Irreversibilidad cero o reducción de los impactos ambientales.</a:t>
            </a:r>
          </a:p>
          <a:p>
            <a:pPr eaLnBrk="1" hangingPunct="1"/>
            <a:r>
              <a:rPr lang="es-ES" altLang="es-MX" sz="3000" dirty="0"/>
              <a:t>Desarrollo equitativo.</a:t>
            </a:r>
          </a:p>
          <a:p>
            <a:pPr eaLnBrk="1" hangingPunct="1"/>
            <a:endParaRPr lang="es-ES" altLang="es-MX"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269" y="73408"/>
            <a:ext cx="11545294" cy="6632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4885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Desarrollo equitativo?</a:t>
            </a:r>
          </a:p>
        </p:txBody>
      </p:sp>
      <p:sp>
        <p:nvSpPr>
          <p:cNvPr id="3" name="2 Rectángulo"/>
          <p:cNvSpPr/>
          <p:nvPr/>
        </p:nvSpPr>
        <p:spPr>
          <a:xfrm>
            <a:off x="4020988" y="2079540"/>
            <a:ext cx="6096000" cy="3582519"/>
          </a:xfrm>
          <a:prstGeom prst="rect">
            <a:avLst/>
          </a:prstGeom>
        </p:spPr>
        <p:txBody>
          <a:bodyPr>
            <a:spAutoFit/>
          </a:bodyPr>
          <a:lstStyle/>
          <a:p>
            <a:pPr>
              <a:lnSpc>
                <a:spcPct val="90000"/>
              </a:lnSpc>
            </a:pPr>
            <a:r>
              <a:rPr lang="es-ES" altLang="es-MX" sz="2800" dirty="0"/>
              <a:t>Se ha producido una brecha entre los países del Norte desarrollado y los pobres del Sur.</a:t>
            </a:r>
          </a:p>
          <a:p>
            <a:pPr>
              <a:lnSpc>
                <a:spcPct val="90000"/>
              </a:lnSpc>
            </a:pPr>
            <a:endParaRPr lang="es-ES" altLang="es-MX" sz="2800" dirty="0"/>
          </a:p>
          <a:p>
            <a:pPr>
              <a:lnSpc>
                <a:spcPct val="90000"/>
              </a:lnSpc>
            </a:pPr>
            <a:r>
              <a:rPr lang="es-ES" altLang="es-MX" sz="2800" dirty="0"/>
              <a:t>	Los países desarrollados proponen detener el desarrollo, pero los países del Sur deben desarrollarse y para ello utilizan sus recursos naturales como materia prima.</a:t>
            </a:r>
          </a:p>
        </p:txBody>
      </p:sp>
    </p:spTree>
    <p:extLst>
      <p:ext uri="{BB962C8B-B14F-4D97-AF65-F5344CB8AC3E}">
        <p14:creationId xmlns:p14="http://schemas.microsoft.com/office/powerpoint/2010/main" val="161006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1">
            <a:extLst>
              <a:ext uri="{FF2B5EF4-FFF2-40B4-BE49-F238E27FC236}">
                <a16:creationId xmlns:a16="http://schemas.microsoft.com/office/drawing/2014/main" id="{28531D7F-F56F-45F2-B187-AE6DB058A7F0}"/>
              </a:ext>
            </a:extLst>
          </p:cNvPr>
          <p:cNvSpPr>
            <a:spLocks noGrp="1" noChangeArrowheads="1"/>
          </p:cNvSpPr>
          <p:nvPr>
            <p:ph type="title"/>
          </p:nvPr>
        </p:nvSpPr>
        <p:spPr>
          <a:xfrm>
            <a:off x="1524000" y="685800"/>
            <a:ext cx="9144000" cy="914400"/>
          </a:xfrm>
        </p:spPr>
        <p:txBody>
          <a:bodyPr/>
          <a:lstStyle/>
          <a:p>
            <a:pPr eaLnBrk="1" hangingPunct="1"/>
            <a:r>
              <a:rPr lang="en-US" altLang="es-MX" dirty="0">
                <a:solidFill>
                  <a:srgbClr val="000066"/>
                </a:solidFill>
                <a:latin typeface="Garamond" panose="02020404030301010803" pitchFamily="18" charset="0"/>
              </a:rPr>
              <a:t>CAMBIO CLIMÁTICO GLOBAL</a:t>
            </a:r>
          </a:p>
        </p:txBody>
      </p:sp>
      <p:pic>
        <p:nvPicPr>
          <p:cNvPr id="9220" name="Picture 13" descr="world_map">
            <a:extLst>
              <a:ext uri="{FF2B5EF4-FFF2-40B4-BE49-F238E27FC236}">
                <a16:creationId xmlns:a16="http://schemas.microsoft.com/office/drawing/2014/main" id="{D76AB034-C337-48C2-943D-3D7A3798B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00200"/>
            <a:ext cx="8305800" cy="422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1" name="Text Box 14">
            <a:extLst>
              <a:ext uri="{FF2B5EF4-FFF2-40B4-BE49-F238E27FC236}">
                <a16:creationId xmlns:a16="http://schemas.microsoft.com/office/drawing/2014/main" id="{1F2FB58C-4ED7-45D4-B6EE-4AF0AC777741}"/>
              </a:ext>
            </a:extLst>
          </p:cNvPr>
          <p:cNvSpPr txBox="1">
            <a:spLocks noChangeArrowheads="1"/>
          </p:cNvSpPr>
          <p:nvPr/>
        </p:nvSpPr>
        <p:spPr bwMode="auto">
          <a:xfrm>
            <a:off x="1676400" y="5867400"/>
            <a:ext cx="6795864"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n-US" altLang="es-MX" sz="2000" dirty="0">
                <a:solidFill>
                  <a:srgbClr val="000066"/>
                </a:solidFill>
                <a:latin typeface="Garamond" panose="02020404030301010803" pitchFamily="18" charset="0"/>
              </a:rPr>
              <a:t>BANDAS ROJAS </a:t>
            </a:r>
            <a:r>
              <a:rPr lang="en-US" altLang="es-MX" sz="2000" dirty="0">
                <a:solidFill>
                  <a:srgbClr val="000066"/>
                </a:solidFill>
                <a:latin typeface="Garamond" panose="02020404030301010803" pitchFamily="18" charset="0"/>
                <a:sym typeface="Wingdings" panose="05000000000000000000" pitchFamily="2" charset="2"/>
              </a:rPr>
              <a:t> MÁS CALIDO, SECO/ HUMEDO</a:t>
            </a:r>
          </a:p>
          <a:p>
            <a:pPr eaLnBrk="1" hangingPunct="1">
              <a:spcBef>
                <a:spcPct val="50000"/>
              </a:spcBef>
              <a:buFontTx/>
              <a:buChar char="•"/>
            </a:pPr>
            <a:r>
              <a:rPr lang="en-US" altLang="es-MX" sz="2000" dirty="0">
                <a:solidFill>
                  <a:srgbClr val="000066"/>
                </a:solidFill>
                <a:latin typeface="Garamond" panose="02020404030301010803" pitchFamily="18" charset="0"/>
                <a:sym typeface="Wingdings" panose="05000000000000000000" pitchFamily="2" charset="2"/>
              </a:rPr>
              <a:t>BANDAS AZULES  MÁS CÁLIDO, MÁS HÚMEDO</a:t>
            </a:r>
            <a:endParaRPr lang="en-US" altLang="es-MX" sz="2000" dirty="0">
              <a:solidFill>
                <a:srgbClr val="000066"/>
              </a:solidFill>
              <a:latin typeface="Garamond" panose="02020404030301010803"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3" name="Group 14">
            <a:extLst>
              <a:ext uri="{FF2B5EF4-FFF2-40B4-BE49-F238E27FC236}">
                <a16:creationId xmlns:a16="http://schemas.microsoft.com/office/drawing/2014/main" id="{3A15FEC3-607D-4694-B394-A6BCBA60A5FD}"/>
              </a:ext>
            </a:extLst>
          </p:cNvPr>
          <p:cNvGrpSpPr>
            <a:grpSpLocks/>
          </p:cNvGrpSpPr>
          <p:nvPr/>
        </p:nvGrpSpPr>
        <p:grpSpPr bwMode="auto">
          <a:xfrm>
            <a:off x="1524000" y="857250"/>
            <a:ext cx="9144000" cy="5086350"/>
            <a:chOff x="0" y="540"/>
            <a:chExt cx="5760" cy="3204"/>
          </a:xfrm>
        </p:grpSpPr>
        <p:pic>
          <p:nvPicPr>
            <p:cNvPr id="10249" name="Picture 12" descr="world_rel_803005AI_2003">
              <a:extLst>
                <a:ext uri="{FF2B5EF4-FFF2-40B4-BE49-F238E27FC236}">
                  <a16:creationId xmlns:a16="http://schemas.microsoft.com/office/drawing/2014/main" id="{4581EC93-A1C6-4D48-8469-35D820D322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
              <a:ext cx="5760" cy="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Text Box 13">
              <a:extLst>
                <a:ext uri="{FF2B5EF4-FFF2-40B4-BE49-F238E27FC236}">
                  <a16:creationId xmlns:a16="http://schemas.microsoft.com/office/drawing/2014/main" id="{99C1519D-DAB7-4B2A-AC35-00457C28B905}"/>
                </a:ext>
              </a:extLst>
            </p:cNvPr>
            <p:cNvSpPr txBox="1">
              <a:spLocks noChangeArrowheads="1"/>
            </p:cNvSpPr>
            <p:nvPr/>
          </p:nvSpPr>
          <p:spPr bwMode="auto">
            <a:xfrm>
              <a:off x="2976" y="3571"/>
              <a:ext cx="278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s-MX" sz="1200" i="1">
                  <a:solidFill>
                    <a:srgbClr val="000066"/>
                  </a:solidFill>
                  <a:latin typeface="Garamond" panose="02020404030301010803" pitchFamily="18" charset="0"/>
                </a:rPr>
                <a:t>http://www.lib.utexas.edu/maps/world_maps/world_rel_803005AI_2003.jpg</a:t>
              </a:r>
            </a:p>
          </p:txBody>
        </p:sp>
      </p:grpSp>
      <p:pic>
        <p:nvPicPr>
          <p:cNvPr id="369680" name="Picture 16" descr="wueste3">
            <a:extLst>
              <a:ext uri="{FF2B5EF4-FFF2-40B4-BE49-F238E27FC236}">
                <a16:creationId xmlns:a16="http://schemas.microsoft.com/office/drawing/2014/main" id="{393AA1F6-2678-4412-9FD9-0C0F42E7E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429001"/>
            <a:ext cx="2876550"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82" name="Picture 18" descr="Photograph:Harvesting corn on a farm near Alden, north-central Iowa.">
            <a:extLst>
              <a:ext uri="{FF2B5EF4-FFF2-40B4-BE49-F238E27FC236}">
                <a16:creationId xmlns:a16="http://schemas.microsoft.com/office/drawing/2014/main" id="{61F8FE95-D37E-4FC1-BC4C-FD616A6703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7568" y="390525"/>
            <a:ext cx="264795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84" name="Picture 20" descr="f_afnet3">
            <a:extLst>
              <a:ext uri="{FF2B5EF4-FFF2-40B4-BE49-F238E27FC236}">
                <a16:creationId xmlns:a16="http://schemas.microsoft.com/office/drawing/2014/main" id="{BC5C1239-969A-41FD-A2B8-63894851AB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2895600"/>
            <a:ext cx="2476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86" name="Picture 22" descr="_xgdbd_2004-04_17_xin_89712b6f5e2844a1b022684c6a296f99_13">
            <a:extLst>
              <a:ext uri="{FF2B5EF4-FFF2-40B4-BE49-F238E27FC236}">
                <a16:creationId xmlns:a16="http://schemas.microsoft.com/office/drawing/2014/main" id="{44B27753-BB38-48CB-B00A-E17CA7ABB7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1600201"/>
            <a:ext cx="2838450"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88" name="Picture 24" descr="ice melt">
            <a:extLst>
              <a:ext uri="{FF2B5EF4-FFF2-40B4-BE49-F238E27FC236}">
                <a16:creationId xmlns:a16="http://schemas.microsoft.com/office/drawing/2014/main" id="{639DA610-AB02-4D37-9C1E-E3CB498C3E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29201" y="533400"/>
            <a:ext cx="14255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369680"/>
                                        </p:tgtEl>
                                        <p:attrNameLst>
                                          <p:attrName>style.visibility</p:attrName>
                                        </p:attrNameLst>
                                      </p:cBhvr>
                                      <p:to>
                                        <p:strVal val="visible"/>
                                      </p:to>
                                    </p:set>
                                    <p:anim calcmode="lin" valueType="num">
                                      <p:cBhvr>
                                        <p:cTn id="7" dur="1000" fill="hold"/>
                                        <p:tgtEl>
                                          <p:spTgt spid="369680"/>
                                        </p:tgtEl>
                                        <p:attrNameLst>
                                          <p:attrName>ppt_w</p:attrName>
                                        </p:attrNameLst>
                                      </p:cBhvr>
                                      <p:tavLst>
                                        <p:tav tm="0">
                                          <p:val>
                                            <p:fltVal val="0"/>
                                          </p:val>
                                        </p:tav>
                                        <p:tav tm="100000">
                                          <p:val>
                                            <p:strVal val="#ppt_w"/>
                                          </p:val>
                                        </p:tav>
                                      </p:tavLst>
                                    </p:anim>
                                    <p:anim calcmode="lin" valueType="num">
                                      <p:cBhvr>
                                        <p:cTn id="8" dur="1000" fill="hold"/>
                                        <p:tgtEl>
                                          <p:spTgt spid="369680"/>
                                        </p:tgtEl>
                                        <p:attrNameLst>
                                          <p:attrName>ppt_h</p:attrName>
                                        </p:attrNameLst>
                                      </p:cBhvr>
                                      <p:tavLst>
                                        <p:tav tm="0">
                                          <p:val>
                                            <p:fltVal val="0"/>
                                          </p:val>
                                        </p:tav>
                                        <p:tav tm="100000">
                                          <p:val>
                                            <p:strVal val="#ppt_h"/>
                                          </p:val>
                                        </p:tav>
                                      </p:tavLst>
                                    </p:anim>
                                    <p:animEffect transition="in" filter="fade">
                                      <p:cBhvr>
                                        <p:cTn id="9" dur="1000"/>
                                        <p:tgtEl>
                                          <p:spTgt spid="36968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369682"/>
                                        </p:tgtEl>
                                        <p:attrNameLst>
                                          <p:attrName>style.visibility</p:attrName>
                                        </p:attrNameLst>
                                      </p:cBhvr>
                                      <p:to>
                                        <p:strVal val="visible"/>
                                      </p:to>
                                    </p:set>
                                    <p:anim calcmode="lin" valueType="num">
                                      <p:cBhvr>
                                        <p:cTn id="14" dur="1000" fill="hold"/>
                                        <p:tgtEl>
                                          <p:spTgt spid="369682"/>
                                        </p:tgtEl>
                                        <p:attrNameLst>
                                          <p:attrName>ppt_w</p:attrName>
                                        </p:attrNameLst>
                                      </p:cBhvr>
                                      <p:tavLst>
                                        <p:tav tm="0">
                                          <p:val>
                                            <p:fltVal val="0"/>
                                          </p:val>
                                        </p:tav>
                                        <p:tav tm="100000">
                                          <p:val>
                                            <p:strVal val="#ppt_w"/>
                                          </p:val>
                                        </p:tav>
                                      </p:tavLst>
                                    </p:anim>
                                    <p:anim calcmode="lin" valueType="num">
                                      <p:cBhvr>
                                        <p:cTn id="15" dur="1000" fill="hold"/>
                                        <p:tgtEl>
                                          <p:spTgt spid="369682"/>
                                        </p:tgtEl>
                                        <p:attrNameLst>
                                          <p:attrName>ppt_h</p:attrName>
                                        </p:attrNameLst>
                                      </p:cBhvr>
                                      <p:tavLst>
                                        <p:tav tm="0">
                                          <p:val>
                                            <p:fltVal val="0"/>
                                          </p:val>
                                        </p:tav>
                                        <p:tav tm="100000">
                                          <p:val>
                                            <p:strVal val="#ppt_h"/>
                                          </p:val>
                                        </p:tav>
                                      </p:tavLst>
                                    </p:anim>
                                    <p:animEffect transition="in" filter="fade">
                                      <p:cBhvr>
                                        <p:cTn id="16" dur="1000"/>
                                        <p:tgtEl>
                                          <p:spTgt spid="36968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369684"/>
                                        </p:tgtEl>
                                        <p:attrNameLst>
                                          <p:attrName>style.visibility</p:attrName>
                                        </p:attrNameLst>
                                      </p:cBhvr>
                                      <p:to>
                                        <p:strVal val="visible"/>
                                      </p:to>
                                    </p:set>
                                    <p:anim calcmode="lin" valueType="num">
                                      <p:cBhvr>
                                        <p:cTn id="21" dur="1000" fill="hold"/>
                                        <p:tgtEl>
                                          <p:spTgt spid="369684"/>
                                        </p:tgtEl>
                                        <p:attrNameLst>
                                          <p:attrName>ppt_w</p:attrName>
                                        </p:attrNameLst>
                                      </p:cBhvr>
                                      <p:tavLst>
                                        <p:tav tm="0">
                                          <p:val>
                                            <p:fltVal val="0"/>
                                          </p:val>
                                        </p:tav>
                                        <p:tav tm="100000">
                                          <p:val>
                                            <p:strVal val="#ppt_w"/>
                                          </p:val>
                                        </p:tav>
                                      </p:tavLst>
                                    </p:anim>
                                    <p:anim calcmode="lin" valueType="num">
                                      <p:cBhvr>
                                        <p:cTn id="22" dur="1000" fill="hold"/>
                                        <p:tgtEl>
                                          <p:spTgt spid="369684"/>
                                        </p:tgtEl>
                                        <p:attrNameLst>
                                          <p:attrName>ppt_h</p:attrName>
                                        </p:attrNameLst>
                                      </p:cBhvr>
                                      <p:tavLst>
                                        <p:tav tm="0">
                                          <p:val>
                                            <p:fltVal val="0"/>
                                          </p:val>
                                        </p:tav>
                                        <p:tav tm="100000">
                                          <p:val>
                                            <p:strVal val="#ppt_h"/>
                                          </p:val>
                                        </p:tav>
                                      </p:tavLst>
                                    </p:anim>
                                    <p:animEffect transition="in" filter="fade">
                                      <p:cBhvr>
                                        <p:cTn id="23" dur="1000"/>
                                        <p:tgtEl>
                                          <p:spTgt spid="36968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369686"/>
                                        </p:tgtEl>
                                        <p:attrNameLst>
                                          <p:attrName>style.visibility</p:attrName>
                                        </p:attrNameLst>
                                      </p:cBhvr>
                                      <p:to>
                                        <p:strVal val="visible"/>
                                      </p:to>
                                    </p:set>
                                    <p:anim calcmode="lin" valueType="num">
                                      <p:cBhvr>
                                        <p:cTn id="28" dur="1000" fill="hold"/>
                                        <p:tgtEl>
                                          <p:spTgt spid="369686"/>
                                        </p:tgtEl>
                                        <p:attrNameLst>
                                          <p:attrName>ppt_w</p:attrName>
                                        </p:attrNameLst>
                                      </p:cBhvr>
                                      <p:tavLst>
                                        <p:tav tm="0">
                                          <p:val>
                                            <p:fltVal val="0"/>
                                          </p:val>
                                        </p:tav>
                                        <p:tav tm="100000">
                                          <p:val>
                                            <p:strVal val="#ppt_w"/>
                                          </p:val>
                                        </p:tav>
                                      </p:tavLst>
                                    </p:anim>
                                    <p:anim calcmode="lin" valueType="num">
                                      <p:cBhvr>
                                        <p:cTn id="29" dur="1000" fill="hold"/>
                                        <p:tgtEl>
                                          <p:spTgt spid="369686"/>
                                        </p:tgtEl>
                                        <p:attrNameLst>
                                          <p:attrName>ppt_h</p:attrName>
                                        </p:attrNameLst>
                                      </p:cBhvr>
                                      <p:tavLst>
                                        <p:tav tm="0">
                                          <p:val>
                                            <p:fltVal val="0"/>
                                          </p:val>
                                        </p:tav>
                                        <p:tav tm="100000">
                                          <p:val>
                                            <p:strVal val="#ppt_h"/>
                                          </p:val>
                                        </p:tav>
                                      </p:tavLst>
                                    </p:anim>
                                    <p:animEffect transition="in" filter="fade">
                                      <p:cBhvr>
                                        <p:cTn id="30" dur="1000"/>
                                        <p:tgtEl>
                                          <p:spTgt spid="36968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369688"/>
                                        </p:tgtEl>
                                        <p:attrNameLst>
                                          <p:attrName>style.visibility</p:attrName>
                                        </p:attrNameLst>
                                      </p:cBhvr>
                                      <p:to>
                                        <p:strVal val="visible"/>
                                      </p:to>
                                    </p:set>
                                    <p:anim calcmode="lin" valueType="num">
                                      <p:cBhvr>
                                        <p:cTn id="35" dur="1000" fill="hold"/>
                                        <p:tgtEl>
                                          <p:spTgt spid="369688"/>
                                        </p:tgtEl>
                                        <p:attrNameLst>
                                          <p:attrName>ppt_w</p:attrName>
                                        </p:attrNameLst>
                                      </p:cBhvr>
                                      <p:tavLst>
                                        <p:tav tm="0">
                                          <p:val>
                                            <p:fltVal val="0"/>
                                          </p:val>
                                        </p:tav>
                                        <p:tav tm="100000">
                                          <p:val>
                                            <p:strVal val="#ppt_w"/>
                                          </p:val>
                                        </p:tav>
                                      </p:tavLst>
                                    </p:anim>
                                    <p:anim calcmode="lin" valueType="num">
                                      <p:cBhvr>
                                        <p:cTn id="36" dur="1000" fill="hold"/>
                                        <p:tgtEl>
                                          <p:spTgt spid="369688"/>
                                        </p:tgtEl>
                                        <p:attrNameLst>
                                          <p:attrName>ppt_h</p:attrName>
                                        </p:attrNameLst>
                                      </p:cBhvr>
                                      <p:tavLst>
                                        <p:tav tm="0">
                                          <p:val>
                                            <p:fltVal val="0"/>
                                          </p:val>
                                        </p:tav>
                                        <p:tav tm="100000">
                                          <p:val>
                                            <p:strVal val="#ppt_h"/>
                                          </p:val>
                                        </p:tav>
                                      </p:tavLst>
                                    </p:anim>
                                    <p:animEffect transition="in" filter="fade">
                                      <p:cBhvr>
                                        <p:cTn id="37" dur="1000"/>
                                        <p:tgtEl>
                                          <p:spTgt spid="369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6 CuadroTexto">
            <a:extLst>
              <a:ext uri="{FF2B5EF4-FFF2-40B4-BE49-F238E27FC236}">
                <a16:creationId xmlns:a16="http://schemas.microsoft.com/office/drawing/2014/main" id="{BC8D9624-BBD0-4904-B12A-0CB5AEE147A5}"/>
              </a:ext>
            </a:extLst>
          </p:cNvPr>
          <p:cNvSpPr txBox="1">
            <a:spLocks noChangeArrowheads="1"/>
          </p:cNvSpPr>
          <p:nvPr/>
        </p:nvSpPr>
        <p:spPr bwMode="auto">
          <a:xfrm>
            <a:off x="1589089" y="0"/>
            <a:ext cx="8524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a:solidFill>
                  <a:schemeClr val="bg1"/>
                </a:solidFill>
              </a:rPr>
              <a:t>UNIDAD</a:t>
            </a:r>
          </a:p>
        </p:txBody>
      </p:sp>
      <p:sp>
        <p:nvSpPr>
          <p:cNvPr id="5126" name="11 CuadroTexto">
            <a:extLst>
              <a:ext uri="{FF2B5EF4-FFF2-40B4-BE49-F238E27FC236}">
                <a16:creationId xmlns:a16="http://schemas.microsoft.com/office/drawing/2014/main" id="{5719F88F-9A59-4389-994E-FAD444550BE5}"/>
              </a:ext>
            </a:extLst>
          </p:cNvPr>
          <p:cNvSpPr txBox="1">
            <a:spLocks noChangeArrowheads="1"/>
          </p:cNvSpPr>
          <p:nvPr/>
        </p:nvSpPr>
        <p:spPr bwMode="auto">
          <a:xfrm>
            <a:off x="2351089" y="1773238"/>
            <a:ext cx="23764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grpSp>
        <p:nvGrpSpPr>
          <p:cNvPr id="2" name="Group 114">
            <a:extLst>
              <a:ext uri="{FF2B5EF4-FFF2-40B4-BE49-F238E27FC236}">
                <a16:creationId xmlns:a16="http://schemas.microsoft.com/office/drawing/2014/main" id="{FED9D09F-4F51-4A5D-BF63-3B3EE5DAFE83}"/>
              </a:ext>
            </a:extLst>
          </p:cNvPr>
          <p:cNvGrpSpPr>
            <a:grpSpLocks/>
          </p:cNvGrpSpPr>
          <p:nvPr/>
        </p:nvGrpSpPr>
        <p:grpSpPr bwMode="auto">
          <a:xfrm>
            <a:off x="2063751" y="1611314"/>
            <a:ext cx="1655763" cy="1666875"/>
            <a:chOff x="96" y="1462"/>
            <a:chExt cx="1043" cy="1050"/>
          </a:xfrm>
        </p:grpSpPr>
        <p:sp>
          <p:nvSpPr>
            <p:cNvPr id="5162" name="Line 63">
              <a:extLst>
                <a:ext uri="{FF2B5EF4-FFF2-40B4-BE49-F238E27FC236}">
                  <a16:creationId xmlns:a16="http://schemas.microsoft.com/office/drawing/2014/main" id="{56A303A1-A332-498B-BBB4-7E9CA945D465}"/>
                </a:ext>
              </a:extLst>
            </p:cNvPr>
            <p:cNvSpPr>
              <a:spLocks noChangeShapeType="1"/>
            </p:cNvSpPr>
            <p:nvPr/>
          </p:nvSpPr>
          <p:spPr bwMode="auto">
            <a:xfrm>
              <a:off x="429" y="2032"/>
              <a:ext cx="0" cy="480"/>
            </a:xfrm>
            <a:prstGeom prst="line">
              <a:avLst/>
            </a:prstGeom>
            <a:noFill/>
            <a:ln w="1905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163" name="Text Box 54">
              <a:hlinkClick r:id="rId3" action="ppaction://hlinksldjump"/>
              <a:extLst>
                <a:ext uri="{FF2B5EF4-FFF2-40B4-BE49-F238E27FC236}">
                  <a16:creationId xmlns:a16="http://schemas.microsoft.com/office/drawing/2014/main" id="{94799642-DEAF-4125-B8F6-B01300E598D7}"/>
                </a:ext>
              </a:extLst>
            </p:cNvPr>
            <p:cNvSpPr txBox="1">
              <a:spLocks noChangeArrowheads="1"/>
            </p:cNvSpPr>
            <p:nvPr/>
          </p:nvSpPr>
          <p:spPr bwMode="auto">
            <a:xfrm>
              <a:off x="112" y="2201"/>
              <a:ext cx="62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50000"/>
                </a:spcBef>
                <a:buFontTx/>
                <a:buNone/>
              </a:pPr>
              <a:r>
                <a:rPr lang="es-ES_tradnl" altLang="es-MX" sz="1400" b="1" dirty="0">
                  <a:solidFill>
                    <a:srgbClr val="008D0A"/>
                  </a:solidFill>
                </a:rPr>
                <a:t>1972</a:t>
              </a:r>
              <a:endParaRPr lang="es-ES_tradnl" altLang="es-MX" sz="1600" b="1" dirty="0">
                <a:solidFill>
                  <a:srgbClr val="000000"/>
                </a:solidFill>
              </a:endParaRPr>
            </a:p>
          </p:txBody>
        </p:sp>
        <p:sp>
          <p:nvSpPr>
            <p:cNvPr id="5164" name="Text Box 47">
              <a:extLst>
                <a:ext uri="{FF2B5EF4-FFF2-40B4-BE49-F238E27FC236}">
                  <a16:creationId xmlns:a16="http://schemas.microsoft.com/office/drawing/2014/main" id="{A780BE8A-3D44-4B41-82FC-220ABA69F0DA}"/>
                </a:ext>
              </a:extLst>
            </p:cNvPr>
            <p:cNvSpPr txBox="1">
              <a:spLocks noChangeArrowheads="1"/>
            </p:cNvSpPr>
            <p:nvPr/>
          </p:nvSpPr>
          <p:spPr bwMode="auto">
            <a:xfrm>
              <a:off x="96" y="1462"/>
              <a:ext cx="1043" cy="645"/>
            </a:xfrm>
            <a:prstGeom prst="rect">
              <a:avLst/>
            </a:prstGeom>
            <a:solidFill>
              <a:schemeClr val="bg1"/>
            </a:solidFill>
            <a:ln w="19050">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a:solidFill>
                    <a:srgbClr val="009900"/>
                  </a:solidFill>
                </a:rPr>
                <a:t>Estocolmo (Suecia)</a:t>
              </a:r>
            </a:p>
            <a:p>
              <a:pPr eaLnBrk="1" hangingPunct="1">
                <a:spcBef>
                  <a:spcPct val="0"/>
                </a:spcBef>
                <a:buFontTx/>
                <a:buNone/>
              </a:pPr>
              <a:endParaRPr lang="es-ES_tradnl" altLang="es-MX" sz="1200">
                <a:solidFill>
                  <a:srgbClr val="000000"/>
                </a:solidFill>
              </a:endParaRPr>
            </a:p>
            <a:p>
              <a:pPr eaLnBrk="1" hangingPunct="1">
                <a:spcBef>
                  <a:spcPct val="0"/>
                </a:spcBef>
                <a:buFontTx/>
                <a:buNone/>
              </a:pPr>
              <a:r>
                <a:rPr lang="es-ES_tradnl" altLang="es-MX" sz="1200"/>
                <a:t>Conferencia sobre Medio Ambiente Humano</a:t>
              </a:r>
              <a:endParaRPr lang="es-ES_tradnl" altLang="es-MX" sz="1200">
                <a:solidFill>
                  <a:srgbClr val="000000"/>
                </a:solidFill>
              </a:endParaRPr>
            </a:p>
          </p:txBody>
        </p:sp>
      </p:grpSp>
      <p:grpSp>
        <p:nvGrpSpPr>
          <p:cNvPr id="3" name="55 Grupo">
            <a:extLst>
              <a:ext uri="{FF2B5EF4-FFF2-40B4-BE49-F238E27FC236}">
                <a16:creationId xmlns:a16="http://schemas.microsoft.com/office/drawing/2014/main" id="{C4428747-7E99-485B-AF8E-FC3886D89FA5}"/>
              </a:ext>
            </a:extLst>
          </p:cNvPr>
          <p:cNvGrpSpPr>
            <a:grpSpLocks/>
          </p:cNvGrpSpPr>
          <p:nvPr/>
        </p:nvGrpSpPr>
        <p:grpSpPr bwMode="auto">
          <a:xfrm>
            <a:off x="4008439" y="1484314"/>
            <a:ext cx="1685925" cy="1811337"/>
            <a:chOff x="2483768" y="1484414"/>
            <a:chExt cx="1685925" cy="1811718"/>
          </a:xfrm>
        </p:grpSpPr>
        <p:sp>
          <p:nvSpPr>
            <p:cNvPr id="5158" name="Line 63">
              <a:extLst>
                <a:ext uri="{FF2B5EF4-FFF2-40B4-BE49-F238E27FC236}">
                  <a16:creationId xmlns:a16="http://schemas.microsoft.com/office/drawing/2014/main" id="{42A8B400-C64E-47EE-925C-4D9E180F41CE}"/>
                </a:ext>
              </a:extLst>
            </p:cNvPr>
            <p:cNvSpPr>
              <a:spLocks noChangeShapeType="1"/>
            </p:cNvSpPr>
            <p:nvPr/>
          </p:nvSpPr>
          <p:spPr bwMode="auto">
            <a:xfrm>
              <a:off x="3563888" y="2348880"/>
              <a:ext cx="7163" cy="947252"/>
            </a:xfrm>
            <a:prstGeom prst="line">
              <a:avLst/>
            </a:prstGeom>
            <a:noFill/>
            <a:ln w="1905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pSp>
          <p:nvGrpSpPr>
            <p:cNvPr id="5159" name="Group 115">
              <a:extLst>
                <a:ext uri="{FF2B5EF4-FFF2-40B4-BE49-F238E27FC236}">
                  <a16:creationId xmlns:a16="http://schemas.microsoft.com/office/drawing/2014/main" id="{BEAA6B26-E5A9-4EAD-B053-EEA70530419E}"/>
                </a:ext>
              </a:extLst>
            </p:cNvPr>
            <p:cNvGrpSpPr>
              <a:grpSpLocks/>
            </p:cNvGrpSpPr>
            <p:nvPr/>
          </p:nvGrpSpPr>
          <p:grpSpPr bwMode="auto">
            <a:xfrm>
              <a:off x="2483768" y="1484414"/>
              <a:ext cx="1685925" cy="1676397"/>
              <a:chOff x="268" y="2952"/>
              <a:chExt cx="1123" cy="1056"/>
            </a:xfrm>
          </p:grpSpPr>
          <p:sp>
            <p:nvSpPr>
              <p:cNvPr id="5160" name="Text Box 56">
                <a:hlinkClick r:id="" action="ppaction://noaction"/>
                <a:extLst>
                  <a:ext uri="{FF2B5EF4-FFF2-40B4-BE49-F238E27FC236}">
                    <a16:creationId xmlns:a16="http://schemas.microsoft.com/office/drawing/2014/main" id="{5DCCEC62-B1D8-45DF-9ADE-081FFC75F625}"/>
                  </a:ext>
                </a:extLst>
              </p:cNvPr>
              <p:cNvSpPr txBox="1">
                <a:spLocks noChangeArrowheads="1"/>
              </p:cNvSpPr>
              <p:nvPr/>
            </p:nvSpPr>
            <p:spPr bwMode="auto">
              <a:xfrm>
                <a:off x="773" y="3814"/>
                <a:ext cx="423" cy="1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50000"/>
                  </a:spcBef>
                  <a:buFontTx/>
                  <a:buNone/>
                </a:pPr>
                <a:r>
                  <a:rPr lang="es-ES_tradnl" altLang="es-MX" sz="1400" b="1">
                    <a:solidFill>
                      <a:srgbClr val="008D0A"/>
                    </a:solidFill>
                  </a:rPr>
                  <a:t>1992</a:t>
                </a:r>
                <a:endParaRPr lang="es-ES_tradnl" altLang="es-MX" sz="1400" b="1">
                  <a:solidFill>
                    <a:srgbClr val="008D0A"/>
                  </a:solidFill>
                  <a:latin typeface="Verdana" panose="020B0604030504040204" pitchFamily="34" charset="0"/>
                </a:endParaRPr>
              </a:p>
            </p:txBody>
          </p:sp>
          <p:sp>
            <p:nvSpPr>
              <p:cNvPr id="5161" name="Text Box 55">
                <a:hlinkClick r:id="rId4" action="ppaction://hlinkpres?slideindex=2&amp;slidetitle=Diapositiva 2"/>
                <a:extLst>
                  <a:ext uri="{FF2B5EF4-FFF2-40B4-BE49-F238E27FC236}">
                    <a16:creationId xmlns:a16="http://schemas.microsoft.com/office/drawing/2014/main" id="{8B8DD0F6-B367-436F-B1D1-12DDA51B01B0}"/>
                  </a:ext>
                </a:extLst>
              </p:cNvPr>
              <p:cNvSpPr txBox="1">
                <a:spLocks noChangeArrowheads="1"/>
              </p:cNvSpPr>
              <p:nvPr/>
            </p:nvSpPr>
            <p:spPr bwMode="auto">
              <a:xfrm>
                <a:off x="268" y="2952"/>
                <a:ext cx="1123" cy="760"/>
              </a:xfrm>
              <a:prstGeom prst="rect">
                <a:avLst/>
              </a:prstGeom>
              <a:solidFill>
                <a:schemeClr val="bg1"/>
              </a:solidFill>
              <a:ln w="19050">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a:solidFill>
                      <a:srgbClr val="009900"/>
                    </a:solidFill>
                  </a:rPr>
                  <a:t>Río de Janeiro (Brasil). </a:t>
                </a:r>
              </a:p>
              <a:p>
                <a:pPr eaLnBrk="1" hangingPunct="1">
                  <a:spcBef>
                    <a:spcPct val="0"/>
                  </a:spcBef>
                  <a:buFontTx/>
                  <a:buNone/>
                </a:pPr>
                <a:endParaRPr lang="es-ES_tradnl" altLang="es-MX" sz="1200"/>
              </a:p>
              <a:p>
                <a:pPr eaLnBrk="1" hangingPunct="1">
                  <a:spcBef>
                    <a:spcPct val="0"/>
                  </a:spcBef>
                  <a:buFontTx/>
                  <a:buNone/>
                </a:pPr>
                <a:r>
                  <a:rPr lang="es-ES_tradnl" altLang="es-MX" sz="1200"/>
                  <a:t>Cumbre de la Tierra de la ONU.</a:t>
                </a:r>
              </a:p>
              <a:p>
                <a:pPr eaLnBrk="1" hangingPunct="1">
                  <a:spcBef>
                    <a:spcPct val="0"/>
                  </a:spcBef>
                  <a:buFontTx/>
                  <a:buNone/>
                </a:pPr>
                <a:r>
                  <a:rPr lang="es-ES_tradnl" altLang="es-MX" sz="1200" b="1">
                    <a:solidFill>
                      <a:srgbClr val="000000"/>
                    </a:solidFill>
                  </a:rPr>
                  <a:t>Informe Brundtland</a:t>
                </a:r>
                <a:endParaRPr lang="es-ES_tradnl" altLang="es-MX" sz="1200" b="1">
                  <a:solidFill>
                    <a:srgbClr val="000000"/>
                  </a:solidFill>
                  <a:latin typeface="Lucida Grande" charset="0"/>
                </a:endParaRPr>
              </a:p>
            </p:txBody>
          </p:sp>
        </p:grpSp>
      </p:grpSp>
      <p:grpSp>
        <p:nvGrpSpPr>
          <p:cNvPr id="6" name="81 Grupo">
            <a:extLst>
              <a:ext uri="{FF2B5EF4-FFF2-40B4-BE49-F238E27FC236}">
                <a16:creationId xmlns:a16="http://schemas.microsoft.com/office/drawing/2014/main" id="{B53C14FA-5CBC-4EE1-A6DA-98A1AE78C3B9}"/>
              </a:ext>
            </a:extLst>
          </p:cNvPr>
          <p:cNvGrpSpPr>
            <a:grpSpLocks/>
          </p:cNvGrpSpPr>
          <p:nvPr/>
        </p:nvGrpSpPr>
        <p:grpSpPr bwMode="auto">
          <a:xfrm>
            <a:off x="4295775" y="3644901"/>
            <a:ext cx="1739900" cy="1489075"/>
            <a:chOff x="2747989" y="3632142"/>
            <a:chExt cx="1739904" cy="1489630"/>
          </a:xfrm>
        </p:grpSpPr>
        <p:cxnSp>
          <p:nvCxnSpPr>
            <p:cNvPr id="54" name="53 Conector recto">
              <a:extLst>
                <a:ext uri="{FF2B5EF4-FFF2-40B4-BE49-F238E27FC236}">
                  <a16:creationId xmlns:a16="http://schemas.microsoft.com/office/drawing/2014/main" id="{3432E4AD-B2BC-4BDD-95F5-A7FEA14D4C31}"/>
                </a:ext>
              </a:extLst>
            </p:cNvPr>
            <p:cNvCxnSpPr/>
            <p:nvPr/>
          </p:nvCxnSpPr>
          <p:spPr>
            <a:xfrm rot="5400000">
              <a:off x="3728946" y="3956113"/>
              <a:ext cx="647941" cy="0"/>
            </a:xfrm>
            <a:prstGeom prst="line">
              <a:avLst/>
            </a:prstGeom>
            <a:ln w="19050">
              <a:solidFill>
                <a:srgbClr val="009900"/>
              </a:solidFill>
            </a:ln>
          </p:spPr>
          <p:style>
            <a:lnRef idx="1">
              <a:schemeClr val="accent1"/>
            </a:lnRef>
            <a:fillRef idx="0">
              <a:schemeClr val="accent1"/>
            </a:fillRef>
            <a:effectRef idx="0">
              <a:schemeClr val="accent1"/>
            </a:effectRef>
            <a:fontRef idx="minor">
              <a:schemeClr val="tx1"/>
            </a:fontRef>
          </p:style>
        </p:cxnSp>
        <p:grpSp>
          <p:nvGrpSpPr>
            <p:cNvPr id="5155" name="Group 114">
              <a:extLst>
                <a:ext uri="{FF2B5EF4-FFF2-40B4-BE49-F238E27FC236}">
                  <a16:creationId xmlns:a16="http://schemas.microsoft.com/office/drawing/2014/main" id="{C30FA9D3-AE1C-48B6-BAB8-0BE9B83EEFEF}"/>
                </a:ext>
              </a:extLst>
            </p:cNvPr>
            <p:cNvGrpSpPr>
              <a:grpSpLocks/>
            </p:cNvGrpSpPr>
            <p:nvPr/>
          </p:nvGrpSpPr>
          <p:grpSpPr bwMode="auto">
            <a:xfrm>
              <a:off x="2747989" y="3802557"/>
              <a:ext cx="1739904" cy="1319215"/>
              <a:chOff x="1038" y="942"/>
              <a:chExt cx="1096" cy="831"/>
            </a:xfrm>
          </p:grpSpPr>
          <p:sp>
            <p:nvSpPr>
              <p:cNvPr id="5156" name="Text Box 47">
                <a:extLst>
                  <a:ext uri="{FF2B5EF4-FFF2-40B4-BE49-F238E27FC236}">
                    <a16:creationId xmlns:a16="http://schemas.microsoft.com/office/drawing/2014/main" id="{7E13555F-AF28-4B7C-B717-DFE709F435BE}"/>
                  </a:ext>
                </a:extLst>
              </p:cNvPr>
              <p:cNvSpPr txBox="1">
                <a:spLocks noChangeArrowheads="1"/>
              </p:cNvSpPr>
              <p:nvPr/>
            </p:nvSpPr>
            <p:spPr bwMode="auto">
              <a:xfrm>
                <a:off x="1038" y="1243"/>
                <a:ext cx="1096" cy="530"/>
              </a:xfrm>
              <a:prstGeom prst="rect">
                <a:avLst/>
              </a:prstGeom>
              <a:solidFill>
                <a:schemeClr val="bg1"/>
              </a:solidFill>
              <a:ln w="19050">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a:solidFill>
                      <a:srgbClr val="009900"/>
                    </a:solidFill>
                  </a:rPr>
                  <a:t>Kioto (Japón)</a:t>
                </a:r>
              </a:p>
              <a:p>
                <a:pPr eaLnBrk="1" hangingPunct="1">
                  <a:spcBef>
                    <a:spcPct val="0"/>
                  </a:spcBef>
                  <a:buFontTx/>
                  <a:buNone/>
                </a:pPr>
                <a:endParaRPr lang="es-ES_tradnl" altLang="es-MX" sz="1200"/>
              </a:p>
              <a:p>
                <a:pPr eaLnBrk="1" hangingPunct="1">
                  <a:spcBef>
                    <a:spcPct val="0"/>
                  </a:spcBef>
                  <a:buFontTx/>
                  <a:buNone/>
                </a:pPr>
                <a:r>
                  <a:rPr lang="es-ES_tradnl" altLang="es-MX" sz="1200"/>
                  <a:t>3ª conferencia sobre el Cambio Climático.</a:t>
                </a:r>
                <a:endParaRPr lang="es-ES_tradnl" altLang="es-MX" sz="1200" b="1">
                  <a:solidFill>
                    <a:srgbClr val="000000"/>
                  </a:solidFill>
                </a:endParaRPr>
              </a:p>
            </p:txBody>
          </p:sp>
          <p:sp>
            <p:nvSpPr>
              <p:cNvPr id="5157" name="Text Box 54">
                <a:hlinkClick r:id="" action="ppaction://noaction"/>
                <a:extLst>
                  <a:ext uri="{FF2B5EF4-FFF2-40B4-BE49-F238E27FC236}">
                    <a16:creationId xmlns:a16="http://schemas.microsoft.com/office/drawing/2014/main" id="{498666E5-9915-4DE7-A3DC-42048E2047F4}"/>
                  </a:ext>
                </a:extLst>
              </p:cNvPr>
              <p:cNvSpPr txBox="1">
                <a:spLocks noChangeArrowheads="1"/>
              </p:cNvSpPr>
              <p:nvPr/>
            </p:nvSpPr>
            <p:spPr bwMode="auto">
              <a:xfrm>
                <a:off x="1628" y="942"/>
                <a:ext cx="488" cy="1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50000"/>
                  </a:spcBef>
                  <a:buFontTx/>
                  <a:buNone/>
                </a:pPr>
                <a:r>
                  <a:rPr lang="es-ES_tradnl" altLang="es-MX" sz="1400" b="1">
                    <a:solidFill>
                      <a:srgbClr val="008D0A"/>
                    </a:solidFill>
                  </a:rPr>
                  <a:t>1997</a:t>
                </a:r>
                <a:endParaRPr lang="es-ES_tradnl" altLang="es-MX" sz="1600" b="1">
                  <a:solidFill>
                    <a:srgbClr val="000000"/>
                  </a:solidFill>
                </a:endParaRPr>
              </a:p>
            </p:txBody>
          </p:sp>
        </p:grpSp>
      </p:grpSp>
      <p:grpSp>
        <p:nvGrpSpPr>
          <p:cNvPr id="8" name="Group 114">
            <a:extLst>
              <a:ext uri="{FF2B5EF4-FFF2-40B4-BE49-F238E27FC236}">
                <a16:creationId xmlns:a16="http://schemas.microsoft.com/office/drawing/2014/main" id="{5E57D023-918F-49F2-BB4C-8D5365D1BBB8}"/>
              </a:ext>
            </a:extLst>
          </p:cNvPr>
          <p:cNvGrpSpPr>
            <a:grpSpLocks/>
          </p:cNvGrpSpPr>
          <p:nvPr/>
        </p:nvGrpSpPr>
        <p:grpSpPr bwMode="auto">
          <a:xfrm>
            <a:off x="5684838" y="1922463"/>
            <a:ext cx="1922462" cy="1363662"/>
            <a:chOff x="210" y="1754"/>
            <a:chExt cx="1342" cy="858"/>
          </a:xfrm>
        </p:grpSpPr>
        <p:sp>
          <p:nvSpPr>
            <p:cNvPr id="5151" name="Line 63">
              <a:extLst>
                <a:ext uri="{FF2B5EF4-FFF2-40B4-BE49-F238E27FC236}">
                  <a16:creationId xmlns:a16="http://schemas.microsoft.com/office/drawing/2014/main" id="{50E606A8-98FD-4EBD-AAE0-7F9E57EA90EF}"/>
                </a:ext>
              </a:extLst>
            </p:cNvPr>
            <p:cNvSpPr>
              <a:spLocks noChangeShapeType="1"/>
            </p:cNvSpPr>
            <p:nvPr/>
          </p:nvSpPr>
          <p:spPr bwMode="auto">
            <a:xfrm>
              <a:off x="502" y="2016"/>
              <a:ext cx="5" cy="596"/>
            </a:xfrm>
            <a:prstGeom prst="line">
              <a:avLst/>
            </a:prstGeom>
            <a:noFill/>
            <a:ln w="1905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152" name="Text Box 54">
              <a:hlinkClick r:id="" action="ppaction://noaction"/>
              <a:extLst>
                <a:ext uri="{FF2B5EF4-FFF2-40B4-BE49-F238E27FC236}">
                  <a16:creationId xmlns:a16="http://schemas.microsoft.com/office/drawing/2014/main" id="{A320DC41-37FC-4A65-AFF0-A496F2AE3AAD}"/>
                </a:ext>
              </a:extLst>
            </p:cNvPr>
            <p:cNvSpPr txBox="1">
              <a:spLocks noChangeArrowheads="1"/>
            </p:cNvSpPr>
            <p:nvPr/>
          </p:nvSpPr>
          <p:spPr bwMode="auto">
            <a:xfrm>
              <a:off x="210" y="2312"/>
              <a:ext cx="62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50000"/>
                </a:spcBef>
                <a:buFontTx/>
                <a:buNone/>
              </a:pPr>
              <a:r>
                <a:rPr lang="es-ES_tradnl" altLang="es-MX" sz="1400" b="1">
                  <a:solidFill>
                    <a:srgbClr val="008D0A"/>
                  </a:solidFill>
                </a:rPr>
                <a:t>2000</a:t>
              </a:r>
              <a:endParaRPr lang="es-ES_tradnl" altLang="es-MX" sz="1600" b="1">
                <a:solidFill>
                  <a:srgbClr val="000000"/>
                </a:solidFill>
              </a:endParaRPr>
            </a:p>
          </p:txBody>
        </p:sp>
        <p:sp>
          <p:nvSpPr>
            <p:cNvPr id="5153" name="Text Box 47">
              <a:extLst>
                <a:ext uri="{FF2B5EF4-FFF2-40B4-BE49-F238E27FC236}">
                  <a16:creationId xmlns:a16="http://schemas.microsoft.com/office/drawing/2014/main" id="{9DEF126D-9F9F-48A0-9EC7-0FD6ACC96790}"/>
                </a:ext>
              </a:extLst>
            </p:cNvPr>
            <p:cNvSpPr txBox="1">
              <a:spLocks noChangeArrowheads="1"/>
            </p:cNvSpPr>
            <p:nvPr/>
          </p:nvSpPr>
          <p:spPr bwMode="auto">
            <a:xfrm>
              <a:off x="388" y="1754"/>
              <a:ext cx="1164" cy="415"/>
            </a:xfrm>
            <a:prstGeom prst="rect">
              <a:avLst/>
            </a:prstGeom>
            <a:solidFill>
              <a:schemeClr val="bg1"/>
            </a:solidFill>
            <a:ln w="19050">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a:solidFill>
                    <a:srgbClr val="009900"/>
                  </a:solidFill>
                </a:rPr>
                <a:t>Nueva York (EEUU).</a:t>
              </a:r>
            </a:p>
            <a:p>
              <a:pPr eaLnBrk="1" hangingPunct="1">
                <a:spcBef>
                  <a:spcPct val="0"/>
                </a:spcBef>
                <a:buFontTx/>
                <a:buNone/>
              </a:pPr>
              <a:endParaRPr lang="es-ES_tradnl" altLang="es-MX" sz="1200" b="1">
                <a:solidFill>
                  <a:srgbClr val="009900"/>
                </a:solidFill>
              </a:endParaRPr>
            </a:p>
            <a:p>
              <a:pPr eaLnBrk="1" hangingPunct="1">
                <a:spcBef>
                  <a:spcPct val="0"/>
                </a:spcBef>
                <a:buFontTx/>
                <a:buNone/>
              </a:pPr>
              <a:r>
                <a:rPr lang="es-ES_tradnl" altLang="es-MX" sz="1200"/>
                <a:t>Cumbre del Milenio.</a:t>
              </a:r>
              <a:endParaRPr lang="es-ES_tradnl" altLang="es-MX" sz="1200">
                <a:solidFill>
                  <a:srgbClr val="000000"/>
                </a:solidFill>
              </a:endParaRPr>
            </a:p>
          </p:txBody>
        </p:sp>
      </p:grpSp>
      <p:grpSp>
        <p:nvGrpSpPr>
          <p:cNvPr id="10" name="79 Grupo">
            <a:extLst>
              <a:ext uri="{FF2B5EF4-FFF2-40B4-BE49-F238E27FC236}">
                <a16:creationId xmlns:a16="http://schemas.microsoft.com/office/drawing/2014/main" id="{62765A61-3143-425E-AFDE-CD7BD8B6BD4F}"/>
              </a:ext>
            </a:extLst>
          </p:cNvPr>
          <p:cNvGrpSpPr>
            <a:grpSpLocks/>
          </p:cNvGrpSpPr>
          <p:nvPr/>
        </p:nvGrpSpPr>
        <p:grpSpPr bwMode="auto">
          <a:xfrm>
            <a:off x="1812926" y="3644901"/>
            <a:ext cx="1738313" cy="1690680"/>
            <a:chOff x="289621" y="3645025"/>
            <a:chExt cx="1738317" cy="1689795"/>
          </a:xfrm>
        </p:grpSpPr>
        <p:cxnSp>
          <p:nvCxnSpPr>
            <p:cNvPr id="73" name="72 Conector recto">
              <a:extLst>
                <a:ext uri="{FF2B5EF4-FFF2-40B4-BE49-F238E27FC236}">
                  <a16:creationId xmlns:a16="http://schemas.microsoft.com/office/drawing/2014/main" id="{03FA4504-7D68-4F0C-A459-0FF18B3B98BA}"/>
                </a:ext>
              </a:extLst>
            </p:cNvPr>
            <p:cNvCxnSpPr/>
            <p:nvPr/>
          </p:nvCxnSpPr>
          <p:spPr>
            <a:xfrm rot="5400000">
              <a:off x="287447" y="4040899"/>
              <a:ext cx="791748" cy="0"/>
            </a:xfrm>
            <a:prstGeom prst="line">
              <a:avLst/>
            </a:prstGeom>
            <a:ln w="19050">
              <a:solidFill>
                <a:srgbClr val="009900"/>
              </a:solidFill>
            </a:ln>
          </p:spPr>
          <p:style>
            <a:lnRef idx="1">
              <a:schemeClr val="accent1"/>
            </a:lnRef>
            <a:fillRef idx="0">
              <a:schemeClr val="accent1"/>
            </a:fillRef>
            <a:effectRef idx="0">
              <a:schemeClr val="accent1"/>
            </a:effectRef>
            <a:fontRef idx="minor">
              <a:schemeClr val="tx1"/>
            </a:fontRef>
          </p:style>
        </p:cxnSp>
        <p:grpSp>
          <p:nvGrpSpPr>
            <p:cNvPr id="5148" name="Group 114">
              <a:extLst>
                <a:ext uri="{FF2B5EF4-FFF2-40B4-BE49-F238E27FC236}">
                  <a16:creationId xmlns:a16="http://schemas.microsoft.com/office/drawing/2014/main" id="{B07706DD-0451-41F9-A308-787543B67C2C}"/>
                </a:ext>
              </a:extLst>
            </p:cNvPr>
            <p:cNvGrpSpPr>
              <a:grpSpLocks/>
            </p:cNvGrpSpPr>
            <p:nvPr/>
          </p:nvGrpSpPr>
          <p:grpSpPr bwMode="auto">
            <a:xfrm>
              <a:off x="289621" y="3856855"/>
              <a:ext cx="1738317" cy="1477965"/>
              <a:chOff x="1523" y="894"/>
              <a:chExt cx="1095" cy="931"/>
            </a:xfrm>
          </p:grpSpPr>
          <p:sp>
            <p:nvSpPr>
              <p:cNvPr id="5149" name="Text Box 47">
                <a:extLst>
                  <a:ext uri="{FF2B5EF4-FFF2-40B4-BE49-F238E27FC236}">
                    <a16:creationId xmlns:a16="http://schemas.microsoft.com/office/drawing/2014/main" id="{F053130F-5EFF-4B7B-BCA3-5F62CAF85C9F}"/>
                  </a:ext>
                </a:extLst>
              </p:cNvPr>
              <p:cNvSpPr txBox="1">
                <a:spLocks noChangeArrowheads="1"/>
              </p:cNvSpPr>
              <p:nvPr/>
            </p:nvSpPr>
            <p:spPr bwMode="auto">
              <a:xfrm>
                <a:off x="1681" y="1180"/>
                <a:ext cx="937" cy="645"/>
              </a:xfrm>
              <a:prstGeom prst="rect">
                <a:avLst/>
              </a:prstGeom>
              <a:solidFill>
                <a:schemeClr val="bg1"/>
              </a:solidFill>
              <a:ln w="19050">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dirty="0">
                    <a:solidFill>
                      <a:srgbClr val="009900"/>
                    </a:solidFill>
                  </a:rPr>
                  <a:t>París (Francia)</a:t>
                </a:r>
              </a:p>
              <a:p>
                <a:pPr eaLnBrk="1" hangingPunct="1">
                  <a:spcBef>
                    <a:spcPct val="0"/>
                  </a:spcBef>
                  <a:buFontTx/>
                  <a:buNone/>
                </a:pPr>
                <a:endParaRPr lang="es-ES_tradnl" altLang="es-MX" sz="1200" dirty="0"/>
              </a:p>
              <a:p>
                <a:pPr eaLnBrk="1" hangingPunct="1">
                  <a:spcBef>
                    <a:spcPct val="0"/>
                  </a:spcBef>
                  <a:buFontTx/>
                  <a:buNone/>
                </a:pPr>
                <a:r>
                  <a:rPr lang="es-ES_tradnl" altLang="es-MX" sz="1200" dirty="0"/>
                  <a:t>Conferencia sobre la  Biosfera (UNESCO)</a:t>
                </a:r>
              </a:p>
            </p:txBody>
          </p:sp>
          <p:sp>
            <p:nvSpPr>
              <p:cNvPr id="5150" name="Text Box 54">
                <a:hlinkClick r:id="rId5" action="ppaction://hlinksldjump"/>
                <a:extLst>
                  <a:ext uri="{FF2B5EF4-FFF2-40B4-BE49-F238E27FC236}">
                    <a16:creationId xmlns:a16="http://schemas.microsoft.com/office/drawing/2014/main" id="{2E6D3267-39FC-4E2D-8DD7-C44B0B668A25}"/>
                  </a:ext>
                </a:extLst>
              </p:cNvPr>
              <p:cNvSpPr txBox="1">
                <a:spLocks noChangeArrowheads="1"/>
              </p:cNvSpPr>
              <p:nvPr/>
            </p:nvSpPr>
            <p:spPr bwMode="auto">
              <a:xfrm>
                <a:off x="1523" y="894"/>
                <a:ext cx="488"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50000"/>
                  </a:spcBef>
                  <a:buFontTx/>
                  <a:buNone/>
                </a:pPr>
                <a:r>
                  <a:rPr lang="es-ES_tradnl" altLang="es-MX" sz="1400" b="1" dirty="0">
                    <a:solidFill>
                      <a:srgbClr val="008D0A"/>
                    </a:solidFill>
                  </a:rPr>
                  <a:t>1968</a:t>
                </a:r>
                <a:endParaRPr lang="es-ES_tradnl" altLang="es-MX" sz="1600" b="1" dirty="0">
                  <a:solidFill>
                    <a:srgbClr val="000000"/>
                  </a:solidFill>
                </a:endParaRPr>
              </a:p>
            </p:txBody>
          </p:sp>
        </p:grpSp>
      </p:grpSp>
      <p:grpSp>
        <p:nvGrpSpPr>
          <p:cNvPr id="13" name="Group 114">
            <a:extLst>
              <a:ext uri="{FF2B5EF4-FFF2-40B4-BE49-F238E27FC236}">
                <a16:creationId xmlns:a16="http://schemas.microsoft.com/office/drawing/2014/main" id="{6A77BADD-5250-4CE4-A479-BE04AA2413B7}"/>
              </a:ext>
            </a:extLst>
          </p:cNvPr>
          <p:cNvGrpSpPr>
            <a:grpSpLocks/>
          </p:cNvGrpSpPr>
          <p:nvPr/>
        </p:nvGrpSpPr>
        <p:grpSpPr bwMode="auto">
          <a:xfrm>
            <a:off x="8328025" y="1484314"/>
            <a:ext cx="1944688" cy="1800225"/>
            <a:chOff x="-389" y="1478"/>
            <a:chExt cx="1356" cy="1134"/>
          </a:xfrm>
        </p:grpSpPr>
        <p:sp>
          <p:nvSpPr>
            <p:cNvPr id="5144" name="Line 63">
              <a:extLst>
                <a:ext uri="{FF2B5EF4-FFF2-40B4-BE49-F238E27FC236}">
                  <a16:creationId xmlns:a16="http://schemas.microsoft.com/office/drawing/2014/main" id="{33CC53FA-1F75-4A39-9AC2-29DD17BA19C6}"/>
                </a:ext>
              </a:extLst>
            </p:cNvPr>
            <p:cNvSpPr>
              <a:spLocks noChangeShapeType="1"/>
            </p:cNvSpPr>
            <p:nvPr/>
          </p:nvSpPr>
          <p:spPr bwMode="auto">
            <a:xfrm>
              <a:off x="565" y="2016"/>
              <a:ext cx="5" cy="596"/>
            </a:xfrm>
            <a:prstGeom prst="line">
              <a:avLst/>
            </a:prstGeom>
            <a:noFill/>
            <a:ln w="1905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145" name="Text Box 54">
              <a:hlinkClick r:id="" action="ppaction://noaction"/>
              <a:extLst>
                <a:ext uri="{FF2B5EF4-FFF2-40B4-BE49-F238E27FC236}">
                  <a16:creationId xmlns:a16="http://schemas.microsoft.com/office/drawing/2014/main" id="{DE22003B-9F40-46CF-9B9E-C6767D743CB1}"/>
                </a:ext>
              </a:extLst>
            </p:cNvPr>
            <p:cNvSpPr txBox="1">
              <a:spLocks noChangeArrowheads="1"/>
            </p:cNvSpPr>
            <p:nvPr/>
          </p:nvSpPr>
          <p:spPr bwMode="auto">
            <a:xfrm>
              <a:off x="264" y="2312"/>
              <a:ext cx="62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50000"/>
                </a:spcBef>
                <a:buFontTx/>
                <a:buNone/>
              </a:pPr>
              <a:r>
                <a:rPr lang="es-ES_tradnl" altLang="es-MX" sz="1400" b="1">
                  <a:solidFill>
                    <a:srgbClr val="008D0A"/>
                  </a:solidFill>
                </a:rPr>
                <a:t>2009</a:t>
              </a:r>
              <a:endParaRPr lang="es-ES_tradnl" altLang="es-MX" sz="1600" b="1">
                <a:solidFill>
                  <a:srgbClr val="000000"/>
                </a:solidFill>
              </a:endParaRPr>
            </a:p>
          </p:txBody>
        </p:sp>
        <p:sp>
          <p:nvSpPr>
            <p:cNvPr id="5146" name="Text Box 47">
              <a:extLst>
                <a:ext uri="{FF2B5EF4-FFF2-40B4-BE49-F238E27FC236}">
                  <a16:creationId xmlns:a16="http://schemas.microsoft.com/office/drawing/2014/main" id="{E71F3C05-9B1C-4E73-964D-50665FBF3A4E}"/>
                </a:ext>
              </a:extLst>
            </p:cNvPr>
            <p:cNvSpPr txBox="1">
              <a:spLocks noChangeArrowheads="1"/>
            </p:cNvSpPr>
            <p:nvPr/>
          </p:nvSpPr>
          <p:spPr bwMode="auto">
            <a:xfrm>
              <a:off x="-389" y="1478"/>
              <a:ext cx="1356" cy="645"/>
            </a:xfrm>
            <a:prstGeom prst="rect">
              <a:avLst/>
            </a:prstGeom>
            <a:solidFill>
              <a:schemeClr val="bg1"/>
            </a:solidFill>
            <a:ln w="19050">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a:solidFill>
                    <a:srgbClr val="009900"/>
                  </a:solidFill>
                </a:rPr>
                <a:t>Copenhague (Dinamarca).</a:t>
              </a:r>
            </a:p>
            <a:p>
              <a:pPr eaLnBrk="1" hangingPunct="1">
                <a:spcBef>
                  <a:spcPct val="0"/>
                </a:spcBef>
                <a:buFontTx/>
                <a:buNone/>
              </a:pPr>
              <a:endParaRPr lang="es-ES_tradnl" altLang="es-MX" sz="1200" b="1">
                <a:solidFill>
                  <a:srgbClr val="009900"/>
                </a:solidFill>
              </a:endParaRPr>
            </a:p>
            <a:p>
              <a:pPr eaLnBrk="1" hangingPunct="1">
                <a:spcBef>
                  <a:spcPct val="0"/>
                </a:spcBef>
                <a:buFontTx/>
                <a:buNone/>
              </a:pPr>
              <a:r>
                <a:rPr lang="es-ES_tradnl" altLang="es-MX" sz="1200"/>
                <a:t>15ª conferencia sobre el Cambio Climático.</a:t>
              </a:r>
              <a:endParaRPr lang="es-ES_tradnl" altLang="es-MX" sz="1200">
                <a:solidFill>
                  <a:srgbClr val="000000"/>
                </a:solidFill>
              </a:endParaRPr>
            </a:p>
          </p:txBody>
        </p:sp>
      </p:grpSp>
      <p:sp>
        <p:nvSpPr>
          <p:cNvPr id="5133" name="7 CuadroTexto">
            <a:extLst>
              <a:ext uri="{FF2B5EF4-FFF2-40B4-BE49-F238E27FC236}">
                <a16:creationId xmlns:a16="http://schemas.microsoft.com/office/drawing/2014/main" id="{DCF170E2-7906-40CA-909C-EC2D55DF8C2E}"/>
              </a:ext>
            </a:extLst>
          </p:cNvPr>
          <p:cNvSpPr txBox="1">
            <a:spLocks noChangeArrowheads="1"/>
          </p:cNvSpPr>
          <p:nvPr/>
        </p:nvSpPr>
        <p:spPr bwMode="auto">
          <a:xfrm>
            <a:off x="1670050" y="157163"/>
            <a:ext cx="827088"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4800" b="1">
                <a:solidFill>
                  <a:schemeClr val="bg1"/>
                </a:solidFill>
              </a:rPr>
              <a:t>9</a:t>
            </a:r>
          </a:p>
        </p:txBody>
      </p:sp>
      <p:sp>
        <p:nvSpPr>
          <p:cNvPr id="5134" name="5 CuadroTexto">
            <a:extLst>
              <a:ext uri="{FF2B5EF4-FFF2-40B4-BE49-F238E27FC236}">
                <a16:creationId xmlns:a16="http://schemas.microsoft.com/office/drawing/2014/main" id="{D3D43D92-9762-4C83-B18B-9ABC6E69199B}"/>
              </a:ext>
            </a:extLst>
          </p:cNvPr>
          <p:cNvSpPr txBox="1">
            <a:spLocks noChangeArrowheads="1"/>
          </p:cNvSpPr>
          <p:nvPr/>
        </p:nvSpPr>
        <p:spPr bwMode="auto">
          <a:xfrm>
            <a:off x="2590800" y="1"/>
            <a:ext cx="66246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2800" b="1">
                <a:solidFill>
                  <a:srgbClr val="00359E"/>
                </a:solidFill>
              </a:rPr>
              <a:t>Las cumbres medioambientales</a:t>
            </a:r>
          </a:p>
        </p:txBody>
      </p:sp>
      <p:grpSp>
        <p:nvGrpSpPr>
          <p:cNvPr id="14" name="48 Grupo">
            <a:extLst>
              <a:ext uri="{FF2B5EF4-FFF2-40B4-BE49-F238E27FC236}">
                <a16:creationId xmlns:a16="http://schemas.microsoft.com/office/drawing/2014/main" id="{FB3B9C95-E4F0-4CFA-99AA-87E25D84947E}"/>
              </a:ext>
            </a:extLst>
          </p:cNvPr>
          <p:cNvGrpSpPr>
            <a:grpSpLocks/>
          </p:cNvGrpSpPr>
          <p:nvPr/>
        </p:nvGrpSpPr>
        <p:grpSpPr bwMode="auto">
          <a:xfrm>
            <a:off x="6265863" y="3627438"/>
            <a:ext cx="2709862" cy="1689100"/>
            <a:chOff x="4741775" y="3627482"/>
            <a:chExt cx="2724325" cy="1688492"/>
          </a:xfrm>
        </p:grpSpPr>
        <p:cxnSp>
          <p:nvCxnSpPr>
            <p:cNvPr id="48" name="47 Conector angular">
              <a:extLst>
                <a:ext uri="{FF2B5EF4-FFF2-40B4-BE49-F238E27FC236}">
                  <a16:creationId xmlns:a16="http://schemas.microsoft.com/office/drawing/2014/main" id="{A80E72D7-4DD9-4ECD-B38B-FE2B81234479}"/>
                </a:ext>
              </a:extLst>
            </p:cNvPr>
            <p:cNvCxnSpPr/>
            <p:nvPr/>
          </p:nvCxnSpPr>
          <p:spPr>
            <a:xfrm rot="16200000" flipH="1">
              <a:off x="5281567" y="3087690"/>
              <a:ext cx="683966" cy="1763549"/>
            </a:xfrm>
            <a:prstGeom prst="bentConnector3">
              <a:avLst>
                <a:gd name="adj1" fmla="val 50000"/>
              </a:avLst>
            </a:prstGeom>
            <a:ln w="19050">
              <a:solidFill>
                <a:srgbClr val="009900"/>
              </a:solidFill>
            </a:ln>
          </p:spPr>
          <p:style>
            <a:lnRef idx="1">
              <a:schemeClr val="accent1"/>
            </a:lnRef>
            <a:fillRef idx="0">
              <a:schemeClr val="accent1"/>
            </a:fillRef>
            <a:effectRef idx="0">
              <a:schemeClr val="accent1"/>
            </a:effectRef>
            <a:fontRef idx="minor">
              <a:schemeClr val="tx1"/>
            </a:fontRef>
          </p:style>
        </p:cxnSp>
        <p:grpSp>
          <p:nvGrpSpPr>
            <p:cNvPr id="5141" name="Group 114">
              <a:extLst>
                <a:ext uri="{FF2B5EF4-FFF2-40B4-BE49-F238E27FC236}">
                  <a16:creationId xmlns:a16="http://schemas.microsoft.com/office/drawing/2014/main" id="{9A1024BF-2172-4538-98F8-C31585E4BE29}"/>
                </a:ext>
              </a:extLst>
            </p:cNvPr>
            <p:cNvGrpSpPr>
              <a:grpSpLocks/>
            </p:cNvGrpSpPr>
            <p:nvPr/>
          </p:nvGrpSpPr>
          <p:grpSpPr bwMode="auto">
            <a:xfrm>
              <a:off x="5440272" y="3860541"/>
              <a:ext cx="2025828" cy="1455433"/>
              <a:chOff x="770" y="1296"/>
              <a:chExt cx="1414" cy="916"/>
            </a:xfrm>
          </p:grpSpPr>
          <p:sp>
            <p:nvSpPr>
              <p:cNvPr id="5142" name="Text Box 54">
                <a:hlinkClick r:id="" action="ppaction://noaction"/>
                <a:extLst>
                  <a:ext uri="{FF2B5EF4-FFF2-40B4-BE49-F238E27FC236}">
                    <a16:creationId xmlns:a16="http://schemas.microsoft.com/office/drawing/2014/main" id="{76CD0BD5-B24F-4D2F-AFDC-368786F69780}"/>
                  </a:ext>
                </a:extLst>
              </p:cNvPr>
              <p:cNvSpPr txBox="1">
                <a:spLocks noChangeArrowheads="1"/>
              </p:cNvSpPr>
              <p:nvPr/>
            </p:nvSpPr>
            <p:spPr bwMode="auto">
              <a:xfrm>
                <a:off x="770" y="1296"/>
                <a:ext cx="470"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50000"/>
                  </a:spcBef>
                  <a:buFontTx/>
                  <a:buNone/>
                </a:pPr>
                <a:r>
                  <a:rPr lang="es-ES_tradnl" altLang="es-MX" sz="1400" b="1">
                    <a:solidFill>
                      <a:srgbClr val="008D0A"/>
                    </a:solidFill>
                  </a:rPr>
                  <a:t>2002</a:t>
                </a:r>
                <a:endParaRPr lang="es-ES_tradnl" altLang="es-MX" sz="1600" b="1">
                  <a:solidFill>
                    <a:srgbClr val="000000"/>
                  </a:solidFill>
                </a:endParaRPr>
              </a:p>
            </p:txBody>
          </p:sp>
          <p:sp>
            <p:nvSpPr>
              <p:cNvPr id="5143" name="Text Box 47">
                <a:extLst>
                  <a:ext uri="{FF2B5EF4-FFF2-40B4-BE49-F238E27FC236}">
                    <a16:creationId xmlns:a16="http://schemas.microsoft.com/office/drawing/2014/main" id="{466885F1-F7B4-45B1-B9D9-7F196D199B06}"/>
                  </a:ext>
                </a:extLst>
              </p:cNvPr>
              <p:cNvSpPr txBox="1">
                <a:spLocks noChangeArrowheads="1"/>
              </p:cNvSpPr>
              <p:nvPr/>
            </p:nvSpPr>
            <p:spPr bwMode="auto">
              <a:xfrm>
                <a:off x="919" y="1568"/>
                <a:ext cx="1265" cy="644"/>
              </a:xfrm>
              <a:prstGeom prst="rect">
                <a:avLst/>
              </a:prstGeom>
              <a:solidFill>
                <a:schemeClr val="bg1"/>
              </a:solidFill>
              <a:ln w="19050">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FontTx/>
                  <a:buNone/>
                </a:pPr>
                <a:r>
                  <a:rPr lang="es-ES_tradnl" altLang="es-MX" sz="1200" b="1">
                    <a:solidFill>
                      <a:srgbClr val="009900"/>
                    </a:solidFill>
                  </a:rPr>
                  <a:t>Johannesburgo (Sudáfrica).</a:t>
                </a:r>
              </a:p>
              <a:p>
                <a:pPr eaLnBrk="1" hangingPunct="1">
                  <a:spcBef>
                    <a:spcPct val="0"/>
                  </a:spcBef>
                  <a:buFontTx/>
                  <a:buNone/>
                </a:pPr>
                <a:endParaRPr lang="es-ES_tradnl" altLang="es-MX" sz="1200" b="1">
                  <a:solidFill>
                    <a:srgbClr val="009900"/>
                  </a:solidFill>
                </a:endParaRPr>
              </a:p>
              <a:p>
                <a:pPr eaLnBrk="1" hangingPunct="1">
                  <a:spcBef>
                    <a:spcPct val="0"/>
                  </a:spcBef>
                  <a:buFontTx/>
                  <a:buNone/>
                </a:pPr>
                <a:r>
                  <a:rPr lang="es-ES_tradnl" altLang="es-MX" sz="1200"/>
                  <a:t>Cumbre sobre Desarrollo Sostenible.</a:t>
                </a:r>
                <a:endParaRPr lang="es-ES_tradnl" altLang="es-MX" sz="1200">
                  <a:solidFill>
                    <a:srgbClr val="000000"/>
                  </a:solidFill>
                </a:endParaRPr>
              </a:p>
            </p:txBody>
          </p:sp>
        </p:grpSp>
      </p:grpSp>
      <p:grpSp>
        <p:nvGrpSpPr>
          <p:cNvPr id="5136" name="78 Grupo">
            <a:extLst>
              <a:ext uri="{FF2B5EF4-FFF2-40B4-BE49-F238E27FC236}">
                <a16:creationId xmlns:a16="http://schemas.microsoft.com/office/drawing/2014/main" id="{5965A5DE-170E-470A-954F-A26469278AC9}"/>
              </a:ext>
            </a:extLst>
          </p:cNvPr>
          <p:cNvGrpSpPr>
            <a:grpSpLocks/>
          </p:cNvGrpSpPr>
          <p:nvPr/>
        </p:nvGrpSpPr>
        <p:grpSpPr bwMode="auto">
          <a:xfrm>
            <a:off x="2208214" y="3109914"/>
            <a:ext cx="7991475" cy="720725"/>
            <a:chOff x="683568" y="3110516"/>
            <a:chExt cx="7992888" cy="720080"/>
          </a:xfrm>
        </p:grpSpPr>
        <p:sp>
          <p:nvSpPr>
            <p:cNvPr id="9" name="8 Rectángulo">
              <a:extLst>
                <a:ext uri="{FF2B5EF4-FFF2-40B4-BE49-F238E27FC236}">
                  <a16:creationId xmlns:a16="http://schemas.microsoft.com/office/drawing/2014/main" id="{6A9D2CA6-C341-4380-9D62-9F97A89CC54B}"/>
                </a:ext>
              </a:extLst>
            </p:cNvPr>
            <p:cNvSpPr/>
            <p:nvPr/>
          </p:nvSpPr>
          <p:spPr>
            <a:xfrm>
              <a:off x="683568" y="3288157"/>
              <a:ext cx="3817025" cy="360040"/>
            </a:xfrm>
            <a:prstGeom prst="rect">
              <a:avLst/>
            </a:prstGeom>
            <a:solidFill>
              <a:srgbClr val="00B0F0"/>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s-ES_tradnl" b="1" dirty="0"/>
                <a:t>s. XX</a:t>
              </a:r>
            </a:p>
          </p:txBody>
        </p:sp>
        <p:sp>
          <p:nvSpPr>
            <p:cNvPr id="11" name="10 Flecha derecha">
              <a:extLst>
                <a:ext uri="{FF2B5EF4-FFF2-40B4-BE49-F238E27FC236}">
                  <a16:creationId xmlns:a16="http://schemas.microsoft.com/office/drawing/2014/main" id="{F5F6156B-91B7-46CA-BCFB-530BE1EF4A98}"/>
                </a:ext>
              </a:extLst>
            </p:cNvPr>
            <p:cNvSpPr/>
            <p:nvPr/>
          </p:nvSpPr>
          <p:spPr>
            <a:xfrm>
              <a:off x="4572042" y="3110516"/>
              <a:ext cx="410441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b="1" dirty="0"/>
                <a:t>s. XXI</a:t>
              </a:r>
            </a:p>
          </p:txBody>
        </p:sp>
      </p:grpSp>
      <p:sp>
        <p:nvSpPr>
          <p:cNvPr id="4" name="CuadroTexto 3">
            <a:extLst>
              <a:ext uri="{FF2B5EF4-FFF2-40B4-BE49-F238E27FC236}">
                <a16:creationId xmlns:a16="http://schemas.microsoft.com/office/drawing/2014/main" id="{BD1DC79D-72F8-45F0-943E-B097B7C6D46D}"/>
              </a:ext>
            </a:extLst>
          </p:cNvPr>
          <p:cNvSpPr txBox="1"/>
          <p:nvPr/>
        </p:nvSpPr>
        <p:spPr>
          <a:xfrm>
            <a:off x="2914369" y="2728434"/>
            <a:ext cx="1655763" cy="646331"/>
          </a:xfrm>
          <a:prstGeom prst="rect">
            <a:avLst/>
          </a:prstGeom>
          <a:noFill/>
        </p:spPr>
        <p:txBody>
          <a:bodyPr wrap="square" rtlCol="0">
            <a:spAutoFit/>
          </a:bodyPr>
          <a:lstStyle/>
          <a:p>
            <a:r>
              <a:rPr lang="es-MX" dirty="0">
                <a:solidFill>
                  <a:srgbClr val="FF0000"/>
                </a:solidFill>
              </a:rPr>
              <a:t>Los Limites del crecimiento</a:t>
            </a:r>
          </a:p>
        </p:txBody>
      </p:sp>
      <p:sp>
        <p:nvSpPr>
          <p:cNvPr id="42" name="CuadroTexto 41">
            <a:extLst>
              <a:ext uri="{FF2B5EF4-FFF2-40B4-BE49-F238E27FC236}">
                <a16:creationId xmlns:a16="http://schemas.microsoft.com/office/drawing/2014/main" id="{8CE7FCDE-5BFA-4F2F-879D-209CDA41D91B}"/>
              </a:ext>
            </a:extLst>
          </p:cNvPr>
          <p:cNvSpPr txBox="1"/>
          <p:nvPr/>
        </p:nvSpPr>
        <p:spPr>
          <a:xfrm>
            <a:off x="4524374" y="3601428"/>
            <a:ext cx="1366045" cy="646331"/>
          </a:xfrm>
          <a:prstGeom prst="rect">
            <a:avLst/>
          </a:prstGeom>
          <a:noFill/>
        </p:spPr>
        <p:txBody>
          <a:bodyPr wrap="square" rtlCol="0">
            <a:spAutoFit/>
          </a:bodyPr>
          <a:lstStyle/>
          <a:p>
            <a:r>
              <a:rPr lang="es-MX" dirty="0">
                <a:solidFill>
                  <a:srgbClr val="FF0000"/>
                </a:solidFill>
              </a:rPr>
              <a:t>El Cambio </a:t>
            </a:r>
            <a:r>
              <a:rPr lang="es-MX" dirty="0" err="1">
                <a:solidFill>
                  <a:srgbClr val="FF0000"/>
                </a:solidFill>
              </a:rPr>
              <a:t>Climatico</a:t>
            </a:r>
            <a:endParaRPr lang="es-MX" dirty="0">
              <a:solidFill>
                <a:srgbClr val="FF0000"/>
              </a:solidFill>
            </a:endParaRPr>
          </a:p>
        </p:txBody>
      </p:sp>
      <p:sp>
        <p:nvSpPr>
          <p:cNvPr id="43" name="CuadroTexto 42">
            <a:extLst>
              <a:ext uri="{FF2B5EF4-FFF2-40B4-BE49-F238E27FC236}">
                <a16:creationId xmlns:a16="http://schemas.microsoft.com/office/drawing/2014/main" id="{73BC74AB-A17B-4A75-9832-DB649C6D510A}"/>
              </a:ext>
            </a:extLst>
          </p:cNvPr>
          <p:cNvSpPr txBox="1"/>
          <p:nvPr/>
        </p:nvSpPr>
        <p:spPr>
          <a:xfrm>
            <a:off x="6253616" y="1086335"/>
            <a:ext cx="1655763" cy="646331"/>
          </a:xfrm>
          <a:prstGeom prst="rect">
            <a:avLst/>
          </a:prstGeom>
          <a:noFill/>
        </p:spPr>
        <p:txBody>
          <a:bodyPr wrap="square" rtlCol="0">
            <a:spAutoFit/>
          </a:bodyPr>
          <a:lstStyle/>
          <a:p>
            <a:r>
              <a:rPr lang="es-MX" dirty="0">
                <a:solidFill>
                  <a:srgbClr val="FF0000"/>
                </a:solidFill>
              </a:rPr>
              <a:t>Objetivos del</a:t>
            </a:r>
          </a:p>
          <a:p>
            <a:r>
              <a:rPr lang="es-MX" dirty="0">
                <a:solidFill>
                  <a:srgbClr val="FF0000"/>
                </a:solidFill>
              </a:rPr>
              <a:t>Milenio</a:t>
            </a:r>
          </a:p>
        </p:txBody>
      </p:sp>
      <p:sp>
        <p:nvSpPr>
          <p:cNvPr id="5" name="Rectángulo 4">
            <a:extLst>
              <a:ext uri="{FF2B5EF4-FFF2-40B4-BE49-F238E27FC236}">
                <a16:creationId xmlns:a16="http://schemas.microsoft.com/office/drawing/2014/main" id="{89D7F308-F3E2-49A5-81FB-AC2D57914AB1}"/>
              </a:ext>
            </a:extLst>
          </p:cNvPr>
          <p:cNvSpPr/>
          <p:nvPr/>
        </p:nvSpPr>
        <p:spPr>
          <a:xfrm>
            <a:off x="8147845" y="555158"/>
            <a:ext cx="3571572" cy="830997"/>
          </a:xfrm>
          <a:prstGeom prst="rect">
            <a:avLst/>
          </a:prstGeom>
        </p:spPr>
        <p:txBody>
          <a:bodyPr wrap="square">
            <a:spAutoFit/>
          </a:bodyPr>
          <a:lstStyle/>
          <a:p>
            <a:pPr lvl="1">
              <a:spcBef>
                <a:spcPts val="600"/>
              </a:spcBef>
              <a:spcAft>
                <a:spcPts val="600"/>
              </a:spcAft>
              <a:buNone/>
            </a:pPr>
            <a:r>
              <a:rPr lang="es-ES_tradnl" altLang="es-MX" sz="1600" dirty="0">
                <a:solidFill>
                  <a:srgbClr val="FF0000"/>
                </a:solidFill>
              </a:rPr>
              <a:t>Se fijó el objetivo de que la temperatura global no suba más de 2ºC hasta el 2050.</a:t>
            </a:r>
          </a:p>
        </p:txBody>
      </p:sp>
    </p:spTree>
    <p:extLst>
      <p:ext uri="{BB962C8B-B14F-4D97-AF65-F5344CB8AC3E}">
        <p14:creationId xmlns:p14="http://schemas.microsoft.com/office/powerpoint/2010/main" val="26977674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6E6AC1A-F6B4-4176-BC3A-3F79E3CE0205}"/>
              </a:ext>
            </a:extLst>
          </p:cNvPr>
          <p:cNvPicPr>
            <a:picLocks noChangeAspect="1"/>
          </p:cNvPicPr>
          <p:nvPr/>
        </p:nvPicPr>
        <p:blipFill>
          <a:blip r:embed="rId2"/>
          <a:stretch>
            <a:fillRect/>
          </a:stretch>
        </p:blipFill>
        <p:spPr>
          <a:xfrm>
            <a:off x="2738438" y="62509"/>
            <a:ext cx="6715125" cy="3381375"/>
          </a:xfrm>
          <a:prstGeom prst="rect">
            <a:avLst/>
          </a:prstGeom>
        </p:spPr>
      </p:pic>
      <p:sp>
        <p:nvSpPr>
          <p:cNvPr id="3" name="CuadroTexto 2">
            <a:extLst>
              <a:ext uri="{FF2B5EF4-FFF2-40B4-BE49-F238E27FC236}">
                <a16:creationId xmlns:a16="http://schemas.microsoft.com/office/drawing/2014/main" id="{721B32AC-315A-49C9-9268-1CB7C2CD3414}"/>
              </a:ext>
            </a:extLst>
          </p:cNvPr>
          <p:cNvSpPr txBox="1"/>
          <p:nvPr/>
        </p:nvSpPr>
        <p:spPr>
          <a:xfrm>
            <a:off x="2567609" y="3573016"/>
            <a:ext cx="6759671" cy="400110"/>
          </a:xfrm>
          <a:prstGeom prst="rect">
            <a:avLst/>
          </a:prstGeom>
          <a:noFill/>
        </p:spPr>
        <p:txBody>
          <a:bodyPr wrap="none" rtlCol="0">
            <a:spAutoFit/>
          </a:bodyPr>
          <a:lstStyle/>
          <a:p>
            <a:r>
              <a:rPr lang="es-MX" sz="2000" b="1" dirty="0"/>
              <a:t>PANEL INTERGUBERNAMENTAL SOBRE EL CAMBIO CLIMÁTICO</a:t>
            </a:r>
          </a:p>
        </p:txBody>
      </p:sp>
      <p:sp>
        <p:nvSpPr>
          <p:cNvPr id="8" name="CuadroTexto 7">
            <a:extLst>
              <a:ext uri="{FF2B5EF4-FFF2-40B4-BE49-F238E27FC236}">
                <a16:creationId xmlns:a16="http://schemas.microsoft.com/office/drawing/2014/main" id="{DFF8CCD9-A13A-489C-A048-212B1F4218BE}"/>
              </a:ext>
            </a:extLst>
          </p:cNvPr>
          <p:cNvSpPr txBox="1"/>
          <p:nvPr/>
        </p:nvSpPr>
        <p:spPr>
          <a:xfrm>
            <a:off x="2094235" y="4293096"/>
            <a:ext cx="8155284" cy="1857368"/>
          </a:xfrm>
          <a:prstGeom prst="rect">
            <a:avLst/>
          </a:prstGeom>
          <a:noFill/>
        </p:spPr>
        <p:txBody>
          <a:bodyPr wrap="square">
            <a:spAutoFit/>
          </a:bodyPr>
          <a:lstStyle/>
          <a:p>
            <a:pPr>
              <a:lnSpc>
                <a:spcPct val="107000"/>
              </a:lnSpc>
              <a:spcAft>
                <a:spcPts val="800"/>
              </a:spcAft>
            </a:pPr>
            <a:r>
              <a:rPr lang="es-MX" b="1" dirty="0">
                <a:latin typeface="Calibri" panose="020F0502020204030204" pitchFamily="34" charset="0"/>
                <a:ea typeface="Calibri" panose="020F0502020204030204" pitchFamily="34" charset="0"/>
                <a:cs typeface="Times New Roman" panose="02020603050405020304" pitchFamily="18" charset="0"/>
              </a:rPr>
              <a:t>El Grupo Intergubernamental de Expertos sobre el Cambio Climático o Panel Intergubernamental del Cambio Climático, conocido por el acrónimo en inglés IPCC (</a:t>
            </a:r>
            <a:r>
              <a:rPr lang="es-MX" b="1" i="1" dirty="0" err="1">
                <a:latin typeface="Calibri" panose="020F0502020204030204" pitchFamily="34" charset="0"/>
                <a:ea typeface="Calibri" panose="020F0502020204030204" pitchFamily="34" charset="0"/>
                <a:cs typeface="Times New Roman" panose="02020603050405020304" pitchFamily="18" charset="0"/>
              </a:rPr>
              <a:t>Intergovernmental</a:t>
            </a:r>
            <a:r>
              <a:rPr lang="es-MX" b="1" i="1" dirty="0">
                <a:latin typeface="Calibri" panose="020F0502020204030204" pitchFamily="34" charset="0"/>
                <a:ea typeface="Calibri" panose="020F0502020204030204" pitchFamily="34" charset="0"/>
                <a:cs typeface="Times New Roman" panose="02020603050405020304" pitchFamily="18" charset="0"/>
              </a:rPr>
              <a:t> Panel </a:t>
            </a:r>
            <a:r>
              <a:rPr lang="es-MX" b="1" i="1" dirty="0" err="1">
                <a:latin typeface="Calibri" panose="020F0502020204030204" pitchFamily="34" charset="0"/>
                <a:ea typeface="Calibri" panose="020F0502020204030204" pitchFamily="34" charset="0"/>
                <a:cs typeface="Times New Roman" panose="02020603050405020304" pitchFamily="18" charset="0"/>
              </a:rPr>
              <a:t>on</a:t>
            </a:r>
            <a:r>
              <a:rPr lang="es-MX" b="1" i="1" dirty="0">
                <a:latin typeface="Calibri" panose="020F0502020204030204" pitchFamily="34" charset="0"/>
                <a:ea typeface="Calibri" panose="020F0502020204030204" pitchFamily="34" charset="0"/>
                <a:cs typeface="Times New Roman" panose="02020603050405020304" pitchFamily="18" charset="0"/>
              </a:rPr>
              <a:t> Climate Change</a:t>
            </a:r>
            <a:r>
              <a:rPr lang="es-MX" b="1" dirty="0">
                <a:latin typeface="Calibri" panose="020F0502020204030204" pitchFamily="34" charset="0"/>
                <a:ea typeface="Calibri" panose="020F0502020204030204" pitchFamily="34" charset="0"/>
                <a:cs typeface="Times New Roman" panose="02020603050405020304" pitchFamily="18" charset="0"/>
              </a:rPr>
              <a:t>), es una organización intergubernamental de las Naciones Unidas cuya misión es proveer al mundo con una opinión objetiva y científica sobre el cambio climático, sus impactos y riesgos naturales, políticos y económicos y las opciones de respuesta posibles</a:t>
            </a:r>
          </a:p>
        </p:txBody>
      </p:sp>
    </p:spTree>
    <p:extLst>
      <p:ext uri="{BB962C8B-B14F-4D97-AF65-F5344CB8AC3E}">
        <p14:creationId xmlns:p14="http://schemas.microsoft.com/office/powerpoint/2010/main" val="2674229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286603"/>
            <a:ext cx="10058400" cy="508527"/>
          </a:xfrm>
        </p:spPr>
        <p:txBody>
          <a:bodyPr>
            <a:normAutofit fontScale="90000"/>
          </a:bodyPr>
          <a:lstStyle/>
          <a:p>
            <a:r>
              <a:rPr lang="es-MX" dirty="0"/>
              <a:t>Los actores de la Política Ambiental</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689" y="985050"/>
            <a:ext cx="3227069" cy="1814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097280" y="3029447"/>
            <a:ext cx="883768" cy="369332"/>
          </a:xfrm>
          <a:prstGeom prst="rect">
            <a:avLst/>
          </a:prstGeom>
          <a:noFill/>
        </p:spPr>
        <p:txBody>
          <a:bodyPr wrap="none" rtlCol="0">
            <a:spAutoFit/>
          </a:bodyPr>
          <a:lstStyle/>
          <a:p>
            <a:r>
              <a:rPr lang="es-MX" dirty="0"/>
              <a:t>Al Gore</a:t>
            </a:r>
          </a:p>
        </p:txBody>
      </p:sp>
      <p:pic>
        <p:nvPicPr>
          <p:cNvPr id="819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252" t="16471" r="11479" b="12802"/>
          <a:stretch/>
        </p:blipFill>
        <p:spPr bwMode="auto">
          <a:xfrm>
            <a:off x="4724401" y="2799603"/>
            <a:ext cx="2441050" cy="124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6176" y="1005922"/>
            <a:ext cx="28575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15607" y="749409"/>
            <a:ext cx="1959798" cy="2679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8539701" y="3506525"/>
            <a:ext cx="1782283" cy="369332"/>
          </a:xfrm>
          <a:prstGeom prst="rect">
            <a:avLst/>
          </a:prstGeom>
          <a:noFill/>
        </p:spPr>
        <p:txBody>
          <a:bodyPr wrap="none" rtlCol="0">
            <a:spAutoFit/>
          </a:bodyPr>
          <a:lstStyle/>
          <a:p>
            <a:r>
              <a:rPr lang="es-MX" dirty="0"/>
              <a:t>Greta </a:t>
            </a:r>
            <a:r>
              <a:rPr lang="es-MX" dirty="0" err="1"/>
              <a:t>Thundberg</a:t>
            </a:r>
            <a:endParaRPr lang="es-MX" dirty="0"/>
          </a:p>
        </p:txBody>
      </p:sp>
      <p:pic>
        <p:nvPicPr>
          <p:cNvPr id="819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871" y="3506525"/>
            <a:ext cx="284797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58675" y="5173938"/>
            <a:ext cx="3430366" cy="1200329"/>
          </a:xfrm>
          <a:prstGeom prst="rect">
            <a:avLst/>
          </a:prstGeom>
          <a:noFill/>
        </p:spPr>
        <p:txBody>
          <a:bodyPr wrap="square" rtlCol="0">
            <a:spAutoFit/>
          </a:bodyPr>
          <a:lstStyle/>
          <a:p>
            <a:r>
              <a:rPr lang="es-MX" dirty="0"/>
              <a:t>V. Putin</a:t>
            </a:r>
          </a:p>
          <a:p>
            <a:r>
              <a:rPr lang="es-MX" dirty="0"/>
              <a:t>Se requieren recursos que no tienen los países pobres para combatir el Cambio Climático</a:t>
            </a:r>
          </a:p>
        </p:txBody>
      </p:sp>
      <p:pic>
        <p:nvPicPr>
          <p:cNvPr id="6" name="Imagen 5">
            <a:extLst>
              <a:ext uri="{FF2B5EF4-FFF2-40B4-BE49-F238E27FC236}">
                <a16:creationId xmlns:a16="http://schemas.microsoft.com/office/drawing/2014/main" id="{C0A1BA6A-AAA3-4540-8660-F108545BA9C6}"/>
              </a:ext>
            </a:extLst>
          </p:cNvPr>
          <p:cNvPicPr>
            <a:picLocks noChangeAspect="1"/>
          </p:cNvPicPr>
          <p:nvPr/>
        </p:nvPicPr>
        <p:blipFill>
          <a:blip r:embed="rId7"/>
          <a:stretch>
            <a:fillRect/>
          </a:stretch>
        </p:blipFill>
        <p:spPr>
          <a:xfrm>
            <a:off x="5653864" y="4292867"/>
            <a:ext cx="1511587" cy="2081400"/>
          </a:xfrm>
          <a:prstGeom prst="rect">
            <a:avLst/>
          </a:prstGeom>
        </p:spPr>
      </p:pic>
      <p:sp>
        <p:nvSpPr>
          <p:cNvPr id="7" name="CuadroTexto 6">
            <a:extLst>
              <a:ext uri="{FF2B5EF4-FFF2-40B4-BE49-F238E27FC236}">
                <a16:creationId xmlns:a16="http://schemas.microsoft.com/office/drawing/2014/main" id="{70F377BA-28FB-4DCB-B55B-9E44971E33DE}"/>
              </a:ext>
            </a:extLst>
          </p:cNvPr>
          <p:cNvSpPr txBox="1"/>
          <p:nvPr/>
        </p:nvSpPr>
        <p:spPr>
          <a:xfrm>
            <a:off x="8373979" y="5106725"/>
            <a:ext cx="2536400" cy="646331"/>
          </a:xfrm>
          <a:prstGeom prst="rect">
            <a:avLst/>
          </a:prstGeom>
          <a:noFill/>
        </p:spPr>
        <p:txBody>
          <a:bodyPr wrap="none" rtlCol="0">
            <a:spAutoFit/>
          </a:bodyPr>
          <a:lstStyle/>
          <a:p>
            <a:r>
              <a:rPr lang="es-MX" dirty="0"/>
              <a:t>Evo Morales</a:t>
            </a:r>
          </a:p>
          <a:p>
            <a:r>
              <a:rPr lang="es-MX" dirty="0" err="1"/>
              <a:t>Vision</a:t>
            </a:r>
            <a:r>
              <a:rPr lang="es-MX" dirty="0"/>
              <a:t> del Tercer Mundo</a:t>
            </a:r>
          </a:p>
        </p:txBody>
      </p:sp>
    </p:spTree>
    <p:extLst>
      <p:ext uri="{BB962C8B-B14F-4D97-AF65-F5344CB8AC3E}">
        <p14:creationId xmlns:p14="http://schemas.microsoft.com/office/powerpoint/2010/main" val="3053971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D38E39-BC3C-4536-8FD2-C55AE1925A6D}"/>
              </a:ext>
            </a:extLst>
          </p:cNvPr>
          <p:cNvSpPr>
            <a:spLocks noGrp="1"/>
          </p:cNvSpPr>
          <p:nvPr>
            <p:ph type="title"/>
          </p:nvPr>
        </p:nvSpPr>
        <p:spPr>
          <a:xfrm>
            <a:off x="2279576" y="4314742"/>
            <a:ext cx="3816424" cy="786926"/>
          </a:xfrm>
        </p:spPr>
        <p:txBody>
          <a:bodyPr/>
          <a:lstStyle/>
          <a:p>
            <a:r>
              <a:rPr lang="es-MX" dirty="0"/>
              <a:t> </a:t>
            </a:r>
            <a:r>
              <a:rPr lang="es-MX" dirty="0" err="1"/>
              <a:t>trump</a:t>
            </a:r>
            <a:endParaRPr lang="es-MX" dirty="0"/>
          </a:p>
        </p:txBody>
      </p:sp>
      <p:pic>
        <p:nvPicPr>
          <p:cNvPr id="4" name="Imagen 3">
            <a:extLst>
              <a:ext uri="{FF2B5EF4-FFF2-40B4-BE49-F238E27FC236}">
                <a16:creationId xmlns:a16="http://schemas.microsoft.com/office/drawing/2014/main" id="{B0574D05-5595-44B3-95F0-5AE1F28D4A19}"/>
              </a:ext>
            </a:extLst>
          </p:cNvPr>
          <p:cNvPicPr>
            <a:picLocks noChangeAspect="1"/>
          </p:cNvPicPr>
          <p:nvPr/>
        </p:nvPicPr>
        <p:blipFill>
          <a:blip r:embed="rId2"/>
          <a:stretch>
            <a:fillRect/>
          </a:stretch>
        </p:blipFill>
        <p:spPr>
          <a:xfrm>
            <a:off x="5355919" y="3630369"/>
            <a:ext cx="5296589" cy="2979331"/>
          </a:xfrm>
          <a:prstGeom prst="rect">
            <a:avLst/>
          </a:prstGeom>
        </p:spPr>
      </p:pic>
      <p:pic>
        <p:nvPicPr>
          <p:cNvPr id="3" name="Imagen 2">
            <a:extLst>
              <a:ext uri="{FF2B5EF4-FFF2-40B4-BE49-F238E27FC236}">
                <a16:creationId xmlns:a16="http://schemas.microsoft.com/office/drawing/2014/main" id="{4FF2431D-30E3-4893-9F57-2B8F43D3D581}"/>
              </a:ext>
            </a:extLst>
          </p:cNvPr>
          <p:cNvPicPr>
            <a:picLocks noChangeAspect="1"/>
          </p:cNvPicPr>
          <p:nvPr/>
        </p:nvPicPr>
        <p:blipFill>
          <a:blip r:embed="rId3"/>
          <a:stretch>
            <a:fillRect/>
          </a:stretch>
        </p:blipFill>
        <p:spPr>
          <a:xfrm>
            <a:off x="1703512" y="128790"/>
            <a:ext cx="4768106" cy="3501578"/>
          </a:xfrm>
          <a:prstGeom prst="rect">
            <a:avLst/>
          </a:prstGeom>
        </p:spPr>
      </p:pic>
      <p:sp>
        <p:nvSpPr>
          <p:cNvPr id="5" name="Título 1">
            <a:extLst>
              <a:ext uri="{FF2B5EF4-FFF2-40B4-BE49-F238E27FC236}">
                <a16:creationId xmlns:a16="http://schemas.microsoft.com/office/drawing/2014/main" id="{A9CD89DA-82E5-4027-8785-3D58C339A49B}"/>
              </a:ext>
            </a:extLst>
          </p:cNvPr>
          <p:cNvSpPr txBox="1">
            <a:spLocks/>
          </p:cNvSpPr>
          <p:nvPr/>
        </p:nvSpPr>
        <p:spPr>
          <a:xfrm>
            <a:off x="6821200" y="1628800"/>
            <a:ext cx="3816424" cy="786926"/>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MX" dirty="0"/>
              <a:t> </a:t>
            </a:r>
            <a:r>
              <a:rPr lang="es-MX" dirty="0" err="1"/>
              <a:t>reagan</a:t>
            </a:r>
            <a:endParaRPr lang="es-MX" dirty="0"/>
          </a:p>
        </p:txBody>
      </p:sp>
    </p:spTree>
    <p:extLst>
      <p:ext uri="{BB962C8B-B14F-4D97-AF65-F5344CB8AC3E}">
        <p14:creationId xmlns:p14="http://schemas.microsoft.com/office/powerpoint/2010/main" val="185515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07568" y="476673"/>
            <a:ext cx="8136904" cy="381395"/>
          </a:xfrm>
        </p:spPr>
        <p:txBody>
          <a:bodyPr>
            <a:noAutofit/>
          </a:bodyPr>
          <a:lstStyle/>
          <a:p>
            <a:r>
              <a:rPr lang="es-MX" sz="2800" dirty="0"/>
              <a:t>Los actores SOCIALES  de la Política Ambiental</a:t>
            </a:r>
          </a:p>
        </p:txBody>
      </p:sp>
      <p:pic>
        <p:nvPicPr>
          <p:cNvPr id="819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2435" y="1361398"/>
            <a:ext cx="1469849" cy="2009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642240" y="3664395"/>
            <a:ext cx="1383969" cy="300082"/>
          </a:xfrm>
          <a:prstGeom prst="rect">
            <a:avLst/>
          </a:prstGeom>
          <a:noFill/>
        </p:spPr>
        <p:txBody>
          <a:bodyPr wrap="none" rtlCol="0">
            <a:spAutoFit/>
          </a:bodyPr>
          <a:lstStyle/>
          <a:p>
            <a:r>
              <a:rPr lang="es-MX" sz="1350" dirty="0"/>
              <a:t>Greta </a:t>
            </a:r>
            <a:r>
              <a:rPr lang="es-MX" sz="1350" dirty="0" err="1"/>
              <a:t>Thundberg</a:t>
            </a:r>
            <a:endParaRPr lang="es-MX" sz="1350" dirty="0"/>
          </a:p>
        </p:txBody>
      </p:sp>
      <p:pic>
        <p:nvPicPr>
          <p:cNvPr id="6" name="Imagen 5">
            <a:extLst>
              <a:ext uri="{FF2B5EF4-FFF2-40B4-BE49-F238E27FC236}">
                <a16:creationId xmlns:a16="http://schemas.microsoft.com/office/drawing/2014/main" id="{C0A1BA6A-AAA3-4540-8660-F108545BA9C6}"/>
              </a:ext>
            </a:extLst>
          </p:cNvPr>
          <p:cNvPicPr>
            <a:picLocks noChangeAspect="1"/>
          </p:cNvPicPr>
          <p:nvPr/>
        </p:nvPicPr>
        <p:blipFill>
          <a:blip r:embed="rId3"/>
          <a:stretch>
            <a:fillRect/>
          </a:stretch>
        </p:blipFill>
        <p:spPr>
          <a:xfrm>
            <a:off x="2495599" y="1419307"/>
            <a:ext cx="1133690" cy="1561050"/>
          </a:xfrm>
          <a:prstGeom prst="rect">
            <a:avLst/>
          </a:prstGeom>
        </p:spPr>
      </p:pic>
      <p:sp>
        <p:nvSpPr>
          <p:cNvPr id="7" name="CuadroTexto 6">
            <a:extLst>
              <a:ext uri="{FF2B5EF4-FFF2-40B4-BE49-F238E27FC236}">
                <a16:creationId xmlns:a16="http://schemas.microsoft.com/office/drawing/2014/main" id="{70F377BA-28FB-4DCB-B55B-9E44971E33DE}"/>
              </a:ext>
            </a:extLst>
          </p:cNvPr>
          <p:cNvSpPr txBox="1"/>
          <p:nvPr/>
        </p:nvSpPr>
        <p:spPr>
          <a:xfrm>
            <a:off x="2073203" y="3129355"/>
            <a:ext cx="1894749" cy="507831"/>
          </a:xfrm>
          <a:prstGeom prst="rect">
            <a:avLst/>
          </a:prstGeom>
          <a:noFill/>
        </p:spPr>
        <p:txBody>
          <a:bodyPr wrap="none" rtlCol="0">
            <a:spAutoFit/>
          </a:bodyPr>
          <a:lstStyle/>
          <a:p>
            <a:r>
              <a:rPr lang="es-MX" sz="1350" dirty="0"/>
              <a:t>Evo Morales</a:t>
            </a:r>
          </a:p>
          <a:p>
            <a:r>
              <a:rPr lang="es-MX" sz="1350" dirty="0" err="1"/>
              <a:t>Vision</a:t>
            </a:r>
            <a:r>
              <a:rPr lang="es-MX" sz="1350" dirty="0"/>
              <a:t> del Tercer Mundo</a:t>
            </a:r>
          </a:p>
        </p:txBody>
      </p:sp>
      <p:pic>
        <p:nvPicPr>
          <p:cNvPr id="9" name="Imagen 8">
            <a:extLst>
              <a:ext uri="{FF2B5EF4-FFF2-40B4-BE49-F238E27FC236}">
                <a16:creationId xmlns:a16="http://schemas.microsoft.com/office/drawing/2014/main" id="{E071DBA3-2180-4829-BCE8-643916AD931D}"/>
              </a:ext>
            </a:extLst>
          </p:cNvPr>
          <p:cNvPicPr>
            <a:picLocks noChangeAspect="1"/>
          </p:cNvPicPr>
          <p:nvPr/>
        </p:nvPicPr>
        <p:blipFill>
          <a:blip r:embed="rId4"/>
          <a:stretch>
            <a:fillRect/>
          </a:stretch>
        </p:blipFill>
        <p:spPr>
          <a:xfrm>
            <a:off x="6838901" y="1193610"/>
            <a:ext cx="2857500" cy="1600200"/>
          </a:xfrm>
          <a:prstGeom prst="rect">
            <a:avLst/>
          </a:prstGeom>
        </p:spPr>
      </p:pic>
      <p:sp>
        <p:nvSpPr>
          <p:cNvPr id="15" name="3 CuadroTexto">
            <a:extLst>
              <a:ext uri="{FF2B5EF4-FFF2-40B4-BE49-F238E27FC236}">
                <a16:creationId xmlns:a16="http://schemas.microsoft.com/office/drawing/2014/main" id="{35545CA8-CD0B-4F29-BE9F-2395671D16B1}"/>
              </a:ext>
            </a:extLst>
          </p:cNvPr>
          <p:cNvSpPr txBox="1"/>
          <p:nvPr/>
        </p:nvSpPr>
        <p:spPr>
          <a:xfrm>
            <a:off x="7752185" y="3429000"/>
            <a:ext cx="1031821" cy="300082"/>
          </a:xfrm>
          <a:prstGeom prst="rect">
            <a:avLst/>
          </a:prstGeom>
          <a:noFill/>
        </p:spPr>
        <p:txBody>
          <a:bodyPr wrap="none" rtlCol="0">
            <a:spAutoFit/>
          </a:bodyPr>
          <a:lstStyle/>
          <a:p>
            <a:r>
              <a:rPr lang="es-MX" sz="1350" dirty="0" err="1"/>
              <a:t>Xiye</a:t>
            </a:r>
            <a:r>
              <a:rPr lang="es-MX" sz="1350" dirty="0"/>
              <a:t> Bastida</a:t>
            </a:r>
          </a:p>
        </p:txBody>
      </p:sp>
      <p:pic>
        <p:nvPicPr>
          <p:cNvPr id="11" name="Imagen 10">
            <a:extLst>
              <a:ext uri="{FF2B5EF4-FFF2-40B4-BE49-F238E27FC236}">
                <a16:creationId xmlns:a16="http://schemas.microsoft.com/office/drawing/2014/main" id="{B188D541-A9BF-4E4B-8CD6-0D782CF47ABD}"/>
              </a:ext>
            </a:extLst>
          </p:cNvPr>
          <p:cNvPicPr>
            <a:picLocks noChangeAspect="1"/>
          </p:cNvPicPr>
          <p:nvPr/>
        </p:nvPicPr>
        <p:blipFill>
          <a:blip r:embed="rId5"/>
          <a:stretch>
            <a:fillRect/>
          </a:stretch>
        </p:blipFill>
        <p:spPr>
          <a:xfrm>
            <a:off x="2069780" y="4719556"/>
            <a:ext cx="3171825" cy="1438275"/>
          </a:xfrm>
          <a:prstGeom prst="rect">
            <a:avLst/>
          </a:prstGeom>
        </p:spPr>
      </p:pic>
      <p:pic>
        <p:nvPicPr>
          <p:cNvPr id="13" name="Imagen 12">
            <a:extLst>
              <a:ext uri="{FF2B5EF4-FFF2-40B4-BE49-F238E27FC236}">
                <a16:creationId xmlns:a16="http://schemas.microsoft.com/office/drawing/2014/main" id="{DCCD9545-AE67-4885-BEDD-BCF786F0DFDE}"/>
              </a:ext>
            </a:extLst>
          </p:cNvPr>
          <p:cNvPicPr>
            <a:picLocks noChangeAspect="1"/>
          </p:cNvPicPr>
          <p:nvPr/>
        </p:nvPicPr>
        <p:blipFill>
          <a:blip r:embed="rId6"/>
          <a:stretch>
            <a:fillRect/>
          </a:stretch>
        </p:blipFill>
        <p:spPr>
          <a:xfrm>
            <a:off x="7392145" y="4509120"/>
            <a:ext cx="2371725" cy="1924050"/>
          </a:xfrm>
          <a:prstGeom prst="rect">
            <a:avLst/>
          </a:prstGeom>
        </p:spPr>
      </p:pic>
    </p:spTree>
    <p:extLst>
      <p:ext uri="{BB962C8B-B14F-4D97-AF65-F5344CB8AC3E}">
        <p14:creationId xmlns:p14="http://schemas.microsoft.com/office/powerpoint/2010/main" val="1952531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5AE5333-DA8C-4B08-96F3-ACE083F27FEC}"/>
              </a:ext>
            </a:extLst>
          </p:cNvPr>
          <p:cNvPicPr>
            <a:picLocks noChangeAspect="1"/>
          </p:cNvPicPr>
          <p:nvPr/>
        </p:nvPicPr>
        <p:blipFill rotWithShape="1">
          <a:blip r:embed="rId2"/>
          <a:srcRect l="5546" r="13487"/>
          <a:stretch/>
        </p:blipFill>
        <p:spPr>
          <a:xfrm>
            <a:off x="1703513" y="11460"/>
            <a:ext cx="4680520" cy="3251664"/>
          </a:xfrm>
          <a:prstGeom prst="rect">
            <a:avLst/>
          </a:prstGeom>
        </p:spPr>
      </p:pic>
      <p:sp>
        <p:nvSpPr>
          <p:cNvPr id="4" name="CuadroTexto 3">
            <a:extLst>
              <a:ext uri="{FF2B5EF4-FFF2-40B4-BE49-F238E27FC236}">
                <a16:creationId xmlns:a16="http://schemas.microsoft.com/office/drawing/2014/main" id="{9BC282D1-FEF3-407C-91C8-D84BAA7E1A60}"/>
              </a:ext>
            </a:extLst>
          </p:cNvPr>
          <p:cNvSpPr txBox="1"/>
          <p:nvPr/>
        </p:nvSpPr>
        <p:spPr>
          <a:xfrm>
            <a:off x="2135560" y="3600582"/>
            <a:ext cx="7533852" cy="2308324"/>
          </a:xfrm>
          <a:prstGeom prst="rect">
            <a:avLst/>
          </a:prstGeom>
          <a:noFill/>
        </p:spPr>
        <p:txBody>
          <a:bodyPr wrap="square">
            <a:spAutoFit/>
          </a:bodyPr>
          <a:lstStyle/>
          <a:p>
            <a:r>
              <a:rPr lang="es-MX" b="1" dirty="0"/>
              <a:t>Plantea una  Revolución de Energía Limpia, </a:t>
            </a:r>
          </a:p>
          <a:p>
            <a:r>
              <a:rPr lang="es-MX" b="1" dirty="0" err="1"/>
              <a:t>Biden</a:t>
            </a:r>
            <a:r>
              <a:rPr lang="es-MX" b="1" dirty="0"/>
              <a:t> cree que el Green New Deal es un marco crucial para atacar los desafíos climáticos que enfrentamos.</a:t>
            </a:r>
          </a:p>
          <a:p>
            <a:r>
              <a:rPr lang="es-MX" b="1" dirty="0"/>
              <a:t> Dos ideas básicas que están en el centro de su plan: </a:t>
            </a:r>
          </a:p>
          <a:p>
            <a:pPr marL="342900" indent="-342900">
              <a:buAutoNum type="arabicParenBoth"/>
            </a:pPr>
            <a:r>
              <a:rPr lang="es-MX" b="1" dirty="0"/>
              <a:t>Estados Unidos necesita con urgencia adoptar una mayor ambición a una escala épica para cumplir el alcance de este desafío, y </a:t>
            </a:r>
          </a:p>
          <a:p>
            <a:r>
              <a:rPr lang="es-MX" b="1" dirty="0"/>
              <a:t>(2) nuestro medio ambiente y nuestra economía tienen una completa y total conexión.</a:t>
            </a:r>
          </a:p>
        </p:txBody>
      </p:sp>
      <p:sp>
        <p:nvSpPr>
          <p:cNvPr id="6" name="CuadroTexto 5">
            <a:extLst>
              <a:ext uri="{FF2B5EF4-FFF2-40B4-BE49-F238E27FC236}">
                <a16:creationId xmlns:a16="http://schemas.microsoft.com/office/drawing/2014/main" id="{D239A5C4-6954-43F5-9D99-0298146BE7C5}"/>
              </a:ext>
            </a:extLst>
          </p:cNvPr>
          <p:cNvSpPr txBox="1"/>
          <p:nvPr/>
        </p:nvSpPr>
        <p:spPr>
          <a:xfrm>
            <a:off x="7248128" y="1545008"/>
            <a:ext cx="2808312" cy="584775"/>
          </a:xfrm>
          <a:prstGeom prst="rect">
            <a:avLst/>
          </a:prstGeom>
          <a:noFill/>
        </p:spPr>
        <p:txBody>
          <a:bodyPr wrap="square">
            <a:spAutoFit/>
          </a:bodyPr>
          <a:lstStyle/>
          <a:p>
            <a:r>
              <a:rPr lang="es-MX" sz="3200" dirty="0"/>
              <a:t>La era </a:t>
            </a:r>
            <a:r>
              <a:rPr lang="es-MX" sz="3200" dirty="0" err="1"/>
              <a:t>Biden</a:t>
            </a:r>
            <a:endParaRPr lang="es-MX" sz="3200" dirty="0"/>
          </a:p>
        </p:txBody>
      </p:sp>
    </p:spTree>
    <p:extLst>
      <p:ext uri="{BB962C8B-B14F-4D97-AF65-F5344CB8AC3E}">
        <p14:creationId xmlns:p14="http://schemas.microsoft.com/office/powerpoint/2010/main" val="1108895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522A082-C181-49AC-B319-7427EB552C47}"/>
              </a:ext>
            </a:extLst>
          </p:cNvPr>
          <p:cNvSpPr txBox="1"/>
          <p:nvPr/>
        </p:nvSpPr>
        <p:spPr>
          <a:xfrm>
            <a:off x="5745460" y="1383903"/>
            <a:ext cx="4581524" cy="923330"/>
          </a:xfrm>
          <a:prstGeom prst="rect">
            <a:avLst/>
          </a:prstGeom>
          <a:noFill/>
        </p:spPr>
        <p:txBody>
          <a:bodyPr wrap="square">
            <a:spAutoFit/>
          </a:bodyPr>
          <a:lstStyle/>
          <a:p>
            <a:r>
              <a:rPr lang="es-MX" b="1" dirty="0"/>
              <a:t>“El desarrollo no debe ser solamente verde, debe ser sustentable</a:t>
            </a:r>
            <a:r>
              <a:rPr lang="es-MX" dirty="0"/>
              <a:t>”,</a:t>
            </a:r>
          </a:p>
          <a:p>
            <a:r>
              <a:rPr lang="es-MX" dirty="0"/>
              <a:t>Vladimir Putin</a:t>
            </a:r>
          </a:p>
        </p:txBody>
      </p:sp>
      <p:sp>
        <p:nvSpPr>
          <p:cNvPr id="2" name="Rectangle 1">
            <a:extLst>
              <a:ext uri="{FF2B5EF4-FFF2-40B4-BE49-F238E27FC236}">
                <a16:creationId xmlns:a16="http://schemas.microsoft.com/office/drawing/2014/main" id="{AD245E45-6983-4C12-8926-BDC2A7A3ED96}"/>
              </a:ext>
            </a:extLst>
          </p:cNvPr>
          <p:cNvSpPr>
            <a:spLocks noChangeArrowheads="1"/>
          </p:cNvSpPr>
          <p:nvPr/>
        </p:nvSpPr>
        <p:spPr bwMode="auto">
          <a:xfrm>
            <a:off x="5578450" y="151766"/>
            <a:ext cx="504056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fontAlgn="base">
              <a:spcBef>
                <a:spcPct val="0"/>
              </a:spcBef>
              <a:spcAft>
                <a:spcPct val="0"/>
              </a:spcAft>
            </a:pPr>
            <a:r>
              <a:rPr lang="es-ES" altLang="es-MX" dirty="0">
                <a:latin typeface="Arial" panose="020B0604020202020204" pitchFamily="34" charset="0"/>
              </a:rPr>
              <a:t>Se deben tener en cuenta todos los factores que causan el </a:t>
            </a:r>
            <a:r>
              <a:rPr lang="es-ES" altLang="es-MX" i="1" dirty="0">
                <a:latin typeface="Arial" panose="020B0604020202020204" pitchFamily="34" charset="0"/>
              </a:rPr>
              <a:t>calentamiento global</a:t>
            </a:r>
            <a:r>
              <a:rPr lang="es-ES" altLang="es-MX" dirty="0">
                <a:latin typeface="Arial" panose="020B0604020202020204" pitchFamily="34" charset="0"/>
              </a:rPr>
              <a:t>. Por ejemplo, el metano representa el 20% </a:t>
            </a:r>
            <a:r>
              <a:rPr lang="es-ES" altLang="es-MX" i="1" dirty="0">
                <a:latin typeface="Arial" panose="020B0604020202020204" pitchFamily="34" charset="0"/>
              </a:rPr>
              <a:t>de</a:t>
            </a:r>
            <a:r>
              <a:rPr lang="es-ES" altLang="es-MX" dirty="0">
                <a:latin typeface="Arial" panose="020B0604020202020204" pitchFamily="34" charset="0"/>
              </a:rPr>
              <a:t> las emisiones  </a:t>
            </a:r>
          </a:p>
        </p:txBody>
      </p:sp>
      <p:pic>
        <p:nvPicPr>
          <p:cNvPr id="5" name="Imagen 4">
            <a:extLst>
              <a:ext uri="{FF2B5EF4-FFF2-40B4-BE49-F238E27FC236}">
                <a16:creationId xmlns:a16="http://schemas.microsoft.com/office/drawing/2014/main" id="{3261EBBB-A5CF-48C2-B470-E7501204DEF2}"/>
              </a:ext>
            </a:extLst>
          </p:cNvPr>
          <p:cNvPicPr>
            <a:picLocks noChangeAspect="1"/>
          </p:cNvPicPr>
          <p:nvPr/>
        </p:nvPicPr>
        <p:blipFill>
          <a:blip r:embed="rId2"/>
          <a:stretch>
            <a:fillRect/>
          </a:stretch>
        </p:blipFill>
        <p:spPr>
          <a:xfrm>
            <a:off x="1832622" y="151766"/>
            <a:ext cx="3349243" cy="3349243"/>
          </a:xfrm>
          <a:prstGeom prst="rect">
            <a:avLst/>
          </a:prstGeom>
        </p:spPr>
      </p:pic>
      <p:pic>
        <p:nvPicPr>
          <p:cNvPr id="6" name="Imagen 5">
            <a:extLst>
              <a:ext uri="{FF2B5EF4-FFF2-40B4-BE49-F238E27FC236}">
                <a16:creationId xmlns:a16="http://schemas.microsoft.com/office/drawing/2014/main" id="{9E3C3288-4C72-4B72-A0FA-402329B8E5DE}"/>
              </a:ext>
            </a:extLst>
          </p:cNvPr>
          <p:cNvPicPr>
            <a:picLocks noChangeAspect="1"/>
          </p:cNvPicPr>
          <p:nvPr/>
        </p:nvPicPr>
        <p:blipFill>
          <a:blip r:embed="rId3"/>
          <a:stretch>
            <a:fillRect/>
          </a:stretch>
        </p:blipFill>
        <p:spPr>
          <a:xfrm>
            <a:off x="6151612" y="3463280"/>
            <a:ext cx="4390255" cy="2884572"/>
          </a:xfrm>
          <a:prstGeom prst="rect">
            <a:avLst/>
          </a:prstGeom>
        </p:spPr>
      </p:pic>
      <p:sp>
        <p:nvSpPr>
          <p:cNvPr id="8" name="CuadroTexto 7">
            <a:extLst>
              <a:ext uri="{FF2B5EF4-FFF2-40B4-BE49-F238E27FC236}">
                <a16:creationId xmlns:a16="http://schemas.microsoft.com/office/drawing/2014/main" id="{5D392D07-7F8B-4F1B-9071-9D442DF840A5}"/>
              </a:ext>
            </a:extLst>
          </p:cNvPr>
          <p:cNvSpPr txBox="1"/>
          <p:nvPr/>
        </p:nvSpPr>
        <p:spPr>
          <a:xfrm>
            <a:off x="1599431" y="3818255"/>
            <a:ext cx="4581524" cy="2308324"/>
          </a:xfrm>
          <a:prstGeom prst="rect">
            <a:avLst/>
          </a:prstGeom>
          <a:noFill/>
        </p:spPr>
        <p:txBody>
          <a:bodyPr wrap="square">
            <a:spAutoFit/>
          </a:bodyPr>
          <a:lstStyle/>
          <a:p>
            <a:r>
              <a:rPr lang="es-MX" sz="1600" b="1" dirty="0"/>
              <a:t>China se esforzará por alcanzar el pico de emisiones de dióxido de carbono para 2030 y lograr la neutralidad de carbono para 2060. Esto significa que China, como el mayor país del mundo en desarrollo, concluirá la más drástica reducción mundial de intensidad de emisiones de carbono y realizará la neutralidad de carbono desde el pico de carbono en el período más corto de la historia mundial</a:t>
            </a:r>
          </a:p>
        </p:txBody>
      </p:sp>
      <p:sp>
        <p:nvSpPr>
          <p:cNvPr id="10" name="CuadroTexto 9">
            <a:extLst>
              <a:ext uri="{FF2B5EF4-FFF2-40B4-BE49-F238E27FC236}">
                <a16:creationId xmlns:a16="http://schemas.microsoft.com/office/drawing/2014/main" id="{12B2D51A-3832-4978-A8DC-527D2B77D575}"/>
              </a:ext>
            </a:extLst>
          </p:cNvPr>
          <p:cNvSpPr txBox="1"/>
          <p:nvPr/>
        </p:nvSpPr>
        <p:spPr>
          <a:xfrm>
            <a:off x="7176120" y="2878078"/>
            <a:ext cx="1440160" cy="369332"/>
          </a:xfrm>
          <a:prstGeom prst="rect">
            <a:avLst/>
          </a:prstGeom>
          <a:noFill/>
        </p:spPr>
        <p:txBody>
          <a:bodyPr wrap="square">
            <a:spAutoFit/>
          </a:bodyPr>
          <a:lstStyle/>
          <a:p>
            <a:r>
              <a:rPr lang="es-MX" b="1" dirty="0"/>
              <a:t>Xi Jinping</a:t>
            </a:r>
          </a:p>
        </p:txBody>
      </p:sp>
    </p:spTree>
    <p:extLst>
      <p:ext uri="{BB962C8B-B14F-4D97-AF65-F5344CB8AC3E}">
        <p14:creationId xmlns:p14="http://schemas.microsoft.com/office/powerpoint/2010/main" val="3581505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E92D101-32C6-4AD1-A1BA-6753806087F3}"/>
              </a:ext>
            </a:extLst>
          </p:cNvPr>
          <p:cNvSpPr txBox="1"/>
          <p:nvPr/>
        </p:nvSpPr>
        <p:spPr>
          <a:xfrm>
            <a:off x="2351585" y="1340768"/>
            <a:ext cx="184731" cy="369332"/>
          </a:xfrm>
          <a:prstGeom prst="rect">
            <a:avLst/>
          </a:prstGeom>
          <a:noFill/>
        </p:spPr>
        <p:txBody>
          <a:bodyPr wrap="none" rtlCol="0">
            <a:spAutoFit/>
          </a:bodyPr>
          <a:lstStyle/>
          <a:p>
            <a:endParaRPr lang="es-MX" dirty="0"/>
          </a:p>
        </p:txBody>
      </p:sp>
      <p:sp>
        <p:nvSpPr>
          <p:cNvPr id="5" name="Título 4">
            <a:extLst>
              <a:ext uri="{FF2B5EF4-FFF2-40B4-BE49-F238E27FC236}">
                <a16:creationId xmlns:a16="http://schemas.microsoft.com/office/drawing/2014/main" id="{1F99745D-25F7-42A2-834E-4EDE746D3228}"/>
              </a:ext>
            </a:extLst>
          </p:cNvPr>
          <p:cNvSpPr>
            <a:spLocks noGrp="1"/>
          </p:cNvSpPr>
          <p:nvPr>
            <p:ph type="title"/>
          </p:nvPr>
        </p:nvSpPr>
        <p:spPr>
          <a:xfrm>
            <a:off x="2591222" y="116633"/>
            <a:ext cx="7272808" cy="504056"/>
          </a:xfrm>
        </p:spPr>
        <p:txBody>
          <a:bodyPr>
            <a:normAutofit fontScale="90000"/>
          </a:bodyPr>
          <a:lstStyle/>
          <a:p>
            <a:r>
              <a:rPr lang="es-MX" dirty="0">
                <a:solidFill>
                  <a:schemeClr val="tx1"/>
                </a:solidFill>
              </a:rPr>
              <a:t>GEOPOLÍTICA</a:t>
            </a:r>
            <a:r>
              <a:rPr lang="es-MX" dirty="0">
                <a:solidFill>
                  <a:schemeClr val="bg1"/>
                </a:solidFill>
              </a:rPr>
              <a:t> Y CAMBIO CLIMÁTICO</a:t>
            </a:r>
          </a:p>
        </p:txBody>
      </p:sp>
      <p:sp>
        <p:nvSpPr>
          <p:cNvPr id="6" name="Marcador de contenido 5">
            <a:extLst>
              <a:ext uri="{FF2B5EF4-FFF2-40B4-BE49-F238E27FC236}">
                <a16:creationId xmlns:a16="http://schemas.microsoft.com/office/drawing/2014/main" id="{F2A4CC05-06ED-48D0-AF3E-697E3BA42785}"/>
              </a:ext>
            </a:extLst>
          </p:cNvPr>
          <p:cNvSpPr>
            <a:spLocks noGrp="1"/>
          </p:cNvSpPr>
          <p:nvPr>
            <p:ph idx="1"/>
          </p:nvPr>
        </p:nvSpPr>
        <p:spPr>
          <a:xfrm>
            <a:off x="2063552" y="980728"/>
            <a:ext cx="8064896" cy="3960440"/>
          </a:xfrm>
        </p:spPr>
        <p:txBody>
          <a:bodyPr>
            <a:normAutofit/>
          </a:bodyPr>
          <a:lstStyle/>
          <a:p>
            <a:r>
              <a:rPr lang="es-MX" b="1" dirty="0">
                <a:solidFill>
                  <a:schemeClr val="tx1"/>
                </a:solidFill>
              </a:rPr>
              <a:t>LAS MEDIDAS DE ADAPTACIÓN AL CAMBIO CLIMÁTICO PUEDEN PROVOCAR CONFLICTOS ENTRE NACIONES, POR EJEMPLO LAS CUENCAS HIDROGRÁFICAS.</a:t>
            </a:r>
          </a:p>
          <a:p>
            <a:r>
              <a:rPr lang="es-MX" b="1" dirty="0">
                <a:solidFill>
                  <a:schemeClr val="tx1"/>
                </a:solidFill>
              </a:rPr>
              <a:t>ES PRIORITARIO TOMAR MEDIDAS COMO EL IMPUESTO AL CARBONO Y ESTÁNDARES DE  EFICIENCIA ENERGÉTICA, </a:t>
            </a:r>
          </a:p>
          <a:p>
            <a:r>
              <a:rPr lang="es-MX" b="1" dirty="0">
                <a:solidFill>
                  <a:schemeClr val="tx1"/>
                </a:solidFill>
              </a:rPr>
              <a:t>LO MÁS IMPORTANTE ES EL IMPULSO A NUEVAS TECNOLOGÍAS DE PRODUCCIÓN Y CONSEVACIÓN DE ENERGÍA</a:t>
            </a:r>
          </a:p>
          <a:p>
            <a:r>
              <a:rPr lang="es-MX" b="1" dirty="0">
                <a:solidFill>
                  <a:schemeClr val="tx1"/>
                </a:solidFill>
              </a:rPr>
              <a:t>ASIMISMO, SON NECESARIOS INCENTIVOS A LA INDUSTRIA PARA EL DESARROLLO TECNOLÓGICO.</a:t>
            </a:r>
          </a:p>
          <a:p>
            <a:endParaRPr lang="es-MX" b="1" dirty="0">
              <a:solidFill>
                <a:schemeClr val="tx1"/>
              </a:solidFill>
            </a:endParaRPr>
          </a:p>
          <a:p>
            <a:endParaRPr lang="es-MX" b="1" dirty="0">
              <a:solidFill>
                <a:schemeClr val="tx1"/>
              </a:solidFill>
            </a:endParaRPr>
          </a:p>
          <a:p>
            <a:endParaRPr lang="es-MX" b="1" dirty="0">
              <a:solidFill>
                <a:schemeClr val="tx1"/>
              </a:solidFill>
            </a:endParaRPr>
          </a:p>
        </p:txBody>
      </p:sp>
    </p:spTree>
    <p:extLst>
      <p:ext uri="{BB962C8B-B14F-4D97-AF65-F5344CB8AC3E}">
        <p14:creationId xmlns:p14="http://schemas.microsoft.com/office/powerpoint/2010/main" val="254626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a:extLst>
              <a:ext uri="{FF2B5EF4-FFF2-40B4-BE49-F238E27FC236}">
                <a16:creationId xmlns:a16="http://schemas.microsoft.com/office/drawing/2014/main" id="{2D4AE9B8-6B4F-4DFE-98A8-42A839422A14}"/>
              </a:ext>
            </a:extLst>
          </p:cNvPr>
          <p:cNvSpPr>
            <a:spLocks noGrp="1" noChangeArrowheads="1"/>
          </p:cNvSpPr>
          <p:nvPr>
            <p:ph type="title"/>
          </p:nvPr>
        </p:nvSpPr>
        <p:spPr>
          <a:xfrm>
            <a:off x="1524000" y="685800"/>
            <a:ext cx="9144000" cy="914400"/>
          </a:xfrm>
          <a:noFill/>
        </p:spPr>
        <p:txBody>
          <a:bodyPr>
            <a:normAutofit/>
          </a:bodyPr>
          <a:lstStyle/>
          <a:p>
            <a:pPr eaLnBrk="1" hangingPunct="1"/>
            <a:r>
              <a:rPr lang="es-MX" altLang="es-MX" sz="3600">
                <a:solidFill>
                  <a:srgbClr val="000066"/>
                </a:solidFill>
                <a:latin typeface="Garamond" panose="02020404030301010803" pitchFamily="18" charset="0"/>
              </a:rPr>
              <a:t>Tecnología ambiental</a:t>
            </a:r>
          </a:p>
        </p:txBody>
      </p:sp>
      <p:sp>
        <p:nvSpPr>
          <p:cNvPr id="49156" name="Rectangle 12">
            <a:extLst>
              <a:ext uri="{FF2B5EF4-FFF2-40B4-BE49-F238E27FC236}">
                <a16:creationId xmlns:a16="http://schemas.microsoft.com/office/drawing/2014/main" id="{000ACC2A-F924-4893-8F3D-7422537A097F}"/>
              </a:ext>
            </a:extLst>
          </p:cNvPr>
          <p:cNvSpPr>
            <a:spLocks noGrp="1" noChangeArrowheads="1"/>
          </p:cNvSpPr>
          <p:nvPr>
            <p:ph idx="1"/>
          </p:nvPr>
        </p:nvSpPr>
        <p:spPr>
          <a:xfrm>
            <a:off x="1981200" y="1600200"/>
            <a:ext cx="8229600" cy="4572000"/>
          </a:xfrm>
          <a:noFill/>
        </p:spPr>
        <p:txBody>
          <a:bodyPr>
            <a:normAutofit/>
          </a:bodyPr>
          <a:lstStyle/>
          <a:p>
            <a:pPr eaLnBrk="1" hangingPunct="1"/>
            <a:r>
              <a:rPr lang="es-MX" altLang="es-MX" sz="2800">
                <a:solidFill>
                  <a:srgbClr val="000066"/>
                </a:solidFill>
                <a:latin typeface="Garamond" panose="02020404030301010803" pitchFamily="18" charset="0"/>
              </a:rPr>
              <a:t>La nueva tencnología verde está emergiendo</a:t>
            </a:r>
          </a:p>
          <a:p>
            <a:pPr eaLnBrk="1" hangingPunct="1"/>
            <a:r>
              <a:rPr lang="es-MX" altLang="es-MX" sz="2800">
                <a:solidFill>
                  <a:srgbClr val="000066"/>
                </a:solidFill>
                <a:latin typeface="Garamond" panose="02020404030301010803" pitchFamily="18" charset="0"/>
              </a:rPr>
              <a:t>Las naciones contaminantes serán presionadas para que restrinjan sus emisiones de gases  invernadero.</a:t>
            </a:r>
          </a:p>
          <a:p>
            <a:pPr eaLnBrk="1" hangingPunct="1"/>
            <a:endParaRPr lang="es-MX" altLang="es-MX" sz="2800">
              <a:solidFill>
                <a:srgbClr val="000066"/>
              </a:solidFill>
              <a:latin typeface="Garamond" panose="02020404030301010803" pitchFamily="18" charset="0"/>
            </a:endParaRPr>
          </a:p>
          <a:p>
            <a:pPr eaLnBrk="1" hangingPunct="1"/>
            <a:r>
              <a:rPr lang="es-MX" altLang="es-MX" sz="2800">
                <a:solidFill>
                  <a:srgbClr val="000066"/>
                </a:solidFill>
                <a:latin typeface="Garamond" panose="02020404030301010803" pitchFamily="18" charset="0"/>
              </a:rPr>
              <a:t>Las naciones pobres, serán marginadas del Desarrollo si no pueden acceder a las nuevas tecnologías?</a:t>
            </a:r>
          </a:p>
          <a:p>
            <a:pPr eaLnBrk="1" hangingPunct="1"/>
            <a:endParaRPr lang="es-MX" altLang="es-MX" sz="2800">
              <a:solidFill>
                <a:srgbClr val="000066"/>
              </a:solidFill>
              <a:latin typeface="Garamond" panose="02020404030301010803" pitchFamily="18" charset="0"/>
            </a:endParaRPr>
          </a:p>
          <a:p>
            <a:pPr eaLnBrk="1" hangingPunct="1"/>
            <a:r>
              <a:rPr lang="es-MX" altLang="es-MX" sz="2800">
                <a:solidFill>
                  <a:srgbClr val="000066"/>
                </a:solidFill>
                <a:latin typeface="Garamond" panose="02020404030301010803" pitchFamily="18" charset="0"/>
              </a:rPr>
              <a:t>Se espera una division entre naciones con tecnología verde y las que no la tienen ?</a:t>
            </a:r>
          </a:p>
        </p:txBody>
      </p:sp>
    </p:spTree>
    <p:extLst>
      <p:ext uri="{BB962C8B-B14F-4D97-AF65-F5344CB8AC3E}">
        <p14:creationId xmlns:p14="http://schemas.microsoft.com/office/powerpoint/2010/main" val="1846194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EE09DE-A924-4F39-AE5A-C9D5FFCFA2F0}"/>
              </a:ext>
            </a:extLst>
          </p:cNvPr>
          <p:cNvSpPr>
            <a:spLocks noGrp="1"/>
          </p:cNvSpPr>
          <p:nvPr>
            <p:ph type="title"/>
          </p:nvPr>
        </p:nvSpPr>
        <p:spPr>
          <a:xfrm>
            <a:off x="1097280" y="286604"/>
            <a:ext cx="10058400" cy="791426"/>
          </a:xfrm>
        </p:spPr>
        <p:txBody>
          <a:bodyPr/>
          <a:lstStyle/>
          <a:p>
            <a:pPr algn="ctr"/>
            <a:r>
              <a:rPr lang="es-MX" dirty="0"/>
              <a:t>Dilemas Éticos</a:t>
            </a:r>
          </a:p>
        </p:txBody>
      </p:sp>
      <p:sp>
        <p:nvSpPr>
          <p:cNvPr id="3" name="Marcador de contenido 2">
            <a:extLst>
              <a:ext uri="{FF2B5EF4-FFF2-40B4-BE49-F238E27FC236}">
                <a16:creationId xmlns:a16="http://schemas.microsoft.com/office/drawing/2014/main" id="{E6CF0937-82D8-447B-B69A-2D507C1449BB}"/>
              </a:ext>
            </a:extLst>
          </p:cNvPr>
          <p:cNvSpPr>
            <a:spLocks noGrp="1"/>
          </p:cNvSpPr>
          <p:nvPr>
            <p:ph sz="half" idx="1"/>
          </p:nvPr>
        </p:nvSpPr>
        <p:spPr>
          <a:xfrm>
            <a:off x="1097279" y="1845734"/>
            <a:ext cx="4937760" cy="3371159"/>
          </a:xfrm>
        </p:spPr>
        <p:txBody>
          <a:bodyPr>
            <a:normAutofit lnSpcReduction="10000"/>
          </a:bodyPr>
          <a:lstStyle/>
          <a:p>
            <a:pPr>
              <a:buFont typeface="Wingdings" panose="05000000000000000000" pitchFamily="2" charset="2"/>
              <a:buChar char="§"/>
            </a:pPr>
            <a:r>
              <a:rPr lang="es-MX" sz="2400" dirty="0"/>
              <a:t>Reducir población para que alcancen los recursos</a:t>
            </a:r>
          </a:p>
          <a:p>
            <a:pPr>
              <a:buFont typeface="Wingdings" panose="05000000000000000000" pitchFamily="2" charset="2"/>
              <a:buChar char="§"/>
            </a:pPr>
            <a:r>
              <a:rPr lang="es-MX" sz="2400" dirty="0"/>
              <a:t>Hacer que todos los países inviertan en tecnología para combatir el cambio climático y mejorar el ambiente.</a:t>
            </a:r>
          </a:p>
          <a:p>
            <a:pPr>
              <a:buFont typeface="Wingdings" panose="05000000000000000000" pitchFamily="2" charset="2"/>
              <a:buChar char="§"/>
            </a:pPr>
            <a:endParaRPr lang="es-MX" sz="2400" dirty="0"/>
          </a:p>
          <a:p>
            <a:pPr>
              <a:buFont typeface="Wingdings" panose="05000000000000000000" pitchFamily="2" charset="2"/>
              <a:buChar char="§"/>
            </a:pPr>
            <a:r>
              <a:rPr lang="es-MX" sz="2400" dirty="0"/>
              <a:t>Hacer obras para desarrollar económicamente las regiones, sin importar el ambiente</a:t>
            </a:r>
          </a:p>
          <a:p>
            <a:endParaRPr lang="es-MX" sz="2400" dirty="0"/>
          </a:p>
        </p:txBody>
      </p:sp>
      <p:sp>
        <p:nvSpPr>
          <p:cNvPr id="4" name="Marcador de contenido 3">
            <a:extLst>
              <a:ext uri="{FF2B5EF4-FFF2-40B4-BE49-F238E27FC236}">
                <a16:creationId xmlns:a16="http://schemas.microsoft.com/office/drawing/2014/main" id="{A12FEF50-5E21-4919-9019-31D16F3A2149}"/>
              </a:ext>
            </a:extLst>
          </p:cNvPr>
          <p:cNvSpPr>
            <a:spLocks noGrp="1"/>
          </p:cNvSpPr>
          <p:nvPr>
            <p:ph sz="half" idx="2"/>
          </p:nvPr>
        </p:nvSpPr>
        <p:spPr/>
        <p:txBody>
          <a:bodyPr>
            <a:normAutofit lnSpcReduction="10000"/>
          </a:bodyPr>
          <a:lstStyle/>
          <a:p>
            <a:pPr>
              <a:buFont typeface="Wingdings" panose="05000000000000000000" pitchFamily="2" charset="2"/>
              <a:buChar char="§"/>
            </a:pPr>
            <a:r>
              <a:rPr lang="es-MX" sz="2400" dirty="0" err="1"/>
              <a:t>Redistribuír</a:t>
            </a:r>
            <a:r>
              <a:rPr lang="es-MX" sz="2400" dirty="0"/>
              <a:t> la riqueza</a:t>
            </a:r>
          </a:p>
          <a:p>
            <a:pPr>
              <a:buFont typeface="Wingdings" panose="05000000000000000000" pitchFamily="2" charset="2"/>
              <a:buChar char="§"/>
            </a:pPr>
            <a:endParaRPr lang="es-MX" sz="2400" dirty="0"/>
          </a:p>
          <a:p>
            <a:pPr>
              <a:buFont typeface="Wingdings" panose="05000000000000000000" pitchFamily="2" charset="2"/>
              <a:buChar char="§"/>
            </a:pPr>
            <a:r>
              <a:rPr lang="es-MX" sz="2400" dirty="0"/>
              <a:t>Usar la tecnología para equilibrar el desarrollo y que los países ricos inviertan en mejorar el ambiente</a:t>
            </a:r>
          </a:p>
          <a:p>
            <a:pPr>
              <a:buFont typeface="Wingdings" panose="05000000000000000000" pitchFamily="2" charset="2"/>
              <a:buChar char="§"/>
            </a:pPr>
            <a:endParaRPr lang="es-MX" sz="2400" dirty="0"/>
          </a:p>
          <a:p>
            <a:pPr>
              <a:buFont typeface="Wingdings" panose="05000000000000000000" pitchFamily="2" charset="2"/>
              <a:buChar char="§"/>
            </a:pPr>
            <a:r>
              <a:rPr lang="es-MX" sz="2400" dirty="0"/>
              <a:t>Conservar el ambiente y los modos de vida de los pueblos originarios</a:t>
            </a:r>
          </a:p>
          <a:p>
            <a:endParaRPr lang="es-MX" sz="2400" dirty="0"/>
          </a:p>
          <a:p>
            <a:endParaRPr lang="es-MX" sz="2400" dirty="0"/>
          </a:p>
          <a:p>
            <a:endParaRPr lang="es-MX" sz="2400" dirty="0"/>
          </a:p>
        </p:txBody>
      </p:sp>
      <p:sp>
        <p:nvSpPr>
          <p:cNvPr id="5" name="CuadroTexto 4">
            <a:extLst>
              <a:ext uri="{FF2B5EF4-FFF2-40B4-BE49-F238E27FC236}">
                <a16:creationId xmlns:a16="http://schemas.microsoft.com/office/drawing/2014/main" id="{BD31AC9D-BED6-4D65-B647-0AFFBB13432B}"/>
              </a:ext>
            </a:extLst>
          </p:cNvPr>
          <p:cNvSpPr txBox="1"/>
          <p:nvPr/>
        </p:nvSpPr>
        <p:spPr>
          <a:xfrm flipH="1">
            <a:off x="2541068" y="5684429"/>
            <a:ext cx="7661709" cy="523220"/>
          </a:xfrm>
          <a:prstGeom prst="rect">
            <a:avLst/>
          </a:prstGeom>
          <a:noFill/>
        </p:spPr>
        <p:txBody>
          <a:bodyPr wrap="square" rtlCol="0">
            <a:spAutoFit/>
          </a:bodyPr>
          <a:lstStyle/>
          <a:p>
            <a:pPr algn="ctr"/>
            <a:r>
              <a:rPr lang="es-MX" sz="2800" dirty="0">
                <a:solidFill>
                  <a:srgbClr val="FF0000"/>
                </a:solidFill>
              </a:rPr>
              <a:t>DESARROLLO SUSTENTABLE</a:t>
            </a:r>
          </a:p>
        </p:txBody>
      </p:sp>
    </p:spTree>
    <p:extLst>
      <p:ext uri="{BB962C8B-B14F-4D97-AF65-F5344CB8AC3E}">
        <p14:creationId xmlns:p14="http://schemas.microsoft.com/office/powerpoint/2010/main" val="3193070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6A3DB9C-88B9-4AC2-B353-7737447DF9D0}"/>
              </a:ext>
            </a:extLst>
          </p:cNvPr>
          <p:cNvPicPr>
            <a:picLocks noChangeAspect="1"/>
          </p:cNvPicPr>
          <p:nvPr/>
        </p:nvPicPr>
        <p:blipFill>
          <a:blip r:embed="rId2"/>
          <a:stretch>
            <a:fillRect/>
          </a:stretch>
        </p:blipFill>
        <p:spPr>
          <a:xfrm>
            <a:off x="1991545" y="980728"/>
            <a:ext cx="8410535" cy="5256584"/>
          </a:xfrm>
          <a:prstGeom prst="rect">
            <a:avLst/>
          </a:prstGeom>
        </p:spPr>
      </p:pic>
    </p:spTree>
    <p:extLst>
      <p:ext uri="{BB962C8B-B14F-4D97-AF65-F5344CB8AC3E}">
        <p14:creationId xmlns:p14="http://schemas.microsoft.com/office/powerpoint/2010/main" val="2782934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30" name="Picture 6">
            <a:extLst>
              <a:ext uri="{FF2B5EF4-FFF2-40B4-BE49-F238E27FC236}">
                <a16:creationId xmlns:a16="http://schemas.microsoft.com/office/drawing/2014/main" id="{47D394C4-AC05-4763-B9E0-67F56CCC78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2039" y="3644900"/>
            <a:ext cx="3671887" cy="3213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1431" name="Picture 7">
            <a:extLst>
              <a:ext uri="{FF2B5EF4-FFF2-40B4-BE49-F238E27FC236}">
                <a16:creationId xmlns:a16="http://schemas.microsoft.com/office/drawing/2014/main" id="{400AC62C-8B9A-4FD0-A298-8F281E94AD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6" y="3644901"/>
            <a:ext cx="2860675" cy="33131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1428" name="Picture 4">
            <a:extLst>
              <a:ext uri="{FF2B5EF4-FFF2-40B4-BE49-F238E27FC236}">
                <a16:creationId xmlns:a16="http://schemas.microsoft.com/office/drawing/2014/main" id="{9370845B-1459-4877-9A78-6594539586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251" y="0"/>
            <a:ext cx="5148263" cy="3689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1429" name="Picture 5">
            <a:extLst>
              <a:ext uri="{FF2B5EF4-FFF2-40B4-BE49-F238E27FC236}">
                <a16:creationId xmlns:a16="http://schemas.microsoft.com/office/drawing/2014/main" id="{CD0E2E5B-4232-4BE6-83D6-20ACE23E4A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2413" y="1989138"/>
            <a:ext cx="4068763" cy="4868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1432" name="Rectangle 8">
            <a:extLst>
              <a:ext uri="{FF2B5EF4-FFF2-40B4-BE49-F238E27FC236}">
                <a16:creationId xmlns:a16="http://schemas.microsoft.com/office/drawing/2014/main" id="{296B1FE7-FC1E-47F4-A47B-51B2BF0FED10}"/>
              </a:ext>
            </a:extLst>
          </p:cNvPr>
          <p:cNvSpPr>
            <a:spLocks noChangeArrowheads="1"/>
          </p:cNvSpPr>
          <p:nvPr/>
        </p:nvSpPr>
        <p:spPr bwMode="auto">
          <a:xfrm>
            <a:off x="2351089" y="333376"/>
            <a:ext cx="2232025" cy="118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lgn="ct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1pPr>
            <a:lvl2pPr algn="ct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2pPr>
            <a:lvl3pPr algn="ct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3pPr>
            <a:lvl4pPr algn="ct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4pPr>
            <a:lvl5pPr algn="ct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5pPr>
            <a:lvl6pPr marL="457200" algn="ctr" defTabSz="457200" fontAlgn="base">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6pPr>
            <a:lvl7pPr marL="914400" algn="ctr" defTabSz="457200" fontAlgn="base">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7pPr>
            <a:lvl8pPr marL="1371600" algn="ctr" defTabSz="457200" fontAlgn="base">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8pPr>
            <a:lvl9pPr marL="1828800" algn="ctr" defTabSz="457200" fontAlgn="base">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4400">
                <a:solidFill>
                  <a:schemeClr val="tx2"/>
                </a:solidFill>
                <a:effectLst>
                  <a:outerShdw blurRad="38100" dist="38100" dir="2700000" algn="tl">
                    <a:srgbClr val="000000"/>
                  </a:outerShdw>
                </a:effectLst>
                <a:latin typeface="Arial" panose="020B0604020202020204" pitchFamily="34" charset="0"/>
              </a:defRPr>
            </a:lvl9pPr>
          </a:lstStyle>
          <a:p>
            <a:pPr>
              <a:lnSpc>
                <a:spcPct val="98000"/>
              </a:lnSpc>
              <a:buClr>
                <a:srgbClr val="000000"/>
              </a:buClr>
              <a:buSzPct val="45000"/>
              <a:buFont typeface="Wingdings" panose="05000000000000000000" pitchFamily="2" charset="2"/>
              <a:buNone/>
            </a:pPr>
            <a:r>
              <a:rPr lang="es-ES" altLang="es-MX" sz="7200" b="1">
                <a:solidFill>
                  <a:srgbClr val="F57900"/>
                </a:solidFill>
                <a:effectLst/>
                <a:latin typeface="Bitstream Vera Sans" pitchFamily="32" charset="0"/>
              </a:rPr>
              <a:t>¿?</a:t>
            </a:r>
          </a:p>
        </p:txBody>
      </p:sp>
    </p:spTree>
    <p:extLst>
      <p:ext uri="{BB962C8B-B14F-4D97-AF65-F5344CB8AC3E}">
        <p14:creationId xmlns:p14="http://schemas.microsoft.com/office/powerpoint/2010/main" val="2517500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2D34C19-9F50-4DD0-97BE-C938028C2D61}"/>
              </a:ext>
            </a:extLst>
          </p:cNvPr>
          <p:cNvPicPr>
            <a:picLocks noChangeAspect="1"/>
          </p:cNvPicPr>
          <p:nvPr/>
        </p:nvPicPr>
        <p:blipFill>
          <a:blip r:embed="rId2"/>
          <a:stretch>
            <a:fillRect/>
          </a:stretch>
        </p:blipFill>
        <p:spPr>
          <a:xfrm>
            <a:off x="2531662" y="895350"/>
            <a:ext cx="6667500" cy="5067300"/>
          </a:xfrm>
          <a:prstGeom prst="rect">
            <a:avLst/>
          </a:prstGeom>
        </p:spPr>
      </p:pic>
      <p:sp>
        <p:nvSpPr>
          <p:cNvPr id="3" name="2 Título"/>
          <p:cNvSpPr txBox="1">
            <a:spLocks/>
          </p:cNvSpPr>
          <p:nvPr/>
        </p:nvSpPr>
        <p:spPr>
          <a:xfrm>
            <a:off x="1097280" y="286604"/>
            <a:ext cx="10058400" cy="85043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MX" dirty="0"/>
              <a:t>Un ejemplo: Presa la </a:t>
            </a:r>
            <a:r>
              <a:rPr lang="es-MX" dirty="0" err="1"/>
              <a:t>Parota</a:t>
            </a:r>
            <a:endParaRPr lang="es-MX" dirty="0"/>
          </a:p>
        </p:txBody>
      </p:sp>
    </p:spTree>
    <p:extLst>
      <p:ext uri="{BB962C8B-B14F-4D97-AF65-F5344CB8AC3E}">
        <p14:creationId xmlns:p14="http://schemas.microsoft.com/office/powerpoint/2010/main" val="4037755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299F0E1-4DD7-4794-A5FE-7BC078E77098}"/>
              </a:ext>
            </a:extLst>
          </p:cNvPr>
          <p:cNvPicPr>
            <a:picLocks noChangeAspect="1"/>
          </p:cNvPicPr>
          <p:nvPr/>
        </p:nvPicPr>
        <p:blipFill>
          <a:blip r:embed="rId2"/>
          <a:stretch>
            <a:fillRect/>
          </a:stretch>
        </p:blipFill>
        <p:spPr>
          <a:xfrm>
            <a:off x="2098351" y="381448"/>
            <a:ext cx="7381875" cy="5534025"/>
          </a:xfrm>
          <a:prstGeom prst="rect">
            <a:avLst/>
          </a:prstGeom>
        </p:spPr>
      </p:pic>
    </p:spTree>
    <p:extLst>
      <p:ext uri="{BB962C8B-B14F-4D97-AF65-F5344CB8AC3E}">
        <p14:creationId xmlns:p14="http://schemas.microsoft.com/office/powerpoint/2010/main" val="1021080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63BCB70-32B8-468B-8224-62DE89E8E115}"/>
              </a:ext>
            </a:extLst>
          </p:cNvPr>
          <p:cNvPicPr>
            <a:picLocks noChangeAspect="1"/>
          </p:cNvPicPr>
          <p:nvPr/>
        </p:nvPicPr>
        <p:blipFill>
          <a:blip r:embed="rId2"/>
          <a:stretch>
            <a:fillRect/>
          </a:stretch>
        </p:blipFill>
        <p:spPr>
          <a:xfrm>
            <a:off x="1902515" y="1441396"/>
            <a:ext cx="6104448" cy="3996437"/>
          </a:xfrm>
          <a:prstGeom prst="rect">
            <a:avLst/>
          </a:prstGeom>
        </p:spPr>
      </p:pic>
      <p:sp>
        <p:nvSpPr>
          <p:cNvPr id="3" name="2 Título"/>
          <p:cNvSpPr txBox="1">
            <a:spLocks/>
          </p:cNvSpPr>
          <p:nvPr/>
        </p:nvSpPr>
        <p:spPr>
          <a:xfrm>
            <a:off x="1097280" y="286604"/>
            <a:ext cx="10058400" cy="85043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s-MX" dirty="0"/>
              <a:t>Un ejemplo: Presa la </a:t>
            </a:r>
            <a:r>
              <a:rPr lang="es-MX" dirty="0" err="1"/>
              <a:t>Parota</a:t>
            </a:r>
            <a:endParaRPr lang="es-MX" dirty="0"/>
          </a:p>
        </p:txBody>
      </p:sp>
    </p:spTree>
    <p:extLst>
      <p:ext uri="{BB962C8B-B14F-4D97-AF65-F5344CB8AC3E}">
        <p14:creationId xmlns:p14="http://schemas.microsoft.com/office/powerpoint/2010/main" val="2127601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627863-D437-4358-84BD-00F17F1241AF}"/>
              </a:ext>
            </a:extLst>
          </p:cNvPr>
          <p:cNvPicPr>
            <a:picLocks noChangeAspect="1"/>
          </p:cNvPicPr>
          <p:nvPr/>
        </p:nvPicPr>
        <p:blipFill>
          <a:blip r:embed="rId2"/>
          <a:stretch>
            <a:fillRect/>
          </a:stretch>
        </p:blipFill>
        <p:spPr>
          <a:xfrm>
            <a:off x="310101" y="384918"/>
            <a:ext cx="6559826" cy="2909600"/>
          </a:xfrm>
          <a:prstGeom prst="rect">
            <a:avLst/>
          </a:prstGeom>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560" y="3123247"/>
            <a:ext cx="4762500"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883" y="3348550"/>
            <a:ext cx="4729701" cy="3162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611" y="324678"/>
            <a:ext cx="3443352" cy="2211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9855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5777" y="2103013"/>
            <a:ext cx="6806317" cy="3335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lstStyle/>
          <a:p>
            <a:r>
              <a:rPr lang="es-MX" dirty="0"/>
              <a:t>Finalmente</a:t>
            </a:r>
          </a:p>
        </p:txBody>
      </p:sp>
    </p:spTree>
    <p:extLst>
      <p:ext uri="{BB962C8B-B14F-4D97-AF65-F5344CB8AC3E}">
        <p14:creationId xmlns:p14="http://schemas.microsoft.com/office/powerpoint/2010/main" val="1555398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182" y="1180324"/>
            <a:ext cx="5493275" cy="3869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1137036" y="660315"/>
            <a:ext cx="10058400" cy="341550"/>
          </a:xfrm>
        </p:spPr>
        <p:txBody>
          <a:bodyPr>
            <a:normAutofit fontScale="90000"/>
          </a:bodyPr>
          <a:lstStyle/>
          <a:p>
            <a:r>
              <a:rPr lang="es-MX" dirty="0"/>
              <a:t>Fin de clases</a:t>
            </a:r>
          </a:p>
        </p:txBody>
      </p:sp>
    </p:spTree>
    <p:extLst>
      <p:ext uri="{BB962C8B-B14F-4D97-AF65-F5344CB8AC3E}">
        <p14:creationId xmlns:p14="http://schemas.microsoft.com/office/powerpoint/2010/main" val="901523478"/>
      </p:ext>
    </p:extLst>
  </p:cSld>
  <p:clrMapOvr>
    <a:masterClrMapping/>
  </p:clrMapOvr>
</p:sld>
</file>

<file path=ppt/theme/theme1.xml><?xml version="1.0" encoding="utf-8"?>
<a:theme xmlns:a="http://schemas.openxmlformats.org/drawingml/2006/main" name="Retrospección">
  <a:themeElements>
    <a:clrScheme name="Verde azulado">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431</TotalTime>
  <Words>1645</Words>
  <Application>Microsoft Office PowerPoint</Application>
  <PresentationFormat>Panorámica</PresentationFormat>
  <Paragraphs>195</Paragraphs>
  <Slides>40</Slides>
  <Notes>5</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40</vt:i4>
      </vt:variant>
    </vt:vector>
  </HeadingPairs>
  <TitlesOfParts>
    <vt:vector size="50" baseType="lpstr">
      <vt:lpstr>Arial</vt:lpstr>
      <vt:lpstr>Arial Black</vt:lpstr>
      <vt:lpstr>Bitstream Vera Sans</vt:lpstr>
      <vt:lpstr>Calibri</vt:lpstr>
      <vt:lpstr>Calibri Light</vt:lpstr>
      <vt:lpstr>Garamond</vt:lpstr>
      <vt:lpstr>Lucida Grande</vt:lpstr>
      <vt:lpstr>Verdana</vt:lpstr>
      <vt:lpstr>Wingdings</vt:lpstr>
      <vt:lpstr>Retrospección</vt:lpstr>
      <vt:lpstr>INGENIERÍA EN CIENCIA AMBIENTAL</vt:lpstr>
      <vt:lpstr>ÉTICA Y POLÍTICA AMBIENTAL</vt:lpstr>
      <vt:lpstr>Capital y el capitalismo </vt:lpstr>
      <vt:lpstr>Las fases del Capitalismo. </vt:lpstr>
      <vt:lpstr>Imperios Siglo XVII</vt:lpstr>
      <vt:lpstr>Distribución del Producto Interno Bruto</vt:lpstr>
      <vt:lpstr>PRINCIPAL PRODUCTO DE EXPORTACIÓNN</vt:lpstr>
      <vt:lpstr>FERTILIDAD</vt:lpstr>
      <vt:lpstr>PROGRESO SOCIAL</vt:lpstr>
      <vt:lpstr>Presentación de PowerPoint</vt:lpstr>
      <vt:lpstr>Presentación de PowerPoint</vt:lpstr>
      <vt:lpstr>La sociedad industrial. El capitalismo</vt:lpstr>
      <vt:lpstr>Avance tecnológico y crisis ambiental Problemas:</vt:lpstr>
      <vt:lpstr>Alternativas Eticas ante la problemática ambiental</vt:lpstr>
      <vt:lpstr>Presentación de PowerPoint</vt:lpstr>
      <vt:lpstr>Conservacionismo a ultranza</vt:lpstr>
      <vt:lpstr>Desarrollo sostenible</vt:lpstr>
      <vt:lpstr>Principios del desarrollo sostenible</vt:lpstr>
      <vt:lpstr>Presentación de PowerPoint</vt:lpstr>
      <vt:lpstr>Desarrollo equitativo?</vt:lpstr>
      <vt:lpstr>CAMBIO CLIMÁTICO GLOBAL</vt:lpstr>
      <vt:lpstr>Presentación de PowerPoint</vt:lpstr>
      <vt:lpstr>Presentación de PowerPoint</vt:lpstr>
      <vt:lpstr>Presentación de PowerPoint</vt:lpstr>
      <vt:lpstr>Los actores de la Política Ambiental</vt:lpstr>
      <vt:lpstr> trump</vt:lpstr>
      <vt:lpstr>Los actores SOCIALES  de la Política Ambiental</vt:lpstr>
      <vt:lpstr>Presentación de PowerPoint</vt:lpstr>
      <vt:lpstr>Presentación de PowerPoint</vt:lpstr>
      <vt:lpstr>GEOPOLÍTICA Y CAMBIO CLIMÁTICO</vt:lpstr>
      <vt:lpstr>Tecnología ambiental</vt:lpstr>
      <vt:lpstr>Dilemas Éticos</vt:lpstr>
      <vt:lpstr>Presentación de PowerPoint</vt:lpstr>
      <vt:lpstr>Presentación de PowerPoint</vt:lpstr>
      <vt:lpstr>Presentación de PowerPoint</vt:lpstr>
      <vt:lpstr>Presentación de PowerPoint</vt:lpstr>
      <vt:lpstr>Presentación de PowerPoint</vt:lpstr>
      <vt:lpstr>Presentación de PowerPoint</vt:lpstr>
      <vt:lpstr>Finalmente</vt:lpstr>
      <vt:lpstr>Fin de clases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Ismael Minjarez</dc:creator>
  <cp:lastModifiedBy>JOSE ISMAEL MINJAREZ SOSA</cp:lastModifiedBy>
  <cp:revision>27</cp:revision>
  <dcterms:created xsi:type="dcterms:W3CDTF">2019-11-25T04:55:37Z</dcterms:created>
  <dcterms:modified xsi:type="dcterms:W3CDTF">2022-11-15T17:00:38Z</dcterms:modified>
</cp:coreProperties>
</file>