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7" r:id="rId2"/>
    <p:sldId id="258" r:id="rId3"/>
    <p:sldId id="259" r:id="rId4"/>
    <p:sldId id="284" r:id="rId5"/>
    <p:sldId id="261" r:id="rId6"/>
    <p:sldId id="285" r:id="rId7"/>
    <p:sldId id="262" r:id="rId8"/>
    <p:sldId id="268" r:id="rId9"/>
    <p:sldId id="294" r:id="rId10"/>
    <p:sldId id="295" r:id="rId11"/>
    <p:sldId id="291" r:id="rId12"/>
    <p:sldId id="292" r:id="rId13"/>
    <p:sldId id="293" r:id="rId14"/>
    <p:sldId id="272" r:id="rId15"/>
    <p:sldId id="271" r:id="rId16"/>
    <p:sldId id="300" r:id="rId1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892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1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B9C8B4-36F8-4C2B-B096-A1BE5CAECF9B}" type="datetimeFigureOut">
              <a:rPr lang="es-MX" smtClean="0"/>
              <a:t>18/12/2022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13824-3987-45F0-B8AC-C75021B15BB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4745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E3A78C-3827-4276-882B-D25EACB8AB38}" type="slidenum">
              <a:rPr lang="en-US" altLang="es-MX"/>
              <a:pPr/>
              <a:t>2</a:t>
            </a:fld>
            <a:endParaRPr lang="en-US" altLang="es-MX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s-MX" sz="1600" b="1"/>
              <a:t>Narración</a:t>
            </a:r>
            <a:r>
              <a:rPr lang="es-ES" altLang="es-MX" sz="1600"/>
              <a:t> : </a:t>
            </a:r>
            <a:r>
              <a:rPr lang="es-ES" altLang="es-MX" b="1" i="1"/>
              <a:t>Los datos para cada uno de estos pasos pueden ser medidos, calculados, deducidos o estimados por modelos o encontrados en referencias de evaluaciones pasadas. Estos pasos serán discutidos en las siguientes diapositivas.</a:t>
            </a:r>
            <a:endParaRPr lang="en-US" altLang="es-MX" i="1"/>
          </a:p>
        </p:txBody>
      </p:sp>
    </p:spTree>
    <p:extLst>
      <p:ext uri="{BB962C8B-B14F-4D97-AF65-F5344CB8AC3E}">
        <p14:creationId xmlns:p14="http://schemas.microsoft.com/office/powerpoint/2010/main" val="3638008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F384-D35F-4726-BD71-DC2845E9FA04}" type="datetimeFigureOut">
              <a:rPr lang="es-MX" smtClean="0"/>
              <a:t>18/12/2022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CFB68-3D99-4422-9CF1-92CCA6240B35}" type="slidenum">
              <a:rPr lang="es-MX" smtClean="0"/>
              <a:t>‹Nº›</a:t>
            </a:fld>
            <a:endParaRPr lang="es-MX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1221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F384-D35F-4726-BD71-DC2845E9FA04}" type="datetimeFigureOut">
              <a:rPr lang="es-MX" smtClean="0"/>
              <a:t>18/12/2022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CFB68-3D99-4422-9CF1-92CCA6240B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8002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F384-D35F-4726-BD71-DC2845E9FA04}" type="datetimeFigureOut">
              <a:rPr lang="es-MX" smtClean="0"/>
              <a:t>18/12/2022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CFB68-3D99-4422-9CF1-92CCA6240B35}" type="slidenum">
              <a:rPr lang="es-MX" smtClean="0"/>
              <a:t>‹Nº›</a:t>
            </a:fld>
            <a:endParaRPr lang="es-MX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7435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F384-D35F-4726-BD71-DC2845E9FA04}" type="datetimeFigureOut">
              <a:rPr lang="es-MX" smtClean="0"/>
              <a:t>18/12/2022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CFB68-3D99-4422-9CF1-92CCA6240B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0267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F384-D35F-4726-BD71-DC2845E9FA04}" type="datetimeFigureOut">
              <a:rPr lang="es-MX" smtClean="0"/>
              <a:t>18/12/2022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CFB68-3D99-4422-9CF1-92CCA6240B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5772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F384-D35F-4726-BD71-DC2845E9FA04}" type="datetimeFigureOut">
              <a:rPr lang="es-MX" smtClean="0"/>
              <a:t>18/12/2022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CFB68-3D99-4422-9CF1-92CCA6240B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9580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F384-D35F-4726-BD71-DC2845E9FA04}" type="datetimeFigureOut">
              <a:rPr lang="es-MX" smtClean="0"/>
              <a:t>18/12/2022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CFB68-3D99-4422-9CF1-92CCA6240B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0205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459F384-D35F-4726-BD71-DC2845E9FA04}" type="datetimeFigureOut">
              <a:rPr lang="es-MX" smtClean="0"/>
              <a:t>18/12/2022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BCFB68-3D99-4422-9CF1-92CCA6240B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2971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F384-D35F-4726-BD71-DC2845E9FA04}" type="datetimeFigureOut">
              <a:rPr lang="es-MX" smtClean="0"/>
              <a:t>18/12/2022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CFB68-3D99-4422-9CF1-92CCA6240B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7835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F384-D35F-4726-BD71-DC2845E9FA04}" type="datetimeFigureOut">
              <a:rPr lang="es-MX" smtClean="0"/>
              <a:t>18/12/2022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CFB68-3D99-4422-9CF1-92CCA6240B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832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9F384-D35F-4726-BD71-DC2845E9FA04}" type="datetimeFigureOut">
              <a:rPr lang="es-MX" smtClean="0"/>
              <a:t>18/12/2022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CFB68-3D99-4422-9CF1-92CCA6240B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7722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459F384-D35F-4726-BD71-DC2845E9FA04}" type="datetimeFigureOut">
              <a:rPr lang="es-MX" smtClean="0"/>
              <a:t>18/12/2022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BBCFB68-3D99-4422-9CF1-92CCA6240B35}" type="slidenum">
              <a:rPr lang="es-MX" smtClean="0"/>
              <a:t>‹Nº›</a:t>
            </a:fld>
            <a:endParaRPr lang="es-MX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9010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2198432"/>
          </a:xfrm>
        </p:spPr>
        <p:txBody>
          <a:bodyPr>
            <a:normAutofit/>
          </a:bodyPr>
          <a:lstStyle/>
          <a:p>
            <a:r>
              <a:rPr lang="es-MX" sz="6600" dirty="0"/>
              <a:t>INTRODUCCIÓN A LAS CIENCIAS AMBIENTALES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/>
              <a:t>SEMESTRE 2022-2</a:t>
            </a:r>
            <a:endParaRPr lang="es-MX" dirty="0"/>
          </a:p>
          <a:p>
            <a:r>
              <a:rPr lang="es-MX" dirty="0"/>
              <a:t>PROF. ISMAEL MINJÁREZ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32283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524000" y="685800"/>
            <a:ext cx="904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s-ES" altLang="es-MX" sz="3200" b="1" dirty="0"/>
              <a:t>Evaluación de Riesgo Ambiental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812800" y="6338888"/>
            <a:ext cx="10972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es-ES" altLang="es-MX" sz="1800">
                <a:latin typeface="Times New Roman" pitchFamily="18" charset="0"/>
              </a:rPr>
              <a:t>Fuente : Environmental Engineering and Science, Allen and Shonnard, pp.123</a:t>
            </a:r>
          </a:p>
        </p:txBody>
      </p:sp>
      <p:grpSp>
        <p:nvGrpSpPr>
          <p:cNvPr id="9236" name="Group 20"/>
          <p:cNvGrpSpPr>
            <a:grpSpLocks/>
          </p:cNvGrpSpPr>
          <p:nvPr/>
        </p:nvGrpSpPr>
        <p:grpSpPr bwMode="auto">
          <a:xfrm>
            <a:off x="1346200" y="1473343"/>
            <a:ext cx="9448800" cy="4521785"/>
            <a:chOff x="561" y="1057"/>
            <a:chExt cx="4431" cy="2983"/>
          </a:xfrm>
        </p:grpSpPr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2147" y="1057"/>
              <a:ext cx="1395" cy="6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altLang="es-MX" sz="2400">
                  <a:latin typeface="Times New Roman" pitchFamily="18" charset="0"/>
                </a:rPr>
                <a:t>Evaluación de Peligro </a:t>
              </a:r>
            </a:p>
            <a:p>
              <a:pPr algn="ctr">
                <a:spcBef>
                  <a:spcPct val="50000"/>
                </a:spcBef>
              </a:pPr>
              <a:r>
                <a:rPr lang="es-ES" altLang="es-MX" sz="2400">
                  <a:latin typeface="Times New Roman" pitchFamily="18" charset="0"/>
                </a:rPr>
                <a:t>(Identificación)</a:t>
              </a:r>
            </a:p>
          </p:txBody>
        </p:sp>
        <p:sp>
          <p:nvSpPr>
            <p:cNvPr id="9223" name="Rectangle 7"/>
            <p:cNvSpPr>
              <a:spLocks noChangeArrowheads="1"/>
            </p:cNvSpPr>
            <p:nvPr/>
          </p:nvSpPr>
          <p:spPr bwMode="auto">
            <a:xfrm>
              <a:off x="561" y="1863"/>
              <a:ext cx="1743" cy="547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altLang="es-MX" sz="2400">
                  <a:latin typeface="Times New Roman" pitchFamily="18" charset="0"/>
                </a:rPr>
                <a:t>Evaluación de Respuesta a la Dosis</a:t>
              </a:r>
            </a:p>
          </p:txBody>
        </p:sp>
        <p:sp>
          <p:nvSpPr>
            <p:cNvPr id="9224" name="Rectangle 8"/>
            <p:cNvSpPr>
              <a:spLocks noChangeArrowheads="1"/>
            </p:cNvSpPr>
            <p:nvPr/>
          </p:nvSpPr>
          <p:spPr bwMode="auto">
            <a:xfrm>
              <a:off x="3360" y="1984"/>
              <a:ext cx="1632" cy="305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altLang="es-MX" sz="2400">
                  <a:latin typeface="Times New Roman" pitchFamily="18" charset="0"/>
                </a:rPr>
                <a:t>Evaluación de Exposición</a:t>
              </a:r>
            </a:p>
          </p:txBody>
        </p:sp>
        <p:sp>
          <p:nvSpPr>
            <p:cNvPr id="9225" name="Rectangle 9"/>
            <p:cNvSpPr>
              <a:spLocks noChangeArrowheads="1"/>
            </p:cNvSpPr>
            <p:nvPr/>
          </p:nvSpPr>
          <p:spPr bwMode="auto">
            <a:xfrm>
              <a:off x="2099" y="2728"/>
              <a:ext cx="1599" cy="305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altLang="es-MX" sz="2400">
                  <a:latin typeface="Times New Roman" pitchFamily="18" charset="0"/>
                </a:rPr>
                <a:t>Caracterización de Riesgo</a:t>
              </a:r>
            </a:p>
          </p:txBody>
        </p:sp>
        <p:sp>
          <p:nvSpPr>
            <p:cNvPr id="9226" name="Oval 10"/>
            <p:cNvSpPr>
              <a:spLocks noChangeArrowheads="1"/>
            </p:cNvSpPr>
            <p:nvPr/>
          </p:nvSpPr>
          <p:spPr bwMode="auto">
            <a:xfrm>
              <a:off x="2066" y="3269"/>
              <a:ext cx="1627" cy="771"/>
            </a:xfrm>
            <a:prstGeom prst="ellips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altLang="es-MX" sz="2400">
                  <a:latin typeface="Times New Roman" pitchFamily="18" charset="0"/>
                </a:rPr>
                <a:t>*Manejo de Riesgo </a:t>
              </a:r>
            </a:p>
          </p:txBody>
        </p:sp>
        <p:cxnSp>
          <p:nvCxnSpPr>
            <p:cNvPr id="9227" name="AutoShape 11"/>
            <p:cNvCxnSpPr>
              <a:cxnSpLocks noChangeShapeType="1"/>
              <a:stCxn id="9222" idx="1"/>
              <a:endCxn id="9223" idx="0"/>
            </p:cNvCxnSpPr>
            <p:nvPr/>
          </p:nvCxnSpPr>
          <p:spPr bwMode="auto">
            <a:xfrm rot="10800000" flipV="1">
              <a:off x="1433" y="1392"/>
              <a:ext cx="714" cy="471"/>
            </a:xfrm>
            <a:prstGeom prst="bentConnector2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28" name="AutoShape 12"/>
            <p:cNvCxnSpPr>
              <a:cxnSpLocks noChangeShapeType="1"/>
              <a:stCxn id="9222" idx="3"/>
              <a:endCxn id="9224" idx="0"/>
            </p:cNvCxnSpPr>
            <p:nvPr/>
          </p:nvCxnSpPr>
          <p:spPr bwMode="auto">
            <a:xfrm>
              <a:off x="3542" y="1392"/>
              <a:ext cx="634" cy="592"/>
            </a:xfrm>
            <a:prstGeom prst="bentConnector2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30" name="Line 14"/>
            <p:cNvSpPr>
              <a:spLocks noChangeShapeType="1"/>
            </p:cNvSpPr>
            <p:nvPr/>
          </p:nvSpPr>
          <p:spPr bwMode="auto">
            <a:xfrm>
              <a:off x="1440" y="2400"/>
              <a:ext cx="0" cy="19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s-MX"/>
            </a:p>
          </p:txBody>
        </p:sp>
        <p:sp>
          <p:nvSpPr>
            <p:cNvPr id="9231" name="Line 15"/>
            <p:cNvSpPr>
              <a:spLocks noChangeShapeType="1"/>
            </p:cNvSpPr>
            <p:nvPr/>
          </p:nvSpPr>
          <p:spPr bwMode="auto">
            <a:xfrm>
              <a:off x="4176" y="2400"/>
              <a:ext cx="0" cy="19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s-MX"/>
            </a:p>
          </p:txBody>
        </p:sp>
        <p:sp>
          <p:nvSpPr>
            <p:cNvPr id="9232" name="Line 16"/>
            <p:cNvSpPr>
              <a:spLocks noChangeShapeType="1"/>
            </p:cNvSpPr>
            <p:nvPr/>
          </p:nvSpPr>
          <p:spPr bwMode="auto">
            <a:xfrm>
              <a:off x="1440" y="2592"/>
              <a:ext cx="273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s-MX"/>
            </a:p>
          </p:txBody>
        </p:sp>
        <p:sp>
          <p:nvSpPr>
            <p:cNvPr id="9233" name="Line 17"/>
            <p:cNvSpPr>
              <a:spLocks noChangeShapeType="1"/>
            </p:cNvSpPr>
            <p:nvPr/>
          </p:nvSpPr>
          <p:spPr bwMode="auto">
            <a:xfrm>
              <a:off x="2880" y="2592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s-MX"/>
            </a:p>
          </p:txBody>
        </p:sp>
        <p:sp>
          <p:nvSpPr>
            <p:cNvPr id="9234" name="Line 18"/>
            <p:cNvSpPr>
              <a:spLocks noChangeShapeType="1"/>
            </p:cNvSpPr>
            <p:nvPr/>
          </p:nvSpPr>
          <p:spPr bwMode="auto">
            <a:xfrm>
              <a:off x="2880" y="3024"/>
              <a:ext cx="0" cy="28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s-MX"/>
            </a:p>
          </p:txBody>
        </p:sp>
      </p:grp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8636000" y="5334000"/>
            <a:ext cx="3149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MX" sz="1600">
                <a:latin typeface="Times New Roman" pitchFamily="18" charset="0"/>
              </a:rPr>
              <a:t>*Normalmente no está incluido en la evaluación de riesgo.</a:t>
            </a:r>
          </a:p>
        </p:txBody>
      </p:sp>
    </p:spTree>
    <p:extLst>
      <p:ext uri="{BB962C8B-B14F-4D97-AF65-F5344CB8AC3E}">
        <p14:creationId xmlns:p14="http://schemas.microsoft.com/office/powerpoint/2010/main" val="4172417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454" y="127693"/>
            <a:ext cx="9032789" cy="676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017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257" y="0"/>
            <a:ext cx="5867400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869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442" y="345989"/>
            <a:ext cx="7687678" cy="365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991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905" y="408802"/>
            <a:ext cx="7391144" cy="595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220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842" y="64338"/>
            <a:ext cx="9472607" cy="679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889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443" y="-24354"/>
            <a:ext cx="8859795" cy="668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934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956" y="0"/>
            <a:ext cx="7363051" cy="539650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78941" y="5527589"/>
            <a:ext cx="3715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Riesgo (% de muertes)= CDI* SF </a:t>
            </a:r>
          </a:p>
        </p:txBody>
      </p:sp>
    </p:spTree>
    <p:extLst>
      <p:ext uri="{BB962C8B-B14F-4D97-AF65-F5344CB8AC3E}">
        <p14:creationId xmlns:p14="http://schemas.microsoft.com/office/powerpoint/2010/main" val="677529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358346" y="196356"/>
            <a:ext cx="5577638" cy="4720244"/>
            <a:chOff x="1228061" y="-197671"/>
            <a:chExt cx="8365523" cy="6455637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28061" y="-197671"/>
              <a:ext cx="8365523" cy="6455637"/>
            </a:xfrm>
            <a:prstGeom prst="rect">
              <a:avLst/>
            </a:prstGeom>
            <a:solidFill>
              <a:schemeClr val="bg1"/>
            </a:solidFill>
          </p:spPr>
        </p:pic>
        <p:cxnSp>
          <p:nvCxnSpPr>
            <p:cNvPr id="6" name="Conector recto 5"/>
            <p:cNvCxnSpPr/>
            <p:nvPr/>
          </p:nvCxnSpPr>
          <p:spPr>
            <a:xfrm>
              <a:off x="2990335" y="2677297"/>
              <a:ext cx="32951" cy="22159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cto 6"/>
            <p:cNvCxnSpPr/>
            <p:nvPr/>
          </p:nvCxnSpPr>
          <p:spPr>
            <a:xfrm flipH="1">
              <a:off x="3023287" y="4893276"/>
              <a:ext cx="364112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uadroTexto 2"/>
          <p:cNvSpPr txBox="1"/>
          <p:nvPr/>
        </p:nvSpPr>
        <p:spPr>
          <a:xfrm>
            <a:off x="6526646" y="544154"/>
            <a:ext cx="434599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Potencia</a:t>
            </a:r>
          </a:p>
          <a:p>
            <a:r>
              <a:rPr lang="es-MX" dirty="0"/>
              <a:t>SF= </a:t>
            </a:r>
            <a:r>
              <a:rPr lang="es-MX" dirty="0" err="1"/>
              <a:t>slope</a:t>
            </a:r>
            <a:r>
              <a:rPr lang="es-MX" dirty="0"/>
              <a:t> factor</a:t>
            </a:r>
          </a:p>
          <a:p>
            <a:endParaRPr lang="es-MX" dirty="0"/>
          </a:p>
          <a:p>
            <a:r>
              <a:rPr lang="es-MX" dirty="0"/>
              <a:t>Pendiente de la curva</a:t>
            </a:r>
          </a:p>
          <a:p>
            <a:endParaRPr lang="es-MX" dirty="0"/>
          </a:p>
          <a:p>
            <a:r>
              <a:rPr lang="es-MX" dirty="0"/>
              <a:t>Normalmente es un dato proporcionado por</a:t>
            </a:r>
          </a:p>
          <a:p>
            <a:r>
              <a:rPr lang="es-MX" dirty="0"/>
              <a:t>Los laboratorios</a:t>
            </a:r>
          </a:p>
          <a:p>
            <a:endParaRPr lang="es-MX" dirty="0"/>
          </a:p>
          <a:p>
            <a:endParaRPr lang="es-MX" dirty="0"/>
          </a:p>
        </p:txBody>
      </p:sp>
      <p:sp>
        <p:nvSpPr>
          <p:cNvPr id="5" name="CuadroTexto 4"/>
          <p:cNvSpPr txBox="1"/>
          <p:nvPr/>
        </p:nvSpPr>
        <p:spPr>
          <a:xfrm>
            <a:off x="6526646" y="3108621"/>
            <a:ext cx="41366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800" dirty="0"/>
              <a:t>Riesgo= CDI *SF</a:t>
            </a:r>
          </a:p>
        </p:txBody>
      </p:sp>
    </p:spTree>
    <p:extLst>
      <p:ext uri="{BB962C8B-B14F-4D97-AF65-F5344CB8AC3E}">
        <p14:creationId xmlns:p14="http://schemas.microsoft.com/office/powerpoint/2010/main" val="2347834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842" y="198328"/>
            <a:ext cx="8777828" cy="636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019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582" y="86498"/>
            <a:ext cx="8921547" cy="656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373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946" y="98853"/>
            <a:ext cx="8823067" cy="659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584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168" y="0"/>
            <a:ext cx="10068193" cy="705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926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544" y="172996"/>
            <a:ext cx="9105764" cy="660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37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Problemas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/>
              <a:t>Evaluar la razón de peligro HQ en una ciudad que esta consumiendo en agua potable con 0.010 mg/l de Talio durante 35 años.  </a:t>
            </a:r>
            <a:r>
              <a:rPr lang="es-MX" dirty="0" err="1"/>
              <a:t>Rfd</a:t>
            </a:r>
            <a:r>
              <a:rPr lang="es-MX" dirty="0"/>
              <a:t> 0.00005 para adultos.</a:t>
            </a:r>
          </a:p>
          <a:p>
            <a:r>
              <a:rPr lang="es-MX" dirty="0"/>
              <a:t>El SF del arsénico es 1.5 mg/kg/</a:t>
            </a:r>
            <a:r>
              <a:rPr lang="es-MX" dirty="0" err="1"/>
              <a:t>dia</a:t>
            </a:r>
            <a:r>
              <a:rPr lang="es-MX" dirty="0"/>
              <a:t>. En una ciudad de 1,000,000 de habitantes. Considerando habitantes típicos de 65 años de edad y peso 72 kilos y una concentración en el agua potable de 0.75 mg/</a:t>
            </a:r>
            <a:r>
              <a:rPr lang="es-MX" dirty="0" err="1"/>
              <a:t>l,calcule</a:t>
            </a:r>
            <a:r>
              <a:rPr lang="es-MX" dirty="0"/>
              <a:t>:</a:t>
            </a:r>
          </a:p>
          <a:p>
            <a:r>
              <a:rPr lang="es-MX" dirty="0"/>
              <a:t>Riesgo de cáncer</a:t>
            </a:r>
          </a:p>
          <a:p>
            <a:r>
              <a:rPr lang="es-MX" dirty="0"/>
              <a:t>Casos de cáncer anuales</a:t>
            </a:r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3543217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273</TotalTime>
  <Words>217</Words>
  <Application>Microsoft Office PowerPoint</Application>
  <PresentationFormat>Panorámica</PresentationFormat>
  <Paragraphs>28</Paragraphs>
  <Slides>16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Retrospección</vt:lpstr>
      <vt:lpstr>INTRODUCCIÓN A LAS CIENCIAS AMBIENTALES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Problemas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Evalución de Riesgos 2016</dc:title>
  <dc:creator>Ismael</dc:creator>
  <cp:lastModifiedBy>JOSE ISMAEL MINJAREZ SOSA</cp:lastModifiedBy>
  <cp:revision>13</cp:revision>
  <dcterms:created xsi:type="dcterms:W3CDTF">2016-03-14T04:43:36Z</dcterms:created>
  <dcterms:modified xsi:type="dcterms:W3CDTF">2022-12-19T05:50:37Z</dcterms:modified>
</cp:coreProperties>
</file>