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7" r:id="rId2"/>
    <p:sldId id="260" r:id="rId3"/>
    <p:sldId id="263" r:id="rId4"/>
    <p:sldId id="264" r:id="rId5"/>
    <p:sldId id="266" r:id="rId6"/>
    <p:sldId id="265" r:id="rId7"/>
  </p:sldIdLst>
  <p:sldSz cx="6858000" cy="9144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21" autoAdjust="0"/>
    <p:restoredTop sz="92362" autoAdjust="0"/>
  </p:normalViewPr>
  <p:slideViewPr>
    <p:cSldViewPr>
      <p:cViewPr varScale="1">
        <p:scale>
          <a:sx n="77" d="100"/>
          <a:sy n="77" d="100"/>
        </p:scale>
        <p:origin x="2940" y="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73EA41-C8AA-4A0D-80A6-BD7DA74D826F}" type="datetimeFigureOut">
              <a:rPr lang="es-ES" smtClean="0"/>
              <a:t>21/09/2021</a:t>
            </a:fld>
            <a:endParaRPr lang="es-ES"/>
          </a:p>
        </p:txBody>
      </p:sp>
      <p:sp>
        <p:nvSpPr>
          <p:cNvPr id="4" name="3 Marcador de imagen de diapositiva"/>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337CFC-C019-441B-B889-C5D2DC82D427}" type="slidenum">
              <a:rPr lang="es-ES" smtClean="0"/>
              <a:t>‹Nº›</a:t>
            </a:fld>
            <a:endParaRPr lang="es-ES"/>
          </a:p>
        </p:txBody>
      </p:sp>
    </p:spTree>
    <p:extLst>
      <p:ext uri="{BB962C8B-B14F-4D97-AF65-F5344CB8AC3E}">
        <p14:creationId xmlns:p14="http://schemas.microsoft.com/office/powerpoint/2010/main" val="573677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2143125" y="685800"/>
            <a:ext cx="2571750" cy="3429000"/>
          </a:xfrm>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52B6464-A93F-4F3B-B1AA-4C1EFA1AB98B}" type="slidenum">
              <a:rPr lang="es-ES" smtClean="0"/>
              <a:pPr/>
              <a:t>2</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p:spPr>
        <p:txBody>
          <a:bodyPr/>
          <a:lstStyle/>
          <a:p>
            <a:r>
              <a:rPr lang="es-ES"/>
              <a:t>Haga clic para modificar el estilo de título del patrón</a:t>
            </a:r>
          </a:p>
        </p:txBody>
      </p:sp>
      <p:sp>
        <p:nvSpPr>
          <p:cNvPr id="3" name="2 Subtítulo"/>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A66B8A8-8C8B-472F-99E0-FAFE6DDAEFDE}" type="datetimeFigureOut">
              <a:rPr lang="es-ES" smtClean="0"/>
              <a:t>21/09/2021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7A9408-BA48-45DF-8945-DD79AA794903}"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A66B8A8-8C8B-472F-99E0-FAFE6DDAEFDE}" type="datetimeFigureOut">
              <a:rPr lang="es-ES" smtClean="0"/>
              <a:t>21/09/2021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7A9408-BA48-45DF-8945-DD79AA794903}"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A66B8A8-8C8B-472F-99E0-FAFE6DDAEFDE}" type="datetimeFigureOut">
              <a:rPr lang="es-ES" smtClean="0"/>
              <a:t>21/09/2021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7A9408-BA48-45DF-8945-DD79AA794903}"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A66B8A8-8C8B-472F-99E0-FAFE6DDAEFDE}" type="datetimeFigureOut">
              <a:rPr lang="es-ES" smtClean="0"/>
              <a:t>21/09/2021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27A9408-BA48-45DF-8945-DD79AA794903}"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A66B8A8-8C8B-472F-99E0-FAFE6DDAEFDE}" type="datetimeFigureOut">
              <a:rPr lang="es-ES" smtClean="0"/>
              <a:t>21/09/2021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27A9408-BA48-45DF-8945-DD79AA794903}"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A66B8A8-8C8B-472F-99E0-FAFE6DDAEFDE}" type="datetimeFigureOut">
              <a:rPr lang="es-ES" smtClean="0"/>
              <a:t>21/09/2021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27A9408-BA48-45DF-8945-DD79AA794903}"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A66B8A8-8C8B-472F-99E0-FAFE6DDAEFDE}" type="datetimeFigureOut">
              <a:rPr lang="es-ES" smtClean="0"/>
              <a:t>21/09/2021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27A9408-BA48-45DF-8945-DD79AA794903}"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4067"/>
            <a:ext cx="2256235" cy="154940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A66B8A8-8C8B-472F-99E0-FAFE6DDAEFDE}" type="datetimeFigureOut">
              <a:rPr lang="es-ES" smtClean="0"/>
              <a:t>21/09/2021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27A9408-BA48-45DF-8945-DD79AA794903}"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0"/>
            <a:ext cx="4114800" cy="755651"/>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A66B8A8-8C8B-472F-99E0-FAFE6DDAEFDE}" type="datetimeFigureOut">
              <a:rPr lang="es-ES" smtClean="0"/>
              <a:t>21/09/2021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27A9408-BA48-45DF-8945-DD79AA794903}"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A66B8A8-8C8B-472F-99E0-FAFE6DDAEFDE}" type="datetimeFigureOut">
              <a:rPr lang="es-ES" smtClean="0"/>
              <a:t>21/09/2021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7A9408-BA48-45DF-8945-DD79AA794903}"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3729037" y="488951"/>
            <a:ext cx="1157288" cy="10401300"/>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257175" y="488951"/>
            <a:ext cx="3357563" cy="104013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A66B8A8-8C8B-472F-99E0-FAFE6DDAEFDE}" type="datetimeFigureOut">
              <a:rPr lang="es-ES" smtClean="0"/>
              <a:t>21/09/2021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7A9408-BA48-45DF-8945-DD79AA794903}"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BA66B8A8-8C8B-472F-99E0-FAFE6DDAEFDE}" type="datetimeFigureOut">
              <a:rPr lang="es-ES" smtClean="0"/>
              <a:t>21/09/2021</a:t>
            </a:fld>
            <a:endParaRPr lang="es-ES"/>
          </a:p>
        </p:txBody>
      </p:sp>
      <p:sp>
        <p:nvSpPr>
          <p:cNvPr id="5" name="4 Marcador de pie de página"/>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927A9408-BA48-45DF-8945-DD79AA794903}"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4"/>
          <p:cNvSpPr>
            <a:spLocks noChangeShapeType="1"/>
          </p:cNvSpPr>
          <p:nvPr/>
        </p:nvSpPr>
        <p:spPr bwMode="auto">
          <a:xfrm>
            <a:off x="549275" y="0"/>
            <a:ext cx="0" cy="9144000"/>
          </a:xfrm>
          <a:prstGeom prst="line">
            <a:avLst/>
          </a:prstGeom>
          <a:noFill/>
          <a:ln w="25400">
            <a:solidFill>
              <a:srgbClr val="0000FF"/>
            </a:solidFill>
            <a:round/>
            <a:headEnd/>
            <a:tailEnd/>
          </a:ln>
        </p:spPr>
        <p:txBody>
          <a:bodyPr/>
          <a:lstStyle/>
          <a:p>
            <a:endParaRPr lang="es-ES"/>
          </a:p>
        </p:txBody>
      </p:sp>
      <p:sp>
        <p:nvSpPr>
          <p:cNvPr id="3" name="Line 5"/>
          <p:cNvSpPr>
            <a:spLocks noChangeShapeType="1"/>
          </p:cNvSpPr>
          <p:nvPr/>
        </p:nvSpPr>
        <p:spPr bwMode="auto">
          <a:xfrm>
            <a:off x="0" y="323851"/>
            <a:ext cx="6858000" cy="0"/>
          </a:xfrm>
          <a:prstGeom prst="line">
            <a:avLst/>
          </a:prstGeom>
          <a:noFill/>
          <a:ln w="25400">
            <a:solidFill>
              <a:srgbClr val="0000FF"/>
            </a:solidFill>
            <a:round/>
            <a:headEnd/>
            <a:tailEnd/>
          </a:ln>
        </p:spPr>
        <p:txBody>
          <a:bodyPr/>
          <a:lstStyle/>
          <a:p>
            <a:endParaRPr lang="es-ES"/>
          </a:p>
        </p:txBody>
      </p:sp>
      <p:sp>
        <p:nvSpPr>
          <p:cNvPr id="4" name="3 CuadroTexto"/>
          <p:cNvSpPr txBox="1"/>
          <p:nvPr/>
        </p:nvSpPr>
        <p:spPr>
          <a:xfrm>
            <a:off x="762000" y="2497515"/>
            <a:ext cx="5638800" cy="5878532"/>
          </a:xfrm>
          <a:prstGeom prst="rect">
            <a:avLst/>
          </a:prstGeom>
          <a:noFill/>
        </p:spPr>
        <p:txBody>
          <a:bodyPr wrap="square" rtlCol="0">
            <a:spAutoFit/>
          </a:bodyPr>
          <a:lstStyle/>
          <a:p>
            <a:r>
              <a:rPr lang="es-ES" sz="2000" dirty="0"/>
              <a:t>En esta práctica aprenderemos a visualizar información en el programa Google </a:t>
            </a:r>
            <a:r>
              <a:rPr lang="es-ES" sz="2000" dirty="0" err="1"/>
              <a:t>Earth</a:t>
            </a:r>
            <a:r>
              <a:rPr lang="es-ES" sz="2000" dirty="0"/>
              <a:t>, así como a utilizar sus herramientas de digitalización.</a:t>
            </a:r>
          </a:p>
          <a:p>
            <a:endParaRPr lang="es-ES" sz="2000" dirty="0"/>
          </a:p>
          <a:p>
            <a:r>
              <a:rPr lang="es-ES" sz="2000" b="1" dirty="0">
                <a:solidFill>
                  <a:srgbClr val="0000FF"/>
                </a:solidFill>
              </a:rPr>
              <a:t>¿Por qué son útiles estás herramientas?</a:t>
            </a:r>
          </a:p>
          <a:p>
            <a:endParaRPr lang="es-ES" sz="2000" dirty="0"/>
          </a:p>
          <a:p>
            <a:r>
              <a:rPr lang="es-ES" sz="2000" dirty="0"/>
              <a:t>Encontrar o georreferenciar  rasgos u objetos en el terreno  no siempre es una tarea fácil,  por lo que las herramientas de Google </a:t>
            </a:r>
            <a:r>
              <a:rPr lang="es-ES" sz="2000" dirty="0" err="1"/>
              <a:t>Earth</a:t>
            </a:r>
            <a:r>
              <a:rPr lang="es-ES" sz="2000" dirty="0"/>
              <a:t> resultan de gran ayuda.</a:t>
            </a:r>
          </a:p>
          <a:p>
            <a:endParaRPr lang="es-ES" sz="2000" dirty="0"/>
          </a:p>
          <a:p>
            <a:r>
              <a:rPr lang="es-ES" sz="2000" dirty="0"/>
              <a:t>Además, Google </a:t>
            </a:r>
            <a:r>
              <a:rPr lang="es-ES" sz="2000" dirty="0" err="1"/>
              <a:t>Earth</a:t>
            </a:r>
            <a:r>
              <a:rPr lang="es-ES" sz="2000" dirty="0"/>
              <a:t>  permite dibujar líneas y polígonos que se pueden exportar sin problemas.</a:t>
            </a:r>
          </a:p>
          <a:p>
            <a:endParaRPr lang="es-ES" sz="2000" dirty="0"/>
          </a:p>
          <a:p>
            <a:r>
              <a:rPr lang="es-ES" sz="2000" dirty="0"/>
              <a:t>Por otro lado, se trata de un software gratuito que permitirá una visualización rápida e interactiva de tus datos, muy útil para dar presentaciones.  </a:t>
            </a:r>
          </a:p>
          <a:p>
            <a:endParaRPr lang="es-ES" dirty="0"/>
          </a:p>
          <a:p>
            <a:endParaRPr lang="es-ES" dirty="0"/>
          </a:p>
        </p:txBody>
      </p:sp>
      <p:sp>
        <p:nvSpPr>
          <p:cNvPr id="5" name="Text Box 7"/>
          <p:cNvSpPr txBox="1">
            <a:spLocks noChangeArrowheads="1"/>
          </p:cNvSpPr>
          <p:nvPr/>
        </p:nvSpPr>
        <p:spPr bwMode="auto">
          <a:xfrm>
            <a:off x="228601" y="1905000"/>
            <a:ext cx="4805363" cy="369332"/>
          </a:xfrm>
          <a:prstGeom prst="rect">
            <a:avLst/>
          </a:prstGeom>
          <a:noFill/>
          <a:ln w="9525">
            <a:noFill/>
            <a:miter lim="800000"/>
            <a:headEnd/>
            <a:tailEnd/>
          </a:ln>
        </p:spPr>
        <p:txBody>
          <a:bodyPr wrap="square">
            <a:spAutoFit/>
          </a:bodyPr>
          <a:lstStyle/>
          <a:p>
            <a:pPr>
              <a:spcBef>
                <a:spcPct val="50000"/>
              </a:spcBef>
            </a:pPr>
            <a:r>
              <a:rPr lang="es-ES" b="1" dirty="0">
                <a:solidFill>
                  <a:srgbClr val="0033CC"/>
                </a:solidFill>
              </a:rPr>
              <a:t>          </a:t>
            </a:r>
            <a:r>
              <a:rPr lang="es-ES" b="1" dirty="0">
                <a:solidFill>
                  <a:srgbClr val="0000FF"/>
                </a:solidFill>
              </a:rPr>
              <a:t>Objetivo</a:t>
            </a:r>
            <a:endParaRPr lang="es-ES" b="1" i="1" u="sng" dirty="0">
              <a:solidFill>
                <a:srgbClr val="0033CC"/>
              </a:solidFill>
            </a:endParaRPr>
          </a:p>
        </p:txBody>
      </p:sp>
      <p:sp>
        <p:nvSpPr>
          <p:cNvPr id="6" name="5 Rectángulo"/>
          <p:cNvSpPr/>
          <p:nvPr/>
        </p:nvSpPr>
        <p:spPr>
          <a:xfrm>
            <a:off x="1627188" y="1035486"/>
            <a:ext cx="4152900" cy="646331"/>
          </a:xfrm>
          <a:prstGeom prst="rect">
            <a:avLst/>
          </a:prstGeom>
        </p:spPr>
        <p:txBody>
          <a:bodyPr wrap="square">
            <a:spAutoFit/>
          </a:bodyPr>
          <a:lstStyle/>
          <a:p>
            <a:pPr algn="ctr">
              <a:defRPr/>
            </a:pPr>
            <a:r>
              <a:rPr lang="es-ES" b="1" dirty="0">
                <a:solidFill>
                  <a:srgbClr val="0000FF"/>
                </a:solidFill>
              </a:rPr>
              <a:t>Introducción a las Ciencias Ambientales</a:t>
            </a:r>
          </a:p>
          <a:p>
            <a:pPr algn="ctr">
              <a:defRPr/>
            </a:pPr>
            <a:r>
              <a:rPr lang="es-ES" b="1" dirty="0">
                <a:solidFill>
                  <a:srgbClr val="0000FF"/>
                </a:solidFill>
              </a:rPr>
              <a:t>Práctica Google </a:t>
            </a:r>
            <a:r>
              <a:rPr lang="es-ES" b="1" dirty="0" err="1">
                <a:solidFill>
                  <a:srgbClr val="0000FF"/>
                </a:solidFill>
              </a:rPr>
              <a:t>Earth</a:t>
            </a:r>
            <a:endParaRPr lang="es-ES" b="1" dirty="0">
              <a:solidFill>
                <a:srgbClr val="0000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4"/>
          <p:cNvSpPr>
            <a:spLocks noChangeShapeType="1"/>
          </p:cNvSpPr>
          <p:nvPr/>
        </p:nvSpPr>
        <p:spPr bwMode="auto">
          <a:xfrm>
            <a:off x="549275" y="0"/>
            <a:ext cx="0" cy="9144000"/>
          </a:xfrm>
          <a:prstGeom prst="line">
            <a:avLst/>
          </a:prstGeom>
          <a:noFill/>
          <a:ln w="25400">
            <a:solidFill>
              <a:srgbClr val="0000FF"/>
            </a:solidFill>
            <a:round/>
            <a:headEnd/>
            <a:tailEnd/>
          </a:ln>
        </p:spPr>
        <p:txBody>
          <a:bodyPr/>
          <a:lstStyle/>
          <a:p>
            <a:endParaRPr lang="es-ES"/>
          </a:p>
        </p:txBody>
      </p:sp>
      <p:sp>
        <p:nvSpPr>
          <p:cNvPr id="3" name="Line 5"/>
          <p:cNvSpPr>
            <a:spLocks noChangeShapeType="1"/>
          </p:cNvSpPr>
          <p:nvPr/>
        </p:nvSpPr>
        <p:spPr bwMode="auto">
          <a:xfrm>
            <a:off x="0" y="323851"/>
            <a:ext cx="6858000" cy="0"/>
          </a:xfrm>
          <a:prstGeom prst="line">
            <a:avLst/>
          </a:prstGeom>
          <a:noFill/>
          <a:ln w="25400">
            <a:solidFill>
              <a:srgbClr val="0000FF"/>
            </a:solidFill>
            <a:round/>
            <a:headEnd/>
            <a:tailEnd/>
          </a:ln>
        </p:spPr>
        <p:txBody>
          <a:bodyPr/>
          <a:lstStyle/>
          <a:p>
            <a:endParaRPr lang="es-ES"/>
          </a:p>
        </p:txBody>
      </p:sp>
      <p:sp>
        <p:nvSpPr>
          <p:cNvPr id="4" name="Text Box 7"/>
          <p:cNvSpPr txBox="1">
            <a:spLocks noChangeArrowheads="1"/>
          </p:cNvSpPr>
          <p:nvPr/>
        </p:nvSpPr>
        <p:spPr bwMode="auto">
          <a:xfrm>
            <a:off x="228601" y="457200"/>
            <a:ext cx="4805363" cy="369332"/>
          </a:xfrm>
          <a:prstGeom prst="rect">
            <a:avLst/>
          </a:prstGeom>
          <a:noFill/>
          <a:ln w="9525">
            <a:noFill/>
            <a:miter lim="800000"/>
            <a:headEnd/>
            <a:tailEnd/>
          </a:ln>
        </p:spPr>
        <p:txBody>
          <a:bodyPr wrap="square">
            <a:spAutoFit/>
          </a:bodyPr>
          <a:lstStyle/>
          <a:p>
            <a:pPr>
              <a:spcBef>
                <a:spcPct val="50000"/>
              </a:spcBef>
            </a:pPr>
            <a:r>
              <a:rPr lang="es-ES" b="1" dirty="0">
                <a:solidFill>
                  <a:srgbClr val="0033CC"/>
                </a:solidFill>
              </a:rPr>
              <a:t>         Google </a:t>
            </a:r>
            <a:r>
              <a:rPr lang="es-ES" b="1" dirty="0" err="1">
                <a:solidFill>
                  <a:srgbClr val="0033CC"/>
                </a:solidFill>
              </a:rPr>
              <a:t>Earth</a:t>
            </a:r>
            <a:endParaRPr lang="es-ES" b="1" i="1" u="sng" dirty="0">
              <a:solidFill>
                <a:srgbClr val="0033CC"/>
              </a:solidFill>
            </a:endParaRPr>
          </a:p>
        </p:txBody>
      </p:sp>
      <p:sp>
        <p:nvSpPr>
          <p:cNvPr id="5" name="4 CuadroTexto"/>
          <p:cNvSpPr txBox="1"/>
          <p:nvPr/>
        </p:nvSpPr>
        <p:spPr>
          <a:xfrm>
            <a:off x="762000" y="914401"/>
            <a:ext cx="5638800" cy="646331"/>
          </a:xfrm>
          <a:prstGeom prst="rect">
            <a:avLst/>
          </a:prstGeom>
          <a:noFill/>
        </p:spPr>
        <p:txBody>
          <a:bodyPr wrap="square" rtlCol="0">
            <a:spAutoFit/>
          </a:bodyPr>
          <a:lstStyle/>
          <a:p>
            <a:r>
              <a:rPr lang="es-ES" dirty="0"/>
              <a:t>Google </a:t>
            </a:r>
            <a:r>
              <a:rPr lang="es-ES" dirty="0" err="1"/>
              <a:t>Earth</a:t>
            </a:r>
            <a:r>
              <a:rPr lang="es-ES" dirty="0"/>
              <a:t> cuenta con herramientas sencillas de visualización y digitalización </a:t>
            </a:r>
          </a:p>
        </p:txBody>
      </p:sp>
      <p:pic>
        <p:nvPicPr>
          <p:cNvPr id="1026" name="Picture 2"/>
          <p:cNvPicPr>
            <a:picLocks noChangeAspect="1" noChangeArrowheads="1"/>
          </p:cNvPicPr>
          <p:nvPr/>
        </p:nvPicPr>
        <p:blipFill>
          <a:blip r:embed="rId3"/>
          <a:srcRect l="21250" t="5000" r="43750" b="91456"/>
          <a:stretch>
            <a:fillRect/>
          </a:stretch>
        </p:blipFill>
        <p:spPr bwMode="auto">
          <a:xfrm>
            <a:off x="609600" y="4114800"/>
            <a:ext cx="6019800" cy="381000"/>
          </a:xfrm>
          <a:prstGeom prst="rect">
            <a:avLst/>
          </a:prstGeom>
          <a:noFill/>
          <a:ln w="9525">
            <a:noFill/>
            <a:miter lim="800000"/>
            <a:headEnd/>
            <a:tailEnd/>
          </a:ln>
          <a:effectLst/>
        </p:spPr>
      </p:pic>
      <p:cxnSp>
        <p:nvCxnSpPr>
          <p:cNvPr id="8" name="7 Conector recto de flecha"/>
          <p:cNvCxnSpPr/>
          <p:nvPr/>
        </p:nvCxnSpPr>
        <p:spPr>
          <a:xfrm flipH="1" flipV="1">
            <a:off x="1828800" y="4572000"/>
            <a:ext cx="533400" cy="65353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0" name="9 CuadroTexto"/>
          <p:cNvSpPr txBox="1"/>
          <p:nvPr/>
        </p:nvSpPr>
        <p:spPr>
          <a:xfrm>
            <a:off x="2438400" y="5193268"/>
            <a:ext cx="3733800" cy="369332"/>
          </a:xfrm>
          <a:prstGeom prst="rect">
            <a:avLst/>
          </a:prstGeom>
          <a:noFill/>
        </p:spPr>
        <p:txBody>
          <a:bodyPr wrap="square" rtlCol="0">
            <a:spAutoFit/>
          </a:bodyPr>
          <a:lstStyle/>
          <a:p>
            <a:r>
              <a:rPr lang="es-ES" dirty="0"/>
              <a:t>Herramienta para Agregar Polígonos</a:t>
            </a:r>
          </a:p>
        </p:txBody>
      </p:sp>
      <p:pic>
        <p:nvPicPr>
          <p:cNvPr id="1027" name="Picture 3"/>
          <p:cNvPicPr>
            <a:picLocks noChangeAspect="1" noChangeArrowheads="1"/>
          </p:cNvPicPr>
          <p:nvPr/>
        </p:nvPicPr>
        <p:blipFill>
          <a:blip r:embed="rId4"/>
          <a:srcRect l="6250" t="10538" r="56250" b="18000"/>
          <a:stretch>
            <a:fillRect/>
          </a:stretch>
        </p:blipFill>
        <p:spPr bwMode="auto">
          <a:xfrm>
            <a:off x="702396" y="5715000"/>
            <a:ext cx="2726604" cy="3247486"/>
          </a:xfrm>
          <a:prstGeom prst="rect">
            <a:avLst/>
          </a:prstGeom>
          <a:noFill/>
          <a:ln w="9525">
            <a:noFill/>
            <a:miter lim="800000"/>
            <a:headEnd/>
            <a:tailEnd/>
          </a:ln>
          <a:effectLst/>
        </p:spPr>
      </p:pic>
      <p:cxnSp>
        <p:nvCxnSpPr>
          <p:cNvPr id="12" name="11 Conector recto de flecha"/>
          <p:cNvCxnSpPr/>
          <p:nvPr/>
        </p:nvCxnSpPr>
        <p:spPr>
          <a:xfrm>
            <a:off x="1600200" y="6019801"/>
            <a:ext cx="259080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5" name="14 CuadroTexto"/>
          <p:cNvSpPr txBox="1"/>
          <p:nvPr/>
        </p:nvSpPr>
        <p:spPr>
          <a:xfrm>
            <a:off x="4267200" y="5791201"/>
            <a:ext cx="2286000" cy="646331"/>
          </a:xfrm>
          <a:prstGeom prst="rect">
            <a:avLst/>
          </a:prstGeom>
          <a:noFill/>
        </p:spPr>
        <p:txBody>
          <a:bodyPr wrap="square" rtlCol="0">
            <a:spAutoFit/>
          </a:bodyPr>
          <a:lstStyle/>
          <a:p>
            <a:r>
              <a:rPr lang="es-ES" dirty="0"/>
              <a:t>Indicar nombre del Polígono</a:t>
            </a:r>
          </a:p>
        </p:txBody>
      </p:sp>
      <p:pic>
        <p:nvPicPr>
          <p:cNvPr id="1028" name="Picture 4"/>
          <p:cNvPicPr>
            <a:picLocks noChangeAspect="1" noChangeArrowheads="1"/>
          </p:cNvPicPr>
          <p:nvPr/>
        </p:nvPicPr>
        <p:blipFill>
          <a:blip r:embed="rId5"/>
          <a:srcRect l="6250" t="10000" r="56875" b="55000"/>
          <a:stretch>
            <a:fillRect/>
          </a:stretch>
        </p:blipFill>
        <p:spPr bwMode="auto">
          <a:xfrm>
            <a:off x="3733800" y="7047131"/>
            <a:ext cx="2819400" cy="1672527"/>
          </a:xfrm>
          <a:prstGeom prst="rect">
            <a:avLst/>
          </a:prstGeom>
          <a:noFill/>
          <a:ln w="9525">
            <a:noFill/>
            <a:miter lim="800000"/>
            <a:headEnd/>
            <a:tailEnd/>
          </a:ln>
          <a:effectLst/>
        </p:spPr>
      </p:pic>
      <p:cxnSp>
        <p:nvCxnSpPr>
          <p:cNvPr id="20" name="19 Conector recto de flecha"/>
          <p:cNvCxnSpPr/>
          <p:nvPr/>
        </p:nvCxnSpPr>
        <p:spPr>
          <a:xfrm rot="5400000" flipH="1" flipV="1">
            <a:off x="4419600" y="7047130"/>
            <a:ext cx="685800" cy="38100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3" name="22 CuadroTexto"/>
          <p:cNvSpPr txBox="1"/>
          <p:nvPr/>
        </p:nvSpPr>
        <p:spPr>
          <a:xfrm>
            <a:off x="3733800" y="6324600"/>
            <a:ext cx="3124200" cy="646331"/>
          </a:xfrm>
          <a:prstGeom prst="rect">
            <a:avLst/>
          </a:prstGeom>
          <a:noFill/>
        </p:spPr>
        <p:txBody>
          <a:bodyPr wrap="square" rtlCol="0">
            <a:spAutoFit/>
          </a:bodyPr>
          <a:lstStyle/>
          <a:p>
            <a:pPr algn="ctr"/>
            <a:r>
              <a:rPr lang="es-ES" dirty="0"/>
              <a:t>En la pestaña estilo pueden cambiar  la simbología</a:t>
            </a:r>
          </a:p>
        </p:txBody>
      </p:sp>
      <p:cxnSp>
        <p:nvCxnSpPr>
          <p:cNvPr id="17" name="16 Conector recto de flecha"/>
          <p:cNvCxnSpPr/>
          <p:nvPr/>
        </p:nvCxnSpPr>
        <p:spPr>
          <a:xfrm flipH="1" flipV="1">
            <a:off x="2286001" y="4528067"/>
            <a:ext cx="345281" cy="37070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1" name="20 CuadroTexto"/>
          <p:cNvSpPr txBox="1"/>
          <p:nvPr/>
        </p:nvSpPr>
        <p:spPr>
          <a:xfrm>
            <a:off x="2590800" y="4812268"/>
            <a:ext cx="4114800" cy="369332"/>
          </a:xfrm>
          <a:prstGeom prst="rect">
            <a:avLst/>
          </a:prstGeom>
          <a:noFill/>
        </p:spPr>
        <p:txBody>
          <a:bodyPr wrap="square" rtlCol="0">
            <a:spAutoFit/>
          </a:bodyPr>
          <a:lstStyle/>
          <a:p>
            <a:r>
              <a:rPr lang="es-ES" dirty="0"/>
              <a:t>Herramienta para Agregar Líneas o Rutas</a:t>
            </a:r>
          </a:p>
        </p:txBody>
      </p:sp>
      <p:sp>
        <p:nvSpPr>
          <p:cNvPr id="26" name="25 CuadroTexto"/>
          <p:cNvSpPr txBox="1"/>
          <p:nvPr/>
        </p:nvSpPr>
        <p:spPr>
          <a:xfrm>
            <a:off x="762000" y="1676400"/>
            <a:ext cx="3048000" cy="1754326"/>
          </a:xfrm>
          <a:prstGeom prst="rect">
            <a:avLst/>
          </a:prstGeom>
          <a:noFill/>
        </p:spPr>
        <p:txBody>
          <a:bodyPr wrap="square" rtlCol="0">
            <a:spAutoFit/>
          </a:bodyPr>
          <a:lstStyle/>
          <a:p>
            <a:r>
              <a:rPr lang="es-ES" dirty="0"/>
              <a:t>Para buscar un lugar específico, utilice la opción «volar a». En esta práctica, volaremos a la ciudad de Hermosillo  como se muestra en la imagen</a:t>
            </a:r>
          </a:p>
        </p:txBody>
      </p:sp>
      <p:pic>
        <p:nvPicPr>
          <p:cNvPr id="27"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5879" r="81103" b="70232"/>
          <a:stretch/>
        </p:blipFill>
        <p:spPr bwMode="auto">
          <a:xfrm>
            <a:off x="4114801" y="1676400"/>
            <a:ext cx="2078474"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8" name="27 Conector recto de flecha"/>
          <p:cNvCxnSpPr/>
          <p:nvPr/>
        </p:nvCxnSpPr>
        <p:spPr>
          <a:xfrm>
            <a:off x="3429000" y="2536924"/>
            <a:ext cx="7620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28 Elipse"/>
          <p:cNvSpPr/>
          <p:nvPr/>
        </p:nvSpPr>
        <p:spPr>
          <a:xfrm>
            <a:off x="4191000" y="2308324"/>
            <a:ext cx="762000" cy="381000"/>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30" name="Text Box 7"/>
          <p:cNvSpPr txBox="1">
            <a:spLocks noChangeArrowheads="1"/>
          </p:cNvSpPr>
          <p:nvPr/>
        </p:nvSpPr>
        <p:spPr bwMode="auto">
          <a:xfrm>
            <a:off x="228600" y="3581400"/>
            <a:ext cx="4805363" cy="369332"/>
          </a:xfrm>
          <a:prstGeom prst="rect">
            <a:avLst/>
          </a:prstGeom>
          <a:noFill/>
          <a:ln w="9525">
            <a:noFill/>
            <a:miter lim="800000"/>
            <a:headEnd/>
            <a:tailEnd/>
          </a:ln>
        </p:spPr>
        <p:txBody>
          <a:bodyPr wrap="square">
            <a:spAutoFit/>
          </a:bodyPr>
          <a:lstStyle/>
          <a:p>
            <a:pPr>
              <a:spcBef>
                <a:spcPct val="50000"/>
              </a:spcBef>
            </a:pPr>
            <a:r>
              <a:rPr lang="es-ES" b="1" dirty="0">
                <a:solidFill>
                  <a:srgbClr val="0033CC"/>
                </a:solidFill>
              </a:rPr>
              <a:t>         Herramientas</a:t>
            </a:r>
            <a:endParaRPr lang="es-ES" b="1" i="1" u="sng" dirty="0">
              <a:solidFill>
                <a:srgbClr val="0033CC"/>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4"/>
          <p:cNvSpPr>
            <a:spLocks noChangeShapeType="1"/>
          </p:cNvSpPr>
          <p:nvPr/>
        </p:nvSpPr>
        <p:spPr bwMode="auto">
          <a:xfrm>
            <a:off x="549275" y="0"/>
            <a:ext cx="0" cy="9144000"/>
          </a:xfrm>
          <a:prstGeom prst="line">
            <a:avLst/>
          </a:prstGeom>
          <a:noFill/>
          <a:ln w="25400">
            <a:solidFill>
              <a:srgbClr val="0000FF"/>
            </a:solidFill>
            <a:round/>
            <a:headEnd/>
            <a:tailEnd/>
          </a:ln>
        </p:spPr>
        <p:txBody>
          <a:bodyPr/>
          <a:lstStyle/>
          <a:p>
            <a:endParaRPr lang="es-ES"/>
          </a:p>
        </p:txBody>
      </p:sp>
      <p:sp>
        <p:nvSpPr>
          <p:cNvPr id="5" name="Line 5"/>
          <p:cNvSpPr>
            <a:spLocks noChangeShapeType="1"/>
          </p:cNvSpPr>
          <p:nvPr/>
        </p:nvSpPr>
        <p:spPr bwMode="auto">
          <a:xfrm>
            <a:off x="0" y="323851"/>
            <a:ext cx="6858000" cy="0"/>
          </a:xfrm>
          <a:prstGeom prst="line">
            <a:avLst/>
          </a:prstGeom>
          <a:noFill/>
          <a:ln w="25400">
            <a:solidFill>
              <a:srgbClr val="0000FF"/>
            </a:solidFill>
            <a:round/>
            <a:headEnd/>
            <a:tailEnd/>
          </a:ln>
        </p:spPr>
        <p:txBody>
          <a:bodyPr/>
          <a:lstStyle/>
          <a:p>
            <a:endParaRPr lang="es-ES"/>
          </a:p>
        </p:txBody>
      </p:sp>
      <p:sp>
        <p:nvSpPr>
          <p:cNvPr id="6" name="5 CuadroTexto"/>
          <p:cNvSpPr txBox="1"/>
          <p:nvPr/>
        </p:nvSpPr>
        <p:spPr>
          <a:xfrm>
            <a:off x="838200" y="457200"/>
            <a:ext cx="4419600" cy="2308324"/>
          </a:xfrm>
          <a:prstGeom prst="rect">
            <a:avLst/>
          </a:prstGeom>
          <a:noFill/>
        </p:spPr>
        <p:txBody>
          <a:bodyPr wrap="square" rtlCol="0">
            <a:spAutoFit/>
          </a:bodyPr>
          <a:lstStyle/>
          <a:p>
            <a:r>
              <a:rPr lang="es-ES" dirty="0"/>
              <a:t>Acerquen la ventana  lo más que se pueda al área de interés,  utilizando las herramientas de Zoom que aparecen en la esquina superior derecha. *Nota: La opción no aparece a simple vista, tendrán que  acercarse con el mouse para que se active .</a:t>
            </a:r>
          </a:p>
          <a:p>
            <a:endParaRPr lang="es-ES" dirty="0"/>
          </a:p>
          <a:p>
            <a:endParaRPr lang="es-ES" dirty="0"/>
          </a:p>
        </p:txBody>
      </p:sp>
      <p:sp>
        <p:nvSpPr>
          <p:cNvPr id="3" name="2 Rectángulo"/>
          <p:cNvSpPr/>
          <p:nvPr/>
        </p:nvSpPr>
        <p:spPr>
          <a:xfrm>
            <a:off x="838200" y="2362200"/>
            <a:ext cx="5753100" cy="2862322"/>
          </a:xfrm>
          <a:prstGeom prst="rect">
            <a:avLst/>
          </a:prstGeom>
        </p:spPr>
        <p:txBody>
          <a:bodyPr wrap="square">
            <a:spAutoFit/>
          </a:bodyPr>
          <a:lstStyle/>
          <a:p>
            <a:r>
              <a:rPr lang="es-ES" dirty="0"/>
              <a:t>Agreguen un polígono, indiquen su nombre y sin cerrar la ventana empiecen a digitalizar, dando clic en aceptar al terminar.  Tendrán que repetir el proceso cada vez que quieran hacer un nuevo polígono. En este caso, deberán  digitalizar un polígono que abarque la ciudad de Hermosillo,  y uno más para delimitar la presa. </a:t>
            </a:r>
          </a:p>
          <a:p>
            <a:endParaRPr lang="es-ES" dirty="0"/>
          </a:p>
          <a:p>
            <a:r>
              <a:rPr lang="es-ES" dirty="0"/>
              <a:t>El procedimiento para digitalizar líneas es el mismo que el de los polígonos. Utilizando la Herramienta Agregar Ruta escojan  5 calles  principales de Hermosillo.</a:t>
            </a:r>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93265" t="9375" b="41927"/>
          <a:stretch/>
        </p:blipFill>
        <p:spPr bwMode="auto">
          <a:xfrm>
            <a:off x="5667500" y="607590"/>
            <a:ext cx="431615" cy="1754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b="5990"/>
          <a:stretch/>
        </p:blipFill>
        <p:spPr bwMode="auto">
          <a:xfrm>
            <a:off x="685800" y="5672971"/>
            <a:ext cx="6134567" cy="3242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5012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6354" r="75988" b="5729"/>
          <a:stretch/>
        </p:blipFill>
        <p:spPr bwMode="auto">
          <a:xfrm>
            <a:off x="3695700" y="685294"/>
            <a:ext cx="3094221" cy="3471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Elipse"/>
          <p:cNvSpPr/>
          <p:nvPr/>
        </p:nvSpPr>
        <p:spPr>
          <a:xfrm>
            <a:off x="4648200" y="2724150"/>
            <a:ext cx="2209800" cy="533400"/>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5" name="4 CuadroTexto"/>
          <p:cNvSpPr txBox="1"/>
          <p:nvPr/>
        </p:nvSpPr>
        <p:spPr>
          <a:xfrm>
            <a:off x="609600" y="533400"/>
            <a:ext cx="2933700" cy="3970318"/>
          </a:xfrm>
          <a:prstGeom prst="rect">
            <a:avLst/>
          </a:prstGeom>
          <a:noFill/>
        </p:spPr>
        <p:txBody>
          <a:bodyPr wrap="square" rtlCol="0">
            <a:spAutoFit/>
          </a:bodyPr>
          <a:lstStyle/>
          <a:p>
            <a:pPr algn="just"/>
            <a:r>
              <a:rPr lang="es-MX" dirty="0"/>
              <a:t>Para guardar los datos generados deberán hacer clic derecho la ruta o polígono, y seleccionar la opción Guardar lugar como. Con esta opción, generarán un archivo KMZ que podrán desplegar en Google </a:t>
            </a:r>
            <a:r>
              <a:rPr lang="es-MX" dirty="0" err="1"/>
              <a:t>Earth</a:t>
            </a:r>
            <a:r>
              <a:rPr lang="es-MX" dirty="0"/>
              <a:t> cada vez que deseen. Para probar, cierren las ventanas que están utilizando, hagan doble </a:t>
            </a:r>
            <a:r>
              <a:rPr lang="es-MX" dirty="0" err="1"/>
              <a:t>click</a:t>
            </a:r>
            <a:r>
              <a:rPr lang="es-MX" dirty="0"/>
              <a:t> en el archivo KMZ y vuelen a la ciudad de Hermosillo </a:t>
            </a:r>
          </a:p>
        </p:txBody>
      </p:sp>
      <p:sp>
        <p:nvSpPr>
          <p:cNvPr id="6" name="Line 4"/>
          <p:cNvSpPr>
            <a:spLocks noChangeShapeType="1"/>
          </p:cNvSpPr>
          <p:nvPr/>
        </p:nvSpPr>
        <p:spPr bwMode="auto">
          <a:xfrm>
            <a:off x="549275" y="0"/>
            <a:ext cx="0" cy="9144000"/>
          </a:xfrm>
          <a:prstGeom prst="line">
            <a:avLst/>
          </a:prstGeom>
          <a:noFill/>
          <a:ln w="25400">
            <a:solidFill>
              <a:srgbClr val="0000FF"/>
            </a:solidFill>
            <a:round/>
            <a:headEnd/>
            <a:tailEnd/>
          </a:ln>
        </p:spPr>
        <p:txBody>
          <a:bodyPr/>
          <a:lstStyle/>
          <a:p>
            <a:endParaRPr lang="es-ES"/>
          </a:p>
        </p:txBody>
      </p:sp>
      <p:sp>
        <p:nvSpPr>
          <p:cNvPr id="7" name="Line 5"/>
          <p:cNvSpPr>
            <a:spLocks noChangeShapeType="1"/>
          </p:cNvSpPr>
          <p:nvPr/>
        </p:nvSpPr>
        <p:spPr bwMode="auto">
          <a:xfrm>
            <a:off x="0" y="323851"/>
            <a:ext cx="6858000" cy="0"/>
          </a:xfrm>
          <a:prstGeom prst="line">
            <a:avLst/>
          </a:prstGeom>
          <a:noFill/>
          <a:ln w="25400">
            <a:solidFill>
              <a:srgbClr val="0000FF"/>
            </a:solidFill>
            <a:round/>
            <a:headEnd/>
            <a:tailEnd/>
          </a:ln>
        </p:spPr>
        <p:txBody>
          <a:bodyPr/>
          <a:lstStyle/>
          <a:p>
            <a:endParaRPr lang="es-ES"/>
          </a:p>
        </p:txBody>
      </p:sp>
      <p:pic>
        <p:nvPicPr>
          <p:cNvPr id="8" name="Picture 2"/>
          <p:cNvPicPr>
            <a:picLocks noChangeAspect="1" noChangeArrowheads="1"/>
          </p:cNvPicPr>
          <p:nvPr/>
        </p:nvPicPr>
        <p:blipFill>
          <a:blip r:embed="rId3"/>
          <a:srcRect t="3000" r="64375" b="68000"/>
          <a:stretch>
            <a:fillRect/>
          </a:stretch>
        </p:blipFill>
        <p:spPr bwMode="auto">
          <a:xfrm>
            <a:off x="1382109" y="5486400"/>
            <a:ext cx="4942491" cy="2514600"/>
          </a:xfrm>
          <a:prstGeom prst="rect">
            <a:avLst/>
          </a:prstGeom>
          <a:noFill/>
          <a:ln w="9525">
            <a:noFill/>
            <a:miter lim="800000"/>
            <a:headEnd/>
            <a:tailEnd/>
          </a:ln>
          <a:effectLst/>
        </p:spPr>
      </p:pic>
      <p:sp>
        <p:nvSpPr>
          <p:cNvPr id="9" name="8 CuadroTexto"/>
          <p:cNvSpPr txBox="1"/>
          <p:nvPr/>
        </p:nvSpPr>
        <p:spPr>
          <a:xfrm>
            <a:off x="876300" y="4648200"/>
            <a:ext cx="5638800" cy="646331"/>
          </a:xfrm>
          <a:prstGeom prst="rect">
            <a:avLst/>
          </a:prstGeom>
          <a:noFill/>
        </p:spPr>
        <p:txBody>
          <a:bodyPr wrap="square" rtlCol="0">
            <a:spAutoFit/>
          </a:bodyPr>
          <a:lstStyle/>
          <a:p>
            <a:pPr algn="ctr"/>
            <a:r>
              <a:rPr lang="es-ES" dirty="0"/>
              <a:t>Otra opción para salvar datos, se encuentra en Archivo-Guardar-Guardar lugar como.</a:t>
            </a:r>
          </a:p>
        </p:txBody>
      </p:sp>
      <p:sp>
        <p:nvSpPr>
          <p:cNvPr id="11" name="10 Elipse"/>
          <p:cNvSpPr/>
          <p:nvPr/>
        </p:nvSpPr>
        <p:spPr>
          <a:xfrm>
            <a:off x="3581400" y="6019800"/>
            <a:ext cx="2209800" cy="533400"/>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66899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5695C4F-3F8C-4370-911A-5FB2E622BD39}"/>
              </a:ext>
            </a:extLst>
          </p:cNvPr>
          <p:cNvSpPr txBox="1"/>
          <p:nvPr/>
        </p:nvSpPr>
        <p:spPr>
          <a:xfrm flipH="1">
            <a:off x="609600" y="228600"/>
            <a:ext cx="6096000" cy="369332"/>
          </a:xfrm>
          <a:prstGeom prst="rect">
            <a:avLst/>
          </a:prstGeom>
          <a:noFill/>
        </p:spPr>
        <p:txBody>
          <a:bodyPr wrap="square" rtlCol="0">
            <a:spAutoFit/>
          </a:bodyPr>
          <a:lstStyle/>
          <a:p>
            <a:r>
              <a:rPr lang="es-MX" dirty="0"/>
              <a:t>Para guardar  imágenes puede activar el siguiente  comando: </a:t>
            </a:r>
          </a:p>
        </p:txBody>
      </p:sp>
      <p:pic>
        <p:nvPicPr>
          <p:cNvPr id="6" name="Imagen 5">
            <a:extLst>
              <a:ext uri="{FF2B5EF4-FFF2-40B4-BE49-F238E27FC236}">
                <a16:creationId xmlns:a16="http://schemas.microsoft.com/office/drawing/2014/main" id="{B32E76DB-870B-4E74-9B0B-E1EC3A689D17}"/>
              </a:ext>
            </a:extLst>
          </p:cNvPr>
          <p:cNvPicPr>
            <a:picLocks noChangeAspect="1"/>
          </p:cNvPicPr>
          <p:nvPr/>
        </p:nvPicPr>
        <p:blipFill>
          <a:blip r:embed="rId2"/>
          <a:stretch>
            <a:fillRect/>
          </a:stretch>
        </p:blipFill>
        <p:spPr>
          <a:xfrm>
            <a:off x="389647" y="1009575"/>
            <a:ext cx="5934953" cy="1959785"/>
          </a:xfrm>
          <a:prstGeom prst="rect">
            <a:avLst/>
          </a:prstGeom>
        </p:spPr>
      </p:pic>
      <p:pic>
        <p:nvPicPr>
          <p:cNvPr id="8" name="Imagen 7">
            <a:extLst>
              <a:ext uri="{FF2B5EF4-FFF2-40B4-BE49-F238E27FC236}">
                <a16:creationId xmlns:a16="http://schemas.microsoft.com/office/drawing/2014/main" id="{10558D7B-F9CD-425E-AA09-89A5D7C9A058}"/>
              </a:ext>
            </a:extLst>
          </p:cNvPr>
          <p:cNvPicPr>
            <a:picLocks noChangeAspect="1"/>
          </p:cNvPicPr>
          <p:nvPr/>
        </p:nvPicPr>
        <p:blipFill>
          <a:blip r:embed="rId3"/>
          <a:stretch>
            <a:fillRect/>
          </a:stretch>
        </p:blipFill>
        <p:spPr>
          <a:xfrm>
            <a:off x="228600" y="4147066"/>
            <a:ext cx="6338695" cy="2254055"/>
          </a:xfrm>
          <a:prstGeom prst="rect">
            <a:avLst/>
          </a:prstGeom>
        </p:spPr>
      </p:pic>
      <p:sp>
        <p:nvSpPr>
          <p:cNvPr id="9" name="CuadroTexto 8">
            <a:extLst>
              <a:ext uri="{FF2B5EF4-FFF2-40B4-BE49-F238E27FC236}">
                <a16:creationId xmlns:a16="http://schemas.microsoft.com/office/drawing/2014/main" id="{27882644-DD97-4469-9214-97217E49FDA9}"/>
              </a:ext>
            </a:extLst>
          </p:cNvPr>
          <p:cNvSpPr txBox="1"/>
          <p:nvPr/>
        </p:nvSpPr>
        <p:spPr>
          <a:xfrm flipH="1">
            <a:off x="309123" y="3096548"/>
            <a:ext cx="6096000" cy="923330"/>
          </a:xfrm>
          <a:prstGeom prst="rect">
            <a:avLst/>
          </a:prstGeom>
          <a:noFill/>
        </p:spPr>
        <p:txBody>
          <a:bodyPr wrap="square" rtlCol="0">
            <a:spAutoFit/>
          </a:bodyPr>
          <a:lstStyle/>
          <a:p>
            <a:r>
              <a:rPr lang="es-MX" dirty="0"/>
              <a:t>Una vez que presione el comando Guardar Imagen aparecerán las opciones de Título del Mapa a la izquierda y Leyenda  a la derecha, que puede editar colocando el cursor sobre ellas: </a:t>
            </a:r>
          </a:p>
        </p:txBody>
      </p:sp>
      <p:sp>
        <p:nvSpPr>
          <p:cNvPr id="10" name="CuadroTexto 9">
            <a:extLst>
              <a:ext uri="{FF2B5EF4-FFF2-40B4-BE49-F238E27FC236}">
                <a16:creationId xmlns:a16="http://schemas.microsoft.com/office/drawing/2014/main" id="{C173508E-5B84-4F49-9E2F-B28914CF1B15}"/>
              </a:ext>
            </a:extLst>
          </p:cNvPr>
          <p:cNvSpPr txBox="1"/>
          <p:nvPr/>
        </p:nvSpPr>
        <p:spPr>
          <a:xfrm flipH="1">
            <a:off x="349947" y="6858000"/>
            <a:ext cx="6096000" cy="646331"/>
          </a:xfrm>
          <a:prstGeom prst="rect">
            <a:avLst/>
          </a:prstGeom>
          <a:noFill/>
        </p:spPr>
        <p:txBody>
          <a:bodyPr wrap="square" rtlCol="0">
            <a:spAutoFit/>
          </a:bodyPr>
          <a:lstStyle/>
          <a:p>
            <a:r>
              <a:rPr lang="es-MX" dirty="0"/>
              <a:t>Posteriormente presione guardar imagen y póngale un nombre a la misma. </a:t>
            </a:r>
          </a:p>
        </p:txBody>
      </p:sp>
      <p:sp>
        <p:nvSpPr>
          <p:cNvPr id="11" name="CuadroTexto 10">
            <a:extLst>
              <a:ext uri="{FF2B5EF4-FFF2-40B4-BE49-F238E27FC236}">
                <a16:creationId xmlns:a16="http://schemas.microsoft.com/office/drawing/2014/main" id="{DFA8865D-1198-4224-8DA2-B4FC045A4524}"/>
              </a:ext>
            </a:extLst>
          </p:cNvPr>
          <p:cNvSpPr txBox="1"/>
          <p:nvPr/>
        </p:nvSpPr>
        <p:spPr>
          <a:xfrm>
            <a:off x="791568" y="8134425"/>
            <a:ext cx="5526769" cy="369332"/>
          </a:xfrm>
          <a:prstGeom prst="rect">
            <a:avLst/>
          </a:prstGeom>
          <a:noFill/>
        </p:spPr>
        <p:txBody>
          <a:bodyPr wrap="none" rtlCol="0">
            <a:spAutoFit/>
          </a:bodyPr>
          <a:lstStyle/>
          <a:p>
            <a:r>
              <a:rPr lang="es-MX"/>
              <a:t>https://www.youtube.com/watch?v=cNpArN4ZQZg</a:t>
            </a:r>
            <a:endParaRPr lang="es-MX" dirty="0"/>
          </a:p>
        </p:txBody>
      </p:sp>
      <p:sp>
        <p:nvSpPr>
          <p:cNvPr id="12" name="CuadroTexto 11">
            <a:extLst>
              <a:ext uri="{FF2B5EF4-FFF2-40B4-BE49-F238E27FC236}">
                <a16:creationId xmlns:a16="http://schemas.microsoft.com/office/drawing/2014/main" id="{C0BB52EC-B6B3-44EF-A4DB-120F4710DC35}"/>
              </a:ext>
            </a:extLst>
          </p:cNvPr>
          <p:cNvSpPr txBox="1"/>
          <p:nvPr/>
        </p:nvSpPr>
        <p:spPr>
          <a:xfrm>
            <a:off x="2686429" y="7792167"/>
            <a:ext cx="1656672" cy="369332"/>
          </a:xfrm>
          <a:prstGeom prst="rect">
            <a:avLst/>
          </a:prstGeom>
          <a:noFill/>
        </p:spPr>
        <p:txBody>
          <a:bodyPr wrap="none" rtlCol="0">
            <a:spAutoFit/>
          </a:bodyPr>
          <a:lstStyle/>
          <a:p>
            <a:r>
              <a:rPr lang="es-MX" dirty="0"/>
              <a:t>Video Tutorial</a:t>
            </a:r>
          </a:p>
        </p:txBody>
      </p:sp>
    </p:spTree>
    <p:extLst>
      <p:ext uri="{BB962C8B-B14F-4D97-AF65-F5344CB8AC3E}">
        <p14:creationId xmlns:p14="http://schemas.microsoft.com/office/powerpoint/2010/main" val="599935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F04FC513-D2EE-4D8A-923E-0E93D041F7C2}"/>
              </a:ext>
            </a:extLst>
          </p:cNvPr>
          <p:cNvSpPr>
            <a:spLocks noGrp="1"/>
          </p:cNvSpPr>
          <p:nvPr>
            <p:ph type="title"/>
          </p:nvPr>
        </p:nvSpPr>
        <p:spPr>
          <a:xfrm>
            <a:off x="673130" y="460648"/>
            <a:ext cx="5156040" cy="1600200"/>
          </a:xfrm>
        </p:spPr>
        <p:txBody>
          <a:bodyPr/>
          <a:lstStyle/>
          <a:p>
            <a:r>
              <a:rPr lang="es-MX" dirty="0"/>
              <a:t>Tarea</a:t>
            </a:r>
          </a:p>
        </p:txBody>
      </p:sp>
      <p:sp>
        <p:nvSpPr>
          <p:cNvPr id="6" name="CuadroTexto 5">
            <a:extLst>
              <a:ext uri="{FF2B5EF4-FFF2-40B4-BE49-F238E27FC236}">
                <a16:creationId xmlns:a16="http://schemas.microsoft.com/office/drawing/2014/main" id="{A602042B-6D5B-4780-BD53-04B1AB4AF0D1}"/>
              </a:ext>
            </a:extLst>
          </p:cNvPr>
          <p:cNvSpPr txBox="1"/>
          <p:nvPr/>
        </p:nvSpPr>
        <p:spPr>
          <a:xfrm>
            <a:off x="683568" y="2060848"/>
            <a:ext cx="4703724" cy="646331"/>
          </a:xfrm>
          <a:prstGeom prst="rect">
            <a:avLst/>
          </a:prstGeom>
          <a:noFill/>
        </p:spPr>
        <p:txBody>
          <a:bodyPr wrap="none" rtlCol="0">
            <a:spAutoFit/>
          </a:bodyPr>
          <a:lstStyle/>
          <a:p>
            <a:r>
              <a:rPr lang="es-MX" dirty="0"/>
              <a:t>Bajar el Software Google </a:t>
            </a:r>
            <a:r>
              <a:rPr lang="es-MX" dirty="0" err="1"/>
              <a:t>Earth</a:t>
            </a:r>
            <a:r>
              <a:rPr lang="es-MX" dirty="0"/>
              <a:t> Pro en la liga</a:t>
            </a:r>
          </a:p>
          <a:p>
            <a:endParaRPr lang="es-MX" dirty="0"/>
          </a:p>
        </p:txBody>
      </p:sp>
      <p:sp>
        <p:nvSpPr>
          <p:cNvPr id="7" name="CuadroTexto 6">
            <a:extLst>
              <a:ext uri="{FF2B5EF4-FFF2-40B4-BE49-F238E27FC236}">
                <a16:creationId xmlns:a16="http://schemas.microsoft.com/office/drawing/2014/main" id="{AA258943-9911-4683-91A3-03D1A599ABF1}"/>
              </a:ext>
            </a:extLst>
          </p:cNvPr>
          <p:cNvSpPr txBox="1"/>
          <p:nvPr/>
        </p:nvSpPr>
        <p:spPr>
          <a:xfrm>
            <a:off x="80324" y="2696210"/>
            <a:ext cx="6472876" cy="369332"/>
          </a:xfrm>
          <a:prstGeom prst="rect">
            <a:avLst/>
          </a:prstGeom>
          <a:noFill/>
        </p:spPr>
        <p:txBody>
          <a:bodyPr wrap="square">
            <a:spAutoFit/>
          </a:bodyPr>
          <a:lstStyle/>
          <a:p>
            <a:r>
              <a:rPr lang="es-MX" dirty="0"/>
              <a:t>https://www.google.com/intl/es/earth/download/gep/agree.html</a:t>
            </a:r>
          </a:p>
        </p:txBody>
      </p:sp>
      <p:sp>
        <p:nvSpPr>
          <p:cNvPr id="10" name="CuadroTexto 9">
            <a:extLst>
              <a:ext uri="{FF2B5EF4-FFF2-40B4-BE49-F238E27FC236}">
                <a16:creationId xmlns:a16="http://schemas.microsoft.com/office/drawing/2014/main" id="{A9F67B04-506D-40CD-A69C-5F55E4BA68F2}"/>
              </a:ext>
            </a:extLst>
          </p:cNvPr>
          <p:cNvSpPr txBox="1"/>
          <p:nvPr/>
        </p:nvSpPr>
        <p:spPr>
          <a:xfrm>
            <a:off x="827584" y="3429000"/>
            <a:ext cx="5526769" cy="2308324"/>
          </a:xfrm>
          <a:prstGeom prst="rect">
            <a:avLst/>
          </a:prstGeom>
          <a:noFill/>
        </p:spPr>
        <p:txBody>
          <a:bodyPr wrap="square" rtlCol="0">
            <a:spAutoFit/>
          </a:bodyPr>
          <a:lstStyle/>
          <a:p>
            <a:pPr marL="342900" indent="-342900">
              <a:buFont typeface="+mj-lt"/>
              <a:buAutoNum type="arabicPeriod"/>
            </a:pPr>
            <a:r>
              <a:rPr lang="es-MX" dirty="0"/>
              <a:t>Use Google </a:t>
            </a:r>
            <a:r>
              <a:rPr lang="es-MX" dirty="0" err="1"/>
              <a:t>Earth</a:t>
            </a:r>
            <a:r>
              <a:rPr lang="es-MX" dirty="0"/>
              <a:t> para localizar un problema de riesgo natural  en su localidad.</a:t>
            </a:r>
          </a:p>
          <a:p>
            <a:pPr marL="342900" indent="-342900">
              <a:buFont typeface="+mj-lt"/>
              <a:buAutoNum type="arabicPeriod"/>
            </a:pPr>
            <a:r>
              <a:rPr lang="es-MX" dirty="0"/>
              <a:t>Coloque un punto señalando el sitio.</a:t>
            </a:r>
          </a:p>
          <a:p>
            <a:pPr marL="342900" indent="-342900">
              <a:buFont typeface="+mj-lt"/>
              <a:buAutoNum type="arabicPeriod"/>
            </a:pPr>
            <a:r>
              <a:rPr lang="es-MX" dirty="0"/>
              <a:t>Coloque un polígono ubicando la posible área de afectación</a:t>
            </a:r>
          </a:p>
          <a:p>
            <a:pPr marL="342900" indent="-342900">
              <a:buFont typeface="+mj-lt"/>
              <a:buAutoNum type="arabicPeriod"/>
            </a:pPr>
            <a:r>
              <a:rPr lang="es-MX" dirty="0"/>
              <a:t>Grabe la Imagen y envíela por correo o </a:t>
            </a:r>
            <a:r>
              <a:rPr lang="es-MX" dirty="0" err="1"/>
              <a:t>Teams</a:t>
            </a:r>
            <a:r>
              <a:rPr lang="es-MX" dirty="0"/>
              <a:t> con su nombre</a:t>
            </a:r>
          </a:p>
          <a:p>
            <a:endParaRPr lang="es-MX" dirty="0"/>
          </a:p>
        </p:txBody>
      </p:sp>
    </p:spTree>
    <p:extLst>
      <p:ext uri="{BB962C8B-B14F-4D97-AF65-F5344CB8AC3E}">
        <p14:creationId xmlns:p14="http://schemas.microsoft.com/office/powerpoint/2010/main" val="272462916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533</Words>
  <Application>Microsoft Office PowerPoint</Application>
  <PresentationFormat>Presentación en pantalla (4:3)</PresentationFormat>
  <Paragraphs>39</Paragraphs>
  <Slides>6</Slides>
  <Notes>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6</vt:i4>
      </vt:variant>
    </vt:vector>
  </HeadingPairs>
  <TitlesOfParts>
    <vt:vector size="9" baseType="lpstr">
      <vt:lpstr>Arial</vt:lpstr>
      <vt:lpstr>Calibri</vt:lpstr>
      <vt:lpstr>Tema de Office</vt:lpstr>
      <vt:lpstr>Presentación de PowerPoint</vt:lpstr>
      <vt:lpstr>Presentación de PowerPoint</vt:lpstr>
      <vt:lpstr>Presentación de PowerPoint</vt:lpstr>
      <vt:lpstr>Presentación de PowerPoint</vt:lpstr>
      <vt:lpstr>Presentación de PowerPoint</vt:lpstr>
      <vt:lpstr>Tarea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 Gis</dc:title>
  <dc:creator>Elia</dc:creator>
  <cp:lastModifiedBy>JOSE ISMAEL MINJAREZ SOSA</cp:lastModifiedBy>
  <cp:revision>12</cp:revision>
  <dcterms:created xsi:type="dcterms:W3CDTF">2010-10-22T16:42:56Z</dcterms:created>
  <dcterms:modified xsi:type="dcterms:W3CDTF">2021-09-22T05:26:48Z</dcterms:modified>
</cp:coreProperties>
</file>