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media/image44.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0"/>
  </p:notesMasterIdLst>
  <p:sldIdLst>
    <p:sldId id="344" r:id="rId2"/>
    <p:sldId id="256" r:id="rId3"/>
    <p:sldId id="346" r:id="rId4"/>
    <p:sldId id="347" r:id="rId5"/>
    <p:sldId id="348" r:id="rId6"/>
    <p:sldId id="345" r:id="rId7"/>
    <p:sldId id="326" r:id="rId8"/>
    <p:sldId id="349" r:id="rId9"/>
    <p:sldId id="327" r:id="rId10"/>
    <p:sldId id="331" r:id="rId11"/>
    <p:sldId id="258" r:id="rId12"/>
    <p:sldId id="257" r:id="rId13"/>
    <p:sldId id="291" r:id="rId14"/>
    <p:sldId id="292" r:id="rId15"/>
    <p:sldId id="262" r:id="rId16"/>
    <p:sldId id="303" r:id="rId17"/>
    <p:sldId id="350" r:id="rId18"/>
    <p:sldId id="354" r:id="rId19"/>
    <p:sldId id="352" r:id="rId20"/>
    <p:sldId id="351" r:id="rId21"/>
    <p:sldId id="353" r:id="rId22"/>
    <p:sldId id="293" r:id="rId23"/>
    <p:sldId id="337" r:id="rId24"/>
    <p:sldId id="267" r:id="rId25"/>
    <p:sldId id="338" r:id="rId26"/>
    <p:sldId id="339" r:id="rId27"/>
    <p:sldId id="340" r:id="rId28"/>
    <p:sldId id="268" r:id="rId29"/>
    <p:sldId id="295" r:id="rId30"/>
    <p:sldId id="341" r:id="rId31"/>
    <p:sldId id="271" r:id="rId32"/>
    <p:sldId id="272" r:id="rId33"/>
    <p:sldId id="273" r:id="rId34"/>
    <p:sldId id="274" r:id="rId35"/>
    <p:sldId id="269" r:id="rId36"/>
    <p:sldId id="305" r:id="rId37"/>
    <p:sldId id="275" r:id="rId38"/>
    <p:sldId id="342" r:id="rId39"/>
    <p:sldId id="280" r:id="rId40"/>
    <p:sldId id="270" r:id="rId41"/>
    <p:sldId id="296" r:id="rId42"/>
    <p:sldId id="281" r:id="rId43"/>
    <p:sldId id="298" r:id="rId44"/>
    <p:sldId id="297" r:id="rId45"/>
    <p:sldId id="300" r:id="rId46"/>
    <p:sldId id="328" r:id="rId47"/>
    <p:sldId id="329" r:id="rId48"/>
    <p:sldId id="330" r:id="rId49"/>
    <p:sldId id="283" r:id="rId50"/>
    <p:sldId id="343" r:id="rId51"/>
    <p:sldId id="282" r:id="rId52"/>
    <p:sldId id="284" r:id="rId53"/>
    <p:sldId id="285" r:id="rId54"/>
    <p:sldId id="286" r:id="rId55"/>
    <p:sldId id="289" r:id="rId56"/>
    <p:sldId id="264" r:id="rId57"/>
    <p:sldId id="265" r:id="rId58"/>
    <p:sldId id="266" r:id="rId59"/>
    <p:sldId id="336" r:id="rId60"/>
    <p:sldId id="355" r:id="rId61"/>
    <p:sldId id="311" r:id="rId62"/>
    <p:sldId id="312" r:id="rId63"/>
    <p:sldId id="314" r:id="rId64"/>
    <p:sldId id="315" r:id="rId65"/>
    <p:sldId id="316" r:id="rId66"/>
    <p:sldId id="313" r:id="rId67"/>
    <p:sldId id="306" r:id="rId68"/>
    <p:sldId id="261" r:id="rId69"/>
    <p:sldId id="307" r:id="rId70"/>
    <p:sldId id="324" r:id="rId71"/>
    <p:sldId id="308" r:id="rId72"/>
    <p:sldId id="320" r:id="rId73"/>
    <p:sldId id="309" r:id="rId74"/>
    <p:sldId id="310" r:id="rId75"/>
    <p:sldId id="318" r:id="rId76"/>
    <p:sldId id="321" r:id="rId77"/>
    <p:sldId id="319" r:id="rId78"/>
    <p:sldId id="322" r:id="rId7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OCENTE GUADALUPE ESPINOZA MALDONADO" initials="IGEM" lastIdx="1" clrIdx="0">
    <p:extLst>
      <p:ext uri="{19B8F6BF-5375-455C-9EA6-DF929625EA0E}">
        <p15:presenceInfo xmlns:p15="http://schemas.microsoft.com/office/powerpoint/2012/main" userId="INOCENTE GUADALUPE ESPINOZA MALDONAD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1B503"/>
    <a:srgbClr val="FFFF00"/>
    <a:srgbClr val="005D01"/>
    <a:srgbClr val="0000FF"/>
    <a:srgbClr val="DDFFD8"/>
    <a:srgbClr val="FFF690"/>
    <a:srgbClr val="FFE9D0"/>
    <a:srgbClr val="B3FFA5"/>
    <a:srgbClr val="006101"/>
    <a:srgbClr val="FBFF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5" autoAdjust="0"/>
    <p:restoredTop sz="94660"/>
  </p:normalViewPr>
  <p:slideViewPr>
    <p:cSldViewPr snapToObjects="1">
      <p:cViewPr varScale="1">
        <p:scale>
          <a:sx n="94" d="100"/>
          <a:sy n="94" d="100"/>
        </p:scale>
        <p:origin x="774" y="84"/>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BFE84C-D6A9-104D-A5FA-B5B88A9D664B}" type="datetimeFigureOut">
              <a:rPr lang="en-US" smtClean="0"/>
              <a:pPr/>
              <a:t>8/13/2025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F2A62A-C04D-F445-A590-A56AA2B89EDF}" type="slidenum">
              <a:rPr lang="en-US" smtClean="0"/>
              <a:pPr/>
              <a:t>‹Nº›</a:t>
            </a:fld>
            <a:endParaRPr lang="en-US"/>
          </a:p>
        </p:txBody>
      </p:sp>
    </p:spTree>
    <p:extLst>
      <p:ext uri="{BB962C8B-B14F-4D97-AF65-F5344CB8AC3E}">
        <p14:creationId xmlns:p14="http://schemas.microsoft.com/office/powerpoint/2010/main" val="2763551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3385469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1364D0D-BC9C-1649-A011-2CB038C0D813}" type="datetimeFigureOut">
              <a:rPr lang="en-US" smtClean="0"/>
              <a:pPr/>
              <a:t>8/13/2025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5FB5D6-0329-8F4B-B8E1-CC6056AF8638}"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364D0D-BC9C-1649-A011-2CB038C0D813}" type="datetimeFigureOut">
              <a:rPr lang="en-US" smtClean="0"/>
              <a:pPr/>
              <a:t>8/13/2025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5FB5D6-0329-8F4B-B8E1-CC6056AF8638}"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364D0D-BC9C-1649-A011-2CB038C0D813}" type="datetimeFigureOut">
              <a:rPr lang="en-US" smtClean="0"/>
              <a:pPr/>
              <a:t>8/13/2025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5FB5D6-0329-8F4B-B8E1-CC6056AF8638}"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364D0D-BC9C-1649-A011-2CB038C0D813}" type="datetimeFigureOut">
              <a:rPr lang="en-US" smtClean="0"/>
              <a:pPr/>
              <a:t>8/13/2025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5FB5D6-0329-8F4B-B8E1-CC6056AF8638}"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364D0D-BC9C-1649-A011-2CB038C0D813}" type="datetimeFigureOut">
              <a:rPr lang="en-US" smtClean="0"/>
              <a:pPr/>
              <a:t>8/13/2025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5FB5D6-0329-8F4B-B8E1-CC6056AF8638}"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364D0D-BC9C-1649-A011-2CB038C0D813}" type="datetimeFigureOut">
              <a:rPr lang="en-US" smtClean="0"/>
              <a:pPr/>
              <a:t>8/13/2025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5FB5D6-0329-8F4B-B8E1-CC6056AF8638}"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364D0D-BC9C-1649-A011-2CB038C0D813}" type="datetimeFigureOut">
              <a:rPr lang="en-US" smtClean="0"/>
              <a:pPr/>
              <a:t>8/13/2025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5FB5D6-0329-8F4B-B8E1-CC6056AF8638}"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364D0D-BC9C-1649-A011-2CB038C0D813}" type="datetimeFigureOut">
              <a:rPr lang="en-US" smtClean="0"/>
              <a:pPr/>
              <a:t>8/13/2025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5FB5D6-0329-8F4B-B8E1-CC6056AF8638}"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364D0D-BC9C-1649-A011-2CB038C0D813}" type="datetimeFigureOut">
              <a:rPr lang="en-US" smtClean="0"/>
              <a:pPr/>
              <a:t>8/13/2025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5FB5D6-0329-8F4B-B8E1-CC6056AF8638}"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364D0D-BC9C-1649-A011-2CB038C0D813}" type="datetimeFigureOut">
              <a:rPr lang="en-US" smtClean="0"/>
              <a:pPr/>
              <a:t>8/13/2025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5FB5D6-0329-8F4B-B8E1-CC6056AF8638}"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364D0D-BC9C-1649-A011-2CB038C0D813}" type="datetimeFigureOut">
              <a:rPr lang="en-US" smtClean="0"/>
              <a:pPr/>
              <a:t>8/13/2025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5FB5D6-0329-8F4B-B8E1-CC6056AF8638}"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364D0D-BC9C-1649-A011-2CB038C0D813}" type="datetimeFigureOut">
              <a:rPr lang="en-US" smtClean="0"/>
              <a:pPr/>
              <a:t>8/13/2025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5FB5D6-0329-8F4B-B8E1-CC6056AF8638}"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0.tmp"/></Relationships>
</file>

<file path=ppt/slides/_rels/slide1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18.tmp"/><Relationship Id="rId3" Type="http://schemas.openxmlformats.org/officeDocument/2006/relationships/image" Target="../media/image15.wmf"/><Relationship Id="rId7" Type="http://schemas.microsoft.com/office/2007/relationships/hdphoto" Target="../media/hdphoto9.wdp"/><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image" Target="../media/image17.png"/><Relationship Id="rId5" Type="http://schemas.microsoft.com/office/2007/relationships/hdphoto" Target="../media/hdphoto8.wdp"/><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1.w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microsoft.com/office/2007/relationships/hdphoto" Target="../media/hdphoto11.wdp"/></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microsoft.com/office/2007/relationships/hdphoto" Target="../media/hdphoto12.wdp"/></Relationships>
</file>

<file path=ppt/slides/_rels/slide35.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6.tmp"/><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7.tmp"/><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9.tmp"/><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0.tmp"/><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1.tmp"/><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2.tmp"/><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4.tmp"/><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5.tmp"/><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6.tmp"/><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0.tmp"/><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405DE17-994A-476D-807F-30AD8227A7BA}"/>
              </a:ext>
            </a:extLst>
          </p:cNvPr>
          <p:cNvSpPr/>
          <p:nvPr/>
        </p:nvSpPr>
        <p:spPr>
          <a:xfrm>
            <a:off x="3657600" y="1600200"/>
            <a:ext cx="4378122" cy="646331"/>
          </a:xfrm>
          <a:prstGeom prst="rect">
            <a:avLst/>
          </a:prstGeom>
        </p:spPr>
        <p:txBody>
          <a:bodyPr wrap="none">
            <a:spAutoFit/>
          </a:bodyPr>
          <a:lstStyle/>
          <a:p>
            <a:pPr algn="ctr"/>
            <a:r>
              <a:rPr lang="es-MX" sz="3600" dirty="0">
                <a:latin typeface="Times New Roman" panose="02020603050405020304" pitchFamily="18" charset="0"/>
                <a:cs typeface="Times New Roman" panose="02020603050405020304" pitchFamily="18" charset="0"/>
              </a:rPr>
              <a:t>Geoquímica ambiental</a:t>
            </a:r>
          </a:p>
        </p:txBody>
      </p:sp>
      <p:sp>
        <p:nvSpPr>
          <p:cNvPr id="3" name="Rectángulo 2">
            <a:extLst>
              <a:ext uri="{FF2B5EF4-FFF2-40B4-BE49-F238E27FC236}">
                <a16:creationId xmlns:a16="http://schemas.microsoft.com/office/drawing/2014/main" id="{79EC0969-89CF-4234-9CF9-0A66607D2D14}"/>
              </a:ext>
            </a:extLst>
          </p:cNvPr>
          <p:cNvSpPr/>
          <p:nvPr/>
        </p:nvSpPr>
        <p:spPr>
          <a:xfrm>
            <a:off x="1219200" y="2819400"/>
            <a:ext cx="10261879" cy="523220"/>
          </a:xfrm>
          <a:prstGeom prst="rect">
            <a:avLst/>
          </a:prstGeom>
        </p:spPr>
        <p:txBody>
          <a:bodyPr wrap="square">
            <a:spAutoFit/>
          </a:bodyPr>
          <a:lstStyle/>
          <a:p>
            <a:pPr algn="just"/>
            <a:r>
              <a:rPr lang="es-MX" sz="2800" dirty="0">
                <a:latin typeface="Times New Roman" panose="02020603050405020304" pitchFamily="18" charset="0"/>
                <a:cs typeface="Times New Roman" panose="02020603050405020304" pitchFamily="18" charset="0"/>
              </a:rPr>
              <a:t>Curso obligatorio de la carrera  Licenciatura en Ciencias Ambientales</a:t>
            </a:r>
          </a:p>
        </p:txBody>
      </p:sp>
    </p:spTree>
    <p:extLst>
      <p:ext uri="{BB962C8B-B14F-4D97-AF65-F5344CB8AC3E}">
        <p14:creationId xmlns:p14="http://schemas.microsoft.com/office/powerpoint/2010/main" val="4281318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06C9915B-CC7C-4304-8113-F6E79D3F3D07}"/>
              </a:ext>
            </a:extLst>
          </p:cNvPr>
          <p:cNvGraphicFramePr>
            <a:graphicFrameLocks noGrp="1"/>
          </p:cNvGraphicFramePr>
          <p:nvPr>
            <p:extLst>
              <p:ext uri="{D42A27DB-BD31-4B8C-83A1-F6EECF244321}">
                <p14:modId xmlns:p14="http://schemas.microsoft.com/office/powerpoint/2010/main" val="2380061064"/>
              </p:ext>
            </p:extLst>
          </p:nvPr>
        </p:nvGraphicFramePr>
        <p:xfrm>
          <a:off x="1828800" y="603950"/>
          <a:ext cx="8229600" cy="5976234"/>
        </p:xfrm>
        <a:graphic>
          <a:graphicData uri="http://schemas.openxmlformats.org/drawingml/2006/table">
            <a:tbl>
              <a:tblPr>
                <a:tableStyleId>{5C22544A-7EE6-4342-B048-85BDC9FD1C3A}</a:tableStyleId>
              </a:tblPr>
              <a:tblGrid>
                <a:gridCol w="1112932">
                  <a:extLst>
                    <a:ext uri="{9D8B030D-6E8A-4147-A177-3AD203B41FA5}">
                      <a16:colId xmlns:a16="http://schemas.microsoft.com/office/drawing/2014/main" val="1145260730"/>
                    </a:ext>
                  </a:extLst>
                </a:gridCol>
                <a:gridCol w="1808512">
                  <a:extLst>
                    <a:ext uri="{9D8B030D-6E8A-4147-A177-3AD203B41FA5}">
                      <a16:colId xmlns:a16="http://schemas.microsoft.com/office/drawing/2014/main" val="2612493676"/>
                    </a:ext>
                  </a:extLst>
                </a:gridCol>
                <a:gridCol w="5308156">
                  <a:extLst>
                    <a:ext uri="{9D8B030D-6E8A-4147-A177-3AD203B41FA5}">
                      <a16:colId xmlns:a16="http://schemas.microsoft.com/office/drawing/2014/main" val="3036435831"/>
                    </a:ext>
                  </a:extLst>
                </a:gridCol>
              </a:tblGrid>
              <a:tr h="167628">
                <a:tc>
                  <a:txBody>
                    <a:bodyPr/>
                    <a:lstStyle/>
                    <a:p>
                      <a:pPr algn="ctr" fontAlgn="ctr"/>
                      <a:r>
                        <a:rPr lang="es-MX" sz="1400" u="none" strike="noStrike" dirty="0">
                          <a:effectLst/>
                          <a:latin typeface="Times New Roman" panose="02020603050405020304" pitchFamily="18" charset="0"/>
                          <a:cs typeface="Times New Roman" panose="02020603050405020304" pitchFamily="18" charset="0"/>
                        </a:rPr>
                        <a:t>1</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dirty="0">
                          <a:effectLst/>
                          <a:latin typeface="Times New Roman" panose="02020603050405020304" pitchFamily="18" charset="0"/>
                          <a:cs typeface="Times New Roman" panose="02020603050405020304" pitchFamily="18" charset="0"/>
                        </a:rPr>
                        <a:t>220203014</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a:effectLst/>
                          <a:latin typeface="Times New Roman" panose="02020603050405020304" pitchFamily="18" charset="0"/>
                          <a:cs typeface="Times New Roman" panose="02020603050405020304" pitchFamily="18" charset="0"/>
                        </a:rPr>
                        <a:t> ALCARAZ MACHADO MARTIN RAFAEL</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3335005265"/>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2</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dirty="0">
                          <a:effectLst/>
                          <a:latin typeface="Times New Roman" panose="02020603050405020304" pitchFamily="18" charset="0"/>
                          <a:cs typeface="Times New Roman" panose="02020603050405020304" pitchFamily="18" charset="0"/>
                        </a:rPr>
                        <a:t>220216611</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 ARVIZU GAMBOA LUIS FELIPE</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2458716129"/>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3</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dirty="0">
                          <a:effectLst/>
                          <a:latin typeface="Times New Roman" panose="02020603050405020304" pitchFamily="18" charset="0"/>
                          <a:cs typeface="Times New Roman" panose="02020603050405020304" pitchFamily="18" charset="0"/>
                        </a:rPr>
                        <a:t>220217844</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 COBARRUVIAS LUGO ANDREA</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2511586952"/>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4</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220215189</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 CORDOVA MORALES MICHELL JOCELYN</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1296056479"/>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5</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220211139</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 CORONADO DURAZO LISS ADAMARI</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1324026429"/>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6</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220215302</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FLORES FIMBRES MARIANA</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3301479223"/>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7</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220205910</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 GAMBOA NAVARRO VIVIANA</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2866602958"/>
                  </a:ext>
                </a:extLst>
              </a:tr>
              <a:tr h="149492">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8</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220221392</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 GARCIA TAPIA NATALIA</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19374983"/>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9</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219216598</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GONZALEZ NUÑEZ CARLA PATRICIA</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4201828946"/>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10</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220200809</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 HERNANDEZ LOPEZ LORENA BEATRIZ</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3906186468"/>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11</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220211687</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 HERNANDEZ SOLANO VALERIA</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2911998560"/>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12</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220206678</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 MADRID VILLA ANA MARIA</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1506118290"/>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13</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220210888</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MEDRANO ENCINAS FRANCIA MILITZA</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3292880339"/>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14</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220213973</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 MENDOZA ORDUÑO GRACIELA ISABEL</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2868323279"/>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15</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220203816</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 MONTOYA MADRIGAL SOFIA PATRICIA</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1690008157"/>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16</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220203114</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MORALES BOYKIN JOCELIN</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3315365960"/>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17</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220222839</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 MORENO RAMIREZ EDUARDO</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1387398801"/>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18</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220215573</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 OCAÑA MIRANDA ELVA NAYELI</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1820919083"/>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19</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220213072</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PINEDA MENDIVIL ESTEFANIA GUADALUPE</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2163092620"/>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20</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219212514</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RAMIREZ MUNGUIA MARIA FERNANDA</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2167111393"/>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21</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220212446</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 RIESGO ROMERO FERNANDA</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1540335580"/>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22</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220208618</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 RODRIGUEZ REYES PAOLA EDITH</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1497241867"/>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23</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220217749</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RUIZ LABORIN BILHAN GADHIEL</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2694451383"/>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24</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220213160</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RUIZ VALDES FRANCISCO JAVIER</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30819282"/>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25</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220219662</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 SALMERON HERRERA FABIAN YAHIR</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1011792982"/>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26</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220220133</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SANDOVAL MEDINA DANIEL ANTONIO</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1063992714"/>
                  </a:ext>
                </a:extLst>
              </a:tr>
              <a:tr h="167628">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 27</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ctr" fontAlgn="ctr"/>
                      <a:r>
                        <a:rPr lang="es-MX" sz="1400" u="none" strike="noStrike">
                          <a:effectLst/>
                          <a:latin typeface="Times New Roman" panose="02020603050405020304" pitchFamily="18" charset="0"/>
                          <a:cs typeface="Times New Roman" panose="02020603050405020304" pitchFamily="18" charset="0"/>
                        </a:rPr>
                        <a:t>220218450</a:t>
                      </a:r>
                      <a:endParaRPr lang="es-MX" sz="1400" b="0" i="0" u="none" strike="noStrike">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ctr">
                    <a:solidFill>
                      <a:schemeClr val="bg1"/>
                    </a:solidFill>
                  </a:tcPr>
                </a:tc>
                <a:tc>
                  <a:txBody>
                    <a:bodyPr/>
                    <a:lstStyle/>
                    <a:p>
                      <a:pPr algn="l" fontAlgn="b"/>
                      <a:r>
                        <a:rPr lang="es-MX" sz="1400" u="none" strike="noStrike" dirty="0">
                          <a:effectLst/>
                          <a:latin typeface="Times New Roman" panose="02020603050405020304" pitchFamily="18" charset="0"/>
                          <a:cs typeface="Times New Roman" panose="02020603050405020304" pitchFamily="18" charset="0"/>
                        </a:rPr>
                        <a:t> ZAVALA VALADEZ KEVIN ANDRES</a:t>
                      </a:r>
                      <a:endParaRPr lang="es-MX"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982" marR="7982" marT="7982" marB="0" anchor="b">
                    <a:solidFill>
                      <a:schemeClr val="bg1"/>
                    </a:solidFill>
                  </a:tcPr>
                </a:tc>
                <a:extLst>
                  <a:ext uri="{0D108BD9-81ED-4DB2-BD59-A6C34878D82A}">
                    <a16:rowId xmlns:a16="http://schemas.microsoft.com/office/drawing/2014/main" val="2472648493"/>
                  </a:ext>
                </a:extLst>
              </a:tr>
            </a:tbl>
          </a:graphicData>
        </a:graphic>
      </p:graphicFrame>
      <p:sp>
        <p:nvSpPr>
          <p:cNvPr id="4" name="Rectángulo 3">
            <a:extLst>
              <a:ext uri="{FF2B5EF4-FFF2-40B4-BE49-F238E27FC236}">
                <a16:creationId xmlns:a16="http://schemas.microsoft.com/office/drawing/2014/main" id="{A671DE3E-D3E8-4DB9-98C6-DB8995BBC5BA}"/>
              </a:ext>
            </a:extLst>
          </p:cNvPr>
          <p:cNvSpPr/>
          <p:nvPr/>
        </p:nvSpPr>
        <p:spPr>
          <a:xfrm>
            <a:off x="954594" y="19175"/>
            <a:ext cx="9752991" cy="584775"/>
          </a:xfrm>
          <a:prstGeom prst="rect">
            <a:avLst/>
          </a:prstGeom>
        </p:spPr>
        <p:txBody>
          <a:bodyPr wrap="none">
            <a:spAutoFit/>
          </a:bodyPr>
          <a:lstStyle/>
          <a:p>
            <a:pPr algn="ctr"/>
            <a:r>
              <a:rPr lang="es-MX" sz="3200" dirty="0">
                <a:latin typeface="Times New Roman" panose="02020603050405020304" pitchFamily="18" charset="0"/>
                <a:cs typeface="Times New Roman" panose="02020603050405020304" pitchFamily="18" charset="0"/>
              </a:rPr>
              <a:t>Alumnas y alumnos inscritos en el curso, semestre 2021-2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0EE314F-80B1-4C94-AB80-F9C66CCD4C77}"/>
              </a:ext>
            </a:extLst>
          </p:cNvPr>
          <p:cNvPicPr>
            <a:picLocks noChangeAspect="1"/>
          </p:cNvPicPr>
          <p:nvPr/>
        </p:nvPicPr>
        <p:blipFill rotWithShape="1">
          <a:blip r:embed="rId2"/>
          <a:srcRect l="8861" t="24176" r="8386" b="3443"/>
          <a:stretch/>
        </p:blipFill>
        <p:spPr>
          <a:xfrm>
            <a:off x="1369924" y="152400"/>
            <a:ext cx="8917075" cy="6574679"/>
          </a:xfrm>
          <a:prstGeom prst="rect">
            <a:avLst/>
          </a:prstGeom>
        </p:spPr>
      </p:pic>
    </p:spTree>
    <p:extLst>
      <p:ext uri="{BB962C8B-B14F-4D97-AF65-F5344CB8AC3E}">
        <p14:creationId xmlns:p14="http://schemas.microsoft.com/office/powerpoint/2010/main" val="1249819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C57593C-C3A7-48C1-9AB6-C5F3E19725F6}"/>
              </a:ext>
            </a:extLst>
          </p:cNvPr>
          <p:cNvPicPr>
            <a:picLocks noChangeAspect="1"/>
          </p:cNvPicPr>
          <p:nvPr/>
        </p:nvPicPr>
        <p:blipFill rotWithShape="1">
          <a:blip r:embed="rId2"/>
          <a:srcRect l="9036" t="26080" r="8705" b="4615"/>
          <a:stretch/>
        </p:blipFill>
        <p:spPr>
          <a:xfrm>
            <a:off x="1295400" y="279047"/>
            <a:ext cx="9296400" cy="6602399"/>
          </a:xfrm>
          <a:prstGeom prst="rect">
            <a:avLst/>
          </a:prstGeom>
        </p:spPr>
      </p:pic>
    </p:spTree>
    <p:extLst>
      <p:ext uri="{BB962C8B-B14F-4D97-AF65-F5344CB8AC3E}">
        <p14:creationId xmlns:p14="http://schemas.microsoft.com/office/powerpoint/2010/main" val="1732619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9D00B00-E891-419A-9FEC-4182BFFB21E1}"/>
              </a:ext>
            </a:extLst>
          </p:cNvPr>
          <p:cNvPicPr>
            <a:picLocks noChangeAspect="1"/>
          </p:cNvPicPr>
          <p:nvPr/>
        </p:nvPicPr>
        <p:blipFill rotWithShape="1">
          <a:blip r:embed="rId2"/>
          <a:srcRect l="8028" t="46338" r="7862"/>
          <a:stretch/>
        </p:blipFill>
        <p:spPr>
          <a:xfrm>
            <a:off x="1295400" y="914400"/>
            <a:ext cx="9829800" cy="5286584"/>
          </a:xfrm>
          <a:prstGeom prst="rect">
            <a:avLst/>
          </a:prstGeom>
        </p:spPr>
      </p:pic>
    </p:spTree>
    <p:extLst>
      <p:ext uri="{BB962C8B-B14F-4D97-AF65-F5344CB8AC3E}">
        <p14:creationId xmlns:p14="http://schemas.microsoft.com/office/powerpoint/2010/main" val="2198152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9974783-1907-420B-A413-7288A2EC84EC}"/>
              </a:ext>
            </a:extLst>
          </p:cNvPr>
          <p:cNvSpPr/>
          <p:nvPr/>
        </p:nvSpPr>
        <p:spPr>
          <a:xfrm>
            <a:off x="228600" y="762000"/>
            <a:ext cx="7467600" cy="5840125"/>
          </a:xfrm>
          <a:prstGeom prst="rect">
            <a:avLst/>
          </a:prstGeom>
        </p:spPr>
        <p:txBody>
          <a:bodyPr wrap="square">
            <a:spAutoFit/>
          </a:bodyPr>
          <a:lstStyle/>
          <a:p>
            <a:pPr algn="just">
              <a:lnSpc>
                <a:spcPct val="107000"/>
              </a:lnSpc>
              <a:spcAft>
                <a:spcPts val="800"/>
              </a:spcAft>
            </a:pPr>
            <a:r>
              <a:rPr lang="es-MX" dirty="0">
                <a:latin typeface="Times New Roman" panose="02020603050405020304" pitchFamily="18" charset="0"/>
                <a:ea typeface="Calibri" panose="020F0502020204030204" pitchFamily="34" charset="0"/>
                <a:cs typeface="Times New Roman" panose="02020603050405020304" pitchFamily="18" charset="0"/>
              </a:rPr>
              <a:t>Geoquímica Ambiental Clave: 21033</a:t>
            </a:r>
          </a:p>
          <a:p>
            <a:pPr algn="just">
              <a:lnSpc>
                <a:spcPct val="107000"/>
              </a:lnSpc>
              <a:spcAft>
                <a:spcPts val="800"/>
              </a:spcAft>
            </a:pPr>
            <a:r>
              <a:rPr lang="es-MX" dirty="0">
                <a:latin typeface="Times New Roman" panose="02020603050405020304" pitchFamily="18" charset="0"/>
                <a:ea typeface="Calibri" panose="020F0502020204030204" pitchFamily="34" charset="0"/>
                <a:cs typeface="Times New Roman" panose="02020603050405020304" pitchFamily="18" charset="0"/>
              </a:rPr>
              <a:t> 	</a:t>
            </a:r>
            <a:r>
              <a:rPr lang="es-MX" b="1" dirty="0">
                <a:latin typeface="Times New Roman" panose="02020603050405020304" pitchFamily="18" charset="0"/>
                <a:ea typeface="Calibri" panose="020F0502020204030204" pitchFamily="34" charset="0"/>
                <a:cs typeface="Times New Roman" panose="02020603050405020304" pitchFamily="18" charset="0"/>
              </a:rPr>
              <a:t>La Asignatura de Química Ambiental </a:t>
            </a:r>
            <a:r>
              <a:rPr lang="es-MX" dirty="0">
                <a:latin typeface="Times New Roman" panose="02020603050405020304" pitchFamily="18" charset="0"/>
                <a:ea typeface="Calibri" panose="020F0502020204030204" pitchFamily="34" charset="0"/>
                <a:cs typeface="Times New Roman" panose="02020603050405020304" pitchFamily="18" charset="0"/>
              </a:rPr>
              <a:t>forma parte de la etapa formativa de la Licenciatura de Ingeniería en Ciencias Ambientales. </a:t>
            </a:r>
          </a:p>
          <a:p>
            <a:pPr indent="449580" algn="just">
              <a:lnSpc>
                <a:spcPct val="107000"/>
              </a:lnSpc>
              <a:spcAft>
                <a:spcPts val="800"/>
              </a:spcAft>
            </a:pPr>
            <a:r>
              <a:rPr lang="es-MX" b="1" dirty="0">
                <a:latin typeface="Times New Roman" panose="02020603050405020304" pitchFamily="18" charset="0"/>
                <a:ea typeface="Calibri" panose="020F0502020204030204" pitchFamily="34" charset="0"/>
                <a:cs typeface="Times New Roman" panose="02020603050405020304" pitchFamily="18" charset="0"/>
              </a:rPr>
              <a:t>La asignatura está dividida en 8 unidades</a:t>
            </a:r>
            <a:r>
              <a:rPr lang="es-MX" dirty="0">
                <a:latin typeface="Times New Roman" panose="02020603050405020304" pitchFamily="18" charset="0"/>
                <a:ea typeface="Calibri" panose="020F0502020204030204" pitchFamily="34" charset="0"/>
                <a:cs typeface="Times New Roman" panose="02020603050405020304" pitchFamily="18" charset="0"/>
              </a:rPr>
              <a:t>: </a:t>
            </a:r>
          </a:p>
          <a:p>
            <a:pPr indent="449580" algn="just">
              <a:lnSpc>
                <a:spcPct val="107000"/>
              </a:lnSpc>
              <a:spcAft>
                <a:spcPts val="800"/>
              </a:spcAft>
            </a:pPr>
            <a:r>
              <a:rPr lang="es-MX" b="1" dirty="0">
                <a:latin typeface="Times New Roman" panose="02020603050405020304" pitchFamily="18" charset="0"/>
                <a:ea typeface="Calibri" panose="020F0502020204030204" pitchFamily="34" charset="0"/>
                <a:cs typeface="Times New Roman" panose="02020603050405020304" pitchFamily="18" charset="0"/>
              </a:rPr>
              <a:t>En la unidad I</a:t>
            </a:r>
            <a:r>
              <a:rPr lang="es-MX" dirty="0">
                <a:latin typeface="Times New Roman" panose="02020603050405020304" pitchFamily="18" charset="0"/>
                <a:ea typeface="Calibri" panose="020F0502020204030204" pitchFamily="34" charset="0"/>
                <a:cs typeface="Times New Roman" panose="02020603050405020304" pitchFamily="18" charset="0"/>
              </a:rPr>
              <a:t>, se presenta una introducción de la Química Ambiental, su importancia en las ciencias ambientales y su relación con otras asignaturas de la licenciatura en Ingeniería de las Ciencias Ambientales. </a:t>
            </a:r>
          </a:p>
          <a:p>
            <a:pPr indent="449580" algn="just">
              <a:lnSpc>
                <a:spcPct val="107000"/>
              </a:lnSpc>
              <a:spcAft>
                <a:spcPts val="800"/>
              </a:spcAft>
            </a:pPr>
            <a:r>
              <a:rPr lang="es-MX" b="1" dirty="0">
                <a:latin typeface="Times New Roman" panose="02020603050405020304" pitchFamily="18" charset="0"/>
                <a:ea typeface="Calibri" panose="020F0502020204030204" pitchFamily="34" charset="0"/>
                <a:cs typeface="Times New Roman" panose="02020603050405020304" pitchFamily="18" charset="0"/>
              </a:rPr>
              <a:t>En la unidad I</a:t>
            </a:r>
            <a:r>
              <a:rPr lang="es-MX" dirty="0">
                <a:latin typeface="Times New Roman" panose="02020603050405020304" pitchFamily="18" charset="0"/>
                <a:ea typeface="Calibri" panose="020F0502020204030204" pitchFamily="34" charset="0"/>
                <a:cs typeface="Times New Roman" panose="02020603050405020304" pitchFamily="18" charset="0"/>
              </a:rPr>
              <a:t>I, se aborda de forma general, el estudio del ciclo hidrológico, ciclo del carbono, ciclo del nitrógeno, ciclo del azufre y el ciclo del fósforo. </a:t>
            </a:r>
          </a:p>
          <a:p>
            <a:pPr indent="449580" algn="just">
              <a:lnSpc>
                <a:spcPct val="107000"/>
              </a:lnSpc>
              <a:spcAft>
                <a:spcPts val="800"/>
              </a:spcAft>
            </a:pPr>
            <a:r>
              <a:rPr lang="es-MX" b="1" dirty="0">
                <a:latin typeface="Times New Roman" panose="02020603050405020304" pitchFamily="18" charset="0"/>
                <a:ea typeface="Calibri" panose="020F0502020204030204" pitchFamily="34" charset="0"/>
                <a:cs typeface="Times New Roman" panose="02020603050405020304" pitchFamily="18" charset="0"/>
              </a:rPr>
              <a:t>En la unidad III</a:t>
            </a:r>
            <a:r>
              <a:rPr lang="es-MX" dirty="0">
                <a:latin typeface="Times New Roman" panose="02020603050405020304" pitchFamily="18" charset="0"/>
                <a:ea typeface="Calibri" panose="020F0502020204030204" pitchFamily="34" charset="0"/>
                <a:cs typeface="Times New Roman" panose="02020603050405020304" pitchFamily="18" charset="0"/>
              </a:rPr>
              <a:t>. Química del Agua</a:t>
            </a:r>
          </a:p>
          <a:p>
            <a:pPr indent="449580" algn="just">
              <a:lnSpc>
                <a:spcPct val="107000"/>
              </a:lnSpc>
              <a:spcAft>
                <a:spcPts val="800"/>
              </a:spcAft>
            </a:pPr>
            <a:r>
              <a:rPr lang="es-MX" b="1" dirty="0">
                <a:latin typeface="Times New Roman" panose="02020603050405020304" pitchFamily="18" charset="0"/>
                <a:ea typeface="Calibri" panose="020F0502020204030204" pitchFamily="34" charset="0"/>
                <a:cs typeface="Times New Roman" panose="02020603050405020304" pitchFamily="18" charset="0"/>
              </a:rPr>
              <a:t>En la unidad IV</a:t>
            </a:r>
            <a:r>
              <a:rPr lang="es-MX" dirty="0">
                <a:latin typeface="Times New Roman" panose="02020603050405020304" pitchFamily="18" charset="0"/>
                <a:ea typeface="Calibri" panose="020F0502020204030204" pitchFamily="34" charset="0"/>
                <a:cs typeface="Times New Roman" panose="02020603050405020304" pitchFamily="18" charset="0"/>
              </a:rPr>
              <a:t>. Química del suelo</a:t>
            </a:r>
          </a:p>
          <a:p>
            <a:pPr indent="449580" algn="just">
              <a:lnSpc>
                <a:spcPct val="107000"/>
              </a:lnSpc>
              <a:spcAft>
                <a:spcPts val="800"/>
              </a:spcAft>
            </a:pPr>
            <a:r>
              <a:rPr lang="es-MX" b="1" dirty="0">
                <a:latin typeface="Times New Roman" panose="02020603050405020304" pitchFamily="18" charset="0"/>
                <a:ea typeface="Calibri" panose="020F0502020204030204" pitchFamily="34" charset="0"/>
                <a:cs typeface="Times New Roman" panose="02020603050405020304" pitchFamily="18" charset="0"/>
              </a:rPr>
              <a:t>En la unidad V.</a:t>
            </a:r>
            <a:r>
              <a:rPr lang="es-MX" dirty="0">
                <a:latin typeface="Times New Roman" panose="02020603050405020304" pitchFamily="18" charset="0"/>
                <a:ea typeface="Calibri" panose="020F0502020204030204" pitchFamily="34" charset="0"/>
                <a:cs typeface="Times New Roman" panose="02020603050405020304" pitchFamily="18" charset="0"/>
              </a:rPr>
              <a:t> Química del Aire</a:t>
            </a:r>
          </a:p>
          <a:p>
            <a:pPr indent="449580" algn="just">
              <a:lnSpc>
                <a:spcPct val="107000"/>
              </a:lnSpc>
              <a:spcAft>
                <a:spcPts val="800"/>
              </a:spcAft>
            </a:pPr>
            <a:r>
              <a:rPr lang="es-MX" b="1" dirty="0">
                <a:latin typeface="Times New Roman" panose="02020603050405020304" pitchFamily="18" charset="0"/>
                <a:ea typeface="Calibri" panose="020F0502020204030204" pitchFamily="34" charset="0"/>
                <a:cs typeface="Times New Roman" panose="02020603050405020304" pitchFamily="18" charset="0"/>
              </a:rPr>
              <a:t>En la unidad VI</a:t>
            </a:r>
            <a:r>
              <a:rPr lang="es-MX" dirty="0">
                <a:latin typeface="Times New Roman" panose="02020603050405020304" pitchFamily="18" charset="0"/>
                <a:ea typeface="Calibri" panose="020F0502020204030204" pitchFamily="34" charset="0"/>
                <a:cs typeface="Times New Roman" panose="02020603050405020304" pitchFamily="18" charset="0"/>
              </a:rPr>
              <a:t>. Residuos Sólidos</a:t>
            </a:r>
          </a:p>
          <a:p>
            <a:pPr indent="449580" algn="just">
              <a:lnSpc>
                <a:spcPct val="107000"/>
              </a:lnSpc>
              <a:spcAft>
                <a:spcPts val="800"/>
              </a:spcAft>
            </a:pPr>
            <a:r>
              <a:rPr lang="es-MX" b="1" dirty="0">
                <a:latin typeface="Times New Roman" panose="02020603050405020304" pitchFamily="18" charset="0"/>
                <a:ea typeface="Calibri" panose="020F0502020204030204" pitchFamily="34" charset="0"/>
                <a:cs typeface="Times New Roman" panose="02020603050405020304" pitchFamily="18" charset="0"/>
              </a:rPr>
              <a:t>En la unidad VII</a:t>
            </a:r>
            <a:r>
              <a:rPr lang="es-MX" dirty="0">
                <a:latin typeface="Times New Roman" panose="02020603050405020304" pitchFamily="18" charset="0"/>
                <a:ea typeface="Calibri" panose="020F0502020204030204" pitchFamily="34" charset="0"/>
                <a:cs typeface="Times New Roman" panose="02020603050405020304" pitchFamily="18" charset="0"/>
              </a:rPr>
              <a:t>. Toxicidad de las Sustancias</a:t>
            </a:r>
          </a:p>
          <a:p>
            <a:pPr indent="449580" algn="just">
              <a:lnSpc>
                <a:spcPct val="107000"/>
              </a:lnSpc>
              <a:spcAft>
                <a:spcPts val="800"/>
              </a:spcAft>
            </a:pPr>
            <a:r>
              <a:rPr lang="es-MX" b="1" dirty="0">
                <a:latin typeface="Times New Roman" panose="02020603050405020304" pitchFamily="18" charset="0"/>
                <a:ea typeface="Calibri" panose="020F0502020204030204" pitchFamily="34" charset="0"/>
                <a:cs typeface="Times New Roman" panose="02020603050405020304" pitchFamily="18" charset="0"/>
              </a:rPr>
              <a:t>En la unidad VIII</a:t>
            </a:r>
            <a:r>
              <a:rPr lang="es-MX" dirty="0">
                <a:latin typeface="Times New Roman" panose="02020603050405020304" pitchFamily="18" charset="0"/>
                <a:ea typeface="Calibri" panose="020F0502020204030204" pitchFamily="34" charset="0"/>
                <a:cs typeface="Times New Roman" panose="02020603050405020304" pitchFamily="18" charset="0"/>
              </a:rPr>
              <a:t>. Química Verde</a:t>
            </a:r>
          </a:p>
        </p:txBody>
      </p:sp>
    </p:spTree>
    <p:extLst>
      <p:ext uri="{BB962C8B-B14F-4D97-AF65-F5344CB8AC3E}">
        <p14:creationId xmlns:p14="http://schemas.microsoft.com/office/powerpoint/2010/main" val="164941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405DE17-994A-476D-807F-30AD8227A7BA}"/>
              </a:ext>
            </a:extLst>
          </p:cNvPr>
          <p:cNvSpPr/>
          <p:nvPr/>
        </p:nvSpPr>
        <p:spPr>
          <a:xfrm>
            <a:off x="3660289" y="702987"/>
            <a:ext cx="4532011" cy="646331"/>
          </a:xfrm>
          <a:prstGeom prst="rect">
            <a:avLst/>
          </a:prstGeom>
        </p:spPr>
        <p:txBody>
          <a:bodyPr wrap="none">
            <a:spAutoFit/>
          </a:bodyPr>
          <a:lstStyle/>
          <a:p>
            <a:pPr algn="ctr"/>
            <a:r>
              <a:rPr lang="es-MX" sz="3600" dirty="0">
                <a:latin typeface="Times New Roman" panose="02020603050405020304" pitchFamily="18" charset="0"/>
                <a:cs typeface="Times New Roman" panose="02020603050405020304" pitchFamily="18" charset="0"/>
              </a:rPr>
              <a:t>Geoquímica ambiental</a:t>
            </a:r>
          </a:p>
        </p:txBody>
      </p:sp>
      <p:sp>
        <p:nvSpPr>
          <p:cNvPr id="3" name="Rectángulo 2">
            <a:extLst>
              <a:ext uri="{FF2B5EF4-FFF2-40B4-BE49-F238E27FC236}">
                <a16:creationId xmlns:a16="http://schemas.microsoft.com/office/drawing/2014/main" id="{79EC0969-89CF-4234-9CF9-0A66607D2D14}"/>
              </a:ext>
            </a:extLst>
          </p:cNvPr>
          <p:cNvSpPr/>
          <p:nvPr/>
        </p:nvSpPr>
        <p:spPr>
          <a:xfrm>
            <a:off x="381000" y="1752600"/>
            <a:ext cx="11275695" cy="3970318"/>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	La Química </a:t>
            </a:r>
            <a:r>
              <a:rPr lang="es-MX" dirty="0">
                <a:latin typeface="Times New Roman" panose="02020603050405020304" pitchFamily="18" charset="0"/>
                <a:cs typeface="Times New Roman" panose="02020603050405020304" pitchFamily="18" charset="0"/>
              </a:rPr>
              <a:t>de forma muy general esta definida como el estudio de la materia y los cambios que en ésta ocurren. Entonces, el conocimiento de la Química es fundamental para entender todo lo que sucede en la naturaleza. Con este conocimiento  sobre los materiales de la naturaleza, los químicos pueden modificar la materia y sintetizar nuevas clases  de materia.</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	</a:t>
            </a:r>
            <a:r>
              <a:rPr lang="es-MX" b="1" dirty="0">
                <a:latin typeface="Times New Roman" panose="02020603050405020304" pitchFamily="18" charset="0"/>
                <a:cs typeface="Times New Roman" panose="02020603050405020304" pitchFamily="18" charset="0"/>
              </a:rPr>
              <a:t>La geoquímica ambiental </a:t>
            </a:r>
            <a:r>
              <a:rPr lang="es-MX" dirty="0">
                <a:latin typeface="Times New Roman" panose="02020603050405020304" pitchFamily="18" charset="0"/>
                <a:cs typeface="Times New Roman" panose="02020603050405020304" pitchFamily="18" charset="0"/>
              </a:rPr>
              <a:t>es una rama de la geoquímica orientada a estudiar la distribución de los  elementos naturaleza, particularmente en el ambiente de los eres vivos (animales y plantas),  su relación entre esta distribución y su  impacto en el deterioro de las condiciones ambientales y relación con enfermedades en animales y plantas. Permite encontrar proxis que ayudan a los investigadores a remediar y revertir  el impacto ambiental.</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	Las ciencias naturales  están relacionadas con la observación de la naturaleza, es decir, el estudio del mundo físico. Una clasificación de las ciencias naturales se representa en la figura de  la siguiente, con énfasis a la relación de la Química con otras ciencias. Sin embargo, con los grandes avances tecnológicos en los métodos e instrumentos analíticos, las separaciones entre ellas se vuelven cada ves más insignificantes.	</a:t>
            </a:r>
          </a:p>
        </p:txBody>
      </p:sp>
    </p:spTree>
    <p:extLst>
      <p:ext uri="{BB962C8B-B14F-4D97-AF65-F5344CB8AC3E}">
        <p14:creationId xmlns:p14="http://schemas.microsoft.com/office/powerpoint/2010/main" val="1861026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7C0051D-6825-4DF5-BFD6-D0839018A52E}"/>
              </a:ext>
            </a:extLst>
          </p:cNvPr>
          <p:cNvSpPr/>
          <p:nvPr/>
        </p:nvSpPr>
        <p:spPr>
          <a:xfrm>
            <a:off x="152400" y="609600"/>
            <a:ext cx="11963400" cy="5909310"/>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	La geoquímica ambiental tiene como objetivos fundamentales: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	a) 	Establecer los valores de fondo de los elementos en ambientes naturales no contaminados.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	b) 	Generación, manejo e interpretación de  datos sobre del contenido de  elementos  (rocas, suelos, aguas, 					atmosfera)  perjudiciales al ambiente y su fuente.</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	c) 	Determinar los niveles de concentración respecto a su nivel de fondo  en un ambiente geológico conocido, y si 			esa concentración supera los niveles permitidos en alguna norma local, nacional o internacional</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	d) 	Determinar la dirección de la migración de los elementos químicos y sus compuestos en aguas superficiales y 			subterráneas.</a:t>
            </a:r>
          </a:p>
          <a:p>
            <a:pPr algn="just"/>
            <a:r>
              <a:rPr lang="es-MX" dirty="0">
                <a:latin typeface="Times New Roman" panose="02020603050405020304" pitchFamily="18" charset="0"/>
                <a:cs typeface="Times New Roman" panose="02020603050405020304" pitchFamily="18" charset="0"/>
              </a:rPr>
              <a:t>	e) 	Determinar la influencia de la contaminación del aire en los valores de fondo de los elementos químicos de los 			suelos y de las plantas.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	f) 	Estudiar el impacto de desechos producidos  por actividades productivas tanto producción primaria (minería, 				agricultura, pesca) como la manufactura, </a:t>
            </a:r>
            <a:r>
              <a:rPr lang="es-MX" dirty="0" err="1">
                <a:latin typeface="Times New Roman" panose="02020603050405020304" pitchFamily="18" charset="0"/>
                <a:cs typeface="Times New Roman" panose="02020603050405020304" pitchFamily="18" charset="0"/>
              </a:rPr>
              <a:t>remanofactura</a:t>
            </a:r>
            <a:r>
              <a:rPr lang="es-MX" dirty="0">
                <a:latin typeface="Times New Roman" panose="02020603050405020304" pitchFamily="18" charset="0"/>
                <a:cs typeface="Times New Roman" panose="02020603050405020304" pitchFamily="18" charset="0"/>
              </a:rPr>
              <a:t> y generación de energía, que influye en la 	dispersión 			de los elementos, así como determinar, de ser así,  la forma en que tales componentes se incorporan al medio 				ambiente.  Esto debido a  ciertas actividades productivas  antropogénicas, pueden perturbar o alterar los ciclos 			naturales de los  elementos en el ambiente, contribuyendo a  su acumulación en niveles tóxicos en la cadena 				alimenticia.		</a:t>
            </a:r>
          </a:p>
        </p:txBody>
      </p:sp>
    </p:spTree>
    <p:extLst>
      <p:ext uri="{BB962C8B-B14F-4D97-AF65-F5344CB8AC3E}">
        <p14:creationId xmlns:p14="http://schemas.microsoft.com/office/powerpoint/2010/main" val="4187379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object 83"/>
          <p:cNvSpPr txBox="1"/>
          <p:nvPr/>
        </p:nvSpPr>
        <p:spPr>
          <a:xfrm>
            <a:off x="7239000" y="527282"/>
            <a:ext cx="4107872" cy="5405391"/>
          </a:xfrm>
          <a:prstGeom prst="rect">
            <a:avLst/>
          </a:prstGeom>
        </p:spPr>
        <p:txBody>
          <a:bodyPr vert="horz" wrap="square" lIns="0" tIns="0" rIns="0" bIns="0" rtlCol="0">
            <a:spAutoFit/>
          </a:bodyPr>
          <a:lstStyle/>
          <a:p>
            <a:pPr marR="4618" algn="just">
              <a:lnSpc>
                <a:spcPct val="150000"/>
              </a:lnSpc>
            </a:pPr>
            <a:r>
              <a:rPr lang="es-MX" sz="1818" dirty="0">
                <a:latin typeface="Times New Roman" panose="02020603050405020304" pitchFamily="18" charset="0"/>
                <a:cs typeface="Times New Roman" panose="02020603050405020304" pitchFamily="18" charset="0"/>
              </a:rPr>
              <a:t>La definición de geoquímica ambiental se ilustra con una especie contaminante típica. En este caso, el azufre del carbón se oxida y se convierte en gas de dióxido de azufre que se emite a la atmósfera. </a:t>
            </a:r>
          </a:p>
          <a:p>
            <a:pPr marR="4618" algn="just">
              <a:lnSpc>
                <a:spcPct val="150000"/>
              </a:lnSpc>
            </a:pPr>
            <a:endParaRPr lang="es-MX" sz="1818" dirty="0">
              <a:latin typeface="Times New Roman" panose="02020603050405020304" pitchFamily="18" charset="0"/>
              <a:cs typeface="Times New Roman" panose="02020603050405020304" pitchFamily="18" charset="0"/>
            </a:endParaRPr>
          </a:p>
          <a:p>
            <a:pPr marR="4618" algn="just">
              <a:lnSpc>
                <a:spcPct val="150000"/>
              </a:lnSpc>
            </a:pPr>
            <a:r>
              <a:rPr lang="es-MX" sz="1818" dirty="0">
                <a:latin typeface="Times New Roman" panose="02020603050405020304" pitchFamily="18" charset="0"/>
                <a:cs typeface="Times New Roman" panose="02020603050405020304" pitchFamily="18" charset="0"/>
              </a:rPr>
              <a:t>El gas de dióxido de azufre puede ser oxidado a ácido sulfúrico por procesos químicos atmosféricos, caer  a la superficie como lluvia ácida, afectar a un receptor como las plantas y acabar en un precipitador  "sumidero" en masa de agua (lago, presa, rio) o el suelo.</a:t>
            </a:r>
            <a:endParaRPr lang="en-US" sz="1818" dirty="0">
              <a:latin typeface="Times New Roman" panose="02020603050405020304" pitchFamily="18" charset="0"/>
              <a:cs typeface="Times New Roman" panose="02020603050405020304" pitchFamily="18" charset="0"/>
            </a:endParaRPr>
          </a:p>
        </p:txBody>
      </p:sp>
      <p:pic>
        <p:nvPicPr>
          <p:cNvPr id="3" name="Imagen 2">
            <a:extLst>
              <a:ext uri="{FF2B5EF4-FFF2-40B4-BE49-F238E27FC236}">
                <a16:creationId xmlns:a16="http://schemas.microsoft.com/office/drawing/2014/main" id="{4C10933B-F02A-4C6F-84B1-625E18ED1561}"/>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22360" t="33701" r="40040" b="22733"/>
          <a:stretch/>
        </p:blipFill>
        <p:spPr>
          <a:xfrm>
            <a:off x="380999" y="977201"/>
            <a:ext cx="6497557" cy="495547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10400" y="1371600"/>
            <a:ext cx="4156364" cy="3490956"/>
          </a:xfrm>
          <a:prstGeom prst="rect">
            <a:avLst/>
          </a:prstGeom>
        </p:spPr>
        <p:txBody>
          <a:bodyPr vert="horz" wrap="square" lIns="0" tIns="0" rIns="0" bIns="0" rtlCol="0">
            <a:spAutoFit/>
          </a:bodyPr>
          <a:lstStyle/>
          <a:p>
            <a:pPr marL="11544" marR="4618" algn="just">
              <a:lnSpc>
                <a:spcPct val="95800"/>
              </a:lnSpc>
            </a:pPr>
            <a:r>
              <a:rPr lang="es-MX" sz="1818" spc="-5" dirty="0">
                <a:latin typeface="Times New Roman"/>
                <a:cs typeface="Times New Roman"/>
              </a:rPr>
              <a:t>Tradicionalmente, </a:t>
            </a:r>
            <a:r>
              <a:rPr lang="es-MX" sz="1818" b="1" u="sng" spc="-5" dirty="0">
                <a:solidFill>
                  <a:srgbClr val="FF0000"/>
                </a:solidFill>
                <a:latin typeface="Times New Roman"/>
                <a:cs typeface="Times New Roman"/>
              </a:rPr>
              <a:t>la ciencia ambiental</a:t>
            </a:r>
            <a:r>
              <a:rPr lang="es-MX" sz="1818" spc="-5" dirty="0">
                <a:latin typeface="Times New Roman"/>
                <a:cs typeface="Times New Roman"/>
              </a:rPr>
              <a:t> ha considerado cuatro esferas ambientales: el agua, el aire, los organismos vivos y la tierra. </a:t>
            </a:r>
          </a:p>
          <a:p>
            <a:pPr marL="11544" marR="4618" algn="just">
              <a:lnSpc>
                <a:spcPct val="95800"/>
              </a:lnSpc>
            </a:pPr>
            <a:endParaRPr lang="es-MX" sz="1818" spc="-5" dirty="0">
              <a:latin typeface="Times New Roman"/>
              <a:cs typeface="Times New Roman"/>
            </a:endParaRPr>
          </a:p>
          <a:p>
            <a:pPr marL="11544" marR="4618" algn="just">
              <a:lnSpc>
                <a:spcPct val="95800"/>
              </a:lnSpc>
            </a:pPr>
            <a:r>
              <a:rPr lang="es-MX" sz="1818" spc="-5" dirty="0">
                <a:latin typeface="Times New Roman"/>
                <a:cs typeface="Times New Roman"/>
              </a:rPr>
              <a:t>Pero es importante considerar una quinta esfera ambiental, </a:t>
            </a:r>
            <a:r>
              <a:rPr lang="es-MX" sz="1818" i="1" u="sng" spc="-5" dirty="0">
                <a:solidFill>
                  <a:srgbClr val="FF0000"/>
                </a:solidFill>
                <a:latin typeface="Times New Roman"/>
                <a:cs typeface="Times New Roman"/>
              </a:rPr>
              <a:t>la </a:t>
            </a:r>
            <a:r>
              <a:rPr lang="es-MX" sz="1818" i="1" u="sng" spc="-5" dirty="0" err="1">
                <a:solidFill>
                  <a:srgbClr val="FF0000"/>
                </a:solidFill>
                <a:latin typeface="Times New Roman"/>
                <a:cs typeface="Times New Roman"/>
              </a:rPr>
              <a:t>antroesfera</a:t>
            </a:r>
            <a:r>
              <a:rPr lang="es-MX" sz="1818" i="1" u="sng" spc="-5" dirty="0">
                <a:solidFill>
                  <a:srgbClr val="FF0000"/>
                </a:solidFill>
                <a:latin typeface="Times New Roman"/>
                <a:cs typeface="Times New Roman"/>
              </a:rPr>
              <a:t> </a:t>
            </a:r>
            <a:r>
              <a:rPr lang="es-MX" sz="1818" spc="-5" dirty="0">
                <a:latin typeface="Times New Roman"/>
                <a:cs typeface="Times New Roman"/>
              </a:rPr>
              <a:t>(</a:t>
            </a:r>
            <a:r>
              <a:rPr lang="es-MX" sz="1818" spc="-5" dirty="0" err="1">
                <a:latin typeface="Times New Roman"/>
                <a:cs typeface="Times New Roman"/>
              </a:rPr>
              <a:t>antrosfera</a:t>
            </a:r>
            <a:r>
              <a:rPr lang="es-MX" sz="1818" spc="-5" dirty="0">
                <a:latin typeface="Times New Roman"/>
                <a:cs typeface="Times New Roman"/>
              </a:rPr>
              <a:t>), que consiste en las cosas que los humanos hacen y construyen.</a:t>
            </a:r>
          </a:p>
          <a:p>
            <a:pPr marL="11544" marR="4618" algn="just">
              <a:lnSpc>
                <a:spcPct val="95800"/>
              </a:lnSpc>
            </a:pPr>
            <a:endParaRPr lang="es-MX" sz="1818" spc="-5" dirty="0">
              <a:latin typeface="Times New Roman"/>
              <a:cs typeface="Times New Roman"/>
            </a:endParaRPr>
          </a:p>
          <a:p>
            <a:pPr marL="11544" marR="4618" algn="just">
              <a:lnSpc>
                <a:spcPct val="95800"/>
              </a:lnSpc>
            </a:pPr>
            <a:r>
              <a:rPr lang="es-MX" sz="1818" spc="-5" dirty="0">
                <a:latin typeface="Times New Roman"/>
                <a:cs typeface="Times New Roman"/>
              </a:rPr>
              <a:t> En el transcurso de esta clase considerara la química ambiental dentro de un marco de estas cinco esferas ambientales</a:t>
            </a:r>
            <a:endParaRPr sz="1818" dirty="0">
              <a:latin typeface="Times New Roman"/>
              <a:cs typeface="Times New Roman"/>
            </a:endParaRPr>
          </a:p>
        </p:txBody>
      </p:sp>
      <p:pic>
        <p:nvPicPr>
          <p:cNvPr id="61" name="Imagen 60">
            <a:extLst>
              <a:ext uri="{FF2B5EF4-FFF2-40B4-BE49-F238E27FC236}">
                <a16:creationId xmlns:a16="http://schemas.microsoft.com/office/drawing/2014/main" id="{0A98E039-F82A-4D9D-B424-DABE50526109}"/>
              </a:ext>
            </a:extLst>
          </p:cNvPr>
          <p:cNvPicPr>
            <a:picLocks noChangeAspect="1"/>
          </p:cNvPicPr>
          <p:nvPr/>
        </p:nvPicPr>
        <p:blipFill rotWithShape="1">
          <a:blip r:embed="rId3">
            <a:extLst>
              <a:ext uri="{28A0092B-C50C-407E-A947-70E740481C1C}">
                <a14:useLocalDpi xmlns:a14="http://schemas.microsoft.com/office/drawing/2010/main" val="0"/>
              </a:ext>
            </a:extLst>
          </a:blip>
          <a:srcRect l="20582" t="30468" r="36809" b="10115"/>
          <a:stretch/>
        </p:blipFill>
        <p:spPr>
          <a:xfrm>
            <a:off x="484909" y="467591"/>
            <a:ext cx="6202692" cy="5316682"/>
          </a:xfrm>
          <a:prstGeom prst="rect">
            <a:avLst/>
          </a:prstGeom>
          <a:ln>
            <a:solidFill>
              <a:schemeClr val="tx1"/>
            </a:solid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6172200" y="2860433"/>
            <a:ext cx="5791200" cy="1015663"/>
          </a:xfrm>
          <a:prstGeom prst="rect">
            <a:avLst/>
          </a:prstGeom>
          <a:noFill/>
        </p:spPr>
        <p:txBody>
          <a:bodyPr wrap="square" rtlCol="0">
            <a:spAutoFit/>
          </a:bodyPr>
          <a:lstStyle/>
          <a:p>
            <a:r>
              <a:rPr lang="es-MX" sz="2000" b="1" dirty="0">
                <a:latin typeface="Arial"/>
                <a:cs typeface="Arial"/>
              </a:rPr>
              <a:t>Las cinco esferas del medio ambiente interrelacionadas e interactuantes que componen el Sistema Tierra</a:t>
            </a:r>
            <a:endParaRPr lang="en-US" sz="2000" b="1" dirty="0">
              <a:latin typeface="Arial"/>
              <a:cs typeface="Arial"/>
            </a:endParaRPr>
          </a:p>
        </p:txBody>
      </p:sp>
      <p:grpSp>
        <p:nvGrpSpPr>
          <p:cNvPr id="3" name="Group 4">
            <a:extLst>
              <a:ext uri="{FF2B5EF4-FFF2-40B4-BE49-F238E27FC236}">
                <a16:creationId xmlns:a16="http://schemas.microsoft.com/office/drawing/2014/main" id="{94CC6E49-1728-417D-AB31-6155255DC73B}"/>
              </a:ext>
            </a:extLst>
          </p:cNvPr>
          <p:cNvGrpSpPr>
            <a:grpSpLocks noChangeAspect="1"/>
          </p:cNvGrpSpPr>
          <p:nvPr/>
        </p:nvGrpSpPr>
        <p:grpSpPr bwMode="auto">
          <a:xfrm>
            <a:off x="846926" y="833195"/>
            <a:ext cx="5200650" cy="5405438"/>
            <a:chOff x="1165" y="768"/>
            <a:chExt cx="3276" cy="3405"/>
          </a:xfrm>
        </p:grpSpPr>
        <p:sp>
          <p:nvSpPr>
            <p:cNvPr id="6" name="AutoShape 3">
              <a:extLst>
                <a:ext uri="{FF2B5EF4-FFF2-40B4-BE49-F238E27FC236}">
                  <a16:creationId xmlns:a16="http://schemas.microsoft.com/office/drawing/2014/main" id="{A5003E90-A6B9-47C2-AC2C-8DE09464C431}"/>
                </a:ext>
              </a:extLst>
            </p:cNvPr>
            <p:cNvSpPr>
              <a:spLocks noChangeAspect="1" noChangeArrowheads="1" noTextEdit="1"/>
            </p:cNvSpPr>
            <p:nvPr/>
          </p:nvSpPr>
          <p:spPr bwMode="auto">
            <a:xfrm>
              <a:off x="1200" y="768"/>
              <a:ext cx="3240" cy="3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 name="Freeform 5">
              <a:extLst>
                <a:ext uri="{FF2B5EF4-FFF2-40B4-BE49-F238E27FC236}">
                  <a16:creationId xmlns:a16="http://schemas.microsoft.com/office/drawing/2014/main" id="{E680446F-A472-4E72-AA15-E3B4158F8740}"/>
                </a:ext>
              </a:extLst>
            </p:cNvPr>
            <p:cNvSpPr>
              <a:spLocks/>
            </p:cNvSpPr>
            <p:nvPr/>
          </p:nvSpPr>
          <p:spPr bwMode="auto">
            <a:xfrm>
              <a:off x="1165" y="1870"/>
              <a:ext cx="1105" cy="1846"/>
            </a:xfrm>
            <a:custGeom>
              <a:avLst/>
              <a:gdLst>
                <a:gd name="T0" fmla="*/ 793 w 1440"/>
                <a:gd name="T1" fmla="*/ 2411 h 2411"/>
                <a:gd name="T2" fmla="*/ 793 w 1440"/>
                <a:gd name="T3" fmla="*/ 2411 h 2411"/>
                <a:gd name="T4" fmla="*/ 0 w 1440"/>
                <a:gd name="T5" fmla="*/ 764 h 2411"/>
                <a:gd name="T6" fmla="*/ 104 w 1440"/>
                <a:gd name="T7" fmla="*/ 108 h 2411"/>
                <a:gd name="T8" fmla="*/ 12 w 1440"/>
                <a:gd name="T9" fmla="*/ 70 h 2411"/>
                <a:gd name="T10" fmla="*/ 690 w 1440"/>
                <a:gd name="T11" fmla="*/ 0 h 2411"/>
                <a:gd name="T12" fmla="*/ 1236 w 1440"/>
                <a:gd name="T13" fmla="*/ 477 h 2411"/>
                <a:gd name="T14" fmla="*/ 1123 w 1440"/>
                <a:gd name="T15" fmla="*/ 432 h 2411"/>
                <a:gd name="T16" fmla="*/ 1070 w 1440"/>
                <a:gd name="T17" fmla="*/ 760 h 2411"/>
                <a:gd name="T18" fmla="*/ 1440 w 1440"/>
                <a:gd name="T19" fmla="*/ 1551 h 2411"/>
                <a:gd name="T20" fmla="*/ 793 w 1440"/>
                <a:gd name="T21" fmla="*/ 2411 h 2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2411">
                  <a:moveTo>
                    <a:pt x="793" y="2411"/>
                  </a:moveTo>
                  <a:lnTo>
                    <a:pt x="793" y="2411"/>
                  </a:lnTo>
                  <a:cubicBezTo>
                    <a:pt x="310" y="2025"/>
                    <a:pt x="0" y="1431"/>
                    <a:pt x="0" y="764"/>
                  </a:cubicBezTo>
                  <a:cubicBezTo>
                    <a:pt x="0" y="535"/>
                    <a:pt x="36" y="315"/>
                    <a:pt x="104" y="108"/>
                  </a:cubicBezTo>
                  <a:lnTo>
                    <a:pt x="12" y="70"/>
                  </a:lnTo>
                  <a:lnTo>
                    <a:pt x="690" y="0"/>
                  </a:lnTo>
                  <a:lnTo>
                    <a:pt x="1236" y="477"/>
                  </a:lnTo>
                  <a:lnTo>
                    <a:pt x="1123" y="432"/>
                  </a:lnTo>
                  <a:cubicBezTo>
                    <a:pt x="1089" y="535"/>
                    <a:pt x="1070" y="645"/>
                    <a:pt x="1070" y="760"/>
                  </a:cubicBezTo>
                  <a:cubicBezTo>
                    <a:pt x="1070" y="1078"/>
                    <a:pt x="1214" y="1362"/>
                    <a:pt x="1440" y="1551"/>
                  </a:cubicBezTo>
                  <a:lnTo>
                    <a:pt x="793" y="2411"/>
                  </a:lnTo>
                  <a:close/>
                </a:path>
              </a:pathLst>
            </a:custGeom>
            <a:solidFill>
              <a:srgbClr val="D0EAEB"/>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 name="Freeform 6">
              <a:extLst>
                <a:ext uri="{FF2B5EF4-FFF2-40B4-BE49-F238E27FC236}">
                  <a16:creationId xmlns:a16="http://schemas.microsoft.com/office/drawing/2014/main" id="{E9157175-40BB-4A99-9E3D-E1284FF6D501}"/>
                </a:ext>
              </a:extLst>
            </p:cNvPr>
            <p:cNvSpPr>
              <a:spLocks/>
            </p:cNvSpPr>
            <p:nvPr/>
          </p:nvSpPr>
          <p:spPr bwMode="auto">
            <a:xfrm>
              <a:off x="1800" y="3030"/>
              <a:ext cx="1936" cy="1049"/>
            </a:xfrm>
            <a:custGeom>
              <a:avLst/>
              <a:gdLst>
                <a:gd name="T0" fmla="*/ 2524 w 2524"/>
                <a:gd name="T1" fmla="*/ 1004 h 1370"/>
                <a:gd name="T2" fmla="*/ 2524 w 2524"/>
                <a:gd name="T3" fmla="*/ 1004 h 1370"/>
                <a:gd name="T4" fmla="*/ 1337 w 2524"/>
                <a:gd name="T5" fmla="*/ 1370 h 1370"/>
                <a:gd name="T6" fmla="*/ 73 w 2524"/>
                <a:gd name="T7" fmla="*/ 949 h 1370"/>
                <a:gd name="T8" fmla="*/ 0 w 2524"/>
                <a:gd name="T9" fmla="*/ 1038 h 1370"/>
                <a:gd name="T10" fmla="*/ 143 w 2524"/>
                <a:gd name="T11" fmla="*/ 373 h 1370"/>
                <a:gd name="T12" fmla="*/ 765 w 2524"/>
                <a:gd name="T13" fmla="*/ 0 h 1370"/>
                <a:gd name="T14" fmla="*/ 708 w 2524"/>
                <a:gd name="T15" fmla="*/ 83 h 1370"/>
                <a:gd name="T16" fmla="*/ 1333 w 2524"/>
                <a:gd name="T17" fmla="*/ 292 h 1370"/>
                <a:gd name="T18" fmla="*/ 1893 w 2524"/>
                <a:gd name="T19" fmla="*/ 127 h 1370"/>
                <a:gd name="T20" fmla="*/ 2524 w 2524"/>
                <a:gd name="T21" fmla="*/ 1004 h 1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24" h="1370">
                  <a:moveTo>
                    <a:pt x="2524" y="1004"/>
                  </a:moveTo>
                  <a:lnTo>
                    <a:pt x="2524" y="1004"/>
                  </a:lnTo>
                  <a:cubicBezTo>
                    <a:pt x="2186" y="1235"/>
                    <a:pt x="1777" y="1370"/>
                    <a:pt x="1337" y="1370"/>
                  </a:cubicBezTo>
                  <a:cubicBezTo>
                    <a:pt x="863" y="1370"/>
                    <a:pt x="425" y="1213"/>
                    <a:pt x="73" y="949"/>
                  </a:cubicBezTo>
                  <a:lnTo>
                    <a:pt x="0" y="1038"/>
                  </a:lnTo>
                  <a:lnTo>
                    <a:pt x="143" y="373"/>
                  </a:lnTo>
                  <a:lnTo>
                    <a:pt x="765" y="0"/>
                  </a:lnTo>
                  <a:lnTo>
                    <a:pt x="708" y="83"/>
                  </a:lnTo>
                  <a:cubicBezTo>
                    <a:pt x="882" y="219"/>
                    <a:pt x="1094" y="292"/>
                    <a:pt x="1333" y="292"/>
                  </a:cubicBezTo>
                  <a:cubicBezTo>
                    <a:pt x="1539" y="292"/>
                    <a:pt x="1732" y="231"/>
                    <a:pt x="1893" y="127"/>
                  </a:cubicBezTo>
                  <a:lnTo>
                    <a:pt x="2524" y="1004"/>
                  </a:lnTo>
                  <a:close/>
                </a:path>
              </a:pathLst>
            </a:custGeom>
            <a:solidFill>
              <a:srgbClr val="D0EAEB"/>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 name="Freeform 7">
              <a:extLst>
                <a:ext uri="{FF2B5EF4-FFF2-40B4-BE49-F238E27FC236}">
                  <a16:creationId xmlns:a16="http://schemas.microsoft.com/office/drawing/2014/main" id="{9A0B7398-E071-499B-878C-EFD9D68B9E0C}"/>
                </a:ext>
              </a:extLst>
            </p:cNvPr>
            <p:cNvSpPr>
              <a:spLocks/>
            </p:cNvSpPr>
            <p:nvPr/>
          </p:nvSpPr>
          <p:spPr bwMode="auto">
            <a:xfrm>
              <a:off x="3229" y="1988"/>
              <a:ext cx="1212" cy="1858"/>
            </a:xfrm>
            <a:custGeom>
              <a:avLst/>
              <a:gdLst>
                <a:gd name="T0" fmla="*/ 1486 w 1580"/>
                <a:gd name="T1" fmla="*/ 0 h 2426"/>
                <a:gd name="T2" fmla="*/ 1486 w 1580"/>
                <a:gd name="T3" fmla="*/ 0 h 2426"/>
                <a:gd name="T4" fmla="*/ 1580 w 1580"/>
                <a:gd name="T5" fmla="*/ 625 h 2426"/>
                <a:gd name="T6" fmla="*/ 709 w 1580"/>
                <a:gd name="T7" fmla="*/ 2331 h 2426"/>
                <a:gd name="T8" fmla="*/ 759 w 1580"/>
                <a:gd name="T9" fmla="*/ 2426 h 2426"/>
                <a:gd name="T10" fmla="*/ 170 w 1580"/>
                <a:gd name="T11" fmla="*/ 2084 h 2426"/>
                <a:gd name="T12" fmla="*/ 0 w 1580"/>
                <a:gd name="T13" fmla="*/ 1350 h 2426"/>
                <a:gd name="T14" fmla="*/ 66 w 1580"/>
                <a:gd name="T15" fmla="*/ 1465 h 2426"/>
                <a:gd name="T16" fmla="*/ 502 w 1580"/>
                <a:gd name="T17" fmla="*/ 621 h 2426"/>
                <a:gd name="T18" fmla="*/ 460 w 1580"/>
                <a:gd name="T19" fmla="*/ 330 h 2426"/>
                <a:gd name="T20" fmla="*/ 1486 w 1580"/>
                <a:gd name="T21" fmla="*/ 0 h 2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80" h="2426">
                  <a:moveTo>
                    <a:pt x="1486" y="0"/>
                  </a:moveTo>
                  <a:lnTo>
                    <a:pt x="1486" y="0"/>
                  </a:lnTo>
                  <a:cubicBezTo>
                    <a:pt x="1547" y="198"/>
                    <a:pt x="1580" y="408"/>
                    <a:pt x="1580" y="625"/>
                  </a:cubicBezTo>
                  <a:cubicBezTo>
                    <a:pt x="1580" y="1327"/>
                    <a:pt x="1237" y="1949"/>
                    <a:pt x="709" y="2331"/>
                  </a:cubicBezTo>
                  <a:lnTo>
                    <a:pt x="759" y="2426"/>
                  </a:lnTo>
                  <a:lnTo>
                    <a:pt x="170" y="2084"/>
                  </a:lnTo>
                  <a:lnTo>
                    <a:pt x="0" y="1350"/>
                  </a:lnTo>
                  <a:lnTo>
                    <a:pt x="66" y="1465"/>
                  </a:lnTo>
                  <a:cubicBezTo>
                    <a:pt x="331" y="1279"/>
                    <a:pt x="502" y="970"/>
                    <a:pt x="502" y="621"/>
                  </a:cubicBezTo>
                  <a:cubicBezTo>
                    <a:pt x="502" y="520"/>
                    <a:pt x="487" y="422"/>
                    <a:pt x="460" y="330"/>
                  </a:cubicBezTo>
                  <a:lnTo>
                    <a:pt x="1486" y="0"/>
                  </a:lnTo>
                  <a:close/>
                </a:path>
              </a:pathLst>
            </a:custGeom>
            <a:solidFill>
              <a:srgbClr val="D0EAEB"/>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0" name="Freeform 8">
              <a:extLst>
                <a:ext uri="{FF2B5EF4-FFF2-40B4-BE49-F238E27FC236}">
                  <a16:creationId xmlns:a16="http://schemas.microsoft.com/office/drawing/2014/main" id="{1189BD43-9594-4B20-A4D1-AE8F5AABE30E}"/>
                </a:ext>
              </a:extLst>
            </p:cNvPr>
            <p:cNvSpPr>
              <a:spLocks/>
            </p:cNvSpPr>
            <p:nvPr/>
          </p:nvSpPr>
          <p:spPr bwMode="auto">
            <a:xfrm>
              <a:off x="1804" y="3600"/>
              <a:ext cx="1942" cy="573"/>
            </a:xfrm>
            <a:custGeom>
              <a:avLst/>
              <a:gdLst>
                <a:gd name="T0" fmla="*/ 2531 w 2531"/>
                <a:gd name="T1" fmla="*/ 248 h 748"/>
                <a:gd name="T2" fmla="*/ 2531 w 2531"/>
                <a:gd name="T3" fmla="*/ 248 h 748"/>
                <a:gd name="T4" fmla="*/ 1966 w 2531"/>
                <a:gd name="T5" fmla="*/ 531 h 748"/>
                <a:gd name="T6" fmla="*/ 73 w 2531"/>
                <a:gd name="T7" fmla="*/ 229 h 748"/>
                <a:gd name="T8" fmla="*/ 0 w 2531"/>
                <a:gd name="T9" fmla="*/ 307 h 748"/>
                <a:gd name="T10" fmla="*/ 65 w 2531"/>
                <a:gd name="T11" fmla="*/ 0 h 748"/>
                <a:gd name="T12" fmla="*/ 1925 w 2531"/>
                <a:gd name="T13" fmla="*/ 263 h 748"/>
                <a:gd name="T14" fmla="*/ 2264 w 2531"/>
                <a:gd name="T15" fmla="*/ 100 h 748"/>
                <a:gd name="T16" fmla="*/ 2531 w 2531"/>
                <a:gd name="T17" fmla="*/ 248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31" h="748">
                  <a:moveTo>
                    <a:pt x="2531" y="248"/>
                  </a:moveTo>
                  <a:lnTo>
                    <a:pt x="2531" y="248"/>
                  </a:lnTo>
                  <a:cubicBezTo>
                    <a:pt x="2362" y="367"/>
                    <a:pt x="2172" y="464"/>
                    <a:pt x="1966" y="531"/>
                  </a:cubicBezTo>
                  <a:cubicBezTo>
                    <a:pt x="1298" y="748"/>
                    <a:pt x="601" y="613"/>
                    <a:pt x="73" y="229"/>
                  </a:cubicBezTo>
                  <a:lnTo>
                    <a:pt x="0" y="307"/>
                  </a:lnTo>
                  <a:lnTo>
                    <a:pt x="65" y="0"/>
                  </a:lnTo>
                  <a:cubicBezTo>
                    <a:pt x="649" y="250"/>
                    <a:pt x="826" y="249"/>
                    <a:pt x="1925" y="263"/>
                  </a:cubicBezTo>
                  <a:cubicBezTo>
                    <a:pt x="2285" y="268"/>
                    <a:pt x="2145" y="168"/>
                    <a:pt x="2264" y="100"/>
                  </a:cubicBezTo>
                  <a:lnTo>
                    <a:pt x="2531" y="248"/>
                  </a:lnTo>
                  <a:close/>
                </a:path>
              </a:pathLst>
            </a:custGeom>
            <a:solidFill>
              <a:srgbClr val="AEAEA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1" name="Freeform 9">
              <a:extLst>
                <a:ext uri="{FF2B5EF4-FFF2-40B4-BE49-F238E27FC236}">
                  <a16:creationId xmlns:a16="http://schemas.microsoft.com/office/drawing/2014/main" id="{0D420EB6-2E23-49BA-BA06-F35F38E45A26}"/>
                </a:ext>
              </a:extLst>
            </p:cNvPr>
            <p:cNvSpPr>
              <a:spLocks/>
            </p:cNvSpPr>
            <p:nvPr/>
          </p:nvSpPr>
          <p:spPr bwMode="auto">
            <a:xfrm>
              <a:off x="2833" y="854"/>
              <a:ext cx="1602" cy="1430"/>
            </a:xfrm>
            <a:custGeom>
              <a:avLst/>
              <a:gdLst>
                <a:gd name="T0" fmla="*/ 23 w 2088"/>
                <a:gd name="T1" fmla="*/ 0 h 1867"/>
                <a:gd name="T2" fmla="*/ 23 w 2088"/>
                <a:gd name="T3" fmla="*/ 0 h 1867"/>
                <a:gd name="T4" fmla="*/ 1984 w 2088"/>
                <a:gd name="T5" fmla="*/ 1437 h 1867"/>
                <a:gd name="T6" fmla="*/ 2088 w 2088"/>
                <a:gd name="T7" fmla="*/ 1412 h 1867"/>
                <a:gd name="T8" fmla="*/ 1581 w 2088"/>
                <a:gd name="T9" fmla="*/ 1867 h 1867"/>
                <a:gd name="T10" fmla="*/ 859 w 2088"/>
                <a:gd name="T11" fmla="*/ 1802 h 1867"/>
                <a:gd name="T12" fmla="*/ 963 w 2088"/>
                <a:gd name="T13" fmla="*/ 1770 h 1867"/>
                <a:gd name="T14" fmla="*/ 0 w 2088"/>
                <a:gd name="T15" fmla="*/ 1070 h 1867"/>
                <a:gd name="T16" fmla="*/ 23 w 2088"/>
                <a:gd name="T17" fmla="*/ 0 h 1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8" h="1867">
                  <a:moveTo>
                    <a:pt x="23" y="0"/>
                  </a:moveTo>
                  <a:lnTo>
                    <a:pt x="23" y="0"/>
                  </a:lnTo>
                  <a:cubicBezTo>
                    <a:pt x="935" y="14"/>
                    <a:pt x="1705" y="615"/>
                    <a:pt x="1984" y="1437"/>
                  </a:cubicBezTo>
                  <a:lnTo>
                    <a:pt x="2088" y="1412"/>
                  </a:lnTo>
                  <a:lnTo>
                    <a:pt x="1581" y="1867"/>
                  </a:lnTo>
                  <a:lnTo>
                    <a:pt x="859" y="1802"/>
                  </a:lnTo>
                  <a:lnTo>
                    <a:pt x="963" y="1770"/>
                  </a:lnTo>
                  <a:cubicBezTo>
                    <a:pt x="826" y="1368"/>
                    <a:pt x="448" y="1077"/>
                    <a:pt x="0" y="1070"/>
                  </a:cubicBezTo>
                  <a:lnTo>
                    <a:pt x="23" y="0"/>
                  </a:lnTo>
                  <a:close/>
                </a:path>
              </a:pathLst>
            </a:custGeom>
            <a:solidFill>
              <a:srgbClr val="D0EAEB"/>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2" name="Freeform 10">
              <a:extLst>
                <a:ext uri="{FF2B5EF4-FFF2-40B4-BE49-F238E27FC236}">
                  <a16:creationId xmlns:a16="http://schemas.microsoft.com/office/drawing/2014/main" id="{031B9BD8-5348-43C3-901C-BC1B6A2F66D8}"/>
                </a:ext>
              </a:extLst>
            </p:cNvPr>
            <p:cNvSpPr>
              <a:spLocks/>
            </p:cNvSpPr>
            <p:nvPr/>
          </p:nvSpPr>
          <p:spPr bwMode="auto">
            <a:xfrm>
              <a:off x="1304" y="774"/>
              <a:ext cx="1714" cy="1408"/>
            </a:xfrm>
            <a:custGeom>
              <a:avLst/>
              <a:gdLst>
                <a:gd name="T0" fmla="*/ 1015 w 2234"/>
                <a:gd name="T1" fmla="*/ 1838 h 1838"/>
                <a:gd name="T2" fmla="*/ 1015 w 2234"/>
                <a:gd name="T3" fmla="*/ 1838 h 1838"/>
                <a:gd name="T4" fmla="*/ 1956 w 2234"/>
                <a:gd name="T5" fmla="*/ 1175 h 1838"/>
                <a:gd name="T6" fmla="*/ 1949 w 2234"/>
                <a:gd name="T7" fmla="*/ 1290 h 1838"/>
                <a:gd name="T8" fmla="*/ 2234 w 2234"/>
                <a:gd name="T9" fmla="*/ 623 h 1838"/>
                <a:gd name="T10" fmla="*/ 1958 w 2234"/>
                <a:gd name="T11" fmla="*/ 0 h 1838"/>
                <a:gd name="T12" fmla="*/ 1949 w 2234"/>
                <a:gd name="T13" fmla="*/ 107 h 1838"/>
                <a:gd name="T14" fmla="*/ 0 w 2234"/>
                <a:gd name="T15" fmla="*/ 1500 h 1838"/>
                <a:gd name="T16" fmla="*/ 1015 w 2234"/>
                <a:gd name="T17" fmla="*/ 1838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34" h="1838">
                  <a:moveTo>
                    <a:pt x="1015" y="1838"/>
                  </a:moveTo>
                  <a:lnTo>
                    <a:pt x="1015" y="1838"/>
                  </a:lnTo>
                  <a:cubicBezTo>
                    <a:pt x="1160" y="1457"/>
                    <a:pt x="1525" y="1184"/>
                    <a:pt x="1956" y="1175"/>
                  </a:cubicBezTo>
                  <a:lnTo>
                    <a:pt x="1949" y="1290"/>
                  </a:lnTo>
                  <a:lnTo>
                    <a:pt x="2234" y="623"/>
                  </a:lnTo>
                  <a:lnTo>
                    <a:pt x="1958" y="0"/>
                  </a:lnTo>
                  <a:lnTo>
                    <a:pt x="1949" y="107"/>
                  </a:lnTo>
                  <a:cubicBezTo>
                    <a:pt x="1048" y="120"/>
                    <a:pt x="288" y="695"/>
                    <a:pt x="0" y="1500"/>
                  </a:cubicBezTo>
                  <a:lnTo>
                    <a:pt x="1015" y="1838"/>
                  </a:lnTo>
                  <a:close/>
                </a:path>
              </a:pathLst>
            </a:custGeom>
            <a:solidFill>
              <a:srgbClr val="D0EAEB"/>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3" name="Freeform 11">
              <a:extLst>
                <a:ext uri="{FF2B5EF4-FFF2-40B4-BE49-F238E27FC236}">
                  <a16:creationId xmlns:a16="http://schemas.microsoft.com/office/drawing/2014/main" id="{3DC2A1B3-2686-4AF2-89BE-8CC5130739A6}"/>
                </a:ext>
              </a:extLst>
            </p:cNvPr>
            <p:cNvSpPr>
              <a:spLocks noEditPoints="1"/>
            </p:cNvSpPr>
            <p:nvPr/>
          </p:nvSpPr>
          <p:spPr bwMode="auto">
            <a:xfrm>
              <a:off x="1210" y="774"/>
              <a:ext cx="3231" cy="3305"/>
            </a:xfrm>
            <a:custGeom>
              <a:avLst/>
              <a:gdLst>
                <a:gd name="T0" fmla="*/ 1138 w 4212"/>
                <a:gd name="T1" fmla="*/ 1838 h 4316"/>
                <a:gd name="T2" fmla="*/ 1138 w 4212"/>
                <a:gd name="T3" fmla="*/ 1838 h 4316"/>
                <a:gd name="T4" fmla="*/ 2079 w 4212"/>
                <a:gd name="T5" fmla="*/ 1175 h 4316"/>
                <a:gd name="T6" fmla="*/ 2072 w 4212"/>
                <a:gd name="T7" fmla="*/ 1290 h 4316"/>
                <a:gd name="T8" fmla="*/ 2357 w 4212"/>
                <a:gd name="T9" fmla="*/ 623 h 4316"/>
                <a:gd name="T10" fmla="*/ 2081 w 4212"/>
                <a:gd name="T11" fmla="*/ 0 h 4316"/>
                <a:gd name="T12" fmla="*/ 2072 w 4212"/>
                <a:gd name="T13" fmla="*/ 107 h 4316"/>
                <a:gd name="T14" fmla="*/ 123 w 4212"/>
                <a:gd name="T15" fmla="*/ 1500 h 4316"/>
                <a:gd name="T16" fmla="*/ 2139 w 4212"/>
                <a:gd name="T17" fmla="*/ 104 h 4316"/>
                <a:gd name="T18" fmla="*/ 2139 w 4212"/>
                <a:gd name="T19" fmla="*/ 104 h 4316"/>
                <a:gd name="T20" fmla="*/ 4100 w 4212"/>
                <a:gd name="T21" fmla="*/ 1541 h 4316"/>
                <a:gd name="T22" fmla="*/ 4204 w 4212"/>
                <a:gd name="T23" fmla="*/ 1516 h 4316"/>
                <a:gd name="T24" fmla="*/ 3697 w 4212"/>
                <a:gd name="T25" fmla="*/ 1971 h 4316"/>
                <a:gd name="T26" fmla="*/ 2975 w 4212"/>
                <a:gd name="T27" fmla="*/ 1906 h 4316"/>
                <a:gd name="T28" fmla="*/ 3079 w 4212"/>
                <a:gd name="T29" fmla="*/ 1874 h 4316"/>
                <a:gd name="T30" fmla="*/ 2116 w 4212"/>
                <a:gd name="T31" fmla="*/ 1174 h 4316"/>
                <a:gd name="T32" fmla="*/ 4118 w 4212"/>
                <a:gd name="T33" fmla="*/ 1585 h 4316"/>
                <a:gd name="T34" fmla="*/ 4118 w 4212"/>
                <a:gd name="T35" fmla="*/ 1585 h 4316"/>
                <a:gd name="T36" fmla="*/ 4212 w 4212"/>
                <a:gd name="T37" fmla="*/ 2210 h 4316"/>
                <a:gd name="T38" fmla="*/ 3341 w 4212"/>
                <a:gd name="T39" fmla="*/ 3916 h 4316"/>
                <a:gd name="T40" fmla="*/ 3391 w 4212"/>
                <a:gd name="T41" fmla="*/ 4011 h 4316"/>
                <a:gd name="T42" fmla="*/ 2802 w 4212"/>
                <a:gd name="T43" fmla="*/ 3669 h 4316"/>
                <a:gd name="T44" fmla="*/ 2632 w 4212"/>
                <a:gd name="T45" fmla="*/ 2935 h 4316"/>
                <a:gd name="T46" fmla="*/ 2698 w 4212"/>
                <a:gd name="T47" fmla="*/ 3050 h 4316"/>
                <a:gd name="T48" fmla="*/ 3134 w 4212"/>
                <a:gd name="T49" fmla="*/ 2206 h 4316"/>
                <a:gd name="T50" fmla="*/ 3092 w 4212"/>
                <a:gd name="T51" fmla="*/ 1915 h 4316"/>
                <a:gd name="T52" fmla="*/ 3293 w 4212"/>
                <a:gd name="T53" fmla="*/ 3950 h 4316"/>
                <a:gd name="T54" fmla="*/ 3293 w 4212"/>
                <a:gd name="T55" fmla="*/ 3950 h 4316"/>
                <a:gd name="T56" fmla="*/ 2106 w 4212"/>
                <a:gd name="T57" fmla="*/ 4316 h 4316"/>
                <a:gd name="T58" fmla="*/ 842 w 4212"/>
                <a:gd name="T59" fmla="*/ 3895 h 4316"/>
                <a:gd name="T60" fmla="*/ 769 w 4212"/>
                <a:gd name="T61" fmla="*/ 3984 h 4316"/>
                <a:gd name="T62" fmla="*/ 912 w 4212"/>
                <a:gd name="T63" fmla="*/ 3319 h 4316"/>
                <a:gd name="T64" fmla="*/ 1534 w 4212"/>
                <a:gd name="T65" fmla="*/ 2946 h 4316"/>
                <a:gd name="T66" fmla="*/ 1477 w 4212"/>
                <a:gd name="T67" fmla="*/ 3029 h 4316"/>
                <a:gd name="T68" fmla="*/ 2102 w 4212"/>
                <a:gd name="T69" fmla="*/ 3238 h 4316"/>
                <a:gd name="T70" fmla="*/ 2662 w 4212"/>
                <a:gd name="T71" fmla="*/ 3073 h 4316"/>
                <a:gd name="T72" fmla="*/ 793 w 4212"/>
                <a:gd name="T73" fmla="*/ 3857 h 4316"/>
                <a:gd name="T74" fmla="*/ 793 w 4212"/>
                <a:gd name="T75" fmla="*/ 3857 h 4316"/>
                <a:gd name="T76" fmla="*/ 0 w 4212"/>
                <a:gd name="T77" fmla="*/ 2210 h 4316"/>
                <a:gd name="T78" fmla="*/ 104 w 4212"/>
                <a:gd name="T79" fmla="*/ 1554 h 4316"/>
                <a:gd name="T80" fmla="*/ 12 w 4212"/>
                <a:gd name="T81" fmla="*/ 1516 h 4316"/>
                <a:gd name="T82" fmla="*/ 690 w 4212"/>
                <a:gd name="T83" fmla="*/ 1446 h 4316"/>
                <a:gd name="T84" fmla="*/ 1236 w 4212"/>
                <a:gd name="T85" fmla="*/ 1923 h 4316"/>
                <a:gd name="T86" fmla="*/ 1123 w 4212"/>
                <a:gd name="T87" fmla="*/ 1878 h 4316"/>
                <a:gd name="T88" fmla="*/ 1070 w 4212"/>
                <a:gd name="T89" fmla="*/ 2206 h 4316"/>
                <a:gd name="T90" fmla="*/ 1440 w 4212"/>
                <a:gd name="T91" fmla="*/ 2997 h 4316"/>
                <a:gd name="T92" fmla="*/ 793 w 4212"/>
                <a:gd name="T93" fmla="*/ 3857 h 4316"/>
                <a:gd name="T94" fmla="*/ 793 w 4212"/>
                <a:gd name="T95" fmla="*/ 3857 h 4316"/>
                <a:gd name="T96" fmla="*/ 0 w 4212"/>
                <a:gd name="T97" fmla="*/ 2210 h 4316"/>
                <a:gd name="T98" fmla="*/ 104 w 4212"/>
                <a:gd name="T99" fmla="*/ 155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212" h="4316">
                  <a:moveTo>
                    <a:pt x="1138" y="1838"/>
                  </a:moveTo>
                  <a:lnTo>
                    <a:pt x="1138" y="1838"/>
                  </a:lnTo>
                  <a:cubicBezTo>
                    <a:pt x="1283" y="1457"/>
                    <a:pt x="1648" y="1184"/>
                    <a:pt x="2079" y="1175"/>
                  </a:cubicBezTo>
                  <a:lnTo>
                    <a:pt x="2072" y="1290"/>
                  </a:lnTo>
                  <a:lnTo>
                    <a:pt x="2357" y="623"/>
                  </a:lnTo>
                  <a:lnTo>
                    <a:pt x="2081" y="0"/>
                  </a:lnTo>
                  <a:lnTo>
                    <a:pt x="2072" y="107"/>
                  </a:lnTo>
                  <a:cubicBezTo>
                    <a:pt x="1171" y="120"/>
                    <a:pt x="411" y="695"/>
                    <a:pt x="123" y="1500"/>
                  </a:cubicBezTo>
                  <a:moveTo>
                    <a:pt x="2139" y="104"/>
                  </a:moveTo>
                  <a:lnTo>
                    <a:pt x="2139" y="104"/>
                  </a:lnTo>
                  <a:cubicBezTo>
                    <a:pt x="3051" y="118"/>
                    <a:pt x="3821" y="719"/>
                    <a:pt x="4100" y="1541"/>
                  </a:cubicBezTo>
                  <a:lnTo>
                    <a:pt x="4204" y="1516"/>
                  </a:lnTo>
                  <a:lnTo>
                    <a:pt x="3697" y="1971"/>
                  </a:lnTo>
                  <a:lnTo>
                    <a:pt x="2975" y="1906"/>
                  </a:lnTo>
                  <a:lnTo>
                    <a:pt x="3079" y="1874"/>
                  </a:lnTo>
                  <a:cubicBezTo>
                    <a:pt x="2942" y="1472"/>
                    <a:pt x="2564" y="1181"/>
                    <a:pt x="2116" y="1174"/>
                  </a:cubicBezTo>
                  <a:moveTo>
                    <a:pt x="4118" y="1585"/>
                  </a:moveTo>
                  <a:lnTo>
                    <a:pt x="4118" y="1585"/>
                  </a:lnTo>
                  <a:cubicBezTo>
                    <a:pt x="4179" y="1783"/>
                    <a:pt x="4212" y="1993"/>
                    <a:pt x="4212" y="2210"/>
                  </a:cubicBezTo>
                  <a:cubicBezTo>
                    <a:pt x="4212" y="2912"/>
                    <a:pt x="3869" y="3534"/>
                    <a:pt x="3341" y="3916"/>
                  </a:cubicBezTo>
                  <a:lnTo>
                    <a:pt x="3391" y="4011"/>
                  </a:lnTo>
                  <a:lnTo>
                    <a:pt x="2802" y="3669"/>
                  </a:lnTo>
                  <a:lnTo>
                    <a:pt x="2632" y="2935"/>
                  </a:lnTo>
                  <a:lnTo>
                    <a:pt x="2698" y="3050"/>
                  </a:lnTo>
                  <a:cubicBezTo>
                    <a:pt x="2963" y="2864"/>
                    <a:pt x="3134" y="2555"/>
                    <a:pt x="3134" y="2206"/>
                  </a:cubicBezTo>
                  <a:cubicBezTo>
                    <a:pt x="3134" y="2105"/>
                    <a:pt x="3119" y="2007"/>
                    <a:pt x="3092" y="1915"/>
                  </a:cubicBezTo>
                  <a:moveTo>
                    <a:pt x="3293" y="3950"/>
                  </a:moveTo>
                  <a:lnTo>
                    <a:pt x="3293" y="3950"/>
                  </a:lnTo>
                  <a:cubicBezTo>
                    <a:pt x="2955" y="4181"/>
                    <a:pt x="2546" y="4316"/>
                    <a:pt x="2106" y="4316"/>
                  </a:cubicBezTo>
                  <a:cubicBezTo>
                    <a:pt x="1632" y="4316"/>
                    <a:pt x="1194" y="4159"/>
                    <a:pt x="842" y="3895"/>
                  </a:cubicBezTo>
                  <a:lnTo>
                    <a:pt x="769" y="3984"/>
                  </a:lnTo>
                  <a:lnTo>
                    <a:pt x="912" y="3319"/>
                  </a:lnTo>
                  <a:lnTo>
                    <a:pt x="1534" y="2946"/>
                  </a:lnTo>
                  <a:lnTo>
                    <a:pt x="1477" y="3029"/>
                  </a:lnTo>
                  <a:cubicBezTo>
                    <a:pt x="1651" y="3165"/>
                    <a:pt x="1863" y="3238"/>
                    <a:pt x="2102" y="3238"/>
                  </a:cubicBezTo>
                  <a:cubicBezTo>
                    <a:pt x="2308" y="3238"/>
                    <a:pt x="2501" y="3177"/>
                    <a:pt x="2662" y="3073"/>
                  </a:cubicBezTo>
                  <a:moveTo>
                    <a:pt x="793" y="3857"/>
                  </a:moveTo>
                  <a:lnTo>
                    <a:pt x="793" y="3857"/>
                  </a:lnTo>
                  <a:cubicBezTo>
                    <a:pt x="310" y="3471"/>
                    <a:pt x="0" y="2877"/>
                    <a:pt x="0" y="2210"/>
                  </a:cubicBezTo>
                  <a:cubicBezTo>
                    <a:pt x="0" y="1981"/>
                    <a:pt x="36" y="1761"/>
                    <a:pt x="104" y="1554"/>
                  </a:cubicBezTo>
                  <a:lnTo>
                    <a:pt x="12" y="1516"/>
                  </a:lnTo>
                  <a:lnTo>
                    <a:pt x="690" y="1446"/>
                  </a:lnTo>
                  <a:lnTo>
                    <a:pt x="1236" y="1923"/>
                  </a:lnTo>
                  <a:lnTo>
                    <a:pt x="1123" y="1878"/>
                  </a:lnTo>
                  <a:cubicBezTo>
                    <a:pt x="1089" y="1981"/>
                    <a:pt x="1070" y="2091"/>
                    <a:pt x="1070" y="2206"/>
                  </a:cubicBezTo>
                  <a:cubicBezTo>
                    <a:pt x="1070" y="2524"/>
                    <a:pt x="1214" y="2808"/>
                    <a:pt x="1440" y="2997"/>
                  </a:cubicBezTo>
                  <a:moveTo>
                    <a:pt x="793" y="3857"/>
                  </a:moveTo>
                  <a:lnTo>
                    <a:pt x="793" y="3857"/>
                  </a:lnTo>
                  <a:cubicBezTo>
                    <a:pt x="310" y="3471"/>
                    <a:pt x="0" y="2877"/>
                    <a:pt x="0" y="2210"/>
                  </a:cubicBezTo>
                  <a:cubicBezTo>
                    <a:pt x="0" y="1981"/>
                    <a:pt x="36" y="1761"/>
                    <a:pt x="104" y="1554"/>
                  </a:cubicBezTo>
                </a:path>
              </a:pathLst>
            </a:custGeom>
            <a:noFill/>
            <a:ln w="317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4" name="Freeform 12">
              <a:extLst>
                <a:ext uri="{FF2B5EF4-FFF2-40B4-BE49-F238E27FC236}">
                  <a16:creationId xmlns:a16="http://schemas.microsoft.com/office/drawing/2014/main" id="{52A99CC5-1FC8-4B06-B0E4-BD4EA36315F4}"/>
                </a:ext>
              </a:extLst>
            </p:cNvPr>
            <p:cNvSpPr>
              <a:spLocks/>
            </p:cNvSpPr>
            <p:nvPr/>
          </p:nvSpPr>
          <p:spPr bwMode="auto">
            <a:xfrm>
              <a:off x="2833" y="1470"/>
              <a:ext cx="888" cy="784"/>
            </a:xfrm>
            <a:custGeom>
              <a:avLst/>
              <a:gdLst>
                <a:gd name="T0" fmla="*/ 1157 w 1157"/>
                <a:gd name="T1" fmla="*/ 1025 h 1025"/>
                <a:gd name="T2" fmla="*/ 1157 w 1157"/>
                <a:gd name="T3" fmla="*/ 1025 h 1025"/>
                <a:gd name="T4" fmla="*/ 859 w 1157"/>
                <a:gd name="T5" fmla="*/ 998 h 1025"/>
                <a:gd name="T6" fmla="*/ 963 w 1157"/>
                <a:gd name="T7" fmla="*/ 966 h 1025"/>
                <a:gd name="T8" fmla="*/ 0 w 1157"/>
                <a:gd name="T9" fmla="*/ 266 h 1025"/>
                <a:gd name="T10" fmla="*/ 98 w 1157"/>
                <a:gd name="T11" fmla="*/ 0 h 1025"/>
                <a:gd name="T12" fmla="*/ 730 w 1157"/>
                <a:gd name="T13" fmla="*/ 320 h 1025"/>
                <a:gd name="T14" fmla="*/ 1085 w 1157"/>
                <a:gd name="T15" fmla="*/ 720 h 1025"/>
                <a:gd name="T16" fmla="*/ 1157 w 1157"/>
                <a:gd name="T17" fmla="*/ 1025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7" h="1025">
                  <a:moveTo>
                    <a:pt x="1157" y="1025"/>
                  </a:moveTo>
                  <a:lnTo>
                    <a:pt x="1157" y="1025"/>
                  </a:lnTo>
                  <a:lnTo>
                    <a:pt x="859" y="998"/>
                  </a:lnTo>
                  <a:lnTo>
                    <a:pt x="963" y="966"/>
                  </a:lnTo>
                  <a:cubicBezTo>
                    <a:pt x="826" y="564"/>
                    <a:pt x="448" y="273"/>
                    <a:pt x="0" y="266"/>
                  </a:cubicBezTo>
                  <a:lnTo>
                    <a:pt x="98" y="0"/>
                  </a:lnTo>
                  <a:cubicBezTo>
                    <a:pt x="98" y="0"/>
                    <a:pt x="516" y="115"/>
                    <a:pt x="730" y="320"/>
                  </a:cubicBezTo>
                  <a:cubicBezTo>
                    <a:pt x="943" y="524"/>
                    <a:pt x="1032" y="569"/>
                    <a:pt x="1085" y="720"/>
                  </a:cubicBezTo>
                  <a:cubicBezTo>
                    <a:pt x="1139" y="871"/>
                    <a:pt x="1157" y="1025"/>
                    <a:pt x="1157" y="1025"/>
                  </a:cubicBezTo>
                  <a:close/>
                </a:path>
              </a:pathLst>
            </a:custGeom>
            <a:solidFill>
              <a:srgbClr val="8E412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5" name="Freeform 13">
              <a:extLst>
                <a:ext uri="{FF2B5EF4-FFF2-40B4-BE49-F238E27FC236}">
                  <a16:creationId xmlns:a16="http://schemas.microsoft.com/office/drawing/2014/main" id="{478717C7-91D9-4273-A82D-F4D229E7569E}"/>
                </a:ext>
              </a:extLst>
            </p:cNvPr>
            <p:cNvSpPr>
              <a:spLocks/>
            </p:cNvSpPr>
            <p:nvPr/>
          </p:nvSpPr>
          <p:spPr bwMode="auto">
            <a:xfrm>
              <a:off x="2833" y="1470"/>
              <a:ext cx="888" cy="784"/>
            </a:xfrm>
            <a:custGeom>
              <a:avLst/>
              <a:gdLst>
                <a:gd name="T0" fmla="*/ 1157 w 1157"/>
                <a:gd name="T1" fmla="*/ 1025 h 1025"/>
                <a:gd name="T2" fmla="*/ 1157 w 1157"/>
                <a:gd name="T3" fmla="*/ 1025 h 1025"/>
                <a:gd name="T4" fmla="*/ 859 w 1157"/>
                <a:gd name="T5" fmla="*/ 998 h 1025"/>
                <a:gd name="T6" fmla="*/ 963 w 1157"/>
                <a:gd name="T7" fmla="*/ 966 h 1025"/>
                <a:gd name="T8" fmla="*/ 0 w 1157"/>
                <a:gd name="T9" fmla="*/ 266 h 1025"/>
                <a:gd name="T10" fmla="*/ 98 w 1157"/>
                <a:gd name="T11" fmla="*/ 0 h 1025"/>
                <a:gd name="T12" fmla="*/ 730 w 1157"/>
                <a:gd name="T13" fmla="*/ 320 h 1025"/>
                <a:gd name="T14" fmla="*/ 1085 w 1157"/>
                <a:gd name="T15" fmla="*/ 720 h 1025"/>
                <a:gd name="T16" fmla="*/ 1157 w 1157"/>
                <a:gd name="T17" fmla="*/ 1025 h 1025"/>
                <a:gd name="T18" fmla="*/ 1157 w 1157"/>
                <a:gd name="T19" fmla="*/ 1025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7" h="1025">
                  <a:moveTo>
                    <a:pt x="1157" y="1025"/>
                  </a:moveTo>
                  <a:lnTo>
                    <a:pt x="1157" y="1025"/>
                  </a:lnTo>
                  <a:lnTo>
                    <a:pt x="859" y="998"/>
                  </a:lnTo>
                  <a:lnTo>
                    <a:pt x="963" y="966"/>
                  </a:lnTo>
                  <a:cubicBezTo>
                    <a:pt x="826" y="564"/>
                    <a:pt x="448" y="273"/>
                    <a:pt x="0" y="266"/>
                  </a:cubicBezTo>
                  <a:lnTo>
                    <a:pt x="98" y="0"/>
                  </a:lnTo>
                  <a:cubicBezTo>
                    <a:pt x="98" y="0"/>
                    <a:pt x="516" y="115"/>
                    <a:pt x="730" y="320"/>
                  </a:cubicBezTo>
                  <a:cubicBezTo>
                    <a:pt x="943" y="524"/>
                    <a:pt x="1032" y="569"/>
                    <a:pt x="1085" y="720"/>
                  </a:cubicBezTo>
                  <a:cubicBezTo>
                    <a:pt x="1139" y="871"/>
                    <a:pt x="1157" y="1025"/>
                    <a:pt x="1157" y="1025"/>
                  </a:cubicBezTo>
                  <a:lnTo>
                    <a:pt x="1157" y="1025"/>
                  </a:lnTo>
                  <a:close/>
                </a:path>
              </a:pathLst>
            </a:custGeom>
            <a:noFill/>
            <a:ln w="317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6" name="Freeform 14">
              <a:extLst>
                <a:ext uri="{FF2B5EF4-FFF2-40B4-BE49-F238E27FC236}">
                  <a16:creationId xmlns:a16="http://schemas.microsoft.com/office/drawing/2014/main" id="{F48C722F-4D00-4EC2-B038-B45466D0A035}"/>
                </a:ext>
              </a:extLst>
            </p:cNvPr>
            <p:cNvSpPr>
              <a:spLocks/>
            </p:cNvSpPr>
            <p:nvPr/>
          </p:nvSpPr>
          <p:spPr bwMode="auto">
            <a:xfrm>
              <a:off x="3543" y="3124"/>
              <a:ext cx="526" cy="592"/>
            </a:xfrm>
            <a:custGeom>
              <a:avLst/>
              <a:gdLst>
                <a:gd name="T0" fmla="*/ 685 w 685"/>
                <a:gd name="T1" fmla="*/ 17 h 773"/>
                <a:gd name="T2" fmla="*/ 685 w 685"/>
                <a:gd name="T3" fmla="*/ 17 h 773"/>
                <a:gd name="T4" fmla="*/ 472 w 685"/>
                <a:gd name="T5" fmla="*/ 373 h 773"/>
                <a:gd name="T6" fmla="*/ 223 w 685"/>
                <a:gd name="T7" fmla="*/ 658 h 773"/>
                <a:gd name="T8" fmla="*/ 80 w 685"/>
                <a:gd name="T9" fmla="*/ 773 h 773"/>
                <a:gd name="T10" fmla="*/ 45 w 685"/>
                <a:gd name="T11" fmla="*/ 293 h 773"/>
                <a:gd name="T12" fmla="*/ 312 w 685"/>
                <a:gd name="T13" fmla="*/ 35 h 773"/>
                <a:gd name="T14" fmla="*/ 685 w 685"/>
                <a:gd name="T15" fmla="*/ 17 h 7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5" h="773">
                  <a:moveTo>
                    <a:pt x="685" y="17"/>
                  </a:moveTo>
                  <a:lnTo>
                    <a:pt x="685" y="17"/>
                  </a:lnTo>
                  <a:cubicBezTo>
                    <a:pt x="685" y="17"/>
                    <a:pt x="596" y="222"/>
                    <a:pt x="472" y="373"/>
                  </a:cubicBezTo>
                  <a:cubicBezTo>
                    <a:pt x="347" y="524"/>
                    <a:pt x="303" y="569"/>
                    <a:pt x="223" y="658"/>
                  </a:cubicBezTo>
                  <a:cubicBezTo>
                    <a:pt x="143" y="747"/>
                    <a:pt x="80" y="773"/>
                    <a:pt x="80" y="773"/>
                  </a:cubicBezTo>
                  <a:cubicBezTo>
                    <a:pt x="80" y="773"/>
                    <a:pt x="0" y="427"/>
                    <a:pt x="45" y="293"/>
                  </a:cubicBezTo>
                  <a:cubicBezTo>
                    <a:pt x="89" y="160"/>
                    <a:pt x="187" y="71"/>
                    <a:pt x="312" y="35"/>
                  </a:cubicBezTo>
                  <a:cubicBezTo>
                    <a:pt x="436" y="0"/>
                    <a:pt x="685" y="17"/>
                    <a:pt x="685" y="17"/>
                  </a:cubicBezTo>
                  <a:close/>
                </a:path>
              </a:pathLst>
            </a:custGeom>
            <a:solidFill>
              <a:srgbClr val="8E412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7" name="Freeform 15">
              <a:extLst>
                <a:ext uri="{FF2B5EF4-FFF2-40B4-BE49-F238E27FC236}">
                  <a16:creationId xmlns:a16="http://schemas.microsoft.com/office/drawing/2014/main" id="{E18EF3FC-0F80-4CCF-820A-F4C30DEC138A}"/>
                </a:ext>
              </a:extLst>
            </p:cNvPr>
            <p:cNvSpPr>
              <a:spLocks/>
            </p:cNvSpPr>
            <p:nvPr/>
          </p:nvSpPr>
          <p:spPr bwMode="auto">
            <a:xfrm>
              <a:off x="3543" y="3124"/>
              <a:ext cx="526" cy="592"/>
            </a:xfrm>
            <a:custGeom>
              <a:avLst/>
              <a:gdLst>
                <a:gd name="T0" fmla="*/ 685 w 685"/>
                <a:gd name="T1" fmla="*/ 17 h 773"/>
                <a:gd name="T2" fmla="*/ 685 w 685"/>
                <a:gd name="T3" fmla="*/ 17 h 773"/>
                <a:gd name="T4" fmla="*/ 472 w 685"/>
                <a:gd name="T5" fmla="*/ 373 h 773"/>
                <a:gd name="T6" fmla="*/ 223 w 685"/>
                <a:gd name="T7" fmla="*/ 658 h 773"/>
                <a:gd name="T8" fmla="*/ 80 w 685"/>
                <a:gd name="T9" fmla="*/ 773 h 773"/>
                <a:gd name="T10" fmla="*/ 45 w 685"/>
                <a:gd name="T11" fmla="*/ 293 h 773"/>
                <a:gd name="T12" fmla="*/ 312 w 685"/>
                <a:gd name="T13" fmla="*/ 35 h 773"/>
                <a:gd name="T14" fmla="*/ 685 w 685"/>
                <a:gd name="T15" fmla="*/ 17 h 773"/>
                <a:gd name="T16" fmla="*/ 685 w 685"/>
                <a:gd name="T17" fmla="*/ 17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5" h="773">
                  <a:moveTo>
                    <a:pt x="685" y="17"/>
                  </a:moveTo>
                  <a:lnTo>
                    <a:pt x="685" y="17"/>
                  </a:lnTo>
                  <a:cubicBezTo>
                    <a:pt x="685" y="17"/>
                    <a:pt x="596" y="222"/>
                    <a:pt x="472" y="373"/>
                  </a:cubicBezTo>
                  <a:cubicBezTo>
                    <a:pt x="347" y="524"/>
                    <a:pt x="303" y="569"/>
                    <a:pt x="223" y="658"/>
                  </a:cubicBezTo>
                  <a:cubicBezTo>
                    <a:pt x="143" y="747"/>
                    <a:pt x="80" y="773"/>
                    <a:pt x="80" y="773"/>
                  </a:cubicBezTo>
                  <a:cubicBezTo>
                    <a:pt x="80" y="773"/>
                    <a:pt x="0" y="427"/>
                    <a:pt x="45" y="293"/>
                  </a:cubicBezTo>
                  <a:cubicBezTo>
                    <a:pt x="89" y="160"/>
                    <a:pt x="187" y="71"/>
                    <a:pt x="312" y="35"/>
                  </a:cubicBezTo>
                  <a:cubicBezTo>
                    <a:pt x="436" y="0"/>
                    <a:pt x="685" y="17"/>
                    <a:pt x="685" y="17"/>
                  </a:cubicBezTo>
                  <a:lnTo>
                    <a:pt x="685" y="17"/>
                  </a:lnTo>
                  <a:close/>
                </a:path>
              </a:pathLst>
            </a:custGeom>
            <a:noFill/>
            <a:ln w="158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8" name="Freeform 16">
              <a:extLst>
                <a:ext uri="{FF2B5EF4-FFF2-40B4-BE49-F238E27FC236}">
                  <a16:creationId xmlns:a16="http://schemas.microsoft.com/office/drawing/2014/main" id="{3C21B445-3463-4CB3-B882-083E15BEC37F}"/>
                </a:ext>
              </a:extLst>
            </p:cNvPr>
            <p:cNvSpPr>
              <a:spLocks/>
            </p:cNvSpPr>
            <p:nvPr/>
          </p:nvSpPr>
          <p:spPr bwMode="auto">
            <a:xfrm>
              <a:off x="3912" y="2150"/>
              <a:ext cx="341" cy="987"/>
            </a:xfrm>
            <a:custGeom>
              <a:avLst/>
              <a:gdLst>
                <a:gd name="T0" fmla="*/ 213 w 444"/>
                <a:gd name="T1" fmla="*/ 1289 h 1289"/>
                <a:gd name="T2" fmla="*/ 213 w 444"/>
                <a:gd name="T3" fmla="*/ 1289 h 1289"/>
                <a:gd name="T4" fmla="*/ 97 w 444"/>
                <a:gd name="T5" fmla="*/ 1281 h 1289"/>
                <a:gd name="T6" fmla="*/ 62 w 444"/>
                <a:gd name="T7" fmla="*/ 658 h 1289"/>
                <a:gd name="T8" fmla="*/ 213 w 444"/>
                <a:gd name="T9" fmla="*/ 222 h 1289"/>
                <a:gd name="T10" fmla="*/ 258 w 444"/>
                <a:gd name="T11" fmla="*/ 142 h 1289"/>
                <a:gd name="T12" fmla="*/ 391 w 444"/>
                <a:gd name="T13" fmla="*/ 0 h 1289"/>
                <a:gd name="T14" fmla="*/ 435 w 444"/>
                <a:gd name="T15" fmla="*/ 365 h 1289"/>
                <a:gd name="T16" fmla="*/ 435 w 444"/>
                <a:gd name="T17" fmla="*/ 516 h 1289"/>
                <a:gd name="T18" fmla="*/ 400 w 444"/>
                <a:gd name="T19" fmla="*/ 756 h 1289"/>
                <a:gd name="T20" fmla="*/ 213 w 444"/>
                <a:gd name="T21" fmla="*/ 1289 h 1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1289">
                  <a:moveTo>
                    <a:pt x="213" y="1289"/>
                  </a:moveTo>
                  <a:lnTo>
                    <a:pt x="213" y="1289"/>
                  </a:lnTo>
                  <a:lnTo>
                    <a:pt x="97" y="1281"/>
                  </a:lnTo>
                  <a:cubicBezTo>
                    <a:pt x="97" y="1281"/>
                    <a:pt x="0" y="1014"/>
                    <a:pt x="62" y="658"/>
                  </a:cubicBezTo>
                  <a:cubicBezTo>
                    <a:pt x="124" y="302"/>
                    <a:pt x="169" y="302"/>
                    <a:pt x="213" y="222"/>
                  </a:cubicBezTo>
                  <a:cubicBezTo>
                    <a:pt x="258" y="142"/>
                    <a:pt x="258" y="142"/>
                    <a:pt x="258" y="142"/>
                  </a:cubicBezTo>
                  <a:lnTo>
                    <a:pt x="391" y="0"/>
                  </a:lnTo>
                  <a:cubicBezTo>
                    <a:pt x="391" y="0"/>
                    <a:pt x="435" y="213"/>
                    <a:pt x="435" y="365"/>
                  </a:cubicBezTo>
                  <a:cubicBezTo>
                    <a:pt x="435" y="516"/>
                    <a:pt x="435" y="516"/>
                    <a:pt x="435" y="516"/>
                  </a:cubicBezTo>
                  <a:cubicBezTo>
                    <a:pt x="435" y="516"/>
                    <a:pt x="444" y="587"/>
                    <a:pt x="400" y="756"/>
                  </a:cubicBezTo>
                  <a:cubicBezTo>
                    <a:pt x="355" y="925"/>
                    <a:pt x="213" y="1289"/>
                    <a:pt x="213" y="1289"/>
                  </a:cubicBezTo>
                  <a:close/>
                </a:path>
              </a:pathLst>
            </a:custGeom>
            <a:solidFill>
              <a:srgbClr val="00A55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9" name="Freeform 17">
              <a:extLst>
                <a:ext uri="{FF2B5EF4-FFF2-40B4-BE49-F238E27FC236}">
                  <a16:creationId xmlns:a16="http://schemas.microsoft.com/office/drawing/2014/main" id="{E1E6E9E7-6828-4521-B6C3-008C8B752460}"/>
                </a:ext>
              </a:extLst>
            </p:cNvPr>
            <p:cNvSpPr>
              <a:spLocks/>
            </p:cNvSpPr>
            <p:nvPr/>
          </p:nvSpPr>
          <p:spPr bwMode="auto">
            <a:xfrm>
              <a:off x="3912" y="2150"/>
              <a:ext cx="341" cy="987"/>
            </a:xfrm>
            <a:custGeom>
              <a:avLst/>
              <a:gdLst>
                <a:gd name="T0" fmla="*/ 213 w 444"/>
                <a:gd name="T1" fmla="*/ 1289 h 1289"/>
                <a:gd name="T2" fmla="*/ 213 w 444"/>
                <a:gd name="T3" fmla="*/ 1289 h 1289"/>
                <a:gd name="T4" fmla="*/ 97 w 444"/>
                <a:gd name="T5" fmla="*/ 1281 h 1289"/>
                <a:gd name="T6" fmla="*/ 62 w 444"/>
                <a:gd name="T7" fmla="*/ 658 h 1289"/>
                <a:gd name="T8" fmla="*/ 213 w 444"/>
                <a:gd name="T9" fmla="*/ 222 h 1289"/>
                <a:gd name="T10" fmla="*/ 258 w 444"/>
                <a:gd name="T11" fmla="*/ 142 h 1289"/>
                <a:gd name="T12" fmla="*/ 391 w 444"/>
                <a:gd name="T13" fmla="*/ 0 h 1289"/>
                <a:gd name="T14" fmla="*/ 435 w 444"/>
                <a:gd name="T15" fmla="*/ 365 h 1289"/>
                <a:gd name="T16" fmla="*/ 435 w 444"/>
                <a:gd name="T17" fmla="*/ 516 h 1289"/>
                <a:gd name="T18" fmla="*/ 400 w 444"/>
                <a:gd name="T19" fmla="*/ 756 h 1289"/>
                <a:gd name="T20" fmla="*/ 213 w 444"/>
                <a:gd name="T21" fmla="*/ 1289 h 1289"/>
                <a:gd name="T22" fmla="*/ 213 w 444"/>
                <a:gd name="T23" fmla="*/ 1289 h 1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4" h="1289">
                  <a:moveTo>
                    <a:pt x="213" y="1289"/>
                  </a:moveTo>
                  <a:lnTo>
                    <a:pt x="213" y="1289"/>
                  </a:lnTo>
                  <a:lnTo>
                    <a:pt x="97" y="1281"/>
                  </a:lnTo>
                  <a:cubicBezTo>
                    <a:pt x="97" y="1281"/>
                    <a:pt x="0" y="1014"/>
                    <a:pt x="62" y="658"/>
                  </a:cubicBezTo>
                  <a:cubicBezTo>
                    <a:pt x="124" y="302"/>
                    <a:pt x="169" y="302"/>
                    <a:pt x="213" y="222"/>
                  </a:cubicBezTo>
                  <a:cubicBezTo>
                    <a:pt x="258" y="142"/>
                    <a:pt x="258" y="142"/>
                    <a:pt x="258" y="142"/>
                  </a:cubicBezTo>
                  <a:lnTo>
                    <a:pt x="391" y="0"/>
                  </a:lnTo>
                  <a:cubicBezTo>
                    <a:pt x="391" y="0"/>
                    <a:pt x="435" y="213"/>
                    <a:pt x="435" y="365"/>
                  </a:cubicBezTo>
                  <a:cubicBezTo>
                    <a:pt x="435" y="516"/>
                    <a:pt x="435" y="516"/>
                    <a:pt x="435" y="516"/>
                  </a:cubicBezTo>
                  <a:cubicBezTo>
                    <a:pt x="435" y="516"/>
                    <a:pt x="444" y="587"/>
                    <a:pt x="400" y="756"/>
                  </a:cubicBezTo>
                  <a:cubicBezTo>
                    <a:pt x="355" y="925"/>
                    <a:pt x="213" y="1289"/>
                    <a:pt x="213" y="1289"/>
                  </a:cubicBezTo>
                  <a:lnTo>
                    <a:pt x="213" y="1289"/>
                  </a:lnTo>
                  <a:close/>
                </a:path>
              </a:pathLst>
            </a:custGeom>
            <a:noFill/>
            <a:ln w="158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0" name="Freeform 18">
              <a:extLst>
                <a:ext uri="{FF2B5EF4-FFF2-40B4-BE49-F238E27FC236}">
                  <a16:creationId xmlns:a16="http://schemas.microsoft.com/office/drawing/2014/main" id="{6DF4D19A-DC38-413B-B8A4-50580E7D2601}"/>
                </a:ext>
              </a:extLst>
            </p:cNvPr>
            <p:cNvSpPr>
              <a:spLocks/>
            </p:cNvSpPr>
            <p:nvPr/>
          </p:nvSpPr>
          <p:spPr bwMode="auto">
            <a:xfrm>
              <a:off x="3591" y="2853"/>
              <a:ext cx="395" cy="294"/>
            </a:xfrm>
            <a:custGeom>
              <a:avLst/>
              <a:gdLst>
                <a:gd name="T0" fmla="*/ 311 w 515"/>
                <a:gd name="T1" fmla="*/ 52 h 385"/>
                <a:gd name="T2" fmla="*/ 311 w 515"/>
                <a:gd name="T3" fmla="*/ 52 h 385"/>
                <a:gd name="T4" fmla="*/ 31 w 515"/>
                <a:gd name="T5" fmla="*/ 115 h 385"/>
                <a:gd name="T6" fmla="*/ 271 w 515"/>
                <a:gd name="T7" fmla="*/ 385 h 385"/>
                <a:gd name="T8" fmla="*/ 515 w 515"/>
                <a:gd name="T9" fmla="*/ 368 h 385"/>
                <a:gd name="T10" fmla="*/ 466 w 515"/>
                <a:gd name="T11" fmla="*/ 0 h 385"/>
                <a:gd name="T12" fmla="*/ 311 w 515"/>
                <a:gd name="T13" fmla="*/ 52 h 385"/>
              </a:gdLst>
              <a:ahLst/>
              <a:cxnLst>
                <a:cxn ang="0">
                  <a:pos x="T0" y="T1"/>
                </a:cxn>
                <a:cxn ang="0">
                  <a:pos x="T2" y="T3"/>
                </a:cxn>
                <a:cxn ang="0">
                  <a:pos x="T4" y="T5"/>
                </a:cxn>
                <a:cxn ang="0">
                  <a:pos x="T6" y="T7"/>
                </a:cxn>
                <a:cxn ang="0">
                  <a:pos x="T8" y="T9"/>
                </a:cxn>
                <a:cxn ang="0">
                  <a:pos x="T10" y="T11"/>
                </a:cxn>
                <a:cxn ang="0">
                  <a:pos x="T12" y="T13"/>
                </a:cxn>
              </a:cxnLst>
              <a:rect l="0" t="0" r="r" b="b"/>
              <a:pathLst>
                <a:path w="515" h="385">
                  <a:moveTo>
                    <a:pt x="311" y="52"/>
                  </a:moveTo>
                  <a:lnTo>
                    <a:pt x="311" y="52"/>
                  </a:lnTo>
                  <a:cubicBezTo>
                    <a:pt x="236" y="71"/>
                    <a:pt x="62" y="48"/>
                    <a:pt x="31" y="115"/>
                  </a:cubicBezTo>
                  <a:cubicBezTo>
                    <a:pt x="0" y="181"/>
                    <a:pt x="271" y="385"/>
                    <a:pt x="271" y="385"/>
                  </a:cubicBezTo>
                  <a:cubicBezTo>
                    <a:pt x="339" y="370"/>
                    <a:pt x="442" y="367"/>
                    <a:pt x="515" y="368"/>
                  </a:cubicBezTo>
                  <a:cubicBezTo>
                    <a:pt x="515" y="368"/>
                    <a:pt x="480" y="153"/>
                    <a:pt x="466" y="0"/>
                  </a:cubicBezTo>
                  <a:cubicBezTo>
                    <a:pt x="466" y="0"/>
                    <a:pt x="400" y="30"/>
                    <a:pt x="311" y="52"/>
                  </a:cubicBezTo>
                  <a:close/>
                </a:path>
              </a:pathLst>
            </a:custGeom>
            <a:solidFill>
              <a:srgbClr val="AEAEA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1" name="Freeform 19">
              <a:extLst>
                <a:ext uri="{FF2B5EF4-FFF2-40B4-BE49-F238E27FC236}">
                  <a16:creationId xmlns:a16="http://schemas.microsoft.com/office/drawing/2014/main" id="{78E91FC8-16B1-4A14-B315-5667F540464C}"/>
                </a:ext>
              </a:extLst>
            </p:cNvPr>
            <p:cNvSpPr>
              <a:spLocks/>
            </p:cNvSpPr>
            <p:nvPr/>
          </p:nvSpPr>
          <p:spPr bwMode="auto">
            <a:xfrm>
              <a:off x="3591" y="2853"/>
              <a:ext cx="395" cy="294"/>
            </a:xfrm>
            <a:custGeom>
              <a:avLst/>
              <a:gdLst>
                <a:gd name="T0" fmla="*/ 311 w 515"/>
                <a:gd name="T1" fmla="*/ 52 h 385"/>
                <a:gd name="T2" fmla="*/ 311 w 515"/>
                <a:gd name="T3" fmla="*/ 52 h 385"/>
                <a:gd name="T4" fmla="*/ 31 w 515"/>
                <a:gd name="T5" fmla="*/ 115 h 385"/>
                <a:gd name="T6" fmla="*/ 271 w 515"/>
                <a:gd name="T7" fmla="*/ 385 h 385"/>
                <a:gd name="T8" fmla="*/ 515 w 515"/>
                <a:gd name="T9" fmla="*/ 368 h 385"/>
                <a:gd name="T10" fmla="*/ 466 w 515"/>
                <a:gd name="T11" fmla="*/ 0 h 385"/>
                <a:gd name="T12" fmla="*/ 311 w 515"/>
                <a:gd name="T13" fmla="*/ 52 h 385"/>
                <a:gd name="T14" fmla="*/ 311 w 515"/>
                <a:gd name="T15" fmla="*/ 52 h 3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5" h="385">
                  <a:moveTo>
                    <a:pt x="311" y="52"/>
                  </a:moveTo>
                  <a:lnTo>
                    <a:pt x="311" y="52"/>
                  </a:lnTo>
                  <a:cubicBezTo>
                    <a:pt x="236" y="71"/>
                    <a:pt x="62" y="48"/>
                    <a:pt x="31" y="115"/>
                  </a:cubicBezTo>
                  <a:cubicBezTo>
                    <a:pt x="0" y="181"/>
                    <a:pt x="271" y="385"/>
                    <a:pt x="271" y="385"/>
                  </a:cubicBezTo>
                  <a:cubicBezTo>
                    <a:pt x="339" y="370"/>
                    <a:pt x="442" y="367"/>
                    <a:pt x="515" y="368"/>
                  </a:cubicBezTo>
                  <a:cubicBezTo>
                    <a:pt x="515" y="368"/>
                    <a:pt x="480" y="153"/>
                    <a:pt x="466" y="0"/>
                  </a:cubicBezTo>
                  <a:cubicBezTo>
                    <a:pt x="466" y="0"/>
                    <a:pt x="400" y="30"/>
                    <a:pt x="311" y="52"/>
                  </a:cubicBezTo>
                  <a:lnTo>
                    <a:pt x="311" y="52"/>
                  </a:lnTo>
                  <a:close/>
                </a:path>
              </a:pathLst>
            </a:custGeom>
            <a:noFill/>
            <a:ln w="158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2" name="Freeform 20">
              <a:extLst>
                <a:ext uri="{FF2B5EF4-FFF2-40B4-BE49-F238E27FC236}">
                  <a16:creationId xmlns:a16="http://schemas.microsoft.com/office/drawing/2014/main" id="{F6B03F67-19A1-40FE-A142-3D8E7C689BCD}"/>
                </a:ext>
              </a:extLst>
            </p:cNvPr>
            <p:cNvSpPr>
              <a:spLocks/>
            </p:cNvSpPr>
            <p:nvPr/>
          </p:nvSpPr>
          <p:spPr bwMode="auto">
            <a:xfrm>
              <a:off x="3589" y="2898"/>
              <a:ext cx="152" cy="161"/>
            </a:xfrm>
            <a:custGeom>
              <a:avLst/>
              <a:gdLst>
                <a:gd name="T0" fmla="*/ 198 w 198"/>
                <a:gd name="T1" fmla="*/ 0 h 210"/>
                <a:gd name="T2" fmla="*/ 198 w 198"/>
                <a:gd name="T3" fmla="*/ 0 h 210"/>
                <a:gd name="T4" fmla="*/ 16 w 198"/>
                <a:gd name="T5" fmla="*/ 56 h 210"/>
                <a:gd name="T6" fmla="*/ 128 w 198"/>
                <a:gd name="T7" fmla="*/ 210 h 210"/>
                <a:gd name="T8" fmla="*/ 198 w 198"/>
                <a:gd name="T9" fmla="*/ 0 h 210"/>
              </a:gdLst>
              <a:ahLst/>
              <a:cxnLst>
                <a:cxn ang="0">
                  <a:pos x="T0" y="T1"/>
                </a:cxn>
                <a:cxn ang="0">
                  <a:pos x="T2" y="T3"/>
                </a:cxn>
                <a:cxn ang="0">
                  <a:pos x="T4" y="T5"/>
                </a:cxn>
                <a:cxn ang="0">
                  <a:pos x="T6" y="T7"/>
                </a:cxn>
                <a:cxn ang="0">
                  <a:pos x="T8" y="T9"/>
                </a:cxn>
              </a:cxnLst>
              <a:rect l="0" t="0" r="r" b="b"/>
              <a:pathLst>
                <a:path w="198" h="210">
                  <a:moveTo>
                    <a:pt x="198" y="0"/>
                  </a:moveTo>
                  <a:lnTo>
                    <a:pt x="198" y="0"/>
                  </a:lnTo>
                  <a:cubicBezTo>
                    <a:pt x="124" y="7"/>
                    <a:pt x="42" y="1"/>
                    <a:pt x="16" y="56"/>
                  </a:cubicBezTo>
                  <a:cubicBezTo>
                    <a:pt x="0" y="90"/>
                    <a:pt x="63" y="150"/>
                    <a:pt x="128" y="210"/>
                  </a:cubicBezTo>
                  <a:lnTo>
                    <a:pt x="198"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3" name="Freeform 21">
              <a:extLst>
                <a:ext uri="{FF2B5EF4-FFF2-40B4-BE49-F238E27FC236}">
                  <a16:creationId xmlns:a16="http://schemas.microsoft.com/office/drawing/2014/main" id="{D93AE745-DB4B-4520-ADD0-672E342AE3A0}"/>
                </a:ext>
              </a:extLst>
            </p:cNvPr>
            <p:cNvSpPr>
              <a:spLocks/>
            </p:cNvSpPr>
            <p:nvPr/>
          </p:nvSpPr>
          <p:spPr bwMode="auto">
            <a:xfrm>
              <a:off x="3589" y="2898"/>
              <a:ext cx="152" cy="161"/>
            </a:xfrm>
            <a:custGeom>
              <a:avLst/>
              <a:gdLst>
                <a:gd name="T0" fmla="*/ 198 w 198"/>
                <a:gd name="T1" fmla="*/ 0 h 210"/>
                <a:gd name="T2" fmla="*/ 198 w 198"/>
                <a:gd name="T3" fmla="*/ 0 h 210"/>
                <a:gd name="T4" fmla="*/ 16 w 198"/>
                <a:gd name="T5" fmla="*/ 56 h 210"/>
                <a:gd name="T6" fmla="*/ 128 w 198"/>
                <a:gd name="T7" fmla="*/ 210 h 210"/>
                <a:gd name="T8" fmla="*/ 198 w 198"/>
                <a:gd name="T9" fmla="*/ 0 h 210"/>
                <a:gd name="T10" fmla="*/ 198 w 198"/>
                <a:gd name="T11" fmla="*/ 0 h 210"/>
              </a:gdLst>
              <a:ahLst/>
              <a:cxnLst>
                <a:cxn ang="0">
                  <a:pos x="T0" y="T1"/>
                </a:cxn>
                <a:cxn ang="0">
                  <a:pos x="T2" y="T3"/>
                </a:cxn>
                <a:cxn ang="0">
                  <a:pos x="T4" y="T5"/>
                </a:cxn>
                <a:cxn ang="0">
                  <a:pos x="T6" y="T7"/>
                </a:cxn>
                <a:cxn ang="0">
                  <a:pos x="T8" y="T9"/>
                </a:cxn>
                <a:cxn ang="0">
                  <a:pos x="T10" y="T11"/>
                </a:cxn>
              </a:cxnLst>
              <a:rect l="0" t="0" r="r" b="b"/>
              <a:pathLst>
                <a:path w="198" h="210">
                  <a:moveTo>
                    <a:pt x="198" y="0"/>
                  </a:moveTo>
                  <a:lnTo>
                    <a:pt x="198" y="0"/>
                  </a:lnTo>
                  <a:cubicBezTo>
                    <a:pt x="124" y="7"/>
                    <a:pt x="42" y="1"/>
                    <a:pt x="16" y="56"/>
                  </a:cubicBezTo>
                  <a:cubicBezTo>
                    <a:pt x="0" y="90"/>
                    <a:pt x="63" y="150"/>
                    <a:pt x="128" y="210"/>
                  </a:cubicBezTo>
                  <a:lnTo>
                    <a:pt x="198" y="0"/>
                  </a:lnTo>
                  <a:lnTo>
                    <a:pt x="198" y="0"/>
                  </a:lnTo>
                  <a:close/>
                </a:path>
              </a:pathLst>
            </a:custGeom>
            <a:noFill/>
            <a:ln w="158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4" name="Freeform 22">
              <a:extLst>
                <a:ext uri="{FF2B5EF4-FFF2-40B4-BE49-F238E27FC236}">
                  <a16:creationId xmlns:a16="http://schemas.microsoft.com/office/drawing/2014/main" id="{3F9976C6-4B6D-4625-B6D6-4C0BBCD93211}"/>
                </a:ext>
              </a:extLst>
            </p:cNvPr>
            <p:cNvSpPr>
              <a:spLocks/>
            </p:cNvSpPr>
            <p:nvPr/>
          </p:nvSpPr>
          <p:spPr bwMode="auto">
            <a:xfrm>
              <a:off x="1503" y="1885"/>
              <a:ext cx="806" cy="1416"/>
            </a:xfrm>
            <a:custGeom>
              <a:avLst/>
              <a:gdLst>
                <a:gd name="T0" fmla="*/ 436 w 1050"/>
                <a:gd name="T1" fmla="*/ 480 h 1850"/>
                <a:gd name="T2" fmla="*/ 436 w 1050"/>
                <a:gd name="T3" fmla="*/ 480 h 1850"/>
                <a:gd name="T4" fmla="*/ 0 w 1050"/>
                <a:gd name="T5" fmla="*/ 329 h 1850"/>
                <a:gd name="T6" fmla="*/ 89 w 1050"/>
                <a:gd name="T7" fmla="*/ 18 h 1850"/>
                <a:gd name="T8" fmla="*/ 294 w 1050"/>
                <a:gd name="T9" fmla="*/ 0 h 1850"/>
                <a:gd name="T10" fmla="*/ 827 w 1050"/>
                <a:gd name="T11" fmla="*/ 454 h 1850"/>
                <a:gd name="T12" fmla="*/ 738 w 1050"/>
                <a:gd name="T13" fmla="*/ 418 h 1850"/>
                <a:gd name="T14" fmla="*/ 694 w 1050"/>
                <a:gd name="T15" fmla="*/ 943 h 1850"/>
                <a:gd name="T16" fmla="*/ 916 w 1050"/>
                <a:gd name="T17" fmla="*/ 1423 h 1850"/>
                <a:gd name="T18" fmla="*/ 1050 w 1050"/>
                <a:gd name="T19" fmla="*/ 1548 h 1850"/>
                <a:gd name="T20" fmla="*/ 525 w 1050"/>
                <a:gd name="T21" fmla="*/ 1850 h 1850"/>
                <a:gd name="T22" fmla="*/ 480 w 1050"/>
                <a:gd name="T23" fmla="*/ 1779 h 1850"/>
                <a:gd name="T24" fmla="*/ 703 w 1050"/>
                <a:gd name="T25" fmla="*/ 1530 h 1850"/>
                <a:gd name="T26" fmla="*/ 543 w 1050"/>
                <a:gd name="T27" fmla="*/ 1103 h 1850"/>
                <a:gd name="T28" fmla="*/ 445 w 1050"/>
                <a:gd name="T29" fmla="*/ 649 h 1850"/>
                <a:gd name="T30" fmla="*/ 436 w 1050"/>
                <a:gd name="T31" fmla="*/ 480 h 1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0" h="1850">
                  <a:moveTo>
                    <a:pt x="436" y="480"/>
                  </a:moveTo>
                  <a:lnTo>
                    <a:pt x="436" y="480"/>
                  </a:lnTo>
                  <a:lnTo>
                    <a:pt x="0" y="329"/>
                  </a:lnTo>
                  <a:lnTo>
                    <a:pt x="89" y="18"/>
                  </a:lnTo>
                  <a:lnTo>
                    <a:pt x="294" y="0"/>
                  </a:lnTo>
                  <a:lnTo>
                    <a:pt x="827" y="454"/>
                  </a:lnTo>
                  <a:lnTo>
                    <a:pt x="738" y="418"/>
                  </a:lnTo>
                  <a:cubicBezTo>
                    <a:pt x="738" y="418"/>
                    <a:pt x="623" y="703"/>
                    <a:pt x="694" y="943"/>
                  </a:cubicBezTo>
                  <a:cubicBezTo>
                    <a:pt x="765" y="1183"/>
                    <a:pt x="872" y="1379"/>
                    <a:pt x="916" y="1423"/>
                  </a:cubicBezTo>
                  <a:cubicBezTo>
                    <a:pt x="961" y="1468"/>
                    <a:pt x="1050" y="1548"/>
                    <a:pt x="1050" y="1548"/>
                  </a:cubicBezTo>
                  <a:lnTo>
                    <a:pt x="525" y="1850"/>
                  </a:lnTo>
                  <a:lnTo>
                    <a:pt x="480" y="1779"/>
                  </a:lnTo>
                  <a:lnTo>
                    <a:pt x="703" y="1530"/>
                  </a:lnTo>
                  <a:cubicBezTo>
                    <a:pt x="703" y="1530"/>
                    <a:pt x="596" y="1263"/>
                    <a:pt x="543" y="1103"/>
                  </a:cubicBezTo>
                  <a:cubicBezTo>
                    <a:pt x="489" y="943"/>
                    <a:pt x="445" y="738"/>
                    <a:pt x="445" y="649"/>
                  </a:cubicBezTo>
                  <a:cubicBezTo>
                    <a:pt x="445" y="560"/>
                    <a:pt x="436" y="480"/>
                    <a:pt x="436" y="480"/>
                  </a:cubicBezTo>
                  <a:close/>
                </a:path>
              </a:pathLst>
            </a:custGeom>
            <a:solidFill>
              <a:srgbClr val="A3A3A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5" name="Freeform 23">
              <a:extLst>
                <a:ext uri="{FF2B5EF4-FFF2-40B4-BE49-F238E27FC236}">
                  <a16:creationId xmlns:a16="http://schemas.microsoft.com/office/drawing/2014/main" id="{7DB1F777-B499-4877-80DC-AB0C97B2EBE7}"/>
                </a:ext>
              </a:extLst>
            </p:cNvPr>
            <p:cNvSpPr>
              <a:spLocks/>
            </p:cNvSpPr>
            <p:nvPr/>
          </p:nvSpPr>
          <p:spPr bwMode="auto">
            <a:xfrm>
              <a:off x="1917" y="1188"/>
              <a:ext cx="979" cy="768"/>
            </a:xfrm>
            <a:custGeom>
              <a:avLst/>
              <a:gdLst>
                <a:gd name="T0" fmla="*/ 1054 w 1276"/>
                <a:gd name="T1" fmla="*/ 360 h 1002"/>
                <a:gd name="T2" fmla="*/ 1054 w 1276"/>
                <a:gd name="T3" fmla="*/ 360 h 1002"/>
                <a:gd name="T4" fmla="*/ 493 w 1276"/>
                <a:gd name="T5" fmla="*/ 767 h 1002"/>
                <a:gd name="T6" fmla="*/ 55 w 1276"/>
                <a:gd name="T7" fmla="*/ 902 h 1002"/>
                <a:gd name="T8" fmla="*/ 57 w 1276"/>
                <a:gd name="T9" fmla="*/ 511 h 1002"/>
                <a:gd name="T10" fmla="*/ 269 w 1276"/>
                <a:gd name="T11" fmla="*/ 521 h 1002"/>
                <a:gd name="T12" fmla="*/ 172 w 1276"/>
                <a:gd name="T13" fmla="*/ 387 h 1002"/>
                <a:gd name="T14" fmla="*/ 401 w 1276"/>
                <a:gd name="T15" fmla="*/ 138 h 1002"/>
                <a:gd name="T16" fmla="*/ 681 w 1276"/>
                <a:gd name="T17" fmla="*/ 242 h 1002"/>
                <a:gd name="T18" fmla="*/ 682 w 1276"/>
                <a:gd name="T19" fmla="*/ 385 h 1002"/>
                <a:gd name="T20" fmla="*/ 681 w 1276"/>
                <a:gd name="T21" fmla="*/ 242 h 1002"/>
                <a:gd name="T22" fmla="*/ 747 w 1276"/>
                <a:gd name="T23" fmla="*/ 51 h 1002"/>
                <a:gd name="T24" fmla="*/ 1022 w 1276"/>
                <a:gd name="T25" fmla="*/ 55 h 1002"/>
                <a:gd name="T26" fmla="*/ 1054 w 1276"/>
                <a:gd name="T27" fmla="*/ 360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76" h="1002">
                  <a:moveTo>
                    <a:pt x="1054" y="360"/>
                  </a:moveTo>
                  <a:lnTo>
                    <a:pt x="1054" y="360"/>
                  </a:lnTo>
                  <a:cubicBezTo>
                    <a:pt x="670" y="616"/>
                    <a:pt x="732" y="562"/>
                    <a:pt x="493" y="767"/>
                  </a:cubicBezTo>
                  <a:cubicBezTo>
                    <a:pt x="354" y="886"/>
                    <a:pt x="86" y="1002"/>
                    <a:pt x="55" y="902"/>
                  </a:cubicBezTo>
                  <a:cubicBezTo>
                    <a:pt x="23" y="802"/>
                    <a:pt x="0" y="573"/>
                    <a:pt x="57" y="511"/>
                  </a:cubicBezTo>
                  <a:cubicBezTo>
                    <a:pt x="115" y="449"/>
                    <a:pt x="269" y="521"/>
                    <a:pt x="269" y="521"/>
                  </a:cubicBezTo>
                  <a:cubicBezTo>
                    <a:pt x="269" y="521"/>
                    <a:pt x="131" y="499"/>
                    <a:pt x="172" y="387"/>
                  </a:cubicBezTo>
                  <a:cubicBezTo>
                    <a:pt x="213" y="275"/>
                    <a:pt x="209" y="155"/>
                    <a:pt x="401" y="138"/>
                  </a:cubicBezTo>
                  <a:cubicBezTo>
                    <a:pt x="594" y="121"/>
                    <a:pt x="656" y="179"/>
                    <a:pt x="681" y="242"/>
                  </a:cubicBezTo>
                  <a:cubicBezTo>
                    <a:pt x="707" y="305"/>
                    <a:pt x="682" y="385"/>
                    <a:pt x="682" y="385"/>
                  </a:cubicBezTo>
                  <a:lnTo>
                    <a:pt x="681" y="242"/>
                  </a:lnTo>
                  <a:cubicBezTo>
                    <a:pt x="681" y="242"/>
                    <a:pt x="620" y="102"/>
                    <a:pt x="747" y="51"/>
                  </a:cubicBezTo>
                  <a:cubicBezTo>
                    <a:pt x="874" y="0"/>
                    <a:pt x="859" y="13"/>
                    <a:pt x="1022" y="55"/>
                  </a:cubicBezTo>
                  <a:cubicBezTo>
                    <a:pt x="1159" y="89"/>
                    <a:pt x="1276" y="158"/>
                    <a:pt x="1054" y="360"/>
                  </a:cubicBez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6" name="Freeform 24">
              <a:extLst>
                <a:ext uri="{FF2B5EF4-FFF2-40B4-BE49-F238E27FC236}">
                  <a16:creationId xmlns:a16="http://schemas.microsoft.com/office/drawing/2014/main" id="{9ABE5D65-5AF4-42EE-A47C-DA9BFC588A13}"/>
                </a:ext>
              </a:extLst>
            </p:cNvPr>
            <p:cNvSpPr>
              <a:spLocks/>
            </p:cNvSpPr>
            <p:nvPr/>
          </p:nvSpPr>
          <p:spPr bwMode="auto">
            <a:xfrm>
              <a:off x="1917" y="1188"/>
              <a:ext cx="979" cy="768"/>
            </a:xfrm>
            <a:custGeom>
              <a:avLst/>
              <a:gdLst>
                <a:gd name="T0" fmla="*/ 1054 w 1276"/>
                <a:gd name="T1" fmla="*/ 360 h 1002"/>
                <a:gd name="T2" fmla="*/ 1054 w 1276"/>
                <a:gd name="T3" fmla="*/ 360 h 1002"/>
                <a:gd name="T4" fmla="*/ 493 w 1276"/>
                <a:gd name="T5" fmla="*/ 767 h 1002"/>
                <a:gd name="T6" fmla="*/ 55 w 1276"/>
                <a:gd name="T7" fmla="*/ 902 h 1002"/>
                <a:gd name="T8" fmla="*/ 57 w 1276"/>
                <a:gd name="T9" fmla="*/ 511 h 1002"/>
                <a:gd name="T10" fmla="*/ 269 w 1276"/>
                <a:gd name="T11" fmla="*/ 521 h 1002"/>
                <a:gd name="T12" fmla="*/ 172 w 1276"/>
                <a:gd name="T13" fmla="*/ 387 h 1002"/>
                <a:gd name="T14" fmla="*/ 401 w 1276"/>
                <a:gd name="T15" fmla="*/ 138 h 1002"/>
                <a:gd name="T16" fmla="*/ 681 w 1276"/>
                <a:gd name="T17" fmla="*/ 242 h 1002"/>
                <a:gd name="T18" fmla="*/ 682 w 1276"/>
                <a:gd name="T19" fmla="*/ 385 h 1002"/>
                <a:gd name="T20" fmla="*/ 681 w 1276"/>
                <a:gd name="T21" fmla="*/ 242 h 1002"/>
                <a:gd name="T22" fmla="*/ 747 w 1276"/>
                <a:gd name="T23" fmla="*/ 51 h 1002"/>
                <a:gd name="T24" fmla="*/ 1022 w 1276"/>
                <a:gd name="T25" fmla="*/ 55 h 1002"/>
                <a:gd name="T26" fmla="*/ 1054 w 1276"/>
                <a:gd name="T27" fmla="*/ 360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76" h="1002">
                  <a:moveTo>
                    <a:pt x="1054" y="360"/>
                  </a:moveTo>
                  <a:lnTo>
                    <a:pt x="1054" y="360"/>
                  </a:lnTo>
                  <a:cubicBezTo>
                    <a:pt x="670" y="616"/>
                    <a:pt x="732" y="562"/>
                    <a:pt x="493" y="767"/>
                  </a:cubicBezTo>
                  <a:cubicBezTo>
                    <a:pt x="354" y="886"/>
                    <a:pt x="86" y="1002"/>
                    <a:pt x="55" y="902"/>
                  </a:cubicBezTo>
                  <a:cubicBezTo>
                    <a:pt x="23" y="802"/>
                    <a:pt x="0" y="573"/>
                    <a:pt x="57" y="511"/>
                  </a:cubicBezTo>
                  <a:cubicBezTo>
                    <a:pt x="115" y="449"/>
                    <a:pt x="269" y="521"/>
                    <a:pt x="269" y="521"/>
                  </a:cubicBezTo>
                  <a:cubicBezTo>
                    <a:pt x="269" y="521"/>
                    <a:pt x="131" y="499"/>
                    <a:pt x="172" y="387"/>
                  </a:cubicBezTo>
                  <a:cubicBezTo>
                    <a:pt x="213" y="275"/>
                    <a:pt x="209" y="155"/>
                    <a:pt x="401" y="138"/>
                  </a:cubicBezTo>
                  <a:cubicBezTo>
                    <a:pt x="594" y="121"/>
                    <a:pt x="656" y="179"/>
                    <a:pt x="681" y="242"/>
                  </a:cubicBezTo>
                  <a:cubicBezTo>
                    <a:pt x="707" y="305"/>
                    <a:pt x="682" y="385"/>
                    <a:pt x="682" y="385"/>
                  </a:cubicBezTo>
                  <a:lnTo>
                    <a:pt x="681" y="242"/>
                  </a:lnTo>
                  <a:cubicBezTo>
                    <a:pt x="681" y="242"/>
                    <a:pt x="620" y="102"/>
                    <a:pt x="747" y="51"/>
                  </a:cubicBezTo>
                  <a:cubicBezTo>
                    <a:pt x="874" y="0"/>
                    <a:pt x="859" y="13"/>
                    <a:pt x="1022" y="55"/>
                  </a:cubicBezTo>
                  <a:cubicBezTo>
                    <a:pt x="1159" y="89"/>
                    <a:pt x="1276" y="158"/>
                    <a:pt x="1054" y="360"/>
                  </a:cubicBez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7" name="Freeform 25">
              <a:extLst>
                <a:ext uri="{FF2B5EF4-FFF2-40B4-BE49-F238E27FC236}">
                  <a16:creationId xmlns:a16="http://schemas.microsoft.com/office/drawing/2014/main" id="{DE7497C4-54F4-4C4B-BDA3-9AB429EB5D77}"/>
                </a:ext>
              </a:extLst>
            </p:cNvPr>
            <p:cNvSpPr>
              <a:spLocks noEditPoints="1"/>
            </p:cNvSpPr>
            <p:nvPr/>
          </p:nvSpPr>
          <p:spPr bwMode="auto">
            <a:xfrm>
              <a:off x="1917" y="1188"/>
              <a:ext cx="979" cy="768"/>
            </a:xfrm>
            <a:custGeom>
              <a:avLst/>
              <a:gdLst>
                <a:gd name="T0" fmla="*/ 1054 w 1276"/>
                <a:gd name="T1" fmla="*/ 360 h 1002"/>
                <a:gd name="T2" fmla="*/ 1054 w 1276"/>
                <a:gd name="T3" fmla="*/ 360 h 1002"/>
                <a:gd name="T4" fmla="*/ 493 w 1276"/>
                <a:gd name="T5" fmla="*/ 767 h 1002"/>
                <a:gd name="T6" fmla="*/ 55 w 1276"/>
                <a:gd name="T7" fmla="*/ 902 h 1002"/>
                <a:gd name="T8" fmla="*/ 57 w 1276"/>
                <a:gd name="T9" fmla="*/ 511 h 1002"/>
                <a:gd name="T10" fmla="*/ 269 w 1276"/>
                <a:gd name="T11" fmla="*/ 521 h 1002"/>
                <a:gd name="T12" fmla="*/ 172 w 1276"/>
                <a:gd name="T13" fmla="*/ 387 h 1002"/>
                <a:gd name="T14" fmla="*/ 401 w 1276"/>
                <a:gd name="T15" fmla="*/ 138 h 1002"/>
                <a:gd name="T16" fmla="*/ 681 w 1276"/>
                <a:gd name="T17" fmla="*/ 242 h 1002"/>
                <a:gd name="T18" fmla="*/ 682 w 1276"/>
                <a:gd name="T19" fmla="*/ 385 h 1002"/>
                <a:gd name="T20" fmla="*/ 681 w 1276"/>
                <a:gd name="T21" fmla="*/ 242 h 1002"/>
                <a:gd name="T22" fmla="*/ 747 w 1276"/>
                <a:gd name="T23" fmla="*/ 51 h 1002"/>
                <a:gd name="T24" fmla="*/ 1022 w 1276"/>
                <a:gd name="T25" fmla="*/ 55 h 1002"/>
                <a:gd name="T26" fmla="*/ 1054 w 1276"/>
                <a:gd name="T27" fmla="*/ 360 h 1002"/>
                <a:gd name="T28" fmla="*/ 1054 w 1276"/>
                <a:gd name="T29" fmla="*/ 360 h 1002"/>
                <a:gd name="T30" fmla="*/ 826 w 1276"/>
                <a:gd name="T31" fmla="*/ 430 h 1002"/>
                <a:gd name="T32" fmla="*/ 826 w 1276"/>
                <a:gd name="T33" fmla="*/ 430 h 1002"/>
                <a:gd name="T34" fmla="*/ 754 w 1276"/>
                <a:gd name="T35" fmla="*/ 359 h 1002"/>
                <a:gd name="T36" fmla="*/ 875 w 1276"/>
                <a:gd name="T37" fmla="*/ 271 h 1002"/>
                <a:gd name="T38" fmla="*/ 906 w 1276"/>
                <a:gd name="T39" fmla="*/ 371 h 1002"/>
                <a:gd name="T40" fmla="*/ 809 w 1276"/>
                <a:gd name="T41" fmla="*/ 237 h 1002"/>
                <a:gd name="T42" fmla="*/ 809 w 1276"/>
                <a:gd name="T43" fmla="*/ 237 h 1002"/>
                <a:gd name="T44" fmla="*/ 850 w 1276"/>
                <a:gd name="T45" fmla="*/ 125 h 1002"/>
                <a:gd name="T46" fmla="*/ 1010 w 1276"/>
                <a:gd name="T47" fmla="*/ 91 h 1002"/>
                <a:gd name="T48" fmla="*/ 530 w 1276"/>
                <a:gd name="T49" fmla="*/ 501 h 1002"/>
                <a:gd name="T50" fmla="*/ 530 w 1276"/>
                <a:gd name="T51" fmla="*/ 501 h 1002"/>
                <a:gd name="T52" fmla="*/ 427 w 1276"/>
                <a:gd name="T53" fmla="*/ 473 h 1002"/>
                <a:gd name="T54" fmla="*/ 417 w 1276"/>
                <a:gd name="T55" fmla="*/ 318 h 1002"/>
                <a:gd name="T56" fmla="*/ 530 w 1276"/>
                <a:gd name="T57" fmla="*/ 276 h 1002"/>
                <a:gd name="T58" fmla="*/ 647 w 1276"/>
                <a:gd name="T59" fmla="*/ 437 h 1002"/>
                <a:gd name="T60" fmla="*/ 287 w 1276"/>
                <a:gd name="T61" fmla="*/ 760 h 1002"/>
                <a:gd name="T62" fmla="*/ 287 w 1276"/>
                <a:gd name="T63" fmla="*/ 760 h 1002"/>
                <a:gd name="T64" fmla="*/ 206 w 1276"/>
                <a:gd name="T65" fmla="*/ 676 h 1002"/>
                <a:gd name="T66" fmla="*/ 340 w 1276"/>
                <a:gd name="T67" fmla="*/ 578 h 1002"/>
                <a:gd name="T68" fmla="*/ 404 w 1276"/>
                <a:gd name="T69" fmla="*/ 695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76" h="1002">
                  <a:moveTo>
                    <a:pt x="1054" y="360"/>
                  </a:moveTo>
                  <a:lnTo>
                    <a:pt x="1054" y="360"/>
                  </a:lnTo>
                  <a:cubicBezTo>
                    <a:pt x="670" y="616"/>
                    <a:pt x="732" y="562"/>
                    <a:pt x="493" y="767"/>
                  </a:cubicBezTo>
                  <a:cubicBezTo>
                    <a:pt x="354" y="886"/>
                    <a:pt x="86" y="1002"/>
                    <a:pt x="55" y="902"/>
                  </a:cubicBezTo>
                  <a:cubicBezTo>
                    <a:pt x="23" y="802"/>
                    <a:pt x="0" y="573"/>
                    <a:pt x="57" y="511"/>
                  </a:cubicBezTo>
                  <a:cubicBezTo>
                    <a:pt x="115" y="449"/>
                    <a:pt x="269" y="521"/>
                    <a:pt x="269" y="521"/>
                  </a:cubicBezTo>
                  <a:cubicBezTo>
                    <a:pt x="269" y="521"/>
                    <a:pt x="131" y="499"/>
                    <a:pt x="172" y="387"/>
                  </a:cubicBezTo>
                  <a:cubicBezTo>
                    <a:pt x="213" y="275"/>
                    <a:pt x="209" y="155"/>
                    <a:pt x="401" y="138"/>
                  </a:cubicBezTo>
                  <a:cubicBezTo>
                    <a:pt x="594" y="121"/>
                    <a:pt x="656" y="179"/>
                    <a:pt x="681" y="242"/>
                  </a:cubicBezTo>
                  <a:cubicBezTo>
                    <a:pt x="707" y="305"/>
                    <a:pt x="682" y="385"/>
                    <a:pt x="682" y="385"/>
                  </a:cubicBezTo>
                  <a:lnTo>
                    <a:pt x="681" y="242"/>
                  </a:lnTo>
                  <a:cubicBezTo>
                    <a:pt x="681" y="242"/>
                    <a:pt x="620" y="102"/>
                    <a:pt x="747" y="51"/>
                  </a:cubicBezTo>
                  <a:cubicBezTo>
                    <a:pt x="874" y="0"/>
                    <a:pt x="859" y="13"/>
                    <a:pt x="1022" y="55"/>
                  </a:cubicBezTo>
                  <a:cubicBezTo>
                    <a:pt x="1159" y="89"/>
                    <a:pt x="1276" y="158"/>
                    <a:pt x="1054" y="360"/>
                  </a:cubicBezTo>
                  <a:lnTo>
                    <a:pt x="1054" y="360"/>
                  </a:lnTo>
                  <a:close/>
                  <a:moveTo>
                    <a:pt x="826" y="430"/>
                  </a:moveTo>
                  <a:lnTo>
                    <a:pt x="826" y="430"/>
                  </a:lnTo>
                  <a:cubicBezTo>
                    <a:pt x="826" y="430"/>
                    <a:pt x="723" y="402"/>
                    <a:pt x="754" y="359"/>
                  </a:cubicBezTo>
                  <a:cubicBezTo>
                    <a:pt x="784" y="316"/>
                    <a:pt x="855" y="245"/>
                    <a:pt x="875" y="271"/>
                  </a:cubicBezTo>
                  <a:cubicBezTo>
                    <a:pt x="894" y="298"/>
                    <a:pt x="906" y="371"/>
                    <a:pt x="906" y="371"/>
                  </a:cubicBezTo>
                  <a:moveTo>
                    <a:pt x="809" y="237"/>
                  </a:moveTo>
                  <a:lnTo>
                    <a:pt x="809" y="237"/>
                  </a:lnTo>
                  <a:cubicBezTo>
                    <a:pt x="809" y="237"/>
                    <a:pt x="797" y="164"/>
                    <a:pt x="850" y="125"/>
                  </a:cubicBezTo>
                  <a:cubicBezTo>
                    <a:pt x="904" y="86"/>
                    <a:pt x="1010" y="91"/>
                    <a:pt x="1010" y="91"/>
                  </a:cubicBezTo>
                  <a:moveTo>
                    <a:pt x="530" y="501"/>
                  </a:moveTo>
                  <a:lnTo>
                    <a:pt x="530" y="501"/>
                  </a:lnTo>
                  <a:cubicBezTo>
                    <a:pt x="530" y="501"/>
                    <a:pt x="443" y="523"/>
                    <a:pt x="427" y="473"/>
                  </a:cubicBezTo>
                  <a:cubicBezTo>
                    <a:pt x="412" y="423"/>
                    <a:pt x="376" y="347"/>
                    <a:pt x="417" y="318"/>
                  </a:cubicBezTo>
                  <a:cubicBezTo>
                    <a:pt x="457" y="288"/>
                    <a:pt x="464" y="242"/>
                    <a:pt x="530" y="276"/>
                  </a:cubicBezTo>
                  <a:cubicBezTo>
                    <a:pt x="596" y="310"/>
                    <a:pt x="647" y="437"/>
                    <a:pt x="647" y="437"/>
                  </a:cubicBezTo>
                  <a:moveTo>
                    <a:pt x="287" y="760"/>
                  </a:moveTo>
                  <a:lnTo>
                    <a:pt x="287" y="760"/>
                  </a:lnTo>
                  <a:cubicBezTo>
                    <a:pt x="287" y="760"/>
                    <a:pt x="195" y="745"/>
                    <a:pt x="206" y="676"/>
                  </a:cubicBezTo>
                  <a:cubicBezTo>
                    <a:pt x="217" y="606"/>
                    <a:pt x="297" y="548"/>
                    <a:pt x="340" y="578"/>
                  </a:cubicBezTo>
                  <a:cubicBezTo>
                    <a:pt x="382" y="609"/>
                    <a:pt x="404" y="695"/>
                    <a:pt x="404" y="695"/>
                  </a:cubicBezTo>
                </a:path>
              </a:pathLst>
            </a:custGeom>
            <a:noFill/>
            <a:ln w="317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8" name="Rectangle 26">
              <a:extLst>
                <a:ext uri="{FF2B5EF4-FFF2-40B4-BE49-F238E27FC236}">
                  <a16:creationId xmlns:a16="http://schemas.microsoft.com/office/drawing/2014/main" id="{5DE75D76-5402-41E1-994A-919CE8EF90F7}"/>
                </a:ext>
              </a:extLst>
            </p:cNvPr>
            <p:cNvSpPr>
              <a:spLocks noChangeArrowheads="1"/>
            </p:cNvSpPr>
            <p:nvPr/>
          </p:nvSpPr>
          <p:spPr bwMode="auto">
            <a:xfrm rot="19437580">
              <a:off x="1675" y="1154"/>
              <a:ext cx="735"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700" b="1" dirty="0">
                  <a:solidFill>
                    <a:srgbClr val="000000"/>
                  </a:solidFill>
                  <a:latin typeface="Times New Roman Bold"/>
                </a:rPr>
                <a:t>Atmosfera</a:t>
              </a:r>
              <a:endParaRPr lang="es-MX" altLang="es-MX" dirty="0"/>
            </a:p>
          </p:txBody>
        </p:sp>
        <p:sp>
          <p:nvSpPr>
            <p:cNvPr id="29" name="Freeform 27">
              <a:extLst>
                <a:ext uri="{FF2B5EF4-FFF2-40B4-BE49-F238E27FC236}">
                  <a16:creationId xmlns:a16="http://schemas.microsoft.com/office/drawing/2014/main" id="{0A4B20BA-025D-49C6-93EA-ED0D9D2D1B8D}"/>
                </a:ext>
              </a:extLst>
            </p:cNvPr>
            <p:cNvSpPr>
              <a:spLocks/>
            </p:cNvSpPr>
            <p:nvPr/>
          </p:nvSpPr>
          <p:spPr bwMode="auto">
            <a:xfrm>
              <a:off x="1487" y="1584"/>
              <a:ext cx="130" cy="129"/>
            </a:xfrm>
            <a:custGeom>
              <a:avLst/>
              <a:gdLst>
                <a:gd name="T0" fmla="*/ 24 w 169"/>
                <a:gd name="T1" fmla="*/ 128 h 169"/>
                <a:gd name="T2" fmla="*/ 24 w 169"/>
                <a:gd name="T3" fmla="*/ 128 h 169"/>
                <a:gd name="T4" fmla="*/ 41 w 169"/>
                <a:gd name="T5" fmla="*/ 24 h 169"/>
                <a:gd name="T6" fmla="*/ 145 w 169"/>
                <a:gd name="T7" fmla="*/ 40 h 169"/>
                <a:gd name="T8" fmla="*/ 128 w 169"/>
                <a:gd name="T9" fmla="*/ 144 h 169"/>
                <a:gd name="T10" fmla="*/ 24 w 169"/>
                <a:gd name="T11" fmla="*/ 128 h 169"/>
              </a:gdLst>
              <a:ahLst/>
              <a:cxnLst>
                <a:cxn ang="0">
                  <a:pos x="T0" y="T1"/>
                </a:cxn>
                <a:cxn ang="0">
                  <a:pos x="T2" y="T3"/>
                </a:cxn>
                <a:cxn ang="0">
                  <a:pos x="T4" y="T5"/>
                </a:cxn>
                <a:cxn ang="0">
                  <a:pos x="T6" y="T7"/>
                </a:cxn>
                <a:cxn ang="0">
                  <a:pos x="T8" y="T9"/>
                </a:cxn>
                <a:cxn ang="0">
                  <a:pos x="T10" y="T11"/>
                </a:cxn>
              </a:cxnLst>
              <a:rect l="0" t="0" r="r" b="b"/>
              <a:pathLst>
                <a:path w="169" h="169">
                  <a:moveTo>
                    <a:pt x="24" y="128"/>
                  </a:moveTo>
                  <a:lnTo>
                    <a:pt x="24" y="128"/>
                  </a:lnTo>
                  <a:cubicBezTo>
                    <a:pt x="0" y="95"/>
                    <a:pt x="7" y="48"/>
                    <a:pt x="41" y="24"/>
                  </a:cubicBezTo>
                  <a:cubicBezTo>
                    <a:pt x="74" y="0"/>
                    <a:pt x="121" y="7"/>
                    <a:pt x="145" y="40"/>
                  </a:cubicBezTo>
                  <a:cubicBezTo>
                    <a:pt x="169" y="74"/>
                    <a:pt x="162" y="120"/>
                    <a:pt x="128" y="144"/>
                  </a:cubicBezTo>
                  <a:cubicBezTo>
                    <a:pt x="95" y="169"/>
                    <a:pt x="49" y="161"/>
                    <a:pt x="24" y="128"/>
                  </a:cubicBezTo>
                  <a:close/>
                </a:path>
              </a:pathLst>
            </a:custGeom>
            <a:solidFill>
              <a:srgbClr val="F7EF6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0" name="Freeform 28">
              <a:extLst>
                <a:ext uri="{FF2B5EF4-FFF2-40B4-BE49-F238E27FC236}">
                  <a16:creationId xmlns:a16="http://schemas.microsoft.com/office/drawing/2014/main" id="{F89ADFED-1F8B-4ED8-A5A0-D46F242D986F}"/>
                </a:ext>
              </a:extLst>
            </p:cNvPr>
            <p:cNvSpPr>
              <a:spLocks/>
            </p:cNvSpPr>
            <p:nvPr/>
          </p:nvSpPr>
          <p:spPr bwMode="auto">
            <a:xfrm>
              <a:off x="1487" y="1584"/>
              <a:ext cx="130" cy="129"/>
            </a:xfrm>
            <a:custGeom>
              <a:avLst/>
              <a:gdLst>
                <a:gd name="T0" fmla="*/ 24 w 169"/>
                <a:gd name="T1" fmla="*/ 128 h 169"/>
                <a:gd name="T2" fmla="*/ 24 w 169"/>
                <a:gd name="T3" fmla="*/ 128 h 169"/>
                <a:gd name="T4" fmla="*/ 41 w 169"/>
                <a:gd name="T5" fmla="*/ 24 h 169"/>
                <a:gd name="T6" fmla="*/ 145 w 169"/>
                <a:gd name="T7" fmla="*/ 40 h 169"/>
                <a:gd name="T8" fmla="*/ 128 w 169"/>
                <a:gd name="T9" fmla="*/ 144 h 169"/>
                <a:gd name="T10" fmla="*/ 24 w 169"/>
                <a:gd name="T11" fmla="*/ 128 h 169"/>
                <a:gd name="T12" fmla="*/ 24 w 169"/>
                <a:gd name="T13" fmla="*/ 128 h 169"/>
              </a:gdLst>
              <a:ahLst/>
              <a:cxnLst>
                <a:cxn ang="0">
                  <a:pos x="T0" y="T1"/>
                </a:cxn>
                <a:cxn ang="0">
                  <a:pos x="T2" y="T3"/>
                </a:cxn>
                <a:cxn ang="0">
                  <a:pos x="T4" y="T5"/>
                </a:cxn>
                <a:cxn ang="0">
                  <a:pos x="T6" y="T7"/>
                </a:cxn>
                <a:cxn ang="0">
                  <a:pos x="T8" y="T9"/>
                </a:cxn>
                <a:cxn ang="0">
                  <a:pos x="T10" y="T11"/>
                </a:cxn>
                <a:cxn ang="0">
                  <a:pos x="T12" y="T13"/>
                </a:cxn>
              </a:cxnLst>
              <a:rect l="0" t="0" r="r" b="b"/>
              <a:pathLst>
                <a:path w="169" h="169">
                  <a:moveTo>
                    <a:pt x="24" y="128"/>
                  </a:moveTo>
                  <a:lnTo>
                    <a:pt x="24" y="128"/>
                  </a:lnTo>
                  <a:cubicBezTo>
                    <a:pt x="0" y="95"/>
                    <a:pt x="7" y="48"/>
                    <a:pt x="41" y="24"/>
                  </a:cubicBezTo>
                  <a:cubicBezTo>
                    <a:pt x="74" y="0"/>
                    <a:pt x="121" y="7"/>
                    <a:pt x="145" y="40"/>
                  </a:cubicBezTo>
                  <a:cubicBezTo>
                    <a:pt x="169" y="74"/>
                    <a:pt x="162" y="120"/>
                    <a:pt x="128" y="144"/>
                  </a:cubicBezTo>
                  <a:cubicBezTo>
                    <a:pt x="95" y="169"/>
                    <a:pt x="49" y="161"/>
                    <a:pt x="24" y="128"/>
                  </a:cubicBezTo>
                  <a:lnTo>
                    <a:pt x="24" y="128"/>
                  </a:lnTo>
                  <a:close/>
                </a:path>
              </a:pathLst>
            </a:custGeom>
            <a:noFill/>
            <a:ln w="158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1" name="Rectangle 29">
              <a:extLst>
                <a:ext uri="{FF2B5EF4-FFF2-40B4-BE49-F238E27FC236}">
                  <a16:creationId xmlns:a16="http://schemas.microsoft.com/office/drawing/2014/main" id="{420DEF79-001F-497C-B5CF-E5B97F5F40BB}"/>
                </a:ext>
              </a:extLst>
            </p:cNvPr>
            <p:cNvSpPr>
              <a:spLocks noChangeArrowheads="1"/>
            </p:cNvSpPr>
            <p:nvPr/>
          </p:nvSpPr>
          <p:spPr bwMode="auto">
            <a:xfrm rot="2320178">
              <a:off x="3499" y="1209"/>
              <a:ext cx="552"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700" b="1" dirty="0">
                  <a:solidFill>
                    <a:srgbClr val="000000"/>
                  </a:solidFill>
                  <a:latin typeface="Times New Roman Bold"/>
                </a:rPr>
                <a:t>Biosfera</a:t>
              </a:r>
              <a:endParaRPr lang="es-MX" altLang="es-MX" dirty="0"/>
            </a:p>
          </p:txBody>
        </p:sp>
        <p:sp>
          <p:nvSpPr>
            <p:cNvPr id="32" name="Freeform 30">
              <a:extLst>
                <a:ext uri="{FF2B5EF4-FFF2-40B4-BE49-F238E27FC236}">
                  <a16:creationId xmlns:a16="http://schemas.microsoft.com/office/drawing/2014/main" id="{CD0B0342-F3B9-4DA6-B8FB-365A329ADE2C}"/>
                </a:ext>
              </a:extLst>
            </p:cNvPr>
            <p:cNvSpPr>
              <a:spLocks/>
            </p:cNvSpPr>
            <p:nvPr/>
          </p:nvSpPr>
          <p:spPr bwMode="auto">
            <a:xfrm>
              <a:off x="3028" y="1257"/>
              <a:ext cx="171" cy="289"/>
            </a:xfrm>
            <a:custGeom>
              <a:avLst/>
              <a:gdLst>
                <a:gd name="T0" fmla="*/ 29 w 222"/>
                <a:gd name="T1" fmla="*/ 372 h 377"/>
                <a:gd name="T2" fmla="*/ 29 w 222"/>
                <a:gd name="T3" fmla="*/ 372 h 377"/>
                <a:gd name="T4" fmla="*/ 127 w 222"/>
                <a:gd name="T5" fmla="*/ 238 h 377"/>
                <a:gd name="T6" fmla="*/ 222 w 222"/>
                <a:gd name="T7" fmla="*/ 0 h 377"/>
                <a:gd name="T8" fmla="*/ 96 w 222"/>
                <a:gd name="T9" fmla="*/ 139 h 377"/>
                <a:gd name="T10" fmla="*/ 0 w 222"/>
                <a:gd name="T11" fmla="*/ 377 h 377"/>
                <a:gd name="T12" fmla="*/ 29 w 222"/>
                <a:gd name="T13" fmla="*/ 372 h 377"/>
              </a:gdLst>
              <a:ahLst/>
              <a:cxnLst>
                <a:cxn ang="0">
                  <a:pos x="T0" y="T1"/>
                </a:cxn>
                <a:cxn ang="0">
                  <a:pos x="T2" y="T3"/>
                </a:cxn>
                <a:cxn ang="0">
                  <a:pos x="T4" y="T5"/>
                </a:cxn>
                <a:cxn ang="0">
                  <a:pos x="T6" y="T7"/>
                </a:cxn>
                <a:cxn ang="0">
                  <a:pos x="T8" y="T9"/>
                </a:cxn>
                <a:cxn ang="0">
                  <a:pos x="T10" y="T11"/>
                </a:cxn>
                <a:cxn ang="0">
                  <a:pos x="T12" y="T13"/>
                </a:cxn>
              </a:cxnLst>
              <a:rect l="0" t="0" r="r" b="b"/>
              <a:pathLst>
                <a:path w="222" h="377">
                  <a:moveTo>
                    <a:pt x="29" y="372"/>
                  </a:moveTo>
                  <a:lnTo>
                    <a:pt x="29" y="372"/>
                  </a:lnTo>
                  <a:cubicBezTo>
                    <a:pt x="29" y="372"/>
                    <a:pt x="78" y="305"/>
                    <a:pt x="127" y="238"/>
                  </a:cubicBezTo>
                  <a:cubicBezTo>
                    <a:pt x="175" y="171"/>
                    <a:pt x="222" y="0"/>
                    <a:pt x="222" y="0"/>
                  </a:cubicBezTo>
                  <a:cubicBezTo>
                    <a:pt x="222" y="0"/>
                    <a:pt x="152" y="26"/>
                    <a:pt x="96" y="139"/>
                  </a:cubicBezTo>
                  <a:cubicBezTo>
                    <a:pt x="40" y="252"/>
                    <a:pt x="0" y="377"/>
                    <a:pt x="0" y="377"/>
                  </a:cubicBezTo>
                  <a:lnTo>
                    <a:pt x="29" y="372"/>
                  </a:lnTo>
                  <a:close/>
                </a:path>
              </a:pathLst>
            </a:custGeom>
            <a:solidFill>
              <a:srgbClr val="00A55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3" name="Freeform 31">
              <a:extLst>
                <a:ext uri="{FF2B5EF4-FFF2-40B4-BE49-F238E27FC236}">
                  <a16:creationId xmlns:a16="http://schemas.microsoft.com/office/drawing/2014/main" id="{3666BA7F-0A00-462B-99BC-773BCB44AB9E}"/>
                </a:ext>
              </a:extLst>
            </p:cNvPr>
            <p:cNvSpPr>
              <a:spLocks/>
            </p:cNvSpPr>
            <p:nvPr/>
          </p:nvSpPr>
          <p:spPr bwMode="auto">
            <a:xfrm>
              <a:off x="3028" y="1257"/>
              <a:ext cx="171" cy="289"/>
            </a:xfrm>
            <a:custGeom>
              <a:avLst/>
              <a:gdLst>
                <a:gd name="T0" fmla="*/ 29 w 222"/>
                <a:gd name="T1" fmla="*/ 372 h 377"/>
                <a:gd name="T2" fmla="*/ 29 w 222"/>
                <a:gd name="T3" fmla="*/ 372 h 377"/>
                <a:gd name="T4" fmla="*/ 127 w 222"/>
                <a:gd name="T5" fmla="*/ 238 h 377"/>
                <a:gd name="T6" fmla="*/ 222 w 222"/>
                <a:gd name="T7" fmla="*/ 0 h 377"/>
                <a:gd name="T8" fmla="*/ 96 w 222"/>
                <a:gd name="T9" fmla="*/ 139 h 377"/>
                <a:gd name="T10" fmla="*/ 0 w 222"/>
                <a:gd name="T11" fmla="*/ 377 h 377"/>
                <a:gd name="T12" fmla="*/ 29 w 222"/>
                <a:gd name="T13" fmla="*/ 372 h 377"/>
                <a:gd name="T14" fmla="*/ 29 w 222"/>
                <a:gd name="T15" fmla="*/ 372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2" h="377">
                  <a:moveTo>
                    <a:pt x="29" y="372"/>
                  </a:moveTo>
                  <a:lnTo>
                    <a:pt x="29" y="372"/>
                  </a:lnTo>
                  <a:cubicBezTo>
                    <a:pt x="29" y="372"/>
                    <a:pt x="78" y="305"/>
                    <a:pt x="127" y="238"/>
                  </a:cubicBezTo>
                  <a:cubicBezTo>
                    <a:pt x="175" y="171"/>
                    <a:pt x="222" y="0"/>
                    <a:pt x="222" y="0"/>
                  </a:cubicBezTo>
                  <a:cubicBezTo>
                    <a:pt x="222" y="0"/>
                    <a:pt x="152" y="26"/>
                    <a:pt x="96" y="139"/>
                  </a:cubicBezTo>
                  <a:cubicBezTo>
                    <a:pt x="40" y="252"/>
                    <a:pt x="0" y="377"/>
                    <a:pt x="0" y="377"/>
                  </a:cubicBezTo>
                  <a:lnTo>
                    <a:pt x="29" y="372"/>
                  </a:lnTo>
                  <a:lnTo>
                    <a:pt x="29" y="372"/>
                  </a:lnTo>
                  <a:close/>
                </a:path>
              </a:pathLst>
            </a:custGeom>
            <a:noFill/>
            <a:ln w="317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4" name="Freeform 32">
              <a:extLst>
                <a:ext uri="{FF2B5EF4-FFF2-40B4-BE49-F238E27FC236}">
                  <a16:creationId xmlns:a16="http://schemas.microsoft.com/office/drawing/2014/main" id="{7697F67C-2985-4A03-8EF4-D06D66D0A8FB}"/>
                </a:ext>
              </a:extLst>
            </p:cNvPr>
            <p:cNvSpPr>
              <a:spLocks/>
            </p:cNvSpPr>
            <p:nvPr/>
          </p:nvSpPr>
          <p:spPr bwMode="auto">
            <a:xfrm>
              <a:off x="3075" y="1273"/>
              <a:ext cx="226" cy="250"/>
            </a:xfrm>
            <a:custGeom>
              <a:avLst/>
              <a:gdLst>
                <a:gd name="T0" fmla="*/ 0 w 294"/>
                <a:gd name="T1" fmla="*/ 298 h 327"/>
                <a:gd name="T2" fmla="*/ 0 w 294"/>
                <a:gd name="T3" fmla="*/ 298 h 327"/>
                <a:gd name="T4" fmla="*/ 97 w 294"/>
                <a:gd name="T5" fmla="*/ 164 h 327"/>
                <a:gd name="T6" fmla="*/ 294 w 294"/>
                <a:gd name="T7" fmla="*/ 0 h 327"/>
                <a:gd name="T8" fmla="*/ 201 w 294"/>
                <a:gd name="T9" fmla="*/ 163 h 327"/>
                <a:gd name="T10" fmla="*/ 5 w 294"/>
                <a:gd name="T11" fmla="*/ 327 h 327"/>
                <a:gd name="T12" fmla="*/ 0 w 294"/>
                <a:gd name="T13" fmla="*/ 298 h 327"/>
              </a:gdLst>
              <a:ahLst/>
              <a:cxnLst>
                <a:cxn ang="0">
                  <a:pos x="T0" y="T1"/>
                </a:cxn>
                <a:cxn ang="0">
                  <a:pos x="T2" y="T3"/>
                </a:cxn>
                <a:cxn ang="0">
                  <a:pos x="T4" y="T5"/>
                </a:cxn>
                <a:cxn ang="0">
                  <a:pos x="T6" y="T7"/>
                </a:cxn>
                <a:cxn ang="0">
                  <a:pos x="T8" y="T9"/>
                </a:cxn>
                <a:cxn ang="0">
                  <a:pos x="T10" y="T11"/>
                </a:cxn>
                <a:cxn ang="0">
                  <a:pos x="T12" y="T13"/>
                </a:cxn>
              </a:cxnLst>
              <a:rect l="0" t="0" r="r" b="b"/>
              <a:pathLst>
                <a:path w="294" h="327">
                  <a:moveTo>
                    <a:pt x="0" y="298"/>
                  </a:moveTo>
                  <a:lnTo>
                    <a:pt x="0" y="298"/>
                  </a:lnTo>
                  <a:cubicBezTo>
                    <a:pt x="0" y="298"/>
                    <a:pt x="49" y="231"/>
                    <a:pt x="97" y="164"/>
                  </a:cubicBezTo>
                  <a:cubicBezTo>
                    <a:pt x="146" y="97"/>
                    <a:pt x="294" y="0"/>
                    <a:pt x="294" y="0"/>
                  </a:cubicBezTo>
                  <a:cubicBezTo>
                    <a:pt x="294" y="0"/>
                    <a:pt x="291" y="74"/>
                    <a:pt x="201" y="163"/>
                  </a:cubicBezTo>
                  <a:cubicBezTo>
                    <a:pt x="111" y="251"/>
                    <a:pt x="5" y="327"/>
                    <a:pt x="5" y="327"/>
                  </a:cubicBezTo>
                  <a:lnTo>
                    <a:pt x="0" y="298"/>
                  </a:lnTo>
                  <a:close/>
                </a:path>
              </a:pathLst>
            </a:custGeom>
            <a:solidFill>
              <a:srgbClr val="00A55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5" name="Freeform 33">
              <a:extLst>
                <a:ext uri="{FF2B5EF4-FFF2-40B4-BE49-F238E27FC236}">
                  <a16:creationId xmlns:a16="http://schemas.microsoft.com/office/drawing/2014/main" id="{30284440-7237-4BF3-856C-116BD8A5D0FD}"/>
                </a:ext>
              </a:extLst>
            </p:cNvPr>
            <p:cNvSpPr>
              <a:spLocks/>
            </p:cNvSpPr>
            <p:nvPr/>
          </p:nvSpPr>
          <p:spPr bwMode="auto">
            <a:xfrm>
              <a:off x="3075" y="1273"/>
              <a:ext cx="226" cy="250"/>
            </a:xfrm>
            <a:custGeom>
              <a:avLst/>
              <a:gdLst>
                <a:gd name="T0" fmla="*/ 0 w 294"/>
                <a:gd name="T1" fmla="*/ 298 h 327"/>
                <a:gd name="T2" fmla="*/ 0 w 294"/>
                <a:gd name="T3" fmla="*/ 298 h 327"/>
                <a:gd name="T4" fmla="*/ 97 w 294"/>
                <a:gd name="T5" fmla="*/ 164 h 327"/>
                <a:gd name="T6" fmla="*/ 294 w 294"/>
                <a:gd name="T7" fmla="*/ 0 h 327"/>
                <a:gd name="T8" fmla="*/ 201 w 294"/>
                <a:gd name="T9" fmla="*/ 163 h 327"/>
                <a:gd name="T10" fmla="*/ 5 w 294"/>
                <a:gd name="T11" fmla="*/ 327 h 327"/>
                <a:gd name="T12" fmla="*/ 0 w 294"/>
                <a:gd name="T13" fmla="*/ 298 h 327"/>
                <a:gd name="T14" fmla="*/ 0 w 294"/>
                <a:gd name="T15" fmla="*/ 298 h 3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4" h="327">
                  <a:moveTo>
                    <a:pt x="0" y="298"/>
                  </a:moveTo>
                  <a:lnTo>
                    <a:pt x="0" y="298"/>
                  </a:lnTo>
                  <a:cubicBezTo>
                    <a:pt x="0" y="298"/>
                    <a:pt x="49" y="231"/>
                    <a:pt x="97" y="164"/>
                  </a:cubicBezTo>
                  <a:cubicBezTo>
                    <a:pt x="146" y="97"/>
                    <a:pt x="294" y="0"/>
                    <a:pt x="294" y="0"/>
                  </a:cubicBezTo>
                  <a:cubicBezTo>
                    <a:pt x="294" y="0"/>
                    <a:pt x="291" y="74"/>
                    <a:pt x="201" y="163"/>
                  </a:cubicBezTo>
                  <a:cubicBezTo>
                    <a:pt x="111" y="251"/>
                    <a:pt x="5" y="327"/>
                    <a:pt x="5" y="327"/>
                  </a:cubicBezTo>
                  <a:lnTo>
                    <a:pt x="0" y="298"/>
                  </a:lnTo>
                  <a:lnTo>
                    <a:pt x="0" y="298"/>
                  </a:lnTo>
                  <a:close/>
                </a:path>
              </a:pathLst>
            </a:custGeom>
            <a:noFill/>
            <a:ln w="317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6" name="Freeform 34">
              <a:extLst>
                <a:ext uri="{FF2B5EF4-FFF2-40B4-BE49-F238E27FC236}">
                  <a16:creationId xmlns:a16="http://schemas.microsoft.com/office/drawing/2014/main" id="{EBAB055B-B5AD-42CB-8B07-02F5BD756B95}"/>
                </a:ext>
              </a:extLst>
            </p:cNvPr>
            <p:cNvSpPr>
              <a:spLocks/>
            </p:cNvSpPr>
            <p:nvPr/>
          </p:nvSpPr>
          <p:spPr bwMode="auto">
            <a:xfrm>
              <a:off x="3140" y="1121"/>
              <a:ext cx="194" cy="272"/>
            </a:xfrm>
            <a:custGeom>
              <a:avLst/>
              <a:gdLst>
                <a:gd name="T0" fmla="*/ 30 w 254"/>
                <a:gd name="T1" fmla="*/ 353 h 355"/>
                <a:gd name="T2" fmla="*/ 30 w 254"/>
                <a:gd name="T3" fmla="*/ 353 h 355"/>
                <a:gd name="T4" fmla="*/ 138 w 254"/>
                <a:gd name="T5" fmla="*/ 228 h 355"/>
                <a:gd name="T6" fmla="*/ 254 w 254"/>
                <a:gd name="T7" fmla="*/ 0 h 355"/>
                <a:gd name="T8" fmla="*/ 116 w 254"/>
                <a:gd name="T9" fmla="*/ 127 h 355"/>
                <a:gd name="T10" fmla="*/ 0 w 254"/>
                <a:gd name="T11" fmla="*/ 355 h 355"/>
                <a:gd name="T12" fmla="*/ 30 w 254"/>
                <a:gd name="T13" fmla="*/ 353 h 355"/>
              </a:gdLst>
              <a:ahLst/>
              <a:cxnLst>
                <a:cxn ang="0">
                  <a:pos x="T0" y="T1"/>
                </a:cxn>
                <a:cxn ang="0">
                  <a:pos x="T2" y="T3"/>
                </a:cxn>
                <a:cxn ang="0">
                  <a:pos x="T4" y="T5"/>
                </a:cxn>
                <a:cxn ang="0">
                  <a:pos x="T6" y="T7"/>
                </a:cxn>
                <a:cxn ang="0">
                  <a:pos x="T8" y="T9"/>
                </a:cxn>
                <a:cxn ang="0">
                  <a:pos x="T10" y="T11"/>
                </a:cxn>
                <a:cxn ang="0">
                  <a:pos x="T12" y="T13"/>
                </a:cxn>
              </a:cxnLst>
              <a:rect l="0" t="0" r="r" b="b"/>
              <a:pathLst>
                <a:path w="254" h="355">
                  <a:moveTo>
                    <a:pt x="30" y="353"/>
                  </a:moveTo>
                  <a:lnTo>
                    <a:pt x="30" y="353"/>
                  </a:lnTo>
                  <a:cubicBezTo>
                    <a:pt x="30" y="353"/>
                    <a:pt x="84" y="291"/>
                    <a:pt x="138" y="228"/>
                  </a:cubicBezTo>
                  <a:cubicBezTo>
                    <a:pt x="193" y="166"/>
                    <a:pt x="254" y="0"/>
                    <a:pt x="254" y="0"/>
                  </a:cubicBezTo>
                  <a:cubicBezTo>
                    <a:pt x="254" y="0"/>
                    <a:pt x="182" y="20"/>
                    <a:pt x="116" y="127"/>
                  </a:cubicBezTo>
                  <a:cubicBezTo>
                    <a:pt x="51" y="234"/>
                    <a:pt x="0" y="355"/>
                    <a:pt x="0" y="355"/>
                  </a:cubicBezTo>
                  <a:lnTo>
                    <a:pt x="30" y="353"/>
                  </a:lnTo>
                  <a:close/>
                </a:path>
              </a:pathLst>
            </a:custGeom>
            <a:solidFill>
              <a:srgbClr val="00A55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7" name="Freeform 35">
              <a:extLst>
                <a:ext uri="{FF2B5EF4-FFF2-40B4-BE49-F238E27FC236}">
                  <a16:creationId xmlns:a16="http://schemas.microsoft.com/office/drawing/2014/main" id="{C9C440FA-0DD3-4509-BBF4-632CAB10AF76}"/>
                </a:ext>
              </a:extLst>
            </p:cNvPr>
            <p:cNvSpPr>
              <a:spLocks/>
            </p:cNvSpPr>
            <p:nvPr/>
          </p:nvSpPr>
          <p:spPr bwMode="auto">
            <a:xfrm>
              <a:off x="3140" y="1121"/>
              <a:ext cx="194" cy="272"/>
            </a:xfrm>
            <a:custGeom>
              <a:avLst/>
              <a:gdLst>
                <a:gd name="T0" fmla="*/ 30 w 254"/>
                <a:gd name="T1" fmla="*/ 353 h 355"/>
                <a:gd name="T2" fmla="*/ 30 w 254"/>
                <a:gd name="T3" fmla="*/ 353 h 355"/>
                <a:gd name="T4" fmla="*/ 138 w 254"/>
                <a:gd name="T5" fmla="*/ 228 h 355"/>
                <a:gd name="T6" fmla="*/ 254 w 254"/>
                <a:gd name="T7" fmla="*/ 0 h 355"/>
                <a:gd name="T8" fmla="*/ 116 w 254"/>
                <a:gd name="T9" fmla="*/ 127 h 355"/>
                <a:gd name="T10" fmla="*/ 0 w 254"/>
                <a:gd name="T11" fmla="*/ 355 h 355"/>
                <a:gd name="T12" fmla="*/ 30 w 254"/>
                <a:gd name="T13" fmla="*/ 353 h 355"/>
                <a:gd name="T14" fmla="*/ 30 w 254"/>
                <a:gd name="T15" fmla="*/ 353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355">
                  <a:moveTo>
                    <a:pt x="30" y="353"/>
                  </a:moveTo>
                  <a:lnTo>
                    <a:pt x="30" y="353"/>
                  </a:lnTo>
                  <a:cubicBezTo>
                    <a:pt x="30" y="353"/>
                    <a:pt x="84" y="291"/>
                    <a:pt x="138" y="228"/>
                  </a:cubicBezTo>
                  <a:cubicBezTo>
                    <a:pt x="193" y="166"/>
                    <a:pt x="254" y="0"/>
                    <a:pt x="254" y="0"/>
                  </a:cubicBezTo>
                  <a:cubicBezTo>
                    <a:pt x="254" y="0"/>
                    <a:pt x="182" y="20"/>
                    <a:pt x="116" y="127"/>
                  </a:cubicBezTo>
                  <a:cubicBezTo>
                    <a:pt x="51" y="234"/>
                    <a:pt x="0" y="355"/>
                    <a:pt x="0" y="355"/>
                  </a:cubicBezTo>
                  <a:lnTo>
                    <a:pt x="30" y="353"/>
                  </a:lnTo>
                  <a:lnTo>
                    <a:pt x="30" y="353"/>
                  </a:lnTo>
                  <a:close/>
                </a:path>
              </a:pathLst>
            </a:custGeom>
            <a:noFill/>
            <a:ln w="317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8" name="Freeform 36">
              <a:extLst>
                <a:ext uri="{FF2B5EF4-FFF2-40B4-BE49-F238E27FC236}">
                  <a16:creationId xmlns:a16="http://schemas.microsoft.com/office/drawing/2014/main" id="{9C2A59CB-5EA4-4E91-BB31-6BA6641F20E5}"/>
                </a:ext>
              </a:extLst>
            </p:cNvPr>
            <p:cNvSpPr>
              <a:spLocks/>
            </p:cNvSpPr>
            <p:nvPr/>
          </p:nvSpPr>
          <p:spPr bwMode="auto">
            <a:xfrm>
              <a:off x="3199" y="1360"/>
              <a:ext cx="171" cy="288"/>
            </a:xfrm>
            <a:custGeom>
              <a:avLst/>
              <a:gdLst>
                <a:gd name="T0" fmla="*/ 29 w 222"/>
                <a:gd name="T1" fmla="*/ 371 h 376"/>
                <a:gd name="T2" fmla="*/ 29 w 222"/>
                <a:gd name="T3" fmla="*/ 371 h 376"/>
                <a:gd name="T4" fmla="*/ 126 w 222"/>
                <a:gd name="T5" fmla="*/ 237 h 376"/>
                <a:gd name="T6" fmla="*/ 222 w 222"/>
                <a:gd name="T7" fmla="*/ 0 h 376"/>
                <a:gd name="T8" fmla="*/ 95 w 222"/>
                <a:gd name="T9" fmla="*/ 138 h 376"/>
                <a:gd name="T10" fmla="*/ 0 w 222"/>
                <a:gd name="T11" fmla="*/ 376 h 376"/>
                <a:gd name="T12" fmla="*/ 29 w 222"/>
                <a:gd name="T13" fmla="*/ 371 h 376"/>
              </a:gdLst>
              <a:ahLst/>
              <a:cxnLst>
                <a:cxn ang="0">
                  <a:pos x="T0" y="T1"/>
                </a:cxn>
                <a:cxn ang="0">
                  <a:pos x="T2" y="T3"/>
                </a:cxn>
                <a:cxn ang="0">
                  <a:pos x="T4" y="T5"/>
                </a:cxn>
                <a:cxn ang="0">
                  <a:pos x="T6" y="T7"/>
                </a:cxn>
                <a:cxn ang="0">
                  <a:pos x="T8" y="T9"/>
                </a:cxn>
                <a:cxn ang="0">
                  <a:pos x="T10" y="T11"/>
                </a:cxn>
                <a:cxn ang="0">
                  <a:pos x="T12" y="T13"/>
                </a:cxn>
              </a:cxnLst>
              <a:rect l="0" t="0" r="r" b="b"/>
              <a:pathLst>
                <a:path w="222" h="376">
                  <a:moveTo>
                    <a:pt x="29" y="371"/>
                  </a:moveTo>
                  <a:lnTo>
                    <a:pt x="29" y="371"/>
                  </a:lnTo>
                  <a:cubicBezTo>
                    <a:pt x="29" y="371"/>
                    <a:pt x="77" y="304"/>
                    <a:pt x="126" y="237"/>
                  </a:cubicBezTo>
                  <a:cubicBezTo>
                    <a:pt x="175" y="170"/>
                    <a:pt x="222" y="0"/>
                    <a:pt x="222" y="0"/>
                  </a:cubicBezTo>
                  <a:cubicBezTo>
                    <a:pt x="222" y="0"/>
                    <a:pt x="152" y="26"/>
                    <a:pt x="95" y="138"/>
                  </a:cubicBezTo>
                  <a:cubicBezTo>
                    <a:pt x="39" y="251"/>
                    <a:pt x="0" y="376"/>
                    <a:pt x="0" y="376"/>
                  </a:cubicBezTo>
                  <a:lnTo>
                    <a:pt x="29" y="371"/>
                  </a:lnTo>
                  <a:close/>
                </a:path>
              </a:pathLst>
            </a:custGeom>
            <a:solidFill>
              <a:srgbClr val="00A55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9" name="Freeform 37">
              <a:extLst>
                <a:ext uri="{FF2B5EF4-FFF2-40B4-BE49-F238E27FC236}">
                  <a16:creationId xmlns:a16="http://schemas.microsoft.com/office/drawing/2014/main" id="{19C0E11A-C214-44D8-8488-7C908E5AF436}"/>
                </a:ext>
              </a:extLst>
            </p:cNvPr>
            <p:cNvSpPr>
              <a:spLocks/>
            </p:cNvSpPr>
            <p:nvPr/>
          </p:nvSpPr>
          <p:spPr bwMode="auto">
            <a:xfrm>
              <a:off x="3199" y="1360"/>
              <a:ext cx="171" cy="288"/>
            </a:xfrm>
            <a:custGeom>
              <a:avLst/>
              <a:gdLst>
                <a:gd name="T0" fmla="*/ 29 w 222"/>
                <a:gd name="T1" fmla="*/ 371 h 376"/>
                <a:gd name="T2" fmla="*/ 29 w 222"/>
                <a:gd name="T3" fmla="*/ 371 h 376"/>
                <a:gd name="T4" fmla="*/ 126 w 222"/>
                <a:gd name="T5" fmla="*/ 237 h 376"/>
                <a:gd name="T6" fmla="*/ 222 w 222"/>
                <a:gd name="T7" fmla="*/ 0 h 376"/>
                <a:gd name="T8" fmla="*/ 95 w 222"/>
                <a:gd name="T9" fmla="*/ 138 h 376"/>
                <a:gd name="T10" fmla="*/ 0 w 222"/>
                <a:gd name="T11" fmla="*/ 376 h 376"/>
                <a:gd name="T12" fmla="*/ 29 w 222"/>
                <a:gd name="T13" fmla="*/ 371 h 376"/>
                <a:gd name="T14" fmla="*/ 29 w 222"/>
                <a:gd name="T15" fmla="*/ 371 h 3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2" h="376">
                  <a:moveTo>
                    <a:pt x="29" y="371"/>
                  </a:moveTo>
                  <a:lnTo>
                    <a:pt x="29" y="371"/>
                  </a:lnTo>
                  <a:cubicBezTo>
                    <a:pt x="29" y="371"/>
                    <a:pt x="77" y="304"/>
                    <a:pt x="126" y="237"/>
                  </a:cubicBezTo>
                  <a:cubicBezTo>
                    <a:pt x="175" y="170"/>
                    <a:pt x="222" y="0"/>
                    <a:pt x="222" y="0"/>
                  </a:cubicBezTo>
                  <a:cubicBezTo>
                    <a:pt x="222" y="0"/>
                    <a:pt x="152" y="26"/>
                    <a:pt x="95" y="138"/>
                  </a:cubicBezTo>
                  <a:cubicBezTo>
                    <a:pt x="39" y="251"/>
                    <a:pt x="0" y="376"/>
                    <a:pt x="0" y="376"/>
                  </a:cubicBezTo>
                  <a:lnTo>
                    <a:pt x="29" y="371"/>
                  </a:lnTo>
                  <a:lnTo>
                    <a:pt x="29" y="371"/>
                  </a:lnTo>
                  <a:close/>
                </a:path>
              </a:pathLst>
            </a:custGeom>
            <a:noFill/>
            <a:ln w="317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0" name="Freeform 38">
              <a:extLst>
                <a:ext uri="{FF2B5EF4-FFF2-40B4-BE49-F238E27FC236}">
                  <a16:creationId xmlns:a16="http://schemas.microsoft.com/office/drawing/2014/main" id="{5018C38D-DC80-4D2F-AC31-65000A18A1CC}"/>
                </a:ext>
              </a:extLst>
            </p:cNvPr>
            <p:cNvSpPr>
              <a:spLocks/>
            </p:cNvSpPr>
            <p:nvPr/>
          </p:nvSpPr>
          <p:spPr bwMode="auto">
            <a:xfrm>
              <a:off x="3245" y="1375"/>
              <a:ext cx="226" cy="251"/>
            </a:xfrm>
            <a:custGeom>
              <a:avLst/>
              <a:gdLst>
                <a:gd name="T0" fmla="*/ 0 w 294"/>
                <a:gd name="T1" fmla="*/ 299 h 328"/>
                <a:gd name="T2" fmla="*/ 0 w 294"/>
                <a:gd name="T3" fmla="*/ 299 h 328"/>
                <a:gd name="T4" fmla="*/ 98 w 294"/>
                <a:gd name="T5" fmla="*/ 165 h 328"/>
                <a:gd name="T6" fmla="*/ 294 w 294"/>
                <a:gd name="T7" fmla="*/ 0 h 328"/>
                <a:gd name="T8" fmla="*/ 201 w 294"/>
                <a:gd name="T9" fmla="*/ 163 h 328"/>
                <a:gd name="T10" fmla="*/ 5 w 294"/>
                <a:gd name="T11" fmla="*/ 328 h 328"/>
                <a:gd name="T12" fmla="*/ 0 w 294"/>
                <a:gd name="T13" fmla="*/ 299 h 328"/>
              </a:gdLst>
              <a:ahLst/>
              <a:cxnLst>
                <a:cxn ang="0">
                  <a:pos x="T0" y="T1"/>
                </a:cxn>
                <a:cxn ang="0">
                  <a:pos x="T2" y="T3"/>
                </a:cxn>
                <a:cxn ang="0">
                  <a:pos x="T4" y="T5"/>
                </a:cxn>
                <a:cxn ang="0">
                  <a:pos x="T6" y="T7"/>
                </a:cxn>
                <a:cxn ang="0">
                  <a:pos x="T8" y="T9"/>
                </a:cxn>
                <a:cxn ang="0">
                  <a:pos x="T10" y="T11"/>
                </a:cxn>
                <a:cxn ang="0">
                  <a:pos x="T12" y="T13"/>
                </a:cxn>
              </a:cxnLst>
              <a:rect l="0" t="0" r="r" b="b"/>
              <a:pathLst>
                <a:path w="294" h="328">
                  <a:moveTo>
                    <a:pt x="0" y="299"/>
                  </a:moveTo>
                  <a:lnTo>
                    <a:pt x="0" y="299"/>
                  </a:lnTo>
                  <a:cubicBezTo>
                    <a:pt x="0" y="299"/>
                    <a:pt x="49" y="232"/>
                    <a:pt x="98" y="165"/>
                  </a:cubicBezTo>
                  <a:cubicBezTo>
                    <a:pt x="146" y="98"/>
                    <a:pt x="294" y="0"/>
                    <a:pt x="294" y="0"/>
                  </a:cubicBezTo>
                  <a:cubicBezTo>
                    <a:pt x="294" y="0"/>
                    <a:pt x="291" y="75"/>
                    <a:pt x="201" y="163"/>
                  </a:cubicBezTo>
                  <a:cubicBezTo>
                    <a:pt x="111" y="251"/>
                    <a:pt x="5" y="328"/>
                    <a:pt x="5" y="328"/>
                  </a:cubicBezTo>
                  <a:lnTo>
                    <a:pt x="0" y="299"/>
                  </a:lnTo>
                  <a:close/>
                </a:path>
              </a:pathLst>
            </a:custGeom>
            <a:solidFill>
              <a:srgbClr val="00A55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1" name="Freeform 39">
              <a:extLst>
                <a:ext uri="{FF2B5EF4-FFF2-40B4-BE49-F238E27FC236}">
                  <a16:creationId xmlns:a16="http://schemas.microsoft.com/office/drawing/2014/main" id="{7EB4B845-0D60-4207-B548-44D164F27B9E}"/>
                </a:ext>
              </a:extLst>
            </p:cNvPr>
            <p:cNvSpPr>
              <a:spLocks/>
            </p:cNvSpPr>
            <p:nvPr/>
          </p:nvSpPr>
          <p:spPr bwMode="auto">
            <a:xfrm>
              <a:off x="3245" y="1375"/>
              <a:ext cx="226" cy="251"/>
            </a:xfrm>
            <a:custGeom>
              <a:avLst/>
              <a:gdLst>
                <a:gd name="T0" fmla="*/ 0 w 294"/>
                <a:gd name="T1" fmla="*/ 299 h 328"/>
                <a:gd name="T2" fmla="*/ 0 w 294"/>
                <a:gd name="T3" fmla="*/ 299 h 328"/>
                <a:gd name="T4" fmla="*/ 98 w 294"/>
                <a:gd name="T5" fmla="*/ 165 h 328"/>
                <a:gd name="T6" fmla="*/ 294 w 294"/>
                <a:gd name="T7" fmla="*/ 0 h 328"/>
                <a:gd name="T8" fmla="*/ 201 w 294"/>
                <a:gd name="T9" fmla="*/ 163 h 328"/>
                <a:gd name="T10" fmla="*/ 5 w 294"/>
                <a:gd name="T11" fmla="*/ 328 h 328"/>
                <a:gd name="T12" fmla="*/ 0 w 294"/>
                <a:gd name="T13" fmla="*/ 299 h 328"/>
                <a:gd name="T14" fmla="*/ 0 w 294"/>
                <a:gd name="T15" fmla="*/ 299 h 3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4" h="328">
                  <a:moveTo>
                    <a:pt x="0" y="299"/>
                  </a:moveTo>
                  <a:lnTo>
                    <a:pt x="0" y="299"/>
                  </a:lnTo>
                  <a:cubicBezTo>
                    <a:pt x="0" y="299"/>
                    <a:pt x="49" y="232"/>
                    <a:pt x="98" y="165"/>
                  </a:cubicBezTo>
                  <a:cubicBezTo>
                    <a:pt x="146" y="98"/>
                    <a:pt x="294" y="0"/>
                    <a:pt x="294" y="0"/>
                  </a:cubicBezTo>
                  <a:cubicBezTo>
                    <a:pt x="294" y="0"/>
                    <a:pt x="291" y="75"/>
                    <a:pt x="201" y="163"/>
                  </a:cubicBezTo>
                  <a:cubicBezTo>
                    <a:pt x="111" y="251"/>
                    <a:pt x="5" y="328"/>
                    <a:pt x="5" y="328"/>
                  </a:cubicBezTo>
                  <a:lnTo>
                    <a:pt x="0" y="299"/>
                  </a:lnTo>
                  <a:lnTo>
                    <a:pt x="0" y="299"/>
                  </a:lnTo>
                  <a:close/>
                </a:path>
              </a:pathLst>
            </a:custGeom>
            <a:noFill/>
            <a:ln w="317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2" name="Freeform 40">
              <a:extLst>
                <a:ext uri="{FF2B5EF4-FFF2-40B4-BE49-F238E27FC236}">
                  <a16:creationId xmlns:a16="http://schemas.microsoft.com/office/drawing/2014/main" id="{C07F3EC8-C50F-459A-957A-6A99168FCFDE}"/>
                </a:ext>
              </a:extLst>
            </p:cNvPr>
            <p:cNvSpPr>
              <a:spLocks/>
            </p:cNvSpPr>
            <p:nvPr/>
          </p:nvSpPr>
          <p:spPr bwMode="auto">
            <a:xfrm>
              <a:off x="3311" y="1223"/>
              <a:ext cx="194" cy="273"/>
            </a:xfrm>
            <a:custGeom>
              <a:avLst/>
              <a:gdLst>
                <a:gd name="T0" fmla="*/ 29 w 254"/>
                <a:gd name="T1" fmla="*/ 354 h 356"/>
                <a:gd name="T2" fmla="*/ 29 w 254"/>
                <a:gd name="T3" fmla="*/ 354 h 356"/>
                <a:gd name="T4" fmla="*/ 138 w 254"/>
                <a:gd name="T5" fmla="*/ 229 h 356"/>
                <a:gd name="T6" fmla="*/ 254 w 254"/>
                <a:gd name="T7" fmla="*/ 0 h 356"/>
                <a:gd name="T8" fmla="*/ 116 w 254"/>
                <a:gd name="T9" fmla="*/ 127 h 356"/>
                <a:gd name="T10" fmla="*/ 0 w 254"/>
                <a:gd name="T11" fmla="*/ 356 h 356"/>
                <a:gd name="T12" fmla="*/ 29 w 254"/>
                <a:gd name="T13" fmla="*/ 354 h 356"/>
              </a:gdLst>
              <a:ahLst/>
              <a:cxnLst>
                <a:cxn ang="0">
                  <a:pos x="T0" y="T1"/>
                </a:cxn>
                <a:cxn ang="0">
                  <a:pos x="T2" y="T3"/>
                </a:cxn>
                <a:cxn ang="0">
                  <a:pos x="T4" y="T5"/>
                </a:cxn>
                <a:cxn ang="0">
                  <a:pos x="T6" y="T7"/>
                </a:cxn>
                <a:cxn ang="0">
                  <a:pos x="T8" y="T9"/>
                </a:cxn>
                <a:cxn ang="0">
                  <a:pos x="T10" y="T11"/>
                </a:cxn>
                <a:cxn ang="0">
                  <a:pos x="T12" y="T13"/>
                </a:cxn>
              </a:cxnLst>
              <a:rect l="0" t="0" r="r" b="b"/>
              <a:pathLst>
                <a:path w="254" h="356">
                  <a:moveTo>
                    <a:pt x="29" y="354"/>
                  </a:moveTo>
                  <a:lnTo>
                    <a:pt x="29" y="354"/>
                  </a:lnTo>
                  <a:cubicBezTo>
                    <a:pt x="29" y="354"/>
                    <a:pt x="83" y="291"/>
                    <a:pt x="138" y="229"/>
                  </a:cubicBezTo>
                  <a:cubicBezTo>
                    <a:pt x="192" y="166"/>
                    <a:pt x="254" y="0"/>
                    <a:pt x="254" y="0"/>
                  </a:cubicBezTo>
                  <a:cubicBezTo>
                    <a:pt x="254" y="0"/>
                    <a:pt x="182" y="20"/>
                    <a:pt x="116" y="127"/>
                  </a:cubicBezTo>
                  <a:cubicBezTo>
                    <a:pt x="50" y="235"/>
                    <a:pt x="0" y="356"/>
                    <a:pt x="0" y="356"/>
                  </a:cubicBezTo>
                  <a:lnTo>
                    <a:pt x="29" y="354"/>
                  </a:lnTo>
                  <a:close/>
                </a:path>
              </a:pathLst>
            </a:custGeom>
            <a:solidFill>
              <a:srgbClr val="00A55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3" name="Freeform 41">
              <a:extLst>
                <a:ext uri="{FF2B5EF4-FFF2-40B4-BE49-F238E27FC236}">
                  <a16:creationId xmlns:a16="http://schemas.microsoft.com/office/drawing/2014/main" id="{906F8A2D-867E-410C-AB3E-82C03099CB8C}"/>
                </a:ext>
              </a:extLst>
            </p:cNvPr>
            <p:cNvSpPr>
              <a:spLocks/>
            </p:cNvSpPr>
            <p:nvPr/>
          </p:nvSpPr>
          <p:spPr bwMode="auto">
            <a:xfrm>
              <a:off x="3311" y="1223"/>
              <a:ext cx="194" cy="273"/>
            </a:xfrm>
            <a:custGeom>
              <a:avLst/>
              <a:gdLst>
                <a:gd name="T0" fmla="*/ 29 w 254"/>
                <a:gd name="T1" fmla="*/ 354 h 356"/>
                <a:gd name="T2" fmla="*/ 29 w 254"/>
                <a:gd name="T3" fmla="*/ 354 h 356"/>
                <a:gd name="T4" fmla="*/ 138 w 254"/>
                <a:gd name="T5" fmla="*/ 229 h 356"/>
                <a:gd name="T6" fmla="*/ 254 w 254"/>
                <a:gd name="T7" fmla="*/ 0 h 356"/>
                <a:gd name="T8" fmla="*/ 116 w 254"/>
                <a:gd name="T9" fmla="*/ 127 h 356"/>
                <a:gd name="T10" fmla="*/ 0 w 254"/>
                <a:gd name="T11" fmla="*/ 356 h 356"/>
                <a:gd name="T12" fmla="*/ 29 w 254"/>
                <a:gd name="T13" fmla="*/ 354 h 356"/>
                <a:gd name="T14" fmla="*/ 29 w 254"/>
                <a:gd name="T15" fmla="*/ 354 h 3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356">
                  <a:moveTo>
                    <a:pt x="29" y="354"/>
                  </a:moveTo>
                  <a:lnTo>
                    <a:pt x="29" y="354"/>
                  </a:lnTo>
                  <a:cubicBezTo>
                    <a:pt x="29" y="354"/>
                    <a:pt x="83" y="291"/>
                    <a:pt x="138" y="229"/>
                  </a:cubicBezTo>
                  <a:cubicBezTo>
                    <a:pt x="192" y="166"/>
                    <a:pt x="254" y="0"/>
                    <a:pt x="254" y="0"/>
                  </a:cubicBezTo>
                  <a:cubicBezTo>
                    <a:pt x="254" y="0"/>
                    <a:pt x="182" y="20"/>
                    <a:pt x="116" y="127"/>
                  </a:cubicBezTo>
                  <a:cubicBezTo>
                    <a:pt x="50" y="235"/>
                    <a:pt x="0" y="356"/>
                    <a:pt x="0" y="356"/>
                  </a:cubicBezTo>
                  <a:lnTo>
                    <a:pt x="29" y="354"/>
                  </a:lnTo>
                  <a:lnTo>
                    <a:pt x="29" y="354"/>
                  </a:lnTo>
                  <a:close/>
                </a:path>
              </a:pathLst>
            </a:custGeom>
            <a:noFill/>
            <a:ln w="317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4" name="Freeform 42">
              <a:extLst>
                <a:ext uri="{FF2B5EF4-FFF2-40B4-BE49-F238E27FC236}">
                  <a16:creationId xmlns:a16="http://schemas.microsoft.com/office/drawing/2014/main" id="{18ED1DEC-A8A0-4E52-897B-B7C6D992B819}"/>
                </a:ext>
              </a:extLst>
            </p:cNvPr>
            <p:cNvSpPr>
              <a:spLocks/>
            </p:cNvSpPr>
            <p:nvPr/>
          </p:nvSpPr>
          <p:spPr bwMode="auto">
            <a:xfrm>
              <a:off x="3370" y="1489"/>
              <a:ext cx="170" cy="288"/>
            </a:xfrm>
            <a:custGeom>
              <a:avLst/>
              <a:gdLst>
                <a:gd name="T0" fmla="*/ 29 w 222"/>
                <a:gd name="T1" fmla="*/ 371 h 376"/>
                <a:gd name="T2" fmla="*/ 29 w 222"/>
                <a:gd name="T3" fmla="*/ 371 h 376"/>
                <a:gd name="T4" fmla="*/ 126 w 222"/>
                <a:gd name="T5" fmla="*/ 237 h 376"/>
                <a:gd name="T6" fmla="*/ 222 w 222"/>
                <a:gd name="T7" fmla="*/ 0 h 376"/>
                <a:gd name="T8" fmla="*/ 96 w 222"/>
                <a:gd name="T9" fmla="*/ 138 h 376"/>
                <a:gd name="T10" fmla="*/ 0 w 222"/>
                <a:gd name="T11" fmla="*/ 376 h 376"/>
                <a:gd name="T12" fmla="*/ 29 w 222"/>
                <a:gd name="T13" fmla="*/ 371 h 376"/>
              </a:gdLst>
              <a:ahLst/>
              <a:cxnLst>
                <a:cxn ang="0">
                  <a:pos x="T0" y="T1"/>
                </a:cxn>
                <a:cxn ang="0">
                  <a:pos x="T2" y="T3"/>
                </a:cxn>
                <a:cxn ang="0">
                  <a:pos x="T4" y="T5"/>
                </a:cxn>
                <a:cxn ang="0">
                  <a:pos x="T6" y="T7"/>
                </a:cxn>
                <a:cxn ang="0">
                  <a:pos x="T8" y="T9"/>
                </a:cxn>
                <a:cxn ang="0">
                  <a:pos x="T10" y="T11"/>
                </a:cxn>
                <a:cxn ang="0">
                  <a:pos x="T12" y="T13"/>
                </a:cxn>
              </a:cxnLst>
              <a:rect l="0" t="0" r="r" b="b"/>
              <a:pathLst>
                <a:path w="222" h="376">
                  <a:moveTo>
                    <a:pt x="29" y="371"/>
                  </a:moveTo>
                  <a:lnTo>
                    <a:pt x="29" y="371"/>
                  </a:lnTo>
                  <a:cubicBezTo>
                    <a:pt x="29" y="371"/>
                    <a:pt x="78" y="304"/>
                    <a:pt x="126" y="237"/>
                  </a:cubicBezTo>
                  <a:cubicBezTo>
                    <a:pt x="175" y="170"/>
                    <a:pt x="222" y="0"/>
                    <a:pt x="222" y="0"/>
                  </a:cubicBezTo>
                  <a:cubicBezTo>
                    <a:pt x="222" y="0"/>
                    <a:pt x="152" y="26"/>
                    <a:pt x="96" y="138"/>
                  </a:cubicBezTo>
                  <a:cubicBezTo>
                    <a:pt x="39" y="251"/>
                    <a:pt x="0" y="376"/>
                    <a:pt x="0" y="376"/>
                  </a:cubicBezTo>
                  <a:lnTo>
                    <a:pt x="29" y="371"/>
                  </a:lnTo>
                  <a:close/>
                </a:path>
              </a:pathLst>
            </a:custGeom>
            <a:solidFill>
              <a:srgbClr val="00A55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5" name="Freeform 43">
              <a:extLst>
                <a:ext uri="{FF2B5EF4-FFF2-40B4-BE49-F238E27FC236}">
                  <a16:creationId xmlns:a16="http://schemas.microsoft.com/office/drawing/2014/main" id="{1C1073D3-9FAB-42A9-991C-7425368C1A3A}"/>
                </a:ext>
              </a:extLst>
            </p:cNvPr>
            <p:cNvSpPr>
              <a:spLocks/>
            </p:cNvSpPr>
            <p:nvPr/>
          </p:nvSpPr>
          <p:spPr bwMode="auto">
            <a:xfrm>
              <a:off x="3370" y="1489"/>
              <a:ext cx="170" cy="288"/>
            </a:xfrm>
            <a:custGeom>
              <a:avLst/>
              <a:gdLst>
                <a:gd name="T0" fmla="*/ 29 w 222"/>
                <a:gd name="T1" fmla="*/ 371 h 376"/>
                <a:gd name="T2" fmla="*/ 29 w 222"/>
                <a:gd name="T3" fmla="*/ 371 h 376"/>
                <a:gd name="T4" fmla="*/ 126 w 222"/>
                <a:gd name="T5" fmla="*/ 237 h 376"/>
                <a:gd name="T6" fmla="*/ 222 w 222"/>
                <a:gd name="T7" fmla="*/ 0 h 376"/>
                <a:gd name="T8" fmla="*/ 96 w 222"/>
                <a:gd name="T9" fmla="*/ 138 h 376"/>
                <a:gd name="T10" fmla="*/ 0 w 222"/>
                <a:gd name="T11" fmla="*/ 376 h 376"/>
                <a:gd name="T12" fmla="*/ 29 w 222"/>
                <a:gd name="T13" fmla="*/ 371 h 376"/>
                <a:gd name="T14" fmla="*/ 29 w 222"/>
                <a:gd name="T15" fmla="*/ 371 h 3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2" h="376">
                  <a:moveTo>
                    <a:pt x="29" y="371"/>
                  </a:moveTo>
                  <a:lnTo>
                    <a:pt x="29" y="371"/>
                  </a:lnTo>
                  <a:cubicBezTo>
                    <a:pt x="29" y="371"/>
                    <a:pt x="78" y="304"/>
                    <a:pt x="126" y="237"/>
                  </a:cubicBezTo>
                  <a:cubicBezTo>
                    <a:pt x="175" y="170"/>
                    <a:pt x="222" y="0"/>
                    <a:pt x="222" y="0"/>
                  </a:cubicBezTo>
                  <a:cubicBezTo>
                    <a:pt x="222" y="0"/>
                    <a:pt x="152" y="26"/>
                    <a:pt x="96" y="138"/>
                  </a:cubicBezTo>
                  <a:cubicBezTo>
                    <a:pt x="39" y="251"/>
                    <a:pt x="0" y="376"/>
                    <a:pt x="0" y="376"/>
                  </a:cubicBezTo>
                  <a:lnTo>
                    <a:pt x="29" y="371"/>
                  </a:lnTo>
                  <a:lnTo>
                    <a:pt x="29" y="371"/>
                  </a:lnTo>
                  <a:close/>
                </a:path>
              </a:pathLst>
            </a:custGeom>
            <a:noFill/>
            <a:ln w="317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6" name="Freeform 44">
              <a:extLst>
                <a:ext uri="{FF2B5EF4-FFF2-40B4-BE49-F238E27FC236}">
                  <a16:creationId xmlns:a16="http://schemas.microsoft.com/office/drawing/2014/main" id="{037530FA-D29A-4B51-A27F-CA9393CE83CB}"/>
                </a:ext>
              </a:extLst>
            </p:cNvPr>
            <p:cNvSpPr>
              <a:spLocks/>
            </p:cNvSpPr>
            <p:nvPr/>
          </p:nvSpPr>
          <p:spPr bwMode="auto">
            <a:xfrm>
              <a:off x="3416" y="1504"/>
              <a:ext cx="225" cy="251"/>
            </a:xfrm>
            <a:custGeom>
              <a:avLst/>
              <a:gdLst>
                <a:gd name="T0" fmla="*/ 0 w 293"/>
                <a:gd name="T1" fmla="*/ 299 h 328"/>
                <a:gd name="T2" fmla="*/ 0 w 293"/>
                <a:gd name="T3" fmla="*/ 299 h 328"/>
                <a:gd name="T4" fmla="*/ 97 w 293"/>
                <a:gd name="T5" fmla="*/ 165 h 328"/>
                <a:gd name="T6" fmla="*/ 293 w 293"/>
                <a:gd name="T7" fmla="*/ 0 h 328"/>
                <a:gd name="T8" fmla="*/ 201 w 293"/>
                <a:gd name="T9" fmla="*/ 163 h 328"/>
                <a:gd name="T10" fmla="*/ 4 w 293"/>
                <a:gd name="T11" fmla="*/ 328 h 328"/>
                <a:gd name="T12" fmla="*/ 0 w 293"/>
                <a:gd name="T13" fmla="*/ 299 h 328"/>
              </a:gdLst>
              <a:ahLst/>
              <a:cxnLst>
                <a:cxn ang="0">
                  <a:pos x="T0" y="T1"/>
                </a:cxn>
                <a:cxn ang="0">
                  <a:pos x="T2" y="T3"/>
                </a:cxn>
                <a:cxn ang="0">
                  <a:pos x="T4" y="T5"/>
                </a:cxn>
                <a:cxn ang="0">
                  <a:pos x="T6" y="T7"/>
                </a:cxn>
                <a:cxn ang="0">
                  <a:pos x="T8" y="T9"/>
                </a:cxn>
                <a:cxn ang="0">
                  <a:pos x="T10" y="T11"/>
                </a:cxn>
                <a:cxn ang="0">
                  <a:pos x="T12" y="T13"/>
                </a:cxn>
              </a:cxnLst>
              <a:rect l="0" t="0" r="r" b="b"/>
              <a:pathLst>
                <a:path w="293" h="328">
                  <a:moveTo>
                    <a:pt x="0" y="299"/>
                  </a:moveTo>
                  <a:lnTo>
                    <a:pt x="0" y="299"/>
                  </a:lnTo>
                  <a:cubicBezTo>
                    <a:pt x="0" y="299"/>
                    <a:pt x="48" y="232"/>
                    <a:pt x="97" y="165"/>
                  </a:cubicBezTo>
                  <a:cubicBezTo>
                    <a:pt x="146" y="98"/>
                    <a:pt x="293" y="0"/>
                    <a:pt x="293" y="0"/>
                  </a:cubicBezTo>
                  <a:cubicBezTo>
                    <a:pt x="293" y="0"/>
                    <a:pt x="290" y="75"/>
                    <a:pt x="201" y="163"/>
                  </a:cubicBezTo>
                  <a:cubicBezTo>
                    <a:pt x="111" y="251"/>
                    <a:pt x="4" y="328"/>
                    <a:pt x="4" y="328"/>
                  </a:cubicBezTo>
                  <a:lnTo>
                    <a:pt x="0" y="299"/>
                  </a:lnTo>
                  <a:close/>
                </a:path>
              </a:pathLst>
            </a:custGeom>
            <a:solidFill>
              <a:srgbClr val="00A55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7" name="Freeform 45">
              <a:extLst>
                <a:ext uri="{FF2B5EF4-FFF2-40B4-BE49-F238E27FC236}">
                  <a16:creationId xmlns:a16="http://schemas.microsoft.com/office/drawing/2014/main" id="{A7491BCF-719F-4528-9AB5-4A504FFE610E}"/>
                </a:ext>
              </a:extLst>
            </p:cNvPr>
            <p:cNvSpPr>
              <a:spLocks/>
            </p:cNvSpPr>
            <p:nvPr/>
          </p:nvSpPr>
          <p:spPr bwMode="auto">
            <a:xfrm>
              <a:off x="3416" y="1504"/>
              <a:ext cx="225" cy="251"/>
            </a:xfrm>
            <a:custGeom>
              <a:avLst/>
              <a:gdLst>
                <a:gd name="T0" fmla="*/ 0 w 293"/>
                <a:gd name="T1" fmla="*/ 299 h 328"/>
                <a:gd name="T2" fmla="*/ 0 w 293"/>
                <a:gd name="T3" fmla="*/ 299 h 328"/>
                <a:gd name="T4" fmla="*/ 97 w 293"/>
                <a:gd name="T5" fmla="*/ 165 h 328"/>
                <a:gd name="T6" fmla="*/ 293 w 293"/>
                <a:gd name="T7" fmla="*/ 0 h 328"/>
                <a:gd name="T8" fmla="*/ 201 w 293"/>
                <a:gd name="T9" fmla="*/ 163 h 328"/>
                <a:gd name="T10" fmla="*/ 4 w 293"/>
                <a:gd name="T11" fmla="*/ 328 h 328"/>
                <a:gd name="T12" fmla="*/ 0 w 293"/>
                <a:gd name="T13" fmla="*/ 299 h 328"/>
                <a:gd name="T14" fmla="*/ 0 w 293"/>
                <a:gd name="T15" fmla="*/ 299 h 3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3" h="328">
                  <a:moveTo>
                    <a:pt x="0" y="299"/>
                  </a:moveTo>
                  <a:lnTo>
                    <a:pt x="0" y="299"/>
                  </a:lnTo>
                  <a:cubicBezTo>
                    <a:pt x="0" y="299"/>
                    <a:pt x="48" y="232"/>
                    <a:pt x="97" y="165"/>
                  </a:cubicBezTo>
                  <a:cubicBezTo>
                    <a:pt x="146" y="98"/>
                    <a:pt x="293" y="0"/>
                    <a:pt x="293" y="0"/>
                  </a:cubicBezTo>
                  <a:cubicBezTo>
                    <a:pt x="293" y="0"/>
                    <a:pt x="290" y="75"/>
                    <a:pt x="201" y="163"/>
                  </a:cubicBezTo>
                  <a:cubicBezTo>
                    <a:pt x="111" y="251"/>
                    <a:pt x="4" y="328"/>
                    <a:pt x="4" y="328"/>
                  </a:cubicBezTo>
                  <a:lnTo>
                    <a:pt x="0" y="299"/>
                  </a:lnTo>
                  <a:lnTo>
                    <a:pt x="0" y="299"/>
                  </a:lnTo>
                  <a:close/>
                </a:path>
              </a:pathLst>
            </a:custGeom>
            <a:noFill/>
            <a:ln w="317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8" name="Freeform 46">
              <a:extLst>
                <a:ext uri="{FF2B5EF4-FFF2-40B4-BE49-F238E27FC236}">
                  <a16:creationId xmlns:a16="http://schemas.microsoft.com/office/drawing/2014/main" id="{61937083-EF76-4299-B6FD-AD20CEDE73E4}"/>
                </a:ext>
              </a:extLst>
            </p:cNvPr>
            <p:cNvSpPr>
              <a:spLocks/>
            </p:cNvSpPr>
            <p:nvPr/>
          </p:nvSpPr>
          <p:spPr bwMode="auto">
            <a:xfrm>
              <a:off x="3481" y="1352"/>
              <a:ext cx="195" cy="273"/>
            </a:xfrm>
            <a:custGeom>
              <a:avLst/>
              <a:gdLst>
                <a:gd name="T0" fmla="*/ 29 w 254"/>
                <a:gd name="T1" fmla="*/ 354 h 356"/>
                <a:gd name="T2" fmla="*/ 29 w 254"/>
                <a:gd name="T3" fmla="*/ 354 h 356"/>
                <a:gd name="T4" fmla="*/ 138 w 254"/>
                <a:gd name="T5" fmla="*/ 228 h 356"/>
                <a:gd name="T6" fmla="*/ 254 w 254"/>
                <a:gd name="T7" fmla="*/ 0 h 356"/>
                <a:gd name="T8" fmla="*/ 116 w 254"/>
                <a:gd name="T9" fmla="*/ 127 h 356"/>
                <a:gd name="T10" fmla="*/ 0 w 254"/>
                <a:gd name="T11" fmla="*/ 356 h 356"/>
                <a:gd name="T12" fmla="*/ 29 w 254"/>
                <a:gd name="T13" fmla="*/ 354 h 356"/>
              </a:gdLst>
              <a:ahLst/>
              <a:cxnLst>
                <a:cxn ang="0">
                  <a:pos x="T0" y="T1"/>
                </a:cxn>
                <a:cxn ang="0">
                  <a:pos x="T2" y="T3"/>
                </a:cxn>
                <a:cxn ang="0">
                  <a:pos x="T4" y="T5"/>
                </a:cxn>
                <a:cxn ang="0">
                  <a:pos x="T6" y="T7"/>
                </a:cxn>
                <a:cxn ang="0">
                  <a:pos x="T8" y="T9"/>
                </a:cxn>
                <a:cxn ang="0">
                  <a:pos x="T10" y="T11"/>
                </a:cxn>
                <a:cxn ang="0">
                  <a:pos x="T12" y="T13"/>
                </a:cxn>
              </a:cxnLst>
              <a:rect l="0" t="0" r="r" b="b"/>
              <a:pathLst>
                <a:path w="254" h="356">
                  <a:moveTo>
                    <a:pt x="29" y="354"/>
                  </a:moveTo>
                  <a:lnTo>
                    <a:pt x="29" y="354"/>
                  </a:lnTo>
                  <a:cubicBezTo>
                    <a:pt x="29" y="354"/>
                    <a:pt x="84" y="291"/>
                    <a:pt x="138" y="228"/>
                  </a:cubicBezTo>
                  <a:cubicBezTo>
                    <a:pt x="192" y="166"/>
                    <a:pt x="254" y="0"/>
                    <a:pt x="254" y="0"/>
                  </a:cubicBezTo>
                  <a:cubicBezTo>
                    <a:pt x="254" y="0"/>
                    <a:pt x="182" y="20"/>
                    <a:pt x="116" y="127"/>
                  </a:cubicBezTo>
                  <a:cubicBezTo>
                    <a:pt x="50" y="235"/>
                    <a:pt x="0" y="356"/>
                    <a:pt x="0" y="356"/>
                  </a:cubicBezTo>
                  <a:lnTo>
                    <a:pt x="29" y="354"/>
                  </a:lnTo>
                  <a:close/>
                </a:path>
              </a:pathLst>
            </a:custGeom>
            <a:solidFill>
              <a:srgbClr val="00A55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9" name="Freeform 47">
              <a:extLst>
                <a:ext uri="{FF2B5EF4-FFF2-40B4-BE49-F238E27FC236}">
                  <a16:creationId xmlns:a16="http://schemas.microsoft.com/office/drawing/2014/main" id="{EF7F874F-E992-4C9F-8D24-A5A285458FD6}"/>
                </a:ext>
              </a:extLst>
            </p:cNvPr>
            <p:cNvSpPr>
              <a:spLocks/>
            </p:cNvSpPr>
            <p:nvPr/>
          </p:nvSpPr>
          <p:spPr bwMode="auto">
            <a:xfrm>
              <a:off x="3481" y="1352"/>
              <a:ext cx="195" cy="273"/>
            </a:xfrm>
            <a:custGeom>
              <a:avLst/>
              <a:gdLst>
                <a:gd name="T0" fmla="*/ 29 w 254"/>
                <a:gd name="T1" fmla="*/ 354 h 356"/>
                <a:gd name="T2" fmla="*/ 29 w 254"/>
                <a:gd name="T3" fmla="*/ 354 h 356"/>
                <a:gd name="T4" fmla="*/ 138 w 254"/>
                <a:gd name="T5" fmla="*/ 228 h 356"/>
                <a:gd name="T6" fmla="*/ 254 w 254"/>
                <a:gd name="T7" fmla="*/ 0 h 356"/>
                <a:gd name="T8" fmla="*/ 116 w 254"/>
                <a:gd name="T9" fmla="*/ 127 h 356"/>
                <a:gd name="T10" fmla="*/ 0 w 254"/>
                <a:gd name="T11" fmla="*/ 356 h 356"/>
                <a:gd name="T12" fmla="*/ 29 w 254"/>
                <a:gd name="T13" fmla="*/ 354 h 356"/>
                <a:gd name="T14" fmla="*/ 29 w 254"/>
                <a:gd name="T15" fmla="*/ 354 h 3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356">
                  <a:moveTo>
                    <a:pt x="29" y="354"/>
                  </a:moveTo>
                  <a:lnTo>
                    <a:pt x="29" y="354"/>
                  </a:lnTo>
                  <a:cubicBezTo>
                    <a:pt x="29" y="354"/>
                    <a:pt x="84" y="291"/>
                    <a:pt x="138" y="228"/>
                  </a:cubicBezTo>
                  <a:cubicBezTo>
                    <a:pt x="192" y="166"/>
                    <a:pt x="254" y="0"/>
                    <a:pt x="254" y="0"/>
                  </a:cubicBezTo>
                  <a:cubicBezTo>
                    <a:pt x="254" y="0"/>
                    <a:pt x="182" y="20"/>
                    <a:pt x="116" y="127"/>
                  </a:cubicBezTo>
                  <a:cubicBezTo>
                    <a:pt x="50" y="235"/>
                    <a:pt x="0" y="356"/>
                    <a:pt x="0" y="356"/>
                  </a:cubicBezTo>
                  <a:lnTo>
                    <a:pt x="29" y="354"/>
                  </a:lnTo>
                  <a:lnTo>
                    <a:pt x="29" y="354"/>
                  </a:lnTo>
                  <a:close/>
                </a:path>
              </a:pathLst>
            </a:custGeom>
            <a:noFill/>
            <a:ln w="317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0" name="Freeform 48">
              <a:extLst>
                <a:ext uri="{FF2B5EF4-FFF2-40B4-BE49-F238E27FC236}">
                  <a16:creationId xmlns:a16="http://schemas.microsoft.com/office/drawing/2014/main" id="{5B1735E1-44FA-4558-A762-000BBF497678}"/>
                </a:ext>
              </a:extLst>
            </p:cNvPr>
            <p:cNvSpPr>
              <a:spLocks/>
            </p:cNvSpPr>
            <p:nvPr/>
          </p:nvSpPr>
          <p:spPr bwMode="auto">
            <a:xfrm>
              <a:off x="3490" y="1626"/>
              <a:ext cx="239" cy="236"/>
            </a:xfrm>
            <a:custGeom>
              <a:avLst/>
              <a:gdLst>
                <a:gd name="T0" fmla="*/ 29 w 312"/>
                <a:gd name="T1" fmla="*/ 309 h 309"/>
                <a:gd name="T2" fmla="*/ 29 w 312"/>
                <a:gd name="T3" fmla="*/ 309 h 309"/>
                <a:gd name="T4" fmla="*/ 158 w 312"/>
                <a:gd name="T5" fmla="*/ 205 h 309"/>
                <a:gd name="T6" fmla="*/ 312 w 312"/>
                <a:gd name="T7" fmla="*/ 0 h 309"/>
                <a:gd name="T8" fmla="*/ 154 w 312"/>
                <a:gd name="T9" fmla="*/ 101 h 309"/>
                <a:gd name="T10" fmla="*/ 0 w 312"/>
                <a:gd name="T11" fmla="*/ 306 h 309"/>
                <a:gd name="T12" fmla="*/ 29 w 312"/>
                <a:gd name="T13" fmla="*/ 309 h 309"/>
              </a:gdLst>
              <a:ahLst/>
              <a:cxnLst>
                <a:cxn ang="0">
                  <a:pos x="T0" y="T1"/>
                </a:cxn>
                <a:cxn ang="0">
                  <a:pos x="T2" y="T3"/>
                </a:cxn>
                <a:cxn ang="0">
                  <a:pos x="T4" y="T5"/>
                </a:cxn>
                <a:cxn ang="0">
                  <a:pos x="T6" y="T7"/>
                </a:cxn>
                <a:cxn ang="0">
                  <a:pos x="T8" y="T9"/>
                </a:cxn>
                <a:cxn ang="0">
                  <a:pos x="T10" y="T11"/>
                </a:cxn>
                <a:cxn ang="0">
                  <a:pos x="T12" y="T13"/>
                </a:cxn>
              </a:cxnLst>
              <a:rect l="0" t="0" r="r" b="b"/>
              <a:pathLst>
                <a:path w="312" h="309">
                  <a:moveTo>
                    <a:pt x="29" y="309"/>
                  </a:moveTo>
                  <a:lnTo>
                    <a:pt x="29" y="309"/>
                  </a:lnTo>
                  <a:cubicBezTo>
                    <a:pt x="29" y="309"/>
                    <a:pt x="94" y="257"/>
                    <a:pt x="158" y="205"/>
                  </a:cubicBezTo>
                  <a:cubicBezTo>
                    <a:pt x="223" y="152"/>
                    <a:pt x="312" y="0"/>
                    <a:pt x="312" y="0"/>
                  </a:cubicBezTo>
                  <a:cubicBezTo>
                    <a:pt x="312" y="0"/>
                    <a:pt x="238" y="7"/>
                    <a:pt x="154" y="101"/>
                  </a:cubicBezTo>
                  <a:cubicBezTo>
                    <a:pt x="71" y="195"/>
                    <a:pt x="0" y="306"/>
                    <a:pt x="0" y="306"/>
                  </a:cubicBezTo>
                  <a:lnTo>
                    <a:pt x="29" y="309"/>
                  </a:lnTo>
                  <a:close/>
                </a:path>
              </a:pathLst>
            </a:custGeom>
            <a:solidFill>
              <a:srgbClr val="00A55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1" name="Freeform 49">
              <a:extLst>
                <a:ext uri="{FF2B5EF4-FFF2-40B4-BE49-F238E27FC236}">
                  <a16:creationId xmlns:a16="http://schemas.microsoft.com/office/drawing/2014/main" id="{DB5B4F0E-2C5D-4F7B-A20A-18EC933E486D}"/>
                </a:ext>
              </a:extLst>
            </p:cNvPr>
            <p:cNvSpPr>
              <a:spLocks/>
            </p:cNvSpPr>
            <p:nvPr/>
          </p:nvSpPr>
          <p:spPr bwMode="auto">
            <a:xfrm>
              <a:off x="3490" y="1626"/>
              <a:ext cx="239" cy="236"/>
            </a:xfrm>
            <a:custGeom>
              <a:avLst/>
              <a:gdLst>
                <a:gd name="T0" fmla="*/ 29 w 312"/>
                <a:gd name="T1" fmla="*/ 309 h 309"/>
                <a:gd name="T2" fmla="*/ 29 w 312"/>
                <a:gd name="T3" fmla="*/ 309 h 309"/>
                <a:gd name="T4" fmla="*/ 158 w 312"/>
                <a:gd name="T5" fmla="*/ 205 h 309"/>
                <a:gd name="T6" fmla="*/ 312 w 312"/>
                <a:gd name="T7" fmla="*/ 0 h 309"/>
                <a:gd name="T8" fmla="*/ 154 w 312"/>
                <a:gd name="T9" fmla="*/ 101 h 309"/>
                <a:gd name="T10" fmla="*/ 0 w 312"/>
                <a:gd name="T11" fmla="*/ 306 h 309"/>
                <a:gd name="T12" fmla="*/ 29 w 312"/>
                <a:gd name="T13" fmla="*/ 309 h 309"/>
                <a:gd name="T14" fmla="*/ 29 w 312"/>
                <a:gd name="T15" fmla="*/ 309 h 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309">
                  <a:moveTo>
                    <a:pt x="29" y="309"/>
                  </a:moveTo>
                  <a:lnTo>
                    <a:pt x="29" y="309"/>
                  </a:lnTo>
                  <a:cubicBezTo>
                    <a:pt x="29" y="309"/>
                    <a:pt x="94" y="257"/>
                    <a:pt x="158" y="205"/>
                  </a:cubicBezTo>
                  <a:cubicBezTo>
                    <a:pt x="223" y="152"/>
                    <a:pt x="312" y="0"/>
                    <a:pt x="312" y="0"/>
                  </a:cubicBezTo>
                  <a:cubicBezTo>
                    <a:pt x="312" y="0"/>
                    <a:pt x="238" y="7"/>
                    <a:pt x="154" y="101"/>
                  </a:cubicBezTo>
                  <a:cubicBezTo>
                    <a:pt x="71" y="195"/>
                    <a:pt x="0" y="306"/>
                    <a:pt x="0" y="306"/>
                  </a:cubicBezTo>
                  <a:lnTo>
                    <a:pt x="29" y="309"/>
                  </a:lnTo>
                  <a:lnTo>
                    <a:pt x="29" y="309"/>
                  </a:lnTo>
                  <a:close/>
                </a:path>
              </a:pathLst>
            </a:custGeom>
            <a:noFill/>
            <a:ln w="317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2" name="Freeform 50">
              <a:extLst>
                <a:ext uri="{FF2B5EF4-FFF2-40B4-BE49-F238E27FC236}">
                  <a16:creationId xmlns:a16="http://schemas.microsoft.com/office/drawing/2014/main" id="{85FEACF1-0867-4435-A91F-D300A6CBE2E1}"/>
                </a:ext>
              </a:extLst>
            </p:cNvPr>
            <p:cNvSpPr>
              <a:spLocks/>
            </p:cNvSpPr>
            <p:nvPr/>
          </p:nvSpPr>
          <p:spPr bwMode="auto">
            <a:xfrm>
              <a:off x="3545" y="1666"/>
              <a:ext cx="279" cy="185"/>
            </a:xfrm>
            <a:custGeom>
              <a:avLst/>
              <a:gdLst>
                <a:gd name="T0" fmla="*/ 3 w 364"/>
                <a:gd name="T1" fmla="*/ 212 h 241"/>
                <a:gd name="T2" fmla="*/ 3 w 364"/>
                <a:gd name="T3" fmla="*/ 212 h 241"/>
                <a:gd name="T4" fmla="*/ 132 w 364"/>
                <a:gd name="T5" fmla="*/ 108 h 241"/>
                <a:gd name="T6" fmla="*/ 364 w 364"/>
                <a:gd name="T7" fmla="*/ 0 h 241"/>
                <a:gd name="T8" fmla="*/ 232 w 364"/>
                <a:gd name="T9" fmla="*/ 133 h 241"/>
                <a:gd name="T10" fmla="*/ 0 w 364"/>
                <a:gd name="T11" fmla="*/ 241 h 241"/>
                <a:gd name="T12" fmla="*/ 3 w 364"/>
                <a:gd name="T13" fmla="*/ 212 h 241"/>
              </a:gdLst>
              <a:ahLst/>
              <a:cxnLst>
                <a:cxn ang="0">
                  <a:pos x="T0" y="T1"/>
                </a:cxn>
                <a:cxn ang="0">
                  <a:pos x="T2" y="T3"/>
                </a:cxn>
                <a:cxn ang="0">
                  <a:pos x="T4" y="T5"/>
                </a:cxn>
                <a:cxn ang="0">
                  <a:pos x="T6" y="T7"/>
                </a:cxn>
                <a:cxn ang="0">
                  <a:pos x="T8" y="T9"/>
                </a:cxn>
                <a:cxn ang="0">
                  <a:pos x="T10" y="T11"/>
                </a:cxn>
                <a:cxn ang="0">
                  <a:pos x="T12" y="T13"/>
                </a:cxn>
              </a:cxnLst>
              <a:rect l="0" t="0" r="r" b="b"/>
              <a:pathLst>
                <a:path w="364" h="241">
                  <a:moveTo>
                    <a:pt x="3" y="212"/>
                  </a:moveTo>
                  <a:lnTo>
                    <a:pt x="3" y="212"/>
                  </a:lnTo>
                  <a:cubicBezTo>
                    <a:pt x="3" y="212"/>
                    <a:pt x="67" y="160"/>
                    <a:pt x="132" y="108"/>
                  </a:cubicBezTo>
                  <a:cubicBezTo>
                    <a:pt x="196" y="56"/>
                    <a:pt x="364" y="0"/>
                    <a:pt x="364" y="0"/>
                  </a:cubicBezTo>
                  <a:cubicBezTo>
                    <a:pt x="364" y="0"/>
                    <a:pt x="342" y="71"/>
                    <a:pt x="232" y="133"/>
                  </a:cubicBezTo>
                  <a:cubicBezTo>
                    <a:pt x="123" y="195"/>
                    <a:pt x="0" y="241"/>
                    <a:pt x="0" y="241"/>
                  </a:cubicBezTo>
                  <a:lnTo>
                    <a:pt x="3" y="212"/>
                  </a:lnTo>
                  <a:close/>
                </a:path>
              </a:pathLst>
            </a:custGeom>
            <a:solidFill>
              <a:srgbClr val="00A55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3" name="Freeform 51">
              <a:extLst>
                <a:ext uri="{FF2B5EF4-FFF2-40B4-BE49-F238E27FC236}">
                  <a16:creationId xmlns:a16="http://schemas.microsoft.com/office/drawing/2014/main" id="{AAF1FB5E-88AD-4D81-8D6C-8B77656B5F29}"/>
                </a:ext>
              </a:extLst>
            </p:cNvPr>
            <p:cNvSpPr>
              <a:spLocks/>
            </p:cNvSpPr>
            <p:nvPr/>
          </p:nvSpPr>
          <p:spPr bwMode="auto">
            <a:xfrm>
              <a:off x="3545" y="1666"/>
              <a:ext cx="279" cy="185"/>
            </a:xfrm>
            <a:custGeom>
              <a:avLst/>
              <a:gdLst>
                <a:gd name="T0" fmla="*/ 3 w 364"/>
                <a:gd name="T1" fmla="*/ 212 h 241"/>
                <a:gd name="T2" fmla="*/ 3 w 364"/>
                <a:gd name="T3" fmla="*/ 212 h 241"/>
                <a:gd name="T4" fmla="*/ 132 w 364"/>
                <a:gd name="T5" fmla="*/ 108 h 241"/>
                <a:gd name="T6" fmla="*/ 364 w 364"/>
                <a:gd name="T7" fmla="*/ 0 h 241"/>
                <a:gd name="T8" fmla="*/ 232 w 364"/>
                <a:gd name="T9" fmla="*/ 133 h 241"/>
                <a:gd name="T10" fmla="*/ 0 w 364"/>
                <a:gd name="T11" fmla="*/ 241 h 241"/>
                <a:gd name="T12" fmla="*/ 3 w 364"/>
                <a:gd name="T13" fmla="*/ 212 h 241"/>
                <a:gd name="T14" fmla="*/ 3 w 364"/>
                <a:gd name="T15" fmla="*/ 212 h 2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4" h="241">
                  <a:moveTo>
                    <a:pt x="3" y="212"/>
                  </a:moveTo>
                  <a:lnTo>
                    <a:pt x="3" y="212"/>
                  </a:lnTo>
                  <a:cubicBezTo>
                    <a:pt x="3" y="212"/>
                    <a:pt x="67" y="160"/>
                    <a:pt x="132" y="108"/>
                  </a:cubicBezTo>
                  <a:cubicBezTo>
                    <a:pt x="196" y="56"/>
                    <a:pt x="364" y="0"/>
                    <a:pt x="364" y="0"/>
                  </a:cubicBezTo>
                  <a:cubicBezTo>
                    <a:pt x="364" y="0"/>
                    <a:pt x="342" y="71"/>
                    <a:pt x="232" y="133"/>
                  </a:cubicBezTo>
                  <a:cubicBezTo>
                    <a:pt x="123" y="195"/>
                    <a:pt x="0" y="241"/>
                    <a:pt x="0" y="241"/>
                  </a:cubicBezTo>
                  <a:lnTo>
                    <a:pt x="3" y="212"/>
                  </a:lnTo>
                  <a:lnTo>
                    <a:pt x="3" y="212"/>
                  </a:lnTo>
                  <a:close/>
                </a:path>
              </a:pathLst>
            </a:custGeom>
            <a:noFill/>
            <a:ln w="381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4" name="Freeform 52">
              <a:extLst>
                <a:ext uri="{FF2B5EF4-FFF2-40B4-BE49-F238E27FC236}">
                  <a16:creationId xmlns:a16="http://schemas.microsoft.com/office/drawing/2014/main" id="{D1188366-BA28-4AE2-BFFE-A11CDC8A0E6C}"/>
                </a:ext>
              </a:extLst>
            </p:cNvPr>
            <p:cNvSpPr>
              <a:spLocks/>
            </p:cNvSpPr>
            <p:nvPr/>
          </p:nvSpPr>
          <p:spPr bwMode="auto">
            <a:xfrm>
              <a:off x="3637" y="1528"/>
              <a:ext cx="259" cy="217"/>
            </a:xfrm>
            <a:custGeom>
              <a:avLst/>
              <a:gdLst>
                <a:gd name="T0" fmla="*/ 29 w 337"/>
                <a:gd name="T1" fmla="*/ 283 h 283"/>
                <a:gd name="T2" fmla="*/ 29 w 337"/>
                <a:gd name="T3" fmla="*/ 283 h 283"/>
                <a:gd name="T4" fmla="*/ 166 w 337"/>
                <a:gd name="T5" fmla="*/ 191 h 283"/>
                <a:gd name="T6" fmla="*/ 337 w 337"/>
                <a:gd name="T7" fmla="*/ 0 h 283"/>
                <a:gd name="T8" fmla="*/ 171 w 337"/>
                <a:gd name="T9" fmla="*/ 87 h 283"/>
                <a:gd name="T10" fmla="*/ 0 w 337"/>
                <a:gd name="T11" fmla="*/ 278 h 283"/>
                <a:gd name="T12" fmla="*/ 29 w 337"/>
                <a:gd name="T13" fmla="*/ 283 h 283"/>
              </a:gdLst>
              <a:ahLst/>
              <a:cxnLst>
                <a:cxn ang="0">
                  <a:pos x="T0" y="T1"/>
                </a:cxn>
                <a:cxn ang="0">
                  <a:pos x="T2" y="T3"/>
                </a:cxn>
                <a:cxn ang="0">
                  <a:pos x="T4" y="T5"/>
                </a:cxn>
                <a:cxn ang="0">
                  <a:pos x="T6" y="T7"/>
                </a:cxn>
                <a:cxn ang="0">
                  <a:pos x="T8" y="T9"/>
                </a:cxn>
                <a:cxn ang="0">
                  <a:pos x="T10" y="T11"/>
                </a:cxn>
                <a:cxn ang="0">
                  <a:pos x="T12" y="T13"/>
                </a:cxn>
              </a:cxnLst>
              <a:rect l="0" t="0" r="r" b="b"/>
              <a:pathLst>
                <a:path w="337" h="283">
                  <a:moveTo>
                    <a:pt x="29" y="283"/>
                  </a:moveTo>
                  <a:lnTo>
                    <a:pt x="29" y="283"/>
                  </a:lnTo>
                  <a:cubicBezTo>
                    <a:pt x="29" y="283"/>
                    <a:pt x="97" y="237"/>
                    <a:pt x="166" y="191"/>
                  </a:cubicBezTo>
                  <a:cubicBezTo>
                    <a:pt x="235" y="144"/>
                    <a:pt x="337" y="0"/>
                    <a:pt x="337" y="0"/>
                  </a:cubicBezTo>
                  <a:cubicBezTo>
                    <a:pt x="337" y="0"/>
                    <a:pt x="263" y="1"/>
                    <a:pt x="171" y="87"/>
                  </a:cubicBezTo>
                  <a:cubicBezTo>
                    <a:pt x="80" y="174"/>
                    <a:pt x="0" y="278"/>
                    <a:pt x="0" y="278"/>
                  </a:cubicBezTo>
                  <a:lnTo>
                    <a:pt x="29" y="283"/>
                  </a:lnTo>
                  <a:close/>
                </a:path>
              </a:pathLst>
            </a:custGeom>
            <a:solidFill>
              <a:srgbClr val="00A55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5" name="Freeform 53">
              <a:extLst>
                <a:ext uri="{FF2B5EF4-FFF2-40B4-BE49-F238E27FC236}">
                  <a16:creationId xmlns:a16="http://schemas.microsoft.com/office/drawing/2014/main" id="{94D17B76-D8A7-45D4-8629-897291348DD0}"/>
                </a:ext>
              </a:extLst>
            </p:cNvPr>
            <p:cNvSpPr>
              <a:spLocks/>
            </p:cNvSpPr>
            <p:nvPr/>
          </p:nvSpPr>
          <p:spPr bwMode="auto">
            <a:xfrm>
              <a:off x="3637" y="1528"/>
              <a:ext cx="259" cy="217"/>
            </a:xfrm>
            <a:custGeom>
              <a:avLst/>
              <a:gdLst>
                <a:gd name="T0" fmla="*/ 29 w 337"/>
                <a:gd name="T1" fmla="*/ 283 h 283"/>
                <a:gd name="T2" fmla="*/ 29 w 337"/>
                <a:gd name="T3" fmla="*/ 283 h 283"/>
                <a:gd name="T4" fmla="*/ 166 w 337"/>
                <a:gd name="T5" fmla="*/ 191 h 283"/>
                <a:gd name="T6" fmla="*/ 337 w 337"/>
                <a:gd name="T7" fmla="*/ 0 h 283"/>
                <a:gd name="T8" fmla="*/ 171 w 337"/>
                <a:gd name="T9" fmla="*/ 87 h 283"/>
                <a:gd name="T10" fmla="*/ 0 w 337"/>
                <a:gd name="T11" fmla="*/ 278 h 283"/>
                <a:gd name="T12" fmla="*/ 29 w 337"/>
                <a:gd name="T13" fmla="*/ 283 h 283"/>
                <a:gd name="T14" fmla="*/ 29 w 337"/>
                <a:gd name="T15" fmla="*/ 283 h 2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7" h="283">
                  <a:moveTo>
                    <a:pt x="29" y="283"/>
                  </a:moveTo>
                  <a:lnTo>
                    <a:pt x="29" y="283"/>
                  </a:lnTo>
                  <a:cubicBezTo>
                    <a:pt x="29" y="283"/>
                    <a:pt x="97" y="237"/>
                    <a:pt x="166" y="191"/>
                  </a:cubicBezTo>
                  <a:cubicBezTo>
                    <a:pt x="235" y="144"/>
                    <a:pt x="337" y="0"/>
                    <a:pt x="337" y="0"/>
                  </a:cubicBezTo>
                  <a:cubicBezTo>
                    <a:pt x="337" y="0"/>
                    <a:pt x="263" y="1"/>
                    <a:pt x="171" y="87"/>
                  </a:cubicBezTo>
                  <a:cubicBezTo>
                    <a:pt x="80" y="174"/>
                    <a:pt x="0" y="278"/>
                    <a:pt x="0" y="278"/>
                  </a:cubicBezTo>
                  <a:lnTo>
                    <a:pt x="29" y="283"/>
                  </a:lnTo>
                  <a:lnTo>
                    <a:pt x="29" y="283"/>
                  </a:lnTo>
                  <a:close/>
                </a:path>
              </a:pathLst>
            </a:custGeom>
            <a:noFill/>
            <a:ln w="317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6" name="Freeform 54">
              <a:extLst>
                <a:ext uri="{FF2B5EF4-FFF2-40B4-BE49-F238E27FC236}">
                  <a16:creationId xmlns:a16="http://schemas.microsoft.com/office/drawing/2014/main" id="{F1B30E80-E622-4D86-BCDC-925E0D6B2D70}"/>
                </a:ext>
              </a:extLst>
            </p:cNvPr>
            <p:cNvSpPr>
              <a:spLocks/>
            </p:cNvSpPr>
            <p:nvPr/>
          </p:nvSpPr>
          <p:spPr bwMode="auto">
            <a:xfrm>
              <a:off x="3611" y="1791"/>
              <a:ext cx="292" cy="182"/>
            </a:xfrm>
            <a:custGeom>
              <a:avLst/>
              <a:gdLst>
                <a:gd name="T0" fmla="*/ 27 w 380"/>
                <a:gd name="T1" fmla="*/ 238 h 238"/>
                <a:gd name="T2" fmla="*/ 27 w 380"/>
                <a:gd name="T3" fmla="*/ 238 h 238"/>
                <a:gd name="T4" fmla="*/ 179 w 380"/>
                <a:gd name="T5" fmla="*/ 171 h 238"/>
                <a:gd name="T6" fmla="*/ 380 w 380"/>
                <a:gd name="T7" fmla="*/ 13 h 238"/>
                <a:gd name="T8" fmla="*/ 202 w 380"/>
                <a:gd name="T9" fmla="*/ 70 h 238"/>
                <a:gd name="T10" fmla="*/ 0 w 380"/>
                <a:gd name="T11" fmla="*/ 227 h 238"/>
                <a:gd name="T12" fmla="*/ 27 w 380"/>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380" h="238">
                  <a:moveTo>
                    <a:pt x="27" y="238"/>
                  </a:moveTo>
                  <a:lnTo>
                    <a:pt x="27" y="238"/>
                  </a:lnTo>
                  <a:cubicBezTo>
                    <a:pt x="27" y="238"/>
                    <a:pt x="103" y="204"/>
                    <a:pt x="179" y="171"/>
                  </a:cubicBezTo>
                  <a:cubicBezTo>
                    <a:pt x="254" y="137"/>
                    <a:pt x="380" y="13"/>
                    <a:pt x="380" y="13"/>
                  </a:cubicBezTo>
                  <a:cubicBezTo>
                    <a:pt x="380" y="13"/>
                    <a:pt x="307" y="0"/>
                    <a:pt x="202" y="70"/>
                  </a:cubicBezTo>
                  <a:cubicBezTo>
                    <a:pt x="97" y="139"/>
                    <a:pt x="0" y="227"/>
                    <a:pt x="0" y="227"/>
                  </a:cubicBezTo>
                  <a:lnTo>
                    <a:pt x="27" y="238"/>
                  </a:lnTo>
                  <a:close/>
                </a:path>
              </a:pathLst>
            </a:custGeom>
            <a:solidFill>
              <a:srgbClr val="00A55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7" name="Freeform 55">
              <a:extLst>
                <a:ext uri="{FF2B5EF4-FFF2-40B4-BE49-F238E27FC236}">
                  <a16:creationId xmlns:a16="http://schemas.microsoft.com/office/drawing/2014/main" id="{D3DCBAB9-8EFC-4EAF-882C-7B38815FA885}"/>
                </a:ext>
              </a:extLst>
            </p:cNvPr>
            <p:cNvSpPr>
              <a:spLocks/>
            </p:cNvSpPr>
            <p:nvPr/>
          </p:nvSpPr>
          <p:spPr bwMode="auto">
            <a:xfrm>
              <a:off x="3611" y="1791"/>
              <a:ext cx="292" cy="182"/>
            </a:xfrm>
            <a:custGeom>
              <a:avLst/>
              <a:gdLst>
                <a:gd name="T0" fmla="*/ 27 w 380"/>
                <a:gd name="T1" fmla="*/ 238 h 238"/>
                <a:gd name="T2" fmla="*/ 27 w 380"/>
                <a:gd name="T3" fmla="*/ 238 h 238"/>
                <a:gd name="T4" fmla="*/ 179 w 380"/>
                <a:gd name="T5" fmla="*/ 171 h 238"/>
                <a:gd name="T6" fmla="*/ 380 w 380"/>
                <a:gd name="T7" fmla="*/ 13 h 238"/>
                <a:gd name="T8" fmla="*/ 202 w 380"/>
                <a:gd name="T9" fmla="*/ 70 h 238"/>
                <a:gd name="T10" fmla="*/ 0 w 380"/>
                <a:gd name="T11" fmla="*/ 227 h 238"/>
                <a:gd name="T12" fmla="*/ 27 w 380"/>
                <a:gd name="T13" fmla="*/ 238 h 238"/>
                <a:gd name="T14" fmla="*/ 27 w 380"/>
                <a:gd name="T15" fmla="*/ 238 h 2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238">
                  <a:moveTo>
                    <a:pt x="27" y="238"/>
                  </a:moveTo>
                  <a:lnTo>
                    <a:pt x="27" y="238"/>
                  </a:lnTo>
                  <a:cubicBezTo>
                    <a:pt x="27" y="238"/>
                    <a:pt x="103" y="204"/>
                    <a:pt x="179" y="171"/>
                  </a:cubicBezTo>
                  <a:cubicBezTo>
                    <a:pt x="254" y="137"/>
                    <a:pt x="380" y="13"/>
                    <a:pt x="380" y="13"/>
                  </a:cubicBezTo>
                  <a:cubicBezTo>
                    <a:pt x="380" y="13"/>
                    <a:pt x="307" y="0"/>
                    <a:pt x="202" y="70"/>
                  </a:cubicBezTo>
                  <a:cubicBezTo>
                    <a:pt x="97" y="139"/>
                    <a:pt x="0" y="227"/>
                    <a:pt x="0" y="227"/>
                  </a:cubicBezTo>
                  <a:lnTo>
                    <a:pt x="27" y="238"/>
                  </a:lnTo>
                  <a:lnTo>
                    <a:pt x="27" y="238"/>
                  </a:lnTo>
                  <a:close/>
                </a:path>
              </a:pathLst>
            </a:custGeom>
            <a:noFill/>
            <a:ln w="317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8" name="Freeform 56">
              <a:extLst>
                <a:ext uri="{FF2B5EF4-FFF2-40B4-BE49-F238E27FC236}">
                  <a16:creationId xmlns:a16="http://schemas.microsoft.com/office/drawing/2014/main" id="{5773B3DA-BDD0-4A50-B65D-335E91612B98}"/>
                </a:ext>
              </a:extLst>
            </p:cNvPr>
            <p:cNvSpPr>
              <a:spLocks/>
            </p:cNvSpPr>
            <p:nvPr/>
          </p:nvSpPr>
          <p:spPr bwMode="auto">
            <a:xfrm>
              <a:off x="3666" y="1865"/>
              <a:ext cx="317" cy="106"/>
            </a:xfrm>
            <a:custGeom>
              <a:avLst/>
              <a:gdLst>
                <a:gd name="T0" fmla="*/ 11 w 414"/>
                <a:gd name="T1" fmla="*/ 111 h 139"/>
                <a:gd name="T2" fmla="*/ 11 w 414"/>
                <a:gd name="T3" fmla="*/ 111 h 139"/>
                <a:gd name="T4" fmla="*/ 162 w 414"/>
                <a:gd name="T5" fmla="*/ 44 h 139"/>
                <a:gd name="T6" fmla="*/ 414 w 414"/>
                <a:gd name="T7" fmla="*/ 0 h 139"/>
                <a:gd name="T8" fmla="*/ 252 w 414"/>
                <a:gd name="T9" fmla="*/ 94 h 139"/>
                <a:gd name="T10" fmla="*/ 0 w 414"/>
                <a:gd name="T11" fmla="*/ 139 h 139"/>
                <a:gd name="T12" fmla="*/ 11 w 414"/>
                <a:gd name="T13" fmla="*/ 111 h 139"/>
              </a:gdLst>
              <a:ahLst/>
              <a:cxnLst>
                <a:cxn ang="0">
                  <a:pos x="T0" y="T1"/>
                </a:cxn>
                <a:cxn ang="0">
                  <a:pos x="T2" y="T3"/>
                </a:cxn>
                <a:cxn ang="0">
                  <a:pos x="T4" y="T5"/>
                </a:cxn>
                <a:cxn ang="0">
                  <a:pos x="T6" y="T7"/>
                </a:cxn>
                <a:cxn ang="0">
                  <a:pos x="T8" y="T9"/>
                </a:cxn>
                <a:cxn ang="0">
                  <a:pos x="T10" y="T11"/>
                </a:cxn>
                <a:cxn ang="0">
                  <a:pos x="T12" y="T13"/>
                </a:cxn>
              </a:cxnLst>
              <a:rect l="0" t="0" r="r" b="b"/>
              <a:pathLst>
                <a:path w="414" h="139">
                  <a:moveTo>
                    <a:pt x="11" y="111"/>
                  </a:moveTo>
                  <a:lnTo>
                    <a:pt x="11" y="111"/>
                  </a:lnTo>
                  <a:cubicBezTo>
                    <a:pt x="11" y="111"/>
                    <a:pt x="86" y="78"/>
                    <a:pt x="162" y="44"/>
                  </a:cubicBezTo>
                  <a:cubicBezTo>
                    <a:pt x="238" y="10"/>
                    <a:pt x="414" y="0"/>
                    <a:pt x="414" y="0"/>
                  </a:cubicBezTo>
                  <a:cubicBezTo>
                    <a:pt x="414" y="0"/>
                    <a:pt x="374" y="63"/>
                    <a:pt x="252" y="94"/>
                  </a:cubicBezTo>
                  <a:cubicBezTo>
                    <a:pt x="130" y="126"/>
                    <a:pt x="0" y="139"/>
                    <a:pt x="0" y="139"/>
                  </a:cubicBezTo>
                  <a:lnTo>
                    <a:pt x="11" y="111"/>
                  </a:lnTo>
                  <a:close/>
                </a:path>
              </a:pathLst>
            </a:custGeom>
            <a:solidFill>
              <a:srgbClr val="00A55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9" name="Freeform 57">
              <a:extLst>
                <a:ext uri="{FF2B5EF4-FFF2-40B4-BE49-F238E27FC236}">
                  <a16:creationId xmlns:a16="http://schemas.microsoft.com/office/drawing/2014/main" id="{BCE20A6C-737B-426F-BD66-E7236B1746B8}"/>
                </a:ext>
              </a:extLst>
            </p:cNvPr>
            <p:cNvSpPr>
              <a:spLocks/>
            </p:cNvSpPr>
            <p:nvPr/>
          </p:nvSpPr>
          <p:spPr bwMode="auto">
            <a:xfrm>
              <a:off x="3666" y="1865"/>
              <a:ext cx="317" cy="106"/>
            </a:xfrm>
            <a:custGeom>
              <a:avLst/>
              <a:gdLst>
                <a:gd name="T0" fmla="*/ 11 w 414"/>
                <a:gd name="T1" fmla="*/ 111 h 139"/>
                <a:gd name="T2" fmla="*/ 11 w 414"/>
                <a:gd name="T3" fmla="*/ 111 h 139"/>
                <a:gd name="T4" fmla="*/ 162 w 414"/>
                <a:gd name="T5" fmla="*/ 44 h 139"/>
                <a:gd name="T6" fmla="*/ 414 w 414"/>
                <a:gd name="T7" fmla="*/ 0 h 139"/>
                <a:gd name="T8" fmla="*/ 252 w 414"/>
                <a:gd name="T9" fmla="*/ 94 h 139"/>
                <a:gd name="T10" fmla="*/ 0 w 414"/>
                <a:gd name="T11" fmla="*/ 139 h 139"/>
                <a:gd name="T12" fmla="*/ 11 w 414"/>
                <a:gd name="T13" fmla="*/ 111 h 139"/>
                <a:gd name="T14" fmla="*/ 11 w 414"/>
                <a:gd name="T15" fmla="*/ 111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139">
                  <a:moveTo>
                    <a:pt x="11" y="111"/>
                  </a:moveTo>
                  <a:lnTo>
                    <a:pt x="11" y="111"/>
                  </a:lnTo>
                  <a:cubicBezTo>
                    <a:pt x="11" y="111"/>
                    <a:pt x="86" y="78"/>
                    <a:pt x="162" y="44"/>
                  </a:cubicBezTo>
                  <a:cubicBezTo>
                    <a:pt x="238" y="10"/>
                    <a:pt x="414" y="0"/>
                    <a:pt x="414" y="0"/>
                  </a:cubicBezTo>
                  <a:cubicBezTo>
                    <a:pt x="414" y="0"/>
                    <a:pt x="374" y="63"/>
                    <a:pt x="252" y="94"/>
                  </a:cubicBezTo>
                  <a:cubicBezTo>
                    <a:pt x="130" y="126"/>
                    <a:pt x="0" y="139"/>
                    <a:pt x="0" y="139"/>
                  </a:cubicBezTo>
                  <a:lnTo>
                    <a:pt x="11" y="111"/>
                  </a:lnTo>
                  <a:lnTo>
                    <a:pt x="11" y="111"/>
                  </a:lnTo>
                  <a:close/>
                </a:path>
              </a:pathLst>
            </a:custGeom>
            <a:noFill/>
            <a:ln w="317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0" name="Freeform 58">
              <a:extLst>
                <a:ext uri="{FF2B5EF4-FFF2-40B4-BE49-F238E27FC236}">
                  <a16:creationId xmlns:a16="http://schemas.microsoft.com/office/drawing/2014/main" id="{FB50A4DA-22F3-4E2E-ABC9-977504813A26}"/>
                </a:ext>
              </a:extLst>
            </p:cNvPr>
            <p:cNvSpPr>
              <a:spLocks/>
            </p:cNvSpPr>
            <p:nvPr/>
          </p:nvSpPr>
          <p:spPr bwMode="auto">
            <a:xfrm>
              <a:off x="3784" y="1736"/>
              <a:ext cx="305" cy="162"/>
            </a:xfrm>
            <a:custGeom>
              <a:avLst/>
              <a:gdLst>
                <a:gd name="T0" fmla="*/ 26 w 398"/>
                <a:gd name="T1" fmla="*/ 212 h 212"/>
                <a:gd name="T2" fmla="*/ 26 w 398"/>
                <a:gd name="T3" fmla="*/ 212 h 212"/>
                <a:gd name="T4" fmla="*/ 183 w 398"/>
                <a:gd name="T5" fmla="*/ 158 h 212"/>
                <a:gd name="T6" fmla="*/ 398 w 398"/>
                <a:gd name="T7" fmla="*/ 19 h 212"/>
                <a:gd name="T8" fmla="*/ 215 w 398"/>
                <a:gd name="T9" fmla="*/ 60 h 212"/>
                <a:gd name="T10" fmla="*/ 0 w 398"/>
                <a:gd name="T11" fmla="*/ 199 h 212"/>
                <a:gd name="T12" fmla="*/ 26 w 398"/>
                <a:gd name="T13" fmla="*/ 212 h 212"/>
              </a:gdLst>
              <a:ahLst/>
              <a:cxnLst>
                <a:cxn ang="0">
                  <a:pos x="T0" y="T1"/>
                </a:cxn>
                <a:cxn ang="0">
                  <a:pos x="T2" y="T3"/>
                </a:cxn>
                <a:cxn ang="0">
                  <a:pos x="T4" y="T5"/>
                </a:cxn>
                <a:cxn ang="0">
                  <a:pos x="T6" y="T7"/>
                </a:cxn>
                <a:cxn ang="0">
                  <a:pos x="T8" y="T9"/>
                </a:cxn>
                <a:cxn ang="0">
                  <a:pos x="T10" y="T11"/>
                </a:cxn>
                <a:cxn ang="0">
                  <a:pos x="T12" y="T13"/>
                </a:cxn>
              </a:cxnLst>
              <a:rect l="0" t="0" r="r" b="b"/>
              <a:pathLst>
                <a:path w="398" h="212">
                  <a:moveTo>
                    <a:pt x="26" y="212"/>
                  </a:moveTo>
                  <a:lnTo>
                    <a:pt x="26" y="212"/>
                  </a:lnTo>
                  <a:cubicBezTo>
                    <a:pt x="26" y="212"/>
                    <a:pt x="105" y="185"/>
                    <a:pt x="183" y="158"/>
                  </a:cubicBezTo>
                  <a:cubicBezTo>
                    <a:pt x="261" y="131"/>
                    <a:pt x="398" y="19"/>
                    <a:pt x="398" y="19"/>
                  </a:cubicBezTo>
                  <a:cubicBezTo>
                    <a:pt x="398" y="19"/>
                    <a:pt x="326" y="0"/>
                    <a:pt x="215" y="60"/>
                  </a:cubicBezTo>
                  <a:cubicBezTo>
                    <a:pt x="104" y="120"/>
                    <a:pt x="0" y="199"/>
                    <a:pt x="0" y="199"/>
                  </a:cubicBezTo>
                  <a:lnTo>
                    <a:pt x="26" y="212"/>
                  </a:lnTo>
                  <a:close/>
                </a:path>
              </a:pathLst>
            </a:custGeom>
            <a:solidFill>
              <a:srgbClr val="00A55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1" name="Freeform 59">
              <a:extLst>
                <a:ext uri="{FF2B5EF4-FFF2-40B4-BE49-F238E27FC236}">
                  <a16:creationId xmlns:a16="http://schemas.microsoft.com/office/drawing/2014/main" id="{D17400B9-6744-491B-8864-7497B4BDC30A}"/>
                </a:ext>
              </a:extLst>
            </p:cNvPr>
            <p:cNvSpPr>
              <a:spLocks/>
            </p:cNvSpPr>
            <p:nvPr/>
          </p:nvSpPr>
          <p:spPr bwMode="auto">
            <a:xfrm>
              <a:off x="3784" y="1736"/>
              <a:ext cx="305" cy="162"/>
            </a:xfrm>
            <a:custGeom>
              <a:avLst/>
              <a:gdLst>
                <a:gd name="T0" fmla="*/ 26 w 398"/>
                <a:gd name="T1" fmla="*/ 212 h 212"/>
                <a:gd name="T2" fmla="*/ 26 w 398"/>
                <a:gd name="T3" fmla="*/ 212 h 212"/>
                <a:gd name="T4" fmla="*/ 183 w 398"/>
                <a:gd name="T5" fmla="*/ 158 h 212"/>
                <a:gd name="T6" fmla="*/ 398 w 398"/>
                <a:gd name="T7" fmla="*/ 19 h 212"/>
                <a:gd name="T8" fmla="*/ 215 w 398"/>
                <a:gd name="T9" fmla="*/ 60 h 212"/>
                <a:gd name="T10" fmla="*/ 0 w 398"/>
                <a:gd name="T11" fmla="*/ 199 h 212"/>
                <a:gd name="T12" fmla="*/ 26 w 398"/>
                <a:gd name="T13" fmla="*/ 212 h 212"/>
                <a:gd name="T14" fmla="*/ 26 w 398"/>
                <a:gd name="T15" fmla="*/ 212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8" h="212">
                  <a:moveTo>
                    <a:pt x="26" y="212"/>
                  </a:moveTo>
                  <a:lnTo>
                    <a:pt x="26" y="212"/>
                  </a:lnTo>
                  <a:cubicBezTo>
                    <a:pt x="26" y="212"/>
                    <a:pt x="105" y="185"/>
                    <a:pt x="183" y="158"/>
                  </a:cubicBezTo>
                  <a:cubicBezTo>
                    <a:pt x="261" y="131"/>
                    <a:pt x="398" y="19"/>
                    <a:pt x="398" y="19"/>
                  </a:cubicBezTo>
                  <a:cubicBezTo>
                    <a:pt x="398" y="19"/>
                    <a:pt x="326" y="0"/>
                    <a:pt x="215" y="60"/>
                  </a:cubicBezTo>
                  <a:cubicBezTo>
                    <a:pt x="104" y="120"/>
                    <a:pt x="0" y="199"/>
                    <a:pt x="0" y="199"/>
                  </a:cubicBezTo>
                  <a:lnTo>
                    <a:pt x="26" y="212"/>
                  </a:lnTo>
                  <a:lnTo>
                    <a:pt x="26" y="212"/>
                  </a:lnTo>
                  <a:close/>
                </a:path>
              </a:pathLst>
            </a:custGeom>
            <a:noFill/>
            <a:ln w="317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2" name="Rectangle 60">
              <a:extLst>
                <a:ext uri="{FF2B5EF4-FFF2-40B4-BE49-F238E27FC236}">
                  <a16:creationId xmlns:a16="http://schemas.microsoft.com/office/drawing/2014/main" id="{9F0B06D3-7AE6-492B-B5EB-ED16E1886DBB}"/>
                </a:ext>
              </a:extLst>
            </p:cNvPr>
            <p:cNvSpPr>
              <a:spLocks noChangeArrowheads="1"/>
            </p:cNvSpPr>
            <p:nvPr/>
          </p:nvSpPr>
          <p:spPr bwMode="auto">
            <a:xfrm rot="18087456">
              <a:off x="3266" y="2758"/>
              <a:ext cx="625"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600" b="1" dirty="0">
                  <a:solidFill>
                    <a:srgbClr val="000000"/>
                  </a:solidFill>
                  <a:latin typeface="Times New Roman Bold"/>
                </a:rPr>
                <a:t>Geosfera</a:t>
              </a:r>
              <a:endParaRPr lang="es-MX" altLang="es-MX" sz="1600" dirty="0"/>
            </a:p>
          </p:txBody>
        </p:sp>
        <p:sp>
          <p:nvSpPr>
            <p:cNvPr id="63" name="Freeform 61">
              <a:extLst>
                <a:ext uri="{FF2B5EF4-FFF2-40B4-BE49-F238E27FC236}">
                  <a16:creationId xmlns:a16="http://schemas.microsoft.com/office/drawing/2014/main" id="{BEA6AB2F-3B22-43E0-AE14-79B26D9A2185}"/>
                </a:ext>
              </a:extLst>
            </p:cNvPr>
            <p:cNvSpPr>
              <a:spLocks/>
            </p:cNvSpPr>
            <p:nvPr/>
          </p:nvSpPr>
          <p:spPr bwMode="auto">
            <a:xfrm>
              <a:off x="2270" y="3584"/>
              <a:ext cx="661" cy="206"/>
            </a:xfrm>
            <a:custGeom>
              <a:avLst/>
              <a:gdLst>
                <a:gd name="T0" fmla="*/ 0 w 861"/>
                <a:gd name="T1" fmla="*/ 0 h 269"/>
                <a:gd name="T2" fmla="*/ 0 w 861"/>
                <a:gd name="T3" fmla="*/ 0 h 269"/>
                <a:gd name="T4" fmla="*/ 861 w 861"/>
                <a:gd name="T5" fmla="*/ 0 h 269"/>
                <a:gd name="T6" fmla="*/ 861 w 861"/>
                <a:gd name="T7" fmla="*/ 269 h 269"/>
                <a:gd name="T8" fmla="*/ 0 w 861"/>
                <a:gd name="T9" fmla="*/ 269 h 269"/>
                <a:gd name="T10" fmla="*/ 0 w 861"/>
                <a:gd name="T11" fmla="*/ 0 h 269"/>
              </a:gdLst>
              <a:ahLst/>
              <a:cxnLst>
                <a:cxn ang="0">
                  <a:pos x="T0" y="T1"/>
                </a:cxn>
                <a:cxn ang="0">
                  <a:pos x="T2" y="T3"/>
                </a:cxn>
                <a:cxn ang="0">
                  <a:pos x="T4" y="T5"/>
                </a:cxn>
                <a:cxn ang="0">
                  <a:pos x="T6" y="T7"/>
                </a:cxn>
                <a:cxn ang="0">
                  <a:pos x="T8" y="T9"/>
                </a:cxn>
                <a:cxn ang="0">
                  <a:pos x="T10" y="T11"/>
                </a:cxn>
              </a:cxnLst>
              <a:rect l="0" t="0" r="r" b="b"/>
              <a:pathLst>
                <a:path w="861" h="269">
                  <a:moveTo>
                    <a:pt x="0" y="0"/>
                  </a:moveTo>
                  <a:lnTo>
                    <a:pt x="0" y="0"/>
                  </a:lnTo>
                  <a:lnTo>
                    <a:pt x="861" y="0"/>
                  </a:lnTo>
                  <a:lnTo>
                    <a:pt x="861" y="269"/>
                  </a:lnTo>
                  <a:lnTo>
                    <a:pt x="0" y="269"/>
                  </a:lnTo>
                  <a:lnTo>
                    <a:pt x="0" y="0"/>
                  </a:lnTo>
                  <a:close/>
                </a:path>
              </a:pathLst>
            </a:custGeom>
            <a:solidFill>
              <a:srgbClr val="B2242B"/>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4" name="Freeform 62">
              <a:extLst>
                <a:ext uri="{FF2B5EF4-FFF2-40B4-BE49-F238E27FC236}">
                  <a16:creationId xmlns:a16="http://schemas.microsoft.com/office/drawing/2014/main" id="{38F87818-36CC-4BBE-9B59-03756DF78BD0}"/>
                </a:ext>
              </a:extLst>
            </p:cNvPr>
            <p:cNvSpPr>
              <a:spLocks/>
            </p:cNvSpPr>
            <p:nvPr/>
          </p:nvSpPr>
          <p:spPr bwMode="auto">
            <a:xfrm>
              <a:off x="2270" y="3584"/>
              <a:ext cx="661" cy="206"/>
            </a:xfrm>
            <a:custGeom>
              <a:avLst/>
              <a:gdLst>
                <a:gd name="T0" fmla="*/ 0 w 861"/>
                <a:gd name="T1" fmla="*/ 0 h 269"/>
                <a:gd name="T2" fmla="*/ 0 w 861"/>
                <a:gd name="T3" fmla="*/ 0 h 269"/>
                <a:gd name="T4" fmla="*/ 861 w 861"/>
                <a:gd name="T5" fmla="*/ 0 h 269"/>
                <a:gd name="T6" fmla="*/ 861 w 861"/>
                <a:gd name="T7" fmla="*/ 269 h 269"/>
                <a:gd name="T8" fmla="*/ 0 w 861"/>
                <a:gd name="T9" fmla="*/ 269 h 269"/>
                <a:gd name="T10" fmla="*/ 0 w 861"/>
                <a:gd name="T11" fmla="*/ 0 h 269"/>
                <a:gd name="T12" fmla="*/ 0 w 861"/>
                <a:gd name="T13" fmla="*/ 0 h 269"/>
              </a:gdLst>
              <a:ahLst/>
              <a:cxnLst>
                <a:cxn ang="0">
                  <a:pos x="T0" y="T1"/>
                </a:cxn>
                <a:cxn ang="0">
                  <a:pos x="T2" y="T3"/>
                </a:cxn>
                <a:cxn ang="0">
                  <a:pos x="T4" y="T5"/>
                </a:cxn>
                <a:cxn ang="0">
                  <a:pos x="T6" y="T7"/>
                </a:cxn>
                <a:cxn ang="0">
                  <a:pos x="T8" y="T9"/>
                </a:cxn>
                <a:cxn ang="0">
                  <a:pos x="T10" y="T11"/>
                </a:cxn>
                <a:cxn ang="0">
                  <a:pos x="T12" y="T13"/>
                </a:cxn>
              </a:cxnLst>
              <a:rect l="0" t="0" r="r" b="b"/>
              <a:pathLst>
                <a:path w="861" h="269">
                  <a:moveTo>
                    <a:pt x="0" y="0"/>
                  </a:moveTo>
                  <a:lnTo>
                    <a:pt x="0" y="0"/>
                  </a:lnTo>
                  <a:lnTo>
                    <a:pt x="861" y="0"/>
                  </a:lnTo>
                  <a:lnTo>
                    <a:pt x="861" y="269"/>
                  </a:lnTo>
                  <a:lnTo>
                    <a:pt x="0" y="269"/>
                  </a:lnTo>
                  <a:lnTo>
                    <a:pt x="0" y="0"/>
                  </a:lnTo>
                  <a:lnTo>
                    <a:pt x="0" y="0"/>
                  </a:lnTo>
                  <a:close/>
                </a:path>
              </a:pathLst>
            </a:custGeom>
            <a:noFill/>
            <a:ln w="2381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5" name="Freeform 63">
              <a:extLst>
                <a:ext uri="{FF2B5EF4-FFF2-40B4-BE49-F238E27FC236}">
                  <a16:creationId xmlns:a16="http://schemas.microsoft.com/office/drawing/2014/main" id="{EA6754B9-D983-4D5E-8560-B69F457FA0E8}"/>
                </a:ext>
              </a:extLst>
            </p:cNvPr>
            <p:cNvSpPr>
              <a:spLocks/>
            </p:cNvSpPr>
            <p:nvPr/>
          </p:nvSpPr>
          <p:spPr bwMode="auto">
            <a:xfrm>
              <a:off x="2937" y="3458"/>
              <a:ext cx="255" cy="333"/>
            </a:xfrm>
            <a:custGeom>
              <a:avLst/>
              <a:gdLst>
                <a:gd name="T0" fmla="*/ 0 w 332"/>
                <a:gd name="T1" fmla="*/ 0 h 435"/>
                <a:gd name="T2" fmla="*/ 0 w 332"/>
                <a:gd name="T3" fmla="*/ 0 h 435"/>
                <a:gd name="T4" fmla="*/ 332 w 332"/>
                <a:gd name="T5" fmla="*/ 0 h 435"/>
                <a:gd name="T6" fmla="*/ 332 w 332"/>
                <a:gd name="T7" fmla="*/ 435 h 435"/>
                <a:gd name="T8" fmla="*/ 0 w 332"/>
                <a:gd name="T9" fmla="*/ 434 h 435"/>
                <a:gd name="T10" fmla="*/ 0 w 332"/>
                <a:gd name="T11" fmla="*/ 0 h 435"/>
              </a:gdLst>
              <a:ahLst/>
              <a:cxnLst>
                <a:cxn ang="0">
                  <a:pos x="T0" y="T1"/>
                </a:cxn>
                <a:cxn ang="0">
                  <a:pos x="T2" y="T3"/>
                </a:cxn>
                <a:cxn ang="0">
                  <a:pos x="T4" y="T5"/>
                </a:cxn>
                <a:cxn ang="0">
                  <a:pos x="T6" y="T7"/>
                </a:cxn>
                <a:cxn ang="0">
                  <a:pos x="T8" y="T9"/>
                </a:cxn>
                <a:cxn ang="0">
                  <a:pos x="T10" y="T11"/>
                </a:cxn>
              </a:cxnLst>
              <a:rect l="0" t="0" r="r" b="b"/>
              <a:pathLst>
                <a:path w="332" h="435">
                  <a:moveTo>
                    <a:pt x="0" y="0"/>
                  </a:moveTo>
                  <a:lnTo>
                    <a:pt x="0" y="0"/>
                  </a:lnTo>
                  <a:lnTo>
                    <a:pt x="332" y="0"/>
                  </a:lnTo>
                  <a:lnTo>
                    <a:pt x="332" y="435"/>
                  </a:lnTo>
                  <a:lnTo>
                    <a:pt x="0" y="434"/>
                  </a:lnTo>
                  <a:lnTo>
                    <a:pt x="0" y="0"/>
                  </a:lnTo>
                  <a:close/>
                </a:path>
              </a:pathLst>
            </a:custGeom>
            <a:solidFill>
              <a:srgbClr val="B2242B"/>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6" name="Freeform 64">
              <a:extLst>
                <a:ext uri="{FF2B5EF4-FFF2-40B4-BE49-F238E27FC236}">
                  <a16:creationId xmlns:a16="http://schemas.microsoft.com/office/drawing/2014/main" id="{C2DAEFF8-E355-491F-88E2-A3852B490144}"/>
                </a:ext>
              </a:extLst>
            </p:cNvPr>
            <p:cNvSpPr>
              <a:spLocks/>
            </p:cNvSpPr>
            <p:nvPr/>
          </p:nvSpPr>
          <p:spPr bwMode="auto">
            <a:xfrm>
              <a:off x="2937" y="3458"/>
              <a:ext cx="255" cy="333"/>
            </a:xfrm>
            <a:custGeom>
              <a:avLst/>
              <a:gdLst>
                <a:gd name="T0" fmla="*/ 0 w 332"/>
                <a:gd name="T1" fmla="*/ 0 h 435"/>
                <a:gd name="T2" fmla="*/ 0 w 332"/>
                <a:gd name="T3" fmla="*/ 0 h 435"/>
                <a:gd name="T4" fmla="*/ 332 w 332"/>
                <a:gd name="T5" fmla="*/ 0 h 435"/>
                <a:gd name="T6" fmla="*/ 332 w 332"/>
                <a:gd name="T7" fmla="*/ 435 h 435"/>
                <a:gd name="T8" fmla="*/ 0 w 332"/>
                <a:gd name="T9" fmla="*/ 434 h 435"/>
                <a:gd name="T10" fmla="*/ 0 w 332"/>
                <a:gd name="T11" fmla="*/ 0 h 435"/>
                <a:gd name="T12" fmla="*/ 0 w 332"/>
                <a:gd name="T13" fmla="*/ 0 h 435"/>
              </a:gdLst>
              <a:ahLst/>
              <a:cxnLst>
                <a:cxn ang="0">
                  <a:pos x="T0" y="T1"/>
                </a:cxn>
                <a:cxn ang="0">
                  <a:pos x="T2" y="T3"/>
                </a:cxn>
                <a:cxn ang="0">
                  <a:pos x="T4" y="T5"/>
                </a:cxn>
                <a:cxn ang="0">
                  <a:pos x="T6" y="T7"/>
                </a:cxn>
                <a:cxn ang="0">
                  <a:pos x="T8" y="T9"/>
                </a:cxn>
                <a:cxn ang="0">
                  <a:pos x="T10" y="T11"/>
                </a:cxn>
                <a:cxn ang="0">
                  <a:pos x="T12" y="T13"/>
                </a:cxn>
              </a:cxnLst>
              <a:rect l="0" t="0" r="r" b="b"/>
              <a:pathLst>
                <a:path w="332" h="435">
                  <a:moveTo>
                    <a:pt x="0" y="0"/>
                  </a:moveTo>
                  <a:lnTo>
                    <a:pt x="0" y="0"/>
                  </a:lnTo>
                  <a:lnTo>
                    <a:pt x="332" y="0"/>
                  </a:lnTo>
                  <a:lnTo>
                    <a:pt x="332" y="435"/>
                  </a:lnTo>
                  <a:lnTo>
                    <a:pt x="0" y="434"/>
                  </a:lnTo>
                  <a:lnTo>
                    <a:pt x="0" y="0"/>
                  </a:lnTo>
                  <a:lnTo>
                    <a:pt x="0" y="0"/>
                  </a:lnTo>
                  <a:close/>
                </a:path>
              </a:pathLst>
            </a:custGeom>
            <a:noFill/>
            <a:ln w="2381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7" name="Freeform 65">
              <a:extLst>
                <a:ext uri="{FF2B5EF4-FFF2-40B4-BE49-F238E27FC236}">
                  <a16:creationId xmlns:a16="http://schemas.microsoft.com/office/drawing/2014/main" id="{00A75537-D07A-4BBC-ACBB-46AC314A4FA7}"/>
                </a:ext>
              </a:extLst>
            </p:cNvPr>
            <p:cNvSpPr>
              <a:spLocks/>
            </p:cNvSpPr>
            <p:nvPr/>
          </p:nvSpPr>
          <p:spPr bwMode="auto">
            <a:xfrm>
              <a:off x="2299" y="3260"/>
              <a:ext cx="699" cy="149"/>
            </a:xfrm>
            <a:custGeom>
              <a:avLst/>
              <a:gdLst>
                <a:gd name="T0" fmla="*/ 41 w 911"/>
                <a:gd name="T1" fmla="*/ 67 h 195"/>
                <a:gd name="T2" fmla="*/ 41 w 911"/>
                <a:gd name="T3" fmla="*/ 67 h 195"/>
                <a:gd name="T4" fmla="*/ 0 w 911"/>
                <a:gd name="T5" fmla="*/ 67 h 195"/>
                <a:gd name="T6" fmla="*/ 0 w 911"/>
                <a:gd name="T7" fmla="*/ 47 h 195"/>
                <a:gd name="T8" fmla="*/ 352 w 911"/>
                <a:gd name="T9" fmla="*/ 0 h 195"/>
                <a:gd name="T10" fmla="*/ 890 w 911"/>
                <a:gd name="T11" fmla="*/ 74 h 195"/>
                <a:gd name="T12" fmla="*/ 538 w 911"/>
                <a:gd name="T13" fmla="*/ 177 h 195"/>
                <a:gd name="T14" fmla="*/ 310 w 911"/>
                <a:gd name="T15" fmla="*/ 165 h 195"/>
                <a:gd name="T16" fmla="*/ 41 w 911"/>
                <a:gd name="T17" fmla="*/ 6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1" h="195">
                  <a:moveTo>
                    <a:pt x="41" y="67"/>
                  </a:moveTo>
                  <a:lnTo>
                    <a:pt x="41" y="67"/>
                  </a:lnTo>
                  <a:lnTo>
                    <a:pt x="0" y="67"/>
                  </a:lnTo>
                  <a:cubicBezTo>
                    <a:pt x="0" y="67"/>
                    <a:pt x="0" y="67"/>
                    <a:pt x="0" y="47"/>
                  </a:cubicBezTo>
                  <a:cubicBezTo>
                    <a:pt x="0" y="26"/>
                    <a:pt x="269" y="0"/>
                    <a:pt x="352" y="0"/>
                  </a:cubicBezTo>
                  <a:cubicBezTo>
                    <a:pt x="435" y="0"/>
                    <a:pt x="870" y="11"/>
                    <a:pt x="890" y="74"/>
                  </a:cubicBezTo>
                  <a:cubicBezTo>
                    <a:pt x="911" y="136"/>
                    <a:pt x="642" y="156"/>
                    <a:pt x="538" y="177"/>
                  </a:cubicBezTo>
                  <a:cubicBezTo>
                    <a:pt x="447" y="195"/>
                    <a:pt x="414" y="165"/>
                    <a:pt x="310" y="165"/>
                  </a:cubicBezTo>
                  <a:cubicBezTo>
                    <a:pt x="207" y="165"/>
                    <a:pt x="41" y="67"/>
                    <a:pt x="41" y="67"/>
                  </a:cubicBezTo>
                  <a:close/>
                </a:path>
              </a:pathLst>
            </a:custGeom>
            <a:solidFill>
              <a:srgbClr val="A3A3A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8" name="Freeform 66">
              <a:extLst>
                <a:ext uri="{FF2B5EF4-FFF2-40B4-BE49-F238E27FC236}">
                  <a16:creationId xmlns:a16="http://schemas.microsoft.com/office/drawing/2014/main" id="{E65E9E0B-D571-426D-A0FE-B306B85E6936}"/>
                </a:ext>
              </a:extLst>
            </p:cNvPr>
            <p:cNvSpPr>
              <a:spLocks/>
            </p:cNvSpPr>
            <p:nvPr/>
          </p:nvSpPr>
          <p:spPr bwMode="auto">
            <a:xfrm>
              <a:off x="2265" y="3318"/>
              <a:ext cx="95" cy="464"/>
            </a:xfrm>
            <a:custGeom>
              <a:avLst/>
              <a:gdLst>
                <a:gd name="T0" fmla="*/ 0 w 124"/>
                <a:gd name="T1" fmla="*/ 606 h 606"/>
                <a:gd name="T2" fmla="*/ 0 w 124"/>
                <a:gd name="T3" fmla="*/ 606 h 606"/>
                <a:gd name="T4" fmla="*/ 9 w 124"/>
                <a:gd name="T5" fmla="*/ 323 h 606"/>
                <a:gd name="T6" fmla="*/ 41 w 124"/>
                <a:gd name="T7" fmla="*/ 0 h 606"/>
                <a:gd name="T8" fmla="*/ 83 w 124"/>
                <a:gd name="T9" fmla="*/ 0 h 606"/>
                <a:gd name="T10" fmla="*/ 115 w 124"/>
                <a:gd name="T11" fmla="*/ 323 h 606"/>
                <a:gd name="T12" fmla="*/ 124 w 124"/>
                <a:gd name="T13" fmla="*/ 606 h 606"/>
                <a:gd name="T14" fmla="*/ 0 w 124"/>
                <a:gd name="T15" fmla="*/ 606 h 6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606">
                  <a:moveTo>
                    <a:pt x="0" y="606"/>
                  </a:moveTo>
                  <a:lnTo>
                    <a:pt x="0" y="606"/>
                  </a:lnTo>
                  <a:lnTo>
                    <a:pt x="9" y="323"/>
                  </a:lnTo>
                  <a:lnTo>
                    <a:pt x="41" y="0"/>
                  </a:lnTo>
                  <a:lnTo>
                    <a:pt x="83" y="0"/>
                  </a:lnTo>
                  <a:lnTo>
                    <a:pt x="115" y="323"/>
                  </a:lnTo>
                  <a:lnTo>
                    <a:pt x="124" y="606"/>
                  </a:lnTo>
                  <a:lnTo>
                    <a:pt x="0" y="606"/>
                  </a:lnTo>
                  <a:close/>
                </a:path>
              </a:pathLst>
            </a:custGeom>
            <a:solidFill>
              <a:srgbClr val="B2242B"/>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9" name="Freeform 67">
              <a:extLst>
                <a:ext uri="{FF2B5EF4-FFF2-40B4-BE49-F238E27FC236}">
                  <a16:creationId xmlns:a16="http://schemas.microsoft.com/office/drawing/2014/main" id="{0E88910B-BEA8-4436-8425-E651DFEB1D18}"/>
                </a:ext>
              </a:extLst>
            </p:cNvPr>
            <p:cNvSpPr>
              <a:spLocks/>
            </p:cNvSpPr>
            <p:nvPr/>
          </p:nvSpPr>
          <p:spPr bwMode="auto">
            <a:xfrm>
              <a:off x="2265" y="3318"/>
              <a:ext cx="95" cy="464"/>
            </a:xfrm>
            <a:custGeom>
              <a:avLst/>
              <a:gdLst>
                <a:gd name="T0" fmla="*/ 0 w 124"/>
                <a:gd name="T1" fmla="*/ 606 h 606"/>
                <a:gd name="T2" fmla="*/ 0 w 124"/>
                <a:gd name="T3" fmla="*/ 606 h 606"/>
                <a:gd name="T4" fmla="*/ 9 w 124"/>
                <a:gd name="T5" fmla="*/ 323 h 606"/>
                <a:gd name="T6" fmla="*/ 41 w 124"/>
                <a:gd name="T7" fmla="*/ 0 h 606"/>
                <a:gd name="T8" fmla="*/ 83 w 124"/>
                <a:gd name="T9" fmla="*/ 0 h 606"/>
                <a:gd name="T10" fmla="*/ 115 w 124"/>
                <a:gd name="T11" fmla="*/ 323 h 606"/>
                <a:gd name="T12" fmla="*/ 124 w 124"/>
                <a:gd name="T13" fmla="*/ 606 h 606"/>
                <a:gd name="T14" fmla="*/ 0 w 124"/>
                <a:gd name="T15" fmla="*/ 606 h 606"/>
                <a:gd name="T16" fmla="*/ 0 w 124"/>
                <a:gd name="T17" fmla="*/ 60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 h="606">
                  <a:moveTo>
                    <a:pt x="0" y="606"/>
                  </a:moveTo>
                  <a:lnTo>
                    <a:pt x="0" y="606"/>
                  </a:lnTo>
                  <a:lnTo>
                    <a:pt x="9" y="323"/>
                  </a:lnTo>
                  <a:lnTo>
                    <a:pt x="41" y="0"/>
                  </a:lnTo>
                  <a:lnTo>
                    <a:pt x="83" y="0"/>
                  </a:lnTo>
                  <a:lnTo>
                    <a:pt x="115" y="323"/>
                  </a:lnTo>
                  <a:lnTo>
                    <a:pt x="124" y="606"/>
                  </a:lnTo>
                  <a:lnTo>
                    <a:pt x="0" y="606"/>
                  </a:lnTo>
                  <a:lnTo>
                    <a:pt x="0" y="606"/>
                  </a:lnTo>
                  <a:close/>
                </a:path>
              </a:pathLst>
            </a:custGeom>
            <a:noFill/>
            <a:ln w="381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0" name="Rectangle 68">
              <a:extLst>
                <a:ext uri="{FF2B5EF4-FFF2-40B4-BE49-F238E27FC236}">
                  <a16:creationId xmlns:a16="http://schemas.microsoft.com/office/drawing/2014/main" id="{FA4F35DF-20DF-4479-B34B-DF5F82A0E55C}"/>
                </a:ext>
              </a:extLst>
            </p:cNvPr>
            <p:cNvSpPr>
              <a:spLocks noChangeArrowheads="1"/>
            </p:cNvSpPr>
            <p:nvPr/>
          </p:nvSpPr>
          <p:spPr bwMode="auto">
            <a:xfrm>
              <a:off x="2475" y="3792"/>
              <a:ext cx="75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2000" b="1" dirty="0" err="1">
                  <a:solidFill>
                    <a:srgbClr val="000000"/>
                  </a:solidFill>
                  <a:latin typeface="Times New Roman Bold"/>
                </a:rPr>
                <a:t>Antrosfera</a:t>
              </a:r>
              <a:endParaRPr lang="es-MX" altLang="es-MX" dirty="0"/>
            </a:p>
          </p:txBody>
        </p:sp>
        <p:sp>
          <p:nvSpPr>
            <p:cNvPr id="82" name="Rectangle 80">
              <a:extLst>
                <a:ext uri="{FF2B5EF4-FFF2-40B4-BE49-F238E27FC236}">
                  <a16:creationId xmlns:a16="http://schemas.microsoft.com/office/drawing/2014/main" id="{708E3B89-E566-4AB9-857E-844DCF78D2DD}"/>
                </a:ext>
              </a:extLst>
            </p:cNvPr>
            <p:cNvSpPr>
              <a:spLocks noChangeArrowheads="1"/>
            </p:cNvSpPr>
            <p:nvPr/>
          </p:nvSpPr>
          <p:spPr bwMode="auto">
            <a:xfrm rot="15140743">
              <a:off x="1072" y="2719"/>
              <a:ext cx="763"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600" b="1" dirty="0">
                  <a:solidFill>
                    <a:srgbClr val="000000"/>
                  </a:solidFill>
                  <a:latin typeface="Times New Roman Bold"/>
                </a:rPr>
                <a:t>Hidrosfera</a:t>
              </a:r>
              <a:endParaRPr lang="es-MX" altLang="es-MX" sz="1600" dirty="0"/>
            </a:p>
          </p:txBody>
        </p:sp>
        <p:sp>
          <p:nvSpPr>
            <p:cNvPr id="83" name="Freeform 81">
              <a:extLst>
                <a:ext uri="{FF2B5EF4-FFF2-40B4-BE49-F238E27FC236}">
                  <a16:creationId xmlns:a16="http://schemas.microsoft.com/office/drawing/2014/main" id="{0FFF07C1-5FF3-4F42-81F9-E1C1EDF13B33}"/>
                </a:ext>
              </a:extLst>
            </p:cNvPr>
            <p:cNvSpPr>
              <a:spLocks/>
            </p:cNvSpPr>
            <p:nvPr/>
          </p:nvSpPr>
          <p:spPr bwMode="auto">
            <a:xfrm>
              <a:off x="1488" y="2144"/>
              <a:ext cx="594" cy="1125"/>
            </a:xfrm>
            <a:custGeom>
              <a:avLst/>
              <a:gdLst>
                <a:gd name="T0" fmla="*/ 511 w 774"/>
                <a:gd name="T1" fmla="*/ 1469 h 1469"/>
                <a:gd name="T2" fmla="*/ 511 w 774"/>
                <a:gd name="T3" fmla="*/ 1469 h 1469"/>
                <a:gd name="T4" fmla="*/ 433 w 774"/>
                <a:gd name="T5" fmla="*/ 1407 h 1469"/>
                <a:gd name="T6" fmla="*/ 371 w 774"/>
                <a:gd name="T7" fmla="*/ 1218 h 1469"/>
                <a:gd name="T8" fmla="*/ 309 w 774"/>
                <a:gd name="T9" fmla="*/ 1029 h 1469"/>
                <a:gd name="T10" fmla="*/ 247 w 774"/>
                <a:gd name="T11" fmla="*/ 841 h 1469"/>
                <a:gd name="T12" fmla="*/ 186 w 774"/>
                <a:gd name="T13" fmla="*/ 652 h 1469"/>
                <a:gd name="T14" fmla="*/ 124 w 774"/>
                <a:gd name="T15" fmla="*/ 463 h 1469"/>
                <a:gd name="T16" fmla="*/ 62 w 774"/>
                <a:gd name="T17" fmla="*/ 274 h 1469"/>
                <a:gd name="T18" fmla="*/ 0 w 774"/>
                <a:gd name="T19" fmla="*/ 86 h 1469"/>
                <a:gd name="T20" fmla="*/ 32 w 774"/>
                <a:gd name="T21" fmla="*/ 0 h 1469"/>
                <a:gd name="T22" fmla="*/ 285 w 774"/>
                <a:gd name="T23" fmla="*/ 91 h 1469"/>
                <a:gd name="T24" fmla="*/ 429 w 774"/>
                <a:gd name="T25" fmla="*/ 132 h 1469"/>
                <a:gd name="T26" fmla="*/ 514 w 774"/>
                <a:gd name="T27" fmla="*/ 606 h 1469"/>
                <a:gd name="T28" fmla="*/ 702 w 774"/>
                <a:gd name="T29" fmla="*/ 1241 h 1469"/>
                <a:gd name="T30" fmla="*/ 577 w 774"/>
                <a:gd name="T31" fmla="*/ 1358 h 1469"/>
                <a:gd name="T32" fmla="*/ 511 w 774"/>
                <a:gd name="T33" fmla="*/ 1469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74" h="1469">
                  <a:moveTo>
                    <a:pt x="511" y="1469"/>
                  </a:moveTo>
                  <a:lnTo>
                    <a:pt x="511" y="1469"/>
                  </a:lnTo>
                  <a:cubicBezTo>
                    <a:pt x="492" y="1438"/>
                    <a:pt x="461" y="1419"/>
                    <a:pt x="433" y="1407"/>
                  </a:cubicBezTo>
                  <a:cubicBezTo>
                    <a:pt x="500" y="1335"/>
                    <a:pt x="451" y="1253"/>
                    <a:pt x="371" y="1218"/>
                  </a:cubicBezTo>
                  <a:cubicBezTo>
                    <a:pt x="440" y="1144"/>
                    <a:pt x="392" y="1065"/>
                    <a:pt x="309" y="1029"/>
                  </a:cubicBezTo>
                  <a:cubicBezTo>
                    <a:pt x="378" y="955"/>
                    <a:pt x="330" y="877"/>
                    <a:pt x="247" y="841"/>
                  </a:cubicBezTo>
                  <a:cubicBezTo>
                    <a:pt x="316" y="766"/>
                    <a:pt x="268" y="688"/>
                    <a:pt x="186" y="652"/>
                  </a:cubicBezTo>
                  <a:cubicBezTo>
                    <a:pt x="255" y="577"/>
                    <a:pt x="206" y="499"/>
                    <a:pt x="124" y="463"/>
                  </a:cubicBezTo>
                  <a:cubicBezTo>
                    <a:pt x="193" y="389"/>
                    <a:pt x="145" y="310"/>
                    <a:pt x="62" y="274"/>
                  </a:cubicBezTo>
                  <a:cubicBezTo>
                    <a:pt x="131" y="200"/>
                    <a:pt x="83" y="122"/>
                    <a:pt x="0" y="86"/>
                  </a:cubicBezTo>
                  <a:cubicBezTo>
                    <a:pt x="27" y="57"/>
                    <a:pt x="36" y="27"/>
                    <a:pt x="32" y="0"/>
                  </a:cubicBezTo>
                  <a:lnTo>
                    <a:pt x="285" y="91"/>
                  </a:lnTo>
                  <a:cubicBezTo>
                    <a:pt x="285" y="91"/>
                    <a:pt x="363" y="131"/>
                    <a:pt x="429" y="132"/>
                  </a:cubicBezTo>
                  <a:cubicBezTo>
                    <a:pt x="494" y="132"/>
                    <a:pt x="457" y="429"/>
                    <a:pt x="514" y="606"/>
                  </a:cubicBezTo>
                  <a:cubicBezTo>
                    <a:pt x="572" y="783"/>
                    <a:pt x="774" y="1195"/>
                    <a:pt x="702" y="1241"/>
                  </a:cubicBezTo>
                  <a:cubicBezTo>
                    <a:pt x="630" y="1286"/>
                    <a:pt x="620" y="1289"/>
                    <a:pt x="577" y="1358"/>
                  </a:cubicBezTo>
                  <a:cubicBezTo>
                    <a:pt x="534" y="1426"/>
                    <a:pt x="511" y="1469"/>
                    <a:pt x="511" y="1469"/>
                  </a:cubicBezTo>
                  <a:close/>
                </a:path>
              </a:pathLst>
            </a:custGeom>
            <a:solidFill>
              <a:srgbClr val="80D4C8"/>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4" name="Freeform 82">
              <a:extLst>
                <a:ext uri="{FF2B5EF4-FFF2-40B4-BE49-F238E27FC236}">
                  <a16:creationId xmlns:a16="http://schemas.microsoft.com/office/drawing/2014/main" id="{30594249-DBC8-47BB-A926-7D9DE5A794CE}"/>
                </a:ext>
              </a:extLst>
            </p:cNvPr>
            <p:cNvSpPr>
              <a:spLocks/>
            </p:cNvSpPr>
            <p:nvPr/>
          </p:nvSpPr>
          <p:spPr bwMode="auto">
            <a:xfrm>
              <a:off x="1482" y="2140"/>
              <a:ext cx="415" cy="1174"/>
            </a:xfrm>
            <a:custGeom>
              <a:avLst/>
              <a:gdLst>
                <a:gd name="T0" fmla="*/ 541 w 541"/>
                <a:gd name="T1" fmla="*/ 1533 h 1533"/>
                <a:gd name="T2" fmla="*/ 541 w 541"/>
                <a:gd name="T3" fmla="*/ 1533 h 1533"/>
                <a:gd name="T4" fmla="*/ 433 w 541"/>
                <a:gd name="T5" fmla="*/ 1428 h 1533"/>
                <a:gd name="T6" fmla="*/ 371 w 541"/>
                <a:gd name="T7" fmla="*/ 1239 h 1533"/>
                <a:gd name="T8" fmla="*/ 309 w 541"/>
                <a:gd name="T9" fmla="*/ 1050 h 1533"/>
                <a:gd name="T10" fmla="*/ 247 w 541"/>
                <a:gd name="T11" fmla="*/ 861 h 1533"/>
                <a:gd name="T12" fmla="*/ 185 w 541"/>
                <a:gd name="T13" fmla="*/ 673 h 1533"/>
                <a:gd name="T14" fmla="*/ 124 w 541"/>
                <a:gd name="T15" fmla="*/ 484 h 1533"/>
                <a:gd name="T16" fmla="*/ 62 w 541"/>
                <a:gd name="T17" fmla="*/ 295 h 1533"/>
                <a:gd name="T18" fmla="*/ 0 w 541"/>
                <a:gd name="T19" fmla="*/ 106 h 1533"/>
                <a:gd name="T20" fmla="*/ 27 w 541"/>
                <a:gd name="T21" fmla="*/ 0 h 1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1" h="1533">
                  <a:moveTo>
                    <a:pt x="541" y="1533"/>
                  </a:moveTo>
                  <a:lnTo>
                    <a:pt x="541" y="1533"/>
                  </a:lnTo>
                  <a:cubicBezTo>
                    <a:pt x="526" y="1487"/>
                    <a:pt x="468" y="1443"/>
                    <a:pt x="433" y="1428"/>
                  </a:cubicBezTo>
                  <a:cubicBezTo>
                    <a:pt x="500" y="1355"/>
                    <a:pt x="451" y="1274"/>
                    <a:pt x="371" y="1239"/>
                  </a:cubicBezTo>
                  <a:cubicBezTo>
                    <a:pt x="440" y="1164"/>
                    <a:pt x="392" y="1086"/>
                    <a:pt x="309" y="1050"/>
                  </a:cubicBezTo>
                  <a:cubicBezTo>
                    <a:pt x="378" y="976"/>
                    <a:pt x="330" y="897"/>
                    <a:pt x="247" y="861"/>
                  </a:cubicBezTo>
                  <a:cubicBezTo>
                    <a:pt x="316" y="787"/>
                    <a:pt x="268" y="708"/>
                    <a:pt x="185" y="673"/>
                  </a:cubicBezTo>
                  <a:cubicBezTo>
                    <a:pt x="254" y="598"/>
                    <a:pt x="206" y="520"/>
                    <a:pt x="124" y="484"/>
                  </a:cubicBezTo>
                  <a:cubicBezTo>
                    <a:pt x="193" y="409"/>
                    <a:pt x="145" y="331"/>
                    <a:pt x="62" y="295"/>
                  </a:cubicBezTo>
                  <a:cubicBezTo>
                    <a:pt x="131" y="221"/>
                    <a:pt x="83" y="142"/>
                    <a:pt x="0" y="106"/>
                  </a:cubicBezTo>
                  <a:cubicBezTo>
                    <a:pt x="34" y="70"/>
                    <a:pt x="39" y="33"/>
                    <a:pt x="27" y="0"/>
                  </a:cubicBezTo>
                </a:path>
              </a:pathLst>
            </a:custGeom>
            <a:noFill/>
            <a:ln w="349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5" name="Freeform 83">
              <a:extLst>
                <a:ext uri="{FF2B5EF4-FFF2-40B4-BE49-F238E27FC236}">
                  <a16:creationId xmlns:a16="http://schemas.microsoft.com/office/drawing/2014/main" id="{5C6F5FE4-0479-4204-8A58-F6B36DC74F9B}"/>
                </a:ext>
              </a:extLst>
            </p:cNvPr>
            <p:cNvSpPr>
              <a:spLocks/>
            </p:cNvSpPr>
            <p:nvPr/>
          </p:nvSpPr>
          <p:spPr bwMode="auto">
            <a:xfrm>
              <a:off x="2318" y="1924"/>
              <a:ext cx="958" cy="962"/>
            </a:xfrm>
            <a:custGeom>
              <a:avLst/>
              <a:gdLst>
                <a:gd name="T0" fmla="*/ 368 w 1249"/>
                <a:gd name="T1" fmla="*/ 1256 h 1256"/>
                <a:gd name="T2" fmla="*/ 368 w 1249"/>
                <a:gd name="T3" fmla="*/ 1256 h 1256"/>
                <a:gd name="T4" fmla="*/ 0 w 1249"/>
                <a:gd name="T5" fmla="*/ 564 h 1256"/>
                <a:gd name="T6" fmla="*/ 544 w 1249"/>
                <a:gd name="T7" fmla="*/ 0 h 1256"/>
                <a:gd name="T8" fmla="*/ 1249 w 1249"/>
                <a:gd name="T9" fmla="*/ 344 h 1256"/>
                <a:gd name="T10" fmla="*/ 1140 w 1249"/>
                <a:gd name="T11" fmla="*/ 1120 h 1256"/>
                <a:gd name="T12" fmla="*/ 368 w 1249"/>
                <a:gd name="T13" fmla="*/ 1256 h 1256"/>
              </a:gdLst>
              <a:ahLst/>
              <a:cxnLst>
                <a:cxn ang="0">
                  <a:pos x="T0" y="T1"/>
                </a:cxn>
                <a:cxn ang="0">
                  <a:pos x="T2" y="T3"/>
                </a:cxn>
                <a:cxn ang="0">
                  <a:pos x="T4" y="T5"/>
                </a:cxn>
                <a:cxn ang="0">
                  <a:pos x="T6" y="T7"/>
                </a:cxn>
                <a:cxn ang="0">
                  <a:pos x="T8" y="T9"/>
                </a:cxn>
                <a:cxn ang="0">
                  <a:pos x="T10" y="T11"/>
                </a:cxn>
                <a:cxn ang="0">
                  <a:pos x="T12" y="T13"/>
                </a:cxn>
              </a:cxnLst>
              <a:rect l="0" t="0" r="r" b="b"/>
              <a:pathLst>
                <a:path w="1249" h="1256">
                  <a:moveTo>
                    <a:pt x="368" y="1256"/>
                  </a:moveTo>
                  <a:lnTo>
                    <a:pt x="368" y="1256"/>
                  </a:lnTo>
                  <a:lnTo>
                    <a:pt x="0" y="564"/>
                  </a:lnTo>
                  <a:lnTo>
                    <a:pt x="544" y="0"/>
                  </a:lnTo>
                  <a:lnTo>
                    <a:pt x="1249" y="344"/>
                  </a:lnTo>
                  <a:lnTo>
                    <a:pt x="1140" y="1120"/>
                  </a:lnTo>
                  <a:lnTo>
                    <a:pt x="368" y="1256"/>
                  </a:lnTo>
                  <a:close/>
                </a:path>
              </a:pathLst>
            </a:custGeom>
            <a:solidFill>
              <a:srgbClr val="EEED1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6" name="Freeform 84">
              <a:extLst>
                <a:ext uri="{FF2B5EF4-FFF2-40B4-BE49-F238E27FC236}">
                  <a16:creationId xmlns:a16="http://schemas.microsoft.com/office/drawing/2014/main" id="{A7422A24-11F1-4FAA-B6A8-441E6D8DC27D}"/>
                </a:ext>
              </a:extLst>
            </p:cNvPr>
            <p:cNvSpPr>
              <a:spLocks/>
            </p:cNvSpPr>
            <p:nvPr/>
          </p:nvSpPr>
          <p:spPr bwMode="auto">
            <a:xfrm>
              <a:off x="2318" y="1941"/>
              <a:ext cx="958" cy="962"/>
            </a:xfrm>
            <a:custGeom>
              <a:avLst/>
              <a:gdLst>
                <a:gd name="T0" fmla="*/ 368 w 1249"/>
                <a:gd name="T1" fmla="*/ 1256 h 1256"/>
                <a:gd name="T2" fmla="*/ 368 w 1249"/>
                <a:gd name="T3" fmla="*/ 1256 h 1256"/>
                <a:gd name="T4" fmla="*/ 0 w 1249"/>
                <a:gd name="T5" fmla="*/ 564 h 1256"/>
                <a:gd name="T6" fmla="*/ 544 w 1249"/>
                <a:gd name="T7" fmla="*/ 0 h 1256"/>
                <a:gd name="T8" fmla="*/ 1249 w 1249"/>
                <a:gd name="T9" fmla="*/ 344 h 1256"/>
                <a:gd name="T10" fmla="*/ 1140 w 1249"/>
                <a:gd name="T11" fmla="*/ 1120 h 1256"/>
                <a:gd name="T12" fmla="*/ 368 w 1249"/>
                <a:gd name="T13" fmla="*/ 1256 h 1256"/>
                <a:gd name="T14" fmla="*/ 368 w 1249"/>
                <a:gd name="T15" fmla="*/ 1256 h 12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9" h="1256">
                  <a:moveTo>
                    <a:pt x="368" y="1256"/>
                  </a:moveTo>
                  <a:lnTo>
                    <a:pt x="368" y="1256"/>
                  </a:lnTo>
                  <a:lnTo>
                    <a:pt x="0" y="564"/>
                  </a:lnTo>
                  <a:lnTo>
                    <a:pt x="544" y="0"/>
                  </a:lnTo>
                  <a:lnTo>
                    <a:pt x="1249" y="344"/>
                  </a:lnTo>
                  <a:lnTo>
                    <a:pt x="1140" y="1120"/>
                  </a:lnTo>
                  <a:lnTo>
                    <a:pt x="368" y="1256"/>
                  </a:lnTo>
                  <a:lnTo>
                    <a:pt x="368" y="1256"/>
                  </a:lnTo>
                  <a:close/>
                </a:path>
              </a:pathLst>
            </a:custGeom>
            <a:noFill/>
            <a:ln w="158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7" name="Freeform 85">
              <a:extLst>
                <a:ext uri="{FF2B5EF4-FFF2-40B4-BE49-F238E27FC236}">
                  <a16:creationId xmlns:a16="http://schemas.microsoft.com/office/drawing/2014/main" id="{EC7B5228-336B-4835-9ABA-361A3FE70A3F}"/>
                </a:ext>
              </a:extLst>
            </p:cNvPr>
            <p:cNvSpPr>
              <a:spLocks/>
            </p:cNvSpPr>
            <p:nvPr/>
          </p:nvSpPr>
          <p:spPr bwMode="auto">
            <a:xfrm>
              <a:off x="3024" y="1859"/>
              <a:ext cx="95" cy="186"/>
            </a:xfrm>
            <a:custGeom>
              <a:avLst/>
              <a:gdLst>
                <a:gd name="T0" fmla="*/ 0 w 123"/>
                <a:gd name="T1" fmla="*/ 244 h 244"/>
                <a:gd name="T2" fmla="*/ 0 w 123"/>
                <a:gd name="T3" fmla="*/ 244 h 244"/>
                <a:gd name="T4" fmla="*/ 123 w 123"/>
                <a:gd name="T5" fmla="*/ 0 h 244"/>
              </a:gdLst>
              <a:ahLst/>
              <a:cxnLst>
                <a:cxn ang="0">
                  <a:pos x="T0" y="T1"/>
                </a:cxn>
                <a:cxn ang="0">
                  <a:pos x="T2" y="T3"/>
                </a:cxn>
                <a:cxn ang="0">
                  <a:pos x="T4" y="T5"/>
                </a:cxn>
              </a:cxnLst>
              <a:rect l="0" t="0" r="r" b="b"/>
              <a:pathLst>
                <a:path w="123" h="244">
                  <a:moveTo>
                    <a:pt x="0" y="244"/>
                  </a:moveTo>
                  <a:lnTo>
                    <a:pt x="0" y="244"/>
                  </a:lnTo>
                  <a:lnTo>
                    <a:pt x="123" y="0"/>
                  </a:lnTo>
                </a:path>
              </a:pathLst>
            </a:custGeom>
            <a:noFill/>
            <a:ln w="96838" cap="flat">
              <a:solidFill>
                <a:srgbClr val="4B67B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8" name="Freeform 86">
              <a:extLst>
                <a:ext uri="{FF2B5EF4-FFF2-40B4-BE49-F238E27FC236}">
                  <a16:creationId xmlns:a16="http://schemas.microsoft.com/office/drawing/2014/main" id="{FE539D5A-8750-4506-8CB3-6401F99F4197}"/>
                </a:ext>
              </a:extLst>
            </p:cNvPr>
            <p:cNvSpPr>
              <a:spLocks/>
            </p:cNvSpPr>
            <p:nvPr/>
          </p:nvSpPr>
          <p:spPr bwMode="auto">
            <a:xfrm>
              <a:off x="2966" y="1991"/>
              <a:ext cx="137" cy="152"/>
            </a:xfrm>
            <a:custGeom>
              <a:avLst/>
              <a:gdLst>
                <a:gd name="T0" fmla="*/ 178 w 178"/>
                <a:gd name="T1" fmla="*/ 90 h 199"/>
                <a:gd name="T2" fmla="*/ 178 w 178"/>
                <a:gd name="T3" fmla="*/ 90 h 199"/>
                <a:gd name="T4" fmla="*/ 11 w 178"/>
                <a:gd name="T5" fmla="*/ 199 h 199"/>
                <a:gd name="T6" fmla="*/ 0 w 178"/>
                <a:gd name="T7" fmla="*/ 0 h 199"/>
                <a:gd name="T8" fmla="*/ 178 w 178"/>
                <a:gd name="T9" fmla="*/ 90 h 199"/>
              </a:gdLst>
              <a:ahLst/>
              <a:cxnLst>
                <a:cxn ang="0">
                  <a:pos x="T0" y="T1"/>
                </a:cxn>
                <a:cxn ang="0">
                  <a:pos x="T2" y="T3"/>
                </a:cxn>
                <a:cxn ang="0">
                  <a:pos x="T4" y="T5"/>
                </a:cxn>
                <a:cxn ang="0">
                  <a:pos x="T6" y="T7"/>
                </a:cxn>
                <a:cxn ang="0">
                  <a:pos x="T8" y="T9"/>
                </a:cxn>
              </a:cxnLst>
              <a:rect l="0" t="0" r="r" b="b"/>
              <a:pathLst>
                <a:path w="178" h="199">
                  <a:moveTo>
                    <a:pt x="178" y="90"/>
                  </a:moveTo>
                  <a:lnTo>
                    <a:pt x="178" y="90"/>
                  </a:lnTo>
                  <a:lnTo>
                    <a:pt x="11" y="199"/>
                  </a:lnTo>
                  <a:lnTo>
                    <a:pt x="0" y="0"/>
                  </a:lnTo>
                  <a:lnTo>
                    <a:pt x="178" y="90"/>
                  </a:lnTo>
                  <a:close/>
                </a:path>
              </a:pathLst>
            </a:custGeom>
            <a:solidFill>
              <a:srgbClr val="4B67B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9" name="Freeform 87">
              <a:extLst>
                <a:ext uri="{FF2B5EF4-FFF2-40B4-BE49-F238E27FC236}">
                  <a16:creationId xmlns:a16="http://schemas.microsoft.com/office/drawing/2014/main" id="{BE763EA6-7743-4A04-B5CD-237CA5507E8C}"/>
                </a:ext>
              </a:extLst>
            </p:cNvPr>
            <p:cNvSpPr>
              <a:spLocks/>
            </p:cNvSpPr>
            <p:nvPr/>
          </p:nvSpPr>
          <p:spPr bwMode="auto">
            <a:xfrm>
              <a:off x="3041" y="1761"/>
              <a:ext cx="136" cy="153"/>
            </a:xfrm>
            <a:custGeom>
              <a:avLst/>
              <a:gdLst>
                <a:gd name="T0" fmla="*/ 178 w 178"/>
                <a:gd name="T1" fmla="*/ 200 h 200"/>
                <a:gd name="T2" fmla="*/ 178 w 178"/>
                <a:gd name="T3" fmla="*/ 200 h 200"/>
                <a:gd name="T4" fmla="*/ 167 w 178"/>
                <a:gd name="T5" fmla="*/ 0 h 200"/>
                <a:gd name="T6" fmla="*/ 0 w 178"/>
                <a:gd name="T7" fmla="*/ 109 h 200"/>
                <a:gd name="T8" fmla="*/ 178 w 178"/>
                <a:gd name="T9" fmla="*/ 200 h 200"/>
              </a:gdLst>
              <a:ahLst/>
              <a:cxnLst>
                <a:cxn ang="0">
                  <a:pos x="T0" y="T1"/>
                </a:cxn>
                <a:cxn ang="0">
                  <a:pos x="T2" y="T3"/>
                </a:cxn>
                <a:cxn ang="0">
                  <a:pos x="T4" y="T5"/>
                </a:cxn>
                <a:cxn ang="0">
                  <a:pos x="T6" y="T7"/>
                </a:cxn>
                <a:cxn ang="0">
                  <a:pos x="T8" y="T9"/>
                </a:cxn>
              </a:cxnLst>
              <a:rect l="0" t="0" r="r" b="b"/>
              <a:pathLst>
                <a:path w="178" h="200">
                  <a:moveTo>
                    <a:pt x="178" y="200"/>
                  </a:moveTo>
                  <a:lnTo>
                    <a:pt x="178" y="200"/>
                  </a:lnTo>
                  <a:lnTo>
                    <a:pt x="167" y="0"/>
                  </a:lnTo>
                  <a:lnTo>
                    <a:pt x="0" y="109"/>
                  </a:lnTo>
                  <a:lnTo>
                    <a:pt x="178" y="200"/>
                  </a:lnTo>
                  <a:close/>
                </a:path>
              </a:pathLst>
            </a:custGeom>
            <a:solidFill>
              <a:srgbClr val="4B67B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0" name="Freeform 88">
              <a:extLst>
                <a:ext uri="{FF2B5EF4-FFF2-40B4-BE49-F238E27FC236}">
                  <a16:creationId xmlns:a16="http://schemas.microsoft.com/office/drawing/2014/main" id="{F147EDE2-A7C6-4E97-A0DE-F8A062507D10}"/>
                </a:ext>
              </a:extLst>
            </p:cNvPr>
            <p:cNvSpPr>
              <a:spLocks/>
            </p:cNvSpPr>
            <p:nvPr/>
          </p:nvSpPr>
          <p:spPr bwMode="auto">
            <a:xfrm>
              <a:off x="2876" y="2907"/>
              <a:ext cx="7" cy="209"/>
            </a:xfrm>
            <a:custGeom>
              <a:avLst/>
              <a:gdLst>
                <a:gd name="T0" fmla="*/ 0 w 9"/>
                <a:gd name="T1" fmla="*/ 273 h 273"/>
                <a:gd name="T2" fmla="*/ 0 w 9"/>
                <a:gd name="T3" fmla="*/ 273 h 273"/>
                <a:gd name="T4" fmla="*/ 9 w 9"/>
                <a:gd name="T5" fmla="*/ 0 h 273"/>
              </a:gdLst>
              <a:ahLst/>
              <a:cxnLst>
                <a:cxn ang="0">
                  <a:pos x="T0" y="T1"/>
                </a:cxn>
                <a:cxn ang="0">
                  <a:pos x="T2" y="T3"/>
                </a:cxn>
                <a:cxn ang="0">
                  <a:pos x="T4" y="T5"/>
                </a:cxn>
              </a:cxnLst>
              <a:rect l="0" t="0" r="r" b="b"/>
              <a:pathLst>
                <a:path w="9" h="273">
                  <a:moveTo>
                    <a:pt x="0" y="273"/>
                  </a:moveTo>
                  <a:lnTo>
                    <a:pt x="0" y="273"/>
                  </a:lnTo>
                  <a:lnTo>
                    <a:pt x="9" y="0"/>
                  </a:lnTo>
                </a:path>
              </a:pathLst>
            </a:custGeom>
            <a:noFill/>
            <a:ln w="96838" cap="flat">
              <a:solidFill>
                <a:srgbClr val="4B67B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1" name="Freeform 89">
              <a:extLst>
                <a:ext uri="{FF2B5EF4-FFF2-40B4-BE49-F238E27FC236}">
                  <a16:creationId xmlns:a16="http://schemas.microsoft.com/office/drawing/2014/main" id="{A9655549-79E8-4103-9EAD-769210994118}"/>
                </a:ext>
              </a:extLst>
            </p:cNvPr>
            <p:cNvSpPr>
              <a:spLocks/>
            </p:cNvSpPr>
            <p:nvPr/>
          </p:nvSpPr>
          <p:spPr bwMode="auto">
            <a:xfrm>
              <a:off x="2800" y="3092"/>
              <a:ext cx="153" cy="134"/>
            </a:xfrm>
            <a:custGeom>
              <a:avLst/>
              <a:gdLst>
                <a:gd name="T0" fmla="*/ 199 w 199"/>
                <a:gd name="T1" fmla="*/ 7 h 176"/>
                <a:gd name="T2" fmla="*/ 199 w 199"/>
                <a:gd name="T3" fmla="*/ 7 h 176"/>
                <a:gd name="T4" fmla="*/ 93 w 199"/>
                <a:gd name="T5" fmla="*/ 176 h 176"/>
                <a:gd name="T6" fmla="*/ 0 w 199"/>
                <a:gd name="T7" fmla="*/ 0 h 176"/>
                <a:gd name="T8" fmla="*/ 199 w 199"/>
                <a:gd name="T9" fmla="*/ 7 h 176"/>
              </a:gdLst>
              <a:ahLst/>
              <a:cxnLst>
                <a:cxn ang="0">
                  <a:pos x="T0" y="T1"/>
                </a:cxn>
                <a:cxn ang="0">
                  <a:pos x="T2" y="T3"/>
                </a:cxn>
                <a:cxn ang="0">
                  <a:pos x="T4" y="T5"/>
                </a:cxn>
                <a:cxn ang="0">
                  <a:pos x="T6" y="T7"/>
                </a:cxn>
                <a:cxn ang="0">
                  <a:pos x="T8" y="T9"/>
                </a:cxn>
              </a:cxnLst>
              <a:rect l="0" t="0" r="r" b="b"/>
              <a:pathLst>
                <a:path w="199" h="176">
                  <a:moveTo>
                    <a:pt x="199" y="7"/>
                  </a:moveTo>
                  <a:lnTo>
                    <a:pt x="199" y="7"/>
                  </a:lnTo>
                  <a:lnTo>
                    <a:pt x="93" y="176"/>
                  </a:lnTo>
                  <a:lnTo>
                    <a:pt x="0" y="0"/>
                  </a:lnTo>
                  <a:lnTo>
                    <a:pt x="199" y="7"/>
                  </a:lnTo>
                  <a:close/>
                </a:path>
              </a:pathLst>
            </a:custGeom>
            <a:solidFill>
              <a:srgbClr val="4B67B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2" name="Freeform 90">
              <a:extLst>
                <a:ext uri="{FF2B5EF4-FFF2-40B4-BE49-F238E27FC236}">
                  <a16:creationId xmlns:a16="http://schemas.microsoft.com/office/drawing/2014/main" id="{0009BE60-9127-49FF-BE3B-70044B138353}"/>
                </a:ext>
              </a:extLst>
            </p:cNvPr>
            <p:cNvSpPr>
              <a:spLocks/>
            </p:cNvSpPr>
            <p:nvPr/>
          </p:nvSpPr>
          <p:spPr bwMode="auto">
            <a:xfrm>
              <a:off x="2807" y="2797"/>
              <a:ext cx="152" cy="135"/>
            </a:xfrm>
            <a:custGeom>
              <a:avLst/>
              <a:gdLst>
                <a:gd name="T0" fmla="*/ 199 w 199"/>
                <a:gd name="T1" fmla="*/ 176 h 176"/>
                <a:gd name="T2" fmla="*/ 199 w 199"/>
                <a:gd name="T3" fmla="*/ 176 h 176"/>
                <a:gd name="T4" fmla="*/ 105 w 199"/>
                <a:gd name="T5" fmla="*/ 0 h 176"/>
                <a:gd name="T6" fmla="*/ 0 w 199"/>
                <a:gd name="T7" fmla="*/ 169 h 176"/>
                <a:gd name="T8" fmla="*/ 199 w 199"/>
                <a:gd name="T9" fmla="*/ 176 h 176"/>
              </a:gdLst>
              <a:ahLst/>
              <a:cxnLst>
                <a:cxn ang="0">
                  <a:pos x="T0" y="T1"/>
                </a:cxn>
                <a:cxn ang="0">
                  <a:pos x="T2" y="T3"/>
                </a:cxn>
                <a:cxn ang="0">
                  <a:pos x="T4" y="T5"/>
                </a:cxn>
                <a:cxn ang="0">
                  <a:pos x="T6" y="T7"/>
                </a:cxn>
                <a:cxn ang="0">
                  <a:pos x="T8" y="T9"/>
                </a:cxn>
              </a:cxnLst>
              <a:rect l="0" t="0" r="r" b="b"/>
              <a:pathLst>
                <a:path w="199" h="176">
                  <a:moveTo>
                    <a:pt x="199" y="176"/>
                  </a:moveTo>
                  <a:lnTo>
                    <a:pt x="199" y="176"/>
                  </a:lnTo>
                  <a:lnTo>
                    <a:pt x="105" y="0"/>
                  </a:lnTo>
                  <a:lnTo>
                    <a:pt x="0" y="169"/>
                  </a:lnTo>
                  <a:lnTo>
                    <a:pt x="199" y="176"/>
                  </a:lnTo>
                  <a:close/>
                </a:path>
              </a:pathLst>
            </a:custGeom>
            <a:solidFill>
              <a:srgbClr val="4B67B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3" name="Freeform 91">
              <a:extLst>
                <a:ext uri="{FF2B5EF4-FFF2-40B4-BE49-F238E27FC236}">
                  <a16:creationId xmlns:a16="http://schemas.microsoft.com/office/drawing/2014/main" id="{7754430D-94D5-466D-A50F-AF62B3BF7677}"/>
                </a:ext>
              </a:extLst>
            </p:cNvPr>
            <p:cNvSpPr>
              <a:spLocks/>
            </p:cNvSpPr>
            <p:nvPr/>
          </p:nvSpPr>
          <p:spPr bwMode="auto">
            <a:xfrm>
              <a:off x="2397" y="1926"/>
              <a:ext cx="132" cy="134"/>
            </a:xfrm>
            <a:custGeom>
              <a:avLst/>
              <a:gdLst>
                <a:gd name="T0" fmla="*/ 0 w 172"/>
                <a:gd name="T1" fmla="*/ 0 h 175"/>
                <a:gd name="T2" fmla="*/ 0 w 172"/>
                <a:gd name="T3" fmla="*/ 0 h 175"/>
                <a:gd name="T4" fmla="*/ 172 w 172"/>
                <a:gd name="T5" fmla="*/ 175 h 175"/>
              </a:gdLst>
              <a:ahLst/>
              <a:cxnLst>
                <a:cxn ang="0">
                  <a:pos x="T0" y="T1"/>
                </a:cxn>
                <a:cxn ang="0">
                  <a:pos x="T2" y="T3"/>
                </a:cxn>
                <a:cxn ang="0">
                  <a:pos x="T4" y="T5"/>
                </a:cxn>
              </a:cxnLst>
              <a:rect l="0" t="0" r="r" b="b"/>
              <a:pathLst>
                <a:path w="172" h="175">
                  <a:moveTo>
                    <a:pt x="0" y="0"/>
                  </a:moveTo>
                  <a:lnTo>
                    <a:pt x="0" y="0"/>
                  </a:lnTo>
                  <a:lnTo>
                    <a:pt x="172" y="175"/>
                  </a:lnTo>
                </a:path>
              </a:pathLst>
            </a:custGeom>
            <a:noFill/>
            <a:ln w="96838" cap="flat">
              <a:solidFill>
                <a:srgbClr val="4B67B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4" name="Freeform 92">
              <a:extLst>
                <a:ext uri="{FF2B5EF4-FFF2-40B4-BE49-F238E27FC236}">
                  <a16:creationId xmlns:a16="http://schemas.microsoft.com/office/drawing/2014/main" id="{C5772AF3-4B94-4136-BA7D-FEA1AED8D104}"/>
                </a:ext>
              </a:extLst>
            </p:cNvPr>
            <p:cNvSpPr>
              <a:spLocks/>
            </p:cNvSpPr>
            <p:nvPr/>
          </p:nvSpPr>
          <p:spPr bwMode="auto">
            <a:xfrm>
              <a:off x="2319" y="1848"/>
              <a:ext cx="148" cy="148"/>
            </a:xfrm>
            <a:custGeom>
              <a:avLst/>
              <a:gdLst>
                <a:gd name="T0" fmla="*/ 50 w 193"/>
                <a:gd name="T1" fmla="*/ 193 h 193"/>
                <a:gd name="T2" fmla="*/ 50 w 193"/>
                <a:gd name="T3" fmla="*/ 193 h 193"/>
                <a:gd name="T4" fmla="*/ 0 w 193"/>
                <a:gd name="T5" fmla="*/ 0 h 193"/>
                <a:gd name="T6" fmla="*/ 193 w 193"/>
                <a:gd name="T7" fmla="*/ 53 h 193"/>
                <a:gd name="T8" fmla="*/ 50 w 193"/>
                <a:gd name="T9" fmla="*/ 193 h 193"/>
              </a:gdLst>
              <a:ahLst/>
              <a:cxnLst>
                <a:cxn ang="0">
                  <a:pos x="T0" y="T1"/>
                </a:cxn>
                <a:cxn ang="0">
                  <a:pos x="T2" y="T3"/>
                </a:cxn>
                <a:cxn ang="0">
                  <a:pos x="T4" y="T5"/>
                </a:cxn>
                <a:cxn ang="0">
                  <a:pos x="T6" y="T7"/>
                </a:cxn>
                <a:cxn ang="0">
                  <a:pos x="T8" y="T9"/>
                </a:cxn>
              </a:cxnLst>
              <a:rect l="0" t="0" r="r" b="b"/>
              <a:pathLst>
                <a:path w="193" h="193">
                  <a:moveTo>
                    <a:pt x="50" y="193"/>
                  </a:moveTo>
                  <a:lnTo>
                    <a:pt x="50" y="193"/>
                  </a:lnTo>
                  <a:lnTo>
                    <a:pt x="0" y="0"/>
                  </a:lnTo>
                  <a:lnTo>
                    <a:pt x="193" y="53"/>
                  </a:lnTo>
                  <a:lnTo>
                    <a:pt x="50" y="193"/>
                  </a:lnTo>
                  <a:close/>
                </a:path>
              </a:pathLst>
            </a:custGeom>
            <a:solidFill>
              <a:srgbClr val="4B67B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5" name="Freeform 93">
              <a:extLst>
                <a:ext uri="{FF2B5EF4-FFF2-40B4-BE49-F238E27FC236}">
                  <a16:creationId xmlns:a16="http://schemas.microsoft.com/office/drawing/2014/main" id="{628E4BE0-9453-4F41-81E7-D7ECC66B160A}"/>
                </a:ext>
              </a:extLst>
            </p:cNvPr>
            <p:cNvSpPr>
              <a:spLocks/>
            </p:cNvSpPr>
            <p:nvPr/>
          </p:nvSpPr>
          <p:spPr bwMode="auto">
            <a:xfrm>
              <a:off x="2459" y="1991"/>
              <a:ext cx="147" cy="148"/>
            </a:xfrm>
            <a:custGeom>
              <a:avLst/>
              <a:gdLst>
                <a:gd name="T0" fmla="*/ 0 w 192"/>
                <a:gd name="T1" fmla="*/ 139 h 193"/>
                <a:gd name="T2" fmla="*/ 0 w 192"/>
                <a:gd name="T3" fmla="*/ 139 h 193"/>
                <a:gd name="T4" fmla="*/ 192 w 192"/>
                <a:gd name="T5" fmla="*/ 193 h 193"/>
                <a:gd name="T6" fmla="*/ 142 w 192"/>
                <a:gd name="T7" fmla="*/ 0 h 193"/>
                <a:gd name="T8" fmla="*/ 0 w 192"/>
                <a:gd name="T9" fmla="*/ 139 h 193"/>
              </a:gdLst>
              <a:ahLst/>
              <a:cxnLst>
                <a:cxn ang="0">
                  <a:pos x="T0" y="T1"/>
                </a:cxn>
                <a:cxn ang="0">
                  <a:pos x="T2" y="T3"/>
                </a:cxn>
                <a:cxn ang="0">
                  <a:pos x="T4" y="T5"/>
                </a:cxn>
                <a:cxn ang="0">
                  <a:pos x="T6" y="T7"/>
                </a:cxn>
                <a:cxn ang="0">
                  <a:pos x="T8" y="T9"/>
                </a:cxn>
              </a:cxnLst>
              <a:rect l="0" t="0" r="r" b="b"/>
              <a:pathLst>
                <a:path w="192" h="193">
                  <a:moveTo>
                    <a:pt x="0" y="139"/>
                  </a:moveTo>
                  <a:lnTo>
                    <a:pt x="0" y="139"/>
                  </a:lnTo>
                  <a:lnTo>
                    <a:pt x="192" y="193"/>
                  </a:lnTo>
                  <a:lnTo>
                    <a:pt x="142" y="0"/>
                  </a:lnTo>
                  <a:lnTo>
                    <a:pt x="0" y="139"/>
                  </a:lnTo>
                  <a:close/>
                </a:path>
              </a:pathLst>
            </a:custGeom>
            <a:solidFill>
              <a:srgbClr val="4B67B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6" name="Freeform 94">
              <a:extLst>
                <a:ext uri="{FF2B5EF4-FFF2-40B4-BE49-F238E27FC236}">
                  <a16:creationId xmlns:a16="http://schemas.microsoft.com/office/drawing/2014/main" id="{9BA2EB0F-8773-424F-88CC-47CE30927095}"/>
                </a:ext>
              </a:extLst>
            </p:cNvPr>
            <p:cNvSpPr>
              <a:spLocks/>
            </p:cNvSpPr>
            <p:nvPr/>
          </p:nvSpPr>
          <p:spPr bwMode="auto">
            <a:xfrm>
              <a:off x="2200" y="2619"/>
              <a:ext cx="188" cy="96"/>
            </a:xfrm>
            <a:custGeom>
              <a:avLst/>
              <a:gdLst>
                <a:gd name="T0" fmla="*/ 244 w 244"/>
                <a:gd name="T1" fmla="*/ 0 h 125"/>
                <a:gd name="T2" fmla="*/ 244 w 244"/>
                <a:gd name="T3" fmla="*/ 0 h 125"/>
                <a:gd name="T4" fmla="*/ 0 w 244"/>
                <a:gd name="T5" fmla="*/ 125 h 125"/>
              </a:gdLst>
              <a:ahLst/>
              <a:cxnLst>
                <a:cxn ang="0">
                  <a:pos x="T0" y="T1"/>
                </a:cxn>
                <a:cxn ang="0">
                  <a:pos x="T2" y="T3"/>
                </a:cxn>
                <a:cxn ang="0">
                  <a:pos x="T4" y="T5"/>
                </a:cxn>
              </a:cxnLst>
              <a:rect l="0" t="0" r="r" b="b"/>
              <a:pathLst>
                <a:path w="244" h="125">
                  <a:moveTo>
                    <a:pt x="244" y="0"/>
                  </a:moveTo>
                  <a:lnTo>
                    <a:pt x="244" y="0"/>
                  </a:lnTo>
                  <a:lnTo>
                    <a:pt x="0" y="125"/>
                  </a:lnTo>
                </a:path>
              </a:pathLst>
            </a:custGeom>
            <a:noFill/>
            <a:ln w="96838" cap="flat">
              <a:solidFill>
                <a:srgbClr val="4B67B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7" name="Freeform 95">
              <a:extLst>
                <a:ext uri="{FF2B5EF4-FFF2-40B4-BE49-F238E27FC236}">
                  <a16:creationId xmlns:a16="http://schemas.microsoft.com/office/drawing/2014/main" id="{A6F5E9F2-DC9D-439E-9D30-08855FDFB0F3}"/>
                </a:ext>
              </a:extLst>
            </p:cNvPr>
            <p:cNvSpPr>
              <a:spLocks/>
            </p:cNvSpPr>
            <p:nvPr/>
          </p:nvSpPr>
          <p:spPr bwMode="auto">
            <a:xfrm>
              <a:off x="2332" y="2562"/>
              <a:ext cx="154" cy="135"/>
            </a:xfrm>
            <a:custGeom>
              <a:avLst/>
              <a:gdLst>
                <a:gd name="T0" fmla="*/ 0 w 200"/>
                <a:gd name="T1" fmla="*/ 0 h 177"/>
                <a:gd name="T2" fmla="*/ 0 w 200"/>
                <a:gd name="T3" fmla="*/ 0 h 177"/>
                <a:gd name="T4" fmla="*/ 200 w 200"/>
                <a:gd name="T5" fmla="*/ 10 h 177"/>
                <a:gd name="T6" fmla="*/ 91 w 200"/>
                <a:gd name="T7" fmla="*/ 177 h 177"/>
                <a:gd name="T8" fmla="*/ 0 w 200"/>
                <a:gd name="T9" fmla="*/ 0 h 177"/>
              </a:gdLst>
              <a:ahLst/>
              <a:cxnLst>
                <a:cxn ang="0">
                  <a:pos x="T0" y="T1"/>
                </a:cxn>
                <a:cxn ang="0">
                  <a:pos x="T2" y="T3"/>
                </a:cxn>
                <a:cxn ang="0">
                  <a:pos x="T4" y="T5"/>
                </a:cxn>
                <a:cxn ang="0">
                  <a:pos x="T6" y="T7"/>
                </a:cxn>
                <a:cxn ang="0">
                  <a:pos x="T8" y="T9"/>
                </a:cxn>
              </a:cxnLst>
              <a:rect l="0" t="0" r="r" b="b"/>
              <a:pathLst>
                <a:path w="200" h="177">
                  <a:moveTo>
                    <a:pt x="0" y="0"/>
                  </a:moveTo>
                  <a:lnTo>
                    <a:pt x="0" y="0"/>
                  </a:lnTo>
                  <a:lnTo>
                    <a:pt x="200" y="10"/>
                  </a:lnTo>
                  <a:lnTo>
                    <a:pt x="91" y="177"/>
                  </a:lnTo>
                  <a:lnTo>
                    <a:pt x="0" y="0"/>
                  </a:lnTo>
                  <a:close/>
                </a:path>
              </a:pathLst>
            </a:custGeom>
            <a:solidFill>
              <a:srgbClr val="4B67B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8" name="Freeform 96">
              <a:extLst>
                <a:ext uri="{FF2B5EF4-FFF2-40B4-BE49-F238E27FC236}">
                  <a16:creationId xmlns:a16="http://schemas.microsoft.com/office/drawing/2014/main" id="{B9A8AE9F-50FD-4A1A-AB1A-813CDFD0DD00}"/>
                </a:ext>
              </a:extLst>
            </p:cNvPr>
            <p:cNvSpPr>
              <a:spLocks/>
            </p:cNvSpPr>
            <p:nvPr/>
          </p:nvSpPr>
          <p:spPr bwMode="auto">
            <a:xfrm>
              <a:off x="2103" y="2637"/>
              <a:ext cx="153" cy="136"/>
            </a:xfrm>
            <a:custGeom>
              <a:avLst/>
              <a:gdLst>
                <a:gd name="T0" fmla="*/ 108 w 199"/>
                <a:gd name="T1" fmla="*/ 0 h 178"/>
                <a:gd name="T2" fmla="*/ 108 w 199"/>
                <a:gd name="T3" fmla="*/ 0 h 178"/>
                <a:gd name="T4" fmla="*/ 0 w 199"/>
                <a:gd name="T5" fmla="*/ 168 h 178"/>
                <a:gd name="T6" fmla="*/ 199 w 199"/>
                <a:gd name="T7" fmla="*/ 178 h 178"/>
                <a:gd name="T8" fmla="*/ 108 w 199"/>
                <a:gd name="T9" fmla="*/ 0 h 178"/>
              </a:gdLst>
              <a:ahLst/>
              <a:cxnLst>
                <a:cxn ang="0">
                  <a:pos x="T0" y="T1"/>
                </a:cxn>
                <a:cxn ang="0">
                  <a:pos x="T2" y="T3"/>
                </a:cxn>
                <a:cxn ang="0">
                  <a:pos x="T4" y="T5"/>
                </a:cxn>
                <a:cxn ang="0">
                  <a:pos x="T6" y="T7"/>
                </a:cxn>
                <a:cxn ang="0">
                  <a:pos x="T8" y="T9"/>
                </a:cxn>
              </a:cxnLst>
              <a:rect l="0" t="0" r="r" b="b"/>
              <a:pathLst>
                <a:path w="199" h="178">
                  <a:moveTo>
                    <a:pt x="108" y="0"/>
                  </a:moveTo>
                  <a:lnTo>
                    <a:pt x="108" y="0"/>
                  </a:lnTo>
                  <a:lnTo>
                    <a:pt x="0" y="168"/>
                  </a:lnTo>
                  <a:lnTo>
                    <a:pt x="199" y="178"/>
                  </a:lnTo>
                  <a:lnTo>
                    <a:pt x="108" y="0"/>
                  </a:lnTo>
                  <a:close/>
                </a:path>
              </a:pathLst>
            </a:custGeom>
            <a:solidFill>
              <a:srgbClr val="4B67B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9" name="Freeform 97">
              <a:extLst>
                <a:ext uri="{FF2B5EF4-FFF2-40B4-BE49-F238E27FC236}">
                  <a16:creationId xmlns:a16="http://schemas.microsoft.com/office/drawing/2014/main" id="{1536FED6-463C-4AD3-BEA1-E6B4CD1FE3B4}"/>
                </a:ext>
              </a:extLst>
            </p:cNvPr>
            <p:cNvSpPr>
              <a:spLocks/>
            </p:cNvSpPr>
            <p:nvPr/>
          </p:nvSpPr>
          <p:spPr bwMode="auto">
            <a:xfrm>
              <a:off x="3298" y="2528"/>
              <a:ext cx="176" cy="63"/>
            </a:xfrm>
            <a:custGeom>
              <a:avLst/>
              <a:gdLst>
                <a:gd name="T0" fmla="*/ 229 w 229"/>
                <a:gd name="T1" fmla="*/ 83 h 83"/>
                <a:gd name="T2" fmla="*/ 229 w 229"/>
                <a:gd name="T3" fmla="*/ 83 h 83"/>
                <a:gd name="T4" fmla="*/ 0 w 229"/>
                <a:gd name="T5" fmla="*/ 0 h 83"/>
              </a:gdLst>
              <a:ahLst/>
              <a:cxnLst>
                <a:cxn ang="0">
                  <a:pos x="T0" y="T1"/>
                </a:cxn>
                <a:cxn ang="0">
                  <a:pos x="T2" y="T3"/>
                </a:cxn>
                <a:cxn ang="0">
                  <a:pos x="T4" y="T5"/>
                </a:cxn>
              </a:cxnLst>
              <a:rect l="0" t="0" r="r" b="b"/>
              <a:pathLst>
                <a:path w="229" h="83">
                  <a:moveTo>
                    <a:pt x="229" y="83"/>
                  </a:moveTo>
                  <a:lnTo>
                    <a:pt x="229" y="83"/>
                  </a:lnTo>
                  <a:lnTo>
                    <a:pt x="0" y="0"/>
                  </a:lnTo>
                </a:path>
              </a:pathLst>
            </a:custGeom>
            <a:noFill/>
            <a:ln w="96838" cap="flat">
              <a:solidFill>
                <a:srgbClr val="4B67B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0" name="Freeform 98">
              <a:extLst>
                <a:ext uri="{FF2B5EF4-FFF2-40B4-BE49-F238E27FC236}">
                  <a16:creationId xmlns:a16="http://schemas.microsoft.com/office/drawing/2014/main" id="{1CC7D545-D06C-4B0D-AC13-AADABDBAA256}"/>
                </a:ext>
              </a:extLst>
            </p:cNvPr>
            <p:cNvSpPr>
              <a:spLocks/>
            </p:cNvSpPr>
            <p:nvPr/>
          </p:nvSpPr>
          <p:spPr bwMode="auto">
            <a:xfrm>
              <a:off x="3427" y="2512"/>
              <a:ext cx="151" cy="144"/>
            </a:xfrm>
            <a:custGeom>
              <a:avLst/>
              <a:gdLst>
                <a:gd name="T0" fmla="*/ 68 w 196"/>
                <a:gd name="T1" fmla="*/ 0 h 188"/>
                <a:gd name="T2" fmla="*/ 68 w 196"/>
                <a:gd name="T3" fmla="*/ 0 h 188"/>
                <a:gd name="T4" fmla="*/ 196 w 196"/>
                <a:gd name="T5" fmla="*/ 153 h 188"/>
                <a:gd name="T6" fmla="*/ 0 w 196"/>
                <a:gd name="T7" fmla="*/ 188 h 188"/>
                <a:gd name="T8" fmla="*/ 68 w 196"/>
                <a:gd name="T9" fmla="*/ 0 h 188"/>
              </a:gdLst>
              <a:ahLst/>
              <a:cxnLst>
                <a:cxn ang="0">
                  <a:pos x="T0" y="T1"/>
                </a:cxn>
                <a:cxn ang="0">
                  <a:pos x="T2" y="T3"/>
                </a:cxn>
                <a:cxn ang="0">
                  <a:pos x="T4" y="T5"/>
                </a:cxn>
                <a:cxn ang="0">
                  <a:pos x="T6" y="T7"/>
                </a:cxn>
                <a:cxn ang="0">
                  <a:pos x="T8" y="T9"/>
                </a:cxn>
              </a:cxnLst>
              <a:rect l="0" t="0" r="r" b="b"/>
              <a:pathLst>
                <a:path w="196" h="188">
                  <a:moveTo>
                    <a:pt x="68" y="0"/>
                  </a:moveTo>
                  <a:lnTo>
                    <a:pt x="68" y="0"/>
                  </a:lnTo>
                  <a:lnTo>
                    <a:pt x="196" y="153"/>
                  </a:lnTo>
                  <a:lnTo>
                    <a:pt x="0" y="188"/>
                  </a:lnTo>
                  <a:lnTo>
                    <a:pt x="68" y="0"/>
                  </a:lnTo>
                  <a:close/>
                </a:path>
              </a:pathLst>
            </a:custGeom>
            <a:solidFill>
              <a:srgbClr val="4B67B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01" name="Freeform 99">
              <a:extLst>
                <a:ext uri="{FF2B5EF4-FFF2-40B4-BE49-F238E27FC236}">
                  <a16:creationId xmlns:a16="http://schemas.microsoft.com/office/drawing/2014/main" id="{676FF20B-65F2-4750-BBEC-48A1A34B0ECE}"/>
                </a:ext>
              </a:extLst>
            </p:cNvPr>
            <p:cNvSpPr>
              <a:spLocks/>
            </p:cNvSpPr>
            <p:nvPr/>
          </p:nvSpPr>
          <p:spPr bwMode="auto">
            <a:xfrm>
              <a:off x="3194" y="2464"/>
              <a:ext cx="151" cy="144"/>
            </a:xfrm>
            <a:custGeom>
              <a:avLst/>
              <a:gdLst>
                <a:gd name="T0" fmla="*/ 197 w 197"/>
                <a:gd name="T1" fmla="*/ 0 h 188"/>
                <a:gd name="T2" fmla="*/ 197 w 197"/>
                <a:gd name="T3" fmla="*/ 0 h 188"/>
                <a:gd name="T4" fmla="*/ 0 w 197"/>
                <a:gd name="T5" fmla="*/ 36 h 188"/>
                <a:gd name="T6" fmla="*/ 129 w 197"/>
                <a:gd name="T7" fmla="*/ 188 h 188"/>
                <a:gd name="T8" fmla="*/ 197 w 197"/>
                <a:gd name="T9" fmla="*/ 0 h 188"/>
              </a:gdLst>
              <a:ahLst/>
              <a:cxnLst>
                <a:cxn ang="0">
                  <a:pos x="T0" y="T1"/>
                </a:cxn>
                <a:cxn ang="0">
                  <a:pos x="T2" y="T3"/>
                </a:cxn>
                <a:cxn ang="0">
                  <a:pos x="T4" y="T5"/>
                </a:cxn>
                <a:cxn ang="0">
                  <a:pos x="T6" y="T7"/>
                </a:cxn>
                <a:cxn ang="0">
                  <a:pos x="T8" y="T9"/>
                </a:cxn>
              </a:cxnLst>
              <a:rect l="0" t="0" r="r" b="b"/>
              <a:pathLst>
                <a:path w="197" h="188">
                  <a:moveTo>
                    <a:pt x="197" y="0"/>
                  </a:moveTo>
                  <a:lnTo>
                    <a:pt x="197" y="0"/>
                  </a:lnTo>
                  <a:lnTo>
                    <a:pt x="0" y="36"/>
                  </a:lnTo>
                  <a:lnTo>
                    <a:pt x="129" y="188"/>
                  </a:lnTo>
                  <a:lnTo>
                    <a:pt x="197" y="0"/>
                  </a:lnTo>
                  <a:close/>
                </a:path>
              </a:pathLst>
            </a:custGeom>
            <a:solidFill>
              <a:srgbClr val="4B67B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02" name="Rectangle 100">
              <a:extLst>
                <a:ext uri="{FF2B5EF4-FFF2-40B4-BE49-F238E27FC236}">
                  <a16:creationId xmlns:a16="http://schemas.microsoft.com/office/drawing/2014/main" id="{BB046CD9-01CD-48B5-B699-BDCE7CDAB056}"/>
                </a:ext>
              </a:extLst>
            </p:cNvPr>
            <p:cNvSpPr>
              <a:spLocks noChangeArrowheads="1"/>
            </p:cNvSpPr>
            <p:nvPr/>
          </p:nvSpPr>
          <p:spPr bwMode="auto">
            <a:xfrm>
              <a:off x="2459" y="2186"/>
              <a:ext cx="780"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sz="2300" b="1" dirty="0">
                  <a:solidFill>
                    <a:srgbClr val="000000"/>
                  </a:solidFill>
                  <a:latin typeface="Times New Roman Bold"/>
                </a:rPr>
                <a:t>Materia y</a:t>
              </a:r>
            </a:p>
            <a:p>
              <a:pPr algn="ctr" defTabSz="914400"/>
              <a:r>
                <a:rPr lang="es-MX" altLang="es-MX" sz="2300" b="1" dirty="0">
                  <a:solidFill>
                    <a:srgbClr val="000000"/>
                  </a:solidFill>
                  <a:latin typeface="Times New Roman Bold"/>
                </a:rPr>
                <a:t>energía</a:t>
              </a:r>
              <a:endParaRPr lang="es-MX" altLang="es-MX"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6" name="TextBox 5"/>
          <p:cNvSpPr txBox="1"/>
          <p:nvPr/>
        </p:nvSpPr>
        <p:spPr>
          <a:xfrm>
            <a:off x="3098800" y="490210"/>
            <a:ext cx="5638800" cy="523220"/>
          </a:xfrm>
          <a:prstGeom prst="rect">
            <a:avLst/>
          </a:prstGeom>
          <a:noFill/>
        </p:spPr>
        <p:txBody>
          <a:bodyPr wrap="square" rtlCol="0">
            <a:spAutoFit/>
          </a:bodyPr>
          <a:lstStyle/>
          <a:p>
            <a:r>
              <a:rPr lang="en-US" sz="2800" b="1" dirty="0">
                <a:latin typeface="Arial"/>
                <a:cs typeface="Arial"/>
              </a:rPr>
              <a:t>La Tierra y el Sistema Tierra</a:t>
            </a:r>
            <a:endParaRPr lang="en-US" sz="2800" dirty="0">
              <a:latin typeface="Arial"/>
              <a:cs typeface="Arial"/>
            </a:endParaRPr>
          </a:p>
        </p:txBody>
      </p:sp>
      <p:sp>
        <p:nvSpPr>
          <p:cNvPr id="4" name="TextBox 3"/>
          <p:cNvSpPr txBox="1"/>
          <p:nvPr/>
        </p:nvSpPr>
        <p:spPr>
          <a:xfrm>
            <a:off x="533400" y="1524000"/>
            <a:ext cx="11277600" cy="4196020"/>
          </a:xfrm>
          <a:prstGeom prst="rect">
            <a:avLst/>
          </a:prstGeom>
          <a:noFill/>
        </p:spPr>
        <p:txBody>
          <a:bodyPr wrap="square" rtlCol="0">
            <a:spAutoFit/>
          </a:bodyPr>
          <a:lstStyle/>
          <a:p>
            <a:pPr>
              <a:spcAft>
                <a:spcPts val="400"/>
              </a:spcAft>
            </a:pPr>
            <a:r>
              <a:rPr lang="es-MX" sz="2400" b="1" dirty="0">
                <a:latin typeface="Arial"/>
                <a:cs typeface="Arial"/>
              </a:rPr>
              <a:t>El medio ambiente de la Tierra consta de cinco esferas estrechamente relacionadas e interactuantes</a:t>
            </a:r>
          </a:p>
          <a:p>
            <a:pPr>
              <a:spcAft>
                <a:spcPts val="400"/>
              </a:spcAft>
            </a:pPr>
            <a:r>
              <a:rPr lang="es-MX" sz="2400" b="1" dirty="0">
                <a:latin typeface="Arial"/>
                <a:cs typeface="Arial"/>
              </a:rPr>
              <a:t> </a:t>
            </a:r>
          </a:p>
          <a:p>
            <a:pPr>
              <a:spcAft>
                <a:spcPts val="400"/>
              </a:spcAft>
            </a:pPr>
            <a:r>
              <a:rPr lang="es-MX" sz="2400" b="1" dirty="0">
                <a:latin typeface="Arial"/>
                <a:cs typeface="Arial"/>
              </a:rPr>
              <a:t>(1) La hidrosfera:  Agua</a:t>
            </a:r>
          </a:p>
          <a:p>
            <a:pPr>
              <a:spcAft>
                <a:spcPts val="400"/>
              </a:spcAft>
            </a:pPr>
            <a:r>
              <a:rPr lang="es-MX" sz="2400" b="1" dirty="0">
                <a:latin typeface="Arial"/>
                <a:cs typeface="Arial"/>
              </a:rPr>
              <a:t>(2) La atmosfera:  Aire </a:t>
            </a:r>
          </a:p>
          <a:p>
            <a:pPr>
              <a:spcAft>
                <a:spcPts val="400"/>
              </a:spcAft>
            </a:pPr>
            <a:r>
              <a:rPr lang="es-MX" sz="2400" b="1" dirty="0">
                <a:latin typeface="Arial"/>
                <a:cs typeface="Arial"/>
              </a:rPr>
              <a:t>(3) La geosfera:  Roca, material mineral, suelo </a:t>
            </a:r>
          </a:p>
          <a:p>
            <a:pPr>
              <a:spcAft>
                <a:spcPts val="400"/>
              </a:spcAft>
            </a:pPr>
            <a:r>
              <a:rPr lang="es-MX" sz="2400" b="1" dirty="0">
                <a:latin typeface="Arial"/>
                <a:cs typeface="Arial"/>
              </a:rPr>
              <a:t>(4) La </a:t>
            </a:r>
            <a:r>
              <a:rPr lang="es-MX" sz="2400" b="1" dirty="0" err="1">
                <a:latin typeface="Arial"/>
                <a:cs typeface="Arial"/>
              </a:rPr>
              <a:t>antrosfera</a:t>
            </a:r>
            <a:r>
              <a:rPr lang="es-MX" sz="2400" b="1" dirty="0">
                <a:latin typeface="Arial"/>
                <a:cs typeface="Arial"/>
              </a:rPr>
              <a:t>:  Cosas que los humanos hacen y construyen </a:t>
            </a:r>
          </a:p>
          <a:p>
            <a:pPr>
              <a:spcAft>
                <a:spcPts val="400"/>
              </a:spcAft>
            </a:pPr>
            <a:r>
              <a:rPr lang="es-MX" sz="2400" b="1" dirty="0">
                <a:latin typeface="Arial"/>
                <a:cs typeface="Arial"/>
              </a:rPr>
              <a:t>(5) Biosfera:  Organismos vivos.</a:t>
            </a:r>
          </a:p>
          <a:p>
            <a:pPr>
              <a:spcAft>
                <a:spcPts val="400"/>
              </a:spcAft>
            </a:pPr>
            <a:endParaRPr lang="es-MX" sz="2400" b="1" dirty="0">
              <a:latin typeface="Arial"/>
              <a:cs typeface="Arial"/>
            </a:endParaRPr>
          </a:p>
          <a:p>
            <a:pPr>
              <a:spcAft>
                <a:spcPts val="400"/>
              </a:spcAft>
            </a:pPr>
            <a:r>
              <a:rPr lang="es-MX" sz="2400" b="1" dirty="0">
                <a:solidFill>
                  <a:srgbClr val="0000FF"/>
                </a:solidFill>
                <a:latin typeface="Arial"/>
                <a:cs typeface="Arial"/>
              </a:rPr>
              <a:t>Estas cinco esferas constituyen o integran al Sistema Tierra</a:t>
            </a:r>
            <a:endParaRPr lang="es-MX" sz="2400" b="1" dirty="0">
              <a:latin typeface="Arial"/>
              <a:cs typeface="Arial"/>
            </a:endParaRPr>
          </a:p>
        </p:txBody>
      </p:sp>
      <p:sp>
        <p:nvSpPr>
          <p:cNvPr id="5" name="Slide Number Placeholder 4"/>
          <p:cNvSpPr>
            <a:spLocks noGrp="1"/>
          </p:cNvSpPr>
          <p:nvPr>
            <p:ph type="sldNum" sz="quarter" idx="12"/>
          </p:nvPr>
        </p:nvSpPr>
        <p:spPr/>
        <p:txBody>
          <a:bodyPr/>
          <a:lstStyle/>
          <a:p>
            <a:fld id="{465FB5D6-0329-8F4B-B8E1-CC6056AF8638}" type="slidenum">
              <a:rPr lang="en-US" smtClean="0"/>
              <a:pPr/>
              <a:t>12</a:t>
            </a:fld>
            <a:endParaRPr lang="en-US"/>
          </a:p>
        </p:txBody>
      </p:sp>
      <p:sp>
        <p:nvSpPr>
          <p:cNvPr id="8" name="TextBox 7"/>
          <p:cNvSpPr txBox="1"/>
          <p:nvPr/>
        </p:nvSpPr>
        <p:spPr>
          <a:xfrm>
            <a:off x="10287000" y="0"/>
            <a:ext cx="381000" cy="369332"/>
          </a:xfrm>
          <a:prstGeom prst="rect">
            <a:avLst/>
          </a:prstGeom>
          <a:noFill/>
        </p:spPr>
        <p:txBody>
          <a:bodyPr wrap="square" rtlCol="0">
            <a:spAutoFit/>
          </a:bodyPr>
          <a:lstStyle/>
          <a:p>
            <a:fld id="{557639C6-9D98-734A-84F6-D7C5E3285A17}" type="slidenum">
              <a:rPr lang="en-US"/>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8" name="TextBox 7"/>
          <p:cNvSpPr txBox="1"/>
          <p:nvPr/>
        </p:nvSpPr>
        <p:spPr>
          <a:xfrm>
            <a:off x="1600200" y="5874603"/>
            <a:ext cx="5181600" cy="707886"/>
          </a:xfrm>
          <a:prstGeom prst="rect">
            <a:avLst/>
          </a:prstGeom>
          <a:noFill/>
        </p:spPr>
        <p:txBody>
          <a:bodyPr wrap="square" rtlCol="0">
            <a:spAutoFit/>
          </a:bodyPr>
          <a:lstStyle/>
          <a:p>
            <a:pPr>
              <a:spcAft>
                <a:spcPts val="600"/>
              </a:spcAft>
            </a:pPr>
            <a:r>
              <a:rPr lang="en-US" sz="2000" b="1" dirty="0">
                <a:solidFill>
                  <a:srgbClr val="0000FF"/>
                </a:solidFill>
                <a:latin typeface="Arial"/>
                <a:cs typeface="Arial"/>
              </a:rPr>
              <a:t>Water circulates through the environment in the hydrologic cycle</a:t>
            </a:r>
          </a:p>
        </p:txBody>
      </p:sp>
      <p:sp>
        <p:nvSpPr>
          <p:cNvPr id="9" name="TextBox 8"/>
          <p:cNvSpPr txBox="1"/>
          <p:nvPr/>
        </p:nvSpPr>
        <p:spPr>
          <a:xfrm>
            <a:off x="10134600" y="87868"/>
            <a:ext cx="457200" cy="369332"/>
          </a:xfrm>
          <a:prstGeom prst="rect">
            <a:avLst/>
          </a:prstGeom>
          <a:noFill/>
        </p:spPr>
        <p:txBody>
          <a:bodyPr wrap="square" rtlCol="0">
            <a:spAutoFit/>
          </a:bodyPr>
          <a:lstStyle/>
          <a:p>
            <a:fld id="{557639C6-9D98-734A-84F6-D7C5E3285A17}" type="slidenum">
              <a:rPr lang="en-US" b="1">
                <a:latin typeface="Arial"/>
                <a:cs typeface="Arial"/>
              </a:rPr>
              <a:pPr/>
              <a:t>13</a:t>
            </a:fld>
            <a:endParaRPr lang="en-US" b="1" dirty="0">
              <a:latin typeface="Arial"/>
              <a:cs typeface="Arial"/>
            </a:endParaRPr>
          </a:p>
        </p:txBody>
      </p:sp>
      <p:grpSp>
        <p:nvGrpSpPr>
          <p:cNvPr id="2" name="Group 4">
            <a:extLst>
              <a:ext uri="{FF2B5EF4-FFF2-40B4-BE49-F238E27FC236}">
                <a16:creationId xmlns:a16="http://schemas.microsoft.com/office/drawing/2014/main" id="{4C8F0AA2-D92E-4E88-B674-FE7CEEE11307}"/>
              </a:ext>
            </a:extLst>
          </p:cNvPr>
          <p:cNvGrpSpPr>
            <a:grpSpLocks noChangeAspect="1"/>
          </p:cNvGrpSpPr>
          <p:nvPr/>
        </p:nvGrpSpPr>
        <p:grpSpPr bwMode="auto">
          <a:xfrm>
            <a:off x="1447799" y="87869"/>
            <a:ext cx="9105246" cy="6778070"/>
            <a:chOff x="-48" y="-6"/>
            <a:chExt cx="5818" cy="4331"/>
          </a:xfrm>
        </p:grpSpPr>
        <p:sp>
          <p:nvSpPr>
            <p:cNvPr id="4" name="AutoShape 3">
              <a:extLst>
                <a:ext uri="{FF2B5EF4-FFF2-40B4-BE49-F238E27FC236}">
                  <a16:creationId xmlns:a16="http://schemas.microsoft.com/office/drawing/2014/main" id="{2F3BAE2D-F56E-4750-B0F4-5C4B882D177D}"/>
                </a:ext>
              </a:extLst>
            </p:cNvPr>
            <p:cNvSpPr>
              <a:spLocks noChangeAspect="1" noChangeArrowheads="1" noTextEdit="1"/>
            </p:cNvSpPr>
            <p:nvPr/>
          </p:nvSpPr>
          <p:spPr bwMode="auto">
            <a:xfrm>
              <a:off x="-48" y="-6"/>
              <a:ext cx="5818" cy="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 name="Freeform 5">
              <a:extLst>
                <a:ext uri="{FF2B5EF4-FFF2-40B4-BE49-F238E27FC236}">
                  <a16:creationId xmlns:a16="http://schemas.microsoft.com/office/drawing/2014/main" id="{4BA9C2D8-0CE7-444E-915A-3F416008DCF1}"/>
                </a:ext>
              </a:extLst>
            </p:cNvPr>
            <p:cNvSpPr>
              <a:spLocks/>
            </p:cNvSpPr>
            <p:nvPr/>
          </p:nvSpPr>
          <p:spPr bwMode="auto">
            <a:xfrm>
              <a:off x="-10" y="1"/>
              <a:ext cx="5777" cy="3010"/>
            </a:xfrm>
            <a:custGeom>
              <a:avLst/>
              <a:gdLst>
                <a:gd name="T0" fmla="*/ 0 w 6567"/>
                <a:gd name="T1" fmla="*/ 0 h 3422"/>
                <a:gd name="T2" fmla="*/ 0 w 6567"/>
                <a:gd name="T3" fmla="*/ 0 h 3422"/>
                <a:gd name="T4" fmla="*/ 6567 w 6567"/>
                <a:gd name="T5" fmla="*/ 0 h 3422"/>
                <a:gd name="T6" fmla="*/ 6567 w 6567"/>
                <a:gd name="T7" fmla="*/ 3422 h 3422"/>
                <a:gd name="T8" fmla="*/ 0 w 6567"/>
                <a:gd name="T9" fmla="*/ 3422 h 3422"/>
                <a:gd name="T10" fmla="*/ 0 w 6567"/>
                <a:gd name="T11" fmla="*/ 0 h 3422"/>
              </a:gdLst>
              <a:ahLst/>
              <a:cxnLst>
                <a:cxn ang="0">
                  <a:pos x="T0" y="T1"/>
                </a:cxn>
                <a:cxn ang="0">
                  <a:pos x="T2" y="T3"/>
                </a:cxn>
                <a:cxn ang="0">
                  <a:pos x="T4" y="T5"/>
                </a:cxn>
                <a:cxn ang="0">
                  <a:pos x="T6" y="T7"/>
                </a:cxn>
                <a:cxn ang="0">
                  <a:pos x="T8" y="T9"/>
                </a:cxn>
                <a:cxn ang="0">
                  <a:pos x="T10" y="T11"/>
                </a:cxn>
              </a:cxnLst>
              <a:rect l="0" t="0" r="r" b="b"/>
              <a:pathLst>
                <a:path w="6567" h="3422">
                  <a:moveTo>
                    <a:pt x="0" y="0"/>
                  </a:moveTo>
                  <a:lnTo>
                    <a:pt x="0" y="0"/>
                  </a:lnTo>
                  <a:lnTo>
                    <a:pt x="6567" y="0"/>
                  </a:lnTo>
                  <a:lnTo>
                    <a:pt x="6567" y="3422"/>
                  </a:lnTo>
                  <a:lnTo>
                    <a:pt x="0" y="3422"/>
                  </a:lnTo>
                  <a:lnTo>
                    <a:pt x="0" y="0"/>
                  </a:lnTo>
                  <a:close/>
                </a:path>
              </a:pathLst>
            </a:custGeom>
            <a:solidFill>
              <a:srgbClr val="E5F6F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 name="Freeform 6">
              <a:extLst>
                <a:ext uri="{FF2B5EF4-FFF2-40B4-BE49-F238E27FC236}">
                  <a16:creationId xmlns:a16="http://schemas.microsoft.com/office/drawing/2014/main" id="{85FBB481-7BB1-44DC-B742-63830BACE1EE}"/>
                </a:ext>
              </a:extLst>
            </p:cNvPr>
            <p:cNvSpPr>
              <a:spLocks/>
            </p:cNvSpPr>
            <p:nvPr/>
          </p:nvSpPr>
          <p:spPr bwMode="auto">
            <a:xfrm>
              <a:off x="-10" y="1"/>
              <a:ext cx="5777" cy="3010"/>
            </a:xfrm>
            <a:custGeom>
              <a:avLst/>
              <a:gdLst>
                <a:gd name="T0" fmla="*/ 0 w 6567"/>
                <a:gd name="T1" fmla="*/ 0 h 3422"/>
                <a:gd name="T2" fmla="*/ 0 w 6567"/>
                <a:gd name="T3" fmla="*/ 0 h 3422"/>
                <a:gd name="T4" fmla="*/ 6567 w 6567"/>
                <a:gd name="T5" fmla="*/ 0 h 3422"/>
                <a:gd name="T6" fmla="*/ 6567 w 6567"/>
                <a:gd name="T7" fmla="*/ 3422 h 3422"/>
                <a:gd name="T8" fmla="*/ 0 w 6567"/>
                <a:gd name="T9" fmla="*/ 3422 h 3422"/>
                <a:gd name="T10" fmla="*/ 0 w 6567"/>
                <a:gd name="T11" fmla="*/ 0 h 3422"/>
              </a:gdLst>
              <a:ahLst/>
              <a:cxnLst>
                <a:cxn ang="0">
                  <a:pos x="T0" y="T1"/>
                </a:cxn>
                <a:cxn ang="0">
                  <a:pos x="T2" y="T3"/>
                </a:cxn>
                <a:cxn ang="0">
                  <a:pos x="T4" y="T5"/>
                </a:cxn>
                <a:cxn ang="0">
                  <a:pos x="T6" y="T7"/>
                </a:cxn>
                <a:cxn ang="0">
                  <a:pos x="T8" y="T9"/>
                </a:cxn>
                <a:cxn ang="0">
                  <a:pos x="T10" y="T11"/>
                </a:cxn>
              </a:cxnLst>
              <a:rect l="0" t="0" r="r" b="b"/>
              <a:pathLst>
                <a:path w="6567" h="3422">
                  <a:moveTo>
                    <a:pt x="0" y="0"/>
                  </a:moveTo>
                  <a:lnTo>
                    <a:pt x="0" y="0"/>
                  </a:lnTo>
                  <a:lnTo>
                    <a:pt x="6567" y="0"/>
                  </a:lnTo>
                  <a:lnTo>
                    <a:pt x="6567" y="3422"/>
                  </a:lnTo>
                  <a:lnTo>
                    <a:pt x="0" y="3422"/>
                  </a:lnTo>
                  <a:lnTo>
                    <a:pt x="0" y="0"/>
                  </a:lnTo>
                  <a:close/>
                </a:path>
              </a:pathLst>
            </a:custGeom>
            <a:noFill/>
            <a:ln w="174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 name="Freeform 7">
              <a:extLst>
                <a:ext uri="{FF2B5EF4-FFF2-40B4-BE49-F238E27FC236}">
                  <a16:creationId xmlns:a16="http://schemas.microsoft.com/office/drawing/2014/main" id="{D1478D46-8E97-46BF-A639-0C22931E3E96}"/>
                </a:ext>
              </a:extLst>
            </p:cNvPr>
            <p:cNvSpPr>
              <a:spLocks noEditPoints="1"/>
            </p:cNvSpPr>
            <p:nvPr/>
          </p:nvSpPr>
          <p:spPr bwMode="auto">
            <a:xfrm>
              <a:off x="150" y="761"/>
              <a:ext cx="4984" cy="2064"/>
            </a:xfrm>
            <a:custGeom>
              <a:avLst/>
              <a:gdLst>
                <a:gd name="T0" fmla="*/ 4851 w 5665"/>
                <a:gd name="T1" fmla="*/ 1913 h 2346"/>
                <a:gd name="T2" fmla="*/ 4851 w 5665"/>
                <a:gd name="T3" fmla="*/ 1913 h 2346"/>
                <a:gd name="T4" fmla="*/ 3634 w 5665"/>
                <a:gd name="T5" fmla="*/ 27 h 2346"/>
                <a:gd name="T6" fmla="*/ 0 w 5665"/>
                <a:gd name="T7" fmla="*/ 2346 h 2346"/>
                <a:gd name="T8" fmla="*/ 0 w 5665"/>
                <a:gd name="T9" fmla="*/ 2346 h 2346"/>
                <a:gd name="T10" fmla="*/ 3160 w 5665"/>
                <a:gd name="T11" fmla="*/ 0 h 2346"/>
                <a:gd name="T12" fmla="*/ 5665 w 5665"/>
                <a:gd name="T13" fmla="*/ 1218 h 2346"/>
              </a:gdLst>
              <a:ahLst/>
              <a:cxnLst>
                <a:cxn ang="0">
                  <a:pos x="T0" y="T1"/>
                </a:cxn>
                <a:cxn ang="0">
                  <a:pos x="T2" y="T3"/>
                </a:cxn>
                <a:cxn ang="0">
                  <a:pos x="T4" y="T5"/>
                </a:cxn>
                <a:cxn ang="0">
                  <a:pos x="T6" y="T7"/>
                </a:cxn>
                <a:cxn ang="0">
                  <a:pos x="T8" y="T9"/>
                </a:cxn>
                <a:cxn ang="0">
                  <a:pos x="T10" y="T11"/>
                </a:cxn>
                <a:cxn ang="0">
                  <a:pos x="T12" y="T13"/>
                </a:cxn>
              </a:cxnLst>
              <a:rect l="0" t="0" r="r" b="b"/>
              <a:pathLst>
                <a:path w="5665" h="2346">
                  <a:moveTo>
                    <a:pt x="4851" y="1913"/>
                  </a:moveTo>
                  <a:lnTo>
                    <a:pt x="4851" y="1913"/>
                  </a:lnTo>
                  <a:cubicBezTo>
                    <a:pt x="4765" y="1199"/>
                    <a:pt x="4278" y="454"/>
                    <a:pt x="3634" y="27"/>
                  </a:cubicBezTo>
                  <a:moveTo>
                    <a:pt x="0" y="2346"/>
                  </a:moveTo>
                  <a:lnTo>
                    <a:pt x="0" y="2346"/>
                  </a:lnTo>
                  <a:cubicBezTo>
                    <a:pt x="159" y="1029"/>
                    <a:pt x="1514" y="0"/>
                    <a:pt x="3160" y="0"/>
                  </a:cubicBezTo>
                  <a:cubicBezTo>
                    <a:pt x="4291" y="0"/>
                    <a:pt x="5110" y="486"/>
                    <a:pt x="5665" y="1218"/>
                  </a:cubicBezTo>
                </a:path>
              </a:pathLst>
            </a:custGeom>
            <a:noFill/>
            <a:ln w="74613" cap="flat">
              <a:solidFill>
                <a:srgbClr val="696969"/>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1" name="Freeform 8">
              <a:extLst>
                <a:ext uri="{FF2B5EF4-FFF2-40B4-BE49-F238E27FC236}">
                  <a16:creationId xmlns:a16="http://schemas.microsoft.com/office/drawing/2014/main" id="{B6F10025-883C-44C9-A5FA-069348304528}"/>
                </a:ext>
              </a:extLst>
            </p:cNvPr>
            <p:cNvSpPr>
              <a:spLocks/>
            </p:cNvSpPr>
            <p:nvPr/>
          </p:nvSpPr>
          <p:spPr bwMode="auto">
            <a:xfrm>
              <a:off x="3893" y="1875"/>
              <a:ext cx="547" cy="488"/>
            </a:xfrm>
            <a:custGeom>
              <a:avLst/>
              <a:gdLst>
                <a:gd name="T0" fmla="*/ 313 w 621"/>
                <a:gd name="T1" fmla="*/ 555 h 555"/>
                <a:gd name="T2" fmla="*/ 313 w 621"/>
                <a:gd name="T3" fmla="*/ 555 h 555"/>
                <a:gd name="T4" fmla="*/ 42 w 621"/>
                <a:gd name="T5" fmla="*/ 550 h 555"/>
                <a:gd name="T6" fmla="*/ 30 w 621"/>
                <a:gd name="T7" fmla="*/ 346 h 555"/>
                <a:gd name="T8" fmla="*/ 225 w 621"/>
                <a:gd name="T9" fmla="*/ 38 h 555"/>
                <a:gd name="T10" fmla="*/ 575 w 621"/>
                <a:gd name="T11" fmla="*/ 96 h 555"/>
                <a:gd name="T12" fmla="*/ 496 w 621"/>
                <a:gd name="T13" fmla="*/ 342 h 555"/>
                <a:gd name="T14" fmla="*/ 313 w 621"/>
                <a:gd name="T15" fmla="*/ 555 h 5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1" h="555">
                  <a:moveTo>
                    <a:pt x="313" y="555"/>
                  </a:moveTo>
                  <a:lnTo>
                    <a:pt x="313" y="555"/>
                  </a:lnTo>
                  <a:lnTo>
                    <a:pt x="42" y="550"/>
                  </a:lnTo>
                  <a:cubicBezTo>
                    <a:pt x="42" y="550"/>
                    <a:pt x="0" y="434"/>
                    <a:pt x="30" y="346"/>
                  </a:cubicBezTo>
                  <a:cubicBezTo>
                    <a:pt x="59" y="259"/>
                    <a:pt x="109" y="50"/>
                    <a:pt x="225" y="38"/>
                  </a:cubicBezTo>
                  <a:cubicBezTo>
                    <a:pt x="342" y="25"/>
                    <a:pt x="530" y="0"/>
                    <a:pt x="575" y="96"/>
                  </a:cubicBezTo>
                  <a:cubicBezTo>
                    <a:pt x="621" y="192"/>
                    <a:pt x="555" y="267"/>
                    <a:pt x="496" y="342"/>
                  </a:cubicBezTo>
                  <a:cubicBezTo>
                    <a:pt x="438" y="417"/>
                    <a:pt x="313" y="555"/>
                    <a:pt x="313" y="555"/>
                  </a:cubicBezTo>
                  <a:close/>
                </a:path>
              </a:pathLst>
            </a:custGeom>
            <a:solidFill>
              <a:srgbClr val="D0D0D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2" name="Freeform 9">
              <a:extLst>
                <a:ext uri="{FF2B5EF4-FFF2-40B4-BE49-F238E27FC236}">
                  <a16:creationId xmlns:a16="http://schemas.microsoft.com/office/drawing/2014/main" id="{1ABBDB26-4517-4B43-902B-8374F20802EE}"/>
                </a:ext>
              </a:extLst>
            </p:cNvPr>
            <p:cNvSpPr>
              <a:spLocks/>
            </p:cNvSpPr>
            <p:nvPr/>
          </p:nvSpPr>
          <p:spPr bwMode="auto">
            <a:xfrm>
              <a:off x="2261" y="2767"/>
              <a:ext cx="871" cy="398"/>
            </a:xfrm>
            <a:custGeom>
              <a:avLst/>
              <a:gdLst>
                <a:gd name="T0" fmla="*/ 990 w 990"/>
                <a:gd name="T1" fmla="*/ 63 h 453"/>
                <a:gd name="T2" fmla="*/ 990 w 990"/>
                <a:gd name="T3" fmla="*/ 63 h 453"/>
                <a:gd name="T4" fmla="*/ 718 w 990"/>
                <a:gd name="T5" fmla="*/ 420 h 453"/>
                <a:gd name="T6" fmla="*/ 168 w 990"/>
                <a:gd name="T7" fmla="*/ 370 h 453"/>
                <a:gd name="T8" fmla="*/ 0 w 990"/>
                <a:gd name="T9" fmla="*/ 51 h 453"/>
                <a:gd name="T10" fmla="*/ 106 w 990"/>
                <a:gd name="T11" fmla="*/ 3 h 453"/>
                <a:gd name="T12" fmla="*/ 244 w 990"/>
                <a:gd name="T13" fmla="*/ 2 h 453"/>
                <a:gd name="T14" fmla="*/ 383 w 990"/>
                <a:gd name="T15" fmla="*/ 2 h 453"/>
                <a:gd name="T16" fmla="*/ 521 w 990"/>
                <a:gd name="T17" fmla="*/ 1 h 453"/>
                <a:gd name="T18" fmla="*/ 659 w 990"/>
                <a:gd name="T19" fmla="*/ 1 h 453"/>
                <a:gd name="T20" fmla="*/ 797 w 990"/>
                <a:gd name="T21" fmla="*/ 0 h 453"/>
                <a:gd name="T22" fmla="*/ 935 w 990"/>
                <a:gd name="T23" fmla="*/ 0 h 453"/>
                <a:gd name="T24" fmla="*/ 990 w 990"/>
                <a:gd name="T25" fmla="*/ 63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0" h="453">
                  <a:moveTo>
                    <a:pt x="990" y="63"/>
                  </a:moveTo>
                  <a:lnTo>
                    <a:pt x="990" y="63"/>
                  </a:lnTo>
                  <a:cubicBezTo>
                    <a:pt x="870" y="183"/>
                    <a:pt x="880" y="404"/>
                    <a:pt x="718" y="420"/>
                  </a:cubicBezTo>
                  <a:cubicBezTo>
                    <a:pt x="551" y="436"/>
                    <a:pt x="301" y="453"/>
                    <a:pt x="168" y="370"/>
                  </a:cubicBezTo>
                  <a:cubicBezTo>
                    <a:pt x="38" y="289"/>
                    <a:pt x="91" y="194"/>
                    <a:pt x="0" y="51"/>
                  </a:cubicBezTo>
                  <a:cubicBezTo>
                    <a:pt x="34" y="77"/>
                    <a:pt x="76" y="52"/>
                    <a:pt x="106" y="3"/>
                  </a:cubicBezTo>
                  <a:cubicBezTo>
                    <a:pt x="141" y="91"/>
                    <a:pt x="203" y="70"/>
                    <a:pt x="244" y="2"/>
                  </a:cubicBezTo>
                  <a:cubicBezTo>
                    <a:pt x="279" y="90"/>
                    <a:pt x="341" y="69"/>
                    <a:pt x="383" y="2"/>
                  </a:cubicBezTo>
                  <a:cubicBezTo>
                    <a:pt x="417" y="90"/>
                    <a:pt x="479" y="69"/>
                    <a:pt x="521" y="1"/>
                  </a:cubicBezTo>
                  <a:cubicBezTo>
                    <a:pt x="555" y="90"/>
                    <a:pt x="617" y="68"/>
                    <a:pt x="659" y="1"/>
                  </a:cubicBezTo>
                  <a:cubicBezTo>
                    <a:pt x="693" y="89"/>
                    <a:pt x="756" y="68"/>
                    <a:pt x="797" y="0"/>
                  </a:cubicBezTo>
                  <a:cubicBezTo>
                    <a:pt x="832" y="89"/>
                    <a:pt x="894" y="67"/>
                    <a:pt x="935" y="0"/>
                  </a:cubicBezTo>
                  <a:cubicBezTo>
                    <a:pt x="946" y="28"/>
                    <a:pt x="975" y="56"/>
                    <a:pt x="990" y="63"/>
                  </a:cubicBezTo>
                  <a:close/>
                </a:path>
              </a:pathLst>
            </a:custGeom>
            <a:solidFill>
              <a:srgbClr val="80D4C8"/>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3" name="Freeform 10">
              <a:extLst>
                <a:ext uri="{FF2B5EF4-FFF2-40B4-BE49-F238E27FC236}">
                  <a16:creationId xmlns:a16="http://schemas.microsoft.com/office/drawing/2014/main" id="{4BE86ECB-69C8-4972-A9E9-80A90FBA30F8}"/>
                </a:ext>
              </a:extLst>
            </p:cNvPr>
            <p:cNvSpPr>
              <a:spLocks/>
            </p:cNvSpPr>
            <p:nvPr/>
          </p:nvSpPr>
          <p:spPr bwMode="auto">
            <a:xfrm>
              <a:off x="2261" y="2767"/>
              <a:ext cx="871" cy="398"/>
            </a:xfrm>
            <a:custGeom>
              <a:avLst/>
              <a:gdLst>
                <a:gd name="T0" fmla="*/ 990 w 990"/>
                <a:gd name="T1" fmla="*/ 63 h 453"/>
                <a:gd name="T2" fmla="*/ 990 w 990"/>
                <a:gd name="T3" fmla="*/ 63 h 453"/>
                <a:gd name="T4" fmla="*/ 718 w 990"/>
                <a:gd name="T5" fmla="*/ 420 h 453"/>
                <a:gd name="T6" fmla="*/ 168 w 990"/>
                <a:gd name="T7" fmla="*/ 370 h 453"/>
                <a:gd name="T8" fmla="*/ 0 w 990"/>
                <a:gd name="T9" fmla="*/ 51 h 453"/>
                <a:gd name="T10" fmla="*/ 106 w 990"/>
                <a:gd name="T11" fmla="*/ 3 h 453"/>
                <a:gd name="T12" fmla="*/ 244 w 990"/>
                <a:gd name="T13" fmla="*/ 2 h 453"/>
                <a:gd name="T14" fmla="*/ 383 w 990"/>
                <a:gd name="T15" fmla="*/ 2 h 453"/>
                <a:gd name="T16" fmla="*/ 521 w 990"/>
                <a:gd name="T17" fmla="*/ 1 h 453"/>
                <a:gd name="T18" fmla="*/ 659 w 990"/>
                <a:gd name="T19" fmla="*/ 1 h 453"/>
                <a:gd name="T20" fmla="*/ 797 w 990"/>
                <a:gd name="T21" fmla="*/ 0 h 453"/>
                <a:gd name="T22" fmla="*/ 935 w 990"/>
                <a:gd name="T23" fmla="*/ 0 h 453"/>
                <a:gd name="T24" fmla="*/ 990 w 990"/>
                <a:gd name="T25" fmla="*/ 63 h 453"/>
                <a:gd name="T26" fmla="*/ 990 w 990"/>
                <a:gd name="T27" fmla="*/ 63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0" h="453">
                  <a:moveTo>
                    <a:pt x="990" y="63"/>
                  </a:moveTo>
                  <a:lnTo>
                    <a:pt x="990" y="63"/>
                  </a:lnTo>
                  <a:cubicBezTo>
                    <a:pt x="870" y="183"/>
                    <a:pt x="880" y="404"/>
                    <a:pt x="718" y="420"/>
                  </a:cubicBezTo>
                  <a:cubicBezTo>
                    <a:pt x="551" y="436"/>
                    <a:pt x="301" y="453"/>
                    <a:pt x="168" y="370"/>
                  </a:cubicBezTo>
                  <a:cubicBezTo>
                    <a:pt x="38" y="289"/>
                    <a:pt x="91" y="194"/>
                    <a:pt x="0" y="51"/>
                  </a:cubicBezTo>
                  <a:cubicBezTo>
                    <a:pt x="34" y="77"/>
                    <a:pt x="76" y="52"/>
                    <a:pt x="106" y="3"/>
                  </a:cubicBezTo>
                  <a:cubicBezTo>
                    <a:pt x="141" y="91"/>
                    <a:pt x="203" y="70"/>
                    <a:pt x="244" y="2"/>
                  </a:cubicBezTo>
                  <a:cubicBezTo>
                    <a:pt x="279" y="90"/>
                    <a:pt x="341" y="69"/>
                    <a:pt x="383" y="2"/>
                  </a:cubicBezTo>
                  <a:cubicBezTo>
                    <a:pt x="417" y="90"/>
                    <a:pt x="479" y="69"/>
                    <a:pt x="521" y="1"/>
                  </a:cubicBezTo>
                  <a:cubicBezTo>
                    <a:pt x="555" y="90"/>
                    <a:pt x="617" y="68"/>
                    <a:pt x="659" y="1"/>
                  </a:cubicBezTo>
                  <a:cubicBezTo>
                    <a:pt x="693" y="89"/>
                    <a:pt x="756" y="68"/>
                    <a:pt x="797" y="0"/>
                  </a:cubicBezTo>
                  <a:cubicBezTo>
                    <a:pt x="832" y="89"/>
                    <a:pt x="894" y="67"/>
                    <a:pt x="935" y="0"/>
                  </a:cubicBezTo>
                  <a:cubicBezTo>
                    <a:pt x="946" y="28"/>
                    <a:pt x="975" y="56"/>
                    <a:pt x="990" y="63"/>
                  </a:cubicBezTo>
                  <a:lnTo>
                    <a:pt x="990" y="63"/>
                  </a:lnTo>
                  <a:close/>
                </a:path>
              </a:pathLst>
            </a:custGeom>
            <a:noFill/>
            <a:ln w="23813" cap="flat">
              <a:solidFill>
                <a:srgbClr val="FEFEF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4" name="Freeform 11">
              <a:extLst>
                <a:ext uri="{FF2B5EF4-FFF2-40B4-BE49-F238E27FC236}">
                  <a16:creationId xmlns:a16="http://schemas.microsoft.com/office/drawing/2014/main" id="{12F79787-143F-4D20-859D-36FBEEF5305A}"/>
                </a:ext>
              </a:extLst>
            </p:cNvPr>
            <p:cNvSpPr>
              <a:spLocks/>
            </p:cNvSpPr>
            <p:nvPr/>
          </p:nvSpPr>
          <p:spPr bwMode="auto">
            <a:xfrm>
              <a:off x="-25" y="2825"/>
              <a:ext cx="1151" cy="523"/>
            </a:xfrm>
            <a:custGeom>
              <a:avLst/>
              <a:gdLst>
                <a:gd name="T0" fmla="*/ 24 w 1308"/>
                <a:gd name="T1" fmla="*/ 5 h 595"/>
                <a:gd name="T2" fmla="*/ 24 w 1308"/>
                <a:gd name="T3" fmla="*/ 5 h 595"/>
                <a:gd name="T4" fmla="*/ 162 w 1308"/>
                <a:gd name="T5" fmla="*/ 4 h 595"/>
                <a:gd name="T6" fmla="*/ 300 w 1308"/>
                <a:gd name="T7" fmla="*/ 4 h 595"/>
                <a:gd name="T8" fmla="*/ 439 w 1308"/>
                <a:gd name="T9" fmla="*/ 3 h 595"/>
                <a:gd name="T10" fmla="*/ 577 w 1308"/>
                <a:gd name="T11" fmla="*/ 3 h 595"/>
                <a:gd name="T12" fmla="*/ 715 w 1308"/>
                <a:gd name="T13" fmla="*/ 2 h 595"/>
                <a:gd name="T14" fmla="*/ 853 w 1308"/>
                <a:gd name="T15" fmla="*/ 2 h 595"/>
                <a:gd name="T16" fmla="*/ 991 w 1308"/>
                <a:gd name="T17" fmla="*/ 1 h 595"/>
                <a:gd name="T18" fmla="*/ 1129 w 1308"/>
                <a:gd name="T19" fmla="*/ 1 h 595"/>
                <a:gd name="T20" fmla="*/ 1268 w 1308"/>
                <a:gd name="T21" fmla="*/ 0 h 595"/>
                <a:gd name="T22" fmla="*/ 1308 w 1308"/>
                <a:gd name="T23" fmla="*/ 54 h 595"/>
                <a:gd name="T24" fmla="*/ 1184 w 1308"/>
                <a:gd name="T25" fmla="*/ 487 h 595"/>
                <a:gd name="T26" fmla="*/ 634 w 1308"/>
                <a:gd name="T27" fmla="*/ 587 h 595"/>
                <a:gd name="T28" fmla="*/ 0 w 1308"/>
                <a:gd name="T29" fmla="*/ 595 h 595"/>
                <a:gd name="T30" fmla="*/ 24 w 1308"/>
                <a:gd name="T31" fmla="*/ 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08" h="595">
                  <a:moveTo>
                    <a:pt x="24" y="5"/>
                  </a:moveTo>
                  <a:lnTo>
                    <a:pt x="24" y="5"/>
                  </a:lnTo>
                  <a:cubicBezTo>
                    <a:pt x="58" y="93"/>
                    <a:pt x="121" y="72"/>
                    <a:pt x="162" y="4"/>
                  </a:cubicBezTo>
                  <a:cubicBezTo>
                    <a:pt x="197" y="93"/>
                    <a:pt x="259" y="71"/>
                    <a:pt x="300" y="4"/>
                  </a:cubicBezTo>
                  <a:cubicBezTo>
                    <a:pt x="335" y="92"/>
                    <a:pt x="397" y="71"/>
                    <a:pt x="439" y="3"/>
                  </a:cubicBezTo>
                  <a:cubicBezTo>
                    <a:pt x="473" y="92"/>
                    <a:pt x="535" y="70"/>
                    <a:pt x="577" y="3"/>
                  </a:cubicBezTo>
                  <a:cubicBezTo>
                    <a:pt x="611" y="91"/>
                    <a:pt x="673" y="70"/>
                    <a:pt x="715" y="2"/>
                  </a:cubicBezTo>
                  <a:cubicBezTo>
                    <a:pt x="749" y="91"/>
                    <a:pt x="812" y="69"/>
                    <a:pt x="853" y="2"/>
                  </a:cubicBezTo>
                  <a:cubicBezTo>
                    <a:pt x="888" y="90"/>
                    <a:pt x="950" y="69"/>
                    <a:pt x="991" y="1"/>
                  </a:cubicBezTo>
                  <a:cubicBezTo>
                    <a:pt x="1026" y="90"/>
                    <a:pt x="1088" y="68"/>
                    <a:pt x="1129" y="1"/>
                  </a:cubicBezTo>
                  <a:cubicBezTo>
                    <a:pt x="1164" y="89"/>
                    <a:pt x="1226" y="68"/>
                    <a:pt x="1268" y="0"/>
                  </a:cubicBezTo>
                  <a:cubicBezTo>
                    <a:pt x="1279" y="29"/>
                    <a:pt x="1293" y="46"/>
                    <a:pt x="1308" y="54"/>
                  </a:cubicBezTo>
                  <a:cubicBezTo>
                    <a:pt x="1243" y="217"/>
                    <a:pt x="1244" y="411"/>
                    <a:pt x="1184" y="487"/>
                  </a:cubicBezTo>
                  <a:cubicBezTo>
                    <a:pt x="1117" y="570"/>
                    <a:pt x="984" y="587"/>
                    <a:pt x="634" y="587"/>
                  </a:cubicBezTo>
                  <a:cubicBezTo>
                    <a:pt x="332" y="587"/>
                    <a:pt x="61" y="594"/>
                    <a:pt x="0" y="595"/>
                  </a:cubicBezTo>
                  <a:lnTo>
                    <a:pt x="24" y="5"/>
                  </a:lnTo>
                  <a:close/>
                </a:path>
              </a:pathLst>
            </a:custGeom>
            <a:solidFill>
              <a:srgbClr val="80D4C8"/>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5" name="Freeform 12">
              <a:extLst>
                <a:ext uri="{FF2B5EF4-FFF2-40B4-BE49-F238E27FC236}">
                  <a16:creationId xmlns:a16="http://schemas.microsoft.com/office/drawing/2014/main" id="{383DCD86-2102-4C9A-91E6-BE1FFC9FBDD2}"/>
                </a:ext>
              </a:extLst>
            </p:cNvPr>
            <p:cNvSpPr>
              <a:spLocks/>
            </p:cNvSpPr>
            <p:nvPr/>
          </p:nvSpPr>
          <p:spPr bwMode="auto">
            <a:xfrm>
              <a:off x="-25" y="2825"/>
              <a:ext cx="1151" cy="523"/>
            </a:xfrm>
            <a:custGeom>
              <a:avLst/>
              <a:gdLst>
                <a:gd name="T0" fmla="*/ 24 w 1308"/>
                <a:gd name="T1" fmla="*/ 5 h 595"/>
                <a:gd name="T2" fmla="*/ 24 w 1308"/>
                <a:gd name="T3" fmla="*/ 5 h 595"/>
                <a:gd name="T4" fmla="*/ 162 w 1308"/>
                <a:gd name="T5" fmla="*/ 4 h 595"/>
                <a:gd name="T6" fmla="*/ 300 w 1308"/>
                <a:gd name="T7" fmla="*/ 4 h 595"/>
                <a:gd name="T8" fmla="*/ 439 w 1308"/>
                <a:gd name="T9" fmla="*/ 3 h 595"/>
                <a:gd name="T10" fmla="*/ 577 w 1308"/>
                <a:gd name="T11" fmla="*/ 3 h 595"/>
                <a:gd name="T12" fmla="*/ 715 w 1308"/>
                <a:gd name="T13" fmla="*/ 2 h 595"/>
                <a:gd name="T14" fmla="*/ 853 w 1308"/>
                <a:gd name="T15" fmla="*/ 2 h 595"/>
                <a:gd name="T16" fmla="*/ 991 w 1308"/>
                <a:gd name="T17" fmla="*/ 1 h 595"/>
                <a:gd name="T18" fmla="*/ 1129 w 1308"/>
                <a:gd name="T19" fmla="*/ 1 h 595"/>
                <a:gd name="T20" fmla="*/ 1268 w 1308"/>
                <a:gd name="T21" fmla="*/ 0 h 595"/>
                <a:gd name="T22" fmla="*/ 1308 w 1308"/>
                <a:gd name="T23" fmla="*/ 54 h 595"/>
                <a:gd name="T24" fmla="*/ 1184 w 1308"/>
                <a:gd name="T25" fmla="*/ 487 h 595"/>
                <a:gd name="T26" fmla="*/ 634 w 1308"/>
                <a:gd name="T27" fmla="*/ 587 h 595"/>
                <a:gd name="T28" fmla="*/ 0 w 1308"/>
                <a:gd name="T29" fmla="*/ 595 h 595"/>
                <a:gd name="T30" fmla="*/ 24 w 1308"/>
                <a:gd name="T31" fmla="*/ 5 h 595"/>
                <a:gd name="T32" fmla="*/ 24 w 1308"/>
                <a:gd name="T33" fmla="*/ 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8" h="595">
                  <a:moveTo>
                    <a:pt x="24" y="5"/>
                  </a:moveTo>
                  <a:lnTo>
                    <a:pt x="24" y="5"/>
                  </a:lnTo>
                  <a:cubicBezTo>
                    <a:pt x="58" y="93"/>
                    <a:pt x="121" y="72"/>
                    <a:pt x="162" y="4"/>
                  </a:cubicBezTo>
                  <a:cubicBezTo>
                    <a:pt x="197" y="93"/>
                    <a:pt x="259" y="71"/>
                    <a:pt x="300" y="4"/>
                  </a:cubicBezTo>
                  <a:cubicBezTo>
                    <a:pt x="335" y="92"/>
                    <a:pt x="397" y="71"/>
                    <a:pt x="439" y="3"/>
                  </a:cubicBezTo>
                  <a:cubicBezTo>
                    <a:pt x="473" y="92"/>
                    <a:pt x="535" y="70"/>
                    <a:pt x="577" y="3"/>
                  </a:cubicBezTo>
                  <a:cubicBezTo>
                    <a:pt x="611" y="91"/>
                    <a:pt x="673" y="70"/>
                    <a:pt x="715" y="2"/>
                  </a:cubicBezTo>
                  <a:cubicBezTo>
                    <a:pt x="749" y="91"/>
                    <a:pt x="812" y="69"/>
                    <a:pt x="853" y="2"/>
                  </a:cubicBezTo>
                  <a:cubicBezTo>
                    <a:pt x="888" y="90"/>
                    <a:pt x="950" y="69"/>
                    <a:pt x="991" y="1"/>
                  </a:cubicBezTo>
                  <a:cubicBezTo>
                    <a:pt x="1026" y="90"/>
                    <a:pt x="1088" y="68"/>
                    <a:pt x="1129" y="1"/>
                  </a:cubicBezTo>
                  <a:cubicBezTo>
                    <a:pt x="1164" y="89"/>
                    <a:pt x="1226" y="68"/>
                    <a:pt x="1268" y="0"/>
                  </a:cubicBezTo>
                  <a:cubicBezTo>
                    <a:pt x="1279" y="29"/>
                    <a:pt x="1293" y="46"/>
                    <a:pt x="1308" y="54"/>
                  </a:cubicBezTo>
                  <a:cubicBezTo>
                    <a:pt x="1243" y="217"/>
                    <a:pt x="1244" y="411"/>
                    <a:pt x="1184" y="487"/>
                  </a:cubicBezTo>
                  <a:cubicBezTo>
                    <a:pt x="1117" y="570"/>
                    <a:pt x="984" y="587"/>
                    <a:pt x="634" y="587"/>
                  </a:cubicBezTo>
                  <a:cubicBezTo>
                    <a:pt x="332" y="587"/>
                    <a:pt x="61" y="594"/>
                    <a:pt x="0" y="595"/>
                  </a:cubicBezTo>
                  <a:lnTo>
                    <a:pt x="24" y="5"/>
                  </a:lnTo>
                  <a:lnTo>
                    <a:pt x="24" y="5"/>
                  </a:lnTo>
                  <a:close/>
                </a:path>
              </a:pathLst>
            </a:custGeom>
            <a:noFill/>
            <a:ln w="36513" cap="flat">
              <a:solidFill>
                <a:srgbClr val="FEFEF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6" name="Freeform 13">
              <a:extLst>
                <a:ext uri="{FF2B5EF4-FFF2-40B4-BE49-F238E27FC236}">
                  <a16:creationId xmlns:a16="http://schemas.microsoft.com/office/drawing/2014/main" id="{257C7555-0A53-4998-AB2B-15CD80850E30}"/>
                </a:ext>
              </a:extLst>
            </p:cNvPr>
            <p:cNvSpPr>
              <a:spLocks/>
            </p:cNvSpPr>
            <p:nvPr/>
          </p:nvSpPr>
          <p:spPr bwMode="auto">
            <a:xfrm>
              <a:off x="4278" y="810"/>
              <a:ext cx="1168" cy="575"/>
            </a:xfrm>
            <a:custGeom>
              <a:avLst/>
              <a:gdLst>
                <a:gd name="T0" fmla="*/ 173 w 1328"/>
                <a:gd name="T1" fmla="*/ 623 h 653"/>
                <a:gd name="T2" fmla="*/ 173 w 1328"/>
                <a:gd name="T3" fmla="*/ 623 h 653"/>
                <a:gd name="T4" fmla="*/ 15 w 1328"/>
                <a:gd name="T5" fmla="*/ 548 h 653"/>
                <a:gd name="T6" fmla="*/ 128 w 1328"/>
                <a:gd name="T7" fmla="*/ 375 h 653"/>
                <a:gd name="T8" fmla="*/ 323 w 1328"/>
                <a:gd name="T9" fmla="*/ 443 h 653"/>
                <a:gd name="T10" fmla="*/ 278 w 1328"/>
                <a:gd name="T11" fmla="*/ 210 h 653"/>
                <a:gd name="T12" fmla="*/ 540 w 1328"/>
                <a:gd name="T13" fmla="*/ 38 h 653"/>
                <a:gd name="T14" fmla="*/ 705 w 1328"/>
                <a:gd name="T15" fmla="*/ 203 h 653"/>
                <a:gd name="T16" fmla="*/ 810 w 1328"/>
                <a:gd name="T17" fmla="*/ 143 h 653"/>
                <a:gd name="T18" fmla="*/ 1043 w 1328"/>
                <a:gd name="T19" fmla="*/ 68 h 653"/>
                <a:gd name="T20" fmla="*/ 1253 w 1328"/>
                <a:gd name="T21" fmla="*/ 240 h 653"/>
                <a:gd name="T22" fmla="*/ 1275 w 1328"/>
                <a:gd name="T23" fmla="*/ 570 h 653"/>
                <a:gd name="T24" fmla="*/ 758 w 1328"/>
                <a:gd name="T25" fmla="*/ 630 h 653"/>
                <a:gd name="T26" fmla="*/ 173 w 1328"/>
                <a:gd name="T27" fmla="*/ 62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8" h="653">
                  <a:moveTo>
                    <a:pt x="173" y="623"/>
                  </a:moveTo>
                  <a:lnTo>
                    <a:pt x="173" y="623"/>
                  </a:lnTo>
                  <a:cubicBezTo>
                    <a:pt x="173" y="623"/>
                    <a:pt x="0" y="615"/>
                    <a:pt x="15" y="548"/>
                  </a:cubicBezTo>
                  <a:cubicBezTo>
                    <a:pt x="30" y="480"/>
                    <a:pt x="30" y="398"/>
                    <a:pt x="128" y="375"/>
                  </a:cubicBezTo>
                  <a:cubicBezTo>
                    <a:pt x="187" y="362"/>
                    <a:pt x="323" y="443"/>
                    <a:pt x="323" y="443"/>
                  </a:cubicBezTo>
                  <a:cubicBezTo>
                    <a:pt x="323" y="443"/>
                    <a:pt x="188" y="330"/>
                    <a:pt x="278" y="210"/>
                  </a:cubicBezTo>
                  <a:cubicBezTo>
                    <a:pt x="368" y="90"/>
                    <a:pt x="435" y="0"/>
                    <a:pt x="540" y="38"/>
                  </a:cubicBezTo>
                  <a:cubicBezTo>
                    <a:pt x="645" y="75"/>
                    <a:pt x="705" y="128"/>
                    <a:pt x="705" y="203"/>
                  </a:cubicBezTo>
                  <a:cubicBezTo>
                    <a:pt x="705" y="278"/>
                    <a:pt x="810" y="143"/>
                    <a:pt x="810" y="143"/>
                  </a:cubicBezTo>
                  <a:cubicBezTo>
                    <a:pt x="810" y="143"/>
                    <a:pt x="923" y="30"/>
                    <a:pt x="1043" y="68"/>
                  </a:cubicBezTo>
                  <a:cubicBezTo>
                    <a:pt x="1163" y="105"/>
                    <a:pt x="1208" y="143"/>
                    <a:pt x="1253" y="240"/>
                  </a:cubicBezTo>
                  <a:cubicBezTo>
                    <a:pt x="1298" y="338"/>
                    <a:pt x="1328" y="488"/>
                    <a:pt x="1275" y="570"/>
                  </a:cubicBezTo>
                  <a:cubicBezTo>
                    <a:pt x="1223" y="653"/>
                    <a:pt x="953" y="615"/>
                    <a:pt x="758" y="630"/>
                  </a:cubicBezTo>
                  <a:cubicBezTo>
                    <a:pt x="563" y="645"/>
                    <a:pt x="173" y="623"/>
                    <a:pt x="173" y="623"/>
                  </a:cubicBez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7" name="Freeform 14">
              <a:extLst>
                <a:ext uri="{FF2B5EF4-FFF2-40B4-BE49-F238E27FC236}">
                  <a16:creationId xmlns:a16="http://schemas.microsoft.com/office/drawing/2014/main" id="{27636AE6-E30C-435B-AE42-26B62D5EB9B2}"/>
                </a:ext>
              </a:extLst>
            </p:cNvPr>
            <p:cNvSpPr>
              <a:spLocks noEditPoints="1"/>
            </p:cNvSpPr>
            <p:nvPr/>
          </p:nvSpPr>
          <p:spPr bwMode="auto">
            <a:xfrm>
              <a:off x="4278" y="810"/>
              <a:ext cx="1168" cy="575"/>
            </a:xfrm>
            <a:custGeom>
              <a:avLst/>
              <a:gdLst>
                <a:gd name="T0" fmla="*/ 173 w 1328"/>
                <a:gd name="T1" fmla="*/ 623 h 653"/>
                <a:gd name="T2" fmla="*/ 173 w 1328"/>
                <a:gd name="T3" fmla="*/ 623 h 653"/>
                <a:gd name="T4" fmla="*/ 15 w 1328"/>
                <a:gd name="T5" fmla="*/ 548 h 653"/>
                <a:gd name="T6" fmla="*/ 128 w 1328"/>
                <a:gd name="T7" fmla="*/ 375 h 653"/>
                <a:gd name="T8" fmla="*/ 323 w 1328"/>
                <a:gd name="T9" fmla="*/ 443 h 653"/>
                <a:gd name="T10" fmla="*/ 278 w 1328"/>
                <a:gd name="T11" fmla="*/ 210 h 653"/>
                <a:gd name="T12" fmla="*/ 540 w 1328"/>
                <a:gd name="T13" fmla="*/ 38 h 653"/>
                <a:gd name="T14" fmla="*/ 705 w 1328"/>
                <a:gd name="T15" fmla="*/ 203 h 653"/>
                <a:gd name="T16" fmla="*/ 810 w 1328"/>
                <a:gd name="T17" fmla="*/ 143 h 653"/>
                <a:gd name="T18" fmla="*/ 1043 w 1328"/>
                <a:gd name="T19" fmla="*/ 68 h 653"/>
                <a:gd name="T20" fmla="*/ 1253 w 1328"/>
                <a:gd name="T21" fmla="*/ 240 h 653"/>
                <a:gd name="T22" fmla="*/ 1275 w 1328"/>
                <a:gd name="T23" fmla="*/ 570 h 653"/>
                <a:gd name="T24" fmla="*/ 758 w 1328"/>
                <a:gd name="T25" fmla="*/ 630 h 653"/>
                <a:gd name="T26" fmla="*/ 173 w 1328"/>
                <a:gd name="T27" fmla="*/ 623 h 653"/>
                <a:gd name="T28" fmla="*/ 173 w 1328"/>
                <a:gd name="T29" fmla="*/ 623 h 653"/>
                <a:gd name="T30" fmla="*/ 960 w 1328"/>
                <a:gd name="T31" fmla="*/ 405 h 653"/>
                <a:gd name="T32" fmla="*/ 960 w 1328"/>
                <a:gd name="T33" fmla="*/ 405 h 653"/>
                <a:gd name="T34" fmla="*/ 915 w 1328"/>
                <a:gd name="T35" fmla="*/ 465 h 653"/>
                <a:gd name="T36" fmla="*/ 1103 w 1328"/>
                <a:gd name="T37" fmla="*/ 510 h 653"/>
                <a:gd name="T38" fmla="*/ 1110 w 1328"/>
                <a:gd name="T39" fmla="*/ 405 h 653"/>
                <a:gd name="T40" fmla="*/ 473 w 1328"/>
                <a:gd name="T41" fmla="*/ 428 h 653"/>
                <a:gd name="T42" fmla="*/ 473 w 1328"/>
                <a:gd name="T43" fmla="*/ 428 h 653"/>
                <a:gd name="T44" fmla="*/ 428 w 1328"/>
                <a:gd name="T45" fmla="*/ 488 h 653"/>
                <a:gd name="T46" fmla="*/ 615 w 1328"/>
                <a:gd name="T47" fmla="*/ 533 h 653"/>
                <a:gd name="T48" fmla="*/ 623 w 1328"/>
                <a:gd name="T49" fmla="*/ 428 h 653"/>
                <a:gd name="T50" fmla="*/ 833 w 1328"/>
                <a:gd name="T51" fmla="*/ 443 h 653"/>
                <a:gd name="T52" fmla="*/ 833 w 1328"/>
                <a:gd name="T53" fmla="*/ 443 h 653"/>
                <a:gd name="T54" fmla="*/ 743 w 1328"/>
                <a:gd name="T55" fmla="*/ 360 h 653"/>
                <a:gd name="T56" fmla="*/ 833 w 1328"/>
                <a:gd name="T57" fmla="*/ 225 h 653"/>
                <a:gd name="T58" fmla="*/ 953 w 1328"/>
                <a:gd name="T59" fmla="*/ 330 h 653"/>
                <a:gd name="T60" fmla="*/ 1013 w 1328"/>
                <a:gd name="T61" fmla="*/ 203 h 653"/>
                <a:gd name="T62" fmla="*/ 1185 w 1328"/>
                <a:gd name="T63" fmla="*/ 225 h 653"/>
                <a:gd name="T64" fmla="*/ 1178 w 1328"/>
                <a:gd name="T65" fmla="*/ 383 h 653"/>
                <a:gd name="T66" fmla="*/ 548 w 1328"/>
                <a:gd name="T67" fmla="*/ 360 h 653"/>
                <a:gd name="T68" fmla="*/ 548 w 1328"/>
                <a:gd name="T69" fmla="*/ 360 h 653"/>
                <a:gd name="T70" fmla="*/ 503 w 1328"/>
                <a:gd name="T71" fmla="*/ 210 h 653"/>
                <a:gd name="T72" fmla="*/ 728 w 1328"/>
                <a:gd name="T73" fmla="*/ 248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8" h="653">
                  <a:moveTo>
                    <a:pt x="173" y="623"/>
                  </a:moveTo>
                  <a:lnTo>
                    <a:pt x="173" y="623"/>
                  </a:lnTo>
                  <a:cubicBezTo>
                    <a:pt x="173" y="623"/>
                    <a:pt x="0" y="615"/>
                    <a:pt x="15" y="548"/>
                  </a:cubicBezTo>
                  <a:cubicBezTo>
                    <a:pt x="30" y="480"/>
                    <a:pt x="30" y="398"/>
                    <a:pt x="128" y="375"/>
                  </a:cubicBezTo>
                  <a:cubicBezTo>
                    <a:pt x="187" y="362"/>
                    <a:pt x="323" y="443"/>
                    <a:pt x="323" y="443"/>
                  </a:cubicBezTo>
                  <a:cubicBezTo>
                    <a:pt x="323" y="443"/>
                    <a:pt x="188" y="330"/>
                    <a:pt x="278" y="210"/>
                  </a:cubicBezTo>
                  <a:cubicBezTo>
                    <a:pt x="368" y="90"/>
                    <a:pt x="435" y="0"/>
                    <a:pt x="540" y="38"/>
                  </a:cubicBezTo>
                  <a:cubicBezTo>
                    <a:pt x="645" y="75"/>
                    <a:pt x="705" y="128"/>
                    <a:pt x="705" y="203"/>
                  </a:cubicBezTo>
                  <a:cubicBezTo>
                    <a:pt x="705" y="278"/>
                    <a:pt x="810" y="143"/>
                    <a:pt x="810" y="143"/>
                  </a:cubicBezTo>
                  <a:cubicBezTo>
                    <a:pt x="810" y="143"/>
                    <a:pt x="923" y="30"/>
                    <a:pt x="1043" y="68"/>
                  </a:cubicBezTo>
                  <a:cubicBezTo>
                    <a:pt x="1163" y="105"/>
                    <a:pt x="1208" y="143"/>
                    <a:pt x="1253" y="240"/>
                  </a:cubicBezTo>
                  <a:cubicBezTo>
                    <a:pt x="1298" y="338"/>
                    <a:pt x="1328" y="488"/>
                    <a:pt x="1275" y="570"/>
                  </a:cubicBezTo>
                  <a:cubicBezTo>
                    <a:pt x="1223" y="653"/>
                    <a:pt x="953" y="615"/>
                    <a:pt x="758" y="630"/>
                  </a:cubicBezTo>
                  <a:cubicBezTo>
                    <a:pt x="563" y="645"/>
                    <a:pt x="173" y="623"/>
                    <a:pt x="173" y="623"/>
                  </a:cubicBezTo>
                  <a:lnTo>
                    <a:pt x="173" y="623"/>
                  </a:lnTo>
                  <a:close/>
                  <a:moveTo>
                    <a:pt x="960" y="405"/>
                  </a:moveTo>
                  <a:lnTo>
                    <a:pt x="960" y="405"/>
                  </a:lnTo>
                  <a:cubicBezTo>
                    <a:pt x="960" y="405"/>
                    <a:pt x="848" y="398"/>
                    <a:pt x="915" y="465"/>
                  </a:cubicBezTo>
                  <a:cubicBezTo>
                    <a:pt x="983" y="533"/>
                    <a:pt x="1073" y="555"/>
                    <a:pt x="1103" y="510"/>
                  </a:cubicBezTo>
                  <a:cubicBezTo>
                    <a:pt x="1133" y="465"/>
                    <a:pt x="1110" y="405"/>
                    <a:pt x="1110" y="405"/>
                  </a:cubicBezTo>
                  <a:moveTo>
                    <a:pt x="473" y="428"/>
                  </a:moveTo>
                  <a:lnTo>
                    <a:pt x="473" y="428"/>
                  </a:lnTo>
                  <a:cubicBezTo>
                    <a:pt x="473" y="428"/>
                    <a:pt x="360" y="420"/>
                    <a:pt x="428" y="488"/>
                  </a:cubicBezTo>
                  <a:cubicBezTo>
                    <a:pt x="495" y="555"/>
                    <a:pt x="585" y="578"/>
                    <a:pt x="615" y="533"/>
                  </a:cubicBezTo>
                  <a:cubicBezTo>
                    <a:pt x="645" y="488"/>
                    <a:pt x="623" y="428"/>
                    <a:pt x="623" y="428"/>
                  </a:cubicBezTo>
                  <a:moveTo>
                    <a:pt x="833" y="443"/>
                  </a:moveTo>
                  <a:lnTo>
                    <a:pt x="833" y="443"/>
                  </a:lnTo>
                  <a:cubicBezTo>
                    <a:pt x="833" y="443"/>
                    <a:pt x="735" y="420"/>
                    <a:pt x="743" y="360"/>
                  </a:cubicBezTo>
                  <a:cubicBezTo>
                    <a:pt x="750" y="300"/>
                    <a:pt x="735" y="195"/>
                    <a:pt x="833" y="225"/>
                  </a:cubicBezTo>
                  <a:cubicBezTo>
                    <a:pt x="930" y="255"/>
                    <a:pt x="960" y="293"/>
                    <a:pt x="953" y="330"/>
                  </a:cubicBezTo>
                  <a:cubicBezTo>
                    <a:pt x="945" y="368"/>
                    <a:pt x="938" y="218"/>
                    <a:pt x="1013" y="203"/>
                  </a:cubicBezTo>
                  <a:cubicBezTo>
                    <a:pt x="1088" y="188"/>
                    <a:pt x="1140" y="135"/>
                    <a:pt x="1185" y="225"/>
                  </a:cubicBezTo>
                  <a:cubicBezTo>
                    <a:pt x="1230" y="315"/>
                    <a:pt x="1178" y="383"/>
                    <a:pt x="1178" y="383"/>
                  </a:cubicBezTo>
                  <a:moveTo>
                    <a:pt x="548" y="360"/>
                  </a:moveTo>
                  <a:lnTo>
                    <a:pt x="548" y="360"/>
                  </a:lnTo>
                  <a:cubicBezTo>
                    <a:pt x="548" y="360"/>
                    <a:pt x="435" y="278"/>
                    <a:pt x="503" y="210"/>
                  </a:cubicBezTo>
                  <a:cubicBezTo>
                    <a:pt x="570" y="143"/>
                    <a:pt x="728" y="248"/>
                    <a:pt x="728" y="248"/>
                  </a:cubicBezTo>
                </a:path>
              </a:pathLst>
            </a:custGeom>
            <a:noFill/>
            <a:ln w="254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8" name="Freeform 15">
              <a:extLst>
                <a:ext uri="{FF2B5EF4-FFF2-40B4-BE49-F238E27FC236}">
                  <a16:creationId xmlns:a16="http://schemas.microsoft.com/office/drawing/2014/main" id="{612F870F-D555-4D98-A1BD-B02AF716970D}"/>
                </a:ext>
              </a:extLst>
            </p:cNvPr>
            <p:cNvSpPr>
              <a:spLocks/>
            </p:cNvSpPr>
            <p:nvPr/>
          </p:nvSpPr>
          <p:spPr bwMode="auto">
            <a:xfrm>
              <a:off x="430" y="113"/>
              <a:ext cx="301" cy="301"/>
            </a:xfrm>
            <a:custGeom>
              <a:avLst/>
              <a:gdLst>
                <a:gd name="T0" fmla="*/ 0 w 342"/>
                <a:gd name="T1" fmla="*/ 171 h 342"/>
                <a:gd name="T2" fmla="*/ 0 w 342"/>
                <a:gd name="T3" fmla="*/ 171 h 342"/>
                <a:gd name="T4" fmla="*/ 171 w 342"/>
                <a:gd name="T5" fmla="*/ 0 h 342"/>
                <a:gd name="T6" fmla="*/ 342 w 342"/>
                <a:gd name="T7" fmla="*/ 171 h 342"/>
                <a:gd name="T8" fmla="*/ 171 w 342"/>
                <a:gd name="T9" fmla="*/ 342 h 342"/>
                <a:gd name="T10" fmla="*/ 0 w 342"/>
                <a:gd name="T11" fmla="*/ 171 h 342"/>
              </a:gdLst>
              <a:ahLst/>
              <a:cxnLst>
                <a:cxn ang="0">
                  <a:pos x="T0" y="T1"/>
                </a:cxn>
                <a:cxn ang="0">
                  <a:pos x="T2" y="T3"/>
                </a:cxn>
                <a:cxn ang="0">
                  <a:pos x="T4" y="T5"/>
                </a:cxn>
                <a:cxn ang="0">
                  <a:pos x="T6" y="T7"/>
                </a:cxn>
                <a:cxn ang="0">
                  <a:pos x="T8" y="T9"/>
                </a:cxn>
                <a:cxn ang="0">
                  <a:pos x="T10" y="T11"/>
                </a:cxn>
              </a:cxnLst>
              <a:rect l="0" t="0" r="r" b="b"/>
              <a:pathLst>
                <a:path w="342" h="342">
                  <a:moveTo>
                    <a:pt x="0" y="171"/>
                  </a:moveTo>
                  <a:lnTo>
                    <a:pt x="0" y="171"/>
                  </a:lnTo>
                  <a:cubicBezTo>
                    <a:pt x="0" y="77"/>
                    <a:pt x="77" y="0"/>
                    <a:pt x="171" y="0"/>
                  </a:cubicBezTo>
                  <a:cubicBezTo>
                    <a:pt x="265" y="0"/>
                    <a:pt x="342" y="77"/>
                    <a:pt x="342" y="171"/>
                  </a:cubicBezTo>
                  <a:cubicBezTo>
                    <a:pt x="342" y="265"/>
                    <a:pt x="265" y="342"/>
                    <a:pt x="171" y="342"/>
                  </a:cubicBezTo>
                  <a:cubicBezTo>
                    <a:pt x="77" y="342"/>
                    <a:pt x="0" y="265"/>
                    <a:pt x="0" y="171"/>
                  </a:cubicBezTo>
                  <a:close/>
                </a:path>
              </a:pathLst>
            </a:custGeom>
            <a:solidFill>
              <a:srgbClr val="F7EF6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9" name="Freeform 16">
              <a:extLst>
                <a:ext uri="{FF2B5EF4-FFF2-40B4-BE49-F238E27FC236}">
                  <a16:creationId xmlns:a16="http://schemas.microsoft.com/office/drawing/2014/main" id="{8B5258D7-91D1-492C-A8A9-AB2D4BDD5EAA}"/>
                </a:ext>
              </a:extLst>
            </p:cNvPr>
            <p:cNvSpPr>
              <a:spLocks/>
            </p:cNvSpPr>
            <p:nvPr/>
          </p:nvSpPr>
          <p:spPr bwMode="auto">
            <a:xfrm>
              <a:off x="430" y="113"/>
              <a:ext cx="301" cy="301"/>
            </a:xfrm>
            <a:custGeom>
              <a:avLst/>
              <a:gdLst>
                <a:gd name="T0" fmla="*/ 0 w 342"/>
                <a:gd name="T1" fmla="*/ 171 h 342"/>
                <a:gd name="T2" fmla="*/ 0 w 342"/>
                <a:gd name="T3" fmla="*/ 171 h 342"/>
                <a:gd name="T4" fmla="*/ 171 w 342"/>
                <a:gd name="T5" fmla="*/ 0 h 342"/>
                <a:gd name="T6" fmla="*/ 342 w 342"/>
                <a:gd name="T7" fmla="*/ 171 h 342"/>
                <a:gd name="T8" fmla="*/ 171 w 342"/>
                <a:gd name="T9" fmla="*/ 342 h 342"/>
                <a:gd name="T10" fmla="*/ 0 w 342"/>
                <a:gd name="T11" fmla="*/ 171 h 342"/>
                <a:gd name="T12" fmla="*/ 0 w 342"/>
                <a:gd name="T13" fmla="*/ 171 h 342"/>
              </a:gdLst>
              <a:ahLst/>
              <a:cxnLst>
                <a:cxn ang="0">
                  <a:pos x="T0" y="T1"/>
                </a:cxn>
                <a:cxn ang="0">
                  <a:pos x="T2" y="T3"/>
                </a:cxn>
                <a:cxn ang="0">
                  <a:pos x="T4" y="T5"/>
                </a:cxn>
                <a:cxn ang="0">
                  <a:pos x="T6" y="T7"/>
                </a:cxn>
                <a:cxn ang="0">
                  <a:pos x="T8" y="T9"/>
                </a:cxn>
                <a:cxn ang="0">
                  <a:pos x="T10" y="T11"/>
                </a:cxn>
                <a:cxn ang="0">
                  <a:pos x="T12" y="T13"/>
                </a:cxn>
              </a:cxnLst>
              <a:rect l="0" t="0" r="r" b="b"/>
              <a:pathLst>
                <a:path w="342" h="342">
                  <a:moveTo>
                    <a:pt x="0" y="171"/>
                  </a:moveTo>
                  <a:lnTo>
                    <a:pt x="0" y="171"/>
                  </a:lnTo>
                  <a:cubicBezTo>
                    <a:pt x="0" y="77"/>
                    <a:pt x="77" y="0"/>
                    <a:pt x="171" y="0"/>
                  </a:cubicBezTo>
                  <a:cubicBezTo>
                    <a:pt x="265" y="0"/>
                    <a:pt x="342" y="77"/>
                    <a:pt x="342" y="171"/>
                  </a:cubicBezTo>
                  <a:cubicBezTo>
                    <a:pt x="342" y="265"/>
                    <a:pt x="265" y="342"/>
                    <a:pt x="171" y="342"/>
                  </a:cubicBezTo>
                  <a:cubicBezTo>
                    <a:pt x="77" y="342"/>
                    <a:pt x="0" y="265"/>
                    <a:pt x="0" y="171"/>
                  </a:cubicBezTo>
                  <a:lnTo>
                    <a:pt x="0" y="171"/>
                  </a:lnTo>
                  <a:close/>
                </a:path>
              </a:pathLst>
            </a:custGeom>
            <a:noFill/>
            <a:ln w="174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0" name="Freeform 17">
              <a:extLst>
                <a:ext uri="{FF2B5EF4-FFF2-40B4-BE49-F238E27FC236}">
                  <a16:creationId xmlns:a16="http://schemas.microsoft.com/office/drawing/2014/main" id="{D7DD3FBD-EF27-4F23-84D0-EF7E471AA27D}"/>
                </a:ext>
              </a:extLst>
            </p:cNvPr>
            <p:cNvSpPr>
              <a:spLocks noEditPoints="1"/>
            </p:cNvSpPr>
            <p:nvPr/>
          </p:nvSpPr>
          <p:spPr bwMode="auto">
            <a:xfrm>
              <a:off x="523" y="380"/>
              <a:ext cx="547" cy="581"/>
            </a:xfrm>
            <a:custGeom>
              <a:avLst/>
              <a:gdLst>
                <a:gd name="T0" fmla="*/ 259 w 622"/>
                <a:gd name="T1" fmla="*/ 19 h 660"/>
                <a:gd name="T2" fmla="*/ 296 w 622"/>
                <a:gd name="T3" fmla="*/ 58 h 660"/>
                <a:gd name="T4" fmla="*/ 324 w 622"/>
                <a:gd name="T5" fmla="*/ 86 h 660"/>
                <a:gd name="T6" fmla="*/ 352 w 622"/>
                <a:gd name="T7" fmla="*/ 115 h 660"/>
                <a:gd name="T8" fmla="*/ 389 w 622"/>
                <a:gd name="T9" fmla="*/ 153 h 660"/>
                <a:gd name="T10" fmla="*/ 417 w 622"/>
                <a:gd name="T11" fmla="*/ 181 h 660"/>
                <a:gd name="T12" fmla="*/ 445 w 622"/>
                <a:gd name="T13" fmla="*/ 210 h 660"/>
                <a:gd name="T14" fmla="*/ 482 w 622"/>
                <a:gd name="T15" fmla="*/ 248 h 660"/>
                <a:gd name="T16" fmla="*/ 510 w 622"/>
                <a:gd name="T17" fmla="*/ 277 h 660"/>
                <a:gd name="T18" fmla="*/ 538 w 622"/>
                <a:gd name="T19" fmla="*/ 305 h 660"/>
                <a:gd name="T20" fmla="*/ 576 w 622"/>
                <a:gd name="T21" fmla="*/ 344 h 660"/>
                <a:gd name="T22" fmla="*/ 604 w 622"/>
                <a:gd name="T23" fmla="*/ 372 h 660"/>
                <a:gd name="T24" fmla="*/ 165 w 622"/>
                <a:gd name="T25" fmla="*/ 45 h 660"/>
                <a:gd name="T26" fmla="*/ 191 w 622"/>
                <a:gd name="T27" fmla="*/ 92 h 660"/>
                <a:gd name="T28" fmla="*/ 210 w 622"/>
                <a:gd name="T29" fmla="*/ 127 h 660"/>
                <a:gd name="T30" fmla="*/ 229 w 622"/>
                <a:gd name="T31" fmla="*/ 162 h 660"/>
                <a:gd name="T32" fmla="*/ 254 w 622"/>
                <a:gd name="T33" fmla="*/ 209 h 660"/>
                <a:gd name="T34" fmla="*/ 274 w 622"/>
                <a:gd name="T35" fmla="*/ 244 h 660"/>
                <a:gd name="T36" fmla="*/ 293 w 622"/>
                <a:gd name="T37" fmla="*/ 279 h 660"/>
                <a:gd name="T38" fmla="*/ 318 w 622"/>
                <a:gd name="T39" fmla="*/ 326 h 660"/>
                <a:gd name="T40" fmla="*/ 337 w 622"/>
                <a:gd name="T41" fmla="*/ 361 h 660"/>
                <a:gd name="T42" fmla="*/ 357 w 622"/>
                <a:gd name="T43" fmla="*/ 397 h 660"/>
                <a:gd name="T44" fmla="*/ 382 w 622"/>
                <a:gd name="T45" fmla="*/ 443 h 660"/>
                <a:gd name="T46" fmla="*/ 401 w 622"/>
                <a:gd name="T47" fmla="*/ 478 h 660"/>
                <a:gd name="T48" fmla="*/ 420 w 622"/>
                <a:gd name="T49" fmla="*/ 514 h 660"/>
                <a:gd name="T50" fmla="*/ 75 w 622"/>
                <a:gd name="T51" fmla="*/ 68 h 660"/>
                <a:gd name="T52" fmla="*/ 85 w 622"/>
                <a:gd name="T53" fmla="*/ 107 h 660"/>
                <a:gd name="T54" fmla="*/ 95 w 622"/>
                <a:gd name="T55" fmla="*/ 145 h 660"/>
                <a:gd name="T56" fmla="*/ 108 w 622"/>
                <a:gd name="T57" fmla="*/ 197 h 660"/>
                <a:gd name="T58" fmla="*/ 118 w 622"/>
                <a:gd name="T59" fmla="*/ 236 h 660"/>
                <a:gd name="T60" fmla="*/ 128 w 622"/>
                <a:gd name="T61" fmla="*/ 275 h 660"/>
                <a:gd name="T62" fmla="*/ 141 w 622"/>
                <a:gd name="T63" fmla="*/ 326 h 660"/>
                <a:gd name="T64" fmla="*/ 151 w 622"/>
                <a:gd name="T65" fmla="*/ 365 h 660"/>
                <a:gd name="T66" fmla="*/ 161 w 622"/>
                <a:gd name="T67" fmla="*/ 404 h 660"/>
                <a:gd name="T68" fmla="*/ 174 w 622"/>
                <a:gd name="T69" fmla="*/ 455 h 660"/>
                <a:gd name="T70" fmla="*/ 184 w 622"/>
                <a:gd name="T71" fmla="*/ 494 h 660"/>
                <a:gd name="T72" fmla="*/ 193 w 622"/>
                <a:gd name="T73" fmla="*/ 533 h 660"/>
                <a:gd name="T74" fmla="*/ 207 w 622"/>
                <a:gd name="T75" fmla="*/ 585 h 660"/>
                <a:gd name="T76" fmla="*/ 216 w 622"/>
                <a:gd name="T77" fmla="*/ 622 h 660"/>
                <a:gd name="T78" fmla="*/ 0 w 622"/>
                <a:gd name="T79" fmla="*/ 94 h 660"/>
                <a:gd name="T80" fmla="*/ 0 w 622"/>
                <a:gd name="T81" fmla="*/ 148 h 660"/>
                <a:gd name="T82" fmla="*/ 0 w 622"/>
                <a:gd name="T83" fmla="*/ 188 h 660"/>
                <a:gd name="T84" fmla="*/ 0 w 622"/>
                <a:gd name="T85" fmla="*/ 228 h 660"/>
                <a:gd name="T86" fmla="*/ 0 w 622"/>
                <a:gd name="T87" fmla="*/ 281 h 660"/>
                <a:gd name="T88" fmla="*/ 0 w 622"/>
                <a:gd name="T89" fmla="*/ 321 h 660"/>
                <a:gd name="T90" fmla="*/ 0 w 622"/>
                <a:gd name="T91" fmla="*/ 361 h 660"/>
                <a:gd name="T92" fmla="*/ 0 w 622"/>
                <a:gd name="T93" fmla="*/ 414 h 660"/>
                <a:gd name="T94" fmla="*/ 0 w 622"/>
                <a:gd name="T95" fmla="*/ 454 h 660"/>
                <a:gd name="T96" fmla="*/ 0 w 622"/>
                <a:gd name="T97" fmla="*/ 494 h 660"/>
                <a:gd name="T98" fmla="*/ 0 w 622"/>
                <a:gd name="T99" fmla="*/ 548 h 660"/>
                <a:gd name="T100" fmla="*/ 0 w 622"/>
                <a:gd name="T101" fmla="*/ 588 h 660"/>
                <a:gd name="T102" fmla="*/ 0 w 622"/>
                <a:gd name="T103" fmla="*/ 628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22" h="660">
                  <a:moveTo>
                    <a:pt x="240" y="0"/>
                  </a:moveTo>
                  <a:lnTo>
                    <a:pt x="240" y="0"/>
                  </a:lnTo>
                  <a:lnTo>
                    <a:pt x="249" y="10"/>
                  </a:lnTo>
                  <a:moveTo>
                    <a:pt x="259" y="19"/>
                  </a:moveTo>
                  <a:lnTo>
                    <a:pt x="259" y="19"/>
                  </a:lnTo>
                  <a:lnTo>
                    <a:pt x="268" y="29"/>
                  </a:lnTo>
                  <a:moveTo>
                    <a:pt x="277" y="38"/>
                  </a:moveTo>
                  <a:lnTo>
                    <a:pt x="277" y="38"/>
                  </a:lnTo>
                  <a:lnTo>
                    <a:pt x="287" y="48"/>
                  </a:lnTo>
                  <a:moveTo>
                    <a:pt x="296" y="58"/>
                  </a:moveTo>
                  <a:lnTo>
                    <a:pt x="296" y="58"/>
                  </a:lnTo>
                  <a:lnTo>
                    <a:pt x="305" y="67"/>
                  </a:lnTo>
                  <a:moveTo>
                    <a:pt x="315" y="77"/>
                  </a:moveTo>
                  <a:lnTo>
                    <a:pt x="315" y="77"/>
                  </a:lnTo>
                  <a:lnTo>
                    <a:pt x="324" y="86"/>
                  </a:lnTo>
                  <a:moveTo>
                    <a:pt x="333" y="96"/>
                  </a:moveTo>
                  <a:lnTo>
                    <a:pt x="333" y="96"/>
                  </a:lnTo>
                  <a:lnTo>
                    <a:pt x="343" y="105"/>
                  </a:lnTo>
                  <a:moveTo>
                    <a:pt x="352" y="115"/>
                  </a:moveTo>
                  <a:lnTo>
                    <a:pt x="352" y="115"/>
                  </a:lnTo>
                  <a:lnTo>
                    <a:pt x="361" y="124"/>
                  </a:lnTo>
                  <a:moveTo>
                    <a:pt x="371" y="134"/>
                  </a:moveTo>
                  <a:lnTo>
                    <a:pt x="371" y="134"/>
                  </a:lnTo>
                  <a:lnTo>
                    <a:pt x="380" y="143"/>
                  </a:lnTo>
                  <a:moveTo>
                    <a:pt x="389" y="153"/>
                  </a:moveTo>
                  <a:lnTo>
                    <a:pt x="389" y="153"/>
                  </a:lnTo>
                  <a:lnTo>
                    <a:pt x="399" y="162"/>
                  </a:lnTo>
                  <a:moveTo>
                    <a:pt x="408" y="172"/>
                  </a:moveTo>
                  <a:lnTo>
                    <a:pt x="408" y="172"/>
                  </a:lnTo>
                  <a:lnTo>
                    <a:pt x="417" y="181"/>
                  </a:lnTo>
                  <a:moveTo>
                    <a:pt x="426" y="191"/>
                  </a:moveTo>
                  <a:lnTo>
                    <a:pt x="426" y="191"/>
                  </a:lnTo>
                  <a:lnTo>
                    <a:pt x="436" y="201"/>
                  </a:lnTo>
                  <a:moveTo>
                    <a:pt x="445" y="210"/>
                  </a:moveTo>
                  <a:lnTo>
                    <a:pt x="445" y="210"/>
                  </a:lnTo>
                  <a:lnTo>
                    <a:pt x="454" y="220"/>
                  </a:lnTo>
                  <a:moveTo>
                    <a:pt x="464" y="229"/>
                  </a:moveTo>
                  <a:lnTo>
                    <a:pt x="464" y="229"/>
                  </a:lnTo>
                  <a:lnTo>
                    <a:pt x="473" y="239"/>
                  </a:lnTo>
                  <a:moveTo>
                    <a:pt x="482" y="248"/>
                  </a:moveTo>
                  <a:lnTo>
                    <a:pt x="482" y="248"/>
                  </a:lnTo>
                  <a:lnTo>
                    <a:pt x="492" y="258"/>
                  </a:lnTo>
                  <a:moveTo>
                    <a:pt x="501" y="267"/>
                  </a:moveTo>
                  <a:lnTo>
                    <a:pt x="501" y="267"/>
                  </a:lnTo>
                  <a:lnTo>
                    <a:pt x="510" y="277"/>
                  </a:lnTo>
                  <a:moveTo>
                    <a:pt x="520" y="286"/>
                  </a:moveTo>
                  <a:lnTo>
                    <a:pt x="520" y="286"/>
                  </a:lnTo>
                  <a:lnTo>
                    <a:pt x="529" y="296"/>
                  </a:lnTo>
                  <a:moveTo>
                    <a:pt x="538" y="305"/>
                  </a:moveTo>
                  <a:lnTo>
                    <a:pt x="538" y="305"/>
                  </a:lnTo>
                  <a:lnTo>
                    <a:pt x="548" y="315"/>
                  </a:lnTo>
                  <a:moveTo>
                    <a:pt x="557" y="324"/>
                  </a:moveTo>
                  <a:lnTo>
                    <a:pt x="557" y="324"/>
                  </a:lnTo>
                  <a:lnTo>
                    <a:pt x="566" y="334"/>
                  </a:lnTo>
                  <a:moveTo>
                    <a:pt x="576" y="344"/>
                  </a:moveTo>
                  <a:lnTo>
                    <a:pt x="576" y="344"/>
                  </a:lnTo>
                  <a:lnTo>
                    <a:pt x="585" y="353"/>
                  </a:lnTo>
                  <a:moveTo>
                    <a:pt x="594" y="363"/>
                  </a:moveTo>
                  <a:lnTo>
                    <a:pt x="594" y="363"/>
                  </a:lnTo>
                  <a:lnTo>
                    <a:pt x="604" y="372"/>
                  </a:lnTo>
                  <a:moveTo>
                    <a:pt x="613" y="382"/>
                  </a:moveTo>
                  <a:lnTo>
                    <a:pt x="613" y="382"/>
                  </a:lnTo>
                  <a:lnTo>
                    <a:pt x="622" y="391"/>
                  </a:lnTo>
                  <a:moveTo>
                    <a:pt x="165" y="45"/>
                  </a:moveTo>
                  <a:lnTo>
                    <a:pt x="165" y="45"/>
                  </a:lnTo>
                  <a:lnTo>
                    <a:pt x="171" y="57"/>
                  </a:lnTo>
                  <a:moveTo>
                    <a:pt x="178" y="69"/>
                  </a:moveTo>
                  <a:lnTo>
                    <a:pt x="178" y="69"/>
                  </a:lnTo>
                  <a:lnTo>
                    <a:pt x="184" y="80"/>
                  </a:lnTo>
                  <a:moveTo>
                    <a:pt x="191" y="92"/>
                  </a:moveTo>
                  <a:lnTo>
                    <a:pt x="191" y="92"/>
                  </a:lnTo>
                  <a:lnTo>
                    <a:pt x="197" y="104"/>
                  </a:lnTo>
                  <a:moveTo>
                    <a:pt x="203" y="116"/>
                  </a:moveTo>
                  <a:lnTo>
                    <a:pt x="203" y="116"/>
                  </a:lnTo>
                  <a:lnTo>
                    <a:pt x="210" y="127"/>
                  </a:lnTo>
                  <a:moveTo>
                    <a:pt x="216" y="139"/>
                  </a:moveTo>
                  <a:lnTo>
                    <a:pt x="216" y="139"/>
                  </a:lnTo>
                  <a:lnTo>
                    <a:pt x="222" y="151"/>
                  </a:lnTo>
                  <a:moveTo>
                    <a:pt x="229" y="162"/>
                  </a:moveTo>
                  <a:lnTo>
                    <a:pt x="229" y="162"/>
                  </a:lnTo>
                  <a:lnTo>
                    <a:pt x="235" y="174"/>
                  </a:lnTo>
                  <a:moveTo>
                    <a:pt x="242" y="186"/>
                  </a:moveTo>
                  <a:lnTo>
                    <a:pt x="242" y="186"/>
                  </a:lnTo>
                  <a:lnTo>
                    <a:pt x="248" y="198"/>
                  </a:lnTo>
                  <a:moveTo>
                    <a:pt x="254" y="209"/>
                  </a:moveTo>
                  <a:lnTo>
                    <a:pt x="254" y="209"/>
                  </a:lnTo>
                  <a:lnTo>
                    <a:pt x="261" y="221"/>
                  </a:lnTo>
                  <a:moveTo>
                    <a:pt x="267" y="233"/>
                  </a:moveTo>
                  <a:lnTo>
                    <a:pt x="267" y="233"/>
                  </a:lnTo>
                  <a:lnTo>
                    <a:pt x="274" y="244"/>
                  </a:lnTo>
                  <a:moveTo>
                    <a:pt x="280" y="256"/>
                  </a:moveTo>
                  <a:lnTo>
                    <a:pt x="280" y="256"/>
                  </a:lnTo>
                  <a:lnTo>
                    <a:pt x="286" y="268"/>
                  </a:lnTo>
                  <a:moveTo>
                    <a:pt x="293" y="279"/>
                  </a:moveTo>
                  <a:lnTo>
                    <a:pt x="293" y="279"/>
                  </a:lnTo>
                  <a:lnTo>
                    <a:pt x="299" y="291"/>
                  </a:lnTo>
                  <a:moveTo>
                    <a:pt x="305" y="303"/>
                  </a:moveTo>
                  <a:lnTo>
                    <a:pt x="305" y="303"/>
                  </a:lnTo>
                  <a:lnTo>
                    <a:pt x="312" y="315"/>
                  </a:lnTo>
                  <a:moveTo>
                    <a:pt x="318" y="326"/>
                  </a:moveTo>
                  <a:lnTo>
                    <a:pt x="318" y="326"/>
                  </a:lnTo>
                  <a:lnTo>
                    <a:pt x="325" y="338"/>
                  </a:lnTo>
                  <a:moveTo>
                    <a:pt x="331" y="350"/>
                  </a:moveTo>
                  <a:lnTo>
                    <a:pt x="331" y="350"/>
                  </a:lnTo>
                  <a:lnTo>
                    <a:pt x="337" y="361"/>
                  </a:lnTo>
                  <a:moveTo>
                    <a:pt x="344" y="373"/>
                  </a:moveTo>
                  <a:lnTo>
                    <a:pt x="344" y="373"/>
                  </a:lnTo>
                  <a:lnTo>
                    <a:pt x="350" y="385"/>
                  </a:lnTo>
                  <a:moveTo>
                    <a:pt x="357" y="397"/>
                  </a:moveTo>
                  <a:lnTo>
                    <a:pt x="357" y="397"/>
                  </a:lnTo>
                  <a:lnTo>
                    <a:pt x="363" y="408"/>
                  </a:lnTo>
                  <a:moveTo>
                    <a:pt x="369" y="420"/>
                  </a:moveTo>
                  <a:lnTo>
                    <a:pt x="369" y="420"/>
                  </a:lnTo>
                  <a:lnTo>
                    <a:pt x="376" y="432"/>
                  </a:lnTo>
                  <a:moveTo>
                    <a:pt x="382" y="443"/>
                  </a:moveTo>
                  <a:lnTo>
                    <a:pt x="382" y="443"/>
                  </a:lnTo>
                  <a:lnTo>
                    <a:pt x="388" y="455"/>
                  </a:lnTo>
                  <a:moveTo>
                    <a:pt x="395" y="467"/>
                  </a:moveTo>
                  <a:lnTo>
                    <a:pt x="395" y="467"/>
                  </a:lnTo>
                  <a:lnTo>
                    <a:pt x="401" y="478"/>
                  </a:lnTo>
                  <a:moveTo>
                    <a:pt x="408" y="490"/>
                  </a:moveTo>
                  <a:lnTo>
                    <a:pt x="408" y="490"/>
                  </a:lnTo>
                  <a:lnTo>
                    <a:pt x="414" y="502"/>
                  </a:lnTo>
                  <a:moveTo>
                    <a:pt x="420" y="514"/>
                  </a:moveTo>
                  <a:lnTo>
                    <a:pt x="420" y="514"/>
                  </a:lnTo>
                  <a:lnTo>
                    <a:pt x="427" y="525"/>
                  </a:lnTo>
                  <a:moveTo>
                    <a:pt x="433" y="537"/>
                  </a:moveTo>
                  <a:lnTo>
                    <a:pt x="433" y="537"/>
                  </a:lnTo>
                  <a:lnTo>
                    <a:pt x="439" y="548"/>
                  </a:lnTo>
                  <a:moveTo>
                    <a:pt x="75" y="68"/>
                  </a:moveTo>
                  <a:lnTo>
                    <a:pt x="75" y="68"/>
                  </a:lnTo>
                  <a:lnTo>
                    <a:pt x="78" y="81"/>
                  </a:lnTo>
                  <a:moveTo>
                    <a:pt x="82" y="94"/>
                  </a:moveTo>
                  <a:lnTo>
                    <a:pt x="82" y="94"/>
                  </a:lnTo>
                  <a:lnTo>
                    <a:pt x="85" y="107"/>
                  </a:lnTo>
                  <a:moveTo>
                    <a:pt x="88" y="120"/>
                  </a:moveTo>
                  <a:lnTo>
                    <a:pt x="88" y="120"/>
                  </a:lnTo>
                  <a:lnTo>
                    <a:pt x="91" y="132"/>
                  </a:lnTo>
                  <a:moveTo>
                    <a:pt x="95" y="145"/>
                  </a:moveTo>
                  <a:lnTo>
                    <a:pt x="95" y="145"/>
                  </a:lnTo>
                  <a:lnTo>
                    <a:pt x="98" y="158"/>
                  </a:lnTo>
                  <a:moveTo>
                    <a:pt x="101" y="171"/>
                  </a:moveTo>
                  <a:lnTo>
                    <a:pt x="101" y="171"/>
                  </a:lnTo>
                  <a:lnTo>
                    <a:pt x="105" y="184"/>
                  </a:lnTo>
                  <a:moveTo>
                    <a:pt x="108" y="197"/>
                  </a:moveTo>
                  <a:lnTo>
                    <a:pt x="108" y="197"/>
                  </a:lnTo>
                  <a:lnTo>
                    <a:pt x="111" y="210"/>
                  </a:lnTo>
                  <a:moveTo>
                    <a:pt x="115" y="223"/>
                  </a:moveTo>
                  <a:lnTo>
                    <a:pt x="115" y="223"/>
                  </a:lnTo>
                  <a:lnTo>
                    <a:pt x="118" y="236"/>
                  </a:lnTo>
                  <a:moveTo>
                    <a:pt x="121" y="249"/>
                  </a:moveTo>
                  <a:lnTo>
                    <a:pt x="121" y="249"/>
                  </a:lnTo>
                  <a:lnTo>
                    <a:pt x="124" y="262"/>
                  </a:lnTo>
                  <a:moveTo>
                    <a:pt x="128" y="275"/>
                  </a:moveTo>
                  <a:lnTo>
                    <a:pt x="128" y="275"/>
                  </a:lnTo>
                  <a:lnTo>
                    <a:pt x="131" y="287"/>
                  </a:lnTo>
                  <a:moveTo>
                    <a:pt x="134" y="300"/>
                  </a:moveTo>
                  <a:lnTo>
                    <a:pt x="134" y="300"/>
                  </a:lnTo>
                  <a:lnTo>
                    <a:pt x="138" y="313"/>
                  </a:lnTo>
                  <a:moveTo>
                    <a:pt x="141" y="326"/>
                  </a:moveTo>
                  <a:lnTo>
                    <a:pt x="141" y="326"/>
                  </a:lnTo>
                  <a:lnTo>
                    <a:pt x="144" y="339"/>
                  </a:lnTo>
                  <a:moveTo>
                    <a:pt x="147" y="352"/>
                  </a:moveTo>
                  <a:lnTo>
                    <a:pt x="147" y="352"/>
                  </a:lnTo>
                  <a:lnTo>
                    <a:pt x="151" y="365"/>
                  </a:lnTo>
                  <a:moveTo>
                    <a:pt x="154" y="378"/>
                  </a:moveTo>
                  <a:lnTo>
                    <a:pt x="154" y="378"/>
                  </a:lnTo>
                  <a:lnTo>
                    <a:pt x="157" y="391"/>
                  </a:lnTo>
                  <a:moveTo>
                    <a:pt x="161" y="404"/>
                  </a:moveTo>
                  <a:lnTo>
                    <a:pt x="161" y="404"/>
                  </a:lnTo>
                  <a:lnTo>
                    <a:pt x="164" y="417"/>
                  </a:lnTo>
                  <a:moveTo>
                    <a:pt x="167" y="430"/>
                  </a:moveTo>
                  <a:lnTo>
                    <a:pt x="167" y="430"/>
                  </a:lnTo>
                  <a:lnTo>
                    <a:pt x="170" y="443"/>
                  </a:lnTo>
                  <a:moveTo>
                    <a:pt x="174" y="455"/>
                  </a:moveTo>
                  <a:lnTo>
                    <a:pt x="174" y="455"/>
                  </a:lnTo>
                  <a:lnTo>
                    <a:pt x="177" y="468"/>
                  </a:lnTo>
                  <a:moveTo>
                    <a:pt x="180" y="481"/>
                  </a:moveTo>
                  <a:lnTo>
                    <a:pt x="180" y="481"/>
                  </a:lnTo>
                  <a:lnTo>
                    <a:pt x="184" y="494"/>
                  </a:lnTo>
                  <a:moveTo>
                    <a:pt x="187" y="507"/>
                  </a:moveTo>
                  <a:lnTo>
                    <a:pt x="187" y="507"/>
                  </a:lnTo>
                  <a:lnTo>
                    <a:pt x="190" y="520"/>
                  </a:lnTo>
                  <a:moveTo>
                    <a:pt x="193" y="533"/>
                  </a:moveTo>
                  <a:lnTo>
                    <a:pt x="193" y="533"/>
                  </a:lnTo>
                  <a:lnTo>
                    <a:pt x="197" y="546"/>
                  </a:lnTo>
                  <a:moveTo>
                    <a:pt x="200" y="559"/>
                  </a:moveTo>
                  <a:lnTo>
                    <a:pt x="200" y="559"/>
                  </a:lnTo>
                  <a:lnTo>
                    <a:pt x="203" y="572"/>
                  </a:lnTo>
                  <a:moveTo>
                    <a:pt x="207" y="585"/>
                  </a:moveTo>
                  <a:lnTo>
                    <a:pt x="207" y="585"/>
                  </a:lnTo>
                  <a:lnTo>
                    <a:pt x="210" y="598"/>
                  </a:lnTo>
                  <a:moveTo>
                    <a:pt x="213" y="611"/>
                  </a:moveTo>
                  <a:lnTo>
                    <a:pt x="213" y="611"/>
                  </a:lnTo>
                  <a:lnTo>
                    <a:pt x="216" y="622"/>
                  </a:lnTo>
                  <a:moveTo>
                    <a:pt x="0" y="68"/>
                  </a:moveTo>
                  <a:lnTo>
                    <a:pt x="0" y="68"/>
                  </a:lnTo>
                  <a:lnTo>
                    <a:pt x="0" y="81"/>
                  </a:lnTo>
                  <a:moveTo>
                    <a:pt x="0" y="94"/>
                  </a:moveTo>
                  <a:lnTo>
                    <a:pt x="0" y="94"/>
                  </a:lnTo>
                  <a:lnTo>
                    <a:pt x="0" y="108"/>
                  </a:lnTo>
                  <a:moveTo>
                    <a:pt x="0" y="121"/>
                  </a:moveTo>
                  <a:lnTo>
                    <a:pt x="0" y="121"/>
                  </a:lnTo>
                  <a:lnTo>
                    <a:pt x="0" y="134"/>
                  </a:lnTo>
                  <a:moveTo>
                    <a:pt x="0" y="148"/>
                  </a:moveTo>
                  <a:lnTo>
                    <a:pt x="0" y="148"/>
                  </a:lnTo>
                  <a:lnTo>
                    <a:pt x="0" y="161"/>
                  </a:lnTo>
                  <a:moveTo>
                    <a:pt x="0" y="174"/>
                  </a:moveTo>
                  <a:lnTo>
                    <a:pt x="0" y="174"/>
                  </a:lnTo>
                  <a:lnTo>
                    <a:pt x="0" y="188"/>
                  </a:lnTo>
                  <a:moveTo>
                    <a:pt x="0" y="201"/>
                  </a:moveTo>
                  <a:lnTo>
                    <a:pt x="0" y="201"/>
                  </a:lnTo>
                  <a:lnTo>
                    <a:pt x="0" y="214"/>
                  </a:lnTo>
                  <a:moveTo>
                    <a:pt x="0" y="228"/>
                  </a:moveTo>
                  <a:lnTo>
                    <a:pt x="0" y="228"/>
                  </a:lnTo>
                  <a:lnTo>
                    <a:pt x="0" y="241"/>
                  </a:lnTo>
                  <a:moveTo>
                    <a:pt x="0" y="254"/>
                  </a:moveTo>
                  <a:lnTo>
                    <a:pt x="0" y="254"/>
                  </a:lnTo>
                  <a:lnTo>
                    <a:pt x="0" y="268"/>
                  </a:lnTo>
                  <a:moveTo>
                    <a:pt x="0" y="281"/>
                  </a:moveTo>
                  <a:lnTo>
                    <a:pt x="0" y="281"/>
                  </a:lnTo>
                  <a:lnTo>
                    <a:pt x="0" y="294"/>
                  </a:lnTo>
                  <a:moveTo>
                    <a:pt x="0" y="308"/>
                  </a:moveTo>
                  <a:lnTo>
                    <a:pt x="0" y="308"/>
                  </a:lnTo>
                  <a:lnTo>
                    <a:pt x="0" y="321"/>
                  </a:lnTo>
                  <a:moveTo>
                    <a:pt x="0" y="334"/>
                  </a:moveTo>
                  <a:lnTo>
                    <a:pt x="0" y="334"/>
                  </a:lnTo>
                  <a:lnTo>
                    <a:pt x="0" y="348"/>
                  </a:lnTo>
                  <a:moveTo>
                    <a:pt x="0" y="361"/>
                  </a:moveTo>
                  <a:lnTo>
                    <a:pt x="0" y="361"/>
                  </a:lnTo>
                  <a:lnTo>
                    <a:pt x="0" y="374"/>
                  </a:lnTo>
                  <a:moveTo>
                    <a:pt x="0" y="388"/>
                  </a:moveTo>
                  <a:lnTo>
                    <a:pt x="0" y="388"/>
                  </a:lnTo>
                  <a:lnTo>
                    <a:pt x="0" y="401"/>
                  </a:lnTo>
                  <a:moveTo>
                    <a:pt x="0" y="414"/>
                  </a:moveTo>
                  <a:lnTo>
                    <a:pt x="0" y="414"/>
                  </a:lnTo>
                  <a:lnTo>
                    <a:pt x="0" y="428"/>
                  </a:lnTo>
                  <a:moveTo>
                    <a:pt x="0" y="441"/>
                  </a:moveTo>
                  <a:lnTo>
                    <a:pt x="0" y="441"/>
                  </a:lnTo>
                  <a:lnTo>
                    <a:pt x="0" y="454"/>
                  </a:lnTo>
                  <a:moveTo>
                    <a:pt x="0" y="468"/>
                  </a:moveTo>
                  <a:lnTo>
                    <a:pt x="0" y="468"/>
                  </a:lnTo>
                  <a:lnTo>
                    <a:pt x="0" y="481"/>
                  </a:lnTo>
                  <a:moveTo>
                    <a:pt x="0" y="494"/>
                  </a:moveTo>
                  <a:lnTo>
                    <a:pt x="0" y="494"/>
                  </a:lnTo>
                  <a:lnTo>
                    <a:pt x="0" y="508"/>
                  </a:lnTo>
                  <a:moveTo>
                    <a:pt x="0" y="521"/>
                  </a:moveTo>
                  <a:lnTo>
                    <a:pt x="0" y="521"/>
                  </a:lnTo>
                  <a:lnTo>
                    <a:pt x="0" y="534"/>
                  </a:lnTo>
                  <a:moveTo>
                    <a:pt x="0" y="548"/>
                  </a:moveTo>
                  <a:lnTo>
                    <a:pt x="0" y="548"/>
                  </a:lnTo>
                  <a:lnTo>
                    <a:pt x="0" y="561"/>
                  </a:lnTo>
                  <a:moveTo>
                    <a:pt x="0" y="574"/>
                  </a:moveTo>
                  <a:lnTo>
                    <a:pt x="0" y="574"/>
                  </a:lnTo>
                  <a:lnTo>
                    <a:pt x="0" y="588"/>
                  </a:lnTo>
                  <a:moveTo>
                    <a:pt x="0" y="601"/>
                  </a:moveTo>
                  <a:lnTo>
                    <a:pt x="0" y="601"/>
                  </a:lnTo>
                  <a:lnTo>
                    <a:pt x="0" y="614"/>
                  </a:lnTo>
                  <a:moveTo>
                    <a:pt x="0" y="628"/>
                  </a:moveTo>
                  <a:lnTo>
                    <a:pt x="0" y="628"/>
                  </a:lnTo>
                  <a:lnTo>
                    <a:pt x="0" y="641"/>
                  </a:lnTo>
                  <a:moveTo>
                    <a:pt x="0" y="654"/>
                  </a:moveTo>
                  <a:lnTo>
                    <a:pt x="0" y="654"/>
                  </a:lnTo>
                  <a:lnTo>
                    <a:pt x="0" y="660"/>
                  </a:lnTo>
                </a:path>
              </a:pathLst>
            </a:custGeom>
            <a:noFill/>
            <a:ln w="33338" cap="flat">
              <a:solidFill>
                <a:srgbClr val="D3501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1" name="Freeform 18">
              <a:extLst>
                <a:ext uri="{FF2B5EF4-FFF2-40B4-BE49-F238E27FC236}">
                  <a16:creationId xmlns:a16="http://schemas.microsoft.com/office/drawing/2014/main" id="{93F5E197-E5F4-49BE-BCF7-C3AEF63B77F5}"/>
                </a:ext>
              </a:extLst>
            </p:cNvPr>
            <p:cNvSpPr>
              <a:spLocks noEditPoints="1"/>
            </p:cNvSpPr>
            <p:nvPr/>
          </p:nvSpPr>
          <p:spPr bwMode="auto">
            <a:xfrm>
              <a:off x="4258" y="1448"/>
              <a:ext cx="1011" cy="308"/>
            </a:xfrm>
            <a:custGeom>
              <a:avLst/>
              <a:gdLst>
                <a:gd name="T0" fmla="*/ 100 w 1150"/>
                <a:gd name="T1" fmla="*/ 0 h 350"/>
                <a:gd name="T2" fmla="*/ 100 w 1150"/>
                <a:gd name="T3" fmla="*/ 0 h 350"/>
                <a:gd name="T4" fmla="*/ 0 w 1150"/>
                <a:gd name="T5" fmla="*/ 350 h 350"/>
                <a:gd name="T6" fmla="*/ 217 w 1150"/>
                <a:gd name="T7" fmla="*/ 0 h 350"/>
                <a:gd name="T8" fmla="*/ 217 w 1150"/>
                <a:gd name="T9" fmla="*/ 0 h 350"/>
                <a:gd name="T10" fmla="*/ 117 w 1150"/>
                <a:gd name="T11" fmla="*/ 350 h 350"/>
                <a:gd name="T12" fmla="*/ 334 w 1150"/>
                <a:gd name="T13" fmla="*/ 0 h 350"/>
                <a:gd name="T14" fmla="*/ 334 w 1150"/>
                <a:gd name="T15" fmla="*/ 0 h 350"/>
                <a:gd name="T16" fmla="*/ 234 w 1150"/>
                <a:gd name="T17" fmla="*/ 350 h 350"/>
                <a:gd name="T18" fmla="*/ 450 w 1150"/>
                <a:gd name="T19" fmla="*/ 0 h 350"/>
                <a:gd name="T20" fmla="*/ 450 w 1150"/>
                <a:gd name="T21" fmla="*/ 0 h 350"/>
                <a:gd name="T22" fmla="*/ 350 w 1150"/>
                <a:gd name="T23" fmla="*/ 350 h 350"/>
                <a:gd name="T24" fmla="*/ 567 w 1150"/>
                <a:gd name="T25" fmla="*/ 0 h 350"/>
                <a:gd name="T26" fmla="*/ 567 w 1150"/>
                <a:gd name="T27" fmla="*/ 0 h 350"/>
                <a:gd name="T28" fmla="*/ 467 w 1150"/>
                <a:gd name="T29" fmla="*/ 350 h 350"/>
                <a:gd name="T30" fmla="*/ 684 w 1150"/>
                <a:gd name="T31" fmla="*/ 0 h 350"/>
                <a:gd name="T32" fmla="*/ 684 w 1150"/>
                <a:gd name="T33" fmla="*/ 0 h 350"/>
                <a:gd name="T34" fmla="*/ 584 w 1150"/>
                <a:gd name="T35" fmla="*/ 350 h 350"/>
                <a:gd name="T36" fmla="*/ 800 w 1150"/>
                <a:gd name="T37" fmla="*/ 0 h 350"/>
                <a:gd name="T38" fmla="*/ 800 w 1150"/>
                <a:gd name="T39" fmla="*/ 0 h 350"/>
                <a:gd name="T40" fmla="*/ 700 w 1150"/>
                <a:gd name="T41" fmla="*/ 350 h 350"/>
                <a:gd name="T42" fmla="*/ 917 w 1150"/>
                <a:gd name="T43" fmla="*/ 0 h 350"/>
                <a:gd name="T44" fmla="*/ 917 w 1150"/>
                <a:gd name="T45" fmla="*/ 0 h 350"/>
                <a:gd name="T46" fmla="*/ 817 w 1150"/>
                <a:gd name="T47" fmla="*/ 350 h 350"/>
                <a:gd name="T48" fmla="*/ 1034 w 1150"/>
                <a:gd name="T49" fmla="*/ 0 h 350"/>
                <a:gd name="T50" fmla="*/ 1034 w 1150"/>
                <a:gd name="T51" fmla="*/ 0 h 350"/>
                <a:gd name="T52" fmla="*/ 934 w 1150"/>
                <a:gd name="T53" fmla="*/ 350 h 350"/>
                <a:gd name="T54" fmla="*/ 1150 w 1150"/>
                <a:gd name="T55" fmla="*/ 0 h 350"/>
                <a:gd name="T56" fmla="*/ 1150 w 1150"/>
                <a:gd name="T57" fmla="*/ 0 h 350"/>
                <a:gd name="T58" fmla="*/ 1050 w 1150"/>
                <a:gd name="T59"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50" h="350">
                  <a:moveTo>
                    <a:pt x="100" y="0"/>
                  </a:moveTo>
                  <a:lnTo>
                    <a:pt x="100" y="0"/>
                  </a:lnTo>
                  <a:lnTo>
                    <a:pt x="0" y="350"/>
                  </a:lnTo>
                  <a:moveTo>
                    <a:pt x="217" y="0"/>
                  </a:moveTo>
                  <a:lnTo>
                    <a:pt x="217" y="0"/>
                  </a:lnTo>
                  <a:lnTo>
                    <a:pt x="117" y="350"/>
                  </a:lnTo>
                  <a:moveTo>
                    <a:pt x="334" y="0"/>
                  </a:moveTo>
                  <a:lnTo>
                    <a:pt x="334" y="0"/>
                  </a:lnTo>
                  <a:lnTo>
                    <a:pt x="234" y="350"/>
                  </a:lnTo>
                  <a:moveTo>
                    <a:pt x="450" y="0"/>
                  </a:moveTo>
                  <a:lnTo>
                    <a:pt x="450" y="0"/>
                  </a:lnTo>
                  <a:lnTo>
                    <a:pt x="350" y="350"/>
                  </a:lnTo>
                  <a:moveTo>
                    <a:pt x="567" y="0"/>
                  </a:moveTo>
                  <a:lnTo>
                    <a:pt x="567" y="0"/>
                  </a:lnTo>
                  <a:lnTo>
                    <a:pt x="467" y="350"/>
                  </a:lnTo>
                  <a:moveTo>
                    <a:pt x="684" y="0"/>
                  </a:moveTo>
                  <a:lnTo>
                    <a:pt x="684" y="0"/>
                  </a:lnTo>
                  <a:lnTo>
                    <a:pt x="584" y="350"/>
                  </a:lnTo>
                  <a:moveTo>
                    <a:pt x="800" y="0"/>
                  </a:moveTo>
                  <a:lnTo>
                    <a:pt x="800" y="0"/>
                  </a:lnTo>
                  <a:lnTo>
                    <a:pt x="700" y="350"/>
                  </a:lnTo>
                  <a:moveTo>
                    <a:pt x="917" y="0"/>
                  </a:moveTo>
                  <a:lnTo>
                    <a:pt x="917" y="0"/>
                  </a:lnTo>
                  <a:lnTo>
                    <a:pt x="817" y="350"/>
                  </a:lnTo>
                  <a:moveTo>
                    <a:pt x="1034" y="0"/>
                  </a:moveTo>
                  <a:lnTo>
                    <a:pt x="1034" y="0"/>
                  </a:lnTo>
                  <a:lnTo>
                    <a:pt x="934" y="350"/>
                  </a:lnTo>
                  <a:moveTo>
                    <a:pt x="1150" y="0"/>
                  </a:moveTo>
                  <a:lnTo>
                    <a:pt x="1150" y="0"/>
                  </a:lnTo>
                  <a:lnTo>
                    <a:pt x="1050" y="350"/>
                  </a:lnTo>
                </a:path>
              </a:pathLst>
            </a:custGeom>
            <a:noFill/>
            <a:ln w="79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2" name="Rectangle 19">
              <a:extLst>
                <a:ext uri="{FF2B5EF4-FFF2-40B4-BE49-F238E27FC236}">
                  <a16:creationId xmlns:a16="http://schemas.microsoft.com/office/drawing/2014/main" id="{66299B03-EB5C-4530-AAF3-01B48BE0B943}"/>
                </a:ext>
              </a:extLst>
            </p:cNvPr>
            <p:cNvSpPr>
              <a:spLocks noChangeArrowheads="1"/>
            </p:cNvSpPr>
            <p:nvPr/>
          </p:nvSpPr>
          <p:spPr bwMode="auto">
            <a:xfrm>
              <a:off x="2062" y="1433"/>
              <a:ext cx="1753"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dirty="0">
                  <a:latin typeface="Times New Roman" panose="02020603050405020304" pitchFamily="18" charset="0"/>
                  <a:cs typeface="Times New Roman" panose="02020603050405020304" pitchFamily="18" charset="0"/>
                </a:rPr>
                <a:t>Agua liquida en la atmosfera, </a:t>
              </a:r>
            </a:p>
            <a:p>
              <a:pPr algn="ctr" defTabSz="914400"/>
              <a:r>
                <a:rPr lang="es-MX" altLang="es-MX" dirty="0">
                  <a:latin typeface="Times New Roman" panose="02020603050405020304" pitchFamily="18" charset="0"/>
                  <a:cs typeface="Times New Roman" panose="02020603050405020304" pitchFamily="18" charset="0"/>
                </a:rPr>
                <a:t>en nubes, niebla, lluvia</a:t>
              </a:r>
            </a:p>
          </p:txBody>
        </p:sp>
        <p:sp>
          <p:nvSpPr>
            <p:cNvPr id="24" name="Freeform 21">
              <a:extLst>
                <a:ext uri="{FF2B5EF4-FFF2-40B4-BE49-F238E27FC236}">
                  <a16:creationId xmlns:a16="http://schemas.microsoft.com/office/drawing/2014/main" id="{75356B15-D6CC-4643-9165-8E65E64801F9}"/>
                </a:ext>
              </a:extLst>
            </p:cNvPr>
            <p:cNvSpPr>
              <a:spLocks/>
            </p:cNvSpPr>
            <p:nvPr/>
          </p:nvSpPr>
          <p:spPr bwMode="auto">
            <a:xfrm>
              <a:off x="-19" y="2840"/>
              <a:ext cx="1130" cy="81"/>
            </a:xfrm>
            <a:custGeom>
              <a:avLst/>
              <a:gdLst>
                <a:gd name="T0" fmla="*/ 0 w 1284"/>
                <a:gd name="T1" fmla="*/ 4 h 93"/>
                <a:gd name="T2" fmla="*/ 0 w 1284"/>
                <a:gd name="T3" fmla="*/ 4 h 93"/>
                <a:gd name="T4" fmla="*/ 138 w 1284"/>
                <a:gd name="T5" fmla="*/ 4 h 93"/>
                <a:gd name="T6" fmla="*/ 277 w 1284"/>
                <a:gd name="T7" fmla="*/ 3 h 93"/>
                <a:gd name="T8" fmla="*/ 415 w 1284"/>
                <a:gd name="T9" fmla="*/ 3 h 93"/>
                <a:gd name="T10" fmla="*/ 553 w 1284"/>
                <a:gd name="T11" fmla="*/ 3 h 93"/>
                <a:gd name="T12" fmla="*/ 691 w 1284"/>
                <a:gd name="T13" fmla="*/ 2 h 93"/>
                <a:gd name="T14" fmla="*/ 829 w 1284"/>
                <a:gd name="T15" fmla="*/ 2 h 93"/>
                <a:gd name="T16" fmla="*/ 968 w 1284"/>
                <a:gd name="T17" fmla="*/ 1 h 93"/>
                <a:gd name="T18" fmla="*/ 1106 w 1284"/>
                <a:gd name="T19" fmla="*/ 1 h 93"/>
                <a:gd name="T20" fmla="*/ 1244 w 1284"/>
                <a:gd name="T21" fmla="*/ 0 h 93"/>
                <a:gd name="T22" fmla="*/ 1284 w 1284"/>
                <a:gd name="T23" fmla="*/ 5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4" h="93">
                  <a:moveTo>
                    <a:pt x="0" y="4"/>
                  </a:moveTo>
                  <a:lnTo>
                    <a:pt x="0" y="4"/>
                  </a:lnTo>
                  <a:cubicBezTo>
                    <a:pt x="35" y="93"/>
                    <a:pt x="97" y="71"/>
                    <a:pt x="138" y="4"/>
                  </a:cubicBezTo>
                  <a:cubicBezTo>
                    <a:pt x="173" y="92"/>
                    <a:pt x="235" y="71"/>
                    <a:pt x="277" y="3"/>
                  </a:cubicBezTo>
                  <a:cubicBezTo>
                    <a:pt x="311" y="92"/>
                    <a:pt x="373" y="70"/>
                    <a:pt x="415" y="3"/>
                  </a:cubicBezTo>
                  <a:cubicBezTo>
                    <a:pt x="449" y="91"/>
                    <a:pt x="512" y="70"/>
                    <a:pt x="553" y="3"/>
                  </a:cubicBezTo>
                  <a:cubicBezTo>
                    <a:pt x="588" y="91"/>
                    <a:pt x="650" y="69"/>
                    <a:pt x="691" y="2"/>
                  </a:cubicBezTo>
                  <a:cubicBezTo>
                    <a:pt x="726" y="90"/>
                    <a:pt x="788" y="69"/>
                    <a:pt x="829" y="2"/>
                  </a:cubicBezTo>
                  <a:cubicBezTo>
                    <a:pt x="864" y="90"/>
                    <a:pt x="926" y="68"/>
                    <a:pt x="968" y="1"/>
                  </a:cubicBezTo>
                  <a:cubicBezTo>
                    <a:pt x="1002" y="89"/>
                    <a:pt x="1064" y="68"/>
                    <a:pt x="1106" y="1"/>
                  </a:cubicBezTo>
                  <a:cubicBezTo>
                    <a:pt x="1140" y="89"/>
                    <a:pt x="1202" y="67"/>
                    <a:pt x="1244" y="0"/>
                  </a:cubicBezTo>
                  <a:cubicBezTo>
                    <a:pt x="1255" y="29"/>
                    <a:pt x="1269" y="46"/>
                    <a:pt x="1284" y="53"/>
                  </a:cubicBezTo>
                </a:path>
              </a:pathLst>
            </a:custGeom>
            <a:noFill/>
            <a:ln w="2381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5" name="Freeform 22">
              <a:extLst>
                <a:ext uri="{FF2B5EF4-FFF2-40B4-BE49-F238E27FC236}">
                  <a16:creationId xmlns:a16="http://schemas.microsoft.com/office/drawing/2014/main" id="{1B08ECDC-0001-4673-86E2-8BFB7912911C}"/>
                </a:ext>
              </a:extLst>
            </p:cNvPr>
            <p:cNvSpPr>
              <a:spLocks/>
            </p:cNvSpPr>
            <p:nvPr/>
          </p:nvSpPr>
          <p:spPr bwMode="auto">
            <a:xfrm>
              <a:off x="-25" y="2872"/>
              <a:ext cx="15" cy="491"/>
            </a:xfrm>
            <a:custGeom>
              <a:avLst/>
              <a:gdLst>
                <a:gd name="T0" fmla="*/ 0 w 17"/>
                <a:gd name="T1" fmla="*/ 558 h 558"/>
                <a:gd name="T2" fmla="*/ 0 w 17"/>
                <a:gd name="T3" fmla="*/ 558 h 558"/>
                <a:gd name="T4" fmla="*/ 17 w 17"/>
                <a:gd name="T5" fmla="*/ 0 h 558"/>
              </a:gdLst>
              <a:ahLst/>
              <a:cxnLst>
                <a:cxn ang="0">
                  <a:pos x="T0" y="T1"/>
                </a:cxn>
                <a:cxn ang="0">
                  <a:pos x="T2" y="T3"/>
                </a:cxn>
                <a:cxn ang="0">
                  <a:pos x="T4" y="T5"/>
                </a:cxn>
              </a:cxnLst>
              <a:rect l="0" t="0" r="r" b="b"/>
              <a:pathLst>
                <a:path w="17" h="558">
                  <a:moveTo>
                    <a:pt x="0" y="558"/>
                  </a:moveTo>
                  <a:lnTo>
                    <a:pt x="0" y="558"/>
                  </a:lnTo>
                  <a:lnTo>
                    <a:pt x="17" y="0"/>
                  </a:lnTo>
                </a:path>
              </a:pathLst>
            </a:custGeom>
            <a:noFill/>
            <a:ln w="3651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6" name="Freeform 23">
              <a:extLst>
                <a:ext uri="{FF2B5EF4-FFF2-40B4-BE49-F238E27FC236}">
                  <a16:creationId xmlns:a16="http://schemas.microsoft.com/office/drawing/2014/main" id="{A296AA73-15FC-411B-A081-91815748EEC5}"/>
                </a:ext>
              </a:extLst>
            </p:cNvPr>
            <p:cNvSpPr>
              <a:spLocks/>
            </p:cNvSpPr>
            <p:nvPr/>
          </p:nvSpPr>
          <p:spPr bwMode="auto">
            <a:xfrm>
              <a:off x="2259" y="2768"/>
              <a:ext cx="858" cy="80"/>
            </a:xfrm>
            <a:custGeom>
              <a:avLst/>
              <a:gdLst>
                <a:gd name="T0" fmla="*/ 0 w 976"/>
                <a:gd name="T1" fmla="*/ 51 h 91"/>
                <a:gd name="T2" fmla="*/ 0 w 976"/>
                <a:gd name="T3" fmla="*/ 51 h 91"/>
                <a:gd name="T4" fmla="*/ 106 w 976"/>
                <a:gd name="T5" fmla="*/ 3 h 91"/>
                <a:gd name="T6" fmla="*/ 245 w 976"/>
                <a:gd name="T7" fmla="*/ 2 h 91"/>
                <a:gd name="T8" fmla="*/ 383 w 976"/>
                <a:gd name="T9" fmla="*/ 2 h 91"/>
                <a:gd name="T10" fmla="*/ 521 w 976"/>
                <a:gd name="T11" fmla="*/ 1 h 91"/>
                <a:gd name="T12" fmla="*/ 659 w 976"/>
                <a:gd name="T13" fmla="*/ 1 h 91"/>
                <a:gd name="T14" fmla="*/ 797 w 976"/>
                <a:gd name="T15" fmla="*/ 0 h 91"/>
                <a:gd name="T16" fmla="*/ 936 w 976"/>
                <a:gd name="T17" fmla="*/ 0 h 91"/>
                <a:gd name="T18" fmla="*/ 976 w 976"/>
                <a:gd name="T19" fmla="*/ 5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6" h="91">
                  <a:moveTo>
                    <a:pt x="0" y="51"/>
                  </a:moveTo>
                  <a:lnTo>
                    <a:pt x="0" y="51"/>
                  </a:lnTo>
                  <a:cubicBezTo>
                    <a:pt x="34" y="77"/>
                    <a:pt x="76" y="52"/>
                    <a:pt x="106" y="3"/>
                  </a:cubicBezTo>
                  <a:cubicBezTo>
                    <a:pt x="141" y="91"/>
                    <a:pt x="203" y="69"/>
                    <a:pt x="245" y="2"/>
                  </a:cubicBezTo>
                  <a:cubicBezTo>
                    <a:pt x="279" y="90"/>
                    <a:pt x="341" y="69"/>
                    <a:pt x="383" y="2"/>
                  </a:cubicBezTo>
                  <a:cubicBezTo>
                    <a:pt x="417" y="90"/>
                    <a:pt x="479" y="68"/>
                    <a:pt x="521" y="1"/>
                  </a:cubicBezTo>
                  <a:cubicBezTo>
                    <a:pt x="555" y="89"/>
                    <a:pt x="618" y="68"/>
                    <a:pt x="659" y="1"/>
                  </a:cubicBezTo>
                  <a:cubicBezTo>
                    <a:pt x="694" y="89"/>
                    <a:pt x="756" y="68"/>
                    <a:pt x="797" y="0"/>
                  </a:cubicBezTo>
                  <a:cubicBezTo>
                    <a:pt x="832" y="88"/>
                    <a:pt x="894" y="67"/>
                    <a:pt x="936" y="0"/>
                  </a:cubicBezTo>
                  <a:cubicBezTo>
                    <a:pt x="947" y="28"/>
                    <a:pt x="961" y="45"/>
                    <a:pt x="976" y="53"/>
                  </a:cubicBezTo>
                </a:path>
              </a:pathLst>
            </a:custGeom>
            <a:noFill/>
            <a:ln w="2381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7" name="Freeform 24">
              <a:extLst>
                <a:ext uri="{FF2B5EF4-FFF2-40B4-BE49-F238E27FC236}">
                  <a16:creationId xmlns:a16="http://schemas.microsoft.com/office/drawing/2014/main" id="{D07431F0-61AB-4BA0-9FD4-243F0194F63B}"/>
                </a:ext>
              </a:extLst>
            </p:cNvPr>
            <p:cNvSpPr>
              <a:spLocks/>
            </p:cNvSpPr>
            <p:nvPr/>
          </p:nvSpPr>
          <p:spPr bwMode="auto">
            <a:xfrm>
              <a:off x="3186" y="2248"/>
              <a:ext cx="257" cy="140"/>
            </a:xfrm>
            <a:custGeom>
              <a:avLst/>
              <a:gdLst>
                <a:gd name="T0" fmla="*/ 292 w 292"/>
                <a:gd name="T1" fmla="*/ 109 h 159"/>
                <a:gd name="T2" fmla="*/ 292 w 292"/>
                <a:gd name="T3" fmla="*/ 109 h 159"/>
                <a:gd name="T4" fmla="*/ 146 w 292"/>
                <a:gd name="T5" fmla="*/ 0 h 159"/>
                <a:gd name="T6" fmla="*/ 0 w 292"/>
                <a:gd name="T7" fmla="*/ 109 h 159"/>
                <a:gd name="T8" fmla="*/ 146 w 292"/>
                <a:gd name="T9" fmla="*/ 150 h 159"/>
                <a:gd name="T10" fmla="*/ 292 w 292"/>
                <a:gd name="T11" fmla="*/ 109 h 159"/>
              </a:gdLst>
              <a:ahLst/>
              <a:cxnLst>
                <a:cxn ang="0">
                  <a:pos x="T0" y="T1"/>
                </a:cxn>
                <a:cxn ang="0">
                  <a:pos x="T2" y="T3"/>
                </a:cxn>
                <a:cxn ang="0">
                  <a:pos x="T4" y="T5"/>
                </a:cxn>
                <a:cxn ang="0">
                  <a:pos x="T6" y="T7"/>
                </a:cxn>
                <a:cxn ang="0">
                  <a:pos x="T8" y="T9"/>
                </a:cxn>
                <a:cxn ang="0">
                  <a:pos x="T10" y="T11"/>
                </a:cxn>
              </a:cxnLst>
              <a:rect l="0" t="0" r="r" b="b"/>
              <a:pathLst>
                <a:path w="292" h="159">
                  <a:moveTo>
                    <a:pt x="292" y="109"/>
                  </a:moveTo>
                  <a:lnTo>
                    <a:pt x="292" y="109"/>
                  </a:lnTo>
                  <a:cubicBezTo>
                    <a:pt x="292" y="58"/>
                    <a:pt x="227" y="0"/>
                    <a:pt x="146" y="0"/>
                  </a:cubicBezTo>
                  <a:cubicBezTo>
                    <a:pt x="66" y="0"/>
                    <a:pt x="0" y="58"/>
                    <a:pt x="0" y="109"/>
                  </a:cubicBezTo>
                  <a:cubicBezTo>
                    <a:pt x="0" y="159"/>
                    <a:pt x="66" y="150"/>
                    <a:pt x="146" y="150"/>
                  </a:cubicBezTo>
                  <a:cubicBezTo>
                    <a:pt x="227" y="150"/>
                    <a:pt x="292" y="159"/>
                    <a:pt x="292" y="109"/>
                  </a:cubicBez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8" name="Freeform 25">
              <a:extLst>
                <a:ext uri="{FF2B5EF4-FFF2-40B4-BE49-F238E27FC236}">
                  <a16:creationId xmlns:a16="http://schemas.microsoft.com/office/drawing/2014/main" id="{0ECDF5BD-9D38-4799-8759-79C7C2CA876A}"/>
                </a:ext>
              </a:extLst>
            </p:cNvPr>
            <p:cNvSpPr>
              <a:spLocks noEditPoints="1"/>
            </p:cNvSpPr>
            <p:nvPr/>
          </p:nvSpPr>
          <p:spPr bwMode="auto">
            <a:xfrm>
              <a:off x="3186" y="2248"/>
              <a:ext cx="257" cy="492"/>
            </a:xfrm>
            <a:custGeom>
              <a:avLst/>
              <a:gdLst>
                <a:gd name="T0" fmla="*/ 292 w 292"/>
                <a:gd name="T1" fmla="*/ 109 h 559"/>
                <a:gd name="T2" fmla="*/ 292 w 292"/>
                <a:gd name="T3" fmla="*/ 109 h 559"/>
                <a:gd name="T4" fmla="*/ 146 w 292"/>
                <a:gd name="T5" fmla="*/ 0 h 559"/>
                <a:gd name="T6" fmla="*/ 0 w 292"/>
                <a:gd name="T7" fmla="*/ 109 h 559"/>
                <a:gd name="T8" fmla="*/ 146 w 292"/>
                <a:gd name="T9" fmla="*/ 150 h 559"/>
                <a:gd name="T10" fmla="*/ 292 w 292"/>
                <a:gd name="T11" fmla="*/ 109 h 559"/>
                <a:gd name="T12" fmla="*/ 292 w 292"/>
                <a:gd name="T13" fmla="*/ 109 h 559"/>
                <a:gd name="T14" fmla="*/ 175 w 292"/>
                <a:gd name="T15" fmla="*/ 150 h 559"/>
                <a:gd name="T16" fmla="*/ 175 w 292"/>
                <a:gd name="T17" fmla="*/ 150 h 559"/>
                <a:gd name="T18" fmla="*/ 175 w 292"/>
                <a:gd name="T19" fmla="*/ 359 h 559"/>
                <a:gd name="T20" fmla="*/ 217 w 292"/>
                <a:gd name="T21" fmla="*/ 509 h 559"/>
                <a:gd name="T22" fmla="*/ 275 w 292"/>
                <a:gd name="T23" fmla="*/ 559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2" h="559">
                  <a:moveTo>
                    <a:pt x="292" y="109"/>
                  </a:moveTo>
                  <a:lnTo>
                    <a:pt x="292" y="109"/>
                  </a:lnTo>
                  <a:cubicBezTo>
                    <a:pt x="292" y="58"/>
                    <a:pt x="227" y="0"/>
                    <a:pt x="146" y="0"/>
                  </a:cubicBezTo>
                  <a:cubicBezTo>
                    <a:pt x="66" y="0"/>
                    <a:pt x="0" y="58"/>
                    <a:pt x="0" y="109"/>
                  </a:cubicBezTo>
                  <a:cubicBezTo>
                    <a:pt x="0" y="159"/>
                    <a:pt x="66" y="150"/>
                    <a:pt x="146" y="150"/>
                  </a:cubicBezTo>
                  <a:cubicBezTo>
                    <a:pt x="227" y="150"/>
                    <a:pt x="292" y="159"/>
                    <a:pt x="292" y="109"/>
                  </a:cubicBezTo>
                  <a:lnTo>
                    <a:pt x="292" y="109"/>
                  </a:lnTo>
                  <a:close/>
                  <a:moveTo>
                    <a:pt x="175" y="150"/>
                  </a:moveTo>
                  <a:lnTo>
                    <a:pt x="175" y="150"/>
                  </a:lnTo>
                  <a:cubicBezTo>
                    <a:pt x="175" y="150"/>
                    <a:pt x="167" y="275"/>
                    <a:pt x="175" y="359"/>
                  </a:cubicBezTo>
                  <a:cubicBezTo>
                    <a:pt x="184" y="442"/>
                    <a:pt x="184" y="475"/>
                    <a:pt x="217" y="509"/>
                  </a:cubicBezTo>
                  <a:lnTo>
                    <a:pt x="275" y="559"/>
                  </a:lnTo>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9" name="Freeform 26">
              <a:extLst>
                <a:ext uri="{FF2B5EF4-FFF2-40B4-BE49-F238E27FC236}">
                  <a16:creationId xmlns:a16="http://schemas.microsoft.com/office/drawing/2014/main" id="{C1579C7B-BAE4-4D99-9496-715AC1D5DA93}"/>
                </a:ext>
              </a:extLst>
            </p:cNvPr>
            <p:cNvSpPr>
              <a:spLocks/>
            </p:cNvSpPr>
            <p:nvPr/>
          </p:nvSpPr>
          <p:spPr bwMode="auto">
            <a:xfrm>
              <a:off x="3256" y="2380"/>
              <a:ext cx="125" cy="318"/>
            </a:xfrm>
            <a:custGeom>
              <a:avLst/>
              <a:gdLst>
                <a:gd name="T0" fmla="*/ 142 w 142"/>
                <a:gd name="T1" fmla="*/ 361 h 361"/>
                <a:gd name="T2" fmla="*/ 142 w 142"/>
                <a:gd name="T3" fmla="*/ 361 h 361"/>
                <a:gd name="T4" fmla="*/ 112 w 142"/>
                <a:gd name="T5" fmla="*/ 320 h 361"/>
                <a:gd name="T6" fmla="*/ 98 w 142"/>
                <a:gd name="T7" fmla="*/ 266 h 361"/>
                <a:gd name="T8" fmla="*/ 91 w 142"/>
                <a:gd name="T9" fmla="*/ 140 h 361"/>
                <a:gd name="T10" fmla="*/ 98 w 142"/>
                <a:gd name="T11" fmla="*/ 5 h 361"/>
                <a:gd name="T12" fmla="*/ 42 w 142"/>
                <a:gd name="T13" fmla="*/ 0 h 361"/>
                <a:gd name="T14" fmla="*/ 42 w 142"/>
                <a:gd name="T15" fmla="*/ 209 h 361"/>
                <a:gd name="T16" fmla="*/ 0 w 142"/>
                <a:gd name="T17" fmla="*/ 359 h 361"/>
                <a:gd name="T18" fmla="*/ 142 w 142"/>
                <a:gd name="T19"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361">
                  <a:moveTo>
                    <a:pt x="142" y="361"/>
                  </a:moveTo>
                  <a:lnTo>
                    <a:pt x="142" y="361"/>
                  </a:lnTo>
                  <a:cubicBezTo>
                    <a:pt x="142" y="361"/>
                    <a:pt x="120" y="334"/>
                    <a:pt x="112" y="320"/>
                  </a:cubicBezTo>
                  <a:cubicBezTo>
                    <a:pt x="104" y="307"/>
                    <a:pt x="103" y="288"/>
                    <a:pt x="98" y="266"/>
                  </a:cubicBezTo>
                  <a:cubicBezTo>
                    <a:pt x="94" y="244"/>
                    <a:pt x="94" y="193"/>
                    <a:pt x="91" y="140"/>
                  </a:cubicBezTo>
                  <a:cubicBezTo>
                    <a:pt x="88" y="87"/>
                    <a:pt x="98" y="5"/>
                    <a:pt x="98" y="5"/>
                  </a:cubicBezTo>
                  <a:lnTo>
                    <a:pt x="42" y="0"/>
                  </a:lnTo>
                  <a:cubicBezTo>
                    <a:pt x="42" y="0"/>
                    <a:pt x="50" y="125"/>
                    <a:pt x="42" y="209"/>
                  </a:cubicBezTo>
                  <a:cubicBezTo>
                    <a:pt x="33" y="292"/>
                    <a:pt x="33" y="325"/>
                    <a:pt x="0" y="359"/>
                  </a:cubicBezTo>
                  <a:lnTo>
                    <a:pt x="142" y="361"/>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0" name="Freeform 27">
              <a:extLst>
                <a:ext uri="{FF2B5EF4-FFF2-40B4-BE49-F238E27FC236}">
                  <a16:creationId xmlns:a16="http://schemas.microsoft.com/office/drawing/2014/main" id="{465124D6-275C-4DA9-A7C9-042CAE666483}"/>
                </a:ext>
              </a:extLst>
            </p:cNvPr>
            <p:cNvSpPr>
              <a:spLocks/>
            </p:cNvSpPr>
            <p:nvPr/>
          </p:nvSpPr>
          <p:spPr bwMode="auto">
            <a:xfrm>
              <a:off x="3256" y="2380"/>
              <a:ext cx="125" cy="318"/>
            </a:xfrm>
            <a:custGeom>
              <a:avLst/>
              <a:gdLst>
                <a:gd name="T0" fmla="*/ 142 w 142"/>
                <a:gd name="T1" fmla="*/ 361 h 361"/>
                <a:gd name="T2" fmla="*/ 142 w 142"/>
                <a:gd name="T3" fmla="*/ 361 h 361"/>
                <a:gd name="T4" fmla="*/ 112 w 142"/>
                <a:gd name="T5" fmla="*/ 320 h 361"/>
                <a:gd name="T6" fmla="*/ 98 w 142"/>
                <a:gd name="T7" fmla="*/ 266 h 361"/>
                <a:gd name="T8" fmla="*/ 91 w 142"/>
                <a:gd name="T9" fmla="*/ 140 h 361"/>
                <a:gd name="T10" fmla="*/ 98 w 142"/>
                <a:gd name="T11" fmla="*/ 5 h 361"/>
                <a:gd name="T12" fmla="*/ 42 w 142"/>
                <a:gd name="T13" fmla="*/ 0 h 361"/>
                <a:gd name="T14" fmla="*/ 42 w 142"/>
                <a:gd name="T15" fmla="*/ 209 h 361"/>
                <a:gd name="T16" fmla="*/ 0 w 142"/>
                <a:gd name="T17" fmla="*/ 359 h 361"/>
                <a:gd name="T18" fmla="*/ 142 w 142"/>
                <a:gd name="T19" fmla="*/ 361 h 361"/>
                <a:gd name="T20" fmla="*/ 142 w 142"/>
                <a:gd name="T21"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361">
                  <a:moveTo>
                    <a:pt x="142" y="361"/>
                  </a:moveTo>
                  <a:lnTo>
                    <a:pt x="142" y="361"/>
                  </a:lnTo>
                  <a:cubicBezTo>
                    <a:pt x="142" y="361"/>
                    <a:pt x="120" y="334"/>
                    <a:pt x="112" y="320"/>
                  </a:cubicBezTo>
                  <a:cubicBezTo>
                    <a:pt x="104" y="307"/>
                    <a:pt x="103" y="288"/>
                    <a:pt x="98" y="266"/>
                  </a:cubicBezTo>
                  <a:cubicBezTo>
                    <a:pt x="94" y="244"/>
                    <a:pt x="94" y="193"/>
                    <a:pt x="91" y="140"/>
                  </a:cubicBezTo>
                  <a:cubicBezTo>
                    <a:pt x="88" y="87"/>
                    <a:pt x="98" y="5"/>
                    <a:pt x="98" y="5"/>
                  </a:cubicBezTo>
                  <a:lnTo>
                    <a:pt x="42" y="0"/>
                  </a:lnTo>
                  <a:cubicBezTo>
                    <a:pt x="42" y="0"/>
                    <a:pt x="50" y="125"/>
                    <a:pt x="42" y="209"/>
                  </a:cubicBezTo>
                  <a:cubicBezTo>
                    <a:pt x="33" y="292"/>
                    <a:pt x="33" y="325"/>
                    <a:pt x="0" y="359"/>
                  </a:cubicBezTo>
                  <a:lnTo>
                    <a:pt x="142" y="361"/>
                  </a:lnTo>
                  <a:lnTo>
                    <a:pt x="142" y="361"/>
                  </a:lnTo>
                  <a:close/>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1" name="Freeform 28">
              <a:extLst>
                <a:ext uri="{FF2B5EF4-FFF2-40B4-BE49-F238E27FC236}">
                  <a16:creationId xmlns:a16="http://schemas.microsoft.com/office/drawing/2014/main" id="{72406C9A-A39E-45FE-B09B-A4FE4F66D705}"/>
                </a:ext>
              </a:extLst>
            </p:cNvPr>
            <p:cNvSpPr>
              <a:spLocks/>
            </p:cNvSpPr>
            <p:nvPr/>
          </p:nvSpPr>
          <p:spPr bwMode="auto">
            <a:xfrm>
              <a:off x="1536" y="2351"/>
              <a:ext cx="335" cy="177"/>
            </a:xfrm>
            <a:custGeom>
              <a:avLst/>
              <a:gdLst>
                <a:gd name="T0" fmla="*/ 42 w 381"/>
                <a:gd name="T1" fmla="*/ 187 h 202"/>
                <a:gd name="T2" fmla="*/ 42 w 381"/>
                <a:gd name="T3" fmla="*/ 187 h 202"/>
                <a:gd name="T4" fmla="*/ 143 w 381"/>
                <a:gd name="T5" fmla="*/ 193 h 202"/>
                <a:gd name="T6" fmla="*/ 325 w 381"/>
                <a:gd name="T7" fmla="*/ 191 h 202"/>
                <a:gd name="T8" fmla="*/ 368 w 381"/>
                <a:gd name="T9" fmla="*/ 107 h 202"/>
                <a:gd name="T10" fmla="*/ 312 w 381"/>
                <a:gd name="T11" fmla="*/ 69 h 202"/>
                <a:gd name="T12" fmla="*/ 299 w 381"/>
                <a:gd name="T13" fmla="*/ 92 h 202"/>
                <a:gd name="T14" fmla="*/ 278 w 381"/>
                <a:gd name="T15" fmla="*/ 37 h 202"/>
                <a:gd name="T16" fmla="*/ 224 w 381"/>
                <a:gd name="T17" fmla="*/ 75 h 202"/>
                <a:gd name="T18" fmla="*/ 205 w 381"/>
                <a:gd name="T19" fmla="*/ 20 h 202"/>
                <a:gd name="T20" fmla="*/ 173 w 381"/>
                <a:gd name="T21" fmla="*/ 73 h 202"/>
                <a:gd name="T22" fmla="*/ 113 w 381"/>
                <a:gd name="T23" fmla="*/ 22 h 202"/>
                <a:gd name="T24" fmla="*/ 98 w 381"/>
                <a:gd name="T25" fmla="*/ 93 h 202"/>
                <a:gd name="T26" fmla="*/ 29 w 381"/>
                <a:gd name="T27" fmla="*/ 65 h 202"/>
                <a:gd name="T28" fmla="*/ 45 w 381"/>
                <a:gd name="T29" fmla="*/ 138 h 202"/>
                <a:gd name="T30" fmla="*/ 15 w 381"/>
                <a:gd name="T31" fmla="*/ 155 h 202"/>
                <a:gd name="T32" fmla="*/ 42 w 381"/>
                <a:gd name="T33" fmla="*/ 18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1" h="202">
                  <a:moveTo>
                    <a:pt x="42" y="187"/>
                  </a:moveTo>
                  <a:lnTo>
                    <a:pt x="42" y="187"/>
                  </a:lnTo>
                  <a:cubicBezTo>
                    <a:pt x="44" y="195"/>
                    <a:pt x="102" y="193"/>
                    <a:pt x="143" y="193"/>
                  </a:cubicBezTo>
                  <a:cubicBezTo>
                    <a:pt x="184" y="193"/>
                    <a:pt x="319" y="202"/>
                    <a:pt x="325" y="191"/>
                  </a:cubicBezTo>
                  <a:cubicBezTo>
                    <a:pt x="330" y="180"/>
                    <a:pt x="381" y="123"/>
                    <a:pt x="368" y="107"/>
                  </a:cubicBezTo>
                  <a:cubicBezTo>
                    <a:pt x="355" y="90"/>
                    <a:pt x="323" y="58"/>
                    <a:pt x="312" y="69"/>
                  </a:cubicBezTo>
                  <a:cubicBezTo>
                    <a:pt x="300" y="80"/>
                    <a:pt x="299" y="92"/>
                    <a:pt x="299" y="92"/>
                  </a:cubicBezTo>
                  <a:cubicBezTo>
                    <a:pt x="299" y="92"/>
                    <a:pt x="302" y="45"/>
                    <a:pt x="278" y="37"/>
                  </a:cubicBezTo>
                  <a:cubicBezTo>
                    <a:pt x="254" y="30"/>
                    <a:pt x="224" y="75"/>
                    <a:pt x="224" y="75"/>
                  </a:cubicBezTo>
                  <a:cubicBezTo>
                    <a:pt x="224" y="75"/>
                    <a:pt x="246" y="18"/>
                    <a:pt x="205" y="20"/>
                  </a:cubicBezTo>
                  <a:cubicBezTo>
                    <a:pt x="164" y="22"/>
                    <a:pt x="173" y="73"/>
                    <a:pt x="173" y="73"/>
                  </a:cubicBezTo>
                  <a:cubicBezTo>
                    <a:pt x="173" y="73"/>
                    <a:pt x="139" y="0"/>
                    <a:pt x="113" y="22"/>
                  </a:cubicBezTo>
                  <a:cubicBezTo>
                    <a:pt x="87" y="45"/>
                    <a:pt x="98" y="93"/>
                    <a:pt x="98" y="93"/>
                  </a:cubicBezTo>
                  <a:cubicBezTo>
                    <a:pt x="98" y="93"/>
                    <a:pt x="57" y="24"/>
                    <a:pt x="29" y="65"/>
                  </a:cubicBezTo>
                  <a:cubicBezTo>
                    <a:pt x="0" y="107"/>
                    <a:pt x="45" y="138"/>
                    <a:pt x="45" y="138"/>
                  </a:cubicBezTo>
                  <a:cubicBezTo>
                    <a:pt x="45" y="138"/>
                    <a:pt x="17" y="138"/>
                    <a:pt x="15" y="155"/>
                  </a:cubicBezTo>
                  <a:cubicBezTo>
                    <a:pt x="14" y="172"/>
                    <a:pt x="40" y="180"/>
                    <a:pt x="42" y="187"/>
                  </a:cubicBezTo>
                  <a:close/>
                </a:path>
              </a:pathLst>
            </a:custGeom>
            <a:solidFill>
              <a:srgbClr val="49BB3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2" name="Freeform 29">
              <a:extLst>
                <a:ext uri="{FF2B5EF4-FFF2-40B4-BE49-F238E27FC236}">
                  <a16:creationId xmlns:a16="http://schemas.microsoft.com/office/drawing/2014/main" id="{13A39E06-71DD-4221-A045-199D4C7F8F10}"/>
                </a:ext>
              </a:extLst>
            </p:cNvPr>
            <p:cNvSpPr>
              <a:spLocks/>
            </p:cNvSpPr>
            <p:nvPr/>
          </p:nvSpPr>
          <p:spPr bwMode="auto">
            <a:xfrm>
              <a:off x="1536" y="2351"/>
              <a:ext cx="335" cy="177"/>
            </a:xfrm>
            <a:custGeom>
              <a:avLst/>
              <a:gdLst>
                <a:gd name="T0" fmla="*/ 42 w 381"/>
                <a:gd name="T1" fmla="*/ 187 h 202"/>
                <a:gd name="T2" fmla="*/ 42 w 381"/>
                <a:gd name="T3" fmla="*/ 187 h 202"/>
                <a:gd name="T4" fmla="*/ 143 w 381"/>
                <a:gd name="T5" fmla="*/ 193 h 202"/>
                <a:gd name="T6" fmla="*/ 325 w 381"/>
                <a:gd name="T7" fmla="*/ 191 h 202"/>
                <a:gd name="T8" fmla="*/ 368 w 381"/>
                <a:gd name="T9" fmla="*/ 107 h 202"/>
                <a:gd name="T10" fmla="*/ 312 w 381"/>
                <a:gd name="T11" fmla="*/ 69 h 202"/>
                <a:gd name="T12" fmla="*/ 299 w 381"/>
                <a:gd name="T13" fmla="*/ 92 h 202"/>
                <a:gd name="T14" fmla="*/ 278 w 381"/>
                <a:gd name="T15" fmla="*/ 37 h 202"/>
                <a:gd name="T16" fmla="*/ 224 w 381"/>
                <a:gd name="T17" fmla="*/ 75 h 202"/>
                <a:gd name="T18" fmla="*/ 205 w 381"/>
                <a:gd name="T19" fmla="*/ 20 h 202"/>
                <a:gd name="T20" fmla="*/ 173 w 381"/>
                <a:gd name="T21" fmla="*/ 73 h 202"/>
                <a:gd name="T22" fmla="*/ 113 w 381"/>
                <a:gd name="T23" fmla="*/ 22 h 202"/>
                <a:gd name="T24" fmla="*/ 98 w 381"/>
                <a:gd name="T25" fmla="*/ 93 h 202"/>
                <a:gd name="T26" fmla="*/ 29 w 381"/>
                <a:gd name="T27" fmla="*/ 65 h 202"/>
                <a:gd name="T28" fmla="*/ 45 w 381"/>
                <a:gd name="T29" fmla="*/ 138 h 202"/>
                <a:gd name="T30" fmla="*/ 15 w 381"/>
                <a:gd name="T31" fmla="*/ 155 h 202"/>
                <a:gd name="T32" fmla="*/ 42 w 381"/>
                <a:gd name="T33" fmla="*/ 187 h 202"/>
                <a:gd name="T34" fmla="*/ 42 w 381"/>
                <a:gd name="T35" fmla="*/ 18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1" h="202">
                  <a:moveTo>
                    <a:pt x="42" y="187"/>
                  </a:moveTo>
                  <a:lnTo>
                    <a:pt x="42" y="187"/>
                  </a:lnTo>
                  <a:cubicBezTo>
                    <a:pt x="44" y="195"/>
                    <a:pt x="102" y="193"/>
                    <a:pt x="143" y="193"/>
                  </a:cubicBezTo>
                  <a:cubicBezTo>
                    <a:pt x="184" y="193"/>
                    <a:pt x="319" y="202"/>
                    <a:pt x="325" y="191"/>
                  </a:cubicBezTo>
                  <a:cubicBezTo>
                    <a:pt x="330" y="180"/>
                    <a:pt x="381" y="123"/>
                    <a:pt x="368" y="107"/>
                  </a:cubicBezTo>
                  <a:cubicBezTo>
                    <a:pt x="355" y="90"/>
                    <a:pt x="323" y="58"/>
                    <a:pt x="312" y="69"/>
                  </a:cubicBezTo>
                  <a:cubicBezTo>
                    <a:pt x="300" y="80"/>
                    <a:pt x="299" y="92"/>
                    <a:pt x="299" y="92"/>
                  </a:cubicBezTo>
                  <a:cubicBezTo>
                    <a:pt x="299" y="92"/>
                    <a:pt x="302" y="45"/>
                    <a:pt x="278" y="37"/>
                  </a:cubicBezTo>
                  <a:cubicBezTo>
                    <a:pt x="254" y="30"/>
                    <a:pt x="224" y="75"/>
                    <a:pt x="224" y="75"/>
                  </a:cubicBezTo>
                  <a:cubicBezTo>
                    <a:pt x="224" y="75"/>
                    <a:pt x="246" y="18"/>
                    <a:pt x="205" y="20"/>
                  </a:cubicBezTo>
                  <a:cubicBezTo>
                    <a:pt x="164" y="22"/>
                    <a:pt x="173" y="73"/>
                    <a:pt x="173" y="73"/>
                  </a:cubicBezTo>
                  <a:cubicBezTo>
                    <a:pt x="173" y="73"/>
                    <a:pt x="139" y="0"/>
                    <a:pt x="113" y="22"/>
                  </a:cubicBezTo>
                  <a:cubicBezTo>
                    <a:pt x="87" y="45"/>
                    <a:pt x="98" y="93"/>
                    <a:pt x="98" y="93"/>
                  </a:cubicBezTo>
                  <a:cubicBezTo>
                    <a:pt x="98" y="93"/>
                    <a:pt x="57" y="24"/>
                    <a:pt x="29" y="65"/>
                  </a:cubicBezTo>
                  <a:cubicBezTo>
                    <a:pt x="0" y="107"/>
                    <a:pt x="45" y="138"/>
                    <a:pt x="45" y="138"/>
                  </a:cubicBezTo>
                  <a:cubicBezTo>
                    <a:pt x="45" y="138"/>
                    <a:pt x="17" y="138"/>
                    <a:pt x="15" y="155"/>
                  </a:cubicBezTo>
                  <a:cubicBezTo>
                    <a:pt x="14" y="172"/>
                    <a:pt x="40" y="180"/>
                    <a:pt x="42" y="187"/>
                  </a:cubicBezTo>
                  <a:lnTo>
                    <a:pt x="42" y="187"/>
                  </a:lnTo>
                  <a:close/>
                </a:path>
              </a:pathLst>
            </a:custGeom>
            <a:noFill/>
            <a:ln w="254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3" name="Freeform 30">
              <a:extLst>
                <a:ext uri="{FF2B5EF4-FFF2-40B4-BE49-F238E27FC236}">
                  <a16:creationId xmlns:a16="http://schemas.microsoft.com/office/drawing/2014/main" id="{F4CD9162-F95E-4D48-81D7-1A87AADC2881}"/>
                </a:ext>
              </a:extLst>
            </p:cNvPr>
            <p:cNvSpPr>
              <a:spLocks/>
            </p:cNvSpPr>
            <p:nvPr/>
          </p:nvSpPr>
          <p:spPr bwMode="auto">
            <a:xfrm>
              <a:off x="1652" y="2520"/>
              <a:ext cx="132" cy="165"/>
            </a:xfrm>
            <a:custGeom>
              <a:avLst/>
              <a:gdLst>
                <a:gd name="T0" fmla="*/ 150 w 150"/>
                <a:gd name="T1" fmla="*/ 187 h 187"/>
                <a:gd name="T2" fmla="*/ 150 w 150"/>
                <a:gd name="T3" fmla="*/ 187 h 187"/>
                <a:gd name="T4" fmla="*/ 112 w 150"/>
                <a:gd name="T5" fmla="*/ 150 h 187"/>
                <a:gd name="T6" fmla="*/ 78 w 150"/>
                <a:gd name="T7" fmla="*/ 11 h 187"/>
                <a:gd name="T8" fmla="*/ 45 w 150"/>
                <a:gd name="T9" fmla="*/ 0 h 187"/>
                <a:gd name="T10" fmla="*/ 43 w 150"/>
                <a:gd name="T11" fmla="*/ 90 h 187"/>
                <a:gd name="T12" fmla="*/ 18 w 150"/>
                <a:gd name="T13" fmla="*/ 169 h 187"/>
                <a:gd name="T14" fmla="*/ 0 w 150"/>
                <a:gd name="T15" fmla="*/ 184 h 187"/>
                <a:gd name="T16" fmla="*/ 150 w 150"/>
                <a:gd name="T17"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187">
                  <a:moveTo>
                    <a:pt x="150" y="187"/>
                  </a:moveTo>
                  <a:lnTo>
                    <a:pt x="150" y="187"/>
                  </a:lnTo>
                  <a:cubicBezTo>
                    <a:pt x="150" y="187"/>
                    <a:pt x="122" y="169"/>
                    <a:pt x="112" y="150"/>
                  </a:cubicBezTo>
                  <a:cubicBezTo>
                    <a:pt x="103" y="131"/>
                    <a:pt x="78" y="11"/>
                    <a:pt x="78" y="11"/>
                  </a:cubicBezTo>
                  <a:lnTo>
                    <a:pt x="45" y="0"/>
                  </a:lnTo>
                  <a:cubicBezTo>
                    <a:pt x="45" y="0"/>
                    <a:pt x="47" y="56"/>
                    <a:pt x="43" y="90"/>
                  </a:cubicBezTo>
                  <a:cubicBezTo>
                    <a:pt x="39" y="124"/>
                    <a:pt x="28" y="159"/>
                    <a:pt x="18" y="169"/>
                  </a:cubicBezTo>
                  <a:cubicBezTo>
                    <a:pt x="9" y="178"/>
                    <a:pt x="0" y="184"/>
                    <a:pt x="0" y="184"/>
                  </a:cubicBezTo>
                  <a:lnTo>
                    <a:pt x="150" y="187"/>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4" name="Freeform 31">
              <a:extLst>
                <a:ext uri="{FF2B5EF4-FFF2-40B4-BE49-F238E27FC236}">
                  <a16:creationId xmlns:a16="http://schemas.microsoft.com/office/drawing/2014/main" id="{04341C81-1183-4B24-98E4-0C2CEE55A98C}"/>
                </a:ext>
              </a:extLst>
            </p:cNvPr>
            <p:cNvSpPr>
              <a:spLocks/>
            </p:cNvSpPr>
            <p:nvPr/>
          </p:nvSpPr>
          <p:spPr bwMode="auto">
            <a:xfrm>
              <a:off x="1652" y="2520"/>
              <a:ext cx="132" cy="165"/>
            </a:xfrm>
            <a:custGeom>
              <a:avLst/>
              <a:gdLst>
                <a:gd name="T0" fmla="*/ 150 w 150"/>
                <a:gd name="T1" fmla="*/ 187 h 187"/>
                <a:gd name="T2" fmla="*/ 150 w 150"/>
                <a:gd name="T3" fmla="*/ 187 h 187"/>
                <a:gd name="T4" fmla="*/ 112 w 150"/>
                <a:gd name="T5" fmla="*/ 150 h 187"/>
                <a:gd name="T6" fmla="*/ 78 w 150"/>
                <a:gd name="T7" fmla="*/ 11 h 187"/>
                <a:gd name="T8" fmla="*/ 45 w 150"/>
                <a:gd name="T9" fmla="*/ 0 h 187"/>
                <a:gd name="T10" fmla="*/ 43 w 150"/>
                <a:gd name="T11" fmla="*/ 90 h 187"/>
                <a:gd name="T12" fmla="*/ 18 w 150"/>
                <a:gd name="T13" fmla="*/ 169 h 187"/>
                <a:gd name="T14" fmla="*/ 0 w 150"/>
                <a:gd name="T15" fmla="*/ 184 h 187"/>
                <a:gd name="T16" fmla="*/ 150 w 150"/>
                <a:gd name="T17" fmla="*/ 187 h 187"/>
                <a:gd name="T18" fmla="*/ 150 w 150"/>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87">
                  <a:moveTo>
                    <a:pt x="150" y="187"/>
                  </a:moveTo>
                  <a:lnTo>
                    <a:pt x="150" y="187"/>
                  </a:lnTo>
                  <a:cubicBezTo>
                    <a:pt x="150" y="187"/>
                    <a:pt x="122" y="169"/>
                    <a:pt x="112" y="150"/>
                  </a:cubicBezTo>
                  <a:cubicBezTo>
                    <a:pt x="103" y="131"/>
                    <a:pt x="78" y="11"/>
                    <a:pt x="78" y="11"/>
                  </a:cubicBezTo>
                  <a:lnTo>
                    <a:pt x="45" y="0"/>
                  </a:lnTo>
                  <a:cubicBezTo>
                    <a:pt x="45" y="0"/>
                    <a:pt x="47" y="56"/>
                    <a:pt x="43" y="90"/>
                  </a:cubicBezTo>
                  <a:cubicBezTo>
                    <a:pt x="39" y="124"/>
                    <a:pt x="28" y="159"/>
                    <a:pt x="18" y="169"/>
                  </a:cubicBezTo>
                  <a:cubicBezTo>
                    <a:pt x="9" y="178"/>
                    <a:pt x="0" y="184"/>
                    <a:pt x="0" y="184"/>
                  </a:cubicBezTo>
                  <a:lnTo>
                    <a:pt x="150" y="187"/>
                  </a:lnTo>
                  <a:lnTo>
                    <a:pt x="150" y="187"/>
                  </a:lnTo>
                  <a:close/>
                </a:path>
              </a:pathLst>
            </a:custGeom>
            <a:noFill/>
            <a:ln w="254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5" name="Freeform 32">
              <a:extLst>
                <a:ext uri="{FF2B5EF4-FFF2-40B4-BE49-F238E27FC236}">
                  <a16:creationId xmlns:a16="http://schemas.microsoft.com/office/drawing/2014/main" id="{236C7A20-18F6-493A-9046-90AE56CB4C3C}"/>
                </a:ext>
              </a:extLst>
            </p:cNvPr>
            <p:cNvSpPr>
              <a:spLocks/>
            </p:cNvSpPr>
            <p:nvPr/>
          </p:nvSpPr>
          <p:spPr bwMode="auto">
            <a:xfrm>
              <a:off x="1800" y="2330"/>
              <a:ext cx="335" cy="179"/>
            </a:xfrm>
            <a:custGeom>
              <a:avLst/>
              <a:gdLst>
                <a:gd name="T0" fmla="*/ 42 w 381"/>
                <a:gd name="T1" fmla="*/ 188 h 203"/>
                <a:gd name="T2" fmla="*/ 42 w 381"/>
                <a:gd name="T3" fmla="*/ 188 h 203"/>
                <a:gd name="T4" fmla="*/ 143 w 381"/>
                <a:gd name="T5" fmla="*/ 193 h 203"/>
                <a:gd name="T6" fmla="*/ 325 w 381"/>
                <a:gd name="T7" fmla="*/ 191 h 203"/>
                <a:gd name="T8" fmla="*/ 368 w 381"/>
                <a:gd name="T9" fmla="*/ 107 h 203"/>
                <a:gd name="T10" fmla="*/ 312 w 381"/>
                <a:gd name="T11" fmla="*/ 70 h 203"/>
                <a:gd name="T12" fmla="*/ 299 w 381"/>
                <a:gd name="T13" fmla="*/ 92 h 203"/>
                <a:gd name="T14" fmla="*/ 278 w 381"/>
                <a:gd name="T15" fmla="*/ 38 h 203"/>
                <a:gd name="T16" fmla="*/ 224 w 381"/>
                <a:gd name="T17" fmla="*/ 75 h 203"/>
                <a:gd name="T18" fmla="*/ 205 w 381"/>
                <a:gd name="T19" fmla="*/ 21 h 203"/>
                <a:gd name="T20" fmla="*/ 173 w 381"/>
                <a:gd name="T21" fmla="*/ 73 h 203"/>
                <a:gd name="T22" fmla="*/ 113 w 381"/>
                <a:gd name="T23" fmla="*/ 23 h 203"/>
                <a:gd name="T24" fmla="*/ 98 w 381"/>
                <a:gd name="T25" fmla="*/ 94 h 203"/>
                <a:gd name="T26" fmla="*/ 29 w 381"/>
                <a:gd name="T27" fmla="*/ 66 h 203"/>
                <a:gd name="T28" fmla="*/ 45 w 381"/>
                <a:gd name="T29" fmla="*/ 139 h 203"/>
                <a:gd name="T30" fmla="*/ 15 w 381"/>
                <a:gd name="T31" fmla="*/ 156 h 203"/>
                <a:gd name="T32" fmla="*/ 42 w 381"/>
                <a:gd name="T33" fmla="*/ 18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1" h="203">
                  <a:moveTo>
                    <a:pt x="42" y="188"/>
                  </a:moveTo>
                  <a:lnTo>
                    <a:pt x="42" y="188"/>
                  </a:lnTo>
                  <a:cubicBezTo>
                    <a:pt x="44" y="195"/>
                    <a:pt x="102" y="193"/>
                    <a:pt x="143" y="193"/>
                  </a:cubicBezTo>
                  <a:cubicBezTo>
                    <a:pt x="184" y="193"/>
                    <a:pt x="319" y="203"/>
                    <a:pt x="325" y="191"/>
                  </a:cubicBezTo>
                  <a:cubicBezTo>
                    <a:pt x="330" y="180"/>
                    <a:pt x="381" y="124"/>
                    <a:pt x="368" y="107"/>
                  </a:cubicBezTo>
                  <a:cubicBezTo>
                    <a:pt x="355" y="90"/>
                    <a:pt x="323" y="58"/>
                    <a:pt x="312" y="70"/>
                  </a:cubicBezTo>
                  <a:cubicBezTo>
                    <a:pt x="300" y="81"/>
                    <a:pt x="299" y="92"/>
                    <a:pt x="299" y="92"/>
                  </a:cubicBezTo>
                  <a:cubicBezTo>
                    <a:pt x="299" y="92"/>
                    <a:pt x="302" y="45"/>
                    <a:pt x="278" y="38"/>
                  </a:cubicBezTo>
                  <a:cubicBezTo>
                    <a:pt x="254" y="30"/>
                    <a:pt x="224" y="75"/>
                    <a:pt x="224" y="75"/>
                  </a:cubicBezTo>
                  <a:cubicBezTo>
                    <a:pt x="224" y="75"/>
                    <a:pt x="246" y="19"/>
                    <a:pt x="205" y="21"/>
                  </a:cubicBezTo>
                  <a:cubicBezTo>
                    <a:pt x="164" y="23"/>
                    <a:pt x="173" y="73"/>
                    <a:pt x="173" y="73"/>
                  </a:cubicBezTo>
                  <a:cubicBezTo>
                    <a:pt x="173" y="73"/>
                    <a:pt x="139" y="0"/>
                    <a:pt x="113" y="23"/>
                  </a:cubicBezTo>
                  <a:cubicBezTo>
                    <a:pt x="87" y="45"/>
                    <a:pt x="98" y="94"/>
                    <a:pt x="98" y="94"/>
                  </a:cubicBezTo>
                  <a:cubicBezTo>
                    <a:pt x="98" y="94"/>
                    <a:pt x="57" y="25"/>
                    <a:pt x="29" y="66"/>
                  </a:cubicBezTo>
                  <a:cubicBezTo>
                    <a:pt x="0" y="107"/>
                    <a:pt x="45" y="139"/>
                    <a:pt x="45" y="139"/>
                  </a:cubicBezTo>
                  <a:cubicBezTo>
                    <a:pt x="45" y="139"/>
                    <a:pt x="17" y="139"/>
                    <a:pt x="15" y="156"/>
                  </a:cubicBezTo>
                  <a:cubicBezTo>
                    <a:pt x="14" y="173"/>
                    <a:pt x="40" y="180"/>
                    <a:pt x="42" y="188"/>
                  </a:cubicBezTo>
                  <a:close/>
                </a:path>
              </a:pathLst>
            </a:custGeom>
            <a:solidFill>
              <a:srgbClr val="49BB3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6" name="Freeform 33">
              <a:extLst>
                <a:ext uri="{FF2B5EF4-FFF2-40B4-BE49-F238E27FC236}">
                  <a16:creationId xmlns:a16="http://schemas.microsoft.com/office/drawing/2014/main" id="{11272F2E-5CB8-48B0-AF97-CCD4F8779627}"/>
                </a:ext>
              </a:extLst>
            </p:cNvPr>
            <p:cNvSpPr>
              <a:spLocks/>
            </p:cNvSpPr>
            <p:nvPr/>
          </p:nvSpPr>
          <p:spPr bwMode="auto">
            <a:xfrm>
              <a:off x="1800" y="2330"/>
              <a:ext cx="335" cy="179"/>
            </a:xfrm>
            <a:custGeom>
              <a:avLst/>
              <a:gdLst>
                <a:gd name="T0" fmla="*/ 42 w 381"/>
                <a:gd name="T1" fmla="*/ 188 h 203"/>
                <a:gd name="T2" fmla="*/ 42 w 381"/>
                <a:gd name="T3" fmla="*/ 188 h 203"/>
                <a:gd name="T4" fmla="*/ 143 w 381"/>
                <a:gd name="T5" fmla="*/ 193 h 203"/>
                <a:gd name="T6" fmla="*/ 325 w 381"/>
                <a:gd name="T7" fmla="*/ 191 h 203"/>
                <a:gd name="T8" fmla="*/ 368 w 381"/>
                <a:gd name="T9" fmla="*/ 107 h 203"/>
                <a:gd name="T10" fmla="*/ 312 w 381"/>
                <a:gd name="T11" fmla="*/ 70 h 203"/>
                <a:gd name="T12" fmla="*/ 299 w 381"/>
                <a:gd name="T13" fmla="*/ 92 h 203"/>
                <a:gd name="T14" fmla="*/ 278 w 381"/>
                <a:gd name="T15" fmla="*/ 38 h 203"/>
                <a:gd name="T16" fmla="*/ 224 w 381"/>
                <a:gd name="T17" fmla="*/ 75 h 203"/>
                <a:gd name="T18" fmla="*/ 205 w 381"/>
                <a:gd name="T19" fmla="*/ 21 h 203"/>
                <a:gd name="T20" fmla="*/ 173 w 381"/>
                <a:gd name="T21" fmla="*/ 73 h 203"/>
                <a:gd name="T22" fmla="*/ 113 w 381"/>
                <a:gd name="T23" fmla="*/ 23 h 203"/>
                <a:gd name="T24" fmla="*/ 98 w 381"/>
                <a:gd name="T25" fmla="*/ 94 h 203"/>
                <a:gd name="T26" fmla="*/ 29 w 381"/>
                <a:gd name="T27" fmla="*/ 66 h 203"/>
                <a:gd name="T28" fmla="*/ 45 w 381"/>
                <a:gd name="T29" fmla="*/ 139 h 203"/>
                <a:gd name="T30" fmla="*/ 15 w 381"/>
                <a:gd name="T31" fmla="*/ 156 h 203"/>
                <a:gd name="T32" fmla="*/ 42 w 381"/>
                <a:gd name="T33" fmla="*/ 188 h 203"/>
                <a:gd name="T34" fmla="*/ 42 w 381"/>
                <a:gd name="T35" fmla="*/ 18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1" h="203">
                  <a:moveTo>
                    <a:pt x="42" y="188"/>
                  </a:moveTo>
                  <a:lnTo>
                    <a:pt x="42" y="188"/>
                  </a:lnTo>
                  <a:cubicBezTo>
                    <a:pt x="44" y="195"/>
                    <a:pt x="102" y="193"/>
                    <a:pt x="143" y="193"/>
                  </a:cubicBezTo>
                  <a:cubicBezTo>
                    <a:pt x="184" y="193"/>
                    <a:pt x="319" y="203"/>
                    <a:pt x="325" y="191"/>
                  </a:cubicBezTo>
                  <a:cubicBezTo>
                    <a:pt x="330" y="180"/>
                    <a:pt x="381" y="124"/>
                    <a:pt x="368" y="107"/>
                  </a:cubicBezTo>
                  <a:cubicBezTo>
                    <a:pt x="355" y="90"/>
                    <a:pt x="323" y="58"/>
                    <a:pt x="312" y="70"/>
                  </a:cubicBezTo>
                  <a:cubicBezTo>
                    <a:pt x="300" y="81"/>
                    <a:pt x="299" y="92"/>
                    <a:pt x="299" y="92"/>
                  </a:cubicBezTo>
                  <a:cubicBezTo>
                    <a:pt x="299" y="92"/>
                    <a:pt x="302" y="45"/>
                    <a:pt x="278" y="38"/>
                  </a:cubicBezTo>
                  <a:cubicBezTo>
                    <a:pt x="254" y="30"/>
                    <a:pt x="224" y="75"/>
                    <a:pt x="224" y="75"/>
                  </a:cubicBezTo>
                  <a:cubicBezTo>
                    <a:pt x="224" y="75"/>
                    <a:pt x="246" y="19"/>
                    <a:pt x="205" y="21"/>
                  </a:cubicBezTo>
                  <a:cubicBezTo>
                    <a:pt x="164" y="23"/>
                    <a:pt x="173" y="73"/>
                    <a:pt x="173" y="73"/>
                  </a:cubicBezTo>
                  <a:cubicBezTo>
                    <a:pt x="173" y="73"/>
                    <a:pt x="139" y="0"/>
                    <a:pt x="113" y="23"/>
                  </a:cubicBezTo>
                  <a:cubicBezTo>
                    <a:pt x="87" y="45"/>
                    <a:pt x="98" y="94"/>
                    <a:pt x="98" y="94"/>
                  </a:cubicBezTo>
                  <a:cubicBezTo>
                    <a:pt x="98" y="94"/>
                    <a:pt x="57" y="25"/>
                    <a:pt x="29" y="66"/>
                  </a:cubicBezTo>
                  <a:cubicBezTo>
                    <a:pt x="0" y="107"/>
                    <a:pt x="45" y="139"/>
                    <a:pt x="45" y="139"/>
                  </a:cubicBezTo>
                  <a:cubicBezTo>
                    <a:pt x="45" y="139"/>
                    <a:pt x="17" y="139"/>
                    <a:pt x="15" y="156"/>
                  </a:cubicBezTo>
                  <a:cubicBezTo>
                    <a:pt x="14" y="173"/>
                    <a:pt x="40" y="180"/>
                    <a:pt x="42" y="188"/>
                  </a:cubicBezTo>
                  <a:lnTo>
                    <a:pt x="42" y="188"/>
                  </a:lnTo>
                  <a:close/>
                </a:path>
              </a:pathLst>
            </a:custGeom>
            <a:noFill/>
            <a:ln w="254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7" name="Freeform 34">
              <a:extLst>
                <a:ext uri="{FF2B5EF4-FFF2-40B4-BE49-F238E27FC236}">
                  <a16:creationId xmlns:a16="http://schemas.microsoft.com/office/drawing/2014/main" id="{66A7C4CD-FE35-400B-9E46-2B89BDC67AB3}"/>
                </a:ext>
              </a:extLst>
            </p:cNvPr>
            <p:cNvSpPr>
              <a:spLocks/>
            </p:cNvSpPr>
            <p:nvPr/>
          </p:nvSpPr>
          <p:spPr bwMode="auto">
            <a:xfrm>
              <a:off x="1916" y="2500"/>
              <a:ext cx="132" cy="165"/>
            </a:xfrm>
            <a:custGeom>
              <a:avLst/>
              <a:gdLst>
                <a:gd name="T0" fmla="*/ 150 w 150"/>
                <a:gd name="T1" fmla="*/ 188 h 188"/>
                <a:gd name="T2" fmla="*/ 150 w 150"/>
                <a:gd name="T3" fmla="*/ 188 h 188"/>
                <a:gd name="T4" fmla="*/ 112 w 150"/>
                <a:gd name="T5" fmla="*/ 150 h 188"/>
                <a:gd name="T6" fmla="*/ 78 w 150"/>
                <a:gd name="T7" fmla="*/ 12 h 188"/>
                <a:gd name="T8" fmla="*/ 45 w 150"/>
                <a:gd name="T9" fmla="*/ 0 h 188"/>
                <a:gd name="T10" fmla="*/ 43 w 150"/>
                <a:gd name="T11" fmla="*/ 90 h 188"/>
                <a:gd name="T12" fmla="*/ 18 w 150"/>
                <a:gd name="T13" fmla="*/ 169 h 188"/>
                <a:gd name="T14" fmla="*/ 0 w 150"/>
                <a:gd name="T15" fmla="*/ 184 h 188"/>
                <a:gd name="T16" fmla="*/ 150 w 150"/>
                <a:gd name="T17" fmla="*/ 18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188">
                  <a:moveTo>
                    <a:pt x="150" y="188"/>
                  </a:moveTo>
                  <a:lnTo>
                    <a:pt x="150" y="188"/>
                  </a:lnTo>
                  <a:cubicBezTo>
                    <a:pt x="150" y="188"/>
                    <a:pt x="122" y="169"/>
                    <a:pt x="112" y="150"/>
                  </a:cubicBezTo>
                  <a:cubicBezTo>
                    <a:pt x="103" y="132"/>
                    <a:pt x="78" y="12"/>
                    <a:pt x="78" y="12"/>
                  </a:cubicBezTo>
                  <a:lnTo>
                    <a:pt x="45" y="0"/>
                  </a:lnTo>
                  <a:cubicBezTo>
                    <a:pt x="45" y="0"/>
                    <a:pt x="47" y="57"/>
                    <a:pt x="43" y="90"/>
                  </a:cubicBezTo>
                  <a:cubicBezTo>
                    <a:pt x="39" y="124"/>
                    <a:pt x="28" y="160"/>
                    <a:pt x="18" y="169"/>
                  </a:cubicBezTo>
                  <a:cubicBezTo>
                    <a:pt x="9" y="178"/>
                    <a:pt x="0" y="184"/>
                    <a:pt x="0" y="184"/>
                  </a:cubicBezTo>
                  <a:lnTo>
                    <a:pt x="150" y="188"/>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8" name="Freeform 35">
              <a:extLst>
                <a:ext uri="{FF2B5EF4-FFF2-40B4-BE49-F238E27FC236}">
                  <a16:creationId xmlns:a16="http://schemas.microsoft.com/office/drawing/2014/main" id="{0EA6F45F-ABA6-404D-9F62-6905E2B6875D}"/>
                </a:ext>
              </a:extLst>
            </p:cNvPr>
            <p:cNvSpPr>
              <a:spLocks/>
            </p:cNvSpPr>
            <p:nvPr/>
          </p:nvSpPr>
          <p:spPr bwMode="auto">
            <a:xfrm>
              <a:off x="1916" y="2500"/>
              <a:ext cx="132" cy="165"/>
            </a:xfrm>
            <a:custGeom>
              <a:avLst/>
              <a:gdLst>
                <a:gd name="T0" fmla="*/ 150 w 150"/>
                <a:gd name="T1" fmla="*/ 188 h 188"/>
                <a:gd name="T2" fmla="*/ 150 w 150"/>
                <a:gd name="T3" fmla="*/ 188 h 188"/>
                <a:gd name="T4" fmla="*/ 112 w 150"/>
                <a:gd name="T5" fmla="*/ 150 h 188"/>
                <a:gd name="T6" fmla="*/ 78 w 150"/>
                <a:gd name="T7" fmla="*/ 12 h 188"/>
                <a:gd name="T8" fmla="*/ 45 w 150"/>
                <a:gd name="T9" fmla="*/ 0 h 188"/>
                <a:gd name="T10" fmla="*/ 43 w 150"/>
                <a:gd name="T11" fmla="*/ 90 h 188"/>
                <a:gd name="T12" fmla="*/ 18 w 150"/>
                <a:gd name="T13" fmla="*/ 169 h 188"/>
                <a:gd name="T14" fmla="*/ 0 w 150"/>
                <a:gd name="T15" fmla="*/ 184 h 188"/>
                <a:gd name="T16" fmla="*/ 150 w 150"/>
                <a:gd name="T17" fmla="*/ 188 h 188"/>
                <a:gd name="T18" fmla="*/ 150 w 150"/>
                <a:gd name="T19" fmla="*/ 18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88">
                  <a:moveTo>
                    <a:pt x="150" y="188"/>
                  </a:moveTo>
                  <a:lnTo>
                    <a:pt x="150" y="188"/>
                  </a:lnTo>
                  <a:cubicBezTo>
                    <a:pt x="150" y="188"/>
                    <a:pt x="122" y="169"/>
                    <a:pt x="112" y="150"/>
                  </a:cubicBezTo>
                  <a:cubicBezTo>
                    <a:pt x="103" y="132"/>
                    <a:pt x="78" y="12"/>
                    <a:pt x="78" y="12"/>
                  </a:cubicBezTo>
                  <a:lnTo>
                    <a:pt x="45" y="0"/>
                  </a:lnTo>
                  <a:cubicBezTo>
                    <a:pt x="45" y="0"/>
                    <a:pt x="47" y="57"/>
                    <a:pt x="43" y="90"/>
                  </a:cubicBezTo>
                  <a:cubicBezTo>
                    <a:pt x="39" y="124"/>
                    <a:pt x="28" y="160"/>
                    <a:pt x="18" y="169"/>
                  </a:cubicBezTo>
                  <a:cubicBezTo>
                    <a:pt x="9" y="178"/>
                    <a:pt x="0" y="184"/>
                    <a:pt x="0" y="184"/>
                  </a:cubicBezTo>
                  <a:lnTo>
                    <a:pt x="150" y="188"/>
                  </a:lnTo>
                  <a:lnTo>
                    <a:pt x="150" y="188"/>
                  </a:lnTo>
                  <a:close/>
                </a:path>
              </a:pathLst>
            </a:custGeom>
            <a:noFill/>
            <a:ln w="254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9" name="Freeform 36">
              <a:extLst>
                <a:ext uri="{FF2B5EF4-FFF2-40B4-BE49-F238E27FC236}">
                  <a16:creationId xmlns:a16="http://schemas.microsoft.com/office/drawing/2014/main" id="{457D86E9-A341-4BA4-A10A-3BE3AD5C5B4D}"/>
                </a:ext>
              </a:extLst>
            </p:cNvPr>
            <p:cNvSpPr>
              <a:spLocks/>
            </p:cNvSpPr>
            <p:nvPr/>
          </p:nvSpPr>
          <p:spPr bwMode="auto">
            <a:xfrm>
              <a:off x="301" y="2938"/>
              <a:ext cx="484" cy="322"/>
            </a:xfrm>
            <a:custGeom>
              <a:avLst/>
              <a:gdLst>
                <a:gd name="T0" fmla="*/ 0 w 550"/>
                <a:gd name="T1" fmla="*/ 0 h 366"/>
                <a:gd name="T2" fmla="*/ 0 w 550"/>
                <a:gd name="T3" fmla="*/ 0 h 366"/>
                <a:gd name="T4" fmla="*/ 550 w 550"/>
                <a:gd name="T5" fmla="*/ 0 h 366"/>
                <a:gd name="T6" fmla="*/ 550 w 550"/>
                <a:gd name="T7" fmla="*/ 366 h 366"/>
                <a:gd name="T8" fmla="*/ 0 w 550"/>
                <a:gd name="T9" fmla="*/ 366 h 366"/>
                <a:gd name="T10" fmla="*/ 0 w 550"/>
                <a:gd name="T11" fmla="*/ 0 h 366"/>
              </a:gdLst>
              <a:ahLst/>
              <a:cxnLst>
                <a:cxn ang="0">
                  <a:pos x="T0" y="T1"/>
                </a:cxn>
                <a:cxn ang="0">
                  <a:pos x="T2" y="T3"/>
                </a:cxn>
                <a:cxn ang="0">
                  <a:pos x="T4" y="T5"/>
                </a:cxn>
                <a:cxn ang="0">
                  <a:pos x="T6" y="T7"/>
                </a:cxn>
                <a:cxn ang="0">
                  <a:pos x="T8" y="T9"/>
                </a:cxn>
                <a:cxn ang="0">
                  <a:pos x="T10" y="T11"/>
                </a:cxn>
              </a:cxnLst>
              <a:rect l="0" t="0" r="r" b="b"/>
              <a:pathLst>
                <a:path w="550" h="366">
                  <a:moveTo>
                    <a:pt x="0" y="0"/>
                  </a:moveTo>
                  <a:lnTo>
                    <a:pt x="0" y="0"/>
                  </a:lnTo>
                  <a:lnTo>
                    <a:pt x="550" y="0"/>
                  </a:lnTo>
                  <a:lnTo>
                    <a:pt x="550" y="366"/>
                  </a:lnTo>
                  <a:lnTo>
                    <a:pt x="0" y="366"/>
                  </a:lnTo>
                  <a:lnTo>
                    <a:pt x="0"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0" name="Rectangle 37">
              <a:extLst>
                <a:ext uri="{FF2B5EF4-FFF2-40B4-BE49-F238E27FC236}">
                  <a16:creationId xmlns:a16="http://schemas.microsoft.com/office/drawing/2014/main" id="{1A8B367A-A897-4D10-AA72-98D90179EC89}"/>
                </a:ext>
              </a:extLst>
            </p:cNvPr>
            <p:cNvSpPr>
              <a:spLocks noChangeArrowheads="1"/>
            </p:cNvSpPr>
            <p:nvPr/>
          </p:nvSpPr>
          <p:spPr bwMode="auto">
            <a:xfrm>
              <a:off x="326" y="2937"/>
              <a:ext cx="460"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sz="1700" dirty="0">
                  <a:latin typeface="Times New Roman" panose="02020603050405020304" pitchFamily="18" charset="0"/>
                  <a:cs typeface="Times New Roman" panose="02020603050405020304" pitchFamily="18" charset="0"/>
                </a:rPr>
                <a:t>Agua de</a:t>
              </a:r>
            </a:p>
            <a:p>
              <a:pPr algn="ctr" defTabSz="914400"/>
              <a:r>
                <a:rPr lang="es-MX" altLang="es-MX" sz="1700" dirty="0">
                  <a:latin typeface="Times New Roman" panose="02020603050405020304" pitchFamily="18" charset="0"/>
                  <a:cs typeface="Times New Roman" panose="02020603050405020304" pitchFamily="18" charset="0"/>
                </a:rPr>
                <a:t>mar</a:t>
              </a:r>
            </a:p>
          </p:txBody>
        </p:sp>
        <p:sp>
          <p:nvSpPr>
            <p:cNvPr id="42" name="Freeform 39">
              <a:extLst>
                <a:ext uri="{FF2B5EF4-FFF2-40B4-BE49-F238E27FC236}">
                  <a16:creationId xmlns:a16="http://schemas.microsoft.com/office/drawing/2014/main" id="{1A7B85F8-7C47-4D8A-81B7-E1BBD3942D78}"/>
                </a:ext>
              </a:extLst>
            </p:cNvPr>
            <p:cNvSpPr>
              <a:spLocks/>
            </p:cNvSpPr>
            <p:nvPr/>
          </p:nvSpPr>
          <p:spPr bwMode="auto">
            <a:xfrm>
              <a:off x="1436" y="2351"/>
              <a:ext cx="69" cy="103"/>
            </a:xfrm>
            <a:custGeom>
              <a:avLst/>
              <a:gdLst>
                <a:gd name="T0" fmla="*/ 78 w 78"/>
                <a:gd name="T1" fmla="*/ 58 h 117"/>
                <a:gd name="T2" fmla="*/ 78 w 78"/>
                <a:gd name="T3" fmla="*/ 58 h 117"/>
                <a:gd name="T4" fmla="*/ 0 w 78"/>
                <a:gd name="T5" fmla="*/ 117 h 117"/>
                <a:gd name="T6" fmla="*/ 39 w 78"/>
                <a:gd name="T7" fmla="*/ 58 h 117"/>
                <a:gd name="T8" fmla="*/ 0 w 78"/>
                <a:gd name="T9" fmla="*/ 0 h 117"/>
                <a:gd name="T10" fmla="*/ 78 w 78"/>
                <a:gd name="T11" fmla="*/ 58 h 117"/>
              </a:gdLst>
              <a:ahLst/>
              <a:cxnLst>
                <a:cxn ang="0">
                  <a:pos x="T0" y="T1"/>
                </a:cxn>
                <a:cxn ang="0">
                  <a:pos x="T2" y="T3"/>
                </a:cxn>
                <a:cxn ang="0">
                  <a:pos x="T4" y="T5"/>
                </a:cxn>
                <a:cxn ang="0">
                  <a:pos x="T6" y="T7"/>
                </a:cxn>
                <a:cxn ang="0">
                  <a:pos x="T8" y="T9"/>
                </a:cxn>
                <a:cxn ang="0">
                  <a:pos x="T10" y="T11"/>
                </a:cxn>
              </a:cxnLst>
              <a:rect l="0" t="0" r="r" b="b"/>
              <a:pathLst>
                <a:path w="78" h="117">
                  <a:moveTo>
                    <a:pt x="78" y="58"/>
                  </a:moveTo>
                  <a:lnTo>
                    <a:pt x="78" y="58"/>
                  </a:lnTo>
                  <a:lnTo>
                    <a:pt x="0" y="117"/>
                  </a:lnTo>
                  <a:lnTo>
                    <a:pt x="39" y="58"/>
                  </a:lnTo>
                  <a:lnTo>
                    <a:pt x="0" y="0"/>
                  </a:lnTo>
                  <a:lnTo>
                    <a:pt x="78" y="58"/>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3" name="Freeform 40">
              <a:extLst>
                <a:ext uri="{FF2B5EF4-FFF2-40B4-BE49-F238E27FC236}">
                  <a16:creationId xmlns:a16="http://schemas.microsoft.com/office/drawing/2014/main" id="{73EC81ED-4078-4022-AB08-357DA64D6A86}"/>
                </a:ext>
              </a:extLst>
            </p:cNvPr>
            <p:cNvSpPr>
              <a:spLocks/>
            </p:cNvSpPr>
            <p:nvPr/>
          </p:nvSpPr>
          <p:spPr bwMode="auto">
            <a:xfrm>
              <a:off x="1436" y="2351"/>
              <a:ext cx="69" cy="103"/>
            </a:xfrm>
            <a:custGeom>
              <a:avLst/>
              <a:gdLst>
                <a:gd name="T0" fmla="*/ 78 w 78"/>
                <a:gd name="T1" fmla="*/ 58 h 117"/>
                <a:gd name="T2" fmla="*/ 78 w 78"/>
                <a:gd name="T3" fmla="*/ 58 h 117"/>
                <a:gd name="T4" fmla="*/ 0 w 78"/>
                <a:gd name="T5" fmla="*/ 117 h 117"/>
                <a:gd name="T6" fmla="*/ 39 w 78"/>
                <a:gd name="T7" fmla="*/ 58 h 117"/>
                <a:gd name="T8" fmla="*/ 0 w 78"/>
                <a:gd name="T9" fmla="*/ 0 h 117"/>
                <a:gd name="T10" fmla="*/ 78 w 78"/>
                <a:gd name="T11" fmla="*/ 58 h 117"/>
              </a:gdLst>
              <a:ahLst/>
              <a:cxnLst>
                <a:cxn ang="0">
                  <a:pos x="T0" y="T1"/>
                </a:cxn>
                <a:cxn ang="0">
                  <a:pos x="T2" y="T3"/>
                </a:cxn>
                <a:cxn ang="0">
                  <a:pos x="T4" y="T5"/>
                </a:cxn>
                <a:cxn ang="0">
                  <a:pos x="T6" y="T7"/>
                </a:cxn>
                <a:cxn ang="0">
                  <a:pos x="T8" y="T9"/>
                </a:cxn>
                <a:cxn ang="0">
                  <a:pos x="T10" y="T11"/>
                </a:cxn>
              </a:cxnLst>
              <a:rect l="0" t="0" r="r" b="b"/>
              <a:pathLst>
                <a:path w="78" h="117">
                  <a:moveTo>
                    <a:pt x="78" y="58"/>
                  </a:moveTo>
                  <a:lnTo>
                    <a:pt x="78" y="58"/>
                  </a:lnTo>
                  <a:lnTo>
                    <a:pt x="0" y="117"/>
                  </a:lnTo>
                  <a:lnTo>
                    <a:pt x="39" y="58"/>
                  </a:lnTo>
                  <a:lnTo>
                    <a:pt x="0" y="0"/>
                  </a:lnTo>
                  <a:lnTo>
                    <a:pt x="78" y="58"/>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4" name="Freeform 41">
              <a:extLst>
                <a:ext uri="{FF2B5EF4-FFF2-40B4-BE49-F238E27FC236}">
                  <a16:creationId xmlns:a16="http://schemas.microsoft.com/office/drawing/2014/main" id="{E47873E3-37AA-4E33-ADD6-E68DE3224600}"/>
                </a:ext>
              </a:extLst>
            </p:cNvPr>
            <p:cNvSpPr>
              <a:spLocks/>
            </p:cNvSpPr>
            <p:nvPr/>
          </p:nvSpPr>
          <p:spPr bwMode="auto">
            <a:xfrm>
              <a:off x="1436" y="2351"/>
              <a:ext cx="69" cy="103"/>
            </a:xfrm>
            <a:custGeom>
              <a:avLst/>
              <a:gdLst>
                <a:gd name="T0" fmla="*/ 78 w 78"/>
                <a:gd name="T1" fmla="*/ 58 h 117"/>
                <a:gd name="T2" fmla="*/ 78 w 78"/>
                <a:gd name="T3" fmla="*/ 58 h 117"/>
                <a:gd name="T4" fmla="*/ 0 w 78"/>
                <a:gd name="T5" fmla="*/ 117 h 117"/>
                <a:gd name="T6" fmla="*/ 39 w 78"/>
                <a:gd name="T7" fmla="*/ 58 h 117"/>
                <a:gd name="T8" fmla="*/ 0 w 78"/>
                <a:gd name="T9" fmla="*/ 0 h 117"/>
                <a:gd name="T10" fmla="*/ 78 w 78"/>
                <a:gd name="T11" fmla="*/ 58 h 117"/>
                <a:gd name="T12" fmla="*/ 78 w 78"/>
                <a:gd name="T13" fmla="*/ 58 h 117"/>
              </a:gdLst>
              <a:ahLst/>
              <a:cxnLst>
                <a:cxn ang="0">
                  <a:pos x="T0" y="T1"/>
                </a:cxn>
                <a:cxn ang="0">
                  <a:pos x="T2" y="T3"/>
                </a:cxn>
                <a:cxn ang="0">
                  <a:pos x="T4" y="T5"/>
                </a:cxn>
                <a:cxn ang="0">
                  <a:pos x="T6" y="T7"/>
                </a:cxn>
                <a:cxn ang="0">
                  <a:pos x="T8" y="T9"/>
                </a:cxn>
                <a:cxn ang="0">
                  <a:pos x="T10" y="T11"/>
                </a:cxn>
                <a:cxn ang="0">
                  <a:pos x="T12" y="T13"/>
                </a:cxn>
              </a:cxnLst>
              <a:rect l="0" t="0" r="r" b="b"/>
              <a:pathLst>
                <a:path w="78" h="117">
                  <a:moveTo>
                    <a:pt x="78" y="58"/>
                  </a:moveTo>
                  <a:lnTo>
                    <a:pt x="78" y="58"/>
                  </a:lnTo>
                  <a:lnTo>
                    <a:pt x="0" y="117"/>
                  </a:lnTo>
                  <a:lnTo>
                    <a:pt x="39" y="58"/>
                  </a:lnTo>
                  <a:lnTo>
                    <a:pt x="0" y="0"/>
                  </a:lnTo>
                  <a:lnTo>
                    <a:pt x="78" y="58"/>
                  </a:lnTo>
                  <a:lnTo>
                    <a:pt x="78" y="58"/>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5" name="Freeform 42">
              <a:extLst>
                <a:ext uri="{FF2B5EF4-FFF2-40B4-BE49-F238E27FC236}">
                  <a16:creationId xmlns:a16="http://schemas.microsoft.com/office/drawing/2014/main" id="{008FE8D2-AFCD-4D8E-84E2-8CC2A170A2C3}"/>
                </a:ext>
              </a:extLst>
            </p:cNvPr>
            <p:cNvSpPr>
              <a:spLocks/>
            </p:cNvSpPr>
            <p:nvPr/>
          </p:nvSpPr>
          <p:spPr bwMode="auto">
            <a:xfrm>
              <a:off x="1203" y="2404"/>
              <a:ext cx="275" cy="0"/>
            </a:xfrm>
            <a:custGeom>
              <a:avLst/>
              <a:gdLst>
                <a:gd name="T0" fmla="*/ 313 w 313"/>
                <a:gd name="T1" fmla="*/ 313 w 313"/>
                <a:gd name="T2" fmla="*/ 0 w 313"/>
              </a:gdLst>
              <a:ahLst/>
              <a:cxnLst>
                <a:cxn ang="0">
                  <a:pos x="T0" y="0"/>
                </a:cxn>
                <a:cxn ang="0">
                  <a:pos x="T1" y="0"/>
                </a:cxn>
                <a:cxn ang="0">
                  <a:pos x="T2" y="0"/>
                </a:cxn>
              </a:cxnLst>
              <a:rect l="0" t="0" r="r" b="b"/>
              <a:pathLst>
                <a:path w="313">
                  <a:moveTo>
                    <a:pt x="313" y="0"/>
                  </a:moveTo>
                  <a:lnTo>
                    <a:pt x="313" y="0"/>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6" name="Rectangle 43">
              <a:extLst>
                <a:ext uri="{FF2B5EF4-FFF2-40B4-BE49-F238E27FC236}">
                  <a16:creationId xmlns:a16="http://schemas.microsoft.com/office/drawing/2014/main" id="{6C2C60A6-4855-4787-8D0B-3A00BEFE02DC}"/>
                </a:ext>
              </a:extLst>
            </p:cNvPr>
            <p:cNvSpPr>
              <a:spLocks noChangeArrowheads="1"/>
            </p:cNvSpPr>
            <p:nvPr/>
          </p:nvSpPr>
          <p:spPr bwMode="auto">
            <a:xfrm>
              <a:off x="528" y="2230"/>
              <a:ext cx="666"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dirty="0">
                  <a:latin typeface="Times New Roman" panose="02020603050405020304" pitchFamily="18" charset="0"/>
                  <a:cs typeface="Times New Roman" panose="02020603050405020304" pitchFamily="18" charset="0"/>
                </a:rPr>
                <a:t>Agua en la </a:t>
              </a:r>
            </a:p>
            <a:p>
              <a:pPr algn="ctr" defTabSz="914400"/>
              <a:r>
                <a:rPr lang="es-MX" altLang="es-MX" dirty="0">
                  <a:latin typeface="Times New Roman" panose="02020603050405020304" pitchFamily="18" charset="0"/>
                  <a:cs typeface="Times New Roman" panose="02020603050405020304" pitchFamily="18" charset="0"/>
                </a:rPr>
                <a:t>biosfera</a:t>
              </a:r>
            </a:p>
          </p:txBody>
        </p:sp>
        <p:sp>
          <p:nvSpPr>
            <p:cNvPr id="48" name="Freeform 45">
              <a:extLst>
                <a:ext uri="{FF2B5EF4-FFF2-40B4-BE49-F238E27FC236}">
                  <a16:creationId xmlns:a16="http://schemas.microsoft.com/office/drawing/2014/main" id="{4642B847-40B1-4982-B44C-275E33ADE17A}"/>
                </a:ext>
              </a:extLst>
            </p:cNvPr>
            <p:cNvSpPr>
              <a:spLocks/>
            </p:cNvSpPr>
            <p:nvPr/>
          </p:nvSpPr>
          <p:spPr bwMode="auto">
            <a:xfrm>
              <a:off x="3465" y="2578"/>
              <a:ext cx="396" cy="162"/>
            </a:xfrm>
            <a:custGeom>
              <a:avLst/>
              <a:gdLst>
                <a:gd name="T0" fmla="*/ 0 w 450"/>
                <a:gd name="T1" fmla="*/ 184 h 184"/>
                <a:gd name="T2" fmla="*/ 0 w 450"/>
                <a:gd name="T3" fmla="*/ 184 h 184"/>
                <a:gd name="T4" fmla="*/ 450 w 450"/>
                <a:gd name="T5" fmla="*/ 184 h 184"/>
                <a:gd name="T6" fmla="*/ 450 w 450"/>
                <a:gd name="T7" fmla="*/ 0 h 184"/>
                <a:gd name="T8" fmla="*/ 0 w 450"/>
                <a:gd name="T9" fmla="*/ 0 h 184"/>
                <a:gd name="T10" fmla="*/ 0 w 450"/>
                <a:gd name="T11" fmla="*/ 184 h 184"/>
              </a:gdLst>
              <a:ahLst/>
              <a:cxnLst>
                <a:cxn ang="0">
                  <a:pos x="T0" y="T1"/>
                </a:cxn>
                <a:cxn ang="0">
                  <a:pos x="T2" y="T3"/>
                </a:cxn>
                <a:cxn ang="0">
                  <a:pos x="T4" y="T5"/>
                </a:cxn>
                <a:cxn ang="0">
                  <a:pos x="T6" y="T7"/>
                </a:cxn>
                <a:cxn ang="0">
                  <a:pos x="T8" y="T9"/>
                </a:cxn>
                <a:cxn ang="0">
                  <a:pos x="T10" y="T11"/>
                </a:cxn>
              </a:cxnLst>
              <a:rect l="0" t="0" r="r" b="b"/>
              <a:pathLst>
                <a:path w="450" h="184">
                  <a:moveTo>
                    <a:pt x="0" y="184"/>
                  </a:moveTo>
                  <a:lnTo>
                    <a:pt x="0" y="184"/>
                  </a:lnTo>
                  <a:lnTo>
                    <a:pt x="450" y="184"/>
                  </a:lnTo>
                  <a:lnTo>
                    <a:pt x="450" y="0"/>
                  </a:lnTo>
                  <a:lnTo>
                    <a:pt x="0" y="0"/>
                  </a:lnTo>
                  <a:lnTo>
                    <a:pt x="0" y="184"/>
                  </a:lnTo>
                  <a:close/>
                </a:path>
              </a:pathLst>
            </a:custGeom>
            <a:solidFill>
              <a:srgbClr val="D4252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9" name="Freeform 46">
              <a:extLst>
                <a:ext uri="{FF2B5EF4-FFF2-40B4-BE49-F238E27FC236}">
                  <a16:creationId xmlns:a16="http://schemas.microsoft.com/office/drawing/2014/main" id="{07A74158-C718-489C-8D59-98FE78F3F3BA}"/>
                </a:ext>
              </a:extLst>
            </p:cNvPr>
            <p:cNvSpPr>
              <a:spLocks/>
            </p:cNvSpPr>
            <p:nvPr/>
          </p:nvSpPr>
          <p:spPr bwMode="auto">
            <a:xfrm>
              <a:off x="3465" y="2578"/>
              <a:ext cx="396" cy="162"/>
            </a:xfrm>
            <a:custGeom>
              <a:avLst/>
              <a:gdLst>
                <a:gd name="T0" fmla="*/ 0 w 450"/>
                <a:gd name="T1" fmla="*/ 184 h 184"/>
                <a:gd name="T2" fmla="*/ 0 w 450"/>
                <a:gd name="T3" fmla="*/ 184 h 184"/>
                <a:gd name="T4" fmla="*/ 450 w 450"/>
                <a:gd name="T5" fmla="*/ 184 h 184"/>
                <a:gd name="T6" fmla="*/ 450 w 450"/>
                <a:gd name="T7" fmla="*/ 0 h 184"/>
                <a:gd name="T8" fmla="*/ 0 w 450"/>
                <a:gd name="T9" fmla="*/ 0 h 184"/>
                <a:gd name="T10" fmla="*/ 0 w 450"/>
                <a:gd name="T11" fmla="*/ 184 h 184"/>
              </a:gdLst>
              <a:ahLst/>
              <a:cxnLst>
                <a:cxn ang="0">
                  <a:pos x="T0" y="T1"/>
                </a:cxn>
                <a:cxn ang="0">
                  <a:pos x="T2" y="T3"/>
                </a:cxn>
                <a:cxn ang="0">
                  <a:pos x="T4" y="T5"/>
                </a:cxn>
                <a:cxn ang="0">
                  <a:pos x="T6" y="T7"/>
                </a:cxn>
                <a:cxn ang="0">
                  <a:pos x="T8" y="T9"/>
                </a:cxn>
                <a:cxn ang="0">
                  <a:pos x="T10" y="T11"/>
                </a:cxn>
              </a:cxnLst>
              <a:rect l="0" t="0" r="r" b="b"/>
              <a:pathLst>
                <a:path w="450" h="184">
                  <a:moveTo>
                    <a:pt x="0" y="184"/>
                  </a:moveTo>
                  <a:lnTo>
                    <a:pt x="0" y="184"/>
                  </a:lnTo>
                  <a:lnTo>
                    <a:pt x="450" y="184"/>
                  </a:lnTo>
                  <a:lnTo>
                    <a:pt x="450" y="0"/>
                  </a:lnTo>
                  <a:lnTo>
                    <a:pt x="0" y="0"/>
                  </a:lnTo>
                  <a:lnTo>
                    <a:pt x="0" y="184"/>
                  </a:lnTo>
                  <a:close/>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0" name="Freeform 47">
              <a:extLst>
                <a:ext uri="{FF2B5EF4-FFF2-40B4-BE49-F238E27FC236}">
                  <a16:creationId xmlns:a16="http://schemas.microsoft.com/office/drawing/2014/main" id="{93FA049E-509F-415A-A44B-649591393E10}"/>
                </a:ext>
              </a:extLst>
            </p:cNvPr>
            <p:cNvSpPr>
              <a:spLocks/>
            </p:cNvSpPr>
            <p:nvPr/>
          </p:nvSpPr>
          <p:spPr bwMode="auto">
            <a:xfrm>
              <a:off x="3802" y="2363"/>
              <a:ext cx="59" cy="205"/>
            </a:xfrm>
            <a:custGeom>
              <a:avLst/>
              <a:gdLst>
                <a:gd name="T0" fmla="*/ 59 w 67"/>
                <a:gd name="T1" fmla="*/ 0 h 233"/>
                <a:gd name="T2" fmla="*/ 59 w 67"/>
                <a:gd name="T3" fmla="*/ 0 h 233"/>
                <a:gd name="T4" fmla="*/ 9 w 67"/>
                <a:gd name="T5" fmla="*/ 0 h 233"/>
                <a:gd name="T6" fmla="*/ 0 w 67"/>
                <a:gd name="T7" fmla="*/ 233 h 233"/>
                <a:gd name="T8" fmla="*/ 67 w 67"/>
                <a:gd name="T9" fmla="*/ 233 h 233"/>
                <a:gd name="T10" fmla="*/ 59 w 67"/>
                <a:gd name="T11" fmla="*/ 0 h 233"/>
              </a:gdLst>
              <a:ahLst/>
              <a:cxnLst>
                <a:cxn ang="0">
                  <a:pos x="T0" y="T1"/>
                </a:cxn>
                <a:cxn ang="0">
                  <a:pos x="T2" y="T3"/>
                </a:cxn>
                <a:cxn ang="0">
                  <a:pos x="T4" y="T5"/>
                </a:cxn>
                <a:cxn ang="0">
                  <a:pos x="T6" y="T7"/>
                </a:cxn>
                <a:cxn ang="0">
                  <a:pos x="T8" y="T9"/>
                </a:cxn>
                <a:cxn ang="0">
                  <a:pos x="T10" y="T11"/>
                </a:cxn>
              </a:cxnLst>
              <a:rect l="0" t="0" r="r" b="b"/>
              <a:pathLst>
                <a:path w="67" h="233">
                  <a:moveTo>
                    <a:pt x="59" y="0"/>
                  </a:moveTo>
                  <a:lnTo>
                    <a:pt x="59" y="0"/>
                  </a:lnTo>
                  <a:lnTo>
                    <a:pt x="9" y="0"/>
                  </a:lnTo>
                  <a:lnTo>
                    <a:pt x="0" y="233"/>
                  </a:lnTo>
                  <a:lnTo>
                    <a:pt x="67" y="233"/>
                  </a:lnTo>
                  <a:lnTo>
                    <a:pt x="59" y="0"/>
                  </a:lnTo>
                  <a:close/>
                </a:path>
              </a:pathLst>
            </a:custGeom>
            <a:solidFill>
              <a:srgbClr val="D4252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1" name="Freeform 48">
              <a:extLst>
                <a:ext uri="{FF2B5EF4-FFF2-40B4-BE49-F238E27FC236}">
                  <a16:creationId xmlns:a16="http://schemas.microsoft.com/office/drawing/2014/main" id="{07E37A14-8CC4-43B4-9BA1-8D29FF079ABB}"/>
                </a:ext>
              </a:extLst>
            </p:cNvPr>
            <p:cNvSpPr>
              <a:spLocks/>
            </p:cNvSpPr>
            <p:nvPr/>
          </p:nvSpPr>
          <p:spPr bwMode="auto">
            <a:xfrm>
              <a:off x="3802" y="2363"/>
              <a:ext cx="59" cy="205"/>
            </a:xfrm>
            <a:custGeom>
              <a:avLst/>
              <a:gdLst>
                <a:gd name="T0" fmla="*/ 59 w 67"/>
                <a:gd name="T1" fmla="*/ 0 h 233"/>
                <a:gd name="T2" fmla="*/ 59 w 67"/>
                <a:gd name="T3" fmla="*/ 0 h 233"/>
                <a:gd name="T4" fmla="*/ 9 w 67"/>
                <a:gd name="T5" fmla="*/ 0 h 233"/>
                <a:gd name="T6" fmla="*/ 0 w 67"/>
                <a:gd name="T7" fmla="*/ 233 h 233"/>
                <a:gd name="T8" fmla="*/ 67 w 67"/>
                <a:gd name="T9" fmla="*/ 233 h 233"/>
                <a:gd name="T10" fmla="*/ 59 w 67"/>
                <a:gd name="T11" fmla="*/ 0 h 233"/>
                <a:gd name="T12" fmla="*/ 59 w 67"/>
                <a:gd name="T13" fmla="*/ 0 h 233"/>
              </a:gdLst>
              <a:ahLst/>
              <a:cxnLst>
                <a:cxn ang="0">
                  <a:pos x="T0" y="T1"/>
                </a:cxn>
                <a:cxn ang="0">
                  <a:pos x="T2" y="T3"/>
                </a:cxn>
                <a:cxn ang="0">
                  <a:pos x="T4" y="T5"/>
                </a:cxn>
                <a:cxn ang="0">
                  <a:pos x="T6" y="T7"/>
                </a:cxn>
                <a:cxn ang="0">
                  <a:pos x="T8" y="T9"/>
                </a:cxn>
                <a:cxn ang="0">
                  <a:pos x="T10" y="T11"/>
                </a:cxn>
                <a:cxn ang="0">
                  <a:pos x="T12" y="T13"/>
                </a:cxn>
              </a:cxnLst>
              <a:rect l="0" t="0" r="r" b="b"/>
              <a:pathLst>
                <a:path w="67" h="233">
                  <a:moveTo>
                    <a:pt x="59" y="0"/>
                  </a:moveTo>
                  <a:lnTo>
                    <a:pt x="59" y="0"/>
                  </a:lnTo>
                  <a:lnTo>
                    <a:pt x="9" y="0"/>
                  </a:lnTo>
                  <a:lnTo>
                    <a:pt x="0" y="233"/>
                  </a:lnTo>
                  <a:lnTo>
                    <a:pt x="67" y="233"/>
                  </a:lnTo>
                  <a:lnTo>
                    <a:pt x="59" y="0"/>
                  </a:lnTo>
                  <a:lnTo>
                    <a:pt x="59" y="0"/>
                  </a:lnTo>
                  <a:close/>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2" name="Freeform 49">
              <a:extLst>
                <a:ext uri="{FF2B5EF4-FFF2-40B4-BE49-F238E27FC236}">
                  <a16:creationId xmlns:a16="http://schemas.microsoft.com/office/drawing/2014/main" id="{42FC58B8-C84D-41AE-893D-0B686AC63A05}"/>
                </a:ext>
              </a:extLst>
            </p:cNvPr>
            <p:cNvSpPr>
              <a:spLocks/>
            </p:cNvSpPr>
            <p:nvPr/>
          </p:nvSpPr>
          <p:spPr bwMode="auto">
            <a:xfrm>
              <a:off x="3805" y="2637"/>
              <a:ext cx="19" cy="54"/>
            </a:xfrm>
            <a:custGeom>
              <a:avLst/>
              <a:gdLst>
                <a:gd name="T0" fmla="*/ 0 w 21"/>
                <a:gd name="T1" fmla="*/ 0 h 61"/>
                <a:gd name="T2" fmla="*/ 0 w 21"/>
                <a:gd name="T3" fmla="*/ 0 h 61"/>
                <a:gd name="T4" fmla="*/ 21 w 21"/>
                <a:gd name="T5" fmla="*/ 0 h 61"/>
                <a:gd name="T6" fmla="*/ 21 w 21"/>
                <a:gd name="T7" fmla="*/ 61 h 61"/>
                <a:gd name="T8" fmla="*/ 0 w 21"/>
                <a:gd name="T9" fmla="*/ 61 h 61"/>
                <a:gd name="T10" fmla="*/ 0 w 21"/>
                <a:gd name="T11" fmla="*/ 0 h 61"/>
              </a:gdLst>
              <a:ahLst/>
              <a:cxnLst>
                <a:cxn ang="0">
                  <a:pos x="T0" y="T1"/>
                </a:cxn>
                <a:cxn ang="0">
                  <a:pos x="T2" y="T3"/>
                </a:cxn>
                <a:cxn ang="0">
                  <a:pos x="T4" y="T5"/>
                </a:cxn>
                <a:cxn ang="0">
                  <a:pos x="T6" y="T7"/>
                </a:cxn>
                <a:cxn ang="0">
                  <a:pos x="T8" y="T9"/>
                </a:cxn>
                <a:cxn ang="0">
                  <a:pos x="T10" y="T11"/>
                </a:cxn>
              </a:cxnLst>
              <a:rect l="0" t="0" r="r" b="b"/>
              <a:pathLst>
                <a:path w="21" h="61">
                  <a:moveTo>
                    <a:pt x="0" y="0"/>
                  </a:moveTo>
                  <a:lnTo>
                    <a:pt x="0" y="0"/>
                  </a:lnTo>
                  <a:lnTo>
                    <a:pt x="21" y="0"/>
                  </a:lnTo>
                  <a:lnTo>
                    <a:pt x="21" y="61"/>
                  </a:lnTo>
                  <a:lnTo>
                    <a:pt x="0" y="61"/>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3" name="Freeform 50">
              <a:extLst>
                <a:ext uri="{FF2B5EF4-FFF2-40B4-BE49-F238E27FC236}">
                  <a16:creationId xmlns:a16="http://schemas.microsoft.com/office/drawing/2014/main" id="{1C2B2E06-ECD7-43A5-912E-0E2BA4BC45F0}"/>
                </a:ext>
              </a:extLst>
            </p:cNvPr>
            <p:cNvSpPr>
              <a:spLocks/>
            </p:cNvSpPr>
            <p:nvPr/>
          </p:nvSpPr>
          <p:spPr bwMode="auto">
            <a:xfrm>
              <a:off x="3761" y="2637"/>
              <a:ext cx="19" cy="54"/>
            </a:xfrm>
            <a:custGeom>
              <a:avLst/>
              <a:gdLst>
                <a:gd name="T0" fmla="*/ 0 w 21"/>
                <a:gd name="T1" fmla="*/ 0 h 61"/>
                <a:gd name="T2" fmla="*/ 0 w 21"/>
                <a:gd name="T3" fmla="*/ 0 h 61"/>
                <a:gd name="T4" fmla="*/ 21 w 21"/>
                <a:gd name="T5" fmla="*/ 0 h 61"/>
                <a:gd name="T6" fmla="*/ 21 w 21"/>
                <a:gd name="T7" fmla="*/ 61 h 61"/>
                <a:gd name="T8" fmla="*/ 0 w 21"/>
                <a:gd name="T9" fmla="*/ 61 h 61"/>
                <a:gd name="T10" fmla="*/ 0 w 21"/>
                <a:gd name="T11" fmla="*/ 0 h 61"/>
              </a:gdLst>
              <a:ahLst/>
              <a:cxnLst>
                <a:cxn ang="0">
                  <a:pos x="T0" y="T1"/>
                </a:cxn>
                <a:cxn ang="0">
                  <a:pos x="T2" y="T3"/>
                </a:cxn>
                <a:cxn ang="0">
                  <a:pos x="T4" y="T5"/>
                </a:cxn>
                <a:cxn ang="0">
                  <a:pos x="T6" y="T7"/>
                </a:cxn>
                <a:cxn ang="0">
                  <a:pos x="T8" y="T9"/>
                </a:cxn>
                <a:cxn ang="0">
                  <a:pos x="T10" y="T11"/>
                </a:cxn>
              </a:cxnLst>
              <a:rect l="0" t="0" r="r" b="b"/>
              <a:pathLst>
                <a:path w="21" h="61">
                  <a:moveTo>
                    <a:pt x="0" y="0"/>
                  </a:moveTo>
                  <a:lnTo>
                    <a:pt x="0" y="0"/>
                  </a:lnTo>
                  <a:lnTo>
                    <a:pt x="21" y="0"/>
                  </a:lnTo>
                  <a:lnTo>
                    <a:pt x="21" y="61"/>
                  </a:lnTo>
                  <a:lnTo>
                    <a:pt x="0" y="61"/>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4" name="Freeform 51">
              <a:extLst>
                <a:ext uri="{FF2B5EF4-FFF2-40B4-BE49-F238E27FC236}">
                  <a16:creationId xmlns:a16="http://schemas.microsoft.com/office/drawing/2014/main" id="{27460372-E9A9-4A3E-8506-11C4DB26ACC2}"/>
                </a:ext>
              </a:extLst>
            </p:cNvPr>
            <p:cNvSpPr>
              <a:spLocks/>
            </p:cNvSpPr>
            <p:nvPr/>
          </p:nvSpPr>
          <p:spPr bwMode="auto">
            <a:xfrm>
              <a:off x="3717" y="2637"/>
              <a:ext cx="19" cy="54"/>
            </a:xfrm>
            <a:custGeom>
              <a:avLst/>
              <a:gdLst>
                <a:gd name="T0" fmla="*/ 0 w 21"/>
                <a:gd name="T1" fmla="*/ 0 h 61"/>
                <a:gd name="T2" fmla="*/ 0 w 21"/>
                <a:gd name="T3" fmla="*/ 0 h 61"/>
                <a:gd name="T4" fmla="*/ 21 w 21"/>
                <a:gd name="T5" fmla="*/ 0 h 61"/>
                <a:gd name="T6" fmla="*/ 21 w 21"/>
                <a:gd name="T7" fmla="*/ 61 h 61"/>
                <a:gd name="T8" fmla="*/ 0 w 21"/>
                <a:gd name="T9" fmla="*/ 61 h 61"/>
                <a:gd name="T10" fmla="*/ 0 w 21"/>
                <a:gd name="T11" fmla="*/ 0 h 61"/>
              </a:gdLst>
              <a:ahLst/>
              <a:cxnLst>
                <a:cxn ang="0">
                  <a:pos x="T0" y="T1"/>
                </a:cxn>
                <a:cxn ang="0">
                  <a:pos x="T2" y="T3"/>
                </a:cxn>
                <a:cxn ang="0">
                  <a:pos x="T4" y="T5"/>
                </a:cxn>
                <a:cxn ang="0">
                  <a:pos x="T6" y="T7"/>
                </a:cxn>
                <a:cxn ang="0">
                  <a:pos x="T8" y="T9"/>
                </a:cxn>
                <a:cxn ang="0">
                  <a:pos x="T10" y="T11"/>
                </a:cxn>
              </a:cxnLst>
              <a:rect l="0" t="0" r="r" b="b"/>
              <a:pathLst>
                <a:path w="21" h="61">
                  <a:moveTo>
                    <a:pt x="0" y="0"/>
                  </a:moveTo>
                  <a:lnTo>
                    <a:pt x="0" y="0"/>
                  </a:lnTo>
                  <a:lnTo>
                    <a:pt x="21" y="0"/>
                  </a:lnTo>
                  <a:lnTo>
                    <a:pt x="21" y="61"/>
                  </a:lnTo>
                  <a:lnTo>
                    <a:pt x="0" y="61"/>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5" name="Freeform 52">
              <a:extLst>
                <a:ext uri="{FF2B5EF4-FFF2-40B4-BE49-F238E27FC236}">
                  <a16:creationId xmlns:a16="http://schemas.microsoft.com/office/drawing/2014/main" id="{FA1AE462-E3C4-4B7F-B7BC-0EDBE4AC8F34}"/>
                </a:ext>
              </a:extLst>
            </p:cNvPr>
            <p:cNvSpPr>
              <a:spLocks/>
            </p:cNvSpPr>
            <p:nvPr/>
          </p:nvSpPr>
          <p:spPr bwMode="auto">
            <a:xfrm>
              <a:off x="3673" y="2637"/>
              <a:ext cx="19" cy="54"/>
            </a:xfrm>
            <a:custGeom>
              <a:avLst/>
              <a:gdLst>
                <a:gd name="T0" fmla="*/ 0 w 21"/>
                <a:gd name="T1" fmla="*/ 0 h 61"/>
                <a:gd name="T2" fmla="*/ 0 w 21"/>
                <a:gd name="T3" fmla="*/ 0 h 61"/>
                <a:gd name="T4" fmla="*/ 21 w 21"/>
                <a:gd name="T5" fmla="*/ 0 h 61"/>
                <a:gd name="T6" fmla="*/ 21 w 21"/>
                <a:gd name="T7" fmla="*/ 61 h 61"/>
                <a:gd name="T8" fmla="*/ 0 w 21"/>
                <a:gd name="T9" fmla="*/ 61 h 61"/>
                <a:gd name="T10" fmla="*/ 0 w 21"/>
                <a:gd name="T11" fmla="*/ 0 h 61"/>
              </a:gdLst>
              <a:ahLst/>
              <a:cxnLst>
                <a:cxn ang="0">
                  <a:pos x="T0" y="T1"/>
                </a:cxn>
                <a:cxn ang="0">
                  <a:pos x="T2" y="T3"/>
                </a:cxn>
                <a:cxn ang="0">
                  <a:pos x="T4" y="T5"/>
                </a:cxn>
                <a:cxn ang="0">
                  <a:pos x="T6" y="T7"/>
                </a:cxn>
                <a:cxn ang="0">
                  <a:pos x="T8" y="T9"/>
                </a:cxn>
                <a:cxn ang="0">
                  <a:pos x="T10" y="T11"/>
                </a:cxn>
              </a:cxnLst>
              <a:rect l="0" t="0" r="r" b="b"/>
              <a:pathLst>
                <a:path w="21" h="61">
                  <a:moveTo>
                    <a:pt x="0" y="0"/>
                  </a:moveTo>
                  <a:lnTo>
                    <a:pt x="0" y="0"/>
                  </a:lnTo>
                  <a:lnTo>
                    <a:pt x="21" y="0"/>
                  </a:lnTo>
                  <a:lnTo>
                    <a:pt x="21" y="61"/>
                  </a:lnTo>
                  <a:lnTo>
                    <a:pt x="0" y="61"/>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6" name="Freeform 53">
              <a:extLst>
                <a:ext uri="{FF2B5EF4-FFF2-40B4-BE49-F238E27FC236}">
                  <a16:creationId xmlns:a16="http://schemas.microsoft.com/office/drawing/2014/main" id="{FDEF217A-67FD-43E6-BFEC-1A2774C0D9EF}"/>
                </a:ext>
              </a:extLst>
            </p:cNvPr>
            <p:cNvSpPr>
              <a:spLocks/>
            </p:cNvSpPr>
            <p:nvPr/>
          </p:nvSpPr>
          <p:spPr bwMode="auto">
            <a:xfrm>
              <a:off x="3629" y="2637"/>
              <a:ext cx="19" cy="54"/>
            </a:xfrm>
            <a:custGeom>
              <a:avLst/>
              <a:gdLst>
                <a:gd name="T0" fmla="*/ 0 w 21"/>
                <a:gd name="T1" fmla="*/ 0 h 61"/>
                <a:gd name="T2" fmla="*/ 0 w 21"/>
                <a:gd name="T3" fmla="*/ 0 h 61"/>
                <a:gd name="T4" fmla="*/ 21 w 21"/>
                <a:gd name="T5" fmla="*/ 0 h 61"/>
                <a:gd name="T6" fmla="*/ 21 w 21"/>
                <a:gd name="T7" fmla="*/ 61 h 61"/>
                <a:gd name="T8" fmla="*/ 0 w 21"/>
                <a:gd name="T9" fmla="*/ 61 h 61"/>
                <a:gd name="T10" fmla="*/ 0 w 21"/>
                <a:gd name="T11" fmla="*/ 0 h 61"/>
              </a:gdLst>
              <a:ahLst/>
              <a:cxnLst>
                <a:cxn ang="0">
                  <a:pos x="T0" y="T1"/>
                </a:cxn>
                <a:cxn ang="0">
                  <a:pos x="T2" y="T3"/>
                </a:cxn>
                <a:cxn ang="0">
                  <a:pos x="T4" y="T5"/>
                </a:cxn>
                <a:cxn ang="0">
                  <a:pos x="T6" y="T7"/>
                </a:cxn>
                <a:cxn ang="0">
                  <a:pos x="T8" y="T9"/>
                </a:cxn>
                <a:cxn ang="0">
                  <a:pos x="T10" y="T11"/>
                </a:cxn>
              </a:cxnLst>
              <a:rect l="0" t="0" r="r" b="b"/>
              <a:pathLst>
                <a:path w="21" h="61">
                  <a:moveTo>
                    <a:pt x="0" y="0"/>
                  </a:moveTo>
                  <a:lnTo>
                    <a:pt x="0" y="0"/>
                  </a:lnTo>
                  <a:lnTo>
                    <a:pt x="21" y="0"/>
                  </a:lnTo>
                  <a:lnTo>
                    <a:pt x="21" y="61"/>
                  </a:lnTo>
                  <a:lnTo>
                    <a:pt x="0" y="61"/>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7" name="Freeform 54">
              <a:extLst>
                <a:ext uri="{FF2B5EF4-FFF2-40B4-BE49-F238E27FC236}">
                  <a16:creationId xmlns:a16="http://schemas.microsoft.com/office/drawing/2014/main" id="{AB821098-9120-4FA5-A26D-75D81FBC44D7}"/>
                </a:ext>
              </a:extLst>
            </p:cNvPr>
            <p:cNvSpPr>
              <a:spLocks/>
            </p:cNvSpPr>
            <p:nvPr/>
          </p:nvSpPr>
          <p:spPr bwMode="auto">
            <a:xfrm>
              <a:off x="3585" y="2637"/>
              <a:ext cx="19" cy="54"/>
            </a:xfrm>
            <a:custGeom>
              <a:avLst/>
              <a:gdLst>
                <a:gd name="T0" fmla="*/ 0 w 21"/>
                <a:gd name="T1" fmla="*/ 0 h 61"/>
                <a:gd name="T2" fmla="*/ 0 w 21"/>
                <a:gd name="T3" fmla="*/ 0 h 61"/>
                <a:gd name="T4" fmla="*/ 21 w 21"/>
                <a:gd name="T5" fmla="*/ 0 h 61"/>
                <a:gd name="T6" fmla="*/ 21 w 21"/>
                <a:gd name="T7" fmla="*/ 61 h 61"/>
                <a:gd name="T8" fmla="*/ 0 w 21"/>
                <a:gd name="T9" fmla="*/ 61 h 61"/>
                <a:gd name="T10" fmla="*/ 0 w 21"/>
                <a:gd name="T11" fmla="*/ 0 h 61"/>
              </a:gdLst>
              <a:ahLst/>
              <a:cxnLst>
                <a:cxn ang="0">
                  <a:pos x="T0" y="T1"/>
                </a:cxn>
                <a:cxn ang="0">
                  <a:pos x="T2" y="T3"/>
                </a:cxn>
                <a:cxn ang="0">
                  <a:pos x="T4" y="T5"/>
                </a:cxn>
                <a:cxn ang="0">
                  <a:pos x="T6" y="T7"/>
                </a:cxn>
                <a:cxn ang="0">
                  <a:pos x="T8" y="T9"/>
                </a:cxn>
                <a:cxn ang="0">
                  <a:pos x="T10" y="T11"/>
                </a:cxn>
              </a:cxnLst>
              <a:rect l="0" t="0" r="r" b="b"/>
              <a:pathLst>
                <a:path w="21" h="61">
                  <a:moveTo>
                    <a:pt x="0" y="0"/>
                  </a:moveTo>
                  <a:lnTo>
                    <a:pt x="0" y="0"/>
                  </a:lnTo>
                  <a:lnTo>
                    <a:pt x="21" y="0"/>
                  </a:lnTo>
                  <a:lnTo>
                    <a:pt x="21" y="61"/>
                  </a:lnTo>
                  <a:lnTo>
                    <a:pt x="0" y="61"/>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8" name="Freeform 55">
              <a:extLst>
                <a:ext uri="{FF2B5EF4-FFF2-40B4-BE49-F238E27FC236}">
                  <a16:creationId xmlns:a16="http://schemas.microsoft.com/office/drawing/2014/main" id="{1B3BB999-AB5E-4689-867D-EA7F1F193258}"/>
                </a:ext>
              </a:extLst>
            </p:cNvPr>
            <p:cNvSpPr>
              <a:spLocks/>
            </p:cNvSpPr>
            <p:nvPr/>
          </p:nvSpPr>
          <p:spPr bwMode="auto">
            <a:xfrm>
              <a:off x="3541" y="2637"/>
              <a:ext cx="19" cy="54"/>
            </a:xfrm>
            <a:custGeom>
              <a:avLst/>
              <a:gdLst>
                <a:gd name="T0" fmla="*/ 0 w 21"/>
                <a:gd name="T1" fmla="*/ 0 h 61"/>
                <a:gd name="T2" fmla="*/ 0 w 21"/>
                <a:gd name="T3" fmla="*/ 0 h 61"/>
                <a:gd name="T4" fmla="*/ 21 w 21"/>
                <a:gd name="T5" fmla="*/ 0 h 61"/>
                <a:gd name="T6" fmla="*/ 21 w 21"/>
                <a:gd name="T7" fmla="*/ 61 h 61"/>
                <a:gd name="T8" fmla="*/ 0 w 21"/>
                <a:gd name="T9" fmla="*/ 61 h 61"/>
                <a:gd name="T10" fmla="*/ 0 w 21"/>
                <a:gd name="T11" fmla="*/ 0 h 61"/>
              </a:gdLst>
              <a:ahLst/>
              <a:cxnLst>
                <a:cxn ang="0">
                  <a:pos x="T0" y="T1"/>
                </a:cxn>
                <a:cxn ang="0">
                  <a:pos x="T2" y="T3"/>
                </a:cxn>
                <a:cxn ang="0">
                  <a:pos x="T4" y="T5"/>
                </a:cxn>
                <a:cxn ang="0">
                  <a:pos x="T6" y="T7"/>
                </a:cxn>
                <a:cxn ang="0">
                  <a:pos x="T8" y="T9"/>
                </a:cxn>
                <a:cxn ang="0">
                  <a:pos x="T10" y="T11"/>
                </a:cxn>
              </a:cxnLst>
              <a:rect l="0" t="0" r="r" b="b"/>
              <a:pathLst>
                <a:path w="21" h="61">
                  <a:moveTo>
                    <a:pt x="0" y="0"/>
                  </a:moveTo>
                  <a:lnTo>
                    <a:pt x="0" y="0"/>
                  </a:lnTo>
                  <a:lnTo>
                    <a:pt x="21" y="0"/>
                  </a:lnTo>
                  <a:lnTo>
                    <a:pt x="21" y="61"/>
                  </a:lnTo>
                  <a:lnTo>
                    <a:pt x="0" y="61"/>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9" name="Freeform 56">
              <a:extLst>
                <a:ext uri="{FF2B5EF4-FFF2-40B4-BE49-F238E27FC236}">
                  <a16:creationId xmlns:a16="http://schemas.microsoft.com/office/drawing/2014/main" id="{277E10BB-5DD6-4268-9BCC-46508AAE45B5}"/>
                </a:ext>
              </a:extLst>
            </p:cNvPr>
            <p:cNvSpPr>
              <a:spLocks/>
            </p:cNvSpPr>
            <p:nvPr/>
          </p:nvSpPr>
          <p:spPr bwMode="auto">
            <a:xfrm>
              <a:off x="3497" y="2637"/>
              <a:ext cx="19" cy="54"/>
            </a:xfrm>
            <a:custGeom>
              <a:avLst/>
              <a:gdLst>
                <a:gd name="T0" fmla="*/ 0 w 21"/>
                <a:gd name="T1" fmla="*/ 0 h 61"/>
                <a:gd name="T2" fmla="*/ 0 w 21"/>
                <a:gd name="T3" fmla="*/ 0 h 61"/>
                <a:gd name="T4" fmla="*/ 21 w 21"/>
                <a:gd name="T5" fmla="*/ 0 h 61"/>
                <a:gd name="T6" fmla="*/ 21 w 21"/>
                <a:gd name="T7" fmla="*/ 61 h 61"/>
                <a:gd name="T8" fmla="*/ 0 w 21"/>
                <a:gd name="T9" fmla="*/ 61 h 61"/>
                <a:gd name="T10" fmla="*/ 0 w 21"/>
                <a:gd name="T11" fmla="*/ 0 h 61"/>
              </a:gdLst>
              <a:ahLst/>
              <a:cxnLst>
                <a:cxn ang="0">
                  <a:pos x="T0" y="T1"/>
                </a:cxn>
                <a:cxn ang="0">
                  <a:pos x="T2" y="T3"/>
                </a:cxn>
                <a:cxn ang="0">
                  <a:pos x="T4" y="T5"/>
                </a:cxn>
                <a:cxn ang="0">
                  <a:pos x="T6" y="T7"/>
                </a:cxn>
                <a:cxn ang="0">
                  <a:pos x="T8" y="T9"/>
                </a:cxn>
                <a:cxn ang="0">
                  <a:pos x="T10" y="T11"/>
                </a:cxn>
              </a:cxnLst>
              <a:rect l="0" t="0" r="r" b="b"/>
              <a:pathLst>
                <a:path w="21" h="61">
                  <a:moveTo>
                    <a:pt x="0" y="0"/>
                  </a:moveTo>
                  <a:lnTo>
                    <a:pt x="0" y="0"/>
                  </a:lnTo>
                  <a:lnTo>
                    <a:pt x="21" y="0"/>
                  </a:lnTo>
                  <a:lnTo>
                    <a:pt x="21" y="61"/>
                  </a:lnTo>
                  <a:lnTo>
                    <a:pt x="0" y="61"/>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0" name="Rectangle 57">
              <a:extLst>
                <a:ext uri="{FF2B5EF4-FFF2-40B4-BE49-F238E27FC236}">
                  <a16:creationId xmlns:a16="http://schemas.microsoft.com/office/drawing/2014/main" id="{4EB17806-224C-4E13-A06D-A5F5AE753BFA}"/>
                </a:ext>
              </a:extLst>
            </p:cNvPr>
            <p:cNvSpPr>
              <a:spLocks noChangeArrowheads="1"/>
            </p:cNvSpPr>
            <p:nvPr/>
          </p:nvSpPr>
          <p:spPr bwMode="auto">
            <a:xfrm>
              <a:off x="2259" y="1897"/>
              <a:ext cx="1268"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dirty="0">
                  <a:solidFill>
                    <a:srgbClr val="000000"/>
                  </a:solidFill>
                  <a:latin typeface="Times New Roman Bold"/>
                </a:rPr>
                <a:t>Agua en </a:t>
              </a:r>
              <a:r>
                <a:rPr lang="es-MX" altLang="es-MX" dirty="0" err="1">
                  <a:solidFill>
                    <a:srgbClr val="000000"/>
                  </a:solidFill>
                  <a:latin typeface="Times New Roman Bold"/>
                </a:rPr>
                <a:t>antrosfera</a:t>
              </a:r>
              <a:r>
                <a:rPr lang="es-MX" altLang="es-MX" dirty="0">
                  <a:solidFill>
                    <a:srgbClr val="000000"/>
                  </a:solidFill>
                  <a:latin typeface="Times New Roman Bold"/>
                </a:rPr>
                <a:t>, </a:t>
              </a:r>
            </a:p>
            <a:p>
              <a:pPr algn="ctr" defTabSz="914400"/>
              <a:r>
                <a:rPr lang="es-MX" altLang="es-MX" dirty="0">
                  <a:solidFill>
                    <a:srgbClr val="000000"/>
                  </a:solidFill>
                  <a:latin typeface="Times New Roman Bold"/>
                </a:rPr>
                <a:t>municipal e industrial</a:t>
              </a:r>
              <a:endParaRPr lang="es-MX" altLang="es-MX" dirty="0"/>
            </a:p>
          </p:txBody>
        </p:sp>
        <p:sp>
          <p:nvSpPr>
            <p:cNvPr id="62" name="Freeform 59">
              <a:extLst>
                <a:ext uri="{FF2B5EF4-FFF2-40B4-BE49-F238E27FC236}">
                  <a16:creationId xmlns:a16="http://schemas.microsoft.com/office/drawing/2014/main" id="{99B4A621-EA8F-4120-A8DC-7CE24C58B280}"/>
                </a:ext>
              </a:extLst>
            </p:cNvPr>
            <p:cNvSpPr>
              <a:spLocks/>
            </p:cNvSpPr>
            <p:nvPr/>
          </p:nvSpPr>
          <p:spPr bwMode="auto">
            <a:xfrm>
              <a:off x="3833" y="2285"/>
              <a:ext cx="102" cy="76"/>
            </a:xfrm>
            <a:custGeom>
              <a:avLst/>
              <a:gdLst>
                <a:gd name="T0" fmla="*/ 71 w 116"/>
                <a:gd name="T1" fmla="*/ 87 h 87"/>
                <a:gd name="T2" fmla="*/ 71 w 116"/>
                <a:gd name="T3" fmla="*/ 87 h 87"/>
                <a:gd name="T4" fmla="*/ 116 w 116"/>
                <a:gd name="T5" fmla="*/ 0 h 87"/>
                <a:gd name="T6" fmla="*/ 65 w 116"/>
                <a:gd name="T7" fmla="*/ 48 h 87"/>
                <a:gd name="T8" fmla="*/ 0 w 116"/>
                <a:gd name="T9" fmla="*/ 20 h 87"/>
                <a:gd name="T10" fmla="*/ 71 w 116"/>
                <a:gd name="T11" fmla="*/ 87 h 87"/>
              </a:gdLst>
              <a:ahLst/>
              <a:cxnLst>
                <a:cxn ang="0">
                  <a:pos x="T0" y="T1"/>
                </a:cxn>
                <a:cxn ang="0">
                  <a:pos x="T2" y="T3"/>
                </a:cxn>
                <a:cxn ang="0">
                  <a:pos x="T4" y="T5"/>
                </a:cxn>
                <a:cxn ang="0">
                  <a:pos x="T6" y="T7"/>
                </a:cxn>
                <a:cxn ang="0">
                  <a:pos x="T8" y="T9"/>
                </a:cxn>
                <a:cxn ang="0">
                  <a:pos x="T10" y="T11"/>
                </a:cxn>
              </a:cxnLst>
              <a:rect l="0" t="0" r="r" b="b"/>
              <a:pathLst>
                <a:path w="116" h="87">
                  <a:moveTo>
                    <a:pt x="71" y="87"/>
                  </a:moveTo>
                  <a:lnTo>
                    <a:pt x="71" y="87"/>
                  </a:lnTo>
                  <a:lnTo>
                    <a:pt x="116" y="0"/>
                  </a:lnTo>
                  <a:lnTo>
                    <a:pt x="65" y="48"/>
                  </a:lnTo>
                  <a:lnTo>
                    <a:pt x="0" y="20"/>
                  </a:lnTo>
                  <a:lnTo>
                    <a:pt x="71" y="87"/>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3" name="Freeform 60">
              <a:extLst>
                <a:ext uri="{FF2B5EF4-FFF2-40B4-BE49-F238E27FC236}">
                  <a16:creationId xmlns:a16="http://schemas.microsoft.com/office/drawing/2014/main" id="{E149E0A6-A4EC-4EBA-9C1E-F8CE949794B3}"/>
                </a:ext>
              </a:extLst>
            </p:cNvPr>
            <p:cNvSpPr>
              <a:spLocks/>
            </p:cNvSpPr>
            <p:nvPr/>
          </p:nvSpPr>
          <p:spPr bwMode="auto">
            <a:xfrm>
              <a:off x="3833" y="2285"/>
              <a:ext cx="102" cy="76"/>
            </a:xfrm>
            <a:custGeom>
              <a:avLst/>
              <a:gdLst>
                <a:gd name="T0" fmla="*/ 71 w 116"/>
                <a:gd name="T1" fmla="*/ 87 h 87"/>
                <a:gd name="T2" fmla="*/ 71 w 116"/>
                <a:gd name="T3" fmla="*/ 87 h 87"/>
                <a:gd name="T4" fmla="*/ 116 w 116"/>
                <a:gd name="T5" fmla="*/ 0 h 87"/>
                <a:gd name="T6" fmla="*/ 65 w 116"/>
                <a:gd name="T7" fmla="*/ 48 h 87"/>
                <a:gd name="T8" fmla="*/ 0 w 116"/>
                <a:gd name="T9" fmla="*/ 20 h 87"/>
                <a:gd name="T10" fmla="*/ 71 w 116"/>
                <a:gd name="T11" fmla="*/ 87 h 87"/>
              </a:gdLst>
              <a:ahLst/>
              <a:cxnLst>
                <a:cxn ang="0">
                  <a:pos x="T0" y="T1"/>
                </a:cxn>
                <a:cxn ang="0">
                  <a:pos x="T2" y="T3"/>
                </a:cxn>
                <a:cxn ang="0">
                  <a:pos x="T4" y="T5"/>
                </a:cxn>
                <a:cxn ang="0">
                  <a:pos x="T6" y="T7"/>
                </a:cxn>
                <a:cxn ang="0">
                  <a:pos x="T8" y="T9"/>
                </a:cxn>
                <a:cxn ang="0">
                  <a:pos x="T10" y="T11"/>
                </a:cxn>
              </a:cxnLst>
              <a:rect l="0" t="0" r="r" b="b"/>
              <a:pathLst>
                <a:path w="116" h="87">
                  <a:moveTo>
                    <a:pt x="71" y="87"/>
                  </a:moveTo>
                  <a:lnTo>
                    <a:pt x="71" y="87"/>
                  </a:lnTo>
                  <a:lnTo>
                    <a:pt x="116" y="0"/>
                  </a:lnTo>
                  <a:lnTo>
                    <a:pt x="65" y="48"/>
                  </a:lnTo>
                  <a:lnTo>
                    <a:pt x="0" y="20"/>
                  </a:lnTo>
                  <a:lnTo>
                    <a:pt x="71" y="87"/>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4" name="Freeform 61">
              <a:extLst>
                <a:ext uri="{FF2B5EF4-FFF2-40B4-BE49-F238E27FC236}">
                  <a16:creationId xmlns:a16="http://schemas.microsoft.com/office/drawing/2014/main" id="{A81697F8-F94F-4EFD-8995-702AB516A7A4}"/>
                </a:ext>
              </a:extLst>
            </p:cNvPr>
            <p:cNvSpPr>
              <a:spLocks/>
            </p:cNvSpPr>
            <p:nvPr/>
          </p:nvSpPr>
          <p:spPr bwMode="auto">
            <a:xfrm>
              <a:off x="3833" y="2285"/>
              <a:ext cx="102" cy="76"/>
            </a:xfrm>
            <a:custGeom>
              <a:avLst/>
              <a:gdLst>
                <a:gd name="T0" fmla="*/ 71 w 116"/>
                <a:gd name="T1" fmla="*/ 87 h 87"/>
                <a:gd name="T2" fmla="*/ 71 w 116"/>
                <a:gd name="T3" fmla="*/ 87 h 87"/>
                <a:gd name="T4" fmla="*/ 116 w 116"/>
                <a:gd name="T5" fmla="*/ 0 h 87"/>
                <a:gd name="T6" fmla="*/ 65 w 116"/>
                <a:gd name="T7" fmla="*/ 48 h 87"/>
                <a:gd name="T8" fmla="*/ 0 w 116"/>
                <a:gd name="T9" fmla="*/ 20 h 87"/>
                <a:gd name="T10" fmla="*/ 71 w 116"/>
                <a:gd name="T11" fmla="*/ 87 h 87"/>
                <a:gd name="T12" fmla="*/ 71 w 11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116" h="87">
                  <a:moveTo>
                    <a:pt x="71" y="87"/>
                  </a:moveTo>
                  <a:lnTo>
                    <a:pt x="71" y="87"/>
                  </a:lnTo>
                  <a:lnTo>
                    <a:pt x="116" y="0"/>
                  </a:lnTo>
                  <a:lnTo>
                    <a:pt x="65" y="48"/>
                  </a:lnTo>
                  <a:lnTo>
                    <a:pt x="0" y="20"/>
                  </a:lnTo>
                  <a:lnTo>
                    <a:pt x="71" y="87"/>
                  </a:lnTo>
                  <a:lnTo>
                    <a:pt x="71" y="87"/>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5" name="Freeform 62">
              <a:extLst>
                <a:ext uri="{FF2B5EF4-FFF2-40B4-BE49-F238E27FC236}">
                  <a16:creationId xmlns:a16="http://schemas.microsoft.com/office/drawing/2014/main" id="{92295DCD-93C5-4997-83C9-859141CBA255}"/>
                </a:ext>
              </a:extLst>
            </p:cNvPr>
            <p:cNvSpPr>
              <a:spLocks/>
            </p:cNvSpPr>
            <p:nvPr/>
          </p:nvSpPr>
          <p:spPr bwMode="auto">
            <a:xfrm>
              <a:off x="3864" y="2204"/>
              <a:ext cx="28" cy="131"/>
            </a:xfrm>
            <a:custGeom>
              <a:avLst/>
              <a:gdLst>
                <a:gd name="T0" fmla="*/ 32 w 32"/>
                <a:gd name="T1" fmla="*/ 148 h 148"/>
                <a:gd name="T2" fmla="*/ 32 w 32"/>
                <a:gd name="T3" fmla="*/ 148 h 148"/>
                <a:gd name="T4" fmla="*/ 0 w 32"/>
                <a:gd name="T5" fmla="*/ 0 h 148"/>
              </a:gdLst>
              <a:ahLst/>
              <a:cxnLst>
                <a:cxn ang="0">
                  <a:pos x="T0" y="T1"/>
                </a:cxn>
                <a:cxn ang="0">
                  <a:pos x="T2" y="T3"/>
                </a:cxn>
                <a:cxn ang="0">
                  <a:pos x="T4" y="T5"/>
                </a:cxn>
              </a:cxnLst>
              <a:rect l="0" t="0" r="r" b="b"/>
              <a:pathLst>
                <a:path w="32" h="148">
                  <a:moveTo>
                    <a:pt x="32" y="148"/>
                  </a:moveTo>
                  <a:lnTo>
                    <a:pt x="32" y="148"/>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6" name="Freeform 63">
              <a:extLst>
                <a:ext uri="{FF2B5EF4-FFF2-40B4-BE49-F238E27FC236}">
                  <a16:creationId xmlns:a16="http://schemas.microsoft.com/office/drawing/2014/main" id="{7FF63FC2-23E5-4E2A-A3FA-EA8FA4B0E9C6}"/>
                </a:ext>
              </a:extLst>
            </p:cNvPr>
            <p:cNvSpPr>
              <a:spLocks/>
            </p:cNvSpPr>
            <p:nvPr/>
          </p:nvSpPr>
          <p:spPr bwMode="auto">
            <a:xfrm>
              <a:off x="3057" y="2290"/>
              <a:ext cx="84" cy="89"/>
            </a:xfrm>
            <a:custGeom>
              <a:avLst/>
              <a:gdLst>
                <a:gd name="T0" fmla="*/ 96 w 96"/>
                <a:gd name="T1" fmla="*/ 89 h 101"/>
                <a:gd name="T2" fmla="*/ 96 w 96"/>
                <a:gd name="T3" fmla="*/ 89 h 101"/>
                <a:gd name="T4" fmla="*/ 58 w 96"/>
                <a:gd name="T5" fmla="*/ 0 h 101"/>
                <a:gd name="T6" fmla="*/ 63 w 96"/>
                <a:gd name="T7" fmla="*/ 70 h 101"/>
                <a:gd name="T8" fmla="*/ 0 w 96"/>
                <a:gd name="T9" fmla="*/ 101 h 101"/>
                <a:gd name="T10" fmla="*/ 96 w 96"/>
                <a:gd name="T11" fmla="*/ 89 h 101"/>
              </a:gdLst>
              <a:ahLst/>
              <a:cxnLst>
                <a:cxn ang="0">
                  <a:pos x="T0" y="T1"/>
                </a:cxn>
                <a:cxn ang="0">
                  <a:pos x="T2" y="T3"/>
                </a:cxn>
                <a:cxn ang="0">
                  <a:pos x="T4" y="T5"/>
                </a:cxn>
                <a:cxn ang="0">
                  <a:pos x="T6" y="T7"/>
                </a:cxn>
                <a:cxn ang="0">
                  <a:pos x="T8" y="T9"/>
                </a:cxn>
                <a:cxn ang="0">
                  <a:pos x="T10" y="T11"/>
                </a:cxn>
              </a:cxnLst>
              <a:rect l="0" t="0" r="r" b="b"/>
              <a:pathLst>
                <a:path w="96" h="101">
                  <a:moveTo>
                    <a:pt x="96" y="89"/>
                  </a:moveTo>
                  <a:lnTo>
                    <a:pt x="96" y="89"/>
                  </a:lnTo>
                  <a:lnTo>
                    <a:pt x="58" y="0"/>
                  </a:lnTo>
                  <a:lnTo>
                    <a:pt x="63" y="70"/>
                  </a:lnTo>
                  <a:lnTo>
                    <a:pt x="0" y="101"/>
                  </a:lnTo>
                  <a:lnTo>
                    <a:pt x="96" y="89"/>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7" name="Freeform 64">
              <a:extLst>
                <a:ext uri="{FF2B5EF4-FFF2-40B4-BE49-F238E27FC236}">
                  <a16:creationId xmlns:a16="http://schemas.microsoft.com/office/drawing/2014/main" id="{5C5D8BEB-3817-487C-ADC2-D7E9D4FFF9A6}"/>
                </a:ext>
              </a:extLst>
            </p:cNvPr>
            <p:cNvSpPr>
              <a:spLocks/>
            </p:cNvSpPr>
            <p:nvPr/>
          </p:nvSpPr>
          <p:spPr bwMode="auto">
            <a:xfrm>
              <a:off x="3057" y="2290"/>
              <a:ext cx="84" cy="89"/>
            </a:xfrm>
            <a:custGeom>
              <a:avLst/>
              <a:gdLst>
                <a:gd name="T0" fmla="*/ 96 w 96"/>
                <a:gd name="T1" fmla="*/ 89 h 101"/>
                <a:gd name="T2" fmla="*/ 96 w 96"/>
                <a:gd name="T3" fmla="*/ 89 h 101"/>
                <a:gd name="T4" fmla="*/ 58 w 96"/>
                <a:gd name="T5" fmla="*/ 0 h 101"/>
                <a:gd name="T6" fmla="*/ 63 w 96"/>
                <a:gd name="T7" fmla="*/ 70 h 101"/>
                <a:gd name="T8" fmla="*/ 0 w 96"/>
                <a:gd name="T9" fmla="*/ 101 h 101"/>
                <a:gd name="T10" fmla="*/ 96 w 96"/>
                <a:gd name="T11" fmla="*/ 89 h 101"/>
              </a:gdLst>
              <a:ahLst/>
              <a:cxnLst>
                <a:cxn ang="0">
                  <a:pos x="T0" y="T1"/>
                </a:cxn>
                <a:cxn ang="0">
                  <a:pos x="T2" y="T3"/>
                </a:cxn>
                <a:cxn ang="0">
                  <a:pos x="T4" y="T5"/>
                </a:cxn>
                <a:cxn ang="0">
                  <a:pos x="T6" y="T7"/>
                </a:cxn>
                <a:cxn ang="0">
                  <a:pos x="T8" y="T9"/>
                </a:cxn>
                <a:cxn ang="0">
                  <a:pos x="T10" y="T11"/>
                </a:cxn>
              </a:cxnLst>
              <a:rect l="0" t="0" r="r" b="b"/>
              <a:pathLst>
                <a:path w="96" h="101">
                  <a:moveTo>
                    <a:pt x="96" y="89"/>
                  </a:moveTo>
                  <a:lnTo>
                    <a:pt x="96" y="89"/>
                  </a:lnTo>
                  <a:lnTo>
                    <a:pt x="58" y="0"/>
                  </a:lnTo>
                  <a:lnTo>
                    <a:pt x="63" y="70"/>
                  </a:lnTo>
                  <a:lnTo>
                    <a:pt x="0" y="101"/>
                  </a:lnTo>
                  <a:lnTo>
                    <a:pt x="96" y="89"/>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8" name="Freeform 65">
              <a:extLst>
                <a:ext uri="{FF2B5EF4-FFF2-40B4-BE49-F238E27FC236}">
                  <a16:creationId xmlns:a16="http://schemas.microsoft.com/office/drawing/2014/main" id="{97F59C09-84A5-4BC0-B5E9-BAE9F999AFB5}"/>
                </a:ext>
              </a:extLst>
            </p:cNvPr>
            <p:cNvSpPr>
              <a:spLocks/>
            </p:cNvSpPr>
            <p:nvPr/>
          </p:nvSpPr>
          <p:spPr bwMode="auto">
            <a:xfrm>
              <a:off x="3057" y="2290"/>
              <a:ext cx="84" cy="89"/>
            </a:xfrm>
            <a:custGeom>
              <a:avLst/>
              <a:gdLst>
                <a:gd name="T0" fmla="*/ 96 w 96"/>
                <a:gd name="T1" fmla="*/ 89 h 101"/>
                <a:gd name="T2" fmla="*/ 96 w 96"/>
                <a:gd name="T3" fmla="*/ 89 h 101"/>
                <a:gd name="T4" fmla="*/ 58 w 96"/>
                <a:gd name="T5" fmla="*/ 0 h 101"/>
                <a:gd name="T6" fmla="*/ 63 w 96"/>
                <a:gd name="T7" fmla="*/ 70 h 101"/>
                <a:gd name="T8" fmla="*/ 0 w 96"/>
                <a:gd name="T9" fmla="*/ 101 h 101"/>
                <a:gd name="T10" fmla="*/ 96 w 96"/>
                <a:gd name="T11" fmla="*/ 89 h 101"/>
                <a:gd name="T12" fmla="*/ 96 w 96"/>
                <a:gd name="T13" fmla="*/ 89 h 101"/>
              </a:gdLst>
              <a:ahLst/>
              <a:cxnLst>
                <a:cxn ang="0">
                  <a:pos x="T0" y="T1"/>
                </a:cxn>
                <a:cxn ang="0">
                  <a:pos x="T2" y="T3"/>
                </a:cxn>
                <a:cxn ang="0">
                  <a:pos x="T4" y="T5"/>
                </a:cxn>
                <a:cxn ang="0">
                  <a:pos x="T6" y="T7"/>
                </a:cxn>
                <a:cxn ang="0">
                  <a:pos x="T8" y="T9"/>
                </a:cxn>
                <a:cxn ang="0">
                  <a:pos x="T10" y="T11"/>
                </a:cxn>
                <a:cxn ang="0">
                  <a:pos x="T12" y="T13"/>
                </a:cxn>
              </a:cxnLst>
              <a:rect l="0" t="0" r="r" b="b"/>
              <a:pathLst>
                <a:path w="96" h="101">
                  <a:moveTo>
                    <a:pt x="96" y="89"/>
                  </a:moveTo>
                  <a:lnTo>
                    <a:pt x="96" y="89"/>
                  </a:lnTo>
                  <a:lnTo>
                    <a:pt x="58" y="0"/>
                  </a:lnTo>
                  <a:lnTo>
                    <a:pt x="63" y="70"/>
                  </a:lnTo>
                  <a:lnTo>
                    <a:pt x="0" y="101"/>
                  </a:lnTo>
                  <a:lnTo>
                    <a:pt x="96" y="89"/>
                  </a:lnTo>
                  <a:lnTo>
                    <a:pt x="96" y="89"/>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9" name="Freeform 66">
              <a:extLst>
                <a:ext uri="{FF2B5EF4-FFF2-40B4-BE49-F238E27FC236}">
                  <a16:creationId xmlns:a16="http://schemas.microsoft.com/office/drawing/2014/main" id="{39D9095A-C278-4DBA-ACD1-65BB64D910CA}"/>
                </a:ext>
              </a:extLst>
            </p:cNvPr>
            <p:cNvSpPr>
              <a:spLocks/>
            </p:cNvSpPr>
            <p:nvPr/>
          </p:nvSpPr>
          <p:spPr bwMode="auto">
            <a:xfrm>
              <a:off x="2881" y="2216"/>
              <a:ext cx="239" cy="138"/>
            </a:xfrm>
            <a:custGeom>
              <a:avLst/>
              <a:gdLst>
                <a:gd name="T0" fmla="*/ 272 w 272"/>
                <a:gd name="T1" fmla="*/ 157 h 157"/>
                <a:gd name="T2" fmla="*/ 272 w 272"/>
                <a:gd name="T3" fmla="*/ 157 h 157"/>
                <a:gd name="T4" fmla="*/ 0 w 272"/>
                <a:gd name="T5" fmla="*/ 0 h 157"/>
              </a:gdLst>
              <a:ahLst/>
              <a:cxnLst>
                <a:cxn ang="0">
                  <a:pos x="T0" y="T1"/>
                </a:cxn>
                <a:cxn ang="0">
                  <a:pos x="T2" y="T3"/>
                </a:cxn>
                <a:cxn ang="0">
                  <a:pos x="T4" y="T5"/>
                </a:cxn>
              </a:cxnLst>
              <a:rect l="0" t="0" r="r" b="b"/>
              <a:pathLst>
                <a:path w="272" h="157">
                  <a:moveTo>
                    <a:pt x="272" y="157"/>
                  </a:moveTo>
                  <a:lnTo>
                    <a:pt x="272" y="157"/>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0" name="Freeform 67">
              <a:extLst>
                <a:ext uri="{FF2B5EF4-FFF2-40B4-BE49-F238E27FC236}">
                  <a16:creationId xmlns:a16="http://schemas.microsoft.com/office/drawing/2014/main" id="{9F2BA18E-AA72-4ED6-899A-B9A79FD7C3B8}"/>
                </a:ext>
              </a:extLst>
            </p:cNvPr>
            <p:cNvSpPr>
              <a:spLocks/>
            </p:cNvSpPr>
            <p:nvPr/>
          </p:nvSpPr>
          <p:spPr bwMode="auto">
            <a:xfrm>
              <a:off x="-39" y="1978"/>
              <a:ext cx="5806" cy="2338"/>
            </a:xfrm>
            <a:custGeom>
              <a:avLst/>
              <a:gdLst>
                <a:gd name="T0" fmla="*/ 0 w 6600"/>
                <a:gd name="T1" fmla="*/ 2642 h 2658"/>
                <a:gd name="T2" fmla="*/ 0 w 6600"/>
                <a:gd name="T3" fmla="*/ 2642 h 2658"/>
                <a:gd name="T4" fmla="*/ 6600 w 6600"/>
                <a:gd name="T5" fmla="*/ 2658 h 2658"/>
                <a:gd name="T6" fmla="*/ 6600 w 6600"/>
                <a:gd name="T7" fmla="*/ 1033 h 2658"/>
                <a:gd name="T8" fmla="*/ 6258 w 6600"/>
                <a:gd name="T9" fmla="*/ 767 h 2658"/>
                <a:gd name="T10" fmla="*/ 6150 w 6600"/>
                <a:gd name="T11" fmla="*/ 358 h 2658"/>
                <a:gd name="T12" fmla="*/ 5925 w 6600"/>
                <a:gd name="T13" fmla="*/ 0 h 2658"/>
                <a:gd name="T14" fmla="*/ 5700 w 6600"/>
                <a:gd name="T15" fmla="*/ 150 h 2658"/>
                <a:gd name="T16" fmla="*/ 5550 w 6600"/>
                <a:gd name="T17" fmla="*/ 517 h 2658"/>
                <a:gd name="T18" fmla="*/ 5458 w 6600"/>
                <a:gd name="T19" fmla="*/ 817 h 2658"/>
                <a:gd name="T20" fmla="*/ 5341 w 6600"/>
                <a:gd name="T21" fmla="*/ 917 h 2658"/>
                <a:gd name="T22" fmla="*/ 4875 w 6600"/>
                <a:gd name="T23" fmla="*/ 833 h 2658"/>
                <a:gd name="T24" fmla="*/ 3800 w 6600"/>
                <a:gd name="T25" fmla="*/ 825 h 2658"/>
                <a:gd name="T26" fmla="*/ 3658 w 6600"/>
                <a:gd name="T27" fmla="*/ 883 h 2658"/>
                <a:gd name="T28" fmla="*/ 3541 w 6600"/>
                <a:gd name="T29" fmla="*/ 1017 h 2658"/>
                <a:gd name="T30" fmla="*/ 3416 w 6600"/>
                <a:gd name="T31" fmla="*/ 1275 h 2658"/>
                <a:gd name="T32" fmla="*/ 3133 w 6600"/>
                <a:gd name="T33" fmla="*/ 1317 h 2658"/>
                <a:gd name="T34" fmla="*/ 2766 w 6600"/>
                <a:gd name="T35" fmla="*/ 1258 h 2658"/>
                <a:gd name="T36" fmla="*/ 2675 w 6600"/>
                <a:gd name="T37" fmla="*/ 1133 h 2658"/>
                <a:gd name="T38" fmla="*/ 2583 w 6600"/>
                <a:gd name="T39" fmla="*/ 908 h 2658"/>
                <a:gd name="T40" fmla="*/ 2441 w 6600"/>
                <a:gd name="T41" fmla="*/ 783 h 2658"/>
                <a:gd name="T42" fmla="*/ 2133 w 6600"/>
                <a:gd name="T43" fmla="*/ 783 h 2658"/>
                <a:gd name="T44" fmla="*/ 1625 w 6600"/>
                <a:gd name="T45" fmla="*/ 783 h 2658"/>
                <a:gd name="T46" fmla="*/ 1433 w 6600"/>
                <a:gd name="T47" fmla="*/ 808 h 2658"/>
                <a:gd name="T48" fmla="*/ 1266 w 6600"/>
                <a:gd name="T49" fmla="*/ 1192 h 2658"/>
                <a:gd name="T50" fmla="*/ 1150 w 6600"/>
                <a:gd name="T51" fmla="*/ 1483 h 2658"/>
                <a:gd name="T52" fmla="*/ 866 w 6600"/>
                <a:gd name="T53" fmla="*/ 1533 h 2658"/>
                <a:gd name="T54" fmla="*/ 350 w 6600"/>
                <a:gd name="T55" fmla="*/ 1542 h 2658"/>
                <a:gd name="T56" fmla="*/ 16 w 6600"/>
                <a:gd name="T57" fmla="*/ 1550 h 2658"/>
                <a:gd name="T58" fmla="*/ 0 w 6600"/>
                <a:gd name="T59" fmla="*/ 2642 h 2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600" h="2658">
                  <a:moveTo>
                    <a:pt x="0" y="2642"/>
                  </a:moveTo>
                  <a:lnTo>
                    <a:pt x="0" y="2642"/>
                  </a:lnTo>
                  <a:lnTo>
                    <a:pt x="6600" y="2658"/>
                  </a:lnTo>
                  <a:lnTo>
                    <a:pt x="6600" y="1033"/>
                  </a:lnTo>
                  <a:cubicBezTo>
                    <a:pt x="6600" y="1033"/>
                    <a:pt x="6308" y="842"/>
                    <a:pt x="6258" y="767"/>
                  </a:cubicBezTo>
                  <a:cubicBezTo>
                    <a:pt x="6208" y="692"/>
                    <a:pt x="6191" y="450"/>
                    <a:pt x="6150" y="358"/>
                  </a:cubicBezTo>
                  <a:cubicBezTo>
                    <a:pt x="6108" y="267"/>
                    <a:pt x="6100" y="0"/>
                    <a:pt x="5925" y="0"/>
                  </a:cubicBezTo>
                  <a:cubicBezTo>
                    <a:pt x="5833" y="0"/>
                    <a:pt x="5725" y="83"/>
                    <a:pt x="5700" y="150"/>
                  </a:cubicBezTo>
                  <a:cubicBezTo>
                    <a:pt x="5650" y="283"/>
                    <a:pt x="5583" y="375"/>
                    <a:pt x="5550" y="517"/>
                  </a:cubicBezTo>
                  <a:cubicBezTo>
                    <a:pt x="5516" y="658"/>
                    <a:pt x="5491" y="717"/>
                    <a:pt x="5458" y="817"/>
                  </a:cubicBezTo>
                  <a:cubicBezTo>
                    <a:pt x="5425" y="917"/>
                    <a:pt x="5441" y="892"/>
                    <a:pt x="5341" y="917"/>
                  </a:cubicBezTo>
                  <a:cubicBezTo>
                    <a:pt x="5241" y="942"/>
                    <a:pt x="5000" y="842"/>
                    <a:pt x="4875" y="833"/>
                  </a:cubicBezTo>
                  <a:cubicBezTo>
                    <a:pt x="4750" y="825"/>
                    <a:pt x="3800" y="825"/>
                    <a:pt x="3800" y="825"/>
                  </a:cubicBezTo>
                  <a:cubicBezTo>
                    <a:pt x="3800" y="825"/>
                    <a:pt x="3708" y="833"/>
                    <a:pt x="3658" y="883"/>
                  </a:cubicBezTo>
                  <a:cubicBezTo>
                    <a:pt x="3608" y="933"/>
                    <a:pt x="3575" y="958"/>
                    <a:pt x="3541" y="1017"/>
                  </a:cubicBezTo>
                  <a:cubicBezTo>
                    <a:pt x="3508" y="1075"/>
                    <a:pt x="3466" y="1242"/>
                    <a:pt x="3416" y="1275"/>
                  </a:cubicBezTo>
                  <a:cubicBezTo>
                    <a:pt x="3366" y="1308"/>
                    <a:pt x="3241" y="1317"/>
                    <a:pt x="3133" y="1317"/>
                  </a:cubicBezTo>
                  <a:cubicBezTo>
                    <a:pt x="3025" y="1317"/>
                    <a:pt x="2841" y="1283"/>
                    <a:pt x="2766" y="1258"/>
                  </a:cubicBezTo>
                  <a:cubicBezTo>
                    <a:pt x="2691" y="1233"/>
                    <a:pt x="2683" y="1167"/>
                    <a:pt x="2675" y="1133"/>
                  </a:cubicBezTo>
                  <a:cubicBezTo>
                    <a:pt x="2666" y="1100"/>
                    <a:pt x="2633" y="983"/>
                    <a:pt x="2583" y="908"/>
                  </a:cubicBezTo>
                  <a:cubicBezTo>
                    <a:pt x="2533" y="833"/>
                    <a:pt x="2500" y="808"/>
                    <a:pt x="2441" y="783"/>
                  </a:cubicBezTo>
                  <a:cubicBezTo>
                    <a:pt x="2383" y="758"/>
                    <a:pt x="2300" y="800"/>
                    <a:pt x="2133" y="783"/>
                  </a:cubicBezTo>
                  <a:cubicBezTo>
                    <a:pt x="1966" y="767"/>
                    <a:pt x="1700" y="783"/>
                    <a:pt x="1625" y="783"/>
                  </a:cubicBezTo>
                  <a:cubicBezTo>
                    <a:pt x="1550" y="783"/>
                    <a:pt x="1525" y="733"/>
                    <a:pt x="1433" y="808"/>
                  </a:cubicBezTo>
                  <a:cubicBezTo>
                    <a:pt x="1341" y="883"/>
                    <a:pt x="1300" y="1067"/>
                    <a:pt x="1266" y="1192"/>
                  </a:cubicBezTo>
                  <a:cubicBezTo>
                    <a:pt x="1233" y="1317"/>
                    <a:pt x="1225" y="1433"/>
                    <a:pt x="1150" y="1483"/>
                  </a:cubicBezTo>
                  <a:cubicBezTo>
                    <a:pt x="1075" y="1533"/>
                    <a:pt x="1083" y="1525"/>
                    <a:pt x="866" y="1533"/>
                  </a:cubicBezTo>
                  <a:cubicBezTo>
                    <a:pt x="650" y="1542"/>
                    <a:pt x="425" y="1542"/>
                    <a:pt x="350" y="1542"/>
                  </a:cubicBezTo>
                  <a:cubicBezTo>
                    <a:pt x="275" y="1542"/>
                    <a:pt x="16" y="1550"/>
                    <a:pt x="16" y="1550"/>
                  </a:cubicBezTo>
                  <a:lnTo>
                    <a:pt x="0" y="2642"/>
                  </a:lnTo>
                  <a:close/>
                </a:path>
              </a:pathLst>
            </a:custGeom>
            <a:solidFill>
              <a:srgbClr val="D0D0D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1" name="Freeform 68">
              <a:extLst>
                <a:ext uri="{FF2B5EF4-FFF2-40B4-BE49-F238E27FC236}">
                  <a16:creationId xmlns:a16="http://schemas.microsoft.com/office/drawing/2014/main" id="{6A230955-061E-49B2-BBDD-7F91D637726E}"/>
                </a:ext>
              </a:extLst>
            </p:cNvPr>
            <p:cNvSpPr>
              <a:spLocks/>
            </p:cNvSpPr>
            <p:nvPr/>
          </p:nvSpPr>
          <p:spPr bwMode="auto">
            <a:xfrm>
              <a:off x="-39" y="1978"/>
              <a:ext cx="5806" cy="2338"/>
            </a:xfrm>
            <a:custGeom>
              <a:avLst/>
              <a:gdLst>
                <a:gd name="T0" fmla="*/ 0 w 6600"/>
                <a:gd name="T1" fmla="*/ 2642 h 2658"/>
                <a:gd name="T2" fmla="*/ 0 w 6600"/>
                <a:gd name="T3" fmla="*/ 2642 h 2658"/>
                <a:gd name="T4" fmla="*/ 6600 w 6600"/>
                <a:gd name="T5" fmla="*/ 2658 h 2658"/>
                <a:gd name="T6" fmla="*/ 6600 w 6600"/>
                <a:gd name="T7" fmla="*/ 1033 h 2658"/>
                <a:gd name="T8" fmla="*/ 6258 w 6600"/>
                <a:gd name="T9" fmla="*/ 767 h 2658"/>
                <a:gd name="T10" fmla="*/ 6150 w 6600"/>
                <a:gd name="T11" fmla="*/ 358 h 2658"/>
                <a:gd name="T12" fmla="*/ 5925 w 6600"/>
                <a:gd name="T13" fmla="*/ 0 h 2658"/>
                <a:gd name="T14" fmla="*/ 5700 w 6600"/>
                <a:gd name="T15" fmla="*/ 150 h 2658"/>
                <a:gd name="T16" fmla="*/ 5550 w 6600"/>
                <a:gd name="T17" fmla="*/ 517 h 2658"/>
                <a:gd name="T18" fmla="*/ 5458 w 6600"/>
                <a:gd name="T19" fmla="*/ 817 h 2658"/>
                <a:gd name="T20" fmla="*/ 5341 w 6600"/>
                <a:gd name="T21" fmla="*/ 917 h 2658"/>
                <a:gd name="T22" fmla="*/ 4875 w 6600"/>
                <a:gd name="T23" fmla="*/ 833 h 2658"/>
                <a:gd name="T24" fmla="*/ 3800 w 6600"/>
                <a:gd name="T25" fmla="*/ 825 h 2658"/>
                <a:gd name="T26" fmla="*/ 3658 w 6600"/>
                <a:gd name="T27" fmla="*/ 883 h 2658"/>
                <a:gd name="T28" fmla="*/ 3541 w 6600"/>
                <a:gd name="T29" fmla="*/ 1017 h 2658"/>
                <a:gd name="T30" fmla="*/ 3416 w 6600"/>
                <a:gd name="T31" fmla="*/ 1275 h 2658"/>
                <a:gd name="T32" fmla="*/ 3133 w 6600"/>
                <a:gd name="T33" fmla="*/ 1317 h 2658"/>
                <a:gd name="T34" fmla="*/ 2766 w 6600"/>
                <a:gd name="T35" fmla="*/ 1258 h 2658"/>
                <a:gd name="T36" fmla="*/ 2675 w 6600"/>
                <a:gd name="T37" fmla="*/ 1133 h 2658"/>
                <a:gd name="T38" fmla="*/ 2583 w 6600"/>
                <a:gd name="T39" fmla="*/ 908 h 2658"/>
                <a:gd name="T40" fmla="*/ 2441 w 6600"/>
                <a:gd name="T41" fmla="*/ 783 h 2658"/>
                <a:gd name="T42" fmla="*/ 2133 w 6600"/>
                <a:gd name="T43" fmla="*/ 783 h 2658"/>
                <a:gd name="T44" fmla="*/ 1625 w 6600"/>
                <a:gd name="T45" fmla="*/ 783 h 2658"/>
                <a:gd name="T46" fmla="*/ 1433 w 6600"/>
                <a:gd name="T47" fmla="*/ 808 h 2658"/>
                <a:gd name="T48" fmla="*/ 1266 w 6600"/>
                <a:gd name="T49" fmla="*/ 1192 h 2658"/>
                <a:gd name="T50" fmla="*/ 1150 w 6600"/>
                <a:gd name="T51" fmla="*/ 1483 h 2658"/>
                <a:gd name="T52" fmla="*/ 866 w 6600"/>
                <a:gd name="T53" fmla="*/ 1533 h 2658"/>
                <a:gd name="T54" fmla="*/ 350 w 6600"/>
                <a:gd name="T55" fmla="*/ 1542 h 2658"/>
                <a:gd name="T56" fmla="*/ 16 w 6600"/>
                <a:gd name="T57" fmla="*/ 1550 h 2658"/>
                <a:gd name="T58" fmla="*/ 0 w 6600"/>
                <a:gd name="T59" fmla="*/ 2642 h 2658"/>
                <a:gd name="T60" fmla="*/ 0 w 6600"/>
                <a:gd name="T61" fmla="*/ 2642 h 2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600" h="2658">
                  <a:moveTo>
                    <a:pt x="0" y="2642"/>
                  </a:moveTo>
                  <a:lnTo>
                    <a:pt x="0" y="2642"/>
                  </a:lnTo>
                  <a:lnTo>
                    <a:pt x="6600" y="2658"/>
                  </a:lnTo>
                  <a:lnTo>
                    <a:pt x="6600" y="1033"/>
                  </a:lnTo>
                  <a:cubicBezTo>
                    <a:pt x="6600" y="1033"/>
                    <a:pt x="6308" y="842"/>
                    <a:pt x="6258" y="767"/>
                  </a:cubicBezTo>
                  <a:cubicBezTo>
                    <a:pt x="6208" y="692"/>
                    <a:pt x="6191" y="450"/>
                    <a:pt x="6150" y="358"/>
                  </a:cubicBezTo>
                  <a:cubicBezTo>
                    <a:pt x="6108" y="267"/>
                    <a:pt x="6100" y="0"/>
                    <a:pt x="5925" y="0"/>
                  </a:cubicBezTo>
                  <a:cubicBezTo>
                    <a:pt x="5833" y="0"/>
                    <a:pt x="5725" y="83"/>
                    <a:pt x="5700" y="150"/>
                  </a:cubicBezTo>
                  <a:cubicBezTo>
                    <a:pt x="5650" y="283"/>
                    <a:pt x="5583" y="375"/>
                    <a:pt x="5550" y="517"/>
                  </a:cubicBezTo>
                  <a:cubicBezTo>
                    <a:pt x="5516" y="658"/>
                    <a:pt x="5491" y="717"/>
                    <a:pt x="5458" y="817"/>
                  </a:cubicBezTo>
                  <a:cubicBezTo>
                    <a:pt x="5425" y="917"/>
                    <a:pt x="5441" y="892"/>
                    <a:pt x="5341" y="917"/>
                  </a:cubicBezTo>
                  <a:cubicBezTo>
                    <a:pt x="5241" y="942"/>
                    <a:pt x="5000" y="842"/>
                    <a:pt x="4875" y="833"/>
                  </a:cubicBezTo>
                  <a:cubicBezTo>
                    <a:pt x="4750" y="825"/>
                    <a:pt x="3800" y="825"/>
                    <a:pt x="3800" y="825"/>
                  </a:cubicBezTo>
                  <a:cubicBezTo>
                    <a:pt x="3800" y="825"/>
                    <a:pt x="3708" y="833"/>
                    <a:pt x="3658" y="883"/>
                  </a:cubicBezTo>
                  <a:cubicBezTo>
                    <a:pt x="3608" y="933"/>
                    <a:pt x="3575" y="958"/>
                    <a:pt x="3541" y="1017"/>
                  </a:cubicBezTo>
                  <a:cubicBezTo>
                    <a:pt x="3508" y="1075"/>
                    <a:pt x="3466" y="1242"/>
                    <a:pt x="3416" y="1275"/>
                  </a:cubicBezTo>
                  <a:cubicBezTo>
                    <a:pt x="3366" y="1308"/>
                    <a:pt x="3241" y="1317"/>
                    <a:pt x="3133" y="1317"/>
                  </a:cubicBezTo>
                  <a:cubicBezTo>
                    <a:pt x="3025" y="1317"/>
                    <a:pt x="2841" y="1283"/>
                    <a:pt x="2766" y="1258"/>
                  </a:cubicBezTo>
                  <a:cubicBezTo>
                    <a:pt x="2691" y="1233"/>
                    <a:pt x="2683" y="1167"/>
                    <a:pt x="2675" y="1133"/>
                  </a:cubicBezTo>
                  <a:cubicBezTo>
                    <a:pt x="2666" y="1100"/>
                    <a:pt x="2633" y="983"/>
                    <a:pt x="2583" y="908"/>
                  </a:cubicBezTo>
                  <a:cubicBezTo>
                    <a:pt x="2533" y="833"/>
                    <a:pt x="2500" y="808"/>
                    <a:pt x="2441" y="783"/>
                  </a:cubicBezTo>
                  <a:cubicBezTo>
                    <a:pt x="2383" y="758"/>
                    <a:pt x="2300" y="800"/>
                    <a:pt x="2133" y="783"/>
                  </a:cubicBezTo>
                  <a:cubicBezTo>
                    <a:pt x="1966" y="767"/>
                    <a:pt x="1700" y="783"/>
                    <a:pt x="1625" y="783"/>
                  </a:cubicBezTo>
                  <a:cubicBezTo>
                    <a:pt x="1550" y="783"/>
                    <a:pt x="1525" y="733"/>
                    <a:pt x="1433" y="808"/>
                  </a:cubicBezTo>
                  <a:cubicBezTo>
                    <a:pt x="1341" y="883"/>
                    <a:pt x="1300" y="1067"/>
                    <a:pt x="1266" y="1192"/>
                  </a:cubicBezTo>
                  <a:cubicBezTo>
                    <a:pt x="1233" y="1317"/>
                    <a:pt x="1225" y="1433"/>
                    <a:pt x="1150" y="1483"/>
                  </a:cubicBezTo>
                  <a:cubicBezTo>
                    <a:pt x="1075" y="1533"/>
                    <a:pt x="1083" y="1525"/>
                    <a:pt x="866" y="1533"/>
                  </a:cubicBezTo>
                  <a:cubicBezTo>
                    <a:pt x="650" y="1542"/>
                    <a:pt x="425" y="1542"/>
                    <a:pt x="350" y="1542"/>
                  </a:cubicBezTo>
                  <a:cubicBezTo>
                    <a:pt x="275" y="1542"/>
                    <a:pt x="16" y="1550"/>
                    <a:pt x="16" y="1550"/>
                  </a:cubicBezTo>
                  <a:lnTo>
                    <a:pt x="0" y="2642"/>
                  </a:lnTo>
                  <a:lnTo>
                    <a:pt x="0" y="2642"/>
                  </a:lnTo>
                  <a:close/>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2" name="Freeform 69">
              <a:extLst>
                <a:ext uri="{FF2B5EF4-FFF2-40B4-BE49-F238E27FC236}">
                  <a16:creationId xmlns:a16="http://schemas.microsoft.com/office/drawing/2014/main" id="{00286394-F280-40F4-BCE9-C6C30F7D05BC}"/>
                </a:ext>
              </a:extLst>
            </p:cNvPr>
            <p:cNvSpPr>
              <a:spLocks/>
            </p:cNvSpPr>
            <p:nvPr/>
          </p:nvSpPr>
          <p:spPr bwMode="auto">
            <a:xfrm>
              <a:off x="2893" y="3488"/>
              <a:ext cx="2477" cy="205"/>
            </a:xfrm>
            <a:custGeom>
              <a:avLst/>
              <a:gdLst>
                <a:gd name="T0" fmla="*/ 2733 w 2815"/>
                <a:gd name="T1" fmla="*/ 50 h 233"/>
                <a:gd name="T2" fmla="*/ 2733 w 2815"/>
                <a:gd name="T3" fmla="*/ 50 h 233"/>
                <a:gd name="T4" fmla="*/ 1067 w 2815"/>
                <a:gd name="T5" fmla="*/ 0 h 233"/>
                <a:gd name="T6" fmla="*/ 0 w 2815"/>
                <a:gd name="T7" fmla="*/ 50 h 233"/>
                <a:gd name="T8" fmla="*/ 583 w 2815"/>
                <a:gd name="T9" fmla="*/ 200 h 233"/>
                <a:gd name="T10" fmla="*/ 1767 w 2815"/>
                <a:gd name="T11" fmla="*/ 183 h 233"/>
                <a:gd name="T12" fmla="*/ 2465 w 2815"/>
                <a:gd name="T13" fmla="*/ 224 h 233"/>
                <a:gd name="T14" fmla="*/ 2733 w 2815"/>
                <a:gd name="T15" fmla="*/ 50 h 2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15" h="233">
                  <a:moveTo>
                    <a:pt x="2733" y="50"/>
                  </a:moveTo>
                  <a:lnTo>
                    <a:pt x="2733" y="50"/>
                  </a:lnTo>
                  <a:cubicBezTo>
                    <a:pt x="2733" y="50"/>
                    <a:pt x="1283" y="0"/>
                    <a:pt x="1067" y="0"/>
                  </a:cubicBezTo>
                  <a:cubicBezTo>
                    <a:pt x="850" y="0"/>
                    <a:pt x="0" y="50"/>
                    <a:pt x="0" y="50"/>
                  </a:cubicBezTo>
                  <a:cubicBezTo>
                    <a:pt x="0" y="50"/>
                    <a:pt x="117" y="183"/>
                    <a:pt x="583" y="200"/>
                  </a:cubicBezTo>
                  <a:cubicBezTo>
                    <a:pt x="1050" y="216"/>
                    <a:pt x="1419" y="141"/>
                    <a:pt x="1767" y="183"/>
                  </a:cubicBezTo>
                  <a:cubicBezTo>
                    <a:pt x="1903" y="200"/>
                    <a:pt x="2349" y="233"/>
                    <a:pt x="2465" y="224"/>
                  </a:cubicBezTo>
                  <a:cubicBezTo>
                    <a:pt x="2815" y="196"/>
                    <a:pt x="2733" y="50"/>
                    <a:pt x="2733" y="50"/>
                  </a:cubicBezTo>
                  <a:close/>
                </a:path>
              </a:pathLst>
            </a:custGeom>
            <a:solidFill>
              <a:srgbClr val="53535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3" name="Freeform 70">
              <a:extLst>
                <a:ext uri="{FF2B5EF4-FFF2-40B4-BE49-F238E27FC236}">
                  <a16:creationId xmlns:a16="http://schemas.microsoft.com/office/drawing/2014/main" id="{E7D3095D-FFC0-47CE-86AC-878BCD893015}"/>
                </a:ext>
              </a:extLst>
            </p:cNvPr>
            <p:cNvSpPr>
              <a:spLocks/>
            </p:cNvSpPr>
            <p:nvPr/>
          </p:nvSpPr>
          <p:spPr bwMode="auto">
            <a:xfrm>
              <a:off x="2893" y="3488"/>
              <a:ext cx="2477" cy="205"/>
            </a:xfrm>
            <a:custGeom>
              <a:avLst/>
              <a:gdLst>
                <a:gd name="T0" fmla="*/ 2733 w 2815"/>
                <a:gd name="T1" fmla="*/ 50 h 233"/>
                <a:gd name="T2" fmla="*/ 2733 w 2815"/>
                <a:gd name="T3" fmla="*/ 50 h 233"/>
                <a:gd name="T4" fmla="*/ 1067 w 2815"/>
                <a:gd name="T5" fmla="*/ 0 h 233"/>
                <a:gd name="T6" fmla="*/ 0 w 2815"/>
                <a:gd name="T7" fmla="*/ 50 h 233"/>
                <a:gd name="T8" fmla="*/ 583 w 2815"/>
                <a:gd name="T9" fmla="*/ 200 h 233"/>
                <a:gd name="T10" fmla="*/ 1767 w 2815"/>
                <a:gd name="T11" fmla="*/ 183 h 233"/>
                <a:gd name="T12" fmla="*/ 2465 w 2815"/>
                <a:gd name="T13" fmla="*/ 224 h 233"/>
                <a:gd name="T14" fmla="*/ 2733 w 2815"/>
                <a:gd name="T15" fmla="*/ 50 h 233"/>
                <a:gd name="T16" fmla="*/ 2733 w 2815"/>
                <a:gd name="T17" fmla="*/ 5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5" h="233">
                  <a:moveTo>
                    <a:pt x="2733" y="50"/>
                  </a:moveTo>
                  <a:lnTo>
                    <a:pt x="2733" y="50"/>
                  </a:lnTo>
                  <a:cubicBezTo>
                    <a:pt x="2733" y="50"/>
                    <a:pt x="1283" y="0"/>
                    <a:pt x="1067" y="0"/>
                  </a:cubicBezTo>
                  <a:cubicBezTo>
                    <a:pt x="850" y="0"/>
                    <a:pt x="0" y="50"/>
                    <a:pt x="0" y="50"/>
                  </a:cubicBezTo>
                  <a:cubicBezTo>
                    <a:pt x="0" y="50"/>
                    <a:pt x="117" y="183"/>
                    <a:pt x="583" y="200"/>
                  </a:cubicBezTo>
                  <a:cubicBezTo>
                    <a:pt x="1050" y="216"/>
                    <a:pt x="1419" y="141"/>
                    <a:pt x="1767" y="183"/>
                  </a:cubicBezTo>
                  <a:cubicBezTo>
                    <a:pt x="1903" y="200"/>
                    <a:pt x="2349" y="233"/>
                    <a:pt x="2465" y="224"/>
                  </a:cubicBezTo>
                  <a:cubicBezTo>
                    <a:pt x="2815" y="196"/>
                    <a:pt x="2733" y="50"/>
                    <a:pt x="2733" y="50"/>
                  </a:cubicBezTo>
                  <a:lnTo>
                    <a:pt x="2733" y="50"/>
                  </a:lnTo>
                  <a:close/>
                </a:path>
              </a:pathLst>
            </a:custGeom>
            <a:noFill/>
            <a:ln w="47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4" name="Freeform 71">
              <a:extLst>
                <a:ext uri="{FF2B5EF4-FFF2-40B4-BE49-F238E27FC236}">
                  <a16:creationId xmlns:a16="http://schemas.microsoft.com/office/drawing/2014/main" id="{32DC9FF7-426D-4EF8-BAB9-A1739B26A8F3}"/>
                </a:ext>
              </a:extLst>
            </p:cNvPr>
            <p:cNvSpPr>
              <a:spLocks/>
            </p:cNvSpPr>
            <p:nvPr/>
          </p:nvSpPr>
          <p:spPr bwMode="auto">
            <a:xfrm>
              <a:off x="3494" y="2718"/>
              <a:ext cx="0" cy="843"/>
            </a:xfrm>
            <a:custGeom>
              <a:avLst/>
              <a:gdLst>
                <a:gd name="T0" fmla="*/ 958 h 958"/>
                <a:gd name="T1" fmla="*/ 958 h 958"/>
                <a:gd name="T2" fmla="*/ 0 h 958"/>
              </a:gdLst>
              <a:ahLst/>
              <a:cxnLst>
                <a:cxn ang="0">
                  <a:pos x="0" y="T0"/>
                </a:cxn>
                <a:cxn ang="0">
                  <a:pos x="0" y="T1"/>
                </a:cxn>
                <a:cxn ang="0">
                  <a:pos x="0" y="T2"/>
                </a:cxn>
              </a:cxnLst>
              <a:rect l="0" t="0" r="r" b="b"/>
              <a:pathLst>
                <a:path h="958">
                  <a:moveTo>
                    <a:pt x="0" y="958"/>
                  </a:moveTo>
                  <a:lnTo>
                    <a:pt x="0" y="958"/>
                  </a:lnTo>
                  <a:lnTo>
                    <a:pt x="0" y="0"/>
                  </a:lnTo>
                </a:path>
              </a:pathLst>
            </a:custGeom>
            <a:noFill/>
            <a:ln w="555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5" name="Freeform 72">
              <a:extLst>
                <a:ext uri="{FF2B5EF4-FFF2-40B4-BE49-F238E27FC236}">
                  <a16:creationId xmlns:a16="http://schemas.microsoft.com/office/drawing/2014/main" id="{93EEC198-FD6D-4974-A79B-082CF08FBBA5}"/>
                </a:ext>
              </a:extLst>
            </p:cNvPr>
            <p:cNvSpPr>
              <a:spLocks/>
            </p:cNvSpPr>
            <p:nvPr/>
          </p:nvSpPr>
          <p:spPr bwMode="auto">
            <a:xfrm>
              <a:off x="2282" y="3129"/>
              <a:ext cx="82" cy="97"/>
            </a:xfrm>
            <a:custGeom>
              <a:avLst/>
              <a:gdLst>
                <a:gd name="T0" fmla="*/ 93 w 93"/>
                <a:gd name="T1" fmla="*/ 28 h 110"/>
                <a:gd name="T2" fmla="*/ 93 w 93"/>
                <a:gd name="T3" fmla="*/ 28 h 110"/>
                <a:gd name="T4" fmla="*/ 40 w 93"/>
                <a:gd name="T5" fmla="*/ 110 h 110"/>
                <a:gd name="T6" fmla="*/ 57 w 93"/>
                <a:gd name="T7" fmla="*/ 41 h 110"/>
                <a:gd name="T8" fmla="*/ 0 w 93"/>
                <a:gd name="T9" fmla="*/ 0 h 110"/>
                <a:gd name="T10" fmla="*/ 93 w 93"/>
                <a:gd name="T11" fmla="*/ 28 h 110"/>
              </a:gdLst>
              <a:ahLst/>
              <a:cxnLst>
                <a:cxn ang="0">
                  <a:pos x="T0" y="T1"/>
                </a:cxn>
                <a:cxn ang="0">
                  <a:pos x="T2" y="T3"/>
                </a:cxn>
                <a:cxn ang="0">
                  <a:pos x="T4" y="T5"/>
                </a:cxn>
                <a:cxn ang="0">
                  <a:pos x="T6" y="T7"/>
                </a:cxn>
                <a:cxn ang="0">
                  <a:pos x="T8" y="T9"/>
                </a:cxn>
                <a:cxn ang="0">
                  <a:pos x="T10" y="T11"/>
                </a:cxn>
              </a:cxnLst>
              <a:rect l="0" t="0" r="r" b="b"/>
              <a:pathLst>
                <a:path w="93" h="110">
                  <a:moveTo>
                    <a:pt x="93" y="28"/>
                  </a:moveTo>
                  <a:lnTo>
                    <a:pt x="93" y="28"/>
                  </a:lnTo>
                  <a:lnTo>
                    <a:pt x="40" y="110"/>
                  </a:lnTo>
                  <a:lnTo>
                    <a:pt x="57" y="41"/>
                  </a:lnTo>
                  <a:lnTo>
                    <a:pt x="0" y="0"/>
                  </a:lnTo>
                  <a:lnTo>
                    <a:pt x="93" y="28"/>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6" name="Freeform 73">
              <a:extLst>
                <a:ext uri="{FF2B5EF4-FFF2-40B4-BE49-F238E27FC236}">
                  <a16:creationId xmlns:a16="http://schemas.microsoft.com/office/drawing/2014/main" id="{DCA6912D-DEE9-447C-954A-C2D785CFBD7C}"/>
                </a:ext>
              </a:extLst>
            </p:cNvPr>
            <p:cNvSpPr>
              <a:spLocks/>
            </p:cNvSpPr>
            <p:nvPr/>
          </p:nvSpPr>
          <p:spPr bwMode="auto">
            <a:xfrm>
              <a:off x="2282" y="3129"/>
              <a:ext cx="82" cy="97"/>
            </a:xfrm>
            <a:custGeom>
              <a:avLst/>
              <a:gdLst>
                <a:gd name="T0" fmla="*/ 93 w 93"/>
                <a:gd name="T1" fmla="*/ 28 h 110"/>
                <a:gd name="T2" fmla="*/ 93 w 93"/>
                <a:gd name="T3" fmla="*/ 28 h 110"/>
                <a:gd name="T4" fmla="*/ 40 w 93"/>
                <a:gd name="T5" fmla="*/ 110 h 110"/>
                <a:gd name="T6" fmla="*/ 57 w 93"/>
                <a:gd name="T7" fmla="*/ 41 h 110"/>
                <a:gd name="T8" fmla="*/ 0 w 93"/>
                <a:gd name="T9" fmla="*/ 0 h 110"/>
                <a:gd name="T10" fmla="*/ 93 w 93"/>
                <a:gd name="T11" fmla="*/ 28 h 110"/>
              </a:gdLst>
              <a:ahLst/>
              <a:cxnLst>
                <a:cxn ang="0">
                  <a:pos x="T0" y="T1"/>
                </a:cxn>
                <a:cxn ang="0">
                  <a:pos x="T2" y="T3"/>
                </a:cxn>
                <a:cxn ang="0">
                  <a:pos x="T4" y="T5"/>
                </a:cxn>
                <a:cxn ang="0">
                  <a:pos x="T6" y="T7"/>
                </a:cxn>
                <a:cxn ang="0">
                  <a:pos x="T8" y="T9"/>
                </a:cxn>
                <a:cxn ang="0">
                  <a:pos x="T10" y="T11"/>
                </a:cxn>
              </a:cxnLst>
              <a:rect l="0" t="0" r="r" b="b"/>
              <a:pathLst>
                <a:path w="93" h="110">
                  <a:moveTo>
                    <a:pt x="93" y="28"/>
                  </a:moveTo>
                  <a:lnTo>
                    <a:pt x="93" y="28"/>
                  </a:lnTo>
                  <a:lnTo>
                    <a:pt x="40" y="110"/>
                  </a:lnTo>
                  <a:lnTo>
                    <a:pt x="57" y="41"/>
                  </a:lnTo>
                  <a:lnTo>
                    <a:pt x="0" y="0"/>
                  </a:lnTo>
                  <a:lnTo>
                    <a:pt x="93" y="28"/>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7" name="Freeform 74">
              <a:extLst>
                <a:ext uri="{FF2B5EF4-FFF2-40B4-BE49-F238E27FC236}">
                  <a16:creationId xmlns:a16="http://schemas.microsoft.com/office/drawing/2014/main" id="{55F02BE0-3F6B-4CFD-8647-BCEE53D6D73B}"/>
                </a:ext>
              </a:extLst>
            </p:cNvPr>
            <p:cNvSpPr>
              <a:spLocks/>
            </p:cNvSpPr>
            <p:nvPr/>
          </p:nvSpPr>
          <p:spPr bwMode="auto">
            <a:xfrm>
              <a:off x="2282" y="3129"/>
              <a:ext cx="82" cy="97"/>
            </a:xfrm>
            <a:custGeom>
              <a:avLst/>
              <a:gdLst>
                <a:gd name="T0" fmla="*/ 93 w 93"/>
                <a:gd name="T1" fmla="*/ 28 h 110"/>
                <a:gd name="T2" fmla="*/ 93 w 93"/>
                <a:gd name="T3" fmla="*/ 28 h 110"/>
                <a:gd name="T4" fmla="*/ 40 w 93"/>
                <a:gd name="T5" fmla="*/ 110 h 110"/>
                <a:gd name="T6" fmla="*/ 57 w 93"/>
                <a:gd name="T7" fmla="*/ 41 h 110"/>
                <a:gd name="T8" fmla="*/ 0 w 93"/>
                <a:gd name="T9" fmla="*/ 0 h 110"/>
                <a:gd name="T10" fmla="*/ 93 w 93"/>
                <a:gd name="T11" fmla="*/ 28 h 110"/>
                <a:gd name="T12" fmla="*/ 93 w 93"/>
                <a:gd name="T13" fmla="*/ 28 h 110"/>
              </a:gdLst>
              <a:ahLst/>
              <a:cxnLst>
                <a:cxn ang="0">
                  <a:pos x="T0" y="T1"/>
                </a:cxn>
                <a:cxn ang="0">
                  <a:pos x="T2" y="T3"/>
                </a:cxn>
                <a:cxn ang="0">
                  <a:pos x="T4" y="T5"/>
                </a:cxn>
                <a:cxn ang="0">
                  <a:pos x="T6" y="T7"/>
                </a:cxn>
                <a:cxn ang="0">
                  <a:pos x="T8" y="T9"/>
                </a:cxn>
                <a:cxn ang="0">
                  <a:pos x="T10" y="T11"/>
                </a:cxn>
                <a:cxn ang="0">
                  <a:pos x="T12" y="T13"/>
                </a:cxn>
              </a:cxnLst>
              <a:rect l="0" t="0" r="r" b="b"/>
              <a:pathLst>
                <a:path w="93" h="110">
                  <a:moveTo>
                    <a:pt x="93" y="28"/>
                  </a:moveTo>
                  <a:lnTo>
                    <a:pt x="93" y="28"/>
                  </a:lnTo>
                  <a:lnTo>
                    <a:pt x="40" y="110"/>
                  </a:lnTo>
                  <a:lnTo>
                    <a:pt x="57" y="41"/>
                  </a:lnTo>
                  <a:lnTo>
                    <a:pt x="0" y="0"/>
                  </a:lnTo>
                  <a:lnTo>
                    <a:pt x="93" y="28"/>
                  </a:lnTo>
                  <a:lnTo>
                    <a:pt x="93" y="28"/>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8" name="Freeform 75">
              <a:extLst>
                <a:ext uri="{FF2B5EF4-FFF2-40B4-BE49-F238E27FC236}">
                  <a16:creationId xmlns:a16="http://schemas.microsoft.com/office/drawing/2014/main" id="{9230F2E4-E669-4179-8EA2-CC05A9869527}"/>
                </a:ext>
              </a:extLst>
            </p:cNvPr>
            <p:cNvSpPr>
              <a:spLocks/>
            </p:cNvSpPr>
            <p:nvPr/>
          </p:nvSpPr>
          <p:spPr bwMode="auto">
            <a:xfrm>
              <a:off x="1737" y="3164"/>
              <a:ext cx="604" cy="220"/>
            </a:xfrm>
            <a:custGeom>
              <a:avLst/>
              <a:gdLst>
                <a:gd name="T0" fmla="*/ 686 w 686"/>
                <a:gd name="T1" fmla="*/ 0 h 250"/>
                <a:gd name="T2" fmla="*/ 686 w 686"/>
                <a:gd name="T3" fmla="*/ 0 h 250"/>
                <a:gd name="T4" fmla="*/ 0 w 686"/>
                <a:gd name="T5" fmla="*/ 250 h 250"/>
              </a:gdLst>
              <a:ahLst/>
              <a:cxnLst>
                <a:cxn ang="0">
                  <a:pos x="T0" y="T1"/>
                </a:cxn>
                <a:cxn ang="0">
                  <a:pos x="T2" y="T3"/>
                </a:cxn>
                <a:cxn ang="0">
                  <a:pos x="T4" y="T5"/>
                </a:cxn>
              </a:cxnLst>
              <a:rect l="0" t="0" r="r" b="b"/>
              <a:pathLst>
                <a:path w="686" h="250">
                  <a:moveTo>
                    <a:pt x="686" y="0"/>
                  </a:moveTo>
                  <a:lnTo>
                    <a:pt x="686" y="0"/>
                  </a:lnTo>
                  <a:lnTo>
                    <a:pt x="0" y="25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9" name="Freeform 76">
              <a:extLst>
                <a:ext uri="{FF2B5EF4-FFF2-40B4-BE49-F238E27FC236}">
                  <a16:creationId xmlns:a16="http://schemas.microsoft.com/office/drawing/2014/main" id="{C593CE4A-E664-430D-9E72-CCDFA5B890EE}"/>
                </a:ext>
              </a:extLst>
            </p:cNvPr>
            <p:cNvSpPr>
              <a:spLocks/>
            </p:cNvSpPr>
            <p:nvPr/>
          </p:nvSpPr>
          <p:spPr bwMode="auto">
            <a:xfrm>
              <a:off x="1031" y="3400"/>
              <a:ext cx="916" cy="322"/>
            </a:xfrm>
            <a:custGeom>
              <a:avLst/>
              <a:gdLst>
                <a:gd name="T0" fmla="*/ 0 w 1042"/>
                <a:gd name="T1" fmla="*/ 0 h 366"/>
                <a:gd name="T2" fmla="*/ 0 w 1042"/>
                <a:gd name="T3" fmla="*/ 0 h 366"/>
                <a:gd name="T4" fmla="*/ 1042 w 1042"/>
                <a:gd name="T5" fmla="*/ 0 h 366"/>
                <a:gd name="T6" fmla="*/ 1042 w 1042"/>
                <a:gd name="T7" fmla="*/ 366 h 366"/>
                <a:gd name="T8" fmla="*/ 0 w 1042"/>
                <a:gd name="T9" fmla="*/ 366 h 366"/>
                <a:gd name="T10" fmla="*/ 0 w 1042"/>
                <a:gd name="T11" fmla="*/ 0 h 366"/>
              </a:gdLst>
              <a:ahLst/>
              <a:cxnLst>
                <a:cxn ang="0">
                  <a:pos x="T0" y="T1"/>
                </a:cxn>
                <a:cxn ang="0">
                  <a:pos x="T2" y="T3"/>
                </a:cxn>
                <a:cxn ang="0">
                  <a:pos x="T4" y="T5"/>
                </a:cxn>
                <a:cxn ang="0">
                  <a:pos x="T6" y="T7"/>
                </a:cxn>
                <a:cxn ang="0">
                  <a:pos x="T8" y="T9"/>
                </a:cxn>
                <a:cxn ang="0">
                  <a:pos x="T10" y="T11"/>
                </a:cxn>
              </a:cxnLst>
              <a:rect l="0" t="0" r="r" b="b"/>
              <a:pathLst>
                <a:path w="1042" h="366">
                  <a:moveTo>
                    <a:pt x="0" y="0"/>
                  </a:moveTo>
                  <a:lnTo>
                    <a:pt x="0" y="0"/>
                  </a:lnTo>
                  <a:lnTo>
                    <a:pt x="1042" y="0"/>
                  </a:lnTo>
                  <a:lnTo>
                    <a:pt x="1042" y="366"/>
                  </a:lnTo>
                  <a:lnTo>
                    <a:pt x="0" y="366"/>
                  </a:lnTo>
                  <a:lnTo>
                    <a:pt x="0"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0" name="Rectangle 77">
              <a:extLst>
                <a:ext uri="{FF2B5EF4-FFF2-40B4-BE49-F238E27FC236}">
                  <a16:creationId xmlns:a16="http://schemas.microsoft.com/office/drawing/2014/main" id="{10F0055D-B269-4328-ACCA-F60B70911318}"/>
                </a:ext>
              </a:extLst>
            </p:cNvPr>
            <p:cNvSpPr>
              <a:spLocks noChangeArrowheads="1"/>
            </p:cNvSpPr>
            <p:nvPr/>
          </p:nvSpPr>
          <p:spPr bwMode="auto">
            <a:xfrm>
              <a:off x="1115" y="3392"/>
              <a:ext cx="735"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dirty="0">
                  <a:latin typeface="Times New Roman" panose="02020603050405020304" pitchFamily="18" charset="0"/>
                  <a:cs typeface="Times New Roman" panose="02020603050405020304" pitchFamily="18" charset="0"/>
                </a:rPr>
                <a:t>Agua fresca </a:t>
              </a:r>
            </a:p>
            <a:p>
              <a:pPr algn="ctr" defTabSz="914400"/>
              <a:r>
                <a:rPr lang="es-MX" altLang="es-MX" dirty="0">
                  <a:latin typeface="Times New Roman" panose="02020603050405020304" pitchFamily="18" charset="0"/>
                  <a:cs typeface="Times New Roman" panose="02020603050405020304" pitchFamily="18" charset="0"/>
                </a:rPr>
                <a:t>superficial</a:t>
              </a:r>
            </a:p>
          </p:txBody>
        </p:sp>
        <p:sp>
          <p:nvSpPr>
            <p:cNvPr id="82" name="Freeform 79">
              <a:extLst>
                <a:ext uri="{FF2B5EF4-FFF2-40B4-BE49-F238E27FC236}">
                  <a16:creationId xmlns:a16="http://schemas.microsoft.com/office/drawing/2014/main" id="{1BA5770A-621E-4E0F-96EE-4A475941E41F}"/>
                </a:ext>
              </a:extLst>
            </p:cNvPr>
            <p:cNvSpPr>
              <a:spLocks/>
            </p:cNvSpPr>
            <p:nvPr/>
          </p:nvSpPr>
          <p:spPr bwMode="auto">
            <a:xfrm>
              <a:off x="3534" y="2982"/>
              <a:ext cx="69" cy="103"/>
            </a:xfrm>
            <a:custGeom>
              <a:avLst/>
              <a:gdLst>
                <a:gd name="T0" fmla="*/ 0 w 78"/>
                <a:gd name="T1" fmla="*/ 58 h 117"/>
                <a:gd name="T2" fmla="*/ 0 w 78"/>
                <a:gd name="T3" fmla="*/ 58 h 117"/>
                <a:gd name="T4" fmla="*/ 78 w 78"/>
                <a:gd name="T5" fmla="*/ 117 h 117"/>
                <a:gd name="T6" fmla="*/ 39 w 78"/>
                <a:gd name="T7" fmla="*/ 58 h 117"/>
                <a:gd name="T8" fmla="*/ 78 w 78"/>
                <a:gd name="T9" fmla="*/ 0 h 117"/>
                <a:gd name="T10" fmla="*/ 0 w 78"/>
                <a:gd name="T11" fmla="*/ 58 h 117"/>
              </a:gdLst>
              <a:ahLst/>
              <a:cxnLst>
                <a:cxn ang="0">
                  <a:pos x="T0" y="T1"/>
                </a:cxn>
                <a:cxn ang="0">
                  <a:pos x="T2" y="T3"/>
                </a:cxn>
                <a:cxn ang="0">
                  <a:pos x="T4" y="T5"/>
                </a:cxn>
                <a:cxn ang="0">
                  <a:pos x="T6" y="T7"/>
                </a:cxn>
                <a:cxn ang="0">
                  <a:pos x="T8" y="T9"/>
                </a:cxn>
                <a:cxn ang="0">
                  <a:pos x="T10" y="T11"/>
                </a:cxn>
              </a:cxnLst>
              <a:rect l="0" t="0" r="r" b="b"/>
              <a:pathLst>
                <a:path w="78" h="117">
                  <a:moveTo>
                    <a:pt x="0" y="58"/>
                  </a:moveTo>
                  <a:lnTo>
                    <a:pt x="0" y="58"/>
                  </a:lnTo>
                  <a:lnTo>
                    <a:pt x="78" y="117"/>
                  </a:lnTo>
                  <a:lnTo>
                    <a:pt x="39" y="58"/>
                  </a:lnTo>
                  <a:lnTo>
                    <a:pt x="78" y="0"/>
                  </a:lnTo>
                  <a:lnTo>
                    <a:pt x="0" y="58"/>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3" name="Freeform 80">
              <a:extLst>
                <a:ext uri="{FF2B5EF4-FFF2-40B4-BE49-F238E27FC236}">
                  <a16:creationId xmlns:a16="http://schemas.microsoft.com/office/drawing/2014/main" id="{D901999A-8BBF-43E1-B4E6-3609E1E220C0}"/>
                </a:ext>
              </a:extLst>
            </p:cNvPr>
            <p:cNvSpPr>
              <a:spLocks/>
            </p:cNvSpPr>
            <p:nvPr/>
          </p:nvSpPr>
          <p:spPr bwMode="auto">
            <a:xfrm>
              <a:off x="3534" y="2982"/>
              <a:ext cx="69" cy="103"/>
            </a:xfrm>
            <a:custGeom>
              <a:avLst/>
              <a:gdLst>
                <a:gd name="T0" fmla="*/ 0 w 78"/>
                <a:gd name="T1" fmla="*/ 58 h 117"/>
                <a:gd name="T2" fmla="*/ 0 w 78"/>
                <a:gd name="T3" fmla="*/ 58 h 117"/>
                <a:gd name="T4" fmla="*/ 78 w 78"/>
                <a:gd name="T5" fmla="*/ 117 h 117"/>
                <a:gd name="T6" fmla="*/ 39 w 78"/>
                <a:gd name="T7" fmla="*/ 58 h 117"/>
                <a:gd name="T8" fmla="*/ 78 w 78"/>
                <a:gd name="T9" fmla="*/ 0 h 117"/>
                <a:gd name="T10" fmla="*/ 0 w 78"/>
                <a:gd name="T11" fmla="*/ 58 h 117"/>
              </a:gdLst>
              <a:ahLst/>
              <a:cxnLst>
                <a:cxn ang="0">
                  <a:pos x="T0" y="T1"/>
                </a:cxn>
                <a:cxn ang="0">
                  <a:pos x="T2" y="T3"/>
                </a:cxn>
                <a:cxn ang="0">
                  <a:pos x="T4" y="T5"/>
                </a:cxn>
                <a:cxn ang="0">
                  <a:pos x="T6" y="T7"/>
                </a:cxn>
                <a:cxn ang="0">
                  <a:pos x="T8" y="T9"/>
                </a:cxn>
                <a:cxn ang="0">
                  <a:pos x="T10" y="T11"/>
                </a:cxn>
              </a:cxnLst>
              <a:rect l="0" t="0" r="r" b="b"/>
              <a:pathLst>
                <a:path w="78" h="117">
                  <a:moveTo>
                    <a:pt x="0" y="58"/>
                  </a:moveTo>
                  <a:lnTo>
                    <a:pt x="0" y="58"/>
                  </a:lnTo>
                  <a:lnTo>
                    <a:pt x="78" y="117"/>
                  </a:lnTo>
                  <a:lnTo>
                    <a:pt x="39" y="58"/>
                  </a:lnTo>
                  <a:lnTo>
                    <a:pt x="78" y="0"/>
                  </a:lnTo>
                  <a:lnTo>
                    <a:pt x="0" y="58"/>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4" name="Freeform 81">
              <a:extLst>
                <a:ext uri="{FF2B5EF4-FFF2-40B4-BE49-F238E27FC236}">
                  <a16:creationId xmlns:a16="http://schemas.microsoft.com/office/drawing/2014/main" id="{BD1F2BB7-85CE-413F-ADAD-91B0A7AE845A}"/>
                </a:ext>
              </a:extLst>
            </p:cNvPr>
            <p:cNvSpPr>
              <a:spLocks/>
            </p:cNvSpPr>
            <p:nvPr/>
          </p:nvSpPr>
          <p:spPr bwMode="auto">
            <a:xfrm>
              <a:off x="3534" y="2982"/>
              <a:ext cx="69" cy="103"/>
            </a:xfrm>
            <a:custGeom>
              <a:avLst/>
              <a:gdLst>
                <a:gd name="T0" fmla="*/ 0 w 78"/>
                <a:gd name="T1" fmla="*/ 58 h 117"/>
                <a:gd name="T2" fmla="*/ 0 w 78"/>
                <a:gd name="T3" fmla="*/ 58 h 117"/>
                <a:gd name="T4" fmla="*/ 78 w 78"/>
                <a:gd name="T5" fmla="*/ 117 h 117"/>
                <a:gd name="T6" fmla="*/ 39 w 78"/>
                <a:gd name="T7" fmla="*/ 58 h 117"/>
                <a:gd name="T8" fmla="*/ 78 w 78"/>
                <a:gd name="T9" fmla="*/ 0 h 117"/>
                <a:gd name="T10" fmla="*/ 0 w 78"/>
                <a:gd name="T11" fmla="*/ 58 h 117"/>
                <a:gd name="T12" fmla="*/ 0 w 78"/>
                <a:gd name="T13" fmla="*/ 58 h 117"/>
              </a:gdLst>
              <a:ahLst/>
              <a:cxnLst>
                <a:cxn ang="0">
                  <a:pos x="T0" y="T1"/>
                </a:cxn>
                <a:cxn ang="0">
                  <a:pos x="T2" y="T3"/>
                </a:cxn>
                <a:cxn ang="0">
                  <a:pos x="T4" y="T5"/>
                </a:cxn>
                <a:cxn ang="0">
                  <a:pos x="T6" y="T7"/>
                </a:cxn>
                <a:cxn ang="0">
                  <a:pos x="T8" y="T9"/>
                </a:cxn>
                <a:cxn ang="0">
                  <a:pos x="T10" y="T11"/>
                </a:cxn>
                <a:cxn ang="0">
                  <a:pos x="T12" y="T13"/>
                </a:cxn>
              </a:cxnLst>
              <a:rect l="0" t="0" r="r" b="b"/>
              <a:pathLst>
                <a:path w="78" h="117">
                  <a:moveTo>
                    <a:pt x="0" y="58"/>
                  </a:moveTo>
                  <a:lnTo>
                    <a:pt x="0" y="58"/>
                  </a:lnTo>
                  <a:lnTo>
                    <a:pt x="78" y="117"/>
                  </a:lnTo>
                  <a:lnTo>
                    <a:pt x="39" y="58"/>
                  </a:lnTo>
                  <a:lnTo>
                    <a:pt x="78" y="0"/>
                  </a:lnTo>
                  <a:lnTo>
                    <a:pt x="0" y="58"/>
                  </a:lnTo>
                  <a:lnTo>
                    <a:pt x="0" y="58"/>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5" name="Freeform 82">
              <a:extLst>
                <a:ext uri="{FF2B5EF4-FFF2-40B4-BE49-F238E27FC236}">
                  <a16:creationId xmlns:a16="http://schemas.microsoft.com/office/drawing/2014/main" id="{E6CB29C7-C0B5-4383-B175-07C34BC4A122}"/>
                </a:ext>
              </a:extLst>
            </p:cNvPr>
            <p:cNvSpPr>
              <a:spLocks/>
            </p:cNvSpPr>
            <p:nvPr/>
          </p:nvSpPr>
          <p:spPr bwMode="auto">
            <a:xfrm>
              <a:off x="3561" y="3035"/>
              <a:ext cx="642" cy="0"/>
            </a:xfrm>
            <a:custGeom>
              <a:avLst/>
              <a:gdLst>
                <a:gd name="T0" fmla="*/ 0 w 730"/>
                <a:gd name="T1" fmla="*/ 0 w 730"/>
                <a:gd name="T2" fmla="*/ 730 w 730"/>
              </a:gdLst>
              <a:ahLst/>
              <a:cxnLst>
                <a:cxn ang="0">
                  <a:pos x="T0" y="0"/>
                </a:cxn>
                <a:cxn ang="0">
                  <a:pos x="T1" y="0"/>
                </a:cxn>
                <a:cxn ang="0">
                  <a:pos x="T2" y="0"/>
                </a:cxn>
              </a:cxnLst>
              <a:rect l="0" t="0" r="r" b="b"/>
              <a:pathLst>
                <a:path w="730">
                  <a:moveTo>
                    <a:pt x="0" y="0"/>
                  </a:moveTo>
                  <a:lnTo>
                    <a:pt x="0" y="0"/>
                  </a:lnTo>
                  <a:lnTo>
                    <a:pt x="73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6" name="Freeform 83">
              <a:extLst>
                <a:ext uri="{FF2B5EF4-FFF2-40B4-BE49-F238E27FC236}">
                  <a16:creationId xmlns:a16="http://schemas.microsoft.com/office/drawing/2014/main" id="{C4F3CDA3-EB27-4230-8019-1A7EBA4B9EC7}"/>
                </a:ext>
              </a:extLst>
            </p:cNvPr>
            <p:cNvSpPr>
              <a:spLocks/>
            </p:cNvSpPr>
            <p:nvPr/>
          </p:nvSpPr>
          <p:spPr bwMode="auto">
            <a:xfrm>
              <a:off x="4198" y="2908"/>
              <a:ext cx="813" cy="206"/>
            </a:xfrm>
            <a:custGeom>
              <a:avLst/>
              <a:gdLst>
                <a:gd name="T0" fmla="*/ 0 w 925"/>
                <a:gd name="T1" fmla="*/ 0 h 234"/>
                <a:gd name="T2" fmla="*/ 0 w 925"/>
                <a:gd name="T3" fmla="*/ 0 h 234"/>
                <a:gd name="T4" fmla="*/ 925 w 925"/>
                <a:gd name="T5" fmla="*/ 0 h 234"/>
                <a:gd name="T6" fmla="*/ 925 w 925"/>
                <a:gd name="T7" fmla="*/ 234 h 234"/>
                <a:gd name="T8" fmla="*/ 0 w 925"/>
                <a:gd name="T9" fmla="*/ 234 h 234"/>
                <a:gd name="T10" fmla="*/ 0 w 925"/>
                <a:gd name="T11" fmla="*/ 0 h 234"/>
              </a:gdLst>
              <a:ahLst/>
              <a:cxnLst>
                <a:cxn ang="0">
                  <a:pos x="T0" y="T1"/>
                </a:cxn>
                <a:cxn ang="0">
                  <a:pos x="T2" y="T3"/>
                </a:cxn>
                <a:cxn ang="0">
                  <a:pos x="T4" y="T5"/>
                </a:cxn>
                <a:cxn ang="0">
                  <a:pos x="T6" y="T7"/>
                </a:cxn>
                <a:cxn ang="0">
                  <a:pos x="T8" y="T9"/>
                </a:cxn>
                <a:cxn ang="0">
                  <a:pos x="T10" y="T11"/>
                </a:cxn>
              </a:cxnLst>
              <a:rect l="0" t="0" r="r" b="b"/>
              <a:pathLst>
                <a:path w="925" h="234">
                  <a:moveTo>
                    <a:pt x="0" y="0"/>
                  </a:moveTo>
                  <a:lnTo>
                    <a:pt x="0" y="0"/>
                  </a:lnTo>
                  <a:lnTo>
                    <a:pt x="925" y="0"/>
                  </a:lnTo>
                  <a:lnTo>
                    <a:pt x="925" y="234"/>
                  </a:lnTo>
                  <a:lnTo>
                    <a:pt x="0" y="234"/>
                  </a:lnTo>
                  <a:lnTo>
                    <a:pt x="0"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7" name="Rectangle 84">
              <a:extLst>
                <a:ext uri="{FF2B5EF4-FFF2-40B4-BE49-F238E27FC236}">
                  <a16:creationId xmlns:a16="http://schemas.microsoft.com/office/drawing/2014/main" id="{C57CEEF7-B485-4571-93C4-B3DCCB11CA32}"/>
                </a:ext>
              </a:extLst>
            </p:cNvPr>
            <p:cNvSpPr>
              <a:spLocks noChangeArrowheads="1"/>
            </p:cNvSpPr>
            <p:nvPr/>
          </p:nvSpPr>
          <p:spPr bwMode="auto">
            <a:xfrm>
              <a:off x="4221" y="2930"/>
              <a:ext cx="740"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600" dirty="0">
                  <a:latin typeface="Times New Roman" panose="02020603050405020304" pitchFamily="18" charset="0"/>
                  <a:cs typeface="Times New Roman" panose="02020603050405020304" pitchFamily="18" charset="0"/>
                </a:rPr>
                <a:t>Pozos de agua</a:t>
              </a:r>
            </a:p>
          </p:txBody>
        </p:sp>
        <p:sp>
          <p:nvSpPr>
            <p:cNvPr id="88" name="Freeform 85">
              <a:extLst>
                <a:ext uri="{FF2B5EF4-FFF2-40B4-BE49-F238E27FC236}">
                  <a16:creationId xmlns:a16="http://schemas.microsoft.com/office/drawing/2014/main" id="{2E908CE8-F474-4D85-A0A9-F5A13254551A}"/>
                </a:ext>
              </a:extLst>
            </p:cNvPr>
            <p:cNvSpPr>
              <a:spLocks/>
            </p:cNvSpPr>
            <p:nvPr/>
          </p:nvSpPr>
          <p:spPr bwMode="auto">
            <a:xfrm>
              <a:off x="3267" y="3715"/>
              <a:ext cx="1664" cy="330"/>
            </a:xfrm>
            <a:custGeom>
              <a:avLst/>
              <a:gdLst>
                <a:gd name="T0" fmla="*/ 0 w 1892"/>
                <a:gd name="T1" fmla="*/ 0 h 375"/>
                <a:gd name="T2" fmla="*/ 0 w 1892"/>
                <a:gd name="T3" fmla="*/ 0 h 375"/>
                <a:gd name="T4" fmla="*/ 1892 w 1892"/>
                <a:gd name="T5" fmla="*/ 0 h 375"/>
                <a:gd name="T6" fmla="*/ 1892 w 1892"/>
                <a:gd name="T7" fmla="*/ 375 h 375"/>
                <a:gd name="T8" fmla="*/ 0 w 1892"/>
                <a:gd name="T9" fmla="*/ 375 h 375"/>
                <a:gd name="T10" fmla="*/ 0 w 1892"/>
                <a:gd name="T11" fmla="*/ 0 h 375"/>
              </a:gdLst>
              <a:ahLst/>
              <a:cxnLst>
                <a:cxn ang="0">
                  <a:pos x="T0" y="T1"/>
                </a:cxn>
                <a:cxn ang="0">
                  <a:pos x="T2" y="T3"/>
                </a:cxn>
                <a:cxn ang="0">
                  <a:pos x="T4" y="T5"/>
                </a:cxn>
                <a:cxn ang="0">
                  <a:pos x="T6" y="T7"/>
                </a:cxn>
                <a:cxn ang="0">
                  <a:pos x="T8" y="T9"/>
                </a:cxn>
                <a:cxn ang="0">
                  <a:pos x="T10" y="T11"/>
                </a:cxn>
              </a:cxnLst>
              <a:rect l="0" t="0" r="r" b="b"/>
              <a:pathLst>
                <a:path w="1892" h="375">
                  <a:moveTo>
                    <a:pt x="0" y="0"/>
                  </a:moveTo>
                  <a:lnTo>
                    <a:pt x="0" y="0"/>
                  </a:lnTo>
                  <a:lnTo>
                    <a:pt x="1892" y="0"/>
                  </a:lnTo>
                  <a:lnTo>
                    <a:pt x="1892" y="375"/>
                  </a:lnTo>
                  <a:lnTo>
                    <a:pt x="0" y="375"/>
                  </a:lnTo>
                  <a:lnTo>
                    <a:pt x="0"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9" name="Rectangle 86">
              <a:extLst>
                <a:ext uri="{FF2B5EF4-FFF2-40B4-BE49-F238E27FC236}">
                  <a16:creationId xmlns:a16="http://schemas.microsoft.com/office/drawing/2014/main" id="{485AF91D-439C-4ED8-B713-C25E4040D068}"/>
                </a:ext>
              </a:extLst>
            </p:cNvPr>
            <p:cNvSpPr>
              <a:spLocks noChangeArrowheads="1"/>
            </p:cNvSpPr>
            <p:nvPr/>
          </p:nvSpPr>
          <p:spPr bwMode="auto">
            <a:xfrm>
              <a:off x="3358" y="3707"/>
              <a:ext cx="1438"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dirty="0">
                  <a:latin typeface="Times New Roman" panose="02020603050405020304" pitchFamily="18" charset="0"/>
                  <a:cs typeface="Times New Roman" panose="02020603050405020304" pitchFamily="18" charset="0"/>
                </a:rPr>
                <a:t>Agua en la geosfera</a:t>
              </a:r>
            </a:p>
            <a:p>
              <a:pPr algn="ctr" defTabSz="914400"/>
              <a:r>
                <a:rPr lang="es-MX" altLang="es-MX" dirty="0">
                  <a:latin typeface="Times New Roman" panose="02020603050405020304" pitchFamily="18" charset="0"/>
                  <a:cs typeface="Times New Roman" panose="02020603050405020304" pitchFamily="18" charset="0"/>
                </a:rPr>
                <a:t>Subterránea en acuíferos</a:t>
              </a:r>
            </a:p>
          </p:txBody>
        </p:sp>
        <p:sp>
          <p:nvSpPr>
            <p:cNvPr id="91" name="Freeform 88">
              <a:extLst>
                <a:ext uri="{FF2B5EF4-FFF2-40B4-BE49-F238E27FC236}">
                  <a16:creationId xmlns:a16="http://schemas.microsoft.com/office/drawing/2014/main" id="{A11011B4-9C6B-4A32-83C7-11B6EFA72809}"/>
                </a:ext>
              </a:extLst>
            </p:cNvPr>
            <p:cNvSpPr>
              <a:spLocks/>
            </p:cNvSpPr>
            <p:nvPr/>
          </p:nvSpPr>
          <p:spPr bwMode="auto">
            <a:xfrm>
              <a:off x="4902" y="1978"/>
              <a:ext cx="449" cy="261"/>
            </a:xfrm>
            <a:custGeom>
              <a:avLst/>
              <a:gdLst>
                <a:gd name="T0" fmla="*/ 510 w 510"/>
                <a:gd name="T1" fmla="*/ 278 h 297"/>
                <a:gd name="T2" fmla="*/ 510 w 510"/>
                <a:gd name="T3" fmla="*/ 278 h 297"/>
                <a:gd name="T4" fmla="*/ 291 w 510"/>
                <a:gd name="T5" fmla="*/ 0 h 297"/>
                <a:gd name="T6" fmla="*/ 66 w 510"/>
                <a:gd name="T7" fmla="*/ 150 h 297"/>
                <a:gd name="T8" fmla="*/ 0 w 510"/>
                <a:gd name="T9" fmla="*/ 297 h 297"/>
                <a:gd name="T10" fmla="*/ 510 w 510"/>
                <a:gd name="T11" fmla="*/ 278 h 297"/>
              </a:gdLst>
              <a:ahLst/>
              <a:cxnLst>
                <a:cxn ang="0">
                  <a:pos x="T0" y="T1"/>
                </a:cxn>
                <a:cxn ang="0">
                  <a:pos x="T2" y="T3"/>
                </a:cxn>
                <a:cxn ang="0">
                  <a:pos x="T4" y="T5"/>
                </a:cxn>
                <a:cxn ang="0">
                  <a:pos x="T6" y="T7"/>
                </a:cxn>
                <a:cxn ang="0">
                  <a:pos x="T8" y="T9"/>
                </a:cxn>
                <a:cxn ang="0">
                  <a:pos x="T10" y="T11"/>
                </a:cxn>
              </a:cxnLst>
              <a:rect l="0" t="0" r="r" b="b"/>
              <a:pathLst>
                <a:path w="510" h="297">
                  <a:moveTo>
                    <a:pt x="510" y="278"/>
                  </a:moveTo>
                  <a:lnTo>
                    <a:pt x="510" y="278"/>
                  </a:lnTo>
                  <a:cubicBezTo>
                    <a:pt x="473" y="176"/>
                    <a:pt x="458" y="0"/>
                    <a:pt x="291" y="0"/>
                  </a:cubicBezTo>
                  <a:cubicBezTo>
                    <a:pt x="199" y="0"/>
                    <a:pt x="91" y="83"/>
                    <a:pt x="66" y="150"/>
                  </a:cubicBezTo>
                  <a:cubicBezTo>
                    <a:pt x="51" y="191"/>
                    <a:pt x="18" y="262"/>
                    <a:pt x="0" y="297"/>
                  </a:cubicBezTo>
                  <a:lnTo>
                    <a:pt x="510" y="278"/>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2" name="Freeform 89">
              <a:extLst>
                <a:ext uri="{FF2B5EF4-FFF2-40B4-BE49-F238E27FC236}">
                  <a16:creationId xmlns:a16="http://schemas.microsoft.com/office/drawing/2014/main" id="{10E236D9-C458-4856-873C-1B86D4D0FB57}"/>
                </a:ext>
              </a:extLst>
            </p:cNvPr>
            <p:cNvSpPr>
              <a:spLocks/>
            </p:cNvSpPr>
            <p:nvPr/>
          </p:nvSpPr>
          <p:spPr bwMode="auto">
            <a:xfrm>
              <a:off x="4902" y="1978"/>
              <a:ext cx="449" cy="261"/>
            </a:xfrm>
            <a:custGeom>
              <a:avLst/>
              <a:gdLst>
                <a:gd name="T0" fmla="*/ 510 w 510"/>
                <a:gd name="T1" fmla="*/ 278 h 297"/>
                <a:gd name="T2" fmla="*/ 510 w 510"/>
                <a:gd name="T3" fmla="*/ 278 h 297"/>
                <a:gd name="T4" fmla="*/ 291 w 510"/>
                <a:gd name="T5" fmla="*/ 0 h 297"/>
                <a:gd name="T6" fmla="*/ 66 w 510"/>
                <a:gd name="T7" fmla="*/ 150 h 297"/>
                <a:gd name="T8" fmla="*/ 0 w 510"/>
                <a:gd name="T9" fmla="*/ 297 h 297"/>
                <a:gd name="T10" fmla="*/ 510 w 510"/>
                <a:gd name="T11" fmla="*/ 278 h 297"/>
                <a:gd name="T12" fmla="*/ 510 w 510"/>
                <a:gd name="T13" fmla="*/ 278 h 297"/>
              </a:gdLst>
              <a:ahLst/>
              <a:cxnLst>
                <a:cxn ang="0">
                  <a:pos x="T0" y="T1"/>
                </a:cxn>
                <a:cxn ang="0">
                  <a:pos x="T2" y="T3"/>
                </a:cxn>
                <a:cxn ang="0">
                  <a:pos x="T4" y="T5"/>
                </a:cxn>
                <a:cxn ang="0">
                  <a:pos x="T6" y="T7"/>
                </a:cxn>
                <a:cxn ang="0">
                  <a:pos x="T8" y="T9"/>
                </a:cxn>
                <a:cxn ang="0">
                  <a:pos x="T10" y="T11"/>
                </a:cxn>
                <a:cxn ang="0">
                  <a:pos x="T12" y="T13"/>
                </a:cxn>
              </a:cxnLst>
              <a:rect l="0" t="0" r="r" b="b"/>
              <a:pathLst>
                <a:path w="510" h="297">
                  <a:moveTo>
                    <a:pt x="510" y="278"/>
                  </a:moveTo>
                  <a:lnTo>
                    <a:pt x="510" y="278"/>
                  </a:lnTo>
                  <a:cubicBezTo>
                    <a:pt x="473" y="176"/>
                    <a:pt x="458" y="0"/>
                    <a:pt x="291" y="0"/>
                  </a:cubicBezTo>
                  <a:cubicBezTo>
                    <a:pt x="199" y="0"/>
                    <a:pt x="91" y="83"/>
                    <a:pt x="66" y="150"/>
                  </a:cubicBezTo>
                  <a:cubicBezTo>
                    <a:pt x="51" y="191"/>
                    <a:pt x="18" y="262"/>
                    <a:pt x="0" y="297"/>
                  </a:cubicBezTo>
                  <a:lnTo>
                    <a:pt x="510" y="278"/>
                  </a:lnTo>
                  <a:lnTo>
                    <a:pt x="510" y="278"/>
                  </a:lnTo>
                  <a:close/>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3" name="Rectangle 90">
              <a:extLst>
                <a:ext uri="{FF2B5EF4-FFF2-40B4-BE49-F238E27FC236}">
                  <a16:creationId xmlns:a16="http://schemas.microsoft.com/office/drawing/2014/main" id="{B9494B75-EB85-4350-BC86-2A006542A9CB}"/>
                </a:ext>
              </a:extLst>
            </p:cNvPr>
            <p:cNvSpPr>
              <a:spLocks noChangeArrowheads="1"/>
            </p:cNvSpPr>
            <p:nvPr/>
          </p:nvSpPr>
          <p:spPr bwMode="auto">
            <a:xfrm>
              <a:off x="4544" y="1911"/>
              <a:ext cx="359"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dirty="0">
                  <a:solidFill>
                    <a:srgbClr val="000000"/>
                  </a:solidFill>
                  <a:latin typeface="Times New Roman Bold"/>
                </a:rPr>
                <a:t>Hielo </a:t>
              </a:r>
            </a:p>
            <a:p>
              <a:pPr algn="ctr" defTabSz="914400"/>
              <a:r>
                <a:rPr lang="es-MX" altLang="es-MX" dirty="0">
                  <a:solidFill>
                    <a:srgbClr val="000000"/>
                  </a:solidFill>
                  <a:latin typeface="Times New Roman Bold"/>
                </a:rPr>
                <a:t>nieve</a:t>
              </a:r>
              <a:endParaRPr lang="es-MX" altLang="es-MX" dirty="0"/>
            </a:p>
          </p:txBody>
        </p:sp>
        <p:sp>
          <p:nvSpPr>
            <p:cNvPr id="95" name="Rectangle 92">
              <a:extLst>
                <a:ext uri="{FF2B5EF4-FFF2-40B4-BE49-F238E27FC236}">
                  <a16:creationId xmlns:a16="http://schemas.microsoft.com/office/drawing/2014/main" id="{701C5A39-14C6-4F87-9C63-062A3F6A571E}"/>
                </a:ext>
              </a:extLst>
            </p:cNvPr>
            <p:cNvSpPr>
              <a:spLocks noChangeArrowheads="1"/>
            </p:cNvSpPr>
            <p:nvPr/>
          </p:nvSpPr>
          <p:spPr bwMode="auto">
            <a:xfrm>
              <a:off x="2659" y="861"/>
              <a:ext cx="889"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dirty="0">
                  <a:solidFill>
                    <a:srgbClr val="000000"/>
                  </a:solidFill>
                  <a:latin typeface="Times New Roman Bold"/>
                </a:rPr>
                <a:t>Vapor de agua </a:t>
              </a:r>
            </a:p>
            <a:p>
              <a:pPr algn="ctr" defTabSz="914400"/>
              <a:r>
                <a:rPr lang="es-MX" altLang="es-MX" dirty="0">
                  <a:solidFill>
                    <a:srgbClr val="000000"/>
                  </a:solidFill>
                  <a:latin typeface="Times New Roman Bold"/>
                </a:rPr>
                <a:t>en la atmosfera</a:t>
              </a:r>
              <a:endParaRPr lang="es-MX" altLang="es-MX" dirty="0"/>
            </a:p>
          </p:txBody>
        </p:sp>
        <p:sp>
          <p:nvSpPr>
            <p:cNvPr id="97" name="Freeform 94">
              <a:extLst>
                <a:ext uri="{FF2B5EF4-FFF2-40B4-BE49-F238E27FC236}">
                  <a16:creationId xmlns:a16="http://schemas.microsoft.com/office/drawing/2014/main" id="{32ABC2FC-58BA-414A-AAD1-32A3348CEFB5}"/>
                </a:ext>
              </a:extLst>
            </p:cNvPr>
            <p:cNvSpPr>
              <a:spLocks/>
            </p:cNvSpPr>
            <p:nvPr/>
          </p:nvSpPr>
          <p:spPr bwMode="auto">
            <a:xfrm>
              <a:off x="3929" y="2370"/>
              <a:ext cx="252" cy="331"/>
            </a:xfrm>
            <a:custGeom>
              <a:avLst/>
              <a:gdLst>
                <a:gd name="T0" fmla="*/ 286 w 286"/>
                <a:gd name="T1" fmla="*/ 376 h 377"/>
                <a:gd name="T2" fmla="*/ 286 w 286"/>
                <a:gd name="T3" fmla="*/ 376 h 377"/>
                <a:gd name="T4" fmla="*/ 230 w 286"/>
                <a:gd name="T5" fmla="*/ 175 h 377"/>
                <a:gd name="T6" fmla="*/ 254 w 286"/>
                <a:gd name="T7" fmla="*/ 0 h 377"/>
                <a:gd name="T8" fmla="*/ 27 w 286"/>
                <a:gd name="T9" fmla="*/ 0 h 377"/>
                <a:gd name="T10" fmla="*/ 51 w 286"/>
                <a:gd name="T11" fmla="*/ 175 h 377"/>
                <a:gd name="T12" fmla="*/ 0 w 286"/>
                <a:gd name="T13" fmla="*/ 377 h 377"/>
              </a:gdLst>
              <a:ahLst/>
              <a:cxnLst>
                <a:cxn ang="0">
                  <a:pos x="T0" y="T1"/>
                </a:cxn>
                <a:cxn ang="0">
                  <a:pos x="T2" y="T3"/>
                </a:cxn>
                <a:cxn ang="0">
                  <a:pos x="T4" y="T5"/>
                </a:cxn>
                <a:cxn ang="0">
                  <a:pos x="T6" y="T7"/>
                </a:cxn>
                <a:cxn ang="0">
                  <a:pos x="T8" y="T9"/>
                </a:cxn>
                <a:cxn ang="0">
                  <a:pos x="T10" y="T11"/>
                </a:cxn>
                <a:cxn ang="0">
                  <a:pos x="T12" y="T13"/>
                </a:cxn>
              </a:cxnLst>
              <a:rect l="0" t="0" r="r" b="b"/>
              <a:pathLst>
                <a:path w="286" h="377">
                  <a:moveTo>
                    <a:pt x="286" y="376"/>
                  </a:moveTo>
                  <a:lnTo>
                    <a:pt x="286" y="376"/>
                  </a:lnTo>
                  <a:cubicBezTo>
                    <a:pt x="272" y="326"/>
                    <a:pt x="230" y="254"/>
                    <a:pt x="230" y="175"/>
                  </a:cubicBezTo>
                  <a:cubicBezTo>
                    <a:pt x="230" y="91"/>
                    <a:pt x="240" y="50"/>
                    <a:pt x="254" y="0"/>
                  </a:cubicBezTo>
                  <a:lnTo>
                    <a:pt x="27" y="0"/>
                  </a:lnTo>
                  <a:cubicBezTo>
                    <a:pt x="41" y="50"/>
                    <a:pt x="51" y="92"/>
                    <a:pt x="51" y="175"/>
                  </a:cubicBezTo>
                  <a:cubicBezTo>
                    <a:pt x="51" y="246"/>
                    <a:pt x="11" y="328"/>
                    <a:pt x="0" y="377"/>
                  </a:cubicBezTo>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8" name="Freeform 95">
              <a:extLst>
                <a:ext uri="{FF2B5EF4-FFF2-40B4-BE49-F238E27FC236}">
                  <a16:creationId xmlns:a16="http://schemas.microsoft.com/office/drawing/2014/main" id="{2B06E2D3-5218-408E-95A8-E5DB84543F27}"/>
                </a:ext>
              </a:extLst>
            </p:cNvPr>
            <p:cNvSpPr>
              <a:spLocks/>
            </p:cNvSpPr>
            <p:nvPr/>
          </p:nvSpPr>
          <p:spPr bwMode="auto">
            <a:xfrm>
              <a:off x="3929" y="2370"/>
              <a:ext cx="252" cy="331"/>
            </a:xfrm>
            <a:custGeom>
              <a:avLst/>
              <a:gdLst>
                <a:gd name="T0" fmla="*/ 286 w 286"/>
                <a:gd name="T1" fmla="*/ 376 h 377"/>
                <a:gd name="T2" fmla="*/ 286 w 286"/>
                <a:gd name="T3" fmla="*/ 376 h 377"/>
                <a:gd name="T4" fmla="*/ 230 w 286"/>
                <a:gd name="T5" fmla="*/ 175 h 377"/>
                <a:gd name="T6" fmla="*/ 254 w 286"/>
                <a:gd name="T7" fmla="*/ 0 h 377"/>
                <a:gd name="T8" fmla="*/ 27 w 286"/>
                <a:gd name="T9" fmla="*/ 0 h 377"/>
                <a:gd name="T10" fmla="*/ 51 w 286"/>
                <a:gd name="T11" fmla="*/ 175 h 377"/>
                <a:gd name="T12" fmla="*/ 0 w 286"/>
                <a:gd name="T13" fmla="*/ 377 h 377"/>
              </a:gdLst>
              <a:ahLst/>
              <a:cxnLst>
                <a:cxn ang="0">
                  <a:pos x="T0" y="T1"/>
                </a:cxn>
                <a:cxn ang="0">
                  <a:pos x="T2" y="T3"/>
                </a:cxn>
                <a:cxn ang="0">
                  <a:pos x="T4" y="T5"/>
                </a:cxn>
                <a:cxn ang="0">
                  <a:pos x="T6" y="T7"/>
                </a:cxn>
                <a:cxn ang="0">
                  <a:pos x="T8" y="T9"/>
                </a:cxn>
                <a:cxn ang="0">
                  <a:pos x="T10" y="T11"/>
                </a:cxn>
                <a:cxn ang="0">
                  <a:pos x="T12" y="T13"/>
                </a:cxn>
              </a:cxnLst>
              <a:rect l="0" t="0" r="r" b="b"/>
              <a:pathLst>
                <a:path w="286" h="377">
                  <a:moveTo>
                    <a:pt x="286" y="376"/>
                  </a:moveTo>
                  <a:lnTo>
                    <a:pt x="286" y="376"/>
                  </a:lnTo>
                  <a:cubicBezTo>
                    <a:pt x="272" y="326"/>
                    <a:pt x="230" y="254"/>
                    <a:pt x="230" y="175"/>
                  </a:cubicBezTo>
                  <a:cubicBezTo>
                    <a:pt x="230" y="91"/>
                    <a:pt x="240" y="50"/>
                    <a:pt x="254" y="0"/>
                  </a:cubicBezTo>
                  <a:lnTo>
                    <a:pt x="27" y="0"/>
                  </a:lnTo>
                  <a:cubicBezTo>
                    <a:pt x="41" y="50"/>
                    <a:pt x="51" y="92"/>
                    <a:pt x="51" y="175"/>
                  </a:cubicBezTo>
                  <a:cubicBezTo>
                    <a:pt x="51" y="246"/>
                    <a:pt x="11" y="328"/>
                    <a:pt x="0" y="377"/>
                  </a:cubicBezTo>
                </a:path>
              </a:pathLst>
            </a:custGeom>
            <a:noFill/>
            <a:ln w="3651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9" name="Freeform 96">
              <a:extLst>
                <a:ext uri="{FF2B5EF4-FFF2-40B4-BE49-F238E27FC236}">
                  <a16:creationId xmlns:a16="http://schemas.microsoft.com/office/drawing/2014/main" id="{795768AA-E863-4153-98AF-91EF270D62B5}"/>
                </a:ext>
              </a:extLst>
            </p:cNvPr>
            <p:cNvSpPr>
              <a:spLocks/>
            </p:cNvSpPr>
            <p:nvPr/>
          </p:nvSpPr>
          <p:spPr bwMode="auto">
            <a:xfrm>
              <a:off x="1690" y="785"/>
              <a:ext cx="1026" cy="1556"/>
            </a:xfrm>
            <a:custGeom>
              <a:avLst/>
              <a:gdLst>
                <a:gd name="T0" fmla="*/ 0 w 1167"/>
                <a:gd name="T1" fmla="*/ 1769 h 1769"/>
                <a:gd name="T2" fmla="*/ 0 w 1167"/>
                <a:gd name="T3" fmla="*/ 1769 h 1769"/>
                <a:gd name="T4" fmla="*/ 1167 w 1167"/>
                <a:gd name="T5" fmla="*/ 0 h 1769"/>
              </a:gdLst>
              <a:ahLst/>
              <a:cxnLst>
                <a:cxn ang="0">
                  <a:pos x="T0" y="T1"/>
                </a:cxn>
                <a:cxn ang="0">
                  <a:pos x="T2" y="T3"/>
                </a:cxn>
                <a:cxn ang="0">
                  <a:pos x="T4" y="T5"/>
                </a:cxn>
              </a:cxnLst>
              <a:rect l="0" t="0" r="r" b="b"/>
              <a:pathLst>
                <a:path w="1167" h="1769">
                  <a:moveTo>
                    <a:pt x="0" y="1769"/>
                  </a:moveTo>
                  <a:lnTo>
                    <a:pt x="0" y="1769"/>
                  </a:lnTo>
                  <a:cubicBezTo>
                    <a:pt x="87" y="1056"/>
                    <a:pt x="523" y="427"/>
                    <a:pt x="1167" y="0"/>
                  </a:cubicBezTo>
                </a:path>
              </a:pathLst>
            </a:custGeom>
            <a:noFill/>
            <a:ln w="74613" cap="flat">
              <a:solidFill>
                <a:srgbClr val="696969"/>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0" name="Freeform 97">
              <a:extLst>
                <a:ext uri="{FF2B5EF4-FFF2-40B4-BE49-F238E27FC236}">
                  <a16:creationId xmlns:a16="http://schemas.microsoft.com/office/drawing/2014/main" id="{64B3B98C-C3B5-4A33-B926-BF35B32AA544}"/>
                </a:ext>
              </a:extLst>
            </p:cNvPr>
            <p:cNvSpPr>
              <a:spLocks/>
            </p:cNvSpPr>
            <p:nvPr/>
          </p:nvSpPr>
          <p:spPr bwMode="auto">
            <a:xfrm>
              <a:off x="481" y="1628"/>
              <a:ext cx="255" cy="255"/>
            </a:xfrm>
            <a:custGeom>
              <a:avLst/>
              <a:gdLst>
                <a:gd name="T0" fmla="*/ 290 w 290"/>
                <a:gd name="T1" fmla="*/ 0 h 289"/>
                <a:gd name="T2" fmla="*/ 290 w 290"/>
                <a:gd name="T3" fmla="*/ 0 h 289"/>
                <a:gd name="T4" fmla="*/ 248 w 290"/>
                <a:gd name="T5" fmla="*/ 289 h 289"/>
                <a:gd name="T6" fmla="*/ 207 w 290"/>
                <a:gd name="T7" fmla="*/ 83 h 289"/>
                <a:gd name="T8" fmla="*/ 0 w 290"/>
                <a:gd name="T9" fmla="*/ 41 h 289"/>
                <a:gd name="T10" fmla="*/ 290 w 290"/>
                <a:gd name="T11" fmla="*/ 0 h 289"/>
              </a:gdLst>
              <a:ahLst/>
              <a:cxnLst>
                <a:cxn ang="0">
                  <a:pos x="T0" y="T1"/>
                </a:cxn>
                <a:cxn ang="0">
                  <a:pos x="T2" y="T3"/>
                </a:cxn>
                <a:cxn ang="0">
                  <a:pos x="T4" y="T5"/>
                </a:cxn>
                <a:cxn ang="0">
                  <a:pos x="T6" y="T7"/>
                </a:cxn>
                <a:cxn ang="0">
                  <a:pos x="T8" y="T9"/>
                </a:cxn>
                <a:cxn ang="0">
                  <a:pos x="T10" y="T11"/>
                </a:cxn>
              </a:cxnLst>
              <a:rect l="0" t="0" r="r" b="b"/>
              <a:pathLst>
                <a:path w="290" h="289">
                  <a:moveTo>
                    <a:pt x="290" y="0"/>
                  </a:moveTo>
                  <a:lnTo>
                    <a:pt x="290" y="0"/>
                  </a:lnTo>
                  <a:lnTo>
                    <a:pt x="248" y="289"/>
                  </a:lnTo>
                  <a:lnTo>
                    <a:pt x="207" y="83"/>
                  </a:lnTo>
                  <a:lnTo>
                    <a:pt x="0" y="41"/>
                  </a:lnTo>
                  <a:lnTo>
                    <a:pt x="290"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01" name="Freeform 98">
              <a:extLst>
                <a:ext uri="{FF2B5EF4-FFF2-40B4-BE49-F238E27FC236}">
                  <a16:creationId xmlns:a16="http://schemas.microsoft.com/office/drawing/2014/main" id="{714EB4C5-E79F-4F13-A600-F7C7598F8BD9}"/>
                </a:ext>
              </a:extLst>
            </p:cNvPr>
            <p:cNvSpPr>
              <a:spLocks/>
            </p:cNvSpPr>
            <p:nvPr/>
          </p:nvSpPr>
          <p:spPr bwMode="auto">
            <a:xfrm>
              <a:off x="481" y="1628"/>
              <a:ext cx="255" cy="255"/>
            </a:xfrm>
            <a:custGeom>
              <a:avLst/>
              <a:gdLst>
                <a:gd name="T0" fmla="*/ 290 w 290"/>
                <a:gd name="T1" fmla="*/ 0 h 289"/>
                <a:gd name="T2" fmla="*/ 290 w 290"/>
                <a:gd name="T3" fmla="*/ 0 h 289"/>
                <a:gd name="T4" fmla="*/ 248 w 290"/>
                <a:gd name="T5" fmla="*/ 289 h 289"/>
                <a:gd name="T6" fmla="*/ 207 w 290"/>
                <a:gd name="T7" fmla="*/ 83 h 289"/>
                <a:gd name="T8" fmla="*/ 0 w 290"/>
                <a:gd name="T9" fmla="*/ 41 h 289"/>
                <a:gd name="T10" fmla="*/ 290 w 290"/>
                <a:gd name="T11" fmla="*/ 0 h 289"/>
              </a:gdLst>
              <a:ahLst/>
              <a:cxnLst>
                <a:cxn ang="0">
                  <a:pos x="T0" y="T1"/>
                </a:cxn>
                <a:cxn ang="0">
                  <a:pos x="T2" y="T3"/>
                </a:cxn>
                <a:cxn ang="0">
                  <a:pos x="T4" y="T5"/>
                </a:cxn>
                <a:cxn ang="0">
                  <a:pos x="T6" y="T7"/>
                </a:cxn>
                <a:cxn ang="0">
                  <a:pos x="T8" y="T9"/>
                </a:cxn>
                <a:cxn ang="0">
                  <a:pos x="T10" y="T11"/>
                </a:cxn>
              </a:cxnLst>
              <a:rect l="0" t="0" r="r" b="b"/>
              <a:pathLst>
                <a:path w="290" h="289">
                  <a:moveTo>
                    <a:pt x="290" y="0"/>
                  </a:moveTo>
                  <a:lnTo>
                    <a:pt x="290" y="0"/>
                  </a:lnTo>
                  <a:lnTo>
                    <a:pt x="248" y="289"/>
                  </a:lnTo>
                  <a:lnTo>
                    <a:pt x="207" y="83"/>
                  </a:lnTo>
                  <a:lnTo>
                    <a:pt x="0" y="41"/>
                  </a:lnTo>
                  <a:lnTo>
                    <a:pt x="290" y="0"/>
                  </a:lnTo>
                  <a:close/>
                </a:path>
              </a:pathLst>
            </a:custGeom>
            <a:solidFill>
              <a:srgbClr val="69696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02" name="Freeform 99">
              <a:extLst>
                <a:ext uri="{FF2B5EF4-FFF2-40B4-BE49-F238E27FC236}">
                  <a16:creationId xmlns:a16="http://schemas.microsoft.com/office/drawing/2014/main" id="{3F836538-0D14-4DCF-A673-E2BAF5E65734}"/>
                </a:ext>
              </a:extLst>
            </p:cNvPr>
            <p:cNvSpPr>
              <a:spLocks/>
            </p:cNvSpPr>
            <p:nvPr/>
          </p:nvSpPr>
          <p:spPr bwMode="auto">
            <a:xfrm>
              <a:off x="481" y="1628"/>
              <a:ext cx="255" cy="255"/>
            </a:xfrm>
            <a:custGeom>
              <a:avLst/>
              <a:gdLst>
                <a:gd name="T0" fmla="*/ 290 w 290"/>
                <a:gd name="T1" fmla="*/ 0 h 289"/>
                <a:gd name="T2" fmla="*/ 290 w 290"/>
                <a:gd name="T3" fmla="*/ 0 h 289"/>
                <a:gd name="T4" fmla="*/ 248 w 290"/>
                <a:gd name="T5" fmla="*/ 289 h 289"/>
                <a:gd name="T6" fmla="*/ 207 w 290"/>
                <a:gd name="T7" fmla="*/ 83 h 289"/>
                <a:gd name="T8" fmla="*/ 0 w 290"/>
                <a:gd name="T9" fmla="*/ 41 h 289"/>
                <a:gd name="T10" fmla="*/ 290 w 290"/>
                <a:gd name="T11" fmla="*/ 0 h 289"/>
                <a:gd name="T12" fmla="*/ 290 w 290"/>
                <a:gd name="T13" fmla="*/ 0 h 289"/>
              </a:gdLst>
              <a:ahLst/>
              <a:cxnLst>
                <a:cxn ang="0">
                  <a:pos x="T0" y="T1"/>
                </a:cxn>
                <a:cxn ang="0">
                  <a:pos x="T2" y="T3"/>
                </a:cxn>
                <a:cxn ang="0">
                  <a:pos x="T4" y="T5"/>
                </a:cxn>
                <a:cxn ang="0">
                  <a:pos x="T6" y="T7"/>
                </a:cxn>
                <a:cxn ang="0">
                  <a:pos x="T8" y="T9"/>
                </a:cxn>
                <a:cxn ang="0">
                  <a:pos x="T10" y="T11"/>
                </a:cxn>
                <a:cxn ang="0">
                  <a:pos x="T12" y="T13"/>
                </a:cxn>
              </a:cxnLst>
              <a:rect l="0" t="0" r="r" b="b"/>
              <a:pathLst>
                <a:path w="290" h="289">
                  <a:moveTo>
                    <a:pt x="290" y="0"/>
                  </a:moveTo>
                  <a:lnTo>
                    <a:pt x="290" y="0"/>
                  </a:lnTo>
                  <a:lnTo>
                    <a:pt x="248" y="289"/>
                  </a:lnTo>
                  <a:lnTo>
                    <a:pt x="207" y="83"/>
                  </a:lnTo>
                  <a:lnTo>
                    <a:pt x="0" y="41"/>
                  </a:lnTo>
                  <a:lnTo>
                    <a:pt x="290" y="0"/>
                  </a:lnTo>
                  <a:lnTo>
                    <a:pt x="290" y="0"/>
                  </a:lnTo>
                  <a:close/>
                </a:path>
              </a:pathLst>
            </a:custGeom>
            <a:noFill/>
            <a:ln w="25400" cap="flat">
              <a:solidFill>
                <a:srgbClr val="2E2E3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3" name="Freeform 100">
              <a:extLst>
                <a:ext uri="{FF2B5EF4-FFF2-40B4-BE49-F238E27FC236}">
                  <a16:creationId xmlns:a16="http://schemas.microsoft.com/office/drawing/2014/main" id="{2607E2C3-C744-41CA-8671-63D27A646F3D}"/>
                </a:ext>
              </a:extLst>
            </p:cNvPr>
            <p:cNvSpPr>
              <a:spLocks/>
            </p:cNvSpPr>
            <p:nvPr/>
          </p:nvSpPr>
          <p:spPr bwMode="auto">
            <a:xfrm>
              <a:off x="1774" y="1471"/>
              <a:ext cx="280" cy="251"/>
            </a:xfrm>
            <a:custGeom>
              <a:avLst/>
              <a:gdLst>
                <a:gd name="T0" fmla="*/ 258 w 318"/>
                <a:gd name="T1" fmla="*/ 0 h 286"/>
                <a:gd name="T2" fmla="*/ 258 w 318"/>
                <a:gd name="T3" fmla="*/ 0 h 286"/>
                <a:gd name="T4" fmla="*/ 318 w 318"/>
                <a:gd name="T5" fmla="*/ 286 h 286"/>
                <a:gd name="T6" fmla="*/ 208 w 318"/>
                <a:gd name="T7" fmla="*/ 106 h 286"/>
                <a:gd name="T8" fmla="*/ 0 w 318"/>
                <a:gd name="T9" fmla="*/ 138 h 286"/>
                <a:gd name="T10" fmla="*/ 258 w 318"/>
                <a:gd name="T11" fmla="*/ 0 h 286"/>
              </a:gdLst>
              <a:ahLst/>
              <a:cxnLst>
                <a:cxn ang="0">
                  <a:pos x="T0" y="T1"/>
                </a:cxn>
                <a:cxn ang="0">
                  <a:pos x="T2" y="T3"/>
                </a:cxn>
                <a:cxn ang="0">
                  <a:pos x="T4" y="T5"/>
                </a:cxn>
                <a:cxn ang="0">
                  <a:pos x="T6" y="T7"/>
                </a:cxn>
                <a:cxn ang="0">
                  <a:pos x="T8" y="T9"/>
                </a:cxn>
                <a:cxn ang="0">
                  <a:pos x="T10" y="T11"/>
                </a:cxn>
              </a:cxnLst>
              <a:rect l="0" t="0" r="r" b="b"/>
              <a:pathLst>
                <a:path w="318" h="286">
                  <a:moveTo>
                    <a:pt x="258" y="0"/>
                  </a:moveTo>
                  <a:lnTo>
                    <a:pt x="258" y="0"/>
                  </a:lnTo>
                  <a:lnTo>
                    <a:pt x="318" y="286"/>
                  </a:lnTo>
                  <a:lnTo>
                    <a:pt x="208" y="106"/>
                  </a:lnTo>
                  <a:lnTo>
                    <a:pt x="0" y="138"/>
                  </a:lnTo>
                  <a:lnTo>
                    <a:pt x="258"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04" name="Freeform 101">
              <a:extLst>
                <a:ext uri="{FF2B5EF4-FFF2-40B4-BE49-F238E27FC236}">
                  <a16:creationId xmlns:a16="http://schemas.microsoft.com/office/drawing/2014/main" id="{2DB28A92-117A-405E-BE0B-828D81F0ACD1}"/>
                </a:ext>
              </a:extLst>
            </p:cNvPr>
            <p:cNvSpPr>
              <a:spLocks/>
            </p:cNvSpPr>
            <p:nvPr/>
          </p:nvSpPr>
          <p:spPr bwMode="auto">
            <a:xfrm>
              <a:off x="1774" y="1471"/>
              <a:ext cx="280" cy="251"/>
            </a:xfrm>
            <a:custGeom>
              <a:avLst/>
              <a:gdLst>
                <a:gd name="T0" fmla="*/ 258 w 318"/>
                <a:gd name="T1" fmla="*/ 0 h 286"/>
                <a:gd name="T2" fmla="*/ 258 w 318"/>
                <a:gd name="T3" fmla="*/ 0 h 286"/>
                <a:gd name="T4" fmla="*/ 318 w 318"/>
                <a:gd name="T5" fmla="*/ 286 h 286"/>
                <a:gd name="T6" fmla="*/ 208 w 318"/>
                <a:gd name="T7" fmla="*/ 106 h 286"/>
                <a:gd name="T8" fmla="*/ 0 w 318"/>
                <a:gd name="T9" fmla="*/ 138 h 286"/>
                <a:gd name="T10" fmla="*/ 258 w 318"/>
                <a:gd name="T11" fmla="*/ 0 h 286"/>
              </a:gdLst>
              <a:ahLst/>
              <a:cxnLst>
                <a:cxn ang="0">
                  <a:pos x="T0" y="T1"/>
                </a:cxn>
                <a:cxn ang="0">
                  <a:pos x="T2" y="T3"/>
                </a:cxn>
                <a:cxn ang="0">
                  <a:pos x="T4" y="T5"/>
                </a:cxn>
                <a:cxn ang="0">
                  <a:pos x="T6" y="T7"/>
                </a:cxn>
                <a:cxn ang="0">
                  <a:pos x="T8" y="T9"/>
                </a:cxn>
                <a:cxn ang="0">
                  <a:pos x="T10" y="T11"/>
                </a:cxn>
              </a:cxnLst>
              <a:rect l="0" t="0" r="r" b="b"/>
              <a:pathLst>
                <a:path w="318" h="286">
                  <a:moveTo>
                    <a:pt x="258" y="0"/>
                  </a:moveTo>
                  <a:lnTo>
                    <a:pt x="258" y="0"/>
                  </a:lnTo>
                  <a:lnTo>
                    <a:pt x="318" y="286"/>
                  </a:lnTo>
                  <a:lnTo>
                    <a:pt x="208" y="106"/>
                  </a:lnTo>
                  <a:lnTo>
                    <a:pt x="0" y="138"/>
                  </a:lnTo>
                  <a:lnTo>
                    <a:pt x="258" y="0"/>
                  </a:lnTo>
                  <a:close/>
                </a:path>
              </a:pathLst>
            </a:custGeom>
            <a:solidFill>
              <a:srgbClr val="69696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05" name="Freeform 102">
              <a:extLst>
                <a:ext uri="{FF2B5EF4-FFF2-40B4-BE49-F238E27FC236}">
                  <a16:creationId xmlns:a16="http://schemas.microsoft.com/office/drawing/2014/main" id="{1E74E277-BCBD-48C9-ABBB-1636B05DBD18}"/>
                </a:ext>
              </a:extLst>
            </p:cNvPr>
            <p:cNvSpPr>
              <a:spLocks/>
            </p:cNvSpPr>
            <p:nvPr/>
          </p:nvSpPr>
          <p:spPr bwMode="auto">
            <a:xfrm>
              <a:off x="1774" y="1471"/>
              <a:ext cx="280" cy="251"/>
            </a:xfrm>
            <a:custGeom>
              <a:avLst/>
              <a:gdLst>
                <a:gd name="T0" fmla="*/ 258 w 318"/>
                <a:gd name="T1" fmla="*/ 0 h 286"/>
                <a:gd name="T2" fmla="*/ 258 w 318"/>
                <a:gd name="T3" fmla="*/ 0 h 286"/>
                <a:gd name="T4" fmla="*/ 318 w 318"/>
                <a:gd name="T5" fmla="*/ 286 h 286"/>
                <a:gd name="T6" fmla="*/ 208 w 318"/>
                <a:gd name="T7" fmla="*/ 106 h 286"/>
                <a:gd name="T8" fmla="*/ 0 w 318"/>
                <a:gd name="T9" fmla="*/ 138 h 286"/>
                <a:gd name="T10" fmla="*/ 258 w 318"/>
                <a:gd name="T11" fmla="*/ 0 h 286"/>
                <a:gd name="T12" fmla="*/ 258 w 318"/>
                <a:gd name="T13" fmla="*/ 0 h 286"/>
              </a:gdLst>
              <a:ahLst/>
              <a:cxnLst>
                <a:cxn ang="0">
                  <a:pos x="T0" y="T1"/>
                </a:cxn>
                <a:cxn ang="0">
                  <a:pos x="T2" y="T3"/>
                </a:cxn>
                <a:cxn ang="0">
                  <a:pos x="T4" y="T5"/>
                </a:cxn>
                <a:cxn ang="0">
                  <a:pos x="T6" y="T7"/>
                </a:cxn>
                <a:cxn ang="0">
                  <a:pos x="T8" y="T9"/>
                </a:cxn>
                <a:cxn ang="0">
                  <a:pos x="T10" y="T11"/>
                </a:cxn>
                <a:cxn ang="0">
                  <a:pos x="T12" y="T13"/>
                </a:cxn>
              </a:cxnLst>
              <a:rect l="0" t="0" r="r" b="b"/>
              <a:pathLst>
                <a:path w="318" h="286">
                  <a:moveTo>
                    <a:pt x="258" y="0"/>
                  </a:moveTo>
                  <a:lnTo>
                    <a:pt x="258" y="0"/>
                  </a:lnTo>
                  <a:lnTo>
                    <a:pt x="318" y="286"/>
                  </a:lnTo>
                  <a:lnTo>
                    <a:pt x="208" y="106"/>
                  </a:lnTo>
                  <a:lnTo>
                    <a:pt x="0" y="138"/>
                  </a:lnTo>
                  <a:lnTo>
                    <a:pt x="258" y="0"/>
                  </a:lnTo>
                  <a:lnTo>
                    <a:pt x="258" y="0"/>
                  </a:lnTo>
                  <a:close/>
                </a:path>
              </a:pathLst>
            </a:custGeom>
            <a:noFill/>
            <a:ln w="254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6" name="Freeform 103">
              <a:extLst>
                <a:ext uri="{FF2B5EF4-FFF2-40B4-BE49-F238E27FC236}">
                  <a16:creationId xmlns:a16="http://schemas.microsoft.com/office/drawing/2014/main" id="{A776EBAA-2EAA-4C00-B540-CDFBA034450B}"/>
                </a:ext>
              </a:extLst>
            </p:cNvPr>
            <p:cNvSpPr>
              <a:spLocks/>
            </p:cNvSpPr>
            <p:nvPr/>
          </p:nvSpPr>
          <p:spPr bwMode="auto">
            <a:xfrm>
              <a:off x="4240" y="2292"/>
              <a:ext cx="303" cy="229"/>
            </a:xfrm>
            <a:custGeom>
              <a:avLst/>
              <a:gdLst>
                <a:gd name="T0" fmla="*/ 213 w 345"/>
                <a:gd name="T1" fmla="*/ 261 h 261"/>
                <a:gd name="T2" fmla="*/ 213 w 345"/>
                <a:gd name="T3" fmla="*/ 261 h 261"/>
                <a:gd name="T4" fmla="*/ 0 w 345"/>
                <a:gd name="T5" fmla="*/ 61 h 261"/>
                <a:gd name="T6" fmla="*/ 193 w 345"/>
                <a:gd name="T7" fmla="*/ 146 h 261"/>
                <a:gd name="T8" fmla="*/ 345 w 345"/>
                <a:gd name="T9" fmla="*/ 0 h 261"/>
                <a:gd name="T10" fmla="*/ 213 w 345"/>
                <a:gd name="T11" fmla="*/ 261 h 261"/>
              </a:gdLst>
              <a:ahLst/>
              <a:cxnLst>
                <a:cxn ang="0">
                  <a:pos x="T0" y="T1"/>
                </a:cxn>
                <a:cxn ang="0">
                  <a:pos x="T2" y="T3"/>
                </a:cxn>
                <a:cxn ang="0">
                  <a:pos x="T4" y="T5"/>
                </a:cxn>
                <a:cxn ang="0">
                  <a:pos x="T6" y="T7"/>
                </a:cxn>
                <a:cxn ang="0">
                  <a:pos x="T8" y="T9"/>
                </a:cxn>
                <a:cxn ang="0">
                  <a:pos x="T10" y="T11"/>
                </a:cxn>
              </a:cxnLst>
              <a:rect l="0" t="0" r="r" b="b"/>
              <a:pathLst>
                <a:path w="345" h="261">
                  <a:moveTo>
                    <a:pt x="213" y="261"/>
                  </a:moveTo>
                  <a:lnTo>
                    <a:pt x="213" y="261"/>
                  </a:lnTo>
                  <a:lnTo>
                    <a:pt x="0" y="61"/>
                  </a:lnTo>
                  <a:lnTo>
                    <a:pt x="193" y="146"/>
                  </a:lnTo>
                  <a:lnTo>
                    <a:pt x="345" y="0"/>
                  </a:lnTo>
                  <a:lnTo>
                    <a:pt x="213" y="261"/>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07" name="Freeform 104">
              <a:extLst>
                <a:ext uri="{FF2B5EF4-FFF2-40B4-BE49-F238E27FC236}">
                  <a16:creationId xmlns:a16="http://schemas.microsoft.com/office/drawing/2014/main" id="{1F6BA7DE-8F3D-4309-B1DA-C9A16D4CB294}"/>
                </a:ext>
              </a:extLst>
            </p:cNvPr>
            <p:cNvSpPr>
              <a:spLocks/>
            </p:cNvSpPr>
            <p:nvPr/>
          </p:nvSpPr>
          <p:spPr bwMode="auto">
            <a:xfrm>
              <a:off x="4240" y="2292"/>
              <a:ext cx="303" cy="229"/>
            </a:xfrm>
            <a:custGeom>
              <a:avLst/>
              <a:gdLst>
                <a:gd name="T0" fmla="*/ 213 w 345"/>
                <a:gd name="T1" fmla="*/ 261 h 261"/>
                <a:gd name="T2" fmla="*/ 213 w 345"/>
                <a:gd name="T3" fmla="*/ 261 h 261"/>
                <a:gd name="T4" fmla="*/ 0 w 345"/>
                <a:gd name="T5" fmla="*/ 61 h 261"/>
                <a:gd name="T6" fmla="*/ 193 w 345"/>
                <a:gd name="T7" fmla="*/ 146 h 261"/>
                <a:gd name="T8" fmla="*/ 345 w 345"/>
                <a:gd name="T9" fmla="*/ 0 h 261"/>
                <a:gd name="T10" fmla="*/ 213 w 345"/>
                <a:gd name="T11" fmla="*/ 261 h 261"/>
              </a:gdLst>
              <a:ahLst/>
              <a:cxnLst>
                <a:cxn ang="0">
                  <a:pos x="T0" y="T1"/>
                </a:cxn>
                <a:cxn ang="0">
                  <a:pos x="T2" y="T3"/>
                </a:cxn>
                <a:cxn ang="0">
                  <a:pos x="T4" y="T5"/>
                </a:cxn>
                <a:cxn ang="0">
                  <a:pos x="T6" y="T7"/>
                </a:cxn>
                <a:cxn ang="0">
                  <a:pos x="T8" y="T9"/>
                </a:cxn>
                <a:cxn ang="0">
                  <a:pos x="T10" y="T11"/>
                </a:cxn>
              </a:cxnLst>
              <a:rect l="0" t="0" r="r" b="b"/>
              <a:pathLst>
                <a:path w="345" h="261">
                  <a:moveTo>
                    <a:pt x="213" y="261"/>
                  </a:moveTo>
                  <a:lnTo>
                    <a:pt x="213" y="261"/>
                  </a:lnTo>
                  <a:lnTo>
                    <a:pt x="0" y="61"/>
                  </a:lnTo>
                  <a:lnTo>
                    <a:pt x="193" y="146"/>
                  </a:lnTo>
                  <a:lnTo>
                    <a:pt x="345" y="0"/>
                  </a:lnTo>
                  <a:lnTo>
                    <a:pt x="213" y="261"/>
                  </a:lnTo>
                  <a:close/>
                </a:path>
              </a:pathLst>
            </a:custGeom>
            <a:solidFill>
              <a:srgbClr val="69696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08" name="Freeform 105">
              <a:extLst>
                <a:ext uri="{FF2B5EF4-FFF2-40B4-BE49-F238E27FC236}">
                  <a16:creationId xmlns:a16="http://schemas.microsoft.com/office/drawing/2014/main" id="{399E87AF-F710-4AB9-9D97-1097B45CC6A4}"/>
                </a:ext>
              </a:extLst>
            </p:cNvPr>
            <p:cNvSpPr>
              <a:spLocks/>
            </p:cNvSpPr>
            <p:nvPr/>
          </p:nvSpPr>
          <p:spPr bwMode="auto">
            <a:xfrm>
              <a:off x="4240" y="2292"/>
              <a:ext cx="303" cy="229"/>
            </a:xfrm>
            <a:custGeom>
              <a:avLst/>
              <a:gdLst>
                <a:gd name="T0" fmla="*/ 213 w 345"/>
                <a:gd name="T1" fmla="*/ 261 h 261"/>
                <a:gd name="T2" fmla="*/ 213 w 345"/>
                <a:gd name="T3" fmla="*/ 261 h 261"/>
                <a:gd name="T4" fmla="*/ 0 w 345"/>
                <a:gd name="T5" fmla="*/ 61 h 261"/>
                <a:gd name="T6" fmla="*/ 193 w 345"/>
                <a:gd name="T7" fmla="*/ 146 h 261"/>
                <a:gd name="T8" fmla="*/ 345 w 345"/>
                <a:gd name="T9" fmla="*/ 0 h 261"/>
                <a:gd name="T10" fmla="*/ 213 w 345"/>
                <a:gd name="T11" fmla="*/ 261 h 261"/>
                <a:gd name="T12" fmla="*/ 213 w 345"/>
                <a:gd name="T13" fmla="*/ 261 h 261"/>
              </a:gdLst>
              <a:ahLst/>
              <a:cxnLst>
                <a:cxn ang="0">
                  <a:pos x="T0" y="T1"/>
                </a:cxn>
                <a:cxn ang="0">
                  <a:pos x="T2" y="T3"/>
                </a:cxn>
                <a:cxn ang="0">
                  <a:pos x="T4" y="T5"/>
                </a:cxn>
                <a:cxn ang="0">
                  <a:pos x="T6" y="T7"/>
                </a:cxn>
                <a:cxn ang="0">
                  <a:pos x="T8" y="T9"/>
                </a:cxn>
                <a:cxn ang="0">
                  <a:pos x="T10" y="T11"/>
                </a:cxn>
                <a:cxn ang="0">
                  <a:pos x="T12" y="T13"/>
                </a:cxn>
              </a:cxnLst>
              <a:rect l="0" t="0" r="r" b="b"/>
              <a:pathLst>
                <a:path w="345" h="261">
                  <a:moveTo>
                    <a:pt x="213" y="261"/>
                  </a:moveTo>
                  <a:lnTo>
                    <a:pt x="213" y="261"/>
                  </a:lnTo>
                  <a:lnTo>
                    <a:pt x="0" y="61"/>
                  </a:lnTo>
                  <a:lnTo>
                    <a:pt x="193" y="146"/>
                  </a:lnTo>
                  <a:lnTo>
                    <a:pt x="345" y="0"/>
                  </a:lnTo>
                  <a:lnTo>
                    <a:pt x="213" y="261"/>
                  </a:lnTo>
                  <a:lnTo>
                    <a:pt x="213" y="261"/>
                  </a:lnTo>
                  <a:close/>
                </a:path>
              </a:pathLst>
            </a:custGeom>
            <a:noFill/>
            <a:ln w="254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9" name="Freeform 106">
              <a:extLst>
                <a:ext uri="{FF2B5EF4-FFF2-40B4-BE49-F238E27FC236}">
                  <a16:creationId xmlns:a16="http://schemas.microsoft.com/office/drawing/2014/main" id="{21849092-51C5-4DB1-BF69-36FCDF87BC98}"/>
                </a:ext>
              </a:extLst>
            </p:cNvPr>
            <p:cNvSpPr>
              <a:spLocks/>
            </p:cNvSpPr>
            <p:nvPr/>
          </p:nvSpPr>
          <p:spPr bwMode="auto">
            <a:xfrm>
              <a:off x="4933" y="1671"/>
              <a:ext cx="280" cy="251"/>
            </a:xfrm>
            <a:custGeom>
              <a:avLst/>
              <a:gdLst>
                <a:gd name="T0" fmla="*/ 257 w 318"/>
                <a:gd name="T1" fmla="*/ 286 h 286"/>
                <a:gd name="T2" fmla="*/ 257 w 318"/>
                <a:gd name="T3" fmla="*/ 286 h 286"/>
                <a:gd name="T4" fmla="*/ 0 w 318"/>
                <a:gd name="T5" fmla="*/ 148 h 286"/>
                <a:gd name="T6" fmla="*/ 208 w 318"/>
                <a:gd name="T7" fmla="*/ 180 h 286"/>
                <a:gd name="T8" fmla="*/ 318 w 318"/>
                <a:gd name="T9" fmla="*/ 0 h 286"/>
                <a:gd name="T10" fmla="*/ 257 w 318"/>
                <a:gd name="T11" fmla="*/ 286 h 286"/>
              </a:gdLst>
              <a:ahLst/>
              <a:cxnLst>
                <a:cxn ang="0">
                  <a:pos x="T0" y="T1"/>
                </a:cxn>
                <a:cxn ang="0">
                  <a:pos x="T2" y="T3"/>
                </a:cxn>
                <a:cxn ang="0">
                  <a:pos x="T4" y="T5"/>
                </a:cxn>
                <a:cxn ang="0">
                  <a:pos x="T6" y="T7"/>
                </a:cxn>
                <a:cxn ang="0">
                  <a:pos x="T8" y="T9"/>
                </a:cxn>
                <a:cxn ang="0">
                  <a:pos x="T10" y="T11"/>
                </a:cxn>
              </a:cxnLst>
              <a:rect l="0" t="0" r="r" b="b"/>
              <a:pathLst>
                <a:path w="318" h="286">
                  <a:moveTo>
                    <a:pt x="257" y="286"/>
                  </a:moveTo>
                  <a:lnTo>
                    <a:pt x="257" y="286"/>
                  </a:lnTo>
                  <a:lnTo>
                    <a:pt x="0" y="148"/>
                  </a:lnTo>
                  <a:lnTo>
                    <a:pt x="208" y="180"/>
                  </a:lnTo>
                  <a:lnTo>
                    <a:pt x="318" y="0"/>
                  </a:lnTo>
                  <a:lnTo>
                    <a:pt x="257" y="286"/>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10" name="Freeform 107">
              <a:extLst>
                <a:ext uri="{FF2B5EF4-FFF2-40B4-BE49-F238E27FC236}">
                  <a16:creationId xmlns:a16="http://schemas.microsoft.com/office/drawing/2014/main" id="{D8C4B600-4DF9-4A76-B4D7-497710EDFDE9}"/>
                </a:ext>
              </a:extLst>
            </p:cNvPr>
            <p:cNvSpPr>
              <a:spLocks/>
            </p:cNvSpPr>
            <p:nvPr/>
          </p:nvSpPr>
          <p:spPr bwMode="auto">
            <a:xfrm>
              <a:off x="4933" y="1671"/>
              <a:ext cx="280" cy="251"/>
            </a:xfrm>
            <a:custGeom>
              <a:avLst/>
              <a:gdLst>
                <a:gd name="T0" fmla="*/ 257 w 318"/>
                <a:gd name="T1" fmla="*/ 286 h 286"/>
                <a:gd name="T2" fmla="*/ 257 w 318"/>
                <a:gd name="T3" fmla="*/ 286 h 286"/>
                <a:gd name="T4" fmla="*/ 0 w 318"/>
                <a:gd name="T5" fmla="*/ 148 h 286"/>
                <a:gd name="T6" fmla="*/ 208 w 318"/>
                <a:gd name="T7" fmla="*/ 180 h 286"/>
                <a:gd name="T8" fmla="*/ 318 w 318"/>
                <a:gd name="T9" fmla="*/ 0 h 286"/>
                <a:gd name="T10" fmla="*/ 257 w 318"/>
                <a:gd name="T11" fmla="*/ 286 h 286"/>
              </a:gdLst>
              <a:ahLst/>
              <a:cxnLst>
                <a:cxn ang="0">
                  <a:pos x="T0" y="T1"/>
                </a:cxn>
                <a:cxn ang="0">
                  <a:pos x="T2" y="T3"/>
                </a:cxn>
                <a:cxn ang="0">
                  <a:pos x="T4" y="T5"/>
                </a:cxn>
                <a:cxn ang="0">
                  <a:pos x="T6" y="T7"/>
                </a:cxn>
                <a:cxn ang="0">
                  <a:pos x="T8" y="T9"/>
                </a:cxn>
                <a:cxn ang="0">
                  <a:pos x="T10" y="T11"/>
                </a:cxn>
              </a:cxnLst>
              <a:rect l="0" t="0" r="r" b="b"/>
              <a:pathLst>
                <a:path w="318" h="286">
                  <a:moveTo>
                    <a:pt x="257" y="286"/>
                  </a:moveTo>
                  <a:lnTo>
                    <a:pt x="257" y="286"/>
                  </a:lnTo>
                  <a:lnTo>
                    <a:pt x="0" y="148"/>
                  </a:lnTo>
                  <a:lnTo>
                    <a:pt x="208" y="180"/>
                  </a:lnTo>
                  <a:lnTo>
                    <a:pt x="318" y="0"/>
                  </a:lnTo>
                  <a:lnTo>
                    <a:pt x="257" y="286"/>
                  </a:lnTo>
                  <a:close/>
                </a:path>
              </a:pathLst>
            </a:custGeom>
            <a:solidFill>
              <a:srgbClr val="69696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11" name="Freeform 108">
              <a:extLst>
                <a:ext uri="{FF2B5EF4-FFF2-40B4-BE49-F238E27FC236}">
                  <a16:creationId xmlns:a16="http://schemas.microsoft.com/office/drawing/2014/main" id="{D7182809-4909-438D-8DA7-6FE62652194A}"/>
                </a:ext>
              </a:extLst>
            </p:cNvPr>
            <p:cNvSpPr>
              <a:spLocks/>
            </p:cNvSpPr>
            <p:nvPr/>
          </p:nvSpPr>
          <p:spPr bwMode="auto">
            <a:xfrm>
              <a:off x="4933" y="1671"/>
              <a:ext cx="280" cy="251"/>
            </a:xfrm>
            <a:custGeom>
              <a:avLst/>
              <a:gdLst>
                <a:gd name="T0" fmla="*/ 257 w 318"/>
                <a:gd name="T1" fmla="*/ 286 h 286"/>
                <a:gd name="T2" fmla="*/ 257 w 318"/>
                <a:gd name="T3" fmla="*/ 286 h 286"/>
                <a:gd name="T4" fmla="*/ 0 w 318"/>
                <a:gd name="T5" fmla="*/ 148 h 286"/>
                <a:gd name="T6" fmla="*/ 208 w 318"/>
                <a:gd name="T7" fmla="*/ 180 h 286"/>
                <a:gd name="T8" fmla="*/ 318 w 318"/>
                <a:gd name="T9" fmla="*/ 0 h 286"/>
                <a:gd name="T10" fmla="*/ 257 w 318"/>
                <a:gd name="T11" fmla="*/ 286 h 286"/>
                <a:gd name="T12" fmla="*/ 257 w 318"/>
                <a:gd name="T13" fmla="*/ 286 h 286"/>
              </a:gdLst>
              <a:ahLst/>
              <a:cxnLst>
                <a:cxn ang="0">
                  <a:pos x="T0" y="T1"/>
                </a:cxn>
                <a:cxn ang="0">
                  <a:pos x="T2" y="T3"/>
                </a:cxn>
                <a:cxn ang="0">
                  <a:pos x="T4" y="T5"/>
                </a:cxn>
                <a:cxn ang="0">
                  <a:pos x="T6" y="T7"/>
                </a:cxn>
                <a:cxn ang="0">
                  <a:pos x="T8" y="T9"/>
                </a:cxn>
                <a:cxn ang="0">
                  <a:pos x="T10" y="T11"/>
                </a:cxn>
                <a:cxn ang="0">
                  <a:pos x="T12" y="T13"/>
                </a:cxn>
              </a:cxnLst>
              <a:rect l="0" t="0" r="r" b="b"/>
              <a:pathLst>
                <a:path w="318" h="286">
                  <a:moveTo>
                    <a:pt x="257" y="286"/>
                  </a:moveTo>
                  <a:lnTo>
                    <a:pt x="257" y="286"/>
                  </a:lnTo>
                  <a:lnTo>
                    <a:pt x="0" y="148"/>
                  </a:lnTo>
                  <a:lnTo>
                    <a:pt x="208" y="180"/>
                  </a:lnTo>
                  <a:lnTo>
                    <a:pt x="318" y="0"/>
                  </a:lnTo>
                  <a:lnTo>
                    <a:pt x="257" y="286"/>
                  </a:lnTo>
                  <a:lnTo>
                    <a:pt x="257" y="286"/>
                  </a:lnTo>
                  <a:close/>
                </a:path>
              </a:pathLst>
            </a:custGeom>
            <a:noFill/>
            <a:ln w="254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12" name="Rectangle 109">
              <a:extLst>
                <a:ext uri="{FF2B5EF4-FFF2-40B4-BE49-F238E27FC236}">
                  <a16:creationId xmlns:a16="http://schemas.microsoft.com/office/drawing/2014/main" id="{93CABAA0-1E64-4F81-B58A-F783D1572259}"/>
                </a:ext>
              </a:extLst>
            </p:cNvPr>
            <p:cNvSpPr>
              <a:spLocks noChangeArrowheads="1"/>
            </p:cNvSpPr>
            <p:nvPr/>
          </p:nvSpPr>
          <p:spPr bwMode="auto">
            <a:xfrm>
              <a:off x="2177" y="319"/>
              <a:ext cx="1342"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dirty="0">
                  <a:solidFill>
                    <a:srgbClr val="000000"/>
                  </a:solidFill>
                  <a:latin typeface="Times New Roman Bold"/>
                </a:rPr>
                <a:t>Circulación de agua </a:t>
              </a:r>
            </a:p>
            <a:p>
              <a:pPr defTabSz="914400"/>
              <a:r>
                <a:rPr lang="es-MX" altLang="es-MX" dirty="0">
                  <a:solidFill>
                    <a:srgbClr val="000000"/>
                  </a:solidFill>
                  <a:latin typeface="Times New Roman Bold"/>
                </a:rPr>
                <a:t>en el ciclo hidrológico</a:t>
              </a:r>
              <a:endParaRPr lang="es-MX" altLang="es-MX" dirty="0"/>
            </a:p>
          </p:txBody>
        </p:sp>
        <p:sp>
          <p:nvSpPr>
            <p:cNvPr id="114" name="Freeform 111">
              <a:extLst>
                <a:ext uri="{FF2B5EF4-FFF2-40B4-BE49-F238E27FC236}">
                  <a16:creationId xmlns:a16="http://schemas.microsoft.com/office/drawing/2014/main" id="{A5A308C7-B85A-4278-B2C9-BC38F7CB41C1}"/>
                </a:ext>
              </a:extLst>
            </p:cNvPr>
            <p:cNvSpPr>
              <a:spLocks/>
            </p:cNvSpPr>
            <p:nvPr/>
          </p:nvSpPr>
          <p:spPr bwMode="auto">
            <a:xfrm>
              <a:off x="1137" y="838"/>
              <a:ext cx="1168" cy="574"/>
            </a:xfrm>
            <a:custGeom>
              <a:avLst/>
              <a:gdLst>
                <a:gd name="T0" fmla="*/ 173 w 1328"/>
                <a:gd name="T1" fmla="*/ 622 h 652"/>
                <a:gd name="T2" fmla="*/ 173 w 1328"/>
                <a:gd name="T3" fmla="*/ 622 h 652"/>
                <a:gd name="T4" fmla="*/ 15 w 1328"/>
                <a:gd name="T5" fmla="*/ 547 h 652"/>
                <a:gd name="T6" fmla="*/ 128 w 1328"/>
                <a:gd name="T7" fmla="*/ 375 h 652"/>
                <a:gd name="T8" fmla="*/ 323 w 1328"/>
                <a:gd name="T9" fmla="*/ 442 h 652"/>
                <a:gd name="T10" fmla="*/ 278 w 1328"/>
                <a:gd name="T11" fmla="*/ 210 h 652"/>
                <a:gd name="T12" fmla="*/ 540 w 1328"/>
                <a:gd name="T13" fmla="*/ 37 h 652"/>
                <a:gd name="T14" fmla="*/ 705 w 1328"/>
                <a:gd name="T15" fmla="*/ 202 h 652"/>
                <a:gd name="T16" fmla="*/ 810 w 1328"/>
                <a:gd name="T17" fmla="*/ 142 h 652"/>
                <a:gd name="T18" fmla="*/ 1043 w 1328"/>
                <a:gd name="T19" fmla="*/ 67 h 652"/>
                <a:gd name="T20" fmla="*/ 1253 w 1328"/>
                <a:gd name="T21" fmla="*/ 240 h 652"/>
                <a:gd name="T22" fmla="*/ 1275 w 1328"/>
                <a:gd name="T23" fmla="*/ 570 h 652"/>
                <a:gd name="T24" fmla="*/ 758 w 1328"/>
                <a:gd name="T25" fmla="*/ 630 h 652"/>
                <a:gd name="T26" fmla="*/ 173 w 1328"/>
                <a:gd name="T27" fmla="*/ 62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8" h="652">
                  <a:moveTo>
                    <a:pt x="173" y="622"/>
                  </a:moveTo>
                  <a:lnTo>
                    <a:pt x="173" y="622"/>
                  </a:lnTo>
                  <a:cubicBezTo>
                    <a:pt x="173" y="622"/>
                    <a:pt x="0" y="615"/>
                    <a:pt x="15" y="547"/>
                  </a:cubicBezTo>
                  <a:cubicBezTo>
                    <a:pt x="30" y="480"/>
                    <a:pt x="30" y="397"/>
                    <a:pt x="128" y="375"/>
                  </a:cubicBezTo>
                  <a:cubicBezTo>
                    <a:pt x="187" y="361"/>
                    <a:pt x="323" y="442"/>
                    <a:pt x="323" y="442"/>
                  </a:cubicBezTo>
                  <a:cubicBezTo>
                    <a:pt x="323" y="442"/>
                    <a:pt x="188" y="330"/>
                    <a:pt x="278" y="210"/>
                  </a:cubicBezTo>
                  <a:cubicBezTo>
                    <a:pt x="368" y="90"/>
                    <a:pt x="435" y="0"/>
                    <a:pt x="540" y="37"/>
                  </a:cubicBezTo>
                  <a:cubicBezTo>
                    <a:pt x="645" y="75"/>
                    <a:pt x="705" y="127"/>
                    <a:pt x="705" y="202"/>
                  </a:cubicBezTo>
                  <a:cubicBezTo>
                    <a:pt x="705" y="277"/>
                    <a:pt x="810" y="142"/>
                    <a:pt x="810" y="142"/>
                  </a:cubicBezTo>
                  <a:cubicBezTo>
                    <a:pt x="810" y="142"/>
                    <a:pt x="923" y="30"/>
                    <a:pt x="1043" y="67"/>
                  </a:cubicBezTo>
                  <a:cubicBezTo>
                    <a:pt x="1163" y="105"/>
                    <a:pt x="1208" y="142"/>
                    <a:pt x="1253" y="240"/>
                  </a:cubicBezTo>
                  <a:cubicBezTo>
                    <a:pt x="1298" y="337"/>
                    <a:pt x="1328" y="487"/>
                    <a:pt x="1275" y="570"/>
                  </a:cubicBezTo>
                  <a:cubicBezTo>
                    <a:pt x="1223" y="652"/>
                    <a:pt x="953" y="615"/>
                    <a:pt x="758" y="630"/>
                  </a:cubicBezTo>
                  <a:cubicBezTo>
                    <a:pt x="563" y="645"/>
                    <a:pt x="173" y="622"/>
                    <a:pt x="173" y="622"/>
                  </a:cubicBez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15" name="Freeform 112">
              <a:extLst>
                <a:ext uri="{FF2B5EF4-FFF2-40B4-BE49-F238E27FC236}">
                  <a16:creationId xmlns:a16="http://schemas.microsoft.com/office/drawing/2014/main" id="{77E65F65-569B-4ABA-9A97-956AFA00789A}"/>
                </a:ext>
              </a:extLst>
            </p:cNvPr>
            <p:cNvSpPr>
              <a:spLocks noEditPoints="1"/>
            </p:cNvSpPr>
            <p:nvPr/>
          </p:nvSpPr>
          <p:spPr bwMode="auto">
            <a:xfrm>
              <a:off x="1137" y="838"/>
              <a:ext cx="1168" cy="574"/>
            </a:xfrm>
            <a:custGeom>
              <a:avLst/>
              <a:gdLst>
                <a:gd name="T0" fmla="*/ 173 w 1328"/>
                <a:gd name="T1" fmla="*/ 622 h 652"/>
                <a:gd name="T2" fmla="*/ 173 w 1328"/>
                <a:gd name="T3" fmla="*/ 622 h 652"/>
                <a:gd name="T4" fmla="*/ 15 w 1328"/>
                <a:gd name="T5" fmla="*/ 547 h 652"/>
                <a:gd name="T6" fmla="*/ 128 w 1328"/>
                <a:gd name="T7" fmla="*/ 375 h 652"/>
                <a:gd name="T8" fmla="*/ 323 w 1328"/>
                <a:gd name="T9" fmla="*/ 442 h 652"/>
                <a:gd name="T10" fmla="*/ 278 w 1328"/>
                <a:gd name="T11" fmla="*/ 210 h 652"/>
                <a:gd name="T12" fmla="*/ 540 w 1328"/>
                <a:gd name="T13" fmla="*/ 37 h 652"/>
                <a:gd name="T14" fmla="*/ 705 w 1328"/>
                <a:gd name="T15" fmla="*/ 202 h 652"/>
                <a:gd name="T16" fmla="*/ 810 w 1328"/>
                <a:gd name="T17" fmla="*/ 142 h 652"/>
                <a:gd name="T18" fmla="*/ 1043 w 1328"/>
                <a:gd name="T19" fmla="*/ 67 h 652"/>
                <a:gd name="T20" fmla="*/ 1253 w 1328"/>
                <a:gd name="T21" fmla="*/ 240 h 652"/>
                <a:gd name="T22" fmla="*/ 1275 w 1328"/>
                <a:gd name="T23" fmla="*/ 570 h 652"/>
                <a:gd name="T24" fmla="*/ 758 w 1328"/>
                <a:gd name="T25" fmla="*/ 630 h 652"/>
                <a:gd name="T26" fmla="*/ 173 w 1328"/>
                <a:gd name="T27" fmla="*/ 622 h 652"/>
                <a:gd name="T28" fmla="*/ 173 w 1328"/>
                <a:gd name="T29" fmla="*/ 622 h 652"/>
                <a:gd name="T30" fmla="*/ 960 w 1328"/>
                <a:gd name="T31" fmla="*/ 405 h 652"/>
                <a:gd name="T32" fmla="*/ 960 w 1328"/>
                <a:gd name="T33" fmla="*/ 405 h 652"/>
                <a:gd name="T34" fmla="*/ 915 w 1328"/>
                <a:gd name="T35" fmla="*/ 465 h 652"/>
                <a:gd name="T36" fmla="*/ 1103 w 1328"/>
                <a:gd name="T37" fmla="*/ 510 h 652"/>
                <a:gd name="T38" fmla="*/ 1110 w 1328"/>
                <a:gd name="T39" fmla="*/ 405 h 652"/>
                <a:gd name="T40" fmla="*/ 473 w 1328"/>
                <a:gd name="T41" fmla="*/ 427 h 652"/>
                <a:gd name="T42" fmla="*/ 473 w 1328"/>
                <a:gd name="T43" fmla="*/ 427 h 652"/>
                <a:gd name="T44" fmla="*/ 428 w 1328"/>
                <a:gd name="T45" fmla="*/ 487 h 652"/>
                <a:gd name="T46" fmla="*/ 615 w 1328"/>
                <a:gd name="T47" fmla="*/ 532 h 652"/>
                <a:gd name="T48" fmla="*/ 623 w 1328"/>
                <a:gd name="T49" fmla="*/ 427 h 652"/>
                <a:gd name="T50" fmla="*/ 833 w 1328"/>
                <a:gd name="T51" fmla="*/ 442 h 652"/>
                <a:gd name="T52" fmla="*/ 833 w 1328"/>
                <a:gd name="T53" fmla="*/ 442 h 652"/>
                <a:gd name="T54" fmla="*/ 743 w 1328"/>
                <a:gd name="T55" fmla="*/ 360 h 652"/>
                <a:gd name="T56" fmla="*/ 833 w 1328"/>
                <a:gd name="T57" fmla="*/ 225 h 652"/>
                <a:gd name="T58" fmla="*/ 953 w 1328"/>
                <a:gd name="T59" fmla="*/ 330 h 652"/>
                <a:gd name="T60" fmla="*/ 1013 w 1328"/>
                <a:gd name="T61" fmla="*/ 202 h 652"/>
                <a:gd name="T62" fmla="*/ 1185 w 1328"/>
                <a:gd name="T63" fmla="*/ 225 h 652"/>
                <a:gd name="T64" fmla="*/ 1178 w 1328"/>
                <a:gd name="T65" fmla="*/ 382 h 652"/>
                <a:gd name="T66" fmla="*/ 548 w 1328"/>
                <a:gd name="T67" fmla="*/ 360 h 652"/>
                <a:gd name="T68" fmla="*/ 548 w 1328"/>
                <a:gd name="T69" fmla="*/ 360 h 652"/>
                <a:gd name="T70" fmla="*/ 503 w 1328"/>
                <a:gd name="T71" fmla="*/ 210 h 652"/>
                <a:gd name="T72" fmla="*/ 728 w 1328"/>
                <a:gd name="T73" fmla="*/ 247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8" h="652">
                  <a:moveTo>
                    <a:pt x="173" y="622"/>
                  </a:moveTo>
                  <a:lnTo>
                    <a:pt x="173" y="622"/>
                  </a:lnTo>
                  <a:cubicBezTo>
                    <a:pt x="173" y="622"/>
                    <a:pt x="0" y="615"/>
                    <a:pt x="15" y="547"/>
                  </a:cubicBezTo>
                  <a:cubicBezTo>
                    <a:pt x="30" y="480"/>
                    <a:pt x="30" y="397"/>
                    <a:pt x="128" y="375"/>
                  </a:cubicBezTo>
                  <a:cubicBezTo>
                    <a:pt x="187" y="361"/>
                    <a:pt x="323" y="442"/>
                    <a:pt x="323" y="442"/>
                  </a:cubicBezTo>
                  <a:cubicBezTo>
                    <a:pt x="323" y="442"/>
                    <a:pt x="188" y="330"/>
                    <a:pt x="278" y="210"/>
                  </a:cubicBezTo>
                  <a:cubicBezTo>
                    <a:pt x="368" y="90"/>
                    <a:pt x="435" y="0"/>
                    <a:pt x="540" y="37"/>
                  </a:cubicBezTo>
                  <a:cubicBezTo>
                    <a:pt x="645" y="75"/>
                    <a:pt x="705" y="127"/>
                    <a:pt x="705" y="202"/>
                  </a:cubicBezTo>
                  <a:cubicBezTo>
                    <a:pt x="705" y="277"/>
                    <a:pt x="810" y="142"/>
                    <a:pt x="810" y="142"/>
                  </a:cubicBezTo>
                  <a:cubicBezTo>
                    <a:pt x="810" y="142"/>
                    <a:pt x="923" y="30"/>
                    <a:pt x="1043" y="67"/>
                  </a:cubicBezTo>
                  <a:cubicBezTo>
                    <a:pt x="1163" y="105"/>
                    <a:pt x="1208" y="142"/>
                    <a:pt x="1253" y="240"/>
                  </a:cubicBezTo>
                  <a:cubicBezTo>
                    <a:pt x="1298" y="337"/>
                    <a:pt x="1328" y="487"/>
                    <a:pt x="1275" y="570"/>
                  </a:cubicBezTo>
                  <a:cubicBezTo>
                    <a:pt x="1223" y="652"/>
                    <a:pt x="953" y="615"/>
                    <a:pt x="758" y="630"/>
                  </a:cubicBezTo>
                  <a:cubicBezTo>
                    <a:pt x="563" y="645"/>
                    <a:pt x="173" y="622"/>
                    <a:pt x="173" y="622"/>
                  </a:cubicBezTo>
                  <a:lnTo>
                    <a:pt x="173" y="622"/>
                  </a:lnTo>
                  <a:close/>
                  <a:moveTo>
                    <a:pt x="960" y="405"/>
                  </a:moveTo>
                  <a:lnTo>
                    <a:pt x="960" y="405"/>
                  </a:lnTo>
                  <a:cubicBezTo>
                    <a:pt x="960" y="405"/>
                    <a:pt x="848" y="397"/>
                    <a:pt x="915" y="465"/>
                  </a:cubicBezTo>
                  <a:cubicBezTo>
                    <a:pt x="983" y="532"/>
                    <a:pt x="1073" y="555"/>
                    <a:pt x="1103" y="510"/>
                  </a:cubicBezTo>
                  <a:cubicBezTo>
                    <a:pt x="1133" y="465"/>
                    <a:pt x="1110" y="405"/>
                    <a:pt x="1110" y="405"/>
                  </a:cubicBezTo>
                  <a:moveTo>
                    <a:pt x="473" y="427"/>
                  </a:moveTo>
                  <a:lnTo>
                    <a:pt x="473" y="427"/>
                  </a:lnTo>
                  <a:cubicBezTo>
                    <a:pt x="473" y="427"/>
                    <a:pt x="360" y="420"/>
                    <a:pt x="428" y="487"/>
                  </a:cubicBezTo>
                  <a:cubicBezTo>
                    <a:pt x="495" y="555"/>
                    <a:pt x="585" y="577"/>
                    <a:pt x="615" y="532"/>
                  </a:cubicBezTo>
                  <a:cubicBezTo>
                    <a:pt x="645" y="487"/>
                    <a:pt x="623" y="427"/>
                    <a:pt x="623" y="427"/>
                  </a:cubicBezTo>
                  <a:moveTo>
                    <a:pt x="833" y="442"/>
                  </a:moveTo>
                  <a:lnTo>
                    <a:pt x="833" y="442"/>
                  </a:lnTo>
                  <a:cubicBezTo>
                    <a:pt x="833" y="442"/>
                    <a:pt x="735" y="420"/>
                    <a:pt x="743" y="360"/>
                  </a:cubicBezTo>
                  <a:cubicBezTo>
                    <a:pt x="750" y="300"/>
                    <a:pt x="735" y="195"/>
                    <a:pt x="833" y="225"/>
                  </a:cubicBezTo>
                  <a:cubicBezTo>
                    <a:pt x="930" y="255"/>
                    <a:pt x="960" y="292"/>
                    <a:pt x="953" y="330"/>
                  </a:cubicBezTo>
                  <a:cubicBezTo>
                    <a:pt x="945" y="367"/>
                    <a:pt x="938" y="217"/>
                    <a:pt x="1013" y="202"/>
                  </a:cubicBezTo>
                  <a:cubicBezTo>
                    <a:pt x="1088" y="187"/>
                    <a:pt x="1140" y="135"/>
                    <a:pt x="1185" y="225"/>
                  </a:cubicBezTo>
                  <a:cubicBezTo>
                    <a:pt x="1230" y="315"/>
                    <a:pt x="1178" y="382"/>
                    <a:pt x="1178" y="382"/>
                  </a:cubicBezTo>
                  <a:moveTo>
                    <a:pt x="548" y="360"/>
                  </a:moveTo>
                  <a:lnTo>
                    <a:pt x="548" y="360"/>
                  </a:lnTo>
                  <a:cubicBezTo>
                    <a:pt x="548" y="360"/>
                    <a:pt x="435" y="277"/>
                    <a:pt x="503" y="210"/>
                  </a:cubicBezTo>
                  <a:cubicBezTo>
                    <a:pt x="570" y="142"/>
                    <a:pt x="728" y="247"/>
                    <a:pt x="728" y="247"/>
                  </a:cubicBezTo>
                </a:path>
              </a:pathLst>
            </a:custGeom>
            <a:noFill/>
            <a:ln w="254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grpSp>
    </p:spTree>
    <p:extLst>
      <p:ext uri="{BB962C8B-B14F-4D97-AF65-F5344CB8AC3E}">
        <p14:creationId xmlns:p14="http://schemas.microsoft.com/office/powerpoint/2010/main" val="3435533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6" name="TextBox 15"/>
          <p:cNvSpPr txBox="1"/>
          <p:nvPr/>
        </p:nvSpPr>
        <p:spPr>
          <a:xfrm>
            <a:off x="10134600" y="11668"/>
            <a:ext cx="457200" cy="369332"/>
          </a:xfrm>
          <a:prstGeom prst="rect">
            <a:avLst/>
          </a:prstGeom>
          <a:noFill/>
        </p:spPr>
        <p:txBody>
          <a:bodyPr wrap="square" rtlCol="0">
            <a:spAutoFit/>
          </a:bodyPr>
          <a:lstStyle/>
          <a:p>
            <a:fld id="{557639C6-9D98-734A-84F6-D7C5E3285A17}" type="slidenum">
              <a:rPr lang="en-US" b="1">
                <a:latin typeface="Arial"/>
                <a:cs typeface="Arial"/>
              </a:rPr>
              <a:pPr/>
              <a:t>14</a:t>
            </a:fld>
            <a:endParaRPr lang="en-US" b="1" dirty="0">
              <a:latin typeface="Arial"/>
              <a:cs typeface="Arial"/>
            </a:endParaRPr>
          </a:p>
        </p:txBody>
      </p:sp>
      <p:pic>
        <p:nvPicPr>
          <p:cNvPr id="4" name="Imagen 3">
            <a:extLst>
              <a:ext uri="{FF2B5EF4-FFF2-40B4-BE49-F238E27FC236}">
                <a16:creationId xmlns:a16="http://schemas.microsoft.com/office/drawing/2014/main" id="{432E0543-6DB7-4607-8DD7-5329CD8496E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Lst>
          </a:blip>
          <a:srcRect l="23269" t="28189" r="24711" b="7332"/>
          <a:stretch/>
        </p:blipFill>
        <p:spPr>
          <a:xfrm>
            <a:off x="3200400" y="393560"/>
            <a:ext cx="8448419" cy="6324600"/>
          </a:xfrm>
          <a:prstGeom prst="rect">
            <a:avLst/>
          </a:prstGeom>
        </p:spPr>
      </p:pic>
      <p:sp>
        <p:nvSpPr>
          <p:cNvPr id="2" name="CuadroTexto 1">
            <a:extLst>
              <a:ext uri="{FF2B5EF4-FFF2-40B4-BE49-F238E27FC236}">
                <a16:creationId xmlns:a16="http://schemas.microsoft.com/office/drawing/2014/main" id="{D03363F2-6F8F-4D38-8AFF-2B92B8F547D8}"/>
              </a:ext>
            </a:extLst>
          </p:cNvPr>
          <p:cNvSpPr txBox="1"/>
          <p:nvPr/>
        </p:nvSpPr>
        <p:spPr>
          <a:xfrm>
            <a:off x="4038600" y="4909066"/>
            <a:ext cx="920445" cy="369332"/>
          </a:xfrm>
          <a:prstGeom prst="rect">
            <a:avLst/>
          </a:prstGeom>
          <a:solidFill>
            <a:schemeClr val="bg1"/>
          </a:solidFill>
        </p:spPr>
        <p:txBody>
          <a:bodyPr wrap="none" rtlCol="0">
            <a:spAutoFit/>
          </a:bodyPr>
          <a:lstStyle/>
          <a:p>
            <a:r>
              <a:rPr lang="es-MX" dirty="0"/>
              <a:t>Amonio</a:t>
            </a:r>
          </a:p>
        </p:txBody>
      </p:sp>
      <p:sp>
        <p:nvSpPr>
          <p:cNvPr id="5" name="CuadroTexto 4">
            <a:extLst>
              <a:ext uri="{FF2B5EF4-FFF2-40B4-BE49-F238E27FC236}">
                <a16:creationId xmlns:a16="http://schemas.microsoft.com/office/drawing/2014/main" id="{D62F9C52-C265-4F6E-9EB8-A246B2E96418}"/>
              </a:ext>
            </a:extLst>
          </p:cNvPr>
          <p:cNvSpPr txBox="1"/>
          <p:nvPr/>
        </p:nvSpPr>
        <p:spPr>
          <a:xfrm>
            <a:off x="3962400" y="2699266"/>
            <a:ext cx="844014" cy="369332"/>
          </a:xfrm>
          <a:prstGeom prst="rect">
            <a:avLst/>
          </a:prstGeom>
          <a:solidFill>
            <a:schemeClr val="bg1"/>
          </a:solidFill>
        </p:spPr>
        <p:txBody>
          <a:bodyPr wrap="none" rtlCol="0">
            <a:spAutoFit/>
          </a:bodyPr>
          <a:lstStyle/>
          <a:p>
            <a:r>
              <a:rPr lang="es-MX" dirty="0"/>
              <a:t>Nitrato</a:t>
            </a:r>
          </a:p>
        </p:txBody>
      </p:sp>
      <p:sp>
        <p:nvSpPr>
          <p:cNvPr id="3" name="Rectángulo 2">
            <a:extLst>
              <a:ext uri="{FF2B5EF4-FFF2-40B4-BE49-F238E27FC236}">
                <a16:creationId xmlns:a16="http://schemas.microsoft.com/office/drawing/2014/main" id="{FFA22EC2-9250-43F5-8CCA-54916EB7C785}"/>
              </a:ext>
            </a:extLst>
          </p:cNvPr>
          <p:cNvSpPr/>
          <p:nvPr/>
        </p:nvSpPr>
        <p:spPr>
          <a:xfrm>
            <a:off x="304800" y="2283768"/>
            <a:ext cx="2733419" cy="1077218"/>
          </a:xfrm>
          <a:prstGeom prst="rect">
            <a:avLst/>
          </a:prstGeom>
          <a:solidFill>
            <a:schemeClr val="bg1"/>
          </a:solidFill>
          <a:ln>
            <a:solidFill>
              <a:schemeClr val="accent1"/>
            </a:solidFill>
          </a:ln>
        </p:spPr>
        <p:txBody>
          <a:bodyPr wrap="square">
            <a:spAutoFit/>
          </a:bodyPr>
          <a:lstStyle/>
          <a:p>
            <a:pPr algn="just"/>
            <a:r>
              <a:rPr lang="es-MX" sz="1600" dirty="0">
                <a:solidFill>
                  <a:srgbClr val="202124"/>
                </a:solidFill>
                <a:latin typeface="Times New Roman" panose="02020603050405020304" pitchFamily="18" charset="0"/>
                <a:cs typeface="Times New Roman" panose="02020603050405020304" pitchFamily="18" charset="0"/>
              </a:rPr>
              <a:t>Quelación: reacción química en la que ciertas moléculas se unen a átomos metálicos (como Ca, Cu, Fe, Pb y/o Cd).</a:t>
            </a:r>
            <a:endParaRPr lang="es-MX"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2098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290955" y="987136"/>
            <a:ext cx="4520045" cy="4511171"/>
          </a:xfrm>
          <a:prstGeom prst="rect">
            <a:avLst/>
          </a:prstGeom>
        </p:spPr>
        <p:txBody>
          <a:bodyPr vert="horz" wrap="square" lIns="0" tIns="0" rIns="0" bIns="0" rtlCol="0">
            <a:spAutoFit/>
          </a:bodyPr>
          <a:lstStyle/>
          <a:p>
            <a:pPr marL="11544" marR="4618" algn="just">
              <a:lnSpc>
                <a:spcPct val="95800"/>
              </a:lnSpc>
            </a:pPr>
            <a:r>
              <a:rPr lang="es-MX" sz="1636" b="1" dirty="0">
                <a:latin typeface="Times New Roman"/>
                <a:cs typeface="Times New Roman"/>
              </a:rPr>
              <a:t>En la hidrosfera </a:t>
            </a:r>
            <a:r>
              <a:rPr lang="es-MX" sz="1636" dirty="0">
                <a:latin typeface="Times New Roman"/>
                <a:cs typeface="Times New Roman"/>
              </a:rPr>
              <a:t>se producen diversos fenómenos químicos y bioquímicos. Algunos de ellos se muestran en esta diapositiva para una masa de agua estratificada con una capa superior más cálida capa superior oxigenada que flota sobre una capa inferior más fría y deficiente en oxígeno, un fenómeno común durante los meses de verano. </a:t>
            </a:r>
          </a:p>
          <a:p>
            <a:pPr marL="11544" marR="4618" algn="just">
              <a:lnSpc>
                <a:spcPct val="95800"/>
              </a:lnSpc>
            </a:pPr>
            <a:endParaRPr lang="es-MX" sz="1636" dirty="0">
              <a:latin typeface="Times New Roman"/>
              <a:cs typeface="Times New Roman"/>
            </a:endParaRPr>
          </a:p>
          <a:p>
            <a:pPr marL="11544" marR="4618" algn="just">
              <a:lnSpc>
                <a:spcPct val="95800"/>
              </a:lnSpc>
            </a:pPr>
            <a:r>
              <a:rPr lang="es-MX" sz="1636" dirty="0">
                <a:latin typeface="Times New Roman"/>
                <a:cs typeface="Times New Roman"/>
              </a:rPr>
              <a:t>Los gases se intercambian con la atmósfera en la superficie y los solutos se intercambian entre el agua y el sedimento. La fotosíntesis produce biomasa, representada aquí como [</a:t>
            </a:r>
            <a:r>
              <a:rPr lang="es-MX" sz="1636" b="1" dirty="0">
                <a:solidFill>
                  <a:srgbClr val="FF0000"/>
                </a:solidFill>
                <a:latin typeface="Times New Roman"/>
                <a:cs typeface="Times New Roman"/>
              </a:rPr>
              <a:t>CH</a:t>
            </a:r>
            <a:r>
              <a:rPr lang="es-MX" sz="1636" b="1" baseline="-25000" dirty="0">
                <a:solidFill>
                  <a:srgbClr val="FF0000"/>
                </a:solidFill>
                <a:latin typeface="Times New Roman"/>
                <a:cs typeface="Times New Roman"/>
              </a:rPr>
              <a:t>2</a:t>
            </a:r>
            <a:r>
              <a:rPr lang="es-MX" sz="1636" b="1" dirty="0">
                <a:solidFill>
                  <a:srgbClr val="FF0000"/>
                </a:solidFill>
                <a:latin typeface="Times New Roman"/>
                <a:cs typeface="Times New Roman"/>
              </a:rPr>
              <a:t>O</a:t>
            </a:r>
            <a:r>
              <a:rPr lang="es-MX" sz="1636" dirty="0">
                <a:latin typeface="Times New Roman"/>
                <a:cs typeface="Times New Roman"/>
              </a:rPr>
              <a:t>], aldehído.</a:t>
            </a:r>
          </a:p>
          <a:p>
            <a:pPr marL="11544" marR="4618" algn="just">
              <a:lnSpc>
                <a:spcPct val="95800"/>
              </a:lnSpc>
            </a:pPr>
            <a:endParaRPr lang="es-MX" sz="1636" dirty="0">
              <a:latin typeface="Times New Roman"/>
              <a:cs typeface="Times New Roman"/>
            </a:endParaRPr>
          </a:p>
          <a:p>
            <a:pPr marL="11544" marR="4618" algn="just">
              <a:lnSpc>
                <a:spcPct val="95800"/>
              </a:lnSpc>
            </a:pPr>
            <a:r>
              <a:rPr lang="es-MX" sz="1636" dirty="0">
                <a:latin typeface="Times New Roman"/>
                <a:cs typeface="Times New Roman"/>
              </a:rPr>
              <a:t>En la capa inferior deficiente en oxígeno la biomasa se degrada por la acción de bacterias anóxicas que utilizan agentes oxidantes distintos del O</a:t>
            </a:r>
            <a:r>
              <a:rPr lang="es-MX" sz="1636" baseline="-25000" dirty="0">
                <a:latin typeface="Times New Roman"/>
                <a:cs typeface="Times New Roman"/>
              </a:rPr>
              <a:t>2</a:t>
            </a:r>
            <a:r>
              <a:rPr lang="es-MX" sz="1636" dirty="0">
                <a:latin typeface="Times New Roman"/>
                <a:cs typeface="Times New Roman"/>
              </a:rPr>
              <a:t>. Cuando el sulfato funciona como agente oxidante, puede desprenderse un oloroso gas de sulfuro de hidrógeno.</a:t>
            </a:r>
          </a:p>
          <a:p>
            <a:pPr marL="11544" marR="4618">
              <a:lnSpc>
                <a:spcPct val="95800"/>
              </a:lnSpc>
            </a:pPr>
            <a:endParaRPr sz="1091" dirty="0">
              <a:latin typeface="Times New Roman"/>
              <a:cs typeface="Times New Roman"/>
            </a:endParaRPr>
          </a:p>
        </p:txBody>
      </p:sp>
      <p:pic>
        <p:nvPicPr>
          <p:cNvPr id="90" name="Imagen 89">
            <a:extLst>
              <a:ext uri="{FF2B5EF4-FFF2-40B4-BE49-F238E27FC236}">
                <a16:creationId xmlns:a16="http://schemas.microsoft.com/office/drawing/2014/main" id="{00C2A82E-164E-4471-A315-A9D759C8818C}"/>
              </a:ext>
            </a:extLst>
          </p:cNvPr>
          <p:cNvPicPr>
            <a:picLocks noChangeAspect="1"/>
          </p:cNvPicPr>
          <p:nvPr/>
        </p:nvPicPr>
        <p:blipFill rotWithShape="1">
          <a:blip r:embed="rId3">
            <a:extLst>
              <a:ext uri="{28A0092B-C50C-407E-A947-70E740481C1C}">
                <a14:useLocalDpi xmlns:a14="http://schemas.microsoft.com/office/drawing/2010/main" val="0"/>
              </a:ext>
            </a:extLst>
          </a:blip>
          <a:srcRect l="17184" t="34820" r="33164" b="4753"/>
          <a:stretch/>
        </p:blipFill>
        <p:spPr>
          <a:xfrm>
            <a:off x="69273" y="779318"/>
            <a:ext cx="6945514" cy="5195455"/>
          </a:xfrm>
          <a:prstGeom prst="rect">
            <a:avLst/>
          </a:prstGeom>
          <a:ln>
            <a:solidFill>
              <a:schemeClr val="tx1"/>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794F306-33AE-4A38-8118-DBC85023EB43}"/>
              </a:ext>
            </a:extLst>
          </p:cNvPr>
          <p:cNvSpPr/>
          <p:nvPr/>
        </p:nvSpPr>
        <p:spPr>
          <a:xfrm>
            <a:off x="685800" y="914401"/>
            <a:ext cx="9067800" cy="4955203"/>
          </a:xfrm>
          <a:prstGeom prst="rect">
            <a:avLst/>
          </a:prstGeom>
        </p:spPr>
        <p:txBody>
          <a:bodyPr wrap="square">
            <a:spAutoFit/>
          </a:bodyPr>
          <a:lstStyle/>
          <a:p>
            <a:r>
              <a:rPr lang="es-MX" sz="2800" dirty="0">
                <a:latin typeface="Times New Roman" panose="02020603050405020304" pitchFamily="18" charset="0"/>
                <a:cs typeface="Times New Roman" panose="02020603050405020304" pitchFamily="18" charset="0"/>
              </a:rPr>
              <a:t>Aire y Atmósfera</a:t>
            </a:r>
          </a:p>
          <a:p>
            <a:endParaRPr lang="es-MX" sz="2800" dirty="0">
              <a:latin typeface="Times New Roman" panose="02020603050405020304" pitchFamily="18" charset="0"/>
              <a:cs typeface="Times New Roman" panose="02020603050405020304" pitchFamily="18" charset="0"/>
            </a:endParaRPr>
          </a:p>
          <a:p>
            <a:r>
              <a:rPr lang="es-MX" sz="2000" dirty="0">
                <a:latin typeface="Times New Roman" panose="02020603050405020304" pitchFamily="18" charset="0"/>
                <a:cs typeface="Times New Roman" panose="02020603050405020304" pitchFamily="18" charset="0"/>
              </a:rPr>
              <a:t>• Fuente de gases esenciales</a:t>
            </a:r>
          </a:p>
          <a:p>
            <a:r>
              <a:rPr lang="es-MX" sz="2000" dirty="0">
                <a:latin typeface="Times New Roman" panose="02020603050405020304" pitchFamily="18" charset="0"/>
                <a:cs typeface="Times New Roman" panose="02020603050405020304" pitchFamily="18" charset="0"/>
              </a:rPr>
              <a:t>• Oxígeno para animales y otros organismos</a:t>
            </a:r>
          </a:p>
          <a:p>
            <a:r>
              <a:rPr lang="es-MX" sz="2000" dirty="0">
                <a:latin typeface="Times New Roman" panose="02020603050405020304" pitchFamily="18" charset="0"/>
                <a:cs typeface="Times New Roman" panose="02020603050405020304" pitchFamily="18" charset="0"/>
              </a:rPr>
              <a:t>• Dióxido de carbono para la fotosíntesis de plantas</a:t>
            </a:r>
          </a:p>
          <a:p>
            <a:r>
              <a:rPr lang="es-MX" sz="2000" dirty="0">
                <a:latin typeface="Times New Roman" panose="02020603050405020304" pitchFamily="18" charset="0"/>
                <a:cs typeface="Times New Roman" panose="02020603050405020304" pitchFamily="18" charset="0"/>
              </a:rPr>
              <a:t>• Nitrógeno convertido en forma químicamente combinada como nutriente vegetal</a:t>
            </a:r>
          </a:p>
          <a:p>
            <a:r>
              <a:rPr lang="es-MX" sz="2000" dirty="0">
                <a:latin typeface="Times New Roman" panose="02020603050405020304" pitchFamily="18" charset="0"/>
                <a:cs typeface="Times New Roman" panose="02020603050405020304" pitchFamily="18" charset="0"/>
              </a:rPr>
              <a:t>• Oxígeno, nitrógeno y argón para usos industriales</a:t>
            </a:r>
          </a:p>
          <a:p>
            <a:r>
              <a:rPr lang="es-MX" sz="2000" dirty="0">
                <a:latin typeface="Times New Roman" panose="02020603050405020304" pitchFamily="18" charset="0"/>
                <a:cs typeface="Times New Roman" panose="02020603050405020304" pitchFamily="18" charset="0"/>
              </a:rPr>
              <a:t>• Funciones protectoras</a:t>
            </a:r>
          </a:p>
          <a:p>
            <a:r>
              <a:rPr lang="es-MX" sz="2000" dirty="0">
                <a:latin typeface="Times New Roman" panose="02020603050405020304" pitchFamily="18" charset="0"/>
                <a:cs typeface="Times New Roman" panose="02020603050405020304" pitchFamily="18" charset="0"/>
              </a:rPr>
              <a:t>	Filtra la radiación ultravioleta dañina</a:t>
            </a:r>
          </a:p>
          <a:p>
            <a:r>
              <a:rPr lang="es-MX" sz="2000" dirty="0">
                <a:latin typeface="Times New Roman" panose="02020603050405020304" pitchFamily="18" charset="0"/>
                <a:cs typeface="Times New Roman" panose="02020603050405020304" pitchFamily="18" charset="0"/>
              </a:rPr>
              <a:t>	Regula la temperatura de la superficie de la Tierra dentro de un rango compatible con la vida.</a:t>
            </a:r>
          </a:p>
          <a:p>
            <a:r>
              <a:rPr lang="es-MX" sz="2000" dirty="0">
                <a:latin typeface="Times New Roman" panose="02020603050405020304" pitchFamily="18" charset="0"/>
                <a:cs typeface="Times New Roman" panose="02020603050405020304" pitchFamily="18" charset="0"/>
              </a:rPr>
              <a:t>Aspectos de la ciencia atmosférica</a:t>
            </a:r>
          </a:p>
          <a:p>
            <a:r>
              <a:rPr lang="es-MX" sz="2000" dirty="0">
                <a:latin typeface="Times New Roman" panose="02020603050405020304" pitchFamily="18" charset="0"/>
                <a:cs typeface="Times New Roman" panose="02020603050405020304" pitchFamily="18" charset="0"/>
              </a:rPr>
              <a:t>• Movimiento de masas de aire</a:t>
            </a:r>
          </a:p>
          <a:p>
            <a:r>
              <a:rPr lang="es-MX" sz="2000" dirty="0">
                <a:latin typeface="Times New Roman" panose="02020603050405020304" pitchFamily="18" charset="0"/>
                <a:cs typeface="Times New Roman" panose="02020603050405020304" pitchFamily="18" charset="0"/>
              </a:rPr>
              <a:t>• Balance de calor</a:t>
            </a:r>
          </a:p>
          <a:p>
            <a:r>
              <a:rPr lang="es-MX" sz="2000" dirty="0">
                <a:latin typeface="Times New Roman" panose="02020603050405020304" pitchFamily="18" charset="0"/>
                <a:cs typeface="Times New Roman" panose="02020603050405020304" pitchFamily="18" charset="0"/>
              </a:rPr>
              <a:t>• Propiedades y reacciones químicas</a:t>
            </a:r>
          </a:p>
        </p:txBody>
      </p:sp>
    </p:spTree>
    <p:extLst>
      <p:ext uri="{BB962C8B-B14F-4D97-AF65-F5344CB8AC3E}">
        <p14:creationId xmlns:p14="http://schemas.microsoft.com/office/powerpoint/2010/main" val="939016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86E0074-962C-433F-985F-6346955F698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Lst>
          </a:blip>
          <a:srcRect l="29029" t="26227" r="32561" b="6667"/>
          <a:stretch/>
        </p:blipFill>
        <p:spPr>
          <a:xfrm>
            <a:off x="228600" y="301451"/>
            <a:ext cx="5638800" cy="6361012"/>
          </a:xfrm>
          <a:prstGeom prst="rect">
            <a:avLst/>
          </a:prstGeom>
          <a:ln>
            <a:solidFill>
              <a:schemeClr val="tx1"/>
            </a:solidFill>
          </a:ln>
        </p:spPr>
      </p:pic>
      <p:sp>
        <p:nvSpPr>
          <p:cNvPr id="4" name="Rectángulo 3">
            <a:extLst>
              <a:ext uri="{FF2B5EF4-FFF2-40B4-BE49-F238E27FC236}">
                <a16:creationId xmlns:a16="http://schemas.microsoft.com/office/drawing/2014/main" id="{00D03670-2504-4FDD-8D5C-C2835334860B}"/>
              </a:ext>
            </a:extLst>
          </p:cNvPr>
          <p:cNvSpPr/>
          <p:nvPr/>
        </p:nvSpPr>
        <p:spPr>
          <a:xfrm>
            <a:off x="5877448" y="152400"/>
            <a:ext cx="6162152" cy="4247317"/>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El aire</a:t>
            </a:r>
            <a:r>
              <a:rPr lang="es-MX" dirty="0">
                <a:latin typeface="Times New Roman" panose="02020603050405020304" pitchFamily="18" charset="0"/>
                <a:cs typeface="Times New Roman" panose="02020603050405020304" pitchFamily="18" charset="0"/>
              </a:rPr>
              <a:t>, es la mezcla de gases que nos rodea por todas partes, forma la atmósfera que permite la vida sobre la faz de la tierra.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Es invisible, se manifiesta de muchas formas: corrientes, vientos, resistencia al desplazamiento (que se aprovecha en los paracaídas y condiciona el diseño aerodinámico de automóviles y aviones, etc.).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El aire es indispensable para la vida sobre la tierra, de la misma manera que el agua.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Un adulto, en una jornada diaria de actividad normal, hace circular por sus pulmones alrededor de 3000 litros de aire; en el desarrollo de una jornada de ejercicio necesita hasta 5000 litros de aire</a:t>
            </a:r>
          </a:p>
        </p:txBody>
      </p:sp>
      <p:sp>
        <p:nvSpPr>
          <p:cNvPr id="5" name="Rectángulo 4">
            <a:extLst>
              <a:ext uri="{FF2B5EF4-FFF2-40B4-BE49-F238E27FC236}">
                <a16:creationId xmlns:a16="http://schemas.microsoft.com/office/drawing/2014/main" id="{ABA794CA-FD38-4373-A58B-D1ED489EA31D}"/>
              </a:ext>
            </a:extLst>
          </p:cNvPr>
          <p:cNvSpPr/>
          <p:nvPr/>
        </p:nvSpPr>
        <p:spPr>
          <a:xfrm>
            <a:off x="5880797" y="4420480"/>
            <a:ext cx="6096000" cy="2308324"/>
          </a:xfrm>
          <a:prstGeom prst="rect">
            <a:avLst/>
          </a:prstGeom>
        </p:spPr>
        <p:txBody>
          <a:bodyPr>
            <a:spAutoFit/>
          </a:bodyPr>
          <a:lstStyle/>
          <a:p>
            <a:pPr algn="just"/>
            <a:r>
              <a:rPr lang="es-MX" dirty="0">
                <a:latin typeface="Times New Roman" panose="02020603050405020304" pitchFamily="18" charset="0"/>
                <a:cs typeface="Times New Roman" panose="02020603050405020304" pitchFamily="18" charset="0"/>
              </a:rPr>
              <a:t>El aire, </a:t>
            </a:r>
            <a:r>
              <a:rPr lang="es-MX" b="1" i="1" dirty="0">
                <a:latin typeface="Times New Roman" panose="02020603050405020304" pitchFamily="18" charset="0"/>
                <a:cs typeface="Times New Roman" panose="02020603050405020304" pitchFamily="18" charset="0"/>
              </a:rPr>
              <a:t>mezcla</a:t>
            </a:r>
            <a:r>
              <a:rPr lang="es-MX" dirty="0">
                <a:latin typeface="Times New Roman" panose="02020603050405020304" pitchFamily="18" charset="0"/>
                <a:cs typeface="Times New Roman" panose="02020603050405020304" pitchFamily="18" charset="0"/>
              </a:rPr>
              <a:t> principalmente </a:t>
            </a:r>
            <a:r>
              <a:rPr lang="es-MX" i="1" dirty="0">
                <a:latin typeface="Times New Roman" panose="02020603050405020304" pitchFamily="18" charset="0"/>
                <a:cs typeface="Times New Roman" panose="02020603050405020304" pitchFamily="18" charset="0"/>
              </a:rPr>
              <a:t>nitrógeno y oxígeno</a:t>
            </a:r>
            <a:r>
              <a:rPr lang="es-MX" dirty="0">
                <a:latin typeface="Times New Roman" panose="02020603050405020304" pitchFamily="18" charset="0"/>
                <a:cs typeface="Times New Roman" panose="02020603050405020304" pitchFamily="18" charset="0"/>
              </a:rPr>
              <a:t>, que forman parte de la atmósfera,  que desarrolla un papel fundamental en los procesos globales que mantienen la vida de billones de organismos en la Tierra.</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Uno de los principales es la interacción de la </a:t>
            </a:r>
            <a:r>
              <a:rPr lang="es-MX" i="1" dirty="0">
                <a:latin typeface="Times New Roman" panose="02020603050405020304" pitchFamily="18" charset="0"/>
                <a:cs typeface="Times New Roman" panose="02020603050405020304" pitchFamily="18" charset="0"/>
              </a:rPr>
              <a:t>fotosíntesis </a:t>
            </a:r>
            <a:r>
              <a:rPr lang="es-MX" dirty="0">
                <a:latin typeface="Times New Roman" panose="02020603050405020304" pitchFamily="18" charset="0"/>
                <a:cs typeface="Times New Roman" panose="02020603050405020304" pitchFamily="18" charset="0"/>
              </a:rPr>
              <a:t>y la </a:t>
            </a:r>
            <a:r>
              <a:rPr lang="es-MX" i="1" dirty="0">
                <a:latin typeface="Times New Roman" panose="02020603050405020304" pitchFamily="18" charset="0"/>
                <a:cs typeface="Times New Roman" panose="02020603050405020304" pitchFamily="18" charset="0"/>
              </a:rPr>
              <a:t>respiración</a:t>
            </a:r>
            <a:r>
              <a:rPr lang="es-MX" dirty="0">
                <a:latin typeface="Times New Roman" panose="02020603050405020304" pitchFamily="18" charset="0"/>
                <a:cs typeface="Times New Roman" panose="02020603050405020304" pitchFamily="18" charset="0"/>
              </a:rPr>
              <a:t>, en donde intervienen el dióxido de carbono y el oxígeno.</a:t>
            </a:r>
          </a:p>
        </p:txBody>
      </p:sp>
    </p:spTree>
    <p:extLst>
      <p:ext uri="{BB962C8B-B14F-4D97-AF65-F5344CB8AC3E}">
        <p14:creationId xmlns:p14="http://schemas.microsoft.com/office/powerpoint/2010/main" val="30798783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E20B54-2787-42FB-8796-A5D1D07E4D6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l="10485" t="57435" r="30290" b="18535"/>
          <a:stretch/>
        </p:blipFill>
        <p:spPr>
          <a:xfrm>
            <a:off x="304008" y="222608"/>
            <a:ext cx="11490334" cy="3010247"/>
          </a:xfrm>
          <a:prstGeom prst="rect">
            <a:avLst/>
          </a:prstGeom>
        </p:spPr>
      </p:pic>
      <p:pic>
        <p:nvPicPr>
          <p:cNvPr id="5" name="Imagen 4">
            <a:extLst>
              <a:ext uri="{FF2B5EF4-FFF2-40B4-BE49-F238E27FC236}">
                <a16:creationId xmlns:a16="http://schemas.microsoft.com/office/drawing/2014/main" id="{69B34047-15FF-4A81-84A1-6F3A4085A010}"/>
              </a:ext>
            </a:extLst>
          </p:cNvPr>
          <p:cNvPicPr>
            <a:picLocks noChangeAspect="1"/>
          </p:cNvPicPr>
          <p:nvPr/>
        </p:nvPicPr>
        <p:blipFill rotWithShape="1">
          <a:blip r:embed="rId4"/>
          <a:srcRect l="27988" t="62857" r="30290" b="13553"/>
          <a:stretch/>
        </p:blipFill>
        <p:spPr>
          <a:xfrm>
            <a:off x="1817204" y="3485507"/>
            <a:ext cx="8557591" cy="3124200"/>
          </a:xfrm>
          <a:prstGeom prst="rect">
            <a:avLst/>
          </a:prstGeom>
        </p:spPr>
      </p:pic>
    </p:spTree>
    <p:extLst>
      <p:ext uri="{BB962C8B-B14F-4D97-AF65-F5344CB8AC3E}">
        <p14:creationId xmlns:p14="http://schemas.microsoft.com/office/powerpoint/2010/main" val="2010890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B602195-AB56-4D48-A49D-FA6C62B9BA90}"/>
              </a:ext>
            </a:extLst>
          </p:cNvPr>
          <p:cNvSpPr/>
          <p:nvPr/>
        </p:nvSpPr>
        <p:spPr>
          <a:xfrm>
            <a:off x="152400" y="762000"/>
            <a:ext cx="4724400" cy="5078313"/>
          </a:xfrm>
          <a:prstGeom prst="rect">
            <a:avLst/>
          </a:prstGeom>
        </p:spPr>
        <p:txBody>
          <a:bodyPr wrap="square">
            <a:spAutoFit/>
          </a:bodyPr>
          <a:lstStyle/>
          <a:p>
            <a:r>
              <a:rPr lang="es-MX" sz="2400" dirty="0">
                <a:solidFill>
                  <a:srgbClr val="FF0000"/>
                </a:solidFill>
                <a:latin typeface="Times New Roman" panose="02020603050405020304" pitchFamily="18" charset="0"/>
                <a:cs typeface="Times New Roman" panose="02020603050405020304" pitchFamily="18" charset="0"/>
              </a:rPr>
              <a:t>Mezcla homogénea indispensable para la vida.</a:t>
            </a:r>
          </a:p>
          <a:p>
            <a:r>
              <a:rPr lang="es-MX" sz="2400" dirty="0">
                <a:solidFill>
                  <a:srgbClr val="FF0000"/>
                </a:solidFill>
                <a:latin typeface="Times New Roman" panose="02020603050405020304" pitchFamily="18" charset="0"/>
                <a:cs typeface="Times New Roman" panose="02020603050405020304" pitchFamily="18" charset="0"/>
              </a:rPr>
              <a:t>Composición porcentual de N</a:t>
            </a:r>
            <a:r>
              <a:rPr lang="es-MX" sz="2400" baseline="-25000" dirty="0">
                <a:solidFill>
                  <a:srgbClr val="FF0000"/>
                </a:solidFill>
                <a:latin typeface="Times New Roman" panose="02020603050405020304" pitchFamily="18" charset="0"/>
                <a:cs typeface="Times New Roman" panose="02020603050405020304" pitchFamily="18" charset="0"/>
              </a:rPr>
              <a:t>2</a:t>
            </a:r>
            <a:r>
              <a:rPr lang="es-MX" sz="2400" dirty="0">
                <a:solidFill>
                  <a:srgbClr val="FF0000"/>
                </a:solidFill>
                <a:latin typeface="Times New Roman" panose="02020603050405020304" pitchFamily="18" charset="0"/>
                <a:cs typeface="Times New Roman" panose="02020603050405020304" pitchFamily="18" charset="0"/>
              </a:rPr>
              <a:t>, O</a:t>
            </a:r>
            <a:r>
              <a:rPr lang="es-MX" sz="2400" baseline="-25000" dirty="0">
                <a:solidFill>
                  <a:srgbClr val="FF0000"/>
                </a:solidFill>
                <a:latin typeface="Times New Roman" panose="02020603050405020304" pitchFamily="18" charset="0"/>
                <a:cs typeface="Times New Roman" panose="02020603050405020304" pitchFamily="18" charset="0"/>
              </a:rPr>
              <a:t>2</a:t>
            </a:r>
            <a:r>
              <a:rPr lang="es-MX" sz="2400" dirty="0">
                <a:solidFill>
                  <a:srgbClr val="FF0000"/>
                </a:solidFill>
                <a:latin typeface="Times New Roman" panose="02020603050405020304" pitchFamily="18" charset="0"/>
                <a:cs typeface="Times New Roman" panose="02020603050405020304" pitchFamily="18" charset="0"/>
              </a:rPr>
              <a:t>, CO</a:t>
            </a:r>
            <a:r>
              <a:rPr lang="es-MX" sz="2400" baseline="-25000" dirty="0">
                <a:solidFill>
                  <a:srgbClr val="FF0000"/>
                </a:solidFill>
                <a:latin typeface="Times New Roman" panose="02020603050405020304" pitchFamily="18" charset="0"/>
                <a:cs typeface="Times New Roman" panose="02020603050405020304" pitchFamily="18" charset="0"/>
              </a:rPr>
              <a:t>2</a:t>
            </a:r>
            <a:r>
              <a:rPr lang="es-MX" sz="2400" dirty="0">
                <a:solidFill>
                  <a:srgbClr val="FF0000"/>
                </a:solidFill>
                <a:latin typeface="Times New Roman" panose="02020603050405020304" pitchFamily="18" charset="0"/>
                <a:cs typeface="Times New Roman" panose="02020603050405020304" pitchFamily="18" charset="0"/>
              </a:rPr>
              <a:t>, Ar y H</a:t>
            </a:r>
            <a:r>
              <a:rPr lang="es-MX" sz="2400" baseline="-25000" dirty="0">
                <a:solidFill>
                  <a:srgbClr val="FF0000"/>
                </a:solidFill>
                <a:latin typeface="Times New Roman" panose="02020603050405020304" pitchFamily="18" charset="0"/>
                <a:cs typeface="Times New Roman" panose="02020603050405020304" pitchFamily="18" charset="0"/>
              </a:rPr>
              <a:t>2</a:t>
            </a:r>
            <a:r>
              <a:rPr lang="es-MX" sz="2400" dirty="0">
                <a:solidFill>
                  <a:srgbClr val="FF0000"/>
                </a:solidFill>
                <a:latin typeface="Times New Roman" panose="02020603050405020304" pitchFamily="18" charset="0"/>
                <a:cs typeface="Times New Roman" panose="02020603050405020304" pitchFamily="18" charset="0"/>
              </a:rPr>
              <a:t>O</a:t>
            </a:r>
          </a:p>
          <a:p>
            <a:endParaRPr lang="es-MX" sz="2400" dirty="0">
              <a:solidFill>
                <a:srgbClr val="FF0000"/>
              </a:solidFill>
              <a:latin typeface="Times New Roman" panose="02020603050405020304" pitchFamily="18" charset="0"/>
              <a:cs typeface="Times New Roman" panose="02020603050405020304" pitchFamily="18" charset="0"/>
            </a:endParaRPr>
          </a:p>
          <a:p>
            <a:endParaRPr lang="es-MX" sz="2400" dirty="0">
              <a:solidFill>
                <a:srgbClr val="FF0000"/>
              </a:solidFill>
              <a:latin typeface="Times New Roman" panose="02020603050405020304" pitchFamily="18" charset="0"/>
              <a:cs typeface="Times New Roman" panose="02020603050405020304" pitchFamily="18" charset="0"/>
            </a:endParaRPr>
          </a:p>
          <a:p>
            <a:pPr algn="just"/>
            <a:r>
              <a:rPr lang="es-MX" dirty="0">
                <a:solidFill>
                  <a:srgbClr val="000000"/>
                </a:solidFill>
                <a:latin typeface="Times New Roman" panose="02020603050405020304" pitchFamily="18" charset="0"/>
                <a:cs typeface="Times New Roman" panose="02020603050405020304" pitchFamily="18" charset="0"/>
              </a:rPr>
              <a:t>La </a:t>
            </a:r>
            <a:r>
              <a:rPr lang="es-MX" i="1" dirty="0">
                <a:solidFill>
                  <a:srgbClr val="000000"/>
                </a:solidFill>
                <a:latin typeface="Times New Roman" panose="02020603050405020304" pitchFamily="18" charset="0"/>
                <a:cs typeface="Times New Roman" panose="02020603050405020304" pitchFamily="18" charset="0"/>
              </a:rPr>
              <a:t>composición </a:t>
            </a:r>
            <a:r>
              <a:rPr lang="es-MX" dirty="0">
                <a:solidFill>
                  <a:srgbClr val="000000"/>
                </a:solidFill>
                <a:latin typeface="Times New Roman" panose="02020603050405020304" pitchFamily="18" charset="0"/>
                <a:cs typeface="Times New Roman" panose="02020603050405020304" pitchFamily="18" charset="0"/>
              </a:rPr>
              <a:t>actual de una muestra de </a:t>
            </a:r>
            <a:r>
              <a:rPr lang="es-MX" i="1" dirty="0">
                <a:solidFill>
                  <a:srgbClr val="000000"/>
                </a:solidFill>
                <a:latin typeface="Times New Roman" panose="02020603050405020304" pitchFamily="18" charset="0"/>
                <a:cs typeface="Times New Roman" panose="02020603050405020304" pitchFamily="18" charset="0"/>
              </a:rPr>
              <a:t>aire seco y limpio </a:t>
            </a:r>
            <a:r>
              <a:rPr lang="es-MX" dirty="0">
                <a:solidFill>
                  <a:srgbClr val="000000"/>
                </a:solidFill>
                <a:latin typeface="Times New Roman" panose="02020603050405020304" pitchFamily="18" charset="0"/>
                <a:cs typeface="Times New Roman" panose="02020603050405020304" pitchFamily="18" charset="0"/>
              </a:rPr>
              <a:t>en la troposfera se muestra en la tabla. El 99% consiste de dos gases, cuyas composiciones en volumen son: 78% (nitrógeno) y 21% (oxígeno). </a:t>
            </a:r>
          </a:p>
          <a:p>
            <a:pPr algn="just"/>
            <a:endParaRPr lang="es-MX" dirty="0">
              <a:solidFill>
                <a:srgbClr val="000000"/>
              </a:solidFill>
              <a:latin typeface="Times New Roman" panose="02020603050405020304" pitchFamily="18" charset="0"/>
              <a:cs typeface="Times New Roman" panose="02020603050405020304" pitchFamily="18" charset="0"/>
            </a:endParaRPr>
          </a:p>
          <a:p>
            <a:pPr algn="just"/>
            <a:r>
              <a:rPr lang="es-MX" dirty="0">
                <a:solidFill>
                  <a:srgbClr val="000000"/>
                </a:solidFill>
                <a:latin typeface="Times New Roman" panose="02020603050405020304" pitchFamily="18" charset="0"/>
                <a:cs typeface="Times New Roman" panose="02020603050405020304" pitchFamily="18" charset="0"/>
              </a:rPr>
              <a:t>El aire también contiene vapor de agua, cuyas concentraciones pueden variar desde 0.01% en volumen en los fríos polos, hasta 4% en el cálido y húmedo trópico</a:t>
            </a:r>
            <a:endParaRPr lang="es-MX" dirty="0">
              <a:latin typeface="Times New Roman" panose="02020603050405020304" pitchFamily="18" charset="0"/>
              <a:cs typeface="Times New Roman" panose="02020603050405020304" pitchFamily="18" charset="0"/>
            </a:endParaRPr>
          </a:p>
        </p:txBody>
      </p:sp>
      <p:pic>
        <p:nvPicPr>
          <p:cNvPr id="6" name="Imagen 5">
            <a:extLst>
              <a:ext uri="{FF2B5EF4-FFF2-40B4-BE49-F238E27FC236}">
                <a16:creationId xmlns:a16="http://schemas.microsoft.com/office/drawing/2014/main" id="{E83FF5B0-1968-4FE3-B795-E69EA35E957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l="13513" t="36190" r="44671" b="23077"/>
          <a:stretch/>
        </p:blipFill>
        <p:spPr>
          <a:xfrm>
            <a:off x="5410200" y="1447800"/>
            <a:ext cx="6178776" cy="3886200"/>
          </a:xfrm>
          <a:prstGeom prst="rect">
            <a:avLst/>
          </a:prstGeom>
        </p:spPr>
      </p:pic>
    </p:spTree>
    <p:extLst>
      <p:ext uri="{BB962C8B-B14F-4D97-AF65-F5344CB8AC3E}">
        <p14:creationId xmlns:p14="http://schemas.microsoft.com/office/powerpoint/2010/main" val="1061792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AD200EF-C787-4D24-863E-91376E801D3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l="24393" t="24908" r="33034" b="18242"/>
          <a:stretch/>
        </p:blipFill>
        <p:spPr>
          <a:xfrm>
            <a:off x="457200" y="533400"/>
            <a:ext cx="6176629" cy="5325626"/>
          </a:xfrm>
          <a:prstGeom prst="rect">
            <a:avLst/>
          </a:prstGeom>
          <a:ln>
            <a:solidFill>
              <a:schemeClr val="tx1"/>
            </a:solidFill>
          </a:ln>
        </p:spPr>
      </p:pic>
      <p:sp>
        <p:nvSpPr>
          <p:cNvPr id="6" name="Rectángulo 5">
            <a:extLst>
              <a:ext uri="{FF2B5EF4-FFF2-40B4-BE49-F238E27FC236}">
                <a16:creationId xmlns:a16="http://schemas.microsoft.com/office/drawing/2014/main" id="{4F89AD74-D78C-4482-AE59-D418EA4FE75F}"/>
              </a:ext>
            </a:extLst>
          </p:cNvPr>
          <p:cNvSpPr/>
          <p:nvPr/>
        </p:nvSpPr>
        <p:spPr>
          <a:xfrm>
            <a:off x="6781800" y="1828800"/>
            <a:ext cx="5100971" cy="2585323"/>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La fotosíntesis y la respiración son dos procesos complementarios. </a:t>
            </a:r>
          </a:p>
          <a:p>
            <a:pPr algn="just"/>
            <a:endParaRPr lang="es-MX" b="1"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Los productos de “desecho” de uno son la “materia prima” del otro, y viceversa.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Los dos crean un ciclo interconectado que mantiene los niveles de oxígeno y dióxido de carbono de la atmósfera.</a:t>
            </a:r>
          </a:p>
        </p:txBody>
      </p:sp>
    </p:spTree>
    <p:extLst>
      <p:ext uri="{BB962C8B-B14F-4D97-AF65-F5344CB8AC3E}">
        <p14:creationId xmlns:p14="http://schemas.microsoft.com/office/powerpoint/2010/main" val="2358675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139C747-7622-4BE3-B955-9F77C60BA55E}"/>
              </a:ext>
            </a:extLst>
          </p:cNvPr>
          <p:cNvSpPr/>
          <p:nvPr/>
        </p:nvSpPr>
        <p:spPr>
          <a:xfrm>
            <a:off x="228600" y="838200"/>
            <a:ext cx="4419600" cy="2585323"/>
          </a:xfrm>
          <a:prstGeom prst="rect">
            <a:avLst/>
          </a:prstGeom>
        </p:spPr>
        <p:txBody>
          <a:bodyPr wrap="square">
            <a:spAutoFit/>
          </a:bodyPr>
          <a:lstStyle/>
          <a:p>
            <a:pPr algn="just"/>
            <a:r>
              <a:rPr lang="es-MX" i="1" dirty="0">
                <a:latin typeface="Times New Roman" panose="02020603050405020304" pitchFamily="18" charset="0"/>
                <a:cs typeface="Times New Roman" panose="02020603050405020304" pitchFamily="18" charset="0"/>
              </a:rPr>
              <a:t>Existen dos procesos naturales en la atmósfera que juegan un papel crucial en el clima y formas de vida </a:t>
            </a:r>
            <a:r>
              <a:rPr lang="es-MX" dirty="0">
                <a:latin typeface="Times New Roman" panose="02020603050405020304" pitchFamily="18" charset="0"/>
                <a:cs typeface="Times New Roman" panose="02020603050405020304" pitchFamily="18" charset="0"/>
              </a:rPr>
              <a:t>(</a:t>
            </a:r>
            <a:r>
              <a:rPr lang="es-MX" b="1" i="1" dirty="0">
                <a:solidFill>
                  <a:srgbClr val="FF0000"/>
                </a:solidFill>
                <a:latin typeface="Times New Roman" panose="02020603050405020304" pitchFamily="18" charset="0"/>
                <a:cs typeface="Times New Roman" panose="02020603050405020304" pitchFamily="18" charset="0"/>
              </a:rPr>
              <a:t>biodiversidad</a:t>
            </a:r>
            <a:r>
              <a:rPr lang="es-MX" dirty="0">
                <a:latin typeface="Times New Roman" panose="02020603050405020304" pitchFamily="18" charset="0"/>
                <a:cs typeface="Times New Roman" panose="02020603050405020304" pitchFamily="18" charset="0"/>
              </a:rPr>
              <a:t>) de la tierra: </a:t>
            </a:r>
          </a:p>
          <a:p>
            <a:pPr algn="just"/>
            <a:r>
              <a:rPr lang="es-MX" b="1" i="1" dirty="0">
                <a:solidFill>
                  <a:srgbClr val="FF0000"/>
                </a:solidFill>
                <a:latin typeface="Times New Roman" panose="02020603050405020304" pitchFamily="18" charset="0"/>
                <a:cs typeface="Times New Roman" panose="02020603050405020304" pitchFamily="18" charset="0"/>
              </a:rPr>
              <a:t>	Efecto invernadero</a:t>
            </a:r>
            <a:r>
              <a:rPr lang="es-MX" dirty="0">
                <a:latin typeface="Times New Roman" panose="02020603050405020304" pitchFamily="18" charset="0"/>
                <a:cs typeface="Times New Roman" panose="02020603050405020304" pitchFamily="18" charset="0"/>
              </a:rPr>
              <a:t>, que atrapa el calor en la troposfera</a:t>
            </a:r>
          </a:p>
          <a:p>
            <a:pPr algn="just"/>
            <a:r>
              <a:rPr lang="es-MX" b="1" i="1" dirty="0">
                <a:solidFill>
                  <a:srgbClr val="FF0000"/>
                </a:solidFill>
                <a:latin typeface="Times New Roman" panose="02020603050405020304" pitchFamily="18" charset="0"/>
                <a:cs typeface="Times New Roman" panose="02020603050405020304" pitchFamily="18" charset="0"/>
              </a:rPr>
              <a:t>	La capa de ozono de la estratosfera</a:t>
            </a:r>
            <a:r>
              <a:rPr lang="es-MX" dirty="0">
                <a:latin typeface="Times New Roman" panose="02020603050405020304" pitchFamily="18" charset="0"/>
                <a:cs typeface="Times New Roman" panose="02020603050405020304" pitchFamily="18" charset="0"/>
              </a:rPr>
              <a:t>, que filtra la mayoría de las radiaciones ultravioleta provenientes del Sol.</a:t>
            </a:r>
          </a:p>
        </p:txBody>
      </p:sp>
      <p:sp>
        <p:nvSpPr>
          <p:cNvPr id="3" name="Rectángulo 2">
            <a:extLst>
              <a:ext uri="{FF2B5EF4-FFF2-40B4-BE49-F238E27FC236}">
                <a16:creationId xmlns:a16="http://schemas.microsoft.com/office/drawing/2014/main" id="{2E40135A-542A-4DA2-AE8C-17BC146EC5D9}"/>
              </a:ext>
            </a:extLst>
          </p:cNvPr>
          <p:cNvSpPr/>
          <p:nvPr/>
        </p:nvSpPr>
        <p:spPr>
          <a:xfrm>
            <a:off x="228600" y="3581400"/>
            <a:ext cx="4419600" cy="2585323"/>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Existen considerables evidencias de que los gases desprendidos a la atmósfera y derivados de la actividad humana </a:t>
            </a:r>
            <a:r>
              <a:rPr lang="es-MX" b="1" i="1" dirty="0">
                <a:solidFill>
                  <a:srgbClr val="FF0000"/>
                </a:solidFill>
                <a:latin typeface="Times New Roman" panose="02020603050405020304" pitchFamily="18" charset="0"/>
                <a:cs typeface="Times New Roman" panose="02020603050405020304" pitchFamily="18" charset="0"/>
              </a:rPr>
              <a:t>han aumentado el efecto invernadero natural y conducido al calentamiento global</a:t>
            </a:r>
            <a:r>
              <a:rPr lang="es-MX" i="1"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también se ha demostrado de manera incontrovertible que la concentración de ozono en la estratosfera se ha reducido, efecto conocido como </a:t>
            </a:r>
            <a:r>
              <a:rPr lang="es-MX" b="1" i="1" dirty="0">
                <a:solidFill>
                  <a:srgbClr val="FF0000"/>
                </a:solidFill>
                <a:latin typeface="Times New Roman" panose="02020603050405020304" pitchFamily="18" charset="0"/>
                <a:cs typeface="Times New Roman" panose="02020603050405020304" pitchFamily="18" charset="0"/>
              </a:rPr>
              <a:t>agotamiento de la capa de ozono</a:t>
            </a:r>
            <a:r>
              <a:rPr lang="es-MX" dirty="0">
                <a:latin typeface="Times New Roman" panose="02020603050405020304" pitchFamily="18" charset="0"/>
                <a:cs typeface="Times New Roman" panose="02020603050405020304" pitchFamily="18" charset="0"/>
              </a:rPr>
              <a:t>. </a:t>
            </a:r>
          </a:p>
        </p:txBody>
      </p:sp>
      <p:pic>
        <p:nvPicPr>
          <p:cNvPr id="5" name="Imagen 4">
            <a:extLst>
              <a:ext uri="{FF2B5EF4-FFF2-40B4-BE49-F238E27FC236}">
                <a16:creationId xmlns:a16="http://schemas.microsoft.com/office/drawing/2014/main" id="{451AD31B-135D-45D3-9495-4762060F1C0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l="27893" t="42142" r="30101" b="10330"/>
          <a:stretch/>
        </p:blipFill>
        <p:spPr>
          <a:xfrm>
            <a:off x="4975273" y="838200"/>
            <a:ext cx="6988127" cy="5105400"/>
          </a:xfrm>
          <a:prstGeom prst="rect">
            <a:avLst/>
          </a:prstGeom>
        </p:spPr>
      </p:pic>
    </p:spTree>
    <p:extLst>
      <p:ext uri="{BB962C8B-B14F-4D97-AF65-F5344CB8AC3E}">
        <p14:creationId xmlns:p14="http://schemas.microsoft.com/office/powerpoint/2010/main" val="363635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8" name="TextBox 7"/>
          <p:cNvSpPr txBox="1"/>
          <p:nvPr/>
        </p:nvSpPr>
        <p:spPr>
          <a:xfrm>
            <a:off x="10134600" y="87868"/>
            <a:ext cx="457200" cy="369332"/>
          </a:xfrm>
          <a:prstGeom prst="rect">
            <a:avLst/>
          </a:prstGeom>
          <a:noFill/>
        </p:spPr>
        <p:txBody>
          <a:bodyPr wrap="square" rtlCol="0">
            <a:spAutoFit/>
          </a:bodyPr>
          <a:lstStyle/>
          <a:p>
            <a:fld id="{557639C6-9D98-734A-84F6-D7C5E3285A17}" type="slidenum">
              <a:rPr lang="en-US" b="1">
                <a:latin typeface="Arial"/>
                <a:cs typeface="Arial"/>
              </a:rPr>
              <a:pPr/>
              <a:t>22</a:t>
            </a:fld>
            <a:endParaRPr lang="en-US" b="1" dirty="0">
              <a:latin typeface="Arial"/>
              <a:cs typeface="Arial"/>
            </a:endParaRPr>
          </a:p>
        </p:txBody>
      </p:sp>
      <p:grpSp>
        <p:nvGrpSpPr>
          <p:cNvPr id="2" name="Group 4">
            <a:extLst>
              <a:ext uri="{FF2B5EF4-FFF2-40B4-BE49-F238E27FC236}">
                <a16:creationId xmlns:a16="http://schemas.microsoft.com/office/drawing/2014/main" id="{73F2C8B0-0A0E-40C8-8002-05374137EE39}"/>
              </a:ext>
            </a:extLst>
          </p:cNvPr>
          <p:cNvGrpSpPr>
            <a:grpSpLocks noChangeAspect="1"/>
          </p:cNvGrpSpPr>
          <p:nvPr/>
        </p:nvGrpSpPr>
        <p:grpSpPr bwMode="auto">
          <a:xfrm>
            <a:off x="1630364" y="138519"/>
            <a:ext cx="9101137" cy="6784975"/>
            <a:chOff x="33" y="0"/>
            <a:chExt cx="5733" cy="4274"/>
          </a:xfrm>
        </p:grpSpPr>
        <p:sp>
          <p:nvSpPr>
            <p:cNvPr id="3" name="AutoShape 3">
              <a:extLst>
                <a:ext uri="{FF2B5EF4-FFF2-40B4-BE49-F238E27FC236}">
                  <a16:creationId xmlns:a16="http://schemas.microsoft.com/office/drawing/2014/main" id="{A7F9CB3F-012F-4B46-A957-45B1DB167752}"/>
                </a:ext>
              </a:extLst>
            </p:cNvPr>
            <p:cNvSpPr>
              <a:spLocks noChangeAspect="1" noChangeArrowheads="1" noTextEdit="1"/>
            </p:cNvSpPr>
            <p:nvPr/>
          </p:nvSpPr>
          <p:spPr bwMode="auto">
            <a:xfrm>
              <a:off x="33" y="0"/>
              <a:ext cx="5727" cy="4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 name="Freeform 5">
              <a:extLst>
                <a:ext uri="{FF2B5EF4-FFF2-40B4-BE49-F238E27FC236}">
                  <a16:creationId xmlns:a16="http://schemas.microsoft.com/office/drawing/2014/main" id="{44DCD26F-FC21-4BE1-ADA8-3A23CCC23440}"/>
                </a:ext>
              </a:extLst>
            </p:cNvPr>
            <p:cNvSpPr>
              <a:spLocks/>
            </p:cNvSpPr>
            <p:nvPr/>
          </p:nvSpPr>
          <p:spPr bwMode="auto">
            <a:xfrm>
              <a:off x="57" y="9"/>
              <a:ext cx="5693" cy="3812"/>
            </a:xfrm>
            <a:custGeom>
              <a:avLst/>
              <a:gdLst>
                <a:gd name="T0" fmla="*/ 0 w 6307"/>
                <a:gd name="T1" fmla="*/ 0 h 4220"/>
                <a:gd name="T2" fmla="*/ 0 w 6307"/>
                <a:gd name="T3" fmla="*/ 0 h 4220"/>
                <a:gd name="T4" fmla="*/ 6307 w 6307"/>
                <a:gd name="T5" fmla="*/ 0 h 4220"/>
                <a:gd name="T6" fmla="*/ 6307 w 6307"/>
                <a:gd name="T7" fmla="*/ 4220 h 4220"/>
                <a:gd name="T8" fmla="*/ 0 w 6307"/>
                <a:gd name="T9" fmla="*/ 4220 h 4220"/>
                <a:gd name="T10" fmla="*/ 0 w 6307"/>
                <a:gd name="T11" fmla="*/ 0 h 4220"/>
              </a:gdLst>
              <a:ahLst/>
              <a:cxnLst>
                <a:cxn ang="0">
                  <a:pos x="T0" y="T1"/>
                </a:cxn>
                <a:cxn ang="0">
                  <a:pos x="T2" y="T3"/>
                </a:cxn>
                <a:cxn ang="0">
                  <a:pos x="T4" y="T5"/>
                </a:cxn>
                <a:cxn ang="0">
                  <a:pos x="T6" y="T7"/>
                </a:cxn>
                <a:cxn ang="0">
                  <a:pos x="T8" y="T9"/>
                </a:cxn>
                <a:cxn ang="0">
                  <a:pos x="T10" y="T11"/>
                </a:cxn>
              </a:cxnLst>
              <a:rect l="0" t="0" r="r" b="b"/>
              <a:pathLst>
                <a:path w="6307" h="4220">
                  <a:moveTo>
                    <a:pt x="0" y="0"/>
                  </a:moveTo>
                  <a:lnTo>
                    <a:pt x="0" y="0"/>
                  </a:lnTo>
                  <a:lnTo>
                    <a:pt x="6307" y="0"/>
                  </a:lnTo>
                  <a:lnTo>
                    <a:pt x="6307" y="4220"/>
                  </a:lnTo>
                  <a:lnTo>
                    <a:pt x="0" y="4220"/>
                  </a:lnTo>
                  <a:lnTo>
                    <a:pt x="0" y="0"/>
                  </a:lnTo>
                  <a:close/>
                </a:path>
              </a:pathLst>
            </a:custGeom>
            <a:solidFill>
              <a:srgbClr val="D0EAEB"/>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 name="Freeform 6">
              <a:extLst>
                <a:ext uri="{FF2B5EF4-FFF2-40B4-BE49-F238E27FC236}">
                  <a16:creationId xmlns:a16="http://schemas.microsoft.com/office/drawing/2014/main" id="{6C124200-849D-4D8F-B566-449A917891E7}"/>
                </a:ext>
              </a:extLst>
            </p:cNvPr>
            <p:cNvSpPr>
              <a:spLocks noEditPoints="1"/>
            </p:cNvSpPr>
            <p:nvPr/>
          </p:nvSpPr>
          <p:spPr bwMode="auto">
            <a:xfrm>
              <a:off x="57" y="9"/>
              <a:ext cx="5693" cy="3812"/>
            </a:xfrm>
            <a:custGeom>
              <a:avLst/>
              <a:gdLst>
                <a:gd name="T0" fmla="*/ 320 w 6307"/>
                <a:gd name="T1" fmla="*/ 0 h 4220"/>
                <a:gd name="T2" fmla="*/ 640 w 6307"/>
                <a:gd name="T3" fmla="*/ 0 h 4220"/>
                <a:gd name="T4" fmla="*/ 987 w 6307"/>
                <a:gd name="T5" fmla="*/ 0 h 4220"/>
                <a:gd name="T6" fmla="*/ 1333 w 6307"/>
                <a:gd name="T7" fmla="*/ 0 h 4220"/>
                <a:gd name="T8" fmla="*/ 1653 w 6307"/>
                <a:gd name="T9" fmla="*/ 0 h 4220"/>
                <a:gd name="T10" fmla="*/ 2000 w 6307"/>
                <a:gd name="T11" fmla="*/ 0 h 4220"/>
                <a:gd name="T12" fmla="*/ 2347 w 6307"/>
                <a:gd name="T13" fmla="*/ 0 h 4220"/>
                <a:gd name="T14" fmla="*/ 2667 w 6307"/>
                <a:gd name="T15" fmla="*/ 0 h 4220"/>
                <a:gd name="T16" fmla="*/ 3013 w 6307"/>
                <a:gd name="T17" fmla="*/ 0 h 4220"/>
                <a:gd name="T18" fmla="*/ 3360 w 6307"/>
                <a:gd name="T19" fmla="*/ 0 h 4220"/>
                <a:gd name="T20" fmla="*/ 3680 w 6307"/>
                <a:gd name="T21" fmla="*/ 0 h 4220"/>
                <a:gd name="T22" fmla="*/ 4027 w 6307"/>
                <a:gd name="T23" fmla="*/ 0 h 4220"/>
                <a:gd name="T24" fmla="*/ 4373 w 6307"/>
                <a:gd name="T25" fmla="*/ 0 h 4220"/>
                <a:gd name="T26" fmla="*/ 4693 w 6307"/>
                <a:gd name="T27" fmla="*/ 0 h 4220"/>
                <a:gd name="T28" fmla="*/ 5040 w 6307"/>
                <a:gd name="T29" fmla="*/ 0 h 4220"/>
                <a:gd name="T30" fmla="*/ 5387 w 6307"/>
                <a:gd name="T31" fmla="*/ 0 h 4220"/>
                <a:gd name="T32" fmla="*/ 5707 w 6307"/>
                <a:gd name="T33" fmla="*/ 0 h 4220"/>
                <a:gd name="T34" fmla="*/ 6053 w 6307"/>
                <a:gd name="T35" fmla="*/ 0 h 4220"/>
                <a:gd name="T36" fmla="*/ 6307 w 6307"/>
                <a:gd name="T37" fmla="*/ 67 h 4220"/>
                <a:gd name="T38" fmla="*/ 6307 w 6307"/>
                <a:gd name="T39" fmla="*/ 413 h 4220"/>
                <a:gd name="T40" fmla="*/ 6307 w 6307"/>
                <a:gd name="T41" fmla="*/ 733 h 4220"/>
                <a:gd name="T42" fmla="*/ 6307 w 6307"/>
                <a:gd name="T43" fmla="*/ 1080 h 4220"/>
                <a:gd name="T44" fmla="*/ 6307 w 6307"/>
                <a:gd name="T45" fmla="*/ 1427 h 4220"/>
                <a:gd name="T46" fmla="*/ 6307 w 6307"/>
                <a:gd name="T47" fmla="*/ 1747 h 4220"/>
                <a:gd name="T48" fmla="*/ 6307 w 6307"/>
                <a:gd name="T49" fmla="*/ 2093 h 4220"/>
                <a:gd name="T50" fmla="*/ 6307 w 6307"/>
                <a:gd name="T51" fmla="*/ 2440 h 4220"/>
                <a:gd name="T52" fmla="*/ 6307 w 6307"/>
                <a:gd name="T53" fmla="*/ 2760 h 4220"/>
                <a:gd name="T54" fmla="*/ 6307 w 6307"/>
                <a:gd name="T55" fmla="*/ 3107 h 4220"/>
                <a:gd name="T56" fmla="*/ 6307 w 6307"/>
                <a:gd name="T57" fmla="*/ 3453 h 4220"/>
                <a:gd name="T58" fmla="*/ 6307 w 6307"/>
                <a:gd name="T59" fmla="*/ 3773 h 4220"/>
                <a:gd name="T60" fmla="*/ 6307 w 6307"/>
                <a:gd name="T61" fmla="*/ 4120 h 4220"/>
                <a:gd name="T62" fmla="*/ 6087 w 6307"/>
                <a:gd name="T63" fmla="*/ 4220 h 4220"/>
                <a:gd name="T64" fmla="*/ 5740 w 6307"/>
                <a:gd name="T65" fmla="*/ 4220 h 4220"/>
                <a:gd name="T66" fmla="*/ 5420 w 6307"/>
                <a:gd name="T67" fmla="*/ 4220 h 4220"/>
                <a:gd name="T68" fmla="*/ 5073 w 6307"/>
                <a:gd name="T69" fmla="*/ 4220 h 4220"/>
                <a:gd name="T70" fmla="*/ 4727 w 6307"/>
                <a:gd name="T71" fmla="*/ 4220 h 4220"/>
                <a:gd name="T72" fmla="*/ 4407 w 6307"/>
                <a:gd name="T73" fmla="*/ 4220 h 4220"/>
                <a:gd name="T74" fmla="*/ 4060 w 6307"/>
                <a:gd name="T75" fmla="*/ 4220 h 4220"/>
                <a:gd name="T76" fmla="*/ 3713 w 6307"/>
                <a:gd name="T77" fmla="*/ 4220 h 4220"/>
                <a:gd name="T78" fmla="*/ 3393 w 6307"/>
                <a:gd name="T79" fmla="*/ 4220 h 4220"/>
                <a:gd name="T80" fmla="*/ 3047 w 6307"/>
                <a:gd name="T81" fmla="*/ 4220 h 4220"/>
                <a:gd name="T82" fmla="*/ 2700 w 6307"/>
                <a:gd name="T83" fmla="*/ 4220 h 4220"/>
                <a:gd name="T84" fmla="*/ 2380 w 6307"/>
                <a:gd name="T85" fmla="*/ 4220 h 4220"/>
                <a:gd name="T86" fmla="*/ 2033 w 6307"/>
                <a:gd name="T87" fmla="*/ 4220 h 4220"/>
                <a:gd name="T88" fmla="*/ 1687 w 6307"/>
                <a:gd name="T89" fmla="*/ 4220 h 4220"/>
                <a:gd name="T90" fmla="*/ 1367 w 6307"/>
                <a:gd name="T91" fmla="*/ 4220 h 4220"/>
                <a:gd name="T92" fmla="*/ 1020 w 6307"/>
                <a:gd name="T93" fmla="*/ 4220 h 4220"/>
                <a:gd name="T94" fmla="*/ 673 w 6307"/>
                <a:gd name="T95" fmla="*/ 4220 h 4220"/>
                <a:gd name="T96" fmla="*/ 353 w 6307"/>
                <a:gd name="T97" fmla="*/ 4220 h 4220"/>
                <a:gd name="T98" fmla="*/ 7 w 6307"/>
                <a:gd name="T99" fmla="*/ 4220 h 4220"/>
                <a:gd name="T100" fmla="*/ 0 w 6307"/>
                <a:gd name="T101" fmla="*/ 3880 h 4220"/>
                <a:gd name="T102" fmla="*/ 0 w 6307"/>
                <a:gd name="T103" fmla="*/ 3560 h 4220"/>
                <a:gd name="T104" fmla="*/ 0 w 6307"/>
                <a:gd name="T105" fmla="*/ 3213 h 4220"/>
                <a:gd name="T106" fmla="*/ 0 w 6307"/>
                <a:gd name="T107" fmla="*/ 2867 h 4220"/>
                <a:gd name="T108" fmla="*/ 0 w 6307"/>
                <a:gd name="T109" fmla="*/ 2547 h 4220"/>
                <a:gd name="T110" fmla="*/ 0 w 6307"/>
                <a:gd name="T111" fmla="*/ 2200 h 4220"/>
                <a:gd name="T112" fmla="*/ 0 w 6307"/>
                <a:gd name="T113" fmla="*/ 1853 h 4220"/>
                <a:gd name="T114" fmla="*/ 0 w 6307"/>
                <a:gd name="T115" fmla="*/ 1533 h 4220"/>
                <a:gd name="T116" fmla="*/ 0 w 6307"/>
                <a:gd name="T117" fmla="*/ 1187 h 4220"/>
                <a:gd name="T118" fmla="*/ 0 w 6307"/>
                <a:gd name="T119" fmla="*/ 840 h 4220"/>
                <a:gd name="T120" fmla="*/ 0 w 6307"/>
                <a:gd name="T121" fmla="*/ 520 h 4220"/>
                <a:gd name="T122" fmla="*/ 0 w 6307"/>
                <a:gd name="T123" fmla="*/ 173 h 4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307" h="4220">
                  <a:moveTo>
                    <a:pt x="0" y="0"/>
                  </a:moveTo>
                  <a:lnTo>
                    <a:pt x="0" y="0"/>
                  </a:lnTo>
                  <a:lnTo>
                    <a:pt x="27" y="0"/>
                  </a:lnTo>
                  <a:moveTo>
                    <a:pt x="53" y="0"/>
                  </a:moveTo>
                  <a:lnTo>
                    <a:pt x="53" y="0"/>
                  </a:lnTo>
                  <a:lnTo>
                    <a:pt x="80" y="0"/>
                  </a:lnTo>
                  <a:moveTo>
                    <a:pt x="107" y="0"/>
                  </a:moveTo>
                  <a:lnTo>
                    <a:pt x="107" y="0"/>
                  </a:lnTo>
                  <a:lnTo>
                    <a:pt x="133" y="0"/>
                  </a:lnTo>
                  <a:moveTo>
                    <a:pt x="160" y="0"/>
                  </a:moveTo>
                  <a:lnTo>
                    <a:pt x="160" y="0"/>
                  </a:lnTo>
                  <a:lnTo>
                    <a:pt x="187" y="0"/>
                  </a:lnTo>
                  <a:moveTo>
                    <a:pt x="213" y="0"/>
                  </a:moveTo>
                  <a:lnTo>
                    <a:pt x="213" y="0"/>
                  </a:lnTo>
                  <a:lnTo>
                    <a:pt x="240" y="0"/>
                  </a:lnTo>
                  <a:moveTo>
                    <a:pt x="267" y="0"/>
                  </a:moveTo>
                  <a:lnTo>
                    <a:pt x="267" y="0"/>
                  </a:lnTo>
                  <a:lnTo>
                    <a:pt x="293" y="0"/>
                  </a:lnTo>
                  <a:moveTo>
                    <a:pt x="320" y="0"/>
                  </a:moveTo>
                  <a:lnTo>
                    <a:pt x="320" y="0"/>
                  </a:lnTo>
                  <a:lnTo>
                    <a:pt x="347" y="0"/>
                  </a:lnTo>
                  <a:moveTo>
                    <a:pt x="373" y="0"/>
                  </a:moveTo>
                  <a:lnTo>
                    <a:pt x="373" y="0"/>
                  </a:lnTo>
                  <a:lnTo>
                    <a:pt x="400" y="0"/>
                  </a:lnTo>
                  <a:moveTo>
                    <a:pt x="427" y="0"/>
                  </a:moveTo>
                  <a:lnTo>
                    <a:pt x="427" y="0"/>
                  </a:lnTo>
                  <a:lnTo>
                    <a:pt x="453" y="0"/>
                  </a:lnTo>
                  <a:moveTo>
                    <a:pt x="480" y="0"/>
                  </a:moveTo>
                  <a:lnTo>
                    <a:pt x="480" y="0"/>
                  </a:lnTo>
                  <a:lnTo>
                    <a:pt x="507" y="0"/>
                  </a:lnTo>
                  <a:moveTo>
                    <a:pt x="533" y="0"/>
                  </a:moveTo>
                  <a:lnTo>
                    <a:pt x="533" y="0"/>
                  </a:lnTo>
                  <a:lnTo>
                    <a:pt x="560" y="0"/>
                  </a:lnTo>
                  <a:moveTo>
                    <a:pt x="587" y="0"/>
                  </a:moveTo>
                  <a:lnTo>
                    <a:pt x="587" y="0"/>
                  </a:lnTo>
                  <a:lnTo>
                    <a:pt x="613" y="0"/>
                  </a:lnTo>
                  <a:moveTo>
                    <a:pt x="640" y="0"/>
                  </a:moveTo>
                  <a:lnTo>
                    <a:pt x="640" y="0"/>
                  </a:lnTo>
                  <a:lnTo>
                    <a:pt x="667" y="0"/>
                  </a:lnTo>
                  <a:moveTo>
                    <a:pt x="693" y="0"/>
                  </a:moveTo>
                  <a:lnTo>
                    <a:pt x="693" y="0"/>
                  </a:lnTo>
                  <a:lnTo>
                    <a:pt x="720" y="0"/>
                  </a:lnTo>
                  <a:moveTo>
                    <a:pt x="747" y="0"/>
                  </a:moveTo>
                  <a:lnTo>
                    <a:pt x="747" y="0"/>
                  </a:lnTo>
                  <a:lnTo>
                    <a:pt x="773" y="0"/>
                  </a:lnTo>
                  <a:moveTo>
                    <a:pt x="800" y="0"/>
                  </a:moveTo>
                  <a:lnTo>
                    <a:pt x="800" y="0"/>
                  </a:lnTo>
                  <a:lnTo>
                    <a:pt x="827" y="0"/>
                  </a:lnTo>
                  <a:moveTo>
                    <a:pt x="853" y="0"/>
                  </a:moveTo>
                  <a:lnTo>
                    <a:pt x="853" y="0"/>
                  </a:lnTo>
                  <a:lnTo>
                    <a:pt x="880" y="0"/>
                  </a:lnTo>
                  <a:moveTo>
                    <a:pt x="907" y="0"/>
                  </a:moveTo>
                  <a:lnTo>
                    <a:pt x="907" y="0"/>
                  </a:lnTo>
                  <a:lnTo>
                    <a:pt x="933" y="0"/>
                  </a:lnTo>
                  <a:moveTo>
                    <a:pt x="960" y="0"/>
                  </a:moveTo>
                  <a:lnTo>
                    <a:pt x="960" y="0"/>
                  </a:lnTo>
                  <a:lnTo>
                    <a:pt x="987" y="0"/>
                  </a:lnTo>
                  <a:moveTo>
                    <a:pt x="1013" y="0"/>
                  </a:moveTo>
                  <a:lnTo>
                    <a:pt x="1013" y="0"/>
                  </a:lnTo>
                  <a:lnTo>
                    <a:pt x="1040" y="0"/>
                  </a:lnTo>
                  <a:moveTo>
                    <a:pt x="1067" y="0"/>
                  </a:moveTo>
                  <a:lnTo>
                    <a:pt x="1067" y="0"/>
                  </a:lnTo>
                  <a:lnTo>
                    <a:pt x="1093" y="0"/>
                  </a:lnTo>
                  <a:moveTo>
                    <a:pt x="1120" y="0"/>
                  </a:moveTo>
                  <a:lnTo>
                    <a:pt x="1120" y="0"/>
                  </a:lnTo>
                  <a:lnTo>
                    <a:pt x="1147" y="0"/>
                  </a:lnTo>
                  <a:moveTo>
                    <a:pt x="1173" y="0"/>
                  </a:moveTo>
                  <a:lnTo>
                    <a:pt x="1173" y="0"/>
                  </a:lnTo>
                  <a:lnTo>
                    <a:pt x="1200" y="0"/>
                  </a:lnTo>
                  <a:moveTo>
                    <a:pt x="1227" y="0"/>
                  </a:moveTo>
                  <a:lnTo>
                    <a:pt x="1227" y="0"/>
                  </a:lnTo>
                  <a:lnTo>
                    <a:pt x="1253" y="0"/>
                  </a:lnTo>
                  <a:moveTo>
                    <a:pt x="1280" y="0"/>
                  </a:moveTo>
                  <a:lnTo>
                    <a:pt x="1280" y="0"/>
                  </a:lnTo>
                  <a:lnTo>
                    <a:pt x="1307" y="0"/>
                  </a:lnTo>
                  <a:moveTo>
                    <a:pt x="1333" y="0"/>
                  </a:moveTo>
                  <a:lnTo>
                    <a:pt x="1333" y="0"/>
                  </a:lnTo>
                  <a:lnTo>
                    <a:pt x="1360" y="0"/>
                  </a:lnTo>
                  <a:moveTo>
                    <a:pt x="1387" y="0"/>
                  </a:moveTo>
                  <a:lnTo>
                    <a:pt x="1387" y="0"/>
                  </a:lnTo>
                  <a:lnTo>
                    <a:pt x="1413" y="0"/>
                  </a:lnTo>
                  <a:moveTo>
                    <a:pt x="1440" y="0"/>
                  </a:moveTo>
                  <a:lnTo>
                    <a:pt x="1440" y="0"/>
                  </a:lnTo>
                  <a:lnTo>
                    <a:pt x="1467" y="0"/>
                  </a:lnTo>
                  <a:moveTo>
                    <a:pt x="1493" y="0"/>
                  </a:moveTo>
                  <a:lnTo>
                    <a:pt x="1493" y="0"/>
                  </a:lnTo>
                  <a:lnTo>
                    <a:pt x="1520" y="0"/>
                  </a:lnTo>
                  <a:moveTo>
                    <a:pt x="1547" y="0"/>
                  </a:moveTo>
                  <a:lnTo>
                    <a:pt x="1547" y="0"/>
                  </a:lnTo>
                  <a:lnTo>
                    <a:pt x="1573" y="0"/>
                  </a:lnTo>
                  <a:moveTo>
                    <a:pt x="1600" y="0"/>
                  </a:moveTo>
                  <a:lnTo>
                    <a:pt x="1600" y="0"/>
                  </a:lnTo>
                  <a:lnTo>
                    <a:pt x="1627" y="0"/>
                  </a:lnTo>
                  <a:moveTo>
                    <a:pt x="1653" y="0"/>
                  </a:moveTo>
                  <a:lnTo>
                    <a:pt x="1653" y="0"/>
                  </a:lnTo>
                  <a:lnTo>
                    <a:pt x="1680" y="0"/>
                  </a:lnTo>
                  <a:moveTo>
                    <a:pt x="1707" y="0"/>
                  </a:moveTo>
                  <a:lnTo>
                    <a:pt x="1707" y="0"/>
                  </a:lnTo>
                  <a:lnTo>
                    <a:pt x="1733" y="0"/>
                  </a:lnTo>
                  <a:moveTo>
                    <a:pt x="1760" y="0"/>
                  </a:moveTo>
                  <a:lnTo>
                    <a:pt x="1760" y="0"/>
                  </a:lnTo>
                  <a:lnTo>
                    <a:pt x="1787" y="0"/>
                  </a:lnTo>
                  <a:moveTo>
                    <a:pt x="1813" y="0"/>
                  </a:moveTo>
                  <a:lnTo>
                    <a:pt x="1813" y="0"/>
                  </a:lnTo>
                  <a:lnTo>
                    <a:pt x="1840" y="0"/>
                  </a:lnTo>
                  <a:moveTo>
                    <a:pt x="1867" y="0"/>
                  </a:moveTo>
                  <a:lnTo>
                    <a:pt x="1867" y="0"/>
                  </a:lnTo>
                  <a:lnTo>
                    <a:pt x="1893" y="0"/>
                  </a:lnTo>
                  <a:moveTo>
                    <a:pt x="1920" y="0"/>
                  </a:moveTo>
                  <a:lnTo>
                    <a:pt x="1920" y="0"/>
                  </a:lnTo>
                  <a:lnTo>
                    <a:pt x="1947" y="0"/>
                  </a:lnTo>
                  <a:moveTo>
                    <a:pt x="1973" y="0"/>
                  </a:moveTo>
                  <a:lnTo>
                    <a:pt x="1973" y="0"/>
                  </a:lnTo>
                  <a:lnTo>
                    <a:pt x="2000" y="0"/>
                  </a:lnTo>
                  <a:moveTo>
                    <a:pt x="2027" y="0"/>
                  </a:moveTo>
                  <a:lnTo>
                    <a:pt x="2027" y="0"/>
                  </a:lnTo>
                  <a:lnTo>
                    <a:pt x="2053" y="0"/>
                  </a:lnTo>
                  <a:moveTo>
                    <a:pt x="2080" y="0"/>
                  </a:moveTo>
                  <a:lnTo>
                    <a:pt x="2080" y="0"/>
                  </a:lnTo>
                  <a:lnTo>
                    <a:pt x="2107" y="0"/>
                  </a:lnTo>
                  <a:moveTo>
                    <a:pt x="2133" y="0"/>
                  </a:moveTo>
                  <a:lnTo>
                    <a:pt x="2133" y="0"/>
                  </a:lnTo>
                  <a:lnTo>
                    <a:pt x="2160" y="0"/>
                  </a:lnTo>
                  <a:moveTo>
                    <a:pt x="2187" y="0"/>
                  </a:moveTo>
                  <a:lnTo>
                    <a:pt x="2187" y="0"/>
                  </a:lnTo>
                  <a:lnTo>
                    <a:pt x="2213" y="0"/>
                  </a:lnTo>
                  <a:moveTo>
                    <a:pt x="2240" y="0"/>
                  </a:moveTo>
                  <a:lnTo>
                    <a:pt x="2240" y="0"/>
                  </a:lnTo>
                  <a:lnTo>
                    <a:pt x="2267" y="0"/>
                  </a:lnTo>
                  <a:moveTo>
                    <a:pt x="2293" y="0"/>
                  </a:moveTo>
                  <a:lnTo>
                    <a:pt x="2293" y="0"/>
                  </a:lnTo>
                  <a:lnTo>
                    <a:pt x="2320" y="0"/>
                  </a:lnTo>
                  <a:moveTo>
                    <a:pt x="2347" y="0"/>
                  </a:moveTo>
                  <a:lnTo>
                    <a:pt x="2347" y="0"/>
                  </a:lnTo>
                  <a:lnTo>
                    <a:pt x="2373" y="0"/>
                  </a:lnTo>
                  <a:moveTo>
                    <a:pt x="2400" y="0"/>
                  </a:moveTo>
                  <a:lnTo>
                    <a:pt x="2400" y="0"/>
                  </a:lnTo>
                  <a:lnTo>
                    <a:pt x="2427" y="0"/>
                  </a:lnTo>
                  <a:moveTo>
                    <a:pt x="2453" y="0"/>
                  </a:moveTo>
                  <a:lnTo>
                    <a:pt x="2453" y="0"/>
                  </a:lnTo>
                  <a:lnTo>
                    <a:pt x="2480" y="0"/>
                  </a:lnTo>
                  <a:moveTo>
                    <a:pt x="2507" y="0"/>
                  </a:moveTo>
                  <a:lnTo>
                    <a:pt x="2507" y="0"/>
                  </a:lnTo>
                  <a:lnTo>
                    <a:pt x="2533" y="0"/>
                  </a:lnTo>
                  <a:moveTo>
                    <a:pt x="2560" y="0"/>
                  </a:moveTo>
                  <a:lnTo>
                    <a:pt x="2560" y="0"/>
                  </a:lnTo>
                  <a:lnTo>
                    <a:pt x="2587" y="0"/>
                  </a:lnTo>
                  <a:moveTo>
                    <a:pt x="2613" y="0"/>
                  </a:moveTo>
                  <a:lnTo>
                    <a:pt x="2613" y="0"/>
                  </a:lnTo>
                  <a:lnTo>
                    <a:pt x="2640" y="0"/>
                  </a:lnTo>
                  <a:moveTo>
                    <a:pt x="2667" y="0"/>
                  </a:moveTo>
                  <a:lnTo>
                    <a:pt x="2667" y="0"/>
                  </a:lnTo>
                  <a:lnTo>
                    <a:pt x="2693" y="0"/>
                  </a:lnTo>
                  <a:moveTo>
                    <a:pt x="2720" y="0"/>
                  </a:moveTo>
                  <a:lnTo>
                    <a:pt x="2720" y="0"/>
                  </a:lnTo>
                  <a:lnTo>
                    <a:pt x="2747" y="0"/>
                  </a:lnTo>
                  <a:moveTo>
                    <a:pt x="2773" y="0"/>
                  </a:moveTo>
                  <a:lnTo>
                    <a:pt x="2773" y="0"/>
                  </a:lnTo>
                  <a:lnTo>
                    <a:pt x="2800" y="0"/>
                  </a:lnTo>
                  <a:moveTo>
                    <a:pt x="2827" y="0"/>
                  </a:moveTo>
                  <a:lnTo>
                    <a:pt x="2827" y="0"/>
                  </a:lnTo>
                  <a:lnTo>
                    <a:pt x="2853" y="0"/>
                  </a:lnTo>
                  <a:moveTo>
                    <a:pt x="2880" y="0"/>
                  </a:moveTo>
                  <a:lnTo>
                    <a:pt x="2880" y="0"/>
                  </a:lnTo>
                  <a:lnTo>
                    <a:pt x="2907" y="0"/>
                  </a:lnTo>
                  <a:moveTo>
                    <a:pt x="2933" y="0"/>
                  </a:moveTo>
                  <a:lnTo>
                    <a:pt x="2933" y="0"/>
                  </a:lnTo>
                  <a:lnTo>
                    <a:pt x="2960" y="0"/>
                  </a:lnTo>
                  <a:moveTo>
                    <a:pt x="2987" y="0"/>
                  </a:moveTo>
                  <a:lnTo>
                    <a:pt x="2987" y="0"/>
                  </a:lnTo>
                  <a:lnTo>
                    <a:pt x="3013" y="0"/>
                  </a:lnTo>
                  <a:moveTo>
                    <a:pt x="3040" y="0"/>
                  </a:moveTo>
                  <a:lnTo>
                    <a:pt x="3040" y="0"/>
                  </a:lnTo>
                  <a:lnTo>
                    <a:pt x="3067" y="0"/>
                  </a:lnTo>
                  <a:moveTo>
                    <a:pt x="3093" y="0"/>
                  </a:moveTo>
                  <a:lnTo>
                    <a:pt x="3093" y="0"/>
                  </a:lnTo>
                  <a:lnTo>
                    <a:pt x="3120" y="0"/>
                  </a:lnTo>
                  <a:moveTo>
                    <a:pt x="3147" y="0"/>
                  </a:moveTo>
                  <a:lnTo>
                    <a:pt x="3147" y="0"/>
                  </a:lnTo>
                  <a:lnTo>
                    <a:pt x="3173" y="0"/>
                  </a:lnTo>
                  <a:moveTo>
                    <a:pt x="3200" y="0"/>
                  </a:moveTo>
                  <a:lnTo>
                    <a:pt x="3200" y="0"/>
                  </a:lnTo>
                  <a:lnTo>
                    <a:pt x="3227" y="0"/>
                  </a:lnTo>
                  <a:moveTo>
                    <a:pt x="3253" y="0"/>
                  </a:moveTo>
                  <a:lnTo>
                    <a:pt x="3253" y="0"/>
                  </a:lnTo>
                  <a:lnTo>
                    <a:pt x="3280" y="0"/>
                  </a:lnTo>
                  <a:moveTo>
                    <a:pt x="3307" y="0"/>
                  </a:moveTo>
                  <a:lnTo>
                    <a:pt x="3307" y="0"/>
                  </a:lnTo>
                  <a:lnTo>
                    <a:pt x="3333" y="0"/>
                  </a:lnTo>
                  <a:moveTo>
                    <a:pt x="3360" y="0"/>
                  </a:moveTo>
                  <a:lnTo>
                    <a:pt x="3360" y="0"/>
                  </a:lnTo>
                  <a:lnTo>
                    <a:pt x="3387" y="0"/>
                  </a:lnTo>
                  <a:moveTo>
                    <a:pt x="3413" y="0"/>
                  </a:moveTo>
                  <a:lnTo>
                    <a:pt x="3413" y="0"/>
                  </a:lnTo>
                  <a:lnTo>
                    <a:pt x="3440" y="0"/>
                  </a:lnTo>
                  <a:moveTo>
                    <a:pt x="3467" y="0"/>
                  </a:moveTo>
                  <a:lnTo>
                    <a:pt x="3467" y="0"/>
                  </a:lnTo>
                  <a:lnTo>
                    <a:pt x="3493" y="0"/>
                  </a:lnTo>
                  <a:moveTo>
                    <a:pt x="3520" y="0"/>
                  </a:moveTo>
                  <a:lnTo>
                    <a:pt x="3520" y="0"/>
                  </a:lnTo>
                  <a:lnTo>
                    <a:pt x="3547" y="0"/>
                  </a:lnTo>
                  <a:moveTo>
                    <a:pt x="3573" y="0"/>
                  </a:moveTo>
                  <a:lnTo>
                    <a:pt x="3573" y="0"/>
                  </a:lnTo>
                  <a:lnTo>
                    <a:pt x="3600" y="0"/>
                  </a:lnTo>
                  <a:moveTo>
                    <a:pt x="3627" y="0"/>
                  </a:moveTo>
                  <a:lnTo>
                    <a:pt x="3627" y="0"/>
                  </a:lnTo>
                  <a:lnTo>
                    <a:pt x="3653" y="0"/>
                  </a:lnTo>
                  <a:moveTo>
                    <a:pt x="3680" y="0"/>
                  </a:moveTo>
                  <a:lnTo>
                    <a:pt x="3680" y="0"/>
                  </a:lnTo>
                  <a:lnTo>
                    <a:pt x="3707" y="0"/>
                  </a:lnTo>
                  <a:moveTo>
                    <a:pt x="3733" y="0"/>
                  </a:moveTo>
                  <a:lnTo>
                    <a:pt x="3733" y="0"/>
                  </a:lnTo>
                  <a:lnTo>
                    <a:pt x="3760" y="0"/>
                  </a:lnTo>
                  <a:moveTo>
                    <a:pt x="3787" y="0"/>
                  </a:moveTo>
                  <a:lnTo>
                    <a:pt x="3787" y="0"/>
                  </a:lnTo>
                  <a:lnTo>
                    <a:pt x="3813" y="0"/>
                  </a:lnTo>
                  <a:moveTo>
                    <a:pt x="3840" y="0"/>
                  </a:moveTo>
                  <a:lnTo>
                    <a:pt x="3840" y="0"/>
                  </a:lnTo>
                  <a:lnTo>
                    <a:pt x="3867" y="0"/>
                  </a:lnTo>
                  <a:moveTo>
                    <a:pt x="3893" y="0"/>
                  </a:moveTo>
                  <a:lnTo>
                    <a:pt x="3893" y="0"/>
                  </a:lnTo>
                  <a:lnTo>
                    <a:pt x="3920" y="0"/>
                  </a:lnTo>
                  <a:moveTo>
                    <a:pt x="3947" y="0"/>
                  </a:moveTo>
                  <a:lnTo>
                    <a:pt x="3947" y="0"/>
                  </a:lnTo>
                  <a:lnTo>
                    <a:pt x="3973" y="0"/>
                  </a:lnTo>
                  <a:moveTo>
                    <a:pt x="4000" y="0"/>
                  </a:moveTo>
                  <a:lnTo>
                    <a:pt x="4000" y="0"/>
                  </a:lnTo>
                  <a:lnTo>
                    <a:pt x="4027" y="0"/>
                  </a:lnTo>
                  <a:moveTo>
                    <a:pt x="4053" y="0"/>
                  </a:moveTo>
                  <a:lnTo>
                    <a:pt x="4053" y="0"/>
                  </a:lnTo>
                  <a:lnTo>
                    <a:pt x="4080" y="0"/>
                  </a:lnTo>
                  <a:moveTo>
                    <a:pt x="4107" y="0"/>
                  </a:moveTo>
                  <a:lnTo>
                    <a:pt x="4107" y="0"/>
                  </a:lnTo>
                  <a:lnTo>
                    <a:pt x="4133" y="0"/>
                  </a:lnTo>
                  <a:moveTo>
                    <a:pt x="4160" y="0"/>
                  </a:moveTo>
                  <a:lnTo>
                    <a:pt x="4160" y="0"/>
                  </a:lnTo>
                  <a:lnTo>
                    <a:pt x="4187" y="0"/>
                  </a:lnTo>
                  <a:moveTo>
                    <a:pt x="4213" y="0"/>
                  </a:moveTo>
                  <a:lnTo>
                    <a:pt x="4213" y="0"/>
                  </a:lnTo>
                  <a:lnTo>
                    <a:pt x="4240" y="0"/>
                  </a:lnTo>
                  <a:moveTo>
                    <a:pt x="4267" y="0"/>
                  </a:moveTo>
                  <a:lnTo>
                    <a:pt x="4267" y="0"/>
                  </a:lnTo>
                  <a:lnTo>
                    <a:pt x="4293" y="0"/>
                  </a:lnTo>
                  <a:moveTo>
                    <a:pt x="4320" y="0"/>
                  </a:moveTo>
                  <a:lnTo>
                    <a:pt x="4320" y="0"/>
                  </a:lnTo>
                  <a:lnTo>
                    <a:pt x="4347" y="0"/>
                  </a:lnTo>
                  <a:moveTo>
                    <a:pt x="4373" y="0"/>
                  </a:moveTo>
                  <a:lnTo>
                    <a:pt x="4373" y="0"/>
                  </a:lnTo>
                  <a:lnTo>
                    <a:pt x="4400" y="0"/>
                  </a:lnTo>
                  <a:moveTo>
                    <a:pt x="4427" y="0"/>
                  </a:moveTo>
                  <a:lnTo>
                    <a:pt x="4427" y="0"/>
                  </a:lnTo>
                  <a:lnTo>
                    <a:pt x="4453" y="0"/>
                  </a:lnTo>
                  <a:moveTo>
                    <a:pt x="4480" y="0"/>
                  </a:moveTo>
                  <a:lnTo>
                    <a:pt x="4480" y="0"/>
                  </a:lnTo>
                  <a:lnTo>
                    <a:pt x="4507" y="0"/>
                  </a:lnTo>
                  <a:moveTo>
                    <a:pt x="4533" y="0"/>
                  </a:moveTo>
                  <a:lnTo>
                    <a:pt x="4533" y="0"/>
                  </a:lnTo>
                  <a:lnTo>
                    <a:pt x="4560" y="0"/>
                  </a:lnTo>
                  <a:moveTo>
                    <a:pt x="4587" y="0"/>
                  </a:moveTo>
                  <a:lnTo>
                    <a:pt x="4587" y="0"/>
                  </a:lnTo>
                  <a:lnTo>
                    <a:pt x="4613" y="0"/>
                  </a:lnTo>
                  <a:moveTo>
                    <a:pt x="4640" y="0"/>
                  </a:moveTo>
                  <a:lnTo>
                    <a:pt x="4640" y="0"/>
                  </a:lnTo>
                  <a:lnTo>
                    <a:pt x="4667" y="0"/>
                  </a:lnTo>
                  <a:moveTo>
                    <a:pt x="4693" y="0"/>
                  </a:moveTo>
                  <a:lnTo>
                    <a:pt x="4693" y="0"/>
                  </a:lnTo>
                  <a:lnTo>
                    <a:pt x="4720" y="0"/>
                  </a:lnTo>
                  <a:moveTo>
                    <a:pt x="4747" y="0"/>
                  </a:moveTo>
                  <a:lnTo>
                    <a:pt x="4747" y="0"/>
                  </a:lnTo>
                  <a:lnTo>
                    <a:pt x="4773" y="0"/>
                  </a:lnTo>
                  <a:moveTo>
                    <a:pt x="4800" y="0"/>
                  </a:moveTo>
                  <a:lnTo>
                    <a:pt x="4800" y="0"/>
                  </a:lnTo>
                  <a:lnTo>
                    <a:pt x="4827" y="0"/>
                  </a:lnTo>
                  <a:moveTo>
                    <a:pt x="4853" y="0"/>
                  </a:moveTo>
                  <a:lnTo>
                    <a:pt x="4853" y="0"/>
                  </a:lnTo>
                  <a:lnTo>
                    <a:pt x="4880" y="0"/>
                  </a:lnTo>
                  <a:moveTo>
                    <a:pt x="4907" y="0"/>
                  </a:moveTo>
                  <a:lnTo>
                    <a:pt x="4907" y="0"/>
                  </a:lnTo>
                  <a:lnTo>
                    <a:pt x="4933" y="0"/>
                  </a:lnTo>
                  <a:moveTo>
                    <a:pt x="4960" y="0"/>
                  </a:moveTo>
                  <a:lnTo>
                    <a:pt x="4960" y="0"/>
                  </a:lnTo>
                  <a:lnTo>
                    <a:pt x="4987" y="0"/>
                  </a:lnTo>
                  <a:moveTo>
                    <a:pt x="5013" y="0"/>
                  </a:moveTo>
                  <a:lnTo>
                    <a:pt x="5013" y="0"/>
                  </a:lnTo>
                  <a:lnTo>
                    <a:pt x="5040" y="0"/>
                  </a:lnTo>
                  <a:moveTo>
                    <a:pt x="5067" y="0"/>
                  </a:moveTo>
                  <a:lnTo>
                    <a:pt x="5067" y="0"/>
                  </a:lnTo>
                  <a:lnTo>
                    <a:pt x="5093" y="0"/>
                  </a:lnTo>
                  <a:moveTo>
                    <a:pt x="5120" y="0"/>
                  </a:moveTo>
                  <a:lnTo>
                    <a:pt x="5120" y="0"/>
                  </a:lnTo>
                  <a:lnTo>
                    <a:pt x="5147" y="0"/>
                  </a:lnTo>
                  <a:moveTo>
                    <a:pt x="5173" y="0"/>
                  </a:moveTo>
                  <a:lnTo>
                    <a:pt x="5173" y="0"/>
                  </a:lnTo>
                  <a:lnTo>
                    <a:pt x="5200" y="0"/>
                  </a:lnTo>
                  <a:moveTo>
                    <a:pt x="5227" y="0"/>
                  </a:moveTo>
                  <a:lnTo>
                    <a:pt x="5227" y="0"/>
                  </a:lnTo>
                  <a:lnTo>
                    <a:pt x="5253" y="0"/>
                  </a:lnTo>
                  <a:moveTo>
                    <a:pt x="5280" y="0"/>
                  </a:moveTo>
                  <a:lnTo>
                    <a:pt x="5280" y="0"/>
                  </a:lnTo>
                  <a:lnTo>
                    <a:pt x="5307" y="0"/>
                  </a:lnTo>
                  <a:moveTo>
                    <a:pt x="5333" y="0"/>
                  </a:moveTo>
                  <a:lnTo>
                    <a:pt x="5333" y="0"/>
                  </a:lnTo>
                  <a:lnTo>
                    <a:pt x="5360" y="0"/>
                  </a:lnTo>
                  <a:moveTo>
                    <a:pt x="5387" y="0"/>
                  </a:moveTo>
                  <a:lnTo>
                    <a:pt x="5387" y="0"/>
                  </a:lnTo>
                  <a:lnTo>
                    <a:pt x="5413" y="0"/>
                  </a:lnTo>
                  <a:moveTo>
                    <a:pt x="5440" y="0"/>
                  </a:moveTo>
                  <a:lnTo>
                    <a:pt x="5440" y="0"/>
                  </a:lnTo>
                  <a:lnTo>
                    <a:pt x="5467" y="0"/>
                  </a:lnTo>
                  <a:moveTo>
                    <a:pt x="5493" y="0"/>
                  </a:moveTo>
                  <a:lnTo>
                    <a:pt x="5493" y="0"/>
                  </a:lnTo>
                  <a:lnTo>
                    <a:pt x="5520" y="0"/>
                  </a:lnTo>
                  <a:moveTo>
                    <a:pt x="5547" y="0"/>
                  </a:moveTo>
                  <a:lnTo>
                    <a:pt x="5547" y="0"/>
                  </a:lnTo>
                  <a:lnTo>
                    <a:pt x="5573" y="0"/>
                  </a:lnTo>
                  <a:moveTo>
                    <a:pt x="5600" y="0"/>
                  </a:moveTo>
                  <a:lnTo>
                    <a:pt x="5600" y="0"/>
                  </a:lnTo>
                  <a:lnTo>
                    <a:pt x="5627" y="0"/>
                  </a:lnTo>
                  <a:moveTo>
                    <a:pt x="5653" y="0"/>
                  </a:moveTo>
                  <a:lnTo>
                    <a:pt x="5653" y="0"/>
                  </a:lnTo>
                  <a:lnTo>
                    <a:pt x="5680" y="0"/>
                  </a:lnTo>
                  <a:moveTo>
                    <a:pt x="5707" y="0"/>
                  </a:moveTo>
                  <a:lnTo>
                    <a:pt x="5707" y="0"/>
                  </a:lnTo>
                  <a:lnTo>
                    <a:pt x="5733" y="0"/>
                  </a:lnTo>
                  <a:moveTo>
                    <a:pt x="5760" y="0"/>
                  </a:moveTo>
                  <a:lnTo>
                    <a:pt x="5760" y="0"/>
                  </a:lnTo>
                  <a:lnTo>
                    <a:pt x="5787" y="0"/>
                  </a:lnTo>
                  <a:moveTo>
                    <a:pt x="5813" y="0"/>
                  </a:moveTo>
                  <a:lnTo>
                    <a:pt x="5813" y="0"/>
                  </a:lnTo>
                  <a:lnTo>
                    <a:pt x="5840" y="0"/>
                  </a:lnTo>
                  <a:moveTo>
                    <a:pt x="5867" y="0"/>
                  </a:moveTo>
                  <a:lnTo>
                    <a:pt x="5867" y="0"/>
                  </a:lnTo>
                  <a:lnTo>
                    <a:pt x="5893" y="0"/>
                  </a:lnTo>
                  <a:moveTo>
                    <a:pt x="5920" y="0"/>
                  </a:moveTo>
                  <a:lnTo>
                    <a:pt x="5920" y="0"/>
                  </a:lnTo>
                  <a:lnTo>
                    <a:pt x="5947" y="0"/>
                  </a:lnTo>
                  <a:moveTo>
                    <a:pt x="5973" y="0"/>
                  </a:moveTo>
                  <a:lnTo>
                    <a:pt x="5973" y="0"/>
                  </a:lnTo>
                  <a:lnTo>
                    <a:pt x="6000" y="0"/>
                  </a:lnTo>
                  <a:moveTo>
                    <a:pt x="6027" y="0"/>
                  </a:moveTo>
                  <a:lnTo>
                    <a:pt x="6027" y="0"/>
                  </a:lnTo>
                  <a:lnTo>
                    <a:pt x="6053" y="0"/>
                  </a:lnTo>
                  <a:moveTo>
                    <a:pt x="6080" y="0"/>
                  </a:moveTo>
                  <a:lnTo>
                    <a:pt x="6080" y="0"/>
                  </a:lnTo>
                  <a:lnTo>
                    <a:pt x="6107" y="0"/>
                  </a:lnTo>
                  <a:moveTo>
                    <a:pt x="6133" y="0"/>
                  </a:moveTo>
                  <a:lnTo>
                    <a:pt x="6133" y="0"/>
                  </a:lnTo>
                  <a:lnTo>
                    <a:pt x="6160" y="0"/>
                  </a:lnTo>
                  <a:moveTo>
                    <a:pt x="6187" y="0"/>
                  </a:moveTo>
                  <a:lnTo>
                    <a:pt x="6187" y="0"/>
                  </a:lnTo>
                  <a:lnTo>
                    <a:pt x="6213" y="0"/>
                  </a:lnTo>
                  <a:moveTo>
                    <a:pt x="6240" y="0"/>
                  </a:moveTo>
                  <a:lnTo>
                    <a:pt x="6240" y="0"/>
                  </a:lnTo>
                  <a:lnTo>
                    <a:pt x="6267" y="0"/>
                  </a:lnTo>
                  <a:moveTo>
                    <a:pt x="6293" y="0"/>
                  </a:moveTo>
                  <a:lnTo>
                    <a:pt x="6293" y="0"/>
                  </a:lnTo>
                  <a:lnTo>
                    <a:pt x="6307" y="0"/>
                  </a:lnTo>
                  <a:lnTo>
                    <a:pt x="6307" y="13"/>
                  </a:lnTo>
                  <a:moveTo>
                    <a:pt x="6307" y="40"/>
                  </a:moveTo>
                  <a:lnTo>
                    <a:pt x="6307" y="40"/>
                  </a:lnTo>
                  <a:lnTo>
                    <a:pt x="6307" y="67"/>
                  </a:lnTo>
                  <a:moveTo>
                    <a:pt x="6307" y="93"/>
                  </a:moveTo>
                  <a:lnTo>
                    <a:pt x="6307" y="93"/>
                  </a:lnTo>
                  <a:lnTo>
                    <a:pt x="6307" y="120"/>
                  </a:lnTo>
                  <a:moveTo>
                    <a:pt x="6307" y="147"/>
                  </a:moveTo>
                  <a:lnTo>
                    <a:pt x="6307" y="147"/>
                  </a:lnTo>
                  <a:lnTo>
                    <a:pt x="6307" y="173"/>
                  </a:lnTo>
                  <a:moveTo>
                    <a:pt x="6307" y="200"/>
                  </a:moveTo>
                  <a:lnTo>
                    <a:pt x="6307" y="200"/>
                  </a:lnTo>
                  <a:lnTo>
                    <a:pt x="6307" y="227"/>
                  </a:lnTo>
                  <a:moveTo>
                    <a:pt x="6307" y="253"/>
                  </a:moveTo>
                  <a:lnTo>
                    <a:pt x="6307" y="253"/>
                  </a:lnTo>
                  <a:lnTo>
                    <a:pt x="6307" y="280"/>
                  </a:lnTo>
                  <a:moveTo>
                    <a:pt x="6307" y="307"/>
                  </a:moveTo>
                  <a:lnTo>
                    <a:pt x="6307" y="307"/>
                  </a:lnTo>
                  <a:lnTo>
                    <a:pt x="6307" y="333"/>
                  </a:lnTo>
                  <a:moveTo>
                    <a:pt x="6307" y="360"/>
                  </a:moveTo>
                  <a:lnTo>
                    <a:pt x="6307" y="360"/>
                  </a:lnTo>
                  <a:lnTo>
                    <a:pt x="6307" y="387"/>
                  </a:lnTo>
                  <a:moveTo>
                    <a:pt x="6307" y="413"/>
                  </a:moveTo>
                  <a:lnTo>
                    <a:pt x="6307" y="413"/>
                  </a:lnTo>
                  <a:lnTo>
                    <a:pt x="6307" y="440"/>
                  </a:lnTo>
                  <a:moveTo>
                    <a:pt x="6307" y="467"/>
                  </a:moveTo>
                  <a:lnTo>
                    <a:pt x="6307" y="467"/>
                  </a:lnTo>
                  <a:lnTo>
                    <a:pt x="6307" y="493"/>
                  </a:lnTo>
                  <a:moveTo>
                    <a:pt x="6307" y="520"/>
                  </a:moveTo>
                  <a:lnTo>
                    <a:pt x="6307" y="520"/>
                  </a:lnTo>
                  <a:lnTo>
                    <a:pt x="6307" y="547"/>
                  </a:lnTo>
                  <a:moveTo>
                    <a:pt x="6307" y="573"/>
                  </a:moveTo>
                  <a:lnTo>
                    <a:pt x="6307" y="573"/>
                  </a:lnTo>
                  <a:lnTo>
                    <a:pt x="6307" y="600"/>
                  </a:lnTo>
                  <a:moveTo>
                    <a:pt x="6307" y="627"/>
                  </a:moveTo>
                  <a:lnTo>
                    <a:pt x="6307" y="627"/>
                  </a:lnTo>
                  <a:lnTo>
                    <a:pt x="6307" y="653"/>
                  </a:lnTo>
                  <a:moveTo>
                    <a:pt x="6307" y="680"/>
                  </a:moveTo>
                  <a:lnTo>
                    <a:pt x="6307" y="680"/>
                  </a:lnTo>
                  <a:lnTo>
                    <a:pt x="6307" y="707"/>
                  </a:lnTo>
                  <a:moveTo>
                    <a:pt x="6307" y="733"/>
                  </a:moveTo>
                  <a:lnTo>
                    <a:pt x="6307" y="733"/>
                  </a:lnTo>
                  <a:lnTo>
                    <a:pt x="6307" y="760"/>
                  </a:lnTo>
                  <a:moveTo>
                    <a:pt x="6307" y="787"/>
                  </a:moveTo>
                  <a:lnTo>
                    <a:pt x="6307" y="787"/>
                  </a:lnTo>
                  <a:lnTo>
                    <a:pt x="6307" y="813"/>
                  </a:lnTo>
                  <a:moveTo>
                    <a:pt x="6307" y="840"/>
                  </a:moveTo>
                  <a:lnTo>
                    <a:pt x="6307" y="840"/>
                  </a:lnTo>
                  <a:lnTo>
                    <a:pt x="6307" y="867"/>
                  </a:lnTo>
                  <a:moveTo>
                    <a:pt x="6307" y="893"/>
                  </a:moveTo>
                  <a:lnTo>
                    <a:pt x="6307" y="893"/>
                  </a:lnTo>
                  <a:lnTo>
                    <a:pt x="6307" y="920"/>
                  </a:lnTo>
                  <a:moveTo>
                    <a:pt x="6307" y="947"/>
                  </a:moveTo>
                  <a:lnTo>
                    <a:pt x="6307" y="947"/>
                  </a:lnTo>
                  <a:lnTo>
                    <a:pt x="6307" y="973"/>
                  </a:lnTo>
                  <a:moveTo>
                    <a:pt x="6307" y="1000"/>
                  </a:moveTo>
                  <a:lnTo>
                    <a:pt x="6307" y="1000"/>
                  </a:lnTo>
                  <a:lnTo>
                    <a:pt x="6307" y="1027"/>
                  </a:lnTo>
                  <a:moveTo>
                    <a:pt x="6307" y="1053"/>
                  </a:moveTo>
                  <a:lnTo>
                    <a:pt x="6307" y="1053"/>
                  </a:lnTo>
                  <a:lnTo>
                    <a:pt x="6307" y="1080"/>
                  </a:lnTo>
                  <a:moveTo>
                    <a:pt x="6307" y="1107"/>
                  </a:moveTo>
                  <a:lnTo>
                    <a:pt x="6307" y="1107"/>
                  </a:lnTo>
                  <a:lnTo>
                    <a:pt x="6307" y="1133"/>
                  </a:lnTo>
                  <a:moveTo>
                    <a:pt x="6307" y="1160"/>
                  </a:moveTo>
                  <a:lnTo>
                    <a:pt x="6307" y="1160"/>
                  </a:lnTo>
                  <a:lnTo>
                    <a:pt x="6307" y="1187"/>
                  </a:lnTo>
                  <a:moveTo>
                    <a:pt x="6307" y="1213"/>
                  </a:moveTo>
                  <a:lnTo>
                    <a:pt x="6307" y="1213"/>
                  </a:lnTo>
                  <a:lnTo>
                    <a:pt x="6307" y="1240"/>
                  </a:lnTo>
                  <a:moveTo>
                    <a:pt x="6307" y="1267"/>
                  </a:moveTo>
                  <a:lnTo>
                    <a:pt x="6307" y="1267"/>
                  </a:lnTo>
                  <a:lnTo>
                    <a:pt x="6307" y="1293"/>
                  </a:lnTo>
                  <a:moveTo>
                    <a:pt x="6307" y="1320"/>
                  </a:moveTo>
                  <a:lnTo>
                    <a:pt x="6307" y="1320"/>
                  </a:lnTo>
                  <a:lnTo>
                    <a:pt x="6307" y="1347"/>
                  </a:lnTo>
                  <a:moveTo>
                    <a:pt x="6307" y="1373"/>
                  </a:moveTo>
                  <a:lnTo>
                    <a:pt x="6307" y="1373"/>
                  </a:lnTo>
                  <a:lnTo>
                    <a:pt x="6307" y="1400"/>
                  </a:lnTo>
                  <a:moveTo>
                    <a:pt x="6307" y="1427"/>
                  </a:moveTo>
                  <a:lnTo>
                    <a:pt x="6307" y="1427"/>
                  </a:lnTo>
                  <a:lnTo>
                    <a:pt x="6307" y="1453"/>
                  </a:lnTo>
                  <a:moveTo>
                    <a:pt x="6307" y="1480"/>
                  </a:moveTo>
                  <a:lnTo>
                    <a:pt x="6307" y="1480"/>
                  </a:lnTo>
                  <a:lnTo>
                    <a:pt x="6307" y="1507"/>
                  </a:lnTo>
                  <a:moveTo>
                    <a:pt x="6307" y="1533"/>
                  </a:moveTo>
                  <a:lnTo>
                    <a:pt x="6307" y="1533"/>
                  </a:lnTo>
                  <a:lnTo>
                    <a:pt x="6307" y="1560"/>
                  </a:lnTo>
                  <a:moveTo>
                    <a:pt x="6307" y="1587"/>
                  </a:moveTo>
                  <a:lnTo>
                    <a:pt x="6307" y="1587"/>
                  </a:lnTo>
                  <a:lnTo>
                    <a:pt x="6307" y="1613"/>
                  </a:lnTo>
                  <a:moveTo>
                    <a:pt x="6307" y="1640"/>
                  </a:moveTo>
                  <a:lnTo>
                    <a:pt x="6307" y="1640"/>
                  </a:lnTo>
                  <a:lnTo>
                    <a:pt x="6307" y="1667"/>
                  </a:lnTo>
                  <a:moveTo>
                    <a:pt x="6307" y="1693"/>
                  </a:moveTo>
                  <a:lnTo>
                    <a:pt x="6307" y="1693"/>
                  </a:lnTo>
                  <a:lnTo>
                    <a:pt x="6307" y="1720"/>
                  </a:lnTo>
                  <a:moveTo>
                    <a:pt x="6307" y="1747"/>
                  </a:moveTo>
                  <a:lnTo>
                    <a:pt x="6307" y="1747"/>
                  </a:lnTo>
                  <a:lnTo>
                    <a:pt x="6307" y="1773"/>
                  </a:lnTo>
                  <a:moveTo>
                    <a:pt x="6307" y="1800"/>
                  </a:moveTo>
                  <a:lnTo>
                    <a:pt x="6307" y="1800"/>
                  </a:lnTo>
                  <a:lnTo>
                    <a:pt x="6307" y="1827"/>
                  </a:lnTo>
                  <a:moveTo>
                    <a:pt x="6307" y="1853"/>
                  </a:moveTo>
                  <a:lnTo>
                    <a:pt x="6307" y="1853"/>
                  </a:lnTo>
                  <a:lnTo>
                    <a:pt x="6307" y="1880"/>
                  </a:lnTo>
                  <a:moveTo>
                    <a:pt x="6307" y="1907"/>
                  </a:moveTo>
                  <a:lnTo>
                    <a:pt x="6307" y="1907"/>
                  </a:lnTo>
                  <a:lnTo>
                    <a:pt x="6307" y="1933"/>
                  </a:lnTo>
                  <a:moveTo>
                    <a:pt x="6307" y="1960"/>
                  </a:moveTo>
                  <a:lnTo>
                    <a:pt x="6307" y="1960"/>
                  </a:lnTo>
                  <a:lnTo>
                    <a:pt x="6307" y="1987"/>
                  </a:lnTo>
                  <a:moveTo>
                    <a:pt x="6307" y="2013"/>
                  </a:moveTo>
                  <a:lnTo>
                    <a:pt x="6307" y="2013"/>
                  </a:lnTo>
                  <a:lnTo>
                    <a:pt x="6307" y="2040"/>
                  </a:lnTo>
                  <a:moveTo>
                    <a:pt x="6307" y="2067"/>
                  </a:moveTo>
                  <a:lnTo>
                    <a:pt x="6307" y="2067"/>
                  </a:lnTo>
                  <a:lnTo>
                    <a:pt x="6307" y="2093"/>
                  </a:lnTo>
                  <a:moveTo>
                    <a:pt x="6307" y="2120"/>
                  </a:moveTo>
                  <a:lnTo>
                    <a:pt x="6307" y="2120"/>
                  </a:lnTo>
                  <a:lnTo>
                    <a:pt x="6307" y="2147"/>
                  </a:lnTo>
                  <a:moveTo>
                    <a:pt x="6307" y="2173"/>
                  </a:moveTo>
                  <a:lnTo>
                    <a:pt x="6307" y="2173"/>
                  </a:lnTo>
                  <a:lnTo>
                    <a:pt x="6307" y="2200"/>
                  </a:lnTo>
                  <a:moveTo>
                    <a:pt x="6307" y="2227"/>
                  </a:moveTo>
                  <a:lnTo>
                    <a:pt x="6307" y="2227"/>
                  </a:lnTo>
                  <a:lnTo>
                    <a:pt x="6307" y="2253"/>
                  </a:lnTo>
                  <a:moveTo>
                    <a:pt x="6307" y="2280"/>
                  </a:moveTo>
                  <a:lnTo>
                    <a:pt x="6307" y="2280"/>
                  </a:lnTo>
                  <a:lnTo>
                    <a:pt x="6307" y="2307"/>
                  </a:lnTo>
                  <a:moveTo>
                    <a:pt x="6307" y="2333"/>
                  </a:moveTo>
                  <a:lnTo>
                    <a:pt x="6307" y="2333"/>
                  </a:lnTo>
                  <a:lnTo>
                    <a:pt x="6307" y="2360"/>
                  </a:lnTo>
                  <a:moveTo>
                    <a:pt x="6307" y="2387"/>
                  </a:moveTo>
                  <a:lnTo>
                    <a:pt x="6307" y="2387"/>
                  </a:lnTo>
                  <a:lnTo>
                    <a:pt x="6307" y="2413"/>
                  </a:lnTo>
                  <a:moveTo>
                    <a:pt x="6307" y="2440"/>
                  </a:moveTo>
                  <a:lnTo>
                    <a:pt x="6307" y="2440"/>
                  </a:lnTo>
                  <a:lnTo>
                    <a:pt x="6307" y="2467"/>
                  </a:lnTo>
                  <a:moveTo>
                    <a:pt x="6307" y="2493"/>
                  </a:moveTo>
                  <a:lnTo>
                    <a:pt x="6307" y="2493"/>
                  </a:lnTo>
                  <a:lnTo>
                    <a:pt x="6307" y="2520"/>
                  </a:lnTo>
                  <a:moveTo>
                    <a:pt x="6307" y="2547"/>
                  </a:moveTo>
                  <a:lnTo>
                    <a:pt x="6307" y="2547"/>
                  </a:lnTo>
                  <a:lnTo>
                    <a:pt x="6307" y="2573"/>
                  </a:lnTo>
                  <a:moveTo>
                    <a:pt x="6307" y="2600"/>
                  </a:moveTo>
                  <a:lnTo>
                    <a:pt x="6307" y="2600"/>
                  </a:lnTo>
                  <a:lnTo>
                    <a:pt x="6307" y="2627"/>
                  </a:lnTo>
                  <a:moveTo>
                    <a:pt x="6307" y="2653"/>
                  </a:moveTo>
                  <a:lnTo>
                    <a:pt x="6307" y="2653"/>
                  </a:lnTo>
                  <a:lnTo>
                    <a:pt x="6307" y="2680"/>
                  </a:lnTo>
                  <a:moveTo>
                    <a:pt x="6307" y="2707"/>
                  </a:moveTo>
                  <a:lnTo>
                    <a:pt x="6307" y="2707"/>
                  </a:lnTo>
                  <a:lnTo>
                    <a:pt x="6307" y="2733"/>
                  </a:lnTo>
                  <a:moveTo>
                    <a:pt x="6307" y="2760"/>
                  </a:moveTo>
                  <a:lnTo>
                    <a:pt x="6307" y="2760"/>
                  </a:lnTo>
                  <a:lnTo>
                    <a:pt x="6307" y="2787"/>
                  </a:lnTo>
                  <a:moveTo>
                    <a:pt x="6307" y="2813"/>
                  </a:moveTo>
                  <a:lnTo>
                    <a:pt x="6307" y="2813"/>
                  </a:lnTo>
                  <a:lnTo>
                    <a:pt x="6307" y="2840"/>
                  </a:lnTo>
                  <a:moveTo>
                    <a:pt x="6307" y="2867"/>
                  </a:moveTo>
                  <a:lnTo>
                    <a:pt x="6307" y="2867"/>
                  </a:lnTo>
                  <a:lnTo>
                    <a:pt x="6307" y="2893"/>
                  </a:lnTo>
                  <a:moveTo>
                    <a:pt x="6307" y="2920"/>
                  </a:moveTo>
                  <a:lnTo>
                    <a:pt x="6307" y="2920"/>
                  </a:lnTo>
                  <a:lnTo>
                    <a:pt x="6307" y="2947"/>
                  </a:lnTo>
                  <a:moveTo>
                    <a:pt x="6307" y="2973"/>
                  </a:moveTo>
                  <a:lnTo>
                    <a:pt x="6307" y="2973"/>
                  </a:lnTo>
                  <a:lnTo>
                    <a:pt x="6307" y="3000"/>
                  </a:lnTo>
                  <a:moveTo>
                    <a:pt x="6307" y="3027"/>
                  </a:moveTo>
                  <a:lnTo>
                    <a:pt x="6307" y="3027"/>
                  </a:lnTo>
                  <a:lnTo>
                    <a:pt x="6307" y="3053"/>
                  </a:lnTo>
                  <a:moveTo>
                    <a:pt x="6307" y="3080"/>
                  </a:moveTo>
                  <a:lnTo>
                    <a:pt x="6307" y="3080"/>
                  </a:lnTo>
                  <a:lnTo>
                    <a:pt x="6307" y="3107"/>
                  </a:lnTo>
                  <a:moveTo>
                    <a:pt x="6307" y="3133"/>
                  </a:moveTo>
                  <a:lnTo>
                    <a:pt x="6307" y="3133"/>
                  </a:lnTo>
                  <a:lnTo>
                    <a:pt x="6307" y="3160"/>
                  </a:lnTo>
                  <a:moveTo>
                    <a:pt x="6307" y="3187"/>
                  </a:moveTo>
                  <a:lnTo>
                    <a:pt x="6307" y="3187"/>
                  </a:lnTo>
                  <a:lnTo>
                    <a:pt x="6307" y="3213"/>
                  </a:lnTo>
                  <a:moveTo>
                    <a:pt x="6307" y="3240"/>
                  </a:moveTo>
                  <a:lnTo>
                    <a:pt x="6307" y="3240"/>
                  </a:lnTo>
                  <a:lnTo>
                    <a:pt x="6307" y="3267"/>
                  </a:lnTo>
                  <a:moveTo>
                    <a:pt x="6307" y="3293"/>
                  </a:moveTo>
                  <a:lnTo>
                    <a:pt x="6307" y="3293"/>
                  </a:lnTo>
                  <a:lnTo>
                    <a:pt x="6307" y="3320"/>
                  </a:lnTo>
                  <a:moveTo>
                    <a:pt x="6307" y="3347"/>
                  </a:moveTo>
                  <a:lnTo>
                    <a:pt x="6307" y="3347"/>
                  </a:lnTo>
                  <a:lnTo>
                    <a:pt x="6307" y="3373"/>
                  </a:lnTo>
                  <a:moveTo>
                    <a:pt x="6307" y="3400"/>
                  </a:moveTo>
                  <a:lnTo>
                    <a:pt x="6307" y="3400"/>
                  </a:lnTo>
                  <a:lnTo>
                    <a:pt x="6307" y="3427"/>
                  </a:lnTo>
                  <a:moveTo>
                    <a:pt x="6307" y="3453"/>
                  </a:moveTo>
                  <a:lnTo>
                    <a:pt x="6307" y="3453"/>
                  </a:lnTo>
                  <a:lnTo>
                    <a:pt x="6307" y="3480"/>
                  </a:lnTo>
                  <a:moveTo>
                    <a:pt x="6307" y="3507"/>
                  </a:moveTo>
                  <a:lnTo>
                    <a:pt x="6307" y="3507"/>
                  </a:lnTo>
                  <a:lnTo>
                    <a:pt x="6307" y="3533"/>
                  </a:lnTo>
                  <a:moveTo>
                    <a:pt x="6307" y="3560"/>
                  </a:moveTo>
                  <a:lnTo>
                    <a:pt x="6307" y="3560"/>
                  </a:lnTo>
                  <a:lnTo>
                    <a:pt x="6307" y="3587"/>
                  </a:lnTo>
                  <a:moveTo>
                    <a:pt x="6307" y="3613"/>
                  </a:moveTo>
                  <a:lnTo>
                    <a:pt x="6307" y="3613"/>
                  </a:lnTo>
                  <a:lnTo>
                    <a:pt x="6307" y="3640"/>
                  </a:lnTo>
                  <a:moveTo>
                    <a:pt x="6307" y="3667"/>
                  </a:moveTo>
                  <a:lnTo>
                    <a:pt x="6307" y="3667"/>
                  </a:lnTo>
                  <a:lnTo>
                    <a:pt x="6307" y="3693"/>
                  </a:lnTo>
                  <a:moveTo>
                    <a:pt x="6307" y="3720"/>
                  </a:moveTo>
                  <a:lnTo>
                    <a:pt x="6307" y="3720"/>
                  </a:lnTo>
                  <a:lnTo>
                    <a:pt x="6307" y="3747"/>
                  </a:lnTo>
                  <a:moveTo>
                    <a:pt x="6307" y="3773"/>
                  </a:moveTo>
                  <a:lnTo>
                    <a:pt x="6307" y="3773"/>
                  </a:lnTo>
                  <a:lnTo>
                    <a:pt x="6307" y="3800"/>
                  </a:lnTo>
                  <a:moveTo>
                    <a:pt x="6307" y="3827"/>
                  </a:moveTo>
                  <a:lnTo>
                    <a:pt x="6307" y="3827"/>
                  </a:lnTo>
                  <a:lnTo>
                    <a:pt x="6307" y="3853"/>
                  </a:lnTo>
                  <a:moveTo>
                    <a:pt x="6307" y="3880"/>
                  </a:moveTo>
                  <a:lnTo>
                    <a:pt x="6307" y="3880"/>
                  </a:lnTo>
                  <a:lnTo>
                    <a:pt x="6307" y="3907"/>
                  </a:lnTo>
                  <a:moveTo>
                    <a:pt x="6307" y="3933"/>
                  </a:moveTo>
                  <a:lnTo>
                    <a:pt x="6307" y="3933"/>
                  </a:lnTo>
                  <a:lnTo>
                    <a:pt x="6307" y="3960"/>
                  </a:lnTo>
                  <a:moveTo>
                    <a:pt x="6307" y="3987"/>
                  </a:moveTo>
                  <a:lnTo>
                    <a:pt x="6307" y="3987"/>
                  </a:lnTo>
                  <a:lnTo>
                    <a:pt x="6307" y="4013"/>
                  </a:lnTo>
                  <a:moveTo>
                    <a:pt x="6307" y="4040"/>
                  </a:moveTo>
                  <a:lnTo>
                    <a:pt x="6307" y="4040"/>
                  </a:lnTo>
                  <a:lnTo>
                    <a:pt x="6307" y="4067"/>
                  </a:lnTo>
                  <a:moveTo>
                    <a:pt x="6307" y="4093"/>
                  </a:moveTo>
                  <a:lnTo>
                    <a:pt x="6307" y="4093"/>
                  </a:lnTo>
                  <a:lnTo>
                    <a:pt x="6307" y="4120"/>
                  </a:lnTo>
                  <a:moveTo>
                    <a:pt x="6307" y="4147"/>
                  </a:moveTo>
                  <a:lnTo>
                    <a:pt x="6307" y="4147"/>
                  </a:lnTo>
                  <a:lnTo>
                    <a:pt x="6307" y="4173"/>
                  </a:lnTo>
                  <a:moveTo>
                    <a:pt x="6307" y="4200"/>
                  </a:moveTo>
                  <a:lnTo>
                    <a:pt x="6307" y="4200"/>
                  </a:lnTo>
                  <a:lnTo>
                    <a:pt x="6307" y="4220"/>
                  </a:lnTo>
                  <a:lnTo>
                    <a:pt x="6300" y="4220"/>
                  </a:lnTo>
                  <a:moveTo>
                    <a:pt x="6273" y="4220"/>
                  </a:moveTo>
                  <a:lnTo>
                    <a:pt x="6273" y="4220"/>
                  </a:lnTo>
                  <a:lnTo>
                    <a:pt x="6247" y="4220"/>
                  </a:lnTo>
                  <a:moveTo>
                    <a:pt x="6220" y="4220"/>
                  </a:moveTo>
                  <a:lnTo>
                    <a:pt x="6220" y="4220"/>
                  </a:lnTo>
                  <a:lnTo>
                    <a:pt x="6193" y="4220"/>
                  </a:lnTo>
                  <a:moveTo>
                    <a:pt x="6167" y="4220"/>
                  </a:moveTo>
                  <a:lnTo>
                    <a:pt x="6167" y="4220"/>
                  </a:lnTo>
                  <a:lnTo>
                    <a:pt x="6140" y="4220"/>
                  </a:lnTo>
                  <a:moveTo>
                    <a:pt x="6113" y="4220"/>
                  </a:moveTo>
                  <a:lnTo>
                    <a:pt x="6113" y="4220"/>
                  </a:lnTo>
                  <a:lnTo>
                    <a:pt x="6087" y="4220"/>
                  </a:lnTo>
                  <a:moveTo>
                    <a:pt x="6060" y="4220"/>
                  </a:moveTo>
                  <a:lnTo>
                    <a:pt x="6060" y="4220"/>
                  </a:lnTo>
                  <a:lnTo>
                    <a:pt x="6033" y="4220"/>
                  </a:lnTo>
                  <a:moveTo>
                    <a:pt x="6007" y="4220"/>
                  </a:moveTo>
                  <a:lnTo>
                    <a:pt x="6007" y="4220"/>
                  </a:lnTo>
                  <a:lnTo>
                    <a:pt x="5980" y="4220"/>
                  </a:lnTo>
                  <a:moveTo>
                    <a:pt x="5953" y="4220"/>
                  </a:moveTo>
                  <a:lnTo>
                    <a:pt x="5953" y="4220"/>
                  </a:lnTo>
                  <a:lnTo>
                    <a:pt x="5927" y="4220"/>
                  </a:lnTo>
                  <a:moveTo>
                    <a:pt x="5900" y="4220"/>
                  </a:moveTo>
                  <a:lnTo>
                    <a:pt x="5900" y="4220"/>
                  </a:lnTo>
                  <a:lnTo>
                    <a:pt x="5873" y="4220"/>
                  </a:lnTo>
                  <a:moveTo>
                    <a:pt x="5847" y="4220"/>
                  </a:moveTo>
                  <a:lnTo>
                    <a:pt x="5847" y="4220"/>
                  </a:lnTo>
                  <a:lnTo>
                    <a:pt x="5820" y="4220"/>
                  </a:lnTo>
                  <a:moveTo>
                    <a:pt x="5793" y="4220"/>
                  </a:moveTo>
                  <a:lnTo>
                    <a:pt x="5793" y="4220"/>
                  </a:lnTo>
                  <a:lnTo>
                    <a:pt x="5767" y="4220"/>
                  </a:lnTo>
                  <a:moveTo>
                    <a:pt x="5740" y="4220"/>
                  </a:moveTo>
                  <a:lnTo>
                    <a:pt x="5740" y="4220"/>
                  </a:lnTo>
                  <a:lnTo>
                    <a:pt x="5713" y="4220"/>
                  </a:lnTo>
                  <a:moveTo>
                    <a:pt x="5687" y="4220"/>
                  </a:moveTo>
                  <a:lnTo>
                    <a:pt x="5687" y="4220"/>
                  </a:lnTo>
                  <a:lnTo>
                    <a:pt x="5660" y="4220"/>
                  </a:lnTo>
                  <a:moveTo>
                    <a:pt x="5633" y="4220"/>
                  </a:moveTo>
                  <a:lnTo>
                    <a:pt x="5633" y="4220"/>
                  </a:lnTo>
                  <a:lnTo>
                    <a:pt x="5607" y="4220"/>
                  </a:lnTo>
                  <a:moveTo>
                    <a:pt x="5580" y="4220"/>
                  </a:moveTo>
                  <a:lnTo>
                    <a:pt x="5580" y="4220"/>
                  </a:lnTo>
                  <a:lnTo>
                    <a:pt x="5553" y="4220"/>
                  </a:lnTo>
                  <a:moveTo>
                    <a:pt x="5527" y="4220"/>
                  </a:moveTo>
                  <a:lnTo>
                    <a:pt x="5527" y="4220"/>
                  </a:lnTo>
                  <a:lnTo>
                    <a:pt x="5500" y="4220"/>
                  </a:lnTo>
                  <a:moveTo>
                    <a:pt x="5473" y="4220"/>
                  </a:moveTo>
                  <a:lnTo>
                    <a:pt x="5473" y="4220"/>
                  </a:lnTo>
                  <a:lnTo>
                    <a:pt x="5447" y="4220"/>
                  </a:lnTo>
                  <a:moveTo>
                    <a:pt x="5420" y="4220"/>
                  </a:moveTo>
                  <a:lnTo>
                    <a:pt x="5420" y="4220"/>
                  </a:lnTo>
                  <a:lnTo>
                    <a:pt x="5393" y="4220"/>
                  </a:lnTo>
                  <a:moveTo>
                    <a:pt x="5367" y="4220"/>
                  </a:moveTo>
                  <a:lnTo>
                    <a:pt x="5367" y="4220"/>
                  </a:lnTo>
                  <a:lnTo>
                    <a:pt x="5340" y="4220"/>
                  </a:lnTo>
                  <a:moveTo>
                    <a:pt x="5313" y="4220"/>
                  </a:moveTo>
                  <a:lnTo>
                    <a:pt x="5313" y="4220"/>
                  </a:lnTo>
                  <a:lnTo>
                    <a:pt x="5287" y="4220"/>
                  </a:lnTo>
                  <a:moveTo>
                    <a:pt x="5260" y="4220"/>
                  </a:moveTo>
                  <a:lnTo>
                    <a:pt x="5260" y="4220"/>
                  </a:lnTo>
                  <a:lnTo>
                    <a:pt x="5233" y="4220"/>
                  </a:lnTo>
                  <a:moveTo>
                    <a:pt x="5207" y="4220"/>
                  </a:moveTo>
                  <a:lnTo>
                    <a:pt x="5207" y="4220"/>
                  </a:lnTo>
                  <a:lnTo>
                    <a:pt x="5180" y="4220"/>
                  </a:lnTo>
                  <a:moveTo>
                    <a:pt x="5153" y="4220"/>
                  </a:moveTo>
                  <a:lnTo>
                    <a:pt x="5153" y="4220"/>
                  </a:lnTo>
                  <a:lnTo>
                    <a:pt x="5127" y="4220"/>
                  </a:lnTo>
                  <a:moveTo>
                    <a:pt x="5100" y="4220"/>
                  </a:moveTo>
                  <a:lnTo>
                    <a:pt x="5100" y="4220"/>
                  </a:lnTo>
                  <a:lnTo>
                    <a:pt x="5073" y="4220"/>
                  </a:lnTo>
                  <a:moveTo>
                    <a:pt x="5047" y="4220"/>
                  </a:moveTo>
                  <a:lnTo>
                    <a:pt x="5047" y="4220"/>
                  </a:lnTo>
                  <a:lnTo>
                    <a:pt x="5020" y="4220"/>
                  </a:lnTo>
                  <a:moveTo>
                    <a:pt x="4993" y="4220"/>
                  </a:moveTo>
                  <a:lnTo>
                    <a:pt x="4993" y="4220"/>
                  </a:lnTo>
                  <a:lnTo>
                    <a:pt x="4967" y="4220"/>
                  </a:lnTo>
                  <a:moveTo>
                    <a:pt x="4940" y="4220"/>
                  </a:moveTo>
                  <a:lnTo>
                    <a:pt x="4940" y="4220"/>
                  </a:lnTo>
                  <a:lnTo>
                    <a:pt x="4913" y="4220"/>
                  </a:lnTo>
                  <a:moveTo>
                    <a:pt x="4887" y="4220"/>
                  </a:moveTo>
                  <a:lnTo>
                    <a:pt x="4887" y="4220"/>
                  </a:lnTo>
                  <a:lnTo>
                    <a:pt x="4860" y="4220"/>
                  </a:lnTo>
                  <a:moveTo>
                    <a:pt x="4833" y="4220"/>
                  </a:moveTo>
                  <a:lnTo>
                    <a:pt x="4833" y="4220"/>
                  </a:lnTo>
                  <a:lnTo>
                    <a:pt x="4807" y="4220"/>
                  </a:lnTo>
                  <a:moveTo>
                    <a:pt x="4780" y="4220"/>
                  </a:moveTo>
                  <a:lnTo>
                    <a:pt x="4780" y="4220"/>
                  </a:lnTo>
                  <a:lnTo>
                    <a:pt x="4753" y="4220"/>
                  </a:lnTo>
                  <a:moveTo>
                    <a:pt x="4727" y="4220"/>
                  </a:moveTo>
                  <a:lnTo>
                    <a:pt x="4727" y="4220"/>
                  </a:lnTo>
                  <a:lnTo>
                    <a:pt x="4700" y="4220"/>
                  </a:lnTo>
                  <a:moveTo>
                    <a:pt x="4673" y="4220"/>
                  </a:moveTo>
                  <a:lnTo>
                    <a:pt x="4673" y="4220"/>
                  </a:lnTo>
                  <a:lnTo>
                    <a:pt x="4647" y="4220"/>
                  </a:lnTo>
                  <a:moveTo>
                    <a:pt x="4620" y="4220"/>
                  </a:moveTo>
                  <a:lnTo>
                    <a:pt x="4620" y="4220"/>
                  </a:lnTo>
                  <a:lnTo>
                    <a:pt x="4593" y="4220"/>
                  </a:lnTo>
                  <a:moveTo>
                    <a:pt x="4567" y="4220"/>
                  </a:moveTo>
                  <a:lnTo>
                    <a:pt x="4567" y="4220"/>
                  </a:lnTo>
                  <a:lnTo>
                    <a:pt x="4540" y="4220"/>
                  </a:lnTo>
                  <a:moveTo>
                    <a:pt x="4513" y="4220"/>
                  </a:moveTo>
                  <a:lnTo>
                    <a:pt x="4513" y="4220"/>
                  </a:lnTo>
                  <a:lnTo>
                    <a:pt x="4487" y="4220"/>
                  </a:lnTo>
                  <a:moveTo>
                    <a:pt x="4460" y="4220"/>
                  </a:moveTo>
                  <a:lnTo>
                    <a:pt x="4460" y="4220"/>
                  </a:lnTo>
                  <a:lnTo>
                    <a:pt x="4433" y="4220"/>
                  </a:lnTo>
                  <a:moveTo>
                    <a:pt x="4407" y="4220"/>
                  </a:moveTo>
                  <a:lnTo>
                    <a:pt x="4407" y="4220"/>
                  </a:lnTo>
                  <a:lnTo>
                    <a:pt x="4380" y="4220"/>
                  </a:lnTo>
                  <a:moveTo>
                    <a:pt x="4353" y="4220"/>
                  </a:moveTo>
                  <a:lnTo>
                    <a:pt x="4353" y="4220"/>
                  </a:lnTo>
                  <a:lnTo>
                    <a:pt x="4327" y="4220"/>
                  </a:lnTo>
                  <a:moveTo>
                    <a:pt x="4300" y="4220"/>
                  </a:moveTo>
                  <a:lnTo>
                    <a:pt x="4300" y="4220"/>
                  </a:lnTo>
                  <a:lnTo>
                    <a:pt x="4273" y="4220"/>
                  </a:lnTo>
                  <a:moveTo>
                    <a:pt x="4247" y="4220"/>
                  </a:moveTo>
                  <a:lnTo>
                    <a:pt x="4247" y="4220"/>
                  </a:lnTo>
                  <a:lnTo>
                    <a:pt x="4220" y="4220"/>
                  </a:lnTo>
                  <a:moveTo>
                    <a:pt x="4193" y="4220"/>
                  </a:moveTo>
                  <a:lnTo>
                    <a:pt x="4193" y="4220"/>
                  </a:lnTo>
                  <a:lnTo>
                    <a:pt x="4167" y="4220"/>
                  </a:lnTo>
                  <a:moveTo>
                    <a:pt x="4140" y="4220"/>
                  </a:moveTo>
                  <a:lnTo>
                    <a:pt x="4140" y="4220"/>
                  </a:lnTo>
                  <a:lnTo>
                    <a:pt x="4113" y="4220"/>
                  </a:lnTo>
                  <a:moveTo>
                    <a:pt x="4087" y="4220"/>
                  </a:moveTo>
                  <a:lnTo>
                    <a:pt x="4087" y="4220"/>
                  </a:lnTo>
                  <a:lnTo>
                    <a:pt x="4060" y="4220"/>
                  </a:lnTo>
                  <a:moveTo>
                    <a:pt x="4033" y="4220"/>
                  </a:moveTo>
                  <a:lnTo>
                    <a:pt x="4033" y="4220"/>
                  </a:lnTo>
                  <a:lnTo>
                    <a:pt x="4007" y="4220"/>
                  </a:lnTo>
                  <a:moveTo>
                    <a:pt x="3980" y="4220"/>
                  </a:moveTo>
                  <a:lnTo>
                    <a:pt x="3980" y="4220"/>
                  </a:lnTo>
                  <a:lnTo>
                    <a:pt x="3953" y="4220"/>
                  </a:lnTo>
                  <a:moveTo>
                    <a:pt x="3927" y="4220"/>
                  </a:moveTo>
                  <a:lnTo>
                    <a:pt x="3927" y="4220"/>
                  </a:lnTo>
                  <a:lnTo>
                    <a:pt x="3900" y="4220"/>
                  </a:lnTo>
                  <a:moveTo>
                    <a:pt x="3873" y="4220"/>
                  </a:moveTo>
                  <a:lnTo>
                    <a:pt x="3873" y="4220"/>
                  </a:lnTo>
                  <a:lnTo>
                    <a:pt x="3847" y="4220"/>
                  </a:lnTo>
                  <a:moveTo>
                    <a:pt x="3820" y="4220"/>
                  </a:moveTo>
                  <a:lnTo>
                    <a:pt x="3820" y="4220"/>
                  </a:lnTo>
                  <a:lnTo>
                    <a:pt x="3793" y="4220"/>
                  </a:lnTo>
                  <a:moveTo>
                    <a:pt x="3767" y="4220"/>
                  </a:moveTo>
                  <a:lnTo>
                    <a:pt x="3767" y="4220"/>
                  </a:lnTo>
                  <a:lnTo>
                    <a:pt x="3740" y="4220"/>
                  </a:lnTo>
                  <a:moveTo>
                    <a:pt x="3713" y="4220"/>
                  </a:moveTo>
                  <a:lnTo>
                    <a:pt x="3713" y="4220"/>
                  </a:lnTo>
                  <a:lnTo>
                    <a:pt x="3687" y="4220"/>
                  </a:lnTo>
                  <a:moveTo>
                    <a:pt x="3660" y="4220"/>
                  </a:moveTo>
                  <a:lnTo>
                    <a:pt x="3660" y="4220"/>
                  </a:lnTo>
                  <a:lnTo>
                    <a:pt x="3633" y="4220"/>
                  </a:lnTo>
                  <a:moveTo>
                    <a:pt x="3607" y="4220"/>
                  </a:moveTo>
                  <a:lnTo>
                    <a:pt x="3607" y="4220"/>
                  </a:lnTo>
                  <a:lnTo>
                    <a:pt x="3580" y="4220"/>
                  </a:lnTo>
                  <a:moveTo>
                    <a:pt x="3553" y="4220"/>
                  </a:moveTo>
                  <a:lnTo>
                    <a:pt x="3553" y="4220"/>
                  </a:lnTo>
                  <a:lnTo>
                    <a:pt x="3527" y="4220"/>
                  </a:lnTo>
                  <a:moveTo>
                    <a:pt x="3500" y="4220"/>
                  </a:moveTo>
                  <a:lnTo>
                    <a:pt x="3500" y="4220"/>
                  </a:lnTo>
                  <a:lnTo>
                    <a:pt x="3473" y="4220"/>
                  </a:lnTo>
                  <a:moveTo>
                    <a:pt x="3447" y="4220"/>
                  </a:moveTo>
                  <a:lnTo>
                    <a:pt x="3447" y="4220"/>
                  </a:lnTo>
                  <a:lnTo>
                    <a:pt x="3420" y="4220"/>
                  </a:lnTo>
                  <a:moveTo>
                    <a:pt x="3393" y="4220"/>
                  </a:moveTo>
                  <a:lnTo>
                    <a:pt x="3393" y="4220"/>
                  </a:lnTo>
                  <a:lnTo>
                    <a:pt x="3367" y="4220"/>
                  </a:lnTo>
                  <a:moveTo>
                    <a:pt x="3340" y="4220"/>
                  </a:moveTo>
                  <a:lnTo>
                    <a:pt x="3340" y="4220"/>
                  </a:lnTo>
                  <a:lnTo>
                    <a:pt x="3313" y="4220"/>
                  </a:lnTo>
                  <a:moveTo>
                    <a:pt x="3287" y="4220"/>
                  </a:moveTo>
                  <a:lnTo>
                    <a:pt x="3287" y="4220"/>
                  </a:lnTo>
                  <a:lnTo>
                    <a:pt x="3260" y="4220"/>
                  </a:lnTo>
                  <a:moveTo>
                    <a:pt x="3233" y="4220"/>
                  </a:moveTo>
                  <a:lnTo>
                    <a:pt x="3233" y="4220"/>
                  </a:lnTo>
                  <a:lnTo>
                    <a:pt x="3207" y="4220"/>
                  </a:lnTo>
                  <a:moveTo>
                    <a:pt x="3180" y="4220"/>
                  </a:moveTo>
                  <a:lnTo>
                    <a:pt x="3180" y="4220"/>
                  </a:lnTo>
                  <a:lnTo>
                    <a:pt x="3153" y="4220"/>
                  </a:lnTo>
                  <a:moveTo>
                    <a:pt x="3127" y="4220"/>
                  </a:moveTo>
                  <a:lnTo>
                    <a:pt x="3127" y="4220"/>
                  </a:lnTo>
                  <a:lnTo>
                    <a:pt x="3100" y="4220"/>
                  </a:lnTo>
                  <a:moveTo>
                    <a:pt x="3073" y="4220"/>
                  </a:moveTo>
                  <a:lnTo>
                    <a:pt x="3073" y="4220"/>
                  </a:lnTo>
                  <a:lnTo>
                    <a:pt x="3047" y="4220"/>
                  </a:lnTo>
                  <a:moveTo>
                    <a:pt x="3020" y="4220"/>
                  </a:moveTo>
                  <a:lnTo>
                    <a:pt x="3020" y="4220"/>
                  </a:lnTo>
                  <a:lnTo>
                    <a:pt x="2993" y="4220"/>
                  </a:lnTo>
                  <a:moveTo>
                    <a:pt x="2967" y="4220"/>
                  </a:moveTo>
                  <a:lnTo>
                    <a:pt x="2967" y="4220"/>
                  </a:lnTo>
                  <a:lnTo>
                    <a:pt x="2940" y="4220"/>
                  </a:lnTo>
                  <a:moveTo>
                    <a:pt x="2913" y="4220"/>
                  </a:moveTo>
                  <a:lnTo>
                    <a:pt x="2913" y="4220"/>
                  </a:lnTo>
                  <a:lnTo>
                    <a:pt x="2887" y="4220"/>
                  </a:lnTo>
                  <a:moveTo>
                    <a:pt x="2860" y="4220"/>
                  </a:moveTo>
                  <a:lnTo>
                    <a:pt x="2860" y="4220"/>
                  </a:lnTo>
                  <a:lnTo>
                    <a:pt x="2833" y="4220"/>
                  </a:lnTo>
                  <a:moveTo>
                    <a:pt x="2807" y="4220"/>
                  </a:moveTo>
                  <a:lnTo>
                    <a:pt x="2807" y="4220"/>
                  </a:lnTo>
                  <a:lnTo>
                    <a:pt x="2780" y="4220"/>
                  </a:lnTo>
                  <a:moveTo>
                    <a:pt x="2753" y="4220"/>
                  </a:moveTo>
                  <a:lnTo>
                    <a:pt x="2753" y="4220"/>
                  </a:lnTo>
                  <a:lnTo>
                    <a:pt x="2727" y="4220"/>
                  </a:lnTo>
                  <a:moveTo>
                    <a:pt x="2700" y="4220"/>
                  </a:moveTo>
                  <a:lnTo>
                    <a:pt x="2700" y="4220"/>
                  </a:lnTo>
                  <a:lnTo>
                    <a:pt x="2673" y="4220"/>
                  </a:lnTo>
                  <a:moveTo>
                    <a:pt x="2647" y="4220"/>
                  </a:moveTo>
                  <a:lnTo>
                    <a:pt x="2647" y="4220"/>
                  </a:lnTo>
                  <a:lnTo>
                    <a:pt x="2620" y="4220"/>
                  </a:lnTo>
                  <a:moveTo>
                    <a:pt x="2593" y="4220"/>
                  </a:moveTo>
                  <a:lnTo>
                    <a:pt x="2593" y="4220"/>
                  </a:lnTo>
                  <a:lnTo>
                    <a:pt x="2567" y="4220"/>
                  </a:lnTo>
                  <a:moveTo>
                    <a:pt x="2540" y="4220"/>
                  </a:moveTo>
                  <a:lnTo>
                    <a:pt x="2540" y="4220"/>
                  </a:lnTo>
                  <a:lnTo>
                    <a:pt x="2513" y="4220"/>
                  </a:lnTo>
                  <a:moveTo>
                    <a:pt x="2487" y="4220"/>
                  </a:moveTo>
                  <a:lnTo>
                    <a:pt x="2487" y="4220"/>
                  </a:lnTo>
                  <a:lnTo>
                    <a:pt x="2460" y="4220"/>
                  </a:lnTo>
                  <a:moveTo>
                    <a:pt x="2433" y="4220"/>
                  </a:moveTo>
                  <a:lnTo>
                    <a:pt x="2433" y="4220"/>
                  </a:lnTo>
                  <a:lnTo>
                    <a:pt x="2407" y="4220"/>
                  </a:lnTo>
                  <a:moveTo>
                    <a:pt x="2380" y="4220"/>
                  </a:moveTo>
                  <a:lnTo>
                    <a:pt x="2380" y="4220"/>
                  </a:lnTo>
                  <a:lnTo>
                    <a:pt x="2353" y="4220"/>
                  </a:lnTo>
                  <a:moveTo>
                    <a:pt x="2327" y="4220"/>
                  </a:moveTo>
                  <a:lnTo>
                    <a:pt x="2327" y="4220"/>
                  </a:lnTo>
                  <a:lnTo>
                    <a:pt x="2300" y="4220"/>
                  </a:lnTo>
                  <a:moveTo>
                    <a:pt x="2273" y="4220"/>
                  </a:moveTo>
                  <a:lnTo>
                    <a:pt x="2273" y="4220"/>
                  </a:lnTo>
                  <a:lnTo>
                    <a:pt x="2247" y="4220"/>
                  </a:lnTo>
                  <a:moveTo>
                    <a:pt x="2220" y="4220"/>
                  </a:moveTo>
                  <a:lnTo>
                    <a:pt x="2220" y="4220"/>
                  </a:lnTo>
                  <a:lnTo>
                    <a:pt x="2193" y="4220"/>
                  </a:lnTo>
                  <a:moveTo>
                    <a:pt x="2167" y="4220"/>
                  </a:moveTo>
                  <a:lnTo>
                    <a:pt x="2167" y="4220"/>
                  </a:lnTo>
                  <a:lnTo>
                    <a:pt x="2140" y="4220"/>
                  </a:lnTo>
                  <a:moveTo>
                    <a:pt x="2113" y="4220"/>
                  </a:moveTo>
                  <a:lnTo>
                    <a:pt x="2113" y="4220"/>
                  </a:lnTo>
                  <a:lnTo>
                    <a:pt x="2087" y="4220"/>
                  </a:lnTo>
                  <a:moveTo>
                    <a:pt x="2060" y="4220"/>
                  </a:moveTo>
                  <a:lnTo>
                    <a:pt x="2060" y="4220"/>
                  </a:lnTo>
                  <a:lnTo>
                    <a:pt x="2033" y="4220"/>
                  </a:lnTo>
                  <a:moveTo>
                    <a:pt x="2007" y="4220"/>
                  </a:moveTo>
                  <a:lnTo>
                    <a:pt x="2007" y="4220"/>
                  </a:lnTo>
                  <a:lnTo>
                    <a:pt x="1980" y="4220"/>
                  </a:lnTo>
                  <a:moveTo>
                    <a:pt x="1953" y="4220"/>
                  </a:moveTo>
                  <a:lnTo>
                    <a:pt x="1953" y="4220"/>
                  </a:lnTo>
                  <a:lnTo>
                    <a:pt x="1927" y="4220"/>
                  </a:lnTo>
                  <a:moveTo>
                    <a:pt x="1900" y="4220"/>
                  </a:moveTo>
                  <a:lnTo>
                    <a:pt x="1900" y="4220"/>
                  </a:lnTo>
                  <a:lnTo>
                    <a:pt x="1873" y="4220"/>
                  </a:lnTo>
                  <a:moveTo>
                    <a:pt x="1847" y="4220"/>
                  </a:moveTo>
                  <a:lnTo>
                    <a:pt x="1847" y="4220"/>
                  </a:lnTo>
                  <a:lnTo>
                    <a:pt x="1820" y="4220"/>
                  </a:lnTo>
                  <a:moveTo>
                    <a:pt x="1793" y="4220"/>
                  </a:moveTo>
                  <a:lnTo>
                    <a:pt x="1793" y="4220"/>
                  </a:lnTo>
                  <a:lnTo>
                    <a:pt x="1767" y="4220"/>
                  </a:lnTo>
                  <a:moveTo>
                    <a:pt x="1740" y="4220"/>
                  </a:moveTo>
                  <a:lnTo>
                    <a:pt x="1740" y="4220"/>
                  </a:lnTo>
                  <a:lnTo>
                    <a:pt x="1713" y="4220"/>
                  </a:lnTo>
                  <a:moveTo>
                    <a:pt x="1687" y="4220"/>
                  </a:moveTo>
                  <a:lnTo>
                    <a:pt x="1687" y="4220"/>
                  </a:lnTo>
                  <a:lnTo>
                    <a:pt x="1660" y="4220"/>
                  </a:lnTo>
                  <a:moveTo>
                    <a:pt x="1633" y="4220"/>
                  </a:moveTo>
                  <a:lnTo>
                    <a:pt x="1633" y="4220"/>
                  </a:lnTo>
                  <a:lnTo>
                    <a:pt x="1607" y="4220"/>
                  </a:lnTo>
                  <a:moveTo>
                    <a:pt x="1580" y="4220"/>
                  </a:moveTo>
                  <a:lnTo>
                    <a:pt x="1580" y="4220"/>
                  </a:lnTo>
                  <a:lnTo>
                    <a:pt x="1553" y="4220"/>
                  </a:lnTo>
                  <a:moveTo>
                    <a:pt x="1527" y="4220"/>
                  </a:moveTo>
                  <a:lnTo>
                    <a:pt x="1527" y="4220"/>
                  </a:lnTo>
                  <a:lnTo>
                    <a:pt x="1500" y="4220"/>
                  </a:lnTo>
                  <a:moveTo>
                    <a:pt x="1473" y="4220"/>
                  </a:moveTo>
                  <a:lnTo>
                    <a:pt x="1473" y="4220"/>
                  </a:lnTo>
                  <a:lnTo>
                    <a:pt x="1447" y="4220"/>
                  </a:lnTo>
                  <a:moveTo>
                    <a:pt x="1420" y="4220"/>
                  </a:moveTo>
                  <a:lnTo>
                    <a:pt x="1420" y="4220"/>
                  </a:lnTo>
                  <a:lnTo>
                    <a:pt x="1393" y="4220"/>
                  </a:lnTo>
                  <a:moveTo>
                    <a:pt x="1367" y="4220"/>
                  </a:moveTo>
                  <a:lnTo>
                    <a:pt x="1367" y="4220"/>
                  </a:lnTo>
                  <a:lnTo>
                    <a:pt x="1340" y="4220"/>
                  </a:lnTo>
                  <a:moveTo>
                    <a:pt x="1313" y="4220"/>
                  </a:moveTo>
                  <a:lnTo>
                    <a:pt x="1313" y="4220"/>
                  </a:lnTo>
                  <a:lnTo>
                    <a:pt x="1287" y="4220"/>
                  </a:lnTo>
                  <a:moveTo>
                    <a:pt x="1260" y="4220"/>
                  </a:moveTo>
                  <a:lnTo>
                    <a:pt x="1260" y="4220"/>
                  </a:lnTo>
                  <a:lnTo>
                    <a:pt x="1233" y="4220"/>
                  </a:lnTo>
                  <a:moveTo>
                    <a:pt x="1207" y="4220"/>
                  </a:moveTo>
                  <a:lnTo>
                    <a:pt x="1207" y="4220"/>
                  </a:lnTo>
                  <a:lnTo>
                    <a:pt x="1180" y="4220"/>
                  </a:lnTo>
                  <a:moveTo>
                    <a:pt x="1153" y="4220"/>
                  </a:moveTo>
                  <a:lnTo>
                    <a:pt x="1153" y="4220"/>
                  </a:lnTo>
                  <a:lnTo>
                    <a:pt x="1127" y="4220"/>
                  </a:lnTo>
                  <a:moveTo>
                    <a:pt x="1100" y="4220"/>
                  </a:moveTo>
                  <a:lnTo>
                    <a:pt x="1100" y="4220"/>
                  </a:lnTo>
                  <a:lnTo>
                    <a:pt x="1073" y="4220"/>
                  </a:lnTo>
                  <a:moveTo>
                    <a:pt x="1047" y="4220"/>
                  </a:moveTo>
                  <a:lnTo>
                    <a:pt x="1047" y="4220"/>
                  </a:lnTo>
                  <a:lnTo>
                    <a:pt x="1020" y="4220"/>
                  </a:lnTo>
                  <a:moveTo>
                    <a:pt x="993" y="4220"/>
                  </a:moveTo>
                  <a:lnTo>
                    <a:pt x="993" y="4220"/>
                  </a:lnTo>
                  <a:lnTo>
                    <a:pt x="967" y="4220"/>
                  </a:lnTo>
                  <a:moveTo>
                    <a:pt x="940" y="4220"/>
                  </a:moveTo>
                  <a:lnTo>
                    <a:pt x="940" y="4220"/>
                  </a:lnTo>
                  <a:lnTo>
                    <a:pt x="913" y="4220"/>
                  </a:lnTo>
                  <a:moveTo>
                    <a:pt x="887" y="4220"/>
                  </a:moveTo>
                  <a:lnTo>
                    <a:pt x="887" y="4220"/>
                  </a:lnTo>
                  <a:lnTo>
                    <a:pt x="860" y="4220"/>
                  </a:lnTo>
                  <a:moveTo>
                    <a:pt x="833" y="4220"/>
                  </a:moveTo>
                  <a:lnTo>
                    <a:pt x="833" y="4220"/>
                  </a:lnTo>
                  <a:lnTo>
                    <a:pt x="807" y="4220"/>
                  </a:lnTo>
                  <a:moveTo>
                    <a:pt x="780" y="4220"/>
                  </a:moveTo>
                  <a:lnTo>
                    <a:pt x="780" y="4220"/>
                  </a:lnTo>
                  <a:lnTo>
                    <a:pt x="753" y="4220"/>
                  </a:lnTo>
                  <a:moveTo>
                    <a:pt x="727" y="4220"/>
                  </a:moveTo>
                  <a:lnTo>
                    <a:pt x="727" y="4220"/>
                  </a:lnTo>
                  <a:lnTo>
                    <a:pt x="700" y="4220"/>
                  </a:lnTo>
                  <a:moveTo>
                    <a:pt x="673" y="4220"/>
                  </a:moveTo>
                  <a:lnTo>
                    <a:pt x="673" y="4220"/>
                  </a:lnTo>
                  <a:lnTo>
                    <a:pt x="647" y="4220"/>
                  </a:lnTo>
                  <a:moveTo>
                    <a:pt x="620" y="4220"/>
                  </a:moveTo>
                  <a:lnTo>
                    <a:pt x="620" y="4220"/>
                  </a:lnTo>
                  <a:lnTo>
                    <a:pt x="593" y="4220"/>
                  </a:lnTo>
                  <a:moveTo>
                    <a:pt x="567" y="4220"/>
                  </a:moveTo>
                  <a:lnTo>
                    <a:pt x="567" y="4220"/>
                  </a:lnTo>
                  <a:lnTo>
                    <a:pt x="540" y="4220"/>
                  </a:lnTo>
                  <a:moveTo>
                    <a:pt x="513" y="4220"/>
                  </a:moveTo>
                  <a:lnTo>
                    <a:pt x="513" y="4220"/>
                  </a:lnTo>
                  <a:lnTo>
                    <a:pt x="487" y="4220"/>
                  </a:lnTo>
                  <a:moveTo>
                    <a:pt x="460" y="4220"/>
                  </a:moveTo>
                  <a:lnTo>
                    <a:pt x="460" y="4220"/>
                  </a:lnTo>
                  <a:lnTo>
                    <a:pt x="433" y="4220"/>
                  </a:lnTo>
                  <a:moveTo>
                    <a:pt x="407" y="4220"/>
                  </a:moveTo>
                  <a:lnTo>
                    <a:pt x="407" y="4220"/>
                  </a:lnTo>
                  <a:lnTo>
                    <a:pt x="380" y="4220"/>
                  </a:lnTo>
                  <a:moveTo>
                    <a:pt x="353" y="4220"/>
                  </a:moveTo>
                  <a:lnTo>
                    <a:pt x="353" y="4220"/>
                  </a:lnTo>
                  <a:lnTo>
                    <a:pt x="327" y="4220"/>
                  </a:lnTo>
                  <a:moveTo>
                    <a:pt x="300" y="4220"/>
                  </a:moveTo>
                  <a:lnTo>
                    <a:pt x="300" y="4220"/>
                  </a:lnTo>
                  <a:lnTo>
                    <a:pt x="273" y="4220"/>
                  </a:lnTo>
                  <a:moveTo>
                    <a:pt x="247" y="4220"/>
                  </a:moveTo>
                  <a:lnTo>
                    <a:pt x="247" y="4220"/>
                  </a:lnTo>
                  <a:lnTo>
                    <a:pt x="220" y="4220"/>
                  </a:lnTo>
                  <a:moveTo>
                    <a:pt x="193" y="4220"/>
                  </a:moveTo>
                  <a:lnTo>
                    <a:pt x="193" y="4220"/>
                  </a:lnTo>
                  <a:lnTo>
                    <a:pt x="167" y="4220"/>
                  </a:lnTo>
                  <a:moveTo>
                    <a:pt x="140" y="4220"/>
                  </a:moveTo>
                  <a:lnTo>
                    <a:pt x="140" y="4220"/>
                  </a:lnTo>
                  <a:lnTo>
                    <a:pt x="113" y="4220"/>
                  </a:lnTo>
                  <a:moveTo>
                    <a:pt x="87" y="4220"/>
                  </a:moveTo>
                  <a:lnTo>
                    <a:pt x="87" y="4220"/>
                  </a:lnTo>
                  <a:lnTo>
                    <a:pt x="60" y="4220"/>
                  </a:lnTo>
                  <a:moveTo>
                    <a:pt x="33" y="4220"/>
                  </a:moveTo>
                  <a:lnTo>
                    <a:pt x="33" y="4220"/>
                  </a:lnTo>
                  <a:lnTo>
                    <a:pt x="7" y="4220"/>
                  </a:lnTo>
                  <a:moveTo>
                    <a:pt x="0" y="4200"/>
                  </a:moveTo>
                  <a:lnTo>
                    <a:pt x="0" y="4200"/>
                  </a:lnTo>
                  <a:lnTo>
                    <a:pt x="0" y="4173"/>
                  </a:lnTo>
                  <a:moveTo>
                    <a:pt x="0" y="4147"/>
                  </a:moveTo>
                  <a:lnTo>
                    <a:pt x="0" y="4147"/>
                  </a:lnTo>
                  <a:lnTo>
                    <a:pt x="0" y="4120"/>
                  </a:lnTo>
                  <a:moveTo>
                    <a:pt x="0" y="4093"/>
                  </a:moveTo>
                  <a:lnTo>
                    <a:pt x="0" y="4093"/>
                  </a:lnTo>
                  <a:lnTo>
                    <a:pt x="0" y="4067"/>
                  </a:lnTo>
                  <a:moveTo>
                    <a:pt x="0" y="4040"/>
                  </a:moveTo>
                  <a:lnTo>
                    <a:pt x="0" y="4040"/>
                  </a:lnTo>
                  <a:lnTo>
                    <a:pt x="0" y="4013"/>
                  </a:lnTo>
                  <a:moveTo>
                    <a:pt x="0" y="3987"/>
                  </a:moveTo>
                  <a:lnTo>
                    <a:pt x="0" y="3987"/>
                  </a:lnTo>
                  <a:lnTo>
                    <a:pt x="0" y="3960"/>
                  </a:lnTo>
                  <a:moveTo>
                    <a:pt x="0" y="3933"/>
                  </a:moveTo>
                  <a:lnTo>
                    <a:pt x="0" y="3933"/>
                  </a:lnTo>
                  <a:lnTo>
                    <a:pt x="0" y="3907"/>
                  </a:lnTo>
                  <a:moveTo>
                    <a:pt x="0" y="3880"/>
                  </a:moveTo>
                  <a:lnTo>
                    <a:pt x="0" y="3880"/>
                  </a:lnTo>
                  <a:lnTo>
                    <a:pt x="0" y="3853"/>
                  </a:lnTo>
                  <a:moveTo>
                    <a:pt x="0" y="3827"/>
                  </a:moveTo>
                  <a:lnTo>
                    <a:pt x="0" y="3827"/>
                  </a:lnTo>
                  <a:lnTo>
                    <a:pt x="0" y="3800"/>
                  </a:lnTo>
                  <a:moveTo>
                    <a:pt x="0" y="3773"/>
                  </a:moveTo>
                  <a:lnTo>
                    <a:pt x="0" y="3773"/>
                  </a:lnTo>
                  <a:lnTo>
                    <a:pt x="0" y="3747"/>
                  </a:lnTo>
                  <a:moveTo>
                    <a:pt x="0" y="3720"/>
                  </a:moveTo>
                  <a:lnTo>
                    <a:pt x="0" y="3720"/>
                  </a:lnTo>
                  <a:lnTo>
                    <a:pt x="0" y="3693"/>
                  </a:lnTo>
                  <a:moveTo>
                    <a:pt x="0" y="3667"/>
                  </a:moveTo>
                  <a:lnTo>
                    <a:pt x="0" y="3667"/>
                  </a:lnTo>
                  <a:lnTo>
                    <a:pt x="0" y="3640"/>
                  </a:lnTo>
                  <a:moveTo>
                    <a:pt x="0" y="3613"/>
                  </a:moveTo>
                  <a:lnTo>
                    <a:pt x="0" y="3613"/>
                  </a:lnTo>
                  <a:lnTo>
                    <a:pt x="0" y="3587"/>
                  </a:lnTo>
                  <a:moveTo>
                    <a:pt x="0" y="3560"/>
                  </a:moveTo>
                  <a:lnTo>
                    <a:pt x="0" y="3560"/>
                  </a:lnTo>
                  <a:lnTo>
                    <a:pt x="0" y="3533"/>
                  </a:lnTo>
                  <a:moveTo>
                    <a:pt x="0" y="3507"/>
                  </a:moveTo>
                  <a:lnTo>
                    <a:pt x="0" y="3507"/>
                  </a:lnTo>
                  <a:lnTo>
                    <a:pt x="0" y="3480"/>
                  </a:lnTo>
                  <a:moveTo>
                    <a:pt x="0" y="3453"/>
                  </a:moveTo>
                  <a:lnTo>
                    <a:pt x="0" y="3453"/>
                  </a:lnTo>
                  <a:lnTo>
                    <a:pt x="0" y="3427"/>
                  </a:lnTo>
                  <a:moveTo>
                    <a:pt x="0" y="3400"/>
                  </a:moveTo>
                  <a:lnTo>
                    <a:pt x="0" y="3400"/>
                  </a:lnTo>
                  <a:lnTo>
                    <a:pt x="0" y="3373"/>
                  </a:lnTo>
                  <a:moveTo>
                    <a:pt x="0" y="3347"/>
                  </a:moveTo>
                  <a:lnTo>
                    <a:pt x="0" y="3347"/>
                  </a:lnTo>
                  <a:lnTo>
                    <a:pt x="0" y="3320"/>
                  </a:lnTo>
                  <a:moveTo>
                    <a:pt x="0" y="3293"/>
                  </a:moveTo>
                  <a:lnTo>
                    <a:pt x="0" y="3293"/>
                  </a:lnTo>
                  <a:lnTo>
                    <a:pt x="0" y="3267"/>
                  </a:lnTo>
                  <a:moveTo>
                    <a:pt x="0" y="3240"/>
                  </a:moveTo>
                  <a:lnTo>
                    <a:pt x="0" y="3240"/>
                  </a:lnTo>
                  <a:lnTo>
                    <a:pt x="0" y="3213"/>
                  </a:lnTo>
                  <a:moveTo>
                    <a:pt x="0" y="3187"/>
                  </a:moveTo>
                  <a:lnTo>
                    <a:pt x="0" y="3187"/>
                  </a:lnTo>
                  <a:lnTo>
                    <a:pt x="0" y="3160"/>
                  </a:lnTo>
                  <a:moveTo>
                    <a:pt x="0" y="3133"/>
                  </a:moveTo>
                  <a:lnTo>
                    <a:pt x="0" y="3133"/>
                  </a:lnTo>
                  <a:lnTo>
                    <a:pt x="0" y="3107"/>
                  </a:lnTo>
                  <a:moveTo>
                    <a:pt x="0" y="3080"/>
                  </a:moveTo>
                  <a:lnTo>
                    <a:pt x="0" y="3080"/>
                  </a:lnTo>
                  <a:lnTo>
                    <a:pt x="0" y="3053"/>
                  </a:lnTo>
                  <a:moveTo>
                    <a:pt x="0" y="3027"/>
                  </a:moveTo>
                  <a:lnTo>
                    <a:pt x="0" y="3027"/>
                  </a:lnTo>
                  <a:lnTo>
                    <a:pt x="0" y="3000"/>
                  </a:lnTo>
                  <a:moveTo>
                    <a:pt x="0" y="2973"/>
                  </a:moveTo>
                  <a:lnTo>
                    <a:pt x="0" y="2973"/>
                  </a:lnTo>
                  <a:lnTo>
                    <a:pt x="0" y="2947"/>
                  </a:lnTo>
                  <a:moveTo>
                    <a:pt x="0" y="2920"/>
                  </a:moveTo>
                  <a:lnTo>
                    <a:pt x="0" y="2920"/>
                  </a:lnTo>
                  <a:lnTo>
                    <a:pt x="0" y="2893"/>
                  </a:lnTo>
                  <a:moveTo>
                    <a:pt x="0" y="2867"/>
                  </a:moveTo>
                  <a:lnTo>
                    <a:pt x="0" y="2867"/>
                  </a:lnTo>
                  <a:lnTo>
                    <a:pt x="0" y="2840"/>
                  </a:lnTo>
                  <a:moveTo>
                    <a:pt x="0" y="2813"/>
                  </a:moveTo>
                  <a:lnTo>
                    <a:pt x="0" y="2813"/>
                  </a:lnTo>
                  <a:lnTo>
                    <a:pt x="0" y="2787"/>
                  </a:lnTo>
                  <a:moveTo>
                    <a:pt x="0" y="2760"/>
                  </a:moveTo>
                  <a:lnTo>
                    <a:pt x="0" y="2760"/>
                  </a:lnTo>
                  <a:lnTo>
                    <a:pt x="0" y="2733"/>
                  </a:lnTo>
                  <a:moveTo>
                    <a:pt x="0" y="2707"/>
                  </a:moveTo>
                  <a:lnTo>
                    <a:pt x="0" y="2707"/>
                  </a:lnTo>
                  <a:lnTo>
                    <a:pt x="0" y="2680"/>
                  </a:lnTo>
                  <a:moveTo>
                    <a:pt x="0" y="2653"/>
                  </a:moveTo>
                  <a:lnTo>
                    <a:pt x="0" y="2653"/>
                  </a:lnTo>
                  <a:lnTo>
                    <a:pt x="0" y="2627"/>
                  </a:lnTo>
                  <a:moveTo>
                    <a:pt x="0" y="2600"/>
                  </a:moveTo>
                  <a:lnTo>
                    <a:pt x="0" y="2600"/>
                  </a:lnTo>
                  <a:lnTo>
                    <a:pt x="0" y="2573"/>
                  </a:lnTo>
                  <a:moveTo>
                    <a:pt x="0" y="2547"/>
                  </a:moveTo>
                  <a:lnTo>
                    <a:pt x="0" y="2547"/>
                  </a:lnTo>
                  <a:lnTo>
                    <a:pt x="0" y="2520"/>
                  </a:lnTo>
                  <a:moveTo>
                    <a:pt x="0" y="2493"/>
                  </a:moveTo>
                  <a:lnTo>
                    <a:pt x="0" y="2493"/>
                  </a:lnTo>
                  <a:lnTo>
                    <a:pt x="0" y="2467"/>
                  </a:lnTo>
                  <a:moveTo>
                    <a:pt x="0" y="2440"/>
                  </a:moveTo>
                  <a:lnTo>
                    <a:pt x="0" y="2440"/>
                  </a:lnTo>
                  <a:lnTo>
                    <a:pt x="0" y="2413"/>
                  </a:lnTo>
                  <a:moveTo>
                    <a:pt x="0" y="2387"/>
                  </a:moveTo>
                  <a:lnTo>
                    <a:pt x="0" y="2387"/>
                  </a:lnTo>
                  <a:lnTo>
                    <a:pt x="0" y="2360"/>
                  </a:lnTo>
                  <a:moveTo>
                    <a:pt x="0" y="2333"/>
                  </a:moveTo>
                  <a:lnTo>
                    <a:pt x="0" y="2333"/>
                  </a:lnTo>
                  <a:lnTo>
                    <a:pt x="0" y="2307"/>
                  </a:lnTo>
                  <a:moveTo>
                    <a:pt x="0" y="2280"/>
                  </a:moveTo>
                  <a:lnTo>
                    <a:pt x="0" y="2280"/>
                  </a:lnTo>
                  <a:lnTo>
                    <a:pt x="0" y="2253"/>
                  </a:lnTo>
                  <a:moveTo>
                    <a:pt x="0" y="2227"/>
                  </a:moveTo>
                  <a:lnTo>
                    <a:pt x="0" y="2227"/>
                  </a:lnTo>
                  <a:lnTo>
                    <a:pt x="0" y="2200"/>
                  </a:lnTo>
                  <a:moveTo>
                    <a:pt x="0" y="2173"/>
                  </a:moveTo>
                  <a:lnTo>
                    <a:pt x="0" y="2173"/>
                  </a:lnTo>
                  <a:lnTo>
                    <a:pt x="0" y="2147"/>
                  </a:lnTo>
                  <a:moveTo>
                    <a:pt x="0" y="2120"/>
                  </a:moveTo>
                  <a:lnTo>
                    <a:pt x="0" y="2120"/>
                  </a:lnTo>
                  <a:lnTo>
                    <a:pt x="0" y="2093"/>
                  </a:lnTo>
                  <a:moveTo>
                    <a:pt x="0" y="2067"/>
                  </a:moveTo>
                  <a:lnTo>
                    <a:pt x="0" y="2067"/>
                  </a:lnTo>
                  <a:lnTo>
                    <a:pt x="0" y="2040"/>
                  </a:lnTo>
                  <a:moveTo>
                    <a:pt x="0" y="2013"/>
                  </a:moveTo>
                  <a:lnTo>
                    <a:pt x="0" y="2013"/>
                  </a:lnTo>
                  <a:lnTo>
                    <a:pt x="0" y="1987"/>
                  </a:lnTo>
                  <a:moveTo>
                    <a:pt x="0" y="1960"/>
                  </a:moveTo>
                  <a:lnTo>
                    <a:pt x="0" y="1960"/>
                  </a:lnTo>
                  <a:lnTo>
                    <a:pt x="0" y="1933"/>
                  </a:lnTo>
                  <a:moveTo>
                    <a:pt x="0" y="1907"/>
                  </a:moveTo>
                  <a:lnTo>
                    <a:pt x="0" y="1907"/>
                  </a:lnTo>
                  <a:lnTo>
                    <a:pt x="0" y="1880"/>
                  </a:lnTo>
                  <a:moveTo>
                    <a:pt x="0" y="1853"/>
                  </a:moveTo>
                  <a:lnTo>
                    <a:pt x="0" y="1853"/>
                  </a:lnTo>
                  <a:lnTo>
                    <a:pt x="0" y="1827"/>
                  </a:lnTo>
                  <a:moveTo>
                    <a:pt x="0" y="1800"/>
                  </a:moveTo>
                  <a:lnTo>
                    <a:pt x="0" y="1800"/>
                  </a:lnTo>
                  <a:lnTo>
                    <a:pt x="0" y="1773"/>
                  </a:lnTo>
                  <a:moveTo>
                    <a:pt x="0" y="1747"/>
                  </a:moveTo>
                  <a:lnTo>
                    <a:pt x="0" y="1747"/>
                  </a:lnTo>
                  <a:lnTo>
                    <a:pt x="0" y="1720"/>
                  </a:lnTo>
                  <a:moveTo>
                    <a:pt x="0" y="1693"/>
                  </a:moveTo>
                  <a:lnTo>
                    <a:pt x="0" y="1693"/>
                  </a:lnTo>
                  <a:lnTo>
                    <a:pt x="0" y="1667"/>
                  </a:lnTo>
                  <a:moveTo>
                    <a:pt x="0" y="1640"/>
                  </a:moveTo>
                  <a:lnTo>
                    <a:pt x="0" y="1640"/>
                  </a:lnTo>
                  <a:lnTo>
                    <a:pt x="0" y="1613"/>
                  </a:lnTo>
                  <a:moveTo>
                    <a:pt x="0" y="1587"/>
                  </a:moveTo>
                  <a:lnTo>
                    <a:pt x="0" y="1587"/>
                  </a:lnTo>
                  <a:lnTo>
                    <a:pt x="0" y="1560"/>
                  </a:lnTo>
                  <a:moveTo>
                    <a:pt x="0" y="1533"/>
                  </a:moveTo>
                  <a:lnTo>
                    <a:pt x="0" y="1533"/>
                  </a:lnTo>
                  <a:lnTo>
                    <a:pt x="0" y="1507"/>
                  </a:lnTo>
                  <a:moveTo>
                    <a:pt x="0" y="1480"/>
                  </a:moveTo>
                  <a:lnTo>
                    <a:pt x="0" y="1480"/>
                  </a:lnTo>
                  <a:lnTo>
                    <a:pt x="0" y="1453"/>
                  </a:lnTo>
                  <a:moveTo>
                    <a:pt x="0" y="1427"/>
                  </a:moveTo>
                  <a:lnTo>
                    <a:pt x="0" y="1427"/>
                  </a:lnTo>
                  <a:lnTo>
                    <a:pt x="0" y="1400"/>
                  </a:lnTo>
                  <a:moveTo>
                    <a:pt x="0" y="1373"/>
                  </a:moveTo>
                  <a:lnTo>
                    <a:pt x="0" y="1373"/>
                  </a:lnTo>
                  <a:lnTo>
                    <a:pt x="0" y="1347"/>
                  </a:lnTo>
                  <a:moveTo>
                    <a:pt x="0" y="1320"/>
                  </a:moveTo>
                  <a:lnTo>
                    <a:pt x="0" y="1320"/>
                  </a:lnTo>
                  <a:lnTo>
                    <a:pt x="0" y="1293"/>
                  </a:lnTo>
                  <a:moveTo>
                    <a:pt x="0" y="1267"/>
                  </a:moveTo>
                  <a:lnTo>
                    <a:pt x="0" y="1267"/>
                  </a:lnTo>
                  <a:lnTo>
                    <a:pt x="0" y="1240"/>
                  </a:lnTo>
                  <a:moveTo>
                    <a:pt x="0" y="1213"/>
                  </a:moveTo>
                  <a:lnTo>
                    <a:pt x="0" y="1213"/>
                  </a:lnTo>
                  <a:lnTo>
                    <a:pt x="0" y="1187"/>
                  </a:lnTo>
                  <a:moveTo>
                    <a:pt x="0" y="1160"/>
                  </a:moveTo>
                  <a:lnTo>
                    <a:pt x="0" y="1160"/>
                  </a:lnTo>
                  <a:lnTo>
                    <a:pt x="0" y="1133"/>
                  </a:lnTo>
                  <a:moveTo>
                    <a:pt x="0" y="1107"/>
                  </a:moveTo>
                  <a:lnTo>
                    <a:pt x="0" y="1107"/>
                  </a:lnTo>
                  <a:lnTo>
                    <a:pt x="0" y="1080"/>
                  </a:lnTo>
                  <a:moveTo>
                    <a:pt x="0" y="1053"/>
                  </a:moveTo>
                  <a:lnTo>
                    <a:pt x="0" y="1053"/>
                  </a:lnTo>
                  <a:lnTo>
                    <a:pt x="0" y="1027"/>
                  </a:lnTo>
                  <a:moveTo>
                    <a:pt x="0" y="1000"/>
                  </a:moveTo>
                  <a:lnTo>
                    <a:pt x="0" y="1000"/>
                  </a:lnTo>
                  <a:lnTo>
                    <a:pt x="0" y="973"/>
                  </a:lnTo>
                  <a:moveTo>
                    <a:pt x="0" y="947"/>
                  </a:moveTo>
                  <a:lnTo>
                    <a:pt x="0" y="947"/>
                  </a:lnTo>
                  <a:lnTo>
                    <a:pt x="0" y="920"/>
                  </a:lnTo>
                  <a:moveTo>
                    <a:pt x="0" y="893"/>
                  </a:moveTo>
                  <a:lnTo>
                    <a:pt x="0" y="893"/>
                  </a:lnTo>
                  <a:lnTo>
                    <a:pt x="0" y="867"/>
                  </a:lnTo>
                  <a:moveTo>
                    <a:pt x="0" y="840"/>
                  </a:moveTo>
                  <a:lnTo>
                    <a:pt x="0" y="840"/>
                  </a:lnTo>
                  <a:lnTo>
                    <a:pt x="0" y="813"/>
                  </a:lnTo>
                  <a:moveTo>
                    <a:pt x="0" y="787"/>
                  </a:moveTo>
                  <a:lnTo>
                    <a:pt x="0" y="787"/>
                  </a:lnTo>
                  <a:lnTo>
                    <a:pt x="0" y="760"/>
                  </a:lnTo>
                  <a:moveTo>
                    <a:pt x="0" y="733"/>
                  </a:moveTo>
                  <a:lnTo>
                    <a:pt x="0" y="733"/>
                  </a:lnTo>
                  <a:lnTo>
                    <a:pt x="0" y="707"/>
                  </a:lnTo>
                  <a:moveTo>
                    <a:pt x="0" y="680"/>
                  </a:moveTo>
                  <a:lnTo>
                    <a:pt x="0" y="680"/>
                  </a:lnTo>
                  <a:lnTo>
                    <a:pt x="0" y="653"/>
                  </a:lnTo>
                  <a:moveTo>
                    <a:pt x="0" y="627"/>
                  </a:moveTo>
                  <a:lnTo>
                    <a:pt x="0" y="627"/>
                  </a:lnTo>
                  <a:lnTo>
                    <a:pt x="0" y="600"/>
                  </a:lnTo>
                  <a:moveTo>
                    <a:pt x="0" y="573"/>
                  </a:moveTo>
                  <a:lnTo>
                    <a:pt x="0" y="573"/>
                  </a:lnTo>
                  <a:lnTo>
                    <a:pt x="0" y="547"/>
                  </a:lnTo>
                  <a:moveTo>
                    <a:pt x="0" y="520"/>
                  </a:moveTo>
                  <a:lnTo>
                    <a:pt x="0" y="520"/>
                  </a:lnTo>
                  <a:lnTo>
                    <a:pt x="0" y="493"/>
                  </a:lnTo>
                  <a:moveTo>
                    <a:pt x="0" y="467"/>
                  </a:moveTo>
                  <a:lnTo>
                    <a:pt x="0" y="467"/>
                  </a:lnTo>
                  <a:lnTo>
                    <a:pt x="0" y="440"/>
                  </a:lnTo>
                  <a:moveTo>
                    <a:pt x="0" y="413"/>
                  </a:moveTo>
                  <a:lnTo>
                    <a:pt x="0" y="413"/>
                  </a:lnTo>
                  <a:lnTo>
                    <a:pt x="0" y="387"/>
                  </a:lnTo>
                  <a:moveTo>
                    <a:pt x="0" y="360"/>
                  </a:moveTo>
                  <a:lnTo>
                    <a:pt x="0" y="360"/>
                  </a:lnTo>
                  <a:lnTo>
                    <a:pt x="0" y="333"/>
                  </a:lnTo>
                  <a:moveTo>
                    <a:pt x="0" y="307"/>
                  </a:moveTo>
                  <a:lnTo>
                    <a:pt x="0" y="307"/>
                  </a:lnTo>
                  <a:lnTo>
                    <a:pt x="0" y="280"/>
                  </a:lnTo>
                  <a:moveTo>
                    <a:pt x="0" y="253"/>
                  </a:moveTo>
                  <a:lnTo>
                    <a:pt x="0" y="253"/>
                  </a:lnTo>
                  <a:lnTo>
                    <a:pt x="0" y="227"/>
                  </a:lnTo>
                  <a:moveTo>
                    <a:pt x="0" y="200"/>
                  </a:moveTo>
                  <a:lnTo>
                    <a:pt x="0" y="200"/>
                  </a:lnTo>
                  <a:lnTo>
                    <a:pt x="0" y="173"/>
                  </a:lnTo>
                  <a:moveTo>
                    <a:pt x="0" y="147"/>
                  </a:moveTo>
                  <a:lnTo>
                    <a:pt x="0" y="147"/>
                  </a:lnTo>
                  <a:lnTo>
                    <a:pt x="0" y="120"/>
                  </a:lnTo>
                  <a:moveTo>
                    <a:pt x="0" y="93"/>
                  </a:moveTo>
                  <a:lnTo>
                    <a:pt x="0" y="93"/>
                  </a:lnTo>
                  <a:lnTo>
                    <a:pt x="0" y="67"/>
                  </a:lnTo>
                  <a:moveTo>
                    <a:pt x="0" y="40"/>
                  </a:moveTo>
                  <a:lnTo>
                    <a:pt x="0" y="40"/>
                  </a:lnTo>
                  <a:lnTo>
                    <a:pt x="0" y="13"/>
                  </a:lnTo>
                </a:path>
              </a:pathLst>
            </a:custGeom>
            <a:noFill/>
            <a:ln w="190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 name="Freeform 7">
              <a:extLst>
                <a:ext uri="{FF2B5EF4-FFF2-40B4-BE49-F238E27FC236}">
                  <a16:creationId xmlns:a16="http://schemas.microsoft.com/office/drawing/2014/main" id="{CCBCB597-B73E-4880-88A3-7802C75C7E96}"/>
                </a:ext>
              </a:extLst>
            </p:cNvPr>
            <p:cNvSpPr>
              <a:spLocks noEditPoints="1"/>
            </p:cNvSpPr>
            <p:nvPr/>
          </p:nvSpPr>
          <p:spPr bwMode="auto">
            <a:xfrm>
              <a:off x="57" y="9"/>
              <a:ext cx="5693" cy="3812"/>
            </a:xfrm>
            <a:custGeom>
              <a:avLst/>
              <a:gdLst>
                <a:gd name="T0" fmla="*/ 6307 w 6307"/>
                <a:gd name="T1" fmla="*/ 227 h 4220"/>
                <a:gd name="T2" fmla="*/ 6307 w 6307"/>
                <a:gd name="T3" fmla="*/ 493 h 4220"/>
                <a:gd name="T4" fmla="*/ 6307 w 6307"/>
                <a:gd name="T5" fmla="*/ 760 h 4220"/>
                <a:gd name="T6" fmla="*/ 6307 w 6307"/>
                <a:gd name="T7" fmla="*/ 1027 h 4220"/>
                <a:gd name="T8" fmla="*/ 6307 w 6307"/>
                <a:gd name="T9" fmla="*/ 1293 h 4220"/>
                <a:gd name="T10" fmla="*/ 6307 w 6307"/>
                <a:gd name="T11" fmla="*/ 1560 h 4220"/>
                <a:gd name="T12" fmla="*/ 6307 w 6307"/>
                <a:gd name="T13" fmla="*/ 1827 h 4220"/>
                <a:gd name="T14" fmla="*/ 6307 w 6307"/>
                <a:gd name="T15" fmla="*/ 2093 h 4220"/>
                <a:gd name="T16" fmla="*/ 6307 w 6307"/>
                <a:gd name="T17" fmla="*/ 2360 h 4220"/>
                <a:gd name="T18" fmla="*/ 6307 w 6307"/>
                <a:gd name="T19" fmla="*/ 2627 h 4220"/>
                <a:gd name="T20" fmla="*/ 6307 w 6307"/>
                <a:gd name="T21" fmla="*/ 2893 h 4220"/>
                <a:gd name="T22" fmla="*/ 6307 w 6307"/>
                <a:gd name="T23" fmla="*/ 3160 h 4220"/>
                <a:gd name="T24" fmla="*/ 6307 w 6307"/>
                <a:gd name="T25" fmla="*/ 3427 h 4220"/>
                <a:gd name="T26" fmla="*/ 6307 w 6307"/>
                <a:gd name="T27" fmla="*/ 3693 h 4220"/>
                <a:gd name="T28" fmla="*/ 6307 w 6307"/>
                <a:gd name="T29" fmla="*/ 3960 h 4220"/>
                <a:gd name="T30" fmla="*/ 6307 w 6307"/>
                <a:gd name="T31" fmla="*/ 4220 h 4220"/>
                <a:gd name="T32" fmla="*/ 6060 w 6307"/>
                <a:gd name="T33" fmla="*/ 4220 h 4220"/>
                <a:gd name="T34" fmla="*/ 5793 w 6307"/>
                <a:gd name="T35" fmla="*/ 4220 h 4220"/>
                <a:gd name="T36" fmla="*/ 5527 w 6307"/>
                <a:gd name="T37" fmla="*/ 4220 h 4220"/>
                <a:gd name="T38" fmla="*/ 5260 w 6307"/>
                <a:gd name="T39" fmla="*/ 4220 h 4220"/>
                <a:gd name="T40" fmla="*/ 4993 w 6307"/>
                <a:gd name="T41" fmla="*/ 4220 h 4220"/>
                <a:gd name="T42" fmla="*/ 4727 w 6307"/>
                <a:gd name="T43" fmla="*/ 4220 h 4220"/>
                <a:gd name="T44" fmla="*/ 4460 w 6307"/>
                <a:gd name="T45" fmla="*/ 4220 h 4220"/>
                <a:gd name="T46" fmla="*/ 4193 w 6307"/>
                <a:gd name="T47" fmla="*/ 4220 h 4220"/>
                <a:gd name="T48" fmla="*/ 3927 w 6307"/>
                <a:gd name="T49" fmla="*/ 4220 h 4220"/>
                <a:gd name="T50" fmla="*/ 3660 w 6307"/>
                <a:gd name="T51" fmla="*/ 4220 h 4220"/>
                <a:gd name="T52" fmla="*/ 3393 w 6307"/>
                <a:gd name="T53" fmla="*/ 4220 h 4220"/>
                <a:gd name="T54" fmla="*/ 3127 w 6307"/>
                <a:gd name="T55" fmla="*/ 4220 h 4220"/>
                <a:gd name="T56" fmla="*/ 2860 w 6307"/>
                <a:gd name="T57" fmla="*/ 4220 h 4220"/>
                <a:gd name="T58" fmla="*/ 2593 w 6307"/>
                <a:gd name="T59" fmla="*/ 4220 h 4220"/>
                <a:gd name="T60" fmla="*/ 2327 w 6307"/>
                <a:gd name="T61" fmla="*/ 4220 h 4220"/>
                <a:gd name="T62" fmla="*/ 2060 w 6307"/>
                <a:gd name="T63" fmla="*/ 4220 h 4220"/>
                <a:gd name="T64" fmla="*/ 1793 w 6307"/>
                <a:gd name="T65" fmla="*/ 4220 h 4220"/>
                <a:gd name="T66" fmla="*/ 1527 w 6307"/>
                <a:gd name="T67" fmla="*/ 4220 h 4220"/>
                <a:gd name="T68" fmla="*/ 1260 w 6307"/>
                <a:gd name="T69" fmla="*/ 4220 h 4220"/>
                <a:gd name="T70" fmla="*/ 993 w 6307"/>
                <a:gd name="T71" fmla="*/ 4220 h 4220"/>
                <a:gd name="T72" fmla="*/ 727 w 6307"/>
                <a:gd name="T73" fmla="*/ 4220 h 4220"/>
                <a:gd name="T74" fmla="*/ 460 w 6307"/>
                <a:gd name="T75" fmla="*/ 4220 h 4220"/>
                <a:gd name="T76" fmla="*/ 193 w 6307"/>
                <a:gd name="T77" fmla="*/ 4220 h 4220"/>
                <a:gd name="T78" fmla="*/ 0 w 6307"/>
                <a:gd name="T79" fmla="*/ 4147 h 4220"/>
                <a:gd name="T80" fmla="*/ 0 w 6307"/>
                <a:gd name="T81" fmla="*/ 3880 h 4220"/>
                <a:gd name="T82" fmla="*/ 0 w 6307"/>
                <a:gd name="T83" fmla="*/ 3613 h 4220"/>
                <a:gd name="T84" fmla="*/ 0 w 6307"/>
                <a:gd name="T85" fmla="*/ 3347 h 4220"/>
                <a:gd name="T86" fmla="*/ 0 w 6307"/>
                <a:gd name="T87" fmla="*/ 3080 h 4220"/>
                <a:gd name="T88" fmla="*/ 0 w 6307"/>
                <a:gd name="T89" fmla="*/ 2813 h 4220"/>
                <a:gd name="T90" fmla="*/ 0 w 6307"/>
                <a:gd name="T91" fmla="*/ 2547 h 4220"/>
                <a:gd name="T92" fmla="*/ 0 w 6307"/>
                <a:gd name="T93" fmla="*/ 2280 h 4220"/>
                <a:gd name="T94" fmla="*/ 0 w 6307"/>
                <a:gd name="T95" fmla="*/ 2013 h 4220"/>
                <a:gd name="T96" fmla="*/ 0 w 6307"/>
                <a:gd name="T97" fmla="*/ 1747 h 4220"/>
                <a:gd name="T98" fmla="*/ 0 w 6307"/>
                <a:gd name="T99" fmla="*/ 1480 h 4220"/>
                <a:gd name="T100" fmla="*/ 0 w 6307"/>
                <a:gd name="T101" fmla="*/ 1213 h 4220"/>
                <a:gd name="T102" fmla="*/ 0 w 6307"/>
                <a:gd name="T103" fmla="*/ 947 h 4220"/>
                <a:gd name="T104" fmla="*/ 0 w 6307"/>
                <a:gd name="T105" fmla="*/ 680 h 4220"/>
                <a:gd name="T106" fmla="*/ 0 w 6307"/>
                <a:gd name="T107" fmla="*/ 413 h 4220"/>
                <a:gd name="T108" fmla="*/ 0 w 6307"/>
                <a:gd name="T109" fmla="*/ 147 h 4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07" h="4220">
                  <a:moveTo>
                    <a:pt x="6307" y="67"/>
                  </a:moveTo>
                  <a:lnTo>
                    <a:pt x="6307" y="67"/>
                  </a:lnTo>
                  <a:lnTo>
                    <a:pt x="6307" y="93"/>
                  </a:lnTo>
                  <a:moveTo>
                    <a:pt x="6307" y="200"/>
                  </a:moveTo>
                  <a:lnTo>
                    <a:pt x="6307" y="200"/>
                  </a:lnTo>
                  <a:lnTo>
                    <a:pt x="6307" y="227"/>
                  </a:lnTo>
                  <a:moveTo>
                    <a:pt x="6307" y="333"/>
                  </a:moveTo>
                  <a:lnTo>
                    <a:pt x="6307" y="333"/>
                  </a:lnTo>
                  <a:lnTo>
                    <a:pt x="6307" y="360"/>
                  </a:lnTo>
                  <a:moveTo>
                    <a:pt x="6307" y="467"/>
                  </a:moveTo>
                  <a:lnTo>
                    <a:pt x="6307" y="467"/>
                  </a:lnTo>
                  <a:lnTo>
                    <a:pt x="6307" y="493"/>
                  </a:lnTo>
                  <a:moveTo>
                    <a:pt x="6307" y="600"/>
                  </a:moveTo>
                  <a:lnTo>
                    <a:pt x="6307" y="600"/>
                  </a:lnTo>
                  <a:lnTo>
                    <a:pt x="6307" y="627"/>
                  </a:lnTo>
                  <a:moveTo>
                    <a:pt x="6307" y="733"/>
                  </a:moveTo>
                  <a:lnTo>
                    <a:pt x="6307" y="733"/>
                  </a:lnTo>
                  <a:lnTo>
                    <a:pt x="6307" y="760"/>
                  </a:lnTo>
                  <a:moveTo>
                    <a:pt x="6307" y="867"/>
                  </a:moveTo>
                  <a:lnTo>
                    <a:pt x="6307" y="867"/>
                  </a:lnTo>
                  <a:lnTo>
                    <a:pt x="6307" y="893"/>
                  </a:lnTo>
                  <a:moveTo>
                    <a:pt x="6307" y="1000"/>
                  </a:moveTo>
                  <a:lnTo>
                    <a:pt x="6307" y="1000"/>
                  </a:lnTo>
                  <a:lnTo>
                    <a:pt x="6307" y="1027"/>
                  </a:lnTo>
                  <a:moveTo>
                    <a:pt x="6307" y="1133"/>
                  </a:moveTo>
                  <a:lnTo>
                    <a:pt x="6307" y="1133"/>
                  </a:lnTo>
                  <a:lnTo>
                    <a:pt x="6307" y="1160"/>
                  </a:lnTo>
                  <a:moveTo>
                    <a:pt x="6307" y="1267"/>
                  </a:moveTo>
                  <a:lnTo>
                    <a:pt x="6307" y="1267"/>
                  </a:lnTo>
                  <a:lnTo>
                    <a:pt x="6307" y="1293"/>
                  </a:lnTo>
                  <a:moveTo>
                    <a:pt x="6307" y="1400"/>
                  </a:moveTo>
                  <a:lnTo>
                    <a:pt x="6307" y="1400"/>
                  </a:lnTo>
                  <a:lnTo>
                    <a:pt x="6307" y="1427"/>
                  </a:lnTo>
                  <a:moveTo>
                    <a:pt x="6307" y="1533"/>
                  </a:moveTo>
                  <a:lnTo>
                    <a:pt x="6307" y="1533"/>
                  </a:lnTo>
                  <a:lnTo>
                    <a:pt x="6307" y="1560"/>
                  </a:lnTo>
                  <a:moveTo>
                    <a:pt x="6307" y="1667"/>
                  </a:moveTo>
                  <a:lnTo>
                    <a:pt x="6307" y="1667"/>
                  </a:lnTo>
                  <a:lnTo>
                    <a:pt x="6307" y="1693"/>
                  </a:lnTo>
                  <a:moveTo>
                    <a:pt x="6307" y="1800"/>
                  </a:moveTo>
                  <a:lnTo>
                    <a:pt x="6307" y="1800"/>
                  </a:lnTo>
                  <a:lnTo>
                    <a:pt x="6307" y="1827"/>
                  </a:lnTo>
                  <a:moveTo>
                    <a:pt x="6307" y="1933"/>
                  </a:moveTo>
                  <a:lnTo>
                    <a:pt x="6307" y="1933"/>
                  </a:lnTo>
                  <a:lnTo>
                    <a:pt x="6307" y="1960"/>
                  </a:lnTo>
                  <a:moveTo>
                    <a:pt x="6307" y="2067"/>
                  </a:moveTo>
                  <a:lnTo>
                    <a:pt x="6307" y="2067"/>
                  </a:lnTo>
                  <a:lnTo>
                    <a:pt x="6307" y="2093"/>
                  </a:lnTo>
                  <a:moveTo>
                    <a:pt x="6307" y="2200"/>
                  </a:moveTo>
                  <a:lnTo>
                    <a:pt x="6307" y="2200"/>
                  </a:lnTo>
                  <a:lnTo>
                    <a:pt x="6307" y="2227"/>
                  </a:lnTo>
                  <a:moveTo>
                    <a:pt x="6307" y="2333"/>
                  </a:moveTo>
                  <a:lnTo>
                    <a:pt x="6307" y="2333"/>
                  </a:lnTo>
                  <a:lnTo>
                    <a:pt x="6307" y="2360"/>
                  </a:lnTo>
                  <a:moveTo>
                    <a:pt x="6307" y="2467"/>
                  </a:moveTo>
                  <a:lnTo>
                    <a:pt x="6307" y="2467"/>
                  </a:lnTo>
                  <a:lnTo>
                    <a:pt x="6307" y="2493"/>
                  </a:lnTo>
                  <a:moveTo>
                    <a:pt x="6307" y="2600"/>
                  </a:moveTo>
                  <a:lnTo>
                    <a:pt x="6307" y="2600"/>
                  </a:lnTo>
                  <a:lnTo>
                    <a:pt x="6307" y="2627"/>
                  </a:lnTo>
                  <a:moveTo>
                    <a:pt x="6307" y="2733"/>
                  </a:moveTo>
                  <a:lnTo>
                    <a:pt x="6307" y="2733"/>
                  </a:lnTo>
                  <a:lnTo>
                    <a:pt x="6307" y="2760"/>
                  </a:lnTo>
                  <a:moveTo>
                    <a:pt x="6307" y="2867"/>
                  </a:moveTo>
                  <a:lnTo>
                    <a:pt x="6307" y="2867"/>
                  </a:lnTo>
                  <a:lnTo>
                    <a:pt x="6307" y="2893"/>
                  </a:lnTo>
                  <a:moveTo>
                    <a:pt x="6307" y="3000"/>
                  </a:moveTo>
                  <a:lnTo>
                    <a:pt x="6307" y="3000"/>
                  </a:lnTo>
                  <a:lnTo>
                    <a:pt x="6307" y="3027"/>
                  </a:lnTo>
                  <a:moveTo>
                    <a:pt x="6307" y="3133"/>
                  </a:moveTo>
                  <a:lnTo>
                    <a:pt x="6307" y="3133"/>
                  </a:lnTo>
                  <a:lnTo>
                    <a:pt x="6307" y="3160"/>
                  </a:lnTo>
                  <a:moveTo>
                    <a:pt x="6307" y="3267"/>
                  </a:moveTo>
                  <a:lnTo>
                    <a:pt x="6307" y="3267"/>
                  </a:lnTo>
                  <a:lnTo>
                    <a:pt x="6307" y="3293"/>
                  </a:lnTo>
                  <a:moveTo>
                    <a:pt x="6307" y="3400"/>
                  </a:moveTo>
                  <a:lnTo>
                    <a:pt x="6307" y="3400"/>
                  </a:lnTo>
                  <a:lnTo>
                    <a:pt x="6307" y="3427"/>
                  </a:lnTo>
                  <a:moveTo>
                    <a:pt x="6307" y="3533"/>
                  </a:moveTo>
                  <a:lnTo>
                    <a:pt x="6307" y="3533"/>
                  </a:lnTo>
                  <a:lnTo>
                    <a:pt x="6307" y="3560"/>
                  </a:lnTo>
                  <a:moveTo>
                    <a:pt x="6307" y="3667"/>
                  </a:moveTo>
                  <a:lnTo>
                    <a:pt x="6307" y="3667"/>
                  </a:lnTo>
                  <a:lnTo>
                    <a:pt x="6307" y="3693"/>
                  </a:lnTo>
                  <a:moveTo>
                    <a:pt x="6307" y="3800"/>
                  </a:moveTo>
                  <a:lnTo>
                    <a:pt x="6307" y="3800"/>
                  </a:lnTo>
                  <a:lnTo>
                    <a:pt x="6307" y="3827"/>
                  </a:lnTo>
                  <a:moveTo>
                    <a:pt x="6307" y="3933"/>
                  </a:moveTo>
                  <a:lnTo>
                    <a:pt x="6307" y="3933"/>
                  </a:lnTo>
                  <a:lnTo>
                    <a:pt x="6307" y="3960"/>
                  </a:lnTo>
                  <a:moveTo>
                    <a:pt x="6307" y="4067"/>
                  </a:moveTo>
                  <a:lnTo>
                    <a:pt x="6307" y="4067"/>
                  </a:lnTo>
                  <a:lnTo>
                    <a:pt x="6307" y="4093"/>
                  </a:lnTo>
                  <a:moveTo>
                    <a:pt x="6307" y="4200"/>
                  </a:moveTo>
                  <a:lnTo>
                    <a:pt x="6307" y="4200"/>
                  </a:lnTo>
                  <a:lnTo>
                    <a:pt x="6307" y="4220"/>
                  </a:lnTo>
                  <a:lnTo>
                    <a:pt x="6300" y="4220"/>
                  </a:lnTo>
                  <a:moveTo>
                    <a:pt x="6193" y="4220"/>
                  </a:moveTo>
                  <a:lnTo>
                    <a:pt x="6193" y="4220"/>
                  </a:lnTo>
                  <a:lnTo>
                    <a:pt x="6167" y="4220"/>
                  </a:lnTo>
                  <a:moveTo>
                    <a:pt x="6060" y="4220"/>
                  </a:moveTo>
                  <a:lnTo>
                    <a:pt x="6060" y="4220"/>
                  </a:lnTo>
                  <a:lnTo>
                    <a:pt x="6033" y="4220"/>
                  </a:lnTo>
                  <a:moveTo>
                    <a:pt x="5927" y="4220"/>
                  </a:moveTo>
                  <a:lnTo>
                    <a:pt x="5927" y="4220"/>
                  </a:lnTo>
                  <a:lnTo>
                    <a:pt x="5900" y="4220"/>
                  </a:lnTo>
                  <a:moveTo>
                    <a:pt x="5793" y="4220"/>
                  </a:moveTo>
                  <a:lnTo>
                    <a:pt x="5793" y="4220"/>
                  </a:lnTo>
                  <a:lnTo>
                    <a:pt x="5767" y="4220"/>
                  </a:lnTo>
                  <a:moveTo>
                    <a:pt x="5660" y="4220"/>
                  </a:moveTo>
                  <a:lnTo>
                    <a:pt x="5660" y="4220"/>
                  </a:lnTo>
                  <a:lnTo>
                    <a:pt x="5633" y="4220"/>
                  </a:lnTo>
                  <a:moveTo>
                    <a:pt x="5527" y="4220"/>
                  </a:moveTo>
                  <a:lnTo>
                    <a:pt x="5527" y="4220"/>
                  </a:lnTo>
                  <a:lnTo>
                    <a:pt x="5500" y="4220"/>
                  </a:lnTo>
                  <a:moveTo>
                    <a:pt x="5393" y="4220"/>
                  </a:moveTo>
                  <a:lnTo>
                    <a:pt x="5393" y="4220"/>
                  </a:lnTo>
                  <a:lnTo>
                    <a:pt x="5367" y="4220"/>
                  </a:lnTo>
                  <a:moveTo>
                    <a:pt x="5260" y="4220"/>
                  </a:moveTo>
                  <a:lnTo>
                    <a:pt x="5260" y="4220"/>
                  </a:lnTo>
                  <a:lnTo>
                    <a:pt x="5233" y="4220"/>
                  </a:lnTo>
                  <a:moveTo>
                    <a:pt x="5127" y="4220"/>
                  </a:moveTo>
                  <a:lnTo>
                    <a:pt x="5127" y="4220"/>
                  </a:lnTo>
                  <a:lnTo>
                    <a:pt x="5100" y="4220"/>
                  </a:lnTo>
                  <a:moveTo>
                    <a:pt x="4993" y="4220"/>
                  </a:moveTo>
                  <a:lnTo>
                    <a:pt x="4993" y="4220"/>
                  </a:lnTo>
                  <a:lnTo>
                    <a:pt x="4967" y="4220"/>
                  </a:lnTo>
                  <a:moveTo>
                    <a:pt x="4860" y="4220"/>
                  </a:moveTo>
                  <a:lnTo>
                    <a:pt x="4860" y="4220"/>
                  </a:lnTo>
                  <a:lnTo>
                    <a:pt x="4833" y="4220"/>
                  </a:lnTo>
                  <a:moveTo>
                    <a:pt x="4727" y="4220"/>
                  </a:moveTo>
                  <a:lnTo>
                    <a:pt x="4727" y="4220"/>
                  </a:lnTo>
                  <a:lnTo>
                    <a:pt x="4700" y="4220"/>
                  </a:lnTo>
                  <a:moveTo>
                    <a:pt x="4593" y="4220"/>
                  </a:moveTo>
                  <a:lnTo>
                    <a:pt x="4593" y="4220"/>
                  </a:lnTo>
                  <a:lnTo>
                    <a:pt x="4567" y="4220"/>
                  </a:lnTo>
                  <a:moveTo>
                    <a:pt x="4460" y="4220"/>
                  </a:moveTo>
                  <a:lnTo>
                    <a:pt x="4460" y="4220"/>
                  </a:lnTo>
                  <a:lnTo>
                    <a:pt x="4433" y="4220"/>
                  </a:lnTo>
                  <a:moveTo>
                    <a:pt x="4327" y="4220"/>
                  </a:moveTo>
                  <a:lnTo>
                    <a:pt x="4327" y="4220"/>
                  </a:lnTo>
                  <a:lnTo>
                    <a:pt x="4300" y="4220"/>
                  </a:lnTo>
                  <a:moveTo>
                    <a:pt x="4193" y="4220"/>
                  </a:moveTo>
                  <a:lnTo>
                    <a:pt x="4193" y="4220"/>
                  </a:lnTo>
                  <a:lnTo>
                    <a:pt x="4167" y="4220"/>
                  </a:lnTo>
                  <a:moveTo>
                    <a:pt x="4060" y="4220"/>
                  </a:moveTo>
                  <a:lnTo>
                    <a:pt x="4060" y="4220"/>
                  </a:lnTo>
                  <a:lnTo>
                    <a:pt x="4033" y="4220"/>
                  </a:lnTo>
                  <a:moveTo>
                    <a:pt x="3927" y="4220"/>
                  </a:moveTo>
                  <a:lnTo>
                    <a:pt x="3927" y="4220"/>
                  </a:lnTo>
                  <a:lnTo>
                    <a:pt x="3900" y="4220"/>
                  </a:lnTo>
                  <a:moveTo>
                    <a:pt x="3793" y="4220"/>
                  </a:moveTo>
                  <a:lnTo>
                    <a:pt x="3793" y="4220"/>
                  </a:lnTo>
                  <a:lnTo>
                    <a:pt x="3767" y="4220"/>
                  </a:lnTo>
                  <a:moveTo>
                    <a:pt x="3660" y="4220"/>
                  </a:moveTo>
                  <a:lnTo>
                    <a:pt x="3660" y="4220"/>
                  </a:lnTo>
                  <a:lnTo>
                    <a:pt x="3633" y="4220"/>
                  </a:lnTo>
                  <a:moveTo>
                    <a:pt x="3527" y="4220"/>
                  </a:moveTo>
                  <a:lnTo>
                    <a:pt x="3527" y="4220"/>
                  </a:lnTo>
                  <a:lnTo>
                    <a:pt x="3500" y="4220"/>
                  </a:lnTo>
                  <a:moveTo>
                    <a:pt x="3393" y="4220"/>
                  </a:moveTo>
                  <a:lnTo>
                    <a:pt x="3393" y="4220"/>
                  </a:lnTo>
                  <a:lnTo>
                    <a:pt x="3367" y="4220"/>
                  </a:lnTo>
                  <a:moveTo>
                    <a:pt x="3260" y="4220"/>
                  </a:moveTo>
                  <a:lnTo>
                    <a:pt x="3260" y="4220"/>
                  </a:lnTo>
                  <a:lnTo>
                    <a:pt x="3233" y="4220"/>
                  </a:lnTo>
                  <a:moveTo>
                    <a:pt x="3127" y="4220"/>
                  </a:moveTo>
                  <a:lnTo>
                    <a:pt x="3127" y="4220"/>
                  </a:lnTo>
                  <a:lnTo>
                    <a:pt x="3100" y="4220"/>
                  </a:lnTo>
                  <a:moveTo>
                    <a:pt x="2993" y="4220"/>
                  </a:moveTo>
                  <a:lnTo>
                    <a:pt x="2993" y="4220"/>
                  </a:lnTo>
                  <a:lnTo>
                    <a:pt x="2967" y="4220"/>
                  </a:lnTo>
                  <a:moveTo>
                    <a:pt x="2860" y="4220"/>
                  </a:moveTo>
                  <a:lnTo>
                    <a:pt x="2860" y="4220"/>
                  </a:lnTo>
                  <a:lnTo>
                    <a:pt x="2833" y="4220"/>
                  </a:lnTo>
                  <a:moveTo>
                    <a:pt x="2727" y="4220"/>
                  </a:moveTo>
                  <a:lnTo>
                    <a:pt x="2727" y="4220"/>
                  </a:lnTo>
                  <a:lnTo>
                    <a:pt x="2700" y="4220"/>
                  </a:lnTo>
                  <a:moveTo>
                    <a:pt x="2593" y="4220"/>
                  </a:moveTo>
                  <a:lnTo>
                    <a:pt x="2593" y="4220"/>
                  </a:lnTo>
                  <a:lnTo>
                    <a:pt x="2567" y="4220"/>
                  </a:lnTo>
                  <a:moveTo>
                    <a:pt x="2460" y="4220"/>
                  </a:moveTo>
                  <a:lnTo>
                    <a:pt x="2460" y="4220"/>
                  </a:lnTo>
                  <a:lnTo>
                    <a:pt x="2433" y="4220"/>
                  </a:lnTo>
                  <a:moveTo>
                    <a:pt x="2327" y="4220"/>
                  </a:moveTo>
                  <a:lnTo>
                    <a:pt x="2327" y="4220"/>
                  </a:lnTo>
                  <a:lnTo>
                    <a:pt x="2300" y="4220"/>
                  </a:lnTo>
                  <a:moveTo>
                    <a:pt x="2193" y="4220"/>
                  </a:moveTo>
                  <a:lnTo>
                    <a:pt x="2193" y="4220"/>
                  </a:lnTo>
                  <a:lnTo>
                    <a:pt x="2167" y="4220"/>
                  </a:lnTo>
                  <a:moveTo>
                    <a:pt x="2060" y="4220"/>
                  </a:moveTo>
                  <a:lnTo>
                    <a:pt x="2060" y="4220"/>
                  </a:lnTo>
                  <a:lnTo>
                    <a:pt x="2033" y="4220"/>
                  </a:lnTo>
                  <a:moveTo>
                    <a:pt x="1927" y="4220"/>
                  </a:moveTo>
                  <a:lnTo>
                    <a:pt x="1927" y="4220"/>
                  </a:lnTo>
                  <a:lnTo>
                    <a:pt x="1900" y="4220"/>
                  </a:lnTo>
                  <a:moveTo>
                    <a:pt x="1793" y="4220"/>
                  </a:moveTo>
                  <a:lnTo>
                    <a:pt x="1793" y="4220"/>
                  </a:lnTo>
                  <a:lnTo>
                    <a:pt x="1767" y="4220"/>
                  </a:lnTo>
                  <a:moveTo>
                    <a:pt x="1660" y="4220"/>
                  </a:moveTo>
                  <a:lnTo>
                    <a:pt x="1660" y="4220"/>
                  </a:lnTo>
                  <a:lnTo>
                    <a:pt x="1633" y="4220"/>
                  </a:lnTo>
                  <a:moveTo>
                    <a:pt x="1527" y="4220"/>
                  </a:moveTo>
                  <a:lnTo>
                    <a:pt x="1527" y="4220"/>
                  </a:lnTo>
                  <a:lnTo>
                    <a:pt x="1500" y="4220"/>
                  </a:lnTo>
                  <a:moveTo>
                    <a:pt x="1393" y="4220"/>
                  </a:moveTo>
                  <a:lnTo>
                    <a:pt x="1393" y="4220"/>
                  </a:lnTo>
                  <a:lnTo>
                    <a:pt x="1367" y="4220"/>
                  </a:lnTo>
                  <a:moveTo>
                    <a:pt x="1260" y="4220"/>
                  </a:moveTo>
                  <a:lnTo>
                    <a:pt x="1260" y="4220"/>
                  </a:lnTo>
                  <a:lnTo>
                    <a:pt x="1233" y="4220"/>
                  </a:lnTo>
                  <a:moveTo>
                    <a:pt x="1127" y="4220"/>
                  </a:moveTo>
                  <a:lnTo>
                    <a:pt x="1127" y="4220"/>
                  </a:lnTo>
                  <a:lnTo>
                    <a:pt x="1100" y="4220"/>
                  </a:lnTo>
                  <a:moveTo>
                    <a:pt x="993" y="4220"/>
                  </a:moveTo>
                  <a:lnTo>
                    <a:pt x="993" y="4220"/>
                  </a:lnTo>
                  <a:lnTo>
                    <a:pt x="967" y="4220"/>
                  </a:lnTo>
                  <a:moveTo>
                    <a:pt x="860" y="4220"/>
                  </a:moveTo>
                  <a:lnTo>
                    <a:pt x="860" y="4220"/>
                  </a:lnTo>
                  <a:lnTo>
                    <a:pt x="833" y="4220"/>
                  </a:lnTo>
                  <a:moveTo>
                    <a:pt x="727" y="4220"/>
                  </a:moveTo>
                  <a:lnTo>
                    <a:pt x="727" y="4220"/>
                  </a:lnTo>
                  <a:lnTo>
                    <a:pt x="700" y="4220"/>
                  </a:lnTo>
                  <a:moveTo>
                    <a:pt x="593" y="4220"/>
                  </a:moveTo>
                  <a:lnTo>
                    <a:pt x="593" y="4220"/>
                  </a:lnTo>
                  <a:lnTo>
                    <a:pt x="567" y="4220"/>
                  </a:lnTo>
                  <a:moveTo>
                    <a:pt x="460" y="4220"/>
                  </a:moveTo>
                  <a:lnTo>
                    <a:pt x="460" y="4220"/>
                  </a:lnTo>
                  <a:lnTo>
                    <a:pt x="433" y="4220"/>
                  </a:lnTo>
                  <a:moveTo>
                    <a:pt x="327" y="4220"/>
                  </a:moveTo>
                  <a:lnTo>
                    <a:pt x="327" y="4220"/>
                  </a:lnTo>
                  <a:lnTo>
                    <a:pt x="300" y="4220"/>
                  </a:lnTo>
                  <a:moveTo>
                    <a:pt x="193" y="4220"/>
                  </a:moveTo>
                  <a:lnTo>
                    <a:pt x="193" y="4220"/>
                  </a:lnTo>
                  <a:lnTo>
                    <a:pt x="167" y="4220"/>
                  </a:lnTo>
                  <a:moveTo>
                    <a:pt x="60" y="4220"/>
                  </a:moveTo>
                  <a:lnTo>
                    <a:pt x="60" y="4220"/>
                  </a:lnTo>
                  <a:lnTo>
                    <a:pt x="33" y="4220"/>
                  </a:lnTo>
                  <a:moveTo>
                    <a:pt x="0" y="4147"/>
                  </a:moveTo>
                  <a:lnTo>
                    <a:pt x="0" y="4147"/>
                  </a:lnTo>
                  <a:lnTo>
                    <a:pt x="0" y="4120"/>
                  </a:lnTo>
                  <a:moveTo>
                    <a:pt x="0" y="4013"/>
                  </a:moveTo>
                  <a:lnTo>
                    <a:pt x="0" y="4013"/>
                  </a:lnTo>
                  <a:lnTo>
                    <a:pt x="0" y="3987"/>
                  </a:lnTo>
                  <a:moveTo>
                    <a:pt x="0" y="3880"/>
                  </a:moveTo>
                  <a:lnTo>
                    <a:pt x="0" y="3880"/>
                  </a:lnTo>
                  <a:lnTo>
                    <a:pt x="0" y="3853"/>
                  </a:lnTo>
                  <a:moveTo>
                    <a:pt x="0" y="3747"/>
                  </a:moveTo>
                  <a:lnTo>
                    <a:pt x="0" y="3747"/>
                  </a:lnTo>
                  <a:lnTo>
                    <a:pt x="0" y="3720"/>
                  </a:lnTo>
                  <a:moveTo>
                    <a:pt x="0" y="3613"/>
                  </a:moveTo>
                  <a:lnTo>
                    <a:pt x="0" y="3613"/>
                  </a:lnTo>
                  <a:lnTo>
                    <a:pt x="0" y="3587"/>
                  </a:lnTo>
                  <a:moveTo>
                    <a:pt x="0" y="3480"/>
                  </a:moveTo>
                  <a:lnTo>
                    <a:pt x="0" y="3480"/>
                  </a:lnTo>
                  <a:lnTo>
                    <a:pt x="0" y="3453"/>
                  </a:lnTo>
                  <a:moveTo>
                    <a:pt x="0" y="3347"/>
                  </a:moveTo>
                  <a:lnTo>
                    <a:pt x="0" y="3347"/>
                  </a:lnTo>
                  <a:lnTo>
                    <a:pt x="0" y="3320"/>
                  </a:lnTo>
                  <a:moveTo>
                    <a:pt x="0" y="3213"/>
                  </a:moveTo>
                  <a:lnTo>
                    <a:pt x="0" y="3213"/>
                  </a:lnTo>
                  <a:lnTo>
                    <a:pt x="0" y="3187"/>
                  </a:lnTo>
                  <a:moveTo>
                    <a:pt x="0" y="3080"/>
                  </a:moveTo>
                  <a:lnTo>
                    <a:pt x="0" y="3080"/>
                  </a:lnTo>
                  <a:lnTo>
                    <a:pt x="0" y="3053"/>
                  </a:lnTo>
                  <a:moveTo>
                    <a:pt x="0" y="2947"/>
                  </a:moveTo>
                  <a:lnTo>
                    <a:pt x="0" y="2947"/>
                  </a:lnTo>
                  <a:lnTo>
                    <a:pt x="0" y="2920"/>
                  </a:lnTo>
                  <a:moveTo>
                    <a:pt x="0" y="2813"/>
                  </a:moveTo>
                  <a:lnTo>
                    <a:pt x="0" y="2813"/>
                  </a:lnTo>
                  <a:lnTo>
                    <a:pt x="0" y="2787"/>
                  </a:lnTo>
                  <a:moveTo>
                    <a:pt x="0" y="2680"/>
                  </a:moveTo>
                  <a:lnTo>
                    <a:pt x="0" y="2680"/>
                  </a:lnTo>
                  <a:lnTo>
                    <a:pt x="0" y="2653"/>
                  </a:lnTo>
                  <a:moveTo>
                    <a:pt x="0" y="2547"/>
                  </a:moveTo>
                  <a:lnTo>
                    <a:pt x="0" y="2547"/>
                  </a:lnTo>
                  <a:lnTo>
                    <a:pt x="0" y="2520"/>
                  </a:lnTo>
                  <a:moveTo>
                    <a:pt x="0" y="2413"/>
                  </a:moveTo>
                  <a:lnTo>
                    <a:pt x="0" y="2413"/>
                  </a:lnTo>
                  <a:lnTo>
                    <a:pt x="0" y="2387"/>
                  </a:lnTo>
                  <a:moveTo>
                    <a:pt x="0" y="2280"/>
                  </a:moveTo>
                  <a:lnTo>
                    <a:pt x="0" y="2280"/>
                  </a:lnTo>
                  <a:lnTo>
                    <a:pt x="0" y="2253"/>
                  </a:lnTo>
                  <a:moveTo>
                    <a:pt x="0" y="2147"/>
                  </a:moveTo>
                  <a:lnTo>
                    <a:pt x="0" y="2147"/>
                  </a:lnTo>
                  <a:lnTo>
                    <a:pt x="0" y="2120"/>
                  </a:lnTo>
                  <a:moveTo>
                    <a:pt x="0" y="2013"/>
                  </a:moveTo>
                  <a:lnTo>
                    <a:pt x="0" y="2013"/>
                  </a:lnTo>
                  <a:lnTo>
                    <a:pt x="0" y="1987"/>
                  </a:lnTo>
                  <a:moveTo>
                    <a:pt x="0" y="1880"/>
                  </a:moveTo>
                  <a:lnTo>
                    <a:pt x="0" y="1880"/>
                  </a:lnTo>
                  <a:lnTo>
                    <a:pt x="0" y="1853"/>
                  </a:lnTo>
                  <a:moveTo>
                    <a:pt x="0" y="1747"/>
                  </a:moveTo>
                  <a:lnTo>
                    <a:pt x="0" y="1747"/>
                  </a:lnTo>
                  <a:lnTo>
                    <a:pt x="0" y="1720"/>
                  </a:lnTo>
                  <a:moveTo>
                    <a:pt x="0" y="1613"/>
                  </a:moveTo>
                  <a:lnTo>
                    <a:pt x="0" y="1613"/>
                  </a:lnTo>
                  <a:lnTo>
                    <a:pt x="0" y="1587"/>
                  </a:lnTo>
                  <a:moveTo>
                    <a:pt x="0" y="1480"/>
                  </a:moveTo>
                  <a:lnTo>
                    <a:pt x="0" y="1480"/>
                  </a:lnTo>
                  <a:lnTo>
                    <a:pt x="0" y="1453"/>
                  </a:lnTo>
                  <a:moveTo>
                    <a:pt x="0" y="1347"/>
                  </a:moveTo>
                  <a:lnTo>
                    <a:pt x="0" y="1347"/>
                  </a:lnTo>
                  <a:lnTo>
                    <a:pt x="0" y="1320"/>
                  </a:lnTo>
                  <a:moveTo>
                    <a:pt x="0" y="1213"/>
                  </a:moveTo>
                  <a:lnTo>
                    <a:pt x="0" y="1213"/>
                  </a:lnTo>
                  <a:lnTo>
                    <a:pt x="0" y="1187"/>
                  </a:lnTo>
                  <a:moveTo>
                    <a:pt x="0" y="1080"/>
                  </a:moveTo>
                  <a:lnTo>
                    <a:pt x="0" y="1080"/>
                  </a:lnTo>
                  <a:lnTo>
                    <a:pt x="0" y="1053"/>
                  </a:lnTo>
                  <a:moveTo>
                    <a:pt x="0" y="947"/>
                  </a:moveTo>
                  <a:lnTo>
                    <a:pt x="0" y="947"/>
                  </a:lnTo>
                  <a:lnTo>
                    <a:pt x="0" y="920"/>
                  </a:lnTo>
                  <a:moveTo>
                    <a:pt x="0" y="813"/>
                  </a:moveTo>
                  <a:lnTo>
                    <a:pt x="0" y="813"/>
                  </a:lnTo>
                  <a:lnTo>
                    <a:pt x="0" y="787"/>
                  </a:lnTo>
                  <a:moveTo>
                    <a:pt x="0" y="680"/>
                  </a:moveTo>
                  <a:lnTo>
                    <a:pt x="0" y="680"/>
                  </a:lnTo>
                  <a:lnTo>
                    <a:pt x="0" y="653"/>
                  </a:lnTo>
                  <a:moveTo>
                    <a:pt x="0" y="547"/>
                  </a:moveTo>
                  <a:lnTo>
                    <a:pt x="0" y="547"/>
                  </a:lnTo>
                  <a:lnTo>
                    <a:pt x="0" y="520"/>
                  </a:lnTo>
                  <a:moveTo>
                    <a:pt x="0" y="413"/>
                  </a:moveTo>
                  <a:lnTo>
                    <a:pt x="0" y="413"/>
                  </a:lnTo>
                  <a:lnTo>
                    <a:pt x="0" y="387"/>
                  </a:lnTo>
                  <a:moveTo>
                    <a:pt x="0" y="280"/>
                  </a:moveTo>
                  <a:lnTo>
                    <a:pt x="0" y="280"/>
                  </a:lnTo>
                  <a:lnTo>
                    <a:pt x="0" y="253"/>
                  </a:lnTo>
                  <a:moveTo>
                    <a:pt x="0" y="147"/>
                  </a:moveTo>
                  <a:lnTo>
                    <a:pt x="0" y="147"/>
                  </a:lnTo>
                  <a:lnTo>
                    <a:pt x="0" y="120"/>
                  </a:lnTo>
                  <a:moveTo>
                    <a:pt x="0" y="13"/>
                  </a:moveTo>
                  <a:lnTo>
                    <a:pt x="0" y="13"/>
                  </a:lnTo>
                  <a:lnTo>
                    <a:pt x="0" y="0"/>
                  </a:lnTo>
                  <a:lnTo>
                    <a:pt x="0" y="13"/>
                  </a:lnTo>
                  <a:close/>
                </a:path>
              </a:pathLst>
            </a:custGeom>
            <a:noFill/>
            <a:ln w="190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 name="Freeform 8">
              <a:extLst>
                <a:ext uri="{FF2B5EF4-FFF2-40B4-BE49-F238E27FC236}">
                  <a16:creationId xmlns:a16="http://schemas.microsoft.com/office/drawing/2014/main" id="{44B74950-853A-43E5-852A-0001E144A395}"/>
                </a:ext>
              </a:extLst>
            </p:cNvPr>
            <p:cNvSpPr>
              <a:spLocks noEditPoints="1"/>
            </p:cNvSpPr>
            <p:nvPr/>
          </p:nvSpPr>
          <p:spPr bwMode="auto">
            <a:xfrm>
              <a:off x="57" y="27"/>
              <a:ext cx="5693" cy="3794"/>
            </a:xfrm>
            <a:custGeom>
              <a:avLst/>
              <a:gdLst>
                <a:gd name="T0" fmla="*/ 6200 w 6307"/>
                <a:gd name="T1" fmla="*/ 4200 h 4200"/>
                <a:gd name="T2" fmla="*/ 5987 w 6307"/>
                <a:gd name="T3" fmla="*/ 4200 h 4200"/>
                <a:gd name="T4" fmla="*/ 5827 w 6307"/>
                <a:gd name="T5" fmla="*/ 4200 h 4200"/>
                <a:gd name="T6" fmla="*/ 5667 w 6307"/>
                <a:gd name="T7" fmla="*/ 4200 h 4200"/>
                <a:gd name="T8" fmla="*/ 5453 w 6307"/>
                <a:gd name="T9" fmla="*/ 4200 h 4200"/>
                <a:gd name="T10" fmla="*/ 5293 w 6307"/>
                <a:gd name="T11" fmla="*/ 4200 h 4200"/>
                <a:gd name="T12" fmla="*/ 5133 w 6307"/>
                <a:gd name="T13" fmla="*/ 4200 h 4200"/>
                <a:gd name="T14" fmla="*/ 4920 w 6307"/>
                <a:gd name="T15" fmla="*/ 4200 h 4200"/>
                <a:gd name="T16" fmla="*/ 4760 w 6307"/>
                <a:gd name="T17" fmla="*/ 4200 h 4200"/>
                <a:gd name="T18" fmla="*/ 4600 w 6307"/>
                <a:gd name="T19" fmla="*/ 4200 h 4200"/>
                <a:gd name="T20" fmla="*/ 4387 w 6307"/>
                <a:gd name="T21" fmla="*/ 4200 h 4200"/>
                <a:gd name="T22" fmla="*/ 4227 w 6307"/>
                <a:gd name="T23" fmla="*/ 4200 h 4200"/>
                <a:gd name="T24" fmla="*/ 4067 w 6307"/>
                <a:gd name="T25" fmla="*/ 4200 h 4200"/>
                <a:gd name="T26" fmla="*/ 3853 w 6307"/>
                <a:gd name="T27" fmla="*/ 4200 h 4200"/>
                <a:gd name="T28" fmla="*/ 3693 w 6307"/>
                <a:gd name="T29" fmla="*/ 4200 h 4200"/>
                <a:gd name="T30" fmla="*/ 3533 w 6307"/>
                <a:gd name="T31" fmla="*/ 4200 h 4200"/>
                <a:gd name="T32" fmla="*/ 3320 w 6307"/>
                <a:gd name="T33" fmla="*/ 4200 h 4200"/>
                <a:gd name="T34" fmla="*/ 3160 w 6307"/>
                <a:gd name="T35" fmla="*/ 4200 h 4200"/>
                <a:gd name="T36" fmla="*/ 3000 w 6307"/>
                <a:gd name="T37" fmla="*/ 4200 h 4200"/>
                <a:gd name="T38" fmla="*/ 2787 w 6307"/>
                <a:gd name="T39" fmla="*/ 4200 h 4200"/>
                <a:gd name="T40" fmla="*/ 2627 w 6307"/>
                <a:gd name="T41" fmla="*/ 4200 h 4200"/>
                <a:gd name="T42" fmla="*/ 2467 w 6307"/>
                <a:gd name="T43" fmla="*/ 4200 h 4200"/>
                <a:gd name="T44" fmla="*/ 2253 w 6307"/>
                <a:gd name="T45" fmla="*/ 4200 h 4200"/>
                <a:gd name="T46" fmla="*/ 2093 w 6307"/>
                <a:gd name="T47" fmla="*/ 4200 h 4200"/>
                <a:gd name="T48" fmla="*/ 1933 w 6307"/>
                <a:gd name="T49" fmla="*/ 4200 h 4200"/>
                <a:gd name="T50" fmla="*/ 1720 w 6307"/>
                <a:gd name="T51" fmla="*/ 4200 h 4200"/>
                <a:gd name="T52" fmla="*/ 1560 w 6307"/>
                <a:gd name="T53" fmla="*/ 4200 h 4200"/>
                <a:gd name="T54" fmla="*/ 1400 w 6307"/>
                <a:gd name="T55" fmla="*/ 4200 h 4200"/>
                <a:gd name="T56" fmla="*/ 1187 w 6307"/>
                <a:gd name="T57" fmla="*/ 4200 h 4200"/>
                <a:gd name="T58" fmla="*/ 1027 w 6307"/>
                <a:gd name="T59" fmla="*/ 4200 h 4200"/>
                <a:gd name="T60" fmla="*/ 867 w 6307"/>
                <a:gd name="T61" fmla="*/ 4200 h 4200"/>
                <a:gd name="T62" fmla="*/ 653 w 6307"/>
                <a:gd name="T63" fmla="*/ 4200 h 4200"/>
                <a:gd name="T64" fmla="*/ 493 w 6307"/>
                <a:gd name="T65" fmla="*/ 4200 h 4200"/>
                <a:gd name="T66" fmla="*/ 333 w 6307"/>
                <a:gd name="T67" fmla="*/ 4200 h 4200"/>
                <a:gd name="T68" fmla="*/ 120 w 6307"/>
                <a:gd name="T69" fmla="*/ 4200 h 4200"/>
                <a:gd name="T70" fmla="*/ 0 w 6307"/>
                <a:gd name="T71" fmla="*/ 4200 h 4200"/>
                <a:gd name="T72" fmla="*/ 0 w 6307"/>
                <a:gd name="T73" fmla="*/ 4000 h 4200"/>
                <a:gd name="T74" fmla="*/ 0 w 6307"/>
                <a:gd name="T75" fmla="*/ 3840 h 4200"/>
                <a:gd name="T76" fmla="*/ 0 w 6307"/>
                <a:gd name="T77" fmla="*/ 3680 h 4200"/>
                <a:gd name="T78" fmla="*/ 0 w 6307"/>
                <a:gd name="T79" fmla="*/ 3467 h 4200"/>
                <a:gd name="T80" fmla="*/ 0 w 6307"/>
                <a:gd name="T81" fmla="*/ 3307 h 4200"/>
                <a:gd name="T82" fmla="*/ 0 w 6307"/>
                <a:gd name="T83" fmla="*/ 3147 h 4200"/>
                <a:gd name="T84" fmla="*/ 0 w 6307"/>
                <a:gd name="T85" fmla="*/ 2933 h 4200"/>
                <a:gd name="T86" fmla="*/ 0 w 6307"/>
                <a:gd name="T87" fmla="*/ 2773 h 4200"/>
                <a:gd name="T88" fmla="*/ 0 w 6307"/>
                <a:gd name="T89" fmla="*/ 2613 h 4200"/>
                <a:gd name="T90" fmla="*/ 0 w 6307"/>
                <a:gd name="T91" fmla="*/ 2400 h 4200"/>
                <a:gd name="T92" fmla="*/ 0 w 6307"/>
                <a:gd name="T93" fmla="*/ 2240 h 4200"/>
                <a:gd name="T94" fmla="*/ 0 w 6307"/>
                <a:gd name="T95" fmla="*/ 2080 h 4200"/>
                <a:gd name="T96" fmla="*/ 0 w 6307"/>
                <a:gd name="T97" fmla="*/ 1867 h 4200"/>
                <a:gd name="T98" fmla="*/ 0 w 6307"/>
                <a:gd name="T99" fmla="*/ 1707 h 4200"/>
                <a:gd name="T100" fmla="*/ 0 w 6307"/>
                <a:gd name="T101" fmla="*/ 1547 h 4200"/>
                <a:gd name="T102" fmla="*/ 0 w 6307"/>
                <a:gd name="T103" fmla="*/ 1333 h 4200"/>
                <a:gd name="T104" fmla="*/ 0 w 6307"/>
                <a:gd name="T105" fmla="*/ 1173 h 4200"/>
                <a:gd name="T106" fmla="*/ 0 w 6307"/>
                <a:gd name="T107" fmla="*/ 1013 h 4200"/>
                <a:gd name="T108" fmla="*/ 0 w 6307"/>
                <a:gd name="T109" fmla="*/ 800 h 4200"/>
                <a:gd name="T110" fmla="*/ 0 w 6307"/>
                <a:gd name="T111" fmla="*/ 640 h 4200"/>
                <a:gd name="T112" fmla="*/ 0 w 6307"/>
                <a:gd name="T113" fmla="*/ 480 h 4200"/>
                <a:gd name="T114" fmla="*/ 0 w 6307"/>
                <a:gd name="T115" fmla="*/ 267 h 4200"/>
                <a:gd name="T116" fmla="*/ 0 w 6307"/>
                <a:gd name="T117" fmla="*/ 107 h 4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07" h="4200">
                  <a:moveTo>
                    <a:pt x="6307" y="4200"/>
                  </a:moveTo>
                  <a:lnTo>
                    <a:pt x="6307" y="4200"/>
                  </a:lnTo>
                  <a:lnTo>
                    <a:pt x="6253" y="4200"/>
                  </a:lnTo>
                  <a:moveTo>
                    <a:pt x="6200" y="4200"/>
                  </a:moveTo>
                  <a:lnTo>
                    <a:pt x="6200" y="4200"/>
                  </a:lnTo>
                  <a:lnTo>
                    <a:pt x="6147" y="4200"/>
                  </a:lnTo>
                  <a:moveTo>
                    <a:pt x="6093" y="4200"/>
                  </a:moveTo>
                  <a:lnTo>
                    <a:pt x="6093" y="4200"/>
                  </a:lnTo>
                  <a:lnTo>
                    <a:pt x="6040" y="4200"/>
                  </a:lnTo>
                  <a:moveTo>
                    <a:pt x="5987" y="4200"/>
                  </a:moveTo>
                  <a:lnTo>
                    <a:pt x="5987" y="4200"/>
                  </a:lnTo>
                  <a:lnTo>
                    <a:pt x="5933" y="4200"/>
                  </a:lnTo>
                  <a:moveTo>
                    <a:pt x="5880" y="4200"/>
                  </a:moveTo>
                  <a:lnTo>
                    <a:pt x="5880" y="4200"/>
                  </a:lnTo>
                  <a:lnTo>
                    <a:pt x="5827" y="4200"/>
                  </a:lnTo>
                  <a:moveTo>
                    <a:pt x="5773" y="4200"/>
                  </a:moveTo>
                  <a:lnTo>
                    <a:pt x="5773" y="4200"/>
                  </a:lnTo>
                  <a:lnTo>
                    <a:pt x="5720" y="4200"/>
                  </a:lnTo>
                  <a:moveTo>
                    <a:pt x="5667" y="4200"/>
                  </a:moveTo>
                  <a:lnTo>
                    <a:pt x="5667" y="4200"/>
                  </a:lnTo>
                  <a:lnTo>
                    <a:pt x="5613" y="4200"/>
                  </a:lnTo>
                  <a:moveTo>
                    <a:pt x="5560" y="4200"/>
                  </a:moveTo>
                  <a:lnTo>
                    <a:pt x="5560" y="4200"/>
                  </a:lnTo>
                  <a:lnTo>
                    <a:pt x="5507" y="4200"/>
                  </a:lnTo>
                  <a:moveTo>
                    <a:pt x="5453" y="4200"/>
                  </a:moveTo>
                  <a:lnTo>
                    <a:pt x="5453" y="4200"/>
                  </a:lnTo>
                  <a:lnTo>
                    <a:pt x="5400" y="4200"/>
                  </a:lnTo>
                  <a:moveTo>
                    <a:pt x="5347" y="4200"/>
                  </a:moveTo>
                  <a:lnTo>
                    <a:pt x="5347" y="4200"/>
                  </a:lnTo>
                  <a:lnTo>
                    <a:pt x="5293" y="4200"/>
                  </a:lnTo>
                  <a:moveTo>
                    <a:pt x="5240" y="4200"/>
                  </a:moveTo>
                  <a:lnTo>
                    <a:pt x="5240" y="4200"/>
                  </a:lnTo>
                  <a:lnTo>
                    <a:pt x="5187" y="4200"/>
                  </a:lnTo>
                  <a:moveTo>
                    <a:pt x="5133" y="4200"/>
                  </a:moveTo>
                  <a:lnTo>
                    <a:pt x="5133" y="4200"/>
                  </a:lnTo>
                  <a:lnTo>
                    <a:pt x="5080" y="4200"/>
                  </a:lnTo>
                  <a:moveTo>
                    <a:pt x="5027" y="4200"/>
                  </a:moveTo>
                  <a:lnTo>
                    <a:pt x="5027" y="4200"/>
                  </a:lnTo>
                  <a:lnTo>
                    <a:pt x="4973" y="4200"/>
                  </a:lnTo>
                  <a:moveTo>
                    <a:pt x="4920" y="4200"/>
                  </a:moveTo>
                  <a:lnTo>
                    <a:pt x="4920" y="4200"/>
                  </a:lnTo>
                  <a:lnTo>
                    <a:pt x="4867" y="4200"/>
                  </a:lnTo>
                  <a:moveTo>
                    <a:pt x="4813" y="4200"/>
                  </a:moveTo>
                  <a:lnTo>
                    <a:pt x="4813" y="4200"/>
                  </a:lnTo>
                  <a:lnTo>
                    <a:pt x="4760" y="4200"/>
                  </a:lnTo>
                  <a:moveTo>
                    <a:pt x="4707" y="4200"/>
                  </a:moveTo>
                  <a:lnTo>
                    <a:pt x="4707" y="4200"/>
                  </a:lnTo>
                  <a:lnTo>
                    <a:pt x="4653" y="4200"/>
                  </a:lnTo>
                  <a:moveTo>
                    <a:pt x="4600" y="4200"/>
                  </a:moveTo>
                  <a:lnTo>
                    <a:pt x="4600" y="4200"/>
                  </a:lnTo>
                  <a:lnTo>
                    <a:pt x="4547" y="4200"/>
                  </a:lnTo>
                  <a:moveTo>
                    <a:pt x="4493" y="4200"/>
                  </a:moveTo>
                  <a:lnTo>
                    <a:pt x="4493" y="4200"/>
                  </a:lnTo>
                  <a:lnTo>
                    <a:pt x="4440" y="4200"/>
                  </a:lnTo>
                  <a:moveTo>
                    <a:pt x="4387" y="4200"/>
                  </a:moveTo>
                  <a:lnTo>
                    <a:pt x="4387" y="4200"/>
                  </a:lnTo>
                  <a:lnTo>
                    <a:pt x="4333" y="4200"/>
                  </a:lnTo>
                  <a:moveTo>
                    <a:pt x="4280" y="4200"/>
                  </a:moveTo>
                  <a:lnTo>
                    <a:pt x="4280" y="4200"/>
                  </a:lnTo>
                  <a:lnTo>
                    <a:pt x="4227" y="4200"/>
                  </a:lnTo>
                  <a:moveTo>
                    <a:pt x="4173" y="4200"/>
                  </a:moveTo>
                  <a:lnTo>
                    <a:pt x="4173" y="4200"/>
                  </a:lnTo>
                  <a:lnTo>
                    <a:pt x="4120" y="4200"/>
                  </a:lnTo>
                  <a:moveTo>
                    <a:pt x="4067" y="4200"/>
                  </a:moveTo>
                  <a:lnTo>
                    <a:pt x="4067" y="4200"/>
                  </a:lnTo>
                  <a:lnTo>
                    <a:pt x="4013" y="4200"/>
                  </a:lnTo>
                  <a:moveTo>
                    <a:pt x="3960" y="4200"/>
                  </a:moveTo>
                  <a:lnTo>
                    <a:pt x="3960" y="4200"/>
                  </a:lnTo>
                  <a:lnTo>
                    <a:pt x="3907" y="4200"/>
                  </a:lnTo>
                  <a:moveTo>
                    <a:pt x="3853" y="4200"/>
                  </a:moveTo>
                  <a:lnTo>
                    <a:pt x="3853" y="4200"/>
                  </a:lnTo>
                  <a:lnTo>
                    <a:pt x="3800" y="4200"/>
                  </a:lnTo>
                  <a:moveTo>
                    <a:pt x="3747" y="4200"/>
                  </a:moveTo>
                  <a:lnTo>
                    <a:pt x="3747" y="4200"/>
                  </a:lnTo>
                  <a:lnTo>
                    <a:pt x="3693" y="4200"/>
                  </a:lnTo>
                  <a:moveTo>
                    <a:pt x="3640" y="4200"/>
                  </a:moveTo>
                  <a:lnTo>
                    <a:pt x="3640" y="4200"/>
                  </a:lnTo>
                  <a:lnTo>
                    <a:pt x="3587" y="4200"/>
                  </a:lnTo>
                  <a:moveTo>
                    <a:pt x="3533" y="4200"/>
                  </a:moveTo>
                  <a:lnTo>
                    <a:pt x="3533" y="4200"/>
                  </a:lnTo>
                  <a:lnTo>
                    <a:pt x="3480" y="4200"/>
                  </a:lnTo>
                  <a:moveTo>
                    <a:pt x="3427" y="4200"/>
                  </a:moveTo>
                  <a:lnTo>
                    <a:pt x="3427" y="4200"/>
                  </a:lnTo>
                  <a:lnTo>
                    <a:pt x="3373" y="4200"/>
                  </a:lnTo>
                  <a:moveTo>
                    <a:pt x="3320" y="4200"/>
                  </a:moveTo>
                  <a:lnTo>
                    <a:pt x="3320" y="4200"/>
                  </a:lnTo>
                  <a:lnTo>
                    <a:pt x="3267" y="4200"/>
                  </a:lnTo>
                  <a:moveTo>
                    <a:pt x="3213" y="4200"/>
                  </a:moveTo>
                  <a:lnTo>
                    <a:pt x="3213" y="4200"/>
                  </a:lnTo>
                  <a:lnTo>
                    <a:pt x="3160" y="4200"/>
                  </a:lnTo>
                  <a:moveTo>
                    <a:pt x="3107" y="4200"/>
                  </a:moveTo>
                  <a:lnTo>
                    <a:pt x="3107" y="4200"/>
                  </a:lnTo>
                  <a:lnTo>
                    <a:pt x="3053" y="4200"/>
                  </a:lnTo>
                  <a:moveTo>
                    <a:pt x="3000" y="4200"/>
                  </a:moveTo>
                  <a:lnTo>
                    <a:pt x="3000" y="4200"/>
                  </a:lnTo>
                  <a:lnTo>
                    <a:pt x="2947" y="4200"/>
                  </a:lnTo>
                  <a:moveTo>
                    <a:pt x="2893" y="4200"/>
                  </a:moveTo>
                  <a:lnTo>
                    <a:pt x="2893" y="4200"/>
                  </a:lnTo>
                  <a:lnTo>
                    <a:pt x="2840" y="4200"/>
                  </a:lnTo>
                  <a:moveTo>
                    <a:pt x="2787" y="4200"/>
                  </a:moveTo>
                  <a:lnTo>
                    <a:pt x="2787" y="4200"/>
                  </a:lnTo>
                  <a:lnTo>
                    <a:pt x="2733" y="4200"/>
                  </a:lnTo>
                  <a:moveTo>
                    <a:pt x="2680" y="4200"/>
                  </a:moveTo>
                  <a:lnTo>
                    <a:pt x="2680" y="4200"/>
                  </a:lnTo>
                  <a:lnTo>
                    <a:pt x="2627" y="4200"/>
                  </a:lnTo>
                  <a:moveTo>
                    <a:pt x="2573" y="4200"/>
                  </a:moveTo>
                  <a:lnTo>
                    <a:pt x="2573" y="4200"/>
                  </a:lnTo>
                  <a:lnTo>
                    <a:pt x="2520" y="4200"/>
                  </a:lnTo>
                  <a:moveTo>
                    <a:pt x="2467" y="4200"/>
                  </a:moveTo>
                  <a:lnTo>
                    <a:pt x="2467" y="4200"/>
                  </a:lnTo>
                  <a:lnTo>
                    <a:pt x="2413" y="4200"/>
                  </a:lnTo>
                  <a:moveTo>
                    <a:pt x="2360" y="4200"/>
                  </a:moveTo>
                  <a:lnTo>
                    <a:pt x="2360" y="4200"/>
                  </a:lnTo>
                  <a:lnTo>
                    <a:pt x="2307" y="4200"/>
                  </a:lnTo>
                  <a:moveTo>
                    <a:pt x="2253" y="4200"/>
                  </a:moveTo>
                  <a:lnTo>
                    <a:pt x="2253" y="4200"/>
                  </a:lnTo>
                  <a:lnTo>
                    <a:pt x="2200" y="4200"/>
                  </a:lnTo>
                  <a:moveTo>
                    <a:pt x="2147" y="4200"/>
                  </a:moveTo>
                  <a:lnTo>
                    <a:pt x="2147" y="4200"/>
                  </a:lnTo>
                  <a:lnTo>
                    <a:pt x="2093" y="4200"/>
                  </a:lnTo>
                  <a:moveTo>
                    <a:pt x="2040" y="4200"/>
                  </a:moveTo>
                  <a:lnTo>
                    <a:pt x="2040" y="4200"/>
                  </a:lnTo>
                  <a:lnTo>
                    <a:pt x="1987" y="4200"/>
                  </a:lnTo>
                  <a:moveTo>
                    <a:pt x="1933" y="4200"/>
                  </a:moveTo>
                  <a:lnTo>
                    <a:pt x="1933" y="4200"/>
                  </a:lnTo>
                  <a:lnTo>
                    <a:pt x="1880" y="4200"/>
                  </a:lnTo>
                  <a:moveTo>
                    <a:pt x="1827" y="4200"/>
                  </a:moveTo>
                  <a:lnTo>
                    <a:pt x="1827" y="4200"/>
                  </a:lnTo>
                  <a:lnTo>
                    <a:pt x="1773" y="4200"/>
                  </a:lnTo>
                  <a:moveTo>
                    <a:pt x="1720" y="4200"/>
                  </a:moveTo>
                  <a:lnTo>
                    <a:pt x="1720" y="4200"/>
                  </a:lnTo>
                  <a:lnTo>
                    <a:pt x="1667" y="4200"/>
                  </a:lnTo>
                  <a:moveTo>
                    <a:pt x="1613" y="4200"/>
                  </a:moveTo>
                  <a:lnTo>
                    <a:pt x="1613" y="4200"/>
                  </a:lnTo>
                  <a:lnTo>
                    <a:pt x="1560" y="4200"/>
                  </a:lnTo>
                  <a:moveTo>
                    <a:pt x="1507" y="4200"/>
                  </a:moveTo>
                  <a:lnTo>
                    <a:pt x="1507" y="4200"/>
                  </a:lnTo>
                  <a:lnTo>
                    <a:pt x="1453" y="4200"/>
                  </a:lnTo>
                  <a:moveTo>
                    <a:pt x="1400" y="4200"/>
                  </a:moveTo>
                  <a:lnTo>
                    <a:pt x="1400" y="4200"/>
                  </a:lnTo>
                  <a:lnTo>
                    <a:pt x="1347" y="4200"/>
                  </a:lnTo>
                  <a:moveTo>
                    <a:pt x="1293" y="4200"/>
                  </a:moveTo>
                  <a:lnTo>
                    <a:pt x="1293" y="4200"/>
                  </a:lnTo>
                  <a:lnTo>
                    <a:pt x="1240" y="4200"/>
                  </a:lnTo>
                  <a:moveTo>
                    <a:pt x="1187" y="4200"/>
                  </a:moveTo>
                  <a:lnTo>
                    <a:pt x="1187" y="4200"/>
                  </a:lnTo>
                  <a:lnTo>
                    <a:pt x="1133" y="4200"/>
                  </a:lnTo>
                  <a:moveTo>
                    <a:pt x="1080" y="4200"/>
                  </a:moveTo>
                  <a:lnTo>
                    <a:pt x="1080" y="4200"/>
                  </a:lnTo>
                  <a:lnTo>
                    <a:pt x="1027" y="4200"/>
                  </a:lnTo>
                  <a:moveTo>
                    <a:pt x="973" y="4200"/>
                  </a:moveTo>
                  <a:lnTo>
                    <a:pt x="973" y="4200"/>
                  </a:lnTo>
                  <a:lnTo>
                    <a:pt x="920" y="4200"/>
                  </a:lnTo>
                  <a:moveTo>
                    <a:pt x="867" y="4200"/>
                  </a:moveTo>
                  <a:lnTo>
                    <a:pt x="867" y="4200"/>
                  </a:lnTo>
                  <a:lnTo>
                    <a:pt x="813" y="4200"/>
                  </a:lnTo>
                  <a:moveTo>
                    <a:pt x="760" y="4200"/>
                  </a:moveTo>
                  <a:lnTo>
                    <a:pt x="760" y="4200"/>
                  </a:lnTo>
                  <a:lnTo>
                    <a:pt x="707" y="4200"/>
                  </a:lnTo>
                  <a:moveTo>
                    <a:pt x="653" y="4200"/>
                  </a:moveTo>
                  <a:lnTo>
                    <a:pt x="653" y="4200"/>
                  </a:lnTo>
                  <a:lnTo>
                    <a:pt x="600" y="4200"/>
                  </a:lnTo>
                  <a:moveTo>
                    <a:pt x="547" y="4200"/>
                  </a:moveTo>
                  <a:lnTo>
                    <a:pt x="547" y="4200"/>
                  </a:lnTo>
                  <a:lnTo>
                    <a:pt x="493" y="4200"/>
                  </a:lnTo>
                  <a:moveTo>
                    <a:pt x="440" y="4200"/>
                  </a:moveTo>
                  <a:lnTo>
                    <a:pt x="440" y="4200"/>
                  </a:lnTo>
                  <a:lnTo>
                    <a:pt x="387" y="4200"/>
                  </a:lnTo>
                  <a:moveTo>
                    <a:pt x="333" y="4200"/>
                  </a:moveTo>
                  <a:lnTo>
                    <a:pt x="333" y="4200"/>
                  </a:lnTo>
                  <a:lnTo>
                    <a:pt x="280" y="4200"/>
                  </a:lnTo>
                  <a:moveTo>
                    <a:pt x="227" y="4200"/>
                  </a:moveTo>
                  <a:lnTo>
                    <a:pt x="227" y="4200"/>
                  </a:lnTo>
                  <a:lnTo>
                    <a:pt x="173" y="4200"/>
                  </a:lnTo>
                  <a:moveTo>
                    <a:pt x="120" y="4200"/>
                  </a:moveTo>
                  <a:lnTo>
                    <a:pt x="120" y="4200"/>
                  </a:lnTo>
                  <a:lnTo>
                    <a:pt x="67" y="4200"/>
                  </a:lnTo>
                  <a:moveTo>
                    <a:pt x="13" y="4200"/>
                  </a:moveTo>
                  <a:lnTo>
                    <a:pt x="13" y="4200"/>
                  </a:lnTo>
                  <a:lnTo>
                    <a:pt x="0" y="4200"/>
                  </a:lnTo>
                  <a:lnTo>
                    <a:pt x="0" y="4160"/>
                  </a:lnTo>
                  <a:moveTo>
                    <a:pt x="0" y="4107"/>
                  </a:moveTo>
                  <a:lnTo>
                    <a:pt x="0" y="4107"/>
                  </a:lnTo>
                  <a:lnTo>
                    <a:pt x="0" y="4053"/>
                  </a:lnTo>
                  <a:moveTo>
                    <a:pt x="0" y="4000"/>
                  </a:moveTo>
                  <a:lnTo>
                    <a:pt x="0" y="4000"/>
                  </a:lnTo>
                  <a:lnTo>
                    <a:pt x="0" y="3947"/>
                  </a:lnTo>
                  <a:moveTo>
                    <a:pt x="0" y="3893"/>
                  </a:moveTo>
                  <a:lnTo>
                    <a:pt x="0" y="3893"/>
                  </a:lnTo>
                  <a:lnTo>
                    <a:pt x="0" y="3840"/>
                  </a:lnTo>
                  <a:moveTo>
                    <a:pt x="0" y="3787"/>
                  </a:moveTo>
                  <a:lnTo>
                    <a:pt x="0" y="3787"/>
                  </a:lnTo>
                  <a:lnTo>
                    <a:pt x="0" y="3733"/>
                  </a:lnTo>
                  <a:moveTo>
                    <a:pt x="0" y="3680"/>
                  </a:moveTo>
                  <a:lnTo>
                    <a:pt x="0" y="3680"/>
                  </a:lnTo>
                  <a:lnTo>
                    <a:pt x="0" y="3627"/>
                  </a:lnTo>
                  <a:moveTo>
                    <a:pt x="0" y="3573"/>
                  </a:moveTo>
                  <a:lnTo>
                    <a:pt x="0" y="3573"/>
                  </a:lnTo>
                  <a:lnTo>
                    <a:pt x="0" y="3520"/>
                  </a:lnTo>
                  <a:moveTo>
                    <a:pt x="0" y="3467"/>
                  </a:moveTo>
                  <a:lnTo>
                    <a:pt x="0" y="3467"/>
                  </a:lnTo>
                  <a:lnTo>
                    <a:pt x="0" y="3413"/>
                  </a:lnTo>
                  <a:moveTo>
                    <a:pt x="0" y="3360"/>
                  </a:moveTo>
                  <a:lnTo>
                    <a:pt x="0" y="3360"/>
                  </a:lnTo>
                  <a:lnTo>
                    <a:pt x="0" y="3307"/>
                  </a:lnTo>
                  <a:moveTo>
                    <a:pt x="0" y="3253"/>
                  </a:moveTo>
                  <a:lnTo>
                    <a:pt x="0" y="3253"/>
                  </a:lnTo>
                  <a:lnTo>
                    <a:pt x="0" y="3200"/>
                  </a:lnTo>
                  <a:moveTo>
                    <a:pt x="0" y="3147"/>
                  </a:moveTo>
                  <a:lnTo>
                    <a:pt x="0" y="3147"/>
                  </a:lnTo>
                  <a:lnTo>
                    <a:pt x="0" y="3093"/>
                  </a:lnTo>
                  <a:moveTo>
                    <a:pt x="0" y="3040"/>
                  </a:moveTo>
                  <a:lnTo>
                    <a:pt x="0" y="3040"/>
                  </a:lnTo>
                  <a:lnTo>
                    <a:pt x="0" y="2987"/>
                  </a:lnTo>
                  <a:moveTo>
                    <a:pt x="0" y="2933"/>
                  </a:moveTo>
                  <a:lnTo>
                    <a:pt x="0" y="2933"/>
                  </a:lnTo>
                  <a:lnTo>
                    <a:pt x="0" y="2880"/>
                  </a:lnTo>
                  <a:moveTo>
                    <a:pt x="0" y="2827"/>
                  </a:moveTo>
                  <a:lnTo>
                    <a:pt x="0" y="2827"/>
                  </a:lnTo>
                  <a:lnTo>
                    <a:pt x="0" y="2773"/>
                  </a:lnTo>
                  <a:moveTo>
                    <a:pt x="0" y="2720"/>
                  </a:moveTo>
                  <a:lnTo>
                    <a:pt x="0" y="2720"/>
                  </a:lnTo>
                  <a:lnTo>
                    <a:pt x="0" y="2667"/>
                  </a:lnTo>
                  <a:moveTo>
                    <a:pt x="0" y="2613"/>
                  </a:moveTo>
                  <a:lnTo>
                    <a:pt x="0" y="2613"/>
                  </a:lnTo>
                  <a:lnTo>
                    <a:pt x="0" y="2560"/>
                  </a:lnTo>
                  <a:moveTo>
                    <a:pt x="0" y="2507"/>
                  </a:moveTo>
                  <a:lnTo>
                    <a:pt x="0" y="2507"/>
                  </a:lnTo>
                  <a:lnTo>
                    <a:pt x="0" y="2453"/>
                  </a:lnTo>
                  <a:moveTo>
                    <a:pt x="0" y="2400"/>
                  </a:moveTo>
                  <a:lnTo>
                    <a:pt x="0" y="2400"/>
                  </a:lnTo>
                  <a:lnTo>
                    <a:pt x="0" y="2347"/>
                  </a:lnTo>
                  <a:moveTo>
                    <a:pt x="0" y="2293"/>
                  </a:moveTo>
                  <a:lnTo>
                    <a:pt x="0" y="2293"/>
                  </a:lnTo>
                  <a:lnTo>
                    <a:pt x="0" y="2240"/>
                  </a:lnTo>
                  <a:moveTo>
                    <a:pt x="0" y="2187"/>
                  </a:moveTo>
                  <a:lnTo>
                    <a:pt x="0" y="2187"/>
                  </a:lnTo>
                  <a:lnTo>
                    <a:pt x="0" y="2133"/>
                  </a:lnTo>
                  <a:moveTo>
                    <a:pt x="0" y="2080"/>
                  </a:moveTo>
                  <a:lnTo>
                    <a:pt x="0" y="2080"/>
                  </a:lnTo>
                  <a:lnTo>
                    <a:pt x="0" y="2027"/>
                  </a:lnTo>
                  <a:moveTo>
                    <a:pt x="0" y="1973"/>
                  </a:moveTo>
                  <a:lnTo>
                    <a:pt x="0" y="1973"/>
                  </a:lnTo>
                  <a:lnTo>
                    <a:pt x="0" y="1920"/>
                  </a:lnTo>
                  <a:moveTo>
                    <a:pt x="0" y="1867"/>
                  </a:moveTo>
                  <a:lnTo>
                    <a:pt x="0" y="1867"/>
                  </a:lnTo>
                  <a:lnTo>
                    <a:pt x="0" y="1813"/>
                  </a:lnTo>
                  <a:moveTo>
                    <a:pt x="0" y="1760"/>
                  </a:moveTo>
                  <a:lnTo>
                    <a:pt x="0" y="1760"/>
                  </a:lnTo>
                  <a:lnTo>
                    <a:pt x="0" y="1707"/>
                  </a:lnTo>
                  <a:moveTo>
                    <a:pt x="0" y="1653"/>
                  </a:moveTo>
                  <a:lnTo>
                    <a:pt x="0" y="1653"/>
                  </a:lnTo>
                  <a:lnTo>
                    <a:pt x="0" y="1600"/>
                  </a:lnTo>
                  <a:moveTo>
                    <a:pt x="0" y="1547"/>
                  </a:moveTo>
                  <a:lnTo>
                    <a:pt x="0" y="1547"/>
                  </a:lnTo>
                  <a:lnTo>
                    <a:pt x="0" y="1493"/>
                  </a:lnTo>
                  <a:moveTo>
                    <a:pt x="0" y="1440"/>
                  </a:moveTo>
                  <a:lnTo>
                    <a:pt x="0" y="1440"/>
                  </a:lnTo>
                  <a:lnTo>
                    <a:pt x="0" y="1387"/>
                  </a:lnTo>
                  <a:moveTo>
                    <a:pt x="0" y="1333"/>
                  </a:moveTo>
                  <a:lnTo>
                    <a:pt x="0" y="1333"/>
                  </a:lnTo>
                  <a:lnTo>
                    <a:pt x="0" y="1280"/>
                  </a:lnTo>
                  <a:moveTo>
                    <a:pt x="0" y="1227"/>
                  </a:moveTo>
                  <a:lnTo>
                    <a:pt x="0" y="1227"/>
                  </a:lnTo>
                  <a:lnTo>
                    <a:pt x="0" y="1173"/>
                  </a:lnTo>
                  <a:moveTo>
                    <a:pt x="0" y="1120"/>
                  </a:moveTo>
                  <a:lnTo>
                    <a:pt x="0" y="1120"/>
                  </a:lnTo>
                  <a:lnTo>
                    <a:pt x="0" y="1067"/>
                  </a:lnTo>
                  <a:moveTo>
                    <a:pt x="0" y="1013"/>
                  </a:moveTo>
                  <a:lnTo>
                    <a:pt x="0" y="1013"/>
                  </a:lnTo>
                  <a:lnTo>
                    <a:pt x="0" y="960"/>
                  </a:lnTo>
                  <a:moveTo>
                    <a:pt x="0" y="907"/>
                  </a:moveTo>
                  <a:lnTo>
                    <a:pt x="0" y="907"/>
                  </a:lnTo>
                  <a:lnTo>
                    <a:pt x="0" y="853"/>
                  </a:lnTo>
                  <a:moveTo>
                    <a:pt x="0" y="800"/>
                  </a:moveTo>
                  <a:lnTo>
                    <a:pt x="0" y="800"/>
                  </a:lnTo>
                  <a:lnTo>
                    <a:pt x="0" y="747"/>
                  </a:lnTo>
                  <a:moveTo>
                    <a:pt x="0" y="693"/>
                  </a:moveTo>
                  <a:lnTo>
                    <a:pt x="0" y="693"/>
                  </a:lnTo>
                  <a:lnTo>
                    <a:pt x="0" y="640"/>
                  </a:lnTo>
                  <a:moveTo>
                    <a:pt x="0" y="587"/>
                  </a:moveTo>
                  <a:lnTo>
                    <a:pt x="0" y="587"/>
                  </a:lnTo>
                  <a:lnTo>
                    <a:pt x="0" y="533"/>
                  </a:lnTo>
                  <a:moveTo>
                    <a:pt x="0" y="480"/>
                  </a:moveTo>
                  <a:lnTo>
                    <a:pt x="0" y="480"/>
                  </a:lnTo>
                  <a:lnTo>
                    <a:pt x="0" y="427"/>
                  </a:lnTo>
                  <a:moveTo>
                    <a:pt x="0" y="373"/>
                  </a:moveTo>
                  <a:lnTo>
                    <a:pt x="0" y="373"/>
                  </a:lnTo>
                  <a:lnTo>
                    <a:pt x="0" y="320"/>
                  </a:lnTo>
                  <a:moveTo>
                    <a:pt x="0" y="267"/>
                  </a:moveTo>
                  <a:lnTo>
                    <a:pt x="0" y="267"/>
                  </a:lnTo>
                  <a:lnTo>
                    <a:pt x="0" y="213"/>
                  </a:lnTo>
                  <a:moveTo>
                    <a:pt x="0" y="160"/>
                  </a:moveTo>
                  <a:lnTo>
                    <a:pt x="0" y="160"/>
                  </a:lnTo>
                  <a:lnTo>
                    <a:pt x="0" y="107"/>
                  </a:lnTo>
                  <a:moveTo>
                    <a:pt x="0" y="53"/>
                  </a:moveTo>
                  <a:lnTo>
                    <a:pt x="0" y="53"/>
                  </a:lnTo>
                  <a:lnTo>
                    <a:pt x="0" y="0"/>
                  </a:lnTo>
                </a:path>
              </a:pathLst>
            </a:custGeom>
            <a:noFill/>
            <a:ln w="190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 name="Freeform 9">
              <a:extLst>
                <a:ext uri="{FF2B5EF4-FFF2-40B4-BE49-F238E27FC236}">
                  <a16:creationId xmlns:a16="http://schemas.microsoft.com/office/drawing/2014/main" id="{07F331AD-9BBE-4E5A-9C40-FDD6506CF568}"/>
                </a:ext>
              </a:extLst>
            </p:cNvPr>
            <p:cNvSpPr>
              <a:spLocks/>
            </p:cNvSpPr>
            <p:nvPr/>
          </p:nvSpPr>
          <p:spPr bwMode="auto">
            <a:xfrm>
              <a:off x="43" y="1054"/>
              <a:ext cx="5723" cy="1045"/>
            </a:xfrm>
            <a:custGeom>
              <a:avLst/>
              <a:gdLst>
                <a:gd name="T0" fmla="*/ 6340 w 6340"/>
                <a:gd name="T1" fmla="*/ 175 h 1157"/>
                <a:gd name="T2" fmla="*/ 6340 w 6340"/>
                <a:gd name="T3" fmla="*/ 175 h 1157"/>
                <a:gd name="T4" fmla="*/ 3196 w 6340"/>
                <a:gd name="T5" fmla="*/ 0 h 1157"/>
                <a:gd name="T6" fmla="*/ 16 w 6340"/>
                <a:gd name="T7" fmla="*/ 181 h 1157"/>
                <a:gd name="T8" fmla="*/ 0 w 6340"/>
                <a:gd name="T9" fmla="*/ 1157 h 1157"/>
                <a:gd name="T10" fmla="*/ 3180 w 6340"/>
                <a:gd name="T11" fmla="*/ 976 h 1157"/>
                <a:gd name="T12" fmla="*/ 6324 w 6340"/>
                <a:gd name="T13" fmla="*/ 1151 h 1157"/>
                <a:gd name="T14" fmla="*/ 6340 w 6340"/>
                <a:gd name="T15" fmla="*/ 175 h 1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40" h="1157">
                  <a:moveTo>
                    <a:pt x="6340" y="175"/>
                  </a:moveTo>
                  <a:lnTo>
                    <a:pt x="6340" y="175"/>
                  </a:lnTo>
                  <a:cubicBezTo>
                    <a:pt x="5606" y="69"/>
                    <a:pt x="4470" y="0"/>
                    <a:pt x="3196" y="0"/>
                  </a:cubicBezTo>
                  <a:cubicBezTo>
                    <a:pt x="1902" y="0"/>
                    <a:pt x="750" y="71"/>
                    <a:pt x="16" y="181"/>
                  </a:cubicBezTo>
                  <a:lnTo>
                    <a:pt x="0" y="1157"/>
                  </a:lnTo>
                  <a:cubicBezTo>
                    <a:pt x="734" y="1047"/>
                    <a:pt x="1886" y="976"/>
                    <a:pt x="3180" y="976"/>
                  </a:cubicBezTo>
                  <a:cubicBezTo>
                    <a:pt x="4454" y="976"/>
                    <a:pt x="5590" y="1045"/>
                    <a:pt x="6324" y="1151"/>
                  </a:cubicBezTo>
                  <a:lnTo>
                    <a:pt x="6340" y="175"/>
                  </a:lnTo>
                  <a:close/>
                </a:path>
              </a:pathLst>
            </a:custGeom>
            <a:solidFill>
              <a:srgbClr val="E7E7E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1" name="Freeform 10">
              <a:extLst>
                <a:ext uri="{FF2B5EF4-FFF2-40B4-BE49-F238E27FC236}">
                  <a16:creationId xmlns:a16="http://schemas.microsoft.com/office/drawing/2014/main" id="{4B77D150-3472-41DC-A3FD-F01FA5C90CC6}"/>
                </a:ext>
              </a:extLst>
            </p:cNvPr>
            <p:cNvSpPr>
              <a:spLocks/>
            </p:cNvSpPr>
            <p:nvPr/>
          </p:nvSpPr>
          <p:spPr bwMode="auto">
            <a:xfrm>
              <a:off x="1548" y="47"/>
              <a:ext cx="188" cy="189"/>
            </a:xfrm>
            <a:custGeom>
              <a:avLst/>
              <a:gdLst>
                <a:gd name="T0" fmla="*/ 192 w 209"/>
                <a:gd name="T1" fmla="*/ 136 h 209"/>
                <a:gd name="T2" fmla="*/ 192 w 209"/>
                <a:gd name="T3" fmla="*/ 136 h 209"/>
                <a:gd name="T4" fmla="*/ 136 w 209"/>
                <a:gd name="T5" fmla="*/ 18 h 209"/>
                <a:gd name="T6" fmla="*/ 17 w 209"/>
                <a:gd name="T7" fmla="*/ 73 h 209"/>
                <a:gd name="T8" fmla="*/ 73 w 209"/>
                <a:gd name="T9" fmla="*/ 192 h 209"/>
                <a:gd name="T10" fmla="*/ 192 w 209"/>
                <a:gd name="T11" fmla="*/ 136 h 209"/>
              </a:gdLst>
              <a:ahLst/>
              <a:cxnLst>
                <a:cxn ang="0">
                  <a:pos x="T0" y="T1"/>
                </a:cxn>
                <a:cxn ang="0">
                  <a:pos x="T2" y="T3"/>
                </a:cxn>
                <a:cxn ang="0">
                  <a:pos x="T4" y="T5"/>
                </a:cxn>
                <a:cxn ang="0">
                  <a:pos x="T6" y="T7"/>
                </a:cxn>
                <a:cxn ang="0">
                  <a:pos x="T8" y="T9"/>
                </a:cxn>
                <a:cxn ang="0">
                  <a:pos x="T10" y="T11"/>
                </a:cxn>
              </a:cxnLst>
              <a:rect l="0" t="0" r="r" b="b"/>
              <a:pathLst>
                <a:path w="209" h="209">
                  <a:moveTo>
                    <a:pt x="192" y="136"/>
                  </a:moveTo>
                  <a:lnTo>
                    <a:pt x="192" y="136"/>
                  </a:lnTo>
                  <a:cubicBezTo>
                    <a:pt x="209" y="88"/>
                    <a:pt x="184" y="35"/>
                    <a:pt x="136" y="18"/>
                  </a:cubicBezTo>
                  <a:cubicBezTo>
                    <a:pt x="88" y="0"/>
                    <a:pt x="35" y="25"/>
                    <a:pt x="17" y="73"/>
                  </a:cubicBezTo>
                  <a:cubicBezTo>
                    <a:pt x="0" y="121"/>
                    <a:pt x="25" y="174"/>
                    <a:pt x="73" y="192"/>
                  </a:cubicBezTo>
                  <a:cubicBezTo>
                    <a:pt x="121" y="209"/>
                    <a:pt x="174" y="185"/>
                    <a:pt x="192" y="136"/>
                  </a:cubicBezTo>
                  <a:close/>
                </a:path>
              </a:pathLst>
            </a:custGeom>
            <a:solidFill>
              <a:srgbClr val="F7EF6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2" name="Freeform 11">
              <a:extLst>
                <a:ext uri="{FF2B5EF4-FFF2-40B4-BE49-F238E27FC236}">
                  <a16:creationId xmlns:a16="http://schemas.microsoft.com/office/drawing/2014/main" id="{BD604ED1-EA4F-4E32-86B4-1CDE5C6F3DC5}"/>
                </a:ext>
              </a:extLst>
            </p:cNvPr>
            <p:cNvSpPr>
              <a:spLocks/>
            </p:cNvSpPr>
            <p:nvPr/>
          </p:nvSpPr>
          <p:spPr bwMode="auto">
            <a:xfrm>
              <a:off x="1548" y="47"/>
              <a:ext cx="188" cy="189"/>
            </a:xfrm>
            <a:custGeom>
              <a:avLst/>
              <a:gdLst>
                <a:gd name="T0" fmla="*/ 192 w 209"/>
                <a:gd name="T1" fmla="*/ 136 h 209"/>
                <a:gd name="T2" fmla="*/ 192 w 209"/>
                <a:gd name="T3" fmla="*/ 136 h 209"/>
                <a:gd name="T4" fmla="*/ 136 w 209"/>
                <a:gd name="T5" fmla="*/ 18 h 209"/>
                <a:gd name="T6" fmla="*/ 17 w 209"/>
                <a:gd name="T7" fmla="*/ 73 h 209"/>
                <a:gd name="T8" fmla="*/ 73 w 209"/>
                <a:gd name="T9" fmla="*/ 192 h 209"/>
                <a:gd name="T10" fmla="*/ 192 w 209"/>
                <a:gd name="T11" fmla="*/ 136 h 209"/>
                <a:gd name="T12" fmla="*/ 192 w 209"/>
                <a:gd name="T13" fmla="*/ 136 h 209"/>
              </a:gdLst>
              <a:ahLst/>
              <a:cxnLst>
                <a:cxn ang="0">
                  <a:pos x="T0" y="T1"/>
                </a:cxn>
                <a:cxn ang="0">
                  <a:pos x="T2" y="T3"/>
                </a:cxn>
                <a:cxn ang="0">
                  <a:pos x="T4" y="T5"/>
                </a:cxn>
                <a:cxn ang="0">
                  <a:pos x="T6" y="T7"/>
                </a:cxn>
                <a:cxn ang="0">
                  <a:pos x="T8" y="T9"/>
                </a:cxn>
                <a:cxn ang="0">
                  <a:pos x="T10" y="T11"/>
                </a:cxn>
                <a:cxn ang="0">
                  <a:pos x="T12" y="T13"/>
                </a:cxn>
              </a:cxnLst>
              <a:rect l="0" t="0" r="r" b="b"/>
              <a:pathLst>
                <a:path w="209" h="209">
                  <a:moveTo>
                    <a:pt x="192" y="136"/>
                  </a:moveTo>
                  <a:lnTo>
                    <a:pt x="192" y="136"/>
                  </a:lnTo>
                  <a:cubicBezTo>
                    <a:pt x="209" y="88"/>
                    <a:pt x="184" y="35"/>
                    <a:pt x="136" y="18"/>
                  </a:cubicBezTo>
                  <a:cubicBezTo>
                    <a:pt x="88" y="0"/>
                    <a:pt x="35" y="25"/>
                    <a:pt x="17" y="73"/>
                  </a:cubicBezTo>
                  <a:cubicBezTo>
                    <a:pt x="0" y="121"/>
                    <a:pt x="25" y="174"/>
                    <a:pt x="73" y="192"/>
                  </a:cubicBezTo>
                  <a:cubicBezTo>
                    <a:pt x="121" y="209"/>
                    <a:pt x="174" y="185"/>
                    <a:pt x="192" y="136"/>
                  </a:cubicBezTo>
                  <a:lnTo>
                    <a:pt x="192" y="136"/>
                  </a:lnTo>
                  <a:close/>
                </a:path>
              </a:pathLst>
            </a:custGeom>
            <a:noFill/>
            <a:ln w="381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3" name="Freeform 12">
              <a:extLst>
                <a:ext uri="{FF2B5EF4-FFF2-40B4-BE49-F238E27FC236}">
                  <a16:creationId xmlns:a16="http://schemas.microsoft.com/office/drawing/2014/main" id="{5A5028FE-7B89-4FA0-AB14-06DAF48A76D9}"/>
                </a:ext>
              </a:extLst>
            </p:cNvPr>
            <p:cNvSpPr>
              <a:spLocks/>
            </p:cNvSpPr>
            <p:nvPr/>
          </p:nvSpPr>
          <p:spPr bwMode="auto">
            <a:xfrm>
              <a:off x="4671" y="2772"/>
              <a:ext cx="524" cy="271"/>
            </a:xfrm>
            <a:custGeom>
              <a:avLst/>
              <a:gdLst>
                <a:gd name="T0" fmla="*/ 69 w 580"/>
                <a:gd name="T1" fmla="*/ 294 h 299"/>
                <a:gd name="T2" fmla="*/ 69 w 580"/>
                <a:gd name="T3" fmla="*/ 294 h 299"/>
                <a:gd name="T4" fmla="*/ 7 w 580"/>
                <a:gd name="T5" fmla="*/ 234 h 299"/>
                <a:gd name="T6" fmla="*/ 55 w 580"/>
                <a:gd name="T7" fmla="*/ 160 h 299"/>
                <a:gd name="T8" fmla="*/ 138 w 580"/>
                <a:gd name="T9" fmla="*/ 189 h 299"/>
                <a:gd name="T10" fmla="*/ 119 w 580"/>
                <a:gd name="T11" fmla="*/ 90 h 299"/>
                <a:gd name="T12" fmla="*/ 231 w 580"/>
                <a:gd name="T13" fmla="*/ 16 h 299"/>
                <a:gd name="T14" fmla="*/ 301 w 580"/>
                <a:gd name="T15" fmla="*/ 86 h 299"/>
                <a:gd name="T16" fmla="*/ 346 w 580"/>
                <a:gd name="T17" fmla="*/ 61 h 299"/>
                <a:gd name="T18" fmla="*/ 445 w 580"/>
                <a:gd name="T19" fmla="*/ 29 h 299"/>
                <a:gd name="T20" fmla="*/ 535 w 580"/>
                <a:gd name="T21" fmla="*/ 102 h 299"/>
                <a:gd name="T22" fmla="*/ 557 w 580"/>
                <a:gd name="T23" fmla="*/ 243 h 299"/>
                <a:gd name="T24" fmla="*/ 305 w 580"/>
                <a:gd name="T25" fmla="*/ 293 h 299"/>
                <a:gd name="T26" fmla="*/ 69 w 580"/>
                <a:gd name="T27" fmla="*/ 294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0" h="299">
                  <a:moveTo>
                    <a:pt x="69" y="294"/>
                  </a:moveTo>
                  <a:lnTo>
                    <a:pt x="69" y="294"/>
                  </a:lnTo>
                  <a:cubicBezTo>
                    <a:pt x="69" y="294"/>
                    <a:pt x="0" y="262"/>
                    <a:pt x="7" y="234"/>
                  </a:cubicBezTo>
                  <a:cubicBezTo>
                    <a:pt x="13" y="205"/>
                    <a:pt x="13" y="170"/>
                    <a:pt x="55" y="160"/>
                  </a:cubicBezTo>
                  <a:cubicBezTo>
                    <a:pt x="80" y="154"/>
                    <a:pt x="138" y="189"/>
                    <a:pt x="138" y="189"/>
                  </a:cubicBezTo>
                  <a:cubicBezTo>
                    <a:pt x="138" y="189"/>
                    <a:pt x="80" y="141"/>
                    <a:pt x="119" y="90"/>
                  </a:cubicBezTo>
                  <a:cubicBezTo>
                    <a:pt x="157" y="38"/>
                    <a:pt x="186" y="0"/>
                    <a:pt x="231" y="16"/>
                  </a:cubicBezTo>
                  <a:cubicBezTo>
                    <a:pt x="276" y="32"/>
                    <a:pt x="301" y="54"/>
                    <a:pt x="301" y="86"/>
                  </a:cubicBezTo>
                  <a:cubicBezTo>
                    <a:pt x="301" y="118"/>
                    <a:pt x="346" y="61"/>
                    <a:pt x="346" y="61"/>
                  </a:cubicBezTo>
                  <a:cubicBezTo>
                    <a:pt x="346" y="61"/>
                    <a:pt x="394" y="13"/>
                    <a:pt x="445" y="29"/>
                  </a:cubicBezTo>
                  <a:cubicBezTo>
                    <a:pt x="496" y="45"/>
                    <a:pt x="516" y="61"/>
                    <a:pt x="535" y="102"/>
                  </a:cubicBezTo>
                  <a:cubicBezTo>
                    <a:pt x="554" y="144"/>
                    <a:pt x="580" y="208"/>
                    <a:pt x="557" y="243"/>
                  </a:cubicBezTo>
                  <a:cubicBezTo>
                    <a:pt x="535" y="278"/>
                    <a:pt x="388" y="286"/>
                    <a:pt x="305" y="293"/>
                  </a:cubicBezTo>
                  <a:cubicBezTo>
                    <a:pt x="221" y="299"/>
                    <a:pt x="69" y="294"/>
                    <a:pt x="69" y="294"/>
                  </a:cubicBez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4" name="Freeform 13">
              <a:extLst>
                <a:ext uri="{FF2B5EF4-FFF2-40B4-BE49-F238E27FC236}">
                  <a16:creationId xmlns:a16="http://schemas.microsoft.com/office/drawing/2014/main" id="{B4B2589E-B47D-4BA7-82A4-AA5474D395B4}"/>
                </a:ext>
              </a:extLst>
            </p:cNvPr>
            <p:cNvSpPr>
              <a:spLocks noEditPoints="1"/>
            </p:cNvSpPr>
            <p:nvPr/>
          </p:nvSpPr>
          <p:spPr bwMode="auto">
            <a:xfrm>
              <a:off x="4671" y="2772"/>
              <a:ext cx="524" cy="271"/>
            </a:xfrm>
            <a:custGeom>
              <a:avLst/>
              <a:gdLst>
                <a:gd name="T0" fmla="*/ 69 w 580"/>
                <a:gd name="T1" fmla="*/ 294 h 299"/>
                <a:gd name="T2" fmla="*/ 69 w 580"/>
                <a:gd name="T3" fmla="*/ 294 h 299"/>
                <a:gd name="T4" fmla="*/ 7 w 580"/>
                <a:gd name="T5" fmla="*/ 234 h 299"/>
                <a:gd name="T6" fmla="*/ 55 w 580"/>
                <a:gd name="T7" fmla="*/ 160 h 299"/>
                <a:gd name="T8" fmla="*/ 138 w 580"/>
                <a:gd name="T9" fmla="*/ 189 h 299"/>
                <a:gd name="T10" fmla="*/ 119 w 580"/>
                <a:gd name="T11" fmla="*/ 90 h 299"/>
                <a:gd name="T12" fmla="*/ 231 w 580"/>
                <a:gd name="T13" fmla="*/ 16 h 299"/>
                <a:gd name="T14" fmla="*/ 301 w 580"/>
                <a:gd name="T15" fmla="*/ 86 h 299"/>
                <a:gd name="T16" fmla="*/ 346 w 580"/>
                <a:gd name="T17" fmla="*/ 61 h 299"/>
                <a:gd name="T18" fmla="*/ 445 w 580"/>
                <a:gd name="T19" fmla="*/ 29 h 299"/>
                <a:gd name="T20" fmla="*/ 535 w 580"/>
                <a:gd name="T21" fmla="*/ 102 h 299"/>
                <a:gd name="T22" fmla="*/ 557 w 580"/>
                <a:gd name="T23" fmla="*/ 243 h 299"/>
                <a:gd name="T24" fmla="*/ 305 w 580"/>
                <a:gd name="T25" fmla="*/ 293 h 299"/>
                <a:gd name="T26" fmla="*/ 69 w 580"/>
                <a:gd name="T27" fmla="*/ 294 h 299"/>
                <a:gd name="T28" fmla="*/ 69 w 580"/>
                <a:gd name="T29" fmla="*/ 294 h 299"/>
                <a:gd name="T30" fmla="*/ 170 w 580"/>
                <a:gd name="T31" fmla="*/ 195 h 299"/>
                <a:gd name="T32" fmla="*/ 170 w 580"/>
                <a:gd name="T33" fmla="*/ 195 h 299"/>
                <a:gd name="T34" fmla="*/ 151 w 580"/>
                <a:gd name="T35" fmla="*/ 221 h 299"/>
                <a:gd name="T36" fmla="*/ 231 w 580"/>
                <a:gd name="T37" fmla="*/ 240 h 299"/>
                <a:gd name="T38" fmla="*/ 234 w 580"/>
                <a:gd name="T39" fmla="*/ 195 h 299"/>
                <a:gd name="T40" fmla="*/ 324 w 580"/>
                <a:gd name="T41" fmla="*/ 202 h 299"/>
                <a:gd name="T42" fmla="*/ 324 w 580"/>
                <a:gd name="T43" fmla="*/ 202 h 299"/>
                <a:gd name="T44" fmla="*/ 285 w 580"/>
                <a:gd name="T45" fmla="*/ 166 h 299"/>
                <a:gd name="T46" fmla="*/ 324 w 580"/>
                <a:gd name="T47" fmla="*/ 109 h 299"/>
                <a:gd name="T48" fmla="*/ 375 w 580"/>
                <a:gd name="T49" fmla="*/ 154 h 299"/>
                <a:gd name="T50" fmla="*/ 400 w 580"/>
                <a:gd name="T51" fmla="*/ 99 h 299"/>
                <a:gd name="T52" fmla="*/ 474 w 580"/>
                <a:gd name="T53" fmla="*/ 109 h 299"/>
                <a:gd name="T54" fmla="*/ 471 w 580"/>
                <a:gd name="T55" fmla="*/ 176 h 299"/>
                <a:gd name="T56" fmla="*/ 202 w 580"/>
                <a:gd name="T57" fmla="*/ 166 h 299"/>
                <a:gd name="T58" fmla="*/ 202 w 580"/>
                <a:gd name="T59" fmla="*/ 166 h 299"/>
                <a:gd name="T60" fmla="*/ 183 w 580"/>
                <a:gd name="T61" fmla="*/ 102 h 299"/>
                <a:gd name="T62" fmla="*/ 279 w 580"/>
                <a:gd name="T63" fmla="*/ 11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0" h="299">
                  <a:moveTo>
                    <a:pt x="69" y="294"/>
                  </a:moveTo>
                  <a:lnTo>
                    <a:pt x="69" y="294"/>
                  </a:lnTo>
                  <a:cubicBezTo>
                    <a:pt x="69" y="294"/>
                    <a:pt x="0" y="262"/>
                    <a:pt x="7" y="234"/>
                  </a:cubicBezTo>
                  <a:cubicBezTo>
                    <a:pt x="13" y="205"/>
                    <a:pt x="13" y="170"/>
                    <a:pt x="55" y="160"/>
                  </a:cubicBezTo>
                  <a:cubicBezTo>
                    <a:pt x="80" y="154"/>
                    <a:pt x="138" y="189"/>
                    <a:pt x="138" y="189"/>
                  </a:cubicBezTo>
                  <a:cubicBezTo>
                    <a:pt x="138" y="189"/>
                    <a:pt x="80" y="141"/>
                    <a:pt x="119" y="90"/>
                  </a:cubicBezTo>
                  <a:cubicBezTo>
                    <a:pt x="157" y="38"/>
                    <a:pt x="186" y="0"/>
                    <a:pt x="231" y="16"/>
                  </a:cubicBezTo>
                  <a:cubicBezTo>
                    <a:pt x="276" y="32"/>
                    <a:pt x="301" y="54"/>
                    <a:pt x="301" y="86"/>
                  </a:cubicBezTo>
                  <a:cubicBezTo>
                    <a:pt x="301" y="118"/>
                    <a:pt x="346" y="61"/>
                    <a:pt x="346" y="61"/>
                  </a:cubicBezTo>
                  <a:cubicBezTo>
                    <a:pt x="346" y="61"/>
                    <a:pt x="394" y="13"/>
                    <a:pt x="445" y="29"/>
                  </a:cubicBezTo>
                  <a:cubicBezTo>
                    <a:pt x="496" y="45"/>
                    <a:pt x="516" y="61"/>
                    <a:pt x="535" y="102"/>
                  </a:cubicBezTo>
                  <a:cubicBezTo>
                    <a:pt x="554" y="144"/>
                    <a:pt x="580" y="208"/>
                    <a:pt x="557" y="243"/>
                  </a:cubicBezTo>
                  <a:cubicBezTo>
                    <a:pt x="535" y="278"/>
                    <a:pt x="388" y="286"/>
                    <a:pt x="305" y="293"/>
                  </a:cubicBezTo>
                  <a:cubicBezTo>
                    <a:pt x="221" y="299"/>
                    <a:pt x="69" y="294"/>
                    <a:pt x="69" y="294"/>
                  </a:cubicBezTo>
                  <a:lnTo>
                    <a:pt x="69" y="294"/>
                  </a:lnTo>
                  <a:close/>
                  <a:moveTo>
                    <a:pt x="170" y="195"/>
                  </a:moveTo>
                  <a:lnTo>
                    <a:pt x="170" y="195"/>
                  </a:lnTo>
                  <a:cubicBezTo>
                    <a:pt x="170" y="195"/>
                    <a:pt x="122" y="192"/>
                    <a:pt x="151" y="221"/>
                  </a:cubicBezTo>
                  <a:cubicBezTo>
                    <a:pt x="180" y="250"/>
                    <a:pt x="218" y="259"/>
                    <a:pt x="231" y="240"/>
                  </a:cubicBezTo>
                  <a:cubicBezTo>
                    <a:pt x="244" y="221"/>
                    <a:pt x="234" y="195"/>
                    <a:pt x="234" y="195"/>
                  </a:cubicBezTo>
                  <a:moveTo>
                    <a:pt x="324" y="202"/>
                  </a:moveTo>
                  <a:lnTo>
                    <a:pt x="324" y="202"/>
                  </a:lnTo>
                  <a:cubicBezTo>
                    <a:pt x="324" y="202"/>
                    <a:pt x="282" y="192"/>
                    <a:pt x="285" y="166"/>
                  </a:cubicBezTo>
                  <a:cubicBezTo>
                    <a:pt x="288" y="141"/>
                    <a:pt x="282" y="96"/>
                    <a:pt x="324" y="109"/>
                  </a:cubicBezTo>
                  <a:cubicBezTo>
                    <a:pt x="365" y="122"/>
                    <a:pt x="378" y="138"/>
                    <a:pt x="375" y="154"/>
                  </a:cubicBezTo>
                  <a:cubicBezTo>
                    <a:pt x="372" y="170"/>
                    <a:pt x="368" y="106"/>
                    <a:pt x="400" y="99"/>
                  </a:cubicBezTo>
                  <a:cubicBezTo>
                    <a:pt x="432" y="93"/>
                    <a:pt x="455" y="70"/>
                    <a:pt x="474" y="109"/>
                  </a:cubicBezTo>
                  <a:cubicBezTo>
                    <a:pt x="493" y="147"/>
                    <a:pt x="471" y="176"/>
                    <a:pt x="471" y="176"/>
                  </a:cubicBezTo>
                  <a:moveTo>
                    <a:pt x="202" y="166"/>
                  </a:moveTo>
                  <a:lnTo>
                    <a:pt x="202" y="166"/>
                  </a:lnTo>
                  <a:cubicBezTo>
                    <a:pt x="202" y="166"/>
                    <a:pt x="154" y="131"/>
                    <a:pt x="183" y="102"/>
                  </a:cubicBezTo>
                  <a:cubicBezTo>
                    <a:pt x="212" y="74"/>
                    <a:pt x="279" y="118"/>
                    <a:pt x="279" y="118"/>
                  </a:cubicBezTo>
                </a:path>
              </a:pathLst>
            </a:custGeom>
            <a:noFill/>
            <a:ln w="349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5" name="Freeform 14">
              <a:extLst>
                <a:ext uri="{FF2B5EF4-FFF2-40B4-BE49-F238E27FC236}">
                  <a16:creationId xmlns:a16="http://schemas.microsoft.com/office/drawing/2014/main" id="{CD670CBB-42EE-4F1C-8B27-C38B5B6A102E}"/>
                </a:ext>
              </a:extLst>
            </p:cNvPr>
            <p:cNvSpPr>
              <a:spLocks noEditPoints="1"/>
            </p:cNvSpPr>
            <p:nvPr/>
          </p:nvSpPr>
          <p:spPr bwMode="auto">
            <a:xfrm>
              <a:off x="4625" y="3028"/>
              <a:ext cx="414" cy="558"/>
            </a:xfrm>
            <a:custGeom>
              <a:avLst/>
              <a:gdLst>
                <a:gd name="T0" fmla="*/ 86 w 459"/>
                <a:gd name="T1" fmla="*/ 0 h 617"/>
                <a:gd name="T2" fmla="*/ 86 w 459"/>
                <a:gd name="T3" fmla="*/ 0 h 617"/>
                <a:gd name="T4" fmla="*/ 0 w 459"/>
                <a:gd name="T5" fmla="*/ 617 h 617"/>
                <a:gd name="T6" fmla="*/ 459 w 459"/>
                <a:gd name="T7" fmla="*/ 0 h 617"/>
                <a:gd name="T8" fmla="*/ 459 w 459"/>
                <a:gd name="T9" fmla="*/ 0 h 617"/>
                <a:gd name="T10" fmla="*/ 368 w 459"/>
                <a:gd name="T11" fmla="*/ 609 h 617"/>
                <a:gd name="T12" fmla="*/ 412 w 459"/>
                <a:gd name="T13" fmla="*/ 8 h 617"/>
                <a:gd name="T14" fmla="*/ 412 w 459"/>
                <a:gd name="T15" fmla="*/ 8 h 617"/>
                <a:gd name="T16" fmla="*/ 326 w 459"/>
                <a:gd name="T17" fmla="*/ 604 h 617"/>
                <a:gd name="T18" fmla="*/ 365 w 459"/>
                <a:gd name="T19" fmla="*/ 16 h 617"/>
                <a:gd name="T20" fmla="*/ 365 w 459"/>
                <a:gd name="T21" fmla="*/ 16 h 617"/>
                <a:gd name="T22" fmla="*/ 284 w 459"/>
                <a:gd name="T23" fmla="*/ 615 h 617"/>
                <a:gd name="T24" fmla="*/ 318 w 459"/>
                <a:gd name="T25" fmla="*/ 25 h 617"/>
                <a:gd name="T26" fmla="*/ 318 w 459"/>
                <a:gd name="T27" fmla="*/ 25 h 617"/>
                <a:gd name="T28" fmla="*/ 238 w 459"/>
                <a:gd name="T29" fmla="*/ 611 h 617"/>
                <a:gd name="T30" fmla="*/ 277 w 459"/>
                <a:gd name="T31" fmla="*/ 24 h 617"/>
                <a:gd name="T32" fmla="*/ 277 w 459"/>
                <a:gd name="T33" fmla="*/ 24 h 617"/>
                <a:gd name="T34" fmla="*/ 194 w 459"/>
                <a:gd name="T35" fmla="*/ 615 h 617"/>
                <a:gd name="T36" fmla="*/ 231 w 459"/>
                <a:gd name="T37" fmla="*/ 19 h 617"/>
                <a:gd name="T38" fmla="*/ 231 w 459"/>
                <a:gd name="T39" fmla="*/ 19 h 617"/>
                <a:gd name="T40" fmla="*/ 145 w 459"/>
                <a:gd name="T41" fmla="*/ 611 h 617"/>
                <a:gd name="T42" fmla="*/ 180 w 459"/>
                <a:gd name="T43" fmla="*/ 25 h 617"/>
                <a:gd name="T44" fmla="*/ 180 w 459"/>
                <a:gd name="T45" fmla="*/ 25 h 617"/>
                <a:gd name="T46" fmla="*/ 92 w 459"/>
                <a:gd name="T47" fmla="*/ 613 h 617"/>
                <a:gd name="T48" fmla="*/ 123 w 459"/>
                <a:gd name="T49" fmla="*/ 26 h 617"/>
                <a:gd name="T50" fmla="*/ 123 w 459"/>
                <a:gd name="T51" fmla="*/ 26 h 617"/>
                <a:gd name="T52" fmla="*/ 52 w 459"/>
                <a:gd name="T53" fmla="*/ 612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9" h="617">
                  <a:moveTo>
                    <a:pt x="86" y="0"/>
                  </a:moveTo>
                  <a:lnTo>
                    <a:pt x="86" y="0"/>
                  </a:lnTo>
                  <a:lnTo>
                    <a:pt x="0" y="617"/>
                  </a:lnTo>
                  <a:moveTo>
                    <a:pt x="459" y="0"/>
                  </a:moveTo>
                  <a:lnTo>
                    <a:pt x="459" y="0"/>
                  </a:lnTo>
                  <a:lnTo>
                    <a:pt x="368" y="609"/>
                  </a:lnTo>
                  <a:moveTo>
                    <a:pt x="412" y="8"/>
                  </a:moveTo>
                  <a:lnTo>
                    <a:pt x="412" y="8"/>
                  </a:lnTo>
                  <a:lnTo>
                    <a:pt x="326" y="604"/>
                  </a:lnTo>
                  <a:moveTo>
                    <a:pt x="365" y="16"/>
                  </a:moveTo>
                  <a:lnTo>
                    <a:pt x="365" y="16"/>
                  </a:lnTo>
                  <a:lnTo>
                    <a:pt x="284" y="615"/>
                  </a:lnTo>
                  <a:moveTo>
                    <a:pt x="318" y="25"/>
                  </a:moveTo>
                  <a:lnTo>
                    <a:pt x="318" y="25"/>
                  </a:lnTo>
                  <a:lnTo>
                    <a:pt x="238" y="611"/>
                  </a:lnTo>
                  <a:moveTo>
                    <a:pt x="277" y="24"/>
                  </a:moveTo>
                  <a:lnTo>
                    <a:pt x="277" y="24"/>
                  </a:lnTo>
                  <a:lnTo>
                    <a:pt x="194" y="615"/>
                  </a:lnTo>
                  <a:moveTo>
                    <a:pt x="231" y="19"/>
                  </a:moveTo>
                  <a:lnTo>
                    <a:pt x="231" y="19"/>
                  </a:lnTo>
                  <a:lnTo>
                    <a:pt x="145" y="611"/>
                  </a:lnTo>
                  <a:moveTo>
                    <a:pt x="180" y="25"/>
                  </a:moveTo>
                  <a:lnTo>
                    <a:pt x="180" y="25"/>
                  </a:lnTo>
                  <a:lnTo>
                    <a:pt x="92" y="613"/>
                  </a:lnTo>
                  <a:moveTo>
                    <a:pt x="123" y="26"/>
                  </a:moveTo>
                  <a:lnTo>
                    <a:pt x="123" y="26"/>
                  </a:lnTo>
                  <a:lnTo>
                    <a:pt x="52" y="612"/>
                  </a:lnTo>
                </a:path>
              </a:pathLst>
            </a:custGeom>
            <a:noFill/>
            <a:ln w="79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6" name="Freeform 15">
              <a:extLst>
                <a:ext uri="{FF2B5EF4-FFF2-40B4-BE49-F238E27FC236}">
                  <a16:creationId xmlns:a16="http://schemas.microsoft.com/office/drawing/2014/main" id="{66D9071D-57A3-4300-834A-9D0D2CA21242}"/>
                </a:ext>
              </a:extLst>
            </p:cNvPr>
            <p:cNvSpPr>
              <a:spLocks/>
            </p:cNvSpPr>
            <p:nvPr/>
          </p:nvSpPr>
          <p:spPr bwMode="auto">
            <a:xfrm>
              <a:off x="2982" y="3403"/>
              <a:ext cx="181" cy="87"/>
            </a:xfrm>
            <a:custGeom>
              <a:avLst/>
              <a:gdLst>
                <a:gd name="T0" fmla="*/ 0 w 200"/>
                <a:gd name="T1" fmla="*/ 0 h 96"/>
                <a:gd name="T2" fmla="*/ 0 w 200"/>
                <a:gd name="T3" fmla="*/ 0 h 96"/>
                <a:gd name="T4" fmla="*/ 200 w 200"/>
                <a:gd name="T5" fmla="*/ 0 h 96"/>
                <a:gd name="T6" fmla="*/ 200 w 200"/>
                <a:gd name="T7" fmla="*/ 96 h 96"/>
                <a:gd name="T8" fmla="*/ 0 w 200"/>
                <a:gd name="T9" fmla="*/ 96 h 96"/>
                <a:gd name="T10" fmla="*/ 0 w 200"/>
                <a:gd name="T11" fmla="*/ 0 h 96"/>
              </a:gdLst>
              <a:ahLst/>
              <a:cxnLst>
                <a:cxn ang="0">
                  <a:pos x="T0" y="T1"/>
                </a:cxn>
                <a:cxn ang="0">
                  <a:pos x="T2" y="T3"/>
                </a:cxn>
                <a:cxn ang="0">
                  <a:pos x="T4" y="T5"/>
                </a:cxn>
                <a:cxn ang="0">
                  <a:pos x="T6" y="T7"/>
                </a:cxn>
                <a:cxn ang="0">
                  <a:pos x="T8" y="T9"/>
                </a:cxn>
                <a:cxn ang="0">
                  <a:pos x="T10" y="T11"/>
                </a:cxn>
              </a:cxnLst>
              <a:rect l="0" t="0" r="r" b="b"/>
              <a:pathLst>
                <a:path w="200" h="96">
                  <a:moveTo>
                    <a:pt x="0" y="0"/>
                  </a:moveTo>
                  <a:lnTo>
                    <a:pt x="0" y="0"/>
                  </a:lnTo>
                  <a:lnTo>
                    <a:pt x="200" y="0"/>
                  </a:lnTo>
                  <a:lnTo>
                    <a:pt x="200" y="96"/>
                  </a:lnTo>
                  <a:lnTo>
                    <a:pt x="0" y="96"/>
                  </a:lnTo>
                  <a:lnTo>
                    <a:pt x="0"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7" name="Freeform 16">
              <a:extLst>
                <a:ext uri="{FF2B5EF4-FFF2-40B4-BE49-F238E27FC236}">
                  <a16:creationId xmlns:a16="http://schemas.microsoft.com/office/drawing/2014/main" id="{26489D95-54DC-44D0-852E-01063C228C3C}"/>
                </a:ext>
              </a:extLst>
            </p:cNvPr>
            <p:cNvSpPr>
              <a:spLocks/>
            </p:cNvSpPr>
            <p:nvPr/>
          </p:nvSpPr>
          <p:spPr bwMode="auto">
            <a:xfrm>
              <a:off x="2982" y="3403"/>
              <a:ext cx="181" cy="87"/>
            </a:xfrm>
            <a:custGeom>
              <a:avLst/>
              <a:gdLst>
                <a:gd name="T0" fmla="*/ 0 w 200"/>
                <a:gd name="T1" fmla="*/ 0 h 96"/>
                <a:gd name="T2" fmla="*/ 0 w 200"/>
                <a:gd name="T3" fmla="*/ 0 h 96"/>
                <a:gd name="T4" fmla="*/ 200 w 200"/>
                <a:gd name="T5" fmla="*/ 0 h 96"/>
                <a:gd name="T6" fmla="*/ 200 w 200"/>
                <a:gd name="T7" fmla="*/ 96 h 96"/>
                <a:gd name="T8" fmla="*/ 0 w 200"/>
                <a:gd name="T9" fmla="*/ 96 h 96"/>
                <a:gd name="T10" fmla="*/ 0 w 200"/>
                <a:gd name="T11" fmla="*/ 0 h 96"/>
              </a:gdLst>
              <a:ahLst/>
              <a:cxnLst>
                <a:cxn ang="0">
                  <a:pos x="T0" y="T1"/>
                </a:cxn>
                <a:cxn ang="0">
                  <a:pos x="T2" y="T3"/>
                </a:cxn>
                <a:cxn ang="0">
                  <a:pos x="T4" y="T5"/>
                </a:cxn>
                <a:cxn ang="0">
                  <a:pos x="T6" y="T7"/>
                </a:cxn>
                <a:cxn ang="0">
                  <a:pos x="T8" y="T9"/>
                </a:cxn>
                <a:cxn ang="0">
                  <a:pos x="T10" y="T11"/>
                </a:cxn>
              </a:cxnLst>
              <a:rect l="0" t="0" r="r" b="b"/>
              <a:pathLst>
                <a:path w="200" h="96">
                  <a:moveTo>
                    <a:pt x="0" y="0"/>
                  </a:moveTo>
                  <a:lnTo>
                    <a:pt x="0" y="0"/>
                  </a:lnTo>
                  <a:lnTo>
                    <a:pt x="200" y="0"/>
                  </a:lnTo>
                  <a:lnTo>
                    <a:pt x="200" y="96"/>
                  </a:lnTo>
                  <a:lnTo>
                    <a:pt x="0" y="96"/>
                  </a:lnTo>
                  <a:lnTo>
                    <a:pt x="0" y="0"/>
                  </a:lnTo>
                  <a:close/>
                </a:path>
              </a:pathLst>
            </a:custGeom>
            <a:solidFill>
              <a:srgbClr val="A61B2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8" name="Freeform 17">
              <a:extLst>
                <a:ext uri="{FF2B5EF4-FFF2-40B4-BE49-F238E27FC236}">
                  <a16:creationId xmlns:a16="http://schemas.microsoft.com/office/drawing/2014/main" id="{8792A7E0-C569-4804-9C15-9DA8F644F483}"/>
                </a:ext>
              </a:extLst>
            </p:cNvPr>
            <p:cNvSpPr>
              <a:spLocks/>
            </p:cNvSpPr>
            <p:nvPr/>
          </p:nvSpPr>
          <p:spPr bwMode="auto">
            <a:xfrm>
              <a:off x="2982" y="3403"/>
              <a:ext cx="181" cy="87"/>
            </a:xfrm>
            <a:custGeom>
              <a:avLst/>
              <a:gdLst>
                <a:gd name="T0" fmla="*/ 0 w 200"/>
                <a:gd name="T1" fmla="*/ 0 h 96"/>
                <a:gd name="T2" fmla="*/ 0 w 200"/>
                <a:gd name="T3" fmla="*/ 0 h 96"/>
                <a:gd name="T4" fmla="*/ 200 w 200"/>
                <a:gd name="T5" fmla="*/ 0 h 96"/>
                <a:gd name="T6" fmla="*/ 200 w 200"/>
                <a:gd name="T7" fmla="*/ 96 h 96"/>
                <a:gd name="T8" fmla="*/ 0 w 200"/>
                <a:gd name="T9" fmla="*/ 96 h 96"/>
                <a:gd name="T10" fmla="*/ 0 w 200"/>
                <a:gd name="T11" fmla="*/ 0 h 96"/>
              </a:gdLst>
              <a:ahLst/>
              <a:cxnLst>
                <a:cxn ang="0">
                  <a:pos x="T0" y="T1"/>
                </a:cxn>
                <a:cxn ang="0">
                  <a:pos x="T2" y="T3"/>
                </a:cxn>
                <a:cxn ang="0">
                  <a:pos x="T4" y="T5"/>
                </a:cxn>
                <a:cxn ang="0">
                  <a:pos x="T6" y="T7"/>
                </a:cxn>
                <a:cxn ang="0">
                  <a:pos x="T8" y="T9"/>
                </a:cxn>
                <a:cxn ang="0">
                  <a:pos x="T10" y="T11"/>
                </a:cxn>
              </a:cxnLst>
              <a:rect l="0" t="0" r="r" b="b"/>
              <a:pathLst>
                <a:path w="200" h="96">
                  <a:moveTo>
                    <a:pt x="0" y="0"/>
                  </a:moveTo>
                  <a:lnTo>
                    <a:pt x="0" y="0"/>
                  </a:lnTo>
                  <a:lnTo>
                    <a:pt x="200" y="0"/>
                  </a:lnTo>
                  <a:lnTo>
                    <a:pt x="200" y="96"/>
                  </a:lnTo>
                  <a:lnTo>
                    <a:pt x="0" y="96"/>
                  </a:lnTo>
                  <a:lnTo>
                    <a:pt x="0" y="0"/>
                  </a:lnTo>
                  <a:close/>
                </a:path>
              </a:pathLst>
            </a:custGeom>
            <a:noFill/>
            <a:ln w="47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9" name="Freeform 18">
              <a:extLst>
                <a:ext uri="{FF2B5EF4-FFF2-40B4-BE49-F238E27FC236}">
                  <a16:creationId xmlns:a16="http://schemas.microsoft.com/office/drawing/2014/main" id="{D961BD4E-AB3F-493C-8AD5-C944BDA2801C}"/>
                </a:ext>
              </a:extLst>
            </p:cNvPr>
            <p:cNvSpPr>
              <a:spLocks/>
            </p:cNvSpPr>
            <p:nvPr/>
          </p:nvSpPr>
          <p:spPr bwMode="auto">
            <a:xfrm>
              <a:off x="3119" y="3258"/>
              <a:ext cx="36" cy="152"/>
            </a:xfrm>
            <a:custGeom>
              <a:avLst/>
              <a:gdLst>
                <a:gd name="T0" fmla="*/ 0 w 40"/>
                <a:gd name="T1" fmla="*/ 0 h 168"/>
                <a:gd name="T2" fmla="*/ 0 w 40"/>
                <a:gd name="T3" fmla="*/ 0 h 168"/>
                <a:gd name="T4" fmla="*/ 40 w 40"/>
                <a:gd name="T5" fmla="*/ 0 h 168"/>
                <a:gd name="T6" fmla="*/ 40 w 40"/>
                <a:gd name="T7" fmla="*/ 168 h 168"/>
                <a:gd name="T8" fmla="*/ 0 w 40"/>
                <a:gd name="T9" fmla="*/ 168 h 168"/>
                <a:gd name="T10" fmla="*/ 0 w 40"/>
                <a:gd name="T11" fmla="*/ 0 h 168"/>
              </a:gdLst>
              <a:ahLst/>
              <a:cxnLst>
                <a:cxn ang="0">
                  <a:pos x="T0" y="T1"/>
                </a:cxn>
                <a:cxn ang="0">
                  <a:pos x="T2" y="T3"/>
                </a:cxn>
                <a:cxn ang="0">
                  <a:pos x="T4" y="T5"/>
                </a:cxn>
                <a:cxn ang="0">
                  <a:pos x="T6" y="T7"/>
                </a:cxn>
                <a:cxn ang="0">
                  <a:pos x="T8" y="T9"/>
                </a:cxn>
                <a:cxn ang="0">
                  <a:pos x="T10" y="T11"/>
                </a:cxn>
              </a:cxnLst>
              <a:rect l="0" t="0" r="r" b="b"/>
              <a:pathLst>
                <a:path w="40" h="168">
                  <a:moveTo>
                    <a:pt x="0" y="0"/>
                  </a:moveTo>
                  <a:lnTo>
                    <a:pt x="0" y="0"/>
                  </a:lnTo>
                  <a:lnTo>
                    <a:pt x="40" y="0"/>
                  </a:lnTo>
                  <a:lnTo>
                    <a:pt x="40" y="168"/>
                  </a:lnTo>
                  <a:lnTo>
                    <a:pt x="0" y="168"/>
                  </a:lnTo>
                  <a:lnTo>
                    <a:pt x="0"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0" name="Freeform 19">
              <a:extLst>
                <a:ext uri="{FF2B5EF4-FFF2-40B4-BE49-F238E27FC236}">
                  <a16:creationId xmlns:a16="http://schemas.microsoft.com/office/drawing/2014/main" id="{E9E84B1B-0B1C-4C44-A9AF-5AB57898207B}"/>
                </a:ext>
              </a:extLst>
            </p:cNvPr>
            <p:cNvSpPr>
              <a:spLocks/>
            </p:cNvSpPr>
            <p:nvPr/>
          </p:nvSpPr>
          <p:spPr bwMode="auto">
            <a:xfrm>
              <a:off x="3119" y="3258"/>
              <a:ext cx="36" cy="152"/>
            </a:xfrm>
            <a:custGeom>
              <a:avLst/>
              <a:gdLst>
                <a:gd name="T0" fmla="*/ 0 w 40"/>
                <a:gd name="T1" fmla="*/ 0 h 168"/>
                <a:gd name="T2" fmla="*/ 0 w 40"/>
                <a:gd name="T3" fmla="*/ 0 h 168"/>
                <a:gd name="T4" fmla="*/ 40 w 40"/>
                <a:gd name="T5" fmla="*/ 0 h 168"/>
                <a:gd name="T6" fmla="*/ 40 w 40"/>
                <a:gd name="T7" fmla="*/ 168 h 168"/>
                <a:gd name="T8" fmla="*/ 0 w 40"/>
                <a:gd name="T9" fmla="*/ 168 h 168"/>
                <a:gd name="T10" fmla="*/ 0 w 40"/>
                <a:gd name="T11" fmla="*/ 0 h 168"/>
              </a:gdLst>
              <a:ahLst/>
              <a:cxnLst>
                <a:cxn ang="0">
                  <a:pos x="T0" y="T1"/>
                </a:cxn>
                <a:cxn ang="0">
                  <a:pos x="T2" y="T3"/>
                </a:cxn>
                <a:cxn ang="0">
                  <a:pos x="T4" y="T5"/>
                </a:cxn>
                <a:cxn ang="0">
                  <a:pos x="T6" y="T7"/>
                </a:cxn>
                <a:cxn ang="0">
                  <a:pos x="T8" y="T9"/>
                </a:cxn>
                <a:cxn ang="0">
                  <a:pos x="T10" y="T11"/>
                </a:cxn>
              </a:cxnLst>
              <a:rect l="0" t="0" r="r" b="b"/>
              <a:pathLst>
                <a:path w="40" h="168">
                  <a:moveTo>
                    <a:pt x="0" y="0"/>
                  </a:moveTo>
                  <a:lnTo>
                    <a:pt x="0" y="0"/>
                  </a:lnTo>
                  <a:lnTo>
                    <a:pt x="40" y="0"/>
                  </a:lnTo>
                  <a:lnTo>
                    <a:pt x="40" y="168"/>
                  </a:lnTo>
                  <a:lnTo>
                    <a:pt x="0" y="168"/>
                  </a:lnTo>
                  <a:lnTo>
                    <a:pt x="0" y="0"/>
                  </a:lnTo>
                  <a:close/>
                </a:path>
              </a:pathLst>
            </a:custGeom>
            <a:solidFill>
              <a:srgbClr val="A61B2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1" name="Freeform 20">
              <a:extLst>
                <a:ext uri="{FF2B5EF4-FFF2-40B4-BE49-F238E27FC236}">
                  <a16:creationId xmlns:a16="http://schemas.microsoft.com/office/drawing/2014/main" id="{A7482B25-119B-4342-A07B-B0CD5636CA51}"/>
                </a:ext>
              </a:extLst>
            </p:cNvPr>
            <p:cNvSpPr>
              <a:spLocks/>
            </p:cNvSpPr>
            <p:nvPr/>
          </p:nvSpPr>
          <p:spPr bwMode="auto">
            <a:xfrm>
              <a:off x="3119" y="3258"/>
              <a:ext cx="36" cy="152"/>
            </a:xfrm>
            <a:custGeom>
              <a:avLst/>
              <a:gdLst>
                <a:gd name="T0" fmla="*/ 0 w 40"/>
                <a:gd name="T1" fmla="*/ 0 h 168"/>
                <a:gd name="T2" fmla="*/ 0 w 40"/>
                <a:gd name="T3" fmla="*/ 0 h 168"/>
                <a:gd name="T4" fmla="*/ 40 w 40"/>
                <a:gd name="T5" fmla="*/ 0 h 168"/>
                <a:gd name="T6" fmla="*/ 40 w 40"/>
                <a:gd name="T7" fmla="*/ 168 h 168"/>
                <a:gd name="T8" fmla="*/ 0 w 40"/>
                <a:gd name="T9" fmla="*/ 168 h 168"/>
                <a:gd name="T10" fmla="*/ 0 w 40"/>
                <a:gd name="T11" fmla="*/ 0 h 168"/>
              </a:gdLst>
              <a:ahLst/>
              <a:cxnLst>
                <a:cxn ang="0">
                  <a:pos x="T0" y="T1"/>
                </a:cxn>
                <a:cxn ang="0">
                  <a:pos x="T2" y="T3"/>
                </a:cxn>
                <a:cxn ang="0">
                  <a:pos x="T4" y="T5"/>
                </a:cxn>
                <a:cxn ang="0">
                  <a:pos x="T6" y="T7"/>
                </a:cxn>
                <a:cxn ang="0">
                  <a:pos x="T8" y="T9"/>
                </a:cxn>
                <a:cxn ang="0">
                  <a:pos x="T10" y="T11"/>
                </a:cxn>
              </a:cxnLst>
              <a:rect l="0" t="0" r="r" b="b"/>
              <a:pathLst>
                <a:path w="40" h="168">
                  <a:moveTo>
                    <a:pt x="0" y="0"/>
                  </a:moveTo>
                  <a:lnTo>
                    <a:pt x="0" y="0"/>
                  </a:lnTo>
                  <a:lnTo>
                    <a:pt x="40" y="0"/>
                  </a:lnTo>
                  <a:lnTo>
                    <a:pt x="40" y="168"/>
                  </a:lnTo>
                  <a:lnTo>
                    <a:pt x="0" y="168"/>
                  </a:lnTo>
                  <a:lnTo>
                    <a:pt x="0" y="0"/>
                  </a:lnTo>
                  <a:close/>
                </a:path>
              </a:pathLst>
            </a:custGeom>
            <a:noFill/>
            <a:ln w="47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2" name="Freeform 21">
              <a:extLst>
                <a:ext uri="{FF2B5EF4-FFF2-40B4-BE49-F238E27FC236}">
                  <a16:creationId xmlns:a16="http://schemas.microsoft.com/office/drawing/2014/main" id="{8C775605-6388-409D-8DF9-3B6A3F636045}"/>
                </a:ext>
              </a:extLst>
            </p:cNvPr>
            <p:cNvSpPr>
              <a:spLocks/>
            </p:cNvSpPr>
            <p:nvPr/>
          </p:nvSpPr>
          <p:spPr bwMode="auto">
            <a:xfrm>
              <a:off x="2625" y="3078"/>
              <a:ext cx="595" cy="180"/>
            </a:xfrm>
            <a:custGeom>
              <a:avLst/>
              <a:gdLst>
                <a:gd name="T0" fmla="*/ 548 w 660"/>
                <a:gd name="T1" fmla="*/ 200 h 200"/>
                <a:gd name="T2" fmla="*/ 548 w 660"/>
                <a:gd name="T3" fmla="*/ 200 h 200"/>
                <a:gd name="T4" fmla="*/ 588 w 660"/>
                <a:gd name="T5" fmla="*/ 200 h 200"/>
                <a:gd name="T6" fmla="*/ 656 w 660"/>
                <a:gd name="T7" fmla="*/ 140 h 200"/>
                <a:gd name="T8" fmla="*/ 580 w 660"/>
                <a:gd name="T9" fmla="*/ 52 h 200"/>
                <a:gd name="T10" fmla="*/ 260 w 660"/>
                <a:gd name="T11" fmla="*/ 8 h 200"/>
                <a:gd name="T12" fmla="*/ 16 w 660"/>
                <a:gd name="T13" fmla="*/ 64 h 200"/>
                <a:gd name="T14" fmla="*/ 28 w 660"/>
                <a:gd name="T15" fmla="*/ 152 h 200"/>
                <a:gd name="T16" fmla="*/ 188 w 660"/>
                <a:gd name="T17" fmla="*/ 160 h 200"/>
                <a:gd name="T18" fmla="*/ 424 w 660"/>
                <a:gd name="T19" fmla="*/ 128 h 200"/>
                <a:gd name="T20" fmla="*/ 512 w 660"/>
                <a:gd name="T21" fmla="*/ 132 h 200"/>
                <a:gd name="T22" fmla="*/ 548 w 660"/>
                <a:gd name="T23"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0" h="200">
                  <a:moveTo>
                    <a:pt x="548" y="200"/>
                  </a:moveTo>
                  <a:lnTo>
                    <a:pt x="548" y="200"/>
                  </a:lnTo>
                  <a:lnTo>
                    <a:pt x="588" y="200"/>
                  </a:lnTo>
                  <a:cubicBezTo>
                    <a:pt x="588" y="200"/>
                    <a:pt x="660" y="172"/>
                    <a:pt x="656" y="140"/>
                  </a:cubicBezTo>
                  <a:cubicBezTo>
                    <a:pt x="652" y="108"/>
                    <a:pt x="616" y="64"/>
                    <a:pt x="580" y="52"/>
                  </a:cubicBezTo>
                  <a:cubicBezTo>
                    <a:pt x="544" y="40"/>
                    <a:pt x="336" y="0"/>
                    <a:pt x="260" y="8"/>
                  </a:cubicBezTo>
                  <a:cubicBezTo>
                    <a:pt x="184" y="16"/>
                    <a:pt x="20" y="8"/>
                    <a:pt x="16" y="64"/>
                  </a:cubicBezTo>
                  <a:cubicBezTo>
                    <a:pt x="12" y="120"/>
                    <a:pt x="0" y="140"/>
                    <a:pt x="28" y="152"/>
                  </a:cubicBezTo>
                  <a:cubicBezTo>
                    <a:pt x="56" y="164"/>
                    <a:pt x="96" y="180"/>
                    <a:pt x="188" y="160"/>
                  </a:cubicBezTo>
                  <a:cubicBezTo>
                    <a:pt x="280" y="140"/>
                    <a:pt x="380" y="136"/>
                    <a:pt x="424" y="128"/>
                  </a:cubicBezTo>
                  <a:cubicBezTo>
                    <a:pt x="468" y="120"/>
                    <a:pt x="480" y="116"/>
                    <a:pt x="512" y="132"/>
                  </a:cubicBezTo>
                  <a:cubicBezTo>
                    <a:pt x="544" y="148"/>
                    <a:pt x="548" y="200"/>
                    <a:pt x="548" y="200"/>
                  </a:cubicBezTo>
                  <a:close/>
                </a:path>
              </a:pathLst>
            </a:custGeom>
            <a:solidFill>
              <a:srgbClr val="C5C5C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3" name="Freeform 22">
              <a:extLst>
                <a:ext uri="{FF2B5EF4-FFF2-40B4-BE49-F238E27FC236}">
                  <a16:creationId xmlns:a16="http://schemas.microsoft.com/office/drawing/2014/main" id="{A3F8C05F-49F9-4BEA-BEC7-EC31BEFD2131}"/>
                </a:ext>
              </a:extLst>
            </p:cNvPr>
            <p:cNvSpPr>
              <a:spLocks/>
            </p:cNvSpPr>
            <p:nvPr/>
          </p:nvSpPr>
          <p:spPr bwMode="auto">
            <a:xfrm>
              <a:off x="47" y="3296"/>
              <a:ext cx="5705" cy="972"/>
            </a:xfrm>
            <a:custGeom>
              <a:avLst/>
              <a:gdLst>
                <a:gd name="T0" fmla="*/ 6319 w 6320"/>
                <a:gd name="T1" fmla="*/ 524 h 1076"/>
                <a:gd name="T2" fmla="*/ 6319 w 6320"/>
                <a:gd name="T3" fmla="*/ 524 h 1076"/>
                <a:gd name="T4" fmla="*/ 3240 w 6320"/>
                <a:gd name="T5" fmla="*/ 231 h 1076"/>
                <a:gd name="T6" fmla="*/ 961 w 6320"/>
                <a:gd name="T7" fmla="*/ 366 h 1076"/>
                <a:gd name="T8" fmla="*/ 755 w 6320"/>
                <a:gd name="T9" fmla="*/ 9 h 1076"/>
                <a:gd name="T10" fmla="*/ 560 w 6320"/>
                <a:gd name="T11" fmla="*/ 405 h 1076"/>
                <a:gd name="T12" fmla="*/ 0 w 6320"/>
                <a:gd name="T13" fmla="*/ 556 h 1076"/>
                <a:gd name="T14" fmla="*/ 0 w 6320"/>
                <a:gd name="T15" fmla="*/ 1076 h 1076"/>
                <a:gd name="T16" fmla="*/ 6320 w 6320"/>
                <a:gd name="T17" fmla="*/ 1076 h 1076"/>
                <a:gd name="T18" fmla="*/ 6319 w 6320"/>
                <a:gd name="T19" fmla="*/ 524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20" h="1076">
                  <a:moveTo>
                    <a:pt x="6319" y="524"/>
                  </a:moveTo>
                  <a:lnTo>
                    <a:pt x="6319" y="524"/>
                  </a:lnTo>
                  <a:cubicBezTo>
                    <a:pt x="5565" y="344"/>
                    <a:pt x="4465" y="231"/>
                    <a:pt x="3240" y="231"/>
                  </a:cubicBezTo>
                  <a:cubicBezTo>
                    <a:pt x="2380" y="231"/>
                    <a:pt x="1156" y="477"/>
                    <a:pt x="961" y="366"/>
                  </a:cubicBezTo>
                  <a:cubicBezTo>
                    <a:pt x="937" y="353"/>
                    <a:pt x="822" y="0"/>
                    <a:pt x="755" y="9"/>
                  </a:cubicBezTo>
                  <a:cubicBezTo>
                    <a:pt x="707" y="14"/>
                    <a:pt x="655" y="386"/>
                    <a:pt x="560" y="405"/>
                  </a:cubicBezTo>
                  <a:cubicBezTo>
                    <a:pt x="464" y="423"/>
                    <a:pt x="148" y="517"/>
                    <a:pt x="0" y="556"/>
                  </a:cubicBezTo>
                  <a:lnTo>
                    <a:pt x="0" y="1076"/>
                  </a:lnTo>
                  <a:lnTo>
                    <a:pt x="6320" y="1076"/>
                  </a:lnTo>
                  <a:lnTo>
                    <a:pt x="6319" y="524"/>
                  </a:lnTo>
                  <a:close/>
                </a:path>
              </a:pathLst>
            </a:custGeom>
            <a:solidFill>
              <a:srgbClr val="C5C5C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4" name="Freeform 23">
              <a:extLst>
                <a:ext uri="{FF2B5EF4-FFF2-40B4-BE49-F238E27FC236}">
                  <a16:creationId xmlns:a16="http://schemas.microsoft.com/office/drawing/2014/main" id="{B1C9E3C8-B3B3-49C6-A199-14CCC782593B}"/>
                </a:ext>
              </a:extLst>
            </p:cNvPr>
            <p:cNvSpPr>
              <a:spLocks/>
            </p:cNvSpPr>
            <p:nvPr/>
          </p:nvSpPr>
          <p:spPr bwMode="auto">
            <a:xfrm>
              <a:off x="47" y="3296"/>
              <a:ext cx="5705" cy="972"/>
            </a:xfrm>
            <a:custGeom>
              <a:avLst/>
              <a:gdLst>
                <a:gd name="T0" fmla="*/ 6319 w 6320"/>
                <a:gd name="T1" fmla="*/ 524 h 1076"/>
                <a:gd name="T2" fmla="*/ 6319 w 6320"/>
                <a:gd name="T3" fmla="*/ 524 h 1076"/>
                <a:gd name="T4" fmla="*/ 3240 w 6320"/>
                <a:gd name="T5" fmla="*/ 231 h 1076"/>
                <a:gd name="T6" fmla="*/ 961 w 6320"/>
                <a:gd name="T7" fmla="*/ 366 h 1076"/>
                <a:gd name="T8" fmla="*/ 755 w 6320"/>
                <a:gd name="T9" fmla="*/ 9 h 1076"/>
                <a:gd name="T10" fmla="*/ 560 w 6320"/>
                <a:gd name="T11" fmla="*/ 405 h 1076"/>
                <a:gd name="T12" fmla="*/ 0 w 6320"/>
                <a:gd name="T13" fmla="*/ 556 h 1076"/>
                <a:gd name="T14" fmla="*/ 0 w 6320"/>
                <a:gd name="T15" fmla="*/ 1076 h 1076"/>
                <a:gd name="T16" fmla="*/ 6320 w 6320"/>
                <a:gd name="T17" fmla="*/ 1076 h 1076"/>
                <a:gd name="T18" fmla="*/ 6319 w 6320"/>
                <a:gd name="T19" fmla="*/ 524 h 1076"/>
                <a:gd name="T20" fmla="*/ 6319 w 6320"/>
                <a:gd name="T21" fmla="*/ 524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20" h="1076">
                  <a:moveTo>
                    <a:pt x="6319" y="524"/>
                  </a:moveTo>
                  <a:lnTo>
                    <a:pt x="6319" y="524"/>
                  </a:lnTo>
                  <a:cubicBezTo>
                    <a:pt x="5565" y="344"/>
                    <a:pt x="4465" y="231"/>
                    <a:pt x="3240" y="231"/>
                  </a:cubicBezTo>
                  <a:cubicBezTo>
                    <a:pt x="2380" y="231"/>
                    <a:pt x="1156" y="477"/>
                    <a:pt x="961" y="366"/>
                  </a:cubicBezTo>
                  <a:cubicBezTo>
                    <a:pt x="937" y="353"/>
                    <a:pt x="822" y="0"/>
                    <a:pt x="755" y="9"/>
                  </a:cubicBezTo>
                  <a:cubicBezTo>
                    <a:pt x="707" y="14"/>
                    <a:pt x="655" y="386"/>
                    <a:pt x="560" y="405"/>
                  </a:cubicBezTo>
                  <a:cubicBezTo>
                    <a:pt x="464" y="423"/>
                    <a:pt x="148" y="517"/>
                    <a:pt x="0" y="556"/>
                  </a:cubicBezTo>
                  <a:lnTo>
                    <a:pt x="0" y="1076"/>
                  </a:lnTo>
                  <a:lnTo>
                    <a:pt x="6320" y="1076"/>
                  </a:lnTo>
                  <a:lnTo>
                    <a:pt x="6319" y="524"/>
                  </a:lnTo>
                  <a:lnTo>
                    <a:pt x="6319" y="524"/>
                  </a:lnTo>
                  <a:close/>
                </a:path>
              </a:pathLst>
            </a:custGeom>
            <a:noFill/>
            <a:ln w="460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5" name="Freeform 24">
              <a:extLst>
                <a:ext uri="{FF2B5EF4-FFF2-40B4-BE49-F238E27FC236}">
                  <a16:creationId xmlns:a16="http://schemas.microsoft.com/office/drawing/2014/main" id="{01696671-9D23-4E89-A62D-1A5A4E5EF829}"/>
                </a:ext>
              </a:extLst>
            </p:cNvPr>
            <p:cNvSpPr>
              <a:spLocks noEditPoints="1"/>
            </p:cNvSpPr>
            <p:nvPr/>
          </p:nvSpPr>
          <p:spPr bwMode="auto">
            <a:xfrm>
              <a:off x="4862" y="3575"/>
              <a:ext cx="868" cy="656"/>
            </a:xfrm>
            <a:custGeom>
              <a:avLst/>
              <a:gdLst>
                <a:gd name="T0" fmla="*/ 961 w 961"/>
                <a:gd name="T1" fmla="*/ 162 h 726"/>
                <a:gd name="T2" fmla="*/ 961 w 961"/>
                <a:gd name="T3" fmla="*/ 162 h 726"/>
                <a:gd name="T4" fmla="*/ 895 w 961"/>
                <a:gd name="T5" fmla="*/ 113 h 726"/>
                <a:gd name="T6" fmla="*/ 806 w 961"/>
                <a:gd name="T7" fmla="*/ 97 h 726"/>
                <a:gd name="T8" fmla="*/ 716 w 961"/>
                <a:gd name="T9" fmla="*/ 81 h 726"/>
                <a:gd name="T10" fmla="*/ 627 w 961"/>
                <a:gd name="T11" fmla="*/ 65 h 726"/>
                <a:gd name="T12" fmla="*/ 537 w 961"/>
                <a:gd name="T13" fmla="*/ 65 h 726"/>
                <a:gd name="T14" fmla="*/ 448 w 961"/>
                <a:gd name="T15" fmla="*/ 48 h 726"/>
                <a:gd name="T16" fmla="*/ 358 w 961"/>
                <a:gd name="T17" fmla="*/ 32 h 726"/>
                <a:gd name="T18" fmla="*/ 269 w 961"/>
                <a:gd name="T19" fmla="*/ 32 h 726"/>
                <a:gd name="T20" fmla="*/ 179 w 961"/>
                <a:gd name="T21" fmla="*/ 16 h 726"/>
                <a:gd name="T22" fmla="*/ 90 w 961"/>
                <a:gd name="T23" fmla="*/ 0 h 726"/>
                <a:gd name="T24" fmla="*/ 25 w 961"/>
                <a:gd name="T25" fmla="*/ 39 h 726"/>
                <a:gd name="T26" fmla="*/ 14 w 961"/>
                <a:gd name="T27" fmla="*/ 52 h 726"/>
                <a:gd name="T28" fmla="*/ 14 w 961"/>
                <a:gd name="T29" fmla="*/ 52 h 726"/>
                <a:gd name="T30" fmla="*/ 47 w 961"/>
                <a:gd name="T31" fmla="*/ 390 h 726"/>
                <a:gd name="T32" fmla="*/ 958 w 961"/>
                <a:gd name="T33" fmla="*/ 726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1" h="726">
                  <a:moveTo>
                    <a:pt x="961" y="162"/>
                  </a:moveTo>
                  <a:lnTo>
                    <a:pt x="961" y="162"/>
                  </a:lnTo>
                  <a:cubicBezTo>
                    <a:pt x="934" y="185"/>
                    <a:pt x="909" y="160"/>
                    <a:pt x="895" y="113"/>
                  </a:cubicBezTo>
                  <a:cubicBezTo>
                    <a:pt x="860" y="182"/>
                    <a:pt x="823" y="157"/>
                    <a:pt x="806" y="97"/>
                  </a:cubicBezTo>
                  <a:cubicBezTo>
                    <a:pt x="771" y="166"/>
                    <a:pt x="733" y="141"/>
                    <a:pt x="716" y="81"/>
                  </a:cubicBezTo>
                  <a:cubicBezTo>
                    <a:pt x="681" y="150"/>
                    <a:pt x="644" y="125"/>
                    <a:pt x="627" y="65"/>
                  </a:cubicBezTo>
                  <a:cubicBezTo>
                    <a:pt x="592" y="133"/>
                    <a:pt x="554" y="125"/>
                    <a:pt x="537" y="65"/>
                  </a:cubicBezTo>
                  <a:cubicBezTo>
                    <a:pt x="502" y="133"/>
                    <a:pt x="465" y="108"/>
                    <a:pt x="448" y="48"/>
                  </a:cubicBezTo>
                  <a:cubicBezTo>
                    <a:pt x="413" y="117"/>
                    <a:pt x="375" y="92"/>
                    <a:pt x="358" y="32"/>
                  </a:cubicBezTo>
                  <a:cubicBezTo>
                    <a:pt x="323" y="101"/>
                    <a:pt x="286" y="92"/>
                    <a:pt x="269" y="32"/>
                  </a:cubicBezTo>
                  <a:cubicBezTo>
                    <a:pt x="234" y="101"/>
                    <a:pt x="196" y="76"/>
                    <a:pt x="179" y="16"/>
                  </a:cubicBezTo>
                  <a:cubicBezTo>
                    <a:pt x="144" y="84"/>
                    <a:pt x="107" y="60"/>
                    <a:pt x="90" y="0"/>
                  </a:cubicBezTo>
                  <a:cubicBezTo>
                    <a:pt x="79" y="21"/>
                    <a:pt x="45" y="44"/>
                    <a:pt x="25" y="39"/>
                  </a:cubicBezTo>
                  <a:moveTo>
                    <a:pt x="14" y="52"/>
                  </a:moveTo>
                  <a:lnTo>
                    <a:pt x="14" y="52"/>
                  </a:lnTo>
                  <a:cubicBezTo>
                    <a:pt x="10" y="104"/>
                    <a:pt x="0" y="294"/>
                    <a:pt x="47" y="390"/>
                  </a:cubicBezTo>
                  <a:cubicBezTo>
                    <a:pt x="134" y="563"/>
                    <a:pt x="627" y="670"/>
                    <a:pt x="958" y="726"/>
                  </a:cubicBezTo>
                </a:path>
              </a:pathLst>
            </a:custGeom>
            <a:noFill/>
            <a:ln w="349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6" name="Freeform 25">
              <a:extLst>
                <a:ext uri="{FF2B5EF4-FFF2-40B4-BE49-F238E27FC236}">
                  <a16:creationId xmlns:a16="http://schemas.microsoft.com/office/drawing/2014/main" id="{3E01DCEA-21ED-4B87-8FB4-A2D7492C898E}"/>
                </a:ext>
              </a:extLst>
            </p:cNvPr>
            <p:cNvSpPr>
              <a:spLocks/>
            </p:cNvSpPr>
            <p:nvPr/>
          </p:nvSpPr>
          <p:spPr bwMode="auto">
            <a:xfrm>
              <a:off x="4862" y="3614"/>
              <a:ext cx="873" cy="617"/>
            </a:xfrm>
            <a:custGeom>
              <a:avLst/>
              <a:gdLst>
                <a:gd name="T0" fmla="*/ 965 w 967"/>
                <a:gd name="T1" fmla="*/ 682 h 682"/>
                <a:gd name="T2" fmla="*/ 965 w 967"/>
                <a:gd name="T3" fmla="*/ 682 h 682"/>
                <a:gd name="T4" fmla="*/ 967 w 967"/>
                <a:gd name="T5" fmla="*/ 129 h 682"/>
                <a:gd name="T6" fmla="*/ 841 w 967"/>
                <a:gd name="T7" fmla="*/ 106 h 682"/>
                <a:gd name="T8" fmla="*/ 14 w 967"/>
                <a:gd name="T9" fmla="*/ 0 h 682"/>
                <a:gd name="T10" fmla="*/ 47 w 967"/>
                <a:gd name="T11" fmla="*/ 338 h 682"/>
                <a:gd name="T12" fmla="*/ 965 w 967"/>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967" h="682">
                  <a:moveTo>
                    <a:pt x="965" y="682"/>
                  </a:moveTo>
                  <a:lnTo>
                    <a:pt x="965" y="682"/>
                  </a:lnTo>
                  <a:lnTo>
                    <a:pt x="967" y="129"/>
                  </a:lnTo>
                  <a:cubicBezTo>
                    <a:pt x="915" y="119"/>
                    <a:pt x="872" y="111"/>
                    <a:pt x="841" y="106"/>
                  </a:cubicBezTo>
                  <a:cubicBezTo>
                    <a:pt x="687" y="82"/>
                    <a:pt x="307" y="37"/>
                    <a:pt x="14" y="0"/>
                  </a:cubicBezTo>
                  <a:cubicBezTo>
                    <a:pt x="10" y="52"/>
                    <a:pt x="0" y="242"/>
                    <a:pt x="47" y="338"/>
                  </a:cubicBezTo>
                  <a:cubicBezTo>
                    <a:pt x="134" y="511"/>
                    <a:pt x="634" y="626"/>
                    <a:pt x="965" y="682"/>
                  </a:cubicBezTo>
                  <a:close/>
                </a:path>
              </a:pathLst>
            </a:custGeom>
            <a:solidFill>
              <a:srgbClr val="80D4C8"/>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7" name="Freeform 26">
              <a:extLst>
                <a:ext uri="{FF2B5EF4-FFF2-40B4-BE49-F238E27FC236}">
                  <a16:creationId xmlns:a16="http://schemas.microsoft.com/office/drawing/2014/main" id="{8A6F1777-D638-49FE-9F2C-8AB5869256F5}"/>
                </a:ext>
              </a:extLst>
            </p:cNvPr>
            <p:cNvSpPr>
              <a:spLocks noEditPoints="1"/>
            </p:cNvSpPr>
            <p:nvPr/>
          </p:nvSpPr>
          <p:spPr bwMode="auto">
            <a:xfrm>
              <a:off x="5001" y="3014"/>
              <a:ext cx="168" cy="591"/>
            </a:xfrm>
            <a:custGeom>
              <a:avLst/>
              <a:gdLst>
                <a:gd name="T0" fmla="*/ 187 w 187"/>
                <a:gd name="T1" fmla="*/ 0 h 655"/>
                <a:gd name="T2" fmla="*/ 187 w 187"/>
                <a:gd name="T3" fmla="*/ 0 h 655"/>
                <a:gd name="T4" fmla="*/ 88 w 187"/>
                <a:gd name="T5" fmla="*/ 647 h 655"/>
                <a:gd name="T6" fmla="*/ 139 w 187"/>
                <a:gd name="T7" fmla="*/ 16 h 655"/>
                <a:gd name="T8" fmla="*/ 139 w 187"/>
                <a:gd name="T9" fmla="*/ 16 h 655"/>
                <a:gd name="T10" fmla="*/ 40 w 187"/>
                <a:gd name="T11" fmla="*/ 655 h 655"/>
                <a:gd name="T12" fmla="*/ 91 w 187"/>
                <a:gd name="T13" fmla="*/ 16 h 655"/>
                <a:gd name="T14" fmla="*/ 91 w 187"/>
                <a:gd name="T15" fmla="*/ 16 h 655"/>
                <a:gd name="T16" fmla="*/ 0 w 187"/>
                <a:gd name="T17" fmla="*/ 62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655">
                  <a:moveTo>
                    <a:pt x="187" y="0"/>
                  </a:moveTo>
                  <a:lnTo>
                    <a:pt x="187" y="0"/>
                  </a:lnTo>
                  <a:lnTo>
                    <a:pt x="88" y="647"/>
                  </a:lnTo>
                  <a:moveTo>
                    <a:pt x="139" y="16"/>
                  </a:moveTo>
                  <a:lnTo>
                    <a:pt x="139" y="16"/>
                  </a:lnTo>
                  <a:lnTo>
                    <a:pt x="40" y="655"/>
                  </a:lnTo>
                  <a:moveTo>
                    <a:pt x="91" y="16"/>
                  </a:moveTo>
                  <a:lnTo>
                    <a:pt x="91" y="16"/>
                  </a:lnTo>
                  <a:lnTo>
                    <a:pt x="0" y="625"/>
                  </a:lnTo>
                </a:path>
              </a:pathLst>
            </a:custGeom>
            <a:noFill/>
            <a:ln w="79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8" name="Freeform 27">
              <a:extLst>
                <a:ext uri="{FF2B5EF4-FFF2-40B4-BE49-F238E27FC236}">
                  <a16:creationId xmlns:a16="http://schemas.microsoft.com/office/drawing/2014/main" id="{22870D1F-5B4D-4F40-8C36-F1BF3F29A19B}"/>
                </a:ext>
              </a:extLst>
            </p:cNvPr>
            <p:cNvSpPr>
              <a:spLocks/>
            </p:cNvSpPr>
            <p:nvPr/>
          </p:nvSpPr>
          <p:spPr bwMode="auto">
            <a:xfrm>
              <a:off x="5176" y="2674"/>
              <a:ext cx="130" cy="87"/>
            </a:xfrm>
            <a:custGeom>
              <a:avLst/>
              <a:gdLst>
                <a:gd name="T0" fmla="*/ 72 w 144"/>
                <a:gd name="T1" fmla="*/ 0 h 96"/>
                <a:gd name="T2" fmla="*/ 72 w 144"/>
                <a:gd name="T3" fmla="*/ 0 h 96"/>
                <a:gd name="T4" fmla="*/ 0 w 144"/>
                <a:gd name="T5" fmla="*/ 96 h 96"/>
                <a:gd name="T6" fmla="*/ 72 w 144"/>
                <a:gd name="T7" fmla="*/ 48 h 96"/>
                <a:gd name="T8" fmla="*/ 144 w 144"/>
                <a:gd name="T9" fmla="*/ 96 h 96"/>
                <a:gd name="T10" fmla="*/ 72 w 144"/>
                <a:gd name="T11" fmla="*/ 0 h 96"/>
              </a:gdLst>
              <a:ahLst/>
              <a:cxnLst>
                <a:cxn ang="0">
                  <a:pos x="T0" y="T1"/>
                </a:cxn>
                <a:cxn ang="0">
                  <a:pos x="T2" y="T3"/>
                </a:cxn>
                <a:cxn ang="0">
                  <a:pos x="T4" y="T5"/>
                </a:cxn>
                <a:cxn ang="0">
                  <a:pos x="T6" y="T7"/>
                </a:cxn>
                <a:cxn ang="0">
                  <a:pos x="T8" y="T9"/>
                </a:cxn>
                <a:cxn ang="0">
                  <a:pos x="T10" y="T11"/>
                </a:cxn>
              </a:cxnLst>
              <a:rect l="0" t="0" r="r" b="b"/>
              <a:pathLst>
                <a:path w="144" h="96">
                  <a:moveTo>
                    <a:pt x="72" y="0"/>
                  </a:moveTo>
                  <a:lnTo>
                    <a:pt x="72" y="0"/>
                  </a:lnTo>
                  <a:lnTo>
                    <a:pt x="0" y="96"/>
                  </a:lnTo>
                  <a:lnTo>
                    <a:pt x="72" y="48"/>
                  </a:lnTo>
                  <a:lnTo>
                    <a:pt x="144" y="96"/>
                  </a:lnTo>
                  <a:lnTo>
                    <a:pt x="72"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9" name="Freeform 28">
              <a:extLst>
                <a:ext uri="{FF2B5EF4-FFF2-40B4-BE49-F238E27FC236}">
                  <a16:creationId xmlns:a16="http://schemas.microsoft.com/office/drawing/2014/main" id="{1EAC6A8C-0FE4-4D19-907B-7FFD30651F3D}"/>
                </a:ext>
              </a:extLst>
            </p:cNvPr>
            <p:cNvSpPr>
              <a:spLocks/>
            </p:cNvSpPr>
            <p:nvPr/>
          </p:nvSpPr>
          <p:spPr bwMode="auto">
            <a:xfrm>
              <a:off x="5176" y="2674"/>
              <a:ext cx="130" cy="87"/>
            </a:xfrm>
            <a:custGeom>
              <a:avLst/>
              <a:gdLst>
                <a:gd name="T0" fmla="*/ 72 w 144"/>
                <a:gd name="T1" fmla="*/ 0 h 96"/>
                <a:gd name="T2" fmla="*/ 72 w 144"/>
                <a:gd name="T3" fmla="*/ 0 h 96"/>
                <a:gd name="T4" fmla="*/ 0 w 144"/>
                <a:gd name="T5" fmla="*/ 96 h 96"/>
                <a:gd name="T6" fmla="*/ 72 w 144"/>
                <a:gd name="T7" fmla="*/ 48 h 96"/>
                <a:gd name="T8" fmla="*/ 144 w 144"/>
                <a:gd name="T9" fmla="*/ 96 h 96"/>
                <a:gd name="T10" fmla="*/ 72 w 144"/>
                <a:gd name="T11" fmla="*/ 0 h 96"/>
              </a:gdLst>
              <a:ahLst/>
              <a:cxnLst>
                <a:cxn ang="0">
                  <a:pos x="T0" y="T1"/>
                </a:cxn>
                <a:cxn ang="0">
                  <a:pos x="T2" y="T3"/>
                </a:cxn>
                <a:cxn ang="0">
                  <a:pos x="T4" y="T5"/>
                </a:cxn>
                <a:cxn ang="0">
                  <a:pos x="T6" y="T7"/>
                </a:cxn>
                <a:cxn ang="0">
                  <a:pos x="T8" y="T9"/>
                </a:cxn>
                <a:cxn ang="0">
                  <a:pos x="T10" y="T11"/>
                </a:cxn>
              </a:cxnLst>
              <a:rect l="0" t="0" r="r" b="b"/>
              <a:pathLst>
                <a:path w="144" h="96">
                  <a:moveTo>
                    <a:pt x="72" y="0"/>
                  </a:moveTo>
                  <a:lnTo>
                    <a:pt x="72" y="0"/>
                  </a:lnTo>
                  <a:lnTo>
                    <a:pt x="0" y="96"/>
                  </a:lnTo>
                  <a:lnTo>
                    <a:pt x="72" y="48"/>
                  </a:lnTo>
                  <a:lnTo>
                    <a:pt x="144" y="96"/>
                  </a:lnTo>
                  <a:lnTo>
                    <a:pt x="7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0" name="Freeform 29">
              <a:extLst>
                <a:ext uri="{FF2B5EF4-FFF2-40B4-BE49-F238E27FC236}">
                  <a16:creationId xmlns:a16="http://schemas.microsoft.com/office/drawing/2014/main" id="{960930CC-D802-45FC-A38B-42F6A24BED82}"/>
                </a:ext>
              </a:extLst>
            </p:cNvPr>
            <p:cNvSpPr>
              <a:spLocks/>
            </p:cNvSpPr>
            <p:nvPr/>
          </p:nvSpPr>
          <p:spPr bwMode="auto">
            <a:xfrm>
              <a:off x="5176" y="2674"/>
              <a:ext cx="130" cy="87"/>
            </a:xfrm>
            <a:custGeom>
              <a:avLst/>
              <a:gdLst>
                <a:gd name="T0" fmla="*/ 72 w 144"/>
                <a:gd name="T1" fmla="*/ 0 h 96"/>
                <a:gd name="T2" fmla="*/ 72 w 144"/>
                <a:gd name="T3" fmla="*/ 0 h 96"/>
                <a:gd name="T4" fmla="*/ 0 w 144"/>
                <a:gd name="T5" fmla="*/ 96 h 96"/>
                <a:gd name="T6" fmla="*/ 72 w 144"/>
                <a:gd name="T7" fmla="*/ 48 h 96"/>
                <a:gd name="T8" fmla="*/ 144 w 144"/>
                <a:gd name="T9" fmla="*/ 96 h 96"/>
                <a:gd name="T10" fmla="*/ 72 w 144"/>
                <a:gd name="T11" fmla="*/ 0 h 96"/>
                <a:gd name="T12" fmla="*/ 72 w 144"/>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144" h="96">
                  <a:moveTo>
                    <a:pt x="72" y="0"/>
                  </a:moveTo>
                  <a:lnTo>
                    <a:pt x="72" y="0"/>
                  </a:lnTo>
                  <a:lnTo>
                    <a:pt x="0" y="96"/>
                  </a:lnTo>
                  <a:lnTo>
                    <a:pt x="72" y="48"/>
                  </a:lnTo>
                  <a:lnTo>
                    <a:pt x="144" y="96"/>
                  </a:lnTo>
                  <a:lnTo>
                    <a:pt x="72" y="0"/>
                  </a:lnTo>
                  <a:lnTo>
                    <a:pt x="72" y="0"/>
                  </a:lnTo>
                  <a:close/>
                </a:path>
              </a:pathLst>
            </a:custGeom>
            <a:noFill/>
            <a:ln w="349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1" name="Freeform 30">
              <a:extLst>
                <a:ext uri="{FF2B5EF4-FFF2-40B4-BE49-F238E27FC236}">
                  <a16:creationId xmlns:a16="http://schemas.microsoft.com/office/drawing/2014/main" id="{5905876E-E20C-4BB3-8089-F9BCDEE2AA49}"/>
                </a:ext>
              </a:extLst>
            </p:cNvPr>
            <p:cNvSpPr>
              <a:spLocks/>
            </p:cNvSpPr>
            <p:nvPr/>
          </p:nvSpPr>
          <p:spPr bwMode="auto">
            <a:xfrm>
              <a:off x="5238" y="2707"/>
              <a:ext cx="0" cy="919"/>
            </a:xfrm>
            <a:custGeom>
              <a:avLst/>
              <a:gdLst>
                <a:gd name="T0" fmla="*/ 0 h 1018"/>
                <a:gd name="T1" fmla="*/ 0 h 1018"/>
                <a:gd name="T2" fmla="*/ 1018 h 1018"/>
              </a:gdLst>
              <a:ahLst/>
              <a:cxnLst>
                <a:cxn ang="0">
                  <a:pos x="0" y="T0"/>
                </a:cxn>
                <a:cxn ang="0">
                  <a:pos x="0" y="T1"/>
                </a:cxn>
                <a:cxn ang="0">
                  <a:pos x="0" y="T2"/>
                </a:cxn>
              </a:cxnLst>
              <a:rect l="0" t="0" r="r" b="b"/>
              <a:pathLst>
                <a:path h="1018">
                  <a:moveTo>
                    <a:pt x="0" y="0"/>
                  </a:moveTo>
                  <a:lnTo>
                    <a:pt x="0" y="0"/>
                  </a:lnTo>
                  <a:lnTo>
                    <a:pt x="0" y="1018"/>
                  </a:lnTo>
                </a:path>
              </a:pathLst>
            </a:custGeom>
            <a:noFill/>
            <a:ln w="349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2" name="Freeform 31">
              <a:extLst>
                <a:ext uri="{FF2B5EF4-FFF2-40B4-BE49-F238E27FC236}">
                  <a16:creationId xmlns:a16="http://schemas.microsoft.com/office/drawing/2014/main" id="{15B5D79A-713E-4FD9-BBB1-E2332A622015}"/>
                </a:ext>
              </a:extLst>
            </p:cNvPr>
            <p:cNvSpPr>
              <a:spLocks/>
            </p:cNvSpPr>
            <p:nvPr/>
          </p:nvSpPr>
          <p:spPr bwMode="auto">
            <a:xfrm>
              <a:off x="2865" y="1076"/>
              <a:ext cx="173" cy="116"/>
            </a:xfrm>
            <a:custGeom>
              <a:avLst/>
              <a:gdLst>
                <a:gd name="T0" fmla="*/ 96 w 192"/>
                <a:gd name="T1" fmla="*/ 0 h 128"/>
                <a:gd name="T2" fmla="*/ 96 w 192"/>
                <a:gd name="T3" fmla="*/ 0 h 128"/>
                <a:gd name="T4" fmla="*/ 0 w 192"/>
                <a:gd name="T5" fmla="*/ 128 h 128"/>
                <a:gd name="T6" fmla="*/ 96 w 192"/>
                <a:gd name="T7" fmla="*/ 64 h 128"/>
                <a:gd name="T8" fmla="*/ 192 w 192"/>
                <a:gd name="T9" fmla="*/ 128 h 128"/>
                <a:gd name="T10" fmla="*/ 96 w 192"/>
                <a:gd name="T11" fmla="*/ 0 h 128"/>
              </a:gdLst>
              <a:ahLst/>
              <a:cxnLst>
                <a:cxn ang="0">
                  <a:pos x="T0" y="T1"/>
                </a:cxn>
                <a:cxn ang="0">
                  <a:pos x="T2" y="T3"/>
                </a:cxn>
                <a:cxn ang="0">
                  <a:pos x="T4" y="T5"/>
                </a:cxn>
                <a:cxn ang="0">
                  <a:pos x="T6" y="T7"/>
                </a:cxn>
                <a:cxn ang="0">
                  <a:pos x="T8" y="T9"/>
                </a:cxn>
                <a:cxn ang="0">
                  <a:pos x="T10" y="T11"/>
                </a:cxn>
              </a:cxnLst>
              <a:rect l="0" t="0" r="r" b="b"/>
              <a:pathLst>
                <a:path w="192" h="128">
                  <a:moveTo>
                    <a:pt x="96" y="0"/>
                  </a:moveTo>
                  <a:lnTo>
                    <a:pt x="96" y="0"/>
                  </a:lnTo>
                  <a:lnTo>
                    <a:pt x="0" y="128"/>
                  </a:lnTo>
                  <a:lnTo>
                    <a:pt x="96" y="64"/>
                  </a:lnTo>
                  <a:lnTo>
                    <a:pt x="192" y="128"/>
                  </a:lnTo>
                  <a:lnTo>
                    <a:pt x="96"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3" name="Freeform 32">
              <a:extLst>
                <a:ext uri="{FF2B5EF4-FFF2-40B4-BE49-F238E27FC236}">
                  <a16:creationId xmlns:a16="http://schemas.microsoft.com/office/drawing/2014/main" id="{C5A7A5C5-6C43-4C0B-BB8D-E590792C8C19}"/>
                </a:ext>
              </a:extLst>
            </p:cNvPr>
            <p:cNvSpPr>
              <a:spLocks/>
            </p:cNvSpPr>
            <p:nvPr/>
          </p:nvSpPr>
          <p:spPr bwMode="auto">
            <a:xfrm>
              <a:off x="2865" y="1076"/>
              <a:ext cx="173" cy="116"/>
            </a:xfrm>
            <a:custGeom>
              <a:avLst/>
              <a:gdLst>
                <a:gd name="T0" fmla="*/ 96 w 192"/>
                <a:gd name="T1" fmla="*/ 0 h 128"/>
                <a:gd name="T2" fmla="*/ 96 w 192"/>
                <a:gd name="T3" fmla="*/ 0 h 128"/>
                <a:gd name="T4" fmla="*/ 0 w 192"/>
                <a:gd name="T5" fmla="*/ 128 h 128"/>
                <a:gd name="T6" fmla="*/ 96 w 192"/>
                <a:gd name="T7" fmla="*/ 64 h 128"/>
                <a:gd name="T8" fmla="*/ 192 w 192"/>
                <a:gd name="T9" fmla="*/ 128 h 128"/>
                <a:gd name="T10" fmla="*/ 96 w 192"/>
                <a:gd name="T11" fmla="*/ 0 h 128"/>
              </a:gdLst>
              <a:ahLst/>
              <a:cxnLst>
                <a:cxn ang="0">
                  <a:pos x="T0" y="T1"/>
                </a:cxn>
                <a:cxn ang="0">
                  <a:pos x="T2" y="T3"/>
                </a:cxn>
                <a:cxn ang="0">
                  <a:pos x="T4" y="T5"/>
                </a:cxn>
                <a:cxn ang="0">
                  <a:pos x="T6" y="T7"/>
                </a:cxn>
                <a:cxn ang="0">
                  <a:pos x="T8" y="T9"/>
                </a:cxn>
                <a:cxn ang="0">
                  <a:pos x="T10" y="T11"/>
                </a:cxn>
              </a:cxnLst>
              <a:rect l="0" t="0" r="r" b="b"/>
              <a:pathLst>
                <a:path w="192" h="128">
                  <a:moveTo>
                    <a:pt x="96" y="0"/>
                  </a:moveTo>
                  <a:lnTo>
                    <a:pt x="96" y="0"/>
                  </a:lnTo>
                  <a:lnTo>
                    <a:pt x="0" y="128"/>
                  </a:lnTo>
                  <a:lnTo>
                    <a:pt x="96" y="64"/>
                  </a:lnTo>
                  <a:lnTo>
                    <a:pt x="192" y="128"/>
                  </a:lnTo>
                  <a:lnTo>
                    <a:pt x="96" y="0"/>
                  </a:lnTo>
                  <a:close/>
                </a:path>
              </a:pathLst>
            </a:custGeom>
            <a:solidFill>
              <a:srgbClr val="8C8C8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4" name="Freeform 33">
              <a:extLst>
                <a:ext uri="{FF2B5EF4-FFF2-40B4-BE49-F238E27FC236}">
                  <a16:creationId xmlns:a16="http://schemas.microsoft.com/office/drawing/2014/main" id="{092D547C-F76B-4DCC-8917-DAFC9C8B9BAB}"/>
                </a:ext>
              </a:extLst>
            </p:cNvPr>
            <p:cNvSpPr>
              <a:spLocks/>
            </p:cNvSpPr>
            <p:nvPr/>
          </p:nvSpPr>
          <p:spPr bwMode="auto">
            <a:xfrm>
              <a:off x="2865" y="1076"/>
              <a:ext cx="173" cy="116"/>
            </a:xfrm>
            <a:custGeom>
              <a:avLst/>
              <a:gdLst>
                <a:gd name="T0" fmla="*/ 96 w 192"/>
                <a:gd name="T1" fmla="*/ 0 h 128"/>
                <a:gd name="T2" fmla="*/ 96 w 192"/>
                <a:gd name="T3" fmla="*/ 0 h 128"/>
                <a:gd name="T4" fmla="*/ 0 w 192"/>
                <a:gd name="T5" fmla="*/ 128 h 128"/>
                <a:gd name="T6" fmla="*/ 96 w 192"/>
                <a:gd name="T7" fmla="*/ 64 h 128"/>
                <a:gd name="T8" fmla="*/ 192 w 192"/>
                <a:gd name="T9" fmla="*/ 128 h 128"/>
                <a:gd name="T10" fmla="*/ 96 w 192"/>
                <a:gd name="T11" fmla="*/ 0 h 128"/>
                <a:gd name="T12" fmla="*/ 96 w 192"/>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192" h="128">
                  <a:moveTo>
                    <a:pt x="96" y="0"/>
                  </a:moveTo>
                  <a:lnTo>
                    <a:pt x="96" y="0"/>
                  </a:lnTo>
                  <a:lnTo>
                    <a:pt x="0" y="128"/>
                  </a:lnTo>
                  <a:lnTo>
                    <a:pt x="96" y="64"/>
                  </a:lnTo>
                  <a:lnTo>
                    <a:pt x="192" y="128"/>
                  </a:lnTo>
                  <a:lnTo>
                    <a:pt x="96" y="0"/>
                  </a:lnTo>
                  <a:lnTo>
                    <a:pt x="96" y="0"/>
                  </a:lnTo>
                  <a:close/>
                </a:path>
              </a:pathLst>
            </a:custGeom>
            <a:noFill/>
            <a:ln w="19050" cap="flat">
              <a:solidFill>
                <a:srgbClr val="696969"/>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5" name="Rectangle 34">
              <a:extLst>
                <a:ext uri="{FF2B5EF4-FFF2-40B4-BE49-F238E27FC236}">
                  <a16:creationId xmlns:a16="http://schemas.microsoft.com/office/drawing/2014/main" id="{7554259B-4E85-46E0-B92D-202D1C87ADDA}"/>
                </a:ext>
              </a:extLst>
            </p:cNvPr>
            <p:cNvSpPr>
              <a:spLocks noChangeArrowheads="1"/>
            </p:cNvSpPr>
            <p:nvPr/>
          </p:nvSpPr>
          <p:spPr bwMode="auto">
            <a:xfrm>
              <a:off x="2217" y="1155"/>
              <a:ext cx="1648"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dirty="0"/>
                <a:t>Aire mucho menos denso</a:t>
              </a:r>
            </a:p>
          </p:txBody>
        </p:sp>
        <p:sp>
          <p:nvSpPr>
            <p:cNvPr id="36" name="Freeform 35">
              <a:extLst>
                <a:ext uri="{FF2B5EF4-FFF2-40B4-BE49-F238E27FC236}">
                  <a16:creationId xmlns:a16="http://schemas.microsoft.com/office/drawing/2014/main" id="{0BA55B64-2FB8-4C35-A21D-F8F10D51C8FE}"/>
                </a:ext>
              </a:extLst>
            </p:cNvPr>
            <p:cNvSpPr>
              <a:spLocks noEditPoints="1"/>
            </p:cNvSpPr>
            <p:nvPr/>
          </p:nvSpPr>
          <p:spPr bwMode="auto">
            <a:xfrm>
              <a:off x="643" y="3134"/>
              <a:ext cx="172" cy="190"/>
            </a:xfrm>
            <a:custGeom>
              <a:avLst/>
              <a:gdLst>
                <a:gd name="T0" fmla="*/ 98 w 190"/>
                <a:gd name="T1" fmla="*/ 144 h 211"/>
                <a:gd name="T2" fmla="*/ 98 w 190"/>
                <a:gd name="T3" fmla="*/ 144 h 211"/>
                <a:gd name="T4" fmla="*/ 94 w 190"/>
                <a:gd name="T5" fmla="*/ 56 h 211"/>
                <a:gd name="T6" fmla="*/ 82 w 190"/>
                <a:gd name="T7" fmla="*/ 5 h 211"/>
                <a:gd name="T8" fmla="*/ 96 w 190"/>
                <a:gd name="T9" fmla="*/ 153 h 211"/>
                <a:gd name="T10" fmla="*/ 96 w 190"/>
                <a:gd name="T11" fmla="*/ 153 h 211"/>
                <a:gd name="T12" fmla="*/ 83 w 190"/>
                <a:gd name="T13" fmla="*/ 59 h 211"/>
                <a:gd name="T14" fmla="*/ 58 w 190"/>
                <a:gd name="T15" fmla="*/ 9 h 211"/>
                <a:gd name="T16" fmla="*/ 99 w 190"/>
                <a:gd name="T17" fmla="*/ 158 h 211"/>
                <a:gd name="T18" fmla="*/ 99 w 190"/>
                <a:gd name="T19" fmla="*/ 158 h 211"/>
                <a:gd name="T20" fmla="*/ 108 w 190"/>
                <a:gd name="T21" fmla="*/ 42 h 211"/>
                <a:gd name="T22" fmla="*/ 125 w 190"/>
                <a:gd name="T23" fmla="*/ 5 h 211"/>
                <a:gd name="T24" fmla="*/ 107 w 190"/>
                <a:gd name="T25" fmla="*/ 203 h 211"/>
                <a:gd name="T26" fmla="*/ 107 w 190"/>
                <a:gd name="T27" fmla="*/ 203 h 211"/>
                <a:gd name="T28" fmla="*/ 58 w 190"/>
                <a:gd name="T29" fmla="*/ 37 h 211"/>
                <a:gd name="T30" fmla="*/ 0 w 190"/>
                <a:gd name="T31" fmla="*/ 58 h 211"/>
                <a:gd name="T32" fmla="*/ 95 w 190"/>
                <a:gd name="T33" fmla="*/ 211 h 211"/>
                <a:gd name="T34" fmla="*/ 95 w 190"/>
                <a:gd name="T35" fmla="*/ 211 h 211"/>
                <a:gd name="T36" fmla="*/ 50 w 190"/>
                <a:gd name="T37" fmla="*/ 52 h 211"/>
                <a:gd name="T38" fmla="*/ 5 w 190"/>
                <a:gd name="T39" fmla="*/ 91 h 211"/>
                <a:gd name="T40" fmla="*/ 83 w 190"/>
                <a:gd name="T41" fmla="*/ 204 h 211"/>
                <a:gd name="T42" fmla="*/ 83 w 190"/>
                <a:gd name="T43" fmla="*/ 204 h 211"/>
                <a:gd name="T44" fmla="*/ 44 w 190"/>
                <a:gd name="T45" fmla="*/ 67 h 211"/>
                <a:gd name="T46" fmla="*/ 20 w 190"/>
                <a:gd name="T47" fmla="*/ 126 h 211"/>
                <a:gd name="T48" fmla="*/ 90 w 190"/>
                <a:gd name="T49" fmla="*/ 190 h 211"/>
                <a:gd name="T50" fmla="*/ 90 w 190"/>
                <a:gd name="T51" fmla="*/ 190 h 211"/>
                <a:gd name="T52" fmla="*/ 133 w 190"/>
                <a:gd name="T53" fmla="*/ 28 h 211"/>
                <a:gd name="T54" fmla="*/ 190 w 190"/>
                <a:gd name="T55" fmla="*/ 72 h 211"/>
                <a:gd name="T56" fmla="*/ 101 w 190"/>
                <a:gd name="T57" fmla="*/ 198 h 211"/>
                <a:gd name="T58" fmla="*/ 101 w 190"/>
                <a:gd name="T59" fmla="*/ 198 h 211"/>
                <a:gd name="T60" fmla="*/ 143 w 190"/>
                <a:gd name="T61" fmla="*/ 44 h 211"/>
                <a:gd name="T62" fmla="*/ 188 w 190"/>
                <a:gd name="T63" fmla="*/ 83 h 211"/>
                <a:gd name="T64" fmla="*/ 113 w 190"/>
                <a:gd name="T65" fmla="*/ 190 h 211"/>
                <a:gd name="T66" fmla="*/ 113 w 190"/>
                <a:gd name="T67" fmla="*/ 190 h 211"/>
                <a:gd name="T68" fmla="*/ 149 w 190"/>
                <a:gd name="T69" fmla="*/ 61 h 211"/>
                <a:gd name="T70" fmla="*/ 173 w 190"/>
                <a:gd name="T71" fmla="*/ 11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0" h="211">
                  <a:moveTo>
                    <a:pt x="98" y="144"/>
                  </a:moveTo>
                  <a:lnTo>
                    <a:pt x="98" y="144"/>
                  </a:lnTo>
                  <a:cubicBezTo>
                    <a:pt x="98" y="144"/>
                    <a:pt x="94" y="67"/>
                    <a:pt x="94" y="56"/>
                  </a:cubicBezTo>
                  <a:cubicBezTo>
                    <a:pt x="94" y="44"/>
                    <a:pt x="82" y="5"/>
                    <a:pt x="82" y="5"/>
                  </a:cubicBezTo>
                  <a:moveTo>
                    <a:pt x="96" y="153"/>
                  </a:moveTo>
                  <a:lnTo>
                    <a:pt x="96" y="153"/>
                  </a:lnTo>
                  <a:cubicBezTo>
                    <a:pt x="96" y="153"/>
                    <a:pt x="86" y="67"/>
                    <a:pt x="83" y="59"/>
                  </a:cubicBezTo>
                  <a:cubicBezTo>
                    <a:pt x="81" y="52"/>
                    <a:pt x="58" y="9"/>
                    <a:pt x="58" y="9"/>
                  </a:cubicBezTo>
                  <a:moveTo>
                    <a:pt x="99" y="158"/>
                  </a:moveTo>
                  <a:lnTo>
                    <a:pt x="99" y="158"/>
                  </a:lnTo>
                  <a:cubicBezTo>
                    <a:pt x="99" y="158"/>
                    <a:pt x="105" y="51"/>
                    <a:pt x="108" y="42"/>
                  </a:cubicBezTo>
                  <a:cubicBezTo>
                    <a:pt x="112" y="34"/>
                    <a:pt x="125" y="5"/>
                    <a:pt x="125" y="5"/>
                  </a:cubicBezTo>
                  <a:moveTo>
                    <a:pt x="107" y="203"/>
                  </a:moveTo>
                  <a:lnTo>
                    <a:pt x="107" y="203"/>
                  </a:lnTo>
                  <a:cubicBezTo>
                    <a:pt x="107" y="203"/>
                    <a:pt x="70" y="65"/>
                    <a:pt x="58" y="37"/>
                  </a:cubicBezTo>
                  <a:cubicBezTo>
                    <a:pt x="46" y="9"/>
                    <a:pt x="0" y="58"/>
                    <a:pt x="0" y="58"/>
                  </a:cubicBezTo>
                  <a:moveTo>
                    <a:pt x="95" y="211"/>
                  </a:moveTo>
                  <a:lnTo>
                    <a:pt x="95" y="211"/>
                  </a:lnTo>
                  <a:cubicBezTo>
                    <a:pt x="95" y="211"/>
                    <a:pt x="62" y="80"/>
                    <a:pt x="50" y="52"/>
                  </a:cubicBezTo>
                  <a:cubicBezTo>
                    <a:pt x="38" y="24"/>
                    <a:pt x="5" y="91"/>
                    <a:pt x="5" y="91"/>
                  </a:cubicBezTo>
                  <a:moveTo>
                    <a:pt x="83" y="204"/>
                  </a:moveTo>
                  <a:lnTo>
                    <a:pt x="83" y="204"/>
                  </a:lnTo>
                  <a:cubicBezTo>
                    <a:pt x="83" y="204"/>
                    <a:pt x="56" y="95"/>
                    <a:pt x="44" y="67"/>
                  </a:cubicBezTo>
                  <a:cubicBezTo>
                    <a:pt x="32" y="39"/>
                    <a:pt x="20" y="126"/>
                    <a:pt x="20" y="126"/>
                  </a:cubicBezTo>
                  <a:moveTo>
                    <a:pt x="90" y="190"/>
                  </a:moveTo>
                  <a:lnTo>
                    <a:pt x="90" y="190"/>
                  </a:lnTo>
                  <a:cubicBezTo>
                    <a:pt x="90" y="190"/>
                    <a:pt x="121" y="56"/>
                    <a:pt x="133" y="28"/>
                  </a:cubicBezTo>
                  <a:cubicBezTo>
                    <a:pt x="145" y="0"/>
                    <a:pt x="190" y="72"/>
                    <a:pt x="190" y="72"/>
                  </a:cubicBezTo>
                  <a:moveTo>
                    <a:pt x="101" y="198"/>
                  </a:moveTo>
                  <a:lnTo>
                    <a:pt x="101" y="198"/>
                  </a:lnTo>
                  <a:cubicBezTo>
                    <a:pt x="101" y="198"/>
                    <a:pt x="131" y="72"/>
                    <a:pt x="143" y="44"/>
                  </a:cubicBezTo>
                  <a:cubicBezTo>
                    <a:pt x="155" y="16"/>
                    <a:pt x="188" y="83"/>
                    <a:pt x="188" y="83"/>
                  </a:cubicBezTo>
                  <a:moveTo>
                    <a:pt x="113" y="190"/>
                  </a:moveTo>
                  <a:lnTo>
                    <a:pt x="113" y="190"/>
                  </a:lnTo>
                  <a:cubicBezTo>
                    <a:pt x="113" y="190"/>
                    <a:pt x="137" y="89"/>
                    <a:pt x="149" y="61"/>
                  </a:cubicBezTo>
                  <a:cubicBezTo>
                    <a:pt x="161" y="33"/>
                    <a:pt x="173" y="113"/>
                    <a:pt x="173" y="113"/>
                  </a:cubicBezTo>
                </a:path>
              </a:pathLst>
            </a:custGeom>
            <a:noFill/>
            <a:ln w="1111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7" name="Freeform 36">
              <a:extLst>
                <a:ext uri="{FF2B5EF4-FFF2-40B4-BE49-F238E27FC236}">
                  <a16:creationId xmlns:a16="http://schemas.microsoft.com/office/drawing/2014/main" id="{1D1836F2-020C-410F-92AA-A84F304C5748}"/>
                </a:ext>
              </a:extLst>
            </p:cNvPr>
            <p:cNvSpPr>
              <a:spLocks/>
            </p:cNvSpPr>
            <p:nvPr/>
          </p:nvSpPr>
          <p:spPr bwMode="auto">
            <a:xfrm>
              <a:off x="740" y="3287"/>
              <a:ext cx="0" cy="130"/>
            </a:xfrm>
            <a:custGeom>
              <a:avLst/>
              <a:gdLst>
                <a:gd name="T0" fmla="*/ 0 h 144"/>
                <a:gd name="T1" fmla="*/ 0 h 144"/>
                <a:gd name="T2" fmla="*/ 144 h 144"/>
              </a:gdLst>
              <a:ahLst/>
              <a:cxnLst>
                <a:cxn ang="0">
                  <a:pos x="0" y="T0"/>
                </a:cxn>
                <a:cxn ang="0">
                  <a:pos x="0" y="T1"/>
                </a:cxn>
                <a:cxn ang="0">
                  <a:pos x="0" y="T2"/>
                </a:cxn>
              </a:cxnLst>
              <a:rect l="0" t="0" r="r" b="b"/>
              <a:pathLst>
                <a:path h="144">
                  <a:moveTo>
                    <a:pt x="0" y="0"/>
                  </a:moveTo>
                  <a:lnTo>
                    <a:pt x="0" y="0"/>
                  </a:lnTo>
                  <a:lnTo>
                    <a:pt x="0" y="144"/>
                  </a:lnTo>
                </a:path>
              </a:pathLst>
            </a:custGeom>
            <a:noFill/>
            <a:ln w="571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8" name="Freeform 37">
              <a:extLst>
                <a:ext uri="{FF2B5EF4-FFF2-40B4-BE49-F238E27FC236}">
                  <a16:creationId xmlns:a16="http://schemas.microsoft.com/office/drawing/2014/main" id="{5FCF7E98-3FB6-414C-8107-9B047EBEC29C}"/>
                </a:ext>
              </a:extLst>
            </p:cNvPr>
            <p:cNvSpPr>
              <a:spLocks/>
            </p:cNvSpPr>
            <p:nvPr/>
          </p:nvSpPr>
          <p:spPr bwMode="auto">
            <a:xfrm>
              <a:off x="303" y="3140"/>
              <a:ext cx="130" cy="87"/>
            </a:xfrm>
            <a:custGeom>
              <a:avLst/>
              <a:gdLst>
                <a:gd name="T0" fmla="*/ 72 w 144"/>
                <a:gd name="T1" fmla="*/ 0 h 96"/>
                <a:gd name="T2" fmla="*/ 72 w 144"/>
                <a:gd name="T3" fmla="*/ 0 h 96"/>
                <a:gd name="T4" fmla="*/ 0 w 144"/>
                <a:gd name="T5" fmla="*/ 96 h 96"/>
                <a:gd name="T6" fmla="*/ 72 w 144"/>
                <a:gd name="T7" fmla="*/ 48 h 96"/>
                <a:gd name="T8" fmla="*/ 144 w 144"/>
                <a:gd name="T9" fmla="*/ 96 h 96"/>
                <a:gd name="T10" fmla="*/ 72 w 144"/>
                <a:gd name="T11" fmla="*/ 0 h 96"/>
              </a:gdLst>
              <a:ahLst/>
              <a:cxnLst>
                <a:cxn ang="0">
                  <a:pos x="T0" y="T1"/>
                </a:cxn>
                <a:cxn ang="0">
                  <a:pos x="T2" y="T3"/>
                </a:cxn>
                <a:cxn ang="0">
                  <a:pos x="T4" y="T5"/>
                </a:cxn>
                <a:cxn ang="0">
                  <a:pos x="T6" y="T7"/>
                </a:cxn>
                <a:cxn ang="0">
                  <a:pos x="T8" y="T9"/>
                </a:cxn>
                <a:cxn ang="0">
                  <a:pos x="T10" y="T11"/>
                </a:cxn>
              </a:cxnLst>
              <a:rect l="0" t="0" r="r" b="b"/>
              <a:pathLst>
                <a:path w="144" h="96">
                  <a:moveTo>
                    <a:pt x="72" y="0"/>
                  </a:moveTo>
                  <a:lnTo>
                    <a:pt x="72" y="0"/>
                  </a:lnTo>
                  <a:lnTo>
                    <a:pt x="0" y="96"/>
                  </a:lnTo>
                  <a:lnTo>
                    <a:pt x="72" y="48"/>
                  </a:lnTo>
                  <a:lnTo>
                    <a:pt x="144" y="96"/>
                  </a:lnTo>
                  <a:lnTo>
                    <a:pt x="72"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9" name="Freeform 38">
              <a:extLst>
                <a:ext uri="{FF2B5EF4-FFF2-40B4-BE49-F238E27FC236}">
                  <a16:creationId xmlns:a16="http://schemas.microsoft.com/office/drawing/2014/main" id="{F8F496B0-1D0F-4243-B66B-3050C569D50C}"/>
                </a:ext>
              </a:extLst>
            </p:cNvPr>
            <p:cNvSpPr>
              <a:spLocks/>
            </p:cNvSpPr>
            <p:nvPr/>
          </p:nvSpPr>
          <p:spPr bwMode="auto">
            <a:xfrm>
              <a:off x="303" y="3140"/>
              <a:ext cx="130" cy="87"/>
            </a:xfrm>
            <a:custGeom>
              <a:avLst/>
              <a:gdLst>
                <a:gd name="T0" fmla="*/ 72 w 144"/>
                <a:gd name="T1" fmla="*/ 0 h 96"/>
                <a:gd name="T2" fmla="*/ 72 w 144"/>
                <a:gd name="T3" fmla="*/ 0 h 96"/>
                <a:gd name="T4" fmla="*/ 0 w 144"/>
                <a:gd name="T5" fmla="*/ 96 h 96"/>
                <a:gd name="T6" fmla="*/ 72 w 144"/>
                <a:gd name="T7" fmla="*/ 48 h 96"/>
                <a:gd name="T8" fmla="*/ 144 w 144"/>
                <a:gd name="T9" fmla="*/ 96 h 96"/>
                <a:gd name="T10" fmla="*/ 72 w 144"/>
                <a:gd name="T11" fmla="*/ 0 h 96"/>
              </a:gdLst>
              <a:ahLst/>
              <a:cxnLst>
                <a:cxn ang="0">
                  <a:pos x="T0" y="T1"/>
                </a:cxn>
                <a:cxn ang="0">
                  <a:pos x="T2" y="T3"/>
                </a:cxn>
                <a:cxn ang="0">
                  <a:pos x="T4" y="T5"/>
                </a:cxn>
                <a:cxn ang="0">
                  <a:pos x="T6" y="T7"/>
                </a:cxn>
                <a:cxn ang="0">
                  <a:pos x="T8" y="T9"/>
                </a:cxn>
                <a:cxn ang="0">
                  <a:pos x="T10" y="T11"/>
                </a:cxn>
              </a:cxnLst>
              <a:rect l="0" t="0" r="r" b="b"/>
              <a:pathLst>
                <a:path w="144" h="96">
                  <a:moveTo>
                    <a:pt x="72" y="0"/>
                  </a:moveTo>
                  <a:lnTo>
                    <a:pt x="72" y="0"/>
                  </a:lnTo>
                  <a:lnTo>
                    <a:pt x="0" y="96"/>
                  </a:lnTo>
                  <a:lnTo>
                    <a:pt x="72" y="48"/>
                  </a:lnTo>
                  <a:lnTo>
                    <a:pt x="144" y="96"/>
                  </a:lnTo>
                  <a:lnTo>
                    <a:pt x="7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0" name="Freeform 39">
              <a:extLst>
                <a:ext uri="{FF2B5EF4-FFF2-40B4-BE49-F238E27FC236}">
                  <a16:creationId xmlns:a16="http://schemas.microsoft.com/office/drawing/2014/main" id="{187DDAE6-0B30-4526-90A6-65C10A603DB2}"/>
                </a:ext>
              </a:extLst>
            </p:cNvPr>
            <p:cNvSpPr>
              <a:spLocks/>
            </p:cNvSpPr>
            <p:nvPr/>
          </p:nvSpPr>
          <p:spPr bwMode="auto">
            <a:xfrm>
              <a:off x="303" y="3140"/>
              <a:ext cx="130" cy="87"/>
            </a:xfrm>
            <a:custGeom>
              <a:avLst/>
              <a:gdLst>
                <a:gd name="T0" fmla="*/ 72 w 144"/>
                <a:gd name="T1" fmla="*/ 0 h 96"/>
                <a:gd name="T2" fmla="*/ 72 w 144"/>
                <a:gd name="T3" fmla="*/ 0 h 96"/>
                <a:gd name="T4" fmla="*/ 0 w 144"/>
                <a:gd name="T5" fmla="*/ 96 h 96"/>
                <a:gd name="T6" fmla="*/ 72 w 144"/>
                <a:gd name="T7" fmla="*/ 48 h 96"/>
                <a:gd name="T8" fmla="*/ 144 w 144"/>
                <a:gd name="T9" fmla="*/ 96 h 96"/>
                <a:gd name="T10" fmla="*/ 72 w 144"/>
                <a:gd name="T11" fmla="*/ 0 h 96"/>
                <a:gd name="T12" fmla="*/ 72 w 144"/>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144" h="96">
                  <a:moveTo>
                    <a:pt x="72" y="0"/>
                  </a:moveTo>
                  <a:lnTo>
                    <a:pt x="72" y="0"/>
                  </a:lnTo>
                  <a:lnTo>
                    <a:pt x="0" y="96"/>
                  </a:lnTo>
                  <a:lnTo>
                    <a:pt x="72" y="48"/>
                  </a:lnTo>
                  <a:lnTo>
                    <a:pt x="144" y="96"/>
                  </a:lnTo>
                  <a:lnTo>
                    <a:pt x="72" y="0"/>
                  </a:lnTo>
                  <a:lnTo>
                    <a:pt x="72" y="0"/>
                  </a:lnTo>
                  <a:close/>
                </a:path>
              </a:pathLst>
            </a:custGeom>
            <a:noFill/>
            <a:ln w="349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 name="Freeform 40">
              <a:extLst>
                <a:ext uri="{FF2B5EF4-FFF2-40B4-BE49-F238E27FC236}">
                  <a16:creationId xmlns:a16="http://schemas.microsoft.com/office/drawing/2014/main" id="{6AE48A4B-C885-4108-9D4E-F8FD772C5A8E}"/>
                </a:ext>
              </a:extLst>
            </p:cNvPr>
            <p:cNvSpPr>
              <a:spLocks/>
            </p:cNvSpPr>
            <p:nvPr/>
          </p:nvSpPr>
          <p:spPr bwMode="auto">
            <a:xfrm>
              <a:off x="366" y="3173"/>
              <a:ext cx="0" cy="429"/>
            </a:xfrm>
            <a:custGeom>
              <a:avLst/>
              <a:gdLst>
                <a:gd name="T0" fmla="*/ 0 h 475"/>
                <a:gd name="T1" fmla="*/ 0 h 475"/>
                <a:gd name="T2" fmla="*/ 475 h 475"/>
              </a:gdLst>
              <a:ahLst/>
              <a:cxnLst>
                <a:cxn ang="0">
                  <a:pos x="0" y="T0"/>
                </a:cxn>
                <a:cxn ang="0">
                  <a:pos x="0" y="T1"/>
                </a:cxn>
                <a:cxn ang="0">
                  <a:pos x="0" y="T2"/>
                </a:cxn>
              </a:cxnLst>
              <a:rect l="0" t="0" r="r" b="b"/>
              <a:pathLst>
                <a:path h="475">
                  <a:moveTo>
                    <a:pt x="0" y="0"/>
                  </a:moveTo>
                  <a:lnTo>
                    <a:pt x="0" y="0"/>
                  </a:lnTo>
                  <a:lnTo>
                    <a:pt x="0" y="475"/>
                  </a:lnTo>
                </a:path>
              </a:pathLst>
            </a:custGeom>
            <a:noFill/>
            <a:ln w="349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2" name="Freeform 41">
              <a:extLst>
                <a:ext uri="{FF2B5EF4-FFF2-40B4-BE49-F238E27FC236}">
                  <a16:creationId xmlns:a16="http://schemas.microsoft.com/office/drawing/2014/main" id="{4816A588-78A1-4411-8196-E283D3C074E3}"/>
                </a:ext>
              </a:extLst>
            </p:cNvPr>
            <p:cNvSpPr>
              <a:spLocks/>
            </p:cNvSpPr>
            <p:nvPr/>
          </p:nvSpPr>
          <p:spPr bwMode="auto">
            <a:xfrm>
              <a:off x="1996" y="3432"/>
              <a:ext cx="329" cy="130"/>
            </a:xfrm>
            <a:custGeom>
              <a:avLst/>
              <a:gdLst>
                <a:gd name="T0" fmla="*/ 0 w 364"/>
                <a:gd name="T1" fmla="*/ 0 h 144"/>
                <a:gd name="T2" fmla="*/ 0 w 364"/>
                <a:gd name="T3" fmla="*/ 0 h 144"/>
                <a:gd name="T4" fmla="*/ 364 w 364"/>
                <a:gd name="T5" fmla="*/ 0 h 144"/>
                <a:gd name="T6" fmla="*/ 364 w 364"/>
                <a:gd name="T7" fmla="*/ 144 h 144"/>
                <a:gd name="T8" fmla="*/ 0 w 364"/>
                <a:gd name="T9" fmla="*/ 144 h 144"/>
                <a:gd name="T10" fmla="*/ 0 w 364"/>
                <a:gd name="T11" fmla="*/ 0 h 144"/>
              </a:gdLst>
              <a:ahLst/>
              <a:cxnLst>
                <a:cxn ang="0">
                  <a:pos x="T0" y="T1"/>
                </a:cxn>
                <a:cxn ang="0">
                  <a:pos x="T2" y="T3"/>
                </a:cxn>
                <a:cxn ang="0">
                  <a:pos x="T4" y="T5"/>
                </a:cxn>
                <a:cxn ang="0">
                  <a:pos x="T6" y="T7"/>
                </a:cxn>
                <a:cxn ang="0">
                  <a:pos x="T8" y="T9"/>
                </a:cxn>
                <a:cxn ang="0">
                  <a:pos x="T10" y="T11"/>
                </a:cxn>
              </a:cxnLst>
              <a:rect l="0" t="0" r="r" b="b"/>
              <a:pathLst>
                <a:path w="364" h="144">
                  <a:moveTo>
                    <a:pt x="0" y="0"/>
                  </a:moveTo>
                  <a:lnTo>
                    <a:pt x="0" y="0"/>
                  </a:lnTo>
                  <a:lnTo>
                    <a:pt x="364" y="0"/>
                  </a:lnTo>
                  <a:lnTo>
                    <a:pt x="364" y="144"/>
                  </a:lnTo>
                  <a:lnTo>
                    <a:pt x="0" y="144"/>
                  </a:lnTo>
                  <a:lnTo>
                    <a:pt x="0"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3" name="Freeform 42">
              <a:extLst>
                <a:ext uri="{FF2B5EF4-FFF2-40B4-BE49-F238E27FC236}">
                  <a16:creationId xmlns:a16="http://schemas.microsoft.com/office/drawing/2014/main" id="{DA34542D-AC19-407B-B896-3486BB9AEC52}"/>
                </a:ext>
              </a:extLst>
            </p:cNvPr>
            <p:cNvSpPr>
              <a:spLocks/>
            </p:cNvSpPr>
            <p:nvPr/>
          </p:nvSpPr>
          <p:spPr bwMode="auto">
            <a:xfrm>
              <a:off x="1996" y="3432"/>
              <a:ext cx="329" cy="130"/>
            </a:xfrm>
            <a:custGeom>
              <a:avLst/>
              <a:gdLst>
                <a:gd name="T0" fmla="*/ 0 w 364"/>
                <a:gd name="T1" fmla="*/ 0 h 144"/>
                <a:gd name="T2" fmla="*/ 0 w 364"/>
                <a:gd name="T3" fmla="*/ 0 h 144"/>
                <a:gd name="T4" fmla="*/ 364 w 364"/>
                <a:gd name="T5" fmla="*/ 0 h 144"/>
                <a:gd name="T6" fmla="*/ 364 w 364"/>
                <a:gd name="T7" fmla="*/ 144 h 144"/>
                <a:gd name="T8" fmla="*/ 0 w 364"/>
                <a:gd name="T9" fmla="*/ 144 h 144"/>
                <a:gd name="T10" fmla="*/ 0 w 364"/>
                <a:gd name="T11" fmla="*/ 0 h 144"/>
              </a:gdLst>
              <a:ahLst/>
              <a:cxnLst>
                <a:cxn ang="0">
                  <a:pos x="T0" y="T1"/>
                </a:cxn>
                <a:cxn ang="0">
                  <a:pos x="T2" y="T3"/>
                </a:cxn>
                <a:cxn ang="0">
                  <a:pos x="T4" y="T5"/>
                </a:cxn>
                <a:cxn ang="0">
                  <a:pos x="T6" y="T7"/>
                </a:cxn>
                <a:cxn ang="0">
                  <a:pos x="T8" y="T9"/>
                </a:cxn>
                <a:cxn ang="0">
                  <a:pos x="T10" y="T11"/>
                </a:cxn>
              </a:cxnLst>
              <a:rect l="0" t="0" r="r" b="b"/>
              <a:pathLst>
                <a:path w="364" h="144">
                  <a:moveTo>
                    <a:pt x="0" y="0"/>
                  </a:moveTo>
                  <a:lnTo>
                    <a:pt x="0" y="0"/>
                  </a:lnTo>
                  <a:lnTo>
                    <a:pt x="364" y="0"/>
                  </a:lnTo>
                  <a:lnTo>
                    <a:pt x="364" y="144"/>
                  </a:lnTo>
                  <a:lnTo>
                    <a:pt x="0" y="144"/>
                  </a:lnTo>
                  <a:lnTo>
                    <a:pt x="0" y="0"/>
                  </a:lnTo>
                  <a:close/>
                </a:path>
              </a:pathLst>
            </a:custGeom>
            <a:solidFill>
              <a:srgbClr val="A61B2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4" name="Freeform 43">
              <a:extLst>
                <a:ext uri="{FF2B5EF4-FFF2-40B4-BE49-F238E27FC236}">
                  <a16:creationId xmlns:a16="http://schemas.microsoft.com/office/drawing/2014/main" id="{6E743F99-22D6-4FD6-92B4-76E16A5D5E92}"/>
                </a:ext>
              </a:extLst>
            </p:cNvPr>
            <p:cNvSpPr>
              <a:spLocks/>
            </p:cNvSpPr>
            <p:nvPr/>
          </p:nvSpPr>
          <p:spPr bwMode="auto">
            <a:xfrm>
              <a:off x="1996" y="3432"/>
              <a:ext cx="329" cy="130"/>
            </a:xfrm>
            <a:custGeom>
              <a:avLst/>
              <a:gdLst>
                <a:gd name="T0" fmla="*/ 0 w 364"/>
                <a:gd name="T1" fmla="*/ 0 h 144"/>
                <a:gd name="T2" fmla="*/ 0 w 364"/>
                <a:gd name="T3" fmla="*/ 0 h 144"/>
                <a:gd name="T4" fmla="*/ 364 w 364"/>
                <a:gd name="T5" fmla="*/ 0 h 144"/>
                <a:gd name="T6" fmla="*/ 364 w 364"/>
                <a:gd name="T7" fmla="*/ 144 h 144"/>
                <a:gd name="T8" fmla="*/ 0 w 364"/>
                <a:gd name="T9" fmla="*/ 144 h 144"/>
                <a:gd name="T10" fmla="*/ 0 w 364"/>
                <a:gd name="T11" fmla="*/ 0 h 144"/>
              </a:gdLst>
              <a:ahLst/>
              <a:cxnLst>
                <a:cxn ang="0">
                  <a:pos x="T0" y="T1"/>
                </a:cxn>
                <a:cxn ang="0">
                  <a:pos x="T2" y="T3"/>
                </a:cxn>
                <a:cxn ang="0">
                  <a:pos x="T4" y="T5"/>
                </a:cxn>
                <a:cxn ang="0">
                  <a:pos x="T6" y="T7"/>
                </a:cxn>
                <a:cxn ang="0">
                  <a:pos x="T8" y="T9"/>
                </a:cxn>
                <a:cxn ang="0">
                  <a:pos x="T10" y="T11"/>
                </a:cxn>
              </a:cxnLst>
              <a:rect l="0" t="0" r="r" b="b"/>
              <a:pathLst>
                <a:path w="364" h="144">
                  <a:moveTo>
                    <a:pt x="0" y="0"/>
                  </a:moveTo>
                  <a:lnTo>
                    <a:pt x="0" y="0"/>
                  </a:lnTo>
                  <a:lnTo>
                    <a:pt x="364" y="0"/>
                  </a:lnTo>
                  <a:lnTo>
                    <a:pt x="364" y="144"/>
                  </a:lnTo>
                  <a:lnTo>
                    <a:pt x="0" y="144"/>
                  </a:lnTo>
                  <a:lnTo>
                    <a:pt x="0" y="0"/>
                  </a:lnTo>
                  <a:close/>
                </a:path>
              </a:pathLst>
            </a:custGeom>
            <a:noFill/>
            <a:ln w="47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5" name="Freeform 44">
              <a:extLst>
                <a:ext uri="{FF2B5EF4-FFF2-40B4-BE49-F238E27FC236}">
                  <a16:creationId xmlns:a16="http://schemas.microsoft.com/office/drawing/2014/main" id="{F9E327A6-9EA6-4BEE-A22F-88074943F98C}"/>
                </a:ext>
              </a:extLst>
            </p:cNvPr>
            <p:cNvSpPr>
              <a:spLocks/>
            </p:cNvSpPr>
            <p:nvPr/>
          </p:nvSpPr>
          <p:spPr bwMode="auto">
            <a:xfrm>
              <a:off x="1881" y="3258"/>
              <a:ext cx="72" cy="318"/>
            </a:xfrm>
            <a:custGeom>
              <a:avLst/>
              <a:gdLst>
                <a:gd name="T0" fmla="*/ 0 w 80"/>
                <a:gd name="T1" fmla="*/ 0 h 352"/>
                <a:gd name="T2" fmla="*/ 0 w 80"/>
                <a:gd name="T3" fmla="*/ 0 h 352"/>
                <a:gd name="T4" fmla="*/ 80 w 80"/>
                <a:gd name="T5" fmla="*/ 0 h 352"/>
                <a:gd name="T6" fmla="*/ 80 w 80"/>
                <a:gd name="T7" fmla="*/ 352 h 352"/>
                <a:gd name="T8" fmla="*/ 0 w 80"/>
                <a:gd name="T9" fmla="*/ 352 h 352"/>
                <a:gd name="T10" fmla="*/ 0 w 80"/>
                <a:gd name="T11" fmla="*/ 0 h 352"/>
              </a:gdLst>
              <a:ahLst/>
              <a:cxnLst>
                <a:cxn ang="0">
                  <a:pos x="T0" y="T1"/>
                </a:cxn>
                <a:cxn ang="0">
                  <a:pos x="T2" y="T3"/>
                </a:cxn>
                <a:cxn ang="0">
                  <a:pos x="T4" y="T5"/>
                </a:cxn>
                <a:cxn ang="0">
                  <a:pos x="T6" y="T7"/>
                </a:cxn>
                <a:cxn ang="0">
                  <a:pos x="T8" y="T9"/>
                </a:cxn>
                <a:cxn ang="0">
                  <a:pos x="T10" y="T11"/>
                </a:cxn>
              </a:cxnLst>
              <a:rect l="0" t="0" r="r" b="b"/>
              <a:pathLst>
                <a:path w="80" h="352">
                  <a:moveTo>
                    <a:pt x="0" y="0"/>
                  </a:moveTo>
                  <a:lnTo>
                    <a:pt x="0" y="0"/>
                  </a:lnTo>
                  <a:lnTo>
                    <a:pt x="80" y="0"/>
                  </a:lnTo>
                  <a:lnTo>
                    <a:pt x="80" y="352"/>
                  </a:lnTo>
                  <a:lnTo>
                    <a:pt x="0" y="352"/>
                  </a:lnTo>
                  <a:lnTo>
                    <a:pt x="0" y="0"/>
                  </a:lnTo>
                  <a:close/>
                </a:path>
              </a:pathLst>
            </a:custGeom>
            <a:solidFill>
              <a:srgbClr val="5469B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6" name="Freeform 45">
              <a:extLst>
                <a:ext uri="{FF2B5EF4-FFF2-40B4-BE49-F238E27FC236}">
                  <a16:creationId xmlns:a16="http://schemas.microsoft.com/office/drawing/2014/main" id="{FF8CEA10-4044-4A7F-A6CA-11F61EDFD6A6}"/>
                </a:ext>
              </a:extLst>
            </p:cNvPr>
            <p:cNvSpPr>
              <a:spLocks/>
            </p:cNvSpPr>
            <p:nvPr/>
          </p:nvSpPr>
          <p:spPr bwMode="auto">
            <a:xfrm>
              <a:off x="1664" y="3446"/>
              <a:ext cx="159" cy="159"/>
            </a:xfrm>
            <a:custGeom>
              <a:avLst/>
              <a:gdLst>
                <a:gd name="T0" fmla="*/ 0 w 176"/>
                <a:gd name="T1" fmla="*/ 88 h 176"/>
                <a:gd name="T2" fmla="*/ 0 w 176"/>
                <a:gd name="T3" fmla="*/ 88 h 176"/>
                <a:gd name="T4" fmla="*/ 88 w 176"/>
                <a:gd name="T5" fmla="*/ 0 h 176"/>
                <a:gd name="T6" fmla="*/ 176 w 176"/>
                <a:gd name="T7" fmla="*/ 88 h 176"/>
                <a:gd name="T8" fmla="*/ 88 w 176"/>
                <a:gd name="T9" fmla="*/ 176 h 176"/>
                <a:gd name="T10" fmla="*/ 0 w 176"/>
                <a:gd name="T11" fmla="*/ 88 h 176"/>
              </a:gdLst>
              <a:ahLst/>
              <a:cxnLst>
                <a:cxn ang="0">
                  <a:pos x="T0" y="T1"/>
                </a:cxn>
                <a:cxn ang="0">
                  <a:pos x="T2" y="T3"/>
                </a:cxn>
                <a:cxn ang="0">
                  <a:pos x="T4" y="T5"/>
                </a:cxn>
                <a:cxn ang="0">
                  <a:pos x="T6" y="T7"/>
                </a:cxn>
                <a:cxn ang="0">
                  <a:pos x="T8" y="T9"/>
                </a:cxn>
                <a:cxn ang="0">
                  <a:pos x="T10" y="T11"/>
                </a:cxn>
              </a:cxnLst>
              <a:rect l="0" t="0" r="r" b="b"/>
              <a:pathLst>
                <a:path w="176" h="176">
                  <a:moveTo>
                    <a:pt x="0" y="88"/>
                  </a:moveTo>
                  <a:lnTo>
                    <a:pt x="0" y="88"/>
                  </a:lnTo>
                  <a:cubicBezTo>
                    <a:pt x="0" y="40"/>
                    <a:pt x="40" y="0"/>
                    <a:pt x="88" y="0"/>
                  </a:cubicBezTo>
                  <a:cubicBezTo>
                    <a:pt x="137" y="0"/>
                    <a:pt x="176" y="40"/>
                    <a:pt x="176" y="88"/>
                  </a:cubicBezTo>
                  <a:cubicBezTo>
                    <a:pt x="176" y="137"/>
                    <a:pt x="137" y="176"/>
                    <a:pt x="88" y="176"/>
                  </a:cubicBezTo>
                  <a:cubicBezTo>
                    <a:pt x="40" y="176"/>
                    <a:pt x="0" y="137"/>
                    <a:pt x="0" y="88"/>
                  </a:cubicBezTo>
                  <a:close/>
                </a:path>
              </a:pathLst>
            </a:custGeom>
            <a:solidFill>
              <a:srgbClr val="5469B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7" name="Freeform 46">
              <a:extLst>
                <a:ext uri="{FF2B5EF4-FFF2-40B4-BE49-F238E27FC236}">
                  <a16:creationId xmlns:a16="http://schemas.microsoft.com/office/drawing/2014/main" id="{1A5C50C1-465D-48BA-9BE7-8444F8CA3322}"/>
                </a:ext>
              </a:extLst>
            </p:cNvPr>
            <p:cNvSpPr>
              <a:spLocks/>
            </p:cNvSpPr>
            <p:nvPr/>
          </p:nvSpPr>
          <p:spPr bwMode="auto">
            <a:xfrm>
              <a:off x="1969" y="3277"/>
              <a:ext cx="130" cy="87"/>
            </a:xfrm>
            <a:custGeom>
              <a:avLst/>
              <a:gdLst>
                <a:gd name="T0" fmla="*/ 72 w 144"/>
                <a:gd name="T1" fmla="*/ 96 h 96"/>
                <a:gd name="T2" fmla="*/ 72 w 144"/>
                <a:gd name="T3" fmla="*/ 96 h 96"/>
                <a:gd name="T4" fmla="*/ 144 w 144"/>
                <a:gd name="T5" fmla="*/ 0 h 96"/>
                <a:gd name="T6" fmla="*/ 72 w 144"/>
                <a:gd name="T7" fmla="*/ 48 h 96"/>
                <a:gd name="T8" fmla="*/ 0 w 144"/>
                <a:gd name="T9" fmla="*/ 0 h 96"/>
                <a:gd name="T10" fmla="*/ 72 w 144"/>
                <a:gd name="T11" fmla="*/ 96 h 96"/>
              </a:gdLst>
              <a:ahLst/>
              <a:cxnLst>
                <a:cxn ang="0">
                  <a:pos x="T0" y="T1"/>
                </a:cxn>
                <a:cxn ang="0">
                  <a:pos x="T2" y="T3"/>
                </a:cxn>
                <a:cxn ang="0">
                  <a:pos x="T4" y="T5"/>
                </a:cxn>
                <a:cxn ang="0">
                  <a:pos x="T6" y="T7"/>
                </a:cxn>
                <a:cxn ang="0">
                  <a:pos x="T8" y="T9"/>
                </a:cxn>
                <a:cxn ang="0">
                  <a:pos x="T10" y="T11"/>
                </a:cxn>
              </a:cxnLst>
              <a:rect l="0" t="0" r="r" b="b"/>
              <a:pathLst>
                <a:path w="144" h="96">
                  <a:moveTo>
                    <a:pt x="72" y="96"/>
                  </a:moveTo>
                  <a:lnTo>
                    <a:pt x="72" y="96"/>
                  </a:lnTo>
                  <a:lnTo>
                    <a:pt x="144" y="0"/>
                  </a:lnTo>
                  <a:lnTo>
                    <a:pt x="72" y="48"/>
                  </a:lnTo>
                  <a:lnTo>
                    <a:pt x="0" y="0"/>
                  </a:lnTo>
                  <a:lnTo>
                    <a:pt x="72" y="96"/>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8" name="Freeform 47">
              <a:extLst>
                <a:ext uri="{FF2B5EF4-FFF2-40B4-BE49-F238E27FC236}">
                  <a16:creationId xmlns:a16="http://schemas.microsoft.com/office/drawing/2014/main" id="{B4D5F441-66A3-4A57-BF9E-A1ED6FA433F2}"/>
                </a:ext>
              </a:extLst>
            </p:cNvPr>
            <p:cNvSpPr>
              <a:spLocks/>
            </p:cNvSpPr>
            <p:nvPr/>
          </p:nvSpPr>
          <p:spPr bwMode="auto">
            <a:xfrm>
              <a:off x="1969" y="3277"/>
              <a:ext cx="130" cy="87"/>
            </a:xfrm>
            <a:custGeom>
              <a:avLst/>
              <a:gdLst>
                <a:gd name="T0" fmla="*/ 72 w 144"/>
                <a:gd name="T1" fmla="*/ 96 h 96"/>
                <a:gd name="T2" fmla="*/ 72 w 144"/>
                <a:gd name="T3" fmla="*/ 96 h 96"/>
                <a:gd name="T4" fmla="*/ 144 w 144"/>
                <a:gd name="T5" fmla="*/ 0 h 96"/>
                <a:gd name="T6" fmla="*/ 72 w 144"/>
                <a:gd name="T7" fmla="*/ 48 h 96"/>
                <a:gd name="T8" fmla="*/ 0 w 144"/>
                <a:gd name="T9" fmla="*/ 0 h 96"/>
                <a:gd name="T10" fmla="*/ 72 w 144"/>
                <a:gd name="T11" fmla="*/ 96 h 96"/>
              </a:gdLst>
              <a:ahLst/>
              <a:cxnLst>
                <a:cxn ang="0">
                  <a:pos x="T0" y="T1"/>
                </a:cxn>
                <a:cxn ang="0">
                  <a:pos x="T2" y="T3"/>
                </a:cxn>
                <a:cxn ang="0">
                  <a:pos x="T4" y="T5"/>
                </a:cxn>
                <a:cxn ang="0">
                  <a:pos x="T6" y="T7"/>
                </a:cxn>
                <a:cxn ang="0">
                  <a:pos x="T8" y="T9"/>
                </a:cxn>
                <a:cxn ang="0">
                  <a:pos x="T10" y="T11"/>
                </a:cxn>
              </a:cxnLst>
              <a:rect l="0" t="0" r="r" b="b"/>
              <a:pathLst>
                <a:path w="144" h="96">
                  <a:moveTo>
                    <a:pt x="72" y="96"/>
                  </a:moveTo>
                  <a:lnTo>
                    <a:pt x="72" y="96"/>
                  </a:lnTo>
                  <a:lnTo>
                    <a:pt x="144" y="0"/>
                  </a:lnTo>
                  <a:lnTo>
                    <a:pt x="72" y="48"/>
                  </a:lnTo>
                  <a:lnTo>
                    <a:pt x="0" y="0"/>
                  </a:lnTo>
                  <a:lnTo>
                    <a:pt x="72" y="96"/>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9" name="Freeform 48">
              <a:extLst>
                <a:ext uri="{FF2B5EF4-FFF2-40B4-BE49-F238E27FC236}">
                  <a16:creationId xmlns:a16="http://schemas.microsoft.com/office/drawing/2014/main" id="{46F6EDAB-0A08-4863-AD2A-97E00960A126}"/>
                </a:ext>
              </a:extLst>
            </p:cNvPr>
            <p:cNvSpPr>
              <a:spLocks/>
            </p:cNvSpPr>
            <p:nvPr/>
          </p:nvSpPr>
          <p:spPr bwMode="auto">
            <a:xfrm>
              <a:off x="1969" y="3277"/>
              <a:ext cx="130" cy="87"/>
            </a:xfrm>
            <a:custGeom>
              <a:avLst/>
              <a:gdLst>
                <a:gd name="T0" fmla="*/ 72 w 144"/>
                <a:gd name="T1" fmla="*/ 96 h 96"/>
                <a:gd name="T2" fmla="*/ 72 w 144"/>
                <a:gd name="T3" fmla="*/ 96 h 96"/>
                <a:gd name="T4" fmla="*/ 144 w 144"/>
                <a:gd name="T5" fmla="*/ 0 h 96"/>
                <a:gd name="T6" fmla="*/ 72 w 144"/>
                <a:gd name="T7" fmla="*/ 48 h 96"/>
                <a:gd name="T8" fmla="*/ 0 w 144"/>
                <a:gd name="T9" fmla="*/ 0 h 96"/>
                <a:gd name="T10" fmla="*/ 72 w 144"/>
                <a:gd name="T11" fmla="*/ 96 h 96"/>
                <a:gd name="T12" fmla="*/ 72 w 144"/>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44" h="96">
                  <a:moveTo>
                    <a:pt x="72" y="96"/>
                  </a:moveTo>
                  <a:lnTo>
                    <a:pt x="72" y="96"/>
                  </a:lnTo>
                  <a:lnTo>
                    <a:pt x="144" y="0"/>
                  </a:lnTo>
                  <a:lnTo>
                    <a:pt x="72" y="48"/>
                  </a:lnTo>
                  <a:lnTo>
                    <a:pt x="0" y="0"/>
                  </a:lnTo>
                  <a:lnTo>
                    <a:pt x="72" y="96"/>
                  </a:lnTo>
                  <a:lnTo>
                    <a:pt x="72" y="96"/>
                  </a:lnTo>
                  <a:close/>
                </a:path>
              </a:pathLst>
            </a:custGeom>
            <a:noFill/>
            <a:ln w="349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0" name="Freeform 49">
              <a:extLst>
                <a:ext uri="{FF2B5EF4-FFF2-40B4-BE49-F238E27FC236}">
                  <a16:creationId xmlns:a16="http://schemas.microsoft.com/office/drawing/2014/main" id="{5E43B772-516A-47E5-A9F9-733D77417913}"/>
                </a:ext>
              </a:extLst>
            </p:cNvPr>
            <p:cNvSpPr>
              <a:spLocks/>
            </p:cNvSpPr>
            <p:nvPr/>
          </p:nvSpPr>
          <p:spPr bwMode="auto">
            <a:xfrm>
              <a:off x="2036" y="2293"/>
              <a:ext cx="29" cy="1033"/>
            </a:xfrm>
            <a:custGeom>
              <a:avLst/>
              <a:gdLst>
                <a:gd name="T0" fmla="*/ 1111 h 1111"/>
                <a:gd name="T1" fmla="*/ 1111 h 1111"/>
                <a:gd name="T2" fmla="*/ 0 h 1111"/>
              </a:gdLst>
              <a:ahLst/>
              <a:cxnLst>
                <a:cxn ang="0">
                  <a:pos x="0" y="T0"/>
                </a:cxn>
                <a:cxn ang="0">
                  <a:pos x="0" y="T1"/>
                </a:cxn>
                <a:cxn ang="0">
                  <a:pos x="0" y="T2"/>
                </a:cxn>
              </a:cxnLst>
              <a:rect l="0" t="0" r="r" b="b"/>
              <a:pathLst>
                <a:path h="1111">
                  <a:moveTo>
                    <a:pt x="0" y="1111"/>
                  </a:moveTo>
                  <a:lnTo>
                    <a:pt x="0" y="1111"/>
                  </a:lnTo>
                  <a:lnTo>
                    <a:pt x="0" y="0"/>
                  </a:lnTo>
                </a:path>
              </a:pathLst>
            </a:custGeom>
            <a:noFill/>
            <a:ln w="349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1" name="Freeform 50">
              <a:extLst>
                <a:ext uri="{FF2B5EF4-FFF2-40B4-BE49-F238E27FC236}">
                  <a16:creationId xmlns:a16="http://schemas.microsoft.com/office/drawing/2014/main" id="{896BC87B-28C3-44F8-B508-0760029E1864}"/>
                </a:ext>
              </a:extLst>
            </p:cNvPr>
            <p:cNvSpPr>
              <a:spLocks noEditPoints="1"/>
            </p:cNvSpPr>
            <p:nvPr/>
          </p:nvSpPr>
          <p:spPr bwMode="auto">
            <a:xfrm>
              <a:off x="2957" y="1155"/>
              <a:ext cx="0" cy="73"/>
            </a:xfrm>
            <a:custGeom>
              <a:avLst/>
              <a:gdLst>
                <a:gd name="T0" fmla="*/ 0 h 80"/>
                <a:gd name="T1" fmla="*/ 0 h 80"/>
                <a:gd name="T2" fmla="*/ 27 h 80"/>
                <a:gd name="T3" fmla="*/ 54 h 80"/>
                <a:gd name="T4" fmla="*/ 54 h 80"/>
                <a:gd name="T5" fmla="*/ 80 h 80"/>
              </a:gdLst>
              <a:ahLst/>
              <a:cxnLst>
                <a:cxn ang="0">
                  <a:pos x="0" y="T0"/>
                </a:cxn>
                <a:cxn ang="0">
                  <a:pos x="0" y="T1"/>
                </a:cxn>
                <a:cxn ang="0">
                  <a:pos x="0" y="T2"/>
                </a:cxn>
                <a:cxn ang="0">
                  <a:pos x="0" y="T3"/>
                </a:cxn>
                <a:cxn ang="0">
                  <a:pos x="0" y="T4"/>
                </a:cxn>
                <a:cxn ang="0">
                  <a:pos x="0" y="T5"/>
                </a:cxn>
              </a:cxnLst>
              <a:rect l="0" t="0" r="r" b="b"/>
              <a:pathLst>
                <a:path h="80">
                  <a:moveTo>
                    <a:pt x="0" y="0"/>
                  </a:moveTo>
                  <a:lnTo>
                    <a:pt x="0" y="0"/>
                  </a:lnTo>
                  <a:lnTo>
                    <a:pt x="0" y="27"/>
                  </a:lnTo>
                  <a:moveTo>
                    <a:pt x="0" y="54"/>
                  </a:moveTo>
                  <a:lnTo>
                    <a:pt x="0" y="54"/>
                  </a:lnTo>
                  <a:lnTo>
                    <a:pt x="0" y="80"/>
                  </a:lnTo>
                </a:path>
              </a:pathLst>
            </a:custGeom>
            <a:noFill/>
            <a:ln w="222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2" name="Freeform 51">
              <a:extLst>
                <a:ext uri="{FF2B5EF4-FFF2-40B4-BE49-F238E27FC236}">
                  <a16:creationId xmlns:a16="http://schemas.microsoft.com/office/drawing/2014/main" id="{C20E8E4C-1E4C-4153-99FF-012C16610403}"/>
                </a:ext>
              </a:extLst>
            </p:cNvPr>
            <p:cNvSpPr>
              <a:spLocks noEditPoints="1"/>
            </p:cNvSpPr>
            <p:nvPr/>
          </p:nvSpPr>
          <p:spPr bwMode="auto">
            <a:xfrm>
              <a:off x="2957" y="1155"/>
              <a:ext cx="0" cy="25"/>
            </a:xfrm>
            <a:custGeom>
              <a:avLst/>
              <a:gdLst>
                <a:gd name="T0" fmla="*/ 0 h 27"/>
                <a:gd name="T1" fmla="*/ 0 h 27"/>
                <a:gd name="T2" fmla="*/ 27 h 27"/>
                <a:gd name="T3" fmla="*/ 0 h 27"/>
                <a:gd name="T4" fmla="*/ 0 h 27"/>
                <a:gd name="T5" fmla="*/ 27 h 27"/>
              </a:gdLst>
              <a:ahLst/>
              <a:cxnLst>
                <a:cxn ang="0">
                  <a:pos x="0" y="T0"/>
                </a:cxn>
                <a:cxn ang="0">
                  <a:pos x="0" y="T1"/>
                </a:cxn>
                <a:cxn ang="0">
                  <a:pos x="0" y="T2"/>
                </a:cxn>
                <a:cxn ang="0">
                  <a:pos x="0" y="T3"/>
                </a:cxn>
                <a:cxn ang="0">
                  <a:pos x="0" y="T4"/>
                </a:cxn>
                <a:cxn ang="0">
                  <a:pos x="0" y="T5"/>
                </a:cxn>
              </a:cxnLst>
              <a:rect l="0" t="0" r="r" b="b"/>
              <a:pathLst>
                <a:path h="27">
                  <a:moveTo>
                    <a:pt x="0" y="0"/>
                  </a:moveTo>
                  <a:lnTo>
                    <a:pt x="0" y="0"/>
                  </a:lnTo>
                  <a:lnTo>
                    <a:pt x="0" y="27"/>
                  </a:lnTo>
                  <a:moveTo>
                    <a:pt x="0" y="0"/>
                  </a:moveTo>
                  <a:lnTo>
                    <a:pt x="0" y="0"/>
                  </a:lnTo>
                  <a:lnTo>
                    <a:pt x="0" y="27"/>
                  </a:lnTo>
                </a:path>
              </a:pathLst>
            </a:custGeom>
            <a:noFill/>
            <a:ln w="222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3" name="Freeform 52">
              <a:extLst>
                <a:ext uri="{FF2B5EF4-FFF2-40B4-BE49-F238E27FC236}">
                  <a16:creationId xmlns:a16="http://schemas.microsoft.com/office/drawing/2014/main" id="{3F8C2693-ED76-4835-AD81-FD4E37655B2C}"/>
                </a:ext>
              </a:extLst>
            </p:cNvPr>
            <p:cNvSpPr>
              <a:spLocks noEditPoints="1"/>
            </p:cNvSpPr>
            <p:nvPr/>
          </p:nvSpPr>
          <p:spPr bwMode="auto">
            <a:xfrm>
              <a:off x="2957" y="1264"/>
              <a:ext cx="0" cy="650"/>
            </a:xfrm>
            <a:custGeom>
              <a:avLst/>
              <a:gdLst>
                <a:gd name="T0" fmla="*/ 0 h 720"/>
                <a:gd name="T1" fmla="*/ 0 h 720"/>
                <a:gd name="T2" fmla="*/ 27 h 720"/>
                <a:gd name="T3" fmla="*/ 54 h 720"/>
                <a:gd name="T4" fmla="*/ 54 h 720"/>
                <a:gd name="T5" fmla="*/ 80 h 720"/>
                <a:gd name="T6" fmla="*/ 107 h 720"/>
                <a:gd name="T7" fmla="*/ 107 h 720"/>
                <a:gd name="T8" fmla="*/ 134 h 720"/>
                <a:gd name="T9" fmla="*/ 160 h 720"/>
                <a:gd name="T10" fmla="*/ 160 h 720"/>
                <a:gd name="T11" fmla="*/ 187 h 720"/>
                <a:gd name="T12" fmla="*/ 214 h 720"/>
                <a:gd name="T13" fmla="*/ 214 h 720"/>
                <a:gd name="T14" fmla="*/ 240 h 720"/>
                <a:gd name="T15" fmla="*/ 267 h 720"/>
                <a:gd name="T16" fmla="*/ 267 h 720"/>
                <a:gd name="T17" fmla="*/ 294 h 720"/>
                <a:gd name="T18" fmla="*/ 320 h 720"/>
                <a:gd name="T19" fmla="*/ 320 h 720"/>
                <a:gd name="T20" fmla="*/ 347 h 720"/>
                <a:gd name="T21" fmla="*/ 374 h 720"/>
                <a:gd name="T22" fmla="*/ 374 h 720"/>
                <a:gd name="T23" fmla="*/ 400 h 720"/>
                <a:gd name="T24" fmla="*/ 427 h 720"/>
                <a:gd name="T25" fmla="*/ 427 h 720"/>
                <a:gd name="T26" fmla="*/ 454 h 720"/>
                <a:gd name="T27" fmla="*/ 480 h 720"/>
                <a:gd name="T28" fmla="*/ 480 h 720"/>
                <a:gd name="T29" fmla="*/ 507 h 720"/>
                <a:gd name="T30" fmla="*/ 534 h 720"/>
                <a:gd name="T31" fmla="*/ 534 h 720"/>
                <a:gd name="T32" fmla="*/ 560 h 720"/>
                <a:gd name="T33" fmla="*/ 587 h 720"/>
                <a:gd name="T34" fmla="*/ 587 h 720"/>
                <a:gd name="T35" fmla="*/ 614 h 720"/>
                <a:gd name="T36" fmla="*/ 640 h 720"/>
                <a:gd name="T37" fmla="*/ 640 h 720"/>
                <a:gd name="T38" fmla="*/ 667 h 720"/>
                <a:gd name="T39" fmla="*/ 694 h 720"/>
                <a:gd name="T40" fmla="*/ 694 h 720"/>
                <a:gd name="T41" fmla="*/ 720 h 720"/>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 ang="0">
                  <a:pos x="0" y="T26"/>
                </a:cxn>
                <a:cxn ang="0">
                  <a:pos x="0" y="T27"/>
                </a:cxn>
                <a:cxn ang="0">
                  <a:pos x="0" y="T28"/>
                </a:cxn>
                <a:cxn ang="0">
                  <a:pos x="0" y="T29"/>
                </a:cxn>
                <a:cxn ang="0">
                  <a:pos x="0" y="T30"/>
                </a:cxn>
                <a:cxn ang="0">
                  <a:pos x="0" y="T31"/>
                </a:cxn>
                <a:cxn ang="0">
                  <a:pos x="0" y="T32"/>
                </a:cxn>
                <a:cxn ang="0">
                  <a:pos x="0" y="T33"/>
                </a:cxn>
                <a:cxn ang="0">
                  <a:pos x="0" y="T34"/>
                </a:cxn>
                <a:cxn ang="0">
                  <a:pos x="0" y="T35"/>
                </a:cxn>
                <a:cxn ang="0">
                  <a:pos x="0" y="T36"/>
                </a:cxn>
                <a:cxn ang="0">
                  <a:pos x="0" y="T37"/>
                </a:cxn>
                <a:cxn ang="0">
                  <a:pos x="0" y="T38"/>
                </a:cxn>
                <a:cxn ang="0">
                  <a:pos x="0" y="T39"/>
                </a:cxn>
                <a:cxn ang="0">
                  <a:pos x="0" y="T40"/>
                </a:cxn>
                <a:cxn ang="0">
                  <a:pos x="0" y="T41"/>
                </a:cxn>
              </a:cxnLst>
              <a:rect l="0" t="0" r="r" b="b"/>
              <a:pathLst>
                <a:path h="720">
                  <a:moveTo>
                    <a:pt x="0" y="0"/>
                  </a:moveTo>
                  <a:lnTo>
                    <a:pt x="0" y="0"/>
                  </a:lnTo>
                  <a:lnTo>
                    <a:pt x="0" y="27"/>
                  </a:lnTo>
                  <a:moveTo>
                    <a:pt x="0" y="54"/>
                  </a:moveTo>
                  <a:lnTo>
                    <a:pt x="0" y="54"/>
                  </a:lnTo>
                  <a:lnTo>
                    <a:pt x="0" y="80"/>
                  </a:lnTo>
                  <a:moveTo>
                    <a:pt x="0" y="107"/>
                  </a:moveTo>
                  <a:lnTo>
                    <a:pt x="0" y="107"/>
                  </a:lnTo>
                  <a:lnTo>
                    <a:pt x="0" y="134"/>
                  </a:lnTo>
                  <a:moveTo>
                    <a:pt x="0" y="160"/>
                  </a:moveTo>
                  <a:lnTo>
                    <a:pt x="0" y="160"/>
                  </a:lnTo>
                  <a:lnTo>
                    <a:pt x="0" y="187"/>
                  </a:lnTo>
                  <a:moveTo>
                    <a:pt x="0" y="214"/>
                  </a:moveTo>
                  <a:lnTo>
                    <a:pt x="0" y="214"/>
                  </a:lnTo>
                  <a:lnTo>
                    <a:pt x="0" y="240"/>
                  </a:lnTo>
                  <a:moveTo>
                    <a:pt x="0" y="267"/>
                  </a:moveTo>
                  <a:lnTo>
                    <a:pt x="0" y="267"/>
                  </a:lnTo>
                  <a:lnTo>
                    <a:pt x="0" y="294"/>
                  </a:lnTo>
                  <a:moveTo>
                    <a:pt x="0" y="320"/>
                  </a:moveTo>
                  <a:lnTo>
                    <a:pt x="0" y="320"/>
                  </a:lnTo>
                  <a:lnTo>
                    <a:pt x="0" y="347"/>
                  </a:lnTo>
                  <a:moveTo>
                    <a:pt x="0" y="374"/>
                  </a:moveTo>
                  <a:lnTo>
                    <a:pt x="0" y="374"/>
                  </a:lnTo>
                  <a:lnTo>
                    <a:pt x="0" y="400"/>
                  </a:lnTo>
                  <a:moveTo>
                    <a:pt x="0" y="427"/>
                  </a:moveTo>
                  <a:lnTo>
                    <a:pt x="0" y="427"/>
                  </a:lnTo>
                  <a:lnTo>
                    <a:pt x="0" y="454"/>
                  </a:lnTo>
                  <a:moveTo>
                    <a:pt x="0" y="480"/>
                  </a:moveTo>
                  <a:lnTo>
                    <a:pt x="0" y="480"/>
                  </a:lnTo>
                  <a:lnTo>
                    <a:pt x="0" y="507"/>
                  </a:lnTo>
                  <a:moveTo>
                    <a:pt x="0" y="534"/>
                  </a:moveTo>
                  <a:lnTo>
                    <a:pt x="0" y="534"/>
                  </a:lnTo>
                  <a:lnTo>
                    <a:pt x="0" y="560"/>
                  </a:lnTo>
                  <a:moveTo>
                    <a:pt x="0" y="587"/>
                  </a:moveTo>
                  <a:lnTo>
                    <a:pt x="0" y="587"/>
                  </a:lnTo>
                  <a:lnTo>
                    <a:pt x="0" y="614"/>
                  </a:lnTo>
                  <a:moveTo>
                    <a:pt x="0" y="640"/>
                  </a:moveTo>
                  <a:lnTo>
                    <a:pt x="0" y="640"/>
                  </a:lnTo>
                  <a:lnTo>
                    <a:pt x="0" y="667"/>
                  </a:lnTo>
                  <a:moveTo>
                    <a:pt x="0" y="694"/>
                  </a:moveTo>
                  <a:lnTo>
                    <a:pt x="0" y="694"/>
                  </a:lnTo>
                  <a:lnTo>
                    <a:pt x="0" y="720"/>
                  </a:lnTo>
                </a:path>
              </a:pathLst>
            </a:custGeom>
            <a:noFill/>
            <a:ln w="222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4" name="Freeform 53">
              <a:extLst>
                <a:ext uri="{FF2B5EF4-FFF2-40B4-BE49-F238E27FC236}">
                  <a16:creationId xmlns:a16="http://schemas.microsoft.com/office/drawing/2014/main" id="{2FB1529A-77C3-49AC-AE9D-CF4A068D479C}"/>
                </a:ext>
              </a:extLst>
            </p:cNvPr>
            <p:cNvSpPr>
              <a:spLocks noEditPoints="1"/>
            </p:cNvSpPr>
            <p:nvPr/>
          </p:nvSpPr>
          <p:spPr bwMode="auto">
            <a:xfrm>
              <a:off x="2957" y="1264"/>
              <a:ext cx="0" cy="627"/>
            </a:xfrm>
            <a:custGeom>
              <a:avLst/>
              <a:gdLst>
                <a:gd name="T0" fmla="*/ 0 h 694"/>
                <a:gd name="T1" fmla="*/ 0 h 694"/>
                <a:gd name="T2" fmla="*/ 27 h 694"/>
                <a:gd name="T3" fmla="*/ 134 h 694"/>
                <a:gd name="T4" fmla="*/ 134 h 694"/>
                <a:gd name="T5" fmla="*/ 160 h 694"/>
                <a:gd name="T6" fmla="*/ 267 h 694"/>
                <a:gd name="T7" fmla="*/ 267 h 694"/>
                <a:gd name="T8" fmla="*/ 294 h 694"/>
                <a:gd name="T9" fmla="*/ 400 h 694"/>
                <a:gd name="T10" fmla="*/ 400 h 694"/>
                <a:gd name="T11" fmla="*/ 427 h 694"/>
                <a:gd name="T12" fmla="*/ 534 h 694"/>
                <a:gd name="T13" fmla="*/ 534 h 694"/>
                <a:gd name="T14" fmla="*/ 560 h 694"/>
                <a:gd name="T15" fmla="*/ 667 h 694"/>
                <a:gd name="T16" fmla="*/ 667 h 694"/>
                <a:gd name="T17" fmla="*/ 694 h 694"/>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Lst>
              <a:rect l="0" t="0" r="r" b="b"/>
              <a:pathLst>
                <a:path h="694">
                  <a:moveTo>
                    <a:pt x="0" y="0"/>
                  </a:moveTo>
                  <a:lnTo>
                    <a:pt x="0" y="0"/>
                  </a:lnTo>
                  <a:lnTo>
                    <a:pt x="0" y="27"/>
                  </a:lnTo>
                  <a:moveTo>
                    <a:pt x="0" y="134"/>
                  </a:moveTo>
                  <a:lnTo>
                    <a:pt x="0" y="134"/>
                  </a:lnTo>
                  <a:lnTo>
                    <a:pt x="0" y="160"/>
                  </a:lnTo>
                  <a:moveTo>
                    <a:pt x="0" y="267"/>
                  </a:moveTo>
                  <a:lnTo>
                    <a:pt x="0" y="267"/>
                  </a:lnTo>
                  <a:lnTo>
                    <a:pt x="0" y="294"/>
                  </a:lnTo>
                  <a:moveTo>
                    <a:pt x="0" y="400"/>
                  </a:moveTo>
                  <a:lnTo>
                    <a:pt x="0" y="400"/>
                  </a:lnTo>
                  <a:lnTo>
                    <a:pt x="0" y="427"/>
                  </a:lnTo>
                  <a:moveTo>
                    <a:pt x="0" y="534"/>
                  </a:moveTo>
                  <a:lnTo>
                    <a:pt x="0" y="534"/>
                  </a:lnTo>
                  <a:lnTo>
                    <a:pt x="0" y="560"/>
                  </a:lnTo>
                  <a:moveTo>
                    <a:pt x="0" y="667"/>
                  </a:moveTo>
                  <a:lnTo>
                    <a:pt x="0" y="667"/>
                  </a:lnTo>
                  <a:lnTo>
                    <a:pt x="0" y="694"/>
                  </a:lnTo>
                </a:path>
              </a:pathLst>
            </a:custGeom>
            <a:noFill/>
            <a:ln w="222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5" name="Freeform 54">
              <a:extLst>
                <a:ext uri="{FF2B5EF4-FFF2-40B4-BE49-F238E27FC236}">
                  <a16:creationId xmlns:a16="http://schemas.microsoft.com/office/drawing/2014/main" id="{CBCAB24A-532B-4E0F-8A0A-9883BF8D07CD}"/>
                </a:ext>
              </a:extLst>
            </p:cNvPr>
            <p:cNvSpPr>
              <a:spLocks noEditPoints="1"/>
            </p:cNvSpPr>
            <p:nvPr/>
          </p:nvSpPr>
          <p:spPr bwMode="auto">
            <a:xfrm>
              <a:off x="2957" y="1264"/>
              <a:ext cx="0" cy="627"/>
            </a:xfrm>
            <a:custGeom>
              <a:avLst/>
              <a:gdLst>
                <a:gd name="T0" fmla="*/ 0 h 694"/>
                <a:gd name="T1" fmla="*/ 0 h 694"/>
                <a:gd name="T2" fmla="*/ 27 h 694"/>
                <a:gd name="T3" fmla="*/ 134 h 694"/>
                <a:gd name="T4" fmla="*/ 134 h 694"/>
                <a:gd name="T5" fmla="*/ 160 h 694"/>
                <a:gd name="T6" fmla="*/ 267 h 694"/>
                <a:gd name="T7" fmla="*/ 267 h 694"/>
                <a:gd name="T8" fmla="*/ 294 h 694"/>
                <a:gd name="T9" fmla="*/ 400 h 694"/>
                <a:gd name="T10" fmla="*/ 400 h 694"/>
                <a:gd name="T11" fmla="*/ 427 h 694"/>
                <a:gd name="T12" fmla="*/ 534 h 694"/>
                <a:gd name="T13" fmla="*/ 534 h 694"/>
                <a:gd name="T14" fmla="*/ 560 h 694"/>
                <a:gd name="T15" fmla="*/ 667 h 694"/>
                <a:gd name="T16" fmla="*/ 667 h 694"/>
                <a:gd name="T17" fmla="*/ 694 h 694"/>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Lst>
              <a:rect l="0" t="0" r="r" b="b"/>
              <a:pathLst>
                <a:path h="694">
                  <a:moveTo>
                    <a:pt x="0" y="0"/>
                  </a:moveTo>
                  <a:lnTo>
                    <a:pt x="0" y="0"/>
                  </a:lnTo>
                  <a:lnTo>
                    <a:pt x="0" y="27"/>
                  </a:lnTo>
                  <a:moveTo>
                    <a:pt x="0" y="134"/>
                  </a:moveTo>
                  <a:lnTo>
                    <a:pt x="0" y="134"/>
                  </a:lnTo>
                  <a:lnTo>
                    <a:pt x="0" y="160"/>
                  </a:lnTo>
                  <a:moveTo>
                    <a:pt x="0" y="267"/>
                  </a:moveTo>
                  <a:lnTo>
                    <a:pt x="0" y="267"/>
                  </a:lnTo>
                  <a:lnTo>
                    <a:pt x="0" y="294"/>
                  </a:lnTo>
                  <a:moveTo>
                    <a:pt x="0" y="400"/>
                  </a:moveTo>
                  <a:lnTo>
                    <a:pt x="0" y="400"/>
                  </a:lnTo>
                  <a:lnTo>
                    <a:pt x="0" y="427"/>
                  </a:lnTo>
                  <a:moveTo>
                    <a:pt x="0" y="534"/>
                  </a:moveTo>
                  <a:lnTo>
                    <a:pt x="0" y="534"/>
                  </a:lnTo>
                  <a:lnTo>
                    <a:pt x="0" y="560"/>
                  </a:lnTo>
                  <a:moveTo>
                    <a:pt x="0" y="667"/>
                  </a:moveTo>
                  <a:lnTo>
                    <a:pt x="0" y="667"/>
                  </a:lnTo>
                  <a:lnTo>
                    <a:pt x="0" y="694"/>
                  </a:lnTo>
                </a:path>
              </a:pathLst>
            </a:custGeom>
            <a:noFill/>
            <a:ln w="381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6" name="Freeform 55">
              <a:extLst>
                <a:ext uri="{FF2B5EF4-FFF2-40B4-BE49-F238E27FC236}">
                  <a16:creationId xmlns:a16="http://schemas.microsoft.com/office/drawing/2014/main" id="{1C5B7198-9530-473C-BDA4-B76E05D505A0}"/>
                </a:ext>
              </a:extLst>
            </p:cNvPr>
            <p:cNvSpPr>
              <a:spLocks noEditPoints="1"/>
            </p:cNvSpPr>
            <p:nvPr/>
          </p:nvSpPr>
          <p:spPr bwMode="auto">
            <a:xfrm>
              <a:off x="2957" y="1264"/>
              <a:ext cx="0" cy="627"/>
            </a:xfrm>
            <a:custGeom>
              <a:avLst/>
              <a:gdLst>
                <a:gd name="T0" fmla="*/ 0 h 694"/>
                <a:gd name="T1" fmla="*/ 0 h 694"/>
                <a:gd name="T2" fmla="*/ 54 h 694"/>
                <a:gd name="T3" fmla="*/ 107 h 694"/>
                <a:gd name="T4" fmla="*/ 107 h 694"/>
                <a:gd name="T5" fmla="*/ 160 h 694"/>
                <a:gd name="T6" fmla="*/ 214 h 694"/>
                <a:gd name="T7" fmla="*/ 214 h 694"/>
                <a:gd name="T8" fmla="*/ 267 h 694"/>
                <a:gd name="T9" fmla="*/ 320 h 694"/>
                <a:gd name="T10" fmla="*/ 320 h 694"/>
                <a:gd name="T11" fmla="*/ 374 h 694"/>
                <a:gd name="T12" fmla="*/ 427 h 694"/>
                <a:gd name="T13" fmla="*/ 427 h 694"/>
                <a:gd name="T14" fmla="*/ 480 h 694"/>
                <a:gd name="T15" fmla="*/ 534 h 694"/>
                <a:gd name="T16" fmla="*/ 534 h 694"/>
                <a:gd name="T17" fmla="*/ 587 h 694"/>
                <a:gd name="T18" fmla="*/ 640 h 694"/>
                <a:gd name="T19" fmla="*/ 640 h 694"/>
                <a:gd name="T20" fmla="*/ 694 h 694"/>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Lst>
              <a:rect l="0" t="0" r="r" b="b"/>
              <a:pathLst>
                <a:path h="694">
                  <a:moveTo>
                    <a:pt x="0" y="0"/>
                  </a:moveTo>
                  <a:lnTo>
                    <a:pt x="0" y="0"/>
                  </a:lnTo>
                  <a:lnTo>
                    <a:pt x="0" y="54"/>
                  </a:lnTo>
                  <a:moveTo>
                    <a:pt x="0" y="107"/>
                  </a:moveTo>
                  <a:lnTo>
                    <a:pt x="0" y="107"/>
                  </a:lnTo>
                  <a:lnTo>
                    <a:pt x="0" y="160"/>
                  </a:lnTo>
                  <a:moveTo>
                    <a:pt x="0" y="214"/>
                  </a:moveTo>
                  <a:lnTo>
                    <a:pt x="0" y="214"/>
                  </a:lnTo>
                  <a:lnTo>
                    <a:pt x="0" y="267"/>
                  </a:lnTo>
                  <a:moveTo>
                    <a:pt x="0" y="320"/>
                  </a:moveTo>
                  <a:lnTo>
                    <a:pt x="0" y="320"/>
                  </a:lnTo>
                  <a:lnTo>
                    <a:pt x="0" y="374"/>
                  </a:lnTo>
                  <a:moveTo>
                    <a:pt x="0" y="427"/>
                  </a:moveTo>
                  <a:lnTo>
                    <a:pt x="0" y="427"/>
                  </a:lnTo>
                  <a:lnTo>
                    <a:pt x="0" y="480"/>
                  </a:lnTo>
                  <a:moveTo>
                    <a:pt x="0" y="534"/>
                  </a:moveTo>
                  <a:lnTo>
                    <a:pt x="0" y="534"/>
                  </a:lnTo>
                  <a:lnTo>
                    <a:pt x="0" y="587"/>
                  </a:lnTo>
                  <a:moveTo>
                    <a:pt x="0" y="640"/>
                  </a:moveTo>
                  <a:lnTo>
                    <a:pt x="0" y="640"/>
                  </a:lnTo>
                  <a:lnTo>
                    <a:pt x="0" y="694"/>
                  </a:lnTo>
                </a:path>
              </a:pathLst>
            </a:custGeom>
            <a:noFill/>
            <a:ln w="38100" cap="flat">
              <a:solidFill>
                <a:srgbClr val="80808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7" name="Line 56">
              <a:extLst>
                <a:ext uri="{FF2B5EF4-FFF2-40B4-BE49-F238E27FC236}">
                  <a16:creationId xmlns:a16="http://schemas.microsoft.com/office/drawing/2014/main" id="{DB75C38E-BA00-41BE-98BF-A1C62A14BC22}"/>
                </a:ext>
              </a:extLst>
            </p:cNvPr>
            <p:cNvSpPr>
              <a:spLocks noChangeShapeType="1"/>
            </p:cNvSpPr>
            <p:nvPr/>
          </p:nvSpPr>
          <p:spPr bwMode="auto">
            <a:xfrm>
              <a:off x="2957" y="2601"/>
              <a:ext cx="0" cy="0"/>
            </a:xfrm>
            <a:prstGeom prst="line">
              <a:avLst/>
            </a:prstGeom>
            <a:noFill/>
            <a:ln w="2222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8" name="Freeform 57">
              <a:extLst>
                <a:ext uri="{FF2B5EF4-FFF2-40B4-BE49-F238E27FC236}">
                  <a16:creationId xmlns:a16="http://schemas.microsoft.com/office/drawing/2014/main" id="{75923C35-9F99-4328-BEC9-C57E7F238A86}"/>
                </a:ext>
              </a:extLst>
            </p:cNvPr>
            <p:cNvSpPr>
              <a:spLocks/>
            </p:cNvSpPr>
            <p:nvPr/>
          </p:nvSpPr>
          <p:spPr bwMode="auto">
            <a:xfrm>
              <a:off x="1110" y="3361"/>
              <a:ext cx="274" cy="146"/>
            </a:xfrm>
            <a:custGeom>
              <a:avLst/>
              <a:gdLst>
                <a:gd name="T0" fmla="*/ 271 w 304"/>
                <a:gd name="T1" fmla="*/ 150 h 162"/>
                <a:gd name="T2" fmla="*/ 271 w 304"/>
                <a:gd name="T3" fmla="*/ 150 h 162"/>
                <a:gd name="T4" fmla="*/ 190 w 304"/>
                <a:gd name="T5" fmla="*/ 154 h 162"/>
                <a:gd name="T6" fmla="*/ 45 w 304"/>
                <a:gd name="T7" fmla="*/ 153 h 162"/>
                <a:gd name="T8" fmla="*/ 10 w 304"/>
                <a:gd name="T9" fmla="*/ 85 h 162"/>
                <a:gd name="T10" fmla="*/ 55 w 304"/>
                <a:gd name="T11" fmla="*/ 55 h 162"/>
                <a:gd name="T12" fmla="*/ 66 w 304"/>
                <a:gd name="T13" fmla="*/ 73 h 162"/>
                <a:gd name="T14" fmla="*/ 82 w 304"/>
                <a:gd name="T15" fmla="*/ 30 h 162"/>
                <a:gd name="T16" fmla="*/ 126 w 304"/>
                <a:gd name="T17" fmla="*/ 60 h 162"/>
                <a:gd name="T18" fmla="*/ 141 w 304"/>
                <a:gd name="T19" fmla="*/ 16 h 162"/>
                <a:gd name="T20" fmla="*/ 166 w 304"/>
                <a:gd name="T21" fmla="*/ 58 h 162"/>
                <a:gd name="T22" fmla="*/ 214 w 304"/>
                <a:gd name="T23" fmla="*/ 18 h 162"/>
                <a:gd name="T24" fmla="*/ 226 w 304"/>
                <a:gd name="T25" fmla="*/ 75 h 162"/>
                <a:gd name="T26" fmla="*/ 282 w 304"/>
                <a:gd name="T27" fmla="*/ 52 h 162"/>
                <a:gd name="T28" fmla="*/ 268 w 304"/>
                <a:gd name="T29" fmla="*/ 111 h 162"/>
                <a:gd name="T30" fmla="*/ 292 w 304"/>
                <a:gd name="T31" fmla="*/ 124 h 162"/>
                <a:gd name="T32" fmla="*/ 271 w 304"/>
                <a:gd name="T33" fmla="*/ 15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4" h="162">
                  <a:moveTo>
                    <a:pt x="271" y="150"/>
                  </a:moveTo>
                  <a:lnTo>
                    <a:pt x="271" y="150"/>
                  </a:lnTo>
                  <a:cubicBezTo>
                    <a:pt x="270" y="156"/>
                    <a:pt x="223" y="154"/>
                    <a:pt x="190" y="154"/>
                  </a:cubicBezTo>
                  <a:cubicBezTo>
                    <a:pt x="157" y="154"/>
                    <a:pt x="49" y="162"/>
                    <a:pt x="45" y="153"/>
                  </a:cubicBezTo>
                  <a:cubicBezTo>
                    <a:pt x="40" y="144"/>
                    <a:pt x="0" y="99"/>
                    <a:pt x="10" y="85"/>
                  </a:cubicBezTo>
                  <a:cubicBezTo>
                    <a:pt x="21" y="72"/>
                    <a:pt x="46" y="46"/>
                    <a:pt x="55" y="55"/>
                  </a:cubicBezTo>
                  <a:cubicBezTo>
                    <a:pt x="64" y="64"/>
                    <a:pt x="66" y="73"/>
                    <a:pt x="66" y="73"/>
                  </a:cubicBezTo>
                  <a:cubicBezTo>
                    <a:pt x="66" y="73"/>
                    <a:pt x="63" y="36"/>
                    <a:pt x="82" y="30"/>
                  </a:cubicBezTo>
                  <a:cubicBezTo>
                    <a:pt x="102" y="24"/>
                    <a:pt x="126" y="60"/>
                    <a:pt x="126" y="60"/>
                  </a:cubicBezTo>
                  <a:cubicBezTo>
                    <a:pt x="126" y="60"/>
                    <a:pt x="108" y="15"/>
                    <a:pt x="141" y="16"/>
                  </a:cubicBezTo>
                  <a:cubicBezTo>
                    <a:pt x="174" y="18"/>
                    <a:pt x="166" y="58"/>
                    <a:pt x="166" y="58"/>
                  </a:cubicBezTo>
                  <a:cubicBezTo>
                    <a:pt x="166" y="58"/>
                    <a:pt x="193" y="0"/>
                    <a:pt x="214" y="18"/>
                  </a:cubicBezTo>
                  <a:cubicBezTo>
                    <a:pt x="235" y="36"/>
                    <a:pt x="226" y="75"/>
                    <a:pt x="226" y="75"/>
                  </a:cubicBezTo>
                  <a:cubicBezTo>
                    <a:pt x="226" y="75"/>
                    <a:pt x="259" y="19"/>
                    <a:pt x="282" y="52"/>
                  </a:cubicBezTo>
                  <a:cubicBezTo>
                    <a:pt x="304" y="85"/>
                    <a:pt x="268" y="111"/>
                    <a:pt x="268" y="111"/>
                  </a:cubicBezTo>
                  <a:cubicBezTo>
                    <a:pt x="268" y="111"/>
                    <a:pt x="291" y="111"/>
                    <a:pt x="292" y="124"/>
                  </a:cubicBezTo>
                  <a:cubicBezTo>
                    <a:pt x="294" y="138"/>
                    <a:pt x="273" y="144"/>
                    <a:pt x="271" y="150"/>
                  </a:cubicBezTo>
                  <a:close/>
                </a:path>
              </a:pathLst>
            </a:custGeom>
            <a:solidFill>
              <a:srgbClr val="62C44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9" name="Freeform 58">
              <a:extLst>
                <a:ext uri="{FF2B5EF4-FFF2-40B4-BE49-F238E27FC236}">
                  <a16:creationId xmlns:a16="http://schemas.microsoft.com/office/drawing/2014/main" id="{F4F28BBA-1F11-46A9-9F04-A18DEEDF7DAD}"/>
                </a:ext>
              </a:extLst>
            </p:cNvPr>
            <p:cNvSpPr>
              <a:spLocks/>
            </p:cNvSpPr>
            <p:nvPr/>
          </p:nvSpPr>
          <p:spPr bwMode="auto">
            <a:xfrm>
              <a:off x="1110" y="3361"/>
              <a:ext cx="274" cy="146"/>
            </a:xfrm>
            <a:custGeom>
              <a:avLst/>
              <a:gdLst>
                <a:gd name="T0" fmla="*/ 271 w 304"/>
                <a:gd name="T1" fmla="*/ 150 h 162"/>
                <a:gd name="T2" fmla="*/ 271 w 304"/>
                <a:gd name="T3" fmla="*/ 150 h 162"/>
                <a:gd name="T4" fmla="*/ 190 w 304"/>
                <a:gd name="T5" fmla="*/ 154 h 162"/>
                <a:gd name="T6" fmla="*/ 45 w 304"/>
                <a:gd name="T7" fmla="*/ 153 h 162"/>
                <a:gd name="T8" fmla="*/ 10 w 304"/>
                <a:gd name="T9" fmla="*/ 85 h 162"/>
                <a:gd name="T10" fmla="*/ 55 w 304"/>
                <a:gd name="T11" fmla="*/ 55 h 162"/>
                <a:gd name="T12" fmla="*/ 66 w 304"/>
                <a:gd name="T13" fmla="*/ 73 h 162"/>
                <a:gd name="T14" fmla="*/ 82 w 304"/>
                <a:gd name="T15" fmla="*/ 30 h 162"/>
                <a:gd name="T16" fmla="*/ 126 w 304"/>
                <a:gd name="T17" fmla="*/ 60 h 162"/>
                <a:gd name="T18" fmla="*/ 141 w 304"/>
                <a:gd name="T19" fmla="*/ 16 h 162"/>
                <a:gd name="T20" fmla="*/ 166 w 304"/>
                <a:gd name="T21" fmla="*/ 58 h 162"/>
                <a:gd name="T22" fmla="*/ 214 w 304"/>
                <a:gd name="T23" fmla="*/ 18 h 162"/>
                <a:gd name="T24" fmla="*/ 226 w 304"/>
                <a:gd name="T25" fmla="*/ 75 h 162"/>
                <a:gd name="T26" fmla="*/ 282 w 304"/>
                <a:gd name="T27" fmla="*/ 52 h 162"/>
                <a:gd name="T28" fmla="*/ 268 w 304"/>
                <a:gd name="T29" fmla="*/ 111 h 162"/>
                <a:gd name="T30" fmla="*/ 292 w 304"/>
                <a:gd name="T31" fmla="*/ 124 h 162"/>
                <a:gd name="T32" fmla="*/ 271 w 304"/>
                <a:gd name="T33" fmla="*/ 150 h 162"/>
                <a:gd name="T34" fmla="*/ 271 w 304"/>
                <a:gd name="T35" fmla="*/ 15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4" h="162">
                  <a:moveTo>
                    <a:pt x="271" y="150"/>
                  </a:moveTo>
                  <a:lnTo>
                    <a:pt x="271" y="150"/>
                  </a:lnTo>
                  <a:cubicBezTo>
                    <a:pt x="270" y="156"/>
                    <a:pt x="223" y="154"/>
                    <a:pt x="190" y="154"/>
                  </a:cubicBezTo>
                  <a:cubicBezTo>
                    <a:pt x="157" y="154"/>
                    <a:pt x="49" y="162"/>
                    <a:pt x="45" y="153"/>
                  </a:cubicBezTo>
                  <a:cubicBezTo>
                    <a:pt x="40" y="144"/>
                    <a:pt x="0" y="99"/>
                    <a:pt x="10" y="85"/>
                  </a:cubicBezTo>
                  <a:cubicBezTo>
                    <a:pt x="21" y="72"/>
                    <a:pt x="46" y="46"/>
                    <a:pt x="55" y="55"/>
                  </a:cubicBezTo>
                  <a:cubicBezTo>
                    <a:pt x="64" y="64"/>
                    <a:pt x="66" y="73"/>
                    <a:pt x="66" y="73"/>
                  </a:cubicBezTo>
                  <a:cubicBezTo>
                    <a:pt x="66" y="73"/>
                    <a:pt x="63" y="36"/>
                    <a:pt x="82" y="30"/>
                  </a:cubicBezTo>
                  <a:cubicBezTo>
                    <a:pt x="102" y="24"/>
                    <a:pt x="126" y="60"/>
                    <a:pt x="126" y="60"/>
                  </a:cubicBezTo>
                  <a:cubicBezTo>
                    <a:pt x="126" y="60"/>
                    <a:pt x="108" y="15"/>
                    <a:pt x="141" y="16"/>
                  </a:cubicBezTo>
                  <a:cubicBezTo>
                    <a:pt x="174" y="18"/>
                    <a:pt x="166" y="58"/>
                    <a:pt x="166" y="58"/>
                  </a:cubicBezTo>
                  <a:cubicBezTo>
                    <a:pt x="166" y="58"/>
                    <a:pt x="193" y="0"/>
                    <a:pt x="214" y="18"/>
                  </a:cubicBezTo>
                  <a:cubicBezTo>
                    <a:pt x="235" y="36"/>
                    <a:pt x="226" y="75"/>
                    <a:pt x="226" y="75"/>
                  </a:cubicBezTo>
                  <a:cubicBezTo>
                    <a:pt x="226" y="75"/>
                    <a:pt x="259" y="19"/>
                    <a:pt x="282" y="52"/>
                  </a:cubicBezTo>
                  <a:cubicBezTo>
                    <a:pt x="304" y="85"/>
                    <a:pt x="268" y="111"/>
                    <a:pt x="268" y="111"/>
                  </a:cubicBezTo>
                  <a:cubicBezTo>
                    <a:pt x="268" y="111"/>
                    <a:pt x="291" y="111"/>
                    <a:pt x="292" y="124"/>
                  </a:cubicBezTo>
                  <a:cubicBezTo>
                    <a:pt x="294" y="138"/>
                    <a:pt x="273" y="144"/>
                    <a:pt x="271" y="150"/>
                  </a:cubicBezTo>
                  <a:lnTo>
                    <a:pt x="271" y="150"/>
                  </a:lnTo>
                  <a:close/>
                </a:path>
              </a:pathLst>
            </a:custGeom>
            <a:noFill/>
            <a:ln w="254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0" name="Freeform 59">
              <a:extLst>
                <a:ext uri="{FF2B5EF4-FFF2-40B4-BE49-F238E27FC236}">
                  <a16:creationId xmlns:a16="http://schemas.microsoft.com/office/drawing/2014/main" id="{E9F11C01-343D-4430-988C-31C05D6D37AC}"/>
                </a:ext>
              </a:extLst>
            </p:cNvPr>
            <p:cNvSpPr>
              <a:spLocks/>
            </p:cNvSpPr>
            <p:nvPr/>
          </p:nvSpPr>
          <p:spPr bwMode="auto">
            <a:xfrm>
              <a:off x="1181" y="3500"/>
              <a:ext cx="109" cy="135"/>
            </a:xfrm>
            <a:custGeom>
              <a:avLst/>
              <a:gdLst>
                <a:gd name="T0" fmla="*/ 0 w 120"/>
                <a:gd name="T1" fmla="*/ 150 h 150"/>
                <a:gd name="T2" fmla="*/ 0 w 120"/>
                <a:gd name="T3" fmla="*/ 150 h 150"/>
                <a:gd name="T4" fmla="*/ 30 w 120"/>
                <a:gd name="T5" fmla="*/ 120 h 150"/>
                <a:gd name="T6" fmla="*/ 57 w 120"/>
                <a:gd name="T7" fmla="*/ 9 h 150"/>
                <a:gd name="T8" fmla="*/ 84 w 120"/>
                <a:gd name="T9" fmla="*/ 0 h 150"/>
                <a:gd name="T10" fmla="*/ 86 w 120"/>
                <a:gd name="T11" fmla="*/ 72 h 150"/>
                <a:gd name="T12" fmla="*/ 105 w 120"/>
                <a:gd name="T13" fmla="*/ 135 h 150"/>
                <a:gd name="T14" fmla="*/ 120 w 120"/>
                <a:gd name="T15" fmla="*/ 147 h 150"/>
                <a:gd name="T16" fmla="*/ 0 w 120"/>
                <a:gd name="T17"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50">
                  <a:moveTo>
                    <a:pt x="0" y="150"/>
                  </a:moveTo>
                  <a:lnTo>
                    <a:pt x="0" y="150"/>
                  </a:lnTo>
                  <a:cubicBezTo>
                    <a:pt x="0" y="150"/>
                    <a:pt x="23" y="135"/>
                    <a:pt x="30" y="120"/>
                  </a:cubicBezTo>
                  <a:cubicBezTo>
                    <a:pt x="38" y="105"/>
                    <a:pt x="57" y="9"/>
                    <a:pt x="57" y="9"/>
                  </a:cubicBezTo>
                  <a:lnTo>
                    <a:pt x="84" y="0"/>
                  </a:lnTo>
                  <a:cubicBezTo>
                    <a:pt x="84" y="0"/>
                    <a:pt x="83" y="45"/>
                    <a:pt x="86" y="72"/>
                  </a:cubicBezTo>
                  <a:cubicBezTo>
                    <a:pt x="89" y="99"/>
                    <a:pt x="98" y="128"/>
                    <a:pt x="105" y="135"/>
                  </a:cubicBezTo>
                  <a:cubicBezTo>
                    <a:pt x="113" y="143"/>
                    <a:pt x="120" y="147"/>
                    <a:pt x="120" y="147"/>
                  </a:cubicBezTo>
                  <a:lnTo>
                    <a:pt x="0" y="150"/>
                  </a:lnTo>
                  <a:close/>
                </a:path>
              </a:pathLst>
            </a:custGeom>
            <a:solidFill>
              <a:srgbClr val="DF712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1" name="Freeform 60">
              <a:extLst>
                <a:ext uri="{FF2B5EF4-FFF2-40B4-BE49-F238E27FC236}">
                  <a16:creationId xmlns:a16="http://schemas.microsoft.com/office/drawing/2014/main" id="{AE538B68-2920-4753-B123-AFCA53FF3476}"/>
                </a:ext>
              </a:extLst>
            </p:cNvPr>
            <p:cNvSpPr>
              <a:spLocks/>
            </p:cNvSpPr>
            <p:nvPr/>
          </p:nvSpPr>
          <p:spPr bwMode="auto">
            <a:xfrm>
              <a:off x="1181" y="3500"/>
              <a:ext cx="109" cy="135"/>
            </a:xfrm>
            <a:custGeom>
              <a:avLst/>
              <a:gdLst>
                <a:gd name="T0" fmla="*/ 0 w 120"/>
                <a:gd name="T1" fmla="*/ 150 h 150"/>
                <a:gd name="T2" fmla="*/ 0 w 120"/>
                <a:gd name="T3" fmla="*/ 150 h 150"/>
                <a:gd name="T4" fmla="*/ 30 w 120"/>
                <a:gd name="T5" fmla="*/ 120 h 150"/>
                <a:gd name="T6" fmla="*/ 57 w 120"/>
                <a:gd name="T7" fmla="*/ 9 h 150"/>
                <a:gd name="T8" fmla="*/ 84 w 120"/>
                <a:gd name="T9" fmla="*/ 0 h 150"/>
                <a:gd name="T10" fmla="*/ 86 w 120"/>
                <a:gd name="T11" fmla="*/ 72 h 150"/>
                <a:gd name="T12" fmla="*/ 105 w 120"/>
                <a:gd name="T13" fmla="*/ 135 h 150"/>
                <a:gd name="T14" fmla="*/ 120 w 120"/>
                <a:gd name="T15" fmla="*/ 147 h 150"/>
                <a:gd name="T16" fmla="*/ 0 w 120"/>
                <a:gd name="T17" fmla="*/ 150 h 150"/>
                <a:gd name="T18" fmla="*/ 0 w 120"/>
                <a:gd name="T19"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50">
                  <a:moveTo>
                    <a:pt x="0" y="150"/>
                  </a:moveTo>
                  <a:lnTo>
                    <a:pt x="0" y="150"/>
                  </a:lnTo>
                  <a:cubicBezTo>
                    <a:pt x="0" y="150"/>
                    <a:pt x="23" y="135"/>
                    <a:pt x="30" y="120"/>
                  </a:cubicBezTo>
                  <a:cubicBezTo>
                    <a:pt x="38" y="105"/>
                    <a:pt x="57" y="9"/>
                    <a:pt x="57" y="9"/>
                  </a:cubicBezTo>
                  <a:lnTo>
                    <a:pt x="84" y="0"/>
                  </a:lnTo>
                  <a:cubicBezTo>
                    <a:pt x="84" y="0"/>
                    <a:pt x="83" y="45"/>
                    <a:pt x="86" y="72"/>
                  </a:cubicBezTo>
                  <a:cubicBezTo>
                    <a:pt x="89" y="99"/>
                    <a:pt x="98" y="128"/>
                    <a:pt x="105" y="135"/>
                  </a:cubicBezTo>
                  <a:cubicBezTo>
                    <a:pt x="113" y="143"/>
                    <a:pt x="120" y="147"/>
                    <a:pt x="120" y="147"/>
                  </a:cubicBezTo>
                  <a:lnTo>
                    <a:pt x="0" y="150"/>
                  </a:lnTo>
                  <a:lnTo>
                    <a:pt x="0" y="150"/>
                  </a:lnTo>
                  <a:close/>
                </a:path>
              </a:pathLst>
            </a:custGeom>
            <a:noFill/>
            <a:ln w="254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2" name="Freeform 61">
              <a:extLst>
                <a:ext uri="{FF2B5EF4-FFF2-40B4-BE49-F238E27FC236}">
                  <a16:creationId xmlns:a16="http://schemas.microsoft.com/office/drawing/2014/main" id="{1D14445B-A47F-43F9-9F65-9833A8D5EB46}"/>
                </a:ext>
              </a:extLst>
            </p:cNvPr>
            <p:cNvSpPr>
              <a:spLocks/>
            </p:cNvSpPr>
            <p:nvPr/>
          </p:nvSpPr>
          <p:spPr bwMode="auto">
            <a:xfrm>
              <a:off x="1370" y="3346"/>
              <a:ext cx="274" cy="146"/>
            </a:xfrm>
            <a:custGeom>
              <a:avLst/>
              <a:gdLst>
                <a:gd name="T0" fmla="*/ 271 w 304"/>
                <a:gd name="T1" fmla="*/ 150 h 162"/>
                <a:gd name="T2" fmla="*/ 271 w 304"/>
                <a:gd name="T3" fmla="*/ 150 h 162"/>
                <a:gd name="T4" fmla="*/ 190 w 304"/>
                <a:gd name="T5" fmla="*/ 154 h 162"/>
                <a:gd name="T6" fmla="*/ 45 w 304"/>
                <a:gd name="T7" fmla="*/ 153 h 162"/>
                <a:gd name="T8" fmla="*/ 10 w 304"/>
                <a:gd name="T9" fmla="*/ 85 h 162"/>
                <a:gd name="T10" fmla="*/ 55 w 304"/>
                <a:gd name="T11" fmla="*/ 55 h 162"/>
                <a:gd name="T12" fmla="*/ 66 w 304"/>
                <a:gd name="T13" fmla="*/ 73 h 162"/>
                <a:gd name="T14" fmla="*/ 82 w 304"/>
                <a:gd name="T15" fmla="*/ 30 h 162"/>
                <a:gd name="T16" fmla="*/ 126 w 304"/>
                <a:gd name="T17" fmla="*/ 60 h 162"/>
                <a:gd name="T18" fmla="*/ 141 w 304"/>
                <a:gd name="T19" fmla="*/ 16 h 162"/>
                <a:gd name="T20" fmla="*/ 166 w 304"/>
                <a:gd name="T21" fmla="*/ 58 h 162"/>
                <a:gd name="T22" fmla="*/ 214 w 304"/>
                <a:gd name="T23" fmla="*/ 18 h 162"/>
                <a:gd name="T24" fmla="*/ 226 w 304"/>
                <a:gd name="T25" fmla="*/ 75 h 162"/>
                <a:gd name="T26" fmla="*/ 282 w 304"/>
                <a:gd name="T27" fmla="*/ 52 h 162"/>
                <a:gd name="T28" fmla="*/ 268 w 304"/>
                <a:gd name="T29" fmla="*/ 111 h 162"/>
                <a:gd name="T30" fmla="*/ 292 w 304"/>
                <a:gd name="T31" fmla="*/ 124 h 162"/>
                <a:gd name="T32" fmla="*/ 271 w 304"/>
                <a:gd name="T33" fmla="*/ 15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4" h="162">
                  <a:moveTo>
                    <a:pt x="271" y="150"/>
                  </a:moveTo>
                  <a:lnTo>
                    <a:pt x="271" y="150"/>
                  </a:lnTo>
                  <a:cubicBezTo>
                    <a:pt x="270" y="156"/>
                    <a:pt x="223" y="154"/>
                    <a:pt x="190" y="154"/>
                  </a:cubicBezTo>
                  <a:cubicBezTo>
                    <a:pt x="157" y="154"/>
                    <a:pt x="49" y="162"/>
                    <a:pt x="45" y="153"/>
                  </a:cubicBezTo>
                  <a:cubicBezTo>
                    <a:pt x="40" y="144"/>
                    <a:pt x="0" y="99"/>
                    <a:pt x="10" y="85"/>
                  </a:cubicBezTo>
                  <a:cubicBezTo>
                    <a:pt x="21" y="72"/>
                    <a:pt x="46" y="46"/>
                    <a:pt x="55" y="55"/>
                  </a:cubicBezTo>
                  <a:cubicBezTo>
                    <a:pt x="64" y="64"/>
                    <a:pt x="66" y="73"/>
                    <a:pt x="66" y="73"/>
                  </a:cubicBezTo>
                  <a:cubicBezTo>
                    <a:pt x="66" y="73"/>
                    <a:pt x="63" y="36"/>
                    <a:pt x="82" y="30"/>
                  </a:cubicBezTo>
                  <a:cubicBezTo>
                    <a:pt x="102" y="24"/>
                    <a:pt x="126" y="60"/>
                    <a:pt x="126" y="60"/>
                  </a:cubicBezTo>
                  <a:cubicBezTo>
                    <a:pt x="126" y="60"/>
                    <a:pt x="108" y="15"/>
                    <a:pt x="141" y="16"/>
                  </a:cubicBezTo>
                  <a:cubicBezTo>
                    <a:pt x="174" y="18"/>
                    <a:pt x="166" y="58"/>
                    <a:pt x="166" y="58"/>
                  </a:cubicBezTo>
                  <a:cubicBezTo>
                    <a:pt x="166" y="58"/>
                    <a:pt x="193" y="0"/>
                    <a:pt x="214" y="18"/>
                  </a:cubicBezTo>
                  <a:cubicBezTo>
                    <a:pt x="235" y="36"/>
                    <a:pt x="226" y="75"/>
                    <a:pt x="226" y="75"/>
                  </a:cubicBezTo>
                  <a:cubicBezTo>
                    <a:pt x="226" y="75"/>
                    <a:pt x="259" y="19"/>
                    <a:pt x="282" y="52"/>
                  </a:cubicBezTo>
                  <a:cubicBezTo>
                    <a:pt x="304" y="85"/>
                    <a:pt x="268" y="111"/>
                    <a:pt x="268" y="111"/>
                  </a:cubicBezTo>
                  <a:cubicBezTo>
                    <a:pt x="268" y="111"/>
                    <a:pt x="291" y="111"/>
                    <a:pt x="292" y="124"/>
                  </a:cubicBezTo>
                  <a:cubicBezTo>
                    <a:pt x="294" y="138"/>
                    <a:pt x="273" y="144"/>
                    <a:pt x="271" y="150"/>
                  </a:cubicBezTo>
                  <a:close/>
                </a:path>
              </a:pathLst>
            </a:custGeom>
            <a:solidFill>
              <a:srgbClr val="62C44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3" name="Freeform 62">
              <a:extLst>
                <a:ext uri="{FF2B5EF4-FFF2-40B4-BE49-F238E27FC236}">
                  <a16:creationId xmlns:a16="http://schemas.microsoft.com/office/drawing/2014/main" id="{665A2B4F-B423-45B7-AF09-BAF68DFC69AB}"/>
                </a:ext>
              </a:extLst>
            </p:cNvPr>
            <p:cNvSpPr>
              <a:spLocks/>
            </p:cNvSpPr>
            <p:nvPr/>
          </p:nvSpPr>
          <p:spPr bwMode="auto">
            <a:xfrm>
              <a:off x="1370" y="3346"/>
              <a:ext cx="274" cy="146"/>
            </a:xfrm>
            <a:custGeom>
              <a:avLst/>
              <a:gdLst>
                <a:gd name="T0" fmla="*/ 271 w 304"/>
                <a:gd name="T1" fmla="*/ 150 h 162"/>
                <a:gd name="T2" fmla="*/ 271 w 304"/>
                <a:gd name="T3" fmla="*/ 150 h 162"/>
                <a:gd name="T4" fmla="*/ 190 w 304"/>
                <a:gd name="T5" fmla="*/ 154 h 162"/>
                <a:gd name="T6" fmla="*/ 45 w 304"/>
                <a:gd name="T7" fmla="*/ 153 h 162"/>
                <a:gd name="T8" fmla="*/ 10 w 304"/>
                <a:gd name="T9" fmla="*/ 85 h 162"/>
                <a:gd name="T10" fmla="*/ 55 w 304"/>
                <a:gd name="T11" fmla="*/ 55 h 162"/>
                <a:gd name="T12" fmla="*/ 66 w 304"/>
                <a:gd name="T13" fmla="*/ 73 h 162"/>
                <a:gd name="T14" fmla="*/ 82 w 304"/>
                <a:gd name="T15" fmla="*/ 30 h 162"/>
                <a:gd name="T16" fmla="*/ 126 w 304"/>
                <a:gd name="T17" fmla="*/ 60 h 162"/>
                <a:gd name="T18" fmla="*/ 141 w 304"/>
                <a:gd name="T19" fmla="*/ 16 h 162"/>
                <a:gd name="T20" fmla="*/ 166 w 304"/>
                <a:gd name="T21" fmla="*/ 58 h 162"/>
                <a:gd name="T22" fmla="*/ 214 w 304"/>
                <a:gd name="T23" fmla="*/ 18 h 162"/>
                <a:gd name="T24" fmla="*/ 226 w 304"/>
                <a:gd name="T25" fmla="*/ 75 h 162"/>
                <a:gd name="T26" fmla="*/ 282 w 304"/>
                <a:gd name="T27" fmla="*/ 52 h 162"/>
                <a:gd name="T28" fmla="*/ 268 w 304"/>
                <a:gd name="T29" fmla="*/ 111 h 162"/>
                <a:gd name="T30" fmla="*/ 292 w 304"/>
                <a:gd name="T31" fmla="*/ 124 h 162"/>
                <a:gd name="T32" fmla="*/ 271 w 304"/>
                <a:gd name="T33" fmla="*/ 150 h 162"/>
                <a:gd name="T34" fmla="*/ 271 w 304"/>
                <a:gd name="T35" fmla="*/ 15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4" h="162">
                  <a:moveTo>
                    <a:pt x="271" y="150"/>
                  </a:moveTo>
                  <a:lnTo>
                    <a:pt x="271" y="150"/>
                  </a:lnTo>
                  <a:cubicBezTo>
                    <a:pt x="270" y="156"/>
                    <a:pt x="223" y="154"/>
                    <a:pt x="190" y="154"/>
                  </a:cubicBezTo>
                  <a:cubicBezTo>
                    <a:pt x="157" y="154"/>
                    <a:pt x="49" y="162"/>
                    <a:pt x="45" y="153"/>
                  </a:cubicBezTo>
                  <a:cubicBezTo>
                    <a:pt x="40" y="144"/>
                    <a:pt x="0" y="99"/>
                    <a:pt x="10" y="85"/>
                  </a:cubicBezTo>
                  <a:cubicBezTo>
                    <a:pt x="21" y="72"/>
                    <a:pt x="46" y="46"/>
                    <a:pt x="55" y="55"/>
                  </a:cubicBezTo>
                  <a:cubicBezTo>
                    <a:pt x="64" y="64"/>
                    <a:pt x="66" y="73"/>
                    <a:pt x="66" y="73"/>
                  </a:cubicBezTo>
                  <a:cubicBezTo>
                    <a:pt x="66" y="73"/>
                    <a:pt x="63" y="36"/>
                    <a:pt x="82" y="30"/>
                  </a:cubicBezTo>
                  <a:cubicBezTo>
                    <a:pt x="102" y="24"/>
                    <a:pt x="126" y="60"/>
                    <a:pt x="126" y="60"/>
                  </a:cubicBezTo>
                  <a:cubicBezTo>
                    <a:pt x="126" y="60"/>
                    <a:pt x="108" y="15"/>
                    <a:pt x="141" y="16"/>
                  </a:cubicBezTo>
                  <a:cubicBezTo>
                    <a:pt x="174" y="18"/>
                    <a:pt x="166" y="58"/>
                    <a:pt x="166" y="58"/>
                  </a:cubicBezTo>
                  <a:cubicBezTo>
                    <a:pt x="166" y="58"/>
                    <a:pt x="193" y="0"/>
                    <a:pt x="214" y="18"/>
                  </a:cubicBezTo>
                  <a:cubicBezTo>
                    <a:pt x="235" y="36"/>
                    <a:pt x="226" y="75"/>
                    <a:pt x="226" y="75"/>
                  </a:cubicBezTo>
                  <a:cubicBezTo>
                    <a:pt x="226" y="75"/>
                    <a:pt x="259" y="19"/>
                    <a:pt x="282" y="52"/>
                  </a:cubicBezTo>
                  <a:cubicBezTo>
                    <a:pt x="304" y="85"/>
                    <a:pt x="268" y="111"/>
                    <a:pt x="268" y="111"/>
                  </a:cubicBezTo>
                  <a:cubicBezTo>
                    <a:pt x="268" y="111"/>
                    <a:pt x="291" y="111"/>
                    <a:pt x="292" y="124"/>
                  </a:cubicBezTo>
                  <a:cubicBezTo>
                    <a:pt x="294" y="138"/>
                    <a:pt x="273" y="144"/>
                    <a:pt x="271" y="150"/>
                  </a:cubicBezTo>
                  <a:lnTo>
                    <a:pt x="271" y="150"/>
                  </a:lnTo>
                  <a:close/>
                </a:path>
              </a:pathLst>
            </a:custGeom>
            <a:noFill/>
            <a:ln w="254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4" name="Freeform 63">
              <a:extLst>
                <a:ext uri="{FF2B5EF4-FFF2-40B4-BE49-F238E27FC236}">
                  <a16:creationId xmlns:a16="http://schemas.microsoft.com/office/drawing/2014/main" id="{283A8C69-9004-4DF7-BDF0-E9C9FFBE5939}"/>
                </a:ext>
              </a:extLst>
            </p:cNvPr>
            <p:cNvSpPr>
              <a:spLocks/>
            </p:cNvSpPr>
            <p:nvPr/>
          </p:nvSpPr>
          <p:spPr bwMode="auto">
            <a:xfrm>
              <a:off x="1441" y="3485"/>
              <a:ext cx="109" cy="136"/>
            </a:xfrm>
            <a:custGeom>
              <a:avLst/>
              <a:gdLst>
                <a:gd name="T0" fmla="*/ 0 w 120"/>
                <a:gd name="T1" fmla="*/ 150 h 150"/>
                <a:gd name="T2" fmla="*/ 0 w 120"/>
                <a:gd name="T3" fmla="*/ 150 h 150"/>
                <a:gd name="T4" fmla="*/ 30 w 120"/>
                <a:gd name="T5" fmla="*/ 120 h 150"/>
                <a:gd name="T6" fmla="*/ 57 w 120"/>
                <a:gd name="T7" fmla="*/ 9 h 150"/>
                <a:gd name="T8" fmla="*/ 84 w 120"/>
                <a:gd name="T9" fmla="*/ 0 h 150"/>
                <a:gd name="T10" fmla="*/ 86 w 120"/>
                <a:gd name="T11" fmla="*/ 72 h 150"/>
                <a:gd name="T12" fmla="*/ 105 w 120"/>
                <a:gd name="T13" fmla="*/ 135 h 150"/>
                <a:gd name="T14" fmla="*/ 120 w 120"/>
                <a:gd name="T15" fmla="*/ 147 h 150"/>
                <a:gd name="T16" fmla="*/ 0 w 120"/>
                <a:gd name="T17"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50">
                  <a:moveTo>
                    <a:pt x="0" y="150"/>
                  </a:moveTo>
                  <a:lnTo>
                    <a:pt x="0" y="150"/>
                  </a:lnTo>
                  <a:cubicBezTo>
                    <a:pt x="0" y="150"/>
                    <a:pt x="23" y="135"/>
                    <a:pt x="30" y="120"/>
                  </a:cubicBezTo>
                  <a:cubicBezTo>
                    <a:pt x="38" y="105"/>
                    <a:pt x="57" y="9"/>
                    <a:pt x="57" y="9"/>
                  </a:cubicBezTo>
                  <a:lnTo>
                    <a:pt x="84" y="0"/>
                  </a:lnTo>
                  <a:cubicBezTo>
                    <a:pt x="84" y="0"/>
                    <a:pt x="83" y="45"/>
                    <a:pt x="86" y="72"/>
                  </a:cubicBezTo>
                  <a:cubicBezTo>
                    <a:pt x="89" y="99"/>
                    <a:pt x="98" y="128"/>
                    <a:pt x="105" y="135"/>
                  </a:cubicBezTo>
                  <a:cubicBezTo>
                    <a:pt x="113" y="143"/>
                    <a:pt x="120" y="147"/>
                    <a:pt x="120" y="147"/>
                  </a:cubicBezTo>
                  <a:lnTo>
                    <a:pt x="0" y="150"/>
                  </a:lnTo>
                  <a:close/>
                </a:path>
              </a:pathLst>
            </a:custGeom>
            <a:solidFill>
              <a:srgbClr val="DF712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5" name="Freeform 64">
              <a:extLst>
                <a:ext uri="{FF2B5EF4-FFF2-40B4-BE49-F238E27FC236}">
                  <a16:creationId xmlns:a16="http://schemas.microsoft.com/office/drawing/2014/main" id="{6A9DE404-2501-43E0-984D-90983C62DD41}"/>
                </a:ext>
              </a:extLst>
            </p:cNvPr>
            <p:cNvSpPr>
              <a:spLocks/>
            </p:cNvSpPr>
            <p:nvPr/>
          </p:nvSpPr>
          <p:spPr bwMode="auto">
            <a:xfrm>
              <a:off x="1441" y="3485"/>
              <a:ext cx="109" cy="136"/>
            </a:xfrm>
            <a:custGeom>
              <a:avLst/>
              <a:gdLst>
                <a:gd name="T0" fmla="*/ 0 w 120"/>
                <a:gd name="T1" fmla="*/ 150 h 150"/>
                <a:gd name="T2" fmla="*/ 0 w 120"/>
                <a:gd name="T3" fmla="*/ 150 h 150"/>
                <a:gd name="T4" fmla="*/ 30 w 120"/>
                <a:gd name="T5" fmla="*/ 120 h 150"/>
                <a:gd name="T6" fmla="*/ 57 w 120"/>
                <a:gd name="T7" fmla="*/ 9 h 150"/>
                <a:gd name="T8" fmla="*/ 84 w 120"/>
                <a:gd name="T9" fmla="*/ 0 h 150"/>
                <a:gd name="T10" fmla="*/ 86 w 120"/>
                <a:gd name="T11" fmla="*/ 72 h 150"/>
                <a:gd name="T12" fmla="*/ 105 w 120"/>
                <a:gd name="T13" fmla="*/ 135 h 150"/>
                <a:gd name="T14" fmla="*/ 120 w 120"/>
                <a:gd name="T15" fmla="*/ 147 h 150"/>
                <a:gd name="T16" fmla="*/ 0 w 120"/>
                <a:gd name="T17" fmla="*/ 150 h 150"/>
                <a:gd name="T18" fmla="*/ 0 w 120"/>
                <a:gd name="T19"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50">
                  <a:moveTo>
                    <a:pt x="0" y="150"/>
                  </a:moveTo>
                  <a:lnTo>
                    <a:pt x="0" y="150"/>
                  </a:lnTo>
                  <a:cubicBezTo>
                    <a:pt x="0" y="150"/>
                    <a:pt x="23" y="135"/>
                    <a:pt x="30" y="120"/>
                  </a:cubicBezTo>
                  <a:cubicBezTo>
                    <a:pt x="38" y="105"/>
                    <a:pt x="57" y="9"/>
                    <a:pt x="57" y="9"/>
                  </a:cubicBezTo>
                  <a:lnTo>
                    <a:pt x="84" y="0"/>
                  </a:lnTo>
                  <a:cubicBezTo>
                    <a:pt x="84" y="0"/>
                    <a:pt x="83" y="45"/>
                    <a:pt x="86" y="72"/>
                  </a:cubicBezTo>
                  <a:cubicBezTo>
                    <a:pt x="89" y="99"/>
                    <a:pt x="98" y="128"/>
                    <a:pt x="105" y="135"/>
                  </a:cubicBezTo>
                  <a:cubicBezTo>
                    <a:pt x="113" y="143"/>
                    <a:pt x="120" y="147"/>
                    <a:pt x="120" y="147"/>
                  </a:cubicBezTo>
                  <a:lnTo>
                    <a:pt x="0" y="150"/>
                  </a:lnTo>
                  <a:lnTo>
                    <a:pt x="0" y="150"/>
                  </a:lnTo>
                  <a:close/>
                </a:path>
              </a:pathLst>
            </a:custGeom>
            <a:noFill/>
            <a:ln w="254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6" name="Freeform 65">
              <a:extLst>
                <a:ext uri="{FF2B5EF4-FFF2-40B4-BE49-F238E27FC236}">
                  <a16:creationId xmlns:a16="http://schemas.microsoft.com/office/drawing/2014/main" id="{10E43B2C-2A48-467B-83F2-BB2B9FF696FA}"/>
                </a:ext>
              </a:extLst>
            </p:cNvPr>
            <p:cNvSpPr>
              <a:spLocks/>
            </p:cNvSpPr>
            <p:nvPr/>
          </p:nvSpPr>
          <p:spPr bwMode="auto">
            <a:xfrm>
              <a:off x="1606" y="2706"/>
              <a:ext cx="0" cy="540"/>
            </a:xfrm>
            <a:custGeom>
              <a:avLst/>
              <a:gdLst>
                <a:gd name="T0" fmla="*/ 598 h 598"/>
                <a:gd name="T1" fmla="*/ 598 h 598"/>
                <a:gd name="T2" fmla="*/ 0 h 598"/>
              </a:gdLst>
              <a:ahLst/>
              <a:cxnLst>
                <a:cxn ang="0">
                  <a:pos x="0" y="T0"/>
                </a:cxn>
                <a:cxn ang="0">
                  <a:pos x="0" y="T1"/>
                </a:cxn>
                <a:cxn ang="0">
                  <a:pos x="0" y="T2"/>
                </a:cxn>
              </a:cxnLst>
              <a:rect l="0" t="0" r="r" b="b"/>
              <a:pathLst>
                <a:path h="598">
                  <a:moveTo>
                    <a:pt x="0" y="598"/>
                  </a:moveTo>
                  <a:lnTo>
                    <a:pt x="0" y="598"/>
                  </a:lnTo>
                  <a:lnTo>
                    <a:pt x="0" y="0"/>
                  </a:lnTo>
                </a:path>
              </a:pathLst>
            </a:custGeom>
            <a:noFill/>
            <a:ln w="349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7" name="Freeform 66">
              <a:extLst>
                <a:ext uri="{FF2B5EF4-FFF2-40B4-BE49-F238E27FC236}">
                  <a16:creationId xmlns:a16="http://schemas.microsoft.com/office/drawing/2014/main" id="{2CD1BDBA-F0A7-40E1-80E3-36BE5D0085EA}"/>
                </a:ext>
              </a:extLst>
            </p:cNvPr>
            <p:cNvSpPr>
              <a:spLocks/>
            </p:cNvSpPr>
            <p:nvPr/>
          </p:nvSpPr>
          <p:spPr bwMode="auto">
            <a:xfrm>
              <a:off x="1548" y="3205"/>
              <a:ext cx="114" cy="140"/>
            </a:xfrm>
            <a:custGeom>
              <a:avLst/>
              <a:gdLst>
                <a:gd name="T0" fmla="*/ 64 w 127"/>
                <a:gd name="T1" fmla="*/ 155 h 155"/>
                <a:gd name="T2" fmla="*/ 64 w 127"/>
                <a:gd name="T3" fmla="*/ 155 h 155"/>
                <a:gd name="T4" fmla="*/ 127 w 127"/>
                <a:gd name="T5" fmla="*/ 0 h 155"/>
                <a:gd name="T6" fmla="*/ 64 w 127"/>
                <a:gd name="T7" fmla="*/ 37 h 155"/>
                <a:gd name="T8" fmla="*/ 0 w 127"/>
                <a:gd name="T9" fmla="*/ 0 h 155"/>
                <a:gd name="T10" fmla="*/ 64 w 127"/>
                <a:gd name="T11" fmla="*/ 155 h 155"/>
              </a:gdLst>
              <a:ahLst/>
              <a:cxnLst>
                <a:cxn ang="0">
                  <a:pos x="T0" y="T1"/>
                </a:cxn>
                <a:cxn ang="0">
                  <a:pos x="T2" y="T3"/>
                </a:cxn>
                <a:cxn ang="0">
                  <a:pos x="T4" y="T5"/>
                </a:cxn>
                <a:cxn ang="0">
                  <a:pos x="T6" y="T7"/>
                </a:cxn>
                <a:cxn ang="0">
                  <a:pos x="T8" y="T9"/>
                </a:cxn>
                <a:cxn ang="0">
                  <a:pos x="T10" y="T11"/>
                </a:cxn>
              </a:cxnLst>
              <a:rect l="0" t="0" r="r" b="b"/>
              <a:pathLst>
                <a:path w="127" h="155">
                  <a:moveTo>
                    <a:pt x="64" y="155"/>
                  </a:moveTo>
                  <a:lnTo>
                    <a:pt x="64" y="155"/>
                  </a:lnTo>
                  <a:lnTo>
                    <a:pt x="127" y="0"/>
                  </a:lnTo>
                  <a:lnTo>
                    <a:pt x="64" y="37"/>
                  </a:lnTo>
                  <a:lnTo>
                    <a:pt x="0" y="0"/>
                  </a:lnTo>
                  <a:lnTo>
                    <a:pt x="64" y="155"/>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8" name="Freeform 67">
              <a:extLst>
                <a:ext uri="{FF2B5EF4-FFF2-40B4-BE49-F238E27FC236}">
                  <a16:creationId xmlns:a16="http://schemas.microsoft.com/office/drawing/2014/main" id="{92196447-7554-469D-A7C1-FD0CBD6732F1}"/>
                </a:ext>
              </a:extLst>
            </p:cNvPr>
            <p:cNvSpPr>
              <a:spLocks/>
            </p:cNvSpPr>
            <p:nvPr/>
          </p:nvSpPr>
          <p:spPr bwMode="auto">
            <a:xfrm>
              <a:off x="1548" y="2606"/>
              <a:ext cx="114" cy="140"/>
            </a:xfrm>
            <a:custGeom>
              <a:avLst/>
              <a:gdLst>
                <a:gd name="T0" fmla="*/ 64 w 127"/>
                <a:gd name="T1" fmla="*/ 0 h 155"/>
                <a:gd name="T2" fmla="*/ 64 w 127"/>
                <a:gd name="T3" fmla="*/ 0 h 155"/>
                <a:gd name="T4" fmla="*/ 127 w 127"/>
                <a:gd name="T5" fmla="*/ 155 h 155"/>
                <a:gd name="T6" fmla="*/ 64 w 127"/>
                <a:gd name="T7" fmla="*/ 118 h 155"/>
                <a:gd name="T8" fmla="*/ 0 w 127"/>
                <a:gd name="T9" fmla="*/ 155 h 155"/>
                <a:gd name="T10" fmla="*/ 64 w 127"/>
                <a:gd name="T11" fmla="*/ 0 h 155"/>
              </a:gdLst>
              <a:ahLst/>
              <a:cxnLst>
                <a:cxn ang="0">
                  <a:pos x="T0" y="T1"/>
                </a:cxn>
                <a:cxn ang="0">
                  <a:pos x="T2" y="T3"/>
                </a:cxn>
                <a:cxn ang="0">
                  <a:pos x="T4" y="T5"/>
                </a:cxn>
                <a:cxn ang="0">
                  <a:pos x="T6" y="T7"/>
                </a:cxn>
                <a:cxn ang="0">
                  <a:pos x="T8" y="T9"/>
                </a:cxn>
                <a:cxn ang="0">
                  <a:pos x="T10" y="T11"/>
                </a:cxn>
              </a:cxnLst>
              <a:rect l="0" t="0" r="r" b="b"/>
              <a:pathLst>
                <a:path w="127" h="155">
                  <a:moveTo>
                    <a:pt x="64" y="0"/>
                  </a:moveTo>
                  <a:lnTo>
                    <a:pt x="64" y="0"/>
                  </a:lnTo>
                  <a:lnTo>
                    <a:pt x="127" y="155"/>
                  </a:lnTo>
                  <a:lnTo>
                    <a:pt x="64" y="118"/>
                  </a:lnTo>
                  <a:lnTo>
                    <a:pt x="0" y="155"/>
                  </a:lnTo>
                  <a:lnTo>
                    <a:pt x="64"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9" name="Freeform 68">
              <a:extLst>
                <a:ext uri="{FF2B5EF4-FFF2-40B4-BE49-F238E27FC236}">
                  <a16:creationId xmlns:a16="http://schemas.microsoft.com/office/drawing/2014/main" id="{EBA7E5A9-3925-4E46-813F-AC2EFF7FD422}"/>
                </a:ext>
              </a:extLst>
            </p:cNvPr>
            <p:cNvSpPr>
              <a:spLocks noEditPoints="1"/>
            </p:cNvSpPr>
            <p:nvPr/>
          </p:nvSpPr>
          <p:spPr bwMode="auto">
            <a:xfrm>
              <a:off x="1453" y="233"/>
              <a:ext cx="386" cy="347"/>
            </a:xfrm>
            <a:custGeom>
              <a:avLst/>
              <a:gdLst>
                <a:gd name="T0" fmla="*/ 151 w 428"/>
                <a:gd name="T1" fmla="*/ 5 h 384"/>
                <a:gd name="T2" fmla="*/ 107 w 428"/>
                <a:gd name="T3" fmla="*/ 103 h 384"/>
                <a:gd name="T4" fmla="*/ 86 w 428"/>
                <a:gd name="T5" fmla="*/ 151 h 384"/>
                <a:gd name="T6" fmla="*/ 64 w 428"/>
                <a:gd name="T7" fmla="*/ 200 h 384"/>
                <a:gd name="T8" fmla="*/ 21 w 428"/>
                <a:gd name="T9" fmla="*/ 298 h 384"/>
                <a:gd name="T10" fmla="*/ 0 w 428"/>
                <a:gd name="T11" fmla="*/ 347 h 384"/>
                <a:gd name="T12" fmla="*/ 172 w 428"/>
                <a:gd name="T13" fmla="*/ 12 h 384"/>
                <a:gd name="T14" fmla="*/ 143 w 428"/>
                <a:gd name="T15" fmla="*/ 115 h 384"/>
                <a:gd name="T16" fmla="*/ 128 w 428"/>
                <a:gd name="T17" fmla="*/ 166 h 384"/>
                <a:gd name="T18" fmla="*/ 114 w 428"/>
                <a:gd name="T19" fmla="*/ 218 h 384"/>
                <a:gd name="T20" fmla="*/ 85 w 428"/>
                <a:gd name="T21" fmla="*/ 320 h 384"/>
                <a:gd name="T22" fmla="*/ 71 w 428"/>
                <a:gd name="T23" fmla="*/ 372 h 384"/>
                <a:gd name="T24" fmla="*/ 194 w 428"/>
                <a:gd name="T25" fmla="*/ 13 h 384"/>
                <a:gd name="T26" fmla="*/ 180 w 428"/>
                <a:gd name="T27" fmla="*/ 118 h 384"/>
                <a:gd name="T28" fmla="*/ 173 w 428"/>
                <a:gd name="T29" fmla="*/ 171 h 384"/>
                <a:gd name="T30" fmla="*/ 166 w 428"/>
                <a:gd name="T31" fmla="*/ 224 h 384"/>
                <a:gd name="T32" fmla="*/ 152 w 428"/>
                <a:gd name="T33" fmla="*/ 330 h 384"/>
                <a:gd name="T34" fmla="*/ 145 w 428"/>
                <a:gd name="T35" fmla="*/ 383 h 384"/>
                <a:gd name="T36" fmla="*/ 277 w 428"/>
                <a:gd name="T37" fmla="*/ 0 h 384"/>
                <a:gd name="T38" fmla="*/ 320 w 428"/>
                <a:gd name="T39" fmla="*/ 97 h 384"/>
                <a:gd name="T40" fmla="*/ 342 w 428"/>
                <a:gd name="T41" fmla="*/ 146 h 384"/>
                <a:gd name="T42" fmla="*/ 363 w 428"/>
                <a:gd name="T43" fmla="*/ 195 h 384"/>
                <a:gd name="T44" fmla="*/ 406 w 428"/>
                <a:gd name="T45" fmla="*/ 292 h 384"/>
                <a:gd name="T46" fmla="*/ 428 w 428"/>
                <a:gd name="T47" fmla="*/ 341 h 384"/>
                <a:gd name="T48" fmla="*/ 256 w 428"/>
                <a:gd name="T49" fmla="*/ 7 h 384"/>
                <a:gd name="T50" fmla="*/ 285 w 428"/>
                <a:gd name="T51" fmla="*/ 110 h 384"/>
                <a:gd name="T52" fmla="*/ 299 w 428"/>
                <a:gd name="T53" fmla="*/ 161 h 384"/>
                <a:gd name="T54" fmla="*/ 314 w 428"/>
                <a:gd name="T55" fmla="*/ 212 h 384"/>
                <a:gd name="T56" fmla="*/ 342 w 428"/>
                <a:gd name="T57" fmla="*/ 315 h 384"/>
                <a:gd name="T58" fmla="*/ 357 w 428"/>
                <a:gd name="T59" fmla="*/ 366 h 384"/>
                <a:gd name="T60" fmla="*/ 234 w 428"/>
                <a:gd name="T61" fmla="*/ 7 h 384"/>
                <a:gd name="T62" fmla="*/ 248 w 428"/>
                <a:gd name="T63" fmla="*/ 113 h 384"/>
                <a:gd name="T64" fmla="*/ 255 w 428"/>
                <a:gd name="T65" fmla="*/ 166 h 384"/>
                <a:gd name="T66" fmla="*/ 262 w 428"/>
                <a:gd name="T67" fmla="*/ 219 h 384"/>
                <a:gd name="T68" fmla="*/ 276 w 428"/>
                <a:gd name="T69" fmla="*/ 324 h 384"/>
                <a:gd name="T70" fmla="*/ 283 w 428"/>
                <a:gd name="T71" fmla="*/ 377 h 384"/>
                <a:gd name="T72" fmla="*/ 213 w 428"/>
                <a:gd name="T73" fmla="*/ 11 h 384"/>
                <a:gd name="T74" fmla="*/ 213 w 428"/>
                <a:gd name="T75" fmla="*/ 117 h 384"/>
                <a:gd name="T76" fmla="*/ 213 w 428"/>
                <a:gd name="T77" fmla="*/ 171 h 384"/>
                <a:gd name="T78" fmla="*/ 213 w 428"/>
                <a:gd name="T79" fmla="*/ 224 h 384"/>
                <a:gd name="T80" fmla="*/ 213 w 428"/>
                <a:gd name="T81" fmla="*/ 331 h 384"/>
                <a:gd name="T82" fmla="*/ 213 w 428"/>
                <a:gd name="T83" fmla="*/ 384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28" h="384">
                  <a:moveTo>
                    <a:pt x="151" y="5"/>
                  </a:moveTo>
                  <a:lnTo>
                    <a:pt x="151" y="5"/>
                  </a:lnTo>
                  <a:lnTo>
                    <a:pt x="129" y="54"/>
                  </a:lnTo>
                  <a:moveTo>
                    <a:pt x="107" y="103"/>
                  </a:moveTo>
                  <a:lnTo>
                    <a:pt x="107" y="103"/>
                  </a:lnTo>
                  <a:lnTo>
                    <a:pt x="86" y="151"/>
                  </a:lnTo>
                  <a:moveTo>
                    <a:pt x="64" y="200"/>
                  </a:moveTo>
                  <a:lnTo>
                    <a:pt x="64" y="200"/>
                  </a:lnTo>
                  <a:lnTo>
                    <a:pt x="43" y="249"/>
                  </a:lnTo>
                  <a:moveTo>
                    <a:pt x="21" y="298"/>
                  </a:moveTo>
                  <a:lnTo>
                    <a:pt x="21" y="298"/>
                  </a:lnTo>
                  <a:lnTo>
                    <a:pt x="0" y="347"/>
                  </a:lnTo>
                  <a:moveTo>
                    <a:pt x="172" y="12"/>
                  </a:moveTo>
                  <a:lnTo>
                    <a:pt x="172" y="12"/>
                  </a:lnTo>
                  <a:lnTo>
                    <a:pt x="157" y="64"/>
                  </a:lnTo>
                  <a:moveTo>
                    <a:pt x="143" y="115"/>
                  </a:moveTo>
                  <a:lnTo>
                    <a:pt x="143" y="115"/>
                  </a:lnTo>
                  <a:lnTo>
                    <a:pt x="128" y="166"/>
                  </a:lnTo>
                  <a:moveTo>
                    <a:pt x="114" y="218"/>
                  </a:moveTo>
                  <a:lnTo>
                    <a:pt x="114" y="218"/>
                  </a:lnTo>
                  <a:lnTo>
                    <a:pt x="100" y="269"/>
                  </a:lnTo>
                  <a:moveTo>
                    <a:pt x="85" y="320"/>
                  </a:moveTo>
                  <a:lnTo>
                    <a:pt x="85" y="320"/>
                  </a:lnTo>
                  <a:lnTo>
                    <a:pt x="71" y="372"/>
                  </a:lnTo>
                  <a:moveTo>
                    <a:pt x="194" y="13"/>
                  </a:moveTo>
                  <a:lnTo>
                    <a:pt x="194" y="13"/>
                  </a:lnTo>
                  <a:lnTo>
                    <a:pt x="187" y="65"/>
                  </a:lnTo>
                  <a:moveTo>
                    <a:pt x="180" y="118"/>
                  </a:moveTo>
                  <a:lnTo>
                    <a:pt x="180" y="118"/>
                  </a:lnTo>
                  <a:lnTo>
                    <a:pt x="173" y="171"/>
                  </a:lnTo>
                  <a:moveTo>
                    <a:pt x="166" y="224"/>
                  </a:moveTo>
                  <a:lnTo>
                    <a:pt x="166" y="224"/>
                  </a:lnTo>
                  <a:lnTo>
                    <a:pt x="159" y="277"/>
                  </a:lnTo>
                  <a:moveTo>
                    <a:pt x="152" y="330"/>
                  </a:moveTo>
                  <a:lnTo>
                    <a:pt x="152" y="330"/>
                  </a:lnTo>
                  <a:lnTo>
                    <a:pt x="145" y="383"/>
                  </a:lnTo>
                  <a:moveTo>
                    <a:pt x="277" y="0"/>
                  </a:moveTo>
                  <a:lnTo>
                    <a:pt x="277" y="0"/>
                  </a:lnTo>
                  <a:lnTo>
                    <a:pt x="299" y="49"/>
                  </a:lnTo>
                  <a:moveTo>
                    <a:pt x="320" y="97"/>
                  </a:moveTo>
                  <a:lnTo>
                    <a:pt x="320" y="97"/>
                  </a:lnTo>
                  <a:lnTo>
                    <a:pt x="342" y="146"/>
                  </a:lnTo>
                  <a:moveTo>
                    <a:pt x="363" y="195"/>
                  </a:moveTo>
                  <a:lnTo>
                    <a:pt x="363" y="195"/>
                  </a:lnTo>
                  <a:lnTo>
                    <a:pt x="385" y="244"/>
                  </a:lnTo>
                  <a:moveTo>
                    <a:pt x="406" y="292"/>
                  </a:moveTo>
                  <a:lnTo>
                    <a:pt x="406" y="292"/>
                  </a:lnTo>
                  <a:lnTo>
                    <a:pt x="428" y="341"/>
                  </a:lnTo>
                  <a:moveTo>
                    <a:pt x="256" y="7"/>
                  </a:moveTo>
                  <a:lnTo>
                    <a:pt x="256" y="7"/>
                  </a:lnTo>
                  <a:lnTo>
                    <a:pt x="270" y="58"/>
                  </a:lnTo>
                  <a:moveTo>
                    <a:pt x="285" y="110"/>
                  </a:moveTo>
                  <a:lnTo>
                    <a:pt x="285" y="110"/>
                  </a:lnTo>
                  <a:lnTo>
                    <a:pt x="299" y="161"/>
                  </a:lnTo>
                  <a:moveTo>
                    <a:pt x="314" y="212"/>
                  </a:moveTo>
                  <a:lnTo>
                    <a:pt x="314" y="212"/>
                  </a:lnTo>
                  <a:lnTo>
                    <a:pt x="328" y="264"/>
                  </a:lnTo>
                  <a:moveTo>
                    <a:pt x="342" y="315"/>
                  </a:moveTo>
                  <a:lnTo>
                    <a:pt x="342" y="315"/>
                  </a:lnTo>
                  <a:lnTo>
                    <a:pt x="357" y="366"/>
                  </a:lnTo>
                  <a:moveTo>
                    <a:pt x="234" y="7"/>
                  </a:moveTo>
                  <a:lnTo>
                    <a:pt x="234" y="7"/>
                  </a:lnTo>
                  <a:lnTo>
                    <a:pt x="241" y="60"/>
                  </a:lnTo>
                  <a:moveTo>
                    <a:pt x="248" y="113"/>
                  </a:moveTo>
                  <a:lnTo>
                    <a:pt x="248" y="113"/>
                  </a:lnTo>
                  <a:lnTo>
                    <a:pt x="255" y="166"/>
                  </a:lnTo>
                  <a:moveTo>
                    <a:pt x="262" y="219"/>
                  </a:moveTo>
                  <a:lnTo>
                    <a:pt x="262" y="219"/>
                  </a:lnTo>
                  <a:lnTo>
                    <a:pt x="269" y="272"/>
                  </a:lnTo>
                  <a:moveTo>
                    <a:pt x="276" y="324"/>
                  </a:moveTo>
                  <a:lnTo>
                    <a:pt x="276" y="324"/>
                  </a:lnTo>
                  <a:lnTo>
                    <a:pt x="283" y="377"/>
                  </a:lnTo>
                  <a:moveTo>
                    <a:pt x="213" y="11"/>
                  </a:moveTo>
                  <a:lnTo>
                    <a:pt x="213" y="11"/>
                  </a:lnTo>
                  <a:lnTo>
                    <a:pt x="213" y="64"/>
                  </a:lnTo>
                  <a:moveTo>
                    <a:pt x="213" y="117"/>
                  </a:moveTo>
                  <a:lnTo>
                    <a:pt x="213" y="117"/>
                  </a:lnTo>
                  <a:lnTo>
                    <a:pt x="213" y="171"/>
                  </a:lnTo>
                  <a:moveTo>
                    <a:pt x="213" y="224"/>
                  </a:moveTo>
                  <a:lnTo>
                    <a:pt x="213" y="224"/>
                  </a:lnTo>
                  <a:lnTo>
                    <a:pt x="213" y="277"/>
                  </a:lnTo>
                  <a:moveTo>
                    <a:pt x="213" y="331"/>
                  </a:moveTo>
                  <a:lnTo>
                    <a:pt x="213" y="331"/>
                  </a:lnTo>
                  <a:lnTo>
                    <a:pt x="213" y="384"/>
                  </a:lnTo>
                </a:path>
              </a:pathLst>
            </a:custGeom>
            <a:noFill/>
            <a:ln w="28575" cap="flat">
              <a:solidFill>
                <a:srgbClr val="ED2B2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0" name="Freeform 69">
              <a:extLst>
                <a:ext uri="{FF2B5EF4-FFF2-40B4-BE49-F238E27FC236}">
                  <a16:creationId xmlns:a16="http://schemas.microsoft.com/office/drawing/2014/main" id="{9792CB6D-EC11-451A-BAC2-CA1D7F06FB30}"/>
                </a:ext>
              </a:extLst>
            </p:cNvPr>
            <p:cNvSpPr>
              <a:spLocks/>
            </p:cNvSpPr>
            <p:nvPr/>
          </p:nvSpPr>
          <p:spPr bwMode="auto">
            <a:xfrm>
              <a:off x="5363" y="1077"/>
              <a:ext cx="340" cy="2529"/>
            </a:xfrm>
            <a:custGeom>
              <a:avLst/>
              <a:gdLst>
                <a:gd name="T0" fmla="*/ 57 w 377"/>
                <a:gd name="T1" fmla="*/ 133 h 2800"/>
                <a:gd name="T2" fmla="*/ 57 w 377"/>
                <a:gd name="T3" fmla="*/ 133 h 2800"/>
                <a:gd name="T4" fmla="*/ 0 w 377"/>
                <a:gd name="T5" fmla="*/ 133 h 2800"/>
                <a:gd name="T6" fmla="*/ 190 w 377"/>
                <a:gd name="T7" fmla="*/ 0 h 2800"/>
                <a:gd name="T8" fmla="*/ 377 w 377"/>
                <a:gd name="T9" fmla="*/ 133 h 2800"/>
                <a:gd name="T10" fmla="*/ 317 w 377"/>
                <a:gd name="T11" fmla="*/ 133 h 2800"/>
                <a:gd name="T12" fmla="*/ 317 w 377"/>
                <a:gd name="T13" fmla="*/ 2800 h 2800"/>
                <a:gd name="T14" fmla="*/ 57 w 377"/>
                <a:gd name="T15" fmla="*/ 2800 h 2800"/>
                <a:gd name="T16" fmla="*/ 57 w 377"/>
                <a:gd name="T17" fmla="*/ 133 h 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0">
                  <a:moveTo>
                    <a:pt x="57" y="133"/>
                  </a:moveTo>
                  <a:lnTo>
                    <a:pt x="57" y="133"/>
                  </a:lnTo>
                  <a:lnTo>
                    <a:pt x="0" y="133"/>
                  </a:lnTo>
                  <a:lnTo>
                    <a:pt x="190" y="0"/>
                  </a:lnTo>
                  <a:lnTo>
                    <a:pt x="377" y="133"/>
                  </a:lnTo>
                  <a:lnTo>
                    <a:pt x="317" y="133"/>
                  </a:lnTo>
                  <a:lnTo>
                    <a:pt x="317" y="2800"/>
                  </a:lnTo>
                  <a:lnTo>
                    <a:pt x="57" y="2800"/>
                  </a:lnTo>
                  <a:lnTo>
                    <a:pt x="57" y="133"/>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1" name="Freeform 70">
              <a:extLst>
                <a:ext uri="{FF2B5EF4-FFF2-40B4-BE49-F238E27FC236}">
                  <a16:creationId xmlns:a16="http://schemas.microsoft.com/office/drawing/2014/main" id="{67704112-7471-4969-B94E-13739C68A1D0}"/>
                </a:ext>
              </a:extLst>
            </p:cNvPr>
            <p:cNvSpPr>
              <a:spLocks/>
            </p:cNvSpPr>
            <p:nvPr/>
          </p:nvSpPr>
          <p:spPr bwMode="auto">
            <a:xfrm>
              <a:off x="5363" y="1077"/>
              <a:ext cx="340" cy="2529"/>
            </a:xfrm>
            <a:custGeom>
              <a:avLst/>
              <a:gdLst>
                <a:gd name="T0" fmla="*/ 57 w 377"/>
                <a:gd name="T1" fmla="*/ 133 h 2800"/>
                <a:gd name="T2" fmla="*/ 57 w 377"/>
                <a:gd name="T3" fmla="*/ 133 h 2800"/>
                <a:gd name="T4" fmla="*/ 0 w 377"/>
                <a:gd name="T5" fmla="*/ 133 h 2800"/>
                <a:gd name="T6" fmla="*/ 190 w 377"/>
                <a:gd name="T7" fmla="*/ 0 h 2800"/>
                <a:gd name="T8" fmla="*/ 377 w 377"/>
                <a:gd name="T9" fmla="*/ 133 h 2800"/>
                <a:gd name="T10" fmla="*/ 317 w 377"/>
                <a:gd name="T11" fmla="*/ 133 h 2800"/>
                <a:gd name="T12" fmla="*/ 317 w 377"/>
                <a:gd name="T13" fmla="*/ 2800 h 2800"/>
                <a:gd name="T14" fmla="*/ 57 w 377"/>
                <a:gd name="T15" fmla="*/ 2800 h 2800"/>
                <a:gd name="T16" fmla="*/ 57 w 377"/>
                <a:gd name="T17" fmla="*/ 133 h 2800"/>
                <a:gd name="T18" fmla="*/ 57 w 377"/>
                <a:gd name="T19" fmla="*/ 133 h 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7" h="2800">
                  <a:moveTo>
                    <a:pt x="57" y="133"/>
                  </a:moveTo>
                  <a:lnTo>
                    <a:pt x="57" y="133"/>
                  </a:lnTo>
                  <a:lnTo>
                    <a:pt x="0" y="133"/>
                  </a:lnTo>
                  <a:lnTo>
                    <a:pt x="190" y="0"/>
                  </a:lnTo>
                  <a:lnTo>
                    <a:pt x="377" y="133"/>
                  </a:lnTo>
                  <a:lnTo>
                    <a:pt x="317" y="133"/>
                  </a:lnTo>
                  <a:lnTo>
                    <a:pt x="317" y="2800"/>
                  </a:lnTo>
                  <a:lnTo>
                    <a:pt x="57" y="2800"/>
                  </a:lnTo>
                  <a:lnTo>
                    <a:pt x="57" y="133"/>
                  </a:lnTo>
                  <a:lnTo>
                    <a:pt x="57" y="133"/>
                  </a:lnTo>
                  <a:close/>
                </a:path>
              </a:pathLst>
            </a:custGeom>
            <a:noFill/>
            <a:ln w="190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2" name="Rectangle 71">
              <a:extLst>
                <a:ext uri="{FF2B5EF4-FFF2-40B4-BE49-F238E27FC236}">
                  <a16:creationId xmlns:a16="http://schemas.microsoft.com/office/drawing/2014/main" id="{BB4397E7-4216-48B1-BF80-1D80E49EB352}"/>
                </a:ext>
              </a:extLst>
            </p:cNvPr>
            <p:cNvSpPr>
              <a:spLocks noChangeArrowheads="1"/>
            </p:cNvSpPr>
            <p:nvPr/>
          </p:nvSpPr>
          <p:spPr bwMode="auto">
            <a:xfrm>
              <a:off x="3871" y="622"/>
              <a:ext cx="1003"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dirty="0"/>
                <a:t>Atmosfera alta</a:t>
              </a:r>
            </a:p>
          </p:txBody>
        </p:sp>
        <p:sp>
          <p:nvSpPr>
            <p:cNvPr id="73" name="Freeform 72">
              <a:extLst>
                <a:ext uri="{FF2B5EF4-FFF2-40B4-BE49-F238E27FC236}">
                  <a16:creationId xmlns:a16="http://schemas.microsoft.com/office/drawing/2014/main" id="{1AA41FC9-F8FA-4F58-8ADF-CF7F0FB6CCE9}"/>
                </a:ext>
              </a:extLst>
            </p:cNvPr>
            <p:cNvSpPr>
              <a:spLocks/>
            </p:cNvSpPr>
            <p:nvPr/>
          </p:nvSpPr>
          <p:spPr bwMode="auto">
            <a:xfrm>
              <a:off x="5039" y="25"/>
              <a:ext cx="351" cy="1280"/>
            </a:xfrm>
            <a:custGeom>
              <a:avLst/>
              <a:gdLst>
                <a:gd name="T0" fmla="*/ 68 w 388"/>
                <a:gd name="T1" fmla="*/ 160 h 1416"/>
                <a:gd name="T2" fmla="*/ 68 w 388"/>
                <a:gd name="T3" fmla="*/ 160 h 1416"/>
                <a:gd name="T4" fmla="*/ 0 w 388"/>
                <a:gd name="T5" fmla="*/ 160 h 1416"/>
                <a:gd name="T6" fmla="*/ 196 w 388"/>
                <a:gd name="T7" fmla="*/ 0 h 1416"/>
                <a:gd name="T8" fmla="*/ 388 w 388"/>
                <a:gd name="T9" fmla="*/ 160 h 1416"/>
                <a:gd name="T10" fmla="*/ 316 w 388"/>
                <a:gd name="T11" fmla="*/ 160 h 1416"/>
                <a:gd name="T12" fmla="*/ 316 w 388"/>
                <a:gd name="T13" fmla="*/ 1416 h 1416"/>
                <a:gd name="T14" fmla="*/ 68 w 388"/>
                <a:gd name="T15" fmla="*/ 1416 h 1416"/>
                <a:gd name="T16" fmla="*/ 68 w 388"/>
                <a:gd name="T17" fmla="*/ 160 h 1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8" h="1416">
                  <a:moveTo>
                    <a:pt x="68" y="160"/>
                  </a:moveTo>
                  <a:lnTo>
                    <a:pt x="68" y="160"/>
                  </a:lnTo>
                  <a:lnTo>
                    <a:pt x="0" y="160"/>
                  </a:lnTo>
                  <a:lnTo>
                    <a:pt x="196" y="0"/>
                  </a:lnTo>
                  <a:lnTo>
                    <a:pt x="388" y="160"/>
                  </a:lnTo>
                  <a:lnTo>
                    <a:pt x="316" y="160"/>
                  </a:lnTo>
                  <a:lnTo>
                    <a:pt x="316" y="1416"/>
                  </a:lnTo>
                  <a:lnTo>
                    <a:pt x="68" y="1416"/>
                  </a:lnTo>
                  <a:lnTo>
                    <a:pt x="68" y="16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4" name="Freeform 73">
              <a:extLst>
                <a:ext uri="{FF2B5EF4-FFF2-40B4-BE49-F238E27FC236}">
                  <a16:creationId xmlns:a16="http://schemas.microsoft.com/office/drawing/2014/main" id="{DDF1F788-FCAC-4CA0-A50B-8046DB06D6D4}"/>
                </a:ext>
              </a:extLst>
            </p:cNvPr>
            <p:cNvSpPr>
              <a:spLocks/>
            </p:cNvSpPr>
            <p:nvPr/>
          </p:nvSpPr>
          <p:spPr bwMode="auto">
            <a:xfrm>
              <a:off x="5039" y="25"/>
              <a:ext cx="351" cy="1280"/>
            </a:xfrm>
            <a:custGeom>
              <a:avLst/>
              <a:gdLst>
                <a:gd name="T0" fmla="*/ 68 w 388"/>
                <a:gd name="T1" fmla="*/ 160 h 1416"/>
                <a:gd name="T2" fmla="*/ 68 w 388"/>
                <a:gd name="T3" fmla="*/ 160 h 1416"/>
                <a:gd name="T4" fmla="*/ 0 w 388"/>
                <a:gd name="T5" fmla="*/ 160 h 1416"/>
                <a:gd name="T6" fmla="*/ 196 w 388"/>
                <a:gd name="T7" fmla="*/ 0 h 1416"/>
                <a:gd name="T8" fmla="*/ 388 w 388"/>
                <a:gd name="T9" fmla="*/ 160 h 1416"/>
                <a:gd name="T10" fmla="*/ 316 w 388"/>
                <a:gd name="T11" fmla="*/ 160 h 1416"/>
                <a:gd name="T12" fmla="*/ 316 w 388"/>
                <a:gd name="T13" fmla="*/ 1416 h 1416"/>
                <a:gd name="T14" fmla="*/ 68 w 388"/>
                <a:gd name="T15" fmla="*/ 1416 h 1416"/>
                <a:gd name="T16" fmla="*/ 68 w 388"/>
                <a:gd name="T17" fmla="*/ 160 h 1416"/>
                <a:gd name="T18" fmla="*/ 68 w 388"/>
                <a:gd name="T19" fmla="*/ 160 h 1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8" h="1416">
                  <a:moveTo>
                    <a:pt x="68" y="160"/>
                  </a:moveTo>
                  <a:lnTo>
                    <a:pt x="68" y="160"/>
                  </a:lnTo>
                  <a:lnTo>
                    <a:pt x="0" y="160"/>
                  </a:lnTo>
                  <a:lnTo>
                    <a:pt x="196" y="0"/>
                  </a:lnTo>
                  <a:lnTo>
                    <a:pt x="388" y="160"/>
                  </a:lnTo>
                  <a:lnTo>
                    <a:pt x="316" y="160"/>
                  </a:lnTo>
                  <a:lnTo>
                    <a:pt x="316" y="1416"/>
                  </a:lnTo>
                  <a:lnTo>
                    <a:pt x="68" y="1416"/>
                  </a:lnTo>
                  <a:lnTo>
                    <a:pt x="68" y="160"/>
                  </a:lnTo>
                  <a:lnTo>
                    <a:pt x="68" y="160"/>
                  </a:lnTo>
                  <a:close/>
                </a:path>
              </a:pathLst>
            </a:custGeom>
            <a:noFill/>
            <a:ln w="190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5" name="Freeform 74">
              <a:extLst>
                <a:ext uri="{FF2B5EF4-FFF2-40B4-BE49-F238E27FC236}">
                  <a16:creationId xmlns:a16="http://schemas.microsoft.com/office/drawing/2014/main" id="{7FDD1437-44BE-409F-9205-5DCB23A6DE6B}"/>
                </a:ext>
              </a:extLst>
            </p:cNvPr>
            <p:cNvSpPr>
              <a:spLocks/>
            </p:cNvSpPr>
            <p:nvPr/>
          </p:nvSpPr>
          <p:spPr bwMode="auto">
            <a:xfrm>
              <a:off x="47" y="14"/>
              <a:ext cx="5705" cy="3779"/>
            </a:xfrm>
            <a:custGeom>
              <a:avLst/>
              <a:gdLst>
                <a:gd name="T0" fmla="*/ 6320 w 6320"/>
                <a:gd name="T1" fmla="*/ 4139 h 4184"/>
                <a:gd name="T2" fmla="*/ 6320 w 6320"/>
                <a:gd name="T3" fmla="*/ 4139 h 4184"/>
                <a:gd name="T4" fmla="*/ 6320 w 6320"/>
                <a:gd name="T5" fmla="*/ 0 h 4184"/>
                <a:gd name="T6" fmla="*/ 0 w 6320"/>
                <a:gd name="T7" fmla="*/ 0 h 4184"/>
                <a:gd name="T8" fmla="*/ 0 w 6320"/>
                <a:gd name="T9" fmla="*/ 4184 h 4184"/>
              </a:gdLst>
              <a:ahLst/>
              <a:cxnLst>
                <a:cxn ang="0">
                  <a:pos x="T0" y="T1"/>
                </a:cxn>
                <a:cxn ang="0">
                  <a:pos x="T2" y="T3"/>
                </a:cxn>
                <a:cxn ang="0">
                  <a:pos x="T4" y="T5"/>
                </a:cxn>
                <a:cxn ang="0">
                  <a:pos x="T6" y="T7"/>
                </a:cxn>
                <a:cxn ang="0">
                  <a:pos x="T8" y="T9"/>
                </a:cxn>
              </a:cxnLst>
              <a:rect l="0" t="0" r="r" b="b"/>
              <a:pathLst>
                <a:path w="6320" h="4184">
                  <a:moveTo>
                    <a:pt x="6320" y="4139"/>
                  </a:moveTo>
                  <a:lnTo>
                    <a:pt x="6320" y="4139"/>
                  </a:lnTo>
                  <a:lnTo>
                    <a:pt x="6320" y="0"/>
                  </a:lnTo>
                  <a:lnTo>
                    <a:pt x="0" y="0"/>
                  </a:lnTo>
                  <a:lnTo>
                    <a:pt x="0" y="4184"/>
                  </a:lnTo>
                </a:path>
              </a:pathLst>
            </a:custGeom>
            <a:noFill/>
            <a:ln w="460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6" name="Rectangle 75">
              <a:extLst>
                <a:ext uri="{FF2B5EF4-FFF2-40B4-BE49-F238E27FC236}">
                  <a16:creationId xmlns:a16="http://schemas.microsoft.com/office/drawing/2014/main" id="{2416A559-8BB9-458D-A480-DA5A73FE665F}"/>
                </a:ext>
              </a:extLst>
            </p:cNvPr>
            <p:cNvSpPr>
              <a:spLocks noChangeArrowheads="1"/>
            </p:cNvSpPr>
            <p:nvPr/>
          </p:nvSpPr>
          <p:spPr bwMode="auto">
            <a:xfrm>
              <a:off x="1926" y="85"/>
              <a:ext cx="126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2400" b="1" dirty="0">
                  <a:solidFill>
                    <a:srgbClr val="283075"/>
                  </a:solidFill>
                  <a:latin typeface="Arial Bold"/>
                </a:rPr>
                <a:t>La atmosfera </a:t>
              </a:r>
              <a:endParaRPr lang="es-MX" altLang="es-MX" sz="2400" dirty="0"/>
            </a:p>
          </p:txBody>
        </p:sp>
        <p:sp>
          <p:nvSpPr>
            <p:cNvPr id="78" name="Rectangle 77">
              <a:extLst>
                <a:ext uri="{FF2B5EF4-FFF2-40B4-BE49-F238E27FC236}">
                  <a16:creationId xmlns:a16="http://schemas.microsoft.com/office/drawing/2014/main" id="{0026160A-9664-421B-9694-901794A79D15}"/>
                </a:ext>
              </a:extLst>
            </p:cNvPr>
            <p:cNvSpPr>
              <a:spLocks noChangeArrowheads="1"/>
            </p:cNvSpPr>
            <p:nvPr/>
          </p:nvSpPr>
          <p:spPr bwMode="auto">
            <a:xfrm>
              <a:off x="111" y="746"/>
              <a:ext cx="353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dirty="0">
                  <a:solidFill>
                    <a:srgbClr val="000000"/>
                  </a:solidFill>
                  <a:latin typeface="Times New Roman" panose="02020603050405020304" pitchFamily="18" charset="0"/>
                  <a:cs typeface="Times New Roman" panose="02020603050405020304" pitchFamily="18" charset="0"/>
                </a:rPr>
                <a:t>Ozono en la estratosfera, protección contra la radiación UV  </a:t>
              </a:r>
              <a:endParaRPr lang="es-MX" altLang="es-MX" dirty="0">
                <a:latin typeface="Times New Roman" panose="02020603050405020304" pitchFamily="18" charset="0"/>
                <a:cs typeface="Times New Roman" panose="02020603050405020304" pitchFamily="18" charset="0"/>
              </a:endParaRPr>
            </a:p>
          </p:txBody>
        </p:sp>
        <p:sp>
          <p:nvSpPr>
            <p:cNvPr id="80" name="Rectangle 79">
              <a:extLst>
                <a:ext uri="{FF2B5EF4-FFF2-40B4-BE49-F238E27FC236}">
                  <a16:creationId xmlns:a16="http://schemas.microsoft.com/office/drawing/2014/main" id="{687B9BEA-7652-4D2B-A1F0-EF804639F7E3}"/>
                </a:ext>
              </a:extLst>
            </p:cNvPr>
            <p:cNvSpPr>
              <a:spLocks noChangeArrowheads="1"/>
            </p:cNvSpPr>
            <p:nvPr/>
          </p:nvSpPr>
          <p:spPr bwMode="auto">
            <a:xfrm>
              <a:off x="1987" y="1347"/>
              <a:ext cx="1997"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sz="1600" dirty="0">
                  <a:solidFill>
                    <a:srgbClr val="D32D23"/>
                  </a:solidFill>
                  <a:latin typeface="Times New Roman" panose="02020603050405020304" pitchFamily="18" charset="0"/>
                  <a:cs typeface="Times New Roman" panose="02020603050405020304" pitchFamily="18" charset="0"/>
                </a:rPr>
                <a:t>Estabilización de la temperatura </a:t>
              </a:r>
            </a:p>
            <a:p>
              <a:pPr algn="ctr" defTabSz="914400"/>
              <a:r>
                <a:rPr lang="es-MX" altLang="es-MX" sz="1600" dirty="0">
                  <a:solidFill>
                    <a:srgbClr val="D32D23"/>
                  </a:solidFill>
                  <a:latin typeface="Times New Roman" panose="02020603050405020304" pitchFamily="18" charset="0"/>
                  <a:cs typeface="Times New Roman" panose="02020603050405020304" pitchFamily="18" charset="0"/>
                </a:rPr>
                <a:t>(efecto invernadero) de la atmósfera</a:t>
              </a:r>
              <a:endParaRPr lang="es-MX" altLang="es-MX" sz="1600" dirty="0">
                <a:latin typeface="Times New Roman" panose="02020603050405020304" pitchFamily="18" charset="0"/>
                <a:cs typeface="Times New Roman" panose="02020603050405020304" pitchFamily="18" charset="0"/>
              </a:endParaRPr>
            </a:p>
          </p:txBody>
        </p:sp>
        <p:sp>
          <p:nvSpPr>
            <p:cNvPr id="93" name="Rectangle 92">
              <a:extLst>
                <a:ext uri="{FF2B5EF4-FFF2-40B4-BE49-F238E27FC236}">
                  <a16:creationId xmlns:a16="http://schemas.microsoft.com/office/drawing/2014/main" id="{BA6BAB7C-D3E8-4B4A-8C49-CAA0DBA78947}"/>
                </a:ext>
              </a:extLst>
            </p:cNvPr>
            <p:cNvSpPr>
              <a:spLocks noChangeArrowheads="1"/>
            </p:cNvSpPr>
            <p:nvPr/>
          </p:nvSpPr>
          <p:spPr bwMode="auto">
            <a:xfrm rot="16200000">
              <a:off x="4758" y="518"/>
              <a:ext cx="87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2000" dirty="0">
                  <a:solidFill>
                    <a:srgbClr val="000000"/>
                  </a:solidFill>
                  <a:latin typeface="Times New Roman" panose="02020603050405020304" pitchFamily="18" charset="0"/>
                  <a:cs typeface="Times New Roman" panose="02020603050405020304" pitchFamily="18" charset="0"/>
                </a:rPr>
                <a:t>Estratosfera</a:t>
              </a:r>
              <a:endParaRPr lang="es-MX" altLang="es-MX" sz="2000" dirty="0">
                <a:latin typeface="Times New Roman" panose="02020603050405020304" pitchFamily="18" charset="0"/>
                <a:cs typeface="Times New Roman" panose="02020603050405020304" pitchFamily="18" charset="0"/>
              </a:endParaRPr>
            </a:p>
          </p:txBody>
        </p:sp>
        <p:sp>
          <p:nvSpPr>
            <p:cNvPr id="105" name="Rectangle 104">
              <a:extLst>
                <a:ext uri="{FF2B5EF4-FFF2-40B4-BE49-F238E27FC236}">
                  <a16:creationId xmlns:a16="http://schemas.microsoft.com/office/drawing/2014/main" id="{78447DB9-A839-4269-BBD5-FAFF8BEB0150}"/>
                </a:ext>
              </a:extLst>
            </p:cNvPr>
            <p:cNvSpPr>
              <a:spLocks noChangeArrowheads="1"/>
            </p:cNvSpPr>
            <p:nvPr/>
          </p:nvSpPr>
          <p:spPr bwMode="auto">
            <a:xfrm>
              <a:off x="984" y="1949"/>
              <a:ext cx="1815"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dirty="0">
                  <a:solidFill>
                    <a:srgbClr val="000000"/>
                  </a:solidFill>
                  <a:latin typeface="Times New Roman" panose="02020603050405020304" pitchFamily="18" charset="0"/>
                  <a:cs typeface="Times New Roman" panose="02020603050405020304" pitchFamily="18" charset="0"/>
                </a:rPr>
                <a:t>Gases N</a:t>
              </a:r>
              <a:r>
                <a:rPr lang="es-MX" altLang="es-MX" baseline="-25000" dirty="0">
                  <a:solidFill>
                    <a:srgbClr val="000000"/>
                  </a:solidFill>
                  <a:latin typeface="Times New Roman" panose="02020603050405020304" pitchFamily="18" charset="0"/>
                  <a:cs typeface="Times New Roman" panose="02020603050405020304" pitchFamily="18" charset="0"/>
                </a:rPr>
                <a:t>2</a:t>
              </a:r>
              <a:r>
                <a:rPr lang="es-MX" altLang="es-MX" dirty="0">
                  <a:solidFill>
                    <a:srgbClr val="000000"/>
                  </a:solidFill>
                  <a:latin typeface="Times New Roman" panose="02020603050405020304" pitchFamily="18" charset="0"/>
                  <a:cs typeface="Times New Roman" panose="02020603050405020304" pitchFamily="18" charset="0"/>
                </a:rPr>
                <a:t>, O</a:t>
              </a:r>
              <a:r>
                <a:rPr lang="es-MX" altLang="es-MX" baseline="-25000" dirty="0">
                  <a:solidFill>
                    <a:srgbClr val="000000"/>
                  </a:solidFill>
                  <a:latin typeface="Times New Roman" panose="02020603050405020304" pitchFamily="18" charset="0"/>
                  <a:cs typeface="Times New Roman" panose="02020603050405020304" pitchFamily="18" charset="0"/>
                </a:rPr>
                <a:t>2</a:t>
              </a:r>
              <a:r>
                <a:rPr lang="es-MX" altLang="es-MX" dirty="0">
                  <a:solidFill>
                    <a:srgbClr val="000000"/>
                  </a:solidFill>
                  <a:latin typeface="Times New Roman" panose="02020603050405020304" pitchFamily="18" charset="0"/>
                  <a:cs typeface="Times New Roman" panose="02020603050405020304" pitchFamily="18" charset="0"/>
                </a:rPr>
                <a:t>, argón, materias </a:t>
              </a:r>
            </a:p>
            <a:p>
              <a:pPr algn="ctr" defTabSz="914400"/>
              <a:r>
                <a:rPr lang="es-MX" altLang="es-MX" dirty="0">
                  <a:solidFill>
                    <a:srgbClr val="000000"/>
                  </a:solidFill>
                  <a:latin typeface="Times New Roman" panose="02020603050405020304" pitchFamily="18" charset="0"/>
                  <a:cs typeface="Times New Roman" panose="02020603050405020304" pitchFamily="18" charset="0"/>
                </a:rPr>
                <a:t>primas de la atmósfera </a:t>
              </a:r>
              <a:endParaRPr lang="es-MX" altLang="es-MX" dirty="0">
                <a:latin typeface="Times New Roman" panose="02020603050405020304" pitchFamily="18" charset="0"/>
                <a:cs typeface="Times New Roman" panose="02020603050405020304" pitchFamily="18" charset="0"/>
              </a:endParaRPr>
            </a:p>
          </p:txBody>
        </p:sp>
        <p:sp>
          <p:nvSpPr>
            <p:cNvPr id="114" name="Rectangle 113">
              <a:extLst>
                <a:ext uri="{FF2B5EF4-FFF2-40B4-BE49-F238E27FC236}">
                  <a16:creationId xmlns:a16="http://schemas.microsoft.com/office/drawing/2014/main" id="{D153AE13-0BE0-4369-AC2E-CDE1D0D3FC3E}"/>
                </a:ext>
              </a:extLst>
            </p:cNvPr>
            <p:cNvSpPr>
              <a:spLocks noChangeArrowheads="1"/>
            </p:cNvSpPr>
            <p:nvPr/>
          </p:nvSpPr>
          <p:spPr bwMode="auto">
            <a:xfrm>
              <a:off x="1694" y="2305"/>
              <a:ext cx="102"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2100" dirty="0">
                  <a:solidFill>
                    <a:srgbClr val="2A9641"/>
                  </a:solidFill>
                  <a:latin typeface="Symbol" panose="05050102010706020507" pitchFamily="18" charset="2"/>
                </a:rPr>
                <a:t>¯</a:t>
              </a:r>
              <a:endParaRPr lang="es-MX" altLang="es-MX" dirty="0"/>
            </a:p>
          </p:txBody>
        </p:sp>
        <p:sp>
          <p:nvSpPr>
            <p:cNvPr id="115" name="Rectangle 114">
              <a:extLst>
                <a:ext uri="{FF2B5EF4-FFF2-40B4-BE49-F238E27FC236}">
                  <a16:creationId xmlns:a16="http://schemas.microsoft.com/office/drawing/2014/main" id="{21221D6A-F05C-4200-BAEC-BA0A2A3FF019}"/>
                </a:ext>
              </a:extLst>
            </p:cNvPr>
            <p:cNvSpPr>
              <a:spLocks noChangeArrowheads="1"/>
            </p:cNvSpPr>
            <p:nvPr/>
          </p:nvSpPr>
          <p:spPr bwMode="auto">
            <a:xfrm>
              <a:off x="1775" y="2311"/>
              <a:ext cx="4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b="1">
                  <a:solidFill>
                    <a:srgbClr val="2A9641"/>
                  </a:solidFill>
                  <a:latin typeface="Arial Bold"/>
                </a:rPr>
                <a:t> </a:t>
              </a:r>
              <a:endParaRPr lang="es-MX" altLang="es-MX"/>
            </a:p>
          </p:txBody>
        </p:sp>
        <p:sp>
          <p:nvSpPr>
            <p:cNvPr id="116" name="Rectangle 115">
              <a:extLst>
                <a:ext uri="{FF2B5EF4-FFF2-40B4-BE49-F238E27FC236}">
                  <a16:creationId xmlns:a16="http://schemas.microsoft.com/office/drawing/2014/main" id="{ACE09299-A522-4FEA-9BC0-07EC49AC31A8}"/>
                </a:ext>
              </a:extLst>
            </p:cNvPr>
            <p:cNvSpPr>
              <a:spLocks noChangeArrowheads="1"/>
            </p:cNvSpPr>
            <p:nvPr/>
          </p:nvSpPr>
          <p:spPr bwMode="auto">
            <a:xfrm>
              <a:off x="1370" y="2311"/>
              <a:ext cx="42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sz="1600" dirty="0">
                  <a:solidFill>
                    <a:srgbClr val="2A9641"/>
                  </a:solidFill>
                  <a:latin typeface="Arial Bold"/>
                </a:rPr>
                <a:t>CO</a:t>
              </a:r>
              <a:r>
                <a:rPr lang="es-MX" altLang="es-MX" sz="1600" baseline="-25000" dirty="0">
                  <a:solidFill>
                    <a:srgbClr val="2A9641"/>
                  </a:solidFill>
                  <a:latin typeface="Arial Bold"/>
                </a:rPr>
                <a:t>2</a:t>
              </a:r>
            </a:p>
            <a:p>
              <a:pPr algn="ctr" defTabSz="914400"/>
              <a:r>
                <a:rPr lang="es-MX" altLang="es-MX" sz="1600" dirty="0">
                  <a:solidFill>
                    <a:srgbClr val="2A9641"/>
                  </a:solidFill>
                  <a:latin typeface="Arial Bold"/>
                </a:rPr>
                <a:t>O</a:t>
              </a:r>
              <a:r>
                <a:rPr lang="es-MX" altLang="es-MX" sz="1600" baseline="-25000" dirty="0">
                  <a:solidFill>
                    <a:srgbClr val="2A9641"/>
                  </a:solidFill>
                  <a:latin typeface="Arial Bold"/>
                </a:rPr>
                <a:t>2</a:t>
              </a:r>
              <a:r>
                <a:rPr lang="es-MX" altLang="es-MX" sz="1600" dirty="0">
                  <a:solidFill>
                    <a:srgbClr val="2A9641"/>
                  </a:solidFill>
                  <a:latin typeface="Arial Bold"/>
                </a:rPr>
                <a:t>,H</a:t>
              </a:r>
              <a:r>
                <a:rPr lang="es-MX" altLang="es-MX" sz="1600" baseline="-25000" dirty="0">
                  <a:solidFill>
                    <a:srgbClr val="2A9641"/>
                  </a:solidFill>
                  <a:latin typeface="Arial Bold"/>
                </a:rPr>
                <a:t>2</a:t>
              </a:r>
              <a:r>
                <a:rPr lang="es-MX" altLang="es-MX" sz="1600" dirty="0">
                  <a:solidFill>
                    <a:srgbClr val="2A9641"/>
                  </a:solidFill>
                  <a:latin typeface="Arial Bold"/>
                </a:rPr>
                <a:t>O</a:t>
              </a:r>
              <a:endParaRPr lang="es-MX" altLang="es-MX" sz="1600" dirty="0"/>
            </a:p>
          </p:txBody>
        </p:sp>
        <p:sp>
          <p:nvSpPr>
            <p:cNvPr id="118" name="Rectangle 117">
              <a:extLst>
                <a:ext uri="{FF2B5EF4-FFF2-40B4-BE49-F238E27FC236}">
                  <a16:creationId xmlns:a16="http://schemas.microsoft.com/office/drawing/2014/main" id="{EE3D6500-FBF9-4BEB-8A13-9EF97AB689D7}"/>
                </a:ext>
              </a:extLst>
            </p:cNvPr>
            <p:cNvSpPr>
              <a:spLocks noChangeArrowheads="1"/>
            </p:cNvSpPr>
            <p:nvPr/>
          </p:nvSpPr>
          <p:spPr bwMode="auto">
            <a:xfrm>
              <a:off x="1348" y="2444"/>
              <a:ext cx="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2100">
                  <a:solidFill>
                    <a:srgbClr val="2A9641"/>
                  </a:solidFill>
                  <a:latin typeface="Symbol" panose="05050102010706020507" pitchFamily="18" charset="2"/>
                </a:rPr>
                <a:t>­</a:t>
              </a:r>
              <a:endParaRPr lang="es-MX" altLang="es-MX"/>
            </a:p>
          </p:txBody>
        </p:sp>
        <p:sp>
          <p:nvSpPr>
            <p:cNvPr id="122" name="Rectangle 121">
              <a:extLst>
                <a:ext uri="{FF2B5EF4-FFF2-40B4-BE49-F238E27FC236}">
                  <a16:creationId xmlns:a16="http://schemas.microsoft.com/office/drawing/2014/main" id="{533C2CAB-F6DD-4027-A665-F4F41CB32F84}"/>
                </a:ext>
              </a:extLst>
            </p:cNvPr>
            <p:cNvSpPr>
              <a:spLocks noChangeArrowheads="1"/>
            </p:cNvSpPr>
            <p:nvPr/>
          </p:nvSpPr>
          <p:spPr bwMode="auto">
            <a:xfrm>
              <a:off x="1876" y="2444"/>
              <a:ext cx="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2100">
                  <a:solidFill>
                    <a:srgbClr val="2A9641"/>
                  </a:solidFill>
                  <a:latin typeface="Symbol" panose="05050102010706020507" pitchFamily="18" charset="2"/>
                </a:rPr>
                <a:t>­</a:t>
              </a:r>
              <a:endParaRPr lang="es-MX" altLang="es-MX"/>
            </a:p>
          </p:txBody>
        </p:sp>
        <p:sp>
          <p:nvSpPr>
            <p:cNvPr id="123" name="Rectangle 122">
              <a:extLst>
                <a:ext uri="{FF2B5EF4-FFF2-40B4-BE49-F238E27FC236}">
                  <a16:creationId xmlns:a16="http://schemas.microsoft.com/office/drawing/2014/main" id="{9ACA3FF6-5719-4147-8747-B71CAD58C619}"/>
                </a:ext>
              </a:extLst>
            </p:cNvPr>
            <p:cNvSpPr>
              <a:spLocks noChangeArrowheads="1"/>
            </p:cNvSpPr>
            <p:nvPr/>
          </p:nvSpPr>
          <p:spPr bwMode="auto">
            <a:xfrm>
              <a:off x="190" y="2772"/>
              <a:ext cx="1236"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dirty="0"/>
                <a:t>Gases y partículas </a:t>
              </a:r>
            </a:p>
            <a:p>
              <a:pPr algn="ctr" defTabSz="914400"/>
              <a:r>
                <a:rPr lang="es-MX" altLang="es-MX" dirty="0"/>
                <a:t>de la geosfera</a:t>
              </a:r>
            </a:p>
          </p:txBody>
        </p:sp>
        <p:sp>
          <p:nvSpPr>
            <p:cNvPr id="126" name="Rectangle 125">
              <a:extLst>
                <a:ext uri="{FF2B5EF4-FFF2-40B4-BE49-F238E27FC236}">
                  <a16:creationId xmlns:a16="http://schemas.microsoft.com/office/drawing/2014/main" id="{1EECB7E1-CFD8-4E74-BDA6-A0BAB48E04C5}"/>
                </a:ext>
              </a:extLst>
            </p:cNvPr>
            <p:cNvSpPr>
              <a:spLocks noChangeArrowheads="1"/>
            </p:cNvSpPr>
            <p:nvPr/>
          </p:nvSpPr>
          <p:spPr bwMode="auto">
            <a:xfrm>
              <a:off x="2306" y="2743"/>
              <a:ext cx="1095"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dirty="0">
                  <a:latin typeface="Times New Roman" panose="02020603050405020304" pitchFamily="18" charset="0"/>
                  <a:cs typeface="Times New Roman" panose="02020603050405020304" pitchFamily="18" charset="0"/>
                </a:rPr>
                <a:t>Gases y partículas </a:t>
              </a:r>
            </a:p>
            <a:p>
              <a:pPr algn="ctr" defTabSz="914400"/>
              <a:r>
                <a:rPr lang="es-MX" altLang="es-MX" dirty="0">
                  <a:latin typeface="Times New Roman" panose="02020603050405020304" pitchFamily="18" charset="0"/>
                  <a:cs typeface="Times New Roman" panose="02020603050405020304" pitchFamily="18" charset="0"/>
                </a:rPr>
                <a:t>de la </a:t>
              </a:r>
              <a:r>
                <a:rPr lang="es-MX" altLang="es-MX" dirty="0" err="1">
                  <a:latin typeface="Times New Roman" panose="02020603050405020304" pitchFamily="18" charset="0"/>
                  <a:cs typeface="Times New Roman" panose="02020603050405020304" pitchFamily="18" charset="0"/>
                </a:rPr>
                <a:t>antrosfera</a:t>
              </a:r>
              <a:endParaRPr lang="es-MX" altLang="es-MX" dirty="0">
                <a:latin typeface="Times New Roman" panose="02020603050405020304" pitchFamily="18" charset="0"/>
                <a:cs typeface="Times New Roman" panose="02020603050405020304" pitchFamily="18" charset="0"/>
              </a:endParaRPr>
            </a:p>
          </p:txBody>
        </p:sp>
        <p:sp>
          <p:nvSpPr>
            <p:cNvPr id="128" name="Rectangle 127">
              <a:extLst>
                <a:ext uri="{FF2B5EF4-FFF2-40B4-BE49-F238E27FC236}">
                  <a16:creationId xmlns:a16="http://schemas.microsoft.com/office/drawing/2014/main" id="{82921B89-9530-485F-8913-6AE7776490FF}"/>
                </a:ext>
              </a:extLst>
            </p:cNvPr>
            <p:cNvSpPr>
              <a:spLocks noChangeArrowheads="1"/>
            </p:cNvSpPr>
            <p:nvPr/>
          </p:nvSpPr>
          <p:spPr bwMode="auto">
            <a:xfrm>
              <a:off x="3643" y="3121"/>
              <a:ext cx="1278" cy="3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sz="1600" dirty="0">
                  <a:solidFill>
                    <a:srgbClr val="000000"/>
                  </a:solidFill>
                  <a:latin typeface="Times New Roman" panose="02020603050405020304" pitchFamily="18" charset="0"/>
                  <a:cs typeface="Times New Roman" panose="02020603050405020304" pitchFamily="18" charset="0"/>
                </a:rPr>
                <a:t>Agua (lluvia) a la </a:t>
              </a:r>
            </a:p>
            <a:p>
              <a:pPr algn="ctr" defTabSz="914400"/>
              <a:r>
                <a:rPr lang="es-MX" altLang="es-MX" sz="1600" dirty="0">
                  <a:solidFill>
                    <a:srgbClr val="000000"/>
                  </a:solidFill>
                  <a:latin typeface="Times New Roman" panose="02020603050405020304" pitchFamily="18" charset="0"/>
                  <a:cs typeface="Times New Roman" panose="02020603050405020304" pitchFamily="18" charset="0"/>
                </a:rPr>
                <a:t>geosfera y la hidrosfera </a:t>
              </a:r>
              <a:r>
                <a:rPr lang="es-MX" altLang="es-MX" sz="1600" b="1" dirty="0">
                  <a:solidFill>
                    <a:srgbClr val="000000"/>
                  </a:solidFill>
                  <a:latin typeface="Times New Roman" panose="02020603050405020304" pitchFamily="18" charset="0"/>
                  <a:cs typeface="Times New Roman" panose="02020603050405020304" pitchFamily="18" charset="0"/>
                </a:rPr>
                <a:t> </a:t>
              </a:r>
              <a:endParaRPr lang="es-MX" altLang="es-MX" sz="1600" b="1" dirty="0">
                <a:latin typeface="Times New Roman" panose="02020603050405020304" pitchFamily="18" charset="0"/>
                <a:cs typeface="Times New Roman" panose="02020603050405020304" pitchFamily="18" charset="0"/>
              </a:endParaRPr>
            </a:p>
          </p:txBody>
        </p:sp>
        <p:sp>
          <p:nvSpPr>
            <p:cNvPr id="133" name="Rectangle 132">
              <a:extLst>
                <a:ext uri="{FF2B5EF4-FFF2-40B4-BE49-F238E27FC236}">
                  <a16:creationId xmlns:a16="http://schemas.microsoft.com/office/drawing/2014/main" id="{A2B4F825-3C06-4622-8BA4-96CC0C39A882}"/>
                </a:ext>
              </a:extLst>
            </p:cNvPr>
            <p:cNvSpPr>
              <a:spLocks noChangeArrowheads="1"/>
            </p:cNvSpPr>
            <p:nvPr/>
          </p:nvSpPr>
          <p:spPr bwMode="auto">
            <a:xfrm>
              <a:off x="3874" y="1987"/>
              <a:ext cx="1321"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dirty="0">
                  <a:solidFill>
                    <a:srgbClr val="000000"/>
                  </a:solidFill>
                  <a:latin typeface="Times New Roman" panose="02020603050405020304" pitchFamily="18" charset="0"/>
                  <a:cs typeface="Times New Roman" panose="02020603050405020304" pitchFamily="18" charset="0"/>
                </a:rPr>
                <a:t>Procesos fotoquímicos</a:t>
              </a:r>
            </a:p>
            <a:p>
              <a:pPr algn="ctr" defTabSz="914400"/>
              <a:r>
                <a:rPr lang="es-MX" altLang="es-MX" dirty="0">
                  <a:solidFill>
                    <a:srgbClr val="000000"/>
                  </a:solidFill>
                  <a:latin typeface="Times New Roman" panose="02020603050405020304" pitchFamily="18" charset="0"/>
                  <a:cs typeface="Times New Roman" panose="02020603050405020304" pitchFamily="18" charset="0"/>
                </a:rPr>
                <a:t>químicos  </a:t>
              </a:r>
              <a:endParaRPr lang="es-MX" altLang="es-MX" dirty="0">
                <a:latin typeface="Times New Roman" panose="02020603050405020304" pitchFamily="18" charset="0"/>
                <a:cs typeface="Times New Roman" panose="02020603050405020304" pitchFamily="18" charset="0"/>
              </a:endParaRPr>
            </a:p>
          </p:txBody>
        </p:sp>
        <p:sp>
          <p:nvSpPr>
            <p:cNvPr id="137" name="Rectangle 136">
              <a:extLst>
                <a:ext uri="{FF2B5EF4-FFF2-40B4-BE49-F238E27FC236}">
                  <a16:creationId xmlns:a16="http://schemas.microsoft.com/office/drawing/2014/main" id="{D2D161F2-F886-47DF-BCBF-CC63E9B8EC8B}"/>
                </a:ext>
              </a:extLst>
            </p:cNvPr>
            <p:cNvSpPr>
              <a:spLocks noChangeArrowheads="1"/>
            </p:cNvSpPr>
            <p:nvPr/>
          </p:nvSpPr>
          <p:spPr bwMode="auto">
            <a:xfrm>
              <a:off x="4268" y="2439"/>
              <a:ext cx="1042"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dirty="0">
                  <a:latin typeface="Times New Roman" panose="02020603050405020304" pitchFamily="18" charset="0"/>
                  <a:cs typeface="Times New Roman" panose="02020603050405020304" pitchFamily="18" charset="0"/>
                </a:rPr>
                <a:t>Vapor de agua de </a:t>
              </a:r>
            </a:p>
            <a:p>
              <a:pPr algn="ctr" defTabSz="914400"/>
              <a:r>
                <a:rPr lang="es-MX" altLang="es-MX" dirty="0">
                  <a:latin typeface="Times New Roman" panose="02020603050405020304" pitchFamily="18" charset="0"/>
                  <a:cs typeface="Times New Roman" panose="02020603050405020304" pitchFamily="18" charset="0"/>
                </a:rPr>
                <a:t>la hidrosfera </a:t>
              </a:r>
            </a:p>
          </p:txBody>
        </p:sp>
        <p:sp>
          <p:nvSpPr>
            <p:cNvPr id="139" name="Freeform 138">
              <a:extLst>
                <a:ext uri="{FF2B5EF4-FFF2-40B4-BE49-F238E27FC236}">
                  <a16:creationId xmlns:a16="http://schemas.microsoft.com/office/drawing/2014/main" id="{28DB5471-8B11-49A6-9490-C051BCD8D7A3}"/>
                </a:ext>
              </a:extLst>
            </p:cNvPr>
            <p:cNvSpPr>
              <a:spLocks/>
            </p:cNvSpPr>
            <p:nvPr/>
          </p:nvSpPr>
          <p:spPr bwMode="auto">
            <a:xfrm>
              <a:off x="2873" y="1800"/>
              <a:ext cx="184" cy="927"/>
            </a:xfrm>
            <a:custGeom>
              <a:avLst/>
              <a:gdLst>
                <a:gd name="T0" fmla="*/ 0 w 204"/>
                <a:gd name="T1" fmla="*/ 1027 h 1027"/>
                <a:gd name="T2" fmla="*/ 0 w 204"/>
                <a:gd name="T3" fmla="*/ 1027 h 1027"/>
                <a:gd name="T4" fmla="*/ 93 w 204"/>
                <a:gd name="T5" fmla="*/ 0 h 1027"/>
                <a:gd name="T6" fmla="*/ 204 w 204"/>
                <a:gd name="T7" fmla="*/ 1027 h 1027"/>
                <a:gd name="T8" fmla="*/ 0 w 204"/>
                <a:gd name="T9" fmla="*/ 1027 h 1027"/>
              </a:gdLst>
              <a:ahLst/>
              <a:cxnLst>
                <a:cxn ang="0">
                  <a:pos x="T0" y="T1"/>
                </a:cxn>
                <a:cxn ang="0">
                  <a:pos x="T2" y="T3"/>
                </a:cxn>
                <a:cxn ang="0">
                  <a:pos x="T4" y="T5"/>
                </a:cxn>
                <a:cxn ang="0">
                  <a:pos x="T6" y="T7"/>
                </a:cxn>
                <a:cxn ang="0">
                  <a:pos x="T8" y="T9"/>
                </a:cxn>
              </a:cxnLst>
              <a:rect l="0" t="0" r="r" b="b"/>
              <a:pathLst>
                <a:path w="204" h="1027">
                  <a:moveTo>
                    <a:pt x="0" y="1027"/>
                  </a:moveTo>
                  <a:lnTo>
                    <a:pt x="0" y="1027"/>
                  </a:lnTo>
                  <a:lnTo>
                    <a:pt x="93" y="0"/>
                  </a:lnTo>
                  <a:lnTo>
                    <a:pt x="204" y="1027"/>
                  </a:lnTo>
                  <a:lnTo>
                    <a:pt x="0" y="1027"/>
                  </a:lnTo>
                  <a:close/>
                </a:path>
              </a:pathLst>
            </a:custGeom>
            <a:solidFill>
              <a:srgbClr val="8C8C8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48" name="Rectangle 147">
              <a:extLst>
                <a:ext uri="{FF2B5EF4-FFF2-40B4-BE49-F238E27FC236}">
                  <a16:creationId xmlns:a16="http://schemas.microsoft.com/office/drawing/2014/main" id="{48ABFB78-6763-49B7-899D-0EBCC913BCFF}"/>
                </a:ext>
              </a:extLst>
            </p:cNvPr>
            <p:cNvSpPr>
              <a:spLocks noChangeArrowheads="1"/>
            </p:cNvSpPr>
            <p:nvPr/>
          </p:nvSpPr>
          <p:spPr bwMode="auto">
            <a:xfrm rot="16500000">
              <a:off x="2808" y="1862"/>
              <a:ext cx="4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2100" b="1">
                  <a:solidFill>
                    <a:srgbClr val="717171"/>
                  </a:solidFill>
                  <a:latin typeface="Arial Bold"/>
                </a:rPr>
                <a:t> </a:t>
              </a:r>
              <a:endParaRPr lang="es-MX" altLang="es-MX"/>
            </a:p>
          </p:txBody>
        </p:sp>
      </p:grpSp>
      <p:sp>
        <p:nvSpPr>
          <p:cNvPr id="140" name="Rectangle 92">
            <a:extLst>
              <a:ext uri="{FF2B5EF4-FFF2-40B4-BE49-F238E27FC236}">
                <a16:creationId xmlns:a16="http://schemas.microsoft.com/office/drawing/2014/main" id="{D2D97B75-7A22-40D8-8495-E8EDC06D5B38}"/>
              </a:ext>
            </a:extLst>
          </p:cNvPr>
          <p:cNvSpPr>
            <a:spLocks noChangeArrowheads="1"/>
          </p:cNvSpPr>
          <p:nvPr/>
        </p:nvSpPr>
        <p:spPr bwMode="auto">
          <a:xfrm rot="16200000">
            <a:off x="9692217" y="3661548"/>
            <a:ext cx="116270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2000" dirty="0">
                <a:solidFill>
                  <a:srgbClr val="000000"/>
                </a:solidFill>
                <a:latin typeface="Times New Roman" panose="02020603050405020304" pitchFamily="18" charset="0"/>
                <a:cs typeface="Times New Roman" panose="02020603050405020304" pitchFamily="18" charset="0"/>
              </a:rPr>
              <a:t>Troposfera</a:t>
            </a:r>
            <a:endParaRPr lang="es-MX" altLang="es-MX" sz="2000" dirty="0">
              <a:latin typeface="Times New Roman" panose="02020603050405020304" pitchFamily="18" charset="0"/>
              <a:cs typeface="Times New Roman" panose="02020603050405020304" pitchFamily="18" charset="0"/>
            </a:endParaRPr>
          </a:p>
        </p:txBody>
      </p:sp>
      <p:sp>
        <p:nvSpPr>
          <p:cNvPr id="141" name="Rectangle 92">
            <a:extLst>
              <a:ext uri="{FF2B5EF4-FFF2-40B4-BE49-F238E27FC236}">
                <a16:creationId xmlns:a16="http://schemas.microsoft.com/office/drawing/2014/main" id="{C1B366C0-1FC6-4D0E-83CB-C24E35C931C2}"/>
              </a:ext>
            </a:extLst>
          </p:cNvPr>
          <p:cNvSpPr>
            <a:spLocks noChangeArrowheads="1"/>
          </p:cNvSpPr>
          <p:nvPr/>
        </p:nvSpPr>
        <p:spPr bwMode="auto">
          <a:xfrm rot="16513257">
            <a:off x="5164544" y="3374523"/>
            <a:ext cx="1708478" cy="215444"/>
          </a:xfrm>
          <a:prstGeom prst="rect">
            <a:avLst/>
          </a:prstGeom>
          <a:solidFill>
            <a:schemeClr val="bg1"/>
          </a:solid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400" dirty="0">
                <a:latin typeface="Times New Roman" panose="02020603050405020304" pitchFamily="18" charset="0"/>
                <a:cs typeface="Times New Roman" panose="02020603050405020304" pitchFamily="18" charset="0"/>
              </a:rPr>
              <a:t>Adelgazamiento de aire</a:t>
            </a:r>
          </a:p>
        </p:txBody>
      </p:sp>
    </p:spTree>
    <p:extLst>
      <p:ext uri="{BB962C8B-B14F-4D97-AF65-F5344CB8AC3E}">
        <p14:creationId xmlns:p14="http://schemas.microsoft.com/office/powerpoint/2010/main" val="292458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object 98"/>
          <p:cNvSpPr txBox="1"/>
          <p:nvPr/>
        </p:nvSpPr>
        <p:spPr>
          <a:xfrm>
            <a:off x="7914409" y="519546"/>
            <a:ext cx="3740727" cy="5538183"/>
          </a:xfrm>
          <a:prstGeom prst="rect">
            <a:avLst/>
          </a:prstGeom>
        </p:spPr>
        <p:txBody>
          <a:bodyPr vert="horz" wrap="square" lIns="0" tIns="0" rIns="0" bIns="0" rtlCol="0">
            <a:spAutoFit/>
          </a:bodyPr>
          <a:lstStyle/>
          <a:p>
            <a:pPr marL="11544" marR="4618" indent="6926" algn="just"/>
            <a:r>
              <a:rPr lang="es-MX" sz="1636" b="1" dirty="0">
                <a:latin typeface="Times New Roman"/>
                <a:cs typeface="Times New Roman"/>
              </a:rPr>
              <a:t>La atmósfera </a:t>
            </a:r>
            <a:r>
              <a:rPr lang="es-MX" sz="1636" dirty="0">
                <a:latin typeface="Times New Roman"/>
                <a:cs typeface="Times New Roman"/>
              </a:rPr>
              <a:t>es esencial para la vida en la Tierra como fuente de oxígeno para los organismos, de dióxido de carbono para las plantas, de estabilización de las temperaturas de la superficie (el buen efecto invernadero) y de protección contra la radiación ultravioleta dañina del ozono (O</a:t>
            </a:r>
            <a:r>
              <a:rPr lang="es-MX" sz="1636" baseline="-25000" dirty="0">
                <a:latin typeface="Times New Roman"/>
                <a:cs typeface="Times New Roman"/>
              </a:rPr>
              <a:t>3</a:t>
            </a:r>
            <a:r>
              <a:rPr lang="es-MX" sz="1636" dirty="0">
                <a:latin typeface="Times New Roman"/>
                <a:cs typeface="Times New Roman"/>
              </a:rPr>
              <a:t>) en la estratosfera. Aunque la atmósfera se extiende muy por encima de la superficie de la Tierra, más del 99% de ella se encuentra a pocos kilómetros de la superficie. </a:t>
            </a:r>
          </a:p>
          <a:p>
            <a:pPr marL="11544" marR="4618" indent="6926" algn="just"/>
            <a:endParaRPr lang="es-MX" sz="1636" dirty="0">
              <a:latin typeface="Times New Roman"/>
              <a:cs typeface="Times New Roman"/>
            </a:endParaRPr>
          </a:p>
          <a:p>
            <a:pPr marL="11544" marR="4618" indent="6926" algn="just"/>
            <a:r>
              <a:rPr lang="es-MX" sz="1636" dirty="0">
                <a:latin typeface="Times New Roman"/>
                <a:cs typeface="Times New Roman"/>
              </a:rPr>
              <a:t>De hecho, si la Tierra fuera un globo terráqueo, prácticamente todo el aire de la atmósfera estaría en una capa del grosor del barniz del globo. Una característica distintiva de la química atmosférica es la capacidad de los fotones energéticos de la radiación ultravioleta para poner grandes cantidades de energía en una sola molécula, para la foto-disociación del O</a:t>
            </a:r>
            <a:r>
              <a:rPr lang="es-MX" sz="1636" baseline="-25000" dirty="0">
                <a:latin typeface="Times New Roman"/>
                <a:cs typeface="Times New Roman"/>
              </a:rPr>
              <a:t>2</a:t>
            </a:r>
            <a:r>
              <a:rPr lang="es-MX" sz="1636" dirty="0">
                <a:latin typeface="Times New Roman"/>
                <a:cs typeface="Times New Roman"/>
              </a:rPr>
              <a:t> estratosférico que conduce a la formación de ozono.</a:t>
            </a:r>
            <a:endParaRPr sz="1636" dirty="0">
              <a:latin typeface="Times New Roman"/>
              <a:cs typeface="Times New Roman"/>
            </a:endParaRPr>
          </a:p>
        </p:txBody>
      </p:sp>
      <p:pic>
        <p:nvPicPr>
          <p:cNvPr id="3" name="Imagen 2">
            <a:extLst>
              <a:ext uri="{FF2B5EF4-FFF2-40B4-BE49-F238E27FC236}">
                <a16:creationId xmlns:a16="http://schemas.microsoft.com/office/drawing/2014/main" id="{3C29AA27-CBAF-4505-B139-759E4A25CB80}"/>
              </a:ext>
            </a:extLst>
          </p:cNvPr>
          <p:cNvPicPr>
            <a:picLocks noChangeAspect="1"/>
          </p:cNvPicPr>
          <p:nvPr/>
        </p:nvPicPr>
        <p:blipFill rotWithShape="1">
          <a:blip r:embed="rId3">
            <a:extLst>
              <a:ext uri="{28A0092B-C50C-407E-A947-70E740481C1C}">
                <a14:useLocalDpi xmlns:a14="http://schemas.microsoft.com/office/drawing/2010/main" val="0"/>
              </a:ext>
            </a:extLst>
          </a:blip>
          <a:srcRect l="20956" t="24409" r="21590" b="9633"/>
          <a:stretch/>
        </p:blipFill>
        <p:spPr>
          <a:xfrm>
            <a:off x="277091" y="623455"/>
            <a:ext cx="7173207" cy="542059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10210800" y="0"/>
            <a:ext cx="685800" cy="369332"/>
          </a:xfrm>
          <a:prstGeom prst="rect">
            <a:avLst/>
          </a:prstGeom>
          <a:noFill/>
        </p:spPr>
        <p:txBody>
          <a:bodyPr wrap="square" rtlCol="0">
            <a:spAutoFit/>
          </a:bodyPr>
          <a:lstStyle/>
          <a:p>
            <a:fld id="{557639C6-9D98-734A-84F6-D7C5E3285A17}" type="slidenum">
              <a:rPr lang="en-US"/>
              <a:pPr/>
              <a:t>24</a:t>
            </a:fld>
            <a:endParaRPr lang="en-US" dirty="0"/>
          </a:p>
        </p:txBody>
      </p:sp>
      <p:sp>
        <p:nvSpPr>
          <p:cNvPr id="5" name="CuadroTexto 4">
            <a:extLst>
              <a:ext uri="{FF2B5EF4-FFF2-40B4-BE49-F238E27FC236}">
                <a16:creationId xmlns:a16="http://schemas.microsoft.com/office/drawing/2014/main" id="{5CC37F8C-E53E-4CC8-9C3A-3AA5BD7C0E40}"/>
              </a:ext>
            </a:extLst>
          </p:cNvPr>
          <p:cNvSpPr txBox="1"/>
          <p:nvPr/>
        </p:nvSpPr>
        <p:spPr>
          <a:xfrm>
            <a:off x="3422506" y="13956"/>
            <a:ext cx="4868640" cy="461665"/>
          </a:xfrm>
          <a:prstGeom prst="rect">
            <a:avLst/>
          </a:prstGeom>
          <a:noFill/>
        </p:spPr>
        <p:txBody>
          <a:bodyPr wrap="none" rtlCol="0">
            <a:spAutoFit/>
          </a:bodyPr>
          <a:lstStyle/>
          <a:p>
            <a:r>
              <a:rPr lang="es-MX" sz="2400" dirty="0">
                <a:latin typeface="Times New Roman" panose="02020603050405020304" pitchFamily="18" charset="0"/>
                <a:cs typeface="Times New Roman" panose="02020603050405020304" pitchFamily="18" charset="0"/>
              </a:rPr>
              <a:t>Química atmosférica y contaminación</a:t>
            </a:r>
          </a:p>
        </p:txBody>
      </p:sp>
      <p:sp>
        <p:nvSpPr>
          <p:cNvPr id="6" name="Rectángulo 5">
            <a:extLst>
              <a:ext uri="{FF2B5EF4-FFF2-40B4-BE49-F238E27FC236}">
                <a16:creationId xmlns:a16="http://schemas.microsoft.com/office/drawing/2014/main" id="{53DB0406-6772-41BF-BE4C-964A23B58767}"/>
              </a:ext>
            </a:extLst>
          </p:cNvPr>
          <p:cNvSpPr/>
          <p:nvPr/>
        </p:nvSpPr>
        <p:spPr>
          <a:xfrm>
            <a:off x="304800" y="383288"/>
            <a:ext cx="11582399" cy="923330"/>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	En la atmósfera se producen una gran cantidad de reacciones químicas. </a:t>
            </a:r>
          </a:p>
          <a:p>
            <a:pPr algn="just"/>
            <a:r>
              <a:rPr lang="es-MX" dirty="0">
                <a:latin typeface="Times New Roman" panose="02020603050405020304" pitchFamily="18" charset="0"/>
                <a:cs typeface="Times New Roman" panose="02020603050405020304" pitchFamily="18" charset="0"/>
              </a:rPr>
              <a:t>Entre las mas significativas, son reacciones </a:t>
            </a:r>
            <a:r>
              <a:rPr lang="es-MX" b="1" i="1" u="sng" dirty="0">
                <a:solidFill>
                  <a:srgbClr val="FF0000"/>
                </a:solidFill>
                <a:latin typeface="Times New Roman" panose="02020603050405020304" pitchFamily="18" charset="0"/>
                <a:cs typeface="Times New Roman" panose="02020603050405020304" pitchFamily="18" charset="0"/>
              </a:rPr>
              <a:t>foto</a:t>
            </a:r>
            <a:r>
              <a:rPr lang="es-MX" i="1" u="sng" dirty="0">
                <a:latin typeface="Times New Roman" panose="02020603050405020304" pitchFamily="18" charset="0"/>
                <a:cs typeface="Times New Roman" panose="02020603050405020304" pitchFamily="18" charset="0"/>
              </a:rPr>
              <a:t>químicas</a:t>
            </a:r>
            <a:r>
              <a:rPr lang="es-MX" dirty="0">
                <a:latin typeface="Times New Roman" panose="02020603050405020304" pitchFamily="18" charset="0"/>
                <a:cs typeface="Times New Roman" panose="02020603050405020304" pitchFamily="18" charset="0"/>
              </a:rPr>
              <a:t> iniciadas por </a:t>
            </a:r>
            <a:r>
              <a:rPr lang="es-MX" b="1" i="1" u="sng" dirty="0">
                <a:solidFill>
                  <a:srgbClr val="FF0000"/>
                </a:solidFill>
                <a:latin typeface="Times New Roman" panose="02020603050405020304" pitchFamily="18" charset="0"/>
                <a:cs typeface="Times New Roman" panose="02020603050405020304" pitchFamily="18" charset="0"/>
              </a:rPr>
              <a:t>fotones</a:t>
            </a:r>
            <a:r>
              <a:rPr lang="es-MX" dirty="0">
                <a:latin typeface="Times New Roman" panose="02020603050405020304" pitchFamily="18" charset="0"/>
                <a:cs typeface="Times New Roman" panose="02020603050405020304" pitchFamily="18" charset="0"/>
              </a:rPr>
              <a:t> de radiación ultravioleta (</a:t>
            </a:r>
            <a:r>
              <a:rPr lang="es-MX" i="1" dirty="0" err="1">
                <a:latin typeface="Times New Roman" panose="02020603050405020304" pitchFamily="18" charset="0"/>
                <a:cs typeface="Times New Roman" panose="02020603050405020304" pitchFamily="18" charset="0"/>
              </a:rPr>
              <a:t>hν</a:t>
            </a:r>
            <a:r>
              <a:rPr lang="es-MX" dirty="0">
                <a:latin typeface="Times New Roman" panose="02020603050405020304" pitchFamily="18" charset="0"/>
                <a:cs typeface="Times New Roman" panose="02020603050405020304" pitchFamily="18" charset="0"/>
              </a:rPr>
              <a:t>) absorbidos por moléculas para producir especies reactivas que consisten en átomos o fragmentos de moléculas llamadas </a:t>
            </a:r>
            <a:r>
              <a:rPr lang="es-MX" i="1" u="sng" dirty="0">
                <a:latin typeface="Times New Roman" panose="02020603050405020304" pitchFamily="18" charset="0"/>
                <a:cs typeface="Times New Roman" panose="02020603050405020304" pitchFamily="18" charset="0"/>
              </a:rPr>
              <a:t>radicales libres</a:t>
            </a:r>
            <a:r>
              <a:rPr lang="es-MX" dirty="0">
                <a:latin typeface="Times New Roman" panose="02020603050405020304" pitchFamily="18" charset="0"/>
                <a:cs typeface="Times New Roman" panose="02020603050405020304" pitchFamily="18" charset="0"/>
              </a:rPr>
              <a:t>.</a:t>
            </a:r>
          </a:p>
        </p:txBody>
      </p:sp>
      <p:sp>
        <p:nvSpPr>
          <p:cNvPr id="3" name="Rectángulo 2">
            <a:extLst>
              <a:ext uri="{FF2B5EF4-FFF2-40B4-BE49-F238E27FC236}">
                <a16:creationId xmlns:a16="http://schemas.microsoft.com/office/drawing/2014/main" id="{9AB1C7EC-A5F7-46CA-9534-47D57EC24C44}"/>
              </a:ext>
            </a:extLst>
          </p:cNvPr>
          <p:cNvSpPr/>
          <p:nvPr/>
        </p:nvSpPr>
        <p:spPr>
          <a:xfrm>
            <a:off x="304800" y="3048000"/>
            <a:ext cx="11582399" cy="923330"/>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	La formación fotoquímica del ozono estratosférico se muestra en esta figura donde "M" representa una molécula, más comúnmente N</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que absorbe el exceso de energía de la reacción permitiendo que el producto de reacción permanezca intacto.</a:t>
            </a:r>
          </a:p>
        </p:txBody>
      </p:sp>
      <p:graphicFrame>
        <p:nvGraphicFramePr>
          <p:cNvPr id="7" name="Objeto 6">
            <a:extLst>
              <a:ext uri="{FF2B5EF4-FFF2-40B4-BE49-F238E27FC236}">
                <a16:creationId xmlns:a16="http://schemas.microsoft.com/office/drawing/2014/main" id="{646DF48F-E058-402F-89AF-BCEECF6B34D5}"/>
              </a:ext>
            </a:extLst>
          </p:cNvPr>
          <p:cNvGraphicFramePr>
            <a:graphicFrameLocks noChangeAspect="1"/>
          </p:cNvGraphicFramePr>
          <p:nvPr>
            <p:extLst>
              <p:ext uri="{D42A27DB-BD31-4B8C-83A1-F6EECF244321}">
                <p14:modId xmlns:p14="http://schemas.microsoft.com/office/powerpoint/2010/main" val="2125353590"/>
              </p:ext>
            </p:extLst>
          </p:nvPr>
        </p:nvGraphicFramePr>
        <p:xfrm>
          <a:off x="5176371" y="2060294"/>
          <a:ext cx="2159000" cy="381000"/>
        </p:xfrm>
        <a:graphic>
          <a:graphicData uri="http://schemas.openxmlformats.org/presentationml/2006/ole">
            <mc:AlternateContent xmlns:mc="http://schemas.openxmlformats.org/markup-compatibility/2006">
              <mc:Choice xmlns:v="urn:schemas-microsoft-com:vml" Requires="v">
                <p:oleObj name="Equation" r:id="rId2" imgW="1295280" imgH="228600" progId="Equation.DSMT4">
                  <p:embed/>
                </p:oleObj>
              </mc:Choice>
              <mc:Fallback>
                <p:oleObj name="Equation" r:id="rId2" imgW="1295280" imgH="228600" progId="Equation.DSMT4">
                  <p:embed/>
                  <p:pic>
                    <p:nvPicPr>
                      <p:cNvPr id="0" name=""/>
                      <p:cNvPicPr/>
                      <p:nvPr/>
                    </p:nvPicPr>
                    <p:blipFill>
                      <a:blip r:embed="rId3"/>
                      <a:stretch>
                        <a:fillRect/>
                      </a:stretch>
                    </p:blipFill>
                    <p:spPr>
                      <a:xfrm>
                        <a:off x="5176371" y="2060294"/>
                        <a:ext cx="2159000" cy="381000"/>
                      </a:xfrm>
                      <a:prstGeom prst="rect">
                        <a:avLst/>
                      </a:prstGeom>
                    </p:spPr>
                  </p:pic>
                </p:oleObj>
              </mc:Fallback>
            </mc:AlternateContent>
          </a:graphicData>
        </a:graphic>
      </p:graphicFrame>
      <p:pic>
        <p:nvPicPr>
          <p:cNvPr id="9" name="Imagen 8">
            <a:extLst>
              <a:ext uri="{FF2B5EF4-FFF2-40B4-BE49-F238E27FC236}">
                <a16:creationId xmlns:a16="http://schemas.microsoft.com/office/drawing/2014/main" id="{566002FF-4ED8-449E-BB25-0D347BD331E9}"/>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400000"/>
                    </a14:imgEffect>
                  </a14:imgLayer>
                </a14:imgProps>
              </a:ext>
            </a:extLst>
          </a:blip>
          <a:srcRect l="41346" t="36787" r="44135" b="46225"/>
          <a:stretch/>
        </p:blipFill>
        <p:spPr>
          <a:xfrm>
            <a:off x="7843372" y="1657189"/>
            <a:ext cx="1777513" cy="1165390"/>
          </a:xfrm>
          <a:prstGeom prst="rect">
            <a:avLst/>
          </a:prstGeom>
          <a:ln>
            <a:solidFill>
              <a:schemeClr val="tx1"/>
            </a:solidFill>
          </a:ln>
        </p:spPr>
      </p:pic>
      <p:sp>
        <p:nvSpPr>
          <p:cNvPr id="10" name="Rectángulo 9">
            <a:extLst>
              <a:ext uri="{FF2B5EF4-FFF2-40B4-BE49-F238E27FC236}">
                <a16:creationId xmlns:a16="http://schemas.microsoft.com/office/drawing/2014/main" id="{4B18BA98-30D1-4C25-9649-E48F38758B18}"/>
              </a:ext>
            </a:extLst>
          </p:cNvPr>
          <p:cNvSpPr/>
          <p:nvPr/>
        </p:nvSpPr>
        <p:spPr>
          <a:xfrm>
            <a:off x="609600" y="1831980"/>
            <a:ext cx="4141177" cy="830997"/>
          </a:xfrm>
          <a:prstGeom prst="rect">
            <a:avLst/>
          </a:prstGeom>
        </p:spPr>
        <p:txBody>
          <a:bodyPr wrap="square">
            <a:spAutoFit/>
          </a:bodyPr>
          <a:lstStyle/>
          <a:p>
            <a:pPr algn="just"/>
            <a:r>
              <a:rPr lang="es-MX" sz="1600" dirty="0">
                <a:solidFill>
                  <a:srgbClr val="FF0000"/>
                </a:solidFill>
                <a:latin typeface="Times New Roman" panose="02020603050405020304" pitchFamily="18" charset="0"/>
                <a:cs typeface="Times New Roman" panose="02020603050405020304" pitchFamily="18" charset="0"/>
              </a:rPr>
              <a:t>Reacciones fotoquímicas que resultan de la absorción de fotones de radiación ultravioleta (</a:t>
            </a:r>
            <a:r>
              <a:rPr lang="es-MX" sz="1600" i="1" dirty="0" err="1">
                <a:solidFill>
                  <a:srgbClr val="FF0000"/>
                </a:solidFill>
                <a:latin typeface="Times New Roman" panose="02020603050405020304" pitchFamily="18" charset="0"/>
                <a:cs typeface="Times New Roman" panose="02020603050405020304" pitchFamily="18" charset="0"/>
              </a:rPr>
              <a:t>hν</a:t>
            </a:r>
            <a:r>
              <a:rPr lang="es-MX" sz="1600" dirty="0">
                <a:solidFill>
                  <a:srgbClr val="FF0000"/>
                </a:solidFill>
                <a:latin typeface="Times New Roman" panose="02020603050405020304" pitchFamily="18" charset="0"/>
                <a:cs typeface="Times New Roman" panose="02020603050405020304" pitchFamily="18" charset="0"/>
              </a:rPr>
              <a:t>) como la formación de ozono estratosférico</a:t>
            </a:r>
          </a:p>
        </p:txBody>
      </p:sp>
      <p:sp>
        <p:nvSpPr>
          <p:cNvPr id="11" name="Rectángulo 10">
            <a:extLst>
              <a:ext uri="{FF2B5EF4-FFF2-40B4-BE49-F238E27FC236}">
                <a16:creationId xmlns:a16="http://schemas.microsoft.com/office/drawing/2014/main" id="{E4F8A0C9-D9BF-413C-9DE7-1815649AAE39}"/>
              </a:ext>
            </a:extLst>
          </p:cNvPr>
          <p:cNvSpPr/>
          <p:nvPr/>
        </p:nvSpPr>
        <p:spPr>
          <a:xfrm>
            <a:off x="675752" y="4161298"/>
            <a:ext cx="3058048" cy="523220"/>
          </a:xfrm>
          <a:prstGeom prst="rect">
            <a:avLst/>
          </a:prstGeom>
        </p:spPr>
        <p:txBody>
          <a:bodyPr wrap="square">
            <a:spAutoFit/>
          </a:bodyPr>
          <a:lstStyle/>
          <a:p>
            <a:pPr algn="just"/>
            <a:r>
              <a:rPr lang="es-MX" sz="1400" dirty="0">
                <a:solidFill>
                  <a:srgbClr val="FF0000"/>
                </a:solidFill>
                <a:latin typeface="Times New Roman" panose="02020603050405020304" pitchFamily="18" charset="0"/>
                <a:cs typeface="Times New Roman" panose="02020603050405020304" pitchFamily="18" charset="0"/>
              </a:rPr>
              <a:t>La reacción también ocurre dentro de las gotas de agua</a:t>
            </a:r>
          </a:p>
        </p:txBody>
      </p:sp>
      <p:sp>
        <p:nvSpPr>
          <p:cNvPr id="12" name="Rectángulo 11">
            <a:extLst>
              <a:ext uri="{FF2B5EF4-FFF2-40B4-BE49-F238E27FC236}">
                <a16:creationId xmlns:a16="http://schemas.microsoft.com/office/drawing/2014/main" id="{6519F88B-37CB-4247-BC47-E72D0DACEC81}"/>
              </a:ext>
            </a:extLst>
          </p:cNvPr>
          <p:cNvSpPr/>
          <p:nvPr/>
        </p:nvSpPr>
        <p:spPr>
          <a:xfrm>
            <a:off x="6400800" y="4396839"/>
            <a:ext cx="2971800" cy="307777"/>
          </a:xfrm>
          <a:prstGeom prst="rect">
            <a:avLst/>
          </a:prstGeom>
        </p:spPr>
        <p:txBody>
          <a:bodyPr wrap="square">
            <a:spAutoFit/>
          </a:bodyPr>
          <a:lstStyle/>
          <a:p>
            <a:pPr algn="just"/>
            <a:r>
              <a:rPr lang="es-MX" sz="1400" dirty="0">
                <a:solidFill>
                  <a:srgbClr val="FF0000"/>
                </a:solidFill>
                <a:latin typeface="Times New Roman" panose="02020603050405020304" pitchFamily="18" charset="0"/>
                <a:cs typeface="Times New Roman" panose="02020603050405020304" pitchFamily="18" charset="0"/>
              </a:rPr>
              <a:t>Y en las superficies de las partículas</a:t>
            </a:r>
          </a:p>
        </p:txBody>
      </p:sp>
      <p:pic>
        <p:nvPicPr>
          <p:cNvPr id="14" name="Imagen 13">
            <a:extLst>
              <a:ext uri="{FF2B5EF4-FFF2-40B4-BE49-F238E27FC236}">
                <a16:creationId xmlns:a16="http://schemas.microsoft.com/office/drawing/2014/main" id="{3368ECE5-0761-46C0-9F41-13CC283FA198}"/>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contrast="-40000"/>
                    </a14:imgEffect>
                  </a14:imgLayer>
                </a14:imgProps>
              </a:ext>
            </a:extLst>
          </a:blip>
          <a:srcRect l="28173" t="48627" r="62988" b="34213"/>
          <a:stretch/>
        </p:blipFill>
        <p:spPr>
          <a:xfrm>
            <a:off x="4076700" y="4141333"/>
            <a:ext cx="990600" cy="1077580"/>
          </a:xfrm>
          <a:prstGeom prst="rect">
            <a:avLst/>
          </a:prstGeom>
        </p:spPr>
      </p:pic>
      <p:pic>
        <p:nvPicPr>
          <p:cNvPr id="16" name="Imagen 15">
            <a:extLst>
              <a:ext uri="{FF2B5EF4-FFF2-40B4-BE49-F238E27FC236}">
                <a16:creationId xmlns:a16="http://schemas.microsoft.com/office/drawing/2014/main" id="{EA89163C-FE6A-4A06-B63E-B512EAA6540A}"/>
              </a:ext>
            </a:extLst>
          </p:cNvPr>
          <p:cNvPicPr>
            <a:picLocks noChangeAspect="1"/>
          </p:cNvPicPr>
          <p:nvPr/>
        </p:nvPicPr>
        <p:blipFill rotWithShape="1">
          <a:blip r:embed="rId8"/>
          <a:srcRect l="49615" t="52402" r="44808" b="33699"/>
          <a:stretch/>
        </p:blipFill>
        <p:spPr>
          <a:xfrm>
            <a:off x="9620885" y="3944534"/>
            <a:ext cx="838200" cy="1170589"/>
          </a:xfrm>
          <a:prstGeom prst="rect">
            <a:avLst/>
          </a:prstGeom>
        </p:spPr>
      </p:pic>
      <p:sp>
        <p:nvSpPr>
          <p:cNvPr id="17" name="Rectángulo 16">
            <a:extLst>
              <a:ext uri="{FF2B5EF4-FFF2-40B4-BE49-F238E27FC236}">
                <a16:creationId xmlns:a16="http://schemas.microsoft.com/office/drawing/2014/main" id="{C4737809-7BFD-4586-86BE-228A90185CCA}"/>
              </a:ext>
            </a:extLst>
          </p:cNvPr>
          <p:cNvSpPr/>
          <p:nvPr/>
        </p:nvSpPr>
        <p:spPr>
          <a:xfrm>
            <a:off x="381000" y="5218913"/>
            <a:ext cx="8991600" cy="1323439"/>
          </a:xfrm>
          <a:prstGeom prst="rect">
            <a:avLst/>
          </a:prstGeom>
        </p:spPr>
        <p:txBody>
          <a:bodyPr wrap="square">
            <a:spAutoFit/>
          </a:bodyPr>
          <a:lstStyle/>
          <a:p>
            <a:pPr algn="just"/>
            <a:r>
              <a:rPr lang="es-MX" sz="1600" dirty="0">
                <a:latin typeface="Times New Roman" panose="02020603050405020304" pitchFamily="18" charset="0"/>
                <a:cs typeface="Times New Roman" panose="02020603050405020304" pitchFamily="18" charset="0"/>
              </a:rPr>
              <a:t>En la atmósfera se encuentran contaminantes del aire de varios tipos.</a:t>
            </a:r>
          </a:p>
          <a:p>
            <a:pPr algn="just"/>
            <a:r>
              <a:rPr lang="es-MX" sz="1600" dirty="0">
                <a:latin typeface="Times New Roman" panose="02020603050405020304" pitchFamily="18" charset="0"/>
                <a:cs typeface="Times New Roman" panose="02020603050405020304" pitchFamily="18" charset="0"/>
              </a:rPr>
              <a:t>		Partículas, incluidas las que contienen plomo tóxico. </a:t>
            </a:r>
          </a:p>
          <a:p>
            <a:pPr algn="just"/>
            <a:r>
              <a:rPr lang="es-MX" sz="1600" dirty="0">
                <a:latin typeface="Times New Roman" panose="02020603050405020304" pitchFamily="18" charset="0"/>
                <a:cs typeface="Times New Roman" panose="02020603050405020304" pitchFamily="18" charset="0"/>
              </a:rPr>
              <a:t>		Óxidos de azufre, SO</a:t>
            </a:r>
            <a:r>
              <a:rPr lang="es-MX" sz="1600" baseline="-25000" dirty="0">
                <a:latin typeface="Times New Roman" panose="02020603050405020304" pitchFamily="18" charset="0"/>
                <a:cs typeface="Times New Roman" panose="02020603050405020304" pitchFamily="18" charset="0"/>
              </a:rPr>
              <a:t>2</a:t>
            </a:r>
            <a:r>
              <a:rPr lang="es-MX" sz="1600" dirty="0">
                <a:latin typeface="Times New Roman" panose="02020603050405020304" pitchFamily="18" charset="0"/>
                <a:cs typeface="Times New Roman" panose="02020603050405020304" pitchFamily="18" charset="0"/>
              </a:rPr>
              <a:t> y óxidos de nitrógeno NO, NO</a:t>
            </a:r>
            <a:r>
              <a:rPr lang="es-MX" sz="1600" baseline="-25000" dirty="0">
                <a:latin typeface="Times New Roman" panose="02020603050405020304" pitchFamily="18" charset="0"/>
                <a:cs typeface="Times New Roman" panose="02020603050405020304" pitchFamily="18" charset="0"/>
              </a:rPr>
              <a:t>2</a:t>
            </a:r>
            <a:r>
              <a:rPr lang="es-MX" sz="1600" dirty="0">
                <a:latin typeface="Times New Roman" panose="02020603050405020304" pitchFamily="18" charset="0"/>
                <a:cs typeface="Times New Roman" panose="02020603050405020304" pitchFamily="18" charset="0"/>
              </a:rPr>
              <a:t>, Ozono O</a:t>
            </a:r>
            <a:r>
              <a:rPr lang="es-MX" sz="1600" baseline="-25000" dirty="0">
                <a:latin typeface="Times New Roman" panose="02020603050405020304" pitchFamily="18" charset="0"/>
                <a:cs typeface="Times New Roman" panose="02020603050405020304" pitchFamily="18" charset="0"/>
              </a:rPr>
              <a:t>3</a:t>
            </a:r>
            <a:r>
              <a:rPr lang="es-MX" sz="1600" dirty="0">
                <a:latin typeface="Times New Roman" panose="02020603050405020304" pitchFamily="18" charset="0"/>
                <a:cs typeface="Times New Roman" panose="02020603050405020304" pitchFamily="18" charset="0"/>
              </a:rPr>
              <a:t>. </a:t>
            </a:r>
          </a:p>
          <a:p>
            <a:pPr algn="just"/>
            <a:r>
              <a:rPr lang="es-MX" sz="1600" dirty="0">
                <a:latin typeface="Times New Roman" panose="02020603050405020304" pitchFamily="18" charset="0"/>
                <a:cs typeface="Times New Roman" panose="02020603050405020304" pitchFamily="18" charset="0"/>
              </a:rPr>
              <a:t>		Especies ácidas que producen lluvia ácida H</a:t>
            </a:r>
            <a:r>
              <a:rPr lang="es-MX" sz="1600" baseline="-25000" dirty="0">
                <a:latin typeface="Times New Roman" panose="02020603050405020304" pitchFamily="18" charset="0"/>
                <a:cs typeface="Times New Roman" panose="02020603050405020304" pitchFamily="18" charset="0"/>
              </a:rPr>
              <a:t>2</a:t>
            </a:r>
            <a:r>
              <a:rPr lang="es-MX" sz="1600" dirty="0">
                <a:latin typeface="Times New Roman" panose="02020603050405020304" pitchFamily="18" charset="0"/>
                <a:cs typeface="Times New Roman" panose="02020603050405020304" pitchFamily="18" charset="0"/>
              </a:rPr>
              <a:t>SO</a:t>
            </a:r>
            <a:r>
              <a:rPr lang="es-MX" sz="1600" baseline="-25000" dirty="0">
                <a:latin typeface="Times New Roman" panose="02020603050405020304" pitchFamily="18" charset="0"/>
                <a:cs typeface="Times New Roman" panose="02020603050405020304" pitchFamily="18" charset="0"/>
              </a:rPr>
              <a:t>4</a:t>
            </a:r>
            <a:r>
              <a:rPr lang="es-MX" sz="1600" dirty="0">
                <a:latin typeface="Times New Roman" panose="02020603050405020304" pitchFamily="18" charset="0"/>
                <a:cs typeface="Times New Roman" panose="02020603050405020304" pitchFamily="18" charset="0"/>
              </a:rPr>
              <a:t>.</a:t>
            </a:r>
          </a:p>
          <a:p>
            <a:pPr algn="just"/>
            <a:r>
              <a:rPr lang="es-MX" sz="1600" dirty="0">
                <a:latin typeface="Times New Roman" panose="02020603050405020304" pitchFamily="18" charset="0"/>
                <a:cs typeface="Times New Roman" panose="02020603050405020304" pitchFamily="18" charset="0"/>
              </a:rPr>
              <a:t>		Smog-fotoquímico, oxidantes, aldehídos. Gases de efecto invernadero, exceso de CO</a:t>
            </a:r>
            <a:r>
              <a:rPr lang="es-MX" sz="1600" baseline="-25000" dirty="0">
                <a:latin typeface="Times New Roman" panose="02020603050405020304" pitchFamily="18" charset="0"/>
                <a:cs typeface="Times New Roman" panose="02020603050405020304" pitchFamily="18" charset="0"/>
              </a:rPr>
              <a:t>2</a:t>
            </a:r>
            <a:r>
              <a:rPr lang="es-MX" sz="1600" dirty="0">
                <a:latin typeface="Times New Roman" panose="02020603050405020304" pitchFamily="18" charset="0"/>
                <a:cs typeface="Times New Roman" panose="02020603050405020304" pitchFamily="18" charset="0"/>
              </a:rPr>
              <a:t>, CH</a:t>
            </a:r>
            <a:r>
              <a:rPr lang="es-MX" sz="1600" baseline="-25000" dirty="0">
                <a:latin typeface="Times New Roman" panose="02020603050405020304" pitchFamily="18" charset="0"/>
                <a:cs typeface="Times New Roman" panose="02020603050405020304" pitchFamily="18" charset="0"/>
              </a:rPr>
              <a:t>4</a:t>
            </a:r>
            <a:r>
              <a:rPr lang="es-MX" sz="1600" dirty="0">
                <a:latin typeface="Times New Roman" panose="02020603050405020304" pitchFamily="18" charset="0"/>
                <a:cs typeface="Times New Roman" panose="02020603050405020304" pitchFamily="18" charset="0"/>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77200" y="1066800"/>
            <a:ext cx="3740727" cy="5075044"/>
          </a:xfrm>
          <a:prstGeom prst="rect">
            <a:avLst/>
          </a:prstGeom>
        </p:spPr>
        <p:txBody>
          <a:bodyPr vert="horz" wrap="square" lIns="0" tIns="0" rIns="0" bIns="0" rtlCol="0">
            <a:spAutoFit/>
          </a:bodyPr>
          <a:lstStyle/>
          <a:p>
            <a:pPr marL="11544" marR="4618" algn="just">
              <a:lnSpc>
                <a:spcPct val="95700"/>
              </a:lnSpc>
            </a:pPr>
            <a:r>
              <a:rPr lang="es-MX" sz="1636" dirty="0">
                <a:latin typeface="Times New Roman"/>
                <a:cs typeface="Times New Roman"/>
              </a:rPr>
              <a:t>Hay muchos tipos de contaminantes atmosféricos. Las partículas oscurecen la visibilidad y pueden ser perjudiciales para la respiración. Las partículas primarias son las que entran en la atmósfera en forma de partículas, mientras que las secundarias se producen por reacciones de los gases en la atmósfera. Varios gases inorgánicos, sobre todo óxidos de nitrógeno, azufre y carbono, son contaminantes del aire. </a:t>
            </a:r>
          </a:p>
          <a:p>
            <a:pPr marL="11544" marR="4618" algn="just">
              <a:lnSpc>
                <a:spcPct val="95700"/>
              </a:lnSpc>
            </a:pPr>
            <a:endParaRPr lang="es-MX" sz="1636" dirty="0">
              <a:latin typeface="Times New Roman"/>
              <a:cs typeface="Times New Roman"/>
            </a:endParaRPr>
          </a:p>
          <a:p>
            <a:pPr marL="11544" marR="4618" algn="just">
              <a:lnSpc>
                <a:spcPct val="95700"/>
              </a:lnSpc>
            </a:pPr>
            <a:r>
              <a:rPr lang="es-MX" sz="1636" dirty="0">
                <a:latin typeface="Times New Roman"/>
                <a:cs typeface="Times New Roman"/>
              </a:rPr>
              <a:t>El smog fotoquímico se produce cuando los óxidos de nitrógeno y los hidrocarburos de las masas de aire estancadas sometidas a la radiación solar sufren reacciones fotoquímicas para formar ozono, oxidantes orgánicos como el nitrato de </a:t>
            </a:r>
            <a:r>
              <a:rPr lang="es-MX" sz="1636" dirty="0" err="1">
                <a:latin typeface="Times New Roman"/>
                <a:cs typeface="Times New Roman"/>
              </a:rPr>
              <a:t>peroxiacetyl</a:t>
            </a:r>
            <a:r>
              <a:rPr lang="es-MX" sz="1636" dirty="0">
                <a:latin typeface="Times New Roman"/>
                <a:cs typeface="Times New Roman"/>
              </a:rPr>
              <a:t> (PAN), ozono, aldehídos y otras especies que suelen ser perjudiciales para la visibilidad, los sistemas respiratorios y los ojos.</a:t>
            </a:r>
          </a:p>
        </p:txBody>
      </p:sp>
      <p:sp>
        <p:nvSpPr>
          <p:cNvPr id="3" name="object 3"/>
          <p:cNvSpPr txBox="1"/>
          <p:nvPr/>
        </p:nvSpPr>
        <p:spPr>
          <a:xfrm>
            <a:off x="121227" y="727364"/>
            <a:ext cx="7793182" cy="5539978"/>
          </a:xfrm>
          <a:prstGeom prst="rect">
            <a:avLst/>
          </a:prstGeom>
          <a:solidFill>
            <a:schemeClr val="bg2"/>
          </a:solidFill>
          <a:ln>
            <a:solidFill>
              <a:schemeClr val="tx1"/>
            </a:solidFill>
          </a:ln>
        </p:spPr>
        <p:txBody>
          <a:bodyPr vert="horz" wrap="square" lIns="0" tIns="0" rIns="0" bIns="0" rtlCol="0">
            <a:spAutoFit/>
          </a:bodyPr>
          <a:lstStyle/>
          <a:p>
            <a:pPr marL="158152">
              <a:tabLst>
                <a:tab pos="233189" algn="l"/>
              </a:tabLst>
            </a:pPr>
            <a:r>
              <a:rPr lang="es-MX" sz="2000" b="1" spc="-14" dirty="0">
                <a:latin typeface="Times New Roman" panose="02020603050405020304" pitchFamily="18" charset="0"/>
                <a:cs typeface="Times New Roman" panose="02020603050405020304" pitchFamily="18" charset="0"/>
              </a:rPr>
              <a:t>Contaminantes del aire</a:t>
            </a:r>
          </a:p>
          <a:p>
            <a:pPr marL="158152">
              <a:tabLst>
                <a:tab pos="233189" algn="l"/>
              </a:tabLst>
            </a:pPr>
            <a:endParaRPr lang="es-MX" sz="2000" b="1" spc="-14" dirty="0">
              <a:latin typeface="Times New Roman" panose="02020603050405020304" pitchFamily="18" charset="0"/>
              <a:cs typeface="Times New Roman" panose="02020603050405020304" pitchFamily="18" charset="0"/>
            </a:endParaRPr>
          </a:p>
          <a:p>
            <a:pPr marL="232610" indent="-74459">
              <a:buFont typeface="Arial"/>
              <a:buChar char="•"/>
              <a:tabLst>
                <a:tab pos="233189" algn="l"/>
              </a:tabLst>
            </a:pPr>
            <a:r>
              <a:rPr lang="es-MX" sz="2000" b="1" dirty="0">
                <a:solidFill>
                  <a:srgbClr val="FF0000"/>
                </a:solidFill>
                <a:latin typeface="Times New Roman" panose="02020603050405020304" pitchFamily="18" charset="0"/>
                <a:cs typeface="Times New Roman" panose="02020603050405020304" pitchFamily="18" charset="0"/>
              </a:rPr>
              <a:t>Partículas primarias</a:t>
            </a:r>
          </a:p>
          <a:p>
            <a:pPr marL="232610" indent="-74459">
              <a:buFont typeface="Arial"/>
              <a:buChar char="•"/>
              <a:tabLst>
                <a:tab pos="233189" algn="l"/>
              </a:tabLst>
            </a:pPr>
            <a:r>
              <a:rPr lang="es-MX" sz="2000" dirty="0">
                <a:latin typeface="Times New Roman" panose="02020603050405020304" pitchFamily="18" charset="0"/>
                <a:cs typeface="Times New Roman" panose="02020603050405020304" pitchFamily="18" charset="0"/>
              </a:rPr>
              <a:t>Polen - Polvo - Cenizas - Hidrocarburos aromáticos policíclicos</a:t>
            </a:r>
          </a:p>
          <a:p>
            <a:pPr marL="232610" indent="-74459">
              <a:buFont typeface="Arial"/>
              <a:buChar char="•"/>
              <a:tabLst>
                <a:tab pos="233189" algn="l"/>
              </a:tabLst>
            </a:pPr>
            <a:endParaRPr lang="es-MX" sz="2000" dirty="0">
              <a:latin typeface="Times New Roman" panose="02020603050405020304" pitchFamily="18" charset="0"/>
              <a:cs typeface="Times New Roman" panose="02020603050405020304" pitchFamily="18" charset="0"/>
            </a:endParaRPr>
          </a:p>
          <a:p>
            <a:pPr marL="232610" indent="-74459">
              <a:buFont typeface="Arial"/>
              <a:buChar char="•"/>
              <a:tabLst>
                <a:tab pos="233189" algn="l"/>
              </a:tabLst>
            </a:pPr>
            <a:r>
              <a:rPr lang="es-MX" sz="2000" b="1" dirty="0">
                <a:solidFill>
                  <a:srgbClr val="FF0000"/>
                </a:solidFill>
                <a:latin typeface="Times New Roman" panose="02020603050405020304" pitchFamily="18" charset="0"/>
                <a:cs typeface="Times New Roman" panose="02020603050405020304" pitchFamily="18" charset="0"/>
              </a:rPr>
              <a:t>Partículas secundarias (formadas por reacciones de gases)</a:t>
            </a:r>
          </a:p>
          <a:p>
            <a:pPr marL="232610" indent="-74459">
              <a:buFont typeface="Arial"/>
              <a:buChar char="•"/>
              <a:tabLst>
                <a:tab pos="233189" algn="l"/>
              </a:tabLst>
            </a:pPr>
            <a:r>
              <a:rPr lang="es-MX" sz="2000" dirty="0">
                <a:latin typeface="Times New Roman" panose="02020603050405020304" pitchFamily="18" charset="0"/>
                <a:cs typeface="Times New Roman" panose="02020603050405020304" pitchFamily="18" charset="0"/>
              </a:rPr>
              <a:t>Partículas de smog - Gotas de ácido sulfúrico - Sales como (NH</a:t>
            </a:r>
            <a:r>
              <a:rPr lang="es-MX" sz="2000" baseline="-25000" dirty="0">
                <a:latin typeface="Times New Roman" panose="02020603050405020304" pitchFamily="18" charset="0"/>
                <a:cs typeface="Times New Roman" panose="02020603050405020304" pitchFamily="18" charset="0"/>
              </a:rPr>
              <a:t>4</a:t>
            </a:r>
            <a:r>
              <a:rPr lang="es-MX" sz="2000" dirty="0">
                <a:latin typeface="Times New Roman" panose="02020603050405020304" pitchFamily="18" charset="0"/>
                <a:cs typeface="Times New Roman" panose="02020603050405020304" pitchFamily="18" charset="0"/>
              </a:rPr>
              <a:t>)</a:t>
            </a:r>
            <a:r>
              <a:rPr lang="es-MX" sz="2000" baseline="-25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SO</a:t>
            </a:r>
            <a:r>
              <a:rPr lang="es-MX" sz="2000" baseline="-25000" dirty="0">
                <a:latin typeface="Times New Roman" panose="02020603050405020304" pitchFamily="18" charset="0"/>
                <a:cs typeface="Times New Roman" panose="02020603050405020304" pitchFamily="18" charset="0"/>
              </a:rPr>
              <a:t>4</a:t>
            </a:r>
          </a:p>
          <a:p>
            <a:pPr marL="232610" indent="-74459">
              <a:buFont typeface="Arial"/>
              <a:buChar char="•"/>
              <a:tabLst>
                <a:tab pos="233189" algn="l"/>
              </a:tabLst>
            </a:pPr>
            <a:r>
              <a:rPr lang="es-MX" sz="2000" dirty="0">
                <a:latin typeface="Times New Roman" panose="02020603050405020304" pitchFamily="18" charset="0"/>
                <a:cs typeface="Times New Roman" panose="02020603050405020304" pitchFamily="18" charset="0"/>
              </a:rPr>
              <a:t>Gases inorgánicos</a:t>
            </a:r>
          </a:p>
          <a:p>
            <a:pPr marL="232610" indent="-74459">
              <a:buFont typeface="Arial"/>
              <a:buChar char="•"/>
              <a:tabLst>
                <a:tab pos="233189" algn="l"/>
              </a:tabLst>
            </a:pPr>
            <a:r>
              <a:rPr lang="es-MX" sz="2000" dirty="0">
                <a:latin typeface="Times New Roman" panose="02020603050405020304" pitchFamily="18" charset="0"/>
                <a:cs typeface="Times New Roman" panose="02020603050405020304" pitchFamily="18" charset="0"/>
              </a:rPr>
              <a:t>O</a:t>
            </a:r>
            <a:r>
              <a:rPr lang="es-MX" sz="2000" baseline="-25000" dirty="0">
                <a:latin typeface="Times New Roman" panose="02020603050405020304" pitchFamily="18" charset="0"/>
                <a:cs typeface="Times New Roman" panose="02020603050405020304" pitchFamily="18" charset="0"/>
              </a:rPr>
              <a:t>3</a:t>
            </a:r>
            <a:r>
              <a:rPr lang="es-MX" sz="2000" dirty="0">
                <a:latin typeface="Times New Roman" panose="02020603050405020304" pitchFamily="18" charset="0"/>
                <a:cs typeface="Times New Roman" panose="02020603050405020304" pitchFamily="18" charset="0"/>
              </a:rPr>
              <a:t> - SO</a:t>
            </a:r>
            <a:r>
              <a:rPr lang="es-MX" sz="2000" baseline="-25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 - NO - NO</a:t>
            </a:r>
            <a:r>
              <a:rPr lang="es-MX" sz="2000" baseline="-25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 - CO - H</a:t>
            </a:r>
            <a:r>
              <a:rPr lang="es-MX" sz="2000" baseline="-25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S - HCl - NH3</a:t>
            </a:r>
          </a:p>
          <a:p>
            <a:pPr marL="232610" indent="-74459">
              <a:buFont typeface="Arial"/>
              <a:buChar char="•"/>
              <a:tabLst>
                <a:tab pos="233189" algn="l"/>
              </a:tabLst>
            </a:pPr>
            <a:r>
              <a:rPr lang="es-MX" sz="2000" b="1" dirty="0">
                <a:solidFill>
                  <a:srgbClr val="FF0000"/>
                </a:solidFill>
                <a:latin typeface="Times New Roman" panose="02020603050405020304" pitchFamily="18" charset="0"/>
                <a:cs typeface="Times New Roman" panose="02020603050405020304" pitchFamily="18" charset="0"/>
              </a:rPr>
              <a:t>Orgánico</a:t>
            </a:r>
            <a:r>
              <a:rPr lang="es-MX" sz="2000" dirty="0">
                <a:solidFill>
                  <a:srgbClr val="FF0000"/>
                </a:solidFill>
                <a:latin typeface="Times New Roman" panose="02020603050405020304" pitchFamily="18" charset="0"/>
                <a:cs typeface="Times New Roman" panose="02020603050405020304" pitchFamily="18" charset="0"/>
              </a:rPr>
              <a:t>s</a:t>
            </a:r>
          </a:p>
          <a:p>
            <a:pPr marL="232610" indent="-74459">
              <a:buFont typeface="Arial"/>
              <a:buChar char="•"/>
              <a:tabLst>
                <a:tab pos="233189" algn="l"/>
              </a:tabLst>
            </a:pPr>
            <a:r>
              <a:rPr lang="es-MX" sz="2000" dirty="0">
                <a:latin typeface="Times New Roman" panose="02020603050405020304" pitchFamily="18" charset="0"/>
                <a:cs typeface="Times New Roman" panose="02020603050405020304" pitchFamily="18" charset="0"/>
              </a:rPr>
              <a:t>Hidrocarburos, incluidos los que forman el smog fotoquímico</a:t>
            </a:r>
          </a:p>
          <a:p>
            <a:pPr marL="232610" indent="-74459">
              <a:buFont typeface="Arial"/>
              <a:buChar char="•"/>
              <a:tabLst>
                <a:tab pos="233189" algn="l"/>
              </a:tabLst>
            </a:pPr>
            <a:r>
              <a:rPr lang="es-MX" sz="2000" dirty="0">
                <a:latin typeface="Times New Roman" panose="02020603050405020304" pitchFamily="18" charset="0"/>
                <a:cs typeface="Times New Roman" panose="02020603050405020304" pitchFamily="18" charset="0"/>
              </a:rPr>
              <a:t>Compuestos orgánicos olorosos de azufre – </a:t>
            </a:r>
            <a:r>
              <a:rPr lang="es-MX" sz="2000" dirty="0" err="1">
                <a:latin typeface="Times New Roman" panose="02020603050405020304" pitchFamily="18" charset="0"/>
                <a:cs typeface="Times New Roman" panose="02020603050405020304" pitchFamily="18" charset="0"/>
              </a:rPr>
              <a:t>Organo</a:t>
            </a:r>
            <a:r>
              <a:rPr lang="es-MX" sz="2000" dirty="0">
                <a:latin typeface="Times New Roman" panose="02020603050405020304" pitchFamily="18" charset="0"/>
                <a:cs typeface="Times New Roman" panose="02020603050405020304" pitchFamily="18" charset="0"/>
              </a:rPr>
              <a:t>-halogenados</a:t>
            </a:r>
          </a:p>
          <a:p>
            <a:pPr marL="232610" indent="-74459">
              <a:buFont typeface="Arial"/>
              <a:buChar char="•"/>
              <a:tabLst>
                <a:tab pos="233189" algn="l"/>
              </a:tabLst>
            </a:pPr>
            <a:r>
              <a:rPr lang="es-MX" sz="2000" dirty="0">
                <a:latin typeface="Times New Roman" panose="02020603050405020304" pitchFamily="18" charset="0"/>
                <a:cs typeface="Times New Roman" panose="02020603050405020304" pitchFamily="18" charset="0"/>
              </a:rPr>
              <a:t>Aminas y otros compuestos órgano-nitrogenados</a:t>
            </a:r>
          </a:p>
          <a:p>
            <a:pPr marL="232610" indent="-74459">
              <a:buFont typeface="Arial"/>
              <a:buChar char="•"/>
              <a:tabLst>
                <a:tab pos="233189" algn="l"/>
              </a:tabLst>
            </a:pPr>
            <a:r>
              <a:rPr lang="es-MX" sz="2000" dirty="0">
                <a:latin typeface="Times New Roman" panose="02020603050405020304" pitchFamily="18" charset="0"/>
                <a:cs typeface="Times New Roman" panose="02020603050405020304" pitchFamily="18" charset="0"/>
              </a:rPr>
              <a:t>Compuestos </a:t>
            </a:r>
            <a:r>
              <a:rPr lang="es-MX" sz="2000" dirty="0" err="1">
                <a:latin typeface="Times New Roman" panose="02020603050405020304" pitchFamily="18" charset="0"/>
                <a:cs typeface="Times New Roman" panose="02020603050405020304" pitchFamily="18" charset="0"/>
              </a:rPr>
              <a:t>organo</a:t>
            </a:r>
            <a:r>
              <a:rPr lang="es-MX" sz="2000" dirty="0">
                <a:latin typeface="Times New Roman" panose="02020603050405020304" pitchFamily="18" charset="0"/>
                <a:cs typeface="Times New Roman" panose="02020603050405020304" pitchFamily="18" charset="0"/>
              </a:rPr>
              <a:t>-oxigenados, incluyendo aldehídos y cetonas</a:t>
            </a:r>
          </a:p>
          <a:p>
            <a:pPr marL="232610" indent="-74459">
              <a:buFont typeface="Arial"/>
              <a:buChar char="•"/>
              <a:tabLst>
                <a:tab pos="233189" algn="l"/>
              </a:tabLst>
            </a:pPr>
            <a:endParaRPr lang="es-MX" sz="2000" dirty="0">
              <a:latin typeface="Times New Roman" panose="02020603050405020304" pitchFamily="18" charset="0"/>
              <a:cs typeface="Times New Roman" panose="02020603050405020304" pitchFamily="18" charset="0"/>
            </a:endParaRPr>
          </a:p>
          <a:p>
            <a:pPr marL="232610" indent="-74459">
              <a:buFont typeface="Arial"/>
              <a:buChar char="•"/>
              <a:tabLst>
                <a:tab pos="233189" algn="l"/>
              </a:tabLst>
            </a:pPr>
            <a:r>
              <a:rPr lang="es-MX" sz="2000" b="1" dirty="0">
                <a:solidFill>
                  <a:srgbClr val="FF0000"/>
                </a:solidFill>
                <a:latin typeface="Times New Roman" panose="02020603050405020304" pitchFamily="18" charset="0"/>
                <a:cs typeface="Times New Roman" panose="02020603050405020304" pitchFamily="18" charset="0"/>
              </a:rPr>
              <a:t>Smog fotoquímico</a:t>
            </a:r>
          </a:p>
          <a:p>
            <a:pPr marL="232610" indent="-74459">
              <a:buFont typeface="Arial"/>
              <a:buChar char="•"/>
              <a:tabLst>
                <a:tab pos="233189" algn="l"/>
              </a:tabLst>
            </a:pPr>
            <a:r>
              <a:rPr lang="es-MX" sz="2000" dirty="0">
                <a:latin typeface="Times New Roman" panose="02020603050405020304" pitchFamily="18" charset="0"/>
                <a:cs typeface="Times New Roman" panose="02020603050405020304" pitchFamily="18" charset="0"/>
              </a:rPr>
              <a:t>Partículas de smog - Ozono - Oxidantes orgánicos (PAN)</a:t>
            </a:r>
          </a:p>
          <a:p>
            <a:pPr marL="232610" indent="-74459">
              <a:buFont typeface="Arial"/>
              <a:buChar char="•"/>
              <a:tabLst>
                <a:tab pos="233189" algn="l"/>
              </a:tabLst>
            </a:pPr>
            <a:r>
              <a:rPr lang="es-MX" sz="2000" dirty="0">
                <a:latin typeface="Times New Roman" panose="02020603050405020304" pitchFamily="18" charset="0"/>
                <a:cs typeface="Times New Roman" panose="02020603050405020304" pitchFamily="18" charset="0"/>
              </a:rPr>
              <a:t>Aldehídos</a:t>
            </a:r>
            <a:endParaRPr sz="2000" dirty="0">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1145151A-D60A-49B6-ACA7-CA184B838534}"/>
              </a:ext>
            </a:extLst>
          </p:cNvPr>
          <p:cNvSpPr txBox="1"/>
          <p:nvPr/>
        </p:nvSpPr>
        <p:spPr>
          <a:xfrm>
            <a:off x="5791200" y="304800"/>
            <a:ext cx="3061287" cy="369332"/>
          </a:xfrm>
          <a:prstGeom prst="rect">
            <a:avLst/>
          </a:prstGeom>
          <a:noFill/>
        </p:spPr>
        <p:txBody>
          <a:bodyPr wrap="none" rtlCol="0">
            <a:spAutoFit/>
          </a:bodyPr>
          <a:lstStyle/>
          <a:p>
            <a:r>
              <a:rPr lang="es-MX" dirty="0"/>
              <a:t>inocente.espinoza@unison.mx</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bject 54"/>
          <p:cNvSpPr txBox="1"/>
          <p:nvPr/>
        </p:nvSpPr>
        <p:spPr>
          <a:xfrm>
            <a:off x="7446818" y="1298864"/>
            <a:ext cx="4156364" cy="3924151"/>
          </a:xfrm>
          <a:prstGeom prst="rect">
            <a:avLst/>
          </a:prstGeom>
        </p:spPr>
        <p:txBody>
          <a:bodyPr vert="horz" wrap="square" lIns="0" tIns="0" rIns="0" bIns="0" rtlCol="0">
            <a:spAutoFit/>
          </a:bodyPr>
          <a:lstStyle/>
          <a:p>
            <a:pPr marL="11544" marR="4618" algn="just"/>
            <a:r>
              <a:rPr lang="es-MX" sz="1700" dirty="0">
                <a:latin typeface="Times New Roman"/>
                <a:cs typeface="Times New Roman"/>
              </a:rPr>
              <a:t>Aunque es un constituyente normal de la atmósfera </a:t>
            </a:r>
            <a:r>
              <a:rPr lang="es-MX" sz="1700" i="1" u="sng" dirty="0">
                <a:latin typeface="Times New Roman"/>
                <a:cs typeface="Times New Roman"/>
              </a:rPr>
              <a:t>esencial para suministrar el carbono necesario para la fotosíntesis de las plantas</a:t>
            </a:r>
            <a:r>
              <a:rPr lang="es-MX" sz="1700" dirty="0">
                <a:latin typeface="Times New Roman"/>
                <a:cs typeface="Times New Roman"/>
              </a:rPr>
              <a:t>, el dióxido de carbono (CO</a:t>
            </a:r>
            <a:r>
              <a:rPr lang="es-MX" sz="1700" baseline="-25000" dirty="0">
                <a:latin typeface="Times New Roman"/>
                <a:cs typeface="Times New Roman"/>
              </a:rPr>
              <a:t>2</a:t>
            </a:r>
            <a:r>
              <a:rPr lang="es-MX" sz="1700" dirty="0">
                <a:latin typeface="Times New Roman"/>
                <a:cs typeface="Times New Roman"/>
              </a:rPr>
              <a:t>) puede resultar un contaminante atmosférico nocivo a niveles más altos. </a:t>
            </a:r>
          </a:p>
          <a:p>
            <a:pPr marL="11544" marR="4618" algn="just"/>
            <a:endParaRPr lang="es-MX" sz="1700" dirty="0">
              <a:latin typeface="Times New Roman"/>
              <a:cs typeface="Times New Roman"/>
            </a:endParaRPr>
          </a:p>
          <a:p>
            <a:pPr marL="11544" marR="4618" algn="just"/>
            <a:r>
              <a:rPr lang="es-MX" sz="1700" dirty="0">
                <a:latin typeface="Times New Roman"/>
                <a:cs typeface="Times New Roman"/>
              </a:rPr>
              <a:t>Esto se debe a su función de reabsorber la radiación infrarroja por la que la Tierra irradia al espacio la energía solar recibida del sol. </a:t>
            </a:r>
          </a:p>
          <a:p>
            <a:pPr marL="11544" marR="4618" algn="just"/>
            <a:endParaRPr lang="es-MX" sz="1700" dirty="0">
              <a:latin typeface="Times New Roman"/>
              <a:cs typeface="Times New Roman"/>
            </a:endParaRPr>
          </a:p>
          <a:p>
            <a:pPr marL="11544" marR="4618" algn="just"/>
            <a:r>
              <a:rPr lang="es-MX" sz="1700" dirty="0">
                <a:latin typeface="Times New Roman"/>
                <a:cs typeface="Times New Roman"/>
              </a:rPr>
              <a:t>Este efecto invernadero es esencial para la vida en la Tierra porque mantiene la superficie lo suficientemente caliente como para que los organismos vivos puedan prosperar. </a:t>
            </a:r>
            <a:endParaRPr sz="1700" dirty="0">
              <a:latin typeface="Times New Roman"/>
              <a:cs typeface="Times New Roman"/>
            </a:endParaRPr>
          </a:p>
        </p:txBody>
      </p:sp>
      <p:pic>
        <p:nvPicPr>
          <p:cNvPr id="56" name="Imagen 55">
            <a:extLst>
              <a:ext uri="{FF2B5EF4-FFF2-40B4-BE49-F238E27FC236}">
                <a16:creationId xmlns:a16="http://schemas.microsoft.com/office/drawing/2014/main" id="{3F4A61A8-AEE8-4E2D-9F69-D559697CB2EA}"/>
              </a:ext>
            </a:extLst>
          </p:cNvPr>
          <p:cNvPicPr>
            <a:picLocks noChangeAspect="1"/>
          </p:cNvPicPr>
          <p:nvPr/>
        </p:nvPicPr>
        <p:blipFill rotWithShape="1">
          <a:blip r:embed="rId3">
            <a:clrChange>
              <a:clrFrom>
                <a:srgbClr val="FFFF4D"/>
              </a:clrFrom>
              <a:clrTo>
                <a:srgbClr val="FFFF4D">
                  <a:alpha val="0"/>
                </a:srgbClr>
              </a:clrTo>
            </a:clrChange>
            <a:extLst>
              <a:ext uri="{28A0092B-C50C-407E-A947-70E740481C1C}">
                <a14:useLocalDpi xmlns:a14="http://schemas.microsoft.com/office/drawing/2010/main" val="0"/>
              </a:ext>
            </a:extLst>
          </a:blip>
          <a:srcRect l="16507" t="15555" r="29037" b="5629"/>
          <a:stretch/>
        </p:blipFill>
        <p:spPr>
          <a:xfrm>
            <a:off x="329046" y="259773"/>
            <a:ext cx="6930222" cy="6165273"/>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bject 54"/>
          <p:cNvSpPr txBox="1"/>
          <p:nvPr/>
        </p:nvSpPr>
        <p:spPr>
          <a:xfrm>
            <a:off x="7239000" y="935182"/>
            <a:ext cx="4779818" cy="4027769"/>
          </a:xfrm>
          <a:prstGeom prst="rect">
            <a:avLst/>
          </a:prstGeom>
        </p:spPr>
        <p:txBody>
          <a:bodyPr vert="horz" wrap="square" lIns="0" tIns="0" rIns="0" bIns="0" rtlCol="0">
            <a:spAutoFit/>
          </a:bodyPr>
          <a:lstStyle/>
          <a:p>
            <a:pPr marL="11544" marR="4618" algn="just"/>
            <a:r>
              <a:rPr lang="es-MX" sz="1636" dirty="0">
                <a:latin typeface="Times New Roman"/>
                <a:cs typeface="Times New Roman"/>
              </a:rPr>
              <a:t>Sin embargo, si hay demasiado CO</a:t>
            </a:r>
            <a:r>
              <a:rPr lang="es-MX" sz="1636" baseline="-25000" dirty="0">
                <a:latin typeface="Times New Roman"/>
                <a:cs typeface="Times New Roman"/>
              </a:rPr>
              <a:t>2</a:t>
            </a:r>
            <a:r>
              <a:rPr lang="es-MX" sz="1636" dirty="0">
                <a:latin typeface="Times New Roman"/>
                <a:cs typeface="Times New Roman"/>
              </a:rPr>
              <a:t> en la atmósfera, la superficie de la Tierra se calentará demasiado “</a:t>
            </a:r>
            <a:r>
              <a:rPr lang="es-MX" sz="1636" b="1" dirty="0">
                <a:solidFill>
                  <a:srgbClr val="FF0000"/>
                </a:solidFill>
                <a:latin typeface="Times New Roman"/>
                <a:cs typeface="Times New Roman"/>
              </a:rPr>
              <a:t>El efecto invernadero malo</a:t>
            </a:r>
            <a:r>
              <a:rPr lang="es-MX" sz="1636" dirty="0">
                <a:latin typeface="Times New Roman"/>
                <a:cs typeface="Times New Roman"/>
              </a:rPr>
              <a:t>”, lo que provocará el derretimiento de los casquetes polares y los glaciares, la elevación del nivel del mar, graves sequías y otros efectos perjudiciales.</a:t>
            </a:r>
          </a:p>
          <a:p>
            <a:pPr marL="11544" marR="4618" algn="just"/>
            <a:endParaRPr lang="es-MX" sz="1636" dirty="0">
              <a:latin typeface="Times New Roman"/>
              <a:cs typeface="Times New Roman"/>
            </a:endParaRPr>
          </a:p>
          <a:p>
            <a:pPr marL="11544" marR="4618" algn="just"/>
            <a:r>
              <a:rPr lang="es-MX" sz="1636" dirty="0">
                <a:latin typeface="Times New Roman"/>
                <a:cs typeface="Times New Roman"/>
              </a:rPr>
              <a:t> Como se muestra en la gráfica, los niveles de CO</a:t>
            </a:r>
            <a:r>
              <a:rPr lang="es-MX" sz="1636" baseline="-25000" dirty="0">
                <a:latin typeface="Times New Roman"/>
                <a:cs typeface="Times New Roman"/>
              </a:rPr>
              <a:t>2</a:t>
            </a:r>
            <a:r>
              <a:rPr lang="es-MX" sz="1636" dirty="0">
                <a:latin typeface="Times New Roman"/>
                <a:cs typeface="Times New Roman"/>
              </a:rPr>
              <a:t> atmosférico producto de la combustión de combustibles fósiles y otras fuentes, han ido aumentando en aproximadamente 1 parte por millón al año, y ahora se acercan a 2 partes por millón al año. </a:t>
            </a:r>
          </a:p>
          <a:p>
            <a:pPr marL="11544" marR="4618" algn="just"/>
            <a:endParaRPr lang="es-MX" sz="1636" dirty="0">
              <a:latin typeface="Times New Roman"/>
              <a:cs typeface="Times New Roman"/>
            </a:endParaRPr>
          </a:p>
          <a:p>
            <a:pPr marL="11544" marR="4618" algn="just"/>
            <a:r>
              <a:rPr lang="es-MX" sz="1636" dirty="0">
                <a:latin typeface="Times New Roman"/>
                <a:cs typeface="Times New Roman"/>
              </a:rPr>
              <a:t>La duplicación resultante de los niveles CO</a:t>
            </a:r>
            <a:r>
              <a:rPr lang="es-MX" sz="1636" baseline="-25000" dirty="0">
                <a:latin typeface="Times New Roman"/>
                <a:cs typeface="Times New Roman"/>
              </a:rPr>
              <a:t>2</a:t>
            </a:r>
            <a:r>
              <a:rPr lang="es-MX" sz="1636" dirty="0">
                <a:latin typeface="Times New Roman"/>
                <a:cs typeface="Times New Roman"/>
              </a:rPr>
              <a:t> atmosférico en años futuros, podría tener efectos graves, quizás catastróficos, sobre el clima mundial.</a:t>
            </a:r>
            <a:endParaRPr sz="1636" dirty="0">
              <a:latin typeface="Times New Roman"/>
              <a:cs typeface="Times New Roman"/>
            </a:endParaRPr>
          </a:p>
        </p:txBody>
      </p:sp>
      <p:pic>
        <p:nvPicPr>
          <p:cNvPr id="56" name="Imagen 55">
            <a:extLst>
              <a:ext uri="{FF2B5EF4-FFF2-40B4-BE49-F238E27FC236}">
                <a16:creationId xmlns:a16="http://schemas.microsoft.com/office/drawing/2014/main" id="{3F4A61A8-AEE8-4E2D-9F69-D559697CB2EA}"/>
              </a:ext>
            </a:extLst>
          </p:cNvPr>
          <p:cNvPicPr>
            <a:picLocks noChangeAspect="1"/>
          </p:cNvPicPr>
          <p:nvPr/>
        </p:nvPicPr>
        <p:blipFill rotWithShape="1">
          <a:blip r:embed="rId3">
            <a:clrChange>
              <a:clrFrom>
                <a:srgbClr val="FFFF4D"/>
              </a:clrFrom>
              <a:clrTo>
                <a:srgbClr val="FFFF4D">
                  <a:alpha val="0"/>
                </a:srgbClr>
              </a:clrTo>
            </a:clrChange>
            <a:extLst>
              <a:ext uri="{28A0092B-C50C-407E-A947-70E740481C1C}">
                <a14:useLocalDpi xmlns:a14="http://schemas.microsoft.com/office/drawing/2010/main" val="0"/>
              </a:ext>
            </a:extLst>
          </a:blip>
          <a:srcRect l="16507" t="15555" r="29037" b="5629"/>
          <a:stretch/>
        </p:blipFill>
        <p:spPr>
          <a:xfrm>
            <a:off x="225137" y="259773"/>
            <a:ext cx="6930222" cy="6165273"/>
          </a:xfrm>
          <a:prstGeom prst="rect">
            <a:avLst/>
          </a:prstGeom>
          <a:solidFill>
            <a:schemeClr val="bg1"/>
          </a:solidFill>
        </p:spPr>
      </p:pic>
    </p:spTree>
    <p:extLst>
      <p:ext uri="{BB962C8B-B14F-4D97-AF65-F5344CB8AC3E}">
        <p14:creationId xmlns:p14="http://schemas.microsoft.com/office/powerpoint/2010/main" val="7633367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10134600" y="11668"/>
            <a:ext cx="457200" cy="369332"/>
          </a:xfrm>
          <a:prstGeom prst="rect">
            <a:avLst/>
          </a:prstGeom>
          <a:noFill/>
        </p:spPr>
        <p:txBody>
          <a:bodyPr wrap="square" rtlCol="0">
            <a:spAutoFit/>
          </a:bodyPr>
          <a:lstStyle/>
          <a:p>
            <a:fld id="{557639C6-9D98-734A-84F6-D7C5E3285A17}" type="slidenum">
              <a:rPr lang="en-US"/>
              <a:pPr/>
              <a:t>28</a:t>
            </a:fld>
            <a:endParaRPr lang="en-US" dirty="0"/>
          </a:p>
        </p:txBody>
      </p:sp>
      <p:sp>
        <p:nvSpPr>
          <p:cNvPr id="3" name="Rectángulo 2">
            <a:extLst>
              <a:ext uri="{FF2B5EF4-FFF2-40B4-BE49-F238E27FC236}">
                <a16:creationId xmlns:a16="http://schemas.microsoft.com/office/drawing/2014/main" id="{2AEBEE09-F5F5-42E3-853C-563630FB9348}"/>
              </a:ext>
            </a:extLst>
          </p:cNvPr>
          <p:cNvSpPr/>
          <p:nvPr/>
        </p:nvSpPr>
        <p:spPr>
          <a:xfrm>
            <a:off x="286378" y="762000"/>
            <a:ext cx="11430000" cy="5539978"/>
          </a:xfrm>
          <a:prstGeom prst="rect">
            <a:avLst/>
          </a:prstGeom>
        </p:spPr>
        <p:txBody>
          <a:bodyPr wrap="square">
            <a:spAutoFit/>
          </a:bodyPr>
          <a:lstStyle/>
          <a:p>
            <a:r>
              <a:rPr lang="es-MX" sz="2400" b="1" dirty="0">
                <a:solidFill>
                  <a:srgbClr val="FF0000"/>
                </a:solidFill>
                <a:latin typeface="Times New Roman" panose="02020603050405020304" pitchFamily="18" charset="0"/>
                <a:cs typeface="Times New Roman" panose="02020603050405020304" pitchFamily="18" charset="0"/>
              </a:rPr>
              <a:t>	Tierra: La Geosfera</a:t>
            </a:r>
          </a:p>
          <a:p>
            <a:endParaRPr lang="es-MX" sz="2200" dirty="0">
              <a:latin typeface="Times New Roman" panose="02020603050405020304" pitchFamily="18" charset="0"/>
              <a:cs typeface="Times New Roman" panose="02020603050405020304" pitchFamily="18" charset="0"/>
            </a:endParaRPr>
          </a:p>
          <a:p>
            <a:r>
              <a:rPr lang="es-MX" sz="2200" dirty="0">
                <a:latin typeface="Times New Roman" panose="02020603050405020304" pitchFamily="18" charset="0"/>
                <a:cs typeface="Times New Roman" panose="02020603050405020304" pitchFamily="18" charset="0"/>
              </a:rPr>
              <a:t>Núcleo interno rico en hierro sólido/núcleo externo fundido/manto/corteza</a:t>
            </a:r>
          </a:p>
          <a:p>
            <a:r>
              <a:rPr lang="es-MX" sz="2200" dirty="0">
                <a:latin typeface="Times New Roman" panose="02020603050405020304" pitchFamily="18" charset="0"/>
                <a:cs typeface="Times New Roman" panose="02020603050405020304" pitchFamily="18" charset="0"/>
              </a:rPr>
              <a:t>La corteza es la fina piel exterior de la Tierra (de 5 a 40 km de espesor).</a:t>
            </a:r>
          </a:p>
          <a:p>
            <a:r>
              <a:rPr lang="es-MX" sz="2200" dirty="0">
                <a:latin typeface="Times New Roman" panose="02020603050405020304" pitchFamily="18" charset="0"/>
                <a:cs typeface="Times New Roman" panose="02020603050405020304" pitchFamily="18" charset="0"/>
              </a:rPr>
              <a:t>• Interactúa con otras esferas</a:t>
            </a:r>
          </a:p>
          <a:p>
            <a:r>
              <a:rPr lang="es-MX" sz="2200" dirty="0">
                <a:latin typeface="Times New Roman" panose="02020603050405020304" pitchFamily="18" charset="0"/>
                <a:cs typeface="Times New Roman" panose="02020603050405020304" pitchFamily="18" charset="0"/>
              </a:rPr>
              <a:t>• Proporciona soporte vital, alimentos, minerales, combustibles.</a:t>
            </a:r>
          </a:p>
          <a:p>
            <a:r>
              <a:rPr lang="es-MX" sz="2200" dirty="0">
                <a:latin typeface="Times New Roman" panose="02020603050405020304" pitchFamily="18" charset="0"/>
                <a:cs typeface="Times New Roman" panose="02020603050405020304" pitchFamily="18" charset="0"/>
              </a:rPr>
              <a:t>	</a:t>
            </a:r>
          </a:p>
          <a:p>
            <a:r>
              <a:rPr lang="es-MX" sz="2200" b="1" dirty="0">
                <a:solidFill>
                  <a:srgbClr val="FF0000"/>
                </a:solidFill>
                <a:latin typeface="Times New Roman" panose="02020603050405020304" pitchFamily="18" charset="0"/>
                <a:cs typeface="Times New Roman" panose="02020603050405020304" pitchFamily="18" charset="0"/>
              </a:rPr>
              <a:t>	La geología es la ciencia de la geosfera</a:t>
            </a:r>
            <a:r>
              <a:rPr lang="es-MX" sz="2200" dirty="0">
                <a:latin typeface="Times New Roman" panose="02020603050405020304" pitchFamily="18" charset="0"/>
                <a:cs typeface="Times New Roman" panose="02020603050405020304" pitchFamily="18" charset="0"/>
              </a:rPr>
              <a:t>.</a:t>
            </a:r>
          </a:p>
          <a:p>
            <a:r>
              <a:rPr lang="es-MX" sz="2200" dirty="0">
                <a:latin typeface="Times New Roman" panose="02020603050405020304" pitchFamily="18" charset="0"/>
                <a:cs typeface="Times New Roman" panose="02020603050405020304" pitchFamily="18" charset="0"/>
              </a:rPr>
              <a:t>• Considera sólidos minerales</a:t>
            </a:r>
          </a:p>
          <a:p>
            <a:r>
              <a:rPr lang="es-MX" sz="2200" dirty="0">
                <a:latin typeface="Times New Roman" panose="02020603050405020304" pitchFamily="18" charset="0"/>
                <a:cs typeface="Times New Roman" panose="02020603050405020304" pitchFamily="18" charset="0"/>
              </a:rPr>
              <a:t>• Interacción con el agua</a:t>
            </a:r>
          </a:p>
          <a:p>
            <a:r>
              <a:rPr lang="es-MX" sz="2200" dirty="0">
                <a:latin typeface="Times New Roman" panose="02020603050405020304" pitchFamily="18" charset="0"/>
                <a:cs typeface="Times New Roman" panose="02020603050405020304" pitchFamily="18" charset="0"/>
              </a:rPr>
              <a:t>• Interacción con la atmósfera</a:t>
            </a:r>
          </a:p>
          <a:p>
            <a:r>
              <a:rPr lang="es-MX" sz="2200" dirty="0">
                <a:latin typeface="Times New Roman" panose="02020603050405020304" pitchFamily="18" charset="0"/>
                <a:cs typeface="Times New Roman" panose="02020603050405020304" pitchFamily="18" charset="0"/>
              </a:rPr>
              <a:t>• Efectos sobre y por organismos vivos</a:t>
            </a:r>
          </a:p>
          <a:p>
            <a:r>
              <a:rPr lang="es-MX" sz="2200" dirty="0">
                <a:latin typeface="Times New Roman" panose="02020603050405020304" pitchFamily="18" charset="0"/>
                <a:cs typeface="Times New Roman" panose="02020603050405020304" pitchFamily="18" charset="0"/>
              </a:rPr>
              <a:t>• La ingeniería </a:t>
            </a:r>
            <a:r>
              <a:rPr lang="es-MX" sz="2200" dirty="0" err="1">
                <a:latin typeface="Times New Roman" panose="02020603050405020304" pitchFamily="18" charset="0"/>
                <a:cs typeface="Times New Roman" panose="02020603050405020304" pitchFamily="18" charset="0"/>
              </a:rPr>
              <a:t>geologica</a:t>
            </a:r>
            <a:r>
              <a:rPr lang="es-MX" sz="2200" dirty="0">
                <a:latin typeface="Times New Roman" panose="02020603050405020304" pitchFamily="18" charset="0"/>
                <a:cs typeface="Times New Roman" panose="02020603050405020304" pitchFamily="18" charset="0"/>
              </a:rPr>
              <a:t> considera las interacciones humanas y las modificaciones de la geosfera.</a:t>
            </a:r>
          </a:p>
          <a:p>
            <a:r>
              <a:rPr lang="es-MX" sz="2200" dirty="0">
                <a:latin typeface="Times New Roman" panose="02020603050405020304" pitchFamily="18" charset="0"/>
                <a:cs typeface="Times New Roman" panose="02020603050405020304" pitchFamily="18" charset="0"/>
              </a:rPr>
              <a:t>La geoquímica describe los fenómenos químicos en la geosfera</a:t>
            </a:r>
          </a:p>
          <a:p>
            <a:r>
              <a:rPr lang="es-MX" sz="2200" dirty="0">
                <a:latin typeface="Times New Roman" panose="02020603050405020304" pitchFamily="18" charset="0"/>
                <a:cs typeface="Times New Roman" panose="02020603050405020304" pitchFamily="18" charset="0"/>
              </a:rPr>
              <a:t>La geosfera como fuente del capital natural de la Tierra</a:t>
            </a:r>
          </a:p>
          <a:p>
            <a:r>
              <a:rPr lang="es-MX" sz="2200" dirty="0">
                <a:latin typeface="Times New Roman" panose="02020603050405020304" pitchFamily="18" charset="0"/>
                <a:cs typeface="Times New Roman" panose="02020603050405020304" pitchFamily="18" charset="0"/>
              </a:rPr>
              <a:t>• Nutrientes del suelo y de las plantas • Minerales • Combustibles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A6E7FF"/>
        </a:solidFill>
        <a:effectLst/>
      </p:bgPr>
    </p:bg>
    <p:spTree>
      <p:nvGrpSpPr>
        <p:cNvPr id="1" name=""/>
        <p:cNvGrpSpPr/>
        <p:nvPr/>
      </p:nvGrpSpPr>
      <p:grpSpPr>
        <a:xfrm>
          <a:off x="0" y="0"/>
          <a:ext cx="0" cy="0"/>
          <a:chOff x="0" y="0"/>
          <a:chExt cx="0" cy="0"/>
        </a:xfrm>
      </p:grpSpPr>
      <p:sp>
        <p:nvSpPr>
          <p:cNvPr id="10" name="TextBox 9"/>
          <p:cNvSpPr txBox="1"/>
          <p:nvPr/>
        </p:nvSpPr>
        <p:spPr>
          <a:xfrm>
            <a:off x="2963007" y="33571"/>
            <a:ext cx="5562600" cy="523220"/>
          </a:xfrm>
          <a:prstGeom prst="rect">
            <a:avLst/>
          </a:prstGeom>
          <a:noFill/>
        </p:spPr>
        <p:txBody>
          <a:bodyPr wrap="square" rtlCol="0">
            <a:spAutoFit/>
          </a:bodyPr>
          <a:lstStyle/>
          <a:p>
            <a:pPr algn="ctr"/>
            <a:r>
              <a:rPr lang="es-MX" sz="2800" b="1" dirty="0">
                <a:latin typeface="Times New Roman" panose="02020603050405020304" pitchFamily="18" charset="0"/>
                <a:cs typeface="Times New Roman" panose="02020603050405020304" pitchFamily="18" charset="0"/>
              </a:rPr>
              <a:t>El ciclo de las rocas en la geosfera</a:t>
            </a:r>
          </a:p>
        </p:txBody>
      </p:sp>
      <p:sp>
        <p:nvSpPr>
          <p:cNvPr id="11" name="TextBox 10"/>
          <p:cNvSpPr txBox="1"/>
          <p:nvPr/>
        </p:nvSpPr>
        <p:spPr>
          <a:xfrm>
            <a:off x="10134600" y="164068"/>
            <a:ext cx="457200" cy="369332"/>
          </a:xfrm>
          <a:prstGeom prst="rect">
            <a:avLst/>
          </a:prstGeom>
          <a:noFill/>
        </p:spPr>
        <p:txBody>
          <a:bodyPr wrap="square" rtlCol="0">
            <a:spAutoFit/>
          </a:bodyPr>
          <a:lstStyle/>
          <a:p>
            <a:fld id="{557639C6-9D98-734A-84F6-D7C5E3285A17}" type="slidenum">
              <a:rPr lang="en-US"/>
              <a:pPr/>
              <a:t>29</a:t>
            </a:fld>
            <a:endParaRPr lang="en-US" dirty="0"/>
          </a:p>
        </p:txBody>
      </p:sp>
      <p:grpSp>
        <p:nvGrpSpPr>
          <p:cNvPr id="2" name="Grupo 1">
            <a:extLst>
              <a:ext uri="{FF2B5EF4-FFF2-40B4-BE49-F238E27FC236}">
                <a16:creationId xmlns:a16="http://schemas.microsoft.com/office/drawing/2014/main" id="{7EDD9DD9-960E-4597-89BB-48A3B462FCBF}"/>
              </a:ext>
            </a:extLst>
          </p:cNvPr>
          <p:cNvGrpSpPr/>
          <p:nvPr/>
        </p:nvGrpSpPr>
        <p:grpSpPr>
          <a:xfrm>
            <a:off x="1981200" y="762000"/>
            <a:ext cx="7696200" cy="5643878"/>
            <a:chOff x="457200" y="762000"/>
            <a:chExt cx="7696200" cy="5643878"/>
          </a:xfrm>
        </p:grpSpPr>
        <p:pic>
          <p:nvPicPr>
            <p:cNvPr id="5" name="Imagen 4">
              <a:extLst>
                <a:ext uri="{FF2B5EF4-FFF2-40B4-BE49-F238E27FC236}">
                  <a16:creationId xmlns:a16="http://schemas.microsoft.com/office/drawing/2014/main" id="{34769BFC-7C41-4789-9839-454AFB2E80D5}"/>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Lst>
            </a:blip>
            <a:srcRect l="23366" t="30781" r="31923" b="10704"/>
            <a:stretch/>
          </p:blipFill>
          <p:spPr>
            <a:xfrm>
              <a:off x="457200" y="762000"/>
              <a:ext cx="7696200" cy="5643878"/>
            </a:xfrm>
            <a:prstGeom prst="rect">
              <a:avLst/>
            </a:prstGeom>
          </p:spPr>
        </p:pic>
        <p:sp>
          <p:nvSpPr>
            <p:cNvPr id="8" name="Forma libre: forma 7">
              <a:extLst>
                <a:ext uri="{FF2B5EF4-FFF2-40B4-BE49-F238E27FC236}">
                  <a16:creationId xmlns:a16="http://schemas.microsoft.com/office/drawing/2014/main" id="{0198F4DE-531E-4C65-9848-CE37A33EC09B}"/>
                </a:ext>
              </a:extLst>
            </p:cNvPr>
            <p:cNvSpPr/>
            <p:nvPr/>
          </p:nvSpPr>
          <p:spPr>
            <a:xfrm>
              <a:off x="5715000" y="2434356"/>
              <a:ext cx="1882087" cy="308844"/>
            </a:xfrm>
            <a:custGeom>
              <a:avLst/>
              <a:gdLst>
                <a:gd name="connsiteX0" fmla="*/ 1846385 w 1882087"/>
                <a:gd name="connsiteY0" fmla="*/ 300051 h 308844"/>
                <a:gd name="connsiteX1" fmla="*/ 1881554 w 1882087"/>
                <a:gd name="connsiteY1" fmla="*/ 229713 h 308844"/>
                <a:gd name="connsiteX2" fmla="*/ 1863969 w 1882087"/>
                <a:gd name="connsiteY2" fmla="*/ 176959 h 308844"/>
                <a:gd name="connsiteX3" fmla="*/ 1872761 w 1882087"/>
                <a:gd name="connsiteY3" fmla="*/ 62659 h 308844"/>
                <a:gd name="connsiteX4" fmla="*/ 1863969 w 1882087"/>
                <a:gd name="connsiteY4" fmla="*/ 36282 h 308844"/>
                <a:gd name="connsiteX5" fmla="*/ 1837592 w 1882087"/>
                <a:gd name="connsiteY5" fmla="*/ 27490 h 308844"/>
                <a:gd name="connsiteX6" fmla="*/ 1828800 w 1882087"/>
                <a:gd name="connsiteY6" fmla="*/ 1113 h 308844"/>
                <a:gd name="connsiteX7" fmla="*/ 1802423 w 1882087"/>
                <a:gd name="connsiteY7" fmla="*/ 9905 h 308844"/>
                <a:gd name="connsiteX8" fmla="*/ 1749669 w 1882087"/>
                <a:gd name="connsiteY8" fmla="*/ 45074 h 308844"/>
                <a:gd name="connsiteX9" fmla="*/ 1635369 w 1882087"/>
                <a:gd name="connsiteY9" fmla="*/ 27490 h 308844"/>
                <a:gd name="connsiteX10" fmla="*/ 1582615 w 1882087"/>
                <a:gd name="connsiteY10" fmla="*/ 9905 h 308844"/>
                <a:gd name="connsiteX11" fmla="*/ 1529861 w 1882087"/>
                <a:gd name="connsiteY11" fmla="*/ 36282 h 308844"/>
                <a:gd name="connsiteX12" fmla="*/ 1477108 w 1882087"/>
                <a:gd name="connsiteY12" fmla="*/ 80244 h 308844"/>
                <a:gd name="connsiteX13" fmla="*/ 1450731 w 1882087"/>
                <a:gd name="connsiteY13" fmla="*/ 89036 h 308844"/>
                <a:gd name="connsiteX14" fmla="*/ 1371600 w 1882087"/>
                <a:gd name="connsiteY14" fmla="*/ 124205 h 308844"/>
                <a:gd name="connsiteX15" fmla="*/ 1345223 w 1882087"/>
                <a:gd name="connsiteY15" fmla="*/ 132997 h 308844"/>
                <a:gd name="connsiteX16" fmla="*/ 1318846 w 1882087"/>
                <a:gd name="connsiteY16" fmla="*/ 141790 h 308844"/>
                <a:gd name="connsiteX17" fmla="*/ 1186961 w 1882087"/>
                <a:gd name="connsiteY17" fmla="*/ 159374 h 308844"/>
                <a:gd name="connsiteX18" fmla="*/ 1160585 w 1882087"/>
                <a:gd name="connsiteY18" fmla="*/ 168167 h 308844"/>
                <a:gd name="connsiteX19" fmla="*/ 1134208 w 1882087"/>
                <a:gd name="connsiteY19" fmla="*/ 159374 h 308844"/>
                <a:gd name="connsiteX20" fmla="*/ 1099038 w 1882087"/>
                <a:gd name="connsiteY20" fmla="*/ 150582 h 308844"/>
                <a:gd name="connsiteX21" fmla="*/ 923192 w 1882087"/>
                <a:gd name="connsiteY21" fmla="*/ 159374 h 308844"/>
                <a:gd name="connsiteX22" fmla="*/ 861646 w 1882087"/>
                <a:gd name="connsiteY22" fmla="*/ 176959 h 308844"/>
                <a:gd name="connsiteX23" fmla="*/ 835269 w 1882087"/>
                <a:gd name="connsiteY23" fmla="*/ 168167 h 308844"/>
                <a:gd name="connsiteX24" fmla="*/ 773723 w 1882087"/>
                <a:gd name="connsiteY24" fmla="*/ 185751 h 308844"/>
                <a:gd name="connsiteX25" fmla="*/ 720969 w 1882087"/>
                <a:gd name="connsiteY25" fmla="*/ 168167 h 308844"/>
                <a:gd name="connsiteX26" fmla="*/ 650631 w 1882087"/>
                <a:gd name="connsiteY26" fmla="*/ 106621 h 308844"/>
                <a:gd name="connsiteX27" fmla="*/ 430823 w 1882087"/>
                <a:gd name="connsiteY27" fmla="*/ 97828 h 308844"/>
                <a:gd name="connsiteX28" fmla="*/ 404446 w 1882087"/>
                <a:gd name="connsiteY28" fmla="*/ 89036 h 308844"/>
                <a:gd name="connsiteX29" fmla="*/ 281354 w 1882087"/>
                <a:gd name="connsiteY29" fmla="*/ 106621 h 308844"/>
                <a:gd name="connsiteX30" fmla="*/ 202223 w 1882087"/>
                <a:gd name="connsiteY30" fmla="*/ 141790 h 308844"/>
                <a:gd name="connsiteX31" fmla="*/ 43961 w 1882087"/>
                <a:gd name="connsiteY31" fmla="*/ 150582 h 308844"/>
                <a:gd name="connsiteX32" fmla="*/ 35169 w 1882087"/>
                <a:gd name="connsiteY32" fmla="*/ 176959 h 308844"/>
                <a:gd name="connsiteX33" fmla="*/ 17585 w 1882087"/>
                <a:gd name="connsiteY33" fmla="*/ 203336 h 308844"/>
                <a:gd name="connsiteX34" fmla="*/ 0 w 1882087"/>
                <a:gd name="connsiteY34" fmla="*/ 256090 h 308844"/>
                <a:gd name="connsiteX35" fmla="*/ 17585 w 1882087"/>
                <a:gd name="connsiteY35" fmla="*/ 282467 h 308844"/>
                <a:gd name="connsiteX36" fmla="*/ 8792 w 1882087"/>
                <a:gd name="connsiteY36" fmla="*/ 308844 h 30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882087" h="308844">
                  <a:moveTo>
                    <a:pt x="1846385" y="300051"/>
                  </a:moveTo>
                  <a:cubicBezTo>
                    <a:pt x="1848080" y="297226"/>
                    <a:pt x="1883328" y="245682"/>
                    <a:pt x="1881554" y="229713"/>
                  </a:cubicBezTo>
                  <a:cubicBezTo>
                    <a:pt x="1879507" y="211290"/>
                    <a:pt x="1863969" y="176959"/>
                    <a:pt x="1863969" y="176959"/>
                  </a:cubicBezTo>
                  <a:cubicBezTo>
                    <a:pt x="1885556" y="112200"/>
                    <a:pt x="1887029" y="133996"/>
                    <a:pt x="1872761" y="62659"/>
                  </a:cubicBezTo>
                  <a:cubicBezTo>
                    <a:pt x="1870943" y="53571"/>
                    <a:pt x="1870522" y="42835"/>
                    <a:pt x="1863969" y="36282"/>
                  </a:cubicBezTo>
                  <a:cubicBezTo>
                    <a:pt x="1857416" y="29729"/>
                    <a:pt x="1846384" y="30421"/>
                    <a:pt x="1837592" y="27490"/>
                  </a:cubicBezTo>
                  <a:cubicBezTo>
                    <a:pt x="1834661" y="18698"/>
                    <a:pt x="1837089" y="5258"/>
                    <a:pt x="1828800" y="1113"/>
                  </a:cubicBezTo>
                  <a:cubicBezTo>
                    <a:pt x="1820511" y="-3032"/>
                    <a:pt x="1810525" y="5404"/>
                    <a:pt x="1802423" y="9905"/>
                  </a:cubicBezTo>
                  <a:cubicBezTo>
                    <a:pt x="1783948" y="20168"/>
                    <a:pt x="1749669" y="45074"/>
                    <a:pt x="1749669" y="45074"/>
                  </a:cubicBezTo>
                  <a:cubicBezTo>
                    <a:pt x="1716762" y="40961"/>
                    <a:pt x="1669448" y="36784"/>
                    <a:pt x="1635369" y="27490"/>
                  </a:cubicBezTo>
                  <a:cubicBezTo>
                    <a:pt x="1617486" y="22613"/>
                    <a:pt x="1582615" y="9905"/>
                    <a:pt x="1582615" y="9905"/>
                  </a:cubicBezTo>
                  <a:cubicBezTo>
                    <a:pt x="1556179" y="18717"/>
                    <a:pt x="1552587" y="17343"/>
                    <a:pt x="1529861" y="36282"/>
                  </a:cubicBezTo>
                  <a:cubicBezTo>
                    <a:pt x="1500694" y="60588"/>
                    <a:pt x="1509853" y="63872"/>
                    <a:pt x="1477108" y="80244"/>
                  </a:cubicBezTo>
                  <a:cubicBezTo>
                    <a:pt x="1468819" y="84389"/>
                    <a:pt x="1459523" y="86105"/>
                    <a:pt x="1450731" y="89036"/>
                  </a:cubicBezTo>
                  <a:cubicBezTo>
                    <a:pt x="1408931" y="116903"/>
                    <a:pt x="1434379" y="103279"/>
                    <a:pt x="1371600" y="124205"/>
                  </a:cubicBezTo>
                  <a:lnTo>
                    <a:pt x="1345223" y="132997"/>
                  </a:lnTo>
                  <a:cubicBezTo>
                    <a:pt x="1336431" y="135928"/>
                    <a:pt x="1328057" y="140767"/>
                    <a:pt x="1318846" y="141790"/>
                  </a:cubicBezTo>
                  <a:cubicBezTo>
                    <a:pt x="1221997" y="152551"/>
                    <a:pt x="1265893" y="146219"/>
                    <a:pt x="1186961" y="159374"/>
                  </a:cubicBezTo>
                  <a:cubicBezTo>
                    <a:pt x="1178169" y="162305"/>
                    <a:pt x="1169853" y="168167"/>
                    <a:pt x="1160585" y="168167"/>
                  </a:cubicBezTo>
                  <a:cubicBezTo>
                    <a:pt x="1151317" y="168167"/>
                    <a:pt x="1143119" y="161920"/>
                    <a:pt x="1134208" y="159374"/>
                  </a:cubicBezTo>
                  <a:cubicBezTo>
                    <a:pt x="1122589" y="156054"/>
                    <a:pt x="1110761" y="153513"/>
                    <a:pt x="1099038" y="150582"/>
                  </a:cubicBezTo>
                  <a:cubicBezTo>
                    <a:pt x="1040423" y="153513"/>
                    <a:pt x="981678" y="154500"/>
                    <a:pt x="923192" y="159374"/>
                  </a:cubicBezTo>
                  <a:cubicBezTo>
                    <a:pt x="908477" y="160600"/>
                    <a:pt x="876903" y="171873"/>
                    <a:pt x="861646" y="176959"/>
                  </a:cubicBezTo>
                  <a:cubicBezTo>
                    <a:pt x="852854" y="174028"/>
                    <a:pt x="844537" y="168167"/>
                    <a:pt x="835269" y="168167"/>
                  </a:cubicBezTo>
                  <a:cubicBezTo>
                    <a:pt x="824229" y="168167"/>
                    <a:pt x="786161" y="181605"/>
                    <a:pt x="773723" y="185751"/>
                  </a:cubicBezTo>
                  <a:cubicBezTo>
                    <a:pt x="756138" y="179890"/>
                    <a:pt x="731251" y="183590"/>
                    <a:pt x="720969" y="168167"/>
                  </a:cubicBezTo>
                  <a:cubicBezTo>
                    <a:pt x="704870" y="144018"/>
                    <a:pt x="685762" y="108026"/>
                    <a:pt x="650631" y="106621"/>
                  </a:cubicBezTo>
                  <a:lnTo>
                    <a:pt x="430823" y="97828"/>
                  </a:lnTo>
                  <a:cubicBezTo>
                    <a:pt x="422031" y="94897"/>
                    <a:pt x="413714" y="89036"/>
                    <a:pt x="404446" y="89036"/>
                  </a:cubicBezTo>
                  <a:cubicBezTo>
                    <a:pt x="384217" y="89036"/>
                    <a:pt x="313900" y="90348"/>
                    <a:pt x="281354" y="106621"/>
                  </a:cubicBezTo>
                  <a:cubicBezTo>
                    <a:pt x="246250" y="124173"/>
                    <a:pt x="253256" y="138955"/>
                    <a:pt x="202223" y="141790"/>
                  </a:cubicBezTo>
                  <a:lnTo>
                    <a:pt x="43961" y="150582"/>
                  </a:lnTo>
                  <a:cubicBezTo>
                    <a:pt x="41030" y="159374"/>
                    <a:pt x="39314" y="168669"/>
                    <a:pt x="35169" y="176959"/>
                  </a:cubicBezTo>
                  <a:cubicBezTo>
                    <a:pt x="30443" y="186410"/>
                    <a:pt x="21877" y="193680"/>
                    <a:pt x="17585" y="203336"/>
                  </a:cubicBezTo>
                  <a:cubicBezTo>
                    <a:pt x="10057" y="220274"/>
                    <a:pt x="0" y="256090"/>
                    <a:pt x="0" y="256090"/>
                  </a:cubicBezTo>
                  <a:cubicBezTo>
                    <a:pt x="5862" y="264882"/>
                    <a:pt x="15848" y="272044"/>
                    <a:pt x="17585" y="282467"/>
                  </a:cubicBezTo>
                  <a:cubicBezTo>
                    <a:pt x="19109" y="291609"/>
                    <a:pt x="8792" y="308844"/>
                    <a:pt x="8792" y="308844"/>
                  </a:cubicBezTo>
                </a:path>
              </a:pathLst>
            </a:cu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cxnSp>
          <p:nvCxnSpPr>
            <p:cNvPr id="13" name="Conector recto 12">
              <a:extLst>
                <a:ext uri="{FF2B5EF4-FFF2-40B4-BE49-F238E27FC236}">
                  <a16:creationId xmlns:a16="http://schemas.microsoft.com/office/drawing/2014/main" id="{81E9925F-ECE7-45D5-83E7-B682BFB48F90}"/>
                </a:ext>
              </a:extLst>
            </p:cNvPr>
            <p:cNvCxnSpPr>
              <a:cxnSpLocks/>
            </p:cNvCxnSpPr>
            <p:nvPr/>
          </p:nvCxnSpPr>
          <p:spPr>
            <a:xfrm flipH="1" flipV="1">
              <a:off x="6172201" y="2133600"/>
              <a:ext cx="1" cy="381000"/>
            </a:xfrm>
            <a:prstGeom prst="line">
              <a:avLst/>
            </a:prstGeom>
            <a:ln>
              <a:solidFill>
                <a:srgbClr val="005D01"/>
              </a:solidFill>
            </a:ln>
          </p:spPr>
          <p:style>
            <a:lnRef idx="2">
              <a:schemeClr val="accent1"/>
            </a:lnRef>
            <a:fillRef idx="0">
              <a:schemeClr val="accent1"/>
            </a:fillRef>
            <a:effectRef idx="1">
              <a:schemeClr val="accent1"/>
            </a:effectRef>
            <a:fontRef idx="minor">
              <a:schemeClr val="tx1"/>
            </a:fontRef>
          </p:style>
        </p:cxnSp>
        <p:sp>
          <p:nvSpPr>
            <p:cNvPr id="15" name="Forma libre: forma 14">
              <a:extLst>
                <a:ext uri="{FF2B5EF4-FFF2-40B4-BE49-F238E27FC236}">
                  <a16:creationId xmlns:a16="http://schemas.microsoft.com/office/drawing/2014/main" id="{DD625485-D2C0-424C-8E64-96BA32490FD4}"/>
                </a:ext>
              </a:extLst>
            </p:cNvPr>
            <p:cNvSpPr/>
            <p:nvPr/>
          </p:nvSpPr>
          <p:spPr>
            <a:xfrm>
              <a:off x="5899638" y="1793631"/>
              <a:ext cx="457200" cy="482844"/>
            </a:xfrm>
            <a:custGeom>
              <a:avLst/>
              <a:gdLst>
                <a:gd name="connsiteX0" fmla="*/ 281354 w 457200"/>
                <a:gd name="connsiteY0" fmla="*/ 474784 h 482844"/>
                <a:gd name="connsiteX1" fmla="*/ 325316 w 457200"/>
                <a:gd name="connsiteY1" fmla="*/ 457200 h 482844"/>
                <a:gd name="connsiteX2" fmla="*/ 378070 w 457200"/>
                <a:gd name="connsiteY2" fmla="*/ 448407 h 482844"/>
                <a:gd name="connsiteX3" fmla="*/ 404447 w 457200"/>
                <a:gd name="connsiteY3" fmla="*/ 395654 h 482844"/>
                <a:gd name="connsiteX4" fmla="*/ 457200 w 457200"/>
                <a:gd name="connsiteY4" fmla="*/ 360484 h 482844"/>
                <a:gd name="connsiteX5" fmla="*/ 448408 w 457200"/>
                <a:gd name="connsiteY5" fmla="*/ 307731 h 482844"/>
                <a:gd name="connsiteX6" fmla="*/ 413239 w 457200"/>
                <a:gd name="connsiteY6" fmla="*/ 193431 h 482844"/>
                <a:gd name="connsiteX7" fmla="*/ 404447 w 457200"/>
                <a:gd name="connsiteY7" fmla="*/ 105507 h 482844"/>
                <a:gd name="connsiteX8" fmla="*/ 430824 w 457200"/>
                <a:gd name="connsiteY8" fmla="*/ 87923 h 482844"/>
                <a:gd name="connsiteX9" fmla="*/ 422031 w 457200"/>
                <a:gd name="connsiteY9" fmla="*/ 61546 h 482844"/>
                <a:gd name="connsiteX10" fmla="*/ 360485 w 457200"/>
                <a:gd name="connsiteY10" fmla="*/ 17584 h 482844"/>
                <a:gd name="connsiteX11" fmla="*/ 307731 w 457200"/>
                <a:gd name="connsiteY11" fmla="*/ 0 h 482844"/>
                <a:gd name="connsiteX12" fmla="*/ 281354 w 457200"/>
                <a:gd name="connsiteY12" fmla="*/ 8792 h 482844"/>
                <a:gd name="connsiteX13" fmla="*/ 193431 w 457200"/>
                <a:gd name="connsiteY13" fmla="*/ 26377 h 482844"/>
                <a:gd name="connsiteX14" fmla="*/ 114300 w 457200"/>
                <a:gd name="connsiteY14" fmla="*/ 43961 h 482844"/>
                <a:gd name="connsiteX15" fmla="*/ 87924 w 457200"/>
                <a:gd name="connsiteY15" fmla="*/ 96715 h 482844"/>
                <a:gd name="connsiteX16" fmla="*/ 26377 w 457200"/>
                <a:gd name="connsiteY16" fmla="*/ 114300 h 482844"/>
                <a:gd name="connsiteX17" fmla="*/ 35170 w 457200"/>
                <a:gd name="connsiteY17" fmla="*/ 184638 h 482844"/>
                <a:gd name="connsiteX18" fmla="*/ 17585 w 457200"/>
                <a:gd name="connsiteY18" fmla="*/ 246184 h 482844"/>
                <a:gd name="connsiteX19" fmla="*/ 0 w 457200"/>
                <a:gd name="connsiteY19" fmla="*/ 272561 h 482844"/>
                <a:gd name="connsiteX20" fmla="*/ 43962 w 457200"/>
                <a:gd name="connsiteY20" fmla="*/ 351692 h 482844"/>
                <a:gd name="connsiteX21" fmla="*/ 61547 w 457200"/>
                <a:gd name="connsiteY21" fmla="*/ 378069 h 482844"/>
                <a:gd name="connsiteX22" fmla="*/ 87924 w 457200"/>
                <a:gd name="connsiteY22" fmla="*/ 439615 h 482844"/>
                <a:gd name="connsiteX23" fmla="*/ 202224 w 457200"/>
                <a:gd name="connsiteY23" fmla="*/ 465992 h 482844"/>
                <a:gd name="connsiteX24" fmla="*/ 228600 w 457200"/>
                <a:gd name="connsiteY24" fmla="*/ 474784 h 482844"/>
                <a:gd name="connsiteX25" fmla="*/ 281354 w 457200"/>
                <a:gd name="connsiteY25" fmla="*/ 474784 h 482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57200" h="482844">
                  <a:moveTo>
                    <a:pt x="281354" y="474784"/>
                  </a:moveTo>
                  <a:cubicBezTo>
                    <a:pt x="297473" y="471853"/>
                    <a:pt x="310089" y="461353"/>
                    <a:pt x="325316" y="457200"/>
                  </a:cubicBezTo>
                  <a:cubicBezTo>
                    <a:pt x="342515" y="452509"/>
                    <a:pt x="362125" y="456380"/>
                    <a:pt x="378070" y="448407"/>
                  </a:cubicBezTo>
                  <a:cubicBezTo>
                    <a:pt x="410678" y="432103"/>
                    <a:pt x="383644" y="416458"/>
                    <a:pt x="404447" y="395654"/>
                  </a:cubicBezTo>
                  <a:cubicBezTo>
                    <a:pt x="419391" y="380710"/>
                    <a:pt x="457200" y="360484"/>
                    <a:pt x="457200" y="360484"/>
                  </a:cubicBezTo>
                  <a:cubicBezTo>
                    <a:pt x="454269" y="342900"/>
                    <a:pt x="450377" y="325449"/>
                    <a:pt x="448408" y="307731"/>
                  </a:cubicBezTo>
                  <a:cubicBezTo>
                    <a:pt x="435537" y="191884"/>
                    <a:pt x="473966" y="213672"/>
                    <a:pt x="413239" y="193431"/>
                  </a:cubicBezTo>
                  <a:cubicBezTo>
                    <a:pt x="403156" y="163183"/>
                    <a:pt x="383776" y="136513"/>
                    <a:pt x="404447" y="105507"/>
                  </a:cubicBezTo>
                  <a:cubicBezTo>
                    <a:pt x="410309" y="96715"/>
                    <a:pt x="422032" y="93784"/>
                    <a:pt x="430824" y="87923"/>
                  </a:cubicBezTo>
                  <a:cubicBezTo>
                    <a:pt x="427893" y="79131"/>
                    <a:pt x="427172" y="69257"/>
                    <a:pt x="422031" y="61546"/>
                  </a:cubicBezTo>
                  <a:cubicBezTo>
                    <a:pt x="406581" y="38371"/>
                    <a:pt x="385488" y="27585"/>
                    <a:pt x="360485" y="17584"/>
                  </a:cubicBezTo>
                  <a:cubicBezTo>
                    <a:pt x="343275" y="10700"/>
                    <a:pt x="307731" y="0"/>
                    <a:pt x="307731" y="0"/>
                  </a:cubicBezTo>
                  <a:cubicBezTo>
                    <a:pt x="298939" y="2931"/>
                    <a:pt x="290385" y="6708"/>
                    <a:pt x="281354" y="8792"/>
                  </a:cubicBezTo>
                  <a:cubicBezTo>
                    <a:pt x="252231" y="15513"/>
                    <a:pt x="221785" y="16926"/>
                    <a:pt x="193431" y="26377"/>
                  </a:cubicBezTo>
                  <a:cubicBezTo>
                    <a:pt x="150142" y="40806"/>
                    <a:pt x="176196" y="33645"/>
                    <a:pt x="114300" y="43961"/>
                  </a:cubicBezTo>
                  <a:cubicBezTo>
                    <a:pt x="108508" y="61336"/>
                    <a:pt x="103418" y="84320"/>
                    <a:pt x="87924" y="96715"/>
                  </a:cubicBezTo>
                  <a:cubicBezTo>
                    <a:pt x="82192" y="101300"/>
                    <a:pt x="28672" y="113726"/>
                    <a:pt x="26377" y="114300"/>
                  </a:cubicBezTo>
                  <a:cubicBezTo>
                    <a:pt x="5452" y="177079"/>
                    <a:pt x="-6630" y="156772"/>
                    <a:pt x="35170" y="184638"/>
                  </a:cubicBezTo>
                  <a:cubicBezTo>
                    <a:pt x="32354" y="195901"/>
                    <a:pt x="23890" y="233574"/>
                    <a:pt x="17585" y="246184"/>
                  </a:cubicBezTo>
                  <a:cubicBezTo>
                    <a:pt x="12859" y="255636"/>
                    <a:pt x="5862" y="263769"/>
                    <a:pt x="0" y="272561"/>
                  </a:cubicBezTo>
                  <a:cubicBezTo>
                    <a:pt x="15476" y="318987"/>
                    <a:pt x="3652" y="291228"/>
                    <a:pt x="43962" y="351692"/>
                  </a:cubicBezTo>
                  <a:lnTo>
                    <a:pt x="61547" y="378069"/>
                  </a:lnTo>
                  <a:cubicBezTo>
                    <a:pt x="65702" y="394688"/>
                    <a:pt x="69932" y="428370"/>
                    <a:pt x="87924" y="439615"/>
                  </a:cubicBezTo>
                  <a:cubicBezTo>
                    <a:pt x="116534" y="457496"/>
                    <a:pt x="171303" y="461575"/>
                    <a:pt x="202224" y="465992"/>
                  </a:cubicBezTo>
                  <a:cubicBezTo>
                    <a:pt x="211016" y="468923"/>
                    <a:pt x="220311" y="470639"/>
                    <a:pt x="228600" y="474784"/>
                  </a:cubicBezTo>
                  <a:cubicBezTo>
                    <a:pt x="261740" y="491354"/>
                    <a:pt x="265235" y="477715"/>
                    <a:pt x="281354" y="474784"/>
                  </a:cubicBezTo>
                  <a:close/>
                </a:path>
              </a:pathLst>
            </a:custGeom>
            <a:solidFill>
              <a:srgbClr val="01B503"/>
            </a:solidFill>
            <a:ln>
              <a:solidFill>
                <a:srgbClr val="005D0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cxnSp>
          <p:nvCxnSpPr>
            <p:cNvPr id="16" name="Conector recto 15">
              <a:extLst>
                <a:ext uri="{FF2B5EF4-FFF2-40B4-BE49-F238E27FC236}">
                  <a16:creationId xmlns:a16="http://schemas.microsoft.com/office/drawing/2014/main" id="{50D448B6-4FF9-4A40-BA6B-B91F5D586451}"/>
                </a:ext>
              </a:extLst>
            </p:cNvPr>
            <p:cNvCxnSpPr>
              <a:cxnSpLocks/>
            </p:cNvCxnSpPr>
            <p:nvPr/>
          </p:nvCxnSpPr>
          <p:spPr>
            <a:xfrm flipH="1" flipV="1">
              <a:off x="7010399" y="2243856"/>
              <a:ext cx="1" cy="381000"/>
            </a:xfrm>
            <a:prstGeom prst="line">
              <a:avLst/>
            </a:prstGeom>
            <a:ln>
              <a:solidFill>
                <a:srgbClr val="005D01"/>
              </a:solidFill>
            </a:ln>
          </p:spPr>
          <p:style>
            <a:lnRef idx="2">
              <a:schemeClr val="accent1"/>
            </a:lnRef>
            <a:fillRef idx="0">
              <a:schemeClr val="accent1"/>
            </a:fillRef>
            <a:effectRef idx="1">
              <a:schemeClr val="accent1"/>
            </a:effectRef>
            <a:fontRef idx="minor">
              <a:schemeClr val="tx1"/>
            </a:fontRef>
          </p:style>
        </p:cxnSp>
        <p:sp>
          <p:nvSpPr>
            <p:cNvPr id="17" name="Forma libre: forma 16">
              <a:extLst>
                <a:ext uri="{FF2B5EF4-FFF2-40B4-BE49-F238E27FC236}">
                  <a16:creationId xmlns:a16="http://schemas.microsoft.com/office/drawing/2014/main" id="{6F9F18B3-15B8-4585-B527-9DCB2F6BC72D}"/>
                </a:ext>
              </a:extLst>
            </p:cNvPr>
            <p:cNvSpPr/>
            <p:nvPr/>
          </p:nvSpPr>
          <p:spPr>
            <a:xfrm>
              <a:off x="6781799" y="1981199"/>
              <a:ext cx="457200" cy="295275"/>
            </a:xfrm>
            <a:custGeom>
              <a:avLst/>
              <a:gdLst>
                <a:gd name="connsiteX0" fmla="*/ 281354 w 457200"/>
                <a:gd name="connsiteY0" fmla="*/ 474784 h 482844"/>
                <a:gd name="connsiteX1" fmla="*/ 325316 w 457200"/>
                <a:gd name="connsiteY1" fmla="*/ 457200 h 482844"/>
                <a:gd name="connsiteX2" fmla="*/ 378070 w 457200"/>
                <a:gd name="connsiteY2" fmla="*/ 448407 h 482844"/>
                <a:gd name="connsiteX3" fmla="*/ 404447 w 457200"/>
                <a:gd name="connsiteY3" fmla="*/ 395654 h 482844"/>
                <a:gd name="connsiteX4" fmla="*/ 457200 w 457200"/>
                <a:gd name="connsiteY4" fmla="*/ 360484 h 482844"/>
                <a:gd name="connsiteX5" fmla="*/ 448408 w 457200"/>
                <a:gd name="connsiteY5" fmla="*/ 307731 h 482844"/>
                <a:gd name="connsiteX6" fmla="*/ 413239 w 457200"/>
                <a:gd name="connsiteY6" fmla="*/ 193431 h 482844"/>
                <a:gd name="connsiteX7" fmla="*/ 404447 w 457200"/>
                <a:gd name="connsiteY7" fmla="*/ 105507 h 482844"/>
                <a:gd name="connsiteX8" fmla="*/ 430824 w 457200"/>
                <a:gd name="connsiteY8" fmla="*/ 87923 h 482844"/>
                <a:gd name="connsiteX9" fmla="*/ 422031 w 457200"/>
                <a:gd name="connsiteY9" fmla="*/ 61546 h 482844"/>
                <a:gd name="connsiteX10" fmla="*/ 360485 w 457200"/>
                <a:gd name="connsiteY10" fmla="*/ 17584 h 482844"/>
                <a:gd name="connsiteX11" fmla="*/ 307731 w 457200"/>
                <a:gd name="connsiteY11" fmla="*/ 0 h 482844"/>
                <a:gd name="connsiteX12" fmla="*/ 281354 w 457200"/>
                <a:gd name="connsiteY12" fmla="*/ 8792 h 482844"/>
                <a:gd name="connsiteX13" fmla="*/ 193431 w 457200"/>
                <a:gd name="connsiteY13" fmla="*/ 26377 h 482844"/>
                <a:gd name="connsiteX14" fmla="*/ 114300 w 457200"/>
                <a:gd name="connsiteY14" fmla="*/ 43961 h 482844"/>
                <a:gd name="connsiteX15" fmla="*/ 87924 w 457200"/>
                <a:gd name="connsiteY15" fmla="*/ 96715 h 482844"/>
                <a:gd name="connsiteX16" fmla="*/ 26377 w 457200"/>
                <a:gd name="connsiteY16" fmla="*/ 114300 h 482844"/>
                <a:gd name="connsiteX17" fmla="*/ 35170 w 457200"/>
                <a:gd name="connsiteY17" fmla="*/ 184638 h 482844"/>
                <a:gd name="connsiteX18" fmla="*/ 17585 w 457200"/>
                <a:gd name="connsiteY18" fmla="*/ 246184 h 482844"/>
                <a:gd name="connsiteX19" fmla="*/ 0 w 457200"/>
                <a:gd name="connsiteY19" fmla="*/ 272561 h 482844"/>
                <a:gd name="connsiteX20" fmla="*/ 43962 w 457200"/>
                <a:gd name="connsiteY20" fmla="*/ 351692 h 482844"/>
                <a:gd name="connsiteX21" fmla="*/ 61547 w 457200"/>
                <a:gd name="connsiteY21" fmla="*/ 378069 h 482844"/>
                <a:gd name="connsiteX22" fmla="*/ 87924 w 457200"/>
                <a:gd name="connsiteY22" fmla="*/ 439615 h 482844"/>
                <a:gd name="connsiteX23" fmla="*/ 202224 w 457200"/>
                <a:gd name="connsiteY23" fmla="*/ 465992 h 482844"/>
                <a:gd name="connsiteX24" fmla="*/ 228600 w 457200"/>
                <a:gd name="connsiteY24" fmla="*/ 474784 h 482844"/>
                <a:gd name="connsiteX25" fmla="*/ 281354 w 457200"/>
                <a:gd name="connsiteY25" fmla="*/ 474784 h 482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57200" h="482844">
                  <a:moveTo>
                    <a:pt x="281354" y="474784"/>
                  </a:moveTo>
                  <a:cubicBezTo>
                    <a:pt x="297473" y="471853"/>
                    <a:pt x="310089" y="461353"/>
                    <a:pt x="325316" y="457200"/>
                  </a:cubicBezTo>
                  <a:cubicBezTo>
                    <a:pt x="342515" y="452509"/>
                    <a:pt x="362125" y="456380"/>
                    <a:pt x="378070" y="448407"/>
                  </a:cubicBezTo>
                  <a:cubicBezTo>
                    <a:pt x="410678" y="432103"/>
                    <a:pt x="383644" y="416458"/>
                    <a:pt x="404447" y="395654"/>
                  </a:cubicBezTo>
                  <a:cubicBezTo>
                    <a:pt x="419391" y="380710"/>
                    <a:pt x="457200" y="360484"/>
                    <a:pt x="457200" y="360484"/>
                  </a:cubicBezTo>
                  <a:cubicBezTo>
                    <a:pt x="454269" y="342900"/>
                    <a:pt x="450377" y="325449"/>
                    <a:pt x="448408" y="307731"/>
                  </a:cubicBezTo>
                  <a:cubicBezTo>
                    <a:pt x="435537" y="191884"/>
                    <a:pt x="473966" y="213672"/>
                    <a:pt x="413239" y="193431"/>
                  </a:cubicBezTo>
                  <a:cubicBezTo>
                    <a:pt x="403156" y="163183"/>
                    <a:pt x="383776" y="136513"/>
                    <a:pt x="404447" y="105507"/>
                  </a:cubicBezTo>
                  <a:cubicBezTo>
                    <a:pt x="410309" y="96715"/>
                    <a:pt x="422032" y="93784"/>
                    <a:pt x="430824" y="87923"/>
                  </a:cubicBezTo>
                  <a:cubicBezTo>
                    <a:pt x="427893" y="79131"/>
                    <a:pt x="427172" y="69257"/>
                    <a:pt x="422031" y="61546"/>
                  </a:cubicBezTo>
                  <a:cubicBezTo>
                    <a:pt x="406581" y="38371"/>
                    <a:pt x="385488" y="27585"/>
                    <a:pt x="360485" y="17584"/>
                  </a:cubicBezTo>
                  <a:cubicBezTo>
                    <a:pt x="343275" y="10700"/>
                    <a:pt x="307731" y="0"/>
                    <a:pt x="307731" y="0"/>
                  </a:cubicBezTo>
                  <a:cubicBezTo>
                    <a:pt x="298939" y="2931"/>
                    <a:pt x="290385" y="6708"/>
                    <a:pt x="281354" y="8792"/>
                  </a:cubicBezTo>
                  <a:cubicBezTo>
                    <a:pt x="252231" y="15513"/>
                    <a:pt x="221785" y="16926"/>
                    <a:pt x="193431" y="26377"/>
                  </a:cubicBezTo>
                  <a:cubicBezTo>
                    <a:pt x="150142" y="40806"/>
                    <a:pt x="176196" y="33645"/>
                    <a:pt x="114300" y="43961"/>
                  </a:cubicBezTo>
                  <a:cubicBezTo>
                    <a:pt x="108508" y="61336"/>
                    <a:pt x="103418" y="84320"/>
                    <a:pt x="87924" y="96715"/>
                  </a:cubicBezTo>
                  <a:cubicBezTo>
                    <a:pt x="82192" y="101300"/>
                    <a:pt x="28672" y="113726"/>
                    <a:pt x="26377" y="114300"/>
                  </a:cubicBezTo>
                  <a:cubicBezTo>
                    <a:pt x="5452" y="177079"/>
                    <a:pt x="-6630" y="156772"/>
                    <a:pt x="35170" y="184638"/>
                  </a:cubicBezTo>
                  <a:cubicBezTo>
                    <a:pt x="32354" y="195901"/>
                    <a:pt x="23890" y="233574"/>
                    <a:pt x="17585" y="246184"/>
                  </a:cubicBezTo>
                  <a:cubicBezTo>
                    <a:pt x="12859" y="255636"/>
                    <a:pt x="5862" y="263769"/>
                    <a:pt x="0" y="272561"/>
                  </a:cubicBezTo>
                  <a:cubicBezTo>
                    <a:pt x="15476" y="318987"/>
                    <a:pt x="3652" y="291228"/>
                    <a:pt x="43962" y="351692"/>
                  </a:cubicBezTo>
                  <a:lnTo>
                    <a:pt x="61547" y="378069"/>
                  </a:lnTo>
                  <a:cubicBezTo>
                    <a:pt x="65702" y="394688"/>
                    <a:pt x="69932" y="428370"/>
                    <a:pt x="87924" y="439615"/>
                  </a:cubicBezTo>
                  <a:cubicBezTo>
                    <a:pt x="116534" y="457496"/>
                    <a:pt x="171303" y="461575"/>
                    <a:pt x="202224" y="465992"/>
                  </a:cubicBezTo>
                  <a:cubicBezTo>
                    <a:pt x="211016" y="468923"/>
                    <a:pt x="220311" y="470639"/>
                    <a:pt x="228600" y="474784"/>
                  </a:cubicBezTo>
                  <a:cubicBezTo>
                    <a:pt x="261740" y="491354"/>
                    <a:pt x="265235" y="477715"/>
                    <a:pt x="281354" y="474784"/>
                  </a:cubicBezTo>
                  <a:close/>
                </a:path>
              </a:pathLst>
            </a:custGeom>
            <a:solidFill>
              <a:srgbClr val="01B503"/>
            </a:solidFill>
            <a:ln>
              <a:solidFill>
                <a:srgbClr val="005D0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8" name="CuadroTexto 17">
              <a:extLst>
                <a:ext uri="{FF2B5EF4-FFF2-40B4-BE49-F238E27FC236}">
                  <a16:creationId xmlns:a16="http://schemas.microsoft.com/office/drawing/2014/main" id="{8E635382-491B-405E-BBC0-447463070717}"/>
                </a:ext>
              </a:extLst>
            </p:cNvPr>
            <p:cNvSpPr txBox="1"/>
            <p:nvPr/>
          </p:nvSpPr>
          <p:spPr>
            <a:xfrm>
              <a:off x="7010399" y="2434356"/>
              <a:ext cx="652743" cy="338554"/>
            </a:xfrm>
            <a:prstGeom prst="rect">
              <a:avLst/>
            </a:prstGeom>
            <a:noFill/>
          </p:spPr>
          <p:txBody>
            <a:bodyPr wrap="none" rtlCol="0">
              <a:spAutoFit/>
            </a:bodyPr>
            <a:lstStyle/>
            <a:p>
              <a:r>
                <a:rPr lang="es-MX" sz="1600" dirty="0">
                  <a:latin typeface="Times New Roman" panose="02020603050405020304" pitchFamily="18" charset="0"/>
                  <a:cs typeface="Times New Roman" panose="02020603050405020304" pitchFamily="18" charset="0"/>
                </a:rPr>
                <a:t>Suelo</a:t>
              </a:r>
            </a:p>
          </p:txBody>
        </p:sp>
        <p:cxnSp>
          <p:nvCxnSpPr>
            <p:cNvPr id="20" name="Conector recto 19">
              <a:extLst>
                <a:ext uri="{FF2B5EF4-FFF2-40B4-BE49-F238E27FC236}">
                  <a16:creationId xmlns:a16="http://schemas.microsoft.com/office/drawing/2014/main" id="{511D4D51-27C7-4B10-B144-68A045EEE546}"/>
                </a:ext>
              </a:extLst>
            </p:cNvPr>
            <p:cNvCxnSpPr>
              <a:cxnSpLocks/>
            </p:cNvCxnSpPr>
            <p:nvPr/>
          </p:nvCxnSpPr>
          <p:spPr>
            <a:xfrm>
              <a:off x="6781799" y="1371600"/>
              <a:ext cx="304801" cy="422031"/>
            </a:xfrm>
            <a:prstGeom prst="line">
              <a:avLst/>
            </a:prstGeom>
            <a:ln w="3175">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22" name="Conector recto 21">
              <a:extLst>
                <a:ext uri="{FF2B5EF4-FFF2-40B4-BE49-F238E27FC236}">
                  <a16:creationId xmlns:a16="http://schemas.microsoft.com/office/drawing/2014/main" id="{F5132B77-46F8-48B3-9BD3-F63DFD1B6BA3}"/>
                </a:ext>
              </a:extLst>
            </p:cNvPr>
            <p:cNvCxnSpPr>
              <a:cxnSpLocks/>
            </p:cNvCxnSpPr>
            <p:nvPr/>
          </p:nvCxnSpPr>
          <p:spPr>
            <a:xfrm>
              <a:off x="6629398" y="1447800"/>
              <a:ext cx="304801" cy="422031"/>
            </a:xfrm>
            <a:prstGeom prst="line">
              <a:avLst/>
            </a:prstGeom>
            <a:ln w="3175">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24" name="Conector recto 23">
              <a:extLst>
                <a:ext uri="{FF2B5EF4-FFF2-40B4-BE49-F238E27FC236}">
                  <a16:creationId xmlns:a16="http://schemas.microsoft.com/office/drawing/2014/main" id="{82A41553-8B63-4666-9FAC-36CDD7F315B5}"/>
                </a:ext>
              </a:extLst>
            </p:cNvPr>
            <p:cNvCxnSpPr>
              <a:cxnSpLocks/>
            </p:cNvCxnSpPr>
            <p:nvPr/>
          </p:nvCxnSpPr>
          <p:spPr>
            <a:xfrm flipH="1">
              <a:off x="6248400" y="1447800"/>
              <a:ext cx="269631" cy="345831"/>
            </a:xfrm>
            <a:prstGeom prst="line">
              <a:avLst/>
            </a:prstGeom>
            <a:ln w="3175">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27" name="Conector recto 26">
              <a:extLst>
                <a:ext uri="{FF2B5EF4-FFF2-40B4-BE49-F238E27FC236}">
                  <a16:creationId xmlns:a16="http://schemas.microsoft.com/office/drawing/2014/main" id="{29BFC3CD-816B-49FC-8F7F-11C9117E9B66}"/>
                </a:ext>
              </a:extLst>
            </p:cNvPr>
            <p:cNvCxnSpPr>
              <a:cxnSpLocks/>
            </p:cNvCxnSpPr>
            <p:nvPr/>
          </p:nvCxnSpPr>
          <p:spPr>
            <a:xfrm flipH="1">
              <a:off x="6019800" y="1312984"/>
              <a:ext cx="345830" cy="480647"/>
            </a:xfrm>
            <a:prstGeom prst="line">
              <a:avLst/>
            </a:prstGeom>
            <a:ln w="3175">
              <a:solidFill>
                <a:srgbClr val="FF0000"/>
              </a:solidFill>
              <a:prstDash val="dash"/>
            </a:ln>
          </p:spPr>
          <p:style>
            <a:lnRef idx="2">
              <a:schemeClr val="accent1"/>
            </a:lnRef>
            <a:fillRef idx="0">
              <a:schemeClr val="accent1"/>
            </a:fillRef>
            <a:effectRef idx="1">
              <a:schemeClr val="accent1"/>
            </a:effectRef>
            <a:fontRef idx="minor">
              <a:schemeClr val="tx1"/>
            </a:fontRef>
          </p:style>
        </p:cxnSp>
        <p:sp>
          <p:nvSpPr>
            <p:cNvPr id="29" name="Elipse 28">
              <a:extLst>
                <a:ext uri="{FF2B5EF4-FFF2-40B4-BE49-F238E27FC236}">
                  <a16:creationId xmlns:a16="http://schemas.microsoft.com/office/drawing/2014/main" id="{5F7F247B-682F-4A3E-8CD2-5CFCE37A7F40}"/>
                </a:ext>
              </a:extLst>
            </p:cNvPr>
            <p:cNvSpPr/>
            <p:nvPr/>
          </p:nvSpPr>
          <p:spPr>
            <a:xfrm>
              <a:off x="6324599" y="914400"/>
              <a:ext cx="533400" cy="533400"/>
            </a:xfrm>
            <a:prstGeom prst="ellipse">
              <a:avLst/>
            </a:prstGeom>
            <a:solidFill>
              <a:srgbClr val="FFFF00"/>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grpSp>
    </p:spTree>
    <p:extLst>
      <p:ext uri="{BB962C8B-B14F-4D97-AF65-F5344CB8AC3E}">
        <p14:creationId xmlns:p14="http://schemas.microsoft.com/office/powerpoint/2010/main" val="31724069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467600" y="1143000"/>
            <a:ext cx="4267200" cy="4591706"/>
          </a:xfrm>
          <a:prstGeom prst="rect">
            <a:avLst/>
          </a:prstGeom>
        </p:spPr>
        <p:txBody>
          <a:bodyPr vert="horz" wrap="square" lIns="0" tIns="0" rIns="0" bIns="0" rtlCol="0">
            <a:spAutoFit/>
          </a:bodyPr>
          <a:lstStyle/>
          <a:p>
            <a:pPr marL="11544" marR="4618" algn="just">
              <a:lnSpc>
                <a:spcPct val="95700"/>
              </a:lnSpc>
            </a:pPr>
            <a:r>
              <a:rPr lang="es-MX" sz="1636" dirty="0">
                <a:latin typeface="Times New Roman"/>
                <a:cs typeface="Times New Roman"/>
              </a:rPr>
              <a:t>La geoquímica es la química de las rocas y los minerales de la geosfera y su relación con la hidrosfera, la atmósfera, la biosfera y, desde hace poco en la tabla geológica, la </a:t>
            </a:r>
            <a:r>
              <a:rPr lang="es-MX" sz="1636" dirty="0" err="1">
                <a:latin typeface="Times New Roman"/>
                <a:cs typeface="Times New Roman"/>
              </a:rPr>
              <a:t>antrosfera</a:t>
            </a:r>
            <a:r>
              <a:rPr lang="es-MX" sz="1636" dirty="0">
                <a:latin typeface="Times New Roman"/>
                <a:cs typeface="Times New Roman"/>
              </a:rPr>
              <a:t>. </a:t>
            </a:r>
          </a:p>
          <a:p>
            <a:pPr marL="11544" marR="4618" algn="just">
              <a:lnSpc>
                <a:spcPct val="95700"/>
              </a:lnSpc>
            </a:pPr>
            <a:endParaRPr lang="es-MX" sz="1636" dirty="0">
              <a:latin typeface="Times New Roman"/>
              <a:cs typeface="Times New Roman"/>
            </a:endParaRPr>
          </a:p>
          <a:p>
            <a:pPr marL="11544" marR="4618" algn="just">
              <a:lnSpc>
                <a:spcPct val="95700"/>
              </a:lnSpc>
            </a:pPr>
            <a:r>
              <a:rPr lang="es-MX" sz="1636" dirty="0">
                <a:latin typeface="Times New Roman"/>
                <a:cs typeface="Times New Roman"/>
              </a:rPr>
              <a:t>La reacción geoquímica que se muestra en la diapositiva es importante para poner el calcio disuelto y el ion bicarbonato (alcalinidad del agua) en el agua. </a:t>
            </a:r>
          </a:p>
          <a:p>
            <a:pPr marL="11544" marR="4618" algn="just">
              <a:lnSpc>
                <a:spcPct val="95700"/>
              </a:lnSpc>
            </a:pPr>
            <a:endParaRPr lang="es-MX" sz="1636" dirty="0">
              <a:latin typeface="Times New Roman"/>
              <a:cs typeface="Times New Roman"/>
            </a:endParaRPr>
          </a:p>
          <a:p>
            <a:pPr marL="11544" marR="4618" algn="just">
              <a:lnSpc>
                <a:spcPct val="95700"/>
              </a:lnSpc>
            </a:pPr>
            <a:r>
              <a:rPr lang="es-MX" sz="1636" dirty="0">
                <a:latin typeface="Times New Roman"/>
                <a:cs typeface="Times New Roman"/>
              </a:rPr>
              <a:t>La disolución del carbonato de calcio (piedra caliza) mediante este proceso provoca la formación de cuevas y cavidades en las formaciones de roca caliza. </a:t>
            </a:r>
          </a:p>
          <a:p>
            <a:pPr marL="11544" marR="4618" algn="just">
              <a:lnSpc>
                <a:spcPct val="95700"/>
              </a:lnSpc>
            </a:pPr>
            <a:endParaRPr lang="es-MX" sz="1636" dirty="0">
              <a:latin typeface="Times New Roman"/>
              <a:cs typeface="Times New Roman"/>
            </a:endParaRPr>
          </a:p>
          <a:p>
            <a:pPr marL="11544" marR="4618" algn="just">
              <a:lnSpc>
                <a:spcPct val="95700"/>
              </a:lnSpc>
            </a:pPr>
            <a:r>
              <a:rPr lang="es-MX" sz="1636" dirty="0">
                <a:latin typeface="Times New Roman"/>
                <a:cs typeface="Times New Roman"/>
              </a:rPr>
              <a:t>La geoquímica ambiental es la rama ambiental de la geoquímica y es importante para considerar los efectos y efectos y el destino de los contaminantes en la geosfera.</a:t>
            </a:r>
          </a:p>
        </p:txBody>
      </p:sp>
      <p:sp>
        <p:nvSpPr>
          <p:cNvPr id="3" name="CuadroTexto 2">
            <a:extLst>
              <a:ext uri="{FF2B5EF4-FFF2-40B4-BE49-F238E27FC236}">
                <a16:creationId xmlns:a16="http://schemas.microsoft.com/office/drawing/2014/main" id="{F161B1C9-08B3-45F2-997B-6FDAD0EDCB45}"/>
              </a:ext>
            </a:extLst>
          </p:cNvPr>
          <p:cNvSpPr txBox="1"/>
          <p:nvPr/>
        </p:nvSpPr>
        <p:spPr>
          <a:xfrm>
            <a:off x="381000" y="1143000"/>
            <a:ext cx="6705600" cy="4247317"/>
          </a:xfrm>
          <a:prstGeom prst="rect">
            <a:avLst/>
          </a:prstGeom>
          <a:noFill/>
        </p:spPr>
        <p:txBody>
          <a:bodyPr wrap="square" rtlCol="0">
            <a:spAutoFit/>
          </a:bodyPr>
          <a:lstStyle/>
          <a:p>
            <a:r>
              <a:rPr lang="es-MX" b="1" dirty="0">
                <a:latin typeface="Times New Roman" panose="02020603050405020304" pitchFamily="18" charset="0"/>
                <a:cs typeface="Times New Roman" panose="02020603050405020304" pitchFamily="18" charset="0"/>
              </a:rPr>
              <a:t>Geoquímica</a:t>
            </a:r>
          </a:p>
          <a:p>
            <a:endParaRPr lang="es-MX" dirty="0">
              <a:latin typeface="Times New Roman" panose="02020603050405020304" pitchFamily="18" charset="0"/>
              <a:cs typeface="Times New Roman" panose="02020603050405020304" pitchFamily="18" charset="0"/>
            </a:endParaRPr>
          </a:p>
          <a:p>
            <a:pPr algn="just"/>
            <a:r>
              <a:rPr lang="es-MX" b="1" i="1" dirty="0">
                <a:solidFill>
                  <a:srgbClr val="FF0000"/>
                </a:solidFill>
                <a:latin typeface="Times New Roman" panose="02020603050405020304" pitchFamily="18" charset="0"/>
                <a:cs typeface="Times New Roman" panose="02020603050405020304" pitchFamily="18" charset="0"/>
              </a:rPr>
              <a:t>La geoquímica</a:t>
            </a:r>
            <a:r>
              <a:rPr lang="es-MX" dirty="0">
                <a:latin typeface="Times New Roman" panose="02020603050405020304" pitchFamily="18" charset="0"/>
                <a:cs typeface="Times New Roman" panose="02020603050405020304" pitchFamily="18" charset="0"/>
              </a:rPr>
              <a:t> estudia la distribución de los elementos químicos, reacciones y procesos en la geosfera y sus interacciones con otras cuatro geosferas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El CO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de la atmosfera se disuelve en  la hidrosfera,  después reacciona las rocas calizas en la geosfera:</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a:t>
            </a:r>
            <a:r>
              <a:rPr lang="es-MX" b="1" i="1" dirty="0">
                <a:solidFill>
                  <a:srgbClr val="FF0000"/>
                </a:solidFill>
                <a:latin typeface="Times New Roman" panose="02020603050405020304" pitchFamily="18" charset="0"/>
                <a:cs typeface="Times New Roman" panose="02020603050405020304" pitchFamily="18" charset="0"/>
              </a:rPr>
              <a:t>Geoquímica ambiental</a:t>
            </a:r>
            <a:r>
              <a:rPr lang="es-MX" dirty="0">
                <a:latin typeface="Times New Roman" panose="02020603050405020304" pitchFamily="18" charset="0"/>
                <a:cs typeface="Times New Roman" panose="02020603050405020304" pitchFamily="18" charset="0"/>
              </a:rPr>
              <a:t> es una parte o rama de la geoquímica que explora las reacciones entre roca/aire/agua en la </a:t>
            </a:r>
            <a:r>
              <a:rPr lang="es-MX" b="1" i="1" dirty="0">
                <a:solidFill>
                  <a:srgbClr val="FF0000"/>
                </a:solidFill>
                <a:latin typeface="Times New Roman" panose="02020603050405020304" pitchFamily="18" charset="0"/>
                <a:cs typeface="Times New Roman" panose="02020603050405020304" pitchFamily="18" charset="0"/>
              </a:rPr>
              <a:t>biosfera</a:t>
            </a:r>
            <a:r>
              <a:rPr lang="es-MX" dirty="0">
                <a:latin typeface="Times New Roman" panose="02020603050405020304" pitchFamily="18" charset="0"/>
                <a:cs typeface="Times New Roman" panose="02020603050405020304" pitchFamily="18" charset="0"/>
              </a:rPr>
              <a:t> que determinan o definen las características químicas ambientales de la superficie de la tierra</a:t>
            </a:r>
          </a:p>
        </p:txBody>
      </p:sp>
      <p:graphicFrame>
        <p:nvGraphicFramePr>
          <p:cNvPr id="4" name="Objeto 3">
            <a:extLst>
              <a:ext uri="{FF2B5EF4-FFF2-40B4-BE49-F238E27FC236}">
                <a16:creationId xmlns:a16="http://schemas.microsoft.com/office/drawing/2014/main" id="{5F28473A-4C10-4868-94CD-D32CBD72FB57}"/>
              </a:ext>
            </a:extLst>
          </p:cNvPr>
          <p:cNvGraphicFramePr>
            <a:graphicFrameLocks noChangeAspect="1"/>
          </p:cNvGraphicFramePr>
          <p:nvPr>
            <p:extLst>
              <p:ext uri="{D42A27DB-BD31-4B8C-83A1-F6EECF244321}">
                <p14:modId xmlns:p14="http://schemas.microsoft.com/office/powerpoint/2010/main" val="2556044959"/>
              </p:ext>
            </p:extLst>
          </p:nvPr>
        </p:nvGraphicFramePr>
        <p:xfrm>
          <a:off x="1447800" y="3556912"/>
          <a:ext cx="4227586" cy="382587"/>
        </p:xfrm>
        <a:graphic>
          <a:graphicData uri="http://schemas.openxmlformats.org/presentationml/2006/ole">
            <mc:AlternateContent xmlns:mc="http://schemas.openxmlformats.org/markup-compatibility/2006">
              <mc:Choice xmlns:v="urn:schemas-microsoft-com:vml" Requires="v">
                <p:oleObj name="Equation" r:id="rId3" imgW="2806560" imgH="253800" progId="Equation.DSMT4">
                  <p:embed/>
                </p:oleObj>
              </mc:Choice>
              <mc:Fallback>
                <p:oleObj name="Equation" r:id="rId3" imgW="2806560" imgH="253800" progId="Equation.DSMT4">
                  <p:embed/>
                  <p:pic>
                    <p:nvPicPr>
                      <p:cNvPr id="0" name=""/>
                      <p:cNvPicPr/>
                      <p:nvPr/>
                    </p:nvPicPr>
                    <p:blipFill>
                      <a:blip r:embed="rId4"/>
                      <a:stretch>
                        <a:fillRect/>
                      </a:stretch>
                    </p:blipFill>
                    <p:spPr>
                      <a:xfrm>
                        <a:off x="1447800" y="3556912"/>
                        <a:ext cx="4227586" cy="382587"/>
                      </a:xfrm>
                      <a:prstGeom prst="rect">
                        <a:avLst/>
                      </a:prstGeom>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81000" y="1036655"/>
            <a:ext cx="11430000" cy="4770537"/>
          </a:xfrm>
          <a:prstGeom prst="rect">
            <a:avLst/>
          </a:prstGeom>
          <a:solidFill>
            <a:schemeClr val="bg1"/>
          </a:solidFill>
        </p:spPr>
        <p:txBody>
          <a:bodyPr vert="horz" wrap="square" lIns="0" tIns="0" rIns="0" bIns="0" rtlCol="0">
            <a:spAutoFit/>
          </a:bodyPr>
          <a:lstStyle/>
          <a:p>
            <a:pPr marL="196248" marR="208946"/>
            <a:endParaRPr lang="es-MX" sz="1000" b="1" spc="-9" dirty="0">
              <a:latin typeface="Arial"/>
              <a:cs typeface="Arial"/>
            </a:endParaRPr>
          </a:p>
          <a:p>
            <a:pPr marL="196248" marR="208946" algn="just"/>
            <a:r>
              <a:rPr lang="es-MX" sz="2000" spc="-9" dirty="0">
                <a:latin typeface="Times New Roman" panose="02020603050405020304" pitchFamily="18" charset="0"/>
                <a:cs typeface="Times New Roman" panose="02020603050405020304" pitchFamily="18" charset="0"/>
              </a:rPr>
              <a:t>LA GEOSFERA COMO FUENTE DE CAPITAL NATURAL</a:t>
            </a:r>
          </a:p>
          <a:p>
            <a:pPr marL="196248" marR="208946" algn="just"/>
            <a:endParaRPr lang="es-MX" sz="2000" spc="-9" dirty="0">
              <a:latin typeface="Times New Roman" panose="02020603050405020304" pitchFamily="18" charset="0"/>
              <a:cs typeface="Times New Roman" panose="02020603050405020304" pitchFamily="18" charset="0"/>
            </a:endParaRPr>
          </a:p>
          <a:p>
            <a:pPr marL="196248" marR="208946" algn="just"/>
            <a:r>
              <a:rPr lang="es-MX" sz="2000" spc="-9" dirty="0">
                <a:latin typeface="Times New Roman" panose="02020603050405020304" pitchFamily="18" charset="0"/>
                <a:cs typeface="Times New Roman" panose="02020603050405020304" pitchFamily="18" charset="0"/>
              </a:rPr>
              <a:t>El capital natural es un término que describe los recursos o el valor del medio ambiente, como el suministro de materiales esenciales o la absorción de residuos</a:t>
            </a:r>
          </a:p>
          <a:p>
            <a:pPr marL="196248" marR="208946" algn="just"/>
            <a:r>
              <a:rPr lang="es-MX" sz="2000" spc="-9" dirty="0">
                <a:latin typeface="Times New Roman" panose="02020603050405020304" pitchFamily="18" charset="0"/>
                <a:cs typeface="Times New Roman" panose="02020603050405020304" pitchFamily="18" charset="0"/>
              </a:rPr>
              <a:t>	</a:t>
            </a:r>
          </a:p>
          <a:p>
            <a:pPr marL="196248" marR="208946" algn="just"/>
            <a:r>
              <a:rPr lang="es-MX" sz="2000" spc="-9" dirty="0">
                <a:latin typeface="Times New Roman" panose="02020603050405020304" pitchFamily="18" charset="0"/>
                <a:cs typeface="Times New Roman" panose="02020603050405020304" pitchFamily="18" charset="0"/>
              </a:rPr>
              <a:t>	La geosfera es una fuente crucial de capital natural</a:t>
            </a:r>
          </a:p>
          <a:p>
            <a:pPr marL="196248" marR="208946" algn="just"/>
            <a:r>
              <a:rPr lang="es-MX" sz="2000" spc="-9" dirty="0">
                <a:latin typeface="Times New Roman" panose="02020603050405020304" pitchFamily="18" charset="0"/>
                <a:cs typeface="Times New Roman" panose="02020603050405020304" pitchFamily="18" charset="0"/>
              </a:rPr>
              <a:t>		- Combustibles, como el gas natural</a:t>
            </a:r>
          </a:p>
          <a:p>
            <a:pPr marL="196248" marR="208946" algn="just"/>
            <a:r>
              <a:rPr lang="es-MX" sz="2000" spc="-9" dirty="0">
                <a:latin typeface="Times New Roman" panose="02020603050405020304" pitchFamily="18" charset="0"/>
                <a:cs typeface="Times New Roman" panose="02020603050405020304" pitchFamily="18" charset="0"/>
              </a:rPr>
              <a:t>		- Metales, como el hierro o el cobre</a:t>
            </a:r>
          </a:p>
          <a:p>
            <a:pPr marL="196248" marR="208946" algn="just"/>
            <a:r>
              <a:rPr lang="es-MX" sz="2000" spc="-9" dirty="0">
                <a:latin typeface="Times New Roman" panose="02020603050405020304" pitchFamily="18" charset="0"/>
                <a:cs typeface="Times New Roman" panose="02020603050405020304" pitchFamily="18" charset="0"/>
              </a:rPr>
              <a:t>		- Los no metales, como la arcilla, la arena o la grava</a:t>
            </a:r>
          </a:p>
          <a:p>
            <a:pPr marL="196248" marR="208946" algn="just"/>
            <a:r>
              <a:rPr lang="es-MX" sz="2000" spc="-9" dirty="0">
                <a:latin typeface="Times New Roman" panose="02020603050405020304" pitchFamily="18" charset="0"/>
                <a:cs typeface="Times New Roman" panose="02020603050405020304" pitchFamily="18" charset="0"/>
              </a:rPr>
              <a:t>		- Nutrientes para las plantas, como el fósforo</a:t>
            </a:r>
          </a:p>
          <a:p>
            <a:pPr marL="196248" marR="208946" algn="just"/>
            <a:r>
              <a:rPr lang="es-MX" sz="2000" spc="-9" dirty="0">
                <a:latin typeface="Times New Roman" panose="02020603050405020304" pitchFamily="18" charset="0"/>
                <a:cs typeface="Times New Roman" panose="02020603050405020304" pitchFamily="18" charset="0"/>
              </a:rPr>
              <a:t>		- Absorción de residuos, como el dióxido de carbono procedente de la combustión de 			combustibles bombeado al subsuelo (secuestro de carbono)</a:t>
            </a:r>
          </a:p>
          <a:p>
            <a:pPr marL="196248" marR="208946" algn="just"/>
            <a:endParaRPr lang="es-MX" sz="2000" spc="-9" dirty="0">
              <a:latin typeface="Times New Roman" panose="02020603050405020304" pitchFamily="18" charset="0"/>
              <a:cs typeface="Times New Roman" panose="02020603050405020304" pitchFamily="18" charset="0"/>
            </a:endParaRPr>
          </a:p>
          <a:p>
            <a:pPr marL="196248" marR="208946" algn="just"/>
            <a:r>
              <a:rPr lang="es-MX" sz="2000" spc="-9" dirty="0">
                <a:latin typeface="Times New Roman" panose="02020603050405020304" pitchFamily="18" charset="0"/>
                <a:cs typeface="Times New Roman" panose="02020603050405020304" pitchFamily="18" charset="0"/>
              </a:rPr>
              <a:t>El aspecto más importante del capital natural en la geosfera es la capacidad del suelo para apoyar el crecimiento de las plantas para la producción de alimentos (siguiente diapositiva)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00808" y="609600"/>
            <a:ext cx="10972800" cy="1965025"/>
          </a:xfrm>
          <a:prstGeom prst="rect">
            <a:avLst/>
          </a:prstGeom>
        </p:spPr>
        <p:txBody>
          <a:bodyPr vert="horz" wrap="square" lIns="0" tIns="0" rIns="0" bIns="0" rtlCol="0">
            <a:spAutoFit/>
          </a:bodyPr>
          <a:lstStyle/>
          <a:p>
            <a:pPr marL="11544" marR="4618" algn="just">
              <a:lnSpc>
                <a:spcPct val="95600"/>
              </a:lnSpc>
            </a:pPr>
            <a:r>
              <a:rPr lang="es-MX" sz="1900" dirty="0">
                <a:latin typeface="Times New Roman" panose="02020603050405020304" pitchFamily="18" charset="0"/>
                <a:cs typeface="Times New Roman" panose="02020603050405020304" pitchFamily="18" charset="0"/>
              </a:rPr>
              <a:t>El suelo es un componente crucial del capital natural porque todos los organismos terrestres incluidos los humanos, dependen de él para su existencia. La capa de suelo productivo en la superficie de la Tierra es extremadamente delgada y está sujeta a daños y erosión. Gran parte del suelo productivo se ha perdido o arruinado y la conservación del suelo es una prioridad absoluta para la </a:t>
            </a:r>
            <a:r>
              <a:rPr lang="es-MX" sz="1900" i="1" u="sng" dirty="0">
                <a:solidFill>
                  <a:srgbClr val="FF0000"/>
                </a:solidFill>
                <a:latin typeface="Times New Roman" panose="02020603050405020304" pitchFamily="18" charset="0"/>
                <a:cs typeface="Times New Roman" panose="02020603050405020304" pitchFamily="18" charset="0"/>
              </a:rPr>
              <a:t>sostenibilidad</a:t>
            </a:r>
            <a:r>
              <a:rPr lang="es-MX" sz="1900" dirty="0">
                <a:latin typeface="Times New Roman" panose="02020603050405020304" pitchFamily="18" charset="0"/>
                <a:cs typeface="Times New Roman" panose="02020603050405020304" pitchFamily="18" charset="0"/>
              </a:rPr>
              <a:t>. </a:t>
            </a:r>
          </a:p>
          <a:p>
            <a:pPr marL="11544" marR="4618" algn="just">
              <a:lnSpc>
                <a:spcPct val="95600"/>
              </a:lnSpc>
            </a:pPr>
            <a:endParaRPr lang="es-MX" sz="1900" dirty="0">
              <a:latin typeface="Times New Roman" panose="02020603050405020304" pitchFamily="18" charset="0"/>
              <a:cs typeface="Times New Roman" panose="02020603050405020304" pitchFamily="18" charset="0"/>
            </a:endParaRPr>
          </a:p>
          <a:p>
            <a:pPr marL="11544" marR="4618" algn="just">
              <a:lnSpc>
                <a:spcPct val="95600"/>
              </a:lnSpc>
            </a:pPr>
            <a:r>
              <a:rPr lang="es-MX" sz="1900" dirty="0">
                <a:latin typeface="Times New Roman" panose="02020603050405020304" pitchFamily="18" charset="0"/>
                <a:cs typeface="Times New Roman" panose="02020603050405020304" pitchFamily="18" charset="0"/>
              </a:rPr>
              <a:t>La sostenibilidad ambiental, hace referencia al </a:t>
            </a:r>
            <a:r>
              <a:rPr lang="es-MX" sz="1900" b="1" dirty="0">
                <a:latin typeface="Times New Roman" panose="02020603050405020304" pitchFamily="18" charset="0"/>
                <a:cs typeface="Times New Roman" panose="02020603050405020304" pitchFamily="18" charset="0"/>
              </a:rPr>
              <a:t>equilibrio social, económico y medioambiental, de manera que se garantice, en la mayoría de lo posible, una continuidad en el futuro.</a:t>
            </a:r>
            <a:endParaRPr lang="es-MX" sz="1900" dirty="0">
              <a:latin typeface="Times New Roman" panose="02020603050405020304" pitchFamily="18" charset="0"/>
              <a:cs typeface="Times New Roman" panose="02020603050405020304" pitchFamily="18" charset="0"/>
            </a:endParaRPr>
          </a:p>
        </p:txBody>
      </p:sp>
      <p:sp>
        <p:nvSpPr>
          <p:cNvPr id="3" name="object 3"/>
          <p:cNvSpPr txBox="1"/>
          <p:nvPr/>
        </p:nvSpPr>
        <p:spPr>
          <a:xfrm>
            <a:off x="424475" y="3200400"/>
            <a:ext cx="11149133" cy="3077766"/>
          </a:xfrm>
          <a:prstGeom prst="rect">
            <a:avLst/>
          </a:prstGeom>
          <a:solidFill>
            <a:schemeClr val="bg1"/>
          </a:solidFill>
        </p:spPr>
        <p:txBody>
          <a:bodyPr vert="horz" wrap="square" lIns="0" tIns="0" rIns="0" bIns="0" rtlCol="0">
            <a:spAutoFit/>
          </a:bodyPr>
          <a:lstStyle/>
          <a:p>
            <a:pPr marL="196248" algn="just"/>
            <a:r>
              <a:rPr lang="es-MX" sz="2000" b="1" spc="-9" dirty="0">
                <a:latin typeface="Times New Roman" panose="02020603050405020304" pitchFamily="18" charset="0"/>
                <a:cs typeface="Times New Roman" panose="02020603050405020304" pitchFamily="18" charset="0"/>
              </a:rPr>
              <a:t>EL SUELO: EL RECURSO GEOSFÉRICO MÁS IMPORTANTE</a:t>
            </a:r>
          </a:p>
          <a:p>
            <a:pPr marL="196248" algn="just"/>
            <a:endParaRPr lang="es-MX" sz="2000" spc="-9" dirty="0">
              <a:latin typeface="Times New Roman" panose="02020603050405020304" pitchFamily="18" charset="0"/>
              <a:cs typeface="Times New Roman" panose="02020603050405020304" pitchFamily="18" charset="0"/>
            </a:endParaRPr>
          </a:p>
          <a:p>
            <a:pPr marL="196248" algn="just"/>
            <a:r>
              <a:rPr lang="es-MX" sz="2000" spc="-9" dirty="0">
                <a:latin typeface="Times New Roman" panose="02020603050405020304" pitchFamily="18" charset="0"/>
                <a:cs typeface="Times New Roman" panose="02020603050405020304" pitchFamily="18" charset="0"/>
              </a:rPr>
              <a:t>El suelo es, obviamente, de crucial importancia como soporte para el crecimiento de las plantas</a:t>
            </a:r>
          </a:p>
          <a:p>
            <a:pPr marL="196248" algn="just"/>
            <a:endParaRPr lang="es-MX" sz="2000" spc="-9" dirty="0">
              <a:latin typeface="Times New Roman" panose="02020603050405020304" pitchFamily="18" charset="0"/>
              <a:cs typeface="Times New Roman" panose="02020603050405020304" pitchFamily="18" charset="0"/>
            </a:endParaRPr>
          </a:p>
          <a:p>
            <a:pPr marL="196248" algn="just"/>
            <a:r>
              <a:rPr lang="es-MX" sz="2000" spc="-9" dirty="0">
                <a:latin typeface="Times New Roman" panose="02020603050405020304" pitchFamily="18" charset="0"/>
                <a:cs typeface="Times New Roman" panose="02020603050405020304" pitchFamily="18" charset="0"/>
              </a:rPr>
              <a:t>El suelo se compone de materia mineral finamente dividida y muy erosionada y materia orgánica procedente de la biodegradación parcial del material vegetal</a:t>
            </a:r>
          </a:p>
          <a:p>
            <a:pPr marL="196248" algn="just"/>
            <a:endParaRPr lang="es-MX" sz="2000" spc="-9" dirty="0">
              <a:latin typeface="Times New Roman" panose="02020603050405020304" pitchFamily="18" charset="0"/>
              <a:cs typeface="Times New Roman" panose="02020603050405020304" pitchFamily="18" charset="0"/>
            </a:endParaRPr>
          </a:p>
          <a:p>
            <a:pPr marL="196248" algn="just"/>
            <a:r>
              <a:rPr lang="es-MX" sz="2000" spc="-9" dirty="0">
                <a:latin typeface="Times New Roman" panose="02020603050405020304" pitchFamily="18" charset="0"/>
                <a:cs typeface="Times New Roman" panose="02020603050405020304" pitchFamily="18" charset="0"/>
              </a:rPr>
              <a:t>El suelo de la Tierra es una capa muy fina; si la Tierra fuera un globo terráqueo, el grosor medio de los recursos edáficos sería el mismo que el diámetro de una célula humana que el diámetro de una célula humana.</a:t>
            </a:r>
            <a:endParaRPr sz="1000" dirty="0">
              <a:latin typeface="Arial"/>
              <a:cs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429500" y="1981200"/>
            <a:ext cx="4343400" cy="4254498"/>
          </a:xfrm>
          <a:prstGeom prst="rect">
            <a:avLst/>
          </a:prstGeom>
        </p:spPr>
        <p:txBody>
          <a:bodyPr vert="horz" wrap="square" lIns="0" tIns="0" rIns="0" bIns="0" rtlCol="0">
            <a:spAutoFit/>
          </a:bodyPr>
          <a:lstStyle/>
          <a:p>
            <a:pPr marL="11544" marR="4618" algn="just">
              <a:lnSpc>
                <a:spcPct val="95700"/>
              </a:lnSpc>
            </a:pPr>
            <a:r>
              <a:rPr lang="es-MX" dirty="0">
                <a:latin typeface="Times New Roman"/>
                <a:cs typeface="Times New Roman"/>
              </a:rPr>
              <a:t>El suelo suele estar dividido en capas denominadas horizontes. En el suelo se producen muchas e importantes reacciones químicas y bioquímicas. </a:t>
            </a:r>
          </a:p>
          <a:p>
            <a:pPr marL="11544" marR="4618" algn="just">
              <a:lnSpc>
                <a:spcPct val="95700"/>
              </a:lnSpc>
            </a:pPr>
            <a:endParaRPr lang="es-MX" dirty="0">
              <a:latin typeface="Times New Roman"/>
              <a:cs typeface="Times New Roman"/>
            </a:endParaRPr>
          </a:p>
          <a:p>
            <a:pPr marL="11544" marR="4618" algn="just">
              <a:lnSpc>
                <a:spcPct val="95700"/>
              </a:lnSpc>
            </a:pPr>
            <a:r>
              <a:rPr lang="es-MX" dirty="0">
                <a:latin typeface="Times New Roman"/>
                <a:cs typeface="Times New Roman"/>
              </a:rPr>
              <a:t>El suelo está sujeto a la erosión del agua y del viento, y uno de los primeros movimientos medioambientales, que se remonta a alrededor de 1900 en EE.UU., ha sido la conservación del suelo. </a:t>
            </a:r>
          </a:p>
          <a:p>
            <a:pPr marL="11544" marR="4618" algn="just">
              <a:lnSpc>
                <a:spcPct val="95700"/>
              </a:lnSpc>
            </a:pPr>
            <a:endParaRPr lang="es-MX" dirty="0">
              <a:latin typeface="Times New Roman"/>
              <a:cs typeface="Times New Roman"/>
            </a:endParaRPr>
          </a:p>
          <a:p>
            <a:pPr marL="11544" marR="4618" algn="just">
              <a:lnSpc>
                <a:spcPct val="95700"/>
              </a:lnSpc>
            </a:pPr>
            <a:r>
              <a:rPr lang="es-MX" dirty="0">
                <a:latin typeface="Times New Roman"/>
                <a:cs typeface="Times New Roman"/>
              </a:rPr>
              <a:t>Grandes extensiones de tierras agrícolas, antes productivas, se han convertido en desiertos debido a las malas prácticas agrícolas y ganaderas y de pastoreo, lo que supone un gran problema para la sostenibilidad. sostenibilidad.</a:t>
            </a:r>
            <a:endParaRPr dirty="0">
              <a:latin typeface="Times New Roman"/>
              <a:cs typeface="Times New Roman"/>
            </a:endParaRPr>
          </a:p>
        </p:txBody>
      </p:sp>
      <p:pic>
        <p:nvPicPr>
          <p:cNvPr id="374" name="Imagen 373">
            <a:extLst>
              <a:ext uri="{FF2B5EF4-FFF2-40B4-BE49-F238E27FC236}">
                <a16:creationId xmlns:a16="http://schemas.microsoft.com/office/drawing/2014/main" id="{DDBC957D-5D99-499E-9959-45D5D5A54DD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20813" t="33653" r="30831" b="6797"/>
          <a:stretch/>
        </p:blipFill>
        <p:spPr>
          <a:xfrm>
            <a:off x="351692" y="1066800"/>
            <a:ext cx="6945966" cy="5257800"/>
          </a:xfrm>
          <a:prstGeom prst="rect">
            <a:avLst/>
          </a:prstGeom>
        </p:spPr>
      </p:pic>
      <p:sp>
        <p:nvSpPr>
          <p:cNvPr id="3" name="Rectángulo 2">
            <a:extLst>
              <a:ext uri="{FF2B5EF4-FFF2-40B4-BE49-F238E27FC236}">
                <a16:creationId xmlns:a16="http://schemas.microsoft.com/office/drawing/2014/main" id="{7D175438-8CCF-4D06-83AA-D40F1C3297E1}"/>
              </a:ext>
            </a:extLst>
          </p:cNvPr>
          <p:cNvSpPr/>
          <p:nvPr/>
        </p:nvSpPr>
        <p:spPr>
          <a:xfrm>
            <a:off x="351692" y="413827"/>
            <a:ext cx="6506308" cy="400110"/>
          </a:xfrm>
          <a:prstGeom prst="rect">
            <a:avLst/>
          </a:prstGeom>
        </p:spPr>
        <p:txBody>
          <a:bodyPr wrap="square">
            <a:spAutoFit/>
          </a:bodyPr>
          <a:lstStyle/>
          <a:p>
            <a:pPr marL="196248" algn="just"/>
            <a:r>
              <a:rPr lang="es-MX" sz="2000" b="1" spc="-9" dirty="0">
                <a:solidFill>
                  <a:srgbClr val="FF0000"/>
                </a:solidFill>
                <a:latin typeface="Times New Roman" panose="02020603050405020304" pitchFamily="18" charset="0"/>
                <a:cs typeface="Times New Roman" panose="02020603050405020304" pitchFamily="18" charset="0"/>
              </a:rPr>
              <a:t>El suelo se divide en capas llamadas horizontes del suelo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27538" y="762000"/>
            <a:ext cx="11049000" cy="967188"/>
          </a:xfrm>
          <a:prstGeom prst="rect">
            <a:avLst/>
          </a:prstGeom>
        </p:spPr>
        <p:txBody>
          <a:bodyPr vert="horz" wrap="square" lIns="0" tIns="0" rIns="0" bIns="0" rtlCol="0">
            <a:spAutoFit/>
          </a:bodyPr>
          <a:lstStyle/>
          <a:p>
            <a:pPr marL="11544" marR="4618" algn="just">
              <a:lnSpc>
                <a:spcPct val="95800"/>
              </a:lnSpc>
            </a:pPr>
            <a:r>
              <a:rPr lang="es-MX" sz="2182" b="1" spc="-5" dirty="0">
                <a:latin typeface="Times New Roman"/>
                <a:cs typeface="Times New Roman"/>
              </a:rPr>
              <a:t>Los organismos vivos constituyen </a:t>
            </a:r>
            <a:r>
              <a:rPr lang="es-MX" sz="2182" b="1" u="sng" spc="-5" dirty="0">
                <a:latin typeface="Times New Roman"/>
                <a:cs typeface="Times New Roman"/>
              </a:rPr>
              <a:t>la biosfera</a:t>
            </a:r>
            <a:r>
              <a:rPr lang="es-MX" sz="2182" spc="-5" dirty="0">
                <a:latin typeface="Times New Roman"/>
                <a:cs typeface="Times New Roman"/>
              </a:rPr>
              <a:t>. A través de la fotosíntesis de las plantas y las algas es la base de la cadena alimentaria. Además de los alimentos, la biosfera es una fuente crucial de biomasa para las materias primas y, en el futuro, para los combustibles sintéticos. </a:t>
            </a:r>
          </a:p>
        </p:txBody>
      </p:sp>
      <p:pic>
        <p:nvPicPr>
          <p:cNvPr id="4" name="Imagen 3">
            <a:extLst>
              <a:ext uri="{FF2B5EF4-FFF2-40B4-BE49-F238E27FC236}">
                <a16:creationId xmlns:a16="http://schemas.microsoft.com/office/drawing/2014/main" id="{1B8988ED-48B8-4746-9231-D6DB2E4F2C79}"/>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Lst>
          </a:blip>
          <a:srcRect l="19904" t="25290" r="28269" b="31125"/>
          <a:stretch/>
        </p:blipFill>
        <p:spPr>
          <a:xfrm>
            <a:off x="1359877" y="2057400"/>
            <a:ext cx="9216903" cy="4343400"/>
          </a:xfrm>
          <a:prstGeom prst="rect">
            <a:avLst/>
          </a:prstGeom>
        </p:spPr>
      </p:pic>
      <p:sp>
        <p:nvSpPr>
          <p:cNvPr id="5" name="TextBox 5">
            <a:extLst>
              <a:ext uri="{FF2B5EF4-FFF2-40B4-BE49-F238E27FC236}">
                <a16:creationId xmlns:a16="http://schemas.microsoft.com/office/drawing/2014/main" id="{4CF777CB-F113-42F9-9A2E-E1154E33E6DA}"/>
              </a:ext>
            </a:extLst>
          </p:cNvPr>
          <p:cNvSpPr txBox="1"/>
          <p:nvPr/>
        </p:nvSpPr>
        <p:spPr>
          <a:xfrm>
            <a:off x="3810000" y="152400"/>
            <a:ext cx="4495800" cy="492443"/>
          </a:xfrm>
          <a:prstGeom prst="rect">
            <a:avLst/>
          </a:prstGeom>
          <a:noFill/>
        </p:spPr>
        <p:txBody>
          <a:bodyPr wrap="square" rtlCol="0">
            <a:spAutoFit/>
          </a:bodyPr>
          <a:lstStyle/>
          <a:p>
            <a:r>
              <a:rPr lang="es-MX" sz="2600" b="1" dirty="0">
                <a:latin typeface="Times New Roman" panose="02020603050405020304" pitchFamily="18" charset="0"/>
                <a:cs typeface="Times New Roman" panose="02020603050405020304" pitchFamily="18" charset="0"/>
              </a:rPr>
              <a:t>La biosfera: organismos vivos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p:nvSpPr>
        <p:spPr>
          <a:xfrm>
            <a:off x="1981200" y="428601"/>
            <a:ext cx="4495800" cy="492443"/>
          </a:xfrm>
          <a:prstGeom prst="rect">
            <a:avLst/>
          </a:prstGeom>
          <a:noFill/>
        </p:spPr>
        <p:txBody>
          <a:bodyPr wrap="square" rtlCol="0">
            <a:spAutoFit/>
          </a:bodyPr>
          <a:lstStyle/>
          <a:p>
            <a:r>
              <a:rPr lang="es-MX" sz="2600" b="1" dirty="0">
                <a:latin typeface="Times New Roman" panose="02020603050405020304" pitchFamily="18" charset="0"/>
                <a:cs typeface="Times New Roman" panose="02020603050405020304" pitchFamily="18" charset="0"/>
              </a:rPr>
              <a:t>La biosfera: organismos vivos</a:t>
            </a:r>
          </a:p>
        </p:txBody>
      </p:sp>
      <p:sp>
        <p:nvSpPr>
          <p:cNvPr id="4" name="TextBox 3"/>
          <p:cNvSpPr txBox="1"/>
          <p:nvPr/>
        </p:nvSpPr>
        <p:spPr>
          <a:xfrm>
            <a:off x="10210800" y="0"/>
            <a:ext cx="685800" cy="369332"/>
          </a:xfrm>
          <a:prstGeom prst="rect">
            <a:avLst/>
          </a:prstGeom>
          <a:noFill/>
        </p:spPr>
        <p:txBody>
          <a:bodyPr wrap="square" rtlCol="0">
            <a:spAutoFit/>
          </a:bodyPr>
          <a:lstStyle/>
          <a:p>
            <a:fld id="{557639C6-9D98-734A-84F6-D7C5E3285A17}" type="slidenum">
              <a:rPr lang="en-US"/>
              <a:pPr/>
              <a:t>35</a:t>
            </a:fld>
            <a:endParaRPr lang="en-US" dirty="0"/>
          </a:p>
        </p:txBody>
      </p:sp>
      <p:pic>
        <p:nvPicPr>
          <p:cNvPr id="5" name="Imagen 4">
            <a:extLst>
              <a:ext uri="{FF2B5EF4-FFF2-40B4-BE49-F238E27FC236}">
                <a16:creationId xmlns:a16="http://schemas.microsoft.com/office/drawing/2014/main" id="{DE2B9260-9774-4713-B5EE-E709D9F9D94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Lst>
          </a:blip>
          <a:srcRect l="19904" t="25290" r="28269" b="31125"/>
          <a:stretch/>
        </p:blipFill>
        <p:spPr>
          <a:xfrm>
            <a:off x="158814" y="1981200"/>
            <a:ext cx="7114802" cy="3352800"/>
          </a:xfrm>
          <a:prstGeom prst="rect">
            <a:avLst/>
          </a:prstGeom>
        </p:spPr>
      </p:pic>
      <p:sp>
        <p:nvSpPr>
          <p:cNvPr id="8" name="Rectángulo 7">
            <a:extLst>
              <a:ext uri="{FF2B5EF4-FFF2-40B4-BE49-F238E27FC236}">
                <a16:creationId xmlns:a16="http://schemas.microsoft.com/office/drawing/2014/main" id="{DE5EA169-76A8-42BC-A3F6-AC4ABB392E53}"/>
              </a:ext>
            </a:extLst>
          </p:cNvPr>
          <p:cNvSpPr/>
          <p:nvPr/>
        </p:nvSpPr>
        <p:spPr>
          <a:xfrm>
            <a:off x="7467600" y="533400"/>
            <a:ext cx="4648200" cy="5262979"/>
          </a:xfrm>
          <a:prstGeom prst="rect">
            <a:avLst/>
          </a:prstGeom>
          <a:solidFill>
            <a:schemeClr val="bg1"/>
          </a:solidFill>
          <a:ln>
            <a:solidFill>
              <a:schemeClr val="tx1"/>
            </a:solidFill>
          </a:ln>
        </p:spPr>
        <p:txBody>
          <a:bodyPr wrap="square">
            <a:spAutoFit/>
          </a:bodyPr>
          <a:lstStyle/>
          <a:p>
            <a:pPr algn="just"/>
            <a:r>
              <a:rPr lang="es-MX" sz="1600" dirty="0">
                <a:latin typeface="Times New Roman" panose="02020603050405020304" pitchFamily="18" charset="0"/>
                <a:cs typeface="Times New Roman" panose="02020603050405020304" pitchFamily="18" charset="0"/>
              </a:rPr>
              <a:t>Los organismos se encuentran dentro de los ecosistemas de la biosfera donde interactúan entre sí y con su entorno. </a:t>
            </a:r>
          </a:p>
          <a:p>
            <a:pPr algn="just"/>
            <a:endParaRPr lang="es-MX" sz="1600" dirty="0">
              <a:latin typeface="Times New Roman" panose="02020603050405020304" pitchFamily="18" charset="0"/>
              <a:cs typeface="Times New Roman" panose="02020603050405020304" pitchFamily="18" charset="0"/>
            </a:endParaRPr>
          </a:p>
          <a:p>
            <a:pPr algn="just"/>
            <a:r>
              <a:rPr lang="es-MX" sz="1600" dirty="0">
                <a:latin typeface="Times New Roman" panose="02020603050405020304" pitchFamily="18" charset="0"/>
                <a:cs typeface="Times New Roman" panose="02020603050405020304" pitchFamily="18" charset="0"/>
              </a:rPr>
              <a:t>Los ecosistemas han evolucionado de una manera que permite la utilización más eficiente de energía y materia con reciclaje completo de biomasa y nutrientes. Los ecosistemas se basan en las plantas y algas fotosintéticas que producen la biomasa que ancla los ecosistemas. </a:t>
            </a:r>
          </a:p>
          <a:p>
            <a:pPr algn="just"/>
            <a:endParaRPr lang="es-MX" sz="1600" dirty="0">
              <a:latin typeface="Times New Roman" panose="02020603050405020304" pitchFamily="18" charset="0"/>
              <a:cs typeface="Times New Roman" panose="02020603050405020304" pitchFamily="18" charset="0"/>
            </a:endParaRPr>
          </a:p>
          <a:p>
            <a:pPr algn="just"/>
            <a:r>
              <a:rPr lang="es-MX" sz="1600" dirty="0">
                <a:latin typeface="Times New Roman" panose="02020603050405020304" pitchFamily="18" charset="0"/>
                <a:cs typeface="Times New Roman" panose="02020603050405020304" pitchFamily="18" charset="0"/>
              </a:rPr>
              <a:t>En el proceso de fotosíntesis, las plantas y las algas remueven (</a:t>
            </a:r>
            <a:r>
              <a:rPr lang="es-MX" sz="1600" b="1" i="1" dirty="0">
                <a:latin typeface="Times New Roman" panose="02020603050405020304" pitchFamily="18" charset="0"/>
                <a:cs typeface="Times New Roman" panose="02020603050405020304" pitchFamily="18" charset="0"/>
              </a:rPr>
              <a:t>secuestran</a:t>
            </a:r>
            <a:r>
              <a:rPr lang="es-MX" sz="1600" dirty="0">
                <a:latin typeface="Times New Roman" panose="02020603050405020304" pitchFamily="18" charset="0"/>
                <a:cs typeface="Times New Roman" panose="02020603050405020304" pitchFamily="18" charset="0"/>
              </a:rPr>
              <a:t>) el CO</a:t>
            </a:r>
            <a:r>
              <a:rPr lang="es-MX" sz="1600" baseline="-25000" dirty="0">
                <a:latin typeface="Times New Roman" panose="02020603050405020304" pitchFamily="18" charset="0"/>
                <a:cs typeface="Times New Roman" panose="02020603050405020304" pitchFamily="18" charset="0"/>
              </a:rPr>
              <a:t>2</a:t>
            </a:r>
            <a:r>
              <a:rPr lang="es-MX" sz="1600" dirty="0">
                <a:latin typeface="Times New Roman" panose="02020603050405020304" pitchFamily="18" charset="0"/>
                <a:cs typeface="Times New Roman" panose="02020603050405020304" pitchFamily="18" charset="0"/>
              </a:rPr>
              <a:t> de la atmósfera y devuelven oxígeno. Algunos microorganismos, como la bacteria </a:t>
            </a:r>
            <a:r>
              <a:rPr lang="es-MX" sz="1600" dirty="0" err="1">
                <a:latin typeface="Times New Roman" panose="02020603050405020304" pitchFamily="18" charset="0"/>
                <a:cs typeface="Times New Roman" panose="02020603050405020304" pitchFamily="18" charset="0"/>
              </a:rPr>
              <a:t>Rhizobium</a:t>
            </a:r>
            <a:r>
              <a:rPr lang="es-MX" sz="1600" dirty="0">
                <a:latin typeface="Times New Roman" panose="02020603050405020304" pitchFamily="18" charset="0"/>
                <a:cs typeface="Times New Roman" panose="02020603050405020304" pitchFamily="18" charset="0"/>
              </a:rPr>
              <a:t> que crece en las raíces de las plantas leguminosas, convierte el nitrógeno elemental de la atmósfera a nitrógeno unido bioquímicamente. </a:t>
            </a:r>
          </a:p>
          <a:p>
            <a:pPr algn="just"/>
            <a:endParaRPr lang="es-MX" sz="1600" dirty="0">
              <a:latin typeface="Times New Roman" panose="02020603050405020304" pitchFamily="18" charset="0"/>
              <a:cs typeface="Times New Roman" panose="02020603050405020304" pitchFamily="18" charset="0"/>
            </a:endParaRPr>
          </a:p>
          <a:p>
            <a:pPr algn="just"/>
            <a:r>
              <a:rPr lang="es-MX" sz="1600" dirty="0">
                <a:latin typeface="Times New Roman" panose="02020603050405020304" pitchFamily="18" charset="0"/>
                <a:cs typeface="Times New Roman" panose="02020603050405020304" pitchFamily="18" charset="0"/>
              </a:rPr>
              <a:t>Los hongos y las bacterias degradan la biomasa muerta, un proceso que devuelve nutrientes al ecosistema.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10210800" y="0"/>
            <a:ext cx="685800" cy="369332"/>
          </a:xfrm>
          <a:prstGeom prst="rect">
            <a:avLst/>
          </a:prstGeom>
          <a:noFill/>
        </p:spPr>
        <p:txBody>
          <a:bodyPr wrap="square" rtlCol="0">
            <a:spAutoFit/>
          </a:bodyPr>
          <a:lstStyle/>
          <a:p>
            <a:fld id="{557639C6-9D98-734A-84F6-D7C5E3285A17}" type="slidenum">
              <a:rPr lang="en-US"/>
              <a:pPr/>
              <a:t>36</a:t>
            </a:fld>
            <a:endParaRPr lang="en-US" dirty="0"/>
          </a:p>
        </p:txBody>
      </p:sp>
      <p:sp>
        <p:nvSpPr>
          <p:cNvPr id="5" name="Rectángulo 4">
            <a:extLst>
              <a:ext uri="{FF2B5EF4-FFF2-40B4-BE49-F238E27FC236}">
                <a16:creationId xmlns:a16="http://schemas.microsoft.com/office/drawing/2014/main" id="{85531898-E907-4515-982E-F6ACF8ABDDCF}"/>
              </a:ext>
            </a:extLst>
          </p:cNvPr>
          <p:cNvSpPr/>
          <p:nvPr/>
        </p:nvSpPr>
        <p:spPr>
          <a:xfrm>
            <a:off x="304800" y="533400"/>
            <a:ext cx="11582400" cy="5693866"/>
          </a:xfrm>
          <a:prstGeom prst="rect">
            <a:avLst/>
          </a:prstGeom>
        </p:spPr>
        <p:txBody>
          <a:bodyPr wrap="square">
            <a:spAutoFit/>
          </a:bodyPr>
          <a:lstStyle/>
          <a:p>
            <a:pPr algn="just"/>
            <a:r>
              <a:rPr lang="es-MX" sz="2200" b="1" dirty="0">
                <a:latin typeface="Times New Roman" panose="02020603050405020304" pitchFamily="18" charset="0"/>
                <a:cs typeface="Times New Roman" panose="02020603050405020304" pitchFamily="18" charset="0"/>
              </a:rPr>
              <a:t>La sostenibilidad de una biosfera próspera es la máxima prioridad para mantener una Tierra sana.</a:t>
            </a:r>
          </a:p>
          <a:p>
            <a:pPr algn="just"/>
            <a:endParaRPr lang="es-MX" sz="2000" dirty="0">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 </a:t>
            </a:r>
            <a:r>
              <a:rPr lang="es-MX" sz="2000" b="1" dirty="0">
                <a:solidFill>
                  <a:srgbClr val="FF0000"/>
                </a:solidFill>
                <a:latin typeface="Times New Roman" panose="02020603050405020304" pitchFamily="18" charset="0"/>
                <a:cs typeface="Times New Roman" panose="02020603050405020304" pitchFamily="18" charset="0"/>
              </a:rPr>
              <a:t>Producción de biomasa que es la base de la cadena alimentaria de los organismos y es fuente de materiales y combustibles renovables.</a:t>
            </a:r>
          </a:p>
          <a:p>
            <a:pPr algn="just"/>
            <a:endParaRPr lang="es-MX" sz="2000" b="1" dirty="0">
              <a:solidFill>
                <a:srgbClr val="FF0000"/>
              </a:solidFill>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 Fijación de carbono y energía solar por fotosíntesis, eliminación de CO</a:t>
            </a:r>
            <a:r>
              <a:rPr lang="es-MX" sz="2000" baseline="-25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 de la atmósfera.</a:t>
            </a:r>
          </a:p>
          <a:p>
            <a:pPr algn="just"/>
            <a:endParaRPr lang="es-MX" sz="2000" dirty="0">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 </a:t>
            </a:r>
            <a:r>
              <a:rPr lang="es-MX" sz="2000" b="1" dirty="0">
                <a:solidFill>
                  <a:srgbClr val="FF0000"/>
                </a:solidFill>
                <a:latin typeface="Times New Roman" panose="02020603050405020304" pitchFamily="18" charset="0"/>
                <a:cs typeface="Times New Roman" panose="02020603050405020304" pitchFamily="18" charset="0"/>
              </a:rPr>
              <a:t>Biodegradación y desintoxicación de desechos y contaminantes</a:t>
            </a:r>
          </a:p>
          <a:p>
            <a:pPr algn="just"/>
            <a:endParaRPr lang="es-MX" sz="2000" b="1" dirty="0">
              <a:solidFill>
                <a:srgbClr val="FF0000"/>
              </a:solidFill>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 Meteorización de rocas en la geosfera</a:t>
            </a:r>
          </a:p>
          <a:p>
            <a:pPr algn="just"/>
            <a:endParaRPr lang="es-MX" sz="2000" dirty="0">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 </a:t>
            </a:r>
            <a:r>
              <a:rPr lang="es-MX" sz="2000" b="1" dirty="0">
                <a:solidFill>
                  <a:srgbClr val="FF0000"/>
                </a:solidFill>
                <a:latin typeface="Times New Roman" panose="02020603050405020304" pitchFamily="18" charset="0"/>
                <a:cs typeface="Times New Roman" panose="02020603050405020304" pitchFamily="18" charset="0"/>
              </a:rPr>
              <a:t>Mediación de ciclos biogeoquímicos cruciales</a:t>
            </a:r>
          </a:p>
          <a:p>
            <a:pPr algn="just"/>
            <a:endParaRPr lang="es-MX" sz="2000" b="1" dirty="0">
              <a:solidFill>
                <a:srgbClr val="FF0000"/>
              </a:solidFill>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 Producción de algunos contaminantes y tóxicos, como el agua ácida de las minas, por acción de bacterias sobre pirita o compuestos de metilmercurio por bacterias anóxicas que metabolizan el mercurio inorgánico.</a:t>
            </a:r>
          </a:p>
          <a:p>
            <a:pPr algn="just"/>
            <a:endParaRPr lang="es-MX" sz="2000" dirty="0">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 </a:t>
            </a:r>
            <a:r>
              <a:rPr lang="es-MX" sz="2000" b="1" dirty="0">
                <a:solidFill>
                  <a:srgbClr val="FF0000"/>
                </a:solidFill>
                <a:latin typeface="Times New Roman" panose="02020603050405020304" pitchFamily="18" charset="0"/>
                <a:cs typeface="Times New Roman" panose="02020603050405020304" pitchFamily="18" charset="0"/>
              </a:rPr>
              <a:t>Procesos de nitrificación y desnitrificación</a:t>
            </a:r>
          </a:p>
        </p:txBody>
      </p:sp>
    </p:spTree>
    <p:extLst>
      <p:ext uri="{BB962C8B-B14F-4D97-AF65-F5344CB8AC3E}">
        <p14:creationId xmlns:p14="http://schemas.microsoft.com/office/powerpoint/2010/main" val="16838111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9"/>
          <p:cNvSpPr txBox="1"/>
          <p:nvPr/>
        </p:nvSpPr>
        <p:spPr>
          <a:xfrm>
            <a:off x="8001000" y="1752600"/>
            <a:ext cx="3886200" cy="2215991"/>
          </a:xfrm>
          <a:prstGeom prst="rect">
            <a:avLst/>
          </a:prstGeom>
          <a:ln>
            <a:solidFill>
              <a:schemeClr val="tx1"/>
            </a:solidFill>
          </a:ln>
        </p:spPr>
        <p:txBody>
          <a:bodyPr vert="horz" wrap="square" lIns="0" tIns="0" rIns="0" bIns="0" rtlCol="0">
            <a:spAutoFit/>
          </a:bodyPr>
          <a:lstStyle/>
          <a:p>
            <a:pPr marL="11544" marR="4618" algn="just"/>
            <a:r>
              <a:rPr lang="es-MX" dirty="0">
                <a:latin typeface="Times New Roman"/>
                <a:cs typeface="Times New Roman"/>
              </a:rPr>
              <a:t>Una consideración importante con respecto a la biosfera es el efecto de las sustancias tóxicas sobre organismos. </a:t>
            </a:r>
          </a:p>
          <a:p>
            <a:pPr marL="11544" marR="4618" algn="just"/>
            <a:endParaRPr lang="es-MX" dirty="0">
              <a:latin typeface="Times New Roman"/>
              <a:cs typeface="Times New Roman"/>
            </a:endParaRPr>
          </a:p>
          <a:p>
            <a:pPr marL="11544" marR="4618" algn="just"/>
            <a:endParaRPr lang="es-MX" dirty="0">
              <a:latin typeface="Times New Roman"/>
              <a:cs typeface="Times New Roman"/>
            </a:endParaRPr>
          </a:p>
          <a:p>
            <a:pPr marL="11544" marR="4618" algn="just"/>
            <a:r>
              <a:rPr lang="es-MX" dirty="0">
                <a:latin typeface="Times New Roman"/>
                <a:cs typeface="Times New Roman"/>
              </a:rPr>
              <a:t>La química toxicológica aborda la relación entre la naturaleza química de las sustancias y sus efectos tóxicos.</a:t>
            </a:r>
            <a:endParaRPr dirty="0">
              <a:latin typeface="Times New Roman"/>
              <a:cs typeface="Times New Roman"/>
            </a:endParaRPr>
          </a:p>
        </p:txBody>
      </p:sp>
      <p:pic>
        <p:nvPicPr>
          <p:cNvPr id="31" name="Imagen 30">
            <a:extLst>
              <a:ext uri="{FF2B5EF4-FFF2-40B4-BE49-F238E27FC236}">
                <a16:creationId xmlns:a16="http://schemas.microsoft.com/office/drawing/2014/main" id="{D4BF6314-2390-4BFB-810D-0D05BF72213F}"/>
              </a:ext>
            </a:extLst>
          </p:cNvPr>
          <p:cNvPicPr>
            <a:picLocks noChangeAspect="1"/>
          </p:cNvPicPr>
          <p:nvPr/>
        </p:nvPicPr>
        <p:blipFill rotWithShape="1">
          <a:blip r:embed="rId3">
            <a:extLst>
              <a:ext uri="{28A0092B-C50C-407E-A947-70E740481C1C}">
                <a14:useLocalDpi xmlns:a14="http://schemas.microsoft.com/office/drawing/2010/main" val="0"/>
              </a:ext>
            </a:extLst>
          </a:blip>
          <a:srcRect l="11782" t="27263" r="27253" b="23621"/>
          <a:stretch/>
        </p:blipFill>
        <p:spPr>
          <a:xfrm>
            <a:off x="254976" y="923192"/>
            <a:ext cx="7587761" cy="4157963"/>
          </a:xfrm>
          <a:prstGeom prst="rect">
            <a:avLst/>
          </a:prstGeom>
          <a:ln w="38100">
            <a:solidFill>
              <a:schemeClr val="tx1"/>
            </a:solid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EEE2E0D-5CEB-41EA-9DC4-30E3C90D052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l="30348" t="21892" r="13464" b="19673"/>
          <a:stretch/>
        </p:blipFill>
        <p:spPr>
          <a:xfrm>
            <a:off x="1524000" y="457200"/>
            <a:ext cx="9022073" cy="5943600"/>
          </a:xfrm>
          <a:prstGeom prst="rect">
            <a:avLst/>
          </a:prstGeom>
        </p:spPr>
      </p:pic>
    </p:spTree>
    <p:extLst>
      <p:ext uri="{BB962C8B-B14F-4D97-AF65-F5344CB8AC3E}">
        <p14:creationId xmlns:p14="http://schemas.microsoft.com/office/powerpoint/2010/main" val="27045161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bject 2"/>
          <p:cNvSpPr txBox="1"/>
          <p:nvPr/>
        </p:nvSpPr>
        <p:spPr>
          <a:xfrm>
            <a:off x="6096000" y="1199834"/>
            <a:ext cx="5638800" cy="3759491"/>
          </a:xfrm>
          <a:prstGeom prst="rect">
            <a:avLst/>
          </a:prstGeom>
        </p:spPr>
        <p:txBody>
          <a:bodyPr vert="horz" wrap="square" lIns="0" tIns="0" rIns="0" bIns="0" rtlCol="0">
            <a:spAutoFit/>
          </a:bodyPr>
          <a:lstStyle/>
          <a:p>
            <a:pPr marL="11544" marR="4618" algn="just">
              <a:lnSpc>
                <a:spcPct val="95700"/>
              </a:lnSpc>
            </a:pPr>
            <a:r>
              <a:rPr lang="es-MX" sz="1818" b="1" u="sng" spc="-9" dirty="0">
                <a:latin typeface="Times New Roman"/>
                <a:cs typeface="Times New Roman"/>
              </a:rPr>
              <a:t>La </a:t>
            </a:r>
            <a:r>
              <a:rPr lang="es-MX" sz="1818" b="1" u="sng" spc="-9" dirty="0" err="1">
                <a:latin typeface="Times New Roman"/>
                <a:cs typeface="Times New Roman"/>
              </a:rPr>
              <a:t>antrosfera</a:t>
            </a:r>
            <a:r>
              <a:rPr lang="es-MX" sz="1818" b="1" spc="-9" dirty="0">
                <a:latin typeface="Times New Roman"/>
                <a:cs typeface="Times New Roman"/>
              </a:rPr>
              <a:t> </a:t>
            </a:r>
            <a:r>
              <a:rPr lang="es-MX" sz="1818" spc="-9" dirty="0">
                <a:latin typeface="Times New Roman"/>
                <a:cs typeface="Times New Roman"/>
              </a:rPr>
              <a:t>es la quinta esfera medioambiental, formada por muchos de los productos o cosas que los humanos hacen o fabrican, que aquí sólo se muestran algunas. </a:t>
            </a:r>
          </a:p>
          <a:p>
            <a:pPr marL="11544" marR="4618" algn="just">
              <a:lnSpc>
                <a:spcPct val="95700"/>
              </a:lnSpc>
            </a:pPr>
            <a:endParaRPr lang="es-MX" sz="1818" spc="-9" dirty="0">
              <a:latin typeface="Times New Roman"/>
              <a:cs typeface="Times New Roman"/>
            </a:endParaRPr>
          </a:p>
          <a:p>
            <a:pPr marL="11544" marR="4618" algn="just">
              <a:lnSpc>
                <a:spcPct val="95700"/>
              </a:lnSpc>
            </a:pPr>
            <a:endParaRPr lang="es-MX" sz="1818" spc="-9" dirty="0">
              <a:latin typeface="Times New Roman"/>
              <a:cs typeface="Times New Roman"/>
            </a:endParaRPr>
          </a:p>
          <a:p>
            <a:pPr marL="11544" marR="4618" algn="just">
              <a:lnSpc>
                <a:spcPct val="95700"/>
              </a:lnSpc>
            </a:pPr>
            <a:r>
              <a:rPr lang="es-MX" sz="1818" spc="-9" dirty="0">
                <a:latin typeface="Times New Roman"/>
                <a:cs typeface="Times New Roman"/>
              </a:rPr>
              <a:t>La </a:t>
            </a:r>
            <a:r>
              <a:rPr lang="es-MX" sz="1818" spc="-9" dirty="0" err="1">
                <a:latin typeface="Times New Roman"/>
                <a:cs typeface="Times New Roman"/>
              </a:rPr>
              <a:t>antrosfera</a:t>
            </a:r>
            <a:r>
              <a:rPr lang="es-MX" sz="1818" spc="-9" dirty="0">
                <a:latin typeface="Times New Roman"/>
                <a:cs typeface="Times New Roman"/>
              </a:rPr>
              <a:t> es tan importante para determinar las condiciones de la Tierra que en el año 2000 el Premio Nobel Paul Crutzen argumentó de forma convincente que estamos dejando la época del Holoceno, que comenzó con el último período </a:t>
            </a:r>
            <a:r>
              <a:rPr lang="es-MX" sz="1818" spc="-9" dirty="0" err="1">
                <a:latin typeface="Times New Roman"/>
                <a:cs typeface="Times New Roman"/>
              </a:rPr>
              <a:t>interglacial</a:t>
            </a:r>
            <a:r>
              <a:rPr lang="es-MX" sz="1818" spc="-9" dirty="0">
                <a:latin typeface="Times New Roman"/>
                <a:cs typeface="Times New Roman"/>
              </a:rPr>
              <a:t> hace unos 12,000 años y hemos entrado en la Época del Antropoceno, en la que las actividades humanas, como las emisiones de cantidades masivas de dióxido de carbono que calientan la atmósfera, predominan en la determinación del medio ambiente de la Tierra.</a:t>
            </a:r>
            <a:endParaRPr sz="1818" dirty="0">
              <a:latin typeface="Times New Roman"/>
              <a:cs typeface="Times New Roman"/>
            </a:endParaRPr>
          </a:p>
        </p:txBody>
      </p:sp>
      <p:pic>
        <p:nvPicPr>
          <p:cNvPr id="45" name="Imagen 44">
            <a:extLst>
              <a:ext uri="{FF2B5EF4-FFF2-40B4-BE49-F238E27FC236}">
                <a16:creationId xmlns:a16="http://schemas.microsoft.com/office/drawing/2014/main" id="{6E311D66-F514-4BA4-B7B2-AFB4CA911AAD}"/>
              </a:ext>
            </a:extLst>
          </p:cNvPr>
          <p:cNvPicPr>
            <a:picLocks noChangeAspect="1"/>
          </p:cNvPicPr>
          <p:nvPr/>
        </p:nvPicPr>
        <p:blipFill rotWithShape="1">
          <a:blip r:embed="rId3">
            <a:extLst>
              <a:ext uri="{28A0092B-C50C-407E-A947-70E740481C1C}">
                <a14:useLocalDpi xmlns:a14="http://schemas.microsoft.com/office/drawing/2010/main" val="0"/>
              </a:ext>
            </a:extLst>
          </a:blip>
          <a:srcRect l="21866" t="34708" r="40805" b="6131"/>
          <a:stretch/>
        </p:blipFill>
        <p:spPr>
          <a:xfrm>
            <a:off x="228600" y="311727"/>
            <a:ext cx="5445924" cy="5870864"/>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3440114" y="169874"/>
            <a:ext cx="5097465" cy="461665"/>
          </a:xfrm>
          <a:prstGeom prst="rect">
            <a:avLst/>
          </a:prstGeom>
          <a:noFill/>
        </p:spPr>
        <p:txBody>
          <a:bodyPr wrap="square" rtlCol="0">
            <a:spAutoFit/>
          </a:bodyPr>
          <a:lstStyle/>
          <a:p>
            <a:r>
              <a:rPr lang="es-MX" sz="2400" b="1" dirty="0">
                <a:latin typeface="Times New Roman" panose="02020603050405020304" pitchFamily="18" charset="0"/>
                <a:cs typeface="Times New Roman" panose="02020603050405020304" pitchFamily="18" charset="0"/>
              </a:rPr>
              <a:t>Química ambiental de la </a:t>
            </a:r>
            <a:r>
              <a:rPr lang="es-MX" sz="2400" b="1" dirty="0" err="1">
                <a:latin typeface="Times New Roman" panose="02020603050405020304" pitchFamily="18" charset="0"/>
                <a:cs typeface="Times New Roman" panose="02020603050405020304" pitchFamily="18" charset="0"/>
              </a:rPr>
              <a:t>antrosfera</a:t>
            </a:r>
            <a:r>
              <a:rPr lang="en-US" sz="2400" b="1"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134600" y="164068"/>
            <a:ext cx="457200" cy="369332"/>
          </a:xfrm>
          <a:prstGeom prst="rect">
            <a:avLst/>
          </a:prstGeom>
          <a:noFill/>
        </p:spPr>
        <p:txBody>
          <a:bodyPr wrap="square" rtlCol="0">
            <a:spAutoFit/>
          </a:bodyPr>
          <a:lstStyle/>
          <a:p>
            <a:fld id="{557639C6-9D98-734A-84F6-D7C5E3285A17}" type="slidenum">
              <a:rPr lang="en-US"/>
              <a:pPr/>
              <a:t>40</a:t>
            </a:fld>
            <a:endParaRPr lang="en-US" dirty="0"/>
          </a:p>
        </p:txBody>
      </p:sp>
      <p:grpSp>
        <p:nvGrpSpPr>
          <p:cNvPr id="4" name="Group 4">
            <a:extLst>
              <a:ext uri="{FF2B5EF4-FFF2-40B4-BE49-F238E27FC236}">
                <a16:creationId xmlns:a16="http://schemas.microsoft.com/office/drawing/2014/main" id="{746AE01F-B944-4BEC-AE86-1B3EFE95149A}"/>
              </a:ext>
            </a:extLst>
          </p:cNvPr>
          <p:cNvGrpSpPr>
            <a:grpSpLocks noChangeAspect="1"/>
          </p:cNvGrpSpPr>
          <p:nvPr/>
        </p:nvGrpSpPr>
        <p:grpSpPr bwMode="auto">
          <a:xfrm>
            <a:off x="1488956" y="708582"/>
            <a:ext cx="9155115" cy="5967413"/>
            <a:chOff x="0" y="564"/>
            <a:chExt cx="5767" cy="3759"/>
          </a:xfrm>
        </p:grpSpPr>
        <p:sp>
          <p:nvSpPr>
            <p:cNvPr id="6" name="AutoShape 3">
              <a:extLst>
                <a:ext uri="{FF2B5EF4-FFF2-40B4-BE49-F238E27FC236}">
                  <a16:creationId xmlns:a16="http://schemas.microsoft.com/office/drawing/2014/main" id="{91FD3A8C-D506-4CB6-8C47-7D80ED65C90D}"/>
                </a:ext>
              </a:extLst>
            </p:cNvPr>
            <p:cNvSpPr>
              <a:spLocks noChangeAspect="1" noChangeArrowheads="1" noTextEdit="1"/>
            </p:cNvSpPr>
            <p:nvPr/>
          </p:nvSpPr>
          <p:spPr bwMode="auto">
            <a:xfrm>
              <a:off x="0" y="564"/>
              <a:ext cx="5767" cy="3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 name="Freeform 5">
              <a:extLst>
                <a:ext uri="{FF2B5EF4-FFF2-40B4-BE49-F238E27FC236}">
                  <a16:creationId xmlns:a16="http://schemas.microsoft.com/office/drawing/2014/main" id="{56A77332-F09E-4027-83F8-4E112E8D29A6}"/>
                </a:ext>
              </a:extLst>
            </p:cNvPr>
            <p:cNvSpPr>
              <a:spLocks/>
            </p:cNvSpPr>
            <p:nvPr/>
          </p:nvSpPr>
          <p:spPr bwMode="auto">
            <a:xfrm>
              <a:off x="15" y="567"/>
              <a:ext cx="5749" cy="1641"/>
            </a:xfrm>
            <a:custGeom>
              <a:avLst/>
              <a:gdLst>
                <a:gd name="T0" fmla="*/ 388 w 6840"/>
                <a:gd name="T1" fmla="*/ 1798 h 1949"/>
                <a:gd name="T2" fmla="*/ 388 w 6840"/>
                <a:gd name="T3" fmla="*/ 1798 h 1949"/>
                <a:gd name="T4" fmla="*/ 0 w 6840"/>
                <a:gd name="T5" fmla="*/ 1762 h 1949"/>
                <a:gd name="T6" fmla="*/ 0 w 6840"/>
                <a:gd name="T7" fmla="*/ 0 h 1949"/>
                <a:gd name="T8" fmla="*/ 6840 w 6840"/>
                <a:gd name="T9" fmla="*/ 0 h 1949"/>
                <a:gd name="T10" fmla="*/ 6840 w 6840"/>
                <a:gd name="T11" fmla="*/ 1949 h 1949"/>
                <a:gd name="T12" fmla="*/ 4600 w 6840"/>
                <a:gd name="T13" fmla="*/ 1352 h 1949"/>
                <a:gd name="T14" fmla="*/ 1479 w 6840"/>
                <a:gd name="T15" fmla="*/ 1516 h 1949"/>
                <a:gd name="T16" fmla="*/ 388 w 6840"/>
                <a:gd name="T17" fmla="*/ 1798 h 1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40" h="1949">
                  <a:moveTo>
                    <a:pt x="388" y="1798"/>
                  </a:moveTo>
                  <a:lnTo>
                    <a:pt x="388" y="1798"/>
                  </a:lnTo>
                  <a:cubicBezTo>
                    <a:pt x="164" y="1781"/>
                    <a:pt x="0" y="1762"/>
                    <a:pt x="0" y="1762"/>
                  </a:cubicBezTo>
                  <a:lnTo>
                    <a:pt x="0" y="0"/>
                  </a:lnTo>
                  <a:lnTo>
                    <a:pt x="6840" y="0"/>
                  </a:lnTo>
                  <a:lnTo>
                    <a:pt x="6840" y="1949"/>
                  </a:lnTo>
                  <a:cubicBezTo>
                    <a:pt x="6840" y="1949"/>
                    <a:pt x="5451" y="1411"/>
                    <a:pt x="4600" y="1352"/>
                  </a:cubicBezTo>
                  <a:cubicBezTo>
                    <a:pt x="3748" y="1292"/>
                    <a:pt x="2136" y="1382"/>
                    <a:pt x="1479" y="1516"/>
                  </a:cubicBezTo>
                  <a:cubicBezTo>
                    <a:pt x="941" y="1626"/>
                    <a:pt x="522" y="1758"/>
                    <a:pt x="388" y="1798"/>
                  </a:cubicBezTo>
                  <a:close/>
                </a:path>
              </a:pathLst>
            </a:custGeom>
            <a:solidFill>
              <a:srgbClr val="D0EAEB"/>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 name="Freeform 6">
              <a:extLst>
                <a:ext uri="{FF2B5EF4-FFF2-40B4-BE49-F238E27FC236}">
                  <a16:creationId xmlns:a16="http://schemas.microsoft.com/office/drawing/2014/main" id="{6AEBF96E-04CF-4D4B-B91C-85984139B32C}"/>
                </a:ext>
              </a:extLst>
            </p:cNvPr>
            <p:cNvSpPr>
              <a:spLocks/>
            </p:cNvSpPr>
            <p:nvPr/>
          </p:nvSpPr>
          <p:spPr bwMode="auto">
            <a:xfrm>
              <a:off x="1236" y="2215"/>
              <a:ext cx="4528" cy="2104"/>
            </a:xfrm>
            <a:custGeom>
              <a:avLst/>
              <a:gdLst>
                <a:gd name="T0" fmla="*/ 5378 w 5387"/>
                <a:gd name="T1" fmla="*/ 0 h 2500"/>
                <a:gd name="T2" fmla="*/ 5378 w 5387"/>
                <a:gd name="T3" fmla="*/ 0 h 2500"/>
                <a:gd name="T4" fmla="*/ 3774 w 5387"/>
                <a:gd name="T5" fmla="*/ 305 h 2500"/>
                <a:gd name="T6" fmla="*/ 1519 w 5387"/>
                <a:gd name="T7" fmla="*/ 1410 h 2500"/>
                <a:gd name="T8" fmla="*/ 0 w 5387"/>
                <a:gd name="T9" fmla="*/ 2500 h 2500"/>
                <a:gd name="T10" fmla="*/ 5387 w 5387"/>
                <a:gd name="T11" fmla="*/ 2500 h 2500"/>
                <a:gd name="T12" fmla="*/ 5378 w 5387"/>
                <a:gd name="T13" fmla="*/ 0 h 2500"/>
              </a:gdLst>
              <a:ahLst/>
              <a:cxnLst>
                <a:cxn ang="0">
                  <a:pos x="T0" y="T1"/>
                </a:cxn>
                <a:cxn ang="0">
                  <a:pos x="T2" y="T3"/>
                </a:cxn>
                <a:cxn ang="0">
                  <a:pos x="T4" y="T5"/>
                </a:cxn>
                <a:cxn ang="0">
                  <a:pos x="T6" y="T7"/>
                </a:cxn>
                <a:cxn ang="0">
                  <a:pos x="T8" y="T9"/>
                </a:cxn>
                <a:cxn ang="0">
                  <a:pos x="T10" y="T11"/>
                </a:cxn>
                <a:cxn ang="0">
                  <a:pos x="T12" y="T13"/>
                </a:cxn>
              </a:cxnLst>
              <a:rect l="0" t="0" r="r" b="b"/>
              <a:pathLst>
                <a:path w="5387" h="2500">
                  <a:moveTo>
                    <a:pt x="5378" y="0"/>
                  </a:moveTo>
                  <a:lnTo>
                    <a:pt x="5378" y="0"/>
                  </a:lnTo>
                  <a:cubicBezTo>
                    <a:pt x="4917" y="38"/>
                    <a:pt x="4107" y="128"/>
                    <a:pt x="3774" y="305"/>
                  </a:cubicBezTo>
                  <a:cubicBezTo>
                    <a:pt x="3296" y="558"/>
                    <a:pt x="1847" y="1156"/>
                    <a:pt x="1519" y="1410"/>
                  </a:cubicBezTo>
                  <a:cubicBezTo>
                    <a:pt x="1202" y="1654"/>
                    <a:pt x="81" y="2443"/>
                    <a:pt x="0" y="2500"/>
                  </a:cubicBezTo>
                  <a:lnTo>
                    <a:pt x="5387" y="2500"/>
                  </a:lnTo>
                  <a:lnTo>
                    <a:pt x="5378" y="0"/>
                  </a:lnTo>
                  <a:close/>
                </a:path>
              </a:pathLst>
            </a:custGeom>
            <a:solidFill>
              <a:srgbClr val="62C44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 name="Freeform 7">
              <a:extLst>
                <a:ext uri="{FF2B5EF4-FFF2-40B4-BE49-F238E27FC236}">
                  <a16:creationId xmlns:a16="http://schemas.microsoft.com/office/drawing/2014/main" id="{197E822E-2BC0-4A99-A8B9-436F41E8E747}"/>
                </a:ext>
              </a:extLst>
            </p:cNvPr>
            <p:cNvSpPr>
              <a:spLocks/>
            </p:cNvSpPr>
            <p:nvPr/>
          </p:nvSpPr>
          <p:spPr bwMode="auto">
            <a:xfrm>
              <a:off x="1236" y="2215"/>
              <a:ext cx="4528" cy="2104"/>
            </a:xfrm>
            <a:custGeom>
              <a:avLst/>
              <a:gdLst>
                <a:gd name="T0" fmla="*/ 5378 w 5387"/>
                <a:gd name="T1" fmla="*/ 0 h 2500"/>
                <a:gd name="T2" fmla="*/ 5378 w 5387"/>
                <a:gd name="T3" fmla="*/ 0 h 2500"/>
                <a:gd name="T4" fmla="*/ 3774 w 5387"/>
                <a:gd name="T5" fmla="*/ 305 h 2500"/>
                <a:gd name="T6" fmla="*/ 1519 w 5387"/>
                <a:gd name="T7" fmla="*/ 1410 h 2500"/>
                <a:gd name="T8" fmla="*/ 0 w 5387"/>
                <a:gd name="T9" fmla="*/ 2500 h 2500"/>
                <a:gd name="T10" fmla="*/ 5387 w 5387"/>
                <a:gd name="T11" fmla="*/ 2500 h 2500"/>
                <a:gd name="T12" fmla="*/ 5378 w 5387"/>
                <a:gd name="T13" fmla="*/ 0 h 2500"/>
                <a:gd name="T14" fmla="*/ 5378 w 5387"/>
                <a:gd name="T15" fmla="*/ 0 h 25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87" h="2500">
                  <a:moveTo>
                    <a:pt x="5378" y="0"/>
                  </a:moveTo>
                  <a:lnTo>
                    <a:pt x="5378" y="0"/>
                  </a:lnTo>
                  <a:cubicBezTo>
                    <a:pt x="4917" y="38"/>
                    <a:pt x="4107" y="128"/>
                    <a:pt x="3774" y="305"/>
                  </a:cubicBezTo>
                  <a:cubicBezTo>
                    <a:pt x="3296" y="558"/>
                    <a:pt x="1847" y="1156"/>
                    <a:pt x="1519" y="1410"/>
                  </a:cubicBezTo>
                  <a:cubicBezTo>
                    <a:pt x="1202" y="1654"/>
                    <a:pt x="81" y="2443"/>
                    <a:pt x="0" y="2500"/>
                  </a:cubicBezTo>
                  <a:lnTo>
                    <a:pt x="5387" y="2500"/>
                  </a:lnTo>
                  <a:lnTo>
                    <a:pt x="5378" y="0"/>
                  </a:lnTo>
                  <a:lnTo>
                    <a:pt x="5378" y="0"/>
                  </a:lnTo>
                  <a:close/>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 name="Freeform 8">
              <a:extLst>
                <a:ext uri="{FF2B5EF4-FFF2-40B4-BE49-F238E27FC236}">
                  <a16:creationId xmlns:a16="http://schemas.microsoft.com/office/drawing/2014/main" id="{A957972E-1A4A-49F3-8614-06247B2179BF}"/>
                </a:ext>
              </a:extLst>
            </p:cNvPr>
            <p:cNvSpPr>
              <a:spLocks/>
            </p:cNvSpPr>
            <p:nvPr/>
          </p:nvSpPr>
          <p:spPr bwMode="auto">
            <a:xfrm>
              <a:off x="0" y="2053"/>
              <a:ext cx="3633" cy="2266"/>
            </a:xfrm>
            <a:custGeom>
              <a:avLst/>
              <a:gdLst>
                <a:gd name="T0" fmla="*/ 1460 w 4323"/>
                <a:gd name="T1" fmla="*/ 2693 h 2693"/>
                <a:gd name="T2" fmla="*/ 1460 w 4323"/>
                <a:gd name="T3" fmla="*/ 2693 h 2693"/>
                <a:gd name="T4" fmla="*/ 0 w 4323"/>
                <a:gd name="T5" fmla="*/ 2693 h 2693"/>
                <a:gd name="T6" fmla="*/ 0 w 4323"/>
                <a:gd name="T7" fmla="*/ 0 h 2693"/>
                <a:gd name="T8" fmla="*/ 1478 w 4323"/>
                <a:gd name="T9" fmla="*/ 124 h 2693"/>
                <a:gd name="T10" fmla="*/ 3106 w 4323"/>
                <a:gd name="T11" fmla="*/ 498 h 2693"/>
                <a:gd name="T12" fmla="*/ 4323 w 4323"/>
                <a:gd name="T13" fmla="*/ 922 h 2693"/>
                <a:gd name="T14" fmla="*/ 2971 w 4323"/>
                <a:gd name="T15" fmla="*/ 1603 h 2693"/>
                <a:gd name="T16" fmla="*/ 1460 w 4323"/>
                <a:gd name="T17" fmla="*/ 2693 h 2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23" h="2693">
                  <a:moveTo>
                    <a:pt x="1460" y="2693"/>
                  </a:moveTo>
                  <a:lnTo>
                    <a:pt x="1460" y="2693"/>
                  </a:lnTo>
                  <a:lnTo>
                    <a:pt x="0" y="2693"/>
                  </a:lnTo>
                  <a:lnTo>
                    <a:pt x="0" y="0"/>
                  </a:lnTo>
                  <a:cubicBezTo>
                    <a:pt x="0" y="0"/>
                    <a:pt x="1060" y="79"/>
                    <a:pt x="1478" y="124"/>
                  </a:cubicBezTo>
                  <a:cubicBezTo>
                    <a:pt x="1896" y="169"/>
                    <a:pt x="2523" y="333"/>
                    <a:pt x="3106" y="498"/>
                  </a:cubicBezTo>
                  <a:cubicBezTo>
                    <a:pt x="3688" y="662"/>
                    <a:pt x="4323" y="922"/>
                    <a:pt x="4323" y="922"/>
                  </a:cubicBezTo>
                  <a:cubicBezTo>
                    <a:pt x="3770" y="1174"/>
                    <a:pt x="3169" y="1450"/>
                    <a:pt x="2971" y="1603"/>
                  </a:cubicBezTo>
                  <a:cubicBezTo>
                    <a:pt x="2643" y="1857"/>
                    <a:pt x="1460" y="2693"/>
                    <a:pt x="1460" y="2693"/>
                  </a:cubicBezTo>
                  <a:close/>
                </a:path>
              </a:pathLst>
            </a:custGeom>
            <a:solidFill>
              <a:srgbClr val="D5D10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1" name="Freeform 9">
              <a:extLst>
                <a:ext uri="{FF2B5EF4-FFF2-40B4-BE49-F238E27FC236}">
                  <a16:creationId xmlns:a16="http://schemas.microsoft.com/office/drawing/2014/main" id="{A6656DDB-D9F6-4A8E-A337-DB2AF2F1FDD0}"/>
                </a:ext>
              </a:extLst>
            </p:cNvPr>
            <p:cNvSpPr>
              <a:spLocks/>
            </p:cNvSpPr>
            <p:nvPr/>
          </p:nvSpPr>
          <p:spPr bwMode="auto">
            <a:xfrm>
              <a:off x="319" y="1655"/>
              <a:ext cx="5446" cy="1169"/>
            </a:xfrm>
            <a:custGeom>
              <a:avLst/>
              <a:gdLst>
                <a:gd name="T0" fmla="*/ 0 w 6480"/>
                <a:gd name="T1" fmla="*/ 508 h 1389"/>
                <a:gd name="T2" fmla="*/ 0 w 6480"/>
                <a:gd name="T3" fmla="*/ 508 h 1389"/>
                <a:gd name="T4" fmla="*/ 1117 w 6480"/>
                <a:gd name="T5" fmla="*/ 224 h 1389"/>
                <a:gd name="T6" fmla="*/ 4238 w 6480"/>
                <a:gd name="T7" fmla="*/ 60 h 1389"/>
                <a:gd name="T8" fmla="*/ 6480 w 6480"/>
                <a:gd name="T9" fmla="*/ 665 h 1389"/>
                <a:gd name="T10" fmla="*/ 4865 w 6480"/>
                <a:gd name="T11" fmla="*/ 971 h 1389"/>
                <a:gd name="T12" fmla="*/ 3969 w 6480"/>
                <a:gd name="T13" fmla="*/ 1389 h 1389"/>
                <a:gd name="T14" fmla="*/ 2744 w 6480"/>
                <a:gd name="T15" fmla="*/ 971 h 1389"/>
                <a:gd name="T16" fmla="*/ 1117 w 6480"/>
                <a:gd name="T17" fmla="*/ 597 h 1389"/>
                <a:gd name="T18" fmla="*/ 367 w 6480"/>
                <a:gd name="T19" fmla="*/ 532 h 1389"/>
                <a:gd name="T20" fmla="*/ 0 w 6480"/>
                <a:gd name="T21" fmla="*/ 508 h 1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80" h="1389">
                  <a:moveTo>
                    <a:pt x="0" y="508"/>
                  </a:moveTo>
                  <a:lnTo>
                    <a:pt x="0" y="508"/>
                  </a:lnTo>
                  <a:cubicBezTo>
                    <a:pt x="0" y="508"/>
                    <a:pt x="459" y="358"/>
                    <a:pt x="1117" y="224"/>
                  </a:cubicBezTo>
                  <a:cubicBezTo>
                    <a:pt x="1774" y="90"/>
                    <a:pt x="3386" y="0"/>
                    <a:pt x="4238" y="60"/>
                  </a:cubicBezTo>
                  <a:cubicBezTo>
                    <a:pt x="5089" y="119"/>
                    <a:pt x="6480" y="665"/>
                    <a:pt x="6480" y="665"/>
                  </a:cubicBezTo>
                  <a:cubicBezTo>
                    <a:pt x="6021" y="703"/>
                    <a:pt x="5200" y="793"/>
                    <a:pt x="4865" y="971"/>
                  </a:cubicBezTo>
                  <a:cubicBezTo>
                    <a:pt x="4672" y="1073"/>
                    <a:pt x="4340" y="1220"/>
                    <a:pt x="3969" y="1389"/>
                  </a:cubicBezTo>
                  <a:cubicBezTo>
                    <a:pt x="3969" y="1389"/>
                    <a:pt x="3327" y="1135"/>
                    <a:pt x="2744" y="971"/>
                  </a:cubicBezTo>
                  <a:cubicBezTo>
                    <a:pt x="2162" y="806"/>
                    <a:pt x="1535" y="642"/>
                    <a:pt x="1117" y="597"/>
                  </a:cubicBezTo>
                  <a:cubicBezTo>
                    <a:pt x="939" y="578"/>
                    <a:pt x="645" y="554"/>
                    <a:pt x="367" y="532"/>
                  </a:cubicBezTo>
                  <a:lnTo>
                    <a:pt x="0" y="508"/>
                  </a:lnTo>
                  <a:close/>
                </a:path>
              </a:pathLst>
            </a:custGeom>
            <a:solidFill>
              <a:srgbClr val="278058"/>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2" name="Freeform 10">
              <a:extLst>
                <a:ext uri="{FF2B5EF4-FFF2-40B4-BE49-F238E27FC236}">
                  <a16:creationId xmlns:a16="http://schemas.microsoft.com/office/drawing/2014/main" id="{A3CCD02F-EB1D-4033-AC7D-A1BFF2CD6D5F}"/>
                </a:ext>
              </a:extLst>
            </p:cNvPr>
            <p:cNvSpPr>
              <a:spLocks/>
            </p:cNvSpPr>
            <p:nvPr/>
          </p:nvSpPr>
          <p:spPr bwMode="auto">
            <a:xfrm>
              <a:off x="15" y="567"/>
              <a:ext cx="5749" cy="3752"/>
            </a:xfrm>
            <a:custGeom>
              <a:avLst/>
              <a:gdLst>
                <a:gd name="T0" fmla="*/ 0 w 6840"/>
                <a:gd name="T1" fmla="*/ 4458 h 4458"/>
                <a:gd name="T2" fmla="*/ 0 w 6840"/>
                <a:gd name="T3" fmla="*/ 4458 h 4458"/>
                <a:gd name="T4" fmla="*/ 6840 w 6840"/>
                <a:gd name="T5" fmla="*/ 4458 h 4458"/>
                <a:gd name="T6" fmla="*/ 6840 w 6840"/>
                <a:gd name="T7" fmla="*/ 0 h 4458"/>
                <a:gd name="T8" fmla="*/ 0 w 6840"/>
                <a:gd name="T9" fmla="*/ 0 h 4458"/>
                <a:gd name="T10" fmla="*/ 0 w 6840"/>
                <a:gd name="T11" fmla="*/ 4458 h 4458"/>
              </a:gdLst>
              <a:ahLst/>
              <a:cxnLst>
                <a:cxn ang="0">
                  <a:pos x="T0" y="T1"/>
                </a:cxn>
                <a:cxn ang="0">
                  <a:pos x="T2" y="T3"/>
                </a:cxn>
                <a:cxn ang="0">
                  <a:pos x="T4" y="T5"/>
                </a:cxn>
                <a:cxn ang="0">
                  <a:pos x="T6" y="T7"/>
                </a:cxn>
                <a:cxn ang="0">
                  <a:pos x="T8" y="T9"/>
                </a:cxn>
                <a:cxn ang="0">
                  <a:pos x="T10" y="T11"/>
                </a:cxn>
              </a:cxnLst>
              <a:rect l="0" t="0" r="r" b="b"/>
              <a:pathLst>
                <a:path w="6840" h="4458">
                  <a:moveTo>
                    <a:pt x="0" y="4458"/>
                  </a:moveTo>
                  <a:lnTo>
                    <a:pt x="0" y="4458"/>
                  </a:lnTo>
                  <a:lnTo>
                    <a:pt x="6840" y="4458"/>
                  </a:lnTo>
                  <a:lnTo>
                    <a:pt x="6840" y="0"/>
                  </a:lnTo>
                  <a:lnTo>
                    <a:pt x="0" y="0"/>
                  </a:lnTo>
                  <a:lnTo>
                    <a:pt x="0" y="4458"/>
                  </a:lnTo>
                  <a:close/>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3" name="Freeform 11">
              <a:extLst>
                <a:ext uri="{FF2B5EF4-FFF2-40B4-BE49-F238E27FC236}">
                  <a16:creationId xmlns:a16="http://schemas.microsoft.com/office/drawing/2014/main" id="{A7A18C72-7C8B-49A6-9C19-FD3DAA63BF6F}"/>
                </a:ext>
              </a:extLst>
            </p:cNvPr>
            <p:cNvSpPr>
              <a:spLocks/>
            </p:cNvSpPr>
            <p:nvPr/>
          </p:nvSpPr>
          <p:spPr bwMode="auto">
            <a:xfrm>
              <a:off x="3908" y="2325"/>
              <a:ext cx="1554" cy="1998"/>
            </a:xfrm>
            <a:custGeom>
              <a:avLst/>
              <a:gdLst>
                <a:gd name="T0" fmla="*/ 654 w 1849"/>
                <a:gd name="T1" fmla="*/ 2359 h 2374"/>
                <a:gd name="T2" fmla="*/ 654 w 1849"/>
                <a:gd name="T3" fmla="*/ 2359 h 2374"/>
                <a:gd name="T4" fmla="*/ 101 w 1849"/>
                <a:gd name="T5" fmla="*/ 1627 h 2374"/>
                <a:gd name="T6" fmla="*/ 146 w 1849"/>
                <a:gd name="T7" fmla="*/ 701 h 2374"/>
                <a:gd name="T8" fmla="*/ 609 w 1849"/>
                <a:gd name="T9" fmla="*/ 179 h 2374"/>
                <a:gd name="T10" fmla="*/ 1132 w 1849"/>
                <a:gd name="T11" fmla="*/ 0 h 2374"/>
                <a:gd name="T12" fmla="*/ 460 w 1849"/>
                <a:gd name="T13" fmla="*/ 1299 h 2374"/>
                <a:gd name="T14" fmla="*/ 953 w 1849"/>
                <a:gd name="T15" fmla="*/ 1986 h 2374"/>
                <a:gd name="T16" fmla="*/ 1849 w 1849"/>
                <a:gd name="T17" fmla="*/ 2374 h 2374"/>
                <a:gd name="T18" fmla="*/ 654 w 1849"/>
                <a:gd name="T19" fmla="*/ 2359 h 2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9" h="2374">
                  <a:moveTo>
                    <a:pt x="654" y="2359"/>
                  </a:moveTo>
                  <a:lnTo>
                    <a:pt x="654" y="2359"/>
                  </a:lnTo>
                  <a:cubicBezTo>
                    <a:pt x="449" y="2153"/>
                    <a:pt x="228" y="1891"/>
                    <a:pt x="101" y="1627"/>
                  </a:cubicBezTo>
                  <a:cubicBezTo>
                    <a:pt x="0" y="1417"/>
                    <a:pt x="19" y="898"/>
                    <a:pt x="146" y="701"/>
                  </a:cubicBezTo>
                  <a:cubicBezTo>
                    <a:pt x="183" y="644"/>
                    <a:pt x="573" y="191"/>
                    <a:pt x="609" y="179"/>
                  </a:cubicBezTo>
                  <a:lnTo>
                    <a:pt x="1132" y="0"/>
                  </a:lnTo>
                  <a:cubicBezTo>
                    <a:pt x="857" y="330"/>
                    <a:pt x="380" y="834"/>
                    <a:pt x="460" y="1299"/>
                  </a:cubicBezTo>
                  <a:cubicBezTo>
                    <a:pt x="494" y="1498"/>
                    <a:pt x="769" y="1900"/>
                    <a:pt x="953" y="1986"/>
                  </a:cubicBezTo>
                  <a:cubicBezTo>
                    <a:pt x="1246" y="2123"/>
                    <a:pt x="1551" y="2244"/>
                    <a:pt x="1849" y="2374"/>
                  </a:cubicBezTo>
                  <a:lnTo>
                    <a:pt x="654" y="2359"/>
                  </a:lnTo>
                  <a:close/>
                </a:path>
              </a:pathLst>
            </a:custGeom>
            <a:solidFill>
              <a:srgbClr val="97979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4" name="Freeform 12">
              <a:extLst>
                <a:ext uri="{FF2B5EF4-FFF2-40B4-BE49-F238E27FC236}">
                  <a16:creationId xmlns:a16="http://schemas.microsoft.com/office/drawing/2014/main" id="{B9803B6F-F94F-4422-8A54-A504B2B615F5}"/>
                </a:ext>
              </a:extLst>
            </p:cNvPr>
            <p:cNvSpPr>
              <a:spLocks noEditPoints="1"/>
            </p:cNvSpPr>
            <p:nvPr/>
          </p:nvSpPr>
          <p:spPr bwMode="auto">
            <a:xfrm>
              <a:off x="15" y="1152"/>
              <a:ext cx="5750" cy="3167"/>
            </a:xfrm>
            <a:custGeom>
              <a:avLst/>
              <a:gdLst>
                <a:gd name="T0" fmla="*/ 6276 w 6842"/>
                <a:gd name="T1" fmla="*/ 373 h 3763"/>
                <a:gd name="T2" fmla="*/ 6276 w 6842"/>
                <a:gd name="T3" fmla="*/ 373 h 3763"/>
                <a:gd name="T4" fmla="*/ 6164 w 6842"/>
                <a:gd name="T5" fmla="*/ 377 h 3763"/>
                <a:gd name="T6" fmla="*/ 6287 w 6842"/>
                <a:gd name="T7" fmla="*/ 548 h 3763"/>
                <a:gd name="T8" fmla="*/ 6287 w 6842"/>
                <a:gd name="T9" fmla="*/ 548 h 3763"/>
                <a:gd name="T10" fmla="*/ 6153 w 6842"/>
                <a:gd name="T11" fmla="*/ 548 h 3763"/>
                <a:gd name="T12" fmla="*/ 6298 w 6842"/>
                <a:gd name="T13" fmla="*/ 720 h 3763"/>
                <a:gd name="T14" fmla="*/ 6298 w 6842"/>
                <a:gd name="T15" fmla="*/ 720 h 3763"/>
                <a:gd name="T16" fmla="*/ 6127 w 6842"/>
                <a:gd name="T17" fmla="*/ 720 h 3763"/>
                <a:gd name="T18" fmla="*/ 6310 w 6842"/>
                <a:gd name="T19" fmla="*/ 892 h 3763"/>
                <a:gd name="T20" fmla="*/ 6310 w 6842"/>
                <a:gd name="T21" fmla="*/ 892 h 3763"/>
                <a:gd name="T22" fmla="*/ 6123 w 6842"/>
                <a:gd name="T23" fmla="*/ 892 h 3763"/>
                <a:gd name="T24" fmla="*/ 6332 w 6842"/>
                <a:gd name="T25" fmla="*/ 1060 h 3763"/>
                <a:gd name="T26" fmla="*/ 6332 w 6842"/>
                <a:gd name="T27" fmla="*/ 1060 h 3763"/>
                <a:gd name="T28" fmla="*/ 6227 w 6842"/>
                <a:gd name="T29" fmla="*/ 0 h 3763"/>
                <a:gd name="T30" fmla="*/ 6108 w 6842"/>
                <a:gd name="T31" fmla="*/ 1000 h 3763"/>
                <a:gd name="T32" fmla="*/ 6108 w 6842"/>
                <a:gd name="T33" fmla="*/ 1000 h 3763"/>
                <a:gd name="T34" fmla="*/ 6212 w 6842"/>
                <a:gd name="T35" fmla="*/ 0 h 3763"/>
                <a:gd name="T36" fmla="*/ 6212 w 6842"/>
                <a:gd name="T37" fmla="*/ 1015 h 3763"/>
                <a:gd name="T38" fmla="*/ 6212 w 6842"/>
                <a:gd name="T39" fmla="*/ 1015 h 3763"/>
                <a:gd name="T40" fmla="*/ 6212 w 6842"/>
                <a:gd name="T41" fmla="*/ 0 h 3763"/>
                <a:gd name="T42" fmla="*/ 6840 w 6842"/>
                <a:gd name="T43" fmla="*/ 1254 h 3763"/>
                <a:gd name="T44" fmla="*/ 6840 w 6842"/>
                <a:gd name="T45" fmla="*/ 1254 h 3763"/>
                <a:gd name="T46" fmla="*/ 4600 w 6842"/>
                <a:gd name="T47" fmla="*/ 657 h 3763"/>
                <a:gd name="T48" fmla="*/ 1479 w 6842"/>
                <a:gd name="T49" fmla="*/ 821 h 3763"/>
                <a:gd name="T50" fmla="*/ 344 w 6842"/>
                <a:gd name="T51" fmla="*/ 1105 h 3763"/>
                <a:gd name="T52" fmla="*/ 4331 w 6842"/>
                <a:gd name="T53" fmla="*/ 1986 h 3763"/>
                <a:gd name="T54" fmla="*/ 4331 w 6842"/>
                <a:gd name="T55" fmla="*/ 1986 h 3763"/>
                <a:gd name="T56" fmla="*/ 3106 w 6842"/>
                <a:gd name="T57" fmla="*/ 1568 h 3763"/>
                <a:gd name="T58" fmla="*/ 1479 w 6842"/>
                <a:gd name="T59" fmla="*/ 1194 h 3763"/>
                <a:gd name="T60" fmla="*/ 0 w 6842"/>
                <a:gd name="T61" fmla="*/ 1075 h 3763"/>
                <a:gd name="T62" fmla="*/ 6842 w 6842"/>
                <a:gd name="T63" fmla="*/ 1262 h 3763"/>
                <a:gd name="T64" fmla="*/ 6842 w 6842"/>
                <a:gd name="T65" fmla="*/ 1262 h 3763"/>
                <a:gd name="T66" fmla="*/ 5227 w 6842"/>
                <a:gd name="T67" fmla="*/ 1568 h 3763"/>
                <a:gd name="T68" fmla="*/ 2972 w 6842"/>
                <a:gd name="T69" fmla="*/ 2673 h 3763"/>
                <a:gd name="T70" fmla="*/ 1449 w 6842"/>
                <a:gd name="T71" fmla="*/ 3763 h 3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42" h="3763">
                  <a:moveTo>
                    <a:pt x="6276" y="373"/>
                  </a:moveTo>
                  <a:lnTo>
                    <a:pt x="6276" y="373"/>
                  </a:lnTo>
                  <a:lnTo>
                    <a:pt x="6164" y="377"/>
                  </a:lnTo>
                  <a:moveTo>
                    <a:pt x="6287" y="548"/>
                  </a:moveTo>
                  <a:lnTo>
                    <a:pt x="6287" y="548"/>
                  </a:lnTo>
                  <a:lnTo>
                    <a:pt x="6153" y="548"/>
                  </a:lnTo>
                  <a:moveTo>
                    <a:pt x="6298" y="720"/>
                  </a:moveTo>
                  <a:lnTo>
                    <a:pt x="6298" y="720"/>
                  </a:lnTo>
                  <a:lnTo>
                    <a:pt x="6127" y="720"/>
                  </a:lnTo>
                  <a:moveTo>
                    <a:pt x="6310" y="892"/>
                  </a:moveTo>
                  <a:lnTo>
                    <a:pt x="6310" y="892"/>
                  </a:lnTo>
                  <a:lnTo>
                    <a:pt x="6123" y="892"/>
                  </a:lnTo>
                  <a:moveTo>
                    <a:pt x="6332" y="1060"/>
                  </a:moveTo>
                  <a:lnTo>
                    <a:pt x="6332" y="1060"/>
                  </a:lnTo>
                  <a:lnTo>
                    <a:pt x="6227" y="0"/>
                  </a:lnTo>
                  <a:moveTo>
                    <a:pt x="6108" y="1000"/>
                  </a:moveTo>
                  <a:lnTo>
                    <a:pt x="6108" y="1000"/>
                  </a:lnTo>
                  <a:lnTo>
                    <a:pt x="6212" y="0"/>
                  </a:lnTo>
                  <a:moveTo>
                    <a:pt x="6212" y="1015"/>
                  </a:moveTo>
                  <a:lnTo>
                    <a:pt x="6212" y="1015"/>
                  </a:lnTo>
                  <a:lnTo>
                    <a:pt x="6212" y="0"/>
                  </a:lnTo>
                  <a:moveTo>
                    <a:pt x="6840" y="1254"/>
                  </a:moveTo>
                  <a:lnTo>
                    <a:pt x="6840" y="1254"/>
                  </a:lnTo>
                  <a:cubicBezTo>
                    <a:pt x="6840" y="1254"/>
                    <a:pt x="5451" y="716"/>
                    <a:pt x="4600" y="657"/>
                  </a:cubicBezTo>
                  <a:cubicBezTo>
                    <a:pt x="3748" y="597"/>
                    <a:pt x="2136" y="687"/>
                    <a:pt x="1479" y="821"/>
                  </a:cubicBezTo>
                  <a:cubicBezTo>
                    <a:pt x="821" y="955"/>
                    <a:pt x="344" y="1105"/>
                    <a:pt x="344" y="1105"/>
                  </a:cubicBezTo>
                  <a:moveTo>
                    <a:pt x="4331" y="1986"/>
                  </a:moveTo>
                  <a:lnTo>
                    <a:pt x="4331" y="1986"/>
                  </a:lnTo>
                  <a:cubicBezTo>
                    <a:pt x="4331" y="1986"/>
                    <a:pt x="3689" y="1732"/>
                    <a:pt x="3106" y="1568"/>
                  </a:cubicBezTo>
                  <a:cubicBezTo>
                    <a:pt x="2524" y="1403"/>
                    <a:pt x="1897" y="1239"/>
                    <a:pt x="1479" y="1194"/>
                  </a:cubicBezTo>
                  <a:cubicBezTo>
                    <a:pt x="1060" y="1149"/>
                    <a:pt x="0" y="1075"/>
                    <a:pt x="0" y="1075"/>
                  </a:cubicBezTo>
                  <a:moveTo>
                    <a:pt x="6842" y="1262"/>
                  </a:moveTo>
                  <a:lnTo>
                    <a:pt x="6842" y="1262"/>
                  </a:lnTo>
                  <a:cubicBezTo>
                    <a:pt x="6383" y="1300"/>
                    <a:pt x="5562" y="1390"/>
                    <a:pt x="5227" y="1568"/>
                  </a:cubicBezTo>
                  <a:cubicBezTo>
                    <a:pt x="4749" y="1821"/>
                    <a:pt x="3300" y="2419"/>
                    <a:pt x="2972" y="2673"/>
                  </a:cubicBezTo>
                  <a:cubicBezTo>
                    <a:pt x="2643" y="2927"/>
                    <a:pt x="1449" y="3763"/>
                    <a:pt x="1449" y="3763"/>
                  </a:cubicBezTo>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5" name="Freeform 13">
              <a:extLst>
                <a:ext uri="{FF2B5EF4-FFF2-40B4-BE49-F238E27FC236}">
                  <a16:creationId xmlns:a16="http://schemas.microsoft.com/office/drawing/2014/main" id="{F666382D-68AF-4780-B299-A5D6283125D0}"/>
                </a:ext>
              </a:extLst>
            </p:cNvPr>
            <p:cNvSpPr>
              <a:spLocks noEditPoints="1"/>
            </p:cNvSpPr>
            <p:nvPr/>
          </p:nvSpPr>
          <p:spPr bwMode="auto">
            <a:xfrm>
              <a:off x="5179" y="1011"/>
              <a:ext cx="69" cy="295"/>
            </a:xfrm>
            <a:custGeom>
              <a:avLst/>
              <a:gdLst>
                <a:gd name="T0" fmla="*/ 34 w 82"/>
                <a:gd name="T1" fmla="*/ 175 h 351"/>
                <a:gd name="T2" fmla="*/ 34 w 82"/>
                <a:gd name="T3" fmla="*/ 175 h 351"/>
                <a:gd name="T4" fmla="*/ 82 w 82"/>
                <a:gd name="T5" fmla="*/ 168 h 351"/>
                <a:gd name="T6" fmla="*/ 0 w 82"/>
                <a:gd name="T7" fmla="*/ 351 h 351"/>
                <a:gd name="T8" fmla="*/ 0 w 82"/>
                <a:gd name="T9" fmla="*/ 351 h 351"/>
                <a:gd name="T10" fmla="*/ 34 w 82"/>
                <a:gd name="T11" fmla="*/ 175 h 351"/>
                <a:gd name="T12" fmla="*/ 0 w 82"/>
                <a:gd name="T13" fmla="*/ 0 h 351"/>
              </a:gdLst>
              <a:ahLst/>
              <a:cxnLst>
                <a:cxn ang="0">
                  <a:pos x="T0" y="T1"/>
                </a:cxn>
                <a:cxn ang="0">
                  <a:pos x="T2" y="T3"/>
                </a:cxn>
                <a:cxn ang="0">
                  <a:pos x="T4" y="T5"/>
                </a:cxn>
                <a:cxn ang="0">
                  <a:pos x="T6" y="T7"/>
                </a:cxn>
                <a:cxn ang="0">
                  <a:pos x="T8" y="T9"/>
                </a:cxn>
                <a:cxn ang="0">
                  <a:pos x="T10" y="T11"/>
                </a:cxn>
                <a:cxn ang="0">
                  <a:pos x="T12" y="T13"/>
                </a:cxn>
              </a:cxnLst>
              <a:rect l="0" t="0" r="r" b="b"/>
              <a:pathLst>
                <a:path w="82" h="351">
                  <a:moveTo>
                    <a:pt x="34" y="175"/>
                  </a:moveTo>
                  <a:lnTo>
                    <a:pt x="34" y="175"/>
                  </a:lnTo>
                  <a:lnTo>
                    <a:pt x="82" y="168"/>
                  </a:lnTo>
                  <a:moveTo>
                    <a:pt x="0" y="351"/>
                  </a:moveTo>
                  <a:lnTo>
                    <a:pt x="0" y="351"/>
                  </a:lnTo>
                  <a:cubicBezTo>
                    <a:pt x="19" y="351"/>
                    <a:pt x="34" y="272"/>
                    <a:pt x="34" y="175"/>
                  </a:cubicBezTo>
                  <a:cubicBezTo>
                    <a:pt x="34" y="78"/>
                    <a:pt x="19" y="0"/>
                    <a:pt x="0" y="0"/>
                  </a:cubicBezTo>
                </a:path>
              </a:pathLst>
            </a:custGeom>
            <a:noFill/>
            <a:ln w="127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6" name="Freeform 14">
              <a:extLst>
                <a:ext uri="{FF2B5EF4-FFF2-40B4-BE49-F238E27FC236}">
                  <a16:creationId xmlns:a16="http://schemas.microsoft.com/office/drawing/2014/main" id="{DC4F10FD-6F36-4C02-812B-E946A0F189D0}"/>
                </a:ext>
              </a:extLst>
            </p:cNvPr>
            <p:cNvSpPr>
              <a:spLocks noEditPoints="1"/>
            </p:cNvSpPr>
            <p:nvPr/>
          </p:nvSpPr>
          <p:spPr bwMode="auto">
            <a:xfrm>
              <a:off x="4929" y="1033"/>
              <a:ext cx="229" cy="251"/>
            </a:xfrm>
            <a:custGeom>
              <a:avLst/>
              <a:gdLst>
                <a:gd name="T0" fmla="*/ 272 w 272"/>
                <a:gd name="T1" fmla="*/ 298 h 298"/>
                <a:gd name="T2" fmla="*/ 219 w 272"/>
                <a:gd name="T3" fmla="*/ 298 h 298"/>
                <a:gd name="T4" fmla="*/ 192 w 272"/>
                <a:gd name="T5" fmla="*/ 298 h 298"/>
                <a:gd name="T6" fmla="*/ 165 w 272"/>
                <a:gd name="T7" fmla="*/ 298 h 298"/>
                <a:gd name="T8" fmla="*/ 112 w 272"/>
                <a:gd name="T9" fmla="*/ 298 h 298"/>
                <a:gd name="T10" fmla="*/ 85 w 272"/>
                <a:gd name="T11" fmla="*/ 298 h 298"/>
                <a:gd name="T12" fmla="*/ 59 w 272"/>
                <a:gd name="T13" fmla="*/ 298 h 298"/>
                <a:gd name="T14" fmla="*/ 5 w 272"/>
                <a:gd name="T15" fmla="*/ 298 h 298"/>
                <a:gd name="T16" fmla="*/ 0 w 272"/>
                <a:gd name="T17" fmla="*/ 298 h 298"/>
                <a:gd name="T18" fmla="*/ 272 w 272"/>
                <a:gd name="T19" fmla="*/ 239 h 298"/>
                <a:gd name="T20" fmla="*/ 219 w 272"/>
                <a:gd name="T21" fmla="*/ 239 h 298"/>
                <a:gd name="T22" fmla="*/ 192 w 272"/>
                <a:gd name="T23" fmla="*/ 239 h 298"/>
                <a:gd name="T24" fmla="*/ 165 w 272"/>
                <a:gd name="T25" fmla="*/ 239 h 298"/>
                <a:gd name="T26" fmla="*/ 112 w 272"/>
                <a:gd name="T27" fmla="*/ 239 h 298"/>
                <a:gd name="T28" fmla="*/ 85 w 272"/>
                <a:gd name="T29" fmla="*/ 239 h 298"/>
                <a:gd name="T30" fmla="*/ 59 w 272"/>
                <a:gd name="T31" fmla="*/ 239 h 298"/>
                <a:gd name="T32" fmla="*/ 5 w 272"/>
                <a:gd name="T33" fmla="*/ 239 h 298"/>
                <a:gd name="T34" fmla="*/ 0 w 272"/>
                <a:gd name="T35" fmla="*/ 239 h 298"/>
                <a:gd name="T36" fmla="*/ 272 w 272"/>
                <a:gd name="T37" fmla="*/ 179 h 298"/>
                <a:gd name="T38" fmla="*/ 219 w 272"/>
                <a:gd name="T39" fmla="*/ 179 h 298"/>
                <a:gd name="T40" fmla="*/ 192 w 272"/>
                <a:gd name="T41" fmla="*/ 179 h 298"/>
                <a:gd name="T42" fmla="*/ 165 w 272"/>
                <a:gd name="T43" fmla="*/ 179 h 298"/>
                <a:gd name="T44" fmla="*/ 112 w 272"/>
                <a:gd name="T45" fmla="*/ 179 h 298"/>
                <a:gd name="T46" fmla="*/ 85 w 272"/>
                <a:gd name="T47" fmla="*/ 179 h 298"/>
                <a:gd name="T48" fmla="*/ 59 w 272"/>
                <a:gd name="T49" fmla="*/ 179 h 298"/>
                <a:gd name="T50" fmla="*/ 5 w 272"/>
                <a:gd name="T51" fmla="*/ 179 h 298"/>
                <a:gd name="T52" fmla="*/ 0 w 272"/>
                <a:gd name="T53" fmla="*/ 179 h 298"/>
                <a:gd name="T54" fmla="*/ 272 w 272"/>
                <a:gd name="T55" fmla="*/ 119 h 298"/>
                <a:gd name="T56" fmla="*/ 219 w 272"/>
                <a:gd name="T57" fmla="*/ 119 h 298"/>
                <a:gd name="T58" fmla="*/ 192 w 272"/>
                <a:gd name="T59" fmla="*/ 119 h 298"/>
                <a:gd name="T60" fmla="*/ 165 w 272"/>
                <a:gd name="T61" fmla="*/ 119 h 298"/>
                <a:gd name="T62" fmla="*/ 112 w 272"/>
                <a:gd name="T63" fmla="*/ 119 h 298"/>
                <a:gd name="T64" fmla="*/ 85 w 272"/>
                <a:gd name="T65" fmla="*/ 119 h 298"/>
                <a:gd name="T66" fmla="*/ 59 w 272"/>
                <a:gd name="T67" fmla="*/ 119 h 298"/>
                <a:gd name="T68" fmla="*/ 5 w 272"/>
                <a:gd name="T69" fmla="*/ 119 h 298"/>
                <a:gd name="T70" fmla="*/ 0 w 272"/>
                <a:gd name="T71" fmla="*/ 119 h 298"/>
                <a:gd name="T72" fmla="*/ 272 w 272"/>
                <a:gd name="T73" fmla="*/ 59 h 298"/>
                <a:gd name="T74" fmla="*/ 219 w 272"/>
                <a:gd name="T75" fmla="*/ 59 h 298"/>
                <a:gd name="T76" fmla="*/ 192 w 272"/>
                <a:gd name="T77" fmla="*/ 59 h 298"/>
                <a:gd name="T78" fmla="*/ 165 w 272"/>
                <a:gd name="T79" fmla="*/ 59 h 298"/>
                <a:gd name="T80" fmla="*/ 112 w 272"/>
                <a:gd name="T81" fmla="*/ 59 h 298"/>
                <a:gd name="T82" fmla="*/ 85 w 272"/>
                <a:gd name="T83" fmla="*/ 59 h 298"/>
                <a:gd name="T84" fmla="*/ 59 w 272"/>
                <a:gd name="T85" fmla="*/ 59 h 298"/>
                <a:gd name="T86" fmla="*/ 5 w 272"/>
                <a:gd name="T87" fmla="*/ 59 h 298"/>
                <a:gd name="T88" fmla="*/ 0 w 272"/>
                <a:gd name="T89" fmla="*/ 59 h 298"/>
                <a:gd name="T90" fmla="*/ 272 w 272"/>
                <a:gd name="T91" fmla="*/ 0 h 298"/>
                <a:gd name="T92" fmla="*/ 219 w 272"/>
                <a:gd name="T93" fmla="*/ 0 h 298"/>
                <a:gd name="T94" fmla="*/ 192 w 272"/>
                <a:gd name="T95" fmla="*/ 0 h 298"/>
                <a:gd name="T96" fmla="*/ 165 w 272"/>
                <a:gd name="T97" fmla="*/ 0 h 298"/>
                <a:gd name="T98" fmla="*/ 112 w 272"/>
                <a:gd name="T99" fmla="*/ 0 h 298"/>
                <a:gd name="T100" fmla="*/ 85 w 272"/>
                <a:gd name="T101" fmla="*/ 0 h 298"/>
                <a:gd name="T102" fmla="*/ 59 w 272"/>
                <a:gd name="T103" fmla="*/ 0 h 298"/>
                <a:gd name="T104" fmla="*/ 5 w 272"/>
                <a:gd name="T105" fmla="*/ 0 h 298"/>
                <a:gd name="T106" fmla="*/ 0 w 272"/>
                <a:gd name="T10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2" h="298">
                  <a:moveTo>
                    <a:pt x="272" y="298"/>
                  </a:moveTo>
                  <a:lnTo>
                    <a:pt x="272" y="298"/>
                  </a:lnTo>
                  <a:lnTo>
                    <a:pt x="245" y="298"/>
                  </a:lnTo>
                  <a:moveTo>
                    <a:pt x="219" y="298"/>
                  </a:moveTo>
                  <a:lnTo>
                    <a:pt x="219" y="298"/>
                  </a:lnTo>
                  <a:lnTo>
                    <a:pt x="192" y="298"/>
                  </a:lnTo>
                  <a:moveTo>
                    <a:pt x="165" y="298"/>
                  </a:moveTo>
                  <a:lnTo>
                    <a:pt x="165" y="298"/>
                  </a:lnTo>
                  <a:lnTo>
                    <a:pt x="139" y="298"/>
                  </a:lnTo>
                  <a:moveTo>
                    <a:pt x="112" y="298"/>
                  </a:moveTo>
                  <a:lnTo>
                    <a:pt x="112" y="298"/>
                  </a:lnTo>
                  <a:lnTo>
                    <a:pt x="85" y="298"/>
                  </a:lnTo>
                  <a:moveTo>
                    <a:pt x="59" y="298"/>
                  </a:moveTo>
                  <a:lnTo>
                    <a:pt x="59" y="298"/>
                  </a:lnTo>
                  <a:lnTo>
                    <a:pt x="32" y="298"/>
                  </a:lnTo>
                  <a:moveTo>
                    <a:pt x="5" y="298"/>
                  </a:moveTo>
                  <a:lnTo>
                    <a:pt x="5" y="298"/>
                  </a:lnTo>
                  <a:lnTo>
                    <a:pt x="0" y="298"/>
                  </a:lnTo>
                  <a:moveTo>
                    <a:pt x="272" y="239"/>
                  </a:moveTo>
                  <a:lnTo>
                    <a:pt x="272" y="239"/>
                  </a:lnTo>
                  <a:lnTo>
                    <a:pt x="245" y="239"/>
                  </a:lnTo>
                  <a:moveTo>
                    <a:pt x="219" y="239"/>
                  </a:moveTo>
                  <a:lnTo>
                    <a:pt x="219" y="239"/>
                  </a:lnTo>
                  <a:lnTo>
                    <a:pt x="192" y="239"/>
                  </a:lnTo>
                  <a:moveTo>
                    <a:pt x="165" y="239"/>
                  </a:moveTo>
                  <a:lnTo>
                    <a:pt x="165" y="239"/>
                  </a:lnTo>
                  <a:lnTo>
                    <a:pt x="139" y="239"/>
                  </a:lnTo>
                  <a:moveTo>
                    <a:pt x="112" y="239"/>
                  </a:moveTo>
                  <a:lnTo>
                    <a:pt x="112" y="239"/>
                  </a:lnTo>
                  <a:lnTo>
                    <a:pt x="85" y="239"/>
                  </a:lnTo>
                  <a:moveTo>
                    <a:pt x="59" y="239"/>
                  </a:moveTo>
                  <a:lnTo>
                    <a:pt x="59" y="239"/>
                  </a:lnTo>
                  <a:lnTo>
                    <a:pt x="32" y="239"/>
                  </a:lnTo>
                  <a:moveTo>
                    <a:pt x="5" y="239"/>
                  </a:moveTo>
                  <a:lnTo>
                    <a:pt x="5" y="239"/>
                  </a:lnTo>
                  <a:lnTo>
                    <a:pt x="0" y="239"/>
                  </a:lnTo>
                  <a:moveTo>
                    <a:pt x="272" y="179"/>
                  </a:moveTo>
                  <a:lnTo>
                    <a:pt x="272" y="179"/>
                  </a:lnTo>
                  <a:lnTo>
                    <a:pt x="245" y="179"/>
                  </a:lnTo>
                  <a:moveTo>
                    <a:pt x="219" y="179"/>
                  </a:moveTo>
                  <a:lnTo>
                    <a:pt x="219" y="179"/>
                  </a:lnTo>
                  <a:lnTo>
                    <a:pt x="192" y="179"/>
                  </a:lnTo>
                  <a:moveTo>
                    <a:pt x="165" y="179"/>
                  </a:moveTo>
                  <a:lnTo>
                    <a:pt x="165" y="179"/>
                  </a:lnTo>
                  <a:lnTo>
                    <a:pt x="139" y="179"/>
                  </a:lnTo>
                  <a:moveTo>
                    <a:pt x="112" y="179"/>
                  </a:moveTo>
                  <a:lnTo>
                    <a:pt x="112" y="179"/>
                  </a:lnTo>
                  <a:lnTo>
                    <a:pt x="85" y="179"/>
                  </a:lnTo>
                  <a:moveTo>
                    <a:pt x="59" y="179"/>
                  </a:moveTo>
                  <a:lnTo>
                    <a:pt x="59" y="179"/>
                  </a:lnTo>
                  <a:lnTo>
                    <a:pt x="32" y="179"/>
                  </a:lnTo>
                  <a:moveTo>
                    <a:pt x="5" y="179"/>
                  </a:moveTo>
                  <a:lnTo>
                    <a:pt x="5" y="179"/>
                  </a:lnTo>
                  <a:lnTo>
                    <a:pt x="0" y="179"/>
                  </a:lnTo>
                  <a:moveTo>
                    <a:pt x="272" y="119"/>
                  </a:moveTo>
                  <a:lnTo>
                    <a:pt x="272" y="119"/>
                  </a:lnTo>
                  <a:lnTo>
                    <a:pt x="245" y="119"/>
                  </a:lnTo>
                  <a:moveTo>
                    <a:pt x="219" y="119"/>
                  </a:moveTo>
                  <a:lnTo>
                    <a:pt x="219" y="119"/>
                  </a:lnTo>
                  <a:lnTo>
                    <a:pt x="192" y="119"/>
                  </a:lnTo>
                  <a:moveTo>
                    <a:pt x="165" y="119"/>
                  </a:moveTo>
                  <a:lnTo>
                    <a:pt x="165" y="119"/>
                  </a:lnTo>
                  <a:lnTo>
                    <a:pt x="139" y="119"/>
                  </a:lnTo>
                  <a:moveTo>
                    <a:pt x="112" y="119"/>
                  </a:moveTo>
                  <a:lnTo>
                    <a:pt x="112" y="119"/>
                  </a:lnTo>
                  <a:lnTo>
                    <a:pt x="85" y="119"/>
                  </a:lnTo>
                  <a:moveTo>
                    <a:pt x="59" y="119"/>
                  </a:moveTo>
                  <a:lnTo>
                    <a:pt x="59" y="119"/>
                  </a:lnTo>
                  <a:lnTo>
                    <a:pt x="32" y="119"/>
                  </a:lnTo>
                  <a:moveTo>
                    <a:pt x="5" y="119"/>
                  </a:moveTo>
                  <a:lnTo>
                    <a:pt x="5" y="119"/>
                  </a:lnTo>
                  <a:lnTo>
                    <a:pt x="0" y="119"/>
                  </a:lnTo>
                  <a:moveTo>
                    <a:pt x="272" y="59"/>
                  </a:moveTo>
                  <a:lnTo>
                    <a:pt x="272" y="59"/>
                  </a:lnTo>
                  <a:lnTo>
                    <a:pt x="245" y="59"/>
                  </a:lnTo>
                  <a:moveTo>
                    <a:pt x="219" y="59"/>
                  </a:moveTo>
                  <a:lnTo>
                    <a:pt x="219" y="59"/>
                  </a:lnTo>
                  <a:lnTo>
                    <a:pt x="192" y="59"/>
                  </a:lnTo>
                  <a:moveTo>
                    <a:pt x="165" y="59"/>
                  </a:moveTo>
                  <a:lnTo>
                    <a:pt x="165" y="59"/>
                  </a:lnTo>
                  <a:lnTo>
                    <a:pt x="139" y="59"/>
                  </a:lnTo>
                  <a:moveTo>
                    <a:pt x="112" y="59"/>
                  </a:moveTo>
                  <a:lnTo>
                    <a:pt x="112" y="59"/>
                  </a:lnTo>
                  <a:lnTo>
                    <a:pt x="85" y="59"/>
                  </a:lnTo>
                  <a:moveTo>
                    <a:pt x="59" y="59"/>
                  </a:moveTo>
                  <a:lnTo>
                    <a:pt x="59" y="59"/>
                  </a:lnTo>
                  <a:lnTo>
                    <a:pt x="32" y="59"/>
                  </a:lnTo>
                  <a:moveTo>
                    <a:pt x="5" y="59"/>
                  </a:moveTo>
                  <a:lnTo>
                    <a:pt x="5" y="59"/>
                  </a:lnTo>
                  <a:lnTo>
                    <a:pt x="0" y="59"/>
                  </a:lnTo>
                  <a:moveTo>
                    <a:pt x="272" y="0"/>
                  </a:moveTo>
                  <a:lnTo>
                    <a:pt x="272" y="0"/>
                  </a:lnTo>
                  <a:lnTo>
                    <a:pt x="245" y="0"/>
                  </a:lnTo>
                  <a:moveTo>
                    <a:pt x="219" y="0"/>
                  </a:moveTo>
                  <a:lnTo>
                    <a:pt x="219" y="0"/>
                  </a:lnTo>
                  <a:lnTo>
                    <a:pt x="192" y="0"/>
                  </a:lnTo>
                  <a:moveTo>
                    <a:pt x="165" y="0"/>
                  </a:moveTo>
                  <a:lnTo>
                    <a:pt x="165" y="0"/>
                  </a:lnTo>
                  <a:lnTo>
                    <a:pt x="139" y="0"/>
                  </a:lnTo>
                  <a:moveTo>
                    <a:pt x="112" y="0"/>
                  </a:moveTo>
                  <a:lnTo>
                    <a:pt x="112" y="0"/>
                  </a:lnTo>
                  <a:lnTo>
                    <a:pt x="85" y="0"/>
                  </a:lnTo>
                  <a:moveTo>
                    <a:pt x="59" y="0"/>
                  </a:moveTo>
                  <a:lnTo>
                    <a:pt x="59" y="0"/>
                  </a:lnTo>
                  <a:lnTo>
                    <a:pt x="32" y="0"/>
                  </a:lnTo>
                  <a:moveTo>
                    <a:pt x="5" y="0"/>
                  </a:moveTo>
                  <a:lnTo>
                    <a:pt x="5" y="0"/>
                  </a:lnTo>
                  <a:lnTo>
                    <a:pt x="0" y="0"/>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7" name="Rectangle 15">
              <a:extLst>
                <a:ext uri="{FF2B5EF4-FFF2-40B4-BE49-F238E27FC236}">
                  <a16:creationId xmlns:a16="http://schemas.microsoft.com/office/drawing/2014/main" id="{72212274-01E7-454C-ABA7-109CFFBCAF3A}"/>
                </a:ext>
              </a:extLst>
            </p:cNvPr>
            <p:cNvSpPr>
              <a:spLocks noChangeArrowheads="1"/>
            </p:cNvSpPr>
            <p:nvPr/>
          </p:nvSpPr>
          <p:spPr bwMode="auto">
            <a:xfrm>
              <a:off x="3830" y="1221"/>
              <a:ext cx="1060" cy="174"/>
            </a:xfrm>
            <a:prstGeom prst="rect">
              <a:avLst/>
            </a:prstGeom>
            <a:solidFill>
              <a:srgbClr val="FFFFFF"/>
            </a:solidFill>
            <a:ln w="9525">
              <a:solidFill>
                <a:srgbClr val="000000"/>
              </a:solidFill>
              <a:miter lim="800000"/>
              <a:headEnd/>
              <a:tailEnd/>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dirty="0">
                  <a:latin typeface="Times New Roman" panose="02020603050405020304" pitchFamily="18" charset="0"/>
                  <a:cs typeface="Times New Roman" panose="02020603050405020304" pitchFamily="18" charset="0"/>
                </a:rPr>
                <a:t>Energía renovable</a:t>
              </a:r>
            </a:p>
          </p:txBody>
        </p:sp>
        <p:sp>
          <p:nvSpPr>
            <p:cNvPr id="18" name="Freeform 16">
              <a:extLst>
                <a:ext uri="{FF2B5EF4-FFF2-40B4-BE49-F238E27FC236}">
                  <a16:creationId xmlns:a16="http://schemas.microsoft.com/office/drawing/2014/main" id="{68A9D34E-15F1-4BFF-BE69-C9011624DC1A}"/>
                </a:ext>
              </a:extLst>
            </p:cNvPr>
            <p:cNvSpPr>
              <a:spLocks/>
            </p:cNvSpPr>
            <p:nvPr/>
          </p:nvSpPr>
          <p:spPr bwMode="auto">
            <a:xfrm>
              <a:off x="4546" y="3288"/>
              <a:ext cx="514" cy="214"/>
            </a:xfrm>
            <a:custGeom>
              <a:avLst/>
              <a:gdLst>
                <a:gd name="T0" fmla="*/ 0 w 612"/>
                <a:gd name="T1" fmla="*/ 0 h 254"/>
                <a:gd name="T2" fmla="*/ 0 w 612"/>
                <a:gd name="T3" fmla="*/ 0 h 254"/>
                <a:gd name="T4" fmla="*/ 612 w 612"/>
                <a:gd name="T5" fmla="*/ 0 h 254"/>
                <a:gd name="T6" fmla="*/ 612 w 612"/>
                <a:gd name="T7" fmla="*/ 254 h 254"/>
                <a:gd name="T8" fmla="*/ 0 w 612"/>
                <a:gd name="T9" fmla="*/ 254 h 254"/>
                <a:gd name="T10" fmla="*/ 0 w 612"/>
                <a:gd name="T11" fmla="*/ 0 h 254"/>
              </a:gdLst>
              <a:ahLst/>
              <a:cxnLst>
                <a:cxn ang="0">
                  <a:pos x="T0" y="T1"/>
                </a:cxn>
                <a:cxn ang="0">
                  <a:pos x="T2" y="T3"/>
                </a:cxn>
                <a:cxn ang="0">
                  <a:pos x="T4" y="T5"/>
                </a:cxn>
                <a:cxn ang="0">
                  <a:pos x="T6" y="T7"/>
                </a:cxn>
                <a:cxn ang="0">
                  <a:pos x="T8" y="T9"/>
                </a:cxn>
                <a:cxn ang="0">
                  <a:pos x="T10" y="T11"/>
                </a:cxn>
              </a:cxnLst>
              <a:rect l="0" t="0" r="r" b="b"/>
              <a:pathLst>
                <a:path w="612" h="254">
                  <a:moveTo>
                    <a:pt x="0" y="0"/>
                  </a:moveTo>
                  <a:lnTo>
                    <a:pt x="0" y="0"/>
                  </a:lnTo>
                  <a:lnTo>
                    <a:pt x="612" y="0"/>
                  </a:lnTo>
                  <a:lnTo>
                    <a:pt x="612" y="254"/>
                  </a:lnTo>
                  <a:lnTo>
                    <a:pt x="0" y="254"/>
                  </a:lnTo>
                  <a:lnTo>
                    <a:pt x="0"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9" name="Freeform 17">
              <a:extLst>
                <a:ext uri="{FF2B5EF4-FFF2-40B4-BE49-F238E27FC236}">
                  <a16:creationId xmlns:a16="http://schemas.microsoft.com/office/drawing/2014/main" id="{DCBDCD8B-84EA-448B-B615-8DC1841623F6}"/>
                </a:ext>
              </a:extLst>
            </p:cNvPr>
            <p:cNvSpPr>
              <a:spLocks/>
            </p:cNvSpPr>
            <p:nvPr/>
          </p:nvSpPr>
          <p:spPr bwMode="auto">
            <a:xfrm>
              <a:off x="4546" y="3288"/>
              <a:ext cx="514" cy="214"/>
            </a:xfrm>
            <a:custGeom>
              <a:avLst/>
              <a:gdLst>
                <a:gd name="T0" fmla="*/ 0 w 612"/>
                <a:gd name="T1" fmla="*/ 0 h 254"/>
                <a:gd name="T2" fmla="*/ 0 w 612"/>
                <a:gd name="T3" fmla="*/ 0 h 254"/>
                <a:gd name="T4" fmla="*/ 612 w 612"/>
                <a:gd name="T5" fmla="*/ 0 h 254"/>
                <a:gd name="T6" fmla="*/ 612 w 612"/>
                <a:gd name="T7" fmla="*/ 254 h 254"/>
                <a:gd name="T8" fmla="*/ 0 w 612"/>
                <a:gd name="T9" fmla="*/ 254 h 254"/>
                <a:gd name="T10" fmla="*/ 0 w 612"/>
                <a:gd name="T11" fmla="*/ 0 h 254"/>
              </a:gdLst>
              <a:ahLst/>
              <a:cxnLst>
                <a:cxn ang="0">
                  <a:pos x="T0" y="T1"/>
                </a:cxn>
                <a:cxn ang="0">
                  <a:pos x="T2" y="T3"/>
                </a:cxn>
                <a:cxn ang="0">
                  <a:pos x="T4" y="T5"/>
                </a:cxn>
                <a:cxn ang="0">
                  <a:pos x="T6" y="T7"/>
                </a:cxn>
                <a:cxn ang="0">
                  <a:pos x="T8" y="T9"/>
                </a:cxn>
                <a:cxn ang="0">
                  <a:pos x="T10" y="T11"/>
                </a:cxn>
              </a:cxnLst>
              <a:rect l="0" t="0" r="r" b="b"/>
              <a:pathLst>
                <a:path w="612" h="254">
                  <a:moveTo>
                    <a:pt x="0" y="0"/>
                  </a:moveTo>
                  <a:lnTo>
                    <a:pt x="0" y="0"/>
                  </a:lnTo>
                  <a:lnTo>
                    <a:pt x="612" y="0"/>
                  </a:lnTo>
                  <a:lnTo>
                    <a:pt x="612" y="254"/>
                  </a:lnTo>
                  <a:lnTo>
                    <a:pt x="0" y="254"/>
                  </a:lnTo>
                  <a:lnTo>
                    <a:pt x="0" y="0"/>
                  </a:lnTo>
                  <a:close/>
                </a:path>
              </a:pathLst>
            </a:custGeom>
            <a:solidFill>
              <a:srgbClr val="D5D10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0" name="Freeform 18">
              <a:extLst>
                <a:ext uri="{FF2B5EF4-FFF2-40B4-BE49-F238E27FC236}">
                  <a16:creationId xmlns:a16="http://schemas.microsoft.com/office/drawing/2014/main" id="{92532A05-3CD5-479D-BA51-B34B35891C6E}"/>
                </a:ext>
              </a:extLst>
            </p:cNvPr>
            <p:cNvSpPr>
              <a:spLocks/>
            </p:cNvSpPr>
            <p:nvPr/>
          </p:nvSpPr>
          <p:spPr bwMode="auto">
            <a:xfrm>
              <a:off x="4502" y="3188"/>
              <a:ext cx="583" cy="113"/>
            </a:xfrm>
            <a:custGeom>
              <a:avLst/>
              <a:gdLst>
                <a:gd name="T0" fmla="*/ 0 w 694"/>
                <a:gd name="T1" fmla="*/ 0 h 134"/>
                <a:gd name="T2" fmla="*/ 0 w 694"/>
                <a:gd name="T3" fmla="*/ 0 h 134"/>
                <a:gd name="T4" fmla="*/ 694 w 694"/>
                <a:gd name="T5" fmla="*/ 0 h 134"/>
                <a:gd name="T6" fmla="*/ 694 w 694"/>
                <a:gd name="T7" fmla="*/ 134 h 134"/>
                <a:gd name="T8" fmla="*/ 0 w 694"/>
                <a:gd name="T9" fmla="*/ 134 h 134"/>
                <a:gd name="T10" fmla="*/ 0 w 694"/>
                <a:gd name="T11" fmla="*/ 0 h 134"/>
              </a:gdLst>
              <a:ahLst/>
              <a:cxnLst>
                <a:cxn ang="0">
                  <a:pos x="T0" y="T1"/>
                </a:cxn>
                <a:cxn ang="0">
                  <a:pos x="T2" y="T3"/>
                </a:cxn>
                <a:cxn ang="0">
                  <a:pos x="T4" y="T5"/>
                </a:cxn>
                <a:cxn ang="0">
                  <a:pos x="T6" y="T7"/>
                </a:cxn>
                <a:cxn ang="0">
                  <a:pos x="T8" y="T9"/>
                </a:cxn>
                <a:cxn ang="0">
                  <a:pos x="T10" y="T11"/>
                </a:cxn>
              </a:cxnLst>
              <a:rect l="0" t="0" r="r" b="b"/>
              <a:pathLst>
                <a:path w="694" h="134">
                  <a:moveTo>
                    <a:pt x="0" y="0"/>
                  </a:moveTo>
                  <a:lnTo>
                    <a:pt x="0" y="0"/>
                  </a:lnTo>
                  <a:lnTo>
                    <a:pt x="694" y="0"/>
                  </a:lnTo>
                  <a:lnTo>
                    <a:pt x="694" y="134"/>
                  </a:lnTo>
                  <a:lnTo>
                    <a:pt x="0" y="134"/>
                  </a:lnTo>
                  <a:lnTo>
                    <a:pt x="0" y="0"/>
                  </a:lnTo>
                  <a:close/>
                </a:path>
              </a:pathLst>
            </a:custGeom>
            <a:solidFill>
              <a:srgbClr val="75757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1" name="Freeform 19">
              <a:extLst>
                <a:ext uri="{FF2B5EF4-FFF2-40B4-BE49-F238E27FC236}">
                  <a16:creationId xmlns:a16="http://schemas.microsoft.com/office/drawing/2014/main" id="{84102B4F-D9FC-451D-950C-295286CD8F41}"/>
                </a:ext>
              </a:extLst>
            </p:cNvPr>
            <p:cNvSpPr>
              <a:spLocks/>
            </p:cNvSpPr>
            <p:nvPr/>
          </p:nvSpPr>
          <p:spPr bwMode="auto">
            <a:xfrm>
              <a:off x="4502" y="3188"/>
              <a:ext cx="583" cy="113"/>
            </a:xfrm>
            <a:custGeom>
              <a:avLst/>
              <a:gdLst>
                <a:gd name="T0" fmla="*/ 0 w 694"/>
                <a:gd name="T1" fmla="*/ 0 h 134"/>
                <a:gd name="T2" fmla="*/ 0 w 694"/>
                <a:gd name="T3" fmla="*/ 0 h 134"/>
                <a:gd name="T4" fmla="*/ 694 w 694"/>
                <a:gd name="T5" fmla="*/ 0 h 134"/>
                <a:gd name="T6" fmla="*/ 694 w 694"/>
                <a:gd name="T7" fmla="*/ 134 h 134"/>
                <a:gd name="T8" fmla="*/ 0 w 694"/>
                <a:gd name="T9" fmla="*/ 134 h 134"/>
                <a:gd name="T10" fmla="*/ 0 w 694"/>
                <a:gd name="T11" fmla="*/ 0 h 134"/>
              </a:gdLst>
              <a:ahLst/>
              <a:cxnLst>
                <a:cxn ang="0">
                  <a:pos x="T0" y="T1"/>
                </a:cxn>
                <a:cxn ang="0">
                  <a:pos x="T2" y="T3"/>
                </a:cxn>
                <a:cxn ang="0">
                  <a:pos x="T4" y="T5"/>
                </a:cxn>
                <a:cxn ang="0">
                  <a:pos x="T6" y="T7"/>
                </a:cxn>
                <a:cxn ang="0">
                  <a:pos x="T8" y="T9"/>
                </a:cxn>
                <a:cxn ang="0">
                  <a:pos x="T10" y="T11"/>
                </a:cxn>
              </a:cxnLst>
              <a:rect l="0" t="0" r="r" b="b"/>
              <a:pathLst>
                <a:path w="694" h="134">
                  <a:moveTo>
                    <a:pt x="0" y="0"/>
                  </a:moveTo>
                  <a:lnTo>
                    <a:pt x="0" y="0"/>
                  </a:lnTo>
                  <a:lnTo>
                    <a:pt x="694" y="0"/>
                  </a:lnTo>
                  <a:lnTo>
                    <a:pt x="694" y="134"/>
                  </a:lnTo>
                  <a:lnTo>
                    <a:pt x="0" y="134"/>
                  </a:lnTo>
                  <a:lnTo>
                    <a:pt x="0" y="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2" name="Rectangle 20">
              <a:extLst>
                <a:ext uri="{FF2B5EF4-FFF2-40B4-BE49-F238E27FC236}">
                  <a16:creationId xmlns:a16="http://schemas.microsoft.com/office/drawing/2014/main" id="{6F422586-F90D-4F41-9CFC-884AC0A6F185}"/>
                </a:ext>
              </a:extLst>
            </p:cNvPr>
            <p:cNvSpPr>
              <a:spLocks noChangeArrowheads="1"/>
            </p:cNvSpPr>
            <p:nvPr/>
          </p:nvSpPr>
          <p:spPr bwMode="auto">
            <a:xfrm>
              <a:off x="4536" y="3506"/>
              <a:ext cx="541" cy="155"/>
            </a:xfrm>
            <a:prstGeom prst="rect">
              <a:avLst/>
            </a:prstGeom>
            <a:solidFill>
              <a:srgbClr val="FFFFFF"/>
            </a:solidFill>
            <a:ln w="9525">
              <a:solidFill>
                <a:srgbClr val="000000"/>
              </a:solidFill>
              <a:miter lim="800000"/>
              <a:headEnd/>
              <a:tailEnd/>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600" b="1" dirty="0">
                  <a:latin typeface="Times New Roman" panose="02020603050405020304" pitchFamily="18" charset="0"/>
                  <a:cs typeface="Times New Roman" panose="02020603050405020304" pitchFamily="18" charset="0"/>
                </a:rPr>
                <a:t>Viviendas</a:t>
              </a:r>
            </a:p>
          </p:txBody>
        </p:sp>
        <p:sp>
          <p:nvSpPr>
            <p:cNvPr id="23" name="Freeform 21">
              <a:extLst>
                <a:ext uri="{FF2B5EF4-FFF2-40B4-BE49-F238E27FC236}">
                  <a16:creationId xmlns:a16="http://schemas.microsoft.com/office/drawing/2014/main" id="{97CD2620-1A19-4891-9685-8BC9E46FFBB8}"/>
                </a:ext>
              </a:extLst>
            </p:cNvPr>
            <p:cNvSpPr>
              <a:spLocks noEditPoints="1"/>
            </p:cNvSpPr>
            <p:nvPr/>
          </p:nvSpPr>
          <p:spPr bwMode="auto">
            <a:xfrm>
              <a:off x="3894" y="2320"/>
              <a:ext cx="1555" cy="1999"/>
            </a:xfrm>
            <a:custGeom>
              <a:avLst/>
              <a:gdLst>
                <a:gd name="T0" fmla="*/ 612 w 1851"/>
                <a:gd name="T1" fmla="*/ 180 h 2375"/>
                <a:gd name="T2" fmla="*/ 612 w 1851"/>
                <a:gd name="T3" fmla="*/ 180 h 2375"/>
                <a:gd name="T4" fmla="*/ 149 w 1851"/>
                <a:gd name="T5" fmla="*/ 702 h 2375"/>
                <a:gd name="T6" fmla="*/ 104 w 1851"/>
                <a:gd name="T7" fmla="*/ 1628 h 2375"/>
                <a:gd name="T8" fmla="*/ 357 w 1851"/>
                <a:gd name="T9" fmla="*/ 2022 h 2375"/>
                <a:gd name="T10" fmla="*/ 357 w 1851"/>
                <a:gd name="T11" fmla="*/ 2022 h 2375"/>
                <a:gd name="T12" fmla="*/ 357 w 1851"/>
                <a:gd name="T13" fmla="*/ 2022 h 2375"/>
                <a:gd name="T14" fmla="*/ 364 w 1851"/>
                <a:gd name="T15" fmla="*/ 2031 h 2375"/>
                <a:gd name="T16" fmla="*/ 499 w 1851"/>
                <a:gd name="T17" fmla="*/ 2192 h 2375"/>
                <a:gd name="T18" fmla="*/ 499 w 1851"/>
                <a:gd name="T19" fmla="*/ 2192 h 2375"/>
                <a:gd name="T20" fmla="*/ 657 w 1851"/>
                <a:gd name="T21" fmla="*/ 2360 h 2375"/>
                <a:gd name="T22" fmla="*/ 1135 w 1851"/>
                <a:gd name="T23" fmla="*/ 0 h 2375"/>
                <a:gd name="T24" fmla="*/ 1135 w 1851"/>
                <a:gd name="T25" fmla="*/ 0 h 2375"/>
                <a:gd name="T26" fmla="*/ 627 w 1851"/>
                <a:gd name="T27" fmla="*/ 657 h 2375"/>
                <a:gd name="T28" fmla="*/ 462 w 1851"/>
                <a:gd name="T29" fmla="*/ 1300 h 2375"/>
                <a:gd name="T30" fmla="*/ 955 w 1851"/>
                <a:gd name="T31" fmla="*/ 1987 h 2375"/>
                <a:gd name="T32" fmla="*/ 1851 w 1851"/>
                <a:gd name="T33" fmla="*/ 2375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51" h="2375">
                  <a:moveTo>
                    <a:pt x="612" y="180"/>
                  </a:moveTo>
                  <a:lnTo>
                    <a:pt x="612" y="180"/>
                  </a:lnTo>
                  <a:cubicBezTo>
                    <a:pt x="612" y="180"/>
                    <a:pt x="268" y="523"/>
                    <a:pt x="149" y="702"/>
                  </a:cubicBezTo>
                  <a:cubicBezTo>
                    <a:pt x="29" y="882"/>
                    <a:pt x="0" y="1419"/>
                    <a:pt x="104" y="1628"/>
                  </a:cubicBezTo>
                  <a:cubicBezTo>
                    <a:pt x="170" y="1759"/>
                    <a:pt x="283" y="1920"/>
                    <a:pt x="357" y="2022"/>
                  </a:cubicBezTo>
                  <a:moveTo>
                    <a:pt x="357" y="2022"/>
                  </a:moveTo>
                  <a:lnTo>
                    <a:pt x="357" y="2022"/>
                  </a:lnTo>
                  <a:lnTo>
                    <a:pt x="364" y="2031"/>
                  </a:lnTo>
                  <a:moveTo>
                    <a:pt x="499" y="2192"/>
                  </a:moveTo>
                  <a:lnTo>
                    <a:pt x="499" y="2192"/>
                  </a:lnTo>
                  <a:lnTo>
                    <a:pt x="657" y="2360"/>
                  </a:lnTo>
                  <a:moveTo>
                    <a:pt x="1135" y="0"/>
                  </a:moveTo>
                  <a:lnTo>
                    <a:pt x="1135" y="0"/>
                  </a:lnTo>
                  <a:cubicBezTo>
                    <a:pt x="1135" y="0"/>
                    <a:pt x="761" y="448"/>
                    <a:pt x="627" y="657"/>
                  </a:cubicBezTo>
                  <a:cubicBezTo>
                    <a:pt x="492" y="867"/>
                    <a:pt x="433" y="1120"/>
                    <a:pt x="462" y="1300"/>
                  </a:cubicBezTo>
                  <a:cubicBezTo>
                    <a:pt x="492" y="1479"/>
                    <a:pt x="776" y="1912"/>
                    <a:pt x="955" y="1987"/>
                  </a:cubicBezTo>
                  <a:cubicBezTo>
                    <a:pt x="1135" y="2061"/>
                    <a:pt x="1851" y="2375"/>
                    <a:pt x="1851" y="2375"/>
                  </a:cubicBez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4" name="Freeform 22">
              <a:extLst>
                <a:ext uri="{FF2B5EF4-FFF2-40B4-BE49-F238E27FC236}">
                  <a16:creationId xmlns:a16="http://schemas.microsoft.com/office/drawing/2014/main" id="{41BA02C8-F628-4301-A555-59C34E95327B}"/>
                </a:ext>
              </a:extLst>
            </p:cNvPr>
            <p:cNvSpPr>
              <a:spLocks noEditPoints="1"/>
            </p:cNvSpPr>
            <p:nvPr/>
          </p:nvSpPr>
          <p:spPr bwMode="auto">
            <a:xfrm>
              <a:off x="4129" y="2433"/>
              <a:ext cx="678" cy="1873"/>
            </a:xfrm>
            <a:custGeom>
              <a:avLst/>
              <a:gdLst>
                <a:gd name="T0" fmla="*/ 526 w 807"/>
                <a:gd name="T1" fmla="*/ 0 h 2270"/>
                <a:gd name="T2" fmla="*/ 517 w 807"/>
                <a:gd name="T3" fmla="*/ 10 h 2270"/>
                <a:gd name="T4" fmla="*/ 491 w 807"/>
                <a:gd name="T5" fmla="*/ 40 h 2270"/>
                <a:gd name="T6" fmla="*/ 457 w 807"/>
                <a:gd name="T7" fmla="*/ 81 h 2270"/>
                <a:gd name="T8" fmla="*/ 454 w 807"/>
                <a:gd name="T9" fmla="*/ 84 h 2270"/>
                <a:gd name="T10" fmla="*/ 423 w 807"/>
                <a:gd name="T11" fmla="*/ 122 h 2270"/>
                <a:gd name="T12" fmla="*/ 390 w 807"/>
                <a:gd name="T13" fmla="*/ 164 h 2270"/>
                <a:gd name="T14" fmla="*/ 359 w 807"/>
                <a:gd name="T15" fmla="*/ 205 h 2270"/>
                <a:gd name="T16" fmla="*/ 326 w 807"/>
                <a:gd name="T17" fmla="*/ 250 h 2270"/>
                <a:gd name="T18" fmla="*/ 309 w 807"/>
                <a:gd name="T19" fmla="*/ 274 h 2270"/>
                <a:gd name="T20" fmla="*/ 267 w 807"/>
                <a:gd name="T21" fmla="*/ 339 h 2270"/>
                <a:gd name="T22" fmla="*/ 263 w 807"/>
                <a:gd name="T23" fmla="*/ 345 h 2270"/>
                <a:gd name="T24" fmla="*/ 240 w 807"/>
                <a:gd name="T25" fmla="*/ 385 h 2270"/>
                <a:gd name="T26" fmla="*/ 216 w 807"/>
                <a:gd name="T27" fmla="*/ 432 h 2270"/>
                <a:gd name="T28" fmla="*/ 197 w 807"/>
                <a:gd name="T29" fmla="*/ 478 h 2270"/>
                <a:gd name="T30" fmla="*/ 178 w 807"/>
                <a:gd name="T31" fmla="*/ 532 h 2270"/>
                <a:gd name="T32" fmla="*/ 178 w 807"/>
                <a:gd name="T33" fmla="*/ 532 h 2270"/>
                <a:gd name="T34" fmla="*/ 138 w 807"/>
                <a:gd name="T35" fmla="*/ 630 h 2270"/>
                <a:gd name="T36" fmla="*/ 132 w 807"/>
                <a:gd name="T37" fmla="*/ 644 h 2270"/>
                <a:gd name="T38" fmla="*/ 94 w 807"/>
                <a:gd name="T39" fmla="*/ 728 h 2270"/>
                <a:gd name="T40" fmla="*/ 84 w 807"/>
                <a:gd name="T41" fmla="*/ 752 h 2270"/>
                <a:gd name="T42" fmla="*/ 52 w 807"/>
                <a:gd name="T43" fmla="*/ 826 h 2270"/>
                <a:gd name="T44" fmla="*/ 41 w 807"/>
                <a:gd name="T45" fmla="*/ 852 h 2270"/>
                <a:gd name="T46" fmla="*/ 14 w 807"/>
                <a:gd name="T47" fmla="*/ 926 h 2270"/>
                <a:gd name="T48" fmla="*/ 11 w 807"/>
                <a:gd name="T49" fmla="*/ 936 h 2270"/>
                <a:gd name="T50" fmla="*/ 3 w 807"/>
                <a:gd name="T51" fmla="*/ 978 h 2270"/>
                <a:gd name="T52" fmla="*/ 0 w 807"/>
                <a:gd name="T53" fmla="*/ 1031 h 2270"/>
                <a:gd name="T54" fmla="*/ 0 w 807"/>
                <a:gd name="T55" fmla="*/ 1076 h 2270"/>
                <a:gd name="T56" fmla="*/ 3 w 807"/>
                <a:gd name="T57" fmla="*/ 1137 h 2270"/>
                <a:gd name="T58" fmla="*/ 3 w 807"/>
                <a:gd name="T59" fmla="*/ 1148 h 2270"/>
                <a:gd name="T60" fmla="*/ 7 w 807"/>
                <a:gd name="T61" fmla="*/ 1191 h 2270"/>
                <a:gd name="T62" fmla="*/ 12 w 807"/>
                <a:gd name="T63" fmla="*/ 1244 h 2270"/>
                <a:gd name="T64" fmla="*/ 19 w 807"/>
                <a:gd name="T65" fmla="*/ 1296 h 2270"/>
                <a:gd name="T66" fmla="*/ 27 w 807"/>
                <a:gd name="T67" fmla="*/ 1349 h 2270"/>
                <a:gd name="T68" fmla="*/ 38 w 807"/>
                <a:gd name="T69" fmla="*/ 1401 h 2270"/>
                <a:gd name="T70" fmla="*/ 51 w 807"/>
                <a:gd name="T71" fmla="*/ 1453 h 2270"/>
                <a:gd name="T72" fmla="*/ 70 w 807"/>
                <a:gd name="T73" fmla="*/ 1502 h 2270"/>
                <a:gd name="T74" fmla="*/ 101 w 807"/>
                <a:gd name="T75" fmla="*/ 1546 h 2270"/>
                <a:gd name="T76" fmla="*/ 110 w 807"/>
                <a:gd name="T77" fmla="*/ 1556 h 2270"/>
                <a:gd name="T78" fmla="*/ 138 w 807"/>
                <a:gd name="T79" fmla="*/ 1585 h 2270"/>
                <a:gd name="T80" fmla="*/ 174 w 807"/>
                <a:gd name="T81" fmla="*/ 1624 h 2270"/>
                <a:gd name="T82" fmla="*/ 210 w 807"/>
                <a:gd name="T83" fmla="*/ 1663 h 2270"/>
                <a:gd name="T84" fmla="*/ 246 w 807"/>
                <a:gd name="T85" fmla="*/ 1703 h 2270"/>
                <a:gd name="T86" fmla="*/ 281 w 807"/>
                <a:gd name="T87" fmla="*/ 1742 h 2270"/>
                <a:gd name="T88" fmla="*/ 317 w 807"/>
                <a:gd name="T89" fmla="*/ 1782 h 2270"/>
                <a:gd name="T90" fmla="*/ 352 w 807"/>
                <a:gd name="T91" fmla="*/ 1822 h 2270"/>
                <a:gd name="T92" fmla="*/ 388 w 807"/>
                <a:gd name="T93" fmla="*/ 1862 h 2270"/>
                <a:gd name="T94" fmla="*/ 423 w 807"/>
                <a:gd name="T95" fmla="*/ 1902 h 2270"/>
                <a:gd name="T96" fmla="*/ 457 w 807"/>
                <a:gd name="T97" fmla="*/ 1942 h 2270"/>
                <a:gd name="T98" fmla="*/ 481 w 807"/>
                <a:gd name="T99" fmla="*/ 1971 h 2270"/>
                <a:gd name="T100" fmla="*/ 529 w 807"/>
                <a:gd name="T101" fmla="*/ 2022 h 2270"/>
                <a:gd name="T102" fmla="*/ 531 w 807"/>
                <a:gd name="T103" fmla="*/ 2024 h 2270"/>
                <a:gd name="T104" fmla="*/ 567 w 807"/>
                <a:gd name="T105" fmla="*/ 2058 h 2270"/>
                <a:gd name="T106" fmla="*/ 607 w 807"/>
                <a:gd name="T107" fmla="*/ 2095 h 2270"/>
                <a:gd name="T108" fmla="*/ 646 w 807"/>
                <a:gd name="T109" fmla="*/ 2130 h 2270"/>
                <a:gd name="T110" fmla="*/ 686 w 807"/>
                <a:gd name="T111" fmla="*/ 2166 h 2270"/>
                <a:gd name="T112" fmla="*/ 716 w 807"/>
                <a:gd name="T113" fmla="*/ 2191 h 2270"/>
                <a:gd name="T114" fmla="*/ 767 w 807"/>
                <a:gd name="T115" fmla="*/ 2236 h 2270"/>
                <a:gd name="T116" fmla="*/ 784 w 807"/>
                <a:gd name="T117" fmla="*/ 2250 h 2270"/>
                <a:gd name="T118" fmla="*/ 807 w 807"/>
                <a:gd name="T119" fmla="*/ 2270 h 2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7" h="2270">
                  <a:moveTo>
                    <a:pt x="526" y="0"/>
                  </a:moveTo>
                  <a:lnTo>
                    <a:pt x="526" y="0"/>
                  </a:lnTo>
                  <a:lnTo>
                    <a:pt x="524" y="3"/>
                  </a:lnTo>
                  <a:lnTo>
                    <a:pt x="517" y="10"/>
                  </a:lnTo>
                  <a:lnTo>
                    <a:pt x="506" y="23"/>
                  </a:lnTo>
                  <a:lnTo>
                    <a:pt x="491" y="40"/>
                  </a:lnTo>
                  <a:lnTo>
                    <a:pt x="491" y="40"/>
                  </a:lnTo>
                  <a:moveTo>
                    <a:pt x="457" y="81"/>
                  </a:moveTo>
                  <a:lnTo>
                    <a:pt x="457" y="81"/>
                  </a:lnTo>
                  <a:lnTo>
                    <a:pt x="454" y="84"/>
                  </a:lnTo>
                  <a:lnTo>
                    <a:pt x="432" y="111"/>
                  </a:lnTo>
                  <a:lnTo>
                    <a:pt x="423" y="122"/>
                  </a:lnTo>
                  <a:moveTo>
                    <a:pt x="390" y="164"/>
                  </a:moveTo>
                  <a:lnTo>
                    <a:pt x="390" y="164"/>
                  </a:lnTo>
                  <a:lnTo>
                    <a:pt x="384" y="172"/>
                  </a:lnTo>
                  <a:lnTo>
                    <a:pt x="359" y="205"/>
                  </a:lnTo>
                  <a:lnTo>
                    <a:pt x="358" y="207"/>
                  </a:lnTo>
                  <a:moveTo>
                    <a:pt x="326" y="250"/>
                  </a:moveTo>
                  <a:lnTo>
                    <a:pt x="326" y="250"/>
                  </a:lnTo>
                  <a:lnTo>
                    <a:pt x="309" y="274"/>
                  </a:lnTo>
                  <a:lnTo>
                    <a:pt x="296" y="294"/>
                  </a:lnTo>
                  <a:moveTo>
                    <a:pt x="267" y="339"/>
                  </a:moveTo>
                  <a:lnTo>
                    <a:pt x="267" y="339"/>
                  </a:lnTo>
                  <a:lnTo>
                    <a:pt x="263" y="345"/>
                  </a:lnTo>
                  <a:lnTo>
                    <a:pt x="243" y="380"/>
                  </a:lnTo>
                  <a:lnTo>
                    <a:pt x="240" y="385"/>
                  </a:lnTo>
                  <a:moveTo>
                    <a:pt x="216" y="432"/>
                  </a:moveTo>
                  <a:lnTo>
                    <a:pt x="216" y="432"/>
                  </a:lnTo>
                  <a:lnTo>
                    <a:pt x="209" y="447"/>
                  </a:lnTo>
                  <a:lnTo>
                    <a:pt x="197" y="478"/>
                  </a:lnTo>
                  <a:lnTo>
                    <a:pt x="196" y="482"/>
                  </a:lnTo>
                  <a:moveTo>
                    <a:pt x="178" y="532"/>
                  </a:moveTo>
                  <a:lnTo>
                    <a:pt x="178" y="532"/>
                  </a:lnTo>
                  <a:lnTo>
                    <a:pt x="178" y="532"/>
                  </a:lnTo>
                  <a:lnTo>
                    <a:pt x="158" y="581"/>
                  </a:lnTo>
                  <a:moveTo>
                    <a:pt x="138" y="630"/>
                  </a:moveTo>
                  <a:lnTo>
                    <a:pt x="138" y="630"/>
                  </a:lnTo>
                  <a:lnTo>
                    <a:pt x="132" y="644"/>
                  </a:lnTo>
                  <a:lnTo>
                    <a:pt x="116" y="679"/>
                  </a:lnTo>
                  <a:moveTo>
                    <a:pt x="94" y="728"/>
                  </a:moveTo>
                  <a:lnTo>
                    <a:pt x="94" y="728"/>
                  </a:lnTo>
                  <a:lnTo>
                    <a:pt x="84" y="752"/>
                  </a:lnTo>
                  <a:lnTo>
                    <a:pt x="73" y="777"/>
                  </a:lnTo>
                  <a:moveTo>
                    <a:pt x="52" y="826"/>
                  </a:moveTo>
                  <a:lnTo>
                    <a:pt x="52" y="826"/>
                  </a:lnTo>
                  <a:lnTo>
                    <a:pt x="41" y="852"/>
                  </a:lnTo>
                  <a:lnTo>
                    <a:pt x="32" y="875"/>
                  </a:lnTo>
                  <a:moveTo>
                    <a:pt x="14" y="926"/>
                  </a:moveTo>
                  <a:lnTo>
                    <a:pt x="14" y="926"/>
                  </a:lnTo>
                  <a:lnTo>
                    <a:pt x="11" y="936"/>
                  </a:lnTo>
                  <a:lnTo>
                    <a:pt x="3" y="971"/>
                  </a:lnTo>
                  <a:lnTo>
                    <a:pt x="3" y="978"/>
                  </a:lnTo>
                  <a:moveTo>
                    <a:pt x="0" y="1031"/>
                  </a:moveTo>
                  <a:lnTo>
                    <a:pt x="0" y="1031"/>
                  </a:lnTo>
                  <a:lnTo>
                    <a:pt x="0" y="1044"/>
                  </a:lnTo>
                  <a:lnTo>
                    <a:pt x="0" y="1076"/>
                  </a:lnTo>
                  <a:lnTo>
                    <a:pt x="0" y="1084"/>
                  </a:lnTo>
                  <a:moveTo>
                    <a:pt x="3" y="1137"/>
                  </a:moveTo>
                  <a:lnTo>
                    <a:pt x="3" y="1137"/>
                  </a:lnTo>
                  <a:lnTo>
                    <a:pt x="3" y="1148"/>
                  </a:lnTo>
                  <a:lnTo>
                    <a:pt x="6" y="1186"/>
                  </a:lnTo>
                  <a:lnTo>
                    <a:pt x="7" y="1191"/>
                  </a:lnTo>
                  <a:moveTo>
                    <a:pt x="12" y="1244"/>
                  </a:moveTo>
                  <a:lnTo>
                    <a:pt x="12" y="1244"/>
                  </a:lnTo>
                  <a:lnTo>
                    <a:pt x="15" y="1266"/>
                  </a:lnTo>
                  <a:lnTo>
                    <a:pt x="19" y="1296"/>
                  </a:lnTo>
                  <a:moveTo>
                    <a:pt x="27" y="1349"/>
                  </a:moveTo>
                  <a:lnTo>
                    <a:pt x="27" y="1349"/>
                  </a:lnTo>
                  <a:lnTo>
                    <a:pt x="33" y="1381"/>
                  </a:lnTo>
                  <a:lnTo>
                    <a:pt x="38" y="1401"/>
                  </a:lnTo>
                  <a:moveTo>
                    <a:pt x="51" y="1453"/>
                  </a:moveTo>
                  <a:lnTo>
                    <a:pt x="51" y="1453"/>
                  </a:lnTo>
                  <a:lnTo>
                    <a:pt x="59" y="1477"/>
                  </a:lnTo>
                  <a:lnTo>
                    <a:pt x="70" y="1502"/>
                  </a:lnTo>
                  <a:lnTo>
                    <a:pt x="70" y="1503"/>
                  </a:lnTo>
                  <a:moveTo>
                    <a:pt x="101" y="1546"/>
                  </a:moveTo>
                  <a:lnTo>
                    <a:pt x="101" y="1546"/>
                  </a:lnTo>
                  <a:lnTo>
                    <a:pt x="110" y="1556"/>
                  </a:lnTo>
                  <a:lnTo>
                    <a:pt x="131" y="1578"/>
                  </a:lnTo>
                  <a:lnTo>
                    <a:pt x="138" y="1585"/>
                  </a:lnTo>
                  <a:moveTo>
                    <a:pt x="174" y="1624"/>
                  </a:moveTo>
                  <a:lnTo>
                    <a:pt x="174" y="1624"/>
                  </a:lnTo>
                  <a:lnTo>
                    <a:pt x="184" y="1635"/>
                  </a:lnTo>
                  <a:lnTo>
                    <a:pt x="210" y="1663"/>
                  </a:lnTo>
                  <a:moveTo>
                    <a:pt x="246" y="1703"/>
                  </a:moveTo>
                  <a:lnTo>
                    <a:pt x="246" y="1703"/>
                  </a:lnTo>
                  <a:lnTo>
                    <a:pt x="277" y="1737"/>
                  </a:lnTo>
                  <a:lnTo>
                    <a:pt x="281" y="1742"/>
                  </a:lnTo>
                  <a:moveTo>
                    <a:pt x="317" y="1782"/>
                  </a:moveTo>
                  <a:lnTo>
                    <a:pt x="317" y="1782"/>
                  </a:lnTo>
                  <a:lnTo>
                    <a:pt x="340" y="1808"/>
                  </a:lnTo>
                  <a:lnTo>
                    <a:pt x="352" y="1822"/>
                  </a:lnTo>
                  <a:moveTo>
                    <a:pt x="388" y="1862"/>
                  </a:moveTo>
                  <a:lnTo>
                    <a:pt x="388" y="1862"/>
                  </a:lnTo>
                  <a:lnTo>
                    <a:pt x="399" y="1875"/>
                  </a:lnTo>
                  <a:lnTo>
                    <a:pt x="423" y="1902"/>
                  </a:lnTo>
                  <a:moveTo>
                    <a:pt x="457" y="1942"/>
                  </a:moveTo>
                  <a:lnTo>
                    <a:pt x="457" y="1942"/>
                  </a:lnTo>
                  <a:lnTo>
                    <a:pt x="467" y="1954"/>
                  </a:lnTo>
                  <a:lnTo>
                    <a:pt x="481" y="1971"/>
                  </a:lnTo>
                  <a:lnTo>
                    <a:pt x="492" y="1983"/>
                  </a:lnTo>
                  <a:moveTo>
                    <a:pt x="529" y="2022"/>
                  </a:moveTo>
                  <a:lnTo>
                    <a:pt x="529" y="2022"/>
                  </a:lnTo>
                  <a:lnTo>
                    <a:pt x="531" y="2024"/>
                  </a:lnTo>
                  <a:lnTo>
                    <a:pt x="554" y="2046"/>
                  </a:lnTo>
                  <a:lnTo>
                    <a:pt x="567" y="2058"/>
                  </a:lnTo>
                  <a:moveTo>
                    <a:pt x="607" y="2095"/>
                  </a:moveTo>
                  <a:lnTo>
                    <a:pt x="607" y="2095"/>
                  </a:lnTo>
                  <a:lnTo>
                    <a:pt x="633" y="2119"/>
                  </a:lnTo>
                  <a:lnTo>
                    <a:pt x="646" y="2130"/>
                  </a:lnTo>
                  <a:moveTo>
                    <a:pt x="686" y="2166"/>
                  </a:moveTo>
                  <a:lnTo>
                    <a:pt x="686" y="2166"/>
                  </a:lnTo>
                  <a:lnTo>
                    <a:pt x="689" y="2168"/>
                  </a:lnTo>
                  <a:lnTo>
                    <a:pt x="716" y="2191"/>
                  </a:lnTo>
                  <a:lnTo>
                    <a:pt x="726" y="2201"/>
                  </a:lnTo>
                  <a:moveTo>
                    <a:pt x="767" y="2236"/>
                  </a:moveTo>
                  <a:lnTo>
                    <a:pt x="767" y="2236"/>
                  </a:lnTo>
                  <a:lnTo>
                    <a:pt x="784" y="2250"/>
                  </a:lnTo>
                  <a:lnTo>
                    <a:pt x="801" y="2265"/>
                  </a:lnTo>
                  <a:lnTo>
                    <a:pt x="807" y="2270"/>
                  </a:lnTo>
                </a:path>
              </a:pathLst>
            </a:custGeom>
            <a:noFill/>
            <a:ln w="20638" cap="flat">
              <a:solidFill>
                <a:srgbClr val="FEFEF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5" name="Freeform 23">
              <a:extLst>
                <a:ext uri="{FF2B5EF4-FFF2-40B4-BE49-F238E27FC236}">
                  <a16:creationId xmlns:a16="http://schemas.microsoft.com/office/drawing/2014/main" id="{1EB71DFE-7ACE-4873-BF87-7DFA9006D105}"/>
                </a:ext>
              </a:extLst>
            </p:cNvPr>
            <p:cNvSpPr>
              <a:spLocks/>
            </p:cNvSpPr>
            <p:nvPr/>
          </p:nvSpPr>
          <p:spPr bwMode="auto">
            <a:xfrm>
              <a:off x="4566" y="3857"/>
              <a:ext cx="369" cy="300"/>
            </a:xfrm>
            <a:custGeom>
              <a:avLst/>
              <a:gdLst>
                <a:gd name="T0" fmla="*/ 439 w 439"/>
                <a:gd name="T1" fmla="*/ 202 h 357"/>
                <a:gd name="T2" fmla="*/ 439 w 439"/>
                <a:gd name="T3" fmla="*/ 202 h 357"/>
                <a:gd name="T4" fmla="*/ 90 w 439"/>
                <a:gd name="T5" fmla="*/ 0 h 357"/>
                <a:gd name="T6" fmla="*/ 0 w 439"/>
                <a:gd name="T7" fmla="*/ 155 h 357"/>
                <a:gd name="T8" fmla="*/ 350 w 439"/>
                <a:gd name="T9" fmla="*/ 357 h 357"/>
                <a:gd name="T10" fmla="*/ 439 w 439"/>
                <a:gd name="T11" fmla="*/ 202 h 357"/>
              </a:gdLst>
              <a:ahLst/>
              <a:cxnLst>
                <a:cxn ang="0">
                  <a:pos x="T0" y="T1"/>
                </a:cxn>
                <a:cxn ang="0">
                  <a:pos x="T2" y="T3"/>
                </a:cxn>
                <a:cxn ang="0">
                  <a:pos x="T4" y="T5"/>
                </a:cxn>
                <a:cxn ang="0">
                  <a:pos x="T6" y="T7"/>
                </a:cxn>
                <a:cxn ang="0">
                  <a:pos x="T8" y="T9"/>
                </a:cxn>
                <a:cxn ang="0">
                  <a:pos x="T10" y="T11"/>
                </a:cxn>
              </a:cxnLst>
              <a:rect l="0" t="0" r="r" b="b"/>
              <a:pathLst>
                <a:path w="439" h="357">
                  <a:moveTo>
                    <a:pt x="439" y="202"/>
                  </a:moveTo>
                  <a:lnTo>
                    <a:pt x="439" y="202"/>
                  </a:lnTo>
                  <a:lnTo>
                    <a:pt x="90" y="0"/>
                  </a:lnTo>
                  <a:lnTo>
                    <a:pt x="0" y="155"/>
                  </a:lnTo>
                  <a:lnTo>
                    <a:pt x="350" y="357"/>
                  </a:lnTo>
                  <a:lnTo>
                    <a:pt x="439" y="202"/>
                  </a:lnTo>
                  <a:close/>
                </a:path>
              </a:pathLst>
            </a:custGeom>
            <a:solidFill>
              <a:srgbClr val="ED2B2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6" name="Freeform 24">
              <a:extLst>
                <a:ext uri="{FF2B5EF4-FFF2-40B4-BE49-F238E27FC236}">
                  <a16:creationId xmlns:a16="http://schemas.microsoft.com/office/drawing/2014/main" id="{0A270209-4328-40A7-AB41-365D6CBA4983}"/>
                </a:ext>
              </a:extLst>
            </p:cNvPr>
            <p:cNvSpPr>
              <a:spLocks/>
            </p:cNvSpPr>
            <p:nvPr/>
          </p:nvSpPr>
          <p:spPr bwMode="auto">
            <a:xfrm>
              <a:off x="4566" y="3857"/>
              <a:ext cx="369" cy="300"/>
            </a:xfrm>
            <a:custGeom>
              <a:avLst/>
              <a:gdLst>
                <a:gd name="T0" fmla="*/ 439 w 439"/>
                <a:gd name="T1" fmla="*/ 202 h 357"/>
                <a:gd name="T2" fmla="*/ 439 w 439"/>
                <a:gd name="T3" fmla="*/ 202 h 357"/>
                <a:gd name="T4" fmla="*/ 90 w 439"/>
                <a:gd name="T5" fmla="*/ 0 h 357"/>
                <a:gd name="T6" fmla="*/ 0 w 439"/>
                <a:gd name="T7" fmla="*/ 155 h 357"/>
                <a:gd name="T8" fmla="*/ 350 w 439"/>
                <a:gd name="T9" fmla="*/ 357 h 357"/>
                <a:gd name="T10" fmla="*/ 439 w 439"/>
                <a:gd name="T11" fmla="*/ 202 h 357"/>
                <a:gd name="T12" fmla="*/ 439 w 439"/>
                <a:gd name="T13" fmla="*/ 202 h 357"/>
              </a:gdLst>
              <a:ahLst/>
              <a:cxnLst>
                <a:cxn ang="0">
                  <a:pos x="T0" y="T1"/>
                </a:cxn>
                <a:cxn ang="0">
                  <a:pos x="T2" y="T3"/>
                </a:cxn>
                <a:cxn ang="0">
                  <a:pos x="T4" y="T5"/>
                </a:cxn>
                <a:cxn ang="0">
                  <a:pos x="T6" y="T7"/>
                </a:cxn>
                <a:cxn ang="0">
                  <a:pos x="T8" y="T9"/>
                </a:cxn>
                <a:cxn ang="0">
                  <a:pos x="T10" y="T11"/>
                </a:cxn>
                <a:cxn ang="0">
                  <a:pos x="T12" y="T13"/>
                </a:cxn>
              </a:cxnLst>
              <a:rect l="0" t="0" r="r" b="b"/>
              <a:pathLst>
                <a:path w="439" h="357">
                  <a:moveTo>
                    <a:pt x="439" y="202"/>
                  </a:moveTo>
                  <a:lnTo>
                    <a:pt x="439" y="202"/>
                  </a:lnTo>
                  <a:lnTo>
                    <a:pt x="90" y="0"/>
                  </a:lnTo>
                  <a:lnTo>
                    <a:pt x="0" y="155"/>
                  </a:lnTo>
                  <a:lnTo>
                    <a:pt x="350" y="357"/>
                  </a:lnTo>
                  <a:lnTo>
                    <a:pt x="439" y="202"/>
                  </a:lnTo>
                  <a:lnTo>
                    <a:pt x="439" y="202"/>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7" name="Freeform 25">
              <a:extLst>
                <a:ext uri="{FF2B5EF4-FFF2-40B4-BE49-F238E27FC236}">
                  <a16:creationId xmlns:a16="http://schemas.microsoft.com/office/drawing/2014/main" id="{E5BE1B7A-8589-4B42-91FB-9414ACBA41D4}"/>
                </a:ext>
              </a:extLst>
            </p:cNvPr>
            <p:cNvSpPr>
              <a:spLocks/>
            </p:cNvSpPr>
            <p:nvPr/>
          </p:nvSpPr>
          <p:spPr bwMode="auto">
            <a:xfrm>
              <a:off x="4877" y="4088"/>
              <a:ext cx="112" cy="115"/>
            </a:xfrm>
            <a:custGeom>
              <a:avLst/>
              <a:gdLst>
                <a:gd name="T0" fmla="*/ 125 w 133"/>
                <a:gd name="T1" fmla="*/ 71 h 136"/>
                <a:gd name="T2" fmla="*/ 125 w 133"/>
                <a:gd name="T3" fmla="*/ 71 h 136"/>
                <a:gd name="T4" fmla="*/ 114 w 133"/>
                <a:gd name="T5" fmla="*/ 31 h 136"/>
                <a:gd name="T6" fmla="*/ 75 w 133"/>
                <a:gd name="T7" fmla="*/ 8 h 136"/>
                <a:gd name="T8" fmla="*/ 34 w 133"/>
                <a:gd name="T9" fmla="*/ 19 h 136"/>
                <a:gd name="T10" fmla="*/ 8 w 133"/>
                <a:gd name="T11" fmla="*/ 64 h 136"/>
                <a:gd name="T12" fmla="*/ 19 w 133"/>
                <a:gd name="T13" fmla="*/ 105 h 136"/>
                <a:gd name="T14" fmla="*/ 58 w 133"/>
                <a:gd name="T15" fmla="*/ 128 h 136"/>
                <a:gd name="T16" fmla="*/ 99 w 133"/>
                <a:gd name="T17" fmla="*/ 117 h 136"/>
                <a:gd name="T18" fmla="*/ 125 w 133"/>
                <a:gd name="T19" fmla="*/ 7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6">
                  <a:moveTo>
                    <a:pt x="125" y="71"/>
                  </a:moveTo>
                  <a:lnTo>
                    <a:pt x="125" y="71"/>
                  </a:lnTo>
                  <a:cubicBezTo>
                    <a:pt x="133" y="57"/>
                    <a:pt x="128" y="39"/>
                    <a:pt x="114" y="31"/>
                  </a:cubicBezTo>
                  <a:lnTo>
                    <a:pt x="75" y="8"/>
                  </a:lnTo>
                  <a:cubicBezTo>
                    <a:pt x="61" y="0"/>
                    <a:pt x="43" y="5"/>
                    <a:pt x="34" y="19"/>
                  </a:cubicBezTo>
                  <a:lnTo>
                    <a:pt x="8" y="64"/>
                  </a:lnTo>
                  <a:cubicBezTo>
                    <a:pt x="0" y="79"/>
                    <a:pt x="5" y="97"/>
                    <a:pt x="19" y="105"/>
                  </a:cubicBezTo>
                  <a:lnTo>
                    <a:pt x="58" y="128"/>
                  </a:lnTo>
                  <a:cubicBezTo>
                    <a:pt x="72" y="136"/>
                    <a:pt x="91" y="131"/>
                    <a:pt x="99" y="117"/>
                  </a:cubicBezTo>
                  <a:lnTo>
                    <a:pt x="125" y="71"/>
                  </a:lnTo>
                  <a:close/>
                </a:path>
              </a:pathLst>
            </a:custGeom>
            <a:solidFill>
              <a:srgbClr val="ED2B2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8" name="Freeform 26">
              <a:extLst>
                <a:ext uri="{FF2B5EF4-FFF2-40B4-BE49-F238E27FC236}">
                  <a16:creationId xmlns:a16="http://schemas.microsoft.com/office/drawing/2014/main" id="{BDFF6C5B-ED55-4ABE-86B7-A813E66C78CB}"/>
                </a:ext>
              </a:extLst>
            </p:cNvPr>
            <p:cNvSpPr>
              <a:spLocks/>
            </p:cNvSpPr>
            <p:nvPr/>
          </p:nvSpPr>
          <p:spPr bwMode="auto">
            <a:xfrm>
              <a:off x="4877" y="4088"/>
              <a:ext cx="112" cy="115"/>
            </a:xfrm>
            <a:custGeom>
              <a:avLst/>
              <a:gdLst>
                <a:gd name="T0" fmla="*/ 125 w 133"/>
                <a:gd name="T1" fmla="*/ 71 h 136"/>
                <a:gd name="T2" fmla="*/ 125 w 133"/>
                <a:gd name="T3" fmla="*/ 71 h 136"/>
                <a:gd name="T4" fmla="*/ 114 w 133"/>
                <a:gd name="T5" fmla="*/ 31 h 136"/>
                <a:gd name="T6" fmla="*/ 75 w 133"/>
                <a:gd name="T7" fmla="*/ 8 h 136"/>
                <a:gd name="T8" fmla="*/ 34 w 133"/>
                <a:gd name="T9" fmla="*/ 19 h 136"/>
                <a:gd name="T10" fmla="*/ 8 w 133"/>
                <a:gd name="T11" fmla="*/ 64 h 136"/>
                <a:gd name="T12" fmla="*/ 19 w 133"/>
                <a:gd name="T13" fmla="*/ 105 h 136"/>
                <a:gd name="T14" fmla="*/ 58 w 133"/>
                <a:gd name="T15" fmla="*/ 128 h 136"/>
                <a:gd name="T16" fmla="*/ 99 w 133"/>
                <a:gd name="T17" fmla="*/ 117 h 136"/>
                <a:gd name="T18" fmla="*/ 125 w 133"/>
                <a:gd name="T19" fmla="*/ 71 h 136"/>
                <a:gd name="T20" fmla="*/ 125 w 133"/>
                <a:gd name="T21" fmla="*/ 7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6">
                  <a:moveTo>
                    <a:pt x="125" y="71"/>
                  </a:moveTo>
                  <a:lnTo>
                    <a:pt x="125" y="71"/>
                  </a:lnTo>
                  <a:cubicBezTo>
                    <a:pt x="133" y="57"/>
                    <a:pt x="128" y="39"/>
                    <a:pt x="114" y="31"/>
                  </a:cubicBezTo>
                  <a:lnTo>
                    <a:pt x="75" y="8"/>
                  </a:lnTo>
                  <a:cubicBezTo>
                    <a:pt x="61" y="0"/>
                    <a:pt x="43" y="5"/>
                    <a:pt x="34" y="19"/>
                  </a:cubicBezTo>
                  <a:lnTo>
                    <a:pt x="8" y="64"/>
                  </a:lnTo>
                  <a:cubicBezTo>
                    <a:pt x="0" y="79"/>
                    <a:pt x="5" y="97"/>
                    <a:pt x="19" y="105"/>
                  </a:cubicBezTo>
                  <a:lnTo>
                    <a:pt x="58" y="128"/>
                  </a:lnTo>
                  <a:cubicBezTo>
                    <a:pt x="72" y="136"/>
                    <a:pt x="91" y="131"/>
                    <a:pt x="99" y="117"/>
                  </a:cubicBezTo>
                  <a:lnTo>
                    <a:pt x="125" y="71"/>
                  </a:lnTo>
                  <a:lnTo>
                    <a:pt x="125" y="71"/>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9" name="Freeform 27">
              <a:extLst>
                <a:ext uri="{FF2B5EF4-FFF2-40B4-BE49-F238E27FC236}">
                  <a16:creationId xmlns:a16="http://schemas.microsoft.com/office/drawing/2014/main" id="{69FDC257-3C47-48C8-B765-579ED1A9CB01}"/>
                </a:ext>
              </a:extLst>
            </p:cNvPr>
            <p:cNvSpPr>
              <a:spLocks/>
            </p:cNvSpPr>
            <p:nvPr/>
          </p:nvSpPr>
          <p:spPr bwMode="auto">
            <a:xfrm>
              <a:off x="4890" y="4184"/>
              <a:ext cx="46" cy="46"/>
            </a:xfrm>
            <a:custGeom>
              <a:avLst/>
              <a:gdLst>
                <a:gd name="T0" fmla="*/ 48 w 54"/>
                <a:gd name="T1" fmla="*/ 39 h 54"/>
                <a:gd name="T2" fmla="*/ 48 w 54"/>
                <a:gd name="T3" fmla="*/ 39 h 54"/>
                <a:gd name="T4" fmla="*/ 39 w 54"/>
                <a:gd name="T5" fmla="*/ 7 h 54"/>
                <a:gd name="T6" fmla="*/ 7 w 54"/>
                <a:gd name="T7" fmla="*/ 15 h 54"/>
                <a:gd name="T8" fmla="*/ 15 w 54"/>
                <a:gd name="T9" fmla="*/ 48 h 54"/>
                <a:gd name="T10" fmla="*/ 48 w 54"/>
                <a:gd name="T11" fmla="*/ 39 h 54"/>
              </a:gdLst>
              <a:ahLst/>
              <a:cxnLst>
                <a:cxn ang="0">
                  <a:pos x="T0" y="T1"/>
                </a:cxn>
                <a:cxn ang="0">
                  <a:pos x="T2" y="T3"/>
                </a:cxn>
                <a:cxn ang="0">
                  <a:pos x="T4" y="T5"/>
                </a:cxn>
                <a:cxn ang="0">
                  <a:pos x="T6" y="T7"/>
                </a:cxn>
                <a:cxn ang="0">
                  <a:pos x="T8" y="T9"/>
                </a:cxn>
                <a:cxn ang="0">
                  <a:pos x="T10" y="T11"/>
                </a:cxn>
              </a:cxnLst>
              <a:rect l="0" t="0" r="r" b="b"/>
              <a:pathLst>
                <a:path w="54" h="54">
                  <a:moveTo>
                    <a:pt x="48" y="39"/>
                  </a:moveTo>
                  <a:lnTo>
                    <a:pt x="48" y="39"/>
                  </a:lnTo>
                  <a:cubicBezTo>
                    <a:pt x="54" y="28"/>
                    <a:pt x="50" y="13"/>
                    <a:pt x="39" y="7"/>
                  </a:cubicBezTo>
                  <a:cubicBezTo>
                    <a:pt x="28" y="0"/>
                    <a:pt x="13" y="4"/>
                    <a:pt x="7" y="15"/>
                  </a:cubicBezTo>
                  <a:cubicBezTo>
                    <a:pt x="0" y="27"/>
                    <a:pt x="4" y="41"/>
                    <a:pt x="15" y="48"/>
                  </a:cubicBezTo>
                  <a:cubicBezTo>
                    <a:pt x="27" y="54"/>
                    <a:pt x="41" y="50"/>
                    <a:pt x="48" y="39"/>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0" name="Freeform 28">
              <a:extLst>
                <a:ext uri="{FF2B5EF4-FFF2-40B4-BE49-F238E27FC236}">
                  <a16:creationId xmlns:a16="http://schemas.microsoft.com/office/drawing/2014/main" id="{B2893125-9784-45AE-96C4-EDE3046B83CE}"/>
                </a:ext>
              </a:extLst>
            </p:cNvPr>
            <p:cNvSpPr>
              <a:spLocks/>
            </p:cNvSpPr>
            <p:nvPr/>
          </p:nvSpPr>
          <p:spPr bwMode="auto">
            <a:xfrm>
              <a:off x="4890" y="4184"/>
              <a:ext cx="46" cy="46"/>
            </a:xfrm>
            <a:custGeom>
              <a:avLst/>
              <a:gdLst>
                <a:gd name="T0" fmla="*/ 48 w 54"/>
                <a:gd name="T1" fmla="*/ 39 h 54"/>
                <a:gd name="T2" fmla="*/ 48 w 54"/>
                <a:gd name="T3" fmla="*/ 39 h 54"/>
                <a:gd name="T4" fmla="*/ 39 w 54"/>
                <a:gd name="T5" fmla="*/ 7 h 54"/>
                <a:gd name="T6" fmla="*/ 7 w 54"/>
                <a:gd name="T7" fmla="*/ 15 h 54"/>
                <a:gd name="T8" fmla="*/ 15 w 54"/>
                <a:gd name="T9" fmla="*/ 48 h 54"/>
                <a:gd name="T10" fmla="*/ 48 w 54"/>
                <a:gd name="T11" fmla="*/ 39 h 54"/>
                <a:gd name="T12" fmla="*/ 48 w 54"/>
                <a:gd name="T13" fmla="*/ 39 h 54"/>
              </a:gdLst>
              <a:ahLst/>
              <a:cxnLst>
                <a:cxn ang="0">
                  <a:pos x="T0" y="T1"/>
                </a:cxn>
                <a:cxn ang="0">
                  <a:pos x="T2" y="T3"/>
                </a:cxn>
                <a:cxn ang="0">
                  <a:pos x="T4" y="T5"/>
                </a:cxn>
                <a:cxn ang="0">
                  <a:pos x="T6" y="T7"/>
                </a:cxn>
                <a:cxn ang="0">
                  <a:pos x="T8" y="T9"/>
                </a:cxn>
                <a:cxn ang="0">
                  <a:pos x="T10" y="T11"/>
                </a:cxn>
                <a:cxn ang="0">
                  <a:pos x="T12" y="T13"/>
                </a:cxn>
              </a:cxnLst>
              <a:rect l="0" t="0" r="r" b="b"/>
              <a:pathLst>
                <a:path w="54" h="54">
                  <a:moveTo>
                    <a:pt x="48" y="39"/>
                  </a:moveTo>
                  <a:lnTo>
                    <a:pt x="48" y="39"/>
                  </a:lnTo>
                  <a:cubicBezTo>
                    <a:pt x="54" y="28"/>
                    <a:pt x="50" y="13"/>
                    <a:pt x="39" y="7"/>
                  </a:cubicBezTo>
                  <a:cubicBezTo>
                    <a:pt x="28" y="0"/>
                    <a:pt x="13" y="4"/>
                    <a:pt x="7" y="15"/>
                  </a:cubicBezTo>
                  <a:cubicBezTo>
                    <a:pt x="0" y="27"/>
                    <a:pt x="4" y="41"/>
                    <a:pt x="15" y="48"/>
                  </a:cubicBezTo>
                  <a:cubicBezTo>
                    <a:pt x="27" y="54"/>
                    <a:pt x="41" y="50"/>
                    <a:pt x="48" y="39"/>
                  </a:cubicBezTo>
                  <a:lnTo>
                    <a:pt x="48" y="39"/>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1" name="Freeform 29">
              <a:extLst>
                <a:ext uri="{FF2B5EF4-FFF2-40B4-BE49-F238E27FC236}">
                  <a16:creationId xmlns:a16="http://schemas.microsoft.com/office/drawing/2014/main" id="{A9D957E0-E48B-4694-8B26-6708558754DE}"/>
                </a:ext>
              </a:extLst>
            </p:cNvPr>
            <p:cNvSpPr>
              <a:spLocks/>
            </p:cNvSpPr>
            <p:nvPr/>
          </p:nvSpPr>
          <p:spPr bwMode="auto">
            <a:xfrm>
              <a:off x="4616" y="4030"/>
              <a:ext cx="47" cy="46"/>
            </a:xfrm>
            <a:custGeom>
              <a:avLst/>
              <a:gdLst>
                <a:gd name="T0" fmla="*/ 48 w 55"/>
                <a:gd name="T1" fmla="*/ 39 h 54"/>
                <a:gd name="T2" fmla="*/ 48 w 55"/>
                <a:gd name="T3" fmla="*/ 39 h 54"/>
                <a:gd name="T4" fmla="*/ 39 w 55"/>
                <a:gd name="T5" fmla="*/ 6 h 54"/>
                <a:gd name="T6" fmla="*/ 7 w 55"/>
                <a:gd name="T7" fmla="*/ 15 h 54"/>
                <a:gd name="T8" fmla="*/ 16 w 55"/>
                <a:gd name="T9" fmla="*/ 47 h 54"/>
                <a:gd name="T10" fmla="*/ 48 w 55"/>
                <a:gd name="T11" fmla="*/ 39 h 54"/>
              </a:gdLst>
              <a:ahLst/>
              <a:cxnLst>
                <a:cxn ang="0">
                  <a:pos x="T0" y="T1"/>
                </a:cxn>
                <a:cxn ang="0">
                  <a:pos x="T2" y="T3"/>
                </a:cxn>
                <a:cxn ang="0">
                  <a:pos x="T4" y="T5"/>
                </a:cxn>
                <a:cxn ang="0">
                  <a:pos x="T6" y="T7"/>
                </a:cxn>
                <a:cxn ang="0">
                  <a:pos x="T8" y="T9"/>
                </a:cxn>
                <a:cxn ang="0">
                  <a:pos x="T10" y="T11"/>
                </a:cxn>
              </a:cxnLst>
              <a:rect l="0" t="0" r="r" b="b"/>
              <a:pathLst>
                <a:path w="55" h="54">
                  <a:moveTo>
                    <a:pt x="48" y="39"/>
                  </a:moveTo>
                  <a:lnTo>
                    <a:pt x="48" y="39"/>
                  </a:lnTo>
                  <a:cubicBezTo>
                    <a:pt x="55" y="27"/>
                    <a:pt x="51" y="13"/>
                    <a:pt x="39" y="6"/>
                  </a:cubicBezTo>
                  <a:cubicBezTo>
                    <a:pt x="28" y="0"/>
                    <a:pt x="13" y="4"/>
                    <a:pt x="7" y="15"/>
                  </a:cubicBezTo>
                  <a:cubicBezTo>
                    <a:pt x="0" y="26"/>
                    <a:pt x="4" y="41"/>
                    <a:pt x="16" y="47"/>
                  </a:cubicBezTo>
                  <a:cubicBezTo>
                    <a:pt x="27" y="54"/>
                    <a:pt x="41" y="50"/>
                    <a:pt x="48" y="39"/>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2" name="Freeform 30">
              <a:extLst>
                <a:ext uri="{FF2B5EF4-FFF2-40B4-BE49-F238E27FC236}">
                  <a16:creationId xmlns:a16="http://schemas.microsoft.com/office/drawing/2014/main" id="{7066BEAF-8AF0-4F3C-A913-C73C06BB0E00}"/>
                </a:ext>
              </a:extLst>
            </p:cNvPr>
            <p:cNvSpPr>
              <a:spLocks/>
            </p:cNvSpPr>
            <p:nvPr/>
          </p:nvSpPr>
          <p:spPr bwMode="auto">
            <a:xfrm>
              <a:off x="4616" y="4030"/>
              <a:ext cx="47" cy="46"/>
            </a:xfrm>
            <a:custGeom>
              <a:avLst/>
              <a:gdLst>
                <a:gd name="T0" fmla="*/ 48 w 55"/>
                <a:gd name="T1" fmla="*/ 39 h 54"/>
                <a:gd name="T2" fmla="*/ 48 w 55"/>
                <a:gd name="T3" fmla="*/ 39 h 54"/>
                <a:gd name="T4" fmla="*/ 39 w 55"/>
                <a:gd name="T5" fmla="*/ 6 h 54"/>
                <a:gd name="T6" fmla="*/ 7 w 55"/>
                <a:gd name="T7" fmla="*/ 15 h 54"/>
                <a:gd name="T8" fmla="*/ 16 w 55"/>
                <a:gd name="T9" fmla="*/ 47 h 54"/>
                <a:gd name="T10" fmla="*/ 48 w 55"/>
                <a:gd name="T11" fmla="*/ 39 h 54"/>
                <a:gd name="T12" fmla="*/ 48 w 55"/>
                <a:gd name="T13" fmla="*/ 39 h 54"/>
              </a:gdLst>
              <a:ahLst/>
              <a:cxnLst>
                <a:cxn ang="0">
                  <a:pos x="T0" y="T1"/>
                </a:cxn>
                <a:cxn ang="0">
                  <a:pos x="T2" y="T3"/>
                </a:cxn>
                <a:cxn ang="0">
                  <a:pos x="T4" y="T5"/>
                </a:cxn>
                <a:cxn ang="0">
                  <a:pos x="T6" y="T7"/>
                </a:cxn>
                <a:cxn ang="0">
                  <a:pos x="T8" y="T9"/>
                </a:cxn>
                <a:cxn ang="0">
                  <a:pos x="T10" y="T11"/>
                </a:cxn>
                <a:cxn ang="0">
                  <a:pos x="T12" y="T13"/>
                </a:cxn>
              </a:cxnLst>
              <a:rect l="0" t="0" r="r" b="b"/>
              <a:pathLst>
                <a:path w="55" h="54">
                  <a:moveTo>
                    <a:pt x="48" y="39"/>
                  </a:moveTo>
                  <a:lnTo>
                    <a:pt x="48" y="39"/>
                  </a:lnTo>
                  <a:cubicBezTo>
                    <a:pt x="55" y="27"/>
                    <a:pt x="51" y="13"/>
                    <a:pt x="39" y="6"/>
                  </a:cubicBezTo>
                  <a:cubicBezTo>
                    <a:pt x="28" y="0"/>
                    <a:pt x="13" y="4"/>
                    <a:pt x="7" y="15"/>
                  </a:cubicBezTo>
                  <a:cubicBezTo>
                    <a:pt x="0" y="26"/>
                    <a:pt x="4" y="41"/>
                    <a:pt x="16" y="47"/>
                  </a:cubicBezTo>
                  <a:cubicBezTo>
                    <a:pt x="27" y="54"/>
                    <a:pt x="41" y="50"/>
                    <a:pt x="48" y="39"/>
                  </a:cubicBezTo>
                  <a:lnTo>
                    <a:pt x="48" y="39"/>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3" name="Rectangle 31">
              <a:extLst>
                <a:ext uri="{FF2B5EF4-FFF2-40B4-BE49-F238E27FC236}">
                  <a16:creationId xmlns:a16="http://schemas.microsoft.com/office/drawing/2014/main" id="{B061B95B-F2B6-4FD5-9684-C75395A6EBF6}"/>
                </a:ext>
              </a:extLst>
            </p:cNvPr>
            <p:cNvSpPr>
              <a:spLocks noChangeArrowheads="1"/>
            </p:cNvSpPr>
            <p:nvPr/>
          </p:nvSpPr>
          <p:spPr bwMode="auto">
            <a:xfrm>
              <a:off x="3579" y="3996"/>
              <a:ext cx="853" cy="155"/>
            </a:xfrm>
            <a:prstGeom prst="rect">
              <a:avLst/>
            </a:prstGeom>
            <a:solidFill>
              <a:srgbClr val="FFFFFF"/>
            </a:solidFill>
            <a:ln w="9525">
              <a:solidFill>
                <a:srgbClr val="000000"/>
              </a:solidFill>
              <a:miter lim="800000"/>
              <a:headEnd/>
              <a:tailEnd/>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600" b="1" dirty="0">
                  <a:solidFill>
                    <a:srgbClr val="000000"/>
                  </a:solidFill>
                  <a:latin typeface="Times New Roman Bold"/>
                </a:rPr>
                <a:t>Transportación</a:t>
              </a:r>
              <a:endParaRPr lang="es-MX" altLang="es-MX" b="1" dirty="0"/>
            </a:p>
          </p:txBody>
        </p:sp>
        <p:sp>
          <p:nvSpPr>
            <p:cNvPr id="34" name="Freeform 32">
              <a:extLst>
                <a:ext uri="{FF2B5EF4-FFF2-40B4-BE49-F238E27FC236}">
                  <a16:creationId xmlns:a16="http://schemas.microsoft.com/office/drawing/2014/main" id="{4BF66EDB-EF9F-45A8-AAF1-DEAFEE2E44B3}"/>
                </a:ext>
              </a:extLst>
            </p:cNvPr>
            <p:cNvSpPr>
              <a:spLocks noEditPoints="1"/>
            </p:cNvSpPr>
            <p:nvPr/>
          </p:nvSpPr>
          <p:spPr bwMode="auto">
            <a:xfrm>
              <a:off x="16" y="2296"/>
              <a:ext cx="2214" cy="1312"/>
            </a:xfrm>
            <a:custGeom>
              <a:avLst/>
              <a:gdLst>
                <a:gd name="T0" fmla="*/ 1551 w 2635"/>
                <a:gd name="T1" fmla="*/ 1558 h 1559"/>
                <a:gd name="T2" fmla="*/ 357 w 2635"/>
                <a:gd name="T3" fmla="*/ 1546 h 1559"/>
                <a:gd name="T4" fmla="*/ 2000 w 2635"/>
                <a:gd name="T5" fmla="*/ 1539 h 1559"/>
                <a:gd name="T6" fmla="*/ 0 w 2635"/>
                <a:gd name="T7" fmla="*/ 1500 h 1559"/>
                <a:gd name="T8" fmla="*/ 2354 w 2635"/>
                <a:gd name="T9" fmla="*/ 1545 h 1559"/>
                <a:gd name="T10" fmla="*/ 0 w 2635"/>
                <a:gd name="T11" fmla="*/ 1411 h 1559"/>
                <a:gd name="T12" fmla="*/ 2600 w 2635"/>
                <a:gd name="T13" fmla="*/ 1559 h 1559"/>
                <a:gd name="T14" fmla="*/ 0 w 2635"/>
                <a:gd name="T15" fmla="*/ 1321 h 1559"/>
                <a:gd name="T16" fmla="*/ 2635 w 2635"/>
                <a:gd name="T17" fmla="*/ 1489 h 1559"/>
                <a:gd name="T18" fmla="*/ 0 w 2635"/>
                <a:gd name="T19" fmla="*/ 1232 h 1559"/>
                <a:gd name="T20" fmla="*/ 2635 w 2635"/>
                <a:gd name="T21" fmla="*/ 1399 h 1559"/>
                <a:gd name="T22" fmla="*/ 0 w 2635"/>
                <a:gd name="T23" fmla="*/ 1142 h 1559"/>
                <a:gd name="T24" fmla="*/ 2635 w 2635"/>
                <a:gd name="T25" fmla="*/ 1310 h 1559"/>
                <a:gd name="T26" fmla="*/ 0 w 2635"/>
                <a:gd name="T27" fmla="*/ 1052 h 1559"/>
                <a:gd name="T28" fmla="*/ 2635 w 2635"/>
                <a:gd name="T29" fmla="*/ 1220 h 1559"/>
                <a:gd name="T30" fmla="*/ 0 w 2635"/>
                <a:gd name="T31" fmla="*/ 963 h 1559"/>
                <a:gd name="T32" fmla="*/ 2635 w 2635"/>
                <a:gd name="T33" fmla="*/ 1130 h 1559"/>
                <a:gd name="T34" fmla="*/ 0 w 2635"/>
                <a:gd name="T35" fmla="*/ 873 h 1559"/>
                <a:gd name="T36" fmla="*/ 2635 w 2635"/>
                <a:gd name="T37" fmla="*/ 1041 h 1559"/>
                <a:gd name="T38" fmla="*/ 0 w 2635"/>
                <a:gd name="T39" fmla="*/ 784 h 1559"/>
                <a:gd name="T40" fmla="*/ 2635 w 2635"/>
                <a:gd name="T41" fmla="*/ 951 h 1559"/>
                <a:gd name="T42" fmla="*/ 0 w 2635"/>
                <a:gd name="T43" fmla="*/ 694 h 1559"/>
                <a:gd name="T44" fmla="*/ 2635 w 2635"/>
                <a:gd name="T45" fmla="*/ 862 h 1559"/>
                <a:gd name="T46" fmla="*/ 0 w 2635"/>
                <a:gd name="T47" fmla="*/ 604 h 1559"/>
                <a:gd name="T48" fmla="*/ 2635 w 2635"/>
                <a:gd name="T49" fmla="*/ 772 h 1559"/>
                <a:gd name="T50" fmla="*/ 0 w 2635"/>
                <a:gd name="T51" fmla="*/ 515 h 1559"/>
                <a:gd name="T52" fmla="*/ 2635 w 2635"/>
                <a:gd name="T53" fmla="*/ 682 h 1559"/>
                <a:gd name="T54" fmla="*/ 0 w 2635"/>
                <a:gd name="T55" fmla="*/ 425 h 1559"/>
                <a:gd name="T56" fmla="*/ 2635 w 2635"/>
                <a:gd name="T57" fmla="*/ 593 h 1559"/>
                <a:gd name="T58" fmla="*/ 0 w 2635"/>
                <a:gd name="T59" fmla="*/ 336 h 1559"/>
                <a:gd name="T60" fmla="*/ 2635 w 2635"/>
                <a:gd name="T61" fmla="*/ 503 h 1559"/>
                <a:gd name="T62" fmla="*/ 0 w 2635"/>
                <a:gd name="T63" fmla="*/ 246 h 1559"/>
                <a:gd name="T64" fmla="*/ 2635 w 2635"/>
                <a:gd name="T65" fmla="*/ 414 h 1559"/>
                <a:gd name="T66" fmla="*/ 0 w 2635"/>
                <a:gd name="T67" fmla="*/ 156 h 1559"/>
                <a:gd name="T68" fmla="*/ 2635 w 2635"/>
                <a:gd name="T69" fmla="*/ 324 h 1559"/>
                <a:gd name="T70" fmla="*/ 0 w 2635"/>
                <a:gd name="T71" fmla="*/ 67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5" h="1559">
                  <a:moveTo>
                    <a:pt x="1551" y="1558"/>
                  </a:moveTo>
                  <a:lnTo>
                    <a:pt x="1551" y="1558"/>
                  </a:lnTo>
                  <a:cubicBezTo>
                    <a:pt x="1346" y="1535"/>
                    <a:pt x="1125" y="1523"/>
                    <a:pt x="895" y="1523"/>
                  </a:cubicBezTo>
                  <a:cubicBezTo>
                    <a:pt x="709" y="1523"/>
                    <a:pt x="528" y="1531"/>
                    <a:pt x="357" y="1546"/>
                  </a:cubicBezTo>
                  <a:moveTo>
                    <a:pt x="2000" y="1539"/>
                  </a:moveTo>
                  <a:lnTo>
                    <a:pt x="2000" y="1539"/>
                  </a:lnTo>
                  <a:cubicBezTo>
                    <a:pt x="1684" y="1472"/>
                    <a:pt x="1304" y="1433"/>
                    <a:pt x="895" y="1433"/>
                  </a:cubicBezTo>
                  <a:cubicBezTo>
                    <a:pt x="573" y="1433"/>
                    <a:pt x="269" y="1457"/>
                    <a:pt x="0" y="1500"/>
                  </a:cubicBezTo>
                  <a:moveTo>
                    <a:pt x="2354" y="1545"/>
                  </a:moveTo>
                  <a:lnTo>
                    <a:pt x="2354" y="1545"/>
                  </a:lnTo>
                  <a:cubicBezTo>
                    <a:pt x="1991" y="1421"/>
                    <a:pt x="1472" y="1344"/>
                    <a:pt x="895" y="1344"/>
                  </a:cubicBezTo>
                  <a:cubicBezTo>
                    <a:pt x="573" y="1344"/>
                    <a:pt x="269" y="1368"/>
                    <a:pt x="0" y="1411"/>
                  </a:cubicBezTo>
                  <a:moveTo>
                    <a:pt x="2600" y="1559"/>
                  </a:moveTo>
                  <a:lnTo>
                    <a:pt x="2600" y="1559"/>
                  </a:lnTo>
                  <a:cubicBezTo>
                    <a:pt x="2253" y="1376"/>
                    <a:pt x="1619" y="1254"/>
                    <a:pt x="895" y="1254"/>
                  </a:cubicBezTo>
                  <a:cubicBezTo>
                    <a:pt x="573" y="1254"/>
                    <a:pt x="269" y="1278"/>
                    <a:pt x="0" y="1321"/>
                  </a:cubicBezTo>
                  <a:moveTo>
                    <a:pt x="2635" y="1489"/>
                  </a:moveTo>
                  <a:lnTo>
                    <a:pt x="2635" y="1489"/>
                  </a:lnTo>
                  <a:cubicBezTo>
                    <a:pt x="2297" y="1295"/>
                    <a:pt x="1644" y="1164"/>
                    <a:pt x="895" y="1164"/>
                  </a:cubicBezTo>
                  <a:cubicBezTo>
                    <a:pt x="573" y="1164"/>
                    <a:pt x="269" y="1189"/>
                    <a:pt x="0" y="1232"/>
                  </a:cubicBezTo>
                  <a:moveTo>
                    <a:pt x="2635" y="1399"/>
                  </a:moveTo>
                  <a:lnTo>
                    <a:pt x="2635" y="1399"/>
                  </a:lnTo>
                  <a:cubicBezTo>
                    <a:pt x="2297" y="1206"/>
                    <a:pt x="1644" y="1075"/>
                    <a:pt x="895" y="1075"/>
                  </a:cubicBezTo>
                  <a:cubicBezTo>
                    <a:pt x="573" y="1075"/>
                    <a:pt x="269" y="1099"/>
                    <a:pt x="0" y="1142"/>
                  </a:cubicBezTo>
                  <a:moveTo>
                    <a:pt x="2635" y="1310"/>
                  </a:moveTo>
                  <a:lnTo>
                    <a:pt x="2635" y="1310"/>
                  </a:lnTo>
                  <a:cubicBezTo>
                    <a:pt x="2297" y="1116"/>
                    <a:pt x="1644" y="985"/>
                    <a:pt x="895" y="985"/>
                  </a:cubicBezTo>
                  <a:cubicBezTo>
                    <a:pt x="573" y="985"/>
                    <a:pt x="269" y="1009"/>
                    <a:pt x="0" y="1052"/>
                  </a:cubicBezTo>
                  <a:moveTo>
                    <a:pt x="2635" y="1220"/>
                  </a:moveTo>
                  <a:lnTo>
                    <a:pt x="2635" y="1220"/>
                  </a:lnTo>
                  <a:cubicBezTo>
                    <a:pt x="2297" y="1027"/>
                    <a:pt x="1644" y="896"/>
                    <a:pt x="895" y="896"/>
                  </a:cubicBezTo>
                  <a:cubicBezTo>
                    <a:pt x="573" y="896"/>
                    <a:pt x="269" y="920"/>
                    <a:pt x="0" y="963"/>
                  </a:cubicBezTo>
                  <a:moveTo>
                    <a:pt x="2635" y="1130"/>
                  </a:moveTo>
                  <a:lnTo>
                    <a:pt x="2635" y="1130"/>
                  </a:lnTo>
                  <a:cubicBezTo>
                    <a:pt x="2297" y="937"/>
                    <a:pt x="1644" y="806"/>
                    <a:pt x="895" y="806"/>
                  </a:cubicBezTo>
                  <a:cubicBezTo>
                    <a:pt x="573" y="806"/>
                    <a:pt x="269" y="830"/>
                    <a:pt x="0" y="873"/>
                  </a:cubicBezTo>
                  <a:moveTo>
                    <a:pt x="2635" y="1041"/>
                  </a:moveTo>
                  <a:lnTo>
                    <a:pt x="2635" y="1041"/>
                  </a:lnTo>
                  <a:cubicBezTo>
                    <a:pt x="2297" y="847"/>
                    <a:pt x="1644" y="716"/>
                    <a:pt x="895" y="716"/>
                  </a:cubicBezTo>
                  <a:cubicBezTo>
                    <a:pt x="573" y="716"/>
                    <a:pt x="269" y="741"/>
                    <a:pt x="0" y="784"/>
                  </a:cubicBezTo>
                  <a:moveTo>
                    <a:pt x="2635" y="951"/>
                  </a:moveTo>
                  <a:lnTo>
                    <a:pt x="2635" y="951"/>
                  </a:lnTo>
                  <a:cubicBezTo>
                    <a:pt x="2297" y="758"/>
                    <a:pt x="1644" y="627"/>
                    <a:pt x="895" y="627"/>
                  </a:cubicBezTo>
                  <a:cubicBezTo>
                    <a:pt x="573" y="627"/>
                    <a:pt x="269" y="651"/>
                    <a:pt x="0" y="694"/>
                  </a:cubicBezTo>
                  <a:moveTo>
                    <a:pt x="2635" y="862"/>
                  </a:moveTo>
                  <a:lnTo>
                    <a:pt x="2635" y="862"/>
                  </a:lnTo>
                  <a:cubicBezTo>
                    <a:pt x="2297" y="668"/>
                    <a:pt x="1644" y="537"/>
                    <a:pt x="895" y="537"/>
                  </a:cubicBezTo>
                  <a:cubicBezTo>
                    <a:pt x="573" y="537"/>
                    <a:pt x="269" y="561"/>
                    <a:pt x="0" y="604"/>
                  </a:cubicBezTo>
                  <a:moveTo>
                    <a:pt x="2635" y="772"/>
                  </a:moveTo>
                  <a:lnTo>
                    <a:pt x="2635" y="772"/>
                  </a:lnTo>
                  <a:cubicBezTo>
                    <a:pt x="2297" y="579"/>
                    <a:pt x="1644" y="448"/>
                    <a:pt x="895" y="448"/>
                  </a:cubicBezTo>
                  <a:cubicBezTo>
                    <a:pt x="573" y="448"/>
                    <a:pt x="269" y="472"/>
                    <a:pt x="0" y="515"/>
                  </a:cubicBezTo>
                  <a:moveTo>
                    <a:pt x="2635" y="682"/>
                  </a:moveTo>
                  <a:lnTo>
                    <a:pt x="2635" y="682"/>
                  </a:lnTo>
                  <a:cubicBezTo>
                    <a:pt x="2297" y="489"/>
                    <a:pt x="1644" y="358"/>
                    <a:pt x="895" y="358"/>
                  </a:cubicBezTo>
                  <a:cubicBezTo>
                    <a:pt x="573" y="358"/>
                    <a:pt x="269" y="382"/>
                    <a:pt x="0" y="425"/>
                  </a:cubicBezTo>
                  <a:moveTo>
                    <a:pt x="2635" y="593"/>
                  </a:moveTo>
                  <a:lnTo>
                    <a:pt x="2635" y="593"/>
                  </a:lnTo>
                  <a:cubicBezTo>
                    <a:pt x="2297" y="399"/>
                    <a:pt x="1644" y="268"/>
                    <a:pt x="895" y="268"/>
                  </a:cubicBezTo>
                  <a:cubicBezTo>
                    <a:pt x="573" y="268"/>
                    <a:pt x="269" y="293"/>
                    <a:pt x="0" y="336"/>
                  </a:cubicBezTo>
                  <a:moveTo>
                    <a:pt x="2635" y="503"/>
                  </a:moveTo>
                  <a:lnTo>
                    <a:pt x="2635" y="503"/>
                  </a:lnTo>
                  <a:cubicBezTo>
                    <a:pt x="2297" y="310"/>
                    <a:pt x="1644" y="179"/>
                    <a:pt x="895" y="179"/>
                  </a:cubicBezTo>
                  <a:cubicBezTo>
                    <a:pt x="573" y="179"/>
                    <a:pt x="269" y="203"/>
                    <a:pt x="0" y="246"/>
                  </a:cubicBezTo>
                  <a:moveTo>
                    <a:pt x="2635" y="414"/>
                  </a:moveTo>
                  <a:lnTo>
                    <a:pt x="2635" y="414"/>
                  </a:lnTo>
                  <a:cubicBezTo>
                    <a:pt x="2297" y="220"/>
                    <a:pt x="1644" y="89"/>
                    <a:pt x="895" y="89"/>
                  </a:cubicBezTo>
                  <a:cubicBezTo>
                    <a:pt x="573" y="89"/>
                    <a:pt x="269" y="113"/>
                    <a:pt x="0" y="156"/>
                  </a:cubicBezTo>
                  <a:moveTo>
                    <a:pt x="2635" y="324"/>
                  </a:moveTo>
                  <a:lnTo>
                    <a:pt x="2635" y="324"/>
                  </a:lnTo>
                  <a:cubicBezTo>
                    <a:pt x="2297" y="131"/>
                    <a:pt x="1644" y="0"/>
                    <a:pt x="895" y="0"/>
                  </a:cubicBezTo>
                  <a:cubicBezTo>
                    <a:pt x="573" y="0"/>
                    <a:pt x="269" y="24"/>
                    <a:pt x="0" y="67"/>
                  </a:cubicBezTo>
                </a:path>
              </a:pathLst>
            </a:custGeom>
            <a:noFill/>
            <a:ln w="55563" cap="flat">
              <a:solidFill>
                <a:srgbClr val="08964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7" name="Rectangle 35">
              <a:extLst>
                <a:ext uri="{FF2B5EF4-FFF2-40B4-BE49-F238E27FC236}">
                  <a16:creationId xmlns:a16="http://schemas.microsoft.com/office/drawing/2014/main" id="{881CFA33-A017-4A9F-8A2B-7E2CD30396F2}"/>
                </a:ext>
              </a:extLst>
            </p:cNvPr>
            <p:cNvSpPr>
              <a:spLocks noChangeArrowheads="1"/>
            </p:cNvSpPr>
            <p:nvPr/>
          </p:nvSpPr>
          <p:spPr bwMode="auto">
            <a:xfrm>
              <a:off x="432" y="2732"/>
              <a:ext cx="1524" cy="174"/>
            </a:xfrm>
            <a:prstGeom prst="rect">
              <a:avLst/>
            </a:prstGeom>
            <a:solidFill>
              <a:srgbClr val="FFFFFF"/>
            </a:solidFill>
            <a:ln w="9525">
              <a:solidFill>
                <a:srgbClr val="000000"/>
              </a:solidFill>
              <a:miter lim="800000"/>
              <a:headEnd/>
              <a:tailEnd/>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b="1" dirty="0">
                  <a:solidFill>
                    <a:srgbClr val="000000"/>
                  </a:solidFill>
                  <a:latin typeface="Times New Roman Bold"/>
                </a:rPr>
                <a:t>Producción de alimentos</a:t>
              </a:r>
              <a:endParaRPr lang="es-MX" altLang="es-MX" b="1" dirty="0"/>
            </a:p>
          </p:txBody>
        </p:sp>
        <p:sp>
          <p:nvSpPr>
            <p:cNvPr id="38" name="Freeform 36">
              <a:extLst>
                <a:ext uri="{FF2B5EF4-FFF2-40B4-BE49-F238E27FC236}">
                  <a16:creationId xmlns:a16="http://schemas.microsoft.com/office/drawing/2014/main" id="{28BDB9FE-138F-4FB1-BA8E-D6E5DC871B47}"/>
                </a:ext>
              </a:extLst>
            </p:cNvPr>
            <p:cNvSpPr>
              <a:spLocks noEditPoints="1"/>
            </p:cNvSpPr>
            <p:nvPr/>
          </p:nvSpPr>
          <p:spPr bwMode="auto">
            <a:xfrm>
              <a:off x="599" y="1385"/>
              <a:ext cx="2642" cy="710"/>
            </a:xfrm>
            <a:custGeom>
              <a:avLst/>
              <a:gdLst>
                <a:gd name="T0" fmla="*/ 3143 w 3143"/>
                <a:gd name="T1" fmla="*/ 216 h 844"/>
                <a:gd name="T2" fmla="*/ 3143 w 3143"/>
                <a:gd name="T3" fmla="*/ 216 h 844"/>
                <a:gd name="T4" fmla="*/ 2912 w 3143"/>
                <a:gd name="T5" fmla="*/ 172 h 844"/>
                <a:gd name="T6" fmla="*/ 3031 w 3143"/>
                <a:gd name="T7" fmla="*/ 351 h 844"/>
                <a:gd name="T8" fmla="*/ 3031 w 3143"/>
                <a:gd name="T9" fmla="*/ 351 h 844"/>
                <a:gd name="T10" fmla="*/ 3031 w 3143"/>
                <a:gd name="T11" fmla="*/ 149 h 844"/>
                <a:gd name="T12" fmla="*/ 2202 w 3143"/>
                <a:gd name="T13" fmla="*/ 97 h 844"/>
                <a:gd name="T14" fmla="*/ 2202 w 3143"/>
                <a:gd name="T15" fmla="*/ 97 h 844"/>
                <a:gd name="T16" fmla="*/ 1971 w 3143"/>
                <a:gd name="T17" fmla="*/ 52 h 844"/>
                <a:gd name="T18" fmla="*/ 2090 w 3143"/>
                <a:gd name="T19" fmla="*/ 403 h 844"/>
                <a:gd name="T20" fmla="*/ 2090 w 3143"/>
                <a:gd name="T21" fmla="*/ 403 h 844"/>
                <a:gd name="T22" fmla="*/ 2090 w 3143"/>
                <a:gd name="T23" fmla="*/ 30 h 844"/>
                <a:gd name="T24" fmla="*/ 1261 w 3143"/>
                <a:gd name="T25" fmla="*/ 67 h 844"/>
                <a:gd name="T26" fmla="*/ 1261 w 3143"/>
                <a:gd name="T27" fmla="*/ 67 h 844"/>
                <a:gd name="T28" fmla="*/ 1030 w 3143"/>
                <a:gd name="T29" fmla="*/ 22 h 844"/>
                <a:gd name="T30" fmla="*/ 1149 w 3143"/>
                <a:gd name="T31" fmla="*/ 567 h 844"/>
                <a:gd name="T32" fmla="*/ 1149 w 3143"/>
                <a:gd name="T33" fmla="*/ 567 h 844"/>
                <a:gd name="T34" fmla="*/ 1149 w 3143"/>
                <a:gd name="T35" fmla="*/ 0 h 844"/>
                <a:gd name="T36" fmla="*/ 231 w 3143"/>
                <a:gd name="T37" fmla="*/ 343 h 844"/>
                <a:gd name="T38" fmla="*/ 231 w 3143"/>
                <a:gd name="T39" fmla="*/ 343 h 844"/>
                <a:gd name="T40" fmla="*/ 0 w 3143"/>
                <a:gd name="T41" fmla="*/ 299 h 844"/>
                <a:gd name="T42" fmla="*/ 119 w 3143"/>
                <a:gd name="T43" fmla="*/ 844 h 844"/>
                <a:gd name="T44" fmla="*/ 119 w 3143"/>
                <a:gd name="T45" fmla="*/ 844 h 844"/>
                <a:gd name="T46" fmla="*/ 119 w 3143"/>
                <a:gd name="T47" fmla="*/ 276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43" h="844">
                  <a:moveTo>
                    <a:pt x="3143" y="216"/>
                  </a:moveTo>
                  <a:lnTo>
                    <a:pt x="3143" y="216"/>
                  </a:lnTo>
                  <a:lnTo>
                    <a:pt x="2912" y="172"/>
                  </a:lnTo>
                  <a:moveTo>
                    <a:pt x="3031" y="351"/>
                  </a:moveTo>
                  <a:lnTo>
                    <a:pt x="3031" y="351"/>
                  </a:lnTo>
                  <a:lnTo>
                    <a:pt x="3031" y="149"/>
                  </a:lnTo>
                  <a:moveTo>
                    <a:pt x="2202" y="97"/>
                  </a:moveTo>
                  <a:lnTo>
                    <a:pt x="2202" y="97"/>
                  </a:lnTo>
                  <a:lnTo>
                    <a:pt x="1971" y="52"/>
                  </a:lnTo>
                  <a:moveTo>
                    <a:pt x="2090" y="403"/>
                  </a:moveTo>
                  <a:lnTo>
                    <a:pt x="2090" y="403"/>
                  </a:lnTo>
                  <a:lnTo>
                    <a:pt x="2090" y="30"/>
                  </a:lnTo>
                  <a:moveTo>
                    <a:pt x="1261" y="67"/>
                  </a:moveTo>
                  <a:lnTo>
                    <a:pt x="1261" y="67"/>
                  </a:lnTo>
                  <a:lnTo>
                    <a:pt x="1030" y="22"/>
                  </a:lnTo>
                  <a:moveTo>
                    <a:pt x="1149" y="567"/>
                  </a:moveTo>
                  <a:lnTo>
                    <a:pt x="1149" y="567"/>
                  </a:lnTo>
                  <a:lnTo>
                    <a:pt x="1149" y="0"/>
                  </a:lnTo>
                  <a:moveTo>
                    <a:pt x="231" y="343"/>
                  </a:moveTo>
                  <a:lnTo>
                    <a:pt x="231" y="343"/>
                  </a:lnTo>
                  <a:lnTo>
                    <a:pt x="0" y="299"/>
                  </a:lnTo>
                  <a:moveTo>
                    <a:pt x="119" y="844"/>
                  </a:moveTo>
                  <a:lnTo>
                    <a:pt x="119" y="844"/>
                  </a:lnTo>
                  <a:lnTo>
                    <a:pt x="119" y="276"/>
                  </a:lnTo>
                </a:path>
              </a:pathLst>
            </a:custGeom>
            <a:noFill/>
            <a:ln w="428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9" name="Freeform 37">
              <a:extLst>
                <a:ext uri="{FF2B5EF4-FFF2-40B4-BE49-F238E27FC236}">
                  <a16:creationId xmlns:a16="http://schemas.microsoft.com/office/drawing/2014/main" id="{BEF3E7E3-5A1E-411C-9836-B65666DE4F4E}"/>
                </a:ext>
              </a:extLst>
            </p:cNvPr>
            <p:cNvSpPr>
              <a:spLocks noEditPoints="1"/>
            </p:cNvSpPr>
            <p:nvPr/>
          </p:nvSpPr>
          <p:spPr bwMode="auto">
            <a:xfrm>
              <a:off x="22" y="1428"/>
              <a:ext cx="3557" cy="359"/>
            </a:xfrm>
            <a:custGeom>
              <a:avLst/>
              <a:gdLst>
                <a:gd name="T0" fmla="*/ 4069 w 4233"/>
                <a:gd name="T1" fmla="*/ 299 h 426"/>
                <a:gd name="T2" fmla="*/ 4069 w 4233"/>
                <a:gd name="T3" fmla="*/ 299 h 426"/>
                <a:gd name="T4" fmla="*/ 3718 w 4233"/>
                <a:gd name="T5" fmla="*/ 202 h 426"/>
                <a:gd name="T6" fmla="*/ 3621 w 4233"/>
                <a:gd name="T7" fmla="*/ 149 h 426"/>
                <a:gd name="T8" fmla="*/ 3352 w 4233"/>
                <a:gd name="T9" fmla="*/ 164 h 426"/>
                <a:gd name="T10" fmla="*/ 3046 w 4233"/>
                <a:gd name="T11" fmla="*/ 164 h 426"/>
                <a:gd name="T12" fmla="*/ 2800 w 4233"/>
                <a:gd name="T13" fmla="*/ 120 h 426"/>
                <a:gd name="T14" fmla="*/ 2680 w 4233"/>
                <a:gd name="T15" fmla="*/ 30 h 426"/>
                <a:gd name="T16" fmla="*/ 2464 w 4233"/>
                <a:gd name="T17" fmla="*/ 97 h 426"/>
                <a:gd name="T18" fmla="*/ 2128 w 4233"/>
                <a:gd name="T19" fmla="*/ 112 h 426"/>
                <a:gd name="T20" fmla="*/ 1859 w 4233"/>
                <a:gd name="T21" fmla="*/ 60 h 426"/>
                <a:gd name="T22" fmla="*/ 1709 w 4233"/>
                <a:gd name="T23" fmla="*/ 0 h 426"/>
                <a:gd name="T24" fmla="*/ 1471 w 4233"/>
                <a:gd name="T25" fmla="*/ 105 h 426"/>
                <a:gd name="T26" fmla="*/ 1157 w 4233"/>
                <a:gd name="T27" fmla="*/ 261 h 426"/>
                <a:gd name="T28" fmla="*/ 911 w 4233"/>
                <a:gd name="T29" fmla="*/ 291 h 426"/>
                <a:gd name="T30" fmla="*/ 709 w 4233"/>
                <a:gd name="T31" fmla="*/ 276 h 426"/>
                <a:gd name="T32" fmla="*/ 485 w 4233"/>
                <a:gd name="T33" fmla="*/ 344 h 426"/>
                <a:gd name="T34" fmla="*/ 156 w 4233"/>
                <a:gd name="T35" fmla="*/ 403 h 426"/>
                <a:gd name="T36" fmla="*/ 14 w 4233"/>
                <a:gd name="T37" fmla="*/ 405 h 426"/>
                <a:gd name="T38" fmla="*/ 4233 w 4233"/>
                <a:gd name="T39" fmla="*/ 291 h 426"/>
                <a:gd name="T40" fmla="*/ 4233 w 4233"/>
                <a:gd name="T41" fmla="*/ 291 h 426"/>
                <a:gd name="T42" fmla="*/ 3927 w 4233"/>
                <a:gd name="T43" fmla="*/ 217 h 426"/>
                <a:gd name="T44" fmla="*/ 3830 w 4233"/>
                <a:gd name="T45" fmla="*/ 164 h 426"/>
                <a:gd name="T46" fmla="*/ 3561 w 4233"/>
                <a:gd name="T47" fmla="*/ 179 h 426"/>
                <a:gd name="T48" fmla="*/ 3255 w 4233"/>
                <a:gd name="T49" fmla="*/ 179 h 426"/>
                <a:gd name="T50" fmla="*/ 3009 w 4233"/>
                <a:gd name="T51" fmla="*/ 135 h 426"/>
                <a:gd name="T52" fmla="*/ 2889 w 4233"/>
                <a:gd name="T53" fmla="*/ 45 h 426"/>
                <a:gd name="T54" fmla="*/ 2673 w 4233"/>
                <a:gd name="T55" fmla="*/ 112 h 426"/>
                <a:gd name="T56" fmla="*/ 2337 w 4233"/>
                <a:gd name="T57" fmla="*/ 127 h 426"/>
                <a:gd name="T58" fmla="*/ 2068 w 4233"/>
                <a:gd name="T59" fmla="*/ 75 h 426"/>
                <a:gd name="T60" fmla="*/ 1919 w 4233"/>
                <a:gd name="T61" fmla="*/ 15 h 426"/>
                <a:gd name="T62" fmla="*/ 1680 w 4233"/>
                <a:gd name="T63" fmla="*/ 120 h 426"/>
                <a:gd name="T64" fmla="*/ 1366 w 4233"/>
                <a:gd name="T65" fmla="*/ 276 h 426"/>
                <a:gd name="T66" fmla="*/ 1120 w 4233"/>
                <a:gd name="T67" fmla="*/ 306 h 426"/>
                <a:gd name="T68" fmla="*/ 918 w 4233"/>
                <a:gd name="T69" fmla="*/ 291 h 426"/>
                <a:gd name="T70" fmla="*/ 694 w 4233"/>
                <a:gd name="T71" fmla="*/ 359 h 426"/>
                <a:gd name="T72" fmla="*/ 365 w 4233"/>
                <a:gd name="T73" fmla="*/ 418 h 426"/>
                <a:gd name="T74" fmla="*/ 0 w 4233"/>
                <a:gd name="T75" fmla="*/ 411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33" h="426">
                  <a:moveTo>
                    <a:pt x="4069" y="299"/>
                  </a:moveTo>
                  <a:lnTo>
                    <a:pt x="4069" y="299"/>
                  </a:lnTo>
                  <a:cubicBezTo>
                    <a:pt x="3920" y="299"/>
                    <a:pt x="3785" y="232"/>
                    <a:pt x="3718" y="202"/>
                  </a:cubicBezTo>
                  <a:cubicBezTo>
                    <a:pt x="3651" y="172"/>
                    <a:pt x="3621" y="149"/>
                    <a:pt x="3621" y="149"/>
                  </a:cubicBezTo>
                  <a:cubicBezTo>
                    <a:pt x="3621" y="149"/>
                    <a:pt x="3449" y="164"/>
                    <a:pt x="3352" y="164"/>
                  </a:cubicBezTo>
                  <a:cubicBezTo>
                    <a:pt x="3255" y="164"/>
                    <a:pt x="3106" y="172"/>
                    <a:pt x="3046" y="164"/>
                  </a:cubicBezTo>
                  <a:cubicBezTo>
                    <a:pt x="2986" y="157"/>
                    <a:pt x="2859" y="149"/>
                    <a:pt x="2800" y="120"/>
                  </a:cubicBezTo>
                  <a:cubicBezTo>
                    <a:pt x="2740" y="90"/>
                    <a:pt x="2680" y="30"/>
                    <a:pt x="2680" y="30"/>
                  </a:cubicBezTo>
                  <a:cubicBezTo>
                    <a:pt x="2680" y="30"/>
                    <a:pt x="2576" y="75"/>
                    <a:pt x="2464" y="97"/>
                  </a:cubicBezTo>
                  <a:cubicBezTo>
                    <a:pt x="2352" y="120"/>
                    <a:pt x="2269" y="120"/>
                    <a:pt x="2128" y="112"/>
                  </a:cubicBezTo>
                  <a:cubicBezTo>
                    <a:pt x="1986" y="105"/>
                    <a:pt x="1933" y="90"/>
                    <a:pt x="1859" y="60"/>
                  </a:cubicBezTo>
                  <a:lnTo>
                    <a:pt x="1709" y="0"/>
                  </a:lnTo>
                  <a:cubicBezTo>
                    <a:pt x="1709" y="0"/>
                    <a:pt x="1568" y="67"/>
                    <a:pt x="1471" y="105"/>
                  </a:cubicBezTo>
                  <a:cubicBezTo>
                    <a:pt x="1373" y="142"/>
                    <a:pt x="1306" y="217"/>
                    <a:pt x="1157" y="261"/>
                  </a:cubicBezTo>
                  <a:cubicBezTo>
                    <a:pt x="1008" y="306"/>
                    <a:pt x="1015" y="291"/>
                    <a:pt x="911" y="291"/>
                  </a:cubicBezTo>
                  <a:cubicBezTo>
                    <a:pt x="806" y="291"/>
                    <a:pt x="709" y="276"/>
                    <a:pt x="709" y="276"/>
                  </a:cubicBezTo>
                  <a:cubicBezTo>
                    <a:pt x="709" y="276"/>
                    <a:pt x="589" y="321"/>
                    <a:pt x="485" y="344"/>
                  </a:cubicBezTo>
                  <a:cubicBezTo>
                    <a:pt x="380" y="366"/>
                    <a:pt x="343" y="396"/>
                    <a:pt x="156" y="403"/>
                  </a:cubicBezTo>
                  <a:cubicBezTo>
                    <a:pt x="107" y="405"/>
                    <a:pt x="59" y="406"/>
                    <a:pt x="14" y="405"/>
                  </a:cubicBezTo>
                  <a:moveTo>
                    <a:pt x="4233" y="291"/>
                  </a:moveTo>
                  <a:lnTo>
                    <a:pt x="4233" y="291"/>
                  </a:lnTo>
                  <a:cubicBezTo>
                    <a:pt x="4084" y="291"/>
                    <a:pt x="3994" y="247"/>
                    <a:pt x="3927" y="217"/>
                  </a:cubicBezTo>
                  <a:cubicBezTo>
                    <a:pt x="3860" y="187"/>
                    <a:pt x="3830" y="164"/>
                    <a:pt x="3830" y="164"/>
                  </a:cubicBezTo>
                  <a:cubicBezTo>
                    <a:pt x="3830" y="164"/>
                    <a:pt x="3658" y="179"/>
                    <a:pt x="3561" y="179"/>
                  </a:cubicBezTo>
                  <a:cubicBezTo>
                    <a:pt x="3464" y="179"/>
                    <a:pt x="3315" y="187"/>
                    <a:pt x="3255" y="179"/>
                  </a:cubicBezTo>
                  <a:cubicBezTo>
                    <a:pt x="3195" y="172"/>
                    <a:pt x="3068" y="164"/>
                    <a:pt x="3009" y="135"/>
                  </a:cubicBezTo>
                  <a:cubicBezTo>
                    <a:pt x="2949" y="105"/>
                    <a:pt x="2889" y="45"/>
                    <a:pt x="2889" y="45"/>
                  </a:cubicBezTo>
                  <a:cubicBezTo>
                    <a:pt x="2889" y="45"/>
                    <a:pt x="2785" y="90"/>
                    <a:pt x="2673" y="112"/>
                  </a:cubicBezTo>
                  <a:cubicBezTo>
                    <a:pt x="2561" y="135"/>
                    <a:pt x="2479" y="135"/>
                    <a:pt x="2337" y="127"/>
                  </a:cubicBezTo>
                  <a:cubicBezTo>
                    <a:pt x="2195" y="120"/>
                    <a:pt x="2143" y="105"/>
                    <a:pt x="2068" y="75"/>
                  </a:cubicBezTo>
                  <a:cubicBezTo>
                    <a:pt x="1993" y="45"/>
                    <a:pt x="1919" y="15"/>
                    <a:pt x="1919" y="15"/>
                  </a:cubicBezTo>
                  <a:cubicBezTo>
                    <a:pt x="1919" y="15"/>
                    <a:pt x="1777" y="82"/>
                    <a:pt x="1680" y="120"/>
                  </a:cubicBezTo>
                  <a:cubicBezTo>
                    <a:pt x="1583" y="157"/>
                    <a:pt x="1515" y="232"/>
                    <a:pt x="1366" y="276"/>
                  </a:cubicBezTo>
                  <a:cubicBezTo>
                    <a:pt x="1217" y="321"/>
                    <a:pt x="1224" y="306"/>
                    <a:pt x="1120" y="306"/>
                  </a:cubicBezTo>
                  <a:cubicBezTo>
                    <a:pt x="1015" y="306"/>
                    <a:pt x="918" y="291"/>
                    <a:pt x="918" y="291"/>
                  </a:cubicBezTo>
                  <a:cubicBezTo>
                    <a:pt x="918" y="291"/>
                    <a:pt x="799" y="336"/>
                    <a:pt x="694" y="359"/>
                  </a:cubicBezTo>
                  <a:cubicBezTo>
                    <a:pt x="589" y="381"/>
                    <a:pt x="552" y="411"/>
                    <a:pt x="365" y="418"/>
                  </a:cubicBezTo>
                  <a:cubicBezTo>
                    <a:pt x="179" y="426"/>
                    <a:pt x="0" y="411"/>
                    <a:pt x="0" y="411"/>
                  </a:cubicBez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0" name="Rectangle 38">
              <a:extLst>
                <a:ext uri="{FF2B5EF4-FFF2-40B4-BE49-F238E27FC236}">
                  <a16:creationId xmlns:a16="http://schemas.microsoft.com/office/drawing/2014/main" id="{621382D0-5032-40F1-A0D1-E161E4C997FB}"/>
                </a:ext>
              </a:extLst>
            </p:cNvPr>
            <p:cNvSpPr>
              <a:spLocks noChangeArrowheads="1"/>
            </p:cNvSpPr>
            <p:nvPr/>
          </p:nvSpPr>
          <p:spPr bwMode="auto">
            <a:xfrm>
              <a:off x="1682" y="1308"/>
              <a:ext cx="541" cy="174"/>
            </a:xfrm>
            <a:prstGeom prst="rect">
              <a:avLst/>
            </a:prstGeom>
            <a:solidFill>
              <a:srgbClr val="FFFFFF"/>
            </a:solidFill>
            <a:ln w="9525">
              <a:solidFill>
                <a:srgbClr val="000000"/>
              </a:solidFill>
              <a:miter lim="800000"/>
              <a:headEnd/>
              <a:tailEnd/>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dirty="0">
                  <a:latin typeface="Times New Roman" panose="02020603050405020304" pitchFamily="18" charset="0"/>
                  <a:cs typeface="Times New Roman" panose="02020603050405020304" pitchFamily="18" charset="0"/>
                </a:rPr>
                <a:t>Servicios</a:t>
              </a:r>
            </a:p>
          </p:txBody>
        </p:sp>
        <p:sp>
          <p:nvSpPr>
            <p:cNvPr id="41" name="Freeform 39">
              <a:extLst>
                <a:ext uri="{FF2B5EF4-FFF2-40B4-BE49-F238E27FC236}">
                  <a16:creationId xmlns:a16="http://schemas.microsoft.com/office/drawing/2014/main" id="{7213F9E2-0891-410A-9287-C8C3D12B5FCA}"/>
                </a:ext>
              </a:extLst>
            </p:cNvPr>
            <p:cNvSpPr>
              <a:spLocks/>
            </p:cNvSpPr>
            <p:nvPr/>
          </p:nvSpPr>
          <p:spPr bwMode="auto">
            <a:xfrm>
              <a:off x="3291" y="2075"/>
              <a:ext cx="514" cy="214"/>
            </a:xfrm>
            <a:custGeom>
              <a:avLst/>
              <a:gdLst>
                <a:gd name="T0" fmla="*/ 0 w 612"/>
                <a:gd name="T1" fmla="*/ 254 h 254"/>
                <a:gd name="T2" fmla="*/ 0 w 612"/>
                <a:gd name="T3" fmla="*/ 254 h 254"/>
                <a:gd name="T4" fmla="*/ 612 w 612"/>
                <a:gd name="T5" fmla="*/ 254 h 254"/>
                <a:gd name="T6" fmla="*/ 612 w 612"/>
                <a:gd name="T7" fmla="*/ 0 h 254"/>
                <a:gd name="T8" fmla="*/ 0 w 612"/>
                <a:gd name="T9" fmla="*/ 0 h 254"/>
                <a:gd name="T10" fmla="*/ 0 w 612"/>
                <a:gd name="T11" fmla="*/ 254 h 254"/>
              </a:gdLst>
              <a:ahLst/>
              <a:cxnLst>
                <a:cxn ang="0">
                  <a:pos x="T0" y="T1"/>
                </a:cxn>
                <a:cxn ang="0">
                  <a:pos x="T2" y="T3"/>
                </a:cxn>
                <a:cxn ang="0">
                  <a:pos x="T4" y="T5"/>
                </a:cxn>
                <a:cxn ang="0">
                  <a:pos x="T6" y="T7"/>
                </a:cxn>
                <a:cxn ang="0">
                  <a:pos x="T8" y="T9"/>
                </a:cxn>
                <a:cxn ang="0">
                  <a:pos x="T10" y="T11"/>
                </a:cxn>
              </a:cxnLst>
              <a:rect l="0" t="0" r="r" b="b"/>
              <a:pathLst>
                <a:path w="612" h="254">
                  <a:moveTo>
                    <a:pt x="0" y="254"/>
                  </a:moveTo>
                  <a:lnTo>
                    <a:pt x="0" y="254"/>
                  </a:lnTo>
                  <a:lnTo>
                    <a:pt x="612" y="254"/>
                  </a:lnTo>
                  <a:lnTo>
                    <a:pt x="612" y="0"/>
                  </a:lnTo>
                  <a:lnTo>
                    <a:pt x="0" y="0"/>
                  </a:lnTo>
                  <a:lnTo>
                    <a:pt x="0" y="254"/>
                  </a:lnTo>
                  <a:close/>
                </a:path>
              </a:pathLst>
            </a:custGeom>
            <a:solidFill>
              <a:srgbClr val="D4252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2" name="Freeform 40">
              <a:extLst>
                <a:ext uri="{FF2B5EF4-FFF2-40B4-BE49-F238E27FC236}">
                  <a16:creationId xmlns:a16="http://schemas.microsoft.com/office/drawing/2014/main" id="{6AADE6CC-78A4-4619-8BAC-3B4C12BDDC06}"/>
                </a:ext>
              </a:extLst>
            </p:cNvPr>
            <p:cNvSpPr>
              <a:spLocks/>
            </p:cNvSpPr>
            <p:nvPr/>
          </p:nvSpPr>
          <p:spPr bwMode="auto">
            <a:xfrm>
              <a:off x="3291" y="2075"/>
              <a:ext cx="514" cy="214"/>
            </a:xfrm>
            <a:custGeom>
              <a:avLst/>
              <a:gdLst>
                <a:gd name="T0" fmla="*/ 0 w 612"/>
                <a:gd name="T1" fmla="*/ 254 h 254"/>
                <a:gd name="T2" fmla="*/ 0 w 612"/>
                <a:gd name="T3" fmla="*/ 254 h 254"/>
                <a:gd name="T4" fmla="*/ 612 w 612"/>
                <a:gd name="T5" fmla="*/ 254 h 254"/>
                <a:gd name="T6" fmla="*/ 612 w 612"/>
                <a:gd name="T7" fmla="*/ 0 h 254"/>
                <a:gd name="T8" fmla="*/ 0 w 612"/>
                <a:gd name="T9" fmla="*/ 0 h 254"/>
                <a:gd name="T10" fmla="*/ 0 w 612"/>
                <a:gd name="T11" fmla="*/ 254 h 254"/>
              </a:gdLst>
              <a:ahLst/>
              <a:cxnLst>
                <a:cxn ang="0">
                  <a:pos x="T0" y="T1"/>
                </a:cxn>
                <a:cxn ang="0">
                  <a:pos x="T2" y="T3"/>
                </a:cxn>
                <a:cxn ang="0">
                  <a:pos x="T4" y="T5"/>
                </a:cxn>
                <a:cxn ang="0">
                  <a:pos x="T6" y="T7"/>
                </a:cxn>
                <a:cxn ang="0">
                  <a:pos x="T8" y="T9"/>
                </a:cxn>
                <a:cxn ang="0">
                  <a:pos x="T10" y="T11"/>
                </a:cxn>
              </a:cxnLst>
              <a:rect l="0" t="0" r="r" b="b"/>
              <a:pathLst>
                <a:path w="612" h="254">
                  <a:moveTo>
                    <a:pt x="0" y="254"/>
                  </a:moveTo>
                  <a:lnTo>
                    <a:pt x="0" y="254"/>
                  </a:lnTo>
                  <a:lnTo>
                    <a:pt x="612" y="254"/>
                  </a:lnTo>
                  <a:lnTo>
                    <a:pt x="612" y="0"/>
                  </a:lnTo>
                  <a:lnTo>
                    <a:pt x="0" y="0"/>
                  </a:lnTo>
                  <a:lnTo>
                    <a:pt x="0" y="254"/>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3" name="Freeform 41">
              <a:extLst>
                <a:ext uri="{FF2B5EF4-FFF2-40B4-BE49-F238E27FC236}">
                  <a16:creationId xmlns:a16="http://schemas.microsoft.com/office/drawing/2014/main" id="{07ADF9C1-D984-4176-9543-6EDD6ED97530}"/>
                </a:ext>
              </a:extLst>
            </p:cNvPr>
            <p:cNvSpPr>
              <a:spLocks/>
            </p:cNvSpPr>
            <p:nvPr/>
          </p:nvSpPr>
          <p:spPr bwMode="auto">
            <a:xfrm>
              <a:off x="3805" y="1655"/>
              <a:ext cx="51" cy="634"/>
            </a:xfrm>
            <a:custGeom>
              <a:avLst/>
              <a:gdLst>
                <a:gd name="T0" fmla="*/ 0 w 60"/>
                <a:gd name="T1" fmla="*/ 0 h 754"/>
                <a:gd name="T2" fmla="*/ 0 w 60"/>
                <a:gd name="T3" fmla="*/ 0 h 754"/>
                <a:gd name="T4" fmla="*/ 60 w 60"/>
                <a:gd name="T5" fmla="*/ 0 h 754"/>
                <a:gd name="T6" fmla="*/ 60 w 60"/>
                <a:gd name="T7" fmla="*/ 754 h 754"/>
                <a:gd name="T8" fmla="*/ 0 w 60"/>
                <a:gd name="T9" fmla="*/ 754 h 754"/>
                <a:gd name="T10" fmla="*/ 0 w 60"/>
                <a:gd name="T11" fmla="*/ 0 h 754"/>
              </a:gdLst>
              <a:ahLst/>
              <a:cxnLst>
                <a:cxn ang="0">
                  <a:pos x="T0" y="T1"/>
                </a:cxn>
                <a:cxn ang="0">
                  <a:pos x="T2" y="T3"/>
                </a:cxn>
                <a:cxn ang="0">
                  <a:pos x="T4" y="T5"/>
                </a:cxn>
                <a:cxn ang="0">
                  <a:pos x="T6" y="T7"/>
                </a:cxn>
                <a:cxn ang="0">
                  <a:pos x="T8" y="T9"/>
                </a:cxn>
                <a:cxn ang="0">
                  <a:pos x="T10" y="T11"/>
                </a:cxn>
              </a:cxnLst>
              <a:rect l="0" t="0" r="r" b="b"/>
              <a:pathLst>
                <a:path w="60" h="754">
                  <a:moveTo>
                    <a:pt x="0" y="0"/>
                  </a:moveTo>
                  <a:lnTo>
                    <a:pt x="0" y="0"/>
                  </a:lnTo>
                  <a:lnTo>
                    <a:pt x="60" y="0"/>
                  </a:lnTo>
                  <a:lnTo>
                    <a:pt x="60" y="754"/>
                  </a:lnTo>
                  <a:lnTo>
                    <a:pt x="0" y="754"/>
                  </a:lnTo>
                  <a:lnTo>
                    <a:pt x="0" y="0"/>
                  </a:lnTo>
                  <a:close/>
                </a:path>
              </a:pathLst>
            </a:custGeom>
            <a:solidFill>
              <a:srgbClr val="D4252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4" name="Freeform 42">
              <a:extLst>
                <a:ext uri="{FF2B5EF4-FFF2-40B4-BE49-F238E27FC236}">
                  <a16:creationId xmlns:a16="http://schemas.microsoft.com/office/drawing/2014/main" id="{0099AB2D-2D92-40C3-9D41-E2BB4BD05D6F}"/>
                </a:ext>
              </a:extLst>
            </p:cNvPr>
            <p:cNvSpPr>
              <a:spLocks/>
            </p:cNvSpPr>
            <p:nvPr/>
          </p:nvSpPr>
          <p:spPr bwMode="auto">
            <a:xfrm>
              <a:off x="3805" y="1655"/>
              <a:ext cx="51" cy="634"/>
            </a:xfrm>
            <a:custGeom>
              <a:avLst/>
              <a:gdLst>
                <a:gd name="T0" fmla="*/ 0 w 60"/>
                <a:gd name="T1" fmla="*/ 0 h 754"/>
                <a:gd name="T2" fmla="*/ 0 w 60"/>
                <a:gd name="T3" fmla="*/ 0 h 754"/>
                <a:gd name="T4" fmla="*/ 60 w 60"/>
                <a:gd name="T5" fmla="*/ 0 h 754"/>
                <a:gd name="T6" fmla="*/ 60 w 60"/>
                <a:gd name="T7" fmla="*/ 754 h 754"/>
                <a:gd name="T8" fmla="*/ 0 w 60"/>
                <a:gd name="T9" fmla="*/ 754 h 754"/>
                <a:gd name="T10" fmla="*/ 0 w 60"/>
                <a:gd name="T11" fmla="*/ 0 h 754"/>
              </a:gdLst>
              <a:ahLst/>
              <a:cxnLst>
                <a:cxn ang="0">
                  <a:pos x="T0" y="T1"/>
                </a:cxn>
                <a:cxn ang="0">
                  <a:pos x="T2" y="T3"/>
                </a:cxn>
                <a:cxn ang="0">
                  <a:pos x="T4" y="T5"/>
                </a:cxn>
                <a:cxn ang="0">
                  <a:pos x="T6" y="T7"/>
                </a:cxn>
                <a:cxn ang="0">
                  <a:pos x="T8" y="T9"/>
                </a:cxn>
                <a:cxn ang="0">
                  <a:pos x="T10" y="T11"/>
                </a:cxn>
              </a:cxnLst>
              <a:rect l="0" t="0" r="r" b="b"/>
              <a:pathLst>
                <a:path w="60" h="754">
                  <a:moveTo>
                    <a:pt x="0" y="0"/>
                  </a:moveTo>
                  <a:lnTo>
                    <a:pt x="0" y="0"/>
                  </a:lnTo>
                  <a:lnTo>
                    <a:pt x="60" y="0"/>
                  </a:lnTo>
                  <a:lnTo>
                    <a:pt x="60" y="754"/>
                  </a:lnTo>
                  <a:lnTo>
                    <a:pt x="0" y="754"/>
                  </a:lnTo>
                  <a:lnTo>
                    <a:pt x="0" y="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5" name="Freeform 43">
              <a:extLst>
                <a:ext uri="{FF2B5EF4-FFF2-40B4-BE49-F238E27FC236}">
                  <a16:creationId xmlns:a16="http://schemas.microsoft.com/office/drawing/2014/main" id="{630326C2-00C1-4268-8EF6-CF4988577CFF}"/>
                </a:ext>
              </a:extLst>
            </p:cNvPr>
            <p:cNvSpPr>
              <a:spLocks/>
            </p:cNvSpPr>
            <p:nvPr/>
          </p:nvSpPr>
          <p:spPr bwMode="auto">
            <a:xfrm>
              <a:off x="2820" y="1963"/>
              <a:ext cx="377" cy="213"/>
            </a:xfrm>
            <a:custGeom>
              <a:avLst/>
              <a:gdLst>
                <a:gd name="T0" fmla="*/ 0 w 448"/>
                <a:gd name="T1" fmla="*/ 254 h 254"/>
                <a:gd name="T2" fmla="*/ 0 w 448"/>
                <a:gd name="T3" fmla="*/ 254 h 254"/>
                <a:gd name="T4" fmla="*/ 448 w 448"/>
                <a:gd name="T5" fmla="*/ 254 h 254"/>
                <a:gd name="T6" fmla="*/ 448 w 448"/>
                <a:gd name="T7" fmla="*/ 0 h 254"/>
                <a:gd name="T8" fmla="*/ 0 w 448"/>
                <a:gd name="T9" fmla="*/ 0 h 254"/>
                <a:gd name="T10" fmla="*/ 0 w 448"/>
                <a:gd name="T11" fmla="*/ 254 h 254"/>
              </a:gdLst>
              <a:ahLst/>
              <a:cxnLst>
                <a:cxn ang="0">
                  <a:pos x="T0" y="T1"/>
                </a:cxn>
                <a:cxn ang="0">
                  <a:pos x="T2" y="T3"/>
                </a:cxn>
                <a:cxn ang="0">
                  <a:pos x="T4" y="T5"/>
                </a:cxn>
                <a:cxn ang="0">
                  <a:pos x="T6" y="T7"/>
                </a:cxn>
                <a:cxn ang="0">
                  <a:pos x="T8" y="T9"/>
                </a:cxn>
                <a:cxn ang="0">
                  <a:pos x="T10" y="T11"/>
                </a:cxn>
              </a:cxnLst>
              <a:rect l="0" t="0" r="r" b="b"/>
              <a:pathLst>
                <a:path w="448" h="254">
                  <a:moveTo>
                    <a:pt x="0" y="254"/>
                  </a:moveTo>
                  <a:lnTo>
                    <a:pt x="0" y="254"/>
                  </a:lnTo>
                  <a:lnTo>
                    <a:pt x="448" y="254"/>
                  </a:lnTo>
                  <a:lnTo>
                    <a:pt x="448" y="0"/>
                  </a:lnTo>
                  <a:lnTo>
                    <a:pt x="0" y="0"/>
                  </a:lnTo>
                  <a:lnTo>
                    <a:pt x="0" y="254"/>
                  </a:lnTo>
                  <a:close/>
                </a:path>
              </a:pathLst>
            </a:custGeom>
            <a:solidFill>
              <a:srgbClr val="D4252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6" name="Freeform 44">
              <a:extLst>
                <a:ext uri="{FF2B5EF4-FFF2-40B4-BE49-F238E27FC236}">
                  <a16:creationId xmlns:a16="http://schemas.microsoft.com/office/drawing/2014/main" id="{5BD885AA-A9BD-4BBE-A2D7-D04C7073EA63}"/>
                </a:ext>
              </a:extLst>
            </p:cNvPr>
            <p:cNvSpPr>
              <a:spLocks/>
            </p:cNvSpPr>
            <p:nvPr/>
          </p:nvSpPr>
          <p:spPr bwMode="auto">
            <a:xfrm>
              <a:off x="2820" y="1963"/>
              <a:ext cx="377" cy="213"/>
            </a:xfrm>
            <a:custGeom>
              <a:avLst/>
              <a:gdLst>
                <a:gd name="T0" fmla="*/ 0 w 448"/>
                <a:gd name="T1" fmla="*/ 254 h 254"/>
                <a:gd name="T2" fmla="*/ 0 w 448"/>
                <a:gd name="T3" fmla="*/ 254 h 254"/>
                <a:gd name="T4" fmla="*/ 448 w 448"/>
                <a:gd name="T5" fmla="*/ 254 h 254"/>
                <a:gd name="T6" fmla="*/ 448 w 448"/>
                <a:gd name="T7" fmla="*/ 0 h 254"/>
                <a:gd name="T8" fmla="*/ 0 w 448"/>
                <a:gd name="T9" fmla="*/ 0 h 254"/>
                <a:gd name="T10" fmla="*/ 0 w 448"/>
                <a:gd name="T11" fmla="*/ 254 h 254"/>
              </a:gdLst>
              <a:ahLst/>
              <a:cxnLst>
                <a:cxn ang="0">
                  <a:pos x="T0" y="T1"/>
                </a:cxn>
                <a:cxn ang="0">
                  <a:pos x="T2" y="T3"/>
                </a:cxn>
                <a:cxn ang="0">
                  <a:pos x="T4" y="T5"/>
                </a:cxn>
                <a:cxn ang="0">
                  <a:pos x="T6" y="T7"/>
                </a:cxn>
                <a:cxn ang="0">
                  <a:pos x="T8" y="T9"/>
                </a:cxn>
                <a:cxn ang="0">
                  <a:pos x="T10" y="T11"/>
                </a:cxn>
              </a:cxnLst>
              <a:rect l="0" t="0" r="r" b="b"/>
              <a:pathLst>
                <a:path w="448" h="254">
                  <a:moveTo>
                    <a:pt x="0" y="254"/>
                  </a:moveTo>
                  <a:lnTo>
                    <a:pt x="0" y="254"/>
                  </a:lnTo>
                  <a:lnTo>
                    <a:pt x="448" y="254"/>
                  </a:lnTo>
                  <a:lnTo>
                    <a:pt x="448" y="0"/>
                  </a:lnTo>
                  <a:lnTo>
                    <a:pt x="0" y="0"/>
                  </a:lnTo>
                  <a:lnTo>
                    <a:pt x="0" y="254"/>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7" name="Freeform 45">
              <a:extLst>
                <a:ext uri="{FF2B5EF4-FFF2-40B4-BE49-F238E27FC236}">
                  <a16:creationId xmlns:a16="http://schemas.microsoft.com/office/drawing/2014/main" id="{A79AA9E2-D225-49A4-8ACF-A496629333EF}"/>
                </a:ext>
              </a:extLst>
            </p:cNvPr>
            <p:cNvSpPr>
              <a:spLocks/>
            </p:cNvSpPr>
            <p:nvPr/>
          </p:nvSpPr>
          <p:spPr bwMode="auto">
            <a:xfrm>
              <a:off x="2337" y="1862"/>
              <a:ext cx="377" cy="213"/>
            </a:xfrm>
            <a:custGeom>
              <a:avLst/>
              <a:gdLst>
                <a:gd name="T0" fmla="*/ 0 w 448"/>
                <a:gd name="T1" fmla="*/ 254 h 254"/>
                <a:gd name="T2" fmla="*/ 0 w 448"/>
                <a:gd name="T3" fmla="*/ 254 h 254"/>
                <a:gd name="T4" fmla="*/ 448 w 448"/>
                <a:gd name="T5" fmla="*/ 254 h 254"/>
                <a:gd name="T6" fmla="*/ 448 w 448"/>
                <a:gd name="T7" fmla="*/ 0 h 254"/>
                <a:gd name="T8" fmla="*/ 0 w 448"/>
                <a:gd name="T9" fmla="*/ 0 h 254"/>
                <a:gd name="T10" fmla="*/ 0 w 448"/>
                <a:gd name="T11" fmla="*/ 254 h 254"/>
              </a:gdLst>
              <a:ahLst/>
              <a:cxnLst>
                <a:cxn ang="0">
                  <a:pos x="T0" y="T1"/>
                </a:cxn>
                <a:cxn ang="0">
                  <a:pos x="T2" y="T3"/>
                </a:cxn>
                <a:cxn ang="0">
                  <a:pos x="T4" y="T5"/>
                </a:cxn>
                <a:cxn ang="0">
                  <a:pos x="T6" y="T7"/>
                </a:cxn>
                <a:cxn ang="0">
                  <a:pos x="T8" y="T9"/>
                </a:cxn>
                <a:cxn ang="0">
                  <a:pos x="T10" y="T11"/>
                </a:cxn>
              </a:cxnLst>
              <a:rect l="0" t="0" r="r" b="b"/>
              <a:pathLst>
                <a:path w="448" h="254">
                  <a:moveTo>
                    <a:pt x="0" y="254"/>
                  </a:moveTo>
                  <a:lnTo>
                    <a:pt x="0" y="254"/>
                  </a:lnTo>
                  <a:lnTo>
                    <a:pt x="448" y="254"/>
                  </a:lnTo>
                  <a:lnTo>
                    <a:pt x="448" y="0"/>
                  </a:lnTo>
                  <a:lnTo>
                    <a:pt x="0" y="0"/>
                  </a:lnTo>
                  <a:lnTo>
                    <a:pt x="0" y="254"/>
                  </a:lnTo>
                  <a:close/>
                </a:path>
              </a:pathLst>
            </a:custGeom>
            <a:solidFill>
              <a:srgbClr val="D4252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8" name="Freeform 46">
              <a:extLst>
                <a:ext uri="{FF2B5EF4-FFF2-40B4-BE49-F238E27FC236}">
                  <a16:creationId xmlns:a16="http://schemas.microsoft.com/office/drawing/2014/main" id="{5583EFF3-45D7-4274-9261-04D9FEDF9BA9}"/>
                </a:ext>
              </a:extLst>
            </p:cNvPr>
            <p:cNvSpPr>
              <a:spLocks noEditPoints="1"/>
            </p:cNvSpPr>
            <p:nvPr/>
          </p:nvSpPr>
          <p:spPr bwMode="auto">
            <a:xfrm>
              <a:off x="2337" y="1862"/>
              <a:ext cx="1336" cy="1929"/>
            </a:xfrm>
            <a:custGeom>
              <a:avLst/>
              <a:gdLst>
                <a:gd name="T0" fmla="*/ 0 w 1590"/>
                <a:gd name="T1" fmla="*/ 254 h 2293"/>
                <a:gd name="T2" fmla="*/ 0 w 1590"/>
                <a:gd name="T3" fmla="*/ 254 h 2293"/>
                <a:gd name="T4" fmla="*/ 448 w 1590"/>
                <a:gd name="T5" fmla="*/ 254 h 2293"/>
                <a:gd name="T6" fmla="*/ 448 w 1590"/>
                <a:gd name="T7" fmla="*/ 0 h 2293"/>
                <a:gd name="T8" fmla="*/ 0 w 1590"/>
                <a:gd name="T9" fmla="*/ 0 h 2293"/>
                <a:gd name="T10" fmla="*/ 0 w 1590"/>
                <a:gd name="T11" fmla="*/ 254 h 2293"/>
                <a:gd name="T12" fmla="*/ 1232 w 1590"/>
                <a:gd name="T13" fmla="*/ 2267 h 2293"/>
                <a:gd name="T14" fmla="*/ 1232 w 1590"/>
                <a:gd name="T15" fmla="*/ 2267 h 2293"/>
                <a:gd name="T16" fmla="*/ 1262 w 1590"/>
                <a:gd name="T17" fmla="*/ 2240 h 2293"/>
                <a:gd name="T18" fmla="*/ 1560 w 1590"/>
                <a:gd name="T19" fmla="*/ 2240 h 2293"/>
                <a:gd name="T20" fmla="*/ 1590 w 1590"/>
                <a:gd name="T21" fmla="*/ 2267 h 2293"/>
                <a:gd name="T22" fmla="*/ 1560 w 1590"/>
                <a:gd name="T23" fmla="*/ 2293 h 2293"/>
                <a:gd name="T24" fmla="*/ 1262 w 1590"/>
                <a:gd name="T25" fmla="*/ 2293 h 2293"/>
                <a:gd name="T26" fmla="*/ 1232 w 1590"/>
                <a:gd name="T27" fmla="*/ 2267 h 2293"/>
                <a:gd name="T28" fmla="*/ 1232 w 1590"/>
                <a:gd name="T29" fmla="*/ 2267 h 2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90" h="2293">
                  <a:moveTo>
                    <a:pt x="0" y="254"/>
                  </a:moveTo>
                  <a:lnTo>
                    <a:pt x="0" y="254"/>
                  </a:lnTo>
                  <a:lnTo>
                    <a:pt x="448" y="254"/>
                  </a:lnTo>
                  <a:lnTo>
                    <a:pt x="448" y="0"/>
                  </a:lnTo>
                  <a:lnTo>
                    <a:pt x="0" y="0"/>
                  </a:lnTo>
                  <a:lnTo>
                    <a:pt x="0" y="254"/>
                  </a:lnTo>
                  <a:close/>
                  <a:moveTo>
                    <a:pt x="1232" y="2267"/>
                  </a:moveTo>
                  <a:lnTo>
                    <a:pt x="1232" y="2267"/>
                  </a:lnTo>
                  <a:cubicBezTo>
                    <a:pt x="1232" y="2252"/>
                    <a:pt x="1245" y="2240"/>
                    <a:pt x="1262" y="2240"/>
                  </a:cubicBezTo>
                  <a:lnTo>
                    <a:pt x="1560" y="2240"/>
                  </a:lnTo>
                  <a:cubicBezTo>
                    <a:pt x="1577" y="2240"/>
                    <a:pt x="1590" y="2252"/>
                    <a:pt x="1590" y="2267"/>
                  </a:cubicBezTo>
                  <a:cubicBezTo>
                    <a:pt x="1590" y="2281"/>
                    <a:pt x="1577" y="2293"/>
                    <a:pt x="1560" y="2293"/>
                  </a:cubicBezTo>
                  <a:lnTo>
                    <a:pt x="1262" y="2293"/>
                  </a:lnTo>
                  <a:cubicBezTo>
                    <a:pt x="1245" y="2293"/>
                    <a:pt x="1232" y="2281"/>
                    <a:pt x="1232" y="2267"/>
                  </a:cubicBezTo>
                  <a:lnTo>
                    <a:pt x="1232" y="2267"/>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9" name="Freeform 47">
              <a:extLst>
                <a:ext uri="{FF2B5EF4-FFF2-40B4-BE49-F238E27FC236}">
                  <a16:creationId xmlns:a16="http://schemas.microsoft.com/office/drawing/2014/main" id="{8FBFD590-6A3A-4E52-942D-9096DB7A6245}"/>
                </a:ext>
              </a:extLst>
            </p:cNvPr>
            <p:cNvSpPr>
              <a:spLocks/>
            </p:cNvSpPr>
            <p:nvPr/>
          </p:nvSpPr>
          <p:spPr bwMode="auto">
            <a:xfrm>
              <a:off x="3626" y="3747"/>
              <a:ext cx="47" cy="47"/>
            </a:xfrm>
            <a:custGeom>
              <a:avLst/>
              <a:gdLst>
                <a:gd name="T0" fmla="*/ 0 w 56"/>
                <a:gd name="T1" fmla="*/ 28 h 56"/>
                <a:gd name="T2" fmla="*/ 0 w 56"/>
                <a:gd name="T3" fmla="*/ 28 h 56"/>
                <a:gd name="T4" fmla="*/ 28 w 56"/>
                <a:gd name="T5" fmla="*/ 0 h 56"/>
                <a:gd name="T6" fmla="*/ 56 w 56"/>
                <a:gd name="T7" fmla="*/ 28 h 56"/>
                <a:gd name="T8" fmla="*/ 28 w 56"/>
                <a:gd name="T9" fmla="*/ 56 h 56"/>
                <a:gd name="T10" fmla="*/ 0 w 56"/>
                <a:gd name="T11" fmla="*/ 28 h 56"/>
              </a:gdLst>
              <a:ahLst/>
              <a:cxnLst>
                <a:cxn ang="0">
                  <a:pos x="T0" y="T1"/>
                </a:cxn>
                <a:cxn ang="0">
                  <a:pos x="T2" y="T3"/>
                </a:cxn>
                <a:cxn ang="0">
                  <a:pos x="T4" y="T5"/>
                </a:cxn>
                <a:cxn ang="0">
                  <a:pos x="T6" y="T7"/>
                </a:cxn>
                <a:cxn ang="0">
                  <a:pos x="T8" y="T9"/>
                </a:cxn>
                <a:cxn ang="0">
                  <a:pos x="T10" y="T11"/>
                </a:cxn>
              </a:cxnLst>
              <a:rect l="0" t="0" r="r" b="b"/>
              <a:pathLst>
                <a:path w="56" h="56">
                  <a:moveTo>
                    <a:pt x="0" y="28"/>
                  </a:moveTo>
                  <a:lnTo>
                    <a:pt x="0" y="28"/>
                  </a:lnTo>
                  <a:cubicBezTo>
                    <a:pt x="0" y="13"/>
                    <a:pt x="13" y="0"/>
                    <a:pt x="28" y="0"/>
                  </a:cubicBezTo>
                  <a:cubicBezTo>
                    <a:pt x="44" y="0"/>
                    <a:pt x="56" y="13"/>
                    <a:pt x="56" y="28"/>
                  </a:cubicBezTo>
                  <a:cubicBezTo>
                    <a:pt x="56" y="44"/>
                    <a:pt x="44" y="56"/>
                    <a:pt x="28" y="56"/>
                  </a:cubicBezTo>
                  <a:cubicBezTo>
                    <a:pt x="13" y="56"/>
                    <a:pt x="0" y="44"/>
                    <a:pt x="0" y="28"/>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0" name="Freeform 48">
              <a:extLst>
                <a:ext uri="{FF2B5EF4-FFF2-40B4-BE49-F238E27FC236}">
                  <a16:creationId xmlns:a16="http://schemas.microsoft.com/office/drawing/2014/main" id="{A5AFD4CB-23FA-44FF-B23F-46C24572670F}"/>
                </a:ext>
              </a:extLst>
            </p:cNvPr>
            <p:cNvSpPr>
              <a:spLocks/>
            </p:cNvSpPr>
            <p:nvPr/>
          </p:nvSpPr>
          <p:spPr bwMode="auto">
            <a:xfrm>
              <a:off x="3376" y="3747"/>
              <a:ext cx="47" cy="47"/>
            </a:xfrm>
            <a:custGeom>
              <a:avLst/>
              <a:gdLst>
                <a:gd name="T0" fmla="*/ 0 w 56"/>
                <a:gd name="T1" fmla="*/ 28 h 56"/>
                <a:gd name="T2" fmla="*/ 0 w 56"/>
                <a:gd name="T3" fmla="*/ 28 h 56"/>
                <a:gd name="T4" fmla="*/ 28 w 56"/>
                <a:gd name="T5" fmla="*/ 0 h 56"/>
                <a:gd name="T6" fmla="*/ 56 w 56"/>
                <a:gd name="T7" fmla="*/ 28 h 56"/>
                <a:gd name="T8" fmla="*/ 28 w 56"/>
                <a:gd name="T9" fmla="*/ 56 h 56"/>
                <a:gd name="T10" fmla="*/ 0 w 56"/>
                <a:gd name="T11" fmla="*/ 28 h 56"/>
              </a:gdLst>
              <a:ahLst/>
              <a:cxnLst>
                <a:cxn ang="0">
                  <a:pos x="T0" y="T1"/>
                </a:cxn>
                <a:cxn ang="0">
                  <a:pos x="T2" y="T3"/>
                </a:cxn>
                <a:cxn ang="0">
                  <a:pos x="T4" y="T5"/>
                </a:cxn>
                <a:cxn ang="0">
                  <a:pos x="T6" y="T7"/>
                </a:cxn>
                <a:cxn ang="0">
                  <a:pos x="T8" y="T9"/>
                </a:cxn>
                <a:cxn ang="0">
                  <a:pos x="T10" y="T11"/>
                </a:cxn>
              </a:cxnLst>
              <a:rect l="0" t="0" r="r" b="b"/>
              <a:pathLst>
                <a:path w="56" h="56">
                  <a:moveTo>
                    <a:pt x="0" y="28"/>
                  </a:moveTo>
                  <a:lnTo>
                    <a:pt x="0" y="28"/>
                  </a:lnTo>
                  <a:cubicBezTo>
                    <a:pt x="0" y="13"/>
                    <a:pt x="12" y="0"/>
                    <a:pt x="28" y="0"/>
                  </a:cubicBezTo>
                  <a:cubicBezTo>
                    <a:pt x="43" y="0"/>
                    <a:pt x="56" y="13"/>
                    <a:pt x="56" y="28"/>
                  </a:cubicBezTo>
                  <a:cubicBezTo>
                    <a:pt x="56" y="44"/>
                    <a:pt x="43" y="56"/>
                    <a:pt x="28" y="56"/>
                  </a:cubicBezTo>
                  <a:cubicBezTo>
                    <a:pt x="12" y="56"/>
                    <a:pt x="0" y="44"/>
                    <a:pt x="0" y="28"/>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1" name="Freeform 49">
              <a:extLst>
                <a:ext uri="{FF2B5EF4-FFF2-40B4-BE49-F238E27FC236}">
                  <a16:creationId xmlns:a16="http://schemas.microsoft.com/office/drawing/2014/main" id="{12D4F62E-E1F3-4C1C-B594-CB2403DBDDF1}"/>
                </a:ext>
              </a:extLst>
            </p:cNvPr>
            <p:cNvSpPr>
              <a:spLocks/>
            </p:cNvSpPr>
            <p:nvPr/>
          </p:nvSpPr>
          <p:spPr bwMode="auto">
            <a:xfrm>
              <a:off x="3385" y="3634"/>
              <a:ext cx="308" cy="98"/>
            </a:xfrm>
            <a:custGeom>
              <a:avLst/>
              <a:gdLst>
                <a:gd name="T0" fmla="*/ 0 w 366"/>
                <a:gd name="T1" fmla="*/ 30 h 116"/>
                <a:gd name="T2" fmla="*/ 0 w 366"/>
                <a:gd name="T3" fmla="*/ 30 h 116"/>
                <a:gd name="T4" fmla="*/ 30 w 366"/>
                <a:gd name="T5" fmla="*/ 0 h 116"/>
                <a:gd name="T6" fmla="*/ 336 w 366"/>
                <a:gd name="T7" fmla="*/ 0 h 116"/>
                <a:gd name="T8" fmla="*/ 366 w 366"/>
                <a:gd name="T9" fmla="*/ 30 h 116"/>
                <a:gd name="T10" fmla="*/ 366 w 366"/>
                <a:gd name="T11" fmla="*/ 86 h 116"/>
                <a:gd name="T12" fmla="*/ 336 w 366"/>
                <a:gd name="T13" fmla="*/ 116 h 116"/>
                <a:gd name="T14" fmla="*/ 30 w 366"/>
                <a:gd name="T15" fmla="*/ 116 h 116"/>
                <a:gd name="T16" fmla="*/ 0 w 366"/>
                <a:gd name="T17" fmla="*/ 86 h 116"/>
                <a:gd name="T18" fmla="*/ 0 w 366"/>
                <a:gd name="T19" fmla="*/ 3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6" h="116">
                  <a:moveTo>
                    <a:pt x="0" y="30"/>
                  </a:moveTo>
                  <a:lnTo>
                    <a:pt x="0" y="30"/>
                  </a:lnTo>
                  <a:cubicBezTo>
                    <a:pt x="0" y="13"/>
                    <a:pt x="13" y="0"/>
                    <a:pt x="30" y="0"/>
                  </a:cubicBezTo>
                  <a:lnTo>
                    <a:pt x="336" y="0"/>
                  </a:lnTo>
                  <a:cubicBezTo>
                    <a:pt x="352" y="0"/>
                    <a:pt x="366" y="13"/>
                    <a:pt x="366" y="30"/>
                  </a:cubicBezTo>
                  <a:lnTo>
                    <a:pt x="366" y="86"/>
                  </a:lnTo>
                  <a:cubicBezTo>
                    <a:pt x="366" y="102"/>
                    <a:pt x="352" y="116"/>
                    <a:pt x="336" y="116"/>
                  </a:cubicBezTo>
                  <a:lnTo>
                    <a:pt x="30" y="116"/>
                  </a:lnTo>
                  <a:cubicBezTo>
                    <a:pt x="13" y="116"/>
                    <a:pt x="0" y="102"/>
                    <a:pt x="0" y="86"/>
                  </a:cubicBezTo>
                  <a:lnTo>
                    <a:pt x="0" y="30"/>
                  </a:lnTo>
                  <a:close/>
                </a:path>
              </a:pathLst>
            </a:custGeom>
            <a:solidFill>
              <a:srgbClr val="F5ED4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2" name="Freeform 50">
              <a:extLst>
                <a:ext uri="{FF2B5EF4-FFF2-40B4-BE49-F238E27FC236}">
                  <a16:creationId xmlns:a16="http://schemas.microsoft.com/office/drawing/2014/main" id="{2832D3A3-F0B2-46F9-8C1B-D1677F9F5836}"/>
                </a:ext>
              </a:extLst>
            </p:cNvPr>
            <p:cNvSpPr>
              <a:spLocks noEditPoints="1"/>
            </p:cNvSpPr>
            <p:nvPr/>
          </p:nvSpPr>
          <p:spPr bwMode="auto">
            <a:xfrm>
              <a:off x="3099" y="3483"/>
              <a:ext cx="594" cy="249"/>
            </a:xfrm>
            <a:custGeom>
              <a:avLst/>
              <a:gdLst>
                <a:gd name="T0" fmla="*/ 340 w 706"/>
                <a:gd name="T1" fmla="*/ 209 h 295"/>
                <a:gd name="T2" fmla="*/ 340 w 706"/>
                <a:gd name="T3" fmla="*/ 209 h 295"/>
                <a:gd name="T4" fmla="*/ 370 w 706"/>
                <a:gd name="T5" fmla="*/ 179 h 295"/>
                <a:gd name="T6" fmla="*/ 676 w 706"/>
                <a:gd name="T7" fmla="*/ 179 h 295"/>
                <a:gd name="T8" fmla="*/ 706 w 706"/>
                <a:gd name="T9" fmla="*/ 209 h 295"/>
                <a:gd name="T10" fmla="*/ 706 w 706"/>
                <a:gd name="T11" fmla="*/ 265 h 295"/>
                <a:gd name="T12" fmla="*/ 676 w 706"/>
                <a:gd name="T13" fmla="*/ 295 h 295"/>
                <a:gd name="T14" fmla="*/ 370 w 706"/>
                <a:gd name="T15" fmla="*/ 295 h 295"/>
                <a:gd name="T16" fmla="*/ 340 w 706"/>
                <a:gd name="T17" fmla="*/ 265 h 295"/>
                <a:gd name="T18" fmla="*/ 340 w 706"/>
                <a:gd name="T19" fmla="*/ 209 h 295"/>
                <a:gd name="T20" fmla="*/ 340 w 706"/>
                <a:gd name="T21" fmla="*/ 209 h 295"/>
                <a:gd name="T22" fmla="*/ 340 w 706"/>
                <a:gd name="T23" fmla="*/ 280 h 295"/>
                <a:gd name="T24" fmla="*/ 340 w 706"/>
                <a:gd name="T25" fmla="*/ 280 h 295"/>
                <a:gd name="T26" fmla="*/ 180 w 706"/>
                <a:gd name="T27" fmla="*/ 118 h 295"/>
                <a:gd name="T28" fmla="*/ 0 w 706"/>
                <a:gd name="T29" fmla="*/ 0 h 295"/>
                <a:gd name="T30" fmla="*/ 340 w 706"/>
                <a:gd name="T31" fmla="*/ 295 h 295"/>
                <a:gd name="T32" fmla="*/ 340 w 706"/>
                <a:gd name="T33" fmla="*/ 295 h 295"/>
                <a:gd name="T34" fmla="*/ 153 w 706"/>
                <a:gd name="T35" fmla="*/ 160 h 295"/>
                <a:gd name="T36" fmla="*/ 0 w 706"/>
                <a:gd name="T37"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6" h="295">
                  <a:moveTo>
                    <a:pt x="340" y="209"/>
                  </a:moveTo>
                  <a:lnTo>
                    <a:pt x="340" y="209"/>
                  </a:lnTo>
                  <a:cubicBezTo>
                    <a:pt x="340" y="192"/>
                    <a:pt x="353" y="179"/>
                    <a:pt x="370" y="179"/>
                  </a:cubicBezTo>
                  <a:lnTo>
                    <a:pt x="676" y="179"/>
                  </a:lnTo>
                  <a:cubicBezTo>
                    <a:pt x="692" y="179"/>
                    <a:pt x="706" y="192"/>
                    <a:pt x="706" y="209"/>
                  </a:cubicBezTo>
                  <a:lnTo>
                    <a:pt x="706" y="265"/>
                  </a:lnTo>
                  <a:cubicBezTo>
                    <a:pt x="706" y="281"/>
                    <a:pt x="692" y="295"/>
                    <a:pt x="676" y="295"/>
                  </a:cubicBezTo>
                  <a:lnTo>
                    <a:pt x="370" y="295"/>
                  </a:lnTo>
                  <a:cubicBezTo>
                    <a:pt x="353" y="295"/>
                    <a:pt x="340" y="281"/>
                    <a:pt x="340" y="265"/>
                  </a:cubicBezTo>
                  <a:lnTo>
                    <a:pt x="340" y="209"/>
                  </a:lnTo>
                  <a:lnTo>
                    <a:pt x="340" y="209"/>
                  </a:lnTo>
                  <a:close/>
                  <a:moveTo>
                    <a:pt x="340" y="280"/>
                  </a:moveTo>
                  <a:lnTo>
                    <a:pt x="340" y="280"/>
                  </a:lnTo>
                  <a:lnTo>
                    <a:pt x="180" y="118"/>
                  </a:lnTo>
                  <a:lnTo>
                    <a:pt x="0" y="0"/>
                  </a:lnTo>
                  <a:moveTo>
                    <a:pt x="340" y="295"/>
                  </a:moveTo>
                  <a:lnTo>
                    <a:pt x="340" y="295"/>
                  </a:lnTo>
                  <a:lnTo>
                    <a:pt x="153" y="160"/>
                  </a:lnTo>
                  <a:lnTo>
                    <a:pt x="0" y="0"/>
                  </a:lnTo>
                </a:path>
              </a:pathLst>
            </a:custGeom>
            <a:noFill/>
            <a:ln w="127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3" name="Freeform 51">
              <a:extLst>
                <a:ext uri="{FF2B5EF4-FFF2-40B4-BE49-F238E27FC236}">
                  <a16:creationId xmlns:a16="http://schemas.microsoft.com/office/drawing/2014/main" id="{24C197AF-1058-424E-96E3-C2B272D01585}"/>
                </a:ext>
              </a:extLst>
            </p:cNvPr>
            <p:cNvSpPr>
              <a:spLocks noEditPoints="1"/>
            </p:cNvSpPr>
            <p:nvPr/>
          </p:nvSpPr>
          <p:spPr bwMode="auto">
            <a:xfrm>
              <a:off x="3040" y="3483"/>
              <a:ext cx="380" cy="223"/>
            </a:xfrm>
            <a:custGeom>
              <a:avLst/>
              <a:gdLst>
                <a:gd name="T0" fmla="*/ 71 w 452"/>
                <a:gd name="T1" fmla="*/ 0 h 265"/>
                <a:gd name="T2" fmla="*/ 71 w 452"/>
                <a:gd name="T3" fmla="*/ 0 h 265"/>
                <a:gd name="T4" fmla="*/ 0 w 452"/>
                <a:gd name="T5" fmla="*/ 265 h 265"/>
                <a:gd name="T6" fmla="*/ 452 w 452"/>
                <a:gd name="T7" fmla="*/ 171 h 265"/>
                <a:gd name="T8" fmla="*/ 452 w 452"/>
                <a:gd name="T9" fmla="*/ 171 h 265"/>
                <a:gd name="T10" fmla="*/ 71 w 452"/>
                <a:gd name="T11" fmla="*/ 0 h 265"/>
              </a:gdLst>
              <a:ahLst/>
              <a:cxnLst>
                <a:cxn ang="0">
                  <a:pos x="T0" y="T1"/>
                </a:cxn>
                <a:cxn ang="0">
                  <a:pos x="T2" y="T3"/>
                </a:cxn>
                <a:cxn ang="0">
                  <a:pos x="T4" y="T5"/>
                </a:cxn>
                <a:cxn ang="0">
                  <a:pos x="T6" y="T7"/>
                </a:cxn>
                <a:cxn ang="0">
                  <a:pos x="T8" y="T9"/>
                </a:cxn>
                <a:cxn ang="0">
                  <a:pos x="T10" y="T11"/>
                </a:cxn>
              </a:cxnLst>
              <a:rect l="0" t="0" r="r" b="b"/>
              <a:pathLst>
                <a:path w="452" h="265">
                  <a:moveTo>
                    <a:pt x="71" y="0"/>
                  </a:moveTo>
                  <a:lnTo>
                    <a:pt x="71" y="0"/>
                  </a:lnTo>
                  <a:lnTo>
                    <a:pt x="0" y="265"/>
                  </a:lnTo>
                  <a:moveTo>
                    <a:pt x="452" y="171"/>
                  </a:moveTo>
                  <a:lnTo>
                    <a:pt x="452" y="171"/>
                  </a:lnTo>
                  <a:lnTo>
                    <a:pt x="71" y="0"/>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4" name="Freeform 52">
              <a:extLst>
                <a:ext uri="{FF2B5EF4-FFF2-40B4-BE49-F238E27FC236}">
                  <a16:creationId xmlns:a16="http://schemas.microsoft.com/office/drawing/2014/main" id="{CB26A374-F0FE-401A-B7E6-EED36A82A288}"/>
                </a:ext>
              </a:extLst>
            </p:cNvPr>
            <p:cNvSpPr>
              <a:spLocks/>
            </p:cNvSpPr>
            <p:nvPr/>
          </p:nvSpPr>
          <p:spPr bwMode="auto">
            <a:xfrm>
              <a:off x="2980" y="3700"/>
              <a:ext cx="138" cy="128"/>
            </a:xfrm>
            <a:custGeom>
              <a:avLst/>
              <a:gdLst>
                <a:gd name="T0" fmla="*/ 71 w 164"/>
                <a:gd name="T1" fmla="*/ 8 h 153"/>
                <a:gd name="T2" fmla="*/ 71 w 164"/>
                <a:gd name="T3" fmla="*/ 8 h 153"/>
                <a:gd name="T4" fmla="*/ 23 w 164"/>
                <a:gd name="T5" fmla="*/ 38 h 153"/>
                <a:gd name="T6" fmla="*/ 19 w 164"/>
                <a:gd name="T7" fmla="*/ 109 h 153"/>
                <a:gd name="T8" fmla="*/ 164 w 164"/>
                <a:gd name="T9" fmla="*/ 153 h 153"/>
                <a:gd name="T10" fmla="*/ 105 w 164"/>
                <a:gd name="T11" fmla="*/ 83 h 153"/>
                <a:gd name="T12" fmla="*/ 71 w 164"/>
                <a:gd name="T13" fmla="*/ 41 h 153"/>
                <a:gd name="T14" fmla="*/ 71 w 164"/>
                <a:gd name="T15" fmla="*/ 8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4" h="153">
                  <a:moveTo>
                    <a:pt x="71" y="8"/>
                  </a:moveTo>
                  <a:lnTo>
                    <a:pt x="71" y="8"/>
                  </a:lnTo>
                  <a:cubicBezTo>
                    <a:pt x="71" y="8"/>
                    <a:pt x="45" y="0"/>
                    <a:pt x="23" y="38"/>
                  </a:cubicBezTo>
                  <a:cubicBezTo>
                    <a:pt x="0" y="75"/>
                    <a:pt x="19" y="109"/>
                    <a:pt x="19" y="109"/>
                  </a:cubicBezTo>
                  <a:lnTo>
                    <a:pt x="164" y="153"/>
                  </a:lnTo>
                  <a:lnTo>
                    <a:pt x="105" y="83"/>
                  </a:lnTo>
                  <a:cubicBezTo>
                    <a:pt x="105" y="83"/>
                    <a:pt x="75" y="56"/>
                    <a:pt x="71" y="41"/>
                  </a:cubicBezTo>
                  <a:cubicBezTo>
                    <a:pt x="67" y="27"/>
                    <a:pt x="71" y="8"/>
                    <a:pt x="71" y="8"/>
                  </a:cubicBezTo>
                  <a:close/>
                </a:path>
              </a:pathLst>
            </a:custGeom>
            <a:solidFill>
              <a:srgbClr val="F5ED4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5" name="Freeform 53">
              <a:extLst>
                <a:ext uri="{FF2B5EF4-FFF2-40B4-BE49-F238E27FC236}">
                  <a16:creationId xmlns:a16="http://schemas.microsoft.com/office/drawing/2014/main" id="{FFB0B128-A8F5-4099-B236-258446672C77}"/>
                </a:ext>
              </a:extLst>
            </p:cNvPr>
            <p:cNvSpPr>
              <a:spLocks/>
            </p:cNvSpPr>
            <p:nvPr/>
          </p:nvSpPr>
          <p:spPr bwMode="auto">
            <a:xfrm>
              <a:off x="2980" y="3700"/>
              <a:ext cx="138" cy="128"/>
            </a:xfrm>
            <a:custGeom>
              <a:avLst/>
              <a:gdLst>
                <a:gd name="T0" fmla="*/ 71 w 164"/>
                <a:gd name="T1" fmla="*/ 8 h 153"/>
                <a:gd name="T2" fmla="*/ 71 w 164"/>
                <a:gd name="T3" fmla="*/ 8 h 153"/>
                <a:gd name="T4" fmla="*/ 23 w 164"/>
                <a:gd name="T5" fmla="*/ 38 h 153"/>
                <a:gd name="T6" fmla="*/ 19 w 164"/>
                <a:gd name="T7" fmla="*/ 109 h 153"/>
                <a:gd name="T8" fmla="*/ 164 w 164"/>
                <a:gd name="T9" fmla="*/ 153 h 153"/>
                <a:gd name="T10" fmla="*/ 105 w 164"/>
                <a:gd name="T11" fmla="*/ 83 h 153"/>
                <a:gd name="T12" fmla="*/ 71 w 164"/>
                <a:gd name="T13" fmla="*/ 41 h 153"/>
                <a:gd name="T14" fmla="*/ 71 w 164"/>
                <a:gd name="T15" fmla="*/ 8 h 153"/>
                <a:gd name="T16" fmla="*/ 71 w 164"/>
                <a:gd name="T17" fmla="*/ 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153">
                  <a:moveTo>
                    <a:pt x="71" y="8"/>
                  </a:moveTo>
                  <a:lnTo>
                    <a:pt x="71" y="8"/>
                  </a:lnTo>
                  <a:cubicBezTo>
                    <a:pt x="71" y="8"/>
                    <a:pt x="45" y="0"/>
                    <a:pt x="23" y="38"/>
                  </a:cubicBezTo>
                  <a:cubicBezTo>
                    <a:pt x="0" y="75"/>
                    <a:pt x="19" y="109"/>
                    <a:pt x="19" y="109"/>
                  </a:cubicBezTo>
                  <a:lnTo>
                    <a:pt x="164" y="153"/>
                  </a:lnTo>
                  <a:lnTo>
                    <a:pt x="105" y="83"/>
                  </a:lnTo>
                  <a:cubicBezTo>
                    <a:pt x="105" y="83"/>
                    <a:pt x="75" y="56"/>
                    <a:pt x="71" y="41"/>
                  </a:cubicBezTo>
                  <a:cubicBezTo>
                    <a:pt x="67" y="27"/>
                    <a:pt x="71" y="8"/>
                    <a:pt x="71" y="8"/>
                  </a:cubicBezTo>
                  <a:lnTo>
                    <a:pt x="71" y="8"/>
                  </a:lnTo>
                  <a:close/>
                </a:path>
              </a:pathLst>
            </a:custGeom>
            <a:noFill/>
            <a:ln w="127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6" name="Freeform 54">
              <a:extLst>
                <a:ext uri="{FF2B5EF4-FFF2-40B4-BE49-F238E27FC236}">
                  <a16:creationId xmlns:a16="http://schemas.microsoft.com/office/drawing/2014/main" id="{860524CC-EDB8-4009-A847-F78CC76AFADA}"/>
                </a:ext>
              </a:extLst>
            </p:cNvPr>
            <p:cNvSpPr>
              <a:spLocks/>
            </p:cNvSpPr>
            <p:nvPr/>
          </p:nvSpPr>
          <p:spPr bwMode="auto">
            <a:xfrm>
              <a:off x="3058" y="3719"/>
              <a:ext cx="327" cy="38"/>
            </a:xfrm>
            <a:custGeom>
              <a:avLst/>
              <a:gdLst>
                <a:gd name="T0" fmla="*/ 389 w 389"/>
                <a:gd name="T1" fmla="*/ 0 h 45"/>
                <a:gd name="T2" fmla="*/ 389 w 389"/>
                <a:gd name="T3" fmla="*/ 0 h 45"/>
                <a:gd name="T4" fmla="*/ 0 w 389"/>
                <a:gd name="T5" fmla="*/ 45 h 45"/>
              </a:gdLst>
              <a:ahLst/>
              <a:cxnLst>
                <a:cxn ang="0">
                  <a:pos x="T0" y="T1"/>
                </a:cxn>
                <a:cxn ang="0">
                  <a:pos x="T2" y="T3"/>
                </a:cxn>
                <a:cxn ang="0">
                  <a:pos x="T4" y="T5"/>
                </a:cxn>
              </a:cxnLst>
              <a:rect l="0" t="0" r="r" b="b"/>
              <a:pathLst>
                <a:path w="389" h="45">
                  <a:moveTo>
                    <a:pt x="389" y="0"/>
                  </a:moveTo>
                  <a:lnTo>
                    <a:pt x="389" y="0"/>
                  </a:lnTo>
                  <a:lnTo>
                    <a:pt x="0" y="45"/>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7" name="Freeform 55">
              <a:extLst>
                <a:ext uri="{FF2B5EF4-FFF2-40B4-BE49-F238E27FC236}">
                  <a16:creationId xmlns:a16="http://schemas.microsoft.com/office/drawing/2014/main" id="{C126B0CE-7CE1-4842-BAB2-42E051C0445E}"/>
                </a:ext>
              </a:extLst>
            </p:cNvPr>
            <p:cNvSpPr>
              <a:spLocks/>
            </p:cNvSpPr>
            <p:nvPr/>
          </p:nvSpPr>
          <p:spPr bwMode="auto">
            <a:xfrm>
              <a:off x="2497" y="3828"/>
              <a:ext cx="621" cy="64"/>
            </a:xfrm>
            <a:custGeom>
              <a:avLst/>
              <a:gdLst>
                <a:gd name="T0" fmla="*/ 0 w 739"/>
                <a:gd name="T1" fmla="*/ 0 h 75"/>
                <a:gd name="T2" fmla="*/ 0 w 739"/>
                <a:gd name="T3" fmla="*/ 0 h 75"/>
                <a:gd name="T4" fmla="*/ 739 w 739"/>
                <a:gd name="T5" fmla="*/ 0 h 75"/>
                <a:gd name="T6" fmla="*/ 739 w 739"/>
                <a:gd name="T7" fmla="*/ 75 h 75"/>
                <a:gd name="T8" fmla="*/ 0 w 739"/>
                <a:gd name="T9" fmla="*/ 75 h 75"/>
                <a:gd name="T10" fmla="*/ 0 w 739"/>
                <a:gd name="T11" fmla="*/ 0 h 75"/>
              </a:gdLst>
              <a:ahLst/>
              <a:cxnLst>
                <a:cxn ang="0">
                  <a:pos x="T0" y="T1"/>
                </a:cxn>
                <a:cxn ang="0">
                  <a:pos x="T2" y="T3"/>
                </a:cxn>
                <a:cxn ang="0">
                  <a:pos x="T4" y="T5"/>
                </a:cxn>
                <a:cxn ang="0">
                  <a:pos x="T6" y="T7"/>
                </a:cxn>
                <a:cxn ang="0">
                  <a:pos x="T8" y="T9"/>
                </a:cxn>
                <a:cxn ang="0">
                  <a:pos x="T10" y="T11"/>
                </a:cxn>
              </a:cxnLst>
              <a:rect l="0" t="0" r="r" b="b"/>
              <a:pathLst>
                <a:path w="739" h="75">
                  <a:moveTo>
                    <a:pt x="0" y="0"/>
                  </a:moveTo>
                  <a:lnTo>
                    <a:pt x="0" y="0"/>
                  </a:lnTo>
                  <a:lnTo>
                    <a:pt x="739" y="0"/>
                  </a:lnTo>
                  <a:lnTo>
                    <a:pt x="739" y="75"/>
                  </a:lnTo>
                  <a:lnTo>
                    <a:pt x="0" y="75"/>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8" name="Freeform 56">
              <a:extLst>
                <a:ext uri="{FF2B5EF4-FFF2-40B4-BE49-F238E27FC236}">
                  <a16:creationId xmlns:a16="http://schemas.microsoft.com/office/drawing/2014/main" id="{606A52E7-536A-42ED-87D7-12391A4CE1DA}"/>
                </a:ext>
              </a:extLst>
            </p:cNvPr>
            <p:cNvSpPr>
              <a:spLocks/>
            </p:cNvSpPr>
            <p:nvPr/>
          </p:nvSpPr>
          <p:spPr bwMode="auto">
            <a:xfrm>
              <a:off x="2497" y="3828"/>
              <a:ext cx="621" cy="64"/>
            </a:xfrm>
            <a:custGeom>
              <a:avLst/>
              <a:gdLst>
                <a:gd name="T0" fmla="*/ 0 w 739"/>
                <a:gd name="T1" fmla="*/ 0 h 75"/>
                <a:gd name="T2" fmla="*/ 0 w 739"/>
                <a:gd name="T3" fmla="*/ 0 h 75"/>
                <a:gd name="T4" fmla="*/ 739 w 739"/>
                <a:gd name="T5" fmla="*/ 0 h 75"/>
                <a:gd name="T6" fmla="*/ 739 w 739"/>
                <a:gd name="T7" fmla="*/ 75 h 75"/>
                <a:gd name="T8" fmla="*/ 0 w 739"/>
                <a:gd name="T9" fmla="*/ 75 h 75"/>
                <a:gd name="T10" fmla="*/ 0 w 739"/>
                <a:gd name="T11" fmla="*/ 0 h 75"/>
              </a:gdLst>
              <a:ahLst/>
              <a:cxnLst>
                <a:cxn ang="0">
                  <a:pos x="T0" y="T1"/>
                </a:cxn>
                <a:cxn ang="0">
                  <a:pos x="T2" y="T3"/>
                </a:cxn>
                <a:cxn ang="0">
                  <a:pos x="T4" y="T5"/>
                </a:cxn>
                <a:cxn ang="0">
                  <a:pos x="T6" y="T7"/>
                </a:cxn>
                <a:cxn ang="0">
                  <a:pos x="T8" y="T9"/>
                </a:cxn>
                <a:cxn ang="0">
                  <a:pos x="T10" y="T11"/>
                </a:cxn>
              </a:cxnLst>
              <a:rect l="0" t="0" r="r" b="b"/>
              <a:pathLst>
                <a:path w="739" h="75">
                  <a:moveTo>
                    <a:pt x="0" y="0"/>
                  </a:moveTo>
                  <a:lnTo>
                    <a:pt x="0" y="0"/>
                  </a:lnTo>
                  <a:lnTo>
                    <a:pt x="739" y="0"/>
                  </a:lnTo>
                  <a:lnTo>
                    <a:pt x="739" y="75"/>
                  </a:lnTo>
                  <a:lnTo>
                    <a:pt x="0" y="75"/>
                  </a:lnTo>
                  <a:lnTo>
                    <a:pt x="0" y="0"/>
                  </a:lnTo>
                  <a:close/>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9" name="Freeform 57">
              <a:extLst>
                <a:ext uri="{FF2B5EF4-FFF2-40B4-BE49-F238E27FC236}">
                  <a16:creationId xmlns:a16="http://schemas.microsoft.com/office/drawing/2014/main" id="{165BAD78-3CFB-4CFB-89D2-0BC9FFF85205}"/>
                </a:ext>
              </a:extLst>
            </p:cNvPr>
            <p:cNvSpPr>
              <a:spLocks/>
            </p:cNvSpPr>
            <p:nvPr/>
          </p:nvSpPr>
          <p:spPr bwMode="auto">
            <a:xfrm>
              <a:off x="3074" y="3888"/>
              <a:ext cx="317" cy="186"/>
            </a:xfrm>
            <a:custGeom>
              <a:avLst/>
              <a:gdLst>
                <a:gd name="T0" fmla="*/ 202 w 377"/>
                <a:gd name="T1" fmla="*/ 209 h 221"/>
                <a:gd name="T2" fmla="*/ 202 w 377"/>
                <a:gd name="T3" fmla="*/ 209 h 221"/>
                <a:gd name="T4" fmla="*/ 373 w 377"/>
                <a:gd name="T5" fmla="*/ 202 h 221"/>
                <a:gd name="T6" fmla="*/ 276 w 377"/>
                <a:gd name="T7" fmla="*/ 75 h 221"/>
                <a:gd name="T8" fmla="*/ 172 w 377"/>
                <a:gd name="T9" fmla="*/ 12 h 221"/>
                <a:gd name="T10" fmla="*/ 79 w 377"/>
                <a:gd name="T11" fmla="*/ 49 h 221"/>
                <a:gd name="T12" fmla="*/ 8 w 377"/>
                <a:gd name="T13" fmla="*/ 157 h 221"/>
                <a:gd name="T14" fmla="*/ 49 w 377"/>
                <a:gd name="T15" fmla="*/ 198 h 221"/>
                <a:gd name="T16" fmla="*/ 202 w 377"/>
                <a:gd name="T17" fmla="*/ 209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21">
                  <a:moveTo>
                    <a:pt x="202" y="209"/>
                  </a:moveTo>
                  <a:lnTo>
                    <a:pt x="202" y="209"/>
                  </a:lnTo>
                  <a:cubicBezTo>
                    <a:pt x="202" y="209"/>
                    <a:pt x="370" y="221"/>
                    <a:pt x="373" y="202"/>
                  </a:cubicBezTo>
                  <a:cubicBezTo>
                    <a:pt x="377" y="183"/>
                    <a:pt x="332" y="109"/>
                    <a:pt x="276" y="75"/>
                  </a:cubicBezTo>
                  <a:cubicBezTo>
                    <a:pt x="220" y="41"/>
                    <a:pt x="198" y="15"/>
                    <a:pt x="172" y="12"/>
                  </a:cubicBezTo>
                  <a:cubicBezTo>
                    <a:pt x="146" y="8"/>
                    <a:pt x="116" y="0"/>
                    <a:pt x="79" y="49"/>
                  </a:cubicBezTo>
                  <a:cubicBezTo>
                    <a:pt x="41" y="97"/>
                    <a:pt x="15" y="131"/>
                    <a:pt x="8" y="157"/>
                  </a:cubicBezTo>
                  <a:cubicBezTo>
                    <a:pt x="0" y="183"/>
                    <a:pt x="11" y="187"/>
                    <a:pt x="49" y="198"/>
                  </a:cubicBezTo>
                  <a:cubicBezTo>
                    <a:pt x="86" y="209"/>
                    <a:pt x="202" y="209"/>
                    <a:pt x="202" y="209"/>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0" name="Freeform 58">
              <a:extLst>
                <a:ext uri="{FF2B5EF4-FFF2-40B4-BE49-F238E27FC236}">
                  <a16:creationId xmlns:a16="http://schemas.microsoft.com/office/drawing/2014/main" id="{1EE1FDA7-1500-442C-BED5-84583A06740B}"/>
                </a:ext>
              </a:extLst>
            </p:cNvPr>
            <p:cNvSpPr>
              <a:spLocks/>
            </p:cNvSpPr>
            <p:nvPr/>
          </p:nvSpPr>
          <p:spPr bwMode="auto">
            <a:xfrm>
              <a:off x="3074" y="3888"/>
              <a:ext cx="317" cy="186"/>
            </a:xfrm>
            <a:custGeom>
              <a:avLst/>
              <a:gdLst>
                <a:gd name="T0" fmla="*/ 202 w 377"/>
                <a:gd name="T1" fmla="*/ 209 h 221"/>
                <a:gd name="T2" fmla="*/ 202 w 377"/>
                <a:gd name="T3" fmla="*/ 209 h 221"/>
                <a:gd name="T4" fmla="*/ 373 w 377"/>
                <a:gd name="T5" fmla="*/ 202 h 221"/>
                <a:gd name="T6" fmla="*/ 276 w 377"/>
                <a:gd name="T7" fmla="*/ 75 h 221"/>
                <a:gd name="T8" fmla="*/ 172 w 377"/>
                <a:gd name="T9" fmla="*/ 12 h 221"/>
                <a:gd name="T10" fmla="*/ 79 w 377"/>
                <a:gd name="T11" fmla="*/ 49 h 221"/>
                <a:gd name="T12" fmla="*/ 8 w 377"/>
                <a:gd name="T13" fmla="*/ 157 h 221"/>
                <a:gd name="T14" fmla="*/ 49 w 377"/>
                <a:gd name="T15" fmla="*/ 198 h 221"/>
                <a:gd name="T16" fmla="*/ 202 w 377"/>
                <a:gd name="T17" fmla="*/ 209 h 221"/>
                <a:gd name="T18" fmla="*/ 202 w 377"/>
                <a:gd name="T19" fmla="*/ 209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7" h="221">
                  <a:moveTo>
                    <a:pt x="202" y="209"/>
                  </a:moveTo>
                  <a:lnTo>
                    <a:pt x="202" y="209"/>
                  </a:lnTo>
                  <a:cubicBezTo>
                    <a:pt x="202" y="209"/>
                    <a:pt x="370" y="221"/>
                    <a:pt x="373" y="202"/>
                  </a:cubicBezTo>
                  <a:cubicBezTo>
                    <a:pt x="377" y="183"/>
                    <a:pt x="332" y="109"/>
                    <a:pt x="276" y="75"/>
                  </a:cubicBezTo>
                  <a:cubicBezTo>
                    <a:pt x="220" y="41"/>
                    <a:pt x="198" y="15"/>
                    <a:pt x="172" y="12"/>
                  </a:cubicBezTo>
                  <a:cubicBezTo>
                    <a:pt x="146" y="8"/>
                    <a:pt x="116" y="0"/>
                    <a:pt x="79" y="49"/>
                  </a:cubicBezTo>
                  <a:cubicBezTo>
                    <a:pt x="41" y="97"/>
                    <a:pt x="15" y="131"/>
                    <a:pt x="8" y="157"/>
                  </a:cubicBezTo>
                  <a:cubicBezTo>
                    <a:pt x="0" y="183"/>
                    <a:pt x="11" y="187"/>
                    <a:pt x="49" y="198"/>
                  </a:cubicBezTo>
                  <a:cubicBezTo>
                    <a:pt x="86" y="209"/>
                    <a:pt x="202" y="209"/>
                    <a:pt x="202" y="209"/>
                  </a:cubicBezTo>
                  <a:lnTo>
                    <a:pt x="202" y="209"/>
                  </a:lnTo>
                  <a:close/>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1" name="Rectangle 59">
              <a:extLst>
                <a:ext uri="{FF2B5EF4-FFF2-40B4-BE49-F238E27FC236}">
                  <a16:creationId xmlns:a16="http://schemas.microsoft.com/office/drawing/2014/main" id="{6B8C7189-D00D-4022-A805-47BD92071237}"/>
                </a:ext>
              </a:extLst>
            </p:cNvPr>
            <p:cNvSpPr>
              <a:spLocks noChangeArrowheads="1"/>
            </p:cNvSpPr>
            <p:nvPr/>
          </p:nvSpPr>
          <p:spPr bwMode="auto">
            <a:xfrm>
              <a:off x="3119" y="3328"/>
              <a:ext cx="551" cy="155"/>
            </a:xfrm>
            <a:prstGeom prst="rect">
              <a:avLst/>
            </a:prstGeom>
            <a:solidFill>
              <a:srgbClr val="FFFFFF"/>
            </a:solidFill>
            <a:ln w="9525">
              <a:solidFill>
                <a:srgbClr val="000000"/>
              </a:solidFill>
              <a:miter lim="800000"/>
              <a:headEnd/>
              <a:tailEnd/>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600" b="1" dirty="0">
                  <a:solidFill>
                    <a:srgbClr val="000000"/>
                  </a:solidFill>
                  <a:latin typeface="Times New Roman Bold"/>
                </a:rPr>
                <a:t>Maquinas</a:t>
              </a:r>
              <a:endParaRPr lang="es-MX" altLang="es-MX" b="1" dirty="0"/>
            </a:p>
          </p:txBody>
        </p:sp>
        <p:sp>
          <p:nvSpPr>
            <p:cNvPr id="62" name="Rectangle 60">
              <a:extLst>
                <a:ext uri="{FF2B5EF4-FFF2-40B4-BE49-F238E27FC236}">
                  <a16:creationId xmlns:a16="http://schemas.microsoft.com/office/drawing/2014/main" id="{0056F4C6-EC80-4C60-A78E-D5AFDDA41235}"/>
                </a:ext>
              </a:extLst>
            </p:cNvPr>
            <p:cNvSpPr>
              <a:spLocks noChangeArrowheads="1"/>
            </p:cNvSpPr>
            <p:nvPr/>
          </p:nvSpPr>
          <p:spPr bwMode="auto">
            <a:xfrm>
              <a:off x="2528" y="3696"/>
              <a:ext cx="51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600" dirty="0">
                  <a:latin typeface="Times New Roman" panose="02020603050405020304" pitchFamily="18" charset="0"/>
                  <a:cs typeface="Times New Roman" panose="02020603050405020304" pitchFamily="18" charset="0"/>
                </a:rPr>
                <a:t>Industria</a:t>
              </a:r>
            </a:p>
            <a:p>
              <a:pPr defTabSz="914400"/>
              <a:r>
                <a:rPr lang="es-MX" altLang="es-MX" sz="1600" dirty="0">
                  <a:latin typeface="Times New Roman" panose="02020603050405020304" pitchFamily="18" charset="0"/>
                  <a:cs typeface="Times New Roman" panose="02020603050405020304" pitchFamily="18" charset="0"/>
                </a:rPr>
                <a:t>extractiva</a:t>
              </a:r>
            </a:p>
          </p:txBody>
        </p:sp>
        <p:sp>
          <p:nvSpPr>
            <p:cNvPr id="64" name="Freeform 62">
              <a:extLst>
                <a:ext uri="{FF2B5EF4-FFF2-40B4-BE49-F238E27FC236}">
                  <a16:creationId xmlns:a16="http://schemas.microsoft.com/office/drawing/2014/main" id="{9B73E5B9-FE23-4837-A0DA-09EE8ACC27AB}"/>
                </a:ext>
              </a:extLst>
            </p:cNvPr>
            <p:cNvSpPr>
              <a:spLocks/>
            </p:cNvSpPr>
            <p:nvPr/>
          </p:nvSpPr>
          <p:spPr bwMode="auto">
            <a:xfrm>
              <a:off x="2509" y="2609"/>
              <a:ext cx="298" cy="159"/>
            </a:xfrm>
            <a:custGeom>
              <a:avLst/>
              <a:gdLst>
                <a:gd name="T0" fmla="*/ 38 w 355"/>
                <a:gd name="T1" fmla="*/ 175 h 189"/>
                <a:gd name="T2" fmla="*/ 38 w 355"/>
                <a:gd name="T3" fmla="*/ 175 h 189"/>
                <a:gd name="T4" fmla="*/ 133 w 355"/>
                <a:gd name="T5" fmla="*/ 180 h 189"/>
                <a:gd name="T6" fmla="*/ 302 w 355"/>
                <a:gd name="T7" fmla="*/ 179 h 189"/>
                <a:gd name="T8" fmla="*/ 343 w 355"/>
                <a:gd name="T9" fmla="*/ 100 h 189"/>
                <a:gd name="T10" fmla="*/ 290 w 355"/>
                <a:gd name="T11" fmla="*/ 65 h 189"/>
                <a:gd name="T12" fmla="*/ 278 w 355"/>
                <a:gd name="T13" fmla="*/ 86 h 189"/>
                <a:gd name="T14" fmla="*/ 259 w 355"/>
                <a:gd name="T15" fmla="*/ 35 h 189"/>
                <a:gd name="T16" fmla="*/ 208 w 355"/>
                <a:gd name="T17" fmla="*/ 70 h 189"/>
                <a:gd name="T18" fmla="*/ 190 w 355"/>
                <a:gd name="T19" fmla="*/ 19 h 189"/>
                <a:gd name="T20" fmla="*/ 161 w 355"/>
                <a:gd name="T21" fmla="*/ 68 h 189"/>
                <a:gd name="T22" fmla="*/ 105 w 355"/>
                <a:gd name="T23" fmla="*/ 21 h 189"/>
                <a:gd name="T24" fmla="*/ 91 w 355"/>
                <a:gd name="T25" fmla="*/ 88 h 189"/>
                <a:gd name="T26" fmla="*/ 26 w 355"/>
                <a:gd name="T27" fmla="*/ 61 h 189"/>
                <a:gd name="T28" fmla="*/ 42 w 355"/>
                <a:gd name="T29" fmla="*/ 130 h 189"/>
                <a:gd name="T30" fmla="*/ 14 w 355"/>
                <a:gd name="T31" fmla="*/ 145 h 189"/>
                <a:gd name="T32" fmla="*/ 38 w 355"/>
                <a:gd name="T33"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5" h="189">
                  <a:moveTo>
                    <a:pt x="38" y="175"/>
                  </a:moveTo>
                  <a:lnTo>
                    <a:pt x="38" y="175"/>
                  </a:lnTo>
                  <a:cubicBezTo>
                    <a:pt x="40" y="182"/>
                    <a:pt x="94" y="180"/>
                    <a:pt x="133" y="180"/>
                  </a:cubicBezTo>
                  <a:cubicBezTo>
                    <a:pt x="171" y="180"/>
                    <a:pt x="297" y="189"/>
                    <a:pt x="302" y="179"/>
                  </a:cubicBezTo>
                  <a:cubicBezTo>
                    <a:pt x="308" y="168"/>
                    <a:pt x="355" y="116"/>
                    <a:pt x="343" y="100"/>
                  </a:cubicBezTo>
                  <a:cubicBezTo>
                    <a:pt x="330" y="84"/>
                    <a:pt x="301" y="54"/>
                    <a:pt x="290" y="65"/>
                  </a:cubicBezTo>
                  <a:cubicBezTo>
                    <a:pt x="280" y="75"/>
                    <a:pt x="278" y="86"/>
                    <a:pt x="278" y="86"/>
                  </a:cubicBezTo>
                  <a:cubicBezTo>
                    <a:pt x="278" y="86"/>
                    <a:pt x="281" y="42"/>
                    <a:pt x="259" y="35"/>
                  </a:cubicBezTo>
                  <a:cubicBezTo>
                    <a:pt x="236" y="28"/>
                    <a:pt x="208" y="70"/>
                    <a:pt x="208" y="70"/>
                  </a:cubicBezTo>
                  <a:cubicBezTo>
                    <a:pt x="208" y="70"/>
                    <a:pt x="229" y="18"/>
                    <a:pt x="190" y="19"/>
                  </a:cubicBezTo>
                  <a:cubicBezTo>
                    <a:pt x="152" y="21"/>
                    <a:pt x="161" y="68"/>
                    <a:pt x="161" y="68"/>
                  </a:cubicBezTo>
                  <a:cubicBezTo>
                    <a:pt x="161" y="68"/>
                    <a:pt x="129" y="0"/>
                    <a:pt x="105" y="21"/>
                  </a:cubicBezTo>
                  <a:cubicBezTo>
                    <a:pt x="80" y="42"/>
                    <a:pt x="91" y="88"/>
                    <a:pt x="91" y="88"/>
                  </a:cubicBezTo>
                  <a:cubicBezTo>
                    <a:pt x="91" y="88"/>
                    <a:pt x="52" y="23"/>
                    <a:pt x="26" y="61"/>
                  </a:cubicBezTo>
                  <a:cubicBezTo>
                    <a:pt x="0" y="100"/>
                    <a:pt x="42" y="130"/>
                    <a:pt x="42" y="130"/>
                  </a:cubicBezTo>
                  <a:cubicBezTo>
                    <a:pt x="42" y="130"/>
                    <a:pt x="15" y="130"/>
                    <a:pt x="14" y="145"/>
                  </a:cubicBezTo>
                  <a:cubicBezTo>
                    <a:pt x="12" y="161"/>
                    <a:pt x="36" y="168"/>
                    <a:pt x="38" y="175"/>
                  </a:cubicBezTo>
                  <a:close/>
                </a:path>
              </a:pathLst>
            </a:custGeom>
            <a:solidFill>
              <a:srgbClr val="62C44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5" name="Freeform 63">
              <a:extLst>
                <a:ext uri="{FF2B5EF4-FFF2-40B4-BE49-F238E27FC236}">
                  <a16:creationId xmlns:a16="http://schemas.microsoft.com/office/drawing/2014/main" id="{25FFC4D1-6438-42D3-8D3E-F50905E61683}"/>
                </a:ext>
              </a:extLst>
            </p:cNvPr>
            <p:cNvSpPr>
              <a:spLocks/>
            </p:cNvSpPr>
            <p:nvPr/>
          </p:nvSpPr>
          <p:spPr bwMode="auto">
            <a:xfrm>
              <a:off x="2509" y="2609"/>
              <a:ext cx="298" cy="159"/>
            </a:xfrm>
            <a:custGeom>
              <a:avLst/>
              <a:gdLst>
                <a:gd name="T0" fmla="*/ 38 w 355"/>
                <a:gd name="T1" fmla="*/ 175 h 189"/>
                <a:gd name="T2" fmla="*/ 38 w 355"/>
                <a:gd name="T3" fmla="*/ 175 h 189"/>
                <a:gd name="T4" fmla="*/ 133 w 355"/>
                <a:gd name="T5" fmla="*/ 180 h 189"/>
                <a:gd name="T6" fmla="*/ 302 w 355"/>
                <a:gd name="T7" fmla="*/ 179 h 189"/>
                <a:gd name="T8" fmla="*/ 343 w 355"/>
                <a:gd name="T9" fmla="*/ 100 h 189"/>
                <a:gd name="T10" fmla="*/ 290 w 355"/>
                <a:gd name="T11" fmla="*/ 65 h 189"/>
                <a:gd name="T12" fmla="*/ 278 w 355"/>
                <a:gd name="T13" fmla="*/ 86 h 189"/>
                <a:gd name="T14" fmla="*/ 259 w 355"/>
                <a:gd name="T15" fmla="*/ 35 h 189"/>
                <a:gd name="T16" fmla="*/ 208 w 355"/>
                <a:gd name="T17" fmla="*/ 70 h 189"/>
                <a:gd name="T18" fmla="*/ 190 w 355"/>
                <a:gd name="T19" fmla="*/ 19 h 189"/>
                <a:gd name="T20" fmla="*/ 161 w 355"/>
                <a:gd name="T21" fmla="*/ 68 h 189"/>
                <a:gd name="T22" fmla="*/ 105 w 355"/>
                <a:gd name="T23" fmla="*/ 21 h 189"/>
                <a:gd name="T24" fmla="*/ 91 w 355"/>
                <a:gd name="T25" fmla="*/ 88 h 189"/>
                <a:gd name="T26" fmla="*/ 26 w 355"/>
                <a:gd name="T27" fmla="*/ 61 h 189"/>
                <a:gd name="T28" fmla="*/ 42 w 355"/>
                <a:gd name="T29" fmla="*/ 130 h 189"/>
                <a:gd name="T30" fmla="*/ 14 w 355"/>
                <a:gd name="T31" fmla="*/ 145 h 189"/>
                <a:gd name="T32" fmla="*/ 38 w 355"/>
                <a:gd name="T33" fmla="*/ 175 h 189"/>
                <a:gd name="T34" fmla="*/ 38 w 355"/>
                <a:gd name="T35"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5" h="189">
                  <a:moveTo>
                    <a:pt x="38" y="175"/>
                  </a:moveTo>
                  <a:lnTo>
                    <a:pt x="38" y="175"/>
                  </a:lnTo>
                  <a:cubicBezTo>
                    <a:pt x="40" y="182"/>
                    <a:pt x="94" y="180"/>
                    <a:pt x="133" y="180"/>
                  </a:cubicBezTo>
                  <a:cubicBezTo>
                    <a:pt x="171" y="180"/>
                    <a:pt x="297" y="189"/>
                    <a:pt x="302" y="179"/>
                  </a:cubicBezTo>
                  <a:cubicBezTo>
                    <a:pt x="308" y="168"/>
                    <a:pt x="355" y="116"/>
                    <a:pt x="343" y="100"/>
                  </a:cubicBezTo>
                  <a:cubicBezTo>
                    <a:pt x="330" y="84"/>
                    <a:pt x="301" y="54"/>
                    <a:pt x="290" y="65"/>
                  </a:cubicBezTo>
                  <a:cubicBezTo>
                    <a:pt x="280" y="75"/>
                    <a:pt x="278" y="86"/>
                    <a:pt x="278" y="86"/>
                  </a:cubicBezTo>
                  <a:cubicBezTo>
                    <a:pt x="278" y="86"/>
                    <a:pt x="281" y="42"/>
                    <a:pt x="259" y="35"/>
                  </a:cubicBezTo>
                  <a:cubicBezTo>
                    <a:pt x="236" y="28"/>
                    <a:pt x="208" y="70"/>
                    <a:pt x="208" y="70"/>
                  </a:cubicBezTo>
                  <a:cubicBezTo>
                    <a:pt x="208" y="70"/>
                    <a:pt x="229" y="18"/>
                    <a:pt x="190" y="19"/>
                  </a:cubicBezTo>
                  <a:cubicBezTo>
                    <a:pt x="152" y="21"/>
                    <a:pt x="161" y="68"/>
                    <a:pt x="161" y="68"/>
                  </a:cubicBezTo>
                  <a:cubicBezTo>
                    <a:pt x="161" y="68"/>
                    <a:pt x="129" y="0"/>
                    <a:pt x="105" y="21"/>
                  </a:cubicBezTo>
                  <a:cubicBezTo>
                    <a:pt x="80" y="42"/>
                    <a:pt x="91" y="88"/>
                    <a:pt x="91" y="88"/>
                  </a:cubicBezTo>
                  <a:cubicBezTo>
                    <a:pt x="91" y="88"/>
                    <a:pt x="52" y="23"/>
                    <a:pt x="26" y="61"/>
                  </a:cubicBezTo>
                  <a:cubicBezTo>
                    <a:pt x="0" y="100"/>
                    <a:pt x="42" y="130"/>
                    <a:pt x="42" y="130"/>
                  </a:cubicBezTo>
                  <a:cubicBezTo>
                    <a:pt x="42" y="130"/>
                    <a:pt x="15" y="130"/>
                    <a:pt x="14" y="145"/>
                  </a:cubicBezTo>
                  <a:cubicBezTo>
                    <a:pt x="12" y="161"/>
                    <a:pt x="36" y="168"/>
                    <a:pt x="38" y="175"/>
                  </a:cubicBezTo>
                  <a:lnTo>
                    <a:pt x="38" y="175"/>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6" name="Freeform 64">
              <a:extLst>
                <a:ext uri="{FF2B5EF4-FFF2-40B4-BE49-F238E27FC236}">
                  <a16:creationId xmlns:a16="http://schemas.microsoft.com/office/drawing/2014/main" id="{D742AEB0-13A4-45DD-9526-6A76600304D2}"/>
                </a:ext>
              </a:extLst>
            </p:cNvPr>
            <p:cNvSpPr>
              <a:spLocks/>
            </p:cNvSpPr>
            <p:nvPr/>
          </p:nvSpPr>
          <p:spPr bwMode="auto">
            <a:xfrm>
              <a:off x="2611" y="2772"/>
              <a:ext cx="118" cy="145"/>
            </a:xfrm>
            <a:custGeom>
              <a:avLst/>
              <a:gdLst>
                <a:gd name="T0" fmla="*/ 140 w 140"/>
                <a:gd name="T1" fmla="*/ 161 h 172"/>
                <a:gd name="T2" fmla="*/ 140 w 140"/>
                <a:gd name="T3" fmla="*/ 161 h 172"/>
                <a:gd name="T4" fmla="*/ 105 w 140"/>
                <a:gd name="T5" fmla="*/ 140 h 172"/>
                <a:gd name="T6" fmla="*/ 74 w 140"/>
                <a:gd name="T7" fmla="*/ 11 h 172"/>
                <a:gd name="T8" fmla="*/ 42 w 140"/>
                <a:gd name="T9" fmla="*/ 0 h 172"/>
                <a:gd name="T10" fmla="*/ 40 w 140"/>
                <a:gd name="T11" fmla="*/ 84 h 172"/>
                <a:gd name="T12" fmla="*/ 18 w 140"/>
                <a:gd name="T13" fmla="*/ 158 h 172"/>
                <a:gd name="T14" fmla="*/ 0 w 140"/>
                <a:gd name="T15" fmla="*/ 172 h 172"/>
                <a:gd name="T16" fmla="*/ 140 w 140"/>
                <a:gd name="T17" fmla="*/ 16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72">
                  <a:moveTo>
                    <a:pt x="140" y="161"/>
                  </a:moveTo>
                  <a:lnTo>
                    <a:pt x="140" y="161"/>
                  </a:lnTo>
                  <a:cubicBezTo>
                    <a:pt x="140" y="161"/>
                    <a:pt x="114" y="158"/>
                    <a:pt x="105" y="140"/>
                  </a:cubicBezTo>
                  <a:cubicBezTo>
                    <a:pt x="96" y="123"/>
                    <a:pt x="74" y="11"/>
                    <a:pt x="74" y="11"/>
                  </a:cubicBezTo>
                  <a:lnTo>
                    <a:pt x="42" y="0"/>
                  </a:lnTo>
                  <a:cubicBezTo>
                    <a:pt x="42" y="0"/>
                    <a:pt x="44" y="53"/>
                    <a:pt x="40" y="84"/>
                  </a:cubicBezTo>
                  <a:cubicBezTo>
                    <a:pt x="37" y="116"/>
                    <a:pt x="26" y="149"/>
                    <a:pt x="18" y="158"/>
                  </a:cubicBezTo>
                  <a:cubicBezTo>
                    <a:pt x="9" y="167"/>
                    <a:pt x="0" y="172"/>
                    <a:pt x="0" y="172"/>
                  </a:cubicBezTo>
                  <a:lnTo>
                    <a:pt x="140" y="161"/>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7" name="Freeform 65">
              <a:extLst>
                <a:ext uri="{FF2B5EF4-FFF2-40B4-BE49-F238E27FC236}">
                  <a16:creationId xmlns:a16="http://schemas.microsoft.com/office/drawing/2014/main" id="{C5D094F2-DE48-4273-B652-E98E049B51CF}"/>
                </a:ext>
              </a:extLst>
            </p:cNvPr>
            <p:cNvSpPr>
              <a:spLocks/>
            </p:cNvSpPr>
            <p:nvPr/>
          </p:nvSpPr>
          <p:spPr bwMode="auto">
            <a:xfrm>
              <a:off x="2611" y="2772"/>
              <a:ext cx="118" cy="145"/>
            </a:xfrm>
            <a:custGeom>
              <a:avLst/>
              <a:gdLst>
                <a:gd name="T0" fmla="*/ 140 w 140"/>
                <a:gd name="T1" fmla="*/ 161 h 172"/>
                <a:gd name="T2" fmla="*/ 140 w 140"/>
                <a:gd name="T3" fmla="*/ 161 h 172"/>
                <a:gd name="T4" fmla="*/ 105 w 140"/>
                <a:gd name="T5" fmla="*/ 140 h 172"/>
                <a:gd name="T6" fmla="*/ 74 w 140"/>
                <a:gd name="T7" fmla="*/ 11 h 172"/>
                <a:gd name="T8" fmla="*/ 42 w 140"/>
                <a:gd name="T9" fmla="*/ 0 h 172"/>
                <a:gd name="T10" fmla="*/ 40 w 140"/>
                <a:gd name="T11" fmla="*/ 84 h 172"/>
                <a:gd name="T12" fmla="*/ 18 w 140"/>
                <a:gd name="T13" fmla="*/ 158 h 172"/>
                <a:gd name="T14" fmla="*/ 0 w 140"/>
                <a:gd name="T15" fmla="*/ 172 h 172"/>
                <a:gd name="T16" fmla="*/ 140 w 140"/>
                <a:gd name="T17" fmla="*/ 161 h 172"/>
                <a:gd name="T18" fmla="*/ 140 w 140"/>
                <a:gd name="T19" fmla="*/ 16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72">
                  <a:moveTo>
                    <a:pt x="140" y="161"/>
                  </a:moveTo>
                  <a:lnTo>
                    <a:pt x="140" y="161"/>
                  </a:lnTo>
                  <a:cubicBezTo>
                    <a:pt x="140" y="161"/>
                    <a:pt x="114" y="158"/>
                    <a:pt x="105" y="140"/>
                  </a:cubicBezTo>
                  <a:cubicBezTo>
                    <a:pt x="96" y="123"/>
                    <a:pt x="74" y="11"/>
                    <a:pt x="74" y="11"/>
                  </a:cubicBezTo>
                  <a:lnTo>
                    <a:pt x="42" y="0"/>
                  </a:lnTo>
                  <a:cubicBezTo>
                    <a:pt x="42" y="0"/>
                    <a:pt x="44" y="53"/>
                    <a:pt x="40" y="84"/>
                  </a:cubicBezTo>
                  <a:cubicBezTo>
                    <a:pt x="37" y="116"/>
                    <a:pt x="26" y="149"/>
                    <a:pt x="18" y="158"/>
                  </a:cubicBezTo>
                  <a:cubicBezTo>
                    <a:pt x="9" y="167"/>
                    <a:pt x="0" y="172"/>
                    <a:pt x="0" y="172"/>
                  </a:cubicBezTo>
                  <a:lnTo>
                    <a:pt x="140" y="161"/>
                  </a:lnTo>
                  <a:lnTo>
                    <a:pt x="140" y="161"/>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8" name="Freeform 66">
              <a:extLst>
                <a:ext uri="{FF2B5EF4-FFF2-40B4-BE49-F238E27FC236}">
                  <a16:creationId xmlns:a16="http://schemas.microsoft.com/office/drawing/2014/main" id="{34EC1094-BDDF-4368-AC78-5C355F50C074}"/>
                </a:ext>
              </a:extLst>
            </p:cNvPr>
            <p:cNvSpPr>
              <a:spLocks noEditPoints="1"/>
            </p:cNvSpPr>
            <p:nvPr/>
          </p:nvSpPr>
          <p:spPr bwMode="auto">
            <a:xfrm>
              <a:off x="2421" y="2782"/>
              <a:ext cx="129" cy="139"/>
            </a:xfrm>
            <a:custGeom>
              <a:avLst/>
              <a:gdLst>
                <a:gd name="T0" fmla="*/ 65 w 153"/>
                <a:gd name="T1" fmla="*/ 166 h 166"/>
                <a:gd name="T2" fmla="*/ 65 w 153"/>
                <a:gd name="T3" fmla="*/ 166 h 166"/>
                <a:gd name="T4" fmla="*/ 51 w 153"/>
                <a:gd name="T5" fmla="*/ 98 h 166"/>
                <a:gd name="T6" fmla="*/ 70 w 153"/>
                <a:gd name="T7" fmla="*/ 44 h 166"/>
                <a:gd name="T8" fmla="*/ 51 w 153"/>
                <a:gd name="T9" fmla="*/ 98 h 166"/>
                <a:gd name="T10" fmla="*/ 28 w 153"/>
                <a:gd name="T11" fmla="*/ 7 h 166"/>
                <a:gd name="T12" fmla="*/ 35 w 153"/>
                <a:gd name="T13" fmla="*/ 51 h 166"/>
                <a:gd name="T14" fmla="*/ 0 w 153"/>
                <a:gd name="T15" fmla="*/ 10 h 166"/>
                <a:gd name="T16" fmla="*/ 35 w 153"/>
                <a:gd name="T17" fmla="*/ 51 h 166"/>
                <a:gd name="T18" fmla="*/ 51 w 153"/>
                <a:gd name="T19" fmla="*/ 98 h 166"/>
                <a:gd name="T20" fmla="*/ 4 w 153"/>
                <a:gd name="T21" fmla="*/ 65 h 166"/>
                <a:gd name="T22" fmla="*/ 147 w 153"/>
                <a:gd name="T23" fmla="*/ 159 h 166"/>
                <a:gd name="T24" fmla="*/ 147 w 153"/>
                <a:gd name="T25" fmla="*/ 159 h 166"/>
                <a:gd name="T26" fmla="*/ 133 w 153"/>
                <a:gd name="T27" fmla="*/ 91 h 166"/>
                <a:gd name="T28" fmla="*/ 153 w 153"/>
                <a:gd name="T29" fmla="*/ 37 h 166"/>
                <a:gd name="T30" fmla="*/ 133 w 153"/>
                <a:gd name="T31" fmla="*/ 91 h 166"/>
                <a:gd name="T32" fmla="*/ 111 w 153"/>
                <a:gd name="T33" fmla="*/ 0 h 166"/>
                <a:gd name="T34" fmla="*/ 118 w 153"/>
                <a:gd name="T35" fmla="*/ 44 h 166"/>
                <a:gd name="T36" fmla="*/ 83 w 153"/>
                <a:gd name="T37" fmla="*/ 3 h 166"/>
                <a:gd name="T38" fmla="*/ 118 w 153"/>
                <a:gd name="T39" fmla="*/ 44 h 166"/>
                <a:gd name="T40" fmla="*/ 133 w 153"/>
                <a:gd name="T41" fmla="*/ 91 h 166"/>
                <a:gd name="T42" fmla="*/ 86 w 153"/>
                <a:gd name="T43" fmla="*/ 58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166">
                  <a:moveTo>
                    <a:pt x="65" y="166"/>
                  </a:moveTo>
                  <a:lnTo>
                    <a:pt x="65" y="166"/>
                  </a:lnTo>
                  <a:lnTo>
                    <a:pt x="51" y="98"/>
                  </a:lnTo>
                  <a:lnTo>
                    <a:pt x="70" y="44"/>
                  </a:lnTo>
                  <a:lnTo>
                    <a:pt x="51" y="98"/>
                  </a:lnTo>
                  <a:lnTo>
                    <a:pt x="28" y="7"/>
                  </a:lnTo>
                  <a:lnTo>
                    <a:pt x="35" y="51"/>
                  </a:lnTo>
                  <a:lnTo>
                    <a:pt x="0" y="10"/>
                  </a:lnTo>
                  <a:lnTo>
                    <a:pt x="35" y="51"/>
                  </a:lnTo>
                  <a:lnTo>
                    <a:pt x="51" y="98"/>
                  </a:lnTo>
                  <a:lnTo>
                    <a:pt x="4" y="65"/>
                  </a:lnTo>
                  <a:moveTo>
                    <a:pt x="147" y="159"/>
                  </a:moveTo>
                  <a:lnTo>
                    <a:pt x="147" y="159"/>
                  </a:lnTo>
                  <a:lnTo>
                    <a:pt x="133" y="91"/>
                  </a:lnTo>
                  <a:lnTo>
                    <a:pt x="153" y="37"/>
                  </a:lnTo>
                  <a:lnTo>
                    <a:pt x="133" y="91"/>
                  </a:lnTo>
                  <a:lnTo>
                    <a:pt x="111" y="0"/>
                  </a:lnTo>
                  <a:lnTo>
                    <a:pt x="118" y="44"/>
                  </a:lnTo>
                  <a:lnTo>
                    <a:pt x="83" y="3"/>
                  </a:lnTo>
                  <a:lnTo>
                    <a:pt x="118" y="44"/>
                  </a:lnTo>
                  <a:lnTo>
                    <a:pt x="133" y="91"/>
                  </a:lnTo>
                  <a:lnTo>
                    <a:pt x="86" y="58"/>
                  </a:lnTo>
                </a:path>
              </a:pathLst>
            </a:custGeom>
            <a:noFill/>
            <a:ln w="20638" cap="flat">
              <a:solidFill>
                <a:srgbClr val="2EA34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9" name="Freeform 67">
              <a:extLst>
                <a:ext uri="{FF2B5EF4-FFF2-40B4-BE49-F238E27FC236}">
                  <a16:creationId xmlns:a16="http://schemas.microsoft.com/office/drawing/2014/main" id="{490E9E26-7C72-48B0-8776-9EF71C781849}"/>
                </a:ext>
              </a:extLst>
            </p:cNvPr>
            <p:cNvSpPr>
              <a:spLocks/>
            </p:cNvSpPr>
            <p:nvPr/>
          </p:nvSpPr>
          <p:spPr bwMode="auto">
            <a:xfrm>
              <a:off x="2489" y="2888"/>
              <a:ext cx="55" cy="33"/>
            </a:xfrm>
            <a:custGeom>
              <a:avLst/>
              <a:gdLst>
                <a:gd name="T0" fmla="*/ 0 w 65"/>
                <a:gd name="T1" fmla="*/ 20 h 40"/>
                <a:gd name="T2" fmla="*/ 0 w 65"/>
                <a:gd name="T3" fmla="*/ 20 h 40"/>
                <a:gd name="T4" fmla="*/ 32 w 65"/>
                <a:gd name="T5" fmla="*/ 0 h 40"/>
                <a:gd name="T6" fmla="*/ 65 w 65"/>
                <a:gd name="T7" fmla="*/ 20 h 40"/>
                <a:gd name="T8" fmla="*/ 32 w 65"/>
                <a:gd name="T9" fmla="*/ 40 h 40"/>
                <a:gd name="T10" fmla="*/ 0 w 65"/>
                <a:gd name="T11" fmla="*/ 20 h 40"/>
              </a:gdLst>
              <a:ahLst/>
              <a:cxnLst>
                <a:cxn ang="0">
                  <a:pos x="T0" y="T1"/>
                </a:cxn>
                <a:cxn ang="0">
                  <a:pos x="T2" y="T3"/>
                </a:cxn>
                <a:cxn ang="0">
                  <a:pos x="T4" y="T5"/>
                </a:cxn>
                <a:cxn ang="0">
                  <a:pos x="T6" y="T7"/>
                </a:cxn>
                <a:cxn ang="0">
                  <a:pos x="T8" y="T9"/>
                </a:cxn>
                <a:cxn ang="0">
                  <a:pos x="T10" y="T11"/>
                </a:cxn>
              </a:cxnLst>
              <a:rect l="0" t="0" r="r" b="b"/>
              <a:pathLst>
                <a:path w="65" h="40">
                  <a:moveTo>
                    <a:pt x="0" y="20"/>
                  </a:moveTo>
                  <a:lnTo>
                    <a:pt x="0" y="20"/>
                  </a:lnTo>
                  <a:cubicBezTo>
                    <a:pt x="0" y="9"/>
                    <a:pt x="14" y="0"/>
                    <a:pt x="32" y="0"/>
                  </a:cubicBezTo>
                  <a:cubicBezTo>
                    <a:pt x="50" y="0"/>
                    <a:pt x="65" y="9"/>
                    <a:pt x="65" y="20"/>
                  </a:cubicBezTo>
                  <a:cubicBezTo>
                    <a:pt x="65" y="31"/>
                    <a:pt x="50" y="40"/>
                    <a:pt x="32" y="40"/>
                  </a:cubicBezTo>
                  <a:cubicBezTo>
                    <a:pt x="14" y="40"/>
                    <a:pt x="0" y="31"/>
                    <a:pt x="0" y="20"/>
                  </a:cubicBez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0" name="Freeform 68">
              <a:extLst>
                <a:ext uri="{FF2B5EF4-FFF2-40B4-BE49-F238E27FC236}">
                  <a16:creationId xmlns:a16="http://schemas.microsoft.com/office/drawing/2014/main" id="{EC05A98E-1674-4EBA-BA13-380E161CB398}"/>
                </a:ext>
              </a:extLst>
            </p:cNvPr>
            <p:cNvSpPr>
              <a:spLocks/>
            </p:cNvSpPr>
            <p:nvPr/>
          </p:nvSpPr>
          <p:spPr bwMode="auto">
            <a:xfrm>
              <a:off x="2478" y="2881"/>
              <a:ext cx="77" cy="47"/>
            </a:xfrm>
            <a:custGeom>
              <a:avLst/>
              <a:gdLst>
                <a:gd name="T0" fmla="*/ 0 w 91"/>
                <a:gd name="T1" fmla="*/ 28 h 56"/>
                <a:gd name="T2" fmla="*/ 0 w 91"/>
                <a:gd name="T3" fmla="*/ 28 h 56"/>
                <a:gd name="T4" fmla="*/ 45 w 91"/>
                <a:gd name="T5" fmla="*/ 0 h 56"/>
                <a:gd name="T6" fmla="*/ 91 w 91"/>
                <a:gd name="T7" fmla="*/ 28 h 56"/>
                <a:gd name="T8" fmla="*/ 45 w 91"/>
                <a:gd name="T9" fmla="*/ 56 h 56"/>
                <a:gd name="T10" fmla="*/ 0 w 91"/>
                <a:gd name="T11" fmla="*/ 28 h 56"/>
              </a:gdLst>
              <a:ahLst/>
              <a:cxnLst>
                <a:cxn ang="0">
                  <a:pos x="T0" y="T1"/>
                </a:cxn>
                <a:cxn ang="0">
                  <a:pos x="T2" y="T3"/>
                </a:cxn>
                <a:cxn ang="0">
                  <a:pos x="T4" y="T5"/>
                </a:cxn>
                <a:cxn ang="0">
                  <a:pos x="T6" y="T7"/>
                </a:cxn>
                <a:cxn ang="0">
                  <a:pos x="T8" y="T9"/>
                </a:cxn>
                <a:cxn ang="0">
                  <a:pos x="T10" y="T11"/>
                </a:cxn>
              </a:cxnLst>
              <a:rect l="0" t="0" r="r" b="b"/>
              <a:pathLst>
                <a:path w="91" h="56">
                  <a:moveTo>
                    <a:pt x="0" y="28"/>
                  </a:moveTo>
                  <a:lnTo>
                    <a:pt x="0" y="28"/>
                  </a:lnTo>
                  <a:cubicBezTo>
                    <a:pt x="0" y="12"/>
                    <a:pt x="20" y="0"/>
                    <a:pt x="45" y="0"/>
                  </a:cubicBezTo>
                  <a:cubicBezTo>
                    <a:pt x="70" y="0"/>
                    <a:pt x="91" y="12"/>
                    <a:pt x="91" y="28"/>
                  </a:cubicBezTo>
                  <a:cubicBezTo>
                    <a:pt x="91" y="44"/>
                    <a:pt x="70" y="56"/>
                    <a:pt x="45" y="56"/>
                  </a:cubicBezTo>
                  <a:cubicBezTo>
                    <a:pt x="20" y="56"/>
                    <a:pt x="0" y="44"/>
                    <a:pt x="0" y="28"/>
                  </a:cubicBezTo>
                  <a:close/>
                </a:path>
              </a:pathLst>
            </a:custGeom>
            <a:solidFill>
              <a:srgbClr val="2EA34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1" name="Freeform 69">
              <a:extLst>
                <a:ext uri="{FF2B5EF4-FFF2-40B4-BE49-F238E27FC236}">
                  <a16:creationId xmlns:a16="http://schemas.microsoft.com/office/drawing/2014/main" id="{971CD81F-886C-4126-AA66-3EE288B81180}"/>
                </a:ext>
              </a:extLst>
            </p:cNvPr>
            <p:cNvSpPr>
              <a:spLocks/>
            </p:cNvSpPr>
            <p:nvPr/>
          </p:nvSpPr>
          <p:spPr bwMode="auto">
            <a:xfrm>
              <a:off x="2367" y="2881"/>
              <a:ext cx="75" cy="47"/>
            </a:xfrm>
            <a:custGeom>
              <a:avLst/>
              <a:gdLst>
                <a:gd name="T0" fmla="*/ 0 w 90"/>
                <a:gd name="T1" fmla="*/ 28 h 56"/>
                <a:gd name="T2" fmla="*/ 0 w 90"/>
                <a:gd name="T3" fmla="*/ 28 h 56"/>
                <a:gd name="T4" fmla="*/ 45 w 90"/>
                <a:gd name="T5" fmla="*/ 0 h 56"/>
                <a:gd name="T6" fmla="*/ 90 w 90"/>
                <a:gd name="T7" fmla="*/ 28 h 56"/>
                <a:gd name="T8" fmla="*/ 45 w 90"/>
                <a:gd name="T9" fmla="*/ 56 h 56"/>
                <a:gd name="T10" fmla="*/ 0 w 90"/>
                <a:gd name="T11" fmla="*/ 28 h 56"/>
              </a:gdLst>
              <a:ahLst/>
              <a:cxnLst>
                <a:cxn ang="0">
                  <a:pos x="T0" y="T1"/>
                </a:cxn>
                <a:cxn ang="0">
                  <a:pos x="T2" y="T3"/>
                </a:cxn>
                <a:cxn ang="0">
                  <a:pos x="T4" y="T5"/>
                </a:cxn>
                <a:cxn ang="0">
                  <a:pos x="T6" y="T7"/>
                </a:cxn>
                <a:cxn ang="0">
                  <a:pos x="T8" y="T9"/>
                </a:cxn>
                <a:cxn ang="0">
                  <a:pos x="T10" y="T11"/>
                </a:cxn>
              </a:cxnLst>
              <a:rect l="0" t="0" r="r" b="b"/>
              <a:pathLst>
                <a:path w="90" h="56">
                  <a:moveTo>
                    <a:pt x="0" y="28"/>
                  </a:moveTo>
                  <a:lnTo>
                    <a:pt x="0" y="28"/>
                  </a:lnTo>
                  <a:cubicBezTo>
                    <a:pt x="0" y="12"/>
                    <a:pt x="20" y="0"/>
                    <a:pt x="45" y="0"/>
                  </a:cubicBezTo>
                  <a:cubicBezTo>
                    <a:pt x="70" y="0"/>
                    <a:pt x="90" y="12"/>
                    <a:pt x="90" y="28"/>
                  </a:cubicBezTo>
                  <a:cubicBezTo>
                    <a:pt x="90" y="44"/>
                    <a:pt x="70" y="56"/>
                    <a:pt x="45" y="56"/>
                  </a:cubicBezTo>
                  <a:cubicBezTo>
                    <a:pt x="20" y="56"/>
                    <a:pt x="0" y="44"/>
                    <a:pt x="0" y="28"/>
                  </a:cubicBezTo>
                  <a:close/>
                </a:path>
              </a:pathLst>
            </a:custGeom>
            <a:solidFill>
              <a:srgbClr val="2EA34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2" name="Freeform 70">
              <a:extLst>
                <a:ext uri="{FF2B5EF4-FFF2-40B4-BE49-F238E27FC236}">
                  <a16:creationId xmlns:a16="http://schemas.microsoft.com/office/drawing/2014/main" id="{FC5D9F83-FD4E-46A6-9975-7C0E35302B3C}"/>
                </a:ext>
              </a:extLst>
            </p:cNvPr>
            <p:cNvSpPr>
              <a:spLocks/>
            </p:cNvSpPr>
            <p:nvPr/>
          </p:nvSpPr>
          <p:spPr bwMode="auto">
            <a:xfrm>
              <a:off x="2747" y="2881"/>
              <a:ext cx="77" cy="47"/>
            </a:xfrm>
            <a:custGeom>
              <a:avLst/>
              <a:gdLst>
                <a:gd name="T0" fmla="*/ 0 w 91"/>
                <a:gd name="T1" fmla="*/ 28 h 56"/>
                <a:gd name="T2" fmla="*/ 0 w 91"/>
                <a:gd name="T3" fmla="*/ 28 h 56"/>
                <a:gd name="T4" fmla="*/ 45 w 91"/>
                <a:gd name="T5" fmla="*/ 0 h 56"/>
                <a:gd name="T6" fmla="*/ 91 w 91"/>
                <a:gd name="T7" fmla="*/ 28 h 56"/>
                <a:gd name="T8" fmla="*/ 45 w 91"/>
                <a:gd name="T9" fmla="*/ 56 h 56"/>
                <a:gd name="T10" fmla="*/ 0 w 91"/>
                <a:gd name="T11" fmla="*/ 28 h 56"/>
              </a:gdLst>
              <a:ahLst/>
              <a:cxnLst>
                <a:cxn ang="0">
                  <a:pos x="T0" y="T1"/>
                </a:cxn>
                <a:cxn ang="0">
                  <a:pos x="T2" y="T3"/>
                </a:cxn>
                <a:cxn ang="0">
                  <a:pos x="T4" y="T5"/>
                </a:cxn>
                <a:cxn ang="0">
                  <a:pos x="T6" y="T7"/>
                </a:cxn>
                <a:cxn ang="0">
                  <a:pos x="T8" y="T9"/>
                </a:cxn>
                <a:cxn ang="0">
                  <a:pos x="T10" y="T11"/>
                </a:cxn>
              </a:cxnLst>
              <a:rect l="0" t="0" r="r" b="b"/>
              <a:pathLst>
                <a:path w="91" h="56">
                  <a:moveTo>
                    <a:pt x="0" y="28"/>
                  </a:moveTo>
                  <a:lnTo>
                    <a:pt x="0" y="28"/>
                  </a:lnTo>
                  <a:cubicBezTo>
                    <a:pt x="0" y="12"/>
                    <a:pt x="20" y="0"/>
                    <a:pt x="45" y="0"/>
                  </a:cubicBezTo>
                  <a:cubicBezTo>
                    <a:pt x="70" y="0"/>
                    <a:pt x="91" y="12"/>
                    <a:pt x="91" y="28"/>
                  </a:cubicBezTo>
                  <a:cubicBezTo>
                    <a:pt x="91" y="44"/>
                    <a:pt x="70" y="56"/>
                    <a:pt x="45" y="56"/>
                  </a:cubicBezTo>
                  <a:cubicBezTo>
                    <a:pt x="20" y="56"/>
                    <a:pt x="0" y="44"/>
                    <a:pt x="0" y="28"/>
                  </a:cubicBezTo>
                  <a:close/>
                </a:path>
              </a:pathLst>
            </a:custGeom>
            <a:solidFill>
              <a:srgbClr val="2EA34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3" name="Freeform 71">
              <a:extLst>
                <a:ext uri="{FF2B5EF4-FFF2-40B4-BE49-F238E27FC236}">
                  <a16:creationId xmlns:a16="http://schemas.microsoft.com/office/drawing/2014/main" id="{40F8BAA6-ACAB-4F49-B522-B4964293D859}"/>
                </a:ext>
              </a:extLst>
            </p:cNvPr>
            <p:cNvSpPr>
              <a:spLocks/>
            </p:cNvSpPr>
            <p:nvPr/>
          </p:nvSpPr>
          <p:spPr bwMode="auto">
            <a:xfrm>
              <a:off x="2915" y="2881"/>
              <a:ext cx="77" cy="47"/>
            </a:xfrm>
            <a:custGeom>
              <a:avLst/>
              <a:gdLst>
                <a:gd name="T0" fmla="*/ 0 w 91"/>
                <a:gd name="T1" fmla="*/ 28 h 56"/>
                <a:gd name="T2" fmla="*/ 0 w 91"/>
                <a:gd name="T3" fmla="*/ 28 h 56"/>
                <a:gd name="T4" fmla="*/ 45 w 91"/>
                <a:gd name="T5" fmla="*/ 0 h 56"/>
                <a:gd name="T6" fmla="*/ 91 w 91"/>
                <a:gd name="T7" fmla="*/ 28 h 56"/>
                <a:gd name="T8" fmla="*/ 45 w 91"/>
                <a:gd name="T9" fmla="*/ 56 h 56"/>
                <a:gd name="T10" fmla="*/ 0 w 91"/>
                <a:gd name="T11" fmla="*/ 28 h 56"/>
              </a:gdLst>
              <a:ahLst/>
              <a:cxnLst>
                <a:cxn ang="0">
                  <a:pos x="T0" y="T1"/>
                </a:cxn>
                <a:cxn ang="0">
                  <a:pos x="T2" y="T3"/>
                </a:cxn>
                <a:cxn ang="0">
                  <a:pos x="T4" y="T5"/>
                </a:cxn>
                <a:cxn ang="0">
                  <a:pos x="T6" y="T7"/>
                </a:cxn>
                <a:cxn ang="0">
                  <a:pos x="T8" y="T9"/>
                </a:cxn>
                <a:cxn ang="0">
                  <a:pos x="T10" y="T11"/>
                </a:cxn>
              </a:cxnLst>
              <a:rect l="0" t="0" r="r" b="b"/>
              <a:pathLst>
                <a:path w="91" h="56">
                  <a:moveTo>
                    <a:pt x="0" y="28"/>
                  </a:moveTo>
                  <a:lnTo>
                    <a:pt x="0" y="28"/>
                  </a:lnTo>
                  <a:cubicBezTo>
                    <a:pt x="0" y="12"/>
                    <a:pt x="20" y="0"/>
                    <a:pt x="45" y="0"/>
                  </a:cubicBezTo>
                  <a:cubicBezTo>
                    <a:pt x="70" y="0"/>
                    <a:pt x="91" y="12"/>
                    <a:pt x="91" y="28"/>
                  </a:cubicBezTo>
                  <a:cubicBezTo>
                    <a:pt x="91" y="44"/>
                    <a:pt x="70" y="56"/>
                    <a:pt x="45" y="56"/>
                  </a:cubicBezTo>
                  <a:cubicBezTo>
                    <a:pt x="20" y="56"/>
                    <a:pt x="0" y="44"/>
                    <a:pt x="0" y="28"/>
                  </a:cubicBezTo>
                  <a:close/>
                </a:path>
              </a:pathLst>
            </a:custGeom>
            <a:solidFill>
              <a:srgbClr val="2EA34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4" name="Freeform 72">
              <a:extLst>
                <a:ext uri="{FF2B5EF4-FFF2-40B4-BE49-F238E27FC236}">
                  <a16:creationId xmlns:a16="http://schemas.microsoft.com/office/drawing/2014/main" id="{FA4479C1-F13A-42B8-974C-6EA5F95FC5FA}"/>
                </a:ext>
              </a:extLst>
            </p:cNvPr>
            <p:cNvSpPr>
              <a:spLocks/>
            </p:cNvSpPr>
            <p:nvPr/>
          </p:nvSpPr>
          <p:spPr bwMode="auto">
            <a:xfrm>
              <a:off x="594" y="4027"/>
              <a:ext cx="77" cy="48"/>
            </a:xfrm>
            <a:custGeom>
              <a:avLst/>
              <a:gdLst>
                <a:gd name="T0" fmla="*/ 0 w 91"/>
                <a:gd name="T1" fmla="*/ 28 h 57"/>
                <a:gd name="T2" fmla="*/ 0 w 91"/>
                <a:gd name="T3" fmla="*/ 28 h 57"/>
                <a:gd name="T4" fmla="*/ 45 w 91"/>
                <a:gd name="T5" fmla="*/ 0 h 57"/>
                <a:gd name="T6" fmla="*/ 91 w 91"/>
                <a:gd name="T7" fmla="*/ 28 h 57"/>
                <a:gd name="T8" fmla="*/ 45 w 91"/>
                <a:gd name="T9" fmla="*/ 57 h 57"/>
                <a:gd name="T10" fmla="*/ 0 w 91"/>
                <a:gd name="T11" fmla="*/ 28 h 57"/>
              </a:gdLst>
              <a:ahLst/>
              <a:cxnLst>
                <a:cxn ang="0">
                  <a:pos x="T0" y="T1"/>
                </a:cxn>
                <a:cxn ang="0">
                  <a:pos x="T2" y="T3"/>
                </a:cxn>
                <a:cxn ang="0">
                  <a:pos x="T4" y="T5"/>
                </a:cxn>
                <a:cxn ang="0">
                  <a:pos x="T6" y="T7"/>
                </a:cxn>
                <a:cxn ang="0">
                  <a:pos x="T8" y="T9"/>
                </a:cxn>
                <a:cxn ang="0">
                  <a:pos x="T10" y="T11"/>
                </a:cxn>
              </a:cxnLst>
              <a:rect l="0" t="0" r="r" b="b"/>
              <a:pathLst>
                <a:path w="91" h="57">
                  <a:moveTo>
                    <a:pt x="0" y="28"/>
                  </a:moveTo>
                  <a:lnTo>
                    <a:pt x="0" y="28"/>
                  </a:lnTo>
                  <a:cubicBezTo>
                    <a:pt x="0" y="13"/>
                    <a:pt x="20" y="0"/>
                    <a:pt x="45" y="0"/>
                  </a:cubicBezTo>
                  <a:cubicBezTo>
                    <a:pt x="70" y="0"/>
                    <a:pt x="91" y="13"/>
                    <a:pt x="91" y="28"/>
                  </a:cubicBezTo>
                  <a:cubicBezTo>
                    <a:pt x="91" y="44"/>
                    <a:pt x="70" y="57"/>
                    <a:pt x="45" y="57"/>
                  </a:cubicBezTo>
                  <a:cubicBezTo>
                    <a:pt x="20" y="57"/>
                    <a:pt x="0" y="44"/>
                    <a:pt x="0" y="28"/>
                  </a:cubicBezTo>
                  <a:close/>
                </a:path>
              </a:pathLst>
            </a:custGeom>
            <a:solidFill>
              <a:srgbClr val="2EA34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5" name="Freeform 73">
              <a:extLst>
                <a:ext uri="{FF2B5EF4-FFF2-40B4-BE49-F238E27FC236}">
                  <a16:creationId xmlns:a16="http://schemas.microsoft.com/office/drawing/2014/main" id="{4B3C94A3-C01D-46D0-9480-3524B0422EBF}"/>
                </a:ext>
              </a:extLst>
            </p:cNvPr>
            <p:cNvSpPr>
              <a:spLocks/>
            </p:cNvSpPr>
            <p:nvPr/>
          </p:nvSpPr>
          <p:spPr bwMode="auto">
            <a:xfrm>
              <a:off x="773" y="4027"/>
              <a:ext cx="77" cy="48"/>
            </a:xfrm>
            <a:custGeom>
              <a:avLst/>
              <a:gdLst>
                <a:gd name="T0" fmla="*/ 0 w 91"/>
                <a:gd name="T1" fmla="*/ 28 h 57"/>
                <a:gd name="T2" fmla="*/ 0 w 91"/>
                <a:gd name="T3" fmla="*/ 28 h 57"/>
                <a:gd name="T4" fmla="*/ 46 w 91"/>
                <a:gd name="T5" fmla="*/ 0 h 57"/>
                <a:gd name="T6" fmla="*/ 91 w 91"/>
                <a:gd name="T7" fmla="*/ 28 h 57"/>
                <a:gd name="T8" fmla="*/ 46 w 91"/>
                <a:gd name="T9" fmla="*/ 57 h 57"/>
                <a:gd name="T10" fmla="*/ 0 w 91"/>
                <a:gd name="T11" fmla="*/ 28 h 57"/>
              </a:gdLst>
              <a:ahLst/>
              <a:cxnLst>
                <a:cxn ang="0">
                  <a:pos x="T0" y="T1"/>
                </a:cxn>
                <a:cxn ang="0">
                  <a:pos x="T2" y="T3"/>
                </a:cxn>
                <a:cxn ang="0">
                  <a:pos x="T4" y="T5"/>
                </a:cxn>
                <a:cxn ang="0">
                  <a:pos x="T6" y="T7"/>
                </a:cxn>
                <a:cxn ang="0">
                  <a:pos x="T8" y="T9"/>
                </a:cxn>
                <a:cxn ang="0">
                  <a:pos x="T10" y="T11"/>
                </a:cxn>
              </a:cxnLst>
              <a:rect l="0" t="0" r="r" b="b"/>
              <a:pathLst>
                <a:path w="91" h="57">
                  <a:moveTo>
                    <a:pt x="0" y="28"/>
                  </a:moveTo>
                  <a:lnTo>
                    <a:pt x="0" y="28"/>
                  </a:lnTo>
                  <a:cubicBezTo>
                    <a:pt x="0" y="13"/>
                    <a:pt x="21" y="0"/>
                    <a:pt x="46" y="0"/>
                  </a:cubicBezTo>
                  <a:cubicBezTo>
                    <a:pt x="71" y="0"/>
                    <a:pt x="91" y="13"/>
                    <a:pt x="91" y="28"/>
                  </a:cubicBezTo>
                  <a:cubicBezTo>
                    <a:pt x="91" y="44"/>
                    <a:pt x="71" y="57"/>
                    <a:pt x="46" y="57"/>
                  </a:cubicBezTo>
                  <a:cubicBezTo>
                    <a:pt x="21" y="57"/>
                    <a:pt x="0" y="44"/>
                    <a:pt x="0" y="28"/>
                  </a:cubicBezTo>
                  <a:close/>
                </a:path>
              </a:pathLst>
            </a:custGeom>
            <a:solidFill>
              <a:srgbClr val="2EA34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6" name="Freeform 74">
              <a:extLst>
                <a:ext uri="{FF2B5EF4-FFF2-40B4-BE49-F238E27FC236}">
                  <a16:creationId xmlns:a16="http://schemas.microsoft.com/office/drawing/2014/main" id="{E6A92C3F-D6C7-4D3D-B945-7E171B598BDA}"/>
                </a:ext>
              </a:extLst>
            </p:cNvPr>
            <p:cNvSpPr>
              <a:spLocks/>
            </p:cNvSpPr>
            <p:nvPr/>
          </p:nvSpPr>
          <p:spPr bwMode="auto">
            <a:xfrm>
              <a:off x="953" y="4027"/>
              <a:ext cx="76" cy="48"/>
            </a:xfrm>
            <a:custGeom>
              <a:avLst/>
              <a:gdLst>
                <a:gd name="T0" fmla="*/ 0 w 90"/>
                <a:gd name="T1" fmla="*/ 28 h 57"/>
                <a:gd name="T2" fmla="*/ 0 w 90"/>
                <a:gd name="T3" fmla="*/ 28 h 57"/>
                <a:gd name="T4" fmla="*/ 45 w 90"/>
                <a:gd name="T5" fmla="*/ 0 h 57"/>
                <a:gd name="T6" fmla="*/ 90 w 90"/>
                <a:gd name="T7" fmla="*/ 28 h 57"/>
                <a:gd name="T8" fmla="*/ 45 w 90"/>
                <a:gd name="T9" fmla="*/ 57 h 57"/>
                <a:gd name="T10" fmla="*/ 0 w 90"/>
                <a:gd name="T11" fmla="*/ 28 h 57"/>
              </a:gdLst>
              <a:ahLst/>
              <a:cxnLst>
                <a:cxn ang="0">
                  <a:pos x="T0" y="T1"/>
                </a:cxn>
                <a:cxn ang="0">
                  <a:pos x="T2" y="T3"/>
                </a:cxn>
                <a:cxn ang="0">
                  <a:pos x="T4" y="T5"/>
                </a:cxn>
                <a:cxn ang="0">
                  <a:pos x="T6" y="T7"/>
                </a:cxn>
                <a:cxn ang="0">
                  <a:pos x="T8" y="T9"/>
                </a:cxn>
                <a:cxn ang="0">
                  <a:pos x="T10" y="T11"/>
                </a:cxn>
              </a:cxnLst>
              <a:rect l="0" t="0" r="r" b="b"/>
              <a:pathLst>
                <a:path w="90" h="57">
                  <a:moveTo>
                    <a:pt x="0" y="28"/>
                  </a:moveTo>
                  <a:lnTo>
                    <a:pt x="0" y="28"/>
                  </a:lnTo>
                  <a:cubicBezTo>
                    <a:pt x="0" y="13"/>
                    <a:pt x="20" y="0"/>
                    <a:pt x="45" y="0"/>
                  </a:cubicBezTo>
                  <a:cubicBezTo>
                    <a:pt x="70" y="0"/>
                    <a:pt x="90" y="13"/>
                    <a:pt x="90" y="28"/>
                  </a:cubicBezTo>
                  <a:cubicBezTo>
                    <a:pt x="90" y="44"/>
                    <a:pt x="70" y="57"/>
                    <a:pt x="45" y="57"/>
                  </a:cubicBezTo>
                  <a:cubicBezTo>
                    <a:pt x="20" y="57"/>
                    <a:pt x="0" y="44"/>
                    <a:pt x="0" y="28"/>
                  </a:cubicBezTo>
                  <a:close/>
                </a:path>
              </a:pathLst>
            </a:custGeom>
            <a:solidFill>
              <a:srgbClr val="2EA34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7" name="Freeform 75">
              <a:extLst>
                <a:ext uri="{FF2B5EF4-FFF2-40B4-BE49-F238E27FC236}">
                  <a16:creationId xmlns:a16="http://schemas.microsoft.com/office/drawing/2014/main" id="{19319FBC-4319-48B4-8FA0-F03A3C51893C}"/>
                </a:ext>
              </a:extLst>
            </p:cNvPr>
            <p:cNvSpPr>
              <a:spLocks/>
            </p:cNvSpPr>
            <p:nvPr/>
          </p:nvSpPr>
          <p:spPr bwMode="auto">
            <a:xfrm>
              <a:off x="1109" y="4027"/>
              <a:ext cx="77" cy="48"/>
            </a:xfrm>
            <a:custGeom>
              <a:avLst/>
              <a:gdLst>
                <a:gd name="T0" fmla="*/ 0 w 91"/>
                <a:gd name="T1" fmla="*/ 28 h 57"/>
                <a:gd name="T2" fmla="*/ 0 w 91"/>
                <a:gd name="T3" fmla="*/ 28 h 57"/>
                <a:gd name="T4" fmla="*/ 46 w 91"/>
                <a:gd name="T5" fmla="*/ 0 h 57"/>
                <a:gd name="T6" fmla="*/ 91 w 91"/>
                <a:gd name="T7" fmla="*/ 28 h 57"/>
                <a:gd name="T8" fmla="*/ 46 w 91"/>
                <a:gd name="T9" fmla="*/ 57 h 57"/>
                <a:gd name="T10" fmla="*/ 0 w 91"/>
                <a:gd name="T11" fmla="*/ 28 h 57"/>
              </a:gdLst>
              <a:ahLst/>
              <a:cxnLst>
                <a:cxn ang="0">
                  <a:pos x="T0" y="T1"/>
                </a:cxn>
                <a:cxn ang="0">
                  <a:pos x="T2" y="T3"/>
                </a:cxn>
                <a:cxn ang="0">
                  <a:pos x="T4" y="T5"/>
                </a:cxn>
                <a:cxn ang="0">
                  <a:pos x="T6" y="T7"/>
                </a:cxn>
                <a:cxn ang="0">
                  <a:pos x="T8" y="T9"/>
                </a:cxn>
                <a:cxn ang="0">
                  <a:pos x="T10" y="T11"/>
                </a:cxn>
              </a:cxnLst>
              <a:rect l="0" t="0" r="r" b="b"/>
              <a:pathLst>
                <a:path w="91" h="57">
                  <a:moveTo>
                    <a:pt x="0" y="28"/>
                  </a:moveTo>
                  <a:lnTo>
                    <a:pt x="0" y="28"/>
                  </a:lnTo>
                  <a:cubicBezTo>
                    <a:pt x="0" y="13"/>
                    <a:pt x="21" y="0"/>
                    <a:pt x="46" y="0"/>
                  </a:cubicBezTo>
                  <a:cubicBezTo>
                    <a:pt x="71" y="0"/>
                    <a:pt x="91" y="13"/>
                    <a:pt x="91" y="28"/>
                  </a:cubicBezTo>
                  <a:cubicBezTo>
                    <a:pt x="91" y="44"/>
                    <a:pt x="71" y="57"/>
                    <a:pt x="46" y="57"/>
                  </a:cubicBezTo>
                  <a:cubicBezTo>
                    <a:pt x="21" y="57"/>
                    <a:pt x="0" y="44"/>
                    <a:pt x="0" y="28"/>
                  </a:cubicBezTo>
                  <a:close/>
                </a:path>
              </a:pathLst>
            </a:custGeom>
            <a:solidFill>
              <a:srgbClr val="2EA34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8" name="Freeform 76">
              <a:extLst>
                <a:ext uri="{FF2B5EF4-FFF2-40B4-BE49-F238E27FC236}">
                  <a16:creationId xmlns:a16="http://schemas.microsoft.com/office/drawing/2014/main" id="{125C636B-B66A-48EB-AD81-4A1F630F3B0F}"/>
                </a:ext>
              </a:extLst>
            </p:cNvPr>
            <p:cNvSpPr>
              <a:spLocks/>
            </p:cNvSpPr>
            <p:nvPr/>
          </p:nvSpPr>
          <p:spPr bwMode="auto">
            <a:xfrm>
              <a:off x="4579" y="1611"/>
              <a:ext cx="47" cy="537"/>
            </a:xfrm>
            <a:custGeom>
              <a:avLst/>
              <a:gdLst>
                <a:gd name="T0" fmla="*/ 0 w 56"/>
                <a:gd name="T1" fmla="*/ 0 h 638"/>
                <a:gd name="T2" fmla="*/ 0 w 56"/>
                <a:gd name="T3" fmla="*/ 0 h 638"/>
                <a:gd name="T4" fmla="*/ 56 w 56"/>
                <a:gd name="T5" fmla="*/ 0 h 638"/>
                <a:gd name="T6" fmla="*/ 56 w 56"/>
                <a:gd name="T7" fmla="*/ 638 h 638"/>
                <a:gd name="T8" fmla="*/ 0 w 56"/>
                <a:gd name="T9" fmla="*/ 638 h 638"/>
                <a:gd name="T10" fmla="*/ 0 w 56"/>
                <a:gd name="T11" fmla="*/ 0 h 638"/>
              </a:gdLst>
              <a:ahLst/>
              <a:cxnLst>
                <a:cxn ang="0">
                  <a:pos x="T0" y="T1"/>
                </a:cxn>
                <a:cxn ang="0">
                  <a:pos x="T2" y="T3"/>
                </a:cxn>
                <a:cxn ang="0">
                  <a:pos x="T4" y="T5"/>
                </a:cxn>
                <a:cxn ang="0">
                  <a:pos x="T6" y="T7"/>
                </a:cxn>
                <a:cxn ang="0">
                  <a:pos x="T8" y="T9"/>
                </a:cxn>
                <a:cxn ang="0">
                  <a:pos x="T10" y="T11"/>
                </a:cxn>
              </a:cxnLst>
              <a:rect l="0" t="0" r="r" b="b"/>
              <a:pathLst>
                <a:path w="56" h="638">
                  <a:moveTo>
                    <a:pt x="0" y="0"/>
                  </a:moveTo>
                  <a:lnTo>
                    <a:pt x="0" y="0"/>
                  </a:lnTo>
                  <a:lnTo>
                    <a:pt x="56" y="0"/>
                  </a:lnTo>
                  <a:lnTo>
                    <a:pt x="56" y="638"/>
                  </a:lnTo>
                  <a:lnTo>
                    <a:pt x="0" y="638"/>
                  </a:lnTo>
                  <a:lnTo>
                    <a:pt x="0"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9" name="Freeform 77">
              <a:extLst>
                <a:ext uri="{FF2B5EF4-FFF2-40B4-BE49-F238E27FC236}">
                  <a16:creationId xmlns:a16="http://schemas.microsoft.com/office/drawing/2014/main" id="{C0CDA54B-2082-41E6-940F-F7318FC6D542}"/>
                </a:ext>
              </a:extLst>
            </p:cNvPr>
            <p:cNvSpPr>
              <a:spLocks/>
            </p:cNvSpPr>
            <p:nvPr/>
          </p:nvSpPr>
          <p:spPr bwMode="auto">
            <a:xfrm>
              <a:off x="4579" y="1611"/>
              <a:ext cx="47" cy="537"/>
            </a:xfrm>
            <a:custGeom>
              <a:avLst/>
              <a:gdLst>
                <a:gd name="T0" fmla="*/ 0 w 56"/>
                <a:gd name="T1" fmla="*/ 0 h 638"/>
                <a:gd name="T2" fmla="*/ 0 w 56"/>
                <a:gd name="T3" fmla="*/ 0 h 638"/>
                <a:gd name="T4" fmla="*/ 56 w 56"/>
                <a:gd name="T5" fmla="*/ 0 h 638"/>
                <a:gd name="T6" fmla="*/ 56 w 56"/>
                <a:gd name="T7" fmla="*/ 638 h 638"/>
                <a:gd name="T8" fmla="*/ 0 w 56"/>
                <a:gd name="T9" fmla="*/ 638 h 638"/>
                <a:gd name="T10" fmla="*/ 0 w 56"/>
                <a:gd name="T11" fmla="*/ 0 h 638"/>
              </a:gdLst>
              <a:ahLst/>
              <a:cxnLst>
                <a:cxn ang="0">
                  <a:pos x="T0" y="T1"/>
                </a:cxn>
                <a:cxn ang="0">
                  <a:pos x="T2" y="T3"/>
                </a:cxn>
                <a:cxn ang="0">
                  <a:pos x="T4" y="T5"/>
                </a:cxn>
                <a:cxn ang="0">
                  <a:pos x="T6" y="T7"/>
                </a:cxn>
                <a:cxn ang="0">
                  <a:pos x="T8" y="T9"/>
                </a:cxn>
                <a:cxn ang="0">
                  <a:pos x="T10" y="T11"/>
                </a:cxn>
              </a:cxnLst>
              <a:rect l="0" t="0" r="r" b="b"/>
              <a:pathLst>
                <a:path w="56" h="638">
                  <a:moveTo>
                    <a:pt x="0" y="0"/>
                  </a:moveTo>
                  <a:lnTo>
                    <a:pt x="0" y="0"/>
                  </a:lnTo>
                  <a:lnTo>
                    <a:pt x="56" y="0"/>
                  </a:lnTo>
                  <a:lnTo>
                    <a:pt x="56" y="638"/>
                  </a:lnTo>
                  <a:lnTo>
                    <a:pt x="0" y="638"/>
                  </a:lnTo>
                  <a:lnTo>
                    <a:pt x="0" y="0"/>
                  </a:lnTo>
                  <a:close/>
                </a:path>
              </a:pathLst>
            </a:custGeom>
            <a:solidFill>
              <a:srgbClr val="97979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0" name="Freeform 78">
              <a:extLst>
                <a:ext uri="{FF2B5EF4-FFF2-40B4-BE49-F238E27FC236}">
                  <a16:creationId xmlns:a16="http://schemas.microsoft.com/office/drawing/2014/main" id="{2ACDF145-F07A-4091-B300-9781243EC842}"/>
                </a:ext>
              </a:extLst>
            </p:cNvPr>
            <p:cNvSpPr>
              <a:spLocks/>
            </p:cNvSpPr>
            <p:nvPr/>
          </p:nvSpPr>
          <p:spPr bwMode="auto">
            <a:xfrm>
              <a:off x="4579" y="1611"/>
              <a:ext cx="47" cy="537"/>
            </a:xfrm>
            <a:custGeom>
              <a:avLst/>
              <a:gdLst>
                <a:gd name="T0" fmla="*/ 0 w 56"/>
                <a:gd name="T1" fmla="*/ 0 h 638"/>
                <a:gd name="T2" fmla="*/ 0 w 56"/>
                <a:gd name="T3" fmla="*/ 0 h 638"/>
                <a:gd name="T4" fmla="*/ 56 w 56"/>
                <a:gd name="T5" fmla="*/ 0 h 638"/>
                <a:gd name="T6" fmla="*/ 56 w 56"/>
                <a:gd name="T7" fmla="*/ 638 h 638"/>
                <a:gd name="T8" fmla="*/ 0 w 56"/>
                <a:gd name="T9" fmla="*/ 638 h 638"/>
                <a:gd name="T10" fmla="*/ 0 w 56"/>
                <a:gd name="T11" fmla="*/ 0 h 638"/>
              </a:gdLst>
              <a:ahLst/>
              <a:cxnLst>
                <a:cxn ang="0">
                  <a:pos x="T0" y="T1"/>
                </a:cxn>
                <a:cxn ang="0">
                  <a:pos x="T2" y="T3"/>
                </a:cxn>
                <a:cxn ang="0">
                  <a:pos x="T4" y="T5"/>
                </a:cxn>
                <a:cxn ang="0">
                  <a:pos x="T6" y="T7"/>
                </a:cxn>
                <a:cxn ang="0">
                  <a:pos x="T8" y="T9"/>
                </a:cxn>
                <a:cxn ang="0">
                  <a:pos x="T10" y="T11"/>
                </a:cxn>
              </a:cxnLst>
              <a:rect l="0" t="0" r="r" b="b"/>
              <a:pathLst>
                <a:path w="56" h="638">
                  <a:moveTo>
                    <a:pt x="0" y="0"/>
                  </a:moveTo>
                  <a:lnTo>
                    <a:pt x="0" y="0"/>
                  </a:lnTo>
                  <a:lnTo>
                    <a:pt x="56" y="0"/>
                  </a:lnTo>
                  <a:lnTo>
                    <a:pt x="56" y="638"/>
                  </a:lnTo>
                  <a:lnTo>
                    <a:pt x="0" y="638"/>
                  </a:lnTo>
                  <a:lnTo>
                    <a:pt x="0" y="0"/>
                  </a:lnTo>
                  <a:close/>
                </a:path>
              </a:pathLst>
            </a:custGeom>
            <a:noFill/>
            <a:ln w="174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1" name="Freeform 79">
              <a:extLst>
                <a:ext uri="{FF2B5EF4-FFF2-40B4-BE49-F238E27FC236}">
                  <a16:creationId xmlns:a16="http://schemas.microsoft.com/office/drawing/2014/main" id="{06B74D39-589C-4F73-8DE4-871F8762D2F7}"/>
                </a:ext>
              </a:extLst>
            </p:cNvPr>
            <p:cNvSpPr>
              <a:spLocks/>
            </p:cNvSpPr>
            <p:nvPr/>
          </p:nvSpPr>
          <p:spPr bwMode="auto">
            <a:xfrm>
              <a:off x="4563" y="1568"/>
              <a:ext cx="86" cy="87"/>
            </a:xfrm>
            <a:custGeom>
              <a:avLst/>
              <a:gdLst>
                <a:gd name="T0" fmla="*/ 0 w 103"/>
                <a:gd name="T1" fmla="*/ 51 h 103"/>
                <a:gd name="T2" fmla="*/ 0 w 103"/>
                <a:gd name="T3" fmla="*/ 51 h 103"/>
                <a:gd name="T4" fmla="*/ 52 w 103"/>
                <a:gd name="T5" fmla="*/ 0 h 103"/>
                <a:gd name="T6" fmla="*/ 103 w 103"/>
                <a:gd name="T7" fmla="*/ 51 h 103"/>
                <a:gd name="T8" fmla="*/ 52 w 103"/>
                <a:gd name="T9" fmla="*/ 103 h 103"/>
                <a:gd name="T10" fmla="*/ 0 w 103"/>
                <a:gd name="T11" fmla="*/ 51 h 103"/>
              </a:gdLst>
              <a:ahLst/>
              <a:cxnLst>
                <a:cxn ang="0">
                  <a:pos x="T0" y="T1"/>
                </a:cxn>
                <a:cxn ang="0">
                  <a:pos x="T2" y="T3"/>
                </a:cxn>
                <a:cxn ang="0">
                  <a:pos x="T4" y="T5"/>
                </a:cxn>
                <a:cxn ang="0">
                  <a:pos x="T6" y="T7"/>
                </a:cxn>
                <a:cxn ang="0">
                  <a:pos x="T8" y="T9"/>
                </a:cxn>
                <a:cxn ang="0">
                  <a:pos x="T10" y="T11"/>
                </a:cxn>
              </a:cxnLst>
              <a:rect l="0" t="0" r="r" b="b"/>
              <a:pathLst>
                <a:path w="103" h="103">
                  <a:moveTo>
                    <a:pt x="0" y="51"/>
                  </a:moveTo>
                  <a:lnTo>
                    <a:pt x="0" y="51"/>
                  </a:lnTo>
                  <a:cubicBezTo>
                    <a:pt x="0" y="23"/>
                    <a:pt x="23" y="0"/>
                    <a:pt x="52" y="0"/>
                  </a:cubicBezTo>
                  <a:cubicBezTo>
                    <a:pt x="80" y="0"/>
                    <a:pt x="103" y="23"/>
                    <a:pt x="103" y="51"/>
                  </a:cubicBezTo>
                  <a:cubicBezTo>
                    <a:pt x="103" y="80"/>
                    <a:pt x="80" y="103"/>
                    <a:pt x="52" y="103"/>
                  </a:cubicBezTo>
                  <a:cubicBezTo>
                    <a:pt x="23" y="103"/>
                    <a:pt x="0" y="80"/>
                    <a:pt x="0" y="51"/>
                  </a:cubicBez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2" name="Freeform 80">
              <a:extLst>
                <a:ext uri="{FF2B5EF4-FFF2-40B4-BE49-F238E27FC236}">
                  <a16:creationId xmlns:a16="http://schemas.microsoft.com/office/drawing/2014/main" id="{521A7CD7-CF06-4249-BAC3-5646ADC0415B}"/>
                </a:ext>
              </a:extLst>
            </p:cNvPr>
            <p:cNvSpPr>
              <a:spLocks/>
            </p:cNvSpPr>
            <p:nvPr/>
          </p:nvSpPr>
          <p:spPr bwMode="auto">
            <a:xfrm>
              <a:off x="4563" y="1568"/>
              <a:ext cx="86" cy="87"/>
            </a:xfrm>
            <a:custGeom>
              <a:avLst/>
              <a:gdLst>
                <a:gd name="T0" fmla="*/ 0 w 103"/>
                <a:gd name="T1" fmla="*/ 51 h 103"/>
                <a:gd name="T2" fmla="*/ 0 w 103"/>
                <a:gd name="T3" fmla="*/ 51 h 103"/>
                <a:gd name="T4" fmla="*/ 52 w 103"/>
                <a:gd name="T5" fmla="*/ 0 h 103"/>
                <a:gd name="T6" fmla="*/ 103 w 103"/>
                <a:gd name="T7" fmla="*/ 51 h 103"/>
                <a:gd name="T8" fmla="*/ 52 w 103"/>
                <a:gd name="T9" fmla="*/ 103 h 103"/>
                <a:gd name="T10" fmla="*/ 0 w 103"/>
                <a:gd name="T11" fmla="*/ 51 h 103"/>
              </a:gdLst>
              <a:ahLst/>
              <a:cxnLst>
                <a:cxn ang="0">
                  <a:pos x="T0" y="T1"/>
                </a:cxn>
                <a:cxn ang="0">
                  <a:pos x="T2" y="T3"/>
                </a:cxn>
                <a:cxn ang="0">
                  <a:pos x="T4" y="T5"/>
                </a:cxn>
                <a:cxn ang="0">
                  <a:pos x="T6" y="T7"/>
                </a:cxn>
                <a:cxn ang="0">
                  <a:pos x="T8" y="T9"/>
                </a:cxn>
                <a:cxn ang="0">
                  <a:pos x="T10" y="T11"/>
                </a:cxn>
              </a:cxnLst>
              <a:rect l="0" t="0" r="r" b="b"/>
              <a:pathLst>
                <a:path w="103" h="103">
                  <a:moveTo>
                    <a:pt x="0" y="51"/>
                  </a:moveTo>
                  <a:lnTo>
                    <a:pt x="0" y="51"/>
                  </a:lnTo>
                  <a:cubicBezTo>
                    <a:pt x="0" y="23"/>
                    <a:pt x="23" y="0"/>
                    <a:pt x="52" y="0"/>
                  </a:cubicBezTo>
                  <a:cubicBezTo>
                    <a:pt x="80" y="0"/>
                    <a:pt x="103" y="23"/>
                    <a:pt x="103" y="51"/>
                  </a:cubicBezTo>
                  <a:cubicBezTo>
                    <a:pt x="103" y="80"/>
                    <a:pt x="80" y="103"/>
                    <a:pt x="52" y="103"/>
                  </a:cubicBezTo>
                  <a:cubicBezTo>
                    <a:pt x="23" y="103"/>
                    <a:pt x="0" y="80"/>
                    <a:pt x="0" y="51"/>
                  </a:cubicBezTo>
                  <a:close/>
                </a:path>
              </a:pathLst>
            </a:custGeom>
            <a:solidFill>
              <a:srgbClr val="4BB8E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3" name="Freeform 81">
              <a:extLst>
                <a:ext uri="{FF2B5EF4-FFF2-40B4-BE49-F238E27FC236}">
                  <a16:creationId xmlns:a16="http://schemas.microsoft.com/office/drawing/2014/main" id="{B286E4FF-1E9C-41E5-B0C9-7DC98902ED05}"/>
                </a:ext>
              </a:extLst>
            </p:cNvPr>
            <p:cNvSpPr>
              <a:spLocks/>
            </p:cNvSpPr>
            <p:nvPr/>
          </p:nvSpPr>
          <p:spPr bwMode="auto">
            <a:xfrm>
              <a:off x="4563" y="1568"/>
              <a:ext cx="86" cy="87"/>
            </a:xfrm>
            <a:custGeom>
              <a:avLst/>
              <a:gdLst>
                <a:gd name="T0" fmla="*/ 0 w 103"/>
                <a:gd name="T1" fmla="*/ 51 h 103"/>
                <a:gd name="T2" fmla="*/ 0 w 103"/>
                <a:gd name="T3" fmla="*/ 51 h 103"/>
                <a:gd name="T4" fmla="*/ 52 w 103"/>
                <a:gd name="T5" fmla="*/ 0 h 103"/>
                <a:gd name="T6" fmla="*/ 103 w 103"/>
                <a:gd name="T7" fmla="*/ 51 h 103"/>
                <a:gd name="T8" fmla="*/ 52 w 103"/>
                <a:gd name="T9" fmla="*/ 103 h 103"/>
                <a:gd name="T10" fmla="*/ 0 w 103"/>
                <a:gd name="T11" fmla="*/ 51 h 103"/>
                <a:gd name="T12" fmla="*/ 0 w 103"/>
                <a:gd name="T13" fmla="*/ 51 h 103"/>
              </a:gdLst>
              <a:ahLst/>
              <a:cxnLst>
                <a:cxn ang="0">
                  <a:pos x="T0" y="T1"/>
                </a:cxn>
                <a:cxn ang="0">
                  <a:pos x="T2" y="T3"/>
                </a:cxn>
                <a:cxn ang="0">
                  <a:pos x="T4" y="T5"/>
                </a:cxn>
                <a:cxn ang="0">
                  <a:pos x="T6" y="T7"/>
                </a:cxn>
                <a:cxn ang="0">
                  <a:pos x="T8" y="T9"/>
                </a:cxn>
                <a:cxn ang="0">
                  <a:pos x="T10" y="T11"/>
                </a:cxn>
                <a:cxn ang="0">
                  <a:pos x="T12" y="T13"/>
                </a:cxn>
              </a:cxnLst>
              <a:rect l="0" t="0" r="r" b="b"/>
              <a:pathLst>
                <a:path w="103" h="103">
                  <a:moveTo>
                    <a:pt x="0" y="51"/>
                  </a:moveTo>
                  <a:lnTo>
                    <a:pt x="0" y="51"/>
                  </a:lnTo>
                  <a:cubicBezTo>
                    <a:pt x="0" y="23"/>
                    <a:pt x="23" y="0"/>
                    <a:pt x="52" y="0"/>
                  </a:cubicBezTo>
                  <a:cubicBezTo>
                    <a:pt x="80" y="0"/>
                    <a:pt x="103" y="23"/>
                    <a:pt x="103" y="51"/>
                  </a:cubicBezTo>
                  <a:cubicBezTo>
                    <a:pt x="103" y="80"/>
                    <a:pt x="80" y="103"/>
                    <a:pt x="52" y="103"/>
                  </a:cubicBezTo>
                  <a:cubicBezTo>
                    <a:pt x="23" y="103"/>
                    <a:pt x="0" y="80"/>
                    <a:pt x="0" y="51"/>
                  </a:cubicBezTo>
                  <a:lnTo>
                    <a:pt x="0" y="51"/>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4" name="Freeform 82">
              <a:extLst>
                <a:ext uri="{FF2B5EF4-FFF2-40B4-BE49-F238E27FC236}">
                  <a16:creationId xmlns:a16="http://schemas.microsoft.com/office/drawing/2014/main" id="{97A7253B-629F-47B2-ACA5-E9FA86F4E5D2}"/>
                </a:ext>
              </a:extLst>
            </p:cNvPr>
            <p:cNvSpPr>
              <a:spLocks/>
            </p:cNvSpPr>
            <p:nvPr/>
          </p:nvSpPr>
          <p:spPr bwMode="auto">
            <a:xfrm>
              <a:off x="4590" y="1379"/>
              <a:ext cx="40" cy="233"/>
            </a:xfrm>
            <a:custGeom>
              <a:avLst/>
              <a:gdLst>
                <a:gd name="T0" fmla="*/ 47 w 47"/>
                <a:gd name="T1" fmla="*/ 138 h 277"/>
                <a:gd name="T2" fmla="*/ 47 w 47"/>
                <a:gd name="T3" fmla="*/ 138 h 277"/>
                <a:gd name="T4" fmla="*/ 23 w 47"/>
                <a:gd name="T5" fmla="*/ 0 h 277"/>
                <a:gd name="T6" fmla="*/ 0 w 47"/>
                <a:gd name="T7" fmla="*/ 138 h 277"/>
                <a:gd name="T8" fmla="*/ 23 w 47"/>
                <a:gd name="T9" fmla="*/ 276 h 277"/>
                <a:gd name="T10" fmla="*/ 47 w 47"/>
                <a:gd name="T11" fmla="*/ 138 h 277"/>
              </a:gdLst>
              <a:ahLst/>
              <a:cxnLst>
                <a:cxn ang="0">
                  <a:pos x="T0" y="T1"/>
                </a:cxn>
                <a:cxn ang="0">
                  <a:pos x="T2" y="T3"/>
                </a:cxn>
                <a:cxn ang="0">
                  <a:pos x="T4" y="T5"/>
                </a:cxn>
                <a:cxn ang="0">
                  <a:pos x="T6" y="T7"/>
                </a:cxn>
                <a:cxn ang="0">
                  <a:pos x="T8" y="T9"/>
                </a:cxn>
                <a:cxn ang="0">
                  <a:pos x="T10" y="T11"/>
                </a:cxn>
              </a:cxnLst>
              <a:rect l="0" t="0" r="r" b="b"/>
              <a:pathLst>
                <a:path w="47" h="277">
                  <a:moveTo>
                    <a:pt x="47" y="138"/>
                  </a:moveTo>
                  <a:lnTo>
                    <a:pt x="47" y="138"/>
                  </a:lnTo>
                  <a:cubicBezTo>
                    <a:pt x="47" y="62"/>
                    <a:pt x="43" y="0"/>
                    <a:pt x="23" y="0"/>
                  </a:cubicBezTo>
                  <a:cubicBezTo>
                    <a:pt x="4" y="0"/>
                    <a:pt x="0" y="62"/>
                    <a:pt x="0" y="138"/>
                  </a:cubicBezTo>
                  <a:cubicBezTo>
                    <a:pt x="0" y="215"/>
                    <a:pt x="15" y="277"/>
                    <a:pt x="23" y="276"/>
                  </a:cubicBezTo>
                  <a:cubicBezTo>
                    <a:pt x="33" y="275"/>
                    <a:pt x="47" y="215"/>
                    <a:pt x="47" y="138"/>
                  </a:cubicBez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5" name="Freeform 83">
              <a:extLst>
                <a:ext uri="{FF2B5EF4-FFF2-40B4-BE49-F238E27FC236}">
                  <a16:creationId xmlns:a16="http://schemas.microsoft.com/office/drawing/2014/main" id="{2B096D8B-B132-4CF9-89A3-36CD9CBD7734}"/>
                </a:ext>
              </a:extLst>
            </p:cNvPr>
            <p:cNvSpPr>
              <a:spLocks/>
            </p:cNvSpPr>
            <p:nvPr/>
          </p:nvSpPr>
          <p:spPr bwMode="auto">
            <a:xfrm>
              <a:off x="4590" y="1379"/>
              <a:ext cx="40" cy="233"/>
            </a:xfrm>
            <a:custGeom>
              <a:avLst/>
              <a:gdLst>
                <a:gd name="T0" fmla="*/ 47 w 47"/>
                <a:gd name="T1" fmla="*/ 138 h 277"/>
                <a:gd name="T2" fmla="*/ 47 w 47"/>
                <a:gd name="T3" fmla="*/ 138 h 277"/>
                <a:gd name="T4" fmla="*/ 23 w 47"/>
                <a:gd name="T5" fmla="*/ 0 h 277"/>
                <a:gd name="T6" fmla="*/ 0 w 47"/>
                <a:gd name="T7" fmla="*/ 138 h 277"/>
                <a:gd name="T8" fmla="*/ 23 w 47"/>
                <a:gd name="T9" fmla="*/ 276 h 277"/>
                <a:gd name="T10" fmla="*/ 47 w 47"/>
                <a:gd name="T11" fmla="*/ 138 h 277"/>
              </a:gdLst>
              <a:ahLst/>
              <a:cxnLst>
                <a:cxn ang="0">
                  <a:pos x="T0" y="T1"/>
                </a:cxn>
                <a:cxn ang="0">
                  <a:pos x="T2" y="T3"/>
                </a:cxn>
                <a:cxn ang="0">
                  <a:pos x="T4" y="T5"/>
                </a:cxn>
                <a:cxn ang="0">
                  <a:pos x="T6" y="T7"/>
                </a:cxn>
                <a:cxn ang="0">
                  <a:pos x="T8" y="T9"/>
                </a:cxn>
                <a:cxn ang="0">
                  <a:pos x="T10" y="T11"/>
                </a:cxn>
              </a:cxnLst>
              <a:rect l="0" t="0" r="r" b="b"/>
              <a:pathLst>
                <a:path w="47" h="277">
                  <a:moveTo>
                    <a:pt x="47" y="138"/>
                  </a:moveTo>
                  <a:lnTo>
                    <a:pt x="47" y="138"/>
                  </a:lnTo>
                  <a:cubicBezTo>
                    <a:pt x="47" y="62"/>
                    <a:pt x="43" y="0"/>
                    <a:pt x="23" y="0"/>
                  </a:cubicBezTo>
                  <a:cubicBezTo>
                    <a:pt x="4" y="0"/>
                    <a:pt x="0" y="62"/>
                    <a:pt x="0" y="138"/>
                  </a:cubicBezTo>
                  <a:cubicBezTo>
                    <a:pt x="0" y="215"/>
                    <a:pt x="15" y="277"/>
                    <a:pt x="23" y="276"/>
                  </a:cubicBezTo>
                  <a:cubicBezTo>
                    <a:pt x="33" y="275"/>
                    <a:pt x="47" y="215"/>
                    <a:pt x="47" y="138"/>
                  </a:cubicBezTo>
                  <a:close/>
                </a:path>
              </a:pathLst>
            </a:custGeom>
            <a:solidFill>
              <a:srgbClr val="97979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6" name="Freeform 84">
              <a:extLst>
                <a:ext uri="{FF2B5EF4-FFF2-40B4-BE49-F238E27FC236}">
                  <a16:creationId xmlns:a16="http://schemas.microsoft.com/office/drawing/2014/main" id="{C5511696-A394-4FDA-A54B-CAA23601BBD6}"/>
                </a:ext>
              </a:extLst>
            </p:cNvPr>
            <p:cNvSpPr>
              <a:spLocks/>
            </p:cNvSpPr>
            <p:nvPr/>
          </p:nvSpPr>
          <p:spPr bwMode="auto">
            <a:xfrm>
              <a:off x="4590" y="1379"/>
              <a:ext cx="40" cy="233"/>
            </a:xfrm>
            <a:custGeom>
              <a:avLst/>
              <a:gdLst>
                <a:gd name="T0" fmla="*/ 47 w 47"/>
                <a:gd name="T1" fmla="*/ 138 h 277"/>
                <a:gd name="T2" fmla="*/ 47 w 47"/>
                <a:gd name="T3" fmla="*/ 138 h 277"/>
                <a:gd name="T4" fmla="*/ 23 w 47"/>
                <a:gd name="T5" fmla="*/ 0 h 277"/>
                <a:gd name="T6" fmla="*/ 0 w 47"/>
                <a:gd name="T7" fmla="*/ 138 h 277"/>
                <a:gd name="T8" fmla="*/ 23 w 47"/>
                <a:gd name="T9" fmla="*/ 276 h 277"/>
                <a:gd name="T10" fmla="*/ 47 w 47"/>
                <a:gd name="T11" fmla="*/ 138 h 277"/>
                <a:gd name="T12" fmla="*/ 47 w 47"/>
                <a:gd name="T13" fmla="*/ 138 h 277"/>
              </a:gdLst>
              <a:ahLst/>
              <a:cxnLst>
                <a:cxn ang="0">
                  <a:pos x="T0" y="T1"/>
                </a:cxn>
                <a:cxn ang="0">
                  <a:pos x="T2" y="T3"/>
                </a:cxn>
                <a:cxn ang="0">
                  <a:pos x="T4" y="T5"/>
                </a:cxn>
                <a:cxn ang="0">
                  <a:pos x="T6" y="T7"/>
                </a:cxn>
                <a:cxn ang="0">
                  <a:pos x="T8" y="T9"/>
                </a:cxn>
                <a:cxn ang="0">
                  <a:pos x="T10" y="T11"/>
                </a:cxn>
                <a:cxn ang="0">
                  <a:pos x="T12" y="T13"/>
                </a:cxn>
              </a:cxnLst>
              <a:rect l="0" t="0" r="r" b="b"/>
              <a:pathLst>
                <a:path w="47" h="277">
                  <a:moveTo>
                    <a:pt x="47" y="138"/>
                  </a:moveTo>
                  <a:lnTo>
                    <a:pt x="47" y="138"/>
                  </a:lnTo>
                  <a:cubicBezTo>
                    <a:pt x="47" y="62"/>
                    <a:pt x="43" y="0"/>
                    <a:pt x="23" y="0"/>
                  </a:cubicBezTo>
                  <a:cubicBezTo>
                    <a:pt x="4" y="0"/>
                    <a:pt x="0" y="62"/>
                    <a:pt x="0" y="138"/>
                  </a:cubicBezTo>
                  <a:cubicBezTo>
                    <a:pt x="0" y="215"/>
                    <a:pt x="15" y="277"/>
                    <a:pt x="23" y="276"/>
                  </a:cubicBezTo>
                  <a:cubicBezTo>
                    <a:pt x="33" y="275"/>
                    <a:pt x="47" y="215"/>
                    <a:pt x="47" y="138"/>
                  </a:cubicBezTo>
                  <a:lnTo>
                    <a:pt x="47" y="138"/>
                  </a:lnTo>
                  <a:close/>
                </a:path>
              </a:pathLst>
            </a:custGeom>
            <a:noFill/>
            <a:ln w="174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7" name="Freeform 85">
              <a:extLst>
                <a:ext uri="{FF2B5EF4-FFF2-40B4-BE49-F238E27FC236}">
                  <a16:creationId xmlns:a16="http://schemas.microsoft.com/office/drawing/2014/main" id="{B5183B52-9724-4CAA-A940-6F5F21B2D673}"/>
                </a:ext>
              </a:extLst>
            </p:cNvPr>
            <p:cNvSpPr>
              <a:spLocks/>
            </p:cNvSpPr>
            <p:nvPr/>
          </p:nvSpPr>
          <p:spPr bwMode="auto">
            <a:xfrm>
              <a:off x="4609" y="1604"/>
              <a:ext cx="212" cy="137"/>
            </a:xfrm>
            <a:custGeom>
              <a:avLst/>
              <a:gdLst>
                <a:gd name="T0" fmla="*/ 112 w 253"/>
                <a:gd name="T1" fmla="*/ 97 h 163"/>
                <a:gd name="T2" fmla="*/ 112 w 253"/>
                <a:gd name="T3" fmla="*/ 97 h 163"/>
                <a:gd name="T4" fmla="*/ 243 w 253"/>
                <a:gd name="T5" fmla="*/ 146 h 163"/>
                <a:gd name="T6" fmla="*/ 135 w 253"/>
                <a:gd name="T7" fmla="*/ 56 h 163"/>
                <a:gd name="T8" fmla="*/ 4 w 253"/>
                <a:gd name="T9" fmla="*/ 7 h 163"/>
                <a:gd name="T10" fmla="*/ 112 w 253"/>
                <a:gd name="T11" fmla="*/ 97 h 163"/>
              </a:gdLst>
              <a:ahLst/>
              <a:cxnLst>
                <a:cxn ang="0">
                  <a:pos x="T0" y="T1"/>
                </a:cxn>
                <a:cxn ang="0">
                  <a:pos x="T2" y="T3"/>
                </a:cxn>
                <a:cxn ang="0">
                  <a:pos x="T4" y="T5"/>
                </a:cxn>
                <a:cxn ang="0">
                  <a:pos x="T6" y="T7"/>
                </a:cxn>
                <a:cxn ang="0">
                  <a:pos x="T8" y="T9"/>
                </a:cxn>
                <a:cxn ang="0">
                  <a:pos x="T10" y="T11"/>
                </a:cxn>
              </a:cxnLst>
              <a:rect l="0" t="0" r="r" b="b"/>
              <a:pathLst>
                <a:path w="253" h="163">
                  <a:moveTo>
                    <a:pt x="112" y="97"/>
                  </a:moveTo>
                  <a:lnTo>
                    <a:pt x="112" y="97"/>
                  </a:lnTo>
                  <a:cubicBezTo>
                    <a:pt x="178" y="135"/>
                    <a:pt x="233" y="163"/>
                    <a:pt x="243" y="146"/>
                  </a:cubicBezTo>
                  <a:cubicBezTo>
                    <a:pt x="253" y="128"/>
                    <a:pt x="201" y="94"/>
                    <a:pt x="135" y="56"/>
                  </a:cubicBezTo>
                  <a:cubicBezTo>
                    <a:pt x="69" y="18"/>
                    <a:pt x="7" y="0"/>
                    <a:pt x="4" y="7"/>
                  </a:cubicBezTo>
                  <a:cubicBezTo>
                    <a:pt x="0" y="16"/>
                    <a:pt x="46" y="59"/>
                    <a:pt x="112" y="97"/>
                  </a:cubicBez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8" name="Freeform 86">
              <a:extLst>
                <a:ext uri="{FF2B5EF4-FFF2-40B4-BE49-F238E27FC236}">
                  <a16:creationId xmlns:a16="http://schemas.microsoft.com/office/drawing/2014/main" id="{809CEE61-D07F-4584-9CF4-6B53B4EEF52D}"/>
                </a:ext>
              </a:extLst>
            </p:cNvPr>
            <p:cNvSpPr>
              <a:spLocks/>
            </p:cNvSpPr>
            <p:nvPr/>
          </p:nvSpPr>
          <p:spPr bwMode="auto">
            <a:xfrm>
              <a:off x="4609" y="1604"/>
              <a:ext cx="212" cy="137"/>
            </a:xfrm>
            <a:custGeom>
              <a:avLst/>
              <a:gdLst>
                <a:gd name="T0" fmla="*/ 112 w 253"/>
                <a:gd name="T1" fmla="*/ 97 h 163"/>
                <a:gd name="T2" fmla="*/ 112 w 253"/>
                <a:gd name="T3" fmla="*/ 97 h 163"/>
                <a:gd name="T4" fmla="*/ 243 w 253"/>
                <a:gd name="T5" fmla="*/ 146 h 163"/>
                <a:gd name="T6" fmla="*/ 135 w 253"/>
                <a:gd name="T7" fmla="*/ 56 h 163"/>
                <a:gd name="T8" fmla="*/ 4 w 253"/>
                <a:gd name="T9" fmla="*/ 7 h 163"/>
                <a:gd name="T10" fmla="*/ 112 w 253"/>
                <a:gd name="T11" fmla="*/ 97 h 163"/>
              </a:gdLst>
              <a:ahLst/>
              <a:cxnLst>
                <a:cxn ang="0">
                  <a:pos x="T0" y="T1"/>
                </a:cxn>
                <a:cxn ang="0">
                  <a:pos x="T2" y="T3"/>
                </a:cxn>
                <a:cxn ang="0">
                  <a:pos x="T4" y="T5"/>
                </a:cxn>
                <a:cxn ang="0">
                  <a:pos x="T6" y="T7"/>
                </a:cxn>
                <a:cxn ang="0">
                  <a:pos x="T8" y="T9"/>
                </a:cxn>
                <a:cxn ang="0">
                  <a:pos x="T10" y="T11"/>
                </a:cxn>
              </a:cxnLst>
              <a:rect l="0" t="0" r="r" b="b"/>
              <a:pathLst>
                <a:path w="253" h="163">
                  <a:moveTo>
                    <a:pt x="112" y="97"/>
                  </a:moveTo>
                  <a:lnTo>
                    <a:pt x="112" y="97"/>
                  </a:lnTo>
                  <a:cubicBezTo>
                    <a:pt x="178" y="135"/>
                    <a:pt x="233" y="163"/>
                    <a:pt x="243" y="146"/>
                  </a:cubicBezTo>
                  <a:cubicBezTo>
                    <a:pt x="253" y="128"/>
                    <a:pt x="201" y="94"/>
                    <a:pt x="135" y="56"/>
                  </a:cubicBezTo>
                  <a:cubicBezTo>
                    <a:pt x="69" y="18"/>
                    <a:pt x="7" y="0"/>
                    <a:pt x="4" y="7"/>
                  </a:cubicBezTo>
                  <a:cubicBezTo>
                    <a:pt x="0" y="16"/>
                    <a:pt x="46" y="59"/>
                    <a:pt x="112" y="97"/>
                  </a:cubicBezTo>
                  <a:close/>
                </a:path>
              </a:pathLst>
            </a:custGeom>
            <a:solidFill>
              <a:srgbClr val="97979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9" name="Freeform 87">
              <a:extLst>
                <a:ext uri="{FF2B5EF4-FFF2-40B4-BE49-F238E27FC236}">
                  <a16:creationId xmlns:a16="http://schemas.microsoft.com/office/drawing/2014/main" id="{1F4C4AA1-D9A9-4B57-BF22-568D5713C7B1}"/>
                </a:ext>
              </a:extLst>
            </p:cNvPr>
            <p:cNvSpPr>
              <a:spLocks/>
            </p:cNvSpPr>
            <p:nvPr/>
          </p:nvSpPr>
          <p:spPr bwMode="auto">
            <a:xfrm>
              <a:off x="4609" y="1604"/>
              <a:ext cx="212" cy="137"/>
            </a:xfrm>
            <a:custGeom>
              <a:avLst/>
              <a:gdLst>
                <a:gd name="T0" fmla="*/ 112 w 253"/>
                <a:gd name="T1" fmla="*/ 97 h 163"/>
                <a:gd name="T2" fmla="*/ 112 w 253"/>
                <a:gd name="T3" fmla="*/ 97 h 163"/>
                <a:gd name="T4" fmla="*/ 243 w 253"/>
                <a:gd name="T5" fmla="*/ 146 h 163"/>
                <a:gd name="T6" fmla="*/ 135 w 253"/>
                <a:gd name="T7" fmla="*/ 56 h 163"/>
                <a:gd name="T8" fmla="*/ 4 w 253"/>
                <a:gd name="T9" fmla="*/ 7 h 163"/>
                <a:gd name="T10" fmla="*/ 112 w 253"/>
                <a:gd name="T11" fmla="*/ 97 h 163"/>
                <a:gd name="T12" fmla="*/ 112 w 253"/>
                <a:gd name="T13" fmla="*/ 97 h 163"/>
              </a:gdLst>
              <a:ahLst/>
              <a:cxnLst>
                <a:cxn ang="0">
                  <a:pos x="T0" y="T1"/>
                </a:cxn>
                <a:cxn ang="0">
                  <a:pos x="T2" y="T3"/>
                </a:cxn>
                <a:cxn ang="0">
                  <a:pos x="T4" y="T5"/>
                </a:cxn>
                <a:cxn ang="0">
                  <a:pos x="T6" y="T7"/>
                </a:cxn>
                <a:cxn ang="0">
                  <a:pos x="T8" y="T9"/>
                </a:cxn>
                <a:cxn ang="0">
                  <a:pos x="T10" y="T11"/>
                </a:cxn>
                <a:cxn ang="0">
                  <a:pos x="T12" y="T13"/>
                </a:cxn>
              </a:cxnLst>
              <a:rect l="0" t="0" r="r" b="b"/>
              <a:pathLst>
                <a:path w="253" h="163">
                  <a:moveTo>
                    <a:pt x="112" y="97"/>
                  </a:moveTo>
                  <a:lnTo>
                    <a:pt x="112" y="97"/>
                  </a:lnTo>
                  <a:cubicBezTo>
                    <a:pt x="178" y="135"/>
                    <a:pt x="233" y="163"/>
                    <a:pt x="243" y="146"/>
                  </a:cubicBezTo>
                  <a:cubicBezTo>
                    <a:pt x="253" y="128"/>
                    <a:pt x="201" y="94"/>
                    <a:pt x="135" y="56"/>
                  </a:cubicBezTo>
                  <a:cubicBezTo>
                    <a:pt x="69" y="18"/>
                    <a:pt x="7" y="0"/>
                    <a:pt x="4" y="7"/>
                  </a:cubicBezTo>
                  <a:cubicBezTo>
                    <a:pt x="0" y="16"/>
                    <a:pt x="46" y="59"/>
                    <a:pt x="112" y="97"/>
                  </a:cubicBezTo>
                  <a:lnTo>
                    <a:pt x="112" y="97"/>
                  </a:lnTo>
                  <a:close/>
                </a:path>
              </a:pathLst>
            </a:custGeom>
            <a:noFill/>
            <a:ln w="174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0" name="Freeform 88">
              <a:extLst>
                <a:ext uri="{FF2B5EF4-FFF2-40B4-BE49-F238E27FC236}">
                  <a16:creationId xmlns:a16="http://schemas.microsoft.com/office/drawing/2014/main" id="{B0AE031D-742E-49DB-9215-8EF0E649C585}"/>
                </a:ext>
              </a:extLst>
            </p:cNvPr>
            <p:cNvSpPr>
              <a:spLocks/>
            </p:cNvSpPr>
            <p:nvPr/>
          </p:nvSpPr>
          <p:spPr bwMode="auto">
            <a:xfrm>
              <a:off x="4400" y="1602"/>
              <a:ext cx="215" cy="138"/>
            </a:xfrm>
            <a:custGeom>
              <a:avLst/>
              <a:gdLst>
                <a:gd name="T0" fmla="*/ 118 w 255"/>
                <a:gd name="T1" fmla="*/ 57 h 164"/>
                <a:gd name="T2" fmla="*/ 118 w 255"/>
                <a:gd name="T3" fmla="*/ 57 h 164"/>
                <a:gd name="T4" fmla="*/ 10 w 255"/>
                <a:gd name="T5" fmla="*/ 146 h 164"/>
                <a:gd name="T6" fmla="*/ 142 w 255"/>
                <a:gd name="T7" fmla="*/ 97 h 164"/>
                <a:gd name="T8" fmla="*/ 250 w 255"/>
                <a:gd name="T9" fmla="*/ 8 h 164"/>
                <a:gd name="T10" fmla="*/ 118 w 255"/>
                <a:gd name="T11" fmla="*/ 57 h 164"/>
              </a:gdLst>
              <a:ahLst/>
              <a:cxnLst>
                <a:cxn ang="0">
                  <a:pos x="T0" y="T1"/>
                </a:cxn>
                <a:cxn ang="0">
                  <a:pos x="T2" y="T3"/>
                </a:cxn>
                <a:cxn ang="0">
                  <a:pos x="T4" y="T5"/>
                </a:cxn>
                <a:cxn ang="0">
                  <a:pos x="T6" y="T7"/>
                </a:cxn>
                <a:cxn ang="0">
                  <a:pos x="T8" y="T9"/>
                </a:cxn>
                <a:cxn ang="0">
                  <a:pos x="T10" y="T11"/>
                </a:cxn>
              </a:cxnLst>
              <a:rect l="0" t="0" r="r" b="b"/>
              <a:pathLst>
                <a:path w="255" h="164">
                  <a:moveTo>
                    <a:pt x="118" y="57"/>
                  </a:moveTo>
                  <a:lnTo>
                    <a:pt x="118" y="57"/>
                  </a:lnTo>
                  <a:cubicBezTo>
                    <a:pt x="52" y="95"/>
                    <a:pt x="0" y="129"/>
                    <a:pt x="10" y="146"/>
                  </a:cubicBezTo>
                  <a:cubicBezTo>
                    <a:pt x="20" y="164"/>
                    <a:pt x="75" y="136"/>
                    <a:pt x="142" y="97"/>
                  </a:cubicBezTo>
                  <a:cubicBezTo>
                    <a:pt x="208" y="59"/>
                    <a:pt x="255" y="15"/>
                    <a:pt x="250" y="8"/>
                  </a:cubicBezTo>
                  <a:cubicBezTo>
                    <a:pt x="244" y="0"/>
                    <a:pt x="184" y="19"/>
                    <a:pt x="118" y="57"/>
                  </a:cubicBez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1" name="Freeform 89">
              <a:extLst>
                <a:ext uri="{FF2B5EF4-FFF2-40B4-BE49-F238E27FC236}">
                  <a16:creationId xmlns:a16="http://schemas.microsoft.com/office/drawing/2014/main" id="{0D28B07C-D6CE-4021-9668-7937A18F4226}"/>
                </a:ext>
              </a:extLst>
            </p:cNvPr>
            <p:cNvSpPr>
              <a:spLocks/>
            </p:cNvSpPr>
            <p:nvPr/>
          </p:nvSpPr>
          <p:spPr bwMode="auto">
            <a:xfrm>
              <a:off x="4400" y="1602"/>
              <a:ext cx="215" cy="138"/>
            </a:xfrm>
            <a:custGeom>
              <a:avLst/>
              <a:gdLst>
                <a:gd name="T0" fmla="*/ 118 w 255"/>
                <a:gd name="T1" fmla="*/ 57 h 164"/>
                <a:gd name="T2" fmla="*/ 118 w 255"/>
                <a:gd name="T3" fmla="*/ 57 h 164"/>
                <a:gd name="T4" fmla="*/ 10 w 255"/>
                <a:gd name="T5" fmla="*/ 146 h 164"/>
                <a:gd name="T6" fmla="*/ 142 w 255"/>
                <a:gd name="T7" fmla="*/ 97 h 164"/>
                <a:gd name="T8" fmla="*/ 250 w 255"/>
                <a:gd name="T9" fmla="*/ 8 h 164"/>
                <a:gd name="T10" fmla="*/ 118 w 255"/>
                <a:gd name="T11" fmla="*/ 57 h 164"/>
              </a:gdLst>
              <a:ahLst/>
              <a:cxnLst>
                <a:cxn ang="0">
                  <a:pos x="T0" y="T1"/>
                </a:cxn>
                <a:cxn ang="0">
                  <a:pos x="T2" y="T3"/>
                </a:cxn>
                <a:cxn ang="0">
                  <a:pos x="T4" y="T5"/>
                </a:cxn>
                <a:cxn ang="0">
                  <a:pos x="T6" y="T7"/>
                </a:cxn>
                <a:cxn ang="0">
                  <a:pos x="T8" y="T9"/>
                </a:cxn>
                <a:cxn ang="0">
                  <a:pos x="T10" y="T11"/>
                </a:cxn>
              </a:cxnLst>
              <a:rect l="0" t="0" r="r" b="b"/>
              <a:pathLst>
                <a:path w="255" h="164">
                  <a:moveTo>
                    <a:pt x="118" y="57"/>
                  </a:moveTo>
                  <a:lnTo>
                    <a:pt x="118" y="57"/>
                  </a:lnTo>
                  <a:cubicBezTo>
                    <a:pt x="52" y="95"/>
                    <a:pt x="0" y="129"/>
                    <a:pt x="10" y="146"/>
                  </a:cubicBezTo>
                  <a:cubicBezTo>
                    <a:pt x="20" y="164"/>
                    <a:pt x="75" y="136"/>
                    <a:pt x="142" y="97"/>
                  </a:cubicBezTo>
                  <a:cubicBezTo>
                    <a:pt x="208" y="59"/>
                    <a:pt x="255" y="15"/>
                    <a:pt x="250" y="8"/>
                  </a:cubicBezTo>
                  <a:cubicBezTo>
                    <a:pt x="244" y="0"/>
                    <a:pt x="184" y="19"/>
                    <a:pt x="118" y="57"/>
                  </a:cubicBezTo>
                  <a:close/>
                </a:path>
              </a:pathLst>
            </a:custGeom>
            <a:solidFill>
              <a:srgbClr val="97979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2" name="Freeform 90">
              <a:extLst>
                <a:ext uri="{FF2B5EF4-FFF2-40B4-BE49-F238E27FC236}">
                  <a16:creationId xmlns:a16="http://schemas.microsoft.com/office/drawing/2014/main" id="{D17D6D41-E984-4242-8AC8-B62651440CD1}"/>
                </a:ext>
              </a:extLst>
            </p:cNvPr>
            <p:cNvSpPr>
              <a:spLocks/>
            </p:cNvSpPr>
            <p:nvPr/>
          </p:nvSpPr>
          <p:spPr bwMode="auto">
            <a:xfrm>
              <a:off x="4400" y="1602"/>
              <a:ext cx="215" cy="138"/>
            </a:xfrm>
            <a:custGeom>
              <a:avLst/>
              <a:gdLst>
                <a:gd name="T0" fmla="*/ 118 w 255"/>
                <a:gd name="T1" fmla="*/ 57 h 164"/>
                <a:gd name="T2" fmla="*/ 118 w 255"/>
                <a:gd name="T3" fmla="*/ 57 h 164"/>
                <a:gd name="T4" fmla="*/ 10 w 255"/>
                <a:gd name="T5" fmla="*/ 146 h 164"/>
                <a:gd name="T6" fmla="*/ 142 w 255"/>
                <a:gd name="T7" fmla="*/ 97 h 164"/>
                <a:gd name="T8" fmla="*/ 250 w 255"/>
                <a:gd name="T9" fmla="*/ 8 h 164"/>
                <a:gd name="T10" fmla="*/ 118 w 255"/>
                <a:gd name="T11" fmla="*/ 57 h 164"/>
                <a:gd name="T12" fmla="*/ 118 w 255"/>
                <a:gd name="T13" fmla="*/ 57 h 164"/>
              </a:gdLst>
              <a:ahLst/>
              <a:cxnLst>
                <a:cxn ang="0">
                  <a:pos x="T0" y="T1"/>
                </a:cxn>
                <a:cxn ang="0">
                  <a:pos x="T2" y="T3"/>
                </a:cxn>
                <a:cxn ang="0">
                  <a:pos x="T4" y="T5"/>
                </a:cxn>
                <a:cxn ang="0">
                  <a:pos x="T6" y="T7"/>
                </a:cxn>
                <a:cxn ang="0">
                  <a:pos x="T8" y="T9"/>
                </a:cxn>
                <a:cxn ang="0">
                  <a:pos x="T10" y="T11"/>
                </a:cxn>
                <a:cxn ang="0">
                  <a:pos x="T12" y="T13"/>
                </a:cxn>
              </a:cxnLst>
              <a:rect l="0" t="0" r="r" b="b"/>
              <a:pathLst>
                <a:path w="255" h="164">
                  <a:moveTo>
                    <a:pt x="118" y="57"/>
                  </a:moveTo>
                  <a:lnTo>
                    <a:pt x="118" y="57"/>
                  </a:lnTo>
                  <a:cubicBezTo>
                    <a:pt x="52" y="95"/>
                    <a:pt x="0" y="129"/>
                    <a:pt x="10" y="146"/>
                  </a:cubicBezTo>
                  <a:cubicBezTo>
                    <a:pt x="20" y="164"/>
                    <a:pt x="75" y="136"/>
                    <a:pt x="142" y="97"/>
                  </a:cubicBezTo>
                  <a:cubicBezTo>
                    <a:pt x="208" y="59"/>
                    <a:pt x="255" y="15"/>
                    <a:pt x="250" y="8"/>
                  </a:cubicBezTo>
                  <a:cubicBezTo>
                    <a:pt x="244" y="0"/>
                    <a:pt x="184" y="19"/>
                    <a:pt x="118" y="57"/>
                  </a:cubicBezTo>
                  <a:lnTo>
                    <a:pt x="118" y="57"/>
                  </a:lnTo>
                  <a:close/>
                </a:path>
              </a:pathLst>
            </a:custGeom>
            <a:noFill/>
            <a:ln w="174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3" name="Freeform 91">
              <a:extLst>
                <a:ext uri="{FF2B5EF4-FFF2-40B4-BE49-F238E27FC236}">
                  <a16:creationId xmlns:a16="http://schemas.microsoft.com/office/drawing/2014/main" id="{1D7F0346-FD63-40EF-A25D-B44F9562B16C}"/>
                </a:ext>
              </a:extLst>
            </p:cNvPr>
            <p:cNvSpPr>
              <a:spLocks/>
            </p:cNvSpPr>
            <p:nvPr/>
          </p:nvSpPr>
          <p:spPr bwMode="auto">
            <a:xfrm>
              <a:off x="4460" y="2148"/>
              <a:ext cx="284" cy="8"/>
            </a:xfrm>
            <a:custGeom>
              <a:avLst/>
              <a:gdLst>
                <a:gd name="T0" fmla="*/ 0 w 338"/>
                <a:gd name="T1" fmla="*/ 10 h 10"/>
                <a:gd name="T2" fmla="*/ 0 w 338"/>
                <a:gd name="T3" fmla="*/ 10 h 10"/>
                <a:gd name="T4" fmla="*/ 141 w 338"/>
                <a:gd name="T5" fmla="*/ 0 h 10"/>
                <a:gd name="T6" fmla="*/ 338 w 338"/>
                <a:gd name="T7" fmla="*/ 10 h 10"/>
              </a:gdLst>
              <a:ahLst/>
              <a:cxnLst>
                <a:cxn ang="0">
                  <a:pos x="T0" y="T1"/>
                </a:cxn>
                <a:cxn ang="0">
                  <a:pos x="T2" y="T3"/>
                </a:cxn>
                <a:cxn ang="0">
                  <a:pos x="T4" y="T5"/>
                </a:cxn>
                <a:cxn ang="0">
                  <a:pos x="T6" y="T7"/>
                </a:cxn>
              </a:cxnLst>
              <a:rect l="0" t="0" r="r" b="b"/>
              <a:pathLst>
                <a:path w="338" h="10">
                  <a:moveTo>
                    <a:pt x="0" y="10"/>
                  </a:moveTo>
                  <a:lnTo>
                    <a:pt x="0" y="10"/>
                  </a:lnTo>
                  <a:cubicBezTo>
                    <a:pt x="0" y="10"/>
                    <a:pt x="28" y="0"/>
                    <a:pt x="141" y="0"/>
                  </a:cubicBezTo>
                  <a:cubicBezTo>
                    <a:pt x="254" y="0"/>
                    <a:pt x="338" y="10"/>
                    <a:pt x="338" y="10"/>
                  </a:cubicBez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4" name="Freeform 92">
              <a:extLst>
                <a:ext uri="{FF2B5EF4-FFF2-40B4-BE49-F238E27FC236}">
                  <a16:creationId xmlns:a16="http://schemas.microsoft.com/office/drawing/2014/main" id="{D1565249-1258-482E-B255-ED1C54C79940}"/>
                </a:ext>
              </a:extLst>
            </p:cNvPr>
            <p:cNvSpPr>
              <a:spLocks noEditPoints="1"/>
            </p:cNvSpPr>
            <p:nvPr/>
          </p:nvSpPr>
          <p:spPr bwMode="auto">
            <a:xfrm>
              <a:off x="2757" y="2782"/>
              <a:ext cx="153" cy="133"/>
            </a:xfrm>
            <a:custGeom>
              <a:avLst/>
              <a:gdLst>
                <a:gd name="T0" fmla="*/ 65 w 182"/>
                <a:gd name="T1" fmla="*/ 159 h 159"/>
                <a:gd name="T2" fmla="*/ 65 w 182"/>
                <a:gd name="T3" fmla="*/ 159 h 159"/>
                <a:gd name="T4" fmla="*/ 51 w 182"/>
                <a:gd name="T5" fmla="*/ 91 h 159"/>
                <a:gd name="T6" fmla="*/ 70 w 182"/>
                <a:gd name="T7" fmla="*/ 37 h 159"/>
                <a:gd name="T8" fmla="*/ 51 w 182"/>
                <a:gd name="T9" fmla="*/ 91 h 159"/>
                <a:gd name="T10" fmla="*/ 28 w 182"/>
                <a:gd name="T11" fmla="*/ 0 h 159"/>
                <a:gd name="T12" fmla="*/ 35 w 182"/>
                <a:gd name="T13" fmla="*/ 44 h 159"/>
                <a:gd name="T14" fmla="*/ 0 w 182"/>
                <a:gd name="T15" fmla="*/ 3 h 159"/>
                <a:gd name="T16" fmla="*/ 35 w 182"/>
                <a:gd name="T17" fmla="*/ 44 h 159"/>
                <a:gd name="T18" fmla="*/ 51 w 182"/>
                <a:gd name="T19" fmla="*/ 91 h 159"/>
                <a:gd name="T20" fmla="*/ 4 w 182"/>
                <a:gd name="T21" fmla="*/ 58 h 159"/>
                <a:gd name="T22" fmla="*/ 177 w 182"/>
                <a:gd name="T23" fmla="*/ 159 h 159"/>
                <a:gd name="T24" fmla="*/ 177 w 182"/>
                <a:gd name="T25" fmla="*/ 159 h 159"/>
                <a:gd name="T26" fmla="*/ 163 w 182"/>
                <a:gd name="T27" fmla="*/ 91 h 159"/>
                <a:gd name="T28" fmla="*/ 182 w 182"/>
                <a:gd name="T29" fmla="*/ 37 h 159"/>
                <a:gd name="T30" fmla="*/ 163 w 182"/>
                <a:gd name="T31" fmla="*/ 91 h 159"/>
                <a:gd name="T32" fmla="*/ 140 w 182"/>
                <a:gd name="T33" fmla="*/ 0 h 159"/>
                <a:gd name="T34" fmla="*/ 147 w 182"/>
                <a:gd name="T35" fmla="*/ 44 h 159"/>
                <a:gd name="T36" fmla="*/ 112 w 182"/>
                <a:gd name="T37" fmla="*/ 3 h 159"/>
                <a:gd name="T38" fmla="*/ 147 w 182"/>
                <a:gd name="T39" fmla="*/ 44 h 159"/>
                <a:gd name="T40" fmla="*/ 163 w 182"/>
                <a:gd name="T41" fmla="*/ 91 h 159"/>
                <a:gd name="T42" fmla="*/ 116 w 182"/>
                <a:gd name="T43"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2" h="159">
                  <a:moveTo>
                    <a:pt x="65" y="159"/>
                  </a:moveTo>
                  <a:lnTo>
                    <a:pt x="65" y="159"/>
                  </a:lnTo>
                  <a:lnTo>
                    <a:pt x="51" y="91"/>
                  </a:lnTo>
                  <a:lnTo>
                    <a:pt x="70" y="37"/>
                  </a:lnTo>
                  <a:lnTo>
                    <a:pt x="51" y="91"/>
                  </a:lnTo>
                  <a:lnTo>
                    <a:pt x="28" y="0"/>
                  </a:lnTo>
                  <a:lnTo>
                    <a:pt x="35" y="44"/>
                  </a:lnTo>
                  <a:lnTo>
                    <a:pt x="0" y="3"/>
                  </a:lnTo>
                  <a:lnTo>
                    <a:pt x="35" y="44"/>
                  </a:lnTo>
                  <a:lnTo>
                    <a:pt x="51" y="91"/>
                  </a:lnTo>
                  <a:lnTo>
                    <a:pt x="4" y="58"/>
                  </a:lnTo>
                  <a:moveTo>
                    <a:pt x="177" y="159"/>
                  </a:moveTo>
                  <a:lnTo>
                    <a:pt x="177" y="159"/>
                  </a:lnTo>
                  <a:lnTo>
                    <a:pt x="163" y="91"/>
                  </a:lnTo>
                  <a:lnTo>
                    <a:pt x="182" y="37"/>
                  </a:lnTo>
                  <a:lnTo>
                    <a:pt x="163" y="91"/>
                  </a:lnTo>
                  <a:lnTo>
                    <a:pt x="140" y="0"/>
                  </a:lnTo>
                  <a:lnTo>
                    <a:pt x="147" y="44"/>
                  </a:lnTo>
                  <a:lnTo>
                    <a:pt x="112" y="3"/>
                  </a:lnTo>
                  <a:lnTo>
                    <a:pt x="147" y="44"/>
                  </a:lnTo>
                  <a:lnTo>
                    <a:pt x="163" y="91"/>
                  </a:lnTo>
                  <a:lnTo>
                    <a:pt x="116" y="58"/>
                  </a:lnTo>
                </a:path>
              </a:pathLst>
            </a:custGeom>
            <a:noFill/>
            <a:ln w="20638" cap="flat">
              <a:solidFill>
                <a:srgbClr val="2EA34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5" name="Freeform 93">
              <a:extLst>
                <a:ext uri="{FF2B5EF4-FFF2-40B4-BE49-F238E27FC236}">
                  <a16:creationId xmlns:a16="http://schemas.microsoft.com/office/drawing/2014/main" id="{9AA61EA1-045E-42B0-AD57-DE6A10B0E837}"/>
                </a:ext>
              </a:extLst>
            </p:cNvPr>
            <p:cNvSpPr>
              <a:spLocks/>
            </p:cNvSpPr>
            <p:nvPr/>
          </p:nvSpPr>
          <p:spPr bwMode="auto">
            <a:xfrm>
              <a:off x="2869" y="2656"/>
              <a:ext cx="299" cy="159"/>
            </a:xfrm>
            <a:custGeom>
              <a:avLst/>
              <a:gdLst>
                <a:gd name="T0" fmla="*/ 39 w 355"/>
                <a:gd name="T1" fmla="*/ 175 h 189"/>
                <a:gd name="T2" fmla="*/ 39 w 355"/>
                <a:gd name="T3" fmla="*/ 175 h 189"/>
                <a:gd name="T4" fmla="*/ 133 w 355"/>
                <a:gd name="T5" fmla="*/ 180 h 189"/>
                <a:gd name="T6" fmla="*/ 303 w 355"/>
                <a:gd name="T7" fmla="*/ 179 h 189"/>
                <a:gd name="T8" fmla="*/ 343 w 355"/>
                <a:gd name="T9" fmla="*/ 100 h 189"/>
                <a:gd name="T10" fmla="*/ 291 w 355"/>
                <a:gd name="T11" fmla="*/ 65 h 189"/>
                <a:gd name="T12" fmla="*/ 278 w 355"/>
                <a:gd name="T13" fmla="*/ 86 h 189"/>
                <a:gd name="T14" fmla="*/ 259 w 355"/>
                <a:gd name="T15" fmla="*/ 35 h 189"/>
                <a:gd name="T16" fmla="*/ 208 w 355"/>
                <a:gd name="T17" fmla="*/ 70 h 189"/>
                <a:gd name="T18" fmla="*/ 191 w 355"/>
                <a:gd name="T19" fmla="*/ 19 h 189"/>
                <a:gd name="T20" fmla="*/ 161 w 355"/>
                <a:gd name="T21" fmla="*/ 68 h 189"/>
                <a:gd name="T22" fmla="*/ 105 w 355"/>
                <a:gd name="T23" fmla="*/ 21 h 189"/>
                <a:gd name="T24" fmla="*/ 91 w 355"/>
                <a:gd name="T25" fmla="*/ 88 h 189"/>
                <a:gd name="T26" fmla="*/ 26 w 355"/>
                <a:gd name="T27" fmla="*/ 61 h 189"/>
                <a:gd name="T28" fmla="*/ 42 w 355"/>
                <a:gd name="T29" fmla="*/ 130 h 189"/>
                <a:gd name="T30" fmla="*/ 14 w 355"/>
                <a:gd name="T31" fmla="*/ 145 h 189"/>
                <a:gd name="T32" fmla="*/ 39 w 355"/>
                <a:gd name="T33"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5" h="189">
                  <a:moveTo>
                    <a:pt x="39" y="175"/>
                  </a:moveTo>
                  <a:lnTo>
                    <a:pt x="39" y="175"/>
                  </a:lnTo>
                  <a:cubicBezTo>
                    <a:pt x="40" y="182"/>
                    <a:pt x="95" y="180"/>
                    <a:pt x="133" y="180"/>
                  </a:cubicBezTo>
                  <a:cubicBezTo>
                    <a:pt x="172" y="180"/>
                    <a:pt x="298" y="189"/>
                    <a:pt x="303" y="179"/>
                  </a:cubicBezTo>
                  <a:cubicBezTo>
                    <a:pt x="308" y="168"/>
                    <a:pt x="355" y="116"/>
                    <a:pt x="343" y="100"/>
                  </a:cubicBezTo>
                  <a:cubicBezTo>
                    <a:pt x="331" y="84"/>
                    <a:pt x="301" y="54"/>
                    <a:pt x="291" y="65"/>
                  </a:cubicBezTo>
                  <a:cubicBezTo>
                    <a:pt x="280" y="75"/>
                    <a:pt x="278" y="86"/>
                    <a:pt x="278" y="86"/>
                  </a:cubicBezTo>
                  <a:cubicBezTo>
                    <a:pt x="278" y="86"/>
                    <a:pt x="282" y="42"/>
                    <a:pt x="259" y="35"/>
                  </a:cubicBezTo>
                  <a:cubicBezTo>
                    <a:pt x="236" y="28"/>
                    <a:pt x="208" y="70"/>
                    <a:pt x="208" y="70"/>
                  </a:cubicBezTo>
                  <a:cubicBezTo>
                    <a:pt x="208" y="70"/>
                    <a:pt x="229" y="18"/>
                    <a:pt x="191" y="19"/>
                  </a:cubicBezTo>
                  <a:cubicBezTo>
                    <a:pt x="152" y="21"/>
                    <a:pt x="161" y="68"/>
                    <a:pt x="161" y="68"/>
                  </a:cubicBezTo>
                  <a:cubicBezTo>
                    <a:pt x="161" y="68"/>
                    <a:pt x="130" y="0"/>
                    <a:pt x="105" y="21"/>
                  </a:cubicBezTo>
                  <a:cubicBezTo>
                    <a:pt x="81" y="42"/>
                    <a:pt x="91" y="88"/>
                    <a:pt x="91" y="88"/>
                  </a:cubicBezTo>
                  <a:cubicBezTo>
                    <a:pt x="91" y="88"/>
                    <a:pt x="53" y="23"/>
                    <a:pt x="26" y="61"/>
                  </a:cubicBezTo>
                  <a:cubicBezTo>
                    <a:pt x="0" y="100"/>
                    <a:pt x="42" y="130"/>
                    <a:pt x="42" y="130"/>
                  </a:cubicBezTo>
                  <a:cubicBezTo>
                    <a:pt x="42" y="130"/>
                    <a:pt x="16" y="130"/>
                    <a:pt x="14" y="145"/>
                  </a:cubicBezTo>
                  <a:cubicBezTo>
                    <a:pt x="12" y="161"/>
                    <a:pt x="37" y="168"/>
                    <a:pt x="39" y="175"/>
                  </a:cubicBezTo>
                  <a:close/>
                </a:path>
              </a:pathLst>
            </a:custGeom>
            <a:solidFill>
              <a:srgbClr val="62C44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6" name="Freeform 94">
              <a:extLst>
                <a:ext uri="{FF2B5EF4-FFF2-40B4-BE49-F238E27FC236}">
                  <a16:creationId xmlns:a16="http://schemas.microsoft.com/office/drawing/2014/main" id="{CCBDD085-DA81-43BF-8EBD-BD8EAC5B3A2D}"/>
                </a:ext>
              </a:extLst>
            </p:cNvPr>
            <p:cNvSpPr>
              <a:spLocks/>
            </p:cNvSpPr>
            <p:nvPr/>
          </p:nvSpPr>
          <p:spPr bwMode="auto">
            <a:xfrm>
              <a:off x="2869" y="2656"/>
              <a:ext cx="299" cy="159"/>
            </a:xfrm>
            <a:custGeom>
              <a:avLst/>
              <a:gdLst>
                <a:gd name="T0" fmla="*/ 39 w 355"/>
                <a:gd name="T1" fmla="*/ 175 h 189"/>
                <a:gd name="T2" fmla="*/ 39 w 355"/>
                <a:gd name="T3" fmla="*/ 175 h 189"/>
                <a:gd name="T4" fmla="*/ 133 w 355"/>
                <a:gd name="T5" fmla="*/ 180 h 189"/>
                <a:gd name="T6" fmla="*/ 303 w 355"/>
                <a:gd name="T7" fmla="*/ 179 h 189"/>
                <a:gd name="T8" fmla="*/ 343 w 355"/>
                <a:gd name="T9" fmla="*/ 100 h 189"/>
                <a:gd name="T10" fmla="*/ 291 w 355"/>
                <a:gd name="T11" fmla="*/ 65 h 189"/>
                <a:gd name="T12" fmla="*/ 278 w 355"/>
                <a:gd name="T13" fmla="*/ 86 h 189"/>
                <a:gd name="T14" fmla="*/ 259 w 355"/>
                <a:gd name="T15" fmla="*/ 35 h 189"/>
                <a:gd name="T16" fmla="*/ 208 w 355"/>
                <a:gd name="T17" fmla="*/ 70 h 189"/>
                <a:gd name="T18" fmla="*/ 191 w 355"/>
                <a:gd name="T19" fmla="*/ 19 h 189"/>
                <a:gd name="T20" fmla="*/ 161 w 355"/>
                <a:gd name="T21" fmla="*/ 68 h 189"/>
                <a:gd name="T22" fmla="*/ 105 w 355"/>
                <a:gd name="T23" fmla="*/ 21 h 189"/>
                <a:gd name="T24" fmla="*/ 91 w 355"/>
                <a:gd name="T25" fmla="*/ 88 h 189"/>
                <a:gd name="T26" fmla="*/ 26 w 355"/>
                <a:gd name="T27" fmla="*/ 61 h 189"/>
                <a:gd name="T28" fmla="*/ 42 w 355"/>
                <a:gd name="T29" fmla="*/ 130 h 189"/>
                <a:gd name="T30" fmla="*/ 14 w 355"/>
                <a:gd name="T31" fmla="*/ 145 h 189"/>
                <a:gd name="T32" fmla="*/ 39 w 355"/>
                <a:gd name="T33" fmla="*/ 175 h 189"/>
                <a:gd name="T34" fmla="*/ 39 w 355"/>
                <a:gd name="T35"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5" h="189">
                  <a:moveTo>
                    <a:pt x="39" y="175"/>
                  </a:moveTo>
                  <a:lnTo>
                    <a:pt x="39" y="175"/>
                  </a:lnTo>
                  <a:cubicBezTo>
                    <a:pt x="40" y="182"/>
                    <a:pt x="95" y="180"/>
                    <a:pt x="133" y="180"/>
                  </a:cubicBezTo>
                  <a:cubicBezTo>
                    <a:pt x="172" y="180"/>
                    <a:pt x="298" y="189"/>
                    <a:pt x="303" y="179"/>
                  </a:cubicBezTo>
                  <a:cubicBezTo>
                    <a:pt x="308" y="168"/>
                    <a:pt x="355" y="116"/>
                    <a:pt x="343" y="100"/>
                  </a:cubicBezTo>
                  <a:cubicBezTo>
                    <a:pt x="331" y="84"/>
                    <a:pt x="301" y="54"/>
                    <a:pt x="291" y="65"/>
                  </a:cubicBezTo>
                  <a:cubicBezTo>
                    <a:pt x="280" y="75"/>
                    <a:pt x="278" y="86"/>
                    <a:pt x="278" y="86"/>
                  </a:cubicBezTo>
                  <a:cubicBezTo>
                    <a:pt x="278" y="86"/>
                    <a:pt x="282" y="42"/>
                    <a:pt x="259" y="35"/>
                  </a:cubicBezTo>
                  <a:cubicBezTo>
                    <a:pt x="236" y="28"/>
                    <a:pt x="208" y="70"/>
                    <a:pt x="208" y="70"/>
                  </a:cubicBezTo>
                  <a:cubicBezTo>
                    <a:pt x="208" y="70"/>
                    <a:pt x="229" y="18"/>
                    <a:pt x="191" y="19"/>
                  </a:cubicBezTo>
                  <a:cubicBezTo>
                    <a:pt x="152" y="21"/>
                    <a:pt x="161" y="68"/>
                    <a:pt x="161" y="68"/>
                  </a:cubicBezTo>
                  <a:cubicBezTo>
                    <a:pt x="161" y="68"/>
                    <a:pt x="130" y="0"/>
                    <a:pt x="105" y="21"/>
                  </a:cubicBezTo>
                  <a:cubicBezTo>
                    <a:pt x="81" y="42"/>
                    <a:pt x="91" y="88"/>
                    <a:pt x="91" y="88"/>
                  </a:cubicBezTo>
                  <a:cubicBezTo>
                    <a:pt x="91" y="88"/>
                    <a:pt x="53" y="23"/>
                    <a:pt x="26" y="61"/>
                  </a:cubicBezTo>
                  <a:cubicBezTo>
                    <a:pt x="0" y="100"/>
                    <a:pt x="42" y="130"/>
                    <a:pt x="42" y="130"/>
                  </a:cubicBezTo>
                  <a:cubicBezTo>
                    <a:pt x="42" y="130"/>
                    <a:pt x="16" y="130"/>
                    <a:pt x="14" y="145"/>
                  </a:cubicBezTo>
                  <a:cubicBezTo>
                    <a:pt x="12" y="161"/>
                    <a:pt x="37" y="168"/>
                    <a:pt x="39" y="175"/>
                  </a:cubicBezTo>
                  <a:lnTo>
                    <a:pt x="39" y="175"/>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7" name="Freeform 95">
              <a:extLst>
                <a:ext uri="{FF2B5EF4-FFF2-40B4-BE49-F238E27FC236}">
                  <a16:creationId xmlns:a16="http://schemas.microsoft.com/office/drawing/2014/main" id="{B2D4DA33-2C14-4400-939A-BC1BB8C52A53}"/>
                </a:ext>
              </a:extLst>
            </p:cNvPr>
            <p:cNvSpPr>
              <a:spLocks/>
            </p:cNvSpPr>
            <p:nvPr/>
          </p:nvSpPr>
          <p:spPr bwMode="auto">
            <a:xfrm>
              <a:off x="2973" y="2819"/>
              <a:ext cx="117" cy="145"/>
            </a:xfrm>
            <a:custGeom>
              <a:avLst/>
              <a:gdLst>
                <a:gd name="T0" fmla="*/ 140 w 140"/>
                <a:gd name="T1" fmla="*/ 161 h 172"/>
                <a:gd name="T2" fmla="*/ 140 w 140"/>
                <a:gd name="T3" fmla="*/ 161 h 172"/>
                <a:gd name="T4" fmla="*/ 105 w 140"/>
                <a:gd name="T5" fmla="*/ 140 h 172"/>
                <a:gd name="T6" fmla="*/ 73 w 140"/>
                <a:gd name="T7" fmla="*/ 11 h 172"/>
                <a:gd name="T8" fmla="*/ 42 w 140"/>
                <a:gd name="T9" fmla="*/ 0 h 172"/>
                <a:gd name="T10" fmla="*/ 40 w 140"/>
                <a:gd name="T11" fmla="*/ 84 h 172"/>
                <a:gd name="T12" fmla="*/ 17 w 140"/>
                <a:gd name="T13" fmla="*/ 158 h 172"/>
                <a:gd name="T14" fmla="*/ 0 w 140"/>
                <a:gd name="T15" fmla="*/ 172 h 172"/>
                <a:gd name="T16" fmla="*/ 140 w 140"/>
                <a:gd name="T17" fmla="*/ 16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72">
                  <a:moveTo>
                    <a:pt x="140" y="161"/>
                  </a:moveTo>
                  <a:lnTo>
                    <a:pt x="140" y="161"/>
                  </a:lnTo>
                  <a:cubicBezTo>
                    <a:pt x="140" y="161"/>
                    <a:pt x="113" y="158"/>
                    <a:pt x="105" y="140"/>
                  </a:cubicBezTo>
                  <a:cubicBezTo>
                    <a:pt x="96" y="123"/>
                    <a:pt x="73" y="11"/>
                    <a:pt x="73" y="11"/>
                  </a:cubicBezTo>
                  <a:lnTo>
                    <a:pt x="42" y="0"/>
                  </a:lnTo>
                  <a:cubicBezTo>
                    <a:pt x="42" y="0"/>
                    <a:pt x="43" y="53"/>
                    <a:pt x="40" y="84"/>
                  </a:cubicBezTo>
                  <a:cubicBezTo>
                    <a:pt x="36" y="116"/>
                    <a:pt x="26" y="149"/>
                    <a:pt x="17" y="158"/>
                  </a:cubicBezTo>
                  <a:cubicBezTo>
                    <a:pt x="8" y="167"/>
                    <a:pt x="0" y="172"/>
                    <a:pt x="0" y="172"/>
                  </a:cubicBezTo>
                  <a:lnTo>
                    <a:pt x="140" y="161"/>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8" name="Freeform 96">
              <a:extLst>
                <a:ext uri="{FF2B5EF4-FFF2-40B4-BE49-F238E27FC236}">
                  <a16:creationId xmlns:a16="http://schemas.microsoft.com/office/drawing/2014/main" id="{D8A7CEE5-84C1-4764-BAEC-A209C9213559}"/>
                </a:ext>
              </a:extLst>
            </p:cNvPr>
            <p:cNvSpPr>
              <a:spLocks/>
            </p:cNvSpPr>
            <p:nvPr/>
          </p:nvSpPr>
          <p:spPr bwMode="auto">
            <a:xfrm>
              <a:off x="2973" y="2819"/>
              <a:ext cx="117" cy="145"/>
            </a:xfrm>
            <a:custGeom>
              <a:avLst/>
              <a:gdLst>
                <a:gd name="T0" fmla="*/ 140 w 140"/>
                <a:gd name="T1" fmla="*/ 161 h 172"/>
                <a:gd name="T2" fmla="*/ 140 w 140"/>
                <a:gd name="T3" fmla="*/ 161 h 172"/>
                <a:gd name="T4" fmla="*/ 105 w 140"/>
                <a:gd name="T5" fmla="*/ 140 h 172"/>
                <a:gd name="T6" fmla="*/ 73 w 140"/>
                <a:gd name="T7" fmla="*/ 11 h 172"/>
                <a:gd name="T8" fmla="*/ 42 w 140"/>
                <a:gd name="T9" fmla="*/ 0 h 172"/>
                <a:gd name="T10" fmla="*/ 40 w 140"/>
                <a:gd name="T11" fmla="*/ 84 h 172"/>
                <a:gd name="T12" fmla="*/ 17 w 140"/>
                <a:gd name="T13" fmla="*/ 158 h 172"/>
                <a:gd name="T14" fmla="*/ 0 w 140"/>
                <a:gd name="T15" fmla="*/ 172 h 172"/>
                <a:gd name="T16" fmla="*/ 140 w 140"/>
                <a:gd name="T17" fmla="*/ 161 h 172"/>
                <a:gd name="T18" fmla="*/ 140 w 140"/>
                <a:gd name="T19" fmla="*/ 16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72">
                  <a:moveTo>
                    <a:pt x="140" y="161"/>
                  </a:moveTo>
                  <a:lnTo>
                    <a:pt x="140" y="161"/>
                  </a:lnTo>
                  <a:cubicBezTo>
                    <a:pt x="140" y="161"/>
                    <a:pt x="113" y="158"/>
                    <a:pt x="105" y="140"/>
                  </a:cubicBezTo>
                  <a:cubicBezTo>
                    <a:pt x="96" y="123"/>
                    <a:pt x="73" y="11"/>
                    <a:pt x="73" y="11"/>
                  </a:cubicBezTo>
                  <a:lnTo>
                    <a:pt x="42" y="0"/>
                  </a:lnTo>
                  <a:cubicBezTo>
                    <a:pt x="42" y="0"/>
                    <a:pt x="43" y="53"/>
                    <a:pt x="40" y="84"/>
                  </a:cubicBezTo>
                  <a:cubicBezTo>
                    <a:pt x="36" y="116"/>
                    <a:pt x="26" y="149"/>
                    <a:pt x="17" y="158"/>
                  </a:cubicBezTo>
                  <a:cubicBezTo>
                    <a:pt x="8" y="167"/>
                    <a:pt x="0" y="172"/>
                    <a:pt x="0" y="172"/>
                  </a:cubicBezTo>
                  <a:lnTo>
                    <a:pt x="140" y="161"/>
                  </a:lnTo>
                  <a:lnTo>
                    <a:pt x="140" y="161"/>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9" name="Freeform 97">
              <a:extLst>
                <a:ext uri="{FF2B5EF4-FFF2-40B4-BE49-F238E27FC236}">
                  <a16:creationId xmlns:a16="http://schemas.microsoft.com/office/drawing/2014/main" id="{D8F7CFF2-99A7-4A7E-B844-D2AAFC9E74B9}"/>
                </a:ext>
              </a:extLst>
            </p:cNvPr>
            <p:cNvSpPr>
              <a:spLocks/>
            </p:cNvSpPr>
            <p:nvPr/>
          </p:nvSpPr>
          <p:spPr bwMode="auto">
            <a:xfrm>
              <a:off x="4139" y="1611"/>
              <a:ext cx="48" cy="537"/>
            </a:xfrm>
            <a:custGeom>
              <a:avLst/>
              <a:gdLst>
                <a:gd name="T0" fmla="*/ 0 w 57"/>
                <a:gd name="T1" fmla="*/ 0 h 638"/>
                <a:gd name="T2" fmla="*/ 0 w 57"/>
                <a:gd name="T3" fmla="*/ 0 h 638"/>
                <a:gd name="T4" fmla="*/ 57 w 57"/>
                <a:gd name="T5" fmla="*/ 0 h 638"/>
                <a:gd name="T6" fmla="*/ 57 w 57"/>
                <a:gd name="T7" fmla="*/ 638 h 638"/>
                <a:gd name="T8" fmla="*/ 0 w 57"/>
                <a:gd name="T9" fmla="*/ 638 h 638"/>
                <a:gd name="T10" fmla="*/ 0 w 57"/>
                <a:gd name="T11" fmla="*/ 0 h 638"/>
              </a:gdLst>
              <a:ahLst/>
              <a:cxnLst>
                <a:cxn ang="0">
                  <a:pos x="T0" y="T1"/>
                </a:cxn>
                <a:cxn ang="0">
                  <a:pos x="T2" y="T3"/>
                </a:cxn>
                <a:cxn ang="0">
                  <a:pos x="T4" y="T5"/>
                </a:cxn>
                <a:cxn ang="0">
                  <a:pos x="T6" y="T7"/>
                </a:cxn>
                <a:cxn ang="0">
                  <a:pos x="T8" y="T9"/>
                </a:cxn>
                <a:cxn ang="0">
                  <a:pos x="T10" y="T11"/>
                </a:cxn>
              </a:cxnLst>
              <a:rect l="0" t="0" r="r" b="b"/>
              <a:pathLst>
                <a:path w="57" h="638">
                  <a:moveTo>
                    <a:pt x="0" y="0"/>
                  </a:moveTo>
                  <a:lnTo>
                    <a:pt x="0" y="0"/>
                  </a:lnTo>
                  <a:lnTo>
                    <a:pt x="57" y="0"/>
                  </a:lnTo>
                  <a:lnTo>
                    <a:pt x="57" y="638"/>
                  </a:lnTo>
                  <a:lnTo>
                    <a:pt x="0" y="638"/>
                  </a:lnTo>
                  <a:lnTo>
                    <a:pt x="0"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00" name="Freeform 98">
              <a:extLst>
                <a:ext uri="{FF2B5EF4-FFF2-40B4-BE49-F238E27FC236}">
                  <a16:creationId xmlns:a16="http://schemas.microsoft.com/office/drawing/2014/main" id="{3D3A4EB7-65AA-4D40-AC1A-0D4794E55CAD}"/>
                </a:ext>
              </a:extLst>
            </p:cNvPr>
            <p:cNvSpPr>
              <a:spLocks/>
            </p:cNvSpPr>
            <p:nvPr/>
          </p:nvSpPr>
          <p:spPr bwMode="auto">
            <a:xfrm>
              <a:off x="4139" y="1611"/>
              <a:ext cx="48" cy="537"/>
            </a:xfrm>
            <a:custGeom>
              <a:avLst/>
              <a:gdLst>
                <a:gd name="T0" fmla="*/ 0 w 57"/>
                <a:gd name="T1" fmla="*/ 0 h 638"/>
                <a:gd name="T2" fmla="*/ 0 w 57"/>
                <a:gd name="T3" fmla="*/ 0 h 638"/>
                <a:gd name="T4" fmla="*/ 57 w 57"/>
                <a:gd name="T5" fmla="*/ 0 h 638"/>
                <a:gd name="T6" fmla="*/ 57 w 57"/>
                <a:gd name="T7" fmla="*/ 638 h 638"/>
                <a:gd name="T8" fmla="*/ 0 w 57"/>
                <a:gd name="T9" fmla="*/ 638 h 638"/>
                <a:gd name="T10" fmla="*/ 0 w 57"/>
                <a:gd name="T11" fmla="*/ 0 h 638"/>
              </a:gdLst>
              <a:ahLst/>
              <a:cxnLst>
                <a:cxn ang="0">
                  <a:pos x="T0" y="T1"/>
                </a:cxn>
                <a:cxn ang="0">
                  <a:pos x="T2" y="T3"/>
                </a:cxn>
                <a:cxn ang="0">
                  <a:pos x="T4" y="T5"/>
                </a:cxn>
                <a:cxn ang="0">
                  <a:pos x="T6" y="T7"/>
                </a:cxn>
                <a:cxn ang="0">
                  <a:pos x="T8" y="T9"/>
                </a:cxn>
                <a:cxn ang="0">
                  <a:pos x="T10" y="T11"/>
                </a:cxn>
              </a:cxnLst>
              <a:rect l="0" t="0" r="r" b="b"/>
              <a:pathLst>
                <a:path w="57" h="638">
                  <a:moveTo>
                    <a:pt x="0" y="0"/>
                  </a:moveTo>
                  <a:lnTo>
                    <a:pt x="0" y="0"/>
                  </a:lnTo>
                  <a:lnTo>
                    <a:pt x="57" y="0"/>
                  </a:lnTo>
                  <a:lnTo>
                    <a:pt x="57" y="638"/>
                  </a:lnTo>
                  <a:lnTo>
                    <a:pt x="0" y="638"/>
                  </a:lnTo>
                  <a:lnTo>
                    <a:pt x="0" y="0"/>
                  </a:lnTo>
                  <a:close/>
                </a:path>
              </a:pathLst>
            </a:custGeom>
            <a:solidFill>
              <a:srgbClr val="97979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01" name="Freeform 99">
              <a:extLst>
                <a:ext uri="{FF2B5EF4-FFF2-40B4-BE49-F238E27FC236}">
                  <a16:creationId xmlns:a16="http://schemas.microsoft.com/office/drawing/2014/main" id="{42A10AA6-D8F8-4557-ABDC-31A39616E807}"/>
                </a:ext>
              </a:extLst>
            </p:cNvPr>
            <p:cNvSpPr>
              <a:spLocks/>
            </p:cNvSpPr>
            <p:nvPr/>
          </p:nvSpPr>
          <p:spPr bwMode="auto">
            <a:xfrm>
              <a:off x="4139" y="1611"/>
              <a:ext cx="48" cy="537"/>
            </a:xfrm>
            <a:custGeom>
              <a:avLst/>
              <a:gdLst>
                <a:gd name="T0" fmla="*/ 0 w 57"/>
                <a:gd name="T1" fmla="*/ 0 h 638"/>
                <a:gd name="T2" fmla="*/ 0 w 57"/>
                <a:gd name="T3" fmla="*/ 0 h 638"/>
                <a:gd name="T4" fmla="*/ 57 w 57"/>
                <a:gd name="T5" fmla="*/ 0 h 638"/>
                <a:gd name="T6" fmla="*/ 57 w 57"/>
                <a:gd name="T7" fmla="*/ 638 h 638"/>
                <a:gd name="T8" fmla="*/ 0 w 57"/>
                <a:gd name="T9" fmla="*/ 638 h 638"/>
                <a:gd name="T10" fmla="*/ 0 w 57"/>
                <a:gd name="T11" fmla="*/ 0 h 638"/>
              </a:gdLst>
              <a:ahLst/>
              <a:cxnLst>
                <a:cxn ang="0">
                  <a:pos x="T0" y="T1"/>
                </a:cxn>
                <a:cxn ang="0">
                  <a:pos x="T2" y="T3"/>
                </a:cxn>
                <a:cxn ang="0">
                  <a:pos x="T4" y="T5"/>
                </a:cxn>
                <a:cxn ang="0">
                  <a:pos x="T6" y="T7"/>
                </a:cxn>
                <a:cxn ang="0">
                  <a:pos x="T8" y="T9"/>
                </a:cxn>
                <a:cxn ang="0">
                  <a:pos x="T10" y="T11"/>
                </a:cxn>
              </a:cxnLst>
              <a:rect l="0" t="0" r="r" b="b"/>
              <a:pathLst>
                <a:path w="57" h="638">
                  <a:moveTo>
                    <a:pt x="0" y="0"/>
                  </a:moveTo>
                  <a:lnTo>
                    <a:pt x="0" y="0"/>
                  </a:lnTo>
                  <a:lnTo>
                    <a:pt x="57" y="0"/>
                  </a:lnTo>
                  <a:lnTo>
                    <a:pt x="57" y="638"/>
                  </a:lnTo>
                  <a:lnTo>
                    <a:pt x="0" y="638"/>
                  </a:lnTo>
                  <a:lnTo>
                    <a:pt x="0" y="0"/>
                  </a:lnTo>
                  <a:close/>
                </a:path>
              </a:pathLst>
            </a:custGeom>
            <a:noFill/>
            <a:ln w="174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2" name="Freeform 100">
              <a:extLst>
                <a:ext uri="{FF2B5EF4-FFF2-40B4-BE49-F238E27FC236}">
                  <a16:creationId xmlns:a16="http://schemas.microsoft.com/office/drawing/2014/main" id="{64CD70CD-6C71-4768-866B-48054B47473C}"/>
                </a:ext>
              </a:extLst>
            </p:cNvPr>
            <p:cNvSpPr>
              <a:spLocks/>
            </p:cNvSpPr>
            <p:nvPr/>
          </p:nvSpPr>
          <p:spPr bwMode="auto">
            <a:xfrm>
              <a:off x="4124" y="1568"/>
              <a:ext cx="86" cy="87"/>
            </a:xfrm>
            <a:custGeom>
              <a:avLst/>
              <a:gdLst>
                <a:gd name="T0" fmla="*/ 0 w 103"/>
                <a:gd name="T1" fmla="*/ 51 h 103"/>
                <a:gd name="T2" fmla="*/ 0 w 103"/>
                <a:gd name="T3" fmla="*/ 51 h 103"/>
                <a:gd name="T4" fmla="*/ 51 w 103"/>
                <a:gd name="T5" fmla="*/ 0 h 103"/>
                <a:gd name="T6" fmla="*/ 103 w 103"/>
                <a:gd name="T7" fmla="*/ 51 h 103"/>
                <a:gd name="T8" fmla="*/ 51 w 103"/>
                <a:gd name="T9" fmla="*/ 103 h 103"/>
                <a:gd name="T10" fmla="*/ 0 w 103"/>
                <a:gd name="T11" fmla="*/ 51 h 103"/>
              </a:gdLst>
              <a:ahLst/>
              <a:cxnLst>
                <a:cxn ang="0">
                  <a:pos x="T0" y="T1"/>
                </a:cxn>
                <a:cxn ang="0">
                  <a:pos x="T2" y="T3"/>
                </a:cxn>
                <a:cxn ang="0">
                  <a:pos x="T4" y="T5"/>
                </a:cxn>
                <a:cxn ang="0">
                  <a:pos x="T6" y="T7"/>
                </a:cxn>
                <a:cxn ang="0">
                  <a:pos x="T8" y="T9"/>
                </a:cxn>
                <a:cxn ang="0">
                  <a:pos x="T10" y="T11"/>
                </a:cxn>
              </a:cxnLst>
              <a:rect l="0" t="0" r="r" b="b"/>
              <a:pathLst>
                <a:path w="103" h="103">
                  <a:moveTo>
                    <a:pt x="0" y="51"/>
                  </a:moveTo>
                  <a:lnTo>
                    <a:pt x="0" y="51"/>
                  </a:lnTo>
                  <a:cubicBezTo>
                    <a:pt x="0" y="23"/>
                    <a:pt x="23" y="0"/>
                    <a:pt x="51" y="0"/>
                  </a:cubicBezTo>
                  <a:cubicBezTo>
                    <a:pt x="80" y="0"/>
                    <a:pt x="103" y="23"/>
                    <a:pt x="103" y="51"/>
                  </a:cubicBezTo>
                  <a:cubicBezTo>
                    <a:pt x="103" y="80"/>
                    <a:pt x="80" y="103"/>
                    <a:pt x="51" y="103"/>
                  </a:cubicBezTo>
                  <a:cubicBezTo>
                    <a:pt x="23" y="103"/>
                    <a:pt x="0" y="80"/>
                    <a:pt x="0" y="51"/>
                  </a:cubicBez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03" name="Freeform 101">
              <a:extLst>
                <a:ext uri="{FF2B5EF4-FFF2-40B4-BE49-F238E27FC236}">
                  <a16:creationId xmlns:a16="http://schemas.microsoft.com/office/drawing/2014/main" id="{73AB1D1B-857A-40C1-8A25-455563C6FA59}"/>
                </a:ext>
              </a:extLst>
            </p:cNvPr>
            <p:cNvSpPr>
              <a:spLocks/>
            </p:cNvSpPr>
            <p:nvPr/>
          </p:nvSpPr>
          <p:spPr bwMode="auto">
            <a:xfrm>
              <a:off x="4124" y="1568"/>
              <a:ext cx="86" cy="87"/>
            </a:xfrm>
            <a:custGeom>
              <a:avLst/>
              <a:gdLst>
                <a:gd name="T0" fmla="*/ 0 w 103"/>
                <a:gd name="T1" fmla="*/ 51 h 103"/>
                <a:gd name="T2" fmla="*/ 0 w 103"/>
                <a:gd name="T3" fmla="*/ 51 h 103"/>
                <a:gd name="T4" fmla="*/ 51 w 103"/>
                <a:gd name="T5" fmla="*/ 0 h 103"/>
                <a:gd name="T6" fmla="*/ 103 w 103"/>
                <a:gd name="T7" fmla="*/ 51 h 103"/>
                <a:gd name="T8" fmla="*/ 51 w 103"/>
                <a:gd name="T9" fmla="*/ 103 h 103"/>
                <a:gd name="T10" fmla="*/ 0 w 103"/>
                <a:gd name="T11" fmla="*/ 51 h 103"/>
              </a:gdLst>
              <a:ahLst/>
              <a:cxnLst>
                <a:cxn ang="0">
                  <a:pos x="T0" y="T1"/>
                </a:cxn>
                <a:cxn ang="0">
                  <a:pos x="T2" y="T3"/>
                </a:cxn>
                <a:cxn ang="0">
                  <a:pos x="T4" y="T5"/>
                </a:cxn>
                <a:cxn ang="0">
                  <a:pos x="T6" y="T7"/>
                </a:cxn>
                <a:cxn ang="0">
                  <a:pos x="T8" y="T9"/>
                </a:cxn>
                <a:cxn ang="0">
                  <a:pos x="T10" y="T11"/>
                </a:cxn>
              </a:cxnLst>
              <a:rect l="0" t="0" r="r" b="b"/>
              <a:pathLst>
                <a:path w="103" h="103">
                  <a:moveTo>
                    <a:pt x="0" y="51"/>
                  </a:moveTo>
                  <a:lnTo>
                    <a:pt x="0" y="51"/>
                  </a:lnTo>
                  <a:cubicBezTo>
                    <a:pt x="0" y="23"/>
                    <a:pt x="23" y="0"/>
                    <a:pt x="51" y="0"/>
                  </a:cubicBezTo>
                  <a:cubicBezTo>
                    <a:pt x="80" y="0"/>
                    <a:pt x="103" y="23"/>
                    <a:pt x="103" y="51"/>
                  </a:cubicBezTo>
                  <a:cubicBezTo>
                    <a:pt x="103" y="80"/>
                    <a:pt x="80" y="103"/>
                    <a:pt x="51" y="103"/>
                  </a:cubicBezTo>
                  <a:cubicBezTo>
                    <a:pt x="23" y="103"/>
                    <a:pt x="0" y="80"/>
                    <a:pt x="0" y="51"/>
                  </a:cubicBezTo>
                  <a:close/>
                </a:path>
              </a:pathLst>
            </a:custGeom>
            <a:solidFill>
              <a:srgbClr val="4BB8E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04" name="Freeform 102">
              <a:extLst>
                <a:ext uri="{FF2B5EF4-FFF2-40B4-BE49-F238E27FC236}">
                  <a16:creationId xmlns:a16="http://schemas.microsoft.com/office/drawing/2014/main" id="{1CF91DC9-7E14-45EA-BE04-151E8B560076}"/>
                </a:ext>
              </a:extLst>
            </p:cNvPr>
            <p:cNvSpPr>
              <a:spLocks/>
            </p:cNvSpPr>
            <p:nvPr/>
          </p:nvSpPr>
          <p:spPr bwMode="auto">
            <a:xfrm>
              <a:off x="4124" y="1568"/>
              <a:ext cx="86" cy="87"/>
            </a:xfrm>
            <a:custGeom>
              <a:avLst/>
              <a:gdLst>
                <a:gd name="T0" fmla="*/ 0 w 103"/>
                <a:gd name="T1" fmla="*/ 51 h 103"/>
                <a:gd name="T2" fmla="*/ 0 w 103"/>
                <a:gd name="T3" fmla="*/ 51 h 103"/>
                <a:gd name="T4" fmla="*/ 51 w 103"/>
                <a:gd name="T5" fmla="*/ 0 h 103"/>
                <a:gd name="T6" fmla="*/ 103 w 103"/>
                <a:gd name="T7" fmla="*/ 51 h 103"/>
                <a:gd name="T8" fmla="*/ 51 w 103"/>
                <a:gd name="T9" fmla="*/ 103 h 103"/>
                <a:gd name="T10" fmla="*/ 0 w 103"/>
                <a:gd name="T11" fmla="*/ 51 h 103"/>
                <a:gd name="T12" fmla="*/ 0 w 103"/>
                <a:gd name="T13" fmla="*/ 51 h 103"/>
              </a:gdLst>
              <a:ahLst/>
              <a:cxnLst>
                <a:cxn ang="0">
                  <a:pos x="T0" y="T1"/>
                </a:cxn>
                <a:cxn ang="0">
                  <a:pos x="T2" y="T3"/>
                </a:cxn>
                <a:cxn ang="0">
                  <a:pos x="T4" y="T5"/>
                </a:cxn>
                <a:cxn ang="0">
                  <a:pos x="T6" y="T7"/>
                </a:cxn>
                <a:cxn ang="0">
                  <a:pos x="T8" y="T9"/>
                </a:cxn>
                <a:cxn ang="0">
                  <a:pos x="T10" y="T11"/>
                </a:cxn>
                <a:cxn ang="0">
                  <a:pos x="T12" y="T13"/>
                </a:cxn>
              </a:cxnLst>
              <a:rect l="0" t="0" r="r" b="b"/>
              <a:pathLst>
                <a:path w="103" h="103">
                  <a:moveTo>
                    <a:pt x="0" y="51"/>
                  </a:moveTo>
                  <a:lnTo>
                    <a:pt x="0" y="51"/>
                  </a:lnTo>
                  <a:cubicBezTo>
                    <a:pt x="0" y="23"/>
                    <a:pt x="23" y="0"/>
                    <a:pt x="51" y="0"/>
                  </a:cubicBezTo>
                  <a:cubicBezTo>
                    <a:pt x="80" y="0"/>
                    <a:pt x="103" y="23"/>
                    <a:pt x="103" y="51"/>
                  </a:cubicBezTo>
                  <a:cubicBezTo>
                    <a:pt x="103" y="80"/>
                    <a:pt x="80" y="103"/>
                    <a:pt x="51" y="103"/>
                  </a:cubicBezTo>
                  <a:cubicBezTo>
                    <a:pt x="23" y="103"/>
                    <a:pt x="0" y="80"/>
                    <a:pt x="0" y="51"/>
                  </a:cubicBezTo>
                  <a:lnTo>
                    <a:pt x="0" y="51"/>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5" name="Freeform 103">
              <a:extLst>
                <a:ext uri="{FF2B5EF4-FFF2-40B4-BE49-F238E27FC236}">
                  <a16:creationId xmlns:a16="http://schemas.microsoft.com/office/drawing/2014/main" id="{E3B680CF-1963-4B71-98CB-EED092DA60D3}"/>
                </a:ext>
              </a:extLst>
            </p:cNvPr>
            <p:cNvSpPr>
              <a:spLocks/>
            </p:cNvSpPr>
            <p:nvPr/>
          </p:nvSpPr>
          <p:spPr bwMode="auto">
            <a:xfrm>
              <a:off x="4037" y="1394"/>
              <a:ext cx="137" cy="214"/>
            </a:xfrm>
            <a:custGeom>
              <a:avLst/>
              <a:gdLst>
                <a:gd name="T0" fmla="*/ 106 w 163"/>
                <a:gd name="T1" fmla="*/ 118 h 255"/>
                <a:gd name="T2" fmla="*/ 106 w 163"/>
                <a:gd name="T3" fmla="*/ 118 h 255"/>
                <a:gd name="T4" fmla="*/ 17 w 163"/>
                <a:gd name="T5" fmla="*/ 10 h 255"/>
                <a:gd name="T6" fmla="*/ 66 w 163"/>
                <a:gd name="T7" fmla="*/ 142 h 255"/>
                <a:gd name="T8" fmla="*/ 155 w 163"/>
                <a:gd name="T9" fmla="*/ 250 h 255"/>
                <a:gd name="T10" fmla="*/ 106 w 163"/>
                <a:gd name="T11" fmla="*/ 118 h 255"/>
              </a:gdLst>
              <a:ahLst/>
              <a:cxnLst>
                <a:cxn ang="0">
                  <a:pos x="T0" y="T1"/>
                </a:cxn>
                <a:cxn ang="0">
                  <a:pos x="T2" y="T3"/>
                </a:cxn>
                <a:cxn ang="0">
                  <a:pos x="T4" y="T5"/>
                </a:cxn>
                <a:cxn ang="0">
                  <a:pos x="T6" y="T7"/>
                </a:cxn>
                <a:cxn ang="0">
                  <a:pos x="T8" y="T9"/>
                </a:cxn>
                <a:cxn ang="0">
                  <a:pos x="T10" y="T11"/>
                </a:cxn>
              </a:cxnLst>
              <a:rect l="0" t="0" r="r" b="b"/>
              <a:pathLst>
                <a:path w="163" h="255">
                  <a:moveTo>
                    <a:pt x="106" y="118"/>
                  </a:moveTo>
                  <a:lnTo>
                    <a:pt x="106" y="118"/>
                  </a:lnTo>
                  <a:cubicBezTo>
                    <a:pt x="68" y="52"/>
                    <a:pt x="34" y="0"/>
                    <a:pt x="17" y="10"/>
                  </a:cubicBezTo>
                  <a:cubicBezTo>
                    <a:pt x="0" y="20"/>
                    <a:pt x="28" y="76"/>
                    <a:pt x="66" y="142"/>
                  </a:cubicBezTo>
                  <a:cubicBezTo>
                    <a:pt x="104" y="208"/>
                    <a:pt x="149" y="255"/>
                    <a:pt x="155" y="250"/>
                  </a:cubicBezTo>
                  <a:cubicBezTo>
                    <a:pt x="163" y="244"/>
                    <a:pt x="145" y="185"/>
                    <a:pt x="106" y="118"/>
                  </a:cubicBez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06" name="Freeform 104">
              <a:extLst>
                <a:ext uri="{FF2B5EF4-FFF2-40B4-BE49-F238E27FC236}">
                  <a16:creationId xmlns:a16="http://schemas.microsoft.com/office/drawing/2014/main" id="{E24B393D-0C93-4221-9DC4-8FFA8B67135F}"/>
                </a:ext>
              </a:extLst>
            </p:cNvPr>
            <p:cNvSpPr>
              <a:spLocks/>
            </p:cNvSpPr>
            <p:nvPr/>
          </p:nvSpPr>
          <p:spPr bwMode="auto">
            <a:xfrm>
              <a:off x="4037" y="1394"/>
              <a:ext cx="137" cy="214"/>
            </a:xfrm>
            <a:custGeom>
              <a:avLst/>
              <a:gdLst>
                <a:gd name="T0" fmla="*/ 106 w 163"/>
                <a:gd name="T1" fmla="*/ 118 h 255"/>
                <a:gd name="T2" fmla="*/ 106 w 163"/>
                <a:gd name="T3" fmla="*/ 118 h 255"/>
                <a:gd name="T4" fmla="*/ 17 w 163"/>
                <a:gd name="T5" fmla="*/ 10 h 255"/>
                <a:gd name="T6" fmla="*/ 66 w 163"/>
                <a:gd name="T7" fmla="*/ 142 h 255"/>
                <a:gd name="T8" fmla="*/ 155 w 163"/>
                <a:gd name="T9" fmla="*/ 250 h 255"/>
                <a:gd name="T10" fmla="*/ 106 w 163"/>
                <a:gd name="T11" fmla="*/ 118 h 255"/>
              </a:gdLst>
              <a:ahLst/>
              <a:cxnLst>
                <a:cxn ang="0">
                  <a:pos x="T0" y="T1"/>
                </a:cxn>
                <a:cxn ang="0">
                  <a:pos x="T2" y="T3"/>
                </a:cxn>
                <a:cxn ang="0">
                  <a:pos x="T4" y="T5"/>
                </a:cxn>
                <a:cxn ang="0">
                  <a:pos x="T6" y="T7"/>
                </a:cxn>
                <a:cxn ang="0">
                  <a:pos x="T8" y="T9"/>
                </a:cxn>
                <a:cxn ang="0">
                  <a:pos x="T10" y="T11"/>
                </a:cxn>
              </a:cxnLst>
              <a:rect l="0" t="0" r="r" b="b"/>
              <a:pathLst>
                <a:path w="163" h="255">
                  <a:moveTo>
                    <a:pt x="106" y="118"/>
                  </a:moveTo>
                  <a:lnTo>
                    <a:pt x="106" y="118"/>
                  </a:lnTo>
                  <a:cubicBezTo>
                    <a:pt x="68" y="52"/>
                    <a:pt x="34" y="0"/>
                    <a:pt x="17" y="10"/>
                  </a:cubicBezTo>
                  <a:cubicBezTo>
                    <a:pt x="0" y="20"/>
                    <a:pt x="28" y="76"/>
                    <a:pt x="66" y="142"/>
                  </a:cubicBezTo>
                  <a:cubicBezTo>
                    <a:pt x="104" y="208"/>
                    <a:pt x="149" y="255"/>
                    <a:pt x="155" y="250"/>
                  </a:cubicBezTo>
                  <a:cubicBezTo>
                    <a:pt x="163" y="244"/>
                    <a:pt x="145" y="185"/>
                    <a:pt x="106" y="118"/>
                  </a:cubicBezTo>
                  <a:close/>
                </a:path>
              </a:pathLst>
            </a:custGeom>
            <a:solidFill>
              <a:srgbClr val="97979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07" name="Freeform 105">
              <a:extLst>
                <a:ext uri="{FF2B5EF4-FFF2-40B4-BE49-F238E27FC236}">
                  <a16:creationId xmlns:a16="http://schemas.microsoft.com/office/drawing/2014/main" id="{F4318E9D-C120-43F2-8058-F0E5A49E7B2D}"/>
                </a:ext>
              </a:extLst>
            </p:cNvPr>
            <p:cNvSpPr>
              <a:spLocks/>
            </p:cNvSpPr>
            <p:nvPr/>
          </p:nvSpPr>
          <p:spPr bwMode="auto">
            <a:xfrm>
              <a:off x="4037" y="1394"/>
              <a:ext cx="137" cy="214"/>
            </a:xfrm>
            <a:custGeom>
              <a:avLst/>
              <a:gdLst>
                <a:gd name="T0" fmla="*/ 106 w 163"/>
                <a:gd name="T1" fmla="*/ 118 h 255"/>
                <a:gd name="T2" fmla="*/ 106 w 163"/>
                <a:gd name="T3" fmla="*/ 118 h 255"/>
                <a:gd name="T4" fmla="*/ 17 w 163"/>
                <a:gd name="T5" fmla="*/ 10 h 255"/>
                <a:gd name="T6" fmla="*/ 66 w 163"/>
                <a:gd name="T7" fmla="*/ 142 h 255"/>
                <a:gd name="T8" fmla="*/ 155 w 163"/>
                <a:gd name="T9" fmla="*/ 250 h 255"/>
                <a:gd name="T10" fmla="*/ 106 w 163"/>
                <a:gd name="T11" fmla="*/ 118 h 255"/>
                <a:gd name="T12" fmla="*/ 106 w 163"/>
                <a:gd name="T13" fmla="*/ 118 h 255"/>
              </a:gdLst>
              <a:ahLst/>
              <a:cxnLst>
                <a:cxn ang="0">
                  <a:pos x="T0" y="T1"/>
                </a:cxn>
                <a:cxn ang="0">
                  <a:pos x="T2" y="T3"/>
                </a:cxn>
                <a:cxn ang="0">
                  <a:pos x="T4" y="T5"/>
                </a:cxn>
                <a:cxn ang="0">
                  <a:pos x="T6" y="T7"/>
                </a:cxn>
                <a:cxn ang="0">
                  <a:pos x="T8" y="T9"/>
                </a:cxn>
                <a:cxn ang="0">
                  <a:pos x="T10" y="T11"/>
                </a:cxn>
                <a:cxn ang="0">
                  <a:pos x="T12" y="T13"/>
                </a:cxn>
              </a:cxnLst>
              <a:rect l="0" t="0" r="r" b="b"/>
              <a:pathLst>
                <a:path w="163" h="255">
                  <a:moveTo>
                    <a:pt x="106" y="118"/>
                  </a:moveTo>
                  <a:lnTo>
                    <a:pt x="106" y="118"/>
                  </a:lnTo>
                  <a:cubicBezTo>
                    <a:pt x="68" y="52"/>
                    <a:pt x="34" y="0"/>
                    <a:pt x="17" y="10"/>
                  </a:cubicBezTo>
                  <a:cubicBezTo>
                    <a:pt x="0" y="20"/>
                    <a:pt x="28" y="76"/>
                    <a:pt x="66" y="142"/>
                  </a:cubicBezTo>
                  <a:cubicBezTo>
                    <a:pt x="104" y="208"/>
                    <a:pt x="149" y="255"/>
                    <a:pt x="155" y="250"/>
                  </a:cubicBezTo>
                  <a:cubicBezTo>
                    <a:pt x="163" y="244"/>
                    <a:pt x="145" y="185"/>
                    <a:pt x="106" y="118"/>
                  </a:cubicBezTo>
                  <a:lnTo>
                    <a:pt x="106" y="118"/>
                  </a:lnTo>
                  <a:close/>
                </a:path>
              </a:pathLst>
            </a:custGeom>
            <a:noFill/>
            <a:ln w="174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8" name="Freeform 106">
              <a:extLst>
                <a:ext uri="{FF2B5EF4-FFF2-40B4-BE49-F238E27FC236}">
                  <a16:creationId xmlns:a16="http://schemas.microsoft.com/office/drawing/2014/main" id="{60A671D1-7AF3-4E83-A8E8-73727576AD62}"/>
                </a:ext>
              </a:extLst>
            </p:cNvPr>
            <p:cNvSpPr>
              <a:spLocks/>
            </p:cNvSpPr>
            <p:nvPr/>
          </p:nvSpPr>
          <p:spPr bwMode="auto">
            <a:xfrm>
              <a:off x="4168" y="1583"/>
              <a:ext cx="233" cy="39"/>
            </a:xfrm>
            <a:custGeom>
              <a:avLst/>
              <a:gdLst>
                <a:gd name="T0" fmla="*/ 140 w 278"/>
                <a:gd name="T1" fmla="*/ 46 h 46"/>
                <a:gd name="T2" fmla="*/ 140 w 278"/>
                <a:gd name="T3" fmla="*/ 46 h 46"/>
                <a:gd name="T4" fmla="*/ 278 w 278"/>
                <a:gd name="T5" fmla="*/ 23 h 46"/>
                <a:gd name="T6" fmla="*/ 140 w 278"/>
                <a:gd name="T7" fmla="*/ 0 h 46"/>
                <a:gd name="T8" fmla="*/ 1 w 278"/>
                <a:gd name="T9" fmla="*/ 23 h 46"/>
                <a:gd name="T10" fmla="*/ 140 w 278"/>
                <a:gd name="T11" fmla="*/ 46 h 46"/>
              </a:gdLst>
              <a:ahLst/>
              <a:cxnLst>
                <a:cxn ang="0">
                  <a:pos x="T0" y="T1"/>
                </a:cxn>
                <a:cxn ang="0">
                  <a:pos x="T2" y="T3"/>
                </a:cxn>
                <a:cxn ang="0">
                  <a:pos x="T4" y="T5"/>
                </a:cxn>
                <a:cxn ang="0">
                  <a:pos x="T6" y="T7"/>
                </a:cxn>
                <a:cxn ang="0">
                  <a:pos x="T8" y="T9"/>
                </a:cxn>
                <a:cxn ang="0">
                  <a:pos x="T10" y="T11"/>
                </a:cxn>
              </a:cxnLst>
              <a:rect l="0" t="0" r="r" b="b"/>
              <a:pathLst>
                <a:path w="278" h="46">
                  <a:moveTo>
                    <a:pt x="140" y="46"/>
                  </a:moveTo>
                  <a:lnTo>
                    <a:pt x="140" y="46"/>
                  </a:lnTo>
                  <a:cubicBezTo>
                    <a:pt x="216" y="46"/>
                    <a:pt x="278" y="43"/>
                    <a:pt x="278" y="23"/>
                  </a:cubicBezTo>
                  <a:cubicBezTo>
                    <a:pt x="278" y="3"/>
                    <a:pt x="216" y="0"/>
                    <a:pt x="140" y="0"/>
                  </a:cubicBezTo>
                  <a:cubicBezTo>
                    <a:pt x="63" y="0"/>
                    <a:pt x="0" y="15"/>
                    <a:pt x="1" y="23"/>
                  </a:cubicBezTo>
                  <a:cubicBezTo>
                    <a:pt x="3" y="32"/>
                    <a:pt x="63" y="46"/>
                    <a:pt x="140" y="46"/>
                  </a:cubicBez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09" name="Freeform 107">
              <a:extLst>
                <a:ext uri="{FF2B5EF4-FFF2-40B4-BE49-F238E27FC236}">
                  <a16:creationId xmlns:a16="http://schemas.microsoft.com/office/drawing/2014/main" id="{7179AC1E-756A-40D5-9A5B-9620E05827A8}"/>
                </a:ext>
              </a:extLst>
            </p:cNvPr>
            <p:cNvSpPr>
              <a:spLocks/>
            </p:cNvSpPr>
            <p:nvPr/>
          </p:nvSpPr>
          <p:spPr bwMode="auto">
            <a:xfrm>
              <a:off x="4168" y="1583"/>
              <a:ext cx="233" cy="39"/>
            </a:xfrm>
            <a:custGeom>
              <a:avLst/>
              <a:gdLst>
                <a:gd name="T0" fmla="*/ 140 w 278"/>
                <a:gd name="T1" fmla="*/ 46 h 46"/>
                <a:gd name="T2" fmla="*/ 140 w 278"/>
                <a:gd name="T3" fmla="*/ 46 h 46"/>
                <a:gd name="T4" fmla="*/ 278 w 278"/>
                <a:gd name="T5" fmla="*/ 23 h 46"/>
                <a:gd name="T6" fmla="*/ 140 w 278"/>
                <a:gd name="T7" fmla="*/ 0 h 46"/>
                <a:gd name="T8" fmla="*/ 1 w 278"/>
                <a:gd name="T9" fmla="*/ 23 h 46"/>
                <a:gd name="T10" fmla="*/ 140 w 278"/>
                <a:gd name="T11" fmla="*/ 46 h 46"/>
              </a:gdLst>
              <a:ahLst/>
              <a:cxnLst>
                <a:cxn ang="0">
                  <a:pos x="T0" y="T1"/>
                </a:cxn>
                <a:cxn ang="0">
                  <a:pos x="T2" y="T3"/>
                </a:cxn>
                <a:cxn ang="0">
                  <a:pos x="T4" y="T5"/>
                </a:cxn>
                <a:cxn ang="0">
                  <a:pos x="T6" y="T7"/>
                </a:cxn>
                <a:cxn ang="0">
                  <a:pos x="T8" y="T9"/>
                </a:cxn>
                <a:cxn ang="0">
                  <a:pos x="T10" y="T11"/>
                </a:cxn>
              </a:cxnLst>
              <a:rect l="0" t="0" r="r" b="b"/>
              <a:pathLst>
                <a:path w="278" h="46">
                  <a:moveTo>
                    <a:pt x="140" y="46"/>
                  </a:moveTo>
                  <a:lnTo>
                    <a:pt x="140" y="46"/>
                  </a:lnTo>
                  <a:cubicBezTo>
                    <a:pt x="216" y="46"/>
                    <a:pt x="278" y="43"/>
                    <a:pt x="278" y="23"/>
                  </a:cubicBezTo>
                  <a:cubicBezTo>
                    <a:pt x="278" y="3"/>
                    <a:pt x="216" y="0"/>
                    <a:pt x="140" y="0"/>
                  </a:cubicBezTo>
                  <a:cubicBezTo>
                    <a:pt x="63" y="0"/>
                    <a:pt x="0" y="15"/>
                    <a:pt x="1" y="23"/>
                  </a:cubicBezTo>
                  <a:cubicBezTo>
                    <a:pt x="3" y="32"/>
                    <a:pt x="63" y="46"/>
                    <a:pt x="140" y="46"/>
                  </a:cubicBezTo>
                  <a:close/>
                </a:path>
              </a:pathLst>
            </a:custGeom>
            <a:solidFill>
              <a:srgbClr val="97979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10" name="Freeform 108">
              <a:extLst>
                <a:ext uri="{FF2B5EF4-FFF2-40B4-BE49-F238E27FC236}">
                  <a16:creationId xmlns:a16="http://schemas.microsoft.com/office/drawing/2014/main" id="{FB3B8E59-D5C2-4CE0-84B7-B0377713D99D}"/>
                </a:ext>
              </a:extLst>
            </p:cNvPr>
            <p:cNvSpPr>
              <a:spLocks/>
            </p:cNvSpPr>
            <p:nvPr/>
          </p:nvSpPr>
          <p:spPr bwMode="auto">
            <a:xfrm>
              <a:off x="4168" y="1583"/>
              <a:ext cx="233" cy="39"/>
            </a:xfrm>
            <a:custGeom>
              <a:avLst/>
              <a:gdLst>
                <a:gd name="T0" fmla="*/ 140 w 278"/>
                <a:gd name="T1" fmla="*/ 46 h 46"/>
                <a:gd name="T2" fmla="*/ 140 w 278"/>
                <a:gd name="T3" fmla="*/ 46 h 46"/>
                <a:gd name="T4" fmla="*/ 278 w 278"/>
                <a:gd name="T5" fmla="*/ 23 h 46"/>
                <a:gd name="T6" fmla="*/ 140 w 278"/>
                <a:gd name="T7" fmla="*/ 0 h 46"/>
                <a:gd name="T8" fmla="*/ 1 w 278"/>
                <a:gd name="T9" fmla="*/ 23 h 46"/>
                <a:gd name="T10" fmla="*/ 140 w 278"/>
                <a:gd name="T11" fmla="*/ 46 h 46"/>
                <a:gd name="T12" fmla="*/ 140 w 2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278" h="46">
                  <a:moveTo>
                    <a:pt x="140" y="46"/>
                  </a:moveTo>
                  <a:lnTo>
                    <a:pt x="140" y="46"/>
                  </a:lnTo>
                  <a:cubicBezTo>
                    <a:pt x="216" y="46"/>
                    <a:pt x="278" y="43"/>
                    <a:pt x="278" y="23"/>
                  </a:cubicBezTo>
                  <a:cubicBezTo>
                    <a:pt x="278" y="3"/>
                    <a:pt x="216" y="0"/>
                    <a:pt x="140" y="0"/>
                  </a:cubicBezTo>
                  <a:cubicBezTo>
                    <a:pt x="63" y="0"/>
                    <a:pt x="0" y="15"/>
                    <a:pt x="1" y="23"/>
                  </a:cubicBezTo>
                  <a:cubicBezTo>
                    <a:pt x="3" y="32"/>
                    <a:pt x="63" y="46"/>
                    <a:pt x="140" y="46"/>
                  </a:cubicBezTo>
                  <a:lnTo>
                    <a:pt x="140" y="46"/>
                  </a:lnTo>
                  <a:close/>
                </a:path>
              </a:pathLst>
            </a:custGeom>
            <a:noFill/>
            <a:ln w="174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11" name="Freeform 109">
              <a:extLst>
                <a:ext uri="{FF2B5EF4-FFF2-40B4-BE49-F238E27FC236}">
                  <a16:creationId xmlns:a16="http://schemas.microsoft.com/office/drawing/2014/main" id="{C31AC05D-1B26-4249-BDC5-5F35B72BF083}"/>
                </a:ext>
              </a:extLst>
            </p:cNvPr>
            <p:cNvSpPr>
              <a:spLocks/>
            </p:cNvSpPr>
            <p:nvPr/>
          </p:nvSpPr>
          <p:spPr bwMode="auto">
            <a:xfrm>
              <a:off x="4036" y="1598"/>
              <a:ext cx="137" cy="213"/>
            </a:xfrm>
            <a:custGeom>
              <a:avLst/>
              <a:gdLst>
                <a:gd name="T0" fmla="*/ 66 w 163"/>
                <a:gd name="T1" fmla="*/ 112 h 253"/>
                <a:gd name="T2" fmla="*/ 66 w 163"/>
                <a:gd name="T3" fmla="*/ 112 h 253"/>
                <a:gd name="T4" fmla="*/ 17 w 163"/>
                <a:gd name="T5" fmla="*/ 244 h 253"/>
                <a:gd name="T6" fmla="*/ 107 w 163"/>
                <a:gd name="T7" fmla="*/ 135 h 253"/>
                <a:gd name="T8" fmla="*/ 156 w 163"/>
                <a:gd name="T9" fmla="*/ 4 h 253"/>
                <a:gd name="T10" fmla="*/ 66 w 163"/>
                <a:gd name="T11" fmla="*/ 112 h 253"/>
              </a:gdLst>
              <a:ahLst/>
              <a:cxnLst>
                <a:cxn ang="0">
                  <a:pos x="T0" y="T1"/>
                </a:cxn>
                <a:cxn ang="0">
                  <a:pos x="T2" y="T3"/>
                </a:cxn>
                <a:cxn ang="0">
                  <a:pos x="T4" y="T5"/>
                </a:cxn>
                <a:cxn ang="0">
                  <a:pos x="T6" y="T7"/>
                </a:cxn>
                <a:cxn ang="0">
                  <a:pos x="T8" y="T9"/>
                </a:cxn>
                <a:cxn ang="0">
                  <a:pos x="T10" y="T11"/>
                </a:cxn>
              </a:cxnLst>
              <a:rect l="0" t="0" r="r" b="b"/>
              <a:pathLst>
                <a:path w="163" h="253">
                  <a:moveTo>
                    <a:pt x="66" y="112"/>
                  </a:moveTo>
                  <a:lnTo>
                    <a:pt x="66" y="112"/>
                  </a:lnTo>
                  <a:cubicBezTo>
                    <a:pt x="28" y="178"/>
                    <a:pt x="0" y="234"/>
                    <a:pt x="17" y="244"/>
                  </a:cubicBezTo>
                  <a:cubicBezTo>
                    <a:pt x="35" y="253"/>
                    <a:pt x="69" y="202"/>
                    <a:pt x="107" y="135"/>
                  </a:cubicBezTo>
                  <a:cubicBezTo>
                    <a:pt x="145" y="69"/>
                    <a:pt x="163" y="7"/>
                    <a:pt x="156" y="4"/>
                  </a:cubicBezTo>
                  <a:cubicBezTo>
                    <a:pt x="147" y="0"/>
                    <a:pt x="104" y="46"/>
                    <a:pt x="66" y="112"/>
                  </a:cubicBez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12" name="Freeform 110">
              <a:extLst>
                <a:ext uri="{FF2B5EF4-FFF2-40B4-BE49-F238E27FC236}">
                  <a16:creationId xmlns:a16="http://schemas.microsoft.com/office/drawing/2014/main" id="{FF40849D-2177-4ECE-81AD-2C02E9FE5D0E}"/>
                </a:ext>
              </a:extLst>
            </p:cNvPr>
            <p:cNvSpPr>
              <a:spLocks/>
            </p:cNvSpPr>
            <p:nvPr/>
          </p:nvSpPr>
          <p:spPr bwMode="auto">
            <a:xfrm>
              <a:off x="4036" y="1598"/>
              <a:ext cx="137" cy="213"/>
            </a:xfrm>
            <a:custGeom>
              <a:avLst/>
              <a:gdLst>
                <a:gd name="T0" fmla="*/ 66 w 163"/>
                <a:gd name="T1" fmla="*/ 112 h 253"/>
                <a:gd name="T2" fmla="*/ 66 w 163"/>
                <a:gd name="T3" fmla="*/ 112 h 253"/>
                <a:gd name="T4" fmla="*/ 17 w 163"/>
                <a:gd name="T5" fmla="*/ 244 h 253"/>
                <a:gd name="T6" fmla="*/ 107 w 163"/>
                <a:gd name="T7" fmla="*/ 135 h 253"/>
                <a:gd name="T8" fmla="*/ 156 w 163"/>
                <a:gd name="T9" fmla="*/ 4 h 253"/>
                <a:gd name="T10" fmla="*/ 66 w 163"/>
                <a:gd name="T11" fmla="*/ 112 h 253"/>
              </a:gdLst>
              <a:ahLst/>
              <a:cxnLst>
                <a:cxn ang="0">
                  <a:pos x="T0" y="T1"/>
                </a:cxn>
                <a:cxn ang="0">
                  <a:pos x="T2" y="T3"/>
                </a:cxn>
                <a:cxn ang="0">
                  <a:pos x="T4" y="T5"/>
                </a:cxn>
                <a:cxn ang="0">
                  <a:pos x="T6" y="T7"/>
                </a:cxn>
                <a:cxn ang="0">
                  <a:pos x="T8" y="T9"/>
                </a:cxn>
                <a:cxn ang="0">
                  <a:pos x="T10" y="T11"/>
                </a:cxn>
              </a:cxnLst>
              <a:rect l="0" t="0" r="r" b="b"/>
              <a:pathLst>
                <a:path w="163" h="253">
                  <a:moveTo>
                    <a:pt x="66" y="112"/>
                  </a:moveTo>
                  <a:lnTo>
                    <a:pt x="66" y="112"/>
                  </a:lnTo>
                  <a:cubicBezTo>
                    <a:pt x="28" y="178"/>
                    <a:pt x="0" y="234"/>
                    <a:pt x="17" y="244"/>
                  </a:cubicBezTo>
                  <a:cubicBezTo>
                    <a:pt x="35" y="253"/>
                    <a:pt x="69" y="202"/>
                    <a:pt x="107" y="135"/>
                  </a:cubicBezTo>
                  <a:cubicBezTo>
                    <a:pt x="145" y="69"/>
                    <a:pt x="163" y="7"/>
                    <a:pt x="156" y="4"/>
                  </a:cubicBezTo>
                  <a:cubicBezTo>
                    <a:pt x="147" y="0"/>
                    <a:pt x="104" y="46"/>
                    <a:pt x="66" y="112"/>
                  </a:cubicBezTo>
                  <a:close/>
                </a:path>
              </a:pathLst>
            </a:custGeom>
            <a:solidFill>
              <a:srgbClr val="97979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13" name="Freeform 111">
              <a:extLst>
                <a:ext uri="{FF2B5EF4-FFF2-40B4-BE49-F238E27FC236}">
                  <a16:creationId xmlns:a16="http://schemas.microsoft.com/office/drawing/2014/main" id="{C80C3B04-0E2D-47BE-9BD5-EA7A4F98D4A7}"/>
                </a:ext>
              </a:extLst>
            </p:cNvPr>
            <p:cNvSpPr>
              <a:spLocks/>
            </p:cNvSpPr>
            <p:nvPr/>
          </p:nvSpPr>
          <p:spPr bwMode="auto">
            <a:xfrm>
              <a:off x="4036" y="1598"/>
              <a:ext cx="137" cy="213"/>
            </a:xfrm>
            <a:custGeom>
              <a:avLst/>
              <a:gdLst>
                <a:gd name="T0" fmla="*/ 66 w 163"/>
                <a:gd name="T1" fmla="*/ 112 h 253"/>
                <a:gd name="T2" fmla="*/ 66 w 163"/>
                <a:gd name="T3" fmla="*/ 112 h 253"/>
                <a:gd name="T4" fmla="*/ 17 w 163"/>
                <a:gd name="T5" fmla="*/ 244 h 253"/>
                <a:gd name="T6" fmla="*/ 107 w 163"/>
                <a:gd name="T7" fmla="*/ 135 h 253"/>
                <a:gd name="T8" fmla="*/ 156 w 163"/>
                <a:gd name="T9" fmla="*/ 4 h 253"/>
                <a:gd name="T10" fmla="*/ 66 w 163"/>
                <a:gd name="T11" fmla="*/ 112 h 253"/>
                <a:gd name="T12" fmla="*/ 66 w 163"/>
                <a:gd name="T13" fmla="*/ 112 h 253"/>
              </a:gdLst>
              <a:ahLst/>
              <a:cxnLst>
                <a:cxn ang="0">
                  <a:pos x="T0" y="T1"/>
                </a:cxn>
                <a:cxn ang="0">
                  <a:pos x="T2" y="T3"/>
                </a:cxn>
                <a:cxn ang="0">
                  <a:pos x="T4" y="T5"/>
                </a:cxn>
                <a:cxn ang="0">
                  <a:pos x="T6" y="T7"/>
                </a:cxn>
                <a:cxn ang="0">
                  <a:pos x="T8" y="T9"/>
                </a:cxn>
                <a:cxn ang="0">
                  <a:pos x="T10" y="T11"/>
                </a:cxn>
                <a:cxn ang="0">
                  <a:pos x="T12" y="T13"/>
                </a:cxn>
              </a:cxnLst>
              <a:rect l="0" t="0" r="r" b="b"/>
              <a:pathLst>
                <a:path w="163" h="253">
                  <a:moveTo>
                    <a:pt x="66" y="112"/>
                  </a:moveTo>
                  <a:lnTo>
                    <a:pt x="66" y="112"/>
                  </a:lnTo>
                  <a:cubicBezTo>
                    <a:pt x="28" y="178"/>
                    <a:pt x="0" y="234"/>
                    <a:pt x="17" y="244"/>
                  </a:cubicBezTo>
                  <a:cubicBezTo>
                    <a:pt x="35" y="253"/>
                    <a:pt x="69" y="202"/>
                    <a:pt x="107" y="135"/>
                  </a:cubicBezTo>
                  <a:cubicBezTo>
                    <a:pt x="145" y="69"/>
                    <a:pt x="163" y="7"/>
                    <a:pt x="156" y="4"/>
                  </a:cubicBezTo>
                  <a:cubicBezTo>
                    <a:pt x="147" y="0"/>
                    <a:pt x="104" y="46"/>
                    <a:pt x="66" y="112"/>
                  </a:cubicBezTo>
                  <a:lnTo>
                    <a:pt x="66" y="112"/>
                  </a:lnTo>
                  <a:close/>
                </a:path>
              </a:pathLst>
            </a:custGeom>
            <a:noFill/>
            <a:ln w="174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14" name="Freeform 112">
              <a:extLst>
                <a:ext uri="{FF2B5EF4-FFF2-40B4-BE49-F238E27FC236}">
                  <a16:creationId xmlns:a16="http://schemas.microsoft.com/office/drawing/2014/main" id="{8425D522-57CE-489E-B2EC-5B4E9356921D}"/>
                </a:ext>
              </a:extLst>
            </p:cNvPr>
            <p:cNvSpPr>
              <a:spLocks/>
            </p:cNvSpPr>
            <p:nvPr/>
          </p:nvSpPr>
          <p:spPr bwMode="auto">
            <a:xfrm>
              <a:off x="4021" y="2148"/>
              <a:ext cx="284" cy="8"/>
            </a:xfrm>
            <a:custGeom>
              <a:avLst/>
              <a:gdLst>
                <a:gd name="T0" fmla="*/ 0 w 337"/>
                <a:gd name="T1" fmla="*/ 10 h 10"/>
                <a:gd name="T2" fmla="*/ 0 w 337"/>
                <a:gd name="T3" fmla="*/ 10 h 10"/>
                <a:gd name="T4" fmla="*/ 140 w 337"/>
                <a:gd name="T5" fmla="*/ 0 h 10"/>
                <a:gd name="T6" fmla="*/ 337 w 337"/>
                <a:gd name="T7" fmla="*/ 10 h 10"/>
              </a:gdLst>
              <a:ahLst/>
              <a:cxnLst>
                <a:cxn ang="0">
                  <a:pos x="T0" y="T1"/>
                </a:cxn>
                <a:cxn ang="0">
                  <a:pos x="T2" y="T3"/>
                </a:cxn>
                <a:cxn ang="0">
                  <a:pos x="T4" y="T5"/>
                </a:cxn>
                <a:cxn ang="0">
                  <a:pos x="T6" y="T7"/>
                </a:cxn>
              </a:cxnLst>
              <a:rect l="0" t="0" r="r" b="b"/>
              <a:pathLst>
                <a:path w="337" h="10">
                  <a:moveTo>
                    <a:pt x="0" y="10"/>
                  </a:moveTo>
                  <a:lnTo>
                    <a:pt x="0" y="10"/>
                  </a:lnTo>
                  <a:cubicBezTo>
                    <a:pt x="0" y="10"/>
                    <a:pt x="28" y="0"/>
                    <a:pt x="140" y="0"/>
                  </a:cubicBezTo>
                  <a:cubicBezTo>
                    <a:pt x="253" y="0"/>
                    <a:pt x="337" y="10"/>
                    <a:pt x="337" y="10"/>
                  </a:cubicBez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15" name="Freeform 113">
              <a:extLst>
                <a:ext uri="{FF2B5EF4-FFF2-40B4-BE49-F238E27FC236}">
                  <a16:creationId xmlns:a16="http://schemas.microsoft.com/office/drawing/2014/main" id="{E89E0623-4C65-45B2-BEE2-764A7BA9ECF7}"/>
                </a:ext>
              </a:extLst>
            </p:cNvPr>
            <p:cNvSpPr>
              <a:spLocks noEditPoints="1"/>
            </p:cNvSpPr>
            <p:nvPr/>
          </p:nvSpPr>
          <p:spPr bwMode="auto">
            <a:xfrm>
              <a:off x="1007" y="1152"/>
              <a:ext cx="188" cy="892"/>
            </a:xfrm>
            <a:custGeom>
              <a:avLst/>
              <a:gdLst>
                <a:gd name="T0" fmla="*/ 56 w 224"/>
                <a:gd name="T1" fmla="*/ 373 h 1060"/>
                <a:gd name="T2" fmla="*/ 56 w 224"/>
                <a:gd name="T3" fmla="*/ 373 h 1060"/>
                <a:gd name="T4" fmla="*/ 168 w 224"/>
                <a:gd name="T5" fmla="*/ 377 h 1060"/>
                <a:gd name="T6" fmla="*/ 45 w 224"/>
                <a:gd name="T7" fmla="*/ 548 h 1060"/>
                <a:gd name="T8" fmla="*/ 45 w 224"/>
                <a:gd name="T9" fmla="*/ 548 h 1060"/>
                <a:gd name="T10" fmla="*/ 179 w 224"/>
                <a:gd name="T11" fmla="*/ 548 h 1060"/>
                <a:gd name="T12" fmla="*/ 33 w 224"/>
                <a:gd name="T13" fmla="*/ 720 h 1060"/>
                <a:gd name="T14" fmla="*/ 33 w 224"/>
                <a:gd name="T15" fmla="*/ 720 h 1060"/>
                <a:gd name="T16" fmla="*/ 205 w 224"/>
                <a:gd name="T17" fmla="*/ 720 h 1060"/>
                <a:gd name="T18" fmla="*/ 22 w 224"/>
                <a:gd name="T19" fmla="*/ 892 h 1060"/>
                <a:gd name="T20" fmla="*/ 22 w 224"/>
                <a:gd name="T21" fmla="*/ 892 h 1060"/>
                <a:gd name="T22" fmla="*/ 209 w 224"/>
                <a:gd name="T23" fmla="*/ 892 h 1060"/>
                <a:gd name="T24" fmla="*/ 0 w 224"/>
                <a:gd name="T25" fmla="*/ 1060 h 1060"/>
                <a:gd name="T26" fmla="*/ 0 w 224"/>
                <a:gd name="T27" fmla="*/ 1060 h 1060"/>
                <a:gd name="T28" fmla="*/ 104 w 224"/>
                <a:gd name="T29" fmla="*/ 0 h 1060"/>
                <a:gd name="T30" fmla="*/ 224 w 224"/>
                <a:gd name="T31" fmla="*/ 1000 h 1060"/>
                <a:gd name="T32" fmla="*/ 224 w 224"/>
                <a:gd name="T33" fmla="*/ 1000 h 1060"/>
                <a:gd name="T34" fmla="*/ 119 w 224"/>
                <a:gd name="T35" fmla="*/ 0 h 1060"/>
                <a:gd name="T36" fmla="*/ 119 w 224"/>
                <a:gd name="T37" fmla="*/ 1015 h 1060"/>
                <a:gd name="T38" fmla="*/ 119 w 224"/>
                <a:gd name="T39" fmla="*/ 1015 h 1060"/>
                <a:gd name="T40" fmla="*/ 119 w 224"/>
                <a:gd name="T41" fmla="*/ 0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1060">
                  <a:moveTo>
                    <a:pt x="56" y="373"/>
                  </a:moveTo>
                  <a:lnTo>
                    <a:pt x="56" y="373"/>
                  </a:lnTo>
                  <a:lnTo>
                    <a:pt x="168" y="377"/>
                  </a:lnTo>
                  <a:moveTo>
                    <a:pt x="45" y="548"/>
                  </a:moveTo>
                  <a:lnTo>
                    <a:pt x="45" y="548"/>
                  </a:lnTo>
                  <a:lnTo>
                    <a:pt x="179" y="548"/>
                  </a:lnTo>
                  <a:moveTo>
                    <a:pt x="33" y="720"/>
                  </a:moveTo>
                  <a:lnTo>
                    <a:pt x="33" y="720"/>
                  </a:lnTo>
                  <a:lnTo>
                    <a:pt x="205" y="720"/>
                  </a:lnTo>
                  <a:moveTo>
                    <a:pt x="22" y="892"/>
                  </a:moveTo>
                  <a:lnTo>
                    <a:pt x="22" y="892"/>
                  </a:lnTo>
                  <a:lnTo>
                    <a:pt x="209" y="892"/>
                  </a:lnTo>
                  <a:moveTo>
                    <a:pt x="0" y="1060"/>
                  </a:moveTo>
                  <a:lnTo>
                    <a:pt x="0" y="1060"/>
                  </a:lnTo>
                  <a:lnTo>
                    <a:pt x="104" y="0"/>
                  </a:lnTo>
                  <a:moveTo>
                    <a:pt x="224" y="1000"/>
                  </a:moveTo>
                  <a:lnTo>
                    <a:pt x="224" y="1000"/>
                  </a:lnTo>
                  <a:lnTo>
                    <a:pt x="119" y="0"/>
                  </a:lnTo>
                  <a:moveTo>
                    <a:pt x="119" y="1015"/>
                  </a:moveTo>
                  <a:lnTo>
                    <a:pt x="119" y="1015"/>
                  </a:lnTo>
                  <a:lnTo>
                    <a:pt x="119" y="0"/>
                  </a:lnTo>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16" name="Freeform 114">
              <a:extLst>
                <a:ext uri="{FF2B5EF4-FFF2-40B4-BE49-F238E27FC236}">
                  <a16:creationId xmlns:a16="http://schemas.microsoft.com/office/drawing/2014/main" id="{E88CC121-7518-46F3-A02C-AEE610719697}"/>
                </a:ext>
              </a:extLst>
            </p:cNvPr>
            <p:cNvSpPr>
              <a:spLocks noEditPoints="1"/>
            </p:cNvSpPr>
            <p:nvPr/>
          </p:nvSpPr>
          <p:spPr bwMode="auto">
            <a:xfrm>
              <a:off x="1094" y="1011"/>
              <a:ext cx="70" cy="295"/>
            </a:xfrm>
            <a:custGeom>
              <a:avLst/>
              <a:gdLst>
                <a:gd name="T0" fmla="*/ 49 w 83"/>
                <a:gd name="T1" fmla="*/ 175 h 351"/>
                <a:gd name="T2" fmla="*/ 49 w 83"/>
                <a:gd name="T3" fmla="*/ 175 h 351"/>
                <a:gd name="T4" fmla="*/ 0 w 83"/>
                <a:gd name="T5" fmla="*/ 168 h 351"/>
                <a:gd name="T6" fmla="*/ 83 w 83"/>
                <a:gd name="T7" fmla="*/ 351 h 351"/>
                <a:gd name="T8" fmla="*/ 83 w 83"/>
                <a:gd name="T9" fmla="*/ 351 h 351"/>
                <a:gd name="T10" fmla="*/ 49 w 83"/>
                <a:gd name="T11" fmla="*/ 175 h 351"/>
                <a:gd name="T12" fmla="*/ 83 w 83"/>
                <a:gd name="T13" fmla="*/ 0 h 351"/>
              </a:gdLst>
              <a:ahLst/>
              <a:cxnLst>
                <a:cxn ang="0">
                  <a:pos x="T0" y="T1"/>
                </a:cxn>
                <a:cxn ang="0">
                  <a:pos x="T2" y="T3"/>
                </a:cxn>
                <a:cxn ang="0">
                  <a:pos x="T4" y="T5"/>
                </a:cxn>
                <a:cxn ang="0">
                  <a:pos x="T6" y="T7"/>
                </a:cxn>
                <a:cxn ang="0">
                  <a:pos x="T8" y="T9"/>
                </a:cxn>
                <a:cxn ang="0">
                  <a:pos x="T10" y="T11"/>
                </a:cxn>
                <a:cxn ang="0">
                  <a:pos x="T12" y="T13"/>
                </a:cxn>
              </a:cxnLst>
              <a:rect l="0" t="0" r="r" b="b"/>
              <a:pathLst>
                <a:path w="83" h="351">
                  <a:moveTo>
                    <a:pt x="49" y="175"/>
                  </a:moveTo>
                  <a:lnTo>
                    <a:pt x="49" y="175"/>
                  </a:lnTo>
                  <a:lnTo>
                    <a:pt x="0" y="168"/>
                  </a:lnTo>
                  <a:moveTo>
                    <a:pt x="83" y="351"/>
                  </a:moveTo>
                  <a:lnTo>
                    <a:pt x="83" y="351"/>
                  </a:lnTo>
                  <a:cubicBezTo>
                    <a:pt x="64" y="351"/>
                    <a:pt x="49" y="272"/>
                    <a:pt x="49" y="175"/>
                  </a:cubicBezTo>
                  <a:cubicBezTo>
                    <a:pt x="49" y="78"/>
                    <a:pt x="64" y="0"/>
                    <a:pt x="83" y="0"/>
                  </a:cubicBezTo>
                </a:path>
              </a:pathLst>
            </a:custGeom>
            <a:noFill/>
            <a:ln w="127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17" name="Freeform 115">
              <a:extLst>
                <a:ext uri="{FF2B5EF4-FFF2-40B4-BE49-F238E27FC236}">
                  <a16:creationId xmlns:a16="http://schemas.microsoft.com/office/drawing/2014/main" id="{87E6F669-E23B-4F13-BBC0-CBF8B30F9CB7}"/>
                </a:ext>
              </a:extLst>
            </p:cNvPr>
            <p:cNvSpPr>
              <a:spLocks noEditPoints="1"/>
            </p:cNvSpPr>
            <p:nvPr/>
          </p:nvSpPr>
          <p:spPr bwMode="auto">
            <a:xfrm>
              <a:off x="1186" y="1033"/>
              <a:ext cx="228" cy="251"/>
            </a:xfrm>
            <a:custGeom>
              <a:avLst/>
              <a:gdLst>
                <a:gd name="T0" fmla="*/ 0 w 272"/>
                <a:gd name="T1" fmla="*/ 298 h 298"/>
                <a:gd name="T2" fmla="*/ 53 w 272"/>
                <a:gd name="T3" fmla="*/ 298 h 298"/>
                <a:gd name="T4" fmla="*/ 80 w 272"/>
                <a:gd name="T5" fmla="*/ 298 h 298"/>
                <a:gd name="T6" fmla="*/ 106 w 272"/>
                <a:gd name="T7" fmla="*/ 298 h 298"/>
                <a:gd name="T8" fmla="*/ 160 w 272"/>
                <a:gd name="T9" fmla="*/ 298 h 298"/>
                <a:gd name="T10" fmla="*/ 186 w 272"/>
                <a:gd name="T11" fmla="*/ 298 h 298"/>
                <a:gd name="T12" fmla="*/ 213 w 272"/>
                <a:gd name="T13" fmla="*/ 298 h 298"/>
                <a:gd name="T14" fmla="*/ 266 w 272"/>
                <a:gd name="T15" fmla="*/ 298 h 298"/>
                <a:gd name="T16" fmla="*/ 272 w 272"/>
                <a:gd name="T17" fmla="*/ 298 h 298"/>
                <a:gd name="T18" fmla="*/ 0 w 272"/>
                <a:gd name="T19" fmla="*/ 239 h 298"/>
                <a:gd name="T20" fmla="*/ 53 w 272"/>
                <a:gd name="T21" fmla="*/ 239 h 298"/>
                <a:gd name="T22" fmla="*/ 80 w 272"/>
                <a:gd name="T23" fmla="*/ 239 h 298"/>
                <a:gd name="T24" fmla="*/ 106 w 272"/>
                <a:gd name="T25" fmla="*/ 239 h 298"/>
                <a:gd name="T26" fmla="*/ 160 w 272"/>
                <a:gd name="T27" fmla="*/ 239 h 298"/>
                <a:gd name="T28" fmla="*/ 186 w 272"/>
                <a:gd name="T29" fmla="*/ 239 h 298"/>
                <a:gd name="T30" fmla="*/ 213 w 272"/>
                <a:gd name="T31" fmla="*/ 239 h 298"/>
                <a:gd name="T32" fmla="*/ 266 w 272"/>
                <a:gd name="T33" fmla="*/ 239 h 298"/>
                <a:gd name="T34" fmla="*/ 272 w 272"/>
                <a:gd name="T35" fmla="*/ 239 h 298"/>
                <a:gd name="T36" fmla="*/ 0 w 272"/>
                <a:gd name="T37" fmla="*/ 179 h 298"/>
                <a:gd name="T38" fmla="*/ 53 w 272"/>
                <a:gd name="T39" fmla="*/ 179 h 298"/>
                <a:gd name="T40" fmla="*/ 80 w 272"/>
                <a:gd name="T41" fmla="*/ 179 h 298"/>
                <a:gd name="T42" fmla="*/ 106 w 272"/>
                <a:gd name="T43" fmla="*/ 179 h 298"/>
                <a:gd name="T44" fmla="*/ 160 w 272"/>
                <a:gd name="T45" fmla="*/ 179 h 298"/>
                <a:gd name="T46" fmla="*/ 186 w 272"/>
                <a:gd name="T47" fmla="*/ 179 h 298"/>
                <a:gd name="T48" fmla="*/ 213 w 272"/>
                <a:gd name="T49" fmla="*/ 179 h 298"/>
                <a:gd name="T50" fmla="*/ 266 w 272"/>
                <a:gd name="T51" fmla="*/ 179 h 298"/>
                <a:gd name="T52" fmla="*/ 272 w 272"/>
                <a:gd name="T53" fmla="*/ 179 h 298"/>
                <a:gd name="T54" fmla="*/ 0 w 272"/>
                <a:gd name="T55" fmla="*/ 119 h 298"/>
                <a:gd name="T56" fmla="*/ 53 w 272"/>
                <a:gd name="T57" fmla="*/ 119 h 298"/>
                <a:gd name="T58" fmla="*/ 80 w 272"/>
                <a:gd name="T59" fmla="*/ 119 h 298"/>
                <a:gd name="T60" fmla="*/ 106 w 272"/>
                <a:gd name="T61" fmla="*/ 119 h 298"/>
                <a:gd name="T62" fmla="*/ 160 w 272"/>
                <a:gd name="T63" fmla="*/ 119 h 298"/>
                <a:gd name="T64" fmla="*/ 186 w 272"/>
                <a:gd name="T65" fmla="*/ 119 h 298"/>
                <a:gd name="T66" fmla="*/ 213 w 272"/>
                <a:gd name="T67" fmla="*/ 119 h 298"/>
                <a:gd name="T68" fmla="*/ 266 w 272"/>
                <a:gd name="T69" fmla="*/ 119 h 298"/>
                <a:gd name="T70" fmla="*/ 272 w 272"/>
                <a:gd name="T71" fmla="*/ 119 h 298"/>
                <a:gd name="T72" fmla="*/ 0 w 272"/>
                <a:gd name="T73" fmla="*/ 59 h 298"/>
                <a:gd name="T74" fmla="*/ 53 w 272"/>
                <a:gd name="T75" fmla="*/ 59 h 298"/>
                <a:gd name="T76" fmla="*/ 80 w 272"/>
                <a:gd name="T77" fmla="*/ 59 h 298"/>
                <a:gd name="T78" fmla="*/ 106 w 272"/>
                <a:gd name="T79" fmla="*/ 59 h 298"/>
                <a:gd name="T80" fmla="*/ 160 w 272"/>
                <a:gd name="T81" fmla="*/ 59 h 298"/>
                <a:gd name="T82" fmla="*/ 186 w 272"/>
                <a:gd name="T83" fmla="*/ 59 h 298"/>
                <a:gd name="T84" fmla="*/ 213 w 272"/>
                <a:gd name="T85" fmla="*/ 59 h 298"/>
                <a:gd name="T86" fmla="*/ 266 w 272"/>
                <a:gd name="T87" fmla="*/ 59 h 298"/>
                <a:gd name="T88" fmla="*/ 272 w 272"/>
                <a:gd name="T89" fmla="*/ 59 h 298"/>
                <a:gd name="T90" fmla="*/ 0 w 272"/>
                <a:gd name="T91" fmla="*/ 0 h 298"/>
                <a:gd name="T92" fmla="*/ 53 w 272"/>
                <a:gd name="T93" fmla="*/ 0 h 298"/>
                <a:gd name="T94" fmla="*/ 80 w 272"/>
                <a:gd name="T95" fmla="*/ 0 h 298"/>
                <a:gd name="T96" fmla="*/ 106 w 272"/>
                <a:gd name="T97" fmla="*/ 0 h 298"/>
                <a:gd name="T98" fmla="*/ 160 w 272"/>
                <a:gd name="T99" fmla="*/ 0 h 298"/>
                <a:gd name="T100" fmla="*/ 186 w 272"/>
                <a:gd name="T101" fmla="*/ 0 h 298"/>
                <a:gd name="T102" fmla="*/ 213 w 272"/>
                <a:gd name="T103" fmla="*/ 0 h 298"/>
                <a:gd name="T104" fmla="*/ 266 w 272"/>
                <a:gd name="T105" fmla="*/ 0 h 298"/>
                <a:gd name="T106" fmla="*/ 272 w 272"/>
                <a:gd name="T10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2" h="298">
                  <a:moveTo>
                    <a:pt x="0" y="298"/>
                  </a:moveTo>
                  <a:lnTo>
                    <a:pt x="0" y="298"/>
                  </a:lnTo>
                  <a:lnTo>
                    <a:pt x="26" y="298"/>
                  </a:lnTo>
                  <a:moveTo>
                    <a:pt x="53" y="298"/>
                  </a:moveTo>
                  <a:lnTo>
                    <a:pt x="53" y="298"/>
                  </a:lnTo>
                  <a:lnTo>
                    <a:pt x="80" y="298"/>
                  </a:lnTo>
                  <a:moveTo>
                    <a:pt x="106" y="298"/>
                  </a:moveTo>
                  <a:lnTo>
                    <a:pt x="106" y="298"/>
                  </a:lnTo>
                  <a:lnTo>
                    <a:pt x="133" y="298"/>
                  </a:lnTo>
                  <a:moveTo>
                    <a:pt x="160" y="298"/>
                  </a:moveTo>
                  <a:lnTo>
                    <a:pt x="160" y="298"/>
                  </a:lnTo>
                  <a:lnTo>
                    <a:pt x="186" y="298"/>
                  </a:lnTo>
                  <a:moveTo>
                    <a:pt x="213" y="298"/>
                  </a:moveTo>
                  <a:lnTo>
                    <a:pt x="213" y="298"/>
                  </a:lnTo>
                  <a:lnTo>
                    <a:pt x="240" y="298"/>
                  </a:lnTo>
                  <a:moveTo>
                    <a:pt x="266" y="298"/>
                  </a:moveTo>
                  <a:lnTo>
                    <a:pt x="266" y="298"/>
                  </a:lnTo>
                  <a:lnTo>
                    <a:pt x="272" y="298"/>
                  </a:lnTo>
                  <a:moveTo>
                    <a:pt x="0" y="239"/>
                  </a:moveTo>
                  <a:lnTo>
                    <a:pt x="0" y="239"/>
                  </a:lnTo>
                  <a:lnTo>
                    <a:pt x="26" y="239"/>
                  </a:lnTo>
                  <a:moveTo>
                    <a:pt x="53" y="239"/>
                  </a:moveTo>
                  <a:lnTo>
                    <a:pt x="53" y="239"/>
                  </a:lnTo>
                  <a:lnTo>
                    <a:pt x="80" y="239"/>
                  </a:lnTo>
                  <a:moveTo>
                    <a:pt x="106" y="239"/>
                  </a:moveTo>
                  <a:lnTo>
                    <a:pt x="106" y="239"/>
                  </a:lnTo>
                  <a:lnTo>
                    <a:pt x="133" y="239"/>
                  </a:lnTo>
                  <a:moveTo>
                    <a:pt x="160" y="239"/>
                  </a:moveTo>
                  <a:lnTo>
                    <a:pt x="160" y="239"/>
                  </a:lnTo>
                  <a:lnTo>
                    <a:pt x="186" y="239"/>
                  </a:lnTo>
                  <a:moveTo>
                    <a:pt x="213" y="239"/>
                  </a:moveTo>
                  <a:lnTo>
                    <a:pt x="213" y="239"/>
                  </a:lnTo>
                  <a:lnTo>
                    <a:pt x="240" y="239"/>
                  </a:lnTo>
                  <a:moveTo>
                    <a:pt x="266" y="239"/>
                  </a:moveTo>
                  <a:lnTo>
                    <a:pt x="266" y="239"/>
                  </a:lnTo>
                  <a:lnTo>
                    <a:pt x="272" y="239"/>
                  </a:lnTo>
                  <a:moveTo>
                    <a:pt x="0" y="179"/>
                  </a:moveTo>
                  <a:lnTo>
                    <a:pt x="0" y="179"/>
                  </a:lnTo>
                  <a:lnTo>
                    <a:pt x="26" y="179"/>
                  </a:lnTo>
                  <a:moveTo>
                    <a:pt x="53" y="179"/>
                  </a:moveTo>
                  <a:lnTo>
                    <a:pt x="53" y="179"/>
                  </a:lnTo>
                  <a:lnTo>
                    <a:pt x="80" y="179"/>
                  </a:lnTo>
                  <a:moveTo>
                    <a:pt x="106" y="179"/>
                  </a:moveTo>
                  <a:lnTo>
                    <a:pt x="106" y="179"/>
                  </a:lnTo>
                  <a:lnTo>
                    <a:pt x="133" y="179"/>
                  </a:lnTo>
                  <a:moveTo>
                    <a:pt x="160" y="179"/>
                  </a:moveTo>
                  <a:lnTo>
                    <a:pt x="160" y="179"/>
                  </a:lnTo>
                  <a:lnTo>
                    <a:pt x="186" y="179"/>
                  </a:lnTo>
                  <a:moveTo>
                    <a:pt x="213" y="179"/>
                  </a:moveTo>
                  <a:lnTo>
                    <a:pt x="213" y="179"/>
                  </a:lnTo>
                  <a:lnTo>
                    <a:pt x="240" y="179"/>
                  </a:lnTo>
                  <a:moveTo>
                    <a:pt x="266" y="179"/>
                  </a:moveTo>
                  <a:lnTo>
                    <a:pt x="266" y="179"/>
                  </a:lnTo>
                  <a:lnTo>
                    <a:pt x="272" y="179"/>
                  </a:lnTo>
                  <a:moveTo>
                    <a:pt x="0" y="119"/>
                  </a:moveTo>
                  <a:lnTo>
                    <a:pt x="0" y="119"/>
                  </a:lnTo>
                  <a:lnTo>
                    <a:pt x="26" y="119"/>
                  </a:lnTo>
                  <a:moveTo>
                    <a:pt x="53" y="119"/>
                  </a:moveTo>
                  <a:lnTo>
                    <a:pt x="53" y="119"/>
                  </a:lnTo>
                  <a:lnTo>
                    <a:pt x="80" y="119"/>
                  </a:lnTo>
                  <a:moveTo>
                    <a:pt x="106" y="119"/>
                  </a:moveTo>
                  <a:lnTo>
                    <a:pt x="106" y="119"/>
                  </a:lnTo>
                  <a:lnTo>
                    <a:pt x="133" y="119"/>
                  </a:lnTo>
                  <a:moveTo>
                    <a:pt x="160" y="119"/>
                  </a:moveTo>
                  <a:lnTo>
                    <a:pt x="160" y="119"/>
                  </a:lnTo>
                  <a:lnTo>
                    <a:pt x="186" y="119"/>
                  </a:lnTo>
                  <a:moveTo>
                    <a:pt x="213" y="119"/>
                  </a:moveTo>
                  <a:lnTo>
                    <a:pt x="213" y="119"/>
                  </a:lnTo>
                  <a:lnTo>
                    <a:pt x="240" y="119"/>
                  </a:lnTo>
                  <a:moveTo>
                    <a:pt x="266" y="119"/>
                  </a:moveTo>
                  <a:lnTo>
                    <a:pt x="266" y="119"/>
                  </a:lnTo>
                  <a:lnTo>
                    <a:pt x="272" y="119"/>
                  </a:lnTo>
                  <a:moveTo>
                    <a:pt x="0" y="59"/>
                  </a:moveTo>
                  <a:lnTo>
                    <a:pt x="0" y="59"/>
                  </a:lnTo>
                  <a:lnTo>
                    <a:pt x="26" y="59"/>
                  </a:lnTo>
                  <a:moveTo>
                    <a:pt x="53" y="59"/>
                  </a:moveTo>
                  <a:lnTo>
                    <a:pt x="53" y="59"/>
                  </a:lnTo>
                  <a:lnTo>
                    <a:pt x="80" y="59"/>
                  </a:lnTo>
                  <a:moveTo>
                    <a:pt x="106" y="59"/>
                  </a:moveTo>
                  <a:lnTo>
                    <a:pt x="106" y="59"/>
                  </a:lnTo>
                  <a:lnTo>
                    <a:pt x="133" y="59"/>
                  </a:lnTo>
                  <a:moveTo>
                    <a:pt x="160" y="59"/>
                  </a:moveTo>
                  <a:lnTo>
                    <a:pt x="160" y="59"/>
                  </a:lnTo>
                  <a:lnTo>
                    <a:pt x="186" y="59"/>
                  </a:lnTo>
                  <a:moveTo>
                    <a:pt x="213" y="59"/>
                  </a:moveTo>
                  <a:lnTo>
                    <a:pt x="213" y="59"/>
                  </a:lnTo>
                  <a:lnTo>
                    <a:pt x="240" y="59"/>
                  </a:lnTo>
                  <a:moveTo>
                    <a:pt x="266" y="59"/>
                  </a:moveTo>
                  <a:lnTo>
                    <a:pt x="266" y="59"/>
                  </a:lnTo>
                  <a:lnTo>
                    <a:pt x="272" y="59"/>
                  </a:lnTo>
                  <a:moveTo>
                    <a:pt x="0" y="0"/>
                  </a:moveTo>
                  <a:lnTo>
                    <a:pt x="0" y="0"/>
                  </a:lnTo>
                  <a:lnTo>
                    <a:pt x="26" y="0"/>
                  </a:lnTo>
                  <a:moveTo>
                    <a:pt x="53" y="0"/>
                  </a:moveTo>
                  <a:lnTo>
                    <a:pt x="53" y="0"/>
                  </a:lnTo>
                  <a:lnTo>
                    <a:pt x="80" y="0"/>
                  </a:lnTo>
                  <a:moveTo>
                    <a:pt x="106" y="0"/>
                  </a:moveTo>
                  <a:lnTo>
                    <a:pt x="106" y="0"/>
                  </a:lnTo>
                  <a:lnTo>
                    <a:pt x="133" y="0"/>
                  </a:lnTo>
                  <a:moveTo>
                    <a:pt x="160" y="0"/>
                  </a:moveTo>
                  <a:lnTo>
                    <a:pt x="160" y="0"/>
                  </a:lnTo>
                  <a:lnTo>
                    <a:pt x="186" y="0"/>
                  </a:lnTo>
                  <a:moveTo>
                    <a:pt x="213" y="0"/>
                  </a:moveTo>
                  <a:lnTo>
                    <a:pt x="213" y="0"/>
                  </a:lnTo>
                  <a:lnTo>
                    <a:pt x="240" y="0"/>
                  </a:lnTo>
                  <a:moveTo>
                    <a:pt x="266" y="0"/>
                  </a:moveTo>
                  <a:lnTo>
                    <a:pt x="266" y="0"/>
                  </a:lnTo>
                  <a:lnTo>
                    <a:pt x="272" y="0"/>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18" name="Rectangle 116">
              <a:extLst>
                <a:ext uri="{FF2B5EF4-FFF2-40B4-BE49-F238E27FC236}">
                  <a16:creationId xmlns:a16="http://schemas.microsoft.com/office/drawing/2014/main" id="{6A30E2A6-44CF-494A-BE5E-98123BF6C498}"/>
                </a:ext>
              </a:extLst>
            </p:cNvPr>
            <p:cNvSpPr>
              <a:spLocks noChangeArrowheads="1"/>
            </p:cNvSpPr>
            <p:nvPr/>
          </p:nvSpPr>
          <p:spPr bwMode="auto">
            <a:xfrm>
              <a:off x="1420" y="1077"/>
              <a:ext cx="863" cy="155"/>
            </a:xfrm>
            <a:prstGeom prst="rect">
              <a:avLst/>
            </a:prstGeom>
            <a:solidFill>
              <a:srgbClr val="FFFFFF"/>
            </a:solidFill>
            <a:ln w="9525">
              <a:solidFill>
                <a:srgbClr val="000000"/>
              </a:solidFill>
              <a:miter lim="800000"/>
              <a:headEnd/>
              <a:tailEnd/>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600" dirty="0">
                  <a:solidFill>
                    <a:srgbClr val="000000"/>
                  </a:solidFill>
                  <a:latin typeface="Times New Roman Bold"/>
                </a:rPr>
                <a:t>Comunicaciones</a:t>
              </a:r>
              <a:endParaRPr lang="es-MX" altLang="es-MX" dirty="0"/>
            </a:p>
          </p:txBody>
        </p:sp>
        <p:sp>
          <p:nvSpPr>
            <p:cNvPr id="119" name="Freeform 117">
              <a:extLst>
                <a:ext uri="{FF2B5EF4-FFF2-40B4-BE49-F238E27FC236}">
                  <a16:creationId xmlns:a16="http://schemas.microsoft.com/office/drawing/2014/main" id="{0A0E5D04-1829-41AD-9AF2-111379FA901E}"/>
                </a:ext>
              </a:extLst>
            </p:cNvPr>
            <p:cNvSpPr>
              <a:spLocks/>
            </p:cNvSpPr>
            <p:nvPr/>
          </p:nvSpPr>
          <p:spPr bwMode="auto">
            <a:xfrm>
              <a:off x="3296" y="822"/>
              <a:ext cx="483" cy="202"/>
            </a:xfrm>
            <a:custGeom>
              <a:avLst/>
              <a:gdLst>
                <a:gd name="T0" fmla="*/ 23 w 574"/>
                <a:gd name="T1" fmla="*/ 15 h 241"/>
                <a:gd name="T2" fmla="*/ 23 w 574"/>
                <a:gd name="T3" fmla="*/ 15 h 241"/>
                <a:gd name="T4" fmla="*/ 81 w 574"/>
                <a:gd name="T5" fmla="*/ 2 h 241"/>
                <a:gd name="T6" fmla="*/ 312 w 574"/>
                <a:gd name="T7" fmla="*/ 60 h 241"/>
                <a:gd name="T8" fmla="*/ 563 w 574"/>
                <a:gd name="T9" fmla="*/ 211 h 241"/>
                <a:gd name="T10" fmla="*/ 274 w 574"/>
                <a:gd name="T11" fmla="*/ 166 h 241"/>
                <a:gd name="T12" fmla="*/ 23 w 574"/>
                <a:gd name="T13" fmla="*/ 15 h 241"/>
              </a:gdLst>
              <a:ahLst/>
              <a:cxnLst>
                <a:cxn ang="0">
                  <a:pos x="T0" y="T1"/>
                </a:cxn>
                <a:cxn ang="0">
                  <a:pos x="T2" y="T3"/>
                </a:cxn>
                <a:cxn ang="0">
                  <a:pos x="T4" y="T5"/>
                </a:cxn>
                <a:cxn ang="0">
                  <a:pos x="T6" y="T7"/>
                </a:cxn>
                <a:cxn ang="0">
                  <a:pos x="T8" y="T9"/>
                </a:cxn>
                <a:cxn ang="0">
                  <a:pos x="T10" y="T11"/>
                </a:cxn>
                <a:cxn ang="0">
                  <a:pos x="T12" y="T13"/>
                </a:cxn>
              </a:cxnLst>
              <a:rect l="0" t="0" r="r" b="b"/>
              <a:pathLst>
                <a:path w="574" h="241">
                  <a:moveTo>
                    <a:pt x="23" y="15"/>
                  </a:moveTo>
                  <a:lnTo>
                    <a:pt x="23" y="15"/>
                  </a:lnTo>
                  <a:cubicBezTo>
                    <a:pt x="27" y="4"/>
                    <a:pt x="49" y="0"/>
                    <a:pt x="81" y="2"/>
                  </a:cubicBezTo>
                  <a:cubicBezTo>
                    <a:pt x="135" y="6"/>
                    <a:pt x="220" y="26"/>
                    <a:pt x="312" y="60"/>
                  </a:cubicBezTo>
                  <a:cubicBezTo>
                    <a:pt x="462" y="114"/>
                    <a:pt x="574" y="182"/>
                    <a:pt x="563" y="211"/>
                  </a:cubicBezTo>
                  <a:cubicBezTo>
                    <a:pt x="553" y="241"/>
                    <a:pt x="423" y="220"/>
                    <a:pt x="274" y="166"/>
                  </a:cubicBezTo>
                  <a:cubicBezTo>
                    <a:pt x="125" y="112"/>
                    <a:pt x="0" y="69"/>
                    <a:pt x="23" y="15"/>
                  </a:cubicBez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20" name="Freeform 118">
              <a:extLst>
                <a:ext uri="{FF2B5EF4-FFF2-40B4-BE49-F238E27FC236}">
                  <a16:creationId xmlns:a16="http://schemas.microsoft.com/office/drawing/2014/main" id="{D12641BB-8826-44A9-A6C8-F7B93BBA55A3}"/>
                </a:ext>
              </a:extLst>
            </p:cNvPr>
            <p:cNvSpPr>
              <a:spLocks noEditPoints="1"/>
            </p:cNvSpPr>
            <p:nvPr/>
          </p:nvSpPr>
          <p:spPr bwMode="auto">
            <a:xfrm>
              <a:off x="3296" y="822"/>
              <a:ext cx="500" cy="202"/>
            </a:xfrm>
            <a:custGeom>
              <a:avLst/>
              <a:gdLst>
                <a:gd name="T0" fmla="*/ 23 w 595"/>
                <a:gd name="T1" fmla="*/ 15 h 241"/>
                <a:gd name="T2" fmla="*/ 23 w 595"/>
                <a:gd name="T3" fmla="*/ 15 h 241"/>
                <a:gd name="T4" fmla="*/ 81 w 595"/>
                <a:gd name="T5" fmla="*/ 2 h 241"/>
                <a:gd name="T6" fmla="*/ 312 w 595"/>
                <a:gd name="T7" fmla="*/ 60 h 241"/>
                <a:gd name="T8" fmla="*/ 563 w 595"/>
                <a:gd name="T9" fmla="*/ 211 h 241"/>
                <a:gd name="T10" fmla="*/ 274 w 595"/>
                <a:gd name="T11" fmla="*/ 166 h 241"/>
                <a:gd name="T12" fmla="*/ 23 w 595"/>
                <a:gd name="T13" fmla="*/ 15 h 241"/>
                <a:gd name="T14" fmla="*/ 23 w 595"/>
                <a:gd name="T15" fmla="*/ 15 h 241"/>
                <a:gd name="T16" fmla="*/ 506 w 595"/>
                <a:gd name="T17" fmla="*/ 145 h 241"/>
                <a:gd name="T18" fmla="*/ 506 w 595"/>
                <a:gd name="T19" fmla="*/ 145 h 241"/>
                <a:gd name="T20" fmla="*/ 582 w 595"/>
                <a:gd name="T21" fmla="*/ 88 h 241"/>
                <a:gd name="T22" fmla="*/ 563 w 595"/>
                <a:gd name="T23" fmla="*/ 215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5" h="241">
                  <a:moveTo>
                    <a:pt x="23" y="15"/>
                  </a:moveTo>
                  <a:lnTo>
                    <a:pt x="23" y="15"/>
                  </a:lnTo>
                  <a:cubicBezTo>
                    <a:pt x="27" y="4"/>
                    <a:pt x="49" y="0"/>
                    <a:pt x="81" y="2"/>
                  </a:cubicBezTo>
                  <a:cubicBezTo>
                    <a:pt x="135" y="6"/>
                    <a:pt x="220" y="26"/>
                    <a:pt x="312" y="60"/>
                  </a:cubicBezTo>
                  <a:cubicBezTo>
                    <a:pt x="462" y="114"/>
                    <a:pt x="574" y="182"/>
                    <a:pt x="563" y="211"/>
                  </a:cubicBezTo>
                  <a:cubicBezTo>
                    <a:pt x="553" y="241"/>
                    <a:pt x="423" y="220"/>
                    <a:pt x="274" y="166"/>
                  </a:cubicBezTo>
                  <a:cubicBezTo>
                    <a:pt x="125" y="112"/>
                    <a:pt x="0" y="69"/>
                    <a:pt x="23" y="15"/>
                  </a:cubicBezTo>
                  <a:lnTo>
                    <a:pt x="23" y="15"/>
                  </a:lnTo>
                  <a:close/>
                  <a:moveTo>
                    <a:pt x="506" y="145"/>
                  </a:moveTo>
                  <a:lnTo>
                    <a:pt x="506" y="145"/>
                  </a:lnTo>
                  <a:cubicBezTo>
                    <a:pt x="532" y="103"/>
                    <a:pt x="567" y="83"/>
                    <a:pt x="582" y="88"/>
                  </a:cubicBezTo>
                  <a:cubicBezTo>
                    <a:pt x="595" y="93"/>
                    <a:pt x="569" y="168"/>
                    <a:pt x="563" y="215"/>
                  </a:cubicBezTo>
                </a:path>
              </a:pathLst>
            </a:custGeom>
            <a:noFill/>
            <a:ln w="269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21" name="Freeform 119">
              <a:extLst>
                <a:ext uri="{FF2B5EF4-FFF2-40B4-BE49-F238E27FC236}">
                  <a16:creationId xmlns:a16="http://schemas.microsoft.com/office/drawing/2014/main" id="{7179E41F-5215-485B-92EB-050CB8D867EA}"/>
                </a:ext>
              </a:extLst>
            </p:cNvPr>
            <p:cNvSpPr>
              <a:spLocks/>
            </p:cNvSpPr>
            <p:nvPr/>
          </p:nvSpPr>
          <p:spPr bwMode="auto">
            <a:xfrm>
              <a:off x="3463" y="820"/>
              <a:ext cx="313" cy="160"/>
            </a:xfrm>
            <a:custGeom>
              <a:avLst/>
              <a:gdLst>
                <a:gd name="T0" fmla="*/ 0 w 373"/>
                <a:gd name="T1" fmla="*/ 134 h 190"/>
                <a:gd name="T2" fmla="*/ 0 w 373"/>
                <a:gd name="T3" fmla="*/ 134 h 190"/>
                <a:gd name="T4" fmla="*/ 361 w 373"/>
                <a:gd name="T5" fmla="*/ 27 h 190"/>
                <a:gd name="T6" fmla="*/ 144 w 373"/>
                <a:gd name="T7" fmla="*/ 190 h 190"/>
                <a:gd name="T8" fmla="*/ 0 w 373"/>
                <a:gd name="T9" fmla="*/ 134 h 190"/>
              </a:gdLst>
              <a:ahLst/>
              <a:cxnLst>
                <a:cxn ang="0">
                  <a:pos x="T0" y="T1"/>
                </a:cxn>
                <a:cxn ang="0">
                  <a:pos x="T2" y="T3"/>
                </a:cxn>
                <a:cxn ang="0">
                  <a:pos x="T4" y="T5"/>
                </a:cxn>
                <a:cxn ang="0">
                  <a:pos x="T6" y="T7"/>
                </a:cxn>
                <a:cxn ang="0">
                  <a:pos x="T8" y="T9"/>
                </a:cxn>
              </a:cxnLst>
              <a:rect l="0" t="0" r="r" b="b"/>
              <a:pathLst>
                <a:path w="373" h="190">
                  <a:moveTo>
                    <a:pt x="0" y="134"/>
                  </a:moveTo>
                  <a:lnTo>
                    <a:pt x="0" y="134"/>
                  </a:lnTo>
                  <a:cubicBezTo>
                    <a:pt x="135" y="73"/>
                    <a:pt x="348" y="0"/>
                    <a:pt x="361" y="27"/>
                  </a:cubicBezTo>
                  <a:cubicBezTo>
                    <a:pt x="373" y="54"/>
                    <a:pt x="277" y="125"/>
                    <a:pt x="144" y="190"/>
                  </a:cubicBezTo>
                  <a:lnTo>
                    <a:pt x="0" y="134"/>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22" name="Freeform 120">
              <a:extLst>
                <a:ext uri="{FF2B5EF4-FFF2-40B4-BE49-F238E27FC236}">
                  <a16:creationId xmlns:a16="http://schemas.microsoft.com/office/drawing/2014/main" id="{7A682A57-054D-4CD8-80AD-D2DA3E340EFC}"/>
                </a:ext>
              </a:extLst>
            </p:cNvPr>
            <p:cNvSpPr>
              <a:spLocks/>
            </p:cNvSpPr>
            <p:nvPr/>
          </p:nvSpPr>
          <p:spPr bwMode="auto">
            <a:xfrm>
              <a:off x="3463" y="820"/>
              <a:ext cx="313" cy="160"/>
            </a:xfrm>
            <a:custGeom>
              <a:avLst/>
              <a:gdLst>
                <a:gd name="T0" fmla="*/ 0 w 373"/>
                <a:gd name="T1" fmla="*/ 134 h 190"/>
                <a:gd name="T2" fmla="*/ 0 w 373"/>
                <a:gd name="T3" fmla="*/ 134 h 190"/>
                <a:gd name="T4" fmla="*/ 361 w 373"/>
                <a:gd name="T5" fmla="*/ 27 h 190"/>
                <a:gd name="T6" fmla="*/ 144 w 373"/>
                <a:gd name="T7" fmla="*/ 190 h 190"/>
                <a:gd name="T8" fmla="*/ 0 w 373"/>
                <a:gd name="T9" fmla="*/ 134 h 190"/>
                <a:gd name="T10" fmla="*/ 0 w 373"/>
                <a:gd name="T11" fmla="*/ 134 h 190"/>
              </a:gdLst>
              <a:ahLst/>
              <a:cxnLst>
                <a:cxn ang="0">
                  <a:pos x="T0" y="T1"/>
                </a:cxn>
                <a:cxn ang="0">
                  <a:pos x="T2" y="T3"/>
                </a:cxn>
                <a:cxn ang="0">
                  <a:pos x="T4" y="T5"/>
                </a:cxn>
                <a:cxn ang="0">
                  <a:pos x="T6" y="T7"/>
                </a:cxn>
                <a:cxn ang="0">
                  <a:pos x="T8" y="T9"/>
                </a:cxn>
                <a:cxn ang="0">
                  <a:pos x="T10" y="T11"/>
                </a:cxn>
              </a:cxnLst>
              <a:rect l="0" t="0" r="r" b="b"/>
              <a:pathLst>
                <a:path w="373" h="190">
                  <a:moveTo>
                    <a:pt x="0" y="134"/>
                  </a:moveTo>
                  <a:lnTo>
                    <a:pt x="0" y="134"/>
                  </a:lnTo>
                  <a:cubicBezTo>
                    <a:pt x="135" y="73"/>
                    <a:pt x="348" y="0"/>
                    <a:pt x="361" y="27"/>
                  </a:cubicBezTo>
                  <a:cubicBezTo>
                    <a:pt x="373" y="54"/>
                    <a:pt x="277" y="125"/>
                    <a:pt x="144" y="190"/>
                  </a:cubicBezTo>
                  <a:lnTo>
                    <a:pt x="0" y="134"/>
                  </a:lnTo>
                  <a:lnTo>
                    <a:pt x="0" y="134"/>
                  </a:lnTo>
                  <a:close/>
                </a:path>
              </a:pathLst>
            </a:custGeom>
            <a:noFill/>
            <a:ln w="269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23" name="Freeform 121">
              <a:extLst>
                <a:ext uri="{FF2B5EF4-FFF2-40B4-BE49-F238E27FC236}">
                  <a16:creationId xmlns:a16="http://schemas.microsoft.com/office/drawing/2014/main" id="{931D7B06-74C2-4871-8B8E-1C3FE9CAE481}"/>
                </a:ext>
              </a:extLst>
            </p:cNvPr>
            <p:cNvSpPr>
              <a:spLocks/>
            </p:cNvSpPr>
            <p:nvPr/>
          </p:nvSpPr>
          <p:spPr bwMode="auto">
            <a:xfrm>
              <a:off x="3473" y="878"/>
              <a:ext cx="85" cy="68"/>
            </a:xfrm>
            <a:custGeom>
              <a:avLst/>
              <a:gdLst>
                <a:gd name="T0" fmla="*/ 11 w 102"/>
                <a:gd name="T1" fmla="*/ 13 h 81"/>
                <a:gd name="T2" fmla="*/ 11 w 102"/>
                <a:gd name="T3" fmla="*/ 13 h 81"/>
                <a:gd name="T4" fmla="*/ 32 w 102"/>
                <a:gd name="T5" fmla="*/ 3 h 81"/>
                <a:gd name="T6" fmla="*/ 90 w 102"/>
                <a:gd name="T7" fmla="*/ 24 h 81"/>
                <a:gd name="T8" fmla="*/ 99 w 102"/>
                <a:gd name="T9" fmla="*/ 45 h 81"/>
                <a:gd name="T10" fmla="*/ 91 w 102"/>
                <a:gd name="T11" fmla="*/ 68 h 81"/>
                <a:gd name="T12" fmla="*/ 70 w 102"/>
                <a:gd name="T13" fmla="*/ 78 h 81"/>
                <a:gd name="T14" fmla="*/ 12 w 102"/>
                <a:gd name="T15" fmla="*/ 57 h 81"/>
                <a:gd name="T16" fmla="*/ 3 w 102"/>
                <a:gd name="T17" fmla="*/ 36 h 81"/>
                <a:gd name="T18" fmla="*/ 11 w 102"/>
                <a:gd name="T19" fmla="*/ 1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81">
                  <a:moveTo>
                    <a:pt x="11" y="13"/>
                  </a:moveTo>
                  <a:lnTo>
                    <a:pt x="11" y="13"/>
                  </a:lnTo>
                  <a:cubicBezTo>
                    <a:pt x="14" y="4"/>
                    <a:pt x="24" y="0"/>
                    <a:pt x="32" y="3"/>
                  </a:cubicBezTo>
                  <a:lnTo>
                    <a:pt x="90" y="24"/>
                  </a:lnTo>
                  <a:cubicBezTo>
                    <a:pt x="98" y="27"/>
                    <a:pt x="102" y="36"/>
                    <a:pt x="99" y="45"/>
                  </a:cubicBezTo>
                  <a:lnTo>
                    <a:pt x="91" y="68"/>
                  </a:lnTo>
                  <a:cubicBezTo>
                    <a:pt x="87" y="77"/>
                    <a:pt x="78" y="81"/>
                    <a:pt x="70" y="78"/>
                  </a:cubicBezTo>
                  <a:lnTo>
                    <a:pt x="12" y="57"/>
                  </a:lnTo>
                  <a:cubicBezTo>
                    <a:pt x="4" y="54"/>
                    <a:pt x="0" y="45"/>
                    <a:pt x="3" y="36"/>
                  </a:cubicBezTo>
                  <a:lnTo>
                    <a:pt x="11" y="13"/>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24" name="Freeform 122">
              <a:extLst>
                <a:ext uri="{FF2B5EF4-FFF2-40B4-BE49-F238E27FC236}">
                  <a16:creationId xmlns:a16="http://schemas.microsoft.com/office/drawing/2014/main" id="{D2FC8DB4-C2D6-435B-AC2D-C2BAE4B4A47D}"/>
                </a:ext>
              </a:extLst>
            </p:cNvPr>
            <p:cNvSpPr>
              <a:spLocks noEditPoints="1"/>
            </p:cNvSpPr>
            <p:nvPr/>
          </p:nvSpPr>
          <p:spPr bwMode="auto">
            <a:xfrm>
              <a:off x="3473" y="878"/>
              <a:ext cx="296" cy="121"/>
            </a:xfrm>
            <a:custGeom>
              <a:avLst/>
              <a:gdLst>
                <a:gd name="T0" fmla="*/ 11 w 353"/>
                <a:gd name="T1" fmla="*/ 13 h 144"/>
                <a:gd name="T2" fmla="*/ 11 w 353"/>
                <a:gd name="T3" fmla="*/ 13 h 144"/>
                <a:gd name="T4" fmla="*/ 32 w 353"/>
                <a:gd name="T5" fmla="*/ 3 h 144"/>
                <a:gd name="T6" fmla="*/ 90 w 353"/>
                <a:gd name="T7" fmla="*/ 24 h 144"/>
                <a:gd name="T8" fmla="*/ 99 w 353"/>
                <a:gd name="T9" fmla="*/ 45 h 144"/>
                <a:gd name="T10" fmla="*/ 91 w 353"/>
                <a:gd name="T11" fmla="*/ 68 h 144"/>
                <a:gd name="T12" fmla="*/ 70 w 353"/>
                <a:gd name="T13" fmla="*/ 78 h 144"/>
                <a:gd name="T14" fmla="*/ 12 w 353"/>
                <a:gd name="T15" fmla="*/ 57 h 144"/>
                <a:gd name="T16" fmla="*/ 3 w 353"/>
                <a:gd name="T17" fmla="*/ 36 h 144"/>
                <a:gd name="T18" fmla="*/ 11 w 353"/>
                <a:gd name="T19" fmla="*/ 13 h 144"/>
                <a:gd name="T20" fmla="*/ 11 w 353"/>
                <a:gd name="T21" fmla="*/ 13 h 144"/>
                <a:gd name="T22" fmla="*/ 268 w 353"/>
                <a:gd name="T23" fmla="*/ 101 h 144"/>
                <a:gd name="T24" fmla="*/ 268 w 353"/>
                <a:gd name="T25" fmla="*/ 101 h 144"/>
                <a:gd name="T26" fmla="*/ 312 w 353"/>
                <a:gd name="T27" fmla="*/ 116 h 144"/>
                <a:gd name="T28" fmla="*/ 353 w 353"/>
                <a:gd name="T2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3" h="144">
                  <a:moveTo>
                    <a:pt x="11" y="13"/>
                  </a:moveTo>
                  <a:lnTo>
                    <a:pt x="11" y="13"/>
                  </a:lnTo>
                  <a:cubicBezTo>
                    <a:pt x="14" y="4"/>
                    <a:pt x="24" y="0"/>
                    <a:pt x="32" y="3"/>
                  </a:cubicBezTo>
                  <a:lnTo>
                    <a:pt x="90" y="24"/>
                  </a:lnTo>
                  <a:cubicBezTo>
                    <a:pt x="98" y="27"/>
                    <a:pt x="102" y="36"/>
                    <a:pt x="99" y="45"/>
                  </a:cubicBezTo>
                  <a:lnTo>
                    <a:pt x="91" y="68"/>
                  </a:lnTo>
                  <a:cubicBezTo>
                    <a:pt x="87" y="77"/>
                    <a:pt x="78" y="81"/>
                    <a:pt x="70" y="78"/>
                  </a:cubicBezTo>
                  <a:lnTo>
                    <a:pt x="12" y="57"/>
                  </a:lnTo>
                  <a:cubicBezTo>
                    <a:pt x="4" y="54"/>
                    <a:pt x="0" y="45"/>
                    <a:pt x="3" y="36"/>
                  </a:cubicBezTo>
                  <a:lnTo>
                    <a:pt x="11" y="13"/>
                  </a:lnTo>
                  <a:lnTo>
                    <a:pt x="11" y="13"/>
                  </a:lnTo>
                  <a:close/>
                  <a:moveTo>
                    <a:pt x="268" y="101"/>
                  </a:moveTo>
                  <a:lnTo>
                    <a:pt x="268" y="101"/>
                  </a:lnTo>
                  <a:cubicBezTo>
                    <a:pt x="268" y="101"/>
                    <a:pt x="294" y="106"/>
                    <a:pt x="312" y="116"/>
                  </a:cubicBezTo>
                  <a:cubicBezTo>
                    <a:pt x="330" y="126"/>
                    <a:pt x="353" y="144"/>
                    <a:pt x="353" y="144"/>
                  </a:cubicBezTo>
                </a:path>
              </a:pathLst>
            </a:custGeom>
            <a:noFill/>
            <a:ln w="174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25" name="Freeform 123">
              <a:extLst>
                <a:ext uri="{FF2B5EF4-FFF2-40B4-BE49-F238E27FC236}">
                  <a16:creationId xmlns:a16="http://schemas.microsoft.com/office/drawing/2014/main" id="{5B828A01-B4C3-41E9-BF1E-45AC5F417885}"/>
                </a:ext>
              </a:extLst>
            </p:cNvPr>
            <p:cNvSpPr>
              <a:spLocks/>
            </p:cNvSpPr>
            <p:nvPr/>
          </p:nvSpPr>
          <p:spPr bwMode="auto">
            <a:xfrm>
              <a:off x="766" y="3756"/>
              <a:ext cx="298" cy="159"/>
            </a:xfrm>
            <a:custGeom>
              <a:avLst/>
              <a:gdLst>
                <a:gd name="T0" fmla="*/ 317 w 355"/>
                <a:gd name="T1" fmla="*/ 175 h 189"/>
                <a:gd name="T2" fmla="*/ 317 w 355"/>
                <a:gd name="T3" fmla="*/ 175 h 189"/>
                <a:gd name="T4" fmla="*/ 222 w 355"/>
                <a:gd name="T5" fmla="*/ 180 h 189"/>
                <a:gd name="T6" fmla="*/ 53 w 355"/>
                <a:gd name="T7" fmla="*/ 178 h 189"/>
                <a:gd name="T8" fmla="*/ 12 w 355"/>
                <a:gd name="T9" fmla="*/ 100 h 189"/>
                <a:gd name="T10" fmla="*/ 65 w 355"/>
                <a:gd name="T11" fmla="*/ 65 h 189"/>
                <a:gd name="T12" fmla="*/ 77 w 355"/>
                <a:gd name="T13" fmla="*/ 86 h 189"/>
                <a:gd name="T14" fmla="*/ 96 w 355"/>
                <a:gd name="T15" fmla="*/ 35 h 189"/>
                <a:gd name="T16" fmla="*/ 147 w 355"/>
                <a:gd name="T17" fmla="*/ 70 h 189"/>
                <a:gd name="T18" fmla="*/ 165 w 355"/>
                <a:gd name="T19" fmla="*/ 19 h 189"/>
                <a:gd name="T20" fmla="*/ 194 w 355"/>
                <a:gd name="T21" fmla="*/ 68 h 189"/>
                <a:gd name="T22" fmla="*/ 250 w 355"/>
                <a:gd name="T23" fmla="*/ 21 h 189"/>
                <a:gd name="T24" fmla="*/ 264 w 355"/>
                <a:gd name="T25" fmla="*/ 87 h 189"/>
                <a:gd name="T26" fmla="*/ 329 w 355"/>
                <a:gd name="T27" fmla="*/ 61 h 189"/>
                <a:gd name="T28" fmla="*/ 313 w 355"/>
                <a:gd name="T29" fmla="*/ 129 h 189"/>
                <a:gd name="T30" fmla="*/ 341 w 355"/>
                <a:gd name="T31" fmla="*/ 145 h 189"/>
                <a:gd name="T32" fmla="*/ 317 w 355"/>
                <a:gd name="T33"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5" h="189">
                  <a:moveTo>
                    <a:pt x="317" y="175"/>
                  </a:moveTo>
                  <a:lnTo>
                    <a:pt x="317" y="175"/>
                  </a:lnTo>
                  <a:cubicBezTo>
                    <a:pt x="315" y="182"/>
                    <a:pt x="261" y="180"/>
                    <a:pt x="222" y="180"/>
                  </a:cubicBezTo>
                  <a:cubicBezTo>
                    <a:pt x="184" y="180"/>
                    <a:pt x="58" y="189"/>
                    <a:pt x="53" y="178"/>
                  </a:cubicBezTo>
                  <a:cubicBezTo>
                    <a:pt x="47" y="168"/>
                    <a:pt x="0" y="115"/>
                    <a:pt x="12" y="100"/>
                  </a:cubicBezTo>
                  <a:cubicBezTo>
                    <a:pt x="25" y="84"/>
                    <a:pt x="54" y="54"/>
                    <a:pt x="65" y="65"/>
                  </a:cubicBezTo>
                  <a:cubicBezTo>
                    <a:pt x="75" y="75"/>
                    <a:pt x="77" y="86"/>
                    <a:pt x="77" y="86"/>
                  </a:cubicBezTo>
                  <a:cubicBezTo>
                    <a:pt x="77" y="86"/>
                    <a:pt x="74" y="42"/>
                    <a:pt x="96" y="35"/>
                  </a:cubicBezTo>
                  <a:cubicBezTo>
                    <a:pt x="119" y="28"/>
                    <a:pt x="147" y="70"/>
                    <a:pt x="147" y="70"/>
                  </a:cubicBezTo>
                  <a:cubicBezTo>
                    <a:pt x="147" y="70"/>
                    <a:pt x="126" y="17"/>
                    <a:pt x="165" y="19"/>
                  </a:cubicBezTo>
                  <a:cubicBezTo>
                    <a:pt x="203" y="21"/>
                    <a:pt x="194" y="68"/>
                    <a:pt x="194" y="68"/>
                  </a:cubicBezTo>
                  <a:cubicBezTo>
                    <a:pt x="194" y="68"/>
                    <a:pt x="226" y="0"/>
                    <a:pt x="250" y="21"/>
                  </a:cubicBezTo>
                  <a:cubicBezTo>
                    <a:pt x="275" y="42"/>
                    <a:pt x="264" y="87"/>
                    <a:pt x="264" y="87"/>
                  </a:cubicBezTo>
                  <a:cubicBezTo>
                    <a:pt x="264" y="87"/>
                    <a:pt x="303" y="23"/>
                    <a:pt x="329" y="61"/>
                  </a:cubicBezTo>
                  <a:cubicBezTo>
                    <a:pt x="355" y="100"/>
                    <a:pt x="313" y="129"/>
                    <a:pt x="313" y="129"/>
                  </a:cubicBezTo>
                  <a:cubicBezTo>
                    <a:pt x="313" y="129"/>
                    <a:pt x="340" y="129"/>
                    <a:pt x="341" y="145"/>
                  </a:cubicBezTo>
                  <a:cubicBezTo>
                    <a:pt x="343" y="161"/>
                    <a:pt x="319" y="168"/>
                    <a:pt x="317" y="175"/>
                  </a:cubicBezTo>
                  <a:close/>
                </a:path>
              </a:pathLst>
            </a:custGeom>
            <a:solidFill>
              <a:srgbClr val="62C44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26" name="Freeform 124">
              <a:extLst>
                <a:ext uri="{FF2B5EF4-FFF2-40B4-BE49-F238E27FC236}">
                  <a16:creationId xmlns:a16="http://schemas.microsoft.com/office/drawing/2014/main" id="{82F64ABA-BBF3-4B4D-A60A-717B40A876B6}"/>
                </a:ext>
              </a:extLst>
            </p:cNvPr>
            <p:cNvSpPr>
              <a:spLocks/>
            </p:cNvSpPr>
            <p:nvPr/>
          </p:nvSpPr>
          <p:spPr bwMode="auto">
            <a:xfrm>
              <a:off x="766" y="3756"/>
              <a:ext cx="298" cy="159"/>
            </a:xfrm>
            <a:custGeom>
              <a:avLst/>
              <a:gdLst>
                <a:gd name="T0" fmla="*/ 317 w 355"/>
                <a:gd name="T1" fmla="*/ 175 h 189"/>
                <a:gd name="T2" fmla="*/ 317 w 355"/>
                <a:gd name="T3" fmla="*/ 175 h 189"/>
                <a:gd name="T4" fmla="*/ 222 w 355"/>
                <a:gd name="T5" fmla="*/ 180 h 189"/>
                <a:gd name="T6" fmla="*/ 53 w 355"/>
                <a:gd name="T7" fmla="*/ 178 h 189"/>
                <a:gd name="T8" fmla="*/ 12 w 355"/>
                <a:gd name="T9" fmla="*/ 100 h 189"/>
                <a:gd name="T10" fmla="*/ 65 w 355"/>
                <a:gd name="T11" fmla="*/ 65 h 189"/>
                <a:gd name="T12" fmla="*/ 77 w 355"/>
                <a:gd name="T13" fmla="*/ 86 h 189"/>
                <a:gd name="T14" fmla="*/ 96 w 355"/>
                <a:gd name="T15" fmla="*/ 35 h 189"/>
                <a:gd name="T16" fmla="*/ 147 w 355"/>
                <a:gd name="T17" fmla="*/ 70 h 189"/>
                <a:gd name="T18" fmla="*/ 165 w 355"/>
                <a:gd name="T19" fmla="*/ 19 h 189"/>
                <a:gd name="T20" fmla="*/ 194 w 355"/>
                <a:gd name="T21" fmla="*/ 68 h 189"/>
                <a:gd name="T22" fmla="*/ 250 w 355"/>
                <a:gd name="T23" fmla="*/ 21 h 189"/>
                <a:gd name="T24" fmla="*/ 264 w 355"/>
                <a:gd name="T25" fmla="*/ 87 h 189"/>
                <a:gd name="T26" fmla="*/ 329 w 355"/>
                <a:gd name="T27" fmla="*/ 61 h 189"/>
                <a:gd name="T28" fmla="*/ 313 w 355"/>
                <a:gd name="T29" fmla="*/ 129 h 189"/>
                <a:gd name="T30" fmla="*/ 341 w 355"/>
                <a:gd name="T31" fmla="*/ 145 h 189"/>
                <a:gd name="T32" fmla="*/ 317 w 355"/>
                <a:gd name="T33" fmla="*/ 175 h 189"/>
                <a:gd name="T34" fmla="*/ 317 w 355"/>
                <a:gd name="T35"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5" h="189">
                  <a:moveTo>
                    <a:pt x="317" y="175"/>
                  </a:moveTo>
                  <a:lnTo>
                    <a:pt x="317" y="175"/>
                  </a:lnTo>
                  <a:cubicBezTo>
                    <a:pt x="315" y="182"/>
                    <a:pt x="261" y="180"/>
                    <a:pt x="222" y="180"/>
                  </a:cubicBezTo>
                  <a:cubicBezTo>
                    <a:pt x="184" y="180"/>
                    <a:pt x="58" y="189"/>
                    <a:pt x="53" y="178"/>
                  </a:cubicBezTo>
                  <a:cubicBezTo>
                    <a:pt x="47" y="168"/>
                    <a:pt x="0" y="115"/>
                    <a:pt x="12" y="100"/>
                  </a:cubicBezTo>
                  <a:cubicBezTo>
                    <a:pt x="25" y="84"/>
                    <a:pt x="54" y="54"/>
                    <a:pt x="65" y="65"/>
                  </a:cubicBezTo>
                  <a:cubicBezTo>
                    <a:pt x="75" y="75"/>
                    <a:pt x="77" y="86"/>
                    <a:pt x="77" y="86"/>
                  </a:cubicBezTo>
                  <a:cubicBezTo>
                    <a:pt x="77" y="86"/>
                    <a:pt x="74" y="42"/>
                    <a:pt x="96" y="35"/>
                  </a:cubicBezTo>
                  <a:cubicBezTo>
                    <a:pt x="119" y="28"/>
                    <a:pt x="147" y="70"/>
                    <a:pt x="147" y="70"/>
                  </a:cubicBezTo>
                  <a:cubicBezTo>
                    <a:pt x="147" y="70"/>
                    <a:pt x="126" y="17"/>
                    <a:pt x="165" y="19"/>
                  </a:cubicBezTo>
                  <a:cubicBezTo>
                    <a:pt x="203" y="21"/>
                    <a:pt x="194" y="68"/>
                    <a:pt x="194" y="68"/>
                  </a:cubicBezTo>
                  <a:cubicBezTo>
                    <a:pt x="194" y="68"/>
                    <a:pt x="226" y="0"/>
                    <a:pt x="250" y="21"/>
                  </a:cubicBezTo>
                  <a:cubicBezTo>
                    <a:pt x="275" y="42"/>
                    <a:pt x="264" y="87"/>
                    <a:pt x="264" y="87"/>
                  </a:cubicBezTo>
                  <a:cubicBezTo>
                    <a:pt x="264" y="87"/>
                    <a:pt x="303" y="23"/>
                    <a:pt x="329" y="61"/>
                  </a:cubicBezTo>
                  <a:cubicBezTo>
                    <a:pt x="355" y="100"/>
                    <a:pt x="313" y="129"/>
                    <a:pt x="313" y="129"/>
                  </a:cubicBezTo>
                  <a:cubicBezTo>
                    <a:pt x="313" y="129"/>
                    <a:pt x="340" y="129"/>
                    <a:pt x="341" y="145"/>
                  </a:cubicBezTo>
                  <a:cubicBezTo>
                    <a:pt x="343" y="161"/>
                    <a:pt x="319" y="168"/>
                    <a:pt x="317" y="175"/>
                  </a:cubicBezTo>
                  <a:lnTo>
                    <a:pt x="317" y="175"/>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27" name="Freeform 125">
              <a:extLst>
                <a:ext uri="{FF2B5EF4-FFF2-40B4-BE49-F238E27FC236}">
                  <a16:creationId xmlns:a16="http://schemas.microsoft.com/office/drawing/2014/main" id="{5D064D22-5D11-4C06-B87C-187B7DFF8391}"/>
                </a:ext>
              </a:extLst>
            </p:cNvPr>
            <p:cNvSpPr>
              <a:spLocks/>
            </p:cNvSpPr>
            <p:nvPr/>
          </p:nvSpPr>
          <p:spPr bwMode="auto">
            <a:xfrm>
              <a:off x="844" y="3919"/>
              <a:ext cx="117" cy="145"/>
            </a:xfrm>
            <a:custGeom>
              <a:avLst/>
              <a:gdLst>
                <a:gd name="T0" fmla="*/ 0 w 140"/>
                <a:gd name="T1" fmla="*/ 161 h 172"/>
                <a:gd name="T2" fmla="*/ 0 w 140"/>
                <a:gd name="T3" fmla="*/ 161 h 172"/>
                <a:gd name="T4" fmla="*/ 35 w 140"/>
                <a:gd name="T5" fmla="*/ 140 h 172"/>
                <a:gd name="T6" fmla="*/ 66 w 140"/>
                <a:gd name="T7" fmla="*/ 11 h 172"/>
                <a:gd name="T8" fmla="*/ 98 w 140"/>
                <a:gd name="T9" fmla="*/ 0 h 172"/>
                <a:gd name="T10" fmla="*/ 100 w 140"/>
                <a:gd name="T11" fmla="*/ 84 h 172"/>
                <a:gd name="T12" fmla="*/ 122 w 140"/>
                <a:gd name="T13" fmla="*/ 158 h 172"/>
                <a:gd name="T14" fmla="*/ 140 w 140"/>
                <a:gd name="T15" fmla="*/ 172 h 172"/>
                <a:gd name="T16" fmla="*/ 0 w 140"/>
                <a:gd name="T17" fmla="*/ 16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72">
                  <a:moveTo>
                    <a:pt x="0" y="161"/>
                  </a:moveTo>
                  <a:lnTo>
                    <a:pt x="0" y="161"/>
                  </a:lnTo>
                  <a:cubicBezTo>
                    <a:pt x="0" y="161"/>
                    <a:pt x="26" y="158"/>
                    <a:pt x="35" y="140"/>
                  </a:cubicBezTo>
                  <a:cubicBezTo>
                    <a:pt x="44" y="123"/>
                    <a:pt x="66" y="11"/>
                    <a:pt x="66" y="11"/>
                  </a:cubicBezTo>
                  <a:lnTo>
                    <a:pt x="98" y="0"/>
                  </a:lnTo>
                  <a:cubicBezTo>
                    <a:pt x="98" y="0"/>
                    <a:pt x="96" y="53"/>
                    <a:pt x="100" y="84"/>
                  </a:cubicBezTo>
                  <a:cubicBezTo>
                    <a:pt x="103" y="116"/>
                    <a:pt x="114" y="149"/>
                    <a:pt x="122" y="158"/>
                  </a:cubicBezTo>
                  <a:cubicBezTo>
                    <a:pt x="131" y="166"/>
                    <a:pt x="140" y="172"/>
                    <a:pt x="140" y="172"/>
                  </a:cubicBezTo>
                  <a:lnTo>
                    <a:pt x="0" y="161"/>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28" name="Freeform 126">
              <a:extLst>
                <a:ext uri="{FF2B5EF4-FFF2-40B4-BE49-F238E27FC236}">
                  <a16:creationId xmlns:a16="http://schemas.microsoft.com/office/drawing/2014/main" id="{91C3415A-9068-42B4-9EB9-698213A9D989}"/>
                </a:ext>
              </a:extLst>
            </p:cNvPr>
            <p:cNvSpPr>
              <a:spLocks/>
            </p:cNvSpPr>
            <p:nvPr/>
          </p:nvSpPr>
          <p:spPr bwMode="auto">
            <a:xfrm>
              <a:off x="844" y="3919"/>
              <a:ext cx="117" cy="145"/>
            </a:xfrm>
            <a:custGeom>
              <a:avLst/>
              <a:gdLst>
                <a:gd name="T0" fmla="*/ 0 w 140"/>
                <a:gd name="T1" fmla="*/ 161 h 172"/>
                <a:gd name="T2" fmla="*/ 0 w 140"/>
                <a:gd name="T3" fmla="*/ 161 h 172"/>
                <a:gd name="T4" fmla="*/ 35 w 140"/>
                <a:gd name="T5" fmla="*/ 140 h 172"/>
                <a:gd name="T6" fmla="*/ 66 w 140"/>
                <a:gd name="T7" fmla="*/ 11 h 172"/>
                <a:gd name="T8" fmla="*/ 98 w 140"/>
                <a:gd name="T9" fmla="*/ 0 h 172"/>
                <a:gd name="T10" fmla="*/ 100 w 140"/>
                <a:gd name="T11" fmla="*/ 84 h 172"/>
                <a:gd name="T12" fmla="*/ 122 w 140"/>
                <a:gd name="T13" fmla="*/ 158 h 172"/>
                <a:gd name="T14" fmla="*/ 140 w 140"/>
                <a:gd name="T15" fmla="*/ 172 h 172"/>
                <a:gd name="T16" fmla="*/ 0 w 140"/>
                <a:gd name="T17" fmla="*/ 161 h 172"/>
                <a:gd name="T18" fmla="*/ 0 w 140"/>
                <a:gd name="T19" fmla="*/ 16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72">
                  <a:moveTo>
                    <a:pt x="0" y="161"/>
                  </a:moveTo>
                  <a:lnTo>
                    <a:pt x="0" y="161"/>
                  </a:lnTo>
                  <a:cubicBezTo>
                    <a:pt x="0" y="161"/>
                    <a:pt x="26" y="158"/>
                    <a:pt x="35" y="140"/>
                  </a:cubicBezTo>
                  <a:cubicBezTo>
                    <a:pt x="44" y="123"/>
                    <a:pt x="66" y="11"/>
                    <a:pt x="66" y="11"/>
                  </a:cubicBezTo>
                  <a:lnTo>
                    <a:pt x="98" y="0"/>
                  </a:lnTo>
                  <a:cubicBezTo>
                    <a:pt x="98" y="0"/>
                    <a:pt x="96" y="53"/>
                    <a:pt x="100" y="84"/>
                  </a:cubicBezTo>
                  <a:cubicBezTo>
                    <a:pt x="103" y="116"/>
                    <a:pt x="114" y="149"/>
                    <a:pt x="122" y="158"/>
                  </a:cubicBezTo>
                  <a:cubicBezTo>
                    <a:pt x="131" y="166"/>
                    <a:pt x="140" y="172"/>
                    <a:pt x="140" y="172"/>
                  </a:cubicBezTo>
                  <a:lnTo>
                    <a:pt x="0" y="161"/>
                  </a:lnTo>
                  <a:lnTo>
                    <a:pt x="0" y="161"/>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29" name="Freeform 127">
              <a:extLst>
                <a:ext uri="{FF2B5EF4-FFF2-40B4-BE49-F238E27FC236}">
                  <a16:creationId xmlns:a16="http://schemas.microsoft.com/office/drawing/2014/main" id="{2ABD0F0F-72F1-4EE4-B30C-8F2C910B4F1D}"/>
                </a:ext>
              </a:extLst>
            </p:cNvPr>
            <p:cNvSpPr>
              <a:spLocks noEditPoints="1"/>
            </p:cNvSpPr>
            <p:nvPr/>
          </p:nvSpPr>
          <p:spPr bwMode="auto">
            <a:xfrm>
              <a:off x="662" y="3929"/>
              <a:ext cx="489" cy="139"/>
            </a:xfrm>
            <a:custGeom>
              <a:avLst/>
              <a:gdLst>
                <a:gd name="T0" fmla="*/ 517 w 582"/>
                <a:gd name="T1" fmla="*/ 166 h 166"/>
                <a:gd name="T2" fmla="*/ 517 w 582"/>
                <a:gd name="T3" fmla="*/ 166 h 166"/>
                <a:gd name="T4" fmla="*/ 531 w 582"/>
                <a:gd name="T5" fmla="*/ 98 h 166"/>
                <a:gd name="T6" fmla="*/ 512 w 582"/>
                <a:gd name="T7" fmla="*/ 43 h 166"/>
                <a:gd name="T8" fmla="*/ 531 w 582"/>
                <a:gd name="T9" fmla="*/ 98 h 166"/>
                <a:gd name="T10" fmla="*/ 554 w 582"/>
                <a:gd name="T11" fmla="*/ 7 h 166"/>
                <a:gd name="T12" fmla="*/ 547 w 582"/>
                <a:gd name="T13" fmla="*/ 50 h 166"/>
                <a:gd name="T14" fmla="*/ 582 w 582"/>
                <a:gd name="T15" fmla="*/ 10 h 166"/>
                <a:gd name="T16" fmla="*/ 547 w 582"/>
                <a:gd name="T17" fmla="*/ 50 h 166"/>
                <a:gd name="T18" fmla="*/ 531 w 582"/>
                <a:gd name="T19" fmla="*/ 98 h 166"/>
                <a:gd name="T20" fmla="*/ 578 w 582"/>
                <a:gd name="T21" fmla="*/ 64 h 166"/>
                <a:gd name="T22" fmla="*/ 435 w 582"/>
                <a:gd name="T23" fmla="*/ 159 h 166"/>
                <a:gd name="T24" fmla="*/ 435 w 582"/>
                <a:gd name="T25" fmla="*/ 159 h 166"/>
                <a:gd name="T26" fmla="*/ 449 w 582"/>
                <a:gd name="T27" fmla="*/ 91 h 166"/>
                <a:gd name="T28" fmla="*/ 429 w 582"/>
                <a:gd name="T29" fmla="*/ 36 h 166"/>
                <a:gd name="T30" fmla="*/ 449 w 582"/>
                <a:gd name="T31" fmla="*/ 91 h 166"/>
                <a:gd name="T32" fmla="*/ 471 w 582"/>
                <a:gd name="T33" fmla="*/ 0 h 166"/>
                <a:gd name="T34" fmla="*/ 464 w 582"/>
                <a:gd name="T35" fmla="*/ 43 h 166"/>
                <a:gd name="T36" fmla="*/ 499 w 582"/>
                <a:gd name="T37" fmla="*/ 3 h 166"/>
                <a:gd name="T38" fmla="*/ 464 w 582"/>
                <a:gd name="T39" fmla="*/ 43 h 166"/>
                <a:gd name="T40" fmla="*/ 449 w 582"/>
                <a:gd name="T41" fmla="*/ 91 h 166"/>
                <a:gd name="T42" fmla="*/ 496 w 582"/>
                <a:gd name="T43" fmla="*/ 57 h 166"/>
                <a:gd name="T44" fmla="*/ 117 w 582"/>
                <a:gd name="T45" fmla="*/ 159 h 166"/>
                <a:gd name="T46" fmla="*/ 117 w 582"/>
                <a:gd name="T47" fmla="*/ 159 h 166"/>
                <a:gd name="T48" fmla="*/ 131 w 582"/>
                <a:gd name="T49" fmla="*/ 91 h 166"/>
                <a:gd name="T50" fmla="*/ 112 w 582"/>
                <a:gd name="T51" fmla="*/ 36 h 166"/>
                <a:gd name="T52" fmla="*/ 131 w 582"/>
                <a:gd name="T53" fmla="*/ 91 h 166"/>
                <a:gd name="T54" fmla="*/ 154 w 582"/>
                <a:gd name="T55" fmla="*/ 0 h 166"/>
                <a:gd name="T56" fmla="*/ 147 w 582"/>
                <a:gd name="T57" fmla="*/ 43 h 166"/>
                <a:gd name="T58" fmla="*/ 182 w 582"/>
                <a:gd name="T59" fmla="*/ 3 h 166"/>
                <a:gd name="T60" fmla="*/ 147 w 582"/>
                <a:gd name="T61" fmla="*/ 43 h 166"/>
                <a:gd name="T62" fmla="*/ 131 w 582"/>
                <a:gd name="T63" fmla="*/ 91 h 166"/>
                <a:gd name="T64" fmla="*/ 179 w 582"/>
                <a:gd name="T65" fmla="*/ 57 h 166"/>
                <a:gd name="T66" fmla="*/ 5 w 582"/>
                <a:gd name="T67" fmla="*/ 159 h 166"/>
                <a:gd name="T68" fmla="*/ 5 w 582"/>
                <a:gd name="T69" fmla="*/ 159 h 166"/>
                <a:gd name="T70" fmla="*/ 19 w 582"/>
                <a:gd name="T71" fmla="*/ 91 h 166"/>
                <a:gd name="T72" fmla="*/ 0 w 582"/>
                <a:gd name="T73" fmla="*/ 36 h 166"/>
                <a:gd name="T74" fmla="*/ 19 w 582"/>
                <a:gd name="T75" fmla="*/ 91 h 166"/>
                <a:gd name="T76" fmla="*/ 42 w 582"/>
                <a:gd name="T77" fmla="*/ 0 h 166"/>
                <a:gd name="T78" fmla="*/ 35 w 582"/>
                <a:gd name="T79" fmla="*/ 43 h 166"/>
                <a:gd name="T80" fmla="*/ 70 w 582"/>
                <a:gd name="T81" fmla="*/ 3 h 166"/>
                <a:gd name="T82" fmla="*/ 35 w 582"/>
                <a:gd name="T83" fmla="*/ 43 h 166"/>
                <a:gd name="T84" fmla="*/ 19 w 582"/>
                <a:gd name="T85" fmla="*/ 91 h 166"/>
                <a:gd name="T86" fmla="*/ 67 w 582"/>
                <a:gd name="T87" fmla="*/ 5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82" h="166">
                  <a:moveTo>
                    <a:pt x="517" y="166"/>
                  </a:moveTo>
                  <a:lnTo>
                    <a:pt x="517" y="166"/>
                  </a:lnTo>
                  <a:lnTo>
                    <a:pt x="531" y="98"/>
                  </a:lnTo>
                  <a:lnTo>
                    <a:pt x="512" y="43"/>
                  </a:lnTo>
                  <a:lnTo>
                    <a:pt x="531" y="98"/>
                  </a:lnTo>
                  <a:lnTo>
                    <a:pt x="554" y="7"/>
                  </a:lnTo>
                  <a:lnTo>
                    <a:pt x="547" y="50"/>
                  </a:lnTo>
                  <a:lnTo>
                    <a:pt x="582" y="10"/>
                  </a:lnTo>
                  <a:lnTo>
                    <a:pt x="547" y="50"/>
                  </a:lnTo>
                  <a:lnTo>
                    <a:pt x="531" y="98"/>
                  </a:lnTo>
                  <a:lnTo>
                    <a:pt x="578" y="64"/>
                  </a:lnTo>
                  <a:moveTo>
                    <a:pt x="435" y="159"/>
                  </a:moveTo>
                  <a:lnTo>
                    <a:pt x="435" y="159"/>
                  </a:lnTo>
                  <a:lnTo>
                    <a:pt x="449" y="91"/>
                  </a:lnTo>
                  <a:lnTo>
                    <a:pt x="429" y="36"/>
                  </a:lnTo>
                  <a:lnTo>
                    <a:pt x="449" y="91"/>
                  </a:lnTo>
                  <a:lnTo>
                    <a:pt x="471" y="0"/>
                  </a:lnTo>
                  <a:lnTo>
                    <a:pt x="464" y="43"/>
                  </a:lnTo>
                  <a:lnTo>
                    <a:pt x="499" y="3"/>
                  </a:lnTo>
                  <a:lnTo>
                    <a:pt x="464" y="43"/>
                  </a:lnTo>
                  <a:lnTo>
                    <a:pt x="449" y="91"/>
                  </a:lnTo>
                  <a:lnTo>
                    <a:pt x="496" y="57"/>
                  </a:lnTo>
                  <a:moveTo>
                    <a:pt x="117" y="159"/>
                  </a:moveTo>
                  <a:lnTo>
                    <a:pt x="117" y="159"/>
                  </a:lnTo>
                  <a:lnTo>
                    <a:pt x="131" y="91"/>
                  </a:lnTo>
                  <a:lnTo>
                    <a:pt x="112" y="36"/>
                  </a:lnTo>
                  <a:lnTo>
                    <a:pt x="131" y="91"/>
                  </a:lnTo>
                  <a:lnTo>
                    <a:pt x="154" y="0"/>
                  </a:lnTo>
                  <a:lnTo>
                    <a:pt x="147" y="43"/>
                  </a:lnTo>
                  <a:lnTo>
                    <a:pt x="182" y="3"/>
                  </a:lnTo>
                  <a:lnTo>
                    <a:pt x="147" y="43"/>
                  </a:lnTo>
                  <a:lnTo>
                    <a:pt x="131" y="91"/>
                  </a:lnTo>
                  <a:lnTo>
                    <a:pt x="179" y="57"/>
                  </a:lnTo>
                  <a:moveTo>
                    <a:pt x="5" y="159"/>
                  </a:moveTo>
                  <a:lnTo>
                    <a:pt x="5" y="159"/>
                  </a:lnTo>
                  <a:lnTo>
                    <a:pt x="19" y="91"/>
                  </a:lnTo>
                  <a:lnTo>
                    <a:pt x="0" y="36"/>
                  </a:lnTo>
                  <a:lnTo>
                    <a:pt x="19" y="91"/>
                  </a:lnTo>
                  <a:lnTo>
                    <a:pt x="42" y="0"/>
                  </a:lnTo>
                  <a:lnTo>
                    <a:pt x="35" y="43"/>
                  </a:lnTo>
                  <a:lnTo>
                    <a:pt x="70" y="3"/>
                  </a:lnTo>
                  <a:lnTo>
                    <a:pt x="35" y="43"/>
                  </a:lnTo>
                  <a:lnTo>
                    <a:pt x="19" y="91"/>
                  </a:lnTo>
                  <a:lnTo>
                    <a:pt x="67" y="57"/>
                  </a:lnTo>
                </a:path>
              </a:pathLst>
            </a:custGeom>
            <a:noFill/>
            <a:ln w="20638" cap="flat">
              <a:solidFill>
                <a:srgbClr val="62C44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30" name="Freeform 128">
              <a:extLst>
                <a:ext uri="{FF2B5EF4-FFF2-40B4-BE49-F238E27FC236}">
                  <a16:creationId xmlns:a16="http://schemas.microsoft.com/office/drawing/2014/main" id="{4A420E98-80FF-4051-B449-7D2091A7B1CA}"/>
                </a:ext>
              </a:extLst>
            </p:cNvPr>
            <p:cNvSpPr>
              <a:spLocks/>
            </p:cNvSpPr>
            <p:nvPr/>
          </p:nvSpPr>
          <p:spPr bwMode="auto">
            <a:xfrm>
              <a:off x="405" y="3803"/>
              <a:ext cx="298" cy="159"/>
            </a:xfrm>
            <a:custGeom>
              <a:avLst/>
              <a:gdLst>
                <a:gd name="T0" fmla="*/ 317 w 355"/>
                <a:gd name="T1" fmla="*/ 175 h 189"/>
                <a:gd name="T2" fmla="*/ 317 w 355"/>
                <a:gd name="T3" fmla="*/ 175 h 189"/>
                <a:gd name="T4" fmla="*/ 222 w 355"/>
                <a:gd name="T5" fmla="*/ 180 h 189"/>
                <a:gd name="T6" fmla="*/ 52 w 355"/>
                <a:gd name="T7" fmla="*/ 178 h 189"/>
                <a:gd name="T8" fmla="*/ 12 w 355"/>
                <a:gd name="T9" fmla="*/ 100 h 189"/>
                <a:gd name="T10" fmla="*/ 65 w 355"/>
                <a:gd name="T11" fmla="*/ 65 h 189"/>
                <a:gd name="T12" fmla="*/ 77 w 355"/>
                <a:gd name="T13" fmla="*/ 86 h 189"/>
                <a:gd name="T14" fmla="*/ 96 w 355"/>
                <a:gd name="T15" fmla="*/ 35 h 189"/>
                <a:gd name="T16" fmla="*/ 147 w 355"/>
                <a:gd name="T17" fmla="*/ 70 h 189"/>
                <a:gd name="T18" fmla="*/ 164 w 355"/>
                <a:gd name="T19" fmla="*/ 19 h 189"/>
                <a:gd name="T20" fmla="*/ 194 w 355"/>
                <a:gd name="T21" fmla="*/ 68 h 189"/>
                <a:gd name="T22" fmla="*/ 250 w 355"/>
                <a:gd name="T23" fmla="*/ 21 h 189"/>
                <a:gd name="T24" fmla="*/ 264 w 355"/>
                <a:gd name="T25" fmla="*/ 87 h 189"/>
                <a:gd name="T26" fmla="*/ 329 w 355"/>
                <a:gd name="T27" fmla="*/ 61 h 189"/>
                <a:gd name="T28" fmla="*/ 313 w 355"/>
                <a:gd name="T29" fmla="*/ 129 h 189"/>
                <a:gd name="T30" fmla="*/ 341 w 355"/>
                <a:gd name="T31" fmla="*/ 145 h 189"/>
                <a:gd name="T32" fmla="*/ 317 w 355"/>
                <a:gd name="T33"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5" h="189">
                  <a:moveTo>
                    <a:pt x="317" y="175"/>
                  </a:moveTo>
                  <a:lnTo>
                    <a:pt x="317" y="175"/>
                  </a:lnTo>
                  <a:cubicBezTo>
                    <a:pt x="315" y="182"/>
                    <a:pt x="261" y="180"/>
                    <a:pt x="222" y="180"/>
                  </a:cubicBezTo>
                  <a:cubicBezTo>
                    <a:pt x="184" y="180"/>
                    <a:pt x="58" y="189"/>
                    <a:pt x="52" y="178"/>
                  </a:cubicBezTo>
                  <a:cubicBezTo>
                    <a:pt x="47" y="168"/>
                    <a:pt x="0" y="115"/>
                    <a:pt x="12" y="100"/>
                  </a:cubicBezTo>
                  <a:cubicBezTo>
                    <a:pt x="24" y="84"/>
                    <a:pt x="54" y="54"/>
                    <a:pt x="65" y="65"/>
                  </a:cubicBezTo>
                  <a:cubicBezTo>
                    <a:pt x="75" y="75"/>
                    <a:pt x="77" y="86"/>
                    <a:pt x="77" y="86"/>
                  </a:cubicBezTo>
                  <a:cubicBezTo>
                    <a:pt x="77" y="86"/>
                    <a:pt x="73" y="42"/>
                    <a:pt x="96" y="35"/>
                  </a:cubicBezTo>
                  <a:cubicBezTo>
                    <a:pt x="119" y="28"/>
                    <a:pt x="147" y="70"/>
                    <a:pt x="147" y="70"/>
                  </a:cubicBezTo>
                  <a:cubicBezTo>
                    <a:pt x="147" y="70"/>
                    <a:pt x="126" y="17"/>
                    <a:pt x="164" y="19"/>
                  </a:cubicBezTo>
                  <a:cubicBezTo>
                    <a:pt x="203" y="21"/>
                    <a:pt x="194" y="68"/>
                    <a:pt x="194" y="68"/>
                  </a:cubicBezTo>
                  <a:cubicBezTo>
                    <a:pt x="194" y="68"/>
                    <a:pt x="226" y="0"/>
                    <a:pt x="250" y="21"/>
                  </a:cubicBezTo>
                  <a:cubicBezTo>
                    <a:pt x="275" y="42"/>
                    <a:pt x="264" y="87"/>
                    <a:pt x="264" y="87"/>
                  </a:cubicBezTo>
                  <a:cubicBezTo>
                    <a:pt x="264" y="87"/>
                    <a:pt x="303" y="23"/>
                    <a:pt x="329" y="61"/>
                  </a:cubicBezTo>
                  <a:cubicBezTo>
                    <a:pt x="355" y="100"/>
                    <a:pt x="313" y="129"/>
                    <a:pt x="313" y="129"/>
                  </a:cubicBezTo>
                  <a:cubicBezTo>
                    <a:pt x="313" y="129"/>
                    <a:pt x="339" y="129"/>
                    <a:pt x="341" y="145"/>
                  </a:cubicBezTo>
                  <a:cubicBezTo>
                    <a:pt x="343" y="161"/>
                    <a:pt x="318" y="168"/>
                    <a:pt x="317" y="175"/>
                  </a:cubicBezTo>
                  <a:close/>
                </a:path>
              </a:pathLst>
            </a:custGeom>
            <a:solidFill>
              <a:srgbClr val="62C44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31" name="Freeform 129">
              <a:extLst>
                <a:ext uri="{FF2B5EF4-FFF2-40B4-BE49-F238E27FC236}">
                  <a16:creationId xmlns:a16="http://schemas.microsoft.com/office/drawing/2014/main" id="{3575A6E3-C7C7-45AE-969F-341D75D40F95}"/>
                </a:ext>
              </a:extLst>
            </p:cNvPr>
            <p:cNvSpPr>
              <a:spLocks/>
            </p:cNvSpPr>
            <p:nvPr/>
          </p:nvSpPr>
          <p:spPr bwMode="auto">
            <a:xfrm>
              <a:off x="405" y="3803"/>
              <a:ext cx="298" cy="159"/>
            </a:xfrm>
            <a:custGeom>
              <a:avLst/>
              <a:gdLst>
                <a:gd name="T0" fmla="*/ 317 w 355"/>
                <a:gd name="T1" fmla="*/ 175 h 189"/>
                <a:gd name="T2" fmla="*/ 317 w 355"/>
                <a:gd name="T3" fmla="*/ 175 h 189"/>
                <a:gd name="T4" fmla="*/ 222 w 355"/>
                <a:gd name="T5" fmla="*/ 180 h 189"/>
                <a:gd name="T6" fmla="*/ 52 w 355"/>
                <a:gd name="T7" fmla="*/ 178 h 189"/>
                <a:gd name="T8" fmla="*/ 12 w 355"/>
                <a:gd name="T9" fmla="*/ 100 h 189"/>
                <a:gd name="T10" fmla="*/ 65 w 355"/>
                <a:gd name="T11" fmla="*/ 65 h 189"/>
                <a:gd name="T12" fmla="*/ 77 w 355"/>
                <a:gd name="T13" fmla="*/ 86 h 189"/>
                <a:gd name="T14" fmla="*/ 96 w 355"/>
                <a:gd name="T15" fmla="*/ 35 h 189"/>
                <a:gd name="T16" fmla="*/ 147 w 355"/>
                <a:gd name="T17" fmla="*/ 70 h 189"/>
                <a:gd name="T18" fmla="*/ 164 w 355"/>
                <a:gd name="T19" fmla="*/ 19 h 189"/>
                <a:gd name="T20" fmla="*/ 194 w 355"/>
                <a:gd name="T21" fmla="*/ 68 h 189"/>
                <a:gd name="T22" fmla="*/ 250 w 355"/>
                <a:gd name="T23" fmla="*/ 21 h 189"/>
                <a:gd name="T24" fmla="*/ 264 w 355"/>
                <a:gd name="T25" fmla="*/ 87 h 189"/>
                <a:gd name="T26" fmla="*/ 329 w 355"/>
                <a:gd name="T27" fmla="*/ 61 h 189"/>
                <a:gd name="T28" fmla="*/ 313 w 355"/>
                <a:gd name="T29" fmla="*/ 129 h 189"/>
                <a:gd name="T30" fmla="*/ 341 w 355"/>
                <a:gd name="T31" fmla="*/ 145 h 189"/>
                <a:gd name="T32" fmla="*/ 317 w 355"/>
                <a:gd name="T33" fmla="*/ 175 h 189"/>
                <a:gd name="T34" fmla="*/ 317 w 355"/>
                <a:gd name="T35"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5" h="189">
                  <a:moveTo>
                    <a:pt x="317" y="175"/>
                  </a:moveTo>
                  <a:lnTo>
                    <a:pt x="317" y="175"/>
                  </a:lnTo>
                  <a:cubicBezTo>
                    <a:pt x="315" y="182"/>
                    <a:pt x="261" y="180"/>
                    <a:pt x="222" y="180"/>
                  </a:cubicBezTo>
                  <a:cubicBezTo>
                    <a:pt x="184" y="180"/>
                    <a:pt x="58" y="189"/>
                    <a:pt x="52" y="178"/>
                  </a:cubicBezTo>
                  <a:cubicBezTo>
                    <a:pt x="47" y="168"/>
                    <a:pt x="0" y="115"/>
                    <a:pt x="12" y="100"/>
                  </a:cubicBezTo>
                  <a:cubicBezTo>
                    <a:pt x="24" y="84"/>
                    <a:pt x="54" y="54"/>
                    <a:pt x="65" y="65"/>
                  </a:cubicBezTo>
                  <a:cubicBezTo>
                    <a:pt x="75" y="75"/>
                    <a:pt x="77" y="86"/>
                    <a:pt x="77" y="86"/>
                  </a:cubicBezTo>
                  <a:cubicBezTo>
                    <a:pt x="77" y="86"/>
                    <a:pt x="73" y="42"/>
                    <a:pt x="96" y="35"/>
                  </a:cubicBezTo>
                  <a:cubicBezTo>
                    <a:pt x="119" y="28"/>
                    <a:pt x="147" y="70"/>
                    <a:pt x="147" y="70"/>
                  </a:cubicBezTo>
                  <a:cubicBezTo>
                    <a:pt x="147" y="70"/>
                    <a:pt x="126" y="17"/>
                    <a:pt x="164" y="19"/>
                  </a:cubicBezTo>
                  <a:cubicBezTo>
                    <a:pt x="203" y="21"/>
                    <a:pt x="194" y="68"/>
                    <a:pt x="194" y="68"/>
                  </a:cubicBezTo>
                  <a:cubicBezTo>
                    <a:pt x="194" y="68"/>
                    <a:pt x="226" y="0"/>
                    <a:pt x="250" y="21"/>
                  </a:cubicBezTo>
                  <a:cubicBezTo>
                    <a:pt x="275" y="42"/>
                    <a:pt x="264" y="87"/>
                    <a:pt x="264" y="87"/>
                  </a:cubicBezTo>
                  <a:cubicBezTo>
                    <a:pt x="264" y="87"/>
                    <a:pt x="303" y="23"/>
                    <a:pt x="329" y="61"/>
                  </a:cubicBezTo>
                  <a:cubicBezTo>
                    <a:pt x="355" y="100"/>
                    <a:pt x="313" y="129"/>
                    <a:pt x="313" y="129"/>
                  </a:cubicBezTo>
                  <a:cubicBezTo>
                    <a:pt x="313" y="129"/>
                    <a:pt x="339" y="129"/>
                    <a:pt x="341" y="145"/>
                  </a:cubicBezTo>
                  <a:cubicBezTo>
                    <a:pt x="343" y="161"/>
                    <a:pt x="318" y="168"/>
                    <a:pt x="317" y="175"/>
                  </a:cubicBezTo>
                  <a:lnTo>
                    <a:pt x="317" y="175"/>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32" name="Freeform 130">
              <a:extLst>
                <a:ext uri="{FF2B5EF4-FFF2-40B4-BE49-F238E27FC236}">
                  <a16:creationId xmlns:a16="http://schemas.microsoft.com/office/drawing/2014/main" id="{1A1AAD56-BA7B-4FBA-8A94-8816E36D51D7}"/>
                </a:ext>
              </a:extLst>
            </p:cNvPr>
            <p:cNvSpPr>
              <a:spLocks/>
            </p:cNvSpPr>
            <p:nvPr/>
          </p:nvSpPr>
          <p:spPr bwMode="auto">
            <a:xfrm>
              <a:off x="483" y="3966"/>
              <a:ext cx="118" cy="145"/>
            </a:xfrm>
            <a:custGeom>
              <a:avLst/>
              <a:gdLst>
                <a:gd name="T0" fmla="*/ 0 w 140"/>
                <a:gd name="T1" fmla="*/ 161 h 172"/>
                <a:gd name="T2" fmla="*/ 0 w 140"/>
                <a:gd name="T3" fmla="*/ 161 h 172"/>
                <a:gd name="T4" fmla="*/ 35 w 140"/>
                <a:gd name="T5" fmla="*/ 140 h 172"/>
                <a:gd name="T6" fmla="*/ 66 w 140"/>
                <a:gd name="T7" fmla="*/ 11 h 172"/>
                <a:gd name="T8" fmla="*/ 98 w 140"/>
                <a:gd name="T9" fmla="*/ 0 h 172"/>
                <a:gd name="T10" fmla="*/ 99 w 140"/>
                <a:gd name="T11" fmla="*/ 84 h 172"/>
                <a:gd name="T12" fmla="*/ 122 w 140"/>
                <a:gd name="T13" fmla="*/ 158 h 172"/>
                <a:gd name="T14" fmla="*/ 140 w 140"/>
                <a:gd name="T15" fmla="*/ 172 h 172"/>
                <a:gd name="T16" fmla="*/ 0 w 140"/>
                <a:gd name="T17" fmla="*/ 16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72">
                  <a:moveTo>
                    <a:pt x="0" y="161"/>
                  </a:moveTo>
                  <a:lnTo>
                    <a:pt x="0" y="161"/>
                  </a:lnTo>
                  <a:cubicBezTo>
                    <a:pt x="0" y="161"/>
                    <a:pt x="26" y="158"/>
                    <a:pt x="35" y="140"/>
                  </a:cubicBezTo>
                  <a:cubicBezTo>
                    <a:pt x="43" y="123"/>
                    <a:pt x="66" y="11"/>
                    <a:pt x="66" y="11"/>
                  </a:cubicBezTo>
                  <a:lnTo>
                    <a:pt x="98" y="0"/>
                  </a:lnTo>
                  <a:cubicBezTo>
                    <a:pt x="98" y="0"/>
                    <a:pt x="96" y="53"/>
                    <a:pt x="99" y="84"/>
                  </a:cubicBezTo>
                  <a:cubicBezTo>
                    <a:pt x="103" y="116"/>
                    <a:pt x="113" y="149"/>
                    <a:pt x="122" y="158"/>
                  </a:cubicBezTo>
                  <a:cubicBezTo>
                    <a:pt x="131" y="166"/>
                    <a:pt x="140" y="172"/>
                    <a:pt x="140" y="172"/>
                  </a:cubicBezTo>
                  <a:lnTo>
                    <a:pt x="0" y="161"/>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33" name="Freeform 131">
              <a:extLst>
                <a:ext uri="{FF2B5EF4-FFF2-40B4-BE49-F238E27FC236}">
                  <a16:creationId xmlns:a16="http://schemas.microsoft.com/office/drawing/2014/main" id="{E01715FA-38DD-4C2F-AD5C-F81F485676F3}"/>
                </a:ext>
              </a:extLst>
            </p:cNvPr>
            <p:cNvSpPr>
              <a:spLocks/>
            </p:cNvSpPr>
            <p:nvPr/>
          </p:nvSpPr>
          <p:spPr bwMode="auto">
            <a:xfrm>
              <a:off x="483" y="3966"/>
              <a:ext cx="118" cy="145"/>
            </a:xfrm>
            <a:custGeom>
              <a:avLst/>
              <a:gdLst>
                <a:gd name="T0" fmla="*/ 0 w 140"/>
                <a:gd name="T1" fmla="*/ 161 h 172"/>
                <a:gd name="T2" fmla="*/ 0 w 140"/>
                <a:gd name="T3" fmla="*/ 161 h 172"/>
                <a:gd name="T4" fmla="*/ 35 w 140"/>
                <a:gd name="T5" fmla="*/ 140 h 172"/>
                <a:gd name="T6" fmla="*/ 66 w 140"/>
                <a:gd name="T7" fmla="*/ 11 h 172"/>
                <a:gd name="T8" fmla="*/ 98 w 140"/>
                <a:gd name="T9" fmla="*/ 0 h 172"/>
                <a:gd name="T10" fmla="*/ 99 w 140"/>
                <a:gd name="T11" fmla="*/ 84 h 172"/>
                <a:gd name="T12" fmla="*/ 122 w 140"/>
                <a:gd name="T13" fmla="*/ 158 h 172"/>
                <a:gd name="T14" fmla="*/ 140 w 140"/>
                <a:gd name="T15" fmla="*/ 172 h 172"/>
                <a:gd name="T16" fmla="*/ 0 w 140"/>
                <a:gd name="T17" fmla="*/ 161 h 172"/>
                <a:gd name="T18" fmla="*/ 0 w 140"/>
                <a:gd name="T19" fmla="*/ 16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72">
                  <a:moveTo>
                    <a:pt x="0" y="161"/>
                  </a:moveTo>
                  <a:lnTo>
                    <a:pt x="0" y="161"/>
                  </a:lnTo>
                  <a:cubicBezTo>
                    <a:pt x="0" y="161"/>
                    <a:pt x="26" y="158"/>
                    <a:pt x="35" y="140"/>
                  </a:cubicBezTo>
                  <a:cubicBezTo>
                    <a:pt x="43" y="123"/>
                    <a:pt x="66" y="11"/>
                    <a:pt x="66" y="11"/>
                  </a:cubicBezTo>
                  <a:lnTo>
                    <a:pt x="98" y="0"/>
                  </a:lnTo>
                  <a:cubicBezTo>
                    <a:pt x="98" y="0"/>
                    <a:pt x="96" y="53"/>
                    <a:pt x="99" y="84"/>
                  </a:cubicBezTo>
                  <a:cubicBezTo>
                    <a:pt x="103" y="116"/>
                    <a:pt x="113" y="149"/>
                    <a:pt x="122" y="158"/>
                  </a:cubicBezTo>
                  <a:cubicBezTo>
                    <a:pt x="131" y="166"/>
                    <a:pt x="140" y="172"/>
                    <a:pt x="140" y="172"/>
                  </a:cubicBezTo>
                  <a:lnTo>
                    <a:pt x="0" y="161"/>
                  </a:lnTo>
                  <a:lnTo>
                    <a:pt x="0" y="161"/>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34" name="Freeform 132">
              <a:extLst>
                <a:ext uri="{FF2B5EF4-FFF2-40B4-BE49-F238E27FC236}">
                  <a16:creationId xmlns:a16="http://schemas.microsoft.com/office/drawing/2014/main" id="{E8B50BE9-954D-480A-88E5-59C47430B0F3}"/>
                </a:ext>
              </a:extLst>
            </p:cNvPr>
            <p:cNvSpPr>
              <a:spLocks/>
            </p:cNvSpPr>
            <p:nvPr/>
          </p:nvSpPr>
          <p:spPr bwMode="auto">
            <a:xfrm>
              <a:off x="5261" y="2292"/>
              <a:ext cx="274" cy="150"/>
            </a:xfrm>
            <a:custGeom>
              <a:avLst/>
              <a:gdLst>
                <a:gd name="T0" fmla="*/ 326 w 326"/>
                <a:gd name="T1" fmla="*/ 121 h 178"/>
                <a:gd name="T2" fmla="*/ 326 w 326"/>
                <a:gd name="T3" fmla="*/ 121 h 178"/>
                <a:gd name="T4" fmla="*/ 163 w 326"/>
                <a:gd name="T5" fmla="*/ 0 h 178"/>
                <a:gd name="T6" fmla="*/ 0 w 326"/>
                <a:gd name="T7" fmla="*/ 121 h 178"/>
                <a:gd name="T8" fmla="*/ 163 w 326"/>
                <a:gd name="T9" fmla="*/ 168 h 178"/>
                <a:gd name="T10" fmla="*/ 326 w 326"/>
                <a:gd name="T11" fmla="*/ 121 h 178"/>
              </a:gdLst>
              <a:ahLst/>
              <a:cxnLst>
                <a:cxn ang="0">
                  <a:pos x="T0" y="T1"/>
                </a:cxn>
                <a:cxn ang="0">
                  <a:pos x="T2" y="T3"/>
                </a:cxn>
                <a:cxn ang="0">
                  <a:pos x="T4" y="T5"/>
                </a:cxn>
                <a:cxn ang="0">
                  <a:pos x="T6" y="T7"/>
                </a:cxn>
                <a:cxn ang="0">
                  <a:pos x="T8" y="T9"/>
                </a:cxn>
                <a:cxn ang="0">
                  <a:pos x="T10" y="T11"/>
                </a:cxn>
              </a:cxnLst>
              <a:rect l="0" t="0" r="r" b="b"/>
              <a:pathLst>
                <a:path w="326" h="178">
                  <a:moveTo>
                    <a:pt x="326" y="121"/>
                  </a:moveTo>
                  <a:lnTo>
                    <a:pt x="326" y="121"/>
                  </a:lnTo>
                  <a:cubicBezTo>
                    <a:pt x="326" y="64"/>
                    <a:pt x="253" y="0"/>
                    <a:pt x="163" y="0"/>
                  </a:cubicBezTo>
                  <a:cubicBezTo>
                    <a:pt x="73" y="0"/>
                    <a:pt x="0" y="64"/>
                    <a:pt x="0" y="121"/>
                  </a:cubicBezTo>
                  <a:cubicBezTo>
                    <a:pt x="0" y="178"/>
                    <a:pt x="73" y="168"/>
                    <a:pt x="163" y="168"/>
                  </a:cubicBezTo>
                  <a:cubicBezTo>
                    <a:pt x="253" y="168"/>
                    <a:pt x="326" y="178"/>
                    <a:pt x="326" y="121"/>
                  </a:cubicBezTo>
                  <a:close/>
                </a:path>
              </a:pathLst>
            </a:custGeom>
            <a:solidFill>
              <a:srgbClr val="4BB8E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35" name="Freeform 133">
              <a:extLst>
                <a:ext uri="{FF2B5EF4-FFF2-40B4-BE49-F238E27FC236}">
                  <a16:creationId xmlns:a16="http://schemas.microsoft.com/office/drawing/2014/main" id="{6AB20503-B967-460D-A79A-4C9A8B7DDB9B}"/>
                </a:ext>
              </a:extLst>
            </p:cNvPr>
            <p:cNvSpPr>
              <a:spLocks/>
            </p:cNvSpPr>
            <p:nvPr/>
          </p:nvSpPr>
          <p:spPr bwMode="auto">
            <a:xfrm>
              <a:off x="5261" y="2292"/>
              <a:ext cx="274" cy="150"/>
            </a:xfrm>
            <a:custGeom>
              <a:avLst/>
              <a:gdLst>
                <a:gd name="T0" fmla="*/ 326 w 326"/>
                <a:gd name="T1" fmla="*/ 121 h 178"/>
                <a:gd name="T2" fmla="*/ 326 w 326"/>
                <a:gd name="T3" fmla="*/ 121 h 178"/>
                <a:gd name="T4" fmla="*/ 163 w 326"/>
                <a:gd name="T5" fmla="*/ 0 h 178"/>
                <a:gd name="T6" fmla="*/ 0 w 326"/>
                <a:gd name="T7" fmla="*/ 121 h 178"/>
                <a:gd name="T8" fmla="*/ 163 w 326"/>
                <a:gd name="T9" fmla="*/ 168 h 178"/>
                <a:gd name="T10" fmla="*/ 326 w 326"/>
                <a:gd name="T11" fmla="*/ 121 h 178"/>
                <a:gd name="T12" fmla="*/ 326 w 326"/>
                <a:gd name="T13" fmla="*/ 121 h 178"/>
              </a:gdLst>
              <a:ahLst/>
              <a:cxnLst>
                <a:cxn ang="0">
                  <a:pos x="T0" y="T1"/>
                </a:cxn>
                <a:cxn ang="0">
                  <a:pos x="T2" y="T3"/>
                </a:cxn>
                <a:cxn ang="0">
                  <a:pos x="T4" y="T5"/>
                </a:cxn>
                <a:cxn ang="0">
                  <a:pos x="T6" y="T7"/>
                </a:cxn>
                <a:cxn ang="0">
                  <a:pos x="T8" y="T9"/>
                </a:cxn>
                <a:cxn ang="0">
                  <a:pos x="T10" y="T11"/>
                </a:cxn>
                <a:cxn ang="0">
                  <a:pos x="T12" y="T13"/>
                </a:cxn>
              </a:cxnLst>
              <a:rect l="0" t="0" r="r" b="b"/>
              <a:pathLst>
                <a:path w="326" h="178">
                  <a:moveTo>
                    <a:pt x="326" y="121"/>
                  </a:moveTo>
                  <a:lnTo>
                    <a:pt x="326" y="121"/>
                  </a:lnTo>
                  <a:cubicBezTo>
                    <a:pt x="326" y="64"/>
                    <a:pt x="253" y="0"/>
                    <a:pt x="163" y="0"/>
                  </a:cubicBezTo>
                  <a:cubicBezTo>
                    <a:pt x="73" y="0"/>
                    <a:pt x="0" y="64"/>
                    <a:pt x="0" y="121"/>
                  </a:cubicBezTo>
                  <a:cubicBezTo>
                    <a:pt x="0" y="178"/>
                    <a:pt x="73" y="168"/>
                    <a:pt x="163" y="168"/>
                  </a:cubicBezTo>
                  <a:cubicBezTo>
                    <a:pt x="253" y="168"/>
                    <a:pt x="326" y="178"/>
                    <a:pt x="326" y="121"/>
                  </a:cubicBezTo>
                  <a:lnTo>
                    <a:pt x="326" y="121"/>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36" name="Freeform 134">
              <a:extLst>
                <a:ext uri="{FF2B5EF4-FFF2-40B4-BE49-F238E27FC236}">
                  <a16:creationId xmlns:a16="http://schemas.microsoft.com/office/drawing/2014/main" id="{0AE8428C-CFD9-44B6-BA83-BC3C62647BCC}"/>
                </a:ext>
              </a:extLst>
            </p:cNvPr>
            <p:cNvSpPr>
              <a:spLocks/>
            </p:cNvSpPr>
            <p:nvPr/>
          </p:nvSpPr>
          <p:spPr bwMode="auto">
            <a:xfrm>
              <a:off x="4539" y="2560"/>
              <a:ext cx="619" cy="527"/>
            </a:xfrm>
            <a:custGeom>
              <a:avLst/>
              <a:gdLst>
                <a:gd name="T0" fmla="*/ 681 w 737"/>
                <a:gd name="T1" fmla="*/ 467 h 626"/>
                <a:gd name="T2" fmla="*/ 681 w 737"/>
                <a:gd name="T3" fmla="*/ 467 h 626"/>
                <a:gd name="T4" fmla="*/ 289 w 737"/>
                <a:gd name="T5" fmla="*/ 560 h 626"/>
                <a:gd name="T6" fmla="*/ 37 w 737"/>
                <a:gd name="T7" fmla="*/ 318 h 626"/>
                <a:gd name="T8" fmla="*/ 243 w 737"/>
                <a:gd name="T9" fmla="*/ 47 h 626"/>
                <a:gd name="T10" fmla="*/ 607 w 737"/>
                <a:gd name="T11" fmla="*/ 94 h 626"/>
                <a:gd name="T12" fmla="*/ 728 w 737"/>
                <a:gd name="T13" fmla="*/ 280 h 626"/>
                <a:gd name="T14" fmla="*/ 681 w 737"/>
                <a:gd name="T15" fmla="*/ 467 h 626"/>
                <a:gd name="T16" fmla="*/ 681 w 737"/>
                <a:gd name="T17" fmla="*/ 467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7" h="626">
                  <a:moveTo>
                    <a:pt x="681" y="467"/>
                  </a:moveTo>
                  <a:lnTo>
                    <a:pt x="681" y="467"/>
                  </a:lnTo>
                  <a:cubicBezTo>
                    <a:pt x="616" y="542"/>
                    <a:pt x="401" y="626"/>
                    <a:pt x="289" y="560"/>
                  </a:cubicBezTo>
                  <a:cubicBezTo>
                    <a:pt x="177" y="495"/>
                    <a:pt x="0" y="439"/>
                    <a:pt x="37" y="318"/>
                  </a:cubicBezTo>
                  <a:cubicBezTo>
                    <a:pt x="75" y="196"/>
                    <a:pt x="131" y="94"/>
                    <a:pt x="243" y="47"/>
                  </a:cubicBezTo>
                  <a:cubicBezTo>
                    <a:pt x="355" y="0"/>
                    <a:pt x="523" y="10"/>
                    <a:pt x="607" y="94"/>
                  </a:cubicBezTo>
                  <a:cubicBezTo>
                    <a:pt x="691" y="178"/>
                    <a:pt x="737" y="178"/>
                    <a:pt x="728" y="280"/>
                  </a:cubicBezTo>
                  <a:cubicBezTo>
                    <a:pt x="719" y="383"/>
                    <a:pt x="681" y="467"/>
                    <a:pt x="681" y="467"/>
                  </a:cubicBezTo>
                  <a:lnTo>
                    <a:pt x="681" y="467"/>
                  </a:lnTo>
                  <a:close/>
                </a:path>
              </a:pathLst>
            </a:custGeom>
            <a:noFill/>
            <a:ln w="269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37" name="Freeform 135">
              <a:extLst>
                <a:ext uri="{FF2B5EF4-FFF2-40B4-BE49-F238E27FC236}">
                  <a16:creationId xmlns:a16="http://schemas.microsoft.com/office/drawing/2014/main" id="{3AE92FFB-6C85-4182-8F49-ED50A1D4A357}"/>
                </a:ext>
              </a:extLst>
            </p:cNvPr>
            <p:cNvSpPr>
              <a:spLocks/>
            </p:cNvSpPr>
            <p:nvPr/>
          </p:nvSpPr>
          <p:spPr bwMode="auto">
            <a:xfrm>
              <a:off x="4539" y="2560"/>
              <a:ext cx="619" cy="527"/>
            </a:xfrm>
            <a:custGeom>
              <a:avLst/>
              <a:gdLst>
                <a:gd name="T0" fmla="*/ 681 w 737"/>
                <a:gd name="T1" fmla="*/ 467 h 626"/>
                <a:gd name="T2" fmla="*/ 681 w 737"/>
                <a:gd name="T3" fmla="*/ 467 h 626"/>
                <a:gd name="T4" fmla="*/ 289 w 737"/>
                <a:gd name="T5" fmla="*/ 560 h 626"/>
                <a:gd name="T6" fmla="*/ 37 w 737"/>
                <a:gd name="T7" fmla="*/ 318 h 626"/>
                <a:gd name="T8" fmla="*/ 243 w 737"/>
                <a:gd name="T9" fmla="*/ 47 h 626"/>
                <a:gd name="T10" fmla="*/ 607 w 737"/>
                <a:gd name="T11" fmla="*/ 94 h 626"/>
                <a:gd name="T12" fmla="*/ 728 w 737"/>
                <a:gd name="T13" fmla="*/ 280 h 626"/>
                <a:gd name="T14" fmla="*/ 681 w 737"/>
                <a:gd name="T15" fmla="*/ 467 h 6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7" h="626">
                  <a:moveTo>
                    <a:pt x="681" y="467"/>
                  </a:moveTo>
                  <a:lnTo>
                    <a:pt x="681" y="467"/>
                  </a:lnTo>
                  <a:cubicBezTo>
                    <a:pt x="616" y="542"/>
                    <a:pt x="401" y="626"/>
                    <a:pt x="289" y="560"/>
                  </a:cubicBezTo>
                  <a:cubicBezTo>
                    <a:pt x="177" y="495"/>
                    <a:pt x="0" y="439"/>
                    <a:pt x="37" y="318"/>
                  </a:cubicBezTo>
                  <a:cubicBezTo>
                    <a:pt x="75" y="196"/>
                    <a:pt x="131" y="94"/>
                    <a:pt x="243" y="47"/>
                  </a:cubicBezTo>
                  <a:cubicBezTo>
                    <a:pt x="355" y="0"/>
                    <a:pt x="523" y="10"/>
                    <a:pt x="607" y="94"/>
                  </a:cubicBezTo>
                  <a:cubicBezTo>
                    <a:pt x="691" y="178"/>
                    <a:pt x="737" y="178"/>
                    <a:pt x="728" y="280"/>
                  </a:cubicBezTo>
                  <a:cubicBezTo>
                    <a:pt x="719" y="383"/>
                    <a:pt x="681" y="467"/>
                    <a:pt x="681" y="467"/>
                  </a:cubicBezTo>
                  <a:close/>
                </a:path>
              </a:pathLst>
            </a:custGeom>
            <a:solidFill>
              <a:srgbClr val="80D4C8"/>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38" name="Freeform 136">
              <a:extLst>
                <a:ext uri="{FF2B5EF4-FFF2-40B4-BE49-F238E27FC236}">
                  <a16:creationId xmlns:a16="http://schemas.microsoft.com/office/drawing/2014/main" id="{FA9A41E9-B209-4262-8499-7E48DDDD968C}"/>
                </a:ext>
              </a:extLst>
            </p:cNvPr>
            <p:cNvSpPr>
              <a:spLocks noEditPoints="1"/>
            </p:cNvSpPr>
            <p:nvPr/>
          </p:nvSpPr>
          <p:spPr bwMode="auto">
            <a:xfrm>
              <a:off x="4564" y="2578"/>
              <a:ext cx="593" cy="461"/>
            </a:xfrm>
            <a:custGeom>
              <a:avLst/>
              <a:gdLst>
                <a:gd name="T0" fmla="*/ 200 w 705"/>
                <a:gd name="T1" fmla="*/ 17 h 548"/>
                <a:gd name="T2" fmla="*/ 358 w 705"/>
                <a:gd name="T3" fmla="*/ 0 h 548"/>
                <a:gd name="T4" fmla="*/ 513 w 705"/>
                <a:gd name="T5" fmla="*/ 15 h 548"/>
                <a:gd name="T6" fmla="*/ 113 w 705"/>
                <a:gd name="T7" fmla="*/ 71 h 548"/>
                <a:gd name="T8" fmla="*/ 274 w 705"/>
                <a:gd name="T9" fmla="*/ 57 h 548"/>
                <a:gd name="T10" fmla="*/ 443 w 705"/>
                <a:gd name="T11" fmla="*/ 56 h 548"/>
                <a:gd name="T12" fmla="*/ 594 w 705"/>
                <a:gd name="T13" fmla="*/ 74 h 548"/>
                <a:gd name="T14" fmla="*/ 67 w 705"/>
                <a:gd name="T15" fmla="*/ 140 h 548"/>
                <a:gd name="T16" fmla="*/ 189 w 705"/>
                <a:gd name="T17" fmla="*/ 113 h 548"/>
                <a:gd name="T18" fmla="*/ 358 w 705"/>
                <a:gd name="T19" fmla="*/ 112 h 548"/>
                <a:gd name="T20" fmla="*/ 528 w 705"/>
                <a:gd name="T21" fmla="*/ 112 h 548"/>
                <a:gd name="T22" fmla="*/ 666 w 705"/>
                <a:gd name="T23" fmla="*/ 137 h 548"/>
                <a:gd name="T24" fmla="*/ 37 w 705"/>
                <a:gd name="T25" fmla="*/ 191 h 548"/>
                <a:gd name="T26" fmla="*/ 189 w 705"/>
                <a:gd name="T27" fmla="*/ 169 h 548"/>
                <a:gd name="T28" fmla="*/ 358 w 705"/>
                <a:gd name="T29" fmla="*/ 168 h 548"/>
                <a:gd name="T30" fmla="*/ 528 w 705"/>
                <a:gd name="T31" fmla="*/ 168 h 548"/>
                <a:gd name="T32" fmla="*/ 696 w 705"/>
                <a:gd name="T33" fmla="*/ 169 h 548"/>
                <a:gd name="T34" fmla="*/ 19 w 705"/>
                <a:gd name="T35" fmla="*/ 244 h 548"/>
                <a:gd name="T36" fmla="*/ 123 w 705"/>
                <a:gd name="T37" fmla="*/ 225 h 548"/>
                <a:gd name="T38" fmla="*/ 292 w 705"/>
                <a:gd name="T39" fmla="*/ 225 h 548"/>
                <a:gd name="T40" fmla="*/ 462 w 705"/>
                <a:gd name="T41" fmla="*/ 224 h 548"/>
                <a:gd name="T42" fmla="*/ 631 w 705"/>
                <a:gd name="T43" fmla="*/ 224 h 548"/>
                <a:gd name="T44" fmla="*/ 0 w 705"/>
                <a:gd name="T45" fmla="*/ 300 h 548"/>
                <a:gd name="T46" fmla="*/ 19 w 705"/>
                <a:gd name="T47" fmla="*/ 281 h 548"/>
                <a:gd name="T48" fmla="*/ 189 w 705"/>
                <a:gd name="T49" fmla="*/ 281 h 548"/>
                <a:gd name="T50" fmla="*/ 358 w 705"/>
                <a:gd name="T51" fmla="*/ 280 h 548"/>
                <a:gd name="T52" fmla="*/ 528 w 705"/>
                <a:gd name="T53" fmla="*/ 280 h 548"/>
                <a:gd name="T54" fmla="*/ 696 w 705"/>
                <a:gd name="T55" fmla="*/ 281 h 548"/>
                <a:gd name="T56" fmla="*/ 0 w 705"/>
                <a:gd name="T57" fmla="*/ 356 h 548"/>
                <a:gd name="T58" fmla="*/ 104 w 705"/>
                <a:gd name="T59" fmla="*/ 337 h 548"/>
                <a:gd name="T60" fmla="*/ 274 w 705"/>
                <a:gd name="T61" fmla="*/ 337 h 548"/>
                <a:gd name="T62" fmla="*/ 443 w 705"/>
                <a:gd name="T63" fmla="*/ 336 h 548"/>
                <a:gd name="T64" fmla="*/ 612 w 705"/>
                <a:gd name="T65" fmla="*/ 336 h 548"/>
                <a:gd name="T66" fmla="*/ 41 w 705"/>
                <a:gd name="T67" fmla="*/ 422 h 548"/>
                <a:gd name="T68" fmla="*/ 85 w 705"/>
                <a:gd name="T69" fmla="*/ 393 h 548"/>
                <a:gd name="T70" fmla="*/ 255 w 705"/>
                <a:gd name="T71" fmla="*/ 393 h 548"/>
                <a:gd name="T72" fmla="*/ 424 w 705"/>
                <a:gd name="T73" fmla="*/ 392 h 548"/>
                <a:gd name="T74" fmla="*/ 594 w 705"/>
                <a:gd name="T75" fmla="*/ 392 h 548"/>
                <a:gd name="T76" fmla="*/ 97 w 705"/>
                <a:gd name="T77" fmla="*/ 457 h 548"/>
                <a:gd name="T78" fmla="*/ 104 w 705"/>
                <a:gd name="T79" fmla="*/ 449 h 548"/>
                <a:gd name="T80" fmla="*/ 274 w 705"/>
                <a:gd name="T81" fmla="*/ 449 h 548"/>
                <a:gd name="T82" fmla="*/ 443 w 705"/>
                <a:gd name="T83" fmla="*/ 448 h 548"/>
                <a:gd name="T84" fmla="*/ 612 w 705"/>
                <a:gd name="T85" fmla="*/ 448 h 548"/>
                <a:gd name="T86" fmla="*/ 239 w 705"/>
                <a:gd name="T87" fmla="*/ 531 h 548"/>
                <a:gd name="T88" fmla="*/ 274 w 705"/>
                <a:gd name="T89" fmla="*/ 505 h 548"/>
                <a:gd name="T90" fmla="*/ 443 w 705"/>
                <a:gd name="T91" fmla="*/ 504 h 548"/>
                <a:gd name="T92" fmla="*/ 541 w 705"/>
                <a:gd name="T93" fmla="*/ 52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5" h="548">
                  <a:moveTo>
                    <a:pt x="200" y="17"/>
                  </a:moveTo>
                  <a:lnTo>
                    <a:pt x="200" y="17"/>
                  </a:lnTo>
                  <a:cubicBezTo>
                    <a:pt x="222" y="40"/>
                    <a:pt x="252" y="28"/>
                    <a:pt x="274" y="1"/>
                  </a:cubicBezTo>
                  <a:cubicBezTo>
                    <a:pt x="295" y="44"/>
                    <a:pt x="333" y="33"/>
                    <a:pt x="358" y="0"/>
                  </a:cubicBezTo>
                  <a:cubicBezTo>
                    <a:pt x="379" y="43"/>
                    <a:pt x="418" y="33"/>
                    <a:pt x="443" y="0"/>
                  </a:cubicBezTo>
                  <a:cubicBezTo>
                    <a:pt x="460" y="35"/>
                    <a:pt x="489" y="35"/>
                    <a:pt x="513" y="15"/>
                  </a:cubicBezTo>
                  <a:moveTo>
                    <a:pt x="113" y="71"/>
                  </a:moveTo>
                  <a:lnTo>
                    <a:pt x="113" y="71"/>
                  </a:lnTo>
                  <a:cubicBezTo>
                    <a:pt x="135" y="97"/>
                    <a:pt x="167" y="85"/>
                    <a:pt x="189" y="57"/>
                  </a:cubicBezTo>
                  <a:cubicBezTo>
                    <a:pt x="210" y="100"/>
                    <a:pt x="248" y="89"/>
                    <a:pt x="274" y="57"/>
                  </a:cubicBezTo>
                  <a:cubicBezTo>
                    <a:pt x="295" y="100"/>
                    <a:pt x="333" y="89"/>
                    <a:pt x="358" y="56"/>
                  </a:cubicBezTo>
                  <a:cubicBezTo>
                    <a:pt x="379" y="99"/>
                    <a:pt x="418" y="89"/>
                    <a:pt x="443" y="56"/>
                  </a:cubicBezTo>
                  <a:cubicBezTo>
                    <a:pt x="464" y="99"/>
                    <a:pt x="502" y="89"/>
                    <a:pt x="528" y="56"/>
                  </a:cubicBezTo>
                  <a:cubicBezTo>
                    <a:pt x="544" y="89"/>
                    <a:pt x="571" y="90"/>
                    <a:pt x="594" y="74"/>
                  </a:cubicBezTo>
                  <a:moveTo>
                    <a:pt x="67" y="140"/>
                  </a:moveTo>
                  <a:lnTo>
                    <a:pt x="67" y="140"/>
                  </a:lnTo>
                  <a:cubicBezTo>
                    <a:pt x="80" y="137"/>
                    <a:pt x="93" y="127"/>
                    <a:pt x="104" y="113"/>
                  </a:cubicBezTo>
                  <a:cubicBezTo>
                    <a:pt x="125" y="156"/>
                    <a:pt x="163" y="146"/>
                    <a:pt x="189" y="113"/>
                  </a:cubicBezTo>
                  <a:cubicBezTo>
                    <a:pt x="210" y="156"/>
                    <a:pt x="248" y="145"/>
                    <a:pt x="274" y="113"/>
                  </a:cubicBezTo>
                  <a:cubicBezTo>
                    <a:pt x="295" y="156"/>
                    <a:pt x="333" y="145"/>
                    <a:pt x="358" y="112"/>
                  </a:cubicBezTo>
                  <a:cubicBezTo>
                    <a:pt x="379" y="155"/>
                    <a:pt x="418" y="145"/>
                    <a:pt x="443" y="112"/>
                  </a:cubicBezTo>
                  <a:cubicBezTo>
                    <a:pt x="464" y="155"/>
                    <a:pt x="502" y="145"/>
                    <a:pt x="528" y="112"/>
                  </a:cubicBezTo>
                  <a:cubicBezTo>
                    <a:pt x="549" y="155"/>
                    <a:pt x="587" y="144"/>
                    <a:pt x="612" y="112"/>
                  </a:cubicBezTo>
                  <a:cubicBezTo>
                    <a:pt x="626" y="139"/>
                    <a:pt x="646" y="145"/>
                    <a:pt x="666" y="137"/>
                  </a:cubicBezTo>
                  <a:moveTo>
                    <a:pt x="37" y="191"/>
                  </a:moveTo>
                  <a:lnTo>
                    <a:pt x="37" y="191"/>
                  </a:lnTo>
                  <a:cubicBezTo>
                    <a:pt x="58" y="206"/>
                    <a:pt x="85" y="194"/>
                    <a:pt x="104" y="169"/>
                  </a:cubicBezTo>
                  <a:cubicBezTo>
                    <a:pt x="125" y="212"/>
                    <a:pt x="163" y="202"/>
                    <a:pt x="189" y="169"/>
                  </a:cubicBezTo>
                  <a:cubicBezTo>
                    <a:pt x="210" y="212"/>
                    <a:pt x="248" y="201"/>
                    <a:pt x="274" y="169"/>
                  </a:cubicBezTo>
                  <a:cubicBezTo>
                    <a:pt x="295" y="212"/>
                    <a:pt x="333" y="201"/>
                    <a:pt x="358" y="168"/>
                  </a:cubicBezTo>
                  <a:cubicBezTo>
                    <a:pt x="379" y="211"/>
                    <a:pt x="418" y="201"/>
                    <a:pt x="443" y="168"/>
                  </a:cubicBezTo>
                  <a:cubicBezTo>
                    <a:pt x="464" y="211"/>
                    <a:pt x="502" y="201"/>
                    <a:pt x="528" y="168"/>
                  </a:cubicBezTo>
                  <a:cubicBezTo>
                    <a:pt x="549" y="211"/>
                    <a:pt x="587" y="200"/>
                    <a:pt x="612" y="168"/>
                  </a:cubicBezTo>
                  <a:cubicBezTo>
                    <a:pt x="633" y="210"/>
                    <a:pt x="670" y="201"/>
                    <a:pt x="696" y="169"/>
                  </a:cubicBezTo>
                  <a:moveTo>
                    <a:pt x="19" y="244"/>
                  </a:moveTo>
                  <a:lnTo>
                    <a:pt x="19" y="244"/>
                  </a:lnTo>
                  <a:cubicBezTo>
                    <a:pt x="26" y="239"/>
                    <a:pt x="32" y="233"/>
                    <a:pt x="38" y="225"/>
                  </a:cubicBezTo>
                  <a:cubicBezTo>
                    <a:pt x="59" y="268"/>
                    <a:pt x="97" y="258"/>
                    <a:pt x="123" y="225"/>
                  </a:cubicBezTo>
                  <a:cubicBezTo>
                    <a:pt x="144" y="268"/>
                    <a:pt x="182" y="258"/>
                    <a:pt x="208" y="225"/>
                  </a:cubicBezTo>
                  <a:cubicBezTo>
                    <a:pt x="229" y="268"/>
                    <a:pt x="267" y="257"/>
                    <a:pt x="292" y="225"/>
                  </a:cubicBezTo>
                  <a:cubicBezTo>
                    <a:pt x="313" y="268"/>
                    <a:pt x="352" y="257"/>
                    <a:pt x="377" y="224"/>
                  </a:cubicBezTo>
                  <a:cubicBezTo>
                    <a:pt x="398" y="267"/>
                    <a:pt x="436" y="257"/>
                    <a:pt x="462" y="224"/>
                  </a:cubicBezTo>
                  <a:cubicBezTo>
                    <a:pt x="483" y="267"/>
                    <a:pt x="521" y="257"/>
                    <a:pt x="546" y="224"/>
                  </a:cubicBezTo>
                  <a:cubicBezTo>
                    <a:pt x="567" y="267"/>
                    <a:pt x="606" y="256"/>
                    <a:pt x="631" y="224"/>
                  </a:cubicBezTo>
                  <a:cubicBezTo>
                    <a:pt x="652" y="266"/>
                    <a:pt x="679" y="256"/>
                    <a:pt x="705" y="224"/>
                  </a:cubicBezTo>
                  <a:moveTo>
                    <a:pt x="0" y="300"/>
                  </a:moveTo>
                  <a:lnTo>
                    <a:pt x="0" y="300"/>
                  </a:lnTo>
                  <a:cubicBezTo>
                    <a:pt x="7" y="295"/>
                    <a:pt x="14" y="289"/>
                    <a:pt x="19" y="281"/>
                  </a:cubicBezTo>
                  <a:cubicBezTo>
                    <a:pt x="41" y="324"/>
                    <a:pt x="79" y="314"/>
                    <a:pt x="104" y="281"/>
                  </a:cubicBezTo>
                  <a:cubicBezTo>
                    <a:pt x="125" y="324"/>
                    <a:pt x="163" y="314"/>
                    <a:pt x="189" y="281"/>
                  </a:cubicBezTo>
                  <a:cubicBezTo>
                    <a:pt x="210" y="324"/>
                    <a:pt x="248" y="313"/>
                    <a:pt x="274" y="281"/>
                  </a:cubicBezTo>
                  <a:cubicBezTo>
                    <a:pt x="295" y="324"/>
                    <a:pt x="333" y="313"/>
                    <a:pt x="358" y="280"/>
                  </a:cubicBezTo>
                  <a:cubicBezTo>
                    <a:pt x="379" y="323"/>
                    <a:pt x="418" y="313"/>
                    <a:pt x="443" y="280"/>
                  </a:cubicBezTo>
                  <a:cubicBezTo>
                    <a:pt x="464" y="323"/>
                    <a:pt x="502" y="313"/>
                    <a:pt x="528" y="280"/>
                  </a:cubicBezTo>
                  <a:cubicBezTo>
                    <a:pt x="549" y="323"/>
                    <a:pt x="587" y="312"/>
                    <a:pt x="612" y="280"/>
                  </a:cubicBezTo>
                  <a:cubicBezTo>
                    <a:pt x="633" y="322"/>
                    <a:pt x="670" y="313"/>
                    <a:pt x="696" y="281"/>
                  </a:cubicBezTo>
                  <a:moveTo>
                    <a:pt x="0" y="356"/>
                  </a:moveTo>
                  <a:lnTo>
                    <a:pt x="0" y="356"/>
                  </a:lnTo>
                  <a:cubicBezTo>
                    <a:pt x="7" y="351"/>
                    <a:pt x="14" y="345"/>
                    <a:pt x="19" y="337"/>
                  </a:cubicBezTo>
                  <a:cubicBezTo>
                    <a:pt x="41" y="380"/>
                    <a:pt x="79" y="370"/>
                    <a:pt x="104" y="337"/>
                  </a:cubicBezTo>
                  <a:cubicBezTo>
                    <a:pt x="125" y="380"/>
                    <a:pt x="163" y="370"/>
                    <a:pt x="189" y="337"/>
                  </a:cubicBezTo>
                  <a:cubicBezTo>
                    <a:pt x="210" y="380"/>
                    <a:pt x="248" y="369"/>
                    <a:pt x="274" y="337"/>
                  </a:cubicBezTo>
                  <a:cubicBezTo>
                    <a:pt x="295" y="380"/>
                    <a:pt x="333" y="369"/>
                    <a:pt x="358" y="336"/>
                  </a:cubicBezTo>
                  <a:cubicBezTo>
                    <a:pt x="379" y="379"/>
                    <a:pt x="418" y="369"/>
                    <a:pt x="443" y="336"/>
                  </a:cubicBezTo>
                  <a:cubicBezTo>
                    <a:pt x="464" y="379"/>
                    <a:pt x="502" y="369"/>
                    <a:pt x="528" y="336"/>
                  </a:cubicBezTo>
                  <a:cubicBezTo>
                    <a:pt x="549" y="379"/>
                    <a:pt x="587" y="368"/>
                    <a:pt x="612" y="336"/>
                  </a:cubicBezTo>
                  <a:cubicBezTo>
                    <a:pt x="633" y="378"/>
                    <a:pt x="670" y="369"/>
                    <a:pt x="696" y="337"/>
                  </a:cubicBezTo>
                  <a:moveTo>
                    <a:pt x="41" y="422"/>
                  </a:moveTo>
                  <a:lnTo>
                    <a:pt x="41" y="422"/>
                  </a:lnTo>
                  <a:cubicBezTo>
                    <a:pt x="57" y="420"/>
                    <a:pt x="73" y="410"/>
                    <a:pt x="85" y="393"/>
                  </a:cubicBezTo>
                  <a:cubicBezTo>
                    <a:pt x="107" y="436"/>
                    <a:pt x="145" y="426"/>
                    <a:pt x="170" y="393"/>
                  </a:cubicBezTo>
                  <a:cubicBezTo>
                    <a:pt x="191" y="436"/>
                    <a:pt x="229" y="425"/>
                    <a:pt x="255" y="393"/>
                  </a:cubicBezTo>
                  <a:cubicBezTo>
                    <a:pt x="276" y="436"/>
                    <a:pt x="314" y="425"/>
                    <a:pt x="340" y="392"/>
                  </a:cubicBezTo>
                  <a:cubicBezTo>
                    <a:pt x="361" y="435"/>
                    <a:pt x="399" y="425"/>
                    <a:pt x="424" y="392"/>
                  </a:cubicBezTo>
                  <a:cubicBezTo>
                    <a:pt x="445" y="435"/>
                    <a:pt x="484" y="425"/>
                    <a:pt x="509" y="392"/>
                  </a:cubicBezTo>
                  <a:cubicBezTo>
                    <a:pt x="530" y="435"/>
                    <a:pt x="568" y="424"/>
                    <a:pt x="594" y="392"/>
                  </a:cubicBezTo>
                  <a:cubicBezTo>
                    <a:pt x="614" y="434"/>
                    <a:pt x="651" y="425"/>
                    <a:pt x="677" y="393"/>
                  </a:cubicBezTo>
                  <a:moveTo>
                    <a:pt x="97" y="457"/>
                  </a:moveTo>
                  <a:lnTo>
                    <a:pt x="97" y="457"/>
                  </a:lnTo>
                  <a:cubicBezTo>
                    <a:pt x="100" y="455"/>
                    <a:pt x="102" y="452"/>
                    <a:pt x="104" y="449"/>
                  </a:cubicBezTo>
                  <a:cubicBezTo>
                    <a:pt x="125" y="492"/>
                    <a:pt x="163" y="482"/>
                    <a:pt x="189" y="449"/>
                  </a:cubicBezTo>
                  <a:cubicBezTo>
                    <a:pt x="210" y="492"/>
                    <a:pt x="248" y="481"/>
                    <a:pt x="274" y="449"/>
                  </a:cubicBezTo>
                  <a:cubicBezTo>
                    <a:pt x="295" y="492"/>
                    <a:pt x="333" y="481"/>
                    <a:pt x="358" y="448"/>
                  </a:cubicBezTo>
                  <a:cubicBezTo>
                    <a:pt x="379" y="491"/>
                    <a:pt x="418" y="481"/>
                    <a:pt x="443" y="448"/>
                  </a:cubicBezTo>
                  <a:cubicBezTo>
                    <a:pt x="464" y="491"/>
                    <a:pt x="502" y="481"/>
                    <a:pt x="528" y="448"/>
                  </a:cubicBezTo>
                  <a:cubicBezTo>
                    <a:pt x="549" y="491"/>
                    <a:pt x="587" y="480"/>
                    <a:pt x="612" y="448"/>
                  </a:cubicBezTo>
                  <a:cubicBezTo>
                    <a:pt x="617" y="458"/>
                    <a:pt x="623" y="465"/>
                    <a:pt x="630" y="470"/>
                  </a:cubicBezTo>
                  <a:moveTo>
                    <a:pt x="239" y="531"/>
                  </a:moveTo>
                  <a:lnTo>
                    <a:pt x="239" y="531"/>
                  </a:lnTo>
                  <a:cubicBezTo>
                    <a:pt x="252" y="527"/>
                    <a:pt x="264" y="518"/>
                    <a:pt x="274" y="505"/>
                  </a:cubicBezTo>
                  <a:cubicBezTo>
                    <a:pt x="295" y="548"/>
                    <a:pt x="333" y="537"/>
                    <a:pt x="358" y="504"/>
                  </a:cubicBezTo>
                  <a:cubicBezTo>
                    <a:pt x="379" y="547"/>
                    <a:pt x="418" y="537"/>
                    <a:pt x="443" y="504"/>
                  </a:cubicBezTo>
                  <a:cubicBezTo>
                    <a:pt x="464" y="547"/>
                    <a:pt x="502" y="537"/>
                    <a:pt x="528" y="504"/>
                  </a:cubicBezTo>
                  <a:cubicBezTo>
                    <a:pt x="531" y="512"/>
                    <a:pt x="536" y="518"/>
                    <a:pt x="541" y="522"/>
                  </a:cubicBezTo>
                </a:path>
              </a:pathLst>
            </a:custGeom>
            <a:noFill/>
            <a:ln w="79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39" name="Freeform 137">
              <a:extLst>
                <a:ext uri="{FF2B5EF4-FFF2-40B4-BE49-F238E27FC236}">
                  <a16:creationId xmlns:a16="http://schemas.microsoft.com/office/drawing/2014/main" id="{480DBF43-C1DD-4AF9-8CF5-464FD9684C5D}"/>
                </a:ext>
              </a:extLst>
            </p:cNvPr>
            <p:cNvSpPr>
              <a:spLocks/>
            </p:cNvSpPr>
            <p:nvPr/>
          </p:nvSpPr>
          <p:spPr bwMode="auto">
            <a:xfrm>
              <a:off x="4904" y="2953"/>
              <a:ext cx="133" cy="34"/>
            </a:xfrm>
            <a:custGeom>
              <a:avLst/>
              <a:gdLst>
                <a:gd name="T0" fmla="*/ 0 w 159"/>
                <a:gd name="T1" fmla="*/ 0 h 40"/>
                <a:gd name="T2" fmla="*/ 0 w 159"/>
                <a:gd name="T3" fmla="*/ 0 h 40"/>
                <a:gd name="T4" fmla="*/ 159 w 159"/>
                <a:gd name="T5" fmla="*/ 2 h 40"/>
                <a:gd name="T6" fmla="*/ 154 w 159"/>
                <a:gd name="T7" fmla="*/ 37 h 40"/>
                <a:gd name="T8" fmla="*/ 30 w 159"/>
                <a:gd name="T9" fmla="*/ 35 h 40"/>
                <a:gd name="T10" fmla="*/ 0 w 159"/>
                <a:gd name="T11" fmla="*/ 0 h 40"/>
              </a:gdLst>
              <a:ahLst/>
              <a:cxnLst>
                <a:cxn ang="0">
                  <a:pos x="T0" y="T1"/>
                </a:cxn>
                <a:cxn ang="0">
                  <a:pos x="T2" y="T3"/>
                </a:cxn>
                <a:cxn ang="0">
                  <a:pos x="T4" y="T5"/>
                </a:cxn>
                <a:cxn ang="0">
                  <a:pos x="T6" y="T7"/>
                </a:cxn>
                <a:cxn ang="0">
                  <a:pos x="T8" y="T9"/>
                </a:cxn>
                <a:cxn ang="0">
                  <a:pos x="T10" y="T11"/>
                </a:cxn>
              </a:cxnLst>
              <a:rect l="0" t="0" r="r" b="b"/>
              <a:pathLst>
                <a:path w="159" h="40">
                  <a:moveTo>
                    <a:pt x="0" y="0"/>
                  </a:moveTo>
                  <a:lnTo>
                    <a:pt x="0" y="0"/>
                  </a:lnTo>
                  <a:lnTo>
                    <a:pt x="159" y="2"/>
                  </a:lnTo>
                  <a:lnTo>
                    <a:pt x="154" y="37"/>
                  </a:lnTo>
                  <a:cubicBezTo>
                    <a:pt x="154" y="37"/>
                    <a:pt x="54" y="40"/>
                    <a:pt x="30" y="35"/>
                  </a:cubicBezTo>
                  <a:cubicBezTo>
                    <a:pt x="7" y="30"/>
                    <a:pt x="0" y="0"/>
                    <a:pt x="0" y="0"/>
                  </a:cubicBez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40" name="Freeform 138">
              <a:extLst>
                <a:ext uri="{FF2B5EF4-FFF2-40B4-BE49-F238E27FC236}">
                  <a16:creationId xmlns:a16="http://schemas.microsoft.com/office/drawing/2014/main" id="{87A6C947-8121-4197-9781-D73767887FCD}"/>
                </a:ext>
              </a:extLst>
            </p:cNvPr>
            <p:cNvSpPr>
              <a:spLocks/>
            </p:cNvSpPr>
            <p:nvPr/>
          </p:nvSpPr>
          <p:spPr bwMode="auto">
            <a:xfrm>
              <a:off x="4904" y="2953"/>
              <a:ext cx="133" cy="34"/>
            </a:xfrm>
            <a:custGeom>
              <a:avLst/>
              <a:gdLst>
                <a:gd name="T0" fmla="*/ 0 w 159"/>
                <a:gd name="T1" fmla="*/ 0 h 40"/>
                <a:gd name="T2" fmla="*/ 0 w 159"/>
                <a:gd name="T3" fmla="*/ 0 h 40"/>
                <a:gd name="T4" fmla="*/ 159 w 159"/>
                <a:gd name="T5" fmla="*/ 2 h 40"/>
                <a:gd name="T6" fmla="*/ 154 w 159"/>
                <a:gd name="T7" fmla="*/ 37 h 40"/>
                <a:gd name="T8" fmla="*/ 30 w 159"/>
                <a:gd name="T9" fmla="*/ 35 h 40"/>
                <a:gd name="T10" fmla="*/ 0 w 159"/>
                <a:gd name="T11" fmla="*/ 0 h 40"/>
                <a:gd name="T12" fmla="*/ 0 w 159"/>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59" h="40">
                  <a:moveTo>
                    <a:pt x="0" y="0"/>
                  </a:moveTo>
                  <a:lnTo>
                    <a:pt x="0" y="0"/>
                  </a:lnTo>
                  <a:lnTo>
                    <a:pt x="159" y="2"/>
                  </a:lnTo>
                  <a:lnTo>
                    <a:pt x="154" y="37"/>
                  </a:lnTo>
                  <a:cubicBezTo>
                    <a:pt x="154" y="37"/>
                    <a:pt x="54" y="40"/>
                    <a:pt x="30" y="35"/>
                  </a:cubicBezTo>
                  <a:cubicBezTo>
                    <a:pt x="7" y="30"/>
                    <a:pt x="0" y="0"/>
                    <a:pt x="0" y="0"/>
                  </a:cubicBezTo>
                  <a:lnTo>
                    <a:pt x="0" y="0"/>
                  </a:lnTo>
                  <a:close/>
                </a:path>
              </a:pathLst>
            </a:custGeom>
            <a:noFill/>
            <a:ln w="174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41" name="Freeform 139">
              <a:extLst>
                <a:ext uri="{FF2B5EF4-FFF2-40B4-BE49-F238E27FC236}">
                  <a16:creationId xmlns:a16="http://schemas.microsoft.com/office/drawing/2014/main" id="{B86A04F4-7C17-419A-8A33-6F699B89DD5D}"/>
                </a:ext>
              </a:extLst>
            </p:cNvPr>
            <p:cNvSpPr>
              <a:spLocks/>
            </p:cNvSpPr>
            <p:nvPr/>
          </p:nvSpPr>
          <p:spPr bwMode="auto">
            <a:xfrm>
              <a:off x="5280" y="2433"/>
              <a:ext cx="240" cy="385"/>
            </a:xfrm>
            <a:custGeom>
              <a:avLst/>
              <a:gdLst>
                <a:gd name="T0" fmla="*/ 173 w 285"/>
                <a:gd name="T1" fmla="*/ 0 h 457"/>
                <a:gd name="T2" fmla="*/ 173 w 285"/>
                <a:gd name="T3" fmla="*/ 0 h 457"/>
                <a:gd name="T4" fmla="*/ 173 w 285"/>
                <a:gd name="T5" fmla="*/ 233 h 457"/>
                <a:gd name="T6" fmla="*/ 219 w 285"/>
                <a:gd name="T7" fmla="*/ 401 h 457"/>
                <a:gd name="T8" fmla="*/ 285 w 285"/>
                <a:gd name="T9" fmla="*/ 457 h 457"/>
                <a:gd name="T10" fmla="*/ 0 w 285"/>
                <a:gd name="T11" fmla="*/ 457 h 457"/>
                <a:gd name="T12" fmla="*/ 66 w 285"/>
                <a:gd name="T13" fmla="*/ 401 h 457"/>
                <a:gd name="T14" fmla="*/ 112 w 285"/>
                <a:gd name="T15" fmla="*/ 233 h 457"/>
                <a:gd name="T16" fmla="*/ 112 w 285"/>
                <a:gd name="T17" fmla="*/ 0 h 457"/>
                <a:gd name="T18" fmla="*/ 173 w 285"/>
                <a:gd name="T1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5" h="457">
                  <a:moveTo>
                    <a:pt x="173" y="0"/>
                  </a:moveTo>
                  <a:lnTo>
                    <a:pt x="173" y="0"/>
                  </a:lnTo>
                  <a:cubicBezTo>
                    <a:pt x="173" y="0"/>
                    <a:pt x="163" y="140"/>
                    <a:pt x="173" y="233"/>
                  </a:cubicBezTo>
                  <a:cubicBezTo>
                    <a:pt x="182" y="326"/>
                    <a:pt x="182" y="364"/>
                    <a:pt x="219" y="401"/>
                  </a:cubicBezTo>
                  <a:lnTo>
                    <a:pt x="285" y="457"/>
                  </a:lnTo>
                  <a:lnTo>
                    <a:pt x="0" y="457"/>
                  </a:lnTo>
                  <a:lnTo>
                    <a:pt x="66" y="401"/>
                  </a:lnTo>
                  <a:cubicBezTo>
                    <a:pt x="103" y="364"/>
                    <a:pt x="103" y="326"/>
                    <a:pt x="112" y="233"/>
                  </a:cubicBezTo>
                  <a:cubicBezTo>
                    <a:pt x="122" y="140"/>
                    <a:pt x="112" y="0"/>
                    <a:pt x="112" y="0"/>
                  </a:cubicBezTo>
                  <a:lnTo>
                    <a:pt x="173" y="0"/>
                  </a:lnTo>
                  <a:close/>
                </a:path>
              </a:pathLst>
            </a:custGeom>
            <a:solidFill>
              <a:srgbClr val="4BB8E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42" name="Freeform 140">
              <a:extLst>
                <a:ext uri="{FF2B5EF4-FFF2-40B4-BE49-F238E27FC236}">
                  <a16:creationId xmlns:a16="http://schemas.microsoft.com/office/drawing/2014/main" id="{865B1E87-C430-411E-A89E-0CD4117E2DE0}"/>
                </a:ext>
              </a:extLst>
            </p:cNvPr>
            <p:cNvSpPr>
              <a:spLocks/>
            </p:cNvSpPr>
            <p:nvPr/>
          </p:nvSpPr>
          <p:spPr bwMode="auto">
            <a:xfrm>
              <a:off x="5280" y="2433"/>
              <a:ext cx="240" cy="385"/>
            </a:xfrm>
            <a:custGeom>
              <a:avLst/>
              <a:gdLst>
                <a:gd name="T0" fmla="*/ 173 w 285"/>
                <a:gd name="T1" fmla="*/ 0 h 457"/>
                <a:gd name="T2" fmla="*/ 173 w 285"/>
                <a:gd name="T3" fmla="*/ 0 h 457"/>
                <a:gd name="T4" fmla="*/ 173 w 285"/>
                <a:gd name="T5" fmla="*/ 233 h 457"/>
                <a:gd name="T6" fmla="*/ 219 w 285"/>
                <a:gd name="T7" fmla="*/ 401 h 457"/>
                <a:gd name="T8" fmla="*/ 285 w 285"/>
                <a:gd name="T9" fmla="*/ 457 h 457"/>
                <a:gd name="T10" fmla="*/ 0 w 285"/>
                <a:gd name="T11" fmla="*/ 457 h 457"/>
                <a:gd name="T12" fmla="*/ 66 w 285"/>
                <a:gd name="T13" fmla="*/ 401 h 457"/>
                <a:gd name="T14" fmla="*/ 112 w 285"/>
                <a:gd name="T15" fmla="*/ 233 h 457"/>
                <a:gd name="T16" fmla="*/ 112 w 285"/>
                <a:gd name="T17" fmla="*/ 0 h 457"/>
                <a:gd name="T18" fmla="*/ 173 w 285"/>
                <a:gd name="T19" fmla="*/ 0 h 457"/>
                <a:gd name="T20" fmla="*/ 173 w 285"/>
                <a:gd name="T21"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457">
                  <a:moveTo>
                    <a:pt x="173" y="0"/>
                  </a:moveTo>
                  <a:lnTo>
                    <a:pt x="173" y="0"/>
                  </a:lnTo>
                  <a:cubicBezTo>
                    <a:pt x="173" y="0"/>
                    <a:pt x="163" y="140"/>
                    <a:pt x="173" y="233"/>
                  </a:cubicBezTo>
                  <a:cubicBezTo>
                    <a:pt x="182" y="326"/>
                    <a:pt x="182" y="364"/>
                    <a:pt x="219" y="401"/>
                  </a:cubicBezTo>
                  <a:lnTo>
                    <a:pt x="285" y="457"/>
                  </a:lnTo>
                  <a:lnTo>
                    <a:pt x="0" y="457"/>
                  </a:lnTo>
                  <a:lnTo>
                    <a:pt x="66" y="401"/>
                  </a:lnTo>
                  <a:cubicBezTo>
                    <a:pt x="103" y="364"/>
                    <a:pt x="103" y="326"/>
                    <a:pt x="112" y="233"/>
                  </a:cubicBezTo>
                  <a:cubicBezTo>
                    <a:pt x="122" y="140"/>
                    <a:pt x="112" y="0"/>
                    <a:pt x="112" y="0"/>
                  </a:cubicBezTo>
                  <a:lnTo>
                    <a:pt x="173" y="0"/>
                  </a:lnTo>
                  <a:lnTo>
                    <a:pt x="173" y="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43" name="Rectangle 141">
              <a:extLst>
                <a:ext uri="{FF2B5EF4-FFF2-40B4-BE49-F238E27FC236}">
                  <a16:creationId xmlns:a16="http://schemas.microsoft.com/office/drawing/2014/main" id="{F89FAB68-3D51-4242-8D61-53FF19C9E081}"/>
                </a:ext>
              </a:extLst>
            </p:cNvPr>
            <p:cNvSpPr>
              <a:spLocks noChangeArrowheads="1"/>
            </p:cNvSpPr>
            <p:nvPr/>
          </p:nvSpPr>
          <p:spPr bwMode="auto">
            <a:xfrm>
              <a:off x="5177" y="2821"/>
              <a:ext cx="494" cy="310"/>
            </a:xfrm>
            <a:prstGeom prst="rect">
              <a:avLst/>
            </a:prstGeom>
            <a:solidFill>
              <a:srgbClr val="FFFFFF"/>
            </a:solidFill>
            <a:ln w="9525">
              <a:solidFill>
                <a:srgbClr val="000000"/>
              </a:solidFill>
              <a:miter lim="800000"/>
              <a:headEnd/>
              <a:tailEnd/>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sz="1600" dirty="0">
                  <a:latin typeface="Times New Roman" panose="02020603050405020304" pitchFamily="18" charset="0"/>
                  <a:cs typeface="Times New Roman" panose="02020603050405020304" pitchFamily="18" charset="0"/>
                </a:rPr>
                <a:t>Sistemas </a:t>
              </a:r>
            </a:p>
            <a:p>
              <a:pPr algn="ctr" defTabSz="914400"/>
              <a:r>
                <a:rPr lang="es-MX" altLang="es-MX" sz="1600" dirty="0">
                  <a:latin typeface="Times New Roman" panose="02020603050405020304" pitchFamily="18" charset="0"/>
                  <a:cs typeface="Times New Roman" panose="02020603050405020304" pitchFamily="18" charset="0"/>
                </a:rPr>
                <a:t>de agua</a:t>
              </a:r>
            </a:p>
          </p:txBody>
        </p:sp>
        <p:sp>
          <p:nvSpPr>
            <p:cNvPr id="145" name="Freeform 143">
              <a:extLst>
                <a:ext uri="{FF2B5EF4-FFF2-40B4-BE49-F238E27FC236}">
                  <a16:creationId xmlns:a16="http://schemas.microsoft.com/office/drawing/2014/main" id="{4BCBB2D8-79E7-4868-8E01-ACFA6058ABD3}"/>
                </a:ext>
              </a:extLst>
            </p:cNvPr>
            <p:cNvSpPr>
              <a:spLocks/>
            </p:cNvSpPr>
            <p:nvPr/>
          </p:nvSpPr>
          <p:spPr bwMode="auto">
            <a:xfrm>
              <a:off x="164" y="691"/>
              <a:ext cx="188" cy="189"/>
            </a:xfrm>
            <a:custGeom>
              <a:avLst/>
              <a:gdLst>
                <a:gd name="T0" fmla="*/ 0 w 224"/>
                <a:gd name="T1" fmla="*/ 112 h 224"/>
                <a:gd name="T2" fmla="*/ 0 w 224"/>
                <a:gd name="T3" fmla="*/ 112 h 224"/>
                <a:gd name="T4" fmla="*/ 112 w 224"/>
                <a:gd name="T5" fmla="*/ 0 h 224"/>
                <a:gd name="T6" fmla="*/ 224 w 224"/>
                <a:gd name="T7" fmla="*/ 112 h 224"/>
                <a:gd name="T8" fmla="*/ 112 w 224"/>
                <a:gd name="T9" fmla="*/ 224 h 224"/>
                <a:gd name="T10" fmla="*/ 0 w 224"/>
                <a:gd name="T11" fmla="*/ 112 h 224"/>
              </a:gdLst>
              <a:ahLst/>
              <a:cxnLst>
                <a:cxn ang="0">
                  <a:pos x="T0" y="T1"/>
                </a:cxn>
                <a:cxn ang="0">
                  <a:pos x="T2" y="T3"/>
                </a:cxn>
                <a:cxn ang="0">
                  <a:pos x="T4" y="T5"/>
                </a:cxn>
                <a:cxn ang="0">
                  <a:pos x="T6" y="T7"/>
                </a:cxn>
                <a:cxn ang="0">
                  <a:pos x="T8" y="T9"/>
                </a:cxn>
                <a:cxn ang="0">
                  <a:pos x="T10" y="T11"/>
                </a:cxn>
              </a:cxnLst>
              <a:rect l="0" t="0" r="r" b="b"/>
              <a:pathLst>
                <a:path w="224" h="224">
                  <a:moveTo>
                    <a:pt x="0" y="112"/>
                  </a:moveTo>
                  <a:lnTo>
                    <a:pt x="0" y="112"/>
                  </a:lnTo>
                  <a:cubicBezTo>
                    <a:pt x="0" y="50"/>
                    <a:pt x="50" y="0"/>
                    <a:pt x="112" y="0"/>
                  </a:cubicBezTo>
                  <a:cubicBezTo>
                    <a:pt x="174" y="0"/>
                    <a:pt x="224" y="50"/>
                    <a:pt x="224" y="112"/>
                  </a:cubicBezTo>
                  <a:cubicBezTo>
                    <a:pt x="224" y="174"/>
                    <a:pt x="174" y="224"/>
                    <a:pt x="112" y="224"/>
                  </a:cubicBezTo>
                  <a:cubicBezTo>
                    <a:pt x="50" y="224"/>
                    <a:pt x="0" y="174"/>
                    <a:pt x="0" y="112"/>
                  </a:cubicBezTo>
                  <a:close/>
                </a:path>
              </a:pathLst>
            </a:custGeom>
            <a:solidFill>
              <a:srgbClr val="F7EF6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46" name="Freeform 144">
              <a:extLst>
                <a:ext uri="{FF2B5EF4-FFF2-40B4-BE49-F238E27FC236}">
                  <a16:creationId xmlns:a16="http://schemas.microsoft.com/office/drawing/2014/main" id="{3348FC26-44CE-4274-968F-3B1915D9E220}"/>
                </a:ext>
              </a:extLst>
            </p:cNvPr>
            <p:cNvSpPr>
              <a:spLocks/>
            </p:cNvSpPr>
            <p:nvPr/>
          </p:nvSpPr>
          <p:spPr bwMode="auto">
            <a:xfrm>
              <a:off x="164" y="691"/>
              <a:ext cx="188" cy="189"/>
            </a:xfrm>
            <a:custGeom>
              <a:avLst/>
              <a:gdLst>
                <a:gd name="T0" fmla="*/ 0 w 224"/>
                <a:gd name="T1" fmla="*/ 112 h 224"/>
                <a:gd name="T2" fmla="*/ 0 w 224"/>
                <a:gd name="T3" fmla="*/ 112 h 224"/>
                <a:gd name="T4" fmla="*/ 112 w 224"/>
                <a:gd name="T5" fmla="*/ 0 h 224"/>
                <a:gd name="T6" fmla="*/ 224 w 224"/>
                <a:gd name="T7" fmla="*/ 112 h 224"/>
                <a:gd name="T8" fmla="*/ 112 w 224"/>
                <a:gd name="T9" fmla="*/ 224 h 224"/>
                <a:gd name="T10" fmla="*/ 0 w 224"/>
                <a:gd name="T11" fmla="*/ 112 h 224"/>
                <a:gd name="T12" fmla="*/ 0 w 224"/>
                <a:gd name="T13" fmla="*/ 112 h 224"/>
              </a:gdLst>
              <a:ahLst/>
              <a:cxnLst>
                <a:cxn ang="0">
                  <a:pos x="T0" y="T1"/>
                </a:cxn>
                <a:cxn ang="0">
                  <a:pos x="T2" y="T3"/>
                </a:cxn>
                <a:cxn ang="0">
                  <a:pos x="T4" y="T5"/>
                </a:cxn>
                <a:cxn ang="0">
                  <a:pos x="T6" y="T7"/>
                </a:cxn>
                <a:cxn ang="0">
                  <a:pos x="T8" y="T9"/>
                </a:cxn>
                <a:cxn ang="0">
                  <a:pos x="T10" y="T11"/>
                </a:cxn>
                <a:cxn ang="0">
                  <a:pos x="T12" y="T13"/>
                </a:cxn>
              </a:cxnLst>
              <a:rect l="0" t="0" r="r" b="b"/>
              <a:pathLst>
                <a:path w="224" h="224">
                  <a:moveTo>
                    <a:pt x="0" y="112"/>
                  </a:moveTo>
                  <a:lnTo>
                    <a:pt x="0" y="112"/>
                  </a:lnTo>
                  <a:cubicBezTo>
                    <a:pt x="0" y="50"/>
                    <a:pt x="50" y="0"/>
                    <a:pt x="112" y="0"/>
                  </a:cubicBezTo>
                  <a:cubicBezTo>
                    <a:pt x="174" y="0"/>
                    <a:pt x="224" y="50"/>
                    <a:pt x="224" y="112"/>
                  </a:cubicBezTo>
                  <a:cubicBezTo>
                    <a:pt x="224" y="174"/>
                    <a:pt x="174" y="224"/>
                    <a:pt x="112" y="224"/>
                  </a:cubicBezTo>
                  <a:cubicBezTo>
                    <a:pt x="50" y="224"/>
                    <a:pt x="0" y="174"/>
                    <a:pt x="0" y="112"/>
                  </a:cubicBezTo>
                  <a:lnTo>
                    <a:pt x="0" y="112"/>
                  </a:lnTo>
                  <a:close/>
                </a:path>
              </a:pathLst>
            </a:custGeom>
            <a:noFill/>
            <a:ln w="174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48" name="Rectangle 146">
              <a:extLst>
                <a:ext uri="{FF2B5EF4-FFF2-40B4-BE49-F238E27FC236}">
                  <a16:creationId xmlns:a16="http://schemas.microsoft.com/office/drawing/2014/main" id="{2588F925-C53E-4DF2-8AFF-515521E8C4E7}"/>
                </a:ext>
              </a:extLst>
            </p:cNvPr>
            <p:cNvSpPr>
              <a:spLocks noChangeArrowheads="1"/>
            </p:cNvSpPr>
            <p:nvPr/>
          </p:nvSpPr>
          <p:spPr bwMode="auto">
            <a:xfrm>
              <a:off x="2942" y="2404"/>
              <a:ext cx="541" cy="174"/>
            </a:xfrm>
            <a:prstGeom prst="rect">
              <a:avLst/>
            </a:prstGeom>
            <a:solidFill>
              <a:srgbClr val="FFFFFF"/>
            </a:solidFill>
            <a:ln w="9525">
              <a:solidFill>
                <a:srgbClr val="000000"/>
              </a:solidFill>
              <a:miter lim="800000"/>
              <a:headEnd/>
              <a:tailEnd/>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b="1" dirty="0">
                  <a:latin typeface="Times New Roman" panose="02020603050405020304" pitchFamily="18" charset="0"/>
                  <a:cs typeface="Times New Roman" panose="02020603050405020304" pitchFamily="18" charset="0"/>
                </a:rPr>
                <a:t>Edificios</a:t>
              </a:r>
            </a:p>
          </p:txBody>
        </p:sp>
        <p:sp>
          <p:nvSpPr>
            <p:cNvPr id="149" name="Freeform 147">
              <a:extLst>
                <a:ext uri="{FF2B5EF4-FFF2-40B4-BE49-F238E27FC236}">
                  <a16:creationId xmlns:a16="http://schemas.microsoft.com/office/drawing/2014/main" id="{8407FA9B-4952-4579-92D0-E4BF1B5E5F5F}"/>
                </a:ext>
              </a:extLst>
            </p:cNvPr>
            <p:cNvSpPr>
              <a:spLocks noEditPoints="1"/>
            </p:cNvSpPr>
            <p:nvPr/>
          </p:nvSpPr>
          <p:spPr bwMode="auto">
            <a:xfrm>
              <a:off x="209" y="892"/>
              <a:ext cx="446" cy="412"/>
            </a:xfrm>
            <a:custGeom>
              <a:avLst/>
              <a:gdLst>
                <a:gd name="T0" fmla="*/ 187 w 530"/>
                <a:gd name="T1" fmla="*/ 0 h 489"/>
                <a:gd name="T2" fmla="*/ 225 w 530"/>
                <a:gd name="T3" fmla="*/ 38 h 489"/>
                <a:gd name="T4" fmla="*/ 243 w 530"/>
                <a:gd name="T5" fmla="*/ 57 h 489"/>
                <a:gd name="T6" fmla="*/ 262 w 530"/>
                <a:gd name="T7" fmla="*/ 75 h 489"/>
                <a:gd name="T8" fmla="*/ 300 w 530"/>
                <a:gd name="T9" fmla="*/ 113 h 489"/>
                <a:gd name="T10" fmla="*/ 319 w 530"/>
                <a:gd name="T11" fmla="*/ 132 h 489"/>
                <a:gd name="T12" fmla="*/ 338 w 530"/>
                <a:gd name="T13" fmla="*/ 151 h 489"/>
                <a:gd name="T14" fmla="*/ 375 w 530"/>
                <a:gd name="T15" fmla="*/ 189 h 489"/>
                <a:gd name="T16" fmla="*/ 394 w 530"/>
                <a:gd name="T17" fmla="*/ 207 h 489"/>
                <a:gd name="T18" fmla="*/ 413 w 530"/>
                <a:gd name="T19" fmla="*/ 226 h 489"/>
                <a:gd name="T20" fmla="*/ 451 w 530"/>
                <a:gd name="T21" fmla="*/ 264 h 489"/>
                <a:gd name="T22" fmla="*/ 470 w 530"/>
                <a:gd name="T23" fmla="*/ 283 h 489"/>
                <a:gd name="T24" fmla="*/ 488 w 530"/>
                <a:gd name="T25" fmla="*/ 302 h 489"/>
                <a:gd name="T26" fmla="*/ 526 w 530"/>
                <a:gd name="T27" fmla="*/ 339 h 489"/>
                <a:gd name="T28" fmla="*/ 530 w 530"/>
                <a:gd name="T29" fmla="*/ 343 h 489"/>
                <a:gd name="T30" fmla="*/ 121 w 530"/>
                <a:gd name="T31" fmla="*/ 18 h 489"/>
                <a:gd name="T32" fmla="*/ 148 w 530"/>
                <a:gd name="T33" fmla="*/ 64 h 489"/>
                <a:gd name="T34" fmla="*/ 161 w 530"/>
                <a:gd name="T35" fmla="*/ 87 h 489"/>
                <a:gd name="T36" fmla="*/ 174 w 530"/>
                <a:gd name="T37" fmla="*/ 110 h 489"/>
                <a:gd name="T38" fmla="*/ 201 w 530"/>
                <a:gd name="T39" fmla="*/ 156 h 489"/>
                <a:gd name="T40" fmla="*/ 214 w 530"/>
                <a:gd name="T41" fmla="*/ 179 h 489"/>
                <a:gd name="T42" fmla="*/ 228 w 530"/>
                <a:gd name="T43" fmla="*/ 202 h 489"/>
                <a:gd name="T44" fmla="*/ 254 w 530"/>
                <a:gd name="T45" fmla="*/ 248 h 489"/>
                <a:gd name="T46" fmla="*/ 268 w 530"/>
                <a:gd name="T47" fmla="*/ 272 h 489"/>
                <a:gd name="T48" fmla="*/ 281 w 530"/>
                <a:gd name="T49" fmla="*/ 295 h 489"/>
                <a:gd name="T50" fmla="*/ 308 w 530"/>
                <a:gd name="T51" fmla="*/ 341 h 489"/>
                <a:gd name="T52" fmla="*/ 321 w 530"/>
                <a:gd name="T53" fmla="*/ 364 h 489"/>
                <a:gd name="T54" fmla="*/ 334 w 530"/>
                <a:gd name="T55" fmla="*/ 387 h 489"/>
                <a:gd name="T56" fmla="*/ 361 w 530"/>
                <a:gd name="T57" fmla="*/ 433 h 489"/>
                <a:gd name="T58" fmla="*/ 364 w 530"/>
                <a:gd name="T59" fmla="*/ 438 h 489"/>
                <a:gd name="T60" fmla="*/ 49 w 530"/>
                <a:gd name="T61" fmla="*/ 12 h 489"/>
                <a:gd name="T62" fmla="*/ 63 w 530"/>
                <a:gd name="T63" fmla="*/ 63 h 489"/>
                <a:gd name="T64" fmla="*/ 70 w 530"/>
                <a:gd name="T65" fmla="*/ 89 h 489"/>
                <a:gd name="T66" fmla="*/ 77 w 530"/>
                <a:gd name="T67" fmla="*/ 115 h 489"/>
                <a:gd name="T68" fmla="*/ 90 w 530"/>
                <a:gd name="T69" fmla="*/ 167 h 489"/>
                <a:gd name="T70" fmla="*/ 97 w 530"/>
                <a:gd name="T71" fmla="*/ 192 h 489"/>
                <a:gd name="T72" fmla="*/ 104 w 530"/>
                <a:gd name="T73" fmla="*/ 218 h 489"/>
                <a:gd name="T74" fmla="*/ 118 w 530"/>
                <a:gd name="T75" fmla="*/ 270 h 489"/>
                <a:gd name="T76" fmla="*/ 125 w 530"/>
                <a:gd name="T77" fmla="*/ 295 h 489"/>
                <a:gd name="T78" fmla="*/ 132 w 530"/>
                <a:gd name="T79" fmla="*/ 321 h 489"/>
                <a:gd name="T80" fmla="*/ 146 w 530"/>
                <a:gd name="T81" fmla="*/ 373 h 489"/>
                <a:gd name="T82" fmla="*/ 153 w 530"/>
                <a:gd name="T83" fmla="*/ 398 h 489"/>
                <a:gd name="T84" fmla="*/ 159 w 530"/>
                <a:gd name="T85" fmla="*/ 424 h 489"/>
                <a:gd name="T86" fmla="*/ 173 w 530"/>
                <a:gd name="T87" fmla="*/ 476 h 489"/>
                <a:gd name="T88" fmla="*/ 175 w 530"/>
                <a:gd name="T89" fmla="*/ 481 h 489"/>
                <a:gd name="T90" fmla="*/ 0 w 530"/>
                <a:gd name="T91" fmla="*/ 4 h 489"/>
                <a:gd name="T92" fmla="*/ 0 w 530"/>
                <a:gd name="T93" fmla="*/ 57 h 489"/>
                <a:gd name="T94" fmla="*/ 0 w 530"/>
                <a:gd name="T95" fmla="*/ 84 h 489"/>
                <a:gd name="T96" fmla="*/ 0 w 530"/>
                <a:gd name="T97" fmla="*/ 110 h 489"/>
                <a:gd name="T98" fmla="*/ 0 w 530"/>
                <a:gd name="T99" fmla="*/ 164 h 489"/>
                <a:gd name="T100" fmla="*/ 0 w 530"/>
                <a:gd name="T101" fmla="*/ 190 h 489"/>
                <a:gd name="T102" fmla="*/ 0 w 530"/>
                <a:gd name="T103" fmla="*/ 217 h 489"/>
                <a:gd name="T104" fmla="*/ 0 w 530"/>
                <a:gd name="T105" fmla="*/ 270 h 489"/>
                <a:gd name="T106" fmla="*/ 0 w 530"/>
                <a:gd name="T107" fmla="*/ 297 h 489"/>
                <a:gd name="T108" fmla="*/ 0 w 530"/>
                <a:gd name="T109" fmla="*/ 324 h 489"/>
                <a:gd name="T110" fmla="*/ 0 w 530"/>
                <a:gd name="T111" fmla="*/ 377 h 489"/>
                <a:gd name="T112" fmla="*/ 0 w 530"/>
                <a:gd name="T113" fmla="*/ 404 h 489"/>
                <a:gd name="T114" fmla="*/ 0 w 530"/>
                <a:gd name="T115" fmla="*/ 430 h 489"/>
                <a:gd name="T116" fmla="*/ 0 w 530"/>
                <a:gd name="T117" fmla="*/ 484 h 489"/>
                <a:gd name="T118" fmla="*/ 0 w 530"/>
                <a:gd name="T119" fmla="*/ 489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0" h="489">
                  <a:moveTo>
                    <a:pt x="187" y="0"/>
                  </a:moveTo>
                  <a:lnTo>
                    <a:pt x="187" y="0"/>
                  </a:lnTo>
                  <a:lnTo>
                    <a:pt x="206" y="19"/>
                  </a:lnTo>
                  <a:moveTo>
                    <a:pt x="225" y="38"/>
                  </a:moveTo>
                  <a:lnTo>
                    <a:pt x="225" y="38"/>
                  </a:lnTo>
                  <a:lnTo>
                    <a:pt x="243" y="57"/>
                  </a:lnTo>
                  <a:moveTo>
                    <a:pt x="262" y="75"/>
                  </a:moveTo>
                  <a:lnTo>
                    <a:pt x="262" y="75"/>
                  </a:lnTo>
                  <a:lnTo>
                    <a:pt x="281" y="94"/>
                  </a:lnTo>
                  <a:moveTo>
                    <a:pt x="300" y="113"/>
                  </a:moveTo>
                  <a:lnTo>
                    <a:pt x="300" y="113"/>
                  </a:lnTo>
                  <a:lnTo>
                    <a:pt x="319" y="132"/>
                  </a:lnTo>
                  <a:moveTo>
                    <a:pt x="338" y="151"/>
                  </a:moveTo>
                  <a:lnTo>
                    <a:pt x="338" y="151"/>
                  </a:lnTo>
                  <a:lnTo>
                    <a:pt x="356" y="170"/>
                  </a:lnTo>
                  <a:moveTo>
                    <a:pt x="375" y="189"/>
                  </a:moveTo>
                  <a:lnTo>
                    <a:pt x="375" y="189"/>
                  </a:lnTo>
                  <a:lnTo>
                    <a:pt x="394" y="207"/>
                  </a:lnTo>
                  <a:moveTo>
                    <a:pt x="413" y="226"/>
                  </a:moveTo>
                  <a:lnTo>
                    <a:pt x="413" y="226"/>
                  </a:lnTo>
                  <a:lnTo>
                    <a:pt x="432" y="245"/>
                  </a:lnTo>
                  <a:moveTo>
                    <a:pt x="451" y="264"/>
                  </a:moveTo>
                  <a:lnTo>
                    <a:pt x="451" y="264"/>
                  </a:lnTo>
                  <a:lnTo>
                    <a:pt x="470" y="283"/>
                  </a:lnTo>
                  <a:moveTo>
                    <a:pt x="488" y="302"/>
                  </a:moveTo>
                  <a:lnTo>
                    <a:pt x="488" y="302"/>
                  </a:lnTo>
                  <a:lnTo>
                    <a:pt x="507" y="321"/>
                  </a:lnTo>
                  <a:moveTo>
                    <a:pt x="526" y="339"/>
                  </a:moveTo>
                  <a:lnTo>
                    <a:pt x="526" y="339"/>
                  </a:lnTo>
                  <a:lnTo>
                    <a:pt x="530" y="343"/>
                  </a:lnTo>
                  <a:moveTo>
                    <a:pt x="121" y="18"/>
                  </a:moveTo>
                  <a:lnTo>
                    <a:pt x="121" y="18"/>
                  </a:lnTo>
                  <a:lnTo>
                    <a:pt x="134" y="41"/>
                  </a:lnTo>
                  <a:moveTo>
                    <a:pt x="148" y="64"/>
                  </a:moveTo>
                  <a:lnTo>
                    <a:pt x="148" y="64"/>
                  </a:lnTo>
                  <a:lnTo>
                    <a:pt x="161" y="87"/>
                  </a:lnTo>
                  <a:moveTo>
                    <a:pt x="174" y="110"/>
                  </a:moveTo>
                  <a:lnTo>
                    <a:pt x="174" y="110"/>
                  </a:lnTo>
                  <a:lnTo>
                    <a:pt x="188" y="133"/>
                  </a:lnTo>
                  <a:moveTo>
                    <a:pt x="201" y="156"/>
                  </a:moveTo>
                  <a:lnTo>
                    <a:pt x="201" y="156"/>
                  </a:lnTo>
                  <a:lnTo>
                    <a:pt x="214" y="179"/>
                  </a:lnTo>
                  <a:moveTo>
                    <a:pt x="228" y="202"/>
                  </a:moveTo>
                  <a:lnTo>
                    <a:pt x="228" y="202"/>
                  </a:lnTo>
                  <a:lnTo>
                    <a:pt x="241" y="225"/>
                  </a:lnTo>
                  <a:moveTo>
                    <a:pt x="254" y="248"/>
                  </a:moveTo>
                  <a:lnTo>
                    <a:pt x="254" y="248"/>
                  </a:lnTo>
                  <a:lnTo>
                    <a:pt x="268" y="272"/>
                  </a:lnTo>
                  <a:moveTo>
                    <a:pt x="281" y="295"/>
                  </a:moveTo>
                  <a:lnTo>
                    <a:pt x="281" y="295"/>
                  </a:lnTo>
                  <a:lnTo>
                    <a:pt x="294" y="318"/>
                  </a:lnTo>
                  <a:moveTo>
                    <a:pt x="308" y="341"/>
                  </a:moveTo>
                  <a:lnTo>
                    <a:pt x="308" y="341"/>
                  </a:lnTo>
                  <a:lnTo>
                    <a:pt x="321" y="364"/>
                  </a:lnTo>
                  <a:moveTo>
                    <a:pt x="334" y="387"/>
                  </a:moveTo>
                  <a:lnTo>
                    <a:pt x="334" y="387"/>
                  </a:lnTo>
                  <a:lnTo>
                    <a:pt x="348" y="410"/>
                  </a:lnTo>
                  <a:moveTo>
                    <a:pt x="361" y="433"/>
                  </a:moveTo>
                  <a:lnTo>
                    <a:pt x="361" y="433"/>
                  </a:lnTo>
                  <a:lnTo>
                    <a:pt x="364" y="438"/>
                  </a:lnTo>
                  <a:moveTo>
                    <a:pt x="49" y="12"/>
                  </a:moveTo>
                  <a:lnTo>
                    <a:pt x="49" y="12"/>
                  </a:lnTo>
                  <a:lnTo>
                    <a:pt x="56" y="38"/>
                  </a:lnTo>
                  <a:moveTo>
                    <a:pt x="63" y="63"/>
                  </a:moveTo>
                  <a:lnTo>
                    <a:pt x="63" y="63"/>
                  </a:lnTo>
                  <a:lnTo>
                    <a:pt x="70" y="89"/>
                  </a:lnTo>
                  <a:moveTo>
                    <a:pt x="77" y="115"/>
                  </a:moveTo>
                  <a:lnTo>
                    <a:pt x="77" y="115"/>
                  </a:lnTo>
                  <a:lnTo>
                    <a:pt x="84" y="141"/>
                  </a:lnTo>
                  <a:moveTo>
                    <a:pt x="90" y="167"/>
                  </a:moveTo>
                  <a:lnTo>
                    <a:pt x="90" y="167"/>
                  </a:lnTo>
                  <a:lnTo>
                    <a:pt x="97" y="192"/>
                  </a:lnTo>
                  <a:moveTo>
                    <a:pt x="104" y="218"/>
                  </a:moveTo>
                  <a:lnTo>
                    <a:pt x="104" y="218"/>
                  </a:lnTo>
                  <a:lnTo>
                    <a:pt x="111" y="244"/>
                  </a:lnTo>
                  <a:moveTo>
                    <a:pt x="118" y="270"/>
                  </a:moveTo>
                  <a:lnTo>
                    <a:pt x="118" y="270"/>
                  </a:lnTo>
                  <a:lnTo>
                    <a:pt x="125" y="295"/>
                  </a:lnTo>
                  <a:moveTo>
                    <a:pt x="132" y="321"/>
                  </a:moveTo>
                  <a:lnTo>
                    <a:pt x="132" y="321"/>
                  </a:lnTo>
                  <a:lnTo>
                    <a:pt x="139" y="347"/>
                  </a:lnTo>
                  <a:moveTo>
                    <a:pt x="146" y="373"/>
                  </a:moveTo>
                  <a:lnTo>
                    <a:pt x="146" y="373"/>
                  </a:lnTo>
                  <a:lnTo>
                    <a:pt x="153" y="398"/>
                  </a:lnTo>
                  <a:moveTo>
                    <a:pt x="159" y="424"/>
                  </a:moveTo>
                  <a:lnTo>
                    <a:pt x="159" y="424"/>
                  </a:lnTo>
                  <a:lnTo>
                    <a:pt x="166" y="450"/>
                  </a:lnTo>
                  <a:moveTo>
                    <a:pt x="173" y="476"/>
                  </a:moveTo>
                  <a:lnTo>
                    <a:pt x="173" y="476"/>
                  </a:lnTo>
                  <a:lnTo>
                    <a:pt x="175" y="481"/>
                  </a:lnTo>
                  <a:moveTo>
                    <a:pt x="0" y="4"/>
                  </a:moveTo>
                  <a:lnTo>
                    <a:pt x="0" y="4"/>
                  </a:lnTo>
                  <a:lnTo>
                    <a:pt x="0" y="30"/>
                  </a:lnTo>
                  <a:moveTo>
                    <a:pt x="0" y="57"/>
                  </a:moveTo>
                  <a:lnTo>
                    <a:pt x="0" y="57"/>
                  </a:lnTo>
                  <a:lnTo>
                    <a:pt x="0" y="84"/>
                  </a:lnTo>
                  <a:moveTo>
                    <a:pt x="0" y="110"/>
                  </a:moveTo>
                  <a:lnTo>
                    <a:pt x="0" y="110"/>
                  </a:lnTo>
                  <a:lnTo>
                    <a:pt x="0" y="137"/>
                  </a:lnTo>
                  <a:moveTo>
                    <a:pt x="0" y="164"/>
                  </a:moveTo>
                  <a:lnTo>
                    <a:pt x="0" y="164"/>
                  </a:lnTo>
                  <a:lnTo>
                    <a:pt x="0" y="190"/>
                  </a:lnTo>
                  <a:moveTo>
                    <a:pt x="0" y="217"/>
                  </a:moveTo>
                  <a:lnTo>
                    <a:pt x="0" y="217"/>
                  </a:lnTo>
                  <a:lnTo>
                    <a:pt x="0" y="244"/>
                  </a:lnTo>
                  <a:moveTo>
                    <a:pt x="0" y="270"/>
                  </a:moveTo>
                  <a:lnTo>
                    <a:pt x="0" y="270"/>
                  </a:lnTo>
                  <a:lnTo>
                    <a:pt x="0" y="297"/>
                  </a:lnTo>
                  <a:moveTo>
                    <a:pt x="0" y="324"/>
                  </a:moveTo>
                  <a:lnTo>
                    <a:pt x="0" y="324"/>
                  </a:lnTo>
                  <a:lnTo>
                    <a:pt x="0" y="350"/>
                  </a:lnTo>
                  <a:moveTo>
                    <a:pt x="0" y="377"/>
                  </a:moveTo>
                  <a:lnTo>
                    <a:pt x="0" y="377"/>
                  </a:lnTo>
                  <a:lnTo>
                    <a:pt x="0" y="404"/>
                  </a:lnTo>
                  <a:moveTo>
                    <a:pt x="0" y="430"/>
                  </a:moveTo>
                  <a:lnTo>
                    <a:pt x="0" y="430"/>
                  </a:lnTo>
                  <a:lnTo>
                    <a:pt x="0" y="457"/>
                  </a:lnTo>
                  <a:moveTo>
                    <a:pt x="0" y="484"/>
                  </a:moveTo>
                  <a:lnTo>
                    <a:pt x="0" y="484"/>
                  </a:lnTo>
                  <a:lnTo>
                    <a:pt x="0" y="489"/>
                  </a:lnTo>
                </a:path>
              </a:pathLst>
            </a:custGeom>
            <a:noFill/>
            <a:ln w="34925" cap="flat">
              <a:solidFill>
                <a:srgbClr val="F04D3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50" name="Freeform 148">
              <a:extLst>
                <a:ext uri="{FF2B5EF4-FFF2-40B4-BE49-F238E27FC236}">
                  <a16:creationId xmlns:a16="http://schemas.microsoft.com/office/drawing/2014/main" id="{466915AC-02B5-4551-B2CE-A176D3450B9D}"/>
                </a:ext>
              </a:extLst>
            </p:cNvPr>
            <p:cNvSpPr>
              <a:spLocks noEditPoints="1"/>
            </p:cNvSpPr>
            <p:nvPr/>
          </p:nvSpPr>
          <p:spPr bwMode="auto">
            <a:xfrm>
              <a:off x="4581" y="3384"/>
              <a:ext cx="446" cy="75"/>
            </a:xfrm>
            <a:custGeom>
              <a:avLst/>
              <a:gdLst>
                <a:gd name="T0" fmla="*/ 347 w 530"/>
                <a:gd name="T1" fmla="*/ 5 h 89"/>
                <a:gd name="T2" fmla="*/ 347 w 530"/>
                <a:gd name="T3" fmla="*/ 5 h 89"/>
                <a:gd name="T4" fmla="*/ 347 w 530"/>
                <a:gd name="T5" fmla="*/ 84 h 89"/>
                <a:gd name="T6" fmla="*/ 440 w 530"/>
                <a:gd name="T7" fmla="*/ 7 h 89"/>
                <a:gd name="T8" fmla="*/ 440 w 530"/>
                <a:gd name="T9" fmla="*/ 7 h 89"/>
                <a:gd name="T10" fmla="*/ 440 w 530"/>
                <a:gd name="T11" fmla="*/ 80 h 89"/>
                <a:gd name="T12" fmla="*/ 0 w 530"/>
                <a:gd name="T13" fmla="*/ 89 h 89"/>
                <a:gd name="T14" fmla="*/ 0 w 530"/>
                <a:gd name="T15" fmla="*/ 89 h 89"/>
                <a:gd name="T16" fmla="*/ 82 w 530"/>
                <a:gd name="T17" fmla="*/ 89 h 89"/>
                <a:gd name="T18" fmla="*/ 82 w 530"/>
                <a:gd name="T19" fmla="*/ 0 h 89"/>
                <a:gd name="T20" fmla="*/ 0 w 530"/>
                <a:gd name="T21" fmla="*/ 0 h 89"/>
                <a:gd name="T22" fmla="*/ 0 w 530"/>
                <a:gd name="T23" fmla="*/ 89 h 89"/>
                <a:gd name="T24" fmla="*/ 254 w 530"/>
                <a:gd name="T25" fmla="*/ 0 h 89"/>
                <a:gd name="T26" fmla="*/ 254 w 530"/>
                <a:gd name="T27" fmla="*/ 0 h 89"/>
                <a:gd name="T28" fmla="*/ 530 w 530"/>
                <a:gd name="T29" fmla="*/ 0 h 89"/>
                <a:gd name="T30" fmla="*/ 530 w 530"/>
                <a:gd name="T31" fmla="*/ 89 h 89"/>
                <a:gd name="T32" fmla="*/ 254 w 530"/>
                <a:gd name="T33" fmla="*/ 89 h 89"/>
                <a:gd name="T34" fmla="*/ 254 w 530"/>
                <a:gd name="T3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89">
                  <a:moveTo>
                    <a:pt x="347" y="5"/>
                  </a:moveTo>
                  <a:lnTo>
                    <a:pt x="347" y="5"/>
                  </a:lnTo>
                  <a:lnTo>
                    <a:pt x="347" y="84"/>
                  </a:lnTo>
                  <a:moveTo>
                    <a:pt x="440" y="7"/>
                  </a:moveTo>
                  <a:lnTo>
                    <a:pt x="440" y="7"/>
                  </a:lnTo>
                  <a:lnTo>
                    <a:pt x="440" y="80"/>
                  </a:lnTo>
                  <a:moveTo>
                    <a:pt x="0" y="89"/>
                  </a:moveTo>
                  <a:lnTo>
                    <a:pt x="0" y="89"/>
                  </a:lnTo>
                  <a:lnTo>
                    <a:pt x="82" y="89"/>
                  </a:lnTo>
                  <a:lnTo>
                    <a:pt x="82" y="0"/>
                  </a:lnTo>
                  <a:lnTo>
                    <a:pt x="0" y="0"/>
                  </a:lnTo>
                  <a:lnTo>
                    <a:pt x="0" y="89"/>
                  </a:lnTo>
                  <a:close/>
                  <a:moveTo>
                    <a:pt x="254" y="0"/>
                  </a:moveTo>
                  <a:lnTo>
                    <a:pt x="254" y="0"/>
                  </a:lnTo>
                  <a:lnTo>
                    <a:pt x="530" y="0"/>
                  </a:lnTo>
                  <a:lnTo>
                    <a:pt x="530" y="89"/>
                  </a:lnTo>
                  <a:lnTo>
                    <a:pt x="254" y="89"/>
                  </a:lnTo>
                  <a:lnTo>
                    <a:pt x="254"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51" name="Freeform 149">
              <a:extLst>
                <a:ext uri="{FF2B5EF4-FFF2-40B4-BE49-F238E27FC236}">
                  <a16:creationId xmlns:a16="http://schemas.microsoft.com/office/drawing/2014/main" id="{07BE8952-E098-4DB5-942E-B918A4DE81E4}"/>
                </a:ext>
              </a:extLst>
            </p:cNvPr>
            <p:cNvSpPr>
              <a:spLocks noEditPoints="1"/>
            </p:cNvSpPr>
            <p:nvPr/>
          </p:nvSpPr>
          <p:spPr bwMode="auto">
            <a:xfrm>
              <a:off x="4581" y="3384"/>
              <a:ext cx="446" cy="75"/>
            </a:xfrm>
            <a:custGeom>
              <a:avLst/>
              <a:gdLst>
                <a:gd name="T0" fmla="*/ 347 w 530"/>
                <a:gd name="T1" fmla="*/ 5 h 89"/>
                <a:gd name="T2" fmla="*/ 347 w 530"/>
                <a:gd name="T3" fmla="*/ 5 h 89"/>
                <a:gd name="T4" fmla="*/ 347 w 530"/>
                <a:gd name="T5" fmla="*/ 84 h 89"/>
                <a:gd name="T6" fmla="*/ 440 w 530"/>
                <a:gd name="T7" fmla="*/ 7 h 89"/>
                <a:gd name="T8" fmla="*/ 440 w 530"/>
                <a:gd name="T9" fmla="*/ 7 h 89"/>
                <a:gd name="T10" fmla="*/ 440 w 530"/>
                <a:gd name="T11" fmla="*/ 80 h 89"/>
                <a:gd name="T12" fmla="*/ 0 w 530"/>
                <a:gd name="T13" fmla="*/ 89 h 89"/>
                <a:gd name="T14" fmla="*/ 0 w 530"/>
                <a:gd name="T15" fmla="*/ 89 h 89"/>
                <a:gd name="T16" fmla="*/ 82 w 530"/>
                <a:gd name="T17" fmla="*/ 89 h 89"/>
                <a:gd name="T18" fmla="*/ 82 w 530"/>
                <a:gd name="T19" fmla="*/ 0 h 89"/>
                <a:gd name="T20" fmla="*/ 0 w 530"/>
                <a:gd name="T21" fmla="*/ 0 h 89"/>
                <a:gd name="T22" fmla="*/ 0 w 530"/>
                <a:gd name="T23" fmla="*/ 89 h 89"/>
                <a:gd name="T24" fmla="*/ 254 w 530"/>
                <a:gd name="T25" fmla="*/ 0 h 89"/>
                <a:gd name="T26" fmla="*/ 254 w 530"/>
                <a:gd name="T27" fmla="*/ 0 h 89"/>
                <a:gd name="T28" fmla="*/ 530 w 530"/>
                <a:gd name="T29" fmla="*/ 0 h 89"/>
                <a:gd name="T30" fmla="*/ 530 w 530"/>
                <a:gd name="T31" fmla="*/ 89 h 89"/>
                <a:gd name="T32" fmla="*/ 254 w 530"/>
                <a:gd name="T33" fmla="*/ 89 h 89"/>
                <a:gd name="T34" fmla="*/ 254 w 530"/>
                <a:gd name="T3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89">
                  <a:moveTo>
                    <a:pt x="347" y="5"/>
                  </a:moveTo>
                  <a:lnTo>
                    <a:pt x="347" y="5"/>
                  </a:lnTo>
                  <a:lnTo>
                    <a:pt x="347" y="84"/>
                  </a:lnTo>
                  <a:moveTo>
                    <a:pt x="440" y="7"/>
                  </a:moveTo>
                  <a:lnTo>
                    <a:pt x="440" y="7"/>
                  </a:lnTo>
                  <a:lnTo>
                    <a:pt x="440" y="80"/>
                  </a:lnTo>
                  <a:moveTo>
                    <a:pt x="0" y="89"/>
                  </a:moveTo>
                  <a:lnTo>
                    <a:pt x="0" y="89"/>
                  </a:lnTo>
                  <a:lnTo>
                    <a:pt x="82" y="89"/>
                  </a:lnTo>
                  <a:lnTo>
                    <a:pt x="82" y="0"/>
                  </a:lnTo>
                  <a:lnTo>
                    <a:pt x="0" y="0"/>
                  </a:lnTo>
                  <a:lnTo>
                    <a:pt x="0" y="89"/>
                  </a:lnTo>
                  <a:close/>
                  <a:moveTo>
                    <a:pt x="254" y="0"/>
                  </a:moveTo>
                  <a:lnTo>
                    <a:pt x="254" y="0"/>
                  </a:lnTo>
                  <a:lnTo>
                    <a:pt x="530" y="0"/>
                  </a:lnTo>
                  <a:lnTo>
                    <a:pt x="530" y="89"/>
                  </a:lnTo>
                  <a:lnTo>
                    <a:pt x="254" y="89"/>
                  </a:lnTo>
                  <a:lnTo>
                    <a:pt x="254" y="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52" name="Freeform 150">
              <a:extLst>
                <a:ext uri="{FF2B5EF4-FFF2-40B4-BE49-F238E27FC236}">
                  <a16:creationId xmlns:a16="http://schemas.microsoft.com/office/drawing/2014/main" id="{FCAB0E3F-955E-4C3B-BB37-6CE3D683359E}"/>
                </a:ext>
              </a:extLst>
            </p:cNvPr>
            <p:cNvSpPr>
              <a:spLocks/>
            </p:cNvSpPr>
            <p:nvPr/>
          </p:nvSpPr>
          <p:spPr bwMode="auto">
            <a:xfrm>
              <a:off x="4691" y="3369"/>
              <a:ext cx="64" cy="136"/>
            </a:xfrm>
            <a:custGeom>
              <a:avLst/>
              <a:gdLst>
                <a:gd name="T0" fmla="*/ 0 w 76"/>
                <a:gd name="T1" fmla="*/ 0 h 162"/>
                <a:gd name="T2" fmla="*/ 0 w 76"/>
                <a:gd name="T3" fmla="*/ 0 h 162"/>
                <a:gd name="T4" fmla="*/ 76 w 76"/>
                <a:gd name="T5" fmla="*/ 0 h 162"/>
                <a:gd name="T6" fmla="*/ 76 w 76"/>
                <a:gd name="T7" fmla="*/ 162 h 162"/>
                <a:gd name="T8" fmla="*/ 0 w 76"/>
                <a:gd name="T9" fmla="*/ 162 h 162"/>
                <a:gd name="T10" fmla="*/ 0 w 76"/>
                <a:gd name="T11" fmla="*/ 0 h 162"/>
              </a:gdLst>
              <a:ahLst/>
              <a:cxnLst>
                <a:cxn ang="0">
                  <a:pos x="T0" y="T1"/>
                </a:cxn>
                <a:cxn ang="0">
                  <a:pos x="T2" y="T3"/>
                </a:cxn>
                <a:cxn ang="0">
                  <a:pos x="T4" y="T5"/>
                </a:cxn>
                <a:cxn ang="0">
                  <a:pos x="T6" y="T7"/>
                </a:cxn>
                <a:cxn ang="0">
                  <a:pos x="T8" y="T9"/>
                </a:cxn>
                <a:cxn ang="0">
                  <a:pos x="T10" y="T11"/>
                </a:cxn>
              </a:cxnLst>
              <a:rect l="0" t="0" r="r" b="b"/>
              <a:pathLst>
                <a:path w="76" h="162">
                  <a:moveTo>
                    <a:pt x="0" y="0"/>
                  </a:moveTo>
                  <a:lnTo>
                    <a:pt x="0" y="0"/>
                  </a:lnTo>
                  <a:lnTo>
                    <a:pt x="76" y="0"/>
                  </a:lnTo>
                  <a:lnTo>
                    <a:pt x="76" y="162"/>
                  </a:lnTo>
                  <a:lnTo>
                    <a:pt x="0" y="162"/>
                  </a:lnTo>
                  <a:lnTo>
                    <a:pt x="0" y="0"/>
                  </a:lnTo>
                  <a:close/>
                </a:path>
              </a:pathLst>
            </a:custGeom>
            <a:solidFill>
              <a:srgbClr val="3E50A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53" name="Freeform 151">
              <a:extLst>
                <a:ext uri="{FF2B5EF4-FFF2-40B4-BE49-F238E27FC236}">
                  <a16:creationId xmlns:a16="http://schemas.microsoft.com/office/drawing/2014/main" id="{D0BD678A-00DB-4008-88B8-388CCB5B990C}"/>
                </a:ext>
              </a:extLst>
            </p:cNvPr>
            <p:cNvSpPr>
              <a:spLocks/>
            </p:cNvSpPr>
            <p:nvPr/>
          </p:nvSpPr>
          <p:spPr bwMode="auto">
            <a:xfrm>
              <a:off x="4691" y="3369"/>
              <a:ext cx="64" cy="136"/>
            </a:xfrm>
            <a:custGeom>
              <a:avLst/>
              <a:gdLst>
                <a:gd name="T0" fmla="*/ 0 w 76"/>
                <a:gd name="T1" fmla="*/ 0 h 162"/>
                <a:gd name="T2" fmla="*/ 0 w 76"/>
                <a:gd name="T3" fmla="*/ 0 h 162"/>
                <a:gd name="T4" fmla="*/ 76 w 76"/>
                <a:gd name="T5" fmla="*/ 0 h 162"/>
                <a:gd name="T6" fmla="*/ 76 w 76"/>
                <a:gd name="T7" fmla="*/ 162 h 162"/>
                <a:gd name="T8" fmla="*/ 0 w 76"/>
                <a:gd name="T9" fmla="*/ 162 h 162"/>
                <a:gd name="T10" fmla="*/ 0 w 76"/>
                <a:gd name="T11" fmla="*/ 0 h 162"/>
              </a:gdLst>
              <a:ahLst/>
              <a:cxnLst>
                <a:cxn ang="0">
                  <a:pos x="T0" y="T1"/>
                </a:cxn>
                <a:cxn ang="0">
                  <a:pos x="T2" y="T3"/>
                </a:cxn>
                <a:cxn ang="0">
                  <a:pos x="T4" y="T5"/>
                </a:cxn>
                <a:cxn ang="0">
                  <a:pos x="T6" y="T7"/>
                </a:cxn>
                <a:cxn ang="0">
                  <a:pos x="T8" y="T9"/>
                </a:cxn>
                <a:cxn ang="0">
                  <a:pos x="T10" y="T11"/>
                </a:cxn>
              </a:cxnLst>
              <a:rect l="0" t="0" r="r" b="b"/>
              <a:pathLst>
                <a:path w="76" h="162">
                  <a:moveTo>
                    <a:pt x="0" y="0"/>
                  </a:moveTo>
                  <a:lnTo>
                    <a:pt x="0" y="0"/>
                  </a:lnTo>
                  <a:lnTo>
                    <a:pt x="76" y="0"/>
                  </a:lnTo>
                  <a:lnTo>
                    <a:pt x="76" y="162"/>
                  </a:lnTo>
                  <a:lnTo>
                    <a:pt x="0" y="162"/>
                  </a:lnTo>
                  <a:lnTo>
                    <a:pt x="0" y="0"/>
                  </a:lnTo>
                  <a:close/>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3400" y="457200"/>
            <a:ext cx="11430000" cy="461665"/>
          </a:xfrm>
          <a:prstGeom prst="rect">
            <a:avLst/>
          </a:prstGeom>
          <a:noFill/>
        </p:spPr>
        <p:txBody>
          <a:bodyPr wrap="square" rtlCol="0">
            <a:spAutoFit/>
          </a:bodyPr>
          <a:lstStyle/>
          <a:p>
            <a:r>
              <a:rPr lang="es-MX" sz="2400" dirty="0">
                <a:latin typeface="Times New Roman" panose="02020603050405020304" pitchFamily="18" charset="0"/>
                <a:cs typeface="Times New Roman" panose="02020603050405020304" pitchFamily="18" charset="0"/>
              </a:rPr>
              <a:t>La </a:t>
            </a:r>
            <a:r>
              <a:rPr lang="es-MX" sz="2400" dirty="0" err="1">
                <a:latin typeface="Times New Roman" panose="02020603050405020304" pitchFamily="18" charset="0"/>
                <a:cs typeface="Times New Roman" panose="02020603050405020304" pitchFamily="18" charset="0"/>
              </a:rPr>
              <a:t>antrosfera</a:t>
            </a:r>
            <a:r>
              <a:rPr lang="es-MX" sz="2400" dirty="0">
                <a:latin typeface="Times New Roman" panose="02020603050405020304" pitchFamily="18" charset="0"/>
                <a:cs typeface="Times New Roman" panose="02020603050405020304" pitchFamily="18" charset="0"/>
              </a:rPr>
              <a:t> es una fuente potencial de contaminantes que contaminan el sistema terrestre.</a:t>
            </a:r>
            <a:endParaRPr lang="en-US" sz="24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0134601" y="87868"/>
            <a:ext cx="484979" cy="369332"/>
          </a:xfrm>
          <a:prstGeom prst="rect">
            <a:avLst/>
          </a:prstGeom>
          <a:noFill/>
        </p:spPr>
        <p:txBody>
          <a:bodyPr wrap="square" rtlCol="0">
            <a:spAutoFit/>
          </a:bodyPr>
          <a:lstStyle/>
          <a:p>
            <a:fld id="{557639C6-9D98-734A-84F6-D7C5E3285A17}" type="slidenum">
              <a:rPr lang="en-US"/>
              <a:pPr/>
              <a:t>41</a:t>
            </a:fld>
            <a:endParaRPr lang="en-US" dirty="0"/>
          </a:p>
        </p:txBody>
      </p:sp>
      <p:pic>
        <p:nvPicPr>
          <p:cNvPr id="3" name="Imagen 2">
            <a:extLst>
              <a:ext uri="{FF2B5EF4-FFF2-40B4-BE49-F238E27FC236}">
                <a16:creationId xmlns:a16="http://schemas.microsoft.com/office/drawing/2014/main" id="{FD99683D-AC2B-4346-B275-B7A2315B6ED4}"/>
              </a:ext>
            </a:extLst>
          </p:cNvPr>
          <p:cNvPicPr>
            <a:picLocks noChangeAspect="1"/>
          </p:cNvPicPr>
          <p:nvPr/>
        </p:nvPicPr>
        <p:blipFill rotWithShape="1">
          <a:blip r:embed="rId2"/>
          <a:srcRect l="23173" t="29237" r="31827" b="14823"/>
          <a:stretch/>
        </p:blipFill>
        <p:spPr>
          <a:xfrm>
            <a:off x="2438400" y="1011115"/>
            <a:ext cx="6858000" cy="4777154"/>
          </a:xfrm>
          <a:prstGeom prst="rect">
            <a:avLst/>
          </a:prstGeom>
        </p:spPr>
      </p:pic>
      <p:sp>
        <p:nvSpPr>
          <p:cNvPr id="4" name="Rectángulo 3">
            <a:extLst>
              <a:ext uri="{FF2B5EF4-FFF2-40B4-BE49-F238E27FC236}">
                <a16:creationId xmlns:a16="http://schemas.microsoft.com/office/drawing/2014/main" id="{1E5AC4AC-7DB2-4C0F-BCFD-36431C9B8751}"/>
              </a:ext>
            </a:extLst>
          </p:cNvPr>
          <p:cNvSpPr/>
          <p:nvPr/>
        </p:nvSpPr>
        <p:spPr>
          <a:xfrm>
            <a:off x="533400" y="5791200"/>
            <a:ext cx="10820400" cy="646331"/>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La </a:t>
            </a:r>
            <a:r>
              <a:rPr lang="es-MX" dirty="0" err="1">
                <a:latin typeface="Times New Roman" panose="02020603050405020304" pitchFamily="18" charset="0"/>
                <a:cs typeface="Times New Roman" panose="02020603050405020304" pitchFamily="18" charset="0"/>
              </a:rPr>
              <a:t>antrosfera</a:t>
            </a:r>
            <a:r>
              <a:rPr lang="es-MX" dirty="0">
                <a:latin typeface="Times New Roman" panose="02020603050405020304" pitchFamily="18" charset="0"/>
                <a:cs typeface="Times New Roman" panose="02020603050405020304" pitchFamily="18" charset="0"/>
              </a:rPr>
              <a:t> es la principal fuente de contaminantes del aire y el agua, sustancias tóxicas que afectan organismos y desechos, incluidos los desechos peligrosos, depositados en vertederos y otras partes de la geosfera.</a:t>
            </a:r>
          </a:p>
        </p:txBody>
      </p:sp>
    </p:spTree>
    <p:extLst>
      <p:ext uri="{BB962C8B-B14F-4D97-AF65-F5344CB8AC3E}">
        <p14:creationId xmlns:p14="http://schemas.microsoft.com/office/powerpoint/2010/main" val="36857092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153400" y="1136609"/>
            <a:ext cx="3686908" cy="4833374"/>
          </a:xfrm>
          <a:prstGeom prst="rect">
            <a:avLst/>
          </a:prstGeom>
        </p:spPr>
        <p:txBody>
          <a:bodyPr vert="horz" wrap="square" lIns="0" tIns="0" rIns="0" bIns="0" rtlCol="0">
            <a:spAutoFit/>
          </a:bodyPr>
          <a:lstStyle/>
          <a:p>
            <a:pPr marL="11544" marR="4618" algn="just">
              <a:lnSpc>
                <a:spcPct val="95700"/>
              </a:lnSpc>
            </a:pPr>
            <a:r>
              <a:rPr lang="es-MX" sz="1636" dirty="0">
                <a:latin typeface="Times New Roman"/>
                <a:cs typeface="Times New Roman"/>
              </a:rPr>
              <a:t>Aquí se muestra un esquema general de un proceso de fabricación </a:t>
            </a:r>
            <a:r>
              <a:rPr lang="es-MX" sz="1636" b="1" dirty="0">
                <a:latin typeface="Times New Roman"/>
                <a:cs typeface="Times New Roman"/>
              </a:rPr>
              <a:t>en la </a:t>
            </a:r>
            <a:r>
              <a:rPr lang="es-MX" sz="1636" b="1" dirty="0" err="1">
                <a:latin typeface="Times New Roman"/>
                <a:cs typeface="Times New Roman"/>
              </a:rPr>
              <a:t>antroesfera</a:t>
            </a:r>
            <a:r>
              <a:rPr lang="es-MX" sz="1636" b="1" dirty="0">
                <a:latin typeface="Times New Roman"/>
                <a:cs typeface="Times New Roman"/>
              </a:rPr>
              <a:t> </a:t>
            </a:r>
            <a:r>
              <a:rPr lang="es-MX" sz="1636" dirty="0">
                <a:latin typeface="Times New Roman"/>
                <a:cs typeface="Times New Roman"/>
              </a:rPr>
              <a:t>como el que podría utilizarse en la industria química. Un aspecto de la fabricación que ha de los residuos peligrosos, como los metales pesados y los compuestos organoclorados peligrosos, como los metales pesados tóxicos y los compuestos organoclorados, que tienden a bioacumularse tendencia a la bioacumulación. </a:t>
            </a:r>
          </a:p>
          <a:p>
            <a:pPr marL="11544" marR="4618" algn="just">
              <a:lnSpc>
                <a:spcPct val="95700"/>
              </a:lnSpc>
            </a:pPr>
            <a:endParaRPr lang="es-MX" sz="1636" dirty="0">
              <a:latin typeface="Times New Roman"/>
              <a:cs typeface="Times New Roman"/>
            </a:endParaRPr>
          </a:p>
          <a:p>
            <a:pPr marL="11544" marR="4618" algn="just">
              <a:lnSpc>
                <a:spcPct val="95700"/>
              </a:lnSpc>
            </a:pPr>
            <a:r>
              <a:rPr lang="es-MX" sz="1636" dirty="0">
                <a:latin typeface="Times New Roman"/>
                <a:cs typeface="Times New Roman"/>
              </a:rPr>
              <a:t>Uno de los vertederos de residuos peligrosos más conocidos de residuos peligrosos en Estados Unidos es el sitio del Canal del Amor, cerca de las cataratas del Niágara, Nueva York, donde 21,000 toneladas de residuos químicos que contienen más de 80 compuestos diferentes. compuestos diferentes.</a:t>
            </a:r>
            <a:endParaRPr sz="1636" dirty="0">
              <a:latin typeface="Times New Roman"/>
              <a:cs typeface="Times New Roman"/>
            </a:endParaRPr>
          </a:p>
        </p:txBody>
      </p:sp>
      <p:pic>
        <p:nvPicPr>
          <p:cNvPr id="54" name="Imagen 53">
            <a:extLst>
              <a:ext uri="{FF2B5EF4-FFF2-40B4-BE49-F238E27FC236}">
                <a16:creationId xmlns:a16="http://schemas.microsoft.com/office/drawing/2014/main" id="{C1B7B7F4-165D-4128-9CF6-F1A76B9B1028}"/>
              </a:ext>
            </a:extLst>
          </p:cNvPr>
          <p:cNvPicPr>
            <a:picLocks noChangeAspect="1"/>
          </p:cNvPicPr>
          <p:nvPr/>
        </p:nvPicPr>
        <p:blipFill rotWithShape="1">
          <a:blip r:embed="rId3">
            <a:extLst>
              <a:ext uri="{28A0092B-C50C-407E-A947-70E740481C1C}">
                <a14:useLocalDpi xmlns:a14="http://schemas.microsoft.com/office/drawing/2010/main" val="0"/>
              </a:ext>
            </a:extLst>
          </a:blip>
          <a:srcRect l="15162" t="46571" r="33164" b="7266"/>
          <a:stretch/>
        </p:blipFill>
        <p:spPr>
          <a:xfrm>
            <a:off x="76200" y="1143000"/>
            <a:ext cx="7775008" cy="47244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10210800" y="0"/>
            <a:ext cx="457200" cy="369332"/>
          </a:xfrm>
          <a:prstGeom prst="rect">
            <a:avLst/>
          </a:prstGeom>
          <a:noFill/>
        </p:spPr>
        <p:txBody>
          <a:bodyPr wrap="square" rtlCol="0">
            <a:spAutoFit/>
          </a:bodyPr>
          <a:lstStyle/>
          <a:p>
            <a:fld id="{557639C6-9D98-734A-84F6-D7C5E3285A17}" type="slidenum">
              <a:rPr lang="en-US"/>
              <a:pPr/>
              <a:t>43</a:t>
            </a:fld>
            <a:endParaRPr lang="en-US" dirty="0"/>
          </a:p>
        </p:txBody>
      </p:sp>
      <p:sp>
        <p:nvSpPr>
          <p:cNvPr id="2" name="Rectángulo 1">
            <a:extLst>
              <a:ext uri="{FF2B5EF4-FFF2-40B4-BE49-F238E27FC236}">
                <a16:creationId xmlns:a16="http://schemas.microsoft.com/office/drawing/2014/main" id="{57AF6346-0A0D-46FE-A3A2-90443B512FBA}"/>
              </a:ext>
            </a:extLst>
          </p:cNvPr>
          <p:cNvSpPr/>
          <p:nvPr/>
        </p:nvSpPr>
        <p:spPr>
          <a:xfrm>
            <a:off x="351692" y="762000"/>
            <a:ext cx="11506200" cy="5509200"/>
          </a:xfrm>
          <a:prstGeom prst="rect">
            <a:avLst/>
          </a:prstGeom>
        </p:spPr>
        <p:txBody>
          <a:bodyPr wrap="square">
            <a:spAutoFit/>
          </a:bodyPr>
          <a:lstStyle/>
          <a:p>
            <a:r>
              <a:rPr lang="es-MX" sz="2200" dirty="0">
                <a:latin typeface="Times New Roman" panose="02020603050405020304" pitchFamily="18" charset="0"/>
                <a:cs typeface="Times New Roman" panose="02020603050405020304" pitchFamily="18" charset="0"/>
              </a:rPr>
              <a:t>Al entrar en el Antropoceno</a:t>
            </a:r>
          </a:p>
          <a:p>
            <a:r>
              <a:rPr lang="es-MX" sz="2200" dirty="0">
                <a:latin typeface="Times New Roman" panose="02020603050405020304" pitchFamily="18" charset="0"/>
                <a:cs typeface="Times New Roman" panose="02020603050405020304" pitchFamily="18" charset="0"/>
              </a:rPr>
              <a:t>	Los seres humanos existieron en la época relativamente amigable, agradable o generosa del 	Holoceno durante unos 10.000 años.</a:t>
            </a:r>
          </a:p>
          <a:p>
            <a:endParaRPr lang="es-MX" sz="2200" dirty="0">
              <a:latin typeface="Times New Roman" panose="02020603050405020304" pitchFamily="18" charset="0"/>
              <a:cs typeface="Times New Roman" panose="02020603050405020304" pitchFamily="18" charset="0"/>
            </a:endParaRPr>
          </a:p>
          <a:p>
            <a:r>
              <a:rPr lang="es-MX" sz="2200" dirty="0">
                <a:latin typeface="Times New Roman" panose="02020603050405020304" pitchFamily="18" charset="0"/>
                <a:cs typeface="Times New Roman" panose="02020603050405020304" pitchFamily="18" charset="0"/>
              </a:rPr>
              <a:t>Ahora entrando en la época del Antropoceno</a:t>
            </a:r>
          </a:p>
          <a:p>
            <a:r>
              <a:rPr lang="es-MX" sz="2200" dirty="0">
                <a:latin typeface="Times New Roman" panose="02020603050405020304" pitchFamily="18" charset="0"/>
                <a:cs typeface="Times New Roman" panose="02020603050405020304" pitchFamily="18" charset="0"/>
              </a:rPr>
              <a:t>	Condiciones determinadas por actividades humanas</a:t>
            </a:r>
          </a:p>
          <a:p>
            <a:r>
              <a:rPr lang="es-MX" sz="2200" dirty="0">
                <a:latin typeface="Times New Roman" panose="02020603050405020304" pitchFamily="18" charset="0"/>
                <a:cs typeface="Times New Roman" panose="02020603050405020304" pitchFamily="18" charset="0"/>
              </a:rPr>
              <a:t>	Los seres humanos tenemos la capacidad de cambiar las condiciones globales.</a:t>
            </a:r>
          </a:p>
          <a:p>
            <a:r>
              <a:rPr lang="es-MX" sz="2200" dirty="0">
                <a:latin typeface="Times New Roman" panose="02020603050405020304" pitchFamily="18" charset="0"/>
                <a:cs typeface="Times New Roman" panose="02020603050405020304" pitchFamily="18" charset="0"/>
              </a:rPr>
              <a:t>	Importancia de la </a:t>
            </a:r>
            <a:r>
              <a:rPr lang="es-MX" sz="2200" dirty="0" err="1">
                <a:latin typeface="Times New Roman" panose="02020603050405020304" pitchFamily="18" charset="0"/>
                <a:cs typeface="Times New Roman" panose="02020603050405020304" pitchFamily="18" charset="0"/>
              </a:rPr>
              <a:t>antrosfera</a:t>
            </a:r>
            <a:r>
              <a:rPr lang="es-MX" sz="2200" dirty="0">
                <a:latin typeface="Times New Roman" panose="02020603050405020304" pitchFamily="18" charset="0"/>
                <a:cs typeface="Times New Roman" panose="02020603050405020304" pitchFamily="18" charset="0"/>
              </a:rPr>
              <a:t> en la determinación del estado del Antropoceno</a:t>
            </a:r>
          </a:p>
          <a:p>
            <a:endParaRPr lang="es-MX" sz="2200" dirty="0">
              <a:latin typeface="Times New Roman" panose="02020603050405020304" pitchFamily="18" charset="0"/>
              <a:cs typeface="Times New Roman" panose="02020603050405020304" pitchFamily="18" charset="0"/>
            </a:endParaRPr>
          </a:p>
          <a:p>
            <a:r>
              <a:rPr lang="es-MX" sz="2200" dirty="0">
                <a:latin typeface="Times New Roman" panose="02020603050405020304" pitchFamily="18" charset="0"/>
                <a:cs typeface="Times New Roman" panose="02020603050405020304" pitchFamily="18" charset="0"/>
              </a:rPr>
              <a:t>Gran parte de lo que sucede en el Antropoceno es perjudicial para el sistema terrestre</a:t>
            </a:r>
          </a:p>
          <a:p>
            <a:r>
              <a:rPr lang="es-MX" sz="2200" dirty="0">
                <a:latin typeface="Times New Roman" panose="02020603050405020304" pitchFamily="18" charset="0"/>
                <a:cs typeface="Times New Roman" panose="02020603050405020304" pitchFamily="18" charset="0"/>
              </a:rPr>
              <a:t>	Cambio climático global</a:t>
            </a:r>
          </a:p>
          <a:p>
            <a:r>
              <a:rPr lang="es-MX" sz="2200" dirty="0">
                <a:latin typeface="Times New Roman" panose="02020603050405020304" pitchFamily="18" charset="0"/>
                <a:cs typeface="Times New Roman" panose="02020603050405020304" pitchFamily="18" charset="0"/>
              </a:rPr>
              <a:t>	Presiones demográficas</a:t>
            </a:r>
          </a:p>
          <a:p>
            <a:r>
              <a:rPr lang="es-MX" sz="2200" dirty="0">
                <a:latin typeface="Times New Roman" panose="02020603050405020304" pitchFamily="18" charset="0"/>
                <a:cs typeface="Times New Roman" panose="02020603050405020304" pitchFamily="18" charset="0"/>
              </a:rPr>
              <a:t>	Agotamiento del capital natural de la Tierra</a:t>
            </a:r>
          </a:p>
          <a:p>
            <a:endParaRPr lang="es-MX" sz="2200" dirty="0">
              <a:latin typeface="Times New Roman" panose="02020603050405020304" pitchFamily="18" charset="0"/>
              <a:cs typeface="Times New Roman" panose="02020603050405020304" pitchFamily="18" charset="0"/>
            </a:endParaRPr>
          </a:p>
          <a:p>
            <a:r>
              <a:rPr lang="es-MX" sz="2200" dirty="0">
                <a:latin typeface="Times New Roman" panose="02020603050405020304" pitchFamily="18" charset="0"/>
                <a:cs typeface="Times New Roman" panose="02020603050405020304" pitchFamily="18" charset="0"/>
              </a:rPr>
              <a:t>Para que la Tierra siga siendo amigable, agradable y generosamente habitable para los humanos, el 	Antropoceno debe ser de breve duración.</a:t>
            </a:r>
          </a:p>
        </p:txBody>
      </p:sp>
    </p:spTree>
    <p:extLst>
      <p:ext uri="{BB962C8B-B14F-4D97-AF65-F5344CB8AC3E}">
        <p14:creationId xmlns:p14="http://schemas.microsoft.com/office/powerpoint/2010/main" val="16340859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10210800" y="0"/>
            <a:ext cx="685800" cy="369332"/>
          </a:xfrm>
          <a:prstGeom prst="rect">
            <a:avLst/>
          </a:prstGeom>
          <a:noFill/>
        </p:spPr>
        <p:txBody>
          <a:bodyPr wrap="square" rtlCol="0">
            <a:spAutoFit/>
          </a:bodyPr>
          <a:lstStyle/>
          <a:p>
            <a:fld id="{557639C6-9D98-734A-84F6-D7C5E3285A17}" type="slidenum">
              <a:rPr lang="en-US"/>
              <a:pPr/>
              <a:t>44</a:t>
            </a:fld>
            <a:endParaRPr lang="en-US" dirty="0"/>
          </a:p>
        </p:txBody>
      </p:sp>
      <p:sp>
        <p:nvSpPr>
          <p:cNvPr id="3" name="Rectángulo 2">
            <a:extLst>
              <a:ext uri="{FF2B5EF4-FFF2-40B4-BE49-F238E27FC236}">
                <a16:creationId xmlns:a16="http://schemas.microsoft.com/office/drawing/2014/main" id="{DEAD1C00-5949-4B7C-A9E5-9D884E923881}"/>
              </a:ext>
            </a:extLst>
          </p:cNvPr>
          <p:cNvSpPr/>
          <p:nvPr/>
        </p:nvSpPr>
        <p:spPr>
          <a:xfrm>
            <a:off x="228600" y="1295400"/>
            <a:ext cx="11506200" cy="4154984"/>
          </a:xfrm>
          <a:prstGeom prst="rect">
            <a:avLst/>
          </a:prstGeom>
        </p:spPr>
        <p:txBody>
          <a:bodyPr wrap="square">
            <a:spAutoFit/>
          </a:bodyPr>
          <a:lstStyle/>
          <a:p>
            <a:pPr algn="just"/>
            <a:r>
              <a:rPr lang="es-MX" sz="2400" dirty="0">
                <a:latin typeface="Times New Roman" panose="02020603050405020304" pitchFamily="18" charset="0"/>
                <a:cs typeface="Times New Roman" panose="02020603050405020304" pitchFamily="18" charset="0"/>
              </a:rPr>
              <a:t>Ecología industrial en la </a:t>
            </a:r>
            <a:r>
              <a:rPr lang="es-MX" sz="2400" dirty="0" err="1">
                <a:latin typeface="Times New Roman" panose="02020603050405020304" pitchFamily="18" charset="0"/>
                <a:cs typeface="Times New Roman" panose="02020603050405020304" pitchFamily="18" charset="0"/>
              </a:rPr>
              <a:t>antrosfera</a:t>
            </a:r>
            <a:endParaRPr lang="es-MX" sz="2400" dirty="0">
              <a:latin typeface="Times New Roman" panose="02020603050405020304" pitchFamily="18" charset="0"/>
              <a:cs typeface="Times New Roman" panose="02020603050405020304" pitchFamily="18" charset="0"/>
            </a:endParaRPr>
          </a:p>
          <a:p>
            <a:pPr algn="just"/>
            <a:r>
              <a:rPr lang="es-MX" sz="2400" dirty="0">
                <a:latin typeface="Times New Roman" panose="02020603050405020304" pitchFamily="18" charset="0"/>
                <a:cs typeface="Times New Roman" panose="02020603050405020304" pitchFamily="18" charset="0"/>
              </a:rPr>
              <a:t>• La ecología industrial ve un sistema industrial como un ecosistema industrial</a:t>
            </a:r>
          </a:p>
          <a:p>
            <a:pPr algn="just"/>
            <a:r>
              <a:rPr lang="es-MX" sz="2400" dirty="0">
                <a:latin typeface="Times New Roman" panose="02020603050405020304" pitchFamily="18" charset="0"/>
                <a:cs typeface="Times New Roman" panose="02020603050405020304" pitchFamily="18" charset="0"/>
              </a:rPr>
              <a:t>• Práctica del metabolismo industrial eficiente</a:t>
            </a:r>
          </a:p>
          <a:p>
            <a:pPr algn="just"/>
            <a:r>
              <a:rPr lang="es-MX" sz="2400" dirty="0">
                <a:latin typeface="Times New Roman" panose="02020603050405020304" pitchFamily="18" charset="0"/>
                <a:cs typeface="Times New Roman" panose="02020603050405020304" pitchFamily="18" charset="0"/>
              </a:rPr>
              <a:t>• Las empresas interactúan para hacer uso de lo que serían desechos de otras empresas.</a:t>
            </a:r>
          </a:p>
          <a:p>
            <a:pPr algn="just"/>
            <a:r>
              <a:rPr lang="es-MX" sz="2400" dirty="0">
                <a:latin typeface="Times New Roman" panose="02020603050405020304" pitchFamily="18" charset="0"/>
                <a:cs typeface="Times New Roman" panose="02020603050405020304" pitchFamily="18" charset="0"/>
              </a:rPr>
              <a:t>• Optimiza la utilización de recursos, energía y capital.</a:t>
            </a:r>
          </a:p>
          <a:p>
            <a:pPr algn="just"/>
            <a:endParaRPr lang="es-MX" sz="2400" dirty="0">
              <a:latin typeface="Times New Roman" panose="02020603050405020304" pitchFamily="18" charset="0"/>
              <a:cs typeface="Times New Roman" panose="02020603050405020304" pitchFamily="18" charset="0"/>
            </a:endParaRPr>
          </a:p>
          <a:p>
            <a:pPr algn="just"/>
            <a:r>
              <a:rPr lang="es-MX" sz="2400" dirty="0">
                <a:latin typeface="Times New Roman" panose="02020603050405020304" pitchFamily="18" charset="0"/>
                <a:cs typeface="Times New Roman" panose="02020603050405020304" pitchFamily="18" charset="0"/>
              </a:rPr>
              <a:t>Química verde en la </a:t>
            </a:r>
            <a:r>
              <a:rPr lang="es-MX" sz="2400" dirty="0" err="1">
                <a:latin typeface="Times New Roman" panose="02020603050405020304" pitchFamily="18" charset="0"/>
                <a:cs typeface="Times New Roman" panose="02020603050405020304" pitchFamily="18" charset="0"/>
              </a:rPr>
              <a:t>antrosfera</a:t>
            </a:r>
            <a:endParaRPr lang="es-MX" sz="2400" dirty="0">
              <a:latin typeface="Times New Roman" panose="02020603050405020304" pitchFamily="18" charset="0"/>
              <a:cs typeface="Times New Roman" panose="02020603050405020304" pitchFamily="18" charset="0"/>
            </a:endParaRPr>
          </a:p>
          <a:p>
            <a:pPr algn="just"/>
            <a:r>
              <a:rPr lang="es-MX" sz="2400" dirty="0">
                <a:latin typeface="Times New Roman" panose="02020603050405020304" pitchFamily="18" charset="0"/>
                <a:cs typeface="Times New Roman" panose="02020603050405020304" pitchFamily="18" charset="0"/>
              </a:rPr>
              <a:t>• Práctica de la ciencia química y la fabricación en el marco de la ecología industrial.</a:t>
            </a:r>
          </a:p>
          <a:p>
            <a:pPr algn="just"/>
            <a:r>
              <a:rPr lang="es-MX" sz="2400" dirty="0">
                <a:latin typeface="Times New Roman" panose="02020603050405020304" pitchFamily="18" charset="0"/>
                <a:cs typeface="Times New Roman" panose="02020603050405020304" pitchFamily="18" charset="0"/>
              </a:rPr>
              <a:t>• Sostenible, seguro y no contaminante</a:t>
            </a:r>
          </a:p>
          <a:p>
            <a:pPr algn="just"/>
            <a:r>
              <a:rPr lang="es-MX" sz="2400" dirty="0">
                <a:latin typeface="Times New Roman" panose="02020603050405020304" pitchFamily="18" charset="0"/>
                <a:cs typeface="Times New Roman" panose="02020603050405020304" pitchFamily="18" charset="0"/>
              </a:rPr>
              <a:t>• Consume cantidades mínimas de materiales y energía</a:t>
            </a:r>
          </a:p>
          <a:p>
            <a:pPr algn="just"/>
            <a:r>
              <a:rPr lang="es-MX" sz="2400" dirty="0">
                <a:latin typeface="Times New Roman" panose="02020603050405020304" pitchFamily="18" charset="0"/>
                <a:cs typeface="Times New Roman" panose="02020603050405020304" pitchFamily="18" charset="0"/>
              </a:rPr>
              <a:t>• Produce poco o ningún material de desecho</a:t>
            </a:r>
          </a:p>
        </p:txBody>
      </p:sp>
    </p:spTree>
    <p:extLst>
      <p:ext uri="{BB962C8B-B14F-4D97-AF65-F5344CB8AC3E}">
        <p14:creationId xmlns:p14="http://schemas.microsoft.com/office/powerpoint/2010/main" val="26805978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10210800" y="11668"/>
            <a:ext cx="457200" cy="369332"/>
          </a:xfrm>
          <a:prstGeom prst="rect">
            <a:avLst/>
          </a:prstGeom>
          <a:noFill/>
        </p:spPr>
        <p:txBody>
          <a:bodyPr wrap="square" rtlCol="0">
            <a:spAutoFit/>
          </a:bodyPr>
          <a:lstStyle/>
          <a:p>
            <a:fld id="{557639C6-9D98-734A-84F6-D7C5E3285A17}" type="slidenum">
              <a:rPr lang="en-US"/>
              <a:pPr/>
              <a:t>45</a:t>
            </a:fld>
            <a:endParaRPr lang="en-US" dirty="0"/>
          </a:p>
        </p:txBody>
      </p:sp>
      <p:sp>
        <p:nvSpPr>
          <p:cNvPr id="4" name="Rectángulo 3">
            <a:extLst>
              <a:ext uri="{FF2B5EF4-FFF2-40B4-BE49-F238E27FC236}">
                <a16:creationId xmlns:a16="http://schemas.microsoft.com/office/drawing/2014/main" id="{F7B022C2-D4B5-4C48-B638-783727ECA624}"/>
              </a:ext>
            </a:extLst>
          </p:cNvPr>
          <p:cNvSpPr/>
          <p:nvPr/>
        </p:nvSpPr>
        <p:spPr>
          <a:xfrm>
            <a:off x="533400" y="533401"/>
            <a:ext cx="11430000" cy="5509200"/>
          </a:xfrm>
          <a:prstGeom prst="rect">
            <a:avLst/>
          </a:prstGeom>
          <a:solidFill>
            <a:schemeClr val="bg1"/>
          </a:solidFill>
        </p:spPr>
        <p:txBody>
          <a:bodyPr wrap="square">
            <a:spAutoFit/>
          </a:bodyPr>
          <a:lstStyle/>
          <a:p>
            <a:pPr algn="just"/>
            <a:r>
              <a:rPr lang="es-MX" sz="2200" dirty="0">
                <a:latin typeface="Times New Roman" panose="02020603050405020304" pitchFamily="18" charset="0"/>
                <a:cs typeface="Times New Roman" panose="02020603050405020304" pitchFamily="18" charset="0"/>
              </a:rPr>
              <a:t>El  </a:t>
            </a:r>
            <a:r>
              <a:rPr lang="es-MX" sz="2200" dirty="0" err="1">
                <a:solidFill>
                  <a:srgbClr val="FF0000"/>
                </a:solidFill>
                <a:latin typeface="Times New Roman" panose="02020603050405020304" pitchFamily="18" charset="0"/>
                <a:cs typeface="Times New Roman" panose="02020603050405020304" pitchFamily="18" charset="0"/>
              </a:rPr>
              <a:t>Sustainoceno</a:t>
            </a:r>
            <a:endParaRPr lang="es-MX" sz="2200" dirty="0">
              <a:solidFill>
                <a:srgbClr val="FF0000"/>
              </a:solidFill>
              <a:latin typeface="Times New Roman" panose="02020603050405020304" pitchFamily="18" charset="0"/>
              <a:cs typeface="Times New Roman" panose="02020603050405020304" pitchFamily="18" charset="0"/>
            </a:endParaRPr>
          </a:p>
          <a:p>
            <a:pPr algn="just"/>
            <a:endParaRPr lang="es-MX" sz="2200" dirty="0">
              <a:solidFill>
                <a:srgbClr val="01B503"/>
              </a:solidFill>
              <a:latin typeface="Times New Roman" panose="02020603050405020304" pitchFamily="18" charset="0"/>
              <a:cs typeface="Times New Roman" panose="02020603050405020304" pitchFamily="18" charset="0"/>
            </a:endParaRPr>
          </a:p>
          <a:p>
            <a:pPr algn="just"/>
            <a:r>
              <a:rPr lang="es-MX" sz="2200" dirty="0">
                <a:latin typeface="Times New Roman" panose="02020603050405020304" pitchFamily="18" charset="0"/>
                <a:cs typeface="Times New Roman" panose="02020603050405020304" pitchFamily="18" charset="0"/>
              </a:rPr>
              <a:t>El </a:t>
            </a:r>
            <a:r>
              <a:rPr lang="es-MX" sz="2200" dirty="0" err="1">
                <a:solidFill>
                  <a:srgbClr val="FF0000"/>
                </a:solidFill>
                <a:latin typeface="Times New Roman" panose="02020603050405020304" pitchFamily="18" charset="0"/>
                <a:cs typeface="Times New Roman" panose="02020603050405020304" pitchFamily="18" charset="0"/>
              </a:rPr>
              <a:t>Sustainoceno</a:t>
            </a:r>
            <a:r>
              <a:rPr lang="es-MX" sz="2200" dirty="0">
                <a:latin typeface="Times New Roman" panose="02020603050405020304" pitchFamily="18" charset="0"/>
                <a:cs typeface="Times New Roman" panose="02020603050405020304" pitchFamily="18" charset="0"/>
              </a:rPr>
              <a:t> sería una nueva época diseñada y administrada por humanos para preservar, sostener y mejorar el Sistema Terrestre.</a:t>
            </a:r>
          </a:p>
          <a:p>
            <a:pPr algn="just"/>
            <a:endParaRPr lang="es-MX" sz="2200" dirty="0">
              <a:latin typeface="Times New Roman" panose="02020603050405020304" pitchFamily="18" charset="0"/>
              <a:cs typeface="Times New Roman" panose="02020603050405020304" pitchFamily="18" charset="0"/>
            </a:endParaRPr>
          </a:p>
          <a:p>
            <a:pPr algn="just"/>
            <a:r>
              <a:rPr lang="es-MX" sz="2200" dirty="0">
                <a:latin typeface="Times New Roman" panose="02020603050405020304" pitchFamily="18" charset="0"/>
                <a:cs typeface="Times New Roman" panose="02020603050405020304" pitchFamily="18" charset="0"/>
              </a:rPr>
              <a:t>Debe reconocer el impacto humano en la Tierra se debe en gran parte a</a:t>
            </a:r>
          </a:p>
          <a:p>
            <a:pPr algn="just"/>
            <a:r>
              <a:rPr lang="es-MX" sz="2200" dirty="0">
                <a:latin typeface="Times New Roman" panose="02020603050405020304" pitchFamily="18" charset="0"/>
                <a:cs typeface="Times New Roman" panose="02020603050405020304" pitchFamily="18" charset="0"/>
              </a:rPr>
              <a:t>• Población • Afluencia • Tecnología de consumo</a:t>
            </a:r>
          </a:p>
          <a:p>
            <a:pPr algn="just"/>
            <a:endParaRPr lang="es-MX" sz="2200" dirty="0">
              <a:latin typeface="Times New Roman" panose="02020603050405020304" pitchFamily="18" charset="0"/>
              <a:cs typeface="Times New Roman" panose="02020603050405020304" pitchFamily="18" charset="0"/>
            </a:endParaRPr>
          </a:p>
          <a:p>
            <a:pPr algn="just"/>
            <a:r>
              <a:rPr lang="es-MX" sz="2200" dirty="0">
                <a:latin typeface="Times New Roman" panose="02020603050405020304" pitchFamily="18" charset="0"/>
                <a:cs typeface="Times New Roman" panose="02020603050405020304" pitchFamily="18" charset="0"/>
              </a:rPr>
              <a:t>Reconocer que se puede desarrollar tecnología que sea positiva para el sistema terrestre.</a:t>
            </a:r>
          </a:p>
          <a:p>
            <a:pPr algn="just"/>
            <a:endParaRPr lang="es-MX" sz="2200" dirty="0">
              <a:latin typeface="Times New Roman" panose="02020603050405020304" pitchFamily="18" charset="0"/>
              <a:cs typeface="Times New Roman" panose="02020603050405020304" pitchFamily="18" charset="0"/>
            </a:endParaRPr>
          </a:p>
          <a:p>
            <a:pPr algn="just"/>
            <a:r>
              <a:rPr lang="es-MX" sz="2200" dirty="0" err="1">
                <a:latin typeface="Times New Roman" panose="02020603050405020304" pitchFamily="18" charset="0"/>
                <a:cs typeface="Times New Roman" panose="02020603050405020304" pitchFamily="18" charset="0"/>
              </a:rPr>
              <a:t>Sustainoceno</a:t>
            </a:r>
            <a:r>
              <a:rPr lang="es-MX" sz="2200" dirty="0">
                <a:latin typeface="Times New Roman" panose="02020603050405020304" pitchFamily="18" charset="0"/>
                <a:cs typeface="Times New Roman" panose="02020603050405020304" pitchFamily="18" charset="0"/>
              </a:rPr>
              <a:t> requerirá, como ejemplos</a:t>
            </a:r>
          </a:p>
          <a:p>
            <a:pPr algn="just"/>
            <a:r>
              <a:rPr lang="es-MX" sz="2200" dirty="0">
                <a:latin typeface="Times New Roman" panose="02020603050405020304" pitchFamily="18" charset="0"/>
                <a:cs typeface="Times New Roman" panose="02020603050405020304" pitchFamily="18" charset="0"/>
              </a:rPr>
              <a:t>	Comprensión del sistema terrestre</a:t>
            </a:r>
          </a:p>
          <a:p>
            <a:pPr algn="just"/>
            <a:r>
              <a:rPr lang="es-MX" sz="2200" dirty="0">
                <a:latin typeface="Times New Roman" panose="02020603050405020304" pitchFamily="18" charset="0"/>
                <a:cs typeface="Times New Roman" panose="02020603050405020304" pitchFamily="18" charset="0"/>
              </a:rPr>
              <a:t>	Comprensión de la química ambiental.</a:t>
            </a:r>
          </a:p>
          <a:p>
            <a:pPr algn="just"/>
            <a:r>
              <a:rPr lang="es-MX" sz="2200" dirty="0">
                <a:latin typeface="Times New Roman" panose="02020603050405020304" pitchFamily="18" charset="0"/>
                <a:cs typeface="Times New Roman" panose="02020603050405020304" pitchFamily="18" charset="0"/>
              </a:rPr>
              <a:t>	Mejores prácticas de ecología industrial</a:t>
            </a:r>
          </a:p>
          <a:p>
            <a:pPr algn="just"/>
            <a:r>
              <a:rPr lang="es-MX" sz="2200" dirty="0">
                <a:latin typeface="Times New Roman" panose="02020603050405020304" pitchFamily="18" charset="0"/>
                <a:cs typeface="Times New Roman" panose="02020603050405020304" pitchFamily="18" charset="0"/>
              </a:rPr>
              <a:t>	Aplicación de la química verde</a:t>
            </a:r>
          </a:p>
          <a:p>
            <a:pPr algn="just"/>
            <a:r>
              <a:rPr lang="es-MX" sz="2200" dirty="0">
                <a:latin typeface="Times New Roman" panose="02020603050405020304" pitchFamily="18" charset="0"/>
                <a:cs typeface="Times New Roman" panose="02020603050405020304" pitchFamily="18" charset="0"/>
              </a:rPr>
              <a:t>	Énfasis en los recursos renovables y la energía.</a:t>
            </a:r>
          </a:p>
        </p:txBody>
      </p:sp>
    </p:spTree>
    <p:extLst>
      <p:ext uri="{BB962C8B-B14F-4D97-AF65-F5344CB8AC3E}">
        <p14:creationId xmlns:p14="http://schemas.microsoft.com/office/powerpoint/2010/main" val="24786109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1000" y="304800"/>
            <a:ext cx="11125200" cy="1823128"/>
          </a:xfrm>
          <a:prstGeom prst="rect">
            <a:avLst/>
          </a:prstGeom>
        </p:spPr>
        <p:txBody>
          <a:bodyPr vert="horz" wrap="square" lIns="0" tIns="0" rIns="0" bIns="0" rtlCol="0">
            <a:spAutoFit/>
          </a:bodyPr>
          <a:lstStyle/>
          <a:p>
            <a:pPr marR="4618" algn="just">
              <a:lnSpc>
                <a:spcPct val="150000"/>
              </a:lnSpc>
            </a:pPr>
            <a:r>
              <a:rPr lang="es-MX" dirty="0">
                <a:latin typeface="Times New Roman"/>
                <a:cs typeface="Times New Roman"/>
              </a:rPr>
              <a:t>En el pasado, muchos problemas medioambientales fueron causados por prácticas que ahora parecen totalmente inaceptables, como se expresa en la cita de esta diapositiva de lo que se consideraba un libro reputado sobre la industria química estadounidense en 1954. El resultado era aire contaminado, agua contaminada, vertederos peligrosos y daños a los organismos vivos.</a:t>
            </a:r>
          </a:p>
          <a:p>
            <a:pPr marL="11544" marR="4618" algn="just">
              <a:lnSpc>
                <a:spcPct val="95800"/>
              </a:lnSpc>
            </a:pPr>
            <a:endParaRPr sz="1091" dirty="0">
              <a:latin typeface="Times New Roman"/>
              <a:cs typeface="Times New Roman"/>
            </a:endParaRPr>
          </a:p>
        </p:txBody>
      </p:sp>
      <p:sp>
        <p:nvSpPr>
          <p:cNvPr id="50" name="Rectángulo 49">
            <a:extLst>
              <a:ext uri="{FF2B5EF4-FFF2-40B4-BE49-F238E27FC236}">
                <a16:creationId xmlns:a16="http://schemas.microsoft.com/office/drawing/2014/main" id="{58466C91-99D0-4615-92B0-38CB415CC681}"/>
              </a:ext>
            </a:extLst>
          </p:cNvPr>
          <p:cNvSpPr/>
          <p:nvPr/>
        </p:nvSpPr>
        <p:spPr>
          <a:xfrm>
            <a:off x="5930545" y="2514600"/>
            <a:ext cx="5563932" cy="2120068"/>
          </a:xfrm>
          <a:prstGeom prst="rect">
            <a:avLst/>
          </a:prstGeom>
        </p:spPr>
        <p:txBody>
          <a:bodyPr wrap="square">
            <a:spAutoFit/>
          </a:bodyPr>
          <a:lstStyle/>
          <a:p>
            <a:pPr algn="just">
              <a:lnSpc>
                <a:spcPct val="150000"/>
              </a:lnSpc>
            </a:pPr>
            <a:r>
              <a:rPr lang="es-MX" dirty="0">
                <a:latin typeface="Times New Roman" panose="02020603050405020304" pitchFamily="18" charset="0"/>
                <a:cs typeface="Times New Roman" panose="02020603050405020304" pitchFamily="18" charset="0"/>
              </a:rPr>
              <a:t>La vieja actitud:  "Por definición sensata, cualquier subproducto de una operación química para el que no hay un uso rentable es un residuo.  La forma más conveniente y menos costosa de eliminar dicho residuo “</a:t>
            </a:r>
            <a:r>
              <a:rPr lang="es-MX" b="1" i="1" u="sng" dirty="0">
                <a:latin typeface="Times New Roman" panose="02020603050405020304" pitchFamily="18" charset="0"/>
                <a:cs typeface="Times New Roman" panose="02020603050405020304" pitchFamily="18" charset="0"/>
              </a:rPr>
              <a:t>en la chimenea o en el río es la mejor</a:t>
            </a:r>
            <a:r>
              <a:rPr lang="es-MX" dirty="0">
                <a:latin typeface="Times New Roman" panose="02020603050405020304" pitchFamily="18" charset="0"/>
                <a:cs typeface="Times New Roman" panose="02020603050405020304" pitchFamily="18" charset="0"/>
              </a:rPr>
              <a:t>".</a:t>
            </a:r>
          </a:p>
        </p:txBody>
      </p:sp>
      <p:pic>
        <p:nvPicPr>
          <p:cNvPr id="53" name="Imagen 52">
            <a:extLst>
              <a:ext uri="{FF2B5EF4-FFF2-40B4-BE49-F238E27FC236}">
                <a16:creationId xmlns:a16="http://schemas.microsoft.com/office/drawing/2014/main" id="{770BBA31-524F-43AD-91A4-28692057F541}"/>
              </a:ext>
            </a:extLst>
          </p:cNvPr>
          <p:cNvPicPr>
            <a:picLocks noChangeAspect="1"/>
          </p:cNvPicPr>
          <p:nvPr/>
        </p:nvPicPr>
        <p:blipFill rotWithShape="1">
          <a:blip r:embed="rId3">
            <a:extLst>
              <a:ext uri="{28A0092B-C50C-407E-A947-70E740481C1C}">
                <a14:useLocalDpi xmlns:a14="http://schemas.microsoft.com/office/drawing/2010/main" val="0"/>
              </a:ext>
            </a:extLst>
          </a:blip>
          <a:srcRect l="17815" t="30202" r="33776" b="8799"/>
          <a:stretch/>
        </p:blipFill>
        <p:spPr>
          <a:xfrm>
            <a:off x="304800" y="2362200"/>
            <a:ext cx="5372956" cy="4161458"/>
          </a:xfrm>
          <a:prstGeom prst="rect">
            <a:avLst/>
          </a:prstGeom>
          <a:ln>
            <a:solidFill>
              <a:schemeClr val="tx1"/>
            </a:solidFill>
          </a:ln>
        </p:spPr>
      </p:pic>
      <p:sp>
        <p:nvSpPr>
          <p:cNvPr id="51" name="Rectángulo 50">
            <a:extLst>
              <a:ext uri="{FF2B5EF4-FFF2-40B4-BE49-F238E27FC236}">
                <a16:creationId xmlns:a16="http://schemas.microsoft.com/office/drawing/2014/main" id="{78634EF0-9622-4BE1-B1CA-835BA6484C6D}"/>
              </a:ext>
            </a:extLst>
          </p:cNvPr>
          <p:cNvSpPr/>
          <p:nvPr/>
        </p:nvSpPr>
        <p:spPr>
          <a:xfrm>
            <a:off x="5989160" y="5715000"/>
            <a:ext cx="5364639" cy="539891"/>
          </a:xfrm>
          <a:prstGeom prst="rect">
            <a:avLst/>
          </a:prstGeom>
        </p:spPr>
        <p:txBody>
          <a:bodyPr wrap="square">
            <a:spAutoFit/>
          </a:bodyPr>
          <a:lstStyle/>
          <a:p>
            <a:pPr algn="just"/>
            <a:r>
              <a:rPr lang="en-US" sz="1454" i="1" dirty="0">
                <a:latin typeface="Times New Roman" panose="02020603050405020304" pitchFamily="18" charset="0"/>
                <a:cs typeface="Times New Roman" panose="02020603050405020304" pitchFamily="18" charset="0"/>
              </a:rPr>
              <a:t>(From American Chemical Industry a History, W. Haynes, Van Nostrand Publishers, 1954)</a:t>
            </a:r>
            <a:endParaRPr lang="es-MX" sz="1454" i="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77091" y="103909"/>
            <a:ext cx="11360727" cy="2049151"/>
          </a:xfrm>
          <a:prstGeom prst="rect">
            <a:avLst/>
          </a:prstGeom>
        </p:spPr>
        <p:txBody>
          <a:bodyPr vert="horz" wrap="square" lIns="0" tIns="0" rIns="0" bIns="0" rtlCol="0">
            <a:spAutoFit/>
          </a:bodyPr>
          <a:lstStyle/>
          <a:p>
            <a:pPr marL="11544" marR="4618" algn="just">
              <a:lnSpc>
                <a:spcPct val="150000"/>
              </a:lnSpc>
            </a:pPr>
            <a:r>
              <a:rPr lang="es-MX" sz="1636" dirty="0">
                <a:latin typeface="Times New Roman"/>
                <a:cs typeface="Times New Roman"/>
              </a:rPr>
              <a:t>Desde 1970, se aplicaron leyes y reglamentos para controlar la contaminación del aire y del agua y para limpiar los vertederos de residuos peligrosos. Estas medidas se han basado en gran medida en los controles de "final de tubería", en los que los contaminantes se generaban pero se eliminaban antes de su liberación al medio ambiente. Aunque son costosas y requieren una vigilancia constante para asegurarse de que se cumplen las normas, estas medidas han conseguido reducir la contaminación y evitar el aumento de las emisiones contaminantes.</a:t>
            </a:r>
          </a:p>
          <a:p>
            <a:pPr marL="11544" marR="4618">
              <a:lnSpc>
                <a:spcPct val="95700"/>
              </a:lnSpc>
            </a:pPr>
            <a:endParaRPr sz="1091" dirty="0">
              <a:latin typeface="Times New Roman"/>
              <a:cs typeface="Times New Roman"/>
            </a:endParaRPr>
          </a:p>
        </p:txBody>
      </p:sp>
      <p:pic>
        <p:nvPicPr>
          <p:cNvPr id="61" name="Imagen 60">
            <a:extLst>
              <a:ext uri="{FF2B5EF4-FFF2-40B4-BE49-F238E27FC236}">
                <a16:creationId xmlns:a16="http://schemas.microsoft.com/office/drawing/2014/main" id="{5DF40E30-AC53-40E1-ACBB-C1E28B1B9765}"/>
              </a:ext>
            </a:extLst>
          </p:cNvPr>
          <p:cNvPicPr>
            <a:picLocks noChangeAspect="1"/>
          </p:cNvPicPr>
          <p:nvPr/>
        </p:nvPicPr>
        <p:blipFill rotWithShape="1">
          <a:blip r:embed="rId3">
            <a:extLst>
              <a:ext uri="{28A0092B-C50C-407E-A947-70E740481C1C}">
                <a14:useLocalDpi xmlns:a14="http://schemas.microsoft.com/office/drawing/2010/main" val="0"/>
              </a:ext>
            </a:extLst>
          </a:blip>
          <a:srcRect l="16944" t="28957" r="33123" b="7913"/>
          <a:stretch/>
        </p:blipFill>
        <p:spPr>
          <a:xfrm>
            <a:off x="2667000" y="1818409"/>
            <a:ext cx="6373628" cy="4953000"/>
          </a:xfrm>
          <a:prstGeom prst="rect">
            <a:avLst/>
          </a:prstGeom>
          <a:ln>
            <a:solidFill>
              <a:schemeClr val="tx1"/>
            </a:solidFill>
          </a:ln>
        </p:spPr>
      </p:pic>
      <p:cxnSp>
        <p:nvCxnSpPr>
          <p:cNvPr id="63" name="Conector recto de flecha 62">
            <a:extLst>
              <a:ext uri="{FF2B5EF4-FFF2-40B4-BE49-F238E27FC236}">
                <a16:creationId xmlns:a16="http://schemas.microsoft.com/office/drawing/2014/main" id="{30797894-5B83-4AE2-954B-ECBC85F38072}"/>
              </a:ext>
            </a:extLst>
          </p:cNvPr>
          <p:cNvCxnSpPr/>
          <p:nvPr/>
        </p:nvCxnSpPr>
        <p:spPr>
          <a:xfrm>
            <a:off x="3532909" y="4814454"/>
            <a:ext cx="554182" cy="8312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Conector recto de flecha 63">
            <a:extLst>
              <a:ext uri="{FF2B5EF4-FFF2-40B4-BE49-F238E27FC236}">
                <a16:creationId xmlns:a16="http://schemas.microsoft.com/office/drawing/2014/main" id="{BF9C1965-C045-460D-8F7E-75453A2D2007}"/>
              </a:ext>
            </a:extLst>
          </p:cNvPr>
          <p:cNvCxnSpPr>
            <a:cxnSpLocks/>
          </p:cNvCxnSpPr>
          <p:nvPr/>
        </p:nvCxnSpPr>
        <p:spPr>
          <a:xfrm flipH="1" flipV="1">
            <a:off x="6650182" y="3498273"/>
            <a:ext cx="484909" cy="34636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706591" y="1447800"/>
            <a:ext cx="4156363" cy="3115020"/>
          </a:xfrm>
          <a:prstGeom prst="rect">
            <a:avLst/>
          </a:prstGeom>
        </p:spPr>
        <p:txBody>
          <a:bodyPr vert="horz" wrap="square" lIns="0" tIns="0" rIns="0" bIns="0" rtlCol="0">
            <a:spAutoFit/>
          </a:bodyPr>
          <a:lstStyle/>
          <a:p>
            <a:pPr marL="11544" marR="4618" algn="just">
              <a:lnSpc>
                <a:spcPct val="95800"/>
              </a:lnSpc>
            </a:pPr>
            <a:r>
              <a:rPr lang="es-MX" sz="1818" spc="-5" dirty="0">
                <a:latin typeface="Times New Roman"/>
                <a:cs typeface="Times New Roman"/>
              </a:rPr>
              <a:t>Como alternativa al enfoque normativo, la tendencia actual es hacia la sostenibilidad con sistemas que hacen hincapié en el reciclaje de materiales, el intercambio de materiales entre empresas y la eliminación de residuos. </a:t>
            </a:r>
          </a:p>
          <a:p>
            <a:pPr marL="11544" marR="4618" algn="just">
              <a:lnSpc>
                <a:spcPct val="95800"/>
              </a:lnSpc>
            </a:pPr>
            <a:endParaRPr lang="es-MX" sz="1818" spc="-5" dirty="0">
              <a:latin typeface="Times New Roman"/>
              <a:cs typeface="Times New Roman"/>
            </a:endParaRPr>
          </a:p>
          <a:p>
            <a:pPr marL="11544" marR="4618" algn="just">
              <a:lnSpc>
                <a:spcPct val="95800"/>
              </a:lnSpc>
            </a:pPr>
            <a:r>
              <a:rPr lang="es-MX" sz="1818" spc="-5" dirty="0">
                <a:latin typeface="Times New Roman"/>
                <a:cs typeface="Times New Roman"/>
              </a:rPr>
              <a:t>Si se diseñan correctamente, estos sistemas son intrínsecamente respetuosos con el medio ambiente y reducen la necesidad de medidas en el control de la contaminación.</a:t>
            </a:r>
          </a:p>
          <a:p>
            <a:pPr marL="11544" marR="4618">
              <a:lnSpc>
                <a:spcPct val="95800"/>
              </a:lnSpc>
            </a:pPr>
            <a:endParaRPr sz="1091" dirty="0">
              <a:latin typeface="Times New Roman"/>
              <a:cs typeface="Times New Roman"/>
            </a:endParaRPr>
          </a:p>
        </p:txBody>
      </p:sp>
      <p:pic>
        <p:nvPicPr>
          <p:cNvPr id="44" name="Imagen 43">
            <a:extLst>
              <a:ext uri="{FF2B5EF4-FFF2-40B4-BE49-F238E27FC236}">
                <a16:creationId xmlns:a16="http://schemas.microsoft.com/office/drawing/2014/main" id="{EDCF512D-19F4-4AF5-AA95-BD217A60FE09}"/>
              </a:ext>
            </a:extLst>
          </p:cNvPr>
          <p:cNvPicPr>
            <a:picLocks noChangeAspect="1"/>
          </p:cNvPicPr>
          <p:nvPr/>
        </p:nvPicPr>
        <p:blipFill rotWithShape="1">
          <a:blip r:embed="rId3">
            <a:extLst>
              <a:ext uri="{28A0092B-C50C-407E-A947-70E740481C1C}">
                <a14:useLocalDpi xmlns:a14="http://schemas.microsoft.com/office/drawing/2010/main" val="0"/>
              </a:ext>
            </a:extLst>
          </a:blip>
          <a:srcRect l="16507" t="19349" r="32895" b="19641"/>
          <a:stretch/>
        </p:blipFill>
        <p:spPr>
          <a:xfrm>
            <a:off x="329046" y="571500"/>
            <a:ext cx="7152409" cy="5300900"/>
          </a:xfrm>
          <a:prstGeom prst="rect">
            <a:avLst/>
          </a:prstGeom>
          <a:ln>
            <a:solidFill>
              <a:schemeClr val="tx1"/>
            </a:solid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6864" y="207818"/>
            <a:ext cx="11118273" cy="1504001"/>
          </a:xfrm>
          <a:prstGeom prst="rect">
            <a:avLst/>
          </a:prstGeom>
        </p:spPr>
        <p:txBody>
          <a:bodyPr vert="horz" wrap="square" lIns="0" tIns="0" rIns="0" bIns="0" rtlCol="0">
            <a:spAutoFit/>
          </a:bodyPr>
          <a:lstStyle/>
          <a:p>
            <a:pPr marL="11544" marR="4618" algn="just">
              <a:lnSpc>
                <a:spcPct val="95800"/>
              </a:lnSpc>
            </a:pPr>
            <a:r>
              <a:rPr lang="es-MX" sz="2545" dirty="0">
                <a:latin typeface="Times New Roman"/>
                <a:cs typeface="Times New Roman"/>
              </a:rPr>
              <a:t>La ecología industrial que data de alrededor de 1990 está muy relacionada con la química verde. Hace un llamamiento para que varias empresas practiquen el metabolismo industrial coexistiendo para el beneficio mutuo en los ecosistemas industriales.</a:t>
            </a:r>
            <a:endParaRPr sz="2545" dirty="0">
              <a:latin typeface="Times New Roman"/>
              <a:cs typeface="Times New Roman"/>
            </a:endParaRPr>
          </a:p>
        </p:txBody>
      </p:sp>
      <p:pic>
        <p:nvPicPr>
          <p:cNvPr id="5" name="Imagen 4">
            <a:extLst>
              <a:ext uri="{FF2B5EF4-FFF2-40B4-BE49-F238E27FC236}">
                <a16:creationId xmlns:a16="http://schemas.microsoft.com/office/drawing/2014/main" id="{65CDCD84-754A-4229-9E98-DF17D0235F3C}"/>
              </a:ext>
            </a:extLst>
          </p:cNvPr>
          <p:cNvPicPr>
            <a:picLocks noChangeAspect="1"/>
          </p:cNvPicPr>
          <p:nvPr/>
        </p:nvPicPr>
        <p:blipFill rotWithShape="1">
          <a:blip r:embed="rId3">
            <a:extLst>
              <a:ext uri="{28A0092B-C50C-407E-A947-70E740481C1C}">
                <a14:useLocalDpi xmlns:a14="http://schemas.microsoft.com/office/drawing/2010/main" val="0"/>
              </a:ext>
            </a:extLst>
          </a:blip>
          <a:srcRect l="18778" t="41125" r="37137" b="16085"/>
          <a:stretch/>
        </p:blipFill>
        <p:spPr>
          <a:xfrm>
            <a:off x="2590800" y="1870364"/>
            <a:ext cx="6742172" cy="4606636"/>
          </a:xfrm>
          <a:prstGeom prst="rect">
            <a:avLst/>
          </a:prstGeom>
          <a:ln>
            <a:solidFill>
              <a:schemeClr val="tx1"/>
            </a:solid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582400" y="-1143000"/>
            <a:ext cx="914400" cy="461665"/>
          </a:xfrm>
          <a:prstGeom prst="rect">
            <a:avLst/>
          </a:prstGeom>
          <a:noFill/>
        </p:spPr>
        <p:txBody>
          <a:bodyPr wrap="square" rtlCol="0">
            <a:spAutoFit/>
          </a:bodyPr>
          <a:lstStyle/>
          <a:p>
            <a:fld id="{557639C6-9D98-734A-84F6-D7C5E3285A17}" type="slidenum">
              <a:rPr lang="en-US" sz="2400"/>
              <a:pPr/>
              <a:t>50</a:t>
            </a:fld>
            <a:endParaRPr lang="en-US" sz="2400" dirty="0"/>
          </a:p>
        </p:txBody>
      </p:sp>
      <p:sp>
        <p:nvSpPr>
          <p:cNvPr id="3" name="Rectángulo 2">
            <a:extLst>
              <a:ext uri="{FF2B5EF4-FFF2-40B4-BE49-F238E27FC236}">
                <a16:creationId xmlns:a16="http://schemas.microsoft.com/office/drawing/2014/main" id="{DEAD1C00-5949-4B7C-A9E5-9D884E923881}"/>
              </a:ext>
            </a:extLst>
          </p:cNvPr>
          <p:cNvSpPr/>
          <p:nvPr/>
        </p:nvSpPr>
        <p:spPr>
          <a:xfrm>
            <a:off x="536864" y="1350819"/>
            <a:ext cx="11277600" cy="4246675"/>
          </a:xfrm>
          <a:prstGeom prst="rect">
            <a:avLst/>
          </a:prstGeom>
        </p:spPr>
        <p:txBody>
          <a:bodyPr wrap="square">
            <a:spAutoFit/>
          </a:bodyPr>
          <a:lstStyle/>
          <a:p>
            <a:pPr algn="just"/>
            <a:r>
              <a:rPr lang="es-MX" sz="2454" b="1" dirty="0">
                <a:latin typeface="Times New Roman" panose="02020603050405020304" pitchFamily="18" charset="0"/>
                <a:cs typeface="Times New Roman" panose="02020603050405020304" pitchFamily="18" charset="0"/>
              </a:rPr>
              <a:t>Ecología industrial en la </a:t>
            </a:r>
            <a:r>
              <a:rPr lang="es-MX" sz="2454" b="1" dirty="0" err="1">
                <a:latin typeface="Times New Roman" panose="02020603050405020304" pitchFamily="18" charset="0"/>
                <a:cs typeface="Times New Roman" panose="02020603050405020304" pitchFamily="18" charset="0"/>
              </a:rPr>
              <a:t>antrosfera</a:t>
            </a:r>
            <a:endParaRPr lang="es-MX" sz="2454" b="1" dirty="0">
              <a:latin typeface="Times New Roman" panose="02020603050405020304" pitchFamily="18" charset="0"/>
              <a:cs typeface="Times New Roman" panose="02020603050405020304" pitchFamily="18" charset="0"/>
            </a:endParaRPr>
          </a:p>
          <a:p>
            <a:pPr algn="just"/>
            <a:r>
              <a:rPr lang="es-MX" sz="2454" dirty="0">
                <a:latin typeface="Times New Roman" panose="02020603050405020304" pitchFamily="18" charset="0"/>
                <a:cs typeface="Times New Roman" panose="02020603050405020304" pitchFamily="18" charset="0"/>
              </a:rPr>
              <a:t>• La ecología industrial ve un sistema industrial como un ecosistema industrial</a:t>
            </a:r>
          </a:p>
          <a:p>
            <a:pPr algn="just"/>
            <a:r>
              <a:rPr lang="es-MX" sz="2454" dirty="0">
                <a:latin typeface="Times New Roman" panose="02020603050405020304" pitchFamily="18" charset="0"/>
                <a:cs typeface="Times New Roman" panose="02020603050405020304" pitchFamily="18" charset="0"/>
              </a:rPr>
              <a:t>• Práctica del metabolismo industrial eficiente</a:t>
            </a:r>
          </a:p>
          <a:p>
            <a:pPr algn="just"/>
            <a:r>
              <a:rPr lang="es-MX" sz="2454" dirty="0">
                <a:latin typeface="Times New Roman" panose="02020603050405020304" pitchFamily="18" charset="0"/>
                <a:cs typeface="Times New Roman" panose="02020603050405020304" pitchFamily="18" charset="0"/>
              </a:rPr>
              <a:t>• Las empresas interactúan para hacer uso de lo que serían desechos de otras empresas.</a:t>
            </a:r>
          </a:p>
          <a:p>
            <a:pPr algn="just"/>
            <a:r>
              <a:rPr lang="es-MX" sz="2454" dirty="0">
                <a:latin typeface="Times New Roman" panose="02020603050405020304" pitchFamily="18" charset="0"/>
                <a:cs typeface="Times New Roman" panose="02020603050405020304" pitchFamily="18" charset="0"/>
              </a:rPr>
              <a:t>• Optimiza la utilización de recursos, energía y capital.</a:t>
            </a:r>
          </a:p>
          <a:p>
            <a:pPr algn="just"/>
            <a:endParaRPr lang="es-MX" sz="2454" dirty="0">
              <a:latin typeface="Times New Roman" panose="02020603050405020304" pitchFamily="18" charset="0"/>
              <a:cs typeface="Times New Roman" panose="02020603050405020304" pitchFamily="18" charset="0"/>
            </a:endParaRPr>
          </a:p>
          <a:p>
            <a:pPr algn="just"/>
            <a:r>
              <a:rPr lang="es-MX" sz="2454" b="1" dirty="0">
                <a:latin typeface="Times New Roman" panose="02020603050405020304" pitchFamily="18" charset="0"/>
                <a:cs typeface="Times New Roman" panose="02020603050405020304" pitchFamily="18" charset="0"/>
              </a:rPr>
              <a:t>Química verde en la </a:t>
            </a:r>
            <a:r>
              <a:rPr lang="es-MX" sz="2454" b="1" dirty="0" err="1">
                <a:latin typeface="Times New Roman" panose="02020603050405020304" pitchFamily="18" charset="0"/>
                <a:cs typeface="Times New Roman" panose="02020603050405020304" pitchFamily="18" charset="0"/>
              </a:rPr>
              <a:t>antrosfera</a:t>
            </a:r>
            <a:endParaRPr lang="es-MX" sz="2454" b="1" dirty="0">
              <a:latin typeface="Times New Roman" panose="02020603050405020304" pitchFamily="18" charset="0"/>
              <a:cs typeface="Times New Roman" panose="02020603050405020304" pitchFamily="18" charset="0"/>
            </a:endParaRPr>
          </a:p>
          <a:p>
            <a:pPr algn="just"/>
            <a:r>
              <a:rPr lang="es-MX" sz="2454" dirty="0">
                <a:latin typeface="Times New Roman" panose="02020603050405020304" pitchFamily="18" charset="0"/>
                <a:cs typeface="Times New Roman" panose="02020603050405020304" pitchFamily="18" charset="0"/>
              </a:rPr>
              <a:t>• Práctica de la ciencia química y la fabricación en el marco de la ecología industrial.</a:t>
            </a:r>
          </a:p>
          <a:p>
            <a:pPr algn="just"/>
            <a:r>
              <a:rPr lang="es-MX" sz="2454" dirty="0">
                <a:latin typeface="Times New Roman" panose="02020603050405020304" pitchFamily="18" charset="0"/>
                <a:cs typeface="Times New Roman" panose="02020603050405020304" pitchFamily="18" charset="0"/>
              </a:rPr>
              <a:t>• Sostenible, seguro y no contaminante</a:t>
            </a:r>
          </a:p>
          <a:p>
            <a:pPr algn="just"/>
            <a:r>
              <a:rPr lang="es-MX" sz="2454" dirty="0">
                <a:latin typeface="Times New Roman" panose="02020603050405020304" pitchFamily="18" charset="0"/>
                <a:cs typeface="Times New Roman" panose="02020603050405020304" pitchFamily="18" charset="0"/>
              </a:rPr>
              <a:t>• Consume cantidades mínimas de materiales y energía</a:t>
            </a:r>
          </a:p>
          <a:p>
            <a:pPr algn="just"/>
            <a:r>
              <a:rPr lang="es-MX" sz="2454" dirty="0">
                <a:latin typeface="Times New Roman" panose="02020603050405020304" pitchFamily="18" charset="0"/>
                <a:cs typeface="Times New Roman" panose="02020603050405020304" pitchFamily="18" charset="0"/>
              </a:rPr>
              <a:t>• Produce poco o ningún material de desecho</a:t>
            </a:r>
          </a:p>
        </p:txBody>
      </p:sp>
    </p:spTree>
    <p:extLst>
      <p:ext uri="{BB962C8B-B14F-4D97-AF65-F5344CB8AC3E}">
        <p14:creationId xmlns:p14="http://schemas.microsoft.com/office/powerpoint/2010/main" val="11956939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48600" y="2438400"/>
            <a:ext cx="3262745" cy="1678536"/>
          </a:xfrm>
          <a:prstGeom prst="rect">
            <a:avLst/>
          </a:prstGeom>
        </p:spPr>
        <p:txBody>
          <a:bodyPr vert="horz" wrap="square" lIns="0" tIns="0" rIns="0" bIns="0" rtlCol="0">
            <a:spAutoFit/>
          </a:bodyPr>
          <a:lstStyle/>
          <a:p>
            <a:pPr marL="11544" marR="4618" algn="just"/>
            <a:r>
              <a:rPr lang="es-MX" sz="1818" spc="-9" dirty="0">
                <a:latin typeface="Times New Roman"/>
                <a:cs typeface="Times New Roman"/>
              </a:rPr>
              <a:t>Desde la década de 1990, la química verde se ha convertido en una disciplina importante en la práctica de la ciencia y la tecnología química sostenible y ambientalmente segura. </a:t>
            </a:r>
          </a:p>
        </p:txBody>
      </p:sp>
      <p:pic>
        <p:nvPicPr>
          <p:cNvPr id="51" name="Imagen 50">
            <a:extLst>
              <a:ext uri="{FF2B5EF4-FFF2-40B4-BE49-F238E27FC236}">
                <a16:creationId xmlns:a16="http://schemas.microsoft.com/office/drawing/2014/main" id="{DC783D44-6237-4806-AB80-494E26BE767D}"/>
              </a:ext>
            </a:extLst>
          </p:cNvPr>
          <p:cNvPicPr>
            <a:picLocks noChangeAspect="1"/>
          </p:cNvPicPr>
          <p:nvPr/>
        </p:nvPicPr>
        <p:blipFill rotWithShape="1">
          <a:blip r:embed="rId3">
            <a:extLst>
              <a:ext uri="{28A0092B-C50C-407E-A947-70E740481C1C}">
                <a14:useLocalDpi xmlns:a14="http://schemas.microsoft.com/office/drawing/2010/main" val="0"/>
              </a:ext>
            </a:extLst>
          </a:blip>
          <a:srcRect l="15332" t="28018" r="32410" b="13764"/>
          <a:stretch/>
        </p:blipFill>
        <p:spPr>
          <a:xfrm>
            <a:off x="337457" y="990600"/>
            <a:ext cx="6949876" cy="5266302"/>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550727" y="1371600"/>
            <a:ext cx="4184073" cy="3222421"/>
          </a:xfrm>
          <a:prstGeom prst="rect">
            <a:avLst/>
          </a:prstGeom>
        </p:spPr>
        <p:txBody>
          <a:bodyPr vert="horz" wrap="square" lIns="0" tIns="0" rIns="0" bIns="0" rtlCol="0">
            <a:spAutoFit/>
          </a:bodyPr>
          <a:lstStyle/>
          <a:p>
            <a:pPr marL="11544" marR="4618" algn="just">
              <a:lnSpc>
                <a:spcPct val="95800"/>
              </a:lnSpc>
            </a:pPr>
            <a:r>
              <a:rPr lang="es-MX" sz="1818" dirty="0">
                <a:latin typeface="Times New Roman"/>
                <a:cs typeface="Times New Roman"/>
              </a:rPr>
              <a:t>En todo el mundo se han desarrollado varios ecosistemas industriales, cuyo ejemplo más citado es el de </a:t>
            </a:r>
            <a:r>
              <a:rPr lang="es-MX" sz="1818" dirty="0" err="1">
                <a:latin typeface="Times New Roman"/>
                <a:cs typeface="Times New Roman"/>
              </a:rPr>
              <a:t>Kalundborg</a:t>
            </a:r>
            <a:r>
              <a:rPr lang="es-MX" sz="1818" dirty="0">
                <a:latin typeface="Times New Roman"/>
                <a:cs typeface="Times New Roman"/>
              </a:rPr>
              <a:t> (Dinamarca). </a:t>
            </a:r>
          </a:p>
          <a:p>
            <a:pPr marL="11544" marR="4618" algn="just">
              <a:lnSpc>
                <a:spcPct val="95800"/>
              </a:lnSpc>
            </a:pPr>
            <a:endParaRPr lang="es-MX" sz="1818" dirty="0">
              <a:latin typeface="Times New Roman"/>
              <a:cs typeface="Times New Roman"/>
            </a:endParaRPr>
          </a:p>
          <a:p>
            <a:pPr marL="11544" marR="4618" algn="just">
              <a:lnSpc>
                <a:spcPct val="95800"/>
              </a:lnSpc>
            </a:pPr>
            <a:r>
              <a:rPr lang="es-MX" sz="1818" dirty="0">
                <a:latin typeface="Times New Roman"/>
                <a:cs typeface="Times New Roman"/>
              </a:rPr>
              <a:t>Aquí se muestra un hipotético ecosistema industrial en el que se produce metano (gas natural) termoquímicamente a partir del carbono fijado como materia orgánica, representado como {CH</a:t>
            </a:r>
            <a:r>
              <a:rPr lang="es-MX" sz="1818" baseline="-25000" dirty="0">
                <a:latin typeface="Times New Roman"/>
                <a:cs typeface="Times New Roman"/>
              </a:rPr>
              <a:t>2</a:t>
            </a:r>
            <a:r>
              <a:rPr lang="es-MX" sz="1818" dirty="0">
                <a:latin typeface="Times New Roman"/>
                <a:cs typeface="Times New Roman"/>
              </a:rPr>
              <a:t>O} utilizando como reactivo el hidrógeno elemental producido a partir de la electrólisis del agua por la energía eólica.</a:t>
            </a:r>
            <a:endParaRPr sz="1818" dirty="0">
              <a:latin typeface="Times New Roman"/>
              <a:cs typeface="Times New Roman"/>
            </a:endParaRPr>
          </a:p>
        </p:txBody>
      </p:sp>
      <p:pic>
        <p:nvPicPr>
          <p:cNvPr id="4" name="Imagen 3">
            <a:extLst>
              <a:ext uri="{FF2B5EF4-FFF2-40B4-BE49-F238E27FC236}">
                <a16:creationId xmlns:a16="http://schemas.microsoft.com/office/drawing/2014/main" id="{F59579E2-C709-4E74-9DBF-7A0691E52080}"/>
              </a:ext>
            </a:extLst>
          </p:cNvPr>
          <p:cNvPicPr>
            <a:picLocks noChangeAspect="1"/>
          </p:cNvPicPr>
          <p:nvPr/>
        </p:nvPicPr>
        <p:blipFill rotWithShape="1">
          <a:blip r:embed="rId3">
            <a:extLst>
              <a:ext uri="{28A0092B-C50C-407E-A947-70E740481C1C}">
                <a14:useLocalDpi xmlns:a14="http://schemas.microsoft.com/office/drawing/2010/main" val="0"/>
              </a:ext>
            </a:extLst>
          </a:blip>
          <a:srcRect l="17833" t="22950" r="34670" b="22124"/>
          <a:stretch/>
        </p:blipFill>
        <p:spPr>
          <a:xfrm>
            <a:off x="381000" y="519545"/>
            <a:ext cx="6870904" cy="5230091"/>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40773" y="1974273"/>
            <a:ext cx="10321636" cy="1174937"/>
          </a:xfrm>
          <a:prstGeom prst="rect">
            <a:avLst/>
          </a:prstGeom>
        </p:spPr>
        <p:txBody>
          <a:bodyPr vert="horz" wrap="square" lIns="0" tIns="0" rIns="0" bIns="0" rtlCol="0">
            <a:spAutoFit/>
          </a:bodyPr>
          <a:lstStyle/>
          <a:p>
            <a:pPr marL="11544" marR="4618" algn="just"/>
            <a:r>
              <a:rPr lang="es-MX" sz="2545" dirty="0">
                <a:latin typeface="Times New Roman"/>
                <a:cs typeface="Times New Roman"/>
              </a:rPr>
              <a:t>La sostenibilidad (sustentabilidad) debe ser el objetivo, dejando la Tierra en condiciones de mantener a las futuras generaciones futuras con una buena calidad de vida</a:t>
            </a:r>
            <a:r>
              <a:rPr lang="es-MX" sz="1818" dirty="0">
                <a:latin typeface="Times New Roman"/>
                <a:cs typeface="Times New Roman"/>
              </a:rPr>
              <a:t>.</a:t>
            </a:r>
            <a:endParaRPr sz="1818" dirty="0">
              <a:latin typeface="Times New Roman"/>
              <a:cs typeface="Times New Roman"/>
            </a:endParaRPr>
          </a:p>
        </p:txBody>
      </p:sp>
      <p:pic>
        <p:nvPicPr>
          <p:cNvPr id="5" name="Imagen 4">
            <a:extLst>
              <a:ext uri="{FF2B5EF4-FFF2-40B4-BE49-F238E27FC236}">
                <a16:creationId xmlns:a16="http://schemas.microsoft.com/office/drawing/2014/main" id="{27909B83-48A1-450B-B070-D7D08EDD8DFF}"/>
              </a:ext>
            </a:extLst>
          </p:cNvPr>
          <p:cNvPicPr>
            <a:picLocks noChangeAspect="1"/>
          </p:cNvPicPr>
          <p:nvPr/>
        </p:nvPicPr>
        <p:blipFill rotWithShape="1">
          <a:blip r:embed="rId3">
            <a:extLst>
              <a:ext uri="{28A0092B-C50C-407E-A947-70E740481C1C}">
                <a14:useLocalDpi xmlns:a14="http://schemas.microsoft.com/office/drawing/2010/main" val="0"/>
              </a:ext>
            </a:extLst>
          </a:blip>
          <a:srcRect l="19904" t="46904" r="37537" b="40401"/>
          <a:stretch/>
        </p:blipFill>
        <p:spPr>
          <a:xfrm>
            <a:off x="952500" y="3688773"/>
            <a:ext cx="10243034" cy="2078182"/>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40772" y="883227"/>
            <a:ext cx="10560627" cy="1063753"/>
          </a:xfrm>
          <a:prstGeom prst="rect">
            <a:avLst/>
          </a:prstGeom>
        </p:spPr>
        <p:txBody>
          <a:bodyPr vert="horz" wrap="square" lIns="0" tIns="0" rIns="0" bIns="0" rtlCol="0">
            <a:spAutoFit/>
          </a:bodyPr>
          <a:lstStyle/>
          <a:p>
            <a:pPr marL="11544" marR="4618" algn="just">
              <a:lnSpc>
                <a:spcPct val="95800"/>
              </a:lnSpc>
            </a:pPr>
            <a:r>
              <a:rPr lang="es-MX" sz="2400" dirty="0">
                <a:latin typeface="Times New Roman"/>
                <a:cs typeface="Times New Roman"/>
              </a:rPr>
              <a:t>Cuando se trata de sostenibilidad, la energía es el componente clave. Para un mundo sostenible el suministro de energía debe ser sostenible, abundante, seguro, respetuosos con el medio ambiente y asequibles. Cumplir estos criterios es un gran reto</a:t>
            </a:r>
            <a:endParaRPr sz="2400" dirty="0">
              <a:latin typeface="Times New Roman"/>
              <a:cs typeface="Times New Roman"/>
            </a:endParaRPr>
          </a:p>
        </p:txBody>
      </p:sp>
      <p:pic>
        <p:nvPicPr>
          <p:cNvPr id="8" name="Imagen 7">
            <a:extLst>
              <a:ext uri="{FF2B5EF4-FFF2-40B4-BE49-F238E27FC236}">
                <a16:creationId xmlns:a16="http://schemas.microsoft.com/office/drawing/2014/main" id="{8C2DB7AB-9724-46C3-AB99-884018399E12}"/>
              </a:ext>
            </a:extLst>
          </p:cNvPr>
          <p:cNvPicPr>
            <a:picLocks noChangeAspect="1"/>
          </p:cNvPicPr>
          <p:nvPr/>
        </p:nvPicPr>
        <p:blipFill rotWithShape="1">
          <a:blip r:embed="rId3">
            <a:extLst>
              <a:ext uri="{28A0092B-C50C-407E-A947-70E740481C1C}">
                <a14:useLocalDpi xmlns:a14="http://schemas.microsoft.com/office/drawing/2010/main" val="0"/>
              </a:ext>
            </a:extLst>
          </a:blip>
          <a:srcRect l="20454" t="40899" r="39354" b="27314"/>
          <a:stretch/>
        </p:blipFill>
        <p:spPr>
          <a:xfrm>
            <a:off x="3030682" y="2389909"/>
            <a:ext cx="6373090" cy="3428383"/>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Earth from space.jpg"/>
          <p:cNvPicPr>
            <a:picLocks noChangeAspect="1"/>
          </p:cNvPicPr>
          <p:nvPr/>
        </p:nvPicPr>
        <p:blipFill rotWithShape="1">
          <a:blip r:embed="rId2">
            <a:extLst>
              <a:ext uri="{28A0092B-C50C-407E-A947-70E740481C1C}">
                <a14:useLocalDpi xmlns:a14="http://schemas.microsoft.com/office/drawing/2010/main" val="0"/>
              </a:ext>
            </a:extLst>
          </a:blip>
          <a:srcRect l="23203" t="3491" r="24707" b="2531"/>
          <a:stretch/>
        </p:blipFill>
        <p:spPr>
          <a:xfrm>
            <a:off x="3405554" y="990600"/>
            <a:ext cx="5372101" cy="5348656"/>
          </a:xfrm>
          <a:prstGeom prst="rect">
            <a:avLst/>
          </a:prstGeom>
        </p:spPr>
      </p:pic>
      <p:sp>
        <p:nvSpPr>
          <p:cNvPr id="3" name="TextBox 2"/>
          <p:cNvSpPr txBox="1"/>
          <p:nvPr/>
        </p:nvSpPr>
        <p:spPr>
          <a:xfrm>
            <a:off x="3048000" y="298103"/>
            <a:ext cx="6415455" cy="523220"/>
          </a:xfrm>
          <a:prstGeom prst="rect">
            <a:avLst/>
          </a:prstGeom>
          <a:noFill/>
        </p:spPr>
        <p:txBody>
          <a:bodyPr wrap="square" rtlCol="0">
            <a:spAutoFit/>
          </a:bodyPr>
          <a:lstStyle/>
          <a:p>
            <a:r>
              <a:rPr lang="en-US" sz="2800" dirty="0">
                <a:latin typeface="Arial"/>
                <a:cs typeface="Arial"/>
              </a:rPr>
              <a:t>El Capital Natural del Sistema Tierra</a:t>
            </a:r>
          </a:p>
        </p:txBody>
      </p:sp>
      <p:sp>
        <p:nvSpPr>
          <p:cNvPr id="4" name="TextBox 3"/>
          <p:cNvSpPr txBox="1"/>
          <p:nvPr/>
        </p:nvSpPr>
        <p:spPr>
          <a:xfrm>
            <a:off x="9982200" y="152400"/>
            <a:ext cx="533400" cy="369332"/>
          </a:xfrm>
          <a:prstGeom prst="rect">
            <a:avLst/>
          </a:prstGeom>
          <a:noFill/>
        </p:spPr>
        <p:txBody>
          <a:bodyPr wrap="square" rtlCol="0">
            <a:spAutoFit/>
          </a:bodyPr>
          <a:lstStyle/>
          <a:p>
            <a:pPr algn="r"/>
            <a:fld id="{EF7B52BC-6E46-DB44-8244-CD71E885092D}" type="slidenum">
              <a:rPr lang="en-US">
                <a:solidFill>
                  <a:schemeClr val="bg1"/>
                </a:solidFill>
              </a:rPr>
              <a:t>55</a:t>
            </a:fld>
            <a:endParaRPr lang="en-US" dirty="0">
              <a:solidFill>
                <a:schemeClr val="bg1"/>
              </a:solidFill>
            </a:endParaRPr>
          </a:p>
        </p:txBody>
      </p:sp>
    </p:spTree>
    <p:extLst>
      <p:ext uri="{BB962C8B-B14F-4D97-AF65-F5344CB8AC3E}">
        <p14:creationId xmlns:p14="http://schemas.microsoft.com/office/powerpoint/2010/main" val="23783327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533400" y="1295400"/>
            <a:ext cx="10820400" cy="3488134"/>
          </a:xfrm>
          <a:prstGeom prst="rect">
            <a:avLst/>
          </a:prstGeom>
          <a:noFill/>
        </p:spPr>
        <p:txBody>
          <a:bodyPr wrap="square" rtlCol="0">
            <a:spAutoFit/>
          </a:bodyPr>
          <a:lstStyle/>
          <a:p>
            <a:pPr algn="just">
              <a:spcAft>
                <a:spcPts val="400"/>
              </a:spcAft>
            </a:pPr>
            <a:r>
              <a:rPr lang="es-MX" sz="2800" b="1" dirty="0">
                <a:latin typeface="Arial"/>
                <a:cs typeface="Arial"/>
              </a:rPr>
              <a:t>El capital natural de la Tierra es su capacidad para proporcionar materiales, protección y condiciones propicias para la vida.</a:t>
            </a:r>
            <a:endParaRPr lang="en-US" sz="2800" b="1" dirty="0">
              <a:latin typeface="Arial"/>
              <a:cs typeface="Arial"/>
            </a:endParaRPr>
          </a:p>
          <a:p>
            <a:pPr marL="228600" indent="-228600" algn="just">
              <a:spcAft>
                <a:spcPts val="400"/>
              </a:spcAft>
              <a:buFont typeface="Arial"/>
              <a:buChar char="•"/>
            </a:pPr>
            <a:r>
              <a:rPr lang="es-MX" sz="2400" b="1" dirty="0">
                <a:solidFill>
                  <a:srgbClr val="01B503"/>
                </a:solidFill>
                <a:latin typeface="Arial"/>
                <a:cs typeface="Arial"/>
              </a:rPr>
              <a:t>Recursos naturales</a:t>
            </a:r>
            <a:r>
              <a:rPr lang="es-MX" sz="2400" b="1" dirty="0">
                <a:latin typeface="Arial"/>
                <a:cs typeface="Arial"/>
              </a:rPr>
              <a:t>, como minerales, suelo, agua.</a:t>
            </a:r>
          </a:p>
          <a:p>
            <a:pPr marL="398463" indent="-220663" algn="just">
              <a:spcAft>
                <a:spcPts val="400"/>
              </a:spcAft>
              <a:buFont typeface="Arial"/>
              <a:buChar char="•"/>
            </a:pPr>
            <a:r>
              <a:rPr lang="es-MX" sz="2400" b="1" dirty="0">
                <a:solidFill>
                  <a:srgbClr val="0000FF"/>
                </a:solidFill>
                <a:latin typeface="Arial"/>
                <a:cs typeface="Arial"/>
              </a:rPr>
              <a:t>Servicios del ecosistema</a:t>
            </a:r>
            <a:r>
              <a:rPr lang="es-MX" sz="2400" b="1" dirty="0">
                <a:latin typeface="Arial"/>
                <a:cs typeface="Arial"/>
              </a:rPr>
              <a:t>, que incluyen</a:t>
            </a:r>
          </a:p>
          <a:p>
            <a:pPr marL="398463" indent="-220663" algn="just">
              <a:spcAft>
                <a:spcPts val="400"/>
              </a:spcAft>
              <a:buFont typeface="Arial"/>
              <a:buChar char="•"/>
            </a:pPr>
            <a:r>
              <a:rPr lang="es-MX" sz="2400" b="1" dirty="0">
                <a:latin typeface="Arial"/>
                <a:cs typeface="Arial"/>
              </a:rPr>
              <a:t>Clima agradable</a:t>
            </a:r>
          </a:p>
          <a:p>
            <a:pPr marL="398463" indent="-220663" algn="just">
              <a:spcAft>
                <a:spcPts val="400"/>
              </a:spcAft>
              <a:buFont typeface="Arial"/>
              <a:buChar char="•"/>
            </a:pPr>
            <a:r>
              <a:rPr lang="es-MX" sz="2400" b="1" dirty="0">
                <a:latin typeface="Arial"/>
                <a:cs typeface="Arial"/>
              </a:rPr>
              <a:t>Asimilación de residuos</a:t>
            </a:r>
          </a:p>
          <a:p>
            <a:pPr marL="398463" indent="-220663" algn="just">
              <a:spcAft>
                <a:spcPts val="400"/>
              </a:spcAft>
              <a:buFont typeface="Arial"/>
              <a:buChar char="•"/>
            </a:pPr>
            <a:r>
              <a:rPr lang="es-MX" sz="2400" b="1" dirty="0">
                <a:latin typeface="Arial"/>
                <a:cs typeface="Arial"/>
              </a:rPr>
              <a:t>Protección contra la radiación ultravioleta.</a:t>
            </a:r>
            <a:endParaRPr lang="en-US" sz="2400" b="1" dirty="0">
              <a:latin typeface="Arial"/>
              <a:cs typeface="Arial"/>
            </a:endParaRPr>
          </a:p>
        </p:txBody>
      </p:sp>
      <p:sp>
        <p:nvSpPr>
          <p:cNvPr id="4" name="TextBox 3"/>
          <p:cNvSpPr txBox="1"/>
          <p:nvPr/>
        </p:nvSpPr>
        <p:spPr>
          <a:xfrm>
            <a:off x="10363200" y="1"/>
            <a:ext cx="381000" cy="646331"/>
          </a:xfrm>
          <a:prstGeom prst="rect">
            <a:avLst/>
          </a:prstGeom>
          <a:noFill/>
        </p:spPr>
        <p:txBody>
          <a:bodyPr wrap="square" rtlCol="0">
            <a:spAutoFit/>
          </a:bodyPr>
          <a:lstStyle/>
          <a:p>
            <a:fld id="{557639C6-9D98-734A-84F6-D7C5E3285A17}" type="slidenum">
              <a:rPr lang="en-US"/>
              <a:pPr/>
              <a:t>56</a:t>
            </a:fld>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10210800" y="0"/>
            <a:ext cx="685800" cy="369332"/>
          </a:xfrm>
          <a:prstGeom prst="rect">
            <a:avLst/>
          </a:prstGeom>
          <a:noFill/>
        </p:spPr>
        <p:txBody>
          <a:bodyPr wrap="square" rtlCol="0">
            <a:spAutoFit/>
          </a:bodyPr>
          <a:lstStyle/>
          <a:p>
            <a:fld id="{557639C6-9D98-734A-84F6-D7C5E3285A17}" type="slidenum">
              <a:rPr lang="en-US"/>
              <a:pPr/>
              <a:t>57</a:t>
            </a:fld>
            <a:endParaRPr lang="en-US" dirty="0"/>
          </a:p>
        </p:txBody>
      </p:sp>
      <p:sp>
        <p:nvSpPr>
          <p:cNvPr id="2" name="TextBox 1"/>
          <p:cNvSpPr txBox="1"/>
          <p:nvPr/>
        </p:nvSpPr>
        <p:spPr>
          <a:xfrm>
            <a:off x="533400" y="393375"/>
            <a:ext cx="11353799" cy="451406"/>
          </a:xfrm>
          <a:prstGeom prst="rect">
            <a:avLst/>
          </a:prstGeom>
          <a:noFill/>
        </p:spPr>
        <p:txBody>
          <a:bodyPr wrap="square" rtlCol="0">
            <a:spAutoFit/>
          </a:bodyPr>
          <a:lstStyle/>
          <a:p>
            <a:pPr>
              <a:lnSpc>
                <a:spcPts val="2800"/>
              </a:lnSpc>
            </a:pPr>
            <a:r>
              <a:rPr lang="es-MX" sz="2400" dirty="0">
                <a:latin typeface="Times New Roman" panose="02020603050405020304" pitchFamily="18" charset="0"/>
                <a:cs typeface="Times New Roman" panose="02020603050405020304" pitchFamily="18" charset="0"/>
              </a:rPr>
              <a:t>Etapas del desarrollo económico con respecto a la utilización del capital natural de la Tierra</a:t>
            </a:r>
            <a:endParaRPr lang="en-US" sz="2400" dirty="0">
              <a:latin typeface="Times New Roman" panose="02020603050405020304" pitchFamily="18" charset="0"/>
              <a:cs typeface="Times New Roman" panose="02020603050405020304" pitchFamily="18" charset="0"/>
            </a:endParaRPr>
          </a:p>
        </p:txBody>
      </p:sp>
      <p:grpSp>
        <p:nvGrpSpPr>
          <p:cNvPr id="5" name="Group 4">
            <a:extLst>
              <a:ext uri="{FF2B5EF4-FFF2-40B4-BE49-F238E27FC236}">
                <a16:creationId xmlns:a16="http://schemas.microsoft.com/office/drawing/2014/main" id="{193E3A44-902A-4936-B8B8-FF1D07FD824D}"/>
              </a:ext>
            </a:extLst>
          </p:cNvPr>
          <p:cNvGrpSpPr>
            <a:grpSpLocks noChangeAspect="1"/>
          </p:cNvGrpSpPr>
          <p:nvPr/>
        </p:nvGrpSpPr>
        <p:grpSpPr bwMode="auto">
          <a:xfrm>
            <a:off x="1487365" y="1089819"/>
            <a:ext cx="8634413" cy="5486400"/>
            <a:chOff x="141" y="776"/>
            <a:chExt cx="5439" cy="3456"/>
          </a:xfrm>
        </p:grpSpPr>
        <p:sp>
          <p:nvSpPr>
            <p:cNvPr id="6" name="AutoShape 3">
              <a:extLst>
                <a:ext uri="{FF2B5EF4-FFF2-40B4-BE49-F238E27FC236}">
                  <a16:creationId xmlns:a16="http://schemas.microsoft.com/office/drawing/2014/main" id="{E05579F3-78AF-4C9F-B767-2E536424B2E5}"/>
                </a:ext>
              </a:extLst>
            </p:cNvPr>
            <p:cNvSpPr>
              <a:spLocks noChangeAspect="1" noChangeArrowheads="1" noTextEdit="1"/>
            </p:cNvSpPr>
            <p:nvPr/>
          </p:nvSpPr>
          <p:spPr bwMode="auto">
            <a:xfrm>
              <a:off x="144" y="776"/>
              <a:ext cx="5436" cy="3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dirty="0"/>
            </a:p>
          </p:txBody>
        </p:sp>
        <p:sp>
          <p:nvSpPr>
            <p:cNvPr id="7" name="Freeform 5">
              <a:extLst>
                <a:ext uri="{FF2B5EF4-FFF2-40B4-BE49-F238E27FC236}">
                  <a16:creationId xmlns:a16="http://schemas.microsoft.com/office/drawing/2014/main" id="{94AB8395-F7ED-4B5E-8D82-3331C07BEE87}"/>
                </a:ext>
              </a:extLst>
            </p:cNvPr>
            <p:cNvSpPr>
              <a:spLocks/>
            </p:cNvSpPr>
            <p:nvPr/>
          </p:nvSpPr>
          <p:spPr bwMode="auto">
            <a:xfrm>
              <a:off x="396" y="786"/>
              <a:ext cx="5165" cy="3171"/>
            </a:xfrm>
            <a:custGeom>
              <a:avLst/>
              <a:gdLst>
                <a:gd name="T0" fmla="*/ 0 w 7495"/>
                <a:gd name="T1" fmla="*/ 0 h 4596"/>
                <a:gd name="T2" fmla="*/ 0 w 7495"/>
                <a:gd name="T3" fmla="*/ 0 h 4596"/>
                <a:gd name="T4" fmla="*/ 7495 w 7495"/>
                <a:gd name="T5" fmla="*/ 0 h 4596"/>
                <a:gd name="T6" fmla="*/ 7495 w 7495"/>
                <a:gd name="T7" fmla="*/ 4596 h 4596"/>
                <a:gd name="T8" fmla="*/ 0 w 7495"/>
                <a:gd name="T9" fmla="*/ 4596 h 4596"/>
                <a:gd name="T10" fmla="*/ 0 w 7495"/>
                <a:gd name="T11" fmla="*/ 0 h 4596"/>
              </a:gdLst>
              <a:ahLst/>
              <a:cxnLst>
                <a:cxn ang="0">
                  <a:pos x="T0" y="T1"/>
                </a:cxn>
                <a:cxn ang="0">
                  <a:pos x="T2" y="T3"/>
                </a:cxn>
                <a:cxn ang="0">
                  <a:pos x="T4" y="T5"/>
                </a:cxn>
                <a:cxn ang="0">
                  <a:pos x="T6" y="T7"/>
                </a:cxn>
                <a:cxn ang="0">
                  <a:pos x="T8" y="T9"/>
                </a:cxn>
                <a:cxn ang="0">
                  <a:pos x="T10" y="T11"/>
                </a:cxn>
              </a:cxnLst>
              <a:rect l="0" t="0" r="r" b="b"/>
              <a:pathLst>
                <a:path w="7495" h="4596">
                  <a:moveTo>
                    <a:pt x="0" y="0"/>
                  </a:moveTo>
                  <a:lnTo>
                    <a:pt x="0" y="0"/>
                  </a:lnTo>
                  <a:lnTo>
                    <a:pt x="7495" y="0"/>
                  </a:lnTo>
                  <a:lnTo>
                    <a:pt x="7495" y="4596"/>
                  </a:lnTo>
                  <a:lnTo>
                    <a:pt x="0" y="4596"/>
                  </a:lnTo>
                  <a:lnTo>
                    <a:pt x="0" y="0"/>
                  </a:lnTo>
                  <a:close/>
                </a:path>
              </a:pathLst>
            </a:custGeom>
            <a:solidFill>
              <a:srgbClr val="CAEDE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 name="Freeform 6">
              <a:extLst>
                <a:ext uri="{FF2B5EF4-FFF2-40B4-BE49-F238E27FC236}">
                  <a16:creationId xmlns:a16="http://schemas.microsoft.com/office/drawing/2014/main" id="{9A2442B8-B290-41C8-A8AC-D04CB5A140DE}"/>
                </a:ext>
              </a:extLst>
            </p:cNvPr>
            <p:cNvSpPr>
              <a:spLocks/>
            </p:cNvSpPr>
            <p:nvPr/>
          </p:nvSpPr>
          <p:spPr bwMode="auto">
            <a:xfrm>
              <a:off x="3463" y="1681"/>
              <a:ext cx="2089" cy="2283"/>
            </a:xfrm>
            <a:custGeom>
              <a:avLst/>
              <a:gdLst>
                <a:gd name="T0" fmla="*/ 2 w 3031"/>
                <a:gd name="T1" fmla="*/ 0 h 3310"/>
                <a:gd name="T2" fmla="*/ 2 w 3031"/>
                <a:gd name="T3" fmla="*/ 0 h 3310"/>
                <a:gd name="T4" fmla="*/ 195 w 3031"/>
                <a:gd name="T5" fmla="*/ 516 h 3310"/>
                <a:gd name="T6" fmla="*/ 807 w 3031"/>
                <a:gd name="T7" fmla="*/ 2224 h 3310"/>
                <a:gd name="T8" fmla="*/ 1966 w 3031"/>
                <a:gd name="T9" fmla="*/ 2836 h 3310"/>
                <a:gd name="T10" fmla="*/ 3021 w 3031"/>
                <a:gd name="T11" fmla="*/ 2899 h 3310"/>
                <a:gd name="T12" fmla="*/ 3031 w 3031"/>
                <a:gd name="T13" fmla="*/ 3299 h 3310"/>
                <a:gd name="T14" fmla="*/ 0 w 3031"/>
                <a:gd name="T15" fmla="*/ 3310 h 3310"/>
                <a:gd name="T16" fmla="*/ 2 w 3031"/>
                <a:gd name="T17" fmla="*/ 0 h 3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1" h="3310">
                  <a:moveTo>
                    <a:pt x="2" y="0"/>
                  </a:moveTo>
                  <a:lnTo>
                    <a:pt x="2" y="0"/>
                  </a:lnTo>
                  <a:cubicBezTo>
                    <a:pt x="95" y="211"/>
                    <a:pt x="160" y="419"/>
                    <a:pt x="195" y="516"/>
                  </a:cubicBezTo>
                  <a:cubicBezTo>
                    <a:pt x="280" y="748"/>
                    <a:pt x="575" y="1866"/>
                    <a:pt x="807" y="2224"/>
                  </a:cubicBezTo>
                  <a:cubicBezTo>
                    <a:pt x="1039" y="2583"/>
                    <a:pt x="1587" y="2772"/>
                    <a:pt x="1966" y="2836"/>
                  </a:cubicBezTo>
                  <a:cubicBezTo>
                    <a:pt x="2346" y="2899"/>
                    <a:pt x="3021" y="2899"/>
                    <a:pt x="3021" y="2899"/>
                  </a:cubicBezTo>
                  <a:lnTo>
                    <a:pt x="3031" y="3299"/>
                  </a:lnTo>
                  <a:lnTo>
                    <a:pt x="0" y="3310"/>
                  </a:lnTo>
                  <a:lnTo>
                    <a:pt x="2" y="0"/>
                  </a:lnTo>
                  <a:close/>
                </a:path>
              </a:pathLst>
            </a:custGeom>
            <a:solidFill>
              <a:srgbClr val="66C43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 name="Freeform 7">
              <a:extLst>
                <a:ext uri="{FF2B5EF4-FFF2-40B4-BE49-F238E27FC236}">
                  <a16:creationId xmlns:a16="http://schemas.microsoft.com/office/drawing/2014/main" id="{4588DA26-0645-49DC-9BF9-14543E57DD57}"/>
                </a:ext>
              </a:extLst>
            </p:cNvPr>
            <p:cNvSpPr>
              <a:spLocks/>
            </p:cNvSpPr>
            <p:nvPr/>
          </p:nvSpPr>
          <p:spPr bwMode="auto">
            <a:xfrm>
              <a:off x="3183" y="1297"/>
              <a:ext cx="288" cy="2675"/>
            </a:xfrm>
            <a:custGeom>
              <a:avLst/>
              <a:gdLst>
                <a:gd name="T0" fmla="*/ 406 w 417"/>
                <a:gd name="T1" fmla="*/ 583 h 3877"/>
                <a:gd name="T2" fmla="*/ 406 w 417"/>
                <a:gd name="T3" fmla="*/ 583 h 3877"/>
                <a:gd name="T4" fmla="*/ 417 w 417"/>
                <a:gd name="T5" fmla="*/ 3877 h 3877"/>
                <a:gd name="T6" fmla="*/ 11 w 417"/>
                <a:gd name="T7" fmla="*/ 3877 h 3877"/>
                <a:gd name="T8" fmla="*/ 0 w 417"/>
                <a:gd name="T9" fmla="*/ 0 h 3877"/>
                <a:gd name="T10" fmla="*/ 230 w 417"/>
                <a:gd name="T11" fmla="*/ 209 h 3877"/>
                <a:gd name="T12" fmla="*/ 406 w 417"/>
                <a:gd name="T13" fmla="*/ 583 h 3877"/>
              </a:gdLst>
              <a:ahLst/>
              <a:cxnLst>
                <a:cxn ang="0">
                  <a:pos x="T0" y="T1"/>
                </a:cxn>
                <a:cxn ang="0">
                  <a:pos x="T2" y="T3"/>
                </a:cxn>
                <a:cxn ang="0">
                  <a:pos x="T4" y="T5"/>
                </a:cxn>
                <a:cxn ang="0">
                  <a:pos x="T6" y="T7"/>
                </a:cxn>
                <a:cxn ang="0">
                  <a:pos x="T8" y="T9"/>
                </a:cxn>
                <a:cxn ang="0">
                  <a:pos x="T10" y="T11"/>
                </a:cxn>
                <a:cxn ang="0">
                  <a:pos x="T12" y="T13"/>
                </a:cxn>
              </a:cxnLst>
              <a:rect l="0" t="0" r="r" b="b"/>
              <a:pathLst>
                <a:path w="417" h="3877">
                  <a:moveTo>
                    <a:pt x="406" y="583"/>
                  </a:moveTo>
                  <a:lnTo>
                    <a:pt x="406" y="583"/>
                  </a:lnTo>
                  <a:lnTo>
                    <a:pt x="417" y="3877"/>
                  </a:lnTo>
                  <a:lnTo>
                    <a:pt x="11" y="3877"/>
                  </a:lnTo>
                  <a:lnTo>
                    <a:pt x="0" y="0"/>
                  </a:lnTo>
                  <a:cubicBezTo>
                    <a:pt x="0" y="0"/>
                    <a:pt x="142" y="66"/>
                    <a:pt x="230" y="209"/>
                  </a:cubicBezTo>
                  <a:cubicBezTo>
                    <a:pt x="318" y="352"/>
                    <a:pt x="406" y="583"/>
                    <a:pt x="406" y="583"/>
                  </a:cubicBezTo>
                  <a:close/>
                </a:path>
              </a:pathLst>
            </a:custGeom>
            <a:solidFill>
              <a:srgbClr val="5CC696"/>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0" name="Freeform 8">
              <a:extLst>
                <a:ext uri="{FF2B5EF4-FFF2-40B4-BE49-F238E27FC236}">
                  <a16:creationId xmlns:a16="http://schemas.microsoft.com/office/drawing/2014/main" id="{45B83B28-1CD6-4FE8-84F7-6BE3397D6BF6}"/>
                </a:ext>
              </a:extLst>
            </p:cNvPr>
            <p:cNvSpPr>
              <a:spLocks/>
            </p:cNvSpPr>
            <p:nvPr/>
          </p:nvSpPr>
          <p:spPr bwMode="auto">
            <a:xfrm>
              <a:off x="2707" y="1268"/>
              <a:ext cx="476" cy="2704"/>
            </a:xfrm>
            <a:custGeom>
              <a:avLst/>
              <a:gdLst>
                <a:gd name="T0" fmla="*/ 681 w 692"/>
                <a:gd name="T1" fmla="*/ 32 h 3920"/>
                <a:gd name="T2" fmla="*/ 681 w 692"/>
                <a:gd name="T3" fmla="*/ 32 h 3920"/>
                <a:gd name="T4" fmla="*/ 692 w 692"/>
                <a:gd name="T5" fmla="*/ 3920 h 3920"/>
                <a:gd name="T6" fmla="*/ 0 w 692"/>
                <a:gd name="T7" fmla="*/ 3909 h 3920"/>
                <a:gd name="T8" fmla="*/ 0 w 692"/>
                <a:gd name="T9" fmla="*/ 483 h 3920"/>
                <a:gd name="T10" fmla="*/ 219 w 692"/>
                <a:gd name="T11" fmla="*/ 153 h 3920"/>
                <a:gd name="T12" fmla="*/ 527 w 692"/>
                <a:gd name="T13" fmla="*/ 0 h 3920"/>
                <a:gd name="T14" fmla="*/ 681 w 692"/>
                <a:gd name="T15" fmla="*/ 32 h 39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2" h="3920">
                  <a:moveTo>
                    <a:pt x="681" y="32"/>
                  </a:moveTo>
                  <a:lnTo>
                    <a:pt x="681" y="32"/>
                  </a:lnTo>
                  <a:lnTo>
                    <a:pt x="692" y="3920"/>
                  </a:lnTo>
                  <a:lnTo>
                    <a:pt x="0" y="3909"/>
                  </a:lnTo>
                  <a:lnTo>
                    <a:pt x="0" y="483"/>
                  </a:lnTo>
                  <a:cubicBezTo>
                    <a:pt x="0" y="483"/>
                    <a:pt x="110" y="263"/>
                    <a:pt x="219" y="153"/>
                  </a:cubicBezTo>
                  <a:cubicBezTo>
                    <a:pt x="329" y="43"/>
                    <a:pt x="406" y="0"/>
                    <a:pt x="527" y="0"/>
                  </a:cubicBezTo>
                  <a:cubicBezTo>
                    <a:pt x="648" y="0"/>
                    <a:pt x="681" y="32"/>
                    <a:pt x="681" y="32"/>
                  </a:cubicBezTo>
                  <a:close/>
                </a:path>
              </a:pathLst>
            </a:custGeom>
            <a:solidFill>
              <a:srgbClr val="F8E01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1" name="Freeform 9">
              <a:extLst>
                <a:ext uri="{FF2B5EF4-FFF2-40B4-BE49-F238E27FC236}">
                  <a16:creationId xmlns:a16="http://schemas.microsoft.com/office/drawing/2014/main" id="{290F1EC0-F337-4527-BB3E-E414165F6259}"/>
                </a:ext>
              </a:extLst>
            </p:cNvPr>
            <p:cNvSpPr>
              <a:spLocks/>
            </p:cNvSpPr>
            <p:nvPr/>
          </p:nvSpPr>
          <p:spPr bwMode="auto">
            <a:xfrm>
              <a:off x="2396" y="1586"/>
              <a:ext cx="318" cy="2386"/>
            </a:xfrm>
            <a:custGeom>
              <a:avLst/>
              <a:gdLst>
                <a:gd name="T0" fmla="*/ 461 w 461"/>
                <a:gd name="T1" fmla="*/ 3459 h 3459"/>
                <a:gd name="T2" fmla="*/ 461 w 461"/>
                <a:gd name="T3" fmla="*/ 3459 h 3459"/>
                <a:gd name="T4" fmla="*/ 0 w 461"/>
                <a:gd name="T5" fmla="*/ 3459 h 3459"/>
                <a:gd name="T6" fmla="*/ 11 w 461"/>
                <a:gd name="T7" fmla="*/ 1230 h 3459"/>
                <a:gd name="T8" fmla="*/ 186 w 461"/>
                <a:gd name="T9" fmla="*/ 571 h 3459"/>
                <a:gd name="T10" fmla="*/ 450 w 461"/>
                <a:gd name="T11" fmla="*/ 0 h 3459"/>
                <a:gd name="T12" fmla="*/ 461 w 461"/>
                <a:gd name="T13" fmla="*/ 3459 h 3459"/>
              </a:gdLst>
              <a:ahLst/>
              <a:cxnLst>
                <a:cxn ang="0">
                  <a:pos x="T0" y="T1"/>
                </a:cxn>
                <a:cxn ang="0">
                  <a:pos x="T2" y="T3"/>
                </a:cxn>
                <a:cxn ang="0">
                  <a:pos x="T4" y="T5"/>
                </a:cxn>
                <a:cxn ang="0">
                  <a:pos x="T6" y="T7"/>
                </a:cxn>
                <a:cxn ang="0">
                  <a:pos x="T8" y="T9"/>
                </a:cxn>
                <a:cxn ang="0">
                  <a:pos x="T10" y="T11"/>
                </a:cxn>
                <a:cxn ang="0">
                  <a:pos x="T12" y="T13"/>
                </a:cxn>
              </a:cxnLst>
              <a:rect l="0" t="0" r="r" b="b"/>
              <a:pathLst>
                <a:path w="461" h="3459">
                  <a:moveTo>
                    <a:pt x="461" y="3459"/>
                  </a:moveTo>
                  <a:lnTo>
                    <a:pt x="461" y="3459"/>
                  </a:lnTo>
                  <a:lnTo>
                    <a:pt x="0" y="3459"/>
                  </a:lnTo>
                  <a:lnTo>
                    <a:pt x="11" y="1230"/>
                  </a:lnTo>
                  <a:cubicBezTo>
                    <a:pt x="11" y="1230"/>
                    <a:pt x="76" y="856"/>
                    <a:pt x="186" y="571"/>
                  </a:cubicBezTo>
                  <a:cubicBezTo>
                    <a:pt x="296" y="285"/>
                    <a:pt x="450" y="0"/>
                    <a:pt x="450" y="0"/>
                  </a:cubicBezTo>
                  <a:lnTo>
                    <a:pt x="461" y="3459"/>
                  </a:lnTo>
                  <a:close/>
                </a:path>
              </a:pathLst>
            </a:custGeom>
            <a:solidFill>
              <a:srgbClr val="EF3E78"/>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2" name="Freeform 10">
              <a:extLst>
                <a:ext uri="{FF2B5EF4-FFF2-40B4-BE49-F238E27FC236}">
                  <a16:creationId xmlns:a16="http://schemas.microsoft.com/office/drawing/2014/main" id="{3E115508-DA09-4F5F-9F42-F0E1B98AA043}"/>
                </a:ext>
              </a:extLst>
            </p:cNvPr>
            <p:cNvSpPr>
              <a:spLocks/>
            </p:cNvSpPr>
            <p:nvPr/>
          </p:nvSpPr>
          <p:spPr bwMode="auto">
            <a:xfrm>
              <a:off x="897" y="3819"/>
              <a:ext cx="91" cy="61"/>
            </a:xfrm>
            <a:custGeom>
              <a:avLst/>
              <a:gdLst>
                <a:gd name="T0" fmla="*/ 66 w 132"/>
                <a:gd name="T1" fmla="*/ 88 h 88"/>
                <a:gd name="T2" fmla="*/ 66 w 132"/>
                <a:gd name="T3" fmla="*/ 88 h 88"/>
                <a:gd name="T4" fmla="*/ 0 w 132"/>
                <a:gd name="T5" fmla="*/ 0 h 88"/>
                <a:gd name="T6" fmla="*/ 66 w 132"/>
                <a:gd name="T7" fmla="*/ 44 h 88"/>
                <a:gd name="T8" fmla="*/ 132 w 132"/>
                <a:gd name="T9" fmla="*/ 0 h 88"/>
                <a:gd name="T10" fmla="*/ 66 w 132"/>
                <a:gd name="T11" fmla="*/ 88 h 88"/>
              </a:gdLst>
              <a:ahLst/>
              <a:cxnLst>
                <a:cxn ang="0">
                  <a:pos x="T0" y="T1"/>
                </a:cxn>
                <a:cxn ang="0">
                  <a:pos x="T2" y="T3"/>
                </a:cxn>
                <a:cxn ang="0">
                  <a:pos x="T4" y="T5"/>
                </a:cxn>
                <a:cxn ang="0">
                  <a:pos x="T6" y="T7"/>
                </a:cxn>
                <a:cxn ang="0">
                  <a:pos x="T8" y="T9"/>
                </a:cxn>
                <a:cxn ang="0">
                  <a:pos x="T10" y="T11"/>
                </a:cxn>
              </a:cxnLst>
              <a:rect l="0" t="0" r="r" b="b"/>
              <a:pathLst>
                <a:path w="132" h="88">
                  <a:moveTo>
                    <a:pt x="66" y="88"/>
                  </a:moveTo>
                  <a:lnTo>
                    <a:pt x="66" y="88"/>
                  </a:lnTo>
                  <a:lnTo>
                    <a:pt x="0" y="0"/>
                  </a:lnTo>
                  <a:lnTo>
                    <a:pt x="66" y="44"/>
                  </a:lnTo>
                  <a:lnTo>
                    <a:pt x="132" y="0"/>
                  </a:lnTo>
                  <a:lnTo>
                    <a:pt x="66" y="88"/>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3" name="Freeform 11">
              <a:extLst>
                <a:ext uri="{FF2B5EF4-FFF2-40B4-BE49-F238E27FC236}">
                  <a16:creationId xmlns:a16="http://schemas.microsoft.com/office/drawing/2014/main" id="{13A8739E-77CD-4E89-B05E-9049C2CDD8E2}"/>
                </a:ext>
              </a:extLst>
            </p:cNvPr>
            <p:cNvSpPr>
              <a:spLocks/>
            </p:cNvSpPr>
            <p:nvPr/>
          </p:nvSpPr>
          <p:spPr bwMode="auto">
            <a:xfrm>
              <a:off x="897" y="3819"/>
              <a:ext cx="91" cy="61"/>
            </a:xfrm>
            <a:custGeom>
              <a:avLst/>
              <a:gdLst>
                <a:gd name="T0" fmla="*/ 66 w 132"/>
                <a:gd name="T1" fmla="*/ 88 h 88"/>
                <a:gd name="T2" fmla="*/ 66 w 132"/>
                <a:gd name="T3" fmla="*/ 88 h 88"/>
                <a:gd name="T4" fmla="*/ 0 w 132"/>
                <a:gd name="T5" fmla="*/ 0 h 88"/>
                <a:gd name="T6" fmla="*/ 66 w 132"/>
                <a:gd name="T7" fmla="*/ 44 h 88"/>
                <a:gd name="T8" fmla="*/ 132 w 132"/>
                <a:gd name="T9" fmla="*/ 0 h 88"/>
                <a:gd name="T10" fmla="*/ 66 w 132"/>
                <a:gd name="T11" fmla="*/ 88 h 88"/>
              </a:gdLst>
              <a:ahLst/>
              <a:cxnLst>
                <a:cxn ang="0">
                  <a:pos x="T0" y="T1"/>
                </a:cxn>
                <a:cxn ang="0">
                  <a:pos x="T2" y="T3"/>
                </a:cxn>
                <a:cxn ang="0">
                  <a:pos x="T4" y="T5"/>
                </a:cxn>
                <a:cxn ang="0">
                  <a:pos x="T6" y="T7"/>
                </a:cxn>
                <a:cxn ang="0">
                  <a:pos x="T8" y="T9"/>
                </a:cxn>
                <a:cxn ang="0">
                  <a:pos x="T10" y="T11"/>
                </a:cxn>
              </a:cxnLst>
              <a:rect l="0" t="0" r="r" b="b"/>
              <a:pathLst>
                <a:path w="132" h="88">
                  <a:moveTo>
                    <a:pt x="66" y="88"/>
                  </a:moveTo>
                  <a:lnTo>
                    <a:pt x="66" y="88"/>
                  </a:lnTo>
                  <a:lnTo>
                    <a:pt x="0" y="0"/>
                  </a:lnTo>
                  <a:lnTo>
                    <a:pt x="66" y="44"/>
                  </a:lnTo>
                  <a:lnTo>
                    <a:pt x="132" y="0"/>
                  </a:lnTo>
                  <a:lnTo>
                    <a:pt x="66" y="88"/>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4" name="Freeform 12">
              <a:extLst>
                <a:ext uri="{FF2B5EF4-FFF2-40B4-BE49-F238E27FC236}">
                  <a16:creationId xmlns:a16="http://schemas.microsoft.com/office/drawing/2014/main" id="{07619816-5C25-43D4-92FB-AF2451F7A1CC}"/>
                </a:ext>
              </a:extLst>
            </p:cNvPr>
            <p:cNvSpPr>
              <a:spLocks/>
            </p:cNvSpPr>
            <p:nvPr/>
          </p:nvSpPr>
          <p:spPr bwMode="auto">
            <a:xfrm>
              <a:off x="897" y="3819"/>
              <a:ext cx="91" cy="61"/>
            </a:xfrm>
            <a:custGeom>
              <a:avLst/>
              <a:gdLst>
                <a:gd name="T0" fmla="*/ 66 w 132"/>
                <a:gd name="T1" fmla="*/ 88 h 88"/>
                <a:gd name="T2" fmla="*/ 66 w 132"/>
                <a:gd name="T3" fmla="*/ 88 h 88"/>
                <a:gd name="T4" fmla="*/ 0 w 132"/>
                <a:gd name="T5" fmla="*/ 0 h 88"/>
                <a:gd name="T6" fmla="*/ 66 w 132"/>
                <a:gd name="T7" fmla="*/ 44 h 88"/>
                <a:gd name="T8" fmla="*/ 132 w 132"/>
                <a:gd name="T9" fmla="*/ 0 h 88"/>
                <a:gd name="T10" fmla="*/ 66 w 132"/>
                <a:gd name="T11" fmla="*/ 88 h 88"/>
                <a:gd name="T12" fmla="*/ 66 w 132"/>
                <a:gd name="T13" fmla="*/ 88 h 88"/>
              </a:gdLst>
              <a:ahLst/>
              <a:cxnLst>
                <a:cxn ang="0">
                  <a:pos x="T0" y="T1"/>
                </a:cxn>
                <a:cxn ang="0">
                  <a:pos x="T2" y="T3"/>
                </a:cxn>
                <a:cxn ang="0">
                  <a:pos x="T4" y="T5"/>
                </a:cxn>
                <a:cxn ang="0">
                  <a:pos x="T6" y="T7"/>
                </a:cxn>
                <a:cxn ang="0">
                  <a:pos x="T8" y="T9"/>
                </a:cxn>
                <a:cxn ang="0">
                  <a:pos x="T10" y="T11"/>
                </a:cxn>
                <a:cxn ang="0">
                  <a:pos x="T12" y="T13"/>
                </a:cxn>
              </a:cxnLst>
              <a:rect l="0" t="0" r="r" b="b"/>
              <a:pathLst>
                <a:path w="132" h="88">
                  <a:moveTo>
                    <a:pt x="66" y="88"/>
                  </a:moveTo>
                  <a:lnTo>
                    <a:pt x="66" y="88"/>
                  </a:lnTo>
                  <a:lnTo>
                    <a:pt x="0" y="0"/>
                  </a:lnTo>
                  <a:lnTo>
                    <a:pt x="66" y="44"/>
                  </a:lnTo>
                  <a:lnTo>
                    <a:pt x="132" y="0"/>
                  </a:lnTo>
                  <a:lnTo>
                    <a:pt x="66" y="88"/>
                  </a:lnTo>
                  <a:lnTo>
                    <a:pt x="66" y="88"/>
                  </a:lnTo>
                  <a:close/>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5" name="Freeform 13">
              <a:extLst>
                <a:ext uri="{FF2B5EF4-FFF2-40B4-BE49-F238E27FC236}">
                  <a16:creationId xmlns:a16="http://schemas.microsoft.com/office/drawing/2014/main" id="{9D357DCD-7DF7-42E5-A343-1E31FAB2F7DF}"/>
                </a:ext>
              </a:extLst>
            </p:cNvPr>
            <p:cNvSpPr>
              <a:spLocks/>
            </p:cNvSpPr>
            <p:nvPr/>
          </p:nvSpPr>
          <p:spPr bwMode="auto">
            <a:xfrm>
              <a:off x="941" y="3608"/>
              <a:ext cx="0" cy="249"/>
            </a:xfrm>
            <a:custGeom>
              <a:avLst/>
              <a:gdLst>
                <a:gd name="T0" fmla="*/ 361 h 361"/>
                <a:gd name="T1" fmla="*/ 361 h 361"/>
                <a:gd name="T2" fmla="*/ 0 h 361"/>
              </a:gdLst>
              <a:ahLst/>
              <a:cxnLst>
                <a:cxn ang="0">
                  <a:pos x="0" y="T0"/>
                </a:cxn>
                <a:cxn ang="0">
                  <a:pos x="0" y="T1"/>
                </a:cxn>
                <a:cxn ang="0">
                  <a:pos x="0" y="T2"/>
                </a:cxn>
              </a:cxnLst>
              <a:rect l="0" t="0" r="r" b="b"/>
              <a:pathLst>
                <a:path h="361">
                  <a:moveTo>
                    <a:pt x="0" y="361"/>
                  </a:moveTo>
                  <a:lnTo>
                    <a:pt x="0" y="361"/>
                  </a:lnTo>
                  <a:lnTo>
                    <a:pt x="0" y="0"/>
                  </a:lnTo>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6" name="Freeform 14">
              <a:extLst>
                <a:ext uri="{FF2B5EF4-FFF2-40B4-BE49-F238E27FC236}">
                  <a16:creationId xmlns:a16="http://schemas.microsoft.com/office/drawing/2014/main" id="{FE4DF948-2779-47CB-B74E-18DE42CC120C}"/>
                </a:ext>
              </a:extLst>
            </p:cNvPr>
            <p:cNvSpPr>
              <a:spLocks noEditPoints="1"/>
            </p:cNvSpPr>
            <p:nvPr/>
          </p:nvSpPr>
          <p:spPr bwMode="auto">
            <a:xfrm>
              <a:off x="3464" y="1681"/>
              <a:ext cx="2064" cy="2000"/>
            </a:xfrm>
            <a:custGeom>
              <a:avLst/>
              <a:gdLst>
                <a:gd name="T0" fmla="*/ 21 w 2995"/>
                <a:gd name="T1" fmla="*/ 49 h 2899"/>
                <a:gd name="T2" fmla="*/ 48 w 2995"/>
                <a:gd name="T3" fmla="*/ 114 h 2899"/>
                <a:gd name="T4" fmla="*/ 80 w 2995"/>
                <a:gd name="T5" fmla="*/ 198 h 2899"/>
                <a:gd name="T6" fmla="*/ 117 w 2995"/>
                <a:gd name="T7" fmla="*/ 298 h 2899"/>
                <a:gd name="T8" fmla="*/ 135 w 2995"/>
                <a:gd name="T9" fmla="*/ 348 h 2899"/>
                <a:gd name="T10" fmla="*/ 158 w 2995"/>
                <a:gd name="T11" fmla="*/ 414 h 2899"/>
                <a:gd name="T12" fmla="*/ 187 w 2995"/>
                <a:gd name="T13" fmla="*/ 499 h 2899"/>
                <a:gd name="T14" fmla="*/ 205 w 2995"/>
                <a:gd name="T15" fmla="*/ 550 h 2899"/>
                <a:gd name="T16" fmla="*/ 223 w 2995"/>
                <a:gd name="T17" fmla="*/ 607 h 2899"/>
                <a:gd name="T18" fmla="*/ 253 w 2995"/>
                <a:gd name="T19" fmla="*/ 702 h 2899"/>
                <a:gd name="T20" fmla="*/ 268 w 2995"/>
                <a:gd name="T21" fmla="*/ 753 h 2899"/>
                <a:gd name="T22" fmla="*/ 296 w 2995"/>
                <a:gd name="T23" fmla="*/ 845 h 2899"/>
                <a:gd name="T24" fmla="*/ 315 w 2995"/>
                <a:gd name="T25" fmla="*/ 906 h 2899"/>
                <a:gd name="T26" fmla="*/ 346 w 2995"/>
                <a:gd name="T27" fmla="*/ 1009 h 2899"/>
                <a:gd name="T28" fmla="*/ 377 w 2995"/>
                <a:gd name="T29" fmla="*/ 1111 h 2899"/>
                <a:gd name="T30" fmla="*/ 393 w 2995"/>
                <a:gd name="T31" fmla="*/ 1161 h 2899"/>
                <a:gd name="T32" fmla="*/ 411 w 2995"/>
                <a:gd name="T33" fmla="*/ 1221 h 2899"/>
                <a:gd name="T34" fmla="*/ 441 w 2995"/>
                <a:gd name="T35" fmla="*/ 1314 h 2899"/>
                <a:gd name="T36" fmla="*/ 474 w 2995"/>
                <a:gd name="T37" fmla="*/ 1416 h 2899"/>
                <a:gd name="T38" fmla="*/ 491 w 2995"/>
                <a:gd name="T39" fmla="*/ 1466 h 2899"/>
                <a:gd name="T40" fmla="*/ 523 w 2995"/>
                <a:gd name="T41" fmla="*/ 1562 h 2899"/>
                <a:gd name="T42" fmla="*/ 542 w 2995"/>
                <a:gd name="T43" fmla="*/ 1618 h 2899"/>
                <a:gd name="T44" fmla="*/ 578 w 2995"/>
                <a:gd name="T45" fmla="*/ 1718 h 2899"/>
                <a:gd name="T46" fmla="*/ 596 w 2995"/>
                <a:gd name="T47" fmla="*/ 1768 h 2899"/>
                <a:gd name="T48" fmla="*/ 617 w 2995"/>
                <a:gd name="T49" fmla="*/ 1823 h 2899"/>
                <a:gd name="T50" fmla="*/ 655 w 2995"/>
                <a:gd name="T51" fmla="*/ 1917 h 2899"/>
                <a:gd name="T52" fmla="*/ 696 w 2995"/>
                <a:gd name="T53" fmla="*/ 2015 h 2899"/>
                <a:gd name="T54" fmla="*/ 718 w 2995"/>
                <a:gd name="T55" fmla="*/ 2064 h 2899"/>
                <a:gd name="T56" fmla="*/ 759 w 2995"/>
                <a:gd name="T57" fmla="*/ 2146 h 2899"/>
                <a:gd name="T58" fmla="*/ 793 w 2995"/>
                <a:gd name="T59" fmla="*/ 2205 h 2899"/>
                <a:gd name="T60" fmla="*/ 855 w 2995"/>
                <a:gd name="T61" fmla="*/ 2292 h 2899"/>
                <a:gd name="T62" fmla="*/ 926 w 2995"/>
                <a:gd name="T63" fmla="*/ 2371 h 2899"/>
                <a:gd name="T64" fmla="*/ 965 w 2995"/>
                <a:gd name="T65" fmla="*/ 2408 h 2899"/>
                <a:gd name="T66" fmla="*/ 1048 w 2995"/>
                <a:gd name="T67" fmla="*/ 2475 h 2899"/>
                <a:gd name="T68" fmla="*/ 1124 w 2995"/>
                <a:gd name="T69" fmla="*/ 2528 h 2899"/>
                <a:gd name="T70" fmla="*/ 1181 w 2995"/>
                <a:gd name="T71" fmla="*/ 2563 h 2899"/>
                <a:gd name="T72" fmla="*/ 1275 w 2995"/>
                <a:gd name="T73" fmla="*/ 2614 h 2899"/>
                <a:gd name="T74" fmla="*/ 1371 w 2995"/>
                <a:gd name="T75" fmla="*/ 2660 h 2899"/>
                <a:gd name="T76" fmla="*/ 1420 w 2995"/>
                <a:gd name="T77" fmla="*/ 2681 h 2899"/>
                <a:gd name="T78" fmla="*/ 1474 w 2995"/>
                <a:gd name="T79" fmla="*/ 2702 h 2899"/>
                <a:gd name="T80" fmla="*/ 1570 w 2995"/>
                <a:gd name="T81" fmla="*/ 2737 h 2899"/>
                <a:gd name="T82" fmla="*/ 1672 w 2995"/>
                <a:gd name="T83" fmla="*/ 2768 h 2899"/>
                <a:gd name="T84" fmla="*/ 1723 w 2995"/>
                <a:gd name="T85" fmla="*/ 2783 h 2899"/>
                <a:gd name="T86" fmla="*/ 1827 w 2995"/>
                <a:gd name="T87" fmla="*/ 2809 h 2899"/>
                <a:gd name="T88" fmla="*/ 1900 w 2995"/>
                <a:gd name="T89" fmla="*/ 2824 h 2899"/>
                <a:gd name="T90" fmla="*/ 1984 w 2995"/>
                <a:gd name="T91" fmla="*/ 2839 h 2899"/>
                <a:gd name="T92" fmla="*/ 2090 w 2995"/>
                <a:gd name="T93" fmla="*/ 2853 h 2899"/>
                <a:gd name="T94" fmla="*/ 2143 w 2995"/>
                <a:gd name="T95" fmla="*/ 2859 h 2899"/>
                <a:gd name="T96" fmla="*/ 2200 w 2995"/>
                <a:gd name="T97" fmla="*/ 2865 h 2899"/>
                <a:gd name="T98" fmla="*/ 2302 w 2995"/>
                <a:gd name="T99" fmla="*/ 2873 h 2899"/>
                <a:gd name="T100" fmla="*/ 2355 w 2995"/>
                <a:gd name="T101" fmla="*/ 2877 h 2899"/>
                <a:gd name="T102" fmla="*/ 2458 w 2995"/>
                <a:gd name="T103" fmla="*/ 2883 h 2899"/>
                <a:gd name="T104" fmla="*/ 2515 w 2995"/>
                <a:gd name="T105" fmla="*/ 2886 h 2899"/>
                <a:gd name="T106" fmla="*/ 2622 w 2995"/>
                <a:gd name="T107" fmla="*/ 2891 h 2899"/>
                <a:gd name="T108" fmla="*/ 2675 w 2995"/>
                <a:gd name="T109" fmla="*/ 2893 h 2899"/>
                <a:gd name="T110" fmla="*/ 2748 w 2995"/>
                <a:gd name="T111" fmla="*/ 2895 h 2899"/>
                <a:gd name="T112" fmla="*/ 2835 w 2995"/>
                <a:gd name="T113" fmla="*/ 2897 h 2899"/>
                <a:gd name="T114" fmla="*/ 2941 w 2995"/>
                <a:gd name="T115" fmla="*/ 2898 h 2899"/>
                <a:gd name="T116" fmla="*/ 2978 w 2995"/>
                <a:gd name="T117" fmla="*/ 2899 h 2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95" h="2899">
                  <a:moveTo>
                    <a:pt x="0" y="0"/>
                  </a:moveTo>
                  <a:lnTo>
                    <a:pt x="0" y="0"/>
                  </a:lnTo>
                  <a:lnTo>
                    <a:pt x="21" y="49"/>
                  </a:lnTo>
                  <a:moveTo>
                    <a:pt x="41" y="98"/>
                  </a:moveTo>
                  <a:lnTo>
                    <a:pt x="41" y="98"/>
                  </a:lnTo>
                  <a:lnTo>
                    <a:pt x="48" y="114"/>
                  </a:lnTo>
                  <a:lnTo>
                    <a:pt x="61" y="148"/>
                  </a:lnTo>
                  <a:moveTo>
                    <a:pt x="80" y="198"/>
                  </a:moveTo>
                  <a:lnTo>
                    <a:pt x="80" y="198"/>
                  </a:lnTo>
                  <a:lnTo>
                    <a:pt x="90" y="224"/>
                  </a:lnTo>
                  <a:lnTo>
                    <a:pt x="99" y="248"/>
                  </a:lnTo>
                  <a:moveTo>
                    <a:pt x="117" y="298"/>
                  </a:moveTo>
                  <a:lnTo>
                    <a:pt x="117" y="298"/>
                  </a:lnTo>
                  <a:lnTo>
                    <a:pt x="127" y="325"/>
                  </a:lnTo>
                  <a:lnTo>
                    <a:pt x="135" y="348"/>
                  </a:lnTo>
                  <a:moveTo>
                    <a:pt x="152" y="399"/>
                  </a:moveTo>
                  <a:lnTo>
                    <a:pt x="152" y="399"/>
                  </a:lnTo>
                  <a:lnTo>
                    <a:pt x="158" y="414"/>
                  </a:lnTo>
                  <a:lnTo>
                    <a:pt x="170" y="449"/>
                  </a:lnTo>
                  <a:moveTo>
                    <a:pt x="187" y="499"/>
                  </a:moveTo>
                  <a:lnTo>
                    <a:pt x="187" y="499"/>
                  </a:lnTo>
                  <a:lnTo>
                    <a:pt x="193" y="516"/>
                  </a:lnTo>
                  <a:lnTo>
                    <a:pt x="202" y="541"/>
                  </a:lnTo>
                  <a:lnTo>
                    <a:pt x="205" y="550"/>
                  </a:lnTo>
                  <a:moveTo>
                    <a:pt x="221" y="600"/>
                  </a:moveTo>
                  <a:lnTo>
                    <a:pt x="221" y="600"/>
                  </a:lnTo>
                  <a:lnTo>
                    <a:pt x="223" y="607"/>
                  </a:lnTo>
                  <a:lnTo>
                    <a:pt x="236" y="647"/>
                  </a:lnTo>
                  <a:lnTo>
                    <a:pt x="237" y="651"/>
                  </a:lnTo>
                  <a:moveTo>
                    <a:pt x="253" y="702"/>
                  </a:moveTo>
                  <a:lnTo>
                    <a:pt x="253" y="702"/>
                  </a:lnTo>
                  <a:lnTo>
                    <a:pt x="264" y="739"/>
                  </a:lnTo>
                  <a:lnTo>
                    <a:pt x="268" y="753"/>
                  </a:lnTo>
                  <a:moveTo>
                    <a:pt x="284" y="804"/>
                  </a:moveTo>
                  <a:lnTo>
                    <a:pt x="284" y="804"/>
                  </a:lnTo>
                  <a:lnTo>
                    <a:pt x="296" y="845"/>
                  </a:lnTo>
                  <a:lnTo>
                    <a:pt x="299" y="855"/>
                  </a:lnTo>
                  <a:moveTo>
                    <a:pt x="315" y="906"/>
                  </a:moveTo>
                  <a:lnTo>
                    <a:pt x="315" y="906"/>
                  </a:lnTo>
                  <a:lnTo>
                    <a:pt x="330" y="958"/>
                  </a:lnTo>
                  <a:moveTo>
                    <a:pt x="346" y="1009"/>
                  </a:moveTo>
                  <a:lnTo>
                    <a:pt x="346" y="1009"/>
                  </a:lnTo>
                  <a:lnTo>
                    <a:pt x="350" y="1024"/>
                  </a:lnTo>
                  <a:lnTo>
                    <a:pt x="361" y="1060"/>
                  </a:lnTo>
                  <a:moveTo>
                    <a:pt x="377" y="1111"/>
                  </a:moveTo>
                  <a:lnTo>
                    <a:pt x="377" y="1111"/>
                  </a:lnTo>
                  <a:lnTo>
                    <a:pt x="390" y="1154"/>
                  </a:lnTo>
                  <a:lnTo>
                    <a:pt x="393" y="1161"/>
                  </a:lnTo>
                  <a:moveTo>
                    <a:pt x="409" y="1212"/>
                  </a:moveTo>
                  <a:lnTo>
                    <a:pt x="409" y="1212"/>
                  </a:lnTo>
                  <a:lnTo>
                    <a:pt x="411" y="1221"/>
                  </a:lnTo>
                  <a:lnTo>
                    <a:pt x="425" y="1263"/>
                  </a:lnTo>
                  <a:moveTo>
                    <a:pt x="441" y="1314"/>
                  </a:moveTo>
                  <a:lnTo>
                    <a:pt x="441" y="1314"/>
                  </a:lnTo>
                  <a:lnTo>
                    <a:pt x="455" y="1357"/>
                  </a:lnTo>
                  <a:lnTo>
                    <a:pt x="457" y="1365"/>
                  </a:lnTo>
                  <a:moveTo>
                    <a:pt x="474" y="1416"/>
                  </a:moveTo>
                  <a:lnTo>
                    <a:pt x="474" y="1416"/>
                  </a:lnTo>
                  <a:lnTo>
                    <a:pt x="477" y="1426"/>
                  </a:lnTo>
                  <a:lnTo>
                    <a:pt x="491" y="1466"/>
                  </a:lnTo>
                  <a:moveTo>
                    <a:pt x="507" y="1517"/>
                  </a:moveTo>
                  <a:lnTo>
                    <a:pt x="507" y="1517"/>
                  </a:lnTo>
                  <a:lnTo>
                    <a:pt x="523" y="1562"/>
                  </a:lnTo>
                  <a:lnTo>
                    <a:pt x="525" y="1567"/>
                  </a:lnTo>
                  <a:moveTo>
                    <a:pt x="542" y="1618"/>
                  </a:moveTo>
                  <a:lnTo>
                    <a:pt x="542" y="1618"/>
                  </a:lnTo>
                  <a:lnTo>
                    <a:pt x="546" y="1629"/>
                  </a:lnTo>
                  <a:lnTo>
                    <a:pt x="560" y="1668"/>
                  </a:lnTo>
                  <a:moveTo>
                    <a:pt x="578" y="1718"/>
                  </a:moveTo>
                  <a:lnTo>
                    <a:pt x="578" y="1718"/>
                  </a:lnTo>
                  <a:lnTo>
                    <a:pt x="593" y="1760"/>
                  </a:lnTo>
                  <a:lnTo>
                    <a:pt x="596" y="1768"/>
                  </a:lnTo>
                  <a:moveTo>
                    <a:pt x="615" y="1818"/>
                  </a:moveTo>
                  <a:lnTo>
                    <a:pt x="615" y="1818"/>
                  </a:lnTo>
                  <a:lnTo>
                    <a:pt x="617" y="1823"/>
                  </a:lnTo>
                  <a:lnTo>
                    <a:pt x="635" y="1868"/>
                  </a:lnTo>
                  <a:moveTo>
                    <a:pt x="655" y="1917"/>
                  </a:moveTo>
                  <a:lnTo>
                    <a:pt x="655" y="1917"/>
                  </a:lnTo>
                  <a:lnTo>
                    <a:pt x="665" y="1943"/>
                  </a:lnTo>
                  <a:lnTo>
                    <a:pt x="675" y="1966"/>
                  </a:lnTo>
                  <a:moveTo>
                    <a:pt x="696" y="2015"/>
                  </a:moveTo>
                  <a:lnTo>
                    <a:pt x="696" y="2015"/>
                  </a:lnTo>
                  <a:lnTo>
                    <a:pt x="712" y="2051"/>
                  </a:lnTo>
                  <a:lnTo>
                    <a:pt x="718" y="2064"/>
                  </a:lnTo>
                  <a:moveTo>
                    <a:pt x="742" y="2112"/>
                  </a:moveTo>
                  <a:lnTo>
                    <a:pt x="742" y="2112"/>
                  </a:lnTo>
                  <a:lnTo>
                    <a:pt x="759" y="2146"/>
                  </a:lnTo>
                  <a:lnTo>
                    <a:pt x="766" y="2159"/>
                  </a:lnTo>
                  <a:moveTo>
                    <a:pt x="793" y="2205"/>
                  </a:moveTo>
                  <a:lnTo>
                    <a:pt x="793" y="2205"/>
                  </a:lnTo>
                  <a:lnTo>
                    <a:pt x="805" y="2224"/>
                  </a:lnTo>
                  <a:lnTo>
                    <a:pt x="823" y="2250"/>
                  </a:lnTo>
                  <a:moveTo>
                    <a:pt x="855" y="2292"/>
                  </a:moveTo>
                  <a:lnTo>
                    <a:pt x="855" y="2292"/>
                  </a:lnTo>
                  <a:lnTo>
                    <a:pt x="889" y="2333"/>
                  </a:lnTo>
                  <a:moveTo>
                    <a:pt x="926" y="2371"/>
                  </a:moveTo>
                  <a:lnTo>
                    <a:pt x="926" y="2371"/>
                  </a:lnTo>
                  <a:lnTo>
                    <a:pt x="945" y="2390"/>
                  </a:lnTo>
                  <a:lnTo>
                    <a:pt x="965" y="2408"/>
                  </a:lnTo>
                  <a:moveTo>
                    <a:pt x="1006" y="2442"/>
                  </a:moveTo>
                  <a:lnTo>
                    <a:pt x="1006" y="2442"/>
                  </a:lnTo>
                  <a:lnTo>
                    <a:pt x="1048" y="2475"/>
                  </a:lnTo>
                  <a:moveTo>
                    <a:pt x="1091" y="2506"/>
                  </a:moveTo>
                  <a:lnTo>
                    <a:pt x="1091" y="2506"/>
                  </a:lnTo>
                  <a:lnTo>
                    <a:pt x="1124" y="2528"/>
                  </a:lnTo>
                  <a:lnTo>
                    <a:pt x="1136" y="2535"/>
                  </a:lnTo>
                  <a:moveTo>
                    <a:pt x="1181" y="2563"/>
                  </a:moveTo>
                  <a:lnTo>
                    <a:pt x="1181" y="2563"/>
                  </a:lnTo>
                  <a:lnTo>
                    <a:pt x="1190" y="2568"/>
                  </a:lnTo>
                  <a:lnTo>
                    <a:pt x="1228" y="2589"/>
                  </a:lnTo>
                  <a:moveTo>
                    <a:pt x="1275" y="2614"/>
                  </a:moveTo>
                  <a:lnTo>
                    <a:pt x="1275" y="2614"/>
                  </a:lnTo>
                  <a:lnTo>
                    <a:pt x="1323" y="2638"/>
                  </a:lnTo>
                  <a:moveTo>
                    <a:pt x="1371" y="2660"/>
                  </a:moveTo>
                  <a:lnTo>
                    <a:pt x="1371" y="2660"/>
                  </a:lnTo>
                  <a:lnTo>
                    <a:pt x="1401" y="2673"/>
                  </a:lnTo>
                  <a:lnTo>
                    <a:pt x="1420" y="2681"/>
                  </a:lnTo>
                  <a:moveTo>
                    <a:pt x="1470" y="2701"/>
                  </a:moveTo>
                  <a:lnTo>
                    <a:pt x="1470" y="2701"/>
                  </a:lnTo>
                  <a:lnTo>
                    <a:pt x="1474" y="2702"/>
                  </a:lnTo>
                  <a:lnTo>
                    <a:pt x="1520" y="2719"/>
                  </a:lnTo>
                  <a:moveTo>
                    <a:pt x="1570" y="2737"/>
                  </a:moveTo>
                  <a:lnTo>
                    <a:pt x="1570" y="2737"/>
                  </a:lnTo>
                  <a:lnTo>
                    <a:pt x="1620" y="2753"/>
                  </a:lnTo>
                  <a:lnTo>
                    <a:pt x="1621" y="2753"/>
                  </a:lnTo>
                  <a:moveTo>
                    <a:pt x="1672" y="2768"/>
                  </a:moveTo>
                  <a:lnTo>
                    <a:pt x="1672" y="2768"/>
                  </a:lnTo>
                  <a:lnTo>
                    <a:pt x="1692" y="2774"/>
                  </a:lnTo>
                  <a:lnTo>
                    <a:pt x="1723" y="2783"/>
                  </a:lnTo>
                  <a:moveTo>
                    <a:pt x="1775" y="2796"/>
                  </a:moveTo>
                  <a:lnTo>
                    <a:pt x="1775" y="2796"/>
                  </a:lnTo>
                  <a:lnTo>
                    <a:pt x="1827" y="2809"/>
                  </a:lnTo>
                  <a:moveTo>
                    <a:pt x="1879" y="2820"/>
                  </a:moveTo>
                  <a:lnTo>
                    <a:pt x="1879" y="2820"/>
                  </a:lnTo>
                  <a:lnTo>
                    <a:pt x="1900" y="2824"/>
                  </a:lnTo>
                  <a:lnTo>
                    <a:pt x="1931" y="2830"/>
                  </a:lnTo>
                  <a:moveTo>
                    <a:pt x="1984" y="2839"/>
                  </a:moveTo>
                  <a:lnTo>
                    <a:pt x="1984" y="2839"/>
                  </a:lnTo>
                  <a:lnTo>
                    <a:pt x="2008" y="2843"/>
                  </a:lnTo>
                  <a:lnTo>
                    <a:pt x="2037" y="2847"/>
                  </a:lnTo>
                  <a:moveTo>
                    <a:pt x="2090" y="2853"/>
                  </a:moveTo>
                  <a:lnTo>
                    <a:pt x="2090" y="2853"/>
                  </a:lnTo>
                  <a:lnTo>
                    <a:pt x="2101" y="2855"/>
                  </a:lnTo>
                  <a:lnTo>
                    <a:pt x="2143" y="2859"/>
                  </a:lnTo>
                  <a:moveTo>
                    <a:pt x="2196" y="2864"/>
                  </a:moveTo>
                  <a:lnTo>
                    <a:pt x="2196" y="2864"/>
                  </a:lnTo>
                  <a:lnTo>
                    <a:pt x="2200" y="2865"/>
                  </a:lnTo>
                  <a:lnTo>
                    <a:pt x="2249" y="2869"/>
                  </a:lnTo>
                  <a:moveTo>
                    <a:pt x="2302" y="2873"/>
                  </a:moveTo>
                  <a:lnTo>
                    <a:pt x="2302" y="2873"/>
                  </a:lnTo>
                  <a:lnTo>
                    <a:pt x="2302" y="2873"/>
                  </a:lnTo>
                  <a:lnTo>
                    <a:pt x="2354" y="2877"/>
                  </a:lnTo>
                  <a:lnTo>
                    <a:pt x="2355" y="2877"/>
                  </a:lnTo>
                  <a:moveTo>
                    <a:pt x="2408" y="2880"/>
                  </a:moveTo>
                  <a:lnTo>
                    <a:pt x="2408" y="2880"/>
                  </a:lnTo>
                  <a:lnTo>
                    <a:pt x="2458" y="2883"/>
                  </a:lnTo>
                  <a:lnTo>
                    <a:pt x="2462" y="2883"/>
                  </a:lnTo>
                  <a:moveTo>
                    <a:pt x="2515" y="2886"/>
                  </a:moveTo>
                  <a:lnTo>
                    <a:pt x="2515" y="2886"/>
                  </a:lnTo>
                  <a:lnTo>
                    <a:pt x="2560" y="2888"/>
                  </a:lnTo>
                  <a:lnTo>
                    <a:pt x="2568" y="2889"/>
                  </a:lnTo>
                  <a:moveTo>
                    <a:pt x="2622" y="2891"/>
                  </a:moveTo>
                  <a:lnTo>
                    <a:pt x="2622" y="2891"/>
                  </a:lnTo>
                  <a:lnTo>
                    <a:pt x="2658" y="2892"/>
                  </a:lnTo>
                  <a:lnTo>
                    <a:pt x="2675" y="2893"/>
                  </a:lnTo>
                  <a:moveTo>
                    <a:pt x="2728" y="2894"/>
                  </a:moveTo>
                  <a:lnTo>
                    <a:pt x="2728" y="2894"/>
                  </a:lnTo>
                  <a:lnTo>
                    <a:pt x="2748" y="2895"/>
                  </a:lnTo>
                  <a:lnTo>
                    <a:pt x="2781" y="2896"/>
                  </a:lnTo>
                  <a:moveTo>
                    <a:pt x="2835" y="2897"/>
                  </a:moveTo>
                  <a:lnTo>
                    <a:pt x="2835" y="2897"/>
                  </a:lnTo>
                  <a:lnTo>
                    <a:pt x="2866" y="2897"/>
                  </a:lnTo>
                  <a:lnTo>
                    <a:pt x="2888" y="2898"/>
                  </a:lnTo>
                  <a:moveTo>
                    <a:pt x="2941" y="2898"/>
                  </a:moveTo>
                  <a:lnTo>
                    <a:pt x="2941" y="2898"/>
                  </a:lnTo>
                  <a:lnTo>
                    <a:pt x="2956" y="2899"/>
                  </a:lnTo>
                  <a:lnTo>
                    <a:pt x="2978" y="2899"/>
                  </a:lnTo>
                  <a:lnTo>
                    <a:pt x="2995" y="2899"/>
                  </a:lnTo>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7" name="Freeform 15">
              <a:extLst>
                <a:ext uri="{FF2B5EF4-FFF2-40B4-BE49-F238E27FC236}">
                  <a16:creationId xmlns:a16="http://schemas.microsoft.com/office/drawing/2014/main" id="{939A95B1-2382-46A6-80A1-C6864FAC8E37}"/>
                </a:ext>
              </a:extLst>
            </p:cNvPr>
            <p:cNvSpPr>
              <a:spLocks noEditPoints="1"/>
            </p:cNvSpPr>
            <p:nvPr/>
          </p:nvSpPr>
          <p:spPr bwMode="auto">
            <a:xfrm>
              <a:off x="2711" y="1317"/>
              <a:ext cx="756" cy="2655"/>
            </a:xfrm>
            <a:custGeom>
              <a:avLst/>
              <a:gdLst>
                <a:gd name="T0" fmla="*/ 1096 w 1096"/>
                <a:gd name="T1" fmla="*/ 527 h 3849"/>
                <a:gd name="T2" fmla="*/ 1096 w 1096"/>
                <a:gd name="T3" fmla="*/ 527 h 3849"/>
                <a:gd name="T4" fmla="*/ 1096 w 1096"/>
                <a:gd name="T5" fmla="*/ 3849 h 3849"/>
                <a:gd name="T6" fmla="*/ 696 w 1096"/>
                <a:gd name="T7" fmla="*/ 0 h 3849"/>
                <a:gd name="T8" fmla="*/ 696 w 1096"/>
                <a:gd name="T9" fmla="*/ 0 h 3849"/>
                <a:gd name="T10" fmla="*/ 696 w 1096"/>
                <a:gd name="T11" fmla="*/ 3849 h 3849"/>
                <a:gd name="T12" fmla="*/ 0 w 1096"/>
                <a:gd name="T13" fmla="*/ 373 h 3849"/>
                <a:gd name="T14" fmla="*/ 0 w 1096"/>
                <a:gd name="T15" fmla="*/ 373 h 3849"/>
                <a:gd name="T16" fmla="*/ 0 w 1096"/>
                <a:gd name="T17" fmla="*/ 3849 h 3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6" h="3849">
                  <a:moveTo>
                    <a:pt x="1096" y="527"/>
                  </a:moveTo>
                  <a:lnTo>
                    <a:pt x="1096" y="527"/>
                  </a:lnTo>
                  <a:lnTo>
                    <a:pt x="1096" y="3849"/>
                  </a:lnTo>
                  <a:moveTo>
                    <a:pt x="696" y="0"/>
                  </a:moveTo>
                  <a:lnTo>
                    <a:pt x="696" y="0"/>
                  </a:lnTo>
                  <a:lnTo>
                    <a:pt x="696" y="3849"/>
                  </a:lnTo>
                  <a:moveTo>
                    <a:pt x="0" y="373"/>
                  </a:moveTo>
                  <a:lnTo>
                    <a:pt x="0" y="373"/>
                  </a:lnTo>
                  <a:lnTo>
                    <a:pt x="0" y="3849"/>
                  </a:lnTo>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8" name="Freeform 16">
              <a:extLst>
                <a:ext uri="{FF2B5EF4-FFF2-40B4-BE49-F238E27FC236}">
                  <a16:creationId xmlns:a16="http://schemas.microsoft.com/office/drawing/2014/main" id="{16754E06-7710-4FCE-BB3C-F635D9EC98D5}"/>
                </a:ext>
              </a:extLst>
            </p:cNvPr>
            <p:cNvSpPr>
              <a:spLocks/>
            </p:cNvSpPr>
            <p:nvPr/>
          </p:nvSpPr>
          <p:spPr bwMode="auto">
            <a:xfrm>
              <a:off x="387" y="3860"/>
              <a:ext cx="961" cy="112"/>
            </a:xfrm>
            <a:custGeom>
              <a:avLst/>
              <a:gdLst>
                <a:gd name="T0" fmla="*/ 1395 w 1395"/>
                <a:gd name="T1" fmla="*/ 28 h 162"/>
                <a:gd name="T2" fmla="*/ 1395 w 1395"/>
                <a:gd name="T3" fmla="*/ 28 h 162"/>
                <a:gd name="T4" fmla="*/ 1033 w 1395"/>
                <a:gd name="T5" fmla="*/ 77 h 162"/>
                <a:gd name="T6" fmla="*/ 0 w 1395"/>
                <a:gd name="T7" fmla="*/ 118 h 162"/>
                <a:gd name="T8" fmla="*/ 0 w 1395"/>
                <a:gd name="T9" fmla="*/ 162 h 162"/>
                <a:gd name="T10" fmla="*/ 1395 w 1395"/>
                <a:gd name="T11" fmla="*/ 162 h 162"/>
                <a:gd name="T12" fmla="*/ 1395 w 1395"/>
                <a:gd name="T13" fmla="*/ 28 h 162"/>
              </a:gdLst>
              <a:ahLst/>
              <a:cxnLst>
                <a:cxn ang="0">
                  <a:pos x="T0" y="T1"/>
                </a:cxn>
                <a:cxn ang="0">
                  <a:pos x="T2" y="T3"/>
                </a:cxn>
                <a:cxn ang="0">
                  <a:pos x="T4" y="T5"/>
                </a:cxn>
                <a:cxn ang="0">
                  <a:pos x="T6" y="T7"/>
                </a:cxn>
                <a:cxn ang="0">
                  <a:pos x="T8" y="T9"/>
                </a:cxn>
                <a:cxn ang="0">
                  <a:pos x="T10" y="T11"/>
                </a:cxn>
                <a:cxn ang="0">
                  <a:pos x="T12" y="T13"/>
                </a:cxn>
              </a:cxnLst>
              <a:rect l="0" t="0" r="r" b="b"/>
              <a:pathLst>
                <a:path w="1395" h="162">
                  <a:moveTo>
                    <a:pt x="1395" y="28"/>
                  </a:moveTo>
                  <a:lnTo>
                    <a:pt x="1395" y="28"/>
                  </a:lnTo>
                  <a:cubicBezTo>
                    <a:pt x="1282" y="50"/>
                    <a:pt x="1147" y="69"/>
                    <a:pt x="1033" y="77"/>
                  </a:cubicBezTo>
                  <a:cubicBezTo>
                    <a:pt x="738" y="98"/>
                    <a:pt x="0" y="118"/>
                    <a:pt x="0" y="118"/>
                  </a:cubicBezTo>
                  <a:lnTo>
                    <a:pt x="0" y="162"/>
                  </a:lnTo>
                  <a:lnTo>
                    <a:pt x="1395" y="162"/>
                  </a:lnTo>
                  <a:cubicBezTo>
                    <a:pt x="1395" y="162"/>
                    <a:pt x="1395" y="0"/>
                    <a:pt x="1395" y="28"/>
                  </a:cubicBezTo>
                  <a:close/>
                </a:path>
              </a:pathLst>
            </a:custGeom>
            <a:solidFill>
              <a:srgbClr val="4EBD38"/>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9" name="Freeform 17">
              <a:extLst>
                <a:ext uri="{FF2B5EF4-FFF2-40B4-BE49-F238E27FC236}">
                  <a16:creationId xmlns:a16="http://schemas.microsoft.com/office/drawing/2014/main" id="{65B3AEF4-E0A0-48EC-B916-F5A580E4DD81}"/>
                </a:ext>
              </a:extLst>
            </p:cNvPr>
            <p:cNvSpPr>
              <a:spLocks/>
            </p:cNvSpPr>
            <p:nvPr/>
          </p:nvSpPr>
          <p:spPr bwMode="auto">
            <a:xfrm>
              <a:off x="387" y="3860"/>
              <a:ext cx="961" cy="112"/>
            </a:xfrm>
            <a:custGeom>
              <a:avLst/>
              <a:gdLst>
                <a:gd name="T0" fmla="*/ 1395 w 1395"/>
                <a:gd name="T1" fmla="*/ 28 h 162"/>
                <a:gd name="T2" fmla="*/ 1395 w 1395"/>
                <a:gd name="T3" fmla="*/ 28 h 162"/>
                <a:gd name="T4" fmla="*/ 1033 w 1395"/>
                <a:gd name="T5" fmla="*/ 77 h 162"/>
                <a:gd name="T6" fmla="*/ 0 w 1395"/>
                <a:gd name="T7" fmla="*/ 118 h 162"/>
                <a:gd name="T8" fmla="*/ 0 w 1395"/>
                <a:gd name="T9" fmla="*/ 162 h 162"/>
                <a:gd name="T10" fmla="*/ 1395 w 1395"/>
                <a:gd name="T11" fmla="*/ 162 h 162"/>
                <a:gd name="T12" fmla="*/ 1395 w 1395"/>
                <a:gd name="T13" fmla="*/ 28 h 162"/>
                <a:gd name="T14" fmla="*/ 1395 w 1395"/>
                <a:gd name="T15" fmla="*/ 28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5" h="162">
                  <a:moveTo>
                    <a:pt x="1395" y="28"/>
                  </a:moveTo>
                  <a:lnTo>
                    <a:pt x="1395" y="28"/>
                  </a:lnTo>
                  <a:cubicBezTo>
                    <a:pt x="1282" y="50"/>
                    <a:pt x="1147" y="69"/>
                    <a:pt x="1033" y="77"/>
                  </a:cubicBezTo>
                  <a:cubicBezTo>
                    <a:pt x="738" y="98"/>
                    <a:pt x="0" y="118"/>
                    <a:pt x="0" y="118"/>
                  </a:cubicBezTo>
                  <a:lnTo>
                    <a:pt x="0" y="162"/>
                  </a:lnTo>
                  <a:lnTo>
                    <a:pt x="1395" y="162"/>
                  </a:lnTo>
                  <a:cubicBezTo>
                    <a:pt x="1395" y="162"/>
                    <a:pt x="1395" y="0"/>
                    <a:pt x="1395" y="28"/>
                  </a:cubicBezTo>
                  <a:lnTo>
                    <a:pt x="1395" y="28"/>
                  </a:lnTo>
                  <a:close/>
                </a:path>
              </a:pathLst>
            </a:custGeom>
            <a:noFill/>
            <a:ln w="269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0" name="Freeform 18">
              <a:extLst>
                <a:ext uri="{FF2B5EF4-FFF2-40B4-BE49-F238E27FC236}">
                  <a16:creationId xmlns:a16="http://schemas.microsoft.com/office/drawing/2014/main" id="{99818BAB-8557-4BDA-9095-D8E2A7E07113}"/>
                </a:ext>
              </a:extLst>
            </p:cNvPr>
            <p:cNvSpPr>
              <a:spLocks noEditPoints="1"/>
            </p:cNvSpPr>
            <p:nvPr/>
          </p:nvSpPr>
          <p:spPr bwMode="auto">
            <a:xfrm>
              <a:off x="387" y="786"/>
              <a:ext cx="5187" cy="3186"/>
            </a:xfrm>
            <a:custGeom>
              <a:avLst/>
              <a:gdLst>
                <a:gd name="T0" fmla="*/ 2914 w 7528"/>
                <a:gd name="T1" fmla="*/ 2402 h 4618"/>
                <a:gd name="T2" fmla="*/ 2914 w 7528"/>
                <a:gd name="T3" fmla="*/ 2402 h 4618"/>
                <a:gd name="T4" fmla="*/ 3058 w 7528"/>
                <a:gd name="T5" fmla="*/ 1898 h 4618"/>
                <a:gd name="T6" fmla="*/ 3922 w 7528"/>
                <a:gd name="T7" fmla="*/ 696 h 4618"/>
                <a:gd name="T8" fmla="*/ 4467 w 7528"/>
                <a:gd name="T9" fmla="*/ 1297 h 4618"/>
                <a:gd name="T10" fmla="*/ 0 w 7528"/>
                <a:gd name="T11" fmla="*/ 4574 h 4618"/>
                <a:gd name="T12" fmla="*/ 0 w 7528"/>
                <a:gd name="T13" fmla="*/ 4574 h 4618"/>
                <a:gd name="T14" fmla="*/ 0 w 7528"/>
                <a:gd name="T15" fmla="*/ 0 h 4618"/>
                <a:gd name="T16" fmla="*/ 7528 w 7528"/>
                <a:gd name="T17" fmla="*/ 0 h 4618"/>
                <a:gd name="T18" fmla="*/ 7528 w 7528"/>
                <a:gd name="T19" fmla="*/ 4618 h 4618"/>
                <a:gd name="T20" fmla="*/ 2910 w 7528"/>
                <a:gd name="T21" fmla="*/ 4618 h 4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28" h="4618">
                  <a:moveTo>
                    <a:pt x="2914" y="2402"/>
                  </a:moveTo>
                  <a:lnTo>
                    <a:pt x="2914" y="2402"/>
                  </a:lnTo>
                  <a:cubicBezTo>
                    <a:pt x="2973" y="2195"/>
                    <a:pt x="3025" y="2010"/>
                    <a:pt x="3058" y="1898"/>
                  </a:cubicBezTo>
                  <a:cubicBezTo>
                    <a:pt x="3163" y="1539"/>
                    <a:pt x="3522" y="675"/>
                    <a:pt x="3922" y="696"/>
                  </a:cubicBezTo>
                  <a:cubicBezTo>
                    <a:pt x="4155" y="708"/>
                    <a:pt x="4338" y="1005"/>
                    <a:pt x="4467" y="1297"/>
                  </a:cubicBezTo>
                  <a:moveTo>
                    <a:pt x="0" y="4574"/>
                  </a:moveTo>
                  <a:lnTo>
                    <a:pt x="0" y="4574"/>
                  </a:lnTo>
                  <a:lnTo>
                    <a:pt x="0" y="0"/>
                  </a:lnTo>
                  <a:lnTo>
                    <a:pt x="7528" y="0"/>
                  </a:lnTo>
                  <a:lnTo>
                    <a:pt x="7528" y="4618"/>
                  </a:lnTo>
                  <a:lnTo>
                    <a:pt x="2910" y="4618"/>
                  </a:lnTo>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1" name="Freeform 19">
              <a:extLst>
                <a:ext uri="{FF2B5EF4-FFF2-40B4-BE49-F238E27FC236}">
                  <a16:creationId xmlns:a16="http://schemas.microsoft.com/office/drawing/2014/main" id="{FD7CAEC4-5C7C-4980-ACCB-B2A3093B6E24}"/>
                </a:ext>
              </a:extLst>
            </p:cNvPr>
            <p:cNvSpPr>
              <a:spLocks/>
            </p:cNvSpPr>
            <p:nvPr/>
          </p:nvSpPr>
          <p:spPr bwMode="auto">
            <a:xfrm>
              <a:off x="1348" y="2443"/>
              <a:ext cx="1046" cy="1529"/>
            </a:xfrm>
            <a:custGeom>
              <a:avLst/>
              <a:gdLst>
                <a:gd name="T0" fmla="*/ 1515 w 1519"/>
                <a:gd name="T1" fmla="*/ 2216 h 2216"/>
                <a:gd name="T2" fmla="*/ 1515 w 1519"/>
                <a:gd name="T3" fmla="*/ 2216 h 2216"/>
                <a:gd name="T4" fmla="*/ 0 w 1519"/>
                <a:gd name="T5" fmla="*/ 2216 h 2216"/>
                <a:gd name="T6" fmla="*/ 0 w 1519"/>
                <a:gd name="T7" fmla="*/ 2083 h 2216"/>
                <a:gd name="T8" fmla="*/ 376 w 1519"/>
                <a:gd name="T9" fmla="*/ 1963 h 2216"/>
                <a:gd name="T10" fmla="*/ 1136 w 1519"/>
                <a:gd name="T11" fmla="*/ 1183 h 2216"/>
                <a:gd name="T12" fmla="*/ 1519 w 1519"/>
                <a:gd name="T13" fmla="*/ 0 h 2216"/>
                <a:gd name="T14" fmla="*/ 1515 w 1519"/>
                <a:gd name="T15" fmla="*/ 2216 h 22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9" h="2216">
                  <a:moveTo>
                    <a:pt x="1515" y="2216"/>
                  </a:moveTo>
                  <a:lnTo>
                    <a:pt x="1515" y="2216"/>
                  </a:lnTo>
                  <a:lnTo>
                    <a:pt x="0" y="2216"/>
                  </a:lnTo>
                  <a:lnTo>
                    <a:pt x="0" y="2083"/>
                  </a:lnTo>
                  <a:cubicBezTo>
                    <a:pt x="181" y="2048"/>
                    <a:pt x="325" y="2002"/>
                    <a:pt x="376" y="1963"/>
                  </a:cubicBezTo>
                  <a:cubicBezTo>
                    <a:pt x="461" y="1899"/>
                    <a:pt x="904" y="1604"/>
                    <a:pt x="1136" y="1183"/>
                  </a:cubicBezTo>
                  <a:cubicBezTo>
                    <a:pt x="1225" y="1020"/>
                    <a:pt x="1390" y="455"/>
                    <a:pt x="1519" y="0"/>
                  </a:cubicBezTo>
                  <a:lnTo>
                    <a:pt x="1515" y="2216"/>
                  </a:lnTo>
                  <a:close/>
                </a:path>
              </a:pathLst>
            </a:custGeom>
            <a:solidFill>
              <a:srgbClr val="F58B18"/>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2" name="Freeform 20">
              <a:extLst>
                <a:ext uri="{FF2B5EF4-FFF2-40B4-BE49-F238E27FC236}">
                  <a16:creationId xmlns:a16="http://schemas.microsoft.com/office/drawing/2014/main" id="{F52A287F-D422-49C5-B55C-3EC6A5B0D112}"/>
                </a:ext>
              </a:extLst>
            </p:cNvPr>
            <p:cNvSpPr>
              <a:spLocks/>
            </p:cNvSpPr>
            <p:nvPr/>
          </p:nvSpPr>
          <p:spPr bwMode="auto">
            <a:xfrm>
              <a:off x="1348" y="2443"/>
              <a:ext cx="1046" cy="1529"/>
            </a:xfrm>
            <a:custGeom>
              <a:avLst/>
              <a:gdLst>
                <a:gd name="T0" fmla="*/ 1515 w 1519"/>
                <a:gd name="T1" fmla="*/ 2216 h 2216"/>
                <a:gd name="T2" fmla="*/ 1515 w 1519"/>
                <a:gd name="T3" fmla="*/ 2216 h 2216"/>
                <a:gd name="T4" fmla="*/ 0 w 1519"/>
                <a:gd name="T5" fmla="*/ 2216 h 2216"/>
                <a:gd name="T6" fmla="*/ 0 w 1519"/>
                <a:gd name="T7" fmla="*/ 2083 h 2216"/>
                <a:gd name="T8" fmla="*/ 376 w 1519"/>
                <a:gd name="T9" fmla="*/ 1963 h 2216"/>
                <a:gd name="T10" fmla="*/ 1136 w 1519"/>
                <a:gd name="T11" fmla="*/ 1183 h 2216"/>
                <a:gd name="T12" fmla="*/ 1519 w 1519"/>
                <a:gd name="T13" fmla="*/ 0 h 2216"/>
                <a:gd name="T14" fmla="*/ 1515 w 1519"/>
                <a:gd name="T15" fmla="*/ 2216 h 2216"/>
                <a:gd name="T16" fmla="*/ 1515 w 1519"/>
                <a:gd name="T17" fmla="*/ 2216 h 2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9" h="2216">
                  <a:moveTo>
                    <a:pt x="1515" y="2216"/>
                  </a:moveTo>
                  <a:lnTo>
                    <a:pt x="1515" y="2216"/>
                  </a:lnTo>
                  <a:lnTo>
                    <a:pt x="0" y="2216"/>
                  </a:lnTo>
                  <a:lnTo>
                    <a:pt x="0" y="2083"/>
                  </a:lnTo>
                  <a:cubicBezTo>
                    <a:pt x="181" y="2048"/>
                    <a:pt x="325" y="2002"/>
                    <a:pt x="376" y="1963"/>
                  </a:cubicBezTo>
                  <a:cubicBezTo>
                    <a:pt x="461" y="1899"/>
                    <a:pt x="904" y="1604"/>
                    <a:pt x="1136" y="1183"/>
                  </a:cubicBezTo>
                  <a:cubicBezTo>
                    <a:pt x="1225" y="1020"/>
                    <a:pt x="1390" y="455"/>
                    <a:pt x="1519" y="0"/>
                  </a:cubicBezTo>
                  <a:lnTo>
                    <a:pt x="1515" y="2216"/>
                  </a:lnTo>
                  <a:lnTo>
                    <a:pt x="1515" y="2216"/>
                  </a:lnTo>
                  <a:close/>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3" name="Freeform 21">
              <a:extLst>
                <a:ext uri="{FF2B5EF4-FFF2-40B4-BE49-F238E27FC236}">
                  <a16:creationId xmlns:a16="http://schemas.microsoft.com/office/drawing/2014/main" id="{2836F789-D5AC-4499-B1F7-4FDC871FAAA4}"/>
                </a:ext>
              </a:extLst>
            </p:cNvPr>
            <p:cNvSpPr>
              <a:spLocks/>
            </p:cNvSpPr>
            <p:nvPr/>
          </p:nvSpPr>
          <p:spPr bwMode="auto">
            <a:xfrm>
              <a:off x="2121" y="3370"/>
              <a:ext cx="75" cy="75"/>
            </a:xfrm>
            <a:custGeom>
              <a:avLst/>
              <a:gdLst>
                <a:gd name="T0" fmla="*/ 109 w 109"/>
                <a:gd name="T1" fmla="*/ 109 h 109"/>
                <a:gd name="T2" fmla="*/ 109 w 109"/>
                <a:gd name="T3" fmla="*/ 109 h 109"/>
                <a:gd name="T4" fmla="*/ 0 w 109"/>
                <a:gd name="T5" fmla="*/ 93 h 109"/>
                <a:gd name="T6" fmla="*/ 77 w 109"/>
                <a:gd name="T7" fmla="*/ 78 h 109"/>
                <a:gd name="T8" fmla="*/ 93 w 109"/>
                <a:gd name="T9" fmla="*/ 0 h 109"/>
                <a:gd name="T10" fmla="*/ 109 w 109"/>
                <a:gd name="T11" fmla="*/ 109 h 109"/>
              </a:gdLst>
              <a:ahLst/>
              <a:cxnLst>
                <a:cxn ang="0">
                  <a:pos x="T0" y="T1"/>
                </a:cxn>
                <a:cxn ang="0">
                  <a:pos x="T2" y="T3"/>
                </a:cxn>
                <a:cxn ang="0">
                  <a:pos x="T4" y="T5"/>
                </a:cxn>
                <a:cxn ang="0">
                  <a:pos x="T6" y="T7"/>
                </a:cxn>
                <a:cxn ang="0">
                  <a:pos x="T8" y="T9"/>
                </a:cxn>
                <a:cxn ang="0">
                  <a:pos x="T10" y="T11"/>
                </a:cxn>
              </a:cxnLst>
              <a:rect l="0" t="0" r="r" b="b"/>
              <a:pathLst>
                <a:path w="109" h="109">
                  <a:moveTo>
                    <a:pt x="109" y="109"/>
                  </a:moveTo>
                  <a:lnTo>
                    <a:pt x="109" y="109"/>
                  </a:lnTo>
                  <a:lnTo>
                    <a:pt x="0" y="93"/>
                  </a:lnTo>
                  <a:lnTo>
                    <a:pt x="77" y="78"/>
                  </a:lnTo>
                  <a:lnTo>
                    <a:pt x="93" y="0"/>
                  </a:lnTo>
                  <a:lnTo>
                    <a:pt x="109" y="109"/>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4" name="Freeform 22">
              <a:extLst>
                <a:ext uri="{FF2B5EF4-FFF2-40B4-BE49-F238E27FC236}">
                  <a16:creationId xmlns:a16="http://schemas.microsoft.com/office/drawing/2014/main" id="{7BA2F809-49F7-4A4F-9D44-ECBE7B9EBE5C}"/>
                </a:ext>
              </a:extLst>
            </p:cNvPr>
            <p:cNvSpPr>
              <a:spLocks/>
            </p:cNvSpPr>
            <p:nvPr/>
          </p:nvSpPr>
          <p:spPr bwMode="auto">
            <a:xfrm>
              <a:off x="2121" y="3370"/>
              <a:ext cx="75" cy="75"/>
            </a:xfrm>
            <a:custGeom>
              <a:avLst/>
              <a:gdLst>
                <a:gd name="T0" fmla="*/ 109 w 109"/>
                <a:gd name="T1" fmla="*/ 109 h 109"/>
                <a:gd name="T2" fmla="*/ 109 w 109"/>
                <a:gd name="T3" fmla="*/ 109 h 109"/>
                <a:gd name="T4" fmla="*/ 0 w 109"/>
                <a:gd name="T5" fmla="*/ 93 h 109"/>
                <a:gd name="T6" fmla="*/ 77 w 109"/>
                <a:gd name="T7" fmla="*/ 78 h 109"/>
                <a:gd name="T8" fmla="*/ 93 w 109"/>
                <a:gd name="T9" fmla="*/ 0 h 109"/>
                <a:gd name="T10" fmla="*/ 109 w 109"/>
                <a:gd name="T11" fmla="*/ 109 h 109"/>
              </a:gdLst>
              <a:ahLst/>
              <a:cxnLst>
                <a:cxn ang="0">
                  <a:pos x="T0" y="T1"/>
                </a:cxn>
                <a:cxn ang="0">
                  <a:pos x="T2" y="T3"/>
                </a:cxn>
                <a:cxn ang="0">
                  <a:pos x="T4" y="T5"/>
                </a:cxn>
                <a:cxn ang="0">
                  <a:pos x="T6" y="T7"/>
                </a:cxn>
                <a:cxn ang="0">
                  <a:pos x="T8" y="T9"/>
                </a:cxn>
                <a:cxn ang="0">
                  <a:pos x="T10" y="T11"/>
                </a:cxn>
              </a:cxnLst>
              <a:rect l="0" t="0" r="r" b="b"/>
              <a:pathLst>
                <a:path w="109" h="109">
                  <a:moveTo>
                    <a:pt x="109" y="109"/>
                  </a:moveTo>
                  <a:lnTo>
                    <a:pt x="109" y="109"/>
                  </a:lnTo>
                  <a:lnTo>
                    <a:pt x="0" y="93"/>
                  </a:lnTo>
                  <a:lnTo>
                    <a:pt x="77" y="78"/>
                  </a:lnTo>
                  <a:lnTo>
                    <a:pt x="93" y="0"/>
                  </a:lnTo>
                  <a:lnTo>
                    <a:pt x="109" y="109"/>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5" name="Freeform 23">
              <a:extLst>
                <a:ext uri="{FF2B5EF4-FFF2-40B4-BE49-F238E27FC236}">
                  <a16:creationId xmlns:a16="http://schemas.microsoft.com/office/drawing/2014/main" id="{C667969E-A567-4090-B753-B08BA41B11E9}"/>
                </a:ext>
              </a:extLst>
            </p:cNvPr>
            <p:cNvSpPr>
              <a:spLocks/>
            </p:cNvSpPr>
            <p:nvPr/>
          </p:nvSpPr>
          <p:spPr bwMode="auto">
            <a:xfrm>
              <a:off x="2121" y="3370"/>
              <a:ext cx="75" cy="75"/>
            </a:xfrm>
            <a:custGeom>
              <a:avLst/>
              <a:gdLst>
                <a:gd name="T0" fmla="*/ 109 w 109"/>
                <a:gd name="T1" fmla="*/ 109 h 109"/>
                <a:gd name="T2" fmla="*/ 109 w 109"/>
                <a:gd name="T3" fmla="*/ 109 h 109"/>
                <a:gd name="T4" fmla="*/ 0 w 109"/>
                <a:gd name="T5" fmla="*/ 93 h 109"/>
                <a:gd name="T6" fmla="*/ 77 w 109"/>
                <a:gd name="T7" fmla="*/ 78 h 109"/>
                <a:gd name="T8" fmla="*/ 93 w 109"/>
                <a:gd name="T9" fmla="*/ 0 h 109"/>
                <a:gd name="T10" fmla="*/ 109 w 109"/>
                <a:gd name="T11" fmla="*/ 109 h 109"/>
                <a:gd name="T12" fmla="*/ 109 w 109"/>
                <a:gd name="T13" fmla="*/ 109 h 109"/>
              </a:gdLst>
              <a:ahLst/>
              <a:cxnLst>
                <a:cxn ang="0">
                  <a:pos x="T0" y="T1"/>
                </a:cxn>
                <a:cxn ang="0">
                  <a:pos x="T2" y="T3"/>
                </a:cxn>
                <a:cxn ang="0">
                  <a:pos x="T4" y="T5"/>
                </a:cxn>
                <a:cxn ang="0">
                  <a:pos x="T6" y="T7"/>
                </a:cxn>
                <a:cxn ang="0">
                  <a:pos x="T8" y="T9"/>
                </a:cxn>
                <a:cxn ang="0">
                  <a:pos x="T10" y="T11"/>
                </a:cxn>
                <a:cxn ang="0">
                  <a:pos x="T12" y="T13"/>
                </a:cxn>
              </a:cxnLst>
              <a:rect l="0" t="0" r="r" b="b"/>
              <a:pathLst>
                <a:path w="109" h="109">
                  <a:moveTo>
                    <a:pt x="109" y="109"/>
                  </a:moveTo>
                  <a:lnTo>
                    <a:pt x="109" y="109"/>
                  </a:lnTo>
                  <a:lnTo>
                    <a:pt x="0" y="93"/>
                  </a:lnTo>
                  <a:lnTo>
                    <a:pt x="77" y="78"/>
                  </a:lnTo>
                  <a:lnTo>
                    <a:pt x="93" y="0"/>
                  </a:lnTo>
                  <a:lnTo>
                    <a:pt x="109" y="109"/>
                  </a:lnTo>
                  <a:lnTo>
                    <a:pt x="109" y="109"/>
                  </a:lnTo>
                  <a:close/>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6" name="Freeform 24">
              <a:extLst>
                <a:ext uri="{FF2B5EF4-FFF2-40B4-BE49-F238E27FC236}">
                  <a16:creationId xmlns:a16="http://schemas.microsoft.com/office/drawing/2014/main" id="{BEA42F38-16E4-43F2-9ADD-92D93119CC89}"/>
                </a:ext>
              </a:extLst>
            </p:cNvPr>
            <p:cNvSpPr>
              <a:spLocks/>
            </p:cNvSpPr>
            <p:nvPr/>
          </p:nvSpPr>
          <p:spPr bwMode="auto">
            <a:xfrm>
              <a:off x="1685" y="2950"/>
              <a:ext cx="493" cy="480"/>
            </a:xfrm>
            <a:custGeom>
              <a:avLst/>
              <a:gdLst>
                <a:gd name="T0" fmla="*/ 716 w 716"/>
                <a:gd name="T1" fmla="*/ 697 h 697"/>
                <a:gd name="T2" fmla="*/ 716 w 716"/>
                <a:gd name="T3" fmla="*/ 697 h 697"/>
                <a:gd name="T4" fmla="*/ 0 w 716"/>
                <a:gd name="T5" fmla="*/ 0 h 697"/>
              </a:gdLst>
              <a:ahLst/>
              <a:cxnLst>
                <a:cxn ang="0">
                  <a:pos x="T0" y="T1"/>
                </a:cxn>
                <a:cxn ang="0">
                  <a:pos x="T2" y="T3"/>
                </a:cxn>
                <a:cxn ang="0">
                  <a:pos x="T4" y="T5"/>
                </a:cxn>
              </a:cxnLst>
              <a:rect l="0" t="0" r="r" b="b"/>
              <a:pathLst>
                <a:path w="716" h="697">
                  <a:moveTo>
                    <a:pt x="716" y="697"/>
                  </a:moveTo>
                  <a:lnTo>
                    <a:pt x="716" y="697"/>
                  </a:lnTo>
                  <a:lnTo>
                    <a:pt x="0" y="0"/>
                  </a:lnTo>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7" name="Freeform 25">
              <a:extLst>
                <a:ext uri="{FF2B5EF4-FFF2-40B4-BE49-F238E27FC236}">
                  <a16:creationId xmlns:a16="http://schemas.microsoft.com/office/drawing/2014/main" id="{C553C9F3-35B7-4C44-A66F-690A66261E9B}"/>
                </a:ext>
              </a:extLst>
            </p:cNvPr>
            <p:cNvSpPr>
              <a:spLocks/>
            </p:cNvSpPr>
            <p:nvPr/>
          </p:nvSpPr>
          <p:spPr bwMode="auto">
            <a:xfrm>
              <a:off x="2501" y="2285"/>
              <a:ext cx="75" cy="78"/>
            </a:xfrm>
            <a:custGeom>
              <a:avLst/>
              <a:gdLst>
                <a:gd name="T0" fmla="*/ 109 w 109"/>
                <a:gd name="T1" fmla="*/ 101 h 114"/>
                <a:gd name="T2" fmla="*/ 109 w 109"/>
                <a:gd name="T3" fmla="*/ 101 h 114"/>
                <a:gd name="T4" fmla="*/ 0 w 109"/>
                <a:gd name="T5" fmla="*/ 114 h 114"/>
                <a:gd name="T6" fmla="*/ 71 w 109"/>
                <a:gd name="T7" fmla="*/ 79 h 114"/>
                <a:gd name="T8" fmla="*/ 66 w 109"/>
                <a:gd name="T9" fmla="*/ 0 h 114"/>
                <a:gd name="T10" fmla="*/ 109 w 109"/>
                <a:gd name="T11" fmla="*/ 101 h 114"/>
              </a:gdLst>
              <a:ahLst/>
              <a:cxnLst>
                <a:cxn ang="0">
                  <a:pos x="T0" y="T1"/>
                </a:cxn>
                <a:cxn ang="0">
                  <a:pos x="T2" y="T3"/>
                </a:cxn>
                <a:cxn ang="0">
                  <a:pos x="T4" y="T5"/>
                </a:cxn>
                <a:cxn ang="0">
                  <a:pos x="T6" y="T7"/>
                </a:cxn>
                <a:cxn ang="0">
                  <a:pos x="T8" y="T9"/>
                </a:cxn>
                <a:cxn ang="0">
                  <a:pos x="T10" y="T11"/>
                </a:cxn>
              </a:cxnLst>
              <a:rect l="0" t="0" r="r" b="b"/>
              <a:pathLst>
                <a:path w="109" h="114">
                  <a:moveTo>
                    <a:pt x="109" y="101"/>
                  </a:moveTo>
                  <a:lnTo>
                    <a:pt x="109" y="101"/>
                  </a:lnTo>
                  <a:lnTo>
                    <a:pt x="0" y="114"/>
                  </a:lnTo>
                  <a:lnTo>
                    <a:pt x="71" y="79"/>
                  </a:lnTo>
                  <a:lnTo>
                    <a:pt x="66" y="0"/>
                  </a:lnTo>
                  <a:lnTo>
                    <a:pt x="109" y="101"/>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8" name="Freeform 26">
              <a:extLst>
                <a:ext uri="{FF2B5EF4-FFF2-40B4-BE49-F238E27FC236}">
                  <a16:creationId xmlns:a16="http://schemas.microsoft.com/office/drawing/2014/main" id="{19C97632-EB13-451D-83D3-685B81DAAEF5}"/>
                </a:ext>
              </a:extLst>
            </p:cNvPr>
            <p:cNvSpPr>
              <a:spLocks/>
            </p:cNvSpPr>
            <p:nvPr/>
          </p:nvSpPr>
          <p:spPr bwMode="auto">
            <a:xfrm>
              <a:off x="2501" y="2285"/>
              <a:ext cx="75" cy="78"/>
            </a:xfrm>
            <a:custGeom>
              <a:avLst/>
              <a:gdLst>
                <a:gd name="T0" fmla="*/ 109 w 109"/>
                <a:gd name="T1" fmla="*/ 101 h 114"/>
                <a:gd name="T2" fmla="*/ 109 w 109"/>
                <a:gd name="T3" fmla="*/ 101 h 114"/>
                <a:gd name="T4" fmla="*/ 0 w 109"/>
                <a:gd name="T5" fmla="*/ 114 h 114"/>
                <a:gd name="T6" fmla="*/ 71 w 109"/>
                <a:gd name="T7" fmla="*/ 79 h 114"/>
                <a:gd name="T8" fmla="*/ 66 w 109"/>
                <a:gd name="T9" fmla="*/ 0 h 114"/>
                <a:gd name="T10" fmla="*/ 109 w 109"/>
                <a:gd name="T11" fmla="*/ 101 h 114"/>
              </a:gdLst>
              <a:ahLst/>
              <a:cxnLst>
                <a:cxn ang="0">
                  <a:pos x="T0" y="T1"/>
                </a:cxn>
                <a:cxn ang="0">
                  <a:pos x="T2" y="T3"/>
                </a:cxn>
                <a:cxn ang="0">
                  <a:pos x="T4" y="T5"/>
                </a:cxn>
                <a:cxn ang="0">
                  <a:pos x="T6" y="T7"/>
                </a:cxn>
                <a:cxn ang="0">
                  <a:pos x="T8" y="T9"/>
                </a:cxn>
                <a:cxn ang="0">
                  <a:pos x="T10" y="T11"/>
                </a:cxn>
              </a:cxnLst>
              <a:rect l="0" t="0" r="r" b="b"/>
              <a:pathLst>
                <a:path w="109" h="114">
                  <a:moveTo>
                    <a:pt x="109" y="101"/>
                  </a:moveTo>
                  <a:lnTo>
                    <a:pt x="109" y="101"/>
                  </a:lnTo>
                  <a:lnTo>
                    <a:pt x="0" y="114"/>
                  </a:lnTo>
                  <a:lnTo>
                    <a:pt x="71" y="79"/>
                  </a:lnTo>
                  <a:lnTo>
                    <a:pt x="66" y="0"/>
                  </a:lnTo>
                  <a:lnTo>
                    <a:pt x="109" y="101"/>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9" name="Freeform 27">
              <a:extLst>
                <a:ext uri="{FF2B5EF4-FFF2-40B4-BE49-F238E27FC236}">
                  <a16:creationId xmlns:a16="http://schemas.microsoft.com/office/drawing/2014/main" id="{798DCEA8-3491-4AEB-A94B-5E84556DB366}"/>
                </a:ext>
              </a:extLst>
            </p:cNvPr>
            <p:cNvSpPr>
              <a:spLocks/>
            </p:cNvSpPr>
            <p:nvPr/>
          </p:nvSpPr>
          <p:spPr bwMode="auto">
            <a:xfrm>
              <a:off x="2501" y="2285"/>
              <a:ext cx="75" cy="78"/>
            </a:xfrm>
            <a:custGeom>
              <a:avLst/>
              <a:gdLst>
                <a:gd name="T0" fmla="*/ 109 w 109"/>
                <a:gd name="T1" fmla="*/ 101 h 114"/>
                <a:gd name="T2" fmla="*/ 109 w 109"/>
                <a:gd name="T3" fmla="*/ 101 h 114"/>
                <a:gd name="T4" fmla="*/ 0 w 109"/>
                <a:gd name="T5" fmla="*/ 114 h 114"/>
                <a:gd name="T6" fmla="*/ 71 w 109"/>
                <a:gd name="T7" fmla="*/ 79 h 114"/>
                <a:gd name="T8" fmla="*/ 66 w 109"/>
                <a:gd name="T9" fmla="*/ 0 h 114"/>
                <a:gd name="T10" fmla="*/ 109 w 109"/>
                <a:gd name="T11" fmla="*/ 101 h 114"/>
                <a:gd name="T12" fmla="*/ 109 w 109"/>
                <a:gd name="T13" fmla="*/ 101 h 114"/>
              </a:gdLst>
              <a:ahLst/>
              <a:cxnLst>
                <a:cxn ang="0">
                  <a:pos x="T0" y="T1"/>
                </a:cxn>
                <a:cxn ang="0">
                  <a:pos x="T2" y="T3"/>
                </a:cxn>
                <a:cxn ang="0">
                  <a:pos x="T4" y="T5"/>
                </a:cxn>
                <a:cxn ang="0">
                  <a:pos x="T6" y="T7"/>
                </a:cxn>
                <a:cxn ang="0">
                  <a:pos x="T8" y="T9"/>
                </a:cxn>
                <a:cxn ang="0">
                  <a:pos x="T10" y="T11"/>
                </a:cxn>
                <a:cxn ang="0">
                  <a:pos x="T12" y="T13"/>
                </a:cxn>
              </a:cxnLst>
              <a:rect l="0" t="0" r="r" b="b"/>
              <a:pathLst>
                <a:path w="109" h="114">
                  <a:moveTo>
                    <a:pt x="109" y="101"/>
                  </a:moveTo>
                  <a:lnTo>
                    <a:pt x="109" y="101"/>
                  </a:lnTo>
                  <a:lnTo>
                    <a:pt x="0" y="114"/>
                  </a:lnTo>
                  <a:lnTo>
                    <a:pt x="71" y="79"/>
                  </a:lnTo>
                  <a:lnTo>
                    <a:pt x="66" y="0"/>
                  </a:lnTo>
                  <a:lnTo>
                    <a:pt x="109" y="101"/>
                  </a:lnTo>
                  <a:lnTo>
                    <a:pt x="109" y="101"/>
                  </a:lnTo>
                  <a:close/>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0" name="Freeform 28">
              <a:extLst>
                <a:ext uri="{FF2B5EF4-FFF2-40B4-BE49-F238E27FC236}">
                  <a16:creationId xmlns:a16="http://schemas.microsoft.com/office/drawing/2014/main" id="{7DAAF74F-2F57-4438-9CB2-7F5CA9418EC0}"/>
                </a:ext>
              </a:extLst>
            </p:cNvPr>
            <p:cNvSpPr>
              <a:spLocks/>
            </p:cNvSpPr>
            <p:nvPr/>
          </p:nvSpPr>
          <p:spPr bwMode="auto">
            <a:xfrm>
              <a:off x="2064" y="2060"/>
              <a:ext cx="491" cy="284"/>
            </a:xfrm>
            <a:custGeom>
              <a:avLst/>
              <a:gdLst>
                <a:gd name="T0" fmla="*/ 713 w 713"/>
                <a:gd name="T1" fmla="*/ 411 h 411"/>
                <a:gd name="T2" fmla="*/ 713 w 713"/>
                <a:gd name="T3" fmla="*/ 411 h 411"/>
                <a:gd name="T4" fmla="*/ 0 w 713"/>
                <a:gd name="T5" fmla="*/ 0 h 411"/>
              </a:gdLst>
              <a:ahLst/>
              <a:cxnLst>
                <a:cxn ang="0">
                  <a:pos x="T0" y="T1"/>
                </a:cxn>
                <a:cxn ang="0">
                  <a:pos x="T2" y="T3"/>
                </a:cxn>
                <a:cxn ang="0">
                  <a:pos x="T4" y="T5"/>
                </a:cxn>
              </a:cxnLst>
              <a:rect l="0" t="0" r="r" b="b"/>
              <a:pathLst>
                <a:path w="713" h="411">
                  <a:moveTo>
                    <a:pt x="713" y="411"/>
                  </a:moveTo>
                  <a:lnTo>
                    <a:pt x="713" y="411"/>
                  </a:lnTo>
                  <a:lnTo>
                    <a:pt x="0" y="0"/>
                  </a:lnTo>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1" name="Freeform 29">
              <a:extLst>
                <a:ext uri="{FF2B5EF4-FFF2-40B4-BE49-F238E27FC236}">
                  <a16:creationId xmlns:a16="http://schemas.microsoft.com/office/drawing/2014/main" id="{3DFA048E-410D-4846-A15E-08899D7E30BA}"/>
                </a:ext>
              </a:extLst>
            </p:cNvPr>
            <p:cNvSpPr>
              <a:spLocks/>
            </p:cNvSpPr>
            <p:nvPr/>
          </p:nvSpPr>
          <p:spPr bwMode="auto">
            <a:xfrm>
              <a:off x="3911" y="3390"/>
              <a:ext cx="75" cy="79"/>
            </a:xfrm>
            <a:custGeom>
              <a:avLst/>
              <a:gdLst>
                <a:gd name="T0" fmla="*/ 0 w 109"/>
                <a:gd name="T1" fmla="*/ 101 h 114"/>
                <a:gd name="T2" fmla="*/ 0 w 109"/>
                <a:gd name="T3" fmla="*/ 101 h 114"/>
                <a:gd name="T4" fmla="*/ 43 w 109"/>
                <a:gd name="T5" fmla="*/ 0 h 114"/>
                <a:gd name="T6" fmla="*/ 38 w 109"/>
                <a:gd name="T7" fmla="*/ 79 h 114"/>
                <a:gd name="T8" fmla="*/ 109 w 109"/>
                <a:gd name="T9" fmla="*/ 114 h 114"/>
                <a:gd name="T10" fmla="*/ 0 w 109"/>
                <a:gd name="T11" fmla="*/ 101 h 114"/>
              </a:gdLst>
              <a:ahLst/>
              <a:cxnLst>
                <a:cxn ang="0">
                  <a:pos x="T0" y="T1"/>
                </a:cxn>
                <a:cxn ang="0">
                  <a:pos x="T2" y="T3"/>
                </a:cxn>
                <a:cxn ang="0">
                  <a:pos x="T4" y="T5"/>
                </a:cxn>
                <a:cxn ang="0">
                  <a:pos x="T6" y="T7"/>
                </a:cxn>
                <a:cxn ang="0">
                  <a:pos x="T8" y="T9"/>
                </a:cxn>
                <a:cxn ang="0">
                  <a:pos x="T10" y="T11"/>
                </a:cxn>
              </a:cxnLst>
              <a:rect l="0" t="0" r="r" b="b"/>
              <a:pathLst>
                <a:path w="109" h="114">
                  <a:moveTo>
                    <a:pt x="0" y="101"/>
                  </a:moveTo>
                  <a:lnTo>
                    <a:pt x="0" y="101"/>
                  </a:lnTo>
                  <a:lnTo>
                    <a:pt x="43" y="0"/>
                  </a:lnTo>
                  <a:lnTo>
                    <a:pt x="38" y="79"/>
                  </a:lnTo>
                  <a:lnTo>
                    <a:pt x="109" y="114"/>
                  </a:lnTo>
                  <a:lnTo>
                    <a:pt x="0" y="101"/>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2" name="Freeform 30">
              <a:extLst>
                <a:ext uri="{FF2B5EF4-FFF2-40B4-BE49-F238E27FC236}">
                  <a16:creationId xmlns:a16="http://schemas.microsoft.com/office/drawing/2014/main" id="{7AC0D5F1-BB70-437E-8286-B1DD2B22ACFA}"/>
                </a:ext>
              </a:extLst>
            </p:cNvPr>
            <p:cNvSpPr>
              <a:spLocks/>
            </p:cNvSpPr>
            <p:nvPr/>
          </p:nvSpPr>
          <p:spPr bwMode="auto">
            <a:xfrm>
              <a:off x="3911" y="3390"/>
              <a:ext cx="75" cy="79"/>
            </a:xfrm>
            <a:custGeom>
              <a:avLst/>
              <a:gdLst>
                <a:gd name="T0" fmla="*/ 0 w 109"/>
                <a:gd name="T1" fmla="*/ 101 h 114"/>
                <a:gd name="T2" fmla="*/ 0 w 109"/>
                <a:gd name="T3" fmla="*/ 101 h 114"/>
                <a:gd name="T4" fmla="*/ 43 w 109"/>
                <a:gd name="T5" fmla="*/ 0 h 114"/>
                <a:gd name="T6" fmla="*/ 38 w 109"/>
                <a:gd name="T7" fmla="*/ 79 h 114"/>
                <a:gd name="T8" fmla="*/ 109 w 109"/>
                <a:gd name="T9" fmla="*/ 114 h 114"/>
                <a:gd name="T10" fmla="*/ 0 w 109"/>
                <a:gd name="T11" fmla="*/ 101 h 114"/>
              </a:gdLst>
              <a:ahLst/>
              <a:cxnLst>
                <a:cxn ang="0">
                  <a:pos x="T0" y="T1"/>
                </a:cxn>
                <a:cxn ang="0">
                  <a:pos x="T2" y="T3"/>
                </a:cxn>
                <a:cxn ang="0">
                  <a:pos x="T4" y="T5"/>
                </a:cxn>
                <a:cxn ang="0">
                  <a:pos x="T6" y="T7"/>
                </a:cxn>
                <a:cxn ang="0">
                  <a:pos x="T8" y="T9"/>
                </a:cxn>
                <a:cxn ang="0">
                  <a:pos x="T10" y="T11"/>
                </a:cxn>
              </a:cxnLst>
              <a:rect l="0" t="0" r="r" b="b"/>
              <a:pathLst>
                <a:path w="109" h="114">
                  <a:moveTo>
                    <a:pt x="0" y="101"/>
                  </a:moveTo>
                  <a:lnTo>
                    <a:pt x="0" y="101"/>
                  </a:lnTo>
                  <a:lnTo>
                    <a:pt x="43" y="0"/>
                  </a:lnTo>
                  <a:lnTo>
                    <a:pt x="38" y="79"/>
                  </a:lnTo>
                  <a:lnTo>
                    <a:pt x="109" y="114"/>
                  </a:lnTo>
                  <a:lnTo>
                    <a:pt x="0" y="101"/>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3" name="Freeform 31">
              <a:extLst>
                <a:ext uri="{FF2B5EF4-FFF2-40B4-BE49-F238E27FC236}">
                  <a16:creationId xmlns:a16="http://schemas.microsoft.com/office/drawing/2014/main" id="{3B5B0CF8-55BA-44B5-B28D-3A7FC5EA461C}"/>
                </a:ext>
              </a:extLst>
            </p:cNvPr>
            <p:cNvSpPr>
              <a:spLocks/>
            </p:cNvSpPr>
            <p:nvPr/>
          </p:nvSpPr>
          <p:spPr bwMode="auto">
            <a:xfrm>
              <a:off x="3911" y="3390"/>
              <a:ext cx="75" cy="79"/>
            </a:xfrm>
            <a:custGeom>
              <a:avLst/>
              <a:gdLst>
                <a:gd name="T0" fmla="*/ 0 w 109"/>
                <a:gd name="T1" fmla="*/ 101 h 114"/>
                <a:gd name="T2" fmla="*/ 0 w 109"/>
                <a:gd name="T3" fmla="*/ 101 h 114"/>
                <a:gd name="T4" fmla="*/ 43 w 109"/>
                <a:gd name="T5" fmla="*/ 0 h 114"/>
                <a:gd name="T6" fmla="*/ 38 w 109"/>
                <a:gd name="T7" fmla="*/ 79 h 114"/>
                <a:gd name="T8" fmla="*/ 109 w 109"/>
                <a:gd name="T9" fmla="*/ 114 h 114"/>
                <a:gd name="T10" fmla="*/ 0 w 109"/>
                <a:gd name="T11" fmla="*/ 101 h 114"/>
                <a:gd name="T12" fmla="*/ 0 w 109"/>
                <a:gd name="T13" fmla="*/ 101 h 114"/>
              </a:gdLst>
              <a:ahLst/>
              <a:cxnLst>
                <a:cxn ang="0">
                  <a:pos x="T0" y="T1"/>
                </a:cxn>
                <a:cxn ang="0">
                  <a:pos x="T2" y="T3"/>
                </a:cxn>
                <a:cxn ang="0">
                  <a:pos x="T4" y="T5"/>
                </a:cxn>
                <a:cxn ang="0">
                  <a:pos x="T6" y="T7"/>
                </a:cxn>
                <a:cxn ang="0">
                  <a:pos x="T8" y="T9"/>
                </a:cxn>
                <a:cxn ang="0">
                  <a:pos x="T10" y="T11"/>
                </a:cxn>
                <a:cxn ang="0">
                  <a:pos x="T12" y="T13"/>
                </a:cxn>
              </a:cxnLst>
              <a:rect l="0" t="0" r="r" b="b"/>
              <a:pathLst>
                <a:path w="109" h="114">
                  <a:moveTo>
                    <a:pt x="0" y="101"/>
                  </a:moveTo>
                  <a:lnTo>
                    <a:pt x="0" y="101"/>
                  </a:lnTo>
                  <a:lnTo>
                    <a:pt x="43" y="0"/>
                  </a:lnTo>
                  <a:lnTo>
                    <a:pt x="38" y="79"/>
                  </a:lnTo>
                  <a:lnTo>
                    <a:pt x="109" y="114"/>
                  </a:lnTo>
                  <a:lnTo>
                    <a:pt x="0" y="101"/>
                  </a:lnTo>
                  <a:lnTo>
                    <a:pt x="0" y="101"/>
                  </a:lnTo>
                  <a:close/>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4" name="Freeform 32">
              <a:extLst>
                <a:ext uri="{FF2B5EF4-FFF2-40B4-BE49-F238E27FC236}">
                  <a16:creationId xmlns:a16="http://schemas.microsoft.com/office/drawing/2014/main" id="{EFAA8EAE-D9F7-4AAB-955C-F31778981AF2}"/>
                </a:ext>
              </a:extLst>
            </p:cNvPr>
            <p:cNvSpPr>
              <a:spLocks/>
            </p:cNvSpPr>
            <p:nvPr/>
          </p:nvSpPr>
          <p:spPr bwMode="auto">
            <a:xfrm>
              <a:off x="3930" y="3163"/>
              <a:ext cx="491" cy="284"/>
            </a:xfrm>
            <a:custGeom>
              <a:avLst/>
              <a:gdLst>
                <a:gd name="T0" fmla="*/ 0 w 712"/>
                <a:gd name="T1" fmla="*/ 411 h 411"/>
                <a:gd name="T2" fmla="*/ 0 w 712"/>
                <a:gd name="T3" fmla="*/ 411 h 411"/>
                <a:gd name="T4" fmla="*/ 712 w 712"/>
                <a:gd name="T5" fmla="*/ 0 h 411"/>
              </a:gdLst>
              <a:ahLst/>
              <a:cxnLst>
                <a:cxn ang="0">
                  <a:pos x="T0" y="T1"/>
                </a:cxn>
                <a:cxn ang="0">
                  <a:pos x="T2" y="T3"/>
                </a:cxn>
                <a:cxn ang="0">
                  <a:pos x="T4" y="T5"/>
                </a:cxn>
              </a:cxnLst>
              <a:rect l="0" t="0" r="r" b="b"/>
              <a:pathLst>
                <a:path w="712" h="411">
                  <a:moveTo>
                    <a:pt x="0" y="411"/>
                  </a:moveTo>
                  <a:lnTo>
                    <a:pt x="0" y="411"/>
                  </a:lnTo>
                  <a:lnTo>
                    <a:pt x="712" y="0"/>
                  </a:lnTo>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5" name="Rectangle 33">
              <a:extLst>
                <a:ext uri="{FF2B5EF4-FFF2-40B4-BE49-F238E27FC236}">
                  <a16:creationId xmlns:a16="http://schemas.microsoft.com/office/drawing/2014/main" id="{A5683BEA-78BE-42B5-81D6-5E0520DEDE54}"/>
                </a:ext>
              </a:extLst>
            </p:cNvPr>
            <p:cNvSpPr>
              <a:spLocks noChangeArrowheads="1"/>
            </p:cNvSpPr>
            <p:nvPr/>
          </p:nvSpPr>
          <p:spPr bwMode="auto">
            <a:xfrm>
              <a:off x="617" y="3456"/>
              <a:ext cx="743"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dirty="0">
                  <a:solidFill>
                    <a:srgbClr val="000000"/>
                  </a:solidFill>
                  <a:latin typeface="Times New Roman Bold"/>
                </a:rPr>
                <a:t>Preindustrial</a:t>
              </a:r>
              <a:endParaRPr lang="es-MX" altLang="es-MX" dirty="0"/>
            </a:p>
          </p:txBody>
        </p:sp>
        <p:sp>
          <p:nvSpPr>
            <p:cNvPr id="37" name="Rectangle 35">
              <a:extLst>
                <a:ext uri="{FF2B5EF4-FFF2-40B4-BE49-F238E27FC236}">
                  <a16:creationId xmlns:a16="http://schemas.microsoft.com/office/drawing/2014/main" id="{F247357E-0CE8-401F-B520-DD8D52708F31}"/>
                </a:ext>
              </a:extLst>
            </p:cNvPr>
            <p:cNvSpPr>
              <a:spLocks noChangeArrowheads="1"/>
            </p:cNvSpPr>
            <p:nvPr/>
          </p:nvSpPr>
          <p:spPr bwMode="auto">
            <a:xfrm>
              <a:off x="626" y="2457"/>
              <a:ext cx="1559"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dirty="0">
                  <a:solidFill>
                    <a:srgbClr val="000000"/>
                  </a:solidFill>
                  <a:latin typeface="Times New Roman Bold"/>
                </a:rPr>
                <a:t>Revolución industrial,</a:t>
              </a:r>
            </a:p>
            <a:p>
              <a:pPr defTabSz="914400"/>
              <a:r>
                <a:rPr lang="es-MX" altLang="es-MX" dirty="0">
                  <a:solidFill>
                    <a:srgbClr val="000000"/>
                  </a:solidFill>
                  <a:latin typeface="Times New Roman Bold"/>
                </a:rPr>
                <a:t>desarrollo sin restricciones</a:t>
              </a:r>
              <a:endParaRPr lang="es-MX" altLang="es-MX" dirty="0"/>
            </a:p>
          </p:txBody>
        </p:sp>
        <p:sp>
          <p:nvSpPr>
            <p:cNvPr id="40" name="Rectangle 38">
              <a:extLst>
                <a:ext uri="{FF2B5EF4-FFF2-40B4-BE49-F238E27FC236}">
                  <a16:creationId xmlns:a16="http://schemas.microsoft.com/office/drawing/2014/main" id="{7629A671-EFB0-49EE-B193-B34BFA1FC0CE}"/>
                </a:ext>
              </a:extLst>
            </p:cNvPr>
            <p:cNvSpPr>
              <a:spLocks noChangeArrowheads="1"/>
            </p:cNvSpPr>
            <p:nvPr/>
          </p:nvSpPr>
          <p:spPr bwMode="auto">
            <a:xfrm>
              <a:off x="1506" y="1724"/>
              <a:ext cx="1055"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dirty="0">
                  <a:latin typeface="Times New Roman" panose="02020603050405020304" pitchFamily="18" charset="0"/>
                  <a:cs typeface="Times New Roman" panose="02020603050405020304" pitchFamily="18" charset="0"/>
                </a:rPr>
                <a:t>Reconocimiento </a:t>
              </a:r>
            </a:p>
            <a:p>
              <a:pPr algn="ctr" defTabSz="914400"/>
              <a:r>
                <a:rPr lang="es-MX" altLang="es-MX" dirty="0">
                  <a:latin typeface="Times New Roman" panose="02020603050405020304" pitchFamily="18" charset="0"/>
                  <a:cs typeface="Times New Roman" panose="02020603050405020304" pitchFamily="18" charset="0"/>
                </a:rPr>
                <a:t>de problemas</a:t>
              </a:r>
            </a:p>
          </p:txBody>
        </p:sp>
        <p:sp>
          <p:nvSpPr>
            <p:cNvPr id="42" name="Freeform 40">
              <a:extLst>
                <a:ext uri="{FF2B5EF4-FFF2-40B4-BE49-F238E27FC236}">
                  <a16:creationId xmlns:a16="http://schemas.microsoft.com/office/drawing/2014/main" id="{B5FFF12E-6E70-4307-B976-32728F874898}"/>
                </a:ext>
              </a:extLst>
            </p:cNvPr>
            <p:cNvSpPr>
              <a:spLocks/>
            </p:cNvSpPr>
            <p:nvPr/>
          </p:nvSpPr>
          <p:spPr bwMode="auto">
            <a:xfrm>
              <a:off x="2894" y="1527"/>
              <a:ext cx="75" cy="78"/>
            </a:xfrm>
            <a:custGeom>
              <a:avLst/>
              <a:gdLst>
                <a:gd name="T0" fmla="*/ 109 w 109"/>
                <a:gd name="T1" fmla="*/ 101 h 114"/>
                <a:gd name="T2" fmla="*/ 109 w 109"/>
                <a:gd name="T3" fmla="*/ 101 h 114"/>
                <a:gd name="T4" fmla="*/ 0 w 109"/>
                <a:gd name="T5" fmla="*/ 114 h 114"/>
                <a:gd name="T6" fmla="*/ 71 w 109"/>
                <a:gd name="T7" fmla="*/ 79 h 114"/>
                <a:gd name="T8" fmla="*/ 66 w 109"/>
                <a:gd name="T9" fmla="*/ 0 h 114"/>
                <a:gd name="T10" fmla="*/ 109 w 109"/>
                <a:gd name="T11" fmla="*/ 101 h 114"/>
              </a:gdLst>
              <a:ahLst/>
              <a:cxnLst>
                <a:cxn ang="0">
                  <a:pos x="T0" y="T1"/>
                </a:cxn>
                <a:cxn ang="0">
                  <a:pos x="T2" y="T3"/>
                </a:cxn>
                <a:cxn ang="0">
                  <a:pos x="T4" y="T5"/>
                </a:cxn>
                <a:cxn ang="0">
                  <a:pos x="T6" y="T7"/>
                </a:cxn>
                <a:cxn ang="0">
                  <a:pos x="T8" y="T9"/>
                </a:cxn>
                <a:cxn ang="0">
                  <a:pos x="T10" y="T11"/>
                </a:cxn>
              </a:cxnLst>
              <a:rect l="0" t="0" r="r" b="b"/>
              <a:pathLst>
                <a:path w="109" h="114">
                  <a:moveTo>
                    <a:pt x="109" y="101"/>
                  </a:moveTo>
                  <a:lnTo>
                    <a:pt x="109" y="101"/>
                  </a:lnTo>
                  <a:lnTo>
                    <a:pt x="0" y="114"/>
                  </a:lnTo>
                  <a:lnTo>
                    <a:pt x="71" y="79"/>
                  </a:lnTo>
                  <a:lnTo>
                    <a:pt x="66" y="0"/>
                  </a:lnTo>
                  <a:lnTo>
                    <a:pt x="109" y="101"/>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3" name="Freeform 41">
              <a:extLst>
                <a:ext uri="{FF2B5EF4-FFF2-40B4-BE49-F238E27FC236}">
                  <a16:creationId xmlns:a16="http://schemas.microsoft.com/office/drawing/2014/main" id="{E43465F0-7EB7-4B81-A761-96B0C2FBE84F}"/>
                </a:ext>
              </a:extLst>
            </p:cNvPr>
            <p:cNvSpPr>
              <a:spLocks/>
            </p:cNvSpPr>
            <p:nvPr/>
          </p:nvSpPr>
          <p:spPr bwMode="auto">
            <a:xfrm>
              <a:off x="2894" y="1527"/>
              <a:ext cx="75" cy="78"/>
            </a:xfrm>
            <a:custGeom>
              <a:avLst/>
              <a:gdLst>
                <a:gd name="T0" fmla="*/ 109 w 109"/>
                <a:gd name="T1" fmla="*/ 101 h 114"/>
                <a:gd name="T2" fmla="*/ 109 w 109"/>
                <a:gd name="T3" fmla="*/ 101 h 114"/>
                <a:gd name="T4" fmla="*/ 0 w 109"/>
                <a:gd name="T5" fmla="*/ 114 h 114"/>
                <a:gd name="T6" fmla="*/ 71 w 109"/>
                <a:gd name="T7" fmla="*/ 79 h 114"/>
                <a:gd name="T8" fmla="*/ 66 w 109"/>
                <a:gd name="T9" fmla="*/ 0 h 114"/>
                <a:gd name="T10" fmla="*/ 109 w 109"/>
                <a:gd name="T11" fmla="*/ 101 h 114"/>
              </a:gdLst>
              <a:ahLst/>
              <a:cxnLst>
                <a:cxn ang="0">
                  <a:pos x="T0" y="T1"/>
                </a:cxn>
                <a:cxn ang="0">
                  <a:pos x="T2" y="T3"/>
                </a:cxn>
                <a:cxn ang="0">
                  <a:pos x="T4" y="T5"/>
                </a:cxn>
                <a:cxn ang="0">
                  <a:pos x="T6" y="T7"/>
                </a:cxn>
                <a:cxn ang="0">
                  <a:pos x="T8" y="T9"/>
                </a:cxn>
                <a:cxn ang="0">
                  <a:pos x="T10" y="T11"/>
                </a:cxn>
              </a:cxnLst>
              <a:rect l="0" t="0" r="r" b="b"/>
              <a:pathLst>
                <a:path w="109" h="114">
                  <a:moveTo>
                    <a:pt x="109" y="101"/>
                  </a:moveTo>
                  <a:lnTo>
                    <a:pt x="109" y="101"/>
                  </a:lnTo>
                  <a:lnTo>
                    <a:pt x="0" y="114"/>
                  </a:lnTo>
                  <a:lnTo>
                    <a:pt x="71" y="79"/>
                  </a:lnTo>
                  <a:lnTo>
                    <a:pt x="66" y="0"/>
                  </a:lnTo>
                  <a:lnTo>
                    <a:pt x="109" y="101"/>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4" name="Freeform 42">
              <a:extLst>
                <a:ext uri="{FF2B5EF4-FFF2-40B4-BE49-F238E27FC236}">
                  <a16:creationId xmlns:a16="http://schemas.microsoft.com/office/drawing/2014/main" id="{1A3A1846-2BAD-4F8B-B746-34DABAD7025E}"/>
                </a:ext>
              </a:extLst>
            </p:cNvPr>
            <p:cNvSpPr>
              <a:spLocks/>
            </p:cNvSpPr>
            <p:nvPr/>
          </p:nvSpPr>
          <p:spPr bwMode="auto">
            <a:xfrm>
              <a:off x="2894" y="1527"/>
              <a:ext cx="75" cy="78"/>
            </a:xfrm>
            <a:custGeom>
              <a:avLst/>
              <a:gdLst>
                <a:gd name="T0" fmla="*/ 109 w 109"/>
                <a:gd name="T1" fmla="*/ 101 h 114"/>
                <a:gd name="T2" fmla="*/ 109 w 109"/>
                <a:gd name="T3" fmla="*/ 101 h 114"/>
                <a:gd name="T4" fmla="*/ 0 w 109"/>
                <a:gd name="T5" fmla="*/ 114 h 114"/>
                <a:gd name="T6" fmla="*/ 71 w 109"/>
                <a:gd name="T7" fmla="*/ 79 h 114"/>
                <a:gd name="T8" fmla="*/ 66 w 109"/>
                <a:gd name="T9" fmla="*/ 0 h 114"/>
                <a:gd name="T10" fmla="*/ 109 w 109"/>
                <a:gd name="T11" fmla="*/ 101 h 114"/>
                <a:gd name="T12" fmla="*/ 109 w 109"/>
                <a:gd name="T13" fmla="*/ 101 h 114"/>
              </a:gdLst>
              <a:ahLst/>
              <a:cxnLst>
                <a:cxn ang="0">
                  <a:pos x="T0" y="T1"/>
                </a:cxn>
                <a:cxn ang="0">
                  <a:pos x="T2" y="T3"/>
                </a:cxn>
                <a:cxn ang="0">
                  <a:pos x="T4" y="T5"/>
                </a:cxn>
                <a:cxn ang="0">
                  <a:pos x="T6" y="T7"/>
                </a:cxn>
                <a:cxn ang="0">
                  <a:pos x="T8" y="T9"/>
                </a:cxn>
                <a:cxn ang="0">
                  <a:pos x="T10" y="T11"/>
                </a:cxn>
                <a:cxn ang="0">
                  <a:pos x="T12" y="T13"/>
                </a:cxn>
              </a:cxnLst>
              <a:rect l="0" t="0" r="r" b="b"/>
              <a:pathLst>
                <a:path w="109" h="114">
                  <a:moveTo>
                    <a:pt x="109" y="101"/>
                  </a:moveTo>
                  <a:lnTo>
                    <a:pt x="109" y="101"/>
                  </a:lnTo>
                  <a:lnTo>
                    <a:pt x="0" y="114"/>
                  </a:lnTo>
                  <a:lnTo>
                    <a:pt x="71" y="79"/>
                  </a:lnTo>
                  <a:lnTo>
                    <a:pt x="66" y="0"/>
                  </a:lnTo>
                  <a:lnTo>
                    <a:pt x="109" y="101"/>
                  </a:lnTo>
                  <a:lnTo>
                    <a:pt x="109" y="101"/>
                  </a:lnTo>
                  <a:close/>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5" name="Freeform 43">
              <a:extLst>
                <a:ext uri="{FF2B5EF4-FFF2-40B4-BE49-F238E27FC236}">
                  <a16:creationId xmlns:a16="http://schemas.microsoft.com/office/drawing/2014/main" id="{F3664222-E3A2-47C6-92C8-FC0D53AE01C5}"/>
                </a:ext>
              </a:extLst>
            </p:cNvPr>
            <p:cNvSpPr>
              <a:spLocks/>
            </p:cNvSpPr>
            <p:nvPr/>
          </p:nvSpPr>
          <p:spPr bwMode="auto">
            <a:xfrm>
              <a:off x="2351" y="1419"/>
              <a:ext cx="597" cy="167"/>
            </a:xfrm>
            <a:custGeom>
              <a:avLst/>
              <a:gdLst>
                <a:gd name="T0" fmla="*/ 867 w 867"/>
                <a:gd name="T1" fmla="*/ 242 h 242"/>
                <a:gd name="T2" fmla="*/ 867 w 867"/>
                <a:gd name="T3" fmla="*/ 242 h 242"/>
                <a:gd name="T4" fmla="*/ 395 w 867"/>
                <a:gd name="T5" fmla="*/ 0 h 242"/>
                <a:gd name="T6" fmla="*/ 0 w 867"/>
                <a:gd name="T7" fmla="*/ 0 h 242"/>
              </a:gdLst>
              <a:ahLst/>
              <a:cxnLst>
                <a:cxn ang="0">
                  <a:pos x="T0" y="T1"/>
                </a:cxn>
                <a:cxn ang="0">
                  <a:pos x="T2" y="T3"/>
                </a:cxn>
                <a:cxn ang="0">
                  <a:pos x="T4" y="T5"/>
                </a:cxn>
                <a:cxn ang="0">
                  <a:pos x="T6" y="T7"/>
                </a:cxn>
              </a:cxnLst>
              <a:rect l="0" t="0" r="r" b="b"/>
              <a:pathLst>
                <a:path w="867" h="242">
                  <a:moveTo>
                    <a:pt x="867" y="242"/>
                  </a:moveTo>
                  <a:lnTo>
                    <a:pt x="867" y="242"/>
                  </a:lnTo>
                  <a:lnTo>
                    <a:pt x="395" y="0"/>
                  </a:lnTo>
                  <a:lnTo>
                    <a:pt x="0" y="0"/>
                  </a:lnTo>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6" name="Rectangle 44">
              <a:extLst>
                <a:ext uri="{FF2B5EF4-FFF2-40B4-BE49-F238E27FC236}">
                  <a16:creationId xmlns:a16="http://schemas.microsoft.com/office/drawing/2014/main" id="{60A4C4F8-416F-46C5-B58C-CB8E896A283A}"/>
                </a:ext>
              </a:extLst>
            </p:cNvPr>
            <p:cNvSpPr>
              <a:spLocks noChangeArrowheads="1"/>
            </p:cNvSpPr>
            <p:nvPr/>
          </p:nvSpPr>
          <p:spPr bwMode="auto">
            <a:xfrm>
              <a:off x="1458" y="1305"/>
              <a:ext cx="6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dirty="0">
                  <a:solidFill>
                    <a:srgbClr val="000000"/>
                  </a:solidFill>
                  <a:latin typeface="Times New Roman Bold"/>
                </a:rPr>
                <a:t>Regulación</a:t>
              </a:r>
              <a:endParaRPr lang="es-MX" altLang="es-MX" dirty="0"/>
            </a:p>
          </p:txBody>
        </p:sp>
        <p:sp>
          <p:nvSpPr>
            <p:cNvPr id="47" name="Freeform 45">
              <a:extLst>
                <a:ext uri="{FF2B5EF4-FFF2-40B4-BE49-F238E27FC236}">
                  <a16:creationId xmlns:a16="http://schemas.microsoft.com/office/drawing/2014/main" id="{FF36762C-E6A4-4FAE-BA6C-6C6F550B1627}"/>
                </a:ext>
              </a:extLst>
            </p:cNvPr>
            <p:cNvSpPr>
              <a:spLocks/>
            </p:cNvSpPr>
            <p:nvPr/>
          </p:nvSpPr>
          <p:spPr bwMode="auto">
            <a:xfrm>
              <a:off x="3289" y="1527"/>
              <a:ext cx="75" cy="78"/>
            </a:xfrm>
            <a:custGeom>
              <a:avLst/>
              <a:gdLst>
                <a:gd name="T0" fmla="*/ 0 w 109"/>
                <a:gd name="T1" fmla="*/ 101 h 114"/>
                <a:gd name="T2" fmla="*/ 0 w 109"/>
                <a:gd name="T3" fmla="*/ 101 h 114"/>
                <a:gd name="T4" fmla="*/ 109 w 109"/>
                <a:gd name="T5" fmla="*/ 114 h 114"/>
                <a:gd name="T6" fmla="*/ 38 w 109"/>
                <a:gd name="T7" fmla="*/ 79 h 114"/>
                <a:gd name="T8" fmla="*/ 44 w 109"/>
                <a:gd name="T9" fmla="*/ 0 h 114"/>
                <a:gd name="T10" fmla="*/ 0 w 109"/>
                <a:gd name="T11" fmla="*/ 101 h 114"/>
              </a:gdLst>
              <a:ahLst/>
              <a:cxnLst>
                <a:cxn ang="0">
                  <a:pos x="T0" y="T1"/>
                </a:cxn>
                <a:cxn ang="0">
                  <a:pos x="T2" y="T3"/>
                </a:cxn>
                <a:cxn ang="0">
                  <a:pos x="T4" y="T5"/>
                </a:cxn>
                <a:cxn ang="0">
                  <a:pos x="T6" y="T7"/>
                </a:cxn>
                <a:cxn ang="0">
                  <a:pos x="T8" y="T9"/>
                </a:cxn>
                <a:cxn ang="0">
                  <a:pos x="T10" y="T11"/>
                </a:cxn>
              </a:cxnLst>
              <a:rect l="0" t="0" r="r" b="b"/>
              <a:pathLst>
                <a:path w="109" h="114">
                  <a:moveTo>
                    <a:pt x="0" y="101"/>
                  </a:moveTo>
                  <a:lnTo>
                    <a:pt x="0" y="101"/>
                  </a:lnTo>
                  <a:lnTo>
                    <a:pt x="109" y="114"/>
                  </a:lnTo>
                  <a:lnTo>
                    <a:pt x="38" y="79"/>
                  </a:lnTo>
                  <a:lnTo>
                    <a:pt x="44" y="0"/>
                  </a:lnTo>
                  <a:lnTo>
                    <a:pt x="0" y="101"/>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8" name="Freeform 46">
              <a:extLst>
                <a:ext uri="{FF2B5EF4-FFF2-40B4-BE49-F238E27FC236}">
                  <a16:creationId xmlns:a16="http://schemas.microsoft.com/office/drawing/2014/main" id="{914AF28E-AD52-4FC7-953E-F0369F893A3D}"/>
                </a:ext>
              </a:extLst>
            </p:cNvPr>
            <p:cNvSpPr>
              <a:spLocks/>
            </p:cNvSpPr>
            <p:nvPr/>
          </p:nvSpPr>
          <p:spPr bwMode="auto">
            <a:xfrm>
              <a:off x="3289" y="1527"/>
              <a:ext cx="75" cy="78"/>
            </a:xfrm>
            <a:custGeom>
              <a:avLst/>
              <a:gdLst>
                <a:gd name="T0" fmla="*/ 0 w 109"/>
                <a:gd name="T1" fmla="*/ 101 h 114"/>
                <a:gd name="T2" fmla="*/ 0 w 109"/>
                <a:gd name="T3" fmla="*/ 101 h 114"/>
                <a:gd name="T4" fmla="*/ 109 w 109"/>
                <a:gd name="T5" fmla="*/ 114 h 114"/>
                <a:gd name="T6" fmla="*/ 38 w 109"/>
                <a:gd name="T7" fmla="*/ 79 h 114"/>
                <a:gd name="T8" fmla="*/ 44 w 109"/>
                <a:gd name="T9" fmla="*/ 0 h 114"/>
                <a:gd name="T10" fmla="*/ 0 w 109"/>
                <a:gd name="T11" fmla="*/ 101 h 114"/>
              </a:gdLst>
              <a:ahLst/>
              <a:cxnLst>
                <a:cxn ang="0">
                  <a:pos x="T0" y="T1"/>
                </a:cxn>
                <a:cxn ang="0">
                  <a:pos x="T2" y="T3"/>
                </a:cxn>
                <a:cxn ang="0">
                  <a:pos x="T4" y="T5"/>
                </a:cxn>
                <a:cxn ang="0">
                  <a:pos x="T6" y="T7"/>
                </a:cxn>
                <a:cxn ang="0">
                  <a:pos x="T8" y="T9"/>
                </a:cxn>
                <a:cxn ang="0">
                  <a:pos x="T10" y="T11"/>
                </a:cxn>
              </a:cxnLst>
              <a:rect l="0" t="0" r="r" b="b"/>
              <a:pathLst>
                <a:path w="109" h="114">
                  <a:moveTo>
                    <a:pt x="0" y="101"/>
                  </a:moveTo>
                  <a:lnTo>
                    <a:pt x="0" y="101"/>
                  </a:lnTo>
                  <a:lnTo>
                    <a:pt x="109" y="114"/>
                  </a:lnTo>
                  <a:lnTo>
                    <a:pt x="38" y="79"/>
                  </a:lnTo>
                  <a:lnTo>
                    <a:pt x="44" y="0"/>
                  </a:lnTo>
                  <a:lnTo>
                    <a:pt x="0" y="101"/>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49" name="Freeform 47">
              <a:extLst>
                <a:ext uri="{FF2B5EF4-FFF2-40B4-BE49-F238E27FC236}">
                  <a16:creationId xmlns:a16="http://schemas.microsoft.com/office/drawing/2014/main" id="{CB674E99-7774-46E4-83BF-19283E16ADD1}"/>
                </a:ext>
              </a:extLst>
            </p:cNvPr>
            <p:cNvSpPr>
              <a:spLocks/>
            </p:cNvSpPr>
            <p:nvPr/>
          </p:nvSpPr>
          <p:spPr bwMode="auto">
            <a:xfrm>
              <a:off x="3289" y="1527"/>
              <a:ext cx="75" cy="78"/>
            </a:xfrm>
            <a:custGeom>
              <a:avLst/>
              <a:gdLst>
                <a:gd name="T0" fmla="*/ 0 w 109"/>
                <a:gd name="T1" fmla="*/ 101 h 114"/>
                <a:gd name="T2" fmla="*/ 0 w 109"/>
                <a:gd name="T3" fmla="*/ 101 h 114"/>
                <a:gd name="T4" fmla="*/ 109 w 109"/>
                <a:gd name="T5" fmla="*/ 114 h 114"/>
                <a:gd name="T6" fmla="*/ 38 w 109"/>
                <a:gd name="T7" fmla="*/ 79 h 114"/>
                <a:gd name="T8" fmla="*/ 44 w 109"/>
                <a:gd name="T9" fmla="*/ 0 h 114"/>
                <a:gd name="T10" fmla="*/ 0 w 109"/>
                <a:gd name="T11" fmla="*/ 101 h 114"/>
                <a:gd name="T12" fmla="*/ 0 w 109"/>
                <a:gd name="T13" fmla="*/ 101 h 114"/>
              </a:gdLst>
              <a:ahLst/>
              <a:cxnLst>
                <a:cxn ang="0">
                  <a:pos x="T0" y="T1"/>
                </a:cxn>
                <a:cxn ang="0">
                  <a:pos x="T2" y="T3"/>
                </a:cxn>
                <a:cxn ang="0">
                  <a:pos x="T4" y="T5"/>
                </a:cxn>
                <a:cxn ang="0">
                  <a:pos x="T6" y="T7"/>
                </a:cxn>
                <a:cxn ang="0">
                  <a:pos x="T8" y="T9"/>
                </a:cxn>
                <a:cxn ang="0">
                  <a:pos x="T10" y="T11"/>
                </a:cxn>
                <a:cxn ang="0">
                  <a:pos x="T12" y="T13"/>
                </a:cxn>
              </a:cxnLst>
              <a:rect l="0" t="0" r="r" b="b"/>
              <a:pathLst>
                <a:path w="109" h="114">
                  <a:moveTo>
                    <a:pt x="0" y="101"/>
                  </a:moveTo>
                  <a:lnTo>
                    <a:pt x="0" y="101"/>
                  </a:lnTo>
                  <a:lnTo>
                    <a:pt x="109" y="114"/>
                  </a:lnTo>
                  <a:lnTo>
                    <a:pt x="38" y="79"/>
                  </a:lnTo>
                  <a:lnTo>
                    <a:pt x="44" y="0"/>
                  </a:lnTo>
                  <a:lnTo>
                    <a:pt x="0" y="101"/>
                  </a:lnTo>
                  <a:lnTo>
                    <a:pt x="0" y="101"/>
                  </a:lnTo>
                  <a:close/>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0" name="Freeform 48">
              <a:extLst>
                <a:ext uri="{FF2B5EF4-FFF2-40B4-BE49-F238E27FC236}">
                  <a16:creationId xmlns:a16="http://schemas.microsoft.com/office/drawing/2014/main" id="{947ED2FB-BDFE-43CA-9760-5864BBC7DD71}"/>
                </a:ext>
              </a:extLst>
            </p:cNvPr>
            <p:cNvSpPr>
              <a:spLocks/>
            </p:cNvSpPr>
            <p:nvPr/>
          </p:nvSpPr>
          <p:spPr bwMode="auto">
            <a:xfrm>
              <a:off x="3310" y="1419"/>
              <a:ext cx="507" cy="167"/>
            </a:xfrm>
            <a:custGeom>
              <a:avLst/>
              <a:gdLst>
                <a:gd name="T0" fmla="*/ 0 w 735"/>
                <a:gd name="T1" fmla="*/ 242 h 242"/>
                <a:gd name="T2" fmla="*/ 0 w 735"/>
                <a:gd name="T3" fmla="*/ 242 h 242"/>
                <a:gd name="T4" fmla="*/ 471 w 735"/>
                <a:gd name="T5" fmla="*/ 0 h 242"/>
                <a:gd name="T6" fmla="*/ 735 w 735"/>
                <a:gd name="T7" fmla="*/ 0 h 242"/>
              </a:gdLst>
              <a:ahLst/>
              <a:cxnLst>
                <a:cxn ang="0">
                  <a:pos x="T0" y="T1"/>
                </a:cxn>
                <a:cxn ang="0">
                  <a:pos x="T2" y="T3"/>
                </a:cxn>
                <a:cxn ang="0">
                  <a:pos x="T4" y="T5"/>
                </a:cxn>
                <a:cxn ang="0">
                  <a:pos x="T6" y="T7"/>
                </a:cxn>
              </a:cxnLst>
              <a:rect l="0" t="0" r="r" b="b"/>
              <a:pathLst>
                <a:path w="735" h="242">
                  <a:moveTo>
                    <a:pt x="0" y="242"/>
                  </a:moveTo>
                  <a:lnTo>
                    <a:pt x="0" y="242"/>
                  </a:lnTo>
                  <a:lnTo>
                    <a:pt x="471" y="0"/>
                  </a:lnTo>
                  <a:lnTo>
                    <a:pt x="735" y="0"/>
                  </a:lnTo>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1" name="Rectangle 49">
              <a:extLst>
                <a:ext uri="{FF2B5EF4-FFF2-40B4-BE49-F238E27FC236}">
                  <a16:creationId xmlns:a16="http://schemas.microsoft.com/office/drawing/2014/main" id="{9612DD51-A864-4FD0-A966-E126176F5B09}"/>
                </a:ext>
              </a:extLst>
            </p:cNvPr>
            <p:cNvSpPr>
              <a:spLocks noChangeArrowheads="1"/>
            </p:cNvSpPr>
            <p:nvPr/>
          </p:nvSpPr>
          <p:spPr bwMode="auto">
            <a:xfrm>
              <a:off x="3364" y="1033"/>
              <a:ext cx="1344"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dirty="0">
                  <a:solidFill>
                    <a:srgbClr val="000000"/>
                  </a:solidFill>
                  <a:latin typeface="Times New Roman Bold"/>
                </a:rPr>
                <a:t>Prevención de </a:t>
              </a:r>
            </a:p>
            <a:p>
              <a:pPr algn="ctr" defTabSz="914400"/>
              <a:r>
                <a:rPr lang="es-MX" altLang="es-MX" dirty="0">
                  <a:solidFill>
                    <a:srgbClr val="000000"/>
                  </a:solidFill>
                  <a:latin typeface="Times New Roman Bold"/>
                </a:rPr>
                <a:t>polución, reciclado</a:t>
              </a:r>
              <a:endParaRPr lang="es-MX" altLang="es-MX" dirty="0"/>
            </a:p>
          </p:txBody>
        </p:sp>
        <p:sp>
          <p:nvSpPr>
            <p:cNvPr id="54" name="Rectangle 52">
              <a:extLst>
                <a:ext uri="{FF2B5EF4-FFF2-40B4-BE49-F238E27FC236}">
                  <a16:creationId xmlns:a16="http://schemas.microsoft.com/office/drawing/2014/main" id="{1BCDFBD6-FE5C-4CFB-85AE-E1C5CDBD7D7D}"/>
                </a:ext>
              </a:extLst>
            </p:cNvPr>
            <p:cNvSpPr>
              <a:spLocks noChangeArrowheads="1"/>
            </p:cNvSpPr>
            <p:nvPr/>
          </p:nvSpPr>
          <p:spPr bwMode="auto">
            <a:xfrm>
              <a:off x="3998" y="2825"/>
              <a:ext cx="1333"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dirty="0">
                  <a:solidFill>
                    <a:srgbClr val="000000"/>
                  </a:solidFill>
                  <a:latin typeface="Times New Roman Bold"/>
                </a:rPr>
                <a:t>Desarrollo sustentable,</a:t>
              </a:r>
            </a:p>
            <a:p>
              <a:pPr algn="ctr" defTabSz="914400"/>
              <a:r>
                <a:rPr lang="es-MX" altLang="es-MX" dirty="0">
                  <a:solidFill>
                    <a:srgbClr val="000000"/>
                  </a:solidFill>
                  <a:latin typeface="Times New Roman Bold"/>
                </a:rPr>
                <a:t>tecnología verde</a:t>
              </a:r>
              <a:endParaRPr lang="es-MX" altLang="es-MX" dirty="0"/>
            </a:p>
          </p:txBody>
        </p:sp>
        <p:sp>
          <p:nvSpPr>
            <p:cNvPr id="56" name="Rectangle 54">
              <a:extLst>
                <a:ext uri="{FF2B5EF4-FFF2-40B4-BE49-F238E27FC236}">
                  <a16:creationId xmlns:a16="http://schemas.microsoft.com/office/drawing/2014/main" id="{F38B9A72-0650-492E-85C6-30094F8650ED}"/>
                </a:ext>
              </a:extLst>
            </p:cNvPr>
            <p:cNvSpPr>
              <a:spLocks noChangeArrowheads="1"/>
            </p:cNvSpPr>
            <p:nvPr/>
          </p:nvSpPr>
          <p:spPr bwMode="auto">
            <a:xfrm>
              <a:off x="3653" y="2034"/>
              <a:ext cx="4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dirty="0">
                  <a:solidFill>
                    <a:srgbClr val="000000"/>
                  </a:solidFill>
                  <a:latin typeface="Times New Roman Bold"/>
                </a:rPr>
                <a:t>Futuro</a:t>
              </a:r>
              <a:endParaRPr lang="es-MX" altLang="es-MX" dirty="0"/>
            </a:p>
          </p:txBody>
        </p:sp>
        <p:sp>
          <p:nvSpPr>
            <p:cNvPr id="57" name="Rectangle 55">
              <a:extLst>
                <a:ext uri="{FF2B5EF4-FFF2-40B4-BE49-F238E27FC236}">
                  <a16:creationId xmlns:a16="http://schemas.microsoft.com/office/drawing/2014/main" id="{E8FB9361-B13D-438E-B9A0-B1F322978B55}"/>
                </a:ext>
              </a:extLst>
            </p:cNvPr>
            <p:cNvSpPr>
              <a:spLocks noChangeArrowheads="1"/>
            </p:cNvSpPr>
            <p:nvPr/>
          </p:nvSpPr>
          <p:spPr bwMode="auto">
            <a:xfrm>
              <a:off x="1273" y="4017"/>
              <a:ext cx="2122"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2000" dirty="0">
                  <a:solidFill>
                    <a:srgbClr val="000000"/>
                  </a:solidFill>
                  <a:latin typeface="Times New Roman Bold"/>
                </a:rPr>
                <a:t>Tiempo de desarrollo económico</a:t>
              </a:r>
              <a:endParaRPr lang="es-MX" altLang="es-MX" sz="2000" dirty="0"/>
            </a:p>
          </p:txBody>
        </p:sp>
        <p:sp>
          <p:nvSpPr>
            <p:cNvPr id="58" name="Freeform 56">
              <a:extLst>
                <a:ext uri="{FF2B5EF4-FFF2-40B4-BE49-F238E27FC236}">
                  <a16:creationId xmlns:a16="http://schemas.microsoft.com/office/drawing/2014/main" id="{6DD51FFC-FE2E-42FB-8331-5432CDF7B9B3}"/>
                </a:ext>
              </a:extLst>
            </p:cNvPr>
            <p:cNvSpPr>
              <a:spLocks/>
            </p:cNvSpPr>
            <p:nvPr/>
          </p:nvSpPr>
          <p:spPr bwMode="auto">
            <a:xfrm>
              <a:off x="4211" y="4077"/>
              <a:ext cx="61" cy="91"/>
            </a:xfrm>
            <a:custGeom>
              <a:avLst/>
              <a:gdLst>
                <a:gd name="T0" fmla="*/ 88 w 88"/>
                <a:gd name="T1" fmla="*/ 66 h 132"/>
                <a:gd name="T2" fmla="*/ 88 w 88"/>
                <a:gd name="T3" fmla="*/ 66 h 132"/>
                <a:gd name="T4" fmla="*/ 0 w 88"/>
                <a:gd name="T5" fmla="*/ 0 h 132"/>
                <a:gd name="T6" fmla="*/ 44 w 88"/>
                <a:gd name="T7" fmla="*/ 66 h 132"/>
                <a:gd name="T8" fmla="*/ 0 w 88"/>
                <a:gd name="T9" fmla="*/ 132 h 132"/>
                <a:gd name="T10" fmla="*/ 88 w 88"/>
                <a:gd name="T11" fmla="*/ 66 h 132"/>
              </a:gdLst>
              <a:ahLst/>
              <a:cxnLst>
                <a:cxn ang="0">
                  <a:pos x="T0" y="T1"/>
                </a:cxn>
                <a:cxn ang="0">
                  <a:pos x="T2" y="T3"/>
                </a:cxn>
                <a:cxn ang="0">
                  <a:pos x="T4" y="T5"/>
                </a:cxn>
                <a:cxn ang="0">
                  <a:pos x="T6" y="T7"/>
                </a:cxn>
                <a:cxn ang="0">
                  <a:pos x="T8" y="T9"/>
                </a:cxn>
                <a:cxn ang="0">
                  <a:pos x="T10" y="T11"/>
                </a:cxn>
              </a:cxnLst>
              <a:rect l="0" t="0" r="r" b="b"/>
              <a:pathLst>
                <a:path w="88" h="132">
                  <a:moveTo>
                    <a:pt x="88" y="66"/>
                  </a:moveTo>
                  <a:lnTo>
                    <a:pt x="88" y="66"/>
                  </a:lnTo>
                  <a:lnTo>
                    <a:pt x="0" y="0"/>
                  </a:lnTo>
                  <a:lnTo>
                    <a:pt x="44" y="66"/>
                  </a:lnTo>
                  <a:lnTo>
                    <a:pt x="0" y="132"/>
                  </a:lnTo>
                  <a:lnTo>
                    <a:pt x="88" y="66"/>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59" name="Freeform 57">
              <a:extLst>
                <a:ext uri="{FF2B5EF4-FFF2-40B4-BE49-F238E27FC236}">
                  <a16:creationId xmlns:a16="http://schemas.microsoft.com/office/drawing/2014/main" id="{A09523DC-F026-45CC-9BB2-5345208B76FB}"/>
                </a:ext>
              </a:extLst>
            </p:cNvPr>
            <p:cNvSpPr>
              <a:spLocks/>
            </p:cNvSpPr>
            <p:nvPr/>
          </p:nvSpPr>
          <p:spPr bwMode="auto">
            <a:xfrm>
              <a:off x="4211" y="4077"/>
              <a:ext cx="61" cy="91"/>
            </a:xfrm>
            <a:custGeom>
              <a:avLst/>
              <a:gdLst>
                <a:gd name="T0" fmla="*/ 88 w 88"/>
                <a:gd name="T1" fmla="*/ 66 h 132"/>
                <a:gd name="T2" fmla="*/ 88 w 88"/>
                <a:gd name="T3" fmla="*/ 66 h 132"/>
                <a:gd name="T4" fmla="*/ 0 w 88"/>
                <a:gd name="T5" fmla="*/ 0 h 132"/>
                <a:gd name="T6" fmla="*/ 44 w 88"/>
                <a:gd name="T7" fmla="*/ 66 h 132"/>
                <a:gd name="T8" fmla="*/ 0 w 88"/>
                <a:gd name="T9" fmla="*/ 132 h 132"/>
                <a:gd name="T10" fmla="*/ 88 w 88"/>
                <a:gd name="T11" fmla="*/ 66 h 132"/>
              </a:gdLst>
              <a:ahLst/>
              <a:cxnLst>
                <a:cxn ang="0">
                  <a:pos x="T0" y="T1"/>
                </a:cxn>
                <a:cxn ang="0">
                  <a:pos x="T2" y="T3"/>
                </a:cxn>
                <a:cxn ang="0">
                  <a:pos x="T4" y="T5"/>
                </a:cxn>
                <a:cxn ang="0">
                  <a:pos x="T6" y="T7"/>
                </a:cxn>
                <a:cxn ang="0">
                  <a:pos x="T8" y="T9"/>
                </a:cxn>
                <a:cxn ang="0">
                  <a:pos x="T10" y="T11"/>
                </a:cxn>
              </a:cxnLst>
              <a:rect l="0" t="0" r="r" b="b"/>
              <a:pathLst>
                <a:path w="88" h="132">
                  <a:moveTo>
                    <a:pt x="88" y="66"/>
                  </a:moveTo>
                  <a:lnTo>
                    <a:pt x="88" y="66"/>
                  </a:lnTo>
                  <a:lnTo>
                    <a:pt x="0" y="0"/>
                  </a:lnTo>
                  <a:lnTo>
                    <a:pt x="44" y="66"/>
                  </a:lnTo>
                  <a:lnTo>
                    <a:pt x="0" y="132"/>
                  </a:lnTo>
                  <a:lnTo>
                    <a:pt x="88" y="66"/>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0" name="Freeform 58">
              <a:extLst>
                <a:ext uri="{FF2B5EF4-FFF2-40B4-BE49-F238E27FC236}">
                  <a16:creationId xmlns:a16="http://schemas.microsoft.com/office/drawing/2014/main" id="{B1DEDCB0-FA82-4D90-8267-4BEE728D2940}"/>
                </a:ext>
              </a:extLst>
            </p:cNvPr>
            <p:cNvSpPr>
              <a:spLocks/>
            </p:cNvSpPr>
            <p:nvPr/>
          </p:nvSpPr>
          <p:spPr bwMode="auto">
            <a:xfrm>
              <a:off x="4211" y="4077"/>
              <a:ext cx="61" cy="91"/>
            </a:xfrm>
            <a:custGeom>
              <a:avLst/>
              <a:gdLst>
                <a:gd name="T0" fmla="*/ 88 w 88"/>
                <a:gd name="T1" fmla="*/ 66 h 132"/>
                <a:gd name="T2" fmla="*/ 88 w 88"/>
                <a:gd name="T3" fmla="*/ 66 h 132"/>
                <a:gd name="T4" fmla="*/ 0 w 88"/>
                <a:gd name="T5" fmla="*/ 0 h 132"/>
                <a:gd name="T6" fmla="*/ 44 w 88"/>
                <a:gd name="T7" fmla="*/ 66 h 132"/>
                <a:gd name="T8" fmla="*/ 0 w 88"/>
                <a:gd name="T9" fmla="*/ 132 h 132"/>
                <a:gd name="T10" fmla="*/ 88 w 88"/>
                <a:gd name="T11" fmla="*/ 66 h 132"/>
                <a:gd name="T12" fmla="*/ 88 w 88"/>
                <a:gd name="T13" fmla="*/ 66 h 132"/>
              </a:gdLst>
              <a:ahLst/>
              <a:cxnLst>
                <a:cxn ang="0">
                  <a:pos x="T0" y="T1"/>
                </a:cxn>
                <a:cxn ang="0">
                  <a:pos x="T2" y="T3"/>
                </a:cxn>
                <a:cxn ang="0">
                  <a:pos x="T4" y="T5"/>
                </a:cxn>
                <a:cxn ang="0">
                  <a:pos x="T6" y="T7"/>
                </a:cxn>
                <a:cxn ang="0">
                  <a:pos x="T8" y="T9"/>
                </a:cxn>
                <a:cxn ang="0">
                  <a:pos x="T10" y="T11"/>
                </a:cxn>
                <a:cxn ang="0">
                  <a:pos x="T12" y="T13"/>
                </a:cxn>
              </a:cxnLst>
              <a:rect l="0" t="0" r="r" b="b"/>
              <a:pathLst>
                <a:path w="88" h="132">
                  <a:moveTo>
                    <a:pt x="88" y="66"/>
                  </a:moveTo>
                  <a:lnTo>
                    <a:pt x="88" y="66"/>
                  </a:lnTo>
                  <a:lnTo>
                    <a:pt x="0" y="0"/>
                  </a:lnTo>
                  <a:lnTo>
                    <a:pt x="44" y="66"/>
                  </a:lnTo>
                  <a:lnTo>
                    <a:pt x="0" y="132"/>
                  </a:lnTo>
                  <a:lnTo>
                    <a:pt x="88" y="66"/>
                  </a:lnTo>
                  <a:lnTo>
                    <a:pt x="88" y="66"/>
                  </a:lnTo>
                  <a:close/>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1" name="Freeform 59">
              <a:extLst>
                <a:ext uri="{FF2B5EF4-FFF2-40B4-BE49-F238E27FC236}">
                  <a16:creationId xmlns:a16="http://schemas.microsoft.com/office/drawing/2014/main" id="{D4CCC9E6-7293-4B40-8C54-9BF0494828B8}"/>
                </a:ext>
              </a:extLst>
            </p:cNvPr>
            <p:cNvSpPr>
              <a:spLocks/>
            </p:cNvSpPr>
            <p:nvPr/>
          </p:nvSpPr>
          <p:spPr bwMode="auto">
            <a:xfrm>
              <a:off x="3471" y="4121"/>
              <a:ext cx="778" cy="0"/>
            </a:xfrm>
            <a:custGeom>
              <a:avLst/>
              <a:gdLst>
                <a:gd name="T0" fmla="*/ 1130 w 1130"/>
                <a:gd name="T1" fmla="*/ 1130 w 1130"/>
                <a:gd name="T2" fmla="*/ 0 w 1130"/>
              </a:gdLst>
              <a:ahLst/>
              <a:cxnLst>
                <a:cxn ang="0">
                  <a:pos x="T0" y="0"/>
                </a:cxn>
                <a:cxn ang="0">
                  <a:pos x="T1" y="0"/>
                </a:cxn>
                <a:cxn ang="0">
                  <a:pos x="T2" y="0"/>
                </a:cxn>
              </a:cxnLst>
              <a:rect l="0" t="0" r="r" b="b"/>
              <a:pathLst>
                <a:path w="1130">
                  <a:moveTo>
                    <a:pt x="1130" y="0"/>
                  </a:moveTo>
                  <a:lnTo>
                    <a:pt x="1130" y="0"/>
                  </a:lnTo>
                  <a:lnTo>
                    <a:pt x="0" y="0"/>
                  </a:lnTo>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2" name="Freeform 60">
              <a:extLst>
                <a:ext uri="{FF2B5EF4-FFF2-40B4-BE49-F238E27FC236}">
                  <a16:creationId xmlns:a16="http://schemas.microsoft.com/office/drawing/2014/main" id="{A6CC0351-1C0B-4626-94D7-F80B9B15776B}"/>
                </a:ext>
              </a:extLst>
            </p:cNvPr>
            <p:cNvSpPr>
              <a:spLocks/>
            </p:cNvSpPr>
            <p:nvPr/>
          </p:nvSpPr>
          <p:spPr bwMode="auto">
            <a:xfrm>
              <a:off x="216" y="851"/>
              <a:ext cx="91" cy="60"/>
            </a:xfrm>
            <a:custGeom>
              <a:avLst/>
              <a:gdLst>
                <a:gd name="T0" fmla="*/ 66 w 132"/>
                <a:gd name="T1" fmla="*/ 0 h 88"/>
                <a:gd name="T2" fmla="*/ 66 w 132"/>
                <a:gd name="T3" fmla="*/ 0 h 88"/>
                <a:gd name="T4" fmla="*/ 132 w 132"/>
                <a:gd name="T5" fmla="*/ 88 h 88"/>
                <a:gd name="T6" fmla="*/ 66 w 132"/>
                <a:gd name="T7" fmla="*/ 44 h 88"/>
                <a:gd name="T8" fmla="*/ 0 w 132"/>
                <a:gd name="T9" fmla="*/ 88 h 88"/>
                <a:gd name="T10" fmla="*/ 66 w 132"/>
                <a:gd name="T11" fmla="*/ 0 h 88"/>
              </a:gdLst>
              <a:ahLst/>
              <a:cxnLst>
                <a:cxn ang="0">
                  <a:pos x="T0" y="T1"/>
                </a:cxn>
                <a:cxn ang="0">
                  <a:pos x="T2" y="T3"/>
                </a:cxn>
                <a:cxn ang="0">
                  <a:pos x="T4" y="T5"/>
                </a:cxn>
                <a:cxn ang="0">
                  <a:pos x="T6" y="T7"/>
                </a:cxn>
                <a:cxn ang="0">
                  <a:pos x="T8" y="T9"/>
                </a:cxn>
                <a:cxn ang="0">
                  <a:pos x="T10" y="T11"/>
                </a:cxn>
              </a:cxnLst>
              <a:rect l="0" t="0" r="r" b="b"/>
              <a:pathLst>
                <a:path w="132" h="88">
                  <a:moveTo>
                    <a:pt x="66" y="0"/>
                  </a:moveTo>
                  <a:lnTo>
                    <a:pt x="66" y="0"/>
                  </a:lnTo>
                  <a:lnTo>
                    <a:pt x="132" y="88"/>
                  </a:lnTo>
                  <a:lnTo>
                    <a:pt x="66" y="44"/>
                  </a:lnTo>
                  <a:lnTo>
                    <a:pt x="0" y="88"/>
                  </a:lnTo>
                  <a:lnTo>
                    <a:pt x="66"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3" name="Freeform 61">
              <a:extLst>
                <a:ext uri="{FF2B5EF4-FFF2-40B4-BE49-F238E27FC236}">
                  <a16:creationId xmlns:a16="http://schemas.microsoft.com/office/drawing/2014/main" id="{12878352-5971-47CE-B08C-6C7943F37FD0}"/>
                </a:ext>
              </a:extLst>
            </p:cNvPr>
            <p:cNvSpPr>
              <a:spLocks/>
            </p:cNvSpPr>
            <p:nvPr/>
          </p:nvSpPr>
          <p:spPr bwMode="auto">
            <a:xfrm>
              <a:off x="216" y="851"/>
              <a:ext cx="91" cy="60"/>
            </a:xfrm>
            <a:custGeom>
              <a:avLst/>
              <a:gdLst>
                <a:gd name="T0" fmla="*/ 66 w 132"/>
                <a:gd name="T1" fmla="*/ 0 h 88"/>
                <a:gd name="T2" fmla="*/ 66 w 132"/>
                <a:gd name="T3" fmla="*/ 0 h 88"/>
                <a:gd name="T4" fmla="*/ 132 w 132"/>
                <a:gd name="T5" fmla="*/ 88 h 88"/>
                <a:gd name="T6" fmla="*/ 66 w 132"/>
                <a:gd name="T7" fmla="*/ 44 h 88"/>
                <a:gd name="T8" fmla="*/ 0 w 132"/>
                <a:gd name="T9" fmla="*/ 88 h 88"/>
                <a:gd name="T10" fmla="*/ 66 w 132"/>
                <a:gd name="T11" fmla="*/ 0 h 88"/>
              </a:gdLst>
              <a:ahLst/>
              <a:cxnLst>
                <a:cxn ang="0">
                  <a:pos x="T0" y="T1"/>
                </a:cxn>
                <a:cxn ang="0">
                  <a:pos x="T2" y="T3"/>
                </a:cxn>
                <a:cxn ang="0">
                  <a:pos x="T4" y="T5"/>
                </a:cxn>
                <a:cxn ang="0">
                  <a:pos x="T6" y="T7"/>
                </a:cxn>
                <a:cxn ang="0">
                  <a:pos x="T8" y="T9"/>
                </a:cxn>
                <a:cxn ang="0">
                  <a:pos x="T10" y="T11"/>
                </a:cxn>
              </a:cxnLst>
              <a:rect l="0" t="0" r="r" b="b"/>
              <a:pathLst>
                <a:path w="132" h="88">
                  <a:moveTo>
                    <a:pt x="66" y="0"/>
                  </a:moveTo>
                  <a:lnTo>
                    <a:pt x="66" y="0"/>
                  </a:lnTo>
                  <a:lnTo>
                    <a:pt x="132" y="88"/>
                  </a:lnTo>
                  <a:lnTo>
                    <a:pt x="66" y="44"/>
                  </a:lnTo>
                  <a:lnTo>
                    <a:pt x="0" y="88"/>
                  </a:lnTo>
                  <a:lnTo>
                    <a:pt x="66"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4" name="Freeform 62">
              <a:extLst>
                <a:ext uri="{FF2B5EF4-FFF2-40B4-BE49-F238E27FC236}">
                  <a16:creationId xmlns:a16="http://schemas.microsoft.com/office/drawing/2014/main" id="{9BB51624-8B65-4216-8F06-2E4A710BB6FA}"/>
                </a:ext>
              </a:extLst>
            </p:cNvPr>
            <p:cNvSpPr>
              <a:spLocks/>
            </p:cNvSpPr>
            <p:nvPr/>
          </p:nvSpPr>
          <p:spPr bwMode="auto">
            <a:xfrm>
              <a:off x="216" y="851"/>
              <a:ext cx="91" cy="60"/>
            </a:xfrm>
            <a:custGeom>
              <a:avLst/>
              <a:gdLst>
                <a:gd name="T0" fmla="*/ 66 w 132"/>
                <a:gd name="T1" fmla="*/ 0 h 88"/>
                <a:gd name="T2" fmla="*/ 66 w 132"/>
                <a:gd name="T3" fmla="*/ 0 h 88"/>
                <a:gd name="T4" fmla="*/ 132 w 132"/>
                <a:gd name="T5" fmla="*/ 88 h 88"/>
                <a:gd name="T6" fmla="*/ 66 w 132"/>
                <a:gd name="T7" fmla="*/ 44 h 88"/>
                <a:gd name="T8" fmla="*/ 0 w 132"/>
                <a:gd name="T9" fmla="*/ 88 h 88"/>
                <a:gd name="T10" fmla="*/ 66 w 132"/>
                <a:gd name="T11" fmla="*/ 0 h 88"/>
                <a:gd name="T12" fmla="*/ 66 w 132"/>
                <a:gd name="T13" fmla="*/ 0 h 88"/>
              </a:gdLst>
              <a:ahLst/>
              <a:cxnLst>
                <a:cxn ang="0">
                  <a:pos x="T0" y="T1"/>
                </a:cxn>
                <a:cxn ang="0">
                  <a:pos x="T2" y="T3"/>
                </a:cxn>
                <a:cxn ang="0">
                  <a:pos x="T4" y="T5"/>
                </a:cxn>
                <a:cxn ang="0">
                  <a:pos x="T6" y="T7"/>
                </a:cxn>
                <a:cxn ang="0">
                  <a:pos x="T8" y="T9"/>
                </a:cxn>
                <a:cxn ang="0">
                  <a:pos x="T10" y="T11"/>
                </a:cxn>
                <a:cxn ang="0">
                  <a:pos x="T12" y="T13"/>
                </a:cxn>
              </a:cxnLst>
              <a:rect l="0" t="0" r="r" b="b"/>
              <a:pathLst>
                <a:path w="132" h="88">
                  <a:moveTo>
                    <a:pt x="66" y="0"/>
                  </a:moveTo>
                  <a:lnTo>
                    <a:pt x="66" y="0"/>
                  </a:lnTo>
                  <a:lnTo>
                    <a:pt x="132" y="88"/>
                  </a:lnTo>
                  <a:lnTo>
                    <a:pt x="66" y="44"/>
                  </a:lnTo>
                  <a:lnTo>
                    <a:pt x="0" y="88"/>
                  </a:lnTo>
                  <a:lnTo>
                    <a:pt x="66" y="0"/>
                  </a:lnTo>
                  <a:lnTo>
                    <a:pt x="66" y="0"/>
                  </a:lnTo>
                  <a:close/>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5" name="Freeform 63">
              <a:extLst>
                <a:ext uri="{FF2B5EF4-FFF2-40B4-BE49-F238E27FC236}">
                  <a16:creationId xmlns:a16="http://schemas.microsoft.com/office/drawing/2014/main" id="{52C98061-762F-49DC-AD46-8C832B1E347E}"/>
                </a:ext>
              </a:extLst>
            </p:cNvPr>
            <p:cNvSpPr>
              <a:spLocks/>
            </p:cNvSpPr>
            <p:nvPr/>
          </p:nvSpPr>
          <p:spPr bwMode="auto">
            <a:xfrm>
              <a:off x="263" y="874"/>
              <a:ext cx="0" cy="249"/>
            </a:xfrm>
            <a:custGeom>
              <a:avLst/>
              <a:gdLst>
                <a:gd name="T0" fmla="*/ 0 h 361"/>
                <a:gd name="T1" fmla="*/ 0 h 361"/>
                <a:gd name="T2" fmla="*/ 361 h 361"/>
              </a:gdLst>
              <a:ahLst/>
              <a:cxnLst>
                <a:cxn ang="0">
                  <a:pos x="0" y="T0"/>
                </a:cxn>
                <a:cxn ang="0">
                  <a:pos x="0" y="T1"/>
                </a:cxn>
                <a:cxn ang="0">
                  <a:pos x="0" y="T2"/>
                </a:cxn>
              </a:cxnLst>
              <a:rect l="0" t="0" r="r" b="b"/>
              <a:pathLst>
                <a:path h="361">
                  <a:moveTo>
                    <a:pt x="0" y="0"/>
                  </a:moveTo>
                  <a:lnTo>
                    <a:pt x="0" y="0"/>
                  </a:lnTo>
                  <a:lnTo>
                    <a:pt x="0" y="361"/>
                  </a:lnTo>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6" name="Freeform 64">
              <a:extLst>
                <a:ext uri="{FF2B5EF4-FFF2-40B4-BE49-F238E27FC236}">
                  <a16:creationId xmlns:a16="http://schemas.microsoft.com/office/drawing/2014/main" id="{C59D37E1-11AA-41B4-A90B-D8421143DDBC}"/>
                </a:ext>
              </a:extLst>
            </p:cNvPr>
            <p:cNvSpPr>
              <a:spLocks/>
            </p:cNvSpPr>
            <p:nvPr/>
          </p:nvSpPr>
          <p:spPr bwMode="auto">
            <a:xfrm>
              <a:off x="263" y="874"/>
              <a:ext cx="0" cy="249"/>
            </a:xfrm>
            <a:custGeom>
              <a:avLst/>
              <a:gdLst>
                <a:gd name="T0" fmla="*/ 0 h 361"/>
                <a:gd name="T1" fmla="*/ 0 h 361"/>
                <a:gd name="T2" fmla="*/ 361 h 361"/>
              </a:gdLst>
              <a:ahLst/>
              <a:cxnLst>
                <a:cxn ang="0">
                  <a:pos x="0" y="T0"/>
                </a:cxn>
                <a:cxn ang="0">
                  <a:pos x="0" y="T1"/>
                </a:cxn>
                <a:cxn ang="0">
                  <a:pos x="0" y="T2"/>
                </a:cxn>
              </a:cxnLst>
              <a:rect l="0" t="0" r="r" b="b"/>
              <a:pathLst>
                <a:path h="361">
                  <a:moveTo>
                    <a:pt x="0" y="0"/>
                  </a:moveTo>
                  <a:lnTo>
                    <a:pt x="0" y="0"/>
                  </a:lnTo>
                  <a:lnTo>
                    <a:pt x="0" y="361"/>
                  </a:lnTo>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6" name="Rectangle 74">
              <a:extLst>
                <a:ext uri="{FF2B5EF4-FFF2-40B4-BE49-F238E27FC236}">
                  <a16:creationId xmlns:a16="http://schemas.microsoft.com/office/drawing/2014/main" id="{626A5D31-E1E8-48EA-BA30-FC905612C8FB}"/>
                </a:ext>
              </a:extLst>
            </p:cNvPr>
            <p:cNvSpPr>
              <a:spLocks noChangeArrowheads="1"/>
            </p:cNvSpPr>
            <p:nvPr/>
          </p:nvSpPr>
          <p:spPr bwMode="auto">
            <a:xfrm rot="16200000">
              <a:off x="230" y="2911"/>
              <a:ext cx="46"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2300" b="1">
                  <a:solidFill>
                    <a:srgbClr val="000000"/>
                  </a:solidFill>
                  <a:latin typeface="Times New Roman Bold"/>
                </a:rPr>
                <a:t> </a:t>
              </a:r>
              <a:endParaRPr lang="es-MX" altLang="es-MX"/>
            </a:p>
          </p:txBody>
        </p:sp>
        <p:sp>
          <p:nvSpPr>
            <p:cNvPr id="84" name="Rectangle 82">
              <a:extLst>
                <a:ext uri="{FF2B5EF4-FFF2-40B4-BE49-F238E27FC236}">
                  <a16:creationId xmlns:a16="http://schemas.microsoft.com/office/drawing/2014/main" id="{7F481874-0870-46D8-88EB-24BB3A71C958}"/>
                </a:ext>
              </a:extLst>
            </p:cNvPr>
            <p:cNvSpPr>
              <a:spLocks noChangeArrowheads="1"/>
            </p:cNvSpPr>
            <p:nvPr/>
          </p:nvSpPr>
          <p:spPr bwMode="auto">
            <a:xfrm rot="16200000">
              <a:off x="230" y="2280"/>
              <a:ext cx="46"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2300" b="1">
                  <a:solidFill>
                    <a:srgbClr val="000000"/>
                  </a:solidFill>
                  <a:latin typeface="Times New Roman Bold"/>
                </a:rPr>
                <a:t> </a:t>
              </a:r>
              <a:endParaRPr lang="es-MX" altLang="es-MX"/>
            </a:p>
          </p:txBody>
        </p:sp>
      </p:grpSp>
      <p:sp>
        <p:nvSpPr>
          <p:cNvPr id="100" name="CuadroTexto 99">
            <a:extLst>
              <a:ext uri="{FF2B5EF4-FFF2-40B4-BE49-F238E27FC236}">
                <a16:creationId xmlns:a16="http://schemas.microsoft.com/office/drawing/2014/main" id="{F03CE1F1-92D6-47AA-B1A1-13BA413F8B4B}"/>
              </a:ext>
            </a:extLst>
          </p:cNvPr>
          <p:cNvSpPr txBox="1"/>
          <p:nvPr/>
        </p:nvSpPr>
        <p:spPr>
          <a:xfrm rot="16200000">
            <a:off x="-310391" y="3297517"/>
            <a:ext cx="3974614" cy="369332"/>
          </a:xfrm>
          <a:prstGeom prst="rect">
            <a:avLst/>
          </a:prstGeom>
          <a:noFill/>
        </p:spPr>
        <p:txBody>
          <a:bodyPr wrap="none" rtlCol="0">
            <a:spAutoFit/>
          </a:bodyPr>
          <a:lstStyle/>
          <a:p>
            <a:r>
              <a:rPr lang="es-MX" dirty="0">
                <a:latin typeface="Times New Roman" panose="02020603050405020304" pitchFamily="18" charset="0"/>
                <a:cs typeface="Times New Roman" panose="02020603050405020304" pitchFamily="18" charset="0"/>
              </a:rPr>
              <a:t>Carga sobre el capital natural de la tierra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533400" y="1066800"/>
            <a:ext cx="11049000" cy="4755148"/>
          </a:xfrm>
          <a:prstGeom prst="rect">
            <a:avLst/>
          </a:prstGeom>
          <a:noFill/>
        </p:spPr>
        <p:txBody>
          <a:bodyPr wrap="square" rtlCol="0">
            <a:spAutoFit/>
          </a:bodyPr>
          <a:lstStyle/>
          <a:p>
            <a:pPr>
              <a:lnSpc>
                <a:spcPts val="3000"/>
              </a:lnSpc>
              <a:spcAft>
                <a:spcPts val="600"/>
              </a:spcAft>
            </a:pPr>
            <a:r>
              <a:rPr lang="es-MX" sz="2800" b="1" dirty="0">
                <a:latin typeface="Arial"/>
                <a:cs typeface="Arial"/>
              </a:rPr>
              <a:t>Los sistemas económicos deben evolucionar para proveer buenos niveles de vida mientras</a:t>
            </a:r>
          </a:p>
          <a:p>
            <a:pPr marL="177800" indent="-177800">
              <a:buFont typeface="Arial"/>
              <a:buChar char="•"/>
            </a:pPr>
            <a:r>
              <a:rPr lang="es-MX" sz="2400" b="1" dirty="0">
                <a:latin typeface="Arial"/>
                <a:cs typeface="Arial"/>
              </a:rPr>
              <a:t>Aumentan el bienestar</a:t>
            </a:r>
          </a:p>
          <a:p>
            <a:pPr marL="177800" indent="-177800">
              <a:buFont typeface="Arial"/>
              <a:buChar char="•"/>
            </a:pPr>
            <a:r>
              <a:rPr lang="es-MX" sz="2400" b="1" dirty="0">
                <a:latin typeface="Arial"/>
                <a:cs typeface="Arial"/>
              </a:rPr>
              <a:t>Incrementar la riqueza y el capital</a:t>
            </a:r>
          </a:p>
          <a:p>
            <a:pPr marL="177800" indent="-177800">
              <a:buFont typeface="Arial"/>
              <a:buChar char="•"/>
            </a:pPr>
            <a:r>
              <a:rPr lang="es-MX" sz="2400" b="1" dirty="0">
                <a:latin typeface="Arial"/>
                <a:cs typeface="Arial"/>
              </a:rPr>
              <a:t>Incrementar la eficiencia de la producción</a:t>
            </a:r>
          </a:p>
          <a:p>
            <a:pPr marL="177800" indent="-177800">
              <a:buFont typeface="Arial"/>
              <a:buChar char="•"/>
            </a:pPr>
            <a:r>
              <a:rPr lang="es-MX" sz="2400" b="1" dirty="0">
                <a:latin typeface="Arial"/>
                <a:cs typeface="Arial"/>
              </a:rPr>
              <a:t>Conserva los recursos mientras reduce los desechos</a:t>
            </a:r>
          </a:p>
          <a:p>
            <a:endParaRPr lang="es-MX" sz="2400" b="1" dirty="0">
              <a:latin typeface="Arial"/>
              <a:cs typeface="Arial"/>
            </a:endParaRPr>
          </a:p>
          <a:p>
            <a:pPr>
              <a:lnSpc>
                <a:spcPts val="3000"/>
              </a:lnSpc>
              <a:spcAft>
                <a:spcPts val="600"/>
              </a:spcAft>
            </a:pPr>
            <a:r>
              <a:rPr lang="es-MX" sz="2800" b="1" dirty="0">
                <a:solidFill>
                  <a:srgbClr val="008000"/>
                </a:solidFill>
                <a:latin typeface="Arial"/>
                <a:cs typeface="Arial"/>
              </a:rPr>
              <a:t>Los sistemas económicos deben enfatizar la provisión de servicios en lugar de bienes materiales que agotan los recursos.</a:t>
            </a:r>
          </a:p>
          <a:p>
            <a:pPr marL="177800" indent="-177800">
              <a:buFont typeface="Arial"/>
              <a:buChar char="•"/>
            </a:pPr>
            <a:r>
              <a:rPr lang="es-MX" sz="2400" b="1" dirty="0">
                <a:solidFill>
                  <a:srgbClr val="008000"/>
                </a:solidFill>
                <a:latin typeface="Arial"/>
                <a:cs typeface="Arial"/>
              </a:rPr>
              <a:t>Emular los sistemas naturales</a:t>
            </a:r>
          </a:p>
          <a:p>
            <a:pPr marL="177800" indent="-177800">
              <a:buFont typeface="Arial"/>
              <a:buChar char="•"/>
            </a:pPr>
            <a:r>
              <a:rPr lang="es-MX" sz="2400" b="1" dirty="0">
                <a:solidFill>
                  <a:srgbClr val="008000"/>
                </a:solidFill>
                <a:latin typeface="Arial"/>
                <a:cs typeface="Arial"/>
              </a:rPr>
              <a:t>Aplicar los principios de la química verde y la ecología industrial.</a:t>
            </a:r>
          </a:p>
        </p:txBody>
      </p:sp>
      <p:sp>
        <p:nvSpPr>
          <p:cNvPr id="4" name="TextBox 3"/>
          <p:cNvSpPr txBox="1"/>
          <p:nvPr/>
        </p:nvSpPr>
        <p:spPr>
          <a:xfrm>
            <a:off x="10210800" y="0"/>
            <a:ext cx="685800" cy="369332"/>
          </a:xfrm>
          <a:prstGeom prst="rect">
            <a:avLst/>
          </a:prstGeom>
          <a:noFill/>
        </p:spPr>
        <p:txBody>
          <a:bodyPr wrap="square" rtlCol="0">
            <a:spAutoFit/>
          </a:bodyPr>
          <a:lstStyle/>
          <a:p>
            <a:fld id="{557639C6-9D98-734A-84F6-D7C5E3285A17}" type="slidenum">
              <a:rPr lang="en-US"/>
              <a:pPr/>
              <a:t>58</a:t>
            </a:fld>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6B4A9EB-D155-42F3-8F75-5C62762F7372}"/>
              </a:ext>
            </a:extLst>
          </p:cNvPr>
          <p:cNvPicPr>
            <a:picLocks noChangeAspect="1"/>
          </p:cNvPicPr>
          <p:nvPr/>
        </p:nvPicPr>
        <p:blipFill rotWithShape="1">
          <a:blip r:embed="rId2"/>
          <a:srcRect l="9733" t="49819" r="67020" b="23229"/>
          <a:stretch/>
        </p:blipFill>
        <p:spPr>
          <a:xfrm>
            <a:off x="2362200" y="457200"/>
            <a:ext cx="4982308" cy="4869440"/>
          </a:xfrm>
          <a:prstGeom prst="rect">
            <a:avLst/>
          </a:prstGeom>
        </p:spPr>
      </p:pic>
      <p:sp>
        <p:nvSpPr>
          <p:cNvPr id="3" name="Rectángulo 2">
            <a:extLst>
              <a:ext uri="{FF2B5EF4-FFF2-40B4-BE49-F238E27FC236}">
                <a16:creationId xmlns:a16="http://schemas.microsoft.com/office/drawing/2014/main" id="{F2D66CB9-E76E-4279-8B15-87AA5000E632}"/>
              </a:ext>
            </a:extLst>
          </p:cNvPr>
          <p:cNvSpPr/>
          <p:nvPr/>
        </p:nvSpPr>
        <p:spPr>
          <a:xfrm>
            <a:off x="2209800" y="1219200"/>
            <a:ext cx="4648200" cy="609600"/>
          </a:xfrm>
          <a:prstGeom prst="rect">
            <a:avLst/>
          </a:prstGeom>
          <a:solidFill>
            <a:schemeClr val="accent2">
              <a:alpha val="16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grpSp>
        <p:nvGrpSpPr>
          <p:cNvPr id="9" name="Grupo 8">
            <a:extLst>
              <a:ext uri="{FF2B5EF4-FFF2-40B4-BE49-F238E27FC236}">
                <a16:creationId xmlns:a16="http://schemas.microsoft.com/office/drawing/2014/main" id="{43C46150-53BA-4A69-BBDD-99A4325730EC}"/>
              </a:ext>
            </a:extLst>
          </p:cNvPr>
          <p:cNvGrpSpPr/>
          <p:nvPr/>
        </p:nvGrpSpPr>
        <p:grpSpPr>
          <a:xfrm>
            <a:off x="7086600" y="1066800"/>
            <a:ext cx="533400" cy="685800"/>
            <a:chOff x="7086600" y="1066800"/>
            <a:chExt cx="533400" cy="685800"/>
          </a:xfrm>
        </p:grpSpPr>
        <p:cxnSp>
          <p:nvCxnSpPr>
            <p:cNvPr id="6" name="Conector recto 5">
              <a:extLst>
                <a:ext uri="{FF2B5EF4-FFF2-40B4-BE49-F238E27FC236}">
                  <a16:creationId xmlns:a16="http://schemas.microsoft.com/office/drawing/2014/main" id="{45E7BB5A-5636-4CD1-B2FF-A5AD2437B061}"/>
                </a:ext>
              </a:extLst>
            </p:cNvPr>
            <p:cNvCxnSpPr/>
            <p:nvPr/>
          </p:nvCxnSpPr>
          <p:spPr>
            <a:xfrm>
              <a:off x="7086600" y="1524000"/>
              <a:ext cx="257908" cy="2286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Conector recto 7">
              <a:extLst>
                <a:ext uri="{FF2B5EF4-FFF2-40B4-BE49-F238E27FC236}">
                  <a16:creationId xmlns:a16="http://schemas.microsoft.com/office/drawing/2014/main" id="{9C9CCEAD-0DA6-4E4E-A456-949C8DB3A4FC}"/>
                </a:ext>
              </a:extLst>
            </p:cNvPr>
            <p:cNvCxnSpPr/>
            <p:nvPr/>
          </p:nvCxnSpPr>
          <p:spPr>
            <a:xfrm flipV="1">
              <a:off x="7344508" y="1066800"/>
              <a:ext cx="275492" cy="6858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9776944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66079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56C0A74-C3B0-423A-9193-EEE3436F2F2B}"/>
              </a:ext>
            </a:extLst>
          </p:cNvPr>
          <p:cNvSpPr/>
          <p:nvPr/>
        </p:nvSpPr>
        <p:spPr>
          <a:xfrm>
            <a:off x="457200" y="762000"/>
            <a:ext cx="11353800" cy="4708981"/>
          </a:xfrm>
          <a:prstGeom prst="rect">
            <a:avLst/>
          </a:prstGeom>
        </p:spPr>
        <p:txBody>
          <a:bodyPr wrap="square">
            <a:spAutoFit/>
          </a:bodyPr>
          <a:lstStyle/>
          <a:p>
            <a:pPr algn="just"/>
            <a:r>
              <a:rPr lang="es-MX" sz="2000" dirty="0">
                <a:latin typeface="Times New Roman" panose="02020603050405020304" pitchFamily="18" charset="0"/>
                <a:cs typeface="Times New Roman" panose="02020603050405020304" pitchFamily="18" charset="0"/>
              </a:rPr>
              <a:t>La circulación del carbono entre los organismos y el medio ambiente se conoce como el ciclo del carbono.</a:t>
            </a:r>
          </a:p>
          <a:p>
            <a:pPr algn="just"/>
            <a:endParaRPr lang="es-MX" sz="2000" dirty="0">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	El carbono es una parte imprescindible  de todas las biomoléculas y se ve sustancialmente afectado por el cambio del climático global. El ciclo del carbono entre los organismos y la atmósfera es consecuencia de dos procesos mutuos de </a:t>
            </a:r>
            <a:r>
              <a:rPr lang="es-MX" sz="2000" b="1" i="1" dirty="0">
                <a:solidFill>
                  <a:srgbClr val="FF0000"/>
                </a:solidFill>
                <a:latin typeface="Times New Roman" panose="02020603050405020304" pitchFamily="18" charset="0"/>
                <a:cs typeface="Times New Roman" panose="02020603050405020304" pitchFamily="18" charset="0"/>
              </a:rPr>
              <a:t>fotosíntesis y respiración</a:t>
            </a:r>
            <a:r>
              <a:rPr lang="es-MX" sz="2000" dirty="0">
                <a:latin typeface="Times New Roman" panose="02020603050405020304" pitchFamily="18" charset="0"/>
                <a:cs typeface="Times New Roman" panose="02020603050405020304" pitchFamily="18" charset="0"/>
              </a:rPr>
              <a:t>.</a:t>
            </a:r>
          </a:p>
          <a:p>
            <a:pPr algn="just"/>
            <a:endParaRPr lang="es-MX" sz="2000" dirty="0">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	La liberación de carbono en la atmósfera aumenta debido a la combustión de combustibles fósiles, la deforestación, los incendios forestales, las erupciones volcánicas y la descomposición de materias orgánicas muertas.</a:t>
            </a:r>
          </a:p>
          <a:p>
            <a:pPr algn="just"/>
            <a:endParaRPr lang="es-MX" sz="2000" dirty="0">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	El dióxido (CO</a:t>
            </a:r>
            <a:r>
              <a:rPr lang="es-MX" sz="2000" baseline="-25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 de carbono atmosférico es la fuente de todo el carbono tanto en los organismos vivos como en los fósiles (utilizados como combustible fósil).</a:t>
            </a:r>
          </a:p>
          <a:p>
            <a:pPr algn="just"/>
            <a:r>
              <a:rPr lang="es-MX" sz="2000" dirty="0">
                <a:latin typeface="Times New Roman" panose="02020603050405020304" pitchFamily="18" charset="0"/>
                <a:cs typeface="Times New Roman" panose="02020603050405020304" pitchFamily="18" charset="0"/>
              </a:rPr>
              <a:t>	</a:t>
            </a:r>
          </a:p>
          <a:p>
            <a:pPr algn="just"/>
            <a:r>
              <a:rPr lang="es-MX" sz="2000" dirty="0">
                <a:latin typeface="Times New Roman" panose="02020603050405020304" pitchFamily="18" charset="0"/>
                <a:cs typeface="Times New Roman" panose="02020603050405020304" pitchFamily="18" charset="0"/>
              </a:rPr>
              <a:t>	Es muy soluble en el agua, por lo que también los océanos contienen grandes cantidades de dióxido de carbono y bicarbonatos disueltos.</a:t>
            </a:r>
          </a:p>
        </p:txBody>
      </p:sp>
    </p:spTree>
    <p:extLst>
      <p:ext uri="{BB962C8B-B14F-4D97-AF65-F5344CB8AC3E}">
        <p14:creationId xmlns:p14="http://schemas.microsoft.com/office/powerpoint/2010/main" val="31778121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47BC374-F52D-4F02-8EA1-8719C644A8E9}"/>
              </a:ext>
            </a:extLst>
          </p:cNvPr>
          <p:cNvSpPr>
            <a:spLocks noChangeArrowheads="1"/>
          </p:cNvSpPr>
          <p:nvPr/>
        </p:nvSpPr>
        <p:spPr bwMode="auto">
          <a:xfrm>
            <a:off x="3048000" y="2362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pSp>
        <p:nvGrpSpPr>
          <p:cNvPr id="19" name="Grupo 18">
            <a:extLst>
              <a:ext uri="{FF2B5EF4-FFF2-40B4-BE49-F238E27FC236}">
                <a16:creationId xmlns:a16="http://schemas.microsoft.com/office/drawing/2014/main" id="{1745EF74-9DF6-446C-BB47-6182298EB824}"/>
              </a:ext>
            </a:extLst>
          </p:cNvPr>
          <p:cNvGrpSpPr/>
          <p:nvPr/>
        </p:nvGrpSpPr>
        <p:grpSpPr>
          <a:xfrm>
            <a:off x="144298" y="320974"/>
            <a:ext cx="7111495" cy="6172200"/>
            <a:chOff x="144298" y="320974"/>
            <a:chExt cx="7111495" cy="6172200"/>
          </a:xfrm>
        </p:grpSpPr>
        <p:pic>
          <p:nvPicPr>
            <p:cNvPr id="12291" name="Picture 3" descr="þÿ">
              <a:extLst>
                <a:ext uri="{FF2B5EF4-FFF2-40B4-BE49-F238E27FC236}">
                  <a16:creationId xmlns:a16="http://schemas.microsoft.com/office/drawing/2014/main" id="{8C9A0E17-4322-478F-ABD6-B65B373AA3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209"/>
            <a:stretch/>
          </p:blipFill>
          <p:spPr bwMode="auto">
            <a:xfrm>
              <a:off x="144298" y="320974"/>
              <a:ext cx="7111495" cy="61722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ángulo 16">
              <a:extLst>
                <a:ext uri="{FF2B5EF4-FFF2-40B4-BE49-F238E27FC236}">
                  <a16:creationId xmlns:a16="http://schemas.microsoft.com/office/drawing/2014/main" id="{D652CA79-4746-49CA-9E20-AE24696990CE}"/>
                </a:ext>
              </a:extLst>
            </p:cNvPr>
            <p:cNvSpPr/>
            <p:nvPr/>
          </p:nvSpPr>
          <p:spPr>
            <a:xfrm>
              <a:off x="2687730" y="610292"/>
              <a:ext cx="1828800" cy="923330"/>
            </a:xfrm>
            <a:prstGeom prst="rect">
              <a:avLst/>
            </a:prstGeom>
            <a:solidFill>
              <a:schemeClr val="bg1"/>
            </a:solidFill>
          </p:spPr>
          <p:txBody>
            <a:bodyPr wrap="none" lIns="91440" tIns="45720" rIns="91440" bIns="45720">
              <a:prstTxWarp prst="textArchUp">
                <a:avLst/>
              </a:prstTxWarp>
              <a:spAutoFit/>
            </a:bodyPr>
            <a:lstStyle/>
            <a:p>
              <a:pPr algn="ctr"/>
              <a:r>
                <a:rPr lang="es-ES" sz="5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Fotosintesis</a:t>
              </a:r>
              <a:endParaRPr lang="es-E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18" name="CuadroTexto 17">
              <a:extLst>
                <a:ext uri="{FF2B5EF4-FFF2-40B4-BE49-F238E27FC236}">
                  <a16:creationId xmlns:a16="http://schemas.microsoft.com/office/drawing/2014/main" id="{D45629B2-569D-4C72-93C1-BEB2AD7B2B27}"/>
                </a:ext>
              </a:extLst>
            </p:cNvPr>
            <p:cNvSpPr txBox="1"/>
            <p:nvPr/>
          </p:nvSpPr>
          <p:spPr>
            <a:xfrm>
              <a:off x="2708325" y="1752600"/>
              <a:ext cx="1884940" cy="400110"/>
            </a:xfrm>
            <a:prstGeom prst="rect">
              <a:avLst/>
            </a:prstGeom>
            <a:solidFill>
              <a:schemeClr val="bg1"/>
            </a:solidFill>
          </p:spPr>
          <p:txBody>
            <a:bodyPr wrap="none" rtlCol="0">
              <a:spAutoFit/>
            </a:bodyPr>
            <a:lstStyle/>
            <a:p>
              <a:r>
                <a:rPr lang="es-MX" sz="2000" dirty="0"/>
                <a:t>Descomposición</a:t>
              </a:r>
            </a:p>
          </p:txBody>
        </p:sp>
        <p:sp>
          <p:nvSpPr>
            <p:cNvPr id="21" name="CuadroTexto 20">
              <a:extLst>
                <a:ext uri="{FF2B5EF4-FFF2-40B4-BE49-F238E27FC236}">
                  <a16:creationId xmlns:a16="http://schemas.microsoft.com/office/drawing/2014/main" id="{64D3494E-136B-4DD3-B8A4-F5AD20E43F1A}"/>
                </a:ext>
              </a:extLst>
            </p:cNvPr>
            <p:cNvSpPr txBox="1"/>
            <p:nvPr/>
          </p:nvSpPr>
          <p:spPr>
            <a:xfrm>
              <a:off x="2631590" y="1752600"/>
              <a:ext cx="1884940" cy="400110"/>
            </a:xfrm>
            <a:prstGeom prst="rect">
              <a:avLst/>
            </a:prstGeom>
            <a:solidFill>
              <a:schemeClr val="bg1"/>
            </a:solidFill>
          </p:spPr>
          <p:txBody>
            <a:bodyPr wrap="none" rtlCol="0">
              <a:spAutoFit/>
            </a:bodyPr>
            <a:lstStyle/>
            <a:p>
              <a:r>
                <a:rPr lang="es-MX" sz="2000" dirty="0"/>
                <a:t>Descomposición</a:t>
              </a:r>
            </a:p>
          </p:txBody>
        </p:sp>
        <p:sp>
          <p:nvSpPr>
            <p:cNvPr id="22" name="CuadroTexto 21">
              <a:extLst>
                <a:ext uri="{FF2B5EF4-FFF2-40B4-BE49-F238E27FC236}">
                  <a16:creationId xmlns:a16="http://schemas.microsoft.com/office/drawing/2014/main" id="{0F9AD7A9-026F-4B59-82DF-90D05A80F8E1}"/>
                </a:ext>
              </a:extLst>
            </p:cNvPr>
            <p:cNvSpPr txBox="1"/>
            <p:nvPr/>
          </p:nvSpPr>
          <p:spPr>
            <a:xfrm>
              <a:off x="3173541" y="3962400"/>
              <a:ext cx="1207382" cy="769441"/>
            </a:xfrm>
            <a:prstGeom prst="rect">
              <a:avLst/>
            </a:prstGeom>
            <a:solidFill>
              <a:schemeClr val="bg1"/>
            </a:solidFill>
          </p:spPr>
          <p:txBody>
            <a:bodyPr wrap="none" rtlCol="0">
              <a:spAutoFit/>
            </a:bodyPr>
            <a:lstStyle/>
            <a:p>
              <a:pPr algn="ctr"/>
              <a:r>
                <a:rPr lang="es-MX" sz="2200" dirty="0"/>
                <a:t>Tejidos </a:t>
              </a:r>
            </a:p>
            <a:p>
              <a:pPr algn="ctr"/>
              <a:r>
                <a:rPr lang="es-MX" sz="2200" dirty="0"/>
                <a:t>animales</a:t>
              </a:r>
            </a:p>
          </p:txBody>
        </p:sp>
        <p:sp>
          <p:nvSpPr>
            <p:cNvPr id="23" name="CuadroTexto 22">
              <a:extLst>
                <a:ext uri="{FF2B5EF4-FFF2-40B4-BE49-F238E27FC236}">
                  <a16:creationId xmlns:a16="http://schemas.microsoft.com/office/drawing/2014/main" id="{AA85B18C-39EF-4B54-AC17-51FD00668DE0}"/>
                </a:ext>
              </a:extLst>
            </p:cNvPr>
            <p:cNvSpPr txBox="1"/>
            <p:nvPr/>
          </p:nvSpPr>
          <p:spPr>
            <a:xfrm>
              <a:off x="2992530" y="2266555"/>
              <a:ext cx="1388393" cy="400110"/>
            </a:xfrm>
            <a:prstGeom prst="rect">
              <a:avLst/>
            </a:prstGeom>
            <a:solidFill>
              <a:schemeClr val="bg1"/>
            </a:solidFill>
          </p:spPr>
          <p:txBody>
            <a:bodyPr wrap="none" rtlCol="0">
              <a:spAutoFit/>
            </a:bodyPr>
            <a:lstStyle/>
            <a:p>
              <a:r>
                <a:rPr lang="es-MX" sz="2000" dirty="0"/>
                <a:t>Respiración</a:t>
              </a:r>
            </a:p>
          </p:txBody>
        </p:sp>
        <p:sp>
          <p:nvSpPr>
            <p:cNvPr id="24" name="CuadroTexto 23">
              <a:extLst>
                <a:ext uri="{FF2B5EF4-FFF2-40B4-BE49-F238E27FC236}">
                  <a16:creationId xmlns:a16="http://schemas.microsoft.com/office/drawing/2014/main" id="{B332BED8-2B5C-400C-BEDC-3FFD529E4A51}"/>
                </a:ext>
              </a:extLst>
            </p:cNvPr>
            <p:cNvSpPr txBox="1"/>
            <p:nvPr/>
          </p:nvSpPr>
          <p:spPr>
            <a:xfrm>
              <a:off x="477930" y="2057400"/>
              <a:ext cx="1689758" cy="830997"/>
            </a:xfrm>
            <a:prstGeom prst="rect">
              <a:avLst/>
            </a:prstGeom>
            <a:solidFill>
              <a:schemeClr val="bg1"/>
            </a:solidFill>
          </p:spPr>
          <p:txBody>
            <a:bodyPr wrap="none" rtlCol="0">
              <a:spAutoFit/>
            </a:bodyPr>
            <a:lstStyle/>
            <a:p>
              <a:pPr algn="ctr"/>
              <a:r>
                <a:rPr lang="es-MX" sz="2400" dirty="0"/>
                <a:t>CO</a:t>
              </a:r>
              <a:r>
                <a:rPr lang="es-MX" sz="2400" baseline="-25000" dirty="0"/>
                <a:t>2</a:t>
              </a:r>
              <a:r>
                <a:rPr lang="es-MX" sz="2400" dirty="0"/>
                <a:t> </a:t>
              </a:r>
            </a:p>
            <a:p>
              <a:pPr algn="ctr"/>
              <a:r>
                <a:rPr lang="es-MX" sz="2400" dirty="0"/>
                <a:t>Atmosférico</a:t>
              </a:r>
            </a:p>
          </p:txBody>
        </p:sp>
        <p:sp>
          <p:nvSpPr>
            <p:cNvPr id="26" name="CuadroTexto 25">
              <a:extLst>
                <a:ext uri="{FF2B5EF4-FFF2-40B4-BE49-F238E27FC236}">
                  <a16:creationId xmlns:a16="http://schemas.microsoft.com/office/drawing/2014/main" id="{B7F56611-502C-496E-94CD-906229BC96C3}"/>
                </a:ext>
              </a:extLst>
            </p:cNvPr>
            <p:cNvSpPr txBox="1"/>
            <p:nvPr/>
          </p:nvSpPr>
          <p:spPr>
            <a:xfrm>
              <a:off x="4973730" y="1777324"/>
              <a:ext cx="1828800" cy="1200329"/>
            </a:xfrm>
            <a:prstGeom prst="rect">
              <a:avLst/>
            </a:prstGeom>
            <a:solidFill>
              <a:schemeClr val="bg1"/>
            </a:solidFill>
          </p:spPr>
          <p:txBody>
            <a:bodyPr wrap="square" rtlCol="0">
              <a:spAutoFit/>
            </a:bodyPr>
            <a:lstStyle/>
            <a:p>
              <a:pPr algn="ctr"/>
              <a:r>
                <a:rPr lang="es-MX" dirty="0"/>
                <a:t>Plantas verdes  hacen </a:t>
              </a:r>
            </a:p>
            <a:p>
              <a:pPr algn="ctr"/>
              <a:r>
                <a:rPr lang="es-MX" dirty="0"/>
                <a:t>compuestos </a:t>
              </a:r>
            </a:p>
            <a:p>
              <a:pPr algn="ctr"/>
              <a:r>
                <a:rPr lang="es-MX" dirty="0"/>
                <a:t>orgánicos</a:t>
              </a:r>
            </a:p>
          </p:txBody>
        </p:sp>
        <p:sp>
          <p:nvSpPr>
            <p:cNvPr id="27" name="CuadroTexto 26">
              <a:extLst>
                <a:ext uri="{FF2B5EF4-FFF2-40B4-BE49-F238E27FC236}">
                  <a16:creationId xmlns:a16="http://schemas.microsoft.com/office/drawing/2014/main" id="{8B1309C5-97C4-49DE-BAF1-254D1DF4BCDB}"/>
                </a:ext>
              </a:extLst>
            </p:cNvPr>
            <p:cNvSpPr txBox="1"/>
            <p:nvPr/>
          </p:nvSpPr>
          <p:spPr>
            <a:xfrm>
              <a:off x="2929449" y="5257800"/>
              <a:ext cx="2156937" cy="769441"/>
            </a:xfrm>
            <a:prstGeom prst="rect">
              <a:avLst/>
            </a:prstGeom>
            <a:solidFill>
              <a:schemeClr val="bg1"/>
            </a:solidFill>
          </p:spPr>
          <p:txBody>
            <a:bodyPr wrap="none" rtlCol="0">
              <a:spAutoFit/>
            </a:bodyPr>
            <a:lstStyle/>
            <a:p>
              <a:pPr algn="ctr"/>
              <a:r>
                <a:rPr lang="es-MX" sz="2200" dirty="0"/>
                <a:t>Combustible fósil</a:t>
              </a:r>
            </a:p>
            <a:p>
              <a:pPr algn="ctr"/>
              <a:r>
                <a:rPr lang="es-MX" sz="2200" dirty="0"/>
                <a:t>Petróleo, carbón</a:t>
              </a:r>
            </a:p>
          </p:txBody>
        </p:sp>
        <p:sp>
          <p:nvSpPr>
            <p:cNvPr id="28" name="Rectángulo 27">
              <a:extLst>
                <a:ext uri="{FF2B5EF4-FFF2-40B4-BE49-F238E27FC236}">
                  <a16:creationId xmlns:a16="http://schemas.microsoft.com/office/drawing/2014/main" id="{69ABBAD9-4904-44A8-AB14-9C2BA82F1B7D}"/>
                </a:ext>
              </a:extLst>
            </p:cNvPr>
            <p:cNvSpPr/>
            <p:nvPr/>
          </p:nvSpPr>
          <p:spPr>
            <a:xfrm rot="6935599">
              <a:off x="5739253" y="4513479"/>
              <a:ext cx="1620145" cy="200914"/>
            </a:xfrm>
            <a:prstGeom prst="rect">
              <a:avLst/>
            </a:prstGeom>
            <a:solidFill>
              <a:schemeClr val="bg1"/>
            </a:solidFill>
          </p:spPr>
          <p:txBody>
            <a:bodyPr wrap="none" lIns="91440" tIns="45720" rIns="91440" bIns="45720">
              <a:prstTxWarp prst="textArchUp">
                <a:avLst/>
              </a:prstTxWarp>
              <a:spAutoFit/>
            </a:bodyPr>
            <a:lstStyle/>
            <a:p>
              <a:pPr algn="ctr"/>
              <a:r>
                <a:rPr lang="es-ES" sz="2800" cap="none" spc="0" dirty="0">
                  <a:ln w="0"/>
                  <a:solidFill>
                    <a:schemeClr val="tx1"/>
                  </a:solidFill>
                  <a:latin typeface="Times New Roman" panose="02020603050405020304" pitchFamily="18" charset="0"/>
                  <a:cs typeface="Times New Roman" panose="02020603050405020304" pitchFamily="18" charset="0"/>
                </a:rPr>
                <a:t>Fosilización</a:t>
              </a:r>
            </a:p>
          </p:txBody>
        </p:sp>
        <p:sp>
          <p:nvSpPr>
            <p:cNvPr id="29" name="Rectángulo 28">
              <a:extLst>
                <a:ext uri="{FF2B5EF4-FFF2-40B4-BE49-F238E27FC236}">
                  <a16:creationId xmlns:a16="http://schemas.microsoft.com/office/drawing/2014/main" id="{B9837E9A-2C52-412D-82E2-1499E80B415E}"/>
                </a:ext>
              </a:extLst>
            </p:cNvPr>
            <p:cNvSpPr/>
            <p:nvPr/>
          </p:nvSpPr>
          <p:spPr>
            <a:xfrm rot="14142440">
              <a:off x="-97537" y="4665139"/>
              <a:ext cx="1620145" cy="200914"/>
            </a:xfrm>
            <a:prstGeom prst="rect">
              <a:avLst/>
            </a:prstGeom>
            <a:solidFill>
              <a:schemeClr val="bg1"/>
            </a:solidFill>
          </p:spPr>
          <p:txBody>
            <a:bodyPr wrap="none" lIns="91440" tIns="45720" rIns="91440" bIns="45720">
              <a:prstTxWarp prst="textArchUp">
                <a:avLst/>
              </a:prstTxWarp>
              <a:spAutoFit/>
            </a:bodyPr>
            <a:lstStyle/>
            <a:p>
              <a:pPr algn="ctr"/>
              <a:r>
                <a:rPr lang="es-ES" sz="2800" dirty="0">
                  <a:ln w="0"/>
                  <a:latin typeface="Times New Roman" panose="02020603050405020304" pitchFamily="18" charset="0"/>
                  <a:cs typeface="Times New Roman" panose="02020603050405020304" pitchFamily="18" charset="0"/>
                </a:rPr>
                <a:t>Combust</a:t>
              </a:r>
              <a:r>
                <a:rPr lang="es-ES" sz="2800" cap="none" spc="0" dirty="0">
                  <a:ln w="0"/>
                  <a:solidFill>
                    <a:schemeClr val="tx1"/>
                  </a:solidFill>
                  <a:latin typeface="Times New Roman" panose="02020603050405020304" pitchFamily="18" charset="0"/>
                  <a:cs typeface="Times New Roman" panose="02020603050405020304" pitchFamily="18" charset="0"/>
                </a:rPr>
                <a:t>ión</a:t>
              </a:r>
            </a:p>
          </p:txBody>
        </p:sp>
        <p:sp>
          <p:nvSpPr>
            <p:cNvPr id="30" name="Rectángulo 29">
              <a:extLst>
                <a:ext uri="{FF2B5EF4-FFF2-40B4-BE49-F238E27FC236}">
                  <a16:creationId xmlns:a16="http://schemas.microsoft.com/office/drawing/2014/main" id="{D8FD0AFC-20DF-42C0-A477-240DBD614BBE}"/>
                </a:ext>
              </a:extLst>
            </p:cNvPr>
            <p:cNvSpPr/>
            <p:nvPr/>
          </p:nvSpPr>
          <p:spPr>
            <a:xfrm rot="13086872">
              <a:off x="803578" y="4201062"/>
              <a:ext cx="1620145" cy="200914"/>
            </a:xfrm>
            <a:prstGeom prst="rect">
              <a:avLst/>
            </a:prstGeom>
            <a:solidFill>
              <a:schemeClr val="bg1"/>
            </a:solidFill>
          </p:spPr>
          <p:txBody>
            <a:bodyPr wrap="none" lIns="91440" tIns="45720" rIns="91440" bIns="45720">
              <a:prstTxWarp prst="textArchUp">
                <a:avLst/>
              </a:prstTxWarp>
              <a:spAutoFit/>
            </a:bodyPr>
            <a:lstStyle/>
            <a:p>
              <a:pPr algn="ctr"/>
              <a:r>
                <a:rPr lang="es-ES" sz="2800" cap="none" spc="0" dirty="0">
                  <a:ln w="0"/>
                  <a:solidFill>
                    <a:schemeClr val="tx1"/>
                  </a:solidFill>
                  <a:latin typeface="Times New Roman" panose="02020603050405020304" pitchFamily="18" charset="0"/>
                  <a:cs typeface="Times New Roman" panose="02020603050405020304" pitchFamily="18" charset="0"/>
                </a:rPr>
                <a:t>Respiración</a:t>
              </a:r>
            </a:p>
          </p:txBody>
        </p:sp>
        <p:sp>
          <p:nvSpPr>
            <p:cNvPr id="31" name="Rectángulo 30">
              <a:extLst>
                <a:ext uri="{FF2B5EF4-FFF2-40B4-BE49-F238E27FC236}">
                  <a16:creationId xmlns:a16="http://schemas.microsoft.com/office/drawing/2014/main" id="{81B85076-ECF7-48E9-9410-34B7F154FDCC}"/>
                </a:ext>
              </a:extLst>
            </p:cNvPr>
            <p:cNvSpPr/>
            <p:nvPr/>
          </p:nvSpPr>
          <p:spPr>
            <a:xfrm rot="12903165">
              <a:off x="1168526" y="3684971"/>
              <a:ext cx="1901280" cy="309953"/>
            </a:xfrm>
            <a:prstGeom prst="rect">
              <a:avLst/>
            </a:prstGeom>
            <a:solidFill>
              <a:schemeClr val="bg1"/>
            </a:solidFill>
          </p:spPr>
          <p:txBody>
            <a:bodyPr wrap="none" lIns="91440" tIns="45720" rIns="91440" bIns="45720">
              <a:prstTxWarp prst="textArchUp">
                <a:avLst/>
              </a:prstTxWarp>
              <a:spAutoFit/>
            </a:bodyPr>
            <a:lstStyle/>
            <a:p>
              <a:pPr algn="ctr"/>
              <a:r>
                <a:rPr lang="es-ES" sz="4400" dirty="0">
                  <a:ln w="0"/>
                  <a:latin typeface="Times New Roman" panose="02020603050405020304" pitchFamily="18" charset="0"/>
                  <a:cs typeface="Times New Roman" panose="02020603050405020304" pitchFamily="18" charset="0"/>
                </a:rPr>
                <a:t>Descomposi</a:t>
              </a:r>
              <a:r>
                <a:rPr lang="es-ES" sz="4400" cap="none" spc="0" dirty="0">
                  <a:ln w="0"/>
                  <a:solidFill>
                    <a:schemeClr val="tx1"/>
                  </a:solidFill>
                  <a:latin typeface="Times New Roman" panose="02020603050405020304" pitchFamily="18" charset="0"/>
                  <a:cs typeface="Times New Roman" panose="02020603050405020304" pitchFamily="18" charset="0"/>
                </a:rPr>
                <a:t>ción</a:t>
              </a:r>
            </a:p>
          </p:txBody>
        </p:sp>
        <p:sp>
          <p:nvSpPr>
            <p:cNvPr id="32" name="Rectángulo 31">
              <a:extLst>
                <a:ext uri="{FF2B5EF4-FFF2-40B4-BE49-F238E27FC236}">
                  <a16:creationId xmlns:a16="http://schemas.microsoft.com/office/drawing/2014/main" id="{3F7C49F2-609B-47AB-A827-B40CFB30CC20}"/>
                </a:ext>
              </a:extLst>
            </p:cNvPr>
            <p:cNvSpPr/>
            <p:nvPr/>
          </p:nvSpPr>
          <p:spPr>
            <a:xfrm rot="7584658">
              <a:off x="4805867" y="3979204"/>
              <a:ext cx="1620145" cy="121067"/>
            </a:xfrm>
            <a:prstGeom prst="rect">
              <a:avLst/>
            </a:prstGeom>
            <a:solidFill>
              <a:schemeClr val="bg1"/>
            </a:solidFill>
          </p:spPr>
          <p:txBody>
            <a:bodyPr wrap="none" lIns="91440" tIns="45720" rIns="91440" bIns="45720">
              <a:prstTxWarp prst="textArchUp">
                <a:avLst/>
              </a:prstTxWarp>
              <a:spAutoFit/>
            </a:bodyPr>
            <a:lstStyle/>
            <a:p>
              <a:pPr algn="ctr"/>
              <a:r>
                <a:rPr lang="es-ES" sz="2800" cap="none" spc="0" dirty="0">
                  <a:ln w="0"/>
                  <a:solidFill>
                    <a:schemeClr val="tx1"/>
                  </a:solidFill>
                  <a:latin typeface="Times New Roman" panose="02020603050405020304" pitchFamily="18" charset="0"/>
                  <a:cs typeface="Times New Roman" panose="02020603050405020304" pitchFamily="18" charset="0"/>
                </a:rPr>
                <a:t>Alimentación</a:t>
              </a:r>
            </a:p>
          </p:txBody>
        </p:sp>
      </p:grpSp>
      <p:sp>
        <p:nvSpPr>
          <p:cNvPr id="20" name="Rectángulo 19">
            <a:extLst>
              <a:ext uri="{FF2B5EF4-FFF2-40B4-BE49-F238E27FC236}">
                <a16:creationId xmlns:a16="http://schemas.microsoft.com/office/drawing/2014/main" id="{C9BB8433-F32F-4B20-9B4A-9895E984A466}"/>
              </a:ext>
            </a:extLst>
          </p:cNvPr>
          <p:cNvSpPr/>
          <p:nvPr/>
        </p:nvSpPr>
        <p:spPr>
          <a:xfrm>
            <a:off x="7848600" y="874254"/>
            <a:ext cx="4094205" cy="4573175"/>
          </a:xfrm>
          <a:prstGeom prst="rect">
            <a:avLst/>
          </a:prstGeom>
        </p:spPr>
        <p:txBody>
          <a:bodyPr wrap="square">
            <a:spAutoFit/>
          </a:bodyPr>
          <a:lstStyle/>
          <a:p>
            <a:pPr lvl="0">
              <a:spcBef>
                <a:spcPts val="360"/>
              </a:spcBef>
              <a:spcAft>
                <a:spcPts val="0"/>
              </a:spcAft>
              <a:buSzPts val="1100"/>
              <a:tabLst>
                <a:tab pos="505460" algn="l"/>
              </a:tabLst>
            </a:pPr>
            <a:r>
              <a:rPr lang="es-MX" b="1" u="sng" spc="-5" dirty="0">
                <a:uFill>
                  <a:solidFill>
                    <a:srgbClr val="000000"/>
                  </a:solidFill>
                </a:uFill>
                <a:latin typeface="Book Antiqua" panose="02040602050305030304" pitchFamily="18" charset="0"/>
                <a:ea typeface="Wingdings" panose="05000000000000000000" pitchFamily="2" charset="2"/>
              </a:rPr>
              <a:t>Fotosíntesis</a:t>
            </a:r>
            <a:endParaRPr lang="es-MX" b="1" dirty="0">
              <a:latin typeface="Book Antiqua" panose="02040602050305030304" pitchFamily="18" charset="0"/>
              <a:ea typeface="Wingdings" panose="05000000000000000000" pitchFamily="2" charset="2"/>
            </a:endParaRPr>
          </a:p>
          <a:p>
            <a:pPr marR="95250" lvl="0" algn="just">
              <a:lnSpc>
                <a:spcPct val="116000"/>
              </a:lnSpc>
              <a:spcBef>
                <a:spcPts val="220"/>
              </a:spcBef>
              <a:spcAft>
                <a:spcPts val="0"/>
              </a:spcAft>
              <a:buSzPts val="1100"/>
              <a:tabLst>
                <a:tab pos="505460" algn="l"/>
              </a:tabLst>
            </a:pPr>
            <a:r>
              <a:rPr lang="es-MX" spc="-10" dirty="0">
                <a:latin typeface="Book Antiqua" panose="02040602050305030304" pitchFamily="18" charset="0"/>
                <a:ea typeface="Wingdings" panose="05000000000000000000" pitchFamily="2" charset="2"/>
                <a:cs typeface="Times New Roman" panose="02020603050405020304" pitchFamily="18" charset="0"/>
              </a:rPr>
              <a:t>	Las</a:t>
            </a:r>
            <a:r>
              <a:rPr lang="es-MX" spc="60"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plantas</a:t>
            </a:r>
            <a:r>
              <a:rPr lang="es-MX" spc="45"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terrestres</a:t>
            </a:r>
            <a:r>
              <a:rPr lang="es-MX" spc="60" dirty="0">
                <a:latin typeface="Book Antiqua" panose="02040602050305030304" pitchFamily="18" charset="0"/>
                <a:ea typeface="Wingdings" panose="05000000000000000000" pitchFamily="2" charset="2"/>
                <a:cs typeface="Times New Roman" panose="02020603050405020304" pitchFamily="18" charset="0"/>
              </a:rPr>
              <a:t> </a:t>
            </a:r>
            <a:r>
              <a:rPr lang="es-MX" dirty="0">
                <a:latin typeface="Book Antiqua" panose="02040602050305030304" pitchFamily="18" charset="0"/>
                <a:ea typeface="Wingdings" panose="05000000000000000000" pitchFamily="2" charset="2"/>
                <a:cs typeface="Times New Roman" panose="02020603050405020304" pitchFamily="18" charset="0"/>
              </a:rPr>
              <a:t>y</a:t>
            </a:r>
            <a:r>
              <a:rPr lang="es-MX" spc="55"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acuáticas</a:t>
            </a:r>
            <a:r>
              <a:rPr lang="es-MX" spc="50"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utilizan</a:t>
            </a:r>
            <a:r>
              <a:rPr lang="es-MX" spc="50"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el</a:t>
            </a:r>
            <a:r>
              <a:rPr lang="es-MX" spc="50"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CO</a:t>
            </a:r>
            <a:r>
              <a:rPr lang="es-MX" spc="-10" baseline="-25000" dirty="0">
                <a:latin typeface="Book Antiqua" panose="02040602050305030304" pitchFamily="18" charset="0"/>
                <a:ea typeface="Wingdings" panose="05000000000000000000" pitchFamily="2" charset="2"/>
                <a:cs typeface="Times New Roman" panose="02020603050405020304" pitchFamily="18" charset="0"/>
              </a:rPr>
              <a:t>2</a:t>
            </a:r>
            <a:r>
              <a:rPr lang="es-MX" spc="55"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para</a:t>
            </a:r>
            <a:r>
              <a:rPr lang="es-MX" spc="60" dirty="0">
                <a:latin typeface="Book Antiqua" panose="02040602050305030304" pitchFamily="18" charset="0"/>
                <a:ea typeface="Wingdings" panose="05000000000000000000" pitchFamily="2" charset="2"/>
                <a:cs typeface="Times New Roman" panose="02020603050405020304" pitchFamily="18" charset="0"/>
              </a:rPr>
              <a:t> </a:t>
            </a:r>
            <a:r>
              <a:rPr lang="es-MX" dirty="0">
                <a:latin typeface="Book Antiqua" panose="02040602050305030304" pitchFamily="18" charset="0"/>
                <a:ea typeface="Wingdings" panose="05000000000000000000" pitchFamily="2" charset="2"/>
                <a:cs typeface="Times New Roman" panose="02020603050405020304" pitchFamily="18" charset="0"/>
              </a:rPr>
              <a:t>la</a:t>
            </a:r>
            <a:r>
              <a:rPr lang="es-MX" spc="35"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fotosíntesis.</a:t>
            </a:r>
            <a:r>
              <a:rPr lang="es-MX" spc="45"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Mediante</a:t>
            </a:r>
            <a:r>
              <a:rPr lang="es-MX" spc="55"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este</a:t>
            </a:r>
            <a:r>
              <a:rPr lang="es-MX" spc="315"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proceso,</a:t>
            </a:r>
            <a:r>
              <a:rPr lang="es-MX" spc="260" dirty="0">
                <a:latin typeface="Book Antiqua" panose="02040602050305030304" pitchFamily="18" charset="0"/>
                <a:ea typeface="Wingdings" panose="05000000000000000000" pitchFamily="2" charset="2"/>
                <a:cs typeface="Times New Roman" panose="02020603050405020304" pitchFamily="18" charset="0"/>
              </a:rPr>
              <a:t> </a:t>
            </a:r>
            <a:r>
              <a:rPr lang="es-MX" dirty="0">
                <a:latin typeface="Book Antiqua" panose="02040602050305030304" pitchFamily="18" charset="0"/>
                <a:ea typeface="Wingdings" panose="05000000000000000000" pitchFamily="2" charset="2"/>
                <a:cs typeface="Times New Roman" panose="02020603050405020304" pitchFamily="18" charset="0"/>
              </a:rPr>
              <a:t>la</a:t>
            </a:r>
            <a:r>
              <a:rPr lang="es-MX" spc="250"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forma</a:t>
            </a:r>
            <a:r>
              <a:rPr lang="es-MX" spc="250"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inorgánica</a:t>
            </a:r>
            <a:r>
              <a:rPr lang="es-MX" spc="260"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del</a:t>
            </a:r>
            <a:r>
              <a:rPr lang="es-MX" spc="255"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carbono</a:t>
            </a:r>
            <a:r>
              <a:rPr lang="es-MX" spc="260" dirty="0">
                <a:latin typeface="Book Antiqua" panose="02040602050305030304" pitchFamily="18" charset="0"/>
                <a:ea typeface="Wingdings" panose="05000000000000000000" pitchFamily="2" charset="2"/>
                <a:cs typeface="Times New Roman" panose="02020603050405020304" pitchFamily="18" charset="0"/>
              </a:rPr>
              <a:t> </a:t>
            </a:r>
            <a:r>
              <a:rPr lang="es-MX" dirty="0">
                <a:latin typeface="Book Antiqua" panose="02040602050305030304" pitchFamily="18" charset="0"/>
                <a:ea typeface="Wingdings" panose="05000000000000000000" pitchFamily="2" charset="2"/>
                <a:cs typeface="Times New Roman" panose="02020603050405020304" pitchFamily="18" charset="0"/>
              </a:rPr>
              <a:t>se</a:t>
            </a:r>
            <a:r>
              <a:rPr lang="es-MX" spc="240"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convierte</a:t>
            </a:r>
            <a:r>
              <a:rPr lang="es-MX" spc="250"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en</a:t>
            </a:r>
            <a:r>
              <a:rPr lang="es-MX" spc="245"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materia</a:t>
            </a:r>
            <a:r>
              <a:rPr lang="es-MX" spc="250"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orgánica</a:t>
            </a:r>
            <a:r>
              <a:rPr lang="es-MX" spc="250"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en</a:t>
            </a:r>
            <a:r>
              <a:rPr lang="es-MX" spc="305"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presencia</a:t>
            </a:r>
            <a:r>
              <a:rPr lang="es-MX" spc="-15"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de</a:t>
            </a:r>
            <a:r>
              <a:rPr lang="es-MX" dirty="0">
                <a:latin typeface="Book Antiqua" panose="02040602050305030304" pitchFamily="18" charset="0"/>
                <a:ea typeface="Wingdings" panose="05000000000000000000" pitchFamily="2" charset="2"/>
                <a:cs typeface="Times New Roman" panose="02020603050405020304" pitchFamily="18" charset="0"/>
              </a:rPr>
              <a:t> la</a:t>
            </a:r>
            <a:r>
              <a:rPr lang="es-MX" spc="-15"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luz</a:t>
            </a:r>
            <a:r>
              <a:rPr lang="es-MX" spc="-15"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solar</a:t>
            </a:r>
            <a:r>
              <a:rPr lang="es-MX" spc="-20" dirty="0">
                <a:latin typeface="Book Antiqua" panose="02040602050305030304" pitchFamily="18" charset="0"/>
                <a:ea typeface="Wingdings" panose="05000000000000000000" pitchFamily="2" charset="2"/>
                <a:cs typeface="Times New Roman" panose="02020603050405020304" pitchFamily="18" charset="0"/>
              </a:rPr>
              <a:t> </a:t>
            </a:r>
            <a:r>
              <a:rPr lang="es-MX" dirty="0">
                <a:latin typeface="Book Antiqua" panose="02040602050305030304" pitchFamily="18" charset="0"/>
                <a:ea typeface="Wingdings" panose="05000000000000000000" pitchFamily="2" charset="2"/>
                <a:cs typeface="Times New Roman" panose="02020603050405020304" pitchFamily="18" charset="0"/>
              </a:rPr>
              <a:t>y</a:t>
            </a:r>
            <a:r>
              <a:rPr lang="es-MX" spc="-5" dirty="0">
                <a:latin typeface="Book Antiqua" panose="02040602050305030304" pitchFamily="18" charset="0"/>
                <a:ea typeface="Wingdings" panose="05000000000000000000" pitchFamily="2" charset="2"/>
                <a:cs typeface="Times New Roman" panose="02020603050405020304" pitchFamily="18" charset="0"/>
              </a:rPr>
              <a:t> </a:t>
            </a:r>
            <a:r>
              <a:rPr lang="es-MX" dirty="0">
                <a:latin typeface="Book Antiqua" panose="02040602050305030304" pitchFamily="18" charset="0"/>
                <a:ea typeface="Wingdings" panose="05000000000000000000" pitchFamily="2" charset="2"/>
                <a:cs typeface="Times New Roman" panose="02020603050405020304" pitchFamily="18" charset="0"/>
              </a:rPr>
              <a:t>la</a:t>
            </a:r>
            <a:r>
              <a:rPr lang="es-MX" spc="-25"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clorofila.</a:t>
            </a:r>
            <a:endParaRPr lang="es-MX" dirty="0">
              <a:latin typeface="Book Antiqua" panose="02040602050305030304" pitchFamily="18" charset="0"/>
              <a:ea typeface="Wingdings" panose="05000000000000000000" pitchFamily="2" charset="2"/>
              <a:cs typeface="Times New Roman" panose="02020603050405020304" pitchFamily="18" charset="0"/>
            </a:endParaRPr>
          </a:p>
          <a:p>
            <a:pPr marR="97155" lvl="0" algn="just">
              <a:lnSpc>
                <a:spcPct val="117000"/>
              </a:lnSpc>
              <a:spcBef>
                <a:spcPts val="5"/>
              </a:spcBef>
              <a:spcAft>
                <a:spcPts val="0"/>
              </a:spcAft>
              <a:buSzPts val="1100"/>
              <a:tabLst>
                <a:tab pos="505460" algn="l"/>
              </a:tabLst>
            </a:pPr>
            <a:r>
              <a:rPr lang="es-MX" spc="-5" dirty="0">
                <a:latin typeface="Book Antiqua" panose="02040602050305030304" pitchFamily="18" charset="0"/>
                <a:ea typeface="Wingdings" panose="05000000000000000000" pitchFamily="2" charset="2"/>
                <a:cs typeface="Times New Roman" panose="02020603050405020304" pitchFamily="18" charset="0"/>
              </a:rPr>
              <a:t>	El</a:t>
            </a:r>
            <a:r>
              <a:rPr lang="es-MX" spc="135"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dióxido</a:t>
            </a:r>
            <a:r>
              <a:rPr lang="es-MX" spc="115"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de</a:t>
            </a:r>
            <a:r>
              <a:rPr lang="es-MX" spc="120"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carbono</a:t>
            </a:r>
            <a:r>
              <a:rPr lang="es-MX" spc="115"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es</a:t>
            </a:r>
            <a:r>
              <a:rPr lang="es-MX" spc="120"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fijado</a:t>
            </a:r>
            <a:r>
              <a:rPr lang="es-MX" spc="115" dirty="0">
                <a:latin typeface="Book Antiqua" panose="02040602050305030304" pitchFamily="18" charset="0"/>
                <a:ea typeface="Wingdings" panose="05000000000000000000" pitchFamily="2" charset="2"/>
                <a:cs typeface="Times New Roman" panose="02020603050405020304" pitchFamily="18" charset="0"/>
              </a:rPr>
              <a:t> </a:t>
            </a:r>
            <a:r>
              <a:rPr lang="es-MX" dirty="0">
                <a:latin typeface="Book Antiqua" panose="02040602050305030304" pitchFamily="18" charset="0"/>
                <a:ea typeface="Wingdings" panose="05000000000000000000" pitchFamily="2" charset="2"/>
                <a:cs typeface="Times New Roman" panose="02020603050405020304" pitchFamily="18" charset="0"/>
              </a:rPr>
              <a:t>y</a:t>
            </a:r>
            <a:r>
              <a:rPr lang="es-MX" spc="105"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asimilado</a:t>
            </a:r>
            <a:r>
              <a:rPr lang="es-MX" spc="115"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por</a:t>
            </a:r>
            <a:r>
              <a:rPr lang="es-MX" spc="115"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las</a:t>
            </a:r>
            <a:r>
              <a:rPr lang="es-MX" spc="120"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plantas.</a:t>
            </a:r>
            <a:r>
              <a:rPr lang="es-MX" spc="120"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Lo</a:t>
            </a:r>
            <a:r>
              <a:rPr lang="es-MX" spc="105"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utilizan</a:t>
            </a:r>
            <a:r>
              <a:rPr lang="es-MX" spc="125"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en</a:t>
            </a:r>
            <a:r>
              <a:rPr lang="es-MX" spc="125"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parte</a:t>
            </a:r>
            <a:r>
              <a:rPr lang="es-MX" spc="310"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para</a:t>
            </a:r>
            <a:r>
              <a:rPr lang="es-MX" spc="10"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sus</a:t>
            </a:r>
            <a:r>
              <a:rPr lang="es-MX" spc="10"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propios</a:t>
            </a:r>
            <a:r>
              <a:rPr lang="es-MX" dirty="0">
                <a:latin typeface="Book Antiqua" panose="02040602050305030304" pitchFamily="18" charset="0"/>
                <a:ea typeface="Wingdings" panose="05000000000000000000" pitchFamily="2" charset="2"/>
                <a:cs typeface="Times New Roman" panose="02020603050405020304" pitchFamily="18" charset="0"/>
              </a:rPr>
              <a:t> </a:t>
            </a:r>
            <a:r>
              <a:rPr lang="es-MX" spc="-15" dirty="0">
                <a:latin typeface="Book Antiqua" panose="02040602050305030304" pitchFamily="18" charset="0"/>
                <a:ea typeface="Wingdings" panose="05000000000000000000" pitchFamily="2" charset="2"/>
                <a:cs typeface="Times New Roman" panose="02020603050405020304" pitchFamily="18" charset="0"/>
              </a:rPr>
              <a:t>procesos </a:t>
            </a:r>
            <a:r>
              <a:rPr lang="es-MX" spc="-5" dirty="0">
                <a:latin typeface="Book Antiqua" panose="02040602050305030304" pitchFamily="18" charset="0"/>
                <a:ea typeface="Wingdings" panose="05000000000000000000" pitchFamily="2" charset="2"/>
                <a:cs typeface="Times New Roman" panose="02020603050405020304" pitchFamily="18" charset="0"/>
              </a:rPr>
              <a:t>vitales</a:t>
            </a:r>
            <a:r>
              <a:rPr lang="es-MX" dirty="0">
                <a:latin typeface="Book Antiqua" panose="02040602050305030304" pitchFamily="18" charset="0"/>
                <a:ea typeface="Wingdings" panose="05000000000000000000" pitchFamily="2" charset="2"/>
                <a:cs typeface="Times New Roman" panose="02020603050405020304" pitchFamily="18" charset="0"/>
              </a:rPr>
              <a:t> y</a:t>
            </a:r>
            <a:r>
              <a:rPr lang="es-MX" spc="10"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el</a:t>
            </a:r>
            <a:r>
              <a:rPr lang="es-MX" spc="15"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resto</a:t>
            </a:r>
            <a:r>
              <a:rPr lang="es-MX" spc="-5" dirty="0">
                <a:latin typeface="Book Antiqua" panose="02040602050305030304" pitchFamily="18" charset="0"/>
                <a:ea typeface="Wingdings" panose="05000000000000000000" pitchFamily="2" charset="2"/>
                <a:cs typeface="Times New Roman" panose="02020603050405020304" pitchFamily="18" charset="0"/>
              </a:rPr>
              <a:t> </a:t>
            </a:r>
            <a:r>
              <a:rPr lang="es-MX" dirty="0">
                <a:latin typeface="Book Antiqua" panose="02040602050305030304" pitchFamily="18" charset="0"/>
                <a:ea typeface="Wingdings" panose="05000000000000000000" pitchFamily="2" charset="2"/>
                <a:cs typeface="Times New Roman" panose="02020603050405020304" pitchFamily="18" charset="0"/>
              </a:rPr>
              <a:t>se</a:t>
            </a:r>
            <a:r>
              <a:rPr lang="es-MX" spc="-5"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almacena</a:t>
            </a:r>
            <a:r>
              <a:rPr lang="es-MX" spc="-15"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como</a:t>
            </a:r>
            <a:r>
              <a:rPr lang="es-MX" spc="10"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su</a:t>
            </a:r>
            <a:r>
              <a:rPr lang="es-MX" spc="-5"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biomasa,</a:t>
            </a:r>
            <a:r>
              <a:rPr lang="es-MX" spc="-15"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que</a:t>
            </a:r>
            <a:r>
              <a:rPr lang="es-MX"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está</a:t>
            </a:r>
            <a:r>
              <a:rPr lang="es-MX" spc="305"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disponible</a:t>
            </a:r>
            <a:r>
              <a:rPr lang="es-MX" dirty="0">
                <a:latin typeface="Book Antiqua" panose="02040602050305030304" pitchFamily="18" charset="0"/>
                <a:ea typeface="Wingdings" panose="05000000000000000000" pitchFamily="2" charset="2"/>
                <a:cs typeface="Times New Roman" panose="02020603050405020304" pitchFamily="18" charset="0"/>
              </a:rPr>
              <a:t> </a:t>
            </a:r>
            <a:r>
              <a:rPr lang="es-MX" spc="-10" dirty="0">
                <a:latin typeface="Book Antiqua" panose="02040602050305030304" pitchFamily="18" charset="0"/>
                <a:ea typeface="Wingdings" panose="05000000000000000000" pitchFamily="2" charset="2"/>
                <a:cs typeface="Times New Roman" panose="02020603050405020304" pitchFamily="18" charset="0"/>
              </a:rPr>
              <a:t>para</a:t>
            </a:r>
            <a:r>
              <a:rPr lang="es-MX" spc="-15"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los</a:t>
            </a:r>
            <a:r>
              <a:rPr lang="es-MX"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heterótrofos</a:t>
            </a:r>
            <a:r>
              <a:rPr lang="es-MX" dirty="0">
                <a:latin typeface="Book Antiqua" panose="02040602050305030304" pitchFamily="18" charset="0"/>
                <a:ea typeface="Wingdings" panose="05000000000000000000" pitchFamily="2" charset="2"/>
                <a:cs typeface="Times New Roman" panose="02020603050405020304" pitchFamily="18" charset="0"/>
              </a:rPr>
              <a:t> </a:t>
            </a:r>
            <a:r>
              <a:rPr lang="es-MX" spc="-5" dirty="0">
                <a:latin typeface="Book Antiqua" panose="02040602050305030304" pitchFamily="18" charset="0"/>
                <a:ea typeface="Wingdings" panose="05000000000000000000" pitchFamily="2" charset="2"/>
                <a:cs typeface="Times New Roman" panose="02020603050405020304" pitchFamily="18" charset="0"/>
              </a:rPr>
              <a:t>como </a:t>
            </a:r>
            <a:r>
              <a:rPr lang="es-MX" spc="-15" dirty="0">
                <a:latin typeface="Book Antiqua" panose="02040602050305030304" pitchFamily="18" charset="0"/>
                <a:ea typeface="Wingdings" panose="05000000000000000000" pitchFamily="2" charset="2"/>
                <a:cs typeface="Times New Roman" panose="02020603050405020304" pitchFamily="18" charset="0"/>
              </a:rPr>
              <a:t>alimento.</a:t>
            </a:r>
            <a:endParaRPr lang="es-MX" dirty="0">
              <a:latin typeface="Book Antiqua" panose="02040602050305030304" pitchFamily="18" charset="0"/>
              <a:ea typeface="Wingdings" panose="05000000000000000000" pitchFamily="2" charset="2"/>
              <a:cs typeface="Times New Roman" panose="02020603050405020304" pitchFamily="18" charset="0"/>
            </a:endParaRPr>
          </a:p>
        </p:txBody>
      </p:sp>
    </p:spTree>
    <p:extLst>
      <p:ext uri="{BB962C8B-B14F-4D97-AF65-F5344CB8AC3E}">
        <p14:creationId xmlns:p14="http://schemas.microsoft.com/office/powerpoint/2010/main" val="39539151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47BC374-F52D-4F02-8EA1-8719C644A8E9}"/>
              </a:ext>
            </a:extLst>
          </p:cNvPr>
          <p:cNvSpPr>
            <a:spLocks noChangeArrowheads="1"/>
          </p:cNvSpPr>
          <p:nvPr/>
        </p:nvSpPr>
        <p:spPr bwMode="auto">
          <a:xfrm>
            <a:off x="3048000" y="2362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pSp>
        <p:nvGrpSpPr>
          <p:cNvPr id="19" name="Grupo 18">
            <a:extLst>
              <a:ext uri="{FF2B5EF4-FFF2-40B4-BE49-F238E27FC236}">
                <a16:creationId xmlns:a16="http://schemas.microsoft.com/office/drawing/2014/main" id="{1745EF74-9DF6-446C-BB47-6182298EB824}"/>
              </a:ext>
            </a:extLst>
          </p:cNvPr>
          <p:cNvGrpSpPr/>
          <p:nvPr/>
        </p:nvGrpSpPr>
        <p:grpSpPr>
          <a:xfrm>
            <a:off x="144298" y="320974"/>
            <a:ext cx="7111495" cy="6172200"/>
            <a:chOff x="144298" y="320974"/>
            <a:chExt cx="7111495" cy="6172200"/>
          </a:xfrm>
        </p:grpSpPr>
        <p:pic>
          <p:nvPicPr>
            <p:cNvPr id="12291" name="Picture 3" descr="þÿ">
              <a:extLst>
                <a:ext uri="{FF2B5EF4-FFF2-40B4-BE49-F238E27FC236}">
                  <a16:creationId xmlns:a16="http://schemas.microsoft.com/office/drawing/2014/main" id="{8C9A0E17-4322-478F-ABD6-B65B373AA3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209"/>
            <a:stretch/>
          </p:blipFill>
          <p:spPr bwMode="auto">
            <a:xfrm>
              <a:off x="144298" y="320974"/>
              <a:ext cx="7111495" cy="61722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ángulo 16">
              <a:extLst>
                <a:ext uri="{FF2B5EF4-FFF2-40B4-BE49-F238E27FC236}">
                  <a16:creationId xmlns:a16="http://schemas.microsoft.com/office/drawing/2014/main" id="{D652CA79-4746-49CA-9E20-AE24696990CE}"/>
                </a:ext>
              </a:extLst>
            </p:cNvPr>
            <p:cNvSpPr/>
            <p:nvPr/>
          </p:nvSpPr>
          <p:spPr>
            <a:xfrm>
              <a:off x="2687730" y="610292"/>
              <a:ext cx="1828800" cy="923330"/>
            </a:xfrm>
            <a:prstGeom prst="rect">
              <a:avLst/>
            </a:prstGeom>
            <a:solidFill>
              <a:schemeClr val="bg1"/>
            </a:solidFill>
          </p:spPr>
          <p:txBody>
            <a:bodyPr wrap="none" lIns="91440" tIns="45720" rIns="91440" bIns="45720">
              <a:prstTxWarp prst="textArchUp">
                <a:avLst/>
              </a:prstTxWarp>
              <a:spAutoFit/>
            </a:bodyPr>
            <a:lstStyle/>
            <a:p>
              <a:pPr algn="ctr"/>
              <a:r>
                <a:rPr lang="es-ES" sz="5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Fotosintesis</a:t>
              </a:r>
              <a:endParaRPr lang="es-E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18" name="CuadroTexto 17">
              <a:extLst>
                <a:ext uri="{FF2B5EF4-FFF2-40B4-BE49-F238E27FC236}">
                  <a16:creationId xmlns:a16="http://schemas.microsoft.com/office/drawing/2014/main" id="{D45629B2-569D-4C72-93C1-BEB2AD7B2B27}"/>
                </a:ext>
              </a:extLst>
            </p:cNvPr>
            <p:cNvSpPr txBox="1"/>
            <p:nvPr/>
          </p:nvSpPr>
          <p:spPr>
            <a:xfrm>
              <a:off x="2708325" y="1752600"/>
              <a:ext cx="1884940" cy="400110"/>
            </a:xfrm>
            <a:prstGeom prst="rect">
              <a:avLst/>
            </a:prstGeom>
            <a:solidFill>
              <a:schemeClr val="bg1"/>
            </a:solidFill>
          </p:spPr>
          <p:txBody>
            <a:bodyPr wrap="none" rtlCol="0">
              <a:spAutoFit/>
            </a:bodyPr>
            <a:lstStyle/>
            <a:p>
              <a:r>
                <a:rPr lang="es-MX" sz="2000" dirty="0"/>
                <a:t>Descomposición</a:t>
              </a:r>
            </a:p>
          </p:txBody>
        </p:sp>
        <p:sp>
          <p:nvSpPr>
            <p:cNvPr id="21" name="CuadroTexto 20">
              <a:extLst>
                <a:ext uri="{FF2B5EF4-FFF2-40B4-BE49-F238E27FC236}">
                  <a16:creationId xmlns:a16="http://schemas.microsoft.com/office/drawing/2014/main" id="{64D3494E-136B-4DD3-B8A4-F5AD20E43F1A}"/>
                </a:ext>
              </a:extLst>
            </p:cNvPr>
            <p:cNvSpPr txBox="1"/>
            <p:nvPr/>
          </p:nvSpPr>
          <p:spPr>
            <a:xfrm>
              <a:off x="2631590" y="1752600"/>
              <a:ext cx="1884940" cy="400110"/>
            </a:xfrm>
            <a:prstGeom prst="rect">
              <a:avLst/>
            </a:prstGeom>
            <a:solidFill>
              <a:schemeClr val="bg1"/>
            </a:solidFill>
          </p:spPr>
          <p:txBody>
            <a:bodyPr wrap="none" rtlCol="0">
              <a:spAutoFit/>
            </a:bodyPr>
            <a:lstStyle/>
            <a:p>
              <a:r>
                <a:rPr lang="es-MX" sz="2000" dirty="0"/>
                <a:t>Descomposición</a:t>
              </a:r>
            </a:p>
          </p:txBody>
        </p:sp>
        <p:sp>
          <p:nvSpPr>
            <p:cNvPr id="22" name="CuadroTexto 21">
              <a:extLst>
                <a:ext uri="{FF2B5EF4-FFF2-40B4-BE49-F238E27FC236}">
                  <a16:creationId xmlns:a16="http://schemas.microsoft.com/office/drawing/2014/main" id="{0F9AD7A9-026F-4B59-82DF-90D05A80F8E1}"/>
                </a:ext>
              </a:extLst>
            </p:cNvPr>
            <p:cNvSpPr txBox="1"/>
            <p:nvPr/>
          </p:nvSpPr>
          <p:spPr>
            <a:xfrm>
              <a:off x="3173541" y="3962400"/>
              <a:ext cx="1207382" cy="769441"/>
            </a:xfrm>
            <a:prstGeom prst="rect">
              <a:avLst/>
            </a:prstGeom>
            <a:solidFill>
              <a:schemeClr val="bg1"/>
            </a:solidFill>
          </p:spPr>
          <p:txBody>
            <a:bodyPr wrap="none" rtlCol="0">
              <a:spAutoFit/>
            </a:bodyPr>
            <a:lstStyle/>
            <a:p>
              <a:pPr algn="ctr"/>
              <a:r>
                <a:rPr lang="es-MX" sz="2200" dirty="0"/>
                <a:t>Tejidos </a:t>
              </a:r>
            </a:p>
            <a:p>
              <a:pPr algn="ctr"/>
              <a:r>
                <a:rPr lang="es-MX" sz="2200" dirty="0"/>
                <a:t>animales</a:t>
              </a:r>
            </a:p>
          </p:txBody>
        </p:sp>
        <p:sp>
          <p:nvSpPr>
            <p:cNvPr id="23" name="CuadroTexto 22">
              <a:extLst>
                <a:ext uri="{FF2B5EF4-FFF2-40B4-BE49-F238E27FC236}">
                  <a16:creationId xmlns:a16="http://schemas.microsoft.com/office/drawing/2014/main" id="{AA85B18C-39EF-4B54-AC17-51FD00668DE0}"/>
                </a:ext>
              </a:extLst>
            </p:cNvPr>
            <p:cNvSpPr txBox="1"/>
            <p:nvPr/>
          </p:nvSpPr>
          <p:spPr>
            <a:xfrm>
              <a:off x="2992530" y="2266555"/>
              <a:ext cx="1388393" cy="400110"/>
            </a:xfrm>
            <a:prstGeom prst="rect">
              <a:avLst/>
            </a:prstGeom>
            <a:solidFill>
              <a:schemeClr val="bg1"/>
            </a:solidFill>
          </p:spPr>
          <p:txBody>
            <a:bodyPr wrap="none" rtlCol="0">
              <a:spAutoFit/>
            </a:bodyPr>
            <a:lstStyle/>
            <a:p>
              <a:r>
                <a:rPr lang="es-MX" sz="2000" dirty="0"/>
                <a:t>Respiración</a:t>
              </a:r>
            </a:p>
          </p:txBody>
        </p:sp>
        <p:sp>
          <p:nvSpPr>
            <p:cNvPr id="24" name="CuadroTexto 23">
              <a:extLst>
                <a:ext uri="{FF2B5EF4-FFF2-40B4-BE49-F238E27FC236}">
                  <a16:creationId xmlns:a16="http://schemas.microsoft.com/office/drawing/2014/main" id="{B332BED8-2B5C-400C-BEDC-3FFD529E4A51}"/>
                </a:ext>
              </a:extLst>
            </p:cNvPr>
            <p:cNvSpPr txBox="1"/>
            <p:nvPr/>
          </p:nvSpPr>
          <p:spPr>
            <a:xfrm>
              <a:off x="477930" y="2057400"/>
              <a:ext cx="1689758" cy="830997"/>
            </a:xfrm>
            <a:prstGeom prst="rect">
              <a:avLst/>
            </a:prstGeom>
            <a:solidFill>
              <a:schemeClr val="bg1"/>
            </a:solidFill>
          </p:spPr>
          <p:txBody>
            <a:bodyPr wrap="none" rtlCol="0">
              <a:spAutoFit/>
            </a:bodyPr>
            <a:lstStyle/>
            <a:p>
              <a:pPr algn="ctr"/>
              <a:r>
                <a:rPr lang="es-MX" sz="2400" dirty="0"/>
                <a:t>CO</a:t>
              </a:r>
              <a:r>
                <a:rPr lang="es-MX" sz="2400" baseline="-25000" dirty="0"/>
                <a:t>2</a:t>
              </a:r>
              <a:r>
                <a:rPr lang="es-MX" sz="2400" dirty="0"/>
                <a:t> </a:t>
              </a:r>
            </a:p>
            <a:p>
              <a:pPr algn="ctr"/>
              <a:r>
                <a:rPr lang="es-MX" sz="2400" dirty="0"/>
                <a:t>Atmosférico</a:t>
              </a:r>
            </a:p>
          </p:txBody>
        </p:sp>
        <p:sp>
          <p:nvSpPr>
            <p:cNvPr id="26" name="CuadroTexto 25">
              <a:extLst>
                <a:ext uri="{FF2B5EF4-FFF2-40B4-BE49-F238E27FC236}">
                  <a16:creationId xmlns:a16="http://schemas.microsoft.com/office/drawing/2014/main" id="{B7F56611-502C-496E-94CD-906229BC96C3}"/>
                </a:ext>
              </a:extLst>
            </p:cNvPr>
            <p:cNvSpPr txBox="1"/>
            <p:nvPr/>
          </p:nvSpPr>
          <p:spPr>
            <a:xfrm>
              <a:off x="4973730" y="1777324"/>
              <a:ext cx="1828800" cy="1200329"/>
            </a:xfrm>
            <a:prstGeom prst="rect">
              <a:avLst/>
            </a:prstGeom>
            <a:solidFill>
              <a:schemeClr val="bg1"/>
            </a:solidFill>
          </p:spPr>
          <p:txBody>
            <a:bodyPr wrap="square" rtlCol="0">
              <a:spAutoFit/>
            </a:bodyPr>
            <a:lstStyle/>
            <a:p>
              <a:pPr algn="ctr"/>
              <a:r>
                <a:rPr lang="es-MX" dirty="0"/>
                <a:t>Plantas verdes  hacen </a:t>
              </a:r>
            </a:p>
            <a:p>
              <a:pPr algn="ctr"/>
              <a:r>
                <a:rPr lang="es-MX" dirty="0"/>
                <a:t>compuestos </a:t>
              </a:r>
            </a:p>
            <a:p>
              <a:pPr algn="ctr"/>
              <a:r>
                <a:rPr lang="es-MX" dirty="0"/>
                <a:t>orgánicos</a:t>
              </a:r>
            </a:p>
          </p:txBody>
        </p:sp>
        <p:sp>
          <p:nvSpPr>
            <p:cNvPr id="27" name="CuadroTexto 26">
              <a:extLst>
                <a:ext uri="{FF2B5EF4-FFF2-40B4-BE49-F238E27FC236}">
                  <a16:creationId xmlns:a16="http://schemas.microsoft.com/office/drawing/2014/main" id="{8B1309C5-97C4-49DE-BAF1-254D1DF4BCDB}"/>
                </a:ext>
              </a:extLst>
            </p:cNvPr>
            <p:cNvSpPr txBox="1"/>
            <p:nvPr/>
          </p:nvSpPr>
          <p:spPr>
            <a:xfrm>
              <a:off x="2929449" y="5257800"/>
              <a:ext cx="2156937" cy="769441"/>
            </a:xfrm>
            <a:prstGeom prst="rect">
              <a:avLst/>
            </a:prstGeom>
            <a:solidFill>
              <a:schemeClr val="bg1"/>
            </a:solidFill>
          </p:spPr>
          <p:txBody>
            <a:bodyPr wrap="none" rtlCol="0">
              <a:spAutoFit/>
            </a:bodyPr>
            <a:lstStyle/>
            <a:p>
              <a:pPr algn="ctr"/>
              <a:r>
                <a:rPr lang="es-MX" sz="2200" dirty="0"/>
                <a:t>Combustible fósil</a:t>
              </a:r>
            </a:p>
            <a:p>
              <a:pPr algn="ctr"/>
              <a:r>
                <a:rPr lang="es-MX" sz="2200" dirty="0"/>
                <a:t>Petróleo, carbón</a:t>
              </a:r>
            </a:p>
          </p:txBody>
        </p:sp>
        <p:sp>
          <p:nvSpPr>
            <p:cNvPr id="28" name="Rectángulo 27">
              <a:extLst>
                <a:ext uri="{FF2B5EF4-FFF2-40B4-BE49-F238E27FC236}">
                  <a16:creationId xmlns:a16="http://schemas.microsoft.com/office/drawing/2014/main" id="{69ABBAD9-4904-44A8-AB14-9C2BA82F1B7D}"/>
                </a:ext>
              </a:extLst>
            </p:cNvPr>
            <p:cNvSpPr/>
            <p:nvPr/>
          </p:nvSpPr>
          <p:spPr>
            <a:xfrm rot="6935599">
              <a:off x="5739253" y="4513479"/>
              <a:ext cx="1620145" cy="200914"/>
            </a:xfrm>
            <a:prstGeom prst="rect">
              <a:avLst/>
            </a:prstGeom>
            <a:solidFill>
              <a:schemeClr val="bg1"/>
            </a:solidFill>
          </p:spPr>
          <p:txBody>
            <a:bodyPr wrap="none" lIns="91440" tIns="45720" rIns="91440" bIns="45720">
              <a:prstTxWarp prst="textArchUp">
                <a:avLst/>
              </a:prstTxWarp>
              <a:spAutoFit/>
            </a:bodyPr>
            <a:lstStyle/>
            <a:p>
              <a:pPr algn="ctr"/>
              <a:r>
                <a:rPr lang="es-ES" sz="2800" cap="none" spc="0" dirty="0">
                  <a:ln w="0"/>
                  <a:solidFill>
                    <a:schemeClr val="tx1"/>
                  </a:solidFill>
                  <a:latin typeface="Times New Roman" panose="02020603050405020304" pitchFamily="18" charset="0"/>
                  <a:cs typeface="Times New Roman" panose="02020603050405020304" pitchFamily="18" charset="0"/>
                </a:rPr>
                <a:t>Fosilización</a:t>
              </a:r>
            </a:p>
          </p:txBody>
        </p:sp>
        <p:sp>
          <p:nvSpPr>
            <p:cNvPr id="29" name="Rectángulo 28">
              <a:extLst>
                <a:ext uri="{FF2B5EF4-FFF2-40B4-BE49-F238E27FC236}">
                  <a16:creationId xmlns:a16="http://schemas.microsoft.com/office/drawing/2014/main" id="{B9837E9A-2C52-412D-82E2-1499E80B415E}"/>
                </a:ext>
              </a:extLst>
            </p:cNvPr>
            <p:cNvSpPr/>
            <p:nvPr/>
          </p:nvSpPr>
          <p:spPr>
            <a:xfrm rot="14142440">
              <a:off x="-97537" y="4665139"/>
              <a:ext cx="1620145" cy="200914"/>
            </a:xfrm>
            <a:prstGeom prst="rect">
              <a:avLst/>
            </a:prstGeom>
            <a:solidFill>
              <a:schemeClr val="bg1"/>
            </a:solidFill>
          </p:spPr>
          <p:txBody>
            <a:bodyPr wrap="none" lIns="91440" tIns="45720" rIns="91440" bIns="45720">
              <a:prstTxWarp prst="textArchUp">
                <a:avLst/>
              </a:prstTxWarp>
              <a:spAutoFit/>
            </a:bodyPr>
            <a:lstStyle/>
            <a:p>
              <a:pPr algn="ctr"/>
              <a:r>
                <a:rPr lang="es-ES" sz="2800" dirty="0">
                  <a:ln w="0"/>
                  <a:latin typeface="Times New Roman" panose="02020603050405020304" pitchFamily="18" charset="0"/>
                  <a:cs typeface="Times New Roman" panose="02020603050405020304" pitchFamily="18" charset="0"/>
                </a:rPr>
                <a:t>Combust</a:t>
              </a:r>
              <a:r>
                <a:rPr lang="es-ES" sz="2800" cap="none" spc="0" dirty="0">
                  <a:ln w="0"/>
                  <a:solidFill>
                    <a:schemeClr val="tx1"/>
                  </a:solidFill>
                  <a:latin typeface="Times New Roman" panose="02020603050405020304" pitchFamily="18" charset="0"/>
                  <a:cs typeface="Times New Roman" panose="02020603050405020304" pitchFamily="18" charset="0"/>
                </a:rPr>
                <a:t>ión</a:t>
              </a:r>
            </a:p>
          </p:txBody>
        </p:sp>
        <p:sp>
          <p:nvSpPr>
            <p:cNvPr id="30" name="Rectángulo 29">
              <a:extLst>
                <a:ext uri="{FF2B5EF4-FFF2-40B4-BE49-F238E27FC236}">
                  <a16:creationId xmlns:a16="http://schemas.microsoft.com/office/drawing/2014/main" id="{D8FD0AFC-20DF-42C0-A477-240DBD614BBE}"/>
                </a:ext>
              </a:extLst>
            </p:cNvPr>
            <p:cNvSpPr/>
            <p:nvPr/>
          </p:nvSpPr>
          <p:spPr>
            <a:xfrm rot="13086872">
              <a:off x="803578" y="4201062"/>
              <a:ext cx="1620145" cy="200914"/>
            </a:xfrm>
            <a:prstGeom prst="rect">
              <a:avLst/>
            </a:prstGeom>
            <a:solidFill>
              <a:schemeClr val="bg1"/>
            </a:solidFill>
          </p:spPr>
          <p:txBody>
            <a:bodyPr wrap="none" lIns="91440" tIns="45720" rIns="91440" bIns="45720">
              <a:prstTxWarp prst="textArchUp">
                <a:avLst/>
              </a:prstTxWarp>
              <a:spAutoFit/>
            </a:bodyPr>
            <a:lstStyle/>
            <a:p>
              <a:pPr algn="ctr"/>
              <a:r>
                <a:rPr lang="es-ES" sz="2800" cap="none" spc="0" dirty="0">
                  <a:ln w="0"/>
                  <a:solidFill>
                    <a:schemeClr val="tx1"/>
                  </a:solidFill>
                  <a:latin typeface="Times New Roman" panose="02020603050405020304" pitchFamily="18" charset="0"/>
                  <a:cs typeface="Times New Roman" panose="02020603050405020304" pitchFamily="18" charset="0"/>
                </a:rPr>
                <a:t>Respiración</a:t>
              </a:r>
            </a:p>
          </p:txBody>
        </p:sp>
        <p:sp>
          <p:nvSpPr>
            <p:cNvPr id="31" name="Rectángulo 30">
              <a:extLst>
                <a:ext uri="{FF2B5EF4-FFF2-40B4-BE49-F238E27FC236}">
                  <a16:creationId xmlns:a16="http://schemas.microsoft.com/office/drawing/2014/main" id="{81B85076-ECF7-48E9-9410-34B7F154FDCC}"/>
                </a:ext>
              </a:extLst>
            </p:cNvPr>
            <p:cNvSpPr/>
            <p:nvPr/>
          </p:nvSpPr>
          <p:spPr>
            <a:xfrm rot="12903165">
              <a:off x="1168526" y="3684971"/>
              <a:ext cx="1901280" cy="309953"/>
            </a:xfrm>
            <a:prstGeom prst="rect">
              <a:avLst/>
            </a:prstGeom>
            <a:solidFill>
              <a:schemeClr val="bg1"/>
            </a:solidFill>
          </p:spPr>
          <p:txBody>
            <a:bodyPr wrap="none" lIns="91440" tIns="45720" rIns="91440" bIns="45720">
              <a:prstTxWarp prst="textArchUp">
                <a:avLst/>
              </a:prstTxWarp>
              <a:spAutoFit/>
            </a:bodyPr>
            <a:lstStyle/>
            <a:p>
              <a:pPr algn="ctr"/>
              <a:r>
                <a:rPr lang="es-ES" sz="4400" dirty="0">
                  <a:ln w="0"/>
                  <a:latin typeface="Times New Roman" panose="02020603050405020304" pitchFamily="18" charset="0"/>
                  <a:cs typeface="Times New Roman" panose="02020603050405020304" pitchFamily="18" charset="0"/>
                </a:rPr>
                <a:t>Descomposi</a:t>
              </a:r>
              <a:r>
                <a:rPr lang="es-ES" sz="4400" cap="none" spc="0" dirty="0">
                  <a:ln w="0"/>
                  <a:solidFill>
                    <a:schemeClr val="tx1"/>
                  </a:solidFill>
                  <a:latin typeface="Times New Roman" panose="02020603050405020304" pitchFamily="18" charset="0"/>
                  <a:cs typeface="Times New Roman" panose="02020603050405020304" pitchFamily="18" charset="0"/>
                </a:rPr>
                <a:t>ción</a:t>
              </a:r>
            </a:p>
          </p:txBody>
        </p:sp>
        <p:sp>
          <p:nvSpPr>
            <p:cNvPr id="32" name="Rectángulo 31">
              <a:extLst>
                <a:ext uri="{FF2B5EF4-FFF2-40B4-BE49-F238E27FC236}">
                  <a16:creationId xmlns:a16="http://schemas.microsoft.com/office/drawing/2014/main" id="{3F7C49F2-609B-47AB-A827-B40CFB30CC20}"/>
                </a:ext>
              </a:extLst>
            </p:cNvPr>
            <p:cNvSpPr/>
            <p:nvPr/>
          </p:nvSpPr>
          <p:spPr>
            <a:xfrm rot="7584658">
              <a:off x="4805867" y="3979204"/>
              <a:ext cx="1620145" cy="121067"/>
            </a:xfrm>
            <a:prstGeom prst="rect">
              <a:avLst/>
            </a:prstGeom>
            <a:solidFill>
              <a:schemeClr val="bg1"/>
            </a:solidFill>
          </p:spPr>
          <p:txBody>
            <a:bodyPr wrap="none" lIns="91440" tIns="45720" rIns="91440" bIns="45720">
              <a:prstTxWarp prst="textArchUp">
                <a:avLst/>
              </a:prstTxWarp>
              <a:spAutoFit/>
            </a:bodyPr>
            <a:lstStyle/>
            <a:p>
              <a:pPr algn="ctr"/>
              <a:r>
                <a:rPr lang="es-ES" sz="2800" cap="none" spc="0" dirty="0">
                  <a:ln w="0"/>
                  <a:solidFill>
                    <a:schemeClr val="tx1"/>
                  </a:solidFill>
                  <a:latin typeface="Times New Roman" panose="02020603050405020304" pitchFamily="18" charset="0"/>
                  <a:cs typeface="Times New Roman" panose="02020603050405020304" pitchFamily="18" charset="0"/>
                </a:rPr>
                <a:t>Alimentación</a:t>
              </a:r>
            </a:p>
          </p:txBody>
        </p:sp>
      </p:grpSp>
      <p:sp>
        <p:nvSpPr>
          <p:cNvPr id="3" name="Rectángulo 2">
            <a:extLst>
              <a:ext uri="{FF2B5EF4-FFF2-40B4-BE49-F238E27FC236}">
                <a16:creationId xmlns:a16="http://schemas.microsoft.com/office/drawing/2014/main" id="{FAE6975F-97E9-4C6B-ABE1-C333C9BA338A}"/>
              </a:ext>
            </a:extLst>
          </p:cNvPr>
          <p:cNvSpPr/>
          <p:nvPr/>
        </p:nvSpPr>
        <p:spPr>
          <a:xfrm>
            <a:off x="8229600" y="1419889"/>
            <a:ext cx="3276600" cy="3494418"/>
          </a:xfrm>
          <a:prstGeom prst="rect">
            <a:avLst/>
          </a:prstGeom>
        </p:spPr>
        <p:txBody>
          <a:bodyPr wrap="square">
            <a:spAutoFit/>
          </a:bodyPr>
          <a:lstStyle/>
          <a:p>
            <a:pPr lvl="0">
              <a:spcBef>
                <a:spcPts val="360"/>
              </a:spcBef>
              <a:spcAft>
                <a:spcPts val="0"/>
              </a:spcAft>
              <a:buSzPts val="1100"/>
              <a:tabLst>
                <a:tab pos="505460" algn="l"/>
              </a:tabLst>
            </a:pPr>
            <a:r>
              <a:rPr lang="es-MX" b="1" u="sng" spc="-5" dirty="0">
                <a:uFill>
                  <a:solidFill>
                    <a:srgbClr val="000000"/>
                  </a:solidFill>
                </a:uFill>
                <a:latin typeface="Times New Roman" panose="02020603050405020304" pitchFamily="18" charset="0"/>
                <a:ea typeface="Wingdings" panose="05000000000000000000" pitchFamily="2" charset="2"/>
                <a:cs typeface="Times New Roman" panose="02020603050405020304" pitchFamily="18" charset="0"/>
              </a:rPr>
              <a:t>Respiración</a:t>
            </a:r>
            <a:endParaRPr lang="es-MX" b="1" dirty="0">
              <a:latin typeface="Times New Roman" panose="02020603050405020304" pitchFamily="18" charset="0"/>
              <a:ea typeface="Wingdings" panose="05000000000000000000" pitchFamily="2" charset="2"/>
              <a:cs typeface="Times New Roman" panose="02020603050405020304" pitchFamily="18" charset="0"/>
            </a:endParaRPr>
          </a:p>
          <a:p>
            <a:pPr marR="95250" lvl="0" algn="just">
              <a:lnSpc>
                <a:spcPct val="117000"/>
              </a:lnSpc>
              <a:spcBef>
                <a:spcPts val="235"/>
              </a:spcBef>
              <a:spcAft>
                <a:spcPts val="0"/>
              </a:spcAft>
              <a:buSzPts val="1100"/>
              <a:tabLst>
                <a:tab pos="505460" algn="l"/>
              </a:tabLst>
            </a:pPr>
            <a:r>
              <a:rPr lang="es-MX" spc="-5" dirty="0">
                <a:latin typeface="Times New Roman" panose="02020603050405020304" pitchFamily="18" charset="0"/>
                <a:ea typeface="Wingdings" panose="05000000000000000000" pitchFamily="2" charset="2"/>
                <a:cs typeface="Times New Roman" panose="02020603050405020304" pitchFamily="18" charset="0"/>
              </a:rPr>
              <a:t>	La</a:t>
            </a:r>
            <a:r>
              <a:rPr lang="es-MX" spc="21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respiración</a:t>
            </a:r>
            <a:r>
              <a:rPr lang="es-MX" spc="22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es</a:t>
            </a:r>
            <a:r>
              <a:rPr lang="es-MX" spc="190"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un</a:t>
            </a:r>
            <a:r>
              <a:rPr lang="es-MX" spc="21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proceso</a:t>
            </a:r>
            <a:r>
              <a:rPr lang="es-MX" spc="20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metabólico</a:t>
            </a:r>
            <a:r>
              <a:rPr lang="es-MX" spc="20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inverso</a:t>
            </a:r>
            <a:r>
              <a:rPr lang="es-MX" spc="210"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a</a:t>
            </a:r>
            <a:r>
              <a:rPr lang="es-MX" spc="19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la</a:t>
            </a:r>
            <a:r>
              <a:rPr lang="es-MX" spc="18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fotosíntesis</a:t>
            </a:r>
            <a:r>
              <a:rPr lang="es-MX" spc="21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en</a:t>
            </a:r>
            <a:r>
              <a:rPr lang="es-MX" spc="22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el</a:t>
            </a:r>
            <a:r>
              <a:rPr lang="es-MX" spc="20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que</a:t>
            </a:r>
            <a:r>
              <a:rPr lang="es-MX" spc="20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los</a:t>
            </a:r>
            <a:r>
              <a:rPr lang="es-MX" spc="275"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alimentos</a:t>
            </a:r>
            <a:r>
              <a:rPr lang="es-MX" spc="60"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se</a:t>
            </a:r>
            <a:r>
              <a:rPr lang="es-MX" spc="4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oxidan</a:t>
            </a:r>
            <a:r>
              <a:rPr lang="es-MX" spc="50" dirty="0">
                <a:latin typeface="Times New Roman" panose="02020603050405020304" pitchFamily="18" charset="0"/>
                <a:ea typeface="Wingdings" panose="05000000000000000000" pitchFamily="2" charset="2"/>
                <a:cs typeface="Times New Roman" panose="02020603050405020304" pitchFamily="18" charset="0"/>
              </a:rPr>
              <a:t> </a:t>
            </a:r>
            <a:r>
              <a:rPr lang="es-MX" spc="-25" dirty="0">
                <a:latin typeface="Times New Roman" panose="02020603050405020304" pitchFamily="18" charset="0"/>
                <a:ea typeface="Wingdings" panose="05000000000000000000" pitchFamily="2" charset="2"/>
                <a:cs typeface="Times New Roman" panose="02020603050405020304" pitchFamily="18" charset="0"/>
              </a:rPr>
              <a:t>para</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liberar</a:t>
            </a:r>
            <a:r>
              <a:rPr lang="es-MX" spc="4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energía</a:t>
            </a:r>
            <a:r>
              <a:rPr lang="es-MX" spc="45" dirty="0">
                <a:latin typeface="Times New Roman" panose="02020603050405020304" pitchFamily="18" charset="0"/>
                <a:ea typeface="Wingdings" panose="05000000000000000000" pitchFamily="2" charset="2"/>
                <a:cs typeface="Times New Roman" panose="02020603050405020304" pitchFamily="18" charset="0"/>
              </a:rPr>
              <a:t> </a:t>
            </a:r>
            <a:r>
              <a:rPr lang="es-MX" spc="-15" dirty="0">
                <a:latin typeface="Times New Roman" panose="02020603050405020304" pitchFamily="18" charset="0"/>
                <a:ea typeface="Wingdings" panose="05000000000000000000" pitchFamily="2" charset="2"/>
                <a:cs typeface="Times New Roman" panose="02020603050405020304" pitchFamily="18" charset="0"/>
              </a:rPr>
              <a:t>(para</a:t>
            </a:r>
            <a:r>
              <a:rPr lang="es-MX" spc="2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realizar</a:t>
            </a:r>
            <a:r>
              <a:rPr lang="es-MX" spc="4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los</a:t>
            </a:r>
            <a:r>
              <a:rPr lang="es-MX" spc="2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distintos</a:t>
            </a:r>
            <a:r>
              <a:rPr lang="es-MX" spc="5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procesos</a:t>
            </a:r>
            <a:r>
              <a:rPr lang="es-MX" spc="34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vitales) </a:t>
            </a:r>
            <a:r>
              <a:rPr lang="es-MX" dirty="0">
                <a:latin typeface="Times New Roman" panose="02020603050405020304" pitchFamily="18" charset="0"/>
                <a:ea typeface="Wingdings" panose="05000000000000000000" pitchFamily="2" charset="2"/>
                <a:cs typeface="Times New Roman" panose="02020603050405020304" pitchFamily="18" charset="0"/>
              </a:rPr>
              <a:t>y</a:t>
            </a:r>
            <a:r>
              <a:rPr lang="es-MX" spc="-2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dióxido de</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carbono </a:t>
            </a:r>
            <a:r>
              <a:rPr lang="es-MX" dirty="0">
                <a:latin typeface="Times New Roman" panose="02020603050405020304" pitchFamily="18" charset="0"/>
                <a:ea typeface="Wingdings" panose="05000000000000000000" pitchFamily="2" charset="2"/>
                <a:cs typeface="Times New Roman" panose="02020603050405020304" pitchFamily="18" charset="0"/>
              </a:rPr>
              <a:t>y</a:t>
            </a:r>
            <a:r>
              <a:rPr lang="es-MX" spc="-30" dirty="0">
                <a:latin typeface="Times New Roman" panose="02020603050405020304" pitchFamily="18" charset="0"/>
                <a:ea typeface="Wingdings" panose="05000000000000000000" pitchFamily="2" charset="2"/>
                <a:cs typeface="Times New Roman" panose="02020603050405020304" pitchFamily="18" charset="0"/>
              </a:rPr>
              <a:t> </a:t>
            </a:r>
            <a:r>
              <a:rPr lang="es-MX" spc="-15" dirty="0">
                <a:latin typeface="Times New Roman" panose="02020603050405020304" pitchFamily="18" charset="0"/>
                <a:ea typeface="Wingdings" panose="05000000000000000000" pitchFamily="2" charset="2"/>
                <a:cs typeface="Times New Roman" panose="02020603050405020304" pitchFamily="18" charset="0"/>
              </a:rPr>
              <a:t>agua.</a:t>
            </a:r>
            <a:endParaRPr lang="es-MX" dirty="0">
              <a:latin typeface="Times New Roman" panose="02020603050405020304" pitchFamily="18" charset="0"/>
              <a:ea typeface="Wingdings" panose="05000000000000000000" pitchFamily="2" charset="2"/>
              <a:cs typeface="Times New Roman" panose="02020603050405020304" pitchFamily="18" charset="0"/>
            </a:endParaRPr>
          </a:p>
          <a:p>
            <a:pPr lvl="0">
              <a:spcBef>
                <a:spcPts val="20"/>
              </a:spcBef>
              <a:spcAft>
                <a:spcPts val="0"/>
              </a:spcAft>
              <a:buSzPts val="1100"/>
              <a:tabLst>
                <a:tab pos="505460" algn="l"/>
              </a:tabLst>
            </a:pPr>
            <a:r>
              <a:rPr lang="es-MX" dirty="0">
                <a:latin typeface="Times New Roman" panose="02020603050405020304" pitchFamily="18" charset="0"/>
                <a:ea typeface="Wingdings" panose="05000000000000000000" pitchFamily="2" charset="2"/>
                <a:cs typeface="Times New Roman" panose="02020603050405020304" pitchFamily="18" charset="0"/>
              </a:rPr>
              <a:t>	Así, </a:t>
            </a:r>
            <a:r>
              <a:rPr lang="es-MX" spc="-10" dirty="0">
                <a:latin typeface="Times New Roman" panose="02020603050405020304" pitchFamily="18" charset="0"/>
                <a:ea typeface="Wingdings" panose="05000000000000000000" pitchFamily="2" charset="2"/>
                <a:cs typeface="Times New Roman" panose="02020603050405020304" pitchFamily="18" charset="0"/>
              </a:rPr>
              <a:t>el</a:t>
            </a:r>
            <a:r>
              <a:rPr lang="es-MX" spc="-2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dióxido de</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carbono de</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la</a:t>
            </a:r>
            <a:r>
              <a:rPr lang="es-MX" spc="-2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atmósfera</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se</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recupera</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mediante</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este </a:t>
            </a:r>
            <a:r>
              <a:rPr lang="es-MX" spc="-10" dirty="0">
                <a:latin typeface="Times New Roman" panose="02020603050405020304" pitchFamily="18" charset="0"/>
                <a:ea typeface="Wingdings" panose="05000000000000000000" pitchFamily="2" charset="2"/>
                <a:cs typeface="Times New Roman" panose="02020603050405020304" pitchFamily="18" charset="0"/>
              </a:rPr>
              <a:t>proceso.</a:t>
            </a:r>
            <a:endParaRPr lang="es-MX" dirty="0">
              <a:latin typeface="Times New Roman" panose="02020603050405020304" pitchFamily="18" charset="0"/>
              <a:ea typeface="Wingdings" panose="05000000000000000000" pitchFamily="2" charset="2"/>
              <a:cs typeface="Times New Roman" panose="02020603050405020304" pitchFamily="18" charset="0"/>
            </a:endParaRPr>
          </a:p>
        </p:txBody>
      </p:sp>
    </p:spTree>
    <p:extLst>
      <p:ext uri="{BB962C8B-B14F-4D97-AF65-F5344CB8AC3E}">
        <p14:creationId xmlns:p14="http://schemas.microsoft.com/office/powerpoint/2010/main" val="40010714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47BC374-F52D-4F02-8EA1-8719C644A8E9}"/>
              </a:ext>
            </a:extLst>
          </p:cNvPr>
          <p:cNvSpPr>
            <a:spLocks noChangeArrowheads="1"/>
          </p:cNvSpPr>
          <p:nvPr/>
        </p:nvSpPr>
        <p:spPr bwMode="auto">
          <a:xfrm>
            <a:off x="3048000" y="2362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pSp>
        <p:nvGrpSpPr>
          <p:cNvPr id="19" name="Grupo 18">
            <a:extLst>
              <a:ext uri="{FF2B5EF4-FFF2-40B4-BE49-F238E27FC236}">
                <a16:creationId xmlns:a16="http://schemas.microsoft.com/office/drawing/2014/main" id="{1745EF74-9DF6-446C-BB47-6182298EB824}"/>
              </a:ext>
            </a:extLst>
          </p:cNvPr>
          <p:cNvGrpSpPr/>
          <p:nvPr/>
        </p:nvGrpSpPr>
        <p:grpSpPr>
          <a:xfrm>
            <a:off x="144298" y="320974"/>
            <a:ext cx="7111495" cy="6172200"/>
            <a:chOff x="144298" y="320974"/>
            <a:chExt cx="7111495" cy="6172200"/>
          </a:xfrm>
        </p:grpSpPr>
        <p:pic>
          <p:nvPicPr>
            <p:cNvPr id="12291" name="Picture 3" descr="þÿ">
              <a:extLst>
                <a:ext uri="{FF2B5EF4-FFF2-40B4-BE49-F238E27FC236}">
                  <a16:creationId xmlns:a16="http://schemas.microsoft.com/office/drawing/2014/main" id="{8C9A0E17-4322-478F-ABD6-B65B373AA3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209"/>
            <a:stretch/>
          </p:blipFill>
          <p:spPr bwMode="auto">
            <a:xfrm>
              <a:off x="144298" y="320974"/>
              <a:ext cx="7111495" cy="61722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ángulo 16">
              <a:extLst>
                <a:ext uri="{FF2B5EF4-FFF2-40B4-BE49-F238E27FC236}">
                  <a16:creationId xmlns:a16="http://schemas.microsoft.com/office/drawing/2014/main" id="{D652CA79-4746-49CA-9E20-AE24696990CE}"/>
                </a:ext>
              </a:extLst>
            </p:cNvPr>
            <p:cNvSpPr/>
            <p:nvPr/>
          </p:nvSpPr>
          <p:spPr>
            <a:xfrm>
              <a:off x="2687730" y="610292"/>
              <a:ext cx="1828800" cy="923330"/>
            </a:xfrm>
            <a:prstGeom prst="rect">
              <a:avLst/>
            </a:prstGeom>
            <a:solidFill>
              <a:schemeClr val="bg1"/>
            </a:solidFill>
          </p:spPr>
          <p:txBody>
            <a:bodyPr wrap="none" lIns="91440" tIns="45720" rIns="91440" bIns="45720">
              <a:prstTxWarp prst="textArchUp">
                <a:avLst/>
              </a:prstTxWarp>
              <a:spAutoFit/>
            </a:bodyPr>
            <a:lstStyle/>
            <a:p>
              <a:pPr algn="ctr"/>
              <a:r>
                <a:rPr lang="es-ES" sz="5400" b="0" cap="none" spc="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Fotosintesis</a:t>
              </a:r>
              <a:endParaRPr lang="es-E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18" name="CuadroTexto 17">
              <a:extLst>
                <a:ext uri="{FF2B5EF4-FFF2-40B4-BE49-F238E27FC236}">
                  <a16:creationId xmlns:a16="http://schemas.microsoft.com/office/drawing/2014/main" id="{D45629B2-569D-4C72-93C1-BEB2AD7B2B27}"/>
                </a:ext>
              </a:extLst>
            </p:cNvPr>
            <p:cNvSpPr txBox="1"/>
            <p:nvPr/>
          </p:nvSpPr>
          <p:spPr>
            <a:xfrm>
              <a:off x="2708325" y="1752600"/>
              <a:ext cx="1884940" cy="400110"/>
            </a:xfrm>
            <a:prstGeom prst="rect">
              <a:avLst/>
            </a:prstGeom>
            <a:solidFill>
              <a:schemeClr val="bg1"/>
            </a:solidFill>
          </p:spPr>
          <p:txBody>
            <a:bodyPr wrap="none" rtlCol="0">
              <a:spAutoFit/>
            </a:bodyPr>
            <a:lstStyle/>
            <a:p>
              <a:r>
                <a:rPr lang="es-MX" sz="2000" dirty="0"/>
                <a:t>Descomposición</a:t>
              </a:r>
            </a:p>
          </p:txBody>
        </p:sp>
        <p:sp>
          <p:nvSpPr>
            <p:cNvPr id="21" name="CuadroTexto 20">
              <a:extLst>
                <a:ext uri="{FF2B5EF4-FFF2-40B4-BE49-F238E27FC236}">
                  <a16:creationId xmlns:a16="http://schemas.microsoft.com/office/drawing/2014/main" id="{64D3494E-136B-4DD3-B8A4-F5AD20E43F1A}"/>
                </a:ext>
              </a:extLst>
            </p:cNvPr>
            <p:cNvSpPr txBox="1"/>
            <p:nvPr/>
          </p:nvSpPr>
          <p:spPr>
            <a:xfrm>
              <a:off x="2631590" y="1752600"/>
              <a:ext cx="1884940" cy="400110"/>
            </a:xfrm>
            <a:prstGeom prst="rect">
              <a:avLst/>
            </a:prstGeom>
            <a:solidFill>
              <a:schemeClr val="bg1"/>
            </a:solidFill>
          </p:spPr>
          <p:txBody>
            <a:bodyPr wrap="none" rtlCol="0">
              <a:spAutoFit/>
            </a:bodyPr>
            <a:lstStyle/>
            <a:p>
              <a:r>
                <a:rPr lang="es-MX" sz="2000" dirty="0"/>
                <a:t>Descomposición</a:t>
              </a:r>
            </a:p>
          </p:txBody>
        </p:sp>
        <p:sp>
          <p:nvSpPr>
            <p:cNvPr id="22" name="CuadroTexto 21">
              <a:extLst>
                <a:ext uri="{FF2B5EF4-FFF2-40B4-BE49-F238E27FC236}">
                  <a16:creationId xmlns:a16="http://schemas.microsoft.com/office/drawing/2014/main" id="{0F9AD7A9-026F-4B59-82DF-90D05A80F8E1}"/>
                </a:ext>
              </a:extLst>
            </p:cNvPr>
            <p:cNvSpPr txBox="1"/>
            <p:nvPr/>
          </p:nvSpPr>
          <p:spPr>
            <a:xfrm>
              <a:off x="3173541" y="3962400"/>
              <a:ext cx="1207382" cy="769441"/>
            </a:xfrm>
            <a:prstGeom prst="rect">
              <a:avLst/>
            </a:prstGeom>
            <a:solidFill>
              <a:schemeClr val="bg1"/>
            </a:solidFill>
          </p:spPr>
          <p:txBody>
            <a:bodyPr wrap="none" rtlCol="0">
              <a:spAutoFit/>
            </a:bodyPr>
            <a:lstStyle/>
            <a:p>
              <a:pPr algn="ctr"/>
              <a:r>
                <a:rPr lang="es-MX" sz="2200" dirty="0"/>
                <a:t>Tejidos </a:t>
              </a:r>
            </a:p>
            <a:p>
              <a:pPr algn="ctr"/>
              <a:r>
                <a:rPr lang="es-MX" sz="2200" dirty="0"/>
                <a:t>animales</a:t>
              </a:r>
            </a:p>
          </p:txBody>
        </p:sp>
        <p:sp>
          <p:nvSpPr>
            <p:cNvPr id="23" name="CuadroTexto 22">
              <a:extLst>
                <a:ext uri="{FF2B5EF4-FFF2-40B4-BE49-F238E27FC236}">
                  <a16:creationId xmlns:a16="http://schemas.microsoft.com/office/drawing/2014/main" id="{AA85B18C-39EF-4B54-AC17-51FD00668DE0}"/>
                </a:ext>
              </a:extLst>
            </p:cNvPr>
            <p:cNvSpPr txBox="1"/>
            <p:nvPr/>
          </p:nvSpPr>
          <p:spPr>
            <a:xfrm>
              <a:off x="2992530" y="2266555"/>
              <a:ext cx="1388393" cy="400110"/>
            </a:xfrm>
            <a:prstGeom prst="rect">
              <a:avLst/>
            </a:prstGeom>
            <a:solidFill>
              <a:schemeClr val="bg1"/>
            </a:solidFill>
          </p:spPr>
          <p:txBody>
            <a:bodyPr wrap="none" rtlCol="0">
              <a:spAutoFit/>
            </a:bodyPr>
            <a:lstStyle/>
            <a:p>
              <a:r>
                <a:rPr lang="es-MX" sz="2000" dirty="0"/>
                <a:t>Respiración</a:t>
              </a:r>
            </a:p>
          </p:txBody>
        </p:sp>
        <p:sp>
          <p:nvSpPr>
            <p:cNvPr id="24" name="CuadroTexto 23">
              <a:extLst>
                <a:ext uri="{FF2B5EF4-FFF2-40B4-BE49-F238E27FC236}">
                  <a16:creationId xmlns:a16="http://schemas.microsoft.com/office/drawing/2014/main" id="{B332BED8-2B5C-400C-BEDC-3FFD529E4A51}"/>
                </a:ext>
              </a:extLst>
            </p:cNvPr>
            <p:cNvSpPr txBox="1"/>
            <p:nvPr/>
          </p:nvSpPr>
          <p:spPr>
            <a:xfrm>
              <a:off x="477930" y="2057400"/>
              <a:ext cx="1689758" cy="830997"/>
            </a:xfrm>
            <a:prstGeom prst="rect">
              <a:avLst/>
            </a:prstGeom>
            <a:solidFill>
              <a:schemeClr val="bg1"/>
            </a:solidFill>
          </p:spPr>
          <p:txBody>
            <a:bodyPr wrap="none" rtlCol="0">
              <a:spAutoFit/>
            </a:bodyPr>
            <a:lstStyle/>
            <a:p>
              <a:pPr algn="ctr"/>
              <a:r>
                <a:rPr lang="es-MX" sz="2400" dirty="0"/>
                <a:t>CO</a:t>
              </a:r>
              <a:r>
                <a:rPr lang="es-MX" sz="2400" baseline="-25000" dirty="0"/>
                <a:t>2</a:t>
              </a:r>
              <a:r>
                <a:rPr lang="es-MX" sz="2400" dirty="0"/>
                <a:t> </a:t>
              </a:r>
            </a:p>
            <a:p>
              <a:pPr algn="ctr"/>
              <a:r>
                <a:rPr lang="es-MX" sz="2400" dirty="0"/>
                <a:t>Atmosférico</a:t>
              </a:r>
            </a:p>
          </p:txBody>
        </p:sp>
        <p:sp>
          <p:nvSpPr>
            <p:cNvPr id="26" name="CuadroTexto 25">
              <a:extLst>
                <a:ext uri="{FF2B5EF4-FFF2-40B4-BE49-F238E27FC236}">
                  <a16:creationId xmlns:a16="http://schemas.microsoft.com/office/drawing/2014/main" id="{B7F56611-502C-496E-94CD-906229BC96C3}"/>
                </a:ext>
              </a:extLst>
            </p:cNvPr>
            <p:cNvSpPr txBox="1"/>
            <p:nvPr/>
          </p:nvSpPr>
          <p:spPr>
            <a:xfrm>
              <a:off x="4973730" y="1777324"/>
              <a:ext cx="1828800" cy="1200329"/>
            </a:xfrm>
            <a:prstGeom prst="rect">
              <a:avLst/>
            </a:prstGeom>
            <a:solidFill>
              <a:schemeClr val="bg1"/>
            </a:solidFill>
          </p:spPr>
          <p:txBody>
            <a:bodyPr wrap="square" rtlCol="0">
              <a:spAutoFit/>
            </a:bodyPr>
            <a:lstStyle/>
            <a:p>
              <a:pPr algn="ctr"/>
              <a:r>
                <a:rPr lang="es-MX" dirty="0"/>
                <a:t>Plantas verdes  hacen </a:t>
              </a:r>
            </a:p>
            <a:p>
              <a:pPr algn="ctr"/>
              <a:r>
                <a:rPr lang="es-MX" dirty="0"/>
                <a:t>compuestos </a:t>
              </a:r>
            </a:p>
            <a:p>
              <a:pPr algn="ctr"/>
              <a:r>
                <a:rPr lang="es-MX" dirty="0"/>
                <a:t>orgánicos</a:t>
              </a:r>
            </a:p>
          </p:txBody>
        </p:sp>
        <p:sp>
          <p:nvSpPr>
            <p:cNvPr id="27" name="CuadroTexto 26">
              <a:extLst>
                <a:ext uri="{FF2B5EF4-FFF2-40B4-BE49-F238E27FC236}">
                  <a16:creationId xmlns:a16="http://schemas.microsoft.com/office/drawing/2014/main" id="{8B1309C5-97C4-49DE-BAF1-254D1DF4BCDB}"/>
                </a:ext>
              </a:extLst>
            </p:cNvPr>
            <p:cNvSpPr txBox="1"/>
            <p:nvPr/>
          </p:nvSpPr>
          <p:spPr>
            <a:xfrm>
              <a:off x="2929449" y="5257800"/>
              <a:ext cx="2156937" cy="769441"/>
            </a:xfrm>
            <a:prstGeom prst="rect">
              <a:avLst/>
            </a:prstGeom>
            <a:solidFill>
              <a:schemeClr val="bg1"/>
            </a:solidFill>
          </p:spPr>
          <p:txBody>
            <a:bodyPr wrap="none" rtlCol="0">
              <a:spAutoFit/>
            </a:bodyPr>
            <a:lstStyle/>
            <a:p>
              <a:pPr algn="ctr"/>
              <a:r>
                <a:rPr lang="es-MX" sz="2200" dirty="0"/>
                <a:t>Combustible fósil</a:t>
              </a:r>
            </a:p>
            <a:p>
              <a:pPr algn="ctr"/>
              <a:r>
                <a:rPr lang="es-MX" sz="2200" dirty="0"/>
                <a:t>Petróleo, carbón</a:t>
              </a:r>
            </a:p>
          </p:txBody>
        </p:sp>
        <p:sp>
          <p:nvSpPr>
            <p:cNvPr id="28" name="Rectángulo 27">
              <a:extLst>
                <a:ext uri="{FF2B5EF4-FFF2-40B4-BE49-F238E27FC236}">
                  <a16:creationId xmlns:a16="http://schemas.microsoft.com/office/drawing/2014/main" id="{69ABBAD9-4904-44A8-AB14-9C2BA82F1B7D}"/>
                </a:ext>
              </a:extLst>
            </p:cNvPr>
            <p:cNvSpPr/>
            <p:nvPr/>
          </p:nvSpPr>
          <p:spPr>
            <a:xfrm rot="6935599">
              <a:off x="5739253" y="4513479"/>
              <a:ext cx="1620145" cy="200914"/>
            </a:xfrm>
            <a:prstGeom prst="rect">
              <a:avLst/>
            </a:prstGeom>
            <a:solidFill>
              <a:schemeClr val="bg1"/>
            </a:solidFill>
          </p:spPr>
          <p:txBody>
            <a:bodyPr wrap="none" lIns="91440" tIns="45720" rIns="91440" bIns="45720">
              <a:prstTxWarp prst="textArchUp">
                <a:avLst/>
              </a:prstTxWarp>
              <a:spAutoFit/>
            </a:bodyPr>
            <a:lstStyle/>
            <a:p>
              <a:pPr algn="ctr"/>
              <a:r>
                <a:rPr lang="es-ES" sz="2800" cap="none" spc="0" dirty="0">
                  <a:ln w="0"/>
                  <a:solidFill>
                    <a:schemeClr val="tx1"/>
                  </a:solidFill>
                  <a:latin typeface="Times New Roman" panose="02020603050405020304" pitchFamily="18" charset="0"/>
                  <a:cs typeface="Times New Roman" panose="02020603050405020304" pitchFamily="18" charset="0"/>
                </a:rPr>
                <a:t>Fosilización</a:t>
              </a:r>
            </a:p>
          </p:txBody>
        </p:sp>
        <p:sp>
          <p:nvSpPr>
            <p:cNvPr id="29" name="Rectángulo 28">
              <a:extLst>
                <a:ext uri="{FF2B5EF4-FFF2-40B4-BE49-F238E27FC236}">
                  <a16:creationId xmlns:a16="http://schemas.microsoft.com/office/drawing/2014/main" id="{B9837E9A-2C52-412D-82E2-1499E80B415E}"/>
                </a:ext>
              </a:extLst>
            </p:cNvPr>
            <p:cNvSpPr/>
            <p:nvPr/>
          </p:nvSpPr>
          <p:spPr>
            <a:xfrm rot="14142440">
              <a:off x="-97537" y="4665139"/>
              <a:ext cx="1620145" cy="200914"/>
            </a:xfrm>
            <a:prstGeom prst="rect">
              <a:avLst/>
            </a:prstGeom>
            <a:solidFill>
              <a:schemeClr val="bg1"/>
            </a:solidFill>
          </p:spPr>
          <p:txBody>
            <a:bodyPr wrap="none" lIns="91440" tIns="45720" rIns="91440" bIns="45720">
              <a:prstTxWarp prst="textArchUp">
                <a:avLst/>
              </a:prstTxWarp>
              <a:spAutoFit/>
            </a:bodyPr>
            <a:lstStyle/>
            <a:p>
              <a:pPr algn="ctr"/>
              <a:r>
                <a:rPr lang="es-ES" sz="2800" dirty="0">
                  <a:ln w="0"/>
                  <a:latin typeface="Times New Roman" panose="02020603050405020304" pitchFamily="18" charset="0"/>
                  <a:cs typeface="Times New Roman" panose="02020603050405020304" pitchFamily="18" charset="0"/>
                </a:rPr>
                <a:t>Combust</a:t>
              </a:r>
              <a:r>
                <a:rPr lang="es-ES" sz="2800" cap="none" spc="0" dirty="0">
                  <a:ln w="0"/>
                  <a:solidFill>
                    <a:schemeClr val="tx1"/>
                  </a:solidFill>
                  <a:latin typeface="Times New Roman" panose="02020603050405020304" pitchFamily="18" charset="0"/>
                  <a:cs typeface="Times New Roman" panose="02020603050405020304" pitchFamily="18" charset="0"/>
                </a:rPr>
                <a:t>ión</a:t>
              </a:r>
            </a:p>
          </p:txBody>
        </p:sp>
        <p:sp>
          <p:nvSpPr>
            <p:cNvPr id="30" name="Rectángulo 29">
              <a:extLst>
                <a:ext uri="{FF2B5EF4-FFF2-40B4-BE49-F238E27FC236}">
                  <a16:creationId xmlns:a16="http://schemas.microsoft.com/office/drawing/2014/main" id="{D8FD0AFC-20DF-42C0-A477-240DBD614BBE}"/>
                </a:ext>
              </a:extLst>
            </p:cNvPr>
            <p:cNvSpPr/>
            <p:nvPr/>
          </p:nvSpPr>
          <p:spPr>
            <a:xfrm rot="13086872">
              <a:off x="803578" y="4201062"/>
              <a:ext cx="1620145" cy="200914"/>
            </a:xfrm>
            <a:prstGeom prst="rect">
              <a:avLst/>
            </a:prstGeom>
            <a:solidFill>
              <a:schemeClr val="bg1"/>
            </a:solidFill>
          </p:spPr>
          <p:txBody>
            <a:bodyPr wrap="none" lIns="91440" tIns="45720" rIns="91440" bIns="45720">
              <a:prstTxWarp prst="textArchUp">
                <a:avLst/>
              </a:prstTxWarp>
              <a:spAutoFit/>
            </a:bodyPr>
            <a:lstStyle/>
            <a:p>
              <a:pPr algn="ctr"/>
              <a:r>
                <a:rPr lang="es-ES" sz="2800" cap="none" spc="0" dirty="0">
                  <a:ln w="0"/>
                  <a:solidFill>
                    <a:schemeClr val="tx1"/>
                  </a:solidFill>
                  <a:latin typeface="Times New Roman" panose="02020603050405020304" pitchFamily="18" charset="0"/>
                  <a:cs typeface="Times New Roman" panose="02020603050405020304" pitchFamily="18" charset="0"/>
                </a:rPr>
                <a:t>Respiración</a:t>
              </a:r>
            </a:p>
          </p:txBody>
        </p:sp>
        <p:sp>
          <p:nvSpPr>
            <p:cNvPr id="31" name="Rectángulo 30">
              <a:extLst>
                <a:ext uri="{FF2B5EF4-FFF2-40B4-BE49-F238E27FC236}">
                  <a16:creationId xmlns:a16="http://schemas.microsoft.com/office/drawing/2014/main" id="{81B85076-ECF7-48E9-9410-34B7F154FDCC}"/>
                </a:ext>
              </a:extLst>
            </p:cNvPr>
            <p:cNvSpPr/>
            <p:nvPr/>
          </p:nvSpPr>
          <p:spPr>
            <a:xfrm rot="12903165">
              <a:off x="1168526" y="3684971"/>
              <a:ext cx="1901280" cy="309953"/>
            </a:xfrm>
            <a:prstGeom prst="rect">
              <a:avLst/>
            </a:prstGeom>
            <a:solidFill>
              <a:schemeClr val="bg1"/>
            </a:solidFill>
          </p:spPr>
          <p:txBody>
            <a:bodyPr wrap="none" lIns="91440" tIns="45720" rIns="91440" bIns="45720">
              <a:prstTxWarp prst="textArchUp">
                <a:avLst/>
              </a:prstTxWarp>
              <a:spAutoFit/>
            </a:bodyPr>
            <a:lstStyle/>
            <a:p>
              <a:pPr algn="ctr"/>
              <a:r>
                <a:rPr lang="es-ES" sz="4400" dirty="0">
                  <a:ln w="0"/>
                  <a:latin typeface="Times New Roman" panose="02020603050405020304" pitchFamily="18" charset="0"/>
                  <a:cs typeface="Times New Roman" panose="02020603050405020304" pitchFamily="18" charset="0"/>
                </a:rPr>
                <a:t>Descomposi</a:t>
              </a:r>
              <a:r>
                <a:rPr lang="es-ES" sz="4400" cap="none" spc="0" dirty="0">
                  <a:ln w="0"/>
                  <a:solidFill>
                    <a:schemeClr val="tx1"/>
                  </a:solidFill>
                  <a:latin typeface="Times New Roman" panose="02020603050405020304" pitchFamily="18" charset="0"/>
                  <a:cs typeface="Times New Roman" panose="02020603050405020304" pitchFamily="18" charset="0"/>
                </a:rPr>
                <a:t>ción</a:t>
              </a:r>
            </a:p>
          </p:txBody>
        </p:sp>
        <p:sp>
          <p:nvSpPr>
            <p:cNvPr id="32" name="Rectángulo 31">
              <a:extLst>
                <a:ext uri="{FF2B5EF4-FFF2-40B4-BE49-F238E27FC236}">
                  <a16:creationId xmlns:a16="http://schemas.microsoft.com/office/drawing/2014/main" id="{3F7C49F2-609B-47AB-A827-B40CFB30CC20}"/>
                </a:ext>
              </a:extLst>
            </p:cNvPr>
            <p:cNvSpPr/>
            <p:nvPr/>
          </p:nvSpPr>
          <p:spPr>
            <a:xfrm rot="7584658">
              <a:off x="4805867" y="3979204"/>
              <a:ext cx="1620145" cy="121067"/>
            </a:xfrm>
            <a:prstGeom prst="rect">
              <a:avLst/>
            </a:prstGeom>
            <a:solidFill>
              <a:schemeClr val="bg1"/>
            </a:solidFill>
          </p:spPr>
          <p:txBody>
            <a:bodyPr wrap="none" lIns="91440" tIns="45720" rIns="91440" bIns="45720">
              <a:prstTxWarp prst="textArchUp">
                <a:avLst/>
              </a:prstTxWarp>
              <a:spAutoFit/>
            </a:bodyPr>
            <a:lstStyle/>
            <a:p>
              <a:pPr algn="ctr"/>
              <a:r>
                <a:rPr lang="es-ES" sz="2800" cap="none" spc="0" dirty="0">
                  <a:ln w="0"/>
                  <a:solidFill>
                    <a:schemeClr val="tx1"/>
                  </a:solidFill>
                  <a:latin typeface="Times New Roman" panose="02020603050405020304" pitchFamily="18" charset="0"/>
                  <a:cs typeface="Times New Roman" panose="02020603050405020304" pitchFamily="18" charset="0"/>
                </a:rPr>
                <a:t>Alimentación</a:t>
              </a:r>
            </a:p>
          </p:txBody>
        </p:sp>
      </p:grpSp>
      <p:sp>
        <p:nvSpPr>
          <p:cNvPr id="4" name="Rectángulo 3">
            <a:extLst>
              <a:ext uri="{FF2B5EF4-FFF2-40B4-BE49-F238E27FC236}">
                <a16:creationId xmlns:a16="http://schemas.microsoft.com/office/drawing/2014/main" id="{2EEC838E-1579-4792-9F32-3ADE8BA0806C}"/>
              </a:ext>
            </a:extLst>
          </p:cNvPr>
          <p:cNvSpPr/>
          <p:nvPr/>
        </p:nvSpPr>
        <p:spPr>
          <a:xfrm>
            <a:off x="8001000" y="2069559"/>
            <a:ext cx="3657600" cy="1988429"/>
          </a:xfrm>
          <a:prstGeom prst="rect">
            <a:avLst/>
          </a:prstGeom>
        </p:spPr>
        <p:txBody>
          <a:bodyPr wrap="square">
            <a:spAutoFit/>
          </a:bodyPr>
          <a:lstStyle/>
          <a:p>
            <a:pPr lvl="0">
              <a:spcBef>
                <a:spcPts val="240"/>
              </a:spcBef>
              <a:spcAft>
                <a:spcPts val="0"/>
              </a:spcAft>
              <a:buSzPts val="1100"/>
              <a:tabLst>
                <a:tab pos="505460" algn="l"/>
              </a:tabLst>
            </a:pPr>
            <a:r>
              <a:rPr lang="es-MX" b="1" u="sng" spc="-10" dirty="0">
                <a:uFill>
                  <a:solidFill>
                    <a:srgbClr val="000000"/>
                  </a:solidFill>
                </a:uFill>
                <a:latin typeface="Times New Roman" panose="02020603050405020304" pitchFamily="18" charset="0"/>
                <a:ea typeface="Wingdings" panose="05000000000000000000" pitchFamily="2" charset="2"/>
                <a:cs typeface="Times New Roman" panose="02020603050405020304" pitchFamily="18" charset="0"/>
              </a:rPr>
              <a:t>Descomposición</a:t>
            </a:r>
            <a:endParaRPr lang="es-MX" b="1" dirty="0">
              <a:latin typeface="Times New Roman" panose="02020603050405020304" pitchFamily="18" charset="0"/>
              <a:ea typeface="Wingdings" panose="05000000000000000000" pitchFamily="2" charset="2"/>
              <a:cs typeface="Times New Roman" panose="02020603050405020304" pitchFamily="18" charset="0"/>
            </a:endParaRPr>
          </a:p>
          <a:p>
            <a:pPr marR="98425" lvl="0" algn="just">
              <a:lnSpc>
                <a:spcPct val="117000"/>
              </a:lnSpc>
              <a:spcBef>
                <a:spcPts val="235"/>
              </a:spcBef>
              <a:spcAft>
                <a:spcPts val="0"/>
              </a:spcAft>
              <a:buSzPts val="1100"/>
              <a:tabLst>
                <a:tab pos="505460" algn="l"/>
              </a:tabLst>
            </a:pPr>
            <a:r>
              <a:rPr lang="es-MX" spc="-5" dirty="0">
                <a:latin typeface="Times New Roman" panose="02020603050405020304" pitchFamily="18" charset="0"/>
                <a:ea typeface="Wingdings" panose="05000000000000000000" pitchFamily="2" charset="2"/>
                <a:cs typeface="Times New Roman" panose="02020603050405020304" pitchFamily="18" charset="0"/>
              </a:rPr>
              <a:t>	Tras</a:t>
            </a:r>
            <a:r>
              <a:rPr lang="es-MX" spc="95"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la</a:t>
            </a:r>
            <a:r>
              <a:rPr lang="es-MX" spc="9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muerte</a:t>
            </a:r>
            <a:r>
              <a:rPr lang="es-MX" spc="8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de</a:t>
            </a:r>
            <a:r>
              <a:rPr lang="es-MX" spc="7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los</a:t>
            </a:r>
            <a:r>
              <a:rPr lang="es-MX" spc="7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organismos,</a:t>
            </a:r>
            <a:r>
              <a:rPr lang="es-MX" spc="7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los</a:t>
            </a:r>
            <a:r>
              <a:rPr lang="es-MX" spc="7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descomponedores</a:t>
            </a:r>
            <a:r>
              <a:rPr lang="es-MX" spc="8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descomponen</a:t>
            </a:r>
            <a:r>
              <a:rPr lang="es-MX" spc="8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la</a:t>
            </a:r>
            <a:r>
              <a:rPr lang="es-MX" spc="8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materia</a:t>
            </a:r>
            <a:r>
              <a:rPr lang="es-MX" spc="23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orgánica</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muerta</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restante</a:t>
            </a:r>
            <a:r>
              <a:rPr lang="es-MX" spc="-15"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y</a:t>
            </a:r>
            <a:r>
              <a:rPr lang="es-MX" spc="-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liberan</a:t>
            </a:r>
            <a:r>
              <a:rPr lang="es-MX" spc="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el</a:t>
            </a:r>
            <a:r>
              <a:rPr lang="es-MX" spc="-3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carbono</a:t>
            </a:r>
            <a:r>
              <a:rPr lang="es-MX" spc="-1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sobrante</a:t>
            </a:r>
            <a:r>
              <a:rPr lang="es-MX" spc="-15"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a </a:t>
            </a:r>
            <a:r>
              <a:rPr lang="es-MX" spc="-5" dirty="0">
                <a:latin typeface="Times New Roman" panose="02020603050405020304" pitchFamily="18" charset="0"/>
                <a:ea typeface="Wingdings" panose="05000000000000000000" pitchFamily="2" charset="2"/>
                <a:cs typeface="Times New Roman" panose="02020603050405020304" pitchFamily="18" charset="0"/>
              </a:rPr>
              <a:t>la</a:t>
            </a:r>
            <a:r>
              <a:rPr lang="es-MX" spc="-3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atmósfera.</a:t>
            </a:r>
            <a:endParaRPr lang="es-MX" dirty="0">
              <a:latin typeface="Times New Roman" panose="02020603050405020304" pitchFamily="18" charset="0"/>
              <a:ea typeface="Wingdings" panose="05000000000000000000" pitchFamily="2" charset="2"/>
              <a:cs typeface="Times New Roman" panose="02020603050405020304" pitchFamily="18" charset="0"/>
            </a:endParaRPr>
          </a:p>
        </p:txBody>
      </p:sp>
    </p:spTree>
    <p:extLst>
      <p:ext uri="{BB962C8B-B14F-4D97-AF65-F5344CB8AC3E}">
        <p14:creationId xmlns:p14="http://schemas.microsoft.com/office/powerpoint/2010/main" val="27668257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47BC374-F52D-4F02-8EA1-8719C644A8E9}"/>
              </a:ext>
            </a:extLst>
          </p:cNvPr>
          <p:cNvSpPr>
            <a:spLocks noChangeArrowheads="1"/>
          </p:cNvSpPr>
          <p:nvPr/>
        </p:nvSpPr>
        <p:spPr bwMode="auto">
          <a:xfrm>
            <a:off x="3048000" y="2362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grpSp>
        <p:nvGrpSpPr>
          <p:cNvPr id="19" name="Grupo 18">
            <a:extLst>
              <a:ext uri="{FF2B5EF4-FFF2-40B4-BE49-F238E27FC236}">
                <a16:creationId xmlns:a16="http://schemas.microsoft.com/office/drawing/2014/main" id="{1745EF74-9DF6-446C-BB47-6182298EB824}"/>
              </a:ext>
            </a:extLst>
          </p:cNvPr>
          <p:cNvGrpSpPr/>
          <p:nvPr/>
        </p:nvGrpSpPr>
        <p:grpSpPr>
          <a:xfrm>
            <a:off x="144298" y="320974"/>
            <a:ext cx="7111495" cy="6172200"/>
            <a:chOff x="144298" y="320974"/>
            <a:chExt cx="7111495" cy="6172200"/>
          </a:xfrm>
        </p:grpSpPr>
        <p:pic>
          <p:nvPicPr>
            <p:cNvPr id="12291" name="Picture 3" descr="þÿ">
              <a:extLst>
                <a:ext uri="{FF2B5EF4-FFF2-40B4-BE49-F238E27FC236}">
                  <a16:creationId xmlns:a16="http://schemas.microsoft.com/office/drawing/2014/main" id="{8C9A0E17-4322-478F-ABD6-B65B373AA3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209"/>
            <a:stretch/>
          </p:blipFill>
          <p:spPr bwMode="auto">
            <a:xfrm>
              <a:off x="144298" y="320974"/>
              <a:ext cx="7111495" cy="61722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ángulo 16">
              <a:extLst>
                <a:ext uri="{FF2B5EF4-FFF2-40B4-BE49-F238E27FC236}">
                  <a16:creationId xmlns:a16="http://schemas.microsoft.com/office/drawing/2014/main" id="{D652CA79-4746-49CA-9E20-AE24696990CE}"/>
                </a:ext>
              </a:extLst>
            </p:cNvPr>
            <p:cNvSpPr/>
            <p:nvPr/>
          </p:nvSpPr>
          <p:spPr>
            <a:xfrm>
              <a:off x="2687730" y="610292"/>
              <a:ext cx="1828800" cy="923330"/>
            </a:xfrm>
            <a:prstGeom prst="rect">
              <a:avLst/>
            </a:prstGeom>
            <a:solidFill>
              <a:schemeClr val="bg1"/>
            </a:solidFill>
          </p:spPr>
          <p:txBody>
            <a:bodyPr wrap="none" lIns="91440" tIns="45720" rIns="91440" bIns="45720">
              <a:prstTxWarp prst="textArchUp">
                <a:avLst/>
              </a:prstTxWarp>
              <a:spAutoFit/>
            </a:bodyPr>
            <a:lstStyle/>
            <a:p>
              <a:pPr algn="ctr"/>
              <a:r>
                <a:rPr lang="es-E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Fotosíntesis</a:t>
              </a:r>
            </a:p>
          </p:txBody>
        </p:sp>
        <p:sp>
          <p:nvSpPr>
            <p:cNvPr id="18" name="CuadroTexto 17">
              <a:extLst>
                <a:ext uri="{FF2B5EF4-FFF2-40B4-BE49-F238E27FC236}">
                  <a16:creationId xmlns:a16="http://schemas.microsoft.com/office/drawing/2014/main" id="{D45629B2-569D-4C72-93C1-BEB2AD7B2B27}"/>
                </a:ext>
              </a:extLst>
            </p:cNvPr>
            <p:cNvSpPr txBox="1"/>
            <p:nvPr/>
          </p:nvSpPr>
          <p:spPr>
            <a:xfrm>
              <a:off x="2708325" y="1752600"/>
              <a:ext cx="1884940" cy="400110"/>
            </a:xfrm>
            <a:prstGeom prst="rect">
              <a:avLst/>
            </a:prstGeom>
            <a:solidFill>
              <a:schemeClr val="bg1"/>
            </a:solidFill>
          </p:spPr>
          <p:txBody>
            <a:bodyPr wrap="none" rtlCol="0">
              <a:spAutoFit/>
            </a:bodyPr>
            <a:lstStyle/>
            <a:p>
              <a:r>
                <a:rPr lang="es-MX" sz="2000" dirty="0"/>
                <a:t>Descomposición</a:t>
              </a:r>
            </a:p>
          </p:txBody>
        </p:sp>
        <p:sp>
          <p:nvSpPr>
            <p:cNvPr id="21" name="CuadroTexto 20">
              <a:extLst>
                <a:ext uri="{FF2B5EF4-FFF2-40B4-BE49-F238E27FC236}">
                  <a16:creationId xmlns:a16="http://schemas.microsoft.com/office/drawing/2014/main" id="{64D3494E-136B-4DD3-B8A4-F5AD20E43F1A}"/>
                </a:ext>
              </a:extLst>
            </p:cNvPr>
            <p:cNvSpPr txBox="1"/>
            <p:nvPr/>
          </p:nvSpPr>
          <p:spPr>
            <a:xfrm>
              <a:off x="2631590" y="1752600"/>
              <a:ext cx="1884940" cy="400110"/>
            </a:xfrm>
            <a:prstGeom prst="rect">
              <a:avLst/>
            </a:prstGeom>
            <a:solidFill>
              <a:schemeClr val="bg1"/>
            </a:solidFill>
          </p:spPr>
          <p:txBody>
            <a:bodyPr wrap="none" rtlCol="0">
              <a:spAutoFit/>
            </a:bodyPr>
            <a:lstStyle/>
            <a:p>
              <a:r>
                <a:rPr lang="es-MX" sz="2000" dirty="0"/>
                <a:t>Descomposición</a:t>
              </a:r>
            </a:p>
          </p:txBody>
        </p:sp>
        <p:sp>
          <p:nvSpPr>
            <p:cNvPr id="22" name="CuadroTexto 21">
              <a:extLst>
                <a:ext uri="{FF2B5EF4-FFF2-40B4-BE49-F238E27FC236}">
                  <a16:creationId xmlns:a16="http://schemas.microsoft.com/office/drawing/2014/main" id="{0F9AD7A9-026F-4B59-82DF-90D05A80F8E1}"/>
                </a:ext>
              </a:extLst>
            </p:cNvPr>
            <p:cNvSpPr txBox="1"/>
            <p:nvPr/>
          </p:nvSpPr>
          <p:spPr>
            <a:xfrm>
              <a:off x="3173541" y="3962400"/>
              <a:ext cx="1207382" cy="769441"/>
            </a:xfrm>
            <a:prstGeom prst="rect">
              <a:avLst/>
            </a:prstGeom>
            <a:solidFill>
              <a:schemeClr val="bg1"/>
            </a:solidFill>
          </p:spPr>
          <p:txBody>
            <a:bodyPr wrap="none" rtlCol="0">
              <a:spAutoFit/>
            </a:bodyPr>
            <a:lstStyle/>
            <a:p>
              <a:pPr algn="ctr"/>
              <a:r>
                <a:rPr lang="es-MX" sz="2200" dirty="0"/>
                <a:t>Tejidos </a:t>
              </a:r>
            </a:p>
            <a:p>
              <a:pPr algn="ctr"/>
              <a:r>
                <a:rPr lang="es-MX" sz="2200" dirty="0"/>
                <a:t>animales</a:t>
              </a:r>
            </a:p>
          </p:txBody>
        </p:sp>
        <p:sp>
          <p:nvSpPr>
            <p:cNvPr id="23" name="CuadroTexto 22">
              <a:extLst>
                <a:ext uri="{FF2B5EF4-FFF2-40B4-BE49-F238E27FC236}">
                  <a16:creationId xmlns:a16="http://schemas.microsoft.com/office/drawing/2014/main" id="{AA85B18C-39EF-4B54-AC17-51FD00668DE0}"/>
                </a:ext>
              </a:extLst>
            </p:cNvPr>
            <p:cNvSpPr txBox="1"/>
            <p:nvPr/>
          </p:nvSpPr>
          <p:spPr>
            <a:xfrm>
              <a:off x="2992530" y="2266555"/>
              <a:ext cx="1388393" cy="400110"/>
            </a:xfrm>
            <a:prstGeom prst="rect">
              <a:avLst/>
            </a:prstGeom>
            <a:solidFill>
              <a:schemeClr val="bg1"/>
            </a:solidFill>
          </p:spPr>
          <p:txBody>
            <a:bodyPr wrap="none" rtlCol="0">
              <a:spAutoFit/>
            </a:bodyPr>
            <a:lstStyle/>
            <a:p>
              <a:r>
                <a:rPr lang="es-MX" sz="2000" dirty="0"/>
                <a:t>Respiración</a:t>
              </a:r>
            </a:p>
          </p:txBody>
        </p:sp>
        <p:sp>
          <p:nvSpPr>
            <p:cNvPr id="24" name="CuadroTexto 23">
              <a:extLst>
                <a:ext uri="{FF2B5EF4-FFF2-40B4-BE49-F238E27FC236}">
                  <a16:creationId xmlns:a16="http://schemas.microsoft.com/office/drawing/2014/main" id="{B332BED8-2B5C-400C-BEDC-3FFD529E4A51}"/>
                </a:ext>
              </a:extLst>
            </p:cNvPr>
            <p:cNvSpPr txBox="1"/>
            <p:nvPr/>
          </p:nvSpPr>
          <p:spPr>
            <a:xfrm>
              <a:off x="477930" y="2057400"/>
              <a:ext cx="1689758" cy="830997"/>
            </a:xfrm>
            <a:prstGeom prst="rect">
              <a:avLst/>
            </a:prstGeom>
            <a:solidFill>
              <a:schemeClr val="bg1"/>
            </a:solidFill>
          </p:spPr>
          <p:txBody>
            <a:bodyPr wrap="none" rtlCol="0">
              <a:spAutoFit/>
            </a:bodyPr>
            <a:lstStyle/>
            <a:p>
              <a:pPr algn="ctr"/>
              <a:r>
                <a:rPr lang="es-MX" sz="2400" dirty="0"/>
                <a:t>CO</a:t>
              </a:r>
              <a:r>
                <a:rPr lang="es-MX" sz="2400" baseline="-25000" dirty="0"/>
                <a:t>2</a:t>
              </a:r>
              <a:r>
                <a:rPr lang="es-MX" sz="2400" dirty="0"/>
                <a:t> </a:t>
              </a:r>
            </a:p>
            <a:p>
              <a:pPr algn="ctr"/>
              <a:r>
                <a:rPr lang="es-MX" sz="2400" dirty="0"/>
                <a:t>Atmosférico</a:t>
              </a:r>
            </a:p>
          </p:txBody>
        </p:sp>
        <p:sp>
          <p:nvSpPr>
            <p:cNvPr id="26" name="CuadroTexto 25">
              <a:extLst>
                <a:ext uri="{FF2B5EF4-FFF2-40B4-BE49-F238E27FC236}">
                  <a16:creationId xmlns:a16="http://schemas.microsoft.com/office/drawing/2014/main" id="{B7F56611-502C-496E-94CD-906229BC96C3}"/>
                </a:ext>
              </a:extLst>
            </p:cNvPr>
            <p:cNvSpPr txBox="1"/>
            <p:nvPr/>
          </p:nvSpPr>
          <p:spPr>
            <a:xfrm>
              <a:off x="4973730" y="1777324"/>
              <a:ext cx="1828800" cy="1200329"/>
            </a:xfrm>
            <a:prstGeom prst="rect">
              <a:avLst/>
            </a:prstGeom>
            <a:solidFill>
              <a:schemeClr val="bg1"/>
            </a:solidFill>
          </p:spPr>
          <p:txBody>
            <a:bodyPr wrap="square" rtlCol="0">
              <a:spAutoFit/>
            </a:bodyPr>
            <a:lstStyle/>
            <a:p>
              <a:pPr algn="ctr"/>
              <a:r>
                <a:rPr lang="es-MX" dirty="0"/>
                <a:t>Plantas verdes  hacen </a:t>
              </a:r>
            </a:p>
            <a:p>
              <a:pPr algn="ctr"/>
              <a:r>
                <a:rPr lang="es-MX" dirty="0"/>
                <a:t>compuestos </a:t>
              </a:r>
            </a:p>
            <a:p>
              <a:pPr algn="ctr"/>
              <a:r>
                <a:rPr lang="es-MX" dirty="0"/>
                <a:t>orgánicos</a:t>
              </a:r>
            </a:p>
          </p:txBody>
        </p:sp>
        <p:sp>
          <p:nvSpPr>
            <p:cNvPr id="27" name="CuadroTexto 26">
              <a:extLst>
                <a:ext uri="{FF2B5EF4-FFF2-40B4-BE49-F238E27FC236}">
                  <a16:creationId xmlns:a16="http://schemas.microsoft.com/office/drawing/2014/main" id="{8B1309C5-97C4-49DE-BAF1-254D1DF4BCDB}"/>
                </a:ext>
              </a:extLst>
            </p:cNvPr>
            <p:cNvSpPr txBox="1"/>
            <p:nvPr/>
          </p:nvSpPr>
          <p:spPr>
            <a:xfrm>
              <a:off x="2929449" y="5257800"/>
              <a:ext cx="2156937" cy="769441"/>
            </a:xfrm>
            <a:prstGeom prst="rect">
              <a:avLst/>
            </a:prstGeom>
            <a:solidFill>
              <a:schemeClr val="bg1"/>
            </a:solidFill>
          </p:spPr>
          <p:txBody>
            <a:bodyPr wrap="none" rtlCol="0">
              <a:spAutoFit/>
            </a:bodyPr>
            <a:lstStyle/>
            <a:p>
              <a:pPr algn="ctr"/>
              <a:r>
                <a:rPr lang="es-MX" sz="2200" dirty="0"/>
                <a:t>Combustible fósil</a:t>
              </a:r>
            </a:p>
            <a:p>
              <a:pPr algn="ctr"/>
              <a:r>
                <a:rPr lang="es-MX" sz="2200" dirty="0"/>
                <a:t>Petróleo, carbón</a:t>
              </a:r>
            </a:p>
          </p:txBody>
        </p:sp>
        <p:sp>
          <p:nvSpPr>
            <p:cNvPr id="28" name="Rectángulo 27">
              <a:extLst>
                <a:ext uri="{FF2B5EF4-FFF2-40B4-BE49-F238E27FC236}">
                  <a16:creationId xmlns:a16="http://schemas.microsoft.com/office/drawing/2014/main" id="{69ABBAD9-4904-44A8-AB14-9C2BA82F1B7D}"/>
                </a:ext>
              </a:extLst>
            </p:cNvPr>
            <p:cNvSpPr/>
            <p:nvPr/>
          </p:nvSpPr>
          <p:spPr>
            <a:xfrm rot="6935599">
              <a:off x="5739253" y="4513479"/>
              <a:ext cx="1620145" cy="200914"/>
            </a:xfrm>
            <a:prstGeom prst="rect">
              <a:avLst/>
            </a:prstGeom>
            <a:solidFill>
              <a:schemeClr val="bg1"/>
            </a:solidFill>
          </p:spPr>
          <p:txBody>
            <a:bodyPr wrap="none" lIns="91440" tIns="45720" rIns="91440" bIns="45720">
              <a:prstTxWarp prst="textArchUp">
                <a:avLst/>
              </a:prstTxWarp>
              <a:spAutoFit/>
            </a:bodyPr>
            <a:lstStyle/>
            <a:p>
              <a:pPr algn="ctr"/>
              <a:r>
                <a:rPr lang="es-ES" sz="2800" cap="none" spc="0" dirty="0">
                  <a:ln w="0"/>
                  <a:solidFill>
                    <a:schemeClr val="tx1"/>
                  </a:solidFill>
                  <a:latin typeface="Times New Roman" panose="02020603050405020304" pitchFamily="18" charset="0"/>
                  <a:cs typeface="Times New Roman" panose="02020603050405020304" pitchFamily="18" charset="0"/>
                </a:rPr>
                <a:t>Fosilización</a:t>
              </a:r>
            </a:p>
          </p:txBody>
        </p:sp>
        <p:sp>
          <p:nvSpPr>
            <p:cNvPr id="29" name="Rectángulo 28">
              <a:extLst>
                <a:ext uri="{FF2B5EF4-FFF2-40B4-BE49-F238E27FC236}">
                  <a16:creationId xmlns:a16="http://schemas.microsoft.com/office/drawing/2014/main" id="{B9837E9A-2C52-412D-82E2-1499E80B415E}"/>
                </a:ext>
              </a:extLst>
            </p:cNvPr>
            <p:cNvSpPr/>
            <p:nvPr/>
          </p:nvSpPr>
          <p:spPr>
            <a:xfrm rot="14142440">
              <a:off x="-97537" y="4665139"/>
              <a:ext cx="1620145" cy="200914"/>
            </a:xfrm>
            <a:prstGeom prst="rect">
              <a:avLst/>
            </a:prstGeom>
            <a:solidFill>
              <a:schemeClr val="bg1"/>
            </a:solidFill>
          </p:spPr>
          <p:txBody>
            <a:bodyPr wrap="none" lIns="91440" tIns="45720" rIns="91440" bIns="45720">
              <a:prstTxWarp prst="textArchUp">
                <a:avLst/>
              </a:prstTxWarp>
              <a:spAutoFit/>
            </a:bodyPr>
            <a:lstStyle/>
            <a:p>
              <a:pPr algn="ctr"/>
              <a:r>
                <a:rPr lang="es-ES" sz="2800" dirty="0">
                  <a:ln w="0"/>
                  <a:latin typeface="Times New Roman" panose="02020603050405020304" pitchFamily="18" charset="0"/>
                  <a:cs typeface="Times New Roman" panose="02020603050405020304" pitchFamily="18" charset="0"/>
                </a:rPr>
                <a:t>Combust</a:t>
              </a:r>
              <a:r>
                <a:rPr lang="es-ES" sz="2800" cap="none" spc="0" dirty="0">
                  <a:ln w="0"/>
                  <a:solidFill>
                    <a:schemeClr val="tx1"/>
                  </a:solidFill>
                  <a:latin typeface="Times New Roman" panose="02020603050405020304" pitchFamily="18" charset="0"/>
                  <a:cs typeface="Times New Roman" panose="02020603050405020304" pitchFamily="18" charset="0"/>
                </a:rPr>
                <a:t>ión</a:t>
              </a:r>
            </a:p>
          </p:txBody>
        </p:sp>
        <p:sp>
          <p:nvSpPr>
            <p:cNvPr id="30" name="Rectángulo 29">
              <a:extLst>
                <a:ext uri="{FF2B5EF4-FFF2-40B4-BE49-F238E27FC236}">
                  <a16:creationId xmlns:a16="http://schemas.microsoft.com/office/drawing/2014/main" id="{D8FD0AFC-20DF-42C0-A477-240DBD614BBE}"/>
                </a:ext>
              </a:extLst>
            </p:cNvPr>
            <p:cNvSpPr/>
            <p:nvPr/>
          </p:nvSpPr>
          <p:spPr>
            <a:xfrm rot="13086872">
              <a:off x="803578" y="4201062"/>
              <a:ext cx="1620145" cy="200914"/>
            </a:xfrm>
            <a:prstGeom prst="rect">
              <a:avLst/>
            </a:prstGeom>
            <a:solidFill>
              <a:schemeClr val="bg1"/>
            </a:solidFill>
          </p:spPr>
          <p:txBody>
            <a:bodyPr wrap="none" lIns="91440" tIns="45720" rIns="91440" bIns="45720">
              <a:prstTxWarp prst="textArchUp">
                <a:avLst/>
              </a:prstTxWarp>
              <a:spAutoFit/>
            </a:bodyPr>
            <a:lstStyle/>
            <a:p>
              <a:pPr algn="ctr"/>
              <a:r>
                <a:rPr lang="es-ES" sz="2800" cap="none" spc="0" dirty="0">
                  <a:ln w="0"/>
                  <a:solidFill>
                    <a:schemeClr val="tx1"/>
                  </a:solidFill>
                  <a:latin typeface="Times New Roman" panose="02020603050405020304" pitchFamily="18" charset="0"/>
                  <a:cs typeface="Times New Roman" panose="02020603050405020304" pitchFamily="18" charset="0"/>
                </a:rPr>
                <a:t>Respiración</a:t>
              </a:r>
            </a:p>
          </p:txBody>
        </p:sp>
        <p:sp>
          <p:nvSpPr>
            <p:cNvPr id="31" name="Rectángulo 30">
              <a:extLst>
                <a:ext uri="{FF2B5EF4-FFF2-40B4-BE49-F238E27FC236}">
                  <a16:creationId xmlns:a16="http://schemas.microsoft.com/office/drawing/2014/main" id="{81B85076-ECF7-48E9-9410-34B7F154FDCC}"/>
                </a:ext>
              </a:extLst>
            </p:cNvPr>
            <p:cNvSpPr/>
            <p:nvPr/>
          </p:nvSpPr>
          <p:spPr>
            <a:xfrm rot="12903165">
              <a:off x="1168526" y="3684971"/>
              <a:ext cx="1901280" cy="309953"/>
            </a:xfrm>
            <a:prstGeom prst="rect">
              <a:avLst/>
            </a:prstGeom>
            <a:solidFill>
              <a:schemeClr val="bg1"/>
            </a:solidFill>
          </p:spPr>
          <p:txBody>
            <a:bodyPr wrap="none" lIns="91440" tIns="45720" rIns="91440" bIns="45720">
              <a:prstTxWarp prst="textArchUp">
                <a:avLst/>
              </a:prstTxWarp>
              <a:spAutoFit/>
            </a:bodyPr>
            <a:lstStyle/>
            <a:p>
              <a:pPr algn="ctr"/>
              <a:r>
                <a:rPr lang="es-ES" sz="4400" dirty="0">
                  <a:ln w="0"/>
                  <a:latin typeface="Times New Roman" panose="02020603050405020304" pitchFamily="18" charset="0"/>
                  <a:cs typeface="Times New Roman" panose="02020603050405020304" pitchFamily="18" charset="0"/>
                </a:rPr>
                <a:t>Descomposi</a:t>
              </a:r>
              <a:r>
                <a:rPr lang="es-ES" sz="4400" cap="none" spc="0" dirty="0">
                  <a:ln w="0"/>
                  <a:solidFill>
                    <a:schemeClr val="tx1"/>
                  </a:solidFill>
                  <a:latin typeface="Times New Roman" panose="02020603050405020304" pitchFamily="18" charset="0"/>
                  <a:cs typeface="Times New Roman" panose="02020603050405020304" pitchFamily="18" charset="0"/>
                </a:rPr>
                <a:t>ción</a:t>
              </a:r>
            </a:p>
          </p:txBody>
        </p:sp>
        <p:sp>
          <p:nvSpPr>
            <p:cNvPr id="32" name="Rectángulo 31">
              <a:extLst>
                <a:ext uri="{FF2B5EF4-FFF2-40B4-BE49-F238E27FC236}">
                  <a16:creationId xmlns:a16="http://schemas.microsoft.com/office/drawing/2014/main" id="{3F7C49F2-609B-47AB-A827-B40CFB30CC20}"/>
                </a:ext>
              </a:extLst>
            </p:cNvPr>
            <p:cNvSpPr/>
            <p:nvPr/>
          </p:nvSpPr>
          <p:spPr>
            <a:xfrm rot="7584658">
              <a:off x="4805867" y="3979204"/>
              <a:ext cx="1620145" cy="121067"/>
            </a:xfrm>
            <a:prstGeom prst="rect">
              <a:avLst/>
            </a:prstGeom>
            <a:solidFill>
              <a:schemeClr val="bg1"/>
            </a:solidFill>
          </p:spPr>
          <p:txBody>
            <a:bodyPr wrap="none" lIns="91440" tIns="45720" rIns="91440" bIns="45720">
              <a:prstTxWarp prst="textArchUp">
                <a:avLst/>
              </a:prstTxWarp>
              <a:spAutoFit/>
            </a:bodyPr>
            <a:lstStyle/>
            <a:p>
              <a:pPr algn="ctr"/>
              <a:r>
                <a:rPr lang="es-ES" sz="2800" cap="none" spc="0" dirty="0">
                  <a:ln w="0"/>
                  <a:solidFill>
                    <a:schemeClr val="tx1"/>
                  </a:solidFill>
                  <a:latin typeface="Times New Roman" panose="02020603050405020304" pitchFamily="18" charset="0"/>
                  <a:cs typeface="Times New Roman" panose="02020603050405020304" pitchFamily="18" charset="0"/>
                </a:rPr>
                <a:t>Alimentación</a:t>
              </a:r>
            </a:p>
          </p:txBody>
        </p:sp>
      </p:grpSp>
      <p:sp>
        <p:nvSpPr>
          <p:cNvPr id="3" name="Rectángulo 2">
            <a:extLst>
              <a:ext uri="{FF2B5EF4-FFF2-40B4-BE49-F238E27FC236}">
                <a16:creationId xmlns:a16="http://schemas.microsoft.com/office/drawing/2014/main" id="{005D6317-94B6-43B7-A3E2-DA525261ABF6}"/>
              </a:ext>
            </a:extLst>
          </p:cNvPr>
          <p:cNvSpPr/>
          <p:nvPr/>
        </p:nvSpPr>
        <p:spPr>
          <a:xfrm>
            <a:off x="7391400" y="434410"/>
            <a:ext cx="4479007" cy="5834931"/>
          </a:xfrm>
          <a:prstGeom prst="rect">
            <a:avLst/>
          </a:prstGeom>
        </p:spPr>
        <p:txBody>
          <a:bodyPr wrap="square">
            <a:spAutoFit/>
          </a:bodyPr>
          <a:lstStyle/>
          <a:p>
            <a:pPr lvl="0">
              <a:spcBef>
                <a:spcPts val="5"/>
              </a:spcBef>
              <a:spcAft>
                <a:spcPts val="0"/>
              </a:spcAft>
              <a:buSzPts val="1100"/>
              <a:tabLst>
                <a:tab pos="505460" algn="l"/>
              </a:tabLst>
            </a:pPr>
            <a:r>
              <a:rPr lang="es-MX" b="1" u="sng" spc="-10" dirty="0">
                <a:uFill>
                  <a:solidFill>
                    <a:srgbClr val="000000"/>
                  </a:solidFill>
                </a:uFill>
                <a:latin typeface="Times New Roman" panose="02020603050405020304" pitchFamily="18" charset="0"/>
                <a:ea typeface="Wingdings" panose="05000000000000000000" pitchFamily="2" charset="2"/>
                <a:cs typeface="Times New Roman" panose="02020603050405020304" pitchFamily="18" charset="0"/>
              </a:rPr>
              <a:t>Combustión</a:t>
            </a:r>
            <a:r>
              <a:rPr lang="es-MX" b="1" u="sng" dirty="0">
                <a:uFill>
                  <a:solidFill>
                    <a:srgbClr val="000000"/>
                  </a:solidFill>
                </a:uFill>
                <a:latin typeface="Times New Roman" panose="02020603050405020304" pitchFamily="18" charset="0"/>
                <a:ea typeface="Wingdings" panose="05000000000000000000" pitchFamily="2" charset="2"/>
                <a:cs typeface="Times New Roman" panose="02020603050405020304" pitchFamily="18" charset="0"/>
              </a:rPr>
              <a:t> </a:t>
            </a:r>
            <a:r>
              <a:rPr lang="es-MX" b="1" u="sng" spc="-10" dirty="0">
                <a:uFill>
                  <a:solidFill>
                    <a:srgbClr val="000000"/>
                  </a:solidFill>
                </a:uFill>
                <a:latin typeface="Times New Roman" panose="02020603050405020304" pitchFamily="18" charset="0"/>
                <a:ea typeface="Wingdings" panose="05000000000000000000" pitchFamily="2" charset="2"/>
                <a:cs typeface="Times New Roman" panose="02020603050405020304" pitchFamily="18" charset="0"/>
              </a:rPr>
              <a:t>(quema)</a:t>
            </a:r>
            <a:endParaRPr lang="es-MX" b="1" dirty="0">
              <a:latin typeface="Times New Roman" panose="02020603050405020304" pitchFamily="18" charset="0"/>
              <a:ea typeface="Wingdings" panose="05000000000000000000" pitchFamily="2" charset="2"/>
              <a:cs typeface="Times New Roman" panose="02020603050405020304" pitchFamily="18" charset="0"/>
            </a:endParaRPr>
          </a:p>
          <a:p>
            <a:pPr marR="98425" lvl="0" algn="just">
              <a:lnSpc>
                <a:spcPct val="117000"/>
              </a:lnSpc>
              <a:spcBef>
                <a:spcPts val="245"/>
              </a:spcBef>
              <a:spcAft>
                <a:spcPts val="0"/>
              </a:spcAft>
              <a:buSzPts val="1100"/>
              <a:tabLst>
                <a:tab pos="505460" algn="l"/>
              </a:tabLst>
            </a:pPr>
            <a:r>
              <a:rPr lang="es-MX" spc="-5" dirty="0">
                <a:latin typeface="Times New Roman" panose="02020603050405020304" pitchFamily="18" charset="0"/>
                <a:ea typeface="Wingdings" panose="05000000000000000000" pitchFamily="2" charset="2"/>
                <a:cs typeface="Times New Roman" panose="02020603050405020304" pitchFamily="18" charset="0"/>
              </a:rPr>
              <a:t>	Los</a:t>
            </a:r>
            <a:r>
              <a:rPr lang="es-MX" spc="13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combustibles</a:t>
            </a:r>
            <a:r>
              <a:rPr lang="es-MX" spc="14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fósiles,</a:t>
            </a:r>
            <a:r>
              <a:rPr lang="es-MX" spc="15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como</a:t>
            </a:r>
            <a:r>
              <a:rPr lang="es-MX" spc="15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el</a:t>
            </a:r>
            <a:r>
              <a:rPr lang="es-MX" spc="14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petróleo</a:t>
            </a:r>
            <a:r>
              <a:rPr lang="es-MX" spc="14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crudo,</a:t>
            </a:r>
            <a:r>
              <a:rPr lang="es-MX" spc="14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el</a:t>
            </a:r>
            <a:r>
              <a:rPr lang="es-MX" spc="14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carbón,</a:t>
            </a:r>
            <a:r>
              <a:rPr lang="es-MX" spc="14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el</a:t>
            </a:r>
            <a:r>
              <a:rPr lang="es-MX" spc="14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gas</a:t>
            </a:r>
            <a:r>
              <a:rPr lang="es-MX" spc="13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natural</a:t>
            </a:r>
            <a:r>
              <a:rPr lang="es-MX" spc="155"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o</a:t>
            </a:r>
            <a:r>
              <a:rPr lang="es-MX" spc="14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los</a:t>
            </a:r>
            <a:r>
              <a:rPr lang="es-MX" spc="31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aceites</a:t>
            </a:r>
            <a:r>
              <a:rPr lang="es-MX" spc="1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pesados,</a:t>
            </a:r>
            <a:r>
              <a:rPr lang="es-MX" spc="10"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al</a:t>
            </a:r>
            <a:r>
              <a:rPr lang="es-MX" spc="1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quemarse</a:t>
            </a:r>
            <a:r>
              <a:rPr lang="es-MX" spc="1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liberan</a:t>
            </a:r>
            <a:r>
              <a:rPr lang="es-MX" spc="1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dióxido</a:t>
            </a:r>
            <a:r>
              <a:rPr lang="es-MX" spc="1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de</a:t>
            </a:r>
            <a:r>
              <a:rPr lang="es-MX" spc="2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carbono</a:t>
            </a:r>
            <a:r>
              <a:rPr lang="es-MX" spc="20"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y</a:t>
            </a:r>
            <a:r>
              <a:rPr lang="es-MX" spc="2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monóxido</a:t>
            </a:r>
            <a:r>
              <a:rPr lang="es-MX" spc="1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de</a:t>
            </a:r>
            <a:r>
              <a:rPr lang="es-MX" spc="1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carbono</a:t>
            </a:r>
            <a:r>
              <a:rPr lang="es-MX" spc="-5"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a</a:t>
            </a:r>
            <a:r>
              <a:rPr lang="es-MX" spc="335"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la </a:t>
            </a:r>
            <a:r>
              <a:rPr lang="es-MX" spc="-5" dirty="0">
                <a:latin typeface="Times New Roman" panose="02020603050405020304" pitchFamily="18" charset="0"/>
                <a:ea typeface="Wingdings" panose="05000000000000000000" pitchFamily="2" charset="2"/>
                <a:cs typeface="Times New Roman" panose="02020603050405020304" pitchFamily="18" charset="0"/>
              </a:rPr>
              <a:t>atmósfera.</a:t>
            </a:r>
            <a:endParaRPr lang="es-MX" dirty="0">
              <a:latin typeface="Times New Roman" panose="02020603050405020304" pitchFamily="18" charset="0"/>
              <a:ea typeface="Wingdings" panose="05000000000000000000" pitchFamily="2" charset="2"/>
              <a:cs typeface="Times New Roman" panose="02020603050405020304" pitchFamily="18" charset="0"/>
            </a:endParaRPr>
          </a:p>
          <a:p>
            <a:pPr marR="97155" lvl="0" algn="just">
              <a:lnSpc>
                <a:spcPct val="117000"/>
              </a:lnSpc>
              <a:spcBef>
                <a:spcPts val="5"/>
              </a:spcBef>
              <a:spcAft>
                <a:spcPts val="0"/>
              </a:spcAft>
              <a:buSzPts val="1100"/>
              <a:tabLst>
                <a:tab pos="505460" algn="l"/>
              </a:tabLst>
            </a:pPr>
            <a:r>
              <a:rPr lang="es-MX" spc="-5" dirty="0">
                <a:latin typeface="Times New Roman" panose="02020603050405020304" pitchFamily="18" charset="0"/>
                <a:ea typeface="Wingdings" panose="05000000000000000000" pitchFamily="2" charset="2"/>
                <a:cs typeface="Times New Roman" panose="02020603050405020304" pitchFamily="18" charset="0"/>
              </a:rPr>
              <a:t>	Los</a:t>
            </a:r>
            <a:r>
              <a:rPr lang="es-MX" spc="1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bosques</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producen </a:t>
            </a:r>
            <a:r>
              <a:rPr lang="es-MX" spc="-5" dirty="0">
                <a:latin typeface="Times New Roman" panose="02020603050405020304" pitchFamily="18" charset="0"/>
                <a:ea typeface="Wingdings" panose="05000000000000000000" pitchFamily="2" charset="2"/>
                <a:cs typeface="Times New Roman" panose="02020603050405020304" pitchFamily="18" charset="0"/>
              </a:rPr>
              <a:t>una</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gran</a:t>
            </a:r>
            <a:r>
              <a:rPr lang="es-MX" spc="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cantidad </a:t>
            </a:r>
            <a:r>
              <a:rPr lang="es-MX" spc="-10" dirty="0">
                <a:latin typeface="Times New Roman" panose="02020603050405020304" pitchFamily="18" charset="0"/>
                <a:ea typeface="Wingdings" panose="05000000000000000000" pitchFamily="2" charset="2"/>
                <a:cs typeface="Times New Roman" panose="02020603050405020304" pitchFamily="18" charset="0"/>
              </a:rPr>
              <a:t>de</a:t>
            </a:r>
            <a:r>
              <a:rPr lang="es-MX" spc="-15" dirty="0">
                <a:latin typeface="Times New Roman" panose="02020603050405020304" pitchFamily="18" charset="0"/>
                <a:ea typeface="Wingdings" panose="05000000000000000000" pitchFamily="2" charset="2"/>
                <a:cs typeface="Times New Roman" panose="02020603050405020304" pitchFamily="18" charset="0"/>
              </a:rPr>
              <a:t> combustible</a:t>
            </a:r>
            <a:r>
              <a:rPr lang="es-MX" spc="-25" dirty="0">
                <a:latin typeface="Times New Roman" panose="02020603050405020304" pitchFamily="18" charset="0"/>
                <a:ea typeface="Wingdings" panose="05000000000000000000" pitchFamily="2" charset="2"/>
                <a:cs typeface="Times New Roman" panose="02020603050405020304" pitchFamily="18" charset="0"/>
              </a:rPr>
              <a:t> </a:t>
            </a:r>
            <a:r>
              <a:rPr lang="es-MX" spc="-15" dirty="0">
                <a:latin typeface="Times New Roman" panose="02020603050405020304" pitchFamily="18" charset="0"/>
                <a:ea typeface="Wingdings" panose="05000000000000000000" pitchFamily="2" charset="2"/>
                <a:cs typeface="Times New Roman" panose="02020603050405020304" pitchFamily="18" charset="0"/>
              </a:rPr>
              <a:t>fósil. </a:t>
            </a:r>
            <a:r>
              <a:rPr lang="es-MX" spc="-5" dirty="0">
                <a:latin typeface="Times New Roman" panose="02020603050405020304" pitchFamily="18" charset="0"/>
                <a:ea typeface="Wingdings" panose="05000000000000000000" pitchFamily="2" charset="2"/>
                <a:cs typeface="Times New Roman" panose="02020603050405020304" pitchFamily="18" charset="0"/>
              </a:rPr>
              <a:t>El</a:t>
            </a:r>
            <a:r>
              <a:rPr lang="es-MX" spc="-1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combustible</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15" dirty="0">
                <a:latin typeface="Times New Roman" panose="02020603050405020304" pitchFamily="18" charset="0"/>
                <a:ea typeface="Wingdings" panose="05000000000000000000" pitchFamily="2" charset="2"/>
                <a:cs typeface="Times New Roman" panose="02020603050405020304" pitchFamily="18" charset="0"/>
              </a:rPr>
              <a:t>fósil</a:t>
            </a:r>
            <a:r>
              <a:rPr lang="es-MX" spc="29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es</a:t>
            </a:r>
            <a:r>
              <a:rPr lang="es-MX" spc="24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producto</a:t>
            </a:r>
            <a:r>
              <a:rPr lang="es-MX" spc="23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de</a:t>
            </a:r>
            <a:r>
              <a:rPr lang="es-MX" spc="235"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la</a:t>
            </a:r>
            <a:r>
              <a:rPr lang="es-MX" spc="23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descomposición</a:t>
            </a:r>
            <a:r>
              <a:rPr lang="es-MX" spc="23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total</a:t>
            </a:r>
            <a:r>
              <a:rPr lang="es-MX" spc="240"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o</a:t>
            </a:r>
            <a:r>
              <a:rPr lang="es-MX" spc="26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parcial</a:t>
            </a:r>
            <a:r>
              <a:rPr lang="es-MX" spc="24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de</a:t>
            </a:r>
            <a:r>
              <a:rPr lang="es-MX" spc="25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plantas</a:t>
            </a:r>
            <a:r>
              <a:rPr lang="es-MX" spc="240"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y</a:t>
            </a:r>
            <a:r>
              <a:rPr lang="es-MX" spc="23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animales</a:t>
            </a:r>
            <a:r>
              <a:rPr lang="es-MX" spc="24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como</a:t>
            </a:r>
            <a:r>
              <a:rPr lang="es-MX" spc="25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resultado</a:t>
            </a:r>
            <a:r>
              <a:rPr lang="es-MX" spc="21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de</a:t>
            </a:r>
            <a:r>
              <a:rPr lang="es-MX" spc="200"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la</a:t>
            </a:r>
            <a:r>
              <a:rPr lang="es-MX" spc="21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exposición</a:t>
            </a:r>
            <a:r>
              <a:rPr lang="es-MX" spc="22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al</a:t>
            </a:r>
            <a:r>
              <a:rPr lang="es-MX" spc="20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calor</a:t>
            </a:r>
            <a:r>
              <a:rPr lang="es-MX" spc="210"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y</a:t>
            </a:r>
            <a:r>
              <a:rPr lang="es-MX" spc="200"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la</a:t>
            </a:r>
            <a:r>
              <a:rPr lang="es-MX" spc="21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presión</a:t>
            </a:r>
            <a:r>
              <a:rPr lang="es-MX" spc="21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en</a:t>
            </a:r>
            <a:r>
              <a:rPr lang="es-MX" spc="22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la</a:t>
            </a:r>
            <a:r>
              <a:rPr lang="es-MX" spc="19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corteza</a:t>
            </a:r>
            <a:r>
              <a:rPr lang="es-MX" spc="20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terrestre</a:t>
            </a:r>
            <a:r>
              <a:rPr lang="es-MX" spc="19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durante</a:t>
            </a:r>
            <a:r>
              <a:rPr lang="es-MX" spc="27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millones</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de</a:t>
            </a:r>
            <a:r>
              <a:rPr lang="es-MX" spc="-25" dirty="0">
                <a:latin typeface="Times New Roman" panose="02020603050405020304" pitchFamily="18" charset="0"/>
                <a:ea typeface="Wingdings" panose="05000000000000000000" pitchFamily="2" charset="2"/>
                <a:cs typeface="Times New Roman" panose="02020603050405020304" pitchFamily="18" charset="0"/>
              </a:rPr>
              <a:t> </a:t>
            </a:r>
            <a:r>
              <a:rPr lang="es-MX" spc="-15" dirty="0">
                <a:latin typeface="Times New Roman" panose="02020603050405020304" pitchFamily="18" charset="0"/>
                <a:ea typeface="Wingdings" panose="05000000000000000000" pitchFamily="2" charset="2"/>
                <a:cs typeface="Times New Roman" panose="02020603050405020304" pitchFamily="18" charset="0"/>
              </a:rPr>
              <a:t>años.</a:t>
            </a:r>
            <a:endParaRPr lang="es-MX" dirty="0">
              <a:latin typeface="Times New Roman" panose="02020603050405020304" pitchFamily="18" charset="0"/>
              <a:ea typeface="Wingdings" panose="05000000000000000000" pitchFamily="2" charset="2"/>
              <a:cs typeface="Times New Roman" panose="02020603050405020304" pitchFamily="18" charset="0"/>
            </a:endParaRPr>
          </a:p>
          <a:p>
            <a:pPr marR="96520" lvl="0" algn="just">
              <a:lnSpc>
                <a:spcPct val="115000"/>
              </a:lnSpc>
              <a:spcBef>
                <a:spcPts val="10"/>
              </a:spcBef>
              <a:spcAft>
                <a:spcPts val="0"/>
              </a:spcAft>
              <a:buSzPts val="1100"/>
              <a:tabLst>
                <a:tab pos="505460" algn="l"/>
              </a:tabLst>
            </a:pPr>
            <a:r>
              <a:rPr lang="es-MX" spc="-5" dirty="0">
                <a:latin typeface="Times New Roman" panose="02020603050405020304" pitchFamily="18" charset="0"/>
                <a:ea typeface="Wingdings" panose="05000000000000000000" pitchFamily="2" charset="2"/>
                <a:cs typeface="Times New Roman" panose="02020603050405020304" pitchFamily="18" charset="0"/>
              </a:rPr>
              <a:t>	Los</a:t>
            </a:r>
            <a:r>
              <a:rPr lang="es-MX" spc="6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bosques</a:t>
            </a:r>
            <a:r>
              <a:rPr lang="es-MX" spc="4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también</a:t>
            </a:r>
            <a:r>
              <a:rPr lang="es-MX" spc="5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actúan</a:t>
            </a:r>
            <a:r>
              <a:rPr lang="es-MX" spc="6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como</a:t>
            </a:r>
            <a:r>
              <a:rPr lang="es-MX" spc="4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depósitos</a:t>
            </a:r>
            <a:r>
              <a:rPr lang="es-MX" spc="5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de</a:t>
            </a:r>
            <a:r>
              <a:rPr lang="es-MX" spc="4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carbono,</a:t>
            </a:r>
            <a:r>
              <a:rPr lang="es-MX" spc="6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ya</a:t>
            </a:r>
            <a:r>
              <a:rPr lang="es-MX" spc="4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que</a:t>
            </a:r>
            <a:r>
              <a:rPr lang="es-MX" spc="4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el</a:t>
            </a:r>
            <a:r>
              <a:rPr lang="es-MX" spc="3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carbono</a:t>
            </a:r>
            <a:r>
              <a:rPr lang="es-MX" spc="45"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fijado</a:t>
            </a:r>
            <a:r>
              <a:rPr lang="es-MX" spc="275" dirty="0">
                <a:latin typeface="Times New Roman" panose="02020603050405020304" pitchFamily="18" charset="0"/>
                <a:ea typeface="Wingdings" panose="05000000000000000000" pitchFamily="2" charset="2"/>
                <a:cs typeface="Times New Roman" panose="02020603050405020304" pitchFamily="18" charset="0"/>
              </a:rPr>
              <a:t> </a:t>
            </a:r>
            <a:r>
              <a:rPr lang="es-MX" spc="-15" dirty="0">
                <a:latin typeface="Times New Roman" panose="02020603050405020304" pitchFamily="18" charset="0"/>
                <a:ea typeface="Wingdings" panose="05000000000000000000" pitchFamily="2" charset="2"/>
                <a:cs typeface="Times New Roman" panose="02020603050405020304" pitchFamily="18" charset="0"/>
              </a:rPr>
              <a:t>por</a:t>
            </a:r>
            <a:r>
              <a:rPr lang="es-MX" spc="-3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ellos</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30" dirty="0">
                <a:latin typeface="Times New Roman" panose="02020603050405020304" pitchFamily="18" charset="0"/>
                <a:ea typeface="Wingdings" panose="05000000000000000000" pitchFamily="2" charset="2"/>
                <a:cs typeface="Times New Roman" panose="02020603050405020304" pitchFamily="18" charset="0"/>
              </a:rPr>
              <a:t>se</a:t>
            </a:r>
            <a:r>
              <a:rPr lang="es-MX" spc="120" dirty="0">
                <a:latin typeface="Times New Roman" panose="02020603050405020304" pitchFamily="18" charset="0"/>
                <a:ea typeface="Wingdings" panose="05000000000000000000" pitchFamily="2" charset="2"/>
                <a:cs typeface="Times New Roman" panose="02020603050405020304" pitchFamily="18" charset="0"/>
              </a:rPr>
              <a:t> </a:t>
            </a:r>
            <a:r>
              <a:rPr lang="es-MX" spc="45" dirty="0">
                <a:latin typeface="Times New Roman" panose="02020603050405020304" pitchFamily="18" charset="0"/>
                <a:ea typeface="Wingdings" panose="05000000000000000000" pitchFamily="2" charset="2"/>
                <a:cs typeface="Times New Roman" panose="02020603050405020304" pitchFamily="18" charset="0"/>
              </a:rPr>
              <a:t>cicla</a:t>
            </a:r>
            <a:r>
              <a:rPr lang="es-MX" spc="120"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muy</a:t>
            </a:r>
            <a:r>
              <a:rPr lang="es-MX" spc="-5" dirty="0">
                <a:latin typeface="Times New Roman" panose="02020603050405020304" pitchFamily="18" charset="0"/>
                <a:ea typeface="Wingdings" panose="05000000000000000000" pitchFamily="2" charset="2"/>
                <a:cs typeface="Times New Roman" panose="02020603050405020304" pitchFamily="18" charset="0"/>
              </a:rPr>
              <a:t> lentamente</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debido</a:t>
            </a:r>
            <a:r>
              <a:rPr lang="es-MX" spc="-15" dirty="0">
                <a:latin typeface="Times New Roman" panose="02020603050405020304" pitchFamily="18" charset="0"/>
                <a:ea typeface="Wingdings" panose="05000000000000000000" pitchFamily="2" charset="2"/>
                <a:cs typeface="Times New Roman" panose="02020603050405020304" pitchFamily="18" charset="0"/>
              </a:rPr>
              <a:t> </a:t>
            </a:r>
            <a:r>
              <a:rPr lang="es-MX" dirty="0">
                <a:latin typeface="Times New Roman" panose="02020603050405020304" pitchFamily="18" charset="0"/>
                <a:ea typeface="Wingdings" panose="05000000000000000000" pitchFamily="2" charset="2"/>
                <a:cs typeface="Times New Roman" panose="02020603050405020304" pitchFamily="18" charset="0"/>
              </a:rPr>
              <a:t>a</a:t>
            </a:r>
            <a:r>
              <a:rPr lang="es-MX" spc="-5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su</a:t>
            </a:r>
            <a:r>
              <a:rPr lang="es-MX" spc="-20"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larga</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vida.</a:t>
            </a:r>
            <a:endParaRPr lang="es-MX" dirty="0">
              <a:latin typeface="Times New Roman" panose="02020603050405020304" pitchFamily="18" charset="0"/>
              <a:ea typeface="Wingdings" panose="05000000000000000000" pitchFamily="2" charset="2"/>
              <a:cs typeface="Times New Roman" panose="02020603050405020304" pitchFamily="18" charset="0"/>
            </a:endParaRPr>
          </a:p>
          <a:p>
            <a:pPr lvl="0">
              <a:spcBef>
                <a:spcPts val="30"/>
              </a:spcBef>
              <a:spcAft>
                <a:spcPts val="0"/>
              </a:spcAft>
              <a:buSzPts val="1100"/>
              <a:tabLst>
                <a:tab pos="505460" algn="l"/>
              </a:tabLst>
            </a:pPr>
            <a:r>
              <a:rPr lang="es-MX" spc="-10" dirty="0">
                <a:latin typeface="Times New Roman" panose="02020603050405020304" pitchFamily="18" charset="0"/>
                <a:ea typeface="Wingdings" panose="05000000000000000000" pitchFamily="2" charset="2"/>
                <a:cs typeface="Times New Roman" panose="02020603050405020304" pitchFamily="18" charset="0"/>
              </a:rPr>
              <a:t>	Liberan</a:t>
            </a:r>
            <a:r>
              <a:rPr lang="es-MX" spc="-20" dirty="0">
                <a:latin typeface="Times New Roman" panose="02020603050405020304" pitchFamily="18" charset="0"/>
                <a:ea typeface="Wingdings" panose="05000000000000000000" pitchFamily="2" charset="2"/>
                <a:cs typeface="Times New Roman" panose="02020603050405020304" pitchFamily="18" charset="0"/>
              </a:rPr>
              <a:t> </a:t>
            </a:r>
            <a:r>
              <a:rPr lang="es-MX" spc="-10" dirty="0">
                <a:latin typeface="Times New Roman" panose="02020603050405020304" pitchFamily="18" charset="0"/>
                <a:ea typeface="Wingdings" panose="05000000000000000000" pitchFamily="2" charset="2"/>
                <a:cs typeface="Times New Roman" panose="02020603050405020304" pitchFamily="18" charset="0"/>
              </a:rPr>
              <a:t>CO</a:t>
            </a:r>
            <a:r>
              <a:rPr lang="es-MX" spc="-10" baseline="-25000" dirty="0">
                <a:latin typeface="Times New Roman" panose="02020603050405020304" pitchFamily="18" charset="0"/>
                <a:ea typeface="Wingdings" panose="05000000000000000000" pitchFamily="2" charset="2"/>
                <a:cs typeface="Times New Roman" panose="02020603050405020304" pitchFamily="18" charset="0"/>
              </a:rPr>
              <a:t>2</a:t>
            </a:r>
            <a:r>
              <a:rPr lang="es-MX" spc="-5" dirty="0">
                <a:latin typeface="Times New Roman" panose="02020603050405020304" pitchFamily="18" charset="0"/>
                <a:ea typeface="Wingdings" panose="05000000000000000000" pitchFamily="2" charset="2"/>
                <a:cs typeface="Times New Roman" panose="02020603050405020304" pitchFamily="18" charset="0"/>
              </a:rPr>
              <a:t> por los</a:t>
            </a:r>
            <a:r>
              <a:rPr lang="es-MX" spc="-15"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incendios</a:t>
            </a:r>
            <a:r>
              <a:rPr lang="es-MX" dirty="0">
                <a:latin typeface="Times New Roman" panose="02020603050405020304" pitchFamily="18" charset="0"/>
                <a:ea typeface="Wingdings" panose="05000000000000000000" pitchFamily="2" charset="2"/>
                <a:cs typeface="Times New Roman" panose="02020603050405020304" pitchFamily="18" charset="0"/>
              </a:rPr>
              <a:t> </a:t>
            </a:r>
            <a:r>
              <a:rPr lang="es-MX" spc="-5" dirty="0">
                <a:latin typeface="Times New Roman" panose="02020603050405020304" pitchFamily="18" charset="0"/>
                <a:ea typeface="Wingdings" panose="05000000000000000000" pitchFamily="2" charset="2"/>
                <a:cs typeface="Times New Roman" panose="02020603050405020304" pitchFamily="18" charset="0"/>
              </a:rPr>
              <a:t>forestales.</a:t>
            </a:r>
            <a:endParaRPr lang="es-MX" dirty="0">
              <a:latin typeface="Times New Roman" panose="02020603050405020304" pitchFamily="18" charset="0"/>
              <a:ea typeface="Wingdings" panose="05000000000000000000" pitchFamily="2" charset="2"/>
              <a:cs typeface="Times New Roman" panose="02020603050405020304" pitchFamily="18" charset="0"/>
            </a:endParaRPr>
          </a:p>
        </p:txBody>
      </p:sp>
    </p:spTree>
    <p:extLst>
      <p:ext uri="{BB962C8B-B14F-4D97-AF65-F5344CB8AC3E}">
        <p14:creationId xmlns:p14="http://schemas.microsoft.com/office/powerpoint/2010/main" val="35853512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þÿ">
            <a:extLst>
              <a:ext uri="{FF2B5EF4-FFF2-40B4-BE49-F238E27FC236}">
                <a16:creationId xmlns:a16="http://schemas.microsoft.com/office/drawing/2014/main" id="{2A6E48D4-A578-4E4E-9C9F-81B2DBC2C3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77167"/>
            <a:ext cx="7185004"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41140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068C62-891A-4CDD-B24F-633E41E6F1C1}"/>
              </a:ext>
            </a:extLst>
          </p:cNvPr>
          <p:cNvPicPr>
            <a:picLocks noChangeAspect="1"/>
          </p:cNvPicPr>
          <p:nvPr/>
        </p:nvPicPr>
        <p:blipFill rotWithShape="1">
          <a:blip r:embed="rId2"/>
          <a:srcRect l="20577" t="24429" r="26635" b="18347"/>
          <a:stretch/>
        </p:blipFill>
        <p:spPr>
          <a:xfrm>
            <a:off x="1676400" y="228600"/>
            <a:ext cx="8610600" cy="6493240"/>
          </a:xfrm>
          <a:prstGeom prst="rect">
            <a:avLst/>
          </a:prstGeom>
        </p:spPr>
      </p:pic>
    </p:spTree>
    <p:extLst>
      <p:ext uri="{BB962C8B-B14F-4D97-AF65-F5344CB8AC3E}">
        <p14:creationId xmlns:p14="http://schemas.microsoft.com/office/powerpoint/2010/main" val="623711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5" name="TextBox 4"/>
          <p:cNvSpPr txBox="1"/>
          <p:nvPr/>
        </p:nvSpPr>
        <p:spPr>
          <a:xfrm>
            <a:off x="4038600" y="87868"/>
            <a:ext cx="3733800" cy="451406"/>
          </a:xfrm>
          <a:prstGeom prst="rect">
            <a:avLst/>
          </a:prstGeom>
          <a:noFill/>
        </p:spPr>
        <p:txBody>
          <a:bodyPr wrap="square" rtlCol="0">
            <a:spAutoFit/>
          </a:bodyPr>
          <a:lstStyle/>
          <a:p>
            <a:pPr>
              <a:lnSpc>
                <a:spcPts val="2800"/>
              </a:lnSpc>
            </a:pPr>
            <a:r>
              <a:rPr lang="es-MX" sz="2800" b="1" dirty="0">
                <a:solidFill>
                  <a:srgbClr val="0000FF"/>
                </a:solidFill>
                <a:latin typeface="Arial"/>
                <a:cs typeface="Arial"/>
              </a:rPr>
              <a:t>El ciclo del carbono</a:t>
            </a:r>
          </a:p>
        </p:txBody>
      </p:sp>
      <p:sp>
        <p:nvSpPr>
          <p:cNvPr id="7" name="TextBox 6"/>
          <p:cNvSpPr txBox="1"/>
          <p:nvPr/>
        </p:nvSpPr>
        <p:spPr>
          <a:xfrm>
            <a:off x="10210800" y="87868"/>
            <a:ext cx="381000" cy="369332"/>
          </a:xfrm>
          <a:prstGeom prst="rect">
            <a:avLst/>
          </a:prstGeom>
          <a:noFill/>
        </p:spPr>
        <p:txBody>
          <a:bodyPr wrap="square" rtlCol="0">
            <a:spAutoFit/>
          </a:bodyPr>
          <a:lstStyle/>
          <a:p>
            <a:fld id="{557639C6-9D98-734A-84F6-D7C5E3285A17}" type="slidenum">
              <a:rPr lang="en-US"/>
              <a:pPr/>
              <a:t>68</a:t>
            </a:fld>
            <a:endParaRPr lang="en-US" dirty="0"/>
          </a:p>
        </p:txBody>
      </p:sp>
      <p:pic>
        <p:nvPicPr>
          <p:cNvPr id="4" name="Imagen 3">
            <a:extLst>
              <a:ext uri="{FF2B5EF4-FFF2-40B4-BE49-F238E27FC236}">
                <a16:creationId xmlns:a16="http://schemas.microsoft.com/office/drawing/2014/main" id="{75E78ECD-0434-464B-A413-BBF10C45FB5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Lst>
          </a:blip>
          <a:srcRect l="18980" t="27276" r="31123" b="10211"/>
          <a:stretch/>
        </p:blipFill>
        <p:spPr>
          <a:xfrm>
            <a:off x="2092569" y="838200"/>
            <a:ext cx="7543800" cy="5707987"/>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339D414-52C0-475C-A042-C4A1100D5CB0}"/>
              </a:ext>
            </a:extLst>
          </p:cNvPr>
          <p:cNvPicPr>
            <a:picLocks noChangeAspect="1"/>
          </p:cNvPicPr>
          <p:nvPr/>
        </p:nvPicPr>
        <p:blipFill rotWithShape="1">
          <a:blip r:embed="rId2"/>
          <a:srcRect t="4525" b="4579"/>
          <a:stretch/>
        </p:blipFill>
        <p:spPr>
          <a:xfrm>
            <a:off x="1333081" y="152399"/>
            <a:ext cx="8839200" cy="6451747"/>
          </a:xfrm>
          <a:prstGeom prst="rect">
            <a:avLst/>
          </a:prstGeom>
        </p:spPr>
      </p:pic>
    </p:spTree>
    <p:extLst>
      <p:ext uri="{BB962C8B-B14F-4D97-AF65-F5344CB8AC3E}">
        <p14:creationId xmlns:p14="http://schemas.microsoft.com/office/powerpoint/2010/main" val="36073851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B77E7F2-8496-4A60-ADD9-EDCA830CB70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Lst>
          </a:blip>
          <a:srcRect l="12345" t="18022" r="28525" b="7986"/>
          <a:stretch/>
        </p:blipFill>
        <p:spPr>
          <a:xfrm>
            <a:off x="152400" y="304800"/>
            <a:ext cx="8253287" cy="6324600"/>
          </a:xfrm>
          <a:prstGeom prst="rect">
            <a:avLst/>
          </a:prstGeom>
        </p:spPr>
      </p:pic>
      <p:sp>
        <p:nvSpPr>
          <p:cNvPr id="4" name="Rectángulo 3">
            <a:extLst>
              <a:ext uri="{FF2B5EF4-FFF2-40B4-BE49-F238E27FC236}">
                <a16:creationId xmlns:a16="http://schemas.microsoft.com/office/drawing/2014/main" id="{2BD62717-0E93-4A07-9487-CBE3493406FB}"/>
              </a:ext>
            </a:extLst>
          </p:cNvPr>
          <p:cNvSpPr/>
          <p:nvPr/>
        </p:nvSpPr>
        <p:spPr>
          <a:xfrm>
            <a:off x="8534400" y="1745064"/>
            <a:ext cx="3541207" cy="2585323"/>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El ciclo del carbono. </a:t>
            </a:r>
          </a:p>
          <a:p>
            <a:pPr algn="just"/>
            <a:r>
              <a:rPr lang="es-MX" dirty="0">
                <a:latin typeface="Times New Roman" panose="02020603050405020304" pitchFamily="18" charset="0"/>
                <a:cs typeface="Times New Roman" panose="02020603050405020304" pitchFamily="18" charset="0"/>
              </a:rPr>
              <a:t>Los paralelepípedos de la figura representan compuestos o mezclas de carbono, y las flechas se refieren al movimiento o flujo del carbón de una mezcla a otra.</a:t>
            </a:r>
          </a:p>
          <a:p>
            <a:pPr algn="just"/>
            <a:r>
              <a:rPr lang="es-MX" b="1" dirty="0">
                <a:latin typeface="Times New Roman" panose="02020603050405020304" pitchFamily="18" charset="0"/>
                <a:cs typeface="Times New Roman" panose="02020603050405020304" pitchFamily="18" charset="0"/>
              </a:rPr>
              <a:t>Heterótrofos</a:t>
            </a:r>
            <a:r>
              <a:rPr lang="es-MX" dirty="0">
                <a:latin typeface="Times New Roman" panose="02020603050405020304" pitchFamily="18" charset="0"/>
                <a:cs typeface="Times New Roman" panose="02020603050405020304" pitchFamily="18" charset="0"/>
              </a:rPr>
              <a:t>. Cualquier organismo que consume materia orgánica como fuente de energía.</a:t>
            </a:r>
          </a:p>
        </p:txBody>
      </p:sp>
    </p:spTree>
    <p:extLst>
      <p:ext uri="{BB962C8B-B14F-4D97-AF65-F5344CB8AC3E}">
        <p14:creationId xmlns:p14="http://schemas.microsoft.com/office/powerpoint/2010/main" val="40860740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B1A15B9A-C6C0-4FB4-B33C-25C0D32D1FA4}"/>
              </a:ext>
            </a:extLst>
          </p:cNvPr>
          <p:cNvSpPr/>
          <p:nvPr/>
        </p:nvSpPr>
        <p:spPr>
          <a:xfrm>
            <a:off x="152400" y="228600"/>
            <a:ext cx="11658600" cy="6001643"/>
          </a:xfrm>
          <a:prstGeom prst="rect">
            <a:avLst/>
          </a:prstGeom>
        </p:spPr>
        <p:txBody>
          <a:bodyPr wrap="square">
            <a:spAutoFit/>
          </a:bodyPr>
          <a:lstStyle/>
          <a:p>
            <a:pPr lvl="1">
              <a:spcBef>
                <a:spcPts val="245"/>
              </a:spcBef>
              <a:spcAft>
                <a:spcPts val="0"/>
              </a:spcAft>
              <a:tabLst>
                <a:tab pos="434975" algn="l"/>
              </a:tabLst>
            </a:pPr>
            <a:r>
              <a:rPr lang="es-MX" sz="2400" b="1" u="sng" spc="-5" dirty="0">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Ciclo</a:t>
            </a:r>
            <a:r>
              <a:rPr lang="es-MX" sz="2400" b="1" u="sng" spc="-70" dirty="0">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s-MX" sz="2400" b="1" u="sng" spc="10" dirty="0">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del</a:t>
            </a:r>
            <a:r>
              <a:rPr lang="es-MX" sz="2400" b="1" u="sng" spc="-60" dirty="0">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s-MX" sz="2400" b="1" u="sng" spc="-5" dirty="0">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oxígeno:</a:t>
            </a:r>
            <a:endParaRPr lang="es-MX" sz="2400" u="sng" spc="10" dirty="0">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endParaRPr>
          </a:p>
          <a:p>
            <a:pPr>
              <a:spcBef>
                <a:spcPts val="25"/>
              </a:spcBef>
              <a:spcAft>
                <a:spcPts val="0"/>
              </a:spcAft>
            </a:pPr>
            <a:r>
              <a:rPr lang="es-MX" sz="2000" b="1" dirty="0">
                <a:latin typeface="Times New Roman" panose="02020603050405020304" pitchFamily="18" charset="0"/>
                <a:ea typeface="Book Antiqua" panose="02040602050305030304" pitchFamily="18" charset="0"/>
                <a:cs typeface="Times New Roman" panose="02020603050405020304" pitchFamily="18" charset="0"/>
              </a:rPr>
              <a:t> </a:t>
            </a:r>
            <a:endParaRPr lang="es-MX" sz="20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es-MX" sz="2000" spc="-5" dirty="0">
                <a:latin typeface="Times New Roman" panose="02020603050405020304" pitchFamily="18" charset="0"/>
                <a:ea typeface="Calibri" panose="020F0502020204030204" pitchFamily="34" charset="0"/>
                <a:cs typeface="Times New Roman" panose="02020603050405020304" pitchFamily="18" charset="0"/>
              </a:rPr>
              <a:t>	El ciclo del oxígeno es el ciclo biogeoquímico del oxígeno dentro de sus tres reservorios principales: la atmósfera (</a:t>
            </a:r>
            <a:r>
              <a:rPr lang="es-MX" sz="2000" b="1" u="sng" spc="-5" dirty="0">
                <a:latin typeface="Times New Roman" panose="02020603050405020304" pitchFamily="18" charset="0"/>
                <a:ea typeface="Calibri" panose="020F0502020204030204" pitchFamily="34" charset="0"/>
                <a:cs typeface="Times New Roman" panose="02020603050405020304" pitchFamily="18" charset="0"/>
              </a:rPr>
              <a:t>aire</a:t>
            </a:r>
            <a:r>
              <a:rPr lang="es-MX" sz="2000" spc="-5" dirty="0">
                <a:latin typeface="Times New Roman" panose="02020603050405020304" pitchFamily="18" charset="0"/>
                <a:ea typeface="Calibri" panose="020F0502020204030204" pitchFamily="34" charset="0"/>
                <a:cs typeface="Times New Roman" panose="02020603050405020304" pitchFamily="18" charset="0"/>
              </a:rPr>
              <a:t>), el contenido total de materia biológica dentro de la biosfera (</a:t>
            </a:r>
            <a:r>
              <a:rPr lang="es-MX" sz="2000" b="1" spc="-5" dirty="0">
                <a:latin typeface="Times New Roman" panose="02020603050405020304" pitchFamily="18" charset="0"/>
                <a:ea typeface="Calibri" panose="020F0502020204030204" pitchFamily="34" charset="0"/>
                <a:cs typeface="Times New Roman" panose="02020603050405020304" pitchFamily="18" charset="0"/>
              </a:rPr>
              <a:t>la suma global de todos los ecosistemas</a:t>
            </a:r>
            <a:r>
              <a:rPr lang="es-MX" sz="2000" spc="-5" dirty="0">
                <a:latin typeface="Times New Roman" panose="02020603050405020304" pitchFamily="18" charset="0"/>
                <a:ea typeface="Calibri" panose="020F0502020204030204" pitchFamily="34" charset="0"/>
                <a:cs typeface="Times New Roman" panose="02020603050405020304" pitchFamily="18" charset="0"/>
              </a:rPr>
              <a:t>) y la </a:t>
            </a:r>
            <a:r>
              <a:rPr lang="es-MX" sz="2000" b="1" spc="-5" dirty="0">
                <a:latin typeface="Times New Roman" panose="02020603050405020304" pitchFamily="18" charset="0"/>
                <a:ea typeface="Calibri" panose="020F0502020204030204" pitchFamily="34" charset="0"/>
                <a:cs typeface="Times New Roman" panose="02020603050405020304" pitchFamily="18" charset="0"/>
              </a:rPr>
              <a:t>corteza terrestre</a:t>
            </a:r>
            <a:r>
              <a:rPr lang="es-MX" sz="2000" spc="-5" dirty="0">
                <a:latin typeface="Times New Roman" panose="02020603050405020304" pitchFamily="18" charset="0"/>
                <a:ea typeface="Calibri" panose="020F0502020204030204" pitchFamily="34" charset="0"/>
                <a:cs typeface="Times New Roman" panose="02020603050405020304" pitchFamily="18" charset="0"/>
              </a:rPr>
              <a:t>. Las perdidas en el ciclo del oxígeno dentro de la hidrosfera (</a:t>
            </a:r>
            <a:r>
              <a:rPr lang="es-MX" sz="2000" i="1" spc="-5" dirty="0">
                <a:latin typeface="Times New Roman" panose="02020603050405020304" pitchFamily="18" charset="0"/>
                <a:ea typeface="Calibri" panose="020F0502020204030204" pitchFamily="34" charset="0"/>
                <a:cs typeface="Times New Roman" panose="02020603050405020304" pitchFamily="18" charset="0"/>
              </a:rPr>
              <a:t>la masa combinada de agua que se encuentra en, debajo y sobre la superficie del planeta Tierra</a:t>
            </a:r>
            <a:r>
              <a:rPr lang="es-MX" sz="2000" spc="-5" dirty="0">
                <a:latin typeface="Times New Roman" panose="02020603050405020304" pitchFamily="18" charset="0"/>
                <a:ea typeface="Calibri" panose="020F0502020204030204" pitchFamily="34" charset="0"/>
                <a:cs typeface="Times New Roman" panose="02020603050405020304" pitchFamily="18" charset="0"/>
              </a:rPr>
              <a:t>) pueden resultar en el desarrollo de zonas hipóxicas. El principal factor impulsador del ciclo del oxígeno es la fotosíntesis, que es responsable de la atmósfera de la Tierra moderna y la vida en la tierra (</a:t>
            </a:r>
            <a:r>
              <a:rPr lang="es-MX" sz="2000" i="1" spc="-5" dirty="0">
                <a:latin typeface="Times New Roman" panose="02020603050405020304" pitchFamily="18" charset="0"/>
                <a:ea typeface="Calibri" panose="020F0502020204030204" pitchFamily="34" charset="0"/>
                <a:cs typeface="Times New Roman" panose="02020603050405020304" pitchFamily="18" charset="0"/>
              </a:rPr>
              <a:t>ver el Gran Evento de Oxigenación</a:t>
            </a:r>
            <a:r>
              <a:rPr lang="es-MX" sz="2000" spc="-5" dirty="0">
                <a:latin typeface="Times New Roman" panose="02020603050405020304" pitchFamily="18" charset="0"/>
                <a:ea typeface="Calibri" panose="020F0502020204030204" pitchFamily="34" charset="0"/>
                <a:cs typeface="Times New Roman" panose="02020603050405020304" pitchFamily="18" charset="0"/>
              </a:rPr>
              <a:t>).</a:t>
            </a:r>
          </a:p>
          <a:p>
            <a:pPr algn="just"/>
            <a:endParaRPr lang="es-MX" sz="2000" spc="-5"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es-MX" sz="2000" spc="-5" dirty="0">
                <a:latin typeface="Times New Roman" panose="02020603050405020304" pitchFamily="18" charset="0"/>
                <a:ea typeface="Calibri" panose="020F0502020204030204" pitchFamily="34" charset="0"/>
                <a:cs typeface="Times New Roman" panose="02020603050405020304" pitchFamily="18" charset="0"/>
              </a:rPr>
              <a:t>	El</a:t>
            </a:r>
            <a:r>
              <a:rPr lang="es-MX" sz="2000" spc="60"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ciclo</a:t>
            </a:r>
            <a:r>
              <a:rPr lang="es-MX" sz="2000" spc="45" dirty="0">
                <a:latin typeface="Times New Roman" panose="02020603050405020304" pitchFamily="18" charset="0"/>
                <a:ea typeface="Calibri" panose="020F0502020204030204" pitchFamily="34" charset="0"/>
                <a:cs typeface="Times New Roman" panose="02020603050405020304" pitchFamily="18" charset="0"/>
              </a:rPr>
              <a:t> </a:t>
            </a:r>
            <a:r>
              <a:rPr lang="es-MX" sz="2000" spc="-5" dirty="0">
                <a:latin typeface="Times New Roman" panose="02020603050405020304" pitchFamily="18" charset="0"/>
                <a:ea typeface="Calibri" panose="020F0502020204030204" pitchFamily="34" charset="0"/>
                <a:cs typeface="Times New Roman" panose="02020603050405020304" pitchFamily="18" charset="0"/>
              </a:rPr>
              <a:t>del</a:t>
            </a:r>
            <a:r>
              <a:rPr lang="es-MX" sz="2000" spc="60" dirty="0">
                <a:latin typeface="Times New Roman" panose="02020603050405020304" pitchFamily="18" charset="0"/>
                <a:ea typeface="Calibri" panose="020F0502020204030204" pitchFamily="34" charset="0"/>
                <a:cs typeface="Times New Roman" panose="02020603050405020304" pitchFamily="18" charset="0"/>
              </a:rPr>
              <a:t> </a:t>
            </a:r>
            <a:r>
              <a:rPr lang="es-MX" sz="2000" spc="-5" dirty="0">
                <a:latin typeface="Times New Roman" panose="02020603050405020304" pitchFamily="18" charset="0"/>
                <a:ea typeface="Calibri" panose="020F0502020204030204" pitchFamily="34" charset="0"/>
                <a:cs typeface="Times New Roman" panose="02020603050405020304" pitchFamily="18" charset="0"/>
              </a:rPr>
              <a:t>oxígeno</a:t>
            </a:r>
            <a:r>
              <a:rPr lang="es-MX" sz="2000" spc="45"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son</a:t>
            </a:r>
            <a:r>
              <a:rPr lang="es-MX" sz="2000" spc="40" dirty="0">
                <a:latin typeface="Times New Roman" panose="02020603050405020304" pitchFamily="18" charset="0"/>
                <a:ea typeface="Calibri" panose="020F0502020204030204" pitchFamily="34" charset="0"/>
                <a:cs typeface="Times New Roman" panose="02020603050405020304" pitchFamily="18" charset="0"/>
              </a:rPr>
              <a:t> </a:t>
            </a:r>
            <a:r>
              <a:rPr lang="es-MX" sz="2000" spc="-15" dirty="0">
                <a:latin typeface="Times New Roman" panose="02020603050405020304" pitchFamily="18" charset="0"/>
                <a:ea typeface="Calibri" panose="020F0502020204030204" pitchFamily="34" charset="0"/>
                <a:cs typeface="Times New Roman" panose="02020603050405020304" pitchFamily="18" charset="0"/>
              </a:rPr>
              <a:t>las</a:t>
            </a:r>
            <a:r>
              <a:rPr lang="es-MX" sz="2000" spc="35"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transiciones</a:t>
            </a:r>
            <a:r>
              <a:rPr lang="es-MX" sz="2000" spc="45"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biogeoquímicas</a:t>
            </a:r>
            <a:r>
              <a:rPr lang="es-MX" sz="2000" spc="45"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de</a:t>
            </a:r>
            <a:r>
              <a:rPr lang="es-MX" sz="2000" spc="35"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los</a:t>
            </a:r>
            <a:r>
              <a:rPr lang="es-MX" sz="2000" spc="35" dirty="0">
                <a:latin typeface="Times New Roman" panose="02020603050405020304" pitchFamily="18" charset="0"/>
                <a:ea typeface="Calibri" panose="020F0502020204030204" pitchFamily="34" charset="0"/>
                <a:cs typeface="Times New Roman" panose="02020603050405020304" pitchFamily="18" charset="0"/>
              </a:rPr>
              <a:t> </a:t>
            </a:r>
            <a:r>
              <a:rPr lang="es-MX" sz="2000" spc="-5" dirty="0">
                <a:latin typeface="Times New Roman" panose="02020603050405020304" pitchFamily="18" charset="0"/>
                <a:ea typeface="Calibri" panose="020F0502020204030204" pitchFamily="34" charset="0"/>
                <a:cs typeface="Times New Roman" panose="02020603050405020304" pitchFamily="18" charset="0"/>
              </a:rPr>
              <a:t>átomos</a:t>
            </a:r>
            <a:r>
              <a:rPr lang="es-MX" sz="2000" spc="45" dirty="0">
                <a:latin typeface="Times New Roman" panose="02020603050405020304" pitchFamily="18" charset="0"/>
                <a:ea typeface="Calibri" panose="020F0502020204030204" pitchFamily="34" charset="0"/>
                <a:cs typeface="Times New Roman" panose="02020603050405020304" pitchFamily="18" charset="0"/>
              </a:rPr>
              <a:t> </a:t>
            </a:r>
            <a:r>
              <a:rPr lang="es-MX" sz="2000" spc="-5" dirty="0">
                <a:latin typeface="Times New Roman" panose="02020603050405020304" pitchFamily="18" charset="0"/>
                <a:ea typeface="Calibri" panose="020F0502020204030204" pitchFamily="34" charset="0"/>
                <a:cs typeface="Times New Roman" panose="02020603050405020304" pitchFamily="18" charset="0"/>
              </a:rPr>
              <a:t>de</a:t>
            </a:r>
            <a:r>
              <a:rPr lang="es-MX" sz="2000" spc="45"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oxígeno</a:t>
            </a:r>
            <a:r>
              <a:rPr lang="es-MX" sz="2000" spc="285"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entre</a:t>
            </a:r>
            <a:r>
              <a:rPr lang="es-MX" sz="2000" spc="180" dirty="0">
                <a:latin typeface="Times New Roman" panose="02020603050405020304" pitchFamily="18" charset="0"/>
                <a:ea typeface="Calibri" panose="020F0502020204030204" pitchFamily="34" charset="0"/>
                <a:cs typeface="Times New Roman" panose="02020603050405020304" pitchFamily="18" charset="0"/>
              </a:rPr>
              <a:t> </a:t>
            </a:r>
            <a:r>
              <a:rPr lang="es-MX" sz="2000" spc="-5" dirty="0">
                <a:latin typeface="Times New Roman" panose="02020603050405020304" pitchFamily="18" charset="0"/>
                <a:ea typeface="Calibri" panose="020F0502020204030204" pitchFamily="34" charset="0"/>
                <a:cs typeface="Times New Roman" panose="02020603050405020304" pitchFamily="18" charset="0"/>
              </a:rPr>
              <a:t>diferentes</a:t>
            </a:r>
            <a:r>
              <a:rPr lang="es-MX" sz="2000" spc="170"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estados</a:t>
            </a:r>
            <a:r>
              <a:rPr lang="es-MX" sz="2000" spc="165" dirty="0">
                <a:latin typeface="Times New Roman" panose="02020603050405020304" pitchFamily="18" charset="0"/>
                <a:ea typeface="Calibri" panose="020F0502020204030204" pitchFamily="34" charset="0"/>
                <a:cs typeface="Times New Roman" panose="02020603050405020304" pitchFamily="18" charset="0"/>
              </a:rPr>
              <a:t> </a:t>
            </a:r>
            <a:r>
              <a:rPr lang="es-MX" sz="2000" spc="-5" dirty="0">
                <a:latin typeface="Times New Roman" panose="02020603050405020304" pitchFamily="18" charset="0"/>
                <a:ea typeface="Calibri" panose="020F0502020204030204" pitchFamily="34" charset="0"/>
                <a:cs typeface="Times New Roman" panose="02020603050405020304" pitchFamily="18" charset="0"/>
              </a:rPr>
              <a:t>de</a:t>
            </a:r>
            <a:r>
              <a:rPr lang="es-MX" sz="2000" spc="165"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oxidación</a:t>
            </a:r>
            <a:r>
              <a:rPr lang="es-MX" sz="2000" spc="185"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en</a:t>
            </a:r>
            <a:r>
              <a:rPr lang="es-MX" sz="2000" spc="220" dirty="0">
                <a:latin typeface="Times New Roman" panose="02020603050405020304" pitchFamily="18" charset="0"/>
                <a:ea typeface="Calibri" panose="020F0502020204030204" pitchFamily="34" charset="0"/>
                <a:cs typeface="Times New Roman" panose="02020603050405020304" pitchFamily="18" charset="0"/>
              </a:rPr>
              <a:t> </a:t>
            </a:r>
            <a:r>
              <a:rPr lang="es-MX" sz="2000" spc="25" dirty="0">
                <a:latin typeface="Times New Roman" panose="02020603050405020304" pitchFamily="18" charset="0"/>
                <a:ea typeface="Calibri" panose="020F0502020204030204" pitchFamily="34" charset="0"/>
                <a:cs typeface="Times New Roman" panose="02020603050405020304" pitchFamily="18" charset="0"/>
              </a:rPr>
              <a:t>iones,</a:t>
            </a:r>
            <a:r>
              <a:rPr lang="es-MX" sz="2000" spc="165" dirty="0">
                <a:latin typeface="Times New Roman" panose="02020603050405020304" pitchFamily="18" charset="0"/>
                <a:ea typeface="Calibri" panose="020F0502020204030204" pitchFamily="34" charset="0"/>
                <a:cs typeface="Times New Roman" panose="02020603050405020304" pitchFamily="18" charset="0"/>
              </a:rPr>
              <a:t> </a:t>
            </a:r>
            <a:r>
              <a:rPr lang="es-MX" sz="2000" spc="-5" dirty="0">
                <a:latin typeface="Times New Roman" panose="02020603050405020304" pitchFamily="18" charset="0"/>
                <a:ea typeface="Calibri" panose="020F0502020204030204" pitchFamily="34" charset="0"/>
                <a:cs typeface="Times New Roman" panose="02020603050405020304" pitchFamily="18" charset="0"/>
              </a:rPr>
              <a:t>óxidos</a:t>
            </a:r>
            <a:r>
              <a:rPr lang="es-MX" sz="2000" spc="180" dirty="0">
                <a:latin typeface="Times New Roman" panose="02020603050405020304" pitchFamily="18" charset="0"/>
                <a:ea typeface="Calibri" panose="020F0502020204030204" pitchFamily="34" charset="0"/>
                <a:cs typeface="Times New Roman" panose="02020603050405020304" pitchFamily="18" charset="0"/>
              </a:rPr>
              <a:t> </a:t>
            </a:r>
            <a:r>
              <a:rPr lang="es-MX" sz="2000" dirty="0">
                <a:latin typeface="Times New Roman" panose="02020603050405020304" pitchFamily="18" charset="0"/>
                <a:ea typeface="Calibri" panose="020F0502020204030204" pitchFamily="34" charset="0"/>
                <a:cs typeface="Times New Roman" panose="02020603050405020304" pitchFamily="18" charset="0"/>
              </a:rPr>
              <a:t>y</a:t>
            </a:r>
            <a:r>
              <a:rPr lang="es-MX" sz="2000" spc="175" dirty="0">
                <a:latin typeface="Times New Roman" panose="02020603050405020304" pitchFamily="18" charset="0"/>
                <a:ea typeface="Calibri" panose="020F0502020204030204" pitchFamily="34" charset="0"/>
                <a:cs typeface="Times New Roman" panose="02020603050405020304" pitchFamily="18" charset="0"/>
              </a:rPr>
              <a:t> </a:t>
            </a:r>
            <a:r>
              <a:rPr lang="es-MX" sz="2000" spc="-5" dirty="0">
                <a:latin typeface="Times New Roman" panose="02020603050405020304" pitchFamily="18" charset="0"/>
                <a:ea typeface="Calibri" panose="020F0502020204030204" pitchFamily="34" charset="0"/>
                <a:cs typeface="Times New Roman" panose="02020603050405020304" pitchFamily="18" charset="0"/>
              </a:rPr>
              <a:t>moléculas</a:t>
            </a:r>
            <a:r>
              <a:rPr lang="es-MX" sz="2000" spc="180" dirty="0">
                <a:latin typeface="Times New Roman" panose="02020603050405020304" pitchFamily="18" charset="0"/>
                <a:ea typeface="Calibri" panose="020F0502020204030204" pitchFamily="34" charset="0"/>
                <a:cs typeface="Times New Roman" panose="02020603050405020304" pitchFamily="18" charset="0"/>
              </a:rPr>
              <a:t> </a:t>
            </a:r>
            <a:r>
              <a:rPr lang="es-MX" sz="2000" dirty="0">
                <a:latin typeface="Times New Roman" panose="02020603050405020304" pitchFamily="18" charset="0"/>
                <a:ea typeface="Calibri" panose="020F0502020204030204" pitchFamily="34" charset="0"/>
                <a:cs typeface="Times New Roman" panose="02020603050405020304" pitchFamily="18" charset="0"/>
              </a:rPr>
              <a:t>a</a:t>
            </a:r>
            <a:r>
              <a:rPr lang="es-MX" sz="2000" spc="180" dirty="0">
                <a:latin typeface="Times New Roman" panose="02020603050405020304" pitchFamily="18" charset="0"/>
                <a:ea typeface="Calibri" panose="020F0502020204030204" pitchFamily="34" charset="0"/>
                <a:cs typeface="Times New Roman" panose="02020603050405020304" pitchFamily="18" charset="0"/>
              </a:rPr>
              <a:t> </a:t>
            </a:r>
            <a:r>
              <a:rPr lang="es-MX" sz="2000" spc="-5" dirty="0">
                <a:latin typeface="Times New Roman" panose="02020603050405020304" pitchFamily="18" charset="0"/>
                <a:ea typeface="Calibri" panose="020F0502020204030204" pitchFamily="34" charset="0"/>
                <a:cs typeface="Times New Roman" panose="02020603050405020304" pitchFamily="18" charset="0"/>
              </a:rPr>
              <a:t>través</a:t>
            </a:r>
            <a:r>
              <a:rPr lang="es-MX" sz="2000" spc="180" dirty="0">
                <a:latin typeface="Times New Roman" panose="02020603050405020304" pitchFamily="18" charset="0"/>
                <a:ea typeface="Calibri" panose="020F0502020204030204" pitchFamily="34" charset="0"/>
                <a:cs typeface="Times New Roman" panose="02020603050405020304" pitchFamily="18" charset="0"/>
              </a:rPr>
              <a:t> </a:t>
            </a:r>
            <a:r>
              <a:rPr lang="es-MX" sz="2000" spc="-5" dirty="0">
                <a:latin typeface="Times New Roman" panose="02020603050405020304" pitchFamily="18" charset="0"/>
                <a:ea typeface="Calibri" panose="020F0502020204030204" pitchFamily="34" charset="0"/>
                <a:cs typeface="Times New Roman" panose="02020603050405020304" pitchFamily="18" charset="0"/>
              </a:rPr>
              <a:t>de</a:t>
            </a:r>
            <a:r>
              <a:rPr lang="es-MX" sz="2000" spc="245"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reacciones</a:t>
            </a:r>
            <a:r>
              <a:rPr lang="es-MX" sz="2000" spc="205"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redox</a:t>
            </a:r>
            <a:r>
              <a:rPr lang="es-MX" sz="2000" spc="210"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(reacción</a:t>
            </a:r>
            <a:r>
              <a:rPr lang="es-MX" sz="2000" spc="210"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de</a:t>
            </a:r>
            <a:r>
              <a:rPr lang="es-MX" sz="2000" spc="205"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oxidación-reducción)</a:t>
            </a:r>
            <a:r>
              <a:rPr lang="es-MX" sz="2000" spc="210"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dentro</a:t>
            </a:r>
            <a:r>
              <a:rPr lang="es-MX" sz="2000" spc="200" dirty="0">
                <a:latin typeface="Times New Roman" panose="02020603050405020304" pitchFamily="18" charset="0"/>
                <a:ea typeface="Calibri" panose="020F0502020204030204" pitchFamily="34" charset="0"/>
                <a:cs typeface="Times New Roman" panose="02020603050405020304" pitchFamily="18" charset="0"/>
              </a:rPr>
              <a:t> </a:t>
            </a:r>
            <a:r>
              <a:rPr lang="es-MX" sz="2000" dirty="0">
                <a:latin typeface="Times New Roman" panose="02020603050405020304" pitchFamily="18" charset="0"/>
                <a:ea typeface="Calibri" panose="020F0502020204030204" pitchFamily="34" charset="0"/>
                <a:cs typeface="Times New Roman" panose="02020603050405020304" pitchFamily="18" charset="0"/>
              </a:rPr>
              <a:t>y</a:t>
            </a:r>
            <a:r>
              <a:rPr lang="es-MX" sz="2000" spc="200" dirty="0">
                <a:latin typeface="Times New Roman" panose="02020603050405020304" pitchFamily="18" charset="0"/>
                <a:ea typeface="Calibri" panose="020F0502020204030204" pitchFamily="34" charset="0"/>
                <a:cs typeface="Times New Roman" panose="02020603050405020304" pitchFamily="18" charset="0"/>
              </a:rPr>
              <a:t> </a:t>
            </a:r>
            <a:r>
              <a:rPr lang="es-MX" sz="2000" spc="50" dirty="0">
                <a:latin typeface="Times New Roman" panose="02020603050405020304" pitchFamily="18" charset="0"/>
                <a:ea typeface="Calibri" panose="020F0502020204030204" pitchFamily="34" charset="0"/>
                <a:cs typeface="Times New Roman" panose="02020603050405020304" pitchFamily="18" charset="0"/>
              </a:rPr>
              <a:t>entre</a:t>
            </a:r>
            <a:r>
              <a:rPr lang="es-MX" sz="2000" spc="75" dirty="0">
                <a:latin typeface="Times New Roman" panose="02020603050405020304" pitchFamily="18" charset="0"/>
                <a:ea typeface="Calibri" panose="020F0502020204030204" pitchFamily="34" charset="0"/>
                <a:cs typeface="Times New Roman" panose="02020603050405020304" pitchFamily="18" charset="0"/>
              </a:rPr>
              <a:t> </a:t>
            </a:r>
            <a:r>
              <a:rPr lang="es-MX" sz="2000" dirty="0">
                <a:latin typeface="Times New Roman" panose="02020603050405020304" pitchFamily="18" charset="0"/>
                <a:ea typeface="Calibri" panose="020F0502020204030204" pitchFamily="34" charset="0"/>
                <a:cs typeface="Times New Roman" panose="02020603050405020304" pitchFamily="18" charset="0"/>
              </a:rPr>
              <a:t>las</a:t>
            </a:r>
            <a:r>
              <a:rPr lang="es-MX" sz="2000" spc="245" dirty="0">
                <a:latin typeface="Times New Roman" panose="02020603050405020304" pitchFamily="18" charset="0"/>
                <a:ea typeface="Calibri" panose="020F0502020204030204" pitchFamily="34" charset="0"/>
                <a:cs typeface="Times New Roman" panose="02020603050405020304" pitchFamily="18" charset="0"/>
              </a:rPr>
              <a:t> </a:t>
            </a:r>
            <a:r>
              <a:rPr lang="es-MX" sz="2000" spc="-5" dirty="0">
                <a:latin typeface="Times New Roman" panose="02020603050405020304" pitchFamily="18" charset="0"/>
                <a:ea typeface="Calibri" panose="020F0502020204030204" pitchFamily="34" charset="0"/>
                <a:cs typeface="Times New Roman" panose="02020603050405020304" pitchFamily="18" charset="0"/>
              </a:rPr>
              <a:t>esferas/reservorios</a:t>
            </a:r>
            <a:r>
              <a:rPr lang="es-MX" sz="2000" dirty="0">
                <a:latin typeface="Times New Roman" panose="02020603050405020304" pitchFamily="18" charset="0"/>
                <a:ea typeface="Calibri" panose="020F0502020204030204" pitchFamily="34" charset="0"/>
                <a:cs typeface="Times New Roman" panose="02020603050405020304" pitchFamily="18" charset="0"/>
              </a:rPr>
              <a:t> </a:t>
            </a:r>
            <a:r>
              <a:rPr lang="es-MX" sz="2000" spc="-5" dirty="0">
                <a:latin typeface="Times New Roman" panose="02020603050405020304" pitchFamily="18" charset="0"/>
                <a:ea typeface="Calibri" panose="020F0502020204030204" pitchFamily="34" charset="0"/>
                <a:cs typeface="Times New Roman" panose="02020603050405020304" pitchFamily="18" charset="0"/>
              </a:rPr>
              <a:t>del</a:t>
            </a:r>
            <a:r>
              <a:rPr lang="es-MX" sz="2000"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planeta</a:t>
            </a:r>
            <a:r>
              <a:rPr lang="es-MX" sz="2000" spc="-15" dirty="0">
                <a:latin typeface="Times New Roman" panose="02020603050405020304" pitchFamily="18" charset="0"/>
                <a:ea typeface="Calibri" panose="020F0502020204030204" pitchFamily="34" charset="0"/>
                <a:cs typeface="Times New Roman" panose="02020603050405020304" pitchFamily="18" charset="0"/>
              </a:rPr>
              <a:t> </a:t>
            </a:r>
            <a:r>
              <a:rPr lang="es-MX" sz="2000" spc="-10" dirty="0">
                <a:latin typeface="Times New Roman" panose="02020603050405020304" pitchFamily="18" charset="0"/>
                <a:ea typeface="Calibri" panose="020F0502020204030204" pitchFamily="34" charset="0"/>
                <a:cs typeface="Times New Roman" panose="02020603050405020304" pitchFamily="18" charset="0"/>
              </a:rPr>
              <a:t>Tierra.</a:t>
            </a:r>
          </a:p>
          <a:p>
            <a:pPr algn="just"/>
            <a:endParaRPr lang="es-MX" sz="2000" spc="-1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es-MX" sz="2000" spc="-10" dirty="0">
                <a:latin typeface="Times New Roman" panose="02020603050405020304" pitchFamily="18" charset="0"/>
                <a:ea typeface="Calibri" panose="020F0502020204030204" pitchFamily="34" charset="0"/>
                <a:cs typeface="Times New Roman" panose="02020603050405020304" pitchFamily="18" charset="0"/>
              </a:rPr>
              <a:t>	La palabra oxígeno en la literatura se refiere típicamente al alótropo de oxígeno más común (forma cambiante del elemento), el oxígeno elemental/diatómico (O</a:t>
            </a:r>
            <a:r>
              <a:rPr lang="es-MX" sz="2000" spc="-10" baseline="-25000" dirty="0">
                <a:latin typeface="Times New Roman" panose="02020603050405020304" pitchFamily="18" charset="0"/>
                <a:ea typeface="Calibri" panose="020F0502020204030204" pitchFamily="34" charset="0"/>
                <a:cs typeface="Times New Roman" panose="02020603050405020304" pitchFamily="18" charset="0"/>
              </a:rPr>
              <a:t>2</a:t>
            </a:r>
            <a:r>
              <a:rPr lang="es-MX" sz="2000" spc="-10" dirty="0">
                <a:latin typeface="Times New Roman" panose="02020603050405020304" pitchFamily="18" charset="0"/>
                <a:ea typeface="Calibri" panose="020F0502020204030204" pitchFamily="34" charset="0"/>
                <a:cs typeface="Times New Roman" panose="02020603050405020304" pitchFamily="18" charset="0"/>
              </a:rPr>
              <a:t>), ya que es un producto o reactivo común de muchas reacciones redox biogeoquímicas dentro del ciclo.</a:t>
            </a:r>
          </a:p>
          <a:p>
            <a:pPr algn="just"/>
            <a:endParaRPr lang="es-MX" sz="2000" spc="-1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es-MX" sz="2000" spc="-10"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Los procesos del ciclo del oxígeno se consideran biológicos o geológicos y se evalúan como fuente (producción de O</a:t>
            </a:r>
            <a:r>
              <a:rPr lang="es-MX" sz="2000" baseline="-25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 o sumidero (consumo de O</a:t>
            </a:r>
            <a:r>
              <a:rPr lang="es-MX" sz="2000" baseline="-25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6888036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84B409F-A82D-4553-9DB1-FD8C96233331}"/>
              </a:ext>
            </a:extLst>
          </p:cNvPr>
          <p:cNvSpPr/>
          <p:nvPr/>
        </p:nvSpPr>
        <p:spPr>
          <a:xfrm>
            <a:off x="914400" y="393412"/>
            <a:ext cx="3366627" cy="584775"/>
          </a:xfrm>
          <a:prstGeom prst="rect">
            <a:avLst/>
          </a:prstGeom>
        </p:spPr>
        <p:txBody>
          <a:bodyPr wrap="none">
            <a:spAutoFit/>
          </a:bodyPr>
          <a:lstStyle/>
          <a:p>
            <a:r>
              <a:rPr lang="es-MX" sz="3200" dirty="0">
                <a:latin typeface="Times New Roman" panose="02020603050405020304" pitchFamily="18" charset="0"/>
                <a:cs typeface="Times New Roman" panose="02020603050405020304" pitchFamily="18" charset="0"/>
              </a:rPr>
              <a:t>Ciclo de O</a:t>
            </a:r>
            <a:r>
              <a:rPr lang="es-MX" sz="3200" baseline="-25000" dirty="0">
                <a:latin typeface="Times New Roman" panose="02020603050405020304" pitchFamily="18" charset="0"/>
                <a:cs typeface="Times New Roman" panose="02020603050405020304" pitchFamily="18" charset="0"/>
              </a:rPr>
              <a:t>2</a:t>
            </a:r>
            <a:r>
              <a:rPr lang="es-MX" sz="3200" dirty="0">
                <a:latin typeface="Times New Roman" panose="02020603050405020304" pitchFamily="18" charset="0"/>
                <a:cs typeface="Times New Roman" panose="02020603050405020304" pitchFamily="18" charset="0"/>
              </a:rPr>
              <a:t> seguro</a:t>
            </a:r>
          </a:p>
        </p:txBody>
      </p:sp>
      <p:sp>
        <p:nvSpPr>
          <p:cNvPr id="3" name="Rectángulo 2">
            <a:extLst>
              <a:ext uri="{FF2B5EF4-FFF2-40B4-BE49-F238E27FC236}">
                <a16:creationId xmlns:a16="http://schemas.microsoft.com/office/drawing/2014/main" id="{367D519E-5881-4F75-8D6B-184F2274C476}"/>
              </a:ext>
            </a:extLst>
          </p:cNvPr>
          <p:cNvSpPr/>
          <p:nvPr/>
        </p:nvSpPr>
        <p:spPr>
          <a:xfrm>
            <a:off x="152400" y="1816608"/>
            <a:ext cx="11887200" cy="2677656"/>
          </a:xfrm>
          <a:prstGeom prst="rect">
            <a:avLst/>
          </a:prstGeom>
        </p:spPr>
        <p:txBody>
          <a:bodyPr wrap="square">
            <a:spAutoFit/>
          </a:bodyPr>
          <a:lstStyle/>
          <a:p>
            <a:r>
              <a:rPr lang="es-MX" sz="2400" dirty="0">
                <a:latin typeface="Times New Roman" panose="02020603050405020304" pitchFamily="18" charset="0"/>
                <a:cs typeface="Times New Roman" panose="02020603050405020304" pitchFamily="18" charset="0"/>
              </a:rPr>
              <a:t>O</a:t>
            </a:r>
            <a:r>
              <a:rPr lang="es-MX" sz="2400" baseline="-25000" dirty="0">
                <a:latin typeface="Times New Roman" panose="02020603050405020304" pitchFamily="18" charset="0"/>
                <a:cs typeface="Times New Roman" panose="02020603050405020304" pitchFamily="18" charset="0"/>
              </a:rPr>
              <a:t>2</a:t>
            </a:r>
            <a:r>
              <a:rPr lang="es-MX" sz="2400" dirty="0">
                <a:latin typeface="Times New Roman" panose="02020603050405020304" pitchFamily="18" charset="0"/>
                <a:cs typeface="Times New Roman" panose="02020603050405020304" pitchFamily="18" charset="0"/>
              </a:rPr>
              <a:t> atmosférico ahora en 1.2x10</a:t>
            </a:r>
            <a:r>
              <a:rPr lang="es-MX" sz="2400" baseline="30000" dirty="0">
                <a:latin typeface="Times New Roman" panose="02020603050405020304" pitchFamily="18" charset="0"/>
                <a:cs typeface="Times New Roman" panose="02020603050405020304" pitchFamily="18" charset="0"/>
              </a:rPr>
              <a:t>15</a:t>
            </a:r>
            <a:r>
              <a:rPr lang="es-MX" sz="2400" dirty="0">
                <a:latin typeface="Times New Roman" panose="02020603050405020304" pitchFamily="18" charset="0"/>
                <a:cs typeface="Times New Roman" panose="02020603050405020304" pitchFamily="18" charset="0"/>
              </a:rPr>
              <a:t> toneladas</a:t>
            </a:r>
          </a:p>
          <a:p>
            <a:r>
              <a:rPr lang="es-MX" sz="2400" dirty="0">
                <a:latin typeface="Times New Roman" panose="02020603050405020304" pitchFamily="18" charset="0"/>
                <a:cs typeface="Times New Roman" panose="02020603050405020304" pitchFamily="18" charset="0"/>
              </a:rPr>
              <a:t>	Mantenido allí durante más de 500 millones de años!</a:t>
            </a:r>
          </a:p>
          <a:p>
            <a:r>
              <a:rPr lang="es-MX" sz="2400" dirty="0">
                <a:latin typeface="Times New Roman" panose="02020603050405020304" pitchFamily="18" charset="0"/>
                <a:cs typeface="Times New Roman" panose="02020603050405020304" pitchFamily="18" charset="0"/>
              </a:rPr>
              <a:t>	La biosfera contiene solo 10</a:t>
            </a:r>
            <a:r>
              <a:rPr lang="es-MX" sz="2400" baseline="30000" dirty="0">
                <a:latin typeface="Times New Roman" panose="02020603050405020304" pitchFamily="18" charset="0"/>
                <a:cs typeface="Times New Roman" panose="02020603050405020304" pitchFamily="18" charset="0"/>
              </a:rPr>
              <a:t>13</a:t>
            </a:r>
            <a:r>
              <a:rPr lang="es-MX" sz="2400" dirty="0">
                <a:latin typeface="Times New Roman" panose="02020603050405020304" pitchFamily="18" charset="0"/>
                <a:cs typeface="Times New Roman" panose="02020603050405020304" pitchFamily="18" charset="0"/>
              </a:rPr>
              <a:t> toneladas, pero los mares son una reserva de 1.4 a 10</a:t>
            </a:r>
            <a:r>
              <a:rPr lang="es-MX" sz="2400" baseline="30000" dirty="0">
                <a:latin typeface="Times New Roman" panose="02020603050405020304" pitchFamily="18" charset="0"/>
                <a:cs typeface="Times New Roman" panose="02020603050405020304" pitchFamily="18" charset="0"/>
              </a:rPr>
              <a:t>18</a:t>
            </a:r>
            <a:r>
              <a:rPr lang="es-MX" sz="2400" dirty="0">
                <a:latin typeface="Times New Roman" panose="02020603050405020304" pitchFamily="18" charset="0"/>
                <a:cs typeface="Times New Roman" panose="02020603050405020304" pitchFamily="18" charset="0"/>
              </a:rPr>
              <a:t> 	toneladas (como H</a:t>
            </a:r>
            <a:r>
              <a:rPr lang="es-MX" sz="2400" baseline="-25000" dirty="0">
                <a:latin typeface="Times New Roman" panose="02020603050405020304" pitchFamily="18" charset="0"/>
                <a:cs typeface="Times New Roman" panose="02020603050405020304" pitchFamily="18" charset="0"/>
              </a:rPr>
              <a:t>2</a:t>
            </a:r>
            <a:r>
              <a:rPr lang="es-MX" sz="2400" dirty="0">
                <a:latin typeface="Times New Roman" panose="02020603050405020304" pitchFamily="18" charset="0"/>
                <a:cs typeface="Times New Roman" panose="02020603050405020304" pitchFamily="18" charset="0"/>
              </a:rPr>
              <a:t>O).</a:t>
            </a:r>
          </a:p>
          <a:p>
            <a:r>
              <a:rPr lang="es-MX" sz="2400" dirty="0">
                <a:latin typeface="Times New Roman" panose="02020603050405020304" pitchFamily="18" charset="0"/>
                <a:cs typeface="Times New Roman" panose="02020603050405020304" pitchFamily="18" charset="0"/>
              </a:rPr>
              <a:t>La fotosíntesis/decaimiento son la principal fuente/ depositación con 10</a:t>
            </a:r>
            <a:r>
              <a:rPr lang="es-MX" sz="2400" baseline="30000" dirty="0">
                <a:latin typeface="Times New Roman" panose="02020603050405020304" pitchFamily="18" charset="0"/>
                <a:cs typeface="Times New Roman" panose="02020603050405020304" pitchFamily="18" charset="0"/>
              </a:rPr>
              <a:t>9</a:t>
            </a:r>
            <a:r>
              <a:rPr lang="es-MX" sz="2400" dirty="0">
                <a:latin typeface="Times New Roman" panose="02020603050405020304" pitchFamily="18" charset="0"/>
                <a:cs typeface="Times New Roman" panose="02020603050405020304" pitchFamily="18" charset="0"/>
              </a:rPr>
              <a:t> toneladas anualmente</a:t>
            </a:r>
          </a:p>
          <a:p>
            <a:r>
              <a:rPr lang="es-MX" sz="2400" dirty="0">
                <a:latin typeface="Times New Roman" panose="02020603050405020304" pitchFamily="18" charset="0"/>
                <a:cs typeface="Times New Roman" panose="02020603050405020304" pitchFamily="18" charset="0"/>
              </a:rPr>
              <a:t>	10</a:t>
            </a:r>
            <a:r>
              <a:rPr lang="es-MX" sz="2400" baseline="30000" dirty="0">
                <a:latin typeface="Times New Roman" panose="02020603050405020304" pitchFamily="18" charset="0"/>
                <a:cs typeface="Times New Roman" panose="02020603050405020304" pitchFamily="18" charset="0"/>
              </a:rPr>
              <a:t>15</a:t>
            </a:r>
            <a:r>
              <a:rPr lang="es-MX" sz="2400" dirty="0">
                <a:latin typeface="Times New Roman" panose="02020603050405020304" pitchFamily="18" charset="0"/>
                <a:cs typeface="Times New Roman" panose="02020603050405020304" pitchFamily="18" charset="0"/>
              </a:rPr>
              <a:t> ton/10</a:t>
            </a:r>
            <a:r>
              <a:rPr lang="es-MX" sz="2400" baseline="30000" dirty="0">
                <a:latin typeface="Times New Roman" panose="02020603050405020304" pitchFamily="18" charset="0"/>
                <a:cs typeface="Times New Roman" panose="02020603050405020304" pitchFamily="18" charset="0"/>
              </a:rPr>
              <a:t>9</a:t>
            </a:r>
            <a:r>
              <a:rPr lang="es-MX" sz="2400" dirty="0">
                <a:latin typeface="Times New Roman" panose="02020603050405020304" pitchFamily="18" charset="0"/>
                <a:cs typeface="Times New Roman" panose="02020603050405020304" pitchFamily="18" charset="0"/>
              </a:rPr>
              <a:t> ton/año ≈10</a:t>
            </a:r>
            <a:r>
              <a:rPr lang="es-MX" sz="2400" baseline="30000" dirty="0">
                <a:latin typeface="Times New Roman" panose="02020603050405020304" pitchFamily="18" charset="0"/>
                <a:cs typeface="Times New Roman" panose="02020603050405020304" pitchFamily="18" charset="0"/>
              </a:rPr>
              <a:t>6</a:t>
            </a:r>
            <a:r>
              <a:rPr lang="es-MX" sz="2400" dirty="0">
                <a:latin typeface="Times New Roman" panose="02020603050405020304" pitchFamily="18" charset="0"/>
                <a:cs typeface="Times New Roman" panose="02020603050405020304" pitchFamily="18" charset="0"/>
              </a:rPr>
              <a:t> años de vida útil de O</a:t>
            </a:r>
            <a:r>
              <a:rPr lang="es-MX" sz="2400" baseline="-25000" dirty="0">
                <a:latin typeface="Times New Roman" panose="02020603050405020304" pitchFamily="18" charset="0"/>
                <a:cs typeface="Times New Roman" panose="02020603050405020304" pitchFamily="18" charset="0"/>
              </a:rPr>
              <a:t>2</a:t>
            </a:r>
          </a:p>
          <a:p>
            <a:r>
              <a:rPr lang="es-MX" sz="2400" dirty="0">
                <a:latin typeface="Times New Roman" panose="02020603050405020304" pitchFamily="18" charset="0"/>
                <a:cs typeface="Times New Roman" panose="02020603050405020304" pitchFamily="18" charset="0"/>
              </a:rPr>
              <a:t>A menos que talemos y envenenemos los mares, el O</a:t>
            </a:r>
            <a:r>
              <a:rPr lang="es-MX" sz="2400" baseline="-25000" dirty="0">
                <a:latin typeface="Times New Roman" panose="02020603050405020304" pitchFamily="18" charset="0"/>
                <a:cs typeface="Times New Roman" panose="02020603050405020304" pitchFamily="18" charset="0"/>
              </a:rPr>
              <a:t>2</a:t>
            </a:r>
            <a:r>
              <a:rPr lang="es-MX" sz="2400" dirty="0">
                <a:latin typeface="Times New Roman" panose="02020603050405020304" pitchFamily="18" charset="0"/>
                <a:cs typeface="Times New Roman" panose="02020603050405020304" pitchFamily="18" charset="0"/>
              </a:rPr>
              <a:t> está bien.</a:t>
            </a:r>
          </a:p>
        </p:txBody>
      </p:sp>
    </p:spTree>
    <p:extLst>
      <p:ext uri="{BB962C8B-B14F-4D97-AF65-F5344CB8AC3E}">
        <p14:creationId xmlns:p14="http://schemas.microsoft.com/office/powerpoint/2010/main" val="33978407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A19B395-4922-4DF8-96E3-66B25DA7FC3F}"/>
              </a:ext>
            </a:extLst>
          </p:cNvPr>
          <p:cNvSpPr/>
          <p:nvPr/>
        </p:nvSpPr>
        <p:spPr>
          <a:xfrm>
            <a:off x="685800" y="685800"/>
            <a:ext cx="10972800" cy="4401205"/>
          </a:xfrm>
          <a:prstGeom prst="rect">
            <a:avLst/>
          </a:prstGeom>
        </p:spPr>
        <p:txBody>
          <a:bodyPr wrap="square">
            <a:spAutoFit/>
          </a:bodyPr>
          <a:lstStyle/>
          <a:p>
            <a:pPr algn="just"/>
            <a:r>
              <a:rPr lang="es-MX" sz="2000" dirty="0">
                <a:latin typeface="Times New Roman" panose="02020603050405020304" pitchFamily="18" charset="0"/>
                <a:cs typeface="Times New Roman" panose="02020603050405020304" pitchFamily="18" charset="0"/>
              </a:rPr>
              <a:t>1 millón de </a:t>
            </a:r>
            <a:r>
              <a:rPr lang="es-MX" sz="2000" dirty="0" err="1">
                <a:latin typeface="Times New Roman" panose="02020603050405020304" pitchFamily="18" charset="0"/>
                <a:cs typeface="Times New Roman" panose="02020603050405020304" pitchFamily="18" charset="0"/>
              </a:rPr>
              <a:t>Gt</a:t>
            </a:r>
            <a:r>
              <a:rPr lang="es-MX" sz="2000" dirty="0">
                <a:latin typeface="Times New Roman" panose="02020603050405020304" pitchFamily="18" charset="0"/>
                <a:cs typeface="Times New Roman" panose="02020603050405020304" pitchFamily="18" charset="0"/>
              </a:rPr>
              <a:t> O en la atmósfera (principalmente O</a:t>
            </a:r>
            <a:r>
              <a:rPr lang="es-MX" sz="2000" baseline="-25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 La corteza contiene mucho, mucho más oxígeno en forma de minerales óxidos.</a:t>
            </a:r>
          </a:p>
          <a:p>
            <a:pPr algn="just"/>
            <a:r>
              <a:rPr lang="es-MX" sz="2000" dirty="0">
                <a:latin typeface="Times New Roman" panose="02020603050405020304" pitchFamily="18" charset="0"/>
                <a:cs typeface="Times New Roman" panose="02020603050405020304" pitchFamily="18" charset="0"/>
              </a:rPr>
              <a:t>	Muy reactivo</a:t>
            </a:r>
          </a:p>
          <a:p>
            <a:pPr algn="just"/>
            <a:r>
              <a:rPr lang="es-MX" sz="2000" dirty="0">
                <a:latin typeface="Times New Roman" panose="02020603050405020304" pitchFamily="18" charset="0"/>
                <a:cs typeface="Times New Roman" panose="02020603050405020304" pitchFamily="18" charset="0"/>
              </a:rPr>
              <a:t>		Fuente: consumo fotosintético de CO</a:t>
            </a:r>
            <a:r>
              <a:rPr lang="es-MX" sz="2000" baseline="-25000" dirty="0">
                <a:latin typeface="Times New Roman" panose="02020603050405020304" pitchFamily="18" charset="0"/>
                <a:cs typeface="Times New Roman" panose="02020603050405020304" pitchFamily="18" charset="0"/>
              </a:rPr>
              <a:t>2</a:t>
            </a:r>
          </a:p>
          <a:p>
            <a:pPr algn="ctr"/>
            <a:r>
              <a:rPr lang="es-MX" sz="2000" dirty="0">
                <a:latin typeface="Times New Roman" panose="02020603050405020304" pitchFamily="18" charset="0"/>
                <a:cs typeface="Times New Roman" panose="02020603050405020304" pitchFamily="18" charset="0"/>
              </a:rPr>
              <a:t>		6CO</a:t>
            </a:r>
            <a:r>
              <a:rPr lang="es-MX" sz="2000" baseline="-25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 + 6H</a:t>
            </a:r>
            <a:r>
              <a:rPr lang="es-MX" sz="2000" baseline="-25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O + luz solar </a:t>
            </a:r>
            <a:r>
              <a:rPr lang="es-MX" sz="2000" dirty="0">
                <a:latin typeface="Calibri" panose="020F0502020204030204" pitchFamily="34" charset="0"/>
                <a:cs typeface="Times New Roman" panose="02020603050405020304" pitchFamily="18" charset="0"/>
              </a:rPr>
              <a:t>↔</a:t>
            </a:r>
            <a:r>
              <a:rPr lang="es-MX" sz="2000" dirty="0">
                <a:latin typeface="Times New Roman" panose="02020603050405020304" pitchFamily="18" charset="0"/>
                <a:cs typeface="Times New Roman" panose="02020603050405020304" pitchFamily="18" charset="0"/>
              </a:rPr>
              <a:t> C</a:t>
            </a:r>
            <a:r>
              <a:rPr lang="es-MX" sz="2000" baseline="-25000" dirty="0">
                <a:latin typeface="Times New Roman" panose="02020603050405020304" pitchFamily="18" charset="0"/>
                <a:cs typeface="Times New Roman" panose="02020603050405020304" pitchFamily="18" charset="0"/>
              </a:rPr>
              <a:t>6</a:t>
            </a:r>
            <a:r>
              <a:rPr lang="es-MX" sz="2000" dirty="0">
                <a:latin typeface="Times New Roman" panose="02020603050405020304" pitchFamily="18" charset="0"/>
                <a:cs typeface="Times New Roman" panose="02020603050405020304" pitchFamily="18" charset="0"/>
              </a:rPr>
              <a:t>H</a:t>
            </a:r>
            <a:r>
              <a:rPr lang="es-MX" sz="2000" baseline="-25000" dirty="0">
                <a:latin typeface="Times New Roman" panose="02020603050405020304" pitchFamily="18" charset="0"/>
                <a:cs typeface="Times New Roman" panose="02020603050405020304" pitchFamily="18" charset="0"/>
              </a:rPr>
              <a:t>12</a:t>
            </a:r>
            <a:r>
              <a:rPr lang="es-MX" sz="2000" dirty="0">
                <a:latin typeface="Times New Roman" panose="02020603050405020304" pitchFamily="18" charset="0"/>
                <a:cs typeface="Times New Roman" panose="02020603050405020304" pitchFamily="18" charset="0"/>
              </a:rPr>
              <a:t>O</a:t>
            </a:r>
            <a:r>
              <a:rPr lang="es-MX" sz="2000" baseline="-25000" dirty="0">
                <a:latin typeface="Times New Roman" panose="02020603050405020304" pitchFamily="18" charset="0"/>
                <a:cs typeface="Times New Roman" panose="02020603050405020304" pitchFamily="18" charset="0"/>
              </a:rPr>
              <a:t>6</a:t>
            </a:r>
            <a:r>
              <a:rPr lang="es-MX" sz="2000" dirty="0">
                <a:latin typeface="Times New Roman" panose="02020603050405020304" pitchFamily="18" charset="0"/>
                <a:cs typeface="Times New Roman" panose="02020603050405020304" pitchFamily="18" charset="0"/>
              </a:rPr>
              <a:t> + 6O</a:t>
            </a:r>
            <a:r>
              <a:rPr lang="es-MX" sz="2000" baseline="-25000" dirty="0">
                <a:latin typeface="Times New Roman" panose="02020603050405020304" pitchFamily="18" charset="0"/>
                <a:cs typeface="Times New Roman" panose="02020603050405020304" pitchFamily="18" charset="0"/>
              </a:rPr>
              <a:t>2</a:t>
            </a:r>
          </a:p>
          <a:p>
            <a:pPr algn="just"/>
            <a:r>
              <a:rPr lang="es-MX" sz="2000" dirty="0">
                <a:latin typeface="Times New Roman" panose="02020603050405020304" pitchFamily="18" charset="0"/>
                <a:cs typeface="Times New Roman" panose="02020603050405020304" pitchFamily="18" charset="0"/>
              </a:rPr>
              <a:t>	El O</a:t>
            </a:r>
            <a:r>
              <a:rPr lang="es-MX" sz="2000" baseline="-25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 es un subproducto de esta reacción.</a:t>
            </a:r>
          </a:p>
          <a:p>
            <a:pPr algn="just"/>
            <a:r>
              <a:rPr lang="es-MX" sz="2000" dirty="0">
                <a:latin typeface="Times New Roman" panose="02020603050405020304" pitchFamily="18" charset="0"/>
                <a:cs typeface="Times New Roman" panose="02020603050405020304" pitchFamily="18" charset="0"/>
              </a:rPr>
              <a:t>	Elimina el carbono de la atmósfera; si el carbono no se devuelve a la atmósfera, hay una fuente neta de oxígeno.</a:t>
            </a:r>
          </a:p>
          <a:p>
            <a:pPr algn="just"/>
            <a:endParaRPr lang="es-MX" sz="2000" dirty="0">
              <a:latin typeface="Times New Roman" panose="02020603050405020304" pitchFamily="18" charset="0"/>
              <a:cs typeface="Times New Roman" panose="02020603050405020304" pitchFamily="18" charset="0"/>
            </a:endParaRPr>
          </a:p>
          <a:p>
            <a:pPr algn="just"/>
            <a:r>
              <a:rPr lang="es-MX" sz="2000" dirty="0" err="1">
                <a:latin typeface="Times New Roman" panose="02020603050405020304" pitchFamily="18" charset="0"/>
                <a:cs typeface="Times New Roman" panose="02020603050405020304" pitchFamily="18" charset="0"/>
              </a:rPr>
              <a:t>Enlasado</a:t>
            </a:r>
            <a:r>
              <a:rPr lang="es-MX" sz="2000" dirty="0">
                <a:latin typeface="Times New Roman" panose="02020603050405020304" pitchFamily="18" charset="0"/>
                <a:cs typeface="Times New Roman" panose="02020603050405020304" pitchFamily="18" charset="0"/>
              </a:rPr>
              <a:t>: 0.18 GtCO</a:t>
            </a:r>
            <a:r>
              <a:rPr lang="es-MX" sz="2000" baseline="-25000" dirty="0">
                <a:latin typeface="Times New Roman" panose="02020603050405020304" pitchFamily="18" charset="0"/>
                <a:cs typeface="Times New Roman" panose="02020603050405020304" pitchFamily="18" charset="0"/>
              </a:rPr>
              <a:t>2</a:t>
            </a:r>
          </a:p>
          <a:p>
            <a:pPr algn="just"/>
            <a:r>
              <a:rPr lang="es-MX" sz="2000" dirty="0">
                <a:latin typeface="Times New Roman" panose="02020603050405020304" pitchFamily="18" charset="0"/>
                <a:cs typeface="Times New Roman" panose="02020603050405020304" pitchFamily="18" charset="0"/>
              </a:rPr>
              <a:t>0.05 </a:t>
            </a:r>
            <a:r>
              <a:rPr lang="es-MX" sz="2000" dirty="0" err="1">
                <a:latin typeface="Times New Roman" panose="02020603050405020304" pitchFamily="18" charset="0"/>
                <a:cs typeface="Times New Roman" panose="02020603050405020304" pitchFamily="18" charset="0"/>
              </a:rPr>
              <a:t>GtC</a:t>
            </a:r>
            <a:endParaRPr lang="es-MX" sz="2000" dirty="0">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0.13 </a:t>
            </a:r>
            <a:r>
              <a:rPr lang="es-MX" sz="2000" dirty="0" err="1">
                <a:latin typeface="Times New Roman" panose="02020603050405020304" pitchFamily="18" charset="0"/>
                <a:cs typeface="Times New Roman" panose="02020603050405020304" pitchFamily="18" charset="0"/>
              </a:rPr>
              <a:t>GtO</a:t>
            </a:r>
            <a:endParaRPr lang="es-MX" sz="2000" dirty="0">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El oxigeno sepultado es en gran parte en sedimentos del océano.</a:t>
            </a:r>
          </a:p>
          <a:p>
            <a:pPr algn="just"/>
            <a:r>
              <a:rPr lang="es-MX" sz="2000" dirty="0">
                <a:latin typeface="Times New Roman" panose="02020603050405020304" pitchFamily="18" charset="0"/>
                <a:cs typeface="Times New Roman" panose="02020603050405020304" pitchFamily="18" charset="0"/>
              </a:rPr>
              <a:t>A largo plazo: el  depositado se equilibra reciclando el carbono sepultado</a:t>
            </a:r>
          </a:p>
        </p:txBody>
      </p:sp>
    </p:spTree>
    <p:extLst>
      <p:ext uri="{BB962C8B-B14F-4D97-AF65-F5344CB8AC3E}">
        <p14:creationId xmlns:p14="http://schemas.microsoft.com/office/powerpoint/2010/main" val="842775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EDC1F81-DBDD-4D6E-BB59-8739E76B1950}"/>
              </a:ext>
            </a:extLst>
          </p:cNvPr>
          <p:cNvSpPr/>
          <p:nvPr/>
        </p:nvSpPr>
        <p:spPr>
          <a:xfrm>
            <a:off x="677562" y="195649"/>
            <a:ext cx="2909771" cy="769441"/>
          </a:xfrm>
          <a:prstGeom prst="rect">
            <a:avLst/>
          </a:prstGeom>
        </p:spPr>
        <p:txBody>
          <a:bodyPr wrap="none">
            <a:spAutoFit/>
          </a:bodyPr>
          <a:lstStyle/>
          <a:p>
            <a:r>
              <a:rPr lang="es-MX" sz="4400" dirty="0">
                <a:latin typeface="Times New Roman" panose="02020603050405020304" pitchFamily="18" charset="0"/>
                <a:cs typeface="Times New Roman" panose="02020603050405020304" pitchFamily="18" charset="0"/>
              </a:rPr>
              <a:t>Importancia</a:t>
            </a:r>
          </a:p>
        </p:txBody>
      </p:sp>
      <p:sp>
        <p:nvSpPr>
          <p:cNvPr id="3" name="Rectángulo 2">
            <a:extLst>
              <a:ext uri="{FF2B5EF4-FFF2-40B4-BE49-F238E27FC236}">
                <a16:creationId xmlns:a16="http://schemas.microsoft.com/office/drawing/2014/main" id="{684F23CD-D584-4F70-B190-39B271E617DA}"/>
              </a:ext>
            </a:extLst>
          </p:cNvPr>
          <p:cNvSpPr/>
          <p:nvPr/>
        </p:nvSpPr>
        <p:spPr>
          <a:xfrm>
            <a:off x="685800" y="965090"/>
            <a:ext cx="10896600" cy="3970318"/>
          </a:xfrm>
          <a:prstGeom prst="rect">
            <a:avLst/>
          </a:prstGeom>
        </p:spPr>
        <p:txBody>
          <a:bodyPr wrap="square">
            <a:spAutoFit/>
          </a:bodyPr>
          <a:lstStyle/>
          <a:p>
            <a:r>
              <a:rPr lang="es-MX" sz="2800" dirty="0">
                <a:latin typeface="Times New Roman" panose="02020603050405020304" pitchFamily="18" charset="0"/>
                <a:cs typeface="Times New Roman" panose="02020603050405020304" pitchFamily="18" charset="0"/>
              </a:rPr>
              <a:t>Crítico para la respiración aeróbica</a:t>
            </a:r>
          </a:p>
          <a:p>
            <a:r>
              <a:rPr lang="es-MX" sz="2800" dirty="0">
                <a:latin typeface="Times New Roman" panose="02020603050405020304" pitchFamily="18" charset="0"/>
                <a:cs typeface="Times New Roman" panose="02020603050405020304" pitchFamily="18" charset="0"/>
              </a:rPr>
              <a:t>Históricamente, condujo a la evolución de organismos complejos.</a:t>
            </a:r>
          </a:p>
          <a:p>
            <a:r>
              <a:rPr lang="es-MX" sz="2800" dirty="0">
                <a:latin typeface="Times New Roman" panose="02020603050405020304" pitchFamily="18" charset="0"/>
                <a:cs typeface="Times New Roman" panose="02020603050405020304" pitchFamily="18" charset="0"/>
              </a:rPr>
              <a:t>Requerido para la combustión </a:t>
            </a:r>
          </a:p>
          <a:p>
            <a:r>
              <a:rPr lang="es-MX" sz="2800" dirty="0">
                <a:latin typeface="Times New Roman" panose="02020603050405020304" pitchFamily="18" charset="0"/>
                <a:cs typeface="Times New Roman" panose="02020603050405020304" pitchFamily="18" charset="0"/>
              </a:rPr>
              <a:t>	ocurrencia de incendios forestales</a:t>
            </a:r>
          </a:p>
          <a:p>
            <a:r>
              <a:rPr lang="es-MX" sz="2800" dirty="0">
                <a:latin typeface="Times New Roman" panose="02020603050405020304" pitchFamily="18" charset="0"/>
                <a:cs typeface="Times New Roman" panose="02020603050405020304" pitchFamily="18" charset="0"/>
              </a:rPr>
              <a:t>Absorbe la radiación ultravioleta</a:t>
            </a:r>
          </a:p>
          <a:p>
            <a:r>
              <a:rPr lang="es-MX" sz="2800" dirty="0">
                <a:latin typeface="Times New Roman" panose="02020603050405020304" pitchFamily="18" charset="0"/>
                <a:cs typeface="Times New Roman" panose="02020603050405020304" pitchFamily="18" charset="0"/>
              </a:rPr>
              <a:t>	Conduce a la presencia de ozono (O</a:t>
            </a:r>
            <a:r>
              <a:rPr lang="es-MX" sz="2800" baseline="-25000" dirty="0">
                <a:latin typeface="Times New Roman" panose="02020603050405020304" pitchFamily="18" charset="0"/>
                <a:cs typeface="Times New Roman" panose="02020603050405020304" pitchFamily="18" charset="0"/>
              </a:rPr>
              <a:t>3</a:t>
            </a:r>
            <a:r>
              <a:rPr lang="es-MX" sz="2800" dirty="0">
                <a:latin typeface="Times New Roman" panose="02020603050405020304" pitchFamily="18" charset="0"/>
                <a:cs typeface="Times New Roman" panose="02020603050405020304" pitchFamily="18" charset="0"/>
              </a:rPr>
              <a:t>) en la atmósfera.</a:t>
            </a:r>
          </a:p>
          <a:p>
            <a:r>
              <a:rPr lang="es-MX" sz="2800" dirty="0">
                <a:latin typeface="Times New Roman" panose="02020603050405020304" pitchFamily="18" charset="0"/>
                <a:cs typeface="Times New Roman" panose="02020603050405020304" pitchFamily="18" charset="0"/>
              </a:rPr>
              <a:t>	Cierta cantidad de O</a:t>
            </a:r>
            <a:r>
              <a:rPr lang="es-MX" sz="2800" baseline="-25000" dirty="0">
                <a:latin typeface="Times New Roman" panose="02020603050405020304" pitchFamily="18" charset="0"/>
                <a:cs typeface="Times New Roman" panose="02020603050405020304" pitchFamily="18" charset="0"/>
              </a:rPr>
              <a:t>2</a:t>
            </a:r>
            <a:r>
              <a:rPr lang="es-MX" sz="2800" dirty="0">
                <a:latin typeface="Times New Roman" panose="02020603050405020304" pitchFamily="18" charset="0"/>
                <a:cs typeface="Times New Roman" panose="02020603050405020304" pitchFamily="18" charset="0"/>
              </a:rPr>
              <a:t> es separado en partes por la radiación UV y 	reacciona con otro O</a:t>
            </a:r>
            <a:r>
              <a:rPr lang="es-MX" sz="2800" baseline="-25000" dirty="0">
                <a:latin typeface="Times New Roman" panose="02020603050405020304" pitchFamily="18" charset="0"/>
                <a:cs typeface="Times New Roman" panose="02020603050405020304" pitchFamily="18" charset="0"/>
              </a:rPr>
              <a:t>2</a:t>
            </a:r>
            <a:r>
              <a:rPr lang="es-MX" sz="2800" dirty="0">
                <a:latin typeface="Times New Roman" panose="02020603050405020304" pitchFamily="18" charset="0"/>
                <a:cs typeface="Times New Roman" panose="02020603050405020304" pitchFamily="18" charset="0"/>
              </a:rPr>
              <a:t> para formar O</a:t>
            </a:r>
            <a:r>
              <a:rPr lang="es-MX" sz="2800" baseline="-25000" dirty="0">
                <a:latin typeface="Times New Roman" panose="02020603050405020304" pitchFamily="18" charset="0"/>
                <a:cs typeface="Times New Roman" panose="02020603050405020304" pitchFamily="18" charset="0"/>
              </a:rPr>
              <a:t>3</a:t>
            </a:r>
            <a:r>
              <a:rPr lang="es-MX" sz="2800" dirty="0">
                <a:latin typeface="Times New Roman" panose="02020603050405020304" pitchFamily="18" charset="0"/>
                <a:cs typeface="Times New Roman" panose="02020603050405020304" pitchFamily="18" charset="0"/>
              </a:rPr>
              <a:t>.</a:t>
            </a:r>
          </a:p>
          <a:p>
            <a:endParaRPr lang="es-MX"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16274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B587110-6626-4385-A949-16A2CF7680FB}"/>
              </a:ext>
            </a:extLst>
          </p:cNvPr>
          <p:cNvSpPr/>
          <p:nvPr/>
        </p:nvSpPr>
        <p:spPr>
          <a:xfrm>
            <a:off x="434546" y="533400"/>
            <a:ext cx="11430000" cy="4216539"/>
          </a:xfrm>
          <a:prstGeom prst="rect">
            <a:avLst/>
          </a:prstGeom>
        </p:spPr>
        <p:txBody>
          <a:bodyPr wrap="square">
            <a:spAutoFit/>
          </a:bodyPr>
          <a:lstStyle/>
          <a:p>
            <a:r>
              <a:rPr lang="es-MX" sz="4400" dirty="0">
                <a:latin typeface="Times New Roman" panose="02020603050405020304" pitchFamily="18" charset="0"/>
                <a:cs typeface="Times New Roman" panose="02020603050405020304" pitchFamily="18" charset="0"/>
              </a:rPr>
              <a:t>Insignificante Impacto humano</a:t>
            </a:r>
          </a:p>
          <a:p>
            <a:pPr algn="just"/>
            <a:r>
              <a:rPr lang="es-MX" sz="2800" dirty="0">
                <a:latin typeface="Times New Roman" panose="02020603050405020304" pitchFamily="18" charset="0"/>
                <a:cs typeface="Times New Roman" panose="02020603050405020304" pitchFamily="18" charset="0"/>
              </a:rPr>
              <a:t>Insignificante</a:t>
            </a:r>
          </a:p>
          <a:p>
            <a:pPr algn="just"/>
            <a:r>
              <a:rPr lang="es-MX" sz="2800" dirty="0">
                <a:latin typeface="Times New Roman" panose="02020603050405020304" pitchFamily="18" charset="0"/>
                <a:cs typeface="Times New Roman" panose="02020603050405020304" pitchFamily="18" charset="0"/>
              </a:rPr>
              <a:t>Atmósfera: Tiempo= 5000 años</a:t>
            </a:r>
          </a:p>
          <a:p>
            <a:pPr algn="just"/>
            <a:r>
              <a:rPr lang="es-MX" sz="2800" dirty="0">
                <a:latin typeface="Times New Roman" panose="02020603050405020304" pitchFamily="18" charset="0"/>
                <a:cs typeface="Times New Roman" panose="02020603050405020304" pitchFamily="18" charset="0"/>
              </a:rPr>
              <a:t>	Si la fotosíntesis se detuviera, la respiración agotaría la atmósfera en 5000 	años </a:t>
            </a:r>
          </a:p>
          <a:p>
            <a:pPr algn="just"/>
            <a:r>
              <a:rPr lang="es-MX" sz="2800" dirty="0">
                <a:latin typeface="Times New Roman" panose="02020603050405020304" pitchFamily="18" charset="0"/>
                <a:cs typeface="Times New Roman" panose="02020603050405020304" pitchFamily="18" charset="0"/>
              </a:rPr>
              <a:t>Combustión de combustibles fósiles</a:t>
            </a:r>
          </a:p>
          <a:p>
            <a:pPr algn="just"/>
            <a:r>
              <a:rPr lang="es-MX" sz="2800" dirty="0">
                <a:latin typeface="Times New Roman" panose="02020603050405020304" pitchFamily="18" charset="0"/>
                <a:cs typeface="Times New Roman" panose="02020603050405020304" pitchFamily="18" charset="0"/>
              </a:rPr>
              <a:t>	Sumideros de O</a:t>
            </a:r>
            <a:r>
              <a:rPr lang="es-MX" sz="2800" baseline="-25000" dirty="0">
                <a:latin typeface="Times New Roman" panose="02020603050405020304" pitchFamily="18" charset="0"/>
                <a:cs typeface="Times New Roman" panose="02020603050405020304" pitchFamily="18" charset="0"/>
              </a:rPr>
              <a:t>2</a:t>
            </a:r>
            <a:r>
              <a:rPr lang="es-MX" sz="2800" dirty="0">
                <a:latin typeface="Times New Roman" panose="02020603050405020304" pitchFamily="18" charset="0"/>
                <a:cs typeface="Times New Roman" panose="02020603050405020304" pitchFamily="18" charset="0"/>
              </a:rPr>
              <a:t> a una tasa de 18 </a:t>
            </a:r>
            <a:r>
              <a:rPr lang="es-MX" sz="2800" dirty="0" err="1">
                <a:latin typeface="Times New Roman" panose="02020603050405020304" pitchFamily="18" charset="0"/>
                <a:cs typeface="Times New Roman" panose="02020603050405020304" pitchFamily="18" charset="0"/>
              </a:rPr>
              <a:t>GtO</a:t>
            </a:r>
            <a:r>
              <a:rPr lang="es-MX" sz="2800" dirty="0">
                <a:latin typeface="Times New Roman" panose="02020603050405020304" pitchFamily="18" charset="0"/>
                <a:cs typeface="Times New Roman" panose="02020603050405020304" pitchFamily="18" charset="0"/>
              </a:rPr>
              <a:t> / año</a:t>
            </a:r>
          </a:p>
          <a:p>
            <a:pPr algn="just"/>
            <a:r>
              <a:rPr lang="es-MX" sz="2800" dirty="0">
                <a:latin typeface="Times New Roman" panose="02020603050405020304" pitchFamily="18" charset="0"/>
                <a:cs typeface="Times New Roman" panose="02020603050405020304" pitchFamily="18" charset="0"/>
              </a:rPr>
              <a:t>	Estimación de Turco: todos los combustibles fósiles accesibles hundirían 	23000 </a:t>
            </a:r>
            <a:r>
              <a:rPr lang="es-MX" sz="2800" dirty="0" err="1">
                <a:latin typeface="Times New Roman" panose="02020603050405020304" pitchFamily="18" charset="0"/>
                <a:cs typeface="Times New Roman" panose="02020603050405020304" pitchFamily="18" charset="0"/>
              </a:rPr>
              <a:t>GtO</a:t>
            </a:r>
            <a:r>
              <a:rPr lang="es-MX" sz="2800" dirty="0">
                <a:latin typeface="Times New Roman" panose="02020603050405020304" pitchFamily="18" charset="0"/>
                <a:cs typeface="Times New Roman" panose="02020603050405020304" pitchFamily="18" charset="0"/>
              </a:rPr>
              <a:t> de la atmósfera</a:t>
            </a:r>
          </a:p>
        </p:txBody>
      </p:sp>
    </p:spTree>
    <p:extLst>
      <p:ext uri="{BB962C8B-B14F-4D97-AF65-F5344CB8AC3E}">
        <p14:creationId xmlns:p14="http://schemas.microsoft.com/office/powerpoint/2010/main" val="3014882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4523653-A9A7-4831-BF3F-7976C0159519}"/>
              </a:ext>
            </a:extLst>
          </p:cNvPr>
          <p:cNvSpPr/>
          <p:nvPr/>
        </p:nvSpPr>
        <p:spPr>
          <a:xfrm>
            <a:off x="685800" y="533400"/>
            <a:ext cx="10744200" cy="4801314"/>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	Dejando al margen su participación en la composición de sustancias sustanciales presentes en toda la biosfera (pensemos simplemente en el agua o los carbonatos), nos referiremos brevemente a dos formas alotrópicas del mismo presentes en la atmósfera: oxígeno molecular y ozono.</a:t>
            </a:r>
          </a:p>
          <a:p>
            <a:pPr algn="just"/>
            <a:r>
              <a:rPr lang="es-MX" dirty="0">
                <a:latin typeface="Times New Roman" panose="02020603050405020304" pitchFamily="18" charset="0"/>
                <a:cs typeface="Times New Roman" panose="02020603050405020304" pitchFamily="18" charset="0"/>
              </a:rPr>
              <a:t>	Para el caso del oxígeno diatómico, el ciclo se puede considerar en esencia como inverso al ciclo del dióxido de carbono. La principal fuente de generación es la fotosíntesis (aproximadamente 400 millones de toneladas de 0 2 al año) y se</a:t>
            </a:r>
          </a:p>
          <a:p>
            <a:pPr algn="just"/>
            <a:r>
              <a:rPr lang="es-MX" dirty="0">
                <a:latin typeface="Times New Roman" panose="02020603050405020304" pitchFamily="18" charset="0"/>
                <a:cs typeface="Times New Roman" panose="02020603050405020304" pitchFamily="18" charset="0"/>
              </a:rPr>
              <a:t>elimina de la atmósfera en los procesos de respiración y en los diferentes procesos de combustión y descomposición aerobia de la materia orgánica.</a:t>
            </a:r>
          </a:p>
          <a:p>
            <a:pPr algn="just"/>
            <a:r>
              <a:rPr lang="es-MX" dirty="0">
                <a:latin typeface="Times New Roman" panose="02020603050405020304" pitchFamily="18" charset="0"/>
                <a:cs typeface="Times New Roman" panose="02020603050405020304" pitchFamily="18" charset="0"/>
              </a:rPr>
              <a:t>	Interviene también como agente oxidante de especies ya comentadas en otros ciclos, y en multitud de procesos de oxidación en la atmósfera (oxidación de CH</a:t>
            </a:r>
            <a:r>
              <a:rPr lang="es-MX" baseline="-25000" dirty="0">
                <a:latin typeface="Times New Roman" panose="02020603050405020304" pitchFamily="18" charset="0"/>
                <a:cs typeface="Times New Roman" panose="02020603050405020304" pitchFamily="18" charset="0"/>
              </a:rPr>
              <a:t>4</a:t>
            </a:r>
            <a:r>
              <a:rPr lang="es-MX" dirty="0">
                <a:latin typeface="Times New Roman" panose="02020603050405020304" pitchFamily="18" charset="0"/>
                <a:cs typeface="Times New Roman" panose="02020603050405020304" pitchFamily="18" charset="0"/>
              </a:rPr>
              <a:t>, CO, SO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NOX, ...).</a:t>
            </a:r>
          </a:p>
          <a:p>
            <a:pPr algn="just"/>
            <a:r>
              <a:rPr lang="es-MX" dirty="0">
                <a:latin typeface="Times New Roman" panose="02020603050405020304" pitchFamily="18" charset="0"/>
                <a:cs typeface="Times New Roman" panose="02020603050405020304" pitchFamily="18" charset="0"/>
              </a:rPr>
              <a:t>	Para el caso del ozono, las intervenciones antropogénicas más importantes son, por un lado, el aumento de su concentración en la troposfera por fenómenos de contaminación que tienen lugar como consecuencia de la emisión de determinados agentes (ver apartado 10.4), y, por otro, el fenómeno contrario, la destrucción de la capa de ozono en la estratosfera a causa de ciertos contaminantes presentes en la misma (ver capítulo 14).</a:t>
            </a:r>
          </a:p>
          <a:p>
            <a:pPr algn="just"/>
            <a:r>
              <a:rPr lang="es-MX" dirty="0">
                <a:latin typeface="Times New Roman" panose="02020603050405020304" pitchFamily="18" charset="0"/>
                <a:cs typeface="Times New Roman" panose="02020603050405020304" pitchFamily="18" charset="0"/>
              </a:rPr>
              <a:t>	Aunque no existe unanimidad de criterio, varios investigadores consideran que otra posible fuente de oxígeno en la atmósfera es la fotolisis del vapor de agua ocasionada por la radiación ultravioleta, que iría seguida de la pérdida de hidrógeno fuera del campo gravitatorio terrestre.</a:t>
            </a:r>
          </a:p>
        </p:txBody>
      </p:sp>
    </p:spTree>
    <p:extLst>
      <p:ext uri="{BB962C8B-B14F-4D97-AF65-F5344CB8AC3E}">
        <p14:creationId xmlns:p14="http://schemas.microsoft.com/office/powerpoint/2010/main" val="32270292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1F4B3D06-9D3E-4486-8293-C867D19FC31E}"/>
              </a:ext>
            </a:extLst>
          </p:cNvPr>
          <p:cNvSpPr/>
          <p:nvPr/>
        </p:nvSpPr>
        <p:spPr>
          <a:xfrm>
            <a:off x="5867400" y="152400"/>
            <a:ext cx="6019800" cy="6400800"/>
          </a:xfrm>
          <a:prstGeom prst="rect">
            <a:avLst/>
          </a:prstGeom>
          <a:blipFill>
            <a:blip r:embed="rId2" cstate="print"/>
            <a:stretch>
              <a:fillRect/>
            </a:stretch>
          </a:blipFill>
        </p:spPr>
        <p:txBody>
          <a:bodyPr wrap="square" lIns="0" tIns="0" rIns="0" bIns="0" rtlCol="0"/>
          <a:lstStyle/>
          <a:p>
            <a:endParaRPr dirty="0"/>
          </a:p>
        </p:txBody>
      </p:sp>
    </p:spTree>
    <p:extLst>
      <p:ext uri="{BB962C8B-B14F-4D97-AF65-F5344CB8AC3E}">
        <p14:creationId xmlns:p14="http://schemas.microsoft.com/office/powerpoint/2010/main" val="28362126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55075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22269</TotalTime>
  <Words>6788</Words>
  <Application>Microsoft Office PowerPoint</Application>
  <PresentationFormat>Panorámica</PresentationFormat>
  <Paragraphs>661</Paragraphs>
  <Slides>78</Slides>
  <Notes>23</Notes>
  <HiddenSlides>0</HiddenSlides>
  <MMClips>0</MMClips>
  <ScaleCrop>false</ScaleCrop>
  <HeadingPairs>
    <vt:vector size="8" baseType="variant">
      <vt:variant>
        <vt:lpstr>Fuentes usadas</vt:lpstr>
      </vt:variant>
      <vt:variant>
        <vt:i4>7</vt:i4>
      </vt:variant>
      <vt:variant>
        <vt:lpstr>Tema</vt:lpstr>
      </vt:variant>
      <vt:variant>
        <vt:i4>1</vt:i4>
      </vt:variant>
      <vt:variant>
        <vt:lpstr>Servidores OLE incrustados</vt:lpstr>
      </vt:variant>
      <vt:variant>
        <vt:i4>1</vt:i4>
      </vt:variant>
      <vt:variant>
        <vt:lpstr>Títulos de diapositiva</vt:lpstr>
      </vt:variant>
      <vt:variant>
        <vt:i4>78</vt:i4>
      </vt:variant>
    </vt:vector>
  </HeadingPairs>
  <TitlesOfParts>
    <vt:vector size="87" baseType="lpstr">
      <vt:lpstr>Arial</vt:lpstr>
      <vt:lpstr>Arial Bold</vt:lpstr>
      <vt:lpstr>Book Antiqua</vt:lpstr>
      <vt:lpstr>Calibri</vt:lpstr>
      <vt:lpstr>Symbol</vt:lpstr>
      <vt:lpstr>Times New Roman</vt:lpstr>
      <vt:lpstr>Times New Roman Bold</vt:lpstr>
      <vt:lpstr>Office Theme</vt:lpstr>
      <vt:lpstr>Equation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University of Missouri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Stanley Manahan</dc:creator>
  <cp:lastModifiedBy>Inocente Espinoza Espinoza</cp:lastModifiedBy>
  <cp:revision>373</cp:revision>
  <dcterms:created xsi:type="dcterms:W3CDTF">2009-07-12T00:47:51Z</dcterms:created>
  <dcterms:modified xsi:type="dcterms:W3CDTF">2025-08-13T15:54:14Z</dcterms:modified>
</cp:coreProperties>
</file>