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1"/>
  </p:sldMasterIdLst>
  <p:notesMasterIdLst>
    <p:notesMasterId r:id="rId73"/>
  </p:notesMasterIdLst>
  <p:sldIdLst>
    <p:sldId id="366" r:id="rId2"/>
    <p:sldId id="256" r:id="rId3"/>
    <p:sldId id="258" r:id="rId4"/>
    <p:sldId id="367" r:id="rId5"/>
    <p:sldId id="313" r:id="rId6"/>
    <p:sldId id="368" r:id="rId7"/>
    <p:sldId id="257" r:id="rId8"/>
    <p:sldId id="369" r:id="rId9"/>
    <p:sldId id="260" r:id="rId10"/>
    <p:sldId id="261" r:id="rId11"/>
    <p:sldId id="364" r:id="rId12"/>
    <p:sldId id="365" r:id="rId13"/>
    <p:sldId id="259" r:id="rId14"/>
    <p:sldId id="314" r:id="rId15"/>
    <p:sldId id="318" r:id="rId16"/>
    <p:sldId id="370" r:id="rId17"/>
    <p:sldId id="315" r:id="rId18"/>
    <p:sldId id="316" r:id="rId19"/>
    <p:sldId id="317" r:id="rId20"/>
    <p:sldId id="371" r:id="rId21"/>
    <p:sldId id="319" r:id="rId22"/>
    <p:sldId id="320" r:id="rId23"/>
    <p:sldId id="322" r:id="rId24"/>
    <p:sldId id="375" r:id="rId25"/>
    <p:sldId id="321" r:id="rId26"/>
    <p:sldId id="377" r:id="rId27"/>
    <p:sldId id="376" r:id="rId28"/>
    <p:sldId id="323" r:id="rId29"/>
    <p:sldId id="324" r:id="rId30"/>
    <p:sldId id="325" r:id="rId31"/>
    <p:sldId id="326" r:id="rId32"/>
    <p:sldId id="378" r:id="rId33"/>
    <p:sldId id="327" r:id="rId34"/>
    <p:sldId id="328" r:id="rId35"/>
    <p:sldId id="329" r:id="rId36"/>
    <p:sldId id="330" r:id="rId37"/>
    <p:sldId id="331" r:id="rId38"/>
    <p:sldId id="332" r:id="rId39"/>
    <p:sldId id="333" r:id="rId40"/>
    <p:sldId id="334" r:id="rId41"/>
    <p:sldId id="335" r:id="rId42"/>
    <p:sldId id="336" r:id="rId43"/>
    <p:sldId id="337" r:id="rId44"/>
    <p:sldId id="338" r:id="rId45"/>
    <p:sldId id="339" r:id="rId46"/>
    <p:sldId id="340" r:id="rId47"/>
    <p:sldId id="341" r:id="rId48"/>
    <p:sldId id="342" r:id="rId49"/>
    <p:sldId id="345" r:id="rId50"/>
    <p:sldId id="343" r:id="rId51"/>
    <p:sldId id="344" r:id="rId52"/>
    <p:sldId id="346" r:id="rId53"/>
    <p:sldId id="347" r:id="rId54"/>
    <p:sldId id="348" r:id="rId55"/>
    <p:sldId id="349" r:id="rId56"/>
    <p:sldId id="350" r:id="rId57"/>
    <p:sldId id="351" r:id="rId58"/>
    <p:sldId id="352" r:id="rId59"/>
    <p:sldId id="353" r:id="rId60"/>
    <p:sldId id="354" r:id="rId61"/>
    <p:sldId id="355" r:id="rId62"/>
    <p:sldId id="358" r:id="rId63"/>
    <p:sldId id="357" r:id="rId64"/>
    <p:sldId id="356" r:id="rId65"/>
    <p:sldId id="372" r:id="rId66"/>
    <p:sldId id="374" r:id="rId67"/>
    <p:sldId id="359" r:id="rId68"/>
    <p:sldId id="360" r:id="rId69"/>
    <p:sldId id="361" r:id="rId70"/>
    <p:sldId id="362" r:id="rId71"/>
    <p:sldId id="363" r:id="rId72"/>
  </p:sldIdLst>
  <p:sldSz cx="13433425" cy="7556500"/>
  <p:notesSz cx="10693400" cy="75565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271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8" d="100"/>
          <a:sy n="58" d="100"/>
        </p:scale>
        <p:origin x="888" y="78"/>
      </p:cViewPr>
      <p:guideLst>
        <p:guide orient="horz" pos="2880"/>
        <p:guide pos="2713"/>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42006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1214105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39943874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38722321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4827059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7874129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35309566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7563656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4298250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3526658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8473671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6213337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6451668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8610688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2403133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33342792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2089310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7243921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3535092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34203825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7684750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8636591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6614853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42582065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35073898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5058215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34266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4816406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3344220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4935000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40656687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340151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83505463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21974005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1436180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48336463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382472141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61839280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358842165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82618756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44567500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16564865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365146148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46913769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99537233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323457006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25057463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14424163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48220618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05047580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6718234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679178" y="1236678"/>
            <a:ext cx="10075069" cy="2630781"/>
          </a:xfrm>
        </p:spPr>
        <p:txBody>
          <a:bodyPr anchor="b"/>
          <a:lstStyle>
            <a:lvl1pPr algn="ctr">
              <a:defRPr sz="6611"/>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679178" y="3968912"/>
            <a:ext cx="10075069" cy="1824404"/>
          </a:xfrm>
        </p:spPr>
        <p:txBody>
          <a:bodyPr/>
          <a:lstStyle>
            <a:lvl1pPr marL="0" indent="0" algn="ctr">
              <a:buNone/>
              <a:defRPr sz="2644"/>
            </a:lvl1pPr>
            <a:lvl2pPr marL="503743" indent="0" algn="ctr">
              <a:buNone/>
              <a:defRPr sz="2204"/>
            </a:lvl2pPr>
            <a:lvl3pPr marL="1007486" indent="0" algn="ctr">
              <a:buNone/>
              <a:defRPr sz="1983"/>
            </a:lvl3pPr>
            <a:lvl4pPr marL="1511229" indent="0" algn="ctr">
              <a:buNone/>
              <a:defRPr sz="1763"/>
            </a:lvl4pPr>
            <a:lvl5pPr marL="2014972" indent="0" algn="ctr">
              <a:buNone/>
              <a:defRPr sz="1763"/>
            </a:lvl5pPr>
            <a:lvl6pPr marL="2518715" indent="0" algn="ctr">
              <a:buNone/>
              <a:defRPr sz="1763"/>
            </a:lvl6pPr>
            <a:lvl7pPr marL="3022458" indent="0" algn="ctr">
              <a:buNone/>
              <a:defRPr sz="1763"/>
            </a:lvl7pPr>
            <a:lvl8pPr marL="3526201" indent="0" algn="ctr">
              <a:buNone/>
              <a:defRPr sz="1763"/>
            </a:lvl8pPr>
            <a:lvl9pPr marL="4029944" indent="0" algn="ctr">
              <a:buNone/>
              <a:defRPr sz="1763"/>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11/22/2021</a:t>
            </a:fld>
            <a:endParaRPr lang="en-US"/>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pPr marL="114935"/>
            <a:fld id="{81D60167-4931-47E6-BA6A-407CBD079E47}" type="slidenum">
              <a:rPr lang="es-MX" smtClean="0"/>
              <a:pPr marL="114935"/>
              <a:t>‹Nº›</a:t>
            </a:fld>
            <a:endParaRPr lang="es-MX" dirty="0"/>
          </a:p>
        </p:txBody>
      </p:sp>
    </p:spTree>
    <p:extLst>
      <p:ext uri="{BB962C8B-B14F-4D97-AF65-F5344CB8AC3E}">
        <p14:creationId xmlns:p14="http://schemas.microsoft.com/office/powerpoint/2010/main" val="23814401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11/22/2021</a:t>
            </a:fld>
            <a:endParaRPr lang="en-US"/>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pPr marL="114935"/>
            <a:fld id="{81D60167-4931-47E6-BA6A-407CBD079E47}" type="slidenum">
              <a:rPr lang="es-MX" smtClean="0"/>
              <a:pPr marL="114935"/>
              <a:t>‹Nº›</a:t>
            </a:fld>
            <a:endParaRPr lang="es-MX" dirty="0"/>
          </a:p>
        </p:txBody>
      </p:sp>
    </p:spTree>
    <p:extLst>
      <p:ext uri="{BB962C8B-B14F-4D97-AF65-F5344CB8AC3E}">
        <p14:creationId xmlns:p14="http://schemas.microsoft.com/office/powerpoint/2010/main" val="5353419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916551" y="1883878"/>
            <a:ext cx="11586329" cy="3143294"/>
          </a:xfrm>
        </p:spPr>
        <p:txBody>
          <a:bodyPr anchor="b"/>
          <a:lstStyle>
            <a:lvl1pPr>
              <a:defRPr sz="6611"/>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916551" y="5056909"/>
            <a:ext cx="11586329" cy="1652984"/>
          </a:xfrm>
        </p:spPr>
        <p:txBody>
          <a:bodyPr/>
          <a:lstStyle>
            <a:lvl1pPr marL="0" indent="0">
              <a:buNone/>
              <a:defRPr sz="2644">
                <a:solidFill>
                  <a:schemeClr val="tx1">
                    <a:tint val="75000"/>
                  </a:schemeClr>
                </a:solidFill>
              </a:defRPr>
            </a:lvl1pPr>
            <a:lvl2pPr marL="503743" indent="0">
              <a:buNone/>
              <a:defRPr sz="2204">
                <a:solidFill>
                  <a:schemeClr val="tx1">
                    <a:tint val="75000"/>
                  </a:schemeClr>
                </a:solidFill>
              </a:defRPr>
            </a:lvl2pPr>
            <a:lvl3pPr marL="1007486" indent="0">
              <a:buNone/>
              <a:defRPr sz="1983">
                <a:solidFill>
                  <a:schemeClr val="tx1">
                    <a:tint val="75000"/>
                  </a:schemeClr>
                </a:solidFill>
              </a:defRPr>
            </a:lvl3pPr>
            <a:lvl4pPr marL="1511229" indent="0">
              <a:buNone/>
              <a:defRPr sz="1763">
                <a:solidFill>
                  <a:schemeClr val="tx1">
                    <a:tint val="75000"/>
                  </a:schemeClr>
                </a:solidFill>
              </a:defRPr>
            </a:lvl4pPr>
            <a:lvl5pPr marL="2014972" indent="0">
              <a:buNone/>
              <a:defRPr sz="1763">
                <a:solidFill>
                  <a:schemeClr val="tx1">
                    <a:tint val="75000"/>
                  </a:schemeClr>
                </a:solidFill>
              </a:defRPr>
            </a:lvl5pPr>
            <a:lvl6pPr marL="2518715" indent="0">
              <a:buNone/>
              <a:defRPr sz="1763">
                <a:solidFill>
                  <a:schemeClr val="tx1">
                    <a:tint val="75000"/>
                  </a:schemeClr>
                </a:solidFill>
              </a:defRPr>
            </a:lvl6pPr>
            <a:lvl7pPr marL="3022458" indent="0">
              <a:buNone/>
              <a:defRPr sz="1763">
                <a:solidFill>
                  <a:schemeClr val="tx1">
                    <a:tint val="75000"/>
                  </a:schemeClr>
                </a:solidFill>
              </a:defRPr>
            </a:lvl7pPr>
            <a:lvl8pPr marL="3526201" indent="0">
              <a:buNone/>
              <a:defRPr sz="1763">
                <a:solidFill>
                  <a:schemeClr val="tx1">
                    <a:tint val="75000"/>
                  </a:schemeClr>
                </a:solidFill>
              </a:defRPr>
            </a:lvl8pPr>
            <a:lvl9pPr marL="4029944" indent="0">
              <a:buNone/>
              <a:defRPr sz="1763">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1D8BD707-D9CF-40AE-B4C6-C98DA3205C09}" type="datetimeFigureOut">
              <a:rPr lang="en-US" smtClean="0"/>
              <a:t>11/22/2021</a:t>
            </a:fld>
            <a:endParaRPr lang="en-US"/>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pPr marL="114935"/>
            <a:fld id="{81D60167-4931-47E6-BA6A-407CBD079E47}" type="slidenum">
              <a:rPr lang="es-MX" smtClean="0"/>
              <a:pPr marL="114935"/>
              <a:t>‹Nº›</a:t>
            </a:fld>
            <a:endParaRPr lang="es-MX" dirty="0"/>
          </a:p>
        </p:txBody>
      </p:sp>
    </p:spTree>
    <p:extLst>
      <p:ext uri="{BB962C8B-B14F-4D97-AF65-F5344CB8AC3E}">
        <p14:creationId xmlns:p14="http://schemas.microsoft.com/office/powerpoint/2010/main" val="1342518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923548" y="2011568"/>
            <a:ext cx="5709206" cy="479453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800671" y="2011568"/>
            <a:ext cx="5709206" cy="479453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t>11/22/2021</a:t>
            </a:fld>
            <a:endParaRPr lang="en-US"/>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pPr marL="114935"/>
            <a:fld id="{81D60167-4931-47E6-BA6A-407CBD079E47}" type="slidenum">
              <a:rPr lang="es-MX" smtClean="0"/>
              <a:pPr marL="114935"/>
              <a:t>‹Nº›</a:t>
            </a:fld>
            <a:endParaRPr lang="es-MX" dirty="0"/>
          </a:p>
        </p:txBody>
      </p:sp>
    </p:spTree>
    <p:extLst>
      <p:ext uri="{BB962C8B-B14F-4D97-AF65-F5344CB8AC3E}">
        <p14:creationId xmlns:p14="http://schemas.microsoft.com/office/powerpoint/2010/main" val="3942514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925298" y="402314"/>
            <a:ext cx="11586329" cy="1460574"/>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925298" y="1852393"/>
            <a:ext cx="5682968" cy="907829"/>
          </a:xfrm>
        </p:spPr>
        <p:txBody>
          <a:bodyPr anchor="b"/>
          <a:lstStyle>
            <a:lvl1pPr marL="0" indent="0">
              <a:buNone/>
              <a:defRPr sz="2644" b="1"/>
            </a:lvl1pPr>
            <a:lvl2pPr marL="503743" indent="0">
              <a:buNone/>
              <a:defRPr sz="2204" b="1"/>
            </a:lvl2pPr>
            <a:lvl3pPr marL="1007486" indent="0">
              <a:buNone/>
              <a:defRPr sz="1983" b="1"/>
            </a:lvl3pPr>
            <a:lvl4pPr marL="1511229" indent="0">
              <a:buNone/>
              <a:defRPr sz="1763" b="1"/>
            </a:lvl4pPr>
            <a:lvl5pPr marL="2014972" indent="0">
              <a:buNone/>
              <a:defRPr sz="1763" b="1"/>
            </a:lvl5pPr>
            <a:lvl6pPr marL="2518715" indent="0">
              <a:buNone/>
              <a:defRPr sz="1763" b="1"/>
            </a:lvl6pPr>
            <a:lvl7pPr marL="3022458" indent="0">
              <a:buNone/>
              <a:defRPr sz="1763" b="1"/>
            </a:lvl7pPr>
            <a:lvl8pPr marL="3526201" indent="0">
              <a:buNone/>
              <a:defRPr sz="1763" b="1"/>
            </a:lvl8pPr>
            <a:lvl9pPr marL="4029944" indent="0">
              <a:buNone/>
              <a:defRPr sz="1763" b="1"/>
            </a:lvl9pPr>
          </a:lstStyle>
          <a:p>
            <a:pPr lvl="0"/>
            <a:r>
              <a:rPr lang="es-ES"/>
              <a:t>Haga clic para modificar los estilos de texto del patrón</a:t>
            </a:r>
          </a:p>
        </p:txBody>
      </p:sp>
      <p:sp>
        <p:nvSpPr>
          <p:cNvPr id="4" name="Content Placeholder 3"/>
          <p:cNvSpPr>
            <a:spLocks noGrp="1"/>
          </p:cNvSpPr>
          <p:nvPr>
            <p:ph sz="half" idx="2"/>
          </p:nvPr>
        </p:nvSpPr>
        <p:spPr>
          <a:xfrm>
            <a:off x="925298" y="2760222"/>
            <a:ext cx="5682968" cy="405987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800672" y="1852393"/>
            <a:ext cx="5710955" cy="907829"/>
          </a:xfrm>
        </p:spPr>
        <p:txBody>
          <a:bodyPr anchor="b"/>
          <a:lstStyle>
            <a:lvl1pPr marL="0" indent="0">
              <a:buNone/>
              <a:defRPr sz="2644" b="1"/>
            </a:lvl1pPr>
            <a:lvl2pPr marL="503743" indent="0">
              <a:buNone/>
              <a:defRPr sz="2204" b="1"/>
            </a:lvl2pPr>
            <a:lvl3pPr marL="1007486" indent="0">
              <a:buNone/>
              <a:defRPr sz="1983" b="1"/>
            </a:lvl3pPr>
            <a:lvl4pPr marL="1511229" indent="0">
              <a:buNone/>
              <a:defRPr sz="1763" b="1"/>
            </a:lvl4pPr>
            <a:lvl5pPr marL="2014972" indent="0">
              <a:buNone/>
              <a:defRPr sz="1763" b="1"/>
            </a:lvl5pPr>
            <a:lvl6pPr marL="2518715" indent="0">
              <a:buNone/>
              <a:defRPr sz="1763" b="1"/>
            </a:lvl6pPr>
            <a:lvl7pPr marL="3022458" indent="0">
              <a:buNone/>
              <a:defRPr sz="1763" b="1"/>
            </a:lvl7pPr>
            <a:lvl8pPr marL="3526201" indent="0">
              <a:buNone/>
              <a:defRPr sz="1763" b="1"/>
            </a:lvl8pPr>
            <a:lvl9pPr marL="4029944" indent="0">
              <a:buNone/>
              <a:defRPr sz="1763" b="1"/>
            </a:lvl9pPr>
          </a:lstStyle>
          <a:p>
            <a:pPr lvl="0"/>
            <a:r>
              <a:rPr lang="es-ES"/>
              <a:t>Haga clic para modificar los estilos de texto del patrón</a:t>
            </a:r>
          </a:p>
        </p:txBody>
      </p:sp>
      <p:sp>
        <p:nvSpPr>
          <p:cNvPr id="6" name="Content Placeholder 5"/>
          <p:cNvSpPr>
            <a:spLocks noGrp="1"/>
          </p:cNvSpPr>
          <p:nvPr>
            <p:ph sz="quarter" idx="4"/>
          </p:nvPr>
        </p:nvSpPr>
        <p:spPr>
          <a:xfrm>
            <a:off x="6800672" y="2760222"/>
            <a:ext cx="5710955" cy="405987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t>11/22/2021</a:t>
            </a:fld>
            <a:endParaRPr lang="en-US"/>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pPr marL="114935"/>
            <a:fld id="{81D60167-4931-47E6-BA6A-407CBD079E47}" type="slidenum">
              <a:rPr lang="es-MX" smtClean="0"/>
              <a:pPr marL="114935"/>
              <a:t>‹Nº›</a:t>
            </a:fld>
            <a:endParaRPr lang="es-MX" dirty="0"/>
          </a:p>
        </p:txBody>
      </p:sp>
    </p:spTree>
    <p:extLst>
      <p:ext uri="{BB962C8B-B14F-4D97-AF65-F5344CB8AC3E}">
        <p14:creationId xmlns:p14="http://schemas.microsoft.com/office/powerpoint/2010/main" val="28521620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t>11/22/2021</a:t>
            </a:fld>
            <a:endParaRPr lang="en-US"/>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pPr marL="114935"/>
            <a:fld id="{81D60167-4931-47E6-BA6A-407CBD079E47}" type="slidenum">
              <a:rPr lang="es-MX" smtClean="0"/>
              <a:pPr marL="114935"/>
              <a:t>‹Nº›</a:t>
            </a:fld>
            <a:endParaRPr lang="es-MX" dirty="0"/>
          </a:p>
        </p:txBody>
      </p:sp>
    </p:spTree>
    <p:extLst>
      <p:ext uri="{BB962C8B-B14F-4D97-AF65-F5344CB8AC3E}">
        <p14:creationId xmlns:p14="http://schemas.microsoft.com/office/powerpoint/2010/main" val="1245814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11/22/2021</a:t>
            </a:fld>
            <a:endParaRPr lang="en-US"/>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pPr marL="114935"/>
            <a:fld id="{81D60167-4931-47E6-BA6A-407CBD079E47}" type="slidenum">
              <a:rPr lang="es-MX" smtClean="0"/>
              <a:pPr marL="114935"/>
              <a:t>‹Nº›</a:t>
            </a:fld>
            <a:endParaRPr lang="es-MX" dirty="0"/>
          </a:p>
        </p:txBody>
      </p:sp>
    </p:spTree>
    <p:extLst>
      <p:ext uri="{BB962C8B-B14F-4D97-AF65-F5344CB8AC3E}">
        <p14:creationId xmlns:p14="http://schemas.microsoft.com/office/powerpoint/2010/main" val="2962041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925298" y="503767"/>
            <a:ext cx="4332629" cy="1763183"/>
          </a:xfrm>
        </p:spPr>
        <p:txBody>
          <a:bodyPr anchor="b"/>
          <a:lstStyle>
            <a:lvl1pPr>
              <a:defRPr sz="3526"/>
            </a:lvl1pPr>
          </a:lstStyle>
          <a:p>
            <a:r>
              <a:rPr lang="es-ES"/>
              <a:t>Haga clic para modificar el estilo de título del patrón</a:t>
            </a:r>
            <a:endParaRPr lang="en-US" dirty="0"/>
          </a:p>
        </p:txBody>
      </p:sp>
      <p:sp>
        <p:nvSpPr>
          <p:cNvPr id="3" name="Content Placeholder 2"/>
          <p:cNvSpPr>
            <a:spLocks noGrp="1"/>
          </p:cNvSpPr>
          <p:nvPr>
            <p:ph idx="1"/>
          </p:nvPr>
        </p:nvSpPr>
        <p:spPr>
          <a:xfrm>
            <a:off x="5710956" y="1087996"/>
            <a:ext cx="6800671" cy="5370013"/>
          </a:xfrm>
        </p:spPr>
        <p:txBody>
          <a:bodyPr/>
          <a:lstStyle>
            <a:lvl1pPr>
              <a:defRPr sz="3526"/>
            </a:lvl1pPr>
            <a:lvl2pPr>
              <a:defRPr sz="3085"/>
            </a:lvl2pPr>
            <a:lvl3pPr>
              <a:defRPr sz="2644"/>
            </a:lvl3pPr>
            <a:lvl4pPr>
              <a:defRPr sz="2204"/>
            </a:lvl4pPr>
            <a:lvl5pPr>
              <a:defRPr sz="2204"/>
            </a:lvl5pPr>
            <a:lvl6pPr>
              <a:defRPr sz="2204"/>
            </a:lvl6pPr>
            <a:lvl7pPr>
              <a:defRPr sz="2204"/>
            </a:lvl7pPr>
            <a:lvl8pPr>
              <a:defRPr sz="2204"/>
            </a:lvl8pPr>
            <a:lvl9pPr>
              <a:defRPr sz="2204"/>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925298" y="2266950"/>
            <a:ext cx="4332629" cy="4199805"/>
          </a:xfrm>
        </p:spPr>
        <p:txBody>
          <a:bodyPr/>
          <a:lstStyle>
            <a:lvl1pPr marL="0" indent="0">
              <a:buNone/>
              <a:defRPr sz="1763"/>
            </a:lvl1pPr>
            <a:lvl2pPr marL="503743" indent="0">
              <a:buNone/>
              <a:defRPr sz="1543"/>
            </a:lvl2pPr>
            <a:lvl3pPr marL="1007486" indent="0">
              <a:buNone/>
              <a:defRPr sz="1322"/>
            </a:lvl3pPr>
            <a:lvl4pPr marL="1511229" indent="0">
              <a:buNone/>
              <a:defRPr sz="1102"/>
            </a:lvl4pPr>
            <a:lvl5pPr marL="2014972" indent="0">
              <a:buNone/>
              <a:defRPr sz="1102"/>
            </a:lvl5pPr>
            <a:lvl6pPr marL="2518715" indent="0">
              <a:buNone/>
              <a:defRPr sz="1102"/>
            </a:lvl6pPr>
            <a:lvl7pPr marL="3022458" indent="0">
              <a:buNone/>
              <a:defRPr sz="1102"/>
            </a:lvl7pPr>
            <a:lvl8pPr marL="3526201" indent="0">
              <a:buNone/>
              <a:defRPr sz="1102"/>
            </a:lvl8pPr>
            <a:lvl9pPr marL="4029944" indent="0">
              <a:buNone/>
              <a:defRPr sz="1102"/>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1D8BD707-D9CF-40AE-B4C6-C98DA3205C09}" type="datetimeFigureOut">
              <a:rPr lang="en-US" smtClean="0"/>
              <a:t>11/22/2021</a:t>
            </a:fld>
            <a:endParaRPr lang="en-US"/>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pPr marL="114935"/>
            <a:fld id="{81D60167-4931-47E6-BA6A-407CBD079E47}" type="slidenum">
              <a:rPr lang="es-MX" smtClean="0"/>
              <a:pPr marL="114935"/>
              <a:t>‹Nº›</a:t>
            </a:fld>
            <a:endParaRPr lang="es-MX" dirty="0"/>
          </a:p>
        </p:txBody>
      </p:sp>
    </p:spTree>
    <p:extLst>
      <p:ext uri="{BB962C8B-B14F-4D97-AF65-F5344CB8AC3E}">
        <p14:creationId xmlns:p14="http://schemas.microsoft.com/office/powerpoint/2010/main" val="30630176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925298" y="503767"/>
            <a:ext cx="4332629" cy="1763183"/>
          </a:xfrm>
        </p:spPr>
        <p:txBody>
          <a:bodyPr anchor="b"/>
          <a:lstStyle>
            <a:lvl1pPr>
              <a:defRPr sz="3526"/>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710956" y="1087996"/>
            <a:ext cx="6800671" cy="5370013"/>
          </a:xfrm>
        </p:spPr>
        <p:txBody>
          <a:bodyPr anchor="t"/>
          <a:lstStyle>
            <a:lvl1pPr marL="0" indent="0">
              <a:buNone/>
              <a:defRPr sz="3526"/>
            </a:lvl1pPr>
            <a:lvl2pPr marL="503743" indent="0">
              <a:buNone/>
              <a:defRPr sz="3085"/>
            </a:lvl2pPr>
            <a:lvl3pPr marL="1007486" indent="0">
              <a:buNone/>
              <a:defRPr sz="2644"/>
            </a:lvl3pPr>
            <a:lvl4pPr marL="1511229" indent="0">
              <a:buNone/>
              <a:defRPr sz="2204"/>
            </a:lvl4pPr>
            <a:lvl5pPr marL="2014972" indent="0">
              <a:buNone/>
              <a:defRPr sz="2204"/>
            </a:lvl5pPr>
            <a:lvl6pPr marL="2518715" indent="0">
              <a:buNone/>
              <a:defRPr sz="2204"/>
            </a:lvl6pPr>
            <a:lvl7pPr marL="3022458" indent="0">
              <a:buNone/>
              <a:defRPr sz="2204"/>
            </a:lvl7pPr>
            <a:lvl8pPr marL="3526201" indent="0">
              <a:buNone/>
              <a:defRPr sz="2204"/>
            </a:lvl8pPr>
            <a:lvl9pPr marL="4029944" indent="0">
              <a:buNone/>
              <a:defRPr sz="2204"/>
            </a:lvl9pPr>
          </a:lstStyle>
          <a:p>
            <a:r>
              <a:rPr lang="es-ES"/>
              <a:t>Haga clic en el icono para agregar una imagen</a:t>
            </a:r>
            <a:endParaRPr lang="en-US" dirty="0"/>
          </a:p>
        </p:txBody>
      </p:sp>
      <p:sp>
        <p:nvSpPr>
          <p:cNvPr id="4" name="Text Placeholder 3"/>
          <p:cNvSpPr>
            <a:spLocks noGrp="1"/>
          </p:cNvSpPr>
          <p:nvPr>
            <p:ph type="body" sz="half" idx="2"/>
          </p:nvPr>
        </p:nvSpPr>
        <p:spPr>
          <a:xfrm>
            <a:off x="925298" y="2266950"/>
            <a:ext cx="4332629" cy="4199805"/>
          </a:xfrm>
        </p:spPr>
        <p:txBody>
          <a:bodyPr/>
          <a:lstStyle>
            <a:lvl1pPr marL="0" indent="0">
              <a:buNone/>
              <a:defRPr sz="1763"/>
            </a:lvl1pPr>
            <a:lvl2pPr marL="503743" indent="0">
              <a:buNone/>
              <a:defRPr sz="1543"/>
            </a:lvl2pPr>
            <a:lvl3pPr marL="1007486" indent="0">
              <a:buNone/>
              <a:defRPr sz="1322"/>
            </a:lvl3pPr>
            <a:lvl4pPr marL="1511229" indent="0">
              <a:buNone/>
              <a:defRPr sz="1102"/>
            </a:lvl4pPr>
            <a:lvl5pPr marL="2014972" indent="0">
              <a:buNone/>
              <a:defRPr sz="1102"/>
            </a:lvl5pPr>
            <a:lvl6pPr marL="2518715" indent="0">
              <a:buNone/>
              <a:defRPr sz="1102"/>
            </a:lvl6pPr>
            <a:lvl7pPr marL="3022458" indent="0">
              <a:buNone/>
              <a:defRPr sz="1102"/>
            </a:lvl7pPr>
            <a:lvl8pPr marL="3526201" indent="0">
              <a:buNone/>
              <a:defRPr sz="1102"/>
            </a:lvl8pPr>
            <a:lvl9pPr marL="4029944" indent="0">
              <a:buNone/>
              <a:defRPr sz="1102"/>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1D8BD707-D9CF-40AE-B4C6-C98DA3205C09}" type="datetimeFigureOut">
              <a:rPr lang="en-US" smtClean="0"/>
              <a:t>11/22/2021</a:t>
            </a:fld>
            <a:endParaRPr lang="en-US"/>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pPr marL="114935"/>
            <a:fld id="{81D60167-4931-47E6-BA6A-407CBD079E47}" type="slidenum">
              <a:rPr lang="es-MX" smtClean="0"/>
              <a:pPr marL="114935"/>
              <a:t>‹Nº›</a:t>
            </a:fld>
            <a:endParaRPr lang="es-MX" dirty="0"/>
          </a:p>
        </p:txBody>
      </p:sp>
    </p:spTree>
    <p:extLst>
      <p:ext uri="{BB962C8B-B14F-4D97-AF65-F5344CB8AC3E}">
        <p14:creationId xmlns:p14="http://schemas.microsoft.com/office/powerpoint/2010/main" val="2209459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11/22/2021</a:t>
            </a:fld>
            <a:endParaRPr lang="en-US"/>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pPr marL="114935"/>
            <a:fld id="{81D60167-4931-47E6-BA6A-407CBD079E47}" type="slidenum">
              <a:rPr lang="es-MX" smtClean="0"/>
              <a:pPr marL="114935"/>
              <a:t>‹Nº›</a:t>
            </a:fld>
            <a:endParaRPr lang="es-MX" dirty="0"/>
          </a:p>
        </p:txBody>
      </p:sp>
    </p:spTree>
    <p:extLst>
      <p:ext uri="{BB962C8B-B14F-4D97-AF65-F5344CB8AC3E}">
        <p14:creationId xmlns:p14="http://schemas.microsoft.com/office/powerpoint/2010/main" val="27044215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613295" y="402314"/>
            <a:ext cx="2896582" cy="6403784"/>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923548" y="402314"/>
            <a:ext cx="8521829" cy="6403784"/>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11/22/2021</a:t>
            </a:fld>
            <a:endParaRPr lang="en-US"/>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pPr marL="114935"/>
            <a:fld id="{81D60167-4931-47E6-BA6A-407CBD079E47}" type="slidenum">
              <a:rPr lang="es-MX" smtClean="0"/>
              <a:pPr marL="114935"/>
              <a:t>‹Nº›</a:t>
            </a:fld>
            <a:endParaRPr lang="es-MX" dirty="0"/>
          </a:p>
        </p:txBody>
      </p:sp>
    </p:spTree>
    <p:extLst>
      <p:ext uri="{BB962C8B-B14F-4D97-AF65-F5344CB8AC3E}">
        <p14:creationId xmlns:p14="http://schemas.microsoft.com/office/powerpoint/2010/main" val="3182054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FFFF00"/>
                </a:solidFill>
                <a:latin typeface="Times New Roman"/>
                <a:cs typeface="Times New Roman"/>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11/22/2021</a:t>
            </a:fld>
            <a:endParaRPr lang="en-US"/>
          </a:p>
        </p:txBody>
      </p:sp>
      <p:sp>
        <p:nvSpPr>
          <p:cNvPr id="5" name="Holder 5"/>
          <p:cNvSpPr>
            <a:spLocks noGrp="1"/>
          </p:cNvSpPr>
          <p:nvPr>
            <p:ph type="sldNum" sz="quarter" idx="7"/>
          </p:nvPr>
        </p:nvSpPr>
        <p:spPr/>
        <p:txBody>
          <a:bodyPr lIns="0" tIns="0" rIns="0" bIns="0"/>
          <a:lstStyle>
            <a:lvl1pPr>
              <a:defRPr sz="1400" b="0" i="0">
                <a:solidFill>
                  <a:schemeClr val="bg1"/>
                </a:solidFill>
                <a:latin typeface="Times New Roman"/>
                <a:cs typeface="Times New Roman"/>
              </a:defRPr>
            </a:lvl1pPr>
          </a:lstStyle>
          <a:p>
            <a:pPr marL="114935"/>
            <a:fld id="{81D60167-4931-47E6-BA6A-407CBD079E47}" type="slidenum">
              <a:rPr lang="es-MX" smtClean="0"/>
              <a:pPr marL="114935"/>
              <a:t>‹Nº›</a:t>
            </a:fld>
            <a:endParaRPr lang="es-MX" dirty="0"/>
          </a:p>
        </p:txBody>
      </p:sp>
    </p:spTree>
    <p:extLst>
      <p:ext uri="{BB962C8B-B14F-4D97-AF65-F5344CB8AC3E}">
        <p14:creationId xmlns:p14="http://schemas.microsoft.com/office/powerpoint/2010/main" val="20915105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23548" y="402314"/>
            <a:ext cx="11586329" cy="1460574"/>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923548" y="2011568"/>
            <a:ext cx="11586329" cy="479453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923548" y="7003756"/>
            <a:ext cx="3022521" cy="402314"/>
          </a:xfrm>
          <a:prstGeom prst="rect">
            <a:avLst/>
          </a:prstGeom>
        </p:spPr>
        <p:txBody>
          <a:bodyPr vert="horz" lIns="91440" tIns="45720" rIns="91440" bIns="45720" rtlCol="0" anchor="ctr"/>
          <a:lstStyle>
            <a:lvl1pPr algn="l">
              <a:defRPr sz="1322">
                <a:solidFill>
                  <a:schemeClr val="tx1">
                    <a:tint val="75000"/>
                  </a:schemeClr>
                </a:solidFill>
              </a:defRPr>
            </a:lvl1pPr>
          </a:lstStyle>
          <a:p>
            <a:fld id="{1D8BD707-D9CF-40AE-B4C6-C98DA3205C09}" type="datetimeFigureOut">
              <a:rPr lang="en-US" smtClean="0"/>
              <a:t>11/22/2021</a:t>
            </a:fld>
            <a:endParaRPr lang="en-US"/>
          </a:p>
        </p:txBody>
      </p:sp>
      <p:sp>
        <p:nvSpPr>
          <p:cNvPr id="5" name="Footer Placeholder 4"/>
          <p:cNvSpPr>
            <a:spLocks noGrp="1"/>
          </p:cNvSpPr>
          <p:nvPr>
            <p:ph type="ftr" sz="quarter" idx="3"/>
          </p:nvPr>
        </p:nvSpPr>
        <p:spPr>
          <a:xfrm>
            <a:off x="4449822" y="7003756"/>
            <a:ext cx="4533781" cy="402314"/>
          </a:xfrm>
          <a:prstGeom prst="rect">
            <a:avLst/>
          </a:prstGeom>
        </p:spPr>
        <p:txBody>
          <a:bodyPr vert="horz" lIns="91440" tIns="45720" rIns="91440" bIns="45720" rtlCol="0" anchor="ctr"/>
          <a:lstStyle>
            <a:lvl1pPr algn="ctr">
              <a:defRPr sz="1322">
                <a:solidFill>
                  <a:schemeClr val="tx1">
                    <a:tint val="75000"/>
                  </a:schemeClr>
                </a:solidFill>
              </a:defRPr>
            </a:lvl1pPr>
          </a:lstStyle>
          <a:p>
            <a:endParaRPr lang="es-MX"/>
          </a:p>
        </p:txBody>
      </p:sp>
      <p:sp>
        <p:nvSpPr>
          <p:cNvPr id="6" name="Slide Number Placeholder 5"/>
          <p:cNvSpPr>
            <a:spLocks noGrp="1"/>
          </p:cNvSpPr>
          <p:nvPr>
            <p:ph type="sldNum" sz="quarter" idx="4"/>
          </p:nvPr>
        </p:nvSpPr>
        <p:spPr>
          <a:xfrm>
            <a:off x="9487356" y="7003756"/>
            <a:ext cx="3022521" cy="402314"/>
          </a:xfrm>
          <a:prstGeom prst="rect">
            <a:avLst/>
          </a:prstGeom>
        </p:spPr>
        <p:txBody>
          <a:bodyPr vert="horz" lIns="91440" tIns="45720" rIns="91440" bIns="45720" rtlCol="0" anchor="ctr"/>
          <a:lstStyle>
            <a:lvl1pPr algn="r">
              <a:defRPr sz="1322">
                <a:solidFill>
                  <a:schemeClr val="tx1">
                    <a:tint val="75000"/>
                  </a:schemeClr>
                </a:solidFill>
              </a:defRPr>
            </a:lvl1pPr>
          </a:lstStyle>
          <a:p>
            <a:pPr marL="114935"/>
            <a:fld id="{81D60167-4931-47E6-BA6A-407CBD079E47}" type="slidenum">
              <a:rPr lang="es-MX" smtClean="0"/>
              <a:pPr marL="114935"/>
              <a:t>‹Nº›</a:t>
            </a:fld>
            <a:endParaRPr lang="es-MX" dirty="0"/>
          </a:p>
        </p:txBody>
      </p:sp>
    </p:spTree>
    <p:extLst>
      <p:ext uri="{BB962C8B-B14F-4D97-AF65-F5344CB8AC3E}">
        <p14:creationId xmlns:p14="http://schemas.microsoft.com/office/powerpoint/2010/main" val="3629863339"/>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Lst>
  <p:txStyles>
    <p:titleStyle>
      <a:lvl1pPr algn="l" defTabSz="1007486" rtl="0" eaLnBrk="1" latinLnBrk="0" hangingPunct="1">
        <a:lnSpc>
          <a:spcPct val="90000"/>
        </a:lnSpc>
        <a:spcBef>
          <a:spcPct val="0"/>
        </a:spcBef>
        <a:buNone/>
        <a:defRPr sz="4848" kern="1200">
          <a:solidFill>
            <a:schemeClr val="tx1"/>
          </a:solidFill>
          <a:latin typeface="+mj-lt"/>
          <a:ea typeface="+mj-ea"/>
          <a:cs typeface="+mj-cs"/>
        </a:defRPr>
      </a:lvl1pPr>
    </p:titleStyle>
    <p:bodyStyle>
      <a:lvl1pPr marL="251871" indent="-251871" algn="l" defTabSz="1007486" rtl="0" eaLnBrk="1" latinLnBrk="0" hangingPunct="1">
        <a:lnSpc>
          <a:spcPct val="90000"/>
        </a:lnSpc>
        <a:spcBef>
          <a:spcPts val="1102"/>
        </a:spcBef>
        <a:buFont typeface="Arial" panose="020B0604020202020204" pitchFamily="34" charset="0"/>
        <a:buChar char="•"/>
        <a:defRPr sz="3085" kern="1200">
          <a:solidFill>
            <a:schemeClr val="tx1"/>
          </a:solidFill>
          <a:latin typeface="+mn-lt"/>
          <a:ea typeface="+mn-ea"/>
          <a:cs typeface="+mn-cs"/>
        </a:defRPr>
      </a:lvl1pPr>
      <a:lvl2pPr marL="755614" indent="-251871" algn="l" defTabSz="1007486" rtl="0" eaLnBrk="1" latinLnBrk="0" hangingPunct="1">
        <a:lnSpc>
          <a:spcPct val="90000"/>
        </a:lnSpc>
        <a:spcBef>
          <a:spcPts val="551"/>
        </a:spcBef>
        <a:buFont typeface="Arial" panose="020B0604020202020204" pitchFamily="34" charset="0"/>
        <a:buChar char="•"/>
        <a:defRPr sz="2644" kern="1200">
          <a:solidFill>
            <a:schemeClr val="tx1"/>
          </a:solidFill>
          <a:latin typeface="+mn-lt"/>
          <a:ea typeface="+mn-ea"/>
          <a:cs typeface="+mn-cs"/>
        </a:defRPr>
      </a:lvl2pPr>
      <a:lvl3pPr marL="1259357" indent="-251871" algn="l" defTabSz="1007486" rtl="0" eaLnBrk="1" latinLnBrk="0" hangingPunct="1">
        <a:lnSpc>
          <a:spcPct val="90000"/>
        </a:lnSpc>
        <a:spcBef>
          <a:spcPts val="551"/>
        </a:spcBef>
        <a:buFont typeface="Arial" panose="020B0604020202020204" pitchFamily="34" charset="0"/>
        <a:buChar char="•"/>
        <a:defRPr sz="2204" kern="1200">
          <a:solidFill>
            <a:schemeClr val="tx1"/>
          </a:solidFill>
          <a:latin typeface="+mn-lt"/>
          <a:ea typeface="+mn-ea"/>
          <a:cs typeface="+mn-cs"/>
        </a:defRPr>
      </a:lvl3pPr>
      <a:lvl4pPr marL="1763100" indent="-251871" algn="l" defTabSz="1007486" rtl="0" eaLnBrk="1" latinLnBrk="0" hangingPunct="1">
        <a:lnSpc>
          <a:spcPct val="90000"/>
        </a:lnSpc>
        <a:spcBef>
          <a:spcPts val="551"/>
        </a:spcBef>
        <a:buFont typeface="Arial" panose="020B0604020202020204" pitchFamily="34" charset="0"/>
        <a:buChar char="•"/>
        <a:defRPr sz="1983" kern="1200">
          <a:solidFill>
            <a:schemeClr val="tx1"/>
          </a:solidFill>
          <a:latin typeface="+mn-lt"/>
          <a:ea typeface="+mn-ea"/>
          <a:cs typeface="+mn-cs"/>
        </a:defRPr>
      </a:lvl4pPr>
      <a:lvl5pPr marL="2266843" indent="-251871" algn="l" defTabSz="1007486" rtl="0" eaLnBrk="1" latinLnBrk="0" hangingPunct="1">
        <a:lnSpc>
          <a:spcPct val="90000"/>
        </a:lnSpc>
        <a:spcBef>
          <a:spcPts val="551"/>
        </a:spcBef>
        <a:buFont typeface="Arial" panose="020B0604020202020204" pitchFamily="34" charset="0"/>
        <a:buChar char="•"/>
        <a:defRPr sz="1983" kern="1200">
          <a:solidFill>
            <a:schemeClr val="tx1"/>
          </a:solidFill>
          <a:latin typeface="+mn-lt"/>
          <a:ea typeface="+mn-ea"/>
          <a:cs typeface="+mn-cs"/>
        </a:defRPr>
      </a:lvl5pPr>
      <a:lvl6pPr marL="2770586" indent="-251871" algn="l" defTabSz="1007486" rtl="0" eaLnBrk="1" latinLnBrk="0" hangingPunct="1">
        <a:lnSpc>
          <a:spcPct val="90000"/>
        </a:lnSpc>
        <a:spcBef>
          <a:spcPts val="551"/>
        </a:spcBef>
        <a:buFont typeface="Arial" panose="020B0604020202020204" pitchFamily="34" charset="0"/>
        <a:buChar char="•"/>
        <a:defRPr sz="1983" kern="1200">
          <a:solidFill>
            <a:schemeClr val="tx1"/>
          </a:solidFill>
          <a:latin typeface="+mn-lt"/>
          <a:ea typeface="+mn-ea"/>
          <a:cs typeface="+mn-cs"/>
        </a:defRPr>
      </a:lvl6pPr>
      <a:lvl7pPr marL="3274329" indent="-251871" algn="l" defTabSz="1007486" rtl="0" eaLnBrk="1" latinLnBrk="0" hangingPunct="1">
        <a:lnSpc>
          <a:spcPct val="90000"/>
        </a:lnSpc>
        <a:spcBef>
          <a:spcPts val="551"/>
        </a:spcBef>
        <a:buFont typeface="Arial" panose="020B0604020202020204" pitchFamily="34" charset="0"/>
        <a:buChar char="•"/>
        <a:defRPr sz="1983" kern="1200">
          <a:solidFill>
            <a:schemeClr val="tx1"/>
          </a:solidFill>
          <a:latin typeface="+mn-lt"/>
          <a:ea typeface="+mn-ea"/>
          <a:cs typeface="+mn-cs"/>
        </a:defRPr>
      </a:lvl7pPr>
      <a:lvl8pPr marL="3778072" indent="-251871" algn="l" defTabSz="1007486" rtl="0" eaLnBrk="1" latinLnBrk="0" hangingPunct="1">
        <a:lnSpc>
          <a:spcPct val="90000"/>
        </a:lnSpc>
        <a:spcBef>
          <a:spcPts val="551"/>
        </a:spcBef>
        <a:buFont typeface="Arial" panose="020B0604020202020204" pitchFamily="34" charset="0"/>
        <a:buChar char="•"/>
        <a:defRPr sz="1983" kern="1200">
          <a:solidFill>
            <a:schemeClr val="tx1"/>
          </a:solidFill>
          <a:latin typeface="+mn-lt"/>
          <a:ea typeface="+mn-ea"/>
          <a:cs typeface="+mn-cs"/>
        </a:defRPr>
      </a:lvl8pPr>
      <a:lvl9pPr marL="4281815" indent="-251871" algn="l" defTabSz="1007486" rtl="0" eaLnBrk="1" latinLnBrk="0" hangingPunct="1">
        <a:lnSpc>
          <a:spcPct val="90000"/>
        </a:lnSpc>
        <a:spcBef>
          <a:spcPts val="551"/>
        </a:spcBef>
        <a:buFont typeface="Arial" panose="020B0604020202020204" pitchFamily="34" charset="0"/>
        <a:buChar char="•"/>
        <a:defRPr sz="1983" kern="1200">
          <a:solidFill>
            <a:schemeClr val="tx1"/>
          </a:solidFill>
          <a:latin typeface="+mn-lt"/>
          <a:ea typeface="+mn-ea"/>
          <a:cs typeface="+mn-cs"/>
        </a:defRPr>
      </a:lvl9pPr>
    </p:bodyStyle>
    <p:otherStyle>
      <a:defPPr>
        <a:defRPr lang="en-US"/>
      </a:defPPr>
      <a:lvl1pPr marL="0" algn="l" defTabSz="1007486" rtl="0" eaLnBrk="1" latinLnBrk="0" hangingPunct="1">
        <a:defRPr sz="1983" kern="1200">
          <a:solidFill>
            <a:schemeClr val="tx1"/>
          </a:solidFill>
          <a:latin typeface="+mn-lt"/>
          <a:ea typeface="+mn-ea"/>
          <a:cs typeface="+mn-cs"/>
        </a:defRPr>
      </a:lvl1pPr>
      <a:lvl2pPr marL="503743" algn="l" defTabSz="1007486" rtl="0" eaLnBrk="1" latinLnBrk="0" hangingPunct="1">
        <a:defRPr sz="1983" kern="1200">
          <a:solidFill>
            <a:schemeClr val="tx1"/>
          </a:solidFill>
          <a:latin typeface="+mn-lt"/>
          <a:ea typeface="+mn-ea"/>
          <a:cs typeface="+mn-cs"/>
        </a:defRPr>
      </a:lvl2pPr>
      <a:lvl3pPr marL="1007486" algn="l" defTabSz="1007486" rtl="0" eaLnBrk="1" latinLnBrk="0" hangingPunct="1">
        <a:defRPr sz="1983" kern="1200">
          <a:solidFill>
            <a:schemeClr val="tx1"/>
          </a:solidFill>
          <a:latin typeface="+mn-lt"/>
          <a:ea typeface="+mn-ea"/>
          <a:cs typeface="+mn-cs"/>
        </a:defRPr>
      </a:lvl3pPr>
      <a:lvl4pPr marL="1511229" algn="l" defTabSz="1007486" rtl="0" eaLnBrk="1" latinLnBrk="0" hangingPunct="1">
        <a:defRPr sz="1983" kern="1200">
          <a:solidFill>
            <a:schemeClr val="tx1"/>
          </a:solidFill>
          <a:latin typeface="+mn-lt"/>
          <a:ea typeface="+mn-ea"/>
          <a:cs typeface="+mn-cs"/>
        </a:defRPr>
      </a:lvl4pPr>
      <a:lvl5pPr marL="2014972" algn="l" defTabSz="1007486" rtl="0" eaLnBrk="1" latinLnBrk="0" hangingPunct="1">
        <a:defRPr sz="1983" kern="1200">
          <a:solidFill>
            <a:schemeClr val="tx1"/>
          </a:solidFill>
          <a:latin typeface="+mn-lt"/>
          <a:ea typeface="+mn-ea"/>
          <a:cs typeface="+mn-cs"/>
        </a:defRPr>
      </a:lvl5pPr>
      <a:lvl6pPr marL="2518715" algn="l" defTabSz="1007486" rtl="0" eaLnBrk="1" latinLnBrk="0" hangingPunct="1">
        <a:defRPr sz="1983" kern="1200">
          <a:solidFill>
            <a:schemeClr val="tx1"/>
          </a:solidFill>
          <a:latin typeface="+mn-lt"/>
          <a:ea typeface="+mn-ea"/>
          <a:cs typeface="+mn-cs"/>
        </a:defRPr>
      </a:lvl6pPr>
      <a:lvl7pPr marL="3022458" algn="l" defTabSz="1007486" rtl="0" eaLnBrk="1" latinLnBrk="0" hangingPunct="1">
        <a:defRPr sz="1983" kern="1200">
          <a:solidFill>
            <a:schemeClr val="tx1"/>
          </a:solidFill>
          <a:latin typeface="+mn-lt"/>
          <a:ea typeface="+mn-ea"/>
          <a:cs typeface="+mn-cs"/>
        </a:defRPr>
      </a:lvl7pPr>
      <a:lvl8pPr marL="3526201" algn="l" defTabSz="1007486" rtl="0" eaLnBrk="1" latinLnBrk="0" hangingPunct="1">
        <a:defRPr sz="1983" kern="1200">
          <a:solidFill>
            <a:schemeClr val="tx1"/>
          </a:solidFill>
          <a:latin typeface="+mn-lt"/>
          <a:ea typeface="+mn-ea"/>
          <a:cs typeface="+mn-cs"/>
        </a:defRPr>
      </a:lvl8pPr>
      <a:lvl9pPr marL="4029944" algn="l" defTabSz="1007486" rtl="0" eaLnBrk="1" latinLnBrk="0" hangingPunct="1">
        <a:defRPr sz="198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tmp"/><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tmp"/></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10.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15.jpg"/><Relationship Id="rId7" Type="http://schemas.openxmlformats.org/officeDocument/2006/relationships/image" Target="../media/image18.jp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17.jpg"/><Relationship Id="rId5" Type="http://schemas.openxmlformats.org/officeDocument/2006/relationships/image" Target="../media/image12.png"/><Relationship Id="rId10" Type="http://schemas.openxmlformats.org/officeDocument/2006/relationships/image" Target="../media/image21.jpg"/><Relationship Id="rId4" Type="http://schemas.openxmlformats.org/officeDocument/2006/relationships/image" Target="../media/image16.png"/><Relationship Id="rId9" Type="http://schemas.openxmlformats.org/officeDocument/2006/relationships/image" Target="../media/image20.jpg"/></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2.png"/><Relationship Id="rId1" Type="http://schemas.openxmlformats.org/officeDocument/2006/relationships/slideLayout" Target="../slideLayouts/slideLayout12.xml"/><Relationship Id="rId5" Type="http://schemas.microsoft.com/office/2007/relationships/hdphoto" Target="../media/hdphoto2.wdp"/><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2" Type="http://schemas.openxmlformats.org/officeDocument/2006/relationships/image" Target="../media/image24.tmp"/><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7.emf"/></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microsoft.com/office/2007/relationships/hdphoto" Target="../media/hdphoto4.wdp"/><Relationship Id="rId7" Type="http://schemas.microsoft.com/office/2007/relationships/hdphoto" Target="../media/hdphoto5.wdp"/><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jpeg"/><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5" Type="http://schemas.openxmlformats.org/officeDocument/2006/relationships/hyperlink" Target="https://www.certificadosenergeticos.com/residuos-de-construccion-y-demolicion-reciclados-reutilizacion" TargetMode="External"/><Relationship Id="rId4" Type="http://schemas.microsoft.com/office/2007/relationships/hdphoto" Target="../media/hdphoto6.wdp"/></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5.tmp"/><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7.tmp"/><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8.tmp"/><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9.tmp"/><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0.tmp"/><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51.tmp"/></Relationships>
</file>

<file path=ppt/slides/_rels/slide43.xml.rels><?xml version="1.0" encoding="UTF-8" standalone="yes"?>
<Relationships xmlns="http://schemas.openxmlformats.org/package/2006/relationships"><Relationship Id="rId3" Type="http://schemas.openxmlformats.org/officeDocument/2006/relationships/image" Target="../media/image52.tmp"/><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3.tmp"/><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4.tmp"/><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5.tmp"/><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6.tmp"/><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7.tmp"/><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8.tmp"/><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9.tmp"/><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0.tmp"/><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1.tmp"/><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2.tmp"/><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5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6.tmp"/><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7.tmp"/><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8.tmp"/><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9.tmp"/><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70.tmp"/><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71.tmp"/><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72.tmp"/><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microsoft.com/office/2007/relationships/hdphoto" Target="../media/hdphoto7.wdp"/></Relationships>
</file>

<file path=ppt/slides/_rels/slide6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2.xml"/><Relationship Id="rId4" Type="http://schemas.openxmlformats.org/officeDocument/2006/relationships/image" Target="../media/image76.jpeg"/></Relationships>
</file>

<file path=ppt/slides/_rels/slide66.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2.xml"/><Relationship Id="rId5" Type="http://schemas.openxmlformats.org/officeDocument/2006/relationships/image" Target="../media/image80.png"/><Relationship Id="rId4" Type="http://schemas.openxmlformats.org/officeDocument/2006/relationships/image" Target="../media/image79.jpeg"/></Relationships>
</file>

<file path=ppt/slides/_rels/slide67.xml.rels><?xml version="1.0" encoding="UTF-8" standalone="yes"?>
<Relationships xmlns="http://schemas.openxmlformats.org/package/2006/relationships"><Relationship Id="rId3" Type="http://schemas.openxmlformats.org/officeDocument/2006/relationships/image" Target="../media/image81.tmp"/><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82.tmp"/></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83.tmp"/><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84.tmp"/><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85.tmp"/><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27643EEB-C8CF-406E-A503-893BEC439F60}"/>
              </a:ext>
            </a:extLst>
          </p:cNvPr>
          <p:cNvSpPr txBox="1"/>
          <p:nvPr/>
        </p:nvSpPr>
        <p:spPr>
          <a:xfrm>
            <a:off x="620712" y="501650"/>
            <a:ext cx="12115800" cy="3539430"/>
          </a:xfrm>
          <a:prstGeom prst="rect">
            <a:avLst/>
          </a:prstGeom>
          <a:noFill/>
        </p:spPr>
        <p:txBody>
          <a:bodyPr wrap="square">
            <a:spAutoFit/>
          </a:bodyPr>
          <a:lstStyle/>
          <a:p>
            <a:pPr algn="just"/>
            <a:r>
              <a:rPr lang="es-ES" sz="3200" dirty="0">
                <a:latin typeface="Times New Roman" panose="02020603050405020304" pitchFamily="18" charset="0"/>
                <a:cs typeface="Times New Roman" panose="02020603050405020304" pitchFamily="18" charset="0"/>
              </a:rPr>
              <a:t>•Desde el principio dela humanidad se ha generado y sigue generando desechos o basura</a:t>
            </a:r>
          </a:p>
          <a:p>
            <a:pPr algn="just"/>
            <a:endParaRPr lang="es-ES" sz="3200" dirty="0">
              <a:latin typeface="Times New Roman" panose="02020603050405020304" pitchFamily="18" charset="0"/>
              <a:cs typeface="Times New Roman" panose="02020603050405020304" pitchFamily="18" charset="0"/>
            </a:endParaRPr>
          </a:p>
          <a:p>
            <a:pPr algn="just"/>
            <a:r>
              <a:rPr lang="es-ES" sz="3200" dirty="0">
                <a:latin typeface="Times New Roman" panose="02020603050405020304" pitchFamily="18" charset="0"/>
                <a:cs typeface="Times New Roman" panose="02020603050405020304" pitchFamily="18" charset="0"/>
              </a:rPr>
              <a:t>PERO</a:t>
            </a:r>
          </a:p>
          <a:p>
            <a:pPr algn="just"/>
            <a:endParaRPr lang="es-ES" sz="3200" dirty="0">
              <a:latin typeface="Times New Roman" panose="02020603050405020304" pitchFamily="18" charset="0"/>
              <a:cs typeface="Times New Roman" panose="02020603050405020304" pitchFamily="18" charset="0"/>
            </a:endParaRPr>
          </a:p>
          <a:p>
            <a:pPr algn="just"/>
            <a:r>
              <a:rPr lang="es-ES" sz="3200" dirty="0">
                <a:latin typeface="Times New Roman" panose="02020603050405020304" pitchFamily="18" charset="0"/>
                <a:cs typeface="Times New Roman" panose="02020603050405020304" pitchFamily="18" charset="0"/>
              </a:rPr>
              <a:t>•Con el progreso de la civilización, los desechos se volvieron de una naturaleza más compleja</a:t>
            </a:r>
            <a:r>
              <a:rPr lang="es-ES" dirty="0">
                <a:latin typeface="Times New Roman" panose="02020603050405020304" pitchFamily="18" charset="0"/>
                <a:cs typeface="Times New Roman" panose="02020603050405020304" pitchFamily="18" charset="0"/>
              </a:rPr>
              <a:t>.</a:t>
            </a:r>
            <a:endParaRPr lang="es-MX" dirty="0">
              <a:latin typeface="Times New Roman" panose="02020603050405020304" pitchFamily="18" charset="0"/>
              <a:cs typeface="Times New Roman" panose="02020603050405020304" pitchFamily="18" charset="0"/>
            </a:endParaRPr>
          </a:p>
        </p:txBody>
      </p:sp>
      <p:sp>
        <p:nvSpPr>
          <p:cNvPr id="9" name="CuadroTexto 8">
            <a:extLst>
              <a:ext uri="{FF2B5EF4-FFF2-40B4-BE49-F238E27FC236}">
                <a16:creationId xmlns:a16="http://schemas.microsoft.com/office/drawing/2014/main" id="{A8DCB6D1-AE77-4289-B569-A39B0953BF55}"/>
              </a:ext>
            </a:extLst>
          </p:cNvPr>
          <p:cNvSpPr txBox="1"/>
          <p:nvPr/>
        </p:nvSpPr>
        <p:spPr>
          <a:xfrm>
            <a:off x="544512" y="4768850"/>
            <a:ext cx="12192000" cy="1815882"/>
          </a:xfrm>
          <a:prstGeom prst="rect">
            <a:avLst/>
          </a:prstGeom>
          <a:noFill/>
        </p:spPr>
        <p:txBody>
          <a:bodyPr wrap="square">
            <a:spAutoFit/>
          </a:bodyPr>
          <a:lstStyle/>
          <a:p>
            <a:r>
              <a:rPr lang="es-ES" sz="2800" dirty="0">
                <a:latin typeface="Times New Roman" panose="02020603050405020304" pitchFamily="18" charset="0"/>
                <a:cs typeface="Times New Roman" panose="02020603050405020304" pitchFamily="18" charset="0"/>
              </a:rPr>
              <a:t>¿Qué son los desechos o basura sólida?</a:t>
            </a:r>
          </a:p>
          <a:p>
            <a:endParaRPr lang="es-ES" sz="2800" dirty="0">
              <a:latin typeface="Times New Roman" panose="02020603050405020304" pitchFamily="18" charset="0"/>
              <a:cs typeface="Times New Roman" panose="02020603050405020304" pitchFamily="18" charset="0"/>
            </a:endParaRPr>
          </a:p>
          <a:p>
            <a:pPr algn="just"/>
            <a:r>
              <a:rPr lang="es-ES" sz="2800" dirty="0">
                <a:latin typeface="Times New Roman" panose="02020603050405020304" pitchFamily="18" charset="0"/>
                <a:cs typeface="Times New Roman" panose="02020603050405020304" pitchFamily="18" charset="0"/>
              </a:rPr>
              <a:t>Materiales no líquidos, no solubles que van desde basura municipal hasta desechos industriales que contienen sustancias complejas y en ocasiones peligrosas</a:t>
            </a:r>
            <a:endParaRPr lang="es-MX"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013361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2448886" y="551688"/>
            <a:ext cx="3175" cy="1905"/>
          </a:xfrm>
          <a:custGeom>
            <a:avLst/>
            <a:gdLst/>
            <a:ahLst/>
            <a:cxnLst/>
            <a:rect l="l" t="t" r="r" b="b"/>
            <a:pathLst>
              <a:path w="3175" h="1904">
                <a:moveTo>
                  <a:pt x="0" y="761"/>
                </a:moveTo>
                <a:lnTo>
                  <a:pt x="3047" y="761"/>
                </a:lnTo>
              </a:path>
            </a:pathLst>
          </a:custGeom>
          <a:ln w="3175">
            <a:solidFill>
              <a:srgbClr val="991E8C"/>
            </a:solidFill>
          </a:ln>
        </p:spPr>
        <p:txBody>
          <a:bodyPr wrap="square" lIns="0" tIns="0" rIns="0" bIns="0" rtlCol="0"/>
          <a:lstStyle/>
          <a:p>
            <a:endParaRPr/>
          </a:p>
        </p:txBody>
      </p:sp>
      <p:sp>
        <p:nvSpPr>
          <p:cNvPr id="8" name="object 8"/>
          <p:cNvSpPr/>
          <p:nvPr/>
        </p:nvSpPr>
        <p:spPr>
          <a:xfrm>
            <a:off x="2468698" y="557784"/>
            <a:ext cx="1905" cy="1905"/>
          </a:xfrm>
          <a:custGeom>
            <a:avLst/>
            <a:gdLst/>
            <a:ahLst/>
            <a:cxnLst/>
            <a:rect l="l" t="t" r="r" b="b"/>
            <a:pathLst>
              <a:path w="1905" h="1904">
                <a:moveTo>
                  <a:pt x="0" y="761"/>
                </a:moveTo>
                <a:lnTo>
                  <a:pt x="1523" y="761"/>
                </a:lnTo>
              </a:path>
            </a:pathLst>
          </a:custGeom>
          <a:ln w="3175">
            <a:solidFill>
              <a:srgbClr val="991E8C"/>
            </a:solidFill>
          </a:ln>
        </p:spPr>
        <p:txBody>
          <a:bodyPr wrap="square" lIns="0" tIns="0" rIns="0" bIns="0" rtlCol="0"/>
          <a:lstStyle/>
          <a:p>
            <a:endParaRPr/>
          </a:p>
        </p:txBody>
      </p:sp>
      <p:sp>
        <p:nvSpPr>
          <p:cNvPr id="14" name="object 14"/>
          <p:cNvSpPr txBox="1">
            <a:spLocks noGrp="1"/>
          </p:cNvSpPr>
          <p:nvPr>
            <p:ph type="title"/>
          </p:nvPr>
        </p:nvSpPr>
        <p:spPr>
          <a:xfrm>
            <a:off x="2333954" y="274689"/>
            <a:ext cx="8530565" cy="553998"/>
          </a:xfrm>
          <a:prstGeom prst="rect">
            <a:avLst/>
          </a:prstGeom>
        </p:spPr>
        <p:txBody>
          <a:bodyPr vert="horz" wrap="square" lIns="0" tIns="0" rIns="0" bIns="0" rtlCol="0" anchor="ctr">
            <a:spAutoFit/>
          </a:bodyPr>
          <a:lstStyle/>
          <a:p>
            <a:pPr marL="962025">
              <a:lnSpc>
                <a:spcPct val="100000"/>
              </a:lnSpc>
            </a:pPr>
            <a:r>
              <a:rPr lang="es-ES" sz="3600" dirty="0">
                <a:solidFill>
                  <a:schemeClr val="tx1"/>
                </a:solidFill>
              </a:rPr>
              <a:t>Manejo de desechos o basura solida</a:t>
            </a:r>
            <a:endParaRPr sz="3600" dirty="0">
              <a:solidFill>
                <a:schemeClr val="tx1"/>
              </a:solidFill>
            </a:endParaRPr>
          </a:p>
        </p:txBody>
      </p:sp>
      <p:sp>
        <p:nvSpPr>
          <p:cNvPr id="16" name="CuadroTexto 15">
            <a:extLst>
              <a:ext uri="{FF2B5EF4-FFF2-40B4-BE49-F238E27FC236}">
                <a16:creationId xmlns:a16="http://schemas.microsoft.com/office/drawing/2014/main" id="{A6217EB7-19E8-4FBD-A61C-CAFE068524FF}"/>
              </a:ext>
            </a:extLst>
          </p:cNvPr>
          <p:cNvSpPr txBox="1"/>
          <p:nvPr/>
        </p:nvSpPr>
        <p:spPr>
          <a:xfrm>
            <a:off x="1535112" y="6791073"/>
            <a:ext cx="10128250" cy="369332"/>
          </a:xfrm>
          <a:prstGeom prst="rect">
            <a:avLst/>
          </a:prstGeom>
          <a:noFill/>
        </p:spPr>
        <p:txBody>
          <a:bodyPr wrap="square">
            <a:spAutoFit/>
          </a:bodyPr>
          <a:lstStyle/>
          <a:p>
            <a:r>
              <a:rPr lang="es-MX" dirty="0"/>
              <a:t>https://www.atsdr.cdc.gov/es/training/toxicology_curriculum/es_answers.html#anchor_1548771930633</a:t>
            </a:r>
          </a:p>
        </p:txBody>
      </p:sp>
      <p:pic>
        <p:nvPicPr>
          <p:cNvPr id="4" name="Imagen 3">
            <a:extLst>
              <a:ext uri="{FF2B5EF4-FFF2-40B4-BE49-F238E27FC236}">
                <a16:creationId xmlns:a16="http://schemas.microsoft.com/office/drawing/2014/main" id="{8C061B7E-B450-487D-AC1B-E121FB8BF7FC}"/>
              </a:ext>
            </a:extLst>
          </p:cNvPr>
          <p:cNvPicPr>
            <a:picLocks noChangeAspect="1"/>
          </p:cNvPicPr>
          <p:nvPr/>
        </p:nvPicPr>
        <p:blipFill rotWithShape="1">
          <a:blip r:embed="rId3">
            <a:extLst>
              <a:ext uri="{28A0092B-C50C-407E-A947-70E740481C1C}">
                <a14:useLocalDpi xmlns:a14="http://schemas.microsoft.com/office/drawing/2010/main" val="0"/>
              </a:ext>
            </a:extLst>
          </a:blip>
          <a:srcRect l="25158" t="30840" r="22131" b="16748"/>
          <a:stretch/>
        </p:blipFill>
        <p:spPr>
          <a:xfrm>
            <a:off x="392112" y="2024139"/>
            <a:ext cx="5872348" cy="3508222"/>
          </a:xfrm>
          <a:prstGeom prst="rect">
            <a:avLst/>
          </a:prstGeom>
        </p:spPr>
      </p:pic>
      <p:pic>
        <p:nvPicPr>
          <p:cNvPr id="3" name="Imagen 2">
            <a:extLst>
              <a:ext uri="{FF2B5EF4-FFF2-40B4-BE49-F238E27FC236}">
                <a16:creationId xmlns:a16="http://schemas.microsoft.com/office/drawing/2014/main" id="{BFD51614-BFA4-4148-9D89-3DAB731C8E4E}"/>
              </a:ext>
            </a:extLst>
          </p:cNvPr>
          <p:cNvPicPr>
            <a:picLocks noChangeAspect="1"/>
          </p:cNvPicPr>
          <p:nvPr/>
        </p:nvPicPr>
        <p:blipFill rotWithShape="1">
          <a:blip r:embed="rId4">
            <a:extLst>
              <a:ext uri="{28A0092B-C50C-407E-A947-70E740481C1C}">
                <a14:useLocalDpi xmlns:a14="http://schemas.microsoft.com/office/drawing/2010/main" val="0"/>
              </a:ext>
            </a:extLst>
          </a:blip>
          <a:srcRect l="18871" t="54196" r="25542" b="4619"/>
          <a:stretch/>
        </p:blipFill>
        <p:spPr>
          <a:xfrm>
            <a:off x="6337096" y="1951494"/>
            <a:ext cx="6856617" cy="373379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upo 29">
            <a:extLst>
              <a:ext uri="{FF2B5EF4-FFF2-40B4-BE49-F238E27FC236}">
                <a16:creationId xmlns:a16="http://schemas.microsoft.com/office/drawing/2014/main" id="{E4A82D16-10CF-46FF-AFD2-D8A81D60D75D}"/>
              </a:ext>
            </a:extLst>
          </p:cNvPr>
          <p:cNvGrpSpPr/>
          <p:nvPr/>
        </p:nvGrpSpPr>
        <p:grpSpPr>
          <a:xfrm>
            <a:off x="2720784" y="832360"/>
            <a:ext cx="7991856" cy="5724143"/>
            <a:chOff x="1350772" y="832359"/>
            <a:chExt cx="7991856" cy="5724143"/>
          </a:xfrm>
        </p:grpSpPr>
        <p:sp>
          <p:nvSpPr>
            <p:cNvPr id="14" name="object 14"/>
            <p:cNvSpPr/>
            <p:nvPr/>
          </p:nvSpPr>
          <p:spPr>
            <a:xfrm>
              <a:off x="1350772" y="832359"/>
              <a:ext cx="7991856" cy="2564891"/>
            </a:xfrm>
            <a:prstGeom prst="rect">
              <a:avLst/>
            </a:prstGeom>
            <a:blipFill>
              <a:blip r:embed="rId3" cstate="print"/>
              <a:stretch>
                <a:fillRect/>
              </a:stretch>
            </a:blipFill>
          </p:spPr>
          <p:txBody>
            <a:bodyPr wrap="square" lIns="0" tIns="0" rIns="0" bIns="0" rtlCol="0"/>
            <a:lstStyle/>
            <a:p>
              <a:endParaRPr dirty="0"/>
            </a:p>
          </p:txBody>
        </p:sp>
        <p:sp>
          <p:nvSpPr>
            <p:cNvPr id="27" name="object 27"/>
            <p:cNvSpPr/>
            <p:nvPr/>
          </p:nvSpPr>
          <p:spPr>
            <a:xfrm>
              <a:off x="1350772" y="3397250"/>
              <a:ext cx="7991856" cy="3159252"/>
            </a:xfrm>
            <a:prstGeom prst="rect">
              <a:avLst/>
            </a:prstGeom>
            <a:blipFill>
              <a:blip r:embed="rId4" cstate="print"/>
              <a:stretch>
                <a:fillRect/>
              </a:stretch>
            </a:blipFill>
          </p:spPr>
          <p:txBody>
            <a:bodyPr wrap="square" lIns="0" tIns="0" rIns="0" bIns="0" rtlCol="0"/>
            <a:lstStyle/>
            <a:p>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DEE0A494-527D-43A7-B618-428BCCCFDBFC}"/>
              </a:ext>
            </a:extLst>
          </p:cNvPr>
          <p:cNvSpPr txBox="1"/>
          <p:nvPr/>
        </p:nvSpPr>
        <p:spPr>
          <a:xfrm>
            <a:off x="1077912" y="958850"/>
            <a:ext cx="9982200" cy="5016758"/>
          </a:xfrm>
          <a:prstGeom prst="rect">
            <a:avLst/>
          </a:prstGeom>
          <a:noFill/>
        </p:spPr>
        <p:txBody>
          <a:bodyPr wrap="square">
            <a:spAutoFit/>
          </a:bodyPr>
          <a:lstStyle/>
          <a:p>
            <a:r>
              <a:rPr lang="es-ES" sz="3200" b="1" dirty="0">
                <a:latin typeface="Times New Roman" panose="02020603050405020304" pitchFamily="18" charset="0"/>
                <a:cs typeface="Times New Roman" panose="02020603050405020304" pitchFamily="18" charset="0"/>
              </a:rPr>
              <a:t>Introducción a la gestión de desechos sólidos</a:t>
            </a:r>
          </a:p>
          <a:p>
            <a:endParaRPr lang="es-ES" sz="2400" dirty="0">
              <a:latin typeface="Times New Roman" panose="02020603050405020304" pitchFamily="18" charset="0"/>
              <a:cs typeface="Times New Roman" panose="02020603050405020304" pitchFamily="18" charset="0"/>
            </a:endParaRPr>
          </a:p>
          <a:p>
            <a:r>
              <a:rPr lang="es-ES" sz="2400" dirty="0">
                <a:latin typeface="Times New Roman" panose="02020603050405020304" pitchFamily="18" charset="0"/>
                <a:cs typeface="Times New Roman" panose="02020603050405020304" pitchFamily="18" charset="0"/>
              </a:rPr>
              <a:t>•La naturaleza y la abundancia en diferentes países dependen de:</a:t>
            </a:r>
          </a:p>
          <a:p>
            <a:endParaRPr lang="es-ES" sz="2400" dirty="0">
              <a:latin typeface="Times New Roman" panose="02020603050405020304" pitchFamily="18" charset="0"/>
              <a:cs typeface="Times New Roman" panose="02020603050405020304" pitchFamily="18" charset="0"/>
            </a:endParaRPr>
          </a:p>
          <a:p>
            <a:r>
              <a:rPr lang="es-ES" sz="2400" dirty="0">
                <a:latin typeface="Times New Roman" panose="02020603050405020304" pitchFamily="18" charset="0"/>
                <a:cs typeface="Times New Roman" panose="02020603050405020304" pitchFamily="18" charset="0"/>
              </a:rPr>
              <a:t>	- Ubicación geográfica</a:t>
            </a:r>
          </a:p>
          <a:p>
            <a:r>
              <a:rPr lang="es-ES" sz="2400" dirty="0">
                <a:latin typeface="Times New Roman" panose="02020603050405020304" pitchFamily="18" charset="0"/>
                <a:cs typeface="Times New Roman" panose="02020603050405020304" pitchFamily="18" charset="0"/>
              </a:rPr>
              <a:t>	- Clima</a:t>
            </a:r>
          </a:p>
          <a:p>
            <a:r>
              <a:rPr lang="es-ES" sz="2400" dirty="0">
                <a:latin typeface="Times New Roman" panose="02020603050405020304" pitchFamily="18" charset="0"/>
                <a:cs typeface="Times New Roman" panose="02020603050405020304" pitchFamily="18" charset="0"/>
              </a:rPr>
              <a:t>	- Grado de industrialización</a:t>
            </a:r>
          </a:p>
          <a:p>
            <a:r>
              <a:rPr lang="es-ES" sz="2400" dirty="0">
                <a:latin typeface="Times New Roman" panose="02020603050405020304" pitchFamily="18" charset="0"/>
                <a:cs typeface="Times New Roman" panose="02020603050405020304" pitchFamily="18" charset="0"/>
              </a:rPr>
              <a:t>	- Recursos disponibles</a:t>
            </a:r>
          </a:p>
          <a:p>
            <a:r>
              <a:rPr lang="es-ES" sz="2400" dirty="0">
                <a:latin typeface="Times New Roman" panose="02020603050405020304" pitchFamily="18" charset="0"/>
                <a:cs typeface="Times New Roman" panose="02020603050405020304" pitchFamily="18" charset="0"/>
              </a:rPr>
              <a:t>	- Condiciones socioeconómicas</a:t>
            </a:r>
          </a:p>
          <a:p>
            <a:r>
              <a:rPr lang="es-ES" sz="2400" dirty="0">
                <a:latin typeface="Times New Roman" panose="02020603050405020304" pitchFamily="18" charset="0"/>
                <a:cs typeface="Times New Roman" panose="02020603050405020304" pitchFamily="18" charset="0"/>
              </a:rPr>
              <a:t>	- Costumbre religiosa</a:t>
            </a:r>
          </a:p>
          <a:p>
            <a:r>
              <a:rPr lang="es-ES" sz="2400" dirty="0">
                <a:latin typeface="Times New Roman" panose="02020603050405020304" pitchFamily="18" charset="0"/>
                <a:cs typeface="Times New Roman" panose="02020603050405020304" pitchFamily="18" charset="0"/>
              </a:rPr>
              <a:t>	- Estilo de vida</a:t>
            </a:r>
          </a:p>
          <a:p>
            <a:r>
              <a:rPr lang="es-ES" sz="2400" dirty="0">
                <a:latin typeface="Times New Roman" panose="02020603050405020304" pitchFamily="18" charset="0"/>
                <a:cs typeface="Times New Roman" panose="02020603050405020304" pitchFamily="18" charset="0"/>
              </a:rPr>
              <a:t>	- Comportamiento de los consumidores</a:t>
            </a:r>
          </a:p>
          <a:p>
            <a:r>
              <a:rPr lang="es-ES" sz="2400" dirty="0">
                <a:latin typeface="Times New Roman" panose="02020603050405020304" pitchFamily="18" charset="0"/>
                <a:cs typeface="Times New Roman" panose="02020603050405020304" pitchFamily="18" charset="0"/>
              </a:rPr>
              <a:t>	- Estación del año</a:t>
            </a:r>
            <a:endParaRPr lang="es-MX"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5536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84972C2C-03CE-4D5D-A705-4DFEAC932978}"/>
              </a:ext>
            </a:extLst>
          </p:cNvPr>
          <p:cNvSpPr txBox="1"/>
          <p:nvPr/>
        </p:nvSpPr>
        <p:spPr>
          <a:xfrm>
            <a:off x="315912" y="531207"/>
            <a:ext cx="12496800" cy="6494085"/>
          </a:xfrm>
          <a:prstGeom prst="rect">
            <a:avLst/>
          </a:prstGeom>
          <a:noFill/>
        </p:spPr>
        <p:txBody>
          <a:bodyPr wrap="square">
            <a:spAutoFit/>
          </a:bodyPr>
          <a:lstStyle/>
          <a:p>
            <a:pPr algn="just"/>
            <a:r>
              <a:rPr lang="es-ES" sz="2600" dirty="0">
                <a:latin typeface="Times New Roman" panose="02020603050405020304" pitchFamily="18" charset="0"/>
                <a:cs typeface="Times New Roman" panose="02020603050405020304" pitchFamily="18" charset="0"/>
              </a:rPr>
              <a:t>Los desechos sólidos urbanos, comúnmente conocidos como basura o basuras, Desperdicios o basura (Reino Unido) son un tipo de residuo que consiste en artículos cotidianos que consumimos y tiramos.</a:t>
            </a:r>
          </a:p>
          <a:p>
            <a:pPr algn="just"/>
            <a:endParaRPr lang="es-ES" sz="2600" dirty="0">
              <a:latin typeface="Times New Roman" panose="02020603050405020304" pitchFamily="18" charset="0"/>
              <a:cs typeface="Times New Roman" panose="02020603050405020304" pitchFamily="18" charset="0"/>
            </a:endParaRPr>
          </a:p>
          <a:p>
            <a:pPr algn="just"/>
            <a:r>
              <a:rPr lang="es-ES" sz="2600" dirty="0">
                <a:latin typeface="Times New Roman" panose="02020603050405020304" pitchFamily="18" charset="0"/>
                <a:cs typeface="Times New Roman" panose="02020603050405020304" pitchFamily="18" charset="0"/>
              </a:rPr>
              <a:t>Incluye predominantemente desechos de alimentos, desechos de jardín, contenedores y empaques de productos, y otros desechos inorgánicos diversos de fuentes residenciales, comerciales, institucionales e industriales.</a:t>
            </a:r>
          </a:p>
          <a:p>
            <a:pPr algn="just"/>
            <a:endParaRPr lang="es-ES" sz="2600" dirty="0">
              <a:latin typeface="Times New Roman" panose="02020603050405020304" pitchFamily="18" charset="0"/>
              <a:cs typeface="Times New Roman" panose="02020603050405020304" pitchFamily="18" charset="0"/>
            </a:endParaRPr>
          </a:p>
          <a:p>
            <a:pPr algn="just"/>
            <a:r>
              <a:rPr lang="es-ES" sz="2600" dirty="0">
                <a:latin typeface="Times New Roman" panose="02020603050405020304" pitchFamily="18" charset="0"/>
                <a:cs typeface="Times New Roman" panose="02020603050405020304" pitchFamily="18" charset="0"/>
              </a:rPr>
              <a:t>Ejemplos de desechos son electrodomésticos usados, periódicos, ropa, raspadores de comida, cajas, vajillas desechables, papel de oficina y de aula, muebles, tarimas de madera, llantas de goma y desechos de cafeterías. Los desechos sólidos urbanos no incluyen desechos industriales, desechos agrícolas y lodos.</a:t>
            </a:r>
          </a:p>
          <a:p>
            <a:pPr algn="just"/>
            <a:endParaRPr lang="es-ES" sz="2600" dirty="0">
              <a:latin typeface="Times New Roman" panose="02020603050405020304" pitchFamily="18" charset="0"/>
              <a:cs typeface="Times New Roman" panose="02020603050405020304" pitchFamily="18" charset="0"/>
            </a:endParaRPr>
          </a:p>
          <a:p>
            <a:pPr algn="just"/>
            <a:r>
              <a:rPr lang="es-ES" sz="2600" dirty="0">
                <a:latin typeface="Times New Roman" panose="02020603050405020304" pitchFamily="18" charset="0"/>
                <a:cs typeface="Times New Roman" panose="02020603050405020304" pitchFamily="18" charset="0"/>
              </a:rPr>
              <a:t>La recolección la realiza el municipio dentro de un área determinada. Están en forma sólida o semisólida. El término desechos residuales se refiere a los desechos de origen doméstico que contienen materiales que no se han separado o enviado para su reprocesamiento.</a:t>
            </a:r>
            <a:endParaRPr lang="es-MX" sz="2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81417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A23CD370-8C89-4155-B1E3-CD41ECF17A82}"/>
              </a:ext>
            </a:extLst>
          </p:cNvPr>
          <p:cNvSpPr txBox="1"/>
          <p:nvPr/>
        </p:nvSpPr>
        <p:spPr>
          <a:xfrm>
            <a:off x="2525712" y="1035050"/>
            <a:ext cx="7162800" cy="4524315"/>
          </a:xfrm>
          <a:prstGeom prst="rect">
            <a:avLst/>
          </a:prstGeom>
          <a:noFill/>
        </p:spPr>
        <p:txBody>
          <a:bodyPr wrap="square">
            <a:spAutoFit/>
          </a:bodyPr>
          <a:lstStyle/>
          <a:p>
            <a:r>
              <a:rPr lang="es-ES" sz="3200" dirty="0">
                <a:latin typeface="Times New Roman" panose="02020603050405020304" pitchFamily="18" charset="0"/>
                <a:cs typeface="Times New Roman" panose="02020603050405020304" pitchFamily="18" charset="0"/>
              </a:rPr>
              <a:t>Manejo de desechos sólidos</a:t>
            </a:r>
          </a:p>
          <a:p>
            <a:endParaRPr lang="es-ES" sz="3200" dirty="0">
              <a:latin typeface="Times New Roman" panose="02020603050405020304" pitchFamily="18" charset="0"/>
              <a:cs typeface="Times New Roman" panose="02020603050405020304" pitchFamily="18" charset="0"/>
            </a:endParaRPr>
          </a:p>
          <a:p>
            <a:r>
              <a:rPr lang="es-ES" sz="3200" dirty="0">
                <a:latin typeface="Times New Roman" panose="02020603050405020304" pitchFamily="18" charset="0"/>
                <a:cs typeface="Times New Roman" panose="02020603050405020304" pitchFamily="18" charset="0"/>
              </a:rPr>
              <a:t>Objetivos:</a:t>
            </a:r>
          </a:p>
          <a:p>
            <a:endParaRPr lang="es-ES" sz="3200" dirty="0">
              <a:latin typeface="Times New Roman" panose="02020603050405020304" pitchFamily="18" charset="0"/>
              <a:cs typeface="Times New Roman" panose="02020603050405020304" pitchFamily="18" charset="0"/>
            </a:endParaRPr>
          </a:p>
          <a:p>
            <a:r>
              <a:rPr lang="es-ES" sz="3200" dirty="0">
                <a:latin typeface="Times New Roman" panose="02020603050405020304" pitchFamily="18" charset="0"/>
                <a:cs typeface="Times New Roman" panose="02020603050405020304" pitchFamily="18" charset="0"/>
              </a:rPr>
              <a:t>	• Higiene y salud pública</a:t>
            </a:r>
          </a:p>
          <a:p>
            <a:r>
              <a:rPr lang="es-ES" sz="3200" dirty="0">
                <a:latin typeface="Times New Roman" panose="02020603050405020304" pitchFamily="18" charset="0"/>
                <a:cs typeface="Times New Roman" panose="02020603050405020304" pitchFamily="18" charset="0"/>
              </a:rPr>
              <a:t>	• Reutilización, recuperación y reciclaje</a:t>
            </a:r>
          </a:p>
          <a:p>
            <a:r>
              <a:rPr lang="es-ES" sz="3200" dirty="0">
                <a:latin typeface="Times New Roman" panose="02020603050405020304" pitchFamily="18" charset="0"/>
                <a:cs typeface="Times New Roman" panose="02020603050405020304" pitchFamily="18" charset="0"/>
              </a:rPr>
              <a:t>	• Generación de energía</a:t>
            </a:r>
          </a:p>
          <a:p>
            <a:r>
              <a:rPr lang="es-ES" sz="3200" dirty="0">
                <a:latin typeface="Times New Roman" panose="02020603050405020304" pitchFamily="18" charset="0"/>
                <a:cs typeface="Times New Roman" panose="02020603050405020304" pitchFamily="18" charset="0"/>
              </a:rPr>
              <a:t>	• Desarrollo sostenible</a:t>
            </a:r>
          </a:p>
          <a:p>
            <a:r>
              <a:rPr lang="es-ES" sz="3200" dirty="0">
                <a:latin typeface="Times New Roman" panose="02020603050405020304" pitchFamily="18" charset="0"/>
                <a:cs typeface="Times New Roman" panose="02020603050405020304" pitchFamily="18" charset="0"/>
              </a:rPr>
              <a:t>	• Estética</a:t>
            </a:r>
            <a:endParaRPr lang="es-MX"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284678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CuadroTexto 32">
            <a:extLst>
              <a:ext uri="{FF2B5EF4-FFF2-40B4-BE49-F238E27FC236}">
                <a16:creationId xmlns:a16="http://schemas.microsoft.com/office/drawing/2014/main" id="{ACEE78A0-C054-46AB-A7FC-CAB8DD17C250}"/>
              </a:ext>
            </a:extLst>
          </p:cNvPr>
          <p:cNvSpPr txBox="1"/>
          <p:nvPr/>
        </p:nvSpPr>
        <p:spPr>
          <a:xfrm>
            <a:off x="4278312" y="349251"/>
            <a:ext cx="4426618" cy="584775"/>
          </a:xfrm>
          <a:prstGeom prst="rect">
            <a:avLst/>
          </a:prstGeom>
          <a:noFill/>
        </p:spPr>
        <p:txBody>
          <a:bodyPr wrap="square">
            <a:spAutoFit/>
          </a:bodyPr>
          <a:lstStyle/>
          <a:p>
            <a:r>
              <a:rPr lang="es-ES" sz="3200" dirty="0">
                <a:latin typeface="Times New Roman" panose="02020603050405020304" pitchFamily="18" charset="0"/>
                <a:cs typeface="Times New Roman" panose="02020603050405020304" pitchFamily="18" charset="0"/>
              </a:rPr>
              <a:t>desechos o basura solida</a:t>
            </a:r>
            <a:endParaRPr lang="es-MX" sz="3200" dirty="0">
              <a:latin typeface="Times New Roman" panose="02020603050405020304" pitchFamily="18" charset="0"/>
              <a:cs typeface="Times New Roman" panose="02020603050405020304" pitchFamily="18" charset="0"/>
            </a:endParaRPr>
          </a:p>
        </p:txBody>
      </p:sp>
      <p:sp>
        <p:nvSpPr>
          <p:cNvPr id="36" name="CuadroTexto 35">
            <a:extLst>
              <a:ext uri="{FF2B5EF4-FFF2-40B4-BE49-F238E27FC236}">
                <a16:creationId xmlns:a16="http://schemas.microsoft.com/office/drawing/2014/main" id="{C85BB536-8B25-4F21-92BC-CB41B82B1C2C}"/>
              </a:ext>
            </a:extLst>
          </p:cNvPr>
          <p:cNvSpPr txBox="1"/>
          <p:nvPr/>
        </p:nvSpPr>
        <p:spPr>
          <a:xfrm>
            <a:off x="1839912" y="1008261"/>
            <a:ext cx="9601200" cy="1938992"/>
          </a:xfrm>
          <a:prstGeom prst="rect">
            <a:avLst/>
          </a:prstGeom>
          <a:noFill/>
        </p:spPr>
        <p:txBody>
          <a:bodyPr wrap="square">
            <a:spAutoFit/>
          </a:bodyPr>
          <a:lstStyle/>
          <a:p>
            <a:pPr algn="just"/>
            <a:r>
              <a:rPr lang="es-ES" sz="2400" dirty="0">
                <a:latin typeface="Times New Roman" panose="02020603050405020304" pitchFamily="18" charset="0"/>
                <a:cs typeface="Times New Roman" panose="02020603050405020304" pitchFamily="18" charset="0"/>
              </a:rPr>
              <a:t>Tipos de desechos:</a:t>
            </a:r>
          </a:p>
          <a:p>
            <a:pPr algn="just"/>
            <a:endParaRPr lang="es-ES" sz="2400" dirty="0">
              <a:latin typeface="Times New Roman" panose="02020603050405020304" pitchFamily="18" charset="0"/>
              <a:cs typeface="Times New Roman" panose="02020603050405020304" pitchFamily="18" charset="0"/>
            </a:endParaRPr>
          </a:p>
          <a:p>
            <a:pPr algn="just"/>
            <a:r>
              <a:rPr lang="es-ES" b="1" i="1" dirty="0">
                <a:latin typeface="Times New Roman" panose="02020603050405020304" pitchFamily="18" charset="0"/>
                <a:cs typeface="Times New Roman" panose="02020603050405020304" pitchFamily="18" charset="0"/>
              </a:rPr>
              <a:t>desechos biodegradables</a:t>
            </a:r>
            <a:r>
              <a:rPr lang="es-ES" dirty="0">
                <a:latin typeface="Times New Roman" panose="02020603050405020304" pitchFamily="18" charset="0"/>
                <a:cs typeface="Times New Roman" panose="02020603050405020304" pitchFamily="18" charset="0"/>
              </a:rPr>
              <a:t>: desechos de alimentos y cocinas, desechos verdes, papel (se puede reciclar);</a:t>
            </a:r>
          </a:p>
          <a:p>
            <a:pPr algn="just"/>
            <a:r>
              <a:rPr lang="es-ES" b="1" i="1" dirty="0">
                <a:latin typeface="Times New Roman" panose="02020603050405020304" pitchFamily="18" charset="0"/>
                <a:cs typeface="Times New Roman" panose="02020603050405020304" pitchFamily="18" charset="0"/>
              </a:rPr>
              <a:t>Material reciclable</a:t>
            </a:r>
            <a:r>
              <a:rPr lang="es-ES" dirty="0">
                <a:latin typeface="Times New Roman" panose="02020603050405020304" pitchFamily="18" charset="0"/>
                <a:cs typeface="Times New Roman" panose="02020603050405020304" pitchFamily="18" charset="0"/>
              </a:rPr>
              <a:t>: papel, botellas de vidrio, latas, metales, ciertos plásticos, </a:t>
            </a:r>
            <a:r>
              <a:rPr lang="es-ES" dirty="0" err="1">
                <a:latin typeface="Times New Roman" panose="02020603050405020304" pitchFamily="18" charset="0"/>
                <a:cs typeface="Times New Roman" panose="02020603050405020304" pitchFamily="18" charset="0"/>
              </a:rPr>
              <a:t>etc</a:t>
            </a:r>
            <a:r>
              <a:rPr lang="es-ES" dirty="0">
                <a:latin typeface="Times New Roman" panose="02020603050405020304" pitchFamily="18" charset="0"/>
                <a:cs typeface="Times New Roman" panose="02020603050405020304" pitchFamily="18" charset="0"/>
              </a:rPr>
              <a:t> .;</a:t>
            </a:r>
          </a:p>
          <a:p>
            <a:pPr algn="just"/>
            <a:r>
              <a:rPr lang="es-ES" b="1" i="1" dirty="0">
                <a:latin typeface="Times New Roman" panose="02020603050405020304" pitchFamily="18" charset="0"/>
                <a:cs typeface="Times New Roman" panose="02020603050405020304" pitchFamily="18" charset="0"/>
              </a:rPr>
              <a:t>desechos inertes</a:t>
            </a:r>
            <a:r>
              <a:rPr lang="es-ES" dirty="0">
                <a:latin typeface="Times New Roman" panose="02020603050405020304" pitchFamily="18" charset="0"/>
                <a:cs typeface="Times New Roman" panose="02020603050405020304" pitchFamily="18" charset="0"/>
              </a:rPr>
              <a:t>: desechos de construcción y demolición, tierra, rocas, escombros;</a:t>
            </a:r>
          </a:p>
          <a:p>
            <a:pPr algn="just"/>
            <a:r>
              <a:rPr lang="es-ES" b="1" i="1" dirty="0">
                <a:latin typeface="Times New Roman" panose="02020603050405020304" pitchFamily="18" charset="0"/>
                <a:cs typeface="Times New Roman" panose="02020603050405020304" pitchFamily="18" charset="0"/>
              </a:rPr>
              <a:t>desechos compuestos</a:t>
            </a:r>
            <a:r>
              <a:rPr lang="es-ES" dirty="0">
                <a:latin typeface="Times New Roman" panose="02020603050405020304" pitchFamily="18" charset="0"/>
                <a:cs typeface="Times New Roman" panose="02020603050405020304" pitchFamily="18" charset="0"/>
              </a:rPr>
              <a:t>: cierre de desechos, Tetra Packs, desechos plásticos como juguetes;</a:t>
            </a:r>
            <a:endParaRPr lang="es-MX" dirty="0">
              <a:latin typeface="Times New Roman" panose="02020603050405020304" pitchFamily="18" charset="0"/>
              <a:cs typeface="Times New Roman" panose="02020603050405020304" pitchFamily="18" charset="0"/>
            </a:endParaRPr>
          </a:p>
        </p:txBody>
      </p:sp>
      <p:sp>
        <p:nvSpPr>
          <p:cNvPr id="37" name="CuadroTexto 36">
            <a:extLst>
              <a:ext uri="{FF2B5EF4-FFF2-40B4-BE49-F238E27FC236}">
                <a16:creationId xmlns:a16="http://schemas.microsoft.com/office/drawing/2014/main" id="{8E5B942B-0E29-4880-B29C-093D56834605}"/>
              </a:ext>
            </a:extLst>
          </p:cNvPr>
          <p:cNvSpPr txBox="1"/>
          <p:nvPr/>
        </p:nvSpPr>
        <p:spPr>
          <a:xfrm>
            <a:off x="1839912" y="3049898"/>
            <a:ext cx="8610600" cy="3139321"/>
          </a:xfrm>
          <a:prstGeom prst="rect">
            <a:avLst/>
          </a:prstGeom>
          <a:noFill/>
        </p:spPr>
        <p:txBody>
          <a:bodyPr wrap="square">
            <a:spAutoFit/>
          </a:bodyPr>
          <a:lstStyle/>
          <a:p>
            <a:r>
              <a:rPr lang="es-ES" b="1" dirty="0">
                <a:latin typeface="Times New Roman" panose="02020603050405020304" pitchFamily="18" charset="0"/>
                <a:cs typeface="Times New Roman" panose="02020603050405020304" pitchFamily="18" charset="0"/>
              </a:rPr>
              <a:t>desechos domésticos peligrosos </a:t>
            </a:r>
            <a:r>
              <a:rPr lang="es-ES" dirty="0">
                <a:latin typeface="Times New Roman" panose="02020603050405020304" pitchFamily="18" charset="0"/>
                <a:cs typeface="Times New Roman" panose="02020603050405020304" pitchFamily="18" charset="0"/>
              </a:rPr>
              <a:t>(desechos de casa peligrosos) y desechos tóxicos:</a:t>
            </a:r>
          </a:p>
          <a:p>
            <a:r>
              <a:rPr lang="es-ES" dirty="0">
                <a:latin typeface="Times New Roman" panose="02020603050405020304" pitchFamily="18" charset="0"/>
                <a:cs typeface="Times New Roman" panose="02020603050405020304" pitchFamily="18" charset="0"/>
              </a:rPr>
              <a:t>	• Medicamento,</a:t>
            </a:r>
          </a:p>
          <a:p>
            <a:r>
              <a:rPr lang="es-ES" dirty="0">
                <a:latin typeface="Times New Roman" panose="02020603050405020304" pitchFamily="18" charset="0"/>
                <a:cs typeface="Times New Roman" panose="02020603050405020304" pitchFamily="18" charset="0"/>
              </a:rPr>
              <a:t>	• desechos electrónicos,</a:t>
            </a:r>
          </a:p>
          <a:p>
            <a:r>
              <a:rPr lang="es-ES" dirty="0">
                <a:latin typeface="Times New Roman" panose="02020603050405020304" pitchFamily="18" charset="0"/>
                <a:cs typeface="Times New Roman" panose="02020603050405020304" pitchFamily="18" charset="0"/>
              </a:rPr>
              <a:t>	• Pinturas,</a:t>
            </a:r>
          </a:p>
          <a:p>
            <a:r>
              <a:rPr lang="es-ES" dirty="0">
                <a:latin typeface="Times New Roman" panose="02020603050405020304" pitchFamily="18" charset="0"/>
                <a:cs typeface="Times New Roman" panose="02020603050405020304" pitchFamily="18" charset="0"/>
              </a:rPr>
              <a:t>	• Productos químicos,</a:t>
            </a:r>
          </a:p>
          <a:p>
            <a:r>
              <a:rPr lang="es-ES" dirty="0">
                <a:latin typeface="Times New Roman" panose="02020603050405020304" pitchFamily="18" charset="0"/>
                <a:cs typeface="Times New Roman" panose="02020603050405020304" pitchFamily="18" charset="0"/>
              </a:rPr>
              <a:t>	• Bombillas (focos),</a:t>
            </a:r>
          </a:p>
          <a:p>
            <a:r>
              <a:rPr lang="es-ES" dirty="0">
                <a:latin typeface="Times New Roman" panose="02020603050405020304" pitchFamily="18" charset="0"/>
                <a:cs typeface="Times New Roman" panose="02020603050405020304" pitchFamily="18" charset="0"/>
              </a:rPr>
              <a:t>	• Tubos fluorescentes,</a:t>
            </a:r>
          </a:p>
          <a:p>
            <a:r>
              <a:rPr lang="es-ES" dirty="0">
                <a:latin typeface="Times New Roman" panose="02020603050405020304" pitchFamily="18" charset="0"/>
                <a:cs typeface="Times New Roman" panose="02020603050405020304" pitchFamily="18" charset="0"/>
              </a:rPr>
              <a:t>	• Latas de aerosol,</a:t>
            </a:r>
          </a:p>
          <a:p>
            <a:r>
              <a:rPr lang="es-ES" dirty="0">
                <a:latin typeface="Times New Roman" panose="02020603050405020304" pitchFamily="18" charset="0"/>
                <a:cs typeface="Times New Roman" panose="02020603050405020304" pitchFamily="18" charset="0"/>
              </a:rPr>
              <a:t>	• fertilizantes y pesticidas y contenedores,</a:t>
            </a:r>
          </a:p>
          <a:p>
            <a:r>
              <a:rPr lang="es-ES" dirty="0">
                <a:latin typeface="Times New Roman" panose="02020603050405020304" pitchFamily="18" charset="0"/>
                <a:cs typeface="Times New Roman" panose="02020603050405020304" pitchFamily="18" charset="0"/>
              </a:rPr>
              <a:t>	• Baterías,</a:t>
            </a:r>
          </a:p>
          <a:p>
            <a:r>
              <a:rPr lang="es-ES" dirty="0">
                <a:latin typeface="Times New Roman" panose="02020603050405020304" pitchFamily="18" charset="0"/>
                <a:cs typeface="Times New Roman" panose="02020603050405020304" pitchFamily="18" charset="0"/>
              </a:rPr>
              <a:t>	• Materiales para lustrar zapatos.</a:t>
            </a:r>
            <a:endParaRPr lang="es-MX"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44527A5F-3A53-4BC0-9467-B41A162DB27F}"/>
              </a:ext>
            </a:extLst>
          </p:cNvPr>
          <p:cNvSpPr txBox="1"/>
          <p:nvPr/>
        </p:nvSpPr>
        <p:spPr>
          <a:xfrm>
            <a:off x="468312" y="1035050"/>
            <a:ext cx="12496800" cy="4862870"/>
          </a:xfrm>
          <a:prstGeom prst="rect">
            <a:avLst/>
          </a:prstGeom>
          <a:noFill/>
        </p:spPr>
        <p:txBody>
          <a:bodyPr wrap="square">
            <a:spAutoFit/>
          </a:bodyPr>
          <a:lstStyle/>
          <a:p>
            <a:r>
              <a:rPr lang="es-ES" sz="3200" dirty="0">
                <a:latin typeface="Times New Roman" panose="02020603050405020304" pitchFamily="18" charset="0"/>
                <a:cs typeface="Times New Roman" panose="02020603050405020304" pitchFamily="18" charset="0"/>
              </a:rPr>
              <a:t>El Manejo de desechos sólidos</a:t>
            </a:r>
          </a:p>
          <a:p>
            <a:endParaRPr lang="es-ES" sz="3200" dirty="0">
              <a:latin typeface="Times New Roman" panose="02020603050405020304" pitchFamily="18" charset="0"/>
              <a:cs typeface="Times New Roman" panose="02020603050405020304" pitchFamily="18" charset="0"/>
            </a:endParaRPr>
          </a:p>
          <a:p>
            <a:r>
              <a:rPr lang="es-ES" sz="3200" dirty="0">
                <a:latin typeface="Times New Roman" panose="02020603050405020304" pitchFamily="18" charset="0"/>
                <a:cs typeface="Times New Roman" panose="02020603050405020304" pitchFamily="18" charset="0"/>
              </a:rPr>
              <a:t>Debe ser compatible con los siguientes principios alcanzables.</a:t>
            </a:r>
          </a:p>
          <a:p>
            <a:endParaRPr lang="es-ES" sz="3200" dirty="0">
              <a:latin typeface="Times New Roman" panose="02020603050405020304" pitchFamily="18" charset="0"/>
              <a:cs typeface="Times New Roman" panose="02020603050405020304" pitchFamily="18" charset="0"/>
            </a:endParaRPr>
          </a:p>
          <a:p>
            <a:r>
              <a:rPr lang="es-ES" sz="2600" dirty="0">
                <a:latin typeface="Times New Roman" panose="02020603050405020304" pitchFamily="18" charset="0"/>
                <a:cs typeface="Times New Roman" panose="02020603050405020304" pitchFamily="18" charset="0"/>
              </a:rPr>
              <a:t>	• Salud pública: disminución de enfermedades</a:t>
            </a:r>
          </a:p>
          <a:p>
            <a:r>
              <a:rPr lang="es-ES" sz="2600" dirty="0">
                <a:latin typeface="Times New Roman" panose="02020603050405020304" pitchFamily="18" charset="0"/>
                <a:cs typeface="Times New Roman" panose="02020603050405020304" pitchFamily="18" charset="0"/>
              </a:rPr>
              <a:t>	• Bienestar ambiental: para garantizar una mayor higiene y libre de contaminación</a:t>
            </a:r>
          </a:p>
          <a:p>
            <a:r>
              <a:rPr lang="es-ES" sz="2600" dirty="0">
                <a:latin typeface="Times New Roman" panose="02020603050405020304" pitchFamily="18" charset="0"/>
                <a:cs typeface="Times New Roman" panose="02020603050405020304" pitchFamily="18" charset="0"/>
              </a:rPr>
              <a:t>	• Condiciones de vida</a:t>
            </a:r>
          </a:p>
          <a:p>
            <a:r>
              <a:rPr lang="es-ES" sz="2600" dirty="0">
                <a:latin typeface="Times New Roman" panose="02020603050405020304" pitchFamily="18" charset="0"/>
                <a:cs typeface="Times New Roman" panose="02020603050405020304" pitchFamily="18" charset="0"/>
              </a:rPr>
              <a:t>	• Uso eficaz de tecnologías: adaptación a métodos rentables </a:t>
            </a:r>
          </a:p>
          <a:p>
            <a:r>
              <a:rPr lang="es-ES" sz="2600" dirty="0">
                <a:latin typeface="Times New Roman" panose="02020603050405020304" pitchFamily="18" charset="0"/>
                <a:cs typeface="Times New Roman" panose="02020603050405020304" pitchFamily="18" charset="0"/>
              </a:rPr>
              <a:t>	• Tecnología ambientalmente limpia</a:t>
            </a:r>
          </a:p>
          <a:p>
            <a:r>
              <a:rPr lang="es-ES" sz="2600" dirty="0">
                <a:latin typeface="Times New Roman" panose="02020603050405020304" pitchFamily="18" charset="0"/>
                <a:cs typeface="Times New Roman" panose="02020603050405020304" pitchFamily="18" charset="0"/>
              </a:rPr>
              <a:t>	• Capacidad de respuesta de las partes interesadas: participación de la comunidad</a:t>
            </a:r>
          </a:p>
          <a:p>
            <a:r>
              <a:rPr lang="es-ES" sz="2600" dirty="0">
                <a:latin typeface="Times New Roman" panose="02020603050405020304" pitchFamily="18" charset="0"/>
                <a:cs typeface="Times New Roman" panose="02020603050405020304" pitchFamily="18" charset="0"/>
              </a:rPr>
              <a:t>	• Costos: optimización de recursos.</a:t>
            </a:r>
            <a:endParaRPr lang="es-MX" sz="2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090462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2448886" y="551688"/>
            <a:ext cx="3175" cy="1905"/>
          </a:xfrm>
          <a:custGeom>
            <a:avLst/>
            <a:gdLst/>
            <a:ahLst/>
            <a:cxnLst/>
            <a:rect l="l" t="t" r="r" b="b"/>
            <a:pathLst>
              <a:path w="3175" h="1904">
                <a:moveTo>
                  <a:pt x="0" y="761"/>
                </a:moveTo>
                <a:lnTo>
                  <a:pt x="3047" y="761"/>
                </a:lnTo>
              </a:path>
            </a:pathLst>
          </a:custGeom>
          <a:ln w="3175">
            <a:solidFill>
              <a:srgbClr val="991E8C"/>
            </a:solidFill>
          </a:ln>
        </p:spPr>
        <p:txBody>
          <a:bodyPr wrap="square" lIns="0" tIns="0" rIns="0" bIns="0" rtlCol="0"/>
          <a:lstStyle/>
          <a:p>
            <a:endParaRPr/>
          </a:p>
        </p:txBody>
      </p:sp>
      <p:sp>
        <p:nvSpPr>
          <p:cNvPr id="8" name="object 8"/>
          <p:cNvSpPr/>
          <p:nvPr/>
        </p:nvSpPr>
        <p:spPr>
          <a:xfrm>
            <a:off x="2468698" y="557784"/>
            <a:ext cx="1905" cy="1905"/>
          </a:xfrm>
          <a:custGeom>
            <a:avLst/>
            <a:gdLst/>
            <a:ahLst/>
            <a:cxnLst/>
            <a:rect l="l" t="t" r="r" b="b"/>
            <a:pathLst>
              <a:path w="1905" h="1904">
                <a:moveTo>
                  <a:pt x="0" y="761"/>
                </a:moveTo>
                <a:lnTo>
                  <a:pt x="1523" y="761"/>
                </a:lnTo>
              </a:path>
            </a:pathLst>
          </a:custGeom>
          <a:ln w="3175">
            <a:solidFill>
              <a:srgbClr val="991E8C"/>
            </a:solidFill>
          </a:ln>
        </p:spPr>
        <p:txBody>
          <a:bodyPr wrap="square" lIns="0" tIns="0" rIns="0" bIns="0" rtlCol="0"/>
          <a:lstStyle/>
          <a:p>
            <a:endParaRPr/>
          </a:p>
        </p:txBody>
      </p:sp>
      <p:sp>
        <p:nvSpPr>
          <p:cNvPr id="48" name="object 48"/>
          <p:cNvSpPr txBox="1">
            <a:spLocks noGrp="1"/>
          </p:cNvSpPr>
          <p:nvPr>
            <p:ph type="sldNum" sz="quarter" idx="12"/>
          </p:nvPr>
        </p:nvSpPr>
        <p:spPr>
          <a:xfrm>
            <a:off x="10857370" y="7123897"/>
            <a:ext cx="3022521" cy="162032"/>
          </a:xfrm>
          <a:prstGeom prst="rect">
            <a:avLst/>
          </a:prstGeom>
        </p:spPr>
        <p:txBody>
          <a:bodyPr vert="horz" wrap="square" lIns="0" tIns="0" rIns="0" bIns="0" rtlCol="0" anchor="ctr">
            <a:spAutoFit/>
          </a:bodyPr>
          <a:lstStyle/>
          <a:p>
            <a:pPr marL="114935"/>
            <a:fld id="{81D60167-4931-47E6-BA6A-407CBD079E47}" type="slidenum">
              <a:rPr dirty="0"/>
              <a:pPr marL="114935"/>
              <a:t>9</a:t>
            </a:fld>
            <a:endParaRPr dirty="0"/>
          </a:p>
        </p:txBody>
      </p:sp>
      <p:sp>
        <p:nvSpPr>
          <p:cNvPr id="57" name="CuadroTexto 56">
            <a:extLst>
              <a:ext uri="{FF2B5EF4-FFF2-40B4-BE49-F238E27FC236}">
                <a16:creationId xmlns:a16="http://schemas.microsoft.com/office/drawing/2014/main" id="{32F3A69C-5002-4A72-ADC1-E22E97B74BD3}"/>
              </a:ext>
            </a:extLst>
          </p:cNvPr>
          <p:cNvSpPr txBox="1"/>
          <p:nvPr/>
        </p:nvSpPr>
        <p:spPr>
          <a:xfrm>
            <a:off x="392112" y="350801"/>
            <a:ext cx="12725399" cy="2554545"/>
          </a:xfrm>
          <a:prstGeom prst="rect">
            <a:avLst/>
          </a:prstGeom>
          <a:noFill/>
        </p:spPr>
        <p:txBody>
          <a:bodyPr wrap="square">
            <a:spAutoFit/>
          </a:bodyPr>
          <a:lstStyle/>
          <a:p>
            <a:pPr algn="just"/>
            <a:r>
              <a:rPr lang="es-ES" sz="2000" dirty="0">
                <a:latin typeface="Times New Roman" panose="02020603050405020304" pitchFamily="18" charset="0"/>
                <a:cs typeface="Times New Roman" panose="02020603050405020304" pitchFamily="18" charset="0"/>
              </a:rPr>
              <a:t>Los desechos son sustancias sólidas generadas como consecuencia de la actividad humana y, al no tener valor para el respectivo proceso económico, fisiológico o tecnológico, se retiran de él.</a:t>
            </a:r>
          </a:p>
          <a:p>
            <a:pPr algn="just"/>
            <a:endParaRPr lang="es-ES" sz="2000" dirty="0">
              <a:latin typeface="Times New Roman" panose="02020603050405020304" pitchFamily="18" charset="0"/>
              <a:cs typeface="Times New Roman" panose="02020603050405020304" pitchFamily="18" charset="0"/>
            </a:endParaRPr>
          </a:p>
          <a:p>
            <a:pPr algn="just"/>
            <a:r>
              <a:rPr lang="es-ES" sz="2000" dirty="0">
                <a:latin typeface="Times New Roman" panose="02020603050405020304" pitchFamily="18" charset="0"/>
                <a:cs typeface="Times New Roman" panose="02020603050405020304" pitchFamily="18" charset="0"/>
              </a:rPr>
              <a:t>Se entiende por residuo sólido en un sentido más amplio cualquier material doméstico, industrial y agrícola que se haya deteriorado por el uso.</a:t>
            </a:r>
          </a:p>
          <a:p>
            <a:pPr algn="just"/>
            <a:endParaRPr lang="es-ES" sz="2000" dirty="0">
              <a:latin typeface="Times New Roman" panose="02020603050405020304" pitchFamily="18" charset="0"/>
              <a:cs typeface="Times New Roman" panose="02020603050405020304" pitchFamily="18" charset="0"/>
            </a:endParaRPr>
          </a:p>
          <a:p>
            <a:pPr algn="just"/>
            <a:r>
              <a:rPr lang="es-ES" sz="2000" dirty="0">
                <a:latin typeface="Times New Roman" panose="02020603050405020304" pitchFamily="18" charset="0"/>
                <a:cs typeface="Times New Roman" panose="02020603050405020304" pitchFamily="18" charset="0"/>
              </a:rPr>
              <a:t>Dado que estos desechos se acumulan en los terrenos administrados por los municipios responsables de su eliminación y almacenamiento, se denominan "</a:t>
            </a:r>
            <a:r>
              <a:rPr lang="es-ES" sz="2000" b="1" i="1" dirty="0">
                <a:latin typeface="Times New Roman" panose="02020603050405020304" pitchFamily="18" charset="0"/>
                <a:cs typeface="Times New Roman" panose="02020603050405020304" pitchFamily="18" charset="0"/>
              </a:rPr>
              <a:t>desechos sólidos urbanos</a:t>
            </a:r>
            <a:r>
              <a:rPr lang="es-ES" sz="2000" dirty="0">
                <a:latin typeface="Times New Roman" panose="02020603050405020304" pitchFamily="18" charset="0"/>
                <a:cs typeface="Times New Roman" panose="02020603050405020304" pitchFamily="18" charset="0"/>
              </a:rPr>
              <a:t>".</a:t>
            </a:r>
            <a:endParaRPr lang="es-MX" sz="2000" dirty="0">
              <a:latin typeface="Times New Roman" panose="02020603050405020304" pitchFamily="18" charset="0"/>
              <a:cs typeface="Times New Roman" panose="02020603050405020304" pitchFamily="18" charset="0"/>
            </a:endParaRPr>
          </a:p>
        </p:txBody>
      </p:sp>
      <p:grpSp>
        <p:nvGrpSpPr>
          <p:cNvPr id="2" name="Grupo 1">
            <a:extLst>
              <a:ext uri="{FF2B5EF4-FFF2-40B4-BE49-F238E27FC236}">
                <a16:creationId xmlns:a16="http://schemas.microsoft.com/office/drawing/2014/main" id="{850A389F-998B-4B1C-977A-61DD01D23328}"/>
              </a:ext>
            </a:extLst>
          </p:cNvPr>
          <p:cNvGrpSpPr/>
          <p:nvPr/>
        </p:nvGrpSpPr>
        <p:grpSpPr>
          <a:xfrm>
            <a:off x="1916112" y="3316498"/>
            <a:ext cx="9145523" cy="3428999"/>
            <a:chOff x="2142681" y="3777996"/>
            <a:chExt cx="9145523" cy="3428999"/>
          </a:xfrm>
        </p:grpSpPr>
        <p:sp>
          <p:nvSpPr>
            <p:cNvPr id="16" name="object 16"/>
            <p:cNvSpPr/>
            <p:nvPr/>
          </p:nvSpPr>
          <p:spPr>
            <a:xfrm>
              <a:off x="2142681" y="3777996"/>
              <a:ext cx="9145523" cy="3428999"/>
            </a:xfrm>
            <a:prstGeom prst="rect">
              <a:avLst/>
            </a:prstGeom>
            <a:blipFill>
              <a:blip r:embed="rId3" cstate="print"/>
              <a:stretch>
                <a:fillRect/>
              </a:stretch>
            </a:blipFill>
          </p:spPr>
          <p:txBody>
            <a:bodyPr wrap="square" lIns="0" tIns="0" rIns="0" bIns="0" rtlCol="0"/>
            <a:lstStyle/>
            <a:p>
              <a:endParaRPr/>
            </a:p>
          </p:txBody>
        </p:sp>
        <p:sp>
          <p:nvSpPr>
            <p:cNvPr id="17" name="object 17"/>
            <p:cNvSpPr/>
            <p:nvPr/>
          </p:nvSpPr>
          <p:spPr>
            <a:xfrm>
              <a:off x="2144085" y="3854196"/>
              <a:ext cx="3992876" cy="3128771"/>
            </a:xfrm>
            <a:prstGeom prst="rect">
              <a:avLst/>
            </a:prstGeom>
            <a:blipFill>
              <a:blip r:embed="rId4" cstate="print"/>
              <a:stretch>
                <a:fillRect/>
              </a:stretch>
            </a:blipFill>
          </p:spPr>
          <p:txBody>
            <a:bodyPr wrap="square" lIns="0" tIns="0" rIns="0" bIns="0" rtlCol="0"/>
            <a:lstStyle/>
            <a:p>
              <a:endParaRPr/>
            </a:p>
          </p:txBody>
        </p:sp>
        <p:sp>
          <p:nvSpPr>
            <p:cNvPr id="18" name="object 18"/>
            <p:cNvSpPr/>
            <p:nvPr/>
          </p:nvSpPr>
          <p:spPr>
            <a:xfrm>
              <a:off x="2144085" y="4311396"/>
              <a:ext cx="3352796" cy="2546603"/>
            </a:xfrm>
            <a:prstGeom prst="rect">
              <a:avLst/>
            </a:prstGeom>
            <a:blipFill>
              <a:blip r:embed="rId5" cstate="print"/>
              <a:stretch>
                <a:fillRect/>
              </a:stretch>
            </a:blipFill>
          </p:spPr>
          <p:txBody>
            <a:bodyPr wrap="square" lIns="0" tIns="0" rIns="0" bIns="0" rtlCol="0"/>
            <a:lstStyle/>
            <a:p>
              <a:endParaRPr/>
            </a:p>
          </p:txBody>
        </p:sp>
        <p:sp>
          <p:nvSpPr>
            <p:cNvPr id="19" name="object 19"/>
            <p:cNvSpPr/>
            <p:nvPr/>
          </p:nvSpPr>
          <p:spPr>
            <a:xfrm>
              <a:off x="5466402" y="5586984"/>
              <a:ext cx="5821679" cy="1391411"/>
            </a:xfrm>
            <a:prstGeom prst="rect">
              <a:avLst/>
            </a:prstGeom>
            <a:blipFill>
              <a:blip r:embed="rId6" cstate="print"/>
              <a:stretch>
                <a:fillRect/>
              </a:stretch>
            </a:blipFill>
          </p:spPr>
          <p:txBody>
            <a:bodyPr wrap="square" lIns="0" tIns="0" rIns="0" bIns="0" rtlCol="0"/>
            <a:lstStyle/>
            <a:p>
              <a:endParaRPr/>
            </a:p>
          </p:txBody>
        </p:sp>
        <p:sp>
          <p:nvSpPr>
            <p:cNvPr id="20" name="object 20"/>
            <p:cNvSpPr/>
            <p:nvPr/>
          </p:nvSpPr>
          <p:spPr>
            <a:xfrm>
              <a:off x="5818446" y="5795772"/>
              <a:ext cx="5050535" cy="1182623"/>
            </a:xfrm>
            <a:prstGeom prst="rect">
              <a:avLst/>
            </a:prstGeom>
            <a:blipFill>
              <a:blip r:embed="rId7" cstate="print"/>
              <a:stretch>
                <a:fillRect/>
              </a:stretch>
            </a:blipFill>
          </p:spPr>
          <p:txBody>
            <a:bodyPr wrap="square" lIns="0" tIns="0" rIns="0" bIns="0" rtlCol="0"/>
            <a:lstStyle/>
            <a:p>
              <a:endParaRPr/>
            </a:p>
          </p:txBody>
        </p:sp>
        <p:sp>
          <p:nvSpPr>
            <p:cNvPr id="21" name="object 21"/>
            <p:cNvSpPr/>
            <p:nvPr/>
          </p:nvSpPr>
          <p:spPr>
            <a:xfrm>
              <a:off x="2144083" y="6749796"/>
              <a:ext cx="9144120" cy="457199"/>
            </a:xfrm>
            <a:prstGeom prst="rect">
              <a:avLst/>
            </a:prstGeom>
            <a:blipFill>
              <a:blip r:embed="rId8" cstate="print"/>
              <a:stretch>
                <a:fillRect/>
              </a:stretch>
            </a:blipFill>
          </p:spPr>
          <p:txBody>
            <a:bodyPr wrap="square" lIns="0" tIns="0" rIns="0" bIns="0" rtlCol="0"/>
            <a:lstStyle/>
            <a:p>
              <a:endParaRPr/>
            </a:p>
          </p:txBody>
        </p:sp>
        <p:sp>
          <p:nvSpPr>
            <p:cNvPr id="22" name="object 22"/>
            <p:cNvSpPr/>
            <p:nvPr/>
          </p:nvSpPr>
          <p:spPr>
            <a:xfrm>
              <a:off x="2953327" y="3777996"/>
              <a:ext cx="369849" cy="147827"/>
            </a:xfrm>
            <a:prstGeom prst="rect">
              <a:avLst/>
            </a:prstGeom>
            <a:blipFill>
              <a:blip r:embed="rId9" cstate="print"/>
              <a:stretch>
                <a:fillRect/>
              </a:stretch>
            </a:blipFill>
          </p:spPr>
          <p:txBody>
            <a:bodyPr wrap="square" lIns="0" tIns="0" rIns="0" bIns="0" rtlCol="0"/>
            <a:lstStyle/>
            <a:p>
              <a:endParaRPr/>
            </a:p>
          </p:txBody>
        </p:sp>
        <p:sp>
          <p:nvSpPr>
            <p:cNvPr id="23" name="object 23"/>
            <p:cNvSpPr/>
            <p:nvPr/>
          </p:nvSpPr>
          <p:spPr>
            <a:xfrm>
              <a:off x="5779858" y="3777996"/>
              <a:ext cx="135478" cy="100583"/>
            </a:xfrm>
            <a:prstGeom prst="rect">
              <a:avLst/>
            </a:prstGeom>
            <a:blipFill>
              <a:blip r:embed="rId10" cstate="print"/>
              <a:stretch>
                <a:fillRect/>
              </a:stretch>
            </a:blipFill>
          </p:spPr>
          <p:txBody>
            <a:bodyPr wrap="square" lIns="0" tIns="0" rIns="0" bIns="0" rtlCol="0"/>
            <a:lstStyle/>
            <a:p>
              <a:endParaRPr/>
            </a:p>
          </p:txBody>
        </p:sp>
        <p:sp>
          <p:nvSpPr>
            <p:cNvPr id="24" name="object 24"/>
            <p:cNvSpPr/>
            <p:nvPr/>
          </p:nvSpPr>
          <p:spPr>
            <a:xfrm>
              <a:off x="6799902" y="3777996"/>
              <a:ext cx="4488179" cy="3070859"/>
            </a:xfrm>
            <a:prstGeom prst="rect">
              <a:avLst/>
            </a:prstGeom>
            <a:blipFill>
              <a:blip r:embed="rId11" cstate="print"/>
              <a:stretch>
                <a:fillRect/>
              </a:stretch>
            </a:blipFill>
          </p:spPr>
          <p:txBody>
            <a:bodyPr wrap="square" lIns="0" tIns="0" rIns="0" bIns="0" rtlCol="0"/>
            <a:lstStyle/>
            <a:p>
              <a:endParaRPr/>
            </a:p>
          </p:txBody>
        </p:sp>
        <p:sp>
          <p:nvSpPr>
            <p:cNvPr id="25" name="object 25"/>
            <p:cNvSpPr/>
            <p:nvPr/>
          </p:nvSpPr>
          <p:spPr>
            <a:xfrm>
              <a:off x="7190046" y="3777996"/>
              <a:ext cx="2929223" cy="1783079"/>
            </a:xfrm>
            <a:prstGeom prst="rect">
              <a:avLst/>
            </a:prstGeom>
            <a:blipFill>
              <a:blip r:embed="rId12" cstate="print"/>
              <a:stretch>
                <a:fillRect/>
              </a:stretch>
            </a:blipFill>
          </p:spPr>
          <p:txBody>
            <a:bodyPr wrap="square" lIns="0" tIns="0" rIns="0" bIns="0" rtlCol="0"/>
            <a:lstStyle/>
            <a:p>
              <a:endParaRPr/>
            </a:p>
          </p:txBody>
        </p:sp>
        <p:sp>
          <p:nvSpPr>
            <p:cNvPr id="26" name="object 26"/>
            <p:cNvSpPr/>
            <p:nvPr/>
          </p:nvSpPr>
          <p:spPr>
            <a:xfrm>
              <a:off x="4445322" y="4066032"/>
              <a:ext cx="5000625" cy="1286510"/>
            </a:xfrm>
            <a:custGeom>
              <a:avLst/>
              <a:gdLst/>
              <a:ahLst/>
              <a:cxnLst/>
              <a:rect l="l" t="t" r="r" b="b"/>
              <a:pathLst>
                <a:path w="5000625" h="1286510">
                  <a:moveTo>
                    <a:pt x="0" y="0"/>
                  </a:moveTo>
                  <a:lnTo>
                    <a:pt x="0" y="1286255"/>
                  </a:lnTo>
                  <a:lnTo>
                    <a:pt x="5000243" y="1286255"/>
                  </a:lnTo>
                  <a:lnTo>
                    <a:pt x="5000243" y="0"/>
                  </a:lnTo>
                  <a:lnTo>
                    <a:pt x="0" y="0"/>
                  </a:lnTo>
                  <a:close/>
                </a:path>
              </a:pathLst>
            </a:custGeom>
            <a:solidFill>
              <a:srgbClr val="FDC477"/>
            </a:solidFill>
          </p:spPr>
          <p:txBody>
            <a:bodyPr wrap="square" lIns="0" tIns="0" rIns="0" bIns="0" rtlCol="0"/>
            <a:lstStyle/>
            <a:p>
              <a:endParaRPr/>
            </a:p>
          </p:txBody>
        </p:sp>
        <p:sp>
          <p:nvSpPr>
            <p:cNvPr id="27" name="object 27"/>
            <p:cNvSpPr/>
            <p:nvPr/>
          </p:nvSpPr>
          <p:spPr>
            <a:xfrm>
              <a:off x="4433131" y="4053839"/>
              <a:ext cx="5024755" cy="1310640"/>
            </a:xfrm>
            <a:custGeom>
              <a:avLst/>
              <a:gdLst/>
              <a:ahLst/>
              <a:cxnLst/>
              <a:rect l="l" t="t" r="r" b="b"/>
              <a:pathLst>
                <a:path w="5024755" h="1310639">
                  <a:moveTo>
                    <a:pt x="5024627" y="1304543"/>
                  </a:moveTo>
                  <a:lnTo>
                    <a:pt x="5024627" y="4571"/>
                  </a:lnTo>
                  <a:lnTo>
                    <a:pt x="5020055" y="0"/>
                  </a:lnTo>
                  <a:lnTo>
                    <a:pt x="4571" y="0"/>
                  </a:lnTo>
                  <a:lnTo>
                    <a:pt x="0" y="4571"/>
                  </a:lnTo>
                  <a:lnTo>
                    <a:pt x="0" y="1304543"/>
                  </a:lnTo>
                  <a:lnTo>
                    <a:pt x="4571" y="1310639"/>
                  </a:lnTo>
                  <a:lnTo>
                    <a:pt x="12191" y="1310639"/>
                  </a:lnTo>
                  <a:lnTo>
                    <a:pt x="12191" y="24383"/>
                  </a:lnTo>
                  <a:lnTo>
                    <a:pt x="24383" y="12191"/>
                  </a:lnTo>
                  <a:lnTo>
                    <a:pt x="24383" y="24383"/>
                  </a:lnTo>
                  <a:lnTo>
                    <a:pt x="5000243" y="24383"/>
                  </a:lnTo>
                  <a:lnTo>
                    <a:pt x="5000243" y="12191"/>
                  </a:lnTo>
                  <a:lnTo>
                    <a:pt x="5012435" y="24383"/>
                  </a:lnTo>
                  <a:lnTo>
                    <a:pt x="5012435" y="1310639"/>
                  </a:lnTo>
                  <a:lnTo>
                    <a:pt x="5020055" y="1310639"/>
                  </a:lnTo>
                  <a:lnTo>
                    <a:pt x="5024627" y="1304543"/>
                  </a:lnTo>
                  <a:close/>
                </a:path>
                <a:path w="5024755" h="1310639">
                  <a:moveTo>
                    <a:pt x="24383" y="24383"/>
                  </a:moveTo>
                  <a:lnTo>
                    <a:pt x="24383" y="12191"/>
                  </a:lnTo>
                  <a:lnTo>
                    <a:pt x="12191" y="24383"/>
                  </a:lnTo>
                  <a:lnTo>
                    <a:pt x="24383" y="24383"/>
                  </a:lnTo>
                  <a:close/>
                </a:path>
                <a:path w="5024755" h="1310639">
                  <a:moveTo>
                    <a:pt x="24383" y="1284731"/>
                  </a:moveTo>
                  <a:lnTo>
                    <a:pt x="24383" y="24383"/>
                  </a:lnTo>
                  <a:lnTo>
                    <a:pt x="12191" y="24383"/>
                  </a:lnTo>
                  <a:lnTo>
                    <a:pt x="12191" y="1284731"/>
                  </a:lnTo>
                  <a:lnTo>
                    <a:pt x="24383" y="1284731"/>
                  </a:lnTo>
                  <a:close/>
                </a:path>
                <a:path w="5024755" h="1310639">
                  <a:moveTo>
                    <a:pt x="5012435" y="1284731"/>
                  </a:moveTo>
                  <a:lnTo>
                    <a:pt x="12191" y="1284731"/>
                  </a:lnTo>
                  <a:lnTo>
                    <a:pt x="24383" y="1298447"/>
                  </a:lnTo>
                  <a:lnTo>
                    <a:pt x="24383" y="1310639"/>
                  </a:lnTo>
                  <a:lnTo>
                    <a:pt x="5000243" y="1310639"/>
                  </a:lnTo>
                  <a:lnTo>
                    <a:pt x="5000243" y="1298447"/>
                  </a:lnTo>
                  <a:lnTo>
                    <a:pt x="5012435" y="1284731"/>
                  </a:lnTo>
                  <a:close/>
                </a:path>
                <a:path w="5024755" h="1310639">
                  <a:moveTo>
                    <a:pt x="24383" y="1310639"/>
                  </a:moveTo>
                  <a:lnTo>
                    <a:pt x="24383" y="1298447"/>
                  </a:lnTo>
                  <a:lnTo>
                    <a:pt x="12191" y="1284731"/>
                  </a:lnTo>
                  <a:lnTo>
                    <a:pt x="12191" y="1310639"/>
                  </a:lnTo>
                  <a:lnTo>
                    <a:pt x="24383" y="1310639"/>
                  </a:lnTo>
                  <a:close/>
                </a:path>
                <a:path w="5024755" h="1310639">
                  <a:moveTo>
                    <a:pt x="5012435" y="24383"/>
                  </a:moveTo>
                  <a:lnTo>
                    <a:pt x="5000243" y="12191"/>
                  </a:lnTo>
                  <a:lnTo>
                    <a:pt x="5000243" y="24383"/>
                  </a:lnTo>
                  <a:lnTo>
                    <a:pt x="5012435" y="24383"/>
                  </a:lnTo>
                  <a:close/>
                </a:path>
                <a:path w="5024755" h="1310639">
                  <a:moveTo>
                    <a:pt x="5012435" y="1284731"/>
                  </a:moveTo>
                  <a:lnTo>
                    <a:pt x="5012435" y="24383"/>
                  </a:lnTo>
                  <a:lnTo>
                    <a:pt x="5000243" y="24383"/>
                  </a:lnTo>
                  <a:lnTo>
                    <a:pt x="5000243" y="1284731"/>
                  </a:lnTo>
                  <a:lnTo>
                    <a:pt x="5012435" y="1284731"/>
                  </a:lnTo>
                  <a:close/>
                </a:path>
                <a:path w="5024755" h="1310639">
                  <a:moveTo>
                    <a:pt x="5012435" y="1310639"/>
                  </a:moveTo>
                  <a:lnTo>
                    <a:pt x="5012435" y="1284731"/>
                  </a:lnTo>
                  <a:lnTo>
                    <a:pt x="5000243" y="1298447"/>
                  </a:lnTo>
                  <a:lnTo>
                    <a:pt x="5000243" y="1310639"/>
                  </a:lnTo>
                  <a:lnTo>
                    <a:pt x="5012435" y="1310639"/>
                  </a:lnTo>
                  <a:close/>
                </a:path>
              </a:pathLst>
            </a:custGeom>
            <a:solidFill>
              <a:srgbClr val="FFFFFF"/>
            </a:solidFill>
          </p:spPr>
          <p:txBody>
            <a:bodyPr wrap="square" lIns="0" tIns="0" rIns="0" bIns="0" rtlCol="0"/>
            <a:lstStyle/>
            <a:p>
              <a:endParaRPr/>
            </a:p>
          </p:txBody>
        </p:sp>
        <p:sp>
          <p:nvSpPr>
            <p:cNvPr id="29" name="object 29"/>
            <p:cNvSpPr/>
            <p:nvPr/>
          </p:nvSpPr>
          <p:spPr>
            <a:xfrm>
              <a:off x="2468698" y="4937760"/>
              <a:ext cx="2333625" cy="1053465"/>
            </a:xfrm>
            <a:custGeom>
              <a:avLst/>
              <a:gdLst/>
              <a:ahLst/>
              <a:cxnLst/>
              <a:rect l="l" t="t" r="r" b="b"/>
              <a:pathLst>
                <a:path w="2333625" h="1053464">
                  <a:moveTo>
                    <a:pt x="2333240" y="876299"/>
                  </a:moveTo>
                  <a:lnTo>
                    <a:pt x="2333240" y="175259"/>
                  </a:lnTo>
                  <a:lnTo>
                    <a:pt x="2333078" y="167563"/>
                  </a:lnTo>
                  <a:lnTo>
                    <a:pt x="2326010" y="124809"/>
                  </a:lnTo>
                  <a:lnTo>
                    <a:pt x="2309402" y="86344"/>
                  </a:lnTo>
                  <a:lnTo>
                    <a:pt x="2284516" y="53428"/>
                  </a:lnTo>
                  <a:lnTo>
                    <a:pt x="2252614" y="27325"/>
                  </a:lnTo>
                  <a:lnTo>
                    <a:pt x="2214957" y="9296"/>
                  </a:lnTo>
                  <a:lnTo>
                    <a:pt x="2172810" y="604"/>
                  </a:lnTo>
                  <a:lnTo>
                    <a:pt x="2157980" y="0"/>
                  </a:lnTo>
                  <a:lnTo>
                    <a:pt x="175259" y="0"/>
                  </a:lnTo>
                  <a:lnTo>
                    <a:pt x="125363" y="7230"/>
                  </a:lnTo>
                  <a:lnTo>
                    <a:pt x="87021" y="23838"/>
                  </a:lnTo>
                  <a:lnTo>
                    <a:pt x="54013" y="48724"/>
                  </a:lnTo>
                  <a:lnTo>
                    <a:pt x="27702" y="80626"/>
                  </a:lnTo>
                  <a:lnTo>
                    <a:pt x="9449" y="118282"/>
                  </a:lnTo>
                  <a:lnTo>
                    <a:pt x="615" y="160430"/>
                  </a:lnTo>
                  <a:lnTo>
                    <a:pt x="0" y="175259"/>
                  </a:lnTo>
                  <a:lnTo>
                    <a:pt x="0" y="876299"/>
                  </a:lnTo>
                  <a:lnTo>
                    <a:pt x="7637" y="927828"/>
                  </a:lnTo>
                  <a:lnTo>
                    <a:pt x="24577" y="966292"/>
                  </a:lnTo>
                  <a:lnTo>
                    <a:pt x="49698" y="999299"/>
                  </a:lnTo>
                  <a:lnTo>
                    <a:pt x="81656" y="1025539"/>
                  </a:lnTo>
                  <a:lnTo>
                    <a:pt x="119106" y="1043701"/>
                  </a:lnTo>
                  <a:lnTo>
                    <a:pt x="160704" y="1052473"/>
                  </a:lnTo>
                  <a:lnTo>
                    <a:pt x="175259" y="1053083"/>
                  </a:lnTo>
                  <a:lnTo>
                    <a:pt x="2157980" y="1053083"/>
                  </a:lnTo>
                  <a:lnTo>
                    <a:pt x="2209374" y="1045437"/>
                  </a:lnTo>
                  <a:lnTo>
                    <a:pt x="2247570" y="1028448"/>
                  </a:lnTo>
                  <a:lnTo>
                    <a:pt x="2280241" y="1003206"/>
                  </a:lnTo>
                  <a:lnTo>
                    <a:pt x="2306140" y="971022"/>
                  </a:lnTo>
                  <a:lnTo>
                    <a:pt x="2324022" y="933209"/>
                  </a:lnTo>
                  <a:lnTo>
                    <a:pt x="2332641" y="891077"/>
                  </a:lnTo>
                  <a:lnTo>
                    <a:pt x="2333240" y="876299"/>
                  </a:lnTo>
                  <a:close/>
                </a:path>
              </a:pathLst>
            </a:custGeom>
            <a:solidFill>
              <a:srgbClr val="FEE1BA"/>
            </a:solidFill>
          </p:spPr>
          <p:txBody>
            <a:bodyPr wrap="square" lIns="0" tIns="0" rIns="0" bIns="0" rtlCol="0"/>
            <a:lstStyle/>
            <a:p>
              <a:endParaRPr/>
            </a:p>
          </p:txBody>
        </p:sp>
        <p:sp>
          <p:nvSpPr>
            <p:cNvPr id="30" name="object 30"/>
            <p:cNvSpPr/>
            <p:nvPr/>
          </p:nvSpPr>
          <p:spPr>
            <a:xfrm>
              <a:off x="2464126" y="4933189"/>
              <a:ext cx="2342515" cy="1062355"/>
            </a:xfrm>
            <a:custGeom>
              <a:avLst/>
              <a:gdLst/>
              <a:ahLst/>
              <a:cxnLst/>
              <a:rect l="l" t="t" r="r" b="b"/>
              <a:pathLst>
                <a:path w="2342515" h="1062354">
                  <a:moveTo>
                    <a:pt x="2342384" y="899159"/>
                  </a:moveTo>
                  <a:lnTo>
                    <a:pt x="2342384" y="161543"/>
                  </a:lnTo>
                  <a:lnTo>
                    <a:pt x="2339336" y="143255"/>
                  </a:lnTo>
                  <a:lnTo>
                    <a:pt x="2321048" y="94487"/>
                  </a:lnTo>
                  <a:lnTo>
                    <a:pt x="2290568" y="51815"/>
                  </a:lnTo>
                  <a:lnTo>
                    <a:pt x="2247896" y="21335"/>
                  </a:lnTo>
                  <a:lnTo>
                    <a:pt x="2199128" y="3047"/>
                  </a:lnTo>
                  <a:lnTo>
                    <a:pt x="2180840" y="0"/>
                  </a:lnTo>
                  <a:lnTo>
                    <a:pt x="161543" y="0"/>
                  </a:lnTo>
                  <a:lnTo>
                    <a:pt x="109727" y="13715"/>
                  </a:lnTo>
                  <a:lnTo>
                    <a:pt x="65531" y="41147"/>
                  </a:lnTo>
                  <a:lnTo>
                    <a:pt x="30479" y="79247"/>
                  </a:lnTo>
                  <a:lnTo>
                    <a:pt x="7619" y="126491"/>
                  </a:lnTo>
                  <a:lnTo>
                    <a:pt x="0" y="161543"/>
                  </a:lnTo>
                  <a:lnTo>
                    <a:pt x="0" y="882395"/>
                  </a:lnTo>
                  <a:lnTo>
                    <a:pt x="3047" y="917447"/>
                  </a:lnTo>
                  <a:lnTo>
                    <a:pt x="7619" y="935735"/>
                  </a:lnTo>
                  <a:lnTo>
                    <a:pt x="9143" y="939926"/>
                  </a:lnTo>
                  <a:lnTo>
                    <a:pt x="9143" y="179831"/>
                  </a:lnTo>
                  <a:lnTo>
                    <a:pt x="12191" y="144779"/>
                  </a:lnTo>
                  <a:lnTo>
                    <a:pt x="16763" y="129539"/>
                  </a:lnTo>
                  <a:lnTo>
                    <a:pt x="22859" y="112775"/>
                  </a:lnTo>
                  <a:lnTo>
                    <a:pt x="30479" y="99059"/>
                  </a:lnTo>
                  <a:lnTo>
                    <a:pt x="38099" y="83819"/>
                  </a:lnTo>
                  <a:lnTo>
                    <a:pt x="71627" y="48767"/>
                  </a:lnTo>
                  <a:lnTo>
                    <a:pt x="129539" y="16763"/>
                  </a:lnTo>
                  <a:lnTo>
                    <a:pt x="179831" y="9143"/>
                  </a:lnTo>
                  <a:lnTo>
                    <a:pt x="2162552" y="9143"/>
                  </a:lnTo>
                  <a:lnTo>
                    <a:pt x="2214368" y="16763"/>
                  </a:lnTo>
                  <a:lnTo>
                    <a:pt x="2258564" y="38099"/>
                  </a:lnTo>
                  <a:lnTo>
                    <a:pt x="2295140" y="71627"/>
                  </a:lnTo>
                  <a:lnTo>
                    <a:pt x="2325620" y="129539"/>
                  </a:lnTo>
                  <a:lnTo>
                    <a:pt x="2333240" y="163067"/>
                  </a:lnTo>
                  <a:lnTo>
                    <a:pt x="2333240" y="938402"/>
                  </a:lnTo>
                  <a:lnTo>
                    <a:pt x="2334764" y="934211"/>
                  </a:lnTo>
                  <a:lnTo>
                    <a:pt x="2339336" y="917447"/>
                  </a:lnTo>
                  <a:lnTo>
                    <a:pt x="2342384" y="899159"/>
                  </a:lnTo>
                  <a:close/>
                </a:path>
                <a:path w="2342515" h="1062354">
                  <a:moveTo>
                    <a:pt x="2333240" y="938402"/>
                  </a:moveTo>
                  <a:lnTo>
                    <a:pt x="2333240" y="880871"/>
                  </a:lnTo>
                  <a:lnTo>
                    <a:pt x="2330192" y="915923"/>
                  </a:lnTo>
                  <a:lnTo>
                    <a:pt x="2325620" y="932687"/>
                  </a:lnTo>
                  <a:lnTo>
                    <a:pt x="2304284" y="976883"/>
                  </a:lnTo>
                  <a:lnTo>
                    <a:pt x="2270756" y="1013459"/>
                  </a:lnTo>
                  <a:lnTo>
                    <a:pt x="2229608" y="1039367"/>
                  </a:lnTo>
                  <a:lnTo>
                    <a:pt x="2212844" y="1043939"/>
                  </a:lnTo>
                  <a:lnTo>
                    <a:pt x="2197604" y="1048511"/>
                  </a:lnTo>
                  <a:lnTo>
                    <a:pt x="2179316" y="1051559"/>
                  </a:lnTo>
                  <a:lnTo>
                    <a:pt x="163067" y="1051559"/>
                  </a:lnTo>
                  <a:lnTo>
                    <a:pt x="144779" y="1048511"/>
                  </a:lnTo>
                  <a:lnTo>
                    <a:pt x="129539" y="1043939"/>
                  </a:lnTo>
                  <a:lnTo>
                    <a:pt x="112775" y="1039367"/>
                  </a:lnTo>
                  <a:lnTo>
                    <a:pt x="71627" y="1013459"/>
                  </a:lnTo>
                  <a:lnTo>
                    <a:pt x="38099" y="976883"/>
                  </a:lnTo>
                  <a:lnTo>
                    <a:pt x="16763" y="932687"/>
                  </a:lnTo>
                  <a:lnTo>
                    <a:pt x="9143" y="880871"/>
                  </a:lnTo>
                  <a:lnTo>
                    <a:pt x="9143" y="939926"/>
                  </a:lnTo>
                  <a:lnTo>
                    <a:pt x="30479" y="982979"/>
                  </a:lnTo>
                  <a:lnTo>
                    <a:pt x="65531" y="1021079"/>
                  </a:lnTo>
                  <a:lnTo>
                    <a:pt x="109727" y="1046987"/>
                  </a:lnTo>
                  <a:lnTo>
                    <a:pt x="161543" y="1060703"/>
                  </a:lnTo>
                  <a:lnTo>
                    <a:pt x="179831" y="1062227"/>
                  </a:lnTo>
                  <a:lnTo>
                    <a:pt x="2162552" y="1062227"/>
                  </a:lnTo>
                  <a:lnTo>
                    <a:pt x="2215892" y="1053083"/>
                  </a:lnTo>
                  <a:lnTo>
                    <a:pt x="2276852" y="1021079"/>
                  </a:lnTo>
                  <a:lnTo>
                    <a:pt x="2311904" y="981455"/>
                  </a:lnTo>
                  <a:lnTo>
                    <a:pt x="2328668" y="950975"/>
                  </a:lnTo>
                  <a:lnTo>
                    <a:pt x="2333240" y="938402"/>
                  </a:lnTo>
                  <a:close/>
                </a:path>
              </a:pathLst>
            </a:custGeom>
            <a:solidFill>
              <a:srgbClr val="FFFFFF"/>
            </a:solidFill>
          </p:spPr>
          <p:txBody>
            <a:bodyPr wrap="square" lIns="0" tIns="0" rIns="0" bIns="0" rtlCol="0"/>
            <a:lstStyle/>
            <a:p>
              <a:endParaRPr/>
            </a:p>
          </p:txBody>
        </p:sp>
        <p:sp>
          <p:nvSpPr>
            <p:cNvPr id="34" name="object 34"/>
            <p:cNvSpPr/>
            <p:nvPr/>
          </p:nvSpPr>
          <p:spPr>
            <a:xfrm>
              <a:off x="4801938" y="4942333"/>
              <a:ext cx="2573020" cy="1053465"/>
            </a:xfrm>
            <a:custGeom>
              <a:avLst/>
              <a:gdLst/>
              <a:ahLst/>
              <a:cxnLst/>
              <a:rect l="l" t="t" r="r" b="b"/>
              <a:pathLst>
                <a:path w="2573020" h="1053464">
                  <a:moveTo>
                    <a:pt x="2572511" y="877823"/>
                  </a:moveTo>
                  <a:lnTo>
                    <a:pt x="2572511" y="175259"/>
                  </a:lnTo>
                  <a:lnTo>
                    <a:pt x="2572346" y="167678"/>
                  </a:lnTo>
                  <a:lnTo>
                    <a:pt x="2565160" y="125363"/>
                  </a:lnTo>
                  <a:lnTo>
                    <a:pt x="2548334" y="87021"/>
                  </a:lnTo>
                  <a:lnTo>
                    <a:pt x="2523230" y="54013"/>
                  </a:lnTo>
                  <a:lnTo>
                    <a:pt x="2491210" y="27702"/>
                  </a:lnTo>
                  <a:lnTo>
                    <a:pt x="2453636" y="9449"/>
                  </a:lnTo>
                  <a:lnTo>
                    <a:pt x="2411870" y="615"/>
                  </a:lnTo>
                  <a:lnTo>
                    <a:pt x="2397251" y="0"/>
                  </a:lnTo>
                  <a:lnTo>
                    <a:pt x="175259" y="0"/>
                  </a:lnTo>
                  <a:lnTo>
                    <a:pt x="125363" y="7351"/>
                  </a:lnTo>
                  <a:lnTo>
                    <a:pt x="87021" y="24177"/>
                  </a:lnTo>
                  <a:lnTo>
                    <a:pt x="54013" y="49281"/>
                  </a:lnTo>
                  <a:lnTo>
                    <a:pt x="27702" y="81301"/>
                  </a:lnTo>
                  <a:lnTo>
                    <a:pt x="9449" y="118875"/>
                  </a:lnTo>
                  <a:lnTo>
                    <a:pt x="615" y="160641"/>
                  </a:lnTo>
                  <a:lnTo>
                    <a:pt x="0" y="175259"/>
                  </a:lnTo>
                  <a:lnTo>
                    <a:pt x="0" y="877823"/>
                  </a:lnTo>
                  <a:lnTo>
                    <a:pt x="7351" y="927720"/>
                  </a:lnTo>
                  <a:lnTo>
                    <a:pt x="24177" y="966062"/>
                  </a:lnTo>
                  <a:lnTo>
                    <a:pt x="49281" y="999070"/>
                  </a:lnTo>
                  <a:lnTo>
                    <a:pt x="81301" y="1025381"/>
                  </a:lnTo>
                  <a:lnTo>
                    <a:pt x="118875" y="1043634"/>
                  </a:lnTo>
                  <a:lnTo>
                    <a:pt x="160641" y="1052468"/>
                  </a:lnTo>
                  <a:lnTo>
                    <a:pt x="175259" y="1053083"/>
                  </a:lnTo>
                  <a:lnTo>
                    <a:pt x="2397251" y="1053083"/>
                  </a:lnTo>
                  <a:lnTo>
                    <a:pt x="2447148" y="1045732"/>
                  </a:lnTo>
                  <a:lnTo>
                    <a:pt x="2485490" y="1028906"/>
                  </a:lnTo>
                  <a:lnTo>
                    <a:pt x="2518498" y="1003802"/>
                  </a:lnTo>
                  <a:lnTo>
                    <a:pt x="2544809" y="971782"/>
                  </a:lnTo>
                  <a:lnTo>
                    <a:pt x="2563062" y="934208"/>
                  </a:lnTo>
                  <a:lnTo>
                    <a:pt x="2571896" y="892442"/>
                  </a:lnTo>
                  <a:lnTo>
                    <a:pt x="2572511" y="877823"/>
                  </a:lnTo>
                  <a:close/>
                </a:path>
              </a:pathLst>
            </a:custGeom>
            <a:solidFill>
              <a:srgbClr val="FEE1BA"/>
            </a:solidFill>
          </p:spPr>
          <p:txBody>
            <a:bodyPr wrap="square" lIns="0" tIns="0" rIns="0" bIns="0" rtlCol="0"/>
            <a:lstStyle/>
            <a:p>
              <a:endParaRPr/>
            </a:p>
          </p:txBody>
        </p:sp>
        <p:sp>
          <p:nvSpPr>
            <p:cNvPr id="35" name="object 35"/>
            <p:cNvSpPr/>
            <p:nvPr/>
          </p:nvSpPr>
          <p:spPr>
            <a:xfrm>
              <a:off x="4797365" y="4937760"/>
              <a:ext cx="2581910" cy="1062355"/>
            </a:xfrm>
            <a:custGeom>
              <a:avLst/>
              <a:gdLst/>
              <a:ahLst/>
              <a:cxnLst/>
              <a:rect l="l" t="t" r="r" b="b"/>
              <a:pathLst>
                <a:path w="2581910" h="1062354">
                  <a:moveTo>
                    <a:pt x="2581655" y="882395"/>
                  </a:moveTo>
                  <a:lnTo>
                    <a:pt x="2581655" y="179831"/>
                  </a:lnTo>
                  <a:lnTo>
                    <a:pt x="2580131" y="161543"/>
                  </a:lnTo>
                  <a:lnTo>
                    <a:pt x="2566415" y="109727"/>
                  </a:lnTo>
                  <a:lnTo>
                    <a:pt x="2540507" y="65531"/>
                  </a:lnTo>
                  <a:lnTo>
                    <a:pt x="2502407" y="30479"/>
                  </a:lnTo>
                  <a:lnTo>
                    <a:pt x="2455163" y="7619"/>
                  </a:lnTo>
                  <a:lnTo>
                    <a:pt x="2401823" y="0"/>
                  </a:lnTo>
                  <a:lnTo>
                    <a:pt x="179831" y="0"/>
                  </a:lnTo>
                  <a:lnTo>
                    <a:pt x="126491" y="7619"/>
                  </a:lnTo>
                  <a:lnTo>
                    <a:pt x="79247" y="30479"/>
                  </a:lnTo>
                  <a:lnTo>
                    <a:pt x="41147" y="65531"/>
                  </a:lnTo>
                  <a:lnTo>
                    <a:pt x="13715" y="109727"/>
                  </a:lnTo>
                  <a:lnTo>
                    <a:pt x="0" y="179831"/>
                  </a:lnTo>
                  <a:lnTo>
                    <a:pt x="0" y="882395"/>
                  </a:lnTo>
                  <a:lnTo>
                    <a:pt x="1523" y="900683"/>
                  </a:lnTo>
                  <a:lnTo>
                    <a:pt x="4571" y="918971"/>
                  </a:lnTo>
                  <a:lnTo>
                    <a:pt x="7619" y="935735"/>
                  </a:lnTo>
                  <a:lnTo>
                    <a:pt x="9143" y="939926"/>
                  </a:lnTo>
                  <a:lnTo>
                    <a:pt x="9143" y="179831"/>
                  </a:lnTo>
                  <a:lnTo>
                    <a:pt x="10667" y="163067"/>
                  </a:lnTo>
                  <a:lnTo>
                    <a:pt x="22859" y="112775"/>
                  </a:lnTo>
                  <a:lnTo>
                    <a:pt x="48767" y="71627"/>
                  </a:lnTo>
                  <a:lnTo>
                    <a:pt x="85343" y="38099"/>
                  </a:lnTo>
                  <a:lnTo>
                    <a:pt x="129539" y="16763"/>
                  </a:lnTo>
                  <a:lnTo>
                    <a:pt x="181355" y="9143"/>
                  </a:lnTo>
                  <a:lnTo>
                    <a:pt x="2401823" y="9143"/>
                  </a:lnTo>
                  <a:lnTo>
                    <a:pt x="2452115" y="16763"/>
                  </a:lnTo>
                  <a:lnTo>
                    <a:pt x="2496311" y="38099"/>
                  </a:lnTo>
                  <a:lnTo>
                    <a:pt x="2532887" y="71627"/>
                  </a:lnTo>
                  <a:lnTo>
                    <a:pt x="2558795" y="114299"/>
                  </a:lnTo>
                  <a:lnTo>
                    <a:pt x="2570987" y="163067"/>
                  </a:lnTo>
                  <a:lnTo>
                    <a:pt x="2572511" y="179831"/>
                  </a:lnTo>
                  <a:lnTo>
                    <a:pt x="2572511" y="939545"/>
                  </a:lnTo>
                  <a:lnTo>
                    <a:pt x="2574035" y="935735"/>
                  </a:lnTo>
                  <a:lnTo>
                    <a:pt x="2580131" y="899159"/>
                  </a:lnTo>
                  <a:lnTo>
                    <a:pt x="2581655" y="882395"/>
                  </a:lnTo>
                  <a:close/>
                </a:path>
                <a:path w="2581910" h="1062354">
                  <a:moveTo>
                    <a:pt x="2572511" y="939545"/>
                  </a:moveTo>
                  <a:lnTo>
                    <a:pt x="2572511" y="882395"/>
                  </a:lnTo>
                  <a:lnTo>
                    <a:pt x="2570987" y="899159"/>
                  </a:lnTo>
                  <a:lnTo>
                    <a:pt x="2564891" y="932687"/>
                  </a:lnTo>
                  <a:lnTo>
                    <a:pt x="2532887" y="990599"/>
                  </a:lnTo>
                  <a:lnTo>
                    <a:pt x="2496311" y="1024127"/>
                  </a:lnTo>
                  <a:lnTo>
                    <a:pt x="2452115" y="1045463"/>
                  </a:lnTo>
                  <a:lnTo>
                    <a:pt x="2400299" y="1053083"/>
                  </a:lnTo>
                  <a:lnTo>
                    <a:pt x="179831" y="1053083"/>
                  </a:lnTo>
                  <a:lnTo>
                    <a:pt x="129539" y="1043939"/>
                  </a:lnTo>
                  <a:lnTo>
                    <a:pt x="71627" y="1013459"/>
                  </a:lnTo>
                  <a:lnTo>
                    <a:pt x="38099" y="976883"/>
                  </a:lnTo>
                  <a:lnTo>
                    <a:pt x="16763" y="932687"/>
                  </a:lnTo>
                  <a:lnTo>
                    <a:pt x="9143" y="880871"/>
                  </a:lnTo>
                  <a:lnTo>
                    <a:pt x="9143" y="939926"/>
                  </a:lnTo>
                  <a:lnTo>
                    <a:pt x="30479" y="982979"/>
                  </a:lnTo>
                  <a:lnTo>
                    <a:pt x="65531" y="1021079"/>
                  </a:lnTo>
                  <a:lnTo>
                    <a:pt x="109727" y="1048511"/>
                  </a:lnTo>
                  <a:lnTo>
                    <a:pt x="161543" y="1060703"/>
                  </a:lnTo>
                  <a:lnTo>
                    <a:pt x="179831" y="1062227"/>
                  </a:lnTo>
                  <a:lnTo>
                    <a:pt x="2401823" y="1062227"/>
                  </a:lnTo>
                  <a:lnTo>
                    <a:pt x="2455163" y="1053083"/>
                  </a:lnTo>
                  <a:lnTo>
                    <a:pt x="2502407" y="1031747"/>
                  </a:lnTo>
                  <a:lnTo>
                    <a:pt x="2540507" y="996695"/>
                  </a:lnTo>
                  <a:lnTo>
                    <a:pt x="2567939" y="950975"/>
                  </a:lnTo>
                  <a:lnTo>
                    <a:pt x="2572511" y="939545"/>
                  </a:lnTo>
                  <a:close/>
                </a:path>
              </a:pathLst>
            </a:custGeom>
            <a:solidFill>
              <a:srgbClr val="FFFFFF"/>
            </a:solidFill>
          </p:spPr>
          <p:txBody>
            <a:bodyPr wrap="square" lIns="0" tIns="0" rIns="0" bIns="0" rtlCol="0"/>
            <a:lstStyle/>
            <a:p>
              <a:endParaRPr/>
            </a:p>
          </p:txBody>
        </p:sp>
        <p:sp>
          <p:nvSpPr>
            <p:cNvPr id="38" name="object 38"/>
            <p:cNvSpPr/>
            <p:nvPr/>
          </p:nvSpPr>
          <p:spPr>
            <a:xfrm>
              <a:off x="7374449" y="4942333"/>
              <a:ext cx="1643380" cy="1053465"/>
            </a:xfrm>
            <a:custGeom>
              <a:avLst/>
              <a:gdLst/>
              <a:ahLst/>
              <a:cxnLst/>
              <a:rect l="l" t="t" r="r" b="b"/>
              <a:pathLst>
                <a:path w="1643379" h="1053464">
                  <a:moveTo>
                    <a:pt x="1642871" y="877823"/>
                  </a:moveTo>
                  <a:lnTo>
                    <a:pt x="1642871" y="175259"/>
                  </a:lnTo>
                  <a:lnTo>
                    <a:pt x="1642706" y="167678"/>
                  </a:lnTo>
                  <a:lnTo>
                    <a:pt x="1635520" y="125363"/>
                  </a:lnTo>
                  <a:lnTo>
                    <a:pt x="1618694" y="87021"/>
                  </a:lnTo>
                  <a:lnTo>
                    <a:pt x="1593590" y="54013"/>
                  </a:lnTo>
                  <a:lnTo>
                    <a:pt x="1561570" y="27702"/>
                  </a:lnTo>
                  <a:lnTo>
                    <a:pt x="1523996" y="9449"/>
                  </a:lnTo>
                  <a:lnTo>
                    <a:pt x="1482230" y="615"/>
                  </a:lnTo>
                  <a:lnTo>
                    <a:pt x="1467611" y="0"/>
                  </a:lnTo>
                  <a:lnTo>
                    <a:pt x="175259" y="0"/>
                  </a:lnTo>
                  <a:lnTo>
                    <a:pt x="124809" y="7351"/>
                  </a:lnTo>
                  <a:lnTo>
                    <a:pt x="86344" y="24177"/>
                  </a:lnTo>
                  <a:lnTo>
                    <a:pt x="53428" y="49281"/>
                  </a:lnTo>
                  <a:lnTo>
                    <a:pt x="27325" y="81301"/>
                  </a:lnTo>
                  <a:lnTo>
                    <a:pt x="9296" y="118875"/>
                  </a:lnTo>
                  <a:lnTo>
                    <a:pt x="604" y="160641"/>
                  </a:lnTo>
                  <a:lnTo>
                    <a:pt x="0" y="175259"/>
                  </a:lnTo>
                  <a:lnTo>
                    <a:pt x="0" y="877823"/>
                  </a:lnTo>
                  <a:lnTo>
                    <a:pt x="7230" y="927720"/>
                  </a:lnTo>
                  <a:lnTo>
                    <a:pt x="23838" y="966062"/>
                  </a:lnTo>
                  <a:lnTo>
                    <a:pt x="48724" y="999070"/>
                  </a:lnTo>
                  <a:lnTo>
                    <a:pt x="80626" y="1025381"/>
                  </a:lnTo>
                  <a:lnTo>
                    <a:pt x="118282" y="1043634"/>
                  </a:lnTo>
                  <a:lnTo>
                    <a:pt x="160430" y="1052468"/>
                  </a:lnTo>
                  <a:lnTo>
                    <a:pt x="175259" y="1053083"/>
                  </a:lnTo>
                  <a:lnTo>
                    <a:pt x="1467611" y="1053083"/>
                  </a:lnTo>
                  <a:lnTo>
                    <a:pt x="1517508" y="1045732"/>
                  </a:lnTo>
                  <a:lnTo>
                    <a:pt x="1555850" y="1028906"/>
                  </a:lnTo>
                  <a:lnTo>
                    <a:pt x="1588858" y="1003802"/>
                  </a:lnTo>
                  <a:lnTo>
                    <a:pt x="1615169" y="971782"/>
                  </a:lnTo>
                  <a:lnTo>
                    <a:pt x="1633422" y="934208"/>
                  </a:lnTo>
                  <a:lnTo>
                    <a:pt x="1642256" y="892442"/>
                  </a:lnTo>
                  <a:lnTo>
                    <a:pt x="1642871" y="877823"/>
                  </a:lnTo>
                  <a:close/>
                </a:path>
              </a:pathLst>
            </a:custGeom>
            <a:solidFill>
              <a:srgbClr val="FEE1BA"/>
            </a:solidFill>
          </p:spPr>
          <p:txBody>
            <a:bodyPr wrap="square" lIns="0" tIns="0" rIns="0" bIns="0" rtlCol="0"/>
            <a:lstStyle/>
            <a:p>
              <a:endParaRPr/>
            </a:p>
          </p:txBody>
        </p:sp>
        <p:sp>
          <p:nvSpPr>
            <p:cNvPr id="39" name="object 39"/>
            <p:cNvSpPr/>
            <p:nvPr/>
          </p:nvSpPr>
          <p:spPr>
            <a:xfrm>
              <a:off x="7369877" y="4937760"/>
              <a:ext cx="1652270" cy="1062355"/>
            </a:xfrm>
            <a:custGeom>
              <a:avLst/>
              <a:gdLst/>
              <a:ahLst/>
              <a:cxnLst/>
              <a:rect l="l" t="t" r="r" b="b"/>
              <a:pathLst>
                <a:path w="1652270" h="1062354">
                  <a:moveTo>
                    <a:pt x="1652015" y="882395"/>
                  </a:moveTo>
                  <a:lnTo>
                    <a:pt x="1652015" y="179831"/>
                  </a:lnTo>
                  <a:lnTo>
                    <a:pt x="1648967" y="143255"/>
                  </a:lnTo>
                  <a:lnTo>
                    <a:pt x="1630679" y="94487"/>
                  </a:lnTo>
                  <a:lnTo>
                    <a:pt x="1598675" y="51815"/>
                  </a:lnTo>
                  <a:lnTo>
                    <a:pt x="1557527" y="21335"/>
                  </a:lnTo>
                  <a:lnTo>
                    <a:pt x="1507235" y="3047"/>
                  </a:lnTo>
                  <a:lnTo>
                    <a:pt x="1472183" y="0"/>
                  </a:lnTo>
                  <a:lnTo>
                    <a:pt x="179831" y="0"/>
                  </a:lnTo>
                  <a:lnTo>
                    <a:pt x="126491" y="7619"/>
                  </a:lnTo>
                  <a:lnTo>
                    <a:pt x="79247" y="30479"/>
                  </a:lnTo>
                  <a:lnTo>
                    <a:pt x="41147" y="65531"/>
                  </a:lnTo>
                  <a:lnTo>
                    <a:pt x="13715" y="109727"/>
                  </a:lnTo>
                  <a:lnTo>
                    <a:pt x="0" y="161543"/>
                  </a:lnTo>
                  <a:lnTo>
                    <a:pt x="0" y="900683"/>
                  </a:lnTo>
                  <a:lnTo>
                    <a:pt x="3047" y="918971"/>
                  </a:lnTo>
                  <a:lnTo>
                    <a:pt x="7619" y="935735"/>
                  </a:lnTo>
                  <a:lnTo>
                    <a:pt x="9143" y="939926"/>
                  </a:lnTo>
                  <a:lnTo>
                    <a:pt x="9143" y="163067"/>
                  </a:lnTo>
                  <a:lnTo>
                    <a:pt x="12191" y="144779"/>
                  </a:lnTo>
                  <a:lnTo>
                    <a:pt x="28955" y="99059"/>
                  </a:lnTo>
                  <a:lnTo>
                    <a:pt x="59435" y="59435"/>
                  </a:lnTo>
                  <a:lnTo>
                    <a:pt x="99059" y="30479"/>
                  </a:lnTo>
                  <a:lnTo>
                    <a:pt x="112775" y="22859"/>
                  </a:lnTo>
                  <a:lnTo>
                    <a:pt x="129539" y="16763"/>
                  </a:lnTo>
                  <a:lnTo>
                    <a:pt x="144779" y="12191"/>
                  </a:lnTo>
                  <a:lnTo>
                    <a:pt x="163067" y="10667"/>
                  </a:lnTo>
                  <a:lnTo>
                    <a:pt x="179831" y="9143"/>
                  </a:lnTo>
                  <a:lnTo>
                    <a:pt x="1472183" y="9143"/>
                  </a:lnTo>
                  <a:lnTo>
                    <a:pt x="1488947" y="10667"/>
                  </a:lnTo>
                  <a:lnTo>
                    <a:pt x="1507235" y="12191"/>
                  </a:lnTo>
                  <a:lnTo>
                    <a:pt x="1566671" y="38099"/>
                  </a:lnTo>
                  <a:lnTo>
                    <a:pt x="1603247" y="71627"/>
                  </a:lnTo>
                  <a:lnTo>
                    <a:pt x="1629155" y="114299"/>
                  </a:lnTo>
                  <a:lnTo>
                    <a:pt x="1642871" y="179831"/>
                  </a:lnTo>
                  <a:lnTo>
                    <a:pt x="1642871" y="939545"/>
                  </a:lnTo>
                  <a:lnTo>
                    <a:pt x="1644395" y="935735"/>
                  </a:lnTo>
                  <a:lnTo>
                    <a:pt x="1648967" y="917447"/>
                  </a:lnTo>
                  <a:lnTo>
                    <a:pt x="1652015" y="882395"/>
                  </a:lnTo>
                  <a:close/>
                </a:path>
                <a:path w="1652270" h="1062354">
                  <a:moveTo>
                    <a:pt x="1642871" y="939545"/>
                  </a:moveTo>
                  <a:lnTo>
                    <a:pt x="1642871" y="882395"/>
                  </a:lnTo>
                  <a:lnTo>
                    <a:pt x="1641347" y="899159"/>
                  </a:lnTo>
                  <a:lnTo>
                    <a:pt x="1635251" y="932687"/>
                  </a:lnTo>
                  <a:lnTo>
                    <a:pt x="1613915" y="976883"/>
                  </a:lnTo>
                  <a:lnTo>
                    <a:pt x="1580387" y="1013459"/>
                  </a:lnTo>
                  <a:lnTo>
                    <a:pt x="1537715" y="1039367"/>
                  </a:lnTo>
                  <a:lnTo>
                    <a:pt x="1488947" y="1051559"/>
                  </a:lnTo>
                  <a:lnTo>
                    <a:pt x="1472183" y="1053083"/>
                  </a:lnTo>
                  <a:lnTo>
                    <a:pt x="179831" y="1053083"/>
                  </a:lnTo>
                  <a:lnTo>
                    <a:pt x="128015" y="1043939"/>
                  </a:lnTo>
                  <a:lnTo>
                    <a:pt x="70103" y="1013459"/>
                  </a:lnTo>
                  <a:lnTo>
                    <a:pt x="28955" y="963167"/>
                  </a:lnTo>
                  <a:lnTo>
                    <a:pt x="12191" y="915923"/>
                  </a:lnTo>
                  <a:lnTo>
                    <a:pt x="9143" y="899159"/>
                  </a:lnTo>
                  <a:lnTo>
                    <a:pt x="9143" y="939926"/>
                  </a:lnTo>
                  <a:lnTo>
                    <a:pt x="30479" y="982979"/>
                  </a:lnTo>
                  <a:lnTo>
                    <a:pt x="65531" y="1021079"/>
                  </a:lnTo>
                  <a:lnTo>
                    <a:pt x="109727" y="1048511"/>
                  </a:lnTo>
                  <a:lnTo>
                    <a:pt x="161543" y="1060703"/>
                  </a:lnTo>
                  <a:lnTo>
                    <a:pt x="179831" y="1062227"/>
                  </a:lnTo>
                  <a:lnTo>
                    <a:pt x="1472183" y="1062227"/>
                  </a:lnTo>
                  <a:lnTo>
                    <a:pt x="1525523" y="1053083"/>
                  </a:lnTo>
                  <a:lnTo>
                    <a:pt x="1572767" y="1031747"/>
                  </a:lnTo>
                  <a:lnTo>
                    <a:pt x="1610867" y="996695"/>
                  </a:lnTo>
                  <a:lnTo>
                    <a:pt x="1638299" y="950975"/>
                  </a:lnTo>
                  <a:lnTo>
                    <a:pt x="1642871" y="939545"/>
                  </a:lnTo>
                  <a:close/>
                </a:path>
              </a:pathLst>
            </a:custGeom>
            <a:solidFill>
              <a:srgbClr val="FFFFFF"/>
            </a:solidFill>
          </p:spPr>
          <p:txBody>
            <a:bodyPr wrap="square" lIns="0" tIns="0" rIns="0" bIns="0" rtlCol="0"/>
            <a:lstStyle/>
            <a:p>
              <a:endParaRPr/>
            </a:p>
          </p:txBody>
        </p:sp>
        <p:sp>
          <p:nvSpPr>
            <p:cNvPr id="42" name="object 42"/>
            <p:cNvSpPr/>
            <p:nvPr/>
          </p:nvSpPr>
          <p:spPr>
            <a:xfrm>
              <a:off x="9017321" y="4924044"/>
              <a:ext cx="1643380" cy="1051560"/>
            </a:xfrm>
            <a:custGeom>
              <a:avLst/>
              <a:gdLst/>
              <a:ahLst/>
              <a:cxnLst/>
              <a:rect l="l" t="t" r="r" b="b"/>
              <a:pathLst>
                <a:path w="1643379" h="1051560">
                  <a:moveTo>
                    <a:pt x="1642871" y="876299"/>
                  </a:moveTo>
                  <a:lnTo>
                    <a:pt x="1642871" y="175259"/>
                  </a:lnTo>
                  <a:lnTo>
                    <a:pt x="1642706" y="167563"/>
                  </a:lnTo>
                  <a:lnTo>
                    <a:pt x="1635520" y="124809"/>
                  </a:lnTo>
                  <a:lnTo>
                    <a:pt x="1618694" y="86344"/>
                  </a:lnTo>
                  <a:lnTo>
                    <a:pt x="1593590" y="53428"/>
                  </a:lnTo>
                  <a:lnTo>
                    <a:pt x="1561570" y="27325"/>
                  </a:lnTo>
                  <a:lnTo>
                    <a:pt x="1523996" y="9296"/>
                  </a:lnTo>
                  <a:lnTo>
                    <a:pt x="1482230" y="604"/>
                  </a:lnTo>
                  <a:lnTo>
                    <a:pt x="1467611" y="0"/>
                  </a:lnTo>
                  <a:lnTo>
                    <a:pt x="175259" y="0"/>
                  </a:lnTo>
                  <a:lnTo>
                    <a:pt x="124809" y="7230"/>
                  </a:lnTo>
                  <a:lnTo>
                    <a:pt x="86344" y="23838"/>
                  </a:lnTo>
                  <a:lnTo>
                    <a:pt x="53428" y="48724"/>
                  </a:lnTo>
                  <a:lnTo>
                    <a:pt x="27325" y="80626"/>
                  </a:lnTo>
                  <a:lnTo>
                    <a:pt x="9296" y="118282"/>
                  </a:lnTo>
                  <a:lnTo>
                    <a:pt x="604" y="160430"/>
                  </a:lnTo>
                  <a:lnTo>
                    <a:pt x="0" y="175259"/>
                  </a:lnTo>
                  <a:lnTo>
                    <a:pt x="0" y="876299"/>
                  </a:lnTo>
                  <a:lnTo>
                    <a:pt x="7230" y="926750"/>
                  </a:lnTo>
                  <a:lnTo>
                    <a:pt x="23838" y="965215"/>
                  </a:lnTo>
                  <a:lnTo>
                    <a:pt x="48724" y="998131"/>
                  </a:lnTo>
                  <a:lnTo>
                    <a:pt x="80626" y="1024234"/>
                  </a:lnTo>
                  <a:lnTo>
                    <a:pt x="118282" y="1042263"/>
                  </a:lnTo>
                  <a:lnTo>
                    <a:pt x="160430" y="1050955"/>
                  </a:lnTo>
                  <a:lnTo>
                    <a:pt x="175259" y="1051559"/>
                  </a:lnTo>
                  <a:lnTo>
                    <a:pt x="1467611" y="1051559"/>
                  </a:lnTo>
                  <a:lnTo>
                    <a:pt x="1517508" y="1044329"/>
                  </a:lnTo>
                  <a:lnTo>
                    <a:pt x="1555850" y="1027721"/>
                  </a:lnTo>
                  <a:lnTo>
                    <a:pt x="1588858" y="1002835"/>
                  </a:lnTo>
                  <a:lnTo>
                    <a:pt x="1615169" y="970933"/>
                  </a:lnTo>
                  <a:lnTo>
                    <a:pt x="1633422" y="933277"/>
                  </a:lnTo>
                  <a:lnTo>
                    <a:pt x="1642256" y="891129"/>
                  </a:lnTo>
                  <a:lnTo>
                    <a:pt x="1642871" y="876299"/>
                  </a:lnTo>
                  <a:close/>
                </a:path>
              </a:pathLst>
            </a:custGeom>
            <a:solidFill>
              <a:srgbClr val="FEE1BA"/>
            </a:solidFill>
          </p:spPr>
          <p:txBody>
            <a:bodyPr wrap="square" lIns="0" tIns="0" rIns="0" bIns="0" rtlCol="0"/>
            <a:lstStyle/>
            <a:p>
              <a:endParaRPr/>
            </a:p>
          </p:txBody>
        </p:sp>
        <p:sp>
          <p:nvSpPr>
            <p:cNvPr id="43" name="object 43"/>
            <p:cNvSpPr/>
            <p:nvPr/>
          </p:nvSpPr>
          <p:spPr>
            <a:xfrm>
              <a:off x="9012750" y="4917948"/>
              <a:ext cx="1652270" cy="1062355"/>
            </a:xfrm>
            <a:custGeom>
              <a:avLst/>
              <a:gdLst/>
              <a:ahLst/>
              <a:cxnLst/>
              <a:rect l="l" t="t" r="r" b="b"/>
              <a:pathLst>
                <a:path w="1652270" h="1062354">
                  <a:moveTo>
                    <a:pt x="1652015" y="882395"/>
                  </a:moveTo>
                  <a:lnTo>
                    <a:pt x="1652015" y="179831"/>
                  </a:lnTo>
                  <a:lnTo>
                    <a:pt x="1648967" y="144779"/>
                  </a:lnTo>
                  <a:lnTo>
                    <a:pt x="1630679" y="94487"/>
                  </a:lnTo>
                  <a:lnTo>
                    <a:pt x="1586483" y="41147"/>
                  </a:lnTo>
                  <a:lnTo>
                    <a:pt x="1542287" y="15239"/>
                  </a:lnTo>
                  <a:lnTo>
                    <a:pt x="1490471" y="1523"/>
                  </a:lnTo>
                  <a:lnTo>
                    <a:pt x="1472183" y="0"/>
                  </a:lnTo>
                  <a:lnTo>
                    <a:pt x="179831" y="0"/>
                  </a:lnTo>
                  <a:lnTo>
                    <a:pt x="126491" y="9143"/>
                  </a:lnTo>
                  <a:lnTo>
                    <a:pt x="79247" y="32003"/>
                  </a:lnTo>
                  <a:lnTo>
                    <a:pt x="30479" y="80771"/>
                  </a:lnTo>
                  <a:lnTo>
                    <a:pt x="7619" y="128015"/>
                  </a:lnTo>
                  <a:lnTo>
                    <a:pt x="0" y="163067"/>
                  </a:lnTo>
                  <a:lnTo>
                    <a:pt x="0" y="900683"/>
                  </a:lnTo>
                  <a:lnTo>
                    <a:pt x="3047" y="918971"/>
                  </a:lnTo>
                  <a:lnTo>
                    <a:pt x="7619" y="935735"/>
                  </a:lnTo>
                  <a:lnTo>
                    <a:pt x="9143" y="939926"/>
                  </a:lnTo>
                  <a:lnTo>
                    <a:pt x="9143" y="181355"/>
                  </a:lnTo>
                  <a:lnTo>
                    <a:pt x="12191" y="146303"/>
                  </a:lnTo>
                  <a:lnTo>
                    <a:pt x="30479" y="99059"/>
                  </a:lnTo>
                  <a:lnTo>
                    <a:pt x="59435" y="59435"/>
                  </a:lnTo>
                  <a:lnTo>
                    <a:pt x="99059" y="30479"/>
                  </a:lnTo>
                  <a:lnTo>
                    <a:pt x="146303" y="13715"/>
                  </a:lnTo>
                  <a:lnTo>
                    <a:pt x="163067" y="10667"/>
                  </a:lnTo>
                  <a:lnTo>
                    <a:pt x="1488947" y="10667"/>
                  </a:lnTo>
                  <a:lnTo>
                    <a:pt x="1539239" y="24383"/>
                  </a:lnTo>
                  <a:lnTo>
                    <a:pt x="1580387" y="48767"/>
                  </a:lnTo>
                  <a:lnTo>
                    <a:pt x="1613915" y="85343"/>
                  </a:lnTo>
                  <a:lnTo>
                    <a:pt x="1635251" y="129539"/>
                  </a:lnTo>
                  <a:lnTo>
                    <a:pt x="1642871" y="181355"/>
                  </a:lnTo>
                  <a:lnTo>
                    <a:pt x="1642871" y="939926"/>
                  </a:lnTo>
                  <a:lnTo>
                    <a:pt x="1644395" y="935735"/>
                  </a:lnTo>
                  <a:lnTo>
                    <a:pt x="1648967" y="918971"/>
                  </a:lnTo>
                  <a:lnTo>
                    <a:pt x="1652015" y="882395"/>
                  </a:lnTo>
                  <a:close/>
                </a:path>
                <a:path w="1652270" h="1062354">
                  <a:moveTo>
                    <a:pt x="1642871" y="939926"/>
                  </a:moveTo>
                  <a:lnTo>
                    <a:pt x="1642871" y="882395"/>
                  </a:lnTo>
                  <a:lnTo>
                    <a:pt x="1639823" y="917447"/>
                  </a:lnTo>
                  <a:lnTo>
                    <a:pt x="1635251" y="932687"/>
                  </a:lnTo>
                  <a:lnTo>
                    <a:pt x="1613915" y="978407"/>
                  </a:lnTo>
                  <a:lnTo>
                    <a:pt x="1580387" y="1014983"/>
                  </a:lnTo>
                  <a:lnTo>
                    <a:pt x="1522475" y="1045463"/>
                  </a:lnTo>
                  <a:lnTo>
                    <a:pt x="1472183" y="1053083"/>
                  </a:lnTo>
                  <a:lnTo>
                    <a:pt x="179831" y="1053083"/>
                  </a:lnTo>
                  <a:lnTo>
                    <a:pt x="129539" y="1045463"/>
                  </a:lnTo>
                  <a:lnTo>
                    <a:pt x="83819" y="1024127"/>
                  </a:lnTo>
                  <a:lnTo>
                    <a:pt x="47243" y="990599"/>
                  </a:lnTo>
                  <a:lnTo>
                    <a:pt x="16763" y="932687"/>
                  </a:lnTo>
                  <a:lnTo>
                    <a:pt x="9143" y="882395"/>
                  </a:lnTo>
                  <a:lnTo>
                    <a:pt x="9143" y="939926"/>
                  </a:lnTo>
                  <a:lnTo>
                    <a:pt x="30479" y="982979"/>
                  </a:lnTo>
                  <a:lnTo>
                    <a:pt x="79247" y="1031747"/>
                  </a:lnTo>
                  <a:lnTo>
                    <a:pt x="126491" y="1054607"/>
                  </a:lnTo>
                  <a:lnTo>
                    <a:pt x="161543" y="1062227"/>
                  </a:lnTo>
                  <a:lnTo>
                    <a:pt x="1490471" y="1062227"/>
                  </a:lnTo>
                  <a:lnTo>
                    <a:pt x="1542287" y="1048511"/>
                  </a:lnTo>
                  <a:lnTo>
                    <a:pt x="1600199" y="1010411"/>
                  </a:lnTo>
                  <a:lnTo>
                    <a:pt x="1630679" y="967739"/>
                  </a:lnTo>
                  <a:lnTo>
                    <a:pt x="1638299" y="952499"/>
                  </a:lnTo>
                  <a:lnTo>
                    <a:pt x="1642871" y="939926"/>
                  </a:lnTo>
                  <a:close/>
                </a:path>
              </a:pathLst>
            </a:custGeom>
            <a:solidFill>
              <a:srgbClr val="FFFFFF"/>
            </a:solidFill>
          </p:spPr>
          <p:txBody>
            <a:bodyPr wrap="square" lIns="0" tIns="0" rIns="0" bIns="0" rtlCol="0"/>
            <a:lstStyle/>
            <a:p>
              <a:endParaRPr/>
            </a:p>
          </p:txBody>
        </p:sp>
        <p:sp>
          <p:nvSpPr>
            <p:cNvPr id="49" name="object 49"/>
            <p:cNvSpPr txBox="1"/>
            <p:nvPr/>
          </p:nvSpPr>
          <p:spPr>
            <a:xfrm>
              <a:off x="11106221" y="6945169"/>
              <a:ext cx="101600" cy="184666"/>
            </a:xfrm>
            <a:prstGeom prst="rect">
              <a:avLst/>
            </a:prstGeom>
          </p:spPr>
          <p:txBody>
            <a:bodyPr vert="horz" wrap="square" lIns="0" tIns="0" rIns="0" bIns="0" rtlCol="0">
              <a:spAutoFit/>
            </a:bodyPr>
            <a:lstStyle/>
            <a:p>
              <a:pPr marL="12700"/>
              <a:r>
                <a:rPr sz="1200" dirty="0">
                  <a:solidFill>
                    <a:srgbClr val="993200"/>
                  </a:solidFill>
                  <a:latin typeface="Times New Roman"/>
                  <a:cs typeface="Times New Roman"/>
                </a:rPr>
                <a:t>5</a:t>
              </a:r>
              <a:endParaRPr sz="1200">
                <a:latin typeface="Times New Roman"/>
                <a:cs typeface="Times New Roman"/>
              </a:endParaRPr>
            </a:p>
          </p:txBody>
        </p:sp>
        <p:sp>
          <p:nvSpPr>
            <p:cNvPr id="47" name="object 47"/>
            <p:cNvSpPr txBox="1"/>
            <p:nvPr/>
          </p:nvSpPr>
          <p:spPr>
            <a:xfrm>
              <a:off x="2457250" y="6463907"/>
              <a:ext cx="8518924" cy="276999"/>
            </a:xfrm>
            <a:prstGeom prst="rect">
              <a:avLst/>
            </a:prstGeom>
          </p:spPr>
          <p:txBody>
            <a:bodyPr vert="horz" wrap="square" lIns="0" tIns="0" rIns="0" bIns="0" rtlCol="0">
              <a:spAutoFit/>
            </a:bodyPr>
            <a:lstStyle/>
            <a:p>
              <a:pPr marL="12700"/>
              <a:r>
                <a:rPr lang="es-ES" b="1" dirty="0">
                  <a:solidFill>
                    <a:srgbClr val="FFFFFF"/>
                  </a:solidFill>
                  <a:latin typeface="Times New Roman"/>
                  <a:cs typeface="Times New Roman"/>
                </a:rPr>
                <a:t>En algunos casos, estos desechos requieren sectores separados en los rellenos sanitarios</a:t>
              </a:r>
              <a:endParaRPr dirty="0">
                <a:latin typeface="Times New Roman"/>
                <a:cs typeface="Times New Roman"/>
              </a:endParaRPr>
            </a:p>
          </p:txBody>
        </p:sp>
        <p:sp>
          <p:nvSpPr>
            <p:cNvPr id="60" name="CuadroTexto 59">
              <a:extLst>
                <a:ext uri="{FF2B5EF4-FFF2-40B4-BE49-F238E27FC236}">
                  <a16:creationId xmlns:a16="http://schemas.microsoft.com/office/drawing/2014/main" id="{BBFB88FC-C9B7-4F20-B937-A39B9504309E}"/>
                </a:ext>
              </a:extLst>
            </p:cNvPr>
            <p:cNvSpPr txBox="1"/>
            <p:nvPr/>
          </p:nvSpPr>
          <p:spPr>
            <a:xfrm>
              <a:off x="4426582" y="4338859"/>
              <a:ext cx="5189889" cy="400110"/>
            </a:xfrm>
            <a:prstGeom prst="rect">
              <a:avLst/>
            </a:prstGeom>
            <a:noFill/>
          </p:spPr>
          <p:txBody>
            <a:bodyPr wrap="square">
              <a:spAutoFit/>
            </a:bodyPr>
            <a:lstStyle/>
            <a:p>
              <a:r>
                <a:rPr lang="es-ES" sz="2000" dirty="0">
                  <a:latin typeface="Times New Roman" panose="02020603050405020304" pitchFamily="18" charset="0"/>
                  <a:cs typeface="Times New Roman" panose="02020603050405020304" pitchFamily="18" charset="0"/>
                </a:rPr>
                <a:t>Como otros de los desechos sólidos urbanos son:</a:t>
              </a:r>
              <a:endParaRPr lang="es-MX" sz="2000" dirty="0">
                <a:latin typeface="Times New Roman" panose="02020603050405020304" pitchFamily="18" charset="0"/>
                <a:cs typeface="Times New Roman" panose="02020603050405020304" pitchFamily="18" charset="0"/>
              </a:endParaRPr>
            </a:p>
          </p:txBody>
        </p:sp>
        <p:sp>
          <p:nvSpPr>
            <p:cNvPr id="62" name="Rectangle 3">
              <a:extLst>
                <a:ext uri="{FF2B5EF4-FFF2-40B4-BE49-F238E27FC236}">
                  <a16:creationId xmlns:a16="http://schemas.microsoft.com/office/drawing/2014/main" id="{DC46EA44-FAE8-4F79-9DC3-7D85B56DE74F}"/>
                </a:ext>
              </a:extLst>
            </p:cNvPr>
            <p:cNvSpPr>
              <a:spLocks noChangeArrowheads="1"/>
            </p:cNvSpPr>
            <p:nvPr/>
          </p:nvSpPr>
          <p:spPr bwMode="auto">
            <a:xfrm>
              <a:off x="2532052" y="5102108"/>
              <a:ext cx="2028072" cy="70981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4283" rIns="0" bIns="-14283" numCol="1" anchor="ctr" anchorCtr="0" compatLnSpc="1">
              <a:prstTxWarp prst="textNoShape">
                <a:avLst/>
              </a:prstTxWarp>
              <a:spAutoFit/>
            </a:bodyPr>
            <a:lstStyle/>
            <a:p>
              <a:pPr algn="ctr" eaLnBrk="0" fontAlgn="base" hangingPunct="0">
                <a:spcBef>
                  <a:spcPct val="0"/>
                </a:spcBef>
                <a:spcAft>
                  <a:spcPct val="0"/>
                </a:spcAft>
              </a:pPr>
              <a:r>
                <a:rPr lang="es-ES" altLang="es-MX" sz="1600" dirty="0">
                  <a:solidFill>
                    <a:srgbClr val="202124"/>
                  </a:solidFill>
                  <a:latin typeface="Times New Roman" panose="02020603050405020304" pitchFamily="18" charset="0"/>
                  <a:cs typeface="Times New Roman" panose="02020603050405020304" pitchFamily="18" charset="0"/>
                </a:rPr>
                <a:t>ceniza generada en plantas térmica o energía eléctrica</a:t>
              </a:r>
              <a:endParaRPr lang="es-ES" altLang="es-MX" sz="1600" dirty="0">
                <a:latin typeface="Times New Roman" panose="02020603050405020304" pitchFamily="18" charset="0"/>
                <a:cs typeface="Times New Roman" panose="02020603050405020304" pitchFamily="18" charset="0"/>
              </a:endParaRPr>
            </a:p>
          </p:txBody>
        </p:sp>
        <p:sp>
          <p:nvSpPr>
            <p:cNvPr id="64" name="CuadroTexto 63">
              <a:extLst>
                <a:ext uri="{FF2B5EF4-FFF2-40B4-BE49-F238E27FC236}">
                  <a16:creationId xmlns:a16="http://schemas.microsoft.com/office/drawing/2014/main" id="{D1B1ED97-87AF-40F7-8DD3-93492200E2BB}"/>
                </a:ext>
              </a:extLst>
            </p:cNvPr>
            <p:cNvSpPr txBox="1"/>
            <p:nvPr/>
          </p:nvSpPr>
          <p:spPr>
            <a:xfrm>
              <a:off x="5041253" y="5002013"/>
              <a:ext cx="2013973" cy="923330"/>
            </a:xfrm>
            <a:prstGeom prst="rect">
              <a:avLst/>
            </a:prstGeom>
            <a:noFill/>
          </p:spPr>
          <p:txBody>
            <a:bodyPr wrap="square">
              <a:spAutoFit/>
            </a:bodyPr>
            <a:lstStyle/>
            <a:p>
              <a:pPr algn="ctr"/>
              <a:r>
                <a:rPr lang="es-MX" dirty="0">
                  <a:latin typeface="Times New Roman" panose="02020603050405020304" pitchFamily="18" charset="0"/>
                  <a:cs typeface="Times New Roman" panose="02020603050405020304" pitchFamily="18" charset="0"/>
                </a:rPr>
                <a:t>lodo de plantas de tratamiento de aguas residuales</a:t>
              </a:r>
            </a:p>
          </p:txBody>
        </p:sp>
        <p:sp>
          <p:nvSpPr>
            <p:cNvPr id="66" name="CuadroTexto 65">
              <a:extLst>
                <a:ext uri="{FF2B5EF4-FFF2-40B4-BE49-F238E27FC236}">
                  <a16:creationId xmlns:a16="http://schemas.microsoft.com/office/drawing/2014/main" id="{29FE51A3-A8FD-43F8-B2C0-8AC1234846C0}"/>
                </a:ext>
              </a:extLst>
            </p:cNvPr>
            <p:cNvSpPr txBox="1"/>
            <p:nvPr/>
          </p:nvSpPr>
          <p:spPr>
            <a:xfrm>
              <a:off x="7561111" y="4980366"/>
              <a:ext cx="1309419" cy="923330"/>
            </a:xfrm>
            <a:prstGeom prst="rect">
              <a:avLst/>
            </a:prstGeom>
            <a:noFill/>
          </p:spPr>
          <p:txBody>
            <a:bodyPr wrap="square">
              <a:spAutoFit/>
            </a:bodyPr>
            <a:lstStyle/>
            <a:p>
              <a:pPr algn="ctr"/>
              <a:r>
                <a:rPr lang="es-MX" dirty="0">
                  <a:latin typeface="Times New Roman" panose="02020603050405020304" pitchFamily="18" charset="0"/>
                  <a:cs typeface="Times New Roman" panose="02020603050405020304" pitchFamily="18" charset="0"/>
                </a:rPr>
                <a:t>desechos de animales de granja</a:t>
              </a:r>
            </a:p>
          </p:txBody>
        </p:sp>
        <p:sp>
          <p:nvSpPr>
            <p:cNvPr id="68" name="CuadroTexto 67">
              <a:extLst>
                <a:ext uri="{FF2B5EF4-FFF2-40B4-BE49-F238E27FC236}">
                  <a16:creationId xmlns:a16="http://schemas.microsoft.com/office/drawing/2014/main" id="{4CEFDB6B-3DF2-44E1-A3EF-2D9EFDE70F7E}"/>
                </a:ext>
              </a:extLst>
            </p:cNvPr>
            <p:cNvSpPr txBox="1"/>
            <p:nvPr/>
          </p:nvSpPr>
          <p:spPr>
            <a:xfrm>
              <a:off x="9082840" y="4951117"/>
              <a:ext cx="1587058" cy="923330"/>
            </a:xfrm>
            <a:prstGeom prst="rect">
              <a:avLst/>
            </a:prstGeom>
            <a:noFill/>
          </p:spPr>
          <p:txBody>
            <a:bodyPr wrap="square">
              <a:spAutoFit/>
            </a:bodyPr>
            <a:lstStyle/>
            <a:p>
              <a:pPr algn="ctr"/>
              <a:r>
                <a:rPr lang="es-MX" dirty="0">
                  <a:latin typeface="Times New Roman" panose="02020603050405020304" pitchFamily="18" charset="0"/>
                  <a:cs typeface="Times New Roman" panose="02020603050405020304" pitchFamily="18" charset="0"/>
                </a:rPr>
                <a:t>rocas de ganga</a:t>
              </a:r>
            </a:p>
            <a:p>
              <a:pPr algn="ctr"/>
              <a:r>
                <a:rPr lang="es-MX" dirty="0">
                  <a:latin typeface="Times New Roman" panose="02020603050405020304" pitchFamily="18" charset="0"/>
                  <a:cs typeface="Times New Roman" panose="02020603050405020304" pitchFamily="18" charset="0"/>
                </a:rPr>
                <a:t>de mineral</a:t>
              </a:r>
            </a:p>
            <a:p>
              <a:pPr algn="ctr"/>
              <a:r>
                <a:rPr lang="es-MX" dirty="0">
                  <a:latin typeface="Times New Roman" panose="02020603050405020304" pitchFamily="18" charset="0"/>
                  <a:cs typeface="Times New Roman" panose="02020603050405020304" pitchFamily="18" charset="0"/>
                </a:rPr>
                <a:t>extracción</a:t>
              </a: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2448886" y="551688"/>
            <a:ext cx="3175" cy="1905"/>
          </a:xfrm>
          <a:custGeom>
            <a:avLst/>
            <a:gdLst/>
            <a:ahLst/>
            <a:cxnLst/>
            <a:rect l="l" t="t" r="r" b="b"/>
            <a:pathLst>
              <a:path w="3175" h="1904">
                <a:moveTo>
                  <a:pt x="0" y="761"/>
                </a:moveTo>
                <a:lnTo>
                  <a:pt x="3047" y="761"/>
                </a:lnTo>
              </a:path>
            </a:pathLst>
          </a:custGeom>
          <a:ln w="3175">
            <a:solidFill>
              <a:srgbClr val="991E8C"/>
            </a:solidFill>
          </a:ln>
        </p:spPr>
        <p:txBody>
          <a:bodyPr wrap="square" lIns="0" tIns="0" rIns="0" bIns="0" rtlCol="0"/>
          <a:lstStyle/>
          <a:p>
            <a:endParaRPr/>
          </a:p>
        </p:txBody>
      </p:sp>
      <p:sp>
        <p:nvSpPr>
          <p:cNvPr id="8" name="object 8"/>
          <p:cNvSpPr/>
          <p:nvPr/>
        </p:nvSpPr>
        <p:spPr>
          <a:xfrm>
            <a:off x="2468698" y="557784"/>
            <a:ext cx="1905" cy="1905"/>
          </a:xfrm>
          <a:custGeom>
            <a:avLst/>
            <a:gdLst/>
            <a:ahLst/>
            <a:cxnLst/>
            <a:rect l="l" t="t" r="r" b="b"/>
            <a:pathLst>
              <a:path w="1905" h="1904">
                <a:moveTo>
                  <a:pt x="0" y="761"/>
                </a:moveTo>
                <a:lnTo>
                  <a:pt x="1523" y="761"/>
                </a:lnTo>
              </a:path>
            </a:pathLst>
          </a:custGeom>
          <a:ln w="3175">
            <a:solidFill>
              <a:srgbClr val="991E8C"/>
            </a:solidFill>
          </a:ln>
        </p:spPr>
        <p:txBody>
          <a:bodyPr wrap="square" lIns="0" tIns="0" rIns="0" bIns="0" rtlCol="0"/>
          <a:lstStyle/>
          <a:p>
            <a:endParaRPr/>
          </a:p>
        </p:txBody>
      </p:sp>
      <p:grpSp>
        <p:nvGrpSpPr>
          <p:cNvPr id="37" name="Grupo 36">
            <a:extLst>
              <a:ext uri="{FF2B5EF4-FFF2-40B4-BE49-F238E27FC236}">
                <a16:creationId xmlns:a16="http://schemas.microsoft.com/office/drawing/2014/main" id="{11034EAF-0B2D-4287-B22A-B1D72FE6ED5B}"/>
              </a:ext>
            </a:extLst>
          </p:cNvPr>
          <p:cNvGrpSpPr/>
          <p:nvPr/>
        </p:nvGrpSpPr>
        <p:grpSpPr>
          <a:xfrm>
            <a:off x="2448885" y="1261501"/>
            <a:ext cx="8569830" cy="5733540"/>
            <a:chOff x="1170313" y="1470406"/>
            <a:chExt cx="8569830" cy="5733540"/>
          </a:xfrm>
        </p:grpSpPr>
        <p:sp>
          <p:nvSpPr>
            <p:cNvPr id="27" name="object 27"/>
            <p:cNvSpPr txBox="1"/>
            <p:nvPr/>
          </p:nvSpPr>
          <p:spPr>
            <a:xfrm>
              <a:off x="6354958" y="4552188"/>
              <a:ext cx="3385185" cy="215444"/>
            </a:xfrm>
            <a:prstGeom prst="rect">
              <a:avLst/>
            </a:prstGeom>
          </p:spPr>
          <p:txBody>
            <a:bodyPr vert="horz" wrap="square" lIns="0" tIns="0" rIns="0" bIns="0" rtlCol="0">
              <a:spAutoFit/>
            </a:bodyPr>
            <a:lstStyle/>
            <a:p>
              <a:pPr marR="364490" algn="r"/>
              <a:r>
                <a:rPr sz="1400" spc="-705" dirty="0">
                  <a:solidFill>
                    <a:srgbClr val="FFFFFF"/>
                  </a:solidFill>
                  <a:latin typeface="Times New Roman"/>
                  <a:cs typeface="Times New Roman"/>
                </a:rPr>
                <a:t>6</a:t>
              </a:r>
              <a:r>
                <a:rPr sz="1400" dirty="0">
                  <a:solidFill>
                    <a:srgbClr val="FFFFFF"/>
                  </a:solidFill>
                  <a:latin typeface="Times New Roman"/>
                  <a:cs typeface="Times New Roman"/>
                </a:rPr>
                <a:t>6</a:t>
              </a:r>
              <a:endParaRPr sz="1400">
                <a:latin typeface="Times New Roman"/>
                <a:cs typeface="Times New Roman"/>
              </a:endParaRPr>
            </a:p>
          </p:txBody>
        </p:sp>
        <p:grpSp>
          <p:nvGrpSpPr>
            <p:cNvPr id="32" name="Grupo 31">
              <a:extLst>
                <a:ext uri="{FF2B5EF4-FFF2-40B4-BE49-F238E27FC236}">
                  <a16:creationId xmlns:a16="http://schemas.microsoft.com/office/drawing/2014/main" id="{C583CE75-7D1D-4062-A2A0-58D901BD3994}"/>
                </a:ext>
              </a:extLst>
            </p:cNvPr>
            <p:cNvGrpSpPr/>
            <p:nvPr/>
          </p:nvGrpSpPr>
          <p:grpSpPr>
            <a:xfrm>
              <a:off x="1170313" y="1618488"/>
              <a:ext cx="4991098" cy="3742942"/>
              <a:chOff x="1170313" y="1618488"/>
              <a:chExt cx="4991098" cy="3742942"/>
            </a:xfrm>
          </p:grpSpPr>
          <p:sp>
            <p:nvSpPr>
              <p:cNvPr id="14" name="object 14"/>
              <p:cNvSpPr/>
              <p:nvPr/>
            </p:nvSpPr>
            <p:spPr>
              <a:xfrm>
                <a:off x="1170313" y="1618488"/>
                <a:ext cx="4991098" cy="2159507"/>
              </a:xfrm>
              <a:prstGeom prst="rect">
                <a:avLst/>
              </a:prstGeom>
              <a:blipFill>
                <a:blip r:embed="rId3" cstate="print"/>
                <a:stretch>
                  <a:fillRect/>
                </a:stretch>
              </a:blipFill>
            </p:spPr>
            <p:txBody>
              <a:bodyPr wrap="square" lIns="0" tIns="0" rIns="0" bIns="0" rtlCol="0"/>
              <a:lstStyle/>
              <a:p>
                <a:endParaRPr/>
              </a:p>
            </p:txBody>
          </p:sp>
          <p:sp>
            <p:nvSpPr>
              <p:cNvPr id="23" name="object 23"/>
              <p:cNvSpPr/>
              <p:nvPr/>
            </p:nvSpPr>
            <p:spPr>
              <a:xfrm>
                <a:off x="1583314" y="3777995"/>
                <a:ext cx="369849" cy="147827"/>
              </a:xfrm>
              <a:prstGeom prst="rect">
                <a:avLst/>
              </a:prstGeom>
              <a:blipFill>
                <a:blip r:embed="rId4" cstate="print"/>
                <a:stretch>
                  <a:fillRect/>
                </a:stretch>
              </a:blipFill>
            </p:spPr>
            <p:txBody>
              <a:bodyPr wrap="square" lIns="0" tIns="0" rIns="0" bIns="0" rtlCol="0"/>
              <a:lstStyle/>
              <a:p>
                <a:endParaRPr/>
              </a:p>
            </p:txBody>
          </p:sp>
          <p:sp>
            <p:nvSpPr>
              <p:cNvPr id="24" name="object 24"/>
              <p:cNvSpPr/>
              <p:nvPr/>
            </p:nvSpPr>
            <p:spPr>
              <a:xfrm>
                <a:off x="4409846" y="3777995"/>
                <a:ext cx="135478" cy="100583"/>
              </a:xfrm>
              <a:prstGeom prst="rect">
                <a:avLst/>
              </a:prstGeom>
              <a:blipFill>
                <a:blip r:embed="rId5" cstate="print"/>
                <a:stretch>
                  <a:fillRect/>
                </a:stretch>
              </a:blipFill>
            </p:spPr>
            <p:txBody>
              <a:bodyPr wrap="square" lIns="0" tIns="0" rIns="0" bIns="0" rtlCol="0"/>
              <a:lstStyle/>
              <a:p>
                <a:endParaRPr/>
              </a:p>
            </p:txBody>
          </p:sp>
          <p:sp>
            <p:nvSpPr>
              <p:cNvPr id="28" name="object 28"/>
              <p:cNvSpPr/>
              <p:nvPr/>
            </p:nvSpPr>
            <p:spPr>
              <a:xfrm>
                <a:off x="1170313" y="3777995"/>
                <a:ext cx="4991098" cy="1583435"/>
              </a:xfrm>
              <a:prstGeom prst="rect">
                <a:avLst/>
              </a:prstGeom>
              <a:blipFill>
                <a:blip r:embed="rId6" cstate="print"/>
                <a:stretch>
                  <a:fillRect/>
                </a:stretch>
              </a:blipFill>
            </p:spPr>
            <p:txBody>
              <a:bodyPr wrap="square" lIns="0" tIns="0" rIns="0" bIns="0" rtlCol="0"/>
              <a:lstStyle/>
              <a:p>
                <a:endParaRPr/>
              </a:p>
            </p:txBody>
          </p:sp>
        </p:grpSp>
        <p:sp>
          <p:nvSpPr>
            <p:cNvPr id="29" name="object 29"/>
            <p:cNvSpPr/>
            <p:nvPr/>
          </p:nvSpPr>
          <p:spPr>
            <a:xfrm>
              <a:off x="6354958" y="4552188"/>
              <a:ext cx="3384803" cy="2535935"/>
            </a:xfrm>
            <a:prstGeom prst="rect">
              <a:avLst/>
            </a:prstGeom>
            <a:blipFill>
              <a:blip r:embed="rId7" cstate="print"/>
              <a:stretch>
                <a:fillRect/>
              </a:stretch>
            </a:blipFill>
          </p:spPr>
          <p:txBody>
            <a:bodyPr wrap="square" lIns="0" tIns="0" rIns="0" bIns="0" rtlCol="0"/>
            <a:lstStyle/>
            <a:p>
              <a:endParaRPr/>
            </a:p>
          </p:txBody>
        </p:sp>
        <p:grpSp>
          <p:nvGrpSpPr>
            <p:cNvPr id="35" name="Grupo 34">
              <a:extLst>
                <a:ext uri="{FF2B5EF4-FFF2-40B4-BE49-F238E27FC236}">
                  <a16:creationId xmlns:a16="http://schemas.microsoft.com/office/drawing/2014/main" id="{6FE1AA2C-16FB-4E6C-AE5C-055B56232743}"/>
                </a:ext>
              </a:extLst>
            </p:cNvPr>
            <p:cNvGrpSpPr/>
            <p:nvPr/>
          </p:nvGrpSpPr>
          <p:grpSpPr>
            <a:xfrm>
              <a:off x="6732909" y="1470406"/>
              <a:ext cx="2628900" cy="3067812"/>
              <a:chOff x="7110861" y="699954"/>
              <a:chExt cx="2628900" cy="3067812"/>
            </a:xfrm>
          </p:grpSpPr>
          <p:sp>
            <p:nvSpPr>
              <p:cNvPr id="15" name="object 15"/>
              <p:cNvSpPr/>
              <p:nvPr/>
            </p:nvSpPr>
            <p:spPr>
              <a:xfrm>
                <a:off x="7110861" y="699954"/>
                <a:ext cx="2628900" cy="3023615"/>
              </a:xfrm>
              <a:prstGeom prst="rect">
                <a:avLst/>
              </a:prstGeom>
              <a:blipFill>
                <a:blip r:embed="rId8" cstate="print"/>
                <a:stretch>
                  <a:fillRect/>
                </a:stretch>
              </a:blipFill>
            </p:spPr>
            <p:txBody>
              <a:bodyPr wrap="square" lIns="0" tIns="0" rIns="0" bIns="0" rtlCol="0"/>
              <a:lstStyle/>
              <a:p>
                <a:endParaRPr/>
              </a:p>
            </p:txBody>
          </p:sp>
          <p:sp>
            <p:nvSpPr>
              <p:cNvPr id="30" name="object 30"/>
              <p:cNvSpPr/>
              <p:nvPr/>
            </p:nvSpPr>
            <p:spPr>
              <a:xfrm>
                <a:off x="7110861" y="3723570"/>
                <a:ext cx="2628900" cy="44196"/>
              </a:xfrm>
              <a:prstGeom prst="rect">
                <a:avLst/>
              </a:prstGeom>
              <a:blipFill>
                <a:blip r:embed="rId9" cstate="print"/>
                <a:stretch>
                  <a:fillRect/>
                </a:stretch>
              </a:blipFill>
            </p:spPr>
            <p:txBody>
              <a:bodyPr wrap="square" lIns="0" tIns="0" rIns="0" bIns="0" rtlCol="0"/>
              <a:lstStyle/>
              <a:p>
                <a:endParaRPr/>
              </a:p>
            </p:txBody>
          </p:sp>
        </p:grpSp>
        <p:sp>
          <p:nvSpPr>
            <p:cNvPr id="31" name="object 31"/>
            <p:cNvSpPr/>
            <p:nvPr/>
          </p:nvSpPr>
          <p:spPr>
            <a:xfrm>
              <a:off x="1757814" y="4671058"/>
              <a:ext cx="3816096" cy="2532888"/>
            </a:xfrm>
            <a:prstGeom prst="rect">
              <a:avLst/>
            </a:prstGeom>
            <a:blipFill>
              <a:blip r:embed="rId10" cstate="print"/>
              <a:stretch>
                <a:fillRect/>
              </a:stretch>
            </a:blipFill>
          </p:spPr>
          <p:txBody>
            <a:bodyPr wrap="square" lIns="0" tIns="0" rIns="0" bIns="0" rtlCol="0"/>
            <a:lstStyle/>
            <a:p>
              <a:endParaRPr/>
            </a:p>
          </p:txBody>
        </p:sp>
      </p:grpSp>
      <p:sp>
        <p:nvSpPr>
          <p:cNvPr id="36" name="CuadroTexto 35">
            <a:extLst>
              <a:ext uri="{FF2B5EF4-FFF2-40B4-BE49-F238E27FC236}">
                <a16:creationId xmlns:a16="http://schemas.microsoft.com/office/drawing/2014/main" id="{3F3108D4-EA70-4FD3-B8D7-655C46D32C61}"/>
              </a:ext>
            </a:extLst>
          </p:cNvPr>
          <p:cNvSpPr txBox="1"/>
          <p:nvPr/>
        </p:nvSpPr>
        <p:spPr>
          <a:xfrm>
            <a:off x="4503403" y="315182"/>
            <a:ext cx="4426618" cy="584775"/>
          </a:xfrm>
          <a:prstGeom prst="rect">
            <a:avLst/>
          </a:prstGeom>
          <a:noFill/>
        </p:spPr>
        <p:txBody>
          <a:bodyPr wrap="square">
            <a:spAutoFit/>
          </a:bodyPr>
          <a:lstStyle/>
          <a:p>
            <a:r>
              <a:rPr lang="es-ES" sz="3200" dirty="0">
                <a:latin typeface="Times New Roman" panose="02020603050405020304" pitchFamily="18" charset="0"/>
                <a:cs typeface="Times New Roman" panose="02020603050405020304" pitchFamily="18" charset="0"/>
              </a:rPr>
              <a:t>desechos o basura solida</a:t>
            </a:r>
            <a:endParaRPr lang="es-MX" sz="32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47FF1CDC-54F6-4DA7-82FF-5EB2D2AAB4D7}"/>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23054" t="30839" r="20898" b="28825"/>
          <a:stretch/>
        </p:blipFill>
        <p:spPr>
          <a:xfrm>
            <a:off x="87312" y="1111250"/>
            <a:ext cx="6240781" cy="4800600"/>
          </a:xfrm>
          <a:prstGeom prst="rect">
            <a:avLst/>
          </a:prstGeom>
        </p:spPr>
      </p:pic>
      <p:pic>
        <p:nvPicPr>
          <p:cNvPr id="6" name="Imagen 5">
            <a:extLst>
              <a:ext uri="{FF2B5EF4-FFF2-40B4-BE49-F238E27FC236}">
                <a16:creationId xmlns:a16="http://schemas.microsoft.com/office/drawing/2014/main" id="{AD04B0FA-A516-47F5-90AC-4FA64AB69FD6}"/>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l="23712" t="31260" r="21318" b="29412"/>
          <a:stretch/>
        </p:blipFill>
        <p:spPr>
          <a:xfrm>
            <a:off x="6411912" y="1111250"/>
            <a:ext cx="6576648" cy="5029200"/>
          </a:xfrm>
          <a:prstGeom prst="rect">
            <a:avLst/>
          </a:prstGeom>
        </p:spPr>
      </p:pic>
    </p:spTree>
    <p:extLst>
      <p:ext uri="{BB962C8B-B14F-4D97-AF65-F5344CB8AC3E}">
        <p14:creationId xmlns:p14="http://schemas.microsoft.com/office/powerpoint/2010/main" val="24400218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C3AF2B42-379E-4193-9E07-4686BF113E0C}"/>
              </a:ext>
            </a:extLst>
          </p:cNvPr>
          <p:cNvPicPr>
            <a:picLocks noChangeAspect="1"/>
          </p:cNvPicPr>
          <p:nvPr/>
        </p:nvPicPr>
        <p:blipFill rotWithShape="1">
          <a:blip r:embed="rId2">
            <a:extLst>
              <a:ext uri="{28A0092B-C50C-407E-A947-70E740481C1C}">
                <a14:useLocalDpi xmlns:a14="http://schemas.microsoft.com/office/drawing/2010/main" val="0"/>
              </a:ext>
            </a:extLst>
          </a:blip>
          <a:srcRect l="23054" t="22773" r="20899" b="37899"/>
          <a:stretch/>
        </p:blipFill>
        <p:spPr>
          <a:xfrm>
            <a:off x="1763712" y="520701"/>
            <a:ext cx="8686800" cy="6515098"/>
          </a:xfrm>
          <a:prstGeom prst="rect">
            <a:avLst/>
          </a:prstGeom>
        </p:spPr>
      </p:pic>
    </p:spTree>
    <p:extLst>
      <p:ext uri="{BB962C8B-B14F-4D97-AF65-F5344CB8AC3E}">
        <p14:creationId xmlns:p14="http://schemas.microsoft.com/office/powerpoint/2010/main" val="7658108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a:spLocks noGrp="1"/>
          </p:cNvSpPr>
          <p:nvPr>
            <p:ph type="sldNum" sz="quarter" idx="12"/>
          </p:nvPr>
        </p:nvSpPr>
        <p:spPr>
          <a:xfrm>
            <a:off x="10857370" y="7123897"/>
            <a:ext cx="3022521" cy="162032"/>
          </a:xfrm>
          <a:prstGeom prst="rect">
            <a:avLst/>
          </a:prstGeom>
        </p:spPr>
        <p:txBody>
          <a:bodyPr vert="horz" wrap="square" lIns="0" tIns="0" rIns="0" bIns="0" rtlCol="0" anchor="ctr">
            <a:spAutoFit/>
          </a:bodyPr>
          <a:lstStyle/>
          <a:p>
            <a:pPr marL="114935"/>
            <a:fld id="{81D60167-4931-47E6-BA6A-407CBD079E47}" type="slidenum">
              <a:rPr dirty="0"/>
              <a:pPr marL="114935"/>
              <a:t>13</a:t>
            </a:fld>
            <a:endParaRPr dirty="0"/>
          </a:p>
        </p:txBody>
      </p:sp>
      <p:sp>
        <p:nvSpPr>
          <p:cNvPr id="33" name="CuadroTexto 32">
            <a:extLst>
              <a:ext uri="{FF2B5EF4-FFF2-40B4-BE49-F238E27FC236}">
                <a16:creationId xmlns:a16="http://schemas.microsoft.com/office/drawing/2014/main" id="{68B31858-53A8-4B5A-9D9C-D8F3C7E90BF4}"/>
              </a:ext>
            </a:extLst>
          </p:cNvPr>
          <p:cNvSpPr txBox="1"/>
          <p:nvPr/>
        </p:nvSpPr>
        <p:spPr>
          <a:xfrm>
            <a:off x="696912" y="515818"/>
            <a:ext cx="12420600" cy="6524863"/>
          </a:xfrm>
          <a:prstGeom prst="rect">
            <a:avLst/>
          </a:prstGeom>
          <a:noFill/>
        </p:spPr>
        <p:txBody>
          <a:bodyPr wrap="square">
            <a:spAutoFit/>
          </a:bodyPr>
          <a:lstStyle/>
          <a:p>
            <a:r>
              <a:rPr lang="es-ES" sz="4000" dirty="0">
                <a:latin typeface="Times New Roman" panose="02020603050405020304" pitchFamily="18" charset="0"/>
                <a:cs typeface="Times New Roman" panose="02020603050405020304" pitchFamily="18" charset="0"/>
              </a:rPr>
              <a:t>desechos BIODEGRADABLES</a:t>
            </a:r>
          </a:p>
          <a:p>
            <a:endParaRPr lang="es-ES" dirty="0">
              <a:latin typeface="Times New Roman" panose="02020603050405020304" pitchFamily="18" charset="0"/>
              <a:cs typeface="Times New Roman" panose="02020603050405020304" pitchFamily="18" charset="0"/>
            </a:endParaRPr>
          </a:p>
          <a:p>
            <a:pPr algn="just"/>
            <a:r>
              <a:rPr lang="es-ES" sz="2400" dirty="0">
                <a:latin typeface="Times New Roman" panose="02020603050405020304" pitchFamily="18" charset="0"/>
                <a:cs typeface="Times New Roman" panose="02020603050405020304" pitchFamily="18" charset="0"/>
              </a:rPr>
              <a:t>Los desechos biodegradables son un tipo de desechos, típicamente procedente de fuentes vegetales o animales, que pueden ser degradado por otros organismos vivos.</a:t>
            </a:r>
          </a:p>
          <a:p>
            <a:endParaRPr lang="es-ES" sz="2400" dirty="0">
              <a:latin typeface="Times New Roman" panose="02020603050405020304" pitchFamily="18" charset="0"/>
              <a:cs typeface="Times New Roman" panose="02020603050405020304" pitchFamily="18" charset="0"/>
            </a:endParaRPr>
          </a:p>
          <a:p>
            <a:r>
              <a:rPr lang="es-ES" sz="2400" dirty="0">
                <a:latin typeface="Times New Roman" panose="02020603050405020304" pitchFamily="18" charset="0"/>
                <a:cs typeface="Times New Roman" panose="02020603050405020304" pitchFamily="18" charset="0"/>
              </a:rPr>
              <a:t>desechos que no pueden ser degradados (biodegradados) por otros  organismos vivos se denominan </a:t>
            </a:r>
            <a:r>
              <a:rPr lang="es-ES" sz="2400" b="1" i="1" dirty="0">
                <a:latin typeface="Times New Roman" panose="02020603050405020304" pitchFamily="18" charset="0"/>
                <a:cs typeface="Times New Roman" panose="02020603050405020304" pitchFamily="18" charset="0"/>
              </a:rPr>
              <a:t>no biodegradables</a:t>
            </a:r>
            <a:r>
              <a:rPr lang="es-ES" sz="2400" dirty="0">
                <a:latin typeface="Times New Roman" panose="02020603050405020304" pitchFamily="18" charset="0"/>
                <a:cs typeface="Times New Roman" panose="02020603050405020304" pitchFamily="18" charset="0"/>
              </a:rPr>
              <a:t>.</a:t>
            </a:r>
          </a:p>
          <a:p>
            <a:endParaRPr lang="es-ES" sz="2400" dirty="0">
              <a:latin typeface="Times New Roman" panose="02020603050405020304" pitchFamily="18" charset="0"/>
              <a:cs typeface="Times New Roman" panose="02020603050405020304" pitchFamily="18" charset="0"/>
            </a:endParaRPr>
          </a:p>
          <a:p>
            <a:pPr algn="just"/>
            <a:r>
              <a:rPr lang="es-ES" sz="2400" dirty="0">
                <a:latin typeface="Times New Roman" panose="02020603050405020304" pitchFamily="18" charset="0"/>
                <a:cs typeface="Times New Roman" panose="02020603050405020304" pitchFamily="18" charset="0"/>
              </a:rPr>
              <a:t>Los desechos biodegradables se pueden encontrar comúnmente en desechos sólidos urbanos (llamados desechos urbanos biodegradables, o BMW) como desechos verdes, desechos de alimentos, desechos de papel y plásticos biodegradables.</a:t>
            </a:r>
          </a:p>
          <a:p>
            <a:endParaRPr lang="es-ES" sz="2400" dirty="0">
              <a:latin typeface="Times New Roman" panose="02020603050405020304" pitchFamily="18" charset="0"/>
              <a:cs typeface="Times New Roman" panose="02020603050405020304" pitchFamily="18" charset="0"/>
            </a:endParaRPr>
          </a:p>
          <a:p>
            <a:r>
              <a:rPr lang="es-ES" sz="2400" dirty="0">
                <a:latin typeface="Times New Roman" panose="02020603050405020304" pitchFamily="18" charset="0"/>
                <a:cs typeface="Times New Roman" panose="02020603050405020304" pitchFamily="18" charset="0"/>
              </a:rPr>
              <a:t>Otros desechos biodegradables incluyen desechos humanos, estiércol, aguas residuales, desechos de rastros municipales o matanzas.</a:t>
            </a:r>
          </a:p>
          <a:p>
            <a:endParaRPr lang="es-ES" sz="2400" dirty="0">
              <a:latin typeface="Times New Roman" panose="02020603050405020304" pitchFamily="18" charset="0"/>
              <a:cs typeface="Times New Roman" panose="02020603050405020304" pitchFamily="18" charset="0"/>
            </a:endParaRPr>
          </a:p>
          <a:p>
            <a:pPr algn="just"/>
            <a:r>
              <a:rPr lang="es-ES" sz="2400" dirty="0">
                <a:latin typeface="Times New Roman" panose="02020603050405020304" pitchFamily="18" charset="0"/>
                <a:cs typeface="Times New Roman" panose="02020603050405020304" pitchFamily="18" charset="0"/>
              </a:rPr>
              <a:t>En ausencia de oxígeno, gran parte de estos desechos se descompondrán o degradaran en metano por digestión anaeróbica</a:t>
            </a:r>
            <a:endParaRPr lang="es-MX"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DF55D00-5FE1-46D0-AF99-7054DB605D80}"/>
              </a:ext>
            </a:extLst>
          </p:cNvPr>
          <p:cNvSpPr txBox="1"/>
          <p:nvPr/>
        </p:nvSpPr>
        <p:spPr>
          <a:xfrm>
            <a:off x="696912" y="1492251"/>
            <a:ext cx="12268200" cy="4247317"/>
          </a:xfrm>
          <a:prstGeom prst="rect">
            <a:avLst/>
          </a:prstGeom>
          <a:noFill/>
        </p:spPr>
        <p:txBody>
          <a:bodyPr wrap="square">
            <a:spAutoFit/>
          </a:bodyPr>
          <a:lstStyle/>
          <a:p>
            <a:pPr algn="just"/>
            <a:r>
              <a:rPr lang="es-ES" sz="3600" dirty="0">
                <a:latin typeface="Times New Roman" panose="02020603050405020304" pitchFamily="18" charset="0"/>
                <a:cs typeface="Times New Roman" panose="02020603050405020304" pitchFamily="18" charset="0"/>
              </a:rPr>
              <a:t>desechos BIODEGRADABLES</a:t>
            </a:r>
          </a:p>
          <a:p>
            <a:pPr algn="just"/>
            <a:endParaRPr lang="es-ES" dirty="0">
              <a:latin typeface="Times New Roman" panose="02020603050405020304" pitchFamily="18" charset="0"/>
              <a:cs typeface="Times New Roman" panose="02020603050405020304" pitchFamily="18" charset="0"/>
            </a:endParaRPr>
          </a:p>
          <a:p>
            <a:pPr algn="just"/>
            <a:r>
              <a:rPr lang="es-ES" sz="2400" dirty="0">
                <a:latin typeface="Times New Roman" panose="02020603050405020304" pitchFamily="18" charset="0"/>
                <a:cs typeface="Times New Roman" panose="02020603050405020304" pitchFamily="18" charset="0"/>
              </a:rPr>
              <a:t>Los desechos biodegradables con frecuencia se pueden utilizar para compostaje o como un recurso para generar calor, electricidad y combustible.</a:t>
            </a:r>
          </a:p>
          <a:p>
            <a:pPr algn="just"/>
            <a:endParaRPr lang="es-ES" sz="2400" dirty="0">
              <a:latin typeface="Times New Roman" panose="02020603050405020304" pitchFamily="18" charset="0"/>
              <a:cs typeface="Times New Roman" panose="02020603050405020304" pitchFamily="18" charset="0"/>
            </a:endParaRPr>
          </a:p>
          <a:p>
            <a:pPr algn="just"/>
            <a:r>
              <a:rPr lang="es-ES" sz="2400" dirty="0">
                <a:latin typeface="Times New Roman" panose="02020603050405020304" pitchFamily="18" charset="0"/>
                <a:cs typeface="Times New Roman" panose="02020603050405020304" pitchFamily="18" charset="0"/>
              </a:rPr>
              <a:t>Esto podría producir biogás adicional y aún producir abono (composta) para el suelo. Podría desarrollarse un sistema completo que podría generar dinero (millones quizás) y </a:t>
            </a:r>
            <a:r>
              <a:rPr lang="es-ES" sz="2400" dirty="0" err="1">
                <a:latin typeface="Times New Roman" panose="02020603050405020304" pitchFamily="18" charset="0"/>
                <a:cs typeface="Times New Roman" panose="02020603050405020304" pitchFamily="18" charset="0"/>
              </a:rPr>
              <a:t>Kwh</a:t>
            </a:r>
            <a:r>
              <a:rPr lang="es-ES" sz="2400" dirty="0">
                <a:latin typeface="Times New Roman" panose="02020603050405020304" pitchFamily="18" charset="0"/>
                <a:cs typeface="Times New Roman" panose="02020603050405020304" pitchFamily="18" charset="0"/>
              </a:rPr>
              <a:t> de electricidad.</a:t>
            </a:r>
          </a:p>
          <a:p>
            <a:pPr algn="just"/>
            <a:endParaRPr lang="es-ES" sz="2400" dirty="0">
              <a:latin typeface="Times New Roman" panose="02020603050405020304" pitchFamily="18" charset="0"/>
              <a:cs typeface="Times New Roman" panose="02020603050405020304" pitchFamily="18" charset="0"/>
            </a:endParaRPr>
          </a:p>
          <a:p>
            <a:pPr algn="just"/>
            <a:r>
              <a:rPr lang="es-ES" sz="2400" dirty="0">
                <a:latin typeface="Times New Roman" panose="02020603050405020304" pitchFamily="18" charset="0"/>
                <a:cs typeface="Times New Roman" panose="02020603050405020304" pitchFamily="18" charset="0"/>
              </a:rPr>
              <a:t>También se puede utilizar la basura domestica para producir </a:t>
            </a:r>
            <a:r>
              <a:rPr lang="es-ES" sz="2400" dirty="0" err="1">
                <a:latin typeface="Times New Roman" panose="02020603050405020304" pitchFamily="18" charset="0"/>
                <a:cs typeface="Times New Roman" panose="02020603050405020304" pitchFamily="18" charset="0"/>
              </a:rPr>
              <a:t>biogas</a:t>
            </a:r>
            <a:r>
              <a:rPr lang="es-ES" sz="2400" dirty="0">
                <a:latin typeface="Times New Roman" panose="02020603050405020304" pitchFamily="18" charset="0"/>
                <a:cs typeface="Times New Roman" panose="02020603050405020304" pitchFamily="18" charset="0"/>
              </a:rPr>
              <a:t>. Actualmente hay  empresas que se dedican o realizan a esta actividad</a:t>
            </a:r>
            <a:endParaRPr lang="es-MX"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530036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a:spLocks noGrp="1"/>
          </p:cNvSpPr>
          <p:nvPr>
            <p:ph type="sldNum" sz="quarter" idx="12"/>
          </p:nvPr>
        </p:nvSpPr>
        <p:spPr>
          <a:xfrm>
            <a:off x="10857370" y="7123897"/>
            <a:ext cx="3022521" cy="162032"/>
          </a:xfrm>
          <a:prstGeom prst="rect">
            <a:avLst/>
          </a:prstGeom>
        </p:spPr>
        <p:txBody>
          <a:bodyPr vert="horz" wrap="square" lIns="0" tIns="0" rIns="0" bIns="0" rtlCol="0" anchor="ctr">
            <a:spAutoFit/>
          </a:bodyPr>
          <a:lstStyle/>
          <a:p>
            <a:pPr marL="114935"/>
            <a:fld id="{81D60167-4931-47E6-BA6A-407CBD079E47}" type="slidenum">
              <a:rPr dirty="0"/>
              <a:pPr marL="114935"/>
              <a:t>15</a:t>
            </a:fld>
            <a:endParaRPr dirty="0"/>
          </a:p>
        </p:txBody>
      </p:sp>
      <p:sp>
        <p:nvSpPr>
          <p:cNvPr id="4" name="CuadroTexto 3">
            <a:extLst>
              <a:ext uri="{FF2B5EF4-FFF2-40B4-BE49-F238E27FC236}">
                <a16:creationId xmlns:a16="http://schemas.microsoft.com/office/drawing/2014/main" id="{9979694A-A531-44CC-B374-8EF72F73E5BD}"/>
              </a:ext>
            </a:extLst>
          </p:cNvPr>
          <p:cNvSpPr txBox="1"/>
          <p:nvPr/>
        </p:nvSpPr>
        <p:spPr>
          <a:xfrm>
            <a:off x="544512" y="577850"/>
            <a:ext cx="12573000" cy="6186309"/>
          </a:xfrm>
          <a:prstGeom prst="rect">
            <a:avLst/>
          </a:prstGeom>
          <a:noFill/>
        </p:spPr>
        <p:txBody>
          <a:bodyPr wrap="square">
            <a:spAutoFit/>
          </a:bodyPr>
          <a:lstStyle/>
          <a:p>
            <a:pPr algn="ctr"/>
            <a:r>
              <a:rPr lang="es-ES" sz="3600" dirty="0">
                <a:latin typeface="Times New Roman" panose="02020603050405020304" pitchFamily="18" charset="0"/>
                <a:cs typeface="Times New Roman" panose="02020603050405020304" pitchFamily="18" charset="0"/>
              </a:rPr>
              <a:t>BIOGAS</a:t>
            </a: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El biogás se refiere típicamente a un gas producido por la descomposición biológica de materia orgánica. en ausencia de oxígeno. desechos orgánicos como plantas y animales muertos, estiércol de animales y los desechos de la cocina se pueden convertir en un biocombustible o biogás. El biogás se origina a partir de material biogénico y es un tipo de biocombustible.</a:t>
            </a: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El biogás comprende principalmente metano (CH</a:t>
            </a:r>
            <a:r>
              <a:rPr lang="es-ES" baseline="-25000" dirty="0">
                <a:latin typeface="Times New Roman" panose="02020603050405020304" pitchFamily="18" charset="0"/>
                <a:cs typeface="Times New Roman" panose="02020603050405020304" pitchFamily="18" charset="0"/>
              </a:rPr>
              <a:t>4</a:t>
            </a:r>
            <a:r>
              <a:rPr lang="es-ES" dirty="0">
                <a:latin typeface="Times New Roman" panose="02020603050405020304" pitchFamily="18" charset="0"/>
                <a:cs typeface="Times New Roman" panose="02020603050405020304" pitchFamily="18" charset="0"/>
              </a:rPr>
              <a:t>) y dióxido de carbono (CO</a:t>
            </a:r>
            <a:r>
              <a:rPr lang="es-ES" baseline="-25000" dirty="0">
                <a:latin typeface="Times New Roman" panose="02020603050405020304" pitchFamily="18" charset="0"/>
                <a:cs typeface="Times New Roman" panose="02020603050405020304" pitchFamily="18" charset="0"/>
              </a:rPr>
              <a:t>2</a:t>
            </a:r>
            <a:r>
              <a:rPr lang="es-ES" dirty="0">
                <a:latin typeface="Times New Roman" panose="02020603050405020304" pitchFamily="18" charset="0"/>
                <a:cs typeface="Times New Roman" panose="02020603050405020304" pitchFamily="18" charset="0"/>
              </a:rPr>
              <a:t>) y puede tener pequeñas cantidades de sulfuro de hidrógeno (H</a:t>
            </a:r>
            <a:r>
              <a:rPr lang="es-ES" baseline="-25000" dirty="0">
                <a:latin typeface="Times New Roman" panose="02020603050405020304" pitchFamily="18" charset="0"/>
                <a:cs typeface="Times New Roman" panose="02020603050405020304" pitchFamily="18" charset="0"/>
              </a:rPr>
              <a:t>2</a:t>
            </a:r>
            <a:r>
              <a:rPr lang="es-ES" dirty="0">
                <a:latin typeface="Times New Roman" panose="02020603050405020304" pitchFamily="18" charset="0"/>
                <a:cs typeface="Times New Roman" panose="02020603050405020304" pitchFamily="18" charset="0"/>
              </a:rPr>
              <a:t>S) y humedad.</a:t>
            </a: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Los gases metano, hidrógeno y monóxido de carbono pueden quemarse u oxidarse con oxigeno. Esta liberación de energía permite que el biogás se utilice como combustible.</a:t>
            </a: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El biogás se puede utilizar como combustible en cualquier país para cualquier propósito de calefacción, como para cocinar. También se puede usar en digestores anaeróbicos donde se usa típicamente en un motor de gas para convertir la energía del gas en electricidad y calor.</a:t>
            </a: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El biogás puede comprimirse, al igual que el gas natural, y utilizarse para propulsar vehículos de motor. En el Reino Unido, por ejemplo, se estima que el biogás tiene el potencial de reemplazar alrededor 17% del combustible del vehicular.</a:t>
            </a: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El biogás es un combustible renovable, por lo que califica para subsidios de energía renovable en algunas partes del mundo. El biogás también se puede limpiar y alcanzar estándares de gas natural cuando se convierte en biometano</a:t>
            </a:r>
            <a:endParaRPr lang="es-MX"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290138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E6626A6-7A4D-4806-90FD-325EB8430208}"/>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23319" t="26807" r="14425" b="30840"/>
          <a:stretch/>
        </p:blipFill>
        <p:spPr>
          <a:xfrm>
            <a:off x="3166853" y="882650"/>
            <a:ext cx="6400800" cy="3200400"/>
          </a:xfrm>
          <a:prstGeom prst="rect">
            <a:avLst/>
          </a:prstGeom>
        </p:spPr>
      </p:pic>
      <p:sp>
        <p:nvSpPr>
          <p:cNvPr id="9" name="CuadroTexto 8">
            <a:extLst>
              <a:ext uri="{FF2B5EF4-FFF2-40B4-BE49-F238E27FC236}">
                <a16:creationId xmlns:a16="http://schemas.microsoft.com/office/drawing/2014/main" id="{E49EA2AC-2AC9-445F-A748-20D99E5A8C3F}"/>
              </a:ext>
            </a:extLst>
          </p:cNvPr>
          <p:cNvSpPr txBox="1"/>
          <p:nvPr/>
        </p:nvSpPr>
        <p:spPr>
          <a:xfrm>
            <a:off x="1687512" y="4616450"/>
            <a:ext cx="9664282" cy="830997"/>
          </a:xfrm>
          <a:prstGeom prst="rect">
            <a:avLst/>
          </a:prstGeom>
          <a:noFill/>
        </p:spPr>
        <p:txBody>
          <a:bodyPr wrap="square">
            <a:spAutoFit/>
          </a:bodyPr>
          <a:lstStyle/>
          <a:p>
            <a:pPr algn="just"/>
            <a:r>
              <a:rPr lang="es-ES" sz="2400" dirty="0">
                <a:latin typeface="Times New Roman" panose="02020603050405020304" pitchFamily="18" charset="0"/>
                <a:cs typeface="Times New Roman" panose="02020603050405020304" pitchFamily="18" charset="0"/>
              </a:rPr>
              <a:t>Componente de digestión anaeróbica de la planta de tratamiento biológico mecánico de </a:t>
            </a:r>
            <a:r>
              <a:rPr lang="es-ES" sz="2400" dirty="0" err="1">
                <a:latin typeface="Times New Roman" panose="02020603050405020304" pitchFamily="18" charset="0"/>
                <a:cs typeface="Times New Roman" panose="02020603050405020304" pitchFamily="18" charset="0"/>
              </a:rPr>
              <a:t>Lübeck</a:t>
            </a:r>
            <a:r>
              <a:rPr lang="es-ES" sz="2400" dirty="0">
                <a:latin typeface="Times New Roman" panose="02020603050405020304" pitchFamily="18" charset="0"/>
                <a:cs typeface="Times New Roman" panose="02020603050405020304" pitchFamily="18" charset="0"/>
              </a:rPr>
              <a:t> en Alemania, 2007</a:t>
            </a:r>
            <a:endParaRPr lang="es-MX"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327185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a:spLocks noGrp="1"/>
          </p:cNvSpPr>
          <p:nvPr>
            <p:ph type="sldNum" sz="quarter" idx="12"/>
          </p:nvPr>
        </p:nvSpPr>
        <p:spPr>
          <a:xfrm>
            <a:off x="10857370" y="7123897"/>
            <a:ext cx="3022521" cy="162032"/>
          </a:xfrm>
          <a:prstGeom prst="rect">
            <a:avLst/>
          </a:prstGeom>
        </p:spPr>
        <p:txBody>
          <a:bodyPr vert="horz" wrap="square" lIns="0" tIns="0" rIns="0" bIns="0" rtlCol="0" anchor="ctr">
            <a:spAutoFit/>
          </a:bodyPr>
          <a:lstStyle/>
          <a:p>
            <a:pPr marL="114935"/>
            <a:fld id="{81D60167-4931-47E6-BA6A-407CBD079E47}" type="slidenum">
              <a:rPr dirty="0"/>
              <a:pPr marL="114935"/>
              <a:t>17</a:t>
            </a:fld>
            <a:endParaRPr dirty="0"/>
          </a:p>
        </p:txBody>
      </p:sp>
      <p:pic>
        <p:nvPicPr>
          <p:cNvPr id="3" name="Imagen 2">
            <a:extLst>
              <a:ext uri="{FF2B5EF4-FFF2-40B4-BE49-F238E27FC236}">
                <a16:creationId xmlns:a16="http://schemas.microsoft.com/office/drawing/2014/main" id="{C53F6AF3-6A95-4A3A-9FFA-8A7C8D60F7E4}"/>
              </a:ext>
            </a:extLst>
          </p:cNvPr>
          <p:cNvPicPr>
            <a:picLocks noChangeAspect="1"/>
          </p:cNvPicPr>
          <p:nvPr/>
        </p:nvPicPr>
        <p:blipFill>
          <a:blip r:embed="rId3"/>
          <a:stretch>
            <a:fillRect/>
          </a:stretch>
        </p:blipFill>
        <p:spPr>
          <a:xfrm>
            <a:off x="1687512" y="273050"/>
            <a:ext cx="5322834" cy="3612874"/>
          </a:xfrm>
          <a:prstGeom prst="rect">
            <a:avLst/>
          </a:prstGeom>
        </p:spPr>
      </p:pic>
      <p:pic>
        <p:nvPicPr>
          <p:cNvPr id="5" name="Imagen 4">
            <a:extLst>
              <a:ext uri="{FF2B5EF4-FFF2-40B4-BE49-F238E27FC236}">
                <a16:creationId xmlns:a16="http://schemas.microsoft.com/office/drawing/2014/main" id="{D52E7E48-0B41-4CD7-9B6F-E44779D76141}"/>
              </a:ext>
            </a:extLst>
          </p:cNvPr>
          <p:cNvPicPr>
            <a:picLocks noChangeAspect="1"/>
          </p:cNvPicPr>
          <p:nvPr/>
        </p:nvPicPr>
        <p:blipFill>
          <a:blip r:embed="rId4"/>
          <a:stretch>
            <a:fillRect/>
          </a:stretch>
        </p:blipFill>
        <p:spPr>
          <a:xfrm>
            <a:off x="6271871" y="3549650"/>
            <a:ext cx="5628781" cy="3750176"/>
          </a:xfrm>
          <a:prstGeom prst="rect">
            <a:avLst/>
          </a:prstGeom>
        </p:spPr>
      </p:pic>
      <p:sp>
        <p:nvSpPr>
          <p:cNvPr id="8" name="CuadroTexto 7">
            <a:extLst>
              <a:ext uri="{FF2B5EF4-FFF2-40B4-BE49-F238E27FC236}">
                <a16:creationId xmlns:a16="http://schemas.microsoft.com/office/drawing/2014/main" id="{0C4E457B-A05F-4BD9-8142-4B615571E8EF}"/>
              </a:ext>
            </a:extLst>
          </p:cNvPr>
          <p:cNvSpPr txBox="1"/>
          <p:nvPr/>
        </p:nvSpPr>
        <p:spPr>
          <a:xfrm>
            <a:off x="1662310" y="6634424"/>
            <a:ext cx="3987602" cy="369332"/>
          </a:xfrm>
          <a:prstGeom prst="rect">
            <a:avLst/>
          </a:prstGeom>
          <a:noFill/>
        </p:spPr>
        <p:txBody>
          <a:bodyPr wrap="square">
            <a:spAutoFit/>
          </a:bodyPr>
          <a:lstStyle/>
          <a:p>
            <a:r>
              <a:rPr lang="en-US" b="1" dirty="0">
                <a:latin typeface="Times New Roman" panose="02020603050405020304" pitchFamily="18" charset="0"/>
              </a:rPr>
              <a:t>Biogas production in rural Germany</a:t>
            </a:r>
            <a:endParaRPr lang="es-MX" dirty="0"/>
          </a:p>
        </p:txBody>
      </p:sp>
    </p:spTree>
    <p:extLst>
      <p:ext uri="{BB962C8B-B14F-4D97-AF65-F5344CB8AC3E}">
        <p14:creationId xmlns:p14="http://schemas.microsoft.com/office/powerpoint/2010/main" val="37401215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a:spLocks noGrp="1"/>
          </p:cNvSpPr>
          <p:nvPr>
            <p:ph type="sldNum" sz="quarter" idx="12"/>
          </p:nvPr>
        </p:nvSpPr>
        <p:spPr>
          <a:xfrm>
            <a:off x="10857370" y="7123897"/>
            <a:ext cx="3022521" cy="162032"/>
          </a:xfrm>
          <a:prstGeom prst="rect">
            <a:avLst/>
          </a:prstGeom>
        </p:spPr>
        <p:txBody>
          <a:bodyPr vert="horz" wrap="square" lIns="0" tIns="0" rIns="0" bIns="0" rtlCol="0" anchor="ctr">
            <a:spAutoFit/>
          </a:bodyPr>
          <a:lstStyle/>
          <a:p>
            <a:pPr marL="114935"/>
            <a:fld id="{81D60167-4931-47E6-BA6A-407CBD079E47}" type="slidenum">
              <a:rPr dirty="0"/>
              <a:pPr marL="114935"/>
              <a:t>18</a:t>
            </a:fld>
            <a:endParaRPr dirty="0"/>
          </a:p>
        </p:txBody>
      </p:sp>
      <p:pic>
        <p:nvPicPr>
          <p:cNvPr id="3074" name="Picture 2">
            <a:extLst>
              <a:ext uri="{FF2B5EF4-FFF2-40B4-BE49-F238E27FC236}">
                <a16:creationId xmlns:a16="http://schemas.microsoft.com/office/drawing/2014/main" id="{51CB5418-C1F7-40A0-82E3-B7048AB1CEC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120"/>
          <a:stretch/>
        </p:blipFill>
        <p:spPr bwMode="auto">
          <a:xfrm>
            <a:off x="1687512" y="196851"/>
            <a:ext cx="6248400" cy="4627353"/>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5">
            <a:extLst>
              <a:ext uri="{FF2B5EF4-FFF2-40B4-BE49-F238E27FC236}">
                <a16:creationId xmlns:a16="http://schemas.microsoft.com/office/drawing/2014/main" id="{5A616E81-5DC3-4580-B85C-C992BB77CE4B}"/>
              </a:ext>
            </a:extLst>
          </p:cNvPr>
          <p:cNvSpPr txBox="1"/>
          <p:nvPr/>
        </p:nvSpPr>
        <p:spPr>
          <a:xfrm>
            <a:off x="9078912" y="2114262"/>
            <a:ext cx="2340705" cy="584775"/>
          </a:xfrm>
          <a:prstGeom prst="rect">
            <a:avLst/>
          </a:prstGeom>
          <a:noFill/>
        </p:spPr>
        <p:txBody>
          <a:bodyPr wrap="none" rtlCol="0">
            <a:spAutoFit/>
          </a:bodyPr>
          <a:lstStyle/>
          <a:p>
            <a:r>
              <a:rPr lang="es-ES" sz="3200" dirty="0">
                <a:latin typeface="Times New Roman" panose="02020603050405020304" pitchFamily="18" charset="0"/>
                <a:cs typeface="Times New Roman" panose="02020603050405020304" pitchFamily="18" charset="0"/>
              </a:rPr>
              <a:t>Basura verde</a:t>
            </a:r>
            <a:endParaRPr lang="es-MX" sz="3200" dirty="0">
              <a:latin typeface="Times New Roman" panose="02020603050405020304" pitchFamily="18" charset="0"/>
              <a:cs typeface="Times New Roman" panose="02020603050405020304" pitchFamily="18" charset="0"/>
            </a:endParaRPr>
          </a:p>
        </p:txBody>
      </p:sp>
      <p:sp>
        <p:nvSpPr>
          <p:cNvPr id="10" name="CuadroTexto 9">
            <a:extLst>
              <a:ext uri="{FF2B5EF4-FFF2-40B4-BE49-F238E27FC236}">
                <a16:creationId xmlns:a16="http://schemas.microsoft.com/office/drawing/2014/main" id="{29D13A39-29B8-472B-9685-BEF265F4EEA5}"/>
              </a:ext>
            </a:extLst>
          </p:cNvPr>
          <p:cNvSpPr txBox="1"/>
          <p:nvPr/>
        </p:nvSpPr>
        <p:spPr>
          <a:xfrm>
            <a:off x="468312" y="5149850"/>
            <a:ext cx="12192000" cy="1754326"/>
          </a:xfrm>
          <a:prstGeom prst="rect">
            <a:avLst/>
          </a:prstGeom>
          <a:noFill/>
        </p:spPr>
        <p:txBody>
          <a:bodyPr wrap="square">
            <a:spAutoFit/>
          </a:bodyPr>
          <a:lstStyle/>
          <a:p>
            <a:pPr algn="just"/>
            <a:r>
              <a:rPr lang="es-ES" dirty="0">
                <a:latin typeface="Times New Roman" panose="02020603050405020304" pitchFamily="18" charset="0"/>
                <a:cs typeface="Times New Roman" panose="02020603050405020304" pitchFamily="18" charset="0"/>
              </a:rPr>
              <a:t>La basura o desechos verdes son desechos biodegradables que pueden estar compuestos por desechos de jardines o parques, como restos césped o flores podados y recortes de setos, así como desperdicios de alimentos domésticos y comerciales. La diferenciación verde se identifica como alta en nitrógeno, a diferencia de los desechos café, que son principalmente de carbono.</a:t>
            </a: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Los </a:t>
            </a:r>
            <a:r>
              <a:rPr lang="es-ES" b="1" i="1" dirty="0">
                <a:latin typeface="Times New Roman" panose="02020603050405020304" pitchFamily="18" charset="0"/>
                <a:cs typeface="Times New Roman" panose="02020603050405020304" pitchFamily="18" charset="0"/>
              </a:rPr>
              <a:t>desechos verdes </a:t>
            </a:r>
            <a:r>
              <a:rPr lang="es-ES" dirty="0">
                <a:latin typeface="Times New Roman" panose="02020603050405020304" pitchFamily="18" charset="0"/>
                <a:cs typeface="Times New Roman" panose="02020603050405020304" pitchFamily="18" charset="0"/>
              </a:rPr>
              <a:t>a menudo se recolectan en los esquemas municipales de recolección en acera o por  empresas contratistas privadas recolectoras de desechos y sujetas a auditoría independiente.</a:t>
            </a:r>
            <a:endParaRPr lang="es-MX"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221503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a:spLocks noGrp="1"/>
          </p:cNvSpPr>
          <p:nvPr>
            <p:ph type="sldNum" sz="quarter" idx="12"/>
          </p:nvPr>
        </p:nvSpPr>
        <p:spPr>
          <a:xfrm>
            <a:off x="10857370" y="7123897"/>
            <a:ext cx="3022521" cy="162032"/>
          </a:xfrm>
          <a:prstGeom prst="rect">
            <a:avLst/>
          </a:prstGeom>
        </p:spPr>
        <p:txBody>
          <a:bodyPr vert="horz" wrap="square" lIns="0" tIns="0" rIns="0" bIns="0" rtlCol="0" anchor="ctr">
            <a:spAutoFit/>
          </a:bodyPr>
          <a:lstStyle/>
          <a:p>
            <a:pPr marL="114935"/>
            <a:fld id="{81D60167-4931-47E6-BA6A-407CBD079E47}" type="slidenum">
              <a:rPr dirty="0"/>
              <a:pPr marL="114935"/>
              <a:t>19</a:t>
            </a:fld>
            <a:endParaRPr dirty="0"/>
          </a:p>
        </p:txBody>
      </p:sp>
      <p:sp>
        <p:nvSpPr>
          <p:cNvPr id="2" name="CuadroTexto 1">
            <a:extLst>
              <a:ext uri="{FF2B5EF4-FFF2-40B4-BE49-F238E27FC236}">
                <a16:creationId xmlns:a16="http://schemas.microsoft.com/office/drawing/2014/main" id="{41A9EBC4-3487-4F08-8B2D-0718ECFBB455}"/>
              </a:ext>
            </a:extLst>
          </p:cNvPr>
          <p:cNvSpPr txBox="1"/>
          <p:nvPr/>
        </p:nvSpPr>
        <p:spPr>
          <a:xfrm>
            <a:off x="4887912" y="260817"/>
            <a:ext cx="3469219" cy="523220"/>
          </a:xfrm>
          <a:prstGeom prst="rect">
            <a:avLst/>
          </a:prstGeom>
          <a:noFill/>
        </p:spPr>
        <p:txBody>
          <a:bodyPr wrap="none" rtlCol="0">
            <a:spAutoFit/>
          </a:bodyPr>
          <a:lstStyle/>
          <a:p>
            <a:r>
              <a:rPr lang="es-ES" sz="2800" dirty="0">
                <a:latin typeface="Times New Roman" panose="02020603050405020304" pitchFamily="18" charset="0"/>
                <a:cs typeface="Times New Roman" panose="02020603050405020304" pitchFamily="18" charset="0"/>
              </a:rPr>
              <a:t>Desechos de alimentos</a:t>
            </a:r>
            <a:endParaRPr lang="es-MX" sz="2800" dirty="0">
              <a:latin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299C6136-0B16-4AF9-9FFF-8D2BCC5AAEDD}"/>
              </a:ext>
            </a:extLst>
          </p:cNvPr>
          <p:cNvSpPr txBox="1"/>
          <p:nvPr/>
        </p:nvSpPr>
        <p:spPr>
          <a:xfrm>
            <a:off x="392112" y="890925"/>
            <a:ext cx="12877800" cy="1938992"/>
          </a:xfrm>
          <a:prstGeom prst="rect">
            <a:avLst/>
          </a:prstGeom>
          <a:noFill/>
        </p:spPr>
        <p:txBody>
          <a:bodyPr wrap="square">
            <a:spAutoFit/>
          </a:bodyPr>
          <a:lstStyle/>
          <a:p>
            <a:pPr algn="just"/>
            <a:r>
              <a:rPr lang="es-ES" sz="2000" dirty="0">
                <a:latin typeface="Times New Roman" panose="02020603050405020304" pitchFamily="18" charset="0"/>
                <a:cs typeface="Times New Roman" panose="02020603050405020304" pitchFamily="18" charset="0"/>
              </a:rPr>
              <a:t>Desechos de alimentos o alimentos perdidos son alimentos que se desechan o se pierden sin comer. En 2011, 1.3 millones de toneladas de alimentos, aproximadamente un tercio de la producción mundial de alimentos se pierde o desperdicia anualmente. La pérdida y el desperdicio se producen en todos los pasos  o cadena de suministros de la comida.</a:t>
            </a:r>
          </a:p>
          <a:p>
            <a:pPr algn="just"/>
            <a:endParaRPr lang="es-ES" sz="2000" dirty="0">
              <a:latin typeface="Times New Roman" panose="02020603050405020304" pitchFamily="18" charset="0"/>
              <a:cs typeface="Times New Roman" panose="02020603050405020304" pitchFamily="18" charset="0"/>
            </a:endParaRPr>
          </a:p>
          <a:p>
            <a:pPr algn="just"/>
            <a:r>
              <a:rPr lang="es-ES" sz="2000" dirty="0">
                <a:latin typeface="Times New Roman" panose="02020603050405020304" pitchFamily="18" charset="0"/>
                <a:cs typeface="Times New Roman" panose="02020603050405020304" pitchFamily="18" charset="0"/>
              </a:rPr>
              <a:t>En los países de bajos ingresos, la mayor parte de las pérdidas se produce durante la producción, mientras que en los países desarrollados los alimentos, alrededor de 100 kilogramos por persona al año, se desperdician en la etapa de consumo.</a:t>
            </a:r>
            <a:endParaRPr lang="es-MX" sz="2000" dirty="0">
              <a:latin typeface="Times New Roman" panose="02020603050405020304" pitchFamily="18" charset="0"/>
              <a:cs typeface="Times New Roman" panose="02020603050405020304" pitchFamily="18" charset="0"/>
            </a:endParaRPr>
          </a:p>
        </p:txBody>
      </p:sp>
      <p:pic>
        <p:nvPicPr>
          <p:cNvPr id="8" name="Imagen 7">
            <a:extLst>
              <a:ext uri="{FF2B5EF4-FFF2-40B4-BE49-F238E27FC236}">
                <a16:creationId xmlns:a16="http://schemas.microsoft.com/office/drawing/2014/main" id="{3EE83D9A-D094-4B60-99D6-CEAEFCB52697}"/>
              </a:ext>
            </a:extLst>
          </p:cNvPr>
          <p:cNvPicPr>
            <a:picLocks noChangeAspect="1"/>
          </p:cNvPicPr>
          <p:nvPr/>
        </p:nvPicPr>
        <p:blipFill>
          <a:blip r:embed="rId3"/>
          <a:stretch>
            <a:fillRect/>
          </a:stretch>
        </p:blipFill>
        <p:spPr>
          <a:xfrm>
            <a:off x="5397098" y="3307672"/>
            <a:ext cx="2032816" cy="1689778"/>
          </a:xfrm>
          <a:prstGeom prst="rect">
            <a:avLst/>
          </a:prstGeom>
        </p:spPr>
      </p:pic>
      <p:pic>
        <p:nvPicPr>
          <p:cNvPr id="5122" name="Picture 2">
            <a:extLst>
              <a:ext uri="{FF2B5EF4-FFF2-40B4-BE49-F238E27FC236}">
                <a16:creationId xmlns:a16="http://schemas.microsoft.com/office/drawing/2014/main" id="{2C326FA0-1B13-4334-AA4A-E9092E2CA3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01456" y="3319859"/>
            <a:ext cx="3076575" cy="2038350"/>
          </a:xfrm>
          <a:prstGeom prst="rect">
            <a:avLst/>
          </a:prstGeom>
          <a:noFill/>
          <a:extLst>
            <a:ext uri="{909E8E84-426E-40DD-AFC4-6F175D3DCCD1}">
              <a14:hiddenFill xmlns:a14="http://schemas.microsoft.com/office/drawing/2010/main">
                <a:solidFill>
                  <a:srgbClr val="FFFFFF"/>
                </a:solidFill>
              </a14:hiddenFill>
            </a:ext>
          </a:extLst>
        </p:spPr>
      </p:pic>
      <p:sp>
        <p:nvSpPr>
          <p:cNvPr id="14" name="CuadroTexto 13">
            <a:extLst>
              <a:ext uri="{FF2B5EF4-FFF2-40B4-BE49-F238E27FC236}">
                <a16:creationId xmlns:a16="http://schemas.microsoft.com/office/drawing/2014/main" id="{FE4DEC4D-6D10-46F2-A76A-932CA29D938E}"/>
              </a:ext>
            </a:extLst>
          </p:cNvPr>
          <p:cNvSpPr txBox="1"/>
          <p:nvPr/>
        </p:nvSpPr>
        <p:spPr>
          <a:xfrm>
            <a:off x="8101454" y="5378597"/>
            <a:ext cx="3076574" cy="1169551"/>
          </a:xfrm>
          <a:prstGeom prst="rect">
            <a:avLst/>
          </a:prstGeom>
          <a:noFill/>
        </p:spPr>
        <p:txBody>
          <a:bodyPr wrap="square">
            <a:spAutoFit/>
          </a:bodyPr>
          <a:lstStyle/>
          <a:p>
            <a:pPr algn="just"/>
            <a:r>
              <a:rPr lang="es-ES" sz="1400" dirty="0">
                <a:latin typeface="Times New Roman" panose="02020603050405020304" pitchFamily="18" charset="0"/>
                <a:cs typeface="Times New Roman" panose="02020603050405020304" pitchFamily="18" charset="0"/>
              </a:rPr>
              <a:t>Las manzanas (variedad </a:t>
            </a:r>
            <a:r>
              <a:rPr lang="es-ES" sz="1400" dirty="0" err="1">
                <a:latin typeface="Times New Roman" panose="02020603050405020304" pitchFamily="18" charset="0"/>
                <a:cs typeface="Times New Roman" panose="02020603050405020304" pitchFamily="18" charset="0"/>
              </a:rPr>
              <a:t>Granny</a:t>
            </a:r>
            <a:r>
              <a:rPr lang="es-ES" sz="1400" dirty="0">
                <a:latin typeface="Times New Roman" panose="02020603050405020304" pitchFamily="18" charset="0"/>
                <a:cs typeface="Times New Roman" panose="02020603050405020304" pitchFamily="18" charset="0"/>
              </a:rPr>
              <a:t> Smith o manzana verde) esta entre los alimentos mas desperdiciados en el Reino Unido: se tiran 190 000 toneladas al año</a:t>
            </a:r>
            <a:endParaRPr lang="es-MX" sz="1400" dirty="0">
              <a:latin typeface="Times New Roman" panose="02020603050405020304" pitchFamily="18" charset="0"/>
              <a:cs typeface="Times New Roman" panose="02020603050405020304" pitchFamily="18" charset="0"/>
            </a:endParaRPr>
          </a:p>
        </p:txBody>
      </p:sp>
      <p:pic>
        <p:nvPicPr>
          <p:cNvPr id="5124" name="Picture 4">
            <a:extLst>
              <a:ext uri="{FF2B5EF4-FFF2-40B4-BE49-F238E27FC236}">
                <a16:creationId xmlns:a16="http://schemas.microsoft.com/office/drawing/2014/main" id="{C3F57538-400C-4236-B537-E987B2F2B75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47649" y="3198415"/>
            <a:ext cx="2122197" cy="2862322"/>
          </a:xfrm>
          <a:prstGeom prst="rect">
            <a:avLst/>
          </a:prstGeom>
          <a:noFill/>
          <a:extLst>
            <a:ext uri="{909E8E84-426E-40DD-AFC4-6F175D3DCCD1}">
              <a14:hiddenFill xmlns:a14="http://schemas.microsoft.com/office/drawing/2010/main">
                <a:solidFill>
                  <a:srgbClr val="FFFFFF"/>
                </a:solidFill>
              </a14:hiddenFill>
            </a:ext>
          </a:extLst>
        </p:spPr>
      </p:pic>
      <p:sp>
        <p:nvSpPr>
          <p:cNvPr id="18" name="CuadroTexto 17">
            <a:extLst>
              <a:ext uri="{FF2B5EF4-FFF2-40B4-BE49-F238E27FC236}">
                <a16:creationId xmlns:a16="http://schemas.microsoft.com/office/drawing/2014/main" id="{095C4A37-1EE0-4899-9128-7D9DD056EE3F}"/>
              </a:ext>
            </a:extLst>
          </p:cNvPr>
          <p:cNvSpPr txBox="1"/>
          <p:nvPr/>
        </p:nvSpPr>
        <p:spPr>
          <a:xfrm>
            <a:off x="1763713" y="6035363"/>
            <a:ext cx="2206133" cy="954107"/>
          </a:xfrm>
          <a:prstGeom prst="rect">
            <a:avLst/>
          </a:prstGeom>
          <a:noFill/>
        </p:spPr>
        <p:txBody>
          <a:bodyPr wrap="square">
            <a:spAutoFit/>
          </a:bodyPr>
          <a:lstStyle/>
          <a:p>
            <a:pPr algn="just"/>
            <a:r>
              <a:rPr lang="es-ES" sz="1400" dirty="0">
                <a:latin typeface="Times New Roman" panose="02020603050405020304" pitchFamily="18" charset="0"/>
                <a:cs typeface="Times New Roman" panose="02020603050405020304" pitchFamily="18" charset="0"/>
              </a:rPr>
              <a:t>Limitar el desperdicio de alimentos ha adoptado slogans previos a la Primera y Segunda Guerra Mundial.</a:t>
            </a:r>
            <a:endParaRPr lang="es-MX"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700213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top al desperdicio de alimentos | el DiarioSolidario">
            <a:extLst>
              <a:ext uri="{FF2B5EF4-FFF2-40B4-BE49-F238E27FC236}">
                <a16:creationId xmlns:a16="http://schemas.microsoft.com/office/drawing/2014/main" id="{15684864-C159-4647-BD5E-EA4008A62D62}"/>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468312" y="501650"/>
            <a:ext cx="5486400" cy="27432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C76D6DB7-EF76-4DDE-9557-57C25692F5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69113" y="493695"/>
            <a:ext cx="4876800" cy="273544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ampaña para evitar el desperdicio de alimentos que tiende a aumentar en  verano">
            <a:extLst>
              <a:ext uri="{FF2B5EF4-FFF2-40B4-BE49-F238E27FC236}">
                <a16:creationId xmlns:a16="http://schemas.microsoft.com/office/drawing/2014/main" id="{7B2F1D83-E347-480B-97A7-AEA24B430AB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8312" y="3397250"/>
            <a:ext cx="5486400" cy="346693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Evita el desperdicio de comida! - Alianza por la Salud Alimentaria">
            <a:extLst>
              <a:ext uri="{FF2B5EF4-FFF2-40B4-BE49-F238E27FC236}">
                <a16:creationId xmlns:a16="http://schemas.microsoft.com/office/drawing/2014/main" id="{D38837BA-A0F8-43AE-9A28-333873D270BC}"/>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sharpenSoften amount="500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631112" y="3382981"/>
            <a:ext cx="3679824" cy="36798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31040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a:spLocks noGrp="1"/>
          </p:cNvSpPr>
          <p:nvPr>
            <p:ph type="sldNum" sz="quarter" idx="12"/>
          </p:nvPr>
        </p:nvSpPr>
        <p:spPr>
          <a:xfrm>
            <a:off x="10857370" y="7123897"/>
            <a:ext cx="3022521" cy="162032"/>
          </a:xfrm>
          <a:prstGeom prst="rect">
            <a:avLst/>
          </a:prstGeom>
        </p:spPr>
        <p:txBody>
          <a:bodyPr vert="horz" wrap="square" lIns="0" tIns="0" rIns="0" bIns="0" rtlCol="0" anchor="ctr">
            <a:spAutoFit/>
          </a:bodyPr>
          <a:lstStyle/>
          <a:p>
            <a:pPr marL="114935"/>
            <a:fld id="{81D60167-4931-47E6-BA6A-407CBD079E47}" type="slidenum">
              <a:rPr dirty="0"/>
              <a:pPr marL="114935"/>
              <a:t>21</a:t>
            </a:fld>
            <a:endParaRPr dirty="0"/>
          </a:p>
        </p:txBody>
      </p:sp>
      <p:sp>
        <p:nvSpPr>
          <p:cNvPr id="4" name="CuadroTexto 3">
            <a:extLst>
              <a:ext uri="{FF2B5EF4-FFF2-40B4-BE49-F238E27FC236}">
                <a16:creationId xmlns:a16="http://schemas.microsoft.com/office/drawing/2014/main" id="{46A95EF6-654C-40C3-A3A0-D77226EE90B4}"/>
              </a:ext>
            </a:extLst>
          </p:cNvPr>
          <p:cNvSpPr txBox="1"/>
          <p:nvPr/>
        </p:nvSpPr>
        <p:spPr>
          <a:xfrm>
            <a:off x="3300830" y="202743"/>
            <a:ext cx="6553200" cy="523220"/>
          </a:xfrm>
          <a:prstGeom prst="rect">
            <a:avLst/>
          </a:prstGeom>
          <a:noFill/>
        </p:spPr>
        <p:txBody>
          <a:bodyPr wrap="square">
            <a:spAutoFit/>
          </a:bodyPr>
          <a:lstStyle/>
          <a:p>
            <a:r>
              <a:rPr lang="es-ES" sz="2800" dirty="0">
                <a:latin typeface="Times New Roman" panose="02020603050405020304" pitchFamily="18" charset="0"/>
                <a:cs typeface="Times New Roman" panose="02020603050405020304" pitchFamily="18" charset="0"/>
              </a:rPr>
              <a:t>Desechos de alimentos y alimentos perdidos</a:t>
            </a:r>
            <a:endParaRPr lang="es-MX" sz="2800" dirty="0">
              <a:latin typeface="Times New Roman" panose="02020603050405020304" pitchFamily="18" charset="0"/>
              <a:cs typeface="Times New Roman" panose="02020603050405020304" pitchFamily="18" charset="0"/>
            </a:endParaRPr>
          </a:p>
        </p:txBody>
      </p:sp>
      <p:graphicFrame>
        <p:nvGraphicFramePr>
          <p:cNvPr id="3" name="Tabla 2">
            <a:extLst>
              <a:ext uri="{FF2B5EF4-FFF2-40B4-BE49-F238E27FC236}">
                <a16:creationId xmlns:a16="http://schemas.microsoft.com/office/drawing/2014/main" id="{3AD7B181-B29E-48F2-8044-3E759876BB92}"/>
              </a:ext>
            </a:extLst>
          </p:cNvPr>
          <p:cNvGraphicFramePr>
            <a:graphicFrameLocks noGrp="1"/>
          </p:cNvGraphicFramePr>
          <p:nvPr>
            <p:extLst>
              <p:ext uri="{D42A27DB-BD31-4B8C-83A1-F6EECF244321}">
                <p14:modId xmlns:p14="http://schemas.microsoft.com/office/powerpoint/2010/main" val="1718500185"/>
              </p:ext>
            </p:extLst>
          </p:nvPr>
        </p:nvGraphicFramePr>
        <p:xfrm>
          <a:off x="786230" y="1142959"/>
          <a:ext cx="11582400" cy="3407410"/>
        </p:xfrm>
        <a:graphic>
          <a:graphicData uri="http://schemas.openxmlformats.org/drawingml/2006/table">
            <a:tbl>
              <a:tblPr firstRow="1" firstCol="1" lastRow="1" lastCol="1" bandRow="1" bandCol="1">
                <a:tableStyleId>{5C22544A-7EE6-4342-B048-85BDC9FD1C3A}</a:tableStyleId>
              </a:tblPr>
              <a:tblGrid>
                <a:gridCol w="4495800">
                  <a:extLst>
                    <a:ext uri="{9D8B030D-6E8A-4147-A177-3AD203B41FA5}">
                      <a16:colId xmlns:a16="http://schemas.microsoft.com/office/drawing/2014/main" val="1540506362"/>
                    </a:ext>
                  </a:extLst>
                </a:gridCol>
                <a:gridCol w="2286000">
                  <a:extLst>
                    <a:ext uri="{9D8B030D-6E8A-4147-A177-3AD203B41FA5}">
                      <a16:colId xmlns:a16="http://schemas.microsoft.com/office/drawing/2014/main" val="1295909516"/>
                    </a:ext>
                  </a:extLst>
                </a:gridCol>
                <a:gridCol w="2590800">
                  <a:extLst>
                    <a:ext uri="{9D8B030D-6E8A-4147-A177-3AD203B41FA5}">
                      <a16:colId xmlns:a16="http://schemas.microsoft.com/office/drawing/2014/main" val="651011042"/>
                    </a:ext>
                  </a:extLst>
                </a:gridCol>
                <a:gridCol w="2209800">
                  <a:extLst>
                    <a:ext uri="{9D8B030D-6E8A-4147-A177-3AD203B41FA5}">
                      <a16:colId xmlns:a16="http://schemas.microsoft.com/office/drawing/2014/main" val="3856791962"/>
                    </a:ext>
                  </a:extLst>
                </a:gridCol>
              </a:tblGrid>
              <a:tr h="465455">
                <a:tc>
                  <a:txBody>
                    <a:bodyPr/>
                    <a:lstStyle/>
                    <a:p>
                      <a:pPr marL="34925" algn="ctr">
                        <a:spcBef>
                          <a:spcPts val="605"/>
                        </a:spcBef>
                        <a:spcAft>
                          <a:spcPts val="0"/>
                        </a:spcAft>
                      </a:pPr>
                      <a:r>
                        <a:rPr lang="es-MX" sz="1800" spc="-5" dirty="0">
                          <a:solidFill>
                            <a:schemeClr val="tx1"/>
                          </a:solidFill>
                          <a:effectLst/>
                          <a:latin typeface="Times New Roman" panose="02020603050405020304" pitchFamily="18" charset="0"/>
                          <a:cs typeface="Times New Roman" panose="02020603050405020304" pitchFamily="18" charset="0"/>
                        </a:rPr>
                        <a:t>Desechos de alimentos y alimentos perdidos por persona al año</a:t>
                      </a:r>
                      <a:endParaRPr lang="en-US"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22250" algn="ctr">
                        <a:spcBef>
                          <a:spcPts val="270"/>
                        </a:spcBef>
                        <a:spcAft>
                          <a:spcPts val="0"/>
                        </a:spcAft>
                      </a:pPr>
                      <a:r>
                        <a:rPr lang="es-MX" sz="1800" spc="-5" dirty="0">
                          <a:solidFill>
                            <a:schemeClr val="tx1"/>
                          </a:solidFill>
                          <a:effectLst/>
                          <a:latin typeface="Times New Roman" panose="02020603050405020304" pitchFamily="18" charset="0"/>
                          <a:cs typeface="Times New Roman" panose="02020603050405020304" pitchFamily="18" charset="0"/>
                        </a:rPr>
                        <a:t>Total, kg</a:t>
                      </a:r>
                      <a:endParaRPr lang="en-US"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R="90805" algn="ctr">
                        <a:spcBef>
                          <a:spcPts val="270"/>
                        </a:spcBef>
                        <a:spcAft>
                          <a:spcPts val="0"/>
                        </a:spcAft>
                      </a:pPr>
                      <a:r>
                        <a:rPr lang="es-ES" sz="1800" spc="-5">
                          <a:solidFill>
                            <a:schemeClr val="tx1"/>
                          </a:solidFill>
                          <a:effectLst/>
                          <a:latin typeface="Times New Roman" panose="02020603050405020304" pitchFamily="18" charset="0"/>
                          <a:cs typeface="Times New Roman" panose="02020603050405020304" pitchFamily="18" charset="0"/>
                        </a:rPr>
                        <a:t>En producción y en etapas de distribución</a:t>
                      </a:r>
                      <a:endParaRPr lang="en-US" sz="18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1270" algn="ctr">
                        <a:spcBef>
                          <a:spcPts val="270"/>
                        </a:spcBef>
                        <a:spcAft>
                          <a:spcPts val="0"/>
                        </a:spcAft>
                      </a:pPr>
                      <a:r>
                        <a:rPr lang="es-ES" sz="1800" spc="-5">
                          <a:solidFill>
                            <a:schemeClr val="tx1"/>
                          </a:solidFill>
                          <a:effectLst/>
                          <a:latin typeface="Times New Roman" panose="02020603050405020304" pitchFamily="18" charset="0"/>
                          <a:cs typeface="Times New Roman" panose="02020603050405020304" pitchFamily="18" charset="0"/>
                        </a:rPr>
                        <a:t>Por consumidores</a:t>
                      </a:r>
                      <a:endParaRPr lang="en-US" sz="18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2202458635"/>
                  </a:ext>
                </a:extLst>
              </a:tr>
              <a:tr h="442595">
                <a:tc>
                  <a:txBody>
                    <a:bodyPr/>
                    <a:lstStyle/>
                    <a:p>
                      <a:pPr marL="34925" algn="ctr">
                        <a:spcBef>
                          <a:spcPts val="605"/>
                        </a:spcBef>
                        <a:spcAft>
                          <a:spcPts val="0"/>
                        </a:spcAft>
                      </a:pPr>
                      <a:r>
                        <a:rPr lang="es-MX" sz="1800" spc="-5" dirty="0">
                          <a:solidFill>
                            <a:schemeClr val="tx1"/>
                          </a:solidFill>
                          <a:effectLst/>
                          <a:latin typeface="Times New Roman" panose="02020603050405020304" pitchFamily="18" charset="0"/>
                          <a:cs typeface="Times New Roman" panose="02020603050405020304" pitchFamily="18" charset="0"/>
                        </a:rPr>
                        <a:t>Europa</a:t>
                      </a:r>
                      <a:endParaRPr lang="en-US"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22250" algn="ctr">
                        <a:spcBef>
                          <a:spcPts val="270"/>
                        </a:spcBef>
                        <a:spcAft>
                          <a:spcPts val="0"/>
                        </a:spcAft>
                      </a:pPr>
                      <a:r>
                        <a:rPr lang="en-US" sz="1800" spc="-5" dirty="0">
                          <a:solidFill>
                            <a:schemeClr val="tx1"/>
                          </a:solidFill>
                          <a:effectLst/>
                          <a:latin typeface="Times New Roman" panose="02020603050405020304" pitchFamily="18" charset="0"/>
                          <a:cs typeface="Times New Roman" panose="02020603050405020304" pitchFamily="18" charset="0"/>
                        </a:rPr>
                        <a:t>280</a:t>
                      </a:r>
                      <a:endParaRPr lang="en-US"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R="90805" algn="ctr">
                        <a:spcBef>
                          <a:spcPts val="270"/>
                        </a:spcBef>
                        <a:spcAft>
                          <a:spcPts val="0"/>
                        </a:spcAft>
                      </a:pPr>
                      <a:r>
                        <a:rPr lang="en-US" sz="1800" spc="-5">
                          <a:solidFill>
                            <a:schemeClr val="tx1"/>
                          </a:solidFill>
                          <a:effectLst/>
                          <a:latin typeface="Times New Roman" panose="02020603050405020304" pitchFamily="18" charset="0"/>
                          <a:cs typeface="Times New Roman" panose="02020603050405020304" pitchFamily="18" charset="0"/>
                        </a:rPr>
                        <a:t>190</a:t>
                      </a:r>
                      <a:endParaRPr lang="en-US" sz="18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1270" algn="ctr">
                        <a:spcBef>
                          <a:spcPts val="270"/>
                        </a:spcBef>
                        <a:spcAft>
                          <a:spcPts val="0"/>
                        </a:spcAft>
                      </a:pPr>
                      <a:r>
                        <a:rPr lang="en-US" sz="1800" spc="-5">
                          <a:solidFill>
                            <a:schemeClr val="tx1"/>
                          </a:solidFill>
                          <a:effectLst/>
                          <a:latin typeface="Times New Roman" panose="02020603050405020304" pitchFamily="18" charset="0"/>
                          <a:cs typeface="Times New Roman" panose="02020603050405020304" pitchFamily="18" charset="0"/>
                        </a:rPr>
                        <a:t>90</a:t>
                      </a:r>
                      <a:endParaRPr lang="en-US" sz="18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3459239268"/>
                  </a:ext>
                </a:extLst>
              </a:tr>
              <a:tr h="448945">
                <a:tc>
                  <a:txBody>
                    <a:bodyPr/>
                    <a:lstStyle/>
                    <a:p>
                      <a:pPr algn="ctr">
                        <a:spcAft>
                          <a:spcPts val="0"/>
                        </a:spcAft>
                      </a:pPr>
                      <a:r>
                        <a:rPr lang="es-MX" sz="1800" spc="-5" dirty="0">
                          <a:solidFill>
                            <a:schemeClr val="tx1"/>
                          </a:solidFill>
                          <a:effectLst/>
                          <a:latin typeface="Times New Roman" panose="02020603050405020304" pitchFamily="18" charset="0"/>
                          <a:cs typeface="Times New Roman" panose="02020603050405020304" pitchFamily="18" charset="0"/>
                        </a:rPr>
                        <a:t>Norte América y Oceanía</a:t>
                      </a:r>
                      <a:endParaRPr lang="en-US"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22250" algn="ctr">
                        <a:spcBef>
                          <a:spcPts val="270"/>
                        </a:spcBef>
                        <a:spcAft>
                          <a:spcPts val="0"/>
                        </a:spcAft>
                      </a:pPr>
                      <a:r>
                        <a:rPr lang="en-US" sz="1800" spc="-5">
                          <a:solidFill>
                            <a:schemeClr val="tx1"/>
                          </a:solidFill>
                          <a:effectLst/>
                          <a:latin typeface="Times New Roman" panose="02020603050405020304" pitchFamily="18" charset="0"/>
                          <a:cs typeface="Times New Roman" panose="02020603050405020304" pitchFamily="18" charset="0"/>
                        </a:rPr>
                        <a:t>280</a:t>
                      </a:r>
                      <a:endParaRPr lang="en-US" sz="18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R="90805" algn="ctr">
                        <a:spcBef>
                          <a:spcPts val="270"/>
                        </a:spcBef>
                        <a:spcAft>
                          <a:spcPts val="0"/>
                        </a:spcAft>
                      </a:pPr>
                      <a:r>
                        <a:rPr lang="en-US" sz="1800" spc="-5" dirty="0">
                          <a:solidFill>
                            <a:schemeClr val="tx1"/>
                          </a:solidFill>
                          <a:effectLst/>
                          <a:latin typeface="Times New Roman" panose="02020603050405020304" pitchFamily="18" charset="0"/>
                          <a:cs typeface="Times New Roman" panose="02020603050405020304" pitchFamily="18" charset="0"/>
                        </a:rPr>
                        <a:t>190</a:t>
                      </a:r>
                      <a:endParaRPr lang="en-US"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1270" algn="ctr">
                        <a:spcBef>
                          <a:spcPts val="270"/>
                        </a:spcBef>
                        <a:spcAft>
                          <a:spcPts val="0"/>
                        </a:spcAft>
                      </a:pPr>
                      <a:r>
                        <a:rPr lang="en-US" sz="1800" spc="-5">
                          <a:solidFill>
                            <a:schemeClr val="tx1"/>
                          </a:solidFill>
                          <a:effectLst/>
                          <a:latin typeface="Times New Roman" panose="02020603050405020304" pitchFamily="18" charset="0"/>
                          <a:cs typeface="Times New Roman" panose="02020603050405020304" pitchFamily="18" charset="0"/>
                        </a:rPr>
                        <a:t>90</a:t>
                      </a:r>
                      <a:endParaRPr lang="en-US" sz="18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2854505384"/>
                  </a:ext>
                </a:extLst>
              </a:tr>
              <a:tr h="365760">
                <a:tc>
                  <a:txBody>
                    <a:bodyPr/>
                    <a:lstStyle/>
                    <a:p>
                      <a:pPr marL="34925" algn="ctr">
                        <a:spcBef>
                          <a:spcPts val="645"/>
                        </a:spcBef>
                        <a:spcAft>
                          <a:spcPts val="0"/>
                        </a:spcAft>
                      </a:pPr>
                      <a:r>
                        <a:rPr lang="es-MX" sz="1800" spc="-5">
                          <a:solidFill>
                            <a:schemeClr val="tx1"/>
                          </a:solidFill>
                          <a:effectLst/>
                          <a:latin typeface="Times New Roman" panose="02020603050405020304" pitchFamily="18" charset="0"/>
                          <a:cs typeface="Times New Roman" panose="02020603050405020304" pitchFamily="18" charset="0"/>
                        </a:rPr>
                        <a:t>Asia Industrializada</a:t>
                      </a:r>
                      <a:endParaRPr lang="en-US" sz="18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22250" algn="ctr">
                        <a:spcBef>
                          <a:spcPts val="310"/>
                        </a:spcBef>
                        <a:spcAft>
                          <a:spcPts val="0"/>
                        </a:spcAft>
                      </a:pPr>
                      <a:r>
                        <a:rPr lang="en-US" sz="1800" spc="-5" dirty="0">
                          <a:solidFill>
                            <a:schemeClr val="tx1"/>
                          </a:solidFill>
                          <a:effectLst/>
                          <a:latin typeface="Times New Roman" panose="02020603050405020304" pitchFamily="18" charset="0"/>
                          <a:cs typeface="Times New Roman" panose="02020603050405020304" pitchFamily="18" charset="0"/>
                        </a:rPr>
                        <a:t>240</a:t>
                      </a:r>
                      <a:endParaRPr lang="en-US"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R="90805" algn="ctr">
                        <a:spcBef>
                          <a:spcPts val="310"/>
                        </a:spcBef>
                        <a:spcAft>
                          <a:spcPts val="0"/>
                        </a:spcAft>
                      </a:pPr>
                      <a:r>
                        <a:rPr lang="en-US" sz="1800" spc="-5" dirty="0">
                          <a:solidFill>
                            <a:schemeClr val="tx1"/>
                          </a:solidFill>
                          <a:effectLst/>
                          <a:latin typeface="Times New Roman" panose="02020603050405020304" pitchFamily="18" charset="0"/>
                          <a:cs typeface="Times New Roman" panose="02020603050405020304" pitchFamily="18" charset="0"/>
                        </a:rPr>
                        <a:t>160</a:t>
                      </a:r>
                      <a:endParaRPr lang="en-US"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algn="ctr">
                        <a:spcBef>
                          <a:spcPts val="310"/>
                        </a:spcBef>
                        <a:spcAft>
                          <a:spcPts val="0"/>
                        </a:spcAft>
                      </a:pPr>
                      <a:r>
                        <a:rPr lang="en-US" sz="1800" spc="-5">
                          <a:solidFill>
                            <a:schemeClr val="tx1"/>
                          </a:solidFill>
                          <a:effectLst/>
                          <a:latin typeface="Times New Roman" panose="02020603050405020304" pitchFamily="18" charset="0"/>
                          <a:cs typeface="Times New Roman" panose="02020603050405020304" pitchFamily="18" charset="0"/>
                        </a:rPr>
                        <a:t>80</a:t>
                      </a:r>
                      <a:endParaRPr lang="en-US" sz="18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2006927429"/>
                  </a:ext>
                </a:extLst>
              </a:tr>
              <a:tr h="365760">
                <a:tc>
                  <a:txBody>
                    <a:bodyPr/>
                    <a:lstStyle/>
                    <a:p>
                      <a:pPr marL="34925" algn="ctr">
                        <a:spcBef>
                          <a:spcPts val="645"/>
                        </a:spcBef>
                        <a:spcAft>
                          <a:spcPts val="0"/>
                        </a:spcAft>
                      </a:pPr>
                      <a:r>
                        <a:rPr lang="es-MX" sz="1800" spc="-5">
                          <a:solidFill>
                            <a:schemeClr val="tx1"/>
                          </a:solidFill>
                          <a:effectLst/>
                          <a:latin typeface="Times New Roman" panose="02020603050405020304" pitchFamily="18" charset="0"/>
                          <a:cs typeface="Times New Roman" panose="02020603050405020304" pitchFamily="18" charset="0"/>
                        </a:rPr>
                        <a:t>África Sub-Sahara</a:t>
                      </a:r>
                      <a:endParaRPr lang="en-US" sz="18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22250" algn="ctr">
                        <a:spcBef>
                          <a:spcPts val="310"/>
                        </a:spcBef>
                        <a:spcAft>
                          <a:spcPts val="0"/>
                        </a:spcAft>
                      </a:pPr>
                      <a:r>
                        <a:rPr lang="en-US" sz="1800" spc="-5">
                          <a:solidFill>
                            <a:schemeClr val="tx1"/>
                          </a:solidFill>
                          <a:effectLst/>
                          <a:latin typeface="Times New Roman" panose="02020603050405020304" pitchFamily="18" charset="0"/>
                          <a:cs typeface="Times New Roman" panose="02020603050405020304" pitchFamily="18" charset="0"/>
                        </a:rPr>
                        <a:t>160</a:t>
                      </a:r>
                      <a:endParaRPr lang="en-US" sz="18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R="90805" algn="ctr">
                        <a:spcBef>
                          <a:spcPts val="310"/>
                        </a:spcBef>
                        <a:spcAft>
                          <a:spcPts val="0"/>
                        </a:spcAft>
                      </a:pPr>
                      <a:r>
                        <a:rPr lang="en-US" sz="1800" spc="-5" dirty="0">
                          <a:solidFill>
                            <a:schemeClr val="tx1"/>
                          </a:solidFill>
                          <a:effectLst/>
                          <a:latin typeface="Times New Roman" panose="02020603050405020304" pitchFamily="18" charset="0"/>
                          <a:cs typeface="Times New Roman" panose="02020603050405020304" pitchFamily="18" charset="0"/>
                        </a:rPr>
                        <a:t>155</a:t>
                      </a:r>
                      <a:endParaRPr lang="en-US"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R="153670" algn="ctr">
                        <a:spcBef>
                          <a:spcPts val="310"/>
                        </a:spcBef>
                        <a:spcAft>
                          <a:spcPts val="0"/>
                        </a:spcAft>
                      </a:pPr>
                      <a:r>
                        <a:rPr lang="en-US" sz="1800">
                          <a:solidFill>
                            <a:schemeClr val="tx1"/>
                          </a:solidFill>
                          <a:effectLst/>
                          <a:latin typeface="Times New Roman" panose="02020603050405020304" pitchFamily="18" charset="0"/>
                          <a:cs typeface="Times New Roman" panose="02020603050405020304" pitchFamily="18" charset="0"/>
                        </a:rPr>
                        <a:t>5</a:t>
                      </a:r>
                      <a:endParaRPr lang="en-US" sz="18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132862088"/>
                  </a:ext>
                </a:extLst>
              </a:tr>
              <a:tr h="426720">
                <a:tc>
                  <a:txBody>
                    <a:bodyPr/>
                    <a:lstStyle/>
                    <a:p>
                      <a:pPr marL="34925" algn="ctr">
                        <a:spcBef>
                          <a:spcPts val="645"/>
                        </a:spcBef>
                        <a:spcAft>
                          <a:spcPts val="0"/>
                        </a:spcAft>
                      </a:pPr>
                      <a:r>
                        <a:rPr lang="es-MX" sz="1800" spc="-5">
                          <a:solidFill>
                            <a:schemeClr val="tx1"/>
                          </a:solidFill>
                          <a:effectLst/>
                          <a:latin typeface="Times New Roman" panose="02020603050405020304" pitchFamily="18" charset="0"/>
                          <a:cs typeface="Times New Roman" panose="02020603050405020304" pitchFamily="18" charset="0"/>
                        </a:rPr>
                        <a:t>África del Norte</a:t>
                      </a:r>
                      <a:r>
                        <a:rPr lang="es-MX" sz="1800">
                          <a:solidFill>
                            <a:schemeClr val="tx1"/>
                          </a:solidFill>
                          <a:effectLst/>
                          <a:latin typeface="Times New Roman" panose="02020603050405020304" pitchFamily="18" charset="0"/>
                          <a:cs typeface="Times New Roman" panose="02020603050405020304" pitchFamily="18" charset="0"/>
                        </a:rPr>
                        <a:t>,</a:t>
                      </a:r>
                      <a:r>
                        <a:rPr lang="es-MX" sz="1800" spc="-10">
                          <a:solidFill>
                            <a:schemeClr val="tx1"/>
                          </a:solidFill>
                          <a:effectLst/>
                          <a:latin typeface="Times New Roman" panose="02020603050405020304" pitchFamily="18" charset="0"/>
                          <a:cs typeface="Times New Roman" panose="02020603050405020304" pitchFamily="18" charset="0"/>
                        </a:rPr>
                        <a:t> Asia centro-oeste</a:t>
                      </a:r>
                      <a:endParaRPr lang="en-US" sz="18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22250" algn="ctr">
                        <a:spcBef>
                          <a:spcPts val="310"/>
                        </a:spcBef>
                        <a:spcAft>
                          <a:spcPts val="0"/>
                        </a:spcAft>
                      </a:pPr>
                      <a:r>
                        <a:rPr lang="en-US" sz="1800" spc="-5">
                          <a:solidFill>
                            <a:schemeClr val="tx1"/>
                          </a:solidFill>
                          <a:effectLst/>
                          <a:latin typeface="Times New Roman" panose="02020603050405020304" pitchFamily="18" charset="0"/>
                          <a:cs typeface="Times New Roman" panose="02020603050405020304" pitchFamily="18" charset="0"/>
                        </a:rPr>
                        <a:t>215</a:t>
                      </a:r>
                      <a:endParaRPr lang="en-US" sz="18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R="90805" algn="ctr">
                        <a:spcBef>
                          <a:spcPts val="310"/>
                        </a:spcBef>
                        <a:spcAft>
                          <a:spcPts val="0"/>
                        </a:spcAft>
                      </a:pPr>
                      <a:r>
                        <a:rPr lang="en-US" sz="1800" spc="-5" dirty="0">
                          <a:solidFill>
                            <a:schemeClr val="tx1"/>
                          </a:solidFill>
                          <a:effectLst/>
                          <a:latin typeface="Times New Roman" panose="02020603050405020304" pitchFamily="18" charset="0"/>
                          <a:cs typeface="Times New Roman" panose="02020603050405020304" pitchFamily="18" charset="0"/>
                        </a:rPr>
                        <a:t>180</a:t>
                      </a:r>
                      <a:endParaRPr lang="en-US"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1270" algn="ctr">
                        <a:spcBef>
                          <a:spcPts val="310"/>
                        </a:spcBef>
                        <a:spcAft>
                          <a:spcPts val="0"/>
                        </a:spcAft>
                      </a:pPr>
                      <a:r>
                        <a:rPr lang="en-US" sz="1800" spc="-5">
                          <a:solidFill>
                            <a:schemeClr val="tx1"/>
                          </a:solidFill>
                          <a:effectLst/>
                          <a:latin typeface="Times New Roman" panose="02020603050405020304" pitchFamily="18" charset="0"/>
                          <a:cs typeface="Times New Roman" panose="02020603050405020304" pitchFamily="18" charset="0"/>
                        </a:rPr>
                        <a:t>35</a:t>
                      </a:r>
                      <a:endParaRPr lang="en-US" sz="18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2478033083"/>
                  </a:ext>
                </a:extLst>
              </a:tr>
              <a:tr h="361315">
                <a:tc>
                  <a:txBody>
                    <a:bodyPr/>
                    <a:lstStyle/>
                    <a:p>
                      <a:pPr algn="ctr">
                        <a:spcBef>
                          <a:spcPts val="5"/>
                        </a:spcBef>
                        <a:spcAft>
                          <a:spcPts val="0"/>
                        </a:spcAft>
                      </a:pPr>
                      <a:r>
                        <a:rPr lang="es-MX" sz="1800">
                          <a:solidFill>
                            <a:schemeClr val="tx1"/>
                          </a:solidFill>
                          <a:effectLst/>
                          <a:latin typeface="Times New Roman" panose="02020603050405020304" pitchFamily="18" charset="0"/>
                          <a:cs typeface="Times New Roman" panose="02020603050405020304" pitchFamily="18" charset="0"/>
                        </a:rPr>
                        <a:t>Asia del sur y sureste</a:t>
                      </a:r>
                      <a:endParaRPr lang="en-US" sz="18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22250" algn="ctr">
                        <a:spcBef>
                          <a:spcPts val="310"/>
                        </a:spcBef>
                        <a:spcAft>
                          <a:spcPts val="0"/>
                        </a:spcAft>
                      </a:pPr>
                      <a:r>
                        <a:rPr lang="en-US" sz="1800" spc="-5">
                          <a:solidFill>
                            <a:schemeClr val="tx1"/>
                          </a:solidFill>
                          <a:effectLst/>
                          <a:latin typeface="Times New Roman" panose="02020603050405020304" pitchFamily="18" charset="0"/>
                          <a:cs typeface="Times New Roman" panose="02020603050405020304" pitchFamily="18" charset="0"/>
                        </a:rPr>
                        <a:t>125</a:t>
                      </a:r>
                      <a:endParaRPr lang="en-US" sz="18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R="90805" algn="ctr">
                        <a:spcBef>
                          <a:spcPts val="310"/>
                        </a:spcBef>
                        <a:spcAft>
                          <a:spcPts val="0"/>
                        </a:spcAft>
                      </a:pPr>
                      <a:r>
                        <a:rPr lang="en-US" sz="1800" spc="-40" dirty="0">
                          <a:solidFill>
                            <a:schemeClr val="tx1"/>
                          </a:solidFill>
                          <a:effectLst/>
                          <a:latin typeface="Times New Roman" panose="02020603050405020304" pitchFamily="18" charset="0"/>
                          <a:cs typeface="Times New Roman" panose="02020603050405020304" pitchFamily="18" charset="0"/>
                        </a:rPr>
                        <a:t>110</a:t>
                      </a:r>
                      <a:endParaRPr lang="en-US"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algn="ctr">
                        <a:spcBef>
                          <a:spcPts val="310"/>
                        </a:spcBef>
                        <a:spcAft>
                          <a:spcPts val="0"/>
                        </a:spcAft>
                      </a:pPr>
                      <a:r>
                        <a:rPr lang="en-US" sz="1800" spc="-5" dirty="0">
                          <a:solidFill>
                            <a:schemeClr val="tx1"/>
                          </a:solidFill>
                          <a:effectLst/>
                          <a:latin typeface="Times New Roman" panose="02020603050405020304" pitchFamily="18" charset="0"/>
                          <a:cs typeface="Times New Roman" panose="02020603050405020304" pitchFamily="18" charset="0"/>
                        </a:rPr>
                        <a:t>15</a:t>
                      </a:r>
                      <a:endParaRPr lang="en-US"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2408227565"/>
                  </a:ext>
                </a:extLst>
              </a:tr>
              <a:tr h="447675">
                <a:tc>
                  <a:txBody>
                    <a:bodyPr/>
                    <a:lstStyle/>
                    <a:p>
                      <a:pPr algn="ctr">
                        <a:spcBef>
                          <a:spcPts val="5"/>
                        </a:spcBef>
                        <a:spcAft>
                          <a:spcPts val="0"/>
                        </a:spcAft>
                      </a:pPr>
                      <a:r>
                        <a:rPr lang="es-MX" sz="1800">
                          <a:solidFill>
                            <a:schemeClr val="tx1"/>
                          </a:solidFill>
                          <a:effectLst/>
                          <a:latin typeface="Times New Roman" panose="02020603050405020304" pitchFamily="18" charset="0"/>
                          <a:cs typeface="Times New Roman" panose="02020603050405020304" pitchFamily="18" charset="0"/>
                        </a:rPr>
                        <a:t>América Latina</a:t>
                      </a:r>
                      <a:endParaRPr lang="en-US" sz="18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L="222250" algn="ctr">
                        <a:spcBef>
                          <a:spcPts val="310"/>
                        </a:spcBef>
                        <a:spcAft>
                          <a:spcPts val="0"/>
                        </a:spcAft>
                      </a:pPr>
                      <a:r>
                        <a:rPr lang="en-US" sz="1800" spc="-5">
                          <a:solidFill>
                            <a:schemeClr val="tx1"/>
                          </a:solidFill>
                          <a:effectLst/>
                          <a:latin typeface="Times New Roman" panose="02020603050405020304" pitchFamily="18" charset="0"/>
                          <a:cs typeface="Times New Roman" panose="02020603050405020304" pitchFamily="18" charset="0"/>
                        </a:rPr>
                        <a:t>225</a:t>
                      </a:r>
                      <a:endParaRPr lang="en-US" sz="18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marR="90805" algn="ctr">
                        <a:spcBef>
                          <a:spcPts val="310"/>
                        </a:spcBef>
                        <a:spcAft>
                          <a:spcPts val="0"/>
                        </a:spcAft>
                      </a:pPr>
                      <a:r>
                        <a:rPr lang="en-US" sz="1800" spc="-40">
                          <a:solidFill>
                            <a:schemeClr val="tx1"/>
                          </a:solidFill>
                          <a:effectLst/>
                          <a:latin typeface="Times New Roman" panose="02020603050405020304" pitchFamily="18" charset="0"/>
                          <a:cs typeface="Times New Roman" panose="02020603050405020304" pitchFamily="18" charset="0"/>
                        </a:rPr>
                        <a:t>200</a:t>
                      </a:r>
                      <a:endParaRPr lang="en-US" sz="18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solidFill>
                      <a:schemeClr val="bg1"/>
                    </a:solidFill>
                  </a:tcPr>
                </a:tc>
                <a:tc>
                  <a:txBody>
                    <a:bodyPr/>
                    <a:lstStyle/>
                    <a:p>
                      <a:pPr algn="ctr">
                        <a:spcBef>
                          <a:spcPts val="310"/>
                        </a:spcBef>
                        <a:spcAft>
                          <a:spcPts val="0"/>
                        </a:spcAft>
                      </a:pPr>
                      <a:r>
                        <a:rPr lang="en-US" sz="1800" spc="-5" dirty="0">
                          <a:solidFill>
                            <a:schemeClr val="tx1"/>
                          </a:solidFill>
                          <a:effectLst/>
                          <a:latin typeface="Times New Roman" panose="02020603050405020304" pitchFamily="18" charset="0"/>
                          <a:cs typeface="Times New Roman" panose="02020603050405020304" pitchFamily="18" charset="0"/>
                        </a:rPr>
                        <a:t>25</a:t>
                      </a:r>
                      <a:endParaRPr lang="en-US"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77806201"/>
                  </a:ext>
                </a:extLst>
              </a:tr>
            </a:tbl>
          </a:graphicData>
        </a:graphic>
      </p:graphicFrame>
      <p:sp>
        <p:nvSpPr>
          <p:cNvPr id="7" name="CuadroTexto 6">
            <a:extLst>
              <a:ext uri="{FF2B5EF4-FFF2-40B4-BE49-F238E27FC236}">
                <a16:creationId xmlns:a16="http://schemas.microsoft.com/office/drawing/2014/main" id="{CB48F6BD-4300-4018-9BE7-90B94C3EF980}"/>
              </a:ext>
            </a:extLst>
          </p:cNvPr>
          <p:cNvSpPr txBox="1"/>
          <p:nvPr/>
        </p:nvSpPr>
        <p:spPr>
          <a:xfrm>
            <a:off x="544512" y="5060822"/>
            <a:ext cx="12268200" cy="2031325"/>
          </a:xfrm>
          <a:prstGeom prst="rect">
            <a:avLst/>
          </a:prstGeom>
          <a:noFill/>
        </p:spPr>
        <p:txBody>
          <a:bodyPr wrap="square">
            <a:spAutoFit/>
          </a:bodyPr>
          <a:lstStyle/>
          <a:p>
            <a:pPr algn="just"/>
            <a:r>
              <a:rPr lang="es-ES" dirty="0">
                <a:latin typeface="Times New Roman" panose="02020603050405020304" pitchFamily="18" charset="0"/>
                <a:cs typeface="Times New Roman" panose="02020603050405020304" pitchFamily="18" charset="0"/>
              </a:rPr>
              <a:t>La pérdida de alimentos mide la disminución de la masa de alimentos comestibles (excluidas las partes no comestibles y las semillas), es decir, pérdidas en las etapas de producción, </a:t>
            </a:r>
            <a:r>
              <a:rPr lang="es-ES" dirty="0" err="1">
                <a:latin typeface="Times New Roman" panose="02020603050405020304" pitchFamily="18" charset="0"/>
                <a:cs typeface="Times New Roman" panose="02020603050405020304" pitchFamily="18" charset="0"/>
              </a:rPr>
              <a:t>post-cosecha</a:t>
            </a:r>
            <a:r>
              <a:rPr lang="es-ES" dirty="0">
                <a:latin typeface="Times New Roman" panose="02020603050405020304" pitchFamily="18" charset="0"/>
                <a:cs typeface="Times New Roman" panose="02020603050405020304" pitchFamily="18" charset="0"/>
              </a:rPr>
              <a:t> y procesamiento. Esta definición de pérdida incluye biomasa originalmente destinada al consumo humano, pero eventualmente utilizada para alguno otro propósito, como combustible o alimento para animales.</a:t>
            </a: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El desperdicio de alimentos son las pérdidas de alimentos que ocurren durante la etapa de venta minorista y consumo final debido a el comportamiento de los minoristas y los consumidores, es decir, el desecho de alimentos.</a:t>
            </a:r>
            <a:endParaRPr lang="es-MX"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18797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a:spLocks noGrp="1"/>
          </p:cNvSpPr>
          <p:nvPr>
            <p:ph type="sldNum" sz="quarter" idx="12"/>
          </p:nvPr>
        </p:nvSpPr>
        <p:spPr>
          <a:xfrm>
            <a:off x="10857370" y="7123897"/>
            <a:ext cx="3022521" cy="162032"/>
          </a:xfrm>
          <a:prstGeom prst="rect">
            <a:avLst/>
          </a:prstGeom>
        </p:spPr>
        <p:txBody>
          <a:bodyPr vert="horz" wrap="square" lIns="0" tIns="0" rIns="0" bIns="0" rtlCol="0" anchor="ctr">
            <a:spAutoFit/>
          </a:bodyPr>
          <a:lstStyle/>
          <a:p>
            <a:pPr marL="114935"/>
            <a:fld id="{81D60167-4931-47E6-BA6A-407CBD079E47}" type="slidenum">
              <a:rPr dirty="0"/>
              <a:pPr marL="114935"/>
              <a:t>22</a:t>
            </a:fld>
            <a:endParaRPr dirty="0"/>
          </a:p>
        </p:txBody>
      </p:sp>
      <p:sp>
        <p:nvSpPr>
          <p:cNvPr id="4" name="CuadroTexto 3">
            <a:extLst>
              <a:ext uri="{FF2B5EF4-FFF2-40B4-BE49-F238E27FC236}">
                <a16:creationId xmlns:a16="http://schemas.microsoft.com/office/drawing/2014/main" id="{363140EA-D216-485C-A78D-EF152E015DBA}"/>
              </a:ext>
            </a:extLst>
          </p:cNvPr>
          <p:cNvSpPr txBox="1"/>
          <p:nvPr/>
        </p:nvSpPr>
        <p:spPr>
          <a:xfrm>
            <a:off x="468312" y="1187451"/>
            <a:ext cx="12344400" cy="5324535"/>
          </a:xfrm>
          <a:prstGeom prst="rect">
            <a:avLst/>
          </a:prstGeom>
          <a:noFill/>
        </p:spPr>
        <p:txBody>
          <a:bodyPr wrap="square">
            <a:spAutoFit/>
          </a:bodyPr>
          <a:lstStyle/>
          <a:p>
            <a:pPr algn="just"/>
            <a:r>
              <a:rPr lang="es-ES" sz="2000" dirty="0">
                <a:latin typeface="Times New Roman" panose="02020603050405020304" pitchFamily="18" charset="0"/>
                <a:cs typeface="Times New Roman" panose="02020603050405020304" pitchFamily="18" charset="0"/>
              </a:rPr>
              <a:t>Los desechos de construcción consisten en material no deseado producido directamente o incidentalmente por la construcción o por industrias.</a:t>
            </a:r>
          </a:p>
          <a:p>
            <a:pPr algn="just"/>
            <a:endParaRPr lang="es-ES" sz="2000" dirty="0">
              <a:latin typeface="Times New Roman" panose="02020603050405020304" pitchFamily="18" charset="0"/>
              <a:cs typeface="Times New Roman" panose="02020603050405020304" pitchFamily="18" charset="0"/>
            </a:endParaRPr>
          </a:p>
          <a:p>
            <a:pPr algn="just"/>
            <a:r>
              <a:rPr lang="es-ES" sz="2000" dirty="0">
                <a:latin typeface="Times New Roman" panose="02020603050405020304" pitchFamily="18" charset="0"/>
                <a:cs typeface="Times New Roman" panose="02020603050405020304" pitchFamily="18" charset="0"/>
              </a:rPr>
              <a:t>Esto incluye materiales de construcción como aislamiento, clavos, electricidad, cableado, así como los desechos que se originan en la preparación del sitio, como materiales de dragado, troncos  de árboles y escombros.</a:t>
            </a:r>
          </a:p>
          <a:p>
            <a:pPr algn="just"/>
            <a:endParaRPr lang="es-ES" sz="2000" dirty="0">
              <a:latin typeface="Times New Roman" panose="02020603050405020304" pitchFamily="18" charset="0"/>
              <a:cs typeface="Times New Roman" panose="02020603050405020304" pitchFamily="18" charset="0"/>
            </a:endParaRPr>
          </a:p>
          <a:p>
            <a:pPr algn="just"/>
            <a:r>
              <a:rPr lang="es-ES" sz="2000" dirty="0">
                <a:latin typeface="Times New Roman" panose="02020603050405020304" pitchFamily="18" charset="0"/>
                <a:cs typeface="Times New Roman" panose="02020603050405020304" pitchFamily="18" charset="0"/>
              </a:rPr>
              <a:t>Los desechos de la construcción pueden contener plomo, asbesto u otros sustancias.</a:t>
            </a:r>
          </a:p>
          <a:p>
            <a:pPr algn="just"/>
            <a:endParaRPr lang="es-ES" sz="2000" dirty="0">
              <a:latin typeface="Times New Roman" panose="02020603050405020304" pitchFamily="18" charset="0"/>
              <a:cs typeface="Times New Roman" panose="02020603050405020304" pitchFamily="18" charset="0"/>
            </a:endParaRPr>
          </a:p>
          <a:p>
            <a:pPr algn="just"/>
            <a:r>
              <a:rPr lang="es-ES" sz="2000" dirty="0">
                <a:latin typeface="Times New Roman" panose="02020603050405020304" pitchFamily="18" charset="0"/>
                <a:cs typeface="Times New Roman" panose="02020603050405020304" pitchFamily="18" charset="0"/>
              </a:rPr>
              <a:t>Gran parte de los desechos de construcción se componen de materiales como ladrillos, hormigón</a:t>
            </a:r>
          </a:p>
          <a:p>
            <a:pPr algn="just"/>
            <a:r>
              <a:rPr lang="es-ES" sz="2000" dirty="0">
                <a:latin typeface="Times New Roman" panose="02020603050405020304" pitchFamily="18" charset="0"/>
                <a:cs typeface="Times New Roman" panose="02020603050405020304" pitchFamily="18" charset="0"/>
              </a:rPr>
              <a:t>y madera dañada o no utilizada por diversas razones durante construcción.</a:t>
            </a:r>
          </a:p>
          <a:p>
            <a:pPr algn="just"/>
            <a:endParaRPr lang="es-ES" sz="2000" dirty="0">
              <a:latin typeface="Times New Roman" panose="02020603050405020304" pitchFamily="18" charset="0"/>
              <a:cs typeface="Times New Roman" panose="02020603050405020304" pitchFamily="18" charset="0"/>
            </a:endParaRPr>
          </a:p>
          <a:p>
            <a:pPr algn="just"/>
            <a:r>
              <a:rPr lang="es-ES" sz="2000" dirty="0">
                <a:latin typeface="Times New Roman" panose="02020603050405020304" pitchFamily="18" charset="0"/>
                <a:cs typeface="Times New Roman" panose="02020603050405020304" pitchFamily="18" charset="0"/>
              </a:rPr>
              <a:t>La investigación por observación ha demostrado que esto puede ser tan alto como del 10 al 15 % de los materiales que entran en un edificio, un porcentaje mucho mayor porcentaje que el 2.5-5% generalmente asumido por estimaciones cuantitativas y la industria de la construcción.</a:t>
            </a:r>
          </a:p>
          <a:p>
            <a:pPr algn="just"/>
            <a:endParaRPr lang="es-ES" sz="2000" dirty="0">
              <a:latin typeface="Times New Roman" panose="02020603050405020304" pitchFamily="18" charset="0"/>
              <a:cs typeface="Times New Roman" panose="02020603050405020304" pitchFamily="18" charset="0"/>
            </a:endParaRPr>
          </a:p>
          <a:p>
            <a:pPr algn="just"/>
            <a:r>
              <a:rPr lang="es-ES" sz="2000" dirty="0">
                <a:latin typeface="Times New Roman" panose="02020603050405020304" pitchFamily="18" charset="0"/>
                <a:cs typeface="Times New Roman" panose="02020603050405020304" pitchFamily="18" charset="0"/>
              </a:rPr>
              <a:t>Dado que existe una variabilidad considerable entre los sitios de construcción, es una gran oportunidad para reducir este desperdicio.</a:t>
            </a:r>
            <a:endParaRPr lang="es-MX" sz="2000" dirty="0">
              <a:latin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6B577315-C778-4CAF-BC51-5FA0689E06BB}"/>
              </a:ext>
            </a:extLst>
          </p:cNvPr>
          <p:cNvSpPr txBox="1"/>
          <p:nvPr/>
        </p:nvSpPr>
        <p:spPr>
          <a:xfrm>
            <a:off x="3973512" y="196850"/>
            <a:ext cx="6705600" cy="523220"/>
          </a:xfrm>
          <a:prstGeom prst="rect">
            <a:avLst/>
          </a:prstGeom>
          <a:noFill/>
        </p:spPr>
        <p:txBody>
          <a:bodyPr wrap="square">
            <a:spAutoFit/>
          </a:bodyPr>
          <a:lstStyle/>
          <a:p>
            <a:r>
              <a:rPr lang="es-ES" sz="2800" dirty="0">
                <a:latin typeface="Times New Roman" panose="02020603050405020304" pitchFamily="18" charset="0"/>
                <a:cs typeface="Times New Roman" panose="02020603050405020304" pitchFamily="18" charset="0"/>
              </a:rPr>
              <a:t>Desechos o residuos solidos de construcción</a:t>
            </a:r>
            <a:endParaRPr lang="es-MX"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961204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a:spLocks noGrp="1"/>
          </p:cNvSpPr>
          <p:nvPr>
            <p:ph type="sldNum" sz="quarter" idx="12"/>
          </p:nvPr>
        </p:nvSpPr>
        <p:spPr>
          <a:xfrm>
            <a:off x="10857370" y="7123897"/>
            <a:ext cx="3022521" cy="162032"/>
          </a:xfrm>
          <a:prstGeom prst="rect">
            <a:avLst/>
          </a:prstGeom>
        </p:spPr>
        <p:txBody>
          <a:bodyPr vert="horz" wrap="square" lIns="0" tIns="0" rIns="0" bIns="0" rtlCol="0" anchor="ctr">
            <a:spAutoFit/>
          </a:bodyPr>
          <a:lstStyle/>
          <a:p>
            <a:pPr marL="114935"/>
            <a:fld id="{81D60167-4931-47E6-BA6A-407CBD079E47}" type="slidenum">
              <a:rPr dirty="0"/>
              <a:pPr marL="114935"/>
              <a:t>23</a:t>
            </a:fld>
            <a:endParaRPr dirty="0"/>
          </a:p>
        </p:txBody>
      </p:sp>
      <p:pic>
        <p:nvPicPr>
          <p:cNvPr id="7170" name="Picture 2">
            <a:extLst>
              <a:ext uri="{FF2B5EF4-FFF2-40B4-BE49-F238E27FC236}">
                <a16:creationId xmlns:a16="http://schemas.microsoft.com/office/drawing/2014/main" id="{784F664F-5FDE-4525-B8E8-E4A6DC9D2F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733" y="951345"/>
            <a:ext cx="2743200" cy="3486469"/>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a:extLst>
              <a:ext uri="{FF2B5EF4-FFF2-40B4-BE49-F238E27FC236}">
                <a16:creationId xmlns:a16="http://schemas.microsoft.com/office/drawing/2014/main" id="{EE83E88E-9673-43E6-BCA9-05AA69E92B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92512" y="1149797"/>
            <a:ext cx="3247692" cy="3089564"/>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E01993D6-5393-4941-B81F-0EBA41D02DAD}"/>
              </a:ext>
            </a:extLst>
          </p:cNvPr>
          <p:cNvSpPr txBox="1"/>
          <p:nvPr/>
        </p:nvSpPr>
        <p:spPr>
          <a:xfrm>
            <a:off x="354732" y="4921250"/>
            <a:ext cx="11924579" cy="646331"/>
          </a:xfrm>
          <a:prstGeom prst="rect">
            <a:avLst/>
          </a:prstGeom>
          <a:noFill/>
        </p:spPr>
        <p:txBody>
          <a:bodyPr wrap="square">
            <a:spAutoFit/>
          </a:bodyPr>
          <a:lstStyle/>
          <a:p>
            <a:pPr algn="just"/>
            <a:r>
              <a:rPr lang="es-ES" dirty="0">
                <a:latin typeface="Times New Roman" panose="02020603050405020304" pitchFamily="18" charset="0"/>
                <a:cs typeface="Times New Roman" panose="02020603050405020304" pitchFamily="18" charset="0"/>
              </a:rPr>
              <a:t>Material aislante de poliuretano marcado para remoción de un sitio de construcción. Esta el material es bastante derrochado y alternativas como la paja comprimida  puede ser utilizado en su lugar</a:t>
            </a:r>
            <a:endParaRPr lang="es-MX" dirty="0">
              <a:latin typeface="Times New Roman" panose="02020603050405020304" pitchFamily="18" charset="0"/>
              <a:cs typeface="Times New Roman" panose="02020603050405020304" pitchFamily="18" charset="0"/>
            </a:endParaRPr>
          </a:p>
        </p:txBody>
      </p:sp>
      <p:pic>
        <p:nvPicPr>
          <p:cNvPr id="6146" name="Picture 2" descr="Gestión de residuos de construcción y demolición (RCDS): importancia de la  recogida para optimizar su posterior valorizació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78712" y="951345"/>
            <a:ext cx="5334000" cy="3979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76348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el beneficiario\AppData\Local\Temp\x10sctmp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512" y="273050"/>
            <a:ext cx="5191125" cy="671512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el beneficiario\AppData\Local\Temp\x10sctmp1.png"/>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335712" y="654050"/>
            <a:ext cx="6629400" cy="5721805"/>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p:cNvSpPr/>
          <p:nvPr/>
        </p:nvSpPr>
        <p:spPr>
          <a:xfrm>
            <a:off x="6411912" y="6521450"/>
            <a:ext cx="6715125" cy="646331"/>
          </a:xfrm>
          <a:prstGeom prst="rect">
            <a:avLst/>
          </a:prstGeom>
        </p:spPr>
        <p:txBody>
          <a:bodyPr>
            <a:spAutoFit/>
          </a:bodyPr>
          <a:lstStyle/>
          <a:p>
            <a:r>
              <a:rPr lang="en-US" sz="1200" dirty="0">
                <a:latin typeface="Times New Roman" panose="02020603050405020304" pitchFamily="18" charset="0"/>
                <a:cs typeface="Times New Roman" panose="02020603050405020304" pitchFamily="18" charset="0"/>
                <a:hlinkClick r:id="rId5"/>
              </a:rPr>
              <a:t>https://www.certificadosenergeticos.com/residuos-de-construccion-y-demolicion-reciclados-reutilizacion</a:t>
            </a:r>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909044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a:spLocks noGrp="1"/>
          </p:cNvSpPr>
          <p:nvPr>
            <p:ph type="sldNum" sz="quarter" idx="12"/>
          </p:nvPr>
        </p:nvSpPr>
        <p:spPr>
          <a:xfrm>
            <a:off x="10857370" y="7123897"/>
            <a:ext cx="3022521" cy="162032"/>
          </a:xfrm>
          <a:prstGeom prst="rect">
            <a:avLst/>
          </a:prstGeom>
        </p:spPr>
        <p:txBody>
          <a:bodyPr vert="horz" wrap="square" lIns="0" tIns="0" rIns="0" bIns="0" rtlCol="0" anchor="ctr">
            <a:spAutoFit/>
          </a:bodyPr>
          <a:lstStyle/>
          <a:p>
            <a:pPr marL="114935"/>
            <a:fld id="{81D60167-4931-47E6-BA6A-407CBD079E47}" type="slidenum">
              <a:rPr dirty="0"/>
              <a:pPr marL="114935"/>
              <a:t>25</a:t>
            </a:fld>
            <a:endParaRPr dirty="0"/>
          </a:p>
        </p:txBody>
      </p:sp>
      <p:sp>
        <p:nvSpPr>
          <p:cNvPr id="4" name="CuadroTexto 3">
            <a:extLst>
              <a:ext uri="{FF2B5EF4-FFF2-40B4-BE49-F238E27FC236}">
                <a16:creationId xmlns:a16="http://schemas.microsoft.com/office/drawing/2014/main" id="{83D3B317-F135-42F4-A7E8-AA5CFC6ED30C}"/>
              </a:ext>
            </a:extLst>
          </p:cNvPr>
          <p:cNvSpPr txBox="1"/>
          <p:nvPr/>
        </p:nvSpPr>
        <p:spPr>
          <a:xfrm>
            <a:off x="430212" y="1023650"/>
            <a:ext cx="12573000" cy="5509200"/>
          </a:xfrm>
          <a:prstGeom prst="rect">
            <a:avLst/>
          </a:prstGeom>
          <a:noFill/>
        </p:spPr>
        <p:txBody>
          <a:bodyPr wrap="square">
            <a:spAutoFit/>
          </a:bodyPr>
          <a:lstStyle/>
          <a:p>
            <a:pPr algn="just"/>
            <a:r>
              <a:rPr lang="es-ES" sz="2200" dirty="0">
                <a:latin typeface="Times New Roman" panose="02020603050405020304" pitchFamily="18" charset="0"/>
                <a:cs typeface="Times New Roman" panose="02020603050405020304" pitchFamily="18" charset="0"/>
              </a:rPr>
              <a:t>Ciertos componentes de  los desechos de la construcción, como las placas de yeso, son peligroso una vez depositado en  rellenos sanitarios. La placa de yeso se descompone en condiciones del relleno, liberando sulfuro de hidrógeno, un gas tóxico.</a:t>
            </a:r>
          </a:p>
          <a:p>
            <a:pPr algn="just"/>
            <a:endParaRPr lang="es-ES" sz="2200" dirty="0">
              <a:latin typeface="Times New Roman" panose="02020603050405020304" pitchFamily="18" charset="0"/>
              <a:cs typeface="Times New Roman" panose="02020603050405020304" pitchFamily="18" charset="0"/>
            </a:endParaRPr>
          </a:p>
          <a:p>
            <a:pPr algn="just"/>
            <a:r>
              <a:rPr lang="es-ES" sz="2200" dirty="0">
                <a:latin typeface="Times New Roman" panose="02020603050405020304" pitchFamily="18" charset="0"/>
                <a:cs typeface="Times New Roman" panose="02020603050405020304" pitchFamily="18" charset="0"/>
              </a:rPr>
              <a:t>Existe la posibilidad de reciclar muchos elementos de los desechos de la construcción. A menudo se utilizan contenedores rodantes para transportar los desechos. Escombros se puede triturar y reutilizar en proyectos de construcción. Madera de desecho también se puede recuperar y reciclar.</a:t>
            </a:r>
          </a:p>
          <a:p>
            <a:pPr algn="just"/>
            <a:endParaRPr lang="es-ES" sz="2200" dirty="0">
              <a:latin typeface="Times New Roman" panose="02020603050405020304" pitchFamily="18" charset="0"/>
              <a:cs typeface="Times New Roman" panose="02020603050405020304" pitchFamily="18" charset="0"/>
            </a:endParaRPr>
          </a:p>
          <a:p>
            <a:pPr algn="just"/>
            <a:r>
              <a:rPr lang="es-ES" sz="2200" dirty="0">
                <a:latin typeface="Times New Roman" panose="02020603050405020304" pitchFamily="18" charset="0"/>
                <a:cs typeface="Times New Roman" panose="02020603050405020304" pitchFamily="18" charset="0"/>
              </a:rPr>
              <a:t>Las autoridades gubernamentales o locales a menudo establecen reglas sobre que tanto residuo desechos debe clasificarse antes de ser transportados a  rellenos  o a instalaciones de tratamiento de desechos.</a:t>
            </a:r>
          </a:p>
          <a:p>
            <a:pPr algn="just"/>
            <a:endParaRPr lang="es-ES" sz="2200" dirty="0">
              <a:latin typeface="Times New Roman" panose="02020603050405020304" pitchFamily="18" charset="0"/>
              <a:cs typeface="Times New Roman" panose="02020603050405020304" pitchFamily="18" charset="0"/>
            </a:endParaRPr>
          </a:p>
          <a:p>
            <a:pPr algn="just"/>
            <a:r>
              <a:rPr lang="es-ES" sz="2200" dirty="0">
                <a:latin typeface="Times New Roman" panose="02020603050405020304" pitchFamily="18" charset="0"/>
                <a:cs typeface="Times New Roman" panose="02020603050405020304" pitchFamily="18" charset="0"/>
              </a:rPr>
              <a:t>Es posible que algunos materiales peligrosos no se muevan antes de que las autoridades han comprobado que se han aplicado, observado y seguido  las directrices y restricciones de seguridad.</a:t>
            </a:r>
          </a:p>
          <a:p>
            <a:pPr algn="just"/>
            <a:endParaRPr lang="es-ES" sz="2200" dirty="0">
              <a:latin typeface="Times New Roman" panose="02020603050405020304" pitchFamily="18" charset="0"/>
              <a:cs typeface="Times New Roman" panose="02020603050405020304" pitchFamily="18" charset="0"/>
            </a:endParaRPr>
          </a:p>
          <a:p>
            <a:pPr algn="just"/>
            <a:r>
              <a:rPr lang="es-ES" sz="2200" dirty="0">
                <a:latin typeface="Times New Roman" panose="02020603050405020304" pitchFamily="18" charset="0"/>
                <a:cs typeface="Times New Roman" panose="02020603050405020304" pitchFamily="18" charset="0"/>
              </a:rPr>
              <a:t>Entre sus preocupaciones estaría el manejo y desecho adecuados de elementos tóxicos como plomo,  asbesto o materiales radiactivos.</a:t>
            </a:r>
            <a:endParaRPr lang="es-MX" sz="2200" dirty="0">
              <a:latin typeface="Times New Roman" panose="02020603050405020304" pitchFamily="18" charset="0"/>
              <a:cs typeface="Times New Roman" panose="02020603050405020304" pitchFamily="18" charset="0"/>
            </a:endParaRPr>
          </a:p>
        </p:txBody>
      </p:sp>
      <p:sp>
        <p:nvSpPr>
          <p:cNvPr id="6" name="CuadroTexto 5">
            <a:extLst>
              <a:ext uri="{FF2B5EF4-FFF2-40B4-BE49-F238E27FC236}">
                <a16:creationId xmlns:a16="http://schemas.microsoft.com/office/drawing/2014/main" id="{7960F812-8830-4009-9AB2-69AEC4EB9446}"/>
              </a:ext>
            </a:extLst>
          </p:cNvPr>
          <p:cNvSpPr txBox="1"/>
          <p:nvPr/>
        </p:nvSpPr>
        <p:spPr>
          <a:xfrm>
            <a:off x="3744912" y="273050"/>
            <a:ext cx="6629400" cy="523220"/>
          </a:xfrm>
          <a:prstGeom prst="rect">
            <a:avLst/>
          </a:prstGeom>
          <a:noFill/>
        </p:spPr>
        <p:txBody>
          <a:bodyPr wrap="square">
            <a:spAutoFit/>
          </a:bodyPr>
          <a:lstStyle/>
          <a:p>
            <a:r>
              <a:rPr lang="es-ES" sz="2800" dirty="0">
                <a:latin typeface="Times New Roman" panose="02020603050405020304" pitchFamily="18" charset="0"/>
                <a:cs typeface="Times New Roman" panose="02020603050405020304" pitchFamily="18" charset="0"/>
              </a:rPr>
              <a:t>Desechos o residuos solidos  de construcción</a:t>
            </a:r>
            <a:endParaRPr lang="es-MX"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008084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 descr="C:\Users\el beneficiario\AppData\Local\Temp\x10sctmp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512" y="196850"/>
            <a:ext cx="5638800" cy="695382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Gestión de Residuos de Construcción y Demolición.RDC´s | Maestro Alarif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6712" y="1492250"/>
            <a:ext cx="5867400" cy="4644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06169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Tratamiento de los escombros de demolición - Hermanos Andujar y Navarr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512" y="196850"/>
            <a:ext cx="6859959" cy="2590800"/>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Cómo deben gestionarse los residuos de construcción y demolició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16712" y="3016250"/>
            <a:ext cx="6400800" cy="426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90991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a:spLocks noGrp="1"/>
          </p:cNvSpPr>
          <p:nvPr>
            <p:ph type="sldNum" sz="quarter" idx="12"/>
          </p:nvPr>
        </p:nvSpPr>
        <p:spPr>
          <a:xfrm>
            <a:off x="10857370" y="7123897"/>
            <a:ext cx="3022521" cy="162032"/>
          </a:xfrm>
          <a:prstGeom prst="rect">
            <a:avLst/>
          </a:prstGeom>
        </p:spPr>
        <p:txBody>
          <a:bodyPr vert="horz" wrap="square" lIns="0" tIns="0" rIns="0" bIns="0" rtlCol="0" anchor="ctr">
            <a:spAutoFit/>
          </a:bodyPr>
          <a:lstStyle/>
          <a:p>
            <a:pPr marL="114935"/>
            <a:fld id="{81D60167-4931-47E6-BA6A-407CBD079E47}" type="slidenum">
              <a:rPr dirty="0"/>
              <a:pPr marL="114935"/>
              <a:t>28</a:t>
            </a:fld>
            <a:endParaRPr dirty="0"/>
          </a:p>
        </p:txBody>
      </p:sp>
      <p:sp>
        <p:nvSpPr>
          <p:cNvPr id="4" name="CuadroTexto 3">
            <a:extLst>
              <a:ext uri="{FF2B5EF4-FFF2-40B4-BE49-F238E27FC236}">
                <a16:creationId xmlns:a16="http://schemas.microsoft.com/office/drawing/2014/main" id="{F5F56FB1-F04E-41A2-AEC7-23827C225B4F}"/>
              </a:ext>
            </a:extLst>
          </p:cNvPr>
          <p:cNvSpPr txBox="1"/>
          <p:nvPr/>
        </p:nvSpPr>
        <p:spPr>
          <a:xfrm>
            <a:off x="354012" y="654050"/>
            <a:ext cx="12725400" cy="6309420"/>
          </a:xfrm>
          <a:prstGeom prst="rect">
            <a:avLst/>
          </a:prstGeom>
          <a:noFill/>
        </p:spPr>
        <p:txBody>
          <a:bodyPr wrap="square">
            <a:spAutoFit/>
          </a:bodyPr>
          <a:lstStyle/>
          <a:p>
            <a:pPr algn="just"/>
            <a:r>
              <a:rPr lang="es-ES" sz="2600" b="1" dirty="0">
                <a:latin typeface="Times New Roman" panose="02020603050405020304" pitchFamily="18" charset="0"/>
                <a:cs typeface="Times New Roman" panose="02020603050405020304" pitchFamily="18" charset="0"/>
              </a:rPr>
              <a:t>Partes o etapas integrales en el manejo de los DESECHOS SÓLIDOS</a:t>
            </a:r>
          </a:p>
          <a:p>
            <a:pPr algn="just"/>
            <a:endParaRPr lang="es-ES" dirty="0">
              <a:latin typeface="Times New Roman" panose="02020603050405020304" pitchFamily="18" charset="0"/>
              <a:cs typeface="Times New Roman" panose="02020603050405020304" pitchFamily="18" charset="0"/>
            </a:endParaRPr>
          </a:p>
          <a:p>
            <a:pPr algn="just"/>
            <a:r>
              <a:rPr lang="es-ES" b="1" dirty="0">
                <a:solidFill>
                  <a:srgbClr val="FF0000"/>
                </a:solidFill>
                <a:latin typeface="Times New Roman" panose="02020603050405020304" pitchFamily="18" charset="0"/>
                <a:cs typeface="Times New Roman" panose="02020603050405020304" pitchFamily="18" charset="0"/>
              </a:rPr>
              <a:t>Producción y/o Generación de desechos</a:t>
            </a:r>
            <a:r>
              <a:rPr lang="es-ES" dirty="0">
                <a:latin typeface="Times New Roman" panose="02020603050405020304" pitchFamily="18" charset="0"/>
                <a:cs typeface="Times New Roman" panose="02020603050405020304" pitchFamily="18" charset="0"/>
              </a:rPr>
              <a:t>: Abarca actividades en las que los </a:t>
            </a:r>
            <a:r>
              <a:rPr lang="es-ES" b="1" i="1" dirty="0">
                <a:latin typeface="Times New Roman" panose="02020603050405020304" pitchFamily="18" charset="0"/>
                <a:cs typeface="Times New Roman" panose="02020603050405020304" pitchFamily="18" charset="0"/>
              </a:rPr>
              <a:t>materiales se identifican como no útiles y se desechan o se juntan para su eliminación</a:t>
            </a:r>
            <a:r>
              <a:rPr lang="es-ES" dirty="0">
                <a:latin typeface="Times New Roman" panose="02020603050405020304" pitchFamily="18" charset="0"/>
                <a:cs typeface="Times New Roman" panose="02020603050405020304" pitchFamily="18" charset="0"/>
              </a:rPr>
              <a:t>.</a:t>
            </a:r>
          </a:p>
          <a:p>
            <a:pPr algn="just"/>
            <a:endParaRPr lang="es-ES" dirty="0">
              <a:latin typeface="Times New Roman" panose="02020603050405020304" pitchFamily="18" charset="0"/>
              <a:cs typeface="Times New Roman" panose="02020603050405020304" pitchFamily="18" charset="0"/>
            </a:endParaRPr>
          </a:p>
          <a:p>
            <a:pPr algn="just"/>
            <a:endParaRPr lang="es-ES" dirty="0">
              <a:latin typeface="Times New Roman" panose="02020603050405020304" pitchFamily="18" charset="0"/>
              <a:cs typeface="Times New Roman" panose="02020603050405020304" pitchFamily="18" charset="0"/>
            </a:endParaRPr>
          </a:p>
          <a:p>
            <a:pPr algn="just"/>
            <a:r>
              <a:rPr lang="es-ES" b="1" dirty="0">
                <a:solidFill>
                  <a:srgbClr val="FF0000"/>
                </a:solidFill>
                <a:latin typeface="Times New Roman" panose="02020603050405020304" pitchFamily="18" charset="0"/>
                <a:cs typeface="Times New Roman" panose="02020603050405020304" pitchFamily="18" charset="0"/>
              </a:rPr>
              <a:t>Colección</a:t>
            </a:r>
            <a:r>
              <a:rPr lang="es-ES" dirty="0">
                <a:latin typeface="Times New Roman" panose="02020603050405020304" pitchFamily="18" charset="0"/>
                <a:cs typeface="Times New Roman" panose="02020603050405020304" pitchFamily="18" charset="0"/>
              </a:rPr>
              <a:t>: El elemento funcional de la colección incluye no solo la reunión de desechos sólidos y materiales reciclables, sino también el transporte de estos materiales, después de la recolección, hasta el lugar donde se vacía el vehículo de recolección. Este lugar puede ser una instalación de procesamiento de materiales, una estación de transferencia o descarga o relleno.</a:t>
            </a:r>
          </a:p>
          <a:p>
            <a:pPr algn="just"/>
            <a:endParaRPr lang="es-ES" dirty="0">
              <a:latin typeface="Times New Roman" panose="02020603050405020304" pitchFamily="18" charset="0"/>
              <a:cs typeface="Times New Roman" panose="02020603050405020304" pitchFamily="18" charset="0"/>
            </a:endParaRPr>
          </a:p>
          <a:p>
            <a:pPr algn="just"/>
            <a:endParaRPr lang="es-ES" dirty="0">
              <a:latin typeface="Times New Roman" panose="02020603050405020304" pitchFamily="18" charset="0"/>
              <a:cs typeface="Times New Roman" panose="02020603050405020304" pitchFamily="18" charset="0"/>
            </a:endParaRPr>
          </a:p>
          <a:p>
            <a:pPr algn="just"/>
            <a:r>
              <a:rPr lang="es-ES" b="1" dirty="0">
                <a:solidFill>
                  <a:srgbClr val="FF0000"/>
                </a:solidFill>
                <a:latin typeface="Times New Roman" panose="02020603050405020304" pitchFamily="18" charset="0"/>
                <a:cs typeface="Times New Roman" panose="02020603050405020304" pitchFamily="18" charset="0"/>
              </a:rPr>
              <a:t>Manejo y separación, almacenamiento y procesamiento de desechos en la fuente</a:t>
            </a:r>
            <a:r>
              <a:rPr lang="es-ES" dirty="0">
                <a:latin typeface="Times New Roman" panose="02020603050405020304" pitchFamily="18" charset="0"/>
                <a:cs typeface="Times New Roman" panose="02020603050405020304" pitchFamily="18" charset="0"/>
              </a:rPr>
              <a:t>: Implica actividades asociadas con la gestión de desechos hasta que se almacenen los desechos contenedores para la recolección. El manejo también abarca el movimiento de carga contenedores hasta el punto de recolección. Separando diferentes tipos de desechos componentes es un paso importante en el manejo y almacenamiento de desechos sólidos en el fuente.</a:t>
            </a:r>
          </a:p>
          <a:p>
            <a:pPr algn="just"/>
            <a:endParaRPr lang="es-ES" dirty="0">
              <a:latin typeface="Times New Roman" panose="02020603050405020304" pitchFamily="18" charset="0"/>
              <a:cs typeface="Times New Roman" panose="02020603050405020304" pitchFamily="18" charset="0"/>
            </a:endParaRPr>
          </a:p>
          <a:p>
            <a:pPr algn="just"/>
            <a:endParaRPr lang="es-ES" dirty="0">
              <a:latin typeface="Times New Roman" panose="02020603050405020304" pitchFamily="18" charset="0"/>
              <a:cs typeface="Times New Roman" panose="02020603050405020304" pitchFamily="18" charset="0"/>
            </a:endParaRPr>
          </a:p>
          <a:p>
            <a:pPr algn="just"/>
            <a:r>
              <a:rPr lang="es-ES" b="1" dirty="0">
                <a:solidFill>
                  <a:srgbClr val="FF0000"/>
                </a:solidFill>
                <a:latin typeface="Times New Roman" panose="02020603050405020304" pitchFamily="18" charset="0"/>
                <a:cs typeface="Times New Roman" panose="02020603050405020304" pitchFamily="18" charset="0"/>
              </a:rPr>
              <a:t>Separación y procesamiento y transformación de desechos sólidos</a:t>
            </a:r>
            <a:r>
              <a:rPr lang="es-ES" dirty="0">
                <a:latin typeface="Times New Roman" panose="02020603050405020304" pitchFamily="18" charset="0"/>
                <a:cs typeface="Times New Roman" panose="02020603050405020304" pitchFamily="18" charset="0"/>
              </a:rPr>
              <a:t>: Los tipos de medios e instalaciones que actualmente se utilizan para la recuperación de materiales de desecho separados en la fuente (</a:t>
            </a:r>
            <a:r>
              <a:rPr lang="es-ES" b="1" i="1" dirty="0">
                <a:solidFill>
                  <a:srgbClr val="FF0000"/>
                </a:solidFill>
                <a:latin typeface="Times New Roman" panose="02020603050405020304" pitchFamily="18" charset="0"/>
                <a:cs typeface="Times New Roman" panose="02020603050405020304" pitchFamily="18" charset="0"/>
              </a:rPr>
              <a:t>clasificación de desecho</a:t>
            </a:r>
            <a:r>
              <a:rPr lang="es-ES" dirty="0">
                <a:latin typeface="Times New Roman" panose="02020603050405020304" pitchFamily="18" charset="0"/>
                <a:cs typeface="Times New Roman" panose="02020603050405020304" pitchFamily="18" charset="0"/>
              </a:rPr>
              <a:t>) incluyen le recolección en acera, descarga en centros de entrega y compra. La separación y procesamiento de los desechos que se han separado en la fuente y la separación de desechos mezclados generalmente ocurren en la instalación de material de recuperación, estaciones de transferencia, instalaciones de combustión y vertederos.</a:t>
            </a:r>
            <a:endParaRPr lang="es-MX"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88905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a:spLocks noGrp="1"/>
          </p:cNvSpPr>
          <p:nvPr>
            <p:ph type="sldNum" sz="quarter" idx="12"/>
          </p:nvPr>
        </p:nvSpPr>
        <p:spPr>
          <a:xfrm>
            <a:off x="10857370" y="7123897"/>
            <a:ext cx="3022521" cy="162032"/>
          </a:xfrm>
          <a:prstGeom prst="rect">
            <a:avLst/>
          </a:prstGeom>
        </p:spPr>
        <p:txBody>
          <a:bodyPr vert="horz" wrap="square" lIns="0" tIns="0" rIns="0" bIns="0" rtlCol="0" anchor="ctr">
            <a:spAutoFit/>
          </a:bodyPr>
          <a:lstStyle/>
          <a:p>
            <a:pPr marL="114935"/>
            <a:fld id="{81D60167-4931-47E6-BA6A-407CBD079E47}" type="slidenum">
              <a:rPr dirty="0"/>
              <a:pPr marL="114935"/>
              <a:t>29</a:t>
            </a:fld>
            <a:endParaRPr dirty="0"/>
          </a:p>
        </p:txBody>
      </p:sp>
      <p:sp>
        <p:nvSpPr>
          <p:cNvPr id="4" name="CuadroTexto 3">
            <a:extLst>
              <a:ext uri="{FF2B5EF4-FFF2-40B4-BE49-F238E27FC236}">
                <a16:creationId xmlns:a16="http://schemas.microsoft.com/office/drawing/2014/main" id="{466DDEE7-9A92-4C84-B09F-A71C7530F0CB}"/>
              </a:ext>
            </a:extLst>
          </p:cNvPr>
          <p:cNvSpPr txBox="1"/>
          <p:nvPr/>
        </p:nvSpPr>
        <p:spPr>
          <a:xfrm>
            <a:off x="392112" y="501650"/>
            <a:ext cx="12649200" cy="6032421"/>
          </a:xfrm>
          <a:prstGeom prst="rect">
            <a:avLst/>
          </a:prstGeom>
          <a:noFill/>
        </p:spPr>
        <p:txBody>
          <a:bodyPr wrap="square">
            <a:spAutoFit/>
          </a:bodyPr>
          <a:lstStyle/>
          <a:p>
            <a:r>
              <a:rPr lang="es-ES" sz="2600" b="1" dirty="0">
                <a:latin typeface="Times New Roman" panose="02020603050405020304" pitchFamily="18" charset="0"/>
                <a:cs typeface="Times New Roman" panose="02020603050405020304" pitchFamily="18" charset="0"/>
              </a:rPr>
              <a:t>Partes o etapas integrales en el manejo de los DESECHOS SÓLIDOS</a:t>
            </a:r>
          </a:p>
          <a:p>
            <a:endParaRPr lang="es-ES" dirty="0">
              <a:latin typeface="Times New Roman" panose="02020603050405020304" pitchFamily="18" charset="0"/>
              <a:cs typeface="Times New Roman" panose="02020603050405020304" pitchFamily="18" charset="0"/>
            </a:endParaRPr>
          </a:p>
          <a:p>
            <a:pPr algn="just"/>
            <a:r>
              <a:rPr lang="es-ES" b="1" dirty="0">
                <a:solidFill>
                  <a:srgbClr val="FF0000"/>
                </a:solidFill>
                <a:latin typeface="Times New Roman" panose="02020603050405020304" pitchFamily="18" charset="0"/>
                <a:cs typeface="Times New Roman" panose="02020603050405020304" pitchFamily="18" charset="0"/>
              </a:rPr>
              <a:t>Transferencia y transporte</a:t>
            </a:r>
            <a:r>
              <a:rPr lang="es-ES" dirty="0">
                <a:latin typeface="Times New Roman" panose="02020603050405020304" pitchFamily="18" charset="0"/>
                <a:cs typeface="Times New Roman" panose="02020603050405020304" pitchFamily="18" charset="0"/>
              </a:rPr>
              <a:t>: Este elemento implica dos pasos principales. Primero, el desperdicio es transferido de un vehículo de recolección más pequeño a un equipo de transporte más grande. Los desechos después se transportan, normalmente a largas distancias, a un centro de procesamiento o sitio de eliminación.</a:t>
            </a:r>
          </a:p>
          <a:p>
            <a:pPr algn="just"/>
            <a:endParaRPr lang="es-ES" dirty="0">
              <a:latin typeface="Times New Roman" panose="02020603050405020304" pitchFamily="18" charset="0"/>
              <a:cs typeface="Times New Roman" panose="02020603050405020304" pitchFamily="18" charset="0"/>
            </a:endParaRPr>
          </a:p>
          <a:p>
            <a:pPr algn="just"/>
            <a:endParaRPr lang="es-ES" dirty="0">
              <a:latin typeface="Times New Roman" panose="02020603050405020304" pitchFamily="18" charset="0"/>
              <a:cs typeface="Times New Roman" panose="02020603050405020304" pitchFamily="18" charset="0"/>
            </a:endParaRPr>
          </a:p>
          <a:p>
            <a:pPr algn="just"/>
            <a:r>
              <a:rPr lang="es-ES" b="1" dirty="0">
                <a:solidFill>
                  <a:srgbClr val="FF0000"/>
                </a:solidFill>
                <a:latin typeface="Times New Roman" panose="02020603050405020304" pitchFamily="18" charset="0"/>
                <a:cs typeface="Times New Roman" panose="02020603050405020304" pitchFamily="18" charset="0"/>
              </a:rPr>
              <a:t>Eliminación</a:t>
            </a:r>
            <a:r>
              <a:rPr lang="es-ES" dirty="0">
                <a:latin typeface="Times New Roman" panose="02020603050405020304" pitchFamily="18" charset="0"/>
                <a:cs typeface="Times New Roman" panose="02020603050405020304" pitchFamily="18" charset="0"/>
              </a:rPr>
              <a:t>: Actualmente, la eliminación de desechos mediante relleno o esparcimiento por tierra es la destino final de todos los desechos sólidos, ya sean desechos residenciales recogidos y transportados directamente al relleno, materiales residuales de instalaciones de acopio o centros de recuperación de materiales, desechos de la combustión de desechos sólidos, composta u otras sustancias de diversas instalaciones de procesamiento de desechos sólidos.</a:t>
            </a:r>
          </a:p>
          <a:p>
            <a:pPr algn="just"/>
            <a:endParaRPr lang="es-ES" dirty="0">
              <a:latin typeface="Times New Roman" panose="02020603050405020304" pitchFamily="18" charset="0"/>
              <a:cs typeface="Times New Roman" panose="02020603050405020304" pitchFamily="18" charset="0"/>
            </a:endParaRPr>
          </a:p>
          <a:p>
            <a:pPr algn="just"/>
            <a:endParaRPr lang="es-ES" dirty="0">
              <a:latin typeface="Times New Roman" panose="02020603050405020304" pitchFamily="18" charset="0"/>
              <a:cs typeface="Times New Roman" panose="02020603050405020304" pitchFamily="18" charset="0"/>
            </a:endParaRPr>
          </a:p>
          <a:p>
            <a:pPr algn="just"/>
            <a:r>
              <a:rPr lang="es-ES" b="1" dirty="0">
                <a:solidFill>
                  <a:srgbClr val="FF0000"/>
                </a:solidFill>
                <a:latin typeface="Times New Roman" panose="02020603050405020304" pitchFamily="18" charset="0"/>
                <a:cs typeface="Times New Roman" panose="02020603050405020304" pitchFamily="18" charset="0"/>
              </a:rPr>
              <a:t>Un relleno sanitario moderno no es un centro de descarga</a:t>
            </a:r>
            <a:r>
              <a:rPr lang="es-ES" b="1" dirty="0">
                <a:latin typeface="Times New Roman" panose="02020603050405020304" pitchFamily="18" charset="0"/>
                <a:cs typeface="Times New Roman" panose="02020603050405020304" pitchFamily="18" charset="0"/>
              </a:rPr>
              <a:t>:</a:t>
            </a:r>
            <a:r>
              <a:rPr lang="es-ES" dirty="0">
                <a:latin typeface="Times New Roman" panose="02020603050405020304" pitchFamily="18" charset="0"/>
                <a:cs typeface="Times New Roman" panose="02020603050405020304" pitchFamily="18" charset="0"/>
              </a:rPr>
              <a:t> Es una instalación de ingeniería utilizada para eliminación de desechos sólidos en lote de terreno determinado, sin crear molestias o peligros para el público, salud o seguridad, como la proliferación y cría de insectos y la contaminación del suelo agua.</a:t>
            </a:r>
          </a:p>
          <a:p>
            <a:pPr algn="just"/>
            <a:endParaRPr lang="es-ES" dirty="0">
              <a:latin typeface="Times New Roman" panose="02020603050405020304" pitchFamily="18" charset="0"/>
              <a:cs typeface="Times New Roman" panose="02020603050405020304" pitchFamily="18" charset="0"/>
            </a:endParaRPr>
          </a:p>
          <a:p>
            <a:pPr algn="just"/>
            <a:endParaRPr lang="es-ES" dirty="0">
              <a:latin typeface="Times New Roman" panose="02020603050405020304" pitchFamily="18" charset="0"/>
              <a:cs typeface="Times New Roman" panose="02020603050405020304" pitchFamily="18" charset="0"/>
            </a:endParaRPr>
          </a:p>
          <a:p>
            <a:pPr algn="just"/>
            <a:r>
              <a:rPr lang="es-ES" b="1" dirty="0">
                <a:solidFill>
                  <a:srgbClr val="FF0000"/>
                </a:solidFill>
                <a:latin typeface="Times New Roman" panose="02020603050405020304" pitchFamily="18" charset="0"/>
                <a:cs typeface="Times New Roman" panose="02020603050405020304" pitchFamily="18" charset="0"/>
              </a:rPr>
              <a:t>Generación de energía: los desechos sólidos urbanos se pueden utilizar para generar energía</a:t>
            </a:r>
            <a:r>
              <a:rPr lang="es-ES" b="1" dirty="0">
                <a:latin typeface="Times New Roman" panose="02020603050405020304" pitchFamily="18" charset="0"/>
                <a:cs typeface="Times New Roman" panose="02020603050405020304" pitchFamily="18" charset="0"/>
              </a:rPr>
              <a:t>:</a:t>
            </a:r>
            <a:r>
              <a:rPr lang="es-ES" dirty="0">
                <a:latin typeface="Times New Roman" panose="02020603050405020304" pitchFamily="18" charset="0"/>
                <a:cs typeface="Times New Roman" panose="02020603050405020304" pitchFamily="18" charset="0"/>
              </a:rPr>
              <a:t> Se han desarrollado  diversas tecnologías que hacen que el procesamiento para la generación de energía más limpio y más económico que nunca, incluida la captura de gas del mismo relleno, combustión, pirólisis, gasificación</a:t>
            </a:r>
            <a:endParaRPr lang="es-MX"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849230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a:spLocks noGrp="1"/>
          </p:cNvSpPr>
          <p:nvPr>
            <p:ph type="sldNum" sz="quarter" idx="12"/>
          </p:nvPr>
        </p:nvSpPr>
        <p:spPr>
          <a:xfrm>
            <a:off x="10857370" y="7123897"/>
            <a:ext cx="3022521" cy="162032"/>
          </a:xfrm>
          <a:prstGeom prst="rect">
            <a:avLst/>
          </a:prstGeom>
        </p:spPr>
        <p:txBody>
          <a:bodyPr vert="horz" wrap="square" lIns="0" tIns="0" rIns="0" bIns="0" rtlCol="0" anchor="ctr">
            <a:spAutoFit/>
          </a:bodyPr>
          <a:lstStyle/>
          <a:p>
            <a:pPr marL="114935"/>
            <a:fld id="{81D60167-4931-47E6-BA6A-407CBD079E47}" type="slidenum">
              <a:rPr dirty="0"/>
              <a:pPr marL="114935"/>
              <a:t>30</a:t>
            </a:fld>
            <a:endParaRPr dirty="0"/>
          </a:p>
        </p:txBody>
      </p:sp>
      <p:sp>
        <p:nvSpPr>
          <p:cNvPr id="4" name="CuadroTexto 3">
            <a:extLst>
              <a:ext uri="{FF2B5EF4-FFF2-40B4-BE49-F238E27FC236}">
                <a16:creationId xmlns:a16="http://schemas.microsoft.com/office/drawing/2014/main" id="{0EC63D0A-168E-44EA-9821-E2A81FDA2F21}"/>
              </a:ext>
            </a:extLst>
          </p:cNvPr>
          <p:cNvSpPr txBox="1"/>
          <p:nvPr/>
        </p:nvSpPr>
        <p:spPr>
          <a:xfrm>
            <a:off x="544512" y="1339850"/>
            <a:ext cx="12344400" cy="4401205"/>
          </a:xfrm>
          <a:prstGeom prst="rect">
            <a:avLst/>
          </a:prstGeom>
          <a:noFill/>
        </p:spPr>
        <p:txBody>
          <a:bodyPr wrap="square">
            <a:spAutoFit/>
          </a:bodyPr>
          <a:lstStyle/>
          <a:p>
            <a:pPr algn="just"/>
            <a:r>
              <a:rPr lang="es-ES" sz="2800" b="1" dirty="0">
                <a:latin typeface="Times New Roman" panose="02020603050405020304" pitchFamily="18" charset="0"/>
                <a:cs typeface="Times New Roman" panose="02020603050405020304" pitchFamily="18" charset="0"/>
              </a:rPr>
              <a:t>MANEJO Y GESTIÓN DE desechos</a:t>
            </a:r>
          </a:p>
          <a:p>
            <a:pPr algn="just"/>
            <a:endParaRPr lang="es-ES" dirty="0">
              <a:latin typeface="Times New Roman" panose="02020603050405020304" pitchFamily="18" charset="0"/>
              <a:cs typeface="Times New Roman" panose="02020603050405020304" pitchFamily="18" charset="0"/>
            </a:endParaRP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El objetivo de la gestión sostenible de desechos es reducir la formación de desechos y utilizar los recursos de manera más eficiente y racional, asegurar que los desechos de un sector se utilicen como materia prima en otro sector. </a:t>
            </a:r>
          </a:p>
          <a:p>
            <a:pPr algn="just"/>
            <a:endParaRPr lang="es-ES" dirty="0">
              <a:latin typeface="Times New Roman" panose="02020603050405020304" pitchFamily="18" charset="0"/>
              <a:cs typeface="Times New Roman" panose="02020603050405020304" pitchFamily="18" charset="0"/>
            </a:endParaRP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Se estima que la cantidad de desechos sólidos per cápita es del orden de 500 kilogramos por año. Sin embargo, esta cifra puede variar mucho en diferentes ciudades y estaciones.</a:t>
            </a:r>
          </a:p>
          <a:p>
            <a:pPr algn="just"/>
            <a:endParaRPr lang="es-ES" dirty="0">
              <a:latin typeface="Times New Roman" panose="02020603050405020304" pitchFamily="18" charset="0"/>
              <a:cs typeface="Times New Roman" panose="02020603050405020304" pitchFamily="18" charset="0"/>
            </a:endParaRP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Eliminación de desechos sólidos o cenizas de incineración de desechos en el área de las instalaciones sanitarias pueden poner en peligro las fuentes de agua subterránea o superficial. </a:t>
            </a:r>
            <a:r>
              <a:rPr lang="es-ES" b="1" dirty="0">
                <a:latin typeface="Times New Roman" panose="02020603050405020304" pitchFamily="18" charset="0"/>
                <a:cs typeface="Times New Roman" panose="02020603050405020304" pitchFamily="18" charset="0"/>
              </a:rPr>
              <a:t>Por tanto, la selección y construcción de áreas para rellenos sanitarios</a:t>
            </a:r>
            <a:r>
              <a:rPr lang="es-ES" dirty="0">
                <a:latin typeface="Times New Roman" panose="02020603050405020304" pitchFamily="18" charset="0"/>
                <a:cs typeface="Times New Roman" panose="02020603050405020304" pitchFamily="18" charset="0"/>
              </a:rPr>
              <a:t> debe ser planeada con mucho cuidado, y su operación debe ser estrictamente monitoreada para prevenir la contaminación de las aguas subterráneas.</a:t>
            </a:r>
            <a:endParaRPr lang="es-MX"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998468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a:spLocks noGrp="1"/>
          </p:cNvSpPr>
          <p:nvPr>
            <p:ph type="sldNum" sz="quarter" idx="12"/>
          </p:nvPr>
        </p:nvSpPr>
        <p:spPr>
          <a:xfrm>
            <a:off x="10857370" y="7123897"/>
            <a:ext cx="3022521" cy="162032"/>
          </a:xfrm>
          <a:prstGeom prst="rect">
            <a:avLst/>
          </a:prstGeom>
        </p:spPr>
        <p:txBody>
          <a:bodyPr vert="horz" wrap="square" lIns="0" tIns="0" rIns="0" bIns="0" rtlCol="0" anchor="ctr">
            <a:spAutoFit/>
          </a:bodyPr>
          <a:lstStyle/>
          <a:p>
            <a:pPr marL="114935"/>
            <a:fld id="{81D60167-4931-47E6-BA6A-407CBD079E47}" type="slidenum">
              <a:rPr dirty="0"/>
              <a:pPr marL="114935"/>
              <a:t>31</a:t>
            </a:fld>
            <a:endParaRPr dirty="0"/>
          </a:p>
        </p:txBody>
      </p:sp>
      <p:grpSp>
        <p:nvGrpSpPr>
          <p:cNvPr id="2" name="Grupo 1">
            <a:extLst>
              <a:ext uri="{FF2B5EF4-FFF2-40B4-BE49-F238E27FC236}">
                <a16:creationId xmlns:a16="http://schemas.microsoft.com/office/drawing/2014/main" id="{A102320E-6FAF-44A1-978C-C154D040C1E4}"/>
              </a:ext>
            </a:extLst>
          </p:cNvPr>
          <p:cNvGrpSpPr/>
          <p:nvPr/>
        </p:nvGrpSpPr>
        <p:grpSpPr>
          <a:xfrm>
            <a:off x="1154112" y="1035050"/>
            <a:ext cx="10058400" cy="4724400"/>
            <a:chOff x="1506536" y="1187450"/>
            <a:chExt cx="10058400" cy="4724400"/>
          </a:xfrm>
        </p:grpSpPr>
        <p:pic>
          <p:nvPicPr>
            <p:cNvPr id="3" name="Imagen 2">
              <a:extLst>
                <a:ext uri="{FF2B5EF4-FFF2-40B4-BE49-F238E27FC236}">
                  <a16:creationId xmlns:a16="http://schemas.microsoft.com/office/drawing/2014/main" id="{FAC4E4E4-F41F-4E80-94D5-283DEA78F945}"/>
                </a:ext>
              </a:extLst>
            </p:cNvPr>
            <p:cNvPicPr>
              <a:picLocks noChangeAspect="1"/>
            </p:cNvPicPr>
            <p:nvPr/>
          </p:nvPicPr>
          <p:blipFill rotWithShape="1">
            <a:blip r:embed="rId3">
              <a:extLst>
                <a:ext uri="{28A0092B-C50C-407E-A947-70E740481C1C}">
                  <a14:useLocalDpi xmlns:a14="http://schemas.microsoft.com/office/drawing/2010/main" val="0"/>
                </a:ext>
              </a:extLst>
            </a:blip>
            <a:srcRect l="19358" t="35767" r="41449" b="16792"/>
            <a:stretch/>
          </p:blipFill>
          <p:spPr>
            <a:xfrm>
              <a:off x="3135312" y="1187450"/>
              <a:ext cx="6496048" cy="4724400"/>
            </a:xfrm>
            <a:prstGeom prst="rect">
              <a:avLst/>
            </a:prstGeom>
          </p:spPr>
        </p:pic>
        <p:sp>
          <p:nvSpPr>
            <p:cNvPr id="4" name="CuadroTexto 3">
              <a:extLst>
                <a:ext uri="{FF2B5EF4-FFF2-40B4-BE49-F238E27FC236}">
                  <a16:creationId xmlns:a16="http://schemas.microsoft.com/office/drawing/2014/main" id="{3400C843-7D97-4F6E-945B-EAB81858CAF1}"/>
                </a:ext>
              </a:extLst>
            </p:cNvPr>
            <p:cNvSpPr txBox="1"/>
            <p:nvPr/>
          </p:nvSpPr>
          <p:spPr>
            <a:xfrm>
              <a:off x="1658936" y="1626285"/>
              <a:ext cx="1600200" cy="646331"/>
            </a:xfrm>
            <a:prstGeom prst="rect">
              <a:avLst/>
            </a:prstGeom>
            <a:noFill/>
          </p:spPr>
          <p:txBody>
            <a:bodyPr wrap="square" rtlCol="0">
              <a:spAutoFit/>
            </a:bodyPr>
            <a:lstStyle/>
            <a:p>
              <a:pPr algn="ctr"/>
              <a:r>
                <a:rPr lang="es-ES" dirty="0">
                  <a:latin typeface="Times New Roman" panose="02020603050405020304" pitchFamily="18" charset="0"/>
                  <a:cs typeface="Times New Roman" panose="02020603050405020304" pitchFamily="18" charset="0"/>
                </a:rPr>
                <a:t>La opción mas favorable</a:t>
              </a:r>
              <a:endParaRPr lang="es-MX" dirty="0">
                <a:latin typeface="Times New Roman" panose="02020603050405020304" pitchFamily="18" charset="0"/>
                <a:cs typeface="Times New Roman" panose="02020603050405020304" pitchFamily="18" charset="0"/>
              </a:endParaRPr>
            </a:p>
          </p:txBody>
        </p:sp>
        <p:sp>
          <p:nvSpPr>
            <p:cNvPr id="6" name="CuadroTexto 5">
              <a:extLst>
                <a:ext uri="{FF2B5EF4-FFF2-40B4-BE49-F238E27FC236}">
                  <a16:creationId xmlns:a16="http://schemas.microsoft.com/office/drawing/2014/main" id="{5295D156-54C9-47AB-A6A0-20F499E8A2A8}"/>
                </a:ext>
              </a:extLst>
            </p:cNvPr>
            <p:cNvSpPr txBox="1"/>
            <p:nvPr/>
          </p:nvSpPr>
          <p:spPr>
            <a:xfrm>
              <a:off x="1506536" y="4768851"/>
              <a:ext cx="1752600" cy="646331"/>
            </a:xfrm>
            <a:prstGeom prst="rect">
              <a:avLst/>
            </a:prstGeom>
            <a:noFill/>
          </p:spPr>
          <p:txBody>
            <a:bodyPr wrap="square" rtlCol="0">
              <a:spAutoFit/>
            </a:bodyPr>
            <a:lstStyle/>
            <a:p>
              <a:pPr algn="ctr"/>
              <a:r>
                <a:rPr lang="es-ES" dirty="0">
                  <a:latin typeface="Times New Roman" panose="02020603050405020304" pitchFamily="18" charset="0"/>
                  <a:cs typeface="Times New Roman" panose="02020603050405020304" pitchFamily="18" charset="0"/>
                </a:rPr>
                <a:t>La opción menos favorable</a:t>
              </a:r>
              <a:endParaRPr lang="es-MX" dirty="0">
                <a:latin typeface="Times New Roman" panose="02020603050405020304" pitchFamily="18" charset="0"/>
                <a:cs typeface="Times New Roman" panose="02020603050405020304" pitchFamily="18" charset="0"/>
              </a:endParaRPr>
            </a:p>
          </p:txBody>
        </p:sp>
        <p:sp>
          <p:nvSpPr>
            <p:cNvPr id="7" name="CuadroTexto 6">
              <a:extLst>
                <a:ext uri="{FF2B5EF4-FFF2-40B4-BE49-F238E27FC236}">
                  <a16:creationId xmlns:a16="http://schemas.microsoft.com/office/drawing/2014/main" id="{054F0853-8F96-4048-B6DB-EF8881BA7FFB}"/>
                </a:ext>
              </a:extLst>
            </p:cNvPr>
            <p:cNvSpPr txBox="1"/>
            <p:nvPr/>
          </p:nvSpPr>
          <p:spPr>
            <a:xfrm>
              <a:off x="7089857" y="1426229"/>
              <a:ext cx="1371600" cy="400110"/>
            </a:xfrm>
            <a:prstGeom prst="rect">
              <a:avLst/>
            </a:prstGeom>
            <a:noFill/>
          </p:spPr>
          <p:txBody>
            <a:bodyPr wrap="square" rtlCol="0">
              <a:spAutoFit/>
            </a:bodyPr>
            <a:lstStyle/>
            <a:p>
              <a:pPr algn="ctr"/>
              <a:r>
                <a:rPr lang="es-ES" sz="2000" dirty="0">
                  <a:latin typeface="Times New Roman" panose="02020603050405020304" pitchFamily="18" charset="0"/>
                  <a:cs typeface="Times New Roman" panose="02020603050405020304" pitchFamily="18" charset="0"/>
                </a:rPr>
                <a:t>Prevención</a:t>
              </a:r>
              <a:endParaRPr lang="es-MX" sz="2000" dirty="0">
                <a:latin typeface="Times New Roman" panose="02020603050405020304" pitchFamily="18" charset="0"/>
                <a:cs typeface="Times New Roman" panose="02020603050405020304" pitchFamily="18" charset="0"/>
              </a:endParaRPr>
            </a:p>
          </p:txBody>
        </p:sp>
        <p:sp>
          <p:nvSpPr>
            <p:cNvPr id="8" name="CuadroTexto 7">
              <a:extLst>
                <a:ext uri="{FF2B5EF4-FFF2-40B4-BE49-F238E27FC236}">
                  <a16:creationId xmlns:a16="http://schemas.microsoft.com/office/drawing/2014/main" id="{9AA054C6-066B-40D5-BBD8-3C17A5A37AC3}"/>
                </a:ext>
              </a:extLst>
            </p:cNvPr>
            <p:cNvSpPr txBox="1"/>
            <p:nvPr/>
          </p:nvSpPr>
          <p:spPr>
            <a:xfrm>
              <a:off x="7602536" y="2264735"/>
              <a:ext cx="1371600" cy="400110"/>
            </a:xfrm>
            <a:prstGeom prst="rect">
              <a:avLst/>
            </a:prstGeom>
            <a:noFill/>
          </p:spPr>
          <p:txBody>
            <a:bodyPr wrap="square" rtlCol="0">
              <a:spAutoFit/>
            </a:bodyPr>
            <a:lstStyle/>
            <a:p>
              <a:pPr algn="ctr"/>
              <a:r>
                <a:rPr lang="es-ES" sz="2000" dirty="0">
                  <a:latin typeface="Times New Roman" panose="02020603050405020304" pitchFamily="18" charset="0"/>
                  <a:cs typeface="Times New Roman" panose="02020603050405020304" pitchFamily="18" charset="0"/>
                </a:rPr>
                <a:t>minimizar</a:t>
              </a:r>
              <a:endParaRPr lang="es-MX" sz="2000" dirty="0">
                <a:latin typeface="Times New Roman" panose="02020603050405020304" pitchFamily="18" charset="0"/>
                <a:cs typeface="Times New Roman" panose="02020603050405020304" pitchFamily="18" charset="0"/>
              </a:endParaRPr>
            </a:p>
          </p:txBody>
        </p:sp>
        <p:sp>
          <p:nvSpPr>
            <p:cNvPr id="9" name="CuadroTexto 8">
              <a:extLst>
                <a:ext uri="{FF2B5EF4-FFF2-40B4-BE49-F238E27FC236}">
                  <a16:creationId xmlns:a16="http://schemas.microsoft.com/office/drawing/2014/main" id="{3EDE7FB0-DC1F-43AD-9951-41961511E555}"/>
                </a:ext>
              </a:extLst>
            </p:cNvPr>
            <p:cNvSpPr txBox="1"/>
            <p:nvPr/>
          </p:nvSpPr>
          <p:spPr>
            <a:xfrm>
              <a:off x="8059736" y="3046500"/>
              <a:ext cx="990600" cy="400110"/>
            </a:xfrm>
            <a:prstGeom prst="rect">
              <a:avLst/>
            </a:prstGeom>
            <a:noFill/>
          </p:spPr>
          <p:txBody>
            <a:bodyPr wrap="square" rtlCol="0">
              <a:spAutoFit/>
            </a:bodyPr>
            <a:lstStyle/>
            <a:p>
              <a:pPr algn="ctr"/>
              <a:r>
                <a:rPr lang="es-ES" sz="2000" dirty="0">
                  <a:latin typeface="Times New Roman" panose="02020603050405020304" pitchFamily="18" charset="0"/>
                  <a:cs typeface="Times New Roman" panose="02020603050405020304" pitchFamily="18" charset="0"/>
                </a:rPr>
                <a:t>Reusar</a:t>
              </a:r>
              <a:endParaRPr lang="es-MX" sz="2000" dirty="0">
                <a:latin typeface="Times New Roman" panose="02020603050405020304" pitchFamily="18" charset="0"/>
                <a:cs typeface="Times New Roman" panose="02020603050405020304" pitchFamily="18" charset="0"/>
              </a:endParaRPr>
            </a:p>
          </p:txBody>
        </p:sp>
        <p:sp>
          <p:nvSpPr>
            <p:cNvPr id="10" name="CuadroTexto 9">
              <a:extLst>
                <a:ext uri="{FF2B5EF4-FFF2-40B4-BE49-F238E27FC236}">
                  <a16:creationId xmlns:a16="http://schemas.microsoft.com/office/drawing/2014/main" id="{153F7EB1-01D0-43C8-9818-8906BD1E3083}"/>
                </a:ext>
              </a:extLst>
            </p:cNvPr>
            <p:cNvSpPr txBox="1"/>
            <p:nvPr/>
          </p:nvSpPr>
          <p:spPr>
            <a:xfrm>
              <a:off x="8461458" y="3762046"/>
              <a:ext cx="1169903" cy="400110"/>
            </a:xfrm>
            <a:prstGeom prst="rect">
              <a:avLst/>
            </a:prstGeom>
            <a:noFill/>
          </p:spPr>
          <p:txBody>
            <a:bodyPr wrap="square" rtlCol="0">
              <a:spAutoFit/>
            </a:bodyPr>
            <a:lstStyle/>
            <a:p>
              <a:pPr algn="ctr"/>
              <a:r>
                <a:rPr lang="es-ES" sz="2000" dirty="0">
                  <a:latin typeface="Times New Roman" panose="02020603050405020304" pitchFamily="18" charset="0"/>
                  <a:cs typeface="Times New Roman" panose="02020603050405020304" pitchFamily="18" charset="0"/>
                </a:rPr>
                <a:t>Reciclar</a:t>
              </a:r>
              <a:endParaRPr lang="es-MX" sz="2000" dirty="0">
                <a:latin typeface="Times New Roman" panose="02020603050405020304" pitchFamily="18" charset="0"/>
                <a:cs typeface="Times New Roman" panose="02020603050405020304" pitchFamily="18" charset="0"/>
              </a:endParaRPr>
            </a:p>
          </p:txBody>
        </p:sp>
        <p:sp>
          <p:nvSpPr>
            <p:cNvPr id="11" name="CuadroTexto 10">
              <a:extLst>
                <a:ext uri="{FF2B5EF4-FFF2-40B4-BE49-F238E27FC236}">
                  <a16:creationId xmlns:a16="http://schemas.microsoft.com/office/drawing/2014/main" id="{4C5BD98A-C782-43CE-BA22-34C6FF126A6E}"/>
                </a:ext>
              </a:extLst>
            </p:cNvPr>
            <p:cNvSpPr txBox="1"/>
            <p:nvPr/>
          </p:nvSpPr>
          <p:spPr>
            <a:xfrm>
              <a:off x="8821736" y="4436838"/>
              <a:ext cx="2743200" cy="400110"/>
            </a:xfrm>
            <a:prstGeom prst="rect">
              <a:avLst/>
            </a:prstGeom>
            <a:noFill/>
          </p:spPr>
          <p:txBody>
            <a:bodyPr wrap="square" rtlCol="0">
              <a:spAutoFit/>
            </a:bodyPr>
            <a:lstStyle/>
            <a:p>
              <a:pPr algn="ctr"/>
              <a:r>
                <a:rPr lang="es-ES" sz="2000" dirty="0">
                  <a:latin typeface="Times New Roman" panose="02020603050405020304" pitchFamily="18" charset="0"/>
                  <a:cs typeface="Times New Roman" panose="02020603050405020304" pitchFamily="18" charset="0"/>
                </a:rPr>
                <a:t>Recuperación de energía</a:t>
              </a:r>
              <a:endParaRPr lang="es-MX" sz="2000" dirty="0">
                <a:latin typeface="Times New Roman" panose="02020603050405020304" pitchFamily="18" charset="0"/>
                <a:cs typeface="Times New Roman" panose="02020603050405020304" pitchFamily="18" charset="0"/>
              </a:endParaRPr>
            </a:p>
          </p:txBody>
        </p:sp>
        <p:sp>
          <p:nvSpPr>
            <p:cNvPr id="12" name="CuadroTexto 11">
              <a:extLst>
                <a:ext uri="{FF2B5EF4-FFF2-40B4-BE49-F238E27FC236}">
                  <a16:creationId xmlns:a16="http://schemas.microsoft.com/office/drawing/2014/main" id="{0CA0CE4E-DB67-4232-9948-5DD459C63D0F}"/>
                </a:ext>
              </a:extLst>
            </p:cNvPr>
            <p:cNvSpPr txBox="1"/>
            <p:nvPr/>
          </p:nvSpPr>
          <p:spPr>
            <a:xfrm>
              <a:off x="9226548" y="5194260"/>
              <a:ext cx="1423988" cy="400110"/>
            </a:xfrm>
            <a:prstGeom prst="rect">
              <a:avLst/>
            </a:prstGeom>
            <a:noFill/>
          </p:spPr>
          <p:txBody>
            <a:bodyPr wrap="square" rtlCol="0">
              <a:spAutoFit/>
            </a:bodyPr>
            <a:lstStyle/>
            <a:p>
              <a:pPr algn="ctr"/>
              <a:r>
                <a:rPr lang="es-ES" sz="2000" dirty="0">
                  <a:latin typeface="Times New Roman" panose="02020603050405020304" pitchFamily="18" charset="0"/>
                  <a:cs typeface="Times New Roman" panose="02020603050405020304" pitchFamily="18" charset="0"/>
                </a:rPr>
                <a:t>Disposición</a:t>
              </a:r>
              <a:endParaRPr lang="es-MX" sz="2000" dirty="0">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37120943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el beneficiario\AppData\Local\Temp\x10sctmp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9912" y="882650"/>
            <a:ext cx="9115425" cy="5334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69092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a:spLocks noGrp="1"/>
          </p:cNvSpPr>
          <p:nvPr>
            <p:ph type="sldNum" sz="quarter" idx="12"/>
          </p:nvPr>
        </p:nvSpPr>
        <p:spPr>
          <a:xfrm>
            <a:off x="10857370" y="7123897"/>
            <a:ext cx="3022521" cy="162032"/>
          </a:xfrm>
          <a:prstGeom prst="rect">
            <a:avLst/>
          </a:prstGeom>
        </p:spPr>
        <p:txBody>
          <a:bodyPr vert="horz" wrap="square" lIns="0" tIns="0" rIns="0" bIns="0" rtlCol="0" anchor="ctr">
            <a:spAutoFit/>
          </a:bodyPr>
          <a:lstStyle/>
          <a:p>
            <a:pPr marL="114935"/>
            <a:fld id="{81D60167-4931-47E6-BA6A-407CBD079E47}" type="slidenum">
              <a:rPr dirty="0"/>
              <a:pPr marL="114935"/>
              <a:t>33</a:t>
            </a:fld>
            <a:endParaRPr dirty="0"/>
          </a:p>
        </p:txBody>
      </p:sp>
      <p:sp>
        <p:nvSpPr>
          <p:cNvPr id="4" name="CuadroTexto 3">
            <a:extLst>
              <a:ext uri="{FF2B5EF4-FFF2-40B4-BE49-F238E27FC236}">
                <a16:creationId xmlns:a16="http://schemas.microsoft.com/office/drawing/2014/main" id="{46FA31A7-6507-42E6-84DA-B0BA34B8B316}"/>
              </a:ext>
            </a:extLst>
          </p:cNvPr>
          <p:cNvSpPr txBox="1"/>
          <p:nvPr/>
        </p:nvSpPr>
        <p:spPr>
          <a:xfrm>
            <a:off x="3478212" y="806450"/>
            <a:ext cx="9715500" cy="6186309"/>
          </a:xfrm>
          <a:prstGeom prst="rect">
            <a:avLst/>
          </a:prstGeom>
          <a:noFill/>
        </p:spPr>
        <p:txBody>
          <a:bodyPr wrap="square">
            <a:spAutoFit/>
          </a:bodyPr>
          <a:lstStyle/>
          <a:p>
            <a:pPr algn="just"/>
            <a:r>
              <a:rPr lang="es-ES" dirty="0">
                <a:latin typeface="Times New Roman" panose="02020603050405020304" pitchFamily="18" charset="0"/>
                <a:cs typeface="Times New Roman" panose="02020603050405020304" pitchFamily="18" charset="0"/>
              </a:rPr>
              <a:t>La jerarquía de desechos se refiere a las </a:t>
            </a:r>
            <a:r>
              <a:rPr lang="es-ES" b="1" dirty="0">
                <a:solidFill>
                  <a:srgbClr val="FF0000"/>
                </a:solidFill>
                <a:latin typeface="Times New Roman" panose="02020603050405020304" pitchFamily="18" charset="0"/>
                <a:cs typeface="Times New Roman" panose="02020603050405020304" pitchFamily="18" charset="0"/>
              </a:rPr>
              <a:t>3 (o 4) R</a:t>
            </a:r>
            <a:r>
              <a:rPr lang="es-ES" dirty="0">
                <a:latin typeface="Times New Roman" panose="02020603050405020304" pitchFamily="18" charset="0"/>
                <a:cs typeface="Times New Roman" panose="02020603050405020304" pitchFamily="18" charset="0"/>
              </a:rPr>
              <a:t> de </a:t>
            </a:r>
            <a:r>
              <a:rPr lang="es-ES" b="1" i="1" dirty="0">
                <a:solidFill>
                  <a:srgbClr val="FF0000"/>
                </a:solidFill>
                <a:latin typeface="Times New Roman" panose="02020603050405020304" pitchFamily="18" charset="0"/>
                <a:cs typeface="Times New Roman" panose="02020603050405020304" pitchFamily="18" charset="0"/>
              </a:rPr>
              <a:t>r</a:t>
            </a:r>
            <a:r>
              <a:rPr lang="es-ES" dirty="0">
                <a:solidFill>
                  <a:srgbClr val="FF0000"/>
                </a:solidFill>
                <a:latin typeface="Times New Roman" panose="02020603050405020304" pitchFamily="18" charset="0"/>
                <a:cs typeface="Times New Roman" panose="02020603050405020304" pitchFamily="18" charset="0"/>
              </a:rPr>
              <a:t>educir, </a:t>
            </a:r>
            <a:r>
              <a:rPr lang="es-ES" b="1" i="1" dirty="0">
                <a:solidFill>
                  <a:srgbClr val="FF0000"/>
                </a:solidFill>
                <a:latin typeface="Times New Roman" panose="02020603050405020304" pitchFamily="18" charset="0"/>
                <a:cs typeface="Times New Roman" panose="02020603050405020304" pitchFamily="18" charset="0"/>
              </a:rPr>
              <a:t>r</a:t>
            </a:r>
            <a:r>
              <a:rPr lang="es-ES" dirty="0">
                <a:solidFill>
                  <a:srgbClr val="FF0000"/>
                </a:solidFill>
                <a:latin typeface="Times New Roman" panose="02020603050405020304" pitchFamily="18" charset="0"/>
                <a:cs typeface="Times New Roman" panose="02020603050405020304" pitchFamily="18" charset="0"/>
              </a:rPr>
              <a:t>eutilizar, </a:t>
            </a:r>
            <a:r>
              <a:rPr lang="es-ES" b="1" i="1" dirty="0">
                <a:solidFill>
                  <a:srgbClr val="FF0000"/>
                </a:solidFill>
                <a:latin typeface="Times New Roman" panose="02020603050405020304" pitchFamily="18" charset="0"/>
                <a:cs typeface="Times New Roman" panose="02020603050405020304" pitchFamily="18" charset="0"/>
              </a:rPr>
              <a:t>r</a:t>
            </a:r>
            <a:r>
              <a:rPr lang="es-ES" dirty="0">
                <a:solidFill>
                  <a:srgbClr val="FF0000"/>
                </a:solidFill>
                <a:latin typeface="Times New Roman" panose="02020603050405020304" pitchFamily="18" charset="0"/>
                <a:cs typeface="Times New Roman" panose="02020603050405020304" pitchFamily="18" charset="0"/>
              </a:rPr>
              <a:t>eciclar</a:t>
            </a:r>
            <a:r>
              <a:rPr lang="es-ES" dirty="0">
                <a:latin typeface="Times New Roman" panose="02020603050405020304" pitchFamily="18" charset="0"/>
                <a:cs typeface="Times New Roman" panose="02020603050405020304" pitchFamily="18" charset="0"/>
              </a:rPr>
              <a:t>, (</a:t>
            </a:r>
            <a:r>
              <a:rPr lang="es-ES" b="1" i="1" dirty="0">
                <a:solidFill>
                  <a:srgbClr val="FF0000"/>
                </a:solidFill>
                <a:latin typeface="Times New Roman" panose="02020603050405020304" pitchFamily="18" charset="0"/>
                <a:cs typeface="Times New Roman" panose="02020603050405020304" pitchFamily="18" charset="0"/>
              </a:rPr>
              <a:t>r</a:t>
            </a:r>
            <a:r>
              <a:rPr lang="es-ES" dirty="0">
                <a:solidFill>
                  <a:srgbClr val="FF0000"/>
                </a:solidFill>
                <a:latin typeface="Times New Roman" panose="02020603050405020304" pitchFamily="18" charset="0"/>
                <a:cs typeface="Times New Roman" panose="02020603050405020304" pitchFamily="18" charset="0"/>
              </a:rPr>
              <a:t>ecuperación</a:t>
            </a:r>
            <a:r>
              <a:rPr lang="es-ES" dirty="0">
                <a:latin typeface="Times New Roman" panose="02020603050405020304" pitchFamily="18" charset="0"/>
                <a:cs typeface="Times New Roman" panose="02020603050405020304" pitchFamily="18" charset="0"/>
              </a:rPr>
              <a:t>) que clasifican las estrategias de gestión de desechos según lo mas conveniente.</a:t>
            </a: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Las R están destinadas a ser una jerarquía, en orden de importancia. Sin embargo, en Europa, la jerarquía de desechos tiene 5 pasos: </a:t>
            </a:r>
            <a:r>
              <a:rPr lang="es-ES" b="1" i="1" dirty="0">
                <a:latin typeface="Times New Roman" panose="02020603050405020304" pitchFamily="18" charset="0"/>
                <a:cs typeface="Times New Roman" panose="02020603050405020304" pitchFamily="18" charset="0"/>
              </a:rPr>
              <a:t>r</a:t>
            </a:r>
            <a:r>
              <a:rPr lang="es-ES" dirty="0">
                <a:latin typeface="Times New Roman" panose="02020603050405020304" pitchFamily="18" charset="0"/>
                <a:cs typeface="Times New Roman" panose="02020603050405020304" pitchFamily="18" charset="0"/>
              </a:rPr>
              <a:t>educir, </a:t>
            </a:r>
            <a:r>
              <a:rPr lang="es-ES" b="1" i="1" dirty="0">
                <a:latin typeface="Times New Roman" panose="02020603050405020304" pitchFamily="18" charset="0"/>
                <a:cs typeface="Times New Roman" panose="02020603050405020304" pitchFamily="18" charset="0"/>
              </a:rPr>
              <a:t>r</a:t>
            </a:r>
            <a:r>
              <a:rPr lang="es-ES" dirty="0">
                <a:latin typeface="Times New Roman" panose="02020603050405020304" pitchFamily="18" charset="0"/>
                <a:cs typeface="Times New Roman" panose="02020603050405020304" pitchFamily="18" charset="0"/>
              </a:rPr>
              <a:t>eutilización, </a:t>
            </a:r>
            <a:r>
              <a:rPr lang="es-ES" b="1" i="1" dirty="0">
                <a:latin typeface="Times New Roman" panose="02020603050405020304" pitchFamily="18" charset="0"/>
                <a:cs typeface="Times New Roman" panose="02020603050405020304" pitchFamily="18" charset="0"/>
              </a:rPr>
              <a:t>r</a:t>
            </a:r>
            <a:r>
              <a:rPr lang="es-ES" dirty="0">
                <a:latin typeface="Times New Roman" panose="02020603050405020304" pitchFamily="18" charset="0"/>
                <a:cs typeface="Times New Roman" panose="02020603050405020304" pitchFamily="18" charset="0"/>
              </a:rPr>
              <a:t>eciclaje, </a:t>
            </a:r>
            <a:r>
              <a:rPr lang="es-ES" b="1" i="1" dirty="0">
                <a:latin typeface="Times New Roman" panose="02020603050405020304" pitchFamily="18" charset="0"/>
                <a:cs typeface="Times New Roman" panose="02020603050405020304" pitchFamily="18" charset="0"/>
              </a:rPr>
              <a:t>r</a:t>
            </a:r>
            <a:r>
              <a:rPr lang="es-ES" dirty="0">
                <a:latin typeface="Times New Roman" panose="02020603050405020304" pitchFamily="18" charset="0"/>
                <a:cs typeface="Times New Roman" panose="02020603050405020304" pitchFamily="18" charset="0"/>
              </a:rPr>
              <a:t>ecuperación y </a:t>
            </a:r>
            <a:r>
              <a:rPr lang="es-ES" b="1" i="1" dirty="0">
                <a:latin typeface="Times New Roman" panose="02020603050405020304" pitchFamily="18" charset="0"/>
                <a:cs typeface="Times New Roman" panose="02020603050405020304" pitchFamily="18" charset="0"/>
              </a:rPr>
              <a:t>e</a:t>
            </a:r>
            <a:r>
              <a:rPr lang="es-ES" dirty="0">
                <a:latin typeface="Times New Roman" panose="02020603050405020304" pitchFamily="18" charset="0"/>
                <a:cs typeface="Times New Roman" panose="02020603050405020304" pitchFamily="18" charset="0"/>
              </a:rPr>
              <a:t>liminación.</a:t>
            </a: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La jerarquía de desechos ha adoptado muchas formas durante la última década, pero el concepto básico sigue siendo la piedra angular de la mayoría de las estrategias en la minimización de  desechos.</a:t>
            </a:r>
          </a:p>
          <a:p>
            <a:pPr algn="just"/>
            <a:endParaRPr lang="es-ES" dirty="0">
              <a:latin typeface="Times New Roman" panose="02020603050405020304" pitchFamily="18" charset="0"/>
              <a:cs typeface="Times New Roman" panose="02020603050405020304" pitchFamily="18" charset="0"/>
            </a:endParaRPr>
          </a:p>
          <a:p>
            <a:pPr algn="just"/>
            <a:r>
              <a:rPr lang="es-ES" b="1" dirty="0">
                <a:solidFill>
                  <a:srgbClr val="FF0000"/>
                </a:solidFill>
                <a:latin typeface="Times New Roman" panose="02020603050405020304" pitchFamily="18" charset="0"/>
                <a:cs typeface="Times New Roman" panose="02020603050405020304" pitchFamily="18" charset="0"/>
              </a:rPr>
              <a:t>El objetivo de la jerarquía de desechos es extraer los máximos beneficios prácticos de los productos y generar la mínima cantidad de desechos</a:t>
            </a:r>
            <a:r>
              <a:rPr lang="es-ES" b="1" dirty="0">
                <a:latin typeface="Times New Roman" panose="02020603050405020304" pitchFamily="18" charset="0"/>
                <a:cs typeface="Times New Roman" panose="02020603050405020304" pitchFamily="18" charset="0"/>
              </a:rPr>
              <a:t>.</a:t>
            </a:r>
            <a:endParaRPr lang="en-US" b="1" dirty="0">
              <a:latin typeface="Times New Roman" panose="02020603050405020304" pitchFamily="18" charset="0"/>
              <a:cs typeface="Times New Roman" panose="02020603050405020304" pitchFamily="18" charset="0"/>
            </a:endParaRPr>
          </a:p>
          <a:p>
            <a:pPr algn="just"/>
            <a:endParaRPr lang="en-U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Expertos en gestión de desechos han incorporado recientemente una </a:t>
            </a:r>
            <a:r>
              <a:rPr lang="es-ES" b="1" dirty="0">
                <a:solidFill>
                  <a:srgbClr val="FF0000"/>
                </a:solidFill>
                <a:latin typeface="Times New Roman" panose="02020603050405020304" pitchFamily="18" charset="0"/>
                <a:cs typeface="Times New Roman" panose="02020603050405020304" pitchFamily="18" charset="0"/>
              </a:rPr>
              <a:t>R adicional</a:t>
            </a:r>
            <a:r>
              <a:rPr lang="es-ES" dirty="0">
                <a:latin typeface="Times New Roman" panose="02020603050405020304" pitchFamily="18" charset="0"/>
                <a:cs typeface="Times New Roman" panose="02020603050405020304" pitchFamily="18" charset="0"/>
              </a:rPr>
              <a:t>: "</a:t>
            </a:r>
            <a:r>
              <a:rPr lang="es-ES" b="1" i="1" dirty="0">
                <a:latin typeface="Times New Roman" panose="02020603050405020304" pitchFamily="18" charset="0"/>
                <a:cs typeface="Times New Roman" panose="02020603050405020304" pitchFamily="18" charset="0"/>
              </a:rPr>
              <a:t>Repensar</a:t>
            </a:r>
            <a:r>
              <a:rPr lang="es-ES" dirty="0">
                <a:latin typeface="Times New Roman" panose="02020603050405020304" pitchFamily="18" charset="0"/>
                <a:cs typeface="Times New Roman" panose="02020603050405020304" pitchFamily="18" charset="0"/>
              </a:rPr>
              <a:t>", con el significado implícito de que el sistema actual puede tener fallas fundamentales, y que un sistema completamente eficaz de gestión de desechos puede necesitar una forma completamente nueva de ver los desechos.</a:t>
            </a:r>
          </a:p>
          <a:p>
            <a:pPr algn="just"/>
            <a:r>
              <a:rPr lang="es-ES" b="1" i="1" dirty="0">
                <a:latin typeface="Times New Roman" panose="02020603050405020304" pitchFamily="18" charset="0"/>
                <a:cs typeface="Times New Roman" panose="02020603050405020304" pitchFamily="18" charset="0"/>
              </a:rPr>
              <a:t>La reducción de fuentes </a:t>
            </a:r>
            <a:r>
              <a:rPr lang="es-ES" dirty="0">
                <a:latin typeface="Times New Roman" panose="02020603050405020304" pitchFamily="18" charset="0"/>
                <a:cs typeface="Times New Roman" panose="02020603050405020304" pitchFamily="18" charset="0"/>
              </a:rPr>
              <a:t>implica esfuerzos para reducir los desechos peligrosos y otros materiales modificando (</a:t>
            </a:r>
            <a:r>
              <a:rPr lang="es-ES" b="1" i="1" dirty="0">
                <a:latin typeface="Times New Roman" panose="02020603050405020304" pitchFamily="18" charset="0"/>
                <a:cs typeface="Times New Roman" panose="02020603050405020304" pitchFamily="18" charset="0"/>
              </a:rPr>
              <a:t>la fuente</a:t>
            </a:r>
            <a:r>
              <a:rPr lang="es-ES" dirty="0">
                <a:latin typeface="Times New Roman" panose="02020603050405020304" pitchFamily="18" charset="0"/>
                <a:cs typeface="Times New Roman" panose="02020603050405020304" pitchFamily="18" charset="0"/>
              </a:rPr>
              <a:t>) la producción industrial.</a:t>
            </a:r>
          </a:p>
          <a:p>
            <a:pPr algn="just"/>
            <a:r>
              <a:rPr lang="es-ES" dirty="0">
                <a:latin typeface="Times New Roman" panose="02020603050405020304" pitchFamily="18" charset="0"/>
                <a:cs typeface="Times New Roman" panose="02020603050405020304" pitchFamily="18" charset="0"/>
              </a:rPr>
              <a:t>Los métodos de reducción desde las fuentes implican cambios en la tecnología de fabricación, insumos de materias primas y formulación de productos.</a:t>
            </a:r>
          </a:p>
          <a:p>
            <a:pPr algn="just"/>
            <a:r>
              <a:rPr lang="es-ES" dirty="0">
                <a:latin typeface="Times New Roman" panose="02020603050405020304" pitchFamily="18" charset="0"/>
                <a:cs typeface="Times New Roman" panose="02020603050405020304" pitchFamily="18" charset="0"/>
              </a:rPr>
              <a:t>Actualmente y por supuesto a futuro, el término "</a:t>
            </a:r>
            <a:r>
              <a:rPr lang="es-ES" b="1" i="1" dirty="0">
                <a:latin typeface="Times New Roman" panose="02020603050405020304" pitchFamily="18" charset="0"/>
                <a:cs typeface="Times New Roman" panose="02020603050405020304" pitchFamily="18" charset="0"/>
              </a:rPr>
              <a:t>prevención de la contaminación</a:t>
            </a:r>
            <a:r>
              <a:rPr lang="es-ES" dirty="0">
                <a:latin typeface="Times New Roman" panose="02020603050405020304" pitchFamily="18" charset="0"/>
                <a:cs typeface="Times New Roman" panose="02020603050405020304" pitchFamily="18" charset="0"/>
              </a:rPr>
              <a:t>"  se referirá a la </a:t>
            </a:r>
            <a:r>
              <a:rPr lang="es-ES" b="1" i="1" dirty="0">
                <a:latin typeface="Times New Roman" panose="02020603050405020304" pitchFamily="18" charset="0"/>
                <a:cs typeface="Times New Roman" panose="02020603050405020304" pitchFamily="18" charset="0"/>
              </a:rPr>
              <a:t>reducción de la contaminación desde las fuentes</a:t>
            </a:r>
            <a:r>
              <a:rPr lang="es-ES" dirty="0">
                <a:latin typeface="Times New Roman" panose="02020603050405020304" pitchFamily="18" charset="0"/>
                <a:cs typeface="Times New Roman" panose="02020603050405020304" pitchFamily="18" charset="0"/>
              </a:rPr>
              <a:t>.</a:t>
            </a:r>
            <a:endParaRPr lang="es-MX" dirty="0">
              <a:latin typeface="Times New Roman" panose="02020603050405020304" pitchFamily="18" charset="0"/>
              <a:cs typeface="Times New Roman" panose="02020603050405020304" pitchFamily="18" charset="0"/>
            </a:endParaRPr>
          </a:p>
        </p:txBody>
      </p:sp>
      <p:pic>
        <p:nvPicPr>
          <p:cNvPr id="5" name="Imagen 4">
            <a:extLst>
              <a:ext uri="{FF2B5EF4-FFF2-40B4-BE49-F238E27FC236}">
                <a16:creationId xmlns:a16="http://schemas.microsoft.com/office/drawing/2014/main" id="{2C9E18BA-E37C-4BA8-B193-B27F02C15F71}"/>
              </a:ext>
            </a:extLst>
          </p:cNvPr>
          <p:cNvPicPr>
            <a:picLocks noChangeAspect="1"/>
          </p:cNvPicPr>
          <p:nvPr/>
        </p:nvPicPr>
        <p:blipFill rotWithShape="1">
          <a:blip r:embed="rId3">
            <a:extLst>
              <a:ext uri="{28A0092B-C50C-407E-A947-70E740481C1C}">
                <a14:useLocalDpi xmlns:a14="http://schemas.microsoft.com/office/drawing/2010/main" val="0"/>
              </a:ext>
            </a:extLst>
          </a:blip>
          <a:srcRect l="10618" t="31849" r="69994" b="37900"/>
          <a:stretch/>
        </p:blipFill>
        <p:spPr>
          <a:xfrm>
            <a:off x="49212" y="2170906"/>
            <a:ext cx="3429000" cy="3214688"/>
          </a:xfrm>
          <a:prstGeom prst="rect">
            <a:avLst/>
          </a:prstGeom>
        </p:spPr>
      </p:pic>
      <p:sp>
        <p:nvSpPr>
          <p:cNvPr id="8" name="CuadroTexto 7">
            <a:extLst>
              <a:ext uri="{FF2B5EF4-FFF2-40B4-BE49-F238E27FC236}">
                <a16:creationId xmlns:a16="http://schemas.microsoft.com/office/drawing/2014/main" id="{1C9F0E3D-D4ED-4B5F-8715-F88C54EF3FB6}"/>
              </a:ext>
            </a:extLst>
          </p:cNvPr>
          <p:cNvSpPr txBox="1"/>
          <p:nvPr/>
        </p:nvSpPr>
        <p:spPr>
          <a:xfrm>
            <a:off x="1763712" y="120650"/>
            <a:ext cx="8305800" cy="584775"/>
          </a:xfrm>
          <a:prstGeom prst="rect">
            <a:avLst/>
          </a:prstGeom>
          <a:noFill/>
        </p:spPr>
        <p:txBody>
          <a:bodyPr wrap="square">
            <a:spAutoFit/>
          </a:bodyPr>
          <a:lstStyle/>
          <a:p>
            <a:r>
              <a:rPr lang="es-MX" sz="3200" dirty="0">
                <a:latin typeface="Times New Roman" panose="02020603050405020304" pitchFamily="18" charset="0"/>
                <a:cs typeface="Times New Roman" panose="02020603050405020304" pitchFamily="18" charset="0"/>
              </a:rPr>
              <a:t>CONCEPTO </a:t>
            </a:r>
            <a:r>
              <a:rPr lang="es-MX" sz="3200" b="1" dirty="0">
                <a:solidFill>
                  <a:srgbClr val="FF0000"/>
                </a:solidFill>
                <a:latin typeface="Times New Roman" panose="02020603050405020304" pitchFamily="18" charset="0"/>
                <a:cs typeface="Times New Roman" panose="02020603050405020304" pitchFamily="18" charset="0"/>
              </a:rPr>
              <a:t>3R</a:t>
            </a:r>
            <a:r>
              <a:rPr lang="es-MX" sz="3200" dirty="0">
                <a:latin typeface="Times New Roman" panose="02020603050405020304" pitchFamily="18" charset="0"/>
                <a:cs typeface="Times New Roman" panose="02020603050405020304" pitchFamily="18" charset="0"/>
              </a:rPr>
              <a:t> EN GESTIÓN DE desechos</a:t>
            </a:r>
          </a:p>
        </p:txBody>
      </p:sp>
    </p:spTree>
    <p:extLst>
      <p:ext uri="{BB962C8B-B14F-4D97-AF65-F5344CB8AC3E}">
        <p14:creationId xmlns:p14="http://schemas.microsoft.com/office/powerpoint/2010/main" val="12826744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a:spLocks noGrp="1"/>
          </p:cNvSpPr>
          <p:nvPr>
            <p:ph type="sldNum" sz="quarter" idx="12"/>
          </p:nvPr>
        </p:nvSpPr>
        <p:spPr>
          <a:xfrm>
            <a:off x="10857370" y="7123897"/>
            <a:ext cx="3022521" cy="162032"/>
          </a:xfrm>
          <a:prstGeom prst="rect">
            <a:avLst/>
          </a:prstGeom>
        </p:spPr>
        <p:txBody>
          <a:bodyPr vert="horz" wrap="square" lIns="0" tIns="0" rIns="0" bIns="0" rtlCol="0" anchor="ctr">
            <a:spAutoFit/>
          </a:bodyPr>
          <a:lstStyle/>
          <a:p>
            <a:pPr marL="114935"/>
            <a:fld id="{81D60167-4931-47E6-BA6A-407CBD079E47}" type="slidenum">
              <a:rPr dirty="0"/>
              <a:pPr marL="114935"/>
              <a:t>34</a:t>
            </a:fld>
            <a:endParaRPr dirty="0"/>
          </a:p>
        </p:txBody>
      </p:sp>
      <p:sp>
        <p:nvSpPr>
          <p:cNvPr id="4" name="CuadroTexto 3">
            <a:extLst>
              <a:ext uri="{FF2B5EF4-FFF2-40B4-BE49-F238E27FC236}">
                <a16:creationId xmlns:a16="http://schemas.microsoft.com/office/drawing/2014/main" id="{7442D6B0-C0A5-496B-92EE-6A3452718FD5}"/>
              </a:ext>
            </a:extLst>
          </p:cNvPr>
          <p:cNvSpPr txBox="1"/>
          <p:nvPr/>
        </p:nvSpPr>
        <p:spPr>
          <a:xfrm>
            <a:off x="315912" y="501650"/>
            <a:ext cx="12496800" cy="6370975"/>
          </a:xfrm>
          <a:prstGeom prst="rect">
            <a:avLst/>
          </a:prstGeom>
          <a:noFill/>
        </p:spPr>
        <p:txBody>
          <a:bodyPr wrap="square">
            <a:spAutoFit/>
          </a:bodyPr>
          <a:lstStyle/>
          <a:p>
            <a:pPr algn="just"/>
            <a:r>
              <a:rPr lang="es-ES" sz="2800" dirty="0">
                <a:latin typeface="Times New Roman" panose="02020603050405020304" pitchFamily="18" charset="0"/>
                <a:cs typeface="Times New Roman" panose="02020603050405020304" pitchFamily="18" charset="0"/>
              </a:rPr>
              <a:t>REDUCIR</a:t>
            </a:r>
          </a:p>
          <a:p>
            <a:pPr algn="just"/>
            <a:endParaRPr lang="es-ES" sz="2000" dirty="0">
              <a:latin typeface="Times New Roman" panose="02020603050405020304" pitchFamily="18" charset="0"/>
              <a:cs typeface="Times New Roman" panose="02020603050405020304" pitchFamily="18" charset="0"/>
            </a:endParaRPr>
          </a:p>
          <a:p>
            <a:pPr algn="just"/>
            <a:r>
              <a:rPr lang="es-ES" sz="2000" b="1" dirty="0">
                <a:latin typeface="Times New Roman" panose="02020603050405020304" pitchFamily="18" charset="0"/>
                <a:cs typeface="Times New Roman" panose="02020603050405020304" pitchFamily="18" charset="0"/>
              </a:rPr>
              <a:t>Minimizar o reducir la producción de desechos </a:t>
            </a:r>
            <a:r>
              <a:rPr lang="es-ES" sz="2000" dirty="0">
                <a:latin typeface="Times New Roman" panose="02020603050405020304" pitchFamily="18" charset="0"/>
                <a:cs typeface="Times New Roman" panose="02020603050405020304" pitchFamily="18" charset="0"/>
              </a:rPr>
              <a:t>es el proceso y la política de reducir la cantidad de desechos producido por una persona o una sociedad.</a:t>
            </a:r>
          </a:p>
          <a:p>
            <a:pPr algn="just"/>
            <a:endParaRPr lang="es-ES" sz="2000" dirty="0">
              <a:latin typeface="Times New Roman" panose="02020603050405020304" pitchFamily="18" charset="0"/>
              <a:cs typeface="Times New Roman" panose="02020603050405020304" pitchFamily="18" charset="0"/>
            </a:endParaRPr>
          </a:p>
          <a:p>
            <a:pPr algn="just"/>
            <a:r>
              <a:rPr lang="es-ES" sz="2000" dirty="0">
                <a:latin typeface="Times New Roman" panose="02020603050405020304" pitchFamily="18" charset="0"/>
                <a:cs typeface="Times New Roman" panose="02020603050405020304" pitchFamily="18" charset="0"/>
              </a:rPr>
              <a:t>La minimización de desechos implica esfuerzos para minimizar el uso de recursos y energía durante la fabricación. </a:t>
            </a:r>
            <a:r>
              <a:rPr lang="es-ES" sz="2000" i="1" dirty="0">
                <a:latin typeface="Times New Roman" panose="02020603050405020304" pitchFamily="18" charset="0"/>
                <a:cs typeface="Times New Roman" panose="02020603050405020304" pitchFamily="18" charset="0"/>
              </a:rPr>
              <a:t>Para una misma producción comercial, generalmente entre menos materiales se utilicen, menos desechos se produce</a:t>
            </a:r>
            <a:r>
              <a:rPr lang="es-ES" sz="2000" dirty="0">
                <a:latin typeface="Times New Roman" panose="02020603050405020304" pitchFamily="18" charset="0"/>
                <a:cs typeface="Times New Roman" panose="02020603050405020304" pitchFamily="18" charset="0"/>
              </a:rPr>
              <a:t>.</a:t>
            </a:r>
          </a:p>
          <a:p>
            <a:pPr algn="just"/>
            <a:endParaRPr lang="es-ES" sz="2000" dirty="0">
              <a:latin typeface="Times New Roman" panose="02020603050405020304" pitchFamily="18" charset="0"/>
              <a:cs typeface="Times New Roman" panose="02020603050405020304" pitchFamily="18" charset="0"/>
            </a:endParaRPr>
          </a:p>
          <a:p>
            <a:pPr algn="just"/>
            <a:r>
              <a:rPr lang="es-ES" sz="2000" dirty="0">
                <a:latin typeface="Times New Roman" panose="02020603050405020304" pitchFamily="18" charset="0"/>
                <a:cs typeface="Times New Roman" panose="02020603050405020304" pitchFamily="18" charset="0"/>
              </a:rPr>
              <a:t>La minimización de desechos generalmente requiere conocimiento del proceso de producción, se requiere un análisis desde el nacimiento hasta la tumba del producto (el seguimiento de los materiales desde su extracción hasta su regreso a tierra) y un conocimiento detallado de la composición de los desechos.</a:t>
            </a:r>
          </a:p>
          <a:p>
            <a:pPr algn="just"/>
            <a:endParaRPr lang="es-ES" sz="2000" dirty="0">
              <a:latin typeface="Times New Roman" panose="02020603050405020304" pitchFamily="18" charset="0"/>
              <a:cs typeface="Times New Roman" panose="02020603050405020304" pitchFamily="18" charset="0"/>
            </a:endParaRPr>
          </a:p>
          <a:p>
            <a:pPr algn="just"/>
            <a:r>
              <a:rPr lang="es-ES" sz="2000" dirty="0">
                <a:latin typeface="Times New Roman" panose="02020603050405020304" pitchFamily="18" charset="0"/>
                <a:cs typeface="Times New Roman" panose="02020603050405020304" pitchFamily="18" charset="0"/>
              </a:rPr>
              <a:t>Las principales fuentes de desechos varían de un país a otro. En el Reino Unido, la mayoría de los desechos proviene de la construcción y demolición de edificios, seguida de la minería y explotación de canteras, industria y comercio. Los desechos domésticos constituyen un pequeña proporción de todos los desechos. La razones para la creación de desechos debe incluir los requerimientos en la cadena de suministro.</a:t>
            </a:r>
          </a:p>
          <a:p>
            <a:pPr algn="just"/>
            <a:endParaRPr lang="es-ES" sz="2000" dirty="0">
              <a:latin typeface="Times New Roman" panose="02020603050405020304" pitchFamily="18" charset="0"/>
              <a:cs typeface="Times New Roman" panose="02020603050405020304" pitchFamily="18" charset="0"/>
            </a:endParaRPr>
          </a:p>
          <a:p>
            <a:pPr algn="just"/>
            <a:r>
              <a:rPr lang="es-ES" sz="2000" dirty="0">
                <a:latin typeface="Times New Roman" panose="02020603050405020304" pitchFamily="18" charset="0"/>
                <a:cs typeface="Times New Roman" panose="02020603050405020304" pitchFamily="18" charset="0"/>
              </a:rPr>
              <a:t>En la jerarquía de desechos, los enfoques más eficaces para gestionar los desechos se encuentran en la cima o tope. EN contraste, la minimización de desechos, la gestión de desechos se centra en el procesamiento de desechos después de su creación, concentrándose en la reutilización, el reciclaje y la conversión de desechos en energía</a:t>
            </a:r>
            <a:endParaRPr lang="es-MX"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608509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a:spLocks noGrp="1"/>
          </p:cNvSpPr>
          <p:nvPr>
            <p:ph type="sldNum" sz="quarter" idx="12"/>
          </p:nvPr>
        </p:nvSpPr>
        <p:spPr>
          <a:xfrm>
            <a:off x="10857370" y="7123897"/>
            <a:ext cx="3022521" cy="162032"/>
          </a:xfrm>
          <a:prstGeom prst="rect">
            <a:avLst/>
          </a:prstGeom>
        </p:spPr>
        <p:txBody>
          <a:bodyPr vert="horz" wrap="square" lIns="0" tIns="0" rIns="0" bIns="0" rtlCol="0" anchor="ctr">
            <a:spAutoFit/>
          </a:bodyPr>
          <a:lstStyle/>
          <a:p>
            <a:pPr marL="114935"/>
            <a:fld id="{81D60167-4931-47E6-BA6A-407CBD079E47}" type="slidenum">
              <a:rPr dirty="0"/>
              <a:pPr marL="114935"/>
              <a:t>35</a:t>
            </a:fld>
            <a:endParaRPr dirty="0"/>
          </a:p>
        </p:txBody>
      </p:sp>
      <p:sp>
        <p:nvSpPr>
          <p:cNvPr id="4" name="CuadroTexto 3">
            <a:extLst>
              <a:ext uri="{FF2B5EF4-FFF2-40B4-BE49-F238E27FC236}">
                <a16:creationId xmlns:a16="http://schemas.microsoft.com/office/drawing/2014/main" id="{6F11A301-1AA9-496B-93BC-C5E5754FD342}"/>
              </a:ext>
            </a:extLst>
          </p:cNvPr>
          <p:cNvSpPr txBox="1"/>
          <p:nvPr/>
        </p:nvSpPr>
        <p:spPr>
          <a:xfrm>
            <a:off x="658812" y="654050"/>
            <a:ext cx="12230100" cy="6093976"/>
          </a:xfrm>
          <a:prstGeom prst="rect">
            <a:avLst/>
          </a:prstGeom>
          <a:noFill/>
        </p:spPr>
        <p:txBody>
          <a:bodyPr wrap="square">
            <a:spAutoFit/>
          </a:bodyPr>
          <a:lstStyle/>
          <a:p>
            <a:r>
              <a:rPr lang="es-ES" sz="3200" dirty="0">
                <a:latin typeface="Times New Roman" panose="02020603050405020304" pitchFamily="18" charset="0"/>
                <a:cs typeface="Times New Roman" panose="02020603050405020304" pitchFamily="18" charset="0"/>
              </a:rPr>
              <a:t>REDUCIR</a:t>
            </a:r>
          </a:p>
          <a:p>
            <a:endParaRPr lang="es-ES" dirty="0">
              <a:latin typeface="Times New Roman" panose="02020603050405020304" pitchFamily="18" charset="0"/>
              <a:cs typeface="Times New Roman" panose="02020603050405020304" pitchFamily="18" charset="0"/>
            </a:endParaRPr>
          </a:p>
          <a:p>
            <a:pPr algn="just"/>
            <a:r>
              <a:rPr lang="es-ES" sz="2000" dirty="0">
                <a:latin typeface="Times New Roman" panose="02020603050405020304" pitchFamily="18" charset="0"/>
                <a:cs typeface="Times New Roman" panose="02020603050405020304" pitchFamily="18" charset="0"/>
              </a:rPr>
              <a:t>En las industrias, el uso de procesos de fabricación más eficientes y mejores materiales generalmente reducen la producción de desechos. La aplicación de técnicas o procesos en la minimización de desechos ha conducido al desarrollo de innovadores y comercialmente exitosos productos de reemplazo. La minimización de desechos tiene beneficios comprobados para industria y el medio ambiente en general.</a:t>
            </a:r>
          </a:p>
          <a:p>
            <a:pPr algn="just"/>
            <a:endParaRPr lang="es-ES" sz="2000" dirty="0">
              <a:latin typeface="Times New Roman" panose="02020603050405020304" pitchFamily="18" charset="0"/>
              <a:cs typeface="Times New Roman" panose="02020603050405020304" pitchFamily="18" charset="0"/>
            </a:endParaRPr>
          </a:p>
          <a:p>
            <a:pPr algn="just"/>
            <a:r>
              <a:rPr lang="es-ES" sz="2000" dirty="0">
                <a:latin typeface="Times New Roman" panose="02020603050405020304" pitchFamily="18" charset="0"/>
                <a:cs typeface="Times New Roman" panose="02020603050405020304" pitchFamily="18" charset="0"/>
              </a:rPr>
              <a:t>La minimización de desechos a menudo requiere una inversión, que normalmente se compensa con la ahorros. Sin embargo, la reducción de desechos en una parte del proceso de producción puede crear producción de desechos en otra parte.</a:t>
            </a:r>
          </a:p>
          <a:p>
            <a:pPr algn="just"/>
            <a:endParaRPr lang="es-ES" sz="2000" dirty="0">
              <a:latin typeface="Times New Roman" panose="02020603050405020304" pitchFamily="18" charset="0"/>
              <a:cs typeface="Times New Roman" panose="02020603050405020304" pitchFamily="18" charset="0"/>
            </a:endParaRPr>
          </a:p>
          <a:p>
            <a:pPr algn="just"/>
            <a:r>
              <a:rPr lang="es-ES" sz="2000" dirty="0">
                <a:latin typeface="Times New Roman" panose="02020603050405020304" pitchFamily="18" charset="0"/>
                <a:cs typeface="Times New Roman" panose="02020603050405020304" pitchFamily="18" charset="0"/>
              </a:rPr>
              <a:t>Existen incentivos gubernamentales para la minimización de desechos en la producción </a:t>
            </a:r>
            <a:r>
              <a:rPr lang="es-ES" sz="2000" dirty="0" err="1">
                <a:latin typeface="Times New Roman" panose="02020603050405020304" pitchFamily="18" charset="0"/>
                <a:cs typeface="Times New Roman" panose="02020603050405020304" pitchFamily="18" charset="0"/>
              </a:rPr>
              <a:t>industrail</a:t>
            </a:r>
            <a:r>
              <a:rPr lang="es-ES" sz="2000" dirty="0">
                <a:latin typeface="Times New Roman" panose="02020603050405020304" pitchFamily="18" charset="0"/>
                <a:cs typeface="Times New Roman" panose="02020603050405020304" pitchFamily="18" charset="0"/>
              </a:rPr>
              <a:t>, que se centran en beneficios ambientales en la adopción de estrategias de minimización de desechos. En el Reino Unido, varios esquemas piloto como </a:t>
            </a:r>
            <a:r>
              <a:rPr lang="es-ES" sz="2000" dirty="0" err="1">
                <a:latin typeface="Times New Roman" panose="02020603050405020304" pitchFamily="18" charset="0"/>
                <a:cs typeface="Times New Roman" panose="02020603050405020304" pitchFamily="18" charset="0"/>
              </a:rPr>
              <a:t>The</a:t>
            </a:r>
            <a:r>
              <a:rPr lang="es-ES" sz="2000" dirty="0">
                <a:latin typeface="Times New Roman" panose="02020603050405020304" pitchFamily="18" charset="0"/>
                <a:cs typeface="Times New Roman" panose="02020603050405020304" pitchFamily="18" charset="0"/>
              </a:rPr>
              <a:t> </a:t>
            </a:r>
            <a:r>
              <a:rPr lang="es-ES" sz="2000" dirty="0" err="1">
                <a:latin typeface="Times New Roman" panose="02020603050405020304" pitchFamily="18" charset="0"/>
                <a:cs typeface="Times New Roman" panose="02020603050405020304" pitchFamily="18" charset="0"/>
              </a:rPr>
              <a:t>Catalyst</a:t>
            </a:r>
            <a:r>
              <a:rPr lang="es-ES" sz="2000" dirty="0">
                <a:latin typeface="Times New Roman" panose="02020603050405020304" pitchFamily="18" charset="0"/>
                <a:cs typeface="Times New Roman" panose="02020603050405020304" pitchFamily="18" charset="0"/>
              </a:rPr>
              <a:t> Project y Dee </a:t>
            </a:r>
            <a:r>
              <a:rPr lang="es-ES" sz="2000" dirty="0" err="1">
                <a:latin typeface="Times New Roman" panose="02020603050405020304" pitchFamily="18" charset="0"/>
                <a:cs typeface="Times New Roman" panose="02020603050405020304" pitchFamily="18" charset="0"/>
              </a:rPr>
              <a:t>Waste</a:t>
            </a:r>
            <a:r>
              <a:rPr lang="es-ES" sz="2000" dirty="0">
                <a:latin typeface="Times New Roman" panose="02020603050405020304" pitchFamily="18" charset="0"/>
                <a:cs typeface="Times New Roman" panose="02020603050405020304" pitchFamily="18" charset="0"/>
              </a:rPr>
              <a:t> </a:t>
            </a:r>
            <a:r>
              <a:rPr lang="es-ES" sz="2000" dirty="0" err="1">
                <a:latin typeface="Times New Roman" panose="02020603050405020304" pitchFamily="18" charset="0"/>
                <a:cs typeface="Times New Roman" panose="02020603050405020304" pitchFamily="18" charset="0"/>
              </a:rPr>
              <a:t>Minimization</a:t>
            </a:r>
            <a:r>
              <a:rPr lang="es-ES" sz="2000" dirty="0">
                <a:latin typeface="Times New Roman" panose="02020603050405020304" pitchFamily="18" charset="0"/>
                <a:cs typeface="Times New Roman" panose="02020603050405020304" pitchFamily="18" charset="0"/>
              </a:rPr>
              <a:t> Project, han demostrado la eficacia de tales políticas.</a:t>
            </a:r>
          </a:p>
          <a:p>
            <a:pPr algn="just"/>
            <a:endParaRPr lang="es-ES" sz="2000" dirty="0">
              <a:latin typeface="Times New Roman" panose="02020603050405020304" pitchFamily="18" charset="0"/>
              <a:cs typeface="Times New Roman" panose="02020603050405020304" pitchFamily="18" charset="0"/>
            </a:endParaRPr>
          </a:p>
          <a:p>
            <a:pPr algn="just"/>
            <a:r>
              <a:rPr lang="es-ES" sz="2000" dirty="0">
                <a:latin typeface="Times New Roman" panose="02020603050405020304" pitchFamily="18" charset="0"/>
                <a:cs typeface="Times New Roman" panose="02020603050405020304" pitchFamily="18" charset="0"/>
              </a:rPr>
              <a:t>Catorce empresas en </a:t>
            </a:r>
            <a:r>
              <a:rPr lang="es-ES" sz="2000" dirty="0" err="1">
                <a:latin typeface="Times New Roman" panose="02020603050405020304" pitchFamily="18" charset="0"/>
                <a:cs typeface="Times New Roman" panose="02020603050405020304" pitchFamily="18" charset="0"/>
              </a:rPr>
              <a:t>Merseyside</a:t>
            </a:r>
            <a:r>
              <a:rPr lang="es-ES" sz="2000" dirty="0">
                <a:latin typeface="Times New Roman" panose="02020603050405020304" pitchFamily="18" charset="0"/>
                <a:cs typeface="Times New Roman" panose="02020603050405020304" pitchFamily="18" charset="0"/>
              </a:rPr>
              <a:t> (un condado metropolitano en el noroeste de Inglaterra participó en el Proyecto </a:t>
            </a:r>
            <a:r>
              <a:rPr lang="es-ES" sz="2000" dirty="0" err="1">
                <a:latin typeface="Times New Roman" panose="02020603050405020304" pitchFamily="18" charset="0"/>
                <a:cs typeface="Times New Roman" panose="02020603050405020304" pitchFamily="18" charset="0"/>
              </a:rPr>
              <a:t>Catalyst</a:t>
            </a:r>
            <a:r>
              <a:rPr lang="es-ES" sz="2000" dirty="0">
                <a:latin typeface="Times New Roman" panose="02020603050405020304" pitchFamily="18" charset="0"/>
                <a:cs typeface="Times New Roman" panose="02020603050405020304" pitchFamily="18" charset="0"/>
              </a:rPr>
              <a:t>; el proyecto generó ahorros totales de £ 9 millones y los desechos en rellenos sanitarios se redujeron en 12.000 toneladas por año</a:t>
            </a:r>
            <a:r>
              <a:rPr lang="es-ES" dirty="0">
                <a:latin typeface="Times New Roman" panose="02020603050405020304" pitchFamily="18" charset="0"/>
                <a:cs typeface="Times New Roman" panose="02020603050405020304" pitchFamily="18" charset="0"/>
              </a:rPr>
              <a:t>.</a:t>
            </a:r>
            <a:endParaRPr lang="es-MX"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078282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a:spLocks noGrp="1"/>
          </p:cNvSpPr>
          <p:nvPr>
            <p:ph type="sldNum" sz="quarter" idx="12"/>
          </p:nvPr>
        </p:nvSpPr>
        <p:spPr>
          <a:xfrm>
            <a:off x="10857370" y="7123897"/>
            <a:ext cx="3022521" cy="162032"/>
          </a:xfrm>
          <a:prstGeom prst="rect">
            <a:avLst/>
          </a:prstGeom>
        </p:spPr>
        <p:txBody>
          <a:bodyPr vert="horz" wrap="square" lIns="0" tIns="0" rIns="0" bIns="0" rtlCol="0" anchor="ctr">
            <a:spAutoFit/>
          </a:bodyPr>
          <a:lstStyle/>
          <a:p>
            <a:pPr marL="114935"/>
            <a:fld id="{81D60167-4931-47E6-BA6A-407CBD079E47}" type="slidenum">
              <a:rPr dirty="0"/>
              <a:pPr marL="114935"/>
              <a:t>36</a:t>
            </a:fld>
            <a:endParaRPr dirty="0"/>
          </a:p>
        </p:txBody>
      </p:sp>
      <p:sp>
        <p:nvSpPr>
          <p:cNvPr id="4" name="CuadroTexto 3">
            <a:extLst>
              <a:ext uri="{FF2B5EF4-FFF2-40B4-BE49-F238E27FC236}">
                <a16:creationId xmlns:a16="http://schemas.microsoft.com/office/drawing/2014/main" id="{C73A4070-ED70-4B89-AB6C-49DEFA6F267C}"/>
              </a:ext>
            </a:extLst>
          </p:cNvPr>
          <p:cNvSpPr txBox="1"/>
          <p:nvPr/>
        </p:nvSpPr>
        <p:spPr>
          <a:xfrm>
            <a:off x="277812" y="270571"/>
            <a:ext cx="12877800" cy="6340197"/>
          </a:xfrm>
          <a:prstGeom prst="rect">
            <a:avLst/>
          </a:prstGeom>
          <a:noFill/>
        </p:spPr>
        <p:txBody>
          <a:bodyPr wrap="square">
            <a:spAutoFit/>
          </a:bodyPr>
          <a:lstStyle/>
          <a:p>
            <a:pPr algn="just"/>
            <a:r>
              <a:rPr lang="es-ES" sz="2800" dirty="0">
                <a:latin typeface="Times New Roman" panose="02020603050405020304" pitchFamily="18" charset="0"/>
                <a:cs typeface="Times New Roman" panose="02020603050405020304" pitchFamily="18" charset="0"/>
              </a:rPr>
              <a:t>REDUCIR PROCESOS</a:t>
            </a:r>
          </a:p>
          <a:p>
            <a:pPr algn="just"/>
            <a:endParaRPr lang="es-ES" dirty="0">
              <a:latin typeface="Times New Roman" panose="02020603050405020304" pitchFamily="18" charset="0"/>
              <a:cs typeface="Times New Roman" panose="02020603050405020304" pitchFamily="18" charset="0"/>
            </a:endParaRPr>
          </a:p>
          <a:p>
            <a:pPr algn="just"/>
            <a:r>
              <a:rPr lang="es-ES" b="1" dirty="0">
                <a:latin typeface="Times New Roman" panose="02020603050405020304" pitchFamily="18" charset="0"/>
                <a:cs typeface="Times New Roman" panose="02020603050405020304" pitchFamily="18" charset="0"/>
              </a:rPr>
              <a:t>OPTIMIZACIÓN DE RECURSOS</a:t>
            </a:r>
            <a:r>
              <a:rPr lang="es-ES" dirty="0">
                <a:latin typeface="Times New Roman" panose="02020603050405020304" pitchFamily="18" charset="0"/>
                <a:cs typeface="Times New Roman" panose="02020603050405020304" pitchFamily="18" charset="0"/>
              </a:rPr>
              <a:t>: minimizar la cantidad de desechos producidos por organizaciones o individuos va de la mano con la optimización de su uso de materias primas. Por ejemplo, una modista puede colocar patrones en un tramo de tela en una forma particular que le pueda permitir que la prenda se corte desde el área más pequeña de tela.</a:t>
            </a:r>
          </a:p>
          <a:p>
            <a:pPr algn="just"/>
            <a:endParaRPr lang="es-ES" dirty="0">
              <a:latin typeface="Times New Roman" panose="02020603050405020304" pitchFamily="18" charset="0"/>
              <a:cs typeface="Times New Roman" panose="02020603050405020304" pitchFamily="18" charset="0"/>
            </a:endParaRPr>
          </a:p>
          <a:p>
            <a:pPr algn="just"/>
            <a:r>
              <a:rPr lang="es-ES" b="1" dirty="0">
                <a:latin typeface="Times New Roman" panose="02020603050405020304" pitchFamily="18" charset="0"/>
                <a:cs typeface="Times New Roman" panose="02020603050405020304" pitchFamily="18" charset="0"/>
              </a:rPr>
              <a:t>REUTILIZACIÓN DE MATERIAL DE DESECHOS</a:t>
            </a:r>
            <a:r>
              <a:rPr lang="es-ES" dirty="0">
                <a:latin typeface="Times New Roman" panose="02020603050405020304" pitchFamily="18" charset="0"/>
                <a:cs typeface="Times New Roman" panose="02020603050405020304" pitchFamily="18" charset="0"/>
              </a:rPr>
              <a:t>: los desechos se pueden volver a incorporar inmediatamente en el inicio de la línea de fabricación para que no se conviertan en un producto de desecho. Muchos industrias hacen esto de forma rutinaria; por ejemplo, las fábricas de papel devuelven los rollos dañados a la inicio de la línea de producción, y en la fabricación de artículos plásticos, recortes y la chatarra se vuelve a incorporar a nuevos productos.</a:t>
            </a:r>
          </a:p>
          <a:p>
            <a:pPr algn="just"/>
            <a:endParaRPr lang="es-ES" dirty="0">
              <a:latin typeface="Times New Roman" panose="02020603050405020304" pitchFamily="18" charset="0"/>
              <a:cs typeface="Times New Roman" panose="02020603050405020304" pitchFamily="18" charset="0"/>
            </a:endParaRPr>
          </a:p>
          <a:p>
            <a:pPr algn="just"/>
            <a:r>
              <a:rPr lang="es-ES" b="1" dirty="0">
                <a:latin typeface="Times New Roman" panose="02020603050405020304" pitchFamily="18" charset="0"/>
                <a:cs typeface="Times New Roman" panose="02020603050405020304" pitchFamily="18" charset="0"/>
              </a:rPr>
              <a:t>CONTROL DE CALIDAD MEJORADO Y MONITOREO DE PROCESOS</a:t>
            </a:r>
            <a:r>
              <a:rPr lang="es-ES" dirty="0">
                <a:latin typeface="Times New Roman" panose="02020603050405020304" pitchFamily="18" charset="0"/>
                <a:cs typeface="Times New Roman" panose="02020603050405020304" pitchFamily="18" charset="0"/>
              </a:rPr>
              <a:t>: los pasos pueden ser tomados para asegurar que el número de lotes rechazados se mantenga al mínimo. Esto se consigue aumentando la frecuencia de inspección y el número de puntos de inspección. Por ejemplo, la instalación de equipos automatizados de monitoreo continuo que puede ayudar a identificar problemas de producción en una etapa temprana.</a:t>
            </a:r>
          </a:p>
          <a:p>
            <a:pPr algn="just"/>
            <a:endParaRPr lang="es-ES" dirty="0">
              <a:latin typeface="Times New Roman" panose="02020603050405020304" pitchFamily="18" charset="0"/>
              <a:cs typeface="Times New Roman" panose="02020603050405020304" pitchFamily="18" charset="0"/>
            </a:endParaRPr>
          </a:p>
          <a:p>
            <a:pPr algn="just"/>
            <a:r>
              <a:rPr lang="es-ES" b="1" dirty="0">
                <a:latin typeface="Times New Roman" panose="02020603050405020304" pitchFamily="18" charset="0"/>
                <a:cs typeface="Times New Roman" panose="02020603050405020304" pitchFamily="18" charset="0"/>
              </a:rPr>
              <a:t>INTERCAMBIOS DE DESECHOS</a:t>
            </a:r>
            <a:r>
              <a:rPr lang="es-ES" dirty="0">
                <a:latin typeface="Times New Roman" panose="02020603050405020304" pitchFamily="18" charset="0"/>
                <a:cs typeface="Times New Roman" panose="02020603050405020304" pitchFamily="18" charset="0"/>
              </a:rPr>
              <a:t>: aquí es donde el desecho de un proceso se convierte material para un segundo proceso. Los intercambios de desechos representan otra forma de reducir los desechos volúmenes de eliminación de desechos que no se pueden eliminar.</a:t>
            </a:r>
          </a:p>
          <a:p>
            <a:pPr algn="just"/>
            <a:endParaRPr lang="es-ES" dirty="0">
              <a:latin typeface="Times New Roman" panose="02020603050405020304" pitchFamily="18" charset="0"/>
              <a:cs typeface="Times New Roman" panose="02020603050405020304" pitchFamily="18" charset="0"/>
            </a:endParaRPr>
          </a:p>
          <a:p>
            <a:pPr algn="just"/>
            <a:r>
              <a:rPr lang="es-ES" b="1" dirty="0">
                <a:latin typeface="Times New Roman" panose="02020603050405020304" pitchFamily="18" charset="0"/>
                <a:cs typeface="Times New Roman" panose="02020603050405020304" pitchFamily="18" charset="0"/>
              </a:rPr>
              <a:t>ENVÍO AL PUNTO DE USO</a:t>
            </a:r>
            <a:r>
              <a:rPr lang="es-ES" dirty="0">
                <a:latin typeface="Times New Roman" panose="02020603050405020304" pitchFamily="18" charset="0"/>
                <a:cs typeface="Times New Roman" panose="02020603050405020304" pitchFamily="18" charset="0"/>
              </a:rPr>
              <a:t>: esto implica realizar entregas de materias primas entrantes o componentes directamente al punto donde se ensamblan o se utilizan en la fabricación proceso para minimizar la manipulación y el uso de envoltorios o envolventes protectores.</a:t>
            </a:r>
            <a:endParaRPr lang="es-MX"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444902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a:spLocks noGrp="1"/>
          </p:cNvSpPr>
          <p:nvPr>
            <p:ph type="sldNum" sz="quarter" idx="12"/>
          </p:nvPr>
        </p:nvSpPr>
        <p:spPr>
          <a:xfrm>
            <a:off x="10857370" y="7123897"/>
            <a:ext cx="3022521" cy="162032"/>
          </a:xfrm>
          <a:prstGeom prst="rect">
            <a:avLst/>
          </a:prstGeom>
        </p:spPr>
        <p:txBody>
          <a:bodyPr vert="horz" wrap="square" lIns="0" tIns="0" rIns="0" bIns="0" rtlCol="0" anchor="ctr">
            <a:spAutoFit/>
          </a:bodyPr>
          <a:lstStyle/>
          <a:p>
            <a:pPr marL="114935"/>
            <a:fld id="{81D60167-4931-47E6-BA6A-407CBD079E47}" type="slidenum">
              <a:rPr dirty="0"/>
              <a:pPr marL="114935"/>
              <a:t>37</a:t>
            </a:fld>
            <a:endParaRPr dirty="0"/>
          </a:p>
        </p:txBody>
      </p:sp>
      <p:sp>
        <p:nvSpPr>
          <p:cNvPr id="4" name="CuadroTexto 3">
            <a:extLst>
              <a:ext uri="{FF2B5EF4-FFF2-40B4-BE49-F238E27FC236}">
                <a16:creationId xmlns:a16="http://schemas.microsoft.com/office/drawing/2014/main" id="{FDCA27DB-D120-4132-A1CF-1E38DC2075C7}"/>
              </a:ext>
            </a:extLst>
          </p:cNvPr>
          <p:cNvSpPr txBox="1"/>
          <p:nvPr/>
        </p:nvSpPr>
        <p:spPr>
          <a:xfrm>
            <a:off x="315912" y="425450"/>
            <a:ext cx="12801600" cy="6124754"/>
          </a:xfrm>
          <a:prstGeom prst="rect">
            <a:avLst/>
          </a:prstGeom>
          <a:noFill/>
        </p:spPr>
        <p:txBody>
          <a:bodyPr wrap="square">
            <a:spAutoFit/>
          </a:bodyPr>
          <a:lstStyle/>
          <a:p>
            <a:pPr algn="just"/>
            <a:r>
              <a:rPr lang="es-ES" sz="3200" dirty="0">
                <a:latin typeface="Times New Roman" panose="02020603050405020304" pitchFamily="18" charset="0"/>
                <a:cs typeface="Times New Roman" panose="02020603050405020304" pitchFamily="18" charset="0"/>
              </a:rPr>
              <a:t>REUTILIZAR</a:t>
            </a:r>
          </a:p>
          <a:p>
            <a:pPr algn="just"/>
            <a:endParaRPr lang="es-ES" dirty="0">
              <a:latin typeface="Times New Roman" panose="02020603050405020304" pitchFamily="18" charset="0"/>
              <a:cs typeface="Times New Roman" panose="02020603050405020304" pitchFamily="18" charset="0"/>
            </a:endParaRPr>
          </a:p>
          <a:p>
            <a:pPr algn="just"/>
            <a:r>
              <a:rPr lang="es-ES" b="1" u="sng" dirty="0">
                <a:latin typeface="Times New Roman" panose="02020603050405020304" pitchFamily="18" charset="0"/>
                <a:cs typeface="Times New Roman" panose="02020603050405020304" pitchFamily="18" charset="0"/>
              </a:rPr>
              <a:t>Reutilizar</a:t>
            </a:r>
            <a:r>
              <a:rPr lang="es-ES" dirty="0">
                <a:latin typeface="Times New Roman" panose="02020603050405020304" pitchFamily="18" charset="0"/>
                <a:cs typeface="Times New Roman" panose="02020603050405020304" pitchFamily="18" charset="0"/>
              </a:rPr>
              <a:t> es usar un artículo más de una vez. Esto incluye la reutilización convencional donde el artículo se usa de nuevo para la misma función, y reutilización de nueva vida donde se utiliza para una función diferente. Por el contrario, </a:t>
            </a:r>
            <a:r>
              <a:rPr lang="es-ES" b="1" u="sng" dirty="0">
                <a:latin typeface="Times New Roman" panose="02020603050405020304" pitchFamily="18" charset="0"/>
                <a:cs typeface="Times New Roman" panose="02020603050405020304" pitchFamily="18" charset="0"/>
              </a:rPr>
              <a:t>el reciclaje</a:t>
            </a:r>
            <a:r>
              <a:rPr lang="es-ES" dirty="0">
                <a:latin typeface="Times New Roman" panose="02020603050405020304" pitchFamily="18" charset="0"/>
                <a:cs typeface="Times New Roman" panose="02020603050405020304" pitchFamily="18" charset="0"/>
              </a:rPr>
              <a:t> es la descomposición del artículo usado en materias primas que se utilizan para fabricar artículos nuevos.</a:t>
            </a: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Tomando productos útiles e intercambiándolos, sin reprocesar, reutilizar ayuda a ahorrar tiempo, dinero, energía y recursos. En términos económicos más amplios, la </a:t>
            </a:r>
            <a:r>
              <a:rPr lang="es-ES" b="1" dirty="0">
                <a:latin typeface="Times New Roman" panose="02020603050405020304" pitchFamily="18" charset="0"/>
                <a:cs typeface="Times New Roman" panose="02020603050405020304" pitchFamily="18" charset="0"/>
              </a:rPr>
              <a:t>reutilización</a:t>
            </a:r>
            <a:r>
              <a:rPr lang="es-ES" dirty="0">
                <a:latin typeface="Times New Roman" panose="02020603050405020304" pitchFamily="18" charset="0"/>
                <a:cs typeface="Times New Roman" panose="02020603050405020304" pitchFamily="18" charset="0"/>
              </a:rPr>
              <a:t> ofrece productos de calidad a personas y organizaciones con medios limitados, al mismo tiempo que genera empleos y actividad empresarial que contribuyen a la economía.</a:t>
            </a: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Históricamente, la motivación financiera fue uno de los principales impulsores de la reutilización. En el mundo en desarrollo, este motor impulsor puede conducir a niveles muy altos de reutilización, sin embargo </a:t>
            </a:r>
            <a:r>
              <a:rPr lang="es-ES" b="1" i="1" dirty="0">
                <a:latin typeface="Times New Roman" panose="02020603050405020304" pitchFamily="18" charset="0"/>
                <a:cs typeface="Times New Roman" panose="02020603050405020304" pitchFamily="18" charset="0"/>
              </a:rPr>
              <a:t>el aumento de salarios y la consiguiente demanda de los consumidores por la conveniencia de productos desechables ha hecho que la reutilización de artículos de bajo valor como envases</a:t>
            </a:r>
            <a:r>
              <a:rPr lang="es-ES" dirty="0">
                <a:latin typeface="Times New Roman" panose="02020603050405020304" pitchFamily="18" charset="0"/>
                <a:cs typeface="Times New Roman" panose="02020603050405020304" pitchFamily="18" charset="0"/>
              </a:rPr>
              <a:t>, sea algo </a:t>
            </a:r>
            <a:r>
              <a:rPr lang="es-ES" b="1" i="1" dirty="0">
                <a:latin typeface="Times New Roman" panose="02020603050405020304" pitchFamily="18" charset="0"/>
                <a:cs typeface="Times New Roman" panose="02020603050405020304" pitchFamily="18" charset="0"/>
              </a:rPr>
              <a:t>no económico o antieconómico </a:t>
            </a:r>
            <a:r>
              <a:rPr lang="es-ES" dirty="0">
                <a:latin typeface="Times New Roman" panose="02020603050405020304" pitchFamily="18" charset="0"/>
                <a:cs typeface="Times New Roman" panose="02020603050405020304" pitchFamily="18" charset="0"/>
              </a:rPr>
              <a:t>en los países más ricos, lo que lleva a la desaparición de muchos programas de  reutilización.</a:t>
            </a: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La conciencia ambiental actual está cambiando gradualmente las actitudes y regulaciones, como las nuevas regulaciones de empaque, están comenzando gradualmente para revertir la situación.</a:t>
            </a: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Un ejemplo de reutilización convencional es la entrega a domicilio de leche en envases o botellas rellenables (</a:t>
            </a:r>
            <a:r>
              <a:rPr lang="es-ES" dirty="0" err="1">
                <a:latin typeface="Times New Roman" panose="02020603050405020304" pitchFamily="18" charset="0"/>
                <a:cs typeface="Times New Roman" panose="02020603050405020304" pitchFamily="18" charset="0"/>
              </a:rPr>
              <a:t>refill</a:t>
            </a:r>
            <a:r>
              <a:rPr lang="es-ES" dirty="0">
                <a:latin typeface="Times New Roman" panose="02020603050405020304" pitchFamily="18" charset="0"/>
                <a:cs typeface="Times New Roman" panose="02020603050405020304" pitchFamily="18" charset="0"/>
              </a:rPr>
              <a:t>); otros ejemplos incluyen el recauchado y/o </a:t>
            </a:r>
            <a:r>
              <a:rPr lang="es-ES" dirty="0" err="1">
                <a:latin typeface="Times New Roman" panose="02020603050405020304" pitchFamily="18" charset="0"/>
                <a:cs typeface="Times New Roman" panose="02020603050405020304" pitchFamily="18" charset="0"/>
              </a:rPr>
              <a:t>re-vulcanizado</a:t>
            </a:r>
            <a:r>
              <a:rPr lang="es-ES" dirty="0">
                <a:latin typeface="Times New Roman" panose="02020603050405020304" pitchFamily="18" charset="0"/>
                <a:cs typeface="Times New Roman" panose="02020603050405020304" pitchFamily="18" charset="0"/>
              </a:rPr>
              <a:t> de neumáticos y el uso de cajas de plástico retornables/reutilizables como contenedores de envío, en lugar de usar cajas de cartón corrugado (</a:t>
            </a:r>
            <a:r>
              <a:rPr lang="es-ES" dirty="0" err="1">
                <a:latin typeface="Times New Roman" panose="02020603050405020304" pitchFamily="18" charset="0"/>
                <a:cs typeface="Times New Roman" panose="02020603050405020304" pitchFamily="18" charset="0"/>
              </a:rPr>
              <a:t>rievots</a:t>
            </a:r>
            <a:r>
              <a:rPr lang="es-ES" dirty="0">
                <a:latin typeface="Times New Roman" panose="02020603050405020304" pitchFamily="18" charset="0"/>
                <a:cs typeface="Times New Roman" panose="02020603050405020304" pitchFamily="18" charset="0"/>
              </a:rPr>
              <a:t>) de un solo uso.</a:t>
            </a:r>
            <a:endParaRPr lang="es-MX"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606916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a:spLocks noGrp="1"/>
          </p:cNvSpPr>
          <p:nvPr>
            <p:ph type="sldNum" sz="quarter" idx="12"/>
          </p:nvPr>
        </p:nvSpPr>
        <p:spPr>
          <a:xfrm>
            <a:off x="10857370" y="7123897"/>
            <a:ext cx="3022521" cy="162032"/>
          </a:xfrm>
          <a:prstGeom prst="rect">
            <a:avLst/>
          </a:prstGeom>
        </p:spPr>
        <p:txBody>
          <a:bodyPr vert="horz" wrap="square" lIns="0" tIns="0" rIns="0" bIns="0" rtlCol="0" anchor="ctr">
            <a:spAutoFit/>
          </a:bodyPr>
          <a:lstStyle/>
          <a:p>
            <a:pPr marL="114935"/>
            <a:fld id="{81D60167-4931-47E6-BA6A-407CBD079E47}" type="slidenum">
              <a:rPr dirty="0"/>
              <a:pPr marL="114935"/>
              <a:t>38</a:t>
            </a:fld>
            <a:endParaRPr dirty="0"/>
          </a:p>
        </p:txBody>
      </p:sp>
      <p:sp>
        <p:nvSpPr>
          <p:cNvPr id="2" name="Rectangle 1">
            <a:extLst>
              <a:ext uri="{FF2B5EF4-FFF2-40B4-BE49-F238E27FC236}">
                <a16:creationId xmlns:a16="http://schemas.microsoft.com/office/drawing/2014/main" id="{56A96EE1-0EE2-4AAB-927E-20FEAF1E75C5}"/>
              </a:ext>
            </a:extLst>
          </p:cNvPr>
          <p:cNvSpPr>
            <a:spLocks noChangeArrowheads="1"/>
          </p:cNvSpPr>
          <p:nvPr/>
        </p:nvSpPr>
        <p:spPr bwMode="auto">
          <a:xfrm>
            <a:off x="600344" y="3546451"/>
            <a:ext cx="4515469" cy="463598"/>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4283" rIns="0" bIns="-14283"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s-MX" sz="1600" b="0" i="0" u="none" strike="noStrike" cap="none" normalizeH="0" baseline="0" dirty="0">
                <a:ln>
                  <a:noFill/>
                </a:ln>
                <a:solidFill>
                  <a:srgbClr val="202124"/>
                </a:solidFill>
                <a:effectLst/>
                <a:latin typeface="Times New Roman" panose="02020603050405020304" pitchFamily="18" charset="0"/>
                <a:cs typeface="Times New Roman" panose="02020603050405020304" pitchFamily="18" charset="0"/>
              </a:rPr>
              <a:t>Neumáticos, botellas y latas como materiales de construcción.</a:t>
            </a:r>
            <a:r>
              <a:rPr kumimoji="0" lang="es-ES" altLang="es-MX"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p>
        </p:txBody>
      </p:sp>
      <p:sp>
        <p:nvSpPr>
          <p:cNvPr id="5" name="CuadroTexto 4">
            <a:extLst>
              <a:ext uri="{FF2B5EF4-FFF2-40B4-BE49-F238E27FC236}">
                <a16:creationId xmlns:a16="http://schemas.microsoft.com/office/drawing/2014/main" id="{6B7A239C-561A-4EA7-ACDF-F8C36705812E}"/>
              </a:ext>
            </a:extLst>
          </p:cNvPr>
          <p:cNvSpPr txBox="1"/>
          <p:nvPr/>
        </p:nvSpPr>
        <p:spPr>
          <a:xfrm>
            <a:off x="7226923" y="4143431"/>
            <a:ext cx="5029895" cy="646331"/>
          </a:xfrm>
          <a:prstGeom prst="rect">
            <a:avLst/>
          </a:prstGeom>
          <a:noFill/>
        </p:spPr>
        <p:txBody>
          <a:bodyPr wrap="square">
            <a:spAutoFit/>
          </a:bodyPr>
          <a:lstStyle/>
          <a:p>
            <a:r>
              <a:rPr lang="es-MX" dirty="0">
                <a:latin typeface="Times New Roman" panose="02020603050405020304" pitchFamily="18" charset="0"/>
                <a:cs typeface="Times New Roman" panose="02020603050405020304" pitchFamily="18" charset="0"/>
              </a:rPr>
              <a:t>Un carrete de alambre eléctrico reutilizado como mesa central en una feria de Río de Janeiro</a:t>
            </a:r>
          </a:p>
        </p:txBody>
      </p:sp>
      <p:sp>
        <p:nvSpPr>
          <p:cNvPr id="7" name="CuadroTexto 6">
            <a:extLst>
              <a:ext uri="{FF2B5EF4-FFF2-40B4-BE49-F238E27FC236}">
                <a16:creationId xmlns:a16="http://schemas.microsoft.com/office/drawing/2014/main" id="{C407FF5A-5017-4550-93C3-54DF391CF8F9}"/>
              </a:ext>
            </a:extLst>
          </p:cNvPr>
          <p:cNvSpPr txBox="1"/>
          <p:nvPr/>
        </p:nvSpPr>
        <p:spPr>
          <a:xfrm>
            <a:off x="5115813" y="5796572"/>
            <a:ext cx="5334000" cy="830997"/>
          </a:xfrm>
          <a:prstGeom prst="rect">
            <a:avLst/>
          </a:prstGeom>
          <a:noFill/>
        </p:spPr>
        <p:txBody>
          <a:bodyPr wrap="square">
            <a:spAutoFit/>
          </a:bodyPr>
          <a:lstStyle/>
          <a:p>
            <a:pPr algn="just"/>
            <a:r>
              <a:rPr lang="es-ES" sz="1600" dirty="0">
                <a:latin typeface="Times New Roman" panose="02020603050405020304" pitchFamily="18" charset="0"/>
                <a:cs typeface="Times New Roman" panose="02020603050405020304" pitchFamily="18" charset="0"/>
              </a:rPr>
              <a:t>Botellas de vidrio reutilizables recolectadas en Bishkek Kirguistán. Los valores de depósito (0,5-2 </a:t>
            </a:r>
            <a:r>
              <a:rPr lang="es-ES" sz="1600" dirty="0" err="1">
                <a:latin typeface="Times New Roman" panose="02020603050405020304" pitchFamily="18" charset="0"/>
                <a:cs typeface="Times New Roman" panose="02020603050405020304" pitchFamily="18" charset="0"/>
              </a:rPr>
              <a:t>som</a:t>
            </a:r>
            <a:r>
              <a:rPr lang="es-ES" sz="1600" dirty="0">
                <a:latin typeface="Times New Roman" panose="02020603050405020304" pitchFamily="18" charset="0"/>
                <a:cs typeface="Times New Roman" panose="02020603050405020304" pitchFamily="18" charset="0"/>
              </a:rPr>
              <a:t> kirguís) se publican junto a las botellas de muestra en la rejilla</a:t>
            </a:r>
            <a:endParaRPr lang="es-MX" sz="1600" dirty="0">
              <a:latin typeface="Times New Roman" panose="02020603050405020304" pitchFamily="18" charset="0"/>
              <a:cs typeface="Times New Roman" panose="02020603050405020304" pitchFamily="18" charset="0"/>
            </a:endParaRPr>
          </a:p>
        </p:txBody>
      </p:sp>
      <p:pic>
        <p:nvPicPr>
          <p:cNvPr id="8" name="Imagen 7">
            <a:extLst>
              <a:ext uri="{FF2B5EF4-FFF2-40B4-BE49-F238E27FC236}">
                <a16:creationId xmlns:a16="http://schemas.microsoft.com/office/drawing/2014/main" id="{8E85A8DE-A7C3-44A5-B714-B87BE685DCE7}"/>
              </a:ext>
            </a:extLst>
          </p:cNvPr>
          <p:cNvPicPr>
            <a:picLocks noChangeAspect="1"/>
          </p:cNvPicPr>
          <p:nvPr/>
        </p:nvPicPr>
        <p:blipFill rotWithShape="1">
          <a:blip r:embed="rId3">
            <a:extLst>
              <a:ext uri="{28A0092B-C50C-407E-A947-70E740481C1C}">
                <a14:useLocalDpi xmlns:a14="http://schemas.microsoft.com/office/drawing/2010/main" val="0"/>
              </a:ext>
            </a:extLst>
          </a:blip>
          <a:srcRect l="11224" t="19748" r="60906" b="48991"/>
          <a:stretch/>
        </p:blipFill>
        <p:spPr>
          <a:xfrm>
            <a:off x="572969" y="351587"/>
            <a:ext cx="4542844" cy="3061482"/>
          </a:xfrm>
          <a:prstGeom prst="rect">
            <a:avLst/>
          </a:prstGeom>
        </p:spPr>
      </p:pic>
      <p:pic>
        <p:nvPicPr>
          <p:cNvPr id="10" name="Imagen 9">
            <a:extLst>
              <a:ext uri="{FF2B5EF4-FFF2-40B4-BE49-F238E27FC236}">
                <a16:creationId xmlns:a16="http://schemas.microsoft.com/office/drawing/2014/main" id="{4C021BDD-15F2-4FCA-BAA5-FC4CFB709811}"/>
              </a:ext>
            </a:extLst>
          </p:cNvPr>
          <p:cNvPicPr>
            <a:picLocks noChangeAspect="1"/>
          </p:cNvPicPr>
          <p:nvPr/>
        </p:nvPicPr>
        <p:blipFill rotWithShape="1">
          <a:blip r:embed="rId3">
            <a:extLst>
              <a:ext uri="{28A0092B-C50C-407E-A947-70E740481C1C}">
                <a14:useLocalDpi xmlns:a14="http://schemas.microsoft.com/office/drawing/2010/main" val="0"/>
              </a:ext>
            </a:extLst>
          </a:blip>
          <a:srcRect l="11224" t="57935" r="60442" b="5773"/>
          <a:stretch/>
        </p:blipFill>
        <p:spPr>
          <a:xfrm>
            <a:off x="627498" y="4143431"/>
            <a:ext cx="4326728" cy="3329677"/>
          </a:xfrm>
          <a:prstGeom prst="rect">
            <a:avLst/>
          </a:prstGeom>
        </p:spPr>
      </p:pic>
      <p:pic>
        <p:nvPicPr>
          <p:cNvPr id="12" name="Imagen 11">
            <a:extLst>
              <a:ext uri="{FF2B5EF4-FFF2-40B4-BE49-F238E27FC236}">
                <a16:creationId xmlns:a16="http://schemas.microsoft.com/office/drawing/2014/main" id="{7B849AA3-DCA1-4C84-BF32-A0FA07383943}"/>
              </a:ext>
            </a:extLst>
          </p:cNvPr>
          <p:cNvPicPr>
            <a:picLocks noChangeAspect="1"/>
          </p:cNvPicPr>
          <p:nvPr/>
        </p:nvPicPr>
        <p:blipFill rotWithShape="1">
          <a:blip r:embed="rId3">
            <a:extLst>
              <a:ext uri="{28A0092B-C50C-407E-A947-70E740481C1C}">
                <a14:useLocalDpi xmlns:a14="http://schemas.microsoft.com/office/drawing/2010/main" val="0"/>
              </a:ext>
            </a:extLst>
          </a:blip>
          <a:srcRect l="40305" t="28824" r="30612" b="37899"/>
          <a:stretch/>
        </p:blipFill>
        <p:spPr>
          <a:xfrm>
            <a:off x="7226923" y="551995"/>
            <a:ext cx="5029895" cy="3458053"/>
          </a:xfrm>
          <a:prstGeom prst="rect">
            <a:avLst/>
          </a:prstGeom>
        </p:spPr>
      </p:pic>
    </p:spTree>
    <p:extLst>
      <p:ext uri="{BB962C8B-B14F-4D97-AF65-F5344CB8AC3E}">
        <p14:creationId xmlns:p14="http://schemas.microsoft.com/office/powerpoint/2010/main" val="24150476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a:spLocks noGrp="1"/>
          </p:cNvSpPr>
          <p:nvPr>
            <p:ph type="sldNum" sz="quarter" idx="12"/>
          </p:nvPr>
        </p:nvSpPr>
        <p:spPr>
          <a:xfrm>
            <a:off x="10857370" y="7123897"/>
            <a:ext cx="3022521" cy="162032"/>
          </a:xfrm>
          <a:prstGeom prst="rect">
            <a:avLst/>
          </a:prstGeom>
        </p:spPr>
        <p:txBody>
          <a:bodyPr vert="horz" wrap="square" lIns="0" tIns="0" rIns="0" bIns="0" rtlCol="0" anchor="ctr">
            <a:spAutoFit/>
          </a:bodyPr>
          <a:lstStyle/>
          <a:p>
            <a:pPr marL="114935"/>
            <a:fld id="{81D60167-4931-47E6-BA6A-407CBD079E47}" type="slidenum">
              <a:rPr dirty="0"/>
              <a:pPr marL="114935"/>
              <a:t>39</a:t>
            </a:fld>
            <a:endParaRPr dirty="0"/>
          </a:p>
        </p:txBody>
      </p:sp>
      <p:sp>
        <p:nvSpPr>
          <p:cNvPr id="4" name="CuadroTexto 3">
            <a:extLst>
              <a:ext uri="{FF2B5EF4-FFF2-40B4-BE49-F238E27FC236}">
                <a16:creationId xmlns:a16="http://schemas.microsoft.com/office/drawing/2014/main" id="{B6069CA1-F214-41A5-A097-7A759378B39E}"/>
              </a:ext>
            </a:extLst>
          </p:cNvPr>
          <p:cNvSpPr txBox="1"/>
          <p:nvPr/>
        </p:nvSpPr>
        <p:spPr>
          <a:xfrm>
            <a:off x="392112" y="501650"/>
            <a:ext cx="12344400" cy="6093976"/>
          </a:xfrm>
          <a:prstGeom prst="rect">
            <a:avLst/>
          </a:prstGeom>
          <a:noFill/>
        </p:spPr>
        <p:txBody>
          <a:bodyPr wrap="square">
            <a:spAutoFit/>
          </a:bodyPr>
          <a:lstStyle/>
          <a:p>
            <a:pPr algn="just"/>
            <a:r>
              <a:rPr lang="es-ES" sz="3200" dirty="0">
                <a:latin typeface="Times New Roman" panose="02020603050405020304" pitchFamily="18" charset="0"/>
                <a:cs typeface="Times New Roman" panose="02020603050405020304" pitchFamily="18" charset="0"/>
              </a:rPr>
              <a:t>RECICLAJE</a:t>
            </a:r>
          </a:p>
          <a:p>
            <a:pPr algn="just"/>
            <a:endParaRPr lang="es-ES" dirty="0">
              <a:latin typeface="Times New Roman" panose="02020603050405020304" pitchFamily="18" charset="0"/>
              <a:cs typeface="Times New Roman" panose="02020603050405020304" pitchFamily="18" charset="0"/>
            </a:endParaRPr>
          </a:p>
          <a:p>
            <a:pPr algn="just"/>
            <a:r>
              <a:rPr lang="es-ES" sz="2000" dirty="0">
                <a:latin typeface="Times New Roman" panose="02020603050405020304" pitchFamily="18" charset="0"/>
                <a:cs typeface="Times New Roman" panose="02020603050405020304" pitchFamily="18" charset="0"/>
              </a:rPr>
              <a:t>El reciclaje de materiales y sustancias contenidas en desechos sólidos es muy sencillo en teoría, pero extremadamente difícil en la práctica. La gente siempre ha recogido útiles y materiales valiosos (por ejemplo, metales) de desechos y  utilizados de nuevo en la industria, debido a que es más económico que extraerlos desde la fuente de las materias primas (</a:t>
            </a:r>
            <a:r>
              <a:rPr lang="es-ES" sz="2000" b="1" i="1" dirty="0">
                <a:latin typeface="Times New Roman" panose="02020603050405020304" pitchFamily="18" charset="0"/>
                <a:cs typeface="Times New Roman" panose="02020603050405020304" pitchFamily="18" charset="0"/>
              </a:rPr>
              <a:t>roca en una mina para extraer, por ejemplo, Fe</a:t>
            </a:r>
            <a:r>
              <a:rPr lang="es-ES" sz="2000" dirty="0">
                <a:latin typeface="Times New Roman" panose="02020603050405020304" pitchFamily="18" charset="0"/>
                <a:cs typeface="Times New Roman" panose="02020603050405020304" pitchFamily="18" charset="0"/>
              </a:rPr>
              <a:t>). También es útil separar de los desechos, aquellos materiales baratos porque todavía tienen algún valor (periódicos viejos para producir pulpa y papel nuevo) o es inconveniente tirarlos (botellas).</a:t>
            </a:r>
          </a:p>
          <a:p>
            <a:pPr algn="just"/>
            <a:endParaRPr lang="es-ES" sz="2000" dirty="0">
              <a:latin typeface="Times New Roman" panose="02020603050405020304" pitchFamily="18" charset="0"/>
              <a:cs typeface="Times New Roman" panose="02020603050405020304" pitchFamily="18" charset="0"/>
            </a:endParaRPr>
          </a:p>
          <a:p>
            <a:pPr algn="just"/>
            <a:r>
              <a:rPr lang="es-ES" sz="2000" dirty="0">
                <a:latin typeface="Times New Roman" panose="02020603050405020304" pitchFamily="18" charset="0"/>
                <a:cs typeface="Times New Roman" panose="02020603050405020304" pitchFamily="18" charset="0"/>
              </a:rPr>
              <a:t>Las razones económicas son decisivas para la reutilización de materiales. La producción vidrio a partir de materias primas naturales es más barato que el vidrio de desecho ya  usado, y usar fragmentos de vidrio para reemplazar piedras en la carretera o calle la construcción consume mucha más energía.</a:t>
            </a:r>
          </a:p>
          <a:p>
            <a:pPr algn="just"/>
            <a:endParaRPr lang="es-ES" sz="2000" dirty="0">
              <a:latin typeface="Times New Roman" panose="02020603050405020304" pitchFamily="18" charset="0"/>
              <a:cs typeface="Times New Roman" panose="02020603050405020304" pitchFamily="18" charset="0"/>
            </a:endParaRPr>
          </a:p>
          <a:p>
            <a:pPr algn="just"/>
            <a:r>
              <a:rPr lang="es-ES" sz="2000" dirty="0">
                <a:latin typeface="Times New Roman" panose="02020603050405020304" pitchFamily="18" charset="0"/>
                <a:cs typeface="Times New Roman" panose="02020603050405020304" pitchFamily="18" charset="0"/>
              </a:rPr>
              <a:t>En muchos países, las regulaciones exigen clasificar los desechos desde la fuente que los produce. Es recomendable que los residentes  clasifiquen los desechos (</a:t>
            </a:r>
            <a:r>
              <a:rPr lang="es-ES" sz="2000" b="1" i="1" dirty="0">
                <a:latin typeface="Times New Roman" panose="02020603050405020304" pitchFamily="18" charset="0"/>
                <a:cs typeface="Times New Roman" panose="02020603050405020304" pitchFamily="18" charset="0"/>
              </a:rPr>
              <a:t>desde su casa</a:t>
            </a:r>
            <a:r>
              <a:rPr lang="es-ES" sz="2000" dirty="0">
                <a:latin typeface="Times New Roman" panose="02020603050405020304" pitchFamily="18" charset="0"/>
                <a:cs typeface="Times New Roman" panose="02020603050405020304" pitchFamily="18" charset="0"/>
              </a:rPr>
              <a:t>) en tipos tales como restos de comida, papel, cenizas y vidrio.</a:t>
            </a:r>
          </a:p>
          <a:p>
            <a:pPr algn="just"/>
            <a:endParaRPr lang="es-ES" sz="2000" dirty="0">
              <a:latin typeface="Times New Roman" panose="02020603050405020304" pitchFamily="18" charset="0"/>
              <a:cs typeface="Times New Roman" panose="02020603050405020304" pitchFamily="18" charset="0"/>
            </a:endParaRPr>
          </a:p>
          <a:p>
            <a:pPr algn="just"/>
            <a:r>
              <a:rPr lang="es-ES" sz="2000" dirty="0">
                <a:latin typeface="Times New Roman" panose="02020603050405020304" pitchFamily="18" charset="0"/>
                <a:cs typeface="Times New Roman" panose="02020603050405020304" pitchFamily="18" charset="0"/>
              </a:rPr>
              <a:t>Existen algunas normas ISO relacionadas con el reciclaje, como la ISO 15270: 2008 para desechos plásticos. e ISO 14001: 2004 para el control de la gestión ambiental de las prácticas de reciclaje, así como Directivas de la UE.</a:t>
            </a:r>
            <a:endParaRPr lang="es-MX"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247567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a:spLocks noGrp="1"/>
          </p:cNvSpPr>
          <p:nvPr>
            <p:ph type="sldNum" sz="quarter" idx="12"/>
          </p:nvPr>
        </p:nvSpPr>
        <p:spPr>
          <a:xfrm>
            <a:off x="10857370" y="7123897"/>
            <a:ext cx="3022521" cy="162032"/>
          </a:xfrm>
          <a:prstGeom prst="rect">
            <a:avLst/>
          </a:prstGeom>
        </p:spPr>
        <p:txBody>
          <a:bodyPr vert="horz" wrap="square" lIns="0" tIns="0" rIns="0" bIns="0" rtlCol="0" anchor="ctr">
            <a:spAutoFit/>
          </a:bodyPr>
          <a:lstStyle/>
          <a:p>
            <a:pPr marL="114935"/>
            <a:fld id="{81D60167-4931-47E6-BA6A-407CBD079E47}" type="slidenum">
              <a:rPr dirty="0"/>
              <a:pPr marL="114935"/>
              <a:t>40</a:t>
            </a:fld>
            <a:endParaRPr dirty="0"/>
          </a:p>
        </p:txBody>
      </p:sp>
      <p:sp>
        <p:nvSpPr>
          <p:cNvPr id="4" name="CuadroTexto 3">
            <a:extLst>
              <a:ext uri="{FF2B5EF4-FFF2-40B4-BE49-F238E27FC236}">
                <a16:creationId xmlns:a16="http://schemas.microsoft.com/office/drawing/2014/main" id="{A9E84140-9CC1-435D-88D3-7EC379423EBF}"/>
              </a:ext>
            </a:extLst>
          </p:cNvPr>
          <p:cNvSpPr txBox="1"/>
          <p:nvPr/>
        </p:nvSpPr>
        <p:spPr>
          <a:xfrm>
            <a:off x="315912" y="1123736"/>
            <a:ext cx="1544346" cy="1323439"/>
          </a:xfrm>
          <a:prstGeom prst="rect">
            <a:avLst/>
          </a:prstGeom>
          <a:noFill/>
        </p:spPr>
        <p:txBody>
          <a:bodyPr wrap="square">
            <a:spAutoFit/>
          </a:bodyPr>
          <a:lstStyle/>
          <a:p>
            <a:pPr algn="just"/>
            <a:r>
              <a:rPr lang="es-ES" sz="1600" dirty="0">
                <a:latin typeface="Times New Roman" panose="02020603050405020304" pitchFamily="18" charset="0"/>
                <a:cs typeface="Times New Roman" panose="02020603050405020304" pitchFamily="18" charset="0"/>
              </a:rPr>
              <a:t>Foto publicitaria de la campaña de rescate de aluminio de EE. UU. En 1942</a:t>
            </a:r>
            <a:endParaRPr lang="es-MX" sz="1600" dirty="0">
              <a:latin typeface="Times New Roman" panose="02020603050405020304" pitchFamily="18" charset="0"/>
              <a:cs typeface="Times New Roman" panose="02020603050405020304" pitchFamily="18" charset="0"/>
            </a:endParaRPr>
          </a:p>
        </p:txBody>
      </p:sp>
      <p:sp>
        <p:nvSpPr>
          <p:cNvPr id="7" name="CuadroTexto 6">
            <a:extLst>
              <a:ext uri="{FF2B5EF4-FFF2-40B4-BE49-F238E27FC236}">
                <a16:creationId xmlns:a16="http://schemas.microsoft.com/office/drawing/2014/main" id="{44CA11EA-4AA5-440D-AC4F-E4CE46A32BAD}"/>
              </a:ext>
            </a:extLst>
          </p:cNvPr>
          <p:cNvSpPr txBox="1"/>
          <p:nvPr/>
        </p:nvSpPr>
        <p:spPr>
          <a:xfrm>
            <a:off x="58319" y="4040463"/>
            <a:ext cx="2304296" cy="1077218"/>
          </a:xfrm>
          <a:prstGeom prst="rect">
            <a:avLst/>
          </a:prstGeom>
          <a:noFill/>
        </p:spPr>
        <p:txBody>
          <a:bodyPr wrap="square">
            <a:spAutoFit/>
          </a:bodyPr>
          <a:lstStyle/>
          <a:p>
            <a:pPr algn="just"/>
            <a:r>
              <a:rPr lang="es-ES" sz="1600" dirty="0">
                <a:latin typeface="Times New Roman" panose="02020603050405020304" pitchFamily="18" charset="0"/>
                <a:cs typeface="Times New Roman" panose="02020603050405020304" pitchFamily="18" charset="0"/>
              </a:rPr>
              <a:t>Clasificación temprana de materiales reciclables: botellas de vidrio y plástico en Polonia</a:t>
            </a:r>
            <a:endParaRPr lang="es-MX" sz="1600" dirty="0">
              <a:latin typeface="Times New Roman" panose="02020603050405020304" pitchFamily="18" charset="0"/>
              <a:cs typeface="Times New Roman" panose="02020603050405020304" pitchFamily="18" charset="0"/>
            </a:endParaRPr>
          </a:p>
        </p:txBody>
      </p:sp>
      <p:sp>
        <p:nvSpPr>
          <p:cNvPr id="9" name="CuadroTexto 8">
            <a:extLst>
              <a:ext uri="{FF2B5EF4-FFF2-40B4-BE49-F238E27FC236}">
                <a16:creationId xmlns:a16="http://schemas.microsoft.com/office/drawing/2014/main" id="{61B35EBA-5162-4C81-A7B7-AC24DC95EC34}"/>
              </a:ext>
            </a:extLst>
          </p:cNvPr>
          <p:cNvSpPr txBox="1"/>
          <p:nvPr/>
        </p:nvSpPr>
        <p:spPr>
          <a:xfrm>
            <a:off x="10743698" y="1375905"/>
            <a:ext cx="2492212" cy="584775"/>
          </a:xfrm>
          <a:prstGeom prst="rect">
            <a:avLst/>
          </a:prstGeom>
          <a:noFill/>
        </p:spPr>
        <p:txBody>
          <a:bodyPr wrap="square">
            <a:spAutoFit/>
          </a:bodyPr>
          <a:lstStyle/>
          <a:p>
            <a:pPr algn="just"/>
            <a:r>
              <a:rPr lang="es-ES" sz="1600" dirty="0">
                <a:latin typeface="Times New Roman" panose="02020603050405020304" pitchFamily="18" charset="0"/>
                <a:cs typeface="Times New Roman" panose="02020603050405020304" pitchFamily="18" charset="0"/>
              </a:rPr>
              <a:t>Reciclaje y papelera en una estación de tren, Alemania</a:t>
            </a:r>
            <a:endParaRPr lang="es-MX" sz="1600" dirty="0">
              <a:latin typeface="Times New Roman" panose="02020603050405020304" pitchFamily="18" charset="0"/>
              <a:cs typeface="Times New Roman" panose="02020603050405020304" pitchFamily="18" charset="0"/>
            </a:endParaRPr>
          </a:p>
        </p:txBody>
      </p:sp>
      <p:sp>
        <p:nvSpPr>
          <p:cNvPr id="12" name="CuadroTexto 11">
            <a:extLst>
              <a:ext uri="{FF2B5EF4-FFF2-40B4-BE49-F238E27FC236}">
                <a16:creationId xmlns:a16="http://schemas.microsoft.com/office/drawing/2014/main" id="{F1684DEC-06BC-497E-A31A-C562B8340648}"/>
              </a:ext>
            </a:extLst>
          </p:cNvPr>
          <p:cNvSpPr txBox="1"/>
          <p:nvPr/>
        </p:nvSpPr>
        <p:spPr>
          <a:xfrm>
            <a:off x="11266324" y="4702182"/>
            <a:ext cx="1752600" cy="830997"/>
          </a:xfrm>
          <a:prstGeom prst="rect">
            <a:avLst/>
          </a:prstGeom>
          <a:noFill/>
        </p:spPr>
        <p:txBody>
          <a:bodyPr wrap="square">
            <a:spAutoFit/>
          </a:bodyPr>
          <a:lstStyle/>
          <a:p>
            <a:pPr algn="just"/>
            <a:r>
              <a:rPr lang="es-MX" sz="1600" dirty="0">
                <a:latin typeface="Times New Roman" panose="02020603050405020304" pitchFamily="18" charset="0"/>
                <a:cs typeface="Times New Roman" panose="02020603050405020304" pitchFamily="18" charset="0"/>
              </a:rPr>
              <a:t>Un aviso o señal en Tamil Nandi, India</a:t>
            </a:r>
          </a:p>
        </p:txBody>
      </p:sp>
      <p:pic>
        <p:nvPicPr>
          <p:cNvPr id="13" name="Imagen 12">
            <a:extLst>
              <a:ext uri="{FF2B5EF4-FFF2-40B4-BE49-F238E27FC236}">
                <a16:creationId xmlns:a16="http://schemas.microsoft.com/office/drawing/2014/main" id="{4F245E2E-D770-4CAD-AA4C-4799F13379AF}"/>
              </a:ext>
            </a:extLst>
          </p:cNvPr>
          <p:cNvPicPr>
            <a:picLocks noChangeAspect="1"/>
          </p:cNvPicPr>
          <p:nvPr/>
        </p:nvPicPr>
        <p:blipFill rotWithShape="1">
          <a:blip r:embed="rId3">
            <a:extLst>
              <a:ext uri="{28A0092B-C50C-407E-A947-70E740481C1C}">
                <a14:useLocalDpi xmlns:a14="http://schemas.microsoft.com/office/drawing/2010/main" val="0"/>
              </a:ext>
            </a:extLst>
          </a:blip>
          <a:srcRect l="11223" t="19748" r="62724" b="44958"/>
          <a:stretch/>
        </p:blipFill>
        <p:spPr>
          <a:xfrm>
            <a:off x="2391608" y="375815"/>
            <a:ext cx="3962400" cy="3225209"/>
          </a:xfrm>
          <a:prstGeom prst="rect">
            <a:avLst/>
          </a:prstGeom>
        </p:spPr>
      </p:pic>
      <p:pic>
        <p:nvPicPr>
          <p:cNvPr id="15" name="Imagen 14">
            <a:extLst>
              <a:ext uri="{FF2B5EF4-FFF2-40B4-BE49-F238E27FC236}">
                <a16:creationId xmlns:a16="http://schemas.microsoft.com/office/drawing/2014/main" id="{833BB4B5-802A-4ED8-8318-137D46DA84AA}"/>
              </a:ext>
            </a:extLst>
          </p:cNvPr>
          <p:cNvPicPr>
            <a:picLocks noChangeAspect="1"/>
          </p:cNvPicPr>
          <p:nvPr/>
        </p:nvPicPr>
        <p:blipFill rotWithShape="1">
          <a:blip r:embed="rId3">
            <a:extLst>
              <a:ext uri="{28A0092B-C50C-407E-A947-70E740481C1C}">
                <a14:useLocalDpi xmlns:a14="http://schemas.microsoft.com/office/drawing/2010/main" val="0"/>
              </a:ext>
            </a:extLst>
          </a:blip>
          <a:srcRect l="11830" t="58067" r="63329" b="11681"/>
          <a:stretch/>
        </p:blipFill>
        <p:spPr>
          <a:xfrm>
            <a:off x="2391608" y="3608925"/>
            <a:ext cx="3962400" cy="2899317"/>
          </a:xfrm>
          <a:prstGeom prst="rect">
            <a:avLst/>
          </a:prstGeom>
        </p:spPr>
      </p:pic>
      <p:pic>
        <p:nvPicPr>
          <p:cNvPr id="17" name="Imagen 16">
            <a:extLst>
              <a:ext uri="{FF2B5EF4-FFF2-40B4-BE49-F238E27FC236}">
                <a16:creationId xmlns:a16="http://schemas.microsoft.com/office/drawing/2014/main" id="{B125D37B-7912-4FD9-BBC5-647C11B50F65}"/>
              </a:ext>
            </a:extLst>
          </p:cNvPr>
          <p:cNvPicPr>
            <a:picLocks noChangeAspect="1"/>
          </p:cNvPicPr>
          <p:nvPr/>
        </p:nvPicPr>
        <p:blipFill rotWithShape="1">
          <a:blip r:embed="rId3">
            <a:extLst>
              <a:ext uri="{28A0092B-C50C-407E-A947-70E740481C1C}">
                <a14:useLocalDpi xmlns:a14="http://schemas.microsoft.com/office/drawing/2010/main" val="0"/>
              </a:ext>
            </a:extLst>
          </a:blip>
          <a:srcRect l="38488" t="21765" r="45562" b="39867"/>
          <a:stretch/>
        </p:blipFill>
        <p:spPr>
          <a:xfrm>
            <a:off x="7807156" y="229489"/>
            <a:ext cx="2871956" cy="4150861"/>
          </a:xfrm>
          <a:prstGeom prst="rect">
            <a:avLst/>
          </a:prstGeom>
        </p:spPr>
      </p:pic>
      <p:pic>
        <p:nvPicPr>
          <p:cNvPr id="19" name="Imagen 18">
            <a:extLst>
              <a:ext uri="{FF2B5EF4-FFF2-40B4-BE49-F238E27FC236}">
                <a16:creationId xmlns:a16="http://schemas.microsoft.com/office/drawing/2014/main" id="{1D7DA391-D946-41CA-91B8-2A97730FD2BE}"/>
              </a:ext>
            </a:extLst>
          </p:cNvPr>
          <p:cNvPicPr>
            <a:picLocks noChangeAspect="1"/>
          </p:cNvPicPr>
          <p:nvPr/>
        </p:nvPicPr>
        <p:blipFill rotWithShape="1">
          <a:blip r:embed="rId3">
            <a:extLst>
              <a:ext uri="{28A0092B-C50C-407E-A947-70E740481C1C}">
                <a14:useLocalDpi xmlns:a14="http://schemas.microsoft.com/office/drawing/2010/main" val="0"/>
              </a:ext>
            </a:extLst>
          </a:blip>
          <a:srcRect l="43335" t="62227" r="30612" b="9664"/>
          <a:stretch/>
        </p:blipFill>
        <p:spPr>
          <a:xfrm>
            <a:off x="7373519" y="4583417"/>
            <a:ext cx="3918960" cy="2540480"/>
          </a:xfrm>
          <a:prstGeom prst="rect">
            <a:avLst/>
          </a:prstGeom>
        </p:spPr>
      </p:pic>
    </p:spTree>
    <p:extLst>
      <p:ext uri="{BB962C8B-B14F-4D97-AF65-F5344CB8AC3E}">
        <p14:creationId xmlns:p14="http://schemas.microsoft.com/office/powerpoint/2010/main" val="2633139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a:spLocks noGrp="1"/>
          </p:cNvSpPr>
          <p:nvPr>
            <p:ph type="sldNum" sz="quarter" idx="12"/>
          </p:nvPr>
        </p:nvSpPr>
        <p:spPr>
          <a:xfrm>
            <a:off x="10857370" y="7123897"/>
            <a:ext cx="3022521" cy="162032"/>
          </a:xfrm>
          <a:prstGeom prst="rect">
            <a:avLst/>
          </a:prstGeom>
        </p:spPr>
        <p:txBody>
          <a:bodyPr vert="horz" wrap="square" lIns="0" tIns="0" rIns="0" bIns="0" rtlCol="0" anchor="ctr">
            <a:spAutoFit/>
          </a:bodyPr>
          <a:lstStyle/>
          <a:p>
            <a:pPr marL="114935"/>
            <a:fld id="{81D60167-4931-47E6-BA6A-407CBD079E47}" type="slidenum">
              <a:rPr dirty="0"/>
              <a:pPr marL="114935"/>
              <a:t>41</a:t>
            </a:fld>
            <a:endParaRPr dirty="0"/>
          </a:p>
        </p:txBody>
      </p:sp>
      <p:sp>
        <p:nvSpPr>
          <p:cNvPr id="4" name="CuadroTexto 3">
            <a:extLst>
              <a:ext uri="{FF2B5EF4-FFF2-40B4-BE49-F238E27FC236}">
                <a16:creationId xmlns:a16="http://schemas.microsoft.com/office/drawing/2014/main" id="{20C18A42-12F9-42F8-A88C-470565170657}"/>
              </a:ext>
            </a:extLst>
          </p:cNvPr>
          <p:cNvSpPr txBox="1"/>
          <p:nvPr/>
        </p:nvSpPr>
        <p:spPr>
          <a:xfrm>
            <a:off x="3696243" y="730250"/>
            <a:ext cx="6040938" cy="461665"/>
          </a:xfrm>
          <a:prstGeom prst="rect">
            <a:avLst/>
          </a:prstGeom>
          <a:noFill/>
        </p:spPr>
        <p:txBody>
          <a:bodyPr wrap="square">
            <a:spAutoFit/>
          </a:bodyPr>
          <a:lstStyle/>
          <a:p>
            <a:r>
              <a:rPr lang="es-MX" sz="2400" dirty="0">
                <a:latin typeface="Times New Roman" panose="02020603050405020304" pitchFamily="18" charset="0"/>
                <a:cs typeface="Times New Roman" panose="02020603050405020304" pitchFamily="18" charset="0"/>
              </a:rPr>
              <a:t>EFECTOS AMBIENTALES DEL RECICLAJE</a:t>
            </a:r>
          </a:p>
        </p:txBody>
      </p:sp>
      <p:graphicFrame>
        <p:nvGraphicFramePr>
          <p:cNvPr id="7" name="Tabla 6">
            <a:extLst>
              <a:ext uri="{FF2B5EF4-FFF2-40B4-BE49-F238E27FC236}">
                <a16:creationId xmlns:a16="http://schemas.microsoft.com/office/drawing/2014/main" id="{2D352F2D-9679-4DAF-930D-B4CE7492CE06}"/>
              </a:ext>
            </a:extLst>
          </p:cNvPr>
          <p:cNvGraphicFramePr>
            <a:graphicFrameLocks noGrp="1"/>
          </p:cNvGraphicFramePr>
          <p:nvPr>
            <p:extLst>
              <p:ext uri="{D42A27DB-BD31-4B8C-83A1-F6EECF244321}">
                <p14:modId xmlns:p14="http://schemas.microsoft.com/office/powerpoint/2010/main" val="389482715"/>
              </p:ext>
            </p:extLst>
          </p:nvPr>
        </p:nvGraphicFramePr>
        <p:xfrm>
          <a:off x="1382712" y="1517015"/>
          <a:ext cx="10178324" cy="4522470"/>
        </p:xfrm>
        <a:graphic>
          <a:graphicData uri="http://schemas.openxmlformats.org/drawingml/2006/table">
            <a:tbl>
              <a:tblPr firstRow="1" firstCol="1" lastRow="1" lastCol="1" bandRow="1" bandCol="1">
                <a:tableStyleId>{5C22544A-7EE6-4342-B048-85BDC9FD1C3A}</a:tableStyleId>
              </a:tblPr>
              <a:tblGrid>
                <a:gridCol w="2057400">
                  <a:extLst>
                    <a:ext uri="{9D8B030D-6E8A-4147-A177-3AD203B41FA5}">
                      <a16:colId xmlns:a16="http://schemas.microsoft.com/office/drawing/2014/main" val="110779118"/>
                    </a:ext>
                  </a:extLst>
                </a:gridCol>
                <a:gridCol w="3124200">
                  <a:extLst>
                    <a:ext uri="{9D8B030D-6E8A-4147-A177-3AD203B41FA5}">
                      <a16:colId xmlns:a16="http://schemas.microsoft.com/office/drawing/2014/main" val="3542307540"/>
                    </a:ext>
                  </a:extLst>
                </a:gridCol>
                <a:gridCol w="4996724">
                  <a:extLst>
                    <a:ext uri="{9D8B030D-6E8A-4147-A177-3AD203B41FA5}">
                      <a16:colId xmlns:a16="http://schemas.microsoft.com/office/drawing/2014/main" val="270572521"/>
                    </a:ext>
                  </a:extLst>
                </a:gridCol>
              </a:tblGrid>
              <a:tr h="533400">
                <a:tc>
                  <a:txBody>
                    <a:bodyPr/>
                    <a:lstStyle/>
                    <a:p>
                      <a:pPr marR="328930" algn="ctr">
                        <a:spcBef>
                          <a:spcPts val="245"/>
                        </a:spcBef>
                        <a:spcAft>
                          <a:spcPts val="0"/>
                        </a:spcAft>
                      </a:pPr>
                      <a:r>
                        <a:rPr lang="es-MX" sz="2000" spc="-5" noProof="0" dirty="0">
                          <a:solidFill>
                            <a:schemeClr val="tx1"/>
                          </a:solidFill>
                          <a:effectLst/>
                          <a:latin typeface="Times New Roman" panose="02020603050405020304" pitchFamily="18" charset="0"/>
                          <a:cs typeface="Times New Roman" panose="02020603050405020304" pitchFamily="18" charset="0"/>
                        </a:rPr>
                        <a:t>Material</a:t>
                      </a:r>
                      <a:endParaRPr lang="es-MX" sz="2000" noProof="0" dirty="0">
                        <a:solidFill>
                          <a:schemeClr val="tx1"/>
                        </a:solidFill>
                        <a:effectLst/>
                        <a:latin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R="123825" algn="ctr">
                        <a:spcBef>
                          <a:spcPts val="245"/>
                        </a:spcBef>
                        <a:spcAft>
                          <a:spcPts val="0"/>
                        </a:spcAft>
                      </a:pPr>
                      <a:r>
                        <a:rPr lang="es-MX" sz="2000" spc="-5" noProof="0" dirty="0">
                          <a:solidFill>
                            <a:schemeClr val="tx1"/>
                          </a:solidFill>
                          <a:effectLst/>
                          <a:latin typeface="Times New Roman" panose="02020603050405020304" pitchFamily="18" charset="0"/>
                          <a:cs typeface="Times New Roman" panose="02020603050405020304" pitchFamily="18" charset="0"/>
                        </a:rPr>
                        <a:t>Ahorro de Energía</a:t>
                      </a:r>
                      <a:endParaRPr lang="es-MX" sz="2000" noProof="0" dirty="0">
                        <a:solidFill>
                          <a:schemeClr val="tx1"/>
                        </a:solidFill>
                        <a:effectLst/>
                        <a:latin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364490" algn="ctr">
                        <a:spcBef>
                          <a:spcPts val="245"/>
                        </a:spcBef>
                        <a:spcAft>
                          <a:spcPts val="0"/>
                        </a:spcAft>
                      </a:pPr>
                      <a:r>
                        <a:rPr lang="es-MX" sz="2000" spc="-5" noProof="0" dirty="0">
                          <a:solidFill>
                            <a:schemeClr val="tx1"/>
                          </a:solidFill>
                          <a:effectLst/>
                          <a:latin typeface="Times New Roman" panose="02020603050405020304" pitchFamily="18" charset="0"/>
                          <a:cs typeface="Times New Roman" panose="02020603050405020304" pitchFamily="18" charset="0"/>
                        </a:rPr>
                        <a:t>Ahorro en polución Ambiental del aire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67347817"/>
                  </a:ext>
                </a:extLst>
              </a:tr>
              <a:tr h="603250">
                <a:tc>
                  <a:txBody>
                    <a:bodyPr/>
                    <a:lstStyle/>
                    <a:p>
                      <a:pPr marR="328930" algn="ctr">
                        <a:spcAft>
                          <a:spcPts val="0"/>
                        </a:spcAft>
                      </a:pPr>
                      <a:r>
                        <a:rPr lang="es-MX" sz="2000" noProof="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Alumino</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R="123190" algn="ctr">
                        <a:spcAft>
                          <a:spcPts val="0"/>
                        </a:spcAft>
                      </a:pPr>
                      <a:r>
                        <a:rPr lang="es-ES" sz="2000" b="1" noProof="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95%</a:t>
                      </a:r>
                      <a:endParaRPr lang="es-MX" sz="2000" b="1" noProof="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a:spcAft>
                          <a:spcPts val="0"/>
                        </a:spcAft>
                      </a:pPr>
                      <a:r>
                        <a:rPr lang="es-ES" sz="2000" b="1" noProof="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95%</a:t>
                      </a:r>
                      <a:endParaRPr lang="es-MX" sz="2000" b="1" noProof="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5206753"/>
                  </a:ext>
                </a:extLst>
              </a:tr>
              <a:tr h="589280">
                <a:tc>
                  <a:txBody>
                    <a:bodyPr/>
                    <a:lstStyle/>
                    <a:p>
                      <a:pPr marL="0" indent="0" algn="ctr">
                        <a:spcBef>
                          <a:spcPts val="1060"/>
                        </a:spcBef>
                        <a:spcAft>
                          <a:spcPts val="0"/>
                        </a:spcAft>
                      </a:pPr>
                      <a:r>
                        <a:rPr lang="es-MX" sz="2000" spc="-5" noProof="0" dirty="0">
                          <a:solidFill>
                            <a:schemeClr val="tx1"/>
                          </a:solidFill>
                          <a:effectLst/>
                          <a:latin typeface="Times New Roman" panose="02020603050405020304" pitchFamily="18" charset="0"/>
                          <a:cs typeface="Times New Roman" panose="02020603050405020304" pitchFamily="18" charset="0"/>
                        </a:rPr>
                        <a:t>Cartón</a:t>
                      </a:r>
                      <a:endParaRPr lang="es-MX" sz="2000" noProof="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R="123190" algn="ctr">
                        <a:spcBef>
                          <a:spcPts val="1060"/>
                        </a:spcBef>
                        <a:spcAft>
                          <a:spcPts val="0"/>
                        </a:spcAft>
                      </a:pPr>
                      <a:r>
                        <a:rPr lang="es-MX" sz="2000" b="1" noProof="0" dirty="0">
                          <a:solidFill>
                            <a:schemeClr val="tx1"/>
                          </a:solidFill>
                          <a:effectLst/>
                          <a:latin typeface="Times New Roman" panose="02020603050405020304" pitchFamily="18" charset="0"/>
                          <a:cs typeface="Times New Roman" panose="02020603050405020304" pitchFamily="18" charset="0"/>
                        </a:rPr>
                        <a:t>24</a:t>
                      </a:r>
                      <a:r>
                        <a:rPr lang="es-MX" sz="2000" b="1" spc="-30" noProof="0" dirty="0">
                          <a:solidFill>
                            <a:schemeClr val="tx1"/>
                          </a:solidFill>
                          <a:effectLst/>
                          <a:latin typeface="Times New Roman" panose="02020603050405020304" pitchFamily="18" charset="0"/>
                          <a:cs typeface="Times New Roman" panose="02020603050405020304" pitchFamily="18" charset="0"/>
                        </a:rPr>
                        <a:t> </a:t>
                      </a:r>
                      <a:r>
                        <a:rPr lang="es-MX" sz="2000" b="1" noProof="0" dirty="0">
                          <a:solidFill>
                            <a:schemeClr val="tx1"/>
                          </a:solidFill>
                          <a:effectLst/>
                          <a:latin typeface="Times New Roman" panose="02020603050405020304" pitchFamily="18" charset="0"/>
                          <a:cs typeface="Times New Roman" panose="02020603050405020304" pitchFamily="18" charset="0"/>
                        </a:rPr>
                        <a:t>%</a:t>
                      </a:r>
                      <a:endParaRPr lang="es-MX" sz="2000" b="1" noProof="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a:spcBef>
                          <a:spcPts val="1060"/>
                        </a:spcBef>
                        <a:spcAft>
                          <a:spcPts val="0"/>
                        </a:spcAft>
                      </a:pPr>
                      <a:r>
                        <a:rPr lang="es-MX" sz="2000" b="1" noProof="0" dirty="0">
                          <a:solidFill>
                            <a:schemeClr val="tx1"/>
                          </a:solidFill>
                          <a:effectLst/>
                          <a:latin typeface="Times New Roman" panose="02020603050405020304" pitchFamily="18" charset="0"/>
                          <a:cs typeface="Times New Roman" panose="02020603050405020304" pitchFamily="18" charset="0"/>
                        </a:rPr>
                        <a:t>—</a:t>
                      </a:r>
                      <a:endParaRPr lang="es-MX" sz="2000" b="1" noProof="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19539489"/>
                  </a:ext>
                </a:extLst>
              </a:tr>
              <a:tr h="589280">
                <a:tc>
                  <a:txBody>
                    <a:bodyPr/>
                    <a:lstStyle/>
                    <a:p>
                      <a:pPr marL="0" indent="0" algn="ctr">
                        <a:spcBef>
                          <a:spcPts val="1065"/>
                        </a:spcBef>
                        <a:spcAft>
                          <a:spcPts val="0"/>
                        </a:spcAft>
                      </a:pPr>
                      <a:r>
                        <a:rPr lang="es-MX" sz="2000" spc="-5" noProof="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Vidrio</a:t>
                      </a:r>
                      <a:endParaRPr lang="es-MX" sz="2000" noProof="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a:spcBef>
                          <a:spcPts val="1065"/>
                        </a:spcBef>
                        <a:spcAft>
                          <a:spcPts val="0"/>
                        </a:spcAft>
                      </a:pPr>
                      <a:r>
                        <a:rPr lang="es-MX" sz="2000" b="1" noProof="0" dirty="0">
                          <a:solidFill>
                            <a:schemeClr val="tx1"/>
                          </a:solidFill>
                          <a:effectLst/>
                          <a:latin typeface="Times New Roman" panose="02020603050405020304" pitchFamily="18" charset="0"/>
                          <a:cs typeface="Times New Roman" panose="02020603050405020304" pitchFamily="18" charset="0"/>
                        </a:rPr>
                        <a:t>5</a:t>
                      </a:r>
                      <a:r>
                        <a:rPr lang="es-MX" sz="2000" b="1" spc="-15" noProof="0" dirty="0">
                          <a:solidFill>
                            <a:schemeClr val="tx1"/>
                          </a:solidFill>
                          <a:effectLst/>
                          <a:latin typeface="Times New Roman" panose="02020603050405020304" pitchFamily="18" charset="0"/>
                          <a:cs typeface="Times New Roman" panose="02020603050405020304" pitchFamily="18" charset="0"/>
                        </a:rPr>
                        <a:t> </a:t>
                      </a:r>
                      <a:r>
                        <a:rPr lang="es-MX" sz="2000" b="1" noProof="0" dirty="0">
                          <a:solidFill>
                            <a:schemeClr val="tx1"/>
                          </a:solidFill>
                          <a:effectLst/>
                          <a:latin typeface="Times New Roman" panose="02020603050405020304" pitchFamily="18" charset="0"/>
                          <a:cs typeface="Times New Roman" panose="02020603050405020304" pitchFamily="18" charset="0"/>
                        </a:rPr>
                        <a:t>-</a:t>
                      </a:r>
                      <a:r>
                        <a:rPr lang="es-MX" sz="2000" b="1" spc="-15" noProof="0" dirty="0">
                          <a:solidFill>
                            <a:schemeClr val="tx1"/>
                          </a:solidFill>
                          <a:effectLst/>
                          <a:latin typeface="Times New Roman" panose="02020603050405020304" pitchFamily="18" charset="0"/>
                          <a:cs typeface="Times New Roman" panose="02020603050405020304" pitchFamily="18" charset="0"/>
                        </a:rPr>
                        <a:t> </a:t>
                      </a:r>
                      <a:r>
                        <a:rPr lang="es-MX" sz="2000" b="1" noProof="0" dirty="0">
                          <a:solidFill>
                            <a:schemeClr val="tx1"/>
                          </a:solidFill>
                          <a:effectLst/>
                          <a:latin typeface="Times New Roman" panose="02020603050405020304" pitchFamily="18" charset="0"/>
                          <a:cs typeface="Times New Roman" panose="02020603050405020304" pitchFamily="18" charset="0"/>
                        </a:rPr>
                        <a:t>30</a:t>
                      </a:r>
                      <a:r>
                        <a:rPr lang="es-MX" sz="2000" b="1" spc="-15" noProof="0" dirty="0">
                          <a:solidFill>
                            <a:schemeClr val="tx1"/>
                          </a:solidFill>
                          <a:effectLst/>
                          <a:latin typeface="Times New Roman" panose="02020603050405020304" pitchFamily="18" charset="0"/>
                          <a:cs typeface="Times New Roman" panose="02020603050405020304" pitchFamily="18" charset="0"/>
                        </a:rPr>
                        <a:t> </a:t>
                      </a:r>
                      <a:r>
                        <a:rPr lang="es-MX" sz="2000" b="1" noProof="0" dirty="0">
                          <a:solidFill>
                            <a:schemeClr val="tx1"/>
                          </a:solidFill>
                          <a:effectLst/>
                          <a:latin typeface="Times New Roman" panose="02020603050405020304" pitchFamily="18" charset="0"/>
                          <a:cs typeface="Times New Roman" panose="02020603050405020304" pitchFamily="18" charset="0"/>
                        </a:rPr>
                        <a:t>%</a:t>
                      </a:r>
                      <a:endParaRPr lang="es-MX" sz="2000" b="1" noProof="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a:spcBef>
                          <a:spcPts val="1065"/>
                        </a:spcBef>
                        <a:spcAft>
                          <a:spcPts val="0"/>
                        </a:spcAft>
                      </a:pPr>
                      <a:r>
                        <a:rPr lang="es-MX" sz="2000" b="1" noProof="0" dirty="0">
                          <a:solidFill>
                            <a:schemeClr val="tx1"/>
                          </a:solidFill>
                          <a:effectLst/>
                          <a:latin typeface="Times New Roman" panose="02020603050405020304" pitchFamily="18" charset="0"/>
                          <a:cs typeface="Times New Roman" panose="02020603050405020304" pitchFamily="18" charset="0"/>
                        </a:rPr>
                        <a:t>20</a:t>
                      </a:r>
                      <a:r>
                        <a:rPr lang="es-MX" sz="2000" b="1" spc="-30" noProof="0" dirty="0">
                          <a:solidFill>
                            <a:schemeClr val="tx1"/>
                          </a:solidFill>
                          <a:effectLst/>
                          <a:latin typeface="Times New Roman" panose="02020603050405020304" pitchFamily="18" charset="0"/>
                          <a:cs typeface="Times New Roman" panose="02020603050405020304" pitchFamily="18" charset="0"/>
                        </a:rPr>
                        <a:t> </a:t>
                      </a:r>
                      <a:r>
                        <a:rPr lang="es-MX" sz="2000" b="1" noProof="0" dirty="0">
                          <a:solidFill>
                            <a:schemeClr val="tx1"/>
                          </a:solidFill>
                          <a:effectLst/>
                          <a:latin typeface="Times New Roman" panose="02020603050405020304" pitchFamily="18" charset="0"/>
                          <a:cs typeface="Times New Roman" panose="02020603050405020304" pitchFamily="18" charset="0"/>
                        </a:rPr>
                        <a:t>%</a:t>
                      </a:r>
                      <a:endParaRPr lang="es-MX" sz="2000" b="1" noProof="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30004917"/>
                  </a:ext>
                </a:extLst>
              </a:tr>
              <a:tr h="588010">
                <a:tc>
                  <a:txBody>
                    <a:bodyPr/>
                    <a:lstStyle/>
                    <a:p>
                      <a:pPr marL="0" indent="0" algn="ctr">
                        <a:spcBef>
                          <a:spcPts val="1060"/>
                        </a:spcBef>
                        <a:spcAft>
                          <a:spcPts val="0"/>
                        </a:spcAft>
                      </a:pPr>
                      <a:r>
                        <a:rPr lang="es-MX" sz="2000" spc="-5" noProof="0">
                          <a:solidFill>
                            <a:schemeClr val="tx1"/>
                          </a:solidFill>
                          <a:effectLst/>
                          <a:latin typeface="Times New Roman" panose="02020603050405020304" pitchFamily="18" charset="0"/>
                          <a:cs typeface="Times New Roman" panose="02020603050405020304" pitchFamily="18" charset="0"/>
                        </a:rPr>
                        <a:t>Papel</a:t>
                      </a:r>
                      <a:endParaRPr lang="es-MX" sz="2000" noProof="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R="123190" algn="ctr">
                        <a:spcBef>
                          <a:spcPts val="1060"/>
                        </a:spcBef>
                        <a:spcAft>
                          <a:spcPts val="0"/>
                        </a:spcAft>
                      </a:pPr>
                      <a:r>
                        <a:rPr lang="es-MX" sz="2000" b="1" noProof="0" dirty="0">
                          <a:solidFill>
                            <a:schemeClr val="tx1"/>
                          </a:solidFill>
                          <a:effectLst/>
                          <a:latin typeface="Times New Roman" panose="02020603050405020304" pitchFamily="18" charset="0"/>
                          <a:cs typeface="Times New Roman" panose="02020603050405020304" pitchFamily="18" charset="0"/>
                        </a:rPr>
                        <a:t>40</a:t>
                      </a:r>
                      <a:r>
                        <a:rPr lang="es-MX" sz="2000" b="1" spc="-30" noProof="0" dirty="0">
                          <a:solidFill>
                            <a:schemeClr val="tx1"/>
                          </a:solidFill>
                          <a:effectLst/>
                          <a:latin typeface="Times New Roman" panose="02020603050405020304" pitchFamily="18" charset="0"/>
                          <a:cs typeface="Times New Roman" panose="02020603050405020304" pitchFamily="18" charset="0"/>
                        </a:rPr>
                        <a:t> </a:t>
                      </a:r>
                      <a:r>
                        <a:rPr lang="es-MX" sz="2000" b="1" noProof="0" dirty="0">
                          <a:solidFill>
                            <a:schemeClr val="tx1"/>
                          </a:solidFill>
                          <a:effectLst/>
                          <a:latin typeface="Times New Roman" panose="02020603050405020304" pitchFamily="18" charset="0"/>
                          <a:cs typeface="Times New Roman" panose="02020603050405020304" pitchFamily="18" charset="0"/>
                        </a:rPr>
                        <a:t>%</a:t>
                      </a:r>
                      <a:endParaRPr lang="es-MX" sz="2000" b="1" noProof="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a:spcBef>
                          <a:spcPts val="1060"/>
                        </a:spcBef>
                        <a:spcAft>
                          <a:spcPts val="0"/>
                        </a:spcAft>
                      </a:pPr>
                      <a:r>
                        <a:rPr lang="es-MX" sz="2000" b="1" noProof="0" dirty="0">
                          <a:solidFill>
                            <a:schemeClr val="tx1"/>
                          </a:solidFill>
                          <a:effectLst/>
                          <a:latin typeface="Times New Roman" panose="02020603050405020304" pitchFamily="18" charset="0"/>
                          <a:cs typeface="Times New Roman" panose="02020603050405020304" pitchFamily="18" charset="0"/>
                        </a:rPr>
                        <a:t>73</a:t>
                      </a:r>
                      <a:r>
                        <a:rPr lang="es-MX" sz="2000" b="1" spc="-30" noProof="0" dirty="0">
                          <a:solidFill>
                            <a:schemeClr val="tx1"/>
                          </a:solidFill>
                          <a:effectLst/>
                          <a:latin typeface="Times New Roman" panose="02020603050405020304" pitchFamily="18" charset="0"/>
                          <a:cs typeface="Times New Roman" panose="02020603050405020304" pitchFamily="18" charset="0"/>
                        </a:rPr>
                        <a:t> </a:t>
                      </a:r>
                      <a:r>
                        <a:rPr lang="es-MX" sz="2000" b="1" noProof="0" dirty="0">
                          <a:solidFill>
                            <a:schemeClr val="tx1"/>
                          </a:solidFill>
                          <a:effectLst/>
                          <a:latin typeface="Times New Roman" panose="02020603050405020304" pitchFamily="18" charset="0"/>
                          <a:cs typeface="Times New Roman" panose="02020603050405020304" pitchFamily="18" charset="0"/>
                        </a:rPr>
                        <a:t>%</a:t>
                      </a:r>
                      <a:endParaRPr lang="es-MX" sz="2000" b="1" noProof="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56694987"/>
                  </a:ext>
                </a:extLst>
              </a:tr>
              <a:tr h="690880">
                <a:tc>
                  <a:txBody>
                    <a:bodyPr/>
                    <a:lstStyle/>
                    <a:p>
                      <a:pPr marL="0" indent="0" algn="ctr">
                        <a:spcBef>
                          <a:spcPts val="1060"/>
                        </a:spcBef>
                        <a:spcAft>
                          <a:spcPts val="0"/>
                        </a:spcAft>
                      </a:pPr>
                      <a:r>
                        <a:rPr lang="es-MX" sz="2000" spc="-5" noProof="0">
                          <a:solidFill>
                            <a:schemeClr val="tx1"/>
                          </a:solidFill>
                          <a:effectLst/>
                          <a:latin typeface="Times New Roman" panose="02020603050405020304" pitchFamily="18" charset="0"/>
                          <a:cs typeface="Times New Roman" panose="02020603050405020304" pitchFamily="18" charset="0"/>
                        </a:rPr>
                        <a:t>Plasticos</a:t>
                      </a:r>
                      <a:endParaRPr lang="es-MX" sz="2000" noProof="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R="123190" algn="ctr">
                        <a:spcBef>
                          <a:spcPts val="1060"/>
                        </a:spcBef>
                        <a:spcAft>
                          <a:spcPts val="0"/>
                        </a:spcAft>
                      </a:pPr>
                      <a:r>
                        <a:rPr lang="es-MX" sz="2000" b="1" noProof="0" dirty="0">
                          <a:solidFill>
                            <a:schemeClr val="tx1"/>
                          </a:solidFill>
                          <a:effectLst/>
                          <a:latin typeface="Times New Roman" panose="02020603050405020304" pitchFamily="18" charset="0"/>
                          <a:cs typeface="Times New Roman" panose="02020603050405020304" pitchFamily="18" charset="0"/>
                        </a:rPr>
                        <a:t>70</a:t>
                      </a:r>
                      <a:r>
                        <a:rPr lang="es-MX" sz="2000" b="1" spc="-30" noProof="0" dirty="0">
                          <a:solidFill>
                            <a:schemeClr val="tx1"/>
                          </a:solidFill>
                          <a:effectLst/>
                          <a:latin typeface="Times New Roman" panose="02020603050405020304" pitchFamily="18" charset="0"/>
                          <a:cs typeface="Times New Roman" panose="02020603050405020304" pitchFamily="18" charset="0"/>
                        </a:rPr>
                        <a:t> </a:t>
                      </a:r>
                      <a:r>
                        <a:rPr lang="es-MX" sz="2000" b="1" noProof="0" dirty="0">
                          <a:solidFill>
                            <a:schemeClr val="tx1"/>
                          </a:solidFill>
                          <a:effectLst/>
                          <a:latin typeface="Times New Roman" panose="02020603050405020304" pitchFamily="18" charset="0"/>
                          <a:cs typeface="Times New Roman" panose="02020603050405020304" pitchFamily="18" charset="0"/>
                        </a:rPr>
                        <a:t>%</a:t>
                      </a:r>
                      <a:endParaRPr lang="es-MX" sz="2000" b="1" noProof="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a:spcBef>
                          <a:spcPts val="1060"/>
                        </a:spcBef>
                        <a:spcAft>
                          <a:spcPts val="0"/>
                        </a:spcAft>
                      </a:pPr>
                      <a:r>
                        <a:rPr lang="es-MX" sz="2000" b="1" noProof="0" dirty="0">
                          <a:solidFill>
                            <a:schemeClr val="tx1"/>
                          </a:solidFill>
                          <a:effectLst/>
                          <a:latin typeface="Times New Roman" panose="02020603050405020304" pitchFamily="18" charset="0"/>
                          <a:cs typeface="Times New Roman" panose="02020603050405020304" pitchFamily="18" charset="0"/>
                        </a:rPr>
                        <a:t>—</a:t>
                      </a:r>
                      <a:endParaRPr lang="es-MX" sz="2000" b="1" noProof="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86476294"/>
                  </a:ext>
                </a:extLst>
              </a:tr>
              <a:tr h="928370">
                <a:tc>
                  <a:txBody>
                    <a:bodyPr/>
                    <a:lstStyle/>
                    <a:p>
                      <a:pPr algn="ctr">
                        <a:spcBef>
                          <a:spcPts val="30"/>
                        </a:spcBef>
                        <a:spcAft>
                          <a:spcPts val="0"/>
                        </a:spcAft>
                      </a:pPr>
                      <a:r>
                        <a:rPr lang="es-MX" sz="2000" noProof="0" dirty="0">
                          <a:solidFill>
                            <a:schemeClr val="tx1"/>
                          </a:solidFill>
                          <a:effectLst/>
                          <a:latin typeface="Times New Roman" panose="02020603050405020304" pitchFamily="18" charset="0"/>
                          <a:cs typeface="Times New Roman" panose="02020603050405020304" pitchFamily="18" charset="0"/>
                        </a:rPr>
                        <a:t> </a:t>
                      </a:r>
                      <a:r>
                        <a:rPr lang="es-MX" sz="2000" spc="-5" noProof="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Hierro y acero</a:t>
                      </a:r>
                      <a:endParaRPr lang="es-MX" sz="2000" noProof="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R="123190" algn="ctr">
                        <a:spcAft>
                          <a:spcPts val="0"/>
                        </a:spcAft>
                      </a:pPr>
                      <a:r>
                        <a:rPr lang="es-MX" sz="2000" b="1" noProof="0" dirty="0">
                          <a:solidFill>
                            <a:schemeClr val="tx1"/>
                          </a:solidFill>
                          <a:effectLst/>
                          <a:latin typeface="Times New Roman" panose="02020603050405020304" pitchFamily="18" charset="0"/>
                          <a:cs typeface="Times New Roman" panose="02020603050405020304" pitchFamily="18" charset="0"/>
                        </a:rPr>
                        <a:t>60</a:t>
                      </a:r>
                      <a:r>
                        <a:rPr lang="es-MX" sz="2000" b="1" spc="-30" noProof="0" dirty="0">
                          <a:solidFill>
                            <a:schemeClr val="tx1"/>
                          </a:solidFill>
                          <a:effectLst/>
                          <a:latin typeface="Times New Roman" panose="02020603050405020304" pitchFamily="18" charset="0"/>
                          <a:cs typeface="Times New Roman" panose="02020603050405020304" pitchFamily="18" charset="0"/>
                        </a:rPr>
                        <a:t> </a:t>
                      </a:r>
                      <a:r>
                        <a:rPr lang="es-MX" sz="2000" b="1" noProof="0" dirty="0">
                          <a:solidFill>
                            <a:schemeClr val="tx1"/>
                          </a:solidFill>
                          <a:effectLst/>
                          <a:latin typeface="Times New Roman" panose="02020603050405020304" pitchFamily="18" charset="0"/>
                          <a:cs typeface="Times New Roman" panose="02020603050405020304" pitchFamily="18" charset="0"/>
                        </a:rPr>
                        <a:t>%</a:t>
                      </a:r>
                      <a:endParaRPr lang="es-MX" sz="2000" b="1" noProof="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Bef>
                          <a:spcPts val="30"/>
                        </a:spcBef>
                        <a:spcAft>
                          <a:spcPts val="0"/>
                        </a:spcAft>
                      </a:pPr>
                      <a:r>
                        <a:rPr lang="es-MX" sz="2000" b="1" noProof="0" dirty="0">
                          <a:solidFill>
                            <a:schemeClr val="tx1"/>
                          </a:solidFill>
                          <a:effectLst/>
                          <a:latin typeface="Times New Roman" panose="02020603050405020304" pitchFamily="18" charset="0"/>
                          <a:cs typeface="Times New Roman" panose="02020603050405020304" pitchFamily="18" charset="0"/>
                        </a:rPr>
                        <a:t>—</a:t>
                      </a:r>
                      <a:endParaRPr lang="es-MX" sz="2000" b="1" noProof="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02553155"/>
                  </a:ext>
                </a:extLst>
              </a:tr>
            </a:tbl>
          </a:graphicData>
        </a:graphic>
      </p:graphicFrame>
    </p:spTree>
    <p:extLst>
      <p:ext uri="{BB962C8B-B14F-4D97-AF65-F5344CB8AC3E}">
        <p14:creationId xmlns:p14="http://schemas.microsoft.com/office/powerpoint/2010/main" val="15914214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a:spLocks noGrp="1"/>
          </p:cNvSpPr>
          <p:nvPr>
            <p:ph type="sldNum" sz="quarter" idx="12"/>
          </p:nvPr>
        </p:nvSpPr>
        <p:spPr>
          <a:xfrm>
            <a:off x="10857370" y="7123897"/>
            <a:ext cx="3022521" cy="162032"/>
          </a:xfrm>
          <a:prstGeom prst="rect">
            <a:avLst/>
          </a:prstGeom>
        </p:spPr>
        <p:txBody>
          <a:bodyPr vert="horz" wrap="square" lIns="0" tIns="0" rIns="0" bIns="0" rtlCol="0" anchor="ctr">
            <a:spAutoFit/>
          </a:bodyPr>
          <a:lstStyle/>
          <a:p>
            <a:pPr marL="114935"/>
            <a:fld id="{81D60167-4931-47E6-BA6A-407CBD079E47}" type="slidenum">
              <a:rPr dirty="0"/>
              <a:pPr marL="114935"/>
              <a:t>42</a:t>
            </a:fld>
            <a:endParaRPr dirty="0"/>
          </a:p>
        </p:txBody>
      </p:sp>
      <p:pic>
        <p:nvPicPr>
          <p:cNvPr id="3" name="Imagen 2">
            <a:extLst>
              <a:ext uri="{FF2B5EF4-FFF2-40B4-BE49-F238E27FC236}">
                <a16:creationId xmlns:a16="http://schemas.microsoft.com/office/drawing/2014/main" id="{47B183E1-8F2E-4734-B24D-751428AA4C64}"/>
              </a:ext>
            </a:extLst>
          </p:cNvPr>
          <p:cNvPicPr>
            <a:picLocks noChangeAspect="1"/>
          </p:cNvPicPr>
          <p:nvPr/>
        </p:nvPicPr>
        <p:blipFill rotWithShape="1">
          <a:blip r:embed="rId3">
            <a:extLst>
              <a:ext uri="{28A0092B-C50C-407E-A947-70E740481C1C}">
                <a14:useLocalDpi xmlns:a14="http://schemas.microsoft.com/office/drawing/2010/main" val="0"/>
              </a:ext>
            </a:extLst>
          </a:blip>
          <a:srcRect l="26371" t="32857" r="46365" b="13698"/>
          <a:stretch/>
        </p:blipFill>
        <p:spPr>
          <a:xfrm>
            <a:off x="239712" y="1355090"/>
            <a:ext cx="4114800" cy="4846320"/>
          </a:xfrm>
          <a:prstGeom prst="rect">
            <a:avLst/>
          </a:prstGeom>
        </p:spPr>
      </p:pic>
      <p:pic>
        <p:nvPicPr>
          <p:cNvPr id="5" name="Imagen 4">
            <a:extLst>
              <a:ext uri="{FF2B5EF4-FFF2-40B4-BE49-F238E27FC236}">
                <a16:creationId xmlns:a16="http://schemas.microsoft.com/office/drawing/2014/main" id="{0D5FCCAD-64F0-4713-83A8-C83F1F97EE85}"/>
              </a:ext>
            </a:extLst>
          </p:cNvPr>
          <p:cNvPicPr>
            <a:picLocks noChangeAspect="1"/>
          </p:cNvPicPr>
          <p:nvPr/>
        </p:nvPicPr>
        <p:blipFill rotWithShape="1">
          <a:blip r:embed="rId4">
            <a:extLst>
              <a:ext uri="{28A0092B-C50C-407E-A947-70E740481C1C}">
                <a14:useLocalDpi xmlns:a14="http://schemas.microsoft.com/office/drawing/2010/main" val="0"/>
              </a:ext>
            </a:extLst>
          </a:blip>
          <a:srcRect l="16071" t="32858" r="35459" b="14705"/>
          <a:stretch/>
        </p:blipFill>
        <p:spPr>
          <a:xfrm>
            <a:off x="5421312" y="1371466"/>
            <a:ext cx="7455877" cy="4846320"/>
          </a:xfrm>
          <a:prstGeom prst="rect">
            <a:avLst/>
          </a:prstGeom>
        </p:spPr>
      </p:pic>
      <p:sp>
        <p:nvSpPr>
          <p:cNvPr id="8" name="CuadroTexto 7">
            <a:extLst>
              <a:ext uri="{FF2B5EF4-FFF2-40B4-BE49-F238E27FC236}">
                <a16:creationId xmlns:a16="http://schemas.microsoft.com/office/drawing/2014/main" id="{F63C015F-EFA7-4642-9440-33A7399AD0D8}"/>
              </a:ext>
            </a:extLst>
          </p:cNvPr>
          <p:cNvSpPr txBox="1"/>
          <p:nvPr/>
        </p:nvSpPr>
        <p:spPr>
          <a:xfrm>
            <a:off x="2220912" y="448979"/>
            <a:ext cx="8370277" cy="584775"/>
          </a:xfrm>
          <a:prstGeom prst="rect">
            <a:avLst/>
          </a:prstGeom>
          <a:noFill/>
        </p:spPr>
        <p:txBody>
          <a:bodyPr wrap="square">
            <a:spAutoFit/>
          </a:bodyPr>
          <a:lstStyle/>
          <a:p>
            <a:r>
              <a:rPr lang="es-ES" sz="3200" dirty="0">
                <a:latin typeface="Times New Roman" panose="02020603050405020304" pitchFamily="18" charset="0"/>
                <a:cs typeface="Times New Roman" panose="02020603050405020304" pitchFamily="18" charset="0"/>
              </a:rPr>
              <a:t>Recolección y transporte de desechos sólidos</a:t>
            </a:r>
            <a:endParaRPr lang="es-MX"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521649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a:spLocks noGrp="1"/>
          </p:cNvSpPr>
          <p:nvPr>
            <p:ph type="sldNum" sz="quarter" idx="12"/>
          </p:nvPr>
        </p:nvSpPr>
        <p:spPr>
          <a:xfrm>
            <a:off x="10857370" y="7123897"/>
            <a:ext cx="3022521" cy="162032"/>
          </a:xfrm>
          <a:prstGeom prst="rect">
            <a:avLst/>
          </a:prstGeom>
        </p:spPr>
        <p:txBody>
          <a:bodyPr vert="horz" wrap="square" lIns="0" tIns="0" rIns="0" bIns="0" rtlCol="0" anchor="ctr">
            <a:spAutoFit/>
          </a:bodyPr>
          <a:lstStyle/>
          <a:p>
            <a:pPr marL="114935"/>
            <a:fld id="{81D60167-4931-47E6-BA6A-407CBD079E47}" type="slidenum">
              <a:rPr dirty="0"/>
              <a:pPr marL="114935"/>
              <a:t>43</a:t>
            </a:fld>
            <a:endParaRPr dirty="0"/>
          </a:p>
        </p:txBody>
      </p:sp>
      <p:sp>
        <p:nvSpPr>
          <p:cNvPr id="3" name="CuadroTexto 2">
            <a:extLst>
              <a:ext uri="{FF2B5EF4-FFF2-40B4-BE49-F238E27FC236}">
                <a16:creationId xmlns:a16="http://schemas.microsoft.com/office/drawing/2014/main" id="{C5C65DF0-0BBA-489E-8EF9-D9D9E79DA7E7}"/>
              </a:ext>
            </a:extLst>
          </p:cNvPr>
          <p:cNvSpPr txBox="1"/>
          <p:nvPr/>
        </p:nvSpPr>
        <p:spPr>
          <a:xfrm>
            <a:off x="2678112" y="221675"/>
            <a:ext cx="7769981" cy="584775"/>
          </a:xfrm>
          <a:prstGeom prst="rect">
            <a:avLst/>
          </a:prstGeom>
          <a:noFill/>
        </p:spPr>
        <p:txBody>
          <a:bodyPr wrap="square">
            <a:spAutoFit/>
          </a:bodyPr>
          <a:lstStyle/>
          <a:p>
            <a:r>
              <a:rPr lang="es-ES" sz="3200" dirty="0">
                <a:latin typeface="Times New Roman" panose="02020603050405020304" pitchFamily="18" charset="0"/>
                <a:cs typeface="Times New Roman" panose="02020603050405020304" pitchFamily="18" charset="0"/>
              </a:rPr>
              <a:t>Recolección y transporte de desechos sólidos</a:t>
            </a:r>
            <a:endParaRPr lang="es-MX" sz="3200" dirty="0">
              <a:latin typeface="Times New Roman" panose="02020603050405020304" pitchFamily="18" charset="0"/>
              <a:cs typeface="Times New Roman" panose="02020603050405020304" pitchFamily="18" charset="0"/>
            </a:endParaRPr>
          </a:p>
        </p:txBody>
      </p:sp>
      <p:pic>
        <p:nvPicPr>
          <p:cNvPr id="4" name="Imagen 3">
            <a:extLst>
              <a:ext uri="{FF2B5EF4-FFF2-40B4-BE49-F238E27FC236}">
                <a16:creationId xmlns:a16="http://schemas.microsoft.com/office/drawing/2014/main" id="{976F4126-C963-4278-AB9C-D8278610619C}"/>
              </a:ext>
            </a:extLst>
          </p:cNvPr>
          <p:cNvPicPr>
            <a:picLocks noChangeAspect="1"/>
          </p:cNvPicPr>
          <p:nvPr/>
        </p:nvPicPr>
        <p:blipFill rotWithShape="1">
          <a:blip r:embed="rId3">
            <a:extLst>
              <a:ext uri="{28A0092B-C50C-407E-A947-70E740481C1C}">
                <a14:useLocalDpi xmlns:a14="http://schemas.microsoft.com/office/drawing/2010/main" val="0"/>
              </a:ext>
            </a:extLst>
          </a:blip>
          <a:srcRect l="13648" t="28825" r="33034" b="7647"/>
          <a:stretch/>
        </p:blipFill>
        <p:spPr>
          <a:xfrm>
            <a:off x="2504665" y="1187450"/>
            <a:ext cx="7769981" cy="5562600"/>
          </a:xfrm>
          <a:prstGeom prst="rect">
            <a:avLst/>
          </a:prstGeom>
        </p:spPr>
      </p:pic>
    </p:spTree>
    <p:extLst>
      <p:ext uri="{BB962C8B-B14F-4D97-AF65-F5344CB8AC3E}">
        <p14:creationId xmlns:p14="http://schemas.microsoft.com/office/powerpoint/2010/main" val="12873301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a:spLocks noGrp="1"/>
          </p:cNvSpPr>
          <p:nvPr>
            <p:ph type="sldNum" sz="quarter" idx="12"/>
          </p:nvPr>
        </p:nvSpPr>
        <p:spPr>
          <a:xfrm>
            <a:off x="10857370" y="7123897"/>
            <a:ext cx="3022521" cy="162032"/>
          </a:xfrm>
          <a:prstGeom prst="rect">
            <a:avLst/>
          </a:prstGeom>
        </p:spPr>
        <p:txBody>
          <a:bodyPr vert="horz" wrap="square" lIns="0" tIns="0" rIns="0" bIns="0" rtlCol="0" anchor="ctr">
            <a:spAutoFit/>
          </a:bodyPr>
          <a:lstStyle/>
          <a:p>
            <a:pPr marL="114935"/>
            <a:fld id="{81D60167-4931-47E6-BA6A-407CBD079E47}" type="slidenum">
              <a:rPr dirty="0"/>
              <a:pPr marL="114935"/>
              <a:t>44</a:t>
            </a:fld>
            <a:endParaRPr dirty="0"/>
          </a:p>
        </p:txBody>
      </p:sp>
      <p:sp>
        <p:nvSpPr>
          <p:cNvPr id="4" name="CuadroTexto 3">
            <a:extLst>
              <a:ext uri="{FF2B5EF4-FFF2-40B4-BE49-F238E27FC236}">
                <a16:creationId xmlns:a16="http://schemas.microsoft.com/office/drawing/2014/main" id="{97126904-B3C7-4ECA-9639-9C309E88F5D8}"/>
              </a:ext>
            </a:extLst>
          </p:cNvPr>
          <p:cNvSpPr txBox="1"/>
          <p:nvPr/>
        </p:nvSpPr>
        <p:spPr>
          <a:xfrm>
            <a:off x="468312" y="6030429"/>
            <a:ext cx="12344400" cy="1015663"/>
          </a:xfrm>
          <a:prstGeom prst="rect">
            <a:avLst/>
          </a:prstGeom>
          <a:noFill/>
        </p:spPr>
        <p:txBody>
          <a:bodyPr wrap="square">
            <a:spAutoFit/>
          </a:bodyPr>
          <a:lstStyle/>
          <a:p>
            <a:pPr algn="just"/>
            <a:r>
              <a:rPr lang="es-ES" sz="2000" dirty="0">
                <a:latin typeface="Times New Roman" panose="02020603050405020304" pitchFamily="18" charset="0"/>
                <a:cs typeface="Times New Roman" panose="02020603050405020304" pitchFamily="18" charset="0"/>
              </a:rPr>
              <a:t>El puente de pesaje es la plataforma de dos partes sobre la que se conducen los camiones. Las obras superiores son equipo auxiliar para nivelar la carga en el camión y no forma parte de la báscula. Esta escala utiliza equipos de medición electrónicos.</a:t>
            </a:r>
            <a:endParaRPr lang="es-MX" sz="2000" dirty="0">
              <a:latin typeface="Times New Roman" panose="02020603050405020304" pitchFamily="18" charset="0"/>
              <a:cs typeface="Times New Roman" panose="02020603050405020304" pitchFamily="18" charset="0"/>
            </a:endParaRPr>
          </a:p>
        </p:txBody>
      </p:sp>
      <p:pic>
        <p:nvPicPr>
          <p:cNvPr id="5" name="Imagen 4">
            <a:extLst>
              <a:ext uri="{FF2B5EF4-FFF2-40B4-BE49-F238E27FC236}">
                <a16:creationId xmlns:a16="http://schemas.microsoft.com/office/drawing/2014/main" id="{F2006467-6E20-41AD-A955-F55BADD1AE32}"/>
              </a:ext>
            </a:extLst>
          </p:cNvPr>
          <p:cNvPicPr>
            <a:picLocks noChangeAspect="1"/>
          </p:cNvPicPr>
          <p:nvPr/>
        </p:nvPicPr>
        <p:blipFill rotWithShape="1">
          <a:blip r:embed="rId3">
            <a:extLst>
              <a:ext uri="{28A0092B-C50C-407E-A947-70E740481C1C}">
                <a14:useLocalDpi xmlns:a14="http://schemas.microsoft.com/office/drawing/2010/main" val="0"/>
              </a:ext>
            </a:extLst>
          </a:blip>
          <a:srcRect l="16071" t="26807" r="33035" b="22773"/>
          <a:stretch/>
        </p:blipFill>
        <p:spPr>
          <a:xfrm>
            <a:off x="1916112" y="425450"/>
            <a:ext cx="9217152" cy="5486400"/>
          </a:xfrm>
          <a:prstGeom prst="rect">
            <a:avLst/>
          </a:prstGeom>
        </p:spPr>
      </p:pic>
    </p:spTree>
    <p:extLst>
      <p:ext uri="{BB962C8B-B14F-4D97-AF65-F5344CB8AC3E}">
        <p14:creationId xmlns:p14="http://schemas.microsoft.com/office/powerpoint/2010/main" val="37987101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a:spLocks noGrp="1"/>
          </p:cNvSpPr>
          <p:nvPr>
            <p:ph type="sldNum" sz="quarter" idx="12"/>
          </p:nvPr>
        </p:nvSpPr>
        <p:spPr>
          <a:xfrm>
            <a:off x="10857370" y="7123897"/>
            <a:ext cx="3022521" cy="162032"/>
          </a:xfrm>
          <a:prstGeom prst="rect">
            <a:avLst/>
          </a:prstGeom>
        </p:spPr>
        <p:txBody>
          <a:bodyPr vert="horz" wrap="square" lIns="0" tIns="0" rIns="0" bIns="0" rtlCol="0" anchor="ctr">
            <a:spAutoFit/>
          </a:bodyPr>
          <a:lstStyle/>
          <a:p>
            <a:pPr marL="114935"/>
            <a:fld id="{81D60167-4931-47E6-BA6A-407CBD079E47}" type="slidenum">
              <a:rPr dirty="0"/>
              <a:pPr marL="114935"/>
              <a:t>45</a:t>
            </a:fld>
            <a:endParaRPr dirty="0"/>
          </a:p>
        </p:txBody>
      </p:sp>
      <p:sp>
        <p:nvSpPr>
          <p:cNvPr id="3" name="CuadroTexto 2">
            <a:extLst>
              <a:ext uri="{FF2B5EF4-FFF2-40B4-BE49-F238E27FC236}">
                <a16:creationId xmlns:a16="http://schemas.microsoft.com/office/drawing/2014/main" id="{30EBDCBC-EBE7-494B-891C-E54C984FC9CC}"/>
              </a:ext>
            </a:extLst>
          </p:cNvPr>
          <p:cNvSpPr txBox="1"/>
          <p:nvPr/>
        </p:nvSpPr>
        <p:spPr>
          <a:xfrm>
            <a:off x="4811712" y="196850"/>
            <a:ext cx="3276600" cy="584775"/>
          </a:xfrm>
          <a:prstGeom prst="rect">
            <a:avLst/>
          </a:prstGeom>
          <a:noFill/>
        </p:spPr>
        <p:txBody>
          <a:bodyPr wrap="square">
            <a:spAutoFit/>
          </a:bodyPr>
          <a:lstStyle/>
          <a:p>
            <a:pPr algn="ctr"/>
            <a:r>
              <a:rPr lang="es-ES" sz="3200" dirty="0">
                <a:latin typeface="Times New Roman" panose="02020603050405020304" pitchFamily="18" charset="0"/>
                <a:cs typeface="Times New Roman" panose="02020603050405020304" pitchFamily="18" charset="0"/>
              </a:rPr>
              <a:t>Relleno sanitario</a:t>
            </a:r>
            <a:endParaRPr lang="es-MX" sz="3200" dirty="0">
              <a:latin typeface="Times New Roman" panose="02020603050405020304" pitchFamily="18" charset="0"/>
              <a:cs typeface="Times New Roman" panose="02020603050405020304" pitchFamily="18" charset="0"/>
            </a:endParaRPr>
          </a:p>
        </p:txBody>
      </p:sp>
      <p:pic>
        <p:nvPicPr>
          <p:cNvPr id="4" name="Imagen 3">
            <a:extLst>
              <a:ext uri="{FF2B5EF4-FFF2-40B4-BE49-F238E27FC236}">
                <a16:creationId xmlns:a16="http://schemas.microsoft.com/office/drawing/2014/main" id="{1550B2B1-96F2-40FF-AE4C-1291BD15D9D8}"/>
              </a:ext>
            </a:extLst>
          </p:cNvPr>
          <p:cNvPicPr>
            <a:picLocks noChangeAspect="1"/>
          </p:cNvPicPr>
          <p:nvPr/>
        </p:nvPicPr>
        <p:blipFill rotWithShape="1">
          <a:blip r:embed="rId3">
            <a:extLst>
              <a:ext uri="{28A0092B-C50C-407E-A947-70E740481C1C}">
                <a14:useLocalDpi xmlns:a14="http://schemas.microsoft.com/office/drawing/2010/main" val="0"/>
              </a:ext>
            </a:extLst>
          </a:blip>
          <a:srcRect l="13041" t="29832" r="33035" b="12689"/>
          <a:stretch/>
        </p:blipFill>
        <p:spPr>
          <a:xfrm>
            <a:off x="1668163" y="811561"/>
            <a:ext cx="10097098" cy="6466681"/>
          </a:xfrm>
          <a:prstGeom prst="rect">
            <a:avLst/>
          </a:prstGeom>
        </p:spPr>
      </p:pic>
    </p:spTree>
    <p:extLst>
      <p:ext uri="{BB962C8B-B14F-4D97-AF65-F5344CB8AC3E}">
        <p14:creationId xmlns:p14="http://schemas.microsoft.com/office/powerpoint/2010/main" val="12816648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a:spLocks noGrp="1"/>
          </p:cNvSpPr>
          <p:nvPr>
            <p:ph type="sldNum" sz="quarter" idx="12"/>
          </p:nvPr>
        </p:nvSpPr>
        <p:spPr>
          <a:xfrm>
            <a:off x="10857370" y="7123897"/>
            <a:ext cx="3022521" cy="162032"/>
          </a:xfrm>
          <a:prstGeom prst="rect">
            <a:avLst/>
          </a:prstGeom>
        </p:spPr>
        <p:txBody>
          <a:bodyPr vert="horz" wrap="square" lIns="0" tIns="0" rIns="0" bIns="0" rtlCol="0" anchor="ctr">
            <a:spAutoFit/>
          </a:bodyPr>
          <a:lstStyle/>
          <a:p>
            <a:pPr marL="114935"/>
            <a:fld id="{81D60167-4931-47E6-BA6A-407CBD079E47}" type="slidenum">
              <a:rPr dirty="0"/>
              <a:pPr marL="114935"/>
              <a:t>46</a:t>
            </a:fld>
            <a:endParaRPr dirty="0"/>
          </a:p>
        </p:txBody>
      </p:sp>
      <p:sp>
        <p:nvSpPr>
          <p:cNvPr id="3" name="CuadroTexto 2">
            <a:extLst>
              <a:ext uri="{FF2B5EF4-FFF2-40B4-BE49-F238E27FC236}">
                <a16:creationId xmlns:a16="http://schemas.microsoft.com/office/drawing/2014/main" id="{9E30237E-9754-46E6-844A-7BAAB2D5E1D8}"/>
              </a:ext>
            </a:extLst>
          </p:cNvPr>
          <p:cNvSpPr txBox="1"/>
          <p:nvPr/>
        </p:nvSpPr>
        <p:spPr>
          <a:xfrm>
            <a:off x="4811712" y="47699"/>
            <a:ext cx="3276600" cy="584775"/>
          </a:xfrm>
          <a:prstGeom prst="rect">
            <a:avLst/>
          </a:prstGeom>
          <a:noFill/>
        </p:spPr>
        <p:txBody>
          <a:bodyPr wrap="square">
            <a:spAutoFit/>
          </a:bodyPr>
          <a:lstStyle/>
          <a:p>
            <a:pPr algn="ctr"/>
            <a:r>
              <a:rPr lang="es-ES" sz="3200" dirty="0">
                <a:latin typeface="Times New Roman" panose="02020603050405020304" pitchFamily="18" charset="0"/>
                <a:cs typeface="Times New Roman" panose="02020603050405020304" pitchFamily="18" charset="0"/>
              </a:rPr>
              <a:t>Relleno sanitario</a:t>
            </a:r>
            <a:endParaRPr lang="es-MX" sz="3200" dirty="0">
              <a:latin typeface="Times New Roman" panose="02020603050405020304" pitchFamily="18" charset="0"/>
              <a:cs typeface="Times New Roman" panose="02020603050405020304" pitchFamily="18" charset="0"/>
            </a:endParaRPr>
          </a:p>
        </p:txBody>
      </p:sp>
      <p:pic>
        <p:nvPicPr>
          <p:cNvPr id="4" name="Imagen 3">
            <a:extLst>
              <a:ext uri="{FF2B5EF4-FFF2-40B4-BE49-F238E27FC236}">
                <a16:creationId xmlns:a16="http://schemas.microsoft.com/office/drawing/2014/main" id="{725B24B6-2CF3-4FBE-9965-18698150312B}"/>
              </a:ext>
            </a:extLst>
          </p:cNvPr>
          <p:cNvPicPr>
            <a:picLocks noChangeAspect="1"/>
          </p:cNvPicPr>
          <p:nvPr/>
        </p:nvPicPr>
        <p:blipFill rotWithShape="1">
          <a:blip r:embed="rId3">
            <a:extLst>
              <a:ext uri="{28A0092B-C50C-407E-A947-70E740481C1C}">
                <a14:useLocalDpi xmlns:a14="http://schemas.microsoft.com/office/drawing/2010/main" val="0"/>
              </a:ext>
            </a:extLst>
          </a:blip>
          <a:srcRect l="13041" t="28823" r="31824" b="16723"/>
          <a:stretch/>
        </p:blipFill>
        <p:spPr>
          <a:xfrm>
            <a:off x="2028786" y="730250"/>
            <a:ext cx="8827664" cy="5238394"/>
          </a:xfrm>
          <a:prstGeom prst="rect">
            <a:avLst/>
          </a:prstGeom>
        </p:spPr>
      </p:pic>
      <p:sp>
        <p:nvSpPr>
          <p:cNvPr id="7" name="CuadroTexto 6">
            <a:extLst>
              <a:ext uri="{FF2B5EF4-FFF2-40B4-BE49-F238E27FC236}">
                <a16:creationId xmlns:a16="http://schemas.microsoft.com/office/drawing/2014/main" id="{34759687-C373-40F1-865A-1251204515AB}"/>
              </a:ext>
            </a:extLst>
          </p:cNvPr>
          <p:cNvSpPr txBox="1"/>
          <p:nvPr/>
        </p:nvSpPr>
        <p:spPr>
          <a:xfrm>
            <a:off x="1070518" y="6084605"/>
            <a:ext cx="11208794" cy="923330"/>
          </a:xfrm>
          <a:prstGeom prst="rect">
            <a:avLst/>
          </a:prstGeom>
          <a:noFill/>
        </p:spPr>
        <p:txBody>
          <a:bodyPr wrap="square">
            <a:spAutoFit/>
          </a:bodyPr>
          <a:lstStyle/>
          <a:p>
            <a:pPr algn="just"/>
            <a:r>
              <a:rPr lang="es-ES" dirty="0">
                <a:latin typeface="Times New Roman" panose="02020603050405020304" pitchFamily="18" charset="0"/>
                <a:cs typeface="Times New Roman" panose="02020603050405020304" pitchFamily="18" charset="0"/>
              </a:rPr>
              <a:t>Operación de relleno sanitario. El área que se rellena es una única "</a:t>
            </a:r>
            <a:r>
              <a:rPr lang="es-ES" b="1" dirty="0">
                <a:latin typeface="Times New Roman" panose="02020603050405020304" pitchFamily="18" charset="0"/>
                <a:cs typeface="Times New Roman" panose="02020603050405020304" pitchFamily="18" charset="0"/>
              </a:rPr>
              <a:t>celda</a:t>
            </a:r>
            <a:r>
              <a:rPr lang="es-ES" dirty="0">
                <a:latin typeface="Times New Roman" panose="02020603050405020304" pitchFamily="18" charset="0"/>
                <a:cs typeface="Times New Roman" panose="02020603050405020304" pitchFamily="18" charset="0"/>
              </a:rPr>
              <a:t>" bien definida y se coloca un revestimiento de caucho en el relleno sanitario para evitar la contaminación por lixiviados que podrían migrar hacia abajo a través de la formación geológica subyacente</a:t>
            </a:r>
            <a:endParaRPr lang="es-MX"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378386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a:spLocks noGrp="1"/>
          </p:cNvSpPr>
          <p:nvPr>
            <p:ph type="sldNum" sz="quarter" idx="12"/>
          </p:nvPr>
        </p:nvSpPr>
        <p:spPr>
          <a:xfrm>
            <a:off x="10857370" y="7123897"/>
            <a:ext cx="3022521" cy="162032"/>
          </a:xfrm>
          <a:prstGeom prst="rect">
            <a:avLst/>
          </a:prstGeom>
        </p:spPr>
        <p:txBody>
          <a:bodyPr vert="horz" wrap="square" lIns="0" tIns="0" rIns="0" bIns="0" rtlCol="0" anchor="ctr">
            <a:spAutoFit/>
          </a:bodyPr>
          <a:lstStyle/>
          <a:p>
            <a:pPr marL="114935"/>
            <a:fld id="{81D60167-4931-47E6-BA6A-407CBD079E47}" type="slidenum">
              <a:rPr dirty="0"/>
              <a:pPr marL="114935"/>
              <a:t>47</a:t>
            </a:fld>
            <a:endParaRPr dirty="0"/>
          </a:p>
        </p:txBody>
      </p:sp>
      <p:sp>
        <p:nvSpPr>
          <p:cNvPr id="4" name="CuadroTexto 3">
            <a:extLst>
              <a:ext uri="{FF2B5EF4-FFF2-40B4-BE49-F238E27FC236}">
                <a16:creationId xmlns:a16="http://schemas.microsoft.com/office/drawing/2014/main" id="{42222B31-1800-4510-8B5C-DA360D9E66A1}"/>
              </a:ext>
            </a:extLst>
          </p:cNvPr>
          <p:cNvSpPr txBox="1"/>
          <p:nvPr/>
        </p:nvSpPr>
        <p:spPr>
          <a:xfrm>
            <a:off x="3973512" y="273050"/>
            <a:ext cx="4648200" cy="584775"/>
          </a:xfrm>
          <a:prstGeom prst="rect">
            <a:avLst/>
          </a:prstGeom>
          <a:noFill/>
        </p:spPr>
        <p:txBody>
          <a:bodyPr wrap="square">
            <a:spAutoFit/>
          </a:bodyPr>
          <a:lstStyle/>
          <a:p>
            <a:pPr algn="ctr"/>
            <a:r>
              <a:rPr lang="es-ES" sz="3200" dirty="0">
                <a:latin typeface="Times New Roman" panose="02020603050405020304" pitchFamily="18" charset="0"/>
                <a:cs typeface="Times New Roman" panose="02020603050405020304" pitchFamily="18" charset="0"/>
              </a:rPr>
              <a:t>Relleno sanitario moderno</a:t>
            </a:r>
            <a:endParaRPr lang="es-MX" sz="3200" dirty="0">
              <a:latin typeface="Times New Roman" panose="02020603050405020304" pitchFamily="18" charset="0"/>
              <a:cs typeface="Times New Roman" panose="02020603050405020304" pitchFamily="18" charset="0"/>
            </a:endParaRPr>
          </a:p>
        </p:txBody>
      </p:sp>
      <p:grpSp>
        <p:nvGrpSpPr>
          <p:cNvPr id="7" name="Grupo 6">
            <a:extLst>
              <a:ext uri="{FF2B5EF4-FFF2-40B4-BE49-F238E27FC236}">
                <a16:creationId xmlns:a16="http://schemas.microsoft.com/office/drawing/2014/main" id="{7F26357D-0307-41B4-83C7-30D7F93164A3}"/>
              </a:ext>
            </a:extLst>
          </p:cNvPr>
          <p:cNvGrpSpPr/>
          <p:nvPr/>
        </p:nvGrpSpPr>
        <p:grpSpPr>
          <a:xfrm>
            <a:off x="2317069" y="875404"/>
            <a:ext cx="8418286" cy="6096000"/>
            <a:chOff x="2317069" y="875404"/>
            <a:chExt cx="8418286" cy="6096000"/>
          </a:xfrm>
        </p:grpSpPr>
        <p:pic>
          <p:nvPicPr>
            <p:cNvPr id="5" name="Imagen 4">
              <a:extLst>
                <a:ext uri="{FF2B5EF4-FFF2-40B4-BE49-F238E27FC236}">
                  <a16:creationId xmlns:a16="http://schemas.microsoft.com/office/drawing/2014/main" id="{8E6ACCC1-D7F3-462D-AD13-D290C0D2FC3F}"/>
                </a:ext>
              </a:extLst>
            </p:cNvPr>
            <p:cNvPicPr>
              <a:picLocks noChangeAspect="1"/>
            </p:cNvPicPr>
            <p:nvPr/>
          </p:nvPicPr>
          <p:blipFill rotWithShape="1">
            <a:blip r:embed="rId3">
              <a:extLst>
                <a:ext uri="{28A0092B-C50C-407E-A947-70E740481C1C}">
                  <a14:useLocalDpi xmlns:a14="http://schemas.microsoft.com/office/drawing/2010/main" val="0"/>
                </a:ext>
              </a:extLst>
            </a:blip>
            <a:srcRect l="14253" t="23782" r="33035" b="12690"/>
            <a:stretch/>
          </p:blipFill>
          <p:spPr>
            <a:xfrm>
              <a:off x="2317069" y="875404"/>
              <a:ext cx="8418286" cy="6096000"/>
            </a:xfrm>
            <a:prstGeom prst="rect">
              <a:avLst/>
            </a:prstGeom>
          </p:spPr>
        </p:pic>
        <p:sp>
          <p:nvSpPr>
            <p:cNvPr id="6" name="Rectángulo 5">
              <a:extLst>
                <a:ext uri="{FF2B5EF4-FFF2-40B4-BE49-F238E27FC236}">
                  <a16:creationId xmlns:a16="http://schemas.microsoft.com/office/drawing/2014/main" id="{05D38B47-1B77-485A-AE64-CD3715E47B83}"/>
                </a:ext>
              </a:extLst>
            </p:cNvPr>
            <p:cNvSpPr/>
            <p:nvPr/>
          </p:nvSpPr>
          <p:spPr>
            <a:xfrm>
              <a:off x="3973512" y="1187450"/>
              <a:ext cx="48006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8" name="CuadroTexto 7">
              <a:extLst>
                <a:ext uri="{FF2B5EF4-FFF2-40B4-BE49-F238E27FC236}">
                  <a16:creationId xmlns:a16="http://schemas.microsoft.com/office/drawing/2014/main" id="{18390E8A-E596-4EDA-A77D-BC86FCCF016E}"/>
                </a:ext>
              </a:extLst>
            </p:cNvPr>
            <p:cNvSpPr txBox="1"/>
            <p:nvPr/>
          </p:nvSpPr>
          <p:spPr>
            <a:xfrm>
              <a:off x="5116512" y="1693597"/>
              <a:ext cx="1752600" cy="830997"/>
            </a:xfrm>
            <a:prstGeom prst="rect">
              <a:avLst/>
            </a:prstGeom>
            <a:solidFill>
              <a:schemeClr val="bg1"/>
            </a:solidFill>
          </p:spPr>
          <p:txBody>
            <a:bodyPr wrap="square">
              <a:spAutoFit/>
            </a:bodyPr>
            <a:lstStyle/>
            <a:p>
              <a:pPr algn="ctr"/>
              <a:r>
                <a:rPr lang="es-ES" sz="1600" dirty="0">
                  <a:latin typeface="Times New Roman" panose="02020603050405020304" pitchFamily="18" charset="0"/>
                  <a:cs typeface="Times New Roman" panose="02020603050405020304" pitchFamily="18" charset="0"/>
                </a:rPr>
                <a:t>Sistema de recuperación de gas metano</a:t>
              </a:r>
              <a:endParaRPr lang="es-MX" sz="1600" dirty="0">
                <a:latin typeface="Times New Roman" panose="02020603050405020304" pitchFamily="18" charset="0"/>
                <a:cs typeface="Times New Roman" panose="02020603050405020304" pitchFamily="18" charset="0"/>
              </a:endParaRPr>
            </a:p>
          </p:txBody>
        </p:sp>
        <p:sp>
          <p:nvSpPr>
            <p:cNvPr id="9" name="CuadroTexto 8">
              <a:extLst>
                <a:ext uri="{FF2B5EF4-FFF2-40B4-BE49-F238E27FC236}">
                  <a16:creationId xmlns:a16="http://schemas.microsoft.com/office/drawing/2014/main" id="{ED6E2DBA-AB3D-4AB6-9FDC-5DD81B282AE4}"/>
                </a:ext>
              </a:extLst>
            </p:cNvPr>
            <p:cNvSpPr txBox="1"/>
            <p:nvPr/>
          </p:nvSpPr>
          <p:spPr>
            <a:xfrm>
              <a:off x="2525712" y="4235450"/>
              <a:ext cx="1066800" cy="954107"/>
            </a:xfrm>
            <a:prstGeom prst="rect">
              <a:avLst/>
            </a:prstGeom>
            <a:solidFill>
              <a:schemeClr val="bg1"/>
            </a:solidFill>
          </p:spPr>
          <p:txBody>
            <a:bodyPr wrap="square">
              <a:spAutoFit/>
            </a:bodyPr>
            <a:lstStyle/>
            <a:p>
              <a:pPr algn="ctr"/>
              <a:r>
                <a:rPr lang="es-ES" sz="1400" dirty="0">
                  <a:latin typeface="Times New Roman" panose="02020603050405020304" pitchFamily="18" charset="0"/>
                  <a:cs typeface="Times New Roman" panose="02020603050405020304" pitchFamily="18" charset="0"/>
                </a:rPr>
                <a:t>Pozo de monitoreo de agua subterránea</a:t>
              </a:r>
              <a:endParaRPr lang="es-MX" sz="1400" dirty="0">
                <a:latin typeface="Times New Roman" panose="02020603050405020304" pitchFamily="18" charset="0"/>
                <a:cs typeface="Times New Roman" panose="02020603050405020304" pitchFamily="18" charset="0"/>
              </a:endParaRPr>
            </a:p>
          </p:txBody>
        </p:sp>
        <p:sp>
          <p:nvSpPr>
            <p:cNvPr id="10" name="CuadroTexto 9">
              <a:extLst>
                <a:ext uri="{FF2B5EF4-FFF2-40B4-BE49-F238E27FC236}">
                  <a16:creationId xmlns:a16="http://schemas.microsoft.com/office/drawing/2014/main" id="{C5A5D6B9-0290-4A7E-9633-F70EAB532CF7}"/>
                </a:ext>
              </a:extLst>
            </p:cNvPr>
            <p:cNvSpPr txBox="1"/>
            <p:nvPr/>
          </p:nvSpPr>
          <p:spPr>
            <a:xfrm>
              <a:off x="8201858" y="2030467"/>
              <a:ext cx="1549901" cy="830997"/>
            </a:xfrm>
            <a:prstGeom prst="rect">
              <a:avLst/>
            </a:prstGeom>
            <a:solidFill>
              <a:schemeClr val="bg1"/>
            </a:solidFill>
          </p:spPr>
          <p:txBody>
            <a:bodyPr wrap="square">
              <a:spAutoFit/>
            </a:bodyPr>
            <a:lstStyle/>
            <a:p>
              <a:pPr algn="ctr"/>
              <a:r>
                <a:rPr lang="es-ES" sz="1600" dirty="0">
                  <a:latin typeface="Times New Roman" panose="02020603050405020304" pitchFamily="18" charset="0"/>
                  <a:cs typeface="Times New Roman" panose="02020603050405020304" pitchFamily="18" charset="0"/>
                </a:rPr>
                <a:t>Sistema de tratamiento de lixiviados</a:t>
              </a:r>
              <a:endParaRPr lang="es-MX" sz="1600" dirty="0">
                <a:latin typeface="Times New Roman" panose="02020603050405020304" pitchFamily="18" charset="0"/>
                <a:cs typeface="Times New Roman" panose="02020603050405020304" pitchFamily="18" charset="0"/>
              </a:endParaRPr>
            </a:p>
          </p:txBody>
        </p:sp>
        <p:sp>
          <p:nvSpPr>
            <p:cNvPr id="11" name="CuadroTexto 10">
              <a:extLst>
                <a:ext uri="{FF2B5EF4-FFF2-40B4-BE49-F238E27FC236}">
                  <a16:creationId xmlns:a16="http://schemas.microsoft.com/office/drawing/2014/main" id="{4EC7550E-5B96-4448-8CB6-5B951622FF69}"/>
                </a:ext>
              </a:extLst>
            </p:cNvPr>
            <p:cNvSpPr txBox="1"/>
            <p:nvPr/>
          </p:nvSpPr>
          <p:spPr>
            <a:xfrm>
              <a:off x="4151026" y="2528939"/>
              <a:ext cx="781956" cy="338554"/>
            </a:xfrm>
            <a:prstGeom prst="rect">
              <a:avLst/>
            </a:prstGeom>
            <a:solidFill>
              <a:schemeClr val="bg1"/>
            </a:solidFill>
          </p:spPr>
          <p:txBody>
            <a:bodyPr wrap="square">
              <a:spAutoFit/>
            </a:bodyPr>
            <a:lstStyle/>
            <a:p>
              <a:pPr algn="ctr"/>
              <a:r>
                <a:rPr lang="es-ES" sz="1600" dirty="0">
                  <a:latin typeface="Times New Roman" panose="02020603050405020304" pitchFamily="18" charset="0"/>
                  <a:cs typeface="Times New Roman" panose="02020603050405020304" pitchFamily="18" charset="0"/>
                </a:rPr>
                <a:t>Basura</a:t>
              </a:r>
              <a:endParaRPr lang="es-MX" sz="1600" dirty="0">
                <a:latin typeface="Times New Roman" panose="02020603050405020304" pitchFamily="18" charset="0"/>
                <a:cs typeface="Times New Roman" panose="02020603050405020304" pitchFamily="18" charset="0"/>
              </a:endParaRPr>
            </a:p>
          </p:txBody>
        </p:sp>
        <p:sp>
          <p:nvSpPr>
            <p:cNvPr id="12" name="CuadroTexto 11">
              <a:extLst>
                <a:ext uri="{FF2B5EF4-FFF2-40B4-BE49-F238E27FC236}">
                  <a16:creationId xmlns:a16="http://schemas.microsoft.com/office/drawing/2014/main" id="{45ED8EEE-F480-46F4-B2AD-613BC356B5B1}"/>
                </a:ext>
              </a:extLst>
            </p:cNvPr>
            <p:cNvSpPr txBox="1"/>
            <p:nvPr/>
          </p:nvSpPr>
          <p:spPr>
            <a:xfrm>
              <a:off x="6393995" y="2496454"/>
              <a:ext cx="1549901" cy="584775"/>
            </a:xfrm>
            <a:prstGeom prst="rect">
              <a:avLst/>
            </a:prstGeom>
            <a:solidFill>
              <a:schemeClr val="bg1"/>
            </a:solidFill>
          </p:spPr>
          <p:txBody>
            <a:bodyPr wrap="square">
              <a:spAutoFit/>
            </a:bodyPr>
            <a:lstStyle/>
            <a:p>
              <a:pPr algn="ctr"/>
              <a:r>
                <a:rPr lang="es-ES" sz="1600" dirty="0">
                  <a:latin typeface="Times New Roman" panose="02020603050405020304" pitchFamily="18" charset="0"/>
                  <a:cs typeface="Times New Roman" panose="02020603050405020304" pitchFamily="18" charset="0"/>
                </a:rPr>
                <a:t>Sello superior </a:t>
              </a:r>
            </a:p>
            <a:p>
              <a:pPr algn="ctr"/>
              <a:r>
                <a:rPr lang="es-ES" sz="1600" dirty="0">
                  <a:latin typeface="Times New Roman" panose="02020603050405020304" pitchFamily="18" charset="0"/>
                  <a:cs typeface="Times New Roman" panose="02020603050405020304" pitchFamily="18" charset="0"/>
                </a:rPr>
                <a:t>de arcilla</a:t>
              </a:r>
              <a:endParaRPr lang="es-MX" sz="1600" dirty="0">
                <a:latin typeface="Times New Roman" panose="02020603050405020304" pitchFamily="18" charset="0"/>
                <a:cs typeface="Times New Roman" panose="02020603050405020304" pitchFamily="18" charset="0"/>
              </a:endParaRPr>
            </a:p>
          </p:txBody>
        </p:sp>
        <p:sp>
          <p:nvSpPr>
            <p:cNvPr id="13" name="CuadroTexto 12">
              <a:extLst>
                <a:ext uri="{FF2B5EF4-FFF2-40B4-BE49-F238E27FC236}">
                  <a16:creationId xmlns:a16="http://schemas.microsoft.com/office/drawing/2014/main" id="{65FDB62D-54B1-4BAD-A0BF-CA322F9893A5}"/>
                </a:ext>
              </a:extLst>
            </p:cNvPr>
            <p:cNvSpPr txBox="1"/>
            <p:nvPr/>
          </p:nvSpPr>
          <p:spPr>
            <a:xfrm>
              <a:off x="7168945" y="5538053"/>
              <a:ext cx="1245101" cy="738664"/>
            </a:xfrm>
            <a:prstGeom prst="rect">
              <a:avLst/>
            </a:prstGeom>
            <a:solidFill>
              <a:schemeClr val="bg1"/>
            </a:solidFill>
          </p:spPr>
          <p:txBody>
            <a:bodyPr wrap="square">
              <a:spAutoFit/>
            </a:bodyPr>
            <a:lstStyle/>
            <a:p>
              <a:pPr algn="ctr"/>
              <a:r>
                <a:rPr lang="es-ES" sz="1400" dirty="0">
                  <a:latin typeface="Times New Roman" panose="02020603050405020304" pitchFamily="18" charset="0"/>
                  <a:cs typeface="Times New Roman" panose="02020603050405020304" pitchFamily="18" charset="0"/>
                </a:rPr>
                <a:t>Sistema de colección de lixiviados</a:t>
              </a:r>
              <a:endParaRPr lang="es-MX" sz="1400" dirty="0">
                <a:latin typeface="Times New Roman" panose="02020603050405020304" pitchFamily="18" charset="0"/>
                <a:cs typeface="Times New Roman" panose="02020603050405020304" pitchFamily="18" charset="0"/>
              </a:endParaRPr>
            </a:p>
          </p:txBody>
        </p:sp>
        <p:sp>
          <p:nvSpPr>
            <p:cNvPr id="14" name="CuadroTexto 13">
              <a:extLst>
                <a:ext uri="{FF2B5EF4-FFF2-40B4-BE49-F238E27FC236}">
                  <a16:creationId xmlns:a16="http://schemas.microsoft.com/office/drawing/2014/main" id="{48B5485F-92B5-455A-8977-C0C5F186F103}"/>
                </a:ext>
              </a:extLst>
            </p:cNvPr>
            <p:cNvSpPr txBox="1"/>
            <p:nvPr/>
          </p:nvSpPr>
          <p:spPr>
            <a:xfrm>
              <a:off x="8306136" y="4827658"/>
              <a:ext cx="1549901" cy="830997"/>
            </a:xfrm>
            <a:prstGeom prst="rect">
              <a:avLst/>
            </a:prstGeom>
            <a:solidFill>
              <a:schemeClr val="bg1"/>
            </a:solidFill>
          </p:spPr>
          <p:txBody>
            <a:bodyPr wrap="square">
              <a:spAutoFit/>
            </a:bodyPr>
            <a:lstStyle/>
            <a:p>
              <a:pPr algn="ctr"/>
              <a:r>
                <a:rPr lang="es-ES" sz="1600" dirty="0">
                  <a:latin typeface="Times New Roman" panose="02020603050405020304" pitchFamily="18" charset="0"/>
                  <a:cs typeface="Times New Roman" panose="02020603050405020304" pitchFamily="18" charset="0"/>
                </a:rPr>
                <a:t>Sello inferior </a:t>
              </a:r>
            </a:p>
            <a:p>
              <a:pPr algn="ctr"/>
              <a:r>
                <a:rPr lang="es-ES" sz="1600" dirty="0">
                  <a:latin typeface="Times New Roman" panose="02020603050405020304" pitchFamily="18" charset="0"/>
                  <a:cs typeface="Times New Roman" panose="02020603050405020304" pitchFamily="18" charset="0"/>
                </a:rPr>
                <a:t>y lateral de relleno sanitario</a:t>
              </a:r>
              <a:endParaRPr lang="es-MX" sz="1600" dirty="0">
                <a:latin typeface="Times New Roman" panose="02020603050405020304" pitchFamily="18" charset="0"/>
                <a:cs typeface="Times New Roman" panose="02020603050405020304" pitchFamily="18" charset="0"/>
              </a:endParaRPr>
            </a:p>
          </p:txBody>
        </p:sp>
        <p:sp>
          <p:nvSpPr>
            <p:cNvPr id="15" name="CuadroTexto 14">
              <a:extLst>
                <a:ext uri="{FF2B5EF4-FFF2-40B4-BE49-F238E27FC236}">
                  <a16:creationId xmlns:a16="http://schemas.microsoft.com/office/drawing/2014/main" id="{D6A34A7F-6893-451E-B3E4-DFE621BD1CE4}"/>
                </a:ext>
              </a:extLst>
            </p:cNvPr>
            <p:cNvSpPr txBox="1"/>
            <p:nvPr/>
          </p:nvSpPr>
          <p:spPr>
            <a:xfrm>
              <a:off x="2544845" y="6359161"/>
              <a:ext cx="1066800" cy="338554"/>
            </a:xfrm>
            <a:prstGeom prst="rect">
              <a:avLst/>
            </a:prstGeom>
            <a:solidFill>
              <a:schemeClr val="bg1"/>
            </a:solidFill>
          </p:spPr>
          <p:txBody>
            <a:bodyPr wrap="square">
              <a:spAutoFit/>
            </a:bodyPr>
            <a:lstStyle/>
            <a:p>
              <a:pPr algn="ctr"/>
              <a:r>
                <a:rPr lang="es-ES" sz="1600" dirty="0">
                  <a:latin typeface="Times New Roman" panose="02020603050405020304" pitchFamily="18" charset="0"/>
                  <a:cs typeface="Times New Roman" panose="02020603050405020304" pitchFamily="18" charset="0"/>
                </a:rPr>
                <a:t>acuífero</a:t>
              </a:r>
              <a:endParaRPr lang="es-MX" sz="1600" dirty="0">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2709147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a:spLocks noGrp="1"/>
          </p:cNvSpPr>
          <p:nvPr>
            <p:ph type="sldNum" sz="quarter" idx="12"/>
          </p:nvPr>
        </p:nvSpPr>
        <p:spPr>
          <a:xfrm>
            <a:off x="10857370" y="7123897"/>
            <a:ext cx="3022521" cy="162032"/>
          </a:xfrm>
          <a:prstGeom prst="rect">
            <a:avLst/>
          </a:prstGeom>
        </p:spPr>
        <p:txBody>
          <a:bodyPr vert="horz" wrap="square" lIns="0" tIns="0" rIns="0" bIns="0" rtlCol="0" anchor="ctr">
            <a:spAutoFit/>
          </a:bodyPr>
          <a:lstStyle/>
          <a:p>
            <a:pPr marL="114935"/>
            <a:fld id="{81D60167-4931-47E6-BA6A-407CBD079E47}" type="slidenum">
              <a:rPr dirty="0"/>
              <a:pPr marL="114935"/>
              <a:t>48</a:t>
            </a:fld>
            <a:endParaRPr dirty="0"/>
          </a:p>
        </p:txBody>
      </p:sp>
      <p:sp>
        <p:nvSpPr>
          <p:cNvPr id="3" name="CuadroTexto 2">
            <a:extLst>
              <a:ext uri="{FF2B5EF4-FFF2-40B4-BE49-F238E27FC236}">
                <a16:creationId xmlns:a16="http://schemas.microsoft.com/office/drawing/2014/main" id="{65B396A7-32B8-4A6A-B7F6-9E602F58CD24}"/>
              </a:ext>
            </a:extLst>
          </p:cNvPr>
          <p:cNvSpPr txBox="1"/>
          <p:nvPr/>
        </p:nvSpPr>
        <p:spPr>
          <a:xfrm>
            <a:off x="2795046" y="137789"/>
            <a:ext cx="8305800" cy="584775"/>
          </a:xfrm>
          <a:prstGeom prst="rect">
            <a:avLst/>
          </a:prstGeom>
          <a:noFill/>
        </p:spPr>
        <p:txBody>
          <a:bodyPr wrap="square">
            <a:spAutoFit/>
          </a:bodyPr>
          <a:lstStyle/>
          <a:p>
            <a:pPr algn="ctr"/>
            <a:r>
              <a:rPr lang="es-ES" sz="3200" dirty="0">
                <a:latin typeface="Times New Roman" panose="02020603050405020304" pitchFamily="18" charset="0"/>
                <a:cs typeface="Times New Roman" panose="02020603050405020304" pitchFamily="18" charset="0"/>
              </a:rPr>
              <a:t>Construcción de un Relleno sanitario moderno</a:t>
            </a:r>
            <a:endParaRPr lang="es-MX" sz="3200" dirty="0">
              <a:latin typeface="Times New Roman" panose="02020603050405020304" pitchFamily="18" charset="0"/>
              <a:cs typeface="Times New Roman" panose="02020603050405020304" pitchFamily="18" charset="0"/>
            </a:endParaRPr>
          </a:p>
        </p:txBody>
      </p:sp>
      <p:pic>
        <p:nvPicPr>
          <p:cNvPr id="4" name="Imagen 3">
            <a:extLst>
              <a:ext uri="{FF2B5EF4-FFF2-40B4-BE49-F238E27FC236}">
                <a16:creationId xmlns:a16="http://schemas.microsoft.com/office/drawing/2014/main" id="{813E0EEA-EA3B-47D6-B960-DFE84E4C1F39}"/>
              </a:ext>
            </a:extLst>
          </p:cNvPr>
          <p:cNvPicPr>
            <a:picLocks noChangeAspect="1"/>
          </p:cNvPicPr>
          <p:nvPr/>
        </p:nvPicPr>
        <p:blipFill rotWithShape="1">
          <a:blip r:embed="rId3">
            <a:extLst>
              <a:ext uri="{28A0092B-C50C-407E-A947-70E740481C1C}">
                <a14:useLocalDpi xmlns:a14="http://schemas.microsoft.com/office/drawing/2010/main" val="0"/>
              </a:ext>
            </a:extLst>
          </a:blip>
          <a:srcRect l="12918" t="30427" r="52407" b="40718"/>
          <a:stretch/>
        </p:blipFill>
        <p:spPr>
          <a:xfrm>
            <a:off x="377824" y="742616"/>
            <a:ext cx="6071268" cy="3035634"/>
          </a:xfrm>
          <a:prstGeom prst="rect">
            <a:avLst/>
          </a:prstGeom>
          <a:ln>
            <a:solidFill>
              <a:schemeClr val="tx1"/>
            </a:solidFill>
          </a:ln>
        </p:spPr>
      </p:pic>
      <p:pic>
        <p:nvPicPr>
          <p:cNvPr id="6" name="Imagen 5">
            <a:extLst>
              <a:ext uri="{FF2B5EF4-FFF2-40B4-BE49-F238E27FC236}">
                <a16:creationId xmlns:a16="http://schemas.microsoft.com/office/drawing/2014/main" id="{29BF58B0-8CBA-48FB-AFCC-D783424749BF}"/>
              </a:ext>
            </a:extLst>
          </p:cNvPr>
          <p:cNvPicPr>
            <a:picLocks noChangeAspect="1"/>
          </p:cNvPicPr>
          <p:nvPr/>
        </p:nvPicPr>
        <p:blipFill rotWithShape="1">
          <a:blip r:embed="rId3">
            <a:extLst>
              <a:ext uri="{28A0092B-C50C-407E-A947-70E740481C1C}">
                <a14:useLocalDpi xmlns:a14="http://schemas.microsoft.com/office/drawing/2010/main" val="0"/>
              </a:ext>
            </a:extLst>
          </a:blip>
          <a:srcRect l="50606" t="35883" r="32430" b="43784"/>
          <a:stretch/>
        </p:blipFill>
        <p:spPr>
          <a:xfrm>
            <a:off x="8545512" y="742616"/>
            <a:ext cx="4215426" cy="3035634"/>
          </a:xfrm>
          <a:prstGeom prst="rect">
            <a:avLst/>
          </a:prstGeom>
        </p:spPr>
      </p:pic>
      <p:pic>
        <p:nvPicPr>
          <p:cNvPr id="8" name="Imagen 7">
            <a:extLst>
              <a:ext uri="{FF2B5EF4-FFF2-40B4-BE49-F238E27FC236}">
                <a16:creationId xmlns:a16="http://schemas.microsoft.com/office/drawing/2014/main" id="{E3F1F09B-773B-4C5B-81AC-6FFFE0199628}"/>
              </a:ext>
            </a:extLst>
          </p:cNvPr>
          <p:cNvPicPr>
            <a:picLocks noChangeAspect="1"/>
          </p:cNvPicPr>
          <p:nvPr/>
        </p:nvPicPr>
        <p:blipFill rotWithShape="1">
          <a:blip r:embed="rId3">
            <a:extLst>
              <a:ext uri="{28A0092B-C50C-407E-A947-70E740481C1C}">
                <a14:useLocalDpi xmlns:a14="http://schemas.microsoft.com/office/drawing/2010/main" val="0"/>
              </a:ext>
            </a:extLst>
          </a:blip>
          <a:srcRect l="23341" t="61093" r="46365" b="7647"/>
          <a:stretch/>
        </p:blipFill>
        <p:spPr>
          <a:xfrm>
            <a:off x="4125911" y="3786605"/>
            <a:ext cx="5644071" cy="3499324"/>
          </a:xfrm>
          <a:prstGeom prst="rect">
            <a:avLst/>
          </a:prstGeom>
        </p:spPr>
      </p:pic>
    </p:spTree>
    <p:extLst>
      <p:ext uri="{BB962C8B-B14F-4D97-AF65-F5344CB8AC3E}">
        <p14:creationId xmlns:p14="http://schemas.microsoft.com/office/powerpoint/2010/main" val="17596221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a:spLocks noGrp="1"/>
          </p:cNvSpPr>
          <p:nvPr>
            <p:ph type="sldNum" sz="quarter" idx="12"/>
          </p:nvPr>
        </p:nvSpPr>
        <p:spPr>
          <a:xfrm>
            <a:off x="10857370" y="7123897"/>
            <a:ext cx="3022521" cy="162032"/>
          </a:xfrm>
          <a:prstGeom prst="rect">
            <a:avLst/>
          </a:prstGeom>
        </p:spPr>
        <p:txBody>
          <a:bodyPr vert="horz" wrap="square" lIns="0" tIns="0" rIns="0" bIns="0" rtlCol="0" anchor="ctr">
            <a:spAutoFit/>
          </a:bodyPr>
          <a:lstStyle/>
          <a:p>
            <a:pPr marL="114935"/>
            <a:fld id="{81D60167-4931-47E6-BA6A-407CBD079E47}" type="slidenum">
              <a:rPr dirty="0"/>
              <a:pPr marL="114935"/>
              <a:t>49</a:t>
            </a:fld>
            <a:endParaRPr dirty="0"/>
          </a:p>
        </p:txBody>
      </p:sp>
      <p:sp>
        <p:nvSpPr>
          <p:cNvPr id="4" name="CuadroTexto 3">
            <a:extLst>
              <a:ext uri="{FF2B5EF4-FFF2-40B4-BE49-F238E27FC236}">
                <a16:creationId xmlns:a16="http://schemas.microsoft.com/office/drawing/2014/main" id="{C7BE9229-008B-49EE-B504-D54BCCA42D41}"/>
              </a:ext>
            </a:extLst>
          </p:cNvPr>
          <p:cNvSpPr txBox="1"/>
          <p:nvPr/>
        </p:nvSpPr>
        <p:spPr>
          <a:xfrm>
            <a:off x="4077243" y="6597650"/>
            <a:ext cx="5278938" cy="400110"/>
          </a:xfrm>
          <a:prstGeom prst="rect">
            <a:avLst/>
          </a:prstGeom>
          <a:noFill/>
        </p:spPr>
        <p:txBody>
          <a:bodyPr wrap="square">
            <a:spAutoFit/>
          </a:bodyPr>
          <a:lstStyle/>
          <a:p>
            <a:r>
              <a:rPr lang="en-US" sz="2000" b="0" i="0" u="none" strike="noStrike" baseline="0" dirty="0">
                <a:latin typeface="Times New Roman" panose="02020603050405020304" pitchFamily="18" charset="0"/>
              </a:rPr>
              <a:t>South East New Territories Landfill, Hong Kong</a:t>
            </a:r>
            <a:endParaRPr lang="es-MX" sz="2000" dirty="0"/>
          </a:p>
        </p:txBody>
      </p:sp>
      <p:pic>
        <p:nvPicPr>
          <p:cNvPr id="5" name="Imagen 4">
            <a:extLst>
              <a:ext uri="{FF2B5EF4-FFF2-40B4-BE49-F238E27FC236}">
                <a16:creationId xmlns:a16="http://schemas.microsoft.com/office/drawing/2014/main" id="{BF70E2A5-4B45-4D32-A1F5-55EE36A4D8AE}"/>
              </a:ext>
            </a:extLst>
          </p:cNvPr>
          <p:cNvPicPr>
            <a:picLocks noChangeAspect="1"/>
          </p:cNvPicPr>
          <p:nvPr/>
        </p:nvPicPr>
        <p:blipFill rotWithShape="1">
          <a:blip r:embed="rId3">
            <a:extLst>
              <a:ext uri="{28A0092B-C50C-407E-A947-70E740481C1C}">
                <a14:useLocalDpi xmlns:a14="http://schemas.microsoft.com/office/drawing/2010/main" val="0"/>
              </a:ext>
            </a:extLst>
          </a:blip>
          <a:srcRect l="11830" t="31849" r="30611" b="25798"/>
          <a:stretch/>
        </p:blipFill>
        <p:spPr>
          <a:xfrm>
            <a:off x="689126" y="982304"/>
            <a:ext cx="12055172" cy="5329655"/>
          </a:xfrm>
          <a:prstGeom prst="rect">
            <a:avLst/>
          </a:prstGeom>
        </p:spPr>
      </p:pic>
      <p:sp>
        <p:nvSpPr>
          <p:cNvPr id="7" name="CuadroTexto 6">
            <a:extLst>
              <a:ext uri="{FF2B5EF4-FFF2-40B4-BE49-F238E27FC236}">
                <a16:creationId xmlns:a16="http://schemas.microsoft.com/office/drawing/2014/main" id="{6439BA65-CB4C-4640-B8B9-3BEDA7A3F30C}"/>
              </a:ext>
            </a:extLst>
          </p:cNvPr>
          <p:cNvSpPr txBox="1"/>
          <p:nvPr/>
        </p:nvSpPr>
        <p:spPr>
          <a:xfrm>
            <a:off x="4887912" y="266352"/>
            <a:ext cx="3276600" cy="584775"/>
          </a:xfrm>
          <a:prstGeom prst="rect">
            <a:avLst/>
          </a:prstGeom>
          <a:noFill/>
        </p:spPr>
        <p:txBody>
          <a:bodyPr wrap="square">
            <a:spAutoFit/>
          </a:bodyPr>
          <a:lstStyle/>
          <a:p>
            <a:pPr algn="ctr"/>
            <a:r>
              <a:rPr lang="es-ES" sz="3200" dirty="0">
                <a:latin typeface="Times New Roman" panose="02020603050405020304" pitchFamily="18" charset="0"/>
                <a:cs typeface="Times New Roman" panose="02020603050405020304" pitchFamily="18" charset="0"/>
              </a:rPr>
              <a:t>Relleno sanitario</a:t>
            </a:r>
            <a:endParaRPr lang="es-MX"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76039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a:spLocks noGrp="1"/>
          </p:cNvSpPr>
          <p:nvPr>
            <p:ph type="sldNum" sz="quarter" idx="12"/>
          </p:nvPr>
        </p:nvSpPr>
        <p:spPr>
          <a:xfrm>
            <a:off x="10857370" y="7123897"/>
            <a:ext cx="3022521" cy="162032"/>
          </a:xfrm>
          <a:prstGeom prst="rect">
            <a:avLst/>
          </a:prstGeom>
        </p:spPr>
        <p:txBody>
          <a:bodyPr vert="horz" wrap="square" lIns="0" tIns="0" rIns="0" bIns="0" rtlCol="0" anchor="ctr">
            <a:spAutoFit/>
          </a:bodyPr>
          <a:lstStyle/>
          <a:p>
            <a:pPr marL="114935"/>
            <a:fld id="{81D60167-4931-47E6-BA6A-407CBD079E47}" type="slidenum">
              <a:rPr dirty="0"/>
              <a:pPr marL="114935"/>
              <a:t>50</a:t>
            </a:fld>
            <a:endParaRPr dirty="0"/>
          </a:p>
        </p:txBody>
      </p:sp>
      <p:sp>
        <p:nvSpPr>
          <p:cNvPr id="4" name="CuadroTexto 3">
            <a:extLst>
              <a:ext uri="{FF2B5EF4-FFF2-40B4-BE49-F238E27FC236}">
                <a16:creationId xmlns:a16="http://schemas.microsoft.com/office/drawing/2014/main" id="{2ED68A7F-49AE-43DE-837E-818F534BD811}"/>
              </a:ext>
            </a:extLst>
          </p:cNvPr>
          <p:cNvSpPr txBox="1"/>
          <p:nvPr/>
        </p:nvSpPr>
        <p:spPr>
          <a:xfrm>
            <a:off x="392112" y="2862372"/>
            <a:ext cx="3276600" cy="830997"/>
          </a:xfrm>
          <a:prstGeom prst="rect">
            <a:avLst/>
          </a:prstGeom>
          <a:noFill/>
        </p:spPr>
        <p:txBody>
          <a:bodyPr wrap="square">
            <a:spAutoFit/>
          </a:bodyPr>
          <a:lstStyle/>
          <a:p>
            <a:pPr algn="just"/>
            <a:r>
              <a:rPr lang="en-US" sz="2400" dirty="0">
                <a:latin typeface="Times New Roman" panose="02020603050405020304" pitchFamily="18" charset="0"/>
                <a:cs typeface="Times New Roman" panose="02020603050405020304" pitchFamily="18" charset="0"/>
              </a:rPr>
              <a:t>USA, New York, Staten Island, Fresh Kills</a:t>
            </a:r>
            <a:endParaRPr lang="es-MX" sz="2400" dirty="0">
              <a:latin typeface="Times New Roman" panose="02020603050405020304" pitchFamily="18" charset="0"/>
              <a:cs typeface="Times New Roman" panose="02020603050405020304" pitchFamily="18" charset="0"/>
            </a:endParaRPr>
          </a:p>
        </p:txBody>
      </p:sp>
      <p:pic>
        <p:nvPicPr>
          <p:cNvPr id="5" name="Imagen 4">
            <a:extLst>
              <a:ext uri="{FF2B5EF4-FFF2-40B4-BE49-F238E27FC236}">
                <a16:creationId xmlns:a16="http://schemas.microsoft.com/office/drawing/2014/main" id="{C02197C8-25DD-48F9-9230-C27FC231C421}"/>
              </a:ext>
            </a:extLst>
          </p:cNvPr>
          <p:cNvPicPr>
            <a:picLocks noChangeAspect="1"/>
          </p:cNvPicPr>
          <p:nvPr/>
        </p:nvPicPr>
        <p:blipFill rotWithShape="1">
          <a:blip r:embed="rId3">
            <a:extLst>
              <a:ext uri="{28A0092B-C50C-407E-A947-70E740481C1C}">
                <a14:useLocalDpi xmlns:a14="http://schemas.microsoft.com/office/drawing/2010/main" val="0"/>
              </a:ext>
            </a:extLst>
          </a:blip>
          <a:srcRect l="31218" t="27814" r="34853" b="9665"/>
          <a:stretch/>
        </p:blipFill>
        <p:spPr>
          <a:xfrm>
            <a:off x="4049712" y="1007069"/>
            <a:ext cx="5872532" cy="6501732"/>
          </a:xfrm>
          <a:prstGeom prst="rect">
            <a:avLst/>
          </a:prstGeom>
        </p:spPr>
      </p:pic>
      <p:sp>
        <p:nvSpPr>
          <p:cNvPr id="7" name="CuadroTexto 6">
            <a:extLst>
              <a:ext uri="{FF2B5EF4-FFF2-40B4-BE49-F238E27FC236}">
                <a16:creationId xmlns:a16="http://schemas.microsoft.com/office/drawing/2014/main" id="{BF35D30C-A508-472C-B15C-2B6EDCCB8F44}"/>
              </a:ext>
            </a:extLst>
          </p:cNvPr>
          <p:cNvSpPr txBox="1"/>
          <p:nvPr/>
        </p:nvSpPr>
        <p:spPr>
          <a:xfrm>
            <a:off x="5497512" y="196850"/>
            <a:ext cx="3276600" cy="584775"/>
          </a:xfrm>
          <a:prstGeom prst="rect">
            <a:avLst/>
          </a:prstGeom>
          <a:noFill/>
        </p:spPr>
        <p:txBody>
          <a:bodyPr wrap="square">
            <a:spAutoFit/>
          </a:bodyPr>
          <a:lstStyle/>
          <a:p>
            <a:pPr algn="ctr"/>
            <a:r>
              <a:rPr lang="es-ES" sz="3200" dirty="0">
                <a:latin typeface="Times New Roman" panose="02020603050405020304" pitchFamily="18" charset="0"/>
                <a:cs typeface="Times New Roman" panose="02020603050405020304" pitchFamily="18" charset="0"/>
              </a:rPr>
              <a:t>Relleno sanitario</a:t>
            </a:r>
            <a:endParaRPr lang="es-MX"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850897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a:spLocks noGrp="1"/>
          </p:cNvSpPr>
          <p:nvPr>
            <p:ph type="sldNum" sz="quarter" idx="12"/>
          </p:nvPr>
        </p:nvSpPr>
        <p:spPr>
          <a:xfrm>
            <a:off x="10857370" y="7123897"/>
            <a:ext cx="3022521" cy="162032"/>
          </a:xfrm>
          <a:prstGeom prst="rect">
            <a:avLst/>
          </a:prstGeom>
        </p:spPr>
        <p:txBody>
          <a:bodyPr vert="horz" wrap="square" lIns="0" tIns="0" rIns="0" bIns="0" rtlCol="0" anchor="ctr">
            <a:spAutoFit/>
          </a:bodyPr>
          <a:lstStyle/>
          <a:p>
            <a:pPr marL="114935"/>
            <a:fld id="{81D60167-4931-47E6-BA6A-407CBD079E47}" type="slidenum">
              <a:rPr dirty="0"/>
              <a:pPr marL="114935"/>
              <a:t>51</a:t>
            </a:fld>
            <a:endParaRPr dirty="0"/>
          </a:p>
        </p:txBody>
      </p:sp>
      <p:sp>
        <p:nvSpPr>
          <p:cNvPr id="4" name="CuadroTexto 3">
            <a:extLst>
              <a:ext uri="{FF2B5EF4-FFF2-40B4-BE49-F238E27FC236}">
                <a16:creationId xmlns:a16="http://schemas.microsoft.com/office/drawing/2014/main" id="{7FC3B71B-E91F-4A52-979F-A99F194EE2AC}"/>
              </a:ext>
            </a:extLst>
          </p:cNvPr>
          <p:cNvSpPr txBox="1"/>
          <p:nvPr/>
        </p:nvSpPr>
        <p:spPr>
          <a:xfrm>
            <a:off x="392112" y="3306285"/>
            <a:ext cx="1981200" cy="707886"/>
          </a:xfrm>
          <a:prstGeom prst="rect">
            <a:avLst/>
          </a:prstGeom>
          <a:noFill/>
        </p:spPr>
        <p:txBody>
          <a:bodyPr wrap="square">
            <a:spAutoFit/>
          </a:bodyPr>
          <a:lstStyle/>
          <a:p>
            <a:pPr algn="ctr"/>
            <a:r>
              <a:rPr lang="es-ES" sz="2000" dirty="0">
                <a:latin typeface="Times New Roman" panose="02020603050405020304" pitchFamily="18" charset="0"/>
                <a:cs typeface="Times New Roman" panose="02020603050405020304" pitchFamily="18" charset="0"/>
              </a:rPr>
              <a:t>Compactadora de terreno (basura)</a:t>
            </a:r>
            <a:endParaRPr lang="es-MX" sz="2000" dirty="0">
              <a:latin typeface="Times New Roman" panose="02020603050405020304" pitchFamily="18" charset="0"/>
              <a:cs typeface="Times New Roman" panose="02020603050405020304" pitchFamily="18" charset="0"/>
            </a:endParaRPr>
          </a:p>
        </p:txBody>
      </p:sp>
      <p:pic>
        <p:nvPicPr>
          <p:cNvPr id="5" name="Imagen 4">
            <a:extLst>
              <a:ext uri="{FF2B5EF4-FFF2-40B4-BE49-F238E27FC236}">
                <a16:creationId xmlns:a16="http://schemas.microsoft.com/office/drawing/2014/main" id="{23625BC6-878D-4C08-AE38-9931A219AE25}"/>
              </a:ext>
            </a:extLst>
          </p:cNvPr>
          <p:cNvPicPr>
            <a:picLocks noChangeAspect="1"/>
          </p:cNvPicPr>
          <p:nvPr/>
        </p:nvPicPr>
        <p:blipFill rotWithShape="1">
          <a:blip r:embed="rId3">
            <a:extLst>
              <a:ext uri="{28A0092B-C50C-407E-A947-70E740481C1C}">
                <a14:useLocalDpi xmlns:a14="http://schemas.microsoft.com/office/drawing/2010/main" val="0"/>
              </a:ext>
            </a:extLst>
          </a:blip>
          <a:srcRect l="14859" t="32857" r="34247" b="10673"/>
          <a:stretch/>
        </p:blipFill>
        <p:spPr>
          <a:xfrm>
            <a:off x="3184314" y="577850"/>
            <a:ext cx="7696200" cy="5130800"/>
          </a:xfrm>
          <a:prstGeom prst="rect">
            <a:avLst/>
          </a:prstGeom>
        </p:spPr>
      </p:pic>
    </p:spTree>
    <p:extLst>
      <p:ext uri="{BB962C8B-B14F-4D97-AF65-F5344CB8AC3E}">
        <p14:creationId xmlns:p14="http://schemas.microsoft.com/office/powerpoint/2010/main" val="37922856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a:spLocks noGrp="1"/>
          </p:cNvSpPr>
          <p:nvPr>
            <p:ph type="sldNum" sz="quarter" idx="12"/>
          </p:nvPr>
        </p:nvSpPr>
        <p:spPr>
          <a:xfrm>
            <a:off x="10857370" y="7123897"/>
            <a:ext cx="3022521" cy="162032"/>
          </a:xfrm>
          <a:prstGeom prst="rect">
            <a:avLst/>
          </a:prstGeom>
        </p:spPr>
        <p:txBody>
          <a:bodyPr vert="horz" wrap="square" lIns="0" tIns="0" rIns="0" bIns="0" rtlCol="0" anchor="ctr">
            <a:spAutoFit/>
          </a:bodyPr>
          <a:lstStyle/>
          <a:p>
            <a:pPr marL="114935"/>
            <a:fld id="{81D60167-4931-47E6-BA6A-407CBD079E47}" type="slidenum">
              <a:rPr dirty="0"/>
              <a:pPr marL="114935"/>
              <a:t>52</a:t>
            </a:fld>
            <a:endParaRPr dirty="0"/>
          </a:p>
        </p:txBody>
      </p:sp>
      <p:sp>
        <p:nvSpPr>
          <p:cNvPr id="3" name="CuadroTexto 2">
            <a:extLst>
              <a:ext uri="{FF2B5EF4-FFF2-40B4-BE49-F238E27FC236}">
                <a16:creationId xmlns:a16="http://schemas.microsoft.com/office/drawing/2014/main" id="{756A5D8C-669D-4846-9FDC-CFC24160D41C}"/>
              </a:ext>
            </a:extLst>
          </p:cNvPr>
          <p:cNvSpPr txBox="1"/>
          <p:nvPr/>
        </p:nvSpPr>
        <p:spPr>
          <a:xfrm>
            <a:off x="773112" y="1111250"/>
            <a:ext cx="4167856" cy="707886"/>
          </a:xfrm>
          <a:prstGeom prst="rect">
            <a:avLst/>
          </a:prstGeom>
          <a:noFill/>
        </p:spPr>
        <p:txBody>
          <a:bodyPr wrap="square">
            <a:spAutoFit/>
          </a:bodyPr>
          <a:lstStyle/>
          <a:p>
            <a:pPr algn="ctr"/>
            <a:r>
              <a:rPr lang="es-ES" sz="2000" dirty="0">
                <a:latin typeface="Times New Roman" panose="02020603050405020304" pitchFamily="18" charset="0"/>
                <a:cs typeface="Times New Roman" panose="02020603050405020304" pitchFamily="18" charset="0"/>
              </a:rPr>
              <a:t>Compactadora de terreno (basura)</a:t>
            </a:r>
          </a:p>
          <a:p>
            <a:pPr algn="ctr"/>
            <a:r>
              <a:rPr lang="es-ES" sz="2000" dirty="0">
                <a:latin typeface="Times New Roman" panose="02020603050405020304" pitchFamily="18" charset="0"/>
                <a:cs typeface="Times New Roman" panose="02020603050405020304" pitchFamily="18" charset="0"/>
              </a:rPr>
              <a:t>a control remoto</a:t>
            </a:r>
            <a:endParaRPr lang="es-MX" sz="2000" dirty="0">
              <a:latin typeface="Times New Roman" panose="02020603050405020304" pitchFamily="18" charset="0"/>
              <a:cs typeface="Times New Roman" panose="02020603050405020304" pitchFamily="18" charset="0"/>
            </a:endParaRPr>
          </a:p>
        </p:txBody>
      </p:sp>
      <p:pic>
        <p:nvPicPr>
          <p:cNvPr id="4" name="Imagen 3">
            <a:extLst>
              <a:ext uri="{FF2B5EF4-FFF2-40B4-BE49-F238E27FC236}">
                <a16:creationId xmlns:a16="http://schemas.microsoft.com/office/drawing/2014/main" id="{61A87BF3-CF0B-4990-97F6-F40D26ABF998}"/>
              </a:ext>
            </a:extLst>
          </p:cNvPr>
          <p:cNvPicPr>
            <a:picLocks noChangeAspect="1"/>
          </p:cNvPicPr>
          <p:nvPr/>
        </p:nvPicPr>
        <p:blipFill rotWithShape="1">
          <a:blip r:embed="rId3">
            <a:extLst>
              <a:ext uri="{28A0092B-C50C-407E-A947-70E740481C1C}">
                <a14:useLocalDpi xmlns:a14="http://schemas.microsoft.com/office/drawing/2010/main" val="0"/>
              </a:ext>
            </a:extLst>
          </a:blip>
          <a:srcRect l="11224" t="31849" r="65147" b="37900"/>
          <a:stretch/>
        </p:blipFill>
        <p:spPr>
          <a:xfrm>
            <a:off x="315912" y="2025650"/>
            <a:ext cx="5547360" cy="4267200"/>
          </a:xfrm>
          <a:prstGeom prst="rect">
            <a:avLst/>
          </a:prstGeom>
        </p:spPr>
      </p:pic>
      <p:sp>
        <p:nvSpPr>
          <p:cNvPr id="6" name="CuadroTexto 5">
            <a:extLst>
              <a:ext uri="{FF2B5EF4-FFF2-40B4-BE49-F238E27FC236}">
                <a16:creationId xmlns:a16="http://schemas.microsoft.com/office/drawing/2014/main" id="{6F92A0AA-9BFF-4698-9F45-6EA55CAB9DC8}"/>
              </a:ext>
            </a:extLst>
          </p:cNvPr>
          <p:cNvSpPr txBox="1"/>
          <p:nvPr/>
        </p:nvSpPr>
        <p:spPr>
          <a:xfrm>
            <a:off x="7326312" y="1111250"/>
            <a:ext cx="4167856" cy="707886"/>
          </a:xfrm>
          <a:prstGeom prst="rect">
            <a:avLst/>
          </a:prstGeom>
          <a:noFill/>
        </p:spPr>
        <p:txBody>
          <a:bodyPr wrap="square">
            <a:spAutoFit/>
          </a:bodyPr>
          <a:lstStyle/>
          <a:p>
            <a:pPr algn="ctr"/>
            <a:r>
              <a:rPr lang="es-ES" sz="2000" dirty="0">
                <a:latin typeface="Times New Roman" panose="02020603050405020304" pitchFamily="18" charset="0"/>
                <a:cs typeface="Times New Roman" panose="02020603050405020304" pitchFamily="18" charset="0"/>
              </a:rPr>
              <a:t>Compactadora de terreno (basura) operada</a:t>
            </a:r>
          </a:p>
        </p:txBody>
      </p:sp>
      <p:pic>
        <p:nvPicPr>
          <p:cNvPr id="7" name="Imagen 6">
            <a:extLst>
              <a:ext uri="{FF2B5EF4-FFF2-40B4-BE49-F238E27FC236}">
                <a16:creationId xmlns:a16="http://schemas.microsoft.com/office/drawing/2014/main" id="{28BB2C6D-3C26-4396-8618-CF2905740068}"/>
              </a:ext>
            </a:extLst>
          </p:cNvPr>
          <p:cNvPicPr>
            <a:picLocks noChangeAspect="1"/>
          </p:cNvPicPr>
          <p:nvPr/>
        </p:nvPicPr>
        <p:blipFill rotWithShape="1">
          <a:blip r:embed="rId3">
            <a:extLst>
              <a:ext uri="{28A0092B-C50C-407E-A947-70E740481C1C}">
                <a14:useLocalDpi xmlns:a14="http://schemas.microsoft.com/office/drawing/2010/main" val="0"/>
              </a:ext>
            </a:extLst>
          </a:blip>
          <a:srcRect l="35881" t="54034" r="30006" b="5725"/>
          <a:stretch/>
        </p:blipFill>
        <p:spPr>
          <a:xfrm>
            <a:off x="6945312" y="2025650"/>
            <a:ext cx="6020611" cy="4267200"/>
          </a:xfrm>
          <a:prstGeom prst="rect">
            <a:avLst/>
          </a:prstGeom>
        </p:spPr>
      </p:pic>
    </p:spTree>
    <p:extLst>
      <p:ext uri="{BB962C8B-B14F-4D97-AF65-F5344CB8AC3E}">
        <p14:creationId xmlns:p14="http://schemas.microsoft.com/office/powerpoint/2010/main" val="37129547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a:spLocks noGrp="1"/>
          </p:cNvSpPr>
          <p:nvPr>
            <p:ph type="sldNum" sz="quarter" idx="12"/>
          </p:nvPr>
        </p:nvSpPr>
        <p:spPr>
          <a:xfrm>
            <a:off x="10857370" y="7123897"/>
            <a:ext cx="3022521" cy="162032"/>
          </a:xfrm>
          <a:prstGeom prst="rect">
            <a:avLst/>
          </a:prstGeom>
        </p:spPr>
        <p:txBody>
          <a:bodyPr vert="horz" wrap="square" lIns="0" tIns="0" rIns="0" bIns="0" rtlCol="0" anchor="ctr">
            <a:spAutoFit/>
          </a:bodyPr>
          <a:lstStyle/>
          <a:p>
            <a:pPr marL="114935"/>
            <a:fld id="{81D60167-4931-47E6-BA6A-407CBD079E47}" type="slidenum">
              <a:rPr dirty="0"/>
              <a:pPr marL="114935"/>
              <a:t>53</a:t>
            </a:fld>
            <a:endParaRPr dirty="0"/>
          </a:p>
        </p:txBody>
      </p:sp>
      <p:grpSp>
        <p:nvGrpSpPr>
          <p:cNvPr id="4" name="Grupo 3">
            <a:extLst>
              <a:ext uri="{FF2B5EF4-FFF2-40B4-BE49-F238E27FC236}">
                <a16:creationId xmlns:a16="http://schemas.microsoft.com/office/drawing/2014/main" id="{AF8AB97E-A435-4432-B524-5357FC28684D}"/>
              </a:ext>
            </a:extLst>
          </p:cNvPr>
          <p:cNvGrpSpPr/>
          <p:nvPr/>
        </p:nvGrpSpPr>
        <p:grpSpPr>
          <a:xfrm>
            <a:off x="2982912" y="807121"/>
            <a:ext cx="7762876" cy="6329142"/>
            <a:chOff x="2678112" y="1033135"/>
            <a:chExt cx="7762876" cy="6329142"/>
          </a:xfrm>
        </p:grpSpPr>
        <p:pic>
          <p:nvPicPr>
            <p:cNvPr id="3" name="Imagen 2">
              <a:extLst>
                <a:ext uri="{FF2B5EF4-FFF2-40B4-BE49-F238E27FC236}">
                  <a16:creationId xmlns:a16="http://schemas.microsoft.com/office/drawing/2014/main" id="{4F362502-66CE-4572-8F6D-FBD613E7E8E4}"/>
                </a:ext>
              </a:extLst>
            </p:cNvPr>
            <p:cNvPicPr>
              <a:picLocks noChangeAspect="1"/>
            </p:cNvPicPr>
            <p:nvPr/>
          </p:nvPicPr>
          <p:blipFill rotWithShape="1">
            <a:blip r:embed="rId3">
              <a:extLst>
                <a:ext uri="{28A0092B-C50C-407E-A947-70E740481C1C}">
                  <a14:useLocalDpi xmlns:a14="http://schemas.microsoft.com/office/drawing/2010/main" val="0"/>
                </a:ext>
              </a:extLst>
            </a:blip>
            <a:srcRect l="19705" t="32808" r="38117" b="7786"/>
            <a:stretch/>
          </p:blipFill>
          <p:spPr>
            <a:xfrm>
              <a:off x="3249612" y="1279357"/>
              <a:ext cx="6896101" cy="5844540"/>
            </a:xfrm>
            <a:prstGeom prst="rect">
              <a:avLst/>
            </a:prstGeom>
          </p:spPr>
        </p:pic>
        <p:sp>
          <p:nvSpPr>
            <p:cNvPr id="5" name="CuadroTexto 4">
              <a:extLst>
                <a:ext uri="{FF2B5EF4-FFF2-40B4-BE49-F238E27FC236}">
                  <a16:creationId xmlns:a16="http://schemas.microsoft.com/office/drawing/2014/main" id="{62E8F496-1902-43A0-9CC8-BA52B62A3158}"/>
                </a:ext>
              </a:extLst>
            </p:cNvPr>
            <p:cNvSpPr txBox="1"/>
            <p:nvPr/>
          </p:nvSpPr>
          <p:spPr>
            <a:xfrm>
              <a:off x="3821112" y="1279357"/>
              <a:ext cx="1981200" cy="584775"/>
            </a:xfrm>
            <a:prstGeom prst="rect">
              <a:avLst/>
            </a:prstGeom>
            <a:solidFill>
              <a:schemeClr val="bg1"/>
            </a:solidFill>
          </p:spPr>
          <p:txBody>
            <a:bodyPr wrap="square">
              <a:spAutoFit/>
            </a:bodyPr>
            <a:lstStyle/>
            <a:p>
              <a:pPr algn="ctr"/>
              <a:r>
                <a:rPr lang="es-ES" sz="1600" dirty="0">
                  <a:latin typeface="Times New Roman" panose="02020603050405020304" pitchFamily="18" charset="0"/>
                  <a:cs typeface="Times New Roman" panose="02020603050405020304" pitchFamily="18" charset="0"/>
                </a:rPr>
                <a:t>Pozo de recuperación de metano</a:t>
              </a:r>
              <a:endParaRPr lang="es-MX" sz="1600" dirty="0">
                <a:latin typeface="Times New Roman" panose="02020603050405020304" pitchFamily="18" charset="0"/>
                <a:cs typeface="Times New Roman" panose="02020603050405020304" pitchFamily="18" charset="0"/>
              </a:endParaRPr>
            </a:p>
          </p:txBody>
        </p:sp>
        <p:sp>
          <p:nvSpPr>
            <p:cNvPr id="6" name="CuadroTexto 5">
              <a:extLst>
                <a:ext uri="{FF2B5EF4-FFF2-40B4-BE49-F238E27FC236}">
                  <a16:creationId xmlns:a16="http://schemas.microsoft.com/office/drawing/2014/main" id="{09F974E7-8502-470E-B285-72BE2FE2B5A7}"/>
                </a:ext>
              </a:extLst>
            </p:cNvPr>
            <p:cNvSpPr txBox="1"/>
            <p:nvPr/>
          </p:nvSpPr>
          <p:spPr>
            <a:xfrm>
              <a:off x="2678112" y="1864132"/>
              <a:ext cx="1981200" cy="584775"/>
            </a:xfrm>
            <a:prstGeom prst="rect">
              <a:avLst/>
            </a:prstGeom>
            <a:solidFill>
              <a:schemeClr val="bg1"/>
            </a:solidFill>
          </p:spPr>
          <p:txBody>
            <a:bodyPr wrap="square">
              <a:spAutoFit/>
            </a:bodyPr>
            <a:lstStyle/>
            <a:p>
              <a:pPr algn="ctr"/>
              <a:r>
                <a:rPr lang="es-ES" sz="1600" dirty="0">
                  <a:latin typeface="Times New Roman" panose="02020603050405020304" pitchFamily="18" charset="0"/>
                  <a:cs typeface="Times New Roman" panose="02020603050405020304" pitchFamily="18" charset="0"/>
                </a:rPr>
                <a:t>Pozo de monitoreo de agua subterránea</a:t>
              </a:r>
              <a:endParaRPr lang="es-MX" sz="1600" dirty="0">
                <a:latin typeface="Times New Roman" panose="02020603050405020304" pitchFamily="18" charset="0"/>
                <a:cs typeface="Times New Roman" panose="02020603050405020304" pitchFamily="18" charset="0"/>
              </a:endParaRPr>
            </a:p>
          </p:txBody>
        </p:sp>
        <p:sp>
          <p:nvSpPr>
            <p:cNvPr id="7" name="CuadroTexto 6">
              <a:extLst>
                <a:ext uri="{FF2B5EF4-FFF2-40B4-BE49-F238E27FC236}">
                  <a16:creationId xmlns:a16="http://schemas.microsoft.com/office/drawing/2014/main" id="{CE2E6DE8-0616-4F2D-A733-60FCADAE8F35}"/>
                </a:ext>
              </a:extLst>
            </p:cNvPr>
            <p:cNvSpPr txBox="1"/>
            <p:nvPr/>
          </p:nvSpPr>
          <p:spPr>
            <a:xfrm>
              <a:off x="6926264" y="1279357"/>
              <a:ext cx="704850" cy="338554"/>
            </a:xfrm>
            <a:prstGeom prst="rect">
              <a:avLst/>
            </a:prstGeom>
            <a:solidFill>
              <a:schemeClr val="bg1"/>
            </a:solidFill>
          </p:spPr>
          <p:txBody>
            <a:bodyPr wrap="square">
              <a:spAutoFit/>
            </a:bodyPr>
            <a:lstStyle/>
            <a:p>
              <a:pPr algn="ctr"/>
              <a:r>
                <a:rPr lang="es-ES" sz="1600" dirty="0">
                  <a:latin typeface="Times New Roman" panose="02020603050405020304" pitchFamily="18" charset="0"/>
                  <a:cs typeface="Times New Roman" panose="02020603050405020304" pitchFamily="18" charset="0"/>
                </a:rPr>
                <a:t>Suelo</a:t>
              </a:r>
              <a:endParaRPr lang="es-MX" sz="1600" dirty="0">
                <a:latin typeface="Times New Roman" panose="02020603050405020304" pitchFamily="18" charset="0"/>
                <a:cs typeface="Times New Roman" panose="02020603050405020304" pitchFamily="18" charset="0"/>
              </a:endParaRPr>
            </a:p>
          </p:txBody>
        </p:sp>
        <p:sp>
          <p:nvSpPr>
            <p:cNvPr id="8" name="CuadroTexto 7">
              <a:extLst>
                <a:ext uri="{FF2B5EF4-FFF2-40B4-BE49-F238E27FC236}">
                  <a16:creationId xmlns:a16="http://schemas.microsoft.com/office/drawing/2014/main" id="{0B787CB7-E5E0-47A5-AE8A-8FDBECE6D7EF}"/>
                </a:ext>
              </a:extLst>
            </p:cNvPr>
            <p:cNvSpPr txBox="1"/>
            <p:nvPr/>
          </p:nvSpPr>
          <p:spPr>
            <a:xfrm>
              <a:off x="7631114" y="1033135"/>
              <a:ext cx="1085850" cy="830997"/>
            </a:xfrm>
            <a:prstGeom prst="rect">
              <a:avLst/>
            </a:prstGeom>
            <a:solidFill>
              <a:schemeClr val="bg1"/>
            </a:solidFill>
          </p:spPr>
          <p:txBody>
            <a:bodyPr wrap="square">
              <a:spAutoFit/>
            </a:bodyPr>
            <a:lstStyle/>
            <a:p>
              <a:pPr algn="ctr"/>
              <a:r>
                <a:rPr lang="es-ES" sz="1600" dirty="0">
                  <a:latin typeface="Times New Roman" panose="02020603050405020304" pitchFamily="18" charset="0"/>
                  <a:cs typeface="Times New Roman" panose="02020603050405020304" pitchFamily="18" charset="0"/>
                </a:rPr>
                <a:t>Basura o desechos solidos</a:t>
              </a:r>
              <a:endParaRPr lang="es-MX" sz="1600" dirty="0">
                <a:latin typeface="Times New Roman" panose="02020603050405020304" pitchFamily="18" charset="0"/>
                <a:cs typeface="Times New Roman" panose="02020603050405020304" pitchFamily="18" charset="0"/>
              </a:endParaRPr>
            </a:p>
          </p:txBody>
        </p:sp>
        <p:sp>
          <p:nvSpPr>
            <p:cNvPr id="9" name="CuadroTexto 8">
              <a:extLst>
                <a:ext uri="{FF2B5EF4-FFF2-40B4-BE49-F238E27FC236}">
                  <a16:creationId xmlns:a16="http://schemas.microsoft.com/office/drawing/2014/main" id="{915E1DA3-EA31-4391-8862-051EA72DB219}"/>
                </a:ext>
              </a:extLst>
            </p:cNvPr>
            <p:cNvSpPr txBox="1"/>
            <p:nvPr/>
          </p:nvSpPr>
          <p:spPr>
            <a:xfrm>
              <a:off x="8755063" y="1741020"/>
              <a:ext cx="1390650" cy="830997"/>
            </a:xfrm>
            <a:prstGeom prst="rect">
              <a:avLst/>
            </a:prstGeom>
            <a:solidFill>
              <a:schemeClr val="bg1"/>
            </a:solidFill>
          </p:spPr>
          <p:txBody>
            <a:bodyPr wrap="square">
              <a:spAutoFit/>
            </a:bodyPr>
            <a:lstStyle/>
            <a:p>
              <a:pPr algn="ctr"/>
              <a:r>
                <a:rPr lang="es-ES" sz="1600" dirty="0">
                  <a:latin typeface="Times New Roman" panose="02020603050405020304" pitchFamily="18" charset="0"/>
                  <a:cs typeface="Times New Roman" panose="02020603050405020304" pitchFamily="18" charset="0"/>
                </a:rPr>
                <a:t>Sistema de tratamiento de lixiviados</a:t>
              </a:r>
              <a:endParaRPr lang="es-MX" sz="1600" dirty="0">
                <a:latin typeface="Times New Roman" panose="02020603050405020304" pitchFamily="18" charset="0"/>
                <a:cs typeface="Times New Roman" panose="02020603050405020304" pitchFamily="18" charset="0"/>
              </a:endParaRPr>
            </a:p>
          </p:txBody>
        </p:sp>
        <p:sp>
          <p:nvSpPr>
            <p:cNvPr id="10" name="CuadroTexto 9">
              <a:extLst>
                <a:ext uri="{FF2B5EF4-FFF2-40B4-BE49-F238E27FC236}">
                  <a16:creationId xmlns:a16="http://schemas.microsoft.com/office/drawing/2014/main" id="{3C7571FA-0496-4464-AE18-E3A36EC85235}"/>
                </a:ext>
              </a:extLst>
            </p:cNvPr>
            <p:cNvSpPr txBox="1"/>
            <p:nvPr/>
          </p:nvSpPr>
          <p:spPr>
            <a:xfrm>
              <a:off x="8459788" y="5843888"/>
              <a:ext cx="1981200" cy="584775"/>
            </a:xfrm>
            <a:prstGeom prst="rect">
              <a:avLst/>
            </a:prstGeom>
            <a:solidFill>
              <a:schemeClr val="bg1"/>
            </a:solidFill>
          </p:spPr>
          <p:txBody>
            <a:bodyPr wrap="square">
              <a:spAutoFit/>
            </a:bodyPr>
            <a:lstStyle/>
            <a:p>
              <a:pPr algn="ctr"/>
              <a:r>
                <a:rPr lang="es-ES" sz="1600" dirty="0">
                  <a:latin typeface="Times New Roman" panose="02020603050405020304" pitchFamily="18" charset="0"/>
                  <a:cs typeface="Times New Roman" panose="02020603050405020304" pitchFamily="18" charset="0"/>
                </a:rPr>
                <a:t>Tubos de colección de lixiviados</a:t>
              </a:r>
              <a:endParaRPr lang="es-MX" sz="1600" dirty="0">
                <a:latin typeface="Times New Roman" panose="02020603050405020304" pitchFamily="18" charset="0"/>
                <a:cs typeface="Times New Roman" panose="02020603050405020304" pitchFamily="18" charset="0"/>
              </a:endParaRPr>
            </a:p>
          </p:txBody>
        </p:sp>
        <p:sp>
          <p:nvSpPr>
            <p:cNvPr id="11" name="CuadroTexto 10">
              <a:extLst>
                <a:ext uri="{FF2B5EF4-FFF2-40B4-BE49-F238E27FC236}">
                  <a16:creationId xmlns:a16="http://schemas.microsoft.com/office/drawing/2014/main" id="{E890E5C8-1BAE-409F-9EA7-26B1A7545CAE}"/>
                </a:ext>
              </a:extLst>
            </p:cNvPr>
            <p:cNvSpPr txBox="1"/>
            <p:nvPr/>
          </p:nvSpPr>
          <p:spPr>
            <a:xfrm>
              <a:off x="7542674" y="6336331"/>
              <a:ext cx="940258" cy="338554"/>
            </a:xfrm>
            <a:prstGeom prst="rect">
              <a:avLst/>
            </a:prstGeom>
            <a:solidFill>
              <a:schemeClr val="bg1"/>
            </a:solidFill>
          </p:spPr>
          <p:txBody>
            <a:bodyPr wrap="square">
              <a:spAutoFit/>
            </a:bodyPr>
            <a:lstStyle/>
            <a:p>
              <a:pPr algn="ctr"/>
              <a:r>
                <a:rPr lang="es-ES" sz="1600" dirty="0">
                  <a:latin typeface="Times New Roman" panose="02020603050405020304" pitchFamily="18" charset="0"/>
                  <a:cs typeface="Times New Roman" panose="02020603050405020304" pitchFamily="18" charset="0"/>
                </a:rPr>
                <a:t>Acuífero</a:t>
              </a:r>
              <a:endParaRPr lang="es-MX" sz="1600" dirty="0">
                <a:latin typeface="Times New Roman" panose="02020603050405020304" pitchFamily="18" charset="0"/>
                <a:cs typeface="Times New Roman" panose="02020603050405020304" pitchFamily="18" charset="0"/>
              </a:endParaRPr>
            </a:p>
          </p:txBody>
        </p:sp>
        <p:sp>
          <p:nvSpPr>
            <p:cNvPr id="12" name="CuadroTexto 11">
              <a:extLst>
                <a:ext uri="{FF2B5EF4-FFF2-40B4-BE49-F238E27FC236}">
                  <a16:creationId xmlns:a16="http://schemas.microsoft.com/office/drawing/2014/main" id="{C07C14F3-336F-4052-97B7-8A64E02A04FB}"/>
                </a:ext>
              </a:extLst>
            </p:cNvPr>
            <p:cNvSpPr txBox="1"/>
            <p:nvPr/>
          </p:nvSpPr>
          <p:spPr>
            <a:xfrm>
              <a:off x="3256466" y="6101005"/>
              <a:ext cx="1200904" cy="830997"/>
            </a:xfrm>
            <a:prstGeom prst="rect">
              <a:avLst/>
            </a:prstGeom>
            <a:solidFill>
              <a:schemeClr val="bg1"/>
            </a:solidFill>
          </p:spPr>
          <p:txBody>
            <a:bodyPr wrap="square">
              <a:spAutoFit/>
            </a:bodyPr>
            <a:lstStyle/>
            <a:p>
              <a:pPr algn="ctr"/>
              <a:r>
                <a:rPr lang="es-ES" sz="1600" dirty="0">
                  <a:latin typeface="Times New Roman" panose="02020603050405020304" pitchFamily="18" charset="0"/>
                  <a:cs typeface="Times New Roman" panose="02020603050405020304" pitchFamily="18" charset="0"/>
                </a:rPr>
                <a:t>Estrato granular de drenaje</a:t>
              </a:r>
              <a:endParaRPr lang="es-MX" sz="1600" dirty="0">
                <a:latin typeface="Times New Roman" panose="02020603050405020304" pitchFamily="18" charset="0"/>
                <a:cs typeface="Times New Roman" panose="02020603050405020304" pitchFamily="18" charset="0"/>
              </a:endParaRPr>
            </a:p>
          </p:txBody>
        </p:sp>
        <p:sp>
          <p:nvSpPr>
            <p:cNvPr id="13" name="CuadroTexto 12">
              <a:extLst>
                <a:ext uri="{FF2B5EF4-FFF2-40B4-BE49-F238E27FC236}">
                  <a16:creationId xmlns:a16="http://schemas.microsoft.com/office/drawing/2014/main" id="{9AAAAD6B-A8E3-415E-B2FC-FAA442A8B934}"/>
                </a:ext>
              </a:extLst>
            </p:cNvPr>
            <p:cNvSpPr txBox="1"/>
            <p:nvPr/>
          </p:nvSpPr>
          <p:spPr>
            <a:xfrm>
              <a:off x="4519781" y="6225510"/>
              <a:ext cx="685800" cy="338554"/>
            </a:xfrm>
            <a:prstGeom prst="rect">
              <a:avLst/>
            </a:prstGeom>
            <a:solidFill>
              <a:schemeClr val="bg1"/>
            </a:solidFill>
          </p:spPr>
          <p:txBody>
            <a:bodyPr wrap="square">
              <a:spAutoFit/>
            </a:bodyPr>
            <a:lstStyle/>
            <a:p>
              <a:pPr algn="ctr"/>
              <a:r>
                <a:rPr lang="es-ES" sz="1600" dirty="0">
                  <a:latin typeface="Times New Roman" panose="02020603050405020304" pitchFamily="18" charset="0"/>
                  <a:cs typeface="Times New Roman" panose="02020603050405020304" pitchFamily="18" charset="0"/>
                </a:rPr>
                <a:t>grava</a:t>
              </a:r>
              <a:endParaRPr lang="es-MX" sz="1600" dirty="0">
                <a:latin typeface="Times New Roman" panose="02020603050405020304" pitchFamily="18" charset="0"/>
                <a:cs typeface="Times New Roman" panose="02020603050405020304" pitchFamily="18" charset="0"/>
              </a:endParaRPr>
            </a:p>
          </p:txBody>
        </p:sp>
        <p:sp>
          <p:nvSpPr>
            <p:cNvPr id="14" name="CuadroTexto 13">
              <a:extLst>
                <a:ext uri="{FF2B5EF4-FFF2-40B4-BE49-F238E27FC236}">
                  <a16:creationId xmlns:a16="http://schemas.microsoft.com/office/drawing/2014/main" id="{E1097600-87A2-4375-914C-6E645C11EC51}"/>
                </a:ext>
              </a:extLst>
            </p:cNvPr>
            <p:cNvSpPr txBox="1"/>
            <p:nvPr/>
          </p:nvSpPr>
          <p:spPr>
            <a:xfrm>
              <a:off x="4723254" y="6520011"/>
              <a:ext cx="1036865" cy="830997"/>
            </a:xfrm>
            <a:prstGeom prst="rect">
              <a:avLst/>
            </a:prstGeom>
            <a:solidFill>
              <a:schemeClr val="bg1"/>
            </a:solidFill>
          </p:spPr>
          <p:txBody>
            <a:bodyPr wrap="square">
              <a:spAutoFit/>
            </a:bodyPr>
            <a:lstStyle/>
            <a:p>
              <a:pPr algn="ctr"/>
              <a:r>
                <a:rPr lang="es-ES" sz="1600" dirty="0">
                  <a:latin typeface="Times New Roman" panose="02020603050405020304" pitchFamily="18" charset="0"/>
                  <a:cs typeface="Times New Roman" panose="02020603050405020304" pitchFamily="18" charset="0"/>
                </a:rPr>
                <a:t>Sello plástico de fondo</a:t>
              </a:r>
              <a:endParaRPr lang="es-MX" sz="1600" dirty="0">
                <a:latin typeface="Times New Roman" panose="02020603050405020304" pitchFamily="18" charset="0"/>
                <a:cs typeface="Times New Roman" panose="02020603050405020304" pitchFamily="18" charset="0"/>
              </a:endParaRPr>
            </a:p>
          </p:txBody>
        </p:sp>
        <p:sp>
          <p:nvSpPr>
            <p:cNvPr id="15" name="CuadroTexto 14">
              <a:extLst>
                <a:ext uri="{FF2B5EF4-FFF2-40B4-BE49-F238E27FC236}">
                  <a16:creationId xmlns:a16="http://schemas.microsoft.com/office/drawing/2014/main" id="{B6DAFF07-1D48-4D70-B69E-3CAC36AA4777}"/>
                </a:ext>
              </a:extLst>
            </p:cNvPr>
            <p:cNvSpPr txBox="1"/>
            <p:nvPr/>
          </p:nvSpPr>
          <p:spPr>
            <a:xfrm>
              <a:off x="5615345" y="6531280"/>
              <a:ext cx="1390650" cy="830997"/>
            </a:xfrm>
            <a:prstGeom prst="rect">
              <a:avLst/>
            </a:prstGeom>
            <a:solidFill>
              <a:schemeClr val="bg1"/>
            </a:solidFill>
          </p:spPr>
          <p:txBody>
            <a:bodyPr wrap="square">
              <a:spAutoFit/>
            </a:bodyPr>
            <a:lstStyle/>
            <a:p>
              <a:pPr algn="ctr"/>
              <a:r>
                <a:rPr lang="es-ES" sz="1600" dirty="0">
                  <a:latin typeface="Times New Roman" panose="02020603050405020304" pitchFamily="18" charset="0"/>
                  <a:cs typeface="Times New Roman" panose="02020603050405020304" pitchFamily="18" charset="0"/>
                </a:rPr>
                <a:t>Arcilla compactada impermeable</a:t>
              </a:r>
              <a:endParaRPr lang="es-MX" sz="1600" dirty="0">
                <a:latin typeface="Times New Roman" panose="02020603050405020304" pitchFamily="18" charset="0"/>
                <a:cs typeface="Times New Roman" panose="02020603050405020304" pitchFamily="18" charset="0"/>
              </a:endParaRPr>
            </a:p>
          </p:txBody>
        </p:sp>
      </p:grpSp>
      <p:sp>
        <p:nvSpPr>
          <p:cNvPr id="17" name="CuadroTexto 16">
            <a:extLst>
              <a:ext uri="{FF2B5EF4-FFF2-40B4-BE49-F238E27FC236}">
                <a16:creationId xmlns:a16="http://schemas.microsoft.com/office/drawing/2014/main" id="{7E280B15-E444-464F-9939-6814C018B7F2}"/>
              </a:ext>
            </a:extLst>
          </p:cNvPr>
          <p:cNvSpPr txBox="1"/>
          <p:nvPr/>
        </p:nvSpPr>
        <p:spPr>
          <a:xfrm>
            <a:off x="4537743" y="100243"/>
            <a:ext cx="4226845" cy="523220"/>
          </a:xfrm>
          <a:prstGeom prst="rect">
            <a:avLst/>
          </a:prstGeom>
          <a:solidFill>
            <a:schemeClr val="bg1"/>
          </a:solidFill>
        </p:spPr>
        <p:txBody>
          <a:bodyPr wrap="square">
            <a:spAutoFit/>
          </a:bodyPr>
          <a:lstStyle/>
          <a:p>
            <a:pPr algn="ctr"/>
            <a:r>
              <a:rPr lang="es-ES" sz="2800" dirty="0">
                <a:latin typeface="Times New Roman" panose="02020603050405020304" pitchFamily="18" charset="0"/>
                <a:cs typeface="Times New Roman" panose="02020603050405020304" pitchFamily="18" charset="0"/>
              </a:rPr>
              <a:t>Relleno sanitario moderno</a:t>
            </a:r>
            <a:endParaRPr lang="es-MX"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158002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a:spLocks noGrp="1"/>
          </p:cNvSpPr>
          <p:nvPr>
            <p:ph type="sldNum" sz="quarter" idx="12"/>
          </p:nvPr>
        </p:nvSpPr>
        <p:spPr>
          <a:xfrm>
            <a:off x="10857370" y="7123897"/>
            <a:ext cx="3022521" cy="162032"/>
          </a:xfrm>
          <a:prstGeom prst="rect">
            <a:avLst/>
          </a:prstGeom>
        </p:spPr>
        <p:txBody>
          <a:bodyPr vert="horz" wrap="square" lIns="0" tIns="0" rIns="0" bIns="0" rtlCol="0" anchor="ctr">
            <a:spAutoFit/>
          </a:bodyPr>
          <a:lstStyle/>
          <a:p>
            <a:pPr marL="114935"/>
            <a:fld id="{81D60167-4931-47E6-BA6A-407CBD079E47}" type="slidenum">
              <a:rPr dirty="0"/>
              <a:pPr marL="114935"/>
              <a:t>54</a:t>
            </a:fld>
            <a:endParaRPr dirty="0"/>
          </a:p>
        </p:txBody>
      </p:sp>
      <p:pic>
        <p:nvPicPr>
          <p:cNvPr id="5122" name="Picture 2">
            <a:extLst>
              <a:ext uri="{FF2B5EF4-FFF2-40B4-BE49-F238E27FC236}">
                <a16:creationId xmlns:a16="http://schemas.microsoft.com/office/drawing/2014/main" id="{CA5329E6-1354-427C-B457-9BCD8AC367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712" y="1225550"/>
            <a:ext cx="6598408" cy="51054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1F12BD2F-5784-4897-989B-C2ACD49690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87031" y="949960"/>
            <a:ext cx="5181599" cy="5656579"/>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a:extLst>
              <a:ext uri="{FF2B5EF4-FFF2-40B4-BE49-F238E27FC236}">
                <a16:creationId xmlns:a16="http://schemas.microsoft.com/office/drawing/2014/main" id="{FC423073-F231-4389-95B5-B9BA0479EF00}"/>
              </a:ext>
            </a:extLst>
          </p:cNvPr>
          <p:cNvSpPr txBox="1"/>
          <p:nvPr/>
        </p:nvSpPr>
        <p:spPr>
          <a:xfrm>
            <a:off x="2906712" y="140214"/>
            <a:ext cx="6785832" cy="584775"/>
          </a:xfrm>
          <a:prstGeom prst="rect">
            <a:avLst/>
          </a:prstGeom>
          <a:noFill/>
        </p:spPr>
        <p:txBody>
          <a:bodyPr wrap="none" rtlCol="0">
            <a:spAutoFit/>
          </a:bodyPr>
          <a:lstStyle/>
          <a:p>
            <a:r>
              <a:rPr lang="es-ES" sz="3200" dirty="0">
                <a:latin typeface="Times New Roman" panose="02020603050405020304" pitchFamily="18" charset="0"/>
                <a:cs typeface="Times New Roman" panose="02020603050405020304" pitchFamily="18" charset="0"/>
              </a:rPr>
              <a:t>Relleno sanitario en Hermosillo, Sonora</a:t>
            </a:r>
            <a:endParaRPr lang="es-MX"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396170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a:spLocks noGrp="1"/>
          </p:cNvSpPr>
          <p:nvPr>
            <p:ph type="sldNum" sz="quarter" idx="12"/>
          </p:nvPr>
        </p:nvSpPr>
        <p:spPr>
          <a:xfrm>
            <a:off x="10857370" y="7123897"/>
            <a:ext cx="3022521" cy="162032"/>
          </a:xfrm>
          <a:prstGeom prst="rect">
            <a:avLst/>
          </a:prstGeom>
        </p:spPr>
        <p:txBody>
          <a:bodyPr vert="horz" wrap="square" lIns="0" tIns="0" rIns="0" bIns="0" rtlCol="0" anchor="ctr">
            <a:spAutoFit/>
          </a:bodyPr>
          <a:lstStyle/>
          <a:p>
            <a:pPr marL="114935"/>
            <a:fld id="{81D60167-4931-47E6-BA6A-407CBD079E47}" type="slidenum">
              <a:rPr dirty="0"/>
              <a:pPr marL="114935"/>
              <a:t>55</a:t>
            </a:fld>
            <a:endParaRPr dirty="0"/>
          </a:p>
        </p:txBody>
      </p:sp>
      <p:pic>
        <p:nvPicPr>
          <p:cNvPr id="7170" name="Picture 2">
            <a:extLst>
              <a:ext uri="{FF2B5EF4-FFF2-40B4-BE49-F238E27FC236}">
                <a16:creationId xmlns:a16="http://schemas.microsoft.com/office/drawing/2014/main" id="{74DB6881-883B-4B69-8CFD-16B9DFD168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9912" y="1035050"/>
            <a:ext cx="8762999" cy="5709454"/>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FC423073-F231-4389-95B5-B9BA0479EF00}"/>
              </a:ext>
            </a:extLst>
          </p:cNvPr>
          <p:cNvSpPr txBox="1"/>
          <p:nvPr/>
        </p:nvSpPr>
        <p:spPr>
          <a:xfrm>
            <a:off x="2828495" y="273050"/>
            <a:ext cx="6785832" cy="584775"/>
          </a:xfrm>
          <a:prstGeom prst="rect">
            <a:avLst/>
          </a:prstGeom>
          <a:noFill/>
        </p:spPr>
        <p:txBody>
          <a:bodyPr wrap="none" rtlCol="0">
            <a:spAutoFit/>
          </a:bodyPr>
          <a:lstStyle/>
          <a:p>
            <a:r>
              <a:rPr lang="es-ES" sz="3200" dirty="0">
                <a:latin typeface="Times New Roman" panose="02020603050405020304" pitchFamily="18" charset="0"/>
                <a:cs typeface="Times New Roman" panose="02020603050405020304" pitchFamily="18" charset="0"/>
              </a:rPr>
              <a:t>Relleno sanitario en Hermosillo, Sonora</a:t>
            </a:r>
            <a:endParaRPr lang="es-MX"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619764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a:spLocks noGrp="1"/>
          </p:cNvSpPr>
          <p:nvPr>
            <p:ph type="sldNum" sz="quarter" idx="12"/>
          </p:nvPr>
        </p:nvSpPr>
        <p:spPr>
          <a:xfrm>
            <a:off x="10857370" y="7123897"/>
            <a:ext cx="3022521" cy="162032"/>
          </a:xfrm>
          <a:prstGeom prst="rect">
            <a:avLst/>
          </a:prstGeom>
        </p:spPr>
        <p:txBody>
          <a:bodyPr vert="horz" wrap="square" lIns="0" tIns="0" rIns="0" bIns="0" rtlCol="0" anchor="ctr">
            <a:spAutoFit/>
          </a:bodyPr>
          <a:lstStyle/>
          <a:p>
            <a:pPr marL="114935"/>
            <a:fld id="{81D60167-4931-47E6-BA6A-407CBD079E47}" type="slidenum">
              <a:rPr dirty="0"/>
              <a:pPr marL="114935"/>
              <a:t>56</a:t>
            </a:fld>
            <a:endParaRPr dirty="0"/>
          </a:p>
        </p:txBody>
      </p:sp>
      <p:sp>
        <p:nvSpPr>
          <p:cNvPr id="3" name="CuadroTexto 2">
            <a:extLst>
              <a:ext uri="{FF2B5EF4-FFF2-40B4-BE49-F238E27FC236}">
                <a16:creationId xmlns:a16="http://schemas.microsoft.com/office/drawing/2014/main" id="{BF68555D-F0EE-4F4D-96AB-0852C8102B8A}"/>
              </a:ext>
            </a:extLst>
          </p:cNvPr>
          <p:cNvSpPr txBox="1"/>
          <p:nvPr/>
        </p:nvSpPr>
        <p:spPr>
          <a:xfrm>
            <a:off x="468312" y="300861"/>
            <a:ext cx="11734800" cy="523220"/>
          </a:xfrm>
          <a:prstGeom prst="rect">
            <a:avLst/>
          </a:prstGeom>
          <a:solidFill>
            <a:schemeClr val="bg1"/>
          </a:solidFill>
        </p:spPr>
        <p:txBody>
          <a:bodyPr wrap="square">
            <a:spAutoFit/>
          </a:bodyPr>
          <a:lstStyle/>
          <a:p>
            <a:pPr algn="ctr"/>
            <a:r>
              <a:rPr lang="es-ES" sz="2800" dirty="0">
                <a:latin typeface="Times New Roman" panose="02020603050405020304" pitchFamily="18" charset="0"/>
                <a:cs typeface="Times New Roman" panose="02020603050405020304" pitchFamily="18" charset="0"/>
              </a:rPr>
              <a:t>Relleno sanitario moderno en </a:t>
            </a:r>
            <a:r>
              <a:rPr lang="es-ES" sz="2800" dirty="0" err="1">
                <a:latin typeface="Times New Roman" panose="02020603050405020304" pitchFamily="18" charset="0"/>
                <a:cs typeface="Times New Roman" panose="02020603050405020304" pitchFamily="18" charset="0"/>
              </a:rPr>
              <a:t>Getlini</a:t>
            </a:r>
            <a:r>
              <a:rPr lang="es-ES" sz="2800" dirty="0">
                <a:latin typeface="Times New Roman" panose="02020603050405020304" pitchFamily="18" charset="0"/>
                <a:cs typeface="Times New Roman" panose="02020603050405020304" pitchFamily="18" charset="0"/>
              </a:rPr>
              <a:t> para  RIGA CITY, capital de Letonia</a:t>
            </a:r>
            <a:endParaRPr lang="es-MX" sz="2800" dirty="0">
              <a:latin typeface="Times New Roman" panose="02020603050405020304" pitchFamily="18" charset="0"/>
              <a:cs typeface="Times New Roman" panose="02020603050405020304" pitchFamily="18" charset="0"/>
            </a:endParaRPr>
          </a:p>
        </p:txBody>
      </p:sp>
      <p:pic>
        <p:nvPicPr>
          <p:cNvPr id="4" name="Imagen 3">
            <a:extLst>
              <a:ext uri="{FF2B5EF4-FFF2-40B4-BE49-F238E27FC236}">
                <a16:creationId xmlns:a16="http://schemas.microsoft.com/office/drawing/2014/main" id="{5B109950-2062-4277-BCF5-E2876ED3F239}"/>
              </a:ext>
            </a:extLst>
          </p:cNvPr>
          <p:cNvPicPr>
            <a:picLocks noChangeAspect="1"/>
          </p:cNvPicPr>
          <p:nvPr/>
        </p:nvPicPr>
        <p:blipFill rotWithShape="1">
          <a:blip r:embed="rId3">
            <a:extLst>
              <a:ext uri="{28A0092B-C50C-407E-A947-70E740481C1C}">
                <a14:useLocalDpi xmlns:a14="http://schemas.microsoft.com/office/drawing/2010/main" val="0"/>
              </a:ext>
            </a:extLst>
          </a:blip>
          <a:srcRect l="11829" t="35883" r="73629" b="47983"/>
          <a:stretch/>
        </p:blipFill>
        <p:spPr>
          <a:xfrm>
            <a:off x="696912" y="1263650"/>
            <a:ext cx="3429000" cy="2286000"/>
          </a:xfrm>
          <a:prstGeom prst="rect">
            <a:avLst/>
          </a:prstGeom>
        </p:spPr>
      </p:pic>
      <p:pic>
        <p:nvPicPr>
          <p:cNvPr id="6" name="Imagen 5">
            <a:extLst>
              <a:ext uri="{FF2B5EF4-FFF2-40B4-BE49-F238E27FC236}">
                <a16:creationId xmlns:a16="http://schemas.microsoft.com/office/drawing/2014/main" id="{C7114A50-A193-4A30-802E-55D00BD74C86}"/>
              </a:ext>
            </a:extLst>
          </p:cNvPr>
          <p:cNvPicPr>
            <a:picLocks noChangeAspect="1"/>
          </p:cNvPicPr>
          <p:nvPr/>
        </p:nvPicPr>
        <p:blipFill rotWithShape="1">
          <a:blip r:embed="rId3">
            <a:extLst>
              <a:ext uri="{28A0092B-C50C-407E-A947-70E740481C1C}">
                <a14:useLocalDpi xmlns:a14="http://schemas.microsoft.com/office/drawing/2010/main" val="0"/>
              </a:ext>
            </a:extLst>
          </a:blip>
          <a:srcRect l="12723" t="71753" r="73948" b="9088"/>
          <a:stretch/>
        </p:blipFill>
        <p:spPr>
          <a:xfrm>
            <a:off x="696912" y="3574047"/>
            <a:ext cx="3429000" cy="2961409"/>
          </a:xfrm>
          <a:prstGeom prst="rect">
            <a:avLst/>
          </a:prstGeom>
        </p:spPr>
      </p:pic>
      <p:pic>
        <p:nvPicPr>
          <p:cNvPr id="8" name="Imagen 7">
            <a:extLst>
              <a:ext uri="{FF2B5EF4-FFF2-40B4-BE49-F238E27FC236}">
                <a16:creationId xmlns:a16="http://schemas.microsoft.com/office/drawing/2014/main" id="{82072B04-298E-4F3F-B784-64E04DA4483D}"/>
              </a:ext>
            </a:extLst>
          </p:cNvPr>
          <p:cNvPicPr>
            <a:picLocks noChangeAspect="1"/>
          </p:cNvPicPr>
          <p:nvPr/>
        </p:nvPicPr>
        <p:blipFill rotWithShape="1">
          <a:blip r:embed="rId3">
            <a:extLst>
              <a:ext uri="{28A0092B-C50C-407E-A947-70E740481C1C}">
                <a14:useLocalDpi xmlns:a14="http://schemas.microsoft.com/office/drawing/2010/main" val="0"/>
              </a:ext>
            </a:extLst>
          </a:blip>
          <a:srcRect l="28188" t="43949" r="30612" b="12689"/>
          <a:stretch/>
        </p:blipFill>
        <p:spPr>
          <a:xfrm>
            <a:off x="4964112" y="1492250"/>
            <a:ext cx="7620000" cy="4818529"/>
          </a:xfrm>
          <a:prstGeom prst="rect">
            <a:avLst/>
          </a:prstGeom>
        </p:spPr>
      </p:pic>
    </p:spTree>
    <p:extLst>
      <p:ext uri="{BB962C8B-B14F-4D97-AF65-F5344CB8AC3E}">
        <p14:creationId xmlns:p14="http://schemas.microsoft.com/office/powerpoint/2010/main" val="114974111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a:spLocks noGrp="1"/>
          </p:cNvSpPr>
          <p:nvPr>
            <p:ph type="sldNum" sz="quarter" idx="12"/>
          </p:nvPr>
        </p:nvSpPr>
        <p:spPr>
          <a:xfrm>
            <a:off x="10857370" y="7123897"/>
            <a:ext cx="3022521" cy="162032"/>
          </a:xfrm>
          <a:prstGeom prst="rect">
            <a:avLst/>
          </a:prstGeom>
        </p:spPr>
        <p:txBody>
          <a:bodyPr vert="horz" wrap="square" lIns="0" tIns="0" rIns="0" bIns="0" rtlCol="0" anchor="ctr">
            <a:spAutoFit/>
          </a:bodyPr>
          <a:lstStyle/>
          <a:p>
            <a:pPr marL="114935"/>
            <a:fld id="{81D60167-4931-47E6-BA6A-407CBD079E47}" type="slidenum">
              <a:rPr dirty="0"/>
              <a:pPr marL="114935"/>
              <a:t>57</a:t>
            </a:fld>
            <a:endParaRPr dirty="0"/>
          </a:p>
        </p:txBody>
      </p:sp>
      <p:pic>
        <p:nvPicPr>
          <p:cNvPr id="3" name="Imagen 2">
            <a:extLst>
              <a:ext uri="{FF2B5EF4-FFF2-40B4-BE49-F238E27FC236}">
                <a16:creationId xmlns:a16="http://schemas.microsoft.com/office/drawing/2014/main" id="{FAAC95CE-E66E-4F7B-8108-4625CC23EE07}"/>
              </a:ext>
            </a:extLst>
          </p:cNvPr>
          <p:cNvPicPr>
            <a:picLocks noChangeAspect="1"/>
          </p:cNvPicPr>
          <p:nvPr/>
        </p:nvPicPr>
        <p:blipFill rotWithShape="1">
          <a:blip r:embed="rId3">
            <a:extLst>
              <a:ext uri="{28A0092B-C50C-407E-A947-70E740481C1C}">
                <a14:useLocalDpi xmlns:a14="http://schemas.microsoft.com/office/drawing/2010/main" val="0"/>
              </a:ext>
            </a:extLst>
          </a:blip>
          <a:srcRect l="17888" t="23782" r="37277" b="8656"/>
          <a:stretch/>
        </p:blipFill>
        <p:spPr>
          <a:xfrm>
            <a:off x="2830512" y="501650"/>
            <a:ext cx="6934200" cy="6278262"/>
          </a:xfrm>
          <a:prstGeom prst="rect">
            <a:avLst/>
          </a:prstGeom>
        </p:spPr>
      </p:pic>
    </p:spTree>
    <p:extLst>
      <p:ext uri="{BB962C8B-B14F-4D97-AF65-F5344CB8AC3E}">
        <p14:creationId xmlns:p14="http://schemas.microsoft.com/office/powerpoint/2010/main" val="7068095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a:spLocks noGrp="1"/>
          </p:cNvSpPr>
          <p:nvPr>
            <p:ph type="sldNum" sz="quarter" idx="12"/>
          </p:nvPr>
        </p:nvSpPr>
        <p:spPr>
          <a:xfrm>
            <a:off x="10857370" y="7123897"/>
            <a:ext cx="3022521" cy="162032"/>
          </a:xfrm>
          <a:prstGeom prst="rect">
            <a:avLst/>
          </a:prstGeom>
        </p:spPr>
        <p:txBody>
          <a:bodyPr vert="horz" wrap="square" lIns="0" tIns="0" rIns="0" bIns="0" rtlCol="0" anchor="ctr">
            <a:spAutoFit/>
          </a:bodyPr>
          <a:lstStyle/>
          <a:p>
            <a:pPr marL="114935"/>
            <a:fld id="{81D60167-4931-47E6-BA6A-407CBD079E47}" type="slidenum">
              <a:rPr dirty="0"/>
              <a:pPr marL="114935"/>
              <a:t>58</a:t>
            </a:fld>
            <a:endParaRPr dirty="0"/>
          </a:p>
        </p:txBody>
      </p:sp>
      <p:pic>
        <p:nvPicPr>
          <p:cNvPr id="3" name="Imagen 2">
            <a:extLst>
              <a:ext uri="{FF2B5EF4-FFF2-40B4-BE49-F238E27FC236}">
                <a16:creationId xmlns:a16="http://schemas.microsoft.com/office/drawing/2014/main" id="{02C4AF9D-A470-4DBA-AD4E-3BF3D0C96E00}"/>
              </a:ext>
            </a:extLst>
          </p:cNvPr>
          <p:cNvPicPr>
            <a:picLocks noChangeAspect="1"/>
          </p:cNvPicPr>
          <p:nvPr/>
        </p:nvPicPr>
        <p:blipFill rotWithShape="1">
          <a:blip r:embed="rId3">
            <a:extLst>
              <a:ext uri="{28A0092B-C50C-407E-A947-70E740481C1C}">
                <a14:useLocalDpi xmlns:a14="http://schemas.microsoft.com/office/drawing/2010/main" val="0"/>
              </a:ext>
            </a:extLst>
          </a:blip>
          <a:srcRect l="11224" t="23405" r="62117" b="10673"/>
          <a:stretch/>
        </p:blipFill>
        <p:spPr>
          <a:xfrm>
            <a:off x="773112" y="368418"/>
            <a:ext cx="4191000" cy="6226760"/>
          </a:xfrm>
          <a:prstGeom prst="rect">
            <a:avLst/>
          </a:prstGeom>
        </p:spPr>
      </p:pic>
      <p:pic>
        <p:nvPicPr>
          <p:cNvPr id="5" name="Imagen 4">
            <a:extLst>
              <a:ext uri="{FF2B5EF4-FFF2-40B4-BE49-F238E27FC236}">
                <a16:creationId xmlns:a16="http://schemas.microsoft.com/office/drawing/2014/main" id="{363BCF87-D4CA-4410-8BD6-B3E8DA4E5D32}"/>
              </a:ext>
            </a:extLst>
          </p:cNvPr>
          <p:cNvPicPr>
            <a:picLocks noChangeAspect="1"/>
          </p:cNvPicPr>
          <p:nvPr/>
        </p:nvPicPr>
        <p:blipFill rotWithShape="1">
          <a:blip r:embed="rId3">
            <a:extLst>
              <a:ext uri="{28A0092B-C50C-407E-A947-70E740481C1C}">
                <a14:useLocalDpi xmlns:a14="http://schemas.microsoft.com/office/drawing/2010/main" val="0"/>
              </a:ext>
            </a:extLst>
          </a:blip>
          <a:srcRect l="37883" t="31849" r="31218" b="9950"/>
          <a:stretch/>
        </p:blipFill>
        <p:spPr>
          <a:xfrm>
            <a:off x="6107112" y="270571"/>
            <a:ext cx="6096000" cy="6898761"/>
          </a:xfrm>
          <a:prstGeom prst="rect">
            <a:avLst/>
          </a:prstGeom>
        </p:spPr>
      </p:pic>
    </p:spTree>
    <p:extLst>
      <p:ext uri="{BB962C8B-B14F-4D97-AF65-F5344CB8AC3E}">
        <p14:creationId xmlns:p14="http://schemas.microsoft.com/office/powerpoint/2010/main" val="10787438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a:spLocks noGrp="1"/>
          </p:cNvSpPr>
          <p:nvPr>
            <p:ph type="sldNum" sz="quarter" idx="12"/>
          </p:nvPr>
        </p:nvSpPr>
        <p:spPr>
          <a:xfrm>
            <a:off x="10857370" y="7123897"/>
            <a:ext cx="3022521" cy="162032"/>
          </a:xfrm>
          <a:prstGeom prst="rect">
            <a:avLst/>
          </a:prstGeom>
        </p:spPr>
        <p:txBody>
          <a:bodyPr vert="horz" wrap="square" lIns="0" tIns="0" rIns="0" bIns="0" rtlCol="0" anchor="ctr">
            <a:spAutoFit/>
          </a:bodyPr>
          <a:lstStyle/>
          <a:p>
            <a:pPr marL="114935"/>
            <a:fld id="{81D60167-4931-47E6-BA6A-407CBD079E47}" type="slidenum">
              <a:rPr dirty="0"/>
              <a:pPr marL="114935"/>
              <a:t>59</a:t>
            </a:fld>
            <a:endParaRPr dirty="0"/>
          </a:p>
        </p:txBody>
      </p:sp>
      <p:graphicFrame>
        <p:nvGraphicFramePr>
          <p:cNvPr id="4" name="Tabla 3">
            <a:extLst>
              <a:ext uri="{FF2B5EF4-FFF2-40B4-BE49-F238E27FC236}">
                <a16:creationId xmlns:a16="http://schemas.microsoft.com/office/drawing/2014/main" id="{CAC20070-3E86-48F9-9E26-08A8EBD1DE1B}"/>
              </a:ext>
            </a:extLst>
          </p:cNvPr>
          <p:cNvGraphicFramePr>
            <a:graphicFrameLocks noGrp="1"/>
          </p:cNvGraphicFramePr>
          <p:nvPr>
            <p:extLst>
              <p:ext uri="{D42A27DB-BD31-4B8C-83A1-F6EECF244321}">
                <p14:modId xmlns:p14="http://schemas.microsoft.com/office/powerpoint/2010/main" val="1177079059"/>
              </p:ext>
            </p:extLst>
          </p:nvPr>
        </p:nvGraphicFramePr>
        <p:xfrm>
          <a:off x="2068512" y="1797050"/>
          <a:ext cx="8839200" cy="3409823"/>
        </p:xfrm>
        <a:graphic>
          <a:graphicData uri="http://schemas.openxmlformats.org/drawingml/2006/table">
            <a:tbl>
              <a:tblPr firstRow="1" firstCol="1" lastRow="1" lastCol="1" bandRow="1" bandCol="1"/>
              <a:tblGrid>
                <a:gridCol w="524510">
                  <a:extLst>
                    <a:ext uri="{9D8B030D-6E8A-4147-A177-3AD203B41FA5}">
                      <a16:colId xmlns:a16="http://schemas.microsoft.com/office/drawing/2014/main" val="1554617570"/>
                    </a:ext>
                  </a:extLst>
                </a:gridCol>
                <a:gridCol w="2447290">
                  <a:extLst>
                    <a:ext uri="{9D8B030D-6E8A-4147-A177-3AD203B41FA5}">
                      <a16:colId xmlns:a16="http://schemas.microsoft.com/office/drawing/2014/main" val="3789015406"/>
                    </a:ext>
                  </a:extLst>
                </a:gridCol>
                <a:gridCol w="1905000">
                  <a:extLst>
                    <a:ext uri="{9D8B030D-6E8A-4147-A177-3AD203B41FA5}">
                      <a16:colId xmlns:a16="http://schemas.microsoft.com/office/drawing/2014/main" val="3470551417"/>
                    </a:ext>
                  </a:extLst>
                </a:gridCol>
                <a:gridCol w="2057400">
                  <a:extLst>
                    <a:ext uri="{9D8B030D-6E8A-4147-A177-3AD203B41FA5}">
                      <a16:colId xmlns:a16="http://schemas.microsoft.com/office/drawing/2014/main" val="2608033576"/>
                    </a:ext>
                  </a:extLst>
                </a:gridCol>
                <a:gridCol w="1905000">
                  <a:extLst>
                    <a:ext uri="{9D8B030D-6E8A-4147-A177-3AD203B41FA5}">
                      <a16:colId xmlns:a16="http://schemas.microsoft.com/office/drawing/2014/main" val="712944284"/>
                    </a:ext>
                  </a:extLst>
                </a:gridCol>
              </a:tblGrid>
              <a:tr h="457200">
                <a:tc>
                  <a:txBody>
                    <a:bodyPr/>
                    <a:lstStyle/>
                    <a:p>
                      <a:pPr>
                        <a:spcAft>
                          <a:spcPts val="0"/>
                        </a:spcAft>
                      </a:pPr>
                      <a:r>
                        <a:rPr lang="es-MX" sz="1600" noProof="0">
                          <a:effectLst/>
                          <a:latin typeface="Times New Roman" panose="02020603050405020304" pitchFamily="18" charset="0"/>
                          <a:ea typeface="Times New Roman" panose="02020603050405020304" pitchFamily="18" charset="0"/>
                          <a:cs typeface="Times New Roman" panose="02020603050405020304" pitchFamily="18" charset="0"/>
                        </a:rPr>
                        <a:t>Año </a:t>
                      </a:r>
                      <a:endParaRPr lang="es-MX" sz="1600" noProof="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38430" marR="106680" indent="-1905" algn="ctr">
                        <a:lnSpc>
                          <a:spcPct val="119000"/>
                        </a:lnSpc>
                        <a:spcBef>
                          <a:spcPts val="360"/>
                        </a:spcBef>
                        <a:spcAft>
                          <a:spcPts val="0"/>
                        </a:spcAft>
                      </a:pPr>
                      <a:r>
                        <a:rPr lang="es-MX" sz="1600" b="0" noProof="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Producción de Energía eléctrica MWh</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7950" marR="107315" algn="ctr">
                        <a:lnSpc>
                          <a:spcPct val="119000"/>
                        </a:lnSpc>
                        <a:spcBef>
                          <a:spcPts val="360"/>
                        </a:spcBef>
                        <a:spcAft>
                          <a:spcPts val="0"/>
                        </a:spcAft>
                      </a:pPr>
                      <a:r>
                        <a:rPr lang="es-MX" sz="1600" noProof="0">
                          <a:latin typeface="Times New Roman" panose="02020603050405020304" pitchFamily="18" charset="0"/>
                          <a:cs typeface="Times New Roman" panose="02020603050405020304" pitchFamily="18" charset="0"/>
                        </a:rPr>
                        <a:t>Metano quemado volumen, m</a:t>
                      </a:r>
                      <a:r>
                        <a:rPr lang="es-MX" sz="1600" baseline="30000" noProof="0">
                          <a:latin typeface="Times New Roman" panose="02020603050405020304" pitchFamily="18" charset="0"/>
                          <a:cs typeface="Times New Roman" panose="02020603050405020304" pitchFamily="18" charset="0"/>
                        </a:rPr>
                        <a:t>3</a:t>
                      </a:r>
                      <a:endParaRPr lang="es-MX" sz="1600" baseline="30000" noProof="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8585" marR="186690" algn="ctr">
                        <a:lnSpc>
                          <a:spcPct val="119000"/>
                        </a:lnSpc>
                        <a:spcBef>
                          <a:spcPts val="360"/>
                        </a:spcBef>
                        <a:spcAft>
                          <a:spcPts val="0"/>
                        </a:spcAft>
                      </a:pPr>
                      <a:r>
                        <a:rPr lang="es-MX" sz="1600" noProof="0">
                          <a:latin typeface="Times New Roman" panose="02020603050405020304" pitchFamily="18" charset="0"/>
                          <a:cs typeface="Times New Roman" panose="02020603050405020304" pitchFamily="18" charset="0"/>
                        </a:rPr>
                        <a:t>Metano quemado cantidad, toneladas</a:t>
                      </a:r>
                      <a:endParaRPr lang="es-MX" sz="1600" noProof="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5"/>
                        </a:spcBef>
                        <a:spcAft>
                          <a:spcPts val="0"/>
                        </a:spcAft>
                      </a:pPr>
                      <a:r>
                        <a:rPr lang="es-MX" sz="1600" noProof="0" dirty="0">
                          <a:effectLst/>
                          <a:latin typeface="Times New Roman" panose="02020603050405020304" pitchFamily="18" charset="0"/>
                          <a:ea typeface="Times New Roman" panose="02020603050405020304" pitchFamily="18" charset="0"/>
                          <a:cs typeface="Times New Roman" panose="02020603050405020304" pitchFamily="18" charset="0"/>
                        </a:rPr>
                        <a:t> CO</a:t>
                      </a:r>
                      <a:r>
                        <a:rPr lang="es-MX" sz="1600" baseline="-25000" noProof="0" dirty="0">
                          <a:effectLst/>
                          <a:latin typeface="Times New Roman" panose="02020603050405020304" pitchFamily="18" charset="0"/>
                          <a:ea typeface="Times New Roman" panose="02020603050405020304" pitchFamily="18" charset="0"/>
                          <a:cs typeface="Times New Roman" panose="02020603050405020304" pitchFamily="18" charset="0"/>
                        </a:rPr>
                        <a:t>2</a:t>
                      </a:r>
                      <a:r>
                        <a:rPr lang="es-MX" sz="1600" noProof="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s-MX" sz="1600" noProof="0" dirty="0" err="1">
                          <a:effectLst/>
                          <a:latin typeface="Times New Roman" panose="02020603050405020304" pitchFamily="18" charset="0"/>
                          <a:ea typeface="Times New Roman" panose="02020603050405020304" pitchFamily="18" charset="0"/>
                          <a:cs typeface="Times New Roman" panose="02020603050405020304" pitchFamily="18" charset="0"/>
                        </a:rPr>
                        <a:t>eKv</a:t>
                      </a:r>
                      <a:r>
                        <a:rPr lang="es-MX" sz="1600" noProof="0" dirty="0">
                          <a:effectLst/>
                          <a:latin typeface="Times New Roman" panose="02020603050405020304" pitchFamily="18" charset="0"/>
                          <a:ea typeface="Times New Roman" panose="02020603050405020304" pitchFamily="18" charset="0"/>
                          <a:cs typeface="Times New Roman" panose="02020603050405020304" pitchFamily="18" charset="0"/>
                        </a:rPr>
                        <a:t>, toneladas</a:t>
                      </a:r>
                      <a:endParaRPr lang="es-MX" sz="1600" noProof="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21123113"/>
                  </a:ext>
                </a:extLst>
              </a:tr>
              <a:tr h="304800">
                <a:tc>
                  <a:txBody>
                    <a:bodyPr/>
                    <a:lstStyle/>
                    <a:p>
                      <a:pPr marL="54610">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2002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9845" algn="ctr">
                        <a:spcBef>
                          <a:spcPts val="955"/>
                        </a:spcBef>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5098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635" algn="ctr">
                        <a:spcBef>
                          <a:spcPts val="955"/>
                        </a:spcBef>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1283676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77470" algn="ctr">
                        <a:spcBef>
                          <a:spcPts val="955"/>
                        </a:spcBef>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911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182245" algn="ctr">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19131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8437481"/>
                  </a:ext>
                </a:extLst>
              </a:tr>
              <a:tr h="275590">
                <a:tc>
                  <a:txBody>
                    <a:bodyPr/>
                    <a:lstStyle/>
                    <a:p>
                      <a:pPr marL="54610">
                        <a:spcBef>
                          <a:spcPts val="395"/>
                        </a:spcBef>
                        <a:spcAft>
                          <a:spcPts val="0"/>
                        </a:spcAft>
                      </a:pPr>
                      <a:r>
                        <a:rPr lang="en-US" sz="1600" spc="-5">
                          <a:effectLst/>
                          <a:latin typeface="Times New Roman" panose="02020603050405020304" pitchFamily="18" charset="0"/>
                          <a:ea typeface="Calibri" panose="020F0502020204030204" pitchFamily="34" charset="0"/>
                          <a:cs typeface="Times New Roman" panose="02020603050405020304" pitchFamily="18" charset="0"/>
                        </a:rPr>
                        <a:t>2003</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 algn="ctr">
                        <a:spcBef>
                          <a:spcPts val="395"/>
                        </a:spcBef>
                        <a:spcAft>
                          <a:spcPts val="0"/>
                        </a:spcAft>
                      </a:pPr>
                      <a:r>
                        <a:rPr lang="en-US" sz="1600" spc="-5" dirty="0">
                          <a:effectLst/>
                          <a:latin typeface="Times New Roman" panose="02020603050405020304" pitchFamily="18" charset="0"/>
                          <a:ea typeface="Calibri" panose="020F0502020204030204" pitchFamily="34" charset="0"/>
                          <a:cs typeface="Times New Roman" panose="02020603050405020304" pitchFamily="18" charset="0"/>
                        </a:rPr>
                        <a:t>17</a:t>
                      </a:r>
                      <a:r>
                        <a:rPr lang="en-US" sz="16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spc="-5" dirty="0">
                          <a:effectLst/>
                          <a:latin typeface="Times New Roman" panose="02020603050405020304" pitchFamily="18" charset="0"/>
                          <a:ea typeface="Calibri" panose="020F0502020204030204" pitchFamily="34" charset="0"/>
                          <a:cs typeface="Times New Roman" panose="02020603050405020304" pitchFamily="18" charset="0"/>
                        </a:rPr>
                        <a:t>887</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spcBef>
                          <a:spcPts val="395"/>
                        </a:spcBef>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16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spc="-5" dirty="0">
                          <a:effectLst/>
                          <a:latin typeface="Times New Roman" panose="02020603050405020304" pitchFamily="18" charset="0"/>
                          <a:ea typeface="Calibri" panose="020F0502020204030204" pitchFamily="34" charset="0"/>
                          <a:cs typeface="Times New Roman" panose="02020603050405020304" pitchFamily="18" charset="0"/>
                        </a:rPr>
                        <a:t>503</a:t>
                      </a:r>
                      <a:r>
                        <a:rPr lang="en-US" sz="1600" spc="-1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spc="-5" dirty="0">
                          <a:effectLst/>
                          <a:latin typeface="Times New Roman" panose="02020603050405020304" pitchFamily="18" charset="0"/>
                          <a:ea typeface="Calibri" panose="020F0502020204030204" pitchFamily="34" charset="0"/>
                          <a:cs typeface="Times New Roman" panose="02020603050405020304" pitchFamily="18" charset="0"/>
                        </a:rPr>
                        <a:t>946</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79375" algn="ctr">
                        <a:spcBef>
                          <a:spcPts val="395"/>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3</a:t>
                      </a:r>
                      <a:r>
                        <a:rPr lang="en-US" sz="1600" spc="-2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spc="-5">
                          <a:effectLst/>
                          <a:latin typeface="Times New Roman" panose="02020603050405020304" pitchFamily="18" charset="0"/>
                          <a:ea typeface="Calibri" panose="020F0502020204030204" pitchFamily="34" charset="0"/>
                          <a:cs typeface="Times New Roman" panose="02020603050405020304" pitchFamily="18" charset="0"/>
                        </a:rPr>
                        <a:t>197</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spcBef>
                          <a:spcPts val="395"/>
                        </a:spcBef>
                        <a:spcAft>
                          <a:spcPts val="0"/>
                        </a:spcAft>
                      </a:pPr>
                      <a:r>
                        <a:rPr lang="en-US" sz="1600" spc="-5" dirty="0">
                          <a:effectLst/>
                          <a:latin typeface="Times New Roman" panose="02020603050405020304" pitchFamily="18" charset="0"/>
                          <a:ea typeface="Calibri" panose="020F0502020204030204" pitchFamily="34" charset="0"/>
                          <a:cs typeface="Times New Roman" panose="02020603050405020304" pitchFamily="18" charset="0"/>
                        </a:rPr>
                        <a:t>67</a:t>
                      </a:r>
                      <a:r>
                        <a:rPr lang="en-US" sz="16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spc="-5" dirty="0">
                          <a:effectLst/>
                          <a:latin typeface="Times New Roman" panose="02020603050405020304" pitchFamily="18" charset="0"/>
                          <a:ea typeface="Calibri" panose="020F0502020204030204" pitchFamily="34" charset="0"/>
                          <a:cs typeface="Times New Roman" panose="02020603050405020304" pitchFamily="18" charset="0"/>
                        </a:rPr>
                        <a:t>137</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83869746"/>
                  </a:ext>
                </a:extLst>
              </a:tr>
              <a:tr h="275590">
                <a:tc>
                  <a:txBody>
                    <a:bodyPr/>
                    <a:lstStyle/>
                    <a:p>
                      <a:pPr marL="54610">
                        <a:spcBef>
                          <a:spcPts val="395"/>
                        </a:spcBef>
                        <a:spcAft>
                          <a:spcPts val="0"/>
                        </a:spcAft>
                      </a:pPr>
                      <a:r>
                        <a:rPr lang="en-US" sz="1600" spc="-5">
                          <a:effectLst/>
                          <a:latin typeface="Times New Roman" panose="02020603050405020304" pitchFamily="18" charset="0"/>
                          <a:ea typeface="Calibri" panose="020F0502020204030204" pitchFamily="34" charset="0"/>
                          <a:cs typeface="Times New Roman" panose="02020603050405020304" pitchFamily="18" charset="0"/>
                        </a:rPr>
                        <a:t>2004</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 algn="ctr">
                        <a:spcBef>
                          <a:spcPts val="395"/>
                        </a:spcBef>
                        <a:spcAft>
                          <a:spcPts val="0"/>
                        </a:spcAft>
                      </a:pPr>
                      <a:r>
                        <a:rPr lang="en-US" sz="1600" spc="-5">
                          <a:effectLst/>
                          <a:latin typeface="Times New Roman" panose="02020603050405020304" pitchFamily="18" charset="0"/>
                          <a:ea typeface="Calibri" panose="020F0502020204030204" pitchFamily="34" charset="0"/>
                          <a:cs typeface="Times New Roman" panose="02020603050405020304" pitchFamily="18" charset="0"/>
                        </a:rPr>
                        <a:t>25</a:t>
                      </a:r>
                      <a:r>
                        <a:rPr lang="en-US" sz="1600" spc="-2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spc="-5">
                          <a:effectLst/>
                          <a:latin typeface="Times New Roman" panose="02020603050405020304" pitchFamily="18" charset="0"/>
                          <a:ea typeface="Calibri" panose="020F0502020204030204" pitchFamily="34" charset="0"/>
                          <a:cs typeface="Times New Roman" panose="02020603050405020304" pitchFamily="18" charset="0"/>
                        </a:rPr>
                        <a:t>748</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spcBef>
                          <a:spcPts val="395"/>
                        </a:spcBef>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6</a:t>
                      </a:r>
                      <a:r>
                        <a:rPr lang="en-US" sz="16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spc="-5" dirty="0">
                          <a:effectLst/>
                          <a:latin typeface="Times New Roman" panose="02020603050405020304" pitchFamily="18" charset="0"/>
                          <a:ea typeface="Calibri" panose="020F0502020204030204" pitchFamily="34" charset="0"/>
                          <a:cs typeface="Times New Roman" panose="02020603050405020304" pitchFamily="18" charset="0"/>
                        </a:rPr>
                        <a:t>483</a:t>
                      </a:r>
                      <a:r>
                        <a:rPr lang="en-US" sz="1600" spc="-1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spc="-5" dirty="0">
                          <a:effectLst/>
                          <a:latin typeface="Times New Roman" panose="02020603050405020304" pitchFamily="18" charset="0"/>
                          <a:ea typeface="Calibri" panose="020F0502020204030204" pitchFamily="34" charset="0"/>
                          <a:cs typeface="Times New Roman" panose="02020603050405020304" pitchFamily="18" charset="0"/>
                        </a:rPr>
                        <a:t>346</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79375" algn="ctr">
                        <a:spcBef>
                          <a:spcPts val="395"/>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4</a:t>
                      </a:r>
                      <a:r>
                        <a:rPr lang="en-US" sz="1600" spc="-2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spc="-5">
                          <a:effectLst/>
                          <a:latin typeface="Times New Roman" panose="02020603050405020304" pitchFamily="18" charset="0"/>
                          <a:ea typeface="Calibri" panose="020F0502020204030204" pitchFamily="34" charset="0"/>
                          <a:cs typeface="Times New Roman" panose="02020603050405020304" pitchFamily="18" charset="0"/>
                        </a:rPr>
                        <a:t>603</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spcBef>
                          <a:spcPts val="395"/>
                        </a:spcBef>
                        <a:spcAft>
                          <a:spcPts val="0"/>
                        </a:spcAft>
                      </a:pPr>
                      <a:r>
                        <a:rPr lang="en-US" sz="1600" spc="-5" dirty="0">
                          <a:effectLst/>
                          <a:latin typeface="Times New Roman" panose="02020603050405020304" pitchFamily="18" charset="0"/>
                          <a:ea typeface="Calibri" panose="020F0502020204030204" pitchFamily="34" charset="0"/>
                          <a:cs typeface="Times New Roman" panose="02020603050405020304" pitchFamily="18" charset="0"/>
                        </a:rPr>
                        <a:t>96</a:t>
                      </a:r>
                      <a:r>
                        <a:rPr lang="en-US" sz="16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spc="-5" dirty="0">
                          <a:effectLst/>
                          <a:latin typeface="Times New Roman" panose="02020603050405020304" pitchFamily="18" charset="0"/>
                          <a:ea typeface="Calibri" panose="020F0502020204030204" pitchFamily="34" charset="0"/>
                          <a:cs typeface="Times New Roman" panose="02020603050405020304" pitchFamily="18" charset="0"/>
                        </a:rPr>
                        <a:t>663</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83226450"/>
                  </a:ext>
                </a:extLst>
              </a:tr>
              <a:tr h="276860">
                <a:tc>
                  <a:txBody>
                    <a:bodyPr/>
                    <a:lstStyle/>
                    <a:p>
                      <a:pPr marL="54610">
                        <a:spcBef>
                          <a:spcPts val="395"/>
                        </a:spcBef>
                        <a:spcAft>
                          <a:spcPts val="0"/>
                        </a:spcAft>
                      </a:pPr>
                      <a:r>
                        <a:rPr lang="en-US" sz="1600" spc="-5">
                          <a:effectLst/>
                          <a:latin typeface="Times New Roman" panose="02020603050405020304" pitchFamily="18" charset="0"/>
                          <a:ea typeface="Calibri" panose="020F0502020204030204" pitchFamily="34" charset="0"/>
                          <a:cs typeface="Times New Roman" panose="02020603050405020304" pitchFamily="18" charset="0"/>
                        </a:rPr>
                        <a:t>2005</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 algn="ctr">
                        <a:spcBef>
                          <a:spcPts val="395"/>
                        </a:spcBef>
                        <a:spcAft>
                          <a:spcPts val="0"/>
                        </a:spcAft>
                      </a:pPr>
                      <a:r>
                        <a:rPr lang="en-US" sz="1600" spc="-5">
                          <a:effectLst/>
                          <a:latin typeface="Times New Roman" panose="02020603050405020304" pitchFamily="18" charset="0"/>
                          <a:ea typeface="Calibri" panose="020F0502020204030204" pitchFamily="34" charset="0"/>
                          <a:cs typeface="Times New Roman" panose="02020603050405020304" pitchFamily="18" charset="0"/>
                        </a:rPr>
                        <a:t>25</a:t>
                      </a:r>
                      <a:r>
                        <a:rPr lang="en-US" sz="1600" spc="-2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spc="-5">
                          <a:effectLst/>
                          <a:latin typeface="Times New Roman" panose="02020603050405020304" pitchFamily="18" charset="0"/>
                          <a:ea typeface="Calibri" panose="020F0502020204030204" pitchFamily="34" charset="0"/>
                          <a:cs typeface="Times New Roman" panose="02020603050405020304" pitchFamily="18" charset="0"/>
                        </a:rPr>
                        <a:t>425</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spcBef>
                          <a:spcPts val="395"/>
                        </a:spcBef>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6</a:t>
                      </a:r>
                      <a:r>
                        <a:rPr lang="en-US" sz="16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spc="-5" dirty="0">
                          <a:effectLst/>
                          <a:latin typeface="Times New Roman" panose="02020603050405020304" pitchFamily="18" charset="0"/>
                          <a:ea typeface="Calibri" panose="020F0502020204030204" pitchFamily="34" charset="0"/>
                          <a:cs typeface="Times New Roman" panose="02020603050405020304" pitchFamily="18" charset="0"/>
                        </a:rPr>
                        <a:t>402</a:t>
                      </a:r>
                      <a:r>
                        <a:rPr lang="en-US" sz="1600" spc="-1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spc="-5" dirty="0">
                          <a:effectLst/>
                          <a:latin typeface="Times New Roman" panose="02020603050405020304" pitchFamily="18" charset="0"/>
                          <a:ea typeface="Calibri" panose="020F0502020204030204" pitchFamily="34" charset="0"/>
                          <a:cs typeface="Times New Roman" panose="02020603050405020304" pitchFamily="18" charset="0"/>
                        </a:rPr>
                        <a:t>015</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79375" algn="ctr">
                        <a:spcBef>
                          <a:spcPts val="395"/>
                        </a:spcBef>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16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spc="-5" dirty="0">
                          <a:effectLst/>
                          <a:latin typeface="Times New Roman" panose="02020603050405020304" pitchFamily="18" charset="0"/>
                          <a:ea typeface="Calibri" panose="020F0502020204030204" pitchFamily="34" charset="0"/>
                          <a:cs typeface="Times New Roman" panose="02020603050405020304" pitchFamily="18" charset="0"/>
                        </a:rPr>
                        <a:t>545</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spcBef>
                          <a:spcPts val="395"/>
                        </a:spcBef>
                        <a:spcAft>
                          <a:spcPts val="0"/>
                        </a:spcAft>
                      </a:pPr>
                      <a:r>
                        <a:rPr lang="en-US" sz="1600" spc="-5" dirty="0">
                          <a:effectLst/>
                          <a:latin typeface="Times New Roman" panose="02020603050405020304" pitchFamily="18" charset="0"/>
                          <a:ea typeface="Calibri" panose="020F0502020204030204" pitchFamily="34" charset="0"/>
                          <a:cs typeface="Times New Roman" panose="02020603050405020304" pitchFamily="18" charset="0"/>
                        </a:rPr>
                        <a:t>95</a:t>
                      </a:r>
                      <a:r>
                        <a:rPr lang="en-US" sz="16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spc="-5" dirty="0">
                          <a:effectLst/>
                          <a:latin typeface="Times New Roman" panose="02020603050405020304" pitchFamily="18" charset="0"/>
                          <a:ea typeface="Calibri" panose="020F0502020204030204" pitchFamily="34" charset="0"/>
                          <a:cs typeface="Times New Roman" panose="02020603050405020304" pitchFamily="18" charset="0"/>
                        </a:rPr>
                        <a:t>445</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26548672"/>
                  </a:ext>
                </a:extLst>
              </a:tr>
              <a:tr h="276860">
                <a:tc>
                  <a:txBody>
                    <a:bodyPr/>
                    <a:lstStyle/>
                    <a:p>
                      <a:pPr marL="54610">
                        <a:spcBef>
                          <a:spcPts val="400"/>
                        </a:spcBef>
                        <a:spcAft>
                          <a:spcPts val="0"/>
                        </a:spcAft>
                      </a:pPr>
                      <a:r>
                        <a:rPr lang="en-US" sz="1600" spc="-5">
                          <a:effectLst/>
                          <a:latin typeface="Times New Roman" panose="02020603050405020304" pitchFamily="18" charset="0"/>
                          <a:ea typeface="Calibri" panose="020F0502020204030204" pitchFamily="34" charset="0"/>
                          <a:cs typeface="Times New Roman" panose="02020603050405020304" pitchFamily="18" charset="0"/>
                        </a:rPr>
                        <a:t>2006</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 algn="ctr">
                        <a:spcBef>
                          <a:spcPts val="400"/>
                        </a:spcBef>
                        <a:spcAft>
                          <a:spcPts val="0"/>
                        </a:spcAft>
                      </a:pPr>
                      <a:r>
                        <a:rPr lang="en-US" sz="1600" spc="-5">
                          <a:effectLst/>
                          <a:latin typeface="Times New Roman" panose="02020603050405020304" pitchFamily="18" charset="0"/>
                          <a:ea typeface="Calibri" panose="020F0502020204030204" pitchFamily="34" charset="0"/>
                          <a:cs typeface="Times New Roman" panose="02020603050405020304" pitchFamily="18" charset="0"/>
                        </a:rPr>
                        <a:t>26</a:t>
                      </a:r>
                      <a:r>
                        <a:rPr lang="en-US" sz="1600" spc="-2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spc="-5">
                          <a:effectLst/>
                          <a:latin typeface="Times New Roman" panose="02020603050405020304" pitchFamily="18" charset="0"/>
                          <a:ea typeface="Calibri" panose="020F0502020204030204" pitchFamily="34" charset="0"/>
                          <a:cs typeface="Times New Roman" panose="02020603050405020304" pitchFamily="18" charset="0"/>
                        </a:rPr>
                        <a:t>331</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spcBef>
                          <a:spcPts val="400"/>
                        </a:spcBef>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6</a:t>
                      </a:r>
                      <a:r>
                        <a:rPr lang="en-US" sz="16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spc="-5" dirty="0">
                          <a:effectLst/>
                          <a:latin typeface="Times New Roman" panose="02020603050405020304" pitchFamily="18" charset="0"/>
                          <a:ea typeface="Calibri" panose="020F0502020204030204" pitchFamily="34" charset="0"/>
                          <a:cs typeface="Times New Roman" panose="02020603050405020304" pitchFamily="18" charset="0"/>
                        </a:rPr>
                        <a:t>635</a:t>
                      </a:r>
                      <a:r>
                        <a:rPr lang="en-US" sz="1600" spc="-1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spc="-5" dirty="0">
                          <a:effectLst/>
                          <a:latin typeface="Times New Roman" panose="02020603050405020304" pitchFamily="18" charset="0"/>
                          <a:ea typeface="Calibri" panose="020F0502020204030204" pitchFamily="34" charset="0"/>
                          <a:cs typeface="Times New Roman" panose="02020603050405020304" pitchFamily="18" charset="0"/>
                        </a:rPr>
                        <a:t>412</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79375" algn="ctr">
                        <a:spcBef>
                          <a:spcPts val="40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4</a:t>
                      </a:r>
                      <a:r>
                        <a:rPr lang="en-US" sz="1600" spc="-2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spc="-5">
                          <a:effectLst/>
                          <a:latin typeface="Times New Roman" panose="02020603050405020304" pitchFamily="18" charset="0"/>
                          <a:ea typeface="Calibri" panose="020F0502020204030204" pitchFamily="34" charset="0"/>
                          <a:cs typeface="Times New Roman" panose="02020603050405020304" pitchFamily="18" charset="0"/>
                        </a:rPr>
                        <a:t>755</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spcBef>
                          <a:spcPts val="400"/>
                        </a:spcBef>
                        <a:spcAft>
                          <a:spcPts val="0"/>
                        </a:spcAft>
                      </a:pPr>
                      <a:r>
                        <a:rPr lang="en-US" sz="1600" spc="-5" dirty="0">
                          <a:effectLst/>
                          <a:latin typeface="Times New Roman" panose="02020603050405020304" pitchFamily="18" charset="0"/>
                          <a:ea typeface="Calibri" panose="020F0502020204030204" pitchFamily="34" charset="0"/>
                          <a:cs typeface="Times New Roman" panose="02020603050405020304" pitchFamily="18" charset="0"/>
                        </a:rPr>
                        <a:t>99</a:t>
                      </a:r>
                      <a:r>
                        <a:rPr lang="en-US" sz="16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spc="-5" dirty="0">
                          <a:effectLst/>
                          <a:latin typeface="Times New Roman" panose="02020603050405020304" pitchFamily="18" charset="0"/>
                          <a:ea typeface="Calibri" panose="020F0502020204030204" pitchFamily="34" charset="0"/>
                          <a:cs typeface="Times New Roman" panose="02020603050405020304" pitchFamily="18" charset="0"/>
                        </a:rPr>
                        <a:t>855</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94316052"/>
                  </a:ext>
                </a:extLst>
              </a:tr>
              <a:tr h="275590">
                <a:tc>
                  <a:txBody>
                    <a:bodyPr/>
                    <a:lstStyle/>
                    <a:p>
                      <a:pPr marL="54610">
                        <a:spcBef>
                          <a:spcPts val="395"/>
                        </a:spcBef>
                        <a:spcAft>
                          <a:spcPts val="0"/>
                        </a:spcAft>
                      </a:pPr>
                      <a:r>
                        <a:rPr lang="en-US" sz="1600" spc="-5">
                          <a:effectLst/>
                          <a:latin typeface="Times New Roman" panose="02020603050405020304" pitchFamily="18" charset="0"/>
                          <a:ea typeface="Calibri" panose="020F0502020204030204" pitchFamily="34" charset="0"/>
                          <a:cs typeface="Times New Roman" panose="02020603050405020304" pitchFamily="18" charset="0"/>
                        </a:rPr>
                        <a:t>2007</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 algn="ctr">
                        <a:spcBef>
                          <a:spcPts val="395"/>
                        </a:spcBef>
                        <a:spcAft>
                          <a:spcPts val="0"/>
                        </a:spcAft>
                      </a:pPr>
                      <a:r>
                        <a:rPr lang="en-US" sz="1600" spc="-5">
                          <a:effectLst/>
                          <a:latin typeface="Times New Roman" panose="02020603050405020304" pitchFamily="18" charset="0"/>
                          <a:ea typeface="Calibri" panose="020F0502020204030204" pitchFamily="34" charset="0"/>
                          <a:cs typeface="Times New Roman" panose="02020603050405020304" pitchFamily="18" charset="0"/>
                        </a:rPr>
                        <a:t>27</a:t>
                      </a:r>
                      <a:r>
                        <a:rPr lang="en-US" sz="1600" spc="-2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spc="-5">
                          <a:effectLst/>
                          <a:latin typeface="Times New Roman" panose="02020603050405020304" pitchFamily="18" charset="0"/>
                          <a:ea typeface="Calibri" panose="020F0502020204030204" pitchFamily="34" charset="0"/>
                          <a:cs typeface="Times New Roman" panose="02020603050405020304" pitchFamily="18" charset="0"/>
                        </a:rPr>
                        <a:t>361</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spcBef>
                          <a:spcPts val="395"/>
                        </a:spcBef>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6</a:t>
                      </a:r>
                      <a:r>
                        <a:rPr lang="en-US" sz="16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spc="-5" dirty="0">
                          <a:effectLst/>
                          <a:latin typeface="Times New Roman" panose="02020603050405020304" pitchFamily="18" charset="0"/>
                          <a:ea typeface="Calibri" panose="020F0502020204030204" pitchFamily="34" charset="0"/>
                          <a:cs typeface="Times New Roman" panose="02020603050405020304" pitchFamily="18" charset="0"/>
                        </a:rPr>
                        <a:t>894</a:t>
                      </a:r>
                      <a:r>
                        <a:rPr lang="en-US" sz="1600" spc="-1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spc="-5" dirty="0">
                          <a:effectLst/>
                          <a:latin typeface="Times New Roman" panose="02020603050405020304" pitchFamily="18" charset="0"/>
                          <a:ea typeface="Calibri" panose="020F0502020204030204" pitchFamily="34" charset="0"/>
                          <a:cs typeface="Times New Roman" panose="02020603050405020304" pitchFamily="18" charset="0"/>
                        </a:rPr>
                        <a:t>972</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79375" algn="ctr">
                        <a:spcBef>
                          <a:spcPts val="395"/>
                        </a:spcBef>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16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spc="-5" dirty="0">
                          <a:effectLst/>
                          <a:latin typeface="Times New Roman" panose="02020603050405020304" pitchFamily="18" charset="0"/>
                          <a:ea typeface="Calibri" panose="020F0502020204030204" pitchFamily="34" charset="0"/>
                          <a:cs typeface="Times New Roman" panose="02020603050405020304" pitchFamily="18" charset="0"/>
                        </a:rPr>
                        <a:t>936</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spcBef>
                          <a:spcPts val="395"/>
                        </a:spcBef>
                        <a:spcAft>
                          <a:spcPts val="0"/>
                        </a:spcAft>
                      </a:pPr>
                      <a:r>
                        <a:rPr lang="en-US" sz="1600" spc="-5" dirty="0">
                          <a:effectLst/>
                          <a:latin typeface="Times New Roman" panose="02020603050405020304" pitchFamily="18" charset="0"/>
                          <a:ea typeface="Calibri" panose="020F0502020204030204" pitchFamily="34" charset="0"/>
                          <a:cs typeface="Times New Roman" panose="02020603050405020304" pitchFamily="18" charset="0"/>
                        </a:rPr>
                        <a:t>103</a:t>
                      </a:r>
                      <a:r>
                        <a:rPr lang="en-US" sz="16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spc="-5" dirty="0">
                          <a:effectLst/>
                          <a:latin typeface="Times New Roman" panose="02020603050405020304" pitchFamily="18" charset="0"/>
                          <a:ea typeface="Calibri" panose="020F0502020204030204" pitchFamily="34" charset="0"/>
                          <a:cs typeface="Times New Roman" panose="02020603050405020304" pitchFamily="18" charset="0"/>
                        </a:rPr>
                        <a:t>656</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95331304"/>
                  </a:ext>
                </a:extLst>
              </a:tr>
              <a:tr h="275590">
                <a:tc>
                  <a:txBody>
                    <a:bodyPr/>
                    <a:lstStyle/>
                    <a:p>
                      <a:pPr marL="54610">
                        <a:spcBef>
                          <a:spcPts val="395"/>
                        </a:spcBef>
                        <a:spcAft>
                          <a:spcPts val="0"/>
                        </a:spcAft>
                      </a:pPr>
                      <a:r>
                        <a:rPr lang="en-US" sz="1600" spc="-5">
                          <a:effectLst/>
                          <a:latin typeface="Times New Roman" panose="02020603050405020304" pitchFamily="18" charset="0"/>
                          <a:ea typeface="Calibri" panose="020F0502020204030204" pitchFamily="34" charset="0"/>
                          <a:cs typeface="Times New Roman" panose="02020603050405020304" pitchFamily="18" charset="0"/>
                        </a:rPr>
                        <a:t>2008</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 algn="ctr">
                        <a:spcBef>
                          <a:spcPts val="395"/>
                        </a:spcBef>
                        <a:spcAft>
                          <a:spcPts val="0"/>
                        </a:spcAft>
                      </a:pPr>
                      <a:r>
                        <a:rPr lang="en-US" sz="1600" spc="-5">
                          <a:effectLst/>
                          <a:latin typeface="Times New Roman" panose="02020603050405020304" pitchFamily="18" charset="0"/>
                          <a:ea typeface="Calibri" panose="020F0502020204030204" pitchFamily="34" charset="0"/>
                          <a:cs typeface="Times New Roman" panose="02020603050405020304" pitchFamily="18" charset="0"/>
                        </a:rPr>
                        <a:t>28</a:t>
                      </a:r>
                      <a:r>
                        <a:rPr lang="en-US" sz="1600" spc="-2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spc="-5">
                          <a:effectLst/>
                          <a:latin typeface="Times New Roman" panose="02020603050405020304" pitchFamily="18" charset="0"/>
                          <a:ea typeface="Calibri" panose="020F0502020204030204" pitchFamily="34" charset="0"/>
                          <a:cs typeface="Times New Roman" panose="02020603050405020304" pitchFamily="18" charset="0"/>
                        </a:rPr>
                        <a:t>742</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spcBef>
                          <a:spcPts val="395"/>
                        </a:spcBef>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7</a:t>
                      </a:r>
                      <a:r>
                        <a:rPr lang="en-US" sz="16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spc="-5" dirty="0">
                          <a:effectLst/>
                          <a:latin typeface="Times New Roman" panose="02020603050405020304" pitchFamily="18" charset="0"/>
                          <a:ea typeface="Calibri" panose="020F0502020204030204" pitchFamily="34" charset="0"/>
                          <a:cs typeface="Times New Roman" panose="02020603050405020304" pitchFamily="18" charset="0"/>
                        </a:rPr>
                        <a:t>242</a:t>
                      </a:r>
                      <a:r>
                        <a:rPr lang="en-US" sz="1600" spc="-1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spc="-5" dirty="0">
                          <a:effectLst/>
                          <a:latin typeface="Times New Roman" panose="02020603050405020304" pitchFamily="18" charset="0"/>
                          <a:ea typeface="Calibri" panose="020F0502020204030204" pitchFamily="34" charset="0"/>
                          <a:cs typeface="Times New Roman" panose="02020603050405020304" pitchFamily="18" charset="0"/>
                        </a:rPr>
                        <a:t>984</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79375" algn="ctr">
                        <a:spcBef>
                          <a:spcPts val="395"/>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5</a:t>
                      </a:r>
                      <a:r>
                        <a:rPr lang="en-US" sz="1600" spc="-2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spc="-5">
                          <a:effectLst/>
                          <a:latin typeface="Times New Roman" panose="02020603050405020304" pitchFamily="18" charset="0"/>
                          <a:ea typeface="Calibri" panose="020F0502020204030204" pitchFamily="34" charset="0"/>
                          <a:cs typeface="Times New Roman" panose="02020603050405020304" pitchFamily="18" charset="0"/>
                        </a:rPr>
                        <a:t>184</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spcBef>
                          <a:spcPts val="395"/>
                        </a:spcBef>
                        <a:spcAft>
                          <a:spcPts val="0"/>
                        </a:spcAft>
                      </a:pPr>
                      <a:r>
                        <a:rPr lang="en-US" sz="1600" spc="-5" dirty="0">
                          <a:effectLst/>
                          <a:latin typeface="Times New Roman" panose="02020603050405020304" pitchFamily="18" charset="0"/>
                          <a:ea typeface="Calibri" panose="020F0502020204030204" pitchFamily="34" charset="0"/>
                          <a:cs typeface="Times New Roman" panose="02020603050405020304" pitchFamily="18" charset="0"/>
                        </a:rPr>
                        <a:t>108</a:t>
                      </a:r>
                      <a:r>
                        <a:rPr lang="en-US" sz="16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spc="-5" dirty="0">
                          <a:effectLst/>
                          <a:latin typeface="Times New Roman" panose="02020603050405020304" pitchFamily="18" charset="0"/>
                          <a:ea typeface="Calibri" panose="020F0502020204030204" pitchFamily="34" charset="0"/>
                          <a:cs typeface="Times New Roman" panose="02020603050405020304" pitchFamily="18" charset="0"/>
                        </a:rPr>
                        <a:t>864</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67374694"/>
                  </a:ext>
                </a:extLst>
              </a:tr>
              <a:tr h="275590">
                <a:tc>
                  <a:txBody>
                    <a:bodyPr/>
                    <a:lstStyle/>
                    <a:p>
                      <a:pPr marL="54610">
                        <a:spcBef>
                          <a:spcPts val="395"/>
                        </a:spcBef>
                        <a:spcAft>
                          <a:spcPts val="0"/>
                        </a:spcAft>
                      </a:pPr>
                      <a:r>
                        <a:rPr lang="en-US" sz="1600" spc="-5">
                          <a:effectLst/>
                          <a:latin typeface="Times New Roman" panose="02020603050405020304" pitchFamily="18" charset="0"/>
                          <a:ea typeface="Calibri" panose="020F0502020204030204" pitchFamily="34" charset="0"/>
                          <a:cs typeface="Times New Roman" panose="02020603050405020304" pitchFamily="18" charset="0"/>
                        </a:rPr>
                        <a:t>2009</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 algn="ctr">
                        <a:spcBef>
                          <a:spcPts val="395"/>
                        </a:spcBef>
                        <a:spcAft>
                          <a:spcPts val="0"/>
                        </a:spcAft>
                      </a:pPr>
                      <a:r>
                        <a:rPr lang="en-US" sz="1600" spc="-5">
                          <a:effectLst/>
                          <a:latin typeface="Times New Roman" panose="02020603050405020304" pitchFamily="18" charset="0"/>
                          <a:ea typeface="Calibri" panose="020F0502020204030204" pitchFamily="34" charset="0"/>
                          <a:cs typeface="Times New Roman" panose="02020603050405020304" pitchFamily="18" charset="0"/>
                        </a:rPr>
                        <a:t>31</a:t>
                      </a:r>
                      <a:r>
                        <a:rPr lang="en-US" sz="1600" spc="-2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spc="-5">
                          <a:effectLst/>
                          <a:latin typeface="Times New Roman" panose="02020603050405020304" pitchFamily="18" charset="0"/>
                          <a:ea typeface="Calibri" panose="020F0502020204030204" pitchFamily="34" charset="0"/>
                          <a:cs typeface="Times New Roman" panose="02020603050405020304" pitchFamily="18" charset="0"/>
                        </a:rPr>
                        <a:t>130</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spcBef>
                          <a:spcPts val="395"/>
                        </a:spcBef>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7</a:t>
                      </a:r>
                      <a:r>
                        <a:rPr lang="en-US" sz="16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spc="-5" dirty="0">
                          <a:effectLst/>
                          <a:latin typeface="Times New Roman" panose="02020603050405020304" pitchFamily="18" charset="0"/>
                          <a:ea typeface="Calibri" panose="020F0502020204030204" pitchFamily="34" charset="0"/>
                          <a:cs typeface="Times New Roman" panose="02020603050405020304" pitchFamily="18" charset="0"/>
                        </a:rPr>
                        <a:t>844</a:t>
                      </a:r>
                      <a:r>
                        <a:rPr lang="en-US" sz="1600" spc="-1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spc="-5" dirty="0">
                          <a:effectLst/>
                          <a:latin typeface="Times New Roman" panose="02020603050405020304" pitchFamily="18" charset="0"/>
                          <a:ea typeface="Calibri" panose="020F0502020204030204" pitchFamily="34" charset="0"/>
                          <a:cs typeface="Times New Roman" panose="02020603050405020304" pitchFamily="18" charset="0"/>
                        </a:rPr>
                        <a:t>760</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79375" algn="ctr">
                        <a:spcBef>
                          <a:spcPts val="395"/>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5</a:t>
                      </a:r>
                      <a:r>
                        <a:rPr lang="en-US" sz="1600" spc="-2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spc="-5">
                          <a:effectLst/>
                          <a:latin typeface="Times New Roman" panose="02020603050405020304" pitchFamily="18" charset="0"/>
                          <a:ea typeface="Calibri" panose="020F0502020204030204" pitchFamily="34" charset="0"/>
                          <a:cs typeface="Times New Roman" panose="02020603050405020304" pitchFamily="18" charset="0"/>
                        </a:rPr>
                        <a:t>569</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spcBef>
                          <a:spcPts val="395"/>
                        </a:spcBef>
                        <a:spcAft>
                          <a:spcPts val="0"/>
                        </a:spcAft>
                      </a:pPr>
                      <a:r>
                        <a:rPr lang="en-US" sz="1600" spc="-5" dirty="0">
                          <a:effectLst/>
                          <a:latin typeface="Times New Roman" panose="02020603050405020304" pitchFamily="18" charset="0"/>
                          <a:ea typeface="Calibri" panose="020F0502020204030204" pitchFamily="34" charset="0"/>
                          <a:cs typeface="Times New Roman" panose="02020603050405020304" pitchFamily="18" charset="0"/>
                        </a:rPr>
                        <a:t>116</a:t>
                      </a:r>
                      <a:r>
                        <a:rPr lang="en-US" sz="16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spc="-5" dirty="0">
                          <a:effectLst/>
                          <a:latin typeface="Times New Roman" panose="02020603050405020304" pitchFamily="18" charset="0"/>
                          <a:ea typeface="Calibri" panose="020F0502020204030204" pitchFamily="34" charset="0"/>
                          <a:cs typeface="Times New Roman" panose="02020603050405020304" pitchFamily="18" charset="0"/>
                        </a:rPr>
                        <a:t>949</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04856204"/>
                  </a:ext>
                </a:extLst>
              </a:tr>
              <a:tr h="275590">
                <a:tc>
                  <a:txBody>
                    <a:bodyPr/>
                    <a:lstStyle/>
                    <a:p>
                      <a:pPr marL="54610">
                        <a:spcBef>
                          <a:spcPts val="395"/>
                        </a:spcBef>
                        <a:spcAft>
                          <a:spcPts val="0"/>
                        </a:spcAft>
                      </a:pPr>
                      <a:r>
                        <a:rPr lang="en-US" sz="1600" spc="-5">
                          <a:effectLst/>
                          <a:latin typeface="Times New Roman" panose="02020603050405020304" pitchFamily="18" charset="0"/>
                          <a:ea typeface="Calibri" panose="020F0502020204030204" pitchFamily="34" charset="0"/>
                          <a:cs typeface="Times New Roman" panose="02020603050405020304" pitchFamily="18" charset="0"/>
                        </a:rPr>
                        <a:t>2010</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 algn="ctr">
                        <a:spcBef>
                          <a:spcPts val="395"/>
                        </a:spcBef>
                        <a:spcAft>
                          <a:spcPts val="0"/>
                        </a:spcAft>
                      </a:pPr>
                      <a:r>
                        <a:rPr lang="en-US" sz="1600" spc="-5">
                          <a:effectLst/>
                          <a:latin typeface="Times New Roman" panose="02020603050405020304" pitchFamily="18" charset="0"/>
                          <a:ea typeface="Calibri" panose="020F0502020204030204" pitchFamily="34" charset="0"/>
                          <a:cs typeface="Times New Roman" panose="02020603050405020304" pitchFamily="18" charset="0"/>
                        </a:rPr>
                        <a:t>31</a:t>
                      </a:r>
                      <a:r>
                        <a:rPr lang="en-US" sz="1600" spc="-2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spc="-5">
                          <a:effectLst/>
                          <a:latin typeface="Times New Roman" panose="02020603050405020304" pitchFamily="18" charset="0"/>
                          <a:ea typeface="Calibri" panose="020F0502020204030204" pitchFamily="34" charset="0"/>
                          <a:cs typeface="Times New Roman" panose="02020603050405020304" pitchFamily="18" charset="0"/>
                        </a:rPr>
                        <a:t>099</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spcBef>
                          <a:spcPts val="395"/>
                        </a:spcBef>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7</a:t>
                      </a:r>
                      <a:r>
                        <a:rPr lang="en-US" sz="16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spc="-5" dirty="0">
                          <a:effectLst/>
                          <a:latin typeface="Times New Roman" panose="02020603050405020304" pitchFamily="18" charset="0"/>
                          <a:ea typeface="Calibri" panose="020F0502020204030204" pitchFamily="34" charset="0"/>
                          <a:cs typeface="Times New Roman" panose="02020603050405020304" pitchFamily="18" charset="0"/>
                        </a:rPr>
                        <a:t>836</a:t>
                      </a:r>
                      <a:r>
                        <a:rPr lang="en-US" sz="1600" spc="-1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spc="-5" dirty="0">
                          <a:effectLst/>
                          <a:latin typeface="Times New Roman" panose="02020603050405020304" pitchFamily="18" charset="0"/>
                          <a:ea typeface="Calibri" panose="020F0502020204030204" pitchFamily="34" charset="0"/>
                          <a:cs typeface="Times New Roman" panose="02020603050405020304" pitchFamily="18" charset="0"/>
                        </a:rPr>
                        <a:t>984</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79375" algn="ctr">
                        <a:spcBef>
                          <a:spcPts val="395"/>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5</a:t>
                      </a:r>
                      <a:r>
                        <a:rPr lang="en-US" sz="1600" spc="-2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spc="-5">
                          <a:effectLst/>
                          <a:latin typeface="Times New Roman" panose="02020603050405020304" pitchFamily="18" charset="0"/>
                          <a:ea typeface="Calibri" panose="020F0502020204030204" pitchFamily="34" charset="0"/>
                          <a:cs typeface="Times New Roman" panose="02020603050405020304" pitchFamily="18" charset="0"/>
                        </a:rPr>
                        <a:t>564</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spcBef>
                          <a:spcPts val="395"/>
                        </a:spcBef>
                        <a:spcAft>
                          <a:spcPts val="0"/>
                        </a:spcAft>
                      </a:pPr>
                      <a:r>
                        <a:rPr lang="en-US" sz="1600" spc="-5" dirty="0">
                          <a:effectLst/>
                          <a:latin typeface="Times New Roman" panose="02020603050405020304" pitchFamily="18" charset="0"/>
                          <a:ea typeface="Calibri" panose="020F0502020204030204" pitchFamily="34" charset="0"/>
                          <a:cs typeface="Times New Roman" panose="02020603050405020304" pitchFamily="18" charset="0"/>
                        </a:rPr>
                        <a:t>116</a:t>
                      </a:r>
                      <a:r>
                        <a:rPr lang="en-US" sz="16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spc="-5" dirty="0">
                          <a:effectLst/>
                          <a:latin typeface="Times New Roman" panose="02020603050405020304" pitchFamily="18" charset="0"/>
                          <a:ea typeface="Calibri" panose="020F0502020204030204" pitchFamily="34" charset="0"/>
                          <a:cs typeface="Times New Roman" panose="02020603050405020304" pitchFamily="18" charset="0"/>
                        </a:rPr>
                        <a:t>844</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08719568"/>
                  </a:ext>
                </a:extLst>
              </a:tr>
              <a:tr h="342265">
                <a:tc>
                  <a:txBody>
                    <a:bodyPr/>
                    <a:lstStyle/>
                    <a:p>
                      <a:pPr marL="54610">
                        <a:spcBef>
                          <a:spcPts val="395"/>
                        </a:spcBef>
                        <a:spcAft>
                          <a:spcPts val="0"/>
                        </a:spcAft>
                      </a:pPr>
                      <a:r>
                        <a:rPr lang="en-US" sz="1600" spc="-5">
                          <a:effectLst/>
                          <a:latin typeface="Times New Roman" panose="02020603050405020304" pitchFamily="18" charset="0"/>
                          <a:ea typeface="Calibri" panose="020F0502020204030204" pitchFamily="34" charset="0"/>
                          <a:cs typeface="Times New Roman" panose="02020603050405020304" pitchFamily="18" charset="0"/>
                        </a:rPr>
                        <a:t>2011</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 algn="ctr">
                        <a:spcBef>
                          <a:spcPts val="395"/>
                        </a:spcBef>
                        <a:spcAft>
                          <a:spcPts val="0"/>
                        </a:spcAft>
                      </a:pPr>
                      <a:r>
                        <a:rPr lang="en-US" sz="1600" spc="-5">
                          <a:effectLst/>
                          <a:latin typeface="Times New Roman" panose="02020603050405020304" pitchFamily="18" charset="0"/>
                          <a:ea typeface="Calibri" panose="020F0502020204030204" pitchFamily="34" charset="0"/>
                          <a:cs typeface="Times New Roman" panose="02020603050405020304" pitchFamily="18" charset="0"/>
                        </a:rPr>
                        <a:t>31</a:t>
                      </a:r>
                      <a:r>
                        <a:rPr lang="en-US" sz="1600" spc="-2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spc="-5">
                          <a:effectLst/>
                          <a:latin typeface="Times New Roman" panose="02020603050405020304" pitchFamily="18" charset="0"/>
                          <a:ea typeface="Calibri" panose="020F0502020204030204" pitchFamily="34" charset="0"/>
                          <a:cs typeface="Times New Roman" panose="02020603050405020304" pitchFamily="18" charset="0"/>
                        </a:rPr>
                        <a:t>295</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spcBef>
                          <a:spcPts val="395"/>
                        </a:spcBef>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7</a:t>
                      </a:r>
                      <a:r>
                        <a:rPr lang="en-US" sz="16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spc="-5" dirty="0">
                          <a:effectLst/>
                          <a:latin typeface="Times New Roman" panose="02020603050405020304" pitchFamily="18" charset="0"/>
                          <a:ea typeface="Calibri" panose="020F0502020204030204" pitchFamily="34" charset="0"/>
                          <a:cs typeface="Times New Roman" panose="02020603050405020304" pitchFamily="18" charset="0"/>
                        </a:rPr>
                        <a:t>889</a:t>
                      </a:r>
                      <a:r>
                        <a:rPr lang="en-US" sz="1600" spc="-1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spc="-5" dirty="0">
                          <a:effectLst/>
                          <a:latin typeface="Times New Roman" panose="02020603050405020304" pitchFamily="18" charset="0"/>
                          <a:ea typeface="Calibri" panose="020F0502020204030204" pitchFamily="34" charset="0"/>
                          <a:cs typeface="Times New Roman" panose="02020603050405020304" pitchFamily="18" charset="0"/>
                        </a:rPr>
                        <a:t>928</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79375" algn="ctr">
                        <a:spcBef>
                          <a:spcPts val="395"/>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5</a:t>
                      </a:r>
                      <a:r>
                        <a:rPr lang="en-US" sz="1600" spc="-2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spc="-5">
                          <a:effectLst/>
                          <a:latin typeface="Times New Roman" panose="02020603050405020304" pitchFamily="18" charset="0"/>
                          <a:ea typeface="Calibri" panose="020F0502020204030204" pitchFamily="34" charset="0"/>
                          <a:cs typeface="Times New Roman" panose="02020603050405020304" pitchFamily="18" charset="0"/>
                        </a:rPr>
                        <a:t>601</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spcBef>
                          <a:spcPts val="395"/>
                        </a:spcBef>
                        <a:spcAft>
                          <a:spcPts val="0"/>
                        </a:spcAft>
                      </a:pPr>
                      <a:r>
                        <a:rPr lang="en-US" sz="1600" spc="-5" dirty="0">
                          <a:effectLst/>
                          <a:latin typeface="Times New Roman" panose="02020603050405020304" pitchFamily="18" charset="0"/>
                          <a:ea typeface="Calibri" panose="020F0502020204030204" pitchFamily="34" charset="0"/>
                          <a:cs typeface="Times New Roman" panose="02020603050405020304" pitchFamily="18" charset="0"/>
                        </a:rPr>
                        <a:t>117</a:t>
                      </a:r>
                      <a:r>
                        <a:rPr lang="en-US" sz="16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spc="-5" dirty="0">
                          <a:effectLst/>
                          <a:latin typeface="Times New Roman" panose="02020603050405020304" pitchFamily="18" charset="0"/>
                          <a:ea typeface="Calibri" panose="020F0502020204030204" pitchFamily="34" charset="0"/>
                          <a:cs typeface="Times New Roman" panose="02020603050405020304" pitchFamily="18" charset="0"/>
                        </a:rPr>
                        <a:t>621</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51220036"/>
                  </a:ext>
                </a:extLst>
              </a:tr>
            </a:tbl>
          </a:graphicData>
        </a:graphic>
      </p:graphicFrame>
      <p:sp>
        <p:nvSpPr>
          <p:cNvPr id="6" name="CuadroTexto 5">
            <a:extLst>
              <a:ext uri="{FF2B5EF4-FFF2-40B4-BE49-F238E27FC236}">
                <a16:creationId xmlns:a16="http://schemas.microsoft.com/office/drawing/2014/main" id="{9BAB9D2F-E64D-4AE5-86B3-1BD59BC74D0E}"/>
              </a:ext>
            </a:extLst>
          </p:cNvPr>
          <p:cNvSpPr txBox="1"/>
          <p:nvPr/>
        </p:nvSpPr>
        <p:spPr>
          <a:xfrm>
            <a:off x="2678112" y="730250"/>
            <a:ext cx="7390100" cy="523220"/>
          </a:xfrm>
          <a:prstGeom prst="rect">
            <a:avLst/>
          </a:prstGeom>
          <a:noFill/>
        </p:spPr>
        <p:txBody>
          <a:bodyPr wrap="none" rtlCol="0">
            <a:spAutoFit/>
          </a:bodyPr>
          <a:lstStyle/>
          <a:p>
            <a:r>
              <a:rPr lang="es-ES" sz="2800" dirty="0">
                <a:latin typeface="Times New Roman" panose="02020603050405020304" pitchFamily="18" charset="0"/>
                <a:cs typeface="Times New Roman" panose="02020603050405020304" pitchFamily="18" charset="0"/>
              </a:rPr>
              <a:t>Energía producida por </a:t>
            </a:r>
            <a:r>
              <a:rPr lang="es-ES" sz="2800" dirty="0" err="1">
                <a:latin typeface="Times New Roman" panose="02020603050405020304" pitchFamily="18" charset="0"/>
                <a:cs typeface="Times New Roman" panose="02020603050405020304" pitchFamily="18" charset="0"/>
              </a:rPr>
              <a:t>biogas</a:t>
            </a:r>
            <a:r>
              <a:rPr lang="es-ES" sz="2800" dirty="0">
                <a:latin typeface="Times New Roman" panose="02020603050405020304" pitchFamily="18" charset="0"/>
                <a:cs typeface="Times New Roman" panose="02020603050405020304" pitchFamily="18" charset="0"/>
              </a:rPr>
              <a:t>, en </a:t>
            </a:r>
            <a:r>
              <a:rPr lang="es-ES" sz="2800" dirty="0" err="1">
                <a:latin typeface="Times New Roman" panose="02020603050405020304" pitchFamily="18" charset="0"/>
                <a:cs typeface="Times New Roman" panose="02020603050405020304" pitchFamily="18" charset="0"/>
              </a:rPr>
              <a:t>Getlini</a:t>
            </a:r>
            <a:r>
              <a:rPr lang="es-ES" sz="2800" dirty="0">
                <a:latin typeface="Times New Roman" panose="02020603050405020304" pitchFamily="18" charset="0"/>
                <a:cs typeface="Times New Roman" panose="02020603050405020304" pitchFamily="18" charset="0"/>
              </a:rPr>
              <a:t>, Lituania</a:t>
            </a:r>
            <a:endParaRPr lang="es-MX"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5676854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a:spLocks noGrp="1"/>
          </p:cNvSpPr>
          <p:nvPr>
            <p:ph type="sldNum" sz="quarter" idx="12"/>
          </p:nvPr>
        </p:nvSpPr>
        <p:spPr>
          <a:xfrm>
            <a:off x="10857370" y="7123897"/>
            <a:ext cx="3022521" cy="162032"/>
          </a:xfrm>
          <a:prstGeom prst="rect">
            <a:avLst/>
          </a:prstGeom>
        </p:spPr>
        <p:txBody>
          <a:bodyPr vert="horz" wrap="square" lIns="0" tIns="0" rIns="0" bIns="0" rtlCol="0" anchor="ctr">
            <a:spAutoFit/>
          </a:bodyPr>
          <a:lstStyle/>
          <a:p>
            <a:pPr marL="114935"/>
            <a:fld id="{81D60167-4931-47E6-BA6A-407CBD079E47}" type="slidenum">
              <a:rPr dirty="0"/>
              <a:pPr marL="114935"/>
              <a:t>60</a:t>
            </a:fld>
            <a:endParaRPr dirty="0"/>
          </a:p>
        </p:txBody>
      </p:sp>
      <p:pic>
        <p:nvPicPr>
          <p:cNvPr id="3" name="Imagen 2">
            <a:extLst>
              <a:ext uri="{FF2B5EF4-FFF2-40B4-BE49-F238E27FC236}">
                <a16:creationId xmlns:a16="http://schemas.microsoft.com/office/drawing/2014/main" id="{4DE1FC35-7AE9-4AEB-8DF2-42B56544F7D7}"/>
              </a:ext>
            </a:extLst>
          </p:cNvPr>
          <p:cNvPicPr>
            <a:picLocks noChangeAspect="1"/>
          </p:cNvPicPr>
          <p:nvPr/>
        </p:nvPicPr>
        <p:blipFill rotWithShape="1">
          <a:blip r:embed="rId3">
            <a:extLst>
              <a:ext uri="{28A0092B-C50C-407E-A947-70E740481C1C}">
                <a14:useLocalDpi xmlns:a14="http://schemas.microsoft.com/office/drawing/2010/main" val="0"/>
              </a:ext>
            </a:extLst>
          </a:blip>
          <a:srcRect l="11829" t="21765" r="61512" b="53025"/>
          <a:stretch/>
        </p:blipFill>
        <p:spPr>
          <a:xfrm>
            <a:off x="849312" y="540813"/>
            <a:ext cx="5029200" cy="2857500"/>
          </a:xfrm>
          <a:prstGeom prst="rect">
            <a:avLst/>
          </a:prstGeom>
        </p:spPr>
      </p:pic>
      <p:pic>
        <p:nvPicPr>
          <p:cNvPr id="5" name="Imagen 4">
            <a:extLst>
              <a:ext uri="{FF2B5EF4-FFF2-40B4-BE49-F238E27FC236}">
                <a16:creationId xmlns:a16="http://schemas.microsoft.com/office/drawing/2014/main" id="{4620C7F5-2FF6-4049-8703-A30518CC0938}"/>
              </a:ext>
            </a:extLst>
          </p:cNvPr>
          <p:cNvPicPr>
            <a:picLocks noChangeAspect="1"/>
          </p:cNvPicPr>
          <p:nvPr/>
        </p:nvPicPr>
        <p:blipFill rotWithShape="1">
          <a:blip r:embed="rId3">
            <a:extLst>
              <a:ext uri="{28A0092B-C50C-407E-A947-70E740481C1C}">
                <a14:useLocalDpi xmlns:a14="http://schemas.microsoft.com/office/drawing/2010/main" val="0"/>
              </a:ext>
            </a:extLst>
          </a:blip>
          <a:srcRect l="42125" t="22773" r="31217" b="52017"/>
          <a:stretch/>
        </p:blipFill>
        <p:spPr>
          <a:xfrm>
            <a:off x="6411912" y="548500"/>
            <a:ext cx="5029200" cy="2857500"/>
          </a:xfrm>
          <a:prstGeom prst="rect">
            <a:avLst/>
          </a:prstGeom>
        </p:spPr>
      </p:pic>
      <p:pic>
        <p:nvPicPr>
          <p:cNvPr id="7" name="Imagen 6">
            <a:extLst>
              <a:ext uri="{FF2B5EF4-FFF2-40B4-BE49-F238E27FC236}">
                <a16:creationId xmlns:a16="http://schemas.microsoft.com/office/drawing/2014/main" id="{6B23F269-85A2-47FB-9847-D8E10DEB1064}"/>
              </a:ext>
            </a:extLst>
          </p:cNvPr>
          <p:cNvPicPr>
            <a:picLocks noChangeAspect="1"/>
          </p:cNvPicPr>
          <p:nvPr/>
        </p:nvPicPr>
        <p:blipFill rotWithShape="1">
          <a:blip r:embed="rId3">
            <a:extLst>
              <a:ext uri="{28A0092B-C50C-407E-A947-70E740481C1C}">
                <a14:useLocalDpi xmlns:a14="http://schemas.microsoft.com/office/drawing/2010/main" val="0"/>
              </a:ext>
            </a:extLst>
          </a:blip>
          <a:srcRect l="12436" t="61094" r="62117" b="13697"/>
          <a:stretch/>
        </p:blipFill>
        <p:spPr>
          <a:xfrm>
            <a:off x="910272" y="3549650"/>
            <a:ext cx="4815840" cy="2866571"/>
          </a:xfrm>
          <a:prstGeom prst="rect">
            <a:avLst/>
          </a:prstGeom>
        </p:spPr>
      </p:pic>
      <p:pic>
        <p:nvPicPr>
          <p:cNvPr id="9" name="Imagen 8">
            <a:extLst>
              <a:ext uri="{FF2B5EF4-FFF2-40B4-BE49-F238E27FC236}">
                <a16:creationId xmlns:a16="http://schemas.microsoft.com/office/drawing/2014/main" id="{96CE89D7-8215-42B5-9F00-57E15EA07374}"/>
              </a:ext>
            </a:extLst>
          </p:cNvPr>
          <p:cNvPicPr>
            <a:picLocks noChangeAspect="1"/>
          </p:cNvPicPr>
          <p:nvPr/>
        </p:nvPicPr>
        <p:blipFill rotWithShape="1">
          <a:blip r:embed="rId3">
            <a:extLst>
              <a:ext uri="{28A0092B-C50C-407E-A947-70E740481C1C}">
                <a14:useLocalDpi xmlns:a14="http://schemas.microsoft.com/office/drawing/2010/main" val="0"/>
              </a:ext>
            </a:extLst>
          </a:blip>
          <a:srcRect l="39094" t="48992" r="28794" b="8655"/>
          <a:stretch/>
        </p:blipFill>
        <p:spPr>
          <a:xfrm>
            <a:off x="6443077" y="3453401"/>
            <a:ext cx="4572000" cy="3623095"/>
          </a:xfrm>
          <a:prstGeom prst="rect">
            <a:avLst/>
          </a:prstGeom>
        </p:spPr>
      </p:pic>
    </p:spTree>
    <p:extLst>
      <p:ext uri="{BB962C8B-B14F-4D97-AF65-F5344CB8AC3E}">
        <p14:creationId xmlns:p14="http://schemas.microsoft.com/office/powerpoint/2010/main" val="149154863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a:spLocks noGrp="1"/>
          </p:cNvSpPr>
          <p:nvPr>
            <p:ph type="sldNum" sz="quarter" idx="12"/>
          </p:nvPr>
        </p:nvSpPr>
        <p:spPr>
          <a:xfrm>
            <a:off x="10857370" y="7123897"/>
            <a:ext cx="3022521" cy="162032"/>
          </a:xfrm>
          <a:prstGeom prst="rect">
            <a:avLst/>
          </a:prstGeom>
        </p:spPr>
        <p:txBody>
          <a:bodyPr vert="horz" wrap="square" lIns="0" tIns="0" rIns="0" bIns="0" rtlCol="0" anchor="ctr">
            <a:spAutoFit/>
          </a:bodyPr>
          <a:lstStyle/>
          <a:p>
            <a:pPr marL="114935"/>
            <a:fld id="{81D60167-4931-47E6-BA6A-407CBD079E47}" type="slidenum">
              <a:rPr dirty="0"/>
              <a:pPr marL="114935"/>
              <a:t>61</a:t>
            </a:fld>
            <a:endParaRPr dirty="0"/>
          </a:p>
        </p:txBody>
      </p:sp>
      <p:pic>
        <p:nvPicPr>
          <p:cNvPr id="3" name="Imagen 2">
            <a:extLst>
              <a:ext uri="{FF2B5EF4-FFF2-40B4-BE49-F238E27FC236}">
                <a16:creationId xmlns:a16="http://schemas.microsoft.com/office/drawing/2014/main" id="{9D440846-4340-49D9-90B8-F807DC763429}"/>
              </a:ext>
            </a:extLst>
          </p:cNvPr>
          <p:cNvPicPr>
            <a:picLocks noChangeAspect="1"/>
          </p:cNvPicPr>
          <p:nvPr/>
        </p:nvPicPr>
        <p:blipFill rotWithShape="1">
          <a:blip r:embed="rId3">
            <a:extLst>
              <a:ext uri="{28A0092B-C50C-407E-A947-70E740481C1C}">
                <a14:useLocalDpi xmlns:a14="http://schemas.microsoft.com/office/drawing/2010/main" val="0"/>
              </a:ext>
            </a:extLst>
          </a:blip>
          <a:srcRect l="13647" t="29832" r="33641" b="11680"/>
          <a:stretch/>
        </p:blipFill>
        <p:spPr>
          <a:xfrm>
            <a:off x="2170570" y="882650"/>
            <a:ext cx="8686800" cy="5791200"/>
          </a:xfrm>
          <a:prstGeom prst="rect">
            <a:avLst/>
          </a:prstGeom>
        </p:spPr>
      </p:pic>
    </p:spTree>
    <p:extLst>
      <p:ext uri="{BB962C8B-B14F-4D97-AF65-F5344CB8AC3E}">
        <p14:creationId xmlns:p14="http://schemas.microsoft.com/office/powerpoint/2010/main" val="420945212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a:spLocks noGrp="1"/>
          </p:cNvSpPr>
          <p:nvPr>
            <p:ph type="sldNum" sz="quarter" idx="12"/>
          </p:nvPr>
        </p:nvSpPr>
        <p:spPr>
          <a:xfrm>
            <a:off x="10857370" y="7123897"/>
            <a:ext cx="3022521" cy="162032"/>
          </a:xfrm>
          <a:prstGeom prst="rect">
            <a:avLst/>
          </a:prstGeom>
        </p:spPr>
        <p:txBody>
          <a:bodyPr vert="horz" wrap="square" lIns="0" tIns="0" rIns="0" bIns="0" rtlCol="0" anchor="ctr">
            <a:spAutoFit/>
          </a:bodyPr>
          <a:lstStyle/>
          <a:p>
            <a:pPr marL="114935"/>
            <a:fld id="{81D60167-4931-47E6-BA6A-407CBD079E47}" type="slidenum">
              <a:rPr dirty="0"/>
              <a:pPr marL="114935"/>
              <a:t>62</a:t>
            </a:fld>
            <a:endParaRPr dirty="0"/>
          </a:p>
        </p:txBody>
      </p:sp>
      <p:sp>
        <p:nvSpPr>
          <p:cNvPr id="5" name="CuadroTexto 4">
            <a:extLst>
              <a:ext uri="{FF2B5EF4-FFF2-40B4-BE49-F238E27FC236}">
                <a16:creationId xmlns:a16="http://schemas.microsoft.com/office/drawing/2014/main" id="{59CF0844-2551-4AC3-93C4-ECD86E18D91E}"/>
              </a:ext>
            </a:extLst>
          </p:cNvPr>
          <p:cNvSpPr txBox="1"/>
          <p:nvPr/>
        </p:nvSpPr>
        <p:spPr>
          <a:xfrm>
            <a:off x="5726112" y="806450"/>
            <a:ext cx="7239000" cy="4524315"/>
          </a:xfrm>
          <a:prstGeom prst="rect">
            <a:avLst/>
          </a:prstGeom>
          <a:noFill/>
        </p:spPr>
        <p:txBody>
          <a:bodyPr wrap="square">
            <a:spAutoFit/>
          </a:bodyPr>
          <a:lstStyle/>
          <a:p>
            <a:pPr algn="just"/>
            <a:r>
              <a:rPr lang="es-ES" dirty="0">
                <a:latin typeface="Times New Roman" panose="02020603050405020304" pitchFamily="18" charset="0"/>
                <a:cs typeface="Times New Roman" panose="02020603050405020304" pitchFamily="18" charset="0"/>
              </a:rPr>
              <a:t>La incineración es un proceso de tratamiento de desechos que implica la combustión de sustancias orgánicas contenidas  en materiales de desecho.</a:t>
            </a: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A los sistemas incineración y otros sistemas de tratamiento de desechos solidos a alta temperatura se les llama como “</a:t>
            </a:r>
            <a:r>
              <a:rPr lang="es-ES" b="1" i="1" dirty="0">
                <a:latin typeface="Times New Roman" panose="02020603050405020304" pitchFamily="18" charset="0"/>
                <a:cs typeface="Times New Roman" panose="02020603050405020304" pitchFamily="18" charset="0"/>
              </a:rPr>
              <a:t>sistemas de térmicos tratamientos</a:t>
            </a:r>
            <a:r>
              <a:rPr lang="es-ES" dirty="0">
                <a:latin typeface="Times New Roman" panose="02020603050405020304" pitchFamily="18" charset="0"/>
                <a:cs typeface="Times New Roman" panose="02020603050405020304" pitchFamily="18" charset="0"/>
              </a:rPr>
              <a:t>" .</a:t>
            </a: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La incineración de materiales de desecho convierte desechos en cenizas, gases de combustión y calor. La ceniza está formada principalmente por sustancias inorgánicas, constituyentes de los desechos, y pueden tomar la forma de grumos sólidos o partículas transportadas por la chimenea gas.</a:t>
            </a: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Los gases de combustión deben limpiarse de partículas gaseosas y contaminantes particulados antes de que se dispersen en la atmósfera. En algunos casos, el calor generado por la incineración se puede utilizar para generar energía eléctrica.</a:t>
            </a:r>
            <a:endParaRPr lang="es-MX" dirty="0">
              <a:latin typeface="Times New Roman" panose="02020603050405020304" pitchFamily="18" charset="0"/>
              <a:cs typeface="Times New Roman" panose="02020603050405020304" pitchFamily="18" charset="0"/>
            </a:endParaRPr>
          </a:p>
        </p:txBody>
      </p:sp>
      <p:sp>
        <p:nvSpPr>
          <p:cNvPr id="7" name="CuadroTexto 6">
            <a:extLst>
              <a:ext uri="{FF2B5EF4-FFF2-40B4-BE49-F238E27FC236}">
                <a16:creationId xmlns:a16="http://schemas.microsoft.com/office/drawing/2014/main" id="{EAED9E55-1385-4BE0-AD0D-5283813C2AC0}"/>
              </a:ext>
            </a:extLst>
          </p:cNvPr>
          <p:cNvSpPr txBox="1"/>
          <p:nvPr/>
        </p:nvSpPr>
        <p:spPr>
          <a:xfrm>
            <a:off x="936625" y="6502831"/>
            <a:ext cx="4628146" cy="646331"/>
          </a:xfrm>
          <a:prstGeom prst="rect">
            <a:avLst/>
          </a:prstGeom>
          <a:noFill/>
        </p:spPr>
        <p:txBody>
          <a:bodyPr wrap="square">
            <a:spAutoFit/>
          </a:bodyPr>
          <a:lstStyle/>
          <a:p>
            <a:r>
              <a:rPr lang="es-ES" dirty="0">
                <a:latin typeface="Times New Roman" panose="02020603050405020304" pitchFamily="18" charset="0"/>
                <a:cs typeface="Times New Roman" panose="02020603050405020304" pitchFamily="18" charset="0"/>
              </a:rPr>
              <a:t>La planta de incineración de </a:t>
            </a:r>
            <a:r>
              <a:rPr lang="es-ES" dirty="0" err="1">
                <a:latin typeface="Times New Roman" panose="02020603050405020304" pitchFamily="18" charset="0"/>
                <a:cs typeface="Times New Roman" panose="02020603050405020304" pitchFamily="18" charset="0"/>
              </a:rPr>
              <a:t>Spittelau</a:t>
            </a:r>
            <a:r>
              <a:rPr lang="es-ES" dirty="0">
                <a:latin typeface="Times New Roman" panose="02020603050405020304" pitchFamily="18" charset="0"/>
                <a:cs typeface="Times New Roman" panose="02020603050405020304" pitchFamily="18" charset="0"/>
              </a:rPr>
              <a:t> en Viena, diseñada por </a:t>
            </a:r>
            <a:r>
              <a:rPr lang="es-ES" dirty="0" err="1">
                <a:latin typeface="Times New Roman" panose="02020603050405020304" pitchFamily="18" charset="0"/>
                <a:cs typeface="Times New Roman" panose="02020603050405020304" pitchFamily="18" charset="0"/>
              </a:rPr>
              <a:t>Friedensreich</a:t>
            </a:r>
            <a:r>
              <a:rPr lang="es-ES" dirty="0">
                <a:latin typeface="Times New Roman" panose="02020603050405020304" pitchFamily="18" charset="0"/>
                <a:cs typeface="Times New Roman" panose="02020603050405020304" pitchFamily="18" charset="0"/>
              </a:rPr>
              <a:t> </a:t>
            </a:r>
            <a:r>
              <a:rPr lang="es-ES" dirty="0" err="1">
                <a:latin typeface="Times New Roman" panose="02020603050405020304" pitchFamily="18" charset="0"/>
                <a:cs typeface="Times New Roman" panose="02020603050405020304" pitchFamily="18" charset="0"/>
              </a:rPr>
              <a:t>Hundertwasser</a:t>
            </a:r>
            <a:endParaRPr lang="es-MX" dirty="0">
              <a:latin typeface="Times New Roman" panose="02020603050405020304" pitchFamily="18" charset="0"/>
              <a:cs typeface="Times New Roman" panose="02020603050405020304" pitchFamily="18" charset="0"/>
            </a:endParaRPr>
          </a:p>
        </p:txBody>
      </p:sp>
      <p:pic>
        <p:nvPicPr>
          <p:cNvPr id="8" name="Imagen 7">
            <a:extLst>
              <a:ext uri="{FF2B5EF4-FFF2-40B4-BE49-F238E27FC236}">
                <a16:creationId xmlns:a16="http://schemas.microsoft.com/office/drawing/2014/main" id="{503F04FD-EE8A-4EAE-BA71-143CCD7FC4FA}"/>
              </a:ext>
            </a:extLst>
          </p:cNvPr>
          <p:cNvPicPr>
            <a:picLocks noChangeAspect="1"/>
          </p:cNvPicPr>
          <p:nvPr/>
        </p:nvPicPr>
        <p:blipFill rotWithShape="1">
          <a:blip r:embed="rId3">
            <a:extLst>
              <a:ext uri="{28A0092B-C50C-407E-A947-70E740481C1C}">
                <a14:useLocalDpi xmlns:a14="http://schemas.microsoft.com/office/drawing/2010/main" val="0"/>
              </a:ext>
            </a:extLst>
          </a:blip>
          <a:srcRect l="13042" t="30840" r="63201" b="16722"/>
          <a:stretch/>
        </p:blipFill>
        <p:spPr>
          <a:xfrm>
            <a:off x="1077912" y="349250"/>
            <a:ext cx="4495800" cy="5962000"/>
          </a:xfrm>
          <a:prstGeom prst="rect">
            <a:avLst/>
          </a:prstGeom>
        </p:spPr>
      </p:pic>
    </p:spTree>
    <p:extLst>
      <p:ext uri="{BB962C8B-B14F-4D97-AF65-F5344CB8AC3E}">
        <p14:creationId xmlns:p14="http://schemas.microsoft.com/office/powerpoint/2010/main" val="316532325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a:spLocks noGrp="1"/>
          </p:cNvSpPr>
          <p:nvPr>
            <p:ph type="sldNum" sz="quarter" idx="12"/>
          </p:nvPr>
        </p:nvSpPr>
        <p:spPr>
          <a:xfrm>
            <a:off x="10857370" y="7123897"/>
            <a:ext cx="3022521" cy="162032"/>
          </a:xfrm>
          <a:prstGeom prst="rect">
            <a:avLst/>
          </a:prstGeom>
        </p:spPr>
        <p:txBody>
          <a:bodyPr vert="horz" wrap="square" lIns="0" tIns="0" rIns="0" bIns="0" rtlCol="0" anchor="ctr">
            <a:spAutoFit/>
          </a:bodyPr>
          <a:lstStyle/>
          <a:p>
            <a:pPr marL="114935"/>
            <a:fld id="{81D60167-4931-47E6-BA6A-407CBD079E47}" type="slidenum">
              <a:rPr dirty="0"/>
              <a:pPr marL="114935"/>
              <a:t>63</a:t>
            </a:fld>
            <a:endParaRPr dirty="0"/>
          </a:p>
        </p:txBody>
      </p:sp>
      <p:sp>
        <p:nvSpPr>
          <p:cNvPr id="4" name="CuadroTexto 3">
            <a:extLst>
              <a:ext uri="{FF2B5EF4-FFF2-40B4-BE49-F238E27FC236}">
                <a16:creationId xmlns:a16="http://schemas.microsoft.com/office/drawing/2014/main" id="{34ADACAD-F2AD-4855-ACC1-6E346EB71FED}"/>
              </a:ext>
            </a:extLst>
          </p:cNvPr>
          <p:cNvSpPr txBox="1"/>
          <p:nvPr/>
        </p:nvSpPr>
        <p:spPr>
          <a:xfrm>
            <a:off x="7173912" y="3178085"/>
            <a:ext cx="5638800" cy="1200329"/>
          </a:xfrm>
          <a:prstGeom prst="rect">
            <a:avLst/>
          </a:prstGeom>
          <a:noFill/>
        </p:spPr>
        <p:txBody>
          <a:bodyPr wrap="square">
            <a:spAutoFit/>
          </a:bodyPr>
          <a:lstStyle/>
          <a:p>
            <a:pPr algn="just"/>
            <a:r>
              <a:rPr lang="es-ES" dirty="0">
                <a:latin typeface="Times New Roman" panose="02020603050405020304" pitchFamily="18" charset="0"/>
                <a:cs typeface="Times New Roman" panose="02020603050405020304" pitchFamily="18" charset="0"/>
              </a:rPr>
              <a:t>Planta de incineración SYSAV en </a:t>
            </a:r>
            <a:r>
              <a:rPr lang="es-ES" dirty="0" err="1">
                <a:latin typeface="Times New Roman" panose="02020603050405020304" pitchFamily="18" charset="0"/>
                <a:cs typeface="Times New Roman" panose="02020603050405020304" pitchFamily="18" charset="0"/>
              </a:rPr>
              <a:t>Malmo</a:t>
            </a:r>
            <a:r>
              <a:rPr lang="es-ES" dirty="0">
                <a:latin typeface="Times New Roman" panose="02020603050405020304" pitchFamily="18" charset="0"/>
                <a:cs typeface="Times New Roman" panose="02020603050405020304" pitchFamily="18" charset="0"/>
              </a:rPr>
              <a:t>, Suecia capaz de manejar 25 toneladas métricas por hora de basura doméstica. A la izquierda se ve una grúa, una nueva línea de hornos idéntica es en construcción</a:t>
            </a:r>
            <a:endParaRPr lang="es-MX" dirty="0">
              <a:latin typeface="Times New Roman" panose="02020603050405020304" pitchFamily="18" charset="0"/>
              <a:cs typeface="Times New Roman" panose="02020603050405020304" pitchFamily="18" charset="0"/>
            </a:endParaRPr>
          </a:p>
        </p:txBody>
      </p:sp>
      <p:pic>
        <p:nvPicPr>
          <p:cNvPr id="5" name="Imagen 4">
            <a:extLst>
              <a:ext uri="{FF2B5EF4-FFF2-40B4-BE49-F238E27FC236}">
                <a16:creationId xmlns:a16="http://schemas.microsoft.com/office/drawing/2014/main" id="{8B828742-FB4F-40CC-A364-F3D9B5D8EA4D}"/>
              </a:ext>
            </a:extLst>
          </p:cNvPr>
          <p:cNvPicPr>
            <a:picLocks noChangeAspect="1"/>
          </p:cNvPicPr>
          <p:nvPr/>
        </p:nvPicPr>
        <p:blipFill rotWithShape="1">
          <a:blip r:embed="rId3">
            <a:extLst>
              <a:ext uri="{28A0092B-C50C-407E-A947-70E740481C1C}">
                <a14:useLocalDpi xmlns:a14="http://schemas.microsoft.com/office/drawing/2010/main" val="0"/>
              </a:ext>
            </a:extLst>
          </a:blip>
          <a:srcRect l="10984" t="20756" r="55165" b="7647"/>
          <a:stretch/>
        </p:blipFill>
        <p:spPr>
          <a:xfrm>
            <a:off x="1077912" y="273050"/>
            <a:ext cx="5310856" cy="6748853"/>
          </a:xfrm>
          <a:prstGeom prst="rect">
            <a:avLst/>
          </a:prstGeom>
        </p:spPr>
      </p:pic>
    </p:spTree>
    <p:extLst>
      <p:ext uri="{BB962C8B-B14F-4D97-AF65-F5344CB8AC3E}">
        <p14:creationId xmlns:p14="http://schemas.microsoft.com/office/powerpoint/2010/main" val="426280115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a:spLocks noGrp="1"/>
          </p:cNvSpPr>
          <p:nvPr>
            <p:ph type="sldNum" sz="quarter" idx="12"/>
          </p:nvPr>
        </p:nvSpPr>
        <p:spPr>
          <a:xfrm>
            <a:off x="10857370" y="7123897"/>
            <a:ext cx="3022521" cy="162032"/>
          </a:xfrm>
          <a:prstGeom prst="rect">
            <a:avLst/>
          </a:prstGeom>
        </p:spPr>
        <p:txBody>
          <a:bodyPr vert="horz" wrap="square" lIns="0" tIns="0" rIns="0" bIns="0" rtlCol="0" anchor="ctr">
            <a:spAutoFit/>
          </a:bodyPr>
          <a:lstStyle/>
          <a:p>
            <a:pPr marL="114935"/>
            <a:fld id="{81D60167-4931-47E6-BA6A-407CBD079E47}" type="slidenum">
              <a:rPr dirty="0"/>
              <a:pPr marL="114935"/>
              <a:t>64</a:t>
            </a:fld>
            <a:endParaRPr dirty="0"/>
          </a:p>
        </p:txBody>
      </p:sp>
      <p:grpSp>
        <p:nvGrpSpPr>
          <p:cNvPr id="16" name="Grupo 15"/>
          <p:cNvGrpSpPr/>
          <p:nvPr/>
        </p:nvGrpSpPr>
        <p:grpSpPr>
          <a:xfrm>
            <a:off x="1992312" y="506255"/>
            <a:ext cx="9316836" cy="6725790"/>
            <a:chOff x="1839912" y="207030"/>
            <a:chExt cx="9316836" cy="6725790"/>
          </a:xfrm>
        </p:grpSpPr>
        <p:sp>
          <p:nvSpPr>
            <p:cNvPr id="4" name="CuadroTexto 3">
              <a:extLst>
                <a:ext uri="{FF2B5EF4-FFF2-40B4-BE49-F238E27FC236}">
                  <a16:creationId xmlns:a16="http://schemas.microsoft.com/office/drawing/2014/main" id="{CD1F2A14-FFF9-4257-AA32-0195EC35B4A7}"/>
                </a:ext>
              </a:extLst>
            </p:cNvPr>
            <p:cNvSpPr txBox="1"/>
            <p:nvPr/>
          </p:nvSpPr>
          <p:spPr>
            <a:xfrm>
              <a:off x="4202112" y="207030"/>
              <a:ext cx="4114800" cy="523220"/>
            </a:xfrm>
            <a:prstGeom prst="rect">
              <a:avLst/>
            </a:prstGeom>
            <a:solidFill>
              <a:schemeClr val="bg1"/>
            </a:solidFill>
          </p:spPr>
          <p:txBody>
            <a:bodyPr wrap="square">
              <a:spAutoFit/>
            </a:bodyPr>
            <a:lstStyle/>
            <a:p>
              <a:pPr algn="ctr"/>
              <a:r>
                <a:rPr lang="es-ES" sz="2800" dirty="0">
                  <a:latin typeface="Times New Roman" panose="02020603050405020304" pitchFamily="18" charset="0"/>
                  <a:cs typeface="Times New Roman" panose="02020603050405020304" pitchFamily="18" charset="0"/>
                </a:rPr>
                <a:t>Planta de incineración</a:t>
              </a:r>
              <a:endParaRPr lang="es-MX" sz="2800" dirty="0">
                <a:latin typeface="Times New Roman" panose="02020603050405020304" pitchFamily="18" charset="0"/>
                <a:cs typeface="Times New Roman" panose="02020603050405020304" pitchFamily="18" charset="0"/>
              </a:endParaRPr>
            </a:p>
          </p:txBody>
        </p:sp>
        <p:pic>
          <p:nvPicPr>
            <p:cNvPr id="5" name="Imagen 4">
              <a:extLst>
                <a:ext uri="{FF2B5EF4-FFF2-40B4-BE49-F238E27FC236}">
                  <a16:creationId xmlns:a16="http://schemas.microsoft.com/office/drawing/2014/main" id="{BA7B990D-5B69-4611-9224-CF63A789F10C}"/>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Effect>
                        <a14:saturation sat="400000"/>
                      </a14:imgEffect>
                    </a14:imgLayer>
                  </a14:imgProps>
                </a:ext>
                <a:ext uri="{28A0092B-C50C-407E-A947-70E740481C1C}">
                  <a14:useLocalDpi xmlns:a14="http://schemas.microsoft.com/office/drawing/2010/main" val="0"/>
                </a:ext>
              </a:extLst>
            </a:blip>
            <a:srcRect l="13042" t="31849" r="31218" b="7647"/>
            <a:stretch/>
          </p:blipFill>
          <p:spPr>
            <a:xfrm>
              <a:off x="1916112" y="958850"/>
              <a:ext cx="9102552" cy="5936447"/>
            </a:xfrm>
            <a:prstGeom prst="rect">
              <a:avLst/>
            </a:prstGeom>
          </p:spPr>
        </p:pic>
        <p:sp>
          <p:nvSpPr>
            <p:cNvPr id="2" name="CuadroTexto 1"/>
            <p:cNvSpPr txBox="1"/>
            <p:nvPr/>
          </p:nvSpPr>
          <p:spPr>
            <a:xfrm>
              <a:off x="4202112" y="1568450"/>
              <a:ext cx="1016458" cy="523220"/>
            </a:xfrm>
            <a:prstGeom prst="rect">
              <a:avLst/>
            </a:prstGeom>
            <a:solidFill>
              <a:schemeClr val="bg1"/>
            </a:solidFill>
          </p:spPr>
          <p:txBody>
            <a:bodyPr wrap="square" rtlCol="0">
              <a:spAutoFit/>
            </a:bodyPr>
            <a:lstStyle/>
            <a:p>
              <a:pPr algn="ctr"/>
              <a:r>
                <a:rPr lang="es-ES" sz="1400" dirty="0">
                  <a:latin typeface="Times New Roman" panose="02020603050405020304" pitchFamily="18" charset="0"/>
                  <a:cs typeface="Times New Roman" panose="02020603050405020304" pitchFamily="18" charset="0"/>
                </a:rPr>
                <a:t>Caldera de vapor</a:t>
              </a:r>
              <a:endParaRPr lang="en-US" sz="1400" dirty="0">
                <a:latin typeface="Times New Roman" panose="02020603050405020304" pitchFamily="18" charset="0"/>
                <a:cs typeface="Times New Roman" panose="02020603050405020304" pitchFamily="18" charset="0"/>
              </a:endParaRPr>
            </a:p>
          </p:txBody>
        </p:sp>
        <p:sp>
          <p:nvSpPr>
            <p:cNvPr id="6" name="CuadroTexto 5"/>
            <p:cNvSpPr txBox="1"/>
            <p:nvPr/>
          </p:nvSpPr>
          <p:spPr>
            <a:xfrm>
              <a:off x="4024541" y="4034704"/>
              <a:ext cx="685800" cy="307777"/>
            </a:xfrm>
            <a:prstGeom prst="rect">
              <a:avLst/>
            </a:prstGeom>
            <a:solidFill>
              <a:schemeClr val="bg1"/>
            </a:solidFill>
          </p:spPr>
          <p:txBody>
            <a:bodyPr wrap="square" rtlCol="0">
              <a:spAutoFit/>
            </a:bodyPr>
            <a:lstStyle/>
            <a:p>
              <a:pPr algn="ctr"/>
              <a:r>
                <a:rPr lang="es-ES" sz="1400" dirty="0">
                  <a:latin typeface="Times New Roman" panose="02020603050405020304" pitchFamily="18" charset="0"/>
                  <a:cs typeface="Times New Roman" panose="02020603050405020304" pitchFamily="18" charset="0"/>
                </a:rPr>
                <a:t>Horno</a:t>
              </a:r>
              <a:endParaRPr lang="en-US" sz="1400" dirty="0">
                <a:latin typeface="Times New Roman" panose="02020603050405020304" pitchFamily="18" charset="0"/>
                <a:cs typeface="Times New Roman" panose="02020603050405020304" pitchFamily="18" charset="0"/>
              </a:endParaRPr>
            </a:p>
          </p:txBody>
        </p:sp>
        <p:sp>
          <p:nvSpPr>
            <p:cNvPr id="3" name="Rectángulo 2"/>
            <p:cNvSpPr/>
            <p:nvPr/>
          </p:nvSpPr>
          <p:spPr>
            <a:xfrm>
              <a:off x="1839912" y="4159250"/>
              <a:ext cx="1295400" cy="738664"/>
            </a:xfrm>
            <a:prstGeom prst="rect">
              <a:avLst/>
            </a:prstGeom>
            <a:solidFill>
              <a:schemeClr val="bg1"/>
            </a:solidFill>
          </p:spPr>
          <p:txBody>
            <a:bodyPr wrap="square">
              <a:spAutoFit/>
            </a:bodyPr>
            <a:lstStyle/>
            <a:p>
              <a:pPr algn="ctr"/>
              <a:r>
                <a:rPr lang="es-MX" sz="1400" dirty="0"/>
                <a:t>pozo de almacenamiento de residuos</a:t>
              </a:r>
            </a:p>
          </p:txBody>
        </p:sp>
        <p:sp>
          <p:nvSpPr>
            <p:cNvPr id="8" name="CuadroTexto 7"/>
            <p:cNvSpPr txBox="1"/>
            <p:nvPr/>
          </p:nvSpPr>
          <p:spPr>
            <a:xfrm>
              <a:off x="4052148" y="4417192"/>
              <a:ext cx="630586" cy="307777"/>
            </a:xfrm>
            <a:prstGeom prst="rect">
              <a:avLst/>
            </a:prstGeom>
            <a:solidFill>
              <a:schemeClr val="bg1"/>
            </a:solidFill>
          </p:spPr>
          <p:txBody>
            <a:bodyPr wrap="square" rtlCol="0">
              <a:spAutoFit/>
            </a:bodyPr>
            <a:lstStyle/>
            <a:p>
              <a:pPr algn="ctr"/>
              <a:r>
                <a:rPr lang="es-ES" sz="1400" dirty="0">
                  <a:latin typeface="Times New Roman" panose="02020603050405020304" pitchFamily="18" charset="0"/>
                  <a:cs typeface="Times New Roman" panose="02020603050405020304" pitchFamily="18" charset="0"/>
                </a:rPr>
                <a:t>Agua</a:t>
              </a:r>
              <a:endParaRPr lang="en-US" sz="1400" dirty="0">
                <a:latin typeface="Times New Roman" panose="02020603050405020304" pitchFamily="18" charset="0"/>
                <a:cs typeface="Times New Roman" panose="02020603050405020304" pitchFamily="18" charset="0"/>
              </a:endParaRPr>
            </a:p>
          </p:txBody>
        </p:sp>
        <p:sp>
          <p:nvSpPr>
            <p:cNvPr id="9" name="CuadroTexto 8"/>
            <p:cNvSpPr txBox="1"/>
            <p:nvPr/>
          </p:nvSpPr>
          <p:spPr>
            <a:xfrm>
              <a:off x="3996934" y="5013635"/>
              <a:ext cx="685800" cy="307777"/>
            </a:xfrm>
            <a:prstGeom prst="rect">
              <a:avLst/>
            </a:prstGeom>
            <a:solidFill>
              <a:schemeClr val="bg1"/>
            </a:solidFill>
          </p:spPr>
          <p:txBody>
            <a:bodyPr wrap="square" rtlCol="0">
              <a:spAutoFit/>
            </a:bodyPr>
            <a:lstStyle/>
            <a:p>
              <a:pPr algn="ctr"/>
              <a:r>
                <a:rPr lang="es-ES" sz="1400" dirty="0">
                  <a:latin typeface="Times New Roman" panose="02020603050405020304" pitchFamily="18" charset="0"/>
                  <a:cs typeface="Times New Roman" panose="02020603050405020304" pitchFamily="18" charset="0"/>
                </a:rPr>
                <a:t>Ceniza</a:t>
              </a:r>
              <a:endParaRPr lang="en-US" sz="1400" dirty="0">
                <a:latin typeface="Times New Roman" panose="02020603050405020304" pitchFamily="18" charset="0"/>
                <a:cs typeface="Times New Roman" panose="02020603050405020304" pitchFamily="18" charset="0"/>
              </a:endParaRPr>
            </a:p>
          </p:txBody>
        </p:sp>
        <p:sp>
          <p:nvSpPr>
            <p:cNvPr id="10" name="CuadroTexto 9"/>
            <p:cNvSpPr txBox="1"/>
            <p:nvPr/>
          </p:nvSpPr>
          <p:spPr>
            <a:xfrm>
              <a:off x="6792912" y="1937781"/>
              <a:ext cx="977482" cy="307777"/>
            </a:xfrm>
            <a:prstGeom prst="rect">
              <a:avLst/>
            </a:prstGeom>
            <a:solidFill>
              <a:schemeClr val="bg1"/>
            </a:solidFill>
          </p:spPr>
          <p:txBody>
            <a:bodyPr wrap="square" rtlCol="0">
              <a:spAutoFit/>
            </a:bodyPr>
            <a:lstStyle/>
            <a:p>
              <a:pPr algn="ctr"/>
              <a:r>
                <a:rPr lang="es-ES" sz="1400" dirty="0">
                  <a:latin typeface="Times New Roman" panose="02020603050405020304" pitchFamily="18" charset="0"/>
                  <a:cs typeface="Times New Roman" panose="02020603050405020304" pitchFamily="18" charset="0"/>
                </a:rPr>
                <a:t>Generador</a:t>
              </a:r>
              <a:endParaRPr lang="en-US" sz="1400" dirty="0">
                <a:latin typeface="Times New Roman" panose="02020603050405020304" pitchFamily="18" charset="0"/>
                <a:cs typeface="Times New Roman" panose="02020603050405020304" pitchFamily="18" charset="0"/>
              </a:endParaRPr>
            </a:p>
          </p:txBody>
        </p:sp>
        <p:sp>
          <p:nvSpPr>
            <p:cNvPr id="11" name="CuadroTexto 10"/>
            <p:cNvSpPr txBox="1"/>
            <p:nvPr/>
          </p:nvSpPr>
          <p:spPr>
            <a:xfrm>
              <a:off x="5996997" y="2005198"/>
              <a:ext cx="762000" cy="307777"/>
            </a:xfrm>
            <a:prstGeom prst="rect">
              <a:avLst/>
            </a:prstGeom>
            <a:solidFill>
              <a:schemeClr val="bg1"/>
            </a:solidFill>
          </p:spPr>
          <p:txBody>
            <a:bodyPr wrap="square" rtlCol="0">
              <a:spAutoFit/>
            </a:bodyPr>
            <a:lstStyle/>
            <a:p>
              <a:pPr algn="ctr"/>
              <a:r>
                <a:rPr lang="es-ES" sz="1400" dirty="0">
                  <a:latin typeface="Times New Roman" panose="02020603050405020304" pitchFamily="18" charset="0"/>
                  <a:cs typeface="Times New Roman" panose="02020603050405020304" pitchFamily="18" charset="0"/>
                </a:rPr>
                <a:t>Turbina</a:t>
              </a:r>
              <a:endParaRPr lang="en-US" sz="1400" dirty="0">
                <a:latin typeface="Times New Roman" panose="02020603050405020304" pitchFamily="18" charset="0"/>
                <a:cs typeface="Times New Roman" panose="02020603050405020304" pitchFamily="18" charset="0"/>
              </a:endParaRPr>
            </a:p>
          </p:txBody>
        </p:sp>
        <p:sp>
          <p:nvSpPr>
            <p:cNvPr id="12" name="CuadroTexto 11"/>
            <p:cNvSpPr txBox="1"/>
            <p:nvPr/>
          </p:nvSpPr>
          <p:spPr>
            <a:xfrm>
              <a:off x="6004645" y="2470117"/>
              <a:ext cx="968056" cy="307777"/>
            </a:xfrm>
            <a:prstGeom prst="rect">
              <a:avLst/>
            </a:prstGeom>
            <a:solidFill>
              <a:schemeClr val="bg1"/>
            </a:solidFill>
          </p:spPr>
          <p:txBody>
            <a:bodyPr wrap="square" rtlCol="0">
              <a:spAutoFit/>
            </a:bodyPr>
            <a:lstStyle/>
            <a:p>
              <a:pPr algn="ctr"/>
              <a:r>
                <a:rPr lang="es-ES" sz="1400" dirty="0">
                  <a:latin typeface="Times New Roman" panose="02020603050405020304" pitchFamily="18" charset="0"/>
                  <a:cs typeface="Times New Roman" panose="02020603050405020304" pitchFamily="18" charset="0"/>
                </a:rPr>
                <a:t>Depurador</a:t>
              </a:r>
              <a:endParaRPr lang="en-US" sz="1400" dirty="0">
                <a:latin typeface="Times New Roman" panose="02020603050405020304" pitchFamily="18" charset="0"/>
                <a:cs typeface="Times New Roman" panose="02020603050405020304" pitchFamily="18" charset="0"/>
              </a:endParaRPr>
            </a:p>
          </p:txBody>
        </p:sp>
        <p:sp>
          <p:nvSpPr>
            <p:cNvPr id="13" name="CuadroTexto 12"/>
            <p:cNvSpPr txBox="1"/>
            <p:nvPr/>
          </p:nvSpPr>
          <p:spPr>
            <a:xfrm>
              <a:off x="9232434" y="2406650"/>
              <a:ext cx="976399" cy="307777"/>
            </a:xfrm>
            <a:prstGeom prst="rect">
              <a:avLst/>
            </a:prstGeom>
            <a:solidFill>
              <a:schemeClr val="bg1"/>
            </a:solidFill>
          </p:spPr>
          <p:txBody>
            <a:bodyPr wrap="square" rtlCol="0">
              <a:spAutoFit/>
            </a:bodyPr>
            <a:lstStyle/>
            <a:p>
              <a:pPr algn="ctr"/>
              <a:r>
                <a:rPr lang="es-ES" sz="1400" dirty="0">
                  <a:latin typeface="Times New Roman" panose="02020603050405020304" pitchFamily="18" charset="0"/>
                  <a:cs typeface="Times New Roman" panose="02020603050405020304" pitchFamily="18" charset="0"/>
                </a:rPr>
                <a:t>Chimenea</a:t>
              </a:r>
              <a:endParaRPr lang="en-US" sz="1400" dirty="0">
                <a:latin typeface="Times New Roman" panose="02020603050405020304" pitchFamily="18" charset="0"/>
                <a:cs typeface="Times New Roman" panose="02020603050405020304" pitchFamily="18" charset="0"/>
              </a:endParaRPr>
            </a:p>
          </p:txBody>
        </p:sp>
        <p:sp>
          <p:nvSpPr>
            <p:cNvPr id="14" name="CuadroTexto 13"/>
            <p:cNvSpPr txBox="1"/>
            <p:nvPr/>
          </p:nvSpPr>
          <p:spPr>
            <a:xfrm>
              <a:off x="2830512" y="2182545"/>
              <a:ext cx="914400" cy="307777"/>
            </a:xfrm>
            <a:prstGeom prst="rect">
              <a:avLst/>
            </a:prstGeom>
            <a:solidFill>
              <a:schemeClr val="bg1"/>
            </a:solidFill>
          </p:spPr>
          <p:txBody>
            <a:bodyPr wrap="square" rtlCol="0">
              <a:spAutoFit/>
            </a:bodyPr>
            <a:lstStyle/>
            <a:p>
              <a:pPr algn="ctr"/>
              <a:r>
                <a:rPr lang="es-ES" sz="1400" dirty="0">
                  <a:latin typeface="Times New Roman" panose="02020603050405020304" pitchFamily="18" charset="0"/>
                  <a:cs typeface="Times New Roman" panose="02020603050405020304" pitchFamily="18" charset="0"/>
                </a:rPr>
                <a:t>Descarga</a:t>
              </a:r>
              <a:endParaRPr lang="en-US" sz="1400" dirty="0">
                <a:latin typeface="Times New Roman" panose="02020603050405020304" pitchFamily="18" charset="0"/>
                <a:cs typeface="Times New Roman" panose="02020603050405020304" pitchFamily="18" charset="0"/>
              </a:endParaRPr>
            </a:p>
          </p:txBody>
        </p:sp>
        <p:sp>
          <p:nvSpPr>
            <p:cNvPr id="15" name="CuadroTexto 14"/>
            <p:cNvSpPr txBox="1"/>
            <p:nvPr/>
          </p:nvSpPr>
          <p:spPr>
            <a:xfrm>
              <a:off x="7351118" y="2406650"/>
              <a:ext cx="1600200" cy="307777"/>
            </a:xfrm>
            <a:prstGeom prst="rect">
              <a:avLst/>
            </a:prstGeom>
            <a:solidFill>
              <a:schemeClr val="bg1"/>
            </a:solidFill>
          </p:spPr>
          <p:txBody>
            <a:bodyPr wrap="square" rtlCol="0">
              <a:spAutoFit/>
            </a:bodyPr>
            <a:lstStyle/>
            <a:p>
              <a:pPr algn="ctr"/>
              <a:r>
                <a:rPr lang="es-ES" sz="1400" dirty="0">
                  <a:latin typeface="Times New Roman" panose="02020603050405020304" pitchFamily="18" charset="0"/>
                  <a:cs typeface="Times New Roman" panose="02020603050405020304" pitchFamily="18" charset="0"/>
                </a:rPr>
                <a:t>Batería de filtros</a:t>
              </a:r>
              <a:endParaRPr lang="en-US" sz="1400" dirty="0">
                <a:latin typeface="Times New Roman" panose="02020603050405020304" pitchFamily="18" charset="0"/>
                <a:cs typeface="Times New Roman" panose="02020603050405020304" pitchFamily="18" charset="0"/>
              </a:endParaRPr>
            </a:p>
          </p:txBody>
        </p:sp>
        <p:sp>
          <p:nvSpPr>
            <p:cNvPr id="7" name="Rectángulo 6"/>
            <p:cNvSpPr/>
            <p:nvPr/>
          </p:nvSpPr>
          <p:spPr>
            <a:xfrm>
              <a:off x="9459912" y="6194156"/>
              <a:ext cx="1696836" cy="738664"/>
            </a:xfrm>
            <a:prstGeom prst="rect">
              <a:avLst/>
            </a:prstGeom>
            <a:solidFill>
              <a:schemeClr val="bg1"/>
            </a:solidFill>
          </p:spPr>
          <p:txBody>
            <a:bodyPr wrap="square">
              <a:spAutoFit/>
            </a:bodyPr>
            <a:lstStyle/>
            <a:p>
              <a:pPr algn="ctr"/>
              <a:r>
                <a:rPr lang="es-ES" sz="1400" dirty="0">
                  <a:latin typeface="Times New Roman" panose="02020603050405020304" pitchFamily="18" charset="0"/>
                  <a:cs typeface="Times New Roman" panose="02020603050405020304" pitchFamily="18" charset="0"/>
                </a:rPr>
                <a:t>Aguas residuales y para tratamiento o eliminación en tierra</a:t>
              </a:r>
              <a:endParaRPr lang="en-US" sz="1400" dirty="0">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128679200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J501: Diagrama de incineradora de parrilla para residuos sólidos urbanos |  Matlab/Simulink and Renewable Energy [Jorge Mírez]"/>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912" y="349250"/>
            <a:ext cx="6434665" cy="36576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La UE critica la incineración de residuos en países que se dicen avanzados  como Aleman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512" y="4159250"/>
            <a:ext cx="5187244" cy="291782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FAEC :: Los huevos de Besançon y la incineradora que los parió"/>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7712" y="349250"/>
            <a:ext cx="6191250" cy="3448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459542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LANTA DE INCINERACIÓ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9712" y="349250"/>
            <a:ext cx="5373300" cy="338931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ómo funcionan las incineradoras de residu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5713" y="291306"/>
            <a:ext cx="6019800" cy="338211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lanta de incineración de residuos (Waste-to-Energy y Biomass-to-Energ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362" y="3762231"/>
            <a:ext cx="3810000" cy="3595760"/>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8" descr="Plantilla PFC"/>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6" name="Picture 12" descr="C:\Users\el beneficiario\AppData\Local\Temp\x10sctmp.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92912" y="3878852"/>
            <a:ext cx="4884737" cy="3362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788737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a:spLocks noGrp="1"/>
          </p:cNvSpPr>
          <p:nvPr>
            <p:ph type="sldNum" sz="quarter" idx="12"/>
          </p:nvPr>
        </p:nvSpPr>
        <p:spPr>
          <a:xfrm>
            <a:off x="10857370" y="7123897"/>
            <a:ext cx="3022521" cy="162032"/>
          </a:xfrm>
          <a:prstGeom prst="rect">
            <a:avLst/>
          </a:prstGeom>
        </p:spPr>
        <p:txBody>
          <a:bodyPr vert="horz" wrap="square" lIns="0" tIns="0" rIns="0" bIns="0" rtlCol="0" anchor="ctr">
            <a:spAutoFit/>
          </a:bodyPr>
          <a:lstStyle/>
          <a:p>
            <a:pPr marL="114935"/>
            <a:fld id="{81D60167-4931-47E6-BA6A-407CBD079E47}" type="slidenum">
              <a:rPr dirty="0"/>
              <a:pPr marL="114935"/>
              <a:t>67</a:t>
            </a:fld>
            <a:endParaRPr dirty="0"/>
          </a:p>
        </p:txBody>
      </p:sp>
      <p:sp>
        <p:nvSpPr>
          <p:cNvPr id="3" name="CuadroTexto 2">
            <a:extLst>
              <a:ext uri="{FF2B5EF4-FFF2-40B4-BE49-F238E27FC236}">
                <a16:creationId xmlns:a16="http://schemas.microsoft.com/office/drawing/2014/main" id="{FAD24657-2303-471B-B81E-8D4543903238}"/>
              </a:ext>
            </a:extLst>
          </p:cNvPr>
          <p:cNvSpPr txBox="1"/>
          <p:nvPr/>
        </p:nvSpPr>
        <p:spPr>
          <a:xfrm>
            <a:off x="5116512" y="143608"/>
            <a:ext cx="1981200" cy="523220"/>
          </a:xfrm>
          <a:prstGeom prst="rect">
            <a:avLst/>
          </a:prstGeom>
          <a:solidFill>
            <a:schemeClr val="bg1"/>
          </a:solidFill>
        </p:spPr>
        <p:txBody>
          <a:bodyPr wrap="square">
            <a:spAutoFit/>
          </a:bodyPr>
          <a:lstStyle/>
          <a:p>
            <a:pPr algn="ctr"/>
            <a:r>
              <a:rPr lang="es-ES" sz="2800" dirty="0">
                <a:latin typeface="Times New Roman" panose="02020603050405020304" pitchFamily="18" charset="0"/>
                <a:cs typeface="Times New Roman" panose="02020603050405020304" pitchFamily="18" charset="0"/>
              </a:rPr>
              <a:t>Composta</a:t>
            </a:r>
            <a:endParaRPr lang="es-MX" sz="2800" dirty="0">
              <a:latin typeface="Times New Roman" panose="02020603050405020304" pitchFamily="18" charset="0"/>
              <a:cs typeface="Times New Roman" panose="02020603050405020304" pitchFamily="18" charset="0"/>
            </a:endParaRPr>
          </a:p>
        </p:txBody>
      </p:sp>
      <p:sp>
        <p:nvSpPr>
          <p:cNvPr id="7" name="CuadroTexto 6">
            <a:extLst>
              <a:ext uri="{FF2B5EF4-FFF2-40B4-BE49-F238E27FC236}">
                <a16:creationId xmlns:a16="http://schemas.microsoft.com/office/drawing/2014/main" id="{D59ED6C0-159D-4318-A8BE-C61C61BE822A}"/>
              </a:ext>
            </a:extLst>
          </p:cNvPr>
          <p:cNvSpPr txBox="1"/>
          <p:nvPr/>
        </p:nvSpPr>
        <p:spPr>
          <a:xfrm>
            <a:off x="5802311" y="882650"/>
            <a:ext cx="7315201" cy="4247317"/>
          </a:xfrm>
          <a:prstGeom prst="rect">
            <a:avLst/>
          </a:prstGeom>
          <a:noFill/>
        </p:spPr>
        <p:txBody>
          <a:bodyPr wrap="square">
            <a:spAutoFit/>
          </a:bodyPr>
          <a:lstStyle/>
          <a:p>
            <a:pPr algn="just"/>
            <a:r>
              <a:rPr lang="es-ES" dirty="0">
                <a:latin typeface="Times New Roman" panose="02020603050405020304" pitchFamily="18" charset="0"/>
                <a:cs typeface="Times New Roman" panose="02020603050405020304" pitchFamily="18" charset="0"/>
              </a:rPr>
              <a:t>Los organismos de compostaje requieren cuatro cosas igualmente importantes para trabajar efectivamente:</a:t>
            </a:r>
          </a:p>
          <a:p>
            <a:pPr algn="just"/>
            <a:endParaRPr lang="es-ES" dirty="0">
              <a:latin typeface="Times New Roman" panose="02020603050405020304" pitchFamily="18" charset="0"/>
              <a:cs typeface="Times New Roman" panose="02020603050405020304" pitchFamily="18" charset="0"/>
            </a:endParaRPr>
          </a:p>
          <a:p>
            <a:pPr algn="just"/>
            <a:r>
              <a:rPr lang="es-ES" b="1" dirty="0">
                <a:latin typeface="Times New Roman" panose="02020603050405020304" pitchFamily="18" charset="0"/>
                <a:cs typeface="Times New Roman" panose="02020603050405020304" pitchFamily="18" charset="0"/>
              </a:rPr>
              <a:t>Carbono</a:t>
            </a:r>
            <a:r>
              <a:rPr lang="es-ES" dirty="0">
                <a:latin typeface="Times New Roman" panose="02020603050405020304" pitchFamily="18" charset="0"/>
                <a:cs typeface="Times New Roman" panose="02020603050405020304" pitchFamily="18" charset="0"/>
              </a:rPr>
              <a:t>— para energía; el microbiano la oxidación del carbono produce la calor, si se incluye en los niveles sugeridos. Los materiales con alto contenido de carbono tienden a ser marrón y seco.</a:t>
            </a:r>
          </a:p>
          <a:p>
            <a:pPr algn="just"/>
            <a:endParaRPr lang="es-ES" dirty="0">
              <a:latin typeface="Times New Roman" panose="02020603050405020304" pitchFamily="18" charset="0"/>
              <a:cs typeface="Times New Roman" panose="02020603050405020304" pitchFamily="18" charset="0"/>
            </a:endParaRPr>
          </a:p>
          <a:p>
            <a:pPr algn="just"/>
            <a:r>
              <a:rPr lang="es-ES" b="1" dirty="0">
                <a:latin typeface="Times New Roman" panose="02020603050405020304" pitchFamily="18" charset="0"/>
                <a:cs typeface="Times New Roman" panose="02020603050405020304" pitchFamily="18" charset="0"/>
              </a:rPr>
              <a:t>Nitrógeno</a:t>
            </a:r>
            <a:r>
              <a:rPr lang="es-ES" dirty="0">
                <a:latin typeface="Times New Roman" panose="02020603050405020304" pitchFamily="18" charset="0"/>
                <a:cs typeface="Times New Roman" panose="02020603050405020304" pitchFamily="18" charset="0"/>
              </a:rPr>
              <a:t>: para crecer y reproducir organismos para oxidar al carbono. Los materiales con alto contenido de nitrógeno tienden a ser verde (o colorido, como frutas y verduras) y húmedo. </a:t>
            </a:r>
          </a:p>
          <a:p>
            <a:pPr algn="just"/>
            <a:endParaRPr lang="es-ES" dirty="0">
              <a:latin typeface="Times New Roman" panose="02020603050405020304" pitchFamily="18" charset="0"/>
              <a:cs typeface="Times New Roman" panose="02020603050405020304" pitchFamily="18" charset="0"/>
            </a:endParaRPr>
          </a:p>
          <a:p>
            <a:pPr algn="just"/>
            <a:r>
              <a:rPr lang="es-ES" b="1" dirty="0">
                <a:latin typeface="Times New Roman" panose="02020603050405020304" pitchFamily="18" charset="0"/>
                <a:cs typeface="Times New Roman" panose="02020603050405020304" pitchFamily="18" charset="0"/>
              </a:rPr>
              <a:t>Oxígeno</a:t>
            </a:r>
            <a:r>
              <a:rPr lang="es-ES" dirty="0">
                <a:latin typeface="Times New Roman" panose="02020603050405020304" pitchFamily="18" charset="0"/>
                <a:cs typeface="Times New Roman" panose="02020603050405020304" pitchFamily="18" charset="0"/>
              </a:rPr>
              <a:t>: para oxidar el carbono, el proceso de descomposición.</a:t>
            </a:r>
          </a:p>
          <a:p>
            <a:pPr algn="just"/>
            <a:endParaRPr lang="es-ES" dirty="0">
              <a:latin typeface="Times New Roman" panose="02020603050405020304" pitchFamily="18" charset="0"/>
              <a:cs typeface="Times New Roman" panose="02020603050405020304" pitchFamily="18" charset="0"/>
            </a:endParaRPr>
          </a:p>
          <a:p>
            <a:pPr algn="just"/>
            <a:r>
              <a:rPr lang="es-ES" b="1" dirty="0">
                <a:latin typeface="Times New Roman" panose="02020603050405020304" pitchFamily="18" charset="0"/>
                <a:cs typeface="Times New Roman" panose="02020603050405020304" pitchFamily="18" charset="0"/>
              </a:rPr>
              <a:t>Agua</a:t>
            </a:r>
            <a:r>
              <a:rPr lang="es-ES" dirty="0">
                <a:latin typeface="Times New Roman" panose="02020603050405020304" pitchFamily="18" charset="0"/>
                <a:cs typeface="Times New Roman" panose="02020603050405020304" pitchFamily="18" charset="0"/>
              </a:rPr>
              <a:t>: en cantidades adecuadas mantener la actividad sin causar condiciones anaeróbicas.</a:t>
            </a:r>
            <a:endParaRPr lang="es-MX" dirty="0">
              <a:latin typeface="Times New Roman" panose="02020603050405020304" pitchFamily="18" charset="0"/>
              <a:cs typeface="Times New Roman" panose="02020603050405020304" pitchFamily="18" charset="0"/>
            </a:endParaRPr>
          </a:p>
        </p:txBody>
      </p:sp>
      <p:pic>
        <p:nvPicPr>
          <p:cNvPr id="8" name="Imagen 7">
            <a:extLst>
              <a:ext uri="{FF2B5EF4-FFF2-40B4-BE49-F238E27FC236}">
                <a16:creationId xmlns:a16="http://schemas.microsoft.com/office/drawing/2014/main" id="{4ED18FE8-17DF-4605-9C3C-693E55A1105A}"/>
              </a:ext>
            </a:extLst>
          </p:cNvPr>
          <p:cNvPicPr>
            <a:picLocks noChangeAspect="1"/>
          </p:cNvPicPr>
          <p:nvPr/>
        </p:nvPicPr>
        <p:blipFill rotWithShape="1">
          <a:blip r:embed="rId3">
            <a:extLst>
              <a:ext uri="{28A0092B-C50C-407E-A947-70E740481C1C}">
                <a14:useLocalDpi xmlns:a14="http://schemas.microsoft.com/office/drawing/2010/main" val="0"/>
              </a:ext>
            </a:extLst>
          </a:blip>
          <a:srcRect l="11223" t="29334" r="55453" b="33865"/>
          <a:stretch/>
        </p:blipFill>
        <p:spPr>
          <a:xfrm>
            <a:off x="610265" y="1035050"/>
            <a:ext cx="5039648" cy="3343979"/>
          </a:xfrm>
          <a:prstGeom prst="rect">
            <a:avLst/>
          </a:prstGeom>
        </p:spPr>
      </p:pic>
      <p:sp>
        <p:nvSpPr>
          <p:cNvPr id="12" name="CuadroTexto 11">
            <a:extLst>
              <a:ext uri="{FF2B5EF4-FFF2-40B4-BE49-F238E27FC236}">
                <a16:creationId xmlns:a16="http://schemas.microsoft.com/office/drawing/2014/main" id="{1120CFE8-B3A4-4A15-8893-DBB5C962C2B8}"/>
              </a:ext>
            </a:extLst>
          </p:cNvPr>
          <p:cNvSpPr txBox="1"/>
          <p:nvPr/>
        </p:nvSpPr>
        <p:spPr>
          <a:xfrm>
            <a:off x="5802311" y="5847734"/>
            <a:ext cx="7162801" cy="646331"/>
          </a:xfrm>
          <a:prstGeom prst="rect">
            <a:avLst/>
          </a:prstGeom>
          <a:noFill/>
        </p:spPr>
        <p:txBody>
          <a:bodyPr wrap="square">
            <a:spAutoFit/>
          </a:bodyPr>
          <a:lstStyle/>
          <a:p>
            <a:pPr algn="just"/>
            <a:r>
              <a:rPr lang="es-ES" dirty="0">
                <a:latin typeface="Times New Roman" panose="02020603050405020304" pitchFamily="18" charset="0"/>
                <a:cs typeface="Times New Roman" panose="02020603050405020304" pitchFamily="18" charset="0"/>
              </a:rPr>
              <a:t>Una gran pila de abono que está humeando con el calor generado por microorganismos termofílicos.</a:t>
            </a:r>
            <a:endParaRPr lang="es-MX" dirty="0">
              <a:latin typeface="Times New Roman" panose="02020603050405020304" pitchFamily="18" charset="0"/>
              <a:cs typeface="Times New Roman" panose="02020603050405020304" pitchFamily="18" charset="0"/>
            </a:endParaRPr>
          </a:p>
        </p:txBody>
      </p:sp>
      <p:pic>
        <p:nvPicPr>
          <p:cNvPr id="13" name="Imagen 12">
            <a:extLst>
              <a:ext uri="{FF2B5EF4-FFF2-40B4-BE49-F238E27FC236}">
                <a16:creationId xmlns:a16="http://schemas.microsoft.com/office/drawing/2014/main" id="{D3E2B9EC-F8D9-4C35-B92C-9CD01E528087}"/>
              </a:ext>
            </a:extLst>
          </p:cNvPr>
          <p:cNvPicPr>
            <a:picLocks noChangeAspect="1"/>
          </p:cNvPicPr>
          <p:nvPr/>
        </p:nvPicPr>
        <p:blipFill rotWithShape="1">
          <a:blip r:embed="rId4">
            <a:extLst>
              <a:ext uri="{28A0092B-C50C-407E-A947-70E740481C1C}">
                <a14:useLocalDpi xmlns:a14="http://schemas.microsoft.com/office/drawing/2010/main" val="0"/>
              </a:ext>
            </a:extLst>
          </a:blip>
          <a:srcRect l="11829" t="68151" r="69388" b="10672"/>
          <a:stretch/>
        </p:blipFill>
        <p:spPr>
          <a:xfrm>
            <a:off x="1230312" y="4451370"/>
            <a:ext cx="4218214" cy="2857500"/>
          </a:xfrm>
          <a:prstGeom prst="rect">
            <a:avLst/>
          </a:prstGeom>
        </p:spPr>
      </p:pic>
    </p:spTree>
    <p:extLst>
      <p:ext uri="{BB962C8B-B14F-4D97-AF65-F5344CB8AC3E}">
        <p14:creationId xmlns:p14="http://schemas.microsoft.com/office/powerpoint/2010/main" val="124748202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a:spLocks noGrp="1"/>
          </p:cNvSpPr>
          <p:nvPr>
            <p:ph type="sldNum" sz="quarter" idx="12"/>
          </p:nvPr>
        </p:nvSpPr>
        <p:spPr>
          <a:xfrm>
            <a:off x="10857370" y="7123897"/>
            <a:ext cx="3022521" cy="162032"/>
          </a:xfrm>
          <a:prstGeom prst="rect">
            <a:avLst/>
          </a:prstGeom>
        </p:spPr>
        <p:txBody>
          <a:bodyPr vert="horz" wrap="square" lIns="0" tIns="0" rIns="0" bIns="0" rtlCol="0" anchor="ctr">
            <a:spAutoFit/>
          </a:bodyPr>
          <a:lstStyle/>
          <a:p>
            <a:pPr marL="114935"/>
            <a:fld id="{81D60167-4931-47E6-BA6A-407CBD079E47}" type="slidenum">
              <a:rPr dirty="0"/>
              <a:pPr marL="114935"/>
              <a:t>68</a:t>
            </a:fld>
            <a:endParaRPr dirty="0"/>
          </a:p>
        </p:txBody>
      </p:sp>
      <p:sp>
        <p:nvSpPr>
          <p:cNvPr id="5" name="CuadroTexto 4">
            <a:extLst>
              <a:ext uri="{FF2B5EF4-FFF2-40B4-BE49-F238E27FC236}">
                <a16:creationId xmlns:a16="http://schemas.microsoft.com/office/drawing/2014/main" id="{722781A5-7B6F-445A-A5F9-D29E05F92EB3}"/>
              </a:ext>
            </a:extLst>
          </p:cNvPr>
          <p:cNvSpPr txBox="1"/>
          <p:nvPr/>
        </p:nvSpPr>
        <p:spPr>
          <a:xfrm>
            <a:off x="430212" y="806450"/>
            <a:ext cx="12573000" cy="6186309"/>
          </a:xfrm>
          <a:prstGeom prst="rect">
            <a:avLst/>
          </a:prstGeom>
          <a:noFill/>
        </p:spPr>
        <p:txBody>
          <a:bodyPr wrap="square">
            <a:spAutoFit/>
          </a:bodyPr>
          <a:lstStyle/>
          <a:p>
            <a:pPr algn="just"/>
            <a:r>
              <a:rPr lang="es-ES" dirty="0">
                <a:latin typeface="Times New Roman" panose="02020603050405020304" pitchFamily="18" charset="0"/>
                <a:cs typeface="Times New Roman" panose="02020603050405020304" pitchFamily="18" charset="0"/>
              </a:rPr>
              <a:t>El composta es materia orgánica que se ha descompuesto y reciclado como algo que se agrega al suelo para mejorar su textura o fertilidad. La composta es un ingrediente clave en la agricultura ecológica (</a:t>
            </a:r>
            <a:r>
              <a:rPr lang="es-ES" b="1" dirty="0">
                <a:solidFill>
                  <a:srgbClr val="FF0000"/>
                </a:solidFill>
                <a:latin typeface="Times New Roman" panose="02020603050405020304" pitchFamily="18" charset="0"/>
                <a:cs typeface="Times New Roman" panose="02020603050405020304" pitchFamily="18" charset="0"/>
              </a:rPr>
              <a:t>orgánica</a:t>
            </a:r>
            <a:r>
              <a:rPr lang="es-ES" dirty="0">
                <a:latin typeface="Times New Roman" panose="02020603050405020304" pitchFamily="18" charset="0"/>
                <a:cs typeface="Times New Roman" panose="02020603050405020304" pitchFamily="18" charset="0"/>
              </a:rPr>
              <a:t>). En su forma más esencial, el proceso del compostaje requiere simplemente apilar al aire libre los desechos orgánicos y esperar a que los materiales se descompongan o degraden entre 5-6 semanas o incluso más.</a:t>
            </a: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El compostaje moderno y metódico es un proceso de varios pasos, monitoreado de cerca con medidas insumos de agua, aire y materiales ricos en carbono y nitrógeno. El proceso de descomposición es ayudado triturando la materia vegetal, agregando agua y asegurando una aireación adecuada con regularidad volteando la mezcla. Los gusanos y los hongos  degradan aún más el material.</a:t>
            </a: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Las bacterias aeróbicas gestionan el proceso químico convirtiendo la materia orgánica en calor, CO2 y amonio (NH₄⁺). El amonio es posteriormente convertido por bacterias en nutrientes para las plantas, nitritos y nitratos mediante el proceso de nitrificación.</a:t>
            </a: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La composta puede ser rica en nutrientes. Se utiliza en jardines, paisajismo y agricultura. La composta o abono en sí es benéfico para la tierra de muchas formas, incluso como acondicionador del suelo, un fertilizante, adición de humus vital o ácidos húmicos, y como pesticida natural para el suelo.</a:t>
            </a: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En los ecosistemas, la composta es útil para el control de la erosión, la recuperación de tierras y arroyos, construcción y recuperación de humedales (</a:t>
            </a:r>
            <a:r>
              <a:rPr lang="es-ES" b="1" dirty="0">
                <a:solidFill>
                  <a:srgbClr val="FF0000"/>
                </a:solidFill>
                <a:latin typeface="Times New Roman" panose="02020603050405020304" pitchFamily="18" charset="0"/>
                <a:cs typeface="Times New Roman" panose="02020603050405020304" pitchFamily="18" charset="0"/>
              </a:rPr>
              <a:t>La Sauceda</a:t>
            </a:r>
            <a:r>
              <a:rPr lang="es-ES" dirty="0">
                <a:latin typeface="Times New Roman" panose="02020603050405020304" pitchFamily="18" charset="0"/>
                <a:cs typeface="Times New Roman" panose="02020603050405020304" pitchFamily="18" charset="0"/>
              </a:rPr>
              <a:t>), y como cobertura de relleno sanitario. Los ingredientes orgánicos destinados al compostaje pueden alternativamente, se pueden utilizar para generar biogás mediante digestión anaeróbica.</a:t>
            </a: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La digestión anaeróbica está superando rápidamente al compostaje en algunas partes del mundo, incluyendo Europa central como medio principal de reciclaje de desechos de materia orgánica</a:t>
            </a:r>
            <a:endParaRPr lang="es-MX" dirty="0">
              <a:latin typeface="Times New Roman" panose="02020603050405020304" pitchFamily="18" charset="0"/>
              <a:cs typeface="Times New Roman" panose="02020603050405020304" pitchFamily="18" charset="0"/>
            </a:endParaRPr>
          </a:p>
        </p:txBody>
      </p:sp>
      <p:sp>
        <p:nvSpPr>
          <p:cNvPr id="6" name="CuadroTexto 5">
            <a:extLst>
              <a:ext uri="{FF2B5EF4-FFF2-40B4-BE49-F238E27FC236}">
                <a16:creationId xmlns:a16="http://schemas.microsoft.com/office/drawing/2014/main" id="{3993A0BE-6207-417E-A0CA-A8508743D867}"/>
              </a:ext>
            </a:extLst>
          </p:cNvPr>
          <p:cNvSpPr txBox="1"/>
          <p:nvPr/>
        </p:nvSpPr>
        <p:spPr>
          <a:xfrm>
            <a:off x="5726112" y="165667"/>
            <a:ext cx="1981200" cy="523220"/>
          </a:xfrm>
          <a:prstGeom prst="rect">
            <a:avLst/>
          </a:prstGeom>
          <a:solidFill>
            <a:schemeClr val="bg1"/>
          </a:solidFill>
        </p:spPr>
        <p:txBody>
          <a:bodyPr wrap="square">
            <a:spAutoFit/>
          </a:bodyPr>
          <a:lstStyle/>
          <a:p>
            <a:pPr algn="ctr"/>
            <a:r>
              <a:rPr lang="es-ES" sz="2800" dirty="0">
                <a:latin typeface="Times New Roman" panose="02020603050405020304" pitchFamily="18" charset="0"/>
                <a:cs typeface="Times New Roman" panose="02020603050405020304" pitchFamily="18" charset="0"/>
              </a:rPr>
              <a:t>Composta</a:t>
            </a:r>
            <a:endParaRPr lang="es-MX"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479602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a:spLocks noGrp="1"/>
          </p:cNvSpPr>
          <p:nvPr>
            <p:ph type="sldNum" sz="quarter" idx="12"/>
          </p:nvPr>
        </p:nvSpPr>
        <p:spPr>
          <a:xfrm>
            <a:off x="10857370" y="7123897"/>
            <a:ext cx="3022521" cy="162032"/>
          </a:xfrm>
          <a:prstGeom prst="rect">
            <a:avLst/>
          </a:prstGeom>
        </p:spPr>
        <p:txBody>
          <a:bodyPr vert="horz" wrap="square" lIns="0" tIns="0" rIns="0" bIns="0" rtlCol="0" anchor="ctr">
            <a:spAutoFit/>
          </a:bodyPr>
          <a:lstStyle/>
          <a:p>
            <a:pPr marL="114935"/>
            <a:fld id="{81D60167-4931-47E6-BA6A-407CBD079E47}" type="slidenum">
              <a:rPr dirty="0"/>
              <a:pPr marL="114935"/>
              <a:t>69</a:t>
            </a:fld>
            <a:endParaRPr dirty="0"/>
          </a:p>
        </p:txBody>
      </p:sp>
      <p:pic>
        <p:nvPicPr>
          <p:cNvPr id="3" name="Imagen 2">
            <a:extLst>
              <a:ext uri="{FF2B5EF4-FFF2-40B4-BE49-F238E27FC236}">
                <a16:creationId xmlns:a16="http://schemas.microsoft.com/office/drawing/2014/main" id="{2EFF79CE-B41D-40BF-AD60-14B1B4287306}"/>
              </a:ext>
            </a:extLst>
          </p:cNvPr>
          <p:cNvPicPr>
            <a:picLocks noChangeAspect="1"/>
          </p:cNvPicPr>
          <p:nvPr/>
        </p:nvPicPr>
        <p:blipFill rotWithShape="1">
          <a:blip r:embed="rId3">
            <a:extLst>
              <a:ext uri="{28A0092B-C50C-407E-A947-70E740481C1C}">
                <a14:useLocalDpi xmlns:a14="http://schemas.microsoft.com/office/drawing/2010/main" val="0"/>
              </a:ext>
            </a:extLst>
          </a:blip>
          <a:srcRect l="11830" t="30840" r="57876" b="25799"/>
          <a:stretch/>
        </p:blipFill>
        <p:spPr>
          <a:xfrm>
            <a:off x="870706" y="273050"/>
            <a:ext cx="4072012" cy="3501930"/>
          </a:xfrm>
          <a:prstGeom prst="rect">
            <a:avLst/>
          </a:prstGeom>
        </p:spPr>
      </p:pic>
      <p:pic>
        <p:nvPicPr>
          <p:cNvPr id="5" name="Imagen 4">
            <a:extLst>
              <a:ext uri="{FF2B5EF4-FFF2-40B4-BE49-F238E27FC236}">
                <a16:creationId xmlns:a16="http://schemas.microsoft.com/office/drawing/2014/main" id="{7CA0CC27-763C-445D-A373-9CB66678C9F2}"/>
              </a:ext>
            </a:extLst>
          </p:cNvPr>
          <p:cNvPicPr>
            <a:picLocks noChangeAspect="1"/>
          </p:cNvPicPr>
          <p:nvPr/>
        </p:nvPicPr>
        <p:blipFill rotWithShape="1">
          <a:blip r:embed="rId3">
            <a:extLst>
              <a:ext uri="{28A0092B-C50C-407E-A947-70E740481C1C}">
                <a14:useLocalDpi xmlns:a14="http://schemas.microsoft.com/office/drawing/2010/main" val="0"/>
              </a:ext>
            </a:extLst>
          </a:blip>
          <a:srcRect l="49424" t="27346" r="33035" b="50540"/>
          <a:stretch/>
        </p:blipFill>
        <p:spPr>
          <a:xfrm>
            <a:off x="870706" y="3778250"/>
            <a:ext cx="4072012" cy="3084429"/>
          </a:xfrm>
          <a:prstGeom prst="rect">
            <a:avLst/>
          </a:prstGeom>
        </p:spPr>
      </p:pic>
      <p:pic>
        <p:nvPicPr>
          <p:cNvPr id="7" name="Imagen 6">
            <a:extLst>
              <a:ext uri="{FF2B5EF4-FFF2-40B4-BE49-F238E27FC236}">
                <a16:creationId xmlns:a16="http://schemas.microsoft.com/office/drawing/2014/main" id="{031D1047-01A8-4018-8D17-1FA0EB03778C}"/>
              </a:ext>
            </a:extLst>
          </p:cNvPr>
          <p:cNvPicPr>
            <a:picLocks noChangeAspect="1"/>
          </p:cNvPicPr>
          <p:nvPr/>
        </p:nvPicPr>
        <p:blipFill rotWithShape="1">
          <a:blip r:embed="rId3">
            <a:extLst>
              <a:ext uri="{28A0092B-C50C-407E-A947-70E740481C1C}">
                <a14:useLocalDpi xmlns:a14="http://schemas.microsoft.com/office/drawing/2010/main" val="0"/>
              </a:ext>
            </a:extLst>
          </a:blip>
          <a:srcRect l="43335" t="55802" r="30612" b="13163"/>
          <a:stretch/>
        </p:blipFill>
        <p:spPr>
          <a:xfrm>
            <a:off x="5345112" y="577850"/>
            <a:ext cx="6815906" cy="4878471"/>
          </a:xfrm>
          <a:prstGeom prst="rect">
            <a:avLst/>
          </a:prstGeom>
        </p:spPr>
      </p:pic>
      <p:sp>
        <p:nvSpPr>
          <p:cNvPr id="9" name="CuadroTexto 8">
            <a:extLst>
              <a:ext uri="{FF2B5EF4-FFF2-40B4-BE49-F238E27FC236}">
                <a16:creationId xmlns:a16="http://schemas.microsoft.com/office/drawing/2014/main" id="{CB0E5F36-AD27-4953-92C9-8482608598C7}"/>
              </a:ext>
            </a:extLst>
          </p:cNvPr>
          <p:cNvSpPr txBox="1"/>
          <p:nvPr/>
        </p:nvSpPr>
        <p:spPr>
          <a:xfrm>
            <a:off x="6107112" y="5607050"/>
            <a:ext cx="5638800" cy="954107"/>
          </a:xfrm>
          <a:prstGeom prst="rect">
            <a:avLst/>
          </a:prstGeom>
          <a:solidFill>
            <a:schemeClr val="bg1"/>
          </a:solidFill>
        </p:spPr>
        <p:txBody>
          <a:bodyPr wrap="square">
            <a:spAutoFit/>
          </a:bodyPr>
          <a:lstStyle/>
          <a:p>
            <a:pPr algn="ctr"/>
            <a:r>
              <a:rPr lang="es-ES" sz="2800" dirty="0">
                <a:latin typeface="Times New Roman" panose="02020603050405020304" pitchFamily="18" charset="0"/>
                <a:cs typeface="Times New Roman" panose="02020603050405020304" pitchFamily="18" charset="0"/>
              </a:rPr>
              <a:t>Un contenedor de abono moderno construido a partir de plásticos</a:t>
            </a:r>
            <a:endParaRPr lang="es-MX"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7612158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a:spLocks noGrp="1"/>
          </p:cNvSpPr>
          <p:nvPr>
            <p:ph type="sldNum" sz="quarter" idx="12"/>
          </p:nvPr>
        </p:nvSpPr>
        <p:spPr>
          <a:xfrm>
            <a:off x="10857370" y="7123897"/>
            <a:ext cx="3022521" cy="162032"/>
          </a:xfrm>
          <a:prstGeom prst="rect">
            <a:avLst/>
          </a:prstGeom>
        </p:spPr>
        <p:txBody>
          <a:bodyPr vert="horz" wrap="square" lIns="0" tIns="0" rIns="0" bIns="0" rtlCol="0" anchor="ctr">
            <a:spAutoFit/>
          </a:bodyPr>
          <a:lstStyle/>
          <a:p>
            <a:pPr marL="114935"/>
            <a:fld id="{81D60167-4931-47E6-BA6A-407CBD079E47}" type="slidenum">
              <a:rPr dirty="0"/>
              <a:pPr marL="114935"/>
              <a:t>70</a:t>
            </a:fld>
            <a:endParaRPr dirty="0"/>
          </a:p>
        </p:txBody>
      </p:sp>
      <p:sp>
        <p:nvSpPr>
          <p:cNvPr id="3" name="CuadroTexto 2">
            <a:extLst>
              <a:ext uri="{FF2B5EF4-FFF2-40B4-BE49-F238E27FC236}">
                <a16:creationId xmlns:a16="http://schemas.microsoft.com/office/drawing/2014/main" id="{4D68B036-8665-41D1-B219-020956BCC731}"/>
              </a:ext>
            </a:extLst>
          </p:cNvPr>
          <p:cNvSpPr txBox="1"/>
          <p:nvPr/>
        </p:nvSpPr>
        <p:spPr>
          <a:xfrm>
            <a:off x="6899297" y="3106586"/>
            <a:ext cx="3657600" cy="338554"/>
          </a:xfrm>
          <a:prstGeom prst="rect">
            <a:avLst/>
          </a:prstGeom>
          <a:solidFill>
            <a:schemeClr val="bg1"/>
          </a:solidFill>
        </p:spPr>
        <p:txBody>
          <a:bodyPr wrap="square">
            <a:spAutoFit/>
          </a:bodyPr>
          <a:lstStyle/>
          <a:p>
            <a:pPr algn="ctr"/>
            <a:r>
              <a:rPr lang="es-ES" sz="1600" dirty="0">
                <a:latin typeface="Times New Roman" panose="02020603050405020304" pitchFamily="18" charset="0"/>
                <a:cs typeface="Times New Roman" panose="02020603050405020304" pitchFamily="18" charset="0"/>
              </a:rPr>
              <a:t>Planta de composteo, Edmonton , Canadá</a:t>
            </a:r>
            <a:endParaRPr lang="es-MX" sz="1600" dirty="0">
              <a:latin typeface="Times New Roman" panose="02020603050405020304" pitchFamily="18" charset="0"/>
              <a:cs typeface="Times New Roman" panose="02020603050405020304" pitchFamily="18" charset="0"/>
            </a:endParaRPr>
          </a:p>
        </p:txBody>
      </p:sp>
      <p:pic>
        <p:nvPicPr>
          <p:cNvPr id="4" name="Imagen 3">
            <a:extLst>
              <a:ext uri="{FF2B5EF4-FFF2-40B4-BE49-F238E27FC236}">
                <a16:creationId xmlns:a16="http://schemas.microsoft.com/office/drawing/2014/main" id="{BA04E741-7539-46AC-8798-06EF227106FC}"/>
              </a:ext>
            </a:extLst>
          </p:cNvPr>
          <p:cNvPicPr>
            <a:picLocks noChangeAspect="1"/>
          </p:cNvPicPr>
          <p:nvPr/>
        </p:nvPicPr>
        <p:blipFill rotWithShape="1">
          <a:blip r:embed="rId3">
            <a:extLst>
              <a:ext uri="{28A0092B-C50C-407E-A947-70E740481C1C}">
                <a14:useLocalDpi xmlns:a14="http://schemas.microsoft.com/office/drawing/2010/main" val="0"/>
              </a:ext>
            </a:extLst>
          </a:blip>
          <a:srcRect l="11223" t="41933" r="66359" b="13698"/>
          <a:stretch/>
        </p:blipFill>
        <p:spPr>
          <a:xfrm>
            <a:off x="197047" y="1065607"/>
            <a:ext cx="4485409" cy="5334000"/>
          </a:xfrm>
          <a:prstGeom prst="rect">
            <a:avLst/>
          </a:prstGeom>
        </p:spPr>
      </p:pic>
      <p:pic>
        <p:nvPicPr>
          <p:cNvPr id="6" name="Imagen 5">
            <a:extLst>
              <a:ext uri="{FF2B5EF4-FFF2-40B4-BE49-F238E27FC236}">
                <a16:creationId xmlns:a16="http://schemas.microsoft.com/office/drawing/2014/main" id="{9E4C4454-F9EA-494A-86C7-AA6717713F4B}"/>
              </a:ext>
            </a:extLst>
          </p:cNvPr>
          <p:cNvPicPr>
            <a:picLocks noChangeAspect="1"/>
          </p:cNvPicPr>
          <p:nvPr/>
        </p:nvPicPr>
        <p:blipFill rotWithShape="1">
          <a:blip r:embed="rId3">
            <a:extLst>
              <a:ext uri="{28A0092B-C50C-407E-A947-70E740481C1C}">
                <a14:useLocalDpi xmlns:a14="http://schemas.microsoft.com/office/drawing/2010/main" val="0"/>
              </a:ext>
            </a:extLst>
          </a:blip>
          <a:srcRect l="35459" t="30840" r="30612" b="42941"/>
          <a:stretch/>
        </p:blipFill>
        <p:spPr>
          <a:xfrm>
            <a:off x="5802312" y="270570"/>
            <a:ext cx="5851570" cy="2716801"/>
          </a:xfrm>
          <a:prstGeom prst="rect">
            <a:avLst/>
          </a:prstGeom>
        </p:spPr>
      </p:pic>
      <p:pic>
        <p:nvPicPr>
          <p:cNvPr id="8" name="Imagen 7">
            <a:extLst>
              <a:ext uri="{FF2B5EF4-FFF2-40B4-BE49-F238E27FC236}">
                <a16:creationId xmlns:a16="http://schemas.microsoft.com/office/drawing/2014/main" id="{C6DCBAA7-F80D-4DEF-87DA-24B0F79C222D}"/>
              </a:ext>
            </a:extLst>
          </p:cNvPr>
          <p:cNvPicPr>
            <a:picLocks noChangeAspect="1"/>
          </p:cNvPicPr>
          <p:nvPr/>
        </p:nvPicPr>
        <p:blipFill rotWithShape="1">
          <a:blip r:embed="rId3">
            <a:extLst>
              <a:ext uri="{28A0092B-C50C-407E-A947-70E740481C1C}">
                <a14:useLocalDpi xmlns:a14="http://schemas.microsoft.com/office/drawing/2010/main" val="0"/>
              </a:ext>
            </a:extLst>
          </a:blip>
          <a:srcRect l="39094" t="63109" r="35459" b="9664"/>
          <a:stretch/>
        </p:blipFill>
        <p:spPr>
          <a:xfrm>
            <a:off x="5914253" y="3486379"/>
            <a:ext cx="5627688" cy="3617800"/>
          </a:xfrm>
          <a:prstGeom prst="rect">
            <a:avLst/>
          </a:prstGeom>
        </p:spPr>
      </p:pic>
    </p:spTree>
    <p:extLst>
      <p:ext uri="{BB962C8B-B14F-4D97-AF65-F5344CB8AC3E}">
        <p14:creationId xmlns:p14="http://schemas.microsoft.com/office/powerpoint/2010/main" val="163593156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a:spLocks noGrp="1"/>
          </p:cNvSpPr>
          <p:nvPr>
            <p:ph type="sldNum" sz="quarter" idx="12"/>
          </p:nvPr>
        </p:nvSpPr>
        <p:spPr>
          <a:xfrm>
            <a:off x="10857370" y="7123897"/>
            <a:ext cx="3022521" cy="162032"/>
          </a:xfrm>
          <a:prstGeom prst="rect">
            <a:avLst/>
          </a:prstGeom>
        </p:spPr>
        <p:txBody>
          <a:bodyPr vert="horz" wrap="square" lIns="0" tIns="0" rIns="0" bIns="0" rtlCol="0" anchor="ctr">
            <a:spAutoFit/>
          </a:bodyPr>
          <a:lstStyle/>
          <a:p>
            <a:pPr marL="114935"/>
            <a:fld id="{81D60167-4931-47E6-BA6A-407CBD079E47}" type="slidenum">
              <a:rPr dirty="0"/>
              <a:pPr marL="114935"/>
              <a:t>71</a:t>
            </a:fld>
            <a:endParaRPr dirty="0"/>
          </a:p>
        </p:txBody>
      </p:sp>
      <p:pic>
        <p:nvPicPr>
          <p:cNvPr id="3" name="Imagen 2">
            <a:extLst>
              <a:ext uri="{FF2B5EF4-FFF2-40B4-BE49-F238E27FC236}">
                <a16:creationId xmlns:a16="http://schemas.microsoft.com/office/drawing/2014/main" id="{46F4EF78-C20A-4DBC-B5E8-789C2FC8D97A}"/>
              </a:ext>
            </a:extLst>
          </p:cNvPr>
          <p:cNvPicPr>
            <a:picLocks noChangeAspect="1"/>
          </p:cNvPicPr>
          <p:nvPr/>
        </p:nvPicPr>
        <p:blipFill rotWithShape="1">
          <a:blip r:embed="rId3">
            <a:extLst>
              <a:ext uri="{28A0092B-C50C-407E-A947-70E740481C1C}">
                <a14:useLocalDpi xmlns:a14="http://schemas.microsoft.com/office/drawing/2010/main" val="0"/>
              </a:ext>
            </a:extLst>
          </a:blip>
          <a:srcRect l="25447" t="23752" r="40624" b="19778"/>
          <a:stretch/>
        </p:blipFill>
        <p:spPr>
          <a:xfrm>
            <a:off x="3135311" y="196849"/>
            <a:ext cx="7089081" cy="7089079"/>
          </a:xfrm>
          <a:prstGeom prst="rect">
            <a:avLst/>
          </a:prstGeom>
        </p:spPr>
      </p:pic>
    </p:spTree>
    <p:extLst>
      <p:ext uri="{BB962C8B-B14F-4D97-AF65-F5344CB8AC3E}">
        <p14:creationId xmlns:p14="http://schemas.microsoft.com/office/powerpoint/2010/main" val="890797429"/>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715</TotalTime>
  <Words>5490</Words>
  <Application>Microsoft Office PowerPoint</Application>
  <PresentationFormat>Personalizado</PresentationFormat>
  <Paragraphs>518</Paragraphs>
  <Slides>71</Slides>
  <Notes>56</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71</vt:i4>
      </vt:variant>
    </vt:vector>
  </HeadingPairs>
  <TitlesOfParts>
    <vt:vector size="76" baseType="lpstr">
      <vt:lpstr>Arial</vt:lpstr>
      <vt:lpstr>Calibri</vt:lpstr>
      <vt:lpstr>Calibri Light</vt:lpstr>
      <vt:lpstr>Times New Roman</vt:lpstr>
      <vt:lpstr>Tema de Office</vt:lpstr>
      <vt:lpstr>Presentación de PowerPoint</vt:lpstr>
      <vt:lpstr>Manejo de desechos o basura solida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16.LECTURE-Solid waste management</dc:title>
  <dc:creator>Jānis</dc:creator>
  <cp:lastModifiedBy>INOCENTE GUADALUPE ESPINOZA MALDONADO</cp:lastModifiedBy>
  <cp:revision>22</cp:revision>
  <dcterms:created xsi:type="dcterms:W3CDTF">2021-11-14T15:51:45Z</dcterms:created>
  <dcterms:modified xsi:type="dcterms:W3CDTF">2021-11-22T20:26:44Z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2015-11-16T00:00:00Z</vt:filetime>
  </property>
  <property fmtid="{D5CDD505-2E9C-101B-9397-08002B2CF9AE}" pid="3" name="LastSaved">
    <vt:filetime>2021-11-14T00:00:00Z</vt:filetime>
  </property>
</Properties>
</file>