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mp" ContentType="image/png"/>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1"/>
  </p:notesMasterIdLst>
  <p:sldIdLst>
    <p:sldId id="292" r:id="rId2"/>
    <p:sldId id="264" r:id="rId3"/>
    <p:sldId id="256" r:id="rId4"/>
    <p:sldId id="290" r:id="rId5"/>
    <p:sldId id="257" r:id="rId6"/>
    <p:sldId id="258" r:id="rId7"/>
    <p:sldId id="289" r:id="rId8"/>
    <p:sldId id="273" r:id="rId9"/>
    <p:sldId id="266" r:id="rId10"/>
    <p:sldId id="260" r:id="rId11"/>
    <p:sldId id="268" r:id="rId12"/>
    <p:sldId id="271" r:id="rId13"/>
    <p:sldId id="274" r:id="rId14"/>
    <p:sldId id="269" r:id="rId15"/>
    <p:sldId id="278" r:id="rId16"/>
    <p:sldId id="275" r:id="rId17"/>
    <p:sldId id="276" r:id="rId18"/>
    <p:sldId id="295" r:id="rId19"/>
    <p:sldId id="279" r:id="rId20"/>
    <p:sldId id="270" r:id="rId21"/>
    <p:sldId id="283" r:id="rId22"/>
    <p:sldId id="300" r:id="rId23"/>
    <p:sldId id="284" r:id="rId24"/>
    <p:sldId id="291" r:id="rId25"/>
    <p:sldId id="285" r:id="rId26"/>
    <p:sldId id="286" r:id="rId27"/>
    <p:sldId id="313" r:id="rId28"/>
    <p:sldId id="297" r:id="rId29"/>
    <p:sldId id="296" r:id="rId30"/>
    <p:sldId id="301" r:id="rId31"/>
    <p:sldId id="302" r:id="rId32"/>
    <p:sldId id="303" r:id="rId33"/>
    <p:sldId id="304" r:id="rId34"/>
    <p:sldId id="305" r:id="rId35"/>
    <p:sldId id="306" r:id="rId36"/>
    <p:sldId id="314" r:id="rId37"/>
    <p:sldId id="307" r:id="rId38"/>
    <p:sldId id="308" r:id="rId39"/>
    <p:sldId id="309" r:id="rId40"/>
    <p:sldId id="310" r:id="rId41"/>
    <p:sldId id="311" r:id="rId42"/>
    <p:sldId id="312" r:id="rId43"/>
    <p:sldId id="323" r:id="rId44"/>
    <p:sldId id="324" r:id="rId45"/>
    <p:sldId id="325" r:id="rId46"/>
    <p:sldId id="326" r:id="rId47"/>
    <p:sldId id="327" r:id="rId48"/>
    <p:sldId id="328" r:id="rId49"/>
    <p:sldId id="329" r:id="rId50"/>
    <p:sldId id="330" r:id="rId51"/>
    <p:sldId id="331" r:id="rId52"/>
    <p:sldId id="332" r:id="rId53"/>
    <p:sldId id="333" r:id="rId54"/>
    <p:sldId id="334" r:id="rId55"/>
    <p:sldId id="335" r:id="rId56"/>
    <p:sldId id="336" r:id="rId57"/>
    <p:sldId id="337" r:id="rId58"/>
    <p:sldId id="338" r:id="rId59"/>
    <p:sldId id="339" r:id="rId60"/>
    <p:sldId id="340" r:id="rId61"/>
    <p:sldId id="341" r:id="rId62"/>
    <p:sldId id="315" r:id="rId63"/>
    <p:sldId id="288" r:id="rId64"/>
    <p:sldId id="342" r:id="rId65"/>
    <p:sldId id="272" r:id="rId66"/>
    <p:sldId id="294" r:id="rId67"/>
    <p:sldId id="265" r:id="rId68"/>
    <p:sldId id="277" r:id="rId69"/>
    <p:sldId id="267" r:id="rId70"/>
    <p:sldId id="259" r:id="rId71"/>
    <p:sldId id="263" r:id="rId72"/>
    <p:sldId id="287" r:id="rId73"/>
    <p:sldId id="293" r:id="rId74"/>
    <p:sldId id="349" r:id="rId75"/>
    <p:sldId id="348" r:id="rId76"/>
    <p:sldId id="262" r:id="rId77"/>
    <p:sldId id="343" r:id="rId78"/>
    <p:sldId id="344" r:id="rId79"/>
    <p:sldId id="345" r:id="rId80"/>
    <p:sldId id="346" r:id="rId81"/>
    <p:sldId id="347" r:id="rId82"/>
    <p:sldId id="351" r:id="rId83"/>
    <p:sldId id="352" r:id="rId84"/>
    <p:sldId id="353" r:id="rId85"/>
    <p:sldId id="354" r:id="rId86"/>
    <p:sldId id="355" r:id="rId87"/>
    <p:sldId id="261" r:id="rId88"/>
    <p:sldId id="280" r:id="rId89"/>
    <p:sldId id="299" r:id="rId90"/>
    <p:sldId id="298" r:id="rId91"/>
    <p:sldId id="317" r:id="rId92"/>
    <p:sldId id="318" r:id="rId93"/>
    <p:sldId id="316" r:id="rId94"/>
    <p:sldId id="319" r:id="rId95"/>
    <p:sldId id="322" r:id="rId96"/>
    <p:sldId id="281" r:id="rId97"/>
    <p:sldId id="320" r:id="rId98"/>
    <p:sldId id="282" r:id="rId99"/>
    <p:sldId id="321" r:id="rId100"/>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10" autoAdjust="0"/>
    <p:restoredTop sz="94660"/>
  </p:normalViewPr>
  <p:slideViewPr>
    <p:cSldViewPr snapToGrid="0">
      <p:cViewPr varScale="1">
        <p:scale>
          <a:sx n="103" d="100"/>
          <a:sy n="103" d="100"/>
        </p:scale>
        <p:origin x="2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charts/_rels/chart1.xml.rels><?xml version="1.0" encoding="UTF-8" standalone="yes"?>
<Relationships xmlns="http://schemas.openxmlformats.org/package/2006/relationships"><Relationship Id="rId2" Type="http://schemas.openxmlformats.org/officeDocument/2006/relationships/oleObject" Target="Libro1"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scatterChart>
        <c:scatterStyle val="lineMarker"/>
        <c:varyColors val="0"/>
        <c:ser>
          <c:idx val="0"/>
          <c:order val="0"/>
          <c:tx>
            <c:v>1</c:v>
          </c:tx>
          <c:spPr>
            <a:ln w="12700">
              <a:solidFill>
                <a:srgbClr val="FF0000"/>
              </a:solidFill>
            </a:ln>
          </c:spPr>
          <c:marker>
            <c:spPr>
              <a:ln w="12700">
                <a:solidFill>
                  <a:srgbClr val="FF0000"/>
                </a:solidFill>
              </a:ln>
            </c:spPr>
          </c:marker>
          <c:xVal>
            <c:numRef>
              <c:f>Hoja1!$A$1:$A$15</c:f>
              <c:numCache>
                <c:formatCode>General</c:formatCode>
                <c:ptCount val="1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numCache>
            </c:numRef>
          </c:xVal>
          <c:yVal>
            <c:numRef>
              <c:f>Hoja1!$C$1:$C$15</c:f>
              <c:numCache>
                <c:formatCode>0.000</c:formatCode>
                <c:ptCount val="15"/>
                <c:pt idx="0">
                  <c:v>1.23</c:v>
                </c:pt>
                <c:pt idx="1">
                  <c:v>1.1708399999999999</c:v>
                </c:pt>
                <c:pt idx="2">
                  <c:v>1.11168</c:v>
                </c:pt>
                <c:pt idx="3">
                  <c:v>1.0525199999999999</c:v>
                </c:pt>
                <c:pt idx="4">
                  <c:v>0.99335999999999958</c:v>
                </c:pt>
                <c:pt idx="5">
                  <c:v>0.93419999999999992</c:v>
                </c:pt>
                <c:pt idx="6">
                  <c:v>0.87504000000000082</c:v>
                </c:pt>
                <c:pt idx="7">
                  <c:v>0.81587999999999994</c:v>
                </c:pt>
                <c:pt idx="8">
                  <c:v>0.75672000000000095</c:v>
                </c:pt>
                <c:pt idx="9">
                  <c:v>0.69755999999999996</c:v>
                </c:pt>
                <c:pt idx="10">
                  <c:v>0.63840000000000052</c:v>
                </c:pt>
                <c:pt idx="11">
                  <c:v>0.57923999999999998</c:v>
                </c:pt>
                <c:pt idx="12">
                  <c:v>0.52007999999999999</c:v>
                </c:pt>
                <c:pt idx="13">
                  <c:v>0.46092000000000027</c:v>
                </c:pt>
                <c:pt idx="14">
                  <c:v>0.40176000000000001</c:v>
                </c:pt>
              </c:numCache>
            </c:numRef>
          </c:yVal>
          <c:smooth val="0"/>
          <c:extLst>
            <c:ext xmlns:c16="http://schemas.microsoft.com/office/drawing/2014/chart" uri="{C3380CC4-5D6E-409C-BE32-E72D297353CC}">
              <c16:uniqueId val="{00000000-BFCA-4F6E-ABCC-6FB32FED7416}"/>
            </c:ext>
          </c:extLst>
        </c:ser>
        <c:ser>
          <c:idx val="1"/>
          <c:order val="1"/>
          <c:tx>
            <c:v>2</c:v>
          </c:tx>
          <c:spPr>
            <a:ln w="12700"/>
          </c:spPr>
          <c:marker>
            <c:spPr>
              <a:ln w="12700"/>
            </c:spPr>
          </c:marker>
          <c:xVal>
            <c:numRef>
              <c:f>Hoja1!$A$1:$A$15</c:f>
              <c:numCache>
                <c:formatCode>General</c:formatCode>
                <c:ptCount val="1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numCache>
            </c:numRef>
          </c:xVal>
          <c:yVal>
            <c:numRef>
              <c:f>Hoja1!$D$1:$D$15</c:f>
              <c:numCache>
                <c:formatCode>0.000</c:formatCode>
                <c:ptCount val="15"/>
                <c:pt idx="0" formatCode="General">
                  <c:v>0</c:v>
                </c:pt>
                <c:pt idx="1">
                  <c:v>-5.9160000000000039E-2</c:v>
                </c:pt>
                <c:pt idx="2">
                  <c:v>-0.11831999999999991</c:v>
                </c:pt>
                <c:pt idx="3">
                  <c:v>-0.17748000000000014</c:v>
                </c:pt>
                <c:pt idx="4">
                  <c:v>-0.23663999999999999</c:v>
                </c:pt>
                <c:pt idx="5">
                  <c:v>-0.29580000000000034</c:v>
                </c:pt>
                <c:pt idx="6">
                  <c:v>-0.35496000000000028</c:v>
                </c:pt>
                <c:pt idx="7">
                  <c:v>-0.41412000000000032</c:v>
                </c:pt>
                <c:pt idx="8">
                  <c:v>-0.47328000000000026</c:v>
                </c:pt>
                <c:pt idx="9">
                  <c:v>-0.53244000000000002</c:v>
                </c:pt>
                <c:pt idx="10">
                  <c:v>-0.59160000000000001</c:v>
                </c:pt>
                <c:pt idx="11">
                  <c:v>-0.65076000000000056</c:v>
                </c:pt>
                <c:pt idx="12">
                  <c:v>-0.70992000000000055</c:v>
                </c:pt>
                <c:pt idx="13">
                  <c:v>-0.76908000000000054</c:v>
                </c:pt>
                <c:pt idx="14">
                  <c:v>-0.82823999999999998</c:v>
                </c:pt>
              </c:numCache>
            </c:numRef>
          </c:yVal>
          <c:smooth val="0"/>
          <c:extLst>
            <c:ext xmlns:c16="http://schemas.microsoft.com/office/drawing/2014/chart" uri="{C3380CC4-5D6E-409C-BE32-E72D297353CC}">
              <c16:uniqueId val="{00000001-BFCA-4F6E-ABCC-6FB32FED7416}"/>
            </c:ext>
          </c:extLst>
        </c:ser>
        <c:dLbls>
          <c:showLegendKey val="0"/>
          <c:showVal val="0"/>
          <c:showCatName val="0"/>
          <c:showSerName val="0"/>
          <c:showPercent val="0"/>
          <c:showBubbleSize val="0"/>
        </c:dLbls>
        <c:axId val="313310584"/>
        <c:axId val="313310192"/>
      </c:scatterChart>
      <c:valAx>
        <c:axId val="313310584"/>
        <c:scaling>
          <c:orientation val="minMax"/>
          <c:max val="14"/>
        </c:scaling>
        <c:delete val="0"/>
        <c:axPos val="b"/>
        <c:majorGridlines>
          <c:spPr>
            <a:ln>
              <a:noFill/>
            </a:ln>
          </c:spPr>
        </c:majorGridlines>
        <c:numFmt formatCode="General" sourceLinked="1"/>
        <c:majorTickMark val="out"/>
        <c:minorTickMark val="none"/>
        <c:tickLblPos val="nextTo"/>
        <c:crossAx val="313310192"/>
        <c:crossesAt val="-1"/>
        <c:crossBetween val="midCat"/>
      </c:valAx>
      <c:valAx>
        <c:axId val="313310192"/>
        <c:scaling>
          <c:orientation val="minMax"/>
        </c:scaling>
        <c:delete val="0"/>
        <c:axPos val="l"/>
        <c:majorGridlines/>
        <c:numFmt formatCode="0.000" sourceLinked="1"/>
        <c:majorTickMark val="out"/>
        <c:minorTickMark val="none"/>
        <c:tickLblPos val="nextTo"/>
        <c:crossAx val="313310584"/>
        <c:crossesAt val="-1"/>
        <c:crossBetween val="midCat"/>
      </c:valAx>
      <c:spPr>
        <a:ln w="12700">
          <a:solidFill>
            <a:srgbClr val="BBE0E3">
              <a:alpha val="99000"/>
            </a:srgbClr>
          </a:solidFill>
        </a:ln>
      </c:spPr>
    </c:plotArea>
    <c:legend>
      <c:legendPos val="r"/>
      <c:overlay val="0"/>
    </c:legend>
    <c:plotVisOnly val="1"/>
    <c:dispBlanksAs val="gap"/>
    <c:showDLblsOverMax val="0"/>
  </c:chart>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2.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8.wmf"/><Relationship Id="rId1" Type="http://schemas.openxmlformats.org/officeDocument/2006/relationships/image" Target="../media/image37.wmf"/><Relationship Id="rId6" Type="http://schemas.openxmlformats.org/officeDocument/2006/relationships/image" Target="../media/image42.wmf"/><Relationship Id="rId5" Type="http://schemas.openxmlformats.org/officeDocument/2006/relationships/image" Target="../media/image41.wmf"/><Relationship Id="rId4" Type="http://schemas.openxmlformats.org/officeDocument/2006/relationships/image" Target="../media/image40.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39.wmf"/><Relationship Id="rId6" Type="http://schemas.openxmlformats.org/officeDocument/2006/relationships/image" Target="../media/image47.wmf"/><Relationship Id="rId5" Type="http://schemas.openxmlformats.org/officeDocument/2006/relationships/image" Target="../media/image46.wmf"/><Relationship Id="rId4" Type="http://schemas.openxmlformats.org/officeDocument/2006/relationships/image" Target="../media/image45.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49.wmf"/><Relationship Id="rId1" Type="http://schemas.openxmlformats.org/officeDocument/2006/relationships/image" Target="../media/image48.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image" Target="../media/image57.wmf"/><Relationship Id="rId1" Type="http://schemas.openxmlformats.org/officeDocument/2006/relationships/image" Target="../media/image56.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1.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65.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74.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77.wmf"/><Relationship Id="rId2" Type="http://schemas.openxmlformats.org/officeDocument/2006/relationships/image" Target="../media/image76.wmf"/><Relationship Id="rId1" Type="http://schemas.openxmlformats.org/officeDocument/2006/relationships/image" Target="../media/image75.wmf"/><Relationship Id="rId4" Type="http://schemas.openxmlformats.org/officeDocument/2006/relationships/image" Target="../media/image78.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81.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83.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84.wmf"/><Relationship Id="rId2" Type="http://schemas.openxmlformats.org/officeDocument/2006/relationships/image" Target="../media/image81.wmf"/><Relationship Id="rId1" Type="http://schemas.openxmlformats.org/officeDocument/2006/relationships/image" Target="../media/image83.w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84.wmf"/><Relationship Id="rId7" Type="http://schemas.openxmlformats.org/officeDocument/2006/relationships/image" Target="../media/image91.wmf"/><Relationship Id="rId2" Type="http://schemas.openxmlformats.org/officeDocument/2006/relationships/image" Target="../media/image87.wmf"/><Relationship Id="rId1" Type="http://schemas.openxmlformats.org/officeDocument/2006/relationships/image" Target="../media/image86.wmf"/><Relationship Id="rId6" Type="http://schemas.openxmlformats.org/officeDocument/2006/relationships/image" Target="../media/image90.wmf"/><Relationship Id="rId5" Type="http://schemas.openxmlformats.org/officeDocument/2006/relationships/image" Target="../media/image89.wmf"/><Relationship Id="rId4" Type="http://schemas.openxmlformats.org/officeDocument/2006/relationships/image" Target="../media/image88.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92.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92.w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94.wmf"/><Relationship Id="rId1" Type="http://schemas.openxmlformats.org/officeDocument/2006/relationships/image" Target="../media/image92.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96.wmf"/></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100.wmf"/><Relationship Id="rId2" Type="http://schemas.openxmlformats.org/officeDocument/2006/relationships/image" Target="../media/image99.wmf"/><Relationship Id="rId1" Type="http://schemas.openxmlformats.org/officeDocument/2006/relationships/image" Target="../media/image98.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0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357FDB-3638-47AF-8809-E893A480FE36}" type="datetimeFigureOut">
              <a:rPr lang="es-MX" smtClean="0"/>
              <a:t>10/08/2025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19441E-BC7D-4306-A952-F0A4270C5C07}" type="slidenum">
              <a:rPr lang="es-MX" smtClean="0"/>
              <a:t>‹Nº›</a:t>
            </a:fld>
            <a:endParaRPr lang="es-MX"/>
          </a:p>
        </p:txBody>
      </p:sp>
    </p:spTree>
    <p:extLst>
      <p:ext uri="{BB962C8B-B14F-4D97-AF65-F5344CB8AC3E}">
        <p14:creationId xmlns:p14="http://schemas.microsoft.com/office/powerpoint/2010/main" val="2069933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AA5C72-3B4F-4EEA-8813-4004B4F199BB}" type="slidenum">
              <a:rPr lang="es-ES" altLang="es-MX" smtClean="0"/>
              <a:pPr>
                <a:spcBef>
                  <a:spcPct val="0"/>
                </a:spcBef>
              </a:pPr>
              <a:t>46</a:t>
            </a:fld>
            <a:endParaRPr lang="es-ES" altLang="es-MX"/>
          </a:p>
        </p:txBody>
      </p:sp>
      <p:sp>
        <p:nvSpPr>
          <p:cNvPr id="56323" name="1 Marcador de imagen de diapositiva"/>
          <p:cNvSpPr>
            <a:spLocks noGrp="1" noRot="1" noChangeAspect="1" noTextEdit="1"/>
          </p:cNvSpPr>
          <p:nvPr>
            <p:ph type="sldImg"/>
          </p:nvPr>
        </p:nvSpPr>
        <p:spPr>
          <a:ln/>
        </p:spPr>
      </p:sp>
      <p:sp>
        <p:nvSpPr>
          <p:cNvPr id="56324"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latin typeface="Arial" panose="020B0604020202020204" pitchFamily="34" charset="0"/>
            </a:endParaRPr>
          </a:p>
        </p:txBody>
      </p:sp>
      <p:sp>
        <p:nvSpPr>
          <p:cNvPr id="56325" name="3 Marcador de número de diapositiva"/>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46AF433-33F1-4981-8273-3F05E2BAA686}" type="slidenum">
              <a:rPr lang="en-US" altLang="es-MX"/>
              <a:pPr algn="r" eaLnBrk="1" hangingPunct="1">
                <a:spcBef>
                  <a:spcPct val="0"/>
                </a:spcBef>
              </a:pPr>
              <a:t>46</a:t>
            </a:fld>
            <a:endParaRPr lang="en-US" altLang="es-MX"/>
          </a:p>
        </p:txBody>
      </p:sp>
    </p:spTree>
    <p:extLst>
      <p:ext uri="{BB962C8B-B14F-4D97-AF65-F5344CB8AC3E}">
        <p14:creationId xmlns:p14="http://schemas.microsoft.com/office/powerpoint/2010/main" val="2725642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BECB54E-960F-4CFF-97DD-E43842523D09}" type="slidenum">
              <a:rPr lang="es-ES" altLang="es-MX" smtClean="0"/>
              <a:pPr>
                <a:spcBef>
                  <a:spcPct val="0"/>
                </a:spcBef>
              </a:pPr>
              <a:t>48</a:t>
            </a:fld>
            <a:endParaRPr lang="es-ES" altLang="es-MX"/>
          </a:p>
        </p:txBody>
      </p:sp>
      <p:sp>
        <p:nvSpPr>
          <p:cNvPr id="59395" name="1 Marcador de imagen de diapositiva"/>
          <p:cNvSpPr>
            <a:spLocks noGrp="1" noRot="1" noChangeAspect="1" noTextEdit="1"/>
          </p:cNvSpPr>
          <p:nvPr>
            <p:ph type="sldImg"/>
          </p:nvPr>
        </p:nvSpPr>
        <p:spPr>
          <a:ln/>
        </p:spPr>
      </p:sp>
      <p:sp>
        <p:nvSpPr>
          <p:cNvPr id="59396" name="2 Marcador de notas"/>
          <p:cNvSpPr>
            <a:spLocks noGrp="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latin typeface="Arial" panose="020B0604020202020204" pitchFamily="34" charset="0"/>
            </a:endParaRPr>
          </a:p>
        </p:txBody>
      </p:sp>
      <p:sp>
        <p:nvSpPr>
          <p:cNvPr id="59397" name="3 Marcador de número de diapositiva"/>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7017DFB2-3263-4817-A115-59E2D4103731}" type="slidenum">
              <a:rPr lang="en-US" altLang="es-MX">
                <a:latin typeface="Times New Roman" panose="02020603050405020304" pitchFamily="18" charset="0"/>
              </a:rPr>
              <a:pPr algn="r">
                <a:spcBef>
                  <a:spcPct val="0"/>
                </a:spcBef>
              </a:pPr>
              <a:t>48</a:t>
            </a:fld>
            <a:endParaRPr lang="en-US" altLang="es-MX">
              <a:latin typeface="Times New Roman" panose="02020603050405020304" pitchFamily="18" charset="0"/>
            </a:endParaRPr>
          </a:p>
        </p:txBody>
      </p:sp>
    </p:spTree>
    <p:extLst>
      <p:ext uri="{BB962C8B-B14F-4D97-AF65-F5344CB8AC3E}">
        <p14:creationId xmlns:p14="http://schemas.microsoft.com/office/powerpoint/2010/main" val="2548129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BECB54E-960F-4CFF-97DD-E43842523D09}" type="slidenum">
              <a:rPr lang="es-ES" altLang="es-MX" smtClean="0"/>
              <a:pPr>
                <a:spcBef>
                  <a:spcPct val="0"/>
                </a:spcBef>
              </a:pPr>
              <a:t>49</a:t>
            </a:fld>
            <a:endParaRPr lang="es-ES" altLang="es-MX"/>
          </a:p>
        </p:txBody>
      </p:sp>
      <p:sp>
        <p:nvSpPr>
          <p:cNvPr id="59395" name="1 Marcador de imagen de diapositiva"/>
          <p:cNvSpPr>
            <a:spLocks noGrp="1" noRot="1" noChangeAspect="1" noTextEdit="1"/>
          </p:cNvSpPr>
          <p:nvPr>
            <p:ph type="sldImg"/>
          </p:nvPr>
        </p:nvSpPr>
        <p:spPr>
          <a:ln/>
        </p:spPr>
      </p:sp>
      <p:sp>
        <p:nvSpPr>
          <p:cNvPr id="59396" name="2 Marcador de notas"/>
          <p:cNvSpPr>
            <a:spLocks noGrp="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latin typeface="Arial" panose="020B0604020202020204" pitchFamily="34" charset="0"/>
            </a:endParaRPr>
          </a:p>
        </p:txBody>
      </p:sp>
      <p:sp>
        <p:nvSpPr>
          <p:cNvPr id="59397" name="3 Marcador de número de diapositiva"/>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7017DFB2-3263-4817-A115-59E2D4103731}" type="slidenum">
              <a:rPr lang="en-US" altLang="es-MX">
                <a:latin typeface="Times New Roman" panose="02020603050405020304" pitchFamily="18" charset="0"/>
              </a:rPr>
              <a:pPr algn="r">
                <a:spcBef>
                  <a:spcPct val="0"/>
                </a:spcBef>
              </a:pPr>
              <a:t>49</a:t>
            </a:fld>
            <a:endParaRPr lang="en-US" altLang="es-MX">
              <a:latin typeface="Times New Roman" panose="02020603050405020304" pitchFamily="18" charset="0"/>
            </a:endParaRPr>
          </a:p>
        </p:txBody>
      </p:sp>
    </p:spTree>
    <p:extLst>
      <p:ext uri="{BB962C8B-B14F-4D97-AF65-F5344CB8AC3E}">
        <p14:creationId xmlns:p14="http://schemas.microsoft.com/office/powerpoint/2010/main" val="2548129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63516C-A980-416F-BFB8-6FA7B881621F}" type="slidenum">
              <a:rPr lang="es-ES" altLang="es-MX" smtClean="0"/>
              <a:pPr>
                <a:spcBef>
                  <a:spcPct val="0"/>
                </a:spcBef>
              </a:pPr>
              <a:t>50</a:t>
            </a:fld>
            <a:endParaRPr lang="es-ES" altLang="es-MX"/>
          </a:p>
        </p:txBody>
      </p:sp>
      <p:sp>
        <p:nvSpPr>
          <p:cNvPr id="61443" name="1 Marcador de imagen de diapositiva"/>
          <p:cNvSpPr>
            <a:spLocks noGrp="1" noRot="1" noChangeAspect="1" noTextEdit="1"/>
          </p:cNvSpPr>
          <p:nvPr>
            <p:ph type="sldImg"/>
          </p:nvPr>
        </p:nvSpPr>
        <p:spPr>
          <a:ln/>
        </p:spPr>
      </p:sp>
      <p:sp>
        <p:nvSpPr>
          <p:cNvPr id="61444"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latin typeface="Arial" panose="020B0604020202020204" pitchFamily="34" charset="0"/>
            </a:endParaRPr>
          </a:p>
        </p:txBody>
      </p:sp>
      <p:sp>
        <p:nvSpPr>
          <p:cNvPr id="61445" name="3 Marcador de número de diapositiva"/>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F741D66-29D7-4823-BCC0-98A644FD7F46}" type="slidenum">
              <a:rPr lang="en-US" altLang="es-MX"/>
              <a:pPr algn="r" eaLnBrk="1" hangingPunct="1">
                <a:spcBef>
                  <a:spcPct val="0"/>
                </a:spcBef>
              </a:pPr>
              <a:t>50</a:t>
            </a:fld>
            <a:endParaRPr lang="en-US" altLang="es-MX"/>
          </a:p>
        </p:txBody>
      </p:sp>
    </p:spTree>
    <p:extLst>
      <p:ext uri="{BB962C8B-B14F-4D97-AF65-F5344CB8AC3E}">
        <p14:creationId xmlns:p14="http://schemas.microsoft.com/office/powerpoint/2010/main" val="4268816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C8C287-C6C8-430A-9497-D4D40D01728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96C1A661-A3CF-46B2-91AD-504754A84D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4AD54A6D-87DD-40D7-AC92-51F2394F9119}"/>
              </a:ext>
            </a:extLst>
          </p:cNvPr>
          <p:cNvSpPr>
            <a:spLocks noGrp="1"/>
          </p:cNvSpPr>
          <p:nvPr>
            <p:ph type="dt" sz="half" idx="10"/>
          </p:nvPr>
        </p:nvSpPr>
        <p:spPr/>
        <p:txBody>
          <a:bodyPr/>
          <a:lstStyle/>
          <a:p>
            <a:fld id="{5CF20E72-BF51-49B4-9527-0D82F357D1E0}" type="datetimeFigureOut">
              <a:rPr lang="es-MX" smtClean="0"/>
              <a:t>10/08/2025</a:t>
            </a:fld>
            <a:endParaRPr lang="es-MX"/>
          </a:p>
        </p:txBody>
      </p:sp>
      <p:sp>
        <p:nvSpPr>
          <p:cNvPr id="5" name="Marcador de pie de página 4">
            <a:extLst>
              <a:ext uri="{FF2B5EF4-FFF2-40B4-BE49-F238E27FC236}">
                <a16:creationId xmlns:a16="http://schemas.microsoft.com/office/drawing/2014/main" id="{E29DFD75-B814-46DE-88DC-35AC5BB0B58B}"/>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7B054B82-F0B1-41B7-A2B4-148A35179D3A}"/>
              </a:ext>
            </a:extLst>
          </p:cNvPr>
          <p:cNvSpPr>
            <a:spLocks noGrp="1"/>
          </p:cNvSpPr>
          <p:nvPr>
            <p:ph type="sldNum" sz="quarter" idx="12"/>
          </p:nvPr>
        </p:nvSpPr>
        <p:spPr/>
        <p:txBody>
          <a:bodyPr/>
          <a:lstStyle/>
          <a:p>
            <a:fld id="{53492CAF-F7AD-4F5C-887A-D86331D651FC}" type="slidenum">
              <a:rPr lang="es-MX" smtClean="0"/>
              <a:t>‹Nº›</a:t>
            </a:fld>
            <a:endParaRPr lang="es-MX"/>
          </a:p>
        </p:txBody>
      </p:sp>
    </p:spTree>
    <p:extLst>
      <p:ext uri="{BB962C8B-B14F-4D97-AF65-F5344CB8AC3E}">
        <p14:creationId xmlns:p14="http://schemas.microsoft.com/office/powerpoint/2010/main" val="3631417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01344A-85B1-4A5F-961A-7E5029D804A1}"/>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0A4DEA21-FDC1-4F64-8C1C-ACEE83AE6CD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374CD463-504F-447F-85A3-BAA5EA2FF286}"/>
              </a:ext>
            </a:extLst>
          </p:cNvPr>
          <p:cNvSpPr>
            <a:spLocks noGrp="1"/>
          </p:cNvSpPr>
          <p:nvPr>
            <p:ph type="dt" sz="half" idx="10"/>
          </p:nvPr>
        </p:nvSpPr>
        <p:spPr/>
        <p:txBody>
          <a:bodyPr/>
          <a:lstStyle/>
          <a:p>
            <a:fld id="{5CF20E72-BF51-49B4-9527-0D82F357D1E0}" type="datetimeFigureOut">
              <a:rPr lang="es-MX" smtClean="0"/>
              <a:t>10/08/2025</a:t>
            </a:fld>
            <a:endParaRPr lang="es-MX"/>
          </a:p>
        </p:txBody>
      </p:sp>
      <p:sp>
        <p:nvSpPr>
          <p:cNvPr id="5" name="Marcador de pie de página 4">
            <a:extLst>
              <a:ext uri="{FF2B5EF4-FFF2-40B4-BE49-F238E27FC236}">
                <a16:creationId xmlns:a16="http://schemas.microsoft.com/office/drawing/2014/main" id="{2EBA4E58-F5D7-42B2-9054-A2E4291A61C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66498A7-CB8D-4AF0-9009-BC66C4EE86C5}"/>
              </a:ext>
            </a:extLst>
          </p:cNvPr>
          <p:cNvSpPr>
            <a:spLocks noGrp="1"/>
          </p:cNvSpPr>
          <p:nvPr>
            <p:ph type="sldNum" sz="quarter" idx="12"/>
          </p:nvPr>
        </p:nvSpPr>
        <p:spPr/>
        <p:txBody>
          <a:bodyPr/>
          <a:lstStyle/>
          <a:p>
            <a:fld id="{53492CAF-F7AD-4F5C-887A-D86331D651FC}" type="slidenum">
              <a:rPr lang="es-MX" smtClean="0"/>
              <a:t>‹Nº›</a:t>
            </a:fld>
            <a:endParaRPr lang="es-MX"/>
          </a:p>
        </p:txBody>
      </p:sp>
    </p:spTree>
    <p:extLst>
      <p:ext uri="{BB962C8B-B14F-4D97-AF65-F5344CB8AC3E}">
        <p14:creationId xmlns:p14="http://schemas.microsoft.com/office/powerpoint/2010/main" val="3781031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394696-7648-42A6-9D0B-022CA8C5F1E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CB949AE8-E5E4-4285-956D-4FCBFB78CD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2522231-D1F4-4CE0-87F6-BEED088DABBF}"/>
              </a:ext>
            </a:extLst>
          </p:cNvPr>
          <p:cNvSpPr>
            <a:spLocks noGrp="1"/>
          </p:cNvSpPr>
          <p:nvPr>
            <p:ph type="dt" sz="half" idx="10"/>
          </p:nvPr>
        </p:nvSpPr>
        <p:spPr/>
        <p:txBody>
          <a:bodyPr/>
          <a:lstStyle/>
          <a:p>
            <a:fld id="{5CF20E72-BF51-49B4-9527-0D82F357D1E0}" type="datetimeFigureOut">
              <a:rPr lang="es-MX" smtClean="0"/>
              <a:t>10/08/2025</a:t>
            </a:fld>
            <a:endParaRPr lang="es-MX"/>
          </a:p>
        </p:txBody>
      </p:sp>
      <p:sp>
        <p:nvSpPr>
          <p:cNvPr id="5" name="Marcador de pie de página 4">
            <a:extLst>
              <a:ext uri="{FF2B5EF4-FFF2-40B4-BE49-F238E27FC236}">
                <a16:creationId xmlns:a16="http://schemas.microsoft.com/office/drawing/2014/main" id="{999B3B02-AD43-4519-BCD3-931F5E8E4C3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8D7E8E3F-5B3D-4AB5-841D-EF26887C7AC7}"/>
              </a:ext>
            </a:extLst>
          </p:cNvPr>
          <p:cNvSpPr>
            <a:spLocks noGrp="1"/>
          </p:cNvSpPr>
          <p:nvPr>
            <p:ph type="sldNum" sz="quarter" idx="12"/>
          </p:nvPr>
        </p:nvSpPr>
        <p:spPr/>
        <p:txBody>
          <a:bodyPr/>
          <a:lstStyle/>
          <a:p>
            <a:fld id="{53492CAF-F7AD-4F5C-887A-D86331D651FC}" type="slidenum">
              <a:rPr lang="es-MX" smtClean="0"/>
              <a:t>‹Nº›</a:t>
            </a:fld>
            <a:endParaRPr lang="es-MX"/>
          </a:p>
        </p:txBody>
      </p:sp>
    </p:spTree>
    <p:extLst>
      <p:ext uri="{BB962C8B-B14F-4D97-AF65-F5344CB8AC3E}">
        <p14:creationId xmlns:p14="http://schemas.microsoft.com/office/powerpoint/2010/main" val="17155567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B84C78-508A-4227-ACE2-202E8A06D875}"/>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7236D6E6-D308-4BB6-AD18-3C445CAC02A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2C5358BD-3785-453B-A6C6-526DC9E0BA07}"/>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E15256F2-B5BA-421B-89A4-CDAFB372ECB4}"/>
              </a:ext>
            </a:extLst>
          </p:cNvPr>
          <p:cNvSpPr>
            <a:spLocks noGrp="1"/>
          </p:cNvSpPr>
          <p:nvPr>
            <p:ph type="dt" sz="half" idx="10"/>
          </p:nvPr>
        </p:nvSpPr>
        <p:spPr/>
        <p:txBody>
          <a:bodyPr/>
          <a:lstStyle/>
          <a:p>
            <a:fld id="{5CF20E72-BF51-49B4-9527-0D82F357D1E0}" type="datetimeFigureOut">
              <a:rPr lang="es-MX" smtClean="0"/>
              <a:t>10/08/2025</a:t>
            </a:fld>
            <a:endParaRPr lang="es-MX"/>
          </a:p>
        </p:txBody>
      </p:sp>
      <p:sp>
        <p:nvSpPr>
          <p:cNvPr id="6" name="Marcador de pie de página 5">
            <a:extLst>
              <a:ext uri="{FF2B5EF4-FFF2-40B4-BE49-F238E27FC236}">
                <a16:creationId xmlns:a16="http://schemas.microsoft.com/office/drawing/2014/main" id="{AF3783FF-FCE9-49D0-BA07-85FAD6A4C17E}"/>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9DC5C254-EE4D-4135-A066-6A67FDD9FCDC}"/>
              </a:ext>
            </a:extLst>
          </p:cNvPr>
          <p:cNvSpPr>
            <a:spLocks noGrp="1"/>
          </p:cNvSpPr>
          <p:nvPr>
            <p:ph type="sldNum" sz="quarter" idx="12"/>
          </p:nvPr>
        </p:nvSpPr>
        <p:spPr/>
        <p:txBody>
          <a:bodyPr/>
          <a:lstStyle/>
          <a:p>
            <a:fld id="{53492CAF-F7AD-4F5C-887A-D86331D651FC}" type="slidenum">
              <a:rPr lang="es-MX" smtClean="0"/>
              <a:t>‹Nº›</a:t>
            </a:fld>
            <a:endParaRPr lang="es-MX"/>
          </a:p>
        </p:txBody>
      </p:sp>
    </p:spTree>
    <p:extLst>
      <p:ext uri="{BB962C8B-B14F-4D97-AF65-F5344CB8AC3E}">
        <p14:creationId xmlns:p14="http://schemas.microsoft.com/office/powerpoint/2010/main" val="1744556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56CA11-6F42-42D3-AD4F-C76D394976D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E79A3D42-9040-49C0-80AD-971999C32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EB230AA-6CEA-48FB-86FD-A6DD91540E80}"/>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21F637BD-C87B-454F-BACC-DE50C70E04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0A83ADD5-3FDC-40FE-8901-4B30947B561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117A3084-78F6-4291-AA93-CC147A70F642}"/>
              </a:ext>
            </a:extLst>
          </p:cNvPr>
          <p:cNvSpPr>
            <a:spLocks noGrp="1"/>
          </p:cNvSpPr>
          <p:nvPr>
            <p:ph type="dt" sz="half" idx="10"/>
          </p:nvPr>
        </p:nvSpPr>
        <p:spPr/>
        <p:txBody>
          <a:bodyPr/>
          <a:lstStyle/>
          <a:p>
            <a:fld id="{5CF20E72-BF51-49B4-9527-0D82F357D1E0}" type="datetimeFigureOut">
              <a:rPr lang="es-MX" smtClean="0"/>
              <a:t>10/08/2025</a:t>
            </a:fld>
            <a:endParaRPr lang="es-MX"/>
          </a:p>
        </p:txBody>
      </p:sp>
      <p:sp>
        <p:nvSpPr>
          <p:cNvPr id="8" name="Marcador de pie de página 7">
            <a:extLst>
              <a:ext uri="{FF2B5EF4-FFF2-40B4-BE49-F238E27FC236}">
                <a16:creationId xmlns:a16="http://schemas.microsoft.com/office/drawing/2014/main" id="{9CB2B04C-AF0A-424D-9ACB-92D0A299BB24}"/>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77A4358B-AA3F-45E8-A125-5612E1B46BD4}"/>
              </a:ext>
            </a:extLst>
          </p:cNvPr>
          <p:cNvSpPr>
            <a:spLocks noGrp="1"/>
          </p:cNvSpPr>
          <p:nvPr>
            <p:ph type="sldNum" sz="quarter" idx="12"/>
          </p:nvPr>
        </p:nvSpPr>
        <p:spPr/>
        <p:txBody>
          <a:bodyPr/>
          <a:lstStyle/>
          <a:p>
            <a:fld id="{53492CAF-F7AD-4F5C-887A-D86331D651FC}" type="slidenum">
              <a:rPr lang="es-MX" smtClean="0"/>
              <a:t>‹Nº›</a:t>
            </a:fld>
            <a:endParaRPr lang="es-MX"/>
          </a:p>
        </p:txBody>
      </p:sp>
    </p:spTree>
    <p:extLst>
      <p:ext uri="{BB962C8B-B14F-4D97-AF65-F5344CB8AC3E}">
        <p14:creationId xmlns:p14="http://schemas.microsoft.com/office/powerpoint/2010/main" val="202048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390E0A-4F9F-4FF3-8A39-CA26DF93FB88}"/>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A279F14D-C4B9-4E29-A31C-4AC8E3BB3F16}"/>
              </a:ext>
            </a:extLst>
          </p:cNvPr>
          <p:cNvSpPr>
            <a:spLocks noGrp="1"/>
          </p:cNvSpPr>
          <p:nvPr>
            <p:ph type="dt" sz="half" idx="10"/>
          </p:nvPr>
        </p:nvSpPr>
        <p:spPr/>
        <p:txBody>
          <a:bodyPr/>
          <a:lstStyle/>
          <a:p>
            <a:fld id="{5CF20E72-BF51-49B4-9527-0D82F357D1E0}" type="datetimeFigureOut">
              <a:rPr lang="es-MX" smtClean="0"/>
              <a:t>10/08/2025</a:t>
            </a:fld>
            <a:endParaRPr lang="es-MX"/>
          </a:p>
        </p:txBody>
      </p:sp>
      <p:sp>
        <p:nvSpPr>
          <p:cNvPr id="4" name="Marcador de pie de página 3">
            <a:extLst>
              <a:ext uri="{FF2B5EF4-FFF2-40B4-BE49-F238E27FC236}">
                <a16:creationId xmlns:a16="http://schemas.microsoft.com/office/drawing/2014/main" id="{7437654A-7B43-4417-A66B-79214BED9074}"/>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6666024A-E33A-4B8B-B665-7B7DFAEAA07B}"/>
              </a:ext>
            </a:extLst>
          </p:cNvPr>
          <p:cNvSpPr>
            <a:spLocks noGrp="1"/>
          </p:cNvSpPr>
          <p:nvPr>
            <p:ph type="sldNum" sz="quarter" idx="12"/>
          </p:nvPr>
        </p:nvSpPr>
        <p:spPr/>
        <p:txBody>
          <a:bodyPr/>
          <a:lstStyle/>
          <a:p>
            <a:fld id="{53492CAF-F7AD-4F5C-887A-D86331D651FC}" type="slidenum">
              <a:rPr lang="es-MX" smtClean="0"/>
              <a:t>‹Nº›</a:t>
            </a:fld>
            <a:endParaRPr lang="es-MX"/>
          </a:p>
        </p:txBody>
      </p:sp>
    </p:spTree>
    <p:extLst>
      <p:ext uri="{BB962C8B-B14F-4D97-AF65-F5344CB8AC3E}">
        <p14:creationId xmlns:p14="http://schemas.microsoft.com/office/powerpoint/2010/main" val="3954644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3EF7A53-6EF0-41C5-BB58-E3AC4EA905EF}"/>
              </a:ext>
            </a:extLst>
          </p:cNvPr>
          <p:cNvSpPr>
            <a:spLocks noGrp="1"/>
          </p:cNvSpPr>
          <p:nvPr>
            <p:ph type="dt" sz="half" idx="10"/>
          </p:nvPr>
        </p:nvSpPr>
        <p:spPr/>
        <p:txBody>
          <a:bodyPr/>
          <a:lstStyle/>
          <a:p>
            <a:fld id="{5CF20E72-BF51-49B4-9527-0D82F357D1E0}" type="datetimeFigureOut">
              <a:rPr lang="es-MX" smtClean="0"/>
              <a:t>10/08/2025</a:t>
            </a:fld>
            <a:endParaRPr lang="es-MX"/>
          </a:p>
        </p:txBody>
      </p:sp>
      <p:sp>
        <p:nvSpPr>
          <p:cNvPr id="3" name="Marcador de pie de página 2">
            <a:extLst>
              <a:ext uri="{FF2B5EF4-FFF2-40B4-BE49-F238E27FC236}">
                <a16:creationId xmlns:a16="http://schemas.microsoft.com/office/drawing/2014/main" id="{4171B332-0C56-4D45-B9E3-8161D70E6E85}"/>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126A958B-B3D6-40EA-AB19-D7D0389B0B3E}"/>
              </a:ext>
            </a:extLst>
          </p:cNvPr>
          <p:cNvSpPr>
            <a:spLocks noGrp="1"/>
          </p:cNvSpPr>
          <p:nvPr>
            <p:ph type="sldNum" sz="quarter" idx="12"/>
          </p:nvPr>
        </p:nvSpPr>
        <p:spPr/>
        <p:txBody>
          <a:bodyPr/>
          <a:lstStyle/>
          <a:p>
            <a:fld id="{53492CAF-F7AD-4F5C-887A-D86331D651FC}" type="slidenum">
              <a:rPr lang="es-MX" smtClean="0"/>
              <a:t>‹Nº›</a:t>
            </a:fld>
            <a:endParaRPr lang="es-MX"/>
          </a:p>
        </p:txBody>
      </p:sp>
    </p:spTree>
    <p:extLst>
      <p:ext uri="{BB962C8B-B14F-4D97-AF65-F5344CB8AC3E}">
        <p14:creationId xmlns:p14="http://schemas.microsoft.com/office/powerpoint/2010/main" val="4740305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1C472E-9133-4FFB-8BE3-9BF73C502EF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E951CFDE-3685-4B92-B5BB-88AA633DB9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028D8586-3F87-4064-8FC0-4B1F836A7D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EEBEE8C-994A-417E-A6E3-F6B54033C6E4}"/>
              </a:ext>
            </a:extLst>
          </p:cNvPr>
          <p:cNvSpPr>
            <a:spLocks noGrp="1"/>
          </p:cNvSpPr>
          <p:nvPr>
            <p:ph type="dt" sz="half" idx="10"/>
          </p:nvPr>
        </p:nvSpPr>
        <p:spPr/>
        <p:txBody>
          <a:bodyPr/>
          <a:lstStyle/>
          <a:p>
            <a:fld id="{5CF20E72-BF51-49B4-9527-0D82F357D1E0}" type="datetimeFigureOut">
              <a:rPr lang="es-MX" smtClean="0"/>
              <a:t>10/08/2025</a:t>
            </a:fld>
            <a:endParaRPr lang="es-MX"/>
          </a:p>
        </p:txBody>
      </p:sp>
      <p:sp>
        <p:nvSpPr>
          <p:cNvPr id="6" name="Marcador de pie de página 5">
            <a:extLst>
              <a:ext uri="{FF2B5EF4-FFF2-40B4-BE49-F238E27FC236}">
                <a16:creationId xmlns:a16="http://schemas.microsoft.com/office/drawing/2014/main" id="{F55ABCD6-5667-4FA0-B422-D8726398D112}"/>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1818E01F-5A2D-4D7F-8939-51285ACE00BB}"/>
              </a:ext>
            </a:extLst>
          </p:cNvPr>
          <p:cNvSpPr>
            <a:spLocks noGrp="1"/>
          </p:cNvSpPr>
          <p:nvPr>
            <p:ph type="sldNum" sz="quarter" idx="12"/>
          </p:nvPr>
        </p:nvSpPr>
        <p:spPr/>
        <p:txBody>
          <a:bodyPr/>
          <a:lstStyle/>
          <a:p>
            <a:fld id="{53492CAF-F7AD-4F5C-887A-D86331D651FC}" type="slidenum">
              <a:rPr lang="es-MX" smtClean="0"/>
              <a:t>‹Nº›</a:t>
            </a:fld>
            <a:endParaRPr lang="es-MX"/>
          </a:p>
        </p:txBody>
      </p:sp>
    </p:spTree>
    <p:extLst>
      <p:ext uri="{BB962C8B-B14F-4D97-AF65-F5344CB8AC3E}">
        <p14:creationId xmlns:p14="http://schemas.microsoft.com/office/powerpoint/2010/main" val="2244220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1F51B2-7688-49B3-8CF5-3A4BAC354B1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E8265938-B0AE-463E-8BDB-8363CDC80A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038DD2B3-8B7F-43D4-8C4D-EE66ABFDA6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E21066E-1B13-4522-9080-5B1842FC9C0B}"/>
              </a:ext>
            </a:extLst>
          </p:cNvPr>
          <p:cNvSpPr>
            <a:spLocks noGrp="1"/>
          </p:cNvSpPr>
          <p:nvPr>
            <p:ph type="dt" sz="half" idx="10"/>
          </p:nvPr>
        </p:nvSpPr>
        <p:spPr/>
        <p:txBody>
          <a:bodyPr/>
          <a:lstStyle/>
          <a:p>
            <a:fld id="{5CF20E72-BF51-49B4-9527-0D82F357D1E0}" type="datetimeFigureOut">
              <a:rPr lang="es-MX" smtClean="0"/>
              <a:t>10/08/2025</a:t>
            </a:fld>
            <a:endParaRPr lang="es-MX"/>
          </a:p>
        </p:txBody>
      </p:sp>
      <p:sp>
        <p:nvSpPr>
          <p:cNvPr id="6" name="Marcador de pie de página 5">
            <a:extLst>
              <a:ext uri="{FF2B5EF4-FFF2-40B4-BE49-F238E27FC236}">
                <a16:creationId xmlns:a16="http://schemas.microsoft.com/office/drawing/2014/main" id="{B0F9CCD6-A066-4AFD-9D6E-E87FB92785DF}"/>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068F1515-3BBD-456A-B3C5-37264BF409E0}"/>
              </a:ext>
            </a:extLst>
          </p:cNvPr>
          <p:cNvSpPr>
            <a:spLocks noGrp="1"/>
          </p:cNvSpPr>
          <p:nvPr>
            <p:ph type="sldNum" sz="quarter" idx="12"/>
          </p:nvPr>
        </p:nvSpPr>
        <p:spPr/>
        <p:txBody>
          <a:bodyPr/>
          <a:lstStyle/>
          <a:p>
            <a:fld id="{53492CAF-F7AD-4F5C-887A-D86331D651FC}" type="slidenum">
              <a:rPr lang="es-MX" smtClean="0"/>
              <a:t>‹Nº›</a:t>
            </a:fld>
            <a:endParaRPr lang="es-MX"/>
          </a:p>
        </p:txBody>
      </p:sp>
    </p:spTree>
    <p:extLst>
      <p:ext uri="{BB962C8B-B14F-4D97-AF65-F5344CB8AC3E}">
        <p14:creationId xmlns:p14="http://schemas.microsoft.com/office/powerpoint/2010/main" val="2574361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F7E859-A4C8-49BC-AB95-CC77AADFB5FB}"/>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D7F731D3-7170-4078-9223-0106C81F454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8455F836-572C-4EBB-95CD-1BF261A326D1}"/>
              </a:ext>
            </a:extLst>
          </p:cNvPr>
          <p:cNvSpPr>
            <a:spLocks noGrp="1"/>
          </p:cNvSpPr>
          <p:nvPr>
            <p:ph type="dt" sz="half" idx="10"/>
          </p:nvPr>
        </p:nvSpPr>
        <p:spPr/>
        <p:txBody>
          <a:bodyPr/>
          <a:lstStyle/>
          <a:p>
            <a:fld id="{5CF20E72-BF51-49B4-9527-0D82F357D1E0}" type="datetimeFigureOut">
              <a:rPr lang="es-MX" smtClean="0"/>
              <a:t>10/08/2025</a:t>
            </a:fld>
            <a:endParaRPr lang="es-MX"/>
          </a:p>
        </p:txBody>
      </p:sp>
      <p:sp>
        <p:nvSpPr>
          <p:cNvPr id="5" name="Marcador de pie de página 4">
            <a:extLst>
              <a:ext uri="{FF2B5EF4-FFF2-40B4-BE49-F238E27FC236}">
                <a16:creationId xmlns:a16="http://schemas.microsoft.com/office/drawing/2014/main" id="{E379C832-5117-4533-866A-0DF8DC615DCC}"/>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D2E8449B-0412-49CF-8514-5C65DD1DFF53}"/>
              </a:ext>
            </a:extLst>
          </p:cNvPr>
          <p:cNvSpPr>
            <a:spLocks noGrp="1"/>
          </p:cNvSpPr>
          <p:nvPr>
            <p:ph type="sldNum" sz="quarter" idx="12"/>
          </p:nvPr>
        </p:nvSpPr>
        <p:spPr/>
        <p:txBody>
          <a:bodyPr/>
          <a:lstStyle/>
          <a:p>
            <a:fld id="{53492CAF-F7AD-4F5C-887A-D86331D651FC}" type="slidenum">
              <a:rPr lang="es-MX" smtClean="0"/>
              <a:t>‹Nº›</a:t>
            </a:fld>
            <a:endParaRPr lang="es-MX"/>
          </a:p>
        </p:txBody>
      </p:sp>
    </p:spTree>
    <p:extLst>
      <p:ext uri="{BB962C8B-B14F-4D97-AF65-F5344CB8AC3E}">
        <p14:creationId xmlns:p14="http://schemas.microsoft.com/office/powerpoint/2010/main" val="3735462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10CB976-019A-4F9F-A2BB-96EAE6DC302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7A4EE461-8897-432A-9EDE-454C0B338FA4}"/>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939D3397-237A-4230-9BB5-B8744A81139A}"/>
              </a:ext>
            </a:extLst>
          </p:cNvPr>
          <p:cNvSpPr>
            <a:spLocks noGrp="1"/>
          </p:cNvSpPr>
          <p:nvPr>
            <p:ph type="dt" sz="half" idx="10"/>
          </p:nvPr>
        </p:nvSpPr>
        <p:spPr/>
        <p:txBody>
          <a:bodyPr/>
          <a:lstStyle/>
          <a:p>
            <a:fld id="{5CF20E72-BF51-49B4-9527-0D82F357D1E0}" type="datetimeFigureOut">
              <a:rPr lang="es-MX" smtClean="0"/>
              <a:t>10/08/2025</a:t>
            </a:fld>
            <a:endParaRPr lang="es-MX"/>
          </a:p>
        </p:txBody>
      </p:sp>
      <p:sp>
        <p:nvSpPr>
          <p:cNvPr id="5" name="Marcador de pie de página 4">
            <a:extLst>
              <a:ext uri="{FF2B5EF4-FFF2-40B4-BE49-F238E27FC236}">
                <a16:creationId xmlns:a16="http://schemas.microsoft.com/office/drawing/2014/main" id="{18C4FAB6-6AE7-4A48-AB37-9AD2785CF816}"/>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DB52D9A2-A726-42A5-B6AC-945E43F78208}"/>
              </a:ext>
            </a:extLst>
          </p:cNvPr>
          <p:cNvSpPr>
            <a:spLocks noGrp="1"/>
          </p:cNvSpPr>
          <p:nvPr>
            <p:ph type="sldNum" sz="quarter" idx="12"/>
          </p:nvPr>
        </p:nvSpPr>
        <p:spPr/>
        <p:txBody>
          <a:bodyPr/>
          <a:lstStyle/>
          <a:p>
            <a:fld id="{53492CAF-F7AD-4F5C-887A-D86331D651FC}" type="slidenum">
              <a:rPr lang="es-MX" smtClean="0"/>
              <a:t>‹Nº›</a:t>
            </a:fld>
            <a:endParaRPr lang="es-MX"/>
          </a:p>
        </p:txBody>
      </p:sp>
    </p:spTree>
    <p:extLst>
      <p:ext uri="{BB962C8B-B14F-4D97-AF65-F5344CB8AC3E}">
        <p14:creationId xmlns:p14="http://schemas.microsoft.com/office/powerpoint/2010/main" val="642360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DAC38468-1629-4F71-B72C-0F64EA7896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F359FE12-776C-4C32-80C5-2A00D80ED7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AB88D713-C32F-40A2-B08D-FDD24F68F6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F20E72-BF51-49B4-9527-0D82F357D1E0}" type="datetimeFigureOut">
              <a:rPr lang="es-MX" smtClean="0"/>
              <a:t>10/08/2025</a:t>
            </a:fld>
            <a:endParaRPr lang="es-MX"/>
          </a:p>
        </p:txBody>
      </p:sp>
      <p:sp>
        <p:nvSpPr>
          <p:cNvPr id="5" name="Marcador de pie de página 4">
            <a:extLst>
              <a:ext uri="{FF2B5EF4-FFF2-40B4-BE49-F238E27FC236}">
                <a16:creationId xmlns:a16="http://schemas.microsoft.com/office/drawing/2014/main" id="{FD38AF36-45CD-4634-B554-B4BA44B194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B6ADA578-0D34-4484-BA3D-446AC47FBA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492CAF-F7AD-4F5C-887A-D86331D651FC}" type="slidenum">
              <a:rPr lang="es-MX" smtClean="0"/>
              <a:t>‹Nº›</a:t>
            </a:fld>
            <a:endParaRPr lang="es-MX"/>
          </a:p>
        </p:txBody>
      </p:sp>
    </p:spTree>
    <p:extLst>
      <p:ext uri="{BB962C8B-B14F-4D97-AF65-F5344CB8AC3E}">
        <p14:creationId xmlns:p14="http://schemas.microsoft.com/office/powerpoint/2010/main" val="2355651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1.xml"/><Relationship Id="rId5" Type="http://schemas.microsoft.com/office/2007/relationships/hdphoto" Target="../media/hdphoto4.wdp"/><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1.xml"/><Relationship Id="rId5" Type="http://schemas.microsoft.com/office/2007/relationships/hdphoto" Target="../media/hdphoto4.wdp"/><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png"/><Relationship Id="rId1" Type="http://schemas.openxmlformats.org/officeDocument/2006/relationships/slideLayout" Target="../slideLayouts/slideLayout1.xml"/><Relationship Id="rId5" Type="http://schemas.microsoft.com/office/2007/relationships/hdphoto" Target="../media/hdphoto4.wdp"/><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7.png"/><Relationship Id="rId1" Type="http://schemas.openxmlformats.org/officeDocument/2006/relationships/slideLayout" Target="../slideLayouts/slideLayout1.xml"/><Relationship Id="rId5" Type="http://schemas.microsoft.com/office/2007/relationships/hdphoto" Target="../media/hdphoto4.wdp"/><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15.png"/><Relationship Id="rId1" Type="http://schemas.openxmlformats.org/officeDocument/2006/relationships/slideLayout" Target="../slideLayouts/slideLayout1.xml"/><Relationship Id="rId5" Type="http://schemas.microsoft.com/office/2007/relationships/hdphoto" Target="../media/hdphoto15.wdp"/><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17.w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18.w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21.png"/><Relationship Id="rId1" Type="http://schemas.openxmlformats.org/officeDocument/2006/relationships/slideLayout" Target="../slideLayouts/slideLayout2.xml"/><Relationship Id="rId5" Type="http://schemas.microsoft.com/office/2007/relationships/hdphoto" Target="../media/hdphoto19.wdp"/><Relationship Id="rId4" Type="http://schemas.openxmlformats.org/officeDocument/2006/relationships/image" Target="../media/image22.png"/></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23.wmf"/><Relationship Id="rId5" Type="http://schemas.openxmlformats.org/officeDocument/2006/relationships/oleObject" Target="../embeddings/oleObject3.bin"/><Relationship Id="rId4" Type="http://schemas.microsoft.com/office/2007/relationships/hdphoto" Target="../media/hdphoto18.wdp"/></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25.tmp"/><Relationship Id="rId4" Type="http://schemas.openxmlformats.org/officeDocument/2006/relationships/image" Target="../media/image24.wmf"/></Relationships>
</file>

<file path=ppt/slides/_rels/slide36.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28.wmf"/><Relationship Id="rId5" Type="http://schemas.openxmlformats.org/officeDocument/2006/relationships/oleObject" Target="../embeddings/oleObject6.bin"/><Relationship Id="rId4" Type="http://schemas.openxmlformats.org/officeDocument/2006/relationships/image" Target="../media/image27.wmf"/></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29.wmf"/></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31.wmf"/><Relationship Id="rId5" Type="http://schemas.openxmlformats.org/officeDocument/2006/relationships/oleObject" Target="../embeddings/oleObject9.bin"/><Relationship Id="rId4" Type="http://schemas.openxmlformats.org/officeDocument/2006/relationships/image" Target="../media/image30.wmf"/></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33.wmf"/><Relationship Id="rId5" Type="http://schemas.openxmlformats.org/officeDocument/2006/relationships/oleObject" Target="../embeddings/oleObject11.bin"/><Relationship Id="rId4" Type="http://schemas.openxmlformats.org/officeDocument/2006/relationships/image" Target="../media/image32.wmf"/></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microsoft.com/office/2007/relationships/hdphoto" Target="../media/hdphoto21.wdp"/><Relationship Id="rId5" Type="http://schemas.openxmlformats.org/officeDocument/2006/relationships/image" Target="../media/image35.png"/><Relationship Id="rId4" Type="http://schemas.openxmlformats.org/officeDocument/2006/relationships/image" Target="../media/image34.wmf"/></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microsoft.com/office/2007/relationships/hdphoto" Target="../media/hdphoto21.wdp"/><Relationship Id="rId5" Type="http://schemas.openxmlformats.org/officeDocument/2006/relationships/image" Target="../media/image35.png"/><Relationship Id="rId4" Type="http://schemas.openxmlformats.org/officeDocument/2006/relationships/image" Target="../media/image36.wmf"/></Relationships>
</file>

<file path=ppt/slides/_rels/slide43.xml.rels><?xml version="1.0" encoding="UTF-8" standalone="yes"?>
<Relationships xmlns="http://schemas.openxmlformats.org/package/2006/relationships"><Relationship Id="rId8" Type="http://schemas.openxmlformats.org/officeDocument/2006/relationships/image" Target="../media/image39.wmf"/><Relationship Id="rId13" Type="http://schemas.openxmlformats.org/officeDocument/2006/relationships/image" Target="../media/image41.wmf"/><Relationship Id="rId3" Type="http://schemas.openxmlformats.org/officeDocument/2006/relationships/oleObject" Target="../embeddings/oleObject14.bin"/><Relationship Id="rId7" Type="http://schemas.openxmlformats.org/officeDocument/2006/relationships/oleObject" Target="../embeddings/oleObject16.bin"/><Relationship Id="rId12"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38.wmf"/><Relationship Id="rId11" Type="http://schemas.openxmlformats.org/officeDocument/2006/relationships/image" Target="../media/image40.wmf"/><Relationship Id="rId5" Type="http://schemas.openxmlformats.org/officeDocument/2006/relationships/oleObject" Target="../embeddings/oleObject15.bin"/><Relationship Id="rId15" Type="http://schemas.openxmlformats.org/officeDocument/2006/relationships/image" Target="../media/image42.wmf"/><Relationship Id="rId10" Type="http://schemas.openxmlformats.org/officeDocument/2006/relationships/oleObject" Target="../embeddings/oleObject18.bin"/><Relationship Id="rId4" Type="http://schemas.openxmlformats.org/officeDocument/2006/relationships/image" Target="../media/image37.wmf"/><Relationship Id="rId9" Type="http://schemas.openxmlformats.org/officeDocument/2006/relationships/oleObject" Target="../embeddings/oleObject17.bin"/><Relationship Id="rId14" Type="http://schemas.openxmlformats.org/officeDocument/2006/relationships/oleObject" Target="../embeddings/oleObject20.bin"/></Relationships>
</file>

<file path=ppt/slides/_rels/slide44.xml.rels><?xml version="1.0" encoding="UTF-8" standalone="yes"?>
<Relationships xmlns="http://schemas.openxmlformats.org/package/2006/relationships"><Relationship Id="rId8" Type="http://schemas.openxmlformats.org/officeDocument/2006/relationships/image" Target="../media/image44.wmf"/><Relationship Id="rId13" Type="http://schemas.openxmlformats.org/officeDocument/2006/relationships/oleObject" Target="../embeddings/oleObject26.bin"/><Relationship Id="rId3" Type="http://schemas.openxmlformats.org/officeDocument/2006/relationships/oleObject" Target="../embeddings/oleObject21.bin"/><Relationship Id="rId7" Type="http://schemas.openxmlformats.org/officeDocument/2006/relationships/oleObject" Target="../embeddings/oleObject23.bin"/><Relationship Id="rId12" Type="http://schemas.openxmlformats.org/officeDocument/2006/relationships/image" Target="../media/image46.w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43.wmf"/><Relationship Id="rId11" Type="http://schemas.openxmlformats.org/officeDocument/2006/relationships/oleObject" Target="../embeddings/oleObject25.bin"/><Relationship Id="rId5" Type="http://schemas.openxmlformats.org/officeDocument/2006/relationships/oleObject" Target="../embeddings/oleObject22.bin"/><Relationship Id="rId10" Type="http://schemas.openxmlformats.org/officeDocument/2006/relationships/image" Target="../media/image45.wmf"/><Relationship Id="rId4" Type="http://schemas.openxmlformats.org/officeDocument/2006/relationships/image" Target="../media/image39.wmf"/><Relationship Id="rId9" Type="http://schemas.openxmlformats.org/officeDocument/2006/relationships/oleObject" Target="../embeddings/oleObject24.bin"/><Relationship Id="rId14" Type="http://schemas.openxmlformats.org/officeDocument/2006/relationships/image" Target="../media/image47.w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8" Type="http://schemas.openxmlformats.org/officeDocument/2006/relationships/oleObject" Target="../embeddings/oleObject29.bin"/><Relationship Id="rId3" Type="http://schemas.openxmlformats.org/officeDocument/2006/relationships/chart" Target="../charts/chart1.xml"/><Relationship Id="rId7" Type="http://schemas.openxmlformats.org/officeDocument/2006/relationships/image" Target="../media/image49.wmf"/><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oleObject" Target="../embeddings/oleObject28.bin"/><Relationship Id="rId5" Type="http://schemas.openxmlformats.org/officeDocument/2006/relationships/image" Target="../media/image48.wmf"/><Relationship Id="rId4" Type="http://schemas.openxmlformats.org/officeDocument/2006/relationships/oleObject" Target="../embeddings/oleObject27.bin"/><Relationship Id="rId9" Type="http://schemas.openxmlformats.org/officeDocument/2006/relationships/image" Target="../media/image50.wmf"/></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image" Target="../media/image51.wmf"/><Relationship Id="rId4" Type="http://schemas.openxmlformats.org/officeDocument/2006/relationships/oleObject" Target="../embeddings/oleObject30.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5.vml"/><Relationship Id="rId5" Type="http://schemas.openxmlformats.org/officeDocument/2006/relationships/image" Target="../media/image51.wmf"/><Relationship Id="rId4" Type="http://schemas.openxmlformats.org/officeDocument/2006/relationships/oleObject" Target="../embeddings/oleObject30.bin"/></Relationships>
</file>

<file path=ppt/slides/_rels/slide5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microsoft.com/office/2007/relationships/hdphoto" Target="../media/hdphoto22.wdp"/></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7.xml"/><Relationship Id="rId1" Type="http://schemas.openxmlformats.org/officeDocument/2006/relationships/vmlDrawing" Target="../drawings/vmlDrawing16.vml"/><Relationship Id="rId4" Type="http://schemas.openxmlformats.org/officeDocument/2006/relationships/image" Target="../media/image53.wmf"/></Relationships>
</file>

<file path=ppt/slides/_rels/slide52.xml.rels><?xml version="1.0" encoding="UTF-8" standalone="yes"?>
<Relationships xmlns="http://schemas.openxmlformats.org/package/2006/relationships"><Relationship Id="rId3" Type="http://schemas.microsoft.com/office/2007/relationships/hdphoto" Target="../media/hdphoto23.wdp"/><Relationship Id="rId2" Type="http://schemas.openxmlformats.org/officeDocument/2006/relationships/image" Target="../media/image54.png"/><Relationship Id="rId1" Type="http://schemas.openxmlformats.org/officeDocument/2006/relationships/slideLayout" Target="../slideLayouts/slideLayout7.xml"/><Relationship Id="rId5" Type="http://schemas.microsoft.com/office/2007/relationships/hdphoto" Target="../media/hdphoto24.wdp"/><Relationship Id="rId4" Type="http://schemas.openxmlformats.org/officeDocument/2006/relationships/image" Target="../media/image55.png"/></Relationships>
</file>

<file path=ppt/slides/_rels/slide53.xml.rels><?xml version="1.0" encoding="UTF-8" standalone="yes"?>
<Relationships xmlns="http://schemas.openxmlformats.org/package/2006/relationships"><Relationship Id="rId8" Type="http://schemas.openxmlformats.org/officeDocument/2006/relationships/oleObject" Target="../embeddings/oleObject34.bin"/><Relationship Id="rId3" Type="http://schemas.openxmlformats.org/officeDocument/2006/relationships/image" Target="../media/image59.emf"/><Relationship Id="rId7" Type="http://schemas.openxmlformats.org/officeDocument/2006/relationships/image" Target="../media/image57.wmf"/><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oleObject" Target="../embeddings/oleObject33.bin"/><Relationship Id="rId5" Type="http://schemas.openxmlformats.org/officeDocument/2006/relationships/image" Target="../media/image56.wmf"/><Relationship Id="rId4" Type="http://schemas.openxmlformats.org/officeDocument/2006/relationships/oleObject" Target="../embeddings/oleObject32.bin"/><Relationship Id="rId9" Type="http://schemas.openxmlformats.org/officeDocument/2006/relationships/image" Target="../media/image58.wmf"/></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7.xml"/><Relationship Id="rId1" Type="http://schemas.openxmlformats.org/officeDocument/2006/relationships/vmlDrawing" Target="../drawings/vmlDrawing18.vml"/><Relationship Id="rId4" Type="http://schemas.openxmlformats.org/officeDocument/2006/relationships/image" Target="../media/image60.wmf"/></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7.xml"/><Relationship Id="rId1" Type="http://schemas.openxmlformats.org/officeDocument/2006/relationships/vmlDrawing" Target="../drawings/vmlDrawing19.vml"/><Relationship Id="rId4" Type="http://schemas.openxmlformats.org/officeDocument/2006/relationships/image" Target="../media/image61.wmf"/></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7.xml"/><Relationship Id="rId1" Type="http://schemas.openxmlformats.org/officeDocument/2006/relationships/vmlDrawing" Target="../drawings/vmlDrawing20.vml"/><Relationship Id="rId4" Type="http://schemas.openxmlformats.org/officeDocument/2006/relationships/image" Target="../media/image62.wmf"/></Relationships>
</file>

<file path=ppt/slides/_rels/slide57.xml.rels><?xml version="1.0" encoding="UTF-8" standalone="yes"?>
<Relationships xmlns="http://schemas.openxmlformats.org/package/2006/relationships"><Relationship Id="rId2" Type="http://schemas.openxmlformats.org/officeDocument/2006/relationships/image" Target="../media/image63.tmp"/><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64.tmp"/><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7.xml"/><Relationship Id="rId1" Type="http://schemas.openxmlformats.org/officeDocument/2006/relationships/vmlDrawing" Target="../drawings/vmlDrawing21.vml"/><Relationship Id="rId4" Type="http://schemas.openxmlformats.org/officeDocument/2006/relationships/image" Target="../media/image65.wm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15.png"/><Relationship Id="rId1" Type="http://schemas.openxmlformats.org/officeDocument/2006/relationships/slideLayout" Target="../slideLayouts/slideLayout1.xml"/><Relationship Id="rId5" Type="http://schemas.microsoft.com/office/2007/relationships/hdphoto" Target="../media/hdphoto15.wdp"/><Relationship Id="rId4" Type="http://schemas.openxmlformats.org/officeDocument/2006/relationships/image" Target="../media/image16.png"/></Relationships>
</file>

<file path=ppt/slides/_rels/slide6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6.tmp"/><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tmp"/><Relationship Id="rId1" Type="http://schemas.openxmlformats.org/officeDocument/2006/relationships/slideLayout" Target="../slideLayouts/slideLayout2.xml"/><Relationship Id="rId4" Type="http://schemas.microsoft.com/office/2007/relationships/hdphoto" Target="../media/hdphoto25.wdp"/></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microsoft.com/office/2007/relationships/hdphoto" Target="../media/hdphoto26.wdp"/><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microsoft.com/office/2007/relationships/hdphoto" Target="../media/hdphoto27.wdp"/><Relationship Id="rId2" Type="http://schemas.openxmlformats.org/officeDocument/2006/relationships/image" Target="../media/image70.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71.tmp"/><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microsoft.com/office/2007/relationships/hdphoto" Target="../media/hdphoto28.wdp"/><Relationship Id="rId2" Type="http://schemas.openxmlformats.org/officeDocument/2006/relationships/image" Target="../media/image72.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image" Target="../media/image73.wmf"/></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2.xml"/><Relationship Id="rId1" Type="http://schemas.openxmlformats.org/officeDocument/2006/relationships/vmlDrawing" Target="../drawings/vmlDrawing23.vml"/><Relationship Id="rId4" Type="http://schemas.openxmlformats.org/officeDocument/2006/relationships/image" Target="../media/image74.wmf"/></Relationships>
</file>

<file path=ppt/slides/_rels/slide75.xml.rels><?xml version="1.0" encoding="UTF-8" standalone="yes"?>
<Relationships xmlns="http://schemas.openxmlformats.org/package/2006/relationships"><Relationship Id="rId8" Type="http://schemas.openxmlformats.org/officeDocument/2006/relationships/image" Target="../media/image77.wmf"/><Relationship Id="rId3" Type="http://schemas.openxmlformats.org/officeDocument/2006/relationships/oleObject" Target="../embeddings/oleObject41.bin"/><Relationship Id="rId7" Type="http://schemas.openxmlformats.org/officeDocument/2006/relationships/oleObject" Target="../embeddings/oleObject43.bin"/><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image" Target="../media/image76.wmf"/><Relationship Id="rId5" Type="http://schemas.openxmlformats.org/officeDocument/2006/relationships/oleObject" Target="../embeddings/oleObject42.bin"/><Relationship Id="rId10" Type="http://schemas.openxmlformats.org/officeDocument/2006/relationships/image" Target="../media/image78.wmf"/><Relationship Id="rId4" Type="http://schemas.openxmlformats.org/officeDocument/2006/relationships/image" Target="../media/image75.wmf"/><Relationship Id="rId9" Type="http://schemas.openxmlformats.org/officeDocument/2006/relationships/oleObject" Target="../embeddings/oleObject44.bin"/></Relationships>
</file>

<file path=ppt/slides/_rels/slide76.xml.rels><?xml version="1.0" encoding="UTF-8" standalone="yes"?>
<Relationships xmlns="http://schemas.openxmlformats.org/package/2006/relationships"><Relationship Id="rId3" Type="http://schemas.microsoft.com/office/2007/relationships/hdphoto" Target="../media/hdphoto29.wdp"/><Relationship Id="rId2" Type="http://schemas.openxmlformats.org/officeDocument/2006/relationships/image" Target="../media/image79.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microsoft.com/office/2007/relationships/hdphoto" Target="../media/hdphoto30.wdp"/><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microsoft.com/office/2007/relationships/hdphoto" Target="../media/hdphoto31.wdp"/><Relationship Id="rId5" Type="http://schemas.openxmlformats.org/officeDocument/2006/relationships/image" Target="../media/image82.png"/><Relationship Id="rId4" Type="http://schemas.openxmlformats.org/officeDocument/2006/relationships/image" Target="../media/image81.wmf"/></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Layout" Target="../slideLayouts/slideLayout2.xml"/><Relationship Id="rId1" Type="http://schemas.openxmlformats.org/officeDocument/2006/relationships/vmlDrawing" Target="../drawings/vmlDrawing26.vml"/><Relationship Id="rId4" Type="http://schemas.openxmlformats.org/officeDocument/2006/relationships/image" Target="../media/image83.wmf"/></Relationships>
</file>

<file path=ppt/slides/_rels/slide80.xml.rels><?xml version="1.0" encoding="UTF-8" standalone="yes"?>
<Relationships xmlns="http://schemas.openxmlformats.org/package/2006/relationships"><Relationship Id="rId8" Type="http://schemas.openxmlformats.org/officeDocument/2006/relationships/image" Target="../media/image81.wmf"/><Relationship Id="rId3" Type="http://schemas.openxmlformats.org/officeDocument/2006/relationships/oleObject" Target="../embeddings/oleObject47.bin"/><Relationship Id="rId7" Type="http://schemas.openxmlformats.org/officeDocument/2006/relationships/oleObject" Target="../embeddings/oleObject48.bin"/><Relationship Id="rId2" Type="http://schemas.openxmlformats.org/officeDocument/2006/relationships/slideLayout" Target="../slideLayouts/slideLayout2.xml"/><Relationship Id="rId1" Type="http://schemas.openxmlformats.org/officeDocument/2006/relationships/vmlDrawing" Target="../drawings/vmlDrawing27.vml"/><Relationship Id="rId6" Type="http://schemas.microsoft.com/office/2007/relationships/hdphoto" Target="../media/hdphoto32.wdp"/><Relationship Id="rId5" Type="http://schemas.openxmlformats.org/officeDocument/2006/relationships/image" Target="../media/image85.png"/><Relationship Id="rId10" Type="http://schemas.openxmlformats.org/officeDocument/2006/relationships/image" Target="../media/image84.wmf"/><Relationship Id="rId4" Type="http://schemas.openxmlformats.org/officeDocument/2006/relationships/image" Target="../media/image83.wmf"/><Relationship Id="rId9" Type="http://schemas.openxmlformats.org/officeDocument/2006/relationships/oleObject" Target="../embeddings/oleObject49.bin"/></Relationships>
</file>

<file path=ppt/slides/_rels/slide81.xml.rels><?xml version="1.0" encoding="UTF-8" standalone="yes"?>
<Relationships xmlns="http://schemas.openxmlformats.org/package/2006/relationships"><Relationship Id="rId8" Type="http://schemas.openxmlformats.org/officeDocument/2006/relationships/image" Target="../media/image84.wmf"/><Relationship Id="rId13" Type="http://schemas.openxmlformats.org/officeDocument/2006/relationships/oleObject" Target="../embeddings/oleObject55.bin"/><Relationship Id="rId3" Type="http://schemas.openxmlformats.org/officeDocument/2006/relationships/oleObject" Target="../embeddings/oleObject50.bin"/><Relationship Id="rId7" Type="http://schemas.openxmlformats.org/officeDocument/2006/relationships/oleObject" Target="../embeddings/oleObject52.bin"/><Relationship Id="rId12" Type="http://schemas.openxmlformats.org/officeDocument/2006/relationships/image" Target="../media/image89.wmf"/><Relationship Id="rId2" Type="http://schemas.openxmlformats.org/officeDocument/2006/relationships/slideLayout" Target="../slideLayouts/slideLayout2.xml"/><Relationship Id="rId16" Type="http://schemas.openxmlformats.org/officeDocument/2006/relationships/image" Target="../media/image91.wmf"/><Relationship Id="rId1" Type="http://schemas.openxmlformats.org/officeDocument/2006/relationships/vmlDrawing" Target="../drawings/vmlDrawing28.vml"/><Relationship Id="rId6" Type="http://schemas.openxmlformats.org/officeDocument/2006/relationships/image" Target="../media/image87.wmf"/><Relationship Id="rId11" Type="http://schemas.openxmlformats.org/officeDocument/2006/relationships/oleObject" Target="../embeddings/oleObject54.bin"/><Relationship Id="rId5" Type="http://schemas.openxmlformats.org/officeDocument/2006/relationships/oleObject" Target="../embeddings/oleObject51.bin"/><Relationship Id="rId15" Type="http://schemas.openxmlformats.org/officeDocument/2006/relationships/oleObject" Target="../embeddings/oleObject56.bin"/><Relationship Id="rId10" Type="http://schemas.openxmlformats.org/officeDocument/2006/relationships/image" Target="../media/image88.wmf"/><Relationship Id="rId4" Type="http://schemas.openxmlformats.org/officeDocument/2006/relationships/image" Target="../media/image86.wmf"/><Relationship Id="rId9" Type="http://schemas.openxmlformats.org/officeDocument/2006/relationships/oleObject" Target="../embeddings/oleObject53.bin"/><Relationship Id="rId14" Type="http://schemas.openxmlformats.org/officeDocument/2006/relationships/image" Target="../media/image90.wmf"/></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slideLayout" Target="../slideLayouts/slideLayout1.xml"/><Relationship Id="rId1" Type="http://schemas.openxmlformats.org/officeDocument/2006/relationships/vmlDrawing" Target="../drawings/vmlDrawing29.vml"/><Relationship Id="rId4" Type="http://schemas.openxmlformats.org/officeDocument/2006/relationships/image" Target="../media/image92.wmf"/></Relationships>
</file>

<file path=ppt/slides/_rels/slide8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slideLayout" Target="../slideLayouts/slideLayout1.xml"/><Relationship Id="rId1" Type="http://schemas.openxmlformats.org/officeDocument/2006/relationships/vmlDrawing" Target="../drawings/vmlDrawing30.vml"/><Relationship Id="rId6" Type="http://schemas.openxmlformats.org/officeDocument/2006/relationships/image" Target="../media/image92.wmf"/><Relationship Id="rId5" Type="http://schemas.openxmlformats.org/officeDocument/2006/relationships/oleObject" Target="../embeddings/oleObject58.bin"/><Relationship Id="rId4" Type="http://schemas.microsoft.com/office/2007/relationships/hdphoto" Target="../media/hdphoto33.wdp"/></Relationships>
</file>

<file path=ppt/slides/_rels/slide84.xml.rels><?xml version="1.0" encoding="UTF-8" standalone="yes"?>
<Relationships xmlns="http://schemas.openxmlformats.org/package/2006/relationships"><Relationship Id="rId8" Type="http://schemas.openxmlformats.org/officeDocument/2006/relationships/image" Target="../media/image94.wmf"/><Relationship Id="rId3" Type="http://schemas.openxmlformats.org/officeDocument/2006/relationships/image" Target="../media/image95.png"/><Relationship Id="rId7" Type="http://schemas.openxmlformats.org/officeDocument/2006/relationships/oleObject" Target="../embeddings/oleObject60.bin"/><Relationship Id="rId2" Type="http://schemas.openxmlformats.org/officeDocument/2006/relationships/slideLayout" Target="../slideLayouts/slideLayout1.xml"/><Relationship Id="rId1" Type="http://schemas.openxmlformats.org/officeDocument/2006/relationships/vmlDrawing" Target="../drawings/vmlDrawing31.vml"/><Relationship Id="rId6" Type="http://schemas.openxmlformats.org/officeDocument/2006/relationships/image" Target="../media/image92.wmf"/><Relationship Id="rId5" Type="http://schemas.openxmlformats.org/officeDocument/2006/relationships/oleObject" Target="../embeddings/oleObject59.bin"/><Relationship Id="rId4" Type="http://schemas.microsoft.com/office/2007/relationships/hdphoto" Target="../media/hdphoto34.wdp"/></Relationships>
</file>

<file path=ppt/slides/_rels/slide85.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Layout" Target="../slideLayouts/slideLayout1.xml"/><Relationship Id="rId1" Type="http://schemas.openxmlformats.org/officeDocument/2006/relationships/vmlDrawing" Target="../drawings/vmlDrawing32.vml"/><Relationship Id="rId6" Type="http://schemas.microsoft.com/office/2007/relationships/hdphoto" Target="../media/hdphoto35.wdp"/><Relationship Id="rId5" Type="http://schemas.openxmlformats.org/officeDocument/2006/relationships/image" Target="../media/image97.png"/><Relationship Id="rId4" Type="http://schemas.openxmlformats.org/officeDocument/2006/relationships/image" Target="../media/image96.wmf"/></Relationships>
</file>

<file path=ppt/slides/_rels/slide86.xml.rels><?xml version="1.0" encoding="UTF-8" standalone="yes"?>
<Relationships xmlns="http://schemas.openxmlformats.org/package/2006/relationships"><Relationship Id="rId8" Type="http://schemas.microsoft.com/office/2007/relationships/hdphoto" Target="../media/hdphoto35.wdp"/><Relationship Id="rId3" Type="http://schemas.openxmlformats.org/officeDocument/2006/relationships/oleObject" Target="../embeddings/oleObject62.bin"/><Relationship Id="rId7" Type="http://schemas.openxmlformats.org/officeDocument/2006/relationships/image" Target="../media/image97.png"/><Relationship Id="rId2" Type="http://schemas.openxmlformats.org/officeDocument/2006/relationships/slideLayout" Target="../slideLayouts/slideLayout1.xml"/><Relationship Id="rId1" Type="http://schemas.openxmlformats.org/officeDocument/2006/relationships/vmlDrawing" Target="../drawings/vmlDrawing33.vml"/><Relationship Id="rId6" Type="http://schemas.openxmlformats.org/officeDocument/2006/relationships/image" Target="../media/image99.wmf"/><Relationship Id="rId5" Type="http://schemas.openxmlformats.org/officeDocument/2006/relationships/oleObject" Target="../embeddings/oleObject63.bin"/><Relationship Id="rId10" Type="http://schemas.openxmlformats.org/officeDocument/2006/relationships/image" Target="../media/image100.wmf"/><Relationship Id="rId4" Type="http://schemas.openxmlformats.org/officeDocument/2006/relationships/image" Target="../media/image98.wmf"/><Relationship Id="rId9" Type="http://schemas.openxmlformats.org/officeDocument/2006/relationships/oleObject" Target="../embeddings/oleObject64.bin"/></Relationships>
</file>

<file path=ppt/slides/_rels/slide87.xml.rels><?xml version="1.0" encoding="UTF-8" standalone="yes"?>
<Relationships xmlns="http://schemas.openxmlformats.org/package/2006/relationships"><Relationship Id="rId3" Type="http://schemas.microsoft.com/office/2007/relationships/hdphoto" Target="../media/hdphoto28.wdp"/><Relationship Id="rId2" Type="http://schemas.openxmlformats.org/officeDocument/2006/relationships/image" Target="../media/image72.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oleObject" Target="../embeddings/oleObject65.bin"/><Relationship Id="rId2" Type="http://schemas.openxmlformats.org/officeDocument/2006/relationships/slideLayout" Target="../slideLayouts/slideLayout2.xml"/><Relationship Id="rId1" Type="http://schemas.openxmlformats.org/officeDocument/2006/relationships/vmlDrawing" Target="../drawings/vmlDrawing34.vml"/><Relationship Id="rId4" Type="http://schemas.openxmlformats.org/officeDocument/2006/relationships/image" Target="../media/image101.wmf"/></Relationships>
</file>

<file path=ppt/slides/_rels/slide92.xml.rels><?xml version="1.0" encoding="UTF-8" standalone="yes"?>
<Relationships xmlns="http://schemas.openxmlformats.org/package/2006/relationships"><Relationship Id="rId2" Type="http://schemas.openxmlformats.org/officeDocument/2006/relationships/hyperlink" Target="http://www.epa.gov/safewater" TargetMode="Externa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02.tmp"/><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image" Target="../media/image103.tmp"/><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microsoft.com/office/2007/relationships/hdphoto" Target="../media/hdphoto36.wdp"/><Relationship Id="rId2" Type="http://schemas.openxmlformats.org/officeDocument/2006/relationships/image" Target="../media/image104.png"/><Relationship Id="rId1" Type="http://schemas.openxmlformats.org/officeDocument/2006/relationships/slideLayout" Target="../slideLayouts/slideLayout1.xml"/><Relationship Id="rId5" Type="http://schemas.microsoft.com/office/2007/relationships/hdphoto" Target="../media/hdphoto37.wdp"/><Relationship Id="rId4" Type="http://schemas.openxmlformats.org/officeDocument/2006/relationships/image" Target="../media/image105.png"/></Relationships>
</file>

<file path=ppt/slides/_rels/slide97.xml.rels><?xml version="1.0" encoding="UTF-8" standalone="yes"?>
<Relationships xmlns="http://schemas.openxmlformats.org/package/2006/relationships"><Relationship Id="rId2" Type="http://schemas.openxmlformats.org/officeDocument/2006/relationships/image" Target="../media/image106.tmp"/><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57C68740-C9C3-4F94-8F46-31831C70DDA2}"/>
              </a:ext>
            </a:extLst>
          </p:cNvPr>
          <p:cNvSpPr txBox="1"/>
          <p:nvPr/>
        </p:nvSpPr>
        <p:spPr>
          <a:xfrm>
            <a:off x="3230217" y="2792896"/>
            <a:ext cx="5549596" cy="830997"/>
          </a:xfrm>
          <a:prstGeom prst="rect">
            <a:avLst/>
          </a:prstGeom>
          <a:noFill/>
        </p:spPr>
        <p:txBody>
          <a:bodyPr wrap="none" rtlCol="0">
            <a:spAutoFit/>
          </a:bodyPr>
          <a:lstStyle/>
          <a:p>
            <a:r>
              <a:rPr lang="es-MX" sz="4800" dirty="0">
                <a:latin typeface="Times New Roman" panose="02020603050405020304" pitchFamily="18" charset="0"/>
                <a:cs typeface="Times New Roman" panose="02020603050405020304" pitchFamily="18" charset="0"/>
              </a:rPr>
              <a:t>Geoquímica del Agua</a:t>
            </a:r>
          </a:p>
        </p:txBody>
      </p:sp>
    </p:spTree>
    <p:extLst>
      <p:ext uri="{BB962C8B-B14F-4D97-AF65-F5344CB8AC3E}">
        <p14:creationId xmlns:p14="http://schemas.microsoft.com/office/powerpoint/2010/main" val="3849133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o 7">
            <a:extLst>
              <a:ext uri="{FF2B5EF4-FFF2-40B4-BE49-F238E27FC236}">
                <a16:creationId xmlns:a16="http://schemas.microsoft.com/office/drawing/2014/main" id="{A1A0473A-C0BC-4AC3-A973-22C624A8F181}"/>
              </a:ext>
            </a:extLst>
          </p:cNvPr>
          <p:cNvGrpSpPr/>
          <p:nvPr/>
        </p:nvGrpSpPr>
        <p:grpSpPr>
          <a:xfrm>
            <a:off x="198782" y="765313"/>
            <a:ext cx="6122505" cy="2991679"/>
            <a:chOff x="2186608" y="964095"/>
            <a:chExt cx="6122505" cy="2991679"/>
          </a:xfrm>
        </p:grpSpPr>
        <p:pic>
          <p:nvPicPr>
            <p:cNvPr id="6" name="Imagen 5">
              <a:extLst>
                <a:ext uri="{FF2B5EF4-FFF2-40B4-BE49-F238E27FC236}">
                  <a16:creationId xmlns:a16="http://schemas.microsoft.com/office/drawing/2014/main" id="{92A3A39D-71B9-4044-97F3-B497D1CCF522}"/>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16196" t="46522" r="15381" b="9855"/>
            <a:stretch/>
          </p:blipFill>
          <p:spPr>
            <a:xfrm>
              <a:off x="2186608" y="964095"/>
              <a:ext cx="6122505" cy="2991679"/>
            </a:xfrm>
            <a:prstGeom prst="rect">
              <a:avLst/>
            </a:prstGeom>
          </p:spPr>
        </p:pic>
        <p:sp>
          <p:nvSpPr>
            <p:cNvPr id="7" name="CuadroTexto 6">
              <a:extLst>
                <a:ext uri="{FF2B5EF4-FFF2-40B4-BE49-F238E27FC236}">
                  <a16:creationId xmlns:a16="http://schemas.microsoft.com/office/drawing/2014/main" id="{EF8639E0-5386-441B-A327-24D9E2B9ED4D}"/>
                </a:ext>
              </a:extLst>
            </p:cNvPr>
            <p:cNvSpPr txBox="1"/>
            <p:nvPr/>
          </p:nvSpPr>
          <p:spPr>
            <a:xfrm>
              <a:off x="2246243" y="1023731"/>
              <a:ext cx="1187313" cy="369332"/>
            </a:xfrm>
            <a:prstGeom prst="rect">
              <a:avLst/>
            </a:prstGeom>
            <a:solidFill>
              <a:schemeClr val="bg1"/>
            </a:solidFill>
          </p:spPr>
          <p:txBody>
            <a:bodyPr wrap="none" rtlCol="0">
              <a:spAutoFit/>
            </a:bodyPr>
            <a:lstStyle/>
            <a:p>
              <a:r>
                <a:rPr lang="es-MX" dirty="0">
                  <a:latin typeface="Times New Roman" panose="02020603050405020304" pitchFamily="18" charset="0"/>
                  <a:cs typeface="Times New Roman" panose="02020603050405020304" pitchFamily="18" charset="0"/>
                </a:rPr>
                <a:t>Reservorio</a:t>
              </a:r>
            </a:p>
          </p:txBody>
        </p:sp>
      </p:grpSp>
      <p:sp>
        <p:nvSpPr>
          <p:cNvPr id="10" name="CuadroTexto 9">
            <a:extLst>
              <a:ext uri="{FF2B5EF4-FFF2-40B4-BE49-F238E27FC236}">
                <a16:creationId xmlns:a16="http://schemas.microsoft.com/office/drawing/2014/main" id="{9DCC729A-6633-443F-950E-D8B763B3B7D9}"/>
              </a:ext>
            </a:extLst>
          </p:cNvPr>
          <p:cNvSpPr txBox="1"/>
          <p:nvPr/>
        </p:nvSpPr>
        <p:spPr>
          <a:xfrm>
            <a:off x="86265" y="4108396"/>
            <a:ext cx="6195265" cy="2308324"/>
          </a:xfrm>
          <a:prstGeom prst="rect">
            <a:avLst/>
          </a:prstGeom>
          <a:noFill/>
        </p:spPr>
        <p:txBody>
          <a:bodyPr wrap="square" rtlCol="0">
            <a:spAutoFit/>
          </a:bodyPr>
          <a:lstStyle/>
          <a:p>
            <a:pPr algn="just"/>
            <a:r>
              <a:rPr lang="es-MX" dirty="0">
                <a:latin typeface="Times New Roman" panose="02020603050405020304" pitchFamily="18" charset="0"/>
                <a:cs typeface="Times New Roman" panose="02020603050405020304" pitchFamily="18" charset="0"/>
              </a:rPr>
              <a:t>Las cantidades de agua dulce en los distintos reservorios son suficientes para las actividades humanas  incluso para un futuro todavía lejano. Se calculan del orden de unos 46,000 km</a:t>
            </a:r>
            <a:r>
              <a:rPr lang="es-MX" baseline="30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 de recursos hídricos de agua dulce disponibles a nivel mundial, que suponen más de 5,000 m</a:t>
            </a:r>
            <a:r>
              <a:rPr lang="es-MX" baseline="30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/habitante/año. </a:t>
            </a:r>
            <a:r>
              <a:rPr lang="es-MX" b="1" u="sng" dirty="0">
                <a:latin typeface="Times New Roman" panose="02020603050405020304" pitchFamily="18" charset="0"/>
                <a:cs typeface="Times New Roman" panose="02020603050405020304" pitchFamily="18" charset="0"/>
              </a:rPr>
              <a:t>Se entiende por recursos hídricos</a:t>
            </a:r>
            <a:r>
              <a:rPr lang="es-MX" dirty="0">
                <a:latin typeface="Times New Roman" panose="02020603050405020304" pitchFamily="18" charset="0"/>
                <a:cs typeface="Times New Roman" panose="02020603050405020304" pitchFamily="18" charset="0"/>
              </a:rPr>
              <a:t> como la cantidad de agua que circula por los ríos de una zona y las reservas acumuladas superficial y subterráneamente medidas en un año.</a:t>
            </a:r>
          </a:p>
        </p:txBody>
      </p:sp>
      <p:pic>
        <p:nvPicPr>
          <p:cNvPr id="12" name="Imagen 11">
            <a:extLst>
              <a:ext uri="{FF2B5EF4-FFF2-40B4-BE49-F238E27FC236}">
                <a16:creationId xmlns:a16="http://schemas.microsoft.com/office/drawing/2014/main" id="{AEB31E79-4D67-45F4-9AED-76F8774DE67E}"/>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14974" t="51159" r="16492" b="11449"/>
          <a:stretch/>
        </p:blipFill>
        <p:spPr>
          <a:xfrm>
            <a:off x="6449805" y="1110524"/>
            <a:ext cx="5497030" cy="2298598"/>
          </a:xfrm>
          <a:prstGeom prst="rect">
            <a:avLst/>
          </a:prstGeom>
        </p:spPr>
      </p:pic>
      <p:sp>
        <p:nvSpPr>
          <p:cNvPr id="13" name="Rectángulo 12">
            <a:extLst>
              <a:ext uri="{FF2B5EF4-FFF2-40B4-BE49-F238E27FC236}">
                <a16:creationId xmlns:a16="http://schemas.microsoft.com/office/drawing/2014/main" id="{1A80E06D-02CF-4777-A155-50E9997F8FC3}"/>
              </a:ext>
            </a:extLst>
          </p:cNvPr>
          <p:cNvSpPr/>
          <p:nvPr/>
        </p:nvSpPr>
        <p:spPr>
          <a:xfrm>
            <a:off x="6549887" y="3995677"/>
            <a:ext cx="5446643" cy="1754326"/>
          </a:xfrm>
          <a:prstGeom prst="rect">
            <a:avLst/>
          </a:prstGeom>
        </p:spPr>
        <p:txBody>
          <a:bodyPr wrap="square">
            <a:spAutoFit/>
          </a:bodyPr>
          <a:lstStyle/>
          <a:p>
            <a:pPr algn="just"/>
            <a:r>
              <a:rPr lang="es-MX" dirty="0">
                <a:solidFill>
                  <a:srgbClr val="373737"/>
                </a:solidFill>
                <a:latin typeface="Times New Roman" panose="02020603050405020304" pitchFamily="18" charset="0"/>
              </a:rPr>
              <a:t>Sin embargo,  existe el gran problema de la </a:t>
            </a:r>
            <a:r>
              <a:rPr lang="es-MX" dirty="0">
                <a:solidFill>
                  <a:srgbClr val="262626"/>
                </a:solidFill>
                <a:latin typeface="Times New Roman" panose="02020603050405020304" pitchFamily="18" charset="0"/>
              </a:rPr>
              <a:t>distribución </a:t>
            </a:r>
            <a:r>
              <a:rPr lang="es-MX" dirty="0">
                <a:solidFill>
                  <a:srgbClr val="373737"/>
                </a:solidFill>
                <a:latin typeface="Times New Roman" panose="02020603050405020304" pitchFamily="18" charset="0"/>
              </a:rPr>
              <a:t>irregular de </a:t>
            </a:r>
            <a:r>
              <a:rPr lang="es-MX" dirty="0">
                <a:solidFill>
                  <a:srgbClr val="262626"/>
                </a:solidFill>
                <a:latin typeface="Times New Roman" panose="02020603050405020304" pitchFamily="18" charset="0"/>
              </a:rPr>
              <a:t>las </a:t>
            </a:r>
            <a:r>
              <a:rPr lang="es-MX" dirty="0">
                <a:solidFill>
                  <a:srgbClr val="373737"/>
                </a:solidFill>
                <a:latin typeface="Times New Roman" panose="02020603050405020304" pitchFamily="18" charset="0"/>
              </a:rPr>
              <a:t>aguas a nivel mundial y </a:t>
            </a:r>
            <a:r>
              <a:rPr lang="es-MX" dirty="0">
                <a:solidFill>
                  <a:srgbClr val="262626"/>
                </a:solidFill>
                <a:latin typeface="Times New Roman" panose="02020603050405020304" pitchFamily="18" charset="0"/>
              </a:rPr>
              <a:t>regional</a:t>
            </a:r>
            <a:r>
              <a:rPr lang="es-MX" dirty="0">
                <a:solidFill>
                  <a:srgbClr val="535353"/>
                </a:solidFill>
                <a:latin typeface="Times New Roman" panose="02020603050405020304" pitchFamily="18" charset="0"/>
              </a:rPr>
              <a:t>. Además,</a:t>
            </a:r>
            <a:r>
              <a:rPr lang="es-MX" dirty="0">
                <a:solidFill>
                  <a:srgbClr val="373737"/>
                </a:solidFill>
                <a:latin typeface="Times New Roman" panose="02020603050405020304" pitchFamily="18" charset="0"/>
              </a:rPr>
              <a:t> los probl</a:t>
            </a:r>
            <a:r>
              <a:rPr lang="es-MX" dirty="0">
                <a:solidFill>
                  <a:srgbClr val="535353"/>
                </a:solidFill>
                <a:latin typeface="Times New Roman" panose="02020603050405020304" pitchFamily="18" charset="0"/>
              </a:rPr>
              <a:t>e</a:t>
            </a:r>
            <a:r>
              <a:rPr lang="es-MX" dirty="0">
                <a:solidFill>
                  <a:srgbClr val="373737"/>
                </a:solidFill>
                <a:latin typeface="Times New Roman" panose="02020603050405020304" pitchFamily="18" charset="0"/>
              </a:rPr>
              <a:t>mas </a:t>
            </a:r>
            <a:r>
              <a:rPr lang="es-MX" dirty="0">
                <a:solidFill>
                  <a:srgbClr val="262626"/>
                </a:solidFill>
                <a:latin typeface="Times New Roman" panose="02020603050405020304" pitchFamily="18" charset="0"/>
              </a:rPr>
              <a:t>de </a:t>
            </a:r>
            <a:r>
              <a:rPr lang="es-MX" dirty="0">
                <a:solidFill>
                  <a:srgbClr val="373737"/>
                </a:solidFill>
                <a:latin typeface="Times New Roman" panose="02020603050405020304" pitchFamily="18" charset="0"/>
              </a:rPr>
              <a:t>contaminación grave localizada, que ocasionan, en zonas con suficien</a:t>
            </a:r>
            <a:r>
              <a:rPr lang="es-MX" dirty="0">
                <a:solidFill>
                  <a:srgbClr val="535353"/>
                </a:solidFill>
                <a:latin typeface="Times New Roman" panose="02020603050405020304" pitchFamily="18" charset="0"/>
              </a:rPr>
              <a:t>te </a:t>
            </a:r>
            <a:r>
              <a:rPr lang="es-MX" dirty="0">
                <a:solidFill>
                  <a:srgbClr val="373737"/>
                </a:solidFill>
                <a:latin typeface="Times New Roman" panose="02020603050405020304" pitchFamily="18" charset="0"/>
              </a:rPr>
              <a:t>abundancia de agua, ésta no sea utilizable por su </a:t>
            </a:r>
            <a:r>
              <a:rPr lang="es-MX" dirty="0">
                <a:solidFill>
                  <a:srgbClr val="262626"/>
                </a:solidFill>
                <a:latin typeface="Times New Roman" panose="02020603050405020304" pitchFamily="18" charset="0"/>
              </a:rPr>
              <a:t>baja </a:t>
            </a:r>
            <a:r>
              <a:rPr lang="es-MX" dirty="0">
                <a:solidFill>
                  <a:srgbClr val="373737"/>
                </a:solidFill>
                <a:latin typeface="Times New Roman" panose="02020603050405020304" pitchFamily="18" charset="0"/>
              </a:rPr>
              <a:t>calidad.</a:t>
            </a:r>
            <a:endParaRPr lang="es-MX" dirty="0"/>
          </a:p>
        </p:txBody>
      </p:sp>
      <p:sp>
        <p:nvSpPr>
          <p:cNvPr id="14" name="Rectángulo 13">
            <a:extLst>
              <a:ext uri="{FF2B5EF4-FFF2-40B4-BE49-F238E27FC236}">
                <a16:creationId xmlns:a16="http://schemas.microsoft.com/office/drawing/2014/main" id="{406A1181-D9B2-4091-A5DD-D61514780D68}"/>
              </a:ext>
            </a:extLst>
          </p:cNvPr>
          <p:cNvSpPr/>
          <p:nvPr/>
        </p:nvSpPr>
        <p:spPr>
          <a:xfrm>
            <a:off x="3213332" y="272534"/>
            <a:ext cx="6195094" cy="369332"/>
          </a:xfrm>
          <a:prstGeom prst="rect">
            <a:avLst/>
          </a:prstGeom>
        </p:spPr>
        <p:txBody>
          <a:bodyPr wrap="none">
            <a:spAutoFit/>
          </a:bodyPr>
          <a:lstStyle/>
          <a:p>
            <a:r>
              <a:rPr lang="es-MX" b="1" dirty="0">
                <a:latin typeface="Times New Roman" panose="02020603050405020304" pitchFamily="18" charset="0"/>
                <a:cs typeface="Times New Roman" panose="02020603050405020304" pitchFamily="18" charset="0"/>
              </a:rPr>
              <a:t>LA DISTRIBUCIÓN DEL AGUA EN NUESTRO PLANETA</a:t>
            </a:r>
          </a:p>
        </p:txBody>
      </p:sp>
    </p:spTree>
    <p:extLst>
      <p:ext uri="{BB962C8B-B14F-4D97-AF65-F5344CB8AC3E}">
        <p14:creationId xmlns:p14="http://schemas.microsoft.com/office/powerpoint/2010/main" val="3338591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87596B8D-AC7F-400C-B11A-5DABA63836C2}"/>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14779" t="32464" r="30769" b="26086"/>
          <a:stretch/>
        </p:blipFill>
        <p:spPr>
          <a:xfrm>
            <a:off x="149087" y="168965"/>
            <a:ext cx="6387172" cy="5436705"/>
          </a:xfrm>
          <a:prstGeom prst="rect">
            <a:avLst/>
          </a:prstGeom>
        </p:spPr>
      </p:pic>
      <p:sp>
        <p:nvSpPr>
          <p:cNvPr id="15" name="Rectángulo 14">
            <a:extLst>
              <a:ext uri="{FF2B5EF4-FFF2-40B4-BE49-F238E27FC236}">
                <a16:creationId xmlns:a16="http://schemas.microsoft.com/office/drawing/2014/main" id="{8E289DDC-3D0E-4B86-A0FC-4FB02F3989C0}"/>
              </a:ext>
            </a:extLst>
          </p:cNvPr>
          <p:cNvSpPr/>
          <p:nvPr/>
        </p:nvSpPr>
        <p:spPr>
          <a:xfrm>
            <a:off x="106016" y="5735888"/>
            <a:ext cx="6473687" cy="461665"/>
          </a:xfrm>
          <a:prstGeom prst="rect">
            <a:avLst/>
          </a:prstGeom>
        </p:spPr>
        <p:txBody>
          <a:bodyPr wrap="square">
            <a:spAutoFit/>
          </a:bodyPr>
          <a:lstStyle/>
          <a:p>
            <a:r>
              <a:rPr lang="en-US" sz="1200" dirty="0" err="1">
                <a:latin typeface="Times New Roman" panose="02020603050405020304" pitchFamily="18" charset="0"/>
                <a:cs typeface="Times New Roman" panose="02020603050405020304" pitchFamily="18" charset="0"/>
              </a:rPr>
              <a:t>Gleick</a:t>
            </a:r>
            <a:r>
              <a:rPr lang="en-US" sz="1200" dirty="0">
                <a:latin typeface="Times New Roman" panose="02020603050405020304" pitchFamily="18" charset="0"/>
                <a:cs typeface="Times New Roman" panose="02020603050405020304" pitchFamily="18" charset="0"/>
              </a:rPr>
              <a:t>, P. H., 1996: Water resources. In Encyclopedia of Climate and Weather, ed. by S. H. Schneider,</a:t>
            </a:r>
          </a:p>
          <a:p>
            <a:r>
              <a:rPr lang="en-US" sz="1200" dirty="0">
                <a:latin typeface="Times New Roman" panose="02020603050405020304" pitchFamily="18" charset="0"/>
                <a:cs typeface="Times New Roman" panose="02020603050405020304" pitchFamily="18" charset="0"/>
              </a:rPr>
              <a:t>Oxford University Press, New York, vol. 2, pp. 817-823.</a:t>
            </a:r>
            <a:endParaRPr lang="es-MX" sz="1200" dirty="0">
              <a:latin typeface="Times New Roman" panose="02020603050405020304" pitchFamily="18" charset="0"/>
              <a:cs typeface="Times New Roman" panose="02020603050405020304" pitchFamily="18" charset="0"/>
            </a:endParaRPr>
          </a:p>
        </p:txBody>
      </p:sp>
      <p:sp>
        <p:nvSpPr>
          <p:cNvPr id="20" name="Rectángulo 19">
            <a:extLst>
              <a:ext uri="{FF2B5EF4-FFF2-40B4-BE49-F238E27FC236}">
                <a16:creationId xmlns:a16="http://schemas.microsoft.com/office/drawing/2014/main" id="{66CBE27E-2DF8-4653-BC50-638BC178416A}"/>
              </a:ext>
            </a:extLst>
          </p:cNvPr>
          <p:cNvSpPr/>
          <p:nvPr/>
        </p:nvSpPr>
        <p:spPr>
          <a:xfrm>
            <a:off x="6937513" y="88230"/>
            <a:ext cx="4989444" cy="1754326"/>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Como se observa, sólo 3% del agua es </a:t>
            </a:r>
            <a:r>
              <a:rPr lang="es-MX" b="1" dirty="0">
                <a:solidFill>
                  <a:srgbClr val="FF0000"/>
                </a:solidFill>
                <a:latin typeface="Times New Roman" panose="02020603050405020304" pitchFamily="18" charset="0"/>
                <a:cs typeface="Times New Roman" panose="02020603050405020304" pitchFamily="18" charset="0"/>
              </a:rPr>
              <a:t>“dulce”</a:t>
            </a:r>
            <a:r>
              <a:rPr lang="es-MX" dirty="0">
                <a:latin typeface="Times New Roman" panose="02020603050405020304" pitchFamily="18" charset="0"/>
                <a:cs typeface="Times New Roman" panose="02020603050405020304" pitchFamily="18" charset="0"/>
              </a:rPr>
              <a:t>,  sin contener un nivel alto de sales disueltas como la de los océanos. Dentro de este último porcentaje, el agua dulce continental representa menos de 1% del volumen total, la atmósfera contiene aun menos agua (</a:t>
            </a:r>
            <a:r>
              <a:rPr lang="es-MX" b="1" dirty="0">
                <a:solidFill>
                  <a:srgbClr val="FF0000"/>
                </a:solidFill>
                <a:latin typeface="Times New Roman" panose="02020603050405020304" pitchFamily="18" charset="0"/>
                <a:cs typeface="Times New Roman" panose="02020603050405020304" pitchFamily="18" charset="0"/>
              </a:rPr>
              <a:t>como vapor</a:t>
            </a:r>
            <a:r>
              <a:rPr lang="es-MX" dirty="0">
                <a:latin typeface="Times New Roman" panose="02020603050405020304" pitchFamily="18" charset="0"/>
                <a:cs typeface="Times New Roman" panose="02020603050405020304" pitchFamily="18" charset="0"/>
              </a:rPr>
              <a:t>). </a:t>
            </a:r>
          </a:p>
        </p:txBody>
      </p:sp>
      <p:pic>
        <p:nvPicPr>
          <p:cNvPr id="21" name="Imagen 20">
            <a:extLst>
              <a:ext uri="{FF2B5EF4-FFF2-40B4-BE49-F238E27FC236}">
                <a16:creationId xmlns:a16="http://schemas.microsoft.com/office/drawing/2014/main" id="{A24FC962-6010-4527-82F9-E2CCD3E99696}"/>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15102" t="55795" r="71679" b="17403"/>
          <a:stretch/>
        </p:blipFill>
        <p:spPr>
          <a:xfrm>
            <a:off x="8150086" y="1798980"/>
            <a:ext cx="1152941" cy="2613993"/>
          </a:xfrm>
          <a:prstGeom prst="rect">
            <a:avLst/>
          </a:prstGeom>
          <a:ln>
            <a:solidFill>
              <a:schemeClr val="tx1"/>
            </a:solidFill>
          </a:ln>
        </p:spPr>
      </p:pic>
      <p:sp>
        <p:nvSpPr>
          <p:cNvPr id="22" name="Rectángulo 21">
            <a:extLst>
              <a:ext uri="{FF2B5EF4-FFF2-40B4-BE49-F238E27FC236}">
                <a16:creationId xmlns:a16="http://schemas.microsoft.com/office/drawing/2014/main" id="{1FF27015-B21C-4DB9-8AEE-1335F843D1E8}"/>
              </a:ext>
            </a:extLst>
          </p:cNvPr>
          <p:cNvSpPr/>
          <p:nvPr/>
        </p:nvSpPr>
        <p:spPr>
          <a:xfrm>
            <a:off x="6715538" y="4727210"/>
            <a:ext cx="5092149" cy="1200329"/>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Colectivamente, todos estos los reservorios de agua se conocen como hidrosfera. El agua se encuentra en tres estados: como hielo, agua líquida y vapor de agua, en una cantidad de </a:t>
            </a:r>
            <a:r>
              <a:rPr lang="es-MX" b="1" u="sng" dirty="0">
                <a:solidFill>
                  <a:srgbClr val="FF0000"/>
                </a:solidFill>
                <a:latin typeface="Times New Roman" panose="02020603050405020304" pitchFamily="18" charset="0"/>
                <a:cs typeface="Times New Roman" panose="02020603050405020304" pitchFamily="18" charset="0"/>
              </a:rPr>
              <a:t>1338 millones de km</a:t>
            </a:r>
            <a:r>
              <a:rPr lang="es-MX" b="1" u="sng" baseline="30000" dirty="0">
                <a:solidFill>
                  <a:srgbClr val="FF0000"/>
                </a:solidFill>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 </a:t>
            </a:r>
            <a:endParaRPr lang="es-MX" dirty="0"/>
          </a:p>
        </p:txBody>
      </p:sp>
      <p:cxnSp>
        <p:nvCxnSpPr>
          <p:cNvPr id="24" name="Conector recto de flecha 23">
            <a:extLst>
              <a:ext uri="{FF2B5EF4-FFF2-40B4-BE49-F238E27FC236}">
                <a16:creationId xmlns:a16="http://schemas.microsoft.com/office/drawing/2014/main" id="{95AEA399-D613-4F6F-A8E3-00171C2BF5C0}"/>
              </a:ext>
            </a:extLst>
          </p:cNvPr>
          <p:cNvCxnSpPr>
            <a:cxnSpLocks/>
          </p:cNvCxnSpPr>
          <p:nvPr/>
        </p:nvCxnSpPr>
        <p:spPr>
          <a:xfrm flipH="1">
            <a:off x="8975035" y="357809"/>
            <a:ext cx="248478" cy="148093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ector recto de flecha 25">
            <a:extLst>
              <a:ext uri="{FF2B5EF4-FFF2-40B4-BE49-F238E27FC236}">
                <a16:creationId xmlns:a16="http://schemas.microsoft.com/office/drawing/2014/main" id="{F9E12CB9-9F34-439E-A224-3E71F425ADAB}"/>
              </a:ext>
            </a:extLst>
          </p:cNvPr>
          <p:cNvCxnSpPr>
            <a:cxnSpLocks/>
          </p:cNvCxnSpPr>
          <p:nvPr/>
        </p:nvCxnSpPr>
        <p:spPr>
          <a:xfrm flipH="1" flipV="1">
            <a:off x="6728791" y="1033670"/>
            <a:ext cx="1789045" cy="23158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Cerrar llave 29">
            <a:extLst>
              <a:ext uri="{FF2B5EF4-FFF2-40B4-BE49-F238E27FC236}">
                <a16:creationId xmlns:a16="http://schemas.microsoft.com/office/drawing/2014/main" id="{4CA30804-1C90-4D14-8761-21769DAACE7C}"/>
              </a:ext>
            </a:extLst>
          </p:cNvPr>
          <p:cNvSpPr/>
          <p:nvPr/>
        </p:nvSpPr>
        <p:spPr>
          <a:xfrm>
            <a:off x="6510130" y="1152939"/>
            <a:ext cx="298174" cy="4154557"/>
          </a:xfrm>
          <a:prstGeom prst="righ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dirty="0"/>
          </a:p>
        </p:txBody>
      </p:sp>
      <p:cxnSp>
        <p:nvCxnSpPr>
          <p:cNvPr id="32" name="Conector recto de flecha 31">
            <a:extLst>
              <a:ext uri="{FF2B5EF4-FFF2-40B4-BE49-F238E27FC236}">
                <a16:creationId xmlns:a16="http://schemas.microsoft.com/office/drawing/2014/main" id="{9FC46EF5-C220-46E0-B882-CF88085330DC}"/>
              </a:ext>
            </a:extLst>
          </p:cNvPr>
          <p:cNvCxnSpPr>
            <a:cxnSpLocks/>
          </p:cNvCxnSpPr>
          <p:nvPr/>
        </p:nvCxnSpPr>
        <p:spPr>
          <a:xfrm flipH="1">
            <a:off x="7195930" y="1958009"/>
            <a:ext cx="1769166" cy="12225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Flecha: curvada hacia la izquierda 1">
            <a:extLst>
              <a:ext uri="{FF2B5EF4-FFF2-40B4-BE49-F238E27FC236}">
                <a16:creationId xmlns:a16="http://schemas.microsoft.com/office/drawing/2014/main" id="{E194C7EF-9DB4-4A99-9D46-06521526F364}"/>
              </a:ext>
            </a:extLst>
          </p:cNvPr>
          <p:cNvSpPr/>
          <p:nvPr/>
        </p:nvSpPr>
        <p:spPr>
          <a:xfrm rot="5551881">
            <a:off x="6378351" y="2550237"/>
            <a:ext cx="687849" cy="7091745"/>
          </a:xfrm>
          <a:prstGeom prst="curved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3" name="CuadroTexto 2">
            <a:extLst>
              <a:ext uri="{FF2B5EF4-FFF2-40B4-BE49-F238E27FC236}">
                <a16:creationId xmlns:a16="http://schemas.microsoft.com/office/drawing/2014/main" id="{7F490DDB-D794-4A72-97F9-25FABD53644B}"/>
              </a:ext>
            </a:extLst>
          </p:cNvPr>
          <p:cNvSpPr txBox="1"/>
          <p:nvPr/>
        </p:nvSpPr>
        <p:spPr>
          <a:xfrm>
            <a:off x="6877879" y="3041375"/>
            <a:ext cx="458780" cy="338554"/>
          </a:xfrm>
          <a:prstGeom prst="rect">
            <a:avLst/>
          </a:prstGeom>
          <a:noFill/>
        </p:spPr>
        <p:txBody>
          <a:bodyPr wrap="none" rtlCol="0">
            <a:spAutoFit/>
          </a:bodyPr>
          <a:lstStyle/>
          <a:p>
            <a:r>
              <a:rPr lang="es-MX" sz="1600" dirty="0">
                <a:solidFill>
                  <a:srgbClr val="FF0000"/>
                </a:solidFill>
                <a:latin typeface="Times New Roman" panose="02020603050405020304" pitchFamily="18" charset="0"/>
                <a:cs typeface="Times New Roman" panose="02020603050405020304" pitchFamily="18" charset="0"/>
              </a:rPr>
              <a:t>3%</a:t>
            </a:r>
          </a:p>
        </p:txBody>
      </p:sp>
      <p:sp>
        <p:nvSpPr>
          <p:cNvPr id="13" name="CuadroTexto 12">
            <a:extLst>
              <a:ext uri="{FF2B5EF4-FFF2-40B4-BE49-F238E27FC236}">
                <a16:creationId xmlns:a16="http://schemas.microsoft.com/office/drawing/2014/main" id="{FE9E725B-E067-429A-A8ED-2F060F3F973E}"/>
              </a:ext>
            </a:extLst>
          </p:cNvPr>
          <p:cNvSpPr txBox="1"/>
          <p:nvPr/>
        </p:nvSpPr>
        <p:spPr>
          <a:xfrm>
            <a:off x="6453810" y="808384"/>
            <a:ext cx="595035" cy="338554"/>
          </a:xfrm>
          <a:prstGeom prst="rect">
            <a:avLst/>
          </a:prstGeom>
          <a:noFill/>
        </p:spPr>
        <p:txBody>
          <a:bodyPr wrap="none" rtlCol="0">
            <a:spAutoFit/>
          </a:bodyPr>
          <a:lstStyle/>
          <a:p>
            <a:r>
              <a:rPr lang="es-MX" sz="1600" b="1" dirty="0">
                <a:solidFill>
                  <a:srgbClr val="FF0000"/>
                </a:solidFill>
                <a:latin typeface="Times New Roman" panose="02020603050405020304" pitchFamily="18" charset="0"/>
                <a:cs typeface="Times New Roman" panose="02020603050405020304" pitchFamily="18" charset="0"/>
              </a:rPr>
              <a:t>97%</a:t>
            </a:r>
          </a:p>
        </p:txBody>
      </p:sp>
      <p:sp>
        <p:nvSpPr>
          <p:cNvPr id="23" name="CuadroTexto 22">
            <a:extLst>
              <a:ext uri="{FF2B5EF4-FFF2-40B4-BE49-F238E27FC236}">
                <a16:creationId xmlns:a16="http://schemas.microsoft.com/office/drawing/2014/main" id="{350D3D3C-21B3-43A9-B484-1126B6449B54}"/>
              </a:ext>
            </a:extLst>
          </p:cNvPr>
          <p:cNvSpPr txBox="1"/>
          <p:nvPr/>
        </p:nvSpPr>
        <p:spPr>
          <a:xfrm>
            <a:off x="2733261" y="5327374"/>
            <a:ext cx="1313180" cy="338554"/>
          </a:xfrm>
          <a:prstGeom prst="rect">
            <a:avLst/>
          </a:prstGeom>
          <a:solidFill>
            <a:schemeClr val="bg1"/>
          </a:solidFill>
        </p:spPr>
        <p:txBody>
          <a:bodyPr wrap="none" rtlCol="0">
            <a:spAutoFit/>
          </a:bodyPr>
          <a:lstStyle/>
          <a:p>
            <a:r>
              <a:rPr lang="es-MX" sz="1600" b="1" dirty="0">
                <a:solidFill>
                  <a:srgbClr val="FF0000"/>
                </a:solidFill>
                <a:latin typeface="Times New Roman" panose="02020603050405020304" pitchFamily="18" charset="0"/>
                <a:cs typeface="Times New Roman" panose="02020603050405020304" pitchFamily="18" charset="0"/>
              </a:rPr>
              <a:t>1386 000 000</a:t>
            </a:r>
          </a:p>
        </p:txBody>
      </p:sp>
    </p:spTree>
    <p:extLst>
      <p:ext uri="{BB962C8B-B14F-4D97-AF65-F5344CB8AC3E}">
        <p14:creationId xmlns:p14="http://schemas.microsoft.com/office/powerpoint/2010/main" val="2778836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87596B8D-AC7F-400C-B11A-5DABA63836C2}"/>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14779" t="32464" r="30769" b="26086"/>
          <a:stretch/>
        </p:blipFill>
        <p:spPr>
          <a:xfrm>
            <a:off x="149087" y="168965"/>
            <a:ext cx="6387172" cy="5436705"/>
          </a:xfrm>
          <a:prstGeom prst="rect">
            <a:avLst/>
          </a:prstGeom>
        </p:spPr>
      </p:pic>
      <p:sp>
        <p:nvSpPr>
          <p:cNvPr id="15" name="Rectángulo 14">
            <a:extLst>
              <a:ext uri="{FF2B5EF4-FFF2-40B4-BE49-F238E27FC236}">
                <a16:creationId xmlns:a16="http://schemas.microsoft.com/office/drawing/2014/main" id="{8E289DDC-3D0E-4B86-A0FC-4FB02F3989C0}"/>
              </a:ext>
            </a:extLst>
          </p:cNvPr>
          <p:cNvSpPr/>
          <p:nvPr/>
        </p:nvSpPr>
        <p:spPr>
          <a:xfrm>
            <a:off x="106016" y="5735888"/>
            <a:ext cx="6473687" cy="461665"/>
          </a:xfrm>
          <a:prstGeom prst="rect">
            <a:avLst/>
          </a:prstGeom>
        </p:spPr>
        <p:txBody>
          <a:bodyPr wrap="square">
            <a:spAutoFit/>
          </a:bodyPr>
          <a:lstStyle/>
          <a:p>
            <a:r>
              <a:rPr lang="en-US" sz="1200" dirty="0" err="1">
                <a:latin typeface="Times New Roman" panose="02020603050405020304" pitchFamily="18" charset="0"/>
                <a:cs typeface="Times New Roman" panose="02020603050405020304" pitchFamily="18" charset="0"/>
              </a:rPr>
              <a:t>Gleick</a:t>
            </a:r>
            <a:r>
              <a:rPr lang="en-US" sz="1200" dirty="0">
                <a:latin typeface="Times New Roman" panose="02020603050405020304" pitchFamily="18" charset="0"/>
                <a:cs typeface="Times New Roman" panose="02020603050405020304" pitchFamily="18" charset="0"/>
              </a:rPr>
              <a:t>, P. H., 1996: Water resources. In Encyclopedia of Climate and Weather, ed. by S. H. Schneider,</a:t>
            </a:r>
          </a:p>
          <a:p>
            <a:r>
              <a:rPr lang="en-US" sz="1200" dirty="0">
                <a:latin typeface="Times New Roman" panose="02020603050405020304" pitchFamily="18" charset="0"/>
                <a:cs typeface="Times New Roman" panose="02020603050405020304" pitchFamily="18" charset="0"/>
              </a:rPr>
              <a:t>Oxford University Press, New York, vol. 2, pp. 817-823.</a:t>
            </a:r>
            <a:endParaRPr lang="es-MX" sz="1200" dirty="0">
              <a:latin typeface="Times New Roman" panose="02020603050405020304" pitchFamily="18" charset="0"/>
              <a:cs typeface="Times New Roman" panose="02020603050405020304" pitchFamily="18" charset="0"/>
            </a:endParaRPr>
          </a:p>
        </p:txBody>
      </p:sp>
      <p:sp>
        <p:nvSpPr>
          <p:cNvPr id="18" name="Rectángulo 17">
            <a:extLst>
              <a:ext uri="{FF2B5EF4-FFF2-40B4-BE49-F238E27FC236}">
                <a16:creationId xmlns:a16="http://schemas.microsoft.com/office/drawing/2014/main" id="{AD61A129-7893-4153-9989-304A2431EEE9}"/>
              </a:ext>
            </a:extLst>
          </p:cNvPr>
          <p:cNvSpPr/>
          <p:nvPr/>
        </p:nvSpPr>
        <p:spPr>
          <a:xfrm>
            <a:off x="6659217" y="208796"/>
            <a:ext cx="5456583" cy="2862322"/>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Las fuentes de agua  utilizable son las </a:t>
            </a:r>
            <a:r>
              <a:rPr lang="es-MX" b="1" i="1" u="sng" dirty="0">
                <a:latin typeface="Times New Roman" panose="02020603050405020304" pitchFamily="18" charset="0"/>
                <a:cs typeface="Times New Roman" panose="02020603050405020304" pitchFamily="18" charset="0"/>
              </a:rPr>
              <a:t>aguas superficiales</a:t>
            </a:r>
            <a:r>
              <a:rPr lang="es-MX" dirty="0">
                <a:latin typeface="Times New Roman" panose="02020603050405020304" pitchFamily="18" charset="0"/>
                <a:cs typeface="Times New Roman" panose="02020603050405020304" pitchFamily="18" charset="0"/>
              </a:rPr>
              <a:t> (ríos, lagos y tierras pantanosas) y el agua que se encuentra debajo de la superficie de la Tierra, </a:t>
            </a:r>
            <a:r>
              <a:rPr lang="es-MX" b="1" i="1" u="sng" dirty="0">
                <a:latin typeface="Times New Roman" panose="02020603050405020304" pitchFamily="18" charset="0"/>
                <a:cs typeface="Times New Roman" panose="02020603050405020304" pitchFamily="18" charset="0"/>
              </a:rPr>
              <a:t>aguas subterráneas</a:t>
            </a:r>
            <a:r>
              <a:rPr lang="es-MX" dirty="0">
                <a:latin typeface="Times New Roman" panose="02020603050405020304" pitchFamily="18" charset="0"/>
                <a:cs typeface="Times New Roman" panose="02020603050405020304" pitchFamily="18" charset="0"/>
              </a:rPr>
              <a:t>.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Como se observa en la tabla, la proporción en volúmenes de ambos es de </a:t>
            </a:r>
            <a:r>
              <a:rPr lang="es-MX" b="1" dirty="0">
                <a:solidFill>
                  <a:srgbClr val="FF0000"/>
                </a:solidFill>
                <a:latin typeface="Times New Roman" panose="02020603050405020304" pitchFamily="18" charset="0"/>
                <a:cs typeface="Times New Roman" panose="02020603050405020304" pitchFamily="18" charset="0"/>
              </a:rPr>
              <a:t>1 a 100 </a:t>
            </a:r>
            <a:r>
              <a:rPr lang="es-MX" dirty="0">
                <a:latin typeface="Times New Roman" panose="02020603050405020304" pitchFamily="18" charset="0"/>
                <a:cs typeface="Times New Roman" panose="02020603050405020304" pitchFamily="18" charset="0"/>
              </a:rPr>
              <a:t>, lo que indica la importancia y cuidado del agua subterránea, cuyos depósitos se conocen como </a:t>
            </a:r>
            <a:r>
              <a:rPr lang="es-MX" i="1" dirty="0">
                <a:latin typeface="Times New Roman" panose="02020603050405020304" pitchFamily="18" charset="0"/>
                <a:cs typeface="Times New Roman" panose="02020603050405020304" pitchFamily="18" charset="0"/>
              </a:rPr>
              <a:t>acuíferos </a:t>
            </a:r>
            <a:r>
              <a:rPr lang="es-MX" dirty="0">
                <a:latin typeface="Times New Roman" panose="02020603050405020304" pitchFamily="18" charset="0"/>
                <a:cs typeface="Times New Roman" panose="02020603050405020304" pitchFamily="18" charset="0"/>
              </a:rPr>
              <a:t>y cuya agua se extrae mediante pozos artesianos.</a:t>
            </a:r>
          </a:p>
        </p:txBody>
      </p:sp>
      <p:pic>
        <p:nvPicPr>
          <p:cNvPr id="19" name="Imagen 18">
            <a:extLst>
              <a:ext uri="{FF2B5EF4-FFF2-40B4-BE49-F238E27FC236}">
                <a16:creationId xmlns:a16="http://schemas.microsoft.com/office/drawing/2014/main" id="{68D8D1DC-A998-4385-9965-391DC467D542}"/>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15102" t="55795" r="32713" b="13858"/>
          <a:stretch/>
        </p:blipFill>
        <p:spPr>
          <a:xfrm>
            <a:off x="6848060" y="3101006"/>
            <a:ext cx="5059018" cy="3289855"/>
          </a:xfrm>
          <a:prstGeom prst="rect">
            <a:avLst/>
          </a:prstGeom>
          <a:ln>
            <a:solidFill>
              <a:schemeClr val="tx1"/>
            </a:solidFill>
          </a:ln>
        </p:spPr>
      </p:pic>
      <p:cxnSp>
        <p:nvCxnSpPr>
          <p:cNvPr id="3" name="Conector recto de flecha 2">
            <a:extLst>
              <a:ext uri="{FF2B5EF4-FFF2-40B4-BE49-F238E27FC236}">
                <a16:creationId xmlns:a16="http://schemas.microsoft.com/office/drawing/2014/main" id="{76FADCA3-EFCA-44AF-ABD3-1BF75496262F}"/>
              </a:ext>
            </a:extLst>
          </p:cNvPr>
          <p:cNvCxnSpPr>
            <a:cxnSpLocks/>
          </p:cNvCxnSpPr>
          <p:nvPr/>
        </p:nvCxnSpPr>
        <p:spPr>
          <a:xfrm flipH="1">
            <a:off x="10326757" y="506896"/>
            <a:ext cx="1282148" cy="300161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ector recto de flecha 5">
            <a:extLst>
              <a:ext uri="{FF2B5EF4-FFF2-40B4-BE49-F238E27FC236}">
                <a16:creationId xmlns:a16="http://schemas.microsoft.com/office/drawing/2014/main" id="{FCAA46B8-0731-4CF2-A4A2-12663B11D098}"/>
              </a:ext>
            </a:extLst>
          </p:cNvPr>
          <p:cNvCxnSpPr>
            <a:cxnSpLocks/>
          </p:cNvCxnSpPr>
          <p:nvPr/>
        </p:nvCxnSpPr>
        <p:spPr>
          <a:xfrm>
            <a:off x="7285383" y="1311965"/>
            <a:ext cx="1550504" cy="25444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a:extLst>
              <a:ext uri="{FF2B5EF4-FFF2-40B4-BE49-F238E27FC236}">
                <a16:creationId xmlns:a16="http://schemas.microsoft.com/office/drawing/2014/main" id="{87BF1D9C-8B37-4EDA-8450-4C554AAF8408}"/>
              </a:ext>
            </a:extLst>
          </p:cNvPr>
          <p:cNvCxnSpPr/>
          <p:nvPr/>
        </p:nvCxnSpPr>
        <p:spPr>
          <a:xfrm>
            <a:off x="8328991" y="2126974"/>
            <a:ext cx="1997766" cy="13517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a:extLst>
              <a:ext uri="{FF2B5EF4-FFF2-40B4-BE49-F238E27FC236}">
                <a16:creationId xmlns:a16="http://schemas.microsoft.com/office/drawing/2014/main" id="{40F205BE-9AA5-4F4F-9DEC-F0690EFC4456}"/>
              </a:ext>
            </a:extLst>
          </p:cNvPr>
          <p:cNvCxnSpPr>
            <a:cxnSpLocks/>
          </p:cNvCxnSpPr>
          <p:nvPr/>
        </p:nvCxnSpPr>
        <p:spPr>
          <a:xfrm>
            <a:off x="8806070" y="2146852"/>
            <a:ext cx="337930" cy="18288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Abrir llave 1">
            <a:extLst>
              <a:ext uri="{FF2B5EF4-FFF2-40B4-BE49-F238E27FC236}">
                <a16:creationId xmlns:a16="http://schemas.microsoft.com/office/drawing/2014/main" id="{EC36B0C1-5F6D-4CC2-A576-5B7ED51916BC}"/>
              </a:ext>
            </a:extLst>
          </p:cNvPr>
          <p:cNvSpPr/>
          <p:nvPr/>
        </p:nvSpPr>
        <p:spPr>
          <a:xfrm>
            <a:off x="6748671" y="3448877"/>
            <a:ext cx="159026" cy="2117035"/>
          </a:xfrm>
          <a:prstGeom prst="lef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7" name="CuadroTexto 6">
            <a:extLst>
              <a:ext uri="{FF2B5EF4-FFF2-40B4-BE49-F238E27FC236}">
                <a16:creationId xmlns:a16="http://schemas.microsoft.com/office/drawing/2014/main" id="{074A6196-C762-44D1-8437-309BCE445277}"/>
              </a:ext>
            </a:extLst>
          </p:cNvPr>
          <p:cNvSpPr txBox="1"/>
          <p:nvPr/>
        </p:nvSpPr>
        <p:spPr>
          <a:xfrm>
            <a:off x="2733261" y="5327374"/>
            <a:ext cx="1313180" cy="338554"/>
          </a:xfrm>
          <a:prstGeom prst="rect">
            <a:avLst/>
          </a:prstGeom>
          <a:solidFill>
            <a:schemeClr val="bg1"/>
          </a:solidFill>
        </p:spPr>
        <p:txBody>
          <a:bodyPr wrap="none" rtlCol="0">
            <a:spAutoFit/>
          </a:bodyPr>
          <a:lstStyle/>
          <a:p>
            <a:r>
              <a:rPr lang="es-MX" sz="1600" b="1" dirty="0">
                <a:solidFill>
                  <a:srgbClr val="FF0000"/>
                </a:solidFill>
                <a:latin typeface="Times New Roman" panose="02020603050405020304" pitchFamily="18" charset="0"/>
                <a:cs typeface="Times New Roman" panose="02020603050405020304" pitchFamily="18" charset="0"/>
              </a:rPr>
              <a:t>1386 000 000</a:t>
            </a:r>
          </a:p>
        </p:txBody>
      </p:sp>
      <p:cxnSp>
        <p:nvCxnSpPr>
          <p:cNvPr id="5" name="Conector recto de flecha 4">
            <a:extLst>
              <a:ext uri="{FF2B5EF4-FFF2-40B4-BE49-F238E27FC236}">
                <a16:creationId xmlns:a16="http://schemas.microsoft.com/office/drawing/2014/main" id="{B3E9C44F-E8EC-479C-9742-FCACAD747392}"/>
              </a:ext>
            </a:extLst>
          </p:cNvPr>
          <p:cNvCxnSpPr>
            <a:cxnSpLocks/>
          </p:cNvCxnSpPr>
          <p:nvPr/>
        </p:nvCxnSpPr>
        <p:spPr>
          <a:xfrm flipH="1">
            <a:off x="4005470" y="4532243"/>
            <a:ext cx="2584173" cy="8547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2519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020053FB-FC3E-4F09-B304-E0BBF62C7BA5}"/>
              </a:ext>
            </a:extLst>
          </p:cNvPr>
          <p:cNvSpPr/>
          <p:nvPr/>
        </p:nvSpPr>
        <p:spPr>
          <a:xfrm>
            <a:off x="5393635" y="437322"/>
            <a:ext cx="6463748" cy="584775"/>
          </a:xfrm>
          <a:prstGeom prst="rect">
            <a:avLst/>
          </a:prstGeom>
        </p:spPr>
        <p:txBody>
          <a:bodyPr wrap="square">
            <a:spAutoFit/>
          </a:bodyPr>
          <a:lstStyle/>
          <a:p>
            <a:pPr algn="just"/>
            <a:r>
              <a:rPr lang="es-MX" sz="1600" dirty="0">
                <a:latin typeface="Times New Roman" panose="02020603050405020304" pitchFamily="18" charset="0"/>
                <a:cs typeface="Times New Roman" panose="02020603050405020304" pitchFamily="18" charset="0"/>
              </a:rPr>
              <a:t>La recirculación de agua entre los reservorios existentes se conoce como </a:t>
            </a:r>
            <a:r>
              <a:rPr lang="es-MX" sz="1600" b="1" i="1" dirty="0">
                <a:latin typeface="Times New Roman" panose="02020603050405020304" pitchFamily="18" charset="0"/>
                <a:cs typeface="Times New Roman" panose="02020603050405020304" pitchFamily="18" charset="0"/>
              </a:rPr>
              <a:t>ciclo hidrológico</a:t>
            </a:r>
            <a:r>
              <a:rPr lang="es-MX" sz="1600" i="1" dirty="0">
                <a:latin typeface="Times New Roman" panose="02020603050405020304" pitchFamily="18" charset="0"/>
                <a:cs typeface="Times New Roman" panose="02020603050405020304" pitchFamily="18" charset="0"/>
              </a:rPr>
              <a:t>,</a:t>
            </a:r>
          </a:p>
        </p:txBody>
      </p:sp>
      <p:pic>
        <p:nvPicPr>
          <p:cNvPr id="9" name="Imagen 8">
            <a:extLst>
              <a:ext uri="{FF2B5EF4-FFF2-40B4-BE49-F238E27FC236}">
                <a16:creationId xmlns:a16="http://schemas.microsoft.com/office/drawing/2014/main" id="{E2381638-360A-4ABD-9128-6A388BE05576}"/>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7582" t="25797" r="30098" b="25072"/>
          <a:stretch/>
        </p:blipFill>
        <p:spPr>
          <a:xfrm>
            <a:off x="5436704" y="1123121"/>
            <a:ext cx="6574018" cy="3896140"/>
          </a:xfrm>
          <a:prstGeom prst="rect">
            <a:avLst/>
          </a:prstGeom>
        </p:spPr>
      </p:pic>
      <p:sp>
        <p:nvSpPr>
          <p:cNvPr id="10" name="Rectángulo 9">
            <a:extLst>
              <a:ext uri="{FF2B5EF4-FFF2-40B4-BE49-F238E27FC236}">
                <a16:creationId xmlns:a16="http://schemas.microsoft.com/office/drawing/2014/main" id="{FEC113AC-0B46-416A-844F-CBE562D8EEC9}"/>
              </a:ext>
            </a:extLst>
          </p:cNvPr>
          <p:cNvSpPr/>
          <p:nvPr/>
        </p:nvSpPr>
        <p:spPr>
          <a:xfrm>
            <a:off x="5383694" y="5125423"/>
            <a:ext cx="6612835" cy="830997"/>
          </a:xfrm>
          <a:prstGeom prst="rect">
            <a:avLst/>
          </a:prstGeom>
        </p:spPr>
        <p:txBody>
          <a:bodyPr wrap="square">
            <a:spAutoFit/>
          </a:bodyPr>
          <a:lstStyle/>
          <a:p>
            <a:pPr algn="just"/>
            <a:r>
              <a:rPr lang="es-MX" sz="1600" dirty="0">
                <a:latin typeface="Times New Roman" panose="02020603050405020304" pitchFamily="18" charset="0"/>
                <a:cs typeface="Times New Roman" panose="02020603050405020304" pitchFamily="18" charset="0"/>
              </a:rPr>
              <a:t>Diagrama del Ciclo hidrológico. Los números en paréntesis  representan  contenidos de agua en reservorios (x10</a:t>
            </a:r>
            <a:r>
              <a:rPr lang="es-MX" sz="1600" baseline="30000" dirty="0">
                <a:latin typeface="Times New Roman" panose="02020603050405020304" pitchFamily="18" charset="0"/>
                <a:cs typeface="Times New Roman" panose="02020603050405020304" pitchFamily="18" charset="0"/>
              </a:rPr>
              <a:t>6</a:t>
            </a:r>
            <a:r>
              <a:rPr lang="es-MX" sz="1600" dirty="0">
                <a:latin typeface="Times New Roman" panose="02020603050405020304" pitchFamily="18" charset="0"/>
                <a:cs typeface="Times New Roman" panose="02020603050405020304" pitchFamily="18" charset="0"/>
              </a:rPr>
              <a:t> km</a:t>
            </a:r>
            <a:r>
              <a:rPr lang="es-MX" sz="1600" baseline="30000" dirty="0">
                <a:latin typeface="Times New Roman" panose="02020603050405020304" pitchFamily="18" charset="0"/>
                <a:cs typeface="Times New Roman" panose="02020603050405020304" pitchFamily="18" charset="0"/>
              </a:rPr>
              <a:t>3</a:t>
            </a:r>
            <a:r>
              <a:rPr lang="es-MX" sz="1600" dirty="0">
                <a:latin typeface="Times New Roman" panose="02020603050405020304" pitchFamily="18" charset="0"/>
                <a:cs typeface="Times New Roman" panose="02020603050405020304" pitchFamily="18" charset="0"/>
              </a:rPr>
              <a:t>). Sin paréntesis representa flujos en 10</a:t>
            </a:r>
            <a:r>
              <a:rPr lang="es-MX" sz="1600" baseline="30000" dirty="0">
                <a:latin typeface="Times New Roman" panose="02020603050405020304" pitchFamily="18" charset="0"/>
                <a:cs typeface="Times New Roman" panose="02020603050405020304" pitchFamily="18" charset="0"/>
              </a:rPr>
              <a:t>6</a:t>
            </a:r>
            <a:r>
              <a:rPr lang="es-MX" sz="1600" dirty="0">
                <a:latin typeface="Times New Roman" panose="02020603050405020304" pitchFamily="18" charset="0"/>
                <a:cs typeface="Times New Roman" panose="02020603050405020304" pitchFamily="18" charset="0"/>
              </a:rPr>
              <a:t> km</a:t>
            </a:r>
            <a:r>
              <a:rPr lang="es-MX" sz="1600" baseline="30000" dirty="0">
                <a:latin typeface="Times New Roman" panose="02020603050405020304" pitchFamily="18" charset="0"/>
                <a:cs typeface="Times New Roman" panose="02020603050405020304" pitchFamily="18" charset="0"/>
              </a:rPr>
              <a:t>3</a:t>
            </a:r>
            <a:r>
              <a:rPr lang="es-MX" sz="1600" dirty="0">
                <a:latin typeface="Times New Roman" panose="02020603050405020304" pitchFamily="18" charset="0"/>
                <a:cs typeface="Times New Roman" panose="02020603050405020304" pitchFamily="18" charset="0"/>
              </a:rPr>
              <a:t>/año. Fuente: Ilustración del Instituto Max Planck</a:t>
            </a:r>
          </a:p>
        </p:txBody>
      </p:sp>
      <p:pic>
        <p:nvPicPr>
          <p:cNvPr id="11" name="Imagen 10">
            <a:extLst>
              <a:ext uri="{FF2B5EF4-FFF2-40B4-BE49-F238E27FC236}">
                <a16:creationId xmlns:a16="http://schemas.microsoft.com/office/drawing/2014/main" id="{DD342437-7685-4651-A16B-302FE319B3CB}"/>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Effect>
                      <a14:saturation sat="400000"/>
                    </a14:imgEffect>
                  </a14:imgLayer>
                </a14:imgProps>
              </a:ext>
              <a:ext uri="{28A0092B-C50C-407E-A947-70E740481C1C}">
                <a14:useLocalDpi xmlns:a14="http://schemas.microsoft.com/office/drawing/2010/main" val="0"/>
              </a:ext>
            </a:extLst>
          </a:blip>
          <a:srcRect l="15102" t="55795" r="32713" b="13829"/>
          <a:stretch/>
        </p:blipFill>
        <p:spPr>
          <a:xfrm>
            <a:off x="218660" y="1540564"/>
            <a:ext cx="4779451" cy="3110949"/>
          </a:xfrm>
          <a:prstGeom prst="rect">
            <a:avLst/>
          </a:prstGeom>
        </p:spPr>
      </p:pic>
      <p:sp>
        <p:nvSpPr>
          <p:cNvPr id="12" name="Rectángulo 11">
            <a:extLst>
              <a:ext uri="{FF2B5EF4-FFF2-40B4-BE49-F238E27FC236}">
                <a16:creationId xmlns:a16="http://schemas.microsoft.com/office/drawing/2014/main" id="{71CAF262-8D3A-4057-9888-7DF48E92744F}"/>
              </a:ext>
            </a:extLst>
          </p:cNvPr>
          <p:cNvSpPr/>
          <p:nvPr/>
        </p:nvSpPr>
        <p:spPr>
          <a:xfrm>
            <a:off x="265044" y="978861"/>
            <a:ext cx="4575313" cy="369332"/>
          </a:xfrm>
          <a:prstGeom prst="rect">
            <a:avLst/>
          </a:prstGeom>
        </p:spPr>
        <p:txBody>
          <a:bodyPr wrap="square">
            <a:spAutoFit/>
          </a:bodyPr>
          <a:lstStyle/>
          <a:p>
            <a:r>
              <a:rPr lang="es-MX" dirty="0">
                <a:latin typeface="Times New Roman" panose="02020603050405020304" pitchFamily="18" charset="0"/>
                <a:cs typeface="Times New Roman" panose="02020603050405020304" pitchFamily="18" charset="0"/>
              </a:rPr>
              <a:t>Reservorios de agua  que integran la </a:t>
            </a:r>
            <a:r>
              <a:rPr lang="es-MX" b="1" i="1" dirty="0">
                <a:latin typeface="Times New Roman" panose="02020603050405020304" pitchFamily="18" charset="0"/>
                <a:cs typeface="Times New Roman" panose="02020603050405020304" pitchFamily="18" charset="0"/>
              </a:rPr>
              <a:t>hidrosfera</a:t>
            </a:r>
            <a:endParaRPr lang="es-MX"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1110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9856DF5-0C12-4F3C-A346-61521E037841}"/>
              </a:ext>
            </a:extLst>
          </p:cNvPr>
          <p:cNvSpPr/>
          <p:nvPr/>
        </p:nvSpPr>
        <p:spPr>
          <a:xfrm>
            <a:off x="119271" y="159099"/>
            <a:ext cx="4919867" cy="1015663"/>
          </a:xfrm>
          <a:prstGeom prst="rect">
            <a:avLst/>
          </a:prstGeom>
        </p:spPr>
        <p:txBody>
          <a:bodyPr wrap="square">
            <a:spAutoFit/>
          </a:bodyPr>
          <a:lstStyle/>
          <a:p>
            <a:pPr algn="just"/>
            <a:r>
              <a:rPr lang="es-MX" sz="1500" dirty="0">
                <a:latin typeface="Times New Roman" panose="02020603050405020304" pitchFamily="18" charset="0"/>
                <a:cs typeface="Times New Roman" panose="02020603050405020304" pitchFamily="18" charset="0"/>
              </a:rPr>
              <a:t>Como se observa en la tabla, la proporción en volúmenes de ambos es de 1 a 100, lo que indica la importancia y cuidado del agua subterránea, cuyos depósitos se conocen como </a:t>
            </a:r>
            <a:r>
              <a:rPr lang="es-MX" sz="1500" b="1" u="sng" dirty="0">
                <a:latin typeface="Times New Roman" panose="02020603050405020304" pitchFamily="18" charset="0"/>
                <a:cs typeface="Times New Roman" panose="02020603050405020304" pitchFamily="18" charset="0"/>
              </a:rPr>
              <a:t>acuíferos y cuya agua se extrae mediante pozos artesianos</a:t>
            </a:r>
          </a:p>
        </p:txBody>
      </p:sp>
      <p:pic>
        <p:nvPicPr>
          <p:cNvPr id="4" name="Imagen 3">
            <a:extLst>
              <a:ext uri="{FF2B5EF4-FFF2-40B4-BE49-F238E27FC236}">
                <a16:creationId xmlns:a16="http://schemas.microsoft.com/office/drawing/2014/main" id="{F5E39491-212A-4C20-890D-A45D770326AC}"/>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43387" t="14493" r="6389" b="6231"/>
          <a:stretch/>
        </p:blipFill>
        <p:spPr>
          <a:xfrm>
            <a:off x="5536094" y="178904"/>
            <a:ext cx="5963479" cy="6285209"/>
          </a:xfrm>
          <a:prstGeom prst="rect">
            <a:avLst/>
          </a:prstGeom>
        </p:spPr>
      </p:pic>
      <p:sp>
        <p:nvSpPr>
          <p:cNvPr id="6" name="Rectángulo 5">
            <a:extLst>
              <a:ext uri="{FF2B5EF4-FFF2-40B4-BE49-F238E27FC236}">
                <a16:creationId xmlns:a16="http://schemas.microsoft.com/office/drawing/2014/main" id="{342FDA0B-C83A-4A79-B682-D2743046B734}"/>
              </a:ext>
            </a:extLst>
          </p:cNvPr>
          <p:cNvSpPr/>
          <p:nvPr/>
        </p:nvSpPr>
        <p:spPr>
          <a:xfrm>
            <a:off x="218661" y="4599297"/>
            <a:ext cx="4820478" cy="1815882"/>
          </a:xfrm>
          <a:prstGeom prst="rect">
            <a:avLst/>
          </a:prstGeom>
        </p:spPr>
        <p:txBody>
          <a:bodyPr wrap="square">
            <a:spAutoFit/>
          </a:bodyPr>
          <a:lstStyle/>
          <a:p>
            <a:pPr algn="just"/>
            <a:r>
              <a:rPr lang="es-MX" sz="1600" dirty="0">
                <a:latin typeface="Times New Roman" panose="02020603050405020304" pitchFamily="18" charset="0"/>
                <a:cs typeface="Times New Roman" panose="02020603050405020304" pitchFamily="18" charset="0"/>
              </a:rPr>
              <a:t>El uso intensivo del agua subterránea  ha agotado ya muchos acuíferos de poca profundidad, ocasionando hundimientos de tierras superficiales que los contenían (esto sucede en la ciudad de México y en otras metrópolis del mundo) y la utilización de los acuíferos profundos, principalmente para fines de irrigación, no es factible por el alto costo de perforación.</a:t>
            </a:r>
          </a:p>
        </p:txBody>
      </p:sp>
      <p:pic>
        <p:nvPicPr>
          <p:cNvPr id="7" name="Imagen 6">
            <a:extLst>
              <a:ext uri="{FF2B5EF4-FFF2-40B4-BE49-F238E27FC236}">
                <a16:creationId xmlns:a16="http://schemas.microsoft.com/office/drawing/2014/main" id="{19C8E2D6-1262-4D19-AE62-5B06CFE16B6E}"/>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15102" t="55795" r="32713" b="11306"/>
          <a:stretch/>
        </p:blipFill>
        <p:spPr>
          <a:xfrm>
            <a:off x="288233" y="1371600"/>
            <a:ext cx="4398785" cy="3101008"/>
          </a:xfrm>
          <a:prstGeom prst="rect">
            <a:avLst/>
          </a:prstGeom>
        </p:spPr>
      </p:pic>
      <p:cxnSp>
        <p:nvCxnSpPr>
          <p:cNvPr id="5" name="Conector recto de flecha 4">
            <a:extLst>
              <a:ext uri="{FF2B5EF4-FFF2-40B4-BE49-F238E27FC236}">
                <a16:creationId xmlns:a16="http://schemas.microsoft.com/office/drawing/2014/main" id="{0642DA8C-89B2-41F7-AEE9-FDF5EDF9E3C0}"/>
              </a:ext>
            </a:extLst>
          </p:cNvPr>
          <p:cNvCxnSpPr/>
          <p:nvPr/>
        </p:nvCxnSpPr>
        <p:spPr>
          <a:xfrm>
            <a:off x="3409122" y="1133061"/>
            <a:ext cx="5118652" cy="231581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4538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3215E9E-BBDD-42E2-AC76-DB7220029568}"/>
              </a:ext>
            </a:extLst>
          </p:cNvPr>
          <p:cNvSpPr/>
          <p:nvPr/>
        </p:nvSpPr>
        <p:spPr>
          <a:xfrm>
            <a:off x="5426766" y="1304694"/>
            <a:ext cx="6251712" cy="369332"/>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El agua es también el componente mayor de todos los seres vivos</a:t>
            </a:r>
          </a:p>
        </p:txBody>
      </p:sp>
      <p:grpSp>
        <p:nvGrpSpPr>
          <p:cNvPr id="5" name="Grupo 4">
            <a:extLst>
              <a:ext uri="{FF2B5EF4-FFF2-40B4-BE49-F238E27FC236}">
                <a16:creationId xmlns:a16="http://schemas.microsoft.com/office/drawing/2014/main" id="{09C5F8D4-342B-4035-804D-9E2D9136F3A8}"/>
              </a:ext>
            </a:extLst>
          </p:cNvPr>
          <p:cNvGrpSpPr/>
          <p:nvPr/>
        </p:nvGrpSpPr>
        <p:grpSpPr>
          <a:xfrm>
            <a:off x="99391" y="1023731"/>
            <a:ext cx="5155478" cy="4353337"/>
            <a:chOff x="208722" y="964096"/>
            <a:chExt cx="5155478" cy="4353337"/>
          </a:xfrm>
        </p:grpSpPr>
        <p:pic>
          <p:nvPicPr>
            <p:cNvPr id="6" name="Imagen 5">
              <a:extLst>
                <a:ext uri="{FF2B5EF4-FFF2-40B4-BE49-F238E27FC236}">
                  <a16:creationId xmlns:a16="http://schemas.microsoft.com/office/drawing/2014/main" id="{A44060D3-87D4-4921-8FF7-25A2F2210EBE}"/>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8672" t="29855" r="45678" b="18986"/>
            <a:stretch/>
          </p:blipFill>
          <p:spPr>
            <a:xfrm>
              <a:off x="208722" y="974034"/>
              <a:ext cx="5155478" cy="4343399"/>
            </a:xfrm>
            <a:prstGeom prst="rect">
              <a:avLst/>
            </a:prstGeom>
          </p:spPr>
        </p:pic>
        <p:sp>
          <p:nvSpPr>
            <p:cNvPr id="7" name="CuadroTexto 6">
              <a:extLst>
                <a:ext uri="{FF2B5EF4-FFF2-40B4-BE49-F238E27FC236}">
                  <a16:creationId xmlns:a16="http://schemas.microsoft.com/office/drawing/2014/main" id="{3CF30B2B-1337-4C38-915B-F0628EDC9D2A}"/>
                </a:ext>
              </a:extLst>
            </p:cNvPr>
            <p:cNvSpPr txBox="1"/>
            <p:nvPr/>
          </p:nvSpPr>
          <p:spPr>
            <a:xfrm>
              <a:off x="496956" y="964096"/>
              <a:ext cx="3191899" cy="307777"/>
            </a:xfrm>
            <a:prstGeom prst="rect">
              <a:avLst/>
            </a:prstGeom>
            <a:noFill/>
          </p:spPr>
          <p:txBody>
            <a:bodyPr wrap="none" rtlCol="0">
              <a:spAutoFit/>
            </a:bodyPr>
            <a:lstStyle/>
            <a:p>
              <a:r>
                <a:rPr lang="es-MX" sz="1400" dirty="0">
                  <a:latin typeface="Times New Roman" panose="02020603050405020304" pitchFamily="18" charset="0"/>
                  <a:cs typeface="Times New Roman" panose="02020603050405020304" pitchFamily="18" charset="0"/>
                </a:rPr>
                <a:t>Contenido de agua en algunos seres vivos</a:t>
              </a:r>
            </a:p>
          </p:txBody>
        </p:sp>
      </p:grpSp>
      <p:sp>
        <p:nvSpPr>
          <p:cNvPr id="8" name="Rectángulo 7">
            <a:extLst>
              <a:ext uri="{FF2B5EF4-FFF2-40B4-BE49-F238E27FC236}">
                <a16:creationId xmlns:a16="http://schemas.microsoft.com/office/drawing/2014/main" id="{ED0872F1-A9D2-473D-A6BD-AC65A4960005}"/>
              </a:ext>
            </a:extLst>
          </p:cNvPr>
          <p:cNvSpPr/>
          <p:nvPr/>
        </p:nvSpPr>
        <p:spPr>
          <a:xfrm>
            <a:off x="5373757" y="3909395"/>
            <a:ext cx="6473686" cy="1477328"/>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La sangre humana y los fluidos corporales de muchos animales tienen características que se asemejan al agua de mar. Una característica singular del agua es la de ser la única sustancia química que en nuestro planeta se presenta en los tres estados de agregación: sólido, líquido y gaseoso, en estado natural</a:t>
            </a:r>
          </a:p>
        </p:txBody>
      </p:sp>
      <p:sp>
        <p:nvSpPr>
          <p:cNvPr id="9" name="Rectángulo 8">
            <a:extLst>
              <a:ext uri="{FF2B5EF4-FFF2-40B4-BE49-F238E27FC236}">
                <a16:creationId xmlns:a16="http://schemas.microsoft.com/office/drawing/2014/main" id="{40C444F4-AA90-41DB-9549-87BD3AAA7ACD}"/>
              </a:ext>
            </a:extLst>
          </p:cNvPr>
          <p:cNvSpPr/>
          <p:nvPr/>
        </p:nvSpPr>
        <p:spPr>
          <a:xfrm>
            <a:off x="5383694" y="1969967"/>
            <a:ext cx="6384235" cy="1754326"/>
          </a:xfrm>
          <a:prstGeom prst="rect">
            <a:avLst/>
          </a:prstGeom>
        </p:spPr>
        <p:txBody>
          <a:bodyPr wrap="square">
            <a:spAutoFit/>
          </a:bodyPr>
          <a:lstStyle/>
          <a:p>
            <a:pPr algn="just"/>
            <a:r>
              <a:rPr lang="es-MX" dirty="0">
                <a:solidFill>
                  <a:srgbClr val="383838"/>
                </a:solidFill>
                <a:latin typeface="Times New Roman" panose="02020603050405020304" pitchFamily="18" charset="0"/>
              </a:rPr>
              <a:t>El agua es uno de los compuestos químicos más importantes para la vida animal y vegetal, tal como se desarro</a:t>
            </a:r>
            <a:r>
              <a:rPr lang="es-MX" dirty="0">
                <a:solidFill>
                  <a:srgbClr val="1C1C1C"/>
                </a:solidFill>
                <a:latin typeface="Times New Roman" panose="02020603050405020304" pitchFamily="18" charset="0"/>
              </a:rPr>
              <a:t>ll</a:t>
            </a:r>
            <a:r>
              <a:rPr lang="es-MX" dirty="0">
                <a:solidFill>
                  <a:srgbClr val="383838"/>
                </a:solidFill>
                <a:latin typeface="Times New Roman" panose="02020603050405020304" pitchFamily="18" charset="0"/>
              </a:rPr>
              <a:t>a en nuestro planeta. En aspectos </a:t>
            </a:r>
            <a:r>
              <a:rPr lang="es-MX" b="1" dirty="0">
                <a:solidFill>
                  <a:srgbClr val="1C1C1C"/>
                </a:solidFill>
                <a:latin typeface="Times New Roman" panose="02020603050405020304" pitchFamily="18" charset="0"/>
              </a:rPr>
              <a:t>purament</a:t>
            </a:r>
            <a:r>
              <a:rPr lang="es-MX" b="1" dirty="0">
                <a:solidFill>
                  <a:srgbClr val="383838"/>
                </a:solidFill>
                <a:latin typeface="Times New Roman" panose="02020603050405020304" pitchFamily="18" charset="0"/>
              </a:rPr>
              <a:t>e c</a:t>
            </a:r>
            <a:r>
              <a:rPr lang="es-MX" b="1" dirty="0">
                <a:solidFill>
                  <a:srgbClr val="1C1C1C"/>
                </a:solidFill>
                <a:latin typeface="Times New Roman" panose="02020603050405020304" pitchFamily="18" charset="0"/>
              </a:rPr>
              <a:t>uanti</a:t>
            </a:r>
            <a:r>
              <a:rPr lang="es-MX" b="1" dirty="0">
                <a:solidFill>
                  <a:srgbClr val="383838"/>
                </a:solidFill>
                <a:latin typeface="Times New Roman" panose="02020603050405020304" pitchFamily="18" charset="0"/>
              </a:rPr>
              <a:t>ta</a:t>
            </a:r>
            <a:r>
              <a:rPr lang="es-MX" b="1" dirty="0">
                <a:solidFill>
                  <a:srgbClr val="1C1C1C"/>
                </a:solidFill>
                <a:latin typeface="Times New Roman" panose="02020603050405020304" pitchFamily="18" charset="0"/>
              </a:rPr>
              <a:t>tivos</a:t>
            </a:r>
            <a:r>
              <a:rPr lang="es-MX" b="1" dirty="0">
                <a:solidFill>
                  <a:srgbClr val="383838"/>
                </a:solidFill>
                <a:latin typeface="Times New Roman" panose="02020603050405020304" pitchFamily="18" charset="0"/>
              </a:rPr>
              <a:t>, </a:t>
            </a:r>
            <a:r>
              <a:rPr lang="es-MX" dirty="0">
                <a:solidFill>
                  <a:srgbClr val="383838"/>
                </a:solidFill>
                <a:latin typeface="Times New Roman" panose="02020603050405020304" pitchFamily="18" charset="0"/>
              </a:rPr>
              <a:t>el agua cubre aproximadamente el 72% de la superficie terrestre, y que </a:t>
            </a:r>
            <a:r>
              <a:rPr lang="es-MX" dirty="0">
                <a:solidFill>
                  <a:srgbClr val="1C1C1C"/>
                </a:solidFill>
                <a:latin typeface="Times New Roman" panose="02020603050405020304" pitchFamily="18" charset="0"/>
              </a:rPr>
              <a:t>l</a:t>
            </a:r>
            <a:r>
              <a:rPr lang="es-MX" dirty="0">
                <a:solidFill>
                  <a:srgbClr val="383838"/>
                </a:solidFill>
                <a:latin typeface="Times New Roman" panose="02020603050405020304" pitchFamily="18" charset="0"/>
              </a:rPr>
              <a:t>a materia viva incluye en su composic</a:t>
            </a:r>
            <a:r>
              <a:rPr lang="es-MX" dirty="0">
                <a:solidFill>
                  <a:srgbClr val="1C1C1C"/>
                </a:solidFill>
                <a:latin typeface="Times New Roman" panose="02020603050405020304" pitchFamily="18" charset="0"/>
              </a:rPr>
              <a:t>i</a:t>
            </a:r>
            <a:r>
              <a:rPr lang="es-MX" dirty="0">
                <a:solidFill>
                  <a:srgbClr val="383838"/>
                </a:solidFill>
                <a:latin typeface="Times New Roman" panose="02020603050405020304" pitchFamily="18" charset="0"/>
              </a:rPr>
              <a:t>ón altísimos porcentajes de esta sustancia</a:t>
            </a:r>
            <a:r>
              <a:rPr lang="es-MX" dirty="0">
                <a:solidFill>
                  <a:srgbClr val="1C1C1C"/>
                </a:solidFill>
                <a:latin typeface="Times New Roman" panose="02020603050405020304" pitchFamily="18" charset="0"/>
              </a:rPr>
              <a:t>, así como se ilustra en la tabla a la izquierda.</a:t>
            </a:r>
            <a:endParaRPr lang="es-MX" dirty="0"/>
          </a:p>
        </p:txBody>
      </p:sp>
    </p:spTree>
    <p:extLst>
      <p:ext uri="{BB962C8B-B14F-4D97-AF65-F5344CB8AC3E}">
        <p14:creationId xmlns:p14="http://schemas.microsoft.com/office/powerpoint/2010/main" val="2438713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E2381638-360A-4ABD-9128-6A388BE05576}"/>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7582" t="25797" r="30098" b="25072"/>
          <a:stretch/>
        </p:blipFill>
        <p:spPr>
          <a:xfrm>
            <a:off x="178904" y="974034"/>
            <a:ext cx="6574018" cy="3896140"/>
          </a:xfrm>
          <a:prstGeom prst="rect">
            <a:avLst/>
          </a:prstGeom>
        </p:spPr>
      </p:pic>
      <p:sp>
        <p:nvSpPr>
          <p:cNvPr id="2" name="Rectángulo 1">
            <a:extLst>
              <a:ext uri="{FF2B5EF4-FFF2-40B4-BE49-F238E27FC236}">
                <a16:creationId xmlns:a16="http://schemas.microsoft.com/office/drawing/2014/main" id="{395B9AD1-D578-413B-9CAC-3EF83102B619}"/>
              </a:ext>
            </a:extLst>
          </p:cNvPr>
          <p:cNvSpPr/>
          <p:nvPr/>
        </p:nvSpPr>
        <p:spPr>
          <a:xfrm>
            <a:off x="6814931" y="769278"/>
            <a:ext cx="5151782" cy="4524315"/>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El pequeño volumen de vapor de agua en la atmósfera, se mueve constantemente entre los reservorios. El agua se evapora de los océanos y de las aguas superficiales en continentes y se  mueve en masas de aire. </a:t>
            </a:r>
            <a:r>
              <a:rPr lang="es-MX" u="sng" dirty="0">
                <a:latin typeface="Times New Roman" panose="02020603050405020304" pitchFamily="18" charset="0"/>
                <a:cs typeface="Times New Roman" panose="02020603050405020304" pitchFamily="18" charset="0"/>
              </a:rPr>
              <a:t>El tiempo de residencia del vapor de agua en la atmósfera (≈10 días) y la distancia promedio de  movimiento es de ≈1000 km</a:t>
            </a:r>
            <a:r>
              <a:rPr lang="es-MX" dirty="0">
                <a:latin typeface="Times New Roman" panose="02020603050405020304" pitchFamily="18" charset="0"/>
                <a:cs typeface="Times New Roman" panose="02020603050405020304" pitchFamily="18" charset="0"/>
              </a:rPr>
              <a:t>.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El vapor de agua regresa a océanos y/o continentes, como </a:t>
            </a:r>
            <a:r>
              <a:rPr lang="es-MX" b="1" i="1" u="sng" dirty="0">
                <a:latin typeface="Times New Roman" panose="02020603050405020304" pitchFamily="18" charset="0"/>
                <a:cs typeface="Times New Roman" panose="02020603050405020304" pitchFamily="18" charset="0"/>
              </a:rPr>
              <a:t>precipitación de nieve, granizo o lluvia</a:t>
            </a:r>
            <a:r>
              <a:rPr lang="es-MX" dirty="0">
                <a:latin typeface="Times New Roman" panose="02020603050405020304" pitchFamily="18" charset="0"/>
                <a:cs typeface="Times New Roman" panose="02020603050405020304" pitchFamily="18" charset="0"/>
              </a:rPr>
              <a:t>. Un alto porcentaje del agua de lluvia en los continentes pasa  a través de sedimentos o rocas fragmentadas y fracturadas para  acumulación o recarga de depósitos de agua subterránea (</a:t>
            </a:r>
            <a:r>
              <a:rPr lang="es-MX" b="1" i="1" dirty="0">
                <a:latin typeface="Times New Roman" panose="02020603050405020304" pitchFamily="18" charset="0"/>
                <a:cs typeface="Times New Roman" panose="02020603050405020304" pitchFamily="18" charset="0"/>
              </a:rPr>
              <a:t>acuíferos subterráneos</a:t>
            </a:r>
            <a:r>
              <a:rPr lang="es-MX" dirty="0">
                <a:latin typeface="Times New Roman" panose="02020603050405020304" pitchFamily="18" charset="0"/>
                <a:cs typeface="Times New Roman" panose="02020603050405020304" pitchFamily="18" charset="0"/>
              </a:rPr>
              <a:t>); el resto fluye en la superficie o vuelve a evaporarse  hacia la atmósfera.</a:t>
            </a:r>
          </a:p>
        </p:txBody>
      </p:sp>
      <p:sp>
        <p:nvSpPr>
          <p:cNvPr id="3" name="Rectángulo 2">
            <a:extLst>
              <a:ext uri="{FF2B5EF4-FFF2-40B4-BE49-F238E27FC236}">
                <a16:creationId xmlns:a16="http://schemas.microsoft.com/office/drawing/2014/main" id="{1043A557-0D07-403B-95F7-1F4CAC5CE95C}"/>
              </a:ext>
            </a:extLst>
          </p:cNvPr>
          <p:cNvSpPr/>
          <p:nvPr/>
        </p:nvSpPr>
        <p:spPr>
          <a:xfrm>
            <a:off x="115956" y="4925344"/>
            <a:ext cx="6563140" cy="1477328"/>
          </a:xfrm>
          <a:prstGeom prst="rect">
            <a:avLst/>
          </a:prstGeom>
        </p:spPr>
        <p:txBody>
          <a:bodyPr wrap="square">
            <a:spAutoFit/>
          </a:bodyPr>
          <a:lstStyle/>
          <a:p>
            <a:pPr algn="just"/>
            <a:r>
              <a:rPr lang="es-MX" i="1" u="sng" dirty="0">
                <a:latin typeface="Times New Roman" panose="02020603050405020304" pitchFamily="18" charset="0"/>
                <a:cs typeface="Times New Roman" panose="02020603050405020304" pitchFamily="18" charset="0"/>
              </a:rPr>
              <a:t>La masa total de agua en la hidrosfera es relativamente constante en el tiempo</a:t>
            </a:r>
            <a:r>
              <a:rPr lang="es-MX" dirty="0">
                <a:latin typeface="Times New Roman" panose="02020603050405020304" pitchFamily="18" charset="0"/>
                <a:cs typeface="Times New Roman" panose="02020603050405020304" pitchFamily="18" charset="0"/>
              </a:rPr>
              <a:t>, evaporación y precipitación deben estar balanceadas desde un punto de vista global, aunque su distribución es diferente entre regiones,  </a:t>
            </a:r>
            <a:r>
              <a:rPr lang="es-MX" i="1" u="sng" dirty="0">
                <a:latin typeface="Times New Roman" panose="02020603050405020304" pitchFamily="18" charset="0"/>
                <a:cs typeface="Times New Roman" panose="02020603050405020304" pitchFamily="18" charset="0"/>
              </a:rPr>
              <a:t>existiendo así zonas áridas, muy secas y zonas con abundante lluvia muy húmedas.</a:t>
            </a:r>
          </a:p>
        </p:txBody>
      </p:sp>
    </p:spTree>
    <p:extLst>
      <p:ext uri="{BB962C8B-B14F-4D97-AF65-F5344CB8AC3E}">
        <p14:creationId xmlns:p14="http://schemas.microsoft.com/office/powerpoint/2010/main" val="877486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766E4517-F70D-4785-B5DD-F6DFDF111154}"/>
              </a:ext>
            </a:extLst>
          </p:cNvPr>
          <p:cNvSpPr/>
          <p:nvPr/>
        </p:nvSpPr>
        <p:spPr>
          <a:xfrm>
            <a:off x="1035289" y="1276493"/>
            <a:ext cx="10357389" cy="3139321"/>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Se puede observar en el ciclo hidrológico del agua, que la cantidad total de agua permanece prácticamente en constante equilibrio por compensación de los procesos de evaporación y transpiración (fenómeno por el que la planta libera el exceso de agua a la atmósfera a través de los pequeñísimos poros de las hojas denominados estomas, que actúan también como poros de intercambio para el oxígeno y el dióxido de carbono que participan en la fotosíntesis) con los de precipitación y escorrentía.</a:t>
            </a:r>
          </a:p>
          <a:p>
            <a:pPr algn="just"/>
            <a:r>
              <a:rPr lang="es-MX" dirty="0">
                <a:latin typeface="Times New Roman" panose="02020603050405020304" pitchFamily="18" charset="0"/>
                <a:cs typeface="Times New Roman" panose="02020603050405020304" pitchFamily="18" charset="0"/>
              </a:rPr>
              <a:t> </a:t>
            </a:r>
          </a:p>
          <a:p>
            <a:pPr algn="just"/>
            <a:r>
              <a:rPr lang="es-MX" dirty="0">
                <a:latin typeface="Times New Roman" panose="02020603050405020304" pitchFamily="18" charset="0"/>
                <a:cs typeface="Times New Roman" panose="02020603050405020304" pitchFamily="18" charset="0"/>
              </a:rPr>
              <a:t>El balance hídrico sería el siguiente equilibrio:</a:t>
            </a:r>
          </a:p>
          <a:p>
            <a:pPr algn="just"/>
            <a:r>
              <a:rPr lang="es-MX" dirty="0">
                <a:latin typeface="Times New Roman" panose="02020603050405020304" pitchFamily="18" charset="0"/>
                <a:cs typeface="Times New Roman" panose="02020603050405020304" pitchFamily="18" charset="0"/>
              </a:rPr>
              <a:t>Balance Hídrico:  Precipitaciones = Escorrentía (</a:t>
            </a:r>
            <a:r>
              <a:rPr lang="es-MX" dirty="0" err="1">
                <a:latin typeface="Times New Roman" panose="02020603050405020304" pitchFamily="18" charset="0"/>
                <a:cs typeface="Times New Roman" panose="02020603050405020304" pitchFamily="18" charset="0"/>
              </a:rPr>
              <a:t>Superficial+Subterránea</a:t>
            </a:r>
            <a:r>
              <a:rPr lang="es-MX" dirty="0">
                <a:latin typeface="Times New Roman" panose="02020603050405020304" pitchFamily="18" charset="0"/>
                <a:cs typeface="Times New Roman" panose="02020603050405020304" pitchFamily="18" charset="0"/>
              </a:rPr>
              <a:t>)+ Evapotranspiración</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Se estima que circulan unos ≈500,000 km</a:t>
            </a:r>
            <a:r>
              <a:rPr lang="es-MX" baseline="30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 de agua al año, a través de los procesos implicados en el balance hídrico</a:t>
            </a:r>
          </a:p>
        </p:txBody>
      </p:sp>
    </p:spTree>
    <p:extLst>
      <p:ext uri="{BB962C8B-B14F-4D97-AF65-F5344CB8AC3E}">
        <p14:creationId xmlns:p14="http://schemas.microsoft.com/office/powerpoint/2010/main" val="969082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6DB05D89-2128-4E72-8F25-451682F6C986}"/>
              </a:ext>
            </a:extLst>
          </p:cNvPr>
          <p:cNvSpPr/>
          <p:nvPr/>
        </p:nvSpPr>
        <p:spPr>
          <a:xfrm>
            <a:off x="573157" y="296303"/>
            <a:ext cx="8948532" cy="369332"/>
          </a:xfrm>
          <a:prstGeom prst="rect">
            <a:avLst/>
          </a:prstGeom>
        </p:spPr>
        <p:txBody>
          <a:bodyPr wrap="square">
            <a:spAutoFit/>
          </a:bodyPr>
          <a:lstStyle/>
          <a:p>
            <a:r>
              <a:rPr lang="es-MX" dirty="0">
                <a:latin typeface="Times New Roman" panose="02020603050405020304" pitchFamily="18" charset="0"/>
                <a:cs typeface="Times New Roman" panose="02020603050405020304" pitchFamily="18" charset="0"/>
              </a:rPr>
              <a:t>Propiedades físico-químicas del agua trascendentales desde el punto de vista medioambiental. </a:t>
            </a:r>
          </a:p>
        </p:txBody>
      </p:sp>
      <p:sp>
        <p:nvSpPr>
          <p:cNvPr id="5" name="Rectángulo 4">
            <a:extLst>
              <a:ext uri="{FF2B5EF4-FFF2-40B4-BE49-F238E27FC236}">
                <a16:creationId xmlns:a16="http://schemas.microsoft.com/office/drawing/2014/main" id="{B6E6AAF5-8EAF-4891-97D0-5875E5DEDA37}"/>
              </a:ext>
            </a:extLst>
          </p:cNvPr>
          <p:cNvSpPr/>
          <p:nvPr/>
        </p:nvSpPr>
        <p:spPr>
          <a:xfrm>
            <a:off x="208722" y="887900"/>
            <a:ext cx="11678478" cy="5355312"/>
          </a:xfrm>
          <a:prstGeom prst="rect">
            <a:avLst/>
          </a:prstGeom>
        </p:spPr>
        <p:txBody>
          <a:bodyPr wrap="square">
            <a:spAutoFit/>
          </a:bodyPr>
          <a:lstStyle/>
          <a:p>
            <a:pPr algn="just"/>
            <a:r>
              <a:rPr lang="es-MX" b="1" dirty="0">
                <a:latin typeface="Times New Roman" panose="02020603050405020304" pitchFamily="18" charset="0"/>
                <a:cs typeface="Times New Roman" panose="02020603050405020304" pitchFamily="18" charset="0"/>
              </a:rPr>
              <a:t>Alta Capacidad calorífica </a:t>
            </a:r>
            <a:r>
              <a:rPr lang="es-MX" dirty="0">
                <a:latin typeface="Times New Roman" panose="02020603050405020304" pitchFamily="18" charset="0"/>
                <a:cs typeface="Times New Roman" panose="02020603050405020304" pitchFamily="18" charset="0"/>
              </a:rPr>
              <a:t>del agua,  </a:t>
            </a:r>
            <a:r>
              <a:rPr lang="es-MX" b="1" i="1" u="sng" dirty="0">
                <a:latin typeface="Times New Roman" panose="02020603050405020304" pitchFamily="18" charset="0"/>
                <a:cs typeface="Times New Roman" panose="02020603050405020304" pitchFamily="18" charset="0"/>
              </a:rPr>
              <a:t>el calor latente de fusión y vaporización</a:t>
            </a:r>
            <a:r>
              <a:rPr lang="es-MX" dirty="0">
                <a:latin typeface="Times New Roman" panose="02020603050405020304" pitchFamily="18" charset="0"/>
                <a:cs typeface="Times New Roman" panose="02020603050405020304" pitchFamily="18" charset="0"/>
              </a:rPr>
              <a:t>  hace que los mantos acuíferos tengan un gran efecto estabilizador del clima. Los pares agua líquida/agua sólida y agua líquida/vapor de agua  actúan como auténticos reguladores térmicos, tanto del clima como de los seres vivos.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En los seres vivos las pérdidas de calor por respiración y sudor son grandes</a:t>
            </a:r>
            <a:r>
              <a:rPr lang="es-MX" b="1" i="1" dirty="0">
                <a:latin typeface="Times New Roman" panose="02020603050405020304" pitchFamily="18" charset="0"/>
                <a:cs typeface="Times New Roman" panose="02020603050405020304" pitchFamily="18" charset="0"/>
              </a:rPr>
              <a:t>, </a:t>
            </a:r>
            <a:r>
              <a:rPr lang="es-MX" b="1" i="1" dirty="0">
                <a:solidFill>
                  <a:srgbClr val="FF0000"/>
                </a:solidFill>
                <a:latin typeface="Times New Roman" panose="02020603050405020304" pitchFamily="18" charset="0"/>
                <a:cs typeface="Times New Roman" panose="02020603050405020304" pitchFamily="18" charset="0"/>
              </a:rPr>
              <a:t>un adulto elimina por día de 300 a 400 g de agua mediante respiración y de 600 a 800 g por evaporación cutánea, representando una pérdida de calor de un 20% del total producido en un día</a:t>
            </a:r>
            <a:r>
              <a:rPr lang="es-MX" dirty="0">
                <a:solidFill>
                  <a:srgbClr val="FF0000"/>
                </a:solidFill>
                <a:latin typeface="Times New Roman" panose="02020603050405020304" pitchFamily="18" charset="0"/>
                <a:cs typeface="Times New Roman" panose="02020603050405020304" pitchFamily="18" charset="0"/>
              </a:rPr>
              <a:t>.</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En la regulación del clima, el efecto combinado del vapor de agua y dióxido de carbono (CO</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en mantener más o menos constante y equilibrada, la temperatura sobre la superficie de la tierra.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La radiación solar no absorbida (espectro de luz visible) calienta la superficie terrestre y es emitida por las noches en forma de radiación de onda larga, zona de infrarrojo, que en buena parte es absorbida por el CO</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y  vapor de agua atmosféricos; esta absorción es la responsable del mantenimiento de la temperatura en las horas nocturnas.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El hecho de que el vapor de agua no se distribuya uniformemente, siendo su mayor concentración cerca de la superficie terrestre, origina por ejemplo el que, en climas desérticos muy secos, al ser la humedad muy baja, la tierra se caliente mucho durante el día y se enfríe mucho durante la noche (casi no hay vapor de agua que absorba la energía en el día y luego evite que se libere por la noche).</a:t>
            </a:r>
          </a:p>
        </p:txBody>
      </p:sp>
    </p:spTree>
    <p:extLst>
      <p:ext uri="{BB962C8B-B14F-4D97-AF65-F5344CB8AC3E}">
        <p14:creationId xmlns:p14="http://schemas.microsoft.com/office/powerpoint/2010/main" val="2640319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58F8425-4196-4D3B-ADDB-50ABFF41241F}"/>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29810" t="24348" r="14120" b="20435"/>
          <a:stretch/>
        </p:blipFill>
        <p:spPr>
          <a:xfrm>
            <a:off x="2206487" y="864702"/>
            <a:ext cx="7732643" cy="5633149"/>
          </a:xfrm>
          <a:prstGeom prst="rect">
            <a:avLst/>
          </a:prstGeom>
        </p:spPr>
      </p:pic>
      <p:sp>
        <p:nvSpPr>
          <p:cNvPr id="5" name="CuadroTexto 4">
            <a:extLst>
              <a:ext uri="{FF2B5EF4-FFF2-40B4-BE49-F238E27FC236}">
                <a16:creationId xmlns:a16="http://schemas.microsoft.com/office/drawing/2014/main" id="{D55BD68E-6618-498F-A492-345475B18690}"/>
              </a:ext>
            </a:extLst>
          </p:cNvPr>
          <p:cNvSpPr txBox="1"/>
          <p:nvPr/>
        </p:nvSpPr>
        <p:spPr>
          <a:xfrm>
            <a:off x="3687417" y="198783"/>
            <a:ext cx="4666662" cy="461665"/>
          </a:xfrm>
          <a:prstGeom prst="rect">
            <a:avLst/>
          </a:prstGeom>
          <a:noFill/>
        </p:spPr>
        <p:txBody>
          <a:bodyPr wrap="none" rtlCol="0">
            <a:spAutoFit/>
          </a:bodyPr>
          <a:lstStyle/>
          <a:p>
            <a:r>
              <a:rPr lang="es-MX" sz="2400" dirty="0">
                <a:latin typeface="Times New Roman" panose="02020603050405020304" pitchFamily="18" charset="0"/>
                <a:cs typeface="Times New Roman" panose="02020603050405020304" pitchFamily="18" charset="0"/>
              </a:rPr>
              <a:t>Propiedades fisicoquímicas del agua</a:t>
            </a:r>
          </a:p>
        </p:txBody>
      </p:sp>
    </p:spTree>
    <p:extLst>
      <p:ext uri="{BB962C8B-B14F-4D97-AF65-F5344CB8AC3E}">
        <p14:creationId xmlns:p14="http://schemas.microsoft.com/office/powerpoint/2010/main" val="1062622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2B88BF3-0C5E-4605-8DD1-6CAABCC8C9AD}"/>
              </a:ext>
            </a:extLst>
          </p:cNvPr>
          <p:cNvSpPr/>
          <p:nvPr/>
        </p:nvSpPr>
        <p:spPr>
          <a:xfrm>
            <a:off x="99391" y="510211"/>
            <a:ext cx="4850296" cy="5355312"/>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El agua es una molécula simple triatómica.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Cada enlace covalente O-H en la molécula de agua es altamente polar, debido a que el oxígeno tiene mayor electronegatividad y atrae el par de electrones del enlace covalente O-H, adquiriendo una carga ligeramente negativa, mientras que el hidrógeno, menos electronegativo, adquiere una carga ligeramente positiva.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La molécula tiene una configuración plana con un ángulo de </a:t>
            </a:r>
            <a:r>
              <a:rPr lang="es-MX" b="1" u="sng" dirty="0">
                <a:latin typeface="Times New Roman" panose="02020603050405020304" pitchFamily="18" charset="0"/>
                <a:cs typeface="Times New Roman" panose="02020603050405020304" pitchFamily="18" charset="0"/>
              </a:rPr>
              <a:t>104.5</a:t>
            </a:r>
            <a:r>
              <a:rPr lang="es-MX" dirty="0">
                <a:latin typeface="Times New Roman" panose="02020603050405020304" pitchFamily="18" charset="0"/>
                <a:cs typeface="Times New Roman" panose="02020603050405020304" pitchFamily="18" charset="0"/>
              </a:rPr>
              <a:t> entre sus enlaces H-O-H, por lo que las dos polaridades del enlace O-H no se anulan, y la molécula de agua muestra un carácter de polaridad.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La región alrededor del oxígeno tiene carga ligeramente negativa </a:t>
            </a:r>
            <a:r>
              <a:rPr lang="el-GR" b="1" dirty="0">
                <a:latin typeface="Times New Roman" panose="02020603050405020304" pitchFamily="18" charset="0"/>
                <a:cs typeface="Times New Roman" panose="02020603050405020304" pitchFamily="18" charset="0"/>
              </a:rPr>
              <a:t>δ</a:t>
            </a:r>
            <a:r>
              <a:rPr lang="es-MX" b="1" baseline="30000" dirty="0">
                <a:latin typeface="Times New Roman" panose="02020603050405020304" pitchFamily="18" charset="0"/>
                <a:cs typeface="Times New Roman" panose="02020603050405020304" pitchFamily="18" charset="0"/>
              </a:rPr>
              <a:t>-</a:t>
            </a:r>
            <a:r>
              <a:rPr lang="es-MX" dirty="0">
                <a:latin typeface="Times New Roman" panose="02020603050405020304" pitchFamily="18" charset="0"/>
                <a:cs typeface="Times New Roman" panose="02020603050405020304" pitchFamily="18" charset="0"/>
              </a:rPr>
              <a:t>, y la región alrededor de los hidrógenos tiene carga ligeramente positiva </a:t>
            </a:r>
            <a:r>
              <a:rPr lang="el-GR" b="1" dirty="0">
                <a:latin typeface="Times New Roman" panose="02020603050405020304" pitchFamily="18" charset="0"/>
                <a:cs typeface="Times New Roman" panose="02020603050405020304" pitchFamily="18" charset="0"/>
              </a:rPr>
              <a:t>δ</a:t>
            </a:r>
            <a:r>
              <a:rPr lang="es-MX" b="1" baseline="30000" dirty="0">
                <a:latin typeface="Times New Roman" panose="02020603050405020304" pitchFamily="18" charset="0"/>
                <a:cs typeface="Times New Roman" panose="02020603050405020304" pitchFamily="18" charset="0"/>
              </a:rPr>
              <a:t>+</a:t>
            </a:r>
            <a:r>
              <a:rPr lang="es-MX" b="1" dirty="0">
                <a:latin typeface="Times New Roman" panose="02020603050405020304" pitchFamily="18" charset="0"/>
                <a:cs typeface="Times New Roman" panose="02020603050405020304" pitchFamily="18" charset="0"/>
              </a:rPr>
              <a:t>.</a:t>
            </a:r>
          </a:p>
        </p:txBody>
      </p:sp>
      <p:pic>
        <p:nvPicPr>
          <p:cNvPr id="6" name="Imagen 5">
            <a:extLst>
              <a:ext uri="{FF2B5EF4-FFF2-40B4-BE49-F238E27FC236}">
                <a16:creationId xmlns:a16="http://schemas.microsoft.com/office/drawing/2014/main" id="{04FD0A50-82A1-4BFE-9D47-2694D2DF8D46}"/>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49290" t="14927" r="1841" b="14638"/>
          <a:stretch/>
        </p:blipFill>
        <p:spPr>
          <a:xfrm>
            <a:off x="5168347" y="626164"/>
            <a:ext cx="5565914" cy="5356504"/>
          </a:xfrm>
          <a:prstGeom prst="rect">
            <a:avLst/>
          </a:prstGeom>
          <a:ln>
            <a:solidFill>
              <a:schemeClr val="tx1"/>
            </a:solidFill>
          </a:ln>
        </p:spPr>
      </p:pic>
      <p:cxnSp>
        <p:nvCxnSpPr>
          <p:cNvPr id="4" name="Conector recto de flecha 3">
            <a:extLst>
              <a:ext uri="{FF2B5EF4-FFF2-40B4-BE49-F238E27FC236}">
                <a16:creationId xmlns:a16="http://schemas.microsoft.com/office/drawing/2014/main" id="{D50E593C-F912-4F9F-81E5-988AD3699479}"/>
              </a:ext>
            </a:extLst>
          </p:cNvPr>
          <p:cNvCxnSpPr>
            <a:cxnSpLocks/>
          </p:cNvCxnSpPr>
          <p:nvPr/>
        </p:nvCxnSpPr>
        <p:spPr>
          <a:xfrm flipV="1">
            <a:off x="1699591" y="3160644"/>
            <a:ext cx="4731026" cy="5367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Elipse 4">
            <a:extLst>
              <a:ext uri="{FF2B5EF4-FFF2-40B4-BE49-F238E27FC236}">
                <a16:creationId xmlns:a16="http://schemas.microsoft.com/office/drawing/2014/main" id="{7831F54F-373F-46A9-89C5-235174174158}"/>
              </a:ext>
            </a:extLst>
          </p:cNvPr>
          <p:cNvSpPr/>
          <p:nvPr/>
        </p:nvSpPr>
        <p:spPr>
          <a:xfrm>
            <a:off x="5735697" y="5486400"/>
            <a:ext cx="1967948" cy="386807"/>
          </a:xfrm>
          <a:prstGeom prst="ellipse">
            <a:avLst/>
          </a:prstGeom>
          <a:solidFill>
            <a:srgbClr val="FF0000">
              <a:alpha val="2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Elipse 7">
            <a:extLst>
              <a:ext uri="{FF2B5EF4-FFF2-40B4-BE49-F238E27FC236}">
                <a16:creationId xmlns:a16="http://schemas.microsoft.com/office/drawing/2014/main" id="{7DBEFA9C-ACB9-4FF5-A228-68A714FBA137}"/>
              </a:ext>
            </a:extLst>
          </p:cNvPr>
          <p:cNvSpPr/>
          <p:nvPr/>
        </p:nvSpPr>
        <p:spPr>
          <a:xfrm>
            <a:off x="6135523" y="3657601"/>
            <a:ext cx="1115132" cy="410115"/>
          </a:xfrm>
          <a:prstGeom prst="ellipse">
            <a:avLst/>
          </a:prstGeom>
          <a:solidFill>
            <a:srgbClr val="FF0000">
              <a:alpha val="2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10" name="Conector recto de flecha 9">
            <a:extLst>
              <a:ext uri="{FF2B5EF4-FFF2-40B4-BE49-F238E27FC236}">
                <a16:creationId xmlns:a16="http://schemas.microsoft.com/office/drawing/2014/main" id="{71ED803D-4800-4268-93F4-F9D76ECD3E4A}"/>
              </a:ext>
            </a:extLst>
          </p:cNvPr>
          <p:cNvCxnSpPr>
            <a:cxnSpLocks/>
          </p:cNvCxnSpPr>
          <p:nvPr/>
        </p:nvCxnSpPr>
        <p:spPr>
          <a:xfrm flipV="1">
            <a:off x="2355574" y="3876261"/>
            <a:ext cx="4224130" cy="140141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a:extLst>
              <a:ext uri="{FF2B5EF4-FFF2-40B4-BE49-F238E27FC236}">
                <a16:creationId xmlns:a16="http://schemas.microsoft.com/office/drawing/2014/main" id="{9CFB14E6-C6D4-4385-B88A-3EA268F0FF8C}"/>
              </a:ext>
            </a:extLst>
          </p:cNvPr>
          <p:cNvCxnSpPr>
            <a:cxnSpLocks/>
          </p:cNvCxnSpPr>
          <p:nvPr/>
        </p:nvCxnSpPr>
        <p:spPr>
          <a:xfrm>
            <a:off x="4701209" y="5679804"/>
            <a:ext cx="123245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a:extLst>
              <a:ext uri="{FF2B5EF4-FFF2-40B4-BE49-F238E27FC236}">
                <a16:creationId xmlns:a16="http://schemas.microsoft.com/office/drawing/2014/main" id="{C153792B-E42F-485B-B867-8AAE577256FC}"/>
              </a:ext>
            </a:extLst>
          </p:cNvPr>
          <p:cNvCxnSpPr>
            <a:cxnSpLocks/>
            <a:stCxn id="8" idx="6"/>
          </p:cNvCxnSpPr>
          <p:nvPr/>
        </p:nvCxnSpPr>
        <p:spPr>
          <a:xfrm>
            <a:off x="7250655" y="3862659"/>
            <a:ext cx="2076226" cy="1607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a:extLst>
              <a:ext uri="{FF2B5EF4-FFF2-40B4-BE49-F238E27FC236}">
                <a16:creationId xmlns:a16="http://schemas.microsoft.com/office/drawing/2014/main" id="{AB33F2FD-847D-4FD6-B0C3-4CB3492D9654}"/>
              </a:ext>
            </a:extLst>
          </p:cNvPr>
          <p:cNvCxnSpPr>
            <a:cxnSpLocks/>
          </p:cNvCxnSpPr>
          <p:nvPr/>
        </p:nvCxnSpPr>
        <p:spPr>
          <a:xfrm flipV="1">
            <a:off x="7732643" y="5464886"/>
            <a:ext cx="1777117" cy="23023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Elipse 19">
            <a:extLst>
              <a:ext uri="{FF2B5EF4-FFF2-40B4-BE49-F238E27FC236}">
                <a16:creationId xmlns:a16="http://schemas.microsoft.com/office/drawing/2014/main" id="{8B9A7555-D009-43EA-8787-F83EE4AA683D}"/>
              </a:ext>
            </a:extLst>
          </p:cNvPr>
          <p:cNvSpPr/>
          <p:nvPr/>
        </p:nvSpPr>
        <p:spPr>
          <a:xfrm>
            <a:off x="9197788" y="3808207"/>
            <a:ext cx="527125" cy="376518"/>
          </a:xfrm>
          <a:prstGeom prst="ellipse">
            <a:avLst/>
          </a:prstGeom>
          <a:solidFill>
            <a:srgbClr val="FF0000">
              <a:alpha val="3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1" name="Elipse 20">
            <a:extLst>
              <a:ext uri="{FF2B5EF4-FFF2-40B4-BE49-F238E27FC236}">
                <a16:creationId xmlns:a16="http://schemas.microsoft.com/office/drawing/2014/main" id="{6B6A9055-DFB1-4BF2-B67E-A085C4110851}"/>
              </a:ext>
            </a:extLst>
          </p:cNvPr>
          <p:cNvSpPr/>
          <p:nvPr/>
        </p:nvSpPr>
        <p:spPr>
          <a:xfrm>
            <a:off x="8412480" y="5056094"/>
            <a:ext cx="2000922" cy="441064"/>
          </a:xfrm>
          <a:prstGeom prst="ellipse">
            <a:avLst/>
          </a:prstGeom>
          <a:solidFill>
            <a:srgbClr val="FF0000">
              <a:alpha val="3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344079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8030685-F4D2-416E-9099-0A256E07ABDA}"/>
              </a:ext>
            </a:extLst>
          </p:cNvPr>
          <p:cNvSpPr/>
          <p:nvPr/>
        </p:nvSpPr>
        <p:spPr>
          <a:xfrm>
            <a:off x="367748" y="280315"/>
            <a:ext cx="11111948" cy="5355312"/>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Una propiedad de las moléculas polares es que se atraen entre sí; existe una interacción polar entre la región positiva de una molécula de agua y la región negativa de otra molécula de agua. Sin embargo, esta atracción es muy débil si se compara con la fuerza intermolecular de los enlaces de hidrógeno H-O-H. Inclusive, las moléculas cambian de posición, deslizándose unas sobre otras. La atracción entre hidrógeno y oxígeno, conocida como </a:t>
            </a:r>
            <a:r>
              <a:rPr lang="es-MX" b="1" i="1" u="sng" dirty="0">
                <a:latin typeface="Times New Roman" panose="02020603050405020304" pitchFamily="18" charset="0"/>
                <a:cs typeface="Times New Roman" panose="02020603050405020304" pitchFamily="18" charset="0"/>
              </a:rPr>
              <a:t>puente de hidrógeno</a:t>
            </a:r>
            <a:r>
              <a:rPr lang="es-MX" dirty="0">
                <a:latin typeface="Times New Roman" panose="02020603050405020304" pitchFamily="18" charset="0"/>
                <a:cs typeface="Times New Roman" panose="02020603050405020304" pitchFamily="18" charset="0"/>
              </a:rPr>
              <a:t>, es la causa de muchas de las propiedades únicas del agua en comparación con otros líquidos, como:</a:t>
            </a: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	•Alto punto de ebullición</a:t>
            </a:r>
          </a:p>
          <a:p>
            <a:pPr algn="just"/>
            <a:r>
              <a:rPr lang="es-MX" dirty="0">
                <a:latin typeface="Times New Roman" panose="02020603050405020304" pitchFamily="18" charset="0"/>
                <a:cs typeface="Times New Roman" panose="02020603050405020304" pitchFamily="18" charset="0"/>
              </a:rPr>
              <a:t>	• Densidad </a:t>
            </a:r>
            <a:r>
              <a:rPr lang="es-MX" b="1" i="1" dirty="0">
                <a:latin typeface="Times New Roman" panose="02020603050405020304" pitchFamily="18" charset="0"/>
                <a:cs typeface="Times New Roman" panose="02020603050405020304" pitchFamily="18" charset="0"/>
              </a:rPr>
              <a:t>sui generis</a:t>
            </a:r>
            <a:r>
              <a:rPr lang="es-MX" dirty="0">
                <a:latin typeface="Times New Roman" panose="02020603050405020304" pitchFamily="18" charset="0"/>
                <a:cs typeface="Times New Roman" panose="02020603050405020304" pitchFamily="18" charset="0"/>
              </a:rPr>
              <a:t>, mayor densidad en forma </a:t>
            </a:r>
          </a:p>
          <a:p>
            <a:pPr algn="just"/>
            <a:r>
              <a:rPr lang="es-MX" dirty="0">
                <a:latin typeface="Times New Roman" panose="02020603050405020304" pitchFamily="18" charset="0"/>
                <a:cs typeface="Times New Roman" panose="02020603050405020304" pitchFamily="18" charset="0"/>
              </a:rPr>
              <a:t>	  liquida que en su forma solida</a:t>
            </a:r>
          </a:p>
          <a:p>
            <a:pPr algn="just"/>
            <a:r>
              <a:rPr lang="es-MX" dirty="0">
                <a:latin typeface="Times New Roman" panose="02020603050405020304" pitchFamily="18" charset="0"/>
                <a:cs typeface="Times New Roman" panose="02020603050405020304" pitchFamily="18" charset="0"/>
              </a:rPr>
              <a:t>	• Alta capacidad calorífica</a:t>
            </a:r>
          </a:p>
          <a:p>
            <a:pPr algn="just"/>
            <a:r>
              <a:rPr lang="es-MX" dirty="0">
                <a:latin typeface="Times New Roman" panose="02020603050405020304" pitchFamily="18" charset="0"/>
                <a:cs typeface="Times New Roman" panose="02020603050405020304" pitchFamily="18" charset="0"/>
              </a:rPr>
              <a:t>	• Alto calor latente de fusión y de vaporización</a:t>
            </a:r>
          </a:p>
          <a:p>
            <a:pPr algn="just"/>
            <a:r>
              <a:rPr lang="es-MX" dirty="0">
                <a:latin typeface="Times New Roman" panose="02020603050405020304" pitchFamily="18" charset="0"/>
                <a:cs typeface="Times New Roman" panose="02020603050405020304" pitchFamily="18" charset="0"/>
              </a:rPr>
              <a:t>	• Alta tensión superficial</a:t>
            </a:r>
          </a:p>
          <a:p>
            <a:pPr algn="just"/>
            <a:r>
              <a:rPr lang="es-MX" dirty="0">
                <a:latin typeface="Times New Roman" panose="02020603050405020304" pitchFamily="18" charset="0"/>
                <a:cs typeface="Times New Roman" panose="02020603050405020304" pitchFamily="18" charset="0"/>
              </a:rPr>
              <a:t>	• Gran poder disolvente</a:t>
            </a:r>
          </a:p>
          <a:p>
            <a:pPr algn="just"/>
            <a:endParaRPr lang="es-MX" dirty="0">
              <a:latin typeface="Times New Roman" panose="02020603050405020304" pitchFamily="18" charset="0"/>
              <a:cs typeface="Times New Roman" panose="02020603050405020304" pitchFamily="18" charset="0"/>
            </a:endParaRPr>
          </a:p>
        </p:txBody>
      </p:sp>
      <p:pic>
        <p:nvPicPr>
          <p:cNvPr id="4" name="Imagen 3">
            <a:extLst>
              <a:ext uri="{FF2B5EF4-FFF2-40B4-BE49-F238E27FC236}">
                <a16:creationId xmlns:a16="http://schemas.microsoft.com/office/drawing/2014/main" id="{3D527D3C-6697-40DB-9F5E-AE1A6F23D95C}"/>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3615" t="48842" r="74708" b="14782"/>
          <a:stretch/>
        </p:blipFill>
        <p:spPr>
          <a:xfrm>
            <a:off x="7265504" y="2703442"/>
            <a:ext cx="3578087" cy="4009375"/>
          </a:xfrm>
          <a:prstGeom prst="rect">
            <a:avLst/>
          </a:prstGeom>
          <a:ln>
            <a:solidFill>
              <a:schemeClr val="tx1"/>
            </a:solidFill>
          </a:ln>
        </p:spPr>
      </p:pic>
      <p:cxnSp>
        <p:nvCxnSpPr>
          <p:cNvPr id="6" name="Conector recto de flecha 5">
            <a:extLst>
              <a:ext uri="{FF2B5EF4-FFF2-40B4-BE49-F238E27FC236}">
                <a16:creationId xmlns:a16="http://schemas.microsoft.com/office/drawing/2014/main" id="{972631F1-62D7-4BB8-A5D2-16013CB6F8B0}"/>
              </a:ext>
            </a:extLst>
          </p:cNvPr>
          <p:cNvCxnSpPr/>
          <p:nvPr/>
        </p:nvCxnSpPr>
        <p:spPr>
          <a:xfrm flipH="1">
            <a:off x="8338930" y="1401417"/>
            <a:ext cx="2077279" cy="147099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740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BFF351C-9D3C-41EE-91B6-E63FE8CF81D3}"/>
              </a:ext>
            </a:extLst>
          </p:cNvPr>
          <p:cNvSpPr/>
          <p:nvPr/>
        </p:nvSpPr>
        <p:spPr>
          <a:xfrm>
            <a:off x="178904" y="152912"/>
            <a:ext cx="11787809" cy="3200876"/>
          </a:xfrm>
          <a:prstGeom prst="rect">
            <a:avLst/>
          </a:prstGeom>
        </p:spPr>
        <p:txBody>
          <a:bodyPr wrap="square">
            <a:spAutoFit/>
          </a:bodyPr>
          <a:lstStyle/>
          <a:p>
            <a:pPr algn="just"/>
            <a:r>
              <a:rPr lang="es-MX" sz="2000" b="1" i="0" u="none" strike="noStrike" baseline="0" dirty="0">
                <a:solidFill>
                  <a:srgbClr val="1A1A1A"/>
                </a:solidFill>
                <a:latin typeface="Times New Roman" panose="02020603050405020304" pitchFamily="18" charset="0"/>
              </a:rPr>
              <a:t>Alta </a:t>
            </a:r>
            <a:r>
              <a:rPr lang="es-MX" sz="2000" b="1" i="0" u="none" strike="noStrike" baseline="0" dirty="0">
                <a:solidFill>
                  <a:srgbClr val="292929"/>
                </a:solidFill>
                <a:latin typeface="Times New Roman" panose="02020603050405020304" pitchFamily="18" charset="0"/>
              </a:rPr>
              <a:t>conductividad </a:t>
            </a:r>
            <a:r>
              <a:rPr lang="es-MX" sz="2000" b="1" i="0" u="none" strike="noStrike" baseline="0" dirty="0">
                <a:solidFill>
                  <a:srgbClr val="1A1A1A"/>
                </a:solidFill>
                <a:latin typeface="Times New Roman" panose="02020603050405020304" pitchFamily="18" charset="0"/>
              </a:rPr>
              <a:t>térmica, </a:t>
            </a:r>
            <a:r>
              <a:rPr lang="es-MX" dirty="0">
                <a:solidFill>
                  <a:srgbClr val="292929"/>
                </a:solidFill>
                <a:latin typeface="Times New Roman" panose="02020603050405020304" pitchFamily="18" charset="0"/>
              </a:rPr>
              <a:t>la </a:t>
            </a:r>
            <a:r>
              <a:rPr lang="es-MX" dirty="0">
                <a:solidFill>
                  <a:srgbClr val="3B3B3B"/>
                </a:solidFill>
                <a:latin typeface="Times New Roman" panose="02020603050405020304" pitchFamily="18" charset="0"/>
              </a:rPr>
              <a:t>más alta que en líquidos no metálicos, </a:t>
            </a:r>
            <a:r>
              <a:rPr lang="es-MX" dirty="0">
                <a:solidFill>
                  <a:srgbClr val="4D4D4D"/>
                </a:solidFill>
                <a:latin typeface="Times New Roman" panose="02020603050405020304" pitchFamily="18" charset="0"/>
              </a:rPr>
              <a:t>es </a:t>
            </a:r>
            <a:r>
              <a:rPr lang="es-MX" dirty="0">
                <a:solidFill>
                  <a:srgbClr val="3B3B3B"/>
                </a:solidFill>
                <a:latin typeface="Times New Roman" panose="02020603050405020304" pitchFamily="18" charset="0"/>
              </a:rPr>
              <a:t>casi </a:t>
            </a:r>
            <a:r>
              <a:rPr lang="es-MX" dirty="0">
                <a:solidFill>
                  <a:srgbClr val="4D4D4D"/>
                </a:solidFill>
                <a:latin typeface="Times New Roman" panose="02020603050405020304" pitchFamily="18" charset="0"/>
              </a:rPr>
              <a:t>el </a:t>
            </a:r>
            <a:r>
              <a:rPr lang="es-MX" dirty="0">
                <a:solidFill>
                  <a:srgbClr val="292929"/>
                </a:solidFill>
                <a:latin typeface="Times New Roman" panose="02020603050405020304" pitchFamily="18" charset="0"/>
              </a:rPr>
              <a:t>doble </a:t>
            </a:r>
            <a:r>
              <a:rPr lang="es-MX" dirty="0">
                <a:solidFill>
                  <a:srgbClr val="3B3B3B"/>
                </a:solidFill>
                <a:latin typeface="Times New Roman" panose="02020603050405020304" pitchFamily="18" charset="0"/>
              </a:rPr>
              <a:t>de </a:t>
            </a:r>
            <a:r>
              <a:rPr lang="es-MX" dirty="0">
                <a:solidFill>
                  <a:srgbClr val="292929"/>
                </a:solidFill>
                <a:latin typeface="Times New Roman" panose="02020603050405020304" pitchFamily="18" charset="0"/>
              </a:rPr>
              <a:t>la </a:t>
            </a:r>
            <a:r>
              <a:rPr lang="es-MX" dirty="0">
                <a:solidFill>
                  <a:srgbClr val="3B3B3B"/>
                </a:solidFill>
                <a:latin typeface="Times New Roman" panose="02020603050405020304" pitchFamily="18" charset="0"/>
              </a:rPr>
              <a:t>mayoría, esto  hace que en los intercambios caloríficos, rápidamente entre en juego toda la masa disponible de agua, muy </a:t>
            </a:r>
            <a:r>
              <a:rPr lang="es-MX" dirty="0">
                <a:solidFill>
                  <a:srgbClr val="4D4D4D"/>
                </a:solidFill>
                <a:latin typeface="Times New Roman" panose="02020603050405020304" pitchFamily="18" charset="0"/>
              </a:rPr>
              <a:t>i</a:t>
            </a:r>
            <a:r>
              <a:rPr lang="es-MX" dirty="0">
                <a:solidFill>
                  <a:srgbClr val="292929"/>
                </a:solidFill>
                <a:latin typeface="Times New Roman" panose="02020603050405020304" pitchFamily="18" charset="0"/>
              </a:rPr>
              <a:t>mportante </a:t>
            </a:r>
            <a:r>
              <a:rPr lang="es-MX" dirty="0">
                <a:solidFill>
                  <a:srgbClr val="3B3B3B"/>
                </a:solidFill>
                <a:latin typeface="Times New Roman" panose="02020603050405020304" pitchFamily="18" charset="0"/>
              </a:rPr>
              <a:t>en los seres vivos para poder trasladar calor en caso de ser impedida la circulación.</a:t>
            </a:r>
          </a:p>
          <a:p>
            <a:pPr algn="just"/>
            <a:endParaRPr lang="es-MX" dirty="0">
              <a:solidFill>
                <a:srgbClr val="3B3B3B"/>
              </a:solidFill>
              <a:latin typeface="Times New Roman" panose="02020603050405020304" pitchFamily="18" charset="0"/>
            </a:endParaRPr>
          </a:p>
          <a:p>
            <a:pPr algn="just"/>
            <a:r>
              <a:rPr lang="es-MX" sz="2000" b="1" i="0" u="none" strike="noStrike" baseline="0" dirty="0">
                <a:solidFill>
                  <a:srgbClr val="1A1A1A"/>
                </a:solidFill>
                <a:latin typeface="Times New Roman" panose="02020603050405020304" pitchFamily="18" charset="0"/>
              </a:rPr>
              <a:t>Temperaturas </a:t>
            </a:r>
            <a:r>
              <a:rPr lang="es-MX" sz="2000" b="1" i="0" u="none" strike="noStrike" baseline="0" dirty="0">
                <a:solidFill>
                  <a:srgbClr val="030303"/>
                </a:solidFill>
                <a:latin typeface="Times New Roman" panose="02020603050405020304" pitchFamily="18" charset="0"/>
              </a:rPr>
              <a:t>de </a:t>
            </a:r>
            <a:r>
              <a:rPr lang="es-MX" sz="2000" b="1" i="0" u="none" strike="noStrike" baseline="0" dirty="0">
                <a:solidFill>
                  <a:srgbClr val="1A1A1A"/>
                </a:solidFill>
                <a:latin typeface="Times New Roman" panose="02020603050405020304" pitchFamily="18" charset="0"/>
              </a:rPr>
              <a:t>fusión </a:t>
            </a:r>
            <a:r>
              <a:rPr lang="es-MX" sz="2000" b="1" i="0" u="none" strike="noStrike" baseline="0" dirty="0">
                <a:solidFill>
                  <a:srgbClr val="292929"/>
                </a:solidFill>
                <a:latin typeface="Times New Roman" panose="02020603050405020304" pitchFamily="18" charset="0"/>
              </a:rPr>
              <a:t>y ebullición </a:t>
            </a:r>
            <a:r>
              <a:rPr lang="es-MX" sz="2000" b="1" i="0" u="none" strike="noStrike" baseline="0" dirty="0">
                <a:solidFill>
                  <a:srgbClr val="1A1A1A"/>
                </a:solidFill>
                <a:latin typeface="Times New Roman" panose="02020603050405020304" pitchFamily="18" charset="0"/>
              </a:rPr>
              <a:t>altas, </a:t>
            </a:r>
          </a:p>
          <a:p>
            <a:pPr algn="just"/>
            <a:r>
              <a:rPr lang="es-MX" dirty="0">
                <a:solidFill>
                  <a:srgbClr val="1A1A1A"/>
                </a:solidFill>
                <a:latin typeface="Times New Roman" panose="02020603050405020304" pitchFamily="18" charset="0"/>
              </a:rPr>
              <a:t>El hidrógeno forma compuestos </a:t>
            </a:r>
            <a:r>
              <a:rPr lang="es-MX" b="1" i="1" u="sng" dirty="0">
                <a:solidFill>
                  <a:srgbClr val="1A1A1A"/>
                </a:solidFill>
                <a:latin typeface="Times New Roman" panose="02020603050405020304" pitchFamily="18" charset="0"/>
              </a:rPr>
              <a:t>en estado gaseoso</a:t>
            </a:r>
            <a:r>
              <a:rPr lang="es-MX" dirty="0">
                <a:solidFill>
                  <a:srgbClr val="1A1A1A"/>
                </a:solidFill>
                <a:latin typeface="Times New Roman" panose="02020603050405020304" pitchFamily="18" charset="0"/>
              </a:rPr>
              <a:t> a la temperatura ambiente </a:t>
            </a:r>
            <a:r>
              <a:rPr lang="es-MX" b="1" i="1" u="sng" dirty="0">
                <a:solidFill>
                  <a:srgbClr val="1A1A1A"/>
                </a:solidFill>
                <a:latin typeface="Times New Roman" panose="02020603050405020304" pitchFamily="18" charset="0"/>
              </a:rPr>
              <a:t>con elementos del grupo del oxígeno</a:t>
            </a:r>
            <a:r>
              <a:rPr lang="es-MX" dirty="0">
                <a:solidFill>
                  <a:srgbClr val="1A1A1A"/>
                </a:solidFill>
                <a:latin typeface="Times New Roman" panose="02020603050405020304" pitchFamily="18" charset="0"/>
              </a:rPr>
              <a:t>, así como con elementos de otros periodos, mientras que con el oxígeno forma un líquido a la temperatura ambiente (</a:t>
            </a:r>
            <a:r>
              <a:rPr lang="es-MX" b="1" i="1" dirty="0">
                <a:solidFill>
                  <a:srgbClr val="1A1A1A"/>
                </a:solidFill>
                <a:latin typeface="Times New Roman" panose="02020603050405020304" pitchFamily="18" charset="0"/>
              </a:rPr>
              <a:t>el agua pura es líquida entre 0 y 100 </a:t>
            </a:r>
            <a:r>
              <a:rPr lang="es-MX" b="1" i="1" dirty="0" err="1">
                <a:solidFill>
                  <a:srgbClr val="1A1A1A"/>
                </a:solidFill>
                <a:latin typeface="Times New Roman" panose="02020603050405020304" pitchFamily="18" charset="0"/>
              </a:rPr>
              <a:t>ºC</a:t>
            </a:r>
            <a:r>
              <a:rPr lang="es-MX" dirty="0">
                <a:solidFill>
                  <a:srgbClr val="1A1A1A"/>
                </a:solidFill>
                <a:latin typeface="Times New Roman" panose="02020603050405020304" pitchFamily="18" charset="0"/>
              </a:rPr>
              <a:t>). E</a:t>
            </a:r>
            <a:r>
              <a:rPr lang="es-MX" dirty="0">
                <a:solidFill>
                  <a:srgbClr val="4D4D4D"/>
                </a:solidFill>
                <a:latin typeface="Times New Roman" panose="02020603050405020304" pitchFamily="18" charset="0"/>
              </a:rPr>
              <a:t>n </a:t>
            </a:r>
            <a:r>
              <a:rPr lang="es-MX" dirty="0">
                <a:solidFill>
                  <a:srgbClr val="3B3B3B"/>
                </a:solidFill>
                <a:latin typeface="Times New Roman" panose="02020603050405020304" pitchFamily="18" charset="0"/>
              </a:rPr>
              <a:t>com</a:t>
            </a:r>
            <a:r>
              <a:rPr lang="es-MX" dirty="0">
                <a:solidFill>
                  <a:srgbClr val="1A1A1A"/>
                </a:solidFill>
                <a:latin typeface="Times New Roman" panose="02020603050405020304" pitchFamily="18" charset="0"/>
              </a:rPr>
              <a:t>p</a:t>
            </a:r>
            <a:r>
              <a:rPr lang="es-MX" dirty="0">
                <a:solidFill>
                  <a:srgbClr val="3B3B3B"/>
                </a:solidFill>
                <a:latin typeface="Times New Roman" panose="02020603050405020304" pitchFamily="18" charset="0"/>
              </a:rPr>
              <a:t>aración con sus homó</a:t>
            </a:r>
            <a:r>
              <a:rPr lang="es-MX" dirty="0">
                <a:solidFill>
                  <a:srgbClr val="292929"/>
                </a:solidFill>
                <a:latin typeface="Times New Roman" panose="02020603050405020304" pitchFamily="18" charset="0"/>
              </a:rPr>
              <a:t>logos </a:t>
            </a:r>
            <a:r>
              <a:rPr lang="es-MX" dirty="0">
                <a:solidFill>
                  <a:srgbClr val="3B3B3B"/>
                </a:solidFill>
                <a:latin typeface="Times New Roman" panose="02020603050405020304" pitchFamily="18" charset="0"/>
              </a:rPr>
              <a:t>sulfuro de hidrogeno </a:t>
            </a:r>
            <a:r>
              <a:rPr lang="es-MX" dirty="0">
                <a:solidFill>
                  <a:srgbClr val="3B3B3B"/>
                </a:solidFill>
                <a:latin typeface="Arial" panose="020B0604020202020204" pitchFamily="34" charset="0"/>
              </a:rPr>
              <a:t>(</a:t>
            </a:r>
            <a:r>
              <a:rPr lang="es-MX" dirty="0">
                <a:solidFill>
                  <a:srgbClr val="3B3B3B"/>
                </a:solidFill>
                <a:latin typeface="Times New Roman" panose="02020603050405020304" pitchFamily="18" charset="0"/>
                <a:cs typeface="Times New Roman" panose="02020603050405020304" pitchFamily="18" charset="0"/>
              </a:rPr>
              <a:t>H</a:t>
            </a:r>
            <a:r>
              <a:rPr lang="es-MX" b="0" i="0" u="none" strike="noStrike" baseline="-25000" dirty="0">
                <a:solidFill>
                  <a:srgbClr val="3B3B3B"/>
                </a:solidFill>
                <a:latin typeface="Times New Roman" panose="02020603050405020304" pitchFamily="18" charset="0"/>
                <a:cs typeface="Times New Roman" panose="02020603050405020304" pitchFamily="18" charset="0"/>
              </a:rPr>
              <a:t>2</a:t>
            </a:r>
            <a:r>
              <a:rPr lang="es-MX" dirty="0">
                <a:solidFill>
                  <a:srgbClr val="3B3B3B"/>
                </a:solidFill>
                <a:latin typeface="Times New Roman" panose="02020603050405020304" pitchFamily="18" charset="0"/>
                <a:cs typeface="Times New Roman" panose="02020603050405020304" pitchFamily="18" charset="0"/>
              </a:rPr>
              <a:t>S</a:t>
            </a:r>
            <a:r>
              <a:rPr lang="es-MX" dirty="0">
                <a:solidFill>
                  <a:srgbClr val="3B3B3B"/>
                </a:solidFill>
                <a:latin typeface="Times New Roman" panose="02020603050405020304" pitchFamily="18" charset="0"/>
              </a:rPr>
              <a:t>), </a:t>
            </a:r>
            <a:r>
              <a:rPr lang="es-MX" dirty="0" err="1">
                <a:solidFill>
                  <a:srgbClr val="3B3B3B"/>
                </a:solidFill>
                <a:latin typeface="Times New Roman" panose="02020603050405020304" pitchFamily="18" charset="0"/>
              </a:rPr>
              <a:t>selenuro</a:t>
            </a:r>
            <a:r>
              <a:rPr lang="es-MX" dirty="0">
                <a:solidFill>
                  <a:srgbClr val="3B3B3B"/>
                </a:solidFill>
                <a:latin typeface="Times New Roman" panose="02020603050405020304" pitchFamily="18" charset="0"/>
              </a:rPr>
              <a:t> de hidrógeno </a:t>
            </a:r>
            <a:r>
              <a:rPr lang="es-MX" dirty="0">
                <a:solidFill>
                  <a:srgbClr val="3B3B3B"/>
                </a:solidFill>
                <a:latin typeface="Arial" panose="020B0604020202020204" pitchFamily="34" charset="0"/>
              </a:rPr>
              <a:t>(</a:t>
            </a:r>
            <a:r>
              <a:rPr lang="es-MX" dirty="0">
                <a:solidFill>
                  <a:srgbClr val="3B3B3B"/>
                </a:solidFill>
                <a:latin typeface="Times New Roman" panose="02020603050405020304" pitchFamily="18" charset="0"/>
                <a:cs typeface="Times New Roman" panose="02020603050405020304" pitchFamily="18" charset="0"/>
              </a:rPr>
              <a:t>H</a:t>
            </a:r>
            <a:r>
              <a:rPr lang="es-MX" b="0" i="0" u="none" strike="noStrike" baseline="-25000" dirty="0">
                <a:solidFill>
                  <a:srgbClr val="3B3B3B"/>
                </a:solidFill>
                <a:latin typeface="Times New Roman" panose="02020603050405020304" pitchFamily="18" charset="0"/>
                <a:cs typeface="Times New Roman" panose="02020603050405020304" pitchFamily="18" charset="0"/>
              </a:rPr>
              <a:t>2</a:t>
            </a:r>
            <a:r>
              <a:rPr lang="es-MX" dirty="0">
                <a:solidFill>
                  <a:srgbClr val="3B3B3B"/>
                </a:solidFill>
                <a:latin typeface="Times New Roman" panose="02020603050405020304" pitchFamily="18" charset="0"/>
                <a:cs typeface="Times New Roman" panose="02020603050405020304" pitchFamily="18" charset="0"/>
              </a:rPr>
              <a:t>Se</a:t>
            </a:r>
            <a:r>
              <a:rPr lang="es-MX" dirty="0">
                <a:solidFill>
                  <a:srgbClr val="3B3B3B"/>
                </a:solidFill>
                <a:latin typeface="Times New Roman" panose="02020603050405020304" pitchFamily="18" charset="0"/>
              </a:rPr>
              <a:t>) y </a:t>
            </a:r>
            <a:r>
              <a:rPr lang="es-MX" dirty="0" err="1">
                <a:solidFill>
                  <a:srgbClr val="3B3B3B"/>
                </a:solidFill>
                <a:latin typeface="Times New Roman" panose="02020603050405020304" pitchFamily="18" charset="0"/>
              </a:rPr>
              <a:t>telururo</a:t>
            </a:r>
            <a:r>
              <a:rPr lang="es-MX" dirty="0">
                <a:solidFill>
                  <a:srgbClr val="3B3B3B"/>
                </a:solidFill>
                <a:latin typeface="Times New Roman" panose="02020603050405020304" pitchFamily="18" charset="0"/>
              </a:rPr>
              <a:t> </a:t>
            </a:r>
            <a:r>
              <a:rPr lang="es-MX" dirty="0">
                <a:solidFill>
                  <a:srgbClr val="292929"/>
                </a:solidFill>
                <a:latin typeface="Times New Roman" panose="02020603050405020304" pitchFamily="18" charset="0"/>
              </a:rPr>
              <a:t>de </a:t>
            </a:r>
            <a:r>
              <a:rPr lang="es-MX" dirty="0">
                <a:solidFill>
                  <a:srgbClr val="3B3B3B"/>
                </a:solidFill>
                <a:latin typeface="Times New Roman" panose="02020603050405020304" pitchFamily="18" charset="0"/>
              </a:rPr>
              <a:t>hidrógeno </a:t>
            </a:r>
            <a:r>
              <a:rPr lang="es-MX" dirty="0">
                <a:solidFill>
                  <a:srgbClr val="3B3B3B"/>
                </a:solidFill>
                <a:latin typeface="Arial" panose="020B0604020202020204" pitchFamily="34" charset="0"/>
              </a:rPr>
              <a:t>(</a:t>
            </a:r>
            <a:r>
              <a:rPr lang="es-MX" dirty="0">
                <a:solidFill>
                  <a:srgbClr val="3B3B3B"/>
                </a:solidFill>
                <a:latin typeface="Times New Roman" panose="02020603050405020304" pitchFamily="18" charset="0"/>
                <a:cs typeface="Times New Roman" panose="02020603050405020304" pitchFamily="18" charset="0"/>
              </a:rPr>
              <a:t>H</a:t>
            </a:r>
            <a:r>
              <a:rPr lang="es-MX" b="0" i="0" u="none" strike="noStrike" baseline="-25000" dirty="0">
                <a:solidFill>
                  <a:srgbClr val="3B3B3B"/>
                </a:solidFill>
                <a:latin typeface="Times New Roman" panose="02020603050405020304" pitchFamily="18" charset="0"/>
                <a:cs typeface="Times New Roman" panose="02020603050405020304" pitchFamily="18" charset="0"/>
              </a:rPr>
              <a:t>2</a:t>
            </a:r>
            <a:r>
              <a:rPr lang="es-MX" dirty="0">
                <a:solidFill>
                  <a:srgbClr val="1A1A1A"/>
                </a:solidFill>
                <a:latin typeface="Times New Roman" panose="02020603050405020304" pitchFamily="18" charset="0"/>
                <a:cs typeface="Times New Roman" panose="02020603050405020304" pitchFamily="18" charset="0"/>
              </a:rPr>
              <a:t>T</a:t>
            </a:r>
            <a:r>
              <a:rPr lang="es-MX" dirty="0">
                <a:solidFill>
                  <a:srgbClr val="4D4D4D"/>
                </a:solidFill>
                <a:latin typeface="Times New Roman" panose="02020603050405020304" pitchFamily="18" charset="0"/>
                <a:cs typeface="Times New Roman" panose="02020603050405020304" pitchFamily="18" charset="0"/>
              </a:rPr>
              <a:t>e</a:t>
            </a:r>
            <a:r>
              <a:rPr lang="es-MX" dirty="0">
                <a:solidFill>
                  <a:srgbClr val="4D4D4D"/>
                </a:solidFill>
                <a:latin typeface="Times New Roman" panose="02020603050405020304" pitchFamily="18" charset="0"/>
              </a:rPr>
              <a:t>), </a:t>
            </a:r>
            <a:r>
              <a:rPr lang="es-MX" dirty="0">
                <a:solidFill>
                  <a:srgbClr val="3B3B3B"/>
                </a:solidFill>
                <a:latin typeface="Times New Roman" panose="02020603050405020304" pitchFamily="18" charset="0"/>
              </a:rPr>
              <a:t>que  ocurren debido a la </a:t>
            </a:r>
            <a:r>
              <a:rPr lang="es-MX" dirty="0">
                <a:solidFill>
                  <a:srgbClr val="4D4D4D"/>
                </a:solidFill>
                <a:latin typeface="Times New Roman" panose="02020603050405020304" pitchFamily="18" charset="0"/>
              </a:rPr>
              <a:t>existencia </a:t>
            </a:r>
            <a:r>
              <a:rPr lang="es-MX" dirty="0">
                <a:solidFill>
                  <a:srgbClr val="292929"/>
                </a:solidFill>
                <a:latin typeface="Times New Roman" panose="02020603050405020304" pitchFamily="18" charset="0"/>
              </a:rPr>
              <a:t>d</a:t>
            </a:r>
            <a:r>
              <a:rPr lang="es-MX" dirty="0">
                <a:solidFill>
                  <a:srgbClr val="4D4D4D"/>
                </a:solidFill>
                <a:latin typeface="Times New Roman" panose="02020603050405020304" pitchFamily="18" charset="0"/>
              </a:rPr>
              <a:t>e e</a:t>
            </a:r>
            <a:r>
              <a:rPr lang="es-MX" dirty="0">
                <a:solidFill>
                  <a:srgbClr val="292929"/>
                </a:solidFill>
                <a:latin typeface="Times New Roman" panose="02020603050405020304" pitchFamily="18" charset="0"/>
              </a:rPr>
              <a:t>nlaces </a:t>
            </a:r>
            <a:r>
              <a:rPr lang="es-MX" dirty="0">
                <a:solidFill>
                  <a:srgbClr val="3B3B3B"/>
                </a:solidFill>
                <a:latin typeface="Times New Roman" panose="02020603050405020304" pitchFamily="18" charset="0"/>
              </a:rPr>
              <a:t>de </a:t>
            </a:r>
            <a:r>
              <a:rPr lang="es-MX" dirty="0">
                <a:solidFill>
                  <a:srgbClr val="1A1A1A"/>
                </a:solidFill>
                <a:latin typeface="Times New Roman" panose="02020603050405020304" pitchFamily="18" charset="0"/>
              </a:rPr>
              <a:t>h</a:t>
            </a:r>
            <a:r>
              <a:rPr lang="es-MX" dirty="0">
                <a:solidFill>
                  <a:srgbClr val="3B3B3B"/>
                </a:solidFill>
                <a:latin typeface="Times New Roman" panose="02020603050405020304" pitchFamily="18" charset="0"/>
              </a:rPr>
              <a:t>idrógeno intramoleculares. De no ser así, el agua «debería» fun</a:t>
            </a:r>
            <a:r>
              <a:rPr lang="es-MX" dirty="0">
                <a:solidFill>
                  <a:srgbClr val="292929"/>
                </a:solidFill>
                <a:latin typeface="Times New Roman" panose="02020603050405020304" pitchFamily="18" charset="0"/>
              </a:rPr>
              <a:t>dir </a:t>
            </a:r>
            <a:r>
              <a:rPr lang="es-MX" dirty="0">
                <a:solidFill>
                  <a:srgbClr val="3B3B3B"/>
                </a:solidFill>
                <a:latin typeface="Times New Roman" panose="02020603050405020304" pitchFamily="18" charset="0"/>
              </a:rPr>
              <a:t>entre </a:t>
            </a:r>
            <a:r>
              <a:rPr lang="es-MX" dirty="0">
                <a:solidFill>
                  <a:srgbClr val="1A1A1A"/>
                </a:solidFill>
                <a:latin typeface="Times New Roman" panose="02020603050405020304" pitchFamily="18" charset="0"/>
              </a:rPr>
              <a:t>-</a:t>
            </a:r>
            <a:r>
              <a:rPr lang="es-MX" dirty="0">
                <a:solidFill>
                  <a:srgbClr val="3B3B3B"/>
                </a:solidFill>
                <a:latin typeface="Times New Roman" panose="02020603050405020304" pitchFamily="18" charset="0"/>
              </a:rPr>
              <a:t>1</a:t>
            </a:r>
            <a:r>
              <a:rPr lang="es-MX" dirty="0">
                <a:solidFill>
                  <a:srgbClr val="1A1A1A"/>
                </a:solidFill>
                <a:latin typeface="Times New Roman" panose="02020603050405020304" pitchFamily="18" charset="0"/>
              </a:rPr>
              <a:t>00 </a:t>
            </a:r>
            <a:r>
              <a:rPr lang="es-MX" dirty="0">
                <a:solidFill>
                  <a:srgbClr val="3B3B3B"/>
                </a:solidFill>
                <a:latin typeface="Times New Roman" panose="02020603050405020304" pitchFamily="18" charset="0"/>
              </a:rPr>
              <a:t>y-150 </a:t>
            </a:r>
            <a:r>
              <a:rPr lang="es-MX" dirty="0" err="1">
                <a:solidFill>
                  <a:srgbClr val="3B3B3B"/>
                </a:solidFill>
                <a:latin typeface="Times New Roman" panose="02020603050405020304" pitchFamily="18" charset="0"/>
              </a:rPr>
              <a:t>ºC</a:t>
            </a:r>
            <a:r>
              <a:rPr lang="es-MX" dirty="0">
                <a:solidFill>
                  <a:srgbClr val="3B3B3B"/>
                </a:solidFill>
                <a:latin typeface="Times New Roman" panose="02020603050405020304" pitchFamily="18" charset="0"/>
              </a:rPr>
              <a:t> </a:t>
            </a:r>
            <a:r>
              <a:rPr lang="es-MX" dirty="0">
                <a:solidFill>
                  <a:srgbClr val="4D4D4D"/>
                </a:solidFill>
                <a:latin typeface="Times New Roman" panose="02020603050405020304" pitchFamily="18" charset="0"/>
              </a:rPr>
              <a:t>y </a:t>
            </a:r>
            <a:r>
              <a:rPr lang="es-MX" dirty="0">
                <a:solidFill>
                  <a:srgbClr val="292929"/>
                </a:solidFill>
                <a:latin typeface="Times New Roman" panose="02020603050405020304" pitchFamily="18" charset="0"/>
              </a:rPr>
              <a:t>hervir  entre </a:t>
            </a:r>
            <a:r>
              <a:rPr lang="es-MX" dirty="0">
                <a:solidFill>
                  <a:srgbClr val="676767"/>
                </a:solidFill>
                <a:latin typeface="Times New Roman" panose="02020603050405020304" pitchFamily="18" charset="0"/>
              </a:rPr>
              <a:t>-</a:t>
            </a:r>
            <a:r>
              <a:rPr lang="es-MX" dirty="0">
                <a:solidFill>
                  <a:srgbClr val="3B3B3B"/>
                </a:solidFill>
                <a:latin typeface="Times New Roman" panose="02020603050405020304" pitchFamily="18" charset="0"/>
              </a:rPr>
              <a:t>70 </a:t>
            </a:r>
            <a:r>
              <a:rPr lang="es-MX" dirty="0" err="1">
                <a:solidFill>
                  <a:srgbClr val="3B3B3B"/>
                </a:solidFill>
                <a:latin typeface="Times New Roman" panose="02020603050405020304" pitchFamily="18" charset="0"/>
              </a:rPr>
              <a:t>ó</a:t>
            </a:r>
            <a:r>
              <a:rPr lang="es-MX" dirty="0">
                <a:solidFill>
                  <a:srgbClr val="3B3B3B"/>
                </a:solidFill>
                <a:latin typeface="Times New Roman" panose="02020603050405020304" pitchFamily="18" charset="0"/>
              </a:rPr>
              <a:t> -8</a:t>
            </a:r>
            <a:r>
              <a:rPr lang="es-MX" dirty="0">
                <a:solidFill>
                  <a:srgbClr val="1A1A1A"/>
                </a:solidFill>
                <a:latin typeface="Times New Roman" panose="02020603050405020304" pitchFamily="18" charset="0"/>
              </a:rPr>
              <a:t>0 </a:t>
            </a:r>
            <a:r>
              <a:rPr lang="es-MX" dirty="0" err="1">
                <a:solidFill>
                  <a:srgbClr val="3B3B3B"/>
                </a:solidFill>
                <a:latin typeface="Times New Roman" panose="02020603050405020304" pitchFamily="18" charset="0"/>
              </a:rPr>
              <a:t>ºC</a:t>
            </a:r>
            <a:r>
              <a:rPr lang="es-MX" dirty="0">
                <a:solidFill>
                  <a:srgbClr val="3B3B3B"/>
                </a:solidFill>
                <a:latin typeface="Times New Roman" panose="02020603050405020304" pitchFamily="18" charset="0"/>
              </a:rPr>
              <a:t>, con </a:t>
            </a:r>
            <a:r>
              <a:rPr lang="es-MX" dirty="0">
                <a:solidFill>
                  <a:srgbClr val="1A1A1A"/>
                </a:solidFill>
                <a:latin typeface="Times New Roman" panose="02020603050405020304" pitchFamily="18" charset="0"/>
              </a:rPr>
              <a:t>l</a:t>
            </a:r>
            <a:r>
              <a:rPr lang="es-MX" dirty="0">
                <a:solidFill>
                  <a:srgbClr val="3B3B3B"/>
                </a:solidFill>
                <a:latin typeface="Times New Roman" panose="02020603050405020304" pitchFamily="18" charset="0"/>
              </a:rPr>
              <a:t>o cual sería un gas que se habría evaporado hacia </a:t>
            </a:r>
            <a:r>
              <a:rPr lang="es-MX" dirty="0">
                <a:solidFill>
                  <a:srgbClr val="4D4D4D"/>
                </a:solidFill>
                <a:latin typeface="Times New Roman" panose="02020603050405020304" pitchFamily="18" charset="0"/>
              </a:rPr>
              <a:t>el </a:t>
            </a:r>
            <a:r>
              <a:rPr lang="es-MX" dirty="0">
                <a:solidFill>
                  <a:srgbClr val="3B3B3B"/>
                </a:solidFill>
                <a:latin typeface="Times New Roman" panose="02020603050405020304" pitchFamily="18" charset="0"/>
              </a:rPr>
              <a:t>espacio interestelar en  tiempos geológicos pasados y no existiría la vida tal y </a:t>
            </a:r>
            <a:r>
              <a:rPr lang="es-MX" dirty="0">
                <a:solidFill>
                  <a:srgbClr val="4D4D4D"/>
                </a:solidFill>
                <a:latin typeface="Times New Roman" panose="02020603050405020304" pitchFamily="18" charset="0"/>
              </a:rPr>
              <a:t>c</a:t>
            </a:r>
            <a:r>
              <a:rPr lang="es-MX" dirty="0">
                <a:solidFill>
                  <a:srgbClr val="292929"/>
                </a:solidFill>
                <a:latin typeface="Times New Roman" panose="02020603050405020304" pitchFamily="18" charset="0"/>
              </a:rPr>
              <a:t>omo </a:t>
            </a:r>
            <a:r>
              <a:rPr lang="es-MX" dirty="0">
                <a:solidFill>
                  <a:srgbClr val="4D4D4D"/>
                </a:solidFill>
                <a:latin typeface="Times New Roman" panose="02020603050405020304" pitchFamily="18" charset="0"/>
              </a:rPr>
              <a:t>la </a:t>
            </a:r>
            <a:r>
              <a:rPr lang="es-MX" dirty="0">
                <a:solidFill>
                  <a:srgbClr val="3B3B3B"/>
                </a:solidFill>
                <a:latin typeface="Times New Roman" panose="02020603050405020304" pitchFamily="18" charset="0"/>
              </a:rPr>
              <a:t>conocemos.</a:t>
            </a:r>
          </a:p>
        </p:txBody>
      </p:sp>
      <p:pic>
        <p:nvPicPr>
          <p:cNvPr id="4" name="Imagen 3">
            <a:extLst>
              <a:ext uri="{FF2B5EF4-FFF2-40B4-BE49-F238E27FC236}">
                <a16:creationId xmlns:a16="http://schemas.microsoft.com/office/drawing/2014/main" id="{3BAA177A-CCDF-48A2-9D8F-4130DAED52A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8840" t="29420" r="30097" b="25217"/>
          <a:stretch/>
        </p:blipFill>
        <p:spPr>
          <a:xfrm>
            <a:off x="5049079" y="3448877"/>
            <a:ext cx="6672332" cy="3309731"/>
          </a:xfrm>
          <a:prstGeom prst="rect">
            <a:avLst/>
          </a:prstGeom>
        </p:spPr>
      </p:pic>
      <p:sp>
        <p:nvSpPr>
          <p:cNvPr id="5" name="Rectángulo 4">
            <a:extLst>
              <a:ext uri="{FF2B5EF4-FFF2-40B4-BE49-F238E27FC236}">
                <a16:creationId xmlns:a16="http://schemas.microsoft.com/office/drawing/2014/main" id="{735B2558-5868-48F0-919A-50554F018A9D}"/>
              </a:ext>
            </a:extLst>
          </p:cNvPr>
          <p:cNvSpPr/>
          <p:nvPr/>
        </p:nvSpPr>
        <p:spPr>
          <a:xfrm>
            <a:off x="258418" y="3725952"/>
            <a:ext cx="4542182" cy="2800767"/>
          </a:xfrm>
          <a:prstGeom prst="rect">
            <a:avLst/>
          </a:prstGeom>
        </p:spPr>
        <p:txBody>
          <a:bodyPr wrap="square">
            <a:spAutoFit/>
          </a:bodyPr>
          <a:lstStyle/>
          <a:p>
            <a:pPr algn="just"/>
            <a:r>
              <a:rPr lang="es-MX" sz="1600" dirty="0">
                <a:latin typeface="Times New Roman" panose="02020603050405020304" pitchFamily="18" charset="0"/>
                <a:cs typeface="Times New Roman" panose="02020603050405020304" pitchFamily="18" charset="0"/>
              </a:rPr>
              <a:t>Puntos de ebullición de compuestos que contienen hidrógeno.  </a:t>
            </a:r>
          </a:p>
          <a:p>
            <a:pPr algn="just"/>
            <a:endParaRPr lang="es-MX" sz="1600" dirty="0">
              <a:latin typeface="Times New Roman" panose="02020603050405020304" pitchFamily="18" charset="0"/>
              <a:cs typeface="Times New Roman" panose="02020603050405020304" pitchFamily="18" charset="0"/>
            </a:endParaRPr>
          </a:p>
          <a:p>
            <a:pPr algn="just"/>
            <a:r>
              <a:rPr lang="es-MX" sz="1600" dirty="0">
                <a:latin typeface="Times New Roman" panose="02020603050405020304" pitchFamily="18" charset="0"/>
                <a:cs typeface="Times New Roman" panose="02020603050405020304" pitchFamily="18" charset="0"/>
              </a:rPr>
              <a:t>Las líneas conectan moléculas, en donde el hidrógeno se combina  con átomos del mismo grupo de la tabla periódica. </a:t>
            </a:r>
          </a:p>
          <a:p>
            <a:pPr algn="just"/>
            <a:endParaRPr lang="es-MX" sz="1600" dirty="0">
              <a:latin typeface="Times New Roman" panose="02020603050405020304" pitchFamily="18" charset="0"/>
              <a:cs typeface="Times New Roman" panose="02020603050405020304" pitchFamily="18" charset="0"/>
            </a:endParaRPr>
          </a:p>
          <a:p>
            <a:pPr algn="just"/>
            <a:r>
              <a:rPr lang="es-MX" sz="1600" dirty="0">
                <a:latin typeface="Times New Roman" panose="02020603050405020304" pitchFamily="18" charset="0"/>
                <a:cs typeface="Times New Roman" panose="02020603050405020304" pitchFamily="18" charset="0"/>
              </a:rPr>
              <a:t>Como se muestra  para el agua, el punto en el cual herviría, si no hubiera puentes de hidrógeno, se encuentra siguiendo los segmentos rectos de las líneas de la derecha hacia abajo a la izquierda.</a:t>
            </a:r>
          </a:p>
        </p:txBody>
      </p:sp>
    </p:spTree>
    <p:extLst>
      <p:ext uri="{BB962C8B-B14F-4D97-AF65-F5344CB8AC3E}">
        <p14:creationId xmlns:p14="http://schemas.microsoft.com/office/powerpoint/2010/main" val="3534616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BFF351C-9D3C-41EE-91B6-E63FE8CF81D3}"/>
              </a:ext>
            </a:extLst>
          </p:cNvPr>
          <p:cNvSpPr/>
          <p:nvPr/>
        </p:nvSpPr>
        <p:spPr>
          <a:xfrm>
            <a:off x="99392" y="103216"/>
            <a:ext cx="7803637" cy="6494085"/>
          </a:xfrm>
          <a:prstGeom prst="rect">
            <a:avLst/>
          </a:prstGeom>
        </p:spPr>
        <p:txBody>
          <a:bodyPr wrap="square">
            <a:spAutoFit/>
          </a:bodyPr>
          <a:lstStyle/>
          <a:p>
            <a:pPr algn="just"/>
            <a:r>
              <a:rPr lang="es-MX" sz="2000" b="1" i="0" u="none" strike="noStrike" baseline="0" dirty="0">
                <a:solidFill>
                  <a:srgbClr val="1A1A1A"/>
                </a:solidFill>
                <a:latin typeface="Times New Roman" panose="02020603050405020304" pitchFamily="18" charset="0"/>
              </a:rPr>
              <a:t>Variación </a:t>
            </a:r>
            <a:r>
              <a:rPr lang="es-MX" sz="2000" b="1" i="0" u="none" strike="noStrike" baseline="0" dirty="0">
                <a:solidFill>
                  <a:srgbClr val="292929"/>
                </a:solidFill>
                <a:latin typeface="Times New Roman" panose="02020603050405020304" pitchFamily="18" charset="0"/>
              </a:rPr>
              <a:t>anómala </a:t>
            </a:r>
            <a:r>
              <a:rPr lang="es-MX" sz="2000" b="1" i="0" u="none" strike="noStrike" baseline="0" dirty="0">
                <a:solidFill>
                  <a:srgbClr val="1A1A1A"/>
                </a:solidFill>
                <a:latin typeface="Times New Roman" panose="02020603050405020304" pitchFamily="18" charset="0"/>
              </a:rPr>
              <a:t>de la densidad</a:t>
            </a:r>
            <a:r>
              <a:rPr lang="es-MX" sz="2000" b="1" i="0" u="none" strike="noStrike" baseline="0" dirty="0">
                <a:solidFill>
                  <a:srgbClr val="3B3B3B"/>
                </a:solidFill>
                <a:latin typeface="Times New Roman" panose="02020603050405020304" pitchFamily="18" charset="0"/>
              </a:rPr>
              <a:t>. </a:t>
            </a:r>
          </a:p>
          <a:p>
            <a:pPr algn="just"/>
            <a:r>
              <a:rPr lang="es-MX" dirty="0">
                <a:solidFill>
                  <a:srgbClr val="3B3B3B"/>
                </a:solidFill>
                <a:latin typeface="Times New Roman" panose="02020603050405020304" pitchFamily="18" charset="0"/>
              </a:rPr>
              <a:t>En su mayoría los líquidos al enfriarse se contraen ligeramente y su densidad aumenta, ya que su masa permanece constante, densidad =(masa)x(volumen). De continuar el enfriamiento, el líquido se solidifica.  Debido a que la densidad del sólido formado es mayor que la del líquido del que proviene, el sólido se sumerge en su propio líquido (las balas de plomo se hunden en plomo fundido). </a:t>
            </a:r>
          </a:p>
          <a:p>
            <a:pPr algn="just"/>
            <a:endParaRPr lang="es-MX" dirty="0">
              <a:solidFill>
                <a:srgbClr val="3B3B3B"/>
              </a:solidFill>
              <a:latin typeface="Times New Roman" panose="02020603050405020304" pitchFamily="18" charset="0"/>
            </a:endParaRPr>
          </a:p>
          <a:p>
            <a:pPr algn="just"/>
            <a:r>
              <a:rPr lang="es-MX" dirty="0">
                <a:solidFill>
                  <a:srgbClr val="3B3B3B"/>
                </a:solidFill>
                <a:latin typeface="Times New Roman" panose="02020603050405020304" pitchFamily="18" charset="0"/>
              </a:rPr>
              <a:t>Al enfriarse el agua, se comporta como cualquier líquido, es decir, su densidad aumenta gradualmente hasta alcanzar la temperatura de 4 </a:t>
            </a:r>
            <a:r>
              <a:rPr lang="es-MX" dirty="0" err="1">
                <a:solidFill>
                  <a:srgbClr val="3B3B3B"/>
                </a:solidFill>
                <a:latin typeface="Times New Roman" panose="02020603050405020304" pitchFamily="18" charset="0"/>
              </a:rPr>
              <a:t>ºC</a:t>
            </a:r>
            <a:r>
              <a:rPr lang="es-MX" dirty="0">
                <a:solidFill>
                  <a:srgbClr val="3B3B3B"/>
                </a:solidFill>
                <a:latin typeface="Times New Roman" panose="02020603050405020304" pitchFamily="18" charset="0"/>
              </a:rPr>
              <a:t>. Por debajo de los 4 </a:t>
            </a:r>
            <a:r>
              <a:rPr lang="es-MX" dirty="0" err="1">
                <a:solidFill>
                  <a:srgbClr val="3B3B3B"/>
                </a:solidFill>
                <a:latin typeface="Times New Roman" panose="02020603050405020304" pitchFamily="18" charset="0"/>
              </a:rPr>
              <a:t>ºC</a:t>
            </a:r>
            <a:r>
              <a:rPr lang="es-MX" dirty="0">
                <a:solidFill>
                  <a:srgbClr val="3B3B3B"/>
                </a:solidFill>
                <a:latin typeface="Times New Roman" panose="02020603050405020304" pitchFamily="18" charset="0"/>
              </a:rPr>
              <a:t>, la densidad del agua empieza a disminuir (véase tabla 3.9). A 0 </a:t>
            </a:r>
            <a:r>
              <a:rPr lang="es-MX" dirty="0" err="1">
                <a:solidFill>
                  <a:srgbClr val="3B3B3B"/>
                </a:solidFill>
                <a:latin typeface="Times New Roman" panose="02020603050405020304" pitchFamily="18" charset="0"/>
              </a:rPr>
              <a:t>ºC</a:t>
            </a:r>
            <a:r>
              <a:rPr lang="es-MX" dirty="0">
                <a:solidFill>
                  <a:srgbClr val="3B3B3B"/>
                </a:solidFill>
                <a:latin typeface="Times New Roman" panose="02020603050405020304" pitchFamily="18" charset="0"/>
              </a:rPr>
              <a:t>, el hielo empieza a formarse. El hielo tiene cerca de 10% de mayor volumen y, por tanto, menor densidad que el agua, y como consecuencia flota en ella. Éste es ciertamente un comportamiento inusual.</a:t>
            </a:r>
          </a:p>
          <a:p>
            <a:pPr algn="just"/>
            <a:endParaRPr lang="es-MX" dirty="0">
              <a:solidFill>
                <a:srgbClr val="3B3B3B"/>
              </a:solidFill>
              <a:latin typeface="Times New Roman" panose="02020603050405020304" pitchFamily="18" charset="0"/>
            </a:endParaRPr>
          </a:p>
          <a:p>
            <a:pPr algn="just"/>
            <a:r>
              <a:rPr lang="es-MX" dirty="0">
                <a:solidFill>
                  <a:srgbClr val="3B3B3B"/>
                </a:solidFill>
                <a:latin typeface="Times New Roman" panose="02020603050405020304" pitchFamily="18" charset="0"/>
              </a:rPr>
              <a:t>Siendo mayor  su densidad en su fase líquida que la sólida,  propicia que el hielo flote en la superficie </a:t>
            </a:r>
            <a:r>
              <a:rPr lang="es-MX" dirty="0">
                <a:solidFill>
                  <a:srgbClr val="292929"/>
                </a:solidFill>
                <a:latin typeface="Times New Roman" panose="02020603050405020304" pitchFamily="18" charset="0"/>
              </a:rPr>
              <a:t>de </a:t>
            </a:r>
            <a:r>
              <a:rPr lang="es-MX" dirty="0">
                <a:solidFill>
                  <a:srgbClr val="3B3B3B"/>
                </a:solidFill>
                <a:latin typeface="Times New Roman" panose="02020603050405020304" pitchFamily="18" charset="0"/>
              </a:rPr>
              <a:t>las aguas y sirva como aislante contra el aire frío exterior, evitándose </a:t>
            </a:r>
            <a:r>
              <a:rPr lang="es-MX" dirty="0">
                <a:solidFill>
                  <a:srgbClr val="1A1A1A"/>
                </a:solidFill>
                <a:latin typeface="Times New Roman" panose="02020603050405020304" pitchFamily="18" charset="0"/>
              </a:rPr>
              <a:t>l</a:t>
            </a:r>
            <a:r>
              <a:rPr lang="es-MX" dirty="0">
                <a:solidFill>
                  <a:srgbClr val="3B3B3B"/>
                </a:solidFill>
                <a:latin typeface="Times New Roman" panose="02020603050405020304" pitchFamily="18" charset="0"/>
              </a:rPr>
              <a:t>a congelación  de las aguas profundas, </a:t>
            </a:r>
            <a:r>
              <a:rPr lang="es-MX" dirty="0">
                <a:solidFill>
                  <a:srgbClr val="292929"/>
                </a:solidFill>
                <a:latin typeface="Times New Roman" panose="02020603050405020304" pitchFamily="18" charset="0"/>
              </a:rPr>
              <a:t>lo que </a:t>
            </a:r>
            <a:r>
              <a:rPr lang="es-MX" dirty="0">
                <a:solidFill>
                  <a:srgbClr val="3B3B3B"/>
                </a:solidFill>
                <a:latin typeface="Times New Roman" panose="02020603050405020304" pitchFamily="18" charset="0"/>
              </a:rPr>
              <a:t>significa un gran </a:t>
            </a:r>
            <a:r>
              <a:rPr lang="es-MX" dirty="0">
                <a:solidFill>
                  <a:srgbClr val="292929"/>
                </a:solidFill>
                <a:latin typeface="Times New Roman" panose="02020603050405020304" pitchFamily="18" charset="0"/>
              </a:rPr>
              <a:t>ben</a:t>
            </a:r>
            <a:r>
              <a:rPr lang="es-MX" dirty="0">
                <a:solidFill>
                  <a:srgbClr val="4D4D4D"/>
                </a:solidFill>
                <a:latin typeface="Times New Roman" panose="02020603050405020304" pitchFamily="18" charset="0"/>
              </a:rPr>
              <a:t>eficio </a:t>
            </a:r>
            <a:r>
              <a:rPr lang="es-MX" dirty="0">
                <a:solidFill>
                  <a:srgbClr val="3B3B3B"/>
                </a:solidFill>
                <a:latin typeface="Times New Roman" panose="02020603050405020304" pitchFamily="18" charset="0"/>
              </a:rPr>
              <a:t>para la vida acuática e incluso </a:t>
            </a:r>
            <a:r>
              <a:rPr lang="es-MX" dirty="0">
                <a:solidFill>
                  <a:srgbClr val="292929"/>
                </a:solidFill>
                <a:latin typeface="Times New Roman" panose="02020603050405020304" pitchFamily="18" charset="0"/>
              </a:rPr>
              <a:t>para d</a:t>
            </a:r>
            <a:r>
              <a:rPr lang="es-MX" dirty="0">
                <a:solidFill>
                  <a:srgbClr val="4D4D4D"/>
                </a:solidFill>
                <a:latin typeface="Times New Roman" panose="02020603050405020304" pitchFamily="18" charset="0"/>
              </a:rPr>
              <a:t>eterminadas </a:t>
            </a:r>
            <a:r>
              <a:rPr lang="es-MX" dirty="0">
                <a:solidFill>
                  <a:srgbClr val="3B3B3B"/>
                </a:solidFill>
                <a:latin typeface="Times New Roman" panose="02020603050405020304" pitchFamily="18" charset="0"/>
              </a:rPr>
              <a:t>actividades humanas</a:t>
            </a:r>
            <a:r>
              <a:rPr lang="es-MX" dirty="0">
                <a:solidFill>
                  <a:srgbClr val="1A1A1A"/>
                </a:solidFill>
                <a:latin typeface="Times New Roman" panose="02020603050405020304" pitchFamily="18" charset="0"/>
              </a:rPr>
              <a:t>. Aunque esta propiedad también tiene efectos </a:t>
            </a:r>
            <a:r>
              <a:rPr lang="es-MX" dirty="0">
                <a:solidFill>
                  <a:srgbClr val="292929"/>
                </a:solidFill>
                <a:latin typeface="Times New Roman" panose="02020603050405020304" pitchFamily="18" charset="0"/>
              </a:rPr>
              <a:t>n</a:t>
            </a:r>
            <a:r>
              <a:rPr lang="es-MX" dirty="0">
                <a:solidFill>
                  <a:srgbClr val="4D4D4D"/>
                </a:solidFill>
                <a:latin typeface="Times New Roman" panose="02020603050405020304" pitchFamily="18" charset="0"/>
              </a:rPr>
              <a:t>egat</a:t>
            </a:r>
            <a:r>
              <a:rPr lang="es-MX" dirty="0">
                <a:solidFill>
                  <a:srgbClr val="292929"/>
                </a:solidFill>
                <a:latin typeface="Times New Roman" panose="02020603050405020304" pitchFamily="18" charset="0"/>
              </a:rPr>
              <a:t>ivos</a:t>
            </a:r>
            <a:r>
              <a:rPr lang="es-MX" dirty="0">
                <a:solidFill>
                  <a:srgbClr val="676767"/>
                </a:solidFill>
                <a:latin typeface="Times New Roman" panose="02020603050405020304" pitchFamily="18" charset="0"/>
              </a:rPr>
              <a:t>, </a:t>
            </a:r>
            <a:r>
              <a:rPr lang="es-MX" dirty="0">
                <a:solidFill>
                  <a:srgbClr val="3B3B3B"/>
                </a:solidFill>
                <a:latin typeface="Times New Roman" panose="02020603050405020304" pitchFamily="18" charset="0"/>
              </a:rPr>
              <a:t>como </a:t>
            </a:r>
            <a:r>
              <a:rPr lang="es-MX" dirty="0">
                <a:solidFill>
                  <a:srgbClr val="4D4D4D"/>
                </a:solidFill>
                <a:latin typeface="Times New Roman" panose="02020603050405020304" pitchFamily="18" charset="0"/>
              </a:rPr>
              <a:t>el </a:t>
            </a:r>
            <a:r>
              <a:rPr lang="es-MX" dirty="0">
                <a:solidFill>
                  <a:srgbClr val="3B3B3B"/>
                </a:solidFill>
                <a:latin typeface="Times New Roman" panose="02020603050405020304" pitchFamily="18" charset="0"/>
              </a:rPr>
              <a:t>daño  producido en </a:t>
            </a:r>
            <a:r>
              <a:rPr lang="es-MX" dirty="0">
                <a:solidFill>
                  <a:srgbClr val="292929"/>
                </a:solidFill>
                <a:latin typeface="Times New Roman" panose="02020603050405020304" pitchFamily="18" charset="0"/>
              </a:rPr>
              <a:t>lo</a:t>
            </a:r>
            <a:r>
              <a:rPr lang="es-MX" dirty="0">
                <a:solidFill>
                  <a:srgbClr val="4D4D4D"/>
                </a:solidFill>
                <a:latin typeface="Times New Roman" panose="02020603050405020304" pitchFamily="18" charset="0"/>
              </a:rPr>
              <a:t>s </a:t>
            </a:r>
            <a:r>
              <a:rPr lang="es-MX" dirty="0">
                <a:solidFill>
                  <a:srgbClr val="3B3B3B"/>
                </a:solidFill>
                <a:latin typeface="Times New Roman" panose="02020603050405020304" pitchFamily="18" charset="0"/>
              </a:rPr>
              <a:t>t</a:t>
            </a:r>
            <a:r>
              <a:rPr lang="es-MX" dirty="0">
                <a:solidFill>
                  <a:srgbClr val="676767"/>
                </a:solidFill>
                <a:latin typeface="Times New Roman" panose="02020603050405020304" pitchFamily="18" charset="0"/>
              </a:rPr>
              <a:t>e</a:t>
            </a:r>
            <a:r>
              <a:rPr lang="es-MX" dirty="0">
                <a:solidFill>
                  <a:srgbClr val="292929"/>
                </a:solidFill>
                <a:latin typeface="Times New Roman" panose="02020603050405020304" pitchFamily="18" charset="0"/>
              </a:rPr>
              <a:t>jidos </a:t>
            </a:r>
            <a:r>
              <a:rPr lang="es-MX" dirty="0">
                <a:solidFill>
                  <a:srgbClr val="3B3B3B"/>
                </a:solidFill>
                <a:latin typeface="Times New Roman" panose="02020603050405020304" pitchFamily="18" charset="0"/>
              </a:rPr>
              <a:t>de </a:t>
            </a:r>
            <a:r>
              <a:rPr lang="es-MX" dirty="0">
                <a:solidFill>
                  <a:srgbClr val="292929"/>
                </a:solidFill>
                <a:latin typeface="Times New Roman" panose="02020603050405020304" pitchFamily="18" charset="0"/>
              </a:rPr>
              <a:t>plantas </a:t>
            </a:r>
            <a:r>
              <a:rPr lang="es-MX" dirty="0">
                <a:solidFill>
                  <a:srgbClr val="3B3B3B"/>
                </a:solidFill>
                <a:latin typeface="Times New Roman" panose="02020603050405020304" pitchFamily="18" charset="0"/>
              </a:rPr>
              <a:t>y animales </a:t>
            </a:r>
            <a:r>
              <a:rPr lang="es-MX" dirty="0">
                <a:solidFill>
                  <a:srgbClr val="292929"/>
                </a:solidFill>
                <a:latin typeface="Times New Roman" panose="02020603050405020304" pitchFamily="18" charset="0"/>
              </a:rPr>
              <a:t>debido </a:t>
            </a:r>
            <a:r>
              <a:rPr lang="es-MX" dirty="0">
                <a:solidFill>
                  <a:srgbClr val="3B3B3B"/>
                </a:solidFill>
                <a:latin typeface="Times New Roman" panose="02020603050405020304" pitchFamily="18" charset="0"/>
              </a:rPr>
              <a:t>a la expansión o aumento de volumen del agua al convertirse por congelación en estado solido hielo, lo que </a:t>
            </a:r>
            <a:r>
              <a:rPr lang="es-MX" dirty="0">
                <a:solidFill>
                  <a:srgbClr val="292929"/>
                </a:solidFill>
                <a:latin typeface="Times New Roman" panose="02020603050405020304" pitchFamily="18" charset="0"/>
              </a:rPr>
              <a:t>ocasiona la ruptura </a:t>
            </a:r>
            <a:r>
              <a:rPr lang="es-MX" dirty="0">
                <a:solidFill>
                  <a:srgbClr val="3B3B3B"/>
                </a:solidFill>
                <a:latin typeface="Times New Roman" panose="02020603050405020304" pitchFamily="18" charset="0"/>
              </a:rPr>
              <a:t>de </a:t>
            </a:r>
            <a:r>
              <a:rPr lang="es-MX" dirty="0">
                <a:solidFill>
                  <a:srgbClr val="292929"/>
                </a:solidFill>
                <a:latin typeface="Times New Roman" panose="02020603050405020304" pitchFamily="18" charset="0"/>
              </a:rPr>
              <a:t>las </a:t>
            </a:r>
            <a:r>
              <a:rPr lang="es-MX" dirty="0">
                <a:solidFill>
                  <a:srgbClr val="3B3B3B"/>
                </a:solidFill>
                <a:latin typeface="Times New Roman" panose="02020603050405020304" pitchFamily="18" charset="0"/>
              </a:rPr>
              <a:t>células. Este mismo </a:t>
            </a:r>
            <a:r>
              <a:rPr lang="es-MX" dirty="0">
                <a:solidFill>
                  <a:srgbClr val="4D4D4D"/>
                </a:solidFill>
                <a:latin typeface="Times New Roman" panose="02020603050405020304" pitchFamily="18" charset="0"/>
              </a:rPr>
              <a:t>efecto, </a:t>
            </a:r>
            <a:r>
              <a:rPr lang="es-MX" dirty="0">
                <a:solidFill>
                  <a:srgbClr val="3B3B3B"/>
                </a:solidFill>
                <a:latin typeface="Times New Roman" panose="02020603050405020304" pitchFamily="18" charset="0"/>
              </a:rPr>
              <a:t>cuando </a:t>
            </a:r>
            <a:r>
              <a:rPr lang="es-MX" dirty="0">
                <a:solidFill>
                  <a:srgbClr val="4D4D4D"/>
                </a:solidFill>
                <a:latin typeface="Times New Roman" panose="02020603050405020304" pitchFamily="18" charset="0"/>
              </a:rPr>
              <a:t>t</a:t>
            </a:r>
            <a:r>
              <a:rPr lang="es-MX" dirty="0">
                <a:solidFill>
                  <a:srgbClr val="292929"/>
                </a:solidFill>
                <a:latin typeface="Times New Roman" panose="02020603050405020304" pitchFamily="18" charset="0"/>
              </a:rPr>
              <a:t>iene lug</a:t>
            </a:r>
            <a:r>
              <a:rPr lang="es-MX" dirty="0">
                <a:solidFill>
                  <a:srgbClr val="4D4D4D"/>
                </a:solidFill>
                <a:latin typeface="Times New Roman" panose="02020603050405020304" pitchFamily="18" charset="0"/>
              </a:rPr>
              <a:t>ar </a:t>
            </a:r>
            <a:r>
              <a:rPr lang="es-MX" dirty="0">
                <a:solidFill>
                  <a:srgbClr val="3B3B3B"/>
                </a:solidFill>
                <a:latin typeface="Times New Roman" panose="02020603050405020304" pitchFamily="18" charset="0"/>
              </a:rPr>
              <a:t>en la superficie de la </a:t>
            </a:r>
            <a:r>
              <a:rPr lang="es-MX" dirty="0">
                <a:solidFill>
                  <a:srgbClr val="292929"/>
                </a:solidFill>
                <a:latin typeface="Times New Roman" panose="02020603050405020304" pitchFamily="18" charset="0"/>
              </a:rPr>
              <a:t>Tierra, </a:t>
            </a:r>
            <a:r>
              <a:rPr lang="es-MX" dirty="0">
                <a:solidFill>
                  <a:srgbClr val="3B3B3B"/>
                </a:solidFill>
                <a:latin typeface="Times New Roman" panose="02020603050405020304" pitchFamily="18" charset="0"/>
              </a:rPr>
              <a:t>causa la descomposición de materiales rocosos para producir suelos </a:t>
            </a:r>
            <a:r>
              <a:rPr lang="es-MX" dirty="0">
                <a:solidFill>
                  <a:srgbClr val="292929"/>
                </a:solidFill>
                <a:latin typeface="Times New Roman" panose="02020603050405020304" pitchFamily="18" charset="0"/>
              </a:rPr>
              <a:t>fértiles.</a:t>
            </a:r>
            <a:endParaRPr lang="es-MX" dirty="0"/>
          </a:p>
        </p:txBody>
      </p:sp>
      <p:grpSp>
        <p:nvGrpSpPr>
          <p:cNvPr id="6" name="Grupo 5">
            <a:extLst>
              <a:ext uri="{FF2B5EF4-FFF2-40B4-BE49-F238E27FC236}">
                <a16:creationId xmlns:a16="http://schemas.microsoft.com/office/drawing/2014/main" id="{F4FAA1D7-0865-4428-AD04-7F68A39D1C0E}"/>
              </a:ext>
            </a:extLst>
          </p:cNvPr>
          <p:cNvGrpSpPr/>
          <p:nvPr/>
        </p:nvGrpSpPr>
        <p:grpSpPr>
          <a:xfrm>
            <a:off x="8198293" y="1526975"/>
            <a:ext cx="3894315" cy="3250299"/>
            <a:chOff x="8020877" y="1470991"/>
            <a:chExt cx="4016749" cy="3299791"/>
          </a:xfrm>
        </p:grpSpPr>
        <p:pic>
          <p:nvPicPr>
            <p:cNvPr id="4" name="Imagen 3">
              <a:extLst>
                <a:ext uri="{FF2B5EF4-FFF2-40B4-BE49-F238E27FC236}">
                  <a16:creationId xmlns:a16="http://schemas.microsoft.com/office/drawing/2014/main" id="{D2FDE055-5790-49EE-8065-BD54EE2BF3A5}"/>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59064" t="49855" r="6583" b="8261"/>
            <a:stretch/>
          </p:blipFill>
          <p:spPr>
            <a:xfrm>
              <a:off x="8020877" y="1500808"/>
              <a:ext cx="4016749" cy="3269974"/>
            </a:xfrm>
            <a:prstGeom prst="rect">
              <a:avLst/>
            </a:prstGeom>
          </p:spPr>
        </p:pic>
        <p:sp>
          <p:nvSpPr>
            <p:cNvPr id="5" name="CuadroTexto 4">
              <a:extLst>
                <a:ext uri="{FF2B5EF4-FFF2-40B4-BE49-F238E27FC236}">
                  <a16:creationId xmlns:a16="http://schemas.microsoft.com/office/drawing/2014/main" id="{45E1C261-D3B3-48F8-9CF6-05DF9DA579FD}"/>
                </a:ext>
              </a:extLst>
            </p:cNvPr>
            <p:cNvSpPr txBox="1"/>
            <p:nvPr/>
          </p:nvSpPr>
          <p:spPr>
            <a:xfrm>
              <a:off x="8736495" y="1470991"/>
              <a:ext cx="2262158" cy="338554"/>
            </a:xfrm>
            <a:prstGeom prst="rect">
              <a:avLst/>
            </a:prstGeom>
            <a:noFill/>
          </p:spPr>
          <p:txBody>
            <a:bodyPr wrap="none" rtlCol="0">
              <a:spAutoFit/>
            </a:bodyPr>
            <a:lstStyle/>
            <a:p>
              <a:r>
                <a:rPr lang="es-MX" sz="1600" dirty="0">
                  <a:latin typeface="Times New Roman" panose="02020603050405020304" pitchFamily="18" charset="0"/>
                  <a:cs typeface="Times New Roman" panose="02020603050405020304" pitchFamily="18" charset="0"/>
                </a:rPr>
                <a:t>Densidad de agua y hielo</a:t>
              </a:r>
            </a:p>
          </p:txBody>
        </p:sp>
      </p:grpSp>
    </p:spTree>
    <p:extLst>
      <p:ext uri="{BB962C8B-B14F-4D97-AF65-F5344CB8AC3E}">
        <p14:creationId xmlns:p14="http://schemas.microsoft.com/office/powerpoint/2010/main" val="2617996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ED9255DC-05AF-4E0D-9D47-5B7C765DEBB1}"/>
              </a:ext>
            </a:extLst>
          </p:cNvPr>
          <p:cNvSpPr/>
          <p:nvPr/>
        </p:nvSpPr>
        <p:spPr>
          <a:xfrm>
            <a:off x="268358" y="395915"/>
            <a:ext cx="11559207" cy="5909310"/>
          </a:xfrm>
          <a:prstGeom prst="rect">
            <a:avLst/>
          </a:prstGeom>
        </p:spPr>
        <p:txBody>
          <a:bodyPr wrap="square">
            <a:spAutoFit/>
          </a:bodyPr>
          <a:lstStyle/>
          <a:p>
            <a:pPr algn="just"/>
            <a:r>
              <a:rPr lang="es-MX" b="1" dirty="0">
                <a:latin typeface="Times New Roman" panose="02020603050405020304" pitchFamily="18" charset="0"/>
                <a:cs typeface="Times New Roman" panose="02020603050405020304" pitchFamily="18" charset="0"/>
              </a:rPr>
              <a:t>Capacidad calorífica</a:t>
            </a:r>
          </a:p>
          <a:p>
            <a:pPr algn="just"/>
            <a:r>
              <a:rPr lang="es-MX" dirty="0">
                <a:latin typeface="Times New Roman" panose="02020603050405020304" pitchFamily="18" charset="0"/>
                <a:cs typeface="Times New Roman" panose="02020603050405020304" pitchFamily="18" charset="0"/>
              </a:rPr>
              <a:t>La capacidad calorífica se define como la relación entre el calor absorbido por un cuerpo y el cambio de temperatura  debido al calor absorbido.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El agua puede absorber grandes cantidades de calor sin ocurrir grandes cambios en su temperatura, porque parte del calor adquirido es utilizado para romper los puentes de hidrógeno, en vez de que toda esa energía se utilice en aumentar la energía cinética de las moléculas de agua y, por ende, la temperatura.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Para fines de comparación, la capacidad calorífica del agua, que es de (</a:t>
            </a:r>
            <a:r>
              <a:rPr lang="es-MX" b="1" u="sng" dirty="0">
                <a:latin typeface="Times New Roman" panose="02020603050405020304" pitchFamily="18" charset="0"/>
                <a:cs typeface="Times New Roman" panose="02020603050405020304" pitchFamily="18" charset="0"/>
              </a:rPr>
              <a:t>1 cal/ </a:t>
            </a:r>
            <a:r>
              <a:rPr lang="es-MX" b="1" u="sng" dirty="0" err="1">
                <a:latin typeface="Times New Roman" panose="02020603050405020304" pitchFamily="18" charset="0"/>
                <a:cs typeface="Times New Roman" panose="02020603050405020304" pitchFamily="18" charset="0"/>
              </a:rPr>
              <a:t>ºC</a:t>
            </a:r>
            <a:r>
              <a:rPr lang="es-MX" b="1" u="sng" dirty="0">
                <a:latin typeface="Times New Roman" panose="02020603050405020304" pitchFamily="18" charset="0"/>
                <a:cs typeface="Times New Roman" panose="02020603050405020304" pitchFamily="18" charset="0"/>
              </a:rPr>
              <a:t>)</a:t>
            </a:r>
            <a:r>
              <a:rPr lang="es-MX" dirty="0">
                <a:latin typeface="Times New Roman" panose="02020603050405020304" pitchFamily="18" charset="0"/>
                <a:cs typeface="Times New Roman" panose="02020603050405020304" pitchFamily="18" charset="0"/>
              </a:rPr>
              <a:t>, es casi 10 veces mayor que la del cobre o la del hierro (</a:t>
            </a:r>
            <a:r>
              <a:rPr lang="es-MX" b="1" u="sng" dirty="0">
                <a:latin typeface="Times New Roman" panose="02020603050405020304" pitchFamily="18" charset="0"/>
                <a:cs typeface="Times New Roman" panose="02020603050405020304" pitchFamily="18" charset="0"/>
              </a:rPr>
              <a:t>0.107 cal/ </a:t>
            </a:r>
            <a:r>
              <a:rPr lang="es-MX" b="1" u="sng" dirty="0" err="1">
                <a:latin typeface="Times New Roman" panose="02020603050405020304" pitchFamily="18" charset="0"/>
                <a:cs typeface="Times New Roman" panose="02020603050405020304" pitchFamily="18" charset="0"/>
              </a:rPr>
              <a:t>ºC</a:t>
            </a:r>
            <a:r>
              <a:rPr lang="es-MX" dirty="0">
                <a:latin typeface="Times New Roman" panose="02020603050405020304" pitchFamily="18" charset="0"/>
                <a:cs typeface="Times New Roman" panose="02020603050405020304" pitchFamily="18" charset="0"/>
              </a:rPr>
              <a:t>). La experiencia muestra que, </a:t>
            </a:r>
            <a:r>
              <a:rPr lang="es-MX" b="1" i="1" u="sng" dirty="0">
                <a:latin typeface="Times New Roman" panose="02020603050405020304" pitchFamily="18" charset="0"/>
                <a:cs typeface="Times New Roman" panose="02020603050405020304" pitchFamily="18" charset="0"/>
              </a:rPr>
              <a:t>mientras el agua de una alberca soleada se mantiene relativamente fresca al sol, las sillas y mesas de hierro vaciado rodeando la alberca están muy calientes</a:t>
            </a:r>
            <a:r>
              <a:rPr lang="es-MX" dirty="0">
                <a:latin typeface="Times New Roman" panose="02020603050405020304" pitchFamily="18" charset="0"/>
                <a:cs typeface="Times New Roman" panose="02020603050405020304" pitchFamily="18" charset="0"/>
              </a:rPr>
              <a:t>.</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La gran capacidad calorífica del agua ayuda a moderar las temperaturas diarias del aire que se encuentra sobre grandes masas de agua. </a:t>
            </a:r>
            <a:r>
              <a:rPr lang="es-MX" i="1" u="sng" dirty="0">
                <a:latin typeface="Times New Roman" panose="02020603050405020304" pitchFamily="18" charset="0"/>
                <a:cs typeface="Times New Roman" panose="02020603050405020304" pitchFamily="18" charset="0"/>
              </a:rPr>
              <a:t>En un día cálido, el agua absorbe calor del ambiente más caliente, haciendo que el aire no lo esté tanto </a:t>
            </a:r>
            <a:r>
              <a:rPr lang="es-MX" dirty="0">
                <a:latin typeface="Times New Roman" panose="02020603050405020304" pitchFamily="18" charset="0"/>
                <a:cs typeface="Times New Roman" panose="02020603050405020304" pitchFamily="18" charset="0"/>
              </a:rPr>
              <a:t>(</a:t>
            </a:r>
            <a:r>
              <a:rPr lang="es-MX" b="1" i="1" dirty="0">
                <a:latin typeface="Times New Roman" panose="02020603050405020304" pitchFamily="18" charset="0"/>
                <a:cs typeface="Times New Roman" panose="02020603050405020304" pitchFamily="18" charset="0"/>
              </a:rPr>
              <a:t>equilibrio termodinámico</a:t>
            </a:r>
            <a:r>
              <a:rPr lang="es-MX" dirty="0">
                <a:latin typeface="Times New Roman" panose="02020603050405020304" pitchFamily="18" charset="0"/>
                <a:cs typeface="Times New Roman" panose="02020603050405020304" pitchFamily="18" charset="0"/>
              </a:rPr>
              <a:t>), </a:t>
            </a:r>
            <a:r>
              <a:rPr lang="es-MX" i="1" u="sng" dirty="0">
                <a:latin typeface="Times New Roman" panose="02020603050405020304" pitchFamily="18" charset="0"/>
                <a:cs typeface="Times New Roman" panose="02020603050405020304" pitchFamily="18" charset="0"/>
              </a:rPr>
              <a:t>durante la noche fría, el agua transfiere el calor ganado durante el día a su ambiente más frío, haciendo que el aire eleve su temperatura</a:t>
            </a:r>
            <a:r>
              <a:rPr lang="es-MX" dirty="0">
                <a:latin typeface="Times New Roman" panose="02020603050405020304" pitchFamily="18" charset="0"/>
                <a:cs typeface="Times New Roman" panose="02020603050405020304" pitchFamily="18" charset="0"/>
              </a:rPr>
              <a:t> (</a:t>
            </a:r>
            <a:r>
              <a:rPr lang="es-MX" b="1" i="1" dirty="0">
                <a:latin typeface="Times New Roman" panose="02020603050405020304" pitchFamily="18" charset="0"/>
                <a:cs typeface="Times New Roman" panose="02020603050405020304" pitchFamily="18" charset="0"/>
              </a:rPr>
              <a:t>equilibrio termodinámico</a:t>
            </a:r>
            <a:r>
              <a:rPr lang="es-MX" dirty="0">
                <a:latin typeface="Times New Roman" panose="02020603050405020304" pitchFamily="18" charset="0"/>
                <a:cs typeface="Times New Roman" panose="02020603050405020304" pitchFamily="18" charset="0"/>
              </a:rPr>
              <a:t>). Expresado de otra forma, </a:t>
            </a:r>
            <a:r>
              <a:rPr lang="es-MX" b="1" i="1" dirty="0">
                <a:latin typeface="Times New Roman" panose="02020603050405020304" pitchFamily="18" charset="0"/>
                <a:cs typeface="Times New Roman" panose="02020603050405020304" pitchFamily="18" charset="0"/>
              </a:rPr>
              <a:t>el agua es un almacén y expendedor o dispensador de energía solar</a:t>
            </a:r>
            <a:r>
              <a:rPr lang="es-MX" dirty="0">
                <a:latin typeface="Times New Roman" panose="02020603050405020304" pitchFamily="18" charset="0"/>
                <a:cs typeface="Times New Roman" panose="02020603050405020304" pitchFamily="18" charset="0"/>
              </a:rPr>
              <a:t>.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Si el agua no tuviera esta propiedad, la Tierra experimentaría variaciones extremas de temperatura durante el día y la noche, como sucede, por ejemplo, en la Luna y el planeta Mercurio, donde suceden variaciones de cientos de grados entre los ciclos diurno y nocturno.</a:t>
            </a:r>
          </a:p>
        </p:txBody>
      </p:sp>
    </p:spTree>
    <p:extLst>
      <p:ext uri="{BB962C8B-B14F-4D97-AF65-F5344CB8AC3E}">
        <p14:creationId xmlns:p14="http://schemas.microsoft.com/office/powerpoint/2010/main" val="3692633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CBB9815-2148-455C-9194-164916CEB7ED}"/>
              </a:ext>
            </a:extLst>
          </p:cNvPr>
          <p:cNvSpPr/>
          <p:nvPr/>
        </p:nvSpPr>
        <p:spPr>
          <a:xfrm>
            <a:off x="205407" y="128634"/>
            <a:ext cx="11731489" cy="6878806"/>
          </a:xfrm>
          <a:prstGeom prst="rect">
            <a:avLst/>
          </a:prstGeom>
        </p:spPr>
        <p:txBody>
          <a:bodyPr wrap="square">
            <a:spAutoFit/>
          </a:bodyPr>
          <a:lstStyle/>
          <a:p>
            <a:pPr algn="just"/>
            <a:r>
              <a:rPr lang="es-MX" sz="2800" b="1" dirty="0">
                <a:latin typeface="Times New Roman" panose="02020603050405020304" pitchFamily="18" charset="0"/>
                <a:cs typeface="Times New Roman" panose="02020603050405020304" pitchFamily="18" charset="0"/>
              </a:rPr>
              <a:t>Calores latentes de evaporación y fusión</a:t>
            </a:r>
          </a:p>
          <a:p>
            <a:pPr algn="just"/>
            <a:endParaRPr lang="es-MX" sz="1700" b="1"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Debido  a los </a:t>
            </a:r>
            <a:r>
              <a:rPr lang="es-MX" b="1" i="1" u="sng" dirty="0">
                <a:latin typeface="Times New Roman" panose="02020603050405020304" pitchFamily="18" charset="0"/>
                <a:cs typeface="Times New Roman" panose="02020603050405020304" pitchFamily="18" charset="0"/>
              </a:rPr>
              <a:t>puentes de hidrógeno</a:t>
            </a:r>
            <a:r>
              <a:rPr lang="es-MX" dirty="0">
                <a:latin typeface="Times New Roman" panose="02020603050405020304" pitchFamily="18" charset="0"/>
                <a:cs typeface="Times New Roman" panose="02020603050405020304" pitchFamily="18" charset="0"/>
              </a:rPr>
              <a:t>, el agua absorbe gran cantidad de calor antes de evaporarse totalmente, </a:t>
            </a:r>
            <a:r>
              <a:rPr lang="es-MX" i="1" u="sng" dirty="0">
                <a:latin typeface="Times New Roman" panose="02020603050405020304" pitchFamily="18" charset="0"/>
                <a:cs typeface="Times New Roman" panose="02020603050405020304" pitchFamily="18" charset="0"/>
              </a:rPr>
              <a:t>cuando se igualan las presiones de vapor y atmosférica</a:t>
            </a:r>
            <a:r>
              <a:rPr lang="es-MX" dirty="0">
                <a:latin typeface="Times New Roman" panose="02020603050405020304" pitchFamily="18" charset="0"/>
                <a:cs typeface="Times New Roman" panose="02020603050405020304" pitchFamily="18" charset="0"/>
              </a:rPr>
              <a:t> (no confundir con la vaporización que sucede en el agua líquida a cualquier temperatura entre 0 y 100 </a:t>
            </a:r>
            <a:r>
              <a:rPr lang="es-MX" dirty="0" err="1">
                <a:latin typeface="Times New Roman" panose="02020603050405020304" pitchFamily="18" charset="0"/>
                <a:cs typeface="Times New Roman" panose="02020603050405020304" pitchFamily="18" charset="0"/>
              </a:rPr>
              <a:t>ºC</a:t>
            </a:r>
            <a:r>
              <a:rPr lang="es-MX" dirty="0">
                <a:latin typeface="Times New Roman" panose="02020603050405020304" pitchFamily="18" charset="0"/>
                <a:cs typeface="Times New Roman" panose="02020603050405020304" pitchFamily="18" charset="0"/>
              </a:rPr>
              <a:t>). </a:t>
            </a:r>
            <a:r>
              <a:rPr lang="es-MX" b="1" dirty="0">
                <a:latin typeface="Times New Roman" panose="02020603050405020304" pitchFamily="18" charset="0"/>
                <a:cs typeface="Times New Roman" panose="02020603050405020304" pitchFamily="18" charset="0"/>
              </a:rPr>
              <a:t>El calor de evaporación</a:t>
            </a:r>
            <a:r>
              <a:rPr lang="es-MX" dirty="0">
                <a:latin typeface="Times New Roman" panose="02020603050405020304" pitchFamily="18" charset="0"/>
                <a:cs typeface="Times New Roman" panose="02020603050405020304" pitchFamily="18" charset="0"/>
              </a:rPr>
              <a:t> es la cantidad de </a:t>
            </a:r>
            <a:r>
              <a:rPr lang="es-MX" i="1" u="sng" dirty="0">
                <a:latin typeface="Times New Roman" panose="02020603050405020304" pitchFamily="18" charset="0"/>
                <a:cs typeface="Times New Roman" panose="02020603050405020304" pitchFamily="18" charset="0"/>
              </a:rPr>
              <a:t>energía necesaria para convertir 1 gramo de una sustancia del estado líquido al estado gaseoso a la temperatura de ebullición</a:t>
            </a:r>
            <a:r>
              <a:rPr lang="es-MX" dirty="0">
                <a:latin typeface="Times New Roman" panose="02020603050405020304" pitchFamily="18" charset="0"/>
                <a:cs typeface="Times New Roman" panose="02020603050405020304" pitchFamily="18" charset="0"/>
              </a:rPr>
              <a:t>. Cuando el agua líquida (</a:t>
            </a:r>
            <a:r>
              <a:rPr lang="es-MX" b="1" i="1" dirty="0">
                <a:latin typeface="Times New Roman" panose="02020603050405020304" pitchFamily="18" charset="0"/>
                <a:cs typeface="Times New Roman" panose="02020603050405020304" pitchFamily="18" charset="0"/>
              </a:rPr>
              <a:t>H</a:t>
            </a:r>
            <a:r>
              <a:rPr lang="es-MX" b="1" i="1" baseline="-25000" dirty="0">
                <a:latin typeface="Times New Roman" panose="02020603050405020304" pitchFamily="18" charset="0"/>
                <a:cs typeface="Times New Roman" panose="02020603050405020304" pitchFamily="18" charset="0"/>
              </a:rPr>
              <a:t>2</a:t>
            </a:r>
            <a:r>
              <a:rPr lang="es-MX" b="1" i="1" dirty="0">
                <a:latin typeface="Times New Roman" panose="02020603050405020304" pitchFamily="18" charset="0"/>
                <a:cs typeface="Times New Roman" panose="02020603050405020304" pitchFamily="18" charset="0"/>
              </a:rPr>
              <a:t>O</a:t>
            </a:r>
            <a:r>
              <a:rPr lang="es-MX" b="1" i="1" baseline="-25000" dirty="0">
                <a:latin typeface="Times New Roman" panose="02020603050405020304" pitchFamily="18" charset="0"/>
                <a:cs typeface="Times New Roman" panose="02020603050405020304" pitchFamily="18" charset="0"/>
              </a:rPr>
              <a:t>l</a:t>
            </a:r>
            <a:r>
              <a:rPr lang="es-MX" dirty="0">
                <a:latin typeface="Times New Roman" panose="02020603050405020304" pitchFamily="18" charset="0"/>
                <a:cs typeface="Times New Roman" panose="02020603050405020304" pitchFamily="18" charset="0"/>
              </a:rPr>
              <a:t>) llega a los 100 </a:t>
            </a:r>
            <a:r>
              <a:rPr lang="es-MX" dirty="0" err="1">
                <a:latin typeface="Times New Roman" panose="02020603050405020304" pitchFamily="18" charset="0"/>
                <a:cs typeface="Times New Roman" panose="02020603050405020304" pitchFamily="18" charset="0"/>
              </a:rPr>
              <a:t>ºC</a:t>
            </a:r>
            <a:r>
              <a:rPr lang="es-MX" dirty="0">
                <a:latin typeface="Times New Roman" panose="02020603050405020304" pitchFamily="18" charset="0"/>
                <a:cs typeface="Times New Roman" panose="02020603050405020304" pitchFamily="18" charset="0"/>
              </a:rPr>
              <a:t>, </a:t>
            </a:r>
            <a:r>
              <a:rPr lang="es-MX" b="1" i="1" dirty="0">
                <a:latin typeface="Times New Roman" panose="02020603050405020304" pitchFamily="18" charset="0"/>
                <a:cs typeface="Times New Roman" panose="02020603050405020304" pitchFamily="18" charset="0"/>
              </a:rPr>
              <a:t>se requieren </a:t>
            </a:r>
            <a:r>
              <a:rPr lang="es-MX" b="1" i="1" u="sng" dirty="0">
                <a:solidFill>
                  <a:srgbClr val="FF0000"/>
                </a:solidFill>
                <a:latin typeface="Times New Roman" panose="02020603050405020304" pitchFamily="18" charset="0"/>
                <a:cs typeface="Times New Roman" panose="02020603050405020304" pitchFamily="18" charset="0"/>
              </a:rPr>
              <a:t>540 cal</a:t>
            </a:r>
            <a:r>
              <a:rPr lang="es-MX" b="1" i="1" dirty="0">
                <a:solidFill>
                  <a:srgbClr val="FF0000"/>
                </a:solidFill>
                <a:latin typeface="Times New Roman" panose="02020603050405020304" pitchFamily="18" charset="0"/>
                <a:cs typeface="Times New Roman" panose="02020603050405020304" pitchFamily="18" charset="0"/>
              </a:rPr>
              <a:t> </a:t>
            </a:r>
            <a:r>
              <a:rPr lang="es-MX" b="1" i="1" dirty="0">
                <a:latin typeface="Times New Roman" panose="02020603050405020304" pitchFamily="18" charset="0"/>
                <a:cs typeface="Times New Roman" panose="02020603050405020304" pitchFamily="18" charset="0"/>
              </a:rPr>
              <a:t>(calor latente de evaporación) para convertir 1 g de agua líquida a 100 </a:t>
            </a:r>
            <a:r>
              <a:rPr lang="es-MX" b="1" i="1" dirty="0" err="1">
                <a:latin typeface="Times New Roman" panose="02020603050405020304" pitchFamily="18" charset="0"/>
                <a:cs typeface="Times New Roman" panose="02020603050405020304" pitchFamily="18" charset="0"/>
              </a:rPr>
              <a:t>ºC</a:t>
            </a:r>
            <a:r>
              <a:rPr lang="es-MX" b="1" i="1" dirty="0">
                <a:latin typeface="Times New Roman" panose="02020603050405020304" pitchFamily="18" charset="0"/>
                <a:cs typeface="Times New Roman" panose="02020603050405020304" pitchFamily="18" charset="0"/>
              </a:rPr>
              <a:t> en 1 g de vapor a 100 </a:t>
            </a:r>
            <a:r>
              <a:rPr lang="es-MX" b="1" i="1" dirty="0" err="1">
                <a:latin typeface="Times New Roman" panose="02020603050405020304" pitchFamily="18" charset="0"/>
                <a:cs typeface="Times New Roman" panose="02020603050405020304" pitchFamily="18" charset="0"/>
              </a:rPr>
              <a:t>ºC</a:t>
            </a:r>
            <a:r>
              <a:rPr lang="es-MX" dirty="0">
                <a:latin typeface="Times New Roman" panose="02020603050405020304" pitchFamily="18" charset="0"/>
                <a:cs typeface="Times New Roman" panose="02020603050405020304" pitchFamily="18" charset="0"/>
              </a:rPr>
              <a:t>. La </a:t>
            </a:r>
            <a:r>
              <a:rPr lang="es-MX" b="1" i="1" u="sng" dirty="0">
                <a:latin typeface="Times New Roman" panose="02020603050405020304" pitchFamily="18" charset="0"/>
                <a:cs typeface="Times New Roman" panose="02020603050405020304" pitchFamily="18" charset="0"/>
              </a:rPr>
              <a:t>red de puentes de hidrógeno</a:t>
            </a:r>
            <a:r>
              <a:rPr lang="es-MX" dirty="0">
                <a:latin typeface="Times New Roman" panose="02020603050405020304" pitchFamily="18" charset="0"/>
                <a:cs typeface="Times New Roman" panose="02020603050405020304" pitchFamily="18" charset="0"/>
              </a:rPr>
              <a:t> mantiene las moléculas de agua líquida estrechamente unidas. En comparación, el calor de evaporación del amoniaco líquido (</a:t>
            </a:r>
            <a:r>
              <a:rPr lang="es-MX" b="1" i="1" dirty="0">
                <a:latin typeface="Times New Roman" panose="02020603050405020304" pitchFamily="18" charset="0"/>
                <a:cs typeface="Times New Roman" panose="02020603050405020304" pitchFamily="18" charset="0"/>
              </a:rPr>
              <a:t>NH</a:t>
            </a:r>
            <a:r>
              <a:rPr lang="es-MX" b="1" baseline="-25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 que tiene menos puentes de hidrógeno que el agua, es de </a:t>
            </a:r>
            <a:r>
              <a:rPr lang="es-MX" b="1" u="sng" dirty="0">
                <a:solidFill>
                  <a:srgbClr val="FF0000"/>
                </a:solidFill>
                <a:latin typeface="Times New Roman" panose="02020603050405020304" pitchFamily="18" charset="0"/>
                <a:cs typeface="Times New Roman" panose="02020603050405020304" pitchFamily="18" charset="0"/>
              </a:rPr>
              <a:t>327 cal/g</a:t>
            </a:r>
            <a:r>
              <a:rPr lang="es-MX" dirty="0">
                <a:latin typeface="Times New Roman" panose="02020603050405020304" pitchFamily="18" charset="0"/>
                <a:cs typeface="Times New Roman" panose="02020603050405020304" pitchFamily="18" charset="0"/>
              </a:rPr>
              <a:t>. El metano líquido (</a:t>
            </a:r>
            <a:r>
              <a:rPr lang="es-MX" b="1" i="1" dirty="0">
                <a:latin typeface="Times New Roman" panose="02020603050405020304" pitchFamily="18" charset="0"/>
                <a:cs typeface="Times New Roman" panose="02020603050405020304" pitchFamily="18" charset="0"/>
              </a:rPr>
              <a:t>CH</a:t>
            </a:r>
            <a:r>
              <a:rPr lang="es-MX" b="1" i="1" baseline="-25000" dirty="0">
                <a:latin typeface="Times New Roman" panose="02020603050405020304" pitchFamily="18" charset="0"/>
                <a:cs typeface="Times New Roman" panose="02020603050405020304" pitchFamily="18" charset="0"/>
              </a:rPr>
              <a:t>4</a:t>
            </a:r>
            <a:r>
              <a:rPr lang="es-MX" dirty="0">
                <a:latin typeface="Times New Roman" panose="02020603050405020304" pitchFamily="18" charset="0"/>
                <a:cs typeface="Times New Roman" panose="02020603050405020304" pitchFamily="18" charset="0"/>
              </a:rPr>
              <a:t>), que no tiene puentes de hidrógeno, tiene un calor de evaporación de sólo </a:t>
            </a:r>
            <a:r>
              <a:rPr lang="es-MX" b="1" i="1" dirty="0">
                <a:solidFill>
                  <a:srgbClr val="FF0000"/>
                </a:solidFill>
                <a:latin typeface="Times New Roman" panose="02020603050405020304" pitchFamily="18" charset="0"/>
                <a:cs typeface="Times New Roman" panose="02020603050405020304" pitchFamily="18" charset="0"/>
              </a:rPr>
              <a:t>122 cal/g</a:t>
            </a:r>
            <a:r>
              <a:rPr lang="es-MX" dirty="0">
                <a:latin typeface="Times New Roman" panose="02020603050405020304" pitchFamily="18" charset="0"/>
                <a:cs typeface="Times New Roman" panose="02020603050405020304" pitchFamily="18" charset="0"/>
              </a:rPr>
              <a:t>.</a:t>
            </a: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    Calor de evaporación de </a:t>
            </a:r>
            <a:r>
              <a:rPr lang="es-MX" b="1" dirty="0">
                <a:latin typeface="Times New Roman" panose="02020603050405020304" pitchFamily="18" charset="0"/>
                <a:cs typeface="Times New Roman" panose="02020603050405020304" pitchFamily="18" charset="0"/>
              </a:rPr>
              <a:t>H</a:t>
            </a:r>
            <a:r>
              <a:rPr lang="es-MX" b="1" baseline="-25000" dirty="0">
                <a:latin typeface="Times New Roman" panose="02020603050405020304" pitchFamily="18" charset="0"/>
                <a:cs typeface="Times New Roman" panose="02020603050405020304" pitchFamily="18" charset="0"/>
              </a:rPr>
              <a:t>2</a:t>
            </a:r>
            <a:r>
              <a:rPr lang="es-MX" b="1" dirty="0">
                <a:latin typeface="Times New Roman" panose="02020603050405020304" pitchFamily="18" charset="0"/>
                <a:cs typeface="Times New Roman" panose="02020603050405020304" pitchFamily="18" charset="0"/>
              </a:rPr>
              <a:t>O</a:t>
            </a:r>
            <a:r>
              <a:rPr lang="es-MX" dirty="0">
                <a:latin typeface="Times New Roman" panose="02020603050405020304" pitchFamily="18" charset="0"/>
                <a:cs typeface="Times New Roman" panose="02020603050405020304" pitchFamily="18" charset="0"/>
              </a:rPr>
              <a:t> </a:t>
            </a:r>
            <a:r>
              <a:rPr lang="es-MX" b="1" i="1" u="sng" dirty="0">
                <a:latin typeface="Times New Roman" panose="02020603050405020304" pitchFamily="18" charset="0"/>
                <a:cs typeface="Times New Roman" panose="02020603050405020304" pitchFamily="18" charset="0"/>
              </a:rPr>
              <a:t>con mas</a:t>
            </a:r>
            <a:r>
              <a:rPr lang="es-MX" i="1" u="sng"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puentes de hidrogeno=</a:t>
            </a:r>
            <a:r>
              <a:rPr lang="es-MX" b="1" dirty="0">
                <a:solidFill>
                  <a:srgbClr val="FF0000"/>
                </a:solidFill>
                <a:latin typeface="Times New Roman" panose="02020603050405020304" pitchFamily="18" charset="0"/>
                <a:cs typeface="Times New Roman" panose="02020603050405020304" pitchFamily="18" charset="0"/>
              </a:rPr>
              <a:t>540 cal</a:t>
            </a:r>
          </a:p>
          <a:p>
            <a:pPr algn="just"/>
            <a:r>
              <a:rPr lang="es-MX" dirty="0">
                <a:latin typeface="Times New Roman" panose="02020603050405020304" pitchFamily="18" charset="0"/>
                <a:cs typeface="Times New Roman" panose="02020603050405020304" pitchFamily="18" charset="0"/>
              </a:rPr>
              <a:t>Calor de evaporación de </a:t>
            </a:r>
            <a:r>
              <a:rPr lang="es-MX" b="1" dirty="0">
                <a:latin typeface="Times New Roman" panose="02020603050405020304" pitchFamily="18" charset="0"/>
                <a:cs typeface="Times New Roman" panose="02020603050405020304" pitchFamily="18" charset="0"/>
              </a:rPr>
              <a:t>NH</a:t>
            </a:r>
            <a:r>
              <a:rPr lang="es-MX" b="1" baseline="-25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 </a:t>
            </a:r>
            <a:r>
              <a:rPr lang="es-MX" b="1" i="1" u="sng" dirty="0">
                <a:latin typeface="Times New Roman" panose="02020603050405020304" pitchFamily="18" charset="0"/>
                <a:cs typeface="Times New Roman" panose="02020603050405020304" pitchFamily="18" charset="0"/>
              </a:rPr>
              <a:t>con menos</a:t>
            </a:r>
            <a:r>
              <a:rPr lang="es-MX" dirty="0">
                <a:latin typeface="Times New Roman" panose="02020603050405020304" pitchFamily="18" charset="0"/>
                <a:cs typeface="Times New Roman" panose="02020603050405020304" pitchFamily="18" charset="0"/>
              </a:rPr>
              <a:t> puentes de hidrogeno=</a:t>
            </a:r>
            <a:r>
              <a:rPr lang="es-MX" b="1" dirty="0">
                <a:solidFill>
                  <a:srgbClr val="FF0000"/>
                </a:solidFill>
                <a:latin typeface="Times New Roman" panose="02020603050405020304" pitchFamily="18" charset="0"/>
                <a:cs typeface="Times New Roman" panose="02020603050405020304" pitchFamily="18" charset="0"/>
              </a:rPr>
              <a:t>327 cal</a:t>
            </a:r>
          </a:p>
          <a:p>
            <a:pPr algn="just"/>
            <a:r>
              <a:rPr lang="es-MX" dirty="0">
                <a:latin typeface="Times New Roman" panose="02020603050405020304" pitchFamily="18" charset="0"/>
                <a:cs typeface="Times New Roman" panose="02020603050405020304" pitchFamily="18" charset="0"/>
              </a:rPr>
              <a:t>             Calor de evaporación de CH</a:t>
            </a:r>
            <a:r>
              <a:rPr lang="es-MX" baseline="-25000" dirty="0">
                <a:latin typeface="Times New Roman" panose="02020603050405020304" pitchFamily="18" charset="0"/>
                <a:cs typeface="Times New Roman" panose="02020603050405020304" pitchFamily="18" charset="0"/>
              </a:rPr>
              <a:t>4</a:t>
            </a:r>
            <a:r>
              <a:rPr lang="es-MX" dirty="0">
                <a:latin typeface="Times New Roman" panose="02020603050405020304" pitchFamily="18" charset="0"/>
                <a:cs typeface="Times New Roman" panose="02020603050405020304" pitchFamily="18" charset="0"/>
              </a:rPr>
              <a:t> </a:t>
            </a:r>
            <a:r>
              <a:rPr lang="es-MX" b="1" i="1" u="sng" dirty="0">
                <a:latin typeface="Times New Roman" panose="02020603050405020304" pitchFamily="18" charset="0"/>
                <a:cs typeface="Times New Roman" panose="02020603050405020304" pitchFamily="18" charset="0"/>
              </a:rPr>
              <a:t>sin puentes</a:t>
            </a:r>
            <a:r>
              <a:rPr lang="es-MX" dirty="0">
                <a:latin typeface="Times New Roman" panose="02020603050405020304" pitchFamily="18" charset="0"/>
                <a:cs typeface="Times New Roman" panose="02020603050405020304" pitchFamily="18" charset="0"/>
              </a:rPr>
              <a:t> de hidrogeno=</a:t>
            </a:r>
            <a:r>
              <a:rPr lang="es-MX" b="1" dirty="0">
                <a:solidFill>
                  <a:srgbClr val="FF0000"/>
                </a:solidFill>
                <a:latin typeface="Times New Roman" panose="02020603050405020304" pitchFamily="18" charset="0"/>
                <a:cs typeface="Times New Roman" panose="02020603050405020304" pitchFamily="18" charset="0"/>
              </a:rPr>
              <a:t>122cal</a:t>
            </a: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r>
              <a:rPr lang="es-MX" b="1" i="1" dirty="0">
                <a:latin typeface="Times New Roman" panose="02020603050405020304" pitchFamily="18" charset="0"/>
                <a:cs typeface="Times New Roman" panose="02020603050405020304" pitchFamily="18" charset="0"/>
              </a:rPr>
              <a:t>El proceso contrario a la evaporación es la condensación</a:t>
            </a:r>
            <a:r>
              <a:rPr lang="es-MX" dirty="0">
                <a:latin typeface="Times New Roman" panose="02020603050405020304" pitchFamily="18" charset="0"/>
                <a:cs typeface="Times New Roman" panose="02020603050405020304" pitchFamily="18" charset="0"/>
              </a:rPr>
              <a:t>. La condensación del agua es también importante a temperaturas de las distintas regiones de la Tierra. </a:t>
            </a:r>
          </a:p>
          <a:p>
            <a:pPr algn="just"/>
            <a:r>
              <a:rPr lang="es-MX" b="1" dirty="0">
                <a:latin typeface="Times New Roman" panose="02020603050405020304" pitchFamily="18" charset="0"/>
                <a:cs typeface="Times New Roman" panose="02020603050405020304" pitchFamily="18" charset="0"/>
              </a:rPr>
              <a:t>Las temperaturas en las zonas intertropicales serían mucho más altas de no ser porque el agua absorbe calor</a:t>
            </a:r>
            <a:r>
              <a:rPr lang="es-MX" dirty="0">
                <a:latin typeface="Times New Roman" panose="02020603050405020304" pitchFamily="18" charset="0"/>
                <a:cs typeface="Times New Roman" panose="02020603050405020304" pitchFamily="18" charset="0"/>
              </a:rPr>
              <a:t>, al evaporarse de las superficies de océanos y/o mares. Por el contrario, </a:t>
            </a:r>
            <a:r>
              <a:rPr lang="es-MX" b="1" dirty="0">
                <a:latin typeface="Times New Roman" panose="02020603050405020304" pitchFamily="18" charset="0"/>
                <a:cs typeface="Times New Roman" panose="02020603050405020304" pitchFamily="18" charset="0"/>
              </a:rPr>
              <a:t>las temperaturas en las regiones polares serían mucho más bajas si el vapor de agua no desprendiera su calor latente de condensación al  liberarse del aire por condensación</a:t>
            </a:r>
            <a:r>
              <a:rPr lang="es-MX" dirty="0">
                <a:latin typeface="Times New Roman" panose="02020603050405020304" pitchFamily="18" charset="0"/>
                <a:cs typeface="Times New Roman" panose="02020603050405020304" pitchFamily="18" charset="0"/>
              </a:rPr>
              <a:t>.</a:t>
            </a:r>
          </a:p>
          <a:p>
            <a:pPr algn="just"/>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2413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CBB9815-2148-455C-9194-164916CEB7ED}"/>
              </a:ext>
            </a:extLst>
          </p:cNvPr>
          <p:cNvSpPr/>
          <p:nvPr/>
        </p:nvSpPr>
        <p:spPr>
          <a:xfrm>
            <a:off x="205407" y="1003277"/>
            <a:ext cx="11731489" cy="3662541"/>
          </a:xfrm>
          <a:prstGeom prst="rect">
            <a:avLst/>
          </a:prstGeom>
        </p:spPr>
        <p:txBody>
          <a:bodyPr wrap="square">
            <a:spAutoFit/>
          </a:bodyPr>
          <a:lstStyle/>
          <a:p>
            <a:pPr algn="just"/>
            <a:r>
              <a:rPr lang="es-MX" sz="2800" b="1" dirty="0">
                <a:latin typeface="Times New Roman" panose="02020603050405020304" pitchFamily="18" charset="0"/>
                <a:cs typeface="Times New Roman" panose="02020603050405020304" pitchFamily="18" charset="0"/>
              </a:rPr>
              <a:t>Calores latentes de evaporación y fusión</a:t>
            </a:r>
          </a:p>
          <a:p>
            <a:pPr algn="just"/>
            <a:r>
              <a:rPr lang="es-MX" sz="1700" dirty="0">
                <a:latin typeface="Times New Roman" panose="02020603050405020304" pitchFamily="18" charset="0"/>
                <a:cs typeface="Times New Roman" panose="02020603050405020304" pitchFamily="18" charset="0"/>
              </a:rPr>
              <a:t> </a:t>
            </a:r>
          </a:p>
          <a:p>
            <a:pPr algn="just"/>
            <a:r>
              <a:rPr lang="es-MX" sz="1700" dirty="0">
                <a:latin typeface="Times New Roman" panose="02020603050405020304" pitchFamily="18" charset="0"/>
                <a:cs typeface="Times New Roman" panose="02020603050405020304" pitchFamily="18" charset="0"/>
              </a:rPr>
              <a:t>Al igual que en la evaporación, </a:t>
            </a:r>
            <a:r>
              <a:rPr lang="es-MX" sz="1700" i="1" u="sng" dirty="0">
                <a:latin typeface="Times New Roman" panose="02020603050405020304" pitchFamily="18" charset="0"/>
                <a:cs typeface="Times New Roman" panose="02020603050405020304" pitchFamily="18" charset="0"/>
              </a:rPr>
              <a:t>aunque con menor intensidad</a:t>
            </a:r>
            <a:r>
              <a:rPr lang="es-MX" sz="1700" dirty="0">
                <a:latin typeface="Times New Roman" panose="02020603050405020304" pitchFamily="18" charset="0"/>
                <a:cs typeface="Times New Roman" panose="02020603050405020304" pitchFamily="18" charset="0"/>
              </a:rPr>
              <a:t>, las moléculas de agua requieren, relativamente, una considerable cantidad de energía cinética para regresar al estado líquido cuando se encuentran en estado sólido (</a:t>
            </a:r>
            <a:r>
              <a:rPr lang="es-MX" sz="1700" b="1" i="1" dirty="0">
                <a:latin typeface="Times New Roman" panose="02020603050405020304" pitchFamily="18" charset="0"/>
                <a:cs typeface="Times New Roman" panose="02020603050405020304" pitchFamily="18" charset="0"/>
              </a:rPr>
              <a:t>fusión</a:t>
            </a:r>
            <a:r>
              <a:rPr lang="es-MX" sz="1700" dirty="0">
                <a:latin typeface="Times New Roman" panose="02020603050405020304" pitchFamily="18" charset="0"/>
                <a:cs typeface="Times New Roman" panose="02020603050405020304" pitchFamily="18" charset="0"/>
              </a:rPr>
              <a:t>). </a:t>
            </a:r>
          </a:p>
          <a:p>
            <a:pPr algn="just"/>
            <a:endParaRPr lang="es-MX" sz="1700" dirty="0">
              <a:latin typeface="Times New Roman" panose="02020603050405020304" pitchFamily="18" charset="0"/>
              <a:cs typeface="Times New Roman" panose="02020603050405020304" pitchFamily="18" charset="0"/>
            </a:endParaRPr>
          </a:p>
          <a:p>
            <a:pPr algn="just"/>
            <a:r>
              <a:rPr lang="es-MX" sz="1700" dirty="0">
                <a:latin typeface="Times New Roman" panose="02020603050405020304" pitchFamily="18" charset="0"/>
                <a:cs typeface="Times New Roman" panose="02020603050405020304" pitchFamily="18" charset="0"/>
              </a:rPr>
              <a:t>El hielo se funde a 0 </a:t>
            </a:r>
            <a:r>
              <a:rPr lang="es-MX" sz="1700" dirty="0" err="1">
                <a:latin typeface="Times New Roman" panose="02020603050405020304" pitchFamily="18" charset="0"/>
                <a:cs typeface="Times New Roman" panose="02020603050405020304" pitchFamily="18" charset="0"/>
              </a:rPr>
              <a:t>ºC</a:t>
            </a:r>
            <a:r>
              <a:rPr lang="es-MX" sz="1700" dirty="0">
                <a:latin typeface="Times New Roman" panose="02020603050405020304" pitchFamily="18" charset="0"/>
                <a:cs typeface="Times New Roman" panose="02020603050405020304" pitchFamily="18" charset="0"/>
              </a:rPr>
              <a:t>, una temperatura relativamente alta, siendo una molécula de masa molecular (</a:t>
            </a:r>
            <a:r>
              <a:rPr lang="es-MX" sz="1700" b="1" dirty="0">
                <a:latin typeface="Times New Roman" panose="02020603050405020304" pitchFamily="18" charset="0"/>
                <a:cs typeface="Times New Roman" panose="02020603050405020304" pitchFamily="18" charset="0"/>
              </a:rPr>
              <a:t>H</a:t>
            </a:r>
            <a:r>
              <a:rPr lang="es-MX" sz="1700" b="1" baseline="-25000" dirty="0">
                <a:latin typeface="Times New Roman" panose="02020603050405020304" pitchFamily="18" charset="0"/>
                <a:cs typeface="Times New Roman" panose="02020603050405020304" pitchFamily="18" charset="0"/>
              </a:rPr>
              <a:t>2</a:t>
            </a:r>
            <a:r>
              <a:rPr lang="es-MX" sz="1700" b="1" dirty="0">
                <a:latin typeface="Times New Roman" panose="02020603050405020304" pitchFamily="18" charset="0"/>
                <a:cs typeface="Times New Roman" panose="02020603050405020304" pitchFamily="18" charset="0"/>
              </a:rPr>
              <a:t>O=18</a:t>
            </a:r>
            <a:r>
              <a:rPr lang="es-MX" sz="1700" dirty="0">
                <a:latin typeface="Times New Roman" panose="02020603050405020304" pitchFamily="18" charset="0"/>
                <a:cs typeface="Times New Roman" panose="02020603050405020304" pitchFamily="18" charset="0"/>
              </a:rPr>
              <a:t>) similar a la del metano (</a:t>
            </a:r>
            <a:r>
              <a:rPr lang="es-MX" sz="1700" b="1" dirty="0">
                <a:latin typeface="Times New Roman" panose="02020603050405020304" pitchFamily="18" charset="0"/>
                <a:cs typeface="Times New Roman" panose="02020603050405020304" pitchFamily="18" charset="0"/>
              </a:rPr>
              <a:t>CH</a:t>
            </a:r>
            <a:r>
              <a:rPr lang="es-MX" sz="1700" b="1" baseline="-25000" dirty="0">
                <a:latin typeface="Times New Roman" panose="02020603050405020304" pitchFamily="18" charset="0"/>
                <a:cs typeface="Times New Roman" panose="02020603050405020304" pitchFamily="18" charset="0"/>
              </a:rPr>
              <a:t>4</a:t>
            </a:r>
            <a:r>
              <a:rPr lang="es-MX" sz="1700" b="1" dirty="0">
                <a:latin typeface="Times New Roman" panose="02020603050405020304" pitchFamily="18" charset="0"/>
                <a:cs typeface="Times New Roman" panose="02020603050405020304" pitchFamily="18" charset="0"/>
              </a:rPr>
              <a:t>=16 g</a:t>
            </a:r>
            <a:r>
              <a:rPr lang="es-MX" sz="1700" dirty="0">
                <a:latin typeface="Times New Roman" panose="02020603050405020304" pitchFamily="18" charset="0"/>
                <a:cs typeface="Times New Roman" panose="02020603050405020304" pitchFamily="18" charset="0"/>
              </a:rPr>
              <a:t>) y el amoniaco (</a:t>
            </a:r>
            <a:r>
              <a:rPr lang="es-MX" sz="1700" b="1" dirty="0">
                <a:latin typeface="Times New Roman" panose="02020603050405020304" pitchFamily="18" charset="0"/>
                <a:cs typeface="Times New Roman" panose="02020603050405020304" pitchFamily="18" charset="0"/>
              </a:rPr>
              <a:t>NH</a:t>
            </a:r>
            <a:r>
              <a:rPr lang="es-MX" sz="1700" b="1" baseline="-25000" dirty="0">
                <a:latin typeface="Times New Roman" panose="02020603050405020304" pitchFamily="18" charset="0"/>
                <a:cs typeface="Times New Roman" panose="02020603050405020304" pitchFamily="18" charset="0"/>
              </a:rPr>
              <a:t>3</a:t>
            </a:r>
            <a:r>
              <a:rPr lang="es-MX" sz="1700" b="1" dirty="0">
                <a:latin typeface="Times New Roman" panose="02020603050405020304" pitchFamily="18" charset="0"/>
                <a:cs typeface="Times New Roman" panose="02020603050405020304" pitchFamily="18" charset="0"/>
              </a:rPr>
              <a:t>=17</a:t>
            </a:r>
            <a:r>
              <a:rPr lang="es-MX" sz="1700" dirty="0">
                <a:latin typeface="Times New Roman" panose="02020603050405020304" pitchFamily="18" charset="0"/>
                <a:cs typeface="Times New Roman" panose="02020603050405020304" pitchFamily="18" charset="0"/>
              </a:rPr>
              <a:t>), e inclusive de la mitad, del sulfuro de hidrogeno (</a:t>
            </a:r>
            <a:r>
              <a:rPr lang="es-MX" sz="1700" b="1" dirty="0">
                <a:latin typeface="Times New Roman" panose="02020603050405020304" pitchFamily="18" charset="0"/>
                <a:cs typeface="Times New Roman" panose="02020603050405020304" pitchFamily="18" charset="0"/>
              </a:rPr>
              <a:t>H</a:t>
            </a:r>
            <a:r>
              <a:rPr lang="es-MX" sz="1700" b="1" baseline="-25000" dirty="0">
                <a:latin typeface="Times New Roman" panose="02020603050405020304" pitchFamily="18" charset="0"/>
                <a:cs typeface="Times New Roman" panose="02020603050405020304" pitchFamily="18" charset="0"/>
              </a:rPr>
              <a:t>2</a:t>
            </a:r>
            <a:r>
              <a:rPr lang="es-MX" sz="1700" b="1" dirty="0">
                <a:latin typeface="Times New Roman" panose="02020603050405020304" pitchFamily="18" charset="0"/>
                <a:cs typeface="Times New Roman" panose="02020603050405020304" pitchFamily="18" charset="0"/>
              </a:rPr>
              <a:t>S=34</a:t>
            </a:r>
            <a:r>
              <a:rPr lang="es-MX" sz="1700" dirty="0">
                <a:latin typeface="Times New Roman" panose="02020603050405020304" pitchFamily="18" charset="0"/>
                <a:cs typeface="Times New Roman" panose="02020603050405020304" pitchFamily="18" charset="0"/>
              </a:rPr>
              <a:t>), todos ellos gases a temperatura ambiente (25 </a:t>
            </a:r>
            <a:r>
              <a:rPr lang="es-MX" sz="1700" dirty="0" err="1">
                <a:latin typeface="Times New Roman" panose="02020603050405020304" pitchFamily="18" charset="0"/>
                <a:cs typeface="Times New Roman" panose="02020603050405020304" pitchFamily="18" charset="0"/>
              </a:rPr>
              <a:t>ºC</a:t>
            </a:r>
            <a:r>
              <a:rPr lang="es-MX" sz="1700" dirty="0">
                <a:latin typeface="Times New Roman" panose="02020603050405020304" pitchFamily="18" charset="0"/>
                <a:cs typeface="Times New Roman" panose="02020603050405020304" pitchFamily="18" charset="0"/>
              </a:rPr>
              <a:t>). </a:t>
            </a:r>
          </a:p>
          <a:p>
            <a:pPr algn="just"/>
            <a:endParaRPr lang="es-MX" sz="1700" dirty="0">
              <a:latin typeface="Times New Roman" panose="02020603050405020304" pitchFamily="18" charset="0"/>
              <a:cs typeface="Times New Roman" panose="02020603050405020304" pitchFamily="18" charset="0"/>
            </a:endParaRPr>
          </a:p>
          <a:p>
            <a:pPr algn="just"/>
            <a:r>
              <a:rPr lang="es-MX" sz="1700" dirty="0">
                <a:latin typeface="Times New Roman" panose="02020603050405020304" pitchFamily="18" charset="0"/>
                <a:cs typeface="Times New Roman" panose="02020603050405020304" pitchFamily="18" charset="0"/>
              </a:rPr>
              <a:t>El calor  que absorbe el hielo cuando 1 g de hielo cambia a 1 g de agua a 0 </a:t>
            </a:r>
            <a:r>
              <a:rPr lang="es-MX" sz="1700" dirty="0" err="1">
                <a:latin typeface="Times New Roman" panose="02020603050405020304" pitchFamily="18" charset="0"/>
                <a:cs typeface="Times New Roman" panose="02020603050405020304" pitchFamily="18" charset="0"/>
              </a:rPr>
              <a:t>ºC</a:t>
            </a:r>
            <a:r>
              <a:rPr lang="es-MX" sz="1700" dirty="0">
                <a:latin typeface="Times New Roman" panose="02020603050405020304" pitchFamily="18" charset="0"/>
                <a:cs typeface="Times New Roman" panose="02020603050405020304" pitchFamily="18" charset="0"/>
              </a:rPr>
              <a:t> es de </a:t>
            </a:r>
            <a:r>
              <a:rPr lang="es-MX" sz="1700" b="1" u="sng" dirty="0">
                <a:latin typeface="Times New Roman" panose="02020603050405020304" pitchFamily="18" charset="0"/>
                <a:cs typeface="Times New Roman" panose="02020603050405020304" pitchFamily="18" charset="0"/>
              </a:rPr>
              <a:t>80 cal/g</a:t>
            </a:r>
            <a:r>
              <a:rPr lang="es-MX" sz="1700" b="1" dirty="0">
                <a:latin typeface="Times New Roman" panose="02020603050405020304" pitchFamily="18" charset="0"/>
                <a:cs typeface="Times New Roman" panose="02020603050405020304" pitchFamily="18" charset="0"/>
              </a:rPr>
              <a:t> </a:t>
            </a:r>
            <a:r>
              <a:rPr lang="es-MX" sz="1700" dirty="0">
                <a:latin typeface="Times New Roman" panose="02020603050405020304" pitchFamily="18" charset="0"/>
                <a:cs typeface="Times New Roman" panose="02020603050405020304" pitchFamily="18" charset="0"/>
              </a:rPr>
              <a:t>(</a:t>
            </a:r>
            <a:r>
              <a:rPr lang="es-MX" sz="1700" b="1" i="1" dirty="0">
                <a:latin typeface="Times New Roman" panose="02020603050405020304" pitchFamily="18" charset="0"/>
                <a:cs typeface="Times New Roman" panose="02020603050405020304" pitchFamily="18" charset="0"/>
              </a:rPr>
              <a:t>calor latente de fusión</a:t>
            </a:r>
            <a:r>
              <a:rPr lang="es-MX" sz="1700" dirty="0">
                <a:latin typeface="Times New Roman" panose="02020603050405020304" pitchFamily="18" charset="0"/>
                <a:cs typeface="Times New Roman" panose="02020603050405020304" pitchFamily="18" charset="0"/>
              </a:rPr>
              <a:t>). </a:t>
            </a:r>
            <a:r>
              <a:rPr lang="es-MX" sz="1700" b="1" i="1" dirty="0">
                <a:latin typeface="Times New Roman" panose="02020603050405020304" pitchFamily="18" charset="0"/>
                <a:cs typeface="Times New Roman" panose="02020603050405020304" pitchFamily="18" charset="0"/>
              </a:rPr>
              <a:t>Esta cantidad de energía podría elevar la temperatura de 1 g de agua ¡de 0 a 80 </a:t>
            </a:r>
            <a:r>
              <a:rPr lang="es-MX" sz="1700" b="1" i="1" dirty="0" err="1">
                <a:latin typeface="Times New Roman" panose="02020603050405020304" pitchFamily="18" charset="0"/>
                <a:cs typeface="Times New Roman" panose="02020603050405020304" pitchFamily="18" charset="0"/>
              </a:rPr>
              <a:t>ºC</a:t>
            </a:r>
            <a:r>
              <a:rPr lang="es-MX" sz="1700" b="1" i="1" dirty="0">
                <a:latin typeface="Times New Roman" panose="02020603050405020304" pitchFamily="18" charset="0"/>
                <a:cs typeface="Times New Roman" panose="02020603050405020304" pitchFamily="18" charset="0"/>
              </a:rPr>
              <a:t>!</a:t>
            </a:r>
            <a:r>
              <a:rPr lang="es-MX" sz="1700" dirty="0">
                <a:latin typeface="Times New Roman" panose="02020603050405020304" pitchFamily="18" charset="0"/>
                <a:cs typeface="Times New Roman" panose="02020603050405020304" pitchFamily="18" charset="0"/>
              </a:rPr>
              <a:t>. Sí, los puentes de hidrógeno en el (</a:t>
            </a:r>
            <a:r>
              <a:rPr lang="es-MX" sz="1700" b="1" dirty="0">
                <a:latin typeface="Times New Roman" panose="02020603050405020304" pitchFamily="18" charset="0"/>
                <a:cs typeface="Times New Roman" panose="02020603050405020304" pitchFamily="18" charset="0"/>
              </a:rPr>
              <a:t>H</a:t>
            </a:r>
            <a:r>
              <a:rPr lang="es-MX" sz="1700" b="1" baseline="-25000" dirty="0">
                <a:latin typeface="Times New Roman" panose="02020603050405020304" pitchFamily="18" charset="0"/>
                <a:cs typeface="Times New Roman" panose="02020603050405020304" pitchFamily="18" charset="0"/>
              </a:rPr>
              <a:t>2</a:t>
            </a:r>
            <a:r>
              <a:rPr lang="es-MX" sz="1700" b="1" dirty="0">
                <a:latin typeface="Times New Roman" panose="02020603050405020304" pitchFamily="18" charset="0"/>
                <a:cs typeface="Times New Roman" panose="02020603050405020304" pitchFamily="18" charset="0"/>
              </a:rPr>
              <a:t>O</a:t>
            </a:r>
            <a:r>
              <a:rPr lang="es-MX" sz="1700" dirty="0">
                <a:latin typeface="Times New Roman" panose="02020603050405020304" pitchFamily="18" charset="0"/>
                <a:cs typeface="Times New Roman" panose="02020603050405020304" pitchFamily="18" charset="0"/>
              </a:rPr>
              <a:t>) fueran tan débiles como los puentes de hidrogeno del  (</a:t>
            </a:r>
            <a:r>
              <a:rPr lang="es-MX" sz="1700" b="1" dirty="0">
                <a:latin typeface="Times New Roman" panose="02020603050405020304" pitchFamily="18" charset="0"/>
                <a:cs typeface="Times New Roman" panose="02020603050405020304" pitchFamily="18" charset="0"/>
              </a:rPr>
              <a:t>NH</a:t>
            </a:r>
            <a:r>
              <a:rPr lang="es-MX" sz="1700" b="1" baseline="-25000" dirty="0">
                <a:latin typeface="Times New Roman" panose="02020603050405020304" pitchFamily="18" charset="0"/>
                <a:cs typeface="Times New Roman" panose="02020603050405020304" pitchFamily="18" charset="0"/>
              </a:rPr>
              <a:t>3</a:t>
            </a:r>
            <a:r>
              <a:rPr lang="es-MX" sz="1700" dirty="0">
                <a:latin typeface="Times New Roman" panose="02020603050405020304" pitchFamily="18" charset="0"/>
                <a:cs typeface="Times New Roman" panose="02020603050405020304" pitchFamily="18" charset="0"/>
              </a:rPr>
              <a:t>) y el (</a:t>
            </a:r>
            <a:r>
              <a:rPr lang="es-MX" sz="1700" b="1" dirty="0">
                <a:latin typeface="Times New Roman" panose="02020603050405020304" pitchFamily="18" charset="0"/>
                <a:cs typeface="Times New Roman" panose="02020603050405020304" pitchFamily="18" charset="0"/>
              </a:rPr>
              <a:t>H</a:t>
            </a:r>
            <a:r>
              <a:rPr lang="es-MX" sz="1700" b="1" baseline="-25000" dirty="0">
                <a:latin typeface="Times New Roman" panose="02020603050405020304" pitchFamily="18" charset="0"/>
                <a:cs typeface="Times New Roman" panose="02020603050405020304" pitchFamily="18" charset="0"/>
              </a:rPr>
              <a:t>2</a:t>
            </a:r>
            <a:r>
              <a:rPr lang="es-MX" sz="1700" b="1" dirty="0">
                <a:latin typeface="Times New Roman" panose="02020603050405020304" pitchFamily="18" charset="0"/>
                <a:cs typeface="Times New Roman" panose="02020603050405020304" pitchFamily="18" charset="0"/>
              </a:rPr>
              <a:t>S</a:t>
            </a:r>
            <a:r>
              <a:rPr lang="es-MX" sz="1700" dirty="0">
                <a:latin typeface="Times New Roman" panose="02020603050405020304" pitchFamily="18" charset="0"/>
                <a:cs typeface="Times New Roman" panose="02020603050405020304" pitchFamily="18" charset="0"/>
              </a:rPr>
              <a:t>), </a:t>
            </a:r>
            <a:r>
              <a:rPr lang="es-MX" sz="1700" b="1" i="1" dirty="0">
                <a:solidFill>
                  <a:srgbClr val="FF0000"/>
                </a:solidFill>
                <a:latin typeface="Times New Roman" panose="02020603050405020304" pitchFamily="18" charset="0"/>
                <a:cs typeface="Times New Roman" panose="02020603050405020304" pitchFamily="18" charset="0"/>
              </a:rPr>
              <a:t>el agua sería gas y no líquido a las temperaturas que se encuentran en la superficie de la Tierra</a:t>
            </a:r>
            <a:r>
              <a:rPr lang="es-MX" sz="17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9908546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2213F32-05DB-48A4-A08D-72584BB72850}"/>
              </a:ext>
            </a:extLst>
          </p:cNvPr>
          <p:cNvSpPr/>
          <p:nvPr/>
        </p:nvSpPr>
        <p:spPr>
          <a:xfrm>
            <a:off x="139148" y="467140"/>
            <a:ext cx="6202018" cy="5755422"/>
          </a:xfrm>
          <a:prstGeom prst="rect">
            <a:avLst/>
          </a:prstGeom>
        </p:spPr>
        <p:txBody>
          <a:bodyPr wrap="square">
            <a:spAutoFit/>
          </a:bodyPr>
          <a:lstStyle/>
          <a:p>
            <a:pPr algn="just"/>
            <a:r>
              <a:rPr lang="es-MX" sz="1600" b="1" dirty="0">
                <a:latin typeface="Times New Roman" panose="02020603050405020304" pitchFamily="18" charset="0"/>
                <a:cs typeface="Times New Roman" panose="02020603050405020304" pitchFamily="18" charset="0"/>
              </a:rPr>
              <a:t>El Alto valor de tensión superficial</a:t>
            </a:r>
            <a:r>
              <a:rPr lang="es-MX" sz="1600" dirty="0">
                <a:latin typeface="Times New Roman" panose="02020603050405020304" pitchFamily="18" charset="0"/>
                <a:cs typeface="Times New Roman" panose="02020603050405020304" pitchFamily="18" charset="0"/>
              </a:rPr>
              <a:t> implica que mayor cantidad agua liquida pueda retenerse en el suelo; en general -</a:t>
            </a:r>
            <a:r>
              <a:rPr lang="es-MX" sz="1600" b="1" i="1" dirty="0">
                <a:latin typeface="Times New Roman" panose="02020603050405020304" pitchFamily="18" charset="0"/>
                <a:cs typeface="Times New Roman" panose="02020603050405020304" pitchFamily="18" charset="0"/>
              </a:rPr>
              <a:t>no siempre- </a:t>
            </a:r>
            <a:r>
              <a:rPr lang="es-MX" sz="1600" dirty="0">
                <a:latin typeface="Times New Roman" panose="02020603050405020304" pitchFamily="18" charset="0"/>
                <a:cs typeface="Times New Roman" panose="02020603050405020304" pitchFamily="18" charset="0"/>
              </a:rPr>
              <a:t>constituye una ventaja para el crecimiento vegetal.</a:t>
            </a:r>
          </a:p>
          <a:p>
            <a:pPr algn="just"/>
            <a:endParaRPr lang="es-MX" sz="1600" dirty="0">
              <a:latin typeface="Times New Roman" panose="02020603050405020304" pitchFamily="18" charset="0"/>
              <a:cs typeface="Times New Roman" panose="02020603050405020304" pitchFamily="18" charset="0"/>
            </a:endParaRPr>
          </a:p>
          <a:p>
            <a:pPr algn="just"/>
            <a:r>
              <a:rPr lang="es-MX" sz="1600" dirty="0">
                <a:latin typeface="Times New Roman" panose="02020603050405020304" pitchFamily="18" charset="0"/>
                <a:cs typeface="Times New Roman" panose="02020603050405020304" pitchFamily="18" charset="0"/>
              </a:rPr>
              <a:t>La alta tensión  superficial tiene varios efectos como: </a:t>
            </a:r>
          </a:p>
          <a:p>
            <a:pPr algn="just"/>
            <a:r>
              <a:rPr lang="es-MX" sz="1600" b="1" dirty="0">
                <a:latin typeface="Times New Roman" panose="02020603050405020304" pitchFamily="18" charset="0"/>
                <a:cs typeface="Times New Roman" panose="02020603050405020304" pitchFamily="18" charset="0"/>
              </a:rPr>
              <a:t>1) </a:t>
            </a:r>
            <a:r>
              <a:rPr lang="es-MX" sz="1600" dirty="0">
                <a:latin typeface="Times New Roman" panose="02020603050405020304" pitchFamily="18" charset="0"/>
                <a:cs typeface="Times New Roman" panose="02020603050405020304" pitchFamily="18" charset="0"/>
              </a:rPr>
              <a:t>En un vaso lleno de agua la superficie se comba con una ligera curvatura en el borde del vaso,</a:t>
            </a:r>
            <a:r>
              <a:rPr lang="es-MX" sz="1600" b="1" dirty="0">
                <a:latin typeface="Times New Roman" panose="02020603050405020304" pitchFamily="18" charset="0"/>
                <a:cs typeface="Times New Roman" panose="02020603050405020304" pitchFamily="18" charset="0"/>
              </a:rPr>
              <a:t> 2) </a:t>
            </a:r>
            <a:r>
              <a:rPr lang="es-MX" sz="1600" dirty="0">
                <a:latin typeface="Times New Roman" panose="02020603050405020304" pitchFamily="18" charset="0"/>
                <a:cs typeface="Times New Roman" panose="02020603050405020304" pitchFamily="18" charset="0"/>
              </a:rPr>
              <a:t>el agua forma gotas casi esféricas en el extremo de un gotero, o  al esparcirse en una superficie grasosa, </a:t>
            </a:r>
            <a:r>
              <a:rPr lang="es-MX" sz="1600" b="1" dirty="0">
                <a:latin typeface="Times New Roman" panose="02020603050405020304" pitchFamily="18" charset="0"/>
                <a:cs typeface="Times New Roman" panose="02020603050405020304" pitchFamily="18" charset="0"/>
              </a:rPr>
              <a:t>3) </a:t>
            </a:r>
            <a:r>
              <a:rPr lang="es-MX" sz="1600" dirty="0">
                <a:latin typeface="Times New Roman" panose="02020603050405020304" pitchFamily="18" charset="0"/>
                <a:cs typeface="Times New Roman" panose="02020603050405020304" pitchFamily="18" charset="0"/>
              </a:rPr>
              <a:t>una aguja flota si se coloca sobre la superficie del agua, pero se hunde de inmediato si penetra la superficie. Pareciera que la superficie del agua actúa como una piel. </a:t>
            </a:r>
          </a:p>
          <a:p>
            <a:pPr algn="just"/>
            <a:endParaRPr lang="es-MX" sz="1600" dirty="0">
              <a:latin typeface="Times New Roman" panose="02020603050405020304" pitchFamily="18" charset="0"/>
              <a:cs typeface="Times New Roman" panose="02020603050405020304" pitchFamily="18" charset="0"/>
            </a:endParaRPr>
          </a:p>
          <a:p>
            <a:pPr algn="just"/>
            <a:r>
              <a:rPr lang="es-MX" sz="1600" dirty="0">
                <a:latin typeface="Times New Roman" panose="02020603050405020304" pitchFamily="18" charset="0"/>
                <a:cs typeface="Times New Roman" panose="02020603050405020304" pitchFamily="18" charset="0"/>
              </a:rPr>
              <a:t>Este fenómeno, conocido como </a:t>
            </a:r>
            <a:r>
              <a:rPr lang="es-MX" sz="1600" b="1" i="1" u="sng" dirty="0">
                <a:latin typeface="Times New Roman" panose="02020603050405020304" pitchFamily="18" charset="0"/>
                <a:cs typeface="Times New Roman" panose="02020603050405020304" pitchFamily="18" charset="0"/>
              </a:rPr>
              <a:t>tensión superficial</a:t>
            </a:r>
            <a:r>
              <a:rPr lang="es-MX" sz="1600" dirty="0">
                <a:latin typeface="Times New Roman" panose="02020603050405020304" pitchFamily="18" charset="0"/>
                <a:cs typeface="Times New Roman" panose="02020603050405020304" pitchFamily="18" charset="0"/>
              </a:rPr>
              <a:t>, se explica también por la capacidad del agua para formar </a:t>
            </a:r>
            <a:r>
              <a:rPr lang="es-MX" sz="1600" b="1" i="1" dirty="0">
                <a:latin typeface="Times New Roman" panose="02020603050405020304" pitchFamily="18" charset="0"/>
                <a:cs typeface="Times New Roman" panose="02020603050405020304" pitchFamily="18" charset="0"/>
              </a:rPr>
              <a:t>puentes de hidrógeno</a:t>
            </a:r>
            <a:r>
              <a:rPr lang="es-MX" sz="1600" dirty="0">
                <a:latin typeface="Times New Roman" panose="02020603050405020304" pitchFamily="18" charset="0"/>
                <a:cs typeface="Times New Roman" panose="02020603050405020304" pitchFamily="18" charset="0"/>
              </a:rPr>
              <a:t>. Las moléculas </a:t>
            </a:r>
            <a:r>
              <a:rPr lang="es-MX" sz="1600" b="1" i="1" u="sng" dirty="0">
                <a:latin typeface="Times New Roman" panose="02020603050405020304" pitchFamily="18" charset="0"/>
                <a:cs typeface="Times New Roman" panose="02020603050405020304" pitchFamily="18" charset="0"/>
              </a:rPr>
              <a:t>dentro del líquido</a:t>
            </a:r>
            <a:r>
              <a:rPr lang="es-MX" sz="1600" dirty="0">
                <a:latin typeface="Times New Roman" panose="02020603050405020304" pitchFamily="18" charset="0"/>
                <a:cs typeface="Times New Roman" panose="02020603050405020304" pitchFamily="18" charset="0"/>
              </a:rPr>
              <a:t> están completamente rodeadas por puentes de hidrógeno de las moléculas adyacentes (</a:t>
            </a:r>
            <a:r>
              <a:rPr lang="es-MX" sz="1600" b="1" i="1" u="sng" dirty="0">
                <a:latin typeface="Times New Roman" panose="02020603050405020304" pitchFamily="18" charset="0"/>
                <a:cs typeface="Times New Roman" panose="02020603050405020304" pitchFamily="18" charset="0"/>
              </a:rPr>
              <a:t>fuerzas de cohesión</a:t>
            </a:r>
            <a:r>
              <a:rPr lang="es-MX" sz="1600" dirty="0">
                <a:latin typeface="Times New Roman" panose="02020603050405020304" pitchFamily="18" charset="0"/>
                <a:cs typeface="Times New Roman" panose="02020603050405020304" pitchFamily="18" charset="0"/>
              </a:rPr>
              <a:t>). </a:t>
            </a:r>
          </a:p>
          <a:p>
            <a:pPr algn="just"/>
            <a:endParaRPr lang="es-MX" sz="1600" dirty="0">
              <a:latin typeface="Times New Roman" panose="02020603050405020304" pitchFamily="18" charset="0"/>
              <a:cs typeface="Times New Roman" panose="02020603050405020304" pitchFamily="18" charset="0"/>
            </a:endParaRPr>
          </a:p>
          <a:p>
            <a:pPr algn="just"/>
            <a:r>
              <a:rPr lang="es-MX" sz="1600" dirty="0">
                <a:latin typeface="Times New Roman" panose="02020603050405020304" pitchFamily="18" charset="0"/>
                <a:cs typeface="Times New Roman" panose="02020603050405020304" pitchFamily="18" charset="0"/>
              </a:rPr>
              <a:t>En cambio, </a:t>
            </a:r>
            <a:r>
              <a:rPr lang="es-MX" sz="1600" b="1" i="1" u="sng" dirty="0">
                <a:latin typeface="Times New Roman" panose="02020603050405020304" pitchFamily="18" charset="0"/>
                <a:cs typeface="Times New Roman" panose="02020603050405020304" pitchFamily="18" charset="0"/>
              </a:rPr>
              <a:t>en la superficie del líquido</a:t>
            </a:r>
            <a:r>
              <a:rPr lang="es-MX" sz="1600" dirty="0">
                <a:latin typeface="Times New Roman" panose="02020603050405020304" pitchFamily="18" charset="0"/>
                <a:cs typeface="Times New Roman" panose="02020603050405020304" pitchFamily="18" charset="0"/>
              </a:rPr>
              <a:t>, las moléculas de agua experimentan un desequilibrio de fuerzas, ya que son atraídas por los puentes de hidrógeno </a:t>
            </a:r>
            <a:r>
              <a:rPr lang="es-MX" sz="1600" b="1" i="1" u="sng" dirty="0">
                <a:latin typeface="Times New Roman" panose="02020603050405020304" pitchFamily="18" charset="0"/>
                <a:cs typeface="Times New Roman" panose="02020603050405020304" pitchFamily="18" charset="0"/>
              </a:rPr>
              <a:t>sólo por el interior del líquido</a:t>
            </a:r>
            <a:r>
              <a:rPr lang="es-MX" sz="1600" dirty="0">
                <a:latin typeface="Times New Roman" panose="02020603050405020304" pitchFamily="18" charset="0"/>
                <a:cs typeface="Times New Roman" panose="02020603050405020304" pitchFamily="18" charset="0"/>
              </a:rPr>
              <a:t> (Ver figura). Como resultado de ello, las moléculas de la superficie del agua tienden a ser atraídas hacia el cuerpo del líquido. Esta fuerza interior que tiende a minimizar el área superficial de un líquido es la tensión superficial.</a:t>
            </a:r>
          </a:p>
        </p:txBody>
      </p:sp>
      <p:pic>
        <p:nvPicPr>
          <p:cNvPr id="4" name="Imagen 3">
            <a:extLst>
              <a:ext uri="{FF2B5EF4-FFF2-40B4-BE49-F238E27FC236}">
                <a16:creationId xmlns:a16="http://schemas.microsoft.com/office/drawing/2014/main" id="{83C0C3E2-F250-4844-9417-79BD91A140E0}"/>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7486" t="20290" r="51291" b="16231"/>
          <a:stretch/>
        </p:blipFill>
        <p:spPr>
          <a:xfrm>
            <a:off x="6689036" y="735495"/>
            <a:ext cx="5042814" cy="5184865"/>
          </a:xfrm>
          <a:prstGeom prst="rect">
            <a:avLst/>
          </a:prstGeom>
        </p:spPr>
      </p:pic>
    </p:spTree>
    <p:extLst>
      <p:ext uri="{BB962C8B-B14F-4D97-AF65-F5344CB8AC3E}">
        <p14:creationId xmlns:p14="http://schemas.microsoft.com/office/powerpoint/2010/main" val="355295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2213F32-05DB-48A4-A08D-72584BB72850}"/>
              </a:ext>
            </a:extLst>
          </p:cNvPr>
          <p:cNvSpPr/>
          <p:nvPr/>
        </p:nvSpPr>
        <p:spPr>
          <a:xfrm>
            <a:off x="293989" y="514219"/>
            <a:ext cx="11290852" cy="5632311"/>
          </a:xfrm>
          <a:prstGeom prst="rect">
            <a:avLst/>
          </a:prstGeom>
        </p:spPr>
        <p:txBody>
          <a:bodyPr wrap="square">
            <a:spAutoFit/>
          </a:bodyPr>
          <a:lstStyle/>
          <a:p>
            <a:pPr algn="just"/>
            <a:r>
              <a:rPr lang="es-MX" sz="2000" u="sng" dirty="0">
                <a:latin typeface="Times New Roman" panose="02020603050405020304" pitchFamily="18" charset="0"/>
                <a:cs typeface="Times New Roman" panose="02020603050405020304" pitchFamily="18" charset="0"/>
              </a:rPr>
              <a:t>La polaridad que</a:t>
            </a:r>
            <a:r>
              <a:rPr lang="es-MX" sz="2000" dirty="0">
                <a:latin typeface="Times New Roman" panose="02020603050405020304" pitchFamily="18" charset="0"/>
                <a:cs typeface="Times New Roman" panose="02020603050405020304" pitchFamily="18" charset="0"/>
              </a:rPr>
              <a:t> como molécula </a:t>
            </a:r>
            <a:r>
              <a:rPr lang="es-MX" sz="2000" u="sng" dirty="0">
                <a:latin typeface="Times New Roman" panose="02020603050405020304" pitchFamily="18" charset="0"/>
                <a:cs typeface="Times New Roman" panose="02020603050405020304" pitchFamily="18" charset="0"/>
              </a:rPr>
              <a:t>tiene el agua</a:t>
            </a:r>
            <a:r>
              <a:rPr lang="es-MX" sz="2000" dirty="0">
                <a:latin typeface="Times New Roman" panose="02020603050405020304" pitchFamily="18" charset="0"/>
                <a:cs typeface="Times New Roman" panose="02020603050405020304" pitchFamily="18" charset="0"/>
              </a:rPr>
              <a:t> le da un </a:t>
            </a:r>
            <a:r>
              <a:rPr lang="es-MX" sz="2000" b="1" u="sng" dirty="0">
                <a:latin typeface="Times New Roman" panose="02020603050405020304" pitchFamily="18" charset="0"/>
                <a:cs typeface="Times New Roman" panose="02020603050405020304" pitchFamily="18" charset="0"/>
              </a:rPr>
              <a:t>Gran poder disolvente</a:t>
            </a:r>
            <a:r>
              <a:rPr lang="es-MX" sz="2000" dirty="0">
                <a:latin typeface="Times New Roman" panose="02020603050405020304" pitchFamily="18" charset="0"/>
                <a:cs typeface="Times New Roman" panose="02020603050405020304" pitchFamily="18" charset="0"/>
              </a:rPr>
              <a:t>, principalmente para disolver compuestos iónicos, como son la mayoría de las sales, es uno de los efectos más trascendentales. El agua es un disolvente extremadamente versátil, lo que quedará reflejado cuando examinemos la composición de las aguas naturales. </a:t>
            </a:r>
          </a:p>
          <a:p>
            <a:pPr algn="just"/>
            <a:endParaRPr lang="es-MX" sz="2000" dirty="0">
              <a:latin typeface="Times New Roman" panose="02020603050405020304" pitchFamily="18" charset="0"/>
              <a:cs typeface="Times New Roman" panose="02020603050405020304" pitchFamily="18" charset="0"/>
            </a:endParaRPr>
          </a:p>
          <a:p>
            <a:pPr algn="just"/>
            <a:r>
              <a:rPr lang="es-MX" sz="2000" dirty="0">
                <a:latin typeface="Times New Roman" panose="02020603050405020304" pitchFamily="18" charset="0"/>
                <a:cs typeface="Times New Roman" panose="02020603050405020304" pitchFamily="18" charset="0"/>
              </a:rPr>
              <a:t>Es además el medio en el que se desarrollan numerosos equilibrios y reacciones de distinto tipo, ácido-base, solubilización-precipitación, oxidación-reducción. Su elevada capacidad disolvente se debe a:</a:t>
            </a:r>
          </a:p>
          <a:p>
            <a:pPr algn="just"/>
            <a:endParaRPr lang="es-MX" sz="2000" dirty="0">
              <a:latin typeface="Times New Roman" panose="02020603050405020304" pitchFamily="18" charset="0"/>
              <a:cs typeface="Times New Roman" panose="02020603050405020304" pitchFamily="18" charset="0"/>
            </a:endParaRPr>
          </a:p>
          <a:p>
            <a:pPr algn="just"/>
            <a:r>
              <a:rPr lang="es-MX" sz="2000" dirty="0">
                <a:latin typeface="Times New Roman" panose="02020603050405020304" pitchFamily="18" charset="0"/>
                <a:cs typeface="Times New Roman" panose="02020603050405020304" pitchFamily="18" charset="0"/>
              </a:rPr>
              <a:t>	l. Facilidad de reaccionar con sustancias de diferentes tipos (ácidos, bases e incluso metales) para 	formar	compuestos solubles.</a:t>
            </a:r>
          </a:p>
          <a:p>
            <a:pPr algn="just"/>
            <a:r>
              <a:rPr lang="es-MX" sz="2000" dirty="0">
                <a:latin typeface="Times New Roman" panose="02020603050405020304" pitchFamily="18" charset="0"/>
                <a:cs typeface="Times New Roman" panose="02020603050405020304" pitchFamily="18" charset="0"/>
              </a:rPr>
              <a:t>	2. Facilidad de formar de enlaces de hidrógeno con sustancias de diferente naturaleza, incluso de 	carácter 	orgánico, como los alcoholes de bajo peso molecular.</a:t>
            </a:r>
          </a:p>
          <a:p>
            <a:pPr algn="just"/>
            <a:r>
              <a:rPr lang="es-MX" sz="2000" dirty="0">
                <a:latin typeface="Times New Roman" panose="02020603050405020304" pitchFamily="18" charset="0"/>
                <a:cs typeface="Times New Roman" panose="02020603050405020304" pitchFamily="18" charset="0"/>
              </a:rPr>
              <a:t>	3. El pequeño tamaño molecular (0= 0.2nm) que permite que penetre en los espacios </a:t>
            </a:r>
            <a:r>
              <a:rPr lang="es-MX" sz="2000" dirty="0" err="1">
                <a:latin typeface="Times New Roman" panose="02020603050405020304" pitchFamily="18" charset="0"/>
                <a:cs typeface="Times New Roman" panose="02020603050405020304" pitchFamily="18" charset="0"/>
              </a:rPr>
              <a:t>inter-iónicos</a:t>
            </a:r>
            <a:r>
              <a:rPr lang="es-MX" sz="2000" dirty="0">
                <a:latin typeface="Times New Roman" panose="02020603050405020304" pitchFamily="18" charset="0"/>
                <a:cs typeface="Times New Roman" panose="02020603050405020304" pitchFamily="18" charset="0"/>
              </a:rPr>
              <a:t> e 	intermoleculares de diversas sustancias provocando la disgregación de las mismas.</a:t>
            </a:r>
          </a:p>
          <a:p>
            <a:pPr algn="just"/>
            <a:r>
              <a:rPr lang="es-MX" sz="2000" dirty="0">
                <a:latin typeface="Times New Roman" panose="02020603050405020304" pitchFamily="18" charset="0"/>
                <a:cs typeface="Times New Roman" panose="02020603050405020304" pitchFamily="18" charset="0"/>
              </a:rPr>
              <a:t>	4. El elevado momento dipolar que hace que se oriente por sí misma para vencer las fuerzas de 	cohesión y romper o dispersar iones de sales o moléculas de solutos polares.</a:t>
            </a:r>
          </a:p>
          <a:p>
            <a:pPr algn="just"/>
            <a:r>
              <a:rPr lang="es-MX" sz="2000" dirty="0">
                <a:latin typeface="Times New Roman" panose="02020603050405020304" pitchFamily="18" charset="0"/>
                <a:cs typeface="Times New Roman" panose="02020603050405020304" pitchFamily="18" charset="0"/>
              </a:rPr>
              <a:t>	5. El alto valor de la constante dieléctrica, que permite reducir en 1/80 la fuerza de atracción entre 	los iones de un cristal.</a:t>
            </a:r>
          </a:p>
        </p:txBody>
      </p:sp>
    </p:spTree>
    <p:extLst>
      <p:ext uri="{BB962C8B-B14F-4D97-AF65-F5344CB8AC3E}">
        <p14:creationId xmlns:p14="http://schemas.microsoft.com/office/powerpoint/2010/main" val="17863931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139B1C1-2EFE-41F8-9A70-67D741DBF157}"/>
              </a:ext>
            </a:extLst>
          </p:cNvPr>
          <p:cNvSpPr/>
          <p:nvPr/>
        </p:nvSpPr>
        <p:spPr>
          <a:xfrm>
            <a:off x="347867" y="456433"/>
            <a:ext cx="11443080" cy="5355312"/>
          </a:xfrm>
          <a:prstGeom prst="rect">
            <a:avLst/>
          </a:prstGeom>
        </p:spPr>
        <p:txBody>
          <a:bodyPr wrap="square">
            <a:spAutoFit/>
          </a:bodyPr>
          <a:lstStyle/>
          <a:p>
            <a:pPr algn="just"/>
            <a:r>
              <a:rPr lang="es-MX" b="1" dirty="0">
                <a:latin typeface="Times New Roman" panose="02020603050405020304" pitchFamily="18" charset="0"/>
                <a:cs typeface="Times New Roman" panose="02020603050405020304" pitchFamily="18" charset="0"/>
              </a:rPr>
              <a:t>COMPOSICIÓN DE LAS AGUAS NATURALES</a:t>
            </a:r>
          </a:p>
          <a:p>
            <a:pPr algn="just"/>
            <a:endParaRPr lang="es-MX" b="1"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Debido al alto poder de disolución, las aguas naturales van a contener en una amplia variedad de sustancias o especies químicas disueltas, a causa fundamentalmente de la gran capacidad disolvente y reactiva del agua, en conjunto a su potencial erosivo.</a:t>
            </a:r>
          </a:p>
          <a:p>
            <a:pPr algn="just"/>
            <a:r>
              <a:rPr lang="es-MX" dirty="0">
                <a:latin typeface="Times New Roman" panose="02020603050405020304" pitchFamily="18" charset="0"/>
                <a:cs typeface="Times New Roman" panose="02020603050405020304" pitchFamily="18" charset="0"/>
              </a:rPr>
              <a:t> </a:t>
            </a:r>
          </a:p>
          <a:p>
            <a:pPr algn="just"/>
            <a:r>
              <a:rPr lang="es-MX" dirty="0">
                <a:latin typeface="Times New Roman" panose="02020603050405020304" pitchFamily="18" charset="0"/>
                <a:cs typeface="Times New Roman" panose="02020603050405020304" pitchFamily="18" charset="0"/>
              </a:rPr>
              <a:t>La presencia de seres vivos, y de microorganismos en particular, también va a afectar a la naturaleza y concentración de las especies presentes. Así, en la composición de las aguas naturales van a influir una serie de variables, como son: el tipo de agua de que se trate (marina, lacustre, superficial, subterránea, hielo, lluvia), el tipo de terreno del cause sobre el cual circula o a través del cual se infiltre o percole. Así como, la hora del día influirá en  la temperatura, presión, </a:t>
            </a:r>
            <a:r>
              <a:rPr lang="es-MX" dirty="0" err="1">
                <a:latin typeface="Times New Roman" panose="02020603050405020304" pitchFamily="18" charset="0"/>
                <a:cs typeface="Times New Roman" panose="02020603050405020304" pitchFamily="18" charset="0"/>
              </a:rPr>
              <a:t>ph</a:t>
            </a:r>
            <a:r>
              <a:rPr lang="es-MX" dirty="0">
                <a:latin typeface="Times New Roman" panose="02020603050405020304" pitchFamily="18" charset="0"/>
                <a:cs typeface="Times New Roman" panose="02020603050405020304" pitchFamily="18" charset="0"/>
              </a:rPr>
              <a:t> composición química del medio, al igual que en la época del año, etc.</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Las sustancias presentes en  el agua en (solución, suspensión, etc.) no tienen por qué estar todas ellas en solución. Habrá también especies en suspensión o en estado coloidal, que, según su naturaleza, podrán ser (arenas, arcillas, macromoléculas orgánicas,... ) o  micro/macro organismos vivos (algas, bacterias, virus, ...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Por lo tanto, se podría clasificar o categorizar la procedencia de las diversas especies presentes y el tamaño de partícula en que se encuentren,  como en la Tabla de la siguiente transparencia, donde se representa la naturaleza química y el estado disperso de las distintas sustancias que comúnmente, en la mayoría de los casos están presentes en el agua.</a:t>
            </a:r>
          </a:p>
        </p:txBody>
      </p:sp>
    </p:spTree>
    <p:extLst>
      <p:ext uri="{BB962C8B-B14F-4D97-AF65-F5344CB8AC3E}">
        <p14:creationId xmlns:p14="http://schemas.microsoft.com/office/powerpoint/2010/main" val="24156001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ángulo 13">
            <a:extLst>
              <a:ext uri="{FF2B5EF4-FFF2-40B4-BE49-F238E27FC236}">
                <a16:creationId xmlns:a16="http://schemas.microsoft.com/office/drawing/2014/main" id="{95A00690-CC6C-4350-953E-A79871D7F0F5}"/>
              </a:ext>
            </a:extLst>
          </p:cNvPr>
          <p:cNvSpPr/>
          <p:nvPr/>
        </p:nvSpPr>
        <p:spPr>
          <a:xfrm>
            <a:off x="225069" y="110531"/>
            <a:ext cx="5559505" cy="1200329"/>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La tabla  inferior  muestra algunas de las sustancias que pueden encontrarse en el agua “</a:t>
            </a:r>
            <a:r>
              <a:rPr lang="es-MX" b="1" i="1" dirty="0">
                <a:latin typeface="Times New Roman" panose="02020603050405020304" pitchFamily="18" charset="0"/>
                <a:cs typeface="Times New Roman" panose="02020603050405020304" pitchFamily="18" charset="0"/>
              </a:rPr>
              <a:t>pura</a:t>
            </a:r>
            <a:r>
              <a:rPr lang="es-MX" dirty="0">
                <a:latin typeface="Times New Roman" panose="02020603050405020304" pitchFamily="18" charset="0"/>
                <a:cs typeface="Times New Roman" panose="02020603050405020304" pitchFamily="18" charset="0"/>
              </a:rPr>
              <a:t>” natural. Al observar esta lista, es claro que el agua absolutamente pura (</a:t>
            </a:r>
            <a:r>
              <a:rPr lang="es-MX" b="1" dirty="0">
                <a:latin typeface="Times New Roman" panose="02020603050405020304" pitchFamily="18" charset="0"/>
                <a:cs typeface="Times New Roman" panose="02020603050405020304" pitchFamily="18" charset="0"/>
              </a:rPr>
              <a:t>100%) </a:t>
            </a:r>
            <a:r>
              <a:rPr lang="es-MX" dirty="0">
                <a:latin typeface="Times New Roman" panose="02020603050405020304" pitchFamily="18" charset="0"/>
                <a:cs typeface="Times New Roman" panose="02020603050405020304" pitchFamily="18" charset="0"/>
              </a:rPr>
              <a:t>no es un producto común, seria la excepción a la regla.</a:t>
            </a:r>
          </a:p>
        </p:txBody>
      </p:sp>
      <p:grpSp>
        <p:nvGrpSpPr>
          <p:cNvPr id="6" name="Grupo 5">
            <a:extLst>
              <a:ext uri="{FF2B5EF4-FFF2-40B4-BE49-F238E27FC236}">
                <a16:creationId xmlns:a16="http://schemas.microsoft.com/office/drawing/2014/main" id="{7F59BBEA-4B10-4196-8B49-8201A9A1A8F6}"/>
              </a:ext>
            </a:extLst>
          </p:cNvPr>
          <p:cNvGrpSpPr/>
          <p:nvPr/>
        </p:nvGrpSpPr>
        <p:grpSpPr>
          <a:xfrm>
            <a:off x="318052" y="1470991"/>
            <a:ext cx="5456583" cy="4939747"/>
            <a:chOff x="2882347" y="129209"/>
            <a:chExt cx="5844209" cy="5456582"/>
          </a:xfrm>
        </p:grpSpPr>
        <p:pic>
          <p:nvPicPr>
            <p:cNvPr id="7" name="Imagen 6">
              <a:extLst>
                <a:ext uri="{FF2B5EF4-FFF2-40B4-BE49-F238E27FC236}">
                  <a16:creationId xmlns:a16="http://schemas.microsoft.com/office/drawing/2014/main" id="{9438F92E-E4AC-4A86-ACA9-D6C266638A9A}"/>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32162" t="13333" r="10937" b="7392"/>
            <a:stretch/>
          </p:blipFill>
          <p:spPr>
            <a:xfrm>
              <a:off x="2882347" y="149087"/>
              <a:ext cx="5844209" cy="5436704"/>
            </a:xfrm>
            <a:prstGeom prst="rect">
              <a:avLst/>
            </a:prstGeom>
          </p:spPr>
        </p:pic>
        <p:sp>
          <p:nvSpPr>
            <p:cNvPr id="8" name="CuadroTexto 7">
              <a:extLst>
                <a:ext uri="{FF2B5EF4-FFF2-40B4-BE49-F238E27FC236}">
                  <a16:creationId xmlns:a16="http://schemas.microsoft.com/office/drawing/2014/main" id="{12AA8B51-D785-46BB-8555-35189FD3BA5F}"/>
                </a:ext>
              </a:extLst>
            </p:cNvPr>
            <p:cNvSpPr txBox="1"/>
            <p:nvPr/>
          </p:nvSpPr>
          <p:spPr>
            <a:xfrm>
              <a:off x="3627782" y="129209"/>
              <a:ext cx="4390946" cy="369332"/>
            </a:xfrm>
            <a:prstGeom prst="rect">
              <a:avLst/>
            </a:prstGeom>
            <a:noFill/>
          </p:spPr>
          <p:txBody>
            <a:bodyPr wrap="none" rtlCol="0">
              <a:spAutoFit/>
            </a:bodyPr>
            <a:lstStyle/>
            <a:p>
              <a:r>
                <a:rPr lang="es-MX" dirty="0">
                  <a:solidFill>
                    <a:srgbClr val="FFFF00"/>
                  </a:solidFill>
                  <a:latin typeface="Times New Roman" panose="02020603050405020304" pitchFamily="18" charset="0"/>
                  <a:cs typeface="Times New Roman" panose="02020603050405020304" pitchFamily="18" charset="0"/>
                </a:rPr>
                <a:t>Sustancias disueltas en el agua natural “pura”</a:t>
              </a:r>
            </a:p>
          </p:txBody>
        </p:sp>
      </p:grpSp>
      <p:sp>
        <p:nvSpPr>
          <p:cNvPr id="9" name="CuadroTexto 8">
            <a:extLst>
              <a:ext uri="{FF2B5EF4-FFF2-40B4-BE49-F238E27FC236}">
                <a16:creationId xmlns:a16="http://schemas.microsoft.com/office/drawing/2014/main" id="{34F3DBE1-AC2C-491F-B00A-7556A4A2F04C}"/>
              </a:ext>
            </a:extLst>
          </p:cNvPr>
          <p:cNvSpPr txBox="1"/>
          <p:nvPr/>
        </p:nvSpPr>
        <p:spPr>
          <a:xfrm>
            <a:off x="6003234" y="238539"/>
            <a:ext cx="5764695" cy="646331"/>
          </a:xfrm>
          <a:prstGeom prst="rect">
            <a:avLst/>
          </a:prstGeom>
          <a:noFill/>
        </p:spPr>
        <p:txBody>
          <a:bodyPr wrap="square" rtlCol="0">
            <a:spAutoFit/>
          </a:bodyPr>
          <a:lstStyle/>
          <a:p>
            <a:pPr algn="just"/>
            <a:r>
              <a:rPr lang="es-MX" dirty="0">
                <a:latin typeface="Times New Roman" panose="02020603050405020304" pitchFamily="18" charset="0"/>
                <a:cs typeface="Times New Roman" panose="02020603050405020304" pitchFamily="18" charset="0"/>
              </a:rPr>
              <a:t>Podemos entender entonces que el agua (H</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O) </a:t>
            </a:r>
            <a:r>
              <a:rPr lang="es-MX" dirty="0" err="1">
                <a:latin typeface="Times New Roman" panose="02020603050405020304" pitchFamily="18" charset="0"/>
                <a:cs typeface="Times New Roman" panose="02020603050405020304" pitchFamily="18" charset="0"/>
              </a:rPr>
              <a:t>de-ionizada</a:t>
            </a:r>
            <a:r>
              <a:rPr lang="es-MX" dirty="0">
                <a:latin typeface="Times New Roman" panose="02020603050405020304" pitchFamily="18" charset="0"/>
                <a:cs typeface="Times New Roman" panose="02020603050405020304" pitchFamily="18" charset="0"/>
              </a:rPr>
              <a:t>, totalmente pura (100%) no existe.</a:t>
            </a:r>
          </a:p>
        </p:txBody>
      </p:sp>
      <p:grpSp>
        <p:nvGrpSpPr>
          <p:cNvPr id="3" name="Grupo 2">
            <a:extLst>
              <a:ext uri="{FF2B5EF4-FFF2-40B4-BE49-F238E27FC236}">
                <a16:creationId xmlns:a16="http://schemas.microsoft.com/office/drawing/2014/main" id="{C2B80EF7-6E4E-42E4-BBD8-0099754D1DDC}"/>
              </a:ext>
            </a:extLst>
          </p:cNvPr>
          <p:cNvGrpSpPr/>
          <p:nvPr/>
        </p:nvGrpSpPr>
        <p:grpSpPr>
          <a:xfrm>
            <a:off x="6166615" y="2226364"/>
            <a:ext cx="5819976" cy="3124722"/>
            <a:chOff x="6226250" y="2246243"/>
            <a:chExt cx="5819976" cy="3124722"/>
          </a:xfrm>
        </p:grpSpPr>
        <p:pic>
          <p:nvPicPr>
            <p:cNvPr id="10" name="Imagen 9">
              <a:extLst>
                <a:ext uri="{FF2B5EF4-FFF2-40B4-BE49-F238E27FC236}">
                  <a16:creationId xmlns:a16="http://schemas.microsoft.com/office/drawing/2014/main" id="{B78B1E8A-3ABE-4BF4-87D2-3365AFB2ADA1}"/>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16997" t="34203" r="14615" b="23478"/>
            <a:stretch/>
          </p:blipFill>
          <p:spPr>
            <a:xfrm>
              <a:off x="6226250" y="2594113"/>
              <a:ext cx="5819976" cy="2776852"/>
            </a:xfrm>
            <a:prstGeom prst="rect">
              <a:avLst/>
            </a:prstGeom>
          </p:spPr>
        </p:pic>
        <p:sp>
          <p:nvSpPr>
            <p:cNvPr id="2" name="CuadroTexto 1">
              <a:extLst>
                <a:ext uri="{FF2B5EF4-FFF2-40B4-BE49-F238E27FC236}">
                  <a16:creationId xmlns:a16="http://schemas.microsoft.com/office/drawing/2014/main" id="{B652BA7F-2550-465C-8EAF-B9490F5FC406}"/>
                </a:ext>
              </a:extLst>
            </p:cNvPr>
            <p:cNvSpPr txBox="1"/>
            <p:nvPr/>
          </p:nvSpPr>
          <p:spPr>
            <a:xfrm>
              <a:off x="7553740" y="2246243"/>
              <a:ext cx="3040256" cy="369332"/>
            </a:xfrm>
            <a:prstGeom prst="rect">
              <a:avLst/>
            </a:prstGeom>
            <a:noFill/>
          </p:spPr>
          <p:txBody>
            <a:bodyPr wrap="none" rtlCol="0">
              <a:spAutoFit/>
            </a:bodyPr>
            <a:lstStyle/>
            <a:p>
              <a:r>
                <a:rPr lang="es-MX" b="1" dirty="0">
                  <a:latin typeface="Times New Roman" panose="02020603050405020304" pitchFamily="18" charset="0"/>
                  <a:cs typeface="Times New Roman" panose="02020603050405020304" pitchFamily="18" charset="0"/>
                </a:rPr>
                <a:t>Especies presentes en el agua</a:t>
              </a:r>
            </a:p>
          </p:txBody>
        </p:sp>
      </p:grpSp>
    </p:spTree>
    <p:extLst>
      <p:ext uri="{BB962C8B-B14F-4D97-AF65-F5344CB8AC3E}">
        <p14:creationId xmlns:p14="http://schemas.microsoft.com/office/powerpoint/2010/main" val="11457737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80845093-E4FB-40A1-AF53-6CCFE1F5AC90}"/>
              </a:ext>
            </a:extLst>
          </p:cNvPr>
          <p:cNvSpPr txBox="1"/>
          <p:nvPr/>
        </p:nvSpPr>
        <p:spPr>
          <a:xfrm>
            <a:off x="407505" y="188843"/>
            <a:ext cx="11251095" cy="2308324"/>
          </a:xfrm>
          <a:prstGeom prst="rect">
            <a:avLst/>
          </a:prstGeom>
          <a:noFill/>
        </p:spPr>
        <p:txBody>
          <a:bodyPr wrap="square" rtlCol="0">
            <a:spAutoFit/>
          </a:bodyPr>
          <a:lstStyle/>
          <a:p>
            <a:pPr algn="just"/>
            <a:r>
              <a:rPr lang="es-MX" b="1" u="sng" dirty="0">
                <a:latin typeface="Times New Roman" panose="02020603050405020304" pitchFamily="18" charset="0"/>
                <a:cs typeface="Times New Roman" panose="02020603050405020304" pitchFamily="18" charset="0"/>
              </a:rPr>
              <a:t>Al aumentar las  actividades antropogénicas, también ha aumentado la contaminación del agua</a:t>
            </a:r>
            <a:r>
              <a:rPr lang="es-MX" dirty="0">
                <a:latin typeface="Times New Roman" panose="02020603050405020304" pitchFamily="18" charset="0"/>
                <a:cs typeface="Times New Roman" panose="02020603050405020304" pitchFamily="18" charset="0"/>
              </a:rPr>
              <a:t>.  Esto ha llevado a  las autoridades de los países a crear leyes para conservar “</a:t>
            </a:r>
            <a:r>
              <a:rPr lang="es-MX" b="1" i="1" u="sng" dirty="0">
                <a:latin typeface="Times New Roman" panose="02020603050405020304" pitchFamily="18" charset="0"/>
                <a:cs typeface="Times New Roman" panose="02020603050405020304" pitchFamily="18" charset="0"/>
              </a:rPr>
              <a:t>limpia</a:t>
            </a:r>
            <a:r>
              <a:rPr lang="es-MX" dirty="0">
                <a:latin typeface="Times New Roman" panose="02020603050405020304" pitchFamily="18" charset="0"/>
                <a:cs typeface="Times New Roman" panose="02020603050405020304" pitchFamily="18" charset="0"/>
              </a:rPr>
              <a:t>” el agua, con el objetivo (al menos en los países ricos e industrializados) que el usuario de agua (por lo general industrias) descarguen el agua utilizada, después de un tratamiento, con una calidad adecuada para poder ser reutilizada, por ejemplo, por el municipio (para usos no potables) como agua de riego de parques, lavado de calles.</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Estas leyes establecen estándares de niveles de contaminantes o de calidad del agua permitida para las aguas residuales o negras provenientes de una industria o del drenaje, después de haber pasado por </a:t>
            </a:r>
            <a:r>
              <a:rPr lang="es-MX" dirty="0" err="1">
                <a:latin typeface="Times New Roman" panose="02020603050405020304" pitchFamily="18" charset="0"/>
                <a:cs typeface="Times New Roman" panose="02020603050405020304" pitchFamily="18" charset="0"/>
              </a:rPr>
              <a:t>algun</a:t>
            </a:r>
            <a:r>
              <a:rPr lang="es-MX" dirty="0">
                <a:latin typeface="Times New Roman" panose="02020603050405020304" pitchFamily="18" charset="0"/>
                <a:cs typeface="Times New Roman" panose="02020603050405020304" pitchFamily="18" charset="0"/>
              </a:rPr>
              <a:t> proceso de purificación</a:t>
            </a:r>
          </a:p>
        </p:txBody>
      </p:sp>
      <p:sp>
        <p:nvSpPr>
          <p:cNvPr id="5" name="Rectángulo 4">
            <a:extLst>
              <a:ext uri="{FF2B5EF4-FFF2-40B4-BE49-F238E27FC236}">
                <a16:creationId xmlns:a16="http://schemas.microsoft.com/office/drawing/2014/main" id="{149ABB54-C271-46E2-9442-B86E53031A4F}"/>
              </a:ext>
            </a:extLst>
          </p:cNvPr>
          <p:cNvSpPr/>
          <p:nvPr/>
        </p:nvSpPr>
        <p:spPr>
          <a:xfrm>
            <a:off x="337930" y="3705137"/>
            <a:ext cx="11390244" cy="2308324"/>
          </a:xfrm>
          <a:prstGeom prst="rect">
            <a:avLst/>
          </a:prstGeom>
        </p:spPr>
        <p:txBody>
          <a:bodyPr wrap="square">
            <a:spAutoFit/>
          </a:bodyPr>
          <a:lstStyle/>
          <a:p>
            <a:pPr algn="just"/>
            <a:r>
              <a:rPr lang="es-MX" b="1" dirty="0">
                <a:latin typeface="Times New Roman" panose="02020603050405020304" pitchFamily="18" charset="0"/>
                <a:cs typeface="Times New Roman" panose="02020603050405020304" pitchFamily="18" charset="0"/>
              </a:rPr>
              <a:t>Partes por  millón (ppm):  </a:t>
            </a:r>
            <a:r>
              <a:rPr lang="es-MX" dirty="0">
                <a:latin typeface="Times New Roman" panose="02020603050405020304" pitchFamily="18" charset="0"/>
                <a:cs typeface="Times New Roman" panose="02020603050405020304" pitchFamily="18" charset="0"/>
              </a:rPr>
              <a:t>una parte de soluto en un millón de partes de solvente.</a:t>
            </a:r>
          </a:p>
          <a:p>
            <a:pPr algn="just"/>
            <a:endParaRPr lang="es-MX" dirty="0">
              <a:latin typeface="Times New Roman" panose="02020603050405020304" pitchFamily="18" charset="0"/>
              <a:cs typeface="Times New Roman" panose="02020603050405020304" pitchFamily="18" charset="0"/>
            </a:endParaRPr>
          </a:p>
          <a:p>
            <a:pPr algn="just"/>
            <a:r>
              <a:rPr lang="es-MX" b="1" dirty="0">
                <a:latin typeface="Times New Roman" panose="02020603050405020304" pitchFamily="18" charset="0"/>
                <a:cs typeface="Times New Roman" panose="02020603050405020304" pitchFamily="18" charset="0"/>
              </a:rPr>
              <a:t>Es 1 parte del componente químico en 1 millón de partes de agua</a:t>
            </a:r>
            <a:r>
              <a:rPr lang="es-MX" dirty="0">
                <a:latin typeface="Times New Roman" panose="02020603050405020304" pitchFamily="18" charset="0"/>
                <a:cs typeface="Times New Roman" panose="02020603050405020304" pitchFamily="18" charset="0"/>
              </a:rPr>
              <a:t>. La unidad que se asigna a la parte es una unidad de masa. Entonces, 1 ppm correspondería o </a:t>
            </a:r>
            <a:r>
              <a:rPr lang="es-MX" b="1" u="sng" dirty="0">
                <a:latin typeface="Times New Roman" panose="02020603050405020304" pitchFamily="18" charset="0"/>
                <a:cs typeface="Times New Roman" panose="02020603050405020304" pitchFamily="18" charset="0"/>
              </a:rPr>
              <a:t>l mg</a:t>
            </a:r>
            <a:r>
              <a:rPr lang="es-MX" dirty="0">
                <a:latin typeface="Times New Roman" panose="02020603050405020304" pitchFamily="18" charset="0"/>
                <a:cs typeface="Times New Roman" panose="02020603050405020304" pitchFamily="18" charset="0"/>
              </a:rPr>
              <a:t> de sustancia química en 1 millón de partes de agua (1 millón mg= 1 kg de agua). Dado que la densidad del agua es  cercana 1 g/cm</a:t>
            </a:r>
            <a:r>
              <a:rPr lang="es-MX" baseline="30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 se hace la aproximación de que l kg de agua ocupa un volumen aproximado de ≈1L, por lo que 1 ppm en agua correspondería a 1 mg de componente químico en 1 litro de agua. Esta aproximación es  un tanto más válido cuanto menor sea la concentración de componentes químicos en solución o disueltos en agua.</a:t>
            </a:r>
          </a:p>
        </p:txBody>
      </p:sp>
      <p:graphicFrame>
        <p:nvGraphicFramePr>
          <p:cNvPr id="6" name="Objeto 5">
            <a:extLst>
              <a:ext uri="{FF2B5EF4-FFF2-40B4-BE49-F238E27FC236}">
                <a16:creationId xmlns:a16="http://schemas.microsoft.com/office/drawing/2014/main" id="{F6082D19-EB27-4EF6-96F6-1F1A419F1ABA}"/>
              </a:ext>
            </a:extLst>
          </p:cNvPr>
          <p:cNvGraphicFramePr>
            <a:graphicFrameLocks noChangeAspect="1"/>
          </p:cNvGraphicFramePr>
          <p:nvPr>
            <p:extLst>
              <p:ext uri="{D42A27DB-BD31-4B8C-83A1-F6EECF244321}">
                <p14:modId xmlns:p14="http://schemas.microsoft.com/office/powerpoint/2010/main" val="2162024817"/>
              </p:ext>
            </p:extLst>
          </p:nvPr>
        </p:nvGraphicFramePr>
        <p:xfrm>
          <a:off x="2940050" y="5864225"/>
          <a:ext cx="6105525" cy="785813"/>
        </p:xfrm>
        <a:graphic>
          <a:graphicData uri="http://schemas.openxmlformats.org/presentationml/2006/ole">
            <mc:AlternateContent xmlns:mc="http://schemas.openxmlformats.org/markup-compatibility/2006">
              <mc:Choice xmlns:v="urn:schemas-microsoft-com:vml" Requires="v">
                <p:oleObj spid="_x0000_s1064" name="Equation" r:id="rId3" imgW="3060360" imgH="393480" progId="Equation.DSMT4">
                  <p:embed/>
                </p:oleObj>
              </mc:Choice>
              <mc:Fallback>
                <p:oleObj name="Equation" r:id="rId3" imgW="3060360" imgH="393480" progId="Equation.DSMT4">
                  <p:embed/>
                  <p:pic>
                    <p:nvPicPr>
                      <p:cNvPr id="0" name=""/>
                      <p:cNvPicPr/>
                      <p:nvPr/>
                    </p:nvPicPr>
                    <p:blipFill>
                      <a:blip r:embed="rId4"/>
                      <a:stretch>
                        <a:fillRect/>
                      </a:stretch>
                    </p:blipFill>
                    <p:spPr>
                      <a:xfrm>
                        <a:off x="2940050" y="5864225"/>
                        <a:ext cx="6105525" cy="785813"/>
                      </a:xfrm>
                      <a:prstGeom prst="rect">
                        <a:avLst/>
                      </a:prstGeom>
                    </p:spPr>
                  </p:pic>
                </p:oleObj>
              </mc:Fallback>
            </mc:AlternateContent>
          </a:graphicData>
        </a:graphic>
      </p:graphicFrame>
      <p:sp>
        <p:nvSpPr>
          <p:cNvPr id="7" name="Rectángulo 6">
            <a:extLst>
              <a:ext uri="{FF2B5EF4-FFF2-40B4-BE49-F238E27FC236}">
                <a16:creationId xmlns:a16="http://schemas.microsoft.com/office/drawing/2014/main" id="{5EC4650B-9BD2-44F9-801A-309E830076C6}"/>
              </a:ext>
            </a:extLst>
          </p:cNvPr>
          <p:cNvSpPr/>
          <p:nvPr/>
        </p:nvSpPr>
        <p:spPr>
          <a:xfrm>
            <a:off x="414130" y="2807661"/>
            <a:ext cx="11224591" cy="707886"/>
          </a:xfrm>
          <a:prstGeom prst="rect">
            <a:avLst/>
          </a:prstGeom>
        </p:spPr>
        <p:txBody>
          <a:bodyPr wrap="square">
            <a:spAutoFit/>
          </a:bodyPr>
          <a:lstStyle/>
          <a:p>
            <a:r>
              <a:rPr lang="es-MX" sz="2000" b="1" dirty="0">
                <a:latin typeface="Times New Roman" panose="02020603050405020304" pitchFamily="18" charset="0"/>
                <a:cs typeface="Times New Roman" panose="02020603050405020304" pitchFamily="18" charset="0"/>
              </a:rPr>
              <a:t>Unidades de medición para medir la concentración de sustancias o componentes químicos disueltos en el agua</a:t>
            </a:r>
          </a:p>
        </p:txBody>
      </p:sp>
    </p:spTree>
    <p:extLst>
      <p:ext uri="{BB962C8B-B14F-4D97-AF65-F5344CB8AC3E}">
        <p14:creationId xmlns:p14="http://schemas.microsoft.com/office/powerpoint/2010/main" val="714324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EB20B64-8DCF-4A1C-9F98-263F28F750A0}"/>
              </a:ext>
            </a:extLst>
          </p:cNvPr>
          <p:cNvSpPr/>
          <p:nvPr/>
        </p:nvSpPr>
        <p:spPr>
          <a:xfrm>
            <a:off x="1189381" y="316180"/>
            <a:ext cx="9087680" cy="830997"/>
          </a:xfrm>
          <a:prstGeom prst="rect">
            <a:avLst/>
          </a:prstGeom>
        </p:spPr>
        <p:txBody>
          <a:bodyPr wrap="square">
            <a:spAutoFit/>
          </a:bodyPr>
          <a:lstStyle/>
          <a:p>
            <a:r>
              <a:rPr lang="es-MX" sz="2400" dirty="0">
                <a:latin typeface="Times New Roman" panose="02020603050405020304" pitchFamily="18" charset="0"/>
                <a:cs typeface="Times New Roman" panose="02020603050405020304" pitchFamily="18" charset="0"/>
              </a:rPr>
              <a:t>En componentes en alta o media concentración, se utilizan unidades más conocidas en Química</a:t>
            </a:r>
            <a:r>
              <a:rPr lang="es-MX" dirty="0">
                <a:latin typeface="Times New Roman" panose="02020603050405020304" pitchFamily="18" charset="0"/>
                <a:cs typeface="Times New Roman" panose="02020603050405020304" pitchFamily="18" charset="0"/>
              </a:rPr>
              <a:t>:</a:t>
            </a:r>
          </a:p>
        </p:txBody>
      </p:sp>
      <p:graphicFrame>
        <p:nvGraphicFramePr>
          <p:cNvPr id="3" name="Objeto 2">
            <a:extLst>
              <a:ext uri="{FF2B5EF4-FFF2-40B4-BE49-F238E27FC236}">
                <a16:creationId xmlns:a16="http://schemas.microsoft.com/office/drawing/2014/main" id="{6039537D-3279-432F-8CD7-0BCA0092DDE5}"/>
              </a:ext>
            </a:extLst>
          </p:cNvPr>
          <p:cNvGraphicFramePr>
            <a:graphicFrameLocks noChangeAspect="1"/>
          </p:cNvGraphicFramePr>
          <p:nvPr>
            <p:extLst>
              <p:ext uri="{D42A27DB-BD31-4B8C-83A1-F6EECF244321}">
                <p14:modId xmlns:p14="http://schemas.microsoft.com/office/powerpoint/2010/main" val="4018057231"/>
              </p:ext>
            </p:extLst>
          </p:nvPr>
        </p:nvGraphicFramePr>
        <p:xfrm>
          <a:off x="1829627" y="1609379"/>
          <a:ext cx="8112988" cy="4274585"/>
        </p:xfrm>
        <a:graphic>
          <a:graphicData uri="http://schemas.openxmlformats.org/presentationml/2006/ole">
            <mc:AlternateContent xmlns:mc="http://schemas.openxmlformats.org/markup-compatibility/2006">
              <mc:Choice xmlns:v="urn:schemas-microsoft-com:vml" Requires="v">
                <p:oleObj spid="_x0000_s2088" name="Equation" r:id="rId3" imgW="3543120" imgH="1866600" progId="Equation.DSMT4">
                  <p:embed/>
                </p:oleObj>
              </mc:Choice>
              <mc:Fallback>
                <p:oleObj name="Equation" r:id="rId3" imgW="3543120" imgH="1866600" progId="Equation.DSMT4">
                  <p:embed/>
                  <p:pic>
                    <p:nvPicPr>
                      <p:cNvPr id="0" name=""/>
                      <p:cNvPicPr/>
                      <p:nvPr/>
                    </p:nvPicPr>
                    <p:blipFill>
                      <a:blip r:embed="rId4"/>
                      <a:stretch>
                        <a:fillRect/>
                      </a:stretch>
                    </p:blipFill>
                    <p:spPr>
                      <a:xfrm>
                        <a:off x="1829627" y="1609379"/>
                        <a:ext cx="8112988" cy="4274585"/>
                      </a:xfrm>
                      <a:prstGeom prst="rect">
                        <a:avLst/>
                      </a:prstGeom>
                    </p:spPr>
                  </p:pic>
                </p:oleObj>
              </mc:Fallback>
            </mc:AlternateContent>
          </a:graphicData>
        </a:graphic>
      </p:graphicFrame>
    </p:spTree>
    <p:extLst>
      <p:ext uri="{BB962C8B-B14F-4D97-AF65-F5344CB8AC3E}">
        <p14:creationId xmlns:p14="http://schemas.microsoft.com/office/powerpoint/2010/main" val="34787510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9CC13377-E3FE-4789-A9A7-93ECDD8B263A}"/>
              </a:ext>
            </a:extLst>
          </p:cNvPr>
          <p:cNvSpPr/>
          <p:nvPr/>
        </p:nvSpPr>
        <p:spPr>
          <a:xfrm>
            <a:off x="344555" y="236668"/>
            <a:ext cx="11483010" cy="6463308"/>
          </a:xfrm>
          <a:prstGeom prst="rect">
            <a:avLst/>
          </a:prstGeom>
        </p:spPr>
        <p:txBody>
          <a:bodyPr wrap="square">
            <a:spAutoFit/>
          </a:bodyPr>
          <a:lstStyle/>
          <a:p>
            <a:pPr algn="just"/>
            <a:r>
              <a:rPr lang="es-MX" b="1" dirty="0">
                <a:latin typeface="Times New Roman" panose="02020603050405020304" pitchFamily="18" charset="0"/>
                <a:cs typeface="Times New Roman" panose="02020603050405020304" pitchFamily="18" charset="0"/>
              </a:rPr>
              <a:t>Los gases </a:t>
            </a:r>
            <a:r>
              <a:rPr lang="es-MX" dirty="0">
                <a:latin typeface="Times New Roman" panose="02020603050405020304" pitchFamily="18" charset="0"/>
                <a:cs typeface="Times New Roman" panose="02020603050405020304" pitchFamily="18" charset="0"/>
              </a:rPr>
              <a:t>más abundantes son los provenientes de la disolución de gases atmosféricos (CO</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N</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y O</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principalmente), los producidos por la actividad de los seres vivos (CO</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y O</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y los originados por la descomposición, aerobia o anaerobia, de los mismos (CO</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CH</a:t>
            </a:r>
            <a:r>
              <a:rPr lang="es-MX" baseline="-25000" dirty="0">
                <a:latin typeface="Times New Roman" panose="02020603050405020304" pitchFamily="18" charset="0"/>
                <a:cs typeface="Times New Roman" panose="02020603050405020304" pitchFamily="18" charset="0"/>
              </a:rPr>
              <a:t>4</a:t>
            </a:r>
            <a:r>
              <a:rPr lang="es-MX" dirty="0">
                <a:latin typeface="Times New Roman" panose="02020603050405020304" pitchFamily="18" charset="0"/>
                <a:cs typeface="Times New Roman" panose="02020603050405020304" pitchFamily="18" charset="0"/>
              </a:rPr>
              <a:t>, H</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S, NH</a:t>
            </a:r>
            <a:r>
              <a:rPr lang="es-MX" baseline="-25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Los iones presentes en mayor concentración provienen:</a:t>
            </a:r>
          </a:p>
          <a:p>
            <a:pPr algn="just"/>
            <a:r>
              <a:rPr lang="es-MX" dirty="0">
                <a:latin typeface="Times New Roman" panose="02020603050405020304" pitchFamily="18" charset="0"/>
                <a:cs typeface="Times New Roman" panose="02020603050405020304" pitchFamily="18" charset="0"/>
              </a:rPr>
              <a:t>  </a:t>
            </a:r>
          </a:p>
          <a:p>
            <a:pPr algn="just"/>
            <a:r>
              <a:rPr lang="es-MX" dirty="0">
                <a:latin typeface="Times New Roman" panose="02020603050405020304" pitchFamily="18" charset="0"/>
                <a:cs typeface="Times New Roman" panose="02020603050405020304" pitchFamily="18" charset="0"/>
              </a:rPr>
              <a:t>	De disolución y meteorización de los materiales de la corteza terrestre, entre los cationes más abundantes: 	Ca</a:t>
            </a:r>
            <a:r>
              <a:rPr lang="es-MX" baseline="30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a:t>
            </a:r>
            <a:r>
              <a:rPr lang="es-MX" dirty="0" err="1">
                <a:latin typeface="Times New Roman" panose="02020603050405020304" pitchFamily="18" charset="0"/>
                <a:cs typeface="Times New Roman" panose="02020603050405020304" pitchFamily="18" charset="0"/>
              </a:rPr>
              <a:t>Na</a:t>
            </a:r>
            <a:r>
              <a:rPr lang="es-MX" baseline="30000" dirty="0">
                <a:latin typeface="Times New Roman" panose="02020603050405020304" pitchFamily="18" charset="0"/>
                <a:cs typeface="Times New Roman" panose="02020603050405020304" pitchFamily="18" charset="0"/>
              </a:rPr>
              <a:t>+</a:t>
            </a:r>
            <a:r>
              <a:rPr lang="es-MX" dirty="0">
                <a:latin typeface="Times New Roman" panose="02020603050405020304" pitchFamily="18" charset="0"/>
                <a:cs typeface="Times New Roman" panose="02020603050405020304" pitchFamily="18" charset="0"/>
              </a:rPr>
              <a:t>, Mg</a:t>
            </a:r>
            <a:r>
              <a:rPr lang="es-MX" baseline="30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K</a:t>
            </a:r>
            <a:r>
              <a:rPr lang="es-MX" baseline="30000" dirty="0">
                <a:latin typeface="Times New Roman" panose="02020603050405020304" pitchFamily="18" charset="0"/>
                <a:cs typeface="Times New Roman" panose="02020603050405020304" pitchFamily="18" charset="0"/>
              </a:rPr>
              <a:t>+</a:t>
            </a:r>
            <a:r>
              <a:rPr lang="es-MX" dirty="0">
                <a:latin typeface="Times New Roman" panose="02020603050405020304" pitchFamily="18" charset="0"/>
                <a:cs typeface="Times New Roman" panose="02020603050405020304" pitchFamily="18" charset="0"/>
              </a:rPr>
              <a:t>, Fe</a:t>
            </a:r>
            <a:r>
              <a:rPr lang="es-MX" baseline="30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 (estos pueden estar en forma de complejos ionizados, ligandos con  compuestos 	como ácidos orgánicos, o inorgánicos como Cl</a:t>
            </a:r>
            <a:r>
              <a:rPr lang="es-MX" baseline="30000" dirty="0">
                <a:latin typeface="Times New Roman" panose="02020603050405020304" pitchFamily="18" charset="0"/>
                <a:cs typeface="Times New Roman" panose="02020603050405020304" pitchFamily="18" charset="0"/>
              </a:rPr>
              <a:t>-</a:t>
            </a:r>
            <a:r>
              <a:rPr lang="es-MX" dirty="0">
                <a:latin typeface="Times New Roman" panose="02020603050405020304" pitchFamily="18" charset="0"/>
                <a:cs typeface="Times New Roman" panose="02020603050405020304" pitchFamily="18" charset="0"/>
              </a:rPr>
              <a:t>, OH</a:t>
            </a:r>
            <a:r>
              <a:rPr lang="es-MX" baseline="30000" dirty="0">
                <a:latin typeface="Times New Roman" panose="02020603050405020304" pitchFamily="18" charset="0"/>
                <a:cs typeface="Times New Roman" panose="02020603050405020304" pitchFamily="18" charset="0"/>
              </a:rPr>
              <a:t>-</a:t>
            </a:r>
            <a:r>
              <a:rPr lang="es-MX" dirty="0">
                <a:latin typeface="Times New Roman" panose="02020603050405020304" pitchFamily="18" charset="0"/>
                <a:cs typeface="Times New Roman" panose="02020603050405020304" pitchFamily="18" charset="0"/>
              </a:rPr>
              <a:t>) y aniones como  HCO</a:t>
            </a:r>
            <a:r>
              <a:rPr lang="es-MX" baseline="-25000" dirty="0">
                <a:latin typeface="Times New Roman" panose="02020603050405020304" pitchFamily="18" charset="0"/>
                <a:cs typeface="Times New Roman" panose="02020603050405020304" pitchFamily="18" charset="0"/>
              </a:rPr>
              <a:t>3</a:t>
            </a:r>
            <a:r>
              <a:rPr lang="es-MX" baseline="30000" dirty="0">
                <a:latin typeface="Times New Roman" panose="02020603050405020304" pitchFamily="18" charset="0"/>
                <a:cs typeface="Times New Roman" panose="02020603050405020304" pitchFamily="18" charset="0"/>
              </a:rPr>
              <a:t>-</a:t>
            </a:r>
            <a:r>
              <a:rPr lang="es-MX" dirty="0">
                <a:latin typeface="Times New Roman" panose="02020603050405020304" pitchFamily="18" charset="0"/>
                <a:cs typeface="Times New Roman" panose="02020603050405020304" pitchFamily="18" charset="0"/>
              </a:rPr>
              <a:t>, Cl</a:t>
            </a:r>
            <a:r>
              <a:rPr lang="es-MX" baseline="30000" dirty="0">
                <a:latin typeface="Times New Roman" panose="02020603050405020304" pitchFamily="18" charset="0"/>
                <a:cs typeface="Times New Roman" panose="02020603050405020304" pitchFamily="18" charset="0"/>
              </a:rPr>
              <a:t>-</a:t>
            </a:r>
            <a:r>
              <a:rPr lang="es-MX" dirty="0">
                <a:latin typeface="Times New Roman" panose="02020603050405020304" pitchFamily="18" charset="0"/>
                <a:cs typeface="Times New Roman" panose="02020603050405020304" pitchFamily="18" charset="0"/>
              </a:rPr>
              <a:t>, SO</a:t>
            </a:r>
            <a:r>
              <a:rPr lang="es-MX" baseline="-25000" dirty="0">
                <a:latin typeface="Times New Roman" panose="02020603050405020304" pitchFamily="18" charset="0"/>
                <a:cs typeface="Times New Roman" panose="02020603050405020304" pitchFamily="18" charset="0"/>
              </a:rPr>
              <a:t>4</a:t>
            </a:r>
            <a:r>
              <a:rPr lang="es-MX" baseline="30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PO</a:t>
            </a:r>
            <a:r>
              <a:rPr lang="es-MX" baseline="-25000" dirty="0">
                <a:latin typeface="Times New Roman" panose="02020603050405020304" pitchFamily="18" charset="0"/>
                <a:cs typeface="Times New Roman" panose="02020603050405020304" pitchFamily="18" charset="0"/>
              </a:rPr>
              <a:t>4</a:t>
            </a:r>
            <a:r>
              <a:rPr lang="es-MX" baseline="30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 F, NO</a:t>
            </a:r>
            <a:r>
              <a:rPr lang="es-MX" baseline="-25000" dirty="0">
                <a:latin typeface="Times New Roman" panose="02020603050405020304" pitchFamily="18" charset="0"/>
                <a:cs typeface="Times New Roman" panose="02020603050405020304" pitchFamily="18" charset="0"/>
              </a:rPr>
              <a:t>3</a:t>
            </a:r>
            <a:r>
              <a:rPr lang="es-MX" baseline="30000" dirty="0">
                <a:latin typeface="Times New Roman" panose="02020603050405020304" pitchFamily="18" charset="0"/>
                <a:cs typeface="Times New Roman" panose="02020603050405020304" pitchFamily="18" charset="0"/>
              </a:rPr>
              <a:t>-</a:t>
            </a:r>
            <a:r>
              <a:rPr lang="es-MX" dirty="0">
                <a:latin typeface="Times New Roman" panose="02020603050405020304" pitchFamily="18" charset="0"/>
                <a:cs typeface="Times New Roman" panose="02020603050405020304" pitchFamily="18" charset="0"/>
              </a:rPr>
              <a:t>.</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	De iones presentes en el agua de lluvia, como el H</a:t>
            </a:r>
            <a:r>
              <a:rPr lang="es-MX" baseline="-25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O</a:t>
            </a:r>
            <a:r>
              <a:rPr lang="es-MX" baseline="30000" dirty="0">
                <a:latin typeface="Times New Roman" panose="02020603050405020304" pitchFamily="18" charset="0"/>
                <a:cs typeface="Times New Roman" panose="02020603050405020304" pitchFamily="18" charset="0"/>
              </a:rPr>
              <a:t>+</a:t>
            </a:r>
            <a:r>
              <a:rPr lang="es-MX" dirty="0">
                <a:latin typeface="Times New Roman" panose="02020603050405020304" pitchFamily="18" charset="0"/>
                <a:cs typeface="Times New Roman" panose="02020603050405020304" pitchFamily="18" charset="0"/>
              </a:rPr>
              <a:t> y  HCO</a:t>
            </a:r>
            <a:r>
              <a:rPr lang="es-MX" baseline="-25000" dirty="0">
                <a:latin typeface="Times New Roman" panose="02020603050405020304" pitchFamily="18" charset="0"/>
                <a:cs typeface="Times New Roman" panose="02020603050405020304" pitchFamily="18" charset="0"/>
              </a:rPr>
              <a:t>3</a:t>
            </a:r>
            <a:r>
              <a:rPr lang="es-MX" baseline="30000" dirty="0">
                <a:latin typeface="Times New Roman" panose="02020603050405020304" pitchFamily="18" charset="0"/>
                <a:cs typeface="Times New Roman" panose="02020603050405020304" pitchFamily="18" charset="0"/>
              </a:rPr>
              <a:t>-</a:t>
            </a:r>
            <a:r>
              <a:rPr lang="es-MX" dirty="0">
                <a:latin typeface="Times New Roman" panose="02020603050405020304" pitchFamily="18" charset="0"/>
                <a:cs typeface="Times New Roman" panose="02020603050405020304" pitchFamily="18" charset="0"/>
              </a:rPr>
              <a:t>.</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	De los procesos de degradación de seres vivos: SO</a:t>
            </a:r>
            <a:r>
              <a:rPr lang="es-MX" baseline="-25000" dirty="0">
                <a:latin typeface="Times New Roman" panose="02020603050405020304" pitchFamily="18" charset="0"/>
                <a:cs typeface="Times New Roman" panose="02020603050405020304" pitchFamily="18" charset="0"/>
              </a:rPr>
              <a:t>4</a:t>
            </a:r>
            <a:r>
              <a:rPr lang="es-MX" baseline="30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PO</a:t>
            </a:r>
            <a:r>
              <a:rPr lang="es-MX" baseline="-25000" dirty="0">
                <a:latin typeface="Times New Roman" panose="02020603050405020304" pitchFamily="18" charset="0"/>
                <a:cs typeface="Times New Roman" panose="02020603050405020304" pitchFamily="18" charset="0"/>
              </a:rPr>
              <a:t>3</a:t>
            </a:r>
            <a:r>
              <a:rPr lang="es-MX" baseline="30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 NO</a:t>
            </a:r>
            <a:r>
              <a:rPr lang="es-MX" baseline="-25000" dirty="0">
                <a:latin typeface="Times New Roman" panose="02020603050405020304" pitchFamily="18" charset="0"/>
                <a:cs typeface="Times New Roman" panose="02020603050405020304" pitchFamily="18" charset="0"/>
              </a:rPr>
              <a:t>3</a:t>
            </a:r>
            <a:r>
              <a:rPr lang="es-MX" baseline="30000" dirty="0">
                <a:latin typeface="Times New Roman" panose="02020603050405020304" pitchFamily="18" charset="0"/>
                <a:cs typeface="Times New Roman" panose="02020603050405020304" pitchFamily="18" charset="0"/>
              </a:rPr>
              <a:t>-</a:t>
            </a:r>
            <a:r>
              <a:rPr lang="es-MX" dirty="0">
                <a:latin typeface="Times New Roman" panose="02020603050405020304" pitchFamily="18" charset="0"/>
                <a:cs typeface="Times New Roman" panose="02020603050405020304" pitchFamily="18" charset="0"/>
              </a:rPr>
              <a:t>, NH</a:t>
            </a:r>
            <a:r>
              <a:rPr lang="es-MX" baseline="-25000" dirty="0">
                <a:latin typeface="Times New Roman" panose="02020603050405020304" pitchFamily="18" charset="0"/>
                <a:cs typeface="Times New Roman" panose="02020603050405020304" pitchFamily="18" charset="0"/>
              </a:rPr>
              <a:t>4</a:t>
            </a:r>
            <a:r>
              <a:rPr lang="es-MX" baseline="30000" dirty="0">
                <a:latin typeface="Times New Roman" panose="02020603050405020304" pitchFamily="18" charset="0"/>
                <a:cs typeface="Times New Roman" panose="02020603050405020304" pitchFamily="18" charset="0"/>
              </a:rPr>
              <a:t>+</a:t>
            </a:r>
            <a:r>
              <a:rPr lang="es-MX" dirty="0">
                <a:latin typeface="Times New Roman" panose="02020603050405020304" pitchFamily="18" charset="0"/>
                <a:cs typeface="Times New Roman" panose="02020603050405020304" pitchFamily="18" charset="0"/>
              </a:rPr>
              <a:t>, CH</a:t>
            </a:r>
            <a:r>
              <a:rPr lang="es-MX" baseline="-25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COO</a:t>
            </a:r>
            <a:r>
              <a:rPr lang="es-MX" baseline="30000" dirty="0">
                <a:latin typeface="Times New Roman" panose="02020603050405020304" pitchFamily="18" charset="0"/>
                <a:cs typeface="Times New Roman" panose="02020603050405020304" pitchFamily="18" charset="0"/>
              </a:rPr>
              <a:t>-</a:t>
            </a:r>
            <a:r>
              <a:rPr lang="es-MX" dirty="0">
                <a:latin typeface="Times New Roman" panose="02020603050405020304" pitchFamily="18" charset="0"/>
                <a:cs typeface="Times New Roman" panose="02020603050405020304" pitchFamily="18" charset="0"/>
              </a:rPr>
              <a:t>, etc.</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La presencia de  componentes ácidos en aguas, que pueden tener un efecto importante en los procesos de meteorización,  como los ácidos orgánicos provenientes de la oxidación de la materia orgánica.  Especies inorgánicas en suspensión  se originan de erosión  e intemperismo químico por agua  en los materiales terrestres,  como areniscas (sílice) y arcillas (aluminosilicatos) los más abundantes.</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La materia orgánica disuelta en agua y procedente de fuentes naturales,  las principales vienen de seres vivos, como aminoácidos, hidratos de carbono, ácidos grasos, alcoholes, terpenos, pigmentos naturales, etc. En suspensión o estado coloidal de sustancias que constituyen materia orgánica delos suelos, junto a macromoléculas orgánicas de origen natural, como proteínas y polisacáridos.</a:t>
            </a:r>
          </a:p>
        </p:txBody>
      </p:sp>
    </p:spTree>
    <p:extLst>
      <p:ext uri="{BB962C8B-B14F-4D97-AF65-F5344CB8AC3E}">
        <p14:creationId xmlns:p14="http://schemas.microsoft.com/office/powerpoint/2010/main" val="10391999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285B4BB0-8AC3-4F5C-A5F6-A5773FA2F9A9}"/>
              </a:ext>
            </a:extLst>
          </p:cNvPr>
          <p:cNvSpPr/>
          <p:nvPr/>
        </p:nvSpPr>
        <p:spPr>
          <a:xfrm>
            <a:off x="543338" y="265188"/>
            <a:ext cx="11164958" cy="923330"/>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Las especies  mencionadas anteriormente pueden presentar variaciones en su naturaleza y concentración,  dependiendo del tipo de agua que se trate. Por lo que, las aguas naturales se  pueden clasificar en diferentes tipos, dependiendo de características específicas en composición, lo cual podría ser útil a futuro evaluar su contaminación y el grado.</a:t>
            </a:r>
          </a:p>
        </p:txBody>
      </p:sp>
      <p:sp>
        <p:nvSpPr>
          <p:cNvPr id="3" name="Rectángulo 2">
            <a:extLst>
              <a:ext uri="{FF2B5EF4-FFF2-40B4-BE49-F238E27FC236}">
                <a16:creationId xmlns:a16="http://schemas.microsoft.com/office/drawing/2014/main" id="{1665ABDF-7DC5-438B-A30B-C246E1E2F8F9}"/>
              </a:ext>
            </a:extLst>
          </p:cNvPr>
          <p:cNvSpPr/>
          <p:nvPr/>
        </p:nvSpPr>
        <p:spPr>
          <a:xfrm>
            <a:off x="576468" y="1363681"/>
            <a:ext cx="11330609" cy="5062924"/>
          </a:xfrm>
          <a:prstGeom prst="rect">
            <a:avLst/>
          </a:prstGeom>
        </p:spPr>
        <p:txBody>
          <a:bodyPr wrap="square">
            <a:spAutoFit/>
          </a:bodyPr>
          <a:lstStyle/>
          <a:p>
            <a:r>
              <a:rPr lang="es-MX" sz="1700" b="1" dirty="0">
                <a:latin typeface="Times New Roman" panose="02020603050405020304" pitchFamily="18" charset="0"/>
                <a:cs typeface="Times New Roman" panose="02020603050405020304" pitchFamily="18" charset="0"/>
              </a:rPr>
              <a:t>Agua atmosférica (meteórica)</a:t>
            </a:r>
            <a:r>
              <a:rPr lang="es-MX" sz="1700" dirty="0">
                <a:latin typeface="Times New Roman" panose="02020603050405020304" pitchFamily="18" charset="0"/>
                <a:cs typeface="Times New Roman" panose="02020603050405020304" pitchFamily="18" charset="0"/>
              </a:rPr>
              <a:t>, agua líquida natural presente en la atmósfera (nubes). Se caracteriza porque:</a:t>
            </a:r>
          </a:p>
          <a:p>
            <a:r>
              <a:rPr lang="es-MX" sz="1700" dirty="0">
                <a:latin typeface="Times New Roman" panose="02020603050405020304" pitchFamily="18" charset="0"/>
                <a:cs typeface="Times New Roman" panose="02020603050405020304" pitchFamily="18" charset="0"/>
              </a:rPr>
              <a:t>	-Tiene en disolución gases presentes en  la atmosfera: CO</a:t>
            </a:r>
            <a:r>
              <a:rPr lang="es-MX" sz="1700" baseline="-25000" dirty="0">
                <a:latin typeface="Times New Roman" panose="02020603050405020304" pitchFamily="18" charset="0"/>
                <a:cs typeface="Times New Roman" panose="02020603050405020304" pitchFamily="18" charset="0"/>
              </a:rPr>
              <a:t>2</a:t>
            </a:r>
            <a:r>
              <a:rPr lang="es-MX" sz="1700" dirty="0">
                <a:latin typeface="Times New Roman" panose="02020603050405020304" pitchFamily="18" charset="0"/>
                <a:cs typeface="Times New Roman" panose="02020603050405020304" pitchFamily="18" charset="0"/>
              </a:rPr>
              <a:t>, SO</a:t>
            </a:r>
            <a:r>
              <a:rPr lang="es-MX" sz="1700" baseline="-25000" dirty="0">
                <a:latin typeface="Times New Roman" panose="02020603050405020304" pitchFamily="18" charset="0"/>
                <a:cs typeface="Times New Roman" panose="02020603050405020304" pitchFamily="18" charset="0"/>
              </a:rPr>
              <a:t>2</a:t>
            </a:r>
            <a:r>
              <a:rPr lang="es-MX" sz="1700" dirty="0">
                <a:latin typeface="Times New Roman" panose="02020603050405020304" pitchFamily="18" charset="0"/>
                <a:cs typeface="Times New Roman" panose="02020603050405020304" pitchFamily="18" charset="0"/>
              </a:rPr>
              <a:t>, NO, O</a:t>
            </a:r>
            <a:r>
              <a:rPr lang="es-MX" sz="1700" baseline="-25000" dirty="0">
                <a:latin typeface="Times New Roman" panose="02020603050405020304" pitchFamily="18" charset="0"/>
                <a:cs typeface="Times New Roman" panose="02020603050405020304" pitchFamily="18" charset="0"/>
              </a:rPr>
              <a:t>2</a:t>
            </a:r>
            <a:r>
              <a:rPr lang="es-MX" sz="1700" dirty="0">
                <a:latin typeface="Times New Roman" panose="02020603050405020304" pitchFamily="18" charset="0"/>
                <a:cs typeface="Times New Roman" panose="02020603050405020304" pitchFamily="18" charset="0"/>
              </a:rPr>
              <a:t>, O</a:t>
            </a:r>
            <a:r>
              <a:rPr lang="es-MX" sz="1700" baseline="-25000" dirty="0">
                <a:latin typeface="Times New Roman" panose="02020603050405020304" pitchFamily="18" charset="0"/>
                <a:cs typeface="Times New Roman" panose="02020603050405020304" pitchFamily="18" charset="0"/>
              </a:rPr>
              <a:t>3</a:t>
            </a:r>
            <a:r>
              <a:rPr lang="es-MX" sz="1700" dirty="0">
                <a:latin typeface="Times New Roman" panose="02020603050405020304" pitchFamily="18" charset="0"/>
                <a:cs typeface="Times New Roman" panose="02020603050405020304" pitchFamily="18" charset="0"/>
              </a:rPr>
              <a:t>, CH</a:t>
            </a:r>
            <a:r>
              <a:rPr lang="es-MX" sz="1700" baseline="-25000" dirty="0">
                <a:latin typeface="Times New Roman" panose="02020603050405020304" pitchFamily="18" charset="0"/>
                <a:cs typeface="Times New Roman" panose="02020603050405020304" pitchFamily="18" charset="0"/>
              </a:rPr>
              <a:t>4</a:t>
            </a:r>
            <a:r>
              <a:rPr lang="es-MX" sz="1700" dirty="0">
                <a:latin typeface="Times New Roman" panose="02020603050405020304" pitchFamily="18" charset="0"/>
                <a:cs typeface="Times New Roman" panose="02020603050405020304" pitchFamily="18" charset="0"/>
              </a:rPr>
              <a:t>, etc.</a:t>
            </a:r>
          </a:p>
          <a:p>
            <a:r>
              <a:rPr lang="es-MX" sz="1700" dirty="0">
                <a:latin typeface="Times New Roman" panose="02020603050405020304" pitchFamily="18" charset="0"/>
                <a:cs typeface="Times New Roman" panose="02020603050405020304" pitchFamily="18" charset="0"/>
              </a:rPr>
              <a:t>	-Es un agua  con bajo contenido mineral (10-100 ppm como valores medios),</a:t>
            </a:r>
          </a:p>
          <a:p>
            <a:r>
              <a:rPr lang="es-MX" sz="1700" dirty="0">
                <a:latin typeface="Times New Roman" panose="02020603050405020304" pitchFamily="18" charset="0"/>
                <a:cs typeface="Times New Roman" panose="02020603050405020304" pitchFamily="18" charset="0"/>
              </a:rPr>
              <a:t>	dependiendo de las zonas marinas o continentales.</a:t>
            </a:r>
          </a:p>
          <a:p>
            <a:r>
              <a:rPr lang="es-MX" sz="1700" dirty="0">
                <a:latin typeface="Times New Roman" panose="02020603050405020304" pitchFamily="18" charset="0"/>
                <a:cs typeface="Times New Roman" panose="02020603050405020304" pitchFamily="18" charset="0"/>
              </a:rPr>
              <a:t>	- Agua con bajo contenido en sustancias orgánicas provenientes de oxidación de compuestos orgánicos en 	general y de algunos hidrocarburos simples, en particular.</a:t>
            </a:r>
          </a:p>
          <a:p>
            <a:endParaRPr lang="es-MX" sz="1700" dirty="0">
              <a:latin typeface="Times New Roman" panose="02020603050405020304" pitchFamily="18" charset="0"/>
              <a:cs typeface="Times New Roman" panose="02020603050405020304" pitchFamily="18" charset="0"/>
            </a:endParaRPr>
          </a:p>
          <a:p>
            <a:r>
              <a:rPr lang="es-MX" sz="1700" b="1" dirty="0">
                <a:latin typeface="Times New Roman" panose="02020603050405020304" pitchFamily="18" charset="0"/>
                <a:cs typeface="Times New Roman" panose="02020603050405020304" pitchFamily="18" charset="0"/>
              </a:rPr>
              <a:t>Aguas superficiales de escorrentía (flujo superficial)</a:t>
            </a:r>
            <a:r>
              <a:rPr lang="es-MX" sz="1700" dirty="0">
                <a:latin typeface="Times New Roman" panose="02020603050405020304" pitchFamily="18" charset="0"/>
                <a:cs typeface="Times New Roman" panose="02020603050405020304" pitchFamily="18" charset="0"/>
              </a:rPr>
              <a:t>,  con características  como:</a:t>
            </a:r>
          </a:p>
          <a:p>
            <a:r>
              <a:rPr lang="es-MX" sz="1700" dirty="0">
                <a:latin typeface="Times New Roman" panose="02020603050405020304" pitchFamily="18" charset="0"/>
                <a:cs typeface="Times New Roman" panose="02020603050405020304" pitchFamily="18" charset="0"/>
              </a:rPr>
              <a:t>	Su composición  depende fundamentalmente del tipo de coca por donde fluye (cause).</a:t>
            </a:r>
          </a:p>
          <a:p>
            <a:r>
              <a:rPr lang="es-MX" sz="1700" dirty="0">
                <a:latin typeface="Times New Roman" panose="02020603050405020304" pitchFamily="18" charset="0"/>
                <a:cs typeface="Times New Roman" panose="02020603050405020304" pitchFamily="18" charset="0"/>
              </a:rPr>
              <a:t>	- La composición es función del tramo de rio considerado: procesos de erosión y disolución.</a:t>
            </a:r>
          </a:p>
          <a:p>
            <a:r>
              <a:rPr lang="es-MX" sz="1700" dirty="0">
                <a:latin typeface="Times New Roman" panose="02020603050405020304" pitchFamily="18" charset="0"/>
                <a:cs typeface="Times New Roman" panose="02020603050405020304" pitchFamily="18" charset="0"/>
              </a:rPr>
              <a:t>	- Los estuarios son zonas especiales con fenómenos de estratificación y coagulación.</a:t>
            </a:r>
          </a:p>
          <a:p>
            <a:endParaRPr lang="es-MX" sz="1700" dirty="0">
              <a:latin typeface="Times New Roman" panose="02020603050405020304" pitchFamily="18" charset="0"/>
              <a:cs typeface="Times New Roman" panose="02020603050405020304" pitchFamily="18" charset="0"/>
            </a:endParaRPr>
          </a:p>
          <a:p>
            <a:r>
              <a:rPr lang="es-MX" sz="1700" b="1" dirty="0">
                <a:latin typeface="Times New Roman" panose="02020603050405020304" pitchFamily="18" charset="0"/>
                <a:cs typeface="Times New Roman" panose="02020603050405020304" pitchFamily="18" charset="0"/>
              </a:rPr>
              <a:t>Aguas lacustres, presas, embalses</a:t>
            </a:r>
            <a:r>
              <a:rPr lang="es-MX" sz="1700" dirty="0">
                <a:latin typeface="Times New Roman" panose="02020603050405020304" pitchFamily="18" charset="0"/>
                <a:cs typeface="Times New Roman" panose="02020603050405020304" pitchFamily="18" charset="0"/>
              </a:rPr>
              <a:t>,  con características como:</a:t>
            </a:r>
          </a:p>
          <a:p>
            <a:r>
              <a:rPr lang="es-MX" sz="1700" dirty="0">
                <a:latin typeface="Times New Roman" panose="02020603050405020304" pitchFamily="18" charset="0"/>
                <a:cs typeface="Times New Roman" panose="02020603050405020304" pitchFamily="18" charset="0"/>
              </a:rPr>
              <a:t>	- Profundidad, superior a 8 metros ocurre estratificación térmica, que  origina a la existencia de dos zonas 	separadas por </a:t>
            </a:r>
            <a:r>
              <a:rPr lang="es-MX" sz="1700" b="1" u="sng" dirty="0">
                <a:latin typeface="Times New Roman" panose="02020603050405020304" pitchFamily="18" charset="0"/>
                <a:cs typeface="Times New Roman" panose="02020603050405020304" pitchFamily="18" charset="0"/>
              </a:rPr>
              <a:t>la termoclina</a:t>
            </a:r>
            <a:r>
              <a:rPr lang="es-MX" sz="1700" dirty="0">
                <a:latin typeface="Times New Roman" panose="02020603050405020304" pitchFamily="18" charset="0"/>
                <a:cs typeface="Times New Roman" panose="02020603050405020304" pitchFamily="18" charset="0"/>
              </a:rPr>
              <a:t>, ocurriendo distintos procesos en una y otra, lo que origina una composición 	diferente (estratificación) en cada una de ellas:</a:t>
            </a:r>
          </a:p>
          <a:p>
            <a:r>
              <a:rPr lang="es-MX" sz="1700" dirty="0">
                <a:latin typeface="Times New Roman" panose="02020603050405020304" pitchFamily="18" charset="0"/>
                <a:cs typeface="Times New Roman" panose="02020603050405020304" pitchFamily="18" charset="0"/>
              </a:rPr>
              <a:t>	-En las zonas superficiales (</a:t>
            </a:r>
            <a:r>
              <a:rPr lang="es-MX" sz="1700" b="1" i="1" dirty="0" err="1">
                <a:solidFill>
                  <a:srgbClr val="FF0000"/>
                </a:solidFill>
                <a:latin typeface="Times New Roman" panose="02020603050405020304" pitchFamily="18" charset="0"/>
                <a:cs typeface="Times New Roman" panose="02020603050405020304" pitchFamily="18" charset="0"/>
              </a:rPr>
              <a:t>Epilimnion</a:t>
            </a:r>
            <a:r>
              <a:rPr lang="es-MX" sz="1700" dirty="0">
                <a:latin typeface="Times New Roman" panose="02020603050405020304" pitchFamily="18" charset="0"/>
                <a:cs typeface="Times New Roman" panose="02020603050405020304" pitchFamily="18" charset="0"/>
              </a:rPr>
              <a:t>), se encuentran especies oxidadas como O</a:t>
            </a:r>
            <a:r>
              <a:rPr lang="es-MX" sz="1700" baseline="-25000" dirty="0">
                <a:latin typeface="Times New Roman" panose="02020603050405020304" pitchFamily="18" charset="0"/>
                <a:cs typeface="Times New Roman" panose="02020603050405020304" pitchFamily="18" charset="0"/>
              </a:rPr>
              <a:t>2</a:t>
            </a:r>
            <a:r>
              <a:rPr lang="es-MX" sz="1700" dirty="0">
                <a:latin typeface="Times New Roman" panose="02020603050405020304" pitchFamily="18" charset="0"/>
                <a:cs typeface="Times New Roman" panose="02020603050405020304" pitchFamily="18" charset="0"/>
              </a:rPr>
              <a:t>, CO</a:t>
            </a:r>
            <a:r>
              <a:rPr lang="es-MX" sz="1700" baseline="-25000" dirty="0">
                <a:latin typeface="Times New Roman" panose="02020603050405020304" pitchFamily="18" charset="0"/>
                <a:cs typeface="Times New Roman" panose="02020603050405020304" pitchFamily="18" charset="0"/>
              </a:rPr>
              <a:t>2</a:t>
            </a:r>
            <a:r>
              <a:rPr lang="es-MX" sz="1700" dirty="0">
                <a:latin typeface="Times New Roman" panose="02020603050405020304" pitchFamily="18" charset="0"/>
                <a:cs typeface="Times New Roman" panose="02020603050405020304" pitchFamily="18" charset="0"/>
              </a:rPr>
              <a:t>, SO</a:t>
            </a:r>
            <a:r>
              <a:rPr lang="es-MX" sz="1700" baseline="-25000" dirty="0">
                <a:latin typeface="Times New Roman" panose="02020603050405020304" pitchFamily="18" charset="0"/>
                <a:cs typeface="Times New Roman" panose="02020603050405020304" pitchFamily="18" charset="0"/>
              </a:rPr>
              <a:t>4</a:t>
            </a:r>
            <a:r>
              <a:rPr lang="es-MX" sz="1700" baseline="30000" dirty="0">
                <a:latin typeface="Times New Roman" panose="02020603050405020304" pitchFamily="18" charset="0"/>
                <a:cs typeface="Times New Roman" panose="02020603050405020304" pitchFamily="18" charset="0"/>
              </a:rPr>
              <a:t>2-</a:t>
            </a:r>
            <a:r>
              <a:rPr lang="es-MX" sz="1700" dirty="0">
                <a:latin typeface="Times New Roman" panose="02020603050405020304" pitchFamily="18" charset="0"/>
                <a:cs typeface="Times New Roman" panose="02020603050405020304" pitchFamily="18" charset="0"/>
              </a:rPr>
              <a:t>, NO</a:t>
            </a:r>
            <a:r>
              <a:rPr lang="es-MX" sz="1700" baseline="-25000" dirty="0">
                <a:latin typeface="Times New Roman" panose="02020603050405020304" pitchFamily="18" charset="0"/>
                <a:cs typeface="Times New Roman" panose="02020603050405020304" pitchFamily="18" charset="0"/>
              </a:rPr>
              <a:t>3</a:t>
            </a:r>
            <a:r>
              <a:rPr lang="es-MX" sz="1700" baseline="30000" dirty="0">
                <a:latin typeface="Times New Roman" panose="02020603050405020304" pitchFamily="18" charset="0"/>
                <a:cs typeface="Times New Roman" panose="02020603050405020304" pitchFamily="18" charset="0"/>
              </a:rPr>
              <a:t>-</a:t>
            </a:r>
            <a:r>
              <a:rPr lang="es-MX" sz="1700" dirty="0">
                <a:latin typeface="Times New Roman" panose="02020603050405020304" pitchFamily="18" charset="0"/>
                <a:cs typeface="Times New Roman" panose="02020603050405020304" pitchFamily="18" charset="0"/>
              </a:rPr>
              <a:t>, Fe(</a:t>
            </a:r>
            <a:r>
              <a:rPr lang="es-MX" sz="1700" baseline="30000" dirty="0">
                <a:latin typeface="Times New Roman" panose="02020603050405020304" pitchFamily="18" charset="0"/>
                <a:cs typeface="Times New Roman" panose="02020603050405020304" pitchFamily="18" charset="0"/>
              </a:rPr>
              <a:t>3+</a:t>
            </a:r>
            <a:r>
              <a:rPr lang="es-MX" sz="1700" dirty="0">
                <a:latin typeface="Times New Roman" panose="02020603050405020304" pitchFamily="18" charset="0"/>
                <a:cs typeface="Times New Roman" panose="02020603050405020304" pitchFamily="18" charset="0"/>
              </a:rPr>
              <a:t>), 	Mn(</a:t>
            </a:r>
            <a:r>
              <a:rPr lang="es-MX" sz="1700" baseline="30000" dirty="0">
                <a:latin typeface="Times New Roman" panose="02020603050405020304" pitchFamily="18" charset="0"/>
                <a:cs typeface="Times New Roman" panose="02020603050405020304" pitchFamily="18" charset="0"/>
              </a:rPr>
              <a:t>4+</a:t>
            </a:r>
            <a:r>
              <a:rPr lang="es-MX" sz="1700" dirty="0">
                <a:latin typeface="Times New Roman" panose="02020603050405020304" pitchFamily="18" charset="0"/>
                <a:cs typeface="Times New Roman" panose="02020603050405020304" pitchFamily="18" charset="0"/>
              </a:rPr>
              <a:t>), ...</a:t>
            </a:r>
          </a:p>
          <a:p>
            <a:r>
              <a:rPr lang="es-MX" sz="1700" dirty="0">
                <a:latin typeface="Times New Roman" panose="02020603050405020304" pitchFamily="18" charset="0"/>
                <a:cs typeface="Times New Roman" panose="02020603050405020304" pitchFamily="18" charset="0"/>
              </a:rPr>
              <a:t>	-En las zonas profundas (</a:t>
            </a:r>
            <a:r>
              <a:rPr lang="es-MX" sz="1700" b="1" i="1" dirty="0" err="1">
                <a:solidFill>
                  <a:srgbClr val="FF0000"/>
                </a:solidFill>
                <a:latin typeface="Times New Roman" panose="02020603050405020304" pitchFamily="18" charset="0"/>
                <a:cs typeface="Times New Roman" panose="02020603050405020304" pitchFamily="18" charset="0"/>
              </a:rPr>
              <a:t>Hypolimnion</a:t>
            </a:r>
            <a:r>
              <a:rPr lang="es-MX" sz="1700" dirty="0">
                <a:latin typeface="Times New Roman" panose="02020603050405020304" pitchFamily="18" charset="0"/>
                <a:cs typeface="Times New Roman" panose="02020603050405020304" pitchFamily="18" charset="0"/>
              </a:rPr>
              <a:t>) se encuentran especies reducidas como CH</a:t>
            </a:r>
            <a:r>
              <a:rPr lang="es-MX" sz="1700" baseline="-25000" dirty="0">
                <a:latin typeface="Times New Roman" panose="02020603050405020304" pitchFamily="18" charset="0"/>
                <a:cs typeface="Times New Roman" panose="02020603050405020304" pitchFamily="18" charset="0"/>
              </a:rPr>
              <a:t>4</a:t>
            </a:r>
            <a:r>
              <a:rPr lang="es-MX" sz="1700" dirty="0">
                <a:latin typeface="Times New Roman" panose="02020603050405020304" pitchFamily="18" charset="0"/>
                <a:cs typeface="Times New Roman" panose="02020603050405020304" pitchFamily="18" charset="0"/>
              </a:rPr>
              <a:t>, H</a:t>
            </a:r>
            <a:r>
              <a:rPr lang="es-MX" sz="1700" baseline="-25000" dirty="0">
                <a:latin typeface="Times New Roman" panose="02020603050405020304" pitchFamily="18" charset="0"/>
                <a:cs typeface="Times New Roman" panose="02020603050405020304" pitchFamily="18" charset="0"/>
              </a:rPr>
              <a:t>2</a:t>
            </a:r>
            <a:r>
              <a:rPr lang="es-MX" sz="1700" dirty="0">
                <a:latin typeface="Times New Roman" panose="02020603050405020304" pitchFamily="18" charset="0"/>
                <a:cs typeface="Times New Roman" panose="02020603050405020304" pitchFamily="18" charset="0"/>
              </a:rPr>
              <a:t>S, NH</a:t>
            </a:r>
            <a:r>
              <a:rPr lang="es-MX" sz="1700" baseline="-25000" dirty="0">
                <a:latin typeface="Times New Roman" panose="02020603050405020304" pitchFamily="18" charset="0"/>
                <a:cs typeface="Times New Roman" panose="02020603050405020304" pitchFamily="18" charset="0"/>
              </a:rPr>
              <a:t>3</a:t>
            </a:r>
            <a:r>
              <a:rPr lang="es-MX" sz="1700" dirty="0">
                <a:latin typeface="Times New Roman" panose="02020603050405020304" pitchFamily="18" charset="0"/>
                <a:cs typeface="Times New Roman" panose="02020603050405020304" pitchFamily="18" charset="0"/>
              </a:rPr>
              <a:t>, Fe(</a:t>
            </a:r>
            <a:r>
              <a:rPr lang="es-MX" sz="1700" baseline="30000" dirty="0">
                <a:latin typeface="Times New Roman" panose="02020603050405020304" pitchFamily="18" charset="0"/>
                <a:cs typeface="Times New Roman" panose="02020603050405020304" pitchFamily="18" charset="0"/>
              </a:rPr>
              <a:t>2+</a:t>
            </a:r>
            <a:r>
              <a:rPr lang="es-MX" sz="1700" dirty="0">
                <a:latin typeface="Times New Roman" panose="02020603050405020304" pitchFamily="18" charset="0"/>
                <a:cs typeface="Times New Roman" panose="02020603050405020304" pitchFamily="18" charset="0"/>
              </a:rPr>
              <a:t>), Mn(</a:t>
            </a:r>
            <a:r>
              <a:rPr lang="es-MX" sz="1700" baseline="30000" dirty="0">
                <a:latin typeface="Times New Roman" panose="02020603050405020304" pitchFamily="18" charset="0"/>
                <a:cs typeface="Times New Roman" panose="02020603050405020304" pitchFamily="18" charset="0"/>
              </a:rPr>
              <a:t>2+</a:t>
            </a:r>
            <a:r>
              <a:rPr lang="es-MX" sz="1700" dirty="0">
                <a:latin typeface="Times New Roman" panose="02020603050405020304" pitchFamily="18" charset="0"/>
                <a:cs typeface="Times New Roman" panose="02020603050405020304" pitchFamily="18" charset="0"/>
              </a:rPr>
              <a:t>), etc.</a:t>
            </a:r>
          </a:p>
        </p:txBody>
      </p:sp>
    </p:spTree>
    <p:extLst>
      <p:ext uri="{BB962C8B-B14F-4D97-AF65-F5344CB8AC3E}">
        <p14:creationId xmlns:p14="http://schemas.microsoft.com/office/powerpoint/2010/main" val="28323809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nterfaz de usuario gráfica, Word&#10;&#10;Descripción generada automáticamente con confianza media">
            <a:extLst>
              <a:ext uri="{FF2B5EF4-FFF2-40B4-BE49-F238E27FC236}">
                <a16:creationId xmlns:a16="http://schemas.microsoft.com/office/drawing/2014/main" id="{E86FB85B-8BB3-4FD6-86F5-DA7F38D6E62C}"/>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25091" t="65904" r="23268" b="12048"/>
          <a:stretch/>
        </p:blipFill>
        <p:spPr>
          <a:xfrm>
            <a:off x="1992046" y="1876212"/>
            <a:ext cx="8207908" cy="4087859"/>
          </a:xfrm>
          <a:prstGeom prst="rect">
            <a:avLst/>
          </a:prstGeom>
        </p:spPr>
      </p:pic>
      <p:sp>
        <p:nvSpPr>
          <p:cNvPr id="7" name="CuadroTexto 6">
            <a:extLst>
              <a:ext uri="{FF2B5EF4-FFF2-40B4-BE49-F238E27FC236}">
                <a16:creationId xmlns:a16="http://schemas.microsoft.com/office/drawing/2014/main" id="{B26155D1-E461-4CAF-8E73-055D2A74B3AD}"/>
              </a:ext>
            </a:extLst>
          </p:cNvPr>
          <p:cNvSpPr txBox="1"/>
          <p:nvPr/>
        </p:nvSpPr>
        <p:spPr>
          <a:xfrm>
            <a:off x="958755" y="498481"/>
            <a:ext cx="10327943" cy="1200329"/>
          </a:xfrm>
          <a:prstGeom prst="rect">
            <a:avLst/>
          </a:prstGeom>
          <a:noFill/>
        </p:spPr>
        <p:txBody>
          <a:bodyPr wrap="square">
            <a:spAutoFit/>
          </a:bodyPr>
          <a:lstStyle/>
          <a:p>
            <a:r>
              <a:rPr lang="es-MX" sz="1800" dirty="0">
                <a:latin typeface="Times New Roman" panose="02020603050405020304" pitchFamily="18" charset="0"/>
                <a:cs typeface="Times New Roman" panose="02020603050405020304" pitchFamily="18" charset="0"/>
              </a:rPr>
              <a:t>-En las zonas superficiales (</a:t>
            </a:r>
            <a:r>
              <a:rPr lang="es-MX" sz="1800" b="1" i="1" dirty="0" err="1">
                <a:solidFill>
                  <a:srgbClr val="FF0000"/>
                </a:solidFill>
                <a:latin typeface="Times New Roman" panose="02020603050405020304" pitchFamily="18" charset="0"/>
                <a:cs typeface="Times New Roman" panose="02020603050405020304" pitchFamily="18" charset="0"/>
              </a:rPr>
              <a:t>Epilimnion</a:t>
            </a:r>
            <a:r>
              <a:rPr lang="es-MX" sz="1800" dirty="0">
                <a:latin typeface="Times New Roman" panose="02020603050405020304" pitchFamily="18" charset="0"/>
                <a:cs typeface="Times New Roman" panose="02020603050405020304" pitchFamily="18" charset="0"/>
              </a:rPr>
              <a:t>), se encuentran especies oxidadas como O</a:t>
            </a:r>
            <a:r>
              <a:rPr lang="es-MX" sz="1800" baseline="-25000" dirty="0">
                <a:latin typeface="Times New Roman" panose="02020603050405020304" pitchFamily="18" charset="0"/>
                <a:cs typeface="Times New Roman" panose="02020603050405020304" pitchFamily="18" charset="0"/>
              </a:rPr>
              <a:t>2</a:t>
            </a:r>
            <a:r>
              <a:rPr lang="es-MX" sz="1800" dirty="0">
                <a:latin typeface="Times New Roman" panose="02020603050405020304" pitchFamily="18" charset="0"/>
                <a:cs typeface="Times New Roman" panose="02020603050405020304" pitchFamily="18" charset="0"/>
              </a:rPr>
              <a:t>, CO</a:t>
            </a:r>
            <a:r>
              <a:rPr lang="es-MX" sz="1800" baseline="-25000" dirty="0">
                <a:latin typeface="Times New Roman" panose="02020603050405020304" pitchFamily="18" charset="0"/>
                <a:cs typeface="Times New Roman" panose="02020603050405020304" pitchFamily="18" charset="0"/>
              </a:rPr>
              <a:t>2</a:t>
            </a:r>
            <a:r>
              <a:rPr lang="es-MX" sz="1800" dirty="0">
                <a:latin typeface="Times New Roman" panose="02020603050405020304" pitchFamily="18" charset="0"/>
                <a:cs typeface="Times New Roman" panose="02020603050405020304" pitchFamily="18" charset="0"/>
              </a:rPr>
              <a:t>, SO</a:t>
            </a:r>
            <a:r>
              <a:rPr lang="es-MX" sz="1800" baseline="-25000" dirty="0">
                <a:latin typeface="Times New Roman" panose="02020603050405020304" pitchFamily="18" charset="0"/>
                <a:cs typeface="Times New Roman" panose="02020603050405020304" pitchFamily="18" charset="0"/>
              </a:rPr>
              <a:t>4</a:t>
            </a:r>
            <a:r>
              <a:rPr lang="es-MX" sz="1800" baseline="30000" dirty="0">
                <a:latin typeface="Times New Roman" panose="02020603050405020304" pitchFamily="18" charset="0"/>
                <a:cs typeface="Times New Roman" panose="02020603050405020304" pitchFamily="18" charset="0"/>
              </a:rPr>
              <a:t>2-</a:t>
            </a:r>
            <a:r>
              <a:rPr lang="es-MX" sz="1800" dirty="0">
                <a:latin typeface="Times New Roman" panose="02020603050405020304" pitchFamily="18" charset="0"/>
                <a:cs typeface="Times New Roman" panose="02020603050405020304" pitchFamily="18" charset="0"/>
              </a:rPr>
              <a:t>, NO</a:t>
            </a:r>
            <a:r>
              <a:rPr lang="es-MX" sz="1800" baseline="-25000" dirty="0">
                <a:latin typeface="Times New Roman" panose="02020603050405020304" pitchFamily="18" charset="0"/>
                <a:cs typeface="Times New Roman" panose="02020603050405020304" pitchFamily="18" charset="0"/>
              </a:rPr>
              <a:t>3</a:t>
            </a:r>
            <a:r>
              <a:rPr lang="es-MX" sz="1800" baseline="30000" dirty="0">
                <a:latin typeface="Times New Roman" panose="02020603050405020304" pitchFamily="18" charset="0"/>
                <a:cs typeface="Times New Roman" panose="02020603050405020304" pitchFamily="18" charset="0"/>
              </a:rPr>
              <a:t>-</a:t>
            </a:r>
            <a:r>
              <a:rPr lang="es-MX" sz="1800" dirty="0">
                <a:latin typeface="Times New Roman" panose="02020603050405020304" pitchFamily="18" charset="0"/>
                <a:cs typeface="Times New Roman" panose="02020603050405020304" pitchFamily="18" charset="0"/>
              </a:rPr>
              <a:t>, Fe(</a:t>
            </a:r>
            <a:r>
              <a:rPr lang="es-MX" sz="1800" baseline="30000" dirty="0">
                <a:latin typeface="Times New Roman" panose="02020603050405020304" pitchFamily="18" charset="0"/>
                <a:cs typeface="Times New Roman" panose="02020603050405020304" pitchFamily="18" charset="0"/>
              </a:rPr>
              <a:t>3+</a:t>
            </a:r>
            <a:r>
              <a:rPr lang="es-MX" sz="1800" dirty="0">
                <a:latin typeface="Times New Roman" panose="02020603050405020304" pitchFamily="18" charset="0"/>
                <a:cs typeface="Times New Roman" panose="02020603050405020304" pitchFamily="18" charset="0"/>
              </a:rPr>
              <a:t>), 	Mn(</a:t>
            </a:r>
            <a:r>
              <a:rPr lang="es-MX" sz="1800" baseline="30000" dirty="0">
                <a:latin typeface="Times New Roman" panose="02020603050405020304" pitchFamily="18" charset="0"/>
                <a:cs typeface="Times New Roman" panose="02020603050405020304" pitchFamily="18" charset="0"/>
              </a:rPr>
              <a:t>4+</a:t>
            </a:r>
            <a:r>
              <a:rPr lang="es-MX" sz="1800" dirty="0">
                <a:latin typeface="Times New Roman" panose="02020603050405020304" pitchFamily="18" charset="0"/>
                <a:cs typeface="Times New Roman" panose="02020603050405020304" pitchFamily="18" charset="0"/>
              </a:rPr>
              <a:t>), ...</a:t>
            </a:r>
          </a:p>
          <a:p>
            <a:r>
              <a:rPr lang="es-MX" sz="1800" dirty="0">
                <a:latin typeface="Times New Roman" panose="02020603050405020304" pitchFamily="18" charset="0"/>
                <a:cs typeface="Times New Roman" panose="02020603050405020304" pitchFamily="18" charset="0"/>
              </a:rPr>
              <a:t>	-En las zonas profundas (</a:t>
            </a:r>
            <a:r>
              <a:rPr lang="es-MX" sz="1800" b="1" i="1" dirty="0" err="1">
                <a:solidFill>
                  <a:srgbClr val="FF0000"/>
                </a:solidFill>
                <a:latin typeface="Times New Roman" panose="02020603050405020304" pitchFamily="18" charset="0"/>
                <a:cs typeface="Times New Roman" panose="02020603050405020304" pitchFamily="18" charset="0"/>
              </a:rPr>
              <a:t>Hypolimnion</a:t>
            </a:r>
            <a:r>
              <a:rPr lang="es-MX" sz="1800" dirty="0">
                <a:latin typeface="Times New Roman" panose="02020603050405020304" pitchFamily="18" charset="0"/>
                <a:cs typeface="Times New Roman" panose="02020603050405020304" pitchFamily="18" charset="0"/>
              </a:rPr>
              <a:t>) se encuentran especies reducidas como CH</a:t>
            </a:r>
            <a:r>
              <a:rPr lang="es-MX" sz="1800" baseline="-25000" dirty="0">
                <a:latin typeface="Times New Roman" panose="02020603050405020304" pitchFamily="18" charset="0"/>
                <a:cs typeface="Times New Roman" panose="02020603050405020304" pitchFamily="18" charset="0"/>
              </a:rPr>
              <a:t>4</a:t>
            </a:r>
            <a:r>
              <a:rPr lang="es-MX" sz="1800" dirty="0">
                <a:latin typeface="Times New Roman" panose="02020603050405020304" pitchFamily="18" charset="0"/>
                <a:cs typeface="Times New Roman" panose="02020603050405020304" pitchFamily="18" charset="0"/>
              </a:rPr>
              <a:t>, H</a:t>
            </a:r>
            <a:r>
              <a:rPr lang="es-MX" sz="1800" baseline="-25000" dirty="0">
                <a:latin typeface="Times New Roman" panose="02020603050405020304" pitchFamily="18" charset="0"/>
                <a:cs typeface="Times New Roman" panose="02020603050405020304" pitchFamily="18" charset="0"/>
              </a:rPr>
              <a:t>2</a:t>
            </a:r>
            <a:r>
              <a:rPr lang="es-MX" sz="1800" dirty="0">
                <a:latin typeface="Times New Roman" panose="02020603050405020304" pitchFamily="18" charset="0"/>
                <a:cs typeface="Times New Roman" panose="02020603050405020304" pitchFamily="18" charset="0"/>
              </a:rPr>
              <a:t>S, NH</a:t>
            </a:r>
            <a:r>
              <a:rPr lang="es-MX" sz="1800" baseline="-25000" dirty="0">
                <a:latin typeface="Times New Roman" panose="02020603050405020304" pitchFamily="18" charset="0"/>
                <a:cs typeface="Times New Roman" panose="02020603050405020304" pitchFamily="18" charset="0"/>
              </a:rPr>
              <a:t>3</a:t>
            </a:r>
            <a:r>
              <a:rPr lang="es-MX" sz="1800" dirty="0">
                <a:latin typeface="Times New Roman" panose="02020603050405020304" pitchFamily="18" charset="0"/>
                <a:cs typeface="Times New Roman" panose="02020603050405020304" pitchFamily="18" charset="0"/>
              </a:rPr>
              <a:t>, Fe(</a:t>
            </a:r>
            <a:r>
              <a:rPr lang="es-MX" sz="1800" baseline="30000" dirty="0">
                <a:latin typeface="Times New Roman" panose="02020603050405020304" pitchFamily="18" charset="0"/>
                <a:cs typeface="Times New Roman" panose="02020603050405020304" pitchFamily="18" charset="0"/>
              </a:rPr>
              <a:t>2+</a:t>
            </a:r>
            <a:r>
              <a:rPr lang="es-MX" sz="1800" dirty="0">
                <a:latin typeface="Times New Roman" panose="02020603050405020304" pitchFamily="18" charset="0"/>
                <a:cs typeface="Times New Roman" panose="02020603050405020304" pitchFamily="18" charset="0"/>
              </a:rPr>
              <a:t>), Mn(</a:t>
            </a:r>
            <a:r>
              <a:rPr lang="es-MX" sz="1800" baseline="30000" dirty="0">
                <a:latin typeface="Times New Roman" panose="02020603050405020304" pitchFamily="18" charset="0"/>
                <a:cs typeface="Times New Roman" panose="02020603050405020304" pitchFamily="18" charset="0"/>
              </a:rPr>
              <a:t>2+</a:t>
            </a:r>
            <a:r>
              <a:rPr lang="es-MX" sz="1800" dirty="0">
                <a:latin typeface="Times New Roman" panose="02020603050405020304" pitchFamily="18" charset="0"/>
                <a:cs typeface="Times New Roman" panose="02020603050405020304" pitchFamily="18" charset="0"/>
              </a:rPr>
              <a:t>), etc.</a:t>
            </a:r>
          </a:p>
        </p:txBody>
      </p:sp>
    </p:spTree>
    <p:extLst>
      <p:ext uri="{BB962C8B-B14F-4D97-AF65-F5344CB8AC3E}">
        <p14:creationId xmlns:p14="http://schemas.microsoft.com/office/powerpoint/2010/main" val="23463244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296DD21-A7DC-4E44-99F2-54243471C7EE}"/>
              </a:ext>
            </a:extLst>
          </p:cNvPr>
          <p:cNvSpPr/>
          <p:nvPr/>
        </p:nvSpPr>
        <p:spPr>
          <a:xfrm>
            <a:off x="401027" y="744000"/>
            <a:ext cx="11282973" cy="5586145"/>
          </a:xfrm>
          <a:prstGeom prst="rect">
            <a:avLst/>
          </a:prstGeom>
        </p:spPr>
        <p:txBody>
          <a:bodyPr wrap="square">
            <a:spAutoFit/>
          </a:bodyPr>
          <a:lstStyle/>
          <a:p>
            <a:pPr algn="just"/>
            <a:r>
              <a:rPr lang="es-MX" sz="1700" b="1" dirty="0">
                <a:latin typeface="Times New Roman" panose="02020603050405020304" pitchFamily="18" charset="0"/>
                <a:cs typeface="Times New Roman" panose="02020603050405020304" pitchFamily="18" charset="0"/>
              </a:rPr>
              <a:t>Aguas subterráneas y edáficas, con características como</a:t>
            </a:r>
            <a:r>
              <a:rPr lang="es-MX" sz="1700" dirty="0">
                <a:latin typeface="Times New Roman" panose="02020603050405020304" pitchFamily="18" charset="0"/>
                <a:cs typeface="Times New Roman" panose="02020603050405020304" pitchFamily="18" charset="0"/>
              </a:rPr>
              <a:t>:</a:t>
            </a:r>
          </a:p>
          <a:p>
            <a:pPr algn="just"/>
            <a:endParaRPr lang="es-MX" sz="1700" dirty="0">
              <a:latin typeface="Times New Roman" panose="02020603050405020304" pitchFamily="18" charset="0"/>
              <a:cs typeface="Times New Roman" panose="02020603050405020304" pitchFamily="18" charset="0"/>
            </a:endParaRPr>
          </a:p>
          <a:p>
            <a:pPr algn="just"/>
            <a:r>
              <a:rPr lang="es-MX" sz="1700" dirty="0">
                <a:latin typeface="Times New Roman" panose="02020603050405020304" pitchFamily="18" charset="0"/>
                <a:cs typeface="Times New Roman" panose="02020603050405020304" pitchFamily="18" charset="0"/>
              </a:rPr>
              <a:t>	- Con procesos importantes procesos de intercambio de iones agua-suelo.</a:t>
            </a:r>
          </a:p>
          <a:p>
            <a:pPr algn="just"/>
            <a:r>
              <a:rPr lang="es-MX" sz="1700" dirty="0">
                <a:latin typeface="Times New Roman" panose="02020603050405020304" pitchFamily="18" charset="0"/>
                <a:cs typeface="Times New Roman" panose="02020603050405020304" pitchFamily="18" charset="0"/>
              </a:rPr>
              <a:t>	- Se produce la adsorción de determinados iones metálicos del agua mediante procesos de complejación con 	materiales arcillosos y sustancias húmicas.</a:t>
            </a:r>
          </a:p>
          <a:p>
            <a:pPr algn="just"/>
            <a:r>
              <a:rPr lang="es-MX" sz="1700" dirty="0">
                <a:latin typeface="Times New Roman" panose="02020603050405020304" pitchFamily="18" charset="0"/>
                <a:cs typeface="Times New Roman" panose="02020603050405020304" pitchFamily="18" charset="0"/>
              </a:rPr>
              <a:t>	- La infiltración hacia el sustrato/suelo produce aguas libres de materiales en suspensión y de color.</a:t>
            </a:r>
          </a:p>
          <a:p>
            <a:pPr algn="just"/>
            <a:r>
              <a:rPr lang="es-MX" sz="1700" dirty="0">
                <a:latin typeface="Times New Roman" panose="02020603050405020304" pitchFamily="18" charset="0"/>
                <a:cs typeface="Times New Roman" panose="02020603050405020304" pitchFamily="18" charset="0"/>
              </a:rPr>
              <a:t>	- Precipitación mineral alta, hace que las aguas presenten una fuerte conductividad.</a:t>
            </a:r>
          </a:p>
          <a:p>
            <a:pPr algn="just"/>
            <a:r>
              <a:rPr lang="es-MX" sz="1700" dirty="0">
                <a:latin typeface="Times New Roman" panose="02020603050405020304" pitchFamily="18" charset="0"/>
                <a:cs typeface="Times New Roman" panose="02020603050405020304" pitchFamily="18" charset="0"/>
              </a:rPr>
              <a:t>	- Las condiciones reductoras  llevan a la presencia de especies con bajo grado de oxidación: Fe(II), Mn(II), H</a:t>
            </a:r>
            <a:r>
              <a:rPr lang="es-MX" sz="1700" baseline="-25000" dirty="0">
                <a:latin typeface="Times New Roman" panose="02020603050405020304" pitchFamily="18" charset="0"/>
                <a:cs typeface="Times New Roman" panose="02020603050405020304" pitchFamily="18" charset="0"/>
              </a:rPr>
              <a:t>2</a:t>
            </a:r>
            <a:r>
              <a:rPr lang="es-MX" sz="1700" dirty="0">
                <a:latin typeface="Times New Roman" panose="02020603050405020304" pitchFamily="18" charset="0"/>
                <a:cs typeface="Times New Roman" panose="02020603050405020304" pitchFamily="18" charset="0"/>
              </a:rPr>
              <a:t>S, etc.</a:t>
            </a:r>
          </a:p>
          <a:p>
            <a:pPr algn="just"/>
            <a:endParaRPr lang="es-MX" sz="1700" dirty="0">
              <a:latin typeface="Times New Roman" panose="02020603050405020304" pitchFamily="18" charset="0"/>
              <a:cs typeface="Times New Roman" panose="02020603050405020304" pitchFamily="18" charset="0"/>
            </a:endParaRPr>
          </a:p>
          <a:p>
            <a:pPr algn="just"/>
            <a:endParaRPr lang="es-MX" sz="1700" dirty="0">
              <a:latin typeface="Times New Roman" panose="02020603050405020304" pitchFamily="18" charset="0"/>
              <a:cs typeface="Times New Roman" panose="02020603050405020304" pitchFamily="18" charset="0"/>
            </a:endParaRPr>
          </a:p>
          <a:p>
            <a:pPr algn="just"/>
            <a:r>
              <a:rPr lang="es-MX" sz="1700" b="1" dirty="0">
                <a:latin typeface="Times New Roman" panose="02020603050405020304" pitchFamily="18" charset="0"/>
                <a:cs typeface="Times New Roman" panose="02020603050405020304" pitchFamily="18" charset="0"/>
              </a:rPr>
              <a:t>Aguas marinas: con características como</a:t>
            </a:r>
            <a:r>
              <a:rPr lang="es-MX" sz="1700" dirty="0">
                <a:latin typeface="Times New Roman" panose="02020603050405020304" pitchFamily="18" charset="0"/>
                <a:cs typeface="Times New Roman" panose="02020603050405020304" pitchFamily="18" charset="0"/>
              </a:rPr>
              <a:t>:</a:t>
            </a:r>
          </a:p>
          <a:p>
            <a:pPr algn="just"/>
            <a:endParaRPr lang="es-MX" sz="1700" dirty="0">
              <a:latin typeface="Times New Roman" panose="02020603050405020304" pitchFamily="18" charset="0"/>
              <a:cs typeface="Times New Roman" panose="02020603050405020304" pitchFamily="18" charset="0"/>
            </a:endParaRPr>
          </a:p>
          <a:p>
            <a:pPr algn="just"/>
            <a:r>
              <a:rPr lang="es-MX" sz="1700" dirty="0">
                <a:latin typeface="Times New Roman" panose="02020603050405020304" pitchFamily="18" charset="0"/>
                <a:cs typeface="Times New Roman" panose="02020603050405020304" pitchFamily="18" charset="0"/>
              </a:rPr>
              <a:t>	- La influencia de los aportes de la atmósfera (a toda la superficie oceánica), de los ríos (zonas costeras), 	glaciares 	(regiones polares) y aguas hidrotermales (zonas profundas).</a:t>
            </a:r>
          </a:p>
          <a:p>
            <a:pPr algn="just"/>
            <a:r>
              <a:rPr lang="es-MX" sz="1700" dirty="0">
                <a:latin typeface="Times New Roman" panose="02020603050405020304" pitchFamily="18" charset="0"/>
                <a:cs typeface="Times New Roman" panose="02020603050405020304" pitchFamily="18" charset="0"/>
              </a:rPr>
              <a:t>	- Con estructura en capas corno en el caso de los lagos, con composiciones diferentes en cada una de ellas.</a:t>
            </a:r>
          </a:p>
          <a:p>
            <a:pPr algn="just"/>
            <a:r>
              <a:rPr lang="es-MX" sz="1700" dirty="0">
                <a:latin typeface="Times New Roman" panose="02020603050405020304" pitchFamily="18" charset="0"/>
                <a:cs typeface="Times New Roman" panose="02020603050405020304" pitchFamily="18" charset="0"/>
              </a:rPr>
              <a:t>	- Alta salinidad (35-40 g/kg),  por ser  receptora de  todos los tipos de aguas, el  grado dependiendo  de la 	climatología (evaporación) y profundidad.</a:t>
            </a:r>
          </a:p>
          <a:p>
            <a:pPr algn="just"/>
            <a:r>
              <a:rPr lang="es-MX" sz="1700" dirty="0">
                <a:latin typeface="Times New Roman" panose="02020603050405020304" pitchFamily="18" charset="0"/>
                <a:cs typeface="Times New Roman" panose="02020603050405020304" pitchFamily="18" charset="0"/>
              </a:rPr>
              <a:t>	- El valor de pH es bastante constante (7.8-8.2).</a:t>
            </a:r>
          </a:p>
          <a:p>
            <a:pPr algn="just"/>
            <a:r>
              <a:rPr lang="es-MX" sz="1700" dirty="0">
                <a:latin typeface="Times New Roman" panose="02020603050405020304" pitchFamily="18" charset="0"/>
                <a:cs typeface="Times New Roman" panose="02020603050405020304" pitchFamily="18" charset="0"/>
              </a:rPr>
              <a:t>	- El contenido en oxígeno disuelto disminuye con la profundidad.</a:t>
            </a:r>
          </a:p>
          <a:p>
            <a:pPr algn="just"/>
            <a:r>
              <a:rPr lang="es-MX" sz="1700" dirty="0">
                <a:latin typeface="Times New Roman" panose="02020603050405020304" pitchFamily="18" charset="0"/>
                <a:cs typeface="Times New Roman" panose="02020603050405020304" pitchFamily="18" charset="0"/>
              </a:rPr>
              <a:t>	- La materia orgánica es más abundante en las capas superficiales,  por la mayor actividad del 	fitoplancton.</a:t>
            </a:r>
          </a:p>
          <a:p>
            <a:pPr algn="just"/>
            <a:r>
              <a:rPr lang="es-MX" sz="1700" dirty="0">
                <a:latin typeface="Times New Roman" panose="02020603050405020304" pitchFamily="18" charset="0"/>
                <a:cs typeface="Times New Roman" panose="02020603050405020304" pitchFamily="18" charset="0"/>
              </a:rPr>
              <a:t>	- La concentración de bio-nutrientes, compuestos de nitrógeno y fósforo, es muy variable.</a:t>
            </a:r>
          </a:p>
        </p:txBody>
      </p:sp>
    </p:spTree>
    <p:extLst>
      <p:ext uri="{BB962C8B-B14F-4D97-AF65-F5344CB8AC3E}">
        <p14:creationId xmlns:p14="http://schemas.microsoft.com/office/powerpoint/2010/main" val="25184131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583FA355-6F60-4EEF-A16A-FCA7206F0D6B}"/>
              </a:ext>
            </a:extLst>
          </p:cNvPr>
          <p:cNvGraphicFramePr>
            <a:graphicFrameLocks noGrp="1"/>
          </p:cNvGraphicFramePr>
          <p:nvPr>
            <p:extLst>
              <p:ext uri="{D42A27DB-BD31-4B8C-83A1-F6EECF244321}">
                <p14:modId xmlns:p14="http://schemas.microsoft.com/office/powerpoint/2010/main" val="976717830"/>
              </p:ext>
            </p:extLst>
          </p:nvPr>
        </p:nvGraphicFramePr>
        <p:xfrm>
          <a:off x="1655300" y="1247819"/>
          <a:ext cx="8881398" cy="3144265"/>
        </p:xfrm>
        <a:graphic>
          <a:graphicData uri="http://schemas.openxmlformats.org/drawingml/2006/table">
            <a:tbl>
              <a:tblPr firstRow="1" firstCol="1" lastRow="1" lastCol="1" bandRow="1" bandCol="1"/>
              <a:tblGrid>
                <a:gridCol w="2430379">
                  <a:extLst>
                    <a:ext uri="{9D8B030D-6E8A-4147-A177-3AD203B41FA5}">
                      <a16:colId xmlns:a16="http://schemas.microsoft.com/office/drawing/2014/main" val="3272287967"/>
                    </a:ext>
                  </a:extLst>
                </a:gridCol>
                <a:gridCol w="2466474">
                  <a:extLst>
                    <a:ext uri="{9D8B030D-6E8A-4147-A177-3AD203B41FA5}">
                      <a16:colId xmlns:a16="http://schemas.microsoft.com/office/drawing/2014/main" val="2081969163"/>
                    </a:ext>
                  </a:extLst>
                </a:gridCol>
                <a:gridCol w="1927145">
                  <a:extLst>
                    <a:ext uri="{9D8B030D-6E8A-4147-A177-3AD203B41FA5}">
                      <a16:colId xmlns:a16="http://schemas.microsoft.com/office/drawing/2014/main" val="2122772301"/>
                    </a:ext>
                  </a:extLst>
                </a:gridCol>
                <a:gridCol w="2057400">
                  <a:extLst>
                    <a:ext uri="{9D8B030D-6E8A-4147-A177-3AD203B41FA5}">
                      <a16:colId xmlns:a16="http://schemas.microsoft.com/office/drawing/2014/main" val="2930352880"/>
                    </a:ext>
                  </a:extLst>
                </a:gridCol>
              </a:tblGrid>
              <a:tr h="245490">
                <a:tc>
                  <a:txBody>
                    <a:bodyPr/>
                    <a:lstStyle/>
                    <a:p>
                      <a:pPr marL="0" indent="0" algn="ctr">
                        <a:lnSpc>
                          <a:spcPts val="1180"/>
                        </a:lnSpc>
                        <a:spcAft>
                          <a:spcPts val="0"/>
                        </a:spcAft>
                      </a:pPr>
                      <a:r>
                        <a:rPr lang="es-MX" sz="2000" dirty="0">
                          <a:effectLst/>
                          <a:latin typeface="Times New Roman" panose="02020603050405020304" pitchFamily="18" charset="0"/>
                          <a:ea typeface="Calibri" panose="020F0502020204030204" pitchFamily="34" charset="0"/>
                          <a:cs typeface="Times New Roman" panose="02020603050405020304" pitchFamily="18" charset="0"/>
                        </a:rPr>
                        <a:t>Principales iones</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Aft>
                          <a:spcPts val="0"/>
                        </a:spcAft>
                      </a:pPr>
                      <a:r>
                        <a:rPr lang="es-MX" sz="2000" dirty="0">
                          <a:effectLst/>
                          <a:latin typeface="Times New Roman" panose="02020603050405020304" pitchFamily="18" charset="0"/>
                          <a:ea typeface="Calibri" panose="020F0502020204030204" pitchFamily="34" charset="0"/>
                          <a:cs typeface="Times New Roman" panose="02020603050405020304" pitchFamily="18" charset="0"/>
                        </a:rPr>
                        <a:t>Agua de mar (g/kg)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Aft>
                          <a:spcPts val="0"/>
                        </a:spcAft>
                      </a:pPr>
                      <a:r>
                        <a:rPr lang="es-MX" sz="2000" dirty="0">
                          <a:effectLst/>
                          <a:latin typeface="Times New Roman" panose="02020603050405020304" pitchFamily="18" charset="0"/>
                          <a:ea typeface="Calibri" panose="020F0502020204030204" pitchFamily="34" charset="0"/>
                          <a:cs typeface="Times New Roman" panose="02020603050405020304" pitchFamily="18" charset="0"/>
                        </a:rPr>
                        <a:t>Agua fluvial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50"/>
                        </a:spcBef>
                        <a:spcAft>
                          <a:spcPts val="0"/>
                        </a:spcAft>
                      </a:pPr>
                      <a:r>
                        <a:rPr lang="es-MX" sz="2000" dirty="0">
                          <a:effectLst/>
                          <a:latin typeface="Times New Roman" panose="02020603050405020304" pitchFamily="18" charset="0"/>
                          <a:ea typeface="Calibri" panose="020F0502020204030204" pitchFamily="34" charset="0"/>
                          <a:cs typeface="Times New Roman" panose="02020603050405020304" pitchFamily="18" charset="0"/>
                        </a:rPr>
                        <a:t>Agua lacustre</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3380044"/>
                  </a:ext>
                </a:extLst>
              </a:tr>
              <a:tr h="357797">
                <a:tc>
                  <a:txBody>
                    <a:bodyPr/>
                    <a:lstStyle/>
                    <a:p>
                      <a:pPr marL="0" indent="0" algn="ctr">
                        <a:lnSpc>
                          <a:spcPts val="1180"/>
                        </a:lnSpc>
                        <a:spcAft>
                          <a:spcPts val="0"/>
                        </a:spcAft>
                      </a:pPr>
                      <a:r>
                        <a:rPr lang="en-US" sz="2000" spc="1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Cl-</a:t>
                      </a:r>
                      <a:endPar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Aft>
                          <a:spcPts val="0"/>
                        </a:spcAft>
                      </a:pPr>
                      <a:r>
                        <a:rPr lang="en-US" sz="2000" spc="-3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19.3</a:t>
                      </a:r>
                      <a:r>
                        <a:rPr lang="en-US" sz="2000" spc="-2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a:t>
                      </a:r>
                      <a:r>
                        <a:rPr lang="en-US" sz="2000" spc="-7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Aft>
                          <a:spcPts val="0"/>
                        </a:spcAft>
                      </a:pPr>
                      <a:r>
                        <a:rPr lang="en-US" sz="2000" spc="-2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2000" spc="-2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spc="-2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008</a:t>
                      </a:r>
                      <a:endPar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50"/>
                        </a:spcBef>
                        <a:spcAft>
                          <a:spcPts val="0"/>
                        </a:spcAft>
                      </a:pP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0.026</a:t>
                      </a:r>
                      <a:endPar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7343421"/>
                  </a:ext>
                </a:extLst>
              </a:tr>
              <a:tr h="306174">
                <a:tc>
                  <a:txBody>
                    <a:bodyPr/>
                    <a:lstStyle/>
                    <a:p>
                      <a:pPr marL="0" indent="0" algn="ctr">
                        <a:lnSpc>
                          <a:spcPts val="1170"/>
                        </a:lnSpc>
                        <a:spcBef>
                          <a:spcPts val="75"/>
                        </a:spcBef>
                        <a:spcAft>
                          <a:spcPts val="0"/>
                        </a:spcAft>
                      </a:pPr>
                      <a:r>
                        <a:rPr lang="en-US" sz="2000" spc="-3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a:t>
                      </a:r>
                      <a:r>
                        <a:rPr lang="en-US" sz="2000" spc="-3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a:t>
                      </a:r>
                      <a:r>
                        <a:rPr lang="en-US" sz="2000" spc="-35" baseline="-25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US" sz="2000" spc="-35" baseline="30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endParaRPr lang="es-MX" sz="2000" baseline="30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25"/>
                        </a:spcBef>
                        <a:spcAft>
                          <a:spcPts val="0"/>
                        </a:spcAft>
                      </a:pPr>
                      <a:r>
                        <a:rPr lang="en-US" sz="2000" spc="-5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a:t>
                      </a:r>
                      <a:r>
                        <a:rPr lang="en-US" sz="2000" spc="-3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spc="-5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76</a:t>
                      </a:r>
                      <a:endPar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25"/>
                        </a:spcBef>
                        <a:spcAft>
                          <a:spcPts val="0"/>
                        </a:spcAft>
                      </a:pPr>
                      <a:r>
                        <a:rPr lang="en-US" sz="2000" spc="-1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0.011</a:t>
                      </a:r>
                      <a:endPar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25"/>
                        </a:spcBef>
                        <a:spcAft>
                          <a:spcPts val="0"/>
                        </a:spcAft>
                      </a:pPr>
                      <a:r>
                        <a:rPr lang="en-US" sz="2000" spc="-1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0.02</a:t>
                      </a:r>
                      <a:r>
                        <a:rPr lang="en-US" sz="2000" spc="-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7</a:t>
                      </a:r>
                      <a:endPar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7010339"/>
                  </a:ext>
                </a:extLst>
              </a:tr>
              <a:tr h="360508">
                <a:tc>
                  <a:txBody>
                    <a:bodyPr/>
                    <a:lstStyle/>
                    <a:p>
                      <a:pPr marL="0" indent="0" algn="ctr">
                        <a:lnSpc>
                          <a:spcPts val="1270"/>
                        </a:lnSpc>
                        <a:spcAft>
                          <a:spcPts val="0"/>
                        </a:spcAft>
                      </a:pPr>
                      <a:r>
                        <a:rPr lang="en-US" sz="2000" spc="-4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HC</a:t>
                      </a:r>
                      <a:r>
                        <a:rPr lang="en-US" sz="2000" spc="-4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a:t>
                      </a:r>
                      <a:r>
                        <a:rPr lang="en-US" sz="2000" spc="-45" baseline="-25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2000" spc="-45" baseline="30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s-MX" sz="2000" baseline="30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25"/>
                        </a:spcBef>
                        <a:spcAft>
                          <a:spcPts val="0"/>
                        </a:spcAft>
                      </a:pPr>
                      <a:r>
                        <a:rPr lang="en-US" sz="2000" spc="-2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2000" spc="-2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000" spc="-2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endPar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25"/>
                        </a:spcBef>
                        <a:spcAft>
                          <a:spcPts val="0"/>
                        </a:spcAft>
                      </a:pPr>
                      <a:r>
                        <a:rPr lang="en-US" sz="2000" spc="-2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0.05</a:t>
                      </a:r>
                      <a:r>
                        <a:rPr lang="en-US" sz="2000" spc="-2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a:t>
                      </a:r>
                      <a:r>
                        <a:rPr lang="en-US" sz="2000" spc="-6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25"/>
                        </a:spcBef>
                        <a:spcAft>
                          <a:spcPts val="0"/>
                        </a:spcAft>
                      </a:pPr>
                      <a:r>
                        <a:rPr lang="en-US" sz="2000" spc="-1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0.155</a:t>
                      </a:r>
                      <a:r>
                        <a:rPr lang="en-US" sz="2000" spc="-16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99063"/>
                  </a:ext>
                </a:extLst>
              </a:tr>
              <a:tr h="350755">
                <a:tc>
                  <a:txBody>
                    <a:bodyPr/>
                    <a:lstStyle/>
                    <a:p>
                      <a:pPr marL="0" indent="0" algn="ctr">
                        <a:lnSpc>
                          <a:spcPts val="1295"/>
                        </a:lnSpc>
                        <a:spcAft>
                          <a:spcPts val="0"/>
                        </a:spcAft>
                      </a:pPr>
                      <a:r>
                        <a:rPr lang="en-US" sz="2000" spc="2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a:t>
                      </a: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a:t>
                      </a:r>
                      <a:endPar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4135" algn="ctr">
                        <a:spcBef>
                          <a:spcPts val="50"/>
                        </a:spcBef>
                        <a:spcAft>
                          <a:spcPts val="0"/>
                        </a:spcAft>
                      </a:pPr>
                      <a:r>
                        <a:rPr lang="en-US" sz="2000" spc="-1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0.0</a:t>
                      </a:r>
                      <a:r>
                        <a:rPr lang="en-US" sz="2000" spc="-1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7</a:t>
                      </a:r>
                      <a:endPar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15" algn="ctr">
                        <a:lnSpc>
                          <a:spcPts val="1205"/>
                        </a:lnSpc>
                        <a:spcAft>
                          <a:spcPts val="0"/>
                        </a:spcAft>
                      </a:pP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ts val="1255"/>
                        </a:lnSpc>
                        <a:spcAft>
                          <a:spcPts val="0"/>
                        </a:spcAft>
                      </a:pP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777410"/>
                  </a:ext>
                </a:extLst>
              </a:tr>
              <a:tr h="383175">
                <a:tc>
                  <a:txBody>
                    <a:bodyPr/>
                    <a:lstStyle/>
                    <a:p>
                      <a:pPr marL="0" indent="0" algn="ctr">
                        <a:lnSpc>
                          <a:spcPts val="1100"/>
                        </a:lnSpc>
                        <a:spcAft>
                          <a:spcPts val="0"/>
                        </a:spcAft>
                      </a:pPr>
                      <a:r>
                        <a:rPr lang="en-US" sz="2000" spc="-4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Na</a:t>
                      </a:r>
                      <a:r>
                        <a:rPr lang="en-US" sz="2000" spc="-30" baseline="3000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a:t>
                      </a:r>
                      <a:endParaRPr lang="es-MX" sz="2000" baseline="30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4138" indent="0" algn="ctr">
                        <a:lnSpc>
                          <a:spcPts val="1105"/>
                        </a:lnSpc>
                        <a:spcAft>
                          <a:spcPts val="0"/>
                        </a:spcAft>
                      </a:pPr>
                      <a:r>
                        <a:rPr lang="en-US" sz="2000" spc="-6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a:t>
                      </a:r>
                      <a:r>
                        <a:rPr lang="en-US" sz="2000" spc="-5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7</a:t>
                      </a:r>
                      <a:r>
                        <a:rPr lang="en-US" sz="2000" spc="-5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a:t>
                      </a:r>
                      <a:endPar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Aft>
                          <a:spcPts val="0"/>
                        </a:spcAft>
                      </a:pP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0.006</a:t>
                      </a:r>
                      <a:endPar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50"/>
                        </a:spcBef>
                        <a:spcAft>
                          <a:spcPts val="0"/>
                        </a:spcAft>
                      </a:pP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0.012</a:t>
                      </a:r>
                      <a:endPar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5177471"/>
                  </a:ext>
                </a:extLst>
              </a:tr>
              <a:tr h="294585">
                <a:tc>
                  <a:txBody>
                    <a:bodyPr/>
                    <a:lstStyle/>
                    <a:p>
                      <a:pPr marL="0" indent="0" algn="ctr">
                        <a:lnSpc>
                          <a:spcPts val="1030"/>
                        </a:lnSpc>
                        <a:spcAft>
                          <a:spcPts val="0"/>
                        </a:spcAft>
                      </a:pPr>
                      <a:r>
                        <a:rPr lang="en-US" sz="2000" spc="-15"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Mg</a:t>
                      </a:r>
                      <a:r>
                        <a:rPr lang="en-US" sz="2000" spc="-15" baseline="30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s-MX" sz="2000" baseline="30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25"/>
                        </a:spcBef>
                        <a:spcAft>
                          <a:spcPts val="0"/>
                        </a:spcAft>
                      </a:pP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1.29</a:t>
                      </a:r>
                      <a:endPar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25"/>
                        </a:spcBef>
                        <a:spcAft>
                          <a:spcPts val="0"/>
                        </a:spcAft>
                      </a:pP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0.004</a:t>
                      </a:r>
                      <a:endPar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25"/>
                        </a:spcBef>
                        <a:spcAft>
                          <a:spcPts val="0"/>
                        </a:spcAft>
                      </a:pPr>
                      <a:r>
                        <a:rPr lang="en-US" sz="2000" spc="1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0.006</a:t>
                      </a:r>
                      <a:endPar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8066021"/>
                  </a:ext>
                </a:extLst>
              </a:tr>
              <a:tr h="471456">
                <a:tc>
                  <a:txBody>
                    <a:bodyPr/>
                    <a:lstStyle/>
                    <a:p>
                      <a:pPr marL="0" indent="0" algn="ctr">
                        <a:lnSpc>
                          <a:spcPts val="1175"/>
                        </a:lnSpc>
                        <a:spcAft>
                          <a:spcPts val="0"/>
                        </a:spcAft>
                      </a:pPr>
                      <a:r>
                        <a:rPr lang="en-US" sz="2000" spc="-4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Ca</a:t>
                      </a:r>
                      <a:r>
                        <a:rPr lang="en-US" sz="2000" spc="-50" baseline="30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000" spc="-25" baseline="30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s-MX" sz="2000" baseline="30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25"/>
                        </a:spcBef>
                        <a:spcAft>
                          <a:spcPts val="0"/>
                        </a:spcAft>
                      </a:pP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0.41</a:t>
                      </a:r>
                      <a:endPar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20"/>
                        </a:spcBef>
                        <a:spcAft>
                          <a:spcPts val="0"/>
                        </a:spcAft>
                      </a:pP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0.015</a:t>
                      </a:r>
                      <a:r>
                        <a:rPr lang="en-US" sz="2000" spc="-12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ts val="1130"/>
                        </a:lnSpc>
                        <a:spcAft>
                          <a:spcPts val="0"/>
                        </a:spcAft>
                      </a:pP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0.043</a:t>
                      </a:r>
                      <a:r>
                        <a:rPr lang="en-US" sz="2000" spc="-185"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12749111"/>
                  </a:ext>
                </a:extLst>
              </a:tr>
              <a:tr h="0">
                <a:tc>
                  <a:txBody>
                    <a:bodyPr/>
                    <a:lstStyle/>
                    <a:p>
                      <a:pPr marL="0" indent="0" algn="ctr">
                        <a:lnSpc>
                          <a:spcPts val="1065"/>
                        </a:lnSpc>
                        <a:spcAft>
                          <a:spcPts val="0"/>
                        </a:spcAft>
                      </a:pPr>
                      <a:r>
                        <a:rPr lang="en-US" sz="200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K</a:t>
                      </a:r>
                      <a:r>
                        <a:rPr lang="en-US" sz="2000" baseline="3000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a:t>
                      </a:r>
                      <a:endParaRPr lang="es-MX" sz="2000" baseline="30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25"/>
                        </a:spcBef>
                        <a:spcAft>
                          <a:spcPts val="0"/>
                        </a:spcAft>
                      </a:pPr>
                      <a:r>
                        <a:rPr lang="en-US" sz="2000" spc="-1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0.39</a:t>
                      </a:r>
                      <a:endPar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25"/>
                        </a:spcBef>
                        <a:spcAft>
                          <a:spcPts val="0"/>
                        </a:spcAft>
                      </a:pPr>
                      <a:r>
                        <a:rPr lang="en-US" sz="2000" spc="-1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0.002</a:t>
                      </a:r>
                      <a:endPar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spcBef>
                          <a:spcPts val="25"/>
                        </a:spcBef>
                        <a:spcAft>
                          <a:spcPts val="0"/>
                        </a:spcAft>
                      </a:pP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0.0015</a:t>
                      </a:r>
                      <a:endPar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4647808"/>
                  </a:ext>
                </a:extLst>
              </a:tr>
            </a:tbl>
          </a:graphicData>
        </a:graphic>
      </p:graphicFrame>
      <p:sp>
        <p:nvSpPr>
          <p:cNvPr id="5" name="Rectángulo 4">
            <a:extLst>
              <a:ext uri="{FF2B5EF4-FFF2-40B4-BE49-F238E27FC236}">
                <a16:creationId xmlns:a16="http://schemas.microsoft.com/office/drawing/2014/main" id="{D7A52A89-FD03-4D32-B5F8-3E12CDE5AA8C}"/>
              </a:ext>
            </a:extLst>
          </p:cNvPr>
          <p:cNvSpPr/>
          <p:nvPr/>
        </p:nvSpPr>
        <p:spPr>
          <a:xfrm>
            <a:off x="2024268" y="422437"/>
            <a:ext cx="8143461" cy="400110"/>
          </a:xfrm>
          <a:prstGeom prst="rect">
            <a:avLst/>
          </a:prstGeom>
        </p:spPr>
        <p:txBody>
          <a:bodyPr wrap="square">
            <a:spAutoFit/>
          </a:bodyPr>
          <a:lstStyle/>
          <a:p>
            <a:r>
              <a:rPr lang="es-MX" sz="2000" dirty="0">
                <a:solidFill>
                  <a:srgbClr val="101010"/>
                </a:solidFill>
                <a:latin typeface="Times New Roman" panose="02020603050405020304" pitchFamily="18" charset="0"/>
                <a:cs typeface="Times New Roman" panose="02020603050405020304" pitchFamily="18" charset="0"/>
              </a:rPr>
              <a:t>Elementos y compuestos ionizados</a:t>
            </a:r>
            <a:r>
              <a:rPr lang="es-MX" sz="2000" dirty="0">
                <a:solidFill>
                  <a:srgbClr val="353535"/>
                </a:solidFill>
                <a:latin typeface="Times New Roman" panose="02020603050405020304" pitchFamily="18" charset="0"/>
                <a:cs typeface="Times New Roman" panose="02020603050405020304" pitchFamily="18" charset="0"/>
              </a:rPr>
              <a:t> </a:t>
            </a:r>
            <a:r>
              <a:rPr lang="es-MX" sz="2000" dirty="0">
                <a:solidFill>
                  <a:srgbClr val="212121"/>
                </a:solidFill>
                <a:latin typeface="Times New Roman" panose="02020603050405020304" pitchFamily="18" charset="0"/>
                <a:cs typeface="Times New Roman" panose="02020603050405020304" pitchFamily="18" charset="0"/>
              </a:rPr>
              <a:t>presentes </a:t>
            </a:r>
            <a:r>
              <a:rPr lang="es-MX" sz="2000" dirty="0">
                <a:solidFill>
                  <a:srgbClr val="353535"/>
                </a:solidFill>
                <a:latin typeface="Times New Roman" panose="02020603050405020304" pitchFamily="18" charset="0"/>
                <a:cs typeface="Times New Roman" panose="02020603050405020304" pitchFamily="18" charset="0"/>
              </a:rPr>
              <a:t>en </a:t>
            </a:r>
            <a:r>
              <a:rPr lang="es-MX" sz="2000" dirty="0">
                <a:solidFill>
                  <a:srgbClr val="212121"/>
                </a:solidFill>
                <a:latin typeface="Times New Roman" panose="02020603050405020304" pitchFamily="18" charset="0"/>
                <a:cs typeface="Times New Roman" panose="02020603050405020304" pitchFamily="18" charset="0"/>
              </a:rPr>
              <a:t>los </a:t>
            </a:r>
            <a:r>
              <a:rPr lang="es-MX" sz="2000" dirty="0">
                <a:solidFill>
                  <a:srgbClr val="353535"/>
                </a:solidFill>
                <a:latin typeface="Times New Roman" panose="02020603050405020304" pitchFamily="18" charset="0"/>
                <a:cs typeface="Times New Roman" panose="02020603050405020304" pitchFamily="18" charset="0"/>
              </a:rPr>
              <a:t>diferentes tipos de aguas.</a:t>
            </a:r>
            <a:endParaRPr lang="es-MX" sz="2000" dirty="0">
              <a:latin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A6EC7F47-16AA-46F5-8453-7337E7466213}"/>
              </a:ext>
            </a:extLst>
          </p:cNvPr>
          <p:cNvSpPr txBox="1"/>
          <p:nvPr/>
        </p:nvSpPr>
        <p:spPr>
          <a:xfrm>
            <a:off x="791075" y="4817356"/>
            <a:ext cx="10609848" cy="1200329"/>
          </a:xfrm>
          <a:prstGeom prst="rect">
            <a:avLst/>
          </a:prstGeom>
          <a:noFill/>
        </p:spPr>
        <p:txBody>
          <a:bodyPr wrap="square">
            <a:spAutoFit/>
          </a:bodyPr>
          <a:lstStyle/>
          <a:p>
            <a:pPr algn="just"/>
            <a:r>
              <a:rPr lang="es-MX" dirty="0">
                <a:latin typeface="Times New Roman" panose="02020603050405020304" pitchFamily="18" charset="0"/>
                <a:cs typeface="Times New Roman" panose="02020603050405020304" pitchFamily="18" charset="0"/>
              </a:rPr>
              <a:t>Las concentraciones mas abundantes (componentes iónicos mayores) de  iones disueltos en agua de mar (ver asterisco) tiene valores mil veces más elevados que en otros tipos de aguas. Los componentes iónicos mayores en  el agua de mar son </a:t>
            </a:r>
            <a:r>
              <a:rPr lang="es-MX" dirty="0" err="1">
                <a:latin typeface="Times New Roman" panose="02020603050405020304" pitchFamily="18" charset="0"/>
                <a:cs typeface="Times New Roman" panose="02020603050405020304" pitchFamily="18" charset="0"/>
              </a:rPr>
              <a:t>Na</a:t>
            </a:r>
            <a:r>
              <a:rPr lang="es-MX" baseline="30000" dirty="0">
                <a:latin typeface="Times New Roman" panose="02020603050405020304" pitchFamily="18" charset="0"/>
                <a:cs typeface="Times New Roman" panose="02020603050405020304" pitchFamily="18" charset="0"/>
              </a:rPr>
              <a:t>+</a:t>
            </a:r>
            <a:r>
              <a:rPr lang="es-MX" dirty="0">
                <a:latin typeface="Times New Roman" panose="02020603050405020304" pitchFamily="18" charset="0"/>
                <a:cs typeface="Times New Roman" panose="02020603050405020304" pitchFamily="18" charset="0"/>
              </a:rPr>
              <a:t> y C1</a:t>
            </a:r>
            <a:r>
              <a:rPr lang="es-MX" baseline="30000" dirty="0">
                <a:latin typeface="Times New Roman" panose="02020603050405020304" pitchFamily="18" charset="0"/>
                <a:cs typeface="Times New Roman" panose="02020603050405020304" pitchFamily="18" charset="0"/>
              </a:rPr>
              <a:t>-</a:t>
            </a:r>
            <a:r>
              <a:rPr lang="es-MX" dirty="0">
                <a:latin typeface="Times New Roman" panose="02020603050405020304" pitchFamily="18" charset="0"/>
                <a:cs typeface="Times New Roman" panose="02020603050405020304" pitchFamily="18" charset="0"/>
              </a:rPr>
              <a:t>,  en comparación de Ca</a:t>
            </a:r>
            <a:r>
              <a:rPr lang="es-MX" baseline="30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y HCQ</a:t>
            </a:r>
            <a:r>
              <a:rPr lang="es-MX" baseline="-25000" dirty="0">
                <a:latin typeface="Times New Roman" panose="02020603050405020304" pitchFamily="18" charset="0"/>
                <a:cs typeface="Times New Roman" panose="02020603050405020304" pitchFamily="18" charset="0"/>
              </a:rPr>
              <a:t>3</a:t>
            </a:r>
            <a:r>
              <a:rPr lang="es-MX" baseline="30000"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en guas superficiales continentales. La  biosfera de los océanos contribuye a la disminución de los iones calcio y carbonato de hidrogeno en el agua marina.</a:t>
            </a:r>
          </a:p>
        </p:txBody>
      </p:sp>
    </p:spTree>
    <p:extLst>
      <p:ext uri="{BB962C8B-B14F-4D97-AF65-F5344CB8AC3E}">
        <p14:creationId xmlns:p14="http://schemas.microsoft.com/office/powerpoint/2010/main" val="21013835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328F54CD-C617-4F46-A75B-3D83D128BD3B}"/>
              </a:ext>
            </a:extLst>
          </p:cNvPr>
          <p:cNvSpPr txBox="1"/>
          <p:nvPr/>
        </p:nvSpPr>
        <p:spPr>
          <a:xfrm>
            <a:off x="541475" y="1197822"/>
            <a:ext cx="11268076" cy="3970318"/>
          </a:xfrm>
          <a:prstGeom prst="rect">
            <a:avLst/>
          </a:prstGeom>
          <a:noFill/>
        </p:spPr>
        <p:txBody>
          <a:bodyPr wrap="square">
            <a:spAutoFit/>
          </a:bodyPr>
          <a:lstStyle/>
          <a:p>
            <a:pPr algn="just"/>
            <a:r>
              <a:rPr lang="es-MX" dirty="0">
                <a:latin typeface="Times New Roman" panose="02020603050405020304" pitchFamily="18" charset="0"/>
                <a:cs typeface="Times New Roman" panose="02020603050405020304" pitchFamily="18" charset="0"/>
              </a:rPr>
              <a:t>Por su parte, ríos y lagos pueden tener composición distinta en relación de al terreno que corten los arroyos por donde fluye el agua, naturaleza de éstos, tiempo de contacto, velocidad de difusión, temperatura, presión, concentración de especies disueltas, etc., puede transportar diferentes sustancias.</a:t>
            </a:r>
          </a:p>
          <a:p>
            <a:pPr algn="just"/>
            <a:r>
              <a:rPr lang="es-MX" dirty="0">
                <a:latin typeface="Times New Roman" panose="02020603050405020304" pitchFamily="18" charset="0"/>
                <a:cs typeface="Times New Roman" panose="02020603050405020304" pitchFamily="18" charset="0"/>
              </a:rPr>
              <a:t> </a:t>
            </a:r>
          </a:p>
          <a:p>
            <a:pPr algn="just"/>
            <a:r>
              <a:rPr lang="es-MX" dirty="0">
                <a:latin typeface="Times New Roman" panose="02020603050405020304" pitchFamily="18" charset="0"/>
                <a:cs typeface="Times New Roman" panose="02020603050405020304" pitchFamily="18" charset="0"/>
              </a:rPr>
              <a:t>Diferentes componentes mineralógicos y químicos imprimirán diferentes características, por ejemplo, iones sulfato y calcio; podrían reflejar influencia de terrenos carbonatados como calizas, mármoles y/o dolomías o zonas yesíferas, dependiendo del pH, aguas acidas podrían tener  aun mayor poder de disolución.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En zonas donde afloren rocas con minerales feldespato alcalinos (</a:t>
            </a:r>
            <a:r>
              <a:rPr lang="es-MX" dirty="0" err="1">
                <a:latin typeface="Times New Roman" panose="02020603050405020304" pitchFamily="18" charset="0"/>
                <a:cs typeface="Times New Roman" panose="02020603050405020304" pitchFamily="18" charset="0"/>
              </a:rPr>
              <a:t>Na</a:t>
            </a:r>
            <a:r>
              <a:rPr lang="es-MX" dirty="0">
                <a:latin typeface="Times New Roman" panose="02020603050405020304" pitchFamily="18" charset="0"/>
                <a:cs typeface="Times New Roman" panose="02020603050405020304" pitchFamily="18" charset="0"/>
              </a:rPr>
              <a:t>, K) al ser atacadas por el agua liberaran sílice (SiO</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en suspensión y solución; las zonas con alto contenido de sulfuros aportaran iones metálicos (Pb, As, Cu, Zn, Ag, Sb, Fe (</a:t>
            </a:r>
            <a:r>
              <a:rPr lang="es-MX" baseline="30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a:t>
            </a:r>
            <a:r>
              <a:rPr lang="es-MX" baseline="30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 de ser abundante la pirita, podría incluso aumentar la acidez del agua.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La presencia del catión Fe (</a:t>
            </a:r>
            <a:r>
              <a:rPr lang="es-MX" baseline="30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 en aguas profundas podría estar relacionada con depósitos subterráneos de compuestos de hierro, capaces de formar hidróxido de hierro (</a:t>
            </a:r>
            <a:r>
              <a:rPr lang="es-MX" baseline="30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 con agua hidrotermal, etc. </a:t>
            </a:r>
          </a:p>
        </p:txBody>
      </p:sp>
    </p:spTree>
    <p:extLst>
      <p:ext uri="{BB962C8B-B14F-4D97-AF65-F5344CB8AC3E}">
        <p14:creationId xmlns:p14="http://schemas.microsoft.com/office/powerpoint/2010/main" val="8049797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1988FBA6-EDD5-4A23-B912-966EB951C4C8}"/>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37046" t="51638" r="19318" b="14087"/>
          <a:stretch/>
        </p:blipFill>
        <p:spPr>
          <a:xfrm>
            <a:off x="5359180" y="302604"/>
            <a:ext cx="6448507" cy="5794059"/>
          </a:xfrm>
          <a:prstGeom prst="rect">
            <a:avLst/>
          </a:prstGeom>
        </p:spPr>
      </p:pic>
      <p:sp>
        <p:nvSpPr>
          <p:cNvPr id="6" name="CuadroTexto 5">
            <a:extLst>
              <a:ext uri="{FF2B5EF4-FFF2-40B4-BE49-F238E27FC236}">
                <a16:creationId xmlns:a16="http://schemas.microsoft.com/office/drawing/2014/main" id="{B0C7CE4A-F7AF-4087-8B95-18FE403B35CE}"/>
              </a:ext>
            </a:extLst>
          </p:cNvPr>
          <p:cNvSpPr txBox="1"/>
          <p:nvPr/>
        </p:nvSpPr>
        <p:spPr>
          <a:xfrm>
            <a:off x="296186" y="1655977"/>
            <a:ext cx="4546159" cy="2308324"/>
          </a:xfrm>
          <a:prstGeom prst="rect">
            <a:avLst/>
          </a:prstGeom>
          <a:noFill/>
        </p:spPr>
        <p:txBody>
          <a:bodyPr wrap="square">
            <a:spAutoFit/>
          </a:bodyPr>
          <a:lstStyle/>
          <a:p>
            <a:pPr algn="just"/>
            <a:r>
              <a:rPr lang="es-MX" sz="1800" b="0" i="0" u="none" strike="noStrike" baseline="0" dirty="0">
                <a:latin typeface="Times New Roman" panose="02020603050405020304" pitchFamily="18" charset="0"/>
              </a:rPr>
              <a:t>En la Figura de a lado se muestran las concentraciones de los principales compuestos orgánicos e inorgánicos presentes en las aguas naturales. </a:t>
            </a:r>
          </a:p>
          <a:p>
            <a:pPr algn="just"/>
            <a:endParaRPr lang="es-MX" dirty="0">
              <a:latin typeface="Times New Roman" panose="02020603050405020304" pitchFamily="18" charset="0"/>
            </a:endParaRPr>
          </a:p>
          <a:p>
            <a:pPr algn="just"/>
            <a:r>
              <a:rPr lang="es-MX" sz="1800" b="0" i="0" u="none" strike="noStrike" baseline="0" dirty="0">
                <a:latin typeface="Times New Roman" panose="02020603050405020304" pitchFamily="18" charset="0"/>
              </a:rPr>
              <a:t>Se excluyen las sustancias de origen primordialmente antropogénico, como metales pesados y pesticidas.</a:t>
            </a:r>
            <a:endParaRPr lang="es-MX" dirty="0"/>
          </a:p>
        </p:txBody>
      </p:sp>
    </p:spTree>
    <p:extLst>
      <p:ext uri="{BB962C8B-B14F-4D97-AF65-F5344CB8AC3E}">
        <p14:creationId xmlns:p14="http://schemas.microsoft.com/office/powerpoint/2010/main" val="14191816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953BC271-D7B4-474A-8E72-CC5885B76B45}"/>
              </a:ext>
            </a:extLst>
          </p:cNvPr>
          <p:cNvSpPr txBox="1"/>
          <p:nvPr/>
        </p:nvSpPr>
        <p:spPr>
          <a:xfrm>
            <a:off x="492981" y="471794"/>
            <a:ext cx="11314706" cy="1200329"/>
          </a:xfrm>
          <a:prstGeom prst="rect">
            <a:avLst/>
          </a:prstGeom>
          <a:noFill/>
        </p:spPr>
        <p:txBody>
          <a:bodyPr wrap="square">
            <a:spAutoFit/>
          </a:bodyPr>
          <a:lstStyle/>
          <a:p>
            <a:pPr algn="just"/>
            <a:r>
              <a:rPr lang="es-MX" b="1" dirty="0">
                <a:latin typeface="Times New Roman" panose="02020603050405020304" pitchFamily="18" charset="0"/>
                <a:cs typeface="Times New Roman" panose="02020603050405020304" pitchFamily="18" charset="0"/>
              </a:rPr>
              <a:t>PROCESOS FÍSICO-QUÍMICOS QUE INFLUYEN EN LA COMPOSICIÓN DEL AGUA</a:t>
            </a:r>
          </a:p>
          <a:p>
            <a:pPr algn="just"/>
            <a:r>
              <a:rPr lang="es-MX" dirty="0">
                <a:latin typeface="Times New Roman" panose="02020603050405020304" pitchFamily="18" charset="0"/>
                <a:cs typeface="Times New Roman" panose="02020603050405020304" pitchFamily="18" charset="0"/>
              </a:rPr>
              <a:t>En la figura esquemática se muestran los principales procesos que pueden ocurrir en el agua.</a:t>
            </a:r>
          </a:p>
          <a:p>
            <a:pPr algn="just"/>
            <a:r>
              <a:rPr lang="es-MX" dirty="0">
                <a:latin typeface="Times New Roman" panose="02020603050405020304" pitchFamily="18" charset="0"/>
                <a:cs typeface="Times New Roman" panose="02020603050405020304" pitchFamily="18" charset="0"/>
              </a:rPr>
              <a:t>Se resumen en el esquema los tipos de procesos y reacciones en los que participa e agua o algunas de las especies disueltas. Igualmente se indica la naturaleza de algunas de las sustancias que mayormente aparecen en el agua:</a:t>
            </a:r>
          </a:p>
        </p:txBody>
      </p:sp>
      <p:pic>
        <p:nvPicPr>
          <p:cNvPr id="7" name="Imagen 6">
            <a:extLst>
              <a:ext uri="{FF2B5EF4-FFF2-40B4-BE49-F238E27FC236}">
                <a16:creationId xmlns:a16="http://schemas.microsoft.com/office/drawing/2014/main" id="{FD44EC7E-583D-46B1-98CE-488AD8BC47D5}"/>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33073" t="70725" r="13339" b="6879"/>
          <a:stretch/>
        </p:blipFill>
        <p:spPr>
          <a:xfrm>
            <a:off x="212133" y="2723005"/>
            <a:ext cx="5265575" cy="2536464"/>
          </a:xfrm>
          <a:prstGeom prst="rect">
            <a:avLst/>
          </a:prstGeom>
        </p:spPr>
      </p:pic>
      <p:pic>
        <p:nvPicPr>
          <p:cNvPr id="9" name="Imagen 8">
            <a:extLst>
              <a:ext uri="{FF2B5EF4-FFF2-40B4-BE49-F238E27FC236}">
                <a16:creationId xmlns:a16="http://schemas.microsoft.com/office/drawing/2014/main" id="{CB8E5CF3-55A0-44F5-A7C3-FBF09DC2FCE4}"/>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36013" t="22063" r="14943" b="46899"/>
          <a:stretch/>
        </p:blipFill>
        <p:spPr>
          <a:xfrm>
            <a:off x="5782896" y="1915628"/>
            <a:ext cx="6024791" cy="4394722"/>
          </a:xfrm>
          <a:prstGeom prst="rect">
            <a:avLst/>
          </a:prstGeom>
        </p:spPr>
      </p:pic>
    </p:spTree>
    <p:extLst>
      <p:ext uri="{BB962C8B-B14F-4D97-AF65-F5344CB8AC3E}">
        <p14:creationId xmlns:p14="http://schemas.microsoft.com/office/powerpoint/2010/main" val="28569988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8125B00-1E14-46F4-827A-5B070429CCF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l="45581" t="70725" r="13339" b="20657"/>
          <a:stretch/>
        </p:blipFill>
        <p:spPr>
          <a:xfrm>
            <a:off x="3061253" y="264384"/>
            <a:ext cx="4977516" cy="1203524"/>
          </a:xfrm>
          <a:prstGeom prst="rect">
            <a:avLst/>
          </a:prstGeom>
        </p:spPr>
      </p:pic>
      <p:sp>
        <p:nvSpPr>
          <p:cNvPr id="6" name="CuadroTexto 5">
            <a:extLst>
              <a:ext uri="{FF2B5EF4-FFF2-40B4-BE49-F238E27FC236}">
                <a16:creationId xmlns:a16="http://schemas.microsoft.com/office/drawing/2014/main" id="{7C51D515-492D-49E8-93BE-A8E20E4F85A9}"/>
              </a:ext>
            </a:extLst>
          </p:cNvPr>
          <p:cNvSpPr txBox="1"/>
          <p:nvPr/>
        </p:nvSpPr>
        <p:spPr>
          <a:xfrm>
            <a:off x="617551" y="1691606"/>
            <a:ext cx="10956897" cy="3416320"/>
          </a:xfrm>
          <a:prstGeom prst="rect">
            <a:avLst/>
          </a:prstGeom>
          <a:noFill/>
        </p:spPr>
        <p:txBody>
          <a:bodyPr wrap="square">
            <a:spAutoFit/>
          </a:bodyPr>
          <a:lstStyle/>
          <a:p>
            <a:pPr algn="just"/>
            <a:r>
              <a:rPr lang="es-MX" sz="1800" b="1" i="1" u="none" strike="noStrike" baseline="0" dirty="0">
                <a:solidFill>
                  <a:srgbClr val="040404"/>
                </a:solidFill>
                <a:latin typeface="Times New Roman" panose="02020603050405020304" pitchFamily="18" charset="0"/>
              </a:rPr>
              <a:t>La disolución de gases atmosféricos </a:t>
            </a:r>
            <a:r>
              <a:rPr lang="es-MX" sz="1800" b="0" i="0" u="none" strike="noStrike" baseline="0" dirty="0">
                <a:solidFill>
                  <a:srgbClr val="040404"/>
                </a:solidFill>
                <a:latin typeface="Times New Roman" panose="02020603050405020304" pitchFamily="18" charset="0"/>
              </a:rPr>
              <a:t>en agua depende de los coeficientes de solubilidad y de presión y temperatura del medio. </a:t>
            </a:r>
          </a:p>
          <a:p>
            <a:pPr algn="just"/>
            <a:r>
              <a:rPr lang="es-MX" sz="1800" b="0" i="0" u="none" strike="noStrike" baseline="0" dirty="0">
                <a:solidFill>
                  <a:srgbClr val="040404"/>
                </a:solidFill>
                <a:latin typeface="Times New Roman" panose="02020603050405020304" pitchFamily="18" charset="0"/>
              </a:rPr>
              <a:t>El coeficiente de solubilidad de cada gas está directamente relacionado con una constante de proporcionalidad, k, cuyo valor corresponde a la relación entre las concentraciones del gas en el agua y en el aire; k, también denominada constante de la ley de Henry, es función de la naturaleza del gas y de la temperatura, y su valor disminuye al aumentar esta. Por lo tanto, la cantidad de cada gas disuelto cumplirá la ley de Henry de solubilidad de gases en líquidos y puede calcularse según la expresión:</a:t>
            </a:r>
          </a:p>
          <a:p>
            <a:pPr algn="just"/>
            <a:endParaRPr lang="es-MX" dirty="0">
              <a:solidFill>
                <a:srgbClr val="040404"/>
              </a:solidFill>
              <a:latin typeface="Times New Roman" panose="02020603050405020304" pitchFamily="18" charset="0"/>
            </a:endParaRPr>
          </a:p>
          <a:p>
            <a:pPr algn="just"/>
            <a:endParaRPr lang="es-MX" dirty="0">
              <a:solidFill>
                <a:srgbClr val="040404"/>
              </a:solidFill>
              <a:latin typeface="Times New Roman" panose="02020603050405020304" pitchFamily="18" charset="0"/>
            </a:endParaRPr>
          </a:p>
          <a:p>
            <a:pPr algn="just"/>
            <a:endParaRPr lang="es-MX" dirty="0">
              <a:solidFill>
                <a:srgbClr val="040404"/>
              </a:solidFill>
              <a:latin typeface="Times New Roman" panose="02020603050405020304" pitchFamily="18" charset="0"/>
            </a:endParaRPr>
          </a:p>
          <a:p>
            <a:pPr algn="just"/>
            <a:r>
              <a:rPr lang="es-MX" dirty="0">
                <a:solidFill>
                  <a:srgbClr val="040404"/>
                </a:solidFill>
                <a:latin typeface="Times New Roman" panose="02020603050405020304" pitchFamily="18" charset="0"/>
              </a:rPr>
              <a:t>Los valores de disolución y por tanto de concentración de gases en agua serán afectados por la salinidad del agua. En la ecuación p es la presión parcial del gas atmosférico en la presión total atmosférica.</a:t>
            </a:r>
          </a:p>
        </p:txBody>
      </p:sp>
      <p:graphicFrame>
        <p:nvGraphicFramePr>
          <p:cNvPr id="7" name="Objeto 6">
            <a:extLst>
              <a:ext uri="{FF2B5EF4-FFF2-40B4-BE49-F238E27FC236}">
                <a16:creationId xmlns:a16="http://schemas.microsoft.com/office/drawing/2014/main" id="{A31D41D1-6416-4AEA-AE7A-DC0A8A43E066}"/>
              </a:ext>
            </a:extLst>
          </p:cNvPr>
          <p:cNvGraphicFramePr>
            <a:graphicFrameLocks noChangeAspect="1"/>
          </p:cNvGraphicFramePr>
          <p:nvPr>
            <p:extLst>
              <p:ext uri="{D42A27DB-BD31-4B8C-83A1-F6EECF244321}">
                <p14:modId xmlns:p14="http://schemas.microsoft.com/office/powerpoint/2010/main" val="2790386913"/>
              </p:ext>
            </p:extLst>
          </p:nvPr>
        </p:nvGraphicFramePr>
        <p:xfrm>
          <a:off x="3590433" y="3920144"/>
          <a:ext cx="5011132" cy="304731"/>
        </p:xfrm>
        <a:graphic>
          <a:graphicData uri="http://schemas.openxmlformats.org/presentationml/2006/ole">
            <mc:AlternateContent xmlns:mc="http://schemas.openxmlformats.org/markup-compatibility/2006">
              <mc:Choice xmlns:v="urn:schemas-microsoft-com:vml" Requires="v">
                <p:oleObj spid="_x0000_s3112" name="Equation" r:id="rId5" imgW="3759120" imgH="228600" progId="Equation.DSMT4">
                  <p:embed/>
                </p:oleObj>
              </mc:Choice>
              <mc:Fallback>
                <p:oleObj name="Equation" r:id="rId5" imgW="3759120" imgH="228600" progId="Equation.DSMT4">
                  <p:embed/>
                  <p:pic>
                    <p:nvPicPr>
                      <p:cNvPr id="0" name=""/>
                      <p:cNvPicPr/>
                      <p:nvPr/>
                    </p:nvPicPr>
                    <p:blipFill>
                      <a:blip r:embed="rId6"/>
                      <a:stretch>
                        <a:fillRect/>
                      </a:stretch>
                    </p:blipFill>
                    <p:spPr>
                      <a:xfrm>
                        <a:off x="3590433" y="3920144"/>
                        <a:ext cx="5011132" cy="304731"/>
                      </a:xfrm>
                      <a:prstGeom prst="rect">
                        <a:avLst/>
                      </a:prstGeom>
                    </p:spPr>
                  </p:pic>
                </p:oleObj>
              </mc:Fallback>
            </mc:AlternateContent>
          </a:graphicData>
        </a:graphic>
      </p:graphicFrame>
    </p:spTree>
    <p:extLst>
      <p:ext uri="{BB962C8B-B14F-4D97-AF65-F5344CB8AC3E}">
        <p14:creationId xmlns:p14="http://schemas.microsoft.com/office/powerpoint/2010/main" val="7385141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60474E33-C4FD-46CB-9A40-DDD0E5581DE5}"/>
              </a:ext>
            </a:extLst>
          </p:cNvPr>
          <p:cNvSpPr txBox="1"/>
          <p:nvPr/>
        </p:nvSpPr>
        <p:spPr>
          <a:xfrm>
            <a:off x="524786" y="1269519"/>
            <a:ext cx="11282900" cy="3416320"/>
          </a:xfrm>
          <a:prstGeom prst="rect">
            <a:avLst/>
          </a:prstGeom>
          <a:noFill/>
        </p:spPr>
        <p:txBody>
          <a:bodyPr wrap="square">
            <a:spAutoFit/>
          </a:bodyPr>
          <a:lstStyle/>
          <a:p>
            <a:pPr algn="just"/>
            <a:r>
              <a:rPr lang="es-MX" dirty="0">
                <a:latin typeface="Times New Roman" panose="02020603050405020304" pitchFamily="18" charset="0"/>
                <a:cs typeface="Times New Roman" panose="02020603050405020304" pitchFamily="18" charset="0"/>
              </a:rPr>
              <a:t>La </a:t>
            </a:r>
            <a:r>
              <a:rPr lang="es-MX" b="1" i="1" dirty="0">
                <a:latin typeface="Times New Roman" panose="02020603050405020304" pitchFamily="18" charset="0"/>
                <a:cs typeface="Times New Roman" panose="02020603050405020304" pitchFamily="18" charset="0"/>
              </a:rPr>
              <a:t>disolución de sales minerales es un factor importante</a:t>
            </a:r>
            <a:r>
              <a:rPr lang="es-MX" dirty="0">
                <a:latin typeface="Times New Roman" panose="02020603050405020304" pitchFamily="18" charset="0"/>
                <a:cs typeface="Times New Roman" panose="02020603050405020304" pitchFamily="18" charset="0"/>
              </a:rPr>
              <a:t>,  debido a la gran capacidad como disolvente del agua como molécula polar  propiciando la abundancia de disueltos en ella, y  el tipo de iones esta en relación directa con el terreno por encima del cual fluye o se infiltra.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YESO: CaSO4·2H</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O(s)↔Ca</a:t>
            </a:r>
            <a:r>
              <a:rPr lang="es-MX" baseline="30000" dirty="0">
                <a:latin typeface="Times New Roman" panose="02020603050405020304" pitchFamily="18" charset="0"/>
                <a:cs typeface="Times New Roman" panose="02020603050405020304" pitchFamily="18" charset="0"/>
              </a:rPr>
              <a:t>2+</a:t>
            </a:r>
            <a:r>
              <a:rPr lang="es-MX" baseline="-25000" dirty="0">
                <a:latin typeface="Times New Roman" panose="02020603050405020304" pitchFamily="18" charset="0"/>
                <a:cs typeface="Times New Roman" panose="02020603050405020304" pitchFamily="18" charset="0"/>
              </a:rPr>
              <a:t>(</a:t>
            </a:r>
            <a:r>
              <a:rPr lang="es-MX" baseline="-25000" dirty="0" err="1">
                <a:latin typeface="Times New Roman" panose="02020603050405020304" pitchFamily="18" charset="0"/>
                <a:cs typeface="Times New Roman" panose="02020603050405020304" pitchFamily="18" charset="0"/>
              </a:rPr>
              <a:t>aq</a:t>
            </a:r>
            <a:r>
              <a:rPr lang="es-MX" baseline="-25000" dirty="0">
                <a:latin typeface="Times New Roman" panose="02020603050405020304" pitchFamily="18" charset="0"/>
                <a:cs typeface="Times New Roman" panose="02020603050405020304" pitchFamily="18" charset="0"/>
              </a:rPr>
              <a:t>)</a:t>
            </a:r>
            <a:r>
              <a:rPr lang="es-MX" dirty="0">
                <a:latin typeface="Times New Roman" panose="02020603050405020304" pitchFamily="18" charset="0"/>
                <a:cs typeface="Times New Roman" panose="02020603050405020304" pitchFamily="18" charset="0"/>
              </a:rPr>
              <a:t>+SO</a:t>
            </a:r>
            <a:r>
              <a:rPr lang="es-MX" baseline="-25000" dirty="0">
                <a:latin typeface="Times New Roman" panose="02020603050405020304" pitchFamily="18" charset="0"/>
                <a:cs typeface="Times New Roman" panose="02020603050405020304" pitchFamily="18" charset="0"/>
              </a:rPr>
              <a:t>4</a:t>
            </a:r>
            <a:r>
              <a:rPr lang="es-MX" baseline="30000" dirty="0">
                <a:latin typeface="Times New Roman" panose="02020603050405020304" pitchFamily="18" charset="0"/>
                <a:cs typeface="Times New Roman" panose="02020603050405020304" pitchFamily="18" charset="0"/>
              </a:rPr>
              <a:t>-</a:t>
            </a:r>
            <a:r>
              <a:rPr lang="es-MX" baseline="-25000" dirty="0">
                <a:latin typeface="Times New Roman" panose="02020603050405020304" pitchFamily="18" charset="0"/>
                <a:cs typeface="Times New Roman" panose="02020603050405020304" pitchFamily="18" charset="0"/>
              </a:rPr>
              <a:t>(</a:t>
            </a:r>
            <a:r>
              <a:rPr lang="es-MX" baseline="-25000" dirty="0" err="1">
                <a:latin typeface="Times New Roman" panose="02020603050405020304" pitchFamily="18" charset="0"/>
                <a:cs typeface="Times New Roman" panose="02020603050405020304" pitchFamily="18" charset="0"/>
              </a:rPr>
              <a:t>aq</a:t>
            </a:r>
            <a:r>
              <a:rPr lang="es-MX" baseline="-25000" dirty="0">
                <a:latin typeface="Times New Roman" panose="02020603050405020304" pitchFamily="18" charset="0"/>
                <a:cs typeface="Times New Roman" panose="02020603050405020304" pitchFamily="18" charset="0"/>
              </a:rPr>
              <a:t>)</a:t>
            </a:r>
          </a:p>
          <a:p>
            <a:pPr algn="just"/>
            <a:r>
              <a:rPr lang="es-MX" dirty="0">
                <a:latin typeface="Times New Roman" panose="02020603050405020304" pitchFamily="18" charset="0"/>
                <a:cs typeface="Times New Roman" panose="02020603050405020304" pitchFamily="18" charset="0"/>
              </a:rPr>
              <a:t>HALITA: NaCl</a:t>
            </a:r>
            <a:r>
              <a:rPr lang="es-MX" baseline="-25000" dirty="0">
                <a:latin typeface="Times New Roman" panose="02020603050405020304" pitchFamily="18" charset="0"/>
                <a:cs typeface="Times New Roman" panose="02020603050405020304" pitchFamily="18" charset="0"/>
              </a:rPr>
              <a:t>(s)</a:t>
            </a:r>
            <a:r>
              <a:rPr lang="es-MX" dirty="0">
                <a:latin typeface="Times New Roman" panose="02020603050405020304" pitchFamily="18" charset="0"/>
                <a:cs typeface="Times New Roman" panose="02020603050405020304" pitchFamily="18" charset="0"/>
              </a:rPr>
              <a:t>↔</a:t>
            </a:r>
            <a:r>
              <a:rPr lang="es-MX" dirty="0" err="1">
                <a:latin typeface="Times New Roman" panose="02020603050405020304" pitchFamily="18" charset="0"/>
                <a:cs typeface="Times New Roman" panose="02020603050405020304" pitchFamily="18" charset="0"/>
              </a:rPr>
              <a:t>Na</a:t>
            </a:r>
            <a:r>
              <a:rPr lang="es-MX" baseline="30000" dirty="0">
                <a:latin typeface="Times New Roman" panose="02020603050405020304" pitchFamily="18" charset="0"/>
                <a:cs typeface="Times New Roman" panose="02020603050405020304" pitchFamily="18" charset="0"/>
              </a:rPr>
              <a:t>+</a:t>
            </a:r>
            <a:r>
              <a:rPr lang="es-MX" baseline="-25000" dirty="0">
                <a:latin typeface="Times New Roman" panose="02020603050405020304" pitchFamily="18" charset="0"/>
                <a:cs typeface="Times New Roman" panose="02020603050405020304" pitchFamily="18" charset="0"/>
              </a:rPr>
              <a:t>(</a:t>
            </a:r>
            <a:r>
              <a:rPr lang="es-MX" baseline="-25000" dirty="0" err="1">
                <a:latin typeface="Times New Roman" panose="02020603050405020304" pitchFamily="18" charset="0"/>
                <a:cs typeface="Times New Roman" panose="02020603050405020304" pitchFamily="18" charset="0"/>
              </a:rPr>
              <a:t>aq</a:t>
            </a:r>
            <a:r>
              <a:rPr lang="es-MX" baseline="-25000" dirty="0">
                <a:latin typeface="Times New Roman" panose="02020603050405020304" pitchFamily="18" charset="0"/>
                <a:cs typeface="Times New Roman" panose="02020603050405020304" pitchFamily="18" charset="0"/>
              </a:rPr>
              <a:t>)</a:t>
            </a:r>
            <a:r>
              <a:rPr lang="es-MX" dirty="0">
                <a:latin typeface="Times New Roman" panose="02020603050405020304" pitchFamily="18" charset="0"/>
                <a:cs typeface="Times New Roman" panose="02020603050405020304" pitchFamily="18" charset="0"/>
              </a:rPr>
              <a:t>+ Cl</a:t>
            </a:r>
            <a:r>
              <a:rPr lang="es-MX" baseline="30000" dirty="0">
                <a:latin typeface="Times New Roman" panose="02020603050405020304" pitchFamily="18" charset="0"/>
                <a:cs typeface="Times New Roman" panose="02020603050405020304" pitchFamily="18" charset="0"/>
              </a:rPr>
              <a:t>-</a:t>
            </a:r>
            <a:r>
              <a:rPr lang="es-MX" baseline="-25000" dirty="0">
                <a:latin typeface="Times New Roman" panose="02020603050405020304" pitchFamily="18" charset="0"/>
                <a:cs typeface="Times New Roman" panose="02020603050405020304" pitchFamily="18" charset="0"/>
              </a:rPr>
              <a:t>(</a:t>
            </a:r>
            <a:r>
              <a:rPr lang="es-MX" baseline="-25000" dirty="0" err="1">
                <a:latin typeface="Times New Roman" panose="02020603050405020304" pitchFamily="18" charset="0"/>
                <a:cs typeface="Times New Roman" panose="02020603050405020304" pitchFamily="18" charset="0"/>
              </a:rPr>
              <a:t>aq</a:t>
            </a:r>
            <a:r>
              <a:rPr lang="es-MX" baseline="-25000" dirty="0">
                <a:latin typeface="Times New Roman" panose="02020603050405020304" pitchFamily="18" charset="0"/>
                <a:cs typeface="Times New Roman" panose="02020603050405020304" pitchFamily="18" charset="0"/>
              </a:rPr>
              <a:t>)</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La temperatura es un factor que afecta a la solubilidad de las diferentes sustancias; solubilidad que aumenta en general con la temperatura en el caso de los compuestos sólidos.</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Las sales que se encuentran en grandes cantidades en rocas ,y que conducen a algunos de los iones mayoritarios en el agua, son: CaCO</a:t>
            </a:r>
            <a:r>
              <a:rPr lang="es-MX" baseline="-25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 MgCO</a:t>
            </a:r>
            <a:r>
              <a:rPr lang="es-MX" baseline="-25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 CaSO</a:t>
            </a:r>
            <a:r>
              <a:rPr lang="es-MX" baseline="-25000" dirty="0">
                <a:latin typeface="Times New Roman" panose="02020603050405020304" pitchFamily="18" charset="0"/>
                <a:cs typeface="Times New Roman" panose="02020603050405020304" pitchFamily="18" charset="0"/>
              </a:rPr>
              <a:t>4</a:t>
            </a:r>
            <a:r>
              <a:rPr lang="es-MX" dirty="0">
                <a:latin typeface="Times New Roman" panose="02020603050405020304" pitchFamily="18" charset="0"/>
                <a:cs typeface="Times New Roman" panose="02020603050405020304" pitchFamily="18" charset="0"/>
              </a:rPr>
              <a:t> y NaCl.</a:t>
            </a:r>
          </a:p>
        </p:txBody>
      </p:sp>
    </p:spTree>
    <p:extLst>
      <p:ext uri="{BB962C8B-B14F-4D97-AF65-F5344CB8AC3E}">
        <p14:creationId xmlns:p14="http://schemas.microsoft.com/office/powerpoint/2010/main" val="5401743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CD21E35-85BA-4208-88C8-22A9961A9A70}"/>
              </a:ext>
            </a:extLst>
          </p:cNvPr>
          <p:cNvSpPr txBox="1"/>
          <p:nvPr/>
        </p:nvSpPr>
        <p:spPr>
          <a:xfrm>
            <a:off x="649356" y="675934"/>
            <a:ext cx="10893287" cy="5078313"/>
          </a:xfrm>
          <a:prstGeom prst="rect">
            <a:avLst/>
          </a:prstGeom>
          <a:noFill/>
        </p:spPr>
        <p:txBody>
          <a:bodyPr wrap="square">
            <a:spAutoFit/>
          </a:bodyPr>
          <a:lstStyle/>
          <a:p>
            <a:pPr algn="just"/>
            <a:r>
              <a:rPr lang="es-MX" b="1" dirty="0">
                <a:latin typeface="Times New Roman" panose="02020603050405020304" pitchFamily="18" charset="0"/>
                <a:cs typeface="Times New Roman" panose="02020603050405020304" pitchFamily="18" charset="0"/>
              </a:rPr>
              <a:t>Reacciones de hidrólisis</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El agua puede como reactivo atacando químicamente a las fases minerales presentes en el cause del flujo, también atacando a diferentes grupos funcionales presentes en sustancias orgánicas, transformándose y  en parte disolviéndose. Por ejemplo, la disolución de forsterita (Mg</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SiO</a:t>
            </a:r>
            <a:r>
              <a:rPr lang="es-MX" baseline="-25000" dirty="0">
                <a:latin typeface="Times New Roman" panose="02020603050405020304" pitchFamily="18" charset="0"/>
                <a:cs typeface="Times New Roman" panose="02020603050405020304" pitchFamily="18" charset="0"/>
              </a:rPr>
              <a:t>4</a:t>
            </a:r>
            <a:r>
              <a:rPr lang="es-MX" dirty="0">
                <a:latin typeface="Times New Roman" panose="02020603050405020304" pitchFamily="18" charset="0"/>
                <a:cs typeface="Times New Roman" panose="02020603050405020304" pitchFamily="18" charset="0"/>
              </a:rPr>
              <a:t>)</a:t>
            </a:r>
            <a:r>
              <a:rPr lang="es-MX" baseline="-25000" dirty="0">
                <a:latin typeface="Times New Roman" panose="02020603050405020304" pitchFamily="18" charset="0"/>
                <a:cs typeface="Times New Roman" panose="02020603050405020304" pitchFamily="18" charset="0"/>
              </a:rPr>
              <a:t>s</a:t>
            </a:r>
            <a:r>
              <a:rPr lang="es-MX" dirty="0">
                <a:latin typeface="Times New Roman" panose="02020603050405020304" pitchFamily="18" charset="0"/>
                <a:cs typeface="Times New Roman" panose="02020603050405020304" pitchFamily="18" charset="0"/>
              </a:rPr>
              <a:t> </a:t>
            </a: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produciendo acido silícico (H</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SiO</a:t>
            </a:r>
            <a:r>
              <a:rPr lang="es-MX" baseline="-25000" dirty="0">
                <a:latin typeface="Times New Roman" panose="02020603050405020304" pitchFamily="18" charset="0"/>
                <a:cs typeface="Times New Roman" panose="02020603050405020304" pitchFamily="18" charset="0"/>
              </a:rPr>
              <a:t>4</a:t>
            </a:r>
            <a:r>
              <a:rPr lang="es-MX" dirty="0">
                <a:latin typeface="Times New Roman" panose="02020603050405020304" pitchFamily="18" charset="0"/>
                <a:cs typeface="Times New Roman" panose="02020603050405020304" pitchFamily="18" charset="0"/>
              </a:rPr>
              <a:t>)</a:t>
            </a:r>
            <a:r>
              <a:rPr lang="es-MX" baseline="-25000" dirty="0">
                <a:latin typeface="Times New Roman" panose="02020603050405020304" pitchFamily="18" charset="0"/>
                <a:cs typeface="Times New Roman" panose="02020603050405020304" pitchFamily="18" charset="0"/>
              </a:rPr>
              <a:t>ac</a:t>
            </a:r>
            <a:r>
              <a:rPr lang="es-MX" dirty="0">
                <a:latin typeface="Times New Roman" panose="02020603050405020304" pitchFamily="18" charset="0"/>
                <a:cs typeface="Times New Roman" panose="02020603050405020304" pitchFamily="18" charset="0"/>
              </a:rPr>
              <a:t> mas hidróxido de magnesio (2Mg(OH)</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en solución.</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Igualmente puede ocurrir hidrolisis de especies orgánicas donde la velocidad de hidrólisis depende del tipo de grupo funcional y de la naturaleza de los radicales</a:t>
            </a: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Se hidrolizarían OR, OR' u OR" según la naturaleza de los radicales.</a:t>
            </a:r>
          </a:p>
        </p:txBody>
      </p:sp>
      <p:graphicFrame>
        <p:nvGraphicFramePr>
          <p:cNvPr id="4" name="Objeto 3">
            <a:extLst>
              <a:ext uri="{FF2B5EF4-FFF2-40B4-BE49-F238E27FC236}">
                <a16:creationId xmlns:a16="http://schemas.microsoft.com/office/drawing/2014/main" id="{477ACC5C-45AC-4A3E-AFF0-085B584195AF}"/>
              </a:ext>
            </a:extLst>
          </p:cNvPr>
          <p:cNvGraphicFramePr>
            <a:graphicFrameLocks noChangeAspect="1"/>
          </p:cNvGraphicFramePr>
          <p:nvPr>
            <p:extLst>
              <p:ext uri="{D42A27DB-BD31-4B8C-83A1-F6EECF244321}">
                <p14:modId xmlns:p14="http://schemas.microsoft.com/office/powerpoint/2010/main" val="2534374382"/>
              </p:ext>
            </p:extLst>
          </p:nvPr>
        </p:nvGraphicFramePr>
        <p:xfrm>
          <a:off x="3582142" y="2439754"/>
          <a:ext cx="5027714" cy="406496"/>
        </p:xfrm>
        <a:graphic>
          <a:graphicData uri="http://schemas.openxmlformats.org/presentationml/2006/ole">
            <mc:AlternateContent xmlns:mc="http://schemas.openxmlformats.org/markup-compatibility/2006">
              <mc:Choice xmlns:v="urn:schemas-microsoft-com:vml" Requires="v">
                <p:oleObj spid="_x0000_s4136" name="Equation" r:id="rId3" imgW="2984400" imgH="241200" progId="Equation.DSMT4">
                  <p:embed/>
                </p:oleObj>
              </mc:Choice>
              <mc:Fallback>
                <p:oleObj name="Equation" r:id="rId3" imgW="2984400" imgH="241200" progId="Equation.DSMT4">
                  <p:embed/>
                  <p:pic>
                    <p:nvPicPr>
                      <p:cNvPr id="0" name=""/>
                      <p:cNvPicPr/>
                      <p:nvPr/>
                    </p:nvPicPr>
                    <p:blipFill>
                      <a:blip r:embed="rId4"/>
                      <a:stretch>
                        <a:fillRect/>
                      </a:stretch>
                    </p:blipFill>
                    <p:spPr>
                      <a:xfrm>
                        <a:off x="3582142" y="2439754"/>
                        <a:ext cx="5027714" cy="406496"/>
                      </a:xfrm>
                      <a:prstGeom prst="rect">
                        <a:avLst/>
                      </a:prstGeom>
                    </p:spPr>
                  </p:pic>
                </p:oleObj>
              </mc:Fallback>
            </mc:AlternateContent>
          </a:graphicData>
        </a:graphic>
      </p:graphicFrame>
      <p:pic>
        <p:nvPicPr>
          <p:cNvPr id="6" name="Imagen 5">
            <a:extLst>
              <a:ext uri="{FF2B5EF4-FFF2-40B4-BE49-F238E27FC236}">
                <a16:creationId xmlns:a16="http://schemas.microsoft.com/office/drawing/2014/main" id="{FCC09E41-421F-4845-85FB-3048807E83E1}"/>
              </a:ext>
            </a:extLst>
          </p:cNvPr>
          <p:cNvPicPr>
            <a:picLocks noChangeAspect="1"/>
          </p:cNvPicPr>
          <p:nvPr/>
        </p:nvPicPr>
        <p:blipFill rotWithShape="1">
          <a:blip r:embed="rId5">
            <a:extLst>
              <a:ext uri="{28A0092B-C50C-407E-A947-70E740481C1C}">
                <a14:useLocalDpi xmlns:a14="http://schemas.microsoft.com/office/drawing/2010/main" val="0"/>
              </a:ext>
            </a:extLst>
          </a:blip>
          <a:srcRect l="38953" t="84638" r="20021" b="7246"/>
          <a:stretch/>
        </p:blipFill>
        <p:spPr>
          <a:xfrm>
            <a:off x="3291098" y="4103532"/>
            <a:ext cx="5609802" cy="1279107"/>
          </a:xfrm>
          <a:prstGeom prst="rect">
            <a:avLst/>
          </a:prstGeom>
        </p:spPr>
      </p:pic>
    </p:spTree>
    <p:extLst>
      <p:ext uri="{BB962C8B-B14F-4D97-AF65-F5344CB8AC3E}">
        <p14:creationId xmlns:p14="http://schemas.microsoft.com/office/powerpoint/2010/main" val="22095907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A6E0C8D8-CD13-4028-B64D-7ADBF9987C8C}"/>
              </a:ext>
            </a:extLst>
          </p:cNvPr>
          <p:cNvSpPr txBox="1"/>
          <p:nvPr/>
        </p:nvSpPr>
        <p:spPr>
          <a:xfrm>
            <a:off x="989597" y="506196"/>
            <a:ext cx="10596813" cy="4247317"/>
          </a:xfrm>
          <a:prstGeom prst="rect">
            <a:avLst/>
          </a:prstGeom>
          <a:noFill/>
        </p:spPr>
        <p:txBody>
          <a:bodyPr wrap="square">
            <a:spAutoFit/>
          </a:bodyPr>
          <a:lstStyle/>
          <a:p>
            <a:pPr algn="just"/>
            <a:r>
              <a:rPr lang="es-MX" b="0" i="0" dirty="0">
                <a:solidFill>
                  <a:srgbClr val="000000"/>
                </a:solidFill>
                <a:effectLst/>
                <a:latin typeface="Times New Roman" panose="02020603050405020304" pitchFamily="18" charset="0"/>
                <a:cs typeface="Times New Roman" panose="02020603050405020304" pitchFamily="18" charset="0"/>
              </a:rPr>
              <a:t>Los </a:t>
            </a:r>
            <a:r>
              <a:rPr lang="es-MX" b="1" i="0" dirty="0">
                <a:solidFill>
                  <a:srgbClr val="000000"/>
                </a:solidFill>
                <a:effectLst/>
                <a:latin typeface="Times New Roman" panose="02020603050405020304" pitchFamily="18" charset="0"/>
                <a:cs typeface="Times New Roman" panose="02020603050405020304" pitchFamily="18" charset="0"/>
              </a:rPr>
              <a:t>ésteres </a:t>
            </a:r>
            <a:r>
              <a:rPr lang="es-MX" b="0" i="0" dirty="0">
                <a:solidFill>
                  <a:srgbClr val="000000"/>
                </a:solidFill>
                <a:effectLst/>
                <a:latin typeface="Times New Roman" panose="02020603050405020304" pitchFamily="18" charset="0"/>
                <a:cs typeface="Times New Roman" panose="02020603050405020304" pitchFamily="18" charset="0"/>
              </a:rPr>
              <a:t>son</a:t>
            </a:r>
            <a:r>
              <a:rPr lang="es-MX" b="0" i="0" dirty="0">
                <a:effectLst/>
                <a:latin typeface="Times New Roman" panose="02020603050405020304" pitchFamily="18" charset="0"/>
                <a:cs typeface="Times New Roman" panose="02020603050405020304" pitchFamily="18" charset="0"/>
              </a:rPr>
              <a:t> </a:t>
            </a:r>
            <a:r>
              <a:rPr lang="es-MX" b="0" i="0" u="none" strike="noStrike" dirty="0">
                <a:effectLst/>
                <a:latin typeface="Times New Roman" panose="02020603050405020304" pitchFamily="18" charset="0"/>
                <a:cs typeface="Times New Roman" panose="02020603050405020304" pitchFamily="18" charset="0"/>
              </a:rPr>
              <a:t>compuestos orgánicos</a:t>
            </a:r>
            <a:r>
              <a:rPr lang="es-MX" b="0" i="0" dirty="0">
                <a:effectLst/>
                <a:latin typeface="Times New Roman" panose="02020603050405020304" pitchFamily="18" charset="0"/>
                <a:cs typeface="Times New Roman" panose="02020603050405020304" pitchFamily="18" charset="0"/>
              </a:rPr>
              <a:t> </a:t>
            </a:r>
            <a:r>
              <a:rPr lang="es-MX" b="0" i="0" dirty="0">
                <a:solidFill>
                  <a:srgbClr val="000000"/>
                </a:solidFill>
                <a:effectLst/>
                <a:latin typeface="Times New Roman" panose="02020603050405020304" pitchFamily="18" charset="0"/>
                <a:cs typeface="Times New Roman" panose="02020603050405020304" pitchFamily="18" charset="0"/>
              </a:rPr>
              <a:t>que presentan un componente de </a:t>
            </a:r>
            <a:r>
              <a:rPr lang="es-MX" b="0" i="0" u="none" strike="noStrike" dirty="0">
                <a:effectLst/>
                <a:latin typeface="Times New Roman" panose="02020603050405020304" pitchFamily="18" charset="0"/>
                <a:cs typeface="Times New Roman" panose="02020603050405020304" pitchFamily="18" charset="0"/>
              </a:rPr>
              <a:t>ácido carboxílico</a:t>
            </a:r>
            <a:r>
              <a:rPr lang="es-MX" b="0" i="0" dirty="0">
                <a:effectLst/>
                <a:latin typeface="Times New Roman" panose="02020603050405020304" pitchFamily="18" charset="0"/>
                <a:cs typeface="Times New Roman" panose="02020603050405020304" pitchFamily="18" charset="0"/>
              </a:rPr>
              <a:t> </a:t>
            </a:r>
            <a:r>
              <a:rPr lang="es-MX" b="0" i="0" dirty="0">
                <a:solidFill>
                  <a:srgbClr val="000000"/>
                </a:solidFill>
                <a:effectLst/>
                <a:latin typeface="Times New Roman" panose="02020603050405020304" pitchFamily="18" charset="0"/>
                <a:cs typeface="Times New Roman" panose="02020603050405020304" pitchFamily="18" charset="0"/>
              </a:rPr>
              <a:t>y otro de alcohol. Su fórmula química general es RCO</a:t>
            </a:r>
            <a:r>
              <a:rPr lang="es-MX" b="0" i="0" baseline="-25000" dirty="0">
                <a:solidFill>
                  <a:srgbClr val="000000"/>
                </a:solidFill>
                <a:effectLst/>
                <a:latin typeface="Times New Roman" panose="02020603050405020304" pitchFamily="18" charset="0"/>
                <a:cs typeface="Times New Roman" panose="02020603050405020304" pitchFamily="18" charset="0"/>
              </a:rPr>
              <a:t>2</a:t>
            </a:r>
            <a:r>
              <a:rPr lang="es-MX" b="0" i="0" dirty="0">
                <a:solidFill>
                  <a:srgbClr val="000000"/>
                </a:solidFill>
                <a:effectLst/>
                <a:latin typeface="Times New Roman" panose="02020603050405020304" pitchFamily="18" charset="0"/>
                <a:cs typeface="Times New Roman" panose="02020603050405020304" pitchFamily="18" charset="0"/>
              </a:rPr>
              <a:t>R</a:t>
            </a:r>
            <a:r>
              <a:rPr lang="es-MX" b="0" i="0" baseline="30000" dirty="0">
                <a:solidFill>
                  <a:srgbClr val="000000"/>
                </a:solidFill>
                <a:effectLst/>
                <a:latin typeface="Times New Roman" panose="02020603050405020304" pitchFamily="18" charset="0"/>
                <a:cs typeface="Times New Roman" panose="02020603050405020304" pitchFamily="18" charset="0"/>
              </a:rPr>
              <a:t>’</a:t>
            </a:r>
            <a:r>
              <a:rPr lang="es-MX" b="0" i="0" dirty="0">
                <a:solidFill>
                  <a:srgbClr val="000000"/>
                </a:solidFill>
                <a:effectLst/>
                <a:latin typeface="Times New Roman" panose="02020603050405020304" pitchFamily="18" charset="0"/>
                <a:cs typeface="Times New Roman" panose="02020603050405020304" pitchFamily="18" charset="0"/>
              </a:rPr>
              <a:t> o RCOOR</a:t>
            </a:r>
            <a:r>
              <a:rPr lang="es-MX" b="0" i="0" baseline="30000" dirty="0">
                <a:solidFill>
                  <a:srgbClr val="000000"/>
                </a:solidFill>
                <a:effectLst/>
                <a:latin typeface="Times New Roman" panose="02020603050405020304" pitchFamily="18" charset="0"/>
                <a:cs typeface="Times New Roman" panose="02020603050405020304" pitchFamily="18" charset="0"/>
              </a:rPr>
              <a:t>’</a:t>
            </a:r>
            <a:r>
              <a:rPr lang="es-MX" b="0" i="0" dirty="0">
                <a:solidFill>
                  <a:srgbClr val="000000"/>
                </a:solidFill>
                <a:effectLst/>
                <a:latin typeface="Times New Roman" panose="02020603050405020304" pitchFamily="18" charset="0"/>
                <a:cs typeface="Times New Roman" panose="02020603050405020304" pitchFamily="18" charset="0"/>
              </a:rPr>
              <a:t>. </a:t>
            </a:r>
          </a:p>
          <a:p>
            <a:pPr algn="just"/>
            <a:r>
              <a:rPr lang="es-MX" b="0" i="0" dirty="0">
                <a:solidFill>
                  <a:srgbClr val="000000"/>
                </a:solidFill>
                <a:effectLst/>
                <a:latin typeface="Times New Roman" panose="02020603050405020304" pitchFamily="18" charset="0"/>
                <a:cs typeface="Times New Roman" panose="02020603050405020304" pitchFamily="18" charset="0"/>
              </a:rPr>
              <a:t>El lado derecho, RCOO, corresponde al grupo carboxilo, mientras que el derecho, OR</a:t>
            </a:r>
            <a:r>
              <a:rPr lang="es-MX" b="0" i="0" baseline="30000" dirty="0">
                <a:solidFill>
                  <a:srgbClr val="000000"/>
                </a:solidFill>
                <a:effectLst/>
                <a:latin typeface="Times New Roman" panose="02020603050405020304" pitchFamily="18" charset="0"/>
                <a:cs typeface="Times New Roman" panose="02020603050405020304" pitchFamily="18" charset="0"/>
              </a:rPr>
              <a:t>’</a:t>
            </a:r>
            <a:r>
              <a:rPr lang="es-MX" b="0" i="0" dirty="0">
                <a:solidFill>
                  <a:srgbClr val="000000"/>
                </a:solidFill>
                <a:effectLst/>
                <a:latin typeface="Times New Roman" panose="02020603050405020304" pitchFamily="18" charset="0"/>
                <a:cs typeface="Times New Roman" panose="02020603050405020304" pitchFamily="18" charset="0"/>
              </a:rPr>
              <a:t> es el alcohol. Los dos comparten un átomo de oxígeno y comparten cierta semejanza con los éteres (ROR’)</a:t>
            </a:r>
          </a:p>
          <a:p>
            <a:pPr algn="just"/>
            <a:endParaRPr lang="es-MX" dirty="0">
              <a:solidFill>
                <a:srgbClr val="000000"/>
              </a:solidFill>
              <a:latin typeface="Times New Roman" panose="02020603050405020304" pitchFamily="18" charset="0"/>
              <a:cs typeface="Times New Roman" panose="02020603050405020304" pitchFamily="18" charset="0"/>
            </a:endParaRPr>
          </a:p>
          <a:p>
            <a:pPr algn="just"/>
            <a:endParaRPr lang="es-MX" dirty="0">
              <a:solidFill>
                <a:srgbClr val="000000"/>
              </a:solidFill>
              <a:latin typeface="Times New Roman" panose="02020603050405020304" pitchFamily="18" charset="0"/>
              <a:cs typeface="Times New Roman" panose="02020603050405020304" pitchFamily="18" charset="0"/>
            </a:endParaRPr>
          </a:p>
          <a:p>
            <a:pPr algn="just"/>
            <a:endParaRPr lang="es-MX" dirty="0">
              <a:solidFill>
                <a:srgbClr val="000000"/>
              </a:solidFill>
              <a:latin typeface="Times New Roman" panose="02020603050405020304" pitchFamily="18" charset="0"/>
              <a:cs typeface="Times New Roman" panose="02020603050405020304" pitchFamily="18" charset="0"/>
            </a:endParaRPr>
          </a:p>
          <a:p>
            <a:pPr algn="just"/>
            <a:endParaRPr lang="es-MX" dirty="0">
              <a:solidFill>
                <a:srgbClr val="000000"/>
              </a:solidFill>
              <a:latin typeface="Times New Roman" panose="02020603050405020304" pitchFamily="18" charset="0"/>
              <a:cs typeface="Times New Roman" panose="02020603050405020304" pitchFamily="18" charset="0"/>
            </a:endParaRPr>
          </a:p>
          <a:p>
            <a:pPr algn="just"/>
            <a:endParaRPr lang="es-MX" dirty="0">
              <a:solidFill>
                <a:srgbClr val="000000"/>
              </a:solidFill>
              <a:latin typeface="Times New Roman" panose="02020603050405020304" pitchFamily="18" charset="0"/>
              <a:cs typeface="Times New Roman" panose="02020603050405020304" pitchFamily="18" charset="0"/>
            </a:endParaRPr>
          </a:p>
          <a:p>
            <a:pPr algn="just"/>
            <a:endParaRPr lang="es-MX" dirty="0">
              <a:solidFill>
                <a:srgbClr val="000000"/>
              </a:solidFill>
              <a:latin typeface="Times New Roman" panose="02020603050405020304" pitchFamily="18" charset="0"/>
              <a:cs typeface="Times New Roman" panose="02020603050405020304" pitchFamily="18" charset="0"/>
            </a:endParaRPr>
          </a:p>
          <a:p>
            <a:pPr algn="just"/>
            <a:endParaRPr lang="es-MX" dirty="0">
              <a:solidFill>
                <a:srgbClr val="000000"/>
              </a:solidFill>
              <a:latin typeface="Times New Roman" panose="02020603050405020304" pitchFamily="18" charset="0"/>
              <a:cs typeface="Times New Roman" panose="02020603050405020304" pitchFamily="18" charset="0"/>
            </a:endParaRPr>
          </a:p>
          <a:p>
            <a:pPr algn="just"/>
            <a:endParaRPr lang="es-MX" dirty="0">
              <a:solidFill>
                <a:srgbClr val="000000"/>
              </a:solidFill>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Por esta razón el acetato de etilo, CH</a:t>
            </a:r>
            <a:r>
              <a:rPr lang="es-MX" baseline="-25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COOCH</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CH</a:t>
            </a:r>
            <a:r>
              <a:rPr lang="es-MX" baseline="-25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 el más simple de los éster, se consideró como el éter del ácido acético o  de vinagre, y de allí el origen etimológico del nombre ‘éster’. De modo que un éster consiste de la sustitución del hidrógeno ácido del grupo COOH, por un grupo alquilo proveniente de un alcohol</a:t>
            </a:r>
          </a:p>
        </p:txBody>
      </p:sp>
      <p:pic>
        <p:nvPicPr>
          <p:cNvPr id="6" name="Imagen 5">
            <a:extLst>
              <a:ext uri="{FF2B5EF4-FFF2-40B4-BE49-F238E27FC236}">
                <a16:creationId xmlns:a16="http://schemas.microsoft.com/office/drawing/2014/main" id="{67874B07-16C1-4279-A0F4-66E4FAA798FF}"/>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38953" t="84638" r="20021" b="7246"/>
          <a:stretch/>
        </p:blipFill>
        <p:spPr>
          <a:xfrm>
            <a:off x="3483102" y="2149893"/>
            <a:ext cx="5609802" cy="1279107"/>
          </a:xfrm>
          <a:prstGeom prst="rect">
            <a:avLst/>
          </a:prstGeom>
        </p:spPr>
      </p:pic>
    </p:spTree>
    <p:extLst>
      <p:ext uri="{BB962C8B-B14F-4D97-AF65-F5344CB8AC3E}">
        <p14:creationId xmlns:p14="http://schemas.microsoft.com/office/powerpoint/2010/main" val="31201538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08BC21B-0610-4B1A-B458-5F111BA2114F}"/>
              </a:ext>
            </a:extLst>
          </p:cNvPr>
          <p:cNvSpPr txBox="1"/>
          <p:nvPr/>
        </p:nvSpPr>
        <p:spPr>
          <a:xfrm>
            <a:off x="508883" y="451267"/>
            <a:ext cx="11115923" cy="5632311"/>
          </a:xfrm>
          <a:prstGeom prst="rect">
            <a:avLst/>
          </a:prstGeom>
          <a:noFill/>
        </p:spPr>
        <p:txBody>
          <a:bodyPr wrap="square">
            <a:spAutoFit/>
          </a:bodyPr>
          <a:lstStyle/>
          <a:p>
            <a:pPr algn="just"/>
            <a:r>
              <a:rPr lang="es-MX" b="1" dirty="0">
                <a:latin typeface="Times New Roman" panose="02020603050405020304" pitchFamily="18" charset="0"/>
                <a:cs typeface="Times New Roman" panose="02020603050405020304" pitchFamily="18" charset="0"/>
              </a:rPr>
              <a:t>Reacciones ácido-base</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En general, son producidas por ácidos disueltos en agua, agregándole al agua mayor de poder de disolución y más efectivo sobre los minerales y rocas de la corteza terrestre.</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En  ciertas reacciones ocurre la disolución total de las fases minerales (</a:t>
            </a:r>
            <a:r>
              <a:rPr lang="es-MX" b="1" i="1" dirty="0">
                <a:latin typeface="Times New Roman" panose="02020603050405020304" pitchFamily="18" charset="0"/>
                <a:cs typeface="Times New Roman" panose="02020603050405020304" pitchFamily="18" charset="0"/>
              </a:rPr>
              <a:t>reacciones congruentes</a:t>
            </a:r>
            <a:r>
              <a:rPr lang="es-MX" dirty="0">
                <a:latin typeface="Times New Roman" panose="02020603050405020304" pitchFamily="18" charset="0"/>
                <a:cs typeface="Times New Roman" panose="02020603050405020304" pitchFamily="18" charset="0"/>
              </a:rPr>
              <a:t>), y en otras   la transformación de ciertas especies en otras diferentes, también insolubles, pero con  la incorporación iones al agua (</a:t>
            </a:r>
            <a:r>
              <a:rPr lang="es-MX" b="1" i="1" dirty="0">
                <a:latin typeface="Times New Roman" panose="02020603050405020304" pitchFamily="18" charset="0"/>
                <a:cs typeface="Times New Roman" panose="02020603050405020304" pitchFamily="18" charset="0"/>
              </a:rPr>
              <a:t>reacciones incongruentes</a:t>
            </a:r>
            <a:r>
              <a:rPr lang="es-MX" dirty="0">
                <a:latin typeface="Times New Roman" panose="02020603050405020304" pitchFamily="18" charset="0"/>
                <a:cs typeface="Times New Roman" panose="02020603050405020304" pitchFamily="18" charset="0"/>
              </a:rPr>
              <a:t>):</a:t>
            </a:r>
          </a:p>
          <a:p>
            <a:pPr algn="just"/>
            <a:endParaRPr lang="es-MX" dirty="0">
              <a:latin typeface="Times New Roman" panose="02020603050405020304" pitchFamily="18" charset="0"/>
              <a:cs typeface="Times New Roman" panose="02020603050405020304" pitchFamily="18" charset="0"/>
            </a:endParaRPr>
          </a:p>
          <a:p>
            <a:pPr algn="just"/>
            <a:r>
              <a:rPr lang="es-MX" b="1" dirty="0">
                <a:latin typeface="Times New Roman" panose="02020603050405020304" pitchFamily="18" charset="0"/>
                <a:cs typeface="Times New Roman" panose="02020603050405020304" pitchFamily="18" charset="0"/>
              </a:rPr>
              <a:t>Reacción congruente</a:t>
            </a: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r>
              <a:rPr lang="es-MX" b="1" dirty="0">
                <a:latin typeface="Times New Roman" panose="02020603050405020304" pitchFamily="18" charset="0"/>
                <a:cs typeface="Times New Roman" panose="02020603050405020304" pitchFamily="18" charset="0"/>
              </a:rPr>
              <a:t>Reacción incongruente</a:t>
            </a: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p:txBody>
      </p:sp>
      <p:graphicFrame>
        <p:nvGraphicFramePr>
          <p:cNvPr id="4" name="Objeto 3">
            <a:extLst>
              <a:ext uri="{FF2B5EF4-FFF2-40B4-BE49-F238E27FC236}">
                <a16:creationId xmlns:a16="http://schemas.microsoft.com/office/drawing/2014/main" id="{78179EEA-6703-4AB9-98F2-F47A5C6623F2}"/>
              </a:ext>
            </a:extLst>
          </p:cNvPr>
          <p:cNvGraphicFramePr>
            <a:graphicFrameLocks noChangeAspect="1"/>
          </p:cNvGraphicFramePr>
          <p:nvPr>
            <p:extLst>
              <p:ext uri="{D42A27DB-BD31-4B8C-83A1-F6EECF244321}">
                <p14:modId xmlns:p14="http://schemas.microsoft.com/office/powerpoint/2010/main" val="1713027782"/>
              </p:ext>
            </p:extLst>
          </p:nvPr>
        </p:nvGraphicFramePr>
        <p:xfrm>
          <a:off x="2089150" y="3357563"/>
          <a:ext cx="8291513" cy="1081087"/>
        </p:xfrm>
        <a:graphic>
          <a:graphicData uri="http://schemas.openxmlformats.org/presentationml/2006/ole">
            <mc:AlternateContent xmlns:mc="http://schemas.openxmlformats.org/markup-compatibility/2006">
              <mc:Choice xmlns:v="urn:schemas-microsoft-com:vml" Requires="v">
                <p:oleObj spid="_x0000_s5198" name="Equation" r:id="rId3" imgW="5943600" imgH="774360" progId="Equation.DSMT4">
                  <p:embed/>
                </p:oleObj>
              </mc:Choice>
              <mc:Fallback>
                <p:oleObj name="Equation" r:id="rId3" imgW="5943600" imgH="774360" progId="Equation.DSMT4">
                  <p:embed/>
                  <p:pic>
                    <p:nvPicPr>
                      <p:cNvPr id="0" name=""/>
                      <p:cNvPicPr/>
                      <p:nvPr/>
                    </p:nvPicPr>
                    <p:blipFill>
                      <a:blip r:embed="rId4"/>
                      <a:stretch>
                        <a:fillRect/>
                      </a:stretch>
                    </p:blipFill>
                    <p:spPr>
                      <a:xfrm>
                        <a:off x="2089150" y="3357563"/>
                        <a:ext cx="8291513" cy="1081087"/>
                      </a:xfrm>
                      <a:prstGeom prst="rect">
                        <a:avLst/>
                      </a:prstGeom>
                    </p:spPr>
                  </p:pic>
                </p:oleObj>
              </mc:Fallback>
            </mc:AlternateContent>
          </a:graphicData>
        </a:graphic>
      </p:graphicFrame>
      <p:graphicFrame>
        <p:nvGraphicFramePr>
          <p:cNvPr id="5" name="Objeto 4">
            <a:extLst>
              <a:ext uri="{FF2B5EF4-FFF2-40B4-BE49-F238E27FC236}">
                <a16:creationId xmlns:a16="http://schemas.microsoft.com/office/drawing/2014/main" id="{8F4FC903-C827-429D-A910-D95B4BCF3476}"/>
              </a:ext>
            </a:extLst>
          </p:cNvPr>
          <p:cNvGraphicFramePr>
            <a:graphicFrameLocks noChangeAspect="1"/>
          </p:cNvGraphicFramePr>
          <p:nvPr>
            <p:extLst>
              <p:ext uri="{D42A27DB-BD31-4B8C-83A1-F6EECF244321}">
                <p14:modId xmlns:p14="http://schemas.microsoft.com/office/powerpoint/2010/main" val="502679339"/>
              </p:ext>
            </p:extLst>
          </p:nvPr>
        </p:nvGraphicFramePr>
        <p:xfrm>
          <a:off x="1057317" y="5302017"/>
          <a:ext cx="10355263" cy="390525"/>
        </p:xfrm>
        <a:graphic>
          <a:graphicData uri="http://schemas.openxmlformats.org/presentationml/2006/ole">
            <mc:AlternateContent xmlns:mc="http://schemas.openxmlformats.org/markup-compatibility/2006">
              <mc:Choice xmlns:v="urn:schemas-microsoft-com:vml" Requires="v">
                <p:oleObj spid="_x0000_s5199" name="Equation" r:id="rId5" imgW="6717960" imgH="253800" progId="Equation.DSMT4">
                  <p:embed/>
                </p:oleObj>
              </mc:Choice>
              <mc:Fallback>
                <p:oleObj name="Equation" r:id="rId5" imgW="6717960" imgH="253800" progId="Equation.DSMT4">
                  <p:embed/>
                  <p:pic>
                    <p:nvPicPr>
                      <p:cNvPr id="0" name=""/>
                      <p:cNvPicPr/>
                      <p:nvPr/>
                    </p:nvPicPr>
                    <p:blipFill>
                      <a:blip r:embed="rId6"/>
                      <a:stretch>
                        <a:fillRect/>
                      </a:stretch>
                    </p:blipFill>
                    <p:spPr>
                      <a:xfrm>
                        <a:off x="1057317" y="5302017"/>
                        <a:ext cx="10355263" cy="390525"/>
                      </a:xfrm>
                      <a:prstGeom prst="rect">
                        <a:avLst/>
                      </a:prstGeom>
                    </p:spPr>
                  </p:pic>
                </p:oleObj>
              </mc:Fallback>
            </mc:AlternateContent>
          </a:graphicData>
        </a:graphic>
      </p:graphicFrame>
    </p:spTree>
    <p:extLst>
      <p:ext uri="{BB962C8B-B14F-4D97-AF65-F5344CB8AC3E}">
        <p14:creationId xmlns:p14="http://schemas.microsoft.com/office/powerpoint/2010/main" val="30453644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05BB2009-B1A0-41D7-BFC7-AD6AF8F070BD}"/>
              </a:ext>
            </a:extLst>
          </p:cNvPr>
          <p:cNvSpPr txBox="1"/>
          <p:nvPr/>
        </p:nvSpPr>
        <p:spPr>
          <a:xfrm>
            <a:off x="466986" y="346626"/>
            <a:ext cx="11258027" cy="4801314"/>
          </a:xfrm>
          <a:prstGeom prst="rect">
            <a:avLst/>
          </a:prstGeom>
          <a:noFill/>
        </p:spPr>
        <p:txBody>
          <a:bodyPr wrap="square">
            <a:spAutoFit/>
          </a:bodyPr>
          <a:lstStyle/>
          <a:p>
            <a:pPr algn="l"/>
            <a:r>
              <a:rPr lang="es-MX" sz="1800" b="1" i="1" u="none" strike="noStrike" baseline="0" dirty="0">
                <a:latin typeface="Arial" panose="020B0604020202020204" pitchFamily="34" charset="0"/>
              </a:rPr>
              <a:t>Reacciones de oxidación-reducción</a:t>
            </a:r>
          </a:p>
          <a:p>
            <a:pPr algn="just"/>
            <a:endParaRPr lang="es-MX" sz="1800" b="0" i="0" u="none" strike="noStrike" baseline="0" dirty="0">
              <a:latin typeface="Times New Roman" panose="02020603050405020304" pitchFamily="18" charset="0"/>
            </a:endParaRPr>
          </a:p>
          <a:p>
            <a:pPr algn="just"/>
            <a:r>
              <a:rPr lang="es-MX" sz="1800" b="0" i="0" u="none" strike="noStrike" baseline="0" dirty="0">
                <a:latin typeface="Times New Roman" panose="02020603050405020304" pitchFamily="18" charset="0"/>
              </a:rPr>
              <a:t>Los procesos de </a:t>
            </a:r>
            <a:r>
              <a:rPr lang="es-MX" sz="1800" b="1" i="0" u="none" strike="noStrike" baseline="0" dirty="0">
                <a:latin typeface="Times New Roman" panose="02020603050405020304" pitchFamily="18" charset="0"/>
              </a:rPr>
              <a:t>oxidación-reducción</a:t>
            </a:r>
            <a:r>
              <a:rPr lang="es-MX" sz="1800" b="0" i="0" u="none" strike="noStrike" baseline="0" dirty="0">
                <a:latin typeface="Times New Roman" panose="02020603050405020304" pitchFamily="18" charset="0"/>
              </a:rPr>
              <a:t> (</a:t>
            </a:r>
            <a:r>
              <a:rPr lang="es-MX" sz="1800" b="1" i="1" u="none" strike="noStrike" baseline="0" dirty="0" err="1">
                <a:latin typeface="Times New Roman" panose="02020603050405020304" pitchFamily="18" charset="0"/>
              </a:rPr>
              <a:t>OxiRed</a:t>
            </a:r>
            <a:r>
              <a:rPr lang="es-MX" sz="1800" b="0" i="0" u="none" strike="noStrike" baseline="0" dirty="0">
                <a:latin typeface="Times New Roman" panose="02020603050405020304" pitchFamily="18" charset="0"/>
              </a:rPr>
              <a:t>) que  ocurren en agua son muy importantes, y responsables de la forma en que se presentan la mayoría de las especies en determinadas condiciones, que a su vez determina el comportamiento y propiedades, como la tendencia a la precipitación, a formar complejos ionizados  (</a:t>
            </a:r>
            <a:r>
              <a:rPr lang="es-MX" sz="1800" b="0" i="0" u="none" strike="noStrike" baseline="0" dirty="0" err="1">
                <a:latin typeface="Times New Roman" panose="02020603050405020304" pitchFamily="18" charset="0"/>
              </a:rPr>
              <a:t>complejación</a:t>
            </a:r>
            <a:r>
              <a:rPr lang="es-MX" sz="1800" b="0" i="0" u="none" strike="noStrike" baseline="0" dirty="0">
                <a:latin typeface="Times New Roman" panose="02020603050405020304" pitchFamily="18" charset="0"/>
              </a:rPr>
              <a:t>) o grado de toxicidad.</a:t>
            </a:r>
          </a:p>
          <a:p>
            <a:pPr algn="just"/>
            <a:endParaRPr lang="es-MX" sz="1800" b="0" i="0" u="none" strike="noStrike" baseline="0" dirty="0">
              <a:latin typeface="Times New Roman" panose="02020603050405020304" pitchFamily="18" charset="0"/>
            </a:endParaRPr>
          </a:p>
          <a:p>
            <a:pPr algn="just"/>
            <a:r>
              <a:rPr lang="es-MX" sz="1800" b="0" i="0" u="none" strike="noStrike" baseline="0" dirty="0">
                <a:latin typeface="Times New Roman" panose="02020603050405020304" pitchFamily="18" charset="0"/>
              </a:rPr>
              <a:t>Un sistema químico puede tender a aceptar electrones y en consecuencia reducirse, o por el contrario, tendencia a cederlos, y por lo tanto a oxidarse. Esta tendencia relativa se mide por el potencial químico, o de electrodo, de reducción (</a:t>
            </a:r>
            <a:r>
              <a:rPr lang="es-MX" sz="1800" b="1" i="1" u="none" strike="noStrike" baseline="0" dirty="0">
                <a:latin typeface="Times New Roman" panose="02020603050405020304" pitchFamily="18" charset="0"/>
              </a:rPr>
              <a:t>E</a:t>
            </a:r>
            <a:r>
              <a:rPr lang="es-MX" sz="1800" b="0" i="0" u="none" strike="noStrike" baseline="0" dirty="0">
                <a:latin typeface="Times New Roman" panose="02020603050405020304" pitchFamily="18" charset="0"/>
              </a:rPr>
              <a:t>) referente al proceso:</a:t>
            </a:r>
          </a:p>
          <a:p>
            <a:pPr algn="just"/>
            <a:endParaRPr lang="es-MX" dirty="0">
              <a:latin typeface="Times New Roman" panose="02020603050405020304" pitchFamily="18" charset="0"/>
            </a:endParaRPr>
          </a:p>
          <a:p>
            <a:pPr algn="ctr"/>
            <a:r>
              <a:rPr lang="es-MX" dirty="0">
                <a:latin typeface="Times New Roman" panose="02020603050405020304" pitchFamily="18" charset="0"/>
              </a:rPr>
              <a:t>Forma oxidada + </a:t>
            </a:r>
            <a:r>
              <a:rPr lang="es-MX" dirty="0" err="1">
                <a:latin typeface="Times New Roman" panose="02020603050405020304" pitchFamily="18" charset="0"/>
              </a:rPr>
              <a:t>ne</a:t>
            </a:r>
            <a:r>
              <a:rPr lang="es-MX" baseline="30000" dirty="0">
                <a:latin typeface="Times New Roman" panose="02020603050405020304" pitchFamily="18" charset="0"/>
              </a:rPr>
              <a:t>-</a:t>
            </a:r>
            <a:r>
              <a:rPr lang="es-MX" dirty="0">
                <a:latin typeface="Times New Roman" panose="02020603050405020304" pitchFamily="18" charset="0"/>
              </a:rPr>
              <a:t>→ Forma reducida</a:t>
            </a:r>
          </a:p>
          <a:p>
            <a:pPr algn="just"/>
            <a:endParaRPr lang="es-MX" dirty="0">
              <a:latin typeface="Times New Roman" panose="02020603050405020304" pitchFamily="18" charset="0"/>
            </a:endParaRPr>
          </a:p>
          <a:p>
            <a:pPr algn="just"/>
            <a:r>
              <a:rPr lang="es-MX" sz="1800" b="0" i="0" u="none" strike="noStrike" baseline="0" dirty="0">
                <a:latin typeface="Times New Roman" panose="02020603050405020304" pitchFamily="18" charset="0"/>
              </a:rPr>
              <a:t>Para una especie química dada, cuanto mayor sea el valor de </a:t>
            </a:r>
            <a:r>
              <a:rPr lang="es-MX" sz="1800" b="1" i="1" u="none" strike="noStrike" baseline="0" dirty="0">
                <a:latin typeface="Times New Roman" panose="02020603050405020304" pitchFamily="18" charset="0"/>
              </a:rPr>
              <a:t>E</a:t>
            </a:r>
            <a:r>
              <a:rPr lang="es-MX" sz="1800" b="0" i="0" u="none" strike="noStrike" baseline="0" dirty="0">
                <a:latin typeface="Times New Roman" panose="02020603050405020304" pitchFamily="18" charset="0"/>
              </a:rPr>
              <a:t>, medido en voltios, mayor será la tendencia a reducirse (</a:t>
            </a:r>
            <a:r>
              <a:rPr lang="es-MX" sz="1800" b="1" i="1" u="none" strike="noStrike" baseline="0" dirty="0">
                <a:latin typeface="Times New Roman" panose="02020603050405020304" pitchFamily="18" charset="0"/>
              </a:rPr>
              <a:t>a comportarse como oxidante</a:t>
            </a:r>
            <a:r>
              <a:rPr lang="es-MX" sz="1800" b="0" i="0" u="none" strike="noStrike" baseline="0" dirty="0">
                <a:latin typeface="Times New Roman" panose="02020603050405020304" pitchFamily="18" charset="0"/>
              </a:rPr>
              <a:t>), y cuanto menor sea el valor de </a:t>
            </a:r>
            <a:r>
              <a:rPr lang="es-MX" sz="1800" b="1" i="1" u="none" strike="noStrike" baseline="0" dirty="0">
                <a:latin typeface="Times New Roman" panose="02020603050405020304" pitchFamily="18" charset="0"/>
              </a:rPr>
              <a:t>E</a:t>
            </a:r>
            <a:r>
              <a:rPr lang="es-MX" sz="1800" b="0" i="0" u="none" strike="noStrike" baseline="0" dirty="0">
                <a:latin typeface="Times New Roman" panose="02020603050405020304" pitchFamily="18" charset="0"/>
              </a:rPr>
              <a:t>, mayor la tendencia a oxidarse (</a:t>
            </a:r>
            <a:r>
              <a:rPr lang="es-MX" sz="1800" b="1" i="1" u="none" strike="noStrike" baseline="0" dirty="0">
                <a:latin typeface="Times New Roman" panose="02020603050405020304" pitchFamily="18" charset="0"/>
              </a:rPr>
              <a:t>a comportarse como un reductor</a:t>
            </a:r>
            <a:r>
              <a:rPr lang="es-MX" sz="1800" b="0" i="0" u="none" strike="noStrike" baseline="0" dirty="0">
                <a:latin typeface="Times New Roman" panose="02020603050405020304" pitchFamily="18" charset="0"/>
              </a:rPr>
              <a:t>). </a:t>
            </a:r>
          </a:p>
          <a:p>
            <a:pPr algn="just"/>
            <a:endParaRPr lang="es-MX" dirty="0">
              <a:latin typeface="Times New Roman" panose="02020603050405020304" pitchFamily="18" charset="0"/>
            </a:endParaRPr>
          </a:p>
          <a:p>
            <a:pPr algn="just"/>
            <a:r>
              <a:rPr lang="es-MX" sz="1800" b="0" i="0" u="none" strike="noStrike" baseline="0" dirty="0">
                <a:latin typeface="Times New Roman" panose="02020603050405020304" pitchFamily="18" charset="0"/>
              </a:rPr>
              <a:t>El valor del potencial químico, en condiciones distintas a la estándar, esta dado por la ecuación de Nernst:</a:t>
            </a:r>
            <a:endParaRPr lang="es-MX" dirty="0"/>
          </a:p>
        </p:txBody>
      </p:sp>
      <p:graphicFrame>
        <p:nvGraphicFramePr>
          <p:cNvPr id="2" name="Objeto 1">
            <a:extLst>
              <a:ext uri="{FF2B5EF4-FFF2-40B4-BE49-F238E27FC236}">
                <a16:creationId xmlns:a16="http://schemas.microsoft.com/office/drawing/2014/main" id="{1347D015-B7E2-49F7-BDCA-25DB98486220}"/>
              </a:ext>
            </a:extLst>
          </p:cNvPr>
          <p:cNvGraphicFramePr>
            <a:graphicFrameLocks noChangeAspect="1"/>
          </p:cNvGraphicFramePr>
          <p:nvPr>
            <p:extLst>
              <p:ext uri="{D42A27DB-BD31-4B8C-83A1-F6EECF244321}">
                <p14:modId xmlns:p14="http://schemas.microsoft.com/office/powerpoint/2010/main" val="3643209249"/>
              </p:ext>
            </p:extLst>
          </p:nvPr>
        </p:nvGraphicFramePr>
        <p:xfrm>
          <a:off x="4346407" y="5290407"/>
          <a:ext cx="3859129" cy="1220967"/>
        </p:xfrm>
        <a:graphic>
          <a:graphicData uri="http://schemas.openxmlformats.org/presentationml/2006/ole">
            <mc:AlternateContent xmlns:mc="http://schemas.openxmlformats.org/markup-compatibility/2006">
              <mc:Choice xmlns:v="urn:schemas-microsoft-com:vml" Requires="v">
                <p:oleObj spid="_x0000_s6184" name="Equation" r:id="rId3" imgW="2247840" imgH="711000" progId="Equation.DSMT4">
                  <p:embed/>
                </p:oleObj>
              </mc:Choice>
              <mc:Fallback>
                <p:oleObj name="Equation" r:id="rId3" imgW="2247840" imgH="711000" progId="Equation.DSMT4">
                  <p:embed/>
                  <p:pic>
                    <p:nvPicPr>
                      <p:cNvPr id="0" name=""/>
                      <p:cNvPicPr/>
                      <p:nvPr/>
                    </p:nvPicPr>
                    <p:blipFill>
                      <a:blip r:embed="rId4"/>
                      <a:stretch>
                        <a:fillRect/>
                      </a:stretch>
                    </p:blipFill>
                    <p:spPr>
                      <a:xfrm>
                        <a:off x="4346407" y="5290407"/>
                        <a:ext cx="3859129" cy="1220967"/>
                      </a:xfrm>
                      <a:prstGeom prst="rect">
                        <a:avLst/>
                      </a:prstGeom>
                    </p:spPr>
                  </p:pic>
                </p:oleObj>
              </mc:Fallback>
            </mc:AlternateContent>
          </a:graphicData>
        </a:graphic>
      </p:graphicFrame>
    </p:spTree>
    <p:extLst>
      <p:ext uri="{BB962C8B-B14F-4D97-AF65-F5344CB8AC3E}">
        <p14:creationId xmlns:p14="http://schemas.microsoft.com/office/powerpoint/2010/main" val="28636932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a:extLst>
              <a:ext uri="{FF2B5EF4-FFF2-40B4-BE49-F238E27FC236}">
                <a16:creationId xmlns:a16="http://schemas.microsoft.com/office/drawing/2014/main" id="{89A4F7CD-B9CF-4D44-8173-6C99C6A86516}"/>
              </a:ext>
            </a:extLst>
          </p:cNvPr>
          <p:cNvGraphicFramePr>
            <a:graphicFrameLocks noChangeAspect="1"/>
          </p:cNvGraphicFramePr>
          <p:nvPr>
            <p:extLst>
              <p:ext uri="{D42A27DB-BD31-4B8C-83A1-F6EECF244321}">
                <p14:modId xmlns:p14="http://schemas.microsoft.com/office/powerpoint/2010/main" val="2698230036"/>
              </p:ext>
            </p:extLst>
          </p:nvPr>
        </p:nvGraphicFramePr>
        <p:xfrm>
          <a:off x="4086438" y="337926"/>
          <a:ext cx="4019123" cy="1271587"/>
        </p:xfrm>
        <a:graphic>
          <a:graphicData uri="http://schemas.openxmlformats.org/presentationml/2006/ole">
            <mc:AlternateContent xmlns:mc="http://schemas.openxmlformats.org/markup-compatibility/2006">
              <mc:Choice xmlns:v="urn:schemas-microsoft-com:vml" Requires="v">
                <p:oleObj spid="_x0000_s7246" name="Equation" r:id="rId3" imgW="2247840" imgH="711000" progId="Equation.DSMT4">
                  <p:embed/>
                </p:oleObj>
              </mc:Choice>
              <mc:Fallback>
                <p:oleObj name="Equation" r:id="rId3" imgW="2247840" imgH="711000" progId="Equation.DSMT4">
                  <p:embed/>
                  <p:pic>
                    <p:nvPicPr>
                      <p:cNvPr id="0" name=""/>
                      <p:cNvPicPr/>
                      <p:nvPr/>
                    </p:nvPicPr>
                    <p:blipFill>
                      <a:blip r:embed="rId4"/>
                      <a:stretch>
                        <a:fillRect/>
                      </a:stretch>
                    </p:blipFill>
                    <p:spPr>
                      <a:xfrm>
                        <a:off x="4086438" y="337926"/>
                        <a:ext cx="4019123" cy="1271587"/>
                      </a:xfrm>
                      <a:prstGeom prst="rect">
                        <a:avLst/>
                      </a:prstGeom>
                    </p:spPr>
                  </p:pic>
                </p:oleObj>
              </mc:Fallback>
            </mc:AlternateContent>
          </a:graphicData>
        </a:graphic>
      </p:graphicFrame>
      <p:sp>
        <p:nvSpPr>
          <p:cNvPr id="4" name="CuadroTexto 3">
            <a:extLst>
              <a:ext uri="{FF2B5EF4-FFF2-40B4-BE49-F238E27FC236}">
                <a16:creationId xmlns:a16="http://schemas.microsoft.com/office/drawing/2014/main" id="{71F6286C-DD1F-4AB4-9603-D2F5AB616974}"/>
              </a:ext>
            </a:extLst>
          </p:cNvPr>
          <p:cNvSpPr txBox="1"/>
          <p:nvPr/>
        </p:nvSpPr>
        <p:spPr>
          <a:xfrm>
            <a:off x="541421" y="1836094"/>
            <a:ext cx="10912642" cy="923330"/>
          </a:xfrm>
          <a:prstGeom prst="rect">
            <a:avLst/>
          </a:prstGeom>
          <a:noFill/>
        </p:spPr>
        <p:txBody>
          <a:bodyPr wrap="square">
            <a:spAutoFit/>
          </a:bodyPr>
          <a:lstStyle/>
          <a:p>
            <a:pPr algn="just"/>
            <a:r>
              <a:rPr lang="es-MX" dirty="0">
                <a:latin typeface="Times New Roman" panose="02020603050405020304" pitchFamily="18" charset="0"/>
                <a:cs typeface="Times New Roman" panose="02020603050405020304" pitchFamily="18" charset="0"/>
              </a:rPr>
              <a:t>Esta ecuación, asumiendo una temperatura de 25 </a:t>
            </a:r>
            <a:r>
              <a:rPr lang="es-MX" dirty="0" err="1">
                <a:latin typeface="Times New Roman" panose="02020603050405020304" pitchFamily="18" charset="0"/>
                <a:cs typeface="Times New Roman" panose="02020603050405020304" pitchFamily="18" charset="0"/>
              </a:rPr>
              <a:t>ºC</a:t>
            </a:r>
            <a:r>
              <a:rPr lang="es-MX" dirty="0">
                <a:latin typeface="Times New Roman" panose="02020603050405020304" pitchFamily="18" charset="0"/>
                <a:cs typeface="Times New Roman" panose="02020603050405020304" pitchFamily="18" charset="0"/>
              </a:rPr>
              <a:t>, sustituyendo los valores de las constantes R (constante de los gases ideales) y F (constante de Faraday) y el factor de conversión 2.30259 de logaritmo natural a logaritmo base decimales, se reduce a:</a:t>
            </a:r>
          </a:p>
        </p:txBody>
      </p:sp>
      <p:graphicFrame>
        <p:nvGraphicFramePr>
          <p:cNvPr id="5" name="Objeto 4">
            <a:extLst>
              <a:ext uri="{FF2B5EF4-FFF2-40B4-BE49-F238E27FC236}">
                <a16:creationId xmlns:a16="http://schemas.microsoft.com/office/drawing/2014/main" id="{FFE1D874-FBE6-4350-9FC5-05B841679E64}"/>
              </a:ext>
            </a:extLst>
          </p:cNvPr>
          <p:cNvGraphicFramePr>
            <a:graphicFrameLocks noChangeAspect="1"/>
          </p:cNvGraphicFramePr>
          <p:nvPr>
            <p:extLst>
              <p:ext uri="{D42A27DB-BD31-4B8C-83A1-F6EECF244321}">
                <p14:modId xmlns:p14="http://schemas.microsoft.com/office/powerpoint/2010/main" val="4091205412"/>
              </p:ext>
            </p:extLst>
          </p:nvPr>
        </p:nvGraphicFramePr>
        <p:xfrm>
          <a:off x="4021138" y="2986088"/>
          <a:ext cx="4149725" cy="782637"/>
        </p:xfrm>
        <a:graphic>
          <a:graphicData uri="http://schemas.openxmlformats.org/presentationml/2006/ole">
            <mc:AlternateContent xmlns:mc="http://schemas.openxmlformats.org/markup-compatibility/2006">
              <mc:Choice xmlns:v="urn:schemas-microsoft-com:vml" Requires="v">
                <p:oleObj spid="_x0000_s7247" name="Equation" r:id="rId5" imgW="2425680" imgH="457200" progId="Equation.DSMT4">
                  <p:embed/>
                </p:oleObj>
              </mc:Choice>
              <mc:Fallback>
                <p:oleObj name="Equation" r:id="rId5" imgW="2425680" imgH="457200" progId="Equation.DSMT4">
                  <p:embed/>
                  <p:pic>
                    <p:nvPicPr>
                      <p:cNvPr id="0" name=""/>
                      <p:cNvPicPr/>
                      <p:nvPr/>
                    </p:nvPicPr>
                    <p:blipFill>
                      <a:blip r:embed="rId6"/>
                      <a:stretch>
                        <a:fillRect/>
                      </a:stretch>
                    </p:blipFill>
                    <p:spPr>
                      <a:xfrm>
                        <a:off x="4021138" y="2986088"/>
                        <a:ext cx="4149725" cy="782637"/>
                      </a:xfrm>
                      <a:prstGeom prst="rect">
                        <a:avLst/>
                      </a:prstGeom>
                    </p:spPr>
                  </p:pic>
                </p:oleObj>
              </mc:Fallback>
            </mc:AlternateContent>
          </a:graphicData>
        </a:graphic>
      </p:graphicFrame>
      <p:sp>
        <p:nvSpPr>
          <p:cNvPr id="7" name="CuadroTexto 6">
            <a:extLst>
              <a:ext uri="{FF2B5EF4-FFF2-40B4-BE49-F238E27FC236}">
                <a16:creationId xmlns:a16="http://schemas.microsoft.com/office/drawing/2014/main" id="{8FED9587-6AC1-4961-9021-5132881C4E9D}"/>
              </a:ext>
            </a:extLst>
          </p:cNvPr>
          <p:cNvSpPr txBox="1"/>
          <p:nvPr/>
        </p:nvSpPr>
        <p:spPr>
          <a:xfrm>
            <a:off x="541421" y="4218893"/>
            <a:ext cx="10912642" cy="1477328"/>
          </a:xfrm>
          <a:prstGeom prst="rect">
            <a:avLst/>
          </a:prstGeom>
          <a:noFill/>
        </p:spPr>
        <p:txBody>
          <a:bodyPr wrap="square">
            <a:spAutoFit/>
          </a:bodyPr>
          <a:lstStyle/>
          <a:p>
            <a:pPr algn="just"/>
            <a:r>
              <a:rPr lang="es-MX" sz="1800" b="0" i="0" u="none" strike="noStrike" baseline="0" dirty="0">
                <a:latin typeface="Times New Roman" panose="02020603050405020304" pitchFamily="18" charset="0"/>
              </a:rPr>
              <a:t>En ambientes naturales acuosos, se utiliza el concepto de </a:t>
            </a:r>
            <a:r>
              <a:rPr lang="es-MX" sz="1800" b="0" i="0" u="none" strike="noStrike" baseline="0" dirty="0" err="1">
                <a:latin typeface="Times New Roman" panose="02020603050405020304" pitchFamily="18" charset="0"/>
              </a:rPr>
              <a:t>pE</a:t>
            </a:r>
            <a:r>
              <a:rPr lang="es-MX" sz="1800" b="0" i="0" u="none" strike="noStrike" baseline="0" dirty="0">
                <a:latin typeface="Times New Roman" panose="02020603050405020304" pitchFamily="18" charset="0"/>
              </a:rPr>
              <a:t> (potencial redox) para caracterizar la fuerza oxidante o reductora de un agua. Numéricamente, el </a:t>
            </a:r>
            <a:r>
              <a:rPr lang="es-MX" sz="1800" b="0" i="0" u="none" strike="noStrike" baseline="0" dirty="0" err="1">
                <a:latin typeface="Times New Roman" panose="02020603050405020304" pitchFamily="18" charset="0"/>
              </a:rPr>
              <a:t>pE</a:t>
            </a:r>
            <a:r>
              <a:rPr lang="es-MX" sz="1800" b="0" i="0" u="none" strike="noStrike" baseline="0" dirty="0">
                <a:latin typeface="Times New Roman" panose="02020603050405020304" pitchFamily="18" charset="0"/>
              </a:rPr>
              <a:t> se correlaciona con el valor </a:t>
            </a:r>
            <a:r>
              <a:rPr lang="es-MX" sz="1800" b="0" i="0" u="none" strike="noStrike" baseline="0" dirty="0" err="1">
                <a:latin typeface="Times New Roman" panose="02020603050405020304" pitchFamily="18" charset="0"/>
              </a:rPr>
              <a:t>pE</a:t>
            </a:r>
            <a:r>
              <a:rPr lang="es-MX" sz="1400" b="0" i="0" u="none" strike="noStrike" baseline="0" dirty="0">
                <a:latin typeface="Arial" panose="020B0604020202020204" pitchFamily="34" charset="0"/>
              </a:rPr>
              <a:t>= </a:t>
            </a:r>
            <a:r>
              <a:rPr lang="es-MX" sz="1800" b="0" i="0" u="none" strike="noStrike" baseline="0" dirty="0">
                <a:latin typeface="Times New Roman" panose="02020603050405020304" pitchFamily="18" charset="0"/>
              </a:rPr>
              <a:t>E a 25ºC, siendo </a:t>
            </a:r>
            <a:r>
              <a:rPr lang="es-MX" sz="1600" b="0" i="0" u="none" strike="noStrike" baseline="0" dirty="0">
                <a:latin typeface="Arial" panose="020B0604020202020204" pitchFamily="34" charset="0"/>
              </a:rPr>
              <a:t>un </a:t>
            </a:r>
            <a:r>
              <a:rPr lang="es-MX" sz="1800" b="0" i="0" u="none" strike="noStrike" baseline="0" dirty="0">
                <a:latin typeface="Times New Roman" panose="02020603050405020304" pitchFamily="18" charset="0"/>
              </a:rPr>
              <a:t>número adimensional</a:t>
            </a:r>
            <a:r>
              <a:rPr lang="es-MX" dirty="0">
                <a:latin typeface="Times New Roman" panose="02020603050405020304" pitchFamily="18" charset="0"/>
              </a:rPr>
              <a:t> </a:t>
            </a:r>
            <a:r>
              <a:rPr lang="es-MX" sz="1800" b="0" i="0" u="none" strike="noStrike" baseline="0" dirty="0">
                <a:latin typeface="Times New Roman" panose="02020603050405020304" pitchFamily="18" charset="0"/>
              </a:rPr>
              <a:t>0.059</a:t>
            </a:r>
          </a:p>
          <a:p>
            <a:pPr algn="just"/>
            <a:r>
              <a:rPr lang="es-MX" sz="1800" b="0" i="0" u="none" strike="noStrike" baseline="0" dirty="0">
                <a:latin typeface="Times New Roman" panose="02020603050405020304" pitchFamily="18" charset="0"/>
              </a:rPr>
              <a:t>Valores altos </a:t>
            </a:r>
            <a:r>
              <a:rPr lang="es-MX" dirty="0">
                <a:latin typeface="Times New Roman" panose="02020603050405020304" pitchFamily="18" charset="0"/>
              </a:rPr>
              <a:t>de </a:t>
            </a:r>
            <a:r>
              <a:rPr lang="es-MX" sz="1800" b="0" i="0" u="none" strike="noStrike" baseline="0" dirty="0" err="1">
                <a:latin typeface="Times New Roman" panose="02020603050405020304" pitchFamily="18" charset="0"/>
              </a:rPr>
              <a:t>pE</a:t>
            </a:r>
            <a:r>
              <a:rPr lang="es-MX" sz="1800" b="0" i="0" u="none" strike="noStrike" baseline="0" dirty="0">
                <a:latin typeface="Times New Roman" panose="02020603050405020304" pitchFamily="18" charset="0"/>
              </a:rPr>
              <a:t> indican que las condiciones en el agua son oxidantes, por tanto estaremos ante un medio oxidante. Por loque valores bajos de </a:t>
            </a:r>
            <a:r>
              <a:rPr lang="es-MX" sz="1800" b="0" i="0" u="none" strike="noStrike" baseline="0" dirty="0" err="1">
                <a:latin typeface="Times New Roman" panose="02020603050405020304" pitchFamily="18" charset="0"/>
              </a:rPr>
              <a:t>pE</a:t>
            </a:r>
            <a:r>
              <a:rPr lang="es-MX" sz="1800" b="0" i="0" u="none" strike="noStrike" baseline="0" dirty="0">
                <a:latin typeface="Times New Roman" panose="02020603050405020304" pitchFamily="18" charset="0"/>
              </a:rPr>
              <a:t>, indicaran condiciones reductoras.</a:t>
            </a:r>
            <a:endParaRPr lang="es-MX" dirty="0"/>
          </a:p>
        </p:txBody>
      </p:sp>
    </p:spTree>
    <p:extLst>
      <p:ext uri="{BB962C8B-B14F-4D97-AF65-F5344CB8AC3E}">
        <p14:creationId xmlns:p14="http://schemas.microsoft.com/office/powerpoint/2010/main" val="13923357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3AFBC89-8F4F-4BA3-A627-04AD589C11CB}"/>
              </a:ext>
            </a:extLst>
          </p:cNvPr>
          <p:cNvSpPr txBox="1"/>
          <p:nvPr/>
        </p:nvSpPr>
        <p:spPr>
          <a:xfrm>
            <a:off x="382503" y="316589"/>
            <a:ext cx="11426993" cy="5909310"/>
          </a:xfrm>
          <a:prstGeom prst="rect">
            <a:avLst/>
          </a:prstGeom>
          <a:noFill/>
        </p:spPr>
        <p:txBody>
          <a:bodyPr wrap="square">
            <a:spAutoFit/>
          </a:bodyPr>
          <a:lstStyle/>
          <a:p>
            <a:pPr algn="l"/>
            <a:r>
              <a:rPr lang="es-MX" sz="1800" b="0" i="0" u="none" strike="noStrike" baseline="0" dirty="0">
                <a:latin typeface="Times New Roman" panose="02020603050405020304" pitchFamily="18" charset="0"/>
              </a:rPr>
              <a:t>En las aguas naturales, el principal agente oxidante es el oxígeno disuelto, el cual, al comportarse como tal, participara en la siguiente semirreacción de reducción:</a:t>
            </a:r>
          </a:p>
          <a:p>
            <a:pPr algn="l"/>
            <a:endParaRPr lang="es-MX" dirty="0">
              <a:latin typeface="Times New Roman" panose="02020603050405020304" pitchFamily="18" charset="0"/>
            </a:endParaRPr>
          </a:p>
          <a:p>
            <a:pPr algn="l"/>
            <a:endParaRPr lang="es-MX" dirty="0">
              <a:latin typeface="Times New Roman" panose="02020603050405020304" pitchFamily="18" charset="0"/>
            </a:endParaRPr>
          </a:p>
          <a:p>
            <a:pPr algn="l"/>
            <a:endParaRPr lang="es-MX" sz="1800" b="0" i="0" u="none" strike="noStrike" baseline="0" dirty="0">
              <a:latin typeface="Times New Roman" panose="02020603050405020304" pitchFamily="18" charset="0"/>
            </a:endParaRPr>
          </a:p>
          <a:p>
            <a:pPr algn="l"/>
            <a:r>
              <a:rPr lang="es-MX" dirty="0">
                <a:latin typeface="Times New Roman" panose="02020603050405020304" pitchFamily="18" charset="0"/>
              </a:rPr>
              <a:t>Se puede </a:t>
            </a:r>
            <a:r>
              <a:rPr lang="es-MX" sz="1800" b="0" i="0" u="none" strike="noStrike" baseline="0" dirty="0">
                <a:latin typeface="Times New Roman" panose="02020603050405020304" pitchFamily="18" charset="0"/>
              </a:rPr>
              <a:t>observar, que el valor del potencial de reducción del oxígeno en esta reacción depende del pH del medio, por lo que el </a:t>
            </a:r>
            <a:r>
              <a:rPr lang="es-MX" sz="1800" b="0" i="0" u="none" strike="noStrike" baseline="0" dirty="0" err="1">
                <a:latin typeface="Times New Roman" panose="02020603050405020304" pitchFamily="18" charset="0"/>
              </a:rPr>
              <a:t>pE</a:t>
            </a:r>
            <a:r>
              <a:rPr lang="es-MX" sz="1800" b="0" i="0" u="none" strike="noStrike" baseline="0" dirty="0">
                <a:latin typeface="Times New Roman" panose="02020603050405020304" pitchFamily="18" charset="0"/>
              </a:rPr>
              <a:t> será función de éste, y podría calcular de la siguiente forma:</a:t>
            </a:r>
          </a:p>
          <a:p>
            <a:pPr algn="l"/>
            <a:endParaRPr lang="es-MX" dirty="0">
              <a:latin typeface="Times New Roman" panose="02020603050405020304" pitchFamily="18" charset="0"/>
            </a:endParaRPr>
          </a:p>
          <a:p>
            <a:pPr algn="l"/>
            <a:endParaRPr lang="es-MX" dirty="0">
              <a:latin typeface="Times New Roman" panose="02020603050405020304" pitchFamily="18" charset="0"/>
            </a:endParaRPr>
          </a:p>
          <a:p>
            <a:pPr algn="l"/>
            <a:endParaRPr lang="es-MX" dirty="0">
              <a:latin typeface="Times New Roman" panose="02020603050405020304" pitchFamily="18" charset="0"/>
            </a:endParaRPr>
          </a:p>
          <a:p>
            <a:pPr algn="l"/>
            <a:endParaRPr lang="es-MX" dirty="0">
              <a:latin typeface="Times New Roman" panose="02020603050405020304" pitchFamily="18" charset="0"/>
            </a:endParaRPr>
          </a:p>
          <a:p>
            <a:pPr algn="l"/>
            <a:endParaRPr lang="es-MX" dirty="0">
              <a:latin typeface="Times New Roman" panose="02020603050405020304" pitchFamily="18" charset="0"/>
            </a:endParaRPr>
          </a:p>
          <a:p>
            <a:pPr algn="l"/>
            <a:endParaRPr lang="es-MX" dirty="0">
              <a:latin typeface="Times New Roman" panose="02020603050405020304" pitchFamily="18" charset="0"/>
            </a:endParaRPr>
          </a:p>
          <a:p>
            <a:pPr algn="just"/>
            <a:r>
              <a:rPr lang="es-MX" dirty="0">
                <a:latin typeface="Times New Roman" panose="02020603050405020304" pitchFamily="18" charset="0"/>
              </a:rPr>
              <a:t>E</a:t>
            </a:r>
            <a:r>
              <a:rPr lang="es-MX" sz="1800" b="0" i="0" u="none" strike="noStrike" baseline="0" dirty="0">
                <a:latin typeface="Times New Roman" panose="02020603050405020304" pitchFamily="18" charset="0"/>
              </a:rPr>
              <a:t>l valor de potencial de reducción del agua  </a:t>
            </a:r>
            <a:r>
              <a:rPr lang="es-MX" sz="1800" b="0" i="0" u="none" strike="noStrike" baseline="0" dirty="0" err="1">
                <a:latin typeface="Times New Roman" panose="02020603050405020304" pitchFamily="18" charset="0"/>
              </a:rPr>
              <a:t>Eº</a:t>
            </a:r>
            <a:r>
              <a:rPr lang="es-MX" sz="1800" b="0" i="0" u="none" strike="noStrike" baseline="0" dirty="0">
                <a:latin typeface="Times New Roman" panose="02020603050405020304" pitchFamily="18" charset="0"/>
              </a:rPr>
              <a:t>, tabulado en la Tabla de potenciales estándar de electrodo, es de 1.23 V, y considerando una muestra de agua, </a:t>
            </a:r>
            <a:r>
              <a:rPr lang="es-MX" sz="1800" b="0" i="1" u="sng" strike="noStrike" baseline="0" dirty="0">
                <a:latin typeface="Times New Roman" panose="02020603050405020304" pitchFamily="18" charset="0"/>
              </a:rPr>
              <a:t>saturada de oxígeno a 25 </a:t>
            </a:r>
            <a:r>
              <a:rPr lang="es-MX" sz="1800" b="0" i="1" u="sng" strike="noStrike" baseline="0" dirty="0" err="1">
                <a:latin typeface="Times New Roman" panose="02020603050405020304" pitchFamily="18" charset="0"/>
              </a:rPr>
              <a:t>ºC</a:t>
            </a:r>
            <a:r>
              <a:rPr lang="es-MX" sz="1800" b="0" i="1" u="sng" strike="noStrike" baseline="0" dirty="0">
                <a:latin typeface="Times New Roman" panose="02020603050405020304" pitchFamily="18" charset="0"/>
              </a:rPr>
              <a:t>, por lo que la presión parcial del oxígeno será de 0.21 </a:t>
            </a:r>
            <a:r>
              <a:rPr lang="es-MX" sz="1800" b="0" i="0" u="none" strike="noStrike" baseline="0" dirty="0">
                <a:latin typeface="Times New Roman" panose="02020603050405020304" pitchFamily="18" charset="0"/>
              </a:rPr>
              <a:t>atmósferas (oxigeno atmosférico </a:t>
            </a:r>
            <a:r>
              <a:rPr lang="es-MX" sz="1800" b="1" i="1" u="sng" strike="noStrike" baseline="0" dirty="0">
                <a:latin typeface="Times New Roman" panose="02020603050405020304" pitchFamily="18" charset="0"/>
              </a:rPr>
              <a:t>representa el 21% </a:t>
            </a:r>
            <a:r>
              <a:rPr lang="es-MX" sz="1800" b="0" i="0" u="none" strike="noStrike" baseline="0" dirty="0">
                <a:latin typeface="Times New Roman" panose="02020603050405020304" pitchFamily="18" charset="0"/>
              </a:rPr>
              <a:t>de la composición atmosférica), la ecuación quedaría de la siguiente forma:</a:t>
            </a:r>
          </a:p>
          <a:p>
            <a:pPr algn="l"/>
            <a:endParaRPr lang="es-MX" dirty="0">
              <a:latin typeface="Times New Roman" panose="02020603050405020304" pitchFamily="18" charset="0"/>
            </a:endParaRPr>
          </a:p>
          <a:p>
            <a:pPr algn="l"/>
            <a:endParaRPr lang="es-MX" dirty="0">
              <a:latin typeface="Times New Roman" panose="02020603050405020304" pitchFamily="18" charset="0"/>
            </a:endParaRPr>
          </a:p>
          <a:p>
            <a:pPr algn="l"/>
            <a:endParaRPr lang="es-MX" dirty="0">
              <a:latin typeface="Times New Roman" panose="02020603050405020304" pitchFamily="18" charset="0"/>
            </a:endParaRPr>
          </a:p>
          <a:p>
            <a:pPr algn="l"/>
            <a:r>
              <a:rPr lang="es-MX" dirty="0">
                <a:latin typeface="Times New Roman" panose="02020603050405020304" pitchFamily="18" charset="0"/>
              </a:rPr>
              <a:t>Donde </a:t>
            </a:r>
            <a:r>
              <a:rPr lang="es-MX" dirty="0" err="1">
                <a:latin typeface="Times New Roman" panose="02020603050405020304" pitchFamily="18" charset="0"/>
              </a:rPr>
              <a:t>pE+pH</a:t>
            </a:r>
            <a:r>
              <a:rPr lang="es-MX" dirty="0">
                <a:latin typeface="Times New Roman" panose="02020603050405020304" pitchFamily="18" charset="0"/>
              </a:rPr>
              <a:t>=20.68</a:t>
            </a:r>
            <a:endParaRPr lang="es-MX" dirty="0"/>
          </a:p>
        </p:txBody>
      </p:sp>
      <p:graphicFrame>
        <p:nvGraphicFramePr>
          <p:cNvPr id="4" name="Objeto 3">
            <a:extLst>
              <a:ext uri="{FF2B5EF4-FFF2-40B4-BE49-F238E27FC236}">
                <a16:creationId xmlns:a16="http://schemas.microsoft.com/office/drawing/2014/main" id="{38AA4DD2-81DE-436C-81AF-35232F374900}"/>
              </a:ext>
            </a:extLst>
          </p:cNvPr>
          <p:cNvGraphicFramePr>
            <a:graphicFrameLocks noChangeAspect="1"/>
          </p:cNvGraphicFramePr>
          <p:nvPr>
            <p:extLst>
              <p:ext uri="{D42A27DB-BD31-4B8C-83A1-F6EECF244321}">
                <p14:modId xmlns:p14="http://schemas.microsoft.com/office/powerpoint/2010/main" val="956555288"/>
              </p:ext>
            </p:extLst>
          </p:nvPr>
        </p:nvGraphicFramePr>
        <p:xfrm>
          <a:off x="4345358" y="948417"/>
          <a:ext cx="3337158" cy="507248"/>
        </p:xfrm>
        <a:graphic>
          <a:graphicData uri="http://schemas.openxmlformats.org/presentationml/2006/ole">
            <mc:AlternateContent xmlns:mc="http://schemas.openxmlformats.org/markup-compatibility/2006">
              <mc:Choice xmlns:v="urn:schemas-microsoft-com:vml" Requires="v">
                <p:oleObj spid="_x0000_s8270" name="Equation" r:id="rId3" imgW="1587240" imgH="241200" progId="Equation.DSMT4">
                  <p:embed/>
                </p:oleObj>
              </mc:Choice>
              <mc:Fallback>
                <p:oleObj name="Equation" r:id="rId3" imgW="1587240" imgH="241200" progId="Equation.DSMT4">
                  <p:embed/>
                  <p:pic>
                    <p:nvPicPr>
                      <p:cNvPr id="0" name=""/>
                      <p:cNvPicPr/>
                      <p:nvPr/>
                    </p:nvPicPr>
                    <p:blipFill>
                      <a:blip r:embed="rId4"/>
                      <a:stretch>
                        <a:fillRect/>
                      </a:stretch>
                    </p:blipFill>
                    <p:spPr>
                      <a:xfrm>
                        <a:off x="4345358" y="948417"/>
                        <a:ext cx="3337158" cy="507248"/>
                      </a:xfrm>
                      <a:prstGeom prst="rect">
                        <a:avLst/>
                      </a:prstGeom>
                    </p:spPr>
                  </p:pic>
                </p:oleObj>
              </mc:Fallback>
            </mc:AlternateContent>
          </a:graphicData>
        </a:graphic>
      </p:graphicFrame>
      <p:graphicFrame>
        <p:nvGraphicFramePr>
          <p:cNvPr id="7" name="Objeto 6">
            <a:extLst>
              <a:ext uri="{FF2B5EF4-FFF2-40B4-BE49-F238E27FC236}">
                <a16:creationId xmlns:a16="http://schemas.microsoft.com/office/drawing/2014/main" id="{5D202095-B2B1-44D3-9966-BA40BB32AC75}"/>
              </a:ext>
            </a:extLst>
          </p:cNvPr>
          <p:cNvGraphicFramePr>
            <a:graphicFrameLocks noChangeAspect="1"/>
          </p:cNvGraphicFramePr>
          <p:nvPr>
            <p:extLst>
              <p:ext uri="{D42A27DB-BD31-4B8C-83A1-F6EECF244321}">
                <p14:modId xmlns:p14="http://schemas.microsoft.com/office/powerpoint/2010/main" val="2203646371"/>
              </p:ext>
            </p:extLst>
          </p:nvPr>
        </p:nvGraphicFramePr>
        <p:xfrm>
          <a:off x="3006725" y="5040313"/>
          <a:ext cx="6608763" cy="674687"/>
        </p:xfrm>
        <a:graphic>
          <a:graphicData uri="http://schemas.openxmlformats.org/presentationml/2006/ole">
            <mc:AlternateContent xmlns:mc="http://schemas.openxmlformats.org/markup-compatibility/2006">
              <mc:Choice xmlns:v="urn:schemas-microsoft-com:vml" Requires="v">
                <p:oleObj spid="_x0000_s8271" name="Equation" r:id="rId5" imgW="3860640" imgH="393480" progId="Equation.DSMT4">
                  <p:embed/>
                </p:oleObj>
              </mc:Choice>
              <mc:Fallback>
                <p:oleObj name="Equation" r:id="rId5" imgW="3860640" imgH="393480" progId="Equation.DSMT4">
                  <p:embed/>
                  <p:pic>
                    <p:nvPicPr>
                      <p:cNvPr id="0" name=""/>
                      <p:cNvPicPr/>
                      <p:nvPr/>
                    </p:nvPicPr>
                    <p:blipFill>
                      <a:blip r:embed="rId6"/>
                      <a:stretch>
                        <a:fillRect/>
                      </a:stretch>
                    </p:blipFill>
                    <p:spPr>
                      <a:xfrm>
                        <a:off x="3006725" y="5040313"/>
                        <a:ext cx="6608763" cy="674687"/>
                      </a:xfrm>
                      <a:prstGeom prst="rect">
                        <a:avLst/>
                      </a:prstGeom>
                    </p:spPr>
                  </p:pic>
                </p:oleObj>
              </mc:Fallback>
            </mc:AlternateContent>
          </a:graphicData>
        </a:graphic>
      </p:graphicFrame>
      <p:sp>
        <p:nvSpPr>
          <p:cNvPr id="2" name="CuadroTexto 1">
            <a:extLst>
              <a:ext uri="{FF2B5EF4-FFF2-40B4-BE49-F238E27FC236}">
                <a16:creationId xmlns:a16="http://schemas.microsoft.com/office/drawing/2014/main" id="{101CC871-1579-4468-A219-CE332EC2CC28}"/>
              </a:ext>
            </a:extLst>
          </p:cNvPr>
          <p:cNvSpPr txBox="1"/>
          <p:nvPr/>
        </p:nvSpPr>
        <p:spPr>
          <a:xfrm>
            <a:off x="5829205" y="6172079"/>
            <a:ext cx="1282723" cy="369332"/>
          </a:xfrm>
          <a:prstGeom prst="rect">
            <a:avLst/>
          </a:prstGeom>
          <a:noFill/>
        </p:spPr>
        <p:txBody>
          <a:bodyPr wrap="none" rtlCol="0">
            <a:spAutoFit/>
          </a:bodyPr>
          <a:lstStyle/>
          <a:p>
            <a:r>
              <a:rPr lang="es-MX" dirty="0"/>
              <a:t>pH=-log[H</a:t>
            </a:r>
            <a:r>
              <a:rPr lang="es-MX" baseline="30000" dirty="0"/>
              <a:t>+</a:t>
            </a:r>
            <a:r>
              <a:rPr lang="es-MX" dirty="0"/>
              <a:t>]</a:t>
            </a:r>
          </a:p>
        </p:txBody>
      </p:sp>
    </p:spTree>
    <p:extLst>
      <p:ext uri="{BB962C8B-B14F-4D97-AF65-F5344CB8AC3E}">
        <p14:creationId xmlns:p14="http://schemas.microsoft.com/office/powerpoint/2010/main" val="20642303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5827FDD-6B5D-4D6E-9553-B99746CFA246}"/>
              </a:ext>
            </a:extLst>
          </p:cNvPr>
          <p:cNvSpPr txBox="1"/>
          <p:nvPr/>
        </p:nvSpPr>
        <p:spPr>
          <a:xfrm>
            <a:off x="255669" y="1115668"/>
            <a:ext cx="4244141" cy="3416320"/>
          </a:xfrm>
          <a:prstGeom prst="rect">
            <a:avLst/>
          </a:prstGeom>
          <a:noFill/>
        </p:spPr>
        <p:txBody>
          <a:bodyPr wrap="square">
            <a:spAutoFit/>
          </a:bodyPr>
          <a:lstStyle/>
          <a:p>
            <a:pPr algn="just"/>
            <a:r>
              <a:rPr lang="es-MX" sz="1800" b="0" i="0" u="none" strike="noStrike" baseline="0" dirty="0">
                <a:latin typeface="Times New Roman" panose="02020603050405020304" pitchFamily="18" charset="0"/>
              </a:rPr>
              <a:t>Para el caso particular de agua neutra, con pH = 7, el valor de </a:t>
            </a:r>
            <a:r>
              <a:rPr lang="es-MX" sz="1800" b="0" i="0" u="none" strike="noStrike" baseline="0" dirty="0" err="1">
                <a:latin typeface="Times New Roman" panose="02020603050405020304" pitchFamily="18" charset="0"/>
              </a:rPr>
              <a:t>pE</a:t>
            </a:r>
            <a:r>
              <a:rPr lang="es-MX" sz="1800" b="0" i="0" u="none" strike="noStrike" baseline="0" dirty="0">
                <a:latin typeface="Times New Roman" panose="02020603050405020304" pitchFamily="18" charset="0"/>
              </a:rPr>
              <a:t> del oxígeno será 13.68.</a:t>
            </a:r>
          </a:p>
          <a:p>
            <a:pPr algn="just"/>
            <a:r>
              <a:rPr lang="es-MX" sz="1800" b="0" i="0" u="none" strike="noStrike" baseline="0" dirty="0">
                <a:latin typeface="Times New Roman" panose="02020603050405020304" pitchFamily="18" charset="0"/>
              </a:rPr>
              <a:t>Al darse la condición donde la suma  de </a:t>
            </a:r>
            <a:r>
              <a:rPr lang="es-MX" sz="1800" b="1" i="0" u="none" strike="noStrike" baseline="0" dirty="0" err="1">
                <a:latin typeface="Times New Roman" panose="02020603050405020304" pitchFamily="18" charset="0"/>
              </a:rPr>
              <a:t>pE+pH</a:t>
            </a:r>
            <a:r>
              <a:rPr lang="es-MX" sz="1800" b="1" i="0" u="none" strike="noStrike" baseline="0" dirty="0">
                <a:latin typeface="Times New Roman" panose="02020603050405020304" pitchFamily="18" charset="0"/>
              </a:rPr>
              <a:t>=20.68</a:t>
            </a:r>
            <a:r>
              <a:rPr lang="es-MX" sz="1800" b="0" i="0" u="none" strike="noStrike" baseline="0" dirty="0">
                <a:latin typeface="Times New Roman" panose="02020603050405020304" pitchFamily="18" charset="0"/>
              </a:rPr>
              <a:t>, el agua indicara un medio donde preferentemente la especie oxidante es el oxígeno.  </a:t>
            </a:r>
          </a:p>
          <a:p>
            <a:pPr algn="just"/>
            <a:endParaRPr lang="es-MX" dirty="0">
              <a:latin typeface="Times New Roman" panose="02020603050405020304" pitchFamily="18" charset="0"/>
            </a:endParaRPr>
          </a:p>
          <a:p>
            <a:pPr algn="just"/>
            <a:r>
              <a:rPr lang="es-MX" sz="1800" b="0" i="0" u="none" strike="noStrike" baseline="0" dirty="0">
                <a:latin typeface="Times New Roman" panose="02020603050405020304" pitchFamily="18" charset="0"/>
              </a:rPr>
              <a:t>En caso de que la suma </a:t>
            </a:r>
            <a:r>
              <a:rPr lang="es-MX" sz="1800" b="0" i="0" u="none" strike="noStrike" baseline="0" dirty="0" err="1">
                <a:latin typeface="Times New Roman" panose="02020603050405020304" pitchFamily="18" charset="0"/>
              </a:rPr>
              <a:t>pE+pH</a:t>
            </a:r>
            <a:r>
              <a:rPr lang="es-MX" dirty="0">
                <a:latin typeface="Times New Roman" panose="02020603050405020304" pitchFamily="18" charset="0"/>
              </a:rPr>
              <a:t>&gt;</a:t>
            </a:r>
            <a:r>
              <a:rPr lang="es-MX" sz="1800" b="0" i="0" u="none" strike="noStrike" baseline="0" dirty="0">
                <a:latin typeface="Times New Roman" panose="02020603050405020304" pitchFamily="18" charset="0"/>
              </a:rPr>
              <a:t>20.68,  ocurrirá la oxidación del agua (ambiente oxidante) y liberación de oxigeno, mediante la siguiente reacción</a:t>
            </a:r>
            <a:endParaRPr lang="es-MX" dirty="0"/>
          </a:p>
        </p:txBody>
      </p:sp>
      <p:graphicFrame>
        <p:nvGraphicFramePr>
          <p:cNvPr id="4" name="Objeto 3">
            <a:extLst>
              <a:ext uri="{FF2B5EF4-FFF2-40B4-BE49-F238E27FC236}">
                <a16:creationId xmlns:a16="http://schemas.microsoft.com/office/drawing/2014/main" id="{81C4367D-DF70-4698-98CE-03D6FAFB4281}"/>
              </a:ext>
            </a:extLst>
          </p:cNvPr>
          <p:cNvGraphicFramePr>
            <a:graphicFrameLocks noChangeAspect="1"/>
          </p:cNvGraphicFramePr>
          <p:nvPr>
            <p:extLst>
              <p:ext uri="{D42A27DB-BD31-4B8C-83A1-F6EECF244321}">
                <p14:modId xmlns:p14="http://schemas.microsoft.com/office/powerpoint/2010/main" val="2662846940"/>
              </p:ext>
            </p:extLst>
          </p:nvPr>
        </p:nvGraphicFramePr>
        <p:xfrm>
          <a:off x="513011" y="4687712"/>
          <a:ext cx="3561013" cy="598754"/>
        </p:xfrm>
        <a:graphic>
          <a:graphicData uri="http://schemas.openxmlformats.org/presentationml/2006/ole">
            <mc:AlternateContent xmlns:mc="http://schemas.openxmlformats.org/markup-compatibility/2006">
              <mc:Choice xmlns:v="urn:schemas-microsoft-com:vml" Requires="v">
                <p:oleObj spid="_x0000_s9256" name="Equation" r:id="rId3" imgW="1434960" imgH="241200" progId="Equation.DSMT4">
                  <p:embed/>
                </p:oleObj>
              </mc:Choice>
              <mc:Fallback>
                <p:oleObj name="Equation" r:id="rId3" imgW="1434960" imgH="241200" progId="Equation.DSMT4">
                  <p:embed/>
                  <p:pic>
                    <p:nvPicPr>
                      <p:cNvPr id="0" name=""/>
                      <p:cNvPicPr/>
                      <p:nvPr/>
                    </p:nvPicPr>
                    <p:blipFill>
                      <a:blip r:embed="rId4"/>
                      <a:stretch>
                        <a:fillRect/>
                      </a:stretch>
                    </p:blipFill>
                    <p:spPr>
                      <a:xfrm>
                        <a:off x="513011" y="4687712"/>
                        <a:ext cx="3561013" cy="598754"/>
                      </a:xfrm>
                      <a:prstGeom prst="rect">
                        <a:avLst/>
                      </a:prstGeom>
                    </p:spPr>
                  </p:pic>
                </p:oleObj>
              </mc:Fallback>
            </mc:AlternateContent>
          </a:graphicData>
        </a:graphic>
      </p:graphicFrame>
      <p:pic>
        <p:nvPicPr>
          <p:cNvPr id="6" name="Imagen 5" descr="Diagrama&#10;&#10;Descripción generada automáticamente">
            <a:extLst>
              <a:ext uri="{FF2B5EF4-FFF2-40B4-BE49-F238E27FC236}">
                <a16:creationId xmlns:a16="http://schemas.microsoft.com/office/drawing/2014/main" id="{2D0CD6C7-AED8-40EC-B96E-E1D849ACC29A}"/>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l="15255" t="30350" r="15131" b="21754"/>
          <a:stretch/>
        </p:blipFill>
        <p:spPr>
          <a:xfrm>
            <a:off x="4499810" y="550818"/>
            <a:ext cx="7361135" cy="5344656"/>
          </a:xfrm>
          <a:prstGeom prst="rect">
            <a:avLst/>
          </a:prstGeom>
        </p:spPr>
      </p:pic>
      <p:cxnSp>
        <p:nvCxnSpPr>
          <p:cNvPr id="8" name="Conector recto de flecha 7">
            <a:extLst>
              <a:ext uri="{FF2B5EF4-FFF2-40B4-BE49-F238E27FC236}">
                <a16:creationId xmlns:a16="http://schemas.microsoft.com/office/drawing/2014/main" id="{4471BDBF-E409-40ED-A328-BBA1BAA3D4DE}"/>
              </a:ext>
            </a:extLst>
          </p:cNvPr>
          <p:cNvCxnSpPr>
            <a:cxnSpLocks/>
          </p:cNvCxnSpPr>
          <p:nvPr/>
        </p:nvCxnSpPr>
        <p:spPr>
          <a:xfrm flipV="1">
            <a:off x="1167063" y="1744579"/>
            <a:ext cx="9877926" cy="233412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 name="Conector recto de flecha 10">
            <a:extLst>
              <a:ext uri="{FF2B5EF4-FFF2-40B4-BE49-F238E27FC236}">
                <a16:creationId xmlns:a16="http://schemas.microsoft.com/office/drawing/2014/main" id="{9939873D-FFC2-4739-A931-00C8B3886EC0}"/>
              </a:ext>
            </a:extLst>
          </p:cNvPr>
          <p:cNvCxnSpPr>
            <a:cxnSpLocks/>
          </p:cNvCxnSpPr>
          <p:nvPr/>
        </p:nvCxnSpPr>
        <p:spPr>
          <a:xfrm flipV="1">
            <a:off x="1708484" y="1287379"/>
            <a:ext cx="8001000" cy="11430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78703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5C0909B-E560-4CCD-BFC0-A9F48A1F47E8}"/>
              </a:ext>
            </a:extLst>
          </p:cNvPr>
          <p:cNvSpPr txBox="1"/>
          <p:nvPr/>
        </p:nvSpPr>
        <p:spPr>
          <a:xfrm>
            <a:off x="208065" y="1120676"/>
            <a:ext cx="4051634" cy="2308324"/>
          </a:xfrm>
          <a:prstGeom prst="rect">
            <a:avLst/>
          </a:prstGeom>
          <a:noFill/>
        </p:spPr>
        <p:txBody>
          <a:bodyPr wrap="square">
            <a:spAutoFit/>
          </a:bodyPr>
          <a:lstStyle/>
          <a:p>
            <a:pPr algn="just"/>
            <a:r>
              <a:rPr lang="es-MX" dirty="0">
                <a:latin typeface="Times New Roman" panose="02020603050405020304" pitchFamily="18" charset="0"/>
              </a:rPr>
              <a:t>E</a:t>
            </a:r>
            <a:r>
              <a:rPr lang="es-MX" sz="1800" b="0" i="0" u="none" strike="noStrike" baseline="0" dirty="0">
                <a:latin typeface="Times New Roman" panose="02020603050405020304" pitchFamily="18" charset="0"/>
              </a:rPr>
              <a:t>n condiciones anaeróbicas, en ausencia de oxígeno, el decaimiento de la materia orgánica hacen que los valores de </a:t>
            </a:r>
            <a:r>
              <a:rPr lang="es-MX" sz="1800" b="0" i="0" u="none" strike="noStrike" baseline="0" dirty="0" err="1">
                <a:latin typeface="Times New Roman" panose="02020603050405020304" pitchFamily="18" charset="0"/>
              </a:rPr>
              <a:t>pE</a:t>
            </a:r>
            <a:r>
              <a:rPr lang="es-MX" sz="1800" b="0" i="0" u="none" strike="noStrike" baseline="0" dirty="0">
                <a:latin typeface="Times New Roman" panose="02020603050405020304" pitchFamily="18" charset="0"/>
              </a:rPr>
              <a:t> del agua  puedan ser negativos. </a:t>
            </a:r>
          </a:p>
          <a:p>
            <a:pPr algn="just"/>
            <a:endParaRPr lang="es-MX" dirty="0">
              <a:latin typeface="Times New Roman" panose="02020603050405020304" pitchFamily="18" charset="0"/>
            </a:endParaRPr>
          </a:p>
          <a:p>
            <a:pPr algn="just"/>
            <a:r>
              <a:rPr lang="es-MX" dirty="0">
                <a:latin typeface="Times New Roman" panose="02020603050405020304" pitchFamily="18" charset="0"/>
              </a:rPr>
              <a:t>E</a:t>
            </a:r>
            <a:r>
              <a:rPr lang="es-MX" sz="1800" b="0" i="0" u="none" strike="noStrike" baseline="0" dirty="0">
                <a:latin typeface="Times New Roman" panose="02020603050405020304" pitchFamily="18" charset="0"/>
              </a:rPr>
              <a:t>l agua puede experimentar proceso de reducción, con desprendimiento de hidrógeno, según la siguiente reacción:</a:t>
            </a:r>
            <a:endParaRPr lang="es-MX" dirty="0"/>
          </a:p>
        </p:txBody>
      </p:sp>
      <p:graphicFrame>
        <p:nvGraphicFramePr>
          <p:cNvPr id="4" name="Objeto 3">
            <a:extLst>
              <a:ext uri="{FF2B5EF4-FFF2-40B4-BE49-F238E27FC236}">
                <a16:creationId xmlns:a16="http://schemas.microsoft.com/office/drawing/2014/main" id="{E5205744-E5BD-48C3-8214-D076A5DE66B3}"/>
              </a:ext>
            </a:extLst>
          </p:cNvPr>
          <p:cNvGraphicFramePr>
            <a:graphicFrameLocks noChangeAspect="1"/>
          </p:cNvGraphicFramePr>
          <p:nvPr>
            <p:extLst>
              <p:ext uri="{D42A27DB-BD31-4B8C-83A1-F6EECF244321}">
                <p14:modId xmlns:p14="http://schemas.microsoft.com/office/powerpoint/2010/main" val="1882707011"/>
              </p:ext>
            </p:extLst>
          </p:nvPr>
        </p:nvGraphicFramePr>
        <p:xfrm>
          <a:off x="319023" y="4054642"/>
          <a:ext cx="3829718" cy="582117"/>
        </p:xfrm>
        <a:graphic>
          <a:graphicData uri="http://schemas.openxmlformats.org/presentationml/2006/ole">
            <mc:AlternateContent xmlns:mc="http://schemas.openxmlformats.org/markup-compatibility/2006">
              <mc:Choice xmlns:v="urn:schemas-microsoft-com:vml" Requires="v">
                <p:oleObj spid="_x0000_s10280" name="Equation" r:id="rId3" imgW="1587240" imgH="241200" progId="Equation.DSMT4">
                  <p:embed/>
                </p:oleObj>
              </mc:Choice>
              <mc:Fallback>
                <p:oleObj name="Equation" r:id="rId3" imgW="1587240" imgH="241200" progId="Equation.DSMT4">
                  <p:embed/>
                  <p:pic>
                    <p:nvPicPr>
                      <p:cNvPr id="0" name=""/>
                      <p:cNvPicPr/>
                      <p:nvPr/>
                    </p:nvPicPr>
                    <p:blipFill>
                      <a:blip r:embed="rId4"/>
                      <a:stretch>
                        <a:fillRect/>
                      </a:stretch>
                    </p:blipFill>
                    <p:spPr>
                      <a:xfrm>
                        <a:off x="319023" y="4054642"/>
                        <a:ext cx="3829718" cy="582117"/>
                      </a:xfrm>
                      <a:prstGeom prst="rect">
                        <a:avLst/>
                      </a:prstGeom>
                    </p:spPr>
                  </p:pic>
                </p:oleObj>
              </mc:Fallback>
            </mc:AlternateContent>
          </a:graphicData>
        </a:graphic>
      </p:graphicFrame>
      <p:pic>
        <p:nvPicPr>
          <p:cNvPr id="5" name="Imagen 4" descr="Diagrama&#10;&#10;Descripción generada automáticamente">
            <a:extLst>
              <a:ext uri="{FF2B5EF4-FFF2-40B4-BE49-F238E27FC236}">
                <a16:creationId xmlns:a16="http://schemas.microsoft.com/office/drawing/2014/main" id="{2A496704-742C-4B9B-9AF0-C5237AA16D66}"/>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l="15255" t="30350" r="15131" b="21754"/>
          <a:stretch/>
        </p:blipFill>
        <p:spPr>
          <a:xfrm>
            <a:off x="4511842" y="627382"/>
            <a:ext cx="7361135" cy="5344656"/>
          </a:xfrm>
          <a:prstGeom prst="rect">
            <a:avLst/>
          </a:prstGeom>
        </p:spPr>
      </p:pic>
      <p:cxnSp>
        <p:nvCxnSpPr>
          <p:cNvPr id="7" name="Conector recto de flecha 6">
            <a:extLst>
              <a:ext uri="{FF2B5EF4-FFF2-40B4-BE49-F238E27FC236}">
                <a16:creationId xmlns:a16="http://schemas.microsoft.com/office/drawing/2014/main" id="{B525A1BF-4D25-4CD3-8F24-B9E94AA70F2D}"/>
              </a:ext>
            </a:extLst>
          </p:cNvPr>
          <p:cNvCxnSpPr>
            <a:cxnSpLocks/>
          </p:cNvCxnSpPr>
          <p:nvPr/>
        </p:nvCxnSpPr>
        <p:spPr>
          <a:xfrm>
            <a:off x="3934326" y="4345700"/>
            <a:ext cx="1780674" cy="1180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 name="Conector recto de flecha 8">
            <a:extLst>
              <a:ext uri="{FF2B5EF4-FFF2-40B4-BE49-F238E27FC236}">
                <a16:creationId xmlns:a16="http://schemas.microsoft.com/office/drawing/2014/main" id="{3CCB84E1-DAB0-4F85-ABA8-739C168B0EDC}"/>
              </a:ext>
            </a:extLst>
          </p:cNvPr>
          <p:cNvCxnSpPr/>
          <p:nvPr/>
        </p:nvCxnSpPr>
        <p:spPr>
          <a:xfrm flipV="1">
            <a:off x="4126832" y="3705726"/>
            <a:ext cx="5077326" cy="49329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698250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4C56CC85-1E38-4CE4-BCA2-DD116E043969}"/>
              </a:ext>
            </a:extLst>
          </p:cNvPr>
          <p:cNvSpPr txBox="1"/>
          <p:nvPr/>
        </p:nvSpPr>
        <p:spPr>
          <a:xfrm>
            <a:off x="190500" y="203538"/>
            <a:ext cx="11760200" cy="5078313"/>
          </a:xfrm>
          <a:prstGeom prst="rect">
            <a:avLst/>
          </a:prstGeom>
          <a:noFill/>
        </p:spPr>
        <p:txBody>
          <a:bodyPr wrap="square">
            <a:spAutoFit/>
          </a:bodyPr>
          <a:lstStyle/>
          <a:p>
            <a:r>
              <a:rPr lang="es-MX" dirty="0">
                <a:latin typeface="Times New Roman" panose="02020603050405020304" pitchFamily="18" charset="0"/>
                <a:cs typeface="Times New Roman" panose="02020603050405020304" pitchFamily="18" charset="0"/>
              </a:rPr>
              <a:t>El conocimiento de los valores del potencial redox y el pH del agua es también importante, porque puede permitir predecir la relación cuantitativa entre formas </a:t>
            </a:r>
            <a:r>
              <a:rPr lang="es-MX" b="1" dirty="0">
                <a:solidFill>
                  <a:srgbClr val="FF0000"/>
                </a:solidFill>
                <a:latin typeface="Times New Roman" panose="02020603050405020304" pitchFamily="18" charset="0"/>
                <a:cs typeface="Times New Roman" panose="02020603050405020304" pitchFamily="18" charset="0"/>
              </a:rPr>
              <a:t>oxidadas y reducidas</a:t>
            </a:r>
            <a:r>
              <a:rPr lang="es-MX" dirty="0">
                <a:latin typeface="Times New Roman" panose="02020603050405020304" pitchFamily="18" charset="0"/>
                <a:cs typeface="Times New Roman" panose="02020603050405020304" pitchFamily="18" charset="0"/>
              </a:rPr>
              <a:t> de un elemento presentes en un agua determinada. Veámoslo con el ejemplo del hierro. Existirá el equilibrio:</a:t>
            </a:r>
          </a:p>
          <a:p>
            <a:endParaRPr lang="es-MX" dirty="0">
              <a:latin typeface="Times New Roman" panose="02020603050405020304" pitchFamily="18" charset="0"/>
              <a:cs typeface="Times New Roman" panose="02020603050405020304" pitchFamily="18" charset="0"/>
            </a:endParaRPr>
          </a:p>
          <a:p>
            <a:endParaRPr lang="es-MX" dirty="0">
              <a:latin typeface="Times New Roman" panose="02020603050405020304" pitchFamily="18" charset="0"/>
              <a:cs typeface="Times New Roman" panose="02020603050405020304" pitchFamily="18" charset="0"/>
            </a:endParaRPr>
          </a:p>
          <a:p>
            <a:endParaRPr lang="es-MX" dirty="0">
              <a:latin typeface="Times New Roman" panose="02020603050405020304" pitchFamily="18" charset="0"/>
              <a:cs typeface="Times New Roman" panose="02020603050405020304" pitchFamily="18" charset="0"/>
            </a:endParaRPr>
          </a:p>
          <a:p>
            <a:r>
              <a:rPr lang="es-MX" dirty="0">
                <a:latin typeface="Times New Roman" panose="02020603050405020304" pitchFamily="18" charset="0"/>
                <a:cs typeface="Times New Roman" panose="02020603050405020304" pitchFamily="18" charset="0"/>
              </a:rPr>
              <a:t> en esta ecuación con un </a:t>
            </a:r>
            <a:r>
              <a:rPr lang="es-MX" dirty="0" err="1">
                <a:latin typeface="Times New Roman" panose="02020603050405020304" pitchFamily="18" charset="0"/>
                <a:cs typeface="Times New Roman" panose="02020603050405020304" pitchFamily="18" charset="0"/>
              </a:rPr>
              <a:t>E°</a:t>
            </a:r>
            <a:r>
              <a:rPr lang="es-MX" dirty="0">
                <a:latin typeface="Times New Roman" panose="02020603050405020304" pitchFamily="18" charset="0"/>
                <a:cs typeface="Times New Roman" panose="02020603050405020304" pitchFamily="18" charset="0"/>
              </a:rPr>
              <a:t>=0.78 V para esta ecuación el </a:t>
            </a:r>
            <a:r>
              <a:rPr lang="es-MX" dirty="0" err="1">
                <a:latin typeface="Times New Roman" panose="02020603050405020304" pitchFamily="18" charset="0"/>
                <a:cs typeface="Times New Roman" panose="02020603050405020304" pitchFamily="18" charset="0"/>
              </a:rPr>
              <a:t>pE</a:t>
            </a:r>
            <a:r>
              <a:rPr lang="es-MX" dirty="0">
                <a:latin typeface="Times New Roman" panose="02020603050405020304" pitchFamily="18" charset="0"/>
                <a:cs typeface="Times New Roman" panose="02020603050405020304" pitchFamily="18" charset="0"/>
              </a:rPr>
              <a:t>=Eh será</a:t>
            </a:r>
          </a:p>
          <a:p>
            <a:endParaRPr lang="es-MX" dirty="0">
              <a:latin typeface="Times New Roman" panose="02020603050405020304" pitchFamily="18" charset="0"/>
              <a:cs typeface="Times New Roman" panose="02020603050405020304" pitchFamily="18" charset="0"/>
            </a:endParaRPr>
          </a:p>
          <a:p>
            <a:endParaRPr lang="es-MX" dirty="0">
              <a:latin typeface="Times New Roman" panose="02020603050405020304" pitchFamily="18" charset="0"/>
              <a:cs typeface="Times New Roman" panose="02020603050405020304" pitchFamily="18" charset="0"/>
            </a:endParaRPr>
          </a:p>
          <a:p>
            <a:endParaRPr lang="es-MX" dirty="0">
              <a:latin typeface="Times New Roman" panose="02020603050405020304" pitchFamily="18" charset="0"/>
              <a:cs typeface="Times New Roman" panose="02020603050405020304" pitchFamily="18" charset="0"/>
            </a:endParaRPr>
          </a:p>
          <a:p>
            <a:endParaRPr lang="es-MX" dirty="0">
              <a:latin typeface="Times New Roman" panose="02020603050405020304" pitchFamily="18" charset="0"/>
              <a:cs typeface="Times New Roman" panose="02020603050405020304" pitchFamily="18" charset="0"/>
            </a:endParaRPr>
          </a:p>
          <a:p>
            <a:endParaRPr lang="es-MX" dirty="0">
              <a:latin typeface="Times New Roman" panose="02020603050405020304" pitchFamily="18" charset="0"/>
              <a:cs typeface="Times New Roman" panose="02020603050405020304" pitchFamily="18" charset="0"/>
            </a:endParaRPr>
          </a:p>
          <a:p>
            <a:r>
              <a:rPr lang="es-MX" dirty="0">
                <a:latin typeface="Times New Roman" panose="02020603050405020304" pitchFamily="18" charset="0"/>
                <a:cs typeface="Times New Roman" panose="02020603050405020304" pitchFamily="18" charset="0"/>
              </a:rPr>
              <a:t>Asumir que esta ecuación ocurre en ambiente en ausencia de O</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atmosférico, condiciones anaeróbicas y con un Eh= </a:t>
            </a:r>
            <a:r>
              <a:rPr lang="es-MX" dirty="0" err="1">
                <a:latin typeface="Times New Roman" panose="02020603050405020304" pitchFamily="18" charset="0"/>
                <a:cs typeface="Times New Roman" panose="02020603050405020304" pitchFamily="18" charset="0"/>
              </a:rPr>
              <a:t>pE</a:t>
            </a:r>
            <a:r>
              <a:rPr lang="es-MX" dirty="0">
                <a:latin typeface="Times New Roman" panose="02020603050405020304" pitchFamily="18" charset="0"/>
                <a:cs typeface="Times New Roman" panose="02020603050405020304" pitchFamily="18" charset="0"/>
              </a:rPr>
              <a:t>=-4, </a:t>
            </a:r>
          </a:p>
          <a:p>
            <a:endParaRPr lang="es-MX" dirty="0">
              <a:latin typeface="Times New Roman" panose="02020603050405020304" pitchFamily="18" charset="0"/>
              <a:cs typeface="Times New Roman" panose="02020603050405020304" pitchFamily="18" charset="0"/>
            </a:endParaRPr>
          </a:p>
          <a:p>
            <a:r>
              <a:rPr lang="es-MX" dirty="0">
                <a:latin typeface="Times New Roman" panose="02020603050405020304" pitchFamily="18" charset="0"/>
                <a:cs typeface="Times New Roman" panose="02020603050405020304" pitchFamily="18" charset="0"/>
              </a:rPr>
              <a:t>ahora hay que determinar el valor del cociente             para esas condiciones. Sustituimos el valor de Eh=</a:t>
            </a:r>
            <a:r>
              <a:rPr lang="es-MX" dirty="0" err="1">
                <a:latin typeface="Times New Roman" panose="02020603050405020304" pitchFamily="18" charset="0"/>
                <a:cs typeface="Times New Roman" panose="02020603050405020304" pitchFamily="18" charset="0"/>
              </a:rPr>
              <a:t>pE</a:t>
            </a:r>
            <a:r>
              <a:rPr lang="es-MX" dirty="0">
                <a:latin typeface="Times New Roman" panose="02020603050405020304" pitchFamily="18" charset="0"/>
                <a:cs typeface="Times New Roman" panose="02020603050405020304" pitchFamily="18" charset="0"/>
              </a:rPr>
              <a:t>=-4 y despejamos </a:t>
            </a:r>
          </a:p>
          <a:p>
            <a:endParaRPr lang="es-MX" dirty="0">
              <a:latin typeface="Times New Roman" panose="02020603050405020304" pitchFamily="18" charset="0"/>
              <a:cs typeface="Times New Roman" panose="02020603050405020304" pitchFamily="18" charset="0"/>
            </a:endParaRPr>
          </a:p>
          <a:p>
            <a:r>
              <a:rPr lang="es-MX" dirty="0">
                <a:latin typeface="Times New Roman" panose="02020603050405020304" pitchFamily="18" charset="0"/>
                <a:cs typeface="Times New Roman" panose="02020603050405020304" pitchFamily="18" charset="0"/>
              </a:rPr>
              <a:t>el  cociente iónico</a:t>
            </a:r>
          </a:p>
          <a:p>
            <a:endParaRPr lang="es-MX" dirty="0">
              <a:latin typeface="Times New Roman" panose="02020603050405020304" pitchFamily="18" charset="0"/>
              <a:cs typeface="Times New Roman" panose="02020603050405020304" pitchFamily="18" charset="0"/>
            </a:endParaRPr>
          </a:p>
        </p:txBody>
      </p:sp>
      <p:graphicFrame>
        <p:nvGraphicFramePr>
          <p:cNvPr id="6" name="Objeto 5">
            <a:extLst>
              <a:ext uri="{FF2B5EF4-FFF2-40B4-BE49-F238E27FC236}">
                <a16:creationId xmlns:a16="http://schemas.microsoft.com/office/drawing/2014/main" id="{8760C378-903F-43CA-906E-72981EF73FFE}"/>
              </a:ext>
            </a:extLst>
          </p:cNvPr>
          <p:cNvGraphicFramePr>
            <a:graphicFrameLocks noChangeAspect="1"/>
          </p:cNvGraphicFramePr>
          <p:nvPr>
            <p:extLst>
              <p:ext uri="{D42A27DB-BD31-4B8C-83A1-F6EECF244321}">
                <p14:modId xmlns:p14="http://schemas.microsoft.com/office/powerpoint/2010/main" val="1343842576"/>
              </p:ext>
            </p:extLst>
          </p:nvPr>
        </p:nvGraphicFramePr>
        <p:xfrm>
          <a:off x="4673599" y="1255712"/>
          <a:ext cx="2865435" cy="573087"/>
        </p:xfrm>
        <a:graphic>
          <a:graphicData uri="http://schemas.openxmlformats.org/presentationml/2006/ole">
            <mc:AlternateContent xmlns:mc="http://schemas.openxmlformats.org/markup-compatibility/2006">
              <mc:Choice xmlns:v="urn:schemas-microsoft-com:vml" Requires="v">
                <p:oleObj spid="_x0000_s11532" name="Equation" r:id="rId3" imgW="1143000" imgH="228600" progId="Equation.DSMT4">
                  <p:embed/>
                </p:oleObj>
              </mc:Choice>
              <mc:Fallback>
                <p:oleObj name="Equation" r:id="rId3" imgW="1143000" imgH="228600" progId="Equation.DSMT4">
                  <p:embed/>
                  <p:pic>
                    <p:nvPicPr>
                      <p:cNvPr id="0" name=""/>
                      <p:cNvPicPr/>
                      <p:nvPr/>
                    </p:nvPicPr>
                    <p:blipFill>
                      <a:blip r:embed="rId4"/>
                      <a:stretch>
                        <a:fillRect/>
                      </a:stretch>
                    </p:blipFill>
                    <p:spPr>
                      <a:xfrm>
                        <a:off x="4673599" y="1255712"/>
                        <a:ext cx="2865435" cy="573087"/>
                      </a:xfrm>
                      <a:prstGeom prst="rect">
                        <a:avLst/>
                      </a:prstGeom>
                    </p:spPr>
                  </p:pic>
                </p:oleObj>
              </mc:Fallback>
            </mc:AlternateContent>
          </a:graphicData>
        </a:graphic>
      </p:graphicFrame>
      <p:graphicFrame>
        <p:nvGraphicFramePr>
          <p:cNvPr id="7" name="Objeto 6">
            <a:extLst>
              <a:ext uri="{FF2B5EF4-FFF2-40B4-BE49-F238E27FC236}">
                <a16:creationId xmlns:a16="http://schemas.microsoft.com/office/drawing/2014/main" id="{EB2E44FA-1C21-4DCD-8A27-AC81D88B457C}"/>
              </a:ext>
            </a:extLst>
          </p:cNvPr>
          <p:cNvGraphicFramePr>
            <a:graphicFrameLocks noChangeAspect="1"/>
          </p:cNvGraphicFramePr>
          <p:nvPr>
            <p:extLst>
              <p:ext uri="{D42A27DB-BD31-4B8C-83A1-F6EECF244321}">
                <p14:modId xmlns:p14="http://schemas.microsoft.com/office/powerpoint/2010/main" val="3719299094"/>
              </p:ext>
            </p:extLst>
          </p:nvPr>
        </p:nvGraphicFramePr>
        <p:xfrm>
          <a:off x="4022725" y="2397125"/>
          <a:ext cx="3892550" cy="979488"/>
        </p:xfrm>
        <a:graphic>
          <a:graphicData uri="http://schemas.openxmlformats.org/presentationml/2006/ole">
            <mc:AlternateContent xmlns:mc="http://schemas.openxmlformats.org/markup-compatibility/2006">
              <mc:Choice xmlns:v="urn:schemas-microsoft-com:vml" Requires="v">
                <p:oleObj spid="_x0000_s11533" name="Equation" r:id="rId5" imgW="1917360" imgH="482400" progId="Equation.DSMT4">
                  <p:embed/>
                </p:oleObj>
              </mc:Choice>
              <mc:Fallback>
                <p:oleObj name="Equation" r:id="rId5" imgW="1917360" imgH="482400" progId="Equation.DSMT4">
                  <p:embed/>
                  <p:pic>
                    <p:nvPicPr>
                      <p:cNvPr id="0" name=""/>
                      <p:cNvPicPr/>
                      <p:nvPr/>
                    </p:nvPicPr>
                    <p:blipFill>
                      <a:blip r:embed="rId6"/>
                      <a:stretch>
                        <a:fillRect/>
                      </a:stretch>
                    </p:blipFill>
                    <p:spPr>
                      <a:xfrm>
                        <a:off x="4022725" y="2397125"/>
                        <a:ext cx="3892550" cy="979488"/>
                      </a:xfrm>
                      <a:prstGeom prst="rect">
                        <a:avLst/>
                      </a:prstGeom>
                    </p:spPr>
                  </p:pic>
                </p:oleObj>
              </mc:Fallback>
            </mc:AlternateContent>
          </a:graphicData>
        </a:graphic>
      </p:graphicFrame>
      <p:graphicFrame>
        <p:nvGraphicFramePr>
          <p:cNvPr id="8" name="Objeto 7">
            <a:extLst>
              <a:ext uri="{FF2B5EF4-FFF2-40B4-BE49-F238E27FC236}">
                <a16:creationId xmlns:a16="http://schemas.microsoft.com/office/drawing/2014/main" id="{CA4A5F16-FE00-4352-BE4A-1CEB68B53E3F}"/>
              </a:ext>
            </a:extLst>
          </p:cNvPr>
          <p:cNvGraphicFramePr>
            <a:graphicFrameLocks noChangeAspect="1"/>
          </p:cNvGraphicFramePr>
          <p:nvPr>
            <p:extLst>
              <p:ext uri="{D42A27DB-BD31-4B8C-83A1-F6EECF244321}">
                <p14:modId xmlns:p14="http://schemas.microsoft.com/office/powerpoint/2010/main" val="2382316723"/>
              </p:ext>
            </p:extLst>
          </p:nvPr>
        </p:nvGraphicFramePr>
        <p:xfrm>
          <a:off x="4673599" y="3846656"/>
          <a:ext cx="571500" cy="673554"/>
        </p:xfrm>
        <a:graphic>
          <a:graphicData uri="http://schemas.openxmlformats.org/presentationml/2006/ole">
            <mc:AlternateContent xmlns:mc="http://schemas.openxmlformats.org/markup-compatibility/2006">
              <mc:Choice xmlns:v="urn:schemas-microsoft-com:vml" Requires="v">
                <p:oleObj spid="_x0000_s11534" name="Equation" r:id="rId7" imgW="355320" imgH="419040" progId="Equation.DSMT4">
                  <p:embed/>
                </p:oleObj>
              </mc:Choice>
              <mc:Fallback>
                <p:oleObj name="Equation" r:id="rId7" imgW="355320" imgH="419040" progId="Equation.DSMT4">
                  <p:embed/>
                  <p:pic>
                    <p:nvPicPr>
                      <p:cNvPr id="0" name=""/>
                      <p:cNvPicPr/>
                      <p:nvPr/>
                    </p:nvPicPr>
                    <p:blipFill>
                      <a:blip r:embed="rId8"/>
                      <a:stretch>
                        <a:fillRect/>
                      </a:stretch>
                    </p:blipFill>
                    <p:spPr>
                      <a:xfrm>
                        <a:off x="4673599" y="3846656"/>
                        <a:ext cx="571500" cy="673554"/>
                      </a:xfrm>
                      <a:prstGeom prst="rect">
                        <a:avLst/>
                      </a:prstGeom>
                    </p:spPr>
                  </p:pic>
                </p:oleObj>
              </mc:Fallback>
            </mc:AlternateContent>
          </a:graphicData>
        </a:graphic>
      </p:graphicFrame>
      <p:graphicFrame>
        <p:nvGraphicFramePr>
          <p:cNvPr id="9" name="Objeto 8">
            <a:extLst>
              <a:ext uri="{FF2B5EF4-FFF2-40B4-BE49-F238E27FC236}">
                <a16:creationId xmlns:a16="http://schemas.microsoft.com/office/drawing/2014/main" id="{74C3BAA1-FFDB-4C47-BA29-375B5228B79F}"/>
              </a:ext>
            </a:extLst>
          </p:cNvPr>
          <p:cNvGraphicFramePr>
            <a:graphicFrameLocks noChangeAspect="1"/>
          </p:cNvGraphicFramePr>
          <p:nvPr>
            <p:extLst>
              <p:ext uri="{D42A27DB-BD31-4B8C-83A1-F6EECF244321}">
                <p14:modId xmlns:p14="http://schemas.microsoft.com/office/powerpoint/2010/main" val="2699730471"/>
              </p:ext>
            </p:extLst>
          </p:nvPr>
        </p:nvGraphicFramePr>
        <p:xfrm>
          <a:off x="1997786" y="4410020"/>
          <a:ext cx="571500" cy="673554"/>
        </p:xfrm>
        <a:graphic>
          <a:graphicData uri="http://schemas.openxmlformats.org/presentationml/2006/ole">
            <mc:AlternateContent xmlns:mc="http://schemas.openxmlformats.org/markup-compatibility/2006">
              <mc:Choice xmlns:v="urn:schemas-microsoft-com:vml" Requires="v">
                <p:oleObj spid="_x0000_s11535" name="Equation" r:id="rId9" imgW="355320" imgH="419040" progId="Equation.DSMT4">
                  <p:embed/>
                </p:oleObj>
              </mc:Choice>
              <mc:Fallback>
                <p:oleObj name="Equation" r:id="rId9" imgW="355320" imgH="419040" progId="Equation.DSMT4">
                  <p:embed/>
                  <p:pic>
                    <p:nvPicPr>
                      <p:cNvPr id="8" name="Objeto 7">
                        <a:extLst>
                          <a:ext uri="{FF2B5EF4-FFF2-40B4-BE49-F238E27FC236}">
                            <a16:creationId xmlns:a16="http://schemas.microsoft.com/office/drawing/2014/main" id="{CA4A5F16-FE00-4352-BE4A-1CEB68B53E3F}"/>
                          </a:ext>
                        </a:extLst>
                      </p:cNvPr>
                      <p:cNvPicPr/>
                      <p:nvPr/>
                    </p:nvPicPr>
                    <p:blipFill>
                      <a:blip r:embed="rId8"/>
                      <a:stretch>
                        <a:fillRect/>
                      </a:stretch>
                    </p:blipFill>
                    <p:spPr>
                      <a:xfrm>
                        <a:off x="1997786" y="4410020"/>
                        <a:ext cx="571500" cy="673554"/>
                      </a:xfrm>
                      <a:prstGeom prst="rect">
                        <a:avLst/>
                      </a:prstGeom>
                    </p:spPr>
                  </p:pic>
                </p:oleObj>
              </mc:Fallback>
            </mc:AlternateContent>
          </a:graphicData>
        </a:graphic>
      </p:graphicFrame>
      <p:graphicFrame>
        <p:nvGraphicFramePr>
          <p:cNvPr id="10" name="Objeto 9">
            <a:extLst>
              <a:ext uri="{FF2B5EF4-FFF2-40B4-BE49-F238E27FC236}">
                <a16:creationId xmlns:a16="http://schemas.microsoft.com/office/drawing/2014/main" id="{F3EA4719-8515-48F4-A65E-95F1A430351D}"/>
              </a:ext>
            </a:extLst>
          </p:cNvPr>
          <p:cNvGraphicFramePr>
            <a:graphicFrameLocks noChangeAspect="1"/>
          </p:cNvGraphicFramePr>
          <p:nvPr>
            <p:extLst>
              <p:ext uri="{D42A27DB-BD31-4B8C-83A1-F6EECF244321}">
                <p14:modId xmlns:p14="http://schemas.microsoft.com/office/powerpoint/2010/main" val="4114062044"/>
              </p:ext>
            </p:extLst>
          </p:nvPr>
        </p:nvGraphicFramePr>
        <p:xfrm>
          <a:off x="317500" y="5607496"/>
          <a:ext cx="2578101" cy="882593"/>
        </p:xfrm>
        <a:graphic>
          <a:graphicData uri="http://schemas.openxmlformats.org/presentationml/2006/ole">
            <mc:AlternateContent xmlns:mc="http://schemas.openxmlformats.org/markup-compatibility/2006">
              <mc:Choice xmlns:v="urn:schemas-microsoft-com:vml" Requires="v">
                <p:oleObj spid="_x0000_s11536" name="Equation" r:id="rId10" imgW="1409400" imgH="482400" progId="Equation.DSMT4">
                  <p:embed/>
                </p:oleObj>
              </mc:Choice>
              <mc:Fallback>
                <p:oleObj name="Equation" r:id="rId10" imgW="1409400" imgH="482400" progId="Equation.DSMT4">
                  <p:embed/>
                  <p:pic>
                    <p:nvPicPr>
                      <p:cNvPr id="0" name=""/>
                      <p:cNvPicPr/>
                      <p:nvPr/>
                    </p:nvPicPr>
                    <p:blipFill>
                      <a:blip r:embed="rId11"/>
                      <a:stretch>
                        <a:fillRect/>
                      </a:stretch>
                    </p:blipFill>
                    <p:spPr>
                      <a:xfrm>
                        <a:off x="317500" y="5607496"/>
                        <a:ext cx="2578101" cy="882593"/>
                      </a:xfrm>
                      <a:prstGeom prst="rect">
                        <a:avLst/>
                      </a:prstGeom>
                    </p:spPr>
                  </p:pic>
                </p:oleObj>
              </mc:Fallback>
            </mc:AlternateContent>
          </a:graphicData>
        </a:graphic>
      </p:graphicFrame>
      <p:graphicFrame>
        <p:nvGraphicFramePr>
          <p:cNvPr id="11" name="Objeto 10">
            <a:extLst>
              <a:ext uri="{FF2B5EF4-FFF2-40B4-BE49-F238E27FC236}">
                <a16:creationId xmlns:a16="http://schemas.microsoft.com/office/drawing/2014/main" id="{D7800EF6-8CA9-4722-8254-49E570387B6B}"/>
              </a:ext>
            </a:extLst>
          </p:cNvPr>
          <p:cNvGraphicFramePr>
            <a:graphicFrameLocks noChangeAspect="1"/>
          </p:cNvGraphicFramePr>
          <p:nvPr>
            <p:extLst>
              <p:ext uri="{D42A27DB-BD31-4B8C-83A1-F6EECF244321}">
                <p14:modId xmlns:p14="http://schemas.microsoft.com/office/powerpoint/2010/main" val="3783285061"/>
              </p:ext>
            </p:extLst>
          </p:nvPr>
        </p:nvGraphicFramePr>
        <p:xfrm>
          <a:off x="4205152" y="5607496"/>
          <a:ext cx="2438744" cy="882593"/>
        </p:xfrm>
        <a:graphic>
          <a:graphicData uri="http://schemas.openxmlformats.org/presentationml/2006/ole">
            <mc:AlternateContent xmlns:mc="http://schemas.openxmlformats.org/markup-compatibility/2006">
              <mc:Choice xmlns:v="urn:schemas-microsoft-com:vml" Requires="v">
                <p:oleObj spid="_x0000_s11537" name="Equation" r:id="rId12" imgW="1333440" imgH="482400" progId="Equation.DSMT4">
                  <p:embed/>
                </p:oleObj>
              </mc:Choice>
              <mc:Fallback>
                <p:oleObj name="Equation" r:id="rId12" imgW="1333440" imgH="482400" progId="Equation.DSMT4">
                  <p:embed/>
                  <p:pic>
                    <p:nvPicPr>
                      <p:cNvPr id="0" name=""/>
                      <p:cNvPicPr/>
                      <p:nvPr/>
                    </p:nvPicPr>
                    <p:blipFill>
                      <a:blip r:embed="rId13"/>
                      <a:stretch>
                        <a:fillRect/>
                      </a:stretch>
                    </p:blipFill>
                    <p:spPr>
                      <a:xfrm>
                        <a:off x="4205152" y="5607496"/>
                        <a:ext cx="2438744" cy="882593"/>
                      </a:xfrm>
                      <a:prstGeom prst="rect">
                        <a:avLst/>
                      </a:prstGeom>
                    </p:spPr>
                  </p:pic>
                </p:oleObj>
              </mc:Fallback>
            </mc:AlternateContent>
          </a:graphicData>
        </a:graphic>
      </p:graphicFrame>
      <p:graphicFrame>
        <p:nvGraphicFramePr>
          <p:cNvPr id="12" name="Objeto 11">
            <a:extLst>
              <a:ext uri="{FF2B5EF4-FFF2-40B4-BE49-F238E27FC236}">
                <a16:creationId xmlns:a16="http://schemas.microsoft.com/office/drawing/2014/main" id="{C014CD07-DF72-446A-8E80-2142A8399A7E}"/>
              </a:ext>
            </a:extLst>
          </p:cNvPr>
          <p:cNvGraphicFramePr>
            <a:graphicFrameLocks noChangeAspect="1"/>
          </p:cNvGraphicFramePr>
          <p:nvPr>
            <p:extLst>
              <p:ext uri="{D42A27DB-BD31-4B8C-83A1-F6EECF244321}">
                <p14:modId xmlns:p14="http://schemas.microsoft.com/office/powerpoint/2010/main" val="1458680133"/>
              </p:ext>
            </p:extLst>
          </p:nvPr>
        </p:nvGraphicFramePr>
        <p:xfrm>
          <a:off x="8137522" y="5558850"/>
          <a:ext cx="3090863" cy="882650"/>
        </p:xfrm>
        <a:graphic>
          <a:graphicData uri="http://schemas.openxmlformats.org/presentationml/2006/ole">
            <mc:AlternateContent xmlns:mc="http://schemas.openxmlformats.org/markup-compatibility/2006">
              <mc:Choice xmlns:v="urn:schemas-microsoft-com:vml" Requires="v">
                <p:oleObj spid="_x0000_s11538" name="Equation" r:id="rId14" imgW="1688760" imgH="482400" progId="Equation.DSMT4">
                  <p:embed/>
                </p:oleObj>
              </mc:Choice>
              <mc:Fallback>
                <p:oleObj name="Equation" r:id="rId14" imgW="1688760" imgH="482400" progId="Equation.DSMT4">
                  <p:embed/>
                  <p:pic>
                    <p:nvPicPr>
                      <p:cNvPr id="0" name=""/>
                      <p:cNvPicPr/>
                      <p:nvPr/>
                    </p:nvPicPr>
                    <p:blipFill>
                      <a:blip r:embed="rId15"/>
                      <a:stretch>
                        <a:fillRect/>
                      </a:stretch>
                    </p:blipFill>
                    <p:spPr>
                      <a:xfrm>
                        <a:off x="8137522" y="5558850"/>
                        <a:ext cx="3090863" cy="882650"/>
                      </a:xfrm>
                      <a:prstGeom prst="rect">
                        <a:avLst/>
                      </a:prstGeom>
                    </p:spPr>
                  </p:pic>
                </p:oleObj>
              </mc:Fallback>
            </mc:AlternateContent>
          </a:graphicData>
        </a:graphic>
      </p:graphicFrame>
    </p:spTree>
    <p:extLst>
      <p:ext uri="{BB962C8B-B14F-4D97-AF65-F5344CB8AC3E}">
        <p14:creationId xmlns:p14="http://schemas.microsoft.com/office/powerpoint/2010/main" val="1635489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to 8">
            <a:extLst>
              <a:ext uri="{FF2B5EF4-FFF2-40B4-BE49-F238E27FC236}">
                <a16:creationId xmlns:a16="http://schemas.microsoft.com/office/drawing/2014/main" id="{74C3BAA1-FFDB-4C47-BA29-375B5228B79F}"/>
              </a:ext>
            </a:extLst>
          </p:cNvPr>
          <p:cNvGraphicFramePr>
            <a:graphicFrameLocks noChangeAspect="1"/>
          </p:cNvGraphicFramePr>
          <p:nvPr>
            <p:extLst>
              <p:ext uri="{D42A27DB-BD31-4B8C-83A1-F6EECF244321}">
                <p14:modId xmlns:p14="http://schemas.microsoft.com/office/powerpoint/2010/main" val="3515495913"/>
              </p:ext>
            </p:extLst>
          </p:nvPr>
        </p:nvGraphicFramePr>
        <p:xfrm>
          <a:off x="4876799" y="410966"/>
          <a:ext cx="571500" cy="673554"/>
        </p:xfrm>
        <a:graphic>
          <a:graphicData uri="http://schemas.openxmlformats.org/presentationml/2006/ole">
            <mc:AlternateContent xmlns:mc="http://schemas.openxmlformats.org/markup-compatibility/2006">
              <mc:Choice xmlns:v="urn:schemas-microsoft-com:vml" Requires="v">
                <p:oleObj spid="_x0000_s12518" name="Equation" r:id="rId3" imgW="355320" imgH="419040" progId="Equation.DSMT4">
                  <p:embed/>
                </p:oleObj>
              </mc:Choice>
              <mc:Fallback>
                <p:oleObj name="Equation" r:id="rId3" imgW="355320" imgH="419040" progId="Equation.DSMT4">
                  <p:embed/>
                  <p:pic>
                    <p:nvPicPr>
                      <p:cNvPr id="9" name="Objeto 8">
                        <a:extLst>
                          <a:ext uri="{FF2B5EF4-FFF2-40B4-BE49-F238E27FC236}">
                            <a16:creationId xmlns:a16="http://schemas.microsoft.com/office/drawing/2014/main" id="{74C3BAA1-FFDB-4C47-BA29-375B5228B79F}"/>
                          </a:ext>
                        </a:extLst>
                      </p:cNvPr>
                      <p:cNvPicPr/>
                      <p:nvPr/>
                    </p:nvPicPr>
                    <p:blipFill>
                      <a:blip r:embed="rId4"/>
                      <a:stretch>
                        <a:fillRect/>
                      </a:stretch>
                    </p:blipFill>
                    <p:spPr>
                      <a:xfrm>
                        <a:off x="4876799" y="410966"/>
                        <a:ext cx="571500" cy="673554"/>
                      </a:xfrm>
                      <a:prstGeom prst="rect">
                        <a:avLst/>
                      </a:prstGeom>
                    </p:spPr>
                  </p:pic>
                </p:oleObj>
              </mc:Fallback>
            </mc:AlternateContent>
          </a:graphicData>
        </a:graphic>
      </p:graphicFrame>
      <p:graphicFrame>
        <p:nvGraphicFramePr>
          <p:cNvPr id="12" name="Objeto 11">
            <a:extLst>
              <a:ext uri="{FF2B5EF4-FFF2-40B4-BE49-F238E27FC236}">
                <a16:creationId xmlns:a16="http://schemas.microsoft.com/office/drawing/2014/main" id="{C014CD07-DF72-446A-8E80-2142A8399A7E}"/>
              </a:ext>
            </a:extLst>
          </p:cNvPr>
          <p:cNvGraphicFramePr>
            <a:graphicFrameLocks noChangeAspect="1"/>
          </p:cNvGraphicFramePr>
          <p:nvPr>
            <p:extLst>
              <p:ext uri="{D42A27DB-BD31-4B8C-83A1-F6EECF244321}">
                <p14:modId xmlns:p14="http://schemas.microsoft.com/office/powerpoint/2010/main" val="2691672405"/>
              </p:ext>
            </p:extLst>
          </p:nvPr>
        </p:nvGraphicFramePr>
        <p:xfrm>
          <a:off x="693734" y="306418"/>
          <a:ext cx="3090863" cy="882650"/>
        </p:xfrm>
        <a:graphic>
          <a:graphicData uri="http://schemas.openxmlformats.org/presentationml/2006/ole">
            <mc:AlternateContent xmlns:mc="http://schemas.openxmlformats.org/markup-compatibility/2006">
              <mc:Choice xmlns:v="urn:schemas-microsoft-com:vml" Requires="v">
                <p:oleObj spid="_x0000_s12519" name="Equation" r:id="rId5" imgW="1688760" imgH="482400" progId="Equation.DSMT4">
                  <p:embed/>
                </p:oleObj>
              </mc:Choice>
              <mc:Fallback>
                <p:oleObj name="Equation" r:id="rId5" imgW="1688760" imgH="482400" progId="Equation.DSMT4">
                  <p:embed/>
                  <p:pic>
                    <p:nvPicPr>
                      <p:cNvPr id="12" name="Objeto 11">
                        <a:extLst>
                          <a:ext uri="{FF2B5EF4-FFF2-40B4-BE49-F238E27FC236}">
                            <a16:creationId xmlns:a16="http://schemas.microsoft.com/office/drawing/2014/main" id="{C014CD07-DF72-446A-8E80-2142A8399A7E}"/>
                          </a:ext>
                        </a:extLst>
                      </p:cNvPr>
                      <p:cNvPicPr/>
                      <p:nvPr/>
                    </p:nvPicPr>
                    <p:blipFill>
                      <a:blip r:embed="rId6"/>
                      <a:stretch>
                        <a:fillRect/>
                      </a:stretch>
                    </p:blipFill>
                    <p:spPr>
                      <a:xfrm>
                        <a:off x="693734" y="306418"/>
                        <a:ext cx="3090863" cy="882650"/>
                      </a:xfrm>
                      <a:prstGeom prst="rect">
                        <a:avLst/>
                      </a:prstGeom>
                    </p:spPr>
                  </p:pic>
                </p:oleObj>
              </mc:Fallback>
            </mc:AlternateContent>
          </a:graphicData>
        </a:graphic>
      </p:graphicFrame>
      <p:sp>
        <p:nvSpPr>
          <p:cNvPr id="2" name="CuadroTexto 1">
            <a:extLst>
              <a:ext uri="{FF2B5EF4-FFF2-40B4-BE49-F238E27FC236}">
                <a16:creationId xmlns:a16="http://schemas.microsoft.com/office/drawing/2014/main" id="{886B6160-B8A3-4964-9AB8-A0A73818600F}"/>
              </a:ext>
            </a:extLst>
          </p:cNvPr>
          <p:cNvSpPr txBox="1"/>
          <p:nvPr/>
        </p:nvSpPr>
        <p:spPr>
          <a:xfrm>
            <a:off x="457200" y="1765300"/>
            <a:ext cx="11557000" cy="1477328"/>
          </a:xfrm>
          <a:prstGeom prst="rect">
            <a:avLst/>
          </a:prstGeom>
          <a:noFill/>
        </p:spPr>
        <p:txBody>
          <a:bodyPr wrap="square" rtlCol="0">
            <a:spAutoFit/>
          </a:bodyPr>
          <a:lstStyle/>
          <a:p>
            <a:r>
              <a:rPr lang="es-MX" dirty="0">
                <a:latin typeface="Times New Roman" panose="02020603050405020304" pitchFamily="18" charset="0"/>
                <a:cs typeface="Times New Roman" panose="02020603050405020304" pitchFamily="18" charset="0"/>
              </a:rPr>
              <a:t>En este ambiente, todo el Fe esta en forma de Fe</a:t>
            </a:r>
            <a:r>
              <a:rPr lang="es-MX" baseline="30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en ambientes neutros y alcalinos, el Fe</a:t>
            </a:r>
            <a:r>
              <a:rPr lang="es-MX" baseline="30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se presentara en forma de Fe(OH)</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a:t>
            </a:r>
          </a:p>
          <a:p>
            <a:endParaRPr lang="es-MX" dirty="0">
              <a:latin typeface="Times New Roman" panose="02020603050405020304" pitchFamily="18" charset="0"/>
              <a:cs typeface="Times New Roman" panose="02020603050405020304" pitchFamily="18" charset="0"/>
            </a:endParaRPr>
          </a:p>
          <a:p>
            <a:r>
              <a:rPr lang="es-MX" dirty="0">
                <a:latin typeface="Times New Roman" panose="02020603050405020304" pitchFamily="18" charset="0"/>
                <a:cs typeface="Times New Roman" panose="02020603050405020304" pitchFamily="18" charset="0"/>
              </a:rPr>
              <a:t>Pero, si las condiciones son aeróbicas, en presencia de O</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atmosférico, con un </a:t>
            </a:r>
            <a:r>
              <a:rPr lang="es-MX" b="1" dirty="0" err="1">
                <a:latin typeface="Times New Roman" panose="02020603050405020304" pitchFamily="18" charset="0"/>
                <a:cs typeface="Times New Roman" panose="02020603050405020304" pitchFamily="18" charset="0"/>
              </a:rPr>
              <a:t>pE</a:t>
            </a:r>
            <a:r>
              <a:rPr lang="es-MX" b="1" dirty="0">
                <a:latin typeface="Times New Roman" panose="02020603050405020304" pitchFamily="18" charset="0"/>
                <a:cs typeface="Times New Roman" panose="02020603050405020304" pitchFamily="18" charset="0"/>
              </a:rPr>
              <a:t>=13.68</a:t>
            </a:r>
            <a:r>
              <a:rPr lang="es-MX" dirty="0">
                <a:latin typeface="Times New Roman" panose="02020603050405020304" pitchFamily="18" charset="0"/>
                <a:cs typeface="Times New Roman" panose="02020603050405020304" pitchFamily="18" charset="0"/>
              </a:rPr>
              <a:t>.  Para esto, hacemos el mismo procedimiento. Sustituimos el valor de </a:t>
            </a:r>
            <a:r>
              <a:rPr lang="es-MX" b="1" dirty="0" err="1">
                <a:latin typeface="Times New Roman" panose="02020603050405020304" pitchFamily="18" charset="0"/>
                <a:cs typeface="Times New Roman" panose="02020603050405020304" pitchFamily="18" charset="0"/>
              </a:rPr>
              <a:t>pE</a:t>
            </a:r>
            <a:r>
              <a:rPr lang="es-MX" b="1" dirty="0">
                <a:latin typeface="Times New Roman" panose="02020603050405020304" pitchFamily="18" charset="0"/>
                <a:cs typeface="Times New Roman" panose="02020603050405020304" pitchFamily="18" charset="0"/>
              </a:rPr>
              <a:t>=13.68 </a:t>
            </a:r>
            <a:r>
              <a:rPr lang="es-MX" dirty="0">
                <a:latin typeface="Times New Roman" panose="02020603050405020304" pitchFamily="18" charset="0"/>
                <a:cs typeface="Times New Roman" panose="02020603050405020304" pitchFamily="18" charset="0"/>
              </a:rPr>
              <a:t>en la misma ecuación</a:t>
            </a:r>
          </a:p>
        </p:txBody>
      </p:sp>
      <p:graphicFrame>
        <p:nvGraphicFramePr>
          <p:cNvPr id="3" name="Objeto 2">
            <a:extLst>
              <a:ext uri="{FF2B5EF4-FFF2-40B4-BE49-F238E27FC236}">
                <a16:creationId xmlns:a16="http://schemas.microsoft.com/office/drawing/2014/main" id="{85A8A859-3FA4-4A7B-A57E-F84C1657D62C}"/>
              </a:ext>
            </a:extLst>
          </p:cNvPr>
          <p:cNvGraphicFramePr>
            <a:graphicFrameLocks noChangeAspect="1"/>
          </p:cNvGraphicFramePr>
          <p:nvPr>
            <p:extLst>
              <p:ext uri="{D42A27DB-BD31-4B8C-83A1-F6EECF244321}">
                <p14:modId xmlns:p14="http://schemas.microsoft.com/office/powerpoint/2010/main" val="3804708981"/>
              </p:ext>
            </p:extLst>
          </p:nvPr>
        </p:nvGraphicFramePr>
        <p:xfrm>
          <a:off x="230188" y="3713163"/>
          <a:ext cx="3544887" cy="849312"/>
        </p:xfrm>
        <a:graphic>
          <a:graphicData uri="http://schemas.openxmlformats.org/presentationml/2006/ole">
            <mc:AlternateContent xmlns:mc="http://schemas.openxmlformats.org/markup-compatibility/2006">
              <mc:Choice xmlns:v="urn:schemas-microsoft-com:vml" Requires="v">
                <p:oleObj spid="_x0000_s12520" name="Equation" r:id="rId7" imgW="2019240" imgH="482400" progId="Equation.DSMT4">
                  <p:embed/>
                </p:oleObj>
              </mc:Choice>
              <mc:Fallback>
                <p:oleObj name="Equation" r:id="rId7" imgW="2019240" imgH="482400" progId="Equation.DSMT4">
                  <p:embed/>
                  <p:pic>
                    <p:nvPicPr>
                      <p:cNvPr id="0" name=""/>
                      <p:cNvPicPr/>
                      <p:nvPr/>
                    </p:nvPicPr>
                    <p:blipFill>
                      <a:blip r:embed="rId8"/>
                      <a:stretch>
                        <a:fillRect/>
                      </a:stretch>
                    </p:blipFill>
                    <p:spPr>
                      <a:xfrm>
                        <a:off x="230188" y="3713163"/>
                        <a:ext cx="3544887" cy="849312"/>
                      </a:xfrm>
                      <a:prstGeom prst="rect">
                        <a:avLst/>
                      </a:prstGeom>
                    </p:spPr>
                  </p:pic>
                </p:oleObj>
              </mc:Fallback>
            </mc:AlternateContent>
          </a:graphicData>
        </a:graphic>
      </p:graphicFrame>
      <p:graphicFrame>
        <p:nvGraphicFramePr>
          <p:cNvPr id="4" name="Objeto 3">
            <a:extLst>
              <a:ext uri="{FF2B5EF4-FFF2-40B4-BE49-F238E27FC236}">
                <a16:creationId xmlns:a16="http://schemas.microsoft.com/office/drawing/2014/main" id="{8BFFC464-AE2F-4F9E-8ABE-7E4912D9026B}"/>
              </a:ext>
            </a:extLst>
          </p:cNvPr>
          <p:cNvGraphicFramePr>
            <a:graphicFrameLocks noChangeAspect="1"/>
          </p:cNvGraphicFramePr>
          <p:nvPr>
            <p:extLst>
              <p:ext uri="{D42A27DB-BD31-4B8C-83A1-F6EECF244321}">
                <p14:modId xmlns:p14="http://schemas.microsoft.com/office/powerpoint/2010/main" val="365565385"/>
              </p:ext>
            </p:extLst>
          </p:nvPr>
        </p:nvGraphicFramePr>
        <p:xfrm>
          <a:off x="552450" y="5075235"/>
          <a:ext cx="2961390" cy="859029"/>
        </p:xfrm>
        <a:graphic>
          <a:graphicData uri="http://schemas.openxmlformats.org/presentationml/2006/ole">
            <mc:AlternateContent xmlns:mc="http://schemas.openxmlformats.org/markup-compatibility/2006">
              <mc:Choice xmlns:v="urn:schemas-microsoft-com:vml" Requires="v">
                <p:oleObj spid="_x0000_s12521" name="Equation" r:id="rId9" imgW="1663560" imgH="482400" progId="Equation.DSMT4">
                  <p:embed/>
                </p:oleObj>
              </mc:Choice>
              <mc:Fallback>
                <p:oleObj name="Equation" r:id="rId9" imgW="1663560" imgH="482400" progId="Equation.DSMT4">
                  <p:embed/>
                  <p:pic>
                    <p:nvPicPr>
                      <p:cNvPr id="0" name=""/>
                      <p:cNvPicPr/>
                      <p:nvPr/>
                    </p:nvPicPr>
                    <p:blipFill>
                      <a:blip r:embed="rId10"/>
                      <a:stretch>
                        <a:fillRect/>
                      </a:stretch>
                    </p:blipFill>
                    <p:spPr>
                      <a:xfrm>
                        <a:off x="552450" y="5075235"/>
                        <a:ext cx="2961390" cy="859029"/>
                      </a:xfrm>
                      <a:prstGeom prst="rect">
                        <a:avLst/>
                      </a:prstGeom>
                    </p:spPr>
                  </p:pic>
                </p:oleObj>
              </mc:Fallback>
            </mc:AlternateContent>
          </a:graphicData>
        </a:graphic>
      </p:graphicFrame>
      <p:graphicFrame>
        <p:nvGraphicFramePr>
          <p:cNvPr id="13" name="Objeto 12">
            <a:extLst>
              <a:ext uri="{FF2B5EF4-FFF2-40B4-BE49-F238E27FC236}">
                <a16:creationId xmlns:a16="http://schemas.microsoft.com/office/drawing/2014/main" id="{89C86C28-CD34-4D5A-9B53-C9C217EE8AD2}"/>
              </a:ext>
            </a:extLst>
          </p:cNvPr>
          <p:cNvGraphicFramePr>
            <a:graphicFrameLocks noChangeAspect="1"/>
          </p:cNvGraphicFramePr>
          <p:nvPr>
            <p:extLst>
              <p:ext uri="{D42A27DB-BD31-4B8C-83A1-F6EECF244321}">
                <p14:modId xmlns:p14="http://schemas.microsoft.com/office/powerpoint/2010/main" val="4136702395"/>
              </p:ext>
            </p:extLst>
          </p:nvPr>
        </p:nvGraphicFramePr>
        <p:xfrm>
          <a:off x="4581526" y="3713730"/>
          <a:ext cx="2225673" cy="821122"/>
        </p:xfrm>
        <a:graphic>
          <a:graphicData uri="http://schemas.openxmlformats.org/presentationml/2006/ole">
            <mc:AlternateContent xmlns:mc="http://schemas.openxmlformats.org/markup-compatibility/2006">
              <mc:Choice xmlns:v="urn:schemas-microsoft-com:vml" Requires="v">
                <p:oleObj spid="_x0000_s12522" name="Equation" r:id="rId11" imgW="1307880" imgH="482400" progId="Equation.DSMT4">
                  <p:embed/>
                </p:oleObj>
              </mc:Choice>
              <mc:Fallback>
                <p:oleObj name="Equation" r:id="rId11" imgW="1307880" imgH="482400" progId="Equation.DSMT4">
                  <p:embed/>
                  <p:pic>
                    <p:nvPicPr>
                      <p:cNvPr id="0" name=""/>
                      <p:cNvPicPr/>
                      <p:nvPr/>
                    </p:nvPicPr>
                    <p:blipFill>
                      <a:blip r:embed="rId12"/>
                      <a:stretch>
                        <a:fillRect/>
                      </a:stretch>
                    </p:blipFill>
                    <p:spPr>
                      <a:xfrm>
                        <a:off x="4581526" y="3713730"/>
                        <a:ext cx="2225673" cy="821122"/>
                      </a:xfrm>
                      <a:prstGeom prst="rect">
                        <a:avLst/>
                      </a:prstGeom>
                    </p:spPr>
                  </p:pic>
                </p:oleObj>
              </mc:Fallback>
            </mc:AlternateContent>
          </a:graphicData>
        </a:graphic>
      </p:graphicFrame>
      <p:graphicFrame>
        <p:nvGraphicFramePr>
          <p:cNvPr id="14" name="Objeto 13">
            <a:extLst>
              <a:ext uri="{FF2B5EF4-FFF2-40B4-BE49-F238E27FC236}">
                <a16:creationId xmlns:a16="http://schemas.microsoft.com/office/drawing/2014/main" id="{52834705-3EF5-47A7-B3B8-EC3B9226EE14}"/>
              </a:ext>
            </a:extLst>
          </p:cNvPr>
          <p:cNvGraphicFramePr>
            <a:graphicFrameLocks noChangeAspect="1"/>
          </p:cNvGraphicFramePr>
          <p:nvPr>
            <p:extLst>
              <p:ext uri="{D42A27DB-BD31-4B8C-83A1-F6EECF244321}">
                <p14:modId xmlns:p14="http://schemas.microsoft.com/office/powerpoint/2010/main" val="143258387"/>
              </p:ext>
            </p:extLst>
          </p:nvPr>
        </p:nvGraphicFramePr>
        <p:xfrm>
          <a:off x="4789450" y="5005954"/>
          <a:ext cx="2409656" cy="817562"/>
        </p:xfrm>
        <a:graphic>
          <a:graphicData uri="http://schemas.openxmlformats.org/presentationml/2006/ole">
            <mc:AlternateContent xmlns:mc="http://schemas.openxmlformats.org/markup-compatibility/2006">
              <mc:Choice xmlns:v="urn:schemas-microsoft-com:vml" Requires="v">
                <p:oleObj spid="_x0000_s12523" name="Equation" r:id="rId13" imgW="1422360" imgH="482400" progId="Equation.DSMT4">
                  <p:embed/>
                </p:oleObj>
              </mc:Choice>
              <mc:Fallback>
                <p:oleObj name="Equation" r:id="rId13" imgW="1422360" imgH="482400" progId="Equation.DSMT4">
                  <p:embed/>
                  <p:pic>
                    <p:nvPicPr>
                      <p:cNvPr id="0" name=""/>
                      <p:cNvPicPr/>
                      <p:nvPr/>
                    </p:nvPicPr>
                    <p:blipFill>
                      <a:blip r:embed="rId14"/>
                      <a:stretch>
                        <a:fillRect/>
                      </a:stretch>
                    </p:blipFill>
                    <p:spPr>
                      <a:xfrm>
                        <a:off x="4789450" y="5005954"/>
                        <a:ext cx="2409656" cy="817562"/>
                      </a:xfrm>
                      <a:prstGeom prst="rect">
                        <a:avLst/>
                      </a:prstGeom>
                    </p:spPr>
                  </p:pic>
                </p:oleObj>
              </mc:Fallback>
            </mc:AlternateContent>
          </a:graphicData>
        </a:graphic>
      </p:graphicFrame>
      <p:sp>
        <p:nvSpPr>
          <p:cNvPr id="16" name="CuadroTexto 15">
            <a:extLst>
              <a:ext uri="{FF2B5EF4-FFF2-40B4-BE49-F238E27FC236}">
                <a16:creationId xmlns:a16="http://schemas.microsoft.com/office/drawing/2014/main" id="{28334C32-CCCB-411A-A659-0324BFC83E88}"/>
              </a:ext>
            </a:extLst>
          </p:cNvPr>
          <p:cNvSpPr txBox="1"/>
          <p:nvPr/>
        </p:nvSpPr>
        <p:spPr>
          <a:xfrm>
            <a:off x="7708900" y="3961925"/>
            <a:ext cx="4102100" cy="1200329"/>
          </a:xfrm>
          <a:prstGeom prst="rect">
            <a:avLst/>
          </a:prstGeom>
          <a:noFill/>
        </p:spPr>
        <p:txBody>
          <a:bodyPr wrap="square">
            <a:spAutoFit/>
          </a:bodyPr>
          <a:lstStyle/>
          <a:p>
            <a:pPr algn="just"/>
            <a:r>
              <a:rPr lang="es-MX" dirty="0">
                <a:latin typeface="Times New Roman" panose="02020603050405020304" pitchFamily="18" charset="0"/>
              </a:rPr>
              <a:t>En este ambiente p</a:t>
            </a:r>
            <a:r>
              <a:rPr lang="es-MX" sz="1800" b="0" i="0" u="none" strike="noStrike" baseline="0" dirty="0">
                <a:latin typeface="Times New Roman" panose="02020603050405020304" pitchFamily="18" charset="0"/>
              </a:rPr>
              <a:t>redomina la forma oxidada Fe</a:t>
            </a:r>
            <a:r>
              <a:rPr lang="es-MX" sz="1800" b="0" i="0" u="none" strike="noStrike" baseline="30000" dirty="0">
                <a:latin typeface="Times New Roman" panose="02020603050405020304" pitchFamily="18" charset="0"/>
              </a:rPr>
              <a:t>3+</a:t>
            </a:r>
            <a:r>
              <a:rPr lang="es-MX" sz="1800" b="0" i="0" u="none" strike="noStrike" baseline="0" dirty="0">
                <a:latin typeface="Times New Roman" panose="02020603050405020304" pitchFamily="18" charset="0"/>
              </a:rPr>
              <a:t>, que se presentará en forma de Fe(OH</a:t>
            </a:r>
            <a:r>
              <a:rPr lang="es-MX" dirty="0">
                <a:latin typeface="Times New Roman" panose="02020603050405020304" pitchFamily="18" charset="0"/>
              </a:rPr>
              <a:t>)</a:t>
            </a:r>
            <a:r>
              <a:rPr lang="es-MX" baseline="-25000" dirty="0">
                <a:latin typeface="Times New Roman" panose="02020603050405020304" pitchFamily="18" charset="0"/>
              </a:rPr>
              <a:t>3</a:t>
            </a:r>
            <a:r>
              <a:rPr lang="es-MX" sz="800" b="0" i="0" u="none" strike="noStrike" baseline="0" dirty="0">
                <a:latin typeface="Times New Roman" panose="02020603050405020304" pitchFamily="18" charset="0"/>
              </a:rPr>
              <a:t>  </a:t>
            </a:r>
            <a:r>
              <a:rPr lang="es-MX" sz="1800" b="0" i="0" u="none" strike="noStrike" baseline="0" dirty="0">
                <a:latin typeface="Times New Roman" panose="02020603050405020304" pitchFamily="18" charset="0"/>
              </a:rPr>
              <a:t>y </a:t>
            </a:r>
            <a:r>
              <a:rPr lang="es-MX" sz="1800" b="0" i="0" u="none" strike="noStrike" baseline="0" dirty="0" err="1">
                <a:latin typeface="Times New Roman" panose="02020603050405020304" pitchFamily="18" charset="0"/>
              </a:rPr>
              <a:t>FeO</a:t>
            </a:r>
            <a:r>
              <a:rPr lang="es-MX" sz="1800" b="0" i="0" u="none" strike="noStrike" baseline="0" dirty="0">
                <a:latin typeface="Times New Roman" panose="02020603050405020304" pitchFamily="18" charset="0"/>
              </a:rPr>
              <a:t>(OH) en medios neutros y alcalinos.</a:t>
            </a:r>
            <a:endParaRPr lang="es-MX" dirty="0"/>
          </a:p>
        </p:txBody>
      </p:sp>
      <p:cxnSp>
        <p:nvCxnSpPr>
          <p:cNvPr id="18" name="Conector recto de flecha 17">
            <a:extLst>
              <a:ext uri="{FF2B5EF4-FFF2-40B4-BE49-F238E27FC236}">
                <a16:creationId xmlns:a16="http://schemas.microsoft.com/office/drawing/2014/main" id="{28A953ED-8228-4B21-AE68-CA50A7356ADB}"/>
              </a:ext>
            </a:extLst>
          </p:cNvPr>
          <p:cNvCxnSpPr>
            <a:cxnSpLocks/>
          </p:cNvCxnSpPr>
          <p:nvPr/>
        </p:nvCxnSpPr>
        <p:spPr>
          <a:xfrm flipH="1">
            <a:off x="990600" y="3144270"/>
            <a:ext cx="3653068" cy="218973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760548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2FF64F5F-732A-4FC2-960E-A25A7E3BE3D5}"/>
              </a:ext>
            </a:extLst>
          </p:cNvPr>
          <p:cNvSpPr txBox="1"/>
          <p:nvPr/>
        </p:nvSpPr>
        <p:spPr>
          <a:xfrm>
            <a:off x="406400" y="417543"/>
            <a:ext cx="11366500" cy="2585323"/>
          </a:xfrm>
          <a:prstGeom prst="rect">
            <a:avLst/>
          </a:prstGeom>
          <a:noFill/>
        </p:spPr>
        <p:txBody>
          <a:bodyPr wrap="square">
            <a:spAutoFit/>
          </a:bodyPr>
          <a:lstStyle/>
          <a:p>
            <a:pPr algn="just"/>
            <a:r>
              <a:rPr lang="es-MX" dirty="0">
                <a:latin typeface="Times New Roman" panose="02020603050405020304" pitchFamily="18" charset="0"/>
                <a:cs typeface="Times New Roman" panose="02020603050405020304" pitchFamily="18" charset="0"/>
              </a:rPr>
              <a:t>Por lo tanto, se puede definir el potencial redox de un volumen de agua como «la capacidad oxidante o reductora de la misma, como las respectivas concentraciones de especies oxidantes y reductoras presentes».</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Las principales </a:t>
            </a:r>
            <a:r>
              <a:rPr lang="es-MX" b="1" dirty="0">
                <a:latin typeface="Times New Roman" panose="02020603050405020304" pitchFamily="18" charset="0"/>
                <a:cs typeface="Times New Roman" panose="02020603050405020304" pitchFamily="18" charset="0"/>
              </a:rPr>
              <a:t>especies naturales oxidantes</a:t>
            </a:r>
            <a:r>
              <a:rPr lang="es-MX" dirty="0">
                <a:latin typeface="Times New Roman" panose="02020603050405020304" pitchFamily="18" charset="0"/>
                <a:cs typeface="Times New Roman" panose="02020603050405020304" pitchFamily="18" charset="0"/>
              </a:rPr>
              <a:t> en el agua son: Oxígeno, Nitratos y Sulfatos, dióxido de carbono, dióxido de manganeso e hidróxido de hierro (111).</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Las principales </a:t>
            </a:r>
            <a:r>
              <a:rPr lang="es-MX" b="1" dirty="0">
                <a:latin typeface="Times New Roman" panose="02020603050405020304" pitchFamily="18" charset="0"/>
                <a:cs typeface="Times New Roman" panose="02020603050405020304" pitchFamily="18" charset="0"/>
              </a:rPr>
              <a:t>especies reductoras</a:t>
            </a:r>
            <a:r>
              <a:rPr lang="es-MX" dirty="0">
                <a:latin typeface="Times New Roman" panose="02020603050405020304" pitchFamily="18" charset="0"/>
                <a:cs typeface="Times New Roman" panose="02020603050405020304" pitchFamily="18" charset="0"/>
              </a:rPr>
              <a:t> en el agua son: Materia orgánica y el ion amonio.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Algunas reacciones que ocurren en medio oxidante (condición aeróbica) son:</a:t>
            </a:r>
          </a:p>
        </p:txBody>
      </p:sp>
      <p:sp>
        <p:nvSpPr>
          <p:cNvPr id="7" name="CuadroTexto 6">
            <a:extLst>
              <a:ext uri="{FF2B5EF4-FFF2-40B4-BE49-F238E27FC236}">
                <a16:creationId xmlns:a16="http://schemas.microsoft.com/office/drawing/2014/main" id="{2EC7B045-C7AA-4B82-B778-5B61BBE4E4BD}"/>
              </a:ext>
            </a:extLst>
          </p:cNvPr>
          <p:cNvSpPr txBox="1"/>
          <p:nvPr/>
        </p:nvSpPr>
        <p:spPr>
          <a:xfrm>
            <a:off x="3814354" y="3057526"/>
            <a:ext cx="4563291" cy="923330"/>
          </a:xfrm>
          <a:prstGeom prst="rect">
            <a:avLst/>
          </a:prstGeom>
          <a:noFill/>
        </p:spPr>
        <p:txBody>
          <a:bodyPr wrap="square">
            <a:spAutoFit/>
          </a:bodyPr>
          <a:lstStyle/>
          <a:p>
            <a:r>
              <a:rPr lang="es-MX" dirty="0">
                <a:latin typeface="Times New Roman" panose="02020603050405020304" pitchFamily="18" charset="0"/>
                <a:cs typeface="Times New Roman" panose="02020603050405020304" pitchFamily="18" charset="0"/>
              </a:rPr>
              <a:t>4Fe</a:t>
            </a:r>
            <a:r>
              <a:rPr lang="es-MX" baseline="30000" dirty="0">
                <a:latin typeface="Times New Roman" panose="02020603050405020304" pitchFamily="18" charset="0"/>
                <a:cs typeface="Times New Roman" panose="02020603050405020304" pitchFamily="18" charset="0"/>
              </a:rPr>
              <a:t>2+</a:t>
            </a:r>
            <a:r>
              <a:rPr lang="es-MX" baseline="-25000" dirty="0">
                <a:latin typeface="Times New Roman" panose="02020603050405020304" pitchFamily="18" charset="0"/>
                <a:cs typeface="Times New Roman" panose="02020603050405020304" pitchFamily="18" charset="0"/>
              </a:rPr>
              <a:t>(</a:t>
            </a:r>
            <a:r>
              <a:rPr lang="es-MX" baseline="-25000" dirty="0" err="1">
                <a:latin typeface="Times New Roman" panose="02020603050405020304" pitchFamily="18" charset="0"/>
                <a:cs typeface="Times New Roman" panose="02020603050405020304" pitchFamily="18" charset="0"/>
              </a:rPr>
              <a:t>aq</a:t>
            </a:r>
            <a:r>
              <a:rPr lang="es-MX" baseline="-25000"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 O</a:t>
            </a:r>
            <a:r>
              <a:rPr lang="es-MX" baseline="-25000" dirty="0">
                <a:latin typeface="Times New Roman" panose="02020603050405020304" pitchFamily="18" charset="0"/>
                <a:cs typeface="Times New Roman" panose="02020603050405020304" pitchFamily="18" charset="0"/>
              </a:rPr>
              <a:t>2(</a:t>
            </a:r>
            <a:r>
              <a:rPr lang="es-MX" baseline="-25000" dirty="0" err="1">
                <a:latin typeface="Times New Roman" panose="02020603050405020304" pitchFamily="18" charset="0"/>
                <a:cs typeface="Times New Roman" panose="02020603050405020304" pitchFamily="18" charset="0"/>
              </a:rPr>
              <a:t>aq</a:t>
            </a:r>
            <a:r>
              <a:rPr lang="es-MX" baseline="-25000" dirty="0">
                <a:latin typeface="Times New Roman" panose="02020603050405020304" pitchFamily="18" charset="0"/>
                <a:cs typeface="Times New Roman" panose="02020603050405020304" pitchFamily="18" charset="0"/>
              </a:rPr>
              <a:t>)</a:t>
            </a:r>
            <a:r>
              <a:rPr lang="es-MX" dirty="0">
                <a:latin typeface="Times New Roman" panose="02020603050405020304" pitchFamily="18" charset="0"/>
                <a:cs typeface="Times New Roman" panose="02020603050405020304" pitchFamily="18" charset="0"/>
              </a:rPr>
              <a:t>+6H</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O↔4FeOOH</a:t>
            </a:r>
            <a:r>
              <a:rPr lang="es-MX" baseline="-25000" dirty="0">
                <a:latin typeface="Times New Roman" panose="02020603050405020304" pitchFamily="18" charset="0"/>
                <a:cs typeface="Times New Roman" panose="02020603050405020304" pitchFamily="18" charset="0"/>
              </a:rPr>
              <a:t>(s) </a:t>
            </a:r>
            <a:r>
              <a:rPr lang="es-MX" dirty="0">
                <a:latin typeface="Times New Roman" panose="02020603050405020304" pitchFamily="18" charset="0"/>
                <a:cs typeface="Times New Roman" panose="02020603050405020304" pitchFamily="18" charset="0"/>
              </a:rPr>
              <a:t>+ 8H</a:t>
            </a:r>
            <a:r>
              <a:rPr lang="es-MX" baseline="30000" dirty="0">
                <a:latin typeface="Times New Roman" panose="02020603050405020304" pitchFamily="18" charset="0"/>
                <a:cs typeface="Times New Roman" panose="02020603050405020304" pitchFamily="18" charset="0"/>
              </a:rPr>
              <a:t>+</a:t>
            </a:r>
            <a:r>
              <a:rPr lang="es-MX" baseline="-25000" dirty="0">
                <a:latin typeface="Times New Roman" panose="02020603050405020304" pitchFamily="18" charset="0"/>
                <a:cs typeface="Times New Roman" panose="02020603050405020304" pitchFamily="18" charset="0"/>
              </a:rPr>
              <a:t>(</a:t>
            </a:r>
            <a:r>
              <a:rPr lang="es-MX" baseline="-25000" dirty="0" err="1">
                <a:latin typeface="Times New Roman" panose="02020603050405020304" pitchFamily="18" charset="0"/>
                <a:cs typeface="Times New Roman" panose="02020603050405020304" pitchFamily="18" charset="0"/>
              </a:rPr>
              <a:t>aq</a:t>
            </a:r>
            <a:r>
              <a:rPr lang="es-MX" baseline="-25000" dirty="0">
                <a:latin typeface="Times New Roman" panose="02020603050405020304" pitchFamily="18" charset="0"/>
                <a:cs typeface="Times New Roman" panose="02020603050405020304" pitchFamily="18" charset="0"/>
              </a:rPr>
              <a:t>)</a:t>
            </a:r>
          </a:p>
          <a:p>
            <a:r>
              <a:rPr lang="es-MX" dirty="0">
                <a:latin typeface="Times New Roman" panose="02020603050405020304" pitchFamily="18" charset="0"/>
                <a:cs typeface="Times New Roman" panose="02020603050405020304" pitchFamily="18" charset="0"/>
              </a:rPr>
              <a:t>Mn</a:t>
            </a:r>
            <a:r>
              <a:rPr lang="es-MX" baseline="30000" dirty="0">
                <a:latin typeface="Times New Roman" panose="02020603050405020304" pitchFamily="18" charset="0"/>
                <a:cs typeface="Times New Roman" panose="02020603050405020304" pitchFamily="18" charset="0"/>
              </a:rPr>
              <a:t>2+</a:t>
            </a:r>
            <a:r>
              <a:rPr lang="es-MX" baseline="-25000" dirty="0">
                <a:latin typeface="Times New Roman" panose="02020603050405020304" pitchFamily="18" charset="0"/>
                <a:cs typeface="Times New Roman" panose="02020603050405020304" pitchFamily="18" charset="0"/>
              </a:rPr>
              <a:t>(</a:t>
            </a:r>
            <a:r>
              <a:rPr lang="es-MX" baseline="-25000" dirty="0" err="1">
                <a:latin typeface="Times New Roman" panose="02020603050405020304" pitchFamily="18" charset="0"/>
                <a:cs typeface="Times New Roman" panose="02020603050405020304" pitchFamily="18" charset="0"/>
              </a:rPr>
              <a:t>aq</a:t>
            </a:r>
            <a:r>
              <a:rPr lang="es-MX" baseline="-25000"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+ 0.5O</a:t>
            </a:r>
            <a:r>
              <a:rPr lang="es-MX" baseline="-25000" dirty="0">
                <a:latin typeface="Times New Roman" panose="02020603050405020304" pitchFamily="18" charset="0"/>
                <a:cs typeface="Times New Roman" panose="02020603050405020304" pitchFamily="18" charset="0"/>
              </a:rPr>
              <a:t>2(</a:t>
            </a:r>
            <a:r>
              <a:rPr lang="es-MX" baseline="-25000" dirty="0" err="1">
                <a:latin typeface="Times New Roman" panose="02020603050405020304" pitchFamily="18" charset="0"/>
                <a:cs typeface="Times New Roman" panose="02020603050405020304" pitchFamily="18" charset="0"/>
              </a:rPr>
              <a:t>aq</a:t>
            </a:r>
            <a:r>
              <a:rPr lang="es-MX" baseline="-25000"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 H</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O↔MnO</a:t>
            </a:r>
            <a:r>
              <a:rPr lang="es-MX" baseline="-25000" dirty="0">
                <a:latin typeface="Times New Roman" panose="02020603050405020304" pitchFamily="18" charset="0"/>
                <a:cs typeface="Times New Roman" panose="02020603050405020304" pitchFamily="18" charset="0"/>
              </a:rPr>
              <a:t>2(</a:t>
            </a:r>
            <a:r>
              <a:rPr lang="es-MX" baseline="-25000" dirty="0" err="1">
                <a:latin typeface="Times New Roman" panose="02020603050405020304" pitchFamily="18" charset="0"/>
                <a:cs typeface="Times New Roman" panose="02020603050405020304" pitchFamily="18" charset="0"/>
              </a:rPr>
              <a:t>aq</a:t>
            </a:r>
            <a:r>
              <a:rPr lang="es-MX" dirty="0">
                <a:latin typeface="Times New Roman" panose="02020603050405020304" pitchFamily="18" charset="0"/>
                <a:cs typeface="Times New Roman" panose="02020603050405020304" pitchFamily="18" charset="0"/>
              </a:rPr>
              <a:t>) + 2H</a:t>
            </a:r>
            <a:r>
              <a:rPr lang="es-MX" baseline="30000" dirty="0">
                <a:latin typeface="Times New Roman" panose="02020603050405020304" pitchFamily="18" charset="0"/>
                <a:cs typeface="Times New Roman" panose="02020603050405020304" pitchFamily="18" charset="0"/>
              </a:rPr>
              <a:t>+</a:t>
            </a:r>
            <a:r>
              <a:rPr lang="es-MX" baseline="-25000" dirty="0">
                <a:latin typeface="Times New Roman" panose="02020603050405020304" pitchFamily="18" charset="0"/>
                <a:cs typeface="Times New Roman" panose="02020603050405020304" pitchFamily="18" charset="0"/>
              </a:rPr>
              <a:t>(</a:t>
            </a:r>
            <a:r>
              <a:rPr lang="es-MX" baseline="-25000" dirty="0" err="1">
                <a:latin typeface="Times New Roman" panose="02020603050405020304" pitchFamily="18" charset="0"/>
                <a:cs typeface="Times New Roman" panose="02020603050405020304" pitchFamily="18" charset="0"/>
              </a:rPr>
              <a:t>aq</a:t>
            </a:r>
            <a:r>
              <a:rPr lang="es-MX" baseline="-25000" dirty="0">
                <a:latin typeface="Times New Roman" panose="02020603050405020304" pitchFamily="18" charset="0"/>
                <a:cs typeface="Times New Roman" panose="02020603050405020304" pitchFamily="18" charset="0"/>
              </a:rPr>
              <a:t>)</a:t>
            </a:r>
          </a:p>
          <a:p>
            <a:r>
              <a:rPr lang="es-MX" dirty="0">
                <a:latin typeface="Times New Roman" panose="02020603050405020304" pitchFamily="18" charset="0"/>
                <a:cs typeface="Times New Roman" panose="02020603050405020304" pitchFamily="18" charset="0"/>
              </a:rPr>
              <a:t>NH</a:t>
            </a:r>
            <a:r>
              <a:rPr lang="es-MX" baseline="-25000" dirty="0">
                <a:latin typeface="Times New Roman" panose="02020603050405020304" pitchFamily="18" charset="0"/>
                <a:cs typeface="Times New Roman" panose="02020603050405020304" pitchFamily="18" charset="0"/>
              </a:rPr>
              <a:t>4</a:t>
            </a:r>
            <a:r>
              <a:rPr lang="es-MX" baseline="30000" dirty="0">
                <a:latin typeface="Times New Roman" panose="02020603050405020304" pitchFamily="18" charset="0"/>
                <a:cs typeface="Times New Roman" panose="02020603050405020304" pitchFamily="18" charset="0"/>
              </a:rPr>
              <a:t>+</a:t>
            </a:r>
            <a:r>
              <a:rPr lang="es-MX" baseline="-25000" dirty="0">
                <a:latin typeface="Times New Roman" panose="02020603050405020304" pitchFamily="18" charset="0"/>
                <a:cs typeface="Times New Roman" panose="02020603050405020304" pitchFamily="18" charset="0"/>
              </a:rPr>
              <a:t>(</a:t>
            </a:r>
            <a:r>
              <a:rPr lang="es-MX" baseline="-25000" dirty="0" err="1">
                <a:latin typeface="Times New Roman" panose="02020603050405020304" pitchFamily="18" charset="0"/>
                <a:cs typeface="Times New Roman" panose="02020603050405020304" pitchFamily="18" charset="0"/>
              </a:rPr>
              <a:t>aq</a:t>
            </a:r>
            <a:r>
              <a:rPr lang="es-MX" baseline="-25000" dirty="0">
                <a:latin typeface="Times New Roman" panose="02020603050405020304" pitchFamily="18" charset="0"/>
                <a:cs typeface="Times New Roman" panose="02020603050405020304" pitchFamily="18" charset="0"/>
              </a:rPr>
              <a:t>)</a:t>
            </a:r>
            <a:r>
              <a:rPr lang="es-MX" dirty="0">
                <a:latin typeface="Times New Roman" panose="02020603050405020304" pitchFamily="18" charset="0"/>
                <a:cs typeface="Times New Roman" panose="02020603050405020304" pitchFamily="18" charset="0"/>
              </a:rPr>
              <a:t> + O</a:t>
            </a:r>
            <a:r>
              <a:rPr lang="es-MX" baseline="-25000" dirty="0">
                <a:latin typeface="Times New Roman" panose="02020603050405020304" pitchFamily="18" charset="0"/>
                <a:cs typeface="Times New Roman" panose="02020603050405020304" pitchFamily="18" charset="0"/>
              </a:rPr>
              <a:t>2(</a:t>
            </a:r>
            <a:r>
              <a:rPr lang="es-MX" baseline="-25000" dirty="0" err="1">
                <a:latin typeface="Times New Roman" panose="02020603050405020304" pitchFamily="18" charset="0"/>
                <a:cs typeface="Times New Roman" panose="02020603050405020304" pitchFamily="18" charset="0"/>
              </a:rPr>
              <a:t>aq</a:t>
            </a:r>
            <a:r>
              <a:rPr lang="es-MX" baseline="-25000"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 H</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O↔NO</a:t>
            </a:r>
            <a:r>
              <a:rPr lang="es-MX" baseline="-25000" dirty="0">
                <a:latin typeface="Times New Roman" panose="02020603050405020304" pitchFamily="18" charset="0"/>
                <a:cs typeface="Times New Roman" panose="02020603050405020304" pitchFamily="18" charset="0"/>
              </a:rPr>
              <a:t>3</a:t>
            </a:r>
            <a:r>
              <a:rPr lang="es-MX" baseline="30000" dirty="0">
                <a:latin typeface="Times New Roman" panose="02020603050405020304" pitchFamily="18" charset="0"/>
                <a:cs typeface="Times New Roman" panose="02020603050405020304" pitchFamily="18" charset="0"/>
              </a:rPr>
              <a:t>-</a:t>
            </a:r>
            <a:r>
              <a:rPr lang="es-MX" baseline="-25000" dirty="0">
                <a:latin typeface="Times New Roman" panose="02020603050405020304" pitchFamily="18" charset="0"/>
                <a:cs typeface="Times New Roman" panose="02020603050405020304" pitchFamily="18" charset="0"/>
              </a:rPr>
              <a:t>(</a:t>
            </a:r>
            <a:r>
              <a:rPr lang="es-MX" baseline="-25000" dirty="0" err="1">
                <a:latin typeface="Times New Roman" panose="02020603050405020304" pitchFamily="18" charset="0"/>
                <a:cs typeface="Times New Roman" panose="02020603050405020304" pitchFamily="18" charset="0"/>
              </a:rPr>
              <a:t>aq</a:t>
            </a:r>
            <a:r>
              <a:rPr lang="es-MX" dirty="0">
                <a:latin typeface="Times New Roman" panose="02020603050405020304" pitchFamily="18" charset="0"/>
                <a:cs typeface="Times New Roman" panose="02020603050405020304" pitchFamily="18" charset="0"/>
              </a:rPr>
              <a:t>) + 6H</a:t>
            </a:r>
            <a:r>
              <a:rPr lang="es-MX" baseline="30000" dirty="0">
                <a:latin typeface="Times New Roman" panose="02020603050405020304" pitchFamily="18" charset="0"/>
                <a:cs typeface="Times New Roman" panose="02020603050405020304" pitchFamily="18" charset="0"/>
              </a:rPr>
              <a:t>+</a:t>
            </a:r>
            <a:r>
              <a:rPr lang="es-MX" baseline="-25000" dirty="0">
                <a:latin typeface="Times New Roman" panose="02020603050405020304" pitchFamily="18" charset="0"/>
                <a:cs typeface="Times New Roman" panose="02020603050405020304" pitchFamily="18" charset="0"/>
              </a:rPr>
              <a:t>(</a:t>
            </a:r>
            <a:r>
              <a:rPr lang="es-MX" baseline="-25000" dirty="0" err="1">
                <a:latin typeface="Times New Roman" panose="02020603050405020304" pitchFamily="18" charset="0"/>
                <a:cs typeface="Times New Roman" panose="02020603050405020304" pitchFamily="18" charset="0"/>
              </a:rPr>
              <a:t>aq</a:t>
            </a:r>
            <a:r>
              <a:rPr lang="es-MX" baseline="-25000" dirty="0">
                <a:latin typeface="Times New Roman" panose="02020603050405020304" pitchFamily="18" charset="0"/>
                <a:cs typeface="Times New Roman" panose="02020603050405020304" pitchFamily="18" charset="0"/>
              </a:rPr>
              <a:t>)</a:t>
            </a:r>
          </a:p>
        </p:txBody>
      </p:sp>
      <p:sp>
        <p:nvSpPr>
          <p:cNvPr id="9" name="CuadroTexto 8">
            <a:extLst>
              <a:ext uri="{FF2B5EF4-FFF2-40B4-BE49-F238E27FC236}">
                <a16:creationId xmlns:a16="http://schemas.microsoft.com/office/drawing/2014/main" id="{FD2EAB06-F758-4EAC-99A5-DF5009E90FD0}"/>
              </a:ext>
            </a:extLst>
          </p:cNvPr>
          <p:cNvSpPr txBox="1"/>
          <p:nvPr/>
        </p:nvSpPr>
        <p:spPr>
          <a:xfrm>
            <a:off x="406400" y="4095233"/>
            <a:ext cx="10966994" cy="369332"/>
          </a:xfrm>
          <a:prstGeom prst="rect">
            <a:avLst/>
          </a:prstGeom>
          <a:noFill/>
        </p:spPr>
        <p:txBody>
          <a:bodyPr wrap="square">
            <a:spAutoFit/>
          </a:bodyPr>
          <a:lstStyle/>
          <a:p>
            <a:pPr algn="l"/>
            <a:r>
              <a:rPr lang="es-MX" sz="1800" b="0" i="0" u="none" strike="noStrike" baseline="0" dirty="0">
                <a:latin typeface="Times New Roman" panose="02020603050405020304" pitchFamily="18" charset="0"/>
              </a:rPr>
              <a:t>Mientras que en ambiente reductores (condiciones anaerobias, sin oxigeno) algunas reacciones que ocurrirían son:</a:t>
            </a:r>
            <a:endParaRPr lang="es-MX" dirty="0"/>
          </a:p>
        </p:txBody>
      </p:sp>
      <p:sp>
        <p:nvSpPr>
          <p:cNvPr id="11" name="CuadroTexto 10">
            <a:extLst>
              <a:ext uri="{FF2B5EF4-FFF2-40B4-BE49-F238E27FC236}">
                <a16:creationId xmlns:a16="http://schemas.microsoft.com/office/drawing/2014/main" id="{34485EBD-6679-4DD3-9B34-D9BEF71B49C6}"/>
              </a:ext>
            </a:extLst>
          </p:cNvPr>
          <p:cNvSpPr txBox="1"/>
          <p:nvPr/>
        </p:nvSpPr>
        <p:spPr>
          <a:xfrm>
            <a:off x="539931" y="4853076"/>
            <a:ext cx="10415452" cy="923330"/>
          </a:xfrm>
          <a:prstGeom prst="rect">
            <a:avLst/>
          </a:prstGeom>
          <a:noFill/>
        </p:spPr>
        <p:txBody>
          <a:bodyPr wrap="square">
            <a:spAutoFit/>
          </a:bodyPr>
          <a:lstStyle/>
          <a:p>
            <a:r>
              <a:rPr lang="es-MX" dirty="0">
                <a:latin typeface="Times New Roman" panose="02020603050405020304" pitchFamily="18" charset="0"/>
                <a:cs typeface="Times New Roman" panose="02020603050405020304" pitchFamily="18" charset="0"/>
              </a:rPr>
              <a:t>3CH</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O</a:t>
            </a:r>
            <a:r>
              <a:rPr lang="es-MX" baseline="-25000" dirty="0">
                <a:latin typeface="Times New Roman" panose="02020603050405020304" pitchFamily="18" charset="0"/>
                <a:cs typeface="Times New Roman" panose="02020603050405020304" pitchFamily="18" charset="0"/>
              </a:rPr>
              <a:t>(</a:t>
            </a:r>
            <a:r>
              <a:rPr lang="es-MX" baseline="-25000" dirty="0" err="1">
                <a:latin typeface="Times New Roman" panose="02020603050405020304" pitchFamily="18" charset="0"/>
                <a:cs typeface="Times New Roman" panose="02020603050405020304" pitchFamily="18" charset="0"/>
              </a:rPr>
              <a:t>aq</a:t>
            </a:r>
            <a:r>
              <a:rPr lang="es-MX" baseline="-25000"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 H</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O ↔CO</a:t>
            </a:r>
            <a:r>
              <a:rPr lang="es-MX" baseline="-25000" dirty="0">
                <a:latin typeface="Times New Roman" panose="02020603050405020304" pitchFamily="18" charset="0"/>
                <a:cs typeface="Times New Roman" panose="02020603050405020304" pitchFamily="18" charset="0"/>
              </a:rPr>
              <a:t>2(</a:t>
            </a:r>
            <a:r>
              <a:rPr lang="es-MX" baseline="-25000" dirty="0" err="1">
                <a:latin typeface="Times New Roman" panose="02020603050405020304" pitchFamily="18" charset="0"/>
                <a:cs typeface="Times New Roman" panose="02020603050405020304" pitchFamily="18" charset="0"/>
              </a:rPr>
              <a:t>aq</a:t>
            </a:r>
            <a:r>
              <a:rPr lang="es-MX" baseline="-25000"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+ 2CH</a:t>
            </a:r>
            <a:r>
              <a:rPr lang="es-MX" baseline="-25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OH</a:t>
            </a:r>
            <a:r>
              <a:rPr lang="es-MX" baseline="-25000" dirty="0">
                <a:latin typeface="Times New Roman" panose="02020603050405020304" pitchFamily="18" charset="0"/>
                <a:cs typeface="Times New Roman" panose="02020603050405020304" pitchFamily="18" charset="0"/>
              </a:rPr>
              <a:t>(</a:t>
            </a:r>
            <a:r>
              <a:rPr lang="es-MX" baseline="-25000" dirty="0" err="1">
                <a:latin typeface="Times New Roman" panose="02020603050405020304" pitchFamily="18" charset="0"/>
                <a:cs typeface="Times New Roman" panose="02020603050405020304" pitchFamily="18" charset="0"/>
              </a:rPr>
              <a:t>aq</a:t>
            </a:r>
            <a:r>
              <a:rPr lang="es-MX" baseline="-25000"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(Fermentación)</a:t>
            </a:r>
          </a:p>
          <a:p>
            <a:r>
              <a:rPr lang="es-MX" dirty="0">
                <a:latin typeface="Times New Roman" panose="02020603050405020304" pitchFamily="18" charset="0"/>
                <a:cs typeface="Times New Roman" panose="02020603050405020304" pitchFamily="18" charset="0"/>
              </a:rPr>
              <a:t>5/4CH</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O</a:t>
            </a:r>
            <a:r>
              <a:rPr lang="es-MX" baseline="-25000" dirty="0">
                <a:latin typeface="Times New Roman" panose="02020603050405020304" pitchFamily="18" charset="0"/>
                <a:cs typeface="Times New Roman" panose="02020603050405020304" pitchFamily="18" charset="0"/>
              </a:rPr>
              <a:t>(</a:t>
            </a:r>
            <a:r>
              <a:rPr lang="es-MX" baseline="-25000" dirty="0" err="1">
                <a:latin typeface="Times New Roman" panose="02020603050405020304" pitchFamily="18" charset="0"/>
                <a:cs typeface="Times New Roman" panose="02020603050405020304" pitchFamily="18" charset="0"/>
              </a:rPr>
              <a:t>aq</a:t>
            </a:r>
            <a:r>
              <a:rPr lang="es-MX" baseline="-25000" dirty="0">
                <a:latin typeface="Times New Roman" panose="02020603050405020304" pitchFamily="18" charset="0"/>
                <a:cs typeface="Times New Roman" panose="02020603050405020304" pitchFamily="18" charset="0"/>
              </a:rPr>
              <a:t>)</a:t>
            </a:r>
            <a:r>
              <a:rPr lang="es-MX" dirty="0">
                <a:latin typeface="Times New Roman" panose="02020603050405020304" pitchFamily="18" charset="0"/>
                <a:cs typeface="Times New Roman" panose="02020603050405020304" pitchFamily="18" charset="0"/>
              </a:rPr>
              <a:t>+NO</a:t>
            </a:r>
            <a:r>
              <a:rPr lang="es-MX" baseline="-25000" dirty="0">
                <a:latin typeface="Times New Roman" panose="02020603050405020304" pitchFamily="18" charset="0"/>
                <a:cs typeface="Times New Roman" panose="02020603050405020304" pitchFamily="18" charset="0"/>
              </a:rPr>
              <a:t>3</a:t>
            </a:r>
            <a:r>
              <a:rPr lang="es-MX" baseline="30000" dirty="0">
                <a:latin typeface="Times New Roman" panose="02020603050405020304" pitchFamily="18" charset="0"/>
                <a:cs typeface="Times New Roman" panose="02020603050405020304" pitchFamily="18" charset="0"/>
              </a:rPr>
              <a:t>-</a:t>
            </a:r>
            <a:r>
              <a:rPr lang="es-MX" baseline="-25000" dirty="0">
                <a:latin typeface="Times New Roman" panose="02020603050405020304" pitchFamily="18" charset="0"/>
                <a:cs typeface="Times New Roman" panose="02020603050405020304" pitchFamily="18" charset="0"/>
              </a:rPr>
              <a:t>(</a:t>
            </a:r>
            <a:r>
              <a:rPr lang="es-MX" baseline="-25000" dirty="0" err="1">
                <a:latin typeface="Times New Roman" panose="02020603050405020304" pitchFamily="18" charset="0"/>
                <a:cs typeface="Times New Roman" panose="02020603050405020304" pitchFamily="18" charset="0"/>
              </a:rPr>
              <a:t>aq</a:t>
            </a:r>
            <a:r>
              <a:rPr lang="es-MX" baseline="-25000"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 H</a:t>
            </a:r>
            <a:r>
              <a:rPr lang="es-MX" baseline="30000" dirty="0">
                <a:latin typeface="Times New Roman" panose="02020603050405020304" pitchFamily="18" charset="0"/>
                <a:cs typeface="Times New Roman" panose="02020603050405020304" pitchFamily="18" charset="0"/>
              </a:rPr>
              <a:t>+</a:t>
            </a:r>
            <a:r>
              <a:rPr lang="es-MX" baseline="-25000" dirty="0">
                <a:latin typeface="Times New Roman" panose="02020603050405020304" pitchFamily="18" charset="0"/>
                <a:cs typeface="Times New Roman" panose="02020603050405020304" pitchFamily="18" charset="0"/>
              </a:rPr>
              <a:t>(</a:t>
            </a:r>
            <a:r>
              <a:rPr lang="es-MX" baseline="-25000" dirty="0" err="1">
                <a:latin typeface="Times New Roman" panose="02020603050405020304" pitchFamily="18" charset="0"/>
                <a:cs typeface="Times New Roman" panose="02020603050405020304" pitchFamily="18" charset="0"/>
              </a:rPr>
              <a:t>aq</a:t>
            </a:r>
            <a:r>
              <a:rPr lang="es-MX" baseline="-25000"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↔5/4 CO</a:t>
            </a:r>
            <a:r>
              <a:rPr lang="es-MX" baseline="-25000" dirty="0">
                <a:latin typeface="Times New Roman" panose="02020603050405020304" pitchFamily="18" charset="0"/>
                <a:cs typeface="Times New Roman" panose="02020603050405020304" pitchFamily="18" charset="0"/>
              </a:rPr>
              <a:t>2(</a:t>
            </a:r>
            <a:r>
              <a:rPr lang="es-MX" baseline="-25000" dirty="0" err="1">
                <a:latin typeface="Times New Roman" panose="02020603050405020304" pitchFamily="18" charset="0"/>
                <a:cs typeface="Times New Roman" panose="02020603050405020304" pitchFamily="18" charset="0"/>
              </a:rPr>
              <a:t>aq</a:t>
            </a:r>
            <a:r>
              <a:rPr lang="es-MX" baseline="-25000" dirty="0">
                <a:latin typeface="Times New Roman" panose="02020603050405020304" pitchFamily="18" charset="0"/>
                <a:cs typeface="Times New Roman" panose="02020603050405020304" pitchFamily="18" charset="0"/>
              </a:rPr>
              <a:t>)</a:t>
            </a:r>
            <a:r>
              <a:rPr lang="es-MX" dirty="0">
                <a:latin typeface="Times New Roman" panose="02020603050405020304" pitchFamily="18" charset="0"/>
                <a:cs typeface="Times New Roman" panose="02020603050405020304" pitchFamily="18" charset="0"/>
              </a:rPr>
              <a:t>+l/2N</a:t>
            </a:r>
            <a:r>
              <a:rPr lang="es-MX" baseline="-25000" dirty="0">
                <a:latin typeface="Times New Roman" panose="02020603050405020304" pitchFamily="18" charset="0"/>
                <a:cs typeface="Times New Roman" panose="02020603050405020304" pitchFamily="18" charset="0"/>
              </a:rPr>
              <a:t>2(</a:t>
            </a:r>
            <a:r>
              <a:rPr lang="es-MX" baseline="-25000" dirty="0" err="1">
                <a:latin typeface="Times New Roman" panose="02020603050405020304" pitchFamily="18" charset="0"/>
                <a:cs typeface="Times New Roman" panose="02020603050405020304" pitchFamily="18" charset="0"/>
              </a:rPr>
              <a:t>aq</a:t>
            </a:r>
            <a:r>
              <a:rPr lang="es-MX" baseline="-25000" dirty="0">
                <a:latin typeface="Times New Roman" panose="02020603050405020304" pitchFamily="18" charset="0"/>
                <a:cs typeface="Times New Roman" panose="02020603050405020304" pitchFamily="18" charset="0"/>
              </a:rPr>
              <a:t>)</a:t>
            </a:r>
            <a:r>
              <a:rPr lang="es-MX" dirty="0">
                <a:latin typeface="Times New Roman" panose="02020603050405020304" pitchFamily="18" charset="0"/>
                <a:cs typeface="Times New Roman" panose="02020603050405020304" pitchFamily="18" charset="0"/>
              </a:rPr>
              <a:t>+7/4H</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O (Desnitrificación)</a:t>
            </a:r>
          </a:p>
          <a:p>
            <a:r>
              <a:rPr lang="es-MX" dirty="0">
                <a:latin typeface="Times New Roman" panose="02020603050405020304" pitchFamily="18" charset="0"/>
                <a:cs typeface="Times New Roman" panose="02020603050405020304" pitchFamily="18" charset="0"/>
              </a:rPr>
              <a:t>CH</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O</a:t>
            </a:r>
            <a:r>
              <a:rPr lang="es-MX" baseline="-25000" dirty="0">
                <a:latin typeface="Times New Roman" panose="02020603050405020304" pitchFamily="18" charset="0"/>
                <a:cs typeface="Times New Roman" panose="02020603050405020304" pitchFamily="18" charset="0"/>
              </a:rPr>
              <a:t>(</a:t>
            </a:r>
            <a:r>
              <a:rPr lang="es-MX" baseline="-25000" dirty="0" err="1">
                <a:latin typeface="Times New Roman" panose="02020603050405020304" pitchFamily="18" charset="0"/>
                <a:cs typeface="Times New Roman" panose="02020603050405020304" pitchFamily="18" charset="0"/>
              </a:rPr>
              <a:t>aq</a:t>
            </a:r>
            <a:r>
              <a:rPr lang="es-MX" baseline="-25000"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+2MnO</a:t>
            </a:r>
            <a:r>
              <a:rPr lang="es-MX" baseline="-25000" dirty="0">
                <a:latin typeface="Times New Roman" panose="02020603050405020304" pitchFamily="18" charset="0"/>
                <a:cs typeface="Times New Roman" panose="02020603050405020304" pitchFamily="18" charset="0"/>
              </a:rPr>
              <a:t>2(s)</a:t>
            </a:r>
            <a:r>
              <a:rPr lang="es-MX" dirty="0">
                <a:latin typeface="Times New Roman" panose="02020603050405020304" pitchFamily="18" charset="0"/>
                <a:cs typeface="Times New Roman" panose="02020603050405020304" pitchFamily="18" charset="0"/>
              </a:rPr>
              <a:t> + 4H</a:t>
            </a:r>
            <a:r>
              <a:rPr lang="es-MX" baseline="30000" dirty="0">
                <a:latin typeface="Times New Roman" panose="02020603050405020304" pitchFamily="18" charset="0"/>
                <a:cs typeface="Times New Roman" panose="02020603050405020304" pitchFamily="18" charset="0"/>
              </a:rPr>
              <a:t>+</a:t>
            </a:r>
            <a:r>
              <a:rPr lang="es-MX" baseline="-25000" dirty="0">
                <a:latin typeface="Times New Roman" panose="02020603050405020304" pitchFamily="18" charset="0"/>
                <a:cs typeface="Times New Roman" panose="02020603050405020304" pitchFamily="18" charset="0"/>
              </a:rPr>
              <a:t>(</a:t>
            </a:r>
            <a:r>
              <a:rPr lang="es-MX" baseline="-25000" dirty="0" err="1">
                <a:latin typeface="Times New Roman" panose="02020603050405020304" pitchFamily="18" charset="0"/>
                <a:cs typeface="Times New Roman" panose="02020603050405020304" pitchFamily="18" charset="0"/>
              </a:rPr>
              <a:t>aq</a:t>
            </a:r>
            <a:r>
              <a:rPr lang="es-MX" baseline="-25000"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↔CO</a:t>
            </a:r>
            <a:r>
              <a:rPr lang="es-MX" baseline="-25000" dirty="0">
                <a:latin typeface="Times New Roman" panose="02020603050405020304" pitchFamily="18" charset="0"/>
                <a:cs typeface="Times New Roman" panose="02020603050405020304" pitchFamily="18" charset="0"/>
              </a:rPr>
              <a:t>2(</a:t>
            </a:r>
            <a:r>
              <a:rPr lang="es-MX" baseline="-25000" dirty="0" err="1">
                <a:latin typeface="Times New Roman" panose="02020603050405020304" pitchFamily="18" charset="0"/>
                <a:cs typeface="Times New Roman" panose="02020603050405020304" pitchFamily="18" charset="0"/>
              </a:rPr>
              <a:t>aq</a:t>
            </a:r>
            <a:r>
              <a:rPr lang="es-MX" baseline="-25000" dirty="0">
                <a:latin typeface="Times New Roman" panose="02020603050405020304" pitchFamily="18" charset="0"/>
                <a:cs typeface="Times New Roman" panose="02020603050405020304" pitchFamily="18" charset="0"/>
              </a:rPr>
              <a:t>)</a:t>
            </a:r>
            <a:r>
              <a:rPr lang="es-MX" dirty="0">
                <a:latin typeface="Times New Roman" panose="02020603050405020304" pitchFamily="18" charset="0"/>
                <a:cs typeface="Times New Roman" panose="02020603050405020304" pitchFamily="18" charset="0"/>
              </a:rPr>
              <a:t>+2Mn</a:t>
            </a:r>
            <a:r>
              <a:rPr lang="es-MX" baseline="30000" dirty="0">
                <a:latin typeface="Times New Roman" panose="02020603050405020304" pitchFamily="18" charset="0"/>
                <a:cs typeface="Times New Roman" panose="02020603050405020304" pitchFamily="18" charset="0"/>
              </a:rPr>
              <a:t>2+</a:t>
            </a:r>
            <a:r>
              <a:rPr lang="es-MX" baseline="-25000" dirty="0">
                <a:latin typeface="Times New Roman" panose="02020603050405020304" pitchFamily="18" charset="0"/>
                <a:cs typeface="Times New Roman" panose="02020603050405020304" pitchFamily="18" charset="0"/>
              </a:rPr>
              <a:t>(</a:t>
            </a:r>
            <a:r>
              <a:rPr lang="es-MX" baseline="-25000" dirty="0" err="1">
                <a:latin typeface="Times New Roman" panose="02020603050405020304" pitchFamily="18" charset="0"/>
                <a:cs typeface="Times New Roman" panose="02020603050405020304" pitchFamily="18" charset="0"/>
              </a:rPr>
              <a:t>aq</a:t>
            </a:r>
            <a:r>
              <a:rPr lang="es-MX" baseline="-25000" dirty="0">
                <a:latin typeface="Times New Roman" panose="02020603050405020304" pitchFamily="18" charset="0"/>
                <a:cs typeface="Times New Roman" panose="02020603050405020304" pitchFamily="18" charset="0"/>
              </a:rPr>
              <a:t>)</a:t>
            </a:r>
            <a:r>
              <a:rPr lang="es-MX" dirty="0">
                <a:latin typeface="Times New Roman" panose="02020603050405020304" pitchFamily="18" charset="0"/>
                <a:cs typeface="Times New Roman" panose="02020603050405020304" pitchFamily="18" charset="0"/>
              </a:rPr>
              <a:t>+3H</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O (Proceso heterogéneo)</a:t>
            </a:r>
          </a:p>
        </p:txBody>
      </p:sp>
      <p:sp>
        <p:nvSpPr>
          <p:cNvPr id="13" name="CuadroTexto 12">
            <a:extLst>
              <a:ext uri="{FF2B5EF4-FFF2-40B4-BE49-F238E27FC236}">
                <a16:creationId xmlns:a16="http://schemas.microsoft.com/office/drawing/2014/main" id="{F915997C-B6DA-401D-81DE-395C4BA9763C}"/>
              </a:ext>
            </a:extLst>
          </p:cNvPr>
          <p:cNvSpPr txBox="1"/>
          <p:nvPr/>
        </p:nvSpPr>
        <p:spPr>
          <a:xfrm>
            <a:off x="724902" y="6071125"/>
            <a:ext cx="10415452" cy="369332"/>
          </a:xfrm>
          <a:prstGeom prst="rect">
            <a:avLst/>
          </a:prstGeom>
          <a:noFill/>
        </p:spPr>
        <p:txBody>
          <a:bodyPr wrap="square">
            <a:spAutoFit/>
          </a:bodyPr>
          <a:lstStyle/>
          <a:p>
            <a:pPr algn="l"/>
            <a:r>
              <a:rPr lang="es-MX" sz="1800" b="0" i="0" u="none" strike="noStrike" baseline="0" dirty="0">
                <a:latin typeface="Times New Roman" panose="02020603050405020304" pitchFamily="18" charset="0"/>
              </a:rPr>
              <a:t>Algunos de los procesos de oxidación-reducción en aguas son acelerados por la presencia de microorganismos</a:t>
            </a:r>
            <a:endParaRPr lang="es-MX" dirty="0"/>
          </a:p>
        </p:txBody>
      </p:sp>
    </p:spTree>
    <p:extLst>
      <p:ext uri="{BB962C8B-B14F-4D97-AF65-F5344CB8AC3E}">
        <p14:creationId xmlns:p14="http://schemas.microsoft.com/office/powerpoint/2010/main" val="13867716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rrowheads="1"/>
          </p:cNvSpPr>
          <p:nvPr>
            <p:ph type="title" idx="4294967295"/>
          </p:nvPr>
        </p:nvSpPr>
        <p:spPr>
          <a:xfrm>
            <a:off x="964329" y="1121222"/>
            <a:ext cx="3299446" cy="841142"/>
          </a:xfrm>
        </p:spPr>
        <p:txBody>
          <a:bodyPr/>
          <a:lstStyle/>
          <a:p>
            <a:pPr eaLnBrk="1" hangingPunct="1">
              <a:defRPr/>
            </a:pPr>
            <a:r>
              <a:rPr lang="en-US" dirty="0">
                <a:effectLst>
                  <a:outerShdw blurRad="38100" dist="38100" dir="2700000" algn="tl">
                    <a:srgbClr val="C0C0C0"/>
                  </a:outerShdw>
                </a:effectLst>
                <a:latin typeface="Times New Roman" panose="02020603050405020304" pitchFamily="18" charset="0"/>
                <a:cs typeface="Times New Roman" panose="02020603050405020304" pitchFamily="18" charset="0"/>
              </a:rPr>
              <a:t>Eh=</a:t>
            </a:r>
            <a:r>
              <a:rPr lang="en-US"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pE</a:t>
            </a:r>
            <a:r>
              <a:rPr lang="en-US" dirty="0">
                <a:effectLst>
                  <a:outerShdw blurRad="38100" dist="38100" dir="2700000" algn="tl">
                    <a:srgbClr val="C0C0C0"/>
                  </a:outerShdw>
                </a:effectLst>
                <a:latin typeface="Times New Roman" panose="02020603050405020304" pitchFamily="18" charset="0"/>
                <a:cs typeface="Times New Roman" panose="02020603050405020304" pitchFamily="18" charset="0"/>
              </a:rPr>
              <a:t> y pH</a:t>
            </a:r>
          </a:p>
        </p:txBody>
      </p:sp>
      <p:sp>
        <p:nvSpPr>
          <p:cNvPr id="45059" name="Rectangle 3"/>
          <p:cNvSpPr>
            <a:spLocks noGrp="1" noChangeArrowheads="1"/>
          </p:cNvSpPr>
          <p:nvPr>
            <p:ph type="body" idx="4294967295"/>
          </p:nvPr>
        </p:nvSpPr>
        <p:spPr>
          <a:xfrm>
            <a:off x="729916" y="2414337"/>
            <a:ext cx="10623884" cy="2342598"/>
          </a:xfrm>
        </p:spPr>
        <p:txBody>
          <a:bodyPr>
            <a:normAutofit fontScale="92500" lnSpcReduction="20000"/>
          </a:bodyPr>
          <a:lstStyle/>
          <a:p>
            <a:pPr algn="just" eaLnBrk="1" hangingPunct="1">
              <a:lnSpc>
                <a:spcPct val="90000"/>
              </a:lnSpc>
              <a:defRPr/>
            </a:pPr>
            <a:r>
              <a:rPr lang="es-MX" dirty="0">
                <a:latin typeface="Times New Roman" panose="02020603050405020304" pitchFamily="18" charset="0"/>
                <a:cs typeface="Times New Roman" panose="02020603050405020304" pitchFamily="18" charset="0"/>
              </a:rPr>
              <a:t>Podemos pensar en el Eh como la abundancia de electrones en el ambiente.</a:t>
            </a:r>
          </a:p>
          <a:p>
            <a:pPr algn="just" eaLnBrk="1" hangingPunct="1">
              <a:lnSpc>
                <a:spcPct val="90000"/>
              </a:lnSpc>
              <a:defRPr/>
            </a:pPr>
            <a:endParaRPr lang="es-MX" dirty="0">
              <a:latin typeface="Times New Roman" panose="02020603050405020304" pitchFamily="18" charset="0"/>
              <a:cs typeface="Times New Roman" panose="02020603050405020304" pitchFamily="18" charset="0"/>
            </a:endParaRPr>
          </a:p>
          <a:p>
            <a:pPr algn="just" eaLnBrk="1" hangingPunct="1">
              <a:lnSpc>
                <a:spcPct val="90000"/>
              </a:lnSpc>
              <a:defRPr/>
            </a:pPr>
            <a:r>
              <a:rPr lang="es-MX" dirty="0">
                <a:latin typeface="Times New Roman" panose="02020603050405020304" pitchFamily="18" charset="0"/>
                <a:cs typeface="Times New Roman" panose="02020603050405020304" pitchFamily="18" charset="0"/>
              </a:rPr>
              <a:t>Podemos pensar al pH como la abundancia de protones en el ambiente.</a:t>
            </a:r>
          </a:p>
          <a:p>
            <a:pPr algn="just" eaLnBrk="1" hangingPunct="1">
              <a:lnSpc>
                <a:spcPct val="90000"/>
              </a:lnSpc>
              <a:defRPr/>
            </a:pPr>
            <a:endParaRPr lang="es-MX" dirty="0">
              <a:latin typeface="Times New Roman" panose="02020603050405020304" pitchFamily="18" charset="0"/>
              <a:cs typeface="Times New Roman" panose="02020603050405020304" pitchFamily="18" charset="0"/>
            </a:endParaRPr>
          </a:p>
          <a:p>
            <a:pPr algn="just" eaLnBrk="1" hangingPunct="1">
              <a:lnSpc>
                <a:spcPct val="90000"/>
              </a:lnSpc>
              <a:defRPr/>
            </a:pPr>
            <a:r>
              <a:rPr lang="es-MX" dirty="0">
                <a:latin typeface="Times New Roman" panose="02020603050405020304" pitchFamily="18" charset="0"/>
                <a:cs typeface="Times New Roman" panose="02020603050405020304" pitchFamily="18" charset="0"/>
              </a:rPr>
              <a:t>Los diagramas de Eh-pH  se ilustran campos de estabilidad de reacción condiciones en naturales.</a:t>
            </a:r>
          </a:p>
        </p:txBody>
      </p:sp>
    </p:spTree>
    <p:extLst>
      <p:ext uri="{BB962C8B-B14F-4D97-AF65-F5344CB8AC3E}">
        <p14:creationId xmlns:p14="http://schemas.microsoft.com/office/powerpoint/2010/main" val="11578246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extLst>
              <p:ext uri="{D42A27DB-BD31-4B8C-83A1-F6EECF244321}">
                <p14:modId xmlns:p14="http://schemas.microsoft.com/office/powerpoint/2010/main" val="1851449051"/>
              </p:ext>
            </p:extLst>
          </p:nvPr>
        </p:nvGraphicFramePr>
        <p:xfrm>
          <a:off x="447986" y="1256107"/>
          <a:ext cx="3789152" cy="3657600"/>
        </p:xfrm>
        <a:graphic>
          <a:graphicData uri="http://schemas.openxmlformats.org/drawingml/2006/table">
            <a:tbl>
              <a:tblPr/>
              <a:tblGrid>
                <a:gridCol w="947288">
                  <a:extLst>
                    <a:ext uri="{9D8B030D-6E8A-4147-A177-3AD203B41FA5}">
                      <a16:colId xmlns:a16="http://schemas.microsoft.com/office/drawing/2014/main" val="20000"/>
                    </a:ext>
                  </a:extLst>
                </a:gridCol>
                <a:gridCol w="947288">
                  <a:extLst>
                    <a:ext uri="{9D8B030D-6E8A-4147-A177-3AD203B41FA5}">
                      <a16:colId xmlns:a16="http://schemas.microsoft.com/office/drawing/2014/main" val="20001"/>
                    </a:ext>
                  </a:extLst>
                </a:gridCol>
                <a:gridCol w="947288">
                  <a:extLst>
                    <a:ext uri="{9D8B030D-6E8A-4147-A177-3AD203B41FA5}">
                      <a16:colId xmlns:a16="http://schemas.microsoft.com/office/drawing/2014/main" val="20002"/>
                    </a:ext>
                  </a:extLst>
                </a:gridCol>
                <a:gridCol w="947288">
                  <a:extLst>
                    <a:ext uri="{9D8B030D-6E8A-4147-A177-3AD203B41FA5}">
                      <a16:colId xmlns:a16="http://schemas.microsoft.com/office/drawing/2014/main" val="20003"/>
                    </a:ext>
                  </a:extLst>
                </a:gridCol>
              </a:tblGrid>
              <a:tr h="190500">
                <a:tc>
                  <a:txBody>
                    <a:bodyPr/>
                    <a:lstStyle/>
                    <a:p>
                      <a:pPr algn="ctr" fontAlgn="b"/>
                      <a:r>
                        <a:rPr lang="es-MX" sz="1600" b="0" i="0" u="none" strike="noStrike" dirty="0">
                          <a:solidFill>
                            <a:schemeClr val="tx1"/>
                          </a:solidFill>
                          <a:latin typeface="Calibri"/>
                        </a:rPr>
                        <a:t>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dirty="0">
                          <a:solidFill>
                            <a:schemeClr val="tx1"/>
                          </a:solidFill>
                          <a:latin typeface="Calibri"/>
                        </a:rPr>
                        <a:t>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dirty="0">
                          <a:solidFill>
                            <a:schemeClr val="tx1"/>
                          </a:solidFill>
                          <a:latin typeface="Calibri"/>
                        </a:rPr>
                        <a:t>1.230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a:solidFill>
                            <a:schemeClr val="tx1"/>
                          </a:solidFill>
                          <a:latin typeface="Calibri"/>
                        </a:rPr>
                        <a:t>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90500">
                <a:tc>
                  <a:txBody>
                    <a:bodyPr/>
                    <a:lstStyle/>
                    <a:p>
                      <a:pPr algn="ctr" fontAlgn="b"/>
                      <a:r>
                        <a:rPr lang="es-MX" sz="1600" b="0" i="0" u="none" strike="noStrike" dirty="0">
                          <a:solidFill>
                            <a:schemeClr val="tx1"/>
                          </a:solidFill>
                          <a:latin typeface="Calibri"/>
                        </a:rPr>
                        <a:t>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dirty="0">
                          <a:solidFill>
                            <a:schemeClr val="tx1"/>
                          </a:solidFill>
                          <a:latin typeface="Calibri"/>
                        </a:rPr>
                        <a:t>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dirty="0">
                          <a:solidFill>
                            <a:schemeClr val="tx1"/>
                          </a:solidFill>
                          <a:latin typeface="Calibri"/>
                        </a:rPr>
                        <a:t>1.171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dirty="0">
                          <a:solidFill>
                            <a:schemeClr val="tx1"/>
                          </a:solidFill>
                          <a:latin typeface="Calibri"/>
                        </a:rPr>
                        <a:t>-0.059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90500">
                <a:tc>
                  <a:txBody>
                    <a:bodyPr/>
                    <a:lstStyle/>
                    <a:p>
                      <a:pPr algn="ctr" fontAlgn="b"/>
                      <a:r>
                        <a:rPr lang="es-MX" sz="1600" b="0" i="0" u="none" strike="noStrike">
                          <a:solidFill>
                            <a:schemeClr val="tx1"/>
                          </a:solidFill>
                          <a:latin typeface="Calibri"/>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a:solidFill>
                            <a:schemeClr val="tx1"/>
                          </a:solidFill>
                          <a:latin typeface="Calibri"/>
                        </a:rPr>
                        <a:t>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dirty="0">
                          <a:solidFill>
                            <a:schemeClr val="tx1"/>
                          </a:solidFill>
                          <a:latin typeface="Calibri"/>
                        </a:rPr>
                        <a:t>1.112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dirty="0">
                          <a:solidFill>
                            <a:schemeClr val="tx1"/>
                          </a:solidFill>
                          <a:latin typeface="Calibri"/>
                        </a:rPr>
                        <a:t>-0.118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90500">
                <a:tc>
                  <a:txBody>
                    <a:bodyPr/>
                    <a:lstStyle/>
                    <a:p>
                      <a:pPr algn="ctr" fontAlgn="b"/>
                      <a:r>
                        <a:rPr lang="es-MX" sz="1600" b="0" i="0" u="none" strike="noStrike">
                          <a:solidFill>
                            <a:schemeClr val="tx1"/>
                          </a:solidFill>
                          <a:latin typeface="Calibri"/>
                        </a:rPr>
                        <a:t>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a:solidFill>
                            <a:schemeClr val="tx1"/>
                          </a:solidFill>
                          <a:latin typeface="Calibri"/>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dirty="0">
                          <a:solidFill>
                            <a:schemeClr val="tx1"/>
                          </a:solidFill>
                          <a:latin typeface="Calibri"/>
                        </a:rPr>
                        <a:t>1.053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dirty="0">
                          <a:solidFill>
                            <a:schemeClr val="tx1"/>
                          </a:solidFill>
                          <a:latin typeface="Calibri"/>
                        </a:rPr>
                        <a:t>-0.177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90500">
                <a:tc>
                  <a:txBody>
                    <a:bodyPr/>
                    <a:lstStyle/>
                    <a:p>
                      <a:pPr algn="ctr" fontAlgn="b"/>
                      <a:r>
                        <a:rPr lang="es-MX" sz="1600" b="0" i="0" u="none" strike="noStrike">
                          <a:solidFill>
                            <a:schemeClr val="tx1"/>
                          </a:solidFill>
                          <a:latin typeface="Calibri"/>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a:solidFill>
                            <a:schemeClr val="tx1"/>
                          </a:solidFill>
                          <a:latin typeface="Calibri"/>
                        </a:rPr>
                        <a:t>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a:solidFill>
                            <a:schemeClr val="tx1"/>
                          </a:solidFill>
                          <a:latin typeface="Calibri"/>
                        </a:rPr>
                        <a:t>0.993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dirty="0">
                          <a:solidFill>
                            <a:schemeClr val="tx1"/>
                          </a:solidFill>
                          <a:latin typeface="Calibri"/>
                        </a:rPr>
                        <a:t>-0.237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90500">
                <a:tc>
                  <a:txBody>
                    <a:bodyPr/>
                    <a:lstStyle/>
                    <a:p>
                      <a:pPr algn="ctr" fontAlgn="b"/>
                      <a:r>
                        <a:rPr lang="es-MX" sz="1600" b="0" i="0" u="none" strike="noStrike">
                          <a:solidFill>
                            <a:schemeClr val="tx1"/>
                          </a:solidFill>
                          <a:latin typeface="Calibri"/>
                        </a:rPr>
                        <a:t>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a:solidFill>
                            <a:schemeClr val="tx1"/>
                          </a:solidFill>
                          <a:latin typeface="Calibri"/>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dirty="0">
                          <a:solidFill>
                            <a:schemeClr val="tx1"/>
                          </a:solidFill>
                          <a:latin typeface="Calibri"/>
                        </a:rPr>
                        <a:t>0.934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dirty="0">
                          <a:solidFill>
                            <a:schemeClr val="tx1"/>
                          </a:solidFill>
                          <a:latin typeface="Calibri"/>
                        </a:rPr>
                        <a:t>-0.296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90500">
                <a:tc>
                  <a:txBody>
                    <a:bodyPr/>
                    <a:lstStyle/>
                    <a:p>
                      <a:pPr algn="ctr" fontAlgn="b"/>
                      <a:r>
                        <a:rPr lang="es-MX" sz="1600" b="0" i="0" u="none" strike="noStrike">
                          <a:solidFill>
                            <a:schemeClr val="tx1"/>
                          </a:solidFill>
                          <a:latin typeface="Calibri"/>
                        </a:rPr>
                        <a:t>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a:solidFill>
                            <a:schemeClr val="tx1"/>
                          </a:solidFill>
                          <a:latin typeface="Calibri"/>
                        </a:rPr>
                        <a:t>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dirty="0">
                          <a:solidFill>
                            <a:schemeClr val="tx1"/>
                          </a:solidFill>
                          <a:latin typeface="Calibri"/>
                        </a:rPr>
                        <a:t>0.875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dirty="0">
                          <a:solidFill>
                            <a:schemeClr val="tx1"/>
                          </a:solidFill>
                          <a:latin typeface="Calibri"/>
                        </a:rPr>
                        <a:t>-0.355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190500">
                <a:tc>
                  <a:txBody>
                    <a:bodyPr/>
                    <a:lstStyle/>
                    <a:p>
                      <a:pPr algn="ctr" fontAlgn="b"/>
                      <a:r>
                        <a:rPr lang="es-MX" sz="1600" b="0" i="0" u="none" strike="noStrike">
                          <a:solidFill>
                            <a:schemeClr val="tx1"/>
                          </a:solidFill>
                          <a:latin typeface="Calibri"/>
                        </a:rPr>
                        <a:t>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a:solidFill>
                            <a:schemeClr val="tx1"/>
                          </a:solidFill>
                          <a:latin typeface="Calibri"/>
                        </a:rPr>
                        <a:t>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a:solidFill>
                            <a:schemeClr val="tx1"/>
                          </a:solidFill>
                          <a:latin typeface="Calibri"/>
                        </a:rPr>
                        <a:t>0.816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dirty="0">
                          <a:solidFill>
                            <a:schemeClr val="tx1"/>
                          </a:solidFill>
                          <a:latin typeface="Calibri"/>
                        </a:rPr>
                        <a:t>-0.414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90500">
                <a:tc>
                  <a:txBody>
                    <a:bodyPr/>
                    <a:lstStyle/>
                    <a:p>
                      <a:pPr algn="ctr" fontAlgn="b"/>
                      <a:r>
                        <a:rPr lang="es-MX" sz="1600" b="0" i="0" u="none" strike="noStrike">
                          <a:solidFill>
                            <a:schemeClr val="tx1"/>
                          </a:solidFill>
                          <a:latin typeface="Calibri"/>
                        </a:rPr>
                        <a:t>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a:solidFill>
                            <a:schemeClr val="tx1"/>
                          </a:solidFill>
                          <a:latin typeface="Calibri"/>
                        </a:rPr>
                        <a:t>-1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a:solidFill>
                            <a:schemeClr val="tx1"/>
                          </a:solidFill>
                          <a:latin typeface="Calibri"/>
                        </a:rPr>
                        <a:t>0.757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dirty="0">
                          <a:solidFill>
                            <a:schemeClr val="tx1"/>
                          </a:solidFill>
                          <a:latin typeface="Calibri"/>
                        </a:rPr>
                        <a:t>-0.473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190500">
                <a:tc>
                  <a:txBody>
                    <a:bodyPr/>
                    <a:lstStyle/>
                    <a:p>
                      <a:pPr algn="ctr" fontAlgn="b"/>
                      <a:r>
                        <a:rPr lang="es-MX" sz="1600" b="0" i="0" u="none" strike="noStrike">
                          <a:solidFill>
                            <a:schemeClr val="tx1"/>
                          </a:solidFill>
                          <a:latin typeface="Calibri"/>
                        </a:rPr>
                        <a:t>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a:solidFill>
                            <a:schemeClr val="tx1"/>
                          </a:solidFill>
                          <a:latin typeface="Calibri"/>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a:solidFill>
                            <a:schemeClr val="tx1"/>
                          </a:solidFill>
                          <a:latin typeface="Calibri"/>
                        </a:rPr>
                        <a:t>0.698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dirty="0">
                          <a:solidFill>
                            <a:schemeClr val="tx1"/>
                          </a:solidFill>
                          <a:latin typeface="Calibri"/>
                        </a:rPr>
                        <a:t>-0.532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90500">
                <a:tc>
                  <a:txBody>
                    <a:bodyPr/>
                    <a:lstStyle/>
                    <a:p>
                      <a:pPr algn="ctr" fontAlgn="b"/>
                      <a:r>
                        <a:rPr lang="es-MX" sz="1600" b="0" i="0" u="none" strike="noStrike">
                          <a:solidFill>
                            <a:schemeClr val="tx1"/>
                          </a:solidFill>
                          <a:latin typeface="Calibri"/>
                        </a:rPr>
                        <a:t>10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a:solidFill>
                            <a:schemeClr val="tx1"/>
                          </a:solidFill>
                          <a:latin typeface="Calibri"/>
                        </a:rPr>
                        <a:t>-3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a:solidFill>
                            <a:schemeClr val="tx1"/>
                          </a:solidFill>
                          <a:latin typeface="Calibri"/>
                        </a:rPr>
                        <a:t>0.638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dirty="0">
                          <a:solidFill>
                            <a:schemeClr val="tx1"/>
                          </a:solidFill>
                          <a:latin typeface="Calibri"/>
                        </a:rPr>
                        <a:t>-0.592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190500">
                <a:tc>
                  <a:txBody>
                    <a:bodyPr/>
                    <a:lstStyle/>
                    <a:p>
                      <a:pPr algn="ctr" fontAlgn="b"/>
                      <a:r>
                        <a:rPr lang="es-MX" sz="1600" b="0" i="0" u="none" strike="noStrike">
                          <a:solidFill>
                            <a:schemeClr val="tx1"/>
                          </a:solidFill>
                          <a:latin typeface="Calibri"/>
                        </a:rPr>
                        <a:t>11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a:solidFill>
                            <a:schemeClr val="tx1"/>
                          </a:solidFill>
                          <a:latin typeface="Calibri"/>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a:solidFill>
                            <a:schemeClr val="tx1"/>
                          </a:solidFill>
                          <a:latin typeface="Calibri"/>
                        </a:rPr>
                        <a:t>0.579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dirty="0">
                          <a:solidFill>
                            <a:schemeClr val="tx1"/>
                          </a:solidFill>
                          <a:latin typeface="Calibri"/>
                        </a:rPr>
                        <a:t>-0.651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190500">
                <a:tc>
                  <a:txBody>
                    <a:bodyPr/>
                    <a:lstStyle/>
                    <a:p>
                      <a:pPr algn="ctr" fontAlgn="b"/>
                      <a:r>
                        <a:rPr lang="es-MX" sz="1600" b="0" i="0" u="none" strike="noStrike">
                          <a:solidFill>
                            <a:schemeClr val="tx1"/>
                          </a:solidFill>
                          <a:latin typeface="Calibri"/>
                        </a:rPr>
                        <a:t>12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a:solidFill>
                            <a:schemeClr val="tx1"/>
                          </a:solidFill>
                          <a:latin typeface="Calibri"/>
                        </a:rPr>
                        <a:t>-5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a:solidFill>
                            <a:schemeClr val="tx1"/>
                          </a:solidFill>
                          <a:latin typeface="Calibri"/>
                        </a:rPr>
                        <a:t>0.520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dirty="0">
                          <a:solidFill>
                            <a:schemeClr val="tx1"/>
                          </a:solidFill>
                          <a:latin typeface="Calibri"/>
                        </a:rPr>
                        <a:t>-0.710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190500">
                <a:tc>
                  <a:txBody>
                    <a:bodyPr/>
                    <a:lstStyle/>
                    <a:p>
                      <a:pPr algn="ctr" fontAlgn="b"/>
                      <a:r>
                        <a:rPr lang="es-MX" sz="1600" b="0" i="0" u="none" strike="noStrike">
                          <a:solidFill>
                            <a:schemeClr val="tx1"/>
                          </a:solidFill>
                          <a:latin typeface="Calibri"/>
                        </a:rPr>
                        <a:t>13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a:solidFill>
                            <a:schemeClr val="tx1"/>
                          </a:solidFill>
                          <a:latin typeface="Calibri"/>
                        </a:rPr>
                        <a:t>-6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a:solidFill>
                            <a:schemeClr val="tx1"/>
                          </a:solidFill>
                          <a:latin typeface="Calibri"/>
                        </a:rPr>
                        <a:t>0.461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dirty="0">
                          <a:solidFill>
                            <a:schemeClr val="tx1"/>
                          </a:solidFill>
                          <a:latin typeface="Calibri"/>
                        </a:rPr>
                        <a:t>-0.769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r h="190500">
                <a:tc>
                  <a:txBody>
                    <a:bodyPr/>
                    <a:lstStyle/>
                    <a:p>
                      <a:pPr algn="ctr" fontAlgn="b"/>
                      <a:r>
                        <a:rPr lang="es-MX" sz="1600" b="0" i="0" u="none" strike="noStrike">
                          <a:solidFill>
                            <a:schemeClr val="tx1"/>
                          </a:solidFill>
                          <a:latin typeface="Calibri"/>
                        </a:rPr>
                        <a:t>14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a:solidFill>
                            <a:schemeClr val="tx1"/>
                          </a:solidFill>
                          <a:latin typeface="Calibri"/>
                        </a:rPr>
                        <a:t>-7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a:solidFill>
                            <a:schemeClr val="tx1"/>
                          </a:solidFill>
                          <a:latin typeface="Calibri"/>
                        </a:rPr>
                        <a:t>0.402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MX" sz="1600" b="0" i="0" u="none" strike="noStrike" dirty="0">
                          <a:solidFill>
                            <a:schemeClr val="tx1"/>
                          </a:solidFill>
                          <a:latin typeface="Calibri"/>
                        </a:rPr>
                        <a:t>-0.828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4"/>
                  </a:ext>
                </a:extLst>
              </a:tr>
            </a:tbl>
          </a:graphicData>
        </a:graphic>
      </p:graphicFrame>
      <p:graphicFrame>
        <p:nvGraphicFramePr>
          <p:cNvPr id="3" name="1 Gráfico"/>
          <p:cNvGraphicFramePr/>
          <p:nvPr>
            <p:extLst>
              <p:ext uri="{D42A27DB-BD31-4B8C-83A1-F6EECF244321}">
                <p14:modId xmlns:p14="http://schemas.microsoft.com/office/powerpoint/2010/main" val="4025063728"/>
              </p:ext>
            </p:extLst>
          </p:nvPr>
        </p:nvGraphicFramePr>
        <p:xfrm>
          <a:off x="5233356" y="2353526"/>
          <a:ext cx="5832648" cy="39604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7408" name="3 Objeto"/>
          <p:cNvGraphicFramePr>
            <a:graphicFrameLocks noChangeAspect="1"/>
          </p:cNvGraphicFramePr>
          <p:nvPr>
            <p:extLst>
              <p:ext uri="{D42A27DB-BD31-4B8C-83A1-F6EECF244321}">
                <p14:modId xmlns:p14="http://schemas.microsoft.com/office/powerpoint/2010/main" val="691052459"/>
              </p:ext>
            </p:extLst>
          </p:nvPr>
        </p:nvGraphicFramePr>
        <p:xfrm>
          <a:off x="5520992" y="265320"/>
          <a:ext cx="5218113" cy="790575"/>
        </p:xfrm>
        <a:graphic>
          <a:graphicData uri="http://schemas.openxmlformats.org/presentationml/2006/ole">
            <mc:AlternateContent xmlns:mc="http://schemas.openxmlformats.org/markup-compatibility/2006">
              <mc:Choice xmlns:v="urn:schemas-microsoft-com:vml" Requires="v">
                <p:oleObj spid="_x0000_s13428" name="Equation" r:id="rId4" imgW="2844800" imgH="431800" progId="Equation.DSMT4">
                  <p:embed/>
                </p:oleObj>
              </mc:Choice>
              <mc:Fallback>
                <p:oleObj name="Equation" r:id="rId4" imgW="2844800" imgH="431800" progId="Equation.DSMT4">
                  <p:embed/>
                  <p:pic>
                    <p:nvPicPr>
                      <p:cNvPr id="57408" name="3 Objet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0992" y="265320"/>
                        <a:ext cx="5218113"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7409" name="3 Objeto"/>
          <p:cNvGraphicFramePr>
            <a:graphicFrameLocks noChangeAspect="1"/>
          </p:cNvGraphicFramePr>
          <p:nvPr>
            <p:extLst>
              <p:ext uri="{D42A27DB-BD31-4B8C-83A1-F6EECF244321}">
                <p14:modId xmlns:p14="http://schemas.microsoft.com/office/powerpoint/2010/main" val="3170001993"/>
              </p:ext>
            </p:extLst>
          </p:nvPr>
        </p:nvGraphicFramePr>
        <p:xfrm>
          <a:off x="7259886" y="4742069"/>
          <a:ext cx="1779588" cy="288925"/>
        </p:xfrm>
        <a:graphic>
          <a:graphicData uri="http://schemas.openxmlformats.org/presentationml/2006/ole">
            <mc:AlternateContent xmlns:mc="http://schemas.openxmlformats.org/markup-compatibility/2006">
              <mc:Choice xmlns:v="urn:schemas-microsoft-com:vml" Requires="v">
                <p:oleObj spid="_x0000_s13429" name="Equation" r:id="rId6" imgW="1257120" imgH="203040" progId="Equation.DSMT4">
                  <p:embed/>
                </p:oleObj>
              </mc:Choice>
              <mc:Fallback>
                <p:oleObj name="Equation" r:id="rId6" imgW="1257120" imgH="203040" progId="Equation.DSMT4">
                  <p:embed/>
                  <p:pic>
                    <p:nvPicPr>
                      <p:cNvPr id="57409" name="3 Objeto"/>
                      <p:cNvPicPr>
                        <a:picLocks noChangeAspect="1" noChangeArrowheads="1"/>
                      </p:cNvPicPr>
                      <p:nvPr/>
                    </p:nvPicPr>
                    <p:blipFill>
                      <a:blip r:embed="rId7"/>
                      <a:srcRect/>
                      <a:stretch>
                        <a:fillRect/>
                      </a:stretch>
                    </p:blipFill>
                    <p:spPr bwMode="auto">
                      <a:xfrm>
                        <a:off x="7259886" y="4742069"/>
                        <a:ext cx="1779588" cy="288925"/>
                      </a:xfrm>
                      <a:prstGeom prst="rect">
                        <a:avLst/>
                      </a:prstGeom>
                      <a:noFill/>
                      <a:ln>
                        <a:noFill/>
                      </a:ln>
                    </p:spPr>
                  </p:pic>
                </p:oleObj>
              </mc:Fallback>
            </mc:AlternateContent>
          </a:graphicData>
        </a:graphic>
      </p:graphicFrame>
      <p:graphicFrame>
        <p:nvGraphicFramePr>
          <p:cNvPr id="57410" name="4 Objeto"/>
          <p:cNvGraphicFramePr>
            <a:graphicFrameLocks noChangeAspect="1"/>
          </p:cNvGraphicFramePr>
          <p:nvPr>
            <p:extLst>
              <p:ext uri="{D42A27DB-BD31-4B8C-83A1-F6EECF244321}">
                <p14:modId xmlns:p14="http://schemas.microsoft.com/office/powerpoint/2010/main" val="1262759810"/>
              </p:ext>
            </p:extLst>
          </p:nvPr>
        </p:nvGraphicFramePr>
        <p:xfrm>
          <a:off x="7216441" y="2924381"/>
          <a:ext cx="1868488" cy="257175"/>
        </p:xfrm>
        <a:graphic>
          <a:graphicData uri="http://schemas.openxmlformats.org/presentationml/2006/ole">
            <mc:AlternateContent xmlns:mc="http://schemas.openxmlformats.org/markup-compatibility/2006">
              <mc:Choice xmlns:v="urn:schemas-microsoft-com:vml" Requires="v">
                <p:oleObj spid="_x0000_s13430" name="Equation" r:id="rId8" imgW="1473120" imgH="203040" progId="Equation.DSMT4">
                  <p:embed/>
                </p:oleObj>
              </mc:Choice>
              <mc:Fallback>
                <p:oleObj name="Equation" r:id="rId8" imgW="1473120" imgH="203040" progId="Equation.DSMT4">
                  <p:embed/>
                  <p:pic>
                    <p:nvPicPr>
                      <p:cNvPr id="57410" name="4 Objeto"/>
                      <p:cNvPicPr>
                        <a:picLocks noChangeAspect="1" noChangeArrowheads="1"/>
                      </p:cNvPicPr>
                      <p:nvPr/>
                    </p:nvPicPr>
                    <p:blipFill>
                      <a:blip r:embed="rId9"/>
                      <a:srcRect/>
                      <a:stretch>
                        <a:fillRect/>
                      </a:stretch>
                    </p:blipFill>
                    <p:spPr bwMode="auto">
                      <a:xfrm>
                        <a:off x="7216441" y="2924381"/>
                        <a:ext cx="1868488" cy="257175"/>
                      </a:xfrm>
                      <a:prstGeom prst="rect">
                        <a:avLst/>
                      </a:prstGeom>
                      <a:noFill/>
                      <a:ln>
                        <a:noFill/>
                      </a:ln>
                    </p:spPr>
                  </p:pic>
                </p:oleObj>
              </mc:Fallback>
            </mc:AlternateContent>
          </a:graphicData>
        </a:graphic>
      </p:graphicFrame>
      <p:cxnSp>
        <p:nvCxnSpPr>
          <p:cNvPr id="7" name="6 Conector recto de flecha"/>
          <p:cNvCxnSpPr/>
          <p:nvPr/>
        </p:nvCxnSpPr>
        <p:spPr>
          <a:xfrm>
            <a:off x="6529054" y="986044"/>
            <a:ext cx="26352" cy="1938021"/>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9" name="8 Conector recto de flecha"/>
          <p:cNvCxnSpPr/>
          <p:nvPr/>
        </p:nvCxnSpPr>
        <p:spPr>
          <a:xfrm>
            <a:off x="9626266" y="986045"/>
            <a:ext cx="71438" cy="4391025"/>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5" name="CuadroTexto 4"/>
          <p:cNvSpPr txBox="1"/>
          <p:nvPr/>
        </p:nvSpPr>
        <p:spPr>
          <a:xfrm>
            <a:off x="7824136" y="6129300"/>
            <a:ext cx="466794" cy="369332"/>
          </a:xfrm>
          <a:prstGeom prst="rect">
            <a:avLst/>
          </a:prstGeom>
          <a:noFill/>
        </p:spPr>
        <p:txBody>
          <a:bodyPr wrap="none" rtlCol="0">
            <a:spAutoFit/>
          </a:bodyPr>
          <a:lstStyle/>
          <a:p>
            <a:r>
              <a:rPr lang="es-MX" i="1" dirty="0">
                <a:latin typeface="Times New Roman" panose="02020603050405020304" pitchFamily="18" charset="0"/>
                <a:cs typeface="Times New Roman" panose="02020603050405020304" pitchFamily="18" charset="0"/>
              </a:rPr>
              <a:t>pH</a:t>
            </a:r>
          </a:p>
        </p:txBody>
      </p:sp>
      <p:sp>
        <p:nvSpPr>
          <p:cNvPr id="4" name="CuadroTexto 3"/>
          <p:cNvSpPr txBox="1"/>
          <p:nvPr/>
        </p:nvSpPr>
        <p:spPr>
          <a:xfrm>
            <a:off x="1961688" y="579487"/>
            <a:ext cx="853119" cy="369332"/>
          </a:xfrm>
          <a:prstGeom prst="rect">
            <a:avLst/>
          </a:prstGeom>
          <a:noFill/>
        </p:spPr>
        <p:txBody>
          <a:bodyPr wrap="none" rtlCol="0">
            <a:spAutoFit/>
          </a:bodyPr>
          <a:lstStyle/>
          <a:p>
            <a:r>
              <a:rPr lang="es-MX" i="1" dirty="0">
                <a:latin typeface="Times New Roman" panose="02020603050405020304" pitchFamily="18" charset="0"/>
                <a:cs typeface="Times New Roman" panose="02020603050405020304" pitchFamily="18" charset="0"/>
              </a:rPr>
              <a:t>Eh=</a:t>
            </a:r>
            <a:r>
              <a:rPr lang="es-MX" i="1" dirty="0" err="1">
                <a:latin typeface="Times New Roman" panose="02020603050405020304" pitchFamily="18" charset="0"/>
                <a:cs typeface="Times New Roman" panose="02020603050405020304" pitchFamily="18" charset="0"/>
              </a:rPr>
              <a:t>pE</a:t>
            </a:r>
            <a:endParaRPr lang="es-MX" i="1" dirty="0">
              <a:latin typeface="Times New Roman" panose="02020603050405020304" pitchFamily="18" charset="0"/>
              <a:cs typeface="Times New Roman" panose="02020603050405020304" pitchFamily="18" charset="0"/>
            </a:endParaRPr>
          </a:p>
        </p:txBody>
      </p:sp>
      <p:sp>
        <p:nvSpPr>
          <p:cNvPr id="12" name="CuadroTexto 11">
            <a:extLst>
              <a:ext uri="{FF2B5EF4-FFF2-40B4-BE49-F238E27FC236}">
                <a16:creationId xmlns:a16="http://schemas.microsoft.com/office/drawing/2014/main" id="{012EB056-C72F-41F3-852A-6F79159BC785}"/>
              </a:ext>
            </a:extLst>
          </p:cNvPr>
          <p:cNvSpPr txBox="1"/>
          <p:nvPr/>
        </p:nvSpPr>
        <p:spPr>
          <a:xfrm>
            <a:off x="4932116" y="4149080"/>
            <a:ext cx="450980" cy="369332"/>
          </a:xfrm>
          <a:prstGeom prst="rect">
            <a:avLst/>
          </a:prstGeom>
          <a:noFill/>
        </p:spPr>
        <p:txBody>
          <a:bodyPr wrap="square">
            <a:spAutoFit/>
          </a:bodyPr>
          <a:lstStyle/>
          <a:p>
            <a:r>
              <a:rPr lang="es-MX" i="1" dirty="0">
                <a:latin typeface="Times New Roman" panose="02020603050405020304" pitchFamily="18" charset="0"/>
                <a:cs typeface="Times New Roman" panose="02020603050405020304" pitchFamily="18" charset="0"/>
              </a:rPr>
              <a:t>Eh</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559383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3 Marcador de número de diapositiva"/>
          <p:cNvSpPr txBox="1">
            <a:spLocks noGrp="1"/>
          </p:cNvSpPr>
          <p:nvPr/>
        </p:nvSpPr>
        <p:spPr bwMode="auto">
          <a:xfrm>
            <a:off x="8077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fld id="{E7E712AC-61C8-46B5-A67F-D1E5C1F02945}" type="slidenum">
              <a:rPr lang="en-US" altLang="es-MX" sz="1400">
                <a:latin typeface="Times New Roman" panose="02020603050405020304" pitchFamily="18" charset="0"/>
              </a:rPr>
              <a:pPr algn="r">
                <a:spcBef>
                  <a:spcPct val="0"/>
                </a:spcBef>
                <a:buFontTx/>
                <a:buNone/>
              </a:pPr>
              <a:t>48</a:t>
            </a:fld>
            <a:endParaRPr lang="en-US" altLang="es-MX" sz="1400">
              <a:latin typeface="Times New Roman" panose="02020603050405020304" pitchFamily="18" charset="0"/>
            </a:endParaRPr>
          </a:p>
        </p:txBody>
      </p:sp>
      <p:graphicFrame>
        <p:nvGraphicFramePr>
          <p:cNvPr id="58371" name="Object 2"/>
          <p:cNvGraphicFramePr>
            <a:graphicFrameLocks noChangeAspect="1"/>
          </p:cNvGraphicFramePr>
          <p:nvPr/>
        </p:nvGraphicFramePr>
        <p:xfrm>
          <a:off x="1738314" y="296863"/>
          <a:ext cx="5286375" cy="6229350"/>
        </p:xfrm>
        <a:graphic>
          <a:graphicData uri="http://schemas.openxmlformats.org/presentationml/2006/ole">
            <mc:AlternateContent xmlns:mc="http://schemas.openxmlformats.org/markup-compatibility/2006">
              <mc:Choice xmlns:v="urn:schemas-microsoft-com:vml" Requires="v">
                <p:oleObj spid="_x0000_s14376" name="SPW 4.0 Graph" r:id="rId4" imgW="7615800" imgH="8975520" progId="JandelGraphicObject.2">
                  <p:embed/>
                </p:oleObj>
              </mc:Choice>
              <mc:Fallback>
                <p:oleObj name="SPW 4.0 Graph" r:id="rId4" imgW="7615800" imgH="8975520" progId="JandelGraphicObject.2">
                  <p:embed/>
                  <p:pic>
                    <p:nvPicPr>
                      <p:cNvPr id="58371"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38314" y="296863"/>
                        <a:ext cx="5286375" cy="6229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8372" name="Text Box 3"/>
          <p:cNvSpPr txBox="1">
            <a:spLocks noChangeArrowheads="1"/>
          </p:cNvSpPr>
          <p:nvPr/>
        </p:nvSpPr>
        <p:spPr bwMode="auto">
          <a:xfrm>
            <a:off x="6527484" y="3326130"/>
            <a:ext cx="445674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2400" dirty="0">
                <a:latin typeface="Times New Roman" panose="02020603050405020304" pitchFamily="18" charset="0"/>
              </a:rPr>
              <a:t>Diagrama Eh-pH mostrando los limites de estabilidad del agua liquida.</a:t>
            </a:r>
          </a:p>
        </p:txBody>
      </p:sp>
    </p:spTree>
    <p:extLst>
      <p:ext uri="{BB962C8B-B14F-4D97-AF65-F5344CB8AC3E}">
        <p14:creationId xmlns:p14="http://schemas.microsoft.com/office/powerpoint/2010/main" val="7199747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3 Marcador de número de diapositiva"/>
          <p:cNvSpPr txBox="1">
            <a:spLocks noGrp="1"/>
          </p:cNvSpPr>
          <p:nvPr/>
        </p:nvSpPr>
        <p:spPr bwMode="auto">
          <a:xfrm>
            <a:off x="8077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fld id="{E7E712AC-61C8-46B5-A67F-D1E5C1F02945}" type="slidenum">
              <a:rPr lang="en-US" altLang="es-MX" sz="1400">
                <a:latin typeface="Times New Roman" panose="02020603050405020304" pitchFamily="18" charset="0"/>
              </a:rPr>
              <a:pPr algn="r">
                <a:spcBef>
                  <a:spcPct val="0"/>
                </a:spcBef>
                <a:buFontTx/>
                <a:buNone/>
              </a:pPr>
              <a:t>49</a:t>
            </a:fld>
            <a:endParaRPr lang="en-US" altLang="es-MX" sz="1400">
              <a:latin typeface="Times New Roman" panose="02020603050405020304" pitchFamily="18" charset="0"/>
            </a:endParaRPr>
          </a:p>
        </p:txBody>
      </p:sp>
      <p:graphicFrame>
        <p:nvGraphicFramePr>
          <p:cNvPr id="58371" name="Object 2"/>
          <p:cNvGraphicFramePr>
            <a:graphicFrameLocks noChangeAspect="1"/>
          </p:cNvGraphicFramePr>
          <p:nvPr/>
        </p:nvGraphicFramePr>
        <p:xfrm>
          <a:off x="1738314" y="296863"/>
          <a:ext cx="5286375" cy="6229350"/>
        </p:xfrm>
        <a:graphic>
          <a:graphicData uri="http://schemas.openxmlformats.org/presentationml/2006/ole">
            <mc:AlternateContent xmlns:mc="http://schemas.openxmlformats.org/markup-compatibility/2006">
              <mc:Choice xmlns:v="urn:schemas-microsoft-com:vml" Requires="v">
                <p:oleObj spid="_x0000_s15400" name="SPW 4.0 Graph" r:id="rId4" imgW="7615800" imgH="8975520" progId="JandelGraphicObject.2">
                  <p:embed/>
                </p:oleObj>
              </mc:Choice>
              <mc:Fallback>
                <p:oleObj name="SPW 4.0 Graph" r:id="rId4" imgW="7615800" imgH="8975520" progId="JandelGraphicObject.2">
                  <p:embed/>
                  <p:pic>
                    <p:nvPicPr>
                      <p:cNvPr id="58371"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38314" y="296863"/>
                        <a:ext cx="5286375" cy="6229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8372" name="Text Box 3"/>
          <p:cNvSpPr txBox="1">
            <a:spLocks noChangeArrowheads="1"/>
          </p:cNvSpPr>
          <p:nvPr/>
        </p:nvSpPr>
        <p:spPr bwMode="auto">
          <a:xfrm>
            <a:off x="6527484" y="3326130"/>
            <a:ext cx="445674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es-MX" altLang="es-MX" sz="2400" dirty="0">
                <a:latin typeface="Times New Roman" panose="02020603050405020304" pitchFamily="18" charset="0"/>
              </a:rPr>
              <a:t>Diagrama Eh-pH mostrando los limites de estabilidad del agua liquida.</a:t>
            </a:r>
          </a:p>
        </p:txBody>
      </p:sp>
    </p:spTree>
    <p:extLst>
      <p:ext uri="{BB962C8B-B14F-4D97-AF65-F5344CB8AC3E}">
        <p14:creationId xmlns:p14="http://schemas.microsoft.com/office/powerpoint/2010/main" val="18075821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4"/>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988908" y="398096"/>
            <a:ext cx="4802188" cy="616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7" name="Rectangle 7"/>
          <p:cNvSpPr>
            <a:spLocks noGrp="1" noChangeArrowheads="1"/>
          </p:cNvSpPr>
          <p:nvPr>
            <p:ph type="body" sz="half" idx="4294967295"/>
          </p:nvPr>
        </p:nvSpPr>
        <p:spPr>
          <a:xfrm>
            <a:off x="262547" y="2529500"/>
            <a:ext cx="6525113" cy="1374286"/>
          </a:xfrm>
        </p:spPr>
        <p:txBody>
          <a:bodyPr/>
          <a:lstStyle/>
          <a:p>
            <a:pPr algn="just" eaLnBrk="1" hangingPunct="1">
              <a:defRPr/>
            </a:pPr>
            <a:r>
              <a:rPr lang="es-MX" sz="2000" dirty="0">
                <a:latin typeface="Times New Roman" panose="02020603050405020304" pitchFamily="18" charset="0"/>
                <a:cs typeface="Times New Roman" panose="02020603050405020304" pitchFamily="18" charset="0"/>
              </a:rPr>
              <a:t>En la naturaleza, el Eh varia de +0.8 a –0.5 V y el pH varia entre  1 y 10</a:t>
            </a:r>
          </a:p>
          <a:p>
            <a:pPr algn="just" eaLnBrk="1" hangingPunct="1">
              <a:defRPr/>
            </a:pPr>
            <a:r>
              <a:rPr lang="es-MX" sz="2000" dirty="0">
                <a:latin typeface="Times New Roman" panose="02020603050405020304" pitchFamily="18" charset="0"/>
                <a:cs typeface="Times New Roman" panose="02020603050405020304" pitchFamily="18" charset="0"/>
              </a:rPr>
              <a:t>Los rangos de los valores ambientales  de Eh y pH se muestran en el diagrama de la  derecha.</a:t>
            </a:r>
            <a:endParaRPr lang="es-MX" sz="2400"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13498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69869" y="308749"/>
            <a:ext cx="11301573" cy="5909310"/>
          </a:xfrm>
          <a:prstGeom prst="rect">
            <a:avLst/>
          </a:prstGeom>
        </p:spPr>
        <p:txBody>
          <a:bodyPr wrap="square">
            <a:spAutoFit/>
          </a:bodyPr>
          <a:lstStyle/>
          <a:p>
            <a:pPr algn="just"/>
            <a:r>
              <a:rPr lang="es-ES" b="1" dirty="0">
                <a:latin typeface="Times New Roman" panose="02020603050405020304" pitchFamily="18" charset="0"/>
                <a:cs typeface="Times New Roman" panose="02020603050405020304" pitchFamily="18" charset="0"/>
              </a:rPr>
              <a:t>Reacciones de formación de complejos ionizados</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Son reacciones en las que un “</a:t>
            </a:r>
            <a:r>
              <a:rPr lang="es-ES" b="1" dirty="0">
                <a:latin typeface="Times New Roman" panose="02020603050405020304" pitchFamily="18" charset="0"/>
                <a:cs typeface="Times New Roman" panose="02020603050405020304" pitchFamily="18" charset="0"/>
              </a:rPr>
              <a:t>metal”</a:t>
            </a:r>
            <a:r>
              <a:rPr lang="es-ES" dirty="0">
                <a:latin typeface="Times New Roman" panose="02020603050405020304" pitchFamily="18" charset="0"/>
                <a:cs typeface="Times New Roman" panose="02020603050405020304" pitchFamily="18" charset="0"/>
              </a:rPr>
              <a:t> o “</a:t>
            </a:r>
            <a:r>
              <a:rPr lang="es-ES" b="1" dirty="0">
                <a:latin typeface="Times New Roman" panose="02020603050405020304" pitchFamily="18" charset="0"/>
                <a:cs typeface="Times New Roman" panose="02020603050405020304" pitchFamily="18" charset="0"/>
              </a:rPr>
              <a:t>catión metálico”</a:t>
            </a:r>
            <a:r>
              <a:rPr lang="es-ES" dirty="0">
                <a:latin typeface="Times New Roman" panose="02020603050405020304" pitchFamily="18" charset="0"/>
                <a:cs typeface="Times New Roman" panose="02020603050405020304" pitchFamily="18" charset="0"/>
              </a:rPr>
              <a:t> central con déficit de electrones actuando como “</a:t>
            </a:r>
            <a:r>
              <a:rPr lang="es-ES" b="1" i="1" dirty="0">
                <a:latin typeface="Times New Roman" panose="02020603050405020304" pitchFamily="18" charset="0"/>
                <a:cs typeface="Times New Roman" panose="02020603050405020304" pitchFamily="18" charset="0"/>
              </a:rPr>
              <a:t>aceptor</a:t>
            </a:r>
            <a:r>
              <a:rPr lang="es-ES" dirty="0">
                <a:latin typeface="Times New Roman" panose="02020603050405020304" pitchFamily="18" charset="0"/>
                <a:cs typeface="Times New Roman" panose="02020603050405020304" pitchFamily="18" charset="0"/>
              </a:rPr>
              <a:t>”,  se enlazan o (</a:t>
            </a:r>
            <a:r>
              <a:rPr lang="es-ES" b="1" i="1" dirty="0">
                <a:latin typeface="Times New Roman" panose="02020603050405020304" pitchFamily="18" charset="0"/>
                <a:cs typeface="Times New Roman" panose="02020603050405020304" pitchFamily="18" charset="0"/>
              </a:rPr>
              <a:t>formando complejos ionizados</a:t>
            </a:r>
            <a:r>
              <a:rPr lang="es-ES" dirty="0">
                <a:latin typeface="Times New Roman" panose="02020603050405020304" pitchFamily="18" charset="0"/>
                <a:cs typeface="Times New Roman" panose="02020603050405020304" pitchFamily="18" charset="0"/>
              </a:rPr>
              <a:t>) con sustancias con pares de electrones sin compartir denominadas “</a:t>
            </a:r>
            <a:r>
              <a:rPr lang="es-ES" b="1" dirty="0">
                <a:latin typeface="Times New Roman" panose="02020603050405020304" pitchFamily="18" charset="0"/>
                <a:cs typeface="Times New Roman" panose="02020603050405020304" pitchFamily="18" charset="0"/>
              </a:rPr>
              <a:t>ligandos</a:t>
            </a:r>
            <a:r>
              <a:rPr lang="es-ES" dirty="0">
                <a:latin typeface="Times New Roman" panose="02020603050405020304" pitchFamily="18" charset="0"/>
                <a:cs typeface="Times New Roman" panose="02020603050405020304" pitchFamily="18" charset="0"/>
              </a:rPr>
              <a:t>” para forman complejos o compuestos de coordinación. En un gran numero de casos, los que participan son metales de transición y algunos </a:t>
            </a:r>
            <a:r>
              <a:rPr lang="es-ES" dirty="0" err="1">
                <a:latin typeface="Times New Roman" panose="02020603050405020304" pitchFamily="18" charset="0"/>
                <a:cs typeface="Times New Roman" panose="02020603050405020304" pitchFamily="18" charset="0"/>
              </a:rPr>
              <a:t>alcalinoterros</a:t>
            </a:r>
            <a:r>
              <a:rPr lang="es-ES" dirty="0">
                <a:latin typeface="Times New Roman" panose="02020603050405020304" pitchFamily="18" charset="0"/>
                <a:cs typeface="Times New Roman" panose="02020603050405020304" pitchFamily="18" charset="0"/>
              </a:rPr>
              <a:t>, se forman complejos muy estables, según el siguiente modelo:</a:t>
            </a:r>
          </a:p>
          <a:p>
            <a:pPr algn="just"/>
            <a:endParaRPr lang="es-ES" dirty="0">
              <a:latin typeface="Times New Roman" panose="02020603050405020304" pitchFamily="18" charset="0"/>
              <a:cs typeface="Times New Roman" panose="02020603050405020304" pitchFamily="18" charset="0"/>
            </a:endParaRPr>
          </a:p>
          <a:p>
            <a:pPr algn="just"/>
            <a:endParaRPr lang="es-ES" dirty="0">
              <a:latin typeface="Times New Roman" panose="02020603050405020304" pitchFamily="18" charset="0"/>
              <a:cs typeface="Times New Roman" panose="02020603050405020304" pitchFamily="18" charset="0"/>
            </a:endParaRPr>
          </a:p>
          <a:p>
            <a:pPr algn="just"/>
            <a:endParaRPr lang="es-ES" dirty="0">
              <a:latin typeface="Times New Roman" panose="02020603050405020304" pitchFamily="18" charset="0"/>
              <a:cs typeface="Times New Roman" panose="02020603050405020304" pitchFamily="18" charset="0"/>
            </a:endParaRPr>
          </a:p>
          <a:p>
            <a:pPr algn="just"/>
            <a:endParaRPr lang="es-ES" dirty="0">
              <a:latin typeface="Times New Roman" panose="02020603050405020304" pitchFamily="18" charset="0"/>
              <a:cs typeface="Times New Roman" panose="02020603050405020304" pitchFamily="18" charset="0"/>
            </a:endParaRPr>
          </a:p>
          <a:p>
            <a:pPr algn="just"/>
            <a:endParaRPr lang="es-ES" dirty="0">
              <a:latin typeface="Times New Roman" panose="02020603050405020304" pitchFamily="18" charset="0"/>
              <a:cs typeface="Times New Roman" panose="02020603050405020304" pitchFamily="18" charset="0"/>
            </a:endParaRP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En aguas naturales los “</a:t>
            </a:r>
            <a:r>
              <a:rPr lang="es-ES" b="1" i="1" dirty="0" err="1">
                <a:latin typeface="Times New Roman" panose="02020603050405020304" pitchFamily="18" charset="0"/>
                <a:cs typeface="Times New Roman" panose="02020603050405020304" pitchFamily="18" charset="0"/>
              </a:rPr>
              <a:t>ligandos</a:t>
            </a:r>
            <a:r>
              <a:rPr lang="es-ES" dirty="0">
                <a:latin typeface="Times New Roman" panose="02020603050405020304" pitchFamily="18" charset="0"/>
                <a:cs typeface="Times New Roman" panose="02020603050405020304" pitchFamily="18" charset="0"/>
              </a:rPr>
              <a:t>” más importantes son aniones y moléculas neutras inorgánicas, como: OH</a:t>
            </a:r>
            <a:r>
              <a:rPr lang="es-ES" baseline="30000" dirty="0">
                <a:latin typeface="Times New Roman" panose="02020603050405020304" pitchFamily="18" charset="0"/>
                <a:cs typeface="Times New Roman" panose="02020603050405020304" pitchFamily="18" charset="0"/>
              </a:rPr>
              <a:t>-</a:t>
            </a:r>
            <a:r>
              <a:rPr lang="es-ES" dirty="0">
                <a:latin typeface="Times New Roman" panose="02020603050405020304" pitchFamily="18" charset="0"/>
                <a:cs typeface="Times New Roman" panose="02020603050405020304" pitchFamily="18" charset="0"/>
              </a:rPr>
              <a:t>, X</a:t>
            </a:r>
            <a:r>
              <a:rPr lang="es-ES" baseline="30000" dirty="0">
                <a:latin typeface="Times New Roman" panose="02020603050405020304" pitchFamily="18" charset="0"/>
                <a:cs typeface="Times New Roman" panose="02020603050405020304" pitchFamily="18" charset="0"/>
              </a:rPr>
              <a:t>-</a:t>
            </a:r>
            <a:r>
              <a:rPr lang="es-ES" dirty="0">
                <a:latin typeface="Times New Roman" panose="02020603050405020304" pitchFamily="18" charset="0"/>
                <a:cs typeface="Times New Roman" panose="02020603050405020304" pitchFamily="18" charset="0"/>
              </a:rPr>
              <a:t>, H</a:t>
            </a:r>
            <a:r>
              <a:rPr lang="es-ES" baseline="-25000" dirty="0">
                <a:latin typeface="Times New Roman" panose="02020603050405020304" pitchFamily="18" charset="0"/>
                <a:cs typeface="Times New Roman" panose="02020603050405020304" pitchFamily="18" charset="0"/>
              </a:rPr>
              <a:t>2</a:t>
            </a:r>
            <a:r>
              <a:rPr lang="es-ES" dirty="0">
                <a:latin typeface="Times New Roman" panose="02020603050405020304" pitchFamily="18" charset="0"/>
                <a:cs typeface="Times New Roman" panose="02020603050405020304" pitchFamily="18" charset="0"/>
              </a:rPr>
              <a:t>O, NH</a:t>
            </a:r>
            <a:r>
              <a:rPr lang="es-ES" baseline="-25000" dirty="0">
                <a:latin typeface="Times New Roman" panose="02020603050405020304" pitchFamily="18" charset="0"/>
                <a:cs typeface="Times New Roman" panose="02020603050405020304" pitchFamily="18" charset="0"/>
              </a:rPr>
              <a:t>3</a:t>
            </a:r>
            <a:r>
              <a:rPr lang="es-ES" dirty="0">
                <a:latin typeface="Times New Roman" panose="02020603050405020304" pitchFamily="18" charset="0"/>
                <a:cs typeface="Times New Roman" panose="02020603050405020304" pitchFamily="18" charset="0"/>
              </a:rPr>
              <a:t>,  entre otros, además de especies químicas orgánicas, relacionadas con los ácidos húmicos y </a:t>
            </a:r>
            <a:r>
              <a:rPr lang="es-ES" dirty="0" err="1">
                <a:latin typeface="Times New Roman" panose="02020603050405020304" pitchFamily="18" charset="0"/>
                <a:cs typeface="Times New Roman" panose="02020603050405020304" pitchFamily="18" charset="0"/>
              </a:rPr>
              <a:t>fúlvicos</a:t>
            </a:r>
            <a:r>
              <a:rPr lang="es-ES" dirty="0">
                <a:latin typeface="Times New Roman" panose="02020603050405020304" pitchFamily="18" charset="0"/>
                <a:cs typeface="Times New Roman" panose="02020603050405020304" pitchFamily="18" charset="0"/>
              </a:rPr>
              <a:t> (Los ácidos húmicos están en los suelos son la parte activa de la materia orgánica, en presencia de medio ácidos, precipitan por ser insolubles en ellos, los </a:t>
            </a:r>
            <a:r>
              <a:rPr lang="es-ES" dirty="0" err="1">
                <a:latin typeface="Times New Roman" panose="02020603050405020304" pitchFamily="18" charset="0"/>
                <a:cs typeface="Times New Roman" panose="02020603050405020304" pitchFamily="18" charset="0"/>
              </a:rPr>
              <a:t>fúlvicos</a:t>
            </a:r>
            <a:r>
              <a:rPr lang="es-ES" dirty="0">
                <a:latin typeface="Times New Roman" panose="02020603050405020304" pitchFamily="18" charset="0"/>
                <a:cs typeface="Times New Roman" panose="02020603050405020304" pitchFamily="18" charset="0"/>
              </a:rPr>
              <a:t>, se mantienen en fase líquida al disolverse en ácidos), aminoácidos provenientes de proteínas y grupos funcionales orgánicos RCOO</a:t>
            </a:r>
            <a:r>
              <a:rPr lang="es-ES" baseline="30000" dirty="0">
                <a:latin typeface="Times New Roman" panose="02020603050405020304" pitchFamily="18" charset="0"/>
                <a:cs typeface="Times New Roman" panose="02020603050405020304" pitchFamily="18" charset="0"/>
              </a:rPr>
              <a:t>-</a:t>
            </a:r>
            <a:r>
              <a:rPr lang="es-ES" dirty="0">
                <a:latin typeface="Times New Roman" panose="02020603050405020304" pitchFamily="18" charset="0"/>
                <a:cs typeface="Times New Roman" panose="02020603050405020304" pitchFamily="18" charset="0"/>
              </a:rPr>
              <a:t>, RO</a:t>
            </a:r>
            <a:r>
              <a:rPr lang="es-ES" baseline="30000" dirty="0">
                <a:latin typeface="Times New Roman" panose="02020603050405020304" pitchFamily="18" charset="0"/>
                <a:cs typeface="Times New Roman" panose="02020603050405020304" pitchFamily="18" charset="0"/>
              </a:rPr>
              <a:t>-</a:t>
            </a:r>
            <a:r>
              <a:rPr lang="es-ES" dirty="0">
                <a:latin typeface="Times New Roman" panose="02020603050405020304" pitchFamily="18" charset="0"/>
                <a:cs typeface="Times New Roman" panose="02020603050405020304" pitchFamily="18" charset="0"/>
              </a:rPr>
              <a:t>, RNH</a:t>
            </a:r>
            <a:r>
              <a:rPr lang="es-ES" baseline="-25000" dirty="0">
                <a:latin typeface="Times New Roman" panose="02020603050405020304" pitchFamily="18" charset="0"/>
                <a:cs typeface="Times New Roman" panose="02020603050405020304" pitchFamily="18" charset="0"/>
              </a:rPr>
              <a:t>2</a:t>
            </a:r>
            <a:r>
              <a:rPr lang="es-ES" dirty="0">
                <a:latin typeface="Times New Roman" panose="02020603050405020304" pitchFamily="18" charset="0"/>
                <a:cs typeface="Times New Roman" panose="02020603050405020304" pitchFamily="18" charset="0"/>
              </a:rPr>
              <a:t>, ROPO</a:t>
            </a:r>
            <a:r>
              <a:rPr lang="es-ES" baseline="-25000" dirty="0">
                <a:latin typeface="Times New Roman" panose="02020603050405020304" pitchFamily="18" charset="0"/>
                <a:cs typeface="Times New Roman" panose="02020603050405020304" pitchFamily="18" charset="0"/>
              </a:rPr>
              <a:t>3</a:t>
            </a:r>
            <a:r>
              <a:rPr lang="es-ES" baseline="30000" dirty="0">
                <a:latin typeface="Times New Roman" panose="02020603050405020304" pitchFamily="18" charset="0"/>
                <a:cs typeface="Times New Roman" panose="02020603050405020304" pitchFamily="18" charset="0"/>
              </a:rPr>
              <a:t>-</a:t>
            </a:r>
            <a:r>
              <a:rPr lang="es-ES" dirty="0">
                <a:latin typeface="Times New Roman" panose="02020603050405020304" pitchFamily="18" charset="0"/>
                <a:cs typeface="Times New Roman" panose="02020603050405020304" pitchFamily="18" charset="0"/>
              </a:rPr>
              <a:t>, •••</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Los “</a:t>
            </a:r>
            <a:r>
              <a:rPr lang="es-ES" b="1" dirty="0" err="1">
                <a:latin typeface="Times New Roman" panose="02020603050405020304" pitchFamily="18" charset="0"/>
                <a:cs typeface="Times New Roman" panose="02020603050405020304" pitchFamily="18" charset="0"/>
              </a:rPr>
              <a:t>ligando</a:t>
            </a:r>
            <a:r>
              <a:rPr lang="es-ES" dirty="0" err="1">
                <a:latin typeface="Times New Roman" panose="02020603050405020304" pitchFamily="18" charset="0"/>
                <a:cs typeface="Times New Roman" panose="02020603050405020304" pitchFamily="18" charset="0"/>
              </a:rPr>
              <a:t>s</a:t>
            </a:r>
            <a:r>
              <a:rPr lang="es-ES" dirty="0">
                <a:latin typeface="Times New Roman" panose="02020603050405020304" pitchFamily="18" charset="0"/>
                <a:cs typeface="Times New Roman" panose="02020603050405020304" pitchFamily="18" charset="0"/>
              </a:rPr>
              <a:t>” presentes en aguas producto de actividades contaminadoras y que producen complejos estables, son los que provienen  de detergentes (</a:t>
            </a:r>
            <a:r>
              <a:rPr lang="es-ES" dirty="0" err="1">
                <a:latin typeface="Times New Roman" panose="02020603050405020304" pitchFamily="18" charset="0"/>
                <a:cs typeface="Times New Roman" panose="02020603050405020304" pitchFamily="18" charset="0"/>
              </a:rPr>
              <a:t>polifosfatos</a:t>
            </a:r>
            <a:r>
              <a:rPr lang="es-ES" dirty="0">
                <a:latin typeface="Times New Roman" panose="02020603050405020304" pitchFamily="18" charset="0"/>
                <a:cs typeface="Times New Roman" panose="02020603050405020304" pitchFamily="18" charset="0"/>
              </a:rPr>
              <a:t> P</a:t>
            </a:r>
            <a:r>
              <a:rPr lang="es-ES" baseline="-25000" dirty="0">
                <a:latin typeface="Times New Roman" panose="02020603050405020304" pitchFamily="18" charset="0"/>
                <a:cs typeface="Times New Roman" panose="02020603050405020304" pitchFamily="18" charset="0"/>
              </a:rPr>
              <a:t>3</a:t>
            </a:r>
            <a:r>
              <a:rPr lang="es-ES" dirty="0">
                <a:latin typeface="Times New Roman" panose="02020603050405020304" pitchFamily="18" charset="0"/>
                <a:cs typeface="Times New Roman" panose="02020603050405020304" pitchFamily="18" charset="0"/>
              </a:rPr>
              <a:t>O</a:t>
            </a:r>
            <a:r>
              <a:rPr lang="es-ES" baseline="-25000" dirty="0">
                <a:latin typeface="Times New Roman" panose="02020603050405020304" pitchFamily="18" charset="0"/>
                <a:cs typeface="Times New Roman" panose="02020603050405020304" pitchFamily="18" charset="0"/>
              </a:rPr>
              <a:t>10</a:t>
            </a:r>
            <a:r>
              <a:rPr lang="es-ES" baseline="30000" dirty="0">
                <a:latin typeface="Times New Roman" panose="02020603050405020304" pitchFamily="18" charset="0"/>
                <a:cs typeface="Times New Roman" panose="02020603050405020304" pitchFamily="18" charset="0"/>
              </a:rPr>
              <a:t>5-</a:t>
            </a:r>
            <a:r>
              <a:rPr lang="es-ES" dirty="0">
                <a:latin typeface="Times New Roman" panose="02020603050405020304" pitchFamily="18" charset="0"/>
                <a:cs typeface="Times New Roman" panose="02020603050405020304" pitchFamily="18" charset="0"/>
              </a:rPr>
              <a:t>, </a:t>
            </a:r>
            <a:r>
              <a:rPr lang="es-ES" dirty="0" err="1">
                <a:latin typeface="Times New Roman" panose="02020603050405020304" pitchFamily="18" charset="0"/>
                <a:cs typeface="Times New Roman" panose="02020603050405020304" pitchFamily="18" charset="0"/>
              </a:rPr>
              <a:t>nitrilotriacetatos</a:t>
            </a:r>
            <a:r>
              <a:rPr lang="es-ES" dirty="0">
                <a:latin typeface="Times New Roman" panose="02020603050405020304" pitchFamily="18" charset="0"/>
                <a:cs typeface="Times New Roman" panose="02020603050405020304" pitchFamily="18" charset="0"/>
              </a:rPr>
              <a:t>=NTA (N(CH</a:t>
            </a:r>
            <a:r>
              <a:rPr lang="es-ES" baseline="-25000" dirty="0">
                <a:latin typeface="Times New Roman" panose="02020603050405020304" pitchFamily="18" charset="0"/>
                <a:cs typeface="Times New Roman" panose="02020603050405020304" pitchFamily="18" charset="0"/>
              </a:rPr>
              <a:t>2</a:t>
            </a:r>
            <a:r>
              <a:rPr lang="es-ES" dirty="0">
                <a:latin typeface="Times New Roman" panose="02020603050405020304" pitchFamily="18" charset="0"/>
                <a:cs typeface="Times New Roman" panose="02020603050405020304" pitchFamily="18" charset="0"/>
              </a:rPr>
              <a:t>COO</a:t>
            </a:r>
            <a:r>
              <a:rPr lang="es-ES" baseline="30000" dirty="0">
                <a:latin typeface="Times New Roman" panose="02020603050405020304" pitchFamily="18" charset="0"/>
                <a:cs typeface="Times New Roman" panose="02020603050405020304" pitchFamily="18" charset="0"/>
              </a:rPr>
              <a:t>-</a:t>
            </a:r>
            <a:r>
              <a:rPr lang="es-ES" dirty="0">
                <a:latin typeface="Times New Roman" panose="02020603050405020304" pitchFamily="18" charset="0"/>
                <a:cs typeface="Times New Roman" panose="02020603050405020304" pitchFamily="18" charset="0"/>
              </a:rPr>
              <a:t>)</a:t>
            </a:r>
            <a:r>
              <a:rPr lang="es-ES" baseline="-25000" dirty="0">
                <a:latin typeface="Times New Roman" panose="02020603050405020304" pitchFamily="18" charset="0"/>
                <a:cs typeface="Times New Roman" panose="02020603050405020304" pitchFamily="18" charset="0"/>
              </a:rPr>
              <a:t>3</a:t>
            </a:r>
            <a:r>
              <a:rPr lang="es-ES" dirty="0">
                <a:latin typeface="Times New Roman" panose="02020603050405020304" pitchFamily="18" charset="0"/>
                <a:cs typeface="Times New Roman" panose="02020603050405020304" pitchFamily="18" charset="0"/>
              </a:rPr>
              <a:t>, citratos, entre otros; o por  derrames de la industria de galvanización (Cd</a:t>
            </a:r>
            <a:r>
              <a:rPr lang="es-ES" baseline="30000" dirty="0">
                <a:latin typeface="Times New Roman" panose="02020603050405020304" pitchFamily="18" charset="0"/>
                <a:cs typeface="Times New Roman" panose="02020603050405020304" pitchFamily="18" charset="0"/>
              </a:rPr>
              <a:t>2+</a:t>
            </a:r>
            <a:r>
              <a:rPr lang="es-ES" dirty="0">
                <a:latin typeface="Times New Roman" panose="02020603050405020304" pitchFamily="18" charset="0"/>
                <a:cs typeface="Times New Roman" panose="02020603050405020304" pitchFamily="18" charset="0"/>
              </a:rPr>
              <a:t>+CN↔[Cd(CN)</a:t>
            </a:r>
            <a:r>
              <a:rPr lang="es-ES" baseline="30000" dirty="0">
                <a:latin typeface="Times New Roman" panose="02020603050405020304" pitchFamily="18" charset="0"/>
                <a:cs typeface="Times New Roman" panose="02020603050405020304" pitchFamily="18" charset="0"/>
              </a:rPr>
              <a:t>-</a:t>
            </a:r>
            <a:r>
              <a:rPr lang="es-ES" dirty="0">
                <a:latin typeface="Times New Roman" panose="02020603050405020304" pitchFamily="18" charset="0"/>
                <a:cs typeface="Times New Roman" panose="02020603050405020304" pitchFamily="18" charset="0"/>
              </a:rPr>
              <a:t>], Cd</a:t>
            </a:r>
            <a:r>
              <a:rPr lang="es-ES" baseline="30000" dirty="0">
                <a:latin typeface="Times New Roman" panose="02020603050405020304" pitchFamily="18" charset="0"/>
                <a:cs typeface="Times New Roman" panose="02020603050405020304" pitchFamily="18" charset="0"/>
              </a:rPr>
              <a:t>2+</a:t>
            </a:r>
            <a:r>
              <a:rPr lang="es-ES" dirty="0">
                <a:latin typeface="Times New Roman" panose="02020603050405020304" pitchFamily="18" charset="0"/>
                <a:cs typeface="Times New Roman" panose="02020603050405020304" pitchFamily="18" charset="0"/>
              </a:rPr>
              <a:t>+CN↔[Cd(CN)</a:t>
            </a:r>
            <a:r>
              <a:rPr lang="es-ES" baseline="-25000" dirty="0">
                <a:latin typeface="Times New Roman" panose="02020603050405020304" pitchFamily="18" charset="0"/>
                <a:cs typeface="Times New Roman" panose="02020603050405020304" pitchFamily="18" charset="0"/>
              </a:rPr>
              <a:t>4</a:t>
            </a:r>
            <a:r>
              <a:rPr lang="es-ES" baseline="30000" dirty="0">
                <a:latin typeface="Times New Roman" panose="02020603050405020304" pitchFamily="18" charset="0"/>
                <a:cs typeface="Times New Roman" panose="02020603050405020304" pitchFamily="18" charset="0"/>
              </a:rPr>
              <a:t>-</a:t>
            </a:r>
            <a:r>
              <a:rPr lang="es-ES"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graphicFrame>
        <p:nvGraphicFramePr>
          <p:cNvPr id="4" name="Objeto 3"/>
          <p:cNvGraphicFramePr>
            <a:graphicFrameLocks noChangeAspect="1"/>
          </p:cNvGraphicFramePr>
          <p:nvPr>
            <p:extLst>
              <p:ext uri="{D42A27DB-BD31-4B8C-83A1-F6EECF244321}">
                <p14:modId xmlns:p14="http://schemas.microsoft.com/office/powerpoint/2010/main" val="3349351265"/>
              </p:ext>
            </p:extLst>
          </p:nvPr>
        </p:nvGraphicFramePr>
        <p:xfrm>
          <a:off x="2811908" y="2187665"/>
          <a:ext cx="5291865" cy="1192533"/>
        </p:xfrm>
        <a:graphic>
          <a:graphicData uri="http://schemas.openxmlformats.org/presentationml/2006/ole">
            <mc:AlternateContent xmlns:mc="http://schemas.openxmlformats.org/markup-compatibility/2006">
              <mc:Choice xmlns:v="urn:schemas-microsoft-com:vml" Requires="v">
                <p:oleObj spid="_x0000_s18465" name="Equation" r:id="rId3" imgW="2705040" imgH="609480" progId="Equation.DSMT4">
                  <p:embed/>
                </p:oleObj>
              </mc:Choice>
              <mc:Fallback>
                <p:oleObj name="Equation" r:id="rId3" imgW="2705040" imgH="609480" progId="Equation.DSMT4">
                  <p:embed/>
                  <p:pic>
                    <p:nvPicPr>
                      <p:cNvPr id="0" name=""/>
                      <p:cNvPicPr/>
                      <p:nvPr/>
                    </p:nvPicPr>
                    <p:blipFill>
                      <a:blip r:embed="rId4"/>
                      <a:stretch>
                        <a:fillRect/>
                      </a:stretch>
                    </p:blipFill>
                    <p:spPr>
                      <a:xfrm>
                        <a:off x="2811908" y="2187665"/>
                        <a:ext cx="5291865" cy="1192533"/>
                      </a:xfrm>
                      <a:prstGeom prst="rect">
                        <a:avLst/>
                      </a:prstGeom>
                    </p:spPr>
                  </p:pic>
                </p:oleObj>
              </mc:Fallback>
            </mc:AlternateContent>
          </a:graphicData>
        </a:graphic>
      </p:graphicFrame>
    </p:spTree>
    <p:extLst>
      <p:ext uri="{BB962C8B-B14F-4D97-AF65-F5344CB8AC3E}">
        <p14:creationId xmlns:p14="http://schemas.microsoft.com/office/powerpoint/2010/main" val="27601694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95217" y="319023"/>
            <a:ext cx="11017321" cy="1477328"/>
          </a:xfrm>
          <a:prstGeom prst="rect">
            <a:avLst/>
          </a:prstGeom>
        </p:spPr>
        <p:txBody>
          <a:bodyPr wrap="square">
            <a:spAutoFit/>
          </a:bodyPr>
          <a:lstStyle/>
          <a:p>
            <a:pPr algn="just"/>
            <a:r>
              <a:rPr lang="es-MX" b="1" dirty="0">
                <a:latin typeface="Times New Roman" panose="02020603050405020304" pitchFamily="18" charset="0"/>
                <a:cs typeface="Times New Roman" panose="02020603050405020304" pitchFamily="18" charset="0"/>
              </a:rPr>
              <a:t>Reacciones de precipitación – disolución</a:t>
            </a:r>
          </a:p>
          <a:p>
            <a:pPr algn="just"/>
            <a:endParaRPr lang="es-MX" b="1"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La presencia de iones de carga opuesta en agua,  formadores de sales insolubles, pueden originar precipitación de las mismas. En aguas naturales es muy amplio el tipo de sales insolubles o poco solubles,  como los carbonatos, sulfatos, fosfatos, hidróxidos, sulfuros, etc. (aniones mayores) de metales alcalinotérreos y metales de transición. </a:t>
            </a:r>
          </a:p>
        </p:txBody>
      </p:sp>
      <p:pic>
        <p:nvPicPr>
          <p:cNvPr id="4" name="Imagen 3" descr="Contaminacion ambiental  desde la química.pdf - Adobe Acrobat Pro"/>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17468" t="40000" r="15186" b="44120"/>
          <a:stretch/>
        </p:blipFill>
        <p:spPr>
          <a:xfrm>
            <a:off x="1930513" y="1962289"/>
            <a:ext cx="7970423" cy="1561673"/>
          </a:xfrm>
          <a:prstGeom prst="rect">
            <a:avLst/>
          </a:prstGeom>
        </p:spPr>
      </p:pic>
      <p:sp>
        <p:nvSpPr>
          <p:cNvPr id="5" name="Rectángulo 4"/>
          <p:cNvSpPr/>
          <p:nvPr/>
        </p:nvSpPr>
        <p:spPr>
          <a:xfrm>
            <a:off x="695217" y="3825509"/>
            <a:ext cx="2896947" cy="369332"/>
          </a:xfrm>
          <a:prstGeom prst="rect">
            <a:avLst/>
          </a:prstGeom>
        </p:spPr>
        <p:txBody>
          <a:bodyPr wrap="none">
            <a:spAutoFit/>
          </a:bodyPr>
          <a:lstStyle/>
          <a:p>
            <a:r>
              <a:rPr lang="es-ES" dirty="0">
                <a:solidFill>
                  <a:srgbClr val="0C0C0C"/>
                </a:solidFill>
                <a:latin typeface="Times New Roman" panose="02020603050405020304" pitchFamily="18" charset="0"/>
              </a:rPr>
              <a:t>Ejempl</a:t>
            </a:r>
            <a:r>
              <a:rPr lang="es-ES" dirty="0">
                <a:solidFill>
                  <a:srgbClr val="262626"/>
                </a:solidFill>
                <a:latin typeface="Times New Roman" panose="02020603050405020304" pitchFamily="18" charset="0"/>
              </a:rPr>
              <a:t>os </a:t>
            </a:r>
            <a:r>
              <a:rPr lang="es-ES" dirty="0">
                <a:solidFill>
                  <a:srgbClr val="0C0C0C"/>
                </a:solidFill>
                <a:latin typeface="Times New Roman" panose="02020603050405020304" pitchFamily="18" charset="0"/>
              </a:rPr>
              <a:t>de </a:t>
            </a:r>
            <a:r>
              <a:rPr lang="es-ES" dirty="0">
                <a:solidFill>
                  <a:srgbClr val="262626"/>
                </a:solidFill>
                <a:latin typeface="Times New Roman" panose="02020603050405020304" pitchFamily="18" charset="0"/>
              </a:rPr>
              <a:t>sa</a:t>
            </a:r>
            <a:r>
              <a:rPr lang="es-ES" dirty="0">
                <a:solidFill>
                  <a:srgbClr val="0C0C0C"/>
                </a:solidFill>
                <a:latin typeface="Times New Roman" panose="02020603050405020304" pitchFamily="18" charset="0"/>
              </a:rPr>
              <a:t>les insolubles:</a:t>
            </a:r>
            <a:endParaRPr lang="es-ES" dirty="0"/>
          </a:p>
        </p:txBody>
      </p:sp>
      <p:pic>
        <p:nvPicPr>
          <p:cNvPr id="6" name="Imagen 5" descr="Contaminacion ambiental  desde la química.pdf - Adobe Acrobat Pro"/>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27925" t="65168" r="27136" b="22547"/>
          <a:stretch/>
        </p:blipFill>
        <p:spPr>
          <a:xfrm>
            <a:off x="2979504" y="4194841"/>
            <a:ext cx="5314683" cy="1207213"/>
          </a:xfrm>
          <a:prstGeom prst="rect">
            <a:avLst/>
          </a:prstGeom>
        </p:spPr>
      </p:pic>
    </p:spTree>
    <p:extLst>
      <p:ext uri="{BB962C8B-B14F-4D97-AF65-F5344CB8AC3E}">
        <p14:creationId xmlns:p14="http://schemas.microsoft.com/office/powerpoint/2010/main" val="8042621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97840" y="354598"/>
            <a:ext cx="11084560" cy="5909310"/>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Para la que ocurra la precipitación formen sales  es necesario que la concentración de los iones en el agua  (solución acuosa) se mayor  al producto de solubilidad (</a:t>
            </a:r>
            <a:r>
              <a:rPr lang="es-MX" b="1" dirty="0" err="1">
                <a:latin typeface="Times New Roman" panose="02020603050405020304" pitchFamily="18" charset="0"/>
                <a:cs typeface="Times New Roman" panose="02020603050405020304" pitchFamily="18" charset="0"/>
              </a:rPr>
              <a:t>K</a:t>
            </a:r>
            <a:r>
              <a:rPr lang="es-MX" b="1" baseline="-25000" dirty="0" err="1">
                <a:latin typeface="Times New Roman" panose="02020603050405020304" pitchFamily="18" charset="0"/>
                <a:cs typeface="Times New Roman" panose="02020603050405020304" pitchFamily="18" charset="0"/>
              </a:rPr>
              <a:t>sp</a:t>
            </a:r>
            <a:r>
              <a:rPr lang="es-MX" dirty="0">
                <a:latin typeface="Times New Roman" panose="02020603050405020304" pitchFamily="18" charset="0"/>
                <a:cs typeface="Times New Roman" panose="02020603050405020304" pitchFamily="18" charset="0"/>
              </a:rPr>
              <a:t>) de las sales, a una temperatura dada. El equilibrio entre los iones disueltos y la precipitación de sales solidas se le llama equilibrio de solubilización - precipitación,  en particular para el carbonato de calcio:</a:t>
            </a: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La constante de equilibrio (K) que para este tipo de reacciones será la constante del producto de solubilidad (</a:t>
            </a:r>
            <a:r>
              <a:rPr lang="es-MX" dirty="0" err="1">
                <a:latin typeface="Times New Roman" panose="02020603050405020304" pitchFamily="18" charset="0"/>
                <a:cs typeface="Times New Roman" panose="02020603050405020304" pitchFamily="18" charset="0"/>
              </a:rPr>
              <a:t>K</a:t>
            </a:r>
            <a:r>
              <a:rPr lang="es-MX" baseline="-25000" dirty="0" err="1">
                <a:latin typeface="Times New Roman" panose="02020603050405020304" pitchFamily="18" charset="0"/>
                <a:cs typeface="Times New Roman" panose="02020603050405020304" pitchFamily="18" charset="0"/>
              </a:rPr>
              <a:t>sp</a:t>
            </a:r>
            <a:r>
              <a:rPr lang="es-MX" dirty="0">
                <a:latin typeface="Times New Roman" panose="02020603050405020304" pitchFamily="18" charset="0"/>
                <a:cs typeface="Times New Roman" panose="02020603050405020304" pitchFamily="18" charset="0"/>
              </a:rPr>
              <a:t>) que en condiciones estándar (</a:t>
            </a:r>
            <a:r>
              <a:rPr lang="es-MX" b="1" dirty="0">
                <a:latin typeface="Times New Roman" panose="02020603050405020304" pitchFamily="18" charset="0"/>
                <a:cs typeface="Times New Roman" panose="02020603050405020304" pitchFamily="18" charset="0"/>
              </a:rPr>
              <a:t>T</a:t>
            </a:r>
            <a:r>
              <a:rPr lang="es-MX" dirty="0">
                <a:latin typeface="Times New Roman" panose="02020603050405020304" pitchFamily="18" charset="0"/>
                <a:cs typeface="Times New Roman" panose="02020603050405020304" pitchFamily="18" charset="0"/>
              </a:rPr>
              <a:t>=25 °C=298 K, </a:t>
            </a:r>
            <a:r>
              <a:rPr lang="es-MX" b="1" dirty="0">
                <a:latin typeface="Times New Roman" panose="02020603050405020304" pitchFamily="18" charset="0"/>
                <a:cs typeface="Times New Roman" panose="02020603050405020304" pitchFamily="18" charset="0"/>
              </a:rPr>
              <a:t>P</a:t>
            </a:r>
            <a:r>
              <a:rPr lang="es-MX" dirty="0">
                <a:latin typeface="Times New Roman" panose="02020603050405020304" pitchFamily="18" charset="0"/>
                <a:cs typeface="Times New Roman" panose="02020603050405020304" pitchFamily="18" charset="0"/>
              </a:rPr>
              <a:t>=1 bar) es:</a:t>
            </a: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En condiciones </a:t>
            </a:r>
            <a:r>
              <a:rPr lang="es-MX" b="1" dirty="0">
                <a:latin typeface="Times New Roman" panose="02020603050405020304" pitchFamily="18" charset="0"/>
                <a:cs typeface="Times New Roman" panose="02020603050405020304" pitchFamily="18" charset="0"/>
              </a:rPr>
              <a:t>sobresaturación</a:t>
            </a:r>
            <a:r>
              <a:rPr lang="es-MX" dirty="0">
                <a:latin typeface="Times New Roman" panose="02020603050405020304" pitchFamily="18" charset="0"/>
                <a:cs typeface="Times New Roman" panose="02020603050405020304" pitchFamily="18" charset="0"/>
              </a:rPr>
              <a:t> que lleven a precipitar carbonato de calcio  será                                                    para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retornar al valor de equilibrio                                        precipitará la sal en forma solida y se restablecerá el equilibrio alcanzándose  de nuevo el </a:t>
            </a:r>
            <a:r>
              <a:rPr lang="es-MX" b="1" dirty="0">
                <a:latin typeface="Times New Roman" panose="02020603050405020304" pitchFamily="18" charset="0"/>
                <a:cs typeface="Times New Roman" panose="02020603050405020304" pitchFamily="18" charset="0"/>
              </a:rPr>
              <a:t>punto de saturación</a:t>
            </a:r>
            <a:r>
              <a:rPr lang="es-MX" dirty="0">
                <a:latin typeface="Times New Roman" panose="02020603050405020304" pitchFamily="18" charset="0"/>
                <a:cs typeface="Times New Roman" panose="02020603050405020304" pitchFamily="18" charset="0"/>
              </a:rPr>
              <a:t>. Si agregamos a la solución ya sea iones de Ca</a:t>
            </a:r>
            <a:r>
              <a:rPr lang="es-MX" baseline="30000" dirty="0">
                <a:latin typeface="Times New Roman" panose="02020603050405020304" pitchFamily="18" charset="0"/>
                <a:cs typeface="Times New Roman" panose="02020603050405020304" pitchFamily="18" charset="0"/>
              </a:rPr>
              <a:t>2+ </a:t>
            </a:r>
            <a:r>
              <a:rPr lang="es-MX" dirty="0">
                <a:latin typeface="Times New Roman" panose="02020603050405020304" pitchFamily="18" charset="0"/>
                <a:cs typeface="Times New Roman" panose="02020603050405020304" pitchFamily="18" charset="0"/>
              </a:rPr>
              <a:t>o de CO</a:t>
            </a:r>
            <a:r>
              <a:rPr lang="es-MX" baseline="-25000" dirty="0">
                <a:latin typeface="Times New Roman" panose="02020603050405020304" pitchFamily="18" charset="0"/>
                <a:cs typeface="Times New Roman" panose="02020603050405020304" pitchFamily="18" charset="0"/>
              </a:rPr>
              <a:t>3</a:t>
            </a:r>
            <a:r>
              <a:rPr lang="es-MX" baseline="30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de nuevo la solución será </a:t>
            </a:r>
            <a:r>
              <a:rPr lang="es-MX" b="1" dirty="0">
                <a:latin typeface="Times New Roman" panose="02020603050405020304" pitchFamily="18" charset="0"/>
                <a:cs typeface="Times New Roman" panose="02020603050405020304" pitchFamily="18" charset="0"/>
              </a:rPr>
              <a:t>sobresaturada </a:t>
            </a:r>
            <a:r>
              <a:rPr lang="es-MX" dirty="0">
                <a:latin typeface="Times New Roman" panose="02020603050405020304" pitchFamily="18" charset="0"/>
                <a:cs typeface="Times New Roman" panose="02020603050405020304" pitchFamily="18" charset="0"/>
              </a:rPr>
              <a:t>y precipitará de nuevo sal para restablecer el equilibrio.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En termodinámica todos los sistemas tienden al equilibro con relación al entorno,  debido a que es el estado de mínima energía y todos los sistemas tienden a su mínimo estado energético.</a:t>
            </a:r>
          </a:p>
        </p:txBody>
      </p:sp>
      <p:pic>
        <p:nvPicPr>
          <p:cNvPr id="3" name="Imagen 2"/>
          <p:cNvPicPr>
            <a:picLocks noChangeAspect="1"/>
          </p:cNvPicPr>
          <p:nvPr/>
        </p:nvPicPr>
        <p:blipFill>
          <a:blip r:embed="rId3"/>
          <a:stretch>
            <a:fillRect/>
          </a:stretch>
        </p:blipFill>
        <p:spPr>
          <a:xfrm>
            <a:off x="2993073" y="1648848"/>
            <a:ext cx="4941888" cy="566031"/>
          </a:xfrm>
          <a:prstGeom prst="rect">
            <a:avLst/>
          </a:prstGeom>
        </p:spPr>
      </p:pic>
      <p:graphicFrame>
        <p:nvGraphicFramePr>
          <p:cNvPr id="4" name="Objeto 3"/>
          <p:cNvGraphicFramePr>
            <a:graphicFrameLocks noChangeAspect="1"/>
          </p:cNvGraphicFramePr>
          <p:nvPr>
            <p:extLst>
              <p:ext uri="{D42A27DB-BD31-4B8C-83A1-F6EECF244321}">
                <p14:modId xmlns:p14="http://schemas.microsoft.com/office/powerpoint/2010/main" val="2278049393"/>
              </p:ext>
            </p:extLst>
          </p:nvPr>
        </p:nvGraphicFramePr>
        <p:xfrm>
          <a:off x="3101023" y="3146618"/>
          <a:ext cx="4742497" cy="725022"/>
        </p:xfrm>
        <a:graphic>
          <a:graphicData uri="http://schemas.openxmlformats.org/presentationml/2006/ole">
            <mc:AlternateContent xmlns:mc="http://schemas.openxmlformats.org/markup-compatibility/2006">
              <mc:Choice xmlns:v="urn:schemas-microsoft-com:vml" Requires="v">
                <p:oleObj spid="_x0000_s19539" name="Equation" r:id="rId4" imgW="2577960" imgH="393480" progId="Equation.DSMT4">
                  <p:embed/>
                </p:oleObj>
              </mc:Choice>
              <mc:Fallback>
                <p:oleObj name="Equation" r:id="rId4" imgW="2577960" imgH="393480" progId="Equation.DSMT4">
                  <p:embed/>
                  <p:pic>
                    <p:nvPicPr>
                      <p:cNvPr id="0" name=""/>
                      <p:cNvPicPr/>
                      <p:nvPr/>
                    </p:nvPicPr>
                    <p:blipFill>
                      <a:blip r:embed="rId5"/>
                      <a:stretch>
                        <a:fillRect/>
                      </a:stretch>
                    </p:blipFill>
                    <p:spPr>
                      <a:xfrm>
                        <a:off x="3101023" y="3146618"/>
                        <a:ext cx="4742497" cy="725022"/>
                      </a:xfrm>
                      <a:prstGeom prst="rect">
                        <a:avLst/>
                      </a:prstGeom>
                    </p:spPr>
                  </p:pic>
                </p:oleObj>
              </mc:Fallback>
            </mc:AlternateContent>
          </a:graphicData>
        </a:graphic>
      </p:graphicFrame>
      <p:graphicFrame>
        <p:nvGraphicFramePr>
          <p:cNvPr id="5" name="Objeto 4"/>
          <p:cNvGraphicFramePr>
            <a:graphicFrameLocks noChangeAspect="1"/>
          </p:cNvGraphicFramePr>
          <p:nvPr>
            <p:extLst>
              <p:ext uri="{D42A27DB-BD31-4B8C-83A1-F6EECF244321}">
                <p14:modId xmlns:p14="http://schemas.microsoft.com/office/powerpoint/2010/main" val="2283552306"/>
              </p:ext>
            </p:extLst>
          </p:nvPr>
        </p:nvGraphicFramePr>
        <p:xfrm>
          <a:off x="8087837" y="3871640"/>
          <a:ext cx="2712244" cy="483216"/>
        </p:xfrm>
        <a:graphic>
          <a:graphicData uri="http://schemas.openxmlformats.org/presentationml/2006/ole">
            <mc:AlternateContent xmlns:mc="http://schemas.openxmlformats.org/markup-compatibility/2006">
              <mc:Choice xmlns:v="urn:schemas-microsoft-com:vml" Requires="v">
                <p:oleObj spid="_x0000_s19540" name="Equation" r:id="rId6" imgW="2209680" imgH="393480" progId="Equation.DSMT4">
                  <p:embed/>
                </p:oleObj>
              </mc:Choice>
              <mc:Fallback>
                <p:oleObj name="Equation" r:id="rId6" imgW="2209680" imgH="393480" progId="Equation.DSMT4">
                  <p:embed/>
                  <p:pic>
                    <p:nvPicPr>
                      <p:cNvPr id="0" name=""/>
                      <p:cNvPicPr/>
                      <p:nvPr/>
                    </p:nvPicPr>
                    <p:blipFill>
                      <a:blip r:embed="rId7"/>
                      <a:stretch>
                        <a:fillRect/>
                      </a:stretch>
                    </p:blipFill>
                    <p:spPr>
                      <a:xfrm>
                        <a:off x="8087837" y="3871640"/>
                        <a:ext cx="2712244" cy="483216"/>
                      </a:xfrm>
                      <a:prstGeom prst="rect">
                        <a:avLst/>
                      </a:prstGeom>
                    </p:spPr>
                  </p:pic>
                </p:oleObj>
              </mc:Fallback>
            </mc:AlternateContent>
          </a:graphicData>
        </a:graphic>
      </p:graphicFrame>
      <p:graphicFrame>
        <p:nvGraphicFramePr>
          <p:cNvPr id="6" name="Objeto 5"/>
          <p:cNvGraphicFramePr>
            <a:graphicFrameLocks noChangeAspect="1"/>
          </p:cNvGraphicFramePr>
          <p:nvPr>
            <p:extLst>
              <p:ext uri="{D42A27DB-BD31-4B8C-83A1-F6EECF244321}">
                <p14:modId xmlns:p14="http://schemas.microsoft.com/office/powerpoint/2010/main" val="633857754"/>
              </p:ext>
            </p:extLst>
          </p:nvPr>
        </p:nvGraphicFramePr>
        <p:xfrm>
          <a:off x="3353276" y="4497646"/>
          <a:ext cx="2265203" cy="305733"/>
        </p:xfrm>
        <a:graphic>
          <a:graphicData uri="http://schemas.openxmlformats.org/presentationml/2006/ole">
            <mc:AlternateContent xmlns:mc="http://schemas.openxmlformats.org/markup-compatibility/2006">
              <mc:Choice xmlns:v="urn:schemas-microsoft-com:vml" Requires="v">
                <p:oleObj spid="_x0000_s19541" name="Equation" r:id="rId8" imgW="2070000" imgH="279360" progId="Equation.DSMT4">
                  <p:embed/>
                </p:oleObj>
              </mc:Choice>
              <mc:Fallback>
                <p:oleObj name="Equation" r:id="rId8" imgW="2070000" imgH="279360" progId="Equation.DSMT4">
                  <p:embed/>
                  <p:pic>
                    <p:nvPicPr>
                      <p:cNvPr id="0" name=""/>
                      <p:cNvPicPr/>
                      <p:nvPr/>
                    </p:nvPicPr>
                    <p:blipFill>
                      <a:blip r:embed="rId9"/>
                      <a:stretch>
                        <a:fillRect/>
                      </a:stretch>
                    </p:blipFill>
                    <p:spPr>
                      <a:xfrm>
                        <a:off x="3353276" y="4497646"/>
                        <a:ext cx="2265203" cy="305733"/>
                      </a:xfrm>
                      <a:prstGeom prst="rect">
                        <a:avLst/>
                      </a:prstGeom>
                    </p:spPr>
                  </p:pic>
                </p:oleObj>
              </mc:Fallback>
            </mc:AlternateContent>
          </a:graphicData>
        </a:graphic>
      </p:graphicFrame>
    </p:spTree>
    <p:extLst>
      <p:ext uri="{BB962C8B-B14F-4D97-AF65-F5344CB8AC3E}">
        <p14:creationId xmlns:p14="http://schemas.microsoft.com/office/powerpoint/2010/main" val="12738652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to 2"/>
          <p:cNvGraphicFramePr>
            <a:graphicFrameLocks noChangeAspect="1"/>
          </p:cNvGraphicFramePr>
          <p:nvPr>
            <p:extLst>
              <p:ext uri="{D42A27DB-BD31-4B8C-83A1-F6EECF244321}">
                <p14:modId xmlns:p14="http://schemas.microsoft.com/office/powerpoint/2010/main" val="1534586565"/>
              </p:ext>
            </p:extLst>
          </p:nvPr>
        </p:nvGraphicFramePr>
        <p:xfrm>
          <a:off x="2008505" y="1256348"/>
          <a:ext cx="7658100" cy="4578350"/>
        </p:xfrm>
        <a:graphic>
          <a:graphicData uri="http://schemas.openxmlformats.org/presentationml/2006/ole">
            <mc:AlternateContent xmlns:mc="http://schemas.openxmlformats.org/markup-compatibility/2006">
              <mc:Choice xmlns:v="urn:schemas-microsoft-com:vml" Requires="v">
                <p:oleObj spid="_x0000_s20510" name="Equation" r:id="rId3" imgW="3187440" imgH="1904760" progId="Equation.DSMT4">
                  <p:embed/>
                </p:oleObj>
              </mc:Choice>
              <mc:Fallback>
                <p:oleObj name="Equation" r:id="rId3" imgW="3187440" imgH="1904760" progId="Equation.DSMT4">
                  <p:embed/>
                  <p:pic>
                    <p:nvPicPr>
                      <p:cNvPr id="0" name=""/>
                      <p:cNvPicPr/>
                      <p:nvPr/>
                    </p:nvPicPr>
                    <p:blipFill>
                      <a:blip r:embed="rId4"/>
                      <a:stretch>
                        <a:fillRect/>
                      </a:stretch>
                    </p:blipFill>
                    <p:spPr>
                      <a:xfrm>
                        <a:off x="2008505" y="1256348"/>
                        <a:ext cx="7658100" cy="4578350"/>
                      </a:xfrm>
                      <a:prstGeom prst="rect">
                        <a:avLst/>
                      </a:prstGeom>
                    </p:spPr>
                  </p:pic>
                </p:oleObj>
              </mc:Fallback>
            </mc:AlternateContent>
          </a:graphicData>
        </a:graphic>
      </p:graphicFrame>
      <p:sp>
        <p:nvSpPr>
          <p:cNvPr id="2" name="Rectángulo 1"/>
          <p:cNvSpPr/>
          <p:nvPr/>
        </p:nvSpPr>
        <p:spPr>
          <a:xfrm>
            <a:off x="111760" y="0"/>
            <a:ext cx="11247120" cy="5078313"/>
          </a:xfrm>
          <a:prstGeom prst="rect">
            <a:avLst/>
          </a:prstGeom>
        </p:spPr>
        <p:txBody>
          <a:bodyPr wrap="square">
            <a:spAutoFit/>
          </a:bodyPr>
          <a:lstStyle/>
          <a:p>
            <a:pPr algn="just"/>
            <a:r>
              <a:rPr lang="es-ES" dirty="0">
                <a:latin typeface="Times New Roman" panose="02020603050405020304" pitchFamily="18" charset="0"/>
                <a:cs typeface="Times New Roman" panose="02020603050405020304" pitchFamily="18" charset="0"/>
              </a:rPr>
              <a:t>La cantidad de iones disueltos en equilibrio con el compuesto solido que forman, a una temperatura= t, corresponde a la solubilidad (s)  y se  puede expresar en concentración molar o masa en gramos por volumen (g/l o mg/l). Para el caso del carbonato de calcio:</a:t>
            </a:r>
          </a:p>
          <a:p>
            <a:pPr algn="just"/>
            <a:endParaRPr lang="es-ES" dirty="0">
              <a:latin typeface="Times New Roman" panose="02020603050405020304" pitchFamily="18" charset="0"/>
              <a:cs typeface="Times New Roman" panose="02020603050405020304" pitchFamily="18" charset="0"/>
            </a:endParaRPr>
          </a:p>
          <a:p>
            <a:pPr algn="just"/>
            <a:endParaRPr lang="es-ES" dirty="0">
              <a:latin typeface="Times New Roman" panose="02020603050405020304" pitchFamily="18" charset="0"/>
              <a:cs typeface="Times New Roman" panose="02020603050405020304" pitchFamily="18" charset="0"/>
            </a:endParaRPr>
          </a:p>
          <a:p>
            <a:pPr algn="just"/>
            <a:endParaRPr lang="es-ES" dirty="0">
              <a:latin typeface="Times New Roman" panose="02020603050405020304" pitchFamily="18" charset="0"/>
              <a:cs typeface="Times New Roman" panose="02020603050405020304" pitchFamily="18" charset="0"/>
            </a:endParaRPr>
          </a:p>
          <a:p>
            <a:pPr algn="just"/>
            <a:endParaRPr lang="es-ES" dirty="0">
              <a:latin typeface="Times New Roman" panose="02020603050405020304" pitchFamily="18" charset="0"/>
              <a:cs typeface="Times New Roman" panose="02020603050405020304" pitchFamily="18" charset="0"/>
            </a:endParaRP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La solubilidad de la calcita (CaCO</a:t>
            </a:r>
            <a:r>
              <a:rPr lang="es-ES" baseline="-25000" dirty="0">
                <a:latin typeface="Times New Roman" panose="02020603050405020304" pitchFamily="18" charset="0"/>
                <a:cs typeface="Times New Roman" panose="02020603050405020304" pitchFamily="18" charset="0"/>
              </a:rPr>
              <a:t>3</a:t>
            </a:r>
            <a:r>
              <a:rPr lang="es-ES" dirty="0">
                <a:latin typeface="Times New Roman" panose="02020603050405020304" pitchFamily="18" charset="0"/>
                <a:cs typeface="Times New Roman" panose="02020603050405020304" pitchFamily="18" charset="0"/>
              </a:rPr>
              <a:t>) a T=25 °C=298 K y P=1 bar es:</a:t>
            </a:r>
          </a:p>
          <a:p>
            <a:pPr algn="just"/>
            <a:endParaRPr lang="es-ES" dirty="0">
              <a:latin typeface="Times New Roman" panose="02020603050405020304" pitchFamily="18" charset="0"/>
              <a:cs typeface="Times New Roman" panose="02020603050405020304" pitchFamily="18" charset="0"/>
            </a:endParaRPr>
          </a:p>
          <a:p>
            <a:pPr algn="just"/>
            <a:endParaRPr lang="es-ES" dirty="0">
              <a:latin typeface="Times New Roman" panose="02020603050405020304" pitchFamily="18" charset="0"/>
              <a:cs typeface="Times New Roman" panose="02020603050405020304" pitchFamily="18" charset="0"/>
            </a:endParaRPr>
          </a:p>
          <a:p>
            <a:pPr algn="just"/>
            <a:endParaRPr lang="es-ES" dirty="0">
              <a:latin typeface="Times New Roman" panose="02020603050405020304" pitchFamily="18" charset="0"/>
              <a:cs typeface="Times New Roman" panose="02020603050405020304" pitchFamily="18" charset="0"/>
            </a:endParaRP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En presencia de iones de Ca</a:t>
            </a:r>
            <a:r>
              <a:rPr lang="es-ES" baseline="30000" dirty="0">
                <a:latin typeface="Times New Roman" panose="02020603050405020304" pitchFamily="18" charset="0"/>
                <a:cs typeface="Times New Roman" panose="02020603050405020304" pitchFamily="18" charset="0"/>
              </a:rPr>
              <a:t>2+ </a:t>
            </a:r>
            <a:r>
              <a:rPr lang="es-ES" dirty="0">
                <a:latin typeface="Times New Roman" panose="02020603050405020304" pitchFamily="18" charset="0"/>
                <a:cs typeface="Times New Roman" panose="02020603050405020304" pitchFamily="18" charset="0"/>
              </a:rPr>
              <a:t> en concentración de: </a:t>
            </a:r>
          </a:p>
          <a:p>
            <a:pPr algn="just"/>
            <a:endParaRPr lang="es-ES" dirty="0">
              <a:latin typeface="Times New Roman" panose="02020603050405020304" pitchFamily="18" charset="0"/>
              <a:cs typeface="Times New Roman" panose="02020603050405020304" pitchFamily="18" charset="0"/>
            </a:endParaRPr>
          </a:p>
          <a:p>
            <a:pPr algn="just"/>
            <a:endParaRPr lang="es-ES" dirty="0">
              <a:latin typeface="Times New Roman" panose="02020603050405020304" pitchFamily="18" charset="0"/>
              <a:cs typeface="Times New Roman" panose="02020603050405020304" pitchFamily="18" charset="0"/>
            </a:endParaRP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y concentración del ion  CO</a:t>
            </a:r>
            <a:r>
              <a:rPr lang="es-ES" baseline="-25000" dirty="0">
                <a:latin typeface="Times New Roman" panose="02020603050405020304" pitchFamily="18" charset="0"/>
                <a:cs typeface="Times New Roman" panose="02020603050405020304" pitchFamily="18" charset="0"/>
              </a:rPr>
              <a:t>3</a:t>
            </a:r>
            <a:r>
              <a:rPr lang="es-ES" baseline="30000" dirty="0">
                <a:latin typeface="Times New Roman" panose="02020603050405020304" pitchFamily="18" charset="0"/>
                <a:cs typeface="Times New Roman" panose="02020603050405020304" pitchFamily="18" charset="0"/>
              </a:rPr>
              <a:t>2-</a:t>
            </a:r>
            <a:r>
              <a:rPr lang="es-ES" dirty="0">
                <a:latin typeface="Times New Roman" panose="02020603050405020304" pitchFamily="18" charset="0"/>
                <a:cs typeface="Times New Roman" panose="02020603050405020304" pitchFamily="18" charset="0"/>
              </a:rPr>
              <a:t> de: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2104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75920" y="422990"/>
            <a:ext cx="11450320" cy="5909310"/>
          </a:xfrm>
          <a:prstGeom prst="rect">
            <a:avLst/>
          </a:prstGeom>
        </p:spPr>
        <p:txBody>
          <a:bodyPr wrap="square">
            <a:spAutoFit/>
          </a:bodyPr>
          <a:lstStyle/>
          <a:p>
            <a:pPr algn="just"/>
            <a:r>
              <a:rPr lang="es-MX" b="1" dirty="0">
                <a:latin typeface="Times New Roman" panose="02020603050405020304" pitchFamily="18" charset="0"/>
              </a:rPr>
              <a:t>Otros factores que afectan a </a:t>
            </a:r>
            <a:r>
              <a:rPr lang="es-MX" b="1" dirty="0">
                <a:latin typeface="Arial" panose="020B0604020202020204" pitchFamily="34" charset="0"/>
              </a:rPr>
              <a:t>la </a:t>
            </a:r>
            <a:r>
              <a:rPr lang="es-MX" b="1" dirty="0">
                <a:latin typeface="Times New Roman" panose="02020603050405020304" pitchFamily="18" charset="0"/>
              </a:rPr>
              <a:t>solubilidad</a:t>
            </a:r>
          </a:p>
          <a:p>
            <a:pPr algn="just"/>
            <a:endParaRPr lang="es-MX" b="1" dirty="0">
              <a:latin typeface="Times New Roman" panose="02020603050405020304" pitchFamily="18" charset="0"/>
            </a:endParaRPr>
          </a:p>
          <a:p>
            <a:pPr algn="just"/>
            <a:r>
              <a:rPr lang="es-MX" dirty="0">
                <a:latin typeface="Times New Roman" panose="02020603050405020304" pitchFamily="18" charset="0"/>
              </a:rPr>
              <a:t>Propiedades fisicoquímicas del agua  que afectan  la solubilidad de sales insolubles, presentes en cualquier tipo de agua:</a:t>
            </a:r>
          </a:p>
          <a:p>
            <a:pPr algn="just"/>
            <a:endParaRPr lang="es-MX" dirty="0">
              <a:latin typeface="Times New Roman" panose="02020603050405020304" pitchFamily="18" charset="0"/>
            </a:endParaRPr>
          </a:p>
          <a:p>
            <a:pPr marL="342900" indent="-342900" algn="just">
              <a:buAutoNum type="alphaLcParenR"/>
            </a:pPr>
            <a:r>
              <a:rPr lang="es-MX" b="1" i="1" dirty="0">
                <a:latin typeface="Times New Roman" panose="02020603050405020304" pitchFamily="18" charset="0"/>
              </a:rPr>
              <a:t>Efecto del </a:t>
            </a:r>
            <a:r>
              <a:rPr lang="es-MX" b="1" i="1" dirty="0" err="1">
                <a:latin typeface="Times New Roman" panose="02020603050405020304" pitchFamily="18" charset="0"/>
              </a:rPr>
              <a:t>ión</a:t>
            </a:r>
            <a:r>
              <a:rPr lang="es-MX" b="1" i="1" dirty="0">
                <a:latin typeface="Times New Roman" panose="02020603050405020304" pitchFamily="18" charset="0"/>
              </a:rPr>
              <a:t> común</a:t>
            </a:r>
            <a:r>
              <a:rPr lang="es-MX" i="1" dirty="0">
                <a:latin typeface="Times New Roman" panose="02020603050405020304" pitchFamily="18" charset="0"/>
              </a:rPr>
              <a:t>: </a:t>
            </a:r>
            <a:r>
              <a:rPr lang="es-MX" dirty="0">
                <a:latin typeface="Times New Roman" panose="02020603050405020304" pitchFamily="18" charset="0"/>
              </a:rPr>
              <a:t>La presencia de otra sal con algún </a:t>
            </a:r>
            <a:r>
              <a:rPr lang="es-MX" dirty="0" err="1">
                <a:latin typeface="Times New Roman" panose="02020603050405020304" pitchFamily="18" charset="0"/>
              </a:rPr>
              <a:t>ión</a:t>
            </a:r>
            <a:r>
              <a:rPr lang="es-MX" dirty="0">
                <a:latin typeface="Times New Roman" panose="02020603050405020304" pitchFamily="18" charset="0"/>
              </a:rPr>
              <a:t> común (</a:t>
            </a:r>
            <a:r>
              <a:rPr lang="es-MX" b="1" dirty="0">
                <a:latin typeface="Times New Roman" panose="02020603050405020304" pitchFamily="18" charset="0"/>
              </a:rPr>
              <a:t>Ca</a:t>
            </a:r>
            <a:r>
              <a:rPr lang="es-MX" dirty="0">
                <a:latin typeface="Times New Roman" panose="02020603050405020304" pitchFamily="18" charset="0"/>
              </a:rPr>
              <a:t>SO4) a  otra sal insoluble (</a:t>
            </a:r>
            <a:r>
              <a:rPr lang="es-MX" b="1" dirty="0">
                <a:latin typeface="Times New Roman" panose="02020603050405020304" pitchFamily="18" charset="0"/>
              </a:rPr>
              <a:t>Ca</a:t>
            </a:r>
            <a:r>
              <a:rPr lang="es-MX" dirty="0">
                <a:latin typeface="Times New Roman" panose="02020603050405020304" pitchFamily="18" charset="0"/>
              </a:rPr>
              <a:t>CO3), desplaza el equilibrio de solubilizarían hacia la derecha, produciendo un descenso en la solubilidad de la sustancia. Así,  la anhidrita (CaSO</a:t>
            </a:r>
            <a:r>
              <a:rPr lang="es-MX" baseline="-25000" dirty="0">
                <a:latin typeface="Times New Roman" panose="02020603050405020304" pitchFamily="18" charset="0"/>
              </a:rPr>
              <a:t>4</a:t>
            </a:r>
            <a:r>
              <a:rPr lang="es-MX" dirty="0">
                <a:latin typeface="Times New Roman" panose="02020603050405020304" pitchFamily="18" charset="0"/>
              </a:rPr>
              <a:t>) afectara la solubilidad del carbonato de calcio (CaCO</a:t>
            </a:r>
            <a:r>
              <a:rPr lang="es-MX" baseline="-25000" dirty="0">
                <a:latin typeface="Times New Roman" panose="02020603050405020304" pitchFamily="18" charset="0"/>
              </a:rPr>
              <a:t>3</a:t>
            </a:r>
            <a:r>
              <a:rPr lang="es-MX" dirty="0">
                <a:latin typeface="Times New Roman" panose="02020603050405020304" pitchFamily="18" charset="0"/>
              </a:rPr>
              <a:t>) (</a:t>
            </a:r>
            <a:r>
              <a:rPr lang="es-MX" b="1" dirty="0">
                <a:latin typeface="Times New Roman" panose="02020603050405020304" pitchFamily="18" charset="0"/>
              </a:rPr>
              <a:t>Ca </a:t>
            </a:r>
            <a:r>
              <a:rPr lang="es-MX" dirty="0" err="1">
                <a:latin typeface="Times New Roman" panose="02020603050405020304" pitchFamily="18" charset="0"/>
              </a:rPr>
              <a:t>ión</a:t>
            </a:r>
            <a:r>
              <a:rPr lang="es-MX" dirty="0">
                <a:latin typeface="Times New Roman" panose="02020603050405020304" pitchFamily="18" charset="0"/>
              </a:rPr>
              <a:t> común).</a:t>
            </a:r>
          </a:p>
          <a:p>
            <a:pPr algn="just"/>
            <a:endParaRPr lang="es-MX" dirty="0">
              <a:latin typeface="Times New Roman" panose="02020603050405020304" pitchFamily="18" charset="0"/>
            </a:endParaRPr>
          </a:p>
          <a:p>
            <a:pPr algn="just"/>
            <a:r>
              <a:rPr lang="es-MX" i="1" dirty="0">
                <a:latin typeface="Times New Roman" panose="02020603050405020304" pitchFamily="18" charset="0"/>
              </a:rPr>
              <a:t>b) </a:t>
            </a:r>
            <a:r>
              <a:rPr lang="es-MX" b="1" i="1" dirty="0">
                <a:latin typeface="Times New Roman" panose="02020603050405020304" pitchFamily="18" charset="0"/>
              </a:rPr>
              <a:t>Efecto salino</a:t>
            </a:r>
            <a:r>
              <a:rPr lang="es-MX" i="1" dirty="0">
                <a:latin typeface="Times New Roman" panose="02020603050405020304" pitchFamily="18" charset="0"/>
              </a:rPr>
              <a:t>: </a:t>
            </a:r>
            <a:r>
              <a:rPr lang="es-MX" dirty="0">
                <a:latin typeface="Times New Roman" panose="02020603050405020304" pitchFamily="18" charset="0"/>
              </a:rPr>
              <a:t>La presencia de sales con iones no comunes a las de la sal insoluble produce un aumento de su solubilidad. El cloruro de sodio, por ejemplo,  produce este efecto sobre el  CaCO</a:t>
            </a:r>
            <a:r>
              <a:rPr lang="es-MX" baseline="-25000" dirty="0">
                <a:latin typeface="Times New Roman" panose="02020603050405020304" pitchFamily="18" charset="0"/>
              </a:rPr>
              <a:t>3</a:t>
            </a:r>
            <a:r>
              <a:rPr lang="es-MX" dirty="0">
                <a:latin typeface="Times New Roman" panose="02020603050405020304" pitchFamily="18" charset="0"/>
              </a:rPr>
              <a:t>.</a:t>
            </a:r>
          </a:p>
          <a:p>
            <a:pPr algn="just"/>
            <a:endParaRPr lang="es-MX" dirty="0">
              <a:latin typeface="Times New Roman" panose="02020603050405020304" pitchFamily="18" charset="0"/>
            </a:endParaRPr>
          </a:p>
          <a:p>
            <a:pPr algn="just"/>
            <a:r>
              <a:rPr lang="es-MX" i="1" dirty="0">
                <a:latin typeface="Times New Roman" panose="02020603050405020304" pitchFamily="18" charset="0"/>
              </a:rPr>
              <a:t>c) </a:t>
            </a:r>
            <a:r>
              <a:rPr lang="es-MX" b="1" i="1" dirty="0">
                <a:latin typeface="Times New Roman" panose="02020603050405020304" pitchFamily="18" charset="0"/>
              </a:rPr>
              <a:t>Influencia del pH</a:t>
            </a:r>
            <a:r>
              <a:rPr lang="es-MX" i="1" dirty="0">
                <a:latin typeface="Times New Roman" panose="02020603050405020304" pitchFamily="18" charset="0"/>
              </a:rPr>
              <a:t>: </a:t>
            </a:r>
            <a:r>
              <a:rPr lang="es-MX" dirty="0">
                <a:latin typeface="Times New Roman" panose="02020603050405020304" pitchFamily="18" charset="0"/>
              </a:rPr>
              <a:t>Si el anión de una sal insoluble corresponde al de un ácido débil (como carbonatos, hidróxidos, fosfatos, sulfatos, ... ), el aumento de acidez de un agua produce un aumento de solubilidad.</a:t>
            </a:r>
          </a:p>
          <a:p>
            <a:pPr algn="just"/>
            <a:r>
              <a:rPr lang="es-MX" dirty="0">
                <a:latin typeface="Times New Roman" panose="02020603050405020304" pitchFamily="18" charset="0"/>
              </a:rPr>
              <a:t>Un ejemplo en aguas naturales seria el hidróxido de aluminio. La concentración de aluminio en ríos y lagos ácidos es muy superior a aguas de carácter neutro o básico.</a:t>
            </a:r>
          </a:p>
          <a:p>
            <a:pPr algn="just"/>
            <a:endParaRPr lang="es-MX" dirty="0">
              <a:latin typeface="Times New Roman" panose="02020603050405020304" pitchFamily="18" charset="0"/>
            </a:endParaRPr>
          </a:p>
          <a:p>
            <a:pPr algn="just"/>
            <a:endParaRPr lang="es-MX" dirty="0">
              <a:latin typeface="Times New Roman" panose="02020603050405020304" pitchFamily="18" charset="0"/>
            </a:endParaRPr>
          </a:p>
          <a:p>
            <a:pPr algn="just"/>
            <a:endParaRPr lang="es-MX" dirty="0">
              <a:latin typeface="Times New Roman" panose="02020603050405020304" pitchFamily="18" charset="0"/>
            </a:endParaRPr>
          </a:p>
          <a:p>
            <a:pPr algn="just"/>
            <a:r>
              <a:rPr lang="es-MX" dirty="0">
                <a:latin typeface="Times New Roman" panose="02020603050405020304" pitchFamily="18" charset="0"/>
              </a:rPr>
              <a:t>En un </a:t>
            </a:r>
            <a:r>
              <a:rPr lang="es-MX" b="1" dirty="0" err="1">
                <a:latin typeface="Times New Roman" panose="02020603050405020304" pitchFamily="18" charset="0"/>
              </a:rPr>
              <a:t>ph</a:t>
            </a:r>
            <a:r>
              <a:rPr lang="es-MX" b="1" dirty="0">
                <a:latin typeface="Times New Roman" panose="02020603050405020304" pitchFamily="18" charset="0"/>
              </a:rPr>
              <a:t>=8 </a:t>
            </a:r>
            <a:r>
              <a:rPr lang="es-MX" dirty="0">
                <a:latin typeface="Times New Roman" panose="02020603050405020304" pitchFamily="18" charset="0"/>
              </a:rPr>
              <a:t>(ligeramente alcalino) la concentración de [Al</a:t>
            </a:r>
            <a:r>
              <a:rPr lang="es-MX" baseline="30000" dirty="0">
                <a:latin typeface="Times New Roman" panose="02020603050405020304" pitchFamily="18" charset="0"/>
              </a:rPr>
              <a:t>3+</a:t>
            </a:r>
            <a:r>
              <a:rPr lang="es-MX" dirty="0">
                <a:latin typeface="Times New Roman" panose="02020603050405020304" pitchFamily="18" charset="0"/>
              </a:rPr>
              <a:t>]=1.8x10</a:t>
            </a:r>
            <a:r>
              <a:rPr lang="es-MX" baseline="30000" dirty="0">
                <a:latin typeface="Times New Roman" panose="02020603050405020304" pitchFamily="18" charset="0"/>
              </a:rPr>
              <a:t>-15</a:t>
            </a:r>
            <a:r>
              <a:rPr lang="es-MX" dirty="0">
                <a:latin typeface="Times New Roman" panose="02020603050405020304" pitchFamily="18" charset="0"/>
              </a:rPr>
              <a:t> mol/l</a:t>
            </a:r>
          </a:p>
          <a:p>
            <a:pPr algn="just"/>
            <a:r>
              <a:rPr lang="es-MX" dirty="0">
                <a:latin typeface="Times New Roman" panose="02020603050405020304" pitchFamily="18" charset="0"/>
              </a:rPr>
              <a:t>En un </a:t>
            </a:r>
            <a:r>
              <a:rPr lang="es-MX" b="1" dirty="0">
                <a:latin typeface="Times New Roman" panose="02020603050405020304" pitchFamily="18" charset="0"/>
              </a:rPr>
              <a:t>pH=5</a:t>
            </a:r>
            <a:r>
              <a:rPr lang="es-MX" dirty="0">
                <a:latin typeface="Times New Roman" panose="02020603050405020304" pitchFamily="18" charset="0"/>
              </a:rPr>
              <a:t> (agua ligeramente acida) </a:t>
            </a:r>
            <a:r>
              <a:rPr lang="es-ES" dirty="0">
                <a:latin typeface="Times New Roman" panose="02020603050405020304" pitchFamily="18" charset="0"/>
              </a:rPr>
              <a:t>la concentración de [Al</a:t>
            </a:r>
            <a:r>
              <a:rPr lang="es-ES" baseline="30000" dirty="0">
                <a:latin typeface="Times New Roman" panose="02020603050405020304" pitchFamily="18" charset="0"/>
              </a:rPr>
              <a:t>3+</a:t>
            </a:r>
            <a:r>
              <a:rPr lang="es-ES" dirty="0">
                <a:latin typeface="Times New Roman" panose="02020603050405020304" pitchFamily="18" charset="0"/>
              </a:rPr>
              <a:t>]=1.8x10</a:t>
            </a:r>
            <a:r>
              <a:rPr lang="es-ES" baseline="30000" dirty="0">
                <a:latin typeface="Times New Roman" panose="02020603050405020304" pitchFamily="18" charset="0"/>
              </a:rPr>
              <a:t>-6</a:t>
            </a:r>
            <a:r>
              <a:rPr lang="es-ES" dirty="0">
                <a:latin typeface="Times New Roman" panose="02020603050405020304" pitchFamily="18" charset="0"/>
              </a:rPr>
              <a:t> mol/l</a:t>
            </a:r>
          </a:p>
          <a:p>
            <a:pPr algn="just"/>
            <a:endParaRPr lang="es-MX" dirty="0"/>
          </a:p>
        </p:txBody>
      </p:sp>
      <p:graphicFrame>
        <p:nvGraphicFramePr>
          <p:cNvPr id="3" name="Objeto 2"/>
          <p:cNvGraphicFramePr>
            <a:graphicFrameLocks noChangeAspect="1"/>
          </p:cNvGraphicFramePr>
          <p:nvPr>
            <p:extLst>
              <p:ext uri="{D42A27DB-BD31-4B8C-83A1-F6EECF244321}">
                <p14:modId xmlns:p14="http://schemas.microsoft.com/office/powerpoint/2010/main" val="513722772"/>
              </p:ext>
            </p:extLst>
          </p:nvPr>
        </p:nvGraphicFramePr>
        <p:xfrm>
          <a:off x="3533139" y="4670307"/>
          <a:ext cx="4432301" cy="482726"/>
        </p:xfrm>
        <a:graphic>
          <a:graphicData uri="http://schemas.openxmlformats.org/presentationml/2006/ole">
            <mc:AlternateContent xmlns:mc="http://schemas.openxmlformats.org/markup-compatibility/2006">
              <mc:Choice xmlns:v="urn:schemas-microsoft-com:vml" Requires="v">
                <p:oleObj spid="_x0000_s21532" name="Equation" r:id="rId3" imgW="2565360" imgH="279360" progId="Equation.DSMT4">
                  <p:embed/>
                </p:oleObj>
              </mc:Choice>
              <mc:Fallback>
                <p:oleObj name="Equation" r:id="rId3" imgW="2565360" imgH="279360" progId="Equation.DSMT4">
                  <p:embed/>
                  <p:pic>
                    <p:nvPicPr>
                      <p:cNvPr id="0" name=""/>
                      <p:cNvPicPr/>
                      <p:nvPr/>
                    </p:nvPicPr>
                    <p:blipFill>
                      <a:blip r:embed="rId4"/>
                      <a:stretch>
                        <a:fillRect/>
                      </a:stretch>
                    </p:blipFill>
                    <p:spPr>
                      <a:xfrm>
                        <a:off x="3533139" y="4670307"/>
                        <a:ext cx="4432301" cy="482726"/>
                      </a:xfrm>
                      <a:prstGeom prst="rect">
                        <a:avLst/>
                      </a:prstGeom>
                    </p:spPr>
                  </p:pic>
                </p:oleObj>
              </mc:Fallback>
            </mc:AlternateContent>
          </a:graphicData>
        </a:graphic>
      </p:graphicFrame>
    </p:spTree>
    <p:extLst>
      <p:ext uri="{BB962C8B-B14F-4D97-AF65-F5344CB8AC3E}">
        <p14:creationId xmlns:p14="http://schemas.microsoft.com/office/powerpoint/2010/main" val="31585288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28320" y="655102"/>
            <a:ext cx="11287760" cy="1754326"/>
          </a:xfrm>
          <a:prstGeom prst="rect">
            <a:avLst/>
          </a:prstGeom>
        </p:spPr>
        <p:txBody>
          <a:bodyPr wrap="square">
            <a:spAutoFit/>
          </a:bodyPr>
          <a:lstStyle/>
          <a:p>
            <a:pPr algn="just"/>
            <a:r>
              <a:rPr lang="es-ES" b="1" dirty="0">
                <a:latin typeface="Times New Roman" panose="02020603050405020304" pitchFamily="18" charset="0"/>
                <a:cs typeface="Times New Roman" panose="02020603050405020304" pitchFamily="18" charset="0"/>
              </a:rPr>
              <a:t>Formación de complejos ionizados</a:t>
            </a:r>
            <a:r>
              <a:rPr lang="es-ES" dirty="0">
                <a:latin typeface="Times New Roman" panose="02020603050405020304" pitchFamily="18" charset="0"/>
                <a:cs typeface="Times New Roman" panose="02020603050405020304" pitchFamily="18" charset="0"/>
              </a:rPr>
              <a:t>: </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Si  aumenta en el agua la concentración de componentes químicos capaces de formar complejos ionizados con alguno de los iones correspondientes al equilibrio de </a:t>
            </a:r>
            <a:r>
              <a:rPr lang="es-ES" dirty="0" err="1">
                <a:latin typeface="Times New Roman" panose="02020603050405020304" pitchFamily="18" charset="0"/>
                <a:cs typeface="Times New Roman" panose="02020603050405020304" pitchFamily="18" charset="0"/>
              </a:rPr>
              <a:t>solubilización</a:t>
            </a:r>
            <a:r>
              <a:rPr lang="es-ES" dirty="0">
                <a:latin typeface="Times New Roman" panose="02020603050405020304" pitchFamily="18" charset="0"/>
                <a:cs typeface="Times New Roman" panose="02020603050405020304" pitchFamily="18" charset="0"/>
              </a:rPr>
              <a:t>-precipitación de una sal, el efecto es un aumento de la solubilidad de dicha sal. Así, por ejemplo, la presencia de amoniaco en un agua con sedimentos de la </a:t>
            </a:r>
            <a:r>
              <a:rPr lang="es-ES" dirty="0" err="1">
                <a:latin typeface="Times New Roman" panose="02020603050405020304" pitchFamily="18" charset="0"/>
                <a:cs typeface="Times New Roman" panose="02020603050405020304" pitchFamily="18" charset="0"/>
              </a:rPr>
              <a:t>sulfosal</a:t>
            </a:r>
            <a:r>
              <a:rPr lang="es-ES" dirty="0">
                <a:latin typeface="Times New Roman" panose="02020603050405020304" pitchFamily="18" charset="0"/>
                <a:cs typeface="Times New Roman" panose="02020603050405020304" pitchFamily="18" charset="0"/>
              </a:rPr>
              <a:t> de </a:t>
            </a:r>
            <a:r>
              <a:rPr lang="es-ES" dirty="0" err="1">
                <a:latin typeface="Times New Roman" panose="02020603050405020304" pitchFamily="18" charset="0"/>
                <a:cs typeface="Times New Roman" panose="02020603050405020304" pitchFamily="18" charset="0"/>
              </a:rPr>
              <a:t>CuS</a:t>
            </a:r>
            <a:r>
              <a:rPr lang="es-ES" dirty="0">
                <a:latin typeface="Times New Roman" panose="02020603050405020304" pitchFamily="18" charset="0"/>
                <a:cs typeface="Times New Roman" panose="02020603050405020304" pitchFamily="18" charset="0"/>
              </a:rPr>
              <a:t> producirá un aumento de concentración de cobre en el agua,  debido a que ocurrirá el siguiente proceso:</a:t>
            </a:r>
            <a:endParaRPr lang="en-US" dirty="0">
              <a:latin typeface="Times New Roman" panose="02020603050405020304" pitchFamily="18" charset="0"/>
              <a:cs typeface="Times New Roman" panose="02020603050405020304" pitchFamily="18" charset="0"/>
            </a:endParaRPr>
          </a:p>
        </p:txBody>
      </p:sp>
      <p:graphicFrame>
        <p:nvGraphicFramePr>
          <p:cNvPr id="3" name="Objeto 2"/>
          <p:cNvGraphicFramePr>
            <a:graphicFrameLocks noChangeAspect="1"/>
          </p:cNvGraphicFramePr>
          <p:nvPr>
            <p:extLst>
              <p:ext uri="{D42A27DB-BD31-4B8C-83A1-F6EECF244321}">
                <p14:modId xmlns:p14="http://schemas.microsoft.com/office/powerpoint/2010/main" val="1160223944"/>
              </p:ext>
            </p:extLst>
          </p:nvPr>
        </p:nvGraphicFramePr>
        <p:xfrm>
          <a:off x="3869456" y="2647632"/>
          <a:ext cx="4260047" cy="999807"/>
        </p:xfrm>
        <a:graphic>
          <a:graphicData uri="http://schemas.openxmlformats.org/presentationml/2006/ole">
            <mc:AlternateContent xmlns:mc="http://schemas.openxmlformats.org/markup-compatibility/2006">
              <mc:Choice xmlns:v="urn:schemas-microsoft-com:vml" Requires="v">
                <p:oleObj spid="_x0000_s22556" name="Equation" r:id="rId3" imgW="2489040" imgH="583920" progId="Equation.DSMT4">
                  <p:embed/>
                </p:oleObj>
              </mc:Choice>
              <mc:Fallback>
                <p:oleObj name="Equation" r:id="rId3" imgW="2489040" imgH="583920" progId="Equation.DSMT4">
                  <p:embed/>
                  <p:pic>
                    <p:nvPicPr>
                      <p:cNvPr id="0" name=""/>
                      <p:cNvPicPr/>
                      <p:nvPr/>
                    </p:nvPicPr>
                    <p:blipFill>
                      <a:blip r:embed="rId4"/>
                      <a:stretch>
                        <a:fillRect/>
                      </a:stretch>
                    </p:blipFill>
                    <p:spPr>
                      <a:xfrm>
                        <a:off x="3869456" y="2647632"/>
                        <a:ext cx="4260047" cy="999807"/>
                      </a:xfrm>
                      <a:prstGeom prst="rect">
                        <a:avLst/>
                      </a:prstGeom>
                    </p:spPr>
                  </p:pic>
                </p:oleObj>
              </mc:Fallback>
            </mc:AlternateContent>
          </a:graphicData>
        </a:graphic>
      </p:graphicFrame>
    </p:spTree>
    <p:extLst>
      <p:ext uri="{BB962C8B-B14F-4D97-AF65-F5344CB8AC3E}">
        <p14:creationId xmlns:p14="http://schemas.microsoft.com/office/powerpoint/2010/main" val="35410086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86080" y="155645"/>
            <a:ext cx="11115040" cy="5632311"/>
          </a:xfrm>
          <a:prstGeom prst="rect">
            <a:avLst/>
          </a:prstGeom>
        </p:spPr>
        <p:txBody>
          <a:bodyPr wrap="square">
            <a:spAutoFit/>
          </a:bodyPr>
          <a:lstStyle/>
          <a:p>
            <a:r>
              <a:rPr lang="es-ES" b="1" dirty="0">
                <a:latin typeface="Times New Roman" panose="02020603050405020304" pitchFamily="18" charset="0"/>
                <a:cs typeface="Times New Roman" panose="02020603050405020304" pitchFamily="18" charset="0"/>
              </a:rPr>
              <a:t>Procesos fotoquímicos</a:t>
            </a:r>
          </a:p>
          <a:p>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Procesos que se producen en al agua,  por la absorción de luz por una especie química fotosensible  disuelta en el agua. En aguas naturales  estas reacciones  ocurren en las zonas más superficiales, donde la luz solar descompone especies  al absorber radiación electromagnética ultravioleta y visible.</a:t>
            </a:r>
          </a:p>
          <a:p>
            <a:pPr algn="just"/>
            <a:r>
              <a:rPr lang="es-ES" dirty="0">
                <a:latin typeface="Times New Roman" panose="02020603050405020304" pitchFamily="18" charset="0"/>
                <a:cs typeface="Times New Roman" panose="02020603050405020304" pitchFamily="18" charset="0"/>
              </a:rPr>
              <a:t>Los procesos fotoquímicos típicos  son reacciones de </a:t>
            </a:r>
            <a:r>
              <a:rPr lang="es-ES" dirty="0" err="1">
                <a:latin typeface="Times New Roman" panose="02020603050405020304" pitchFamily="18" charset="0"/>
                <a:cs typeface="Times New Roman" panose="02020603050405020304" pitchFamily="18" charset="0"/>
              </a:rPr>
              <a:t>fotodegradación</a:t>
            </a:r>
            <a:r>
              <a:rPr lang="es-ES" dirty="0">
                <a:latin typeface="Times New Roman" panose="02020603050405020304" pitchFamily="18" charset="0"/>
                <a:cs typeface="Times New Roman" panose="02020603050405020304" pitchFamily="18" charset="0"/>
              </a:rPr>
              <a:t> de compuestos orgánicos en agua. Esta </a:t>
            </a:r>
            <a:r>
              <a:rPr lang="es-ES" dirty="0" err="1">
                <a:latin typeface="Times New Roman" panose="02020603050405020304" pitchFamily="18" charset="0"/>
                <a:cs typeface="Times New Roman" panose="02020603050405020304" pitchFamily="18" charset="0"/>
              </a:rPr>
              <a:t>fotodegradación</a:t>
            </a:r>
            <a:r>
              <a:rPr lang="es-ES" dirty="0">
                <a:latin typeface="Times New Roman" panose="02020603050405020304" pitchFamily="18" charset="0"/>
                <a:cs typeface="Times New Roman" panose="02020603050405020304" pitchFamily="18" charset="0"/>
              </a:rPr>
              <a:t>, que origina sustancias orgánicas de otra naturaleza (ruptura de enlaces o fotolisis, nuevos grupos funcionales, etc.), depende de la intensidad y longitud de onda de la radiación incidente (Energía= h. c/</a:t>
            </a:r>
            <a:r>
              <a:rPr lang="el-GR" dirty="0">
                <a:latin typeface="Times New Roman" panose="02020603050405020304" pitchFamily="18" charset="0"/>
                <a:cs typeface="Times New Roman" panose="02020603050405020304" pitchFamily="18" charset="0"/>
              </a:rPr>
              <a:t>λ</a:t>
            </a:r>
            <a:r>
              <a:rPr lang="es-ES" dirty="0">
                <a:latin typeface="Times New Roman" panose="02020603050405020304" pitchFamily="18" charset="0"/>
                <a:cs typeface="Times New Roman" panose="02020603050405020304" pitchFamily="18" charset="0"/>
              </a:rPr>
              <a:t> = </a:t>
            </a:r>
            <a:r>
              <a:rPr lang="es-ES" dirty="0" err="1">
                <a:latin typeface="Times New Roman" panose="02020603050405020304" pitchFamily="18" charset="0"/>
                <a:cs typeface="Times New Roman" panose="02020603050405020304" pitchFamily="18" charset="0"/>
              </a:rPr>
              <a:t>h.v</a:t>
            </a:r>
            <a:r>
              <a:rPr lang="es-ES" dirty="0">
                <a:latin typeface="Times New Roman" panose="02020603050405020304" pitchFamily="18" charset="0"/>
                <a:cs typeface="Times New Roman" panose="02020603050405020304" pitchFamily="18" charset="0"/>
              </a:rPr>
              <a:t>) y de </a:t>
            </a:r>
            <a:r>
              <a:rPr lang="es-ES" dirty="0" err="1">
                <a:latin typeface="Times New Roman" panose="02020603050405020304" pitchFamily="18" charset="0"/>
                <a:cs typeface="Times New Roman" panose="02020603050405020304" pitchFamily="18" charset="0"/>
              </a:rPr>
              <a:t>de</a:t>
            </a:r>
            <a:r>
              <a:rPr lang="es-ES" dirty="0">
                <a:latin typeface="Times New Roman" panose="02020603050405020304" pitchFamily="18" charset="0"/>
                <a:cs typeface="Times New Roman" panose="02020603050405020304" pitchFamily="18" charset="0"/>
              </a:rPr>
              <a:t> la naturaleza de la sustancia que absorbe la radiación (hidrocarburos insaturados, bencénicos, compuestos </a:t>
            </a:r>
            <a:r>
              <a:rPr lang="es-ES" dirty="0" err="1">
                <a:latin typeface="Times New Roman" panose="02020603050405020304" pitchFamily="18" charset="0"/>
                <a:cs typeface="Times New Roman" panose="02020603050405020304" pitchFamily="18" charset="0"/>
              </a:rPr>
              <a:t>carbonílicos</a:t>
            </a:r>
            <a:r>
              <a:rPr lang="es-ES" dirty="0">
                <a:latin typeface="Times New Roman" panose="02020603050405020304" pitchFamily="18" charset="0"/>
                <a:cs typeface="Times New Roman" panose="02020603050405020304" pitchFamily="18" charset="0"/>
              </a:rPr>
              <a:t>, funciones nitrogenadas, ... ).</a:t>
            </a:r>
          </a:p>
          <a:p>
            <a:pPr algn="just"/>
            <a:endParaRPr lang="es-ES" dirty="0">
              <a:latin typeface="Times New Roman" panose="02020603050405020304" pitchFamily="18" charset="0"/>
              <a:cs typeface="Times New Roman" panose="02020603050405020304" pitchFamily="18" charset="0"/>
            </a:endParaRPr>
          </a:p>
          <a:p>
            <a:pPr algn="just"/>
            <a:r>
              <a:rPr lang="es-ES" b="1" dirty="0" err="1">
                <a:latin typeface="Times New Roman" panose="02020603050405020304" pitchFamily="18" charset="0"/>
                <a:cs typeface="Times New Roman" panose="02020603050405020304" pitchFamily="18" charset="0"/>
              </a:rPr>
              <a:t>Fotodegradación</a:t>
            </a:r>
            <a:r>
              <a:rPr lang="es-ES" b="1" dirty="0">
                <a:latin typeface="Times New Roman" panose="02020603050405020304" pitchFamily="18" charset="0"/>
                <a:cs typeface="Times New Roman" panose="02020603050405020304" pitchFamily="18" charset="0"/>
              </a:rPr>
              <a:t> directa</a:t>
            </a:r>
            <a:r>
              <a:rPr lang="es-ES" dirty="0">
                <a:latin typeface="Times New Roman" panose="02020603050405020304" pitchFamily="18" charset="0"/>
                <a:cs typeface="Times New Roman" panose="02020603050405020304" pitchFamily="18" charset="0"/>
              </a:rPr>
              <a:t>: Una molécula absorbe energía, alcanzando un estado excitado electrónicamente; a través de ese nuevo estado inestable sufre un proceso de transformación química:</a:t>
            </a:r>
          </a:p>
          <a:p>
            <a:pPr algn="just"/>
            <a:endParaRPr lang="es-ES" dirty="0">
              <a:latin typeface="Times New Roman" panose="02020603050405020304" pitchFamily="18" charset="0"/>
              <a:cs typeface="Times New Roman" panose="02020603050405020304" pitchFamily="18" charset="0"/>
            </a:endParaRPr>
          </a:p>
          <a:p>
            <a:pPr algn="just"/>
            <a:r>
              <a:rPr lang="es-ES" b="1" dirty="0" err="1">
                <a:latin typeface="Times New Roman" panose="02020603050405020304" pitchFamily="18" charset="0"/>
                <a:cs typeface="Times New Roman" panose="02020603050405020304" pitchFamily="18" charset="0"/>
              </a:rPr>
              <a:t>Fotodegradación</a:t>
            </a:r>
            <a:r>
              <a:rPr lang="es-ES" b="1" dirty="0">
                <a:latin typeface="Times New Roman" panose="02020603050405020304" pitchFamily="18" charset="0"/>
                <a:cs typeface="Times New Roman" panose="02020603050405020304" pitchFamily="18" charset="0"/>
              </a:rPr>
              <a:t> indirecta </a:t>
            </a:r>
            <a:r>
              <a:rPr lang="es-ES" dirty="0">
                <a:latin typeface="Times New Roman" panose="02020603050405020304" pitchFamily="18" charset="0"/>
                <a:cs typeface="Times New Roman" panose="02020603050405020304" pitchFamily="18" charset="0"/>
              </a:rPr>
              <a:t>(sensibilizada):</a:t>
            </a:r>
          </a:p>
          <a:p>
            <a:pPr algn="just"/>
            <a:r>
              <a:rPr lang="es-ES" dirty="0">
                <a:latin typeface="Times New Roman" panose="02020603050405020304" pitchFamily="18" charset="0"/>
                <a:cs typeface="Times New Roman" panose="02020603050405020304" pitchFamily="18" charset="0"/>
              </a:rPr>
              <a:t>Ocurre cuando moléculas como las sustancias húmicas o pigmentos naturales, absorben fotones de luz y transfieren el exceso de energía a otra molécula diferente, que se degrada. En la mayoría de las ocasiones, la transferencia de energía se produce a través de la formación de especies muy reactivas que produce la molécula excitada; estas especies ejercen la acción posterior sobre otras moléculas. La especie más común que produce transformaciones en  numerosos compuestos es el radical hidroxilo, OH</a:t>
            </a:r>
            <a:r>
              <a:rPr lang="es-ES" baseline="30000" dirty="0">
                <a:latin typeface="Times New Roman" panose="02020603050405020304" pitchFamily="18" charset="0"/>
                <a:cs typeface="Times New Roman" panose="02020603050405020304" pitchFamily="18" charset="0"/>
              </a:rPr>
              <a:t>-</a:t>
            </a:r>
            <a:r>
              <a:rPr lang="es-ES"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pic>
        <p:nvPicPr>
          <p:cNvPr id="3" name="Imagen 2" descr="Contaminacion ambiental  desde la química.pdf - Adobe Acrobat Pro"/>
          <p:cNvPicPr>
            <a:picLocks noChangeAspect="1"/>
          </p:cNvPicPr>
          <p:nvPr/>
        </p:nvPicPr>
        <p:blipFill rotWithShape="1">
          <a:blip r:embed="rId2">
            <a:extLst>
              <a:ext uri="{28A0092B-C50C-407E-A947-70E740481C1C}">
                <a14:useLocalDpi xmlns:a14="http://schemas.microsoft.com/office/drawing/2010/main" val="0"/>
              </a:ext>
            </a:extLst>
          </a:blip>
          <a:srcRect l="31707" t="83704" r="29830" b="10075"/>
          <a:stretch/>
        </p:blipFill>
        <p:spPr>
          <a:xfrm>
            <a:off x="3545840" y="5867714"/>
            <a:ext cx="4490720" cy="614366"/>
          </a:xfrm>
          <a:prstGeom prst="rect">
            <a:avLst/>
          </a:prstGeom>
        </p:spPr>
      </p:pic>
    </p:spTree>
    <p:extLst>
      <p:ext uri="{BB962C8B-B14F-4D97-AF65-F5344CB8AC3E}">
        <p14:creationId xmlns:p14="http://schemas.microsoft.com/office/powerpoint/2010/main" val="5541704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01320" y="333167"/>
            <a:ext cx="10769600" cy="3970318"/>
          </a:xfrm>
          <a:prstGeom prst="rect">
            <a:avLst/>
          </a:prstGeom>
        </p:spPr>
        <p:txBody>
          <a:bodyPr wrap="square">
            <a:spAutoFit/>
          </a:bodyPr>
          <a:lstStyle/>
          <a:p>
            <a:pPr algn="just"/>
            <a:r>
              <a:rPr lang="es-ES" b="1" dirty="0">
                <a:latin typeface="Times New Roman" panose="02020603050405020304" pitchFamily="18" charset="0"/>
                <a:cs typeface="Times New Roman" panose="02020603050405020304" pitchFamily="18" charset="0"/>
              </a:rPr>
              <a:t>Fenómenos biológicos</a:t>
            </a:r>
          </a:p>
          <a:p>
            <a:pPr algn="just"/>
            <a:endParaRPr lang="es-ES" b="1"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No sólo la presencia de seres vivos en las aguas conduce a la aparición y modificación de especies presentes, derivadas de sus ciclos de vida, sino que parte de los procesos físico-químicos mencionados anteriormente son influenciados por la presencia de microorganismos en las aguas naturales.</a:t>
            </a:r>
          </a:p>
          <a:p>
            <a:pPr algn="just"/>
            <a:r>
              <a:rPr lang="es-ES" dirty="0">
                <a:latin typeface="Times New Roman" panose="02020603050405020304" pitchFamily="18" charset="0"/>
                <a:cs typeface="Times New Roman" panose="02020603050405020304" pitchFamily="18" charset="0"/>
              </a:rPr>
              <a:t> </a:t>
            </a:r>
          </a:p>
          <a:p>
            <a:pPr algn="just"/>
            <a:r>
              <a:rPr lang="es-ES" dirty="0">
                <a:latin typeface="Times New Roman" panose="02020603050405020304" pitchFamily="18" charset="0"/>
                <a:cs typeface="Times New Roman" panose="02020603050405020304" pitchFamily="18" charset="0"/>
              </a:rPr>
              <a:t>Por una parte, los procesos de fotosíntesis conducen a la formación de materia orgánica, por otra, los procesos de descomposición de la materia orgánica conducen a la formación de minerales de especies minerales oxidadas (proceso aerobio) o reducidas (proceso anaerobio) y a la formación de ácidos orgánicos como productos intermedios.</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Algunos procesos de oxidación-reducción se ven acelerados por la acción microbiana: por ejemplo, la reducción de sulfatos y nitratos se da fundamentalmente cuando hay una presencia elevada de materia orgánica y de microorganismos, principalmente anaerobios.</a:t>
            </a:r>
            <a:endParaRPr lang="en-US" dirty="0">
              <a:latin typeface="Times New Roman" panose="02020603050405020304" pitchFamily="18" charset="0"/>
              <a:cs typeface="Times New Roman" panose="02020603050405020304" pitchFamily="18" charset="0"/>
            </a:endParaRPr>
          </a:p>
        </p:txBody>
      </p:sp>
      <p:pic>
        <p:nvPicPr>
          <p:cNvPr id="3" name="Imagen 2" descr="Contaminacion ambiental  desde la química.pdf - Adobe Acrobat Pro"/>
          <p:cNvPicPr>
            <a:picLocks noChangeAspect="1"/>
          </p:cNvPicPr>
          <p:nvPr/>
        </p:nvPicPr>
        <p:blipFill rotWithShape="1">
          <a:blip r:embed="rId2">
            <a:extLst>
              <a:ext uri="{28A0092B-C50C-407E-A947-70E740481C1C}">
                <a14:useLocalDpi xmlns:a14="http://schemas.microsoft.com/office/drawing/2010/main" val="0"/>
              </a:ext>
            </a:extLst>
          </a:blip>
          <a:srcRect l="24692" t="34815" r="28575" b="58221"/>
          <a:stretch/>
        </p:blipFill>
        <p:spPr>
          <a:xfrm>
            <a:off x="3119120" y="4836607"/>
            <a:ext cx="5334000" cy="672113"/>
          </a:xfrm>
          <a:prstGeom prst="rect">
            <a:avLst/>
          </a:prstGeom>
        </p:spPr>
      </p:pic>
    </p:spTree>
    <p:extLst>
      <p:ext uri="{BB962C8B-B14F-4D97-AF65-F5344CB8AC3E}">
        <p14:creationId xmlns:p14="http://schemas.microsoft.com/office/powerpoint/2010/main" val="35830989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5600" y="883930"/>
            <a:ext cx="11003280" cy="4247317"/>
          </a:xfrm>
          <a:prstGeom prst="rect">
            <a:avLst/>
          </a:prstGeom>
        </p:spPr>
        <p:txBody>
          <a:bodyPr wrap="square">
            <a:spAutoFit/>
          </a:bodyPr>
          <a:lstStyle/>
          <a:p>
            <a:pPr algn="just"/>
            <a:r>
              <a:rPr lang="es-ES" b="1" dirty="0">
                <a:latin typeface="Times New Roman" panose="02020603050405020304" pitchFamily="18" charset="0"/>
                <a:cs typeface="Times New Roman" panose="02020603050405020304" pitchFamily="18" charset="0"/>
              </a:rPr>
              <a:t>Factores que afectan a los procesos físico-químicos</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Son factores inherentes a las características naturales del agua, así como otros de tipo ambiental o referentes a las interacciones del agua con los terrenos y rocas con los que se pone en contacto.</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Entre las características del agua están: pH, potencial </a:t>
            </a:r>
            <a:r>
              <a:rPr lang="es-ES" dirty="0" err="1">
                <a:latin typeface="Times New Roman" panose="02020603050405020304" pitchFamily="18" charset="0"/>
                <a:cs typeface="Times New Roman" panose="02020603050405020304" pitchFamily="18" charset="0"/>
              </a:rPr>
              <a:t>redox</a:t>
            </a:r>
            <a:r>
              <a:rPr lang="es-ES" dirty="0">
                <a:latin typeface="Times New Roman" panose="02020603050405020304" pitchFamily="18" charset="0"/>
                <a:cs typeface="Times New Roman" panose="02020603050405020304" pitchFamily="18" charset="0"/>
              </a:rPr>
              <a:t>, temperatura, concentración de gases y componentes químicos disueltos ya sea fases solidos o iones, microorganismos.</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Factores ambientales  como temperatura y la presión: la temperatura porque modifica la solubilidad de todas las sustancias y el producto de solubilidad de sales insolubles; la presión, porque es factor determinante en la solubilidad de gases y hasta de sales, como en el par CO</a:t>
            </a:r>
            <a:r>
              <a:rPr lang="es-ES" baseline="-25000" dirty="0">
                <a:latin typeface="Times New Roman" panose="02020603050405020304" pitchFamily="18" charset="0"/>
                <a:cs typeface="Times New Roman" panose="02020603050405020304" pitchFamily="18" charset="0"/>
              </a:rPr>
              <a:t>3</a:t>
            </a:r>
            <a:r>
              <a:rPr lang="es-ES" baseline="30000" dirty="0">
                <a:latin typeface="Times New Roman" panose="02020603050405020304" pitchFamily="18" charset="0"/>
                <a:cs typeface="Times New Roman" panose="02020603050405020304" pitchFamily="18" charset="0"/>
              </a:rPr>
              <a:t>2-</a:t>
            </a:r>
            <a:r>
              <a:rPr lang="es-ES" dirty="0">
                <a:latin typeface="Times New Roman" panose="02020603050405020304" pitchFamily="18" charset="0"/>
                <a:cs typeface="Times New Roman" panose="02020603050405020304" pitchFamily="18" charset="0"/>
              </a:rPr>
              <a:t>/Ca(CO</a:t>
            </a:r>
            <a:r>
              <a:rPr lang="es-ES" baseline="-25000" dirty="0">
                <a:latin typeface="Times New Roman" panose="02020603050405020304" pitchFamily="18" charset="0"/>
                <a:cs typeface="Times New Roman" panose="02020603050405020304" pitchFamily="18" charset="0"/>
              </a:rPr>
              <a:t>3</a:t>
            </a:r>
            <a:r>
              <a:rPr lang="es-ES" dirty="0">
                <a:latin typeface="Times New Roman" panose="02020603050405020304" pitchFamily="18" charset="0"/>
                <a:cs typeface="Times New Roman" panose="02020603050405020304" pitchFamily="18" charset="0"/>
              </a:rPr>
              <a:t>H)</a:t>
            </a:r>
            <a:r>
              <a:rPr lang="es-ES" baseline="-25000" dirty="0">
                <a:latin typeface="Times New Roman" panose="02020603050405020304" pitchFamily="18" charset="0"/>
                <a:cs typeface="Times New Roman" panose="02020603050405020304" pitchFamily="18" charset="0"/>
              </a:rPr>
              <a:t>2</a:t>
            </a:r>
            <a:r>
              <a:rPr lang="es-ES" dirty="0">
                <a:latin typeface="Times New Roman" panose="02020603050405020304" pitchFamily="18" charset="0"/>
                <a:cs typeface="Times New Roman" panose="02020603050405020304" pitchFamily="18" charset="0"/>
              </a:rPr>
              <a:t>, que depende de la presión parcial del dióxido de carbono en el agua.</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Interacción agua-roca: tiempo de contacto, superficie de contacto como granulometría, porosidad del sólido, capacidad de intercambio iónico y adsorción.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27027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360" y="284540"/>
            <a:ext cx="11755120" cy="6186309"/>
          </a:xfrm>
          <a:prstGeom prst="rect">
            <a:avLst/>
          </a:prstGeom>
        </p:spPr>
        <p:txBody>
          <a:bodyPr wrap="square">
            <a:spAutoFit/>
          </a:bodyPr>
          <a:lstStyle/>
          <a:p>
            <a:pPr algn="just"/>
            <a:r>
              <a:rPr lang="es-ES" b="1" dirty="0">
                <a:latin typeface="Times New Roman" panose="02020603050405020304" pitchFamily="18" charset="0"/>
                <a:cs typeface="Times New Roman" panose="02020603050405020304" pitchFamily="18" charset="0"/>
              </a:rPr>
              <a:t>Factores que controlan o restringen el contenido de sales en al agua </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La composición del agua cambia durante su trayectoria de  flujo por el cauce, superficial o subterráneo,  como resultado y debido a los procesos físico-químicos descritos anteriormente, además por procesos que influyen en los mismos, entre  otros:</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	</a:t>
            </a:r>
            <a:r>
              <a:rPr lang="es-ES" b="1" dirty="0">
                <a:latin typeface="Times New Roman" panose="02020603050405020304" pitchFamily="18" charset="0"/>
                <a:cs typeface="Times New Roman" panose="02020603050405020304" pitchFamily="18" charset="0"/>
              </a:rPr>
              <a:t>Cambio de fases</a:t>
            </a:r>
            <a:r>
              <a:rPr lang="es-ES" dirty="0">
                <a:latin typeface="Times New Roman" panose="02020603050405020304" pitchFamily="18" charset="0"/>
                <a:cs typeface="Times New Roman" panose="02020603050405020304" pitchFamily="18" charset="0"/>
              </a:rPr>
              <a:t>. El agua en su trayecto (subterráneo o superficial) tiene contacto  con materiales sólidos (rocas) interrelación </a:t>
            </a:r>
            <a:r>
              <a:rPr lang="es-ES" b="1" dirty="0">
                <a:latin typeface="Times New Roman" panose="02020603050405020304" pitchFamily="18" charset="0"/>
                <a:cs typeface="Times New Roman" panose="02020603050405020304" pitchFamily="18" charset="0"/>
              </a:rPr>
              <a:t>agua-roca,</a:t>
            </a:r>
            <a:r>
              <a:rPr lang="es-ES" dirty="0">
                <a:latin typeface="Times New Roman" panose="02020603050405020304" pitchFamily="18" charset="0"/>
                <a:cs typeface="Times New Roman" panose="02020603050405020304" pitchFamily="18" charset="0"/>
              </a:rPr>
              <a:t> intercambiando iones con el agua. Una forma de intercambio es por adsorción, que puede ocurrir por </a:t>
            </a:r>
            <a:r>
              <a:rPr lang="es-ES" b="1" dirty="0">
                <a:latin typeface="Times New Roman" panose="02020603050405020304" pitchFamily="18" charset="0"/>
                <a:cs typeface="Times New Roman" panose="02020603050405020304" pitchFamily="18" charset="0"/>
              </a:rPr>
              <a:t>absorción por contacto físico</a:t>
            </a:r>
            <a:r>
              <a:rPr lang="es-ES" dirty="0">
                <a:latin typeface="Times New Roman" panose="02020603050405020304" pitchFamily="18" charset="0"/>
                <a:cs typeface="Times New Roman" panose="02020603050405020304" pitchFamily="18" charset="0"/>
              </a:rPr>
              <a:t>, atracciones o enlaces débiles entre el material que adsorbe y lo adsorbido, </a:t>
            </a:r>
            <a:r>
              <a:rPr lang="es-ES" b="1" dirty="0">
                <a:latin typeface="Times New Roman" panose="02020603050405020304" pitchFamily="18" charset="0"/>
                <a:cs typeface="Times New Roman" panose="02020603050405020304" pitchFamily="18" charset="0"/>
              </a:rPr>
              <a:t>adsorción química</a:t>
            </a:r>
            <a:r>
              <a:rPr lang="es-ES" dirty="0">
                <a:latin typeface="Times New Roman" panose="02020603050405020304" pitchFamily="18" charset="0"/>
                <a:cs typeface="Times New Roman" panose="02020603050405020304" pitchFamily="18" charset="0"/>
              </a:rPr>
              <a:t> por formación enlaces químicos.  Fijándose iones en la superficie  o por infiltración dentro de materiales presentes en el sustrato,  o por intercambio de cationes componentes del material por cationes disueltos en el agua.</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	Arcillas minerales (caolinita, halloysita, </a:t>
            </a:r>
            <a:r>
              <a:rPr lang="es-ES" dirty="0" err="1">
                <a:latin typeface="Times New Roman" panose="02020603050405020304" pitchFamily="18" charset="0"/>
                <a:cs typeface="Times New Roman" panose="02020603050405020304" pitchFamily="18" charset="0"/>
              </a:rPr>
              <a:t>montmorillonita</a:t>
            </a:r>
            <a:r>
              <a:rPr lang="es-ES" dirty="0">
                <a:latin typeface="Times New Roman" panose="02020603050405020304" pitchFamily="18" charset="0"/>
                <a:cs typeface="Times New Roman" panose="02020603050405020304" pitchFamily="18" charset="0"/>
              </a:rPr>
              <a:t>, </a:t>
            </a:r>
            <a:r>
              <a:rPr lang="es-ES" dirty="0" err="1">
                <a:latin typeface="Times New Roman" panose="02020603050405020304" pitchFamily="18" charset="0"/>
                <a:cs typeface="Times New Roman" panose="02020603050405020304" pitchFamily="18" charset="0"/>
              </a:rPr>
              <a:t>illita</a:t>
            </a:r>
            <a:r>
              <a:rPr lang="es-ES" dirty="0">
                <a:latin typeface="Times New Roman" panose="02020603050405020304" pitchFamily="18" charset="0"/>
                <a:cs typeface="Times New Roman" panose="02020603050405020304" pitchFamily="18" charset="0"/>
              </a:rPr>
              <a:t>, vermiculita, entre otros) y  materiales 	orgánicos (ácidos húmicos y </a:t>
            </a:r>
            <a:r>
              <a:rPr lang="es-ES" dirty="0" err="1">
                <a:latin typeface="Times New Roman" panose="02020603050405020304" pitchFamily="18" charset="0"/>
                <a:cs typeface="Times New Roman" panose="02020603050405020304" pitchFamily="18" charset="0"/>
              </a:rPr>
              <a:t>fúlvicos</a:t>
            </a:r>
            <a:r>
              <a:rPr lang="es-ES" dirty="0">
                <a:latin typeface="Times New Roman" panose="02020603050405020304" pitchFamily="18" charset="0"/>
                <a:cs typeface="Times New Roman" panose="02020603050405020304" pitchFamily="18" charset="0"/>
              </a:rPr>
              <a:t>, turba)  pueden adsorber e intercambiar cationes.</a:t>
            </a:r>
          </a:p>
          <a:p>
            <a:pPr algn="just"/>
            <a:r>
              <a:rPr lang="es-ES" dirty="0">
                <a:latin typeface="Times New Roman" panose="02020603050405020304" pitchFamily="18" charset="0"/>
                <a:cs typeface="Times New Roman" panose="02020603050405020304" pitchFamily="18" charset="0"/>
              </a:rPr>
              <a:t>	El intercambio iónico depende de la naturaleza de los materiales adsorbentes (intercambiadores iónicos),  en la 	superficie y la concentración de iones en el adsorbente y en el agua.</a:t>
            </a:r>
          </a:p>
          <a:p>
            <a:pPr algn="just"/>
            <a:r>
              <a:rPr lang="es-ES" dirty="0">
                <a:latin typeface="Times New Roman" panose="02020603050405020304" pitchFamily="18" charset="0"/>
                <a:cs typeface="Times New Roman" panose="02020603050405020304" pitchFamily="18" charset="0"/>
              </a:rPr>
              <a:t>	La sustancia intercambiadora “permutante”, actúan en la siguiente forma</a:t>
            </a:r>
          </a:p>
          <a:p>
            <a:pPr algn="just"/>
            <a:endParaRPr lang="es-ES" dirty="0">
              <a:latin typeface="Times New Roman" panose="02020603050405020304" pitchFamily="18" charset="0"/>
              <a:cs typeface="Times New Roman" panose="02020603050405020304" pitchFamily="18" charset="0"/>
            </a:endParaRPr>
          </a:p>
          <a:p>
            <a:pPr algn="just"/>
            <a:endParaRPr lang="es-ES" dirty="0">
              <a:latin typeface="Times New Roman" panose="02020603050405020304" pitchFamily="18" charset="0"/>
              <a:cs typeface="Times New Roman" panose="02020603050405020304" pitchFamily="18" charset="0"/>
            </a:endParaRP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Efecto de precipitación de sales:  al  intercambiar el agua iones de </a:t>
            </a:r>
            <a:r>
              <a:rPr lang="es-ES" dirty="0" err="1">
                <a:latin typeface="Times New Roman" panose="02020603050405020304" pitchFamily="18" charset="0"/>
                <a:cs typeface="Times New Roman" panose="02020603050405020304" pitchFamily="18" charset="0"/>
              </a:rPr>
              <a:t>Na</a:t>
            </a:r>
            <a:r>
              <a:rPr lang="es-ES" baseline="30000" dirty="0">
                <a:latin typeface="Times New Roman" panose="02020603050405020304" pitchFamily="18" charset="0"/>
                <a:cs typeface="Times New Roman" panose="02020603050405020304" pitchFamily="18" charset="0"/>
              </a:rPr>
              <a:t>-</a:t>
            </a:r>
            <a:r>
              <a:rPr lang="es-ES" dirty="0">
                <a:latin typeface="Times New Roman" panose="02020603050405020304" pitchFamily="18" charset="0"/>
                <a:cs typeface="Times New Roman" panose="02020603050405020304" pitchFamily="18" charset="0"/>
              </a:rPr>
              <a:t> por iones de Ca</a:t>
            </a:r>
            <a:r>
              <a:rPr lang="es-ES" baseline="30000" dirty="0">
                <a:latin typeface="Times New Roman" panose="02020603050405020304" pitchFamily="18" charset="0"/>
                <a:cs typeface="Times New Roman" panose="02020603050405020304" pitchFamily="18" charset="0"/>
              </a:rPr>
              <a:t>2+</a:t>
            </a:r>
            <a:r>
              <a:rPr lang="es-ES" dirty="0">
                <a:latin typeface="Times New Roman" panose="02020603050405020304" pitchFamily="18" charset="0"/>
                <a:cs typeface="Times New Roman" panose="02020603050405020304" pitchFamily="18" charset="0"/>
              </a:rPr>
              <a:t>, disminuye la concentración del </a:t>
            </a:r>
            <a:r>
              <a:rPr lang="es-ES" dirty="0" err="1">
                <a:latin typeface="Times New Roman" panose="02020603050405020304" pitchFamily="18" charset="0"/>
                <a:cs typeface="Times New Roman" panose="02020603050405020304" pitchFamily="18" charset="0"/>
              </a:rPr>
              <a:t>ión</a:t>
            </a:r>
            <a:r>
              <a:rPr lang="es-ES" dirty="0">
                <a:latin typeface="Times New Roman" panose="02020603050405020304" pitchFamily="18" charset="0"/>
                <a:cs typeface="Times New Roman" panose="02020603050405020304" pitchFamily="18" charset="0"/>
              </a:rPr>
              <a:t>  (CO</a:t>
            </a:r>
            <a:r>
              <a:rPr lang="es-ES" baseline="-25000" dirty="0">
                <a:latin typeface="Times New Roman" panose="02020603050405020304" pitchFamily="18" charset="0"/>
                <a:cs typeface="Times New Roman" panose="02020603050405020304" pitchFamily="18" charset="0"/>
              </a:rPr>
              <a:t>3</a:t>
            </a:r>
            <a:r>
              <a:rPr lang="es-ES" dirty="0">
                <a:latin typeface="Times New Roman" panose="02020603050405020304" pitchFamily="18" charset="0"/>
                <a:cs typeface="Times New Roman" panose="02020603050405020304" pitchFamily="18" charset="0"/>
              </a:rPr>
              <a:t>H)</a:t>
            </a:r>
            <a:r>
              <a:rPr lang="es-ES" baseline="-25000" dirty="0">
                <a:latin typeface="Times New Roman" panose="02020603050405020304" pitchFamily="18" charset="0"/>
                <a:cs typeface="Times New Roman" panose="02020603050405020304" pitchFamily="18" charset="0"/>
              </a:rPr>
              <a:t>2</a:t>
            </a:r>
            <a:r>
              <a:rPr lang="es-ES" baseline="30000" dirty="0">
                <a:latin typeface="Times New Roman" panose="02020603050405020304" pitchFamily="18" charset="0"/>
                <a:cs typeface="Times New Roman" panose="02020603050405020304" pitchFamily="18" charset="0"/>
              </a:rPr>
              <a:t>2-</a:t>
            </a:r>
            <a:r>
              <a:rPr lang="es-ES" dirty="0">
                <a:latin typeface="Times New Roman" panose="02020603050405020304" pitchFamily="18" charset="0"/>
                <a:cs typeface="Times New Roman" panose="02020603050405020304" pitchFamily="18" charset="0"/>
              </a:rPr>
              <a:t> e incluso de sulfato SO</a:t>
            </a:r>
            <a:r>
              <a:rPr lang="es-ES" baseline="-25000" dirty="0">
                <a:latin typeface="Times New Roman" panose="02020603050405020304" pitchFamily="18" charset="0"/>
                <a:cs typeface="Times New Roman" panose="02020603050405020304" pitchFamily="18" charset="0"/>
              </a:rPr>
              <a:t>4</a:t>
            </a:r>
            <a:r>
              <a:rPr lang="es-ES" baseline="30000" dirty="0">
                <a:latin typeface="Times New Roman" panose="02020603050405020304" pitchFamily="18" charset="0"/>
                <a:cs typeface="Times New Roman" panose="02020603050405020304" pitchFamily="18" charset="0"/>
              </a:rPr>
              <a:t>2-</a:t>
            </a:r>
            <a:r>
              <a:rPr lang="es-ES" dirty="0">
                <a:latin typeface="Times New Roman" panose="02020603050405020304" pitchFamily="18" charset="0"/>
                <a:cs typeface="Times New Roman" panose="02020603050405020304" pitchFamily="18" charset="0"/>
              </a:rPr>
              <a:t>. En general, controlados por el valor de la </a:t>
            </a:r>
            <a:r>
              <a:rPr lang="es-ES" dirty="0" err="1">
                <a:latin typeface="Times New Roman" panose="02020603050405020304" pitchFamily="18" charset="0"/>
                <a:cs typeface="Times New Roman" panose="02020603050405020304" pitchFamily="18" charset="0"/>
              </a:rPr>
              <a:t>Ksp</a:t>
            </a:r>
            <a:r>
              <a:rPr lang="es-ES" dirty="0">
                <a:latin typeface="Times New Roman" panose="02020603050405020304" pitchFamily="18" charset="0"/>
                <a:cs typeface="Times New Roman" panose="02020603050405020304" pitchFamily="18" charset="0"/>
              </a:rPr>
              <a:t> de las diferentes sales solubles y poco solubles.</a:t>
            </a:r>
            <a:endParaRPr lang="en-US" dirty="0">
              <a:latin typeface="Times New Roman" panose="02020603050405020304" pitchFamily="18" charset="0"/>
              <a:cs typeface="Times New Roman" panose="02020603050405020304" pitchFamily="18" charset="0"/>
            </a:endParaRPr>
          </a:p>
        </p:txBody>
      </p:sp>
      <p:graphicFrame>
        <p:nvGraphicFramePr>
          <p:cNvPr id="3" name="Objeto 2"/>
          <p:cNvGraphicFramePr>
            <a:graphicFrameLocks noChangeAspect="1"/>
          </p:cNvGraphicFramePr>
          <p:nvPr>
            <p:extLst>
              <p:ext uri="{D42A27DB-BD31-4B8C-83A1-F6EECF244321}">
                <p14:modId xmlns:p14="http://schemas.microsoft.com/office/powerpoint/2010/main" val="3167637522"/>
              </p:ext>
            </p:extLst>
          </p:nvPr>
        </p:nvGraphicFramePr>
        <p:xfrm>
          <a:off x="2043429" y="4808855"/>
          <a:ext cx="7280885" cy="476567"/>
        </p:xfrm>
        <a:graphic>
          <a:graphicData uri="http://schemas.openxmlformats.org/presentationml/2006/ole">
            <mc:AlternateContent xmlns:mc="http://schemas.openxmlformats.org/markup-compatibility/2006">
              <mc:Choice xmlns:v="urn:schemas-microsoft-com:vml" Requires="v">
                <p:oleObj spid="_x0000_s23577" name="Equation" r:id="rId3" imgW="3492360" imgH="228600" progId="Equation.DSMT4">
                  <p:embed/>
                </p:oleObj>
              </mc:Choice>
              <mc:Fallback>
                <p:oleObj name="Equation" r:id="rId3" imgW="3492360" imgH="228600" progId="Equation.DSMT4">
                  <p:embed/>
                  <p:pic>
                    <p:nvPicPr>
                      <p:cNvPr id="0" name=""/>
                      <p:cNvPicPr/>
                      <p:nvPr/>
                    </p:nvPicPr>
                    <p:blipFill>
                      <a:blip r:embed="rId4"/>
                      <a:stretch>
                        <a:fillRect/>
                      </a:stretch>
                    </p:blipFill>
                    <p:spPr>
                      <a:xfrm>
                        <a:off x="2043429" y="4808855"/>
                        <a:ext cx="7280885" cy="476567"/>
                      </a:xfrm>
                      <a:prstGeom prst="rect">
                        <a:avLst/>
                      </a:prstGeom>
                    </p:spPr>
                  </p:pic>
                </p:oleObj>
              </mc:Fallback>
            </mc:AlternateContent>
          </a:graphicData>
        </a:graphic>
      </p:graphicFrame>
    </p:spTree>
    <p:extLst>
      <p:ext uri="{BB962C8B-B14F-4D97-AF65-F5344CB8AC3E}">
        <p14:creationId xmlns:p14="http://schemas.microsoft.com/office/powerpoint/2010/main" val="7047084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35280" y="305366"/>
            <a:ext cx="11592560" cy="6186309"/>
          </a:xfrm>
          <a:prstGeom prst="rect">
            <a:avLst/>
          </a:prstGeom>
        </p:spPr>
        <p:txBody>
          <a:bodyPr wrap="square">
            <a:spAutoFit/>
          </a:bodyPr>
          <a:lstStyle/>
          <a:p>
            <a:pPr algn="just"/>
            <a:r>
              <a:rPr lang="es-ES" b="1" dirty="0">
                <a:latin typeface="Times New Roman" panose="02020603050405020304" pitchFamily="18" charset="0"/>
                <a:cs typeface="Times New Roman" panose="02020603050405020304" pitchFamily="18" charset="0"/>
              </a:rPr>
              <a:t>Concentración por disolución y por evaporación</a:t>
            </a:r>
            <a:r>
              <a:rPr lang="es-ES" dirty="0">
                <a:latin typeface="Times New Roman" panose="02020603050405020304" pitchFamily="18" charset="0"/>
                <a:cs typeface="Times New Roman" panose="02020603050405020304" pitchFamily="18" charset="0"/>
              </a:rPr>
              <a:t>.</a:t>
            </a:r>
          </a:p>
          <a:p>
            <a:pPr algn="just"/>
            <a:r>
              <a:rPr lang="es-ES" dirty="0">
                <a:latin typeface="Times New Roman" panose="02020603050405020304" pitchFamily="18" charset="0"/>
                <a:cs typeface="Times New Roman" panose="02020603050405020304" pitchFamily="18" charset="0"/>
              </a:rPr>
              <a:t>La concentración por disolución se produce por influencias litológicas,  debido a que las sales  vienen de la superficie  del cause del agua (</a:t>
            </a:r>
            <a:r>
              <a:rPr lang="es-ES" b="1" i="1" dirty="0">
                <a:latin typeface="Times New Roman" panose="02020603050405020304" pitchFamily="18" charset="0"/>
                <a:cs typeface="Times New Roman" panose="02020603050405020304" pitchFamily="18" charset="0"/>
              </a:rPr>
              <a:t>agua de mar salada</a:t>
            </a:r>
            <a:r>
              <a:rPr lang="es-ES" dirty="0">
                <a:latin typeface="Times New Roman" panose="02020603050405020304" pitchFamily="18" charset="0"/>
                <a:cs typeface="Times New Roman" panose="02020603050405020304" pitchFamily="18" charset="0"/>
              </a:rPr>
              <a:t>): factores que influyen: temperatura, presión (aguas con CaCO</a:t>
            </a:r>
            <a:r>
              <a:rPr lang="es-ES" baseline="-25000" dirty="0">
                <a:latin typeface="Times New Roman" panose="02020603050405020304" pitchFamily="18" charset="0"/>
                <a:cs typeface="Times New Roman" panose="02020603050405020304" pitchFamily="18" charset="0"/>
              </a:rPr>
              <a:t>3</a:t>
            </a:r>
            <a:r>
              <a:rPr lang="es-ES" dirty="0">
                <a:latin typeface="Times New Roman" panose="02020603050405020304" pitchFamily="18" charset="0"/>
                <a:cs typeface="Times New Roman" panose="02020603050405020304" pitchFamily="18" charset="0"/>
              </a:rPr>
              <a:t>  cerca de la saturación precipitarán CaCO</a:t>
            </a:r>
            <a:r>
              <a:rPr lang="es-ES" baseline="-25000" dirty="0">
                <a:latin typeface="Times New Roman" panose="02020603050405020304" pitchFamily="18" charset="0"/>
                <a:cs typeface="Times New Roman" panose="02020603050405020304" pitchFamily="18" charset="0"/>
              </a:rPr>
              <a:t>3</a:t>
            </a:r>
            <a:r>
              <a:rPr lang="es-ES" dirty="0">
                <a:latin typeface="Times New Roman" panose="02020603050405020304" pitchFamily="18" charset="0"/>
                <a:cs typeface="Times New Roman" panose="02020603050405020304" pitchFamily="18" charset="0"/>
              </a:rPr>
              <a:t>  al disminuir la presión de CO</a:t>
            </a:r>
            <a:r>
              <a:rPr lang="es-ES" baseline="-25000" dirty="0">
                <a:latin typeface="Times New Roman" panose="02020603050405020304" pitchFamily="18" charset="0"/>
                <a:cs typeface="Times New Roman" panose="02020603050405020304" pitchFamily="18" charset="0"/>
              </a:rPr>
              <a:t>2</a:t>
            </a:r>
            <a:r>
              <a:rPr lang="es-ES" dirty="0">
                <a:latin typeface="Times New Roman" panose="02020603050405020304" pitchFamily="18" charset="0"/>
                <a:cs typeface="Times New Roman" panose="02020603050405020304" pitchFamily="18" charset="0"/>
              </a:rPr>
              <a:t>), superficie y tiempo de contacto, volumen de agua, etc. El cambio de concentración por evaporación  ocurre por efectos climáticos y geográficos,  ocurriendo en la superficie.</a:t>
            </a:r>
          </a:p>
          <a:p>
            <a:pPr algn="just"/>
            <a:r>
              <a:rPr lang="es-ES" dirty="0">
                <a:latin typeface="Times New Roman" panose="02020603050405020304" pitchFamily="18" charset="0"/>
                <a:cs typeface="Times New Roman" panose="02020603050405020304" pitchFamily="18" charset="0"/>
              </a:rPr>
              <a:t>El contenido de sales en agua esta en equilibrio físico-químico con las rocas por donde fluye, la concentración de sales no puede alejarse del equilibrio solubilidad,  de ocurrir se producirá la precipitación de dichas sales.</a:t>
            </a:r>
          </a:p>
          <a:p>
            <a:pPr algn="just"/>
            <a:endParaRPr lang="es-ES" dirty="0">
              <a:latin typeface="Times New Roman" panose="02020603050405020304" pitchFamily="18" charset="0"/>
              <a:cs typeface="Times New Roman" panose="02020603050405020304" pitchFamily="18" charset="0"/>
            </a:endParaRPr>
          </a:p>
          <a:p>
            <a:pPr algn="just"/>
            <a:r>
              <a:rPr lang="es-ES" b="1" dirty="0">
                <a:latin typeface="Times New Roman" panose="02020603050405020304" pitchFamily="18" charset="0"/>
                <a:cs typeface="Times New Roman" panose="02020603050405020304" pitchFamily="18" charset="0"/>
              </a:rPr>
              <a:t>Nuevas disoluciones</a:t>
            </a:r>
            <a:r>
              <a:rPr lang="es-ES" dirty="0">
                <a:latin typeface="Times New Roman" panose="02020603050405020304" pitchFamily="18" charset="0"/>
                <a:cs typeface="Times New Roman" panose="02020603050405020304" pitchFamily="18" charset="0"/>
              </a:rPr>
              <a:t>. </a:t>
            </a:r>
          </a:p>
          <a:p>
            <a:pPr algn="just"/>
            <a:r>
              <a:rPr lang="es-ES" dirty="0">
                <a:latin typeface="Times New Roman" panose="02020603050405020304" pitchFamily="18" charset="0"/>
                <a:cs typeface="Times New Roman" panose="02020603050405020304" pitchFamily="18" charset="0"/>
              </a:rPr>
              <a:t>La disolución de nuevas sales varia la concentración de las existentes,  con efecto en sentidos opuestos, aumentando o disminuyendo la concentración.  Uno es el </a:t>
            </a:r>
            <a:r>
              <a:rPr lang="es-ES" b="1" dirty="0">
                <a:latin typeface="Times New Roman" panose="02020603050405020304" pitchFamily="18" charset="0"/>
                <a:cs typeface="Times New Roman" panose="02020603050405020304" pitchFamily="18" charset="0"/>
              </a:rPr>
              <a:t>efecto salino</a:t>
            </a:r>
            <a:r>
              <a:rPr lang="es-ES" dirty="0">
                <a:latin typeface="Times New Roman" panose="02020603050405020304" pitchFamily="18" charset="0"/>
                <a:cs typeface="Times New Roman" panose="02020603050405020304" pitchFamily="18" charset="0"/>
              </a:rPr>
              <a:t>, por ejemplo, el aumento  en concentración de  los iones Cl</a:t>
            </a:r>
            <a:r>
              <a:rPr lang="es-ES" baseline="30000" dirty="0">
                <a:latin typeface="Times New Roman" panose="02020603050405020304" pitchFamily="18" charset="0"/>
                <a:cs typeface="Times New Roman" panose="02020603050405020304" pitchFamily="18" charset="0"/>
              </a:rPr>
              <a:t>-</a:t>
            </a:r>
            <a:r>
              <a:rPr lang="es-ES" dirty="0">
                <a:latin typeface="Times New Roman" panose="02020603050405020304" pitchFamily="18" charset="0"/>
                <a:cs typeface="Times New Roman" panose="02020603050405020304" pitchFamily="18" charset="0"/>
              </a:rPr>
              <a:t> o </a:t>
            </a:r>
            <a:r>
              <a:rPr lang="es-ES" dirty="0" err="1">
                <a:latin typeface="Times New Roman" panose="02020603050405020304" pitchFamily="18" charset="0"/>
                <a:cs typeface="Times New Roman" panose="02020603050405020304" pitchFamily="18" charset="0"/>
              </a:rPr>
              <a:t>Na</a:t>
            </a:r>
            <a:r>
              <a:rPr lang="es-ES" baseline="30000" dirty="0">
                <a:latin typeface="Times New Roman" panose="02020603050405020304" pitchFamily="18" charset="0"/>
                <a:cs typeface="Times New Roman" panose="02020603050405020304" pitchFamily="18" charset="0"/>
              </a:rPr>
              <a:t>+</a:t>
            </a:r>
            <a:r>
              <a:rPr lang="es-ES" dirty="0">
                <a:latin typeface="Times New Roman" panose="02020603050405020304" pitchFamily="18" charset="0"/>
                <a:cs typeface="Times New Roman" panose="02020603050405020304" pitchFamily="18" charset="0"/>
              </a:rPr>
              <a:t> (disolución de </a:t>
            </a:r>
            <a:r>
              <a:rPr lang="es-ES" dirty="0" err="1">
                <a:latin typeface="Times New Roman" panose="02020603050405020304" pitchFamily="18" charset="0"/>
                <a:cs typeface="Times New Roman" panose="02020603050405020304" pitchFamily="18" charset="0"/>
              </a:rPr>
              <a:t>NaCL</a:t>
            </a:r>
            <a:r>
              <a:rPr lang="es-ES" dirty="0">
                <a:latin typeface="Times New Roman" panose="02020603050405020304" pitchFamily="18" charset="0"/>
                <a:cs typeface="Times New Roman" panose="02020603050405020304" pitchFamily="18" charset="0"/>
              </a:rPr>
              <a:t>), produce mayor disolución de  CaSO</a:t>
            </a:r>
            <a:r>
              <a:rPr lang="es-ES" baseline="-25000" dirty="0">
                <a:latin typeface="Times New Roman" panose="02020603050405020304" pitchFamily="18" charset="0"/>
                <a:cs typeface="Times New Roman" panose="02020603050405020304" pitchFamily="18" charset="0"/>
              </a:rPr>
              <a:t>4</a:t>
            </a:r>
            <a:r>
              <a:rPr lang="es-ES" dirty="0">
                <a:latin typeface="Times New Roman" panose="02020603050405020304" pitchFamily="18" charset="0"/>
                <a:cs typeface="Times New Roman" panose="02020603050405020304" pitchFamily="18" charset="0"/>
              </a:rPr>
              <a:t> o CaCO</a:t>
            </a:r>
            <a:r>
              <a:rPr lang="es-ES" baseline="-25000" dirty="0">
                <a:latin typeface="Times New Roman" panose="02020603050405020304" pitchFamily="18" charset="0"/>
                <a:cs typeface="Times New Roman" panose="02020603050405020304" pitchFamily="18" charset="0"/>
              </a:rPr>
              <a:t>3</a:t>
            </a:r>
            <a:r>
              <a:rPr lang="es-ES" dirty="0">
                <a:latin typeface="Times New Roman" panose="02020603050405020304" pitchFamily="18" charset="0"/>
                <a:cs typeface="Times New Roman" panose="02020603050405020304" pitchFamily="18" charset="0"/>
              </a:rPr>
              <a:t>.  Otro es el </a:t>
            </a:r>
            <a:r>
              <a:rPr lang="es-ES" b="1" dirty="0">
                <a:latin typeface="Times New Roman" panose="02020603050405020304" pitchFamily="18" charset="0"/>
                <a:cs typeface="Times New Roman" panose="02020603050405020304" pitchFamily="18" charset="0"/>
              </a:rPr>
              <a:t>efecto del </a:t>
            </a:r>
            <a:r>
              <a:rPr lang="es-ES" b="1" dirty="0" err="1">
                <a:latin typeface="Times New Roman" panose="02020603050405020304" pitchFamily="18" charset="0"/>
                <a:cs typeface="Times New Roman" panose="02020603050405020304" pitchFamily="18" charset="0"/>
              </a:rPr>
              <a:t>ión</a:t>
            </a:r>
            <a:r>
              <a:rPr lang="es-ES" b="1" dirty="0">
                <a:latin typeface="Times New Roman" panose="02020603050405020304" pitchFamily="18" charset="0"/>
                <a:cs typeface="Times New Roman" panose="02020603050405020304" pitchFamily="18" charset="0"/>
              </a:rPr>
              <a:t> común</a:t>
            </a:r>
            <a:r>
              <a:rPr lang="es-ES" dirty="0">
                <a:latin typeface="Times New Roman" panose="02020603050405020304" pitchFamily="18" charset="0"/>
                <a:cs typeface="Times New Roman" panose="02020603050405020304" pitchFamily="18" charset="0"/>
              </a:rPr>
              <a:t>,  que produce la precipitación de iones; por ejemplo, la disolución de CaSO</a:t>
            </a:r>
            <a:r>
              <a:rPr lang="es-ES" baseline="-25000" dirty="0">
                <a:latin typeface="Times New Roman" panose="02020603050405020304" pitchFamily="18" charset="0"/>
                <a:cs typeface="Times New Roman" panose="02020603050405020304" pitchFamily="18" charset="0"/>
              </a:rPr>
              <a:t>4</a:t>
            </a:r>
            <a:r>
              <a:rPr lang="es-ES" dirty="0">
                <a:latin typeface="Times New Roman" panose="02020603050405020304" pitchFamily="18" charset="0"/>
                <a:cs typeface="Times New Roman" panose="02020603050405020304" pitchFamily="18" charset="0"/>
              </a:rPr>
              <a:t>·2H</a:t>
            </a:r>
            <a:r>
              <a:rPr lang="es-ES" baseline="-25000" dirty="0">
                <a:latin typeface="Times New Roman" panose="02020603050405020304" pitchFamily="18" charset="0"/>
                <a:cs typeface="Times New Roman" panose="02020603050405020304" pitchFamily="18" charset="0"/>
              </a:rPr>
              <a:t>2</a:t>
            </a:r>
            <a:r>
              <a:rPr lang="es-ES" dirty="0">
                <a:latin typeface="Times New Roman" panose="02020603050405020304" pitchFamily="18" charset="0"/>
                <a:cs typeface="Times New Roman" panose="02020603050405020304" pitchFamily="18" charset="0"/>
              </a:rPr>
              <a:t>O genera la precipitación de CaCO</a:t>
            </a:r>
            <a:r>
              <a:rPr lang="es-ES" baseline="-25000" dirty="0">
                <a:latin typeface="Times New Roman" panose="02020603050405020304" pitchFamily="18" charset="0"/>
                <a:cs typeface="Times New Roman" panose="02020603050405020304" pitchFamily="18" charset="0"/>
              </a:rPr>
              <a:t>3</a:t>
            </a:r>
            <a:r>
              <a:rPr lang="es-ES" dirty="0">
                <a:latin typeface="Times New Roman" panose="02020603050405020304" pitchFamily="18" charset="0"/>
                <a:cs typeface="Times New Roman" panose="02020603050405020304" pitchFamily="18" charset="0"/>
              </a:rPr>
              <a:t> en aguas con alto contenido de Ca.</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Mezclas. </a:t>
            </a:r>
          </a:p>
          <a:p>
            <a:pPr algn="just"/>
            <a:r>
              <a:rPr lang="es-ES" dirty="0">
                <a:latin typeface="Times New Roman" panose="02020603050405020304" pitchFamily="18" charset="0"/>
                <a:cs typeface="Times New Roman" panose="02020603050405020304" pitchFamily="18" charset="0"/>
              </a:rPr>
              <a:t>En la confluencia de dos ríos,  o varios ríos, de un rio con un embalse o de varios ríos con un embalse, se producen mezclas de aguas  en distintos volúmenes, proporciones y de distintas composiciones. Esto produce  diferentes procesos físico-químicos, en función  a:  volúmenes de aguas, especies disueltas en las distintas aguas, temperaturas de las aguas. El equilibrio existente por separado en cada agua al mezclarse se modifica,  ocurriendo precipitación (superación del producto de solubilidad de las sales) o disolución, generación de complejos ionizados,  al formarse o destruirse nuevos compuestos químicos.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5706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ángulo 13">
            <a:extLst>
              <a:ext uri="{FF2B5EF4-FFF2-40B4-BE49-F238E27FC236}">
                <a16:creationId xmlns:a16="http://schemas.microsoft.com/office/drawing/2014/main" id="{95A00690-CC6C-4350-953E-A79871D7F0F5}"/>
              </a:ext>
            </a:extLst>
          </p:cNvPr>
          <p:cNvSpPr/>
          <p:nvPr/>
        </p:nvSpPr>
        <p:spPr>
          <a:xfrm>
            <a:off x="225069" y="110531"/>
            <a:ext cx="5559505" cy="1200329"/>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La tabla  inferior  muestra algunas de las sustancias que pueden encontrarse en el agua “</a:t>
            </a:r>
            <a:r>
              <a:rPr lang="es-MX" b="1" i="1" dirty="0">
                <a:latin typeface="Times New Roman" panose="02020603050405020304" pitchFamily="18" charset="0"/>
                <a:cs typeface="Times New Roman" panose="02020603050405020304" pitchFamily="18" charset="0"/>
              </a:rPr>
              <a:t>pura</a:t>
            </a:r>
            <a:r>
              <a:rPr lang="es-MX" dirty="0">
                <a:latin typeface="Times New Roman" panose="02020603050405020304" pitchFamily="18" charset="0"/>
                <a:cs typeface="Times New Roman" panose="02020603050405020304" pitchFamily="18" charset="0"/>
              </a:rPr>
              <a:t>” natural. Al observar esta lista, es claro que el agua absolutamente pura (</a:t>
            </a:r>
            <a:r>
              <a:rPr lang="es-MX" b="1" dirty="0">
                <a:latin typeface="Times New Roman" panose="02020603050405020304" pitchFamily="18" charset="0"/>
                <a:cs typeface="Times New Roman" panose="02020603050405020304" pitchFamily="18" charset="0"/>
              </a:rPr>
              <a:t>100%) </a:t>
            </a:r>
            <a:r>
              <a:rPr lang="es-MX" dirty="0">
                <a:latin typeface="Times New Roman" panose="02020603050405020304" pitchFamily="18" charset="0"/>
                <a:cs typeface="Times New Roman" panose="02020603050405020304" pitchFamily="18" charset="0"/>
              </a:rPr>
              <a:t>no es un producto común, seria la excepción a la regla.</a:t>
            </a:r>
          </a:p>
        </p:txBody>
      </p:sp>
      <p:grpSp>
        <p:nvGrpSpPr>
          <p:cNvPr id="6" name="Grupo 5">
            <a:extLst>
              <a:ext uri="{FF2B5EF4-FFF2-40B4-BE49-F238E27FC236}">
                <a16:creationId xmlns:a16="http://schemas.microsoft.com/office/drawing/2014/main" id="{7F59BBEA-4B10-4196-8B49-8201A9A1A8F6}"/>
              </a:ext>
            </a:extLst>
          </p:cNvPr>
          <p:cNvGrpSpPr/>
          <p:nvPr/>
        </p:nvGrpSpPr>
        <p:grpSpPr>
          <a:xfrm>
            <a:off x="318052" y="1470991"/>
            <a:ext cx="5456583" cy="4939747"/>
            <a:chOff x="2882347" y="129209"/>
            <a:chExt cx="5844209" cy="5456582"/>
          </a:xfrm>
        </p:grpSpPr>
        <p:pic>
          <p:nvPicPr>
            <p:cNvPr id="7" name="Imagen 6">
              <a:extLst>
                <a:ext uri="{FF2B5EF4-FFF2-40B4-BE49-F238E27FC236}">
                  <a16:creationId xmlns:a16="http://schemas.microsoft.com/office/drawing/2014/main" id="{9438F92E-E4AC-4A86-ACA9-D6C266638A9A}"/>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32162" t="13333" r="10937" b="7392"/>
            <a:stretch/>
          </p:blipFill>
          <p:spPr>
            <a:xfrm>
              <a:off x="2882347" y="149087"/>
              <a:ext cx="5844209" cy="5436704"/>
            </a:xfrm>
            <a:prstGeom prst="rect">
              <a:avLst/>
            </a:prstGeom>
          </p:spPr>
        </p:pic>
        <p:sp>
          <p:nvSpPr>
            <p:cNvPr id="8" name="CuadroTexto 7">
              <a:extLst>
                <a:ext uri="{FF2B5EF4-FFF2-40B4-BE49-F238E27FC236}">
                  <a16:creationId xmlns:a16="http://schemas.microsoft.com/office/drawing/2014/main" id="{12AA8B51-D785-46BB-8555-35189FD3BA5F}"/>
                </a:ext>
              </a:extLst>
            </p:cNvPr>
            <p:cNvSpPr txBox="1"/>
            <p:nvPr/>
          </p:nvSpPr>
          <p:spPr>
            <a:xfrm>
              <a:off x="3627782" y="129209"/>
              <a:ext cx="4390946" cy="369332"/>
            </a:xfrm>
            <a:prstGeom prst="rect">
              <a:avLst/>
            </a:prstGeom>
            <a:noFill/>
          </p:spPr>
          <p:txBody>
            <a:bodyPr wrap="none" rtlCol="0">
              <a:spAutoFit/>
            </a:bodyPr>
            <a:lstStyle/>
            <a:p>
              <a:r>
                <a:rPr lang="es-MX" dirty="0">
                  <a:solidFill>
                    <a:srgbClr val="FFFF00"/>
                  </a:solidFill>
                  <a:latin typeface="Times New Roman" panose="02020603050405020304" pitchFamily="18" charset="0"/>
                  <a:cs typeface="Times New Roman" panose="02020603050405020304" pitchFamily="18" charset="0"/>
                </a:rPr>
                <a:t>Sustancias disueltas en el agua natural “pura”</a:t>
              </a:r>
            </a:p>
          </p:txBody>
        </p:sp>
      </p:grpSp>
      <p:sp>
        <p:nvSpPr>
          <p:cNvPr id="9" name="CuadroTexto 8">
            <a:extLst>
              <a:ext uri="{FF2B5EF4-FFF2-40B4-BE49-F238E27FC236}">
                <a16:creationId xmlns:a16="http://schemas.microsoft.com/office/drawing/2014/main" id="{34F3DBE1-AC2C-491F-B00A-7556A4A2F04C}"/>
              </a:ext>
            </a:extLst>
          </p:cNvPr>
          <p:cNvSpPr txBox="1"/>
          <p:nvPr/>
        </p:nvSpPr>
        <p:spPr>
          <a:xfrm>
            <a:off x="6003234" y="238539"/>
            <a:ext cx="5764695" cy="646331"/>
          </a:xfrm>
          <a:prstGeom prst="rect">
            <a:avLst/>
          </a:prstGeom>
          <a:noFill/>
        </p:spPr>
        <p:txBody>
          <a:bodyPr wrap="square" rtlCol="0">
            <a:spAutoFit/>
          </a:bodyPr>
          <a:lstStyle/>
          <a:p>
            <a:pPr algn="just"/>
            <a:r>
              <a:rPr lang="es-MX" dirty="0">
                <a:latin typeface="Times New Roman" panose="02020603050405020304" pitchFamily="18" charset="0"/>
                <a:cs typeface="Times New Roman" panose="02020603050405020304" pitchFamily="18" charset="0"/>
              </a:rPr>
              <a:t>Podemos entender entonces que el agua (H</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O) </a:t>
            </a:r>
            <a:r>
              <a:rPr lang="es-MX" dirty="0" err="1">
                <a:latin typeface="Times New Roman" panose="02020603050405020304" pitchFamily="18" charset="0"/>
                <a:cs typeface="Times New Roman" panose="02020603050405020304" pitchFamily="18" charset="0"/>
              </a:rPr>
              <a:t>de-ionizada</a:t>
            </a:r>
            <a:r>
              <a:rPr lang="es-MX" dirty="0">
                <a:latin typeface="Times New Roman" panose="02020603050405020304" pitchFamily="18" charset="0"/>
                <a:cs typeface="Times New Roman" panose="02020603050405020304" pitchFamily="18" charset="0"/>
              </a:rPr>
              <a:t>, totalmente pura (100%) no existe.</a:t>
            </a:r>
          </a:p>
        </p:txBody>
      </p:sp>
      <p:grpSp>
        <p:nvGrpSpPr>
          <p:cNvPr id="3" name="Grupo 2">
            <a:extLst>
              <a:ext uri="{FF2B5EF4-FFF2-40B4-BE49-F238E27FC236}">
                <a16:creationId xmlns:a16="http://schemas.microsoft.com/office/drawing/2014/main" id="{C2B80EF7-6E4E-42E4-BBD8-0099754D1DDC}"/>
              </a:ext>
            </a:extLst>
          </p:cNvPr>
          <p:cNvGrpSpPr/>
          <p:nvPr/>
        </p:nvGrpSpPr>
        <p:grpSpPr>
          <a:xfrm>
            <a:off x="6166615" y="2226364"/>
            <a:ext cx="5819976" cy="3124722"/>
            <a:chOff x="6226250" y="2246243"/>
            <a:chExt cx="5819976" cy="3124722"/>
          </a:xfrm>
        </p:grpSpPr>
        <p:pic>
          <p:nvPicPr>
            <p:cNvPr id="10" name="Imagen 9">
              <a:extLst>
                <a:ext uri="{FF2B5EF4-FFF2-40B4-BE49-F238E27FC236}">
                  <a16:creationId xmlns:a16="http://schemas.microsoft.com/office/drawing/2014/main" id="{B78B1E8A-3ABE-4BF4-87D2-3365AFB2ADA1}"/>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16997" t="34203" r="14615" b="23478"/>
            <a:stretch/>
          </p:blipFill>
          <p:spPr>
            <a:xfrm>
              <a:off x="6226250" y="2594113"/>
              <a:ext cx="5819976" cy="2776852"/>
            </a:xfrm>
            <a:prstGeom prst="rect">
              <a:avLst/>
            </a:prstGeom>
          </p:spPr>
        </p:pic>
        <p:sp>
          <p:nvSpPr>
            <p:cNvPr id="2" name="CuadroTexto 1">
              <a:extLst>
                <a:ext uri="{FF2B5EF4-FFF2-40B4-BE49-F238E27FC236}">
                  <a16:creationId xmlns:a16="http://schemas.microsoft.com/office/drawing/2014/main" id="{B652BA7F-2550-465C-8EAF-B9490F5FC406}"/>
                </a:ext>
              </a:extLst>
            </p:cNvPr>
            <p:cNvSpPr txBox="1"/>
            <p:nvPr/>
          </p:nvSpPr>
          <p:spPr>
            <a:xfrm>
              <a:off x="7553740" y="2246243"/>
              <a:ext cx="3040256" cy="369332"/>
            </a:xfrm>
            <a:prstGeom prst="rect">
              <a:avLst/>
            </a:prstGeom>
            <a:noFill/>
          </p:spPr>
          <p:txBody>
            <a:bodyPr wrap="none" rtlCol="0">
              <a:spAutoFit/>
            </a:bodyPr>
            <a:lstStyle/>
            <a:p>
              <a:r>
                <a:rPr lang="es-MX" b="1" dirty="0">
                  <a:latin typeface="Times New Roman" panose="02020603050405020304" pitchFamily="18" charset="0"/>
                  <a:cs typeface="Times New Roman" panose="02020603050405020304" pitchFamily="18" charset="0"/>
                </a:rPr>
                <a:t>Especies presentes en el agua</a:t>
              </a:r>
            </a:p>
          </p:txBody>
        </p:sp>
      </p:grpSp>
    </p:spTree>
    <p:extLst>
      <p:ext uri="{BB962C8B-B14F-4D97-AF65-F5344CB8AC3E}">
        <p14:creationId xmlns:p14="http://schemas.microsoft.com/office/powerpoint/2010/main" val="5577379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5E39491-212A-4C20-890D-A45D770326AC}"/>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43387" t="14493" r="6389" b="6231"/>
          <a:stretch/>
        </p:blipFill>
        <p:spPr>
          <a:xfrm>
            <a:off x="5118650" y="208721"/>
            <a:ext cx="5963479" cy="6285209"/>
          </a:xfrm>
          <a:prstGeom prst="rect">
            <a:avLst/>
          </a:prstGeom>
        </p:spPr>
      </p:pic>
      <p:sp>
        <p:nvSpPr>
          <p:cNvPr id="5" name="Rectángulo 4">
            <a:extLst>
              <a:ext uri="{FF2B5EF4-FFF2-40B4-BE49-F238E27FC236}">
                <a16:creationId xmlns:a16="http://schemas.microsoft.com/office/drawing/2014/main" id="{AA826E34-1B48-4C20-A554-68F9C7E3C774}"/>
              </a:ext>
            </a:extLst>
          </p:cNvPr>
          <p:cNvSpPr/>
          <p:nvPr/>
        </p:nvSpPr>
        <p:spPr>
          <a:xfrm>
            <a:off x="125897" y="387628"/>
            <a:ext cx="4764156" cy="5632311"/>
          </a:xfrm>
          <a:prstGeom prst="rect">
            <a:avLst/>
          </a:prstGeom>
        </p:spPr>
        <p:txBody>
          <a:bodyPr wrap="square">
            <a:spAutoFit/>
          </a:bodyPr>
          <a:lstStyle/>
          <a:p>
            <a:pPr algn="just"/>
            <a:r>
              <a:rPr lang="es-MX" b="1" dirty="0">
                <a:latin typeface="Times New Roman" panose="02020603050405020304" pitchFamily="18" charset="0"/>
                <a:cs typeface="Times New Roman" panose="02020603050405020304" pitchFamily="18" charset="0"/>
              </a:rPr>
              <a:t>CALIDAD DEL AGUA</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La calidad del agua se mide en función del grado de contaminación que la afecta. Este término “</a:t>
            </a:r>
            <a:r>
              <a:rPr lang="es-MX" b="1" i="1" dirty="0">
                <a:latin typeface="Times New Roman" panose="02020603050405020304" pitchFamily="18" charset="0"/>
                <a:cs typeface="Times New Roman" panose="02020603050405020304" pitchFamily="18" charset="0"/>
              </a:rPr>
              <a:t>calidad del agua</a:t>
            </a:r>
            <a:r>
              <a:rPr lang="es-MX" dirty="0">
                <a:latin typeface="Times New Roman" panose="02020603050405020304" pitchFamily="18" charset="0"/>
                <a:cs typeface="Times New Roman" panose="02020603050405020304" pitchFamily="18" charset="0"/>
              </a:rPr>
              <a:t>” se utiliza en general para describir cualquier condición o sustancia que hace que el uso indiscriminado de aire, agua o tierra se vea restringido.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El agua que por su </a:t>
            </a:r>
            <a:r>
              <a:rPr lang="es-MX" b="1" dirty="0">
                <a:latin typeface="Times New Roman" panose="02020603050405020304" pitchFamily="18" charset="0"/>
                <a:cs typeface="Times New Roman" panose="02020603050405020304" pitchFamily="18" charset="0"/>
              </a:rPr>
              <a:t>grado de “contaminación”</a:t>
            </a:r>
            <a:r>
              <a:rPr lang="es-MX" dirty="0">
                <a:latin typeface="Times New Roman" panose="02020603050405020304" pitchFamily="18" charset="0"/>
                <a:cs typeface="Times New Roman" panose="02020603050405020304" pitchFamily="18" charset="0"/>
              </a:rPr>
              <a:t> se determina como adecuada para irrigación, ya que no tiene la calidad apropiada para su uso como agua potable.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En el caso extremo, si el agua está demasiado contaminada, no tiene la calidad necesaria para ninguno de los usos comunes, como agua potable, de lavado, para irrigación o en plantas industriales (para generar vapor o como agua de enfriamiento).</a:t>
            </a:r>
          </a:p>
        </p:txBody>
      </p:sp>
    </p:spTree>
    <p:extLst>
      <p:ext uri="{BB962C8B-B14F-4D97-AF65-F5344CB8AC3E}">
        <p14:creationId xmlns:p14="http://schemas.microsoft.com/office/powerpoint/2010/main" val="5605854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70840" y="612844"/>
            <a:ext cx="11450320" cy="5632311"/>
          </a:xfrm>
          <a:prstGeom prst="rect">
            <a:avLst/>
          </a:prstGeom>
        </p:spPr>
        <p:txBody>
          <a:bodyPr wrap="square">
            <a:spAutoFit/>
          </a:bodyPr>
          <a:lstStyle/>
          <a:p>
            <a:r>
              <a:rPr lang="es-ES" b="1" dirty="0">
                <a:latin typeface="Times New Roman" panose="02020603050405020304" pitchFamily="18" charset="0"/>
                <a:cs typeface="Times New Roman" panose="02020603050405020304" pitchFamily="18" charset="0"/>
              </a:rPr>
              <a:t>DEFINICIÓN DE “CONTAMINACIÓN”  Y CONTAMINANTES DEL AGUA</a:t>
            </a:r>
          </a:p>
          <a:p>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Habiendo conocido la composición de las aguas naturales y los usos principales a los que se puede destinar el agua de la naturaleza,  se puede definir lo que  es la contaminación de la misma,  basándonos en definiciones acordadas o establecidas  organismos internacionales:</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	La contaminación  es una modificación, en la mayoría de los casos de origen antropogénico, de la calidad del agua, haciéndola impropia o peligrosa para el consumo humano, la industria, la agricultura, la pesca y las actividades recreativas, así como para los animales domésticos y la vida natural» (Carta del Agua, Consejo de Europa, 1968).</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 El agua esta contaminada cuando  esta alterada en su composición o estado, directa o indirectamente, como consecuencia de la actividad humana, adquiriendo  una condición no apta para uno o todos los usos a que va destinada, para los que sería apta en su calidad natural» (C.E.E. de las Naciones Unidas, 1961).</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De estas dos definiciones de contaminación, o cualquier otra que pudiéramos escoger, merecen la pena destacarse tres aspectos fundamentales:</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	a) Se parte de la calidad o composición natural del agua, no de agua pura.</a:t>
            </a:r>
          </a:p>
          <a:p>
            <a:pPr algn="just"/>
            <a:r>
              <a:rPr lang="es-ES" dirty="0">
                <a:latin typeface="Times New Roman" panose="02020603050405020304" pitchFamily="18" charset="0"/>
                <a:cs typeface="Times New Roman" panose="02020603050405020304" pitchFamily="18" charset="0"/>
              </a:rPr>
              <a:t>	b) Se mide la contaminación en función del uso al que el agua está destinada.</a:t>
            </a:r>
          </a:p>
          <a:p>
            <a:pPr algn="just"/>
            <a:r>
              <a:rPr lang="es-ES" dirty="0">
                <a:latin typeface="Times New Roman" panose="02020603050405020304" pitchFamily="18" charset="0"/>
                <a:cs typeface="Times New Roman" panose="02020603050405020304" pitchFamily="18" charset="0"/>
              </a:rPr>
              <a:t>	c) Se considera contaminación la provocada de forma directa o indirecta por la actividad humana</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77083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ángulo 13">
            <a:extLst>
              <a:ext uri="{FF2B5EF4-FFF2-40B4-BE49-F238E27FC236}">
                <a16:creationId xmlns:a16="http://schemas.microsoft.com/office/drawing/2014/main" id="{95A00690-CC6C-4350-953E-A79871D7F0F5}"/>
              </a:ext>
            </a:extLst>
          </p:cNvPr>
          <p:cNvSpPr/>
          <p:nvPr/>
        </p:nvSpPr>
        <p:spPr>
          <a:xfrm>
            <a:off x="245166" y="0"/>
            <a:ext cx="11373678" cy="1754326"/>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La contaminación del agua (tabla inferior) puede ser calorífica o con radioisótopos, iones de metales tóxicos y aniones, moléculas orgánicas, ácidos, álcalis y organismos que causan enfermedades (patógenos). El agua que está ligera, mediana o fuertemente contaminada </a:t>
            </a:r>
            <a:r>
              <a:rPr lang="es-MX" b="1" i="1" u="sng" dirty="0">
                <a:latin typeface="Times New Roman" panose="02020603050405020304" pitchFamily="18" charset="0"/>
                <a:cs typeface="Times New Roman" panose="02020603050405020304" pitchFamily="18" charset="0"/>
              </a:rPr>
              <a:t>puede provenir tanto de fuentes derivadas de la actividad humana como de procesos naturales</a:t>
            </a:r>
            <a:r>
              <a:rPr lang="es-MX" dirty="0">
                <a:latin typeface="Times New Roman" panose="02020603050405020304" pitchFamily="18" charset="0"/>
                <a:cs typeface="Times New Roman" panose="02020603050405020304" pitchFamily="18" charset="0"/>
              </a:rPr>
              <a:t>. Por ejemplo, el agua en contacto con sustancias orgánicas, como las hojas que caen de los árboles o desechos animales, recoge numerosos compuestos orgánicos, muchos de los cuales añaden olores y colores al agua, y algunos pueden ser patógenos.</a:t>
            </a:r>
          </a:p>
        </p:txBody>
      </p:sp>
      <p:grpSp>
        <p:nvGrpSpPr>
          <p:cNvPr id="15" name="Grupo 14">
            <a:extLst>
              <a:ext uri="{FF2B5EF4-FFF2-40B4-BE49-F238E27FC236}">
                <a16:creationId xmlns:a16="http://schemas.microsoft.com/office/drawing/2014/main" id="{C13C9679-476E-4208-8148-AF1B7AFD9661}"/>
              </a:ext>
            </a:extLst>
          </p:cNvPr>
          <p:cNvGrpSpPr/>
          <p:nvPr/>
        </p:nvGrpSpPr>
        <p:grpSpPr>
          <a:xfrm>
            <a:off x="2746149" y="1754326"/>
            <a:ext cx="8872695" cy="4290646"/>
            <a:chOff x="1679714" y="1421296"/>
            <a:chExt cx="8299174" cy="3250096"/>
          </a:xfrm>
        </p:grpSpPr>
        <p:pic>
          <p:nvPicPr>
            <p:cNvPr id="16" name="Imagen 15">
              <a:extLst>
                <a:ext uri="{FF2B5EF4-FFF2-40B4-BE49-F238E27FC236}">
                  <a16:creationId xmlns:a16="http://schemas.microsoft.com/office/drawing/2014/main" id="{D2D52365-E709-465B-88D3-AB306B69AA90}"/>
                </a:ext>
              </a:extLst>
            </p:cNvPr>
            <p:cNvPicPr>
              <a:picLocks noChangeAspect="1"/>
            </p:cNvPicPr>
            <p:nvPr/>
          </p:nvPicPr>
          <p:blipFill rotWithShape="1">
            <a:blip r:embed="rId2">
              <a:extLst>
                <a:ext uri="{28A0092B-C50C-407E-A947-70E740481C1C}">
                  <a14:useLocalDpi xmlns:a14="http://schemas.microsoft.com/office/drawing/2010/main" val="0"/>
                </a:ext>
              </a:extLst>
            </a:blip>
            <a:srcRect l="8260" t="30145" r="10937" b="23478"/>
            <a:stretch/>
          </p:blipFill>
          <p:spPr>
            <a:xfrm>
              <a:off x="1679714" y="1490869"/>
              <a:ext cx="8299174" cy="3180523"/>
            </a:xfrm>
            <a:prstGeom prst="rect">
              <a:avLst/>
            </a:prstGeom>
          </p:spPr>
        </p:pic>
        <p:sp>
          <p:nvSpPr>
            <p:cNvPr id="17" name="CuadroTexto 16">
              <a:extLst>
                <a:ext uri="{FF2B5EF4-FFF2-40B4-BE49-F238E27FC236}">
                  <a16:creationId xmlns:a16="http://schemas.microsoft.com/office/drawing/2014/main" id="{D3BA322E-71F8-4C24-AF4F-2D325C2D5573}"/>
                </a:ext>
              </a:extLst>
            </p:cNvPr>
            <p:cNvSpPr txBox="1"/>
            <p:nvPr/>
          </p:nvSpPr>
          <p:spPr>
            <a:xfrm>
              <a:off x="3846443" y="1421296"/>
              <a:ext cx="3532314" cy="400110"/>
            </a:xfrm>
            <a:prstGeom prst="rect">
              <a:avLst/>
            </a:prstGeom>
            <a:noFill/>
          </p:spPr>
          <p:txBody>
            <a:bodyPr wrap="none" rtlCol="0">
              <a:spAutoFit/>
            </a:bodyPr>
            <a:lstStyle/>
            <a:p>
              <a:r>
                <a:rPr lang="es-MX" sz="2000" dirty="0">
                  <a:solidFill>
                    <a:srgbClr val="FFFF00"/>
                  </a:solidFill>
                  <a:latin typeface="Times New Roman" panose="02020603050405020304" pitchFamily="18" charset="0"/>
                  <a:cs typeface="Times New Roman" panose="02020603050405020304" pitchFamily="18" charset="0"/>
                </a:rPr>
                <a:t>Tipos de contaminantes del agua</a:t>
              </a:r>
            </a:p>
          </p:txBody>
        </p:sp>
      </p:grpSp>
      <p:sp>
        <p:nvSpPr>
          <p:cNvPr id="19" name="Rectángulo 18">
            <a:extLst>
              <a:ext uri="{FF2B5EF4-FFF2-40B4-BE49-F238E27FC236}">
                <a16:creationId xmlns:a16="http://schemas.microsoft.com/office/drawing/2014/main" id="{706F61B8-21F9-49D7-8B36-41B1EA0631FA}"/>
              </a:ext>
            </a:extLst>
          </p:cNvPr>
          <p:cNvSpPr/>
          <p:nvPr/>
        </p:nvSpPr>
        <p:spPr>
          <a:xfrm>
            <a:off x="86030" y="2729340"/>
            <a:ext cx="2506444" cy="2031325"/>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El aluvión, que consiste de partículas de tamaño coloidal (más grandes que la mayoría de las moléculas y de iones) de arena y polvo, también contamina al agua. </a:t>
            </a:r>
            <a:endParaRPr lang="es-MX" dirty="0"/>
          </a:p>
        </p:txBody>
      </p:sp>
    </p:spTree>
    <p:extLst>
      <p:ext uri="{BB962C8B-B14F-4D97-AF65-F5344CB8AC3E}">
        <p14:creationId xmlns:p14="http://schemas.microsoft.com/office/powerpoint/2010/main" val="20946982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B5EBEC37-A82E-4C9D-8CD3-E61B0BFC2BB6}"/>
              </a:ext>
            </a:extLst>
          </p:cNvPr>
          <p:cNvSpPr/>
          <p:nvPr/>
        </p:nvSpPr>
        <p:spPr>
          <a:xfrm>
            <a:off x="427381" y="480394"/>
            <a:ext cx="10942983" cy="2031325"/>
          </a:xfrm>
          <a:prstGeom prst="rect">
            <a:avLst/>
          </a:prstGeom>
        </p:spPr>
        <p:txBody>
          <a:bodyPr wrap="square">
            <a:spAutoFit/>
          </a:bodyPr>
          <a:lstStyle/>
          <a:p>
            <a:r>
              <a:rPr lang="es-MX" dirty="0">
                <a:latin typeface="Times New Roman" panose="02020603050405020304" pitchFamily="18" charset="0"/>
                <a:cs typeface="Times New Roman" panose="02020603050405020304" pitchFamily="18" charset="0"/>
              </a:rPr>
              <a:t>IMPORTANCIA DEL AGUA PARA LA HUMANIDAD AGUA PARA LA AGRICULTURA, LA INDUSTRIA Y LA COMUNIDAD</a:t>
            </a:r>
          </a:p>
          <a:p>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La importancia del agua es manifiesta, si se hace un simple análisis de cada uno de los rubros que integran su consumo. La tabla  inferior muestra un desglose característico de los principales usuarios del agua y el porcentaje con el cual los diversos sectores socioeconómicos participan en países industrializados y en desarrollo que, pese a</a:t>
            </a:r>
          </a:p>
          <a:p>
            <a:pPr algn="just"/>
            <a:r>
              <a:rPr lang="es-MX" dirty="0">
                <a:latin typeface="Times New Roman" panose="02020603050405020304" pitchFamily="18" charset="0"/>
                <a:cs typeface="Times New Roman" panose="02020603050405020304" pitchFamily="18" charset="0"/>
              </a:rPr>
              <a:t>sus grandes limitaciones económicas, tienen consumos de agua por actividad muy similares.</a:t>
            </a:r>
          </a:p>
        </p:txBody>
      </p:sp>
      <p:grpSp>
        <p:nvGrpSpPr>
          <p:cNvPr id="11" name="Grupo 10">
            <a:extLst>
              <a:ext uri="{FF2B5EF4-FFF2-40B4-BE49-F238E27FC236}">
                <a16:creationId xmlns:a16="http://schemas.microsoft.com/office/drawing/2014/main" id="{33B359CE-21A1-41E4-83D1-432930C1B265}"/>
              </a:ext>
            </a:extLst>
          </p:cNvPr>
          <p:cNvGrpSpPr/>
          <p:nvPr/>
        </p:nvGrpSpPr>
        <p:grpSpPr>
          <a:xfrm>
            <a:off x="308114" y="3498572"/>
            <a:ext cx="5784573" cy="1904677"/>
            <a:chOff x="397566" y="2633868"/>
            <a:chExt cx="5784573" cy="1904677"/>
          </a:xfrm>
        </p:grpSpPr>
        <p:pic>
          <p:nvPicPr>
            <p:cNvPr id="6" name="Imagen 5">
              <a:extLst>
                <a:ext uri="{FF2B5EF4-FFF2-40B4-BE49-F238E27FC236}">
                  <a16:creationId xmlns:a16="http://schemas.microsoft.com/office/drawing/2014/main" id="{7150CB2B-D117-4CCD-A57B-602FB2D92774}"/>
                </a:ext>
              </a:extLst>
            </p:cNvPr>
            <p:cNvPicPr>
              <a:picLocks noChangeAspect="1"/>
            </p:cNvPicPr>
            <p:nvPr/>
          </p:nvPicPr>
          <p:blipFill rotWithShape="1">
            <a:blip r:embed="rId2">
              <a:extLst>
                <a:ext uri="{28A0092B-C50C-407E-A947-70E740481C1C}">
                  <a14:useLocalDpi xmlns:a14="http://schemas.microsoft.com/office/drawing/2010/main" val="0"/>
                </a:ext>
              </a:extLst>
            </a:blip>
            <a:srcRect l="32291" t="44348" r="10708" b="28261"/>
            <a:stretch/>
          </p:blipFill>
          <p:spPr>
            <a:xfrm>
              <a:off x="397566" y="2633868"/>
              <a:ext cx="5784573" cy="1904677"/>
            </a:xfrm>
            <a:prstGeom prst="rect">
              <a:avLst/>
            </a:prstGeom>
          </p:spPr>
        </p:pic>
        <p:sp>
          <p:nvSpPr>
            <p:cNvPr id="7" name="CuadroTexto 6">
              <a:extLst>
                <a:ext uri="{FF2B5EF4-FFF2-40B4-BE49-F238E27FC236}">
                  <a16:creationId xmlns:a16="http://schemas.microsoft.com/office/drawing/2014/main" id="{AF5F042F-6986-414A-A2CC-321F8F343900}"/>
                </a:ext>
              </a:extLst>
            </p:cNvPr>
            <p:cNvSpPr txBox="1"/>
            <p:nvPr/>
          </p:nvSpPr>
          <p:spPr>
            <a:xfrm>
              <a:off x="407506" y="2653747"/>
              <a:ext cx="5724938" cy="400110"/>
            </a:xfrm>
            <a:prstGeom prst="rect">
              <a:avLst/>
            </a:prstGeom>
            <a:solidFill>
              <a:schemeClr val="bg1"/>
            </a:solidFill>
          </p:spPr>
          <p:txBody>
            <a:bodyPr wrap="square" rtlCol="0">
              <a:spAutoFit/>
            </a:bodyPr>
            <a:lstStyle/>
            <a:p>
              <a:pPr algn="ctr"/>
              <a:r>
                <a:rPr lang="es-MX" sz="2000" dirty="0">
                  <a:latin typeface="Times New Roman" panose="02020603050405020304" pitchFamily="18" charset="0"/>
                  <a:cs typeface="Times New Roman" panose="02020603050405020304" pitchFamily="18" charset="0"/>
                </a:rPr>
                <a:t>Principales usos del agua en una sociedad</a:t>
              </a:r>
            </a:p>
          </p:txBody>
        </p:sp>
      </p:grpSp>
      <p:grpSp>
        <p:nvGrpSpPr>
          <p:cNvPr id="12" name="Grupo 11">
            <a:extLst>
              <a:ext uri="{FF2B5EF4-FFF2-40B4-BE49-F238E27FC236}">
                <a16:creationId xmlns:a16="http://schemas.microsoft.com/office/drawing/2014/main" id="{555B7A7D-6F23-4CA0-BA7B-6F11E34C5927}"/>
              </a:ext>
            </a:extLst>
          </p:cNvPr>
          <p:cNvGrpSpPr/>
          <p:nvPr/>
        </p:nvGrpSpPr>
        <p:grpSpPr>
          <a:xfrm>
            <a:off x="6264967" y="3001618"/>
            <a:ext cx="5728251" cy="2554358"/>
            <a:chOff x="6344480" y="2643809"/>
            <a:chExt cx="5728251" cy="2554358"/>
          </a:xfrm>
        </p:grpSpPr>
        <p:pic>
          <p:nvPicPr>
            <p:cNvPr id="9" name="Imagen 8">
              <a:extLst>
                <a:ext uri="{FF2B5EF4-FFF2-40B4-BE49-F238E27FC236}">
                  <a16:creationId xmlns:a16="http://schemas.microsoft.com/office/drawing/2014/main" id="{BB384F8D-FBF8-44E6-A419-888323BDA783}"/>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12728" t="38116" r="30470" b="24638"/>
            <a:stretch/>
          </p:blipFill>
          <p:spPr>
            <a:xfrm>
              <a:off x="6387547" y="2643809"/>
              <a:ext cx="5685184" cy="2554358"/>
            </a:xfrm>
            <a:prstGeom prst="rect">
              <a:avLst/>
            </a:prstGeom>
          </p:spPr>
        </p:pic>
        <p:sp>
          <p:nvSpPr>
            <p:cNvPr id="10" name="CuadroTexto 9">
              <a:extLst>
                <a:ext uri="{FF2B5EF4-FFF2-40B4-BE49-F238E27FC236}">
                  <a16:creationId xmlns:a16="http://schemas.microsoft.com/office/drawing/2014/main" id="{21C9C92B-532A-478C-9180-43B6E2746320}"/>
                </a:ext>
              </a:extLst>
            </p:cNvPr>
            <p:cNvSpPr txBox="1"/>
            <p:nvPr/>
          </p:nvSpPr>
          <p:spPr>
            <a:xfrm>
              <a:off x="6344480" y="2647121"/>
              <a:ext cx="5724938" cy="400110"/>
            </a:xfrm>
            <a:prstGeom prst="rect">
              <a:avLst/>
            </a:prstGeom>
            <a:solidFill>
              <a:schemeClr val="bg1"/>
            </a:solidFill>
          </p:spPr>
          <p:txBody>
            <a:bodyPr wrap="square" rtlCol="0">
              <a:spAutoFit/>
            </a:bodyPr>
            <a:lstStyle/>
            <a:p>
              <a:pPr algn="ctr"/>
              <a:r>
                <a:rPr lang="es-MX" sz="2000" dirty="0">
                  <a:latin typeface="Times New Roman" panose="02020603050405020304" pitchFamily="18" charset="0"/>
                  <a:cs typeface="Times New Roman" panose="02020603050405020304" pitchFamily="18" charset="0"/>
                </a:rPr>
                <a:t>Uso porcentual promedio de una persona</a:t>
              </a:r>
            </a:p>
          </p:txBody>
        </p:sp>
      </p:grpSp>
      <p:sp>
        <p:nvSpPr>
          <p:cNvPr id="13" name="Rectángulo 12">
            <a:extLst>
              <a:ext uri="{FF2B5EF4-FFF2-40B4-BE49-F238E27FC236}">
                <a16:creationId xmlns:a16="http://schemas.microsoft.com/office/drawing/2014/main" id="{2047F2CE-529C-4AE6-A687-50E09B53FB33}"/>
              </a:ext>
            </a:extLst>
          </p:cNvPr>
          <p:cNvSpPr/>
          <p:nvPr/>
        </p:nvSpPr>
        <p:spPr>
          <a:xfrm>
            <a:off x="6261653" y="5494106"/>
            <a:ext cx="5724938" cy="1077218"/>
          </a:xfrm>
          <a:prstGeom prst="rect">
            <a:avLst/>
          </a:prstGeom>
        </p:spPr>
        <p:txBody>
          <a:bodyPr wrap="square">
            <a:spAutoFit/>
          </a:bodyPr>
          <a:lstStyle/>
          <a:p>
            <a:pPr algn="just"/>
            <a:r>
              <a:rPr lang="es-MX" sz="1600" dirty="0">
                <a:latin typeface="Times New Roman" panose="02020603050405020304" pitchFamily="18" charset="0"/>
                <a:cs typeface="Times New Roman" panose="02020603050405020304" pitchFamily="18" charset="0"/>
              </a:rPr>
              <a:t>Incluye agua para lavado de autos, fuentes públicas, regado de parques públicos y privados, albercas públicas y privadas, pérdidas de agua debidas a fugas en la red de distribución y otros usos municipales o delegacionales.</a:t>
            </a:r>
          </a:p>
        </p:txBody>
      </p:sp>
    </p:spTree>
    <p:extLst>
      <p:ext uri="{BB962C8B-B14F-4D97-AF65-F5344CB8AC3E}">
        <p14:creationId xmlns:p14="http://schemas.microsoft.com/office/powerpoint/2010/main" val="35176122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40D02904-6C11-4223-AE19-4FF7B290F5C2}"/>
              </a:ext>
            </a:extLst>
          </p:cNvPr>
          <p:cNvSpPr/>
          <p:nvPr/>
        </p:nvSpPr>
        <p:spPr>
          <a:xfrm>
            <a:off x="288235" y="256547"/>
            <a:ext cx="11569148" cy="1200329"/>
          </a:xfrm>
          <a:prstGeom prst="rect">
            <a:avLst/>
          </a:prstGeom>
        </p:spPr>
        <p:txBody>
          <a:bodyPr wrap="square">
            <a:spAutoFit/>
          </a:bodyPr>
          <a:lstStyle/>
          <a:p>
            <a:pPr algn="just"/>
            <a:r>
              <a:rPr lang="es-MX" b="1" dirty="0">
                <a:latin typeface="Times New Roman" panose="02020603050405020304" pitchFamily="18" charset="0"/>
                <a:cs typeface="Times New Roman" panose="02020603050405020304" pitchFamily="18" charset="0"/>
              </a:rPr>
              <a:t>Usos del agua</a:t>
            </a:r>
          </a:p>
          <a:p>
            <a:pPr algn="just"/>
            <a:r>
              <a:rPr lang="es-MX" dirty="0">
                <a:latin typeface="Times New Roman" panose="02020603050405020304" pitchFamily="18" charset="0"/>
                <a:cs typeface="Times New Roman" panose="02020603050405020304" pitchFamily="18" charset="0"/>
              </a:rPr>
              <a:t>Es necesario considerar los usos antropogénicos del agua, para estimar cuantitativamente recursos de agua y necesidades, para poder valorar y dar la debida importancia a la contaminación, con el fin de seleccionar o elegir el tipo de tratamiento  para su posible su reutilización. En general se diferencias los siguientes usos.</a:t>
            </a:r>
          </a:p>
        </p:txBody>
      </p:sp>
      <p:sp>
        <p:nvSpPr>
          <p:cNvPr id="4" name="Rectángulo 3">
            <a:extLst>
              <a:ext uri="{FF2B5EF4-FFF2-40B4-BE49-F238E27FC236}">
                <a16:creationId xmlns:a16="http://schemas.microsoft.com/office/drawing/2014/main" id="{EF908F7E-D3BD-4024-8F88-7BCF0A390DEC}"/>
              </a:ext>
            </a:extLst>
          </p:cNvPr>
          <p:cNvSpPr/>
          <p:nvPr/>
        </p:nvSpPr>
        <p:spPr>
          <a:xfrm>
            <a:off x="294858" y="1512769"/>
            <a:ext cx="11383620" cy="5078313"/>
          </a:xfrm>
          <a:prstGeom prst="rect">
            <a:avLst/>
          </a:prstGeom>
        </p:spPr>
        <p:txBody>
          <a:bodyPr wrap="square">
            <a:spAutoFit/>
          </a:bodyPr>
          <a:lstStyle/>
          <a:p>
            <a:r>
              <a:rPr lang="es-MX" b="1" dirty="0">
                <a:solidFill>
                  <a:srgbClr val="151515"/>
                </a:solidFill>
                <a:latin typeface="Times New Roman" panose="02020603050405020304" pitchFamily="18" charset="0"/>
              </a:rPr>
              <a:t>Usos consuntivos</a:t>
            </a:r>
            <a:r>
              <a:rPr lang="es-MX" b="1" dirty="0">
                <a:solidFill>
                  <a:srgbClr val="4C4C4C"/>
                </a:solidFill>
                <a:latin typeface="Times New Roman" panose="02020603050405020304" pitchFamily="18" charset="0"/>
              </a:rPr>
              <a:t>: </a:t>
            </a:r>
            <a:r>
              <a:rPr lang="es-MX" dirty="0">
                <a:solidFill>
                  <a:srgbClr val="393939"/>
                </a:solidFill>
                <a:latin typeface="Times New Roman" panose="02020603050405020304" pitchFamily="18" charset="0"/>
              </a:rPr>
              <a:t>Consumo de agua natural dependiendo de </a:t>
            </a:r>
            <a:r>
              <a:rPr lang="es-MX" dirty="0">
                <a:solidFill>
                  <a:srgbClr val="151515"/>
                </a:solidFill>
                <a:latin typeface="Times New Roman" panose="02020603050405020304" pitchFamily="18" charset="0"/>
              </a:rPr>
              <a:t>l</a:t>
            </a:r>
            <a:r>
              <a:rPr lang="es-MX" dirty="0">
                <a:solidFill>
                  <a:srgbClr val="393939"/>
                </a:solidFill>
                <a:latin typeface="Times New Roman" panose="02020603050405020304" pitchFamily="18" charset="0"/>
              </a:rPr>
              <a:t>a calidad. </a:t>
            </a:r>
            <a:r>
              <a:rPr lang="es-MX" dirty="0">
                <a:solidFill>
                  <a:srgbClr val="282828"/>
                </a:solidFill>
                <a:latin typeface="Times New Roman" panose="02020603050405020304" pitchFamily="18" charset="0"/>
              </a:rPr>
              <a:t>Se </a:t>
            </a:r>
            <a:r>
              <a:rPr lang="es-MX" dirty="0">
                <a:solidFill>
                  <a:srgbClr val="393939"/>
                </a:solidFill>
                <a:latin typeface="Times New Roman" panose="02020603050405020304" pitchFamily="18" charset="0"/>
              </a:rPr>
              <a:t>consideran esencialmente:</a:t>
            </a:r>
          </a:p>
          <a:p>
            <a:r>
              <a:rPr lang="pt-BR" sz="1400" b="1" i="0" u="none" strike="noStrike" baseline="0" dirty="0">
                <a:solidFill>
                  <a:srgbClr val="282828"/>
                </a:solidFill>
                <a:latin typeface="Arial" panose="020B0604020202020204" pitchFamily="34" charset="0"/>
              </a:rPr>
              <a:t>	1. </a:t>
            </a:r>
            <a:r>
              <a:rPr lang="pt-BR" dirty="0">
                <a:solidFill>
                  <a:srgbClr val="282828"/>
                </a:solidFill>
                <a:latin typeface="Times New Roman" panose="02020603050405020304" pitchFamily="18" charset="0"/>
              </a:rPr>
              <a:t>Urbano, </a:t>
            </a:r>
            <a:r>
              <a:rPr lang="pt-BR" dirty="0">
                <a:solidFill>
                  <a:srgbClr val="393939"/>
                </a:solidFill>
                <a:latin typeface="Times New Roman" panose="02020603050405020304" pitchFamily="18" charset="0"/>
              </a:rPr>
              <a:t>doméstico, o de abastecimento</a:t>
            </a:r>
            <a:r>
              <a:rPr lang="pt-BR" dirty="0">
                <a:solidFill>
                  <a:srgbClr val="151515"/>
                </a:solidFill>
                <a:latin typeface="Times New Roman" panose="02020603050405020304" pitchFamily="18" charset="0"/>
              </a:rPr>
              <a:t>.</a:t>
            </a:r>
          </a:p>
          <a:p>
            <a:r>
              <a:rPr lang="es-MX" dirty="0">
                <a:solidFill>
                  <a:srgbClr val="393939"/>
                </a:solidFill>
                <a:latin typeface="Times New Roman" panose="02020603050405020304" pitchFamily="18" charset="0"/>
              </a:rPr>
              <a:t>	2. Industrial</a:t>
            </a:r>
            <a:r>
              <a:rPr lang="es-MX" dirty="0">
                <a:solidFill>
                  <a:srgbClr val="151515"/>
                </a:solidFill>
                <a:latin typeface="Times New Roman" panose="02020603050405020304" pitchFamily="18" charset="0"/>
              </a:rPr>
              <a:t>.</a:t>
            </a:r>
          </a:p>
          <a:p>
            <a:r>
              <a:rPr lang="es-MX" dirty="0">
                <a:solidFill>
                  <a:srgbClr val="393939"/>
                </a:solidFill>
                <a:latin typeface="Times New Roman" panose="02020603050405020304" pitchFamily="18" charset="0"/>
              </a:rPr>
              <a:t>	3. </a:t>
            </a:r>
            <a:r>
              <a:rPr lang="es-MX" dirty="0">
                <a:solidFill>
                  <a:srgbClr val="282828"/>
                </a:solidFill>
                <a:latin typeface="Times New Roman" panose="02020603050405020304" pitchFamily="18" charset="0"/>
              </a:rPr>
              <a:t>Agropecuario.</a:t>
            </a:r>
          </a:p>
          <a:p>
            <a:r>
              <a:rPr lang="es-MX" dirty="0">
                <a:solidFill>
                  <a:srgbClr val="151515"/>
                </a:solidFill>
                <a:latin typeface="Times New Roman" panose="02020603050405020304" pitchFamily="18" charset="0"/>
              </a:rPr>
              <a:t>         </a:t>
            </a:r>
            <a:r>
              <a:rPr lang="es-MX" b="1" dirty="0">
                <a:solidFill>
                  <a:srgbClr val="151515"/>
                </a:solidFill>
                <a:latin typeface="Times New Roman" panose="02020603050405020304" pitchFamily="18" charset="0"/>
              </a:rPr>
              <a:t>Otros usos:</a:t>
            </a:r>
          </a:p>
          <a:p>
            <a:r>
              <a:rPr lang="es-MX" dirty="0">
                <a:solidFill>
                  <a:srgbClr val="393939"/>
                </a:solidFill>
                <a:latin typeface="Times New Roman" panose="02020603050405020304" pitchFamily="18" charset="0"/>
              </a:rPr>
              <a:t>	4. Generación de energía </a:t>
            </a:r>
            <a:r>
              <a:rPr lang="es-MX" dirty="0">
                <a:solidFill>
                  <a:srgbClr val="4C4C4C"/>
                </a:solidFill>
                <a:latin typeface="Times New Roman" panose="02020603050405020304" pitchFamily="18" charset="0"/>
              </a:rPr>
              <a:t>eléctrica.</a:t>
            </a:r>
          </a:p>
          <a:p>
            <a:r>
              <a:rPr lang="es-MX" dirty="0">
                <a:solidFill>
                  <a:srgbClr val="393939"/>
                </a:solidFill>
                <a:latin typeface="Times New Roman" panose="02020603050405020304" pitchFamily="18" charset="0"/>
              </a:rPr>
              <a:t>	5. Medio de vida acuático (acuicultura).</a:t>
            </a:r>
          </a:p>
          <a:p>
            <a:r>
              <a:rPr lang="es-MX" dirty="0">
                <a:solidFill>
                  <a:srgbClr val="393939"/>
                </a:solidFill>
                <a:latin typeface="Times New Roman" panose="02020603050405020304" pitchFamily="18" charset="0"/>
              </a:rPr>
              <a:t>	6. </a:t>
            </a:r>
            <a:r>
              <a:rPr lang="es-MX" dirty="0">
                <a:solidFill>
                  <a:srgbClr val="282828"/>
                </a:solidFill>
                <a:latin typeface="Times New Roman" panose="02020603050405020304" pitchFamily="18" charset="0"/>
              </a:rPr>
              <a:t>Recreativo </a:t>
            </a:r>
            <a:r>
              <a:rPr lang="es-MX" dirty="0">
                <a:solidFill>
                  <a:srgbClr val="393939"/>
                </a:solidFill>
                <a:latin typeface="Times New Roman" panose="02020603050405020304" pitchFamily="18" charset="0"/>
              </a:rPr>
              <a:t>y </a:t>
            </a:r>
            <a:r>
              <a:rPr lang="es-MX" dirty="0">
                <a:solidFill>
                  <a:srgbClr val="282828"/>
                </a:solidFill>
                <a:latin typeface="Times New Roman" panose="02020603050405020304" pitchFamily="18" charset="0"/>
              </a:rPr>
              <a:t>estético</a:t>
            </a:r>
            <a:r>
              <a:rPr lang="es-MX" dirty="0">
                <a:solidFill>
                  <a:srgbClr val="4C4C4C"/>
                </a:solidFill>
                <a:latin typeface="Times New Roman" panose="02020603050405020304" pitchFamily="18" charset="0"/>
              </a:rPr>
              <a:t>.</a:t>
            </a:r>
          </a:p>
          <a:p>
            <a:r>
              <a:rPr lang="es-MX" dirty="0">
                <a:solidFill>
                  <a:srgbClr val="393939"/>
                </a:solidFill>
                <a:latin typeface="Times New Roman" panose="02020603050405020304" pitchFamily="18" charset="0"/>
              </a:rPr>
              <a:t>	7. Navegación.</a:t>
            </a:r>
          </a:p>
          <a:p>
            <a:r>
              <a:rPr lang="es-MX" dirty="0">
                <a:solidFill>
                  <a:srgbClr val="393939"/>
                </a:solidFill>
                <a:latin typeface="Times New Roman" panose="02020603050405020304" pitchFamily="18" charset="0"/>
              </a:rPr>
              <a:t>	8. </a:t>
            </a:r>
            <a:r>
              <a:rPr lang="es-MX" dirty="0">
                <a:solidFill>
                  <a:srgbClr val="282828"/>
                </a:solidFill>
                <a:latin typeface="Times New Roman" panose="02020603050405020304" pitchFamily="18" charset="0"/>
              </a:rPr>
              <a:t>Otros: </a:t>
            </a:r>
            <a:r>
              <a:rPr lang="es-MX" dirty="0">
                <a:solidFill>
                  <a:srgbClr val="393939"/>
                </a:solidFill>
                <a:latin typeface="Times New Roman" panose="02020603050405020304" pitchFamily="18" charset="0"/>
              </a:rPr>
              <a:t>Extracción </a:t>
            </a:r>
            <a:r>
              <a:rPr lang="es-MX" dirty="0">
                <a:solidFill>
                  <a:srgbClr val="282828"/>
                </a:solidFill>
                <a:latin typeface="Times New Roman" panose="02020603050405020304" pitchFamily="18" charset="0"/>
              </a:rPr>
              <a:t>de </a:t>
            </a:r>
            <a:r>
              <a:rPr lang="es-MX" dirty="0">
                <a:solidFill>
                  <a:srgbClr val="393939"/>
                </a:solidFill>
                <a:latin typeface="Times New Roman" panose="02020603050405020304" pitchFamily="18" charset="0"/>
              </a:rPr>
              <a:t>áridos, medioambientales (caudal ecológico).</a:t>
            </a:r>
          </a:p>
          <a:p>
            <a:endParaRPr lang="es-MX" dirty="0">
              <a:solidFill>
                <a:srgbClr val="393939"/>
              </a:solidFill>
              <a:latin typeface="Times New Roman" panose="02020603050405020304" pitchFamily="18" charset="0"/>
            </a:endParaRPr>
          </a:p>
          <a:p>
            <a:r>
              <a:rPr lang="es-MX" dirty="0">
                <a:latin typeface="Times New Roman" panose="02020603050405020304" pitchFamily="18" charset="0"/>
                <a:cs typeface="Times New Roman" panose="02020603050405020304" pitchFamily="18" charset="0"/>
              </a:rPr>
              <a:t>A nivel mundial se considera un consumo total de agua del orden de 3.000 km3/año, repartidos en los siguientes porcentajes aproximados: uso agrario (</a:t>
            </a:r>
            <a:r>
              <a:rPr lang="es-MX" b="1" dirty="0">
                <a:latin typeface="Times New Roman" panose="02020603050405020304" pitchFamily="18" charset="0"/>
                <a:cs typeface="Times New Roman" panose="02020603050405020304" pitchFamily="18" charset="0"/>
              </a:rPr>
              <a:t>75%</a:t>
            </a:r>
            <a:r>
              <a:rPr lang="es-MX" dirty="0">
                <a:latin typeface="Times New Roman" panose="02020603050405020304" pitchFamily="18" charset="0"/>
                <a:cs typeface="Times New Roman" panose="02020603050405020304" pitchFamily="18" charset="0"/>
              </a:rPr>
              <a:t>), uso industrial (</a:t>
            </a:r>
            <a:r>
              <a:rPr lang="es-MX" b="1" dirty="0">
                <a:latin typeface="Times New Roman" panose="02020603050405020304" pitchFamily="18" charset="0"/>
                <a:cs typeface="Times New Roman" panose="02020603050405020304" pitchFamily="18" charset="0"/>
              </a:rPr>
              <a:t>20%</a:t>
            </a:r>
            <a:r>
              <a:rPr lang="es-MX" dirty="0">
                <a:latin typeface="Times New Roman" panose="02020603050405020304" pitchFamily="18" charset="0"/>
                <a:cs typeface="Times New Roman" panose="02020603050405020304" pitchFamily="18" charset="0"/>
              </a:rPr>
              <a:t>) y uso doméstico (</a:t>
            </a:r>
            <a:r>
              <a:rPr lang="es-MX" b="1" dirty="0">
                <a:latin typeface="Times New Roman" panose="02020603050405020304" pitchFamily="18" charset="0"/>
                <a:cs typeface="Times New Roman" panose="02020603050405020304" pitchFamily="18" charset="0"/>
              </a:rPr>
              <a:t>5%</a:t>
            </a:r>
            <a:r>
              <a:rPr lang="es-MX" dirty="0">
                <a:latin typeface="Times New Roman" panose="02020603050405020304" pitchFamily="18" charset="0"/>
                <a:cs typeface="Times New Roman" panose="02020603050405020304" pitchFamily="18" charset="0"/>
              </a:rPr>
              <a:t>).</a:t>
            </a:r>
          </a:p>
          <a:p>
            <a:endParaRPr lang="es-MX" dirty="0">
              <a:latin typeface="Times New Roman" panose="02020603050405020304" pitchFamily="18" charset="0"/>
              <a:cs typeface="Times New Roman" panose="02020603050405020304" pitchFamily="18" charset="0"/>
            </a:endParaRPr>
          </a:p>
          <a:p>
            <a:r>
              <a:rPr lang="es-MX" dirty="0">
                <a:latin typeface="Times New Roman" panose="02020603050405020304" pitchFamily="18" charset="0"/>
                <a:cs typeface="Times New Roman" panose="02020603050405020304" pitchFamily="18" charset="0"/>
              </a:rPr>
              <a:t>Una muestra de las diferentes demandas según el grado de desarrollo pueden ser los valores de uso doméstico per-cápita, en tres familias medias de las siguientes localidades: </a:t>
            </a:r>
          </a:p>
          <a:p>
            <a:endParaRPr lang="es-MX" dirty="0">
              <a:latin typeface="Times New Roman" panose="02020603050405020304" pitchFamily="18" charset="0"/>
              <a:cs typeface="Times New Roman" panose="02020603050405020304" pitchFamily="18" charset="0"/>
            </a:endParaRPr>
          </a:p>
          <a:p>
            <a:r>
              <a:rPr lang="es-MX" dirty="0">
                <a:latin typeface="Times New Roman" panose="02020603050405020304" pitchFamily="18" charset="0"/>
                <a:cs typeface="Times New Roman" panose="02020603050405020304" pitchFamily="18" charset="0"/>
              </a:rPr>
              <a:t>                       New York 300 l/día         Nigeria 120 l/día            India 25 l/día</a:t>
            </a:r>
          </a:p>
        </p:txBody>
      </p:sp>
    </p:spTree>
    <p:extLst>
      <p:ext uri="{BB962C8B-B14F-4D97-AF65-F5344CB8AC3E}">
        <p14:creationId xmlns:p14="http://schemas.microsoft.com/office/powerpoint/2010/main" val="4601145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4D4DFD6-0D9F-4188-99DD-F35EBBA13C7D}"/>
              </a:ext>
            </a:extLst>
          </p:cNvPr>
          <p:cNvSpPr/>
          <p:nvPr/>
        </p:nvSpPr>
        <p:spPr>
          <a:xfrm>
            <a:off x="255103" y="864704"/>
            <a:ext cx="5420139" cy="3970318"/>
          </a:xfrm>
          <a:prstGeom prst="rect">
            <a:avLst/>
          </a:prstGeom>
        </p:spPr>
        <p:txBody>
          <a:bodyPr wrap="square">
            <a:spAutoFit/>
          </a:bodyPr>
          <a:lstStyle/>
          <a:p>
            <a:pPr algn="just"/>
            <a:r>
              <a:rPr lang="es-MX" b="1" dirty="0">
                <a:latin typeface="Times New Roman" panose="02020603050405020304" pitchFamily="18" charset="0"/>
                <a:cs typeface="Times New Roman" panose="02020603050405020304" pitchFamily="18" charset="0"/>
              </a:rPr>
              <a:t>Contaminación del agua por desechos caseros o domésticos</a:t>
            </a:r>
          </a:p>
          <a:p>
            <a:pPr algn="just"/>
            <a:endParaRPr lang="es-MX" b="1"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En la mayoría  de los casos se piensa que la basura domestica no afecta la calidad de las aguas naturales de la misma forma que lo hacen los desechos industriales.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Sin embargo, los desechos caseros, que por lo general se incineran en los basureros, contribuyen a la contaminación atmosférica, aunado a la limitación de capacidad de incineración hace que gran cantidad de desechos caseros permanezca en los basureros y cause en corto o mediano plazo la contaminación del agua subterránea, así como la de ríos, corrientes y lagos</a:t>
            </a:r>
          </a:p>
        </p:txBody>
      </p:sp>
      <p:pic>
        <p:nvPicPr>
          <p:cNvPr id="4" name="Imagen 3">
            <a:extLst>
              <a:ext uri="{FF2B5EF4-FFF2-40B4-BE49-F238E27FC236}">
                <a16:creationId xmlns:a16="http://schemas.microsoft.com/office/drawing/2014/main" id="{572C2F6F-7E7B-4500-8C78-487A61140EA9}"/>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26829" t="19710" r="37520" b="17682"/>
          <a:stretch/>
        </p:blipFill>
        <p:spPr>
          <a:xfrm>
            <a:off x="5893904" y="178903"/>
            <a:ext cx="4432852" cy="5334241"/>
          </a:xfrm>
          <a:prstGeom prst="rect">
            <a:avLst/>
          </a:prstGeom>
        </p:spPr>
      </p:pic>
      <p:sp>
        <p:nvSpPr>
          <p:cNvPr id="5" name="Rectángulo 4">
            <a:extLst>
              <a:ext uri="{FF2B5EF4-FFF2-40B4-BE49-F238E27FC236}">
                <a16:creationId xmlns:a16="http://schemas.microsoft.com/office/drawing/2014/main" id="{F979658F-E0A2-45DF-9A57-EB4D72769569}"/>
              </a:ext>
            </a:extLst>
          </p:cNvPr>
          <p:cNvSpPr/>
          <p:nvPr/>
        </p:nvSpPr>
        <p:spPr>
          <a:xfrm>
            <a:off x="3965714" y="5640362"/>
            <a:ext cx="8110330" cy="1015663"/>
          </a:xfrm>
          <a:prstGeom prst="rect">
            <a:avLst/>
          </a:prstGeom>
        </p:spPr>
        <p:txBody>
          <a:bodyPr wrap="square">
            <a:spAutoFit/>
          </a:bodyPr>
          <a:lstStyle/>
          <a:p>
            <a:pPr algn="just"/>
            <a:r>
              <a:rPr lang="es-MX" sz="1200" dirty="0">
                <a:latin typeface="Times New Roman" panose="02020603050405020304" pitchFamily="18" charset="0"/>
                <a:cs typeface="Times New Roman" panose="02020603050405020304" pitchFamily="18" charset="0"/>
              </a:rPr>
              <a:t>Especial: Manejo profesional del desecho peligroso. Drenaje: Tirar en el lavabo del baño o el fregadero de la cocina. Basura: Manejo de basura normal; no daña el agua subterránea. En la mayoría de las casas, lo marcado como especial se maneja como basura normal, que a la larga contaminará el agua subterránea.</a:t>
            </a:r>
          </a:p>
          <a:p>
            <a:pPr algn="just"/>
            <a:r>
              <a:rPr lang="es-MX" sz="1200" b="1" dirty="0">
                <a:latin typeface="Times New Roman" panose="02020603050405020304" pitchFamily="18" charset="0"/>
                <a:cs typeface="Times New Roman" panose="02020603050405020304" pitchFamily="18" charset="0"/>
              </a:rPr>
              <a:t>Fuente: </a:t>
            </a:r>
            <a:r>
              <a:rPr lang="es-MX" sz="1200" dirty="0">
                <a:latin typeface="Times New Roman" panose="02020603050405020304" pitchFamily="18" charset="0"/>
                <a:cs typeface="Times New Roman" panose="02020603050405020304" pitchFamily="18" charset="0"/>
              </a:rPr>
              <a:t>“</a:t>
            </a:r>
            <a:r>
              <a:rPr lang="es-MX" sz="1200" i="1" dirty="0">
                <a:latin typeface="Times New Roman" panose="02020603050405020304" pitchFamily="18" charset="0"/>
                <a:cs typeface="Times New Roman" panose="02020603050405020304" pitchFamily="18" charset="0"/>
              </a:rPr>
              <a:t>Desechos caseros peligrosos: qué debería y no debería hacer”. Federación de Controles de Contaminación de Agua, EUA, 1986</a:t>
            </a:r>
            <a:r>
              <a:rPr lang="es-MX" sz="1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9056655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7A4FDAB3-54F7-4F61-B16A-FD6C16D0E2EA}"/>
              </a:ext>
            </a:extLst>
          </p:cNvPr>
          <p:cNvSpPr/>
          <p:nvPr/>
        </p:nvSpPr>
        <p:spPr>
          <a:xfrm>
            <a:off x="4340089" y="6186966"/>
            <a:ext cx="7189304" cy="369332"/>
          </a:xfrm>
          <a:prstGeom prst="rect">
            <a:avLst/>
          </a:prstGeom>
        </p:spPr>
        <p:txBody>
          <a:bodyPr wrap="square">
            <a:spAutoFit/>
          </a:bodyPr>
          <a:lstStyle/>
          <a:p>
            <a:r>
              <a:rPr lang="es-MX" dirty="0">
                <a:latin typeface="Times New Roman" panose="02020603050405020304" pitchFamily="18" charset="0"/>
                <a:cs typeface="Times New Roman" panose="02020603050405020304" pitchFamily="18" charset="0"/>
              </a:rPr>
              <a:t>Ciclo hidrológico del agua con influencia de las actividades antropogénicas.</a:t>
            </a:r>
          </a:p>
        </p:txBody>
      </p:sp>
      <p:grpSp>
        <p:nvGrpSpPr>
          <p:cNvPr id="6" name="Grupo 5">
            <a:extLst>
              <a:ext uri="{FF2B5EF4-FFF2-40B4-BE49-F238E27FC236}">
                <a16:creationId xmlns:a16="http://schemas.microsoft.com/office/drawing/2014/main" id="{B1B11C4C-C031-449A-8FF2-8A8CC9966BB5}"/>
              </a:ext>
            </a:extLst>
          </p:cNvPr>
          <p:cNvGrpSpPr/>
          <p:nvPr/>
        </p:nvGrpSpPr>
        <p:grpSpPr>
          <a:xfrm>
            <a:off x="4313582" y="357808"/>
            <a:ext cx="7725710" cy="5267741"/>
            <a:chOff x="934279" y="238538"/>
            <a:chExt cx="8997919" cy="5685183"/>
          </a:xfrm>
        </p:grpSpPr>
        <p:pic>
          <p:nvPicPr>
            <p:cNvPr id="3" name="Imagen 2">
              <a:extLst>
                <a:ext uri="{FF2B5EF4-FFF2-40B4-BE49-F238E27FC236}">
                  <a16:creationId xmlns:a16="http://schemas.microsoft.com/office/drawing/2014/main" id="{226AFE9B-0365-4EEC-B591-C1CDF9514DE2}"/>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15751" t="28116" r="15160" b="14928"/>
            <a:stretch/>
          </p:blipFill>
          <p:spPr>
            <a:xfrm>
              <a:off x="934279" y="238538"/>
              <a:ext cx="8997919" cy="5685183"/>
            </a:xfrm>
            <a:prstGeom prst="rect">
              <a:avLst/>
            </a:prstGeom>
          </p:spPr>
        </p:pic>
        <p:sp>
          <p:nvSpPr>
            <p:cNvPr id="5" name="CuadroTexto 4">
              <a:extLst>
                <a:ext uri="{FF2B5EF4-FFF2-40B4-BE49-F238E27FC236}">
                  <a16:creationId xmlns:a16="http://schemas.microsoft.com/office/drawing/2014/main" id="{14C6D75E-6FC8-4EB1-A9BD-99D1BC2D1591}"/>
                </a:ext>
              </a:extLst>
            </p:cNvPr>
            <p:cNvSpPr txBox="1"/>
            <p:nvPr/>
          </p:nvSpPr>
          <p:spPr>
            <a:xfrm>
              <a:off x="8373918" y="3846443"/>
              <a:ext cx="1189749" cy="1785104"/>
            </a:xfrm>
            <a:prstGeom prst="rect">
              <a:avLst/>
            </a:prstGeom>
            <a:solidFill>
              <a:schemeClr val="bg1"/>
            </a:solidFill>
          </p:spPr>
          <p:txBody>
            <a:bodyPr wrap="none" rtlCol="0">
              <a:spAutoFit/>
            </a:bodyPr>
            <a:lstStyle/>
            <a:p>
              <a:r>
                <a:rPr lang="es-MX" sz="1000" dirty="0">
                  <a:latin typeface="Times New Roman" panose="02020603050405020304" pitchFamily="18" charset="0"/>
                  <a:cs typeface="Times New Roman" panose="02020603050405020304" pitchFamily="18" charset="0"/>
                </a:rPr>
                <a:t>Terreno permeable</a:t>
              </a:r>
            </a:p>
            <a:p>
              <a:endParaRPr lang="es-MX" sz="1000" dirty="0">
                <a:latin typeface="Times New Roman" panose="02020603050405020304" pitchFamily="18" charset="0"/>
                <a:cs typeface="Times New Roman" panose="02020603050405020304" pitchFamily="18" charset="0"/>
              </a:endParaRPr>
            </a:p>
            <a:p>
              <a:r>
                <a:rPr lang="es-MX" sz="1000" dirty="0">
                  <a:latin typeface="Times New Roman" panose="02020603050405020304" pitchFamily="18" charset="0"/>
                  <a:cs typeface="Times New Roman" panose="02020603050405020304" pitchFamily="18" charset="0"/>
                </a:rPr>
                <a:t>Dirección del </a:t>
              </a:r>
            </a:p>
            <a:p>
              <a:r>
                <a:rPr lang="es-MX" sz="1000" dirty="0">
                  <a:latin typeface="Times New Roman" panose="02020603050405020304" pitchFamily="18" charset="0"/>
                  <a:cs typeface="Times New Roman" panose="02020603050405020304" pitchFamily="18" charset="0"/>
                </a:rPr>
                <a:t>vapor del agua</a:t>
              </a:r>
            </a:p>
            <a:p>
              <a:endParaRPr lang="es-MX" sz="1000" dirty="0">
                <a:latin typeface="Times New Roman" panose="02020603050405020304" pitchFamily="18" charset="0"/>
                <a:cs typeface="Times New Roman" panose="02020603050405020304" pitchFamily="18" charset="0"/>
              </a:endParaRPr>
            </a:p>
            <a:p>
              <a:endParaRPr lang="es-MX" sz="1000" dirty="0">
                <a:latin typeface="Times New Roman" panose="02020603050405020304" pitchFamily="18" charset="0"/>
                <a:cs typeface="Times New Roman" panose="02020603050405020304" pitchFamily="18" charset="0"/>
              </a:endParaRPr>
            </a:p>
            <a:p>
              <a:r>
                <a:rPr lang="es-MX" sz="1000" dirty="0">
                  <a:latin typeface="Times New Roman" panose="02020603050405020304" pitchFamily="18" charset="0"/>
                  <a:cs typeface="Times New Roman" panose="02020603050405020304" pitchFamily="18" charset="0"/>
                </a:rPr>
                <a:t>Dirección del agua </a:t>
              </a:r>
            </a:p>
            <a:p>
              <a:r>
                <a:rPr lang="es-MX" sz="1000" dirty="0">
                  <a:latin typeface="Times New Roman" panose="02020603050405020304" pitchFamily="18" charset="0"/>
                  <a:cs typeface="Times New Roman" panose="02020603050405020304" pitchFamily="18" charset="0"/>
                </a:rPr>
                <a:t>Subterránea</a:t>
              </a:r>
            </a:p>
            <a:p>
              <a:endParaRPr lang="es-MX" sz="1000" dirty="0">
                <a:latin typeface="Times New Roman" panose="02020603050405020304" pitchFamily="18" charset="0"/>
                <a:cs typeface="Times New Roman" panose="02020603050405020304" pitchFamily="18" charset="0"/>
              </a:endParaRPr>
            </a:p>
            <a:p>
              <a:r>
                <a:rPr lang="es-MX" sz="1000" dirty="0">
                  <a:latin typeface="Times New Roman" panose="02020603050405020304" pitchFamily="18" charset="0"/>
                  <a:cs typeface="Times New Roman" panose="02020603050405020304" pitchFamily="18" charset="0"/>
                </a:rPr>
                <a:t>Dirección del agua </a:t>
              </a:r>
            </a:p>
            <a:p>
              <a:r>
                <a:rPr lang="es-MX" sz="1000" dirty="0">
                  <a:latin typeface="Times New Roman" panose="02020603050405020304" pitchFamily="18" charset="0"/>
                  <a:cs typeface="Times New Roman" panose="02020603050405020304" pitchFamily="18" charset="0"/>
                </a:rPr>
                <a:t>superficial</a:t>
              </a:r>
            </a:p>
          </p:txBody>
        </p:sp>
      </p:grpSp>
      <p:sp>
        <p:nvSpPr>
          <p:cNvPr id="7" name="Rectángulo 6">
            <a:extLst>
              <a:ext uri="{FF2B5EF4-FFF2-40B4-BE49-F238E27FC236}">
                <a16:creationId xmlns:a16="http://schemas.microsoft.com/office/drawing/2014/main" id="{7521A5E9-4278-4C68-A9C4-94EE45734F3A}"/>
              </a:ext>
            </a:extLst>
          </p:cNvPr>
          <p:cNvSpPr/>
          <p:nvPr/>
        </p:nvSpPr>
        <p:spPr>
          <a:xfrm>
            <a:off x="139147" y="196700"/>
            <a:ext cx="3916017" cy="6463308"/>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Ciertas actividades antropogénicas influyen en el ciclo hidrológico y los recursos hídricos, como la  construcción de embalses, presas, canales, acueductos, etc.,  y el aprovechamiento de los recursos correspondientes a aguas subterráneas mediante diferentes tipos de pozos. </a:t>
            </a:r>
          </a:p>
          <a:p>
            <a:pPr algn="just"/>
            <a:r>
              <a:rPr lang="es-MX" dirty="0">
                <a:latin typeface="Times New Roman" panose="02020603050405020304" pitchFamily="18" charset="0"/>
                <a:cs typeface="Times New Roman" panose="02020603050405020304" pitchFamily="18" charset="0"/>
              </a:rPr>
              <a:t>En cuanto al uso (agrícola, urbano e industrial) y vertido posterior de las aguas empleadas, el ciclo  también es afectado por la contaminación antropogénica: por un lado la contaminación es un problema que puede extenderse de unas zonas a otras, por ejemplo de aguas superficiales a aguas subterráneas o de aguas fluviales a aguas marinas, y por otro, existirá una relación entre los problemas de contaminación atmosférica y de suelo con los de contaminación de las aguas, cuyo ejemplo más conocido  se encuentra en la lluvia ácida.</a:t>
            </a:r>
          </a:p>
        </p:txBody>
      </p:sp>
    </p:spTree>
    <p:extLst>
      <p:ext uri="{BB962C8B-B14F-4D97-AF65-F5344CB8AC3E}">
        <p14:creationId xmlns:p14="http://schemas.microsoft.com/office/powerpoint/2010/main" val="39409257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152DB02-995B-4200-8C09-51CDE7049DA2}"/>
              </a:ext>
            </a:extLst>
          </p:cNvPr>
          <p:cNvPicPr>
            <a:picLocks noChangeAspect="1"/>
          </p:cNvPicPr>
          <p:nvPr/>
        </p:nvPicPr>
        <p:blipFill rotWithShape="1">
          <a:blip r:embed="rId2">
            <a:extLst>
              <a:ext uri="{28A0092B-C50C-407E-A947-70E740481C1C}">
                <a14:useLocalDpi xmlns:a14="http://schemas.microsoft.com/office/drawing/2010/main" val="0"/>
              </a:ext>
            </a:extLst>
          </a:blip>
          <a:srcRect l="8457" t="46668" r="10807" b="9130"/>
          <a:stretch/>
        </p:blipFill>
        <p:spPr>
          <a:xfrm>
            <a:off x="1838739" y="636104"/>
            <a:ext cx="8080513" cy="3031435"/>
          </a:xfrm>
          <a:prstGeom prst="rect">
            <a:avLst/>
          </a:prstGeom>
        </p:spPr>
      </p:pic>
      <p:sp>
        <p:nvSpPr>
          <p:cNvPr id="4" name="CuadroTexto 3">
            <a:extLst>
              <a:ext uri="{FF2B5EF4-FFF2-40B4-BE49-F238E27FC236}">
                <a16:creationId xmlns:a16="http://schemas.microsoft.com/office/drawing/2014/main" id="{9DF56D8B-CF40-421F-A041-3B1342FE1EA4}"/>
              </a:ext>
            </a:extLst>
          </p:cNvPr>
          <p:cNvSpPr txBox="1"/>
          <p:nvPr/>
        </p:nvSpPr>
        <p:spPr>
          <a:xfrm>
            <a:off x="1898374" y="695738"/>
            <a:ext cx="7282763" cy="369332"/>
          </a:xfrm>
          <a:prstGeom prst="rect">
            <a:avLst/>
          </a:prstGeom>
          <a:solidFill>
            <a:schemeClr val="bg1"/>
          </a:solidFill>
        </p:spPr>
        <p:txBody>
          <a:bodyPr wrap="none" rtlCol="0">
            <a:spAutoFit/>
          </a:bodyPr>
          <a:lstStyle/>
          <a:p>
            <a:r>
              <a:rPr lang="es-MX" dirty="0">
                <a:latin typeface="Times New Roman" panose="02020603050405020304" pitchFamily="18" charset="0"/>
                <a:cs typeface="Times New Roman" panose="02020603050405020304" pitchFamily="18" charset="0"/>
              </a:rPr>
              <a:t>Algunos Productos industriales y contaminantes derivados de su manufactura</a:t>
            </a:r>
          </a:p>
        </p:txBody>
      </p:sp>
      <p:sp>
        <p:nvSpPr>
          <p:cNvPr id="5" name="Rectángulo 4">
            <a:extLst>
              <a:ext uri="{FF2B5EF4-FFF2-40B4-BE49-F238E27FC236}">
                <a16:creationId xmlns:a16="http://schemas.microsoft.com/office/drawing/2014/main" id="{24476D81-9CC2-420F-8275-1DA9C29D5A86}"/>
              </a:ext>
            </a:extLst>
          </p:cNvPr>
          <p:cNvSpPr/>
          <p:nvPr/>
        </p:nvSpPr>
        <p:spPr>
          <a:xfrm>
            <a:off x="463827" y="4311712"/>
            <a:ext cx="11164956" cy="2031325"/>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Durante muchos años, la eliminación de desechos sólidos utilizados como material de relleno fue considerada como una buena práctica de ingeniería.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Sin embargo, muchas de las sustancias presentes en esos desechos fueron parcialmente disueltas por el agua de lluvia y llegaron a formar parte del agua subterránea, causando serias contaminaciones a esta fuente principal de suministro de agua. Muchos de estos viejos materiales de relleno también fueron arrastrados por las lluvias, conduciendo los materiales disueltos a los receptáculos naturales de agua superficial.</a:t>
            </a:r>
          </a:p>
        </p:txBody>
      </p:sp>
    </p:spTree>
    <p:extLst>
      <p:ext uri="{BB962C8B-B14F-4D97-AF65-F5344CB8AC3E}">
        <p14:creationId xmlns:p14="http://schemas.microsoft.com/office/powerpoint/2010/main" val="37202033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86FFC8C8-9AC6-40A1-9AFE-71F5AD55A688}"/>
              </a:ext>
            </a:extLst>
          </p:cNvPr>
          <p:cNvSpPr/>
          <p:nvPr/>
        </p:nvSpPr>
        <p:spPr>
          <a:xfrm>
            <a:off x="344554" y="121289"/>
            <a:ext cx="11433316" cy="1754326"/>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FUENTES DE CONTAMINACIÓN: LA </a:t>
            </a:r>
            <a:r>
              <a:rPr lang="es-MX" b="1" dirty="0">
                <a:solidFill>
                  <a:srgbClr val="FF0000"/>
                </a:solidFill>
                <a:latin typeface="Times New Roman" panose="02020603050405020304" pitchFamily="18" charset="0"/>
                <a:cs typeface="Times New Roman" panose="02020603050405020304" pitchFamily="18" charset="0"/>
              </a:rPr>
              <a:t>D</a:t>
            </a:r>
            <a:r>
              <a:rPr lang="es-MX" dirty="0">
                <a:latin typeface="Times New Roman" panose="02020603050405020304" pitchFamily="18" charset="0"/>
                <a:cs typeface="Times New Roman" panose="02020603050405020304" pitchFamily="18" charset="0"/>
              </a:rPr>
              <a:t>EMANDA </a:t>
            </a:r>
            <a:r>
              <a:rPr lang="es-MX" b="1" dirty="0">
                <a:solidFill>
                  <a:srgbClr val="FF0000"/>
                </a:solidFill>
                <a:latin typeface="Times New Roman" panose="02020603050405020304" pitchFamily="18" charset="0"/>
                <a:cs typeface="Times New Roman" panose="02020603050405020304" pitchFamily="18" charset="0"/>
              </a:rPr>
              <a:t>B</a:t>
            </a:r>
            <a:r>
              <a:rPr lang="es-MX" dirty="0">
                <a:latin typeface="Times New Roman" panose="02020603050405020304" pitchFamily="18" charset="0"/>
                <a:cs typeface="Times New Roman" panose="02020603050405020304" pitchFamily="18" charset="0"/>
              </a:rPr>
              <a:t>IOQUÍMICA DE </a:t>
            </a:r>
            <a:r>
              <a:rPr lang="es-MX" b="1" dirty="0">
                <a:solidFill>
                  <a:srgbClr val="FF0000"/>
                </a:solidFill>
                <a:latin typeface="Times New Roman" panose="02020603050405020304" pitchFamily="18" charset="0"/>
                <a:cs typeface="Times New Roman" panose="02020603050405020304" pitchFamily="18" charset="0"/>
              </a:rPr>
              <a:t>O</a:t>
            </a:r>
            <a:r>
              <a:rPr lang="es-MX" dirty="0">
                <a:latin typeface="Times New Roman" panose="02020603050405020304" pitchFamily="18" charset="0"/>
                <a:cs typeface="Times New Roman" panose="02020603050405020304" pitchFamily="18" charset="0"/>
              </a:rPr>
              <a:t>XÍGENO (</a:t>
            </a:r>
            <a:r>
              <a:rPr lang="es-MX" b="1" dirty="0">
                <a:solidFill>
                  <a:srgbClr val="FF0000"/>
                </a:solidFill>
                <a:latin typeface="Times New Roman" panose="02020603050405020304" pitchFamily="18" charset="0"/>
                <a:cs typeface="Times New Roman" panose="02020603050405020304" pitchFamily="18" charset="0"/>
              </a:rPr>
              <a:t>DBO</a:t>
            </a:r>
            <a:r>
              <a:rPr lang="es-MX" dirty="0">
                <a:latin typeface="Times New Roman" panose="02020603050405020304" pitchFamily="18" charset="0"/>
                <a:cs typeface="Times New Roman" panose="02020603050405020304" pitchFamily="18" charset="0"/>
              </a:rPr>
              <a:t>)</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El agua subterránea es vital para los seres humanos, ya que es la mayor fuente de agua potable. Por lo que su calidad es muy importante, y en la mayoría de los países desarrollados debe ajustarse a ciertos estándares para el consumo humano. </a:t>
            </a:r>
            <a:r>
              <a:rPr lang="es-MX" b="1" i="1" u="sng" dirty="0">
                <a:latin typeface="Times New Roman" panose="02020603050405020304" pitchFamily="18" charset="0"/>
                <a:cs typeface="Times New Roman" panose="02020603050405020304" pitchFamily="18" charset="0"/>
              </a:rPr>
              <a:t>El agua subterránea puede no cumplir dichos estándares</a:t>
            </a:r>
            <a:r>
              <a:rPr lang="es-MX" dirty="0">
                <a:latin typeface="Times New Roman" panose="02020603050405020304" pitchFamily="18" charset="0"/>
                <a:cs typeface="Times New Roman" panose="02020603050405020304" pitchFamily="18" charset="0"/>
              </a:rPr>
              <a:t>, porque contiene sustancias disueltas provenientes ya sea de fuentes naturales o antropogénicas.</a:t>
            </a:r>
          </a:p>
        </p:txBody>
      </p:sp>
      <p:pic>
        <p:nvPicPr>
          <p:cNvPr id="4" name="Imagen 3">
            <a:extLst>
              <a:ext uri="{FF2B5EF4-FFF2-40B4-BE49-F238E27FC236}">
                <a16:creationId xmlns:a16="http://schemas.microsoft.com/office/drawing/2014/main" id="{3B6F50B3-9F5D-40D5-A12D-DAFAEC6069C0}"/>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4777" t="21739" r="10840" b="13043"/>
          <a:stretch/>
        </p:blipFill>
        <p:spPr>
          <a:xfrm>
            <a:off x="3488631" y="2246242"/>
            <a:ext cx="8320243" cy="4293703"/>
          </a:xfrm>
          <a:prstGeom prst="rect">
            <a:avLst/>
          </a:prstGeom>
          <a:ln>
            <a:solidFill>
              <a:schemeClr val="tx1"/>
            </a:solidFill>
          </a:ln>
        </p:spPr>
      </p:pic>
      <p:sp>
        <p:nvSpPr>
          <p:cNvPr id="3" name="CuadroTexto 2">
            <a:extLst>
              <a:ext uri="{FF2B5EF4-FFF2-40B4-BE49-F238E27FC236}">
                <a16:creationId xmlns:a16="http://schemas.microsoft.com/office/drawing/2014/main" id="{F56C77FF-881A-46BD-8F12-C9C3FF5D1345}"/>
              </a:ext>
            </a:extLst>
          </p:cNvPr>
          <p:cNvSpPr txBox="1"/>
          <p:nvPr/>
        </p:nvSpPr>
        <p:spPr>
          <a:xfrm>
            <a:off x="168964" y="2932044"/>
            <a:ext cx="3230219" cy="1200329"/>
          </a:xfrm>
          <a:prstGeom prst="rect">
            <a:avLst/>
          </a:prstGeom>
          <a:noFill/>
        </p:spPr>
        <p:txBody>
          <a:bodyPr wrap="square" rtlCol="0">
            <a:spAutoFit/>
          </a:bodyPr>
          <a:lstStyle/>
          <a:p>
            <a:pPr algn="just"/>
            <a:r>
              <a:rPr lang="es-MX" dirty="0">
                <a:latin typeface="Times New Roman" panose="02020603050405020304" pitchFamily="18" charset="0"/>
                <a:cs typeface="Times New Roman" panose="02020603050405020304" pitchFamily="18" charset="0"/>
              </a:rPr>
              <a:t>Los mecanismos antropogénicos de contaminación del agua subterránea se muestran en la figura</a:t>
            </a:r>
          </a:p>
        </p:txBody>
      </p:sp>
    </p:spTree>
    <p:extLst>
      <p:ext uri="{BB962C8B-B14F-4D97-AF65-F5344CB8AC3E}">
        <p14:creationId xmlns:p14="http://schemas.microsoft.com/office/powerpoint/2010/main" val="264227674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FD55B7E-D73F-4A67-93D8-90D2CBA903D7}"/>
              </a:ext>
            </a:extLst>
          </p:cNvPr>
          <p:cNvSpPr/>
          <p:nvPr/>
        </p:nvSpPr>
        <p:spPr>
          <a:xfrm>
            <a:off x="364434" y="324823"/>
            <a:ext cx="11015869" cy="3970318"/>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Los mayores riesgos del agua en los acuíferos subterráneos son el derrames de tanques subterráneos de almacenamiento, efluentes de tanques sépticos y rellenos sanitarios de basura peligrosa. Los contaminantes  mas comunes que provienen de estas fuentes de contaminación son nitratos, pesticidas, compuestos volátiles orgánicos, derivados del petróleo, metales y productos químicos orgánicos sintéticos.</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Numerosos compuestos orgánicos que llegan a los cuerpos de agua  son oxidados por microorganismos que viven ahí. Es un proceso natural que evita el crecimiento descontrolado de desechos orgánicos en las aguas naturales. Para  la transformación del material orgánico en sustancias más simples (como CO</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y H</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O)  se requiere oxígeno. La cantidad de oxígeno disuelto requerido en el agua (</a:t>
            </a:r>
            <a:r>
              <a:rPr lang="es-MX" i="1" dirty="0">
                <a:solidFill>
                  <a:srgbClr val="FF0000"/>
                </a:solidFill>
                <a:latin typeface="Times New Roman" panose="02020603050405020304" pitchFamily="18" charset="0"/>
                <a:cs typeface="Times New Roman" panose="02020603050405020304" pitchFamily="18" charset="0"/>
              </a:rPr>
              <a:t>y que proviene de su grado de aireación</a:t>
            </a:r>
            <a:r>
              <a:rPr lang="es-MX" dirty="0">
                <a:latin typeface="Times New Roman" panose="02020603050405020304" pitchFamily="18" charset="0"/>
                <a:cs typeface="Times New Roman" panose="02020603050405020304" pitchFamily="18" charset="0"/>
              </a:rPr>
              <a:t>) para  que ocurra la oxidación se conoce como </a:t>
            </a:r>
            <a:r>
              <a:rPr lang="es-MX" b="1" i="1" dirty="0">
                <a:solidFill>
                  <a:srgbClr val="FF0000"/>
                </a:solidFill>
                <a:latin typeface="Times New Roman" panose="02020603050405020304" pitchFamily="18" charset="0"/>
                <a:cs typeface="Times New Roman" panose="02020603050405020304" pitchFamily="18" charset="0"/>
              </a:rPr>
              <a:t>demanda bioquímica de oxígeno</a:t>
            </a:r>
            <a:r>
              <a:rPr lang="es-MX" dirty="0">
                <a:solidFill>
                  <a:srgbClr val="FF0000"/>
                </a:solidFill>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a:t>
            </a:r>
            <a:r>
              <a:rPr lang="es-MX" b="1" dirty="0">
                <a:solidFill>
                  <a:srgbClr val="FF0000"/>
                </a:solidFill>
                <a:latin typeface="Times New Roman" panose="02020603050405020304" pitchFamily="18" charset="0"/>
                <a:cs typeface="Times New Roman" panose="02020603050405020304" pitchFamily="18" charset="0"/>
              </a:rPr>
              <a:t>DBO</a:t>
            </a:r>
            <a:r>
              <a:rPr lang="es-MX" dirty="0">
                <a:latin typeface="Times New Roman" panose="02020603050405020304" pitchFamily="18" charset="0"/>
                <a:cs typeface="Times New Roman" panose="02020603050405020304" pitchFamily="18" charset="0"/>
              </a:rPr>
              <a:t>), y es una medida de la cantidad de materia orgánica disuelta.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El oxígeno es necesario para que microorganismos y bacterias puedan metabolizar la materia orgánica que constituye su alimento.  En condiciones casi normales y con el tiempo suficiente, los microorganismos  convierten enormes cantidades de materia orgánica en productos finales como:</a:t>
            </a:r>
          </a:p>
        </p:txBody>
      </p:sp>
      <p:sp>
        <p:nvSpPr>
          <p:cNvPr id="2" name="Rectángulo 1">
            <a:extLst>
              <a:ext uri="{FF2B5EF4-FFF2-40B4-BE49-F238E27FC236}">
                <a16:creationId xmlns:a16="http://schemas.microsoft.com/office/drawing/2014/main" id="{D3994B9A-C6E1-4819-A2C2-A883CEE40766}"/>
              </a:ext>
            </a:extLst>
          </p:cNvPr>
          <p:cNvSpPr/>
          <p:nvPr/>
        </p:nvSpPr>
        <p:spPr>
          <a:xfrm>
            <a:off x="2898913" y="4817310"/>
            <a:ext cx="4485862" cy="1200329"/>
          </a:xfrm>
          <a:prstGeom prst="rect">
            <a:avLst/>
          </a:prstGeom>
        </p:spPr>
        <p:txBody>
          <a:bodyPr wrap="square">
            <a:spAutoFit/>
          </a:bodyPr>
          <a:lstStyle/>
          <a:p>
            <a:r>
              <a:rPr lang="es-MX" dirty="0">
                <a:latin typeface="Times New Roman" panose="02020603050405020304" pitchFamily="18" charset="0"/>
                <a:cs typeface="Times New Roman" panose="02020603050405020304" pitchFamily="18" charset="0"/>
              </a:rPr>
              <a:t>Carbono de origen orgánico    → CO</a:t>
            </a:r>
            <a:r>
              <a:rPr lang="es-MX" baseline="-25000" dirty="0">
                <a:latin typeface="Times New Roman" panose="02020603050405020304" pitchFamily="18" charset="0"/>
                <a:cs typeface="Times New Roman" panose="02020603050405020304" pitchFamily="18" charset="0"/>
              </a:rPr>
              <a:t>2</a:t>
            </a:r>
          </a:p>
          <a:p>
            <a:r>
              <a:rPr lang="es-MX" dirty="0">
                <a:latin typeface="Times New Roman" panose="02020603050405020304" pitchFamily="18" charset="0"/>
                <a:cs typeface="Times New Roman" panose="02020603050405020304" pitchFamily="18" charset="0"/>
              </a:rPr>
              <a:t>Hidrogeno de origen orgánico → H</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O</a:t>
            </a:r>
          </a:p>
          <a:p>
            <a:r>
              <a:rPr lang="es-MX" dirty="0">
                <a:latin typeface="Times New Roman" panose="02020603050405020304" pitchFamily="18" charset="0"/>
                <a:cs typeface="Times New Roman" panose="02020603050405020304" pitchFamily="18" charset="0"/>
              </a:rPr>
              <a:t>Oxigeno de origen orgánico    → H</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O</a:t>
            </a:r>
          </a:p>
          <a:p>
            <a:r>
              <a:rPr lang="es-MX" dirty="0">
                <a:latin typeface="Times New Roman" panose="02020603050405020304" pitchFamily="18" charset="0"/>
                <a:cs typeface="Times New Roman" panose="02020603050405020304" pitchFamily="18" charset="0"/>
              </a:rPr>
              <a:t>Nitrógeno de origen orgánico  → NO</a:t>
            </a:r>
            <a:r>
              <a:rPr lang="es-MX" baseline="-25000" dirty="0">
                <a:latin typeface="Times New Roman" panose="02020603050405020304" pitchFamily="18" charset="0"/>
                <a:cs typeface="Times New Roman" panose="02020603050405020304" pitchFamily="18" charset="0"/>
              </a:rPr>
              <a:t>3</a:t>
            </a:r>
            <a:r>
              <a:rPr lang="es-MX" baseline="30000" dirty="0">
                <a:latin typeface="Times New Roman" panose="02020603050405020304" pitchFamily="18" charset="0"/>
                <a:cs typeface="Times New Roman" panose="02020603050405020304" pitchFamily="18" charset="0"/>
              </a:rPr>
              <a:t>-</a:t>
            </a:r>
            <a:r>
              <a:rPr lang="es-MX" dirty="0">
                <a:latin typeface="Times New Roman" panose="02020603050405020304" pitchFamily="18" charset="0"/>
                <a:cs typeface="Times New Roman" panose="02020603050405020304" pitchFamily="18" charset="0"/>
              </a:rPr>
              <a:t> O  N</a:t>
            </a:r>
            <a:r>
              <a:rPr lang="es-MX" baseline="-25000" dirty="0">
                <a:latin typeface="Times New Roman" panose="02020603050405020304" pitchFamily="18" charset="0"/>
                <a:cs typeface="Times New Roman" panose="02020603050405020304" pitchFamily="18" charset="0"/>
              </a:rPr>
              <a:t>2</a:t>
            </a:r>
          </a:p>
        </p:txBody>
      </p:sp>
    </p:spTree>
    <p:extLst>
      <p:ext uri="{BB962C8B-B14F-4D97-AF65-F5344CB8AC3E}">
        <p14:creationId xmlns:p14="http://schemas.microsoft.com/office/powerpoint/2010/main" val="10069402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8F857BB1-993F-49D7-A927-36402589288F}"/>
              </a:ext>
            </a:extLst>
          </p:cNvPr>
          <p:cNvSpPr/>
          <p:nvPr/>
        </p:nvSpPr>
        <p:spPr>
          <a:xfrm>
            <a:off x="308113" y="225867"/>
            <a:ext cx="11608904" cy="2462213"/>
          </a:xfrm>
          <a:prstGeom prst="rect">
            <a:avLst/>
          </a:prstGeom>
        </p:spPr>
        <p:txBody>
          <a:bodyPr wrap="square">
            <a:spAutoFit/>
          </a:bodyPr>
          <a:lstStyle/>
          <a:p>
            <a:pPr algn="just"/>
            <a:r>
              <a:rPr lang="es-MX" sz="1700" dirty="0">
                <a:latin typeface="Times New Roman" panose="02020603050405020304" pitchFamily="18" charset="0"/>
                <a:cs typeface="Times New Roman" panose="02020603050405020304" pitchFamily="18" charset="0"/>
              </a:rPr>
              <a:t>La </a:t>
            </a:r>
            <a:r>
              <a:rPr lang="es-MX" sz="1700" b="1" dirty="0">
                <a:solidFill>
                  <a:srgbClr val="FF0000"/>
                </a:solidFill>
                <a:latin typeface="Times New Roman" panose="02020603050405020304" pitchFamily="18" charset="0"/>
                <a:cs typeface="Times New Roman" panose="02020603050405020304" pitchFamily="18" charset="0"/>
              </a:rPr>
              <a:t>DBO</a:t>
            </a:r>
            <a:r>
              <a:rPr lang="es-MX" sz="1700" dirty="0">
                <a:latin typeface="Times New Roman" panose="02020603050405020304" pitchFamily="18" charset="0"/>
                <a:cs typeface="Times New Roman" panose="02020603050405020304" pitchFamily="18" charset="0"/>
              </a:rPr>
              <a:t> del agua producto del tratamiento de aguas </a:t>
            </a:r>
            <a:r>
              <a:rPr lang="es-MX" sz="1700" b="1" dirty="0">
                <a:latin typeface="Times New Roman" panose="02020603050405020304" pitchFamily="18" charset="0"/>
                <a:cs typeface="Times New Roman" panose="02020603050405020304" pitchFamily="18" charset="0"/>
              </a:rPr>
              <a:t>residuales</a:t>
            </a:r>
            <a:r>
              <a:rPr lang="es-MX" sz="1700" dirty="0">
                <a:latin typeface="Times New Roman" panose="02020603050405020304" pitchFamily="18" charset="0"/>
                <a:cs typeface="Times New Roman" panose="02020603050405020304" pitchFamily="18" charset="0"/>
              </a:rPr>
              <a:t> y de plantas de tratamiento de agua de desecho </a:t>
            </a:r>
            <a:r>
              <a:rPr lang="es-MX" sz="1700" b="1" dirty="0">
                <a:latin typeface="Times New Roman" panose="02020603050405020304" pitchFamily="18" charset="0"/>
                <a:cs typeface="Times New Roman" panose="02020603050405020304" pitchFamily="18" charset="0"/>
              </a:rPr>
              <a:t>industrial</a:t>
            </a:r>
            <a:r>
              <a:rPr lang="es-MX" sz="1700" dirty="0">
                <a:latin typeface="Times New Roman" panose="02020603050405020304" pitchFamily="18" charset="0"/>
                <a:cs typeface="Times New Roman" panose="02020603050405020304" pitchFamily="18" charset="0"/>
              </a:rPr>
              <a:t> se mide de manera rutinaria para garantizar y medir lo efectivo del tratamiento. </a:t>
            </a:r>
          </a:p>
          <a:p>
            <a:pPr algn="just"/>
            <a:endParaRPr lang="es-MX" dirty="0">
              <a:latin typeface="Times New Roman" panose="02020603050405020304" pitchFamily="18" charset="0"/>
              <a:cs typeface="Times New Roman" panose="02020603050405020304" pitchFamily="18" charset="0"/>
            </a:endParaRPr>
          </a:p>
          <a:p>
            <a:pPr algn="just"/>
            <a:r>
              <a:rPr lang="es-MX" sz="1700" dirty="0">
                <a:latin typeface="Times New Roman" panose="02020603050405020304" pitchFamily="18" charset="0"/>
                <a:cs typeface="Times New Roman" panose="02020603050405020304" pitchFamily="18" charset="0"/>
              </a:rPr>
              <a:t>En ese sentido, se mide el contenido inicial de oxígeno en un volumen dado de agua tratada. Se añade entonces a esta muestra una solución </a:t>
            </a:r>
            <a:r>
              <a:rPr lang="es-MX" sz="1700" b="1" dirty="0">
                <a:latin typeface="Times New Roman" panose="02020603050405020304" pitchFamily="18" charset="0"/>
                <a:cs typeface="Times New Roman" panose="02020603050405020304" pitchFamily="18" charset="0"/>
              </a:rPr>
              <a:t>amortiguadora</a:t>
            </a:r>
            <a:r>
              <a:rPr lang="es-MX" sz="1700" dirty="0">
                <a:latin typeface="Times New Roman" panose="02020603050405020304" pitchFamily="18" charset="0"/>
                <a:cs typeface="Times New Roman" panose="02020603050405020304" pitchFamily="18" charset="0"/>
              </a:rPr>
              <a:t> de variaciones de pH (conocida como solución </a:t>
            </a:r>
            <a:r>
              <a:rPr lang="es-MX" sz="1700" b="1" dirty="0">
                <a:latin typeface="Times New Roman" panose="02020603050405020304" pitchFamily="18" charset="0"/>
                <a:cs typeface="Times New Roman" panose="02020603050405020304" pitchFamily="18" charset="0"/>
              </a:rPr>
              <a:t>buffer</a:t>
            </a:r>
            <a:r>
              <a:rPr lang="es-MX" sz="1700" dirty="0">
                <a:latin typeface="Times New Roman" panose="02020603050405020304" pitchFamily="18" charset="0"/>
                <a:cs typeface="Times New Roman" panose="02020603050405020304" pitchFamily="18" charset="0"/>
              </a:rPr>
              <a:t>), los nutrientes necesarios para los microorganismos (como </a:t>
            </a:r>
            <a:r>
              <a:rPr lang="es-MX" sz="1700" b="1" dirty="0">
                <a:latin typeface="Times New Roman" panose="02020603050405020304" pitchFamily="18" charset="0"/>
                <a:cs typeface="Times New Roman" panose="02020603050405020304" pitchFamily="18" charset="0"/>
              </a:rPr>
              <a:t>fósforo, magnesio, calcio</a:t>
            </a:r>
            <a:r>
              <a:rPr lang="es-MX" sz="1700" dirty="0">
                <a:latin typeface="Times New Roman" panose="02020603050405020304" pitchFamily="18" charset="0"/>
                <a:cs typeface="Times New Roman" panose="02020603050405020304" pitchFamily="18" charset="0"/>
              </a:rPr>
              <a:t>) y, </a:t>
            </a:r>
            <a:r>
              <a:rPr lang="es-MX" sz="1700" b="1" i="1" dirty="0">
                <a:latin typeface="Times New Roman" panose="02020603050405020304" pitchFamily="18" charset="0"/>
                <a:cs typeface="Times New Roman" panose="02020603050405020304" pitchFamily="18" charset="0"/>
              </a:rPr>
              <a:t>sí los microorganismos no se encuentran presentes</a:t>
            </a:r>
            <a:r>
              <a:rPr lang="es-MX" sz="1700" dirty="0">
                <a:latin typeface="Times New Roman" panose="02020603050405020304" pitchFamily="18" charset="0"/>
                <a:cs typeface="Times New Roman" panose="02020603050405020304" pitchFamily="18" charset="0"/>
              </a:rPr>
              <a:t>, una población de bacterias. Esta mezcla se mantiene en la oscuridad en una botella cerrada a una temperatura constante de 20 </a:t>
            </a:r>
            <a:r>
              <a:rPr lang="es-MX" sz="1700" dirty="0" err="1">
                <a:latin typeface="Times New Roman" panose="02020603050405020304" pitchFamily="18" charset="0"/>
                <a:cs typeface="Times New Roman" panose="02020603050405020304" pitchFamily="18" charset="0"/>
              </a:rPr>
              <a:t>ºC</a:t>
            </a:r>
            <a:r>
              <a:rPr lang="es-MX" sz="1700" dirty="0">
                <a:latin typeface="Times New Roman" panose="02020603050405020304" pitchFamily="18" charset="0"/>
                <a:cs typeface="Times New Roman" panose="02020603050405020304" pitchFamily="18" charset="0"/>
              </a:rPr>
              <a:t> durante cinco días (DBO5). Al final de este tiempo, el contenido de oxígeno de la muestra se mide nuevo. La cantidad de oxígeno consumido es la demanda bioquímica de oxígeno </a:t>
            </a:r>
            <a:r>
              <a:rPr lang="es-MX" sz="1700" b="1" dirty="0">
                <a:solidFill>
                  <a:srgbClr val="FF0000"/>
                </a:solidFill>
                <a:latin typeface="Times New Roman" panose="02020603050405020304" pitchFamily="18" charset="0"/>
                <a:cs typeface="Times New Roman" panose="02020603050405020304" pitchFamily="18" charset="0"/>
              </a:rPr>
              <a:t>DBO</a:t>
            </a:r>
            <a:r>
              <a:rPr lang="es-MX" sz="1700" dirty="0">
                <a:latin typeface="Times New Roman" panose="02020603050405020304" pitchFamily="18" charset="0"/>
                <a:cs typeface="Times New Roman" panose="02020603050405020304" pitchFamily="18" charset="0"/>
              </a:rPr>
              <a:t>.</a:t>
            </a:r>
          </a:p>
        </p:txBody>
      </p:sp>
      <p:sp>
        <p:nvSpPr>
          <p:cNvPr id="5" name="Rectángulo 4">
            <a:extLst>
              <a:ext uri="{FF2B5EF4-FFF2-40B4-BE49-F238E27FC236}">
                <a16:creationId xmlns:a16="http://schemas.microsoft.com/office/drawing/2014/main" id="{8EF2ED4E-5A62-4912-AE0F-7F2F1B5826E5}"/>
              </a:ext>
            </a:extLst>
          </p:cNvPr>
          <p:cNvSpPr/>
          <p:nvPr/>
        </p:nvSpPr>
        <p:spPr>
          <a:xfrm>
            <a:off x="288235" y="2750618"/>
            <a:ext cx="11559208" cy="877163"/>
          </a:xfrm>
          <a:prstGeom prst="rect">
            <a:avLst/>
          </a:prstGeom>
        </p:spPr>
        <p:txBody>
          <a:bodyPr wrap="square">
            <a:spAutoFit/>
          </a:bodyPr>
          <a:lstStyle/>
          <a:p>
            <a:r>
              <a:rPr lang="es-MX" sz="1700" dirty="0">
                <a:latin typeface="Times New Roman" panose="02020603050405020304" pitchFamily="18" charset="0"/>
                <a:cs typeface="Times New Roman" panose="02020603050405020304" pitchFamily="18" charset="0"/>
              </a:rPr>
              <a:t>Ejemplo: una corriente contiene </a:t>
            </a:r>
            <a:r>
              <a:rPr lang="es-MX" sz="1700" b="1" u="sng" dirty="0">
                <a:latin typeface="Times New Roman" panose="02020603050405020304" pitchFamily="18" charset="0"/>
                <a:cs typeface="Times New Roman" panose="02020603050405020304" pitchFamily="18" charset="0"/>
              </a:rPr>
              <a:t>10 ppm en peso</a:t>
            </a:r>
            <a:r>
              <a:rPr lang="es-MX" sz="1700" b="1" dirty="0">
                <a:latin typeface="Times New Roman" panose="02020603050405020304" pitchFamily="18" charset="0"/>
                <a:cs typeface="Times New Roman" panose="02020603050405020304" pitchFamily="18" charset="0"/>
              </a:rPr>
              <a:t>  </a:t>
            </a:r>
            <a:r>
              <a:rPr lang="es-MX" sz="1700" dirty="0">
                <a:latin typeface="Times New Roman" panose="02020603050405020304" pitchFamily="18" charset="0"/>
                <a:cs typeface="Times New Roman" panose="02020603050405020304" pitchFamily="18" charset="0"/>
              </a:rPr>
              <a:t>(</a:t>
            </a:r>
            <a:r>
              <a:rPr lang="es-MX" sz="1700" b="1" i="1" u="sng" dirty="0">
                <a:solidFill>
                  <a:srgbClr val="FF0000"/>
                </a:solidFill>
                <a:latin typeface="Times New Roman" panose="02020603050405020304" pitchFamily="18" charset="0"/>
                <a:cs typeface="Times New Roman" panose="02020603050405020304" pitchFamily="18" charset="0"/>
              </a:rPr>
              <a:t>esto es sólo 0.001%</a:t>
            </a:r>
            <a:r>
              <a:rPr lang="es-MX" sz="1700" dirty="0">
                <a:latin typeface="Times New Roman" panose="02020603050405020304" pitchFamily="18" charset="0"/>
                <a:cs typeface="Times New Roman" panose="02020603050405020304" pitchFamily="18" charset="0"/>
              </a:rPr>
              <a:t>) de un material orgánico con la fórmula C</a:t>
            </a:r>
            <a:r>
              <a:rPr lang="es-MX" sz="1700" baseline="-25000" dirty="0">
                <a:latin typeface="Times New Roman" panose="02020603050405020304" pitchFamily="18" charset="0"/>
                <a:cs typeface="Times New Roman" panose="02020603050405020304" pitchFamily="18" charset="0"/>
              </a:rPr>
              <a:t>6</a:t>
            </a:r>
            <a:r>
              <a:rPr lang="es-MX" sz="1700" dirty="0">
                <a:latin typeface="Times New Roman" panose="02020603050405020304" pitchFamily="18" charset="0"/>
                <a:cs typeface="Times New Roman" panose="02020603050405020304" pitchFamily="18" charset="0"/>
              </a:rPr>
              <a:t>H</a:t>
            </a:r>
            <a:r>
              <a:rPr lang="es-MX" sz="1700" baseline="-25000" dirty="0">
                <a:latin typeface="Times New Roman" panose="02020603050405020304" pitchFamily="18" charset="0"/>
                <a:cs typeface="Times New Roman" panose="02020603050405020304" pitchFamily="18" charset="0"/>
              </a:rPr>
              <a:t>10</a:t>
            </a:r>
            <a:r>
              <a:rPr lang="es-MX" sz="1700" dirty="0">
                <a:latin typeface="Times New Roman" panose="02020603050405020304" pitchFamily="18" charset="0"/>
                <a:cs typeface="Times New Roman" panose="02020603050405020304" pitchFamily="18" charset="0"/>
              </a:rPr>
              <a:t>O</a:t>
            </a:r>
            <a:r>
              <a:rPr lang="es-MX" sz="1700" baseline="-25000" dirty="0">
                <a:latin typeface="Times New Roman" panose="02020603050405020304" pitchFamily="18" charset="0"/>
                <a:cs typeface="Times New Roman" panose="02020603050405020304" pitchFamily="18" charset="0"/>
              </a:rPr>
              <a:t>5</a:t>
            </a:r>
            <a:r>
              <a:rPr lang="es-MX" sz="1700" dirty="0">
                <a:latin typeface="Times New Roman" panose="02020603050405020304" pitchFamily="18" charset="0"/>
                <a:cs typeface="Times New Roman" panose="02020603050405020304" pitchFamily="18" charset="0"/>
              </a:rPr>
              <a:t>, es decir, </a:t>
            </a:r>
            <a:r>
              <a:rPr lang="es-MX" sz="1700" b="1" u="sng" dirty="0">
                <a:latin typeface="Times New Roman" panose="02020603050405020304" pitchFamily="18" charset="0"/>
                <a:cs typeface="Times New Roman" panose="02020603050405020304" pitchFamily="18" charset="0"/>
              </a:rPr>
              <a:t>0.01 g de este material por litro</a:t>
            </a:r>
            <a:r>
              <a:rPr lang="es-MX" sz="1700" dirty="0">
                <a:latin typeface="Times New Roman" panose="02020603050405020304" pitchFamily="18" charset="0"/>
                <a:cs typeface="Times New Roman" panose="02020603050405020304" pitchFamily="18" charset="0"/>
              </a:rPr>
              <a:t>. Para oxidar este contaminante a CO</a:t>
            </a:r>
            <a:r>
              <a:rPr lang="es-MX" sz="1700" baseline="-25000" dirty="0">
                <a:latin typeface="Times New Roman" panose="02020603050405020304" pitchFamily="18" charset="0"/>
                <a:cs typeface="Times New Roman" panose="02020603050405020304" pitchFamily="18" charset="0"/>
              </a:rPr>
              <a:t>2</a:t>
            </a:r>
            <a:r>
              <a:rPr lang="es-MX" sz="1700" dirty="0">
                <a:latin typeface="Times New Roman" panose="02020603050405020304" pitchFamily="18" charset="0"/>
                <a:cs typeface="Times New Roman" panose="02020603050405020304" pitchFamily="18" charset="0"/>
              </a:rPr>
              <a:t> y H</a:t>
            </a:r>
            <a:r>
              <a:rPr lang="es-MX" sz="1700" baseline="-25000" dirty="0">
                <a:latin typeface="Times New Roman" panose="02020603050405020304" pitchFamily="18" charset="0"/>
                <a:cs typeface="Times New Roman" panose="02020603050405020304" pitchFamily="18" charset="0"/>
              </a:rPr>
              <a:t>2</a:t>
            </a:r>
            <a:r>
              <a:rPr lang="es-MX" sz="1700" dirty="0">
                <a:latin typeface="Times New Roman" panose="02020603050405020304" pitchFamily="18" charset="0"/>
                <a:cs typeface="Times New Roman" panose="02020603050405020304" pitchFamily="18" charset="0"/>
              </a:rPr>
              <a:t>O, las bacterias presentes utilizarán oxígeno de acuerdo con la siguiente ecuación</a:t>
            </a:r>
          </a:p>
        </p:txBody>
      </p:sp>
      <p:sp>
        <p:nvSpPr>
          <p:cNvPr id="6" name="Rectángulo 5">
            <a:extLst>
              <a:ext uri="{FF2B5EF4-FFF2-40B4-BE49-F238E27FC236}">
                <a16:creationId xmlns:a16="http://schemas.microsoft.com/office/drawing/2014/main" id="{70646FE2-B933-433E-A874-C79294636331}"/>
              </a:ext>
            </a:extLst>
          </p:cNvPr>
          <p:cNvSpPr/>
          <p:nvPr/>
        </p:nvSpPr>
        <p:spPr>
          <a:xfrm>
            <a:off x="4044473" y="3568799"/>
            <a:ext cx="3934090" cy="369332"/>
          </a:xfrm>
          <a:prstGeom prst="rect">
            <a:avLst/>
          </a:prstGeom>
        </p:spPr>
        <p:txBody>
          <a:bodyPr wrap="none">
            <a:spAutoFit/>
          </a:bodyPr>
          <a:lstStyle/>
          <a:p>
            <a:r>
              <a:rPr lang="pt-BR" dirty="0">
                <a:latin typeface="Times New Roman" panose="02020603050405020304" pitchFamily="18" charset="0"/>
                <a:cs typeface="Times New Roman" panose="02020603050405020304" pitchFamily="18" charset="0"/>
              </a:rPr>
              <a:t>C</a:t>
            </a:r>
            <a:r>
              <a:rPr lang="pt-BR" baseline="-25000" dirty="0">
                <a:latin typeface="Times New Roman" panose="02020603050405020304" pitchFamily="18" charset="0"/>
                <a:cs typeface="Times New Roman" panose="02020603050405020304" pitchFamily="18" charset="0"/>
              </a:rPr>
              <a:t>6</a:t>
            </a:r>
            <a:r>
              <a:rPr lang="pt-BR" dirty="0">
                <a:latin typeface="Times New Roman" panose="02020603050405020304" pitchFamily="18" charset="0"/>
                <a:cs typeface="Times New Roman" panose="02020603050405020304" pitchFamily="18" charset="0"/>
              </a:rPr>
              <a:t>H</a:t>
            </a:r>
            <a:r>
              <a:rPr lang="pt-BR" baseline="-25000" dirty="0">
                <a:latin typeface="Times New Roman" panose="02020603050405020304" pitchFamily="18" charset="0"/>
                <a:cs typeface="Times New Roman" panose="02020603050405020304" pitchFamily="18" charset="0"/>
              </a:rPr>
              <a:t>10</a:t>
            </a:r>
            <a:r>
              <a:rPr lang="pt-BR" dirty="0">
                <a:latin typeface="Times New Roman" panose="02020603050405020304" pitchFamily="18" charset="0"/>
                <a:cs typeface="Times New Roman" panose="02020603050405020304" pitchFamily="18" charset="0"/>
              </a:rPr>
              <a:t>O</a:t>
            </a:r>
            <a:r>
              <a:rPr lang="pt-BR" baseline="-25000" dirty="0">
                <a:latin typeface="Times New Roman" panose="02020603050405020304" pitchFamily="18" charset="0"/>
                <a:cs typeface="Times New Roman" panose="02020603050405020304" pitchFamily="18" charset="0"/>
              </a:rPr>
              <a:t>5(ac)</a:t>
            </a:r>
            <a:r>
              <a:rPr lang="pt-BR" dirty="0">
                <a:latin typeface="Times New Roman" panose="02020603050405020304" pitchFamily="18" charset="0"/>
                <a:cs typeface="Times New Roman" panose="02020603050405020304" pitchFamily="18" charset="0"/>
              </a:rPr>
              <a:t> +6O</a:t>
            </a:r>
            <a:r>
              <a:rPr lang="pt-BR" baseline="-25000" dirty="0">
                <a:latin typeface="Times New Roman" panose="02020603050405020304" pitchFamily="18" charset="0"/>
                <a:cs typeface="Times New Roman" panose="02020603050405020304" pitchFamily="18" charset="0"/>
              </a:rPr>
              <a:t>2(g)</a:t>
            </a:r>
            <a:r>
              <a:rPr lang="pt-BR" dirty="0">
                <a:latin typeface="Times New Roman" panose="02020603050405020304" pitchFamily="18" charset="0"/>
                <a:cs typeface="Times New Roman" panose="02020603050405020304" pitchFamily="18" charset="0"/>
              </a:rPr>
              <a:t> → 6CO</a:t>
            </a:r>
            <a:r>
              <a:rPr lang="pt-BR" baseline="-25000" dirty="0">
                <a:latin typeface="Times New Roman" panose="02020603050405020304" pitchFamily="18" charset="0"/>
                <a:cs typeface="Times New Roman" panose="02020603050405020304" pitchFamily="18" charset="0"/>
              </a:rPr>
              <a:t>2</a:t>
            </a:r>
            <a:r>
              <a:rPr lang="pt-BR" dirty="0">
                <a:latin typeface="Times New Roman" panose="02020603050405020304" pitchFamily="18" charset="0"/>
                <a:cs typeface="Times New Roman" panose="02020603050405020304" pitchFamily="18" charset="0"/>
              </a:rPr>
              <a:t>(g) +5H</a:t>
            </a:r>
            <a:r>
              <a:rPr lang="pt-BR" baseline="-25000" dirty="0">
                <a:latin typeface="Times New Roman" panose="02020603050405020304" pitchFamily="18" charset="0"/>
                <a:cs typeface="Times New Roman" panose="02020603050405020304" pitchFamily="18" charset="0"/>
              </a:rPr>
              <a:t>2</a:t>
            </a:r>
            <a:r>
              <a:rPr lang="pt-BR" dirty="0">
                <a:latin typeface="Times New Roman" panose="02020603050405020304" pitchFamily="18" charset="0"/>
                <a:cs typeface="Times New Roman" panose="02020603050405020304" pitchFamily="18" charset="0"/>
              </a:rPr>
              <a:t>O</a:t>
            </a:r>
            <a:r>
              <a:rPr lang="pt-BR" baseline="-25000" dirty="0">
                <a:latin typeface="Times New Roman" panose="02020603050405020304" pitchFamily="18" charset="0"/>
                <a:cs typeface="Times New Roman" panose="02020603050405020304" pitchFamily="18" charset="0"/>
              </a:rPr>
              <a:t>(l)</a:t>
            </a:r>
            <a:endParaRPr lang="es-MX" baseline="-25000" dirty="0">
              <a:latin typeface="Times New Roman" panose="02020603050405020304" pitchFamily="18" charset="0"/>
              <a:cs typeface="Times New Roman" panose="02020603050405020304" pitchFamily="18" charset="0"/>
            </a:endParaRPr>
          </a:p>
        </p:txBody>
      </p:sp>
      <p:sp>
        <p:nvSpPr>
          <p:cNvPr id="7" name="Rectángulo 6">
            <a:extLst>
              <a:ext uri="{FF2B5EF4-FFF2-40B4-BE49-F238E27FC236}">
                <a16:creationId xmlns:a16="http://schemas.microsoft.com/office/drawing/2014/main" id="{1C02D71D-06BB-488A-899F-EA0D6B1BA28F}"/>
              </a:ext>
            </a:extLst>
          </p:cNvPr>
          <p:cNvSpPr/>
          <p:nvPr/>
        </p:nvSpPr>
        <p:spPr>
          <a:xfrm>
            <a:off x="314740" y="4172565"/>
            <a:ext cx="11393556" cy="877163"/>
          </a:xfrm>
          <a:prstGeom prst="rect">
            <a:avLst/>
          </a:prstGeom>
        </p:spPr>
        <p:txBody>
          <a:bodyPr wrap="square">
            <a:spAutoFit/>
          </a:bodyPr>
          <a:lstStyle/>
          <a:p>
            <a:pPr algn="just"/>
            <a:r>
              <a:rPr lang="es-MX" sz="1700" dirty="0">
                <a:latin typeface="Times New Roman" panose="02020603050405020304" pitchFamily="18" charset="0"/>
                <a:cs typeface="Times New Roman" panose="02020603050405020304" pitchFamily="18" charset="0"/>
              </a:rPr>
              <a:t>La ecuación  muestra que </a:t>
            </a:r>
            <a:r>
              <a:rPr lang="es-MX" sz="1700" b="1" dirty="0">
                <a:latin typeface="Times New Roman" panose="02020603050405020304" pitchFamily="18" charset="0"/>
                <a:cs typeface="Times New Roman" panose="02020603050405020304" pitchFamily="18" charset="0"/>
              </a:rPr>
              <a:t>para oxidar</a:t>
            </a:r>
            <a:r>
              <a:rPr lang="es-MX" sz="1700" dirty="0">
                <a:latin typeface="Times New Roman" panose="02020603050405020304" pitchFamily="18" charset="0"/>
                <a:cs typeface="Times New Roman" panose="02020603050405020304" pitchFamily="18" charset="0"/>
              </a:rPr>
              <a:t>  </a:t>
            </a:r>
            <a:r>
              <a:rPr lang="es-MX" sz="1700" b="1" dirty="0">
                <a:solidFill>
                  <a:srgbClr val="FF0000"/>
                </a:solidFill>
                <a:latin typeface="Times New Roman" panose="02020603050405020304" pitchFamily="18" charset="0"/>
                <a:cs typeface="Times New Roman" panose="02020603050405020304" pitchFamily="18" charset="0"/>
              </a:rPr>
              <a:t>1 mol de contaminante</a:t>
            </a:r>
            <a:r>
              <a:rPr lang="es-MX" sz="1700" dirty="0">
                <a:latin typeface="Times New Roman" panose="02020603050405020304" pitchFamily="18" charset="0"/>
                <a:cs typeface="Times New Roman" panose="02020603050405020304" pitchFamily="18" charset="0"/>
              </a:rPr>
              <a:t> se requieren </a:t>
            </a:r>
            <a:r>
              <a:rPr lang="es-MX" sz="1700" b="1" dirty="0">
                <a:solidFill>
                  <a:srgbClr val="FF0000"/>
                </a:solidFill>
                <a:latin typeface="Times New Roman" panose="02020603050405020304" pitchFamily="18" charset="0"/>
                <a:cs typeface="Times New Roman" panose="02020603050405020304" pitchFamily="18" charset="0"/>
              </a:rPr>
              <a:t>6 moles de oxígeno</a:t>
            </a:r>
            <a:r>
              <a:rPr lang="es-MX" sz="1700" dirty="0">
                <a:latin typeface="Times New Roman" panose="02020603050405020304" pitchFamily="18" charset="0"/>
                <a:cs typeface="Times New Roman" panose="02020603050405020304" pitchFamily="18" charset="0"/>
              </a:rPr>
              <a:t>. Las masas molares en gramos de los compuestos C</a:t>
            </a:r>
            <a:r>
              <a:rPr lang="es-MX" sz="1700" baseline="-25000" dirty="0">
                <a:latin typeface="Times New Roman" panose="02020603050405020304" pitchFamily="18" charset="0"/>
                <a:cs typeface="Times New Roman" panose="02020603050405020304" pitchFamily="18" charset="0"/>
              </a:rPr>
              <a:t>6</a:t>
            </a:r>
            <a:r>
              <a:rPr lang="es-MX" sz="1700" dirty="0">
                <a:latin typeface="Times New Roman" panose="02020603050405020304" pitchFamily="18" charset="0"/>
                <a:cs typeface="Times New Roman" panose="02020603050405020304" pitchFamily="18" charset="0"/>
              </a:rPr>
              <a:t>H</a:t>
            </a:r>
            <a:r>
              <a:rPr lang="es-MX" sz="1700" baseline="-25000" dirty="0">
                <a:latin typeface="Times New Roman" panose="02020603050405020304" pitchFamily="18" charset="0"/>
                <a:cs typeface="Times New Roman" panose="02020603050405020304" pitchFamily="18" charset="0"/>
              </a:rPr>
              <a:t>10</a:t>
            </a:r>
            <a:r>
              <a:rPr lang="es-MX" sz="1700" dirty="0">
                <a:latin typeface="Times New Roman" panose="02020603050405020304" pitchFamily="18" charset="0"/>
                <a:cs typeface="Times New Roman" panose="02020603050405020304" pitchFamily="18" charset="0"/>
              </a:rPr>
              <a:t>O</a:t>
            </a:r>
            <a:r>
              <a:rPr lang="es-MX" sz="1700" baseline="-25000" dirty="0">
                <a:latin typeface="Times New Roman" panose="02020603050405020304" pitchFamily="18" charset="0"/>
                <a:cs typeface="Times New Roman" panose="02020603050405020304" pitchFamily="18" charset="0"/>
              </a:rPr>
              <a:t>5</a:t>
            </a:r>
            <a:r>
              <a:rPr lang="es-MX" sz="1700" dirty="0">
                <a:latin typeface="Times New Roman" panose="02020603050405020304" pitchFamily="18" charset="0"/>
                <a:cs typeface="Times New Roman" panose="02020603050405020304" pitchFamily="18" charset="0"/>
              </a:rPr>
              <a:t> y 6O</a:t>
            </a:r>
            <a:r>
              <a:rPr lang="es-MX" sz="1700" baseline="-25000" dirty="0">
                <a:latin typeface="Times New Roman" panose="02020603050405020304" pitchFamily="18" charset="0"/>
                <a:cs typeface="Times New Roman" panose="02020603050405020304" pitchFamily="18" charset="0"/>
              </a:rPr>
              <a:t>2</a:t>
            </a:r>
            <a:r>
              <a:rPr lang="es-MX" sz="1700" dirty="0">
                <a:latin typeface="Times New Roman" panose="02020603050405020304" pitchFamily="18" charset="0"/>
                <a:cs typeface="Times New Roman" panose="02020603050405020304" pitchFamily="18" charset="0"/>
              </a:rPr>
              <a:t> son 162 y 192 g, respectivamente y la cantidad de oxígeno requerido para oxidar 0.01 g del contaminante es:</a:t>
            </a:r>
          </a:p>
        </p:txBody>
      </p:sp>
      <p:graphicFrame>
        <p:nvGraphicFramePr>
          <p:cNvPr id="8" name="Objeto 7">
            <a:extLst>
              <a:ext uri="{FF2B5EF4-FFF2-40B4-BE49-F238E27FC236}">
                <a16:creationId xmlns:a16="http://schemas.microsoft.com/office/drawing/2014/main" id="{7766A906-0345-49BE-A290-CE1DC07BC44A}"/>
              </a:ext>
            </a:extLst>
          </p:cNvPr>
          <p:cNvGraphicFramePr>
            <a:graphicFrameLocks noChangeAspect="1"/>
          </p:cNvGraphicFramePr>
          <p:nvPr>
            <p:extLst>
              <p:ext uri="{D42A27DB-BD31-4B8C-83A1-F6EECF244321}">
                <p14:modId xmlns:p14="http://schemas.microsoft.com/office/powerpoint/2010/main" val="2582512157"/>
              </p:ext>
            </p:extLst>
          </p:nvPr>
        </p:nvGraphicFramePr>
        <p:xfrm>
          <a:off x="3263437" y="5049728"/>
          <a:ext cx="5665126" cy="548238"/>
        </p:xfrm>
        <a:graphic>
          <a:graphicData uri="http://schemas.openxmlformats.org/presentationml/2006/ole">
            <mc:AlternateContent xmlns:mc="http://schemas.openxmlformats.org/markup-compatibility/2006">
              <mc:Choice xmlns:v="urn:schemas-microsoft-com:vml" Requires="v">
                <p:oleObj spid="_x0000_s16424" name="Equation" r:id="rId3" imgW="4724280" imgH="457200" progId="Equation.DSMT4">
                  <p:embed/>
                </p:oleObj>
              </mc:Choice>
              <mc:Fallback>
                <p:oleObj name="Equation" r:id="rId3" imgW="4724280" imgH="457200" progId="Equation.DSMT4">
                  <p:embed/>
                  <p:pic>
                    <p:nvPicPr>
                      <p:cNvPr id="0" name=""/>
                      <p:cNvPicPr/>
                      <p:nvPr/>
                    </p:nvPicPr>
                    <p:blipFill>
                      <a:blip r:embed="rId4"/>
                      <a:stretch>
                        <a:fillRect/>
                      </a:stretch>
                    </p:blipFill>
                    <p:spPr>
                      <a:xfrm>
                        <a:off x="3263437" y="5049728"/>
                        <a:ext cx="5665126" cy="548238"/>
                      </a:xfrm>
                      <a:prstGeom prst="rect">
                        <a:avLst/>
                      </a:prstGeom>
                    </p:spPr>
                  </p:pic>
                </p:oleObj>
              </mc:Fallback>
            </mc:AlternateContent>
          </a:graphicData>
        </a:graphic>
      </p:graphicFrame>
      <p:sp>
        <p:nvSpPr>
          <p:cNvPr id="9" name="Rectángulo 8">
            <a:extLst>
              <a:ext uri="{FF2B5EF4-FFF2-40B4-BE49-F238E27FC236}">
                <a16:creationId xmlns:a16="http://schemas.microsoft.com/office/drawing/2014/main" id="{9A3397BE-655A-4BD4-A06D-1FEF44917C29}"/>
              </a:ext>
            </a:extLst>
          </p:cNvPr>
          <p:cNvSpPr/>
          <p:nvPr/>
        </p:nvSpPr>
        <p:spPr>
          <a:xfrm>
            <a:off x="366090" y="5775414"/>
            <a:ext cx="11403497" cy="615553"/>
          </a:xfrm>
          <a:prstGeom prst="rect">
            <a:avLst/>
          </a:prstGeom>
        </p:spPr>
        <p:txBody>
          <a:bodyPr wrap="square">
            <a:spAutoFit/>
          </a:bodyPr>
          <a:lstStyle/>
          <a:p>
            <a:pPr algn="just"/>
            <a:r>
              <a:rPr lang="es-MX" sz="1700" dirty="0">
                <a:latin typeface="Times New Roman" panose="02020603050405020304" pitchFamily="18" charset="0"/>
                <a:cs typeface="Times New Roman" panose="02020603050405020304" pitchFamily="18" charset="0"/>
              </a:rPr>
              <a:t>Ésta es la demanda bioquímica de oxígeno para ese contaminante, con esa concentración en el agua. En general, un agua limpia tiene una </a:t>
            </a:r>
            <a:r>
              <a:rPr lang="es-MX" sz="1700" b="1" dirty="0">
                <a:solidFill>
                  <a:srgbClr val="FF0000"/>
                </a:solidFill>
                <a:latin typeface="Times New Roman" panose="02020603050405020304" pitchFamily="18" charset="0"/>
                <a:cs typeface="Times New Roman" panose="02020603050405020304" pitchFamily="18" charset="0"/>
              </a:rPr>
              <a:t>DBO</a:t>
            </a:r>
            <a:r>
              <a:rPr lang="es-MX" sz="1700" dirty="0">
                <a:latin typeface="Times New Roman" panose="02020603050405020304" pitchFamily="18" charset="0"/>
                <a:cs typeface="Times New Roman" panose="02020603050405020304" pitchFamily="18" charset="0"/>
              </a:rPr>
              <a:t> menor de 1 mg/L, en tanto que una agua seriamente contaminada contiene más de 10 mg/L.</a:t>
            </a:r>
          </a:p>
        </p:txBody>
      </p:sp>
      <p:cxnSp>
        <p:nvCxnSpPr>
          <p:cNvPr id="3" name="Conector recto de flecha 2">
            <a:extLst>
              <a:ext uri="{FF2B5EF4-FFF2-40B4-BE49-F238E27FC236}">
                <a16:creationId xmlns:a16="http://schemas.microsoft.com/office/drawing/2014/main" id="{0BAB1A1C-F40A-4B3D-BC23-8EB9EFEFADD6}"/>
              </a:ext>
            </a:extLst>
          </p:cNvPr>
          <p:cNvCxnSpPr/>
          <p:nvPr/>
        </p:nvCxnSpPr>
        <p:spPr>
          <a:xfrm flipH="1" flipV="1">
            <a:off x="4673600" y="3938131"/>
            <a:ext cx="254000" cy="3652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a:extLst>
              <a:ext uri="{FF2B5EF4-FFF2-40B4-BE49-F238E27FC236}">
                <a16:creationId xmlns:a16="http://schemas.microsoft.com/office/drawing/2014/main" id="{C19C39FD-66C5-4001-AF31-3356D454C18B}"/>
              </a:ext>
            </a:extLst>
          </p:cNvPr>
          <p:cNvCxnSpPr>
            <a:cxnSpLocks/>
          </p:cNvCxnSpPr>
          <p:nvPr/>
        </p:nvCxnSpPr>
        <p:spPr>
          <a:xfrm flipH="1" flipV="1">
            <a:off x="5556727" y="3862216"/>
            <a:ext cx="2510313" cy="44115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0543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7A6AF298-EC16-431A-AE33-13A8ED619D75}"/>
              </a:ext>
            </a:extLst>
          </p:cNvPr>
          <p:cNvSpPr txBox="1"/>
          <p:nvPr/>
        </p:nvSpPr>
        <p:spPr>
          <a:xfrm>
            <a:off x="508000" y="739061"/>
            <a:ext cx="11104880" cy="2862322"/>
          </a:xfrm>
          <a:prstGeom prst="rect">
            <a:avLst/>
          </a:prstGeom>
          <a:noFill/>
        </p:spPr>
        <p:txBody>
          <a:bodyPr wrap="square">
            <a:spAutoFit/>
          </a:bodyPr>
          <a:lstStyle/>
          <a:p>
            <a:pPr algn="just"/>
            <a:r>
              <a:rPr lang="es-ES" sz="2000" b="0" i="0" u="none" strike="noStrike" baseline="0" dirty="0">
                <a:latin typeface="Times-Roman"/>
              </a:rPr>
              <a:t>Muchos problemas medioambientales implican concentraciones de sustancias disueltas en </a:t>
            </a:r>
            <a:r>
              <a:rPr lang="es-ES" sz="2000" b="0" i="0" u="none" strike="noStrike" baseline="0" dirty="0" err="1">
                <a:latin typeface="Times-Roman"/>
              </a:rPr>
              <a:t>agua</a:t>
            </a:r>
            <a:r>
              <a:rPr lang="es-ES" sz="2000" dirty="0" err="1">
                <a:latin typeface="Times-Roman"/>
              </a:rPr>
              <a:t>en</a:t>
            </a:r>
            <a:r>
              <a:rPr lang="es-ES" sz="2000" dirty="0">
                <a:latin typeface="Times-Roman"/>
              </a:rPr>
              <a:t> </a:t>
            </a:r>
            <a:r>
              <a:rPr lang="es-ES" sz="2000" b="0" i="0" u="none" strike="noStrike" baseline="0" dirty="0">
                <a:latin typeface="Times-Roman"/>
              </a:rPr>
              <a:t>unidades de medida muy comunes; mg</a:t>
            </a:r>
            <a:r>
              <a:rPr lang="es-ES" sz="2000" b="0" i="0" u="none" strike="noStrike" baseline="0" dirty="0">
                <a:latin typeface="MathPackOne"/>
              </a:rPr>
              <a:t>/</a:t>
            </a:r>
            <a:r>
              <a:rPr lang="es-ES" sz="2000" dirty="0">
                <a:latin typeface="Times-Roman"/>
              </a:rPr>
              <a:t>l</a:t>
            </a:r>
            <a:r>
              <a:rPr lang="es-ES" sz="2000" b="0" i="0" u="none" strike="noStrike" baseline="0" dirty="0">
                <a:latin typeface="Times-Roman"/>
              </a:rPr>
              <a:t> y ppm.</a:t>
            </a:r>
          </a:p>
          <a:p>
            <a:pPr algn="just"/>
            <a:endParaRPr lang="es-ES" sz="2000" b="0" i="0" u="none" strike="noStrike" baseline="0" dirty="0">
              <a:latin typeface="Times-Roman"/>
            </a:endParaRPr>
          </a:p>
          <a:p>
            <a:pPr algn="just"/>
            <a:r>
              <a:rPr lang="es-ES" sz="2000" b="0" i="0" u="none" strike="noStrike" baseline="0" dirty="0">
                <a:latin typeface="Times-Roman"/>
              </a:rPr>
              <a:t>Es útil expresar concentraciones en términos de </a:t>
            </a:r>
            <a:r>
              <a:rPr lang="es-ES" sz="2000" b="0" i="1" u="none" strike="noStrike" baseline="0" dirty="0">
                <a:latin typeface="Times-Italic"/>
              </a:rPr>
              <a:t>molaridad</a:t>
            </a:r>
            <a:r>
              <a:rPr lang="es-ES" sz="2000" b="0" i="0" u="none" strike="noStrike" baseline="0" dirty="0">
                <a:latin typeface="Times-Roman"/>
              </a:rPr>
              <a:t>, lo cual es el número de moles de una determinada sustancia por litro de solución.</a:t>
            </a:r>
          </a:p>
          <a:p>
            <a:pPr algn="just"/>
            <a:endParaRPr lang="es-ES" sz="2000" b="0" i="0" u="none" strike="noStrike" baseline="0" dirty="0">
              <a:latin typeface="Times-Roman"/>
            </a:endParaRPr>
          </a:p>
          <a:p>
            <a:pPr algn="just"/>
            <a:r>
              <a:rPr lang="es-ES" sz="2000" b="0" i="0" u="none" strike="noStrike" baseline="0" dirty="0">
                <a:latin typeface="Times-Roman"/>
              </a:rPr>
              <a:t>Una solución de 1 molar (1 M) tiene un mol de sustancia disuelta en suficiente agua como para hacer que la mezcla tenga un volumen de un litro. Molaridad se relaciona con concentraciones en mg</a:t>
            </a:r>
            <a:r>
              <a:rPr lang="es-ES" sz="2000" b="0" i="0" u="none" strike="noStrike" baseline="0" dirty="0">
                <a:latin typeface="MathPackOne"/>
              </a:rPr>
              <a:t>/</a:t>
            </a:r>
            <a:r>
              <a:rPr lang="es-ES" sz="2000" dirty="0">
                <a:latin typeface="Times-Roman"/>
              </a:rPr>
              <a:t>l</a:t>
            </a:r>
            <a:r>
              <a:rPr lang="es-ES" sz="2000" b="0" i="0" u="none" strike="noStrike" baseline="0" dirty="0">
                <a:latin typeface="Times-Roman"/>
              </a:rPr>
              <a:t> mediante la siguiente relación:</a:t>
            </a:r>
            <a:endParaRPr lang="es-MX" sz="2000" dirty="0"/>
          </a:p>
        </p:txBody>
      </p:sp>
      <p:graphicFrame>
        <p:nvGraphicFramePr>
          <p:cNvPr id="2" name="Objeto 1">
            <a:extLst>
              <a:ext uri="{FF2B5EF4-FFF2-40B4-BE49-F238E27FC236}">
                <a16:creationId xmlns:a16="http://schemas.microsoft.com/office/drawing/2014/main" id="{84777492-E8A2-4F9B-9882-12C31A3E93EB}"/>
              </a:ext>
            </a:extLst>
          </p:cNvPr>
          <p:cNvGraphicFramePr>
            <a:graphicFrameLocks noChangeAspect="1"/>
          </p:cNvGraphicFramePr>
          <p:nvPr>
            <p:extLst>
              <p:ext uri="{D42A27DB-BD31-4B8C-83A1-F6EECF244321}">
                <p14:modId xmlns:p14="http://schemas.microsoft.com/office/powerpoint/2010/main" val="3389956002"/>
              </p:ext>
            </p:extLst>
          </p:nvPr>
        </p:nvGraphicFramePr>
        <p:xfrm>
          <a:off x="1900358" y="4149943"/>
          <a:ext cx="7314323" cy="935553"/>
        </p:xfrm>
        <a:graphic>
          <a:graphicData uri="http://schemas.openxmlformats.org/presentationml/2006/ole">
            <mc:AlternateContent xmlns:mc="http://schemas.openxmlformats.org/markup-compatibility/2006">
              <mc:Choice xmlns:v="urn:schemas-microsoft-com:vml" Requires="v">
                <p:oleObj spid="_x0000_s28680" name="Equation" r:id="rId3" imgW="3276360" imgH="419040" progId="Equation.DSMT4">
                  <p:embed/>
                </p:oleObj>
              </mc:Choice>
              <mc:Fallback>
                <p:oleObj name="Equation" r:id="rId3" imgW="3276360" imgH="419040" progId="Equation.DSMT4">
                  <p:embed/>
                  <p:pic>
                    <p:nvPicPr>
                      <p:cNvPr id="0" name=""/>
                      <p:cNvPicPr/>
                      <p:nvPr/>
                    </p:nvPicPr>
                    <p:blipFill>
                      <a:blip r:embed="rId4"/>
                      <a:stretch>
                        <a:fillRect/>
                      </a:stretch>
                    </p:blipFill>
                    <p:spPr>
                      <a:xfrm>
                        <a:off x="1900358" y="4149943"/>
                        <a:ext cx="7314323" cy="935553"/>
                      </a:xfrm>
                      <a:prstGeom prst="rect">
                        <a:avLst/>
                      </a:prstGeom>
                    </p:spPr>
                  </p:pic>
                </p:oleObj>
              </mc:Fallback>
            </mc:AlternateContent>
          </a:graphicData>
        </a:graphic>
      </p:graphicFrame>
    </p:spTree>
    <p:extLst>
      <p:ext uri="{BB962C8B-B14F-4D97-AF65-F5344CB8AC3E}">
        <p14:creationId xmlns:p14="http://schemas.microsoft.com/office/powerpoint/2010/main" val="10565981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5FA3C905-9D19-4E6C-8F93-6EF499DC8D3B}"/>
              </a:ext>
            </a:extLst>
          </p:cNvPr>
          <p:cNvSpPr txBox="1"/>
          <p:nvPr/>
        </p:nvSpPr>
        <p:spPr>
          <a:xfrm>
            <a:off x="518160" y="294374"/>
            <a:ext cx="10871200" cy="4801314"/>
          </a:xfrm>
          <a:prstGeom prst="rect">
            <a:avLst/>
          </a:prstGeom>
          <a:noFill/>
        </p:spPr>
        <p:txBody>
          <a:bodyPr wrap="square">
            <a:spAutoFit/>
          </a:bodyPr>
          <a:lstStyle/>
          <a:p>
            <a:pPr algn="just"/>
            <a:r>
              <a:rPr lang="es-MX" sz="1800" b="1" i="0" u="none" strike="noStrike" baseline="0" dirty="0">
                <a:latin typeface="Times-Bold"/>
              </a:rPr>
              <a:t>Demanda teórica de oxígeno</a:t>
            </a:r>
          </a:p>
          <a:p>
            <a:pPr algn="just"/>
            <a:r>
              <a:rPr lang="es-ES" sz="1800" b="0" i="0" u="none" strike="noStrike" baseline="0" dirty="0">
                <a:latin typeface="Times-Roman"/>
              </a:rPr>
              <a:t>Consideremos una solución de glucosa (</a:t>
            </a:r>
            <a:r>
              <a:rPr lang="es-ES" dirty="0">
                <a:latin typeface="Times-Roman"/>
              </a:rPr>
              <a:t>C</a:t>
            </a:r>
            <a:r>
              <a:rPr lang="es-ES" baseline="-25000" dirty="0">
                <a:latin typeface="Times-Roman"/>
              </a:rPr>
              <a:t>6</a:t>
            </a:r>
            <a:r>
              <a:rPr lang="es-ES" dirty="0">
                <a:latin typeface="Times-Roman"/>
              </a:rPr>
              <a:t>H</a:t>
            </a:r>
            <a:r>
              <a:rPr lang="es-ES" baseline="-25000" dirty="0">
                <a:latin typeface="Times-Roman"/>
              </a:rPr>
              <a:t>12</a:t>
            </a:r>
            <a:r>
              <a:rPr lang="es-ES" dirty="0">
                <a:latin typeface="Times-Roman"/>
              </a:rPr>
              <a:t>O</a:t>
            </a:r>
            <a:r>
              <a:rPr lang="es-ES" baseline="-25000" dirty="0">
                <a:latin typeface="Times-Roman"/>
              </a:rPr>
              <a:t>6</a:t>
            </a:r>
            <a:r>
              <a:rPr lang="es-ES" sz="1800" b="0" i="0" u="none" strike="noStrike" baseline="0" dirty="0">
                <a:latin typeface="Times-Roman"/>
              </a:rPr>
              <a:t>) de </a:t>
            </a:r>
            <a:r>
              <a:rPr lang="es-ES" sz="1800" b="1" i="0" u="none" strike="noStrike" baseline="0" dirty="0">
                <a:latin typeface="Times-Roman"/>
              </a:rPr>
              <a:t>1.67x10</a:t>
            </a:r>
            <a:r>
              <a:rPr lang="es-ES" sz="1800" b="1" i="0" u="none" strike="noStrike" baseline="30000" dirty="0">
                <a:latin typeface="Times-Roman"/>
              </a:rPr>
              <a:t>-3</a:t>
            </a:r>
            <a:r>
              <a:rPr lang="es-ES" sz="1800" b="1" i="0" u="none" strike="noStrike" baseline="0" dirty="0">
                <a:latin typeface="Times-Roman"/>
              </a:rPr>
              <a:t> </a:t>
            </a:r>
            <a:r>
              <a:rPr lang="es-ES" sz="1800" b="0" i="0" u="none" strike="noStrike" baseline="0" dirty="0">
                <a:latin typeface="Times-Roman"/>
              </a:rPr>
              <a:t>       que se ha oxidado completamente a CO</a:t>
            </a:r>
            <a:r>
              <a:rPr lang="es-ES" sz="1800" b="0" i="0" u="none" strike="noStrike" baseline="-25000" dirty="0">
                <a:latin typeface="Times-Roman"/>
              </a:rPr>
              <a:t>2</a:t>
            </a:r>
            <a:r>
              <a:rPr lang="es-ES" sz="1800" b="0" i="0" u="none" strike="noStrike" baseline="0" dirty="0">
                <a:latin typeface="Times-Roman"/>
              </a:rPr>
              <a:t> y H</a:t>
            </a:r>
            <a:r>
              <a:rPr lang="es-ES" sz="1800" b="0" i="0" u="none" strike="noStrike" baseline="-25000" dirty="0">
                <a:latin typeface="Times-Roman"/>
              </a:rPr>
              <a:t>2</a:t>
            </a:r>
            <a:r>
              <a:rPr lang="es-ES" sz="1800" b="0" i="0" u="none" strike="noStrike" baseline="0" dirty="0">
                <a:latin typeface="Times-Roman"/>
              </a:rPr>
              <a:t>O. </a:t>
            </a:r>
          </a:p>
          <a:p>
            <a:pPr algn="just"/>
            <a:endParaRPr lang="es-ES" dirty="0">
              <a:latin typeface="Times-Roman"/>
            </a:endParaRPr>
          </a:p>
          <a:p>
            <a:pPr algn="just"/>
            <a:r>
              <a:rPr lang="es-ES" sz="1800" b="0" i="0" u="none" strike="noStrike" baseline="0" dirty="0">
                <a:latin typeface="Times-Roman"/>
              </a:rPr>
              <a:t>Hallar la cantidad de oxígeno necesaria para completar la </a:t>
            </a:r>
            <a:r>
              <a:rPr lang="es-MX" sz="1800" b="0" i="0" u="none" strike="noStrike" baseline="0" dirty="0">
                <a:latin typeface="Times-Roman"/>
              </a:rPr>
              <a:t>reacción.</a:t>
            </a:r>
          </a:p>
          <a:p>
            <a:pPr algn="just"/>
            <a:r>
              <a:rPr lang="es-ES" sz="1800" b="1" i="0" u="none" strike="noStrike" baseline="0" dirty="0">
                <a:latin typeface="Helvetica-Bold"/>
              </a:rPr>
              <a:t>Solución. </a:t>
            </a:r>
            <a:r>
              <a:rPr lang="es-ES" sz="1800" b="0" i="0" u="none" strike="noStrike" baseline="0" dirty="0">
                <a:latin typeface="Times-Roman"/>
              </a:rPr>
              <a:t>Para hallar el oxígeno necesario que oxida completamente esta glucosa, escribiremos primero la ecuación de igualdad, determinaremos pesos moleculares y hallaremos la masa de cada componente en la reacción:</a:t>
            </a:r>
          </a:p>
          <a:p>
            <a:pPr algn="just"/>
            <a:endParaRPr lang="es-ES" dirty="0">
              <a:latin typeface="Times-Roman"/>
            </a:endParaRPr>
          </a:p>
          <a:p>
            <a:pPr algn="just"/>
            <a:endParaRPr lang="es-ES" dirty="0">
              <a:latin typeface="Times-Roman"/>
            </a:endParaRPr>
          </a:p>
          <a:p>
            <a:pPr algn="just"/>
            <a:endParaRPr lang="es-ES" dirty="0">
              <a:latin typeface="Times-Roman"/>
            </a:endParaRPr>
          </a:p>
          <a:p>
            <a:pPr algn="just"/>
            <a:endParaRPr lang="es-ES" dirty="0">
              <a:latin typeface="Times-Roman"/>
            </a:endParaRPr>
          </a:p>
          <a:p>
            <a:pPr algn="just"/>
            <a:endParaRPr lang="es-ES" dirty="0">
              <a:latin typeface="Times-Roman"/>
            </a:endParaRPr>
          </a:p>
          <a:p>
            <a:pPr algn="l"/>
            <a:r>
              <a:rPr lang="es-ES" sz="1800" b="0" i="0" u="none" strike="noStrike" baseline="0" dirty="0">
                <a:latin typeface="Times-Roman"/>
              </a:rPr>
              <a:t>Así, se necesitan 192 g de oxígeno para oxidar 180 g de glucosa. De (2.3), la concentración </a:t>
            </a:r>
            <a:r>
              <a:rPr lang="es-MX" sz="1800" b="0" i="0" u="none" strike="noStrike" baseline="0" dirty="0">
                <a:latin typeface="Times-Roman"/>
              </a:rPr>
              <a:t>de glucosa será</a:t>
            </a:r>
          </a:p>
          <a:p>
            <a:pPr algn="l"/>
            <a:endParaRPr lang="es-MX" dirty="0">
              <a:latin typeface="Times-Roman"/>
            </a:endParaRPr>
          </a:p>
          <a:p>
            <a:pPr algn="l"/>
            <a:endParaRPr lang="es-MX" dirty="0">
              <a:latin typeface="Times-Roman"/>
            </a:endParaRPr>
          </a:p>
          <a:p>
            <a:pPr algn="l"/>
            <a:endParaRPr lang="es-MX" dirty="0">
              <a:latin typeface="Times-Roman"/>
            </a:endParaRPr>
          </a:p>
          <a:p>
            <a:pPr algn="l"/>
            <a:endParaRPr lang="es-MX" dirty="0">
              <a:latin typeface="Times-Roman"/>
            </a:endParaRPr>
          </a:p>
          <a:p>
            <a:pPr algn="l"/>
            <a:r>
              <a:rPr lang="es-ES" sz="1800" b="0" i="0" u="none" strike="noStrike" baseline="0" dirty="0">
                <a:latin typeface="Times-Roman"/>
              </a:rPr>
              <a:t>así, la necesidad de oxígeno sería</a:t>
            </a:r>
            <a:endParaRPr lang="es-MX" dirty="0"/>
          </a:p>
        </p:txBody>
      </p:sp>
      <p:graphicFrame>
        <p:nvGraphicFramePr>
          <p:cNvPr id="2" name="Objeto 1">
            <a:extLst>
              <a:ext uri="{FF2B5EF4-FFF2-40B4-BE49-F238E27FC236}">
                <a16:creationId xmlns:a16="http://schemas.microsoft.com/office/drawing/2014/main" id="{46A6C94F-F15E-478B-A8B8-27AB725E2EF6}"/>
              </a:ext>
            </a:extLst>
          </p:cNvPr>
          <p:cNvGraphicFramePr>
            <a:graphicFrameLocks noChangeAspect="1"/>
          </p:cNvGraphicFramePr>
          <p:nvPr>
            <p:extLst>
              <p:ext uri="{D42A27DB-BD31-4B8C-83A1-F6EECF244321}">
                <p14:modId xmlns:p14="http://schemas.microsoft.com/office/powerpoint/2010/main" val="1629875507"/>
              </p:ext>
            </p:extLst>
          </p:nvPr>
        </p:nvGraphicFramePr>
        <p:xfrm>
          <a:off x="1919158" y="2487858"/>
          <a:ext cx="8069204" cy="754523"/>
        </p:xfrm>
        <a:graphic>
          <a:graphicData uri="http://schemas.openxmlformats.org/presentationml/2006/ole">
            <mc:AlternateContent xmlns:mc="http://schemas.openxmlformats.org/markup-compatibility/2006">
              <mc:Choice xmlns:v="urn:schemas-microsoft-com:vml" Requires="v">
                <p:oleObj spid="_x0000_s29722" name="Equation" r:id="rId3" imgW="4889160" imgH="457200" progId="Equation.DSMT4">
                  <p:embed/>
                </p:oleObj>
              </mc:Choice>
              <mc:Fallback>
                <p:oleObj name="Equation" r:id="rId3" imgW="4889160" imgH="457200" progId="Equation.DSMT4">
                  <p:embed/>
                  <p:pic>
                    <p:nvPicPr>
                      <p:cNvPr id="0" name=""/>
                      <p:cNvPicPr/>
                      <p:nvPr/>
                    </p:nvPicPr>
                    <p:blipFill>
                      <a:blip r:embed="rId4"/>
                      <a:stretch>
                        <a:fillRect/>
                      </a:stretch>
                    </p:blipFill>
                    <p:spPr>
                      <a:xfrm>
                        <a:off x="1919158" y="2487858"/>
                        <a:ext cx="8069204" cy="754523"/>
                      </a:xfrm>
                      <a:prstGeom prst="rect">
                        <a:avLst/>
                      </a:prstGeom>
                    </p:spPr>
                  </p:pic>
                </p:oleObj>
              </mc:Fallback>
            </mc:AlternateContent>
          </a:graphicData>
        </a:graphic>
      </p:graphicFrame>
      <p:graphicFrame>
        <p:nvGraphicFramePr>
          <p:cNvPr id="3" name="Objeto 2">
            <a:extLst>
              <a:ext uri="{FF2B5EF4-FFF2-40B4-BE49-F238E27FC236}">
                <a16:creationId xmlns:a16="http://schemas.microsoft.com/office/drawing/2014/main" id="{2CD48DDC-AD9E-4375-A216-9E53D93DB4B2}"/>
              </a:ext>
            </a:extLst>
          </p:cNvPr>
          <p:cNvGraphicFramePr>
            <a:graphicFrameLocks noChangeAspect="1"/>
          </p:cNvGraphicFramePr>
          <p:nvPr>
            <p:extLst>
              <p:ext uri="{D42A27DB-BD31-4B8C-83A1-F6EECF244321}">
                <p14:modId xmlns:p14="http://schemas.microsoft.com/office/powerpoint/2010/main" val="357961354"/>
              </p:ext>
            </p:extLst>
          </p:nvPr>
        </p:nvGraphicFramePr>
        <p:xfrm>
          <a:off x="6390640" y="593223"/>
          <a:ext cx="365760" cy="472440"/>
        </p:xfrm>
        <a:graphic>
          <a:graphicData uri="http://schemas.openxmlformats.org/presentationml/2006/ole">
            <mc:AlternateContent xmlns:mc="http://schemas.openxmlformats.org/markup-compatibility/2006">
              <mc:Choice xmlns:v="urn:schemas-microsoft-com:vml" Requires="v">
                <p:oleObj spid="_x0000_s29723" name="Equation" r:id="rId5" imgW="304560" imgH="393480" progId="Equation.DSMT4">
                  <p:embed/>
                </p:oleObj>
              </mc:Choice>
              <mc:Fallback>
                <p:oleObj name="Equation" r:id="rId5" imgW="304560" imgH="393480" progId="Equation.DSMT4">
                  <p:embed/>
                  <p:pic>
                    <p:nvPicPr>
                      <p:cNvPr id="0" name=""/>
                      <p:cNvPicPr/>
                      <p:nvPr/>
                    </p:nvPicPr>
                    <p:blipFill>
                      <a:blip r:embed="rId6"/>
                      <a:stretch>
                        <a:fillRect/>
                      </a:stretch>
                    </p:blipFill>
                    <p:spPr>
                      <a:xfrm>
                        <a:off x="6390640" y="593223"/>
                        <a:ext cx="365760" cy="472440"/>
                      </a:xfrm>
                      <a:prstGeom prst="rect">
                        <a:avLst/>
                      </a:prstGeom>
                    </p:spPr>
                  </p:pic>
                </p:oleObj>
              </mc:Fallback>
            </mc:AlternateContent>
          </a:graphicData>
        </a:graphic>
      </p:graphicFrame>
      <p:graphicFrame>
        <p:nvGraphicFramePr>
          <p:cNvPr id="4" name="Objeto 3">
            <a:extLst>
              <a:ext uri="{FF2B5EF4-FFF2-40B4-BE49-F238E27FC236}">
                <a16:creationId xmlns:a16="http://schemas.microsoft.com/office/drawing/2014/main" id="{59761143-3490-43BC-9072-F48CCE81C5EC}"/>
              </a:ext>
            </a:extLst>
          </p:cNvPr>
          <p:cNvGraphicFramePr>
            <a:graphicFrameLocks noChangeAspect="1"/>
          </p:cNvGraphicFramePr>
          <p:nvPr>
            <p:extLst>
              <p:ext uri="{D42A27DB-BD31-4B8C-83A1-F6EECF244321}">
                <p14:modId xmlns:p14="http://schemas.microsoft.com/office/powerpoint/2010/main" val="1541560763"/>
              </p:ext>
            </p:extLst>
          </p:nvPr>
        </p:nvGraphicFramePr>
        <p:xfrm>
          <a:off x="3952240" y="4506226"/>
          <a:ext cx="6421438" cy="736600"/>
        </p:xfrm>
        <a:graphic>
          <a:graphicData uri="http://schemas.openxmlformats.org/presentationml/2006/ole">
            <mc:AlternateContent xmlns:mc="http://schemas.openxmlformats.org/markup-compatibility/2006">
              <mc:Choice xmlns:v="urn:schemas-microsoft-com:vml" Requires="v">
                <p:oleObj spid="_x0000_s29724" name="Equation" r:id="rId7" imgW="3771720" imgH="431640" progId="Equation.DSMT4">
                  <p:embed/>
                </p:oleObj>
              </mc:Choice>
              <mc:Fallback>
                <p:oleObj name="Equation" r:id="rId7" imgW="3771720" imgH="431640" progId="Equation.DSMT4">
                  <p:embed/>
                  <p:pic>
                    <p:nvPicPr>
                      <p:cNvPr id="0" name=""/>
                      <p:cNvPicPr/>
                      <p:nvPr/>
                    </p:nvPicPr>
                    <p:blipFill>
                      <a:blip r:embed="rId8"/>
                      <a:stretch>
                        <a:fillRect/>
                      </a:stretch>
                    </p:blipFill>
                    <p:spPr>
                      <a:xfrm>
                        <a:off x="3952240" y="4506226"/>
                        <a:ext cx="6421438" cy="736600"/>
                      </a:xfrm>
                      <a:prstGeom prst="rect">
                        <a:avLst/>
                      </a:prstGeom>
                    </p:spPr>
                  </p:pic>
                </p:oleObj>
              </mc:Fallback>
            </mc:AlternateContent>
          </a:graphicData>
        </a:graphic>
      </p:graphicFrame>
      <p:cxnSp>
        <p:nvCxnSpPr>
          <p:cNvPr id="6" name="Conector recto de flecha 5">
            <a:extLst>
              <a:ext uri="{FF2B5EF4-FFF2-40B4-BE49-F238E27FC236}">
                <a16:creationId xmlns:a16="http://schemas.microsoft.com/office/drawing/2014/main" id="{C912C44C-6F53-4BDF-A4CF-DF33316F7FCF}"/>
              </a:ext>
            </a:extLst>
          </p:cNvPr>
          <p:cNvCxnSpPr>
            <a:cxnSpLocks/>
          </p:cNvCxnSpPr>
          <p:nvPr/>
        </p:nvCxnSpPr>
        <p:spPr>
          <a:xfrm flipH="1">
            <a:off x="5022849" y="883393"/>
            <a:ext cx="866143" cy="385328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a:extLst>
              <a:ext uri="{FF2B5EF4-FFF2-40B4-BE49-F238E27FC236}">
                <a16:creationId xmlns:a16="http://schemas.microsoft.com/office/drawing/2014/main" id="{FE028A60-0E12-4F49-B1C3-D08E824A8ECE}"/>
              </a:ext>
            </a:extLst>
          </p:cNvPr>
          <p:cNvCxnSpPr>
            <a:cxnSpLocks/>
          </p:cNvCxnSpPr>
          <p:nvPr/>
        </p:nvCxnSpPr>
        <p:spPr>
          <a:xfrm>
            <a:off x="4561840" y="3242381"/>
            <a:ext cx="2296160" cy="149429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4" name="Objeto 13">
            <a:extLst>
              <a:ext uri="{FF2B5EF4-FFF2-40B4-BE49-F238E27FC236}">
                <a16:creationId xmlns:a16="http://schemas.microsoft.com/office/drawing/2014/main" id="{9A8D70B6-AA35-4496-93B9-7CA181E9D18B}"/>
              </a:ext>
            </a:extLst>
          </p:cNvPr>
          <p:cNvGraphicFramePr>
            <a:graphicFrameLocks noChangeAspect="1"/>
          </p:cNvGraphicFramePr>
          <p:nvPr>
            <p:extLst>
              <p:ext uri="{D42A27DB-BD31-4B8C-83A1-F6EECF244321}">
                <p14:modId xmlns:p14="http://schemas.microsoft.com/office/powerpoint/2010/main" val="217853070"/>
              </p:ext>
            </p:extLst>
          </p:nvPr>
        </p:nvGraphicFramePr>
        <p:xfrm>
          <a:off x="4387851" y="5429278"/>
          <a:ext cx="4737098" cy="827112"/>
        </p:xfrm>
        <a:graphic>
          <a:graphicData uri="http://schemas.openxmlformats.org/presentationml/2006/ole">
            <mc:AlternateContent xmlns:mc="http://schemas.openxmlformats.org/markup-compatibility/2006">
              <mc:Choice xmlns:v="urn:schemas-microsoft-com:vml" Requires="v">
                <p:oleObj spid="_x0000_s29725" name="Equation" r:id="rId9" imgW="2400120" imgH="419040" progId="Equation.DSMT4">
                  <p:embed/>
                </p:oleObj>
              </mc:Choice>
              <mc:Fallback>
                <p:oleObj name="Equation" r:id="rId9" imgW="2400120" imgH="419040" progId="Equation.DSMT4">
                  <p:embed/>
                  <p:pic>
                    <p:nvPicPr>
                      <p:cNvPr id="0" name=""/>
                      <p:cNvPicPr/>
                      <p:nvPr/>
                    </p:nvPicPr>
                    <p:blipFill>
                      <a:blip r:embed="rId10"/>
                      <a:stretch>
                        <a:fillRect/>
                      </a:stretch>
                    </p:blipFill>
                    <p:spPr>
                      <a:xfrm>
                        <a:off x="4387851" y="5429278"/>
                        <a:ext cx="4737098" cy="827112"/>
                      </a:xfrm>
                      <a:prstGeom prst="rect">
                        <a:avLst/>
                      </a:prstGeom>
                    </p:spPr>
                  </p:pic>
                </p:oleObj>
              </mc:Fallback>
            </mc:AlternateContent>
          </a:graphicData>
        </a:graphic>
      </p:graphicFrame>
    </p:spTree>
    <p:extLst>
      <p:ext uri="{BB962C8B-B14F-4D97-AF65-F5344CB8AC3E}">
        <p14:creationId xmlns:p14="http://schemas.microsoft.com/office/powerpoint/2010/main" val="8340143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26F0F889-9810-41C4-99DA-819729EFC58E}"/>
              </a:ext>
            </a:extLst>
          </p:cNvPr>
          <p:cNvSpPr/>
          <p:nvPr/>
        </p:nvSpPr>
        <p:spPr>
          <a:xfrm>
            <a:off x="503583" y="503080"/>
            <a:ext cx="10916478" cy="646331"/>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En principio, en cumplimiento de estas leyes, todas las industrias y la mayoría de los municipios medianos o grandes deben tener plantas de tratamiento de aguas residuales y aguas negras</a:t>
            </a:r>
          </a:p>
        </p:txBody>
      </p:sp>
      <p:pic>
        <p:nvPicPr>
          <p:cNvPr id="4" name="Imagen 3">
            <a:extLst>
              <a:ext uri="{FF2B5EF4-FFF2-40B4-BE49-F238E27FC236}">
                <a16:creationId xmlns:a16="http://schemas.microsoft.com/office/drawing/2014/main" id="{448F523C-4141-446B-BA03-2ED2E85E1E7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12421" t="34492" r="6487" b="19565"/>
          <a:stretch/>
        </p:blipFill>
        <p:spPr>
          <a:xfrm>
            <a:off x="496956" y="1351720"/>
            <a:ext cx="11035258" cy="4174436"/>
          </a:xfrm>
          <a:prstGeom prst="rect">
            <a:avLst/>
          </a:prstGeom>
          <a:ln>
            <a:solidFill>
              <a:schemeClr val="tx1"/>
            </a:solidFill>
          </a:ln>
        </p:spPr>
      </p:pic>
    </p:spTree>
    <p:extLst>
      <p:ext uri="{BB962C8B-B14F-4D97-AF65-F5344CB8AC3E}">
        <p14:creationId xmlns:p14="http://schemas.microsoft.com/office/powerpoint/2010/main" val="120248413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FB51FB10-9745-446D-BA5D-102030B349BD}"/>
              </a:ext>
            </a:extLst>
          </p:cNvPr>
          <p:cNvSpPr txBox="1"/>
          <p:nvPr/>
        </p:nvSpPr>
        <p:spPr>
          <a:xfrm>
            <a:off x="508000" y="125214"/>
            <a:ext cx="3332480" cy="369332"/>
          </a:xfrm>
          <a:prstGeom prst="rect">
            <a:avLst/>
          </a:prstGeom>
          <a:noFill/>
        </p:spPr>
        <p:txBody>
          <a:bodyPr wrap="square">
            <a:spAutoFit/>
          </a:bodyPr>
          <a:lstStyle/>
          <a:p>
            <a:r>
              <a:rPr lang="es-MX" b="1" dirty="0">
                <a:latin typeface="Times New Roman" panose="02020603050405020304" pitchFamily="18" charset="0"/>
                <a:cs typeface="Times New Roman" panose="02020603050405020304" pitchFamily="18" charset="0"/>
              </a:rPr>
              <a:t>Equilibrio o balance de masas</a:t>
            </a:r>
          </a:p>
        </p:txBody>
      </p:sp>
      <p:sp>
        <p:nvSpPr>
          <p:cNvPr id="7" name="CuadroTexto 6">
            <a:extLst>
              <a:ext uri="{FF2B5EF4-FFF2-40B4-BE49-F238E27FC236}">
                <a16:creationId xmlns:a16="http://schemas.microsoft.com/office/drawing/2014/main" id="{BA927DA5-897E-40D2-AFCC-6A21C459C5FB}"/>
              </a:ext>
            </a:extLst>
          </p:cNvPr>
          <p:cNvSpPr txBox="1"/>
          <p:nvPr/>
        </p:nvSpPr>
        <p:spPr>
          <a:xfrm>
            <a:off x="307340" y="740123"/>
            <a:ext cx="11577320" cy="3416320"/>
          </a:xfrm>
          <a:prstGeom prst="rect">
            <a:avLst/>
          </a:prstGeom>
          <a:noFill/>
        </p:spPr>
        <p:txBody>
          <a:bodyPr wrap="square">
            <a:spAutoFit/>
          </a:bodyPr>
          <a:lstStyle/>
          <a:p>
            <a:pPr algn="just"/>
            <a:r>
              <a:rPr lang="es-ES" dirty="0">
                <a:latin typeface="Times New Roman" panose="02020603050405020304" pitchFamily="18" charset="0"/>
                <a:cs typeface="Times New Roman" panose="02020603050405020304" pitchFamily="18" charset="0"/>
              </a:rPr>
              <a:t>Todo tiene que ir hacia algún lugar, es una manera sencilla de expresar uno de los principios fundamentales de la ciencia en general. La ley de la conservación de la masa, la materia ni se crea ni se destruye solo se transforma (en reacciones nucleares, la masa se transforma en energía). Este concepto permite rastrear componentes, por ejemplo, contaminantes cuando pasan de un lugar a otro, a través de ecuaciones de equilibrio o balance de masa. Ésta es una herramienta ampliamente utilizada para analizar contaminantes en el ambiente.</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El primer paso en el análisis del equilibrio de masas es definir la región particular del espacio que va a ser analizado definir el sistema. Esto es el volumen control o sistema,  este puede  ser un vaso de agua, un tanque químico de mezcla hasta la totalidad de una central térmica que quema carbón, un lago, un tramo de corriente, una burbuja de aire sobre una ciudad o el mismo globo terráqueo. Se dibuja esquemáticamente (</a:t>
            </a:r>
            <a:r>
              <a:rPr lang="es-ES" b="1" i="1" dirty="0">
                <a:latin typeface="Times New Roman" panose="02020603050405020304" pitchFamily="18" charset="0"/>
                <a:cs typeface="Times New Roman" panose="02020603050405020304" pitchFamily="18" charset="0"/>
              </a:rPr>
              <a:t>modelo conceptual</a:t>
            </a:r>
            <a:r>
              <a:rPr lang="es-ES" dirty="0">
                <a:latin typeface="Times New Roman" panose="02020603050405020304" pitchFamily="18" charset="0"/>
                <a:cs typeface="Times New Roman" panose="02020603050405020304" pitchFamily="18" charset="0"/>
              </a:rPr>
              <a:t>)  el limite o frontera imaginaria alrededor de una región, como en la Figura inferior,  se inicia el conteo del flujo de materia a través de la frontera, así como la acumulación y la reacción de materiales dentro de la región.</a:t>
            </a:r>
            <a:endParaRPr lang="es-MX" dirty="0">
              <a:latin typeface="Times New Roman" panose="02020603050405020304" pitchFamily="18" charset="0"/>
              <a:cs typeface="Times New Roman" panose="02020603050405020304" pitchFamily="18" charset="0"/>
            </a:endParaRPr>
          </a:p>
        </p:txBody>
      </p:sp>
      <p:pic>
        <p:nvPicPr>
          <p:cNvPr id="9" name="Imagen 8">
            <a:extLst>
              <a:ext uri="{FF2B5EF4-FFF2-40B4-BE49-F238E27FC236}">
                <a16:creationId xmlns:a16="http://schemas.microsoft.com/office/drawing/2014/main" id="{0D5F49D2-32BE-42A7-92A3-4E520AB63F3A}"/>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37765" t="37628" r="25748" b="40446"/>
          <a:stretch/>
        </p:blipFill>
        <p:spPr>
          <a:xfrm>
            <a:off x="5029199" y="4079529"/>
            <a:ext cx="5816002" cy="2577045"/>
          </a:xfrm>
          <a:prstGeom prst="rect">
            <a:avLst/>
          </a:prstGeom>
          <a:ln>
            <a:solidFill>
              <a:schemeClr val="tx1"/>
            </a:solidFill>
          </a:ln>
        </p:spPr>
      </p:pic>
      <p:sp>
        <p:nvSpPr>
          <p:cNvPr id="10" name="CuadroTexto 9">
            <a:extLst>
              <a:ext uri="{FF2B5EF4-FFF2-40B4-BE49-F238E27FC236}">
                <a16:creationId xmlns:a16="http://schemas.microsoft.com/office/drawing/2014/main" id="{3BC69179-0AE8-4AF9-9653-BC9EF1CA587F}"/>
              </a:ext>
            </a:extLst>
          </p:cNvPr>
          <p:cNvSpPr txBox="1"/>
          <p:nvPr/>
        </p:nvSpPr>
        <p:spPr>
          <a:xfrm>
            <a:off x="1255360" y="4998720"/>
            <a:ext cx="3082960" cy="369332"/>
          </a:xfrm>
          <a:prstGeom prst="rect">
            <a:avLst/>
          </a:prstGeom>
          <a:noFill/>
        </p:spPr>
        <p:txBody>
          <a:bodyPr wrap="none" rtlCol="0">
            <a:spAutoFit/>
          </a:bodyPr>
          <a:lstStyle/>
          <a:p>
            <a:r>
              <a:rPr lang="es-ES" dirty="0">
                <a:latin typeface="Times New Roman" panose="02020603050405020304" pitchFamily="18" charset="0"/>
                <a:cs typeface="Times New Roman" panose="02020603050405020304" pitchFamily="18" charset="0"/>
              </a:rPr>
              <a:t>Diagrama de balance de masas</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95191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3DD2249C-2468-47EE-B47B-72506315106C}"/>
              </a:ext>
            </a:extLst>
          </p:cNvPr>
          <p:cNvSpPr txBox="1"/>
          <p:nvPr/>
        </p:nvSpPr>
        <p:spPr>
          <a:xfrm>
            <a:off x="447040" y="173841"/>
            <a:ext cx="11023600" cy="4524315"/>
          </a:xfrm>
          <a:prstGeom prst="rect">
            <a:avLst/>
          </a:prstGeom>
          <a:noFill/>
        </p:spPr>
        <p:txBody>
          <a:bodyPr wrap="square">
            <a:spAutoFit/>
          </a:bodyPr>
          <a:lstStyle/>
          <a:p>
            <a:pPr algn="just"/>
            <a:r>
              <a:rPr lang="es-ES" sz="1800" b="1" i="0" u="none" strike="noStrike" baseline="0" dirty="0">
                <a:latin typeface="Times-Roman"/>
              </a:rPr>
              <a:t>Una sustancia que entra en el sistema o volumen de control tiene cuatro destinos posibles</a:t>
            </a:r>
            <a:r>
              <a:rPr lang="es-ES" sz="1800" b="0" i="0" u="none" strike="noStrike" baseline="0" dirty="0">
                <a:latin typeface="Times-Roman"/>
              </a:rPr>
              <a:t>.</a:t>
            </a:r>
          </a:p>
          <a:p>
            <a:pPr algn="just"/>
            <a:r>
              <a:rPr lang="es-ES" sz="1800" b="0" i="0" u="none" strike="noStrike" baseline="0" dirty="0">
                <a:latin typeface="Times-Roman"/>
              </a:rPr>
              <a:t> </a:t>
            </a:r>
          </a:p>
          <a:p>
            <a:pPr algn="just"/>
            <a:r>
              <a:rPr lang="es-ES" sz="1800" b="0" i="0" u="none" strike="noStrike" baseline="0" dirty="0">
                <a:latin typeface="Times-Roman"/>
              </a:rPr>
              <a:t>	a)	Cierta cantidad o volumen sale así como entró,  </a:t>
            </a:r>
          </a:p>
          <a:p>
            <a:pPr algn="just"/>
            <a:r>
              <a:rPr lang="es-ES" dirty="0">
                <a:latin typeface="Times-Roman"/>
              </a:rPr>
              <a:t>	b)	Cierta </a:t>
            </a:r>
            <a:r>
              <a:rPr lang="es-ES" sz="1800" b="0" i="0" u="none" strike="noStrike" baseline="0" dirty="0">
                <a:latin typeface="Times-Roman"/>
              </a:rPr>
              <a:t>cantidad se acumula en la frontera.</a:t>
            </a:r>
          </a:p>
          <a:p>
            <a:pPr algn="just"/>
            <a:r>
              <a:rPr lang="es-ES" dirty="0">
                <a:latin typeface="Times-Roman"/>
              </a:rPr>
              <a:t>	</a:t>
            </a:r>
            <a:r>
              <a:rPr lang="es-ES" sz="1800" b="0" i="0" u="none" strike="noStrike" baseline="0" dirty="0">
                <a:latin typeface="Times-Roman"/>
              </a:rPr>
              <a:t>c)	Cierta cantidad  puede convertirse en otra sustancia (CO que entra se oxida a CO</a:t>
            </a:r>
            <a:r>
              <a:rPr lang="es-ES" sz="800" b="0" i="0" u="none" strike="noStrike" baseline="0" dirty="0">
                <a:latin typeface="Times-Roman"/>
              </a:rPr>
              <a:t>2  </a:t>
            </a:r>
            <a:r>
              <a:rPr lang="es-ES" sz="1800" b="0" i="0" u="none" strike="noStrike" baseline="0" dirty="0">
                <a:latin typeface="Times-Roman"/>
              </a:rPr>
              <a:t>dentro). </a:t>
            </a:r>
          </a:p>
          <a:p>
            <a:pPr algn="just"/>
            <a:r>
              <a:rPr lang="es-ES" dirty="0">
                <a:latin typeface="Times-Roman"/>
              </a:rPr>
              <a:t>	d)	Puede </a:t>
            </a:r>
            <a:r>
              <a:rPr lang="es-ES" sz="1800" b="0" i="0" u="none" strike="noStrike" baseline="0" dirty="0">
                <a:latin typeface="Times-Roman"/>
              </a:rPr>
              <a:t>que se produzca más de una sustancia (CO emitido por combustión dentro del sistema)</a:t>
            </a:r>
          </a:p>
          <a:p>
            <a:pPr algn="just"/>
            <a:endParaRPr lang="es-ES" sz="1800" b="0" i="0" u="none" strike="noStrike" baseline="0" dirty="0">
              <a:latin typeface="Times-Roman"/>
            </a:endParaRPr>
          </a:p>
          <a:p>
            <a:pPr algn="just"/>
            <a:r>
              <a:rPr lang="es-ES" sz="1800" b="0" i="0" u="none" strike="noStrike" baseline="0" dirty="0">
                <a:latin typeface="Times-Roman"/>
              </a:rPr>
              <a:t>Típicamente, los procesos de conversión y de producción  que ocurren  se agrupan en una categoría denominada </a:t>
            </a:r>
            <a:r>
              <a:rPr lang="es-ES" sz="1800" b="0" i="1" u="none" strike="noStrike" baseline="0" dirty="0">
                <a:latin typeface="Times-Italic"/>
              </a:rPr>
              <a:t>reacciones</a:t>
            </a:r>
            <a:r>
              <a:rPr lang="es-ES" sz="1800" b="0" i="0" u="none" strike="noStrike" baseline="0" dirty="0">
                <a:latin typeface="Times-Roman"/>
              </a:rPr>
              <a:t>. Así, utilizando la Figura anterior como guía, la ecuación de equilibrio de masas puede escribirse para cada</a:t>
            </a:r>
          </a:p>
          <a:p>
            <a:pPr algn="l"/>
            <a:r>
              <a:rPr lang="es-ES" sz="1800" b="0" i="0" u="none" strike="noStrike" baseline="0" dirty="0">
                <a:latin typeface="Times-Roman"/>
              </a:rPr>
              <a:t>sustancia de interés de la siguiente forma:</a:t>
            </a:r>
          </a:p>
          <a:p>
            <a:pPr algn="l"/>
            <a:endParaRPr lang="es-ES" dirty="0">
              <a:latin typeface="Times-Roman"/>
            </a:endParaRPr>
          </a:p>
          <a:p>
            <a:pPr algn="l"/>
            <a:endParaRPr lang="es-ES" dirty="0">
              <a:latin typeface="Times-Roman"/>
            </a:endParaRPr>
          </a:p>
          <a:p>
            <a:pPr algn="l"/>
            <a:endParaRPr lang="es-ES" dirty="0">
              <a:latin typeface="Times-Roman"/>
            </a:endParaRPr>
          </a:p>
          <a:p>
            <a:pPr algn="l"/>
            <a:endParaRPr lang="es-ES" sz="1800" b="0" i="0" u="none" strike="noStrike" baseline="0" dirty="0">
              <a:latin typeface="Times-Roman"/>
            </a:endParaRPr>
          </a:p>
          <a:p>
            <a:pPr algn="l"/>
            <a:r>
              <a:rPr lang="es-ES" sz="1800" b="0" i="0" u="none" strike="noStrike" baseline="0" dirty="0">
                <a:latin typeface="Times-Roman"/>
              </a:rPr>
              <a:t>En ciertos modelos conceptuales, que incluyen sustancias no conservativas se simplifican cuando la tasa de reacción es lo suficientemente pequeña como para ser ignorada.</a:t>
            </a:r>
            <a:endParaRPr lang="es-MX" dirty="0"/>
          </a:p>
        </p:txBody>
      </p:sp>
      <p:graphicFrame>
        <p:nvGraphicFramePr>
          <p:cNvPr id="8" name="Objeto 7">
            <a:extLst>
              <a:ext uri="{FF2B5EF4-FFF2-40B4-BE49-F238E27FC236}">
                <a16:creationId xmlns:a16="http://schemas.microsoft.com/office/drawing/2014/main" id="{8B72D1FF-363A-42E6-B088-F710E0251097}"/>
              </a:ext>
            </a:extLst>
          </p:cNvPr>
          <p:cNvGraphicFramePr>
            <a:graphicFrameLocks noChangeAspect="1"/>
          </p:cNvGraphicFramePr>
          <p:nvPr>
            <p:extLst>
              <p:ext uri="{D42A27DB-BD31-4B8C-83A1-F6EECF244321}">
                <p14:modId xmlns:p14="http://schemas.microsoft.com/office/powerpoint/2010/main" val="3924788771"/>
              </p:ext>
            </p:extLst>
          </p:nvPr>
        </p:nvGraphicFramePr>
        <p:xfrm>
          <a:off x="5157016" y="3112237"/>
          <a:ext cx="5068208" cy="633526"/>
        </p:xfrm>
        <a:graphic>
          <a:graphicData uri="http://schemas.openxmlformats.org/presentationml/2006/ole">
            <mc:AlternateContent xmlns:mc="http://schemas.openxmlformats.org/markup-compatibility/2006">
              <mc:Choice xmlns:v="urn:schemas-microsoft-com:vml" Requires="v">
                <p:oleObj spid="_x0000_s26636" name="Equation" r:id="rId3" imgW="3657600" imgH="457200" progId="Equation.DSMT4">
                  <p:embed/>
                </p:oleObj>
              </mc:Choice>
              <mc:Fallback>
                <p:oleObj name="Equation" r:id="rId3" imgW="3657600" imgH="457200" progId="Equation.DSMT4">
                  <p:embed/>
                  <p:pic>
                    <p:nvPicPr>
                      <p:cNvPr id="0" name=""/>
                      <p:cNvPicPr/>
                      <p:nvPr/>
                    </p:nvPicPr>
                    <p:blipFill>
                      <a:blip r:embed="rId4"/>
                      <a:stretch>
                        <a:fillRect/>
                      </a:stretch>
                    </p:blipFill>
                    <p:spPr>
                      <a:xfrm>
                        <a:off x="5157016" y="3112237"/>
                        <a:ext cx="5068208" cy="633526"/>
                      </a:xfrm>
                      <a:prstGeom prst="rect">
                        <a:avLst/>
                      </a:prstGeom>
                    </p:spPr>
                  </p:pic>
                </p:oleObj>
              </mc:Fallback>
            </mc:AlternateContent>
          </a:graphicData>
        </a:graphic>
      </p:graphicFrame>
      <p:pic>
        <p:nvPicPr>
          <p:cNvPr id="10" name="Imagen 9">
            <a:extLst>
              <a:ext uri="{FF2B5EF4-FFF2-40B4-BE49-F238E27FC236}">
                <a16:creationId xmlns:a16="http://schemas.microsoft.com/office/drawing/2014/main" id="{CEF933F2-47D9-4042-AA9C-21F40637A5FD}"/>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l="36890" t="51852" r="28434" b="28297"/>
          <a:stretch/>
        </p:blipFill>
        <p:spPr>
          <a:xfrm>
            <a:off x="3840479" y="4795520"/>
            <a:ext cx="3850641" cy="1625600"/>
          </a:xfrm>
          <a:prstGeom prst="rect">
            <a:avLst/>
          </a:prstGeom>
        </p:spPr>
      </p:pic>
    </p:spTree>
    <p:extLst>
      <p:ext uri="{BB962C8B-B14F-4D97-AF65-F5344CB8AC3E}">
        <p14:creationId xmlns:p14="http://schemas.microsoft.com/office/powerpoint/2010/main" val="289756617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04F7EB5-7583-4896-B9EC-4AA13F2E13B8}"/>
              </a:ext>
            </a:extLst>
          </p:cNvPr>
          <p:cNvSpPr txBox="1"/>
          <p:nvPr/>
        </p:nvSpPr>
        <p:spPr>
          <a:xfrm>
            <a:off x="355600" y="403315"/>
            <a:ext cx="11389360" cy="4001095"/>
          </a:xfrm>
          <a:prstGeom prst="rect">
            <a:avLst/>
          </a:prstGeom>
          <a:noFill/>
        </p:spPr>
        <p:txBody>
          <a:bodyPr wrap="square">
            <a:spAutoFit/>
          </a:bodyPr>
          <a:lstStyle/>
          <a:p>
            <a:pPr algn="just"/>
            <a:r>
              <a:rPr lang="es-ES" sz="2000" b="1" i="0" u="none" strike="noStrike" baseline="0" dirty="0">
                <a:latin typeface="Helvetica-Bold"/>
              </a:rPr>
              <a:t>Estado estable de conservación de sistemas</a:t>
            </a:r>
          </a:p>
          <a:p>
            <a:pPr algn="just"/>
            <a:endParaRPr lang="es-ES" sz="1800" b="0" i="0" u="none" strike="noStrike" baseline="0" dirty="0">
              <a:latin typeface="Times-Roman"/>
            </a:endParaRPr>
          </a:p>
          <a:p>
            <a:pPr algn="just"/>
            <a:r>
              <a:rPr lang="es-ES" sz="1800" b="0" i="0" u="none" strike="noStrike" baseline="0" dirty="0">
                <a:latin typeface="Times-Roman"/>
              </a:rPr>
              <a:t>Los sistemas más simples son aquellos en los que se asume un estado estable (la tasa de acumulación es cero), y las sustancias o componente involucrados se conservan (la tasa de reacción es cero). En estos casos  el modelo se simplifica de la siguiente manera:</a:t>
            </a:r>
          </a:p>
          <a:p>
            <a:pPr algn="just"/>
            <a:endParaRPr lang="es-ES" dirty="0">
              <a:latin typeface="Times-Roman"/>
            </a:endParaRPr>
          </a:p>
          <a:p>
            <a:pPr algn="ctr"/>
            <a:r>
              <a:rPr lang="es-ES" dirty="0">
                <a:latin typeface="Times-Roman"/>
              </a:rPr>
              <a:t>Tasa de entrada =Tasa de Salida</a:t>
            </a:r>
          </a:p>
          <a:p>
            <a:pPr algn="l"/>
            <a:endParaRPr lang="es-ES" sz="1800" b="0" i="0" u="none" strike="noStrike" baseline="0" dirty="0">
              <a:latin typeface="Times-Roman"/>
            </a:endParaRPr>
          </a:p>
          <a:p>
            <a:pPr algn="just"/>
            <a:r>
              <a:rPr lang="es-ES" sz="1800" b="0" i="0" u="none" strike="noStrike" baseline="0" dirty="0">
                <a:latin typeface="Times-Roman"/>
              </a:rPr>
              <a:t>Es el caso de estado estable de sistema como en la figura. El sistema dentro de los limites o fronteras podría ser un lago, una sección del flujo de una corriente libre o masa de aire existente sobre una ciudad. Una entrada al sistema es una corriente (de agua o aire, por ejemplo) con una tasa del flujo </a:t>
            </a:r>
            <a:r>
              <a:rPr lang="es-ES" sz="1800" b="0" i="1" u="none" strike="noStrike" baseline="0" dirty="0" err="1">
                <a:latin typeface="Times-Italic"/>
              </a:rPr>
              <a:t>Qs</a:t>
            </a:r>
            <a:r>
              <a:rPr lang="es-ES" sz="1800" b="0" i="1" u="none" strike="noStrike" baseline="0" dirty="0">
                <a:latin typeface="Times-Italic"/>
              </a:rPr>
              <a:t> </a:t>
            </a:r>
            <a:r>
              <a:rPr lang="es-ES" sz="1800" b="0" i="0" u="none" strike="noStrike" baseline="0" dirty="0">
                <a:latin typeface="Times-Roman"/>
              </a:rPr>
              <a:t>(volumen</a:t>
            </a:r>
            <a:r>
              <a:rPr lang="es-ES" sz="1800" b="0" i="0" u="none" strike="noStrike" baseline="0" dirty="0">
                <a:latin typeface="MathPackOne"/>
              </a:rPr>
              <a:t>/</a:t>
            </a:r>
            <a:r>
              <a:rPr lang="es-ES" sz="1800" b="0" i="0" u="none" strike="noStrike" baseline="0" dirty="0">
                <a:latin typeface="Times-Roman"/>
              </a:rPr>
              <a:t>tiempo) y una concentración de contaminante </a:t>
            </a:r>
            <a:r>
              <a:rPr lang="es-ES" sz="1800" b="0" i="1" u="none" strike="noStrike" baseline="0" dirty="0">
                <a:latin typeface="Times-Italic"/>
              </a:rPr>
              <a:t>C</a:t>
            </a:r>
            <a:r>
              <a:rPr lang="es-ES" sz="1800" b="0" i="0" u="none" strike="noStrike" baseline="0" dirty="0">
                <a:latin typeface="Times-Roman"/>
              </a:rPr>
              <a:t>s (masa</a:t>
            </a:r>
            <a:r>
              <a:rPr lang="es-ES" sz="1800" b="0" i="0" u="none" strike="noStrike" baseline="0" dirty="0">
                <a:latin typeface="MathPackOne"/>
              </a:rPr>
              <a:t>/</a:t>
            </a:r>
            <a:r>
              <a:rPr lang="es-ES" sz="1800" b="0" i="0" u="none" strike="noStrike" baseline="0" dirty="0">
                <a:latin typeface="Times-Roman"/>
              </a:rPr>
              <a:t>volumen). </a:t>
            </a:r>
            <a:r>
              <a:rPr lang="es-ES" dirty="0">
                <a:latin typeface="Times-Roman"/>
              </a:rPr>
              <a:t>O</a:t>
            </a:r>
            <a:r>
              <a:rPr lang="es-ES" sz="1800" b="0" i="0" u="none" strike="noStrike" baseline="0" dirty="0">
                <a:latin typeface="Times-Roman"/>
              </a:rPr>
              <a:t>tra entrada una corriente de residuos con tasa del flujo </a:t>
            </a:r>
            <a:r>
              <a:rPr lang="es-ES" sz="1800" b="0" i="1" u="none" strike="noStrike" baseline="0" dirty="0" err="1">
                <a:latin typeface="Times-Italic"/>
              </a:rPr>
              <a:t>Q</a:t>
            </a:r>
            <a:r>
              <a:rPr lang="es-ES" sz="1800" b="0" i="0" u="none" strike="noStrike" baseline="0" dirty="0" err="1">
                <a:latin typeface="Times-Roman"/>
              </a:rPr>
              <a:t>w</a:t>
            </a:r>
            <a:r>
              <a:rPr lang="es-ES" sz="1800" b="0" i="0" u="none" strike="noStrike" baseline="0" dirty="0">
                <a:latin typeface="Times-Roman"/>
              </a:rPr>
              <a:t> y una concentración de contaminante </a:t>
            </a:r>
            <a:r>
              <a:rPr lang="es-ES" sz="1800" b="0" i="0" u="none" strike="noStrike" baseline="0" dirty="0" err="1">
                <a:latin typeface="Times-Roman"/>
              </a:rPr>
              <a:t>Cw</a:t>
            </a:r>
            <a:r>
              <a:rPr lang="es-ES" sz="1800" b="0" i="0" u="none" strike="noStrike" baseline="0" dirty="0">
                <a:latin typeface="Times-Roman"/>
              </a:rPr>
              <a:t>. La producción es una mezcla con tasa del flujo </a:t>
            </a:r>
            <a:r>
              <a:rPr lang="es-ES" sz="1800" b="0" i="1" u="none" strike="noStrike" baseline="0" dirty="0">
                <a:latin typeface="Times-Italic"/>
              </a:rPr>
              <a:t>Q</a:t>
            </a:r>
            <a:r>
              <a:rPr lang="es-ES" sz="1800" b="0" i="0" u="none" strike="noStrike" baseline="0" dirty="0">
                <a:latin typeface="Times-Roman"/>
              </a:rPr>
              <a:t>m y concentración de contaminante </a:t>
            </a:r>
            <a:r>
              <a:rPr lang="es-ES" sz="1800" b="0" i="1" u="none" strike="noStrike" baseline="0" dirty="0">
                <a:latin typeface="Times-Italic"/>
              </a:rPr>
              <a:t>C</a:t>
            </a:r>
            <a:r>
              <a:rPr lang="es-ES" sz="1800" b="0" i="0" u="none" strike="noStrike" baseline="0" dirty="0">
                <a:latin typeface="Times-Roman"/>
              </a:rPr>
              <a:t>m. Si el contaminante se conserva y si se asume un de estado estable, el equilibrio de masas expresado antes  se expresa así:</a:t>
            </a:r>
            <a:endParaRPr lang="es-MX" dirty="0"/>
          </a:p>
        </p:txBody>
      </p:sp>
      <p:graphicFrame>
        <p:nvGraphicFramePr>
          <p:cNvPr id="4" name="Objeto 3">
            <a:extLst>
              <a:ext uri="{FF2B5EF4-FFF2-40B4-BE49-F238E27FC236}">
                <a16:creationId xmlns:a16="http://schemas.microsoft.com/office/drawing/2014/main" id="{C150D68D-02F3-4BA8-A076-A884DC53040F}"/>
              </a:ext>
            </a:extLst>
          </p:cNvPr>
          <p:cNvGraphicFramePr>
            <a:graphicFrameLocks noChangeAspect="1"/>
          </p:cNvGraphicFramePr>
          <p:nvPr>
            <p:extLst>
              <p:ext uri="{D42A27DB-BD31-4B8C-83A1-F6EECF244321}">
                <p14:modId xmlns:p14="http://schemas.microsoft.com/office/powerpoint/2010/main" val="1380098959"/>
              </p:ext>
            </p:extLst>
          </p:nvPr>
        </p:nvGraphicFramePr>
        <p:xfrm>
          <a:off x="3775709" y="4583112"/>
          <a:ext cx="3657227" cy="639127"/>
        </p:xfrm>
        <a:graphic>
          <a:graphicData uri="http://schemas.openxmlformats.org/presentationml/2006/ole">
            <mc:AlternateContent xmlns:mc="http://schemas.openxmlformats.org/markup-compatibility/2006">
              <mc:Choice xmlns:v="urn:schemas-microsoft-com:vml" Requires="v">
                <p:oleObj spid="_x0000_s27660" name="Equation" r:id="rId3" imgW="1307880" imgH="228600" progId="Equation.DSMT4">
                  <p:embed/>
                </p:oleObj>
              </mc:Choice>
              <mc:Fallback>
                <p:oleObj name="Equation" r:id="rId3" imgW="1307880" imgH="228600" progId="Equation.DSMT4">
                  <p:embed/>
                  <p:pic>
                    <p:nvPicPr>
                      <p:cNvPr id="0" name=""/>
                      <p:cNvPicPr/>
                      <p:nvPr/>
                    </p:nvPicPr>
                    <p:blipFill>
                      <a:blip r:embed="rId4"/>
                      <a:stretch>
                        <a:fillRect/>
                      </a:stretch>
                    </p:blipFill>
                    <p:spPr>
                      <a:xfrm>
                        <a:off x="3775709" y="4583112"/>
                        <a:ext cx="3657227" cy="639127"/>
                      </a:xfrm>
                      <a:prstGeom prst="rect">
                        <a:avLst/>
                      </a:prstGeom>
                    </p:spPr>
                  </p:pic>
                </p:oleObj>
              </mc:Fallback>
            </mc:AlternateContent>
          </a:graphicData>
        </a:graphic>
      </p:graphicFrame>
    </p:spTree>
    <p:extLst>
      <p:ext uri="{BB962C8B-B14F-4D97-AF65-F5344CB8AC3E}">
        <p14:creationId xmlns:p14="http://schemas.microsoft.com/office/powerpoint/2010/main" val="37528684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04F7EB5-7583-4896-B9EC-4AA13F2E13B8}"/>
              </a:ext>
            </a:extLst>
          </p:cNvPr>
          <p:cNvSpPr txBox="1"/>
          <p:nvPr/>
        </p:nvSpPr>
        <p:spPr>
          <a:xfrm>
            <a:off x="355600" y="403315"/>
            <a:ext cx="11501120" cy="2585323"/>
          </a:xfrm>
          <a:prstGeom prst="rect">
            <a:avLst/>
          </a:prstGeom>
          <a:noFill/>
        </p:spPr>
        <p:txBody>
          <a:bodyPr wrap="square">
            <a:spAutoFit/>
          </a:bodyPr>
          <a:lstStyle/>
          <a:p>
            <a:pPr algn="l"/>
            <a:r>
              <a:rPr lang="es-MX" sz="1800" b="1" i="0" u="none" strike="noStrike" baseline="0" dirty="0">
                <a:latin typeface="Times-Bold"/>
              </a:rPr>
              <a:t>Dos corrientes contaminantes</a:t>
            </a:r>
          </a:p>
          <a:p>
            <a:pPr algn="just"/>
            <a:endParaRPr lang="es-ES" sz="1800" b="0" i="0" u="none" strike="noStrike" baseline="0" dirty="0">
              <a:latin typeface="Times-Roman"/>
            </a:endParaRPr>
          </a:p>
          <a:p>
            <a:pPr algn="just"/>
            <a:r>
              <a:rPr lang="es-ES" sz="1800" b="0" i="0" u="none" strike="noStrike" baseline="0" dirty="0">
                <a:latin typeface="Times-Roman"/>
              </a:rPr>
              <a:t>Una corriente que recorre 10 m</a:t>
            </a:r>
            <a:r>
              <a:rPr lang="es-ES" sz="1800" b="0" i="0" u="none" strike="noStrike" baseline="30000" dirty="0">
                <a:latin typeface="Times-Roman"/>
              </a:rPr>
              <a:t>3</a:t>
            </a:r>
            <a:r>
              <a:rPr lang="es-ES" sz="1800" b="0" i="0" u="none" strike="noStrike" baseline="0" dirty="0">
                <a:latin typeface="MathPackOne"/>
              </a:rPr>
              <a:t>/</a:t>
            </a:r>
            <a:r>
              <a:rPr lang="es-ES" sz="1800" b="0" i="0" u="none" strike="noStrike" baseline="0" dirty="0">
                <a:latin typeface="Times-Roman"/>
              </a:rPr>
              <a:t>s se ve incrementada con un afluente con un flujo de 5 m</a:t>
            </a:r>
            <a:r>
              <a:rPr lang="es-ES" sz="1800" b="0" i="0" u="none" strike="noStrike" baseline="30000" dirty="0">
                <a:latin typeface="Times-Roman"/>
              </a:rPr>
              <a:t>3</a:t>
            </a:r>
            <a:r>
              <a:rPr lang="es-ES" sz="1800" b="0" i="0" u="none" strike="noStrike" baseline="0" dirty="0">
                <a:latin typeface="MathPackOne"/>
              </a:rPr>
              <a:t>/</a:t>
            </a:r>
            <a:r>
              <a:rPr lang="es-ES" sz="1800" b="0" i="0" u="none" strike="noStrike" baseline="0" dirty="0">
                <a:latin typeface="Times-Roman"/>
              </a:rPr>
              <a:t>s. La concentración de cloruro de la corriente, río arriba de la confluencia, es 20 mg</a:t>
            </a:r>
            <a:r>
              <a:rPr lang="es-ES" sz="1800" b="0" i="0" u="none" strike="noStrike" baseline="0" dirty="0">
                <a:latin typeface="MathPackOne"/>
              </a:rPr>
              <a:t>/</a:t>
            </a:r>
            <a:r>
              <a:rPr lang="es-ES" sz="1800" b="0" i="0" u="none" strike="noStrike" baseline="0" dirty="0">
                <a:latin typeface="Times-Roman"/>
              </a:rPr>
              <a:t>L, y la concentración de cloruro del afluente es de 40 mg</a:t>
            </a:r>
            <a:r>
              <a:rPr lang="es-ES" sz="1800" b="0" i="0" u="none" strike="noStrike" baseline="0" dirty="0">
                <a:latin typeface="MathPackOne"/>
              </a:rPr>
              <a:t>/</a:t>
            </a:r>
            <a:r>
              <a:rPr lang="es-ES" sz="1800" b="0" i="0" u="none" strike="noStrike" baseline="0" dirty="0">
                <a:latin typeface="Times-Roman"/>
              </a:rPr>
              <a:t>L. Tratando el cloruro como una sustancia que se conserva y asumiendo que las dos corrientes se mezclan completamente, encuentre la concentración de cloruro río abajo.</a:t>
            </a:r>
          </a:p>
          <a:p>
            <a:pPr algn="l"/>
            <a:r>
              <a:rPr lang="es-ES" sz="1800" b="1" i="0" u="none" strike="noStrike" baseline="0" dirty="0">
                <a:latin typeface="Helvetica-Bold"/>
              </a:rPr>
              <a:t>Solución. </a:t>
            </a:r>
            <a:r>
              <a:rPr lang="es-ES" sz="1800" b="0" i="0" u="none" strike="noStrike" baseline="0" dirty="0">
                <a:latin typeface="Times-Roman"/>
              </a:rPr>
              <a:t>El primer paso para resolver un problema de equilibrio de masas es hacer un esquema o dibujo conceptual del modelo en equilibrio, identificando el volumen del « sistema» o volumen control que se analizara. En este problema se nombran las variables como muestra la figura.</a:t>
            </a:r>
            <a:endParaRPr lang="es-MX" dirty="0"/>
          </a:p>
        </p:txBody>
      </p:sp>
      <p:graphicFrame>
        <p:nvGraphicFramePr>
          <p:cNvPr id="4" name="Objeto 3">
            <a:extLst>
              <a:ext uri="{FF2B5EF4-FFF2-40B4-BE49-F238E27FC236}">
                <a16:creationId xmlns:a16="http://schemas.microsoft.com/office/drawing/2014/main" id="{C150D68D-02F3-4BA8-A076-A884DC53040F}"/>
              </a:ext>
            </a:extLst>
          </p:cNvPr>
          <p:cNvGraphicFramePr>
            <a:graphicFrameLocks noChangeAspect="1"/>
          </p:cNvGraphicFramePr>
          <p:nvPr>
            <p:extLst>
              <p:ext uri="{D42A27DB-BD31-4B8C-83A1-F6EECF244321}">
                <p14:modId xmlns:p14="http://schemas.microsoft.com/office/powerpoint/2010/main" val="3586776885"/>
              </p:ext>
            </p:extLst>
          </p:nvPr>
        </p:nvGraphicFramePr>
        <p:xfrm>
          <a:off x="994738" y="2992966"/>
          <a:ext cx="2502186" cy="437275"/>
        </p:xfrm>
        <a:graphic>
          <a:graphicData uri="http://schemas.openxmlformats.org/presentationml/2006/ole">
            <mc:AlternateContent xmlns:mc="http://schemas.openxmlformats.org/markup-compatibility/2006">
              <mc:Choice xmlns:v="urn:schemas-microsoft-com:vml" Requires="v">
                <p:oleObj spid="_x0000_s24609" name="Equation" r:id="rId3" imgW="1307880" imgH="228600" progId="Equation.DSMT4">
                  <p:embed/>
                </p:oleObj>
              </mc:Choice>
              <mc:Fallback>
                <p:oleObj name="Equation" r:id="rId3" imgW="1307880" imgH="228600" progId="Equation.DSMT4">
                  <p:embed/>
                  <p:pic>
                    <p:nvPicPr>
                      <p:cNvPr id="4" name="Objeto 3">
                        <a:extLst>
                          <a:ext uri="{FF2B5EF4-FFF2-40B4-BE49-F238E27FC236}">
                            <a16:creationId xmlns:a16="http://schemas.microsoft.com/office/drawing/2014/main" id="{C150D68D-02F3-4BA8-A076-A884DC53040F}"/>
                          </a:ext>
                        </a:extLst>
                      </p:cNvPr>
                      <p:cNvPicPr/>
                      <p:nvPr/>
                    </p:nvPicPr>
                    <p:blipFill>
                      <a:blip r:embed="rId4"/>
                      <a:stretch>
                        <a:fillRect/>
                      </a:stretch>
                    </p:blipFill>
                    <p:spPr>
                      <a:xfrm>
                        <a:off x="994738" y="2992966"/>
                        <a:ext cx="2502186" cy="437275"/>
                      </a:xfrm>
                      <a:prstGeom prst="rect">
                        <a:avLst/>
                      </a:prstGeom>
                    </p:spPr>
                  </p:pic>
                </p:oleObj>
              </mc:Fallback>
            </mc:AlternateContent>
          </a:graphicData>
        </a:graphic>
      </p:graphicFrame>
      <p:grpSp>
        <p:nvGrpSpPr>
          <p:cNvPr id="7" name="Grupo 6">
            <a:extLst>
              <a:ext uri="{FF2B5EF4-FFF2-40B4-BE49-F238E27FC236}">
                <a16:creationId xmlns:a16="http://schemas.microsoft.com/office/drawing/2014/main" id="{BD797A5C-8BE9-456A-BA54-8A89D9350198}"/>
              </a:ext>
            </a:extLst>
          </p:cNvPr>
          <p:cNvGrpSpPr/>
          <p:nvPr/>
        </p:nvGrpSpPr>
        <p:grpSpPr>
          <a:xfrm>
            <a:off x="499399" y="3779520"/>
            <a:ext cx="4366917" cy="2585322"/>
            <a:chOff x="2966719" y="3180080"/>
            <a:chExt cx="4366917" cy="2585322"/>
          </a:xfrm>
        </p:grpSpPr>
        <p:pic>
          <p:nvPicPr>
            <p:cNvPr id="5" name="Imagen 4">
              <a:extLst>
                <a:ext uri="{FF2B5EF4-FFF2-40B4-BE49-F238E27FC236}">
                  <a16:creationId xmlns:a16="http://schemas.microsoft.com/office/drawing/2014/main" id="{0318C908-C970-4714-A872-8534762A3C8A}"/>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Effect>
                        <a14:saturation sat="400000"/>
                      </a14:imgEffect>
                      <a14:imgEffect>
                        <a14:brightnessContrast bright="20000" contrast="-40000"/>
                      </a14:imgEffect>
                    </a14:imgLayer>
                  </a14:imgProps>
                </a:ext>
                <a:ext uri="{28A0092B-C50C-407E-A947-70E740481C1C}">
                  <a14:useLocalDpi xmlns:a14="http://schemas.microsoft.com/office/drawing/2010/main" val="0"/>
                </a:ext>
              </a:extLst>
            </a:blip>
            <a:srcRect l="40079" t="45630" r="28524" b="25778"/>
            <a:stretch/>
          </p:blipFill>
          <p:spPr>
            <a:xfrm>
              <a:off x="2966719" y="3180080"/>
              <a:ext cx="4366917" cy="2585322"/>
            </a:xfrm>
            <a:prstGeom prst="rect">
              <a:avLst/>
            </a:prstGeom>
          </p:spPr>
        </p:pic>
        <p:sp>
          <p:nvSpPr>
            <p:cNvPr id="6" name="CuadroTexto 5">
              <a:extLst>
                <a:ext uri="{FF2B5EF4-FFF2-40B4-BE49-F238E27FC236}">
                  <a16:creationId xmlns:a16="http://schemas.microsoft.com/office/drawing/2014/main" id="{68B4AABC-0C8F-4374-8AB8-4EC1F7210AD7}"/>
                </a:ext>
              </a:extLst>
            </p:cNvPr>
            <p:cNvSpPr txBox="1"/>
            <p:nvPr/>
          </p:nvSpPr>
          <p:spPr>
            <a:xfrm>
              <a:off x="3464560" y="3180080"/>
              <a:ext cx="1364476" cy="646331"/>
            </a:xfrm>
            <a:prstGeom prst="rect">
              <a:avLst/>
            </a:prstGeom>
            <a:solidFill>
              <a:schemeClr val="bg1"/>
            </a:solidFill>
          </p:spPr>
          <p:txBody>
            <a:bodyPr wrap="none" rtlCol="0">
              <a:spAutoFit/>
            </a:bodyPr>
            <a:lstStyle/>
            <a:p>
              <a:pPr algn="ctr"/>
              <a:r>
                <a:rPr lang="es-ES" dirty="0">
                  <a:latin typeface="Times New Roman" panose="02020603050405020304" pitchFamily="18" charset="0"/>
                  <a:cs typeface="Times New Roman" panose="02020603050405020304" pitchFamily="18" charset="0"/>
                </a:rPr>
                <a:t>Frontera del </a:t>
              </a:r>
            </a:p>
            <a:p>
              <a:pPr algn="ctr"/>
              <a:r>
                <a:rPr lang="es-ES" dirty="0">
                  <a:latin typeface="Times New Roman" panose="02020603050405020304" pitchFamily="18" charset="0"/>
                  <a:cs typeface="Times New Roman" panose="02020603050405020304" pitchFamily="18" charset="0"/>
                </a:rPr>
                <a:t>sistema</a:t>
              </a:r>
              <a:endParaRPr lang="es-MX" dirty="0">
                <a:latin typeface="Times New Roman" panose="02020603050405020304" pitchFamily="18" charset="0"/>
                <a:cs typeface="Times New Roman" panose="02020603050405020304" pitchFamily="18" charset="0"/>
              </a:endParaRPr>
            </a:p>
          </p:txBody>
        </p:sp>
      </p:grpSp>
      <p:sp>
        <p:nvSpPr>
          <p:cNvPr id="9" name="CuadroTexto 8">
            <a:extLst>
              <a:ext uri="{FF2B5EF4-FFF2-40B4-BE49-F238E27FC236}">
                <a16:creationId xmlns:a16="http://schemas.microsoft.com/office/drawing/2014/main" id="{5F72222D-FB9D-4119-9040-29B5EFA401D0}"/>
              </a:ext>
            </a:extLst>
          </p:cNvPr>
          <p:cNvSpPr txBox="1"/>
          <p:nvPr/>
        </p:nvSpPr>
        <p:spPr>
          <a:xfrm>
            <a:off x="5361655" y="2990236"/>
            <a:ext cx="6096000" cy="646331"/>
          </a:xfrm>
          <a:prstGeom prst="rect">
            <a:avLst/>
          </a:prstGeom>
          <a:noFill/>
        </p:spPr>
        <p:txBody>
          <a:bodyPr wrap="square">
            <a:spAutoFit/>
          </a:bodyPr>
          <a:lstStyle/>
          <a:p>
            <a:pPr algn="just"/>
            <a:r>
              <a:rPr lang="es-ES" sz="1800" b="0" i="0" u="none" strike="noStrike" baseline="0" dirty="0">
                <a:latin typeface="Times New Roman" panose="02020603050405020304" pitchFamily="18" charset="0"/>
                <a:cs typeface="Times New Roman" panose="02020603050405020304" pitchFamily="18" charset="0"/>
              </a:rPr>
              <a:t>Esquema del sistema, de variables y magnitudes  al mezclarse corriente y afluente.</a:t>
            </a:r>
            <a:endParaRPr lang="es-MX" dirty="0">
              <a:latin typeface="Times New Roman" panose="02020603050405020304" pitchFamily="18" charset="0"/>
              <a:cs typeface="Times New Roman" panose="02020603050405020304" pitchFamily="18" charset="0"/>
            </a:endParaRPr>
          </a:p>
        </p:txBody>
      </p:sp>
      <p:grpSp>
        <p:nvGrpSpPr>
          <p:cNvPr id="28" name="Grupo 27">
            <a:extLst>
              <a:ext uri="{FF2B5EF4-FFF2-40B4-BE49-F238E27FC236}">
                <a16:creationId xmlns:a16="http://schemas.microsoft.com/office/drawing/2014/main" id="{86D79C3A-E419-48F3-882C-075C88090C8C}"/>
              </a:ext>
            </a:extLst>
          </p:cNvPr>
          <p:cNvGrpSpPr/>
          <p:nvPr/>
        </p:nvGrpSpPr>
        <p:grpSpPr>
          <a:xfrm>
            <a:off x="5792470" y="4162391"/>
            <a:ext cx="5068208" cy="720521"/>
            <a:chOff x="5223872" y="4168457"/>
            <a:chExt cx="5068208" cy="720521"/>
          </a:xfrm>
        </p:grpSpPr>
        <p:graphicFrame>
          <p:nvGraphicFramePr>
            <p:cNvPr id="10" name="Objeto 9">
              <a:extLst>
                <a:ext uri="{FF2B5EF4-FFF2-40B4-BE49-F238E27FC236}">
                  <a16:creationId xmlns:a16="http://schemas.microsoft.com/office/drawing/2014/main" id="{730D9D1A-3A27-4ECD-93B1-B551ACDC2004}"/>
                </a:ext>
              </a:extLst>
            </p:cNvPr>
            <p:cNvGraphicFramePr>
              <a:graphicFrameLocks noChangeAspect="1"/>
            </p:cNvGraphicFramePr>
            <p:nvPr>
              <p:extLst>
                <p:ext uri="{D42A27DB-BD31-4B8C-83A1-F6EECF244321}">
                  <p14:modId xmlns:p14="http://schemas.microsoft.com/office/powerpoint/2010/main" val="4015021388"/>
                </p:ext>
              </p:extLst>
            </p:nvPr>
          </p:nvGraphicFramePr>
          <p:xfrm>
            <a:off x="5223872" y="4211955"/>
            <a:ext cx="5068208" cy="633526"/>
          </p:xfrm>
          <a:graphic>
            <a:graphicData uri="http://schemas.openxmlformats.org/presentationml/2006/ole">
              <mc:AlternateContent xmlns:mc="http://schemas.openxmlformats.org/markup-compatibility/2006">
                <mc:Choice xmlns:v="urn:schemas-microsoft-com:vml" Requires="v">
                  <p:oleObj spid="_x0000_s24610" name="Equation" r:id="rId7" imgW="3657600" imgH="457200" progId="Equation.DSMT4">
                    <p:embed/>
                  </p:oleObj>
                </mc:Choice>
                <mc:Fallback>
                  <p:oleObj name="Equation" r:id="rId7" imgW="3657600" imgH="457200" progId="Equation.DSMT4">
                    <p:embed/>
                    <p:pic>
                      <p:nvPicPr>
                        <p:cNvPr id="8" name="Objeto 7">
                          <a:extLst>
                            <a:ext uri="{FF2B5EF4-FFF2-40B4-BE49-F238E27FC236}">
                              <a16:creationId xmlns:a16="http://schemas.microsoft.com/office/drawing/2014/main" id="{8B72D1FF-363A-42E6-B088-F710E0251097}"/>
                            </a:ext>
                          </a:extLst>
                        </p:cNvPr>
                        <p:cNvPicPr/>
                        <p:nvPr/>
                      </p:nvPicPr>
                      <p:blipFill>
                        <a:blip r:embed="rId8"/>
                        <a:stretch>
                          <a:fillRect/>
                        </a:stretch>
                      </p:blipFill>
                      <p:spPr>
                        <a:xfrm>
                          <a:off x="5223872" y="4211955"/>
                          <a:ext cx="5068208" cy="633526"/>
                        </a:xfrm>
                        <a:prstGeom prst="rect">
                          <a:avLst/>
                        </a:prstGeom>
                      </p:spPr>
                    </p:pic>
                  </p:oleObj>
                </mc:Fallback>
              </mc:AlternateContent>
            </a:graphicData>
          </a:graphic>
        </p:graphicFrame>
        <p:grpSp>
          <p:nvGrpSpPr>
            <p:cNvPr id="23" name="Grupo 22">
              <a:extLst>
                <a:ext uri="{FF2B5EF4-FFF2-40B4-BE49-F238E27FC236}">
                  <a16:creationId xmlns:a16="http://schemas.microsoft.com/office/drawing/2014/main" id="{77C7D66D-2066-4EBA-A8AC-E33A9B25F07D}"/>
                </a:ext>
              </a:extLst>
            </p:cNvPr>
            <p:cNvGrpSpPr/>
            <p:nvPr/>
          </p:nvGrpSpPr>
          <p:grpSpPr>
            <a:xfrm>
              <a:off x="5361655" y="4168457"/>
              <a:ext cx="1026160" cy="720521"/>
              <a:chOff x="9265920" y="4124960"/>
              <a:chExt cx="1026160" cy="720521"/>
            </a:xfrm>
          </p:grpSpPr>
          <p:cxnSp>
            <p:nvCxnSpPr>
              <p:cNvPr id="13" name="Conector recto 12">
                <a:extLst>
                  <a:ext uri="{FF2B5EF4-FFF2-40B4-BE49-F238E27FC236}">
                    <a16:creationId xmlns:a16="http://schemas.microsoft.com/office/drawing/2014/main" id="{3D09CEF4-91BA-48FB-9F94-79429A5C11E3}"/>
                  </a:ext>
                </a:extLst>
              </p:cNvPr>
              <p:cNvCxnSpPr>
                <a:cxnSpLocks/>
              </p:cNvCxnSpPr>
              <p:nvPr/>
            </p:nvCxnSpPr>
            <p:spPr>
              <a:xfrm>
                <a:off x="9265920" y="4124960"/>
                <a:ext cx="1026160" cy="72052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57B4D263-75D6-428E-AF2E-9F6CDF4132C9}"/>
                  </a:ext>
                </a:extLst>
              </p:cNvPr>
              <p:cNvCxnSpPr>
                <a:cxnSpLocks/>
              </p:cNvCxnSpPr>
              <p:nvPr/>
            </p:nvCxnSpPr>
            <p:spPr>
              <a:xfrm flipH="1">
                <a:off x="9265920" y="4124960"/>
                <a:ext cx="1026160" cy="72052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4" name="Grupo 23">
              <a:extLst>
                <a:ext uri="{FF2B5EF4-FFF2-40B4-BE49-F238E27FC236}">
                  <a16:creationId xmlns:a16="http://schemas.microsoft.com/office/drawing/2014/main" id="{A71200CF-55AA-4B0A-A5E4-6944A8D5FDFF}"/>
                </a:ext>
              </a:extLst>
            </p:cNvPr>
            <p:cNvGrpSpPr/>
            <p:nvPr/>
          </p:nvGrpSpPr>
          <p:grpSpPr>
            <a:xfrm>
              <a:off x="9265920" y="4168457"/>
              <a:ext cx="1026160" cy="720521"/>
              <a:chOff x="9265920" y="4124960"/>
              <a:chExt cx="1026160" cy="720521"/>
            </a:xfrm>
          </p:grpSpPr>
          <p:cxnSp>
            <p:nvCxnSpPr>
              <p:cNvPr id="25" name="Conector recto 24">
                <a:extLst>
                  <a:ext uri="{FF2B5EF4-FFF2-40B4-BE49-F238E27FC236}">
                    <a16:creationId xmlns:a16="http://schemas.microsoft.com/office/drawing/2014/main" id="{B9594030-B687-418F-B342-A5209591E045}"/>
                  </a:ext>
                </a:extLst>
              </p:cNvPr>
              <p:cNvCxnSpPr>
                <a:cxnSpLocks/>
              </p:cNvCxnSpPr>
              <p:nvPr/>
            </p:nvCxnSpPr>
            <p:spPr>
              <a:xfrm>
                <a:off x="9265920" y="4124960"/>
                <a:ext cx="1026160" cy="72052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65B4CF71-CC74-49FF-8508-4E853CF818C9}"/>
                  </a:ext>
                </a:extLst>
              </p:cNvPr>
              <p:cNvCxnSpPr>
                <a:cxnSpLocks/>
              </p:cNvCxnSpPr>
              <p:nvPr/>
            </p:nvCxnSpPr>
            <p:spPr>
              <a:xfrm flipH="1">
                <a:off x="9265920" y="4124960"/>
                <a:ext cx="1026160" cy="72052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graphicFrame>
        <p:nvGraphicFramePr>
          <p:cNvPr id="27" name="Objeto 26">
            <a:extLst>
              <a:ext uri="{FF2B5EF4-FFF2-40B4-BE49-F238E27FC236}">
                <a16:creationId xmlns:a16="http://schemas.microsoft.com/office/drawing/2014/main" id="{EA225332-A003-418A-B25E-F7BCA7D0AE9A}"/>
              </a:ext>
            </a:extLst>
          </p:cNvPr>
          <p:cNvGraphicFramePr>
            <a:graphicFrameLocks noChangeAspect="1"/>
          </p:cNvGraphicFramePr>
          <p:nvPr>
            <p:extLst>
              <p:ext uri="{D42A27DB-BD31-4B8C-83A1-F6EECF244321}">
                <p14:modId xmlns:p14="http://schemas.microsoft.com/office/powerpoint/2010/main" val="3169159639"/>
              </p:ext>
            </p:extLst>
          </p:nvPr>
        </p:nvGraphicFramePr>
        <p:xfrm>
          <a:off x="6305369" y="5149554"/>
          <a:ext cx="4042410" cy="605359"/>
        </p:xfrm>
        <a:graphic>
          <a:graphicData uri="http://schemas.openxmlformats.org/presentationml/2006/ole">
            <mc:AlternateContent xmlns:mc="http://schemas.openxmlformats.org/markup-compatibility/2006">
              <mc:Choice xmlns:v="urn:schemas-microsoft-com:vml" Requires="v">
                <p:oleObj spid="_x0000_s24611" name="Equation" r:id="rId9" imgW="1523880" imgH="228600" progId="Equation.DSMT4">
                  <p:embed/>
                </p:oleObj>
              </mc:Choice>
              <mc:Fallback>
                <p:oleObj name="Equation" r:id="rId9" imgW="1523880" imgH="228600" progId="Equation.DSMT4">
                  <p:embed/>
                  <p:pic>
                    <p:nvPicPr>
                      <p:cNvPr id="0" name=""/>
                      <p:cNvPicPr/>
                      <p:nvPr/>
                    </p:nvPicPr>
                    <p:blipFill>
                      <a:blip r:embed="rId10"/>
                      <a:stretch>
                        <a:fillRect/>
                      </a:stretch>
                    </p:blipFill>
                    <p:spPr>
                      <a:xfrm>
                        <a:off x="6305369" y="5149554"/>
                        <a:ext cx="4042410" cy="605359"/>
                      </a:xfrm>
                      <a:prstGeom prst="rect">
                        <a:avLst/>
                      </a:prstGeom>
                    </p:spPr>
                  </p:pic>
                </p:oleObj>
              </mc:Fallback>
            </mc:AlternateContent>
          </a:graphicData>
        </a:graphic>
      </p:graphicFrame>
    </p:spTree>
    <p:extLst>
      <p:ext uri="{BB962C8B-B14F-4D97-AF65-F5344CB8AC3E}">
        <p14:creationId xmlns:p14="http://schemas.microsoft.com/office/powerpoint/2010/main" val="137521118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04F7EB5-7583-4896-B9EC-4AA13F2E13B8}"/>
              </a:ext>
            </a:extLst>
          </p:cNvPr>
          <p:cNvSpPr txBox="1"/>
          <p:nvPr/>
        </p:nvSpPr>
        <p:spPr>
          <a:xfrm>
            <a:off x="355600" y="403315"/>
            <a:ext cx="11501120" cy="5078313"/>
          </a:xfrm>
          <a:prstGeom prst="rect">
            <a:avLst/>
          </a:prstGeom>
          <a:noFill/>
        </p:spPr>
        <p:txBody>
          <a:bodyPr wrap="square">
            <a:spAutoFit/>
          </a:bodyPr>
          <a:lstStyle/>
          <a:p>
            <a:pPr algn="l"/>
            <a:r>
              <a:rPr lang="es-ES" sz="1800" b="0" i="0" u="none" strike="noStrike" baseline="0" dirty="0">
                <a:latin typeface="Times-Roman"/>
              </a:rPr>
              <a:t>Seguidamente se despejan  las variables que interesan, la </a:t>
            </a:r>
            <a:r>
              <a:rPr lang="es-ES" sz="1800" b="1" i="1" u="none" strike="noStrike" baseline="0" dirty="0">
                <a:latin typeface="Times-Roman"/>
              </a:rPr>
              <a:t>concentración de cloruro</a:t>
            </a:r>
            <a:r>
              <a:rPr lang="es-ES" sz="1800" b="0" i="0" u="none" strike="noStrike" baseline="0" dirty="0">
                <a:latin typeface="Times-Roman"/>
              </a:rPr>
              <a:t> después de la confluencia, </a:t>
            </a:r>
            <a:r>
              <a:rPr lang="es-ES" sz="1800" b="1" i="1" u="none" strike="noStrike" baseline="0" dirty="0">
                <a:latin typeface="Times-Italic"/>
              </a:rPr>
              <a:t>C</a:t>
            </a:r>
            <a:r>
              <a:rPr lang="es-ES" sz="1800" b="1" i="0" u="none" strike="noStrike" baseline="-25000" dirty="0">
                <a:latin typeface="Times-Roman"/>
              </a:rPr>
              <a:t>m</a:t>
            </a:r>
            <a:r>
              <a:rPr lang="es-ES" sz="1800" b="0" i="0" u="none" strike="noStrike" baseline="0" dirty="0">
                <a:latin typeface="Times-Roman"/>
              </a:rPr>
              <a:t>.  Notar que el flujo de la mezcla es la suma de los dos flujos de corriente, </a:t>
            </a:r>
            <a:r>
              <a:rPr lang="es-ES" sz="1800" b="0" i="1" u="none" strike="noStrike" baseline="0" dirty="0" err="1">
                <a:latin typeface="Times-Italic"/>
              </a:rPr>
              <a:t>Q</a:t>
            </a:r>
            <a:r>
              <a:rPr lang="es-ES" sz="1800" b="0" i="0" u="none" strike="noStrike" baseline="-25000" dirty="0" err="1">
                <a:latin typeface="Times-Roman"/>
              </a:rPr>
              <a:t>s</a:t>
            </a:r>
            <a:r>
              <a:rPr lang="es-ES" dirty="0" err="1">
                <a:latin typeface="Pioneeee"/>
              </a:rPr>
              <a:t>+</a:t>
            </a:r>
            <a:r>
              <a:rPr lang="es-ES" sz="1800" b="0" i="1" u="none" strike="noStrike" baseline="0" dirty="0" err="1">
                <a:latin typeface="Times-Italic"/>
              </a:rPr>
              <a:t>Q</a:t>
            </a:r>
            <a:r>
              <a:rPr lang="es-ES" sz="1800" b="0" i="0" u="none" strike="noStrike" baseline="-25000" dirty="0" err="1">
                <a:latin typeface="Times-Roman"/>
              </a:rPr>
              <a:t>w</a:t>
            </a:r>
            <a:r>
              <a:rPr lang="es-ES" sz="1800" b="0" i="0" u="none" strike="noStrike" baseline="0" dirty="0">
                <a:latin typeface="Times-Roman"/>
              </a:rPr>
              <a:t>, y  se sustituye por </a:t>
            </a:r>
            <a:r>
              <a:rPr lang="es-ES" sz="1800" b="0" i="1" u="none" strike="noStrike" baseline="0" dirty="0">
                <a:latin typeface="Times-Italic"/>
              </a:rPr>
              <a:t>Q</a:t>
            </a:r>
            <a:r>
              <a:rPr lang="es-ES" sz="1800" b="0" i="0" u="none" strike="noStrike" baseline="-25000" dirty="0">
                <a:latin typeface="Times-Roman"/>
              </a:rPr>
              <a:t>m</a:t>
            </a:r>
            <a:r>
              <a:rPr lang="es-ES" sz="1800" b="0" i="0" u="none" strike="noStrike" baseline="0" dirty="0">
                <a:latin typeface="Times-Roman"/>
              </a:rPr>
              <a:t> en la siguiente expresión</a:t>
            </a:r>
          </a:p>
          <a:p>
            <a:pPr algn="l"/>
            <a:endParaRPr lang="es-ES" dirty="0">
              <a:latin typeface="Times-Roman"/>
            </a:endParaRPr>
          </a:p>
          <a:p>
            <a:pPr algn="l"/>
            <a:endParaRPr lang="es-ES" dirty="0">
              <a:latin typeface="Times-Roman"/>
            </a:endParaRPr>
          </a:p>
          <a:p>
            <a:pPr algn="l"/>
            <a:endParaRPr lang="es-ES" dirty="0">
              <a:latin typeface="Times-Roman"/>
            </a:endParaRPr>
          </a:p>
          <a:p>
            <a:pPr algn="l"/>
            <a:endParaRPr lang="es-ES" dirty="0">
              <a:latin typeface="Times-Roman"/>
            </a:endParaRPr>
          </a:p>
          <a:p>
            <a:pPr algn="l"/>
            <a:endParaRPr lang="es-ES" sz="1800" b="0" i="0" u="none" strike="noStrike" baseline="0" dirty="0">
              <a:latin typeface="Times-Roman"/>
            </a:endParaRPr>
          </a:p>
          <a:p>
            <a:pPr algn="l"/>
            <a:endParaRPr lang="es-ES" dirty="0">
              <a:latin typeface="Times-Roman"/>
            </a:endParaRPr>
          </a:p>
          <a:p>
            <a:pPr algn="l"/>
            <a:endParaRPr lang="es-ES" sz="1800" b="0" i="0" u="none" strike="noStrike" baseline="0" dirty="0">
              <a:latin typeface="Times-Roman"/>
            </a:endParaRPr>
          </a:p>
          <a:p>
            <a:pPr algn="l"/>
            <a:endParaRPr lang="es-ES" sz="1800" b="0" i="0" u="none" strike="noStrike" baseline="0" dirty="0">
              <a:latin typeface="Times-Roman"/>
            </a:endParaRPr>
          </a:p>
          <a:p>
            <a:pPr algn="l"/>
            <a:r>
              <a:rPr lang="es-ES" sz="1800" b="0" i="0" u="none" strike="noStrike" baseline="0" dirty="0">
                <a:latin typeface="Times-Roman"/>
              </a:rPr>
              <a:t>Los siguiente es sustituir en la expresión los datos de las variables conocidas  y sus respectivas unidades, para </a:t>
            </a:r>
            <a:r>
              <a:rPr lang="es-ES" sz="1800" b="0" i="1" u="none" strike="noStrike" baseline="0" dirty="0">
                <a:latin typeface="Times-Italic"/>
              </a:rPr>
              <a:t>C </a:t>
            </a:r>
            <a:r>
              <a:rPr lang="es-ES" sz="1800" b="0" i="0" u="none" strike="noStrike" baseline="0" dirty="0">
                <a:latin typeface="Times-Roman"/>
              </a:rPr>
              <a:t>son mg</a:t>
            </a:r>
            <a:r>
              <a:rPr lang="es-ES" sz="1800" b="0" i="0" u="none" strike="noStrike" baseline="0" dirty="0">
                <a:latin typeface="MathPackOne"/>
              </a:rPr>
              <a:t>/</a:t>
            </a:r>
            <a:r>
              <a:rPr lang="es-ES" sz="1800" b="0" i="0" u="none" strike="noStrike" baseline="0" dirty="0">
                <a:latin typeface="Times-Roman"/>
              </a:rPr>
              <a:t>L, y para </a:t>
            </a:r>
            <a:r>
              <a:rPr lang="es-ES" sz="1800" b="0" i="1" u="none" strike="noStrike" baseline="0" dirty="0">
                <a:latin typeface="Times-Italic"/>
              </a:rPr>
              <a:t>Q </a:t>
            </a:r>
            <a:r>
              <a:rPr lang="es-ES" sz="1800" b="0" i="0" u="none" strike="noStrike" baseline="0" dirty="0">
                <a:latin typeface="Times-Roman"/>
              </a:rPr>
              <a:t>son m</a:t>
            </a:r>
            <a:r>
              <a:rPr lang="es-ES" sz="1800" b="0" i="0" u="none" strike="noStrike" baseline="-25000" dirty="0">
                <a:latin typeface="Times-Roman"/>
              </a:rPr>
              <a:t>3</a:t>
            </a:r>
            <a:r>
              <a:rPr lang="es-ES" sz="1800" b="0" i="0" u="none" strike="noStrike" baseline="0" dirty="0">
                <a:latin typeface="MathPackOne"/>
              </a:rPr>
              <a:t>/</a:t>
            </a:r>
            <a:r>
              <a:rPr lang="es-ES" sz="1800" b="0" i="0" u="none" strike="noStrike" baseline="0" dirty="0">
                <a:latin typeface="Times-Roman"/>
              </a:rPr>
              <a:t>s. Se conservan las unidades de mezcla,  se hacen los cálculos fuera de la expresión. </a:t>
            </a:r>
            <a:r>
              <a:rPr lang="es-ES" dirty="0">
                <a:latin typeface="Times-Roman"/>
              </a:rPr>
              <a:t>En c</a:t>
            </a:r>
            <a:r>
              <a:rPr lang="es-ES" sz="1800" b="0" i="0" u="none" strike="noStrike" baseline="0" dirty="0">
                <a:latin typeface="Times-Roman"/>
              </a:rPr>
              <a:t>orriente abajo la concentración de cloruro es:</a:t>
            </a:r>
          </a:p>
          <a:p>
            <a:pPr algn="l"/>
            <a:endParaRPr lang="es-ES" dirty="0">
              <a:latin typeface="Times-Roman"/>
            </a:endParaRPr>
          </a:p>
          <a:p>
            <a:pPr algn="l"/>
            <a:endParaRPr lang="es-ES" dirty="0">
              <a:latin typeface="Times-Roman"/>
            </a:endParaRPr>
          </a:p>
          <a:p>
            <a:pPr algn="l"/>
            <a:endParaRPr lang="es-ES" dirty="0">
              <a:latin typeface="Times-Roman"/>
            </a:endParaRPr>
          </a:p>
          <a:p>
            <a:pPr algn="l"/>
            <a:endParaRPr lang="es-ES" dirty="0">
              <a:latin typeface="Times-Roman"/>
            </a:endParaRPr>
          </a:p>
          <a:p>
            <a:pPr algn="l"/>
            <a:endParaRPr lang="es-ES" dirty="0">
              <a:latin typeface="Times-Roman"/>
            </a:endParaRPr>
          </a:p>
        </p:txBody>
      </p:sp>
      <p:graphicFrame>
        <p:nvGraphicFramePr>
          <p:cNvPr id="2" name="Objeto 1">
            <a:extLst>
              <a:ext uri="{FF2B5EF4-FFF2-40B4-BE49-F238E27FC236}">
                <a16:creationId xmlns:a16="http://schemas.microsoft.com/office/drawing/2014/main" id="{73E1E4D7-695D-4BAC-9414-9A3889109587}"/>
              </a:ext>
            </a:extLst>
          </p:cNvPr>
          <p:cNvGraphicFramePr>
            <a:graphicFrameLocks noChangeAspect="1"/>
          </p:cNvGraphicFramePr>
          <p:nvPr>
            <p:extLst>
              <p:ext uri="{D42A27DB-BD31-4B8C-83A1-F6EECF244321}">
                <p14:modId xmlns:p14="http://schemas.microsoft.com/office/powerpoint/2010/main" val="2513771807"/>
              </p:ext>
            </p:extLst>
          </p:nvPr>
        </p:nvGraphicFramePr>
        <p:xfrm>
          <a:off x="673433" y="4626545"/>
          <a:ext cx="2943528" cy="1077912"/>
        </p:xfrm>
        <a:graphic>
          <a:graphicData uri="http://schemas.openxmlformats.org/presentationml/2006/ole">
            <mc:AlternateContent xmlns:mc="http://schemas.openxmlformats.org/markup-compatibility/2006">
              <mc:Choice xmlns:v="urn:schemas-microsoft-com:vml" Requires="v">
                <p:oleObj spid="_x0000_s25655" name="Equation" r:id="rId3" imgW="1180800" imgH="431640" progId="Equation.DSMT4">
                  <p:embed/>
                </p:oleObj>
              </mc:Choice>
              <mc:Fallback>
                <p:oleObj name="Equation" r:id="rId3" imgW="1180800" imgH="431640" progId="Equation.DSMT4">
                  <p:embed/>
                  <p:pic>
                    <p:nvPicPr>
                      <p:cNvPr id="0" name=""/>
                      <p:cNvPicPr/>
                      <p:nvPr/>
                    </p:nvPicPr>
                    <p:blipFill>
                      <a:blip r:embed="rId4"/>
                      <a:stretch>
                        <a:fillRect/>
                      </a:stretch>
                    </p:blipFill>
                    <p:spPr>
                      <a:xfrm>
                        <a:off x="673433" y="4626545"/>
                        <a:ext cx="2943528" cy="1077912"/>
                      </a:xfrm>
                      <a:prstGeom prst="rect">
                        <a:avLst/>
                      </a:prstGeom>
                    </p:spPr>
                  </p:pic>
                </p:oleObj>
              </mc:Fallback>
            </mc:AlternateContent>
          </a:graphicData>
        </a:graphic>
      </p:graphicFrame>
      <p:graphicFrame>
        <p:nvGraphicFramePr>
          <p:cNvPr id="8" name="Objeto 7">
            <a:extLst>
              <a:ext uri="{FF2B5EF4-FFF2-40B4-BE49-F238E27FC236}">
                <a16:creationId xmlns:a16="http://schemas.microsoft.com/office/drawing/2014/main" id="{65A9E600-0A8A-430F-BF60-C581A924BF5A}"/>
              </a:ext>
            </a:extLst>
          </p:cNvPr>
          <p:cNvGraphicFramePr>
            <a:graphicFrameLocks noChangeAspect="1"/>
          </p:cNvGraphicFramePr>
          <p:nvPr>
            <p:extLst>
              <p:ext uri="{D42A27DB-BD31-4B8C-83A1-F6EECF244321}">
                <p14:modId xmlns:p14="http://schemas.microsoft.com/office/powerpoint/2010/main" val="1374222531"/>
              </p:ext>
            </p:extLst>
          </p:nvPr>
        </p:nvGraphicFramePr>
        <p:xfrm>
          <a:off x="5918199" y="4491659"/>
          <a:ext cx="4790441" cy="1400978"/>
        </p:xfrm>
        <a:graphic>
          <a:graphicData uri="http://schemas.openxmlformats.org/presentationml/2006/ole">
            <mc:AlternateContent xmlns:mc="http://schemas.openxmlformats.org/markup-compatibility/2006">
              <mc:Choice xmlns:v="urn:schemas-microsoft-com:vml" Requires="v">
                <p:oleObj spid="_x0000_s25656" name="Equation" r:id="rId5" imgW="2692080" imgH="787320" progId="Equation.DSMT4">
                  <p:embed/>
                </p:oleObj>
              </mc:Choice>
              <mc:Fallback>
                <p:oleObj name="Equation" r:id="rId5" imgW="2692080" imgH="787320" progId="Equation.DSMT4">
                  <p:embed/>
                  <p:pic>
                    <p:nvPicPr>
                      <p:cNvPr id="0" name=""/>
                      <p:cNvPicPr/>
                      <p:nvPr/>
                    </p:nvPicPr>
                    <p:blipFill>
                      <a:blip r:embed="rId6"/>
                      <a:stretch>
                        <a:fillRect/>
                      </a:stretch>
                    </p:blipFill>
                    <p:spPr>
                      <a:xfrm>
                        <a:off x="5918199" y="4491659"/>
                        <a:ext cx="4790441" cy="1400978"/>
                      </a:xfrm>
                      <a:prstGeom prst="rect">
                        <a:avLst/>
                      </a:prstGeom>
                    </p:spPr>
                  </p:pic>
                </p:oleObj>
              </mc:Fallback>
            </mc:AlternateContent>
          </a:graphicData>
        </a:graphic>
      </p:graphicFrame>
      <p:graphicFrame>
        <p:nvGraphicFramePr>
          <p:cNvPr id="5" name="Objeto 4">
            <a:extLst>
              <a:ext uri="{FF2B5EF4-FFF2-40B4-BE49-F238E27FC236}">
                <a16:creationId xmlns:a16="http://schemas.microsoft.com/office/drawing/2014/main" id="{441A2BB3-DC02-4D30-82B8-115688C3E6D7}"/>
              </a:ext>
            </a:extLst>
          </p:cNvPr>
          <p:cNvGraphicFramePr>
            <a:graphicFrameLocks noChangeAspect="1"/>
          </p:cNvGraphicFramePr>
          <p:nvPr>
            <p:extLst>
              <p:ext uri="{D42A27DB-BD31-4B8C-83A1-F6EECF244321}">
                <p14:modId xmlns:p14="http://schemas.microsoft.com/office/powerpoint/2010/main" val="2047656289"/>
              </p:ext>
            </p:extLst>
          </p:nvPr>
        </p:nvGraphicFramePr>
        <p:xfrm>
          <a:off x="1024314" y="1215293"/>
          <a:ext cx="2894438" cy="433448"/>
        </p:xfrm>
        <a:graphic>
          <a:graphicData uri="http://schemas.openxmlformats.org/presentationml/2006/ole">
            <mc:AlternateContent xmlns:mc="http://schemas.openxmlformats.org/markup-compatibility/2006">
              <mc:Choice xmlns:v="urn:schemas-microsoft-com:vml" Requires="v">
                <p:oleObj spid="_x0000_s25657" name="Equation" r:id="rId7" imgW="1523880" imgH="228600" progId="Equation.DSMT4">
                  <p:embed/>
                </p:oleObj>
              </mc:Choice>
              <mc:Fallback>
                <p:oleObj name="Equation" r:id="rId7" imgW="1523880" imgH="228600" progId="Equation.DSMT4">
                  <p:embed/>
                  <p:pic>
                    <p:nvPicPr>
                      <p:cNvPr id="27" name="Objeto 26">
                        <a:extLst>
                          <a:ext uri="{FF2B5EF4-FFF2-40B4-BE49-F238E27FC236}">
                            <a16:creationId xmlns:a16="http://schemas.microsoft.com/office/drawing/2014/main" id="{EA225332-A003-418A-B25E-F7BCA7D0AE9A}"/>
                          </a:ext>
                        </a:extLst>
                      </p:cNvPr>
                      <p:cNvPicPr/>
                      <p:nvPr/>
                    </p:nvPicPr>
                    <p:blipFill>
                      <a:blip r:embed="rId8"/>
                      <a:stretch>
                        <a:fillRect/>
                      </a:stretch>
                    </p:blipFill>
                    <p:spPr>
                      <a:xfrm>
                        <a:off x="1024314" y="1215293"/>
                        <a:ext cx="2894438" cy="433448"/>
                      </a:xfrm>
                      <a:prstGeom prst="rect">
                        <a:avLst/>
                      </a:prstGeom>
                    </p:spPr>
                  </p:pic>
                </p:oleObj>
              </mc:Fallback>
            </mc:AlternateContent>
          </a:graphicData>
        </a:graphic>
      </p:graphicFrame>
      <p:graphicFrame>
        <p:nvGraphicFramePr>
          <p:cNvPr id="4" name="Objeto 3">
            <a:extLst>
              <a:ext uri="{FF2B5EF4-FFF2-40B4-BE49-F238E27FC236}">
                <a16:creationId xmlns:a16="http://schemas.microsoft.com/office/drawing/2014/main" id="{BA0153AE-4C3D-4330-9768-D0F71CA97764}"/>
              </a:ext>
            </a:extLst>
          </p:cNvPr>
          <p:cNvGraphicFramePr>
            <a:graphicFrameLocks noChangeAspect="1"/>
          </p:cNvGraphicFramePr>
          <p:nvPr>
            <p:extLst>
              <p:ext uri="{D42A27DB-BD31-4B8C-83A1-F6EECF244321}">
                <p14:modId xmlns:p14="http://schemas.microsoft.com/office/powerpoint/2010/main" val="2353071138"/>
              </p:ext>
            </p:extLst>
          </p:nvPr>
        </p:nvGraphicFramePr>
        <p:xfrm>
          <a:off x="1338327" y="2585117"/>
          <a:ext cx="1729993" cy="471816"/>
        </p:xfrm>
        <a:graphic>
          <a:graphicData uri="http://schemas.openxmlformats.org/presentationml/2006/ole">
            <mc:AlternateContent xmlns:mc="http://schemas.openxmlformats.org/markup-compatibility/2006">
              <mc:Choice xmlns:v="urn:schemas-microsoft-com:vml" Requires="v">
                <p:oleObj spid="_x0000_s25658" name="Equation" r:id="rId9" imgW="838080" imgH="228600" progId="Equation.DSMT4">
                  <p:embed/>
                </p:oleObj>
              </mc:Choice>
              <mc:Fallback>
                <p:oleObj name="Equation" r:id="rId9" imgW="838080" imgH="228600" progId="Equation.DSMT4">
                  <p:embed/>
                  <p:pic>
                    <p:nvPicPr>
                      <p:cNvPr id="0" name=""/>
                      <p:cNvPicPr/>
                      <p:nvPr/>
                    </p:nvPicPr>
                    <p:blipFill>
                      <a:blip r:embed="rId10"/>
                      <a:stretch>
                        <a:fillRect/>
                      </a:stretch>
                    </p:blipFill>
                    <p:spPr>
                      <a:xfrm>
                        <a:off x="1338327" y="2585117"/>
                        <a:ext cx="1729993" cy="471816"/>
                      </a:xfrm>
                      <a:prstGeom prst="rect">
                        <a:avLst/>
                      </a:prstGeom>
                    </p:spPr>
                  </p:pic>
                </p:oleObj>
              </mc:Fallback>
            </mc:AlternateContent>
          </a:graphicData>
        </a:graphic>
      </p:graphicFrame>
      <p:sp>
        <p:nvSpPr>
          <p:cNvPr id="6" name="Rectángulo 5">
            <a:extLst>
              <a:ext uri="{FF2B5EF4-FFF2-40B4-BE49-F238E27FC236}">
                <a16:creationId xmlns:a16="http://schemas.microsoft.com/office/drawing/2014/main" id="{F0631076-CE02-4351-9023-0F3604325ED9}"/>
              </a:ext>
            </a:extLst>
          </p:cNvPr>
          <p:cNvSpPr/>
          <p:nvPr/>
        </p:nvSpPr>
        <p:spPr>
          <a:xfrm>
            <a:off x="1338327" y="2544560"/>
            <a:ext cx="420910" cy="479589"/>
          </a:xfrm>
          <a:prstGeom prst="rect">
            <a:avLst/>
          </a:prstGeom>
          <a:solidFill>
            <a:srgbClr val="FF0000">
              <a:alpha val="2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Rectángulo 8">
            <a:extLst>
              <a:ext uri="{FF2B5EF4-FFF2-40B4-BE49-F238E27FC236}">
                <a16:creationId xmlns:a16="http://schemas.microsoft.com/office/drawing/2014/main" id="{E7C8439B-4DC9-48A8-8967-1FD782F41431}"/>
              </a:ext>
            </a:extLst>
          </p:cNvPr>
          <p:cNvSpPr/>
          <p:nvPr/>
        </p:nvSpPr>
        <p:spPr>
          <a:xfrm>
            <a:off x="3502193" y="1215293"/>
            <a:ext cx="416559" cy="479544"/>
          </a:xfrm>
          <a:prstGeom prst="rect">
            <a:avLst/>
          </a:prstGeom>
          <a:solidFill>
            <a:srgbClr val="FF0000">
              <a:alpha val="2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aphicFrame>
        <p:nvGraphicFramePr>
          <p:cNvPr id="7" name="Objeto 6">
            <a:extLst>
              <a:ext uri="{FF2B5EF4-FFF2-40B4-BE49-F238E27FC236}">
                <a16:creationId xmlns:a16="http://schemas.microsoft.com/office/drawing/2014/main" id="{8A5C9FB6-1E2C-406E-94EC-CCF3BEABB330}"/>
              </a:ext>
            </a:extLst>
          </p:cNvPr>
          <p:cNvGraphicFramePr>
            <a:graphicFrameLocks noChangeAspect="1"/>
          </p:cNvGraphicFramePr>
          <p:nvPr>
            <p:extLst>
              <p:ext uri="{D42A27DB-BD31-4B8C-83A1-F6EECF244321}">
                <p14:modId xmlns:p14="http://schemas.microsoft.com/office/powerpoint/2010/main" val="1053395982"/>
              </p:ext>
            </p:extLst>
          </p:nvPr>
        </p:nvGraphicFramePr>
        <p:xfrm>
          <a:off x="7198835" y="1421548"/>
          <a:ext cx="3112551" cy="454387"/>
        </p:xfrm>
        <a:graphic>
          <a:graphicData uri="http://schemas.openxmlformats.org/presentationml/2006/ole">
            <mc:AlternateContent xmlns:mc="http://schemas.openxmlformats.org/markup-compatibility/2006">
              <mc:Choice xmlns:v="urn:schemas-microsoft-com:vml" Requires="v">
                <p:oleObj spid="_x0000_s25659" name="Equation" r:id="rId11" imgW="1739880" imgH="253800" progId="Equation.DSMT4">
                  <p:embed/>
                </p:oleObj>
              </mc:Choice>
              <mc:Fallback>
                <p:oleObj name="Equation" r:id="rId11" imgW="1739880" imgH="253800" progId="Equation.DSMT4">
                  <p:embed/>
                  <p:pic>
                    <p:nvPicPr>
                      <p:cNvPr id="0" name=""/>
                      <p:cNvPicPr/>
                      <p:nvPr/>
                    </p:nvPicPr>
                    <p:blipFill>
                      <a:blip r:embed="rId12"/>
                      <a:stretch>
                        <a:fillRect/>
                      </a:stretch>
                    </p:blipFill>
                    <p:spPr>
                      <a:xfrm>
                        <a:off x="7198835" y="1421548"/>
                        <a:ext cx="3112551" cy="454387"/>
                      </a:xfrm>
                      <a:prstGeom prst="rect">
                        <a:avLst/>
                      </a:prstGeom>
                    </p:spPr>
                  </p:pic>
                </p:oleObj>
              </mc:Fallback>
            </mc:AlternateContent>
          </a:graphicData>
        </a:graphic>
      </p:graphicFrame>
      <p:graphicFrame>
        <p:nvGraphicFramePr>
          <p:cNvPr id="10" name="Objeto 9">
            <a:extLst>
              <a:ext uri="{FF2B5EF4-FFF2-40B4-BE49-F238E27FC236}">
                <a16:creationId xmlns:a16="http://schemas.microsoft.com/office/drawing/2014/main" id="{26A0D807-2993-4D8C-B375-9477364FC71F}"/>
              </a:ext>
            </a:extLst>
          </p:cNvPr>
          <p:cNvGraphicFramePr>
            <a:graphicFrameLocks noChangeAspect="1"/>
          </p:cNvGraphicFramePr>
          <p:nvPr>
            <p:extLst>
              <p:ext uri="{D42A27DB-BD31-4B8C-83A1-F6EECF244321}">
                <p14:modId xmlns:p14="http://schemas.microsoft.com/office/powerpoint/2010/main" val="3740022531"/>
              </p:ext>
            </p:extLst>
          </p:nvPr>
        </p:nvGraphicFramePr>
        <p:xfrm>
          <a:off x="7717864" y="2087980"/>
          <a:ext cx="2015566" cy="736873"/>
        </p:xfrm>
        <a:graphic>
          <a:graphicData uri="http://schemas.openxmlformats.org/presentationml/2006/ole">
            <mc:AlternateContent xmlns:mc="http://schemas.openxmlformats.org/markup-compatibility/2006">
              <mc:Choice xmlns:v="urn:schemas-microsoft-com:vml" Requires="v">
                <p:oleObj spid="_x0000_s25660" name="Equation" r:id="rId13" imgW="1180800" imgH="431640" progId="Equation.DSMT4">
                  <p:embed/>
                </p:oleObj>
              </mc:Choice>
              <mc:Fallback>
                <p:oleObj name="Equation" r:id="rId13" imgW="1180800" imgH="431640" progId="Equation.DSMT4">
                  <p:embed/>
                  <p:pic>
                    <p:nvPicPr>
                      <p:cNvPr id="0" name=""/>
                      <p:cNvPicPr/>
                      <p:nvPr/>
                    </p:nvPicPr>
                    <p:blipFill>
                      <a:blip r:embed="rId14"/>
                      <a:stretch>
                        <a:fillRect/>
                      </a:stretch>
                    </p:blipFill>
                    <p:spPr>
                      <a:xfrm>
                        <a:off x="7717864" y="2087980"/>
                        <a:ext cx="2015566" cy="736873"/>
                      </a:xfrm>
                      <a:prstGeom prst="rect">
                        <a:avLst/>
                      </a:prstGeom>
                    </p:spPr>
                  </p:pic>
                </p:oleObj>
              </mc:Fallback>
            </mc:AlternateContent>
          </a:graphicData>
        </a:graphic>
      </p:graphicFrame>
      <p:graphicFrame>
        <p:nvGraphicFramePr>
          <p:cNvPr id="11" name="Objeto 10">
            <a:extLst>
              <a:ext uri="{FF2B5EF4-FFF2-40B4-BE49-F238E27FC236}">
                <a16:creationId xmlns:a16="http://schemas.microsoft.com/office/drawing/2014/main" id="{5EC15B32-8BF1-4897-8A50-D8FFADE7E82A}"/>
              </a:ext>
            </a:extLst>
          </p:cNvPr>
          <p:cNvGraphicFramePr>
            <a:graphicFrameLocks noChangeAspect="1"/>
          </p:cNvGraphicFramePr>
          <p:nvPr>
            <p:extLst>
              <p:ext uri="{D42A27DB-BD31-4B8C-83A1-F6EECF244321}">
                <p14:modId xmlns:p14="http://schemas.microsoft.com/office/powerpoint/2010/main" val="3393517326"/>
              </p:ext>
            </p:extLst>
          </p:nvPr>
        </p:nvGraphicFramePr>
        <p:xfrm>
          <a:off x="1136675" y="1875935"/>
          <a:ext cx="2480286" cy="433448"/>
        </p:xfrm>
        <a:graphic>
          <a:graphicData uri="http://schemas.openxmlformats.org/presentationml/2006/ole">
            <mc:AlternateContent xmlns:mc="http://schemas.openxmlformats.org/markup-compatibility/2006">
              <mc:Choice xmlns:v="urn:schemas-microsoft-com:vml" Requires="v">
                <p:oleObj spid="_x0000_s25661" name="Equation" r:id="rId15" imgW="1307880" imgH="228600" progId="Equation.DSMT4">
                  <p:embed/>
                </p:oleObj>
              </mc:Choice>
              <mc:Fallback>
                <p:oleObj name="Equation" r:id="rId15" imgW="1307880" imgH="228600" progId="Equation.DSMT4">
                  <p:embed/>
                  <p:pic>
                    <p:nvPicPr>
                      <p:cNvPr id="0" name=""/>
                      <p:cNvPicPr/>
                      <p:nvPr/>
                    </p:nvPicPr>
                    <p:blipFill>
                      <a:blip r:embed="rId16"/>
                      <a:stretch>
                        <a:fillRect/>
                      </a:stretch>
                    </p:blipFill>
                    <p:spPr>
                      <a:xfrm>
                        <a:off x="1136675" y="1875935"/>
                        <a:ext cx="2480286" cy="433448"/>
                      </a:xfrm>
                      <a:prstGeom prst="rect">
                        <a:avLst/>
                      </a:prstGeom>
                    </p:spPr>
                  </p:pic>
                </p:oleObj>
              </mc:Fallback>
            </mc:AlternateContent>
          </a:graphicData>
        </a:graphic>
      </p:graphicFrame>
      <p:sp>
        <p:nvSpPr>
          <p:cNvPr id="12" name="Rectángulo 11">
            <a:extLst>
              <a:ext uri="{FF2B5EF4-FFF2-40B4-BE49-F238E27FC236}">
                <a16:creationId xmlns:a16="http://schemas.microsoft.com/office/drawing/2014/main" id="{8CC3D624-86A6-4A99-A3F3-F747B99A0118}"/>
              </a:ext>
            </a:extLst>
          </p:cNvPr>
          <p:cNvSpPr/>
          <p:nvPr/>
        </p:nvSpPr>
        <p:spPr>
          <a:xfrm>
            <a:off x="1464055" y="1871570"/>
            <a:ext cx="416559" cy="479544"/>
          </a:xfrm>
          <a:prstGeom prst="rect">
            <a:avLst/>
          </a:prstGeom>
          <a:solidFill>
            <a:srgbClr val="FF0000">
              <a:alpha val="2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14" name="Conector recto de flecha 13">
            <a:extLst>
              <a:ext uri="{FF2B5EF4-FFF2-40B4-BE49-F238E27FC236}">
                <a16:creationId xmlns:a16="http://schemas.microsoft.com/office/drawing/2014/main" id="{AD61919A-B553-4713-8739-72C2F8C1C276}"/>
              </a:ext>
            </a:extLst>
          </p:cNvPr>
          <p:cNvCxnSpPr>
            <a:cxnSpLocks/>
          </p:cNvCxnSpPr>
          <p:nvPr/>
        </p:nvCxnSpPr>
        <p:spPr>
          <a:xfrm flipV="1">
            <a:off x="3776710" y="1694837"/>
            <a:ext cx="3284490" cy="41650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a:extLst>
              <a:ext uri="{FF2B5EF4-FFF2-40B4-BE49-F238E27FC236}">
                <a16:creationId xmlns:a16="http://schemas.microsoft.com/office/drawing/2014/main" id="{15D54179-A0B4-4AE9-B447-B33DF3715FEE}"/>
              </a:ext>
            </a:extLst>
          </p:cNvPr>
          <p:cNvCxnSpPr>
            <a:endCxn id="8" idx="1"/>
          </p:cNvCxnSpPr>
          <p:nvPr/>
        </p:nvCxnSpPr>
        <p:spPr>
          <a:xfrm>
            <a:off x="3068320" y="3901440"/>
            <a:ext cx="2849879" cy="129070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95734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51692" y="411593"/>
            <a:ext cx="11336215" cy="5909310"/>
          </a:xfrm>
          <a:prstGeom prst="rect">
            <a:avLst/>
          </a:prstGeom>
        </p:spPr>
        <p:txBody>
          <a:bodyPr wrap="square">
            <a:spAutoFit/>
          </a:bodyPr>
          <a:lstStyle/>
          <a:p>
            <a:r>
              <a:rPr lang="es-ES" sz="2400" i="0" u="none" strike="noStrike" baseline="0" dirty="0">
                <a:latin typeface="Times New Roman" panose="02020603050405020304" pitchFamily="18" charset="0"/>
                <a:cs typeface="Times New Roman" panose="02020603050405020304" pitchFamily="18" charset="0"/>
              </a:rPr>
              <a:t>Sistemas en estado estable con contaminantes no conservativos</a:t>
            </a:r>
          </a:p>
          <a:p>
            <a:pPr algn="just"/>
            <a:r>
              <a:rPr lang="es-ES" dirty="0">
                <a:latin typeface="Times New Roman" panose="02020603050405020304" pitchFamily="18" charset="0"/>
                <a:cs typeface="Times New Roman" panose="02020603050405020304" pitchFamily="18" charset="0"/>
              </a:rPr>
              <a:t>Si suponemos que las condiciones estables prevalecen y tratamos con contaminantes que no se conservan, entonces (1.12) sería</a:t>
            </a:r>
          </a:p>
          <a:p>
            <a:pPr algn="just"/>
            <a:endParaRPr lang="es-ES" dirty="0">
              <a:latin typeface="Times-Roman"/>
            </a:endParaRPr>
          </a:p>
          <a:p>
            <a:pPr algn="just"/>
            <a:endParaRPr lang="es-ES" sz="2000" dirty="0">
              <a:latin typeface="Times New Roman" panose="02020603050405020304" pitchFamily="18" charset="0"/>
              <a:cs typeface="Times New Roman" panose="02020603050405020304" pitchFamily="18" charset="0"/>
            </a:endParaRPr>
          </a:p>
          <a:p>
            <a:pPr algn="just"/>
            <a:endParaRPr lang="es-ES" sz="2000" dirty="0">
              <a:latin typeface="Times New Roman" panose="02020603050405020304" pitchFamily="18" charset="0"/>
              <a:cs typeface="Times New Roman" panose="02020603050405020304" pitchFamily="18" charset="0"/>
            </a:endParaRPr>
          </a:p>
          <a:p>
            <a:pPr algn="just"/>
            <a:r>
              <a:rPr lang="es-ES" sz="2000" dirty="0">
                <a:latin typeface="Times New Roman" panose="02020603050405020304" pitchFamily="18" charset="0"/>
                <a:cs typeface="Times New Roman" panose="02020603050405020304" pitchFamily="18" charset="0"/>
              </a:rPr>
              <a:t>Un reactor por lote (</a:t>
            </a:r>
            <a:r>
              <a:rPr lang="es-ES" sz="2000" dirty="0" err="1">
                <a:latin typeface="Times New Roman" panose="02020603050405020304" pitchFamily="18" charset="0"/>
                <a:cs typeface="Times New Roman" panose="02020603050405020304" pitchFamily="18" charset="0"/>
              </a:rPr>
              <a:t>batch</a:t>
            </a:r>
            <a:r>
              <a:rPr lang="es-ES" sz="2000" dirty="0">
                <a:latin typeface="Times New Roman" panose="02020603050405020304" pitchFamily="18" charset="0"/>
                <a:cs typeface="Times New Roman" panose="02020603050405020304" pitchFamily="18" charset="0"/>
              </a:rPr>
              <a:t>) no puede describir un sistema de estado estable para una sustancia no conservativa, debido que hay entrada y salida. Existe un gran número de tipos de reactores posibles, con dos de estos tipos de reactores ideales, se puede crear un gran número de modelos de procesos ambientales. </a:t>
            </a:r>
          </a:p>
          <a:p>
            <a:pPr algn="just"/>
            <a:endParaRPr lang="es-ES" sz="2000" dirty="0">
              <a:latin typeface="Times New Roman" panose="02020603050405020304" pitchFamily="18" charset="0"/>
              <a:cs typeface="Times New Roman" panose="02020603050405020304" pitchFamily="18" charset="0"/>
            </a:endParaRPr>
          </a:p>
          <a:p>
            <a:pPr algn="just"/>
            <a:r>
              <a:rPr lang="es-ES" sz="2000" dirty="0">
                <a:latin typeface="Times New Roman" panose="02020603050405020304" pitchFamily="18" charset="0"/>
                <a:cs typeface="Times New Roman" panose="02020603050405020304" pitchFamily="18" charset="0"/>
              </a:rPr>
              <a:t>Para distinguir estos dos reactores ideales se define el tipo de mezcla del sistema. En el primero, las sustancias  en el sistema están mezcladas homogéneamente, como en un reactor </a:t>
            </a:r>
            <a:r>
              <a:rPr lang="en-US" sz="2000" i="1" dirty="0">
                <a:latin typeface="Times New Roman" panose="02020603050405020304" pitchFamily="18" charset="0"/>
                <a:cs typeface="Times New Roman" panose="02020603050405020304" pitchFamily="18" charset="0"/>
              </a:rPr>
              <a:t>batch</a:t>
            </a:r>
            <a:r>
              <a:rPr lang="en-US" sz="2000" dirty="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Este sistema se denomina de diversas formas: </a:t>
            </a:r>
            <a:r>
              <a:rPr lang="es-MX" sz="2000" b="1" i="1" dirty="0">
                <a:latin typeface="Times New Roman" panose="02020603050405020304" pitchFamily="18" charset="0"/>
                <a:cs typeface="Times New Roman" panose="02020603050405020304" pitchFamily="18" charset="0"/>
              </a:rPr>
              <a:t>tanque reactor continuamente batido o agitado </a:t>
            </a:r>
            <a:r>
              <a:rPr lang="es-MX" sz="2000" b="1" dirty="0">
                <a:latin typeface="Times New Roman" panose="02020603050405020304" pitchFamily="18" charset="0"/>
                <a:cs typeface="Times New Roman" panose="02020603050405020304" pitchFamily="18" charset="0"/>
              </a:rPr>
              <a:t>(CSTR, </a:t>
            </a:r>
            <a:r>
              <a:rPr lang="es-MX" sz="2000" b="1" i="1" dirty="0" err="1">
                <a:latin typeface="Times New Roman" panose="02020603050405020304" pitchFamily="18" charset="0"/>
                <a:cs typeface="Times New Roman" panose="02020603050405020304" pitchFamily="18" charset="0"/>
              </a:rPr>
              <a:t>continuously</a:t>
            </a:r>
            <a:r>
              <a:rPr lang="es-MX" sz="2000" b="1" i="1" dirty="0">
                <a:latin typeface="Times New Roman" panose="02020603050405020304" pitchFamily="18" charset="0"/>
                <a:cs typeface="Times New Roman" panose="02020603050405020304" pitchFamily="18" charset="0"/>
              </a:rPr>
              <a:t> </a:t>
            </a:r>
            <a:r>
              <a:rPr lang="es-MX" sz="2000" b="1" i="1" dirty="0" err="1">
                <a:latin typeface="Times New Roman" panose="02020603050405020304" pitchFamily="18" charset="0"/>
                <a:cs typeface="Times New Roman" panose="02020603050405020304" pitchFamily="18" charset="0"/>
              </a:rPr>
              <a:t>stirred</a:t>
            </a:r>
            <a:r>
              <a:rPr lang="es-MX" sz="2000" b="1" i="1" dirty="0">
                <a:latin typeface="Times New Roman" panose="02020603050405020304" pitchFamily="18" charset="0"/>
                <a:cs typeface="Times New Roman" panose="02020603050405020304" pitchFamily="18" charset="0"/>
              </a:rPr>
              <a:t> </a:t>
            </a:r>
            <a:r>
              <a:rPr lang="es-MX" sz="2000" b="1" i="1" dirty="0" err="1">
                <a:latin typeface="Times New Roman" panose="02020603050405020304" pitchFamily="18" charset="0"/>
                <a:cs typeface="Times New Roman" panose="02020603050405020304" pitchFamily="18" charset="0"/>
              </a:rPr>
              <a:t>tank</a:t>
            </a:r>
            <a:r>
              <a:rPr lang="es-MX" sz="2000" b="1" i="1" dirty="0">
                <a:latin typeface="Times New Roman" panose="02020603050405020304" pitchFamily="18" charset="0"/>
                <a:cs typeface="Times New Roman" panose="02020603050405020304" pitchFamily="18" charset="0"/>
              </a:rPr>
              <a:t> reactor</a:t>
            </a:r>
            <a:r>
              <a:rPr lang="es-MX" sz="2000" b="1" dirty="0">
                <a:latin typeface="Times New Roman" panose="02020603050405020304" pitchFamily="18" charset="0"/>
                <a:cs typeface="Times New Roman" panose="02020603050405020304" pitchFamily="18" charset="0"/>
              </a:rPr>
              <a:t>)</a:t>
            </a:r>
            <a:r>
              <a:rPr lang="es-MX" sz="2000" dirty="0">
                <a:latin typeface="Times New Roman" panose="02020603050405020304" pitchFamily="18" charset="0"/>
                <a:cs typeface="Times New Roman" panose="02020603050405020304" pitchFamily="18" charset="0"/>
              </a:rPr>
              <a:t>, reactor de flujo perfectamente mezclado y modelo de caja de mezcla completa. El agua en  un charco superficial con una entrada y una </a:t>
            </a:r>
            <a:r>
              <a:rPr lang="es-ES" sz="2000" dirty="0">
                <a:latin typeface="Times New Roman" panose="02020603050405020304" pitchFamily="18" charset="0"/>
                <a:cs typeface="Times New Roman" panose="02020603050405020304" pitchFamily="18" charset="0"/>
              </a:rPr>
              <a:t>salida es un modelo simple de CSTR típico, como el aire dentro de un espacio bien ventilado. El concepto clave es que la concentración C, dentro del contenedor CSTR es uniforme. Posteriormente veremos del  comportamiento de un modelo CSTR y, </a:t>
            </a:r>
            <a:r>
              <a:rPr lang="es-ES" sz="2000" dirty="0" err="1">
                <a:latin typeface="Times New Roman" panose="02020603050405020304" pitchFamily="18" charset="0"/>
                <a:cs typeface="Times New Roman" panose="02020603050405020304" pitchFamily="18" charset="0"/>
              </a:rPr>
              <a:t>asi</a:t>
            </a:r>
            <a:r>
              <a:rPr lang="es-ES" sz="2000" dirty="0">
                <a:latin typeface="Times New Roman" panose="02020603050405020304" pitchFamily="18" charset="0"/>
                <a:cs typeface="Times New Roman" panose="02020603050405020304" pitchFamily="18" charset="0"/>
              </a:rPr>
              <a:t> mismo después, revisaremos el otro modelo ideal que se utiliza con mas frecuencia, el reactor tapón de flujo (PFR, </a:t>
            </a:r>
            <a:r>
              <a:rPr lang="es-ES" sz="2000" b="1" i="1" dirty="0" err="1">
                <a:latin typeface="Times New Roman" panose="02020603050405020304" pitchFamily="18" charset="0"/>
                <a:cs typeface="Times New Roman" panose="02020603050405020304" pitchFamily="18" charset="0"/>
              </a:rPr>
              <a:t>plug</a:t>
            </a:r>
            <a:r>
              <a:rPr lang="es-ES" sz="2000" b="1" i="1" dirty="0">
                <a:latin typeface="Times New Roman" panose="02020603050405020304" pitchFamily="18" charset="0"/>
                <a:cs typeface="Times New Roman" panose="02020603050405020304" pitchFamily="18" charset="0"/>
              </a:rPr>
              <a:t> </a:t>
            </a:r>
            <a:r>
              <a:rPr lang="es-ES" sz="2000" b="1" i="1" dirty="0" err="1">
                <a:latin typeface="Times New Roman" panose="02020603050405020304" pitchFamily="18" charset="0"/>
                <a:cs typeface="Times New Roman" panose="02020603050405020304" pitchFamily="18" charset="0"/>
              </a:rPr>
              <a:t>flow</a:t>
            </a:r>
            <a:r>
              <a:rPr lang="es-ES" sz="2000" b="1" i="1" dirty="0">
                <a:latin typeface="Times New Roman" panose="02020603050405020304" pitchFamily="18" charset="0"/>
                <a:cs typeface="Times New Roman" panose="02020603050405020304" pitchFamily="18" charset="0"/>
              </a:rPr>
              <a:t> reactor</a:t>
            </a:r>
            <a:r>
              <a:rPr lang="es-ES" sz="2000" dirty="0">
                <a:latin typeface="Times New Roman" panose="02020603050405020304" pitchFamily="18" charset="0"/>
                <a:cs typeface="Times New Roman" panose="02020603050405020304" pitchFamily="18" charset="0"/>
              </a:rPr>
              <a:t>).</a:t>
            </a:r>
            <a:endParaRPr lang="es-MX" sz="2000" dirty="0">
              <a:latin typeface="Times New Roman" panose="02020603050405020304" pitchFamily="18" charset="0"/>
              <a:cs typeface="Times New Roman" panose="02020603050405020304" pitchFamily="18" charset="0"/>
            </a:endParaRPr>
          </a:p>
        </p:txBody>
      </p:sp>
      <p:graphicFrame>
        <p:nvGraphicFramePr>
          <p:cNvPr id="5" name="Objeto 4"/>
          <p:cNvGraphicFramePr>
            <a:graphicFrameLocks noChangeAspect="1"/>
          </p:cNvGraphicFramePr>
          <p:nvPr/>
        </p:nvGraphicFramePr>
        <p:xfrm>
          <a:off x="1718950" y="1580051"/>
          <a:ext cx="8601698" cy="436318"/>
        </p:xfrm>
        <a:graphic>
          <a:graphicData uri="http://schemas.openxmlformats.org/presentationml/2006/ole">
            <mc:AlternateContent xmlns:mc="http://schemas.openxmlformats.org/markup-compatibility/2006">
              <mc:Choice xmlns:v="urn:schemas-microsoft-com:vml" Requires="v">
                <p:oleObj spid="_x0000_s30725" name="Equation" r:id="rId3" imgW="3504960" imgH="177480" progId="Equation.DSMT4">
                  <p:embed/>
                </p:oleObj>
              </mc:Choice>
              <mc:Fallback>
                <p:oleObj name="Equation" r:id="rId3" imgW="3504960" imgH="177480" progId="Equation.DSMT4">
                  <p:embed/>
                  <p:pic>
                    <p:nvPicPr>
                      <p:cNvPr id="5" name="Objeto 4"/>
                      <p:cNvPicPr/>
                      <p:nvPr/>
                    </p:nvPicPr>
                    <p:blipFill>
                      <a:blip r:embed="rId4"/>
                      <a:stretch>
                        <a:fillRect/>
                      </a:stretch>
                    </p:blipFill>
                    <p:spPr>
                      <a:xfrm>
                        <a:off x="1718950" y="1580051"/>
                        <a:ext cx="8601698" cy="436318"/>
                      </a:xfrm>
                      <a:prstGeom prst="rect">
                        <a:avLst/>
                      </a:prstGeom>
                    </p:spPr>
                  </p:pic>
                </p:oleObj>
              </mc:Fallback>
            </mc:AlternateContent>
          </a:graphicData>
        </a:graphic>
      </p:graphicFrame>
    </p:spTree>
    <p:extLst>
      <p:ext uri="{BB962C8B-B14F-4D97-AF65-F5344CB8AC3E}">
        <p14:creationId xmlns:p14="http://schemas.microsoft.com/office/powerpoint/2010/main" val="32126705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7909" y="404844"/>
            <a:ext cx="11582400" cy="5940088"/>
          </a:xfrm>
          <a:prstGeom prst="rect">
            <a:avLst/>
          </a:prstGeom>
        </p:spPr>
        <p:txBody>
          <a:bodyPr wrap="square">
            <a:spAutoFit/>
          </a:bodyPr>
          <a:lstStyle/>
          <a:p>
            <a:pPr algn="just"/>
            <a:r>
              <a:rPr lang="es-ES" sz="2000" dirty="0">
                <a:latin typeface="Times New Roman" panose="02020603050405020304" pitchFamily="18" charset="0"/>
                <a:cs typeface="Times New Roman" panose="02020603050405020304" pitchFamily="18" charset="0"/>
              </a:rPr>
              <a:t>La tasa de reacción  del lado derecho de la Ecuación anterior </a:t>
            </a:r>
          </a:p>
          <a:p>
            <a:pPr algn="just"/>
            <a:r>
              <a:rPr lang="es-ES" sz="2000" dirty="0">
                <a:latin typeface="Times New Roman" panose="02020603050405020304" pitchFamily="18" charset="0"/>
                <a:cs typeface="Times New Roman" panose="02020603050405020304" pitchFamily="18" charset="0"/>
              </a:rPr>
              <a:t>puede mostrar una sustancia descomponiéndose o generándose (</a:t>
            </a:r>
            <a:r>
              <a:rPr lang="es-ES" sz="2000" b="1" i="1" dirty="0">
                <a:latin typeface="Times New Roman" panose="02020603050405020304" pitchFamily="18" charset="0"/>
                <a:cs typeface="Times New Roman" panose="02020603050405020304" pitchFamily="18" charset="0"/>
              </a:rPr>
              <a:t>dependiendo de si el resultado es positivo o negativo</a:t>
            </a:r>
            <a:r>
              <a:rPr lang="es-ES" sz="2000" dirty="0">
                <a:latin typeface="Times New Roman" panose="02020603050405020304" pitchFamily="18" charset="0"/>
                <a:cs typeface="Times New Roman" panose="02020603050405020304" pitchFamily="18" charset="0"/>
              </a:rPr>
              <a:t>) y, para la mayoría de los propósitos ambientales, su tasa puede ser aproximada a cero, primero, o segundo orden. Igual que en el caso del reactor </a:t>
            </a:r>
            <a:r>
              <a:rPr lang="es-ES" sz="2000" dirty="0" err="1">
                <a:latin typeface="Times New Roman" panose="02020603050405020304" pitchFamily="18" charset="0"/>
                <a:cs typeface="Times New Roman" panose="02020603050405020304" pitchFamily="18" charset="0"/>
              </a:rPr>
              <a:t>batch</a:t>
            </a:r>
            <a:r>
              <a:rPr lang="es-ES" sz="2000" dirty="0">
                <a:latin typeface="Times New Roman" panose="02020603050405020304" pitchFamily="18" charset="0"/>
                <a:cs typeface="Times New Roman" panose="02020603050405020304" pitchFamily="18" charset="0"/>
              </a:rPr>
              <a:t>, para un CSTR se asume que la sustancia se distribuye uniformemente a través de un volumen V, así la cantidad total de sustancia es </a:t>
            </a:r>
            <a:r>
              <a:rPr lang="es-ES" sz="2000" b="1" dirty="0">
                <a:latin typeface="Times New Roman" panose="02020603050405020304" pitchFamily="18" charset="0"/>
                <a:cs typeface="Times New Roman" panose="02020603050405020304" pitchFamily="18" charset="0"/>
              </a:rPr>
              <a:t>CV</a:t>
            </a:r>
            <a:r>
              <a:rPr lang="es-ES" sz="2000" dirty="0">
                <a:latin typeface="Times New Roman" panose="02020603050405020304" pitchFamily="18" charset="0"/>
                <a:cs typeface="Times New Roman" panose="02020603050405020304" pitchFamily="18" charset="0"/>
              </a:rPr>
              <a:t>. La tasa de reacción total de una sustancia no conservativa es </a:t>
            </a:r>
            <a:r>
              <a:rPr lang="es-ES" sz="2000" i="1" dirty="0">
                <a:latin typeface="Times New Roman" panose="02020603050405020304" pitchFamily="18" charset="0"/>
                <a:cs typeface="Times New Roman" panose="02020603050405020304" pitchFamily="18" charset="0"/>
              </a:rPr>
              <a:t>d(CV)/</a:t>
            </a:r>
            <a:r>
              <a:rPr lang="es-ES" sz="2000" i="1" dirty="0" err="1">
                <a:latin typeface="Times New Roman" panose="02020603050405020304" pitchFamily="18" charset="0"/>
                <a:cs typeface="Times New Roman" panose="02020603050405020304" pitchFamily="18" charset="0"/>
              </a:rPr>
              <a:t>dt</a:t>
            </a:r>
            <a:r>
              <a:rPr lang="es-ES" sz="2000" i="1" dirty="0">
                <a:latin typeface="Times New Roman" panose="02020603050405020304" pitchFamily="18" charset="0"/>
                <a:cs typeface="Times New Roman" panose="02020603050405020304" pitchFamily="18" charset="0"/>
              </a:rPr>
              <a:t>=</a:t>
            </a:r>
            <a:r>
              <a:rPr lang="es-ES" sz="2000" i="1" dirty="0" err="1">
                <a:latin typeface="Times New Roman" panose="02020603050405020304" pitchFamily="18" charset="0"/>
                <a:cs typeface="Times New Roman" panose="02020603050405020304" pitchFamily="18" charset="0"/>
              </a:rPr>
              <a:t>VdC</a:t>
            </a:r>
            <a:r>
              <a:rPr lang="es-ES" sz="2000" i="1" dirty="0">
                <a:latin typeface="Times New Roman" panose="02020603050405020304" pitchFamily="18" charset="0"/>
                <a:cs typeface="Times New Roman" panose="02020603050405020304" pitchFamily="18" charset="0"/>
              </a:rPr>
              <a:t>/</a:t>
            </a:r>
            <a:r>
              <a:rPr lang="es-ES" sz="2000" i="1" dirty="0" err="1">
                <a:latin typeface="Times New Roman" panose="02020603050405020304" pitchFamily="18" charset="0"/>
                <a:cs typeface="Times New Roman" panose="02020603050405020304" pitchFamily="18" charset="0"/>
              </a:rPr>
              <a:t>dt</a:t>
            </a:r>
            <a:r>
              <a:rPr lang="es-ES" sz="2000" i="1" dirty="0">
                <a:latin typeface="Times New Roman" panose="02020603050405020304" pitchFamily="18" charset="0"/>
                <a:cs typeface="Times New Roman" panose="02020603050405020304" pitchFamily="18" charset="0"/>
              </a:rPr>
              <a:t>=</a:t>
            </a:r>
            <a:r>
              <a:rPr lang="es-ES" sz="2000" i="1" dirty="0" err="1">
                <a:latin typeface="Times New Roman" panose="02020603050405020304" pitchFamily="18" charset="0"/>
                <a:cs typeface="Times New Roman" panose="02020603050405020304" pitchFamily="18" charset="0"/>
              </a:rPr>
              <a:t>Vr</a:t>
            </a:r>
            <a:r>
              <a:rPr lang="es-ES" sz="2000" i="1" dirty="0">
                <a:latin typeface="Times New Roman" panose="02020603050405020304" pitchFamily="18" charset="0"/>
                <a:cs typeface="Times New Roman" panose="02020603050405020304" pitchFamily="18" charset="0"/>
              </a:rPr>
              <a:t>(C). </a:t>
            </a:r>
            <a:r>
              <a:rPr lang="es-ES" sz="2000" dirty="0">
                <a:latin typeface="Times New Roman" panose="02020603050405020304" pitchFamily="18" charset="0"/>
                <a:cs typeface="Times New Roman" panose="02020603050405020304" pitchFamily="18" charset="0"/>
              </a:rPr>
              <a:t>Se puede describir la tasa de reacción para sustancias no conservativas con las siguientes expresiones:</a:t>
            </a:r>
          </a:p>
          <a:p>
            <a:pPr algn="just"/>
            <a:endParaRPr lang="es-ES" sz="2000" dirty="0">
              <a:latin typeface="Times New Roman" panose="02020603050405020304" pitchFamily="18" charset="0"/>
              <a:cs typeface="Times New Roman" panose="02020603050405020304" pitchFamily="18" charset="0"/>
            </a:endParaRPr>
          </a:p>
          <a:p>
            <a:pPr algn="just"/>
            <a:r>
              <a:rPr lang="es-ES" sz="2000" dirty="0">
                <a:latin typeface="Times New Roman" panose="02020603050405020304" pitchFamily="18" charset="0"/>
                <a:cs typeface="Times New Roman" panose="02020603050405020304" pitchFamily="18" charset="0"/>
              </a:rPr>
              <a:t>                                                                                                                             1</a:t>
            </a:r>
          </a:p>
          <a:p>
            <a:pPr algn="just"/>
            <a:r>
              <a:rPr lang="es-ES" sz="2000" dirty="0">
                <a:latin typeface="Times New Roman" panose="02020603050405020304" pitchFamily="18" charset="0"/>
                <a:cs typeface="Times New Roman" panose="02020603050405020304" pitchFamily="18" charset="0"/>
              </a:rPr>
              <a:t>                                                                                                                             2</a:t>
            </a:r>
          </a:p>
          <a:p>
            <a:pPr algn="just"/>
            <a:r>
              <a:rPr lang="es-ES" sz="2000" dirty="0">
                <a:latin typeface="Times New Roman" panose="02020603050405020304" pitchFamily="18" charset="0"/>
                <a:cs typeface="Times New Roman" panose="02020603050405020304" pitchFamily="18" charset="0"/>
              </a:rPr>
              <a:t>                                                                                                                             3</a:t>
            </a:r>
          </a:p>
          <a:p>
            <a:pPr algn="just"/>
            <a:r>
              <a:rPr lang="es-ES" sz="2000" dirty="0">
                <a:latin typeface="Times New Roman" panose="02020603050405020304" pitchFamily="18" charset="0"/>
                <a:cs typeface="Times New Roman" panose="02020603050405020304" pitchFamily="18" charset="0"/>
              </a:rPr>
              <a:t>                                                                                                                             4</a:t>
            </a:r>
          </a:p>
          <a:p>
            <a:pPr algn="just"/>
            <a:r>
              <a:rPr lang="es-ES" sz="2000" dirty="0">
                <a:latin typeface="Times New Roman" panose="02020603050405020304" pitchFamily="18" charset="0"/>
                <a:cs typeface="Times New Roman" panose="02020603050405020304" pitchFamily="18" charset="0"/>
              </a:rPr>
              <a:t>                                                                                                                             5</a:t>
            </a:r>
          </a:p>
          <a:p>
            <a:pPr algn="just"/>
            <a:r>
              <a:rPr lang="es-ES" sz="2000" dirty="0">
                <a:latin typeface="Times New Roman" panose="02020603050405020304" pitchFamily="18" charset="0"/>
                <a:cs typeface="Times New Roman" panose="02020603050405020304" pitchFamily="18" charset="0"/>
              </a:rPr>
              <a:t>                                                                                                                             6</a:t>
            </a:r>
          </a:p>
          <a:p>
            <a:pPr algn="just"/>
            <a:endParaRPr lang="es-ES" sz="2000" dirty="0">
              <a:latin typeface="Times New Roman" panose="02020603050405020304" pitchFamily="18" charset="0"/>
              <a:cs typeface="Times New Roman" panose="02020603050405020304" pitchFamily="18" charset="0"/>
            </a:endParaRPr>
          </a:p>
          <a:p>
            <a:pPr algn="just"/>
            <a:r>
              <a:rPr lang="es-ES" sz="2000" dirty="0">
                <a:latin typeface="Times New Roman" panose="02020603050405020304" pitchFamily="18" charset="0"/>
                <a:cs typeface="Times New Roman" panose="02020603050405020304" pitchFamily="18" charset="0"/>
              </a:rPr>
              <a:t>Así, por ejemplo, para un modelo CSTR que contiene una sustancia que se descompone con una tasa de segundo orden, se combina la primera ecuación  con la condición  5 del listado anterior, consiguiendo finalmente, una expresión útil y sencilla para el equilibrio de masas de un contaminante no conservativo de estado estable, un sistema CSTR.</a:t>
            </a:r>
            <a:endParaRPr lang="en-US" sz="2000" dirty="0">
              <a:latin typeface="Times New Roman" panose="02020603050405020304" pitchFamily="18" charset="0"/>
              <a:cs typeface="Times New Roman" panose="02020603050405020304" pitchFamily="18" charset="0"/>
            </a:endParaRPr>
          </a:p>
        </p:txBody>
      </p:sp>
      <p:pic>
        <p:nvPicPr>
          <p:cNvPr id="3" name="Imagen 2" descr="Introducción a la ingeniería medioambiental.pdf - Adobe Acrobat Pro"/>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37157" t="46154" r="23789" b="28547"/>
          <a:stretch/>
        </p:blipFill>
        <p:spPr>
          <a:xfrm>
            <a:off x="4547916" y="2932968"/>
            <a:ext cx="3716853" cy="1845954"/>
          </a:xfrm>
          <a:prstGeom prst="rect">
            <a:avLst/>
          </a:prstGeom>
        </p:spPr>
      </p:pic>
      <p:graphicFrame>
        <p:nvGraphicFramePr>
          <p:cNvPr id="4" name="Objeto 3"/>
          <p:cNvGraphicFramePr>
            <a:graphicFrameLocks noChangeAspect="1"/>
          </p:cNvGraphicFramePr>
          <p:nvPr/>
        </p:nvGraphicFramePr>
        <p:xfrm>
          <a:off x="6701258" y="488750"/>
          <a:ext cx="4693573" cy="238080"/>
        </p:xfrm>
        <a:graphic>
          <a:graphicData uri="http://schemas.openxmlformats.org/presentationml/2006/ole">
            <mc:AlternateContent xmlns:mc="http://schemas.openxmlformats.org/markup-compatibility/2006">
              <mc:Choice xmlns:v="urn:schemas-microsoft-com:vml" Requires="v">
                <p:oleObj spid="_x0000_s31749" name="Equation" r:id="rId5" imgW="3504960" imgH="177480" progId="Equation.DSMT4">
                  <p:embed/>
                </p:oleObj>
              </mc:Choice>
              <mc:Fallback>
                <p:oleObj name="Equation" r:id="rId5" imgW="3504960" imgH="177480" progId="Equation.DSMT4">
                  <p:embed/>
                  <p:pic>
                    <p:nvPicPr>
                      <p:cNvPr id="4" name="Objeto 3"/>
                      <p:cNvPicPr/>
                      <p:nvPr/>
                    </p:nvPicPr>
                    <p:blipFill>
                      <a:blip r:embed="rId6"/>
                      <a:stretch>
                        <a:fillRect/>
                      </a:stretch>
                    </p:blipFill>
                    <p:spPr>
                      <a:xfrm>
                        <a:off x="6701258" y="488750"/>
                        <a:ext cx="4693573" cy="238080"/>
                      </a:xfrm>
                      <a:prstGeom prst="rect">
                        <a:avLst/>
                      </a:prstGeom>
                    </p:spPr>
                  </p:pic>
                </p:oleObj>
              </mc:Fallback>
            </mc:AlternateContent>
          </a:graphicData>
        </a:graphic>
      </p:graphicFrame>
      <p:cxnSp>
        <p:nvCxnSpPr>
          <p:cNvPr id="6" name="Conector recto de flecha 5"/>
          <p:cNvCxnSpPr/>
          <p:nvPr/>
        </p:nvCxnSpPr>
        <p:spPr>
          <a:xfrm flipH="1">
            <a:off x="8393723" y="973015"/>
            <a:ext cx="2145323" cy="26728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34697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1014" y="135212"/>
            <a:ext cx="11781694" cy="3693319"/>
          </a:xfrm>
          <a:prstGeom prst="rect">
            <a:avLst/>
          </a:prstGeom>
        </p:spPr>
        <p:txBody>
          <a:bodyPr wrap="square">
            <a:spAutoFit/>
          </a:bodyPr>
          <a:lstStyle/>
          <a:p>
            <a:pPr algn="just"/>
            <a:r>
              <a:rPr lang="es-ES" b="1" dirty="0">
                <a:latin typeface="Times New Roman" panose="02020603050405020304" pitchFamily="18" charset="0"/>
                <a:cs typeface="Times New Roman" panose="02020603050405020304" pitchFamily="18" charset="0"/>
              </a:rPr>
              <a:t>Un lago contaminado</a:t>
            </a:r>
          </a:p>
          <a:p>
            <a:pPr algn="just"/>
            <a:r>
              <a:rPr lang="es-ES" dirty="0">
                <a:latin typeface="Times New Roman" panose="02020603050405020304" pitchFamily="18" charset="0"/>
                <a:cs typeface="Times New Roman" panose="02020603050405020304" pitchFamily="18" charset="0"/>
              </a:rPr>
              <a:t>Un lago de </a:t>
            </a:r>
            <a:r>
              <a:rPr lang="es-ES" b="1" dirty="0">
                <a:latin typeface="Times New Roman" panose="02020603050405020304" pitchFamily="18" charset="0"/>
                <a:cs typeface="Times New Roman" panose="02020603050405020304" pitchFamily="18" charset="0"/>
              </a:rPr>
              <a:t>V=10x10</a:t>
            </a:r>
            <a:r>
              <a:rPr lang="es-ES" b="1" baseline="30000" dirty="0">
                <a:latin typeface="Times New Roman" panose="02020603050405020304" pitchFamily="18" charset="0"/>
                <a:cs typeface="Times New Roman" panose="02020603050405020304" pitchFamily="18" charset="0"/>
              </a:rPr>
              <a:t>6</a:t>
            </a:r>
            <a:r>
              <a:rPr lang="es-ES" b="1" dirty="0">
                <a:latin typeface="Times New Roman" panose="02020603050405020304" pitchFamily="18" charset="0"/>
                <a:cs typeface="Times New Roman" panose="02020603050405020304" pitchFamily="18" charset="0"/>
              </a:rPr>
              <a:t>m</a:t>
            </a:r>
            <a:r>
              <a:rPr lang="es-ES" b="1" baseline="30000" dirty="0">
                <a:latin typeface="Times New Roman" panose="02020603050405020304" pitchFamily="18" charset="0"/>
                <a:cs typeface="Times New Roman" panose="02020603050405020304" pitchFamily="18" charset="0"/>
              </a:rPr>
              <a:t>3</a:t>
            </a:r>
            <a:r>
              <a:rPr lang="es-ES" dirty="0">
                <a:latin typeface="Times New Roman" panose="02020603050405020304" pitchFamily="18" charset="0"/>
                <a:cs typeface="Times New Roman" panose="02020603050405020304" pitchFamily="18" charset="0"/>
              </a:rPr>
              <a:t> alimentado por una corriente contaminada que tiene una tasa de flujo de 5 m</a:t>
            </a:r>
            <a:r>
              <a:rPr lang="es-ES" baseline="30000" dirty="0">
                <a:latin typeface="Times New Roman" panose="02020603050405020304" pitchFamily="18" charset="0"/>
                <a:cs typeface="Times New Roman" panose="02020603050405020304" pitchFamily="18" charset="0"/>
              </a:rPr>
              <a:t>3</a:t>
            </a:r>
            <a:r>
              <a:rPr lang="es-ES" dirty="0">
                <a:latin typeface="Times New Roman" panose="02020603050405020304" pitchFamily="18" charset="0"/>
                <a:cs typeface="Times New Roman" panose="02020603050405020304" pitchFamily="18" charset="0"/>
              </a:rPr>
              <a:t>/s y una concentración de contaminante igual a </a:t>
            </a:r>
            <a:r>
              <a:rPr lang="es-ES" b="1" dirty="0">
                <a:latin typeface="Times New Roman" panose="02020603050405020304" pitchFamily="18" charset="0"/>
                <a:cs typeface="Times New Roman" panose="02020603050405020304" pitchFamily="18" charset="0"/>
              </a:rPr>
              <a:t>10mg/l</a:t>
            </a:r>
            <a:r>
              <a:rPr lang="es-ES" dirty="0">
                <a:latin typeface="Times New Roman" panose="02020603050405020304" pitchFamily="18" charset="0"/>
                <a:cs typeface="Times New Roman" panose="02020603050405020304" pitchFamily="18" charset="0"/>
              </a:rPr>
              <a:t> (Figura inferior). Hay también, un canal que descarga </a:t>
            </a:r>
            <a:r>
              <a:rPr lang="es-ES" b="1" dirty="0">
                <a:latin typeface="Times New Roman" panose="02020603050405020304" pitchFamily="18" charset="0"/>
                <a:cs typeface="Times New Roman" panose="02020603050405020304" pitchFamily="18" charset="0"/>
              </a:rPr>
              <a:t>0.5 m</a:t>
            </a:r>
            <a:r>
              <a:rPr lang="es-ES" b="1" baseline="30000" dirty="0">
                <a:latin typeface="Times New Roman" panose="02020603050405020304" pitchFamily="18" charset="0"/>
                <a:cs typeface="Times New Roman" panose="02020603050405020304" pitchFamily="18" charset="0"/>
              </a:rPr>
              <a:t>3</a:t>
            </a:r>
            <a:r>
              <a:rPr lang="es-ES" b="1" dirty="0">
                <a:latin typeface="Times New Roman" panose="02020603050405020304" pitchFamily="18" charset="0"/>
                <a:cs typeface="Times New Roman" panose="02020603050405020304" pitchFamily="18" charset="0"/>
              </a:rPr>
              <a:t>/s</a:t>
            </a:r>
            <a:r>
              <a:rPr lang="es-ES" dirty="0">
                <a:latin typeface="Times New Roman" panose="02020603050405020304" pitchFamily="18" charset="0"/>
                <a:cs typeface="Times New Roman" panose="02020603050405020304" pitchFamily="18" charset="0"/>
              </a:rPr>
              <a:t> de agua residual, con una concentración de contaminante de </a:t>
            </a:r>
            <a:r>
              <a:rPr lang="es-ES" b="1" dirty="0">
                <a:latin typeface="Times New Roman" panose="02020603050405020304" pitchFamily="18" charset="0"/>
                <a:cs typeface="Times New Roman" panose="02020603050405020304" pitchFamily="18" charset="0"/>
              </a:rPr>
              <a:t>100mg/l</a:t>
            </a:r>
            <a:r>
              <a:rPr lang="es-ES" dirty="0">
                <a:latin typeface="Times New Roman" panose="02020603050405020304" pitchFamily="18" charset="0"/>
                <a:cs typeface="Times New Roman" panose="02020603050405020304" pitchFamily="18" charset="0"/>
              </a:rPr>
              <a:t>. Los desechos de la corriente y el agua residual tienen un coeficiente de tasa de descomposición de </a:t>
            </a:r>
            <a:r>
              <a:rPr lang="es-ES" b="1" dirty="0">
                <a:latin typeface="Times New Roman" panose="02020603050405020304" pitchFamily="18" charset="0"/>
                <a:cs typeface="Times New Roman" panose="02020603050405020304" pitchFamily="18" charset="0"/>
              </a:rPr>
              <a:t>k=0.20/día</a:t>
            </a:r>
            <a:r>
              <a:rPr lang="es-ES" dirty="0">
                <a:latin typeface="Times New Roman" panose="02020603050405020304" pitchFamily="18" charset="0"/>
                <a:cs typeface="Times New Roman" panose="02020603050405020304" pitchFamily="18" charset="0"/>
              </a:rPr>
              <a:t>. Asumiendo que le contaminante está homogéneamente mezclado completamente en el lago y que no hay evaporación ni otras pérdidas ni ganancias de agua, encontrar el estado estable de concentración de contaminante en el lago.</a:t>
            </a:r>
          </a:p>
          <a:p>
            <a:pPr algn="just"/>
            <a:endParaRPr lang="es-ES" dirty="0">
              <a:latin typeface="Times New Roman" panose="02020603050405020304" pitchFamily="18" charset="0"/>
              <a:cs typeface="Times New Roman" panose="02020603050405020304" pitchFamily="18" charset="0"/>
            </a:endParaRPr>
          </a:p>
          <a:p>
            <a:pPr algn="just"/>
            <a:r>
              <a:rPr lang="es-ES" b="1" dirty="0">
                <a:latin typeface="Times New Roman" panose="02020603050405020304" pitchFamily="18" charset="0"/>
                <a:cs typeface="Times New Roman" panose="02020603050405020304" pitchFamily="18" charset="0"/>
              </a:rPr>
              <a:t>Solución. </a:t>
            </a:r>
          </a:p>
          <a:p>
            <a:pPr algn="just"/>
            <a:r>
              <a:rPr lang="es-ES" dirty="0">
                <a:latin typeface="Times New Roman" panose="02020603050405020304" pitchFamily="18" charset="0"/>
                <a:cs typeface="Times New Roman" panose="02020603050405020304" pitchFamily="18" charset="0"/>
              </a:rPr>
              <a:t>Se puede usar el lago de la  figura inferior como el volumen de control o sistema en estudio. Asumiendo al condición de que en el lago se produce una mezcla completa e instantánea (actúa como un CSTR) la concentración, C, en el lago es la misma que la concentración de salida, </a:t>
            </a:r>
            <a:r>
              <a:rPr lang="es-ES" b="1" i="1" dirty="0">
                <a:latin typeface="Times New Roman" panose="02020603050405020304" pitchFamily="18" charset="0"/>
                <a:cs typeface="Times New Roman" panose="02020603050405020304" pitchFamily="18" charset="0"/>
              </a:rPr>
              <a:t>C</a:t>
            </a:r>
            <a:r>
              <a:rPr lang="es-ES" b="1" i="1" baseline="-25000" dirty="0">
                <a:latin typeface="Times New Roman" panose="02020603050405020304" pitchFamily="18" charset="0"/>
                <a:cs typeface="Times New Roman" panose="02020603050405020304" pitchFamily="18" charset="0"/>
              </a:rPr>
              <a:t>m</a:t>
            </a:r>
            <a:r>
              <a:rPr lang="es-ES" dirty="0">
                <a:latin typeface="Times New Roman" panose="02020603050405020304" pitchFamily="18" charset="0"/>
                <a:cs typeface="Times New Roman" panose="02020603050405020304" pitchFamily="18" charset="0"/>
              </a:rPr>
              <a:t>. Las unidades (días</a:t>
            </a:r>
            <a:r>
              <a:rPr lang="es-ES" baseline="30000" dirty="0">
                <a:latin typeface="Times New Roman" panose="02020603050405020304" pitchFamily="18" charset="0"/>
                <a:cs typeface="Times New Roman" panose="02020603050405020304" pitchFamily="18" charset="0"/>
              </a:rPr>
              <a:t>-1</a:t>
            </a:r>
            <a:r>
              <a:rPr lang="es-ES" dirty="0">
                <a:latin typeface="Times New Roman" panose="02020603050405020304" pitchFamily="18" charset="0"/>
                <a:cs typeface="Times New Roman" panose="02020603050405020304" pitchFamily="18" charset="0"/>
              </a:rPr>
              <a:t>) del coeficiente de reacción de descomposición, indican que es una reacción de primer orden. Usando la ecuación inicial y la 4 del listado anterior</a:t>
            </a:r>
            <a:endParaRPr lang="en-US" dirty="0">
              <a:latin typeface="Times New Roman" panose="02020603050405020304" pitchFamily="18" charset="0"/>
              <a:cs typeface="Times New Roman" panose="02020603050405020304" pitchFamily="18" charset="0"/>
            </a:endParaRPr>
          </a:p>
        </p:txBody>
      </p:sp>
      <p:sp>
        <p:nvSpPr>
          <p:cNvPr id="5" name="Rectángulo 4"/>
          <p:cNvSpPr/>
          <p:nvPr/>
        </p:nvSpPr>
        <p:spPr>
          <a:xfrm>
            <a:off x="543962" y="5109249"/>
            <a:ext cx="4320413" cy="369332"/>
          </a:xfrm>
          <a:prstGeom prst="rect">
            <a:avLst/>
          </a:prstGeom>
        </p:spPr>
        <p:txBody>
          <a:bodyPr wrap="none">
            <a:spAutoFit/>
          </a:bodyPr>
          <a:lstStyle/>
          <a:p>
            <a:r>
              <a:rPr lang="es-MX" dirty="0">
                <a:latin typeface="Times New Roman" panose="02020603050405020304" pitchFamily="18" charset="0"/>
                <a:cs typeface="Times New Roman" panose="02020603050405020304" pitchFamily="18" charset="0"/>
              </a:rPr>
              <a:t>Un lago con contaminantes no conservativos</a:t>
            </a:r>
          </a:p>
        </p:txBody>
      </p:sp>
      <p:pic>
        <p:nvPicPr>
          <p:cNvPr id="7" name="Imagen 6" descr="Introducción a la ingeniería medioambiental.pdf - Adobe Acrobat Pro"/>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l="34365" t="21537" r="23085" b="45984"/>
          <a:stretch/>
        </p:blipFill>
        <p:spPr>
          <a:xfrm>
            <a:off x="5556738" y="3746914"/>
            <a:ext cx="5463681" cy="2724669"/>
          </a:xfrm>
          <a:prstGeom prst="rect">
            <a:avLst/>
          </a:prstGeom>
        </p:spPr>
      </p:pic>
      <p:graphicFrame>
        <p:nvGraphicFramePr>
          <p:cNvPr id="8" name="Objeto 7"/>
          <p:cNvGraphicFramePr>
            <a:graphicFrameLocks noChangeAspect="1"/>
          </p:cNvGraphicFramePr>
          <p:nvPr/>
        </p:nvGraphicFramePr>
        <p:xfrm>
          <a:off x="359293" y="4073146"/>
          <a:ext cx="3785932" cy="192040"/>
        </p:xfrm>
        <a:graphic>
          <a:graphicData uri="http://schemas.openxmlformats.org/presentationml/2006/ole">
            <mc:AlternateContent xmlns:mc="http://schemas.openxmlformats.org/markup-compatibility/2006">
              <mc:Choice xmlns:v="urn:schemas-microsoft-com:vml" Requires="v">
                <p:oleObj spid="_x0000_s32776" name="Equation" r:id="rId5" imgW="3504960" imgH="177480" progId="Equation.DSMT4">
                  <p:embed/>
                </p:oleObj>
              </mc:Choice>
              <mc:Fallback>
                <p:oleObj name="Equation" r:id="rId5" imgW="3504960" imgH="177480" progId="Equation.DSMT4">
                  <p:embed/>
                  <p:pic>
                    <p:nvPicPr>
                      <p:cNvPr id="8" name="Objeto 7"/>
                      <p:cNvPicPr/>
                      <p:nvPr/>
                    </p:nvPicPr>
                    <p:blipFill>
                      <a:blip r:embed="rId6"/>
                      <a:stretch>
                        <a:fillRect/>
                      </a:stretch>
                    </p:blipFill>
                    <p:spPr>
                      <a:xfrm>
                        <a:off x="359293" y="4073146"/>
                        <a:ext cx="3785932" cy="192040"/>
                      </a:xfrm>
                      <a:prstGeom prst="rect">
                        <a:avLst/>
                      </a:prstGeom>
                    </p:spPr>
                  </p:pic>
                </p:oleObj>
              </mc:Fallback>
            </mc:AlternateContent>
          </a:graphicData>
        </a:graphic>
      </p:graphicFrame>
      <p:graphicFrame>
        <p:nvGraphicFramePr>
          <p:cNvPr id="9" name="Objeto 8"/>
          <p:cNvGraphicFramePr>
            <a:graphicFrameLocks noChangeAspect="1"/>
          </p:cNvGraphicFramePr>
          <p:nvPr/>
        </p:nvGraphicFramePr>
        <p:xfrm>
          <a:off x="359293" y="4528009"/>
          <a:ext cx="4623015" cy="312102"/>
        </p:xfrm>
        <a:graphic>
          <a:graphicData uri="http://schemas.openxmlformats.org/presentationml/2006/ole">
            <mc:AlternateContent xmlns:mc="http://schemas.openxmlformats.org/markup-compatibility/2006">
              <mc:Choice xmlns:v="urn:schemas-microsoft-com:vml" Requires="v">
                <p:oleObj spid="_x0000_s32777" name="Equation" r:id="rId7" imgW="3009600" imgH="203040" progId="Equation.DSMT4">
                  <p:embed/>
                </p:oleObj>
              </mc:Choice>
              <mc:Fallback>
                <p:oleObj name="Equation" r:id="rId7" imgW="3009600" imgH="203040" progId="Equation.DSMT4">
                  <p:embed/>
                  <p:pic>
                    <p:nvPicPr>
                      <p:cNvPr id="9" name="Objeto 8"/>
                      <p:cNvPicPr/>
                      <p:nvPr/>
                    </p:nvPicPr>
                    <p:blipFill>
                      <a:blip r:embed="rId8"/>
                      <a:stretch>
                        <a:fillRect/>
                      </a:stretch>
                    </p:blipFill>
                    <p:spPr>
                      <a:xfrm>
                        <a:off x="359293" y="4528009"/>
                        <a:ext cx="4623015" cy="312102"/>
                      </a:xfrm>
                      <a:prstGeom prst="rect">
                        <a:avLst/>
                      </a:prstGeom>
                    </p:spPr>
                  </p:pic>
                </p:oleObj>
              </mc:Fallback>
            </mc:AlternateContent>
          </a:graphicData>
        </a:graphic>
      </p:graphicFrame>
    </p:spTree>
    <p:extLst>
      <p:ext uri="{BB962C8B-B14F-4D97-AF65-F5344CB8AC3E}">
        <p14:creationId xmlns:p14="http://schemas.microsoft.com/office/powerpoint/2010/main" val="401892870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64123" y="2838342"/>
            <a:ext cx="6096000" cy="646331"/>
          </a:xfrm>
          <a:prstGeom prst="rect">
            <a:avLst/>
          </a:prstGeom>
        </p:spPr>
        <p:txBody>
          <a:bodyPr>
            <a:spAutoFit/>
          </a:bodyPr>
          <a:lstStyle/>
          <a:p>
            <a:r>
              <a:rPr lang="es-ES" dirty="0">
                <a:latin typeface="Times New Roman" panose="02020603050405020304" pitchFamily="18" charset="0"/>
                <a:cs typeface="Times New Roman" panose="02020603050405020304" pitchFamily="18" charset="0"/>
              </a:rPr>
              <a:t>Cada término evoluciona de la siguiente forma:</a:t>
            </a:r>
          </a:p>
          <a:p>
            <a:r>
              <a:rPr lang="es-ES" dirty="0">
                <a:latin typeface="Times New Roman" panose="02020603050405020304" pitchFamily="18" charset="0"/>
                <a:cs typeface="Times New Roman" panose="02020603050405020304" pitchFamily="18" charset="0"/>
              </a:rPr>
              <a:t>Hay dos fuentes de entrada, así que la tasa de entrada total es</a:t>
            </a:r>
            <a:endParaRPr lang="en-US" dirty="0">
              <a:latin typeface="Times New Roman" panose="02020603050405020304" pitchFamily="18" charset="0"/>
              <a:cs typeface="Times New Roman" panose="02020603050405020304" pitchFamily="18" charset="0"/>
            </a:endParaRPr>
          </a:p>
        </p:txBody>
      </p:sp>
      <p:graphicFrame>
        <p:nvGraphicFramePr>
          <p:cNvPr id="4" name="Objeto 3"/>
          <p:cNvGraphicFramePr>
            <a:graphicFrameLocks noChangeAspect="1"/>
          </p:cNvGraphicFramePr>
          <p:nvPr>
            <p:extLst>
              <p:ext uri="{D42A27DB-BD31-4B8C-83A1-F6EECF244321}">
                <p14:modId xmlns:p14="http://schemas.microsoft.com/office/powerpoint/2010/main" val="2619980973"/>
              </p:ext>
            </p:extLst>
          </p:nvPr>
        </p:nvGraphicFramePr>
        <p:xfrm>
          <a:off x="2702168" y="3614983"/>
          <a:ext cx="5820507" cy="3036786"/>
        </p:xfrm>
        <a:graphic>
          <a:graphicData uri="http://schemas.openxmlformats.org/presentationml/2006/ole">
            <mc:AlternateContent xmlns:mc="http://schemas.openxmlformats.org/markup-compatibility/2006">
              <mc:Choice xmlns:v="urn:schemas-microsoft-com:vml" Requires="v">
                <p:oleObj spid="_x0000_s33797" name="Equation" r:id="rId3" imgW="3504960" imgH="1828800" progId="Equation.DSMT4">
                  <p:embed/>
                </p:oleObj>
              </mc:Choice>
              <mc:Fallback>
                <p:oleObj name="Equation" r:id="rId3" imgW="3504960" imgH="1828800" progId="Equation.DSMT4">
                  <p:embed/>
                  <p:pic>
                    <p:nvPicPr>
                      <p:cNvPr id="4" name="Objeto 3"/>
                      <p:cNvPicPr/>
                      <p:nvPr/>
                    </p:nvPicPr>
                    <p:blipFill>
                      <a:blip r:embed="rId4"/>
                      <a:stretch>
                        <a:fillRect/>
                      </a:stretch>
                    </p:blipFill>
                    <p:spPr>
                      <a:xfrm>
                        <a:off x="2702168" y="3614983"/>
                        <a:ext cx="5820507" cy="3036786"/>
                      </a:xfrm>
                      <a:prstGeom prst="rect">
                        <a:avLst/>
                      </a:prstGeom>
                    </p:spPr>
                  </p:pic>
                </p:oleObj>
              </mc:Fallback>
            </mc:AlternateContent>
          </a:graphicData>
        </a:graphic>
      </p:graphicFrame>
      <p:pic>
        <p:nvPicPr>
          <p:cNvPr id="6" name="Imagen 5" descr="Introducción a la ingeniería medioambiental.pdf - Adobe Acrobat Pro"/>
          <p:cNvPicPr>
            <a:picLocks noChangeAspect="1"/>
          </p:cNvPicPr>
          <p:nvPr/>
        </p:nvPicPr>
        <p:blipFill rotWithShape="1">
          <a:blip r:embed="rId5">
            <a:extLst>
              <a:ext uri="{BEBA8EAE-BF5A-486C-A8C5-ECC9F3942E4B}">
                <a14:imgProps xmlns:a14="http://schemas.microsoft.com/office/drawing/2010/main">
                  <a14:imgLayer r:embed="rId6">
                    <a14:imgEffect>
                      <a14:saturation sat="400000"/>
                    </a14:imgEffect>
                    <a14:imgEffect>
                      <a14:brightnessContrast bright="20000" contrast="-40000"/>
                    </a14:imgEffect>
                  </a14:imgLayer>
                </a14:imgProps>
              </a:ext>
              <a:ext uri="{28A0092B-C50C-407E-A947-70E740481C1C}">
                <a14:useLocalDpi xmlns:a14="http://schemas.microsoft.com/office/drawing/2010/main" val="0"/>
              </a:ext>
            </a:extLst>
          </a:blip>
          <a:srcRect l="34589" t="22051" r="23420" b="46325"/>
          <a:stretch/>
        </p:blipFill>
        <p:spPr>
          <a:xfrm>
            <a:off x="5861539" y="293078"/>
            <a:ext cx="6028067" cy="2965938"/>
          </a:xfrm>
          <a:prstGeom prst="rect">
            <a:avLst/>
          </a:prstGeom>
        </p:spPr>
      </p:pic>
      <p:cxnSp>
        <p:nvCxnSpPr>
          <p:cNvPr id="8" name="Conector recto de flecha 7"/>
          <p:cNvCxnSpPr/>
          <p:nvPr/>
        </p:nvCxnSpPr>
        <p:spPr>
          <a:xfrm flipH="1">
            <a:off x="5486400" y="644769"/>
            <a:ext cx="3598985" cy="33645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ector recto de flecha 8"/>
          <p:cNvCxnSpPr/>
          <p:nvPr/>
        </p:nvCxnSpPr>
        <p:spPr>
          <a:xfrm flipH="1">
            <a:off x="5767754" y="806524"/>
            <a:ext cx="3443653" cy="32027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p:cNvCxnSpPr/>
          <p:nvPr/>
        </p:nvCxnSpPr>
        <p:spPr>
          <a:xfrm flipH="1">
            <a:off x="4741987" y="2637692"/>
            <a:ext cx="1236782" cy="144779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p:cNvCxnSpPr/>
          <p:nvPr/>
        </p:nvCxnSpPr>
        <p:spPr>
          <a:xfrm flipH="1">
            <a:off x="4991101" y="2838342"/>
            <a:ext cx="1081454" cy="12471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p:cNvCxnSpPr/>
          <p:nvPr/>
        </p:nvCxnSpPr>
        <p:spPr>
          <a:xfrm flipH="1">
            <a:off x="5735517" y="2558561"/>
            <a:ext cx="3009898" cy="27051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ector recto de flecha 18"/>
          <p:cNvCxnSpPr/>
          <p:nvPr/>
        </p:nvCxnSpPr>
        <p:spPr>
          <a:xfrm flipH="1">
            <a:off x="6072554" y="2335029"/>
            <a:ext cx="2672861" cy="29286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43572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p:cNvGraphicFramePr>
            <a:graphicFrameLocks noChangeAspect="1"/>
          </p:cNvGraphicFramePr>
          <p:nvPr/>
        </p:nvGraphicFramePr>
        <p:xfrm>
          <a:off x="295275" y="3113088"/>
          <a:ext cx="7346950" cy="3006725"/>
        </p:xfrm>
        <a:graphic>
          <a:graphicData uri="http://schemas.openxmlformats.org/presentationml/2006/ole">
            <mc:AlternateContent xmlns:mc="http://schemas.openxmlformats.org/markup-compatibility/2006">
              <mc:Choice xmlns:v="urn:schemas-microsoft-com:vml" Requires="v">
                <p:oleObj spid="_x0000_s34827" name="Equation" r:id="rId3" imgW="4470120" imgH="1828800" progId="Equation.DSMT4">
                  <p:embed/>
                </p:oleObj>
              </mc:Choice>
              <mc:Fallback>
                <p:oleObj name="Equation" r:id="rId3" imgW="4470120" imgH="1828800" progId="Equation.DSMT4">
                  <p:embed/>
                  <p:pic>
                    <p:nvPicPr>
                      <p:cNvPr id="2" name="Objeto 1"/>
                      <p:cNvPicPr/>
                      <p:nvPr/>
                    </p:nvPicPr>
                    <p:blipFill>
                      <a:blip r:embed="rId4"/>
                      <a:stretch>
                        <a:fillRect/>
                      </a:stretch>
                    </p:blipFill>
                    <p:spPr>
                      <a:xfrm>
                        <a:off x="295275" y="3113088"/>
                        <a:ext cx="7346950" cy="3006725"/>
                      </a:xfrm>
                      <a:prstGeom prst="rect">
                        <a:avLst/>
                      </a:prstGeom>
                    </p:spPr>
                  </p:pic>
                </p:oleObj>
              </mc:Fallback>
            </mc:AlternateContent>
          </a:graphicData>
        </a:graphic>
      </p:graphicFrame>
      <p:graphicFrame>
        <p:nvGraphicFramePr>
          <p:cNvPr id="3" name="Objeto 2"/>
          <p:cNvGraphicFramePr>
            <a:graphicFrameLocks noChangeAspect="1"/>
          </p:cNvGraphicFramePr>
          <p:nvPr/>
        </p:nvGraphicFramePr>
        <p:xfrm>
          <a:off x="422031" y="697890"/>
          <a:ext cx="4161692" cy="501409"/>
        </p:xfrm>
        <a:graphic>
          <a:graphicData uri="http://schemas.openxmlformats.org/presentationml/2006/ole">
            <mc:AlternateContent xmlns:mc="http://schemas.openxmlformats.org/markup-compatibility/2006">
              <mc:Choice xmlns:v="urn:schemas-microsoft-com:vml" Requires="v">
                <p:oleObj spid="_x0000_s34828" name="Equation" r:id="rId5" imgW="2108160" imgH="253800" progId="Equation.DSMT4">
                  <p:embed/>
                </p:oleObj>
              </mc:Choice>
              <mc:Fallback>
                <p:oleObj name="Equation" r:id="rId5" imgW="2108160" imgH="253800" progId="Equation.DSMT4">
                  <p:embed/>
                  <p:pic>
                    <p:nvPicPr>
                      <p:cNvPr id="3" name="Objeto 2"/>
                      <p:cNvPicPr/>
                      <p:nvPr/>
                    </p:nvPicPr>
                    <p:blipFill>
                      <a:blip r:embed="rId6"/>
                      <a:stretch>
                        <a:fillRect/>
                      </a:stretch>
                    </p:blipFill>
                    <p:spPr>
                      <a:xfrm>
                        <a:off x="422031" y="697890"/>
                        <a:ext cx="4161692" cy="501409"/>
                      </a:xfrm>
                      <a:prstGeom prst="rect">
                        <a:avLst/>
                      </a:prstGeom>
                    </p:spPr>
                  </p:pic>
                </p:oleObj>
              </mc:Fallback>
            </mc:AlternateContent>
          </a:graphicData>
        </a:graphic>
      </p:graphicFrame>
      <p:pic>
        <p:nvPicPr>
          <p:cNvPr id="5" name="Imagen 4" descr="Introducción a la ingeniería medioambiental.pdf - Adobe Acrobat Pro"/>
          <p:cNvPicPr>
            <a:picLocks noChangeAspect="1"/>
          </p:cNvPicPr>
          <p:nvPr/>
        </p:nvPicPr>
        <p:blipFill rotWithShape="1">
          <a:blip r:embed="rId7">
            <a:extLst>
              <a:ext uri="{BEBA8EAE-BF5A-486C-A8C5-ECC9F3942E4B}">
                <a14:imgProps xmlns:a14="http://schemas.microsoft.com/office/drawing/2010/main">
                  <a14:imgLayer r:embed="rId8">
                    <a14:imgEffect>
                      <a14:saturation sat="400000"/>
                    </a14:imgEffect>
                    <a14:imgEffect>
                      <a14:brightnessContrast bright="20000" contrast="-40000"/>
                    </a14:imgEffect>
                  </a14:imgLayer>
                </a14:imgProps>
              </a:ext>
              <a:ext uri="{28A0092B-C50C-407E-A947-70E740481C1C}">
                <a14:useLocalDpi xmlns:a14="http://schemas.microsoft.com/office/drawing/2010/main" val="0"/>
              </a:ext>
            </a:extLst>
          </a:blip>
          <a:srcRect l="34589" t="22051" r="23420" b="46325"/>
          <a:stretch/>
        </p:blipFill>
        <p:spPr>
          <a:xfrm>
            <a:off x="5158156" y="152399"/>
            <a:ext cx="6885816" cy="3387969"/>
          </a:xfrm>
          <a:prstGeom prst="rect">
            <a:avLst/>
          </a:prstGeom>
        </p:spPr>
      </p:pic>
      <p:cxnSp>
        <p:nvCxnSpPr>
          <p:cNvPr id="8" name="Conector recto de flecha 7"/>
          <p:cNvCxnSpPr/>
          <p:nvPr/>
        </p:nvCxnSpPr>
        <p:spPr>
          <a:xfrm flipH="1">
            <a:off x="2801815" y="2778369"/>
            <a:ext cx="2461847" cy="119429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p:cNvCxnSpPr/>
          <p:nvPr/>
        </p:nvCxnSpPr>
        <p:spPr>
          <a:xfrm flipH="1">
            <a:off x="2649415" y="2778369"/>
            <a:ext cx="2614247" cy="212187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p:nvPr/>
        </p:nvCxnSpPr>
        <p:spPr>
          <a:xfrm flipH="1">
            <a:off x="4583723" y="492369"/>
            <a:ext cx="4255479" cy="33469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de flecha 17"/>
          <p:cNvCxnSpPr/>
          <p:nvPr/>
        </p:nvCxnSpPr>
        <p:spPr>
          <a:xfrm flipH="1">
            <a:off x="5568462" y="697890"/>
            <a:ext cx="3845173" cy="314141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ector recto de flecha 20"/>
          <p:cNvCxnSpPr/>
          <p:nvPr/>
        </p:nvCxnSpPr>
        <p:spPr>
          <a:xfrm flipH="1">
            <a:off x="4319955" y="2672120"/>
            <a:ext cx="4108939" cy="202883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ector recto de flecha 22"/>
          <p:cNvCxnSpPr/>
          <p:nvPr/>
        </p:nvCxnSpPr>
        <p:spPr>
          <a:xfrm flipH="1">
            <a:off x="4994029" y="2445720"/>
            <a:ext cx="3519111" cy="217073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Rectángulo 24"/>
          <p:cNvSpPr/>
          <p:nvPr/>
        </p:nvSpPr>
        <p:spPr>
          <a:xfrm>
            <a:off x="3956538" y="5247167"/>
            <a:ext cx="1770185" cy="679939"/>
          </a:xfrm>
          <a:prstGeom prst="rect">
            <a:avLst/>
          </a:prstGeom>
          <a:solidFill>
            <a:srgbClr val="FF0000">
              <a:alpha val="1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6" name="Objeto 25"/>
          <p:cNvGraphicFramePr>
            <a:graphicFrameLocks noChangeAspect="1"/>
          </p:cNvGraphicFramePr>
          <p:nvPr/>
        </p:nvGraphicFramePr>
        <p:xfrm>
          <a:off x="8601064" y="5030848"/>
          <a:ext cx="2513660" cy="1343508"/>
        </p:xfrm>
        <a:graphic>
          <a:graphicData uri="http://schemas.openxmlformats.org/presentationml/2006/ole">
            <mc:AlternateContent xmlns:mc="http://schemas.openxmlformats.org/markup-compatibility/2006">
              <mc:Choice xmlns:v="urn:schemas-microsoft-com:vml" Requires="v">
                <p:oleObj spid="_x0000_s34829" name="Equation" r:id="rId9" imgW="736560" imgH="393480" progId="Equation.DSMT4">
                  <p:embed/>
                </p:oleObj>
              </mc:Choice>
              <mc:Fallback>
                <p:oleObj name="Equation" r:id="rId9" imgW="736560" imgH="393480" progId="Equation.DSMT4">
                  <p:embed/>
                  <p:pic>
                    <p:nvPicPr>
                      <p:cNvPr id="26" name="Objeto 25"/>
                      <p:cNvPicPr/>
                      <p:nvPr/>
                    </p:nvPicPr>
                    <p:blipFill>
                      <a:blip r:embed="rId10"/>
                      <a:stretch>
                        <a:fillRect/>
                      </a:stretch>
                    </p:blipFill>
                    <p:spPr>
                      <a:xfrm>
                        <a:off x="8601064" y="5030848"/>
                        <a:ext cx="2513660" cy="1343508"/>
                      </a:xfrm>
                      <a:prstGeom prst="rect">
                        <a:avLst/>
                      </a:prstGeom>
                    </p:spPr>
                  </p:pic>
                </p:oleObj>
              </mc:Fallback>
            </mc:AlternateContent>
          </a:graphicData>
        </a:graphic>
      </p:graphicFrame>
    </p:spTree>
    <p:extLst>
      <p:ext uri="{BB962C8B-B14F-4D97-AF65-F5344CB8AC3E}">
        <p14:creationId xmlns:p14="http://schemas.microsoft.com/office/powerpoint/2010/main" val="74978208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F25BC8E-EF58-4DC5-BF32-3C00F39809EC}"/>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4777" t="21739" r="10840" b="13043"/>
          <a:stretch/>
        </p:blipFill>
        <p:spPr>
          <a:xfrm>
            <a:off x="2544413" y="705679"/>
            <a:ext cx="6430623" cy="3318555"/>
          </a:xfrm>
          <a:prstGeom prst="rect">
            <a:avLst/>
          </a:prstGeom>
          <a:ln>
            <a:solidFill>
              <a:schemeClr val="tx1"/>
            </a:solidFill>
          </a:ln>
        </p:spPr>
      </p:pic>
      <p:sp>
        <p:nvSpPr>
          <p:cNvPr id="3" name="Rectángulo 2">
            <a:extLst>
              <a:ext uri="{FF2B5EF4-FFF2-40B4-BE49-F238E27FC236}">
                <a16:creationId xmlns:a16="http://schemas.microsoft.com/office/drawing/2014/main" id="{2E812448-EED5-4E7C-A6DE-3F34DBAF6E29}"/>
              </a:ext>
            </a:extLst>
          </p:cNvPr>
          <p:cNvSpPr/>
          <p:nvPr/>
        </p:nvSpPr>
        <p:spPr>
          <a:xfrm>
            <a:off x="198784" y="4219666"/>
            <a:ext cx="11678478" cy="2308324"/>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Práctica común en el pasado colocar los desperdicios y los productos químicos inutilizables en </a:t>
            </a:r>
            <a:r>
              <a:rPr lang="es-MX" b="1" dirty="0">
                <a:latin typeface="Times New Roman" panose="02020603050405020304" pitchFamily="18" charset="0"/>
                <a:cs typeface="Times New Roman" panose="02020603050405020304" pitchFamily="18" charset="0"/>
              </a:rPr>
              <a:t>tambos metálicos y enterrarlos directamente en el suelo. </a:t>
            </a:r>
            <a:r>
              <a:rPr lang="es-MX" dirty="0">
                <a:latin typeface="Times New Roman" panose="02020603050405020304" pitchFamily="18" charset="0"/>
                <a:cs typeface="Times New Roman" panose="02020603050405020304" pitchFamily="18" charset="0"/>
              </a:rPr>
              <a:t>Ahora hay que identificar y localizar eso cementerios.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Actualmente, casi todos los países, deberán depositarse los desechos industriales peligrosos en lugares seguros, ser incinerados o, en última instancia, tratarse química o físicamente para contrarrestar su peligrosidad. Hoy en día los desechos industriales peligrosos deben ser depositados en terrenos seguros con recubrimientos plásticos que evitan que sus contenidos lleguen a los suministros de agua de los alrededores. Estos terrenos tienen pozos espaciados, que son monitoreados constantemente para detectar y evitar cualquier fuga de alguna sustancia contaminante</a:t>
            </a:r>
            <a:endParaRPr lang="es-MX" b="1" dirty="0">
              <a:latin typeface="Times New Roman" panose="02020603050405020304" pitchFamily="18" charset="0"/>
              <a:cs typeface="Times New Roman" panose="02020603050405020304" pitchFamily="18" charset="0"/>
            </a:endParaRPr>
          </a:p>
        </p:txBody>
      </p:sp>
      <p:cxnSp>
        <p:nvCxnSpPr>
          <p:cNvPr id="5" name="Conector recto de flecha 4">
            <a:extLst>
              <a:ext uri="{FF2B5EF4-FFF2-40B4-BE49-F238E27FC236}">
                <a16:creationId xmlns:a16="http://schemas.microsoft.com/office/drawing/2014/main" id="{36BD2A98-D272-41B9-BA6C-F3DF21E84AAC}"/>
              </a:ext>
            </a:extLst>
          </p:cNvPr>
          <p:cNvCxnSpPr>
            <a:cxnSpLocks/>
          </p:cNvCxnSpPr>
          <p:nvPr/>
        </p:nvCxnSpPr>
        <p:spPr>
          <a:xfrm flipV="1">
            <a:off x="3011557" y="2425148"/>
            <a:ext cx="4174434" cy="217667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571972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140802B-B767-41C4-938A-2C4289AACA05}"/>
              </a:ext>
            </a:extLst>
          </p:cNvPr>
          <p:cNvSpPr/>
          <p:nvPr/>
        </p:nvSpPr>
        <p:spPr>
          <a:xfrm>
            <a:off x="636103" y="369842"/>
            <a:ext cx="10605052" cy="4339650"/>
          </a:xfrm>
          <a:prstGeom prst="rect">
            <a:avLst/>
          </a:prstGeom>
        </p:spPr>
        <p:txBody>
          <a:bodyPr wrap="square">
            <a:spAutoFit/>
          </a:bodyPr>
          <a:lstStyle/>
          <a:p>
            <a:r>
              <a:rPr lang="es-MX" sz="2400" b="1" dirty="0">
                <a:latin typeface="Times New Roman" panose="02020603050405020304" pitchFamily="18" charset="0"/>
                <a:cs typeface="Times New Roman" panose="02020603050405020304" pitchFamily="18" charset="0"/>
              </a:rPr>
              <a:t>Niveles aceptados de contaminantes en el agua de calidad potable</a:t>
            </a:r>
          </a:p>
          <a:p>
            <a:pPr algn="just"/>
            <a:endParaRPr lang="es-MX" dirty="0">
              <a:solidFill>
                <a:srgbClr val="000000"/>
              </a:solidFill>
              <a:latin typeface="Times New Roman" panose="02020603050405020304" pitchFamily="18" charset="0"/>
              <a:cs typeface="Times New Roman" panose="02020603050405020304" pitchFamily="18" charset="0"/>
            </a:endParaRPr>
          </a:p>
          <a:p>
            <a:pPr algn="just"/>
            <a:r>
              <a:rPr lang="es-MX" dirty="0">
                <a:solidFill>
                  <a:srgbClr val="000000"/>
                </a:solidFill>
                <a:latin typeface="Times New Roman" panose="02020603050405020304" pitchFamily="18" charset="0"/>
                <a:cs typeface="Times New Roman" panose="02020603050405020304" pitchFamily="18" charset="0"/>
              </a:rPr>
              <a:t>El agua para beber o de calidad potable puede, razonablemente, esperarse que contenga al menos pequeñas cantidades de algunos contaminantes, y su presencia no indica que el líquido represente un riesgo para la salud. Los estándares EPA fijan especificaciones para aproximadamente 90 contaminantes en el agua potable, así como la fuente probable de esa contaminación y sus efectos en la salud. Estos contaminantes se han clasificado de la siguiente manera:</a:t>
            </a:r>
          </a:p>
          <a:p>
            <a:pPr algn="just"/>
            <a:endParaRPr lang="es-MX" dirty="0">
              <a:solidFill>
                <a:srgbClr val="000000"/>
              </a:solidFill>
              <a:latin typeface="Times New Roman" panose="02020603050405020304" pitchFamily="18" charset="0"/>
              <a:cs typeface="Times New Roman" panose="02020603050405020304" pitchFamily="18" charset="0"/>
            </a:endParaRPr>
          </a:p>
          <a:p>
            <a:r>
              <a:rPr lang="es-MX" dirty="0">
                <a:solidFill>
                  <a:srgbClr val="000000"/>
                </a:solidFill>
                <a:latin typeface="Times New Roman" panose="02020603050405020304" pitchFamily="18" charset="0"/>
                <a:cs typeface="Times New Roman" panose="02020603050405020304" pitchFamily="18" charset="0"/>
              </a:rPr>
              <a:t>	• Microbios</a:t>
            </a:r>
          </a:p>
          <a:p>
            <a:r>
              <a:rPr lang="es-MX" dirty="0">
                <a:solidFill>
                  <a:srgbClr val="000000"/>
                </a:solidFill>
                <a:latin typeface="Times New Roman" panose="02020603050405020304" pitchFamily="18" charset="0"/>
                <a:cs typeface="Times New Roman" panose="02020603050405020304" pitchFamily="18" charset="0"/>
              </a:rPr>
              <a:t>	• Radionucleidos</a:t>
            </a:r>
          </a:p>
          <a:p>
            <a:r>
              <a:rPr lang="es-MX" dirty="0">
                <a:solidFill>
                  <a:srgbClr val="000000"/>
                </a:solidFill>
                <a:latin typeface="Times New Roman" panose="02020603050405020304" pitchFamily="18" charset="0"/>
                <a:cs typeface="Times New Roman" panose="02020603050405020304" pitchFamily="18" charset="0"/>
              </a:rPr>
              <a:t>	• Productos químicos inorgánicos</a:t>
            </a:r>
          </a:p>
          <a:p>
            <a:r>
              <a:rPr lang="es-MX" dirty="0">
                <a:solidFill>
                  <a:srgbClr val="000000"/>
                </a:solidFill>
                <a:latin typeface="Times New Roman" panose="02020603050405020304" pitchFamily="18" charset="0"/>
                <a:cs typeface="Times New Roman" panose="02020603050405020304" pitchFamily="18" charset="0"/>
              </a:rPr>
              <a:t>	• Productos químicos orgánicos volátiles</a:t>
            </a:r>
          </a:p>
          <a:p>
            <a:r>
              <a:rPr lang="es-MX" dirty="0">
                <a:solidFill>
                  <a:srgbClr val="000000"/>
                </a:solidFill>
                <a:latin typeface="Times New Roman" panose="02020603050405020304" pitchFamily="18" charset="0"/>
                <a:cs typeface="Times New Roman" panose="02020603050405020304" pitchFamily="18" charset="0"/>
              </a:rPr>
              <a:t>	• Productos químicos orgánicos sintéticos</a:t>
            </a:r>
          </a:p>
          <a:p>
            <a:r>
              <a:rPr lang="es-MX" dirty="0">
                <a:solidFill>
                  <a:srgbClr val="000000"/>
                </a:solidFill>
                <a:latin typeface="Times New Roman" panose="02020603050405020304" pitchFamily="18" charset="0"/>
                <a:cs typeface="Times New Roman" panose="02020603050405020304" pitchFamily="18" charset="0"/>
              </a:rPr>
              <a:t>	• Desinfectantes</a:t>
            </a:r>
          </a:p>
          <a:p>
            <a:r>
              <a:rPr lang="es-MX" dirty="0">
                <a:solidFill>
                  <a:srgbClr val="000000"/>
                </a:solidFill>
                <a:latin typeface="Times New Roman" panose="02020603050405020304" pitchFamily="18" charset="0"/>
                <a:cs typeface="Times New Roman" panose="02020603050405020304" pitchFamily="18" charset="0"/>
              </a:rPr>
              <a:t>	• Subproductos de la desinfección</a:t>
            </a:r>
            <a:endParaRPr lang="es-MX" dirty="0">
              <a:latin typeface="Times New Roman" panose="02020603050405020304" pitchFamily="18" charset="0"/>
              <a:cs typeface="Times New Roman" panose="02020603050405020304" pitchFamily="18" charset="0"/>
            </a:endParaRPr>
          </a:p>
        </p:txBody>
      </p:sp>
      <p:sp>
        <p:nvSpPr>
          <p:cNvPr id="3" name="Rectángulo 2">
            <a:extLst>
              <a:ext uri="{FF2B5EF4-FFF2-40B4-BE49-F238E27FC236}">
                <a16:creationId xmlns:a16="http://schemas.microsoft.com/office/drawing/2014/main" id="{49E9873C-2C76-4FB0-B86E-06FFDB981307}"/>
              </a:ext>
            </a:extLst>
          </p:cNvPr>
          <p:cNvSpPr/>
          <p:nvPr/>
        </p:nvSpPr>
        <p:spPr>
          <a:xfrm>
            <a:off x="612912" y="5017390"/>
            <a:ext cx="10399645" cy="1200329"/>
          </a:xfrm>
          <a:prstGeom prst="rect">
            <a:avLst/>
          </a:prstGeom>
        </p:spPr>
        <p:txBody>
          <a:bodyPr wrap="square">
            <a:spAutoFit/>
          </a:bodyPr>
          <a:lstStyle/>
          <a:p>
            <a:pPr algn="just"/>
            <a:r>
              <a:rPr lang="es-MX" b="1" dirty="0">
                <a:latin typeface="Times New Roman" panose="02020603050405020304" pitchFamily="18" charset="0"/>
                <a:cs typeface="Times New Roman" panose="02020603050405020304" pitchFamily="18" charset="0"/>
              </a:rPr>
              <a:t>Niveles aceptados de contaminantes en el agua de calidad potable en la República Mexicana</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Las autoridades sanitarias mexicanas han fijado sus estándares o especificaciones para el agua tratada que se use en servicios al público, en varias Normas Oficiales Mexicanas (NOM):</a:t>
            </a:r>
          </a:p>
        </p:txBody>
      </p:sp>
    </p:spTree>
    <p:extLst>
      <p:ext uri="{BB962C8B-B14F-4D97-AF65-F5344CB8AC3E}">
        <p14:creationId xmlns:p14="http://schemas.microsoft.com/office/powerpoint/2010/main" val="359195918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29BFCAA-BA34-43F2-8DA2-243E36FD7BD4}"/>
              </a:ext>
            </a:extLst>
          </p:cNvPr>
          <p:cNvSpPr txBox="1"/>
          <p:nvPr/>
        </p:nvSpPr>
        <p:spPr>
          <a:xfrm>
            <a:off x="602456" y="374929"/>
            <a:ext cx="10987088" cy="5355312"/>
          </a:xfrm>
          <a:prstGeom prst="rect">
            <a:avLst/>
          </a:prstGeom>
          <a:noFill/>
        </p:spPr>
        <p:txBody>
          <a:bodyPr wrap="square">
            <a:spAutoFit/>
          </a:bodyPr>
          <a:lstStyle/>
          <a:p>
            <a:pPr algn="just"/>
            <a:r>
              <a:rPr lang="es-MX" b="1" dirty="0">
                <a:latin typeface="Times New Roman" panose="02020603050405020304" pitchFamily="18" charset="0"/>
                <a:cs typeface="Times New Roman" panose="02020603050405020304" pitchFamily="18" charset="0"/>
              </a:rPr>
              <a:t>Microbios</a:t>
            </a:r>
          </a:p>
          <a:p>
            <a:pPr algn="just"/>
            <a:r>
              <a:rPr lang="es-MX" dirty="0">
                <a:latin typeface="Times New Roman" panose="02020603050405020304" pitchFamily="18" charset="0"/>
                <a:cs typeface="Times New Roman" panose="02020603050405020304" pitchFamily="18" charset="0"/>
              </a:rPr>
              <a:t>La reglamentación para el tratamiento de agua superficial o subterránea requiere que los sistemas que las </a:t>
            </a:r>
            <a:r>
              <a:rPr lang="es-MX" dirty="0" err="1">
                <a:latin typeface="Times New Roman" panose="02020603050405020304" pitchFamily="18" charset="0"/>
                <a:cs typeface="Times New Roman" panose="02020603050405020304" pitchFamily="18" charset="0"/>
              </a:rPr>
              <a:t>utilizen</a:t>
            </a:r>
            <a:r>
              <a:rPr lang="es-MX" dirty="0">
                <a:latin typeface="Times New Roman" panose="02020603050405020304" pitchFamily="18" charset="0"/>
                <a:cs typeface="Times New Roman" panose="02020603050405020304" pitchFamily="18" charset="0"/>
              </a:rPr>
              <a:t>:</a:t>
            </a:r>
          </a:p>
          <a:p>
            <a:pPr algn="just"/>
            <a:r>
              <a:rPr lang="es-MX" dirty="0">
                <a:latin typeface="Times New Roman" panose="02020603050405020304" pitchFamily="18" charset="0"/>
                <a:cs typeface="Times New Roman" panose="02020603050405020304" pitchFamily="18" charset="0"/>
              </a:rPr>
              <a:t>	 1) Las desinfecten y </a:t>
            </a:r>
          </a:p>
          <a:p>
            <a:pPr algn="just"/>
            <a:r>
              <a:rPr lang="es-MX" dirty="0">
                <a:latin typeface="Times New Roman" panose="02020603050405020304" pitchFamily="18" charset="0"/>
                <a:cs typeface="Times New Roman" panose="02020603050405020304" pitchFamily="18" charset="0"/>
              </a:rPr>
              <a:t>	 2) Las filtren para controlar los contaminantes a los siguientes niveles: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Las </a:t>
            </a:r>
            <a:r>
              <a:rPr lang="es-MX" b="1" i="1" dirty="0">
                <a:latin typeface="Times New Roman" panose="02020603050405020304" pitchFamily="18" charset="0"/>
                <a:cs typeface="Times New Roman" panose="02020603050405020304" pitchFamily="18" charset="0"/>
              </a:rPr>
              <a:t>bacterias coliforme </a:t>
            </a:r>
            <a:r>
              <a:rPr lang="es-MX" dirty="0">
                <a:latin typeface="Times New Roman" panose="02020603050405020304" pitchFamily="18" charset="0"/>
                <a:cs typeface="Times New Roman" panose="02020603050405020304" pitchFamily="18" charset="0"/>
              </a:rPr>
              <a:t>son comunes en el ambiente y por lo general no son dañinas. Sin embargo, la presencia de estas bacterias en el agua es resultado de un problema con el sistema de tratamiento o la tubería que distribuye el agua, e indica que el agua puede estar contaminada con gérmenes que pueden causar enfermedades</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La </a:t>
            </a:r>
            <a:r>
              <a:rPr lang="es-MX" b="1" i="1" dirty="0">
                <a:latin typeface="Times New Roman" panose="02020603050405020304" pitchFamily="18" charset="0"/>
                <a:cs typeface="Times New Roman" panose="02020603050405020304" pitchFamily="18" charset="0"/>
              </a:rPr>
              <a:t>coliforme fecal</a:t>
            </a:r>
            <a:r>
              <a:rPr lang="es-MX" dirty="0">
                <a:latin typeface="Times New Roman" panose="02020603050405020304" pitchFamily="18" charset="0"/>
                <a:cs typeface="Times New Roman" panose="02020603050405020304" pitchFamily="18" charset="0"/>
              </a:rPr>
              <a:t> y la E. (</a:t>
            </a:r>
            <a:r>
              <a:rPr lang="es-MX" b="1" i="1" dirty="0" err="1">
                <a:latin typeface="Times New Roman" panose="02020603050405020304" pitchFamily="18" charset="0"/>
                <a:cs typeface="Times New Roman" panose="02020603050405020304" pitchFamily="18" charset="0"/>
              </a:rPr>
              <a:t>Escherichia</a:t>
            </a:r>
            <a:r>
              <a:rPr lang="es-MX" dirty="0">
                <a:latin typeface="Times New Roman" panose="02020603050405020304" pitchFamily="18" charset="0"/>
                <a:cs typeface="Times New Roman" panose="02020603050405020304" pitchFamily="18" charset="0"/>
              </a:rPr>
              <a:t>) </a:t>
            </a:r>
            <a:r>
              <a:rPr lang="es-MX" b="1" i="1" dirty="0" err="1">
                <a:latin typeface="Times New Roman" panose="02020603050405020304" pitchFamily="18" charset="0"/>
                <a:cs typeface="Times New Roman" panose="02020603050405020304" pitchFamily="18" charset="0"/>
              </a:rPr>
              <a:t>coli</a:t>
            </a:r>
            <a:r>
              <a:rPr lang="es-MX" dirty="0">
                <a:latin typeface="Times New Roman" panose="02020603050405020304" pitchFamily="18" charset="0"/>
                <a:cs typeface="Times New Roman" panose="02020603050405020304" pitchFamily="18" charset="0"/>
              </a:rPr>
              <a:t> son bacterias cuya presencia indica que el agua puede estar contaminada con desechos humanos o animales. Estos pueden causar efectos de corto plazo, tales como diarrea, retortijones,  náuseas, dolores de cabeza u otros síntomas.</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El nivel máximo permitido de estos contaminantes, las bacterias coliforme mencionadas anteriormente es de  no mas de 5%, de las muestras recogidas en un mes puede ser positiva en coliformes totales. </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Para sistemas de agua en donde se toman menos de 40 muestras de rutina por mes, sólo se admite como máximo una muestra positiva en coliformes totales. Las muestras que tengan coliformes totales se analizan para detectar coliforme </a:t>
            </a:r>
            <a:r>
              <a:rPr lang="es-MX" b="1" i="1" dirty="0">
                <a:latin typeface="Times New Roman" panose="02020603050405020304" pitchFamily="18" charset="0"/>
                <a:cs typeface="Times New Roman" panose="02020603050405020304" pitchFamily="18" charset="0"/>
              </a:rPr>
              <a:t>fecal</a:t>
            </a:r>
            <a:r>
              <a:rPr lang="es-MX" dirty="0">
                <a:latin typeface="Times New Roman" panose="02020603050405020304" pitchFamily="18" charset="0"/>
                <a:cs typeface="Times New Roman" panose="02020603050405020304" pitchFamily="18" charset="0"/>
              </a:rPr>
              <a:t> y </a:t>
            </a:r>
            <a:r>
              <a:rPr lang="es-MX" b="1" i="1" dirty="0">
                <a:latin typeface="Times New Roman" panose="02020603050405020304" pitchFamily="18" charset="0"/>
                <a:cs typeface="Times New Roman" panose="02020603050405020304" pitchFamily="18" charset="0"/>
              </a:rPr>
              <a:t>E. </a:t>
            </a:r>
            <a:r>
              <a:rPr lang="es-MX" b="1" i="1" dirty="0" err="1">
                <a:latin typeface="Times New Roman" panose="02020603050405020304" pitchFamily="18" charset="0"/>
                <a:cs typeface="Times New Roman" panose="02020603050405020304" pitchFamily="18" charset="0"/>
              </a:rPr>
              <a:t>coli</a:t>
            </a:r>
            <a:r>
              <a:rPr lang="es-MX" dirty="0">
                <a:latin typeface="Times New Roman" panose="02020603050405020304" pitchFamily="18" charset="0"/>
                <a:cs typeface="Times New Roman" panose="02020603050405020304" pitchFamily="18" charset="0"/>
              </a:rPr>
              <a:t>. No debe haber alguno de ellos.</a:t>
            </a:r>
          </a:p>
        </p:txBody>
      </p:sp>
    </p:spTree>
    <p:extLst>
      <p:ext uri="{BB962C8B-B14F-4D97-AF65-F5344CB8AC3E}">
        <p14:creationId xmlns:p14="http://schemas.microsoft.com/office/powerpoint/2010/main" val="10176524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71E5CE5-E3F5-4D5B-8F07-002788D18257}"/>
              </a:ext>
            </a:extLst>
          </p:cNvPr>
          <p:cNvSpPr txBox="1"/>
          <p:nvPr/>
        </p:nvSpPr>
        <p:spPr>
          <a:xfrm>
            <a:off x="528638" y="705267"/>
            <a:ext cx="11215687" cy="4524315"/>
          </a:xfrm>
          <a:prstGeom prst="rect">
            <a:avLst/>
          </a:prstGeom>
          <a:noFill/>
        </p:spPr>
        <p:txBody>
          <a:bodyPr wrap="square">
            <a:spAutoFit/>
          </a:bodyPr>
          <a:lstStyle/>
          <a:p>
            <a:pPr algn="just"/>
            <a:r>
              <a:rPr lang="es-MX" b="1" dirty="0">
                <a:latin typeface="Times New Roman" panose="02020603050405020304" pitchFamily="18" charset="0"/>
                <a:cs typeface="Times New Roman" panose="02020603050405020304" pitchFamily="18" charset="0"/>
              </a:rPr>
              <a:t>La turbidez </a:t>
            </a:r>
          </a:p>
          <a:p>
            <a:pPr algn="just"/>
            <a:r>
              <a:rPr lang="es-MX" dirty="0">
                <a:latin typeface="Times New Roman" panose="02020603050405020304" pitchFamily="18" charset="0"/>
                <a:cs typeface="Times New Roman" panose="02020603050405020304" pitchFamily="18" charset="0"/>
              </a:rPr>
              <a:t>Como tal no tiene efectos en la salud. Sin embargo, puede interferir con la desinfección y representar un medio adecuado para el desarrollo de bacterias. </a:t>
            </a:r>
            <a:r>
              <a:rPr lang="es-MX" b="1" i="1" dirty="0">
                <a:latin typeface="Times New Roman" panose="02020603050405020304" pitchFamily="18" charset="0"/>
                <a:cs typeface="Times New Roman" panose="02020603050405020304" pitchFamily="18" charset="0"/>
              </a:rPr>
              <a:t>La turbidez</a:t>
            </a:r>
            <a:r>
              <a:rPr lang="es-MX" dirty="0">
                <a:latin typeface="Times New Roman" panose="02020603050405020304" pitchFamily="18" charset="0"/>
                <a:cs typeface="Times New Roman" panose="02020603050405020304" pitchFamily="18" charset="0"/>
              </a:rPr>
              <a:t> puede indicar la presencia de organismos causantes de enfermedades. Estos organismos incluyen bacterias, virus y parásitos que pueden causar síntomas como náuseas, retortijones, diarrea y dolores de cabeza. En ninguna muestra de agua la turbidez puede ser superior a cinco unidades de turbidez nefelométricas (UTN); los sistemas filtrantes deben asegurar que la turbidez no sea mayor de 1 UTN en al menos 95% de las muestras diarias de un mes.</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El </a:t>
            </a:r>
            <a:r>
              <a:rPr lang="es-MX" b="1" i="1" dirty="0" err="1">
                <a:latin typeface="Times New Roman" panose="02020603050405020304" pitchFamily="18" charset="0"/>
                <a:cs typeface="Times New Roman" panose="02020603050405020304" pitchFamily="18" charset="0"/>
              </a:rPr>
              <a:t>criptosporidio</a:t>
            </a:r>
            <a:r>
              <a:rPr lang="es-MX" dirty="0">
                <a:latin typeface="Times New Roman" panose="02020603050405020304" pitchFamily="18" charset="0"/>
                <a:cs typeface="Times New Roman" panose="02020603050405020304" pitchFamily="18" charset="0"/>
              </a:rPr>
              <a:t> es un parásito que entra a los lagos y ríos por las aguas negras y desechos animales. Causa criptosporidiosis, una leve enfermedad gastrointestinal. Sin embargo, la enfermedad puede ser severa o hasta mortal para la gente con sistemas de inmunidad debilitados. La especificación de la Agencia de Protección Ambiental (EPA, por sus siglas en inglés) indica que debe haber 99% de remoción de este microbio.</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La </a:t>
            </a:r>
            <a:r>
              <a:rPr lang="es-MX" b="1" i="1" dirty="0" err="1">
                <a:latin typeface="Times New Roman" panose="02020603050405020304" pitchFamily="18" charset="0"/>
                <a:cs typeface="Times New Roman" panose="02020603050405020304" pitchFamily="18" charset="0"/>
              </a:rPr>
              <a:t>Giardia</a:t>
            </a:r>
            <a:r>
              <a:rPr lang="es-MX" b="1" i="1" dirty="0">
                <a:latin typeface="Times New Roman" panose="02020603050405020304" pitchFamily="18" charset="0"/>
                <a:cs typeface="Times New Roman" panose="02020603050405020304" pitchFamily="18" charset="0"/>
              </a:rPr>
              <a:t> </a:t>
            </a:r>
            <a:r>
              <a:rPr lang="es-MX" b="1" i="1" dirty="0" err="1">
                <a:latin typeface="Times New Roman" panose="02020603050405020304" pitchFamily="18" charset="0"/>
                <a:cs typeface="Times New Roman" panose="02020603050405020304" pitchFamily="18" charset="0"/>
              </a:rPr>
              <a:t>lamblia</a:t>
            </a:r>
            <a:r>
              <a:rPr lang="es-MX" b="1" i="1"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es un parásito que entra a los lagos y ríos por las aguas negras y desechos animales. Causa enfermedades gastrointestinales como diarrea, vómitos y retortijones. La especificación de la EPA determina 99.9% de remoción o inactivación de este microbio.</a:t>
            </a:r>
          </a:p>
        </p:txBody>
      </p:sp>
    </p:spTree>
    <p:extLst>
      <p:ext uri="{BB962C8B-B14F-4D97-AF65-F5344CB8AC3E}">
        <p14:creationId xmlns:p14="http://schemas.microsoft.com/office/powerpoint/2010/main" val="310827073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63CC965-5809-431E-9F3E-4A28E6592611}"/>
              </a:ext>
            </a:extLst>
          </p:cNvPr>
          <p:cNvSpPr txBox="1"/>
          <p:nvPr/>
        </p:nvSpPr>
        <p:spPr>
          <a:xfrm>
            <a:off x="373856" y="310798"/>
            <a:ext cx="11444287" cy="6401753"/>
          </a:xfrm>
          <a:prstGeom prst="rect">
            <a:avLst/>
          </a:prstGeom>
          <a:noFill/>
        </p:spPr>
        <p:txBody>
          <a:bodyPr wrap="square">
            <a:spAutoFit/>
          </a:bodyPr>
          <a:lstStyle/>
          <a:p>
            <a:pPr algn="just"/>
            <a:r>
              <a:rPr lang="es-MX" b="1" dirty="0">
                <a:latin typeface="Times New Roman" panose="02020603050405020304" pitchFamily="18" charset="0"/>
                <a:cs typeface="Times New Roman" panose="02020603050405020304" pitchFamily="18" charset="0"/>
              </a:rPr>
              <a:t>Radionucleidos</a:t>
            </a:r>
          </a:p>
          <a:p>
            <a:pPr algn="just"/>
            <a:endParaRPr lang="es-MX" dirty="0">
              <a:latin typeface="Times New Roman" panose="02020603050405020304" pitchFamily="18" charset="0"/>
              <a:cs typeface="Times New Roman" panose="02020603050405020304" pitchFamily="18" charset="0"/>
            </a:endParaRPr>
          </a:p>
          <a:p>
            <a:pPr algn="just"/>
            <a:r>
              <a:rPr lang="es-MX" b="1" i="1" dirty="0">
                <a:latin typeface="Times New Roman" panose="02020603050405020304" pitchFamily="18" charset="0"/>
                <a:cs typeface="Times New Roman" panose="02020603050405020304" pitchFamily="18" charset="0"/>
              </a:rPr>
              <a:t>Emisores alfa</a:t>
            </a:r>
            <a:r>
              <a:rPr lang="es-MX" dirty="0">
                <a:latin typeface="Times New Roman" panose="02020603050405020304" pitchFamily="18" charset="0"/>
                <a:cs typeface="Times New Roman" panose="02020603050405020304" pitchFamily="18" charset="0"/>
              </a:rPr>
              <a:t>. Ciertos minerales pueden contener elementos radiactivos (U, Th, Sm, Re, Lu, etc.) que pueden emitir radiación alfa. Algunas personas que beben agua que contenga emisores alfa en exceso sobre estándar de la EPA durante muchos años pueden tener mayor riesgo de adquirir cáncer. La especificación de la EPA para estos contaminantes indica que la radiación emitida no debe exceder de 15 </a:t>
            </a:r>
            <a:r>
              <a:rPr lang="es-MX" dirty="0" err="1">
                <a:latin typeface="Times New Roman" panose="02020603050405020304" pitchFamily="18" charset="0"/>
                <a:cs typeface="Times New Roman" panose="02020603050405020304" pitchFamily="18" charset="0"/>
              </a:rPr>
              <a:t>picocuries</a:t>
            </a:r>
            <a:r>
              <a:rPr lang="es-MX" dirty="0">
                <a:latin typeface="Times New Roman" panose="02020603050405020304" pitchFamily="18" charset="0"/>
                <a:cs typeface="Times New Roman" panose="02020603050405020304" pitchFamily="18" charset="0"/>
              </a:rPr>
              <a:t>/L (1picocurie [</a:t>
            </a:r>
            <a:r>
              <a:rPr lang="es-MX" dirty="0" err="1">
                <a:latin typeface="Times New Roman" panose="02020603050405020304" pitchFamily="18" charset="0"/>
                <a:cs typeface="Times New Roman" panose="02020603050405020304" pitchFamily="18" charset="0"/>
              </a:rPr>
              <a:t>pci</a:t>
            </a:r>
            <a:r>
              <a:rPr lang="es-MX" dirty="0">
                <a:latin typeface="Times New Roman" panose="02020603050405020304" pitchFamily="18" charset="0"/>
                <a:cs typeface="Times New Roman" panose="02020603050405020304" pitchFamily="18" charset="0"/>
              </a:rPr>
              <a:t>]=10</a:t>
            </a:r>
            <a:r>
              <a:rPr lang="es-MX" baseline="30000" dirty="0">
                <a:latin typeface="Times New Roman" panose="02020603050405020304" pitchFamily="18" charset="0"/>
                <a:cs typeface="Times New Roman" panose="02020603050405020304" pitchFamily="18" charset="0"/>
              </a:rPr>
              <a:t>-12</a:t>
            </a:r>
            <a:r>
              <a:rPr lang="es-MX" dirty="0">
                <a:latin typeface="Times New Roman" panose="02020603050405020304" pitchFamily="18" charset="0"/>
                <a:cs typeface="Times New Roman" panose="02020603050405020304" pitchFamily="18" charset="0"/>
              </a:rPr>
              <a:t> </a:t>
            </a:r>
            <a:r>
              <a:rPr lang="es-MX" dirty="0" err="1">
                <a:latin typeface="Times New Roman" panose="02020603050405020304" pitchFamily="18" charset="0"/>
                <a:cs typeface="Times New Roman" panose="02020603050405020304" pitchFamily="18" charset="0"/>
              </a:rPr>
              <a:t>curies</a:t>
            </a:r>
            <a:r>
              <a:rPr lang="es-MX" dirty="0">
                <a:latin typeface="Times New Roman" panose="02020603050405020304" pitchFamily="18" charset="0"/>
                <a:cs typeface="Times New Roman" panose="02020603050405020304" pitchFamily="18" charset="0"/>
              </a:rPr>
              <a:t>; 1curie=unidad para medir desintegraciones nucleares=3.7x10</a:t>
            </a:r>
            <a:r>
              <a:rPr lang="es-MX" baseline="30000" dirty="0">
                <a:latin typeface="Times New Roman" panose="02020603050405020304" pitchFamily="18" charset="0"/>
                <a:cs typeface="Times New Roman" panose="02020603050405020304" pitchFamily="18" charset="0"/>
              </a:rPr>
              <a:t>10 </a:t>
            </a:r>
            <a:r>
              <a:rPr lang="es-MX" dirty="0">
                <a:latin typeface="Times New Roman" panose="02020603050405020304" pitchFamily="18" charset="0"/>
                <a:cs typeface="Times New Roman" panose="02020603050405020304" pitchFamily="18" charset="0"/>
              </a:rPr>
              <a:t>desintegraciones/s).</a:t>
            </a:r>
          </a:p>
          <a:p>
            <a:pPr algn="just"/>
            <a:endParaRPr lang="es-MX" dirty="0">
              <a:latin typeface="Times New Roman" panose="02020603050405020304" pitchFamily="18" charset="0"/>
              <a:cs typeface="Times New Roman" panose="02020603050405020304" pitchFamily="18" charset="0"/>
            </a:endParaRPr>
          </a:p>
          <a:p>
            <a:pPr algn="ctr"/>
            <a:r>
              <a:rPr lang="es-MX" baseline="30000" dirty="0">
                <a:latin typeface="Times New Roman" panose="02020603050405020304" pitchFamily="18" charset="0"/>
                <a:cs typeface="Times New Roman" panose="02020603050405020304" pitchFamily="18" charset="0"/>
              </a:rPr>
              <a:t>238</a:t>
            </a:r>
            <a:r>
              <a:rPr lang="es-MX" dirty="0">
                <a:latin typeface="Times New Roman" panose="02020603050405020304" pitchFamily="18" charset="0"/>
                <a:cs typeface="Times New Roman" panose="02020603050405020304" pitchFamily="18" charset="0"/>
              </a:rPr>
              <a:t>U →</a:t>
            </a:r>
            <a:r>
              <a:rPr lang="es-MX" baseline="30000" dirty="0">
                <a:latin typeface="Times New Roman" panose="02020603050405020304" pitchFamily="18" charset="0"/>
                <a:cs typeface="Times New Roman" panose="02020603050405020304" pitchFamily="18" charset="0"/>
              </a:rPr>
              <a:t>234</a:t>
            </a:r>
            <a:r>
              <a:rPr lang="es-MX" dirty="0">
                <a:latin typeface="Times New Roman" panose="02020603050405020304" pitchFamily="18" charset="0"/>
                <a:cs typeface="Times New Roman" panose="02020603050405020304" pitchFamily="18" charset="0"/>
              </a:rPr>
              <a:t>Th + </a:t>
            </a:r>
            <a:r>
              <a:rPr lang="es-MX" baseline="30000" dirty="0">
                <a:latin typeface="Times New Roman" panose="02020603050405020304" pitchFamily="18" charset="0"/>
                <a:cs typeface="Times New Roman" panose="02020603050405020304" pitchFamily="18" charset="0"/>
              </a:rPr>
              <a:t>4</a:t>
            </a:r>
            <a:r>
              <a:rPr lang="es-MX" dirty="0">
                <a:latin typeface="Times New Roman" panose="02020603050405020304" pitchFamily="18" charset="0"/>
                <a:cs typeface="Times New Roman" panose="02020603050405020304" pitchFamily="18" charset="0"/>
              </a:rPr>
              <a:t>He(</a:t>
            </a:r>
            <a:r>
              <a:rPr lang="el-GR" dirty="0">
                <a:latin typeface="Times New Roman" panose="02020603050405020304" pitchFamily="18" charset="0"/>
                <a:cs typeface="Times New Roman" panose="02020603050405020304" pitchFamily="18" charset="0"/>
              </a:rPr>
              <a:t>α</a:t>
            </a:r>
            <a:r>
              <a:rPr lang="es-MX" dirty="0">
                <a:latin typeface="Times New Roman" panose="02020603050405020304" pitchFamily="18" charset="0"/>
                <a:cs typeface="Times New Roman" panose="02020603050405020304" pitchFamily="18" charset="0"/>
              </a:rPr>
              <a:t>) + Q</a:t>
            </a:r>
          </a:p>
          <a:p>
            <a:pPr algn="just"/>
            <a:endParaRPr lang="es-MX" dirty="0">
              <a:latin typeface="Times New Roman" panose="02020603050405020304" pitchFamily="18" charset="0"/>
              <a:cs typeface="Times New Roman" panose="02020603050405020304" pitchFamily="18" charset="0"/>
            </a:endParaRPr>
          </a:p>
          <a:p>
            <a:pPr algn="just"/>
            <a:r>
              <a:rPr lang="es-MX" b="1" i="1" dirty="0">
                <a:latin typeface="Times New Roman" panose="02020603050405020304" pitchFamily="18" charset="0"/>
                <a:cs typeface="Times New Roman" panose="02020603050405020304" pitchFamily="18" charset="0"/>
              </a:rPr>
              <a:t>Emisores beta o de fotones</a:t>
            </a:r>
            <a:r>
              <a:rPr lang="es-MX" dirty="0">
                <a:latin typeface="Times New Roman" panose="02020603050405020304" pitchFamily="18" charset="0"/>
                <a:cs typeface="Times New Roman" panose="02020603050405020304" pitchFamily="18" charset="0"/>
              </a:rPr>
              <a:t>. Ciertos minerales  pueden contener elementos radiactivos (Rb, K, entre otros) que pueden emitir partículas beta y fotones. Personas que pudieran haber bebido agua que contenga esos contaminantes durante largo tiempo pueden tener mayor riesgo de enfermar de cáncer. La especificación de la EPA para estos contaminantes determina que no deben exceder de 4 </a:t>
            </a:r>
            <a:r>
              <a:rPr lang="es-MX" dirty="0" err="1">
                <a:latin typeface="Times New Roman" panose="02020603050405020304" pitchFamily="18" charset="0"/>
                <a:cs typeface="Times New Roman" panose="02020603050405020304" pitchFamily="18" charset="0"/>
              </a:rPr>
              <a:t>milirems</a:t>
            </a:r>
            <a:r>
              <a:rPr lang="es-MX" dirty="0">
                <a:latin typeface="Times New Roman" panose="02020603050405020304" pitchFamily="18" charset="0"/>
                <a:cs typeface="Times New Roman" panose="02020603050405020304" pitchFamily="18" charset="0"/>
              </a:rPr>
              <a:t>*/año.</a:t>
            </a: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r>
              <a:rPr lang="es-MX" sz="1400" i="1" dirty="0">
                <a:latin typeface="Times New Roman" panose="02020603050405020304" pitchFamily="18" charset="0"/>
                <a:cs typeface="Times New Roman" panose="02020603050405020304" pitchFamily="18" charset="0"/>
              </a:rPr>
              <a:t>1R (roentgen) (exposición)=1 rad (dosis de radiación absorbida)=1rem o 1000 </a:t>
            </a:r>
            <a:r>
              <a:rPr lang="es-MX" sz="1400" i="1" dirty="0" err="1">
                <a:latin typeface="Times New Roman" panose="02020603050405020304" pitchFamily="18" charset="0"/>
                <a:cs typeface="Times New Roman" panose="02020603050405020304" pitchFamily="18" charset="0"/>
              </a:rPr>
              <a:t>mrem</a:t>
            </a:r>
            <a:r>
              <a:rPr lang="es-MX" sz="1400" i="1" dirty="0">
                <a:latin typeface="Times New Roman" panose="02020603050405020304" pitchFamily="18" charset="0"/>
                <a:cs typeface="Times New Roman" panose="02020603050405020304" pitchFamily="18" charset="0"/>
              </a:rPr>
              <a:t> (dosis equivalente). La dosis equivalente o dosis efectiva combina la cantidad de radiación absorbida y los efectos médicos de esa radiación</a:t>
            </a:r>
            <a:r>
              <a:rPr lang="es-MX" dirty="0">
                <a:latin typeface="Times New Roman" panose="02020603050405020304" pitchFamily="18" charset="0"/>
                <a:cs typeface="Times New Roman" panose="02020603050405020304" pitchFamily="18" charset="0"/>
              </a:rPr>
              <a:t>.</a:t>
            </a:r>
          </a:p>
          <a:p>
            <a:pPr algn="just"/>
            <a:endParaRPr lang="es-MX" dirty="0">
              <a:latin typeface="Times New Roman" panose="02020603050405020304" pitchFamily="18" charset="0"/>
              <a:cs typeface="Times New Roman" panose="02020603050405020304" pitchFamily="18" charset="0"/>
            </a:endParaRPr>
          </a:p>
          <a:p>
            <a:pPr algn="just"/>
            <a:r>
              <a:rPr lang="es-MX" b="1" i="1" dirty="0">
                <a:latin typeface="Times New Roman" panose="02020603050405020304" pitchFamily="18" charset="0"/>
                <a:cs typeface="Times New Roman" panose="02020603050405020304" pitchFamily="18" charset="0"/>
              </a:rPr>
              <a:t>Radio </a:t>
            </a:r>
            <a:r>
              <a:rPr lang="es-MX" b="1" i="1" baseline="30000" dirty="0">
                <a:latin typeface="Times New Roman" panose="02020603050405020304" pitchFamily="18" charset="0"/>
                <a:cs typeface="Times New Roman" panose="02020603050405020304" pitchFamily="18" charset="0"/>
              </a:rPr>
              <a:t>226</a:t>
            </a:r>
            <a:r>
              <a:rPr lang="es-MX" b="1" i="1" dirty="0">
                <a:latin typeface="Times New Roman" panose="02020603050405020304" pitchFamily="18" charset="0"/>
                <a:cs typeface="Times New Roman" panose="02020603050405020304" pitchFamily="18" charset="0"/>
              </a:rPr>
              <a:t>Ra y </a:t>
            </a:r>
            <a:r>
              <a:rPr lang="es-MX" b="1" i="1" baseline="30000" dirty="0">
                <a:latin typeface="Times New Roman" panose="02020603050405020304" pitchFamily="18" charset="0"/>
                <a:cs typeface="Times New Roman" panose="02020603050405020304" pitchFamily="18" charset="0"/>
              </a:rPr>
              <a:t>228</a:t>
            </a:r>
            <a:r>
              <a:rPr lang="es-MX" b="1" i="1" dirty="0">
                <a:latin typeface="Times New Roman" panose="02020603050405020304" pitchFamily="18" charset="0"/>
                <a:cs typeface="Times New Roman" panose="02020603050405020304" pitchFamily="18" charset="0"/>
              </a:rPr>
              <a:t>Ra combinados</a:t>
            </a:r>
            <a:r>
              <a:rPr lang="es-MX" dirty="0">
                <a:latin typeface="Times New Roman" panose="02020603050405020304" pitchFamily="18" charset="0"/>
                <a:cs typeface="Times New Roman" panose="02020603050405020304" pitchFamily="18" charset="0"/>
              </a:rPr>
              <a:t>. Algunas personas que beben agua que contiene radio </a:t>
            </a:r>
            <a:r>
              <a:rPr lang="es-MX" b="1" baseline="30000" dirty="0">
                <a:latin typeface="Times New Roman" panose="02020603050405020304" pitchFamily="18" charset="0"/>
                <a:cs typeface="Times New Roman" panose="02020603050405020304" pitchFamily="18" charset="0"/>
              </a:rPr>
              <a:t>226</a:t>
            </a:r>
            <a:r>
              <a:rPr lang="es-MX" b="1" dirty="0">
                <a:latin typeface="Times New Roman" panose="02020603050405020304" pitchFamily="18" charset="0"/>
                <a:cs typeface="Times New Roman" panose="02020603050405020304" pitchFamily="18" charset="0"/>
              </a:rPr>
              <a:t>Ra o </a:t>
            </a:r>
            <a:r>
              <a:rPr lang="es-MX" b="1" baseline="30000" dirty="0">
                <a:latin typeface="Times New Roman" panose="02020603050405020304" pitchFamily="18" charset="0"/>
                <a:cs typeface="Times New Roman" panose="02020603050405020304" pitchFamily="18" charset="0"/>
              </a:rPr>
              <a:t>228</a:t>
            </a:r>
            <a:r>
              <a:rPr lang="es-MX" b="1" dirty="0">
                <a:latin typeface="Times New Roman" panose="02020603050405020304" pitchFamily="18" charset="0"/>
                <a:cs typeface="Times New Roman" panose="02020603050405020304" pitchFamily="18" charset="0"/>
              </a:rPr>
              <a:t>Ra</a:t>
            </a:r>
            <a:r>
              <a:rPr lang="es-MX" dirty="0">
                <a:latin typeface="Times New Roman" panose="02020603050405020304" pitchFamily="18" charset="0"/>
                <a:cs typeface="Times New Roman" panose="02020603050405020304" pitchFamily="18" charset="0"/>
              </a:rPr>
              <a:t> que exceda la especificación de la EPA durante muchos años pueden tener un mayor riesgo de enfermar de cáncer. La especificación de la EPA es de 10 </a:t>
            </a:r>
            <a:r>
              <a:rPr lang="es-MX" dirty="0" err="1">
                <a:latin typeface="Times New Roman" panose="02020603050405020304" pitchFamily="18" charset="0"/>
                <a:cs typeface="Times New Roman" panose="02020603050405020304" pitchFamily="18" charset="0"/>
              </a:rPr>
              <a:t>pci</a:t>
            </a:r>
            <a:r>
              <a:rPr lang="es-MX" dirty="0">
                <a:latin typeface="Times New Roman" panose="02020603050405020304" pitchFamily="18" charset="0"/>
                <a:cs typeface="Times New Roman" panose="02020603050405020304" pitchFamily="18" charset="0"/>
              </a:rPr>
              <a:t>/L</a:t>
            </a:r>
          </a:p>
        </p:txBody>
      </p:sp>
      <p:graphicFrame>
        <p:nvGraphicFramePr>
          <p:cNvPr id="4" name="Objeto 1">
            <a:extLst>
              <a:ext uri="{FF2B5EF4-FFF2-40B4-BE49-F238E27FC236}">
                <a16:creationId xmlns:a16="http://schemas.microsoft.com/office/drawing/2014/main" id="{CA1743C6-866E-4B09-B176-5E4BD7F9910F}"/>
              </a:ext>
            </a:extLst>
          </p:cNvPr>
          <p:cNvGraphicFramePr>
            <a:graphicFrameLocks noChangeAspect="1"/>
          </p:cNvGraphicFramePr>
          <p:nvPr>
            <p:extLst>
              <p:ext uri="{D42A27DB-BD31-4B8C-83A1-F6EECF244321}">
                <p14:modId xmlns:p14="http://schemas.microsoft.com/office/powerpoint/2010/main" val="2317372399"/>
              </p:ext>
            </p:extLst>
          </p:nvPr>
        </p:nvGraphicFramePr>
        <p:xfrm>
          <a:off x="4775400" y="4261271"/>
          <a:ext cx="2641199" cy="386240"/>
        </p:xfrm>
        <a:graphic>
          <a:graphicData uri="http://schemas.openxmlformats.org/presentationml/2006/ole">
            <mc:AlternateContent xmlns:mc="http://schemas.openxmlformats.org/markup-compatibility/2006">
              <mc:Choice xmlns:v="urn:schemas-microsoft-com:vml" Requires="v">
                <p:oleObj spid="_x0000_s17448" name="Equation" r:id="rId3" imgW="1562100" imgH="228600" progId="Equation.DSMT4">
                  <p:embed/>
                </p:oleObj>
              </mc:Choice>
              <mc:Fallback>
                <p:oleObj name="Equation" r:id="rId3" imgW="1562100" imgH="228600" progId="Equation.DSMT4">
                  <p:embed/>
                  <p:pic>
                    <p:nvPicPr>
                      <p:cNvPr id="108550" name="Objeto 1">
                        <a:extLst>
                          <a:ext uri="{FF2B5EF4-FFF2-40B4-BE49-F238E27FC236}">
                            <a16:creationId xmlns:a16="http://schemas.microsoft.com/office/drawing/2014/main" id="{D916141C-1251-49EF-A689-105B49F663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5400" y="4261271"/>
                        <a:ext cx="2641199" cy="386240"/>
                      </a:xfrm>
                      <a:prstGeom prst="rect">
                        <a:avLst/>
                      </a:prstGeom>
                      <a:noFill/>
                      <a:ln w="9525">
                        <a:solidFill>
                          <a:srgbClr val="000000"/>
                        </a:solidFill>
                        <a:miter lim="800000"/>
                        <a:headEnd/>
                        <a:tailEnd/>
                      </a:ln>
                    </p:spPr>
                  </p:pic>
                </p:oleObj>
              </mc:Fallback>
            </mc:AlternateContent>
          </a:graphicData>
        </a:graphic>
      </p:graphicFrame>
    </p:spTree>
    <p:extLst>
      <p:ext uri="{BB962C8B-B14F-4D97-AF65-F5344CB8AC3E}">
        <p14:creationId xmlns:p14="http://schemas.microsoft.com/office/powerpoint/2010/main" val="323881015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A5474FE-9BD7-4126-8D77-10784BE3CF8E}"/>
              </a:ext>
            </a:extLst>
          </p:cNvPr>
          <p:cNvSpPr txBox="1"/>
          <p:nvPr/>
        </p:nvSpPr>
        <p:spPr>
          <a:xfrm>
            <a:off x="132479" y="92005"/>
            <a:ext cx="11896961" cy="6186309"/>
          </a:xfrm>
          <a:prstGeom prst="rect">
            <a:avLst/>
          </a:prstGeom>
          <a:noFill/>
        </p:spPr>
        <p:txBody>
          <a:bodyPr wrap="square">
            <a:spAutoFit/>
          </a:bodyPr>
          <a:lstStyle/>
          <a:p>
            <a:pPr algn="just"/>
            <a:r>
              <a:rPr lang="es-MX" b="1" dirty="0">
                <a:latin typeface="Times New Roman" panose="02020603050405020304" pitchFamily="18" charset="0"/>
                <a:cs typeface="Times New Roman" panose="02020603050405020304" pitchFamily="18" charset="0"/>
              </a:rPr>
              <a:t>Productos químicos inorgánicos y orgánicos volátiles y sintéticos</a:t>
            </a:r>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La lista detallada de los productos químicos inorgánicos y orgánicos sintéticos y volátiles contaminantes del agua no se incluye en este texto por razones de espacio. Para información detallada de los mismos, contacta </a:t>
            </a:r>
            <a:r>
              <a:rPr lang="es-MX" dirty="0">
                <a:latin typeface="Times New Roman" panose="02020603050405020304" pitchFamily="18" charset="0"/>
                <a:cs typeface="Times New Roman" panose="02020603050405020304" pitchFamily="18" charset="0"/>
                <a:hlinkClick r:id="rId2"/>
              </a:rPr>
              <a:t>www.epa.gov/safewater</a:t>
            </a:r>
            <a:endParaRPr lang="es-MX" dirty="0">
              <a:latin typeface="Times New Roman" panose="02020603050405020304" pitchFamily="18" charset="0"/>
              <a:cs typeface="Times New Roman" panose="02020603050405020304" pitchFamily="18" charset="0"/>
            </a:endParaRPr>
          </a:p>
          <a:p>
            <a:pPr algn="just"/>
            <a:endParaRPr lang="es-MX" dirty="0">
              <a:latin typeface="Times New Roman" panose="02020603050405020304" pitchFamily="18" charset="0"/>
              <a:cs typeface="Times New Roman" panose="02020603050405020304" pitchFamily="18" charset="0"/>
            </a:endParaRPr>
          </a:p>
          <a:p>
            <a:pPr algn="just"/>
            <a:r>
              <a:rPr lang="es-MX" b="1" dirty="0">
                <a:latin typeface="Times New Roman" panose="02020603050405020304" pitchFamily="18" charset="0"/>
                <a:cs typeface="Times New Roman" panose="02020603050405020304" pitchFamily="18" charset="0"/>
              </a:rPr>
              <a:t>Desinfectantes</a:t>
            </a:r>
          </a:p>
          <a:p>
            <a:pPr algn="just"/>
            <a:r>
              <a:rPr lang="es-MX" dirty="0">
                <a:latin typeface="Times New Roman" panose="02020603050405020304" pitchFamily="18" charset="0"/>
                <a:cs typeface="Times New Roman" panose="02020603050405020304" pitchFamily="18" charset="0"/>
              </a:rPr>
              <a:t>La mayoría de los proveedores de agua añaden desinfectantes al agua que se utilizará para beber, para matar gérmenes como la </a:t>
            </a:r>
            <a:r>
              <a:rPr lang="es-MX" b="1" i="1" dirty="0" err="1">
                <a:latin typeface="Times New Roman" panose="02020603050405020304" pitchFamily="18" charset="0"/>
                <a:cs typeface="Times New Roman" panose="02020603050405020304" pitchFamily="18" charset="0"/>
              </a:rPr>
              <a:t>giarda</a:t>
            </a:r>
            <a:r>
              <a:rPr lang="es-MX" dirty="0">
                <a:latin typeface="Times New Roman" panose="02020603050405020304" pitchFamily="18" charset="0"/>
                <a:cs typeface="Times New Roman" panose="02020603050405020304" pitchFamily="18" charset="0"/>
              </a:rPr>
              <a:t> y </a:t>
            </a:r>
            <a:r>
              <a:rPr lang="es-MX" b="1" i="1" dirty="0">
                <a:latin typeface="Times New Roman" panose="02020603050405020304" pitchFamily="18" charset="0"/>
                <a:cs typeface="Times New Roman" panose="02020603050405020304" pitchFamily="18" charset="0"/>
              </a:rPr>
              <a:t>E. </a:t>
            </a:r>
            <a:r>
              <a:rPr lang="es-MX" b="1" i="1" dirty="0" err="1">
                <a:latin typeface="Times New Roman" panose="02020603050405020304" pitchFamily="18" charset="0"/>
                <a:cs typeface="Times New Roman" panose="02020603050405020304" pitchFamily="18" charset="0"/>
              </a:rPr>
              <a:t>coli</a:t>
            </a:r>
            <a:r>
              <a:rPr lang="es-MX" dirty="0">
                <a:latin typeface="Times New Roman" panose="02020603050405020304" pitchFamily="18" charset="0"/>
                <a:cs typeface="Times New Roman" panose="02020603050405020304" pitchFamily="18" charset="0"/>
              </a:rPr>
              <a:t>. Después de una lluvia tormentosa se debe añadir más desinfectante al sistema de agua para garantizar que han muerto esos gérmenes.</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	Los principales desinfectantes, que a la vez pueden ser contaminantes, son: </a:t>
            </a:r>
          </a:p>
          <a:p>
            <a:pPr algn="just"/>
            <a:r>
              <a:rPr lang="es-MX" dirty="0">
                <a:latin typeface="Times New Roman" panose="02020603050405020304" pitchFamily="18" charset="0"/>
                <a:cs typeface="Times New Roman" panose="02020603050405020304" pitchFamily="18" charset="0"/>
              </a:rPr>
              <a:t>Cloro (medido como Cl</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Algunas personas que utilizan agua que contiene cloro en exceso del estándar de la </a:t>
            </a:r>
            <a:r>
              <a:rPr lang="es-MX" b="1" dirty="0">
                <a:latin typeface="Times New Roman" panose="02020603050405020304" pitchFamily="18" charset="0"/>
                <a:cs typeface="Times New Roman" panose="02020603050405020304" pitchFamily="18" charset="0"/>
              </a:rPr>
              <a:t>EPA</a:t>
            </a:r>
            <a:r>
              <a:rPr lang="es-MX" dirty="0">
                <a:latin typeface="Times New Roman" panose="02020603050405020304" pitchFamily="18" charset="0"/>
                <a:cs typeface="Times New Roman" panose="02020603050405020304" pitchFamily="18" charset="0"/>
              </a:rPr>
              <a:t> pueden sufrir irritación en nariz y ojos. Algunas personas que beben agua con exceso de cloro pueden experimentar molestias estomacales. De acuerdo con la </a:t>
            </a:r>
            <a:r>
              <a:rPr lang="es-MX" b="1" dirty="0">
                <a:latin typeface="Times New Roman" panose="02020603050405020304" pitchFamily="18" charset="0"/>
                <a:cs typeface="Times New Roman" panose="02020603050405020304" pitchFamily="18" charset="0"/>
              </a:rPr>
              <a:t>EPA</a:t>
            </a:r>
            <a:r>
              <a:rPr lang="es-MX" dirty="0">
                <a:latin typeface="Times New Roman" panose="02020603050405020304" pitchFamily="18" charset="0"/>
                <a:cs typeface="Times New Roman" panose="02020603050405020304" pitchFamily="18" charset="0"/>
              </a:rPr>
              <a:t> (USA, </a:t>
            </a:r>
            <a:r>
              <a:rPr lang="en-US" b="1" dirty="0">
                <a:latin typeface="Times New Roman" panose="02020603050405020304" pitchFamily="18" charset="0"/>
                <a:cs typeface="Times New Roman" panose="02020603050405020304" pitchFamily="18" charset="0"/>
              </a:rPr>
              <a:t>E</a:t>
            </a:r>
            <a:r>
              <a:rPr lang="en-US" dirty="0">
                <a:latin typeface="Times New Roman" panose="02020603050405020304" pitchFamily="18" charset="0"/>
                <a:cs typeface="Times New Roman" panose="02020603050405020304" pitchFamily="18" charset="0"/>
              </a:rPr>
              <a:t>nvironmental </a:t>
            </a:r>
            <a:r>
              <a:rPr lang="en-US" b="1" dirty="0">
                <a:latin typeface="Times New Roman" panose="02020603050405020304" pitchFamily="18" charset="0"/>
                <a:cs typeface="Times New Roman" panose="02020603050405020304" pitchFamily="18" charset="0"/>
              </a:rPr>
              <a:t>P</a:t>
            </a:r>
            <a:r>
              <a:rPr lang="en-US" dirty="0">
                <a:latin typeface="Times New Roman" panose="02020603050405020304" pitchFamily="18" charset="0"/>
                <a:cs typeface="Times New Roman" panose="02020603050405020304" pitchFamily="18" charset="0"/>
              </a:rPr>
              <a:t>rotection </a:t>
            </a:r>
            <a:r>
              <a:rPr lang="en-US" b="1" dirty="0">
                <a:latin typeface="Times New Roman" panose="02020603050405020304" pitchFamily="18" charset="0"/>
                <a:cs typeface="Times New Roman" panose="02020603050405020304" pitchFamily="18" charset="0"/>
              </a:rPr>
              <a:t>A</a:t>
            </a:r>
            <a:r>
              <a:rPr lang="en-US" dirty="0">
                <a:latin typeface="Times New Roman" panose="02020603050405020304" pitchFamily="18" charset="0"/>
                <a:cs typeface="Times New Roman" panose="02020603050405020304" pitchFamily="18" charset="0"/>
              </a:rPr>
              <a:t>gency</a:t>
            </a:r>
            <a:r>
              <a:rPr lang="es-MX" dirty="0">
                <a:latin typeface="Times New Roman" panose="02020603050405020304" pitchFamily="18" charset="0"/>
                <a:cs typeface="Times New Roman" panose="02020603050405020304" pitchFamily="18" charset="0"/>
              </a:rPr>
              <a:t>) el máximo nivel residual de desinfectante es de 4.0 mg/L.</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Cloraminas (medido como Cl</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Además de las mismas molestias que se sufren con el cloro, las cloraminas que rebasen el nivel permitido pueden originar anemia. La Especificación de </a:t>
            </a:r>
            <a:r>
              <a:rPr lang="es-MX" b="1" dirty="0">
                <a:latin typeface="Times New Roman" panose="02020603050405020304" pitchFamily="18" charset="0"/>
                <a:cs typeface="Times New Roman" panose="02020603050405020304" pitchFamily="18" charset="0"/>
              </a:rPr>
              <a:t>EPA</a:t>
            </a:r>
            <a:r>
              <a:rPr lang="es-MX" dirty="0">
                <a:latin typeface="Times New Roman" panose="02020603050405020304" pitchFamily="18" charset="0"/>
                <a:cs typeface="Times New Roman" panose="02020603050405020304" pitchFamily="18" charset="0"/>
              </a:rPr>
              <a:t> es de 4.0 mg/L.</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Dióxido de cloro (medido como ClO</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Algunos bebés y niños pequeños que beben agua que contiene dióxido de cloro en exceso del estándar de la </a:t>
            </a:r>
            <a:r>
              <a:rPr lang="es-MX" b="1" dirty="0">
                <a:latin typeface="Times New Roman" panose="02020603050405020304" pitchFamily="18" charset="0"/>
                <a:cs typeface="Times New Roman" panose="02020603050405020304" pitchFamily="18" charset="0"/>
              </a:rPr>
              <a:t>EPA</a:t>
            </a:r>
            <a:r>
              <a:rPr lang="es-MX" dirty="0">
                <a:latin typeface="Times New Roman" panose="02020603050405020304" pitchFamily="18" charset="0"/>
                <a:cs typeface="Times New Roman" panose="02020603050405020304" pitchFamily="18" charset="0"/>
              </a:rPr>
              <a:t> pueden presentar efectos en el sistema nervioso. Efectos similares pueden ocurrir en los fetos de mujeres embarazadas que beben agua con estas características. Algunas personas pueden experimentar anemia. La especificación máxima para este contaminante es de 0.8 mg/L.</a:t>
            </a:r>
          </a:p>
        </p:txBody>
      </p:sp>
    </p:spTree>
    <p:extLst>
      <p:ext uri="{BB962C8B-B14F-4D97-AF65-F5344CB8AC3E}">
        <p14:creationId xmlns:p14="http://schemas.microsoft.com/office/powerpoint/2010/main" val="125789275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5763EA0D-2525-4D8B-A06B-B7CC8FFD64A2}"/>
              </a:ext>
            </a:extLst>
          </p:cNvPr>
          <p:cNvSpPr txBox="1"/>
          <p:nvPr/>
        </p:nvSpPr>
        <p:spPr>
          <a:xfrm>
            <a:off x="171447" y="374332"/>
            <a:ext cx="11701465" cy="6186309"/>
          </a:xfrm>
          <a:prstGeom prst="rect">
            <a:avLst/>
          </a:prstGeom>
          <a:noFill/>
        </p:spPr>
        <p:txBody>
          <a:bodyPr wrap="square">
            <a:spAutoFit/>
          </a:bodyPr>
          <a:lstStyle/>
          <a:p>
            <a:pPr algn="just"/>
            <a:r>
              <a:rPr lang="es-MX" dirty="0">
                <a:latin typeface="Times New Roman" panose="02020603050405020304" pitchFamily="18" charset="0"/>
                <a:cs typeface="Times New Roman" panose="02020603050405020304" pitchFamily="18" charset="0"/>
              </a:rPr>
              <a:t>Niveles establecido para contaminantes en agua de calidad potable en la República Mexicana</a:t>
            </a:r>
          </a:p>
          <a:p>
            <a:pPr algn="just"/>
            <a:r>
              <a:rPr lang="es-MX" dirty="0">
                <a:latin typeface="Times New Roman" panose="02020603050405020304" pitchFamily="18" charset="0"/>
                <a:cs typeface="Times New Roman" panose="02020603050405020304" pitchFamily="18" charset="0"/>
              </a:rPr>
              <a:t>Las autoridades sanitarias mexicanas han fijado sus estándares o especificaciones para el agua tratada que se use en servicios al público, en varias Normas Oficiales</a:t>
            </a:r>
          </a:p>
          <a:p>
            <a:pPr algn="just"/>
            <a:r>
              <a:rPr lang="es-MX" dirty="0">
                <a:latin typeface="Times New Roman" panose="02020603050405020304" pitchFamily="18" charset="0"/>
                <a:cs typeface="Times New Roman" panose="02020603050405020304" pitchFamily="18" charset="0"/>
              </a:rPr>
              <a:t>.</a:t>
            </a:r>
          </a:p>
          <a:p>
            <a:pPr algn="just"/>
            <a:r>
              <a:rPr lang="es-MX" dirty="0">
                <a:latin typeface="Times New Roman" panose="02020603050405020304" pitchFamily="18" charset="0"/>
                <a:cs typeface="Times New Roman" panose="02020603050405020304" pitchFamily="18" charset="0"/>
              </a:rPr>
              <a:t>Mexicanas (NOM):</a:t>
            </a:r>
          </a:p>
          <a:p>
            <a:pPr algn="just"/>
            <a:r>
              <a:rPr lang="es-MX" dirty="0">
                <a:latin typeface="Times New Roman" panose="02020603050405020304" pitchFamily="18" charset="0"/>
                <a:cs typeface="Times New Roman" panose="02020603050405020304" pitchFamily="18" charset="0"/>
              </a:rPr>
              <a:t>	NOM-127-SSA1-1994: Fija los límites permisibles de calidad y tratamientos a que debe someterse el agua 	para su potabilización.</a:t>
            </a:r>
          </a:p>
          <a:p>
            <a:pPr algn="just"/>
            <a:r>
              <a:rPr lang="es-MX" dirty="0">
                <a:latin typeface="Times New Roman" panose="02020603050405020304" pitchFamily="18" charset="0"/>
                <a:cs typeface="Times New Roman" panose="02020603050405020304" pitchFamily="18" charset="0"/>
              </a:rPr>
              <a:t>	NOM-160-SSA1-1995: Fija las prácticas para la producción y venta de agua purificada.</a:t>
            </a:r>
          </a:p>
          <a:p>
            <a:pPr algn="just"/>
            <a:r>
              <a:rPr lang="es-MX" dirty="0">
                <a:latin typeface="Times New Roman" panose="02020603050405020304" pitchFamily="18" charset="0"/>
                <a:cs typeface="Times New Roman" panose="02020603050405020304" pitchFamily="18" charset="0"/>
              </a:rPr>
              <a:t>	NOM-179-SSA1-1998: Trata con la vigilancia y evaluación del control de calidad	del agua para uso y 	consumo humano, distribuida por sistemas de abastecimiento público.</a:t>
            </a:r>
          </a:p>
          <a:p>
            <a:pPr algn="just"/>
            <a:r>
              <a:rPr lang="es-MX" dirty="0">
                <a:latin typeface="Times New Roman" panose="02020603050405020304" pitchFamily="18" charset="0"/>
                <a:cs typeface="Times New Roman" panose="02020603050405020304" pitchFamily="18" charset="0"/>
              </a:rPr>
              <a:t>	NOM-180-SSA1-1998: Determina las características de los equipos de tratamiento de agua de tipo doméstico, 	así como los requisitos sanitarios.</a:t>
            </a:r>
          </a:p>
          <a:p>
            <a:pPr algn="just"/>
            <a:r>
              <a:rPr lang="es-MX" dirty="0">
                <a:latin typeface="Times New Roman" panose="02020603050405020304" pitchFamily="18" charset="0"/>
                <a:cs typeface="Times New Roman" panose="02020603050405020304" pitchFamily="18" charset="0"/>
              </a:rPr>
              <a:t>	NOM-181-SSA1-1998: Establece los requisitos sanitarios que deben cumplir las sustancias germicidas para 	tratamiento de agua de tipo doméstico.</a:t>
            </a:r>
          </a:p>
          <a:p>
            <a:pPr algn="just"/>
            <a:r>
              <a:rPr lang="es-MX" dirty="0">
                <a:latin typeface="Times New Roman" panose="02020603050405020304" pitchFamily="18" charset="0"/>
                <a:cs typeface="Times New Roman" panose="02020603050405020304" pitchFamily="18" charset="0"/>
              </a:rPr>
              <a:t>	NOM-201-SSA1-2002: Fija las especificaciones sanitarias para el agua y hielo	para consumo humano en lo 	que se refiere a su envasado y manejo a granel.</a:t>
            </a:r>
          </a:p>
          <a:p>
            <a:pPr algn="just"/>
            <a:r>
              <a:rPr lang="es-MX" dirty="0">
                <a:latin typeface="Times New Roman" panose="02020603050405020304" pitchFamily="18" charset="0"/>
                <a:cs typeface="Times New Roman" panose="02020603050405020304" pitchFamily="18" charset="0"/>
              </a:rPr>
              <a:t>	NOM-230-SSA1-2002: Se relaciona a los requisitos sanitarios que se deben cumplir en los sistemas de	abastecimiento públicos y privados durante el manejo del agua, así como los procedimientos sanitarios para el 	muestreo.</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De la norma NOM-127-SSA1-1994 extraemos las tablas que contienen las características y límites permisibles de calidad que debe tener el agua potable en la República Mexicana.</a:t>
            </a:r>
          </a:p>
        </p:txBody>
      </p:sp>
    </p:spTree>
    <p:extLst>
      <p:ext uri="{BB962C8B-B14F-4D97-AF65-F5344CB8AC3E}">
        <p14:creationId xmlns:p14="http://schemas.microsoft.com/office/powerpoint/2010/main" val="244099707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03434" y="1385517"/>
            <a:ext cx="11239927" cy="646331"/>
          </a:xfrm>
          <a:prstGeom prst="rect">
            <a:avLst/>
          </a:prstGeom>
        </p:spPr>
        <p:txBody>
          <a:bodyPr wrap="square">
            <a:spAutoFit/>
          </a:bodyPr>
          <a:lstStyle/>
          <a:p>
            <a:pPr algn="just"/>
            <a:r>
              <a:rPr lang="es-ES" dirty="0">
                <a:latin typeface="Times New Roman" panose="02020603050405020304" pitchFamily="18" charset="0"/>
                <a:cs typeface="Times New Roman" panose="02020603050405020304" pitchFamily="18" charset="0"/>
              </a:rPr>
              <a:t>De la norma NOM-127-SSA1-1994 extraemos las tablas que contienen las características y límites permisibles de calidad que debe tener el agua potable en la República Mexicana.</a:t>
            </a:r>
            <a:endParaRPr lang="en-US" dirty="0">
              <a:latin typeface="Times New Roman" panose="02020603050405020304" pitchFamily="18" charset="0"/>
              <a:cs typeface="Times New Roman" panose="02020603050405020304" pitchFamily="18" charset="0"/>
            </a:endParaRPr>
          </a:p>
        </p:txBody>
      </p:sp>
      <p:pic>
        <p:nvPicPr>
          <p:cNvPr id="2" name="Imagen 1" descr="Introducción a la química y el ambiente.pdf - Adobe Acrobat Pro"/>
          <p:cNvPicPr>
            <a:picLocks noChangeAspect="1"/>
          </p:cNvPicPr>
          <p:nvPr/>
        </p:nvPicPr>
        <p:blipFill rotWithShape="1">
          <a:blip r:embed="rId2">
            <a:extLst>
              <a:ext uri="{28A0092B-C50C-407E-A947-70E740481C1C}">
                <a14:useLocalDpi xmlns:a14="http://schemas.microsoft.com/office/drawing/2010/main" val="0"/>
              </a:ext>
            </a:extLst>
          </a:blip>
          <a:srcRect l="10428" t="50786" r="42000" b="24944"/>
          <a:stretch/>
        </p:blipFill>
        <p:spPr>
          <a:xfrm>
            <a:off x="1869893" y="2521087"/>
            <a:ext cx="7736249" cy="2250042"/>
          </a:xfrm>
          <a:prstGeom prst="rect">
            <a:avLst/>
          </a:prstGeom>
        </p:spPr>
      </p:pic>
    </p:spTree>
    <p:extLst>
      <p:ext uri="{BB962C8B-B14F-4D97-AF65-F5344CB8AC3E}">
        <p14:creationId xmlns:p14="http://schemas.microsoft.com/office/powerpoint/2010/main" val="395994752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28773" y="380143"/>
            <a:ext cx="11054993" cy="923330"/>
          </a:xfrm>
          <a:prstGeom prst="rect">
            <a:avLst/>
          </a:prstGeom>
          <a:noFill/>
        </p:spPr>
        <p:txBody>
          <a:bodyPr wrap="square" rtlCol="0">
            <a:spAutoFit/>
          </a:bodyPr>
          <a:lstStyle/>
          <a:p>
            <a:pPr algn="just"/>
            <a:r>
              <a:rPr lang="es-ES" dirty="0">
                <a:latin typeface="Times New Roman" panose="02020603050405020304" pitchFamily="18" charset="0"/>
                <a:cs typeface="Times New Roman" panose="02020603050405020304" pitchFamily="18" charset="0"/>
              </a:rPr>
              <a:t>Al momento de realizar análisis bacteriológicos utilizando la </a:t>
            </a:r>
            <a:r>
              <a:rPr lang="es-ES" b="1" i="1" dirty="0">
                <a:latin typeface="Times New Roman" panose="02020603050405020304" pitchFamily="18" charset="0"/>
                <a:cs typeface="Times New Roman" panose="02020603050405020304" pitchFamily="18" charset="0"/>
              </a:rPr>
              <a:t>filtración por membrana</a:t>
            </a:r>
            <a:r>
              <a:rPr lang="es-ES" dirty="0">
                <a:latin typeface="Times New Roman" panose="02020603050405020304" pitchFamily="18" charset="0"/>
                <a:cs typeface="Times New Roman" panose="02020603050405020304" pitchFamily="18" charset="0"/>
              </a:rPr>
              <a:t>, para cumplir con la normatividad estos se deben reportar en unidades de  </a:t>
            </a:r>
            <a:r>
              <a:rPr lang="es-ES" b="1" dirty="0">
                <a:latin typeface="Times New Roman" panose="02020603050405020304" pitchFamily="18" charset="0"/>
                <a:cs typeface="Times New Roman" panose="02020603050405020304" pitchFamily="18" charset="0"/>
              </a:rPr>
              <a:t>NPM</a:t>
            </a:r>
            <a:r>
              <a:rPr lang="es-ES" dirty="0">
                <a:latin typeface="Times New Roman" panose="02020603050405020304" pitchFamily="18" charset="0"/>
                <a:cs typeface="Times New Roman" panose="02020603050405020304" pitchFamily="18" charset="0"/>
              </a:rPr>
              <a:t>/100mL (donde </a:t>
            </a:r>
            <a:r>
              <a:rPr lang="es-ES" b="1" dirty="0">
                <a:latin typeface="Times New Roman" panose="02020603050405020304" pitchFamily="18" charset="0"/>
                <a:cs typeface="Times New Roman" panose="02020603050405020304" pitchFamily="18" charset="0"/>
              </a:rPr>
              <a:t>NPM</a:t>
            </a:r>
            <a:r>
              <a:rPr lang="es-ES" dirty="0">
                <a:latin typeface="Times New Roman" panose="02020603050405020304" pitchFamily="18" charset="0"/>
                <a:cs typeface="Times New Roman" panose="02020603050405020304" pitchFamily="18" charset="0"/>
              </a:rPr>
              <a:t>=numero mas probable) o </a:t>
            </a:r>
            <a:r>
              <a:rPr lang="es-ES" b="1" dirty="0">
                <a:latin typeface="Times New Roman" panose="02020603050405020304" pitchFamily="18" charset="0"/>
                <a:cs typeface="Times New Roman" panose="02020603050405020304" pitchFamily="18" charset="0"/>
              </a:rPr>
              <a:t>UFC</a:t>
            </a:r>
            <a:r>
              <a:rPr lang="es-ES" dirty="0">
                <a:latin typeface="Times New Roman" panose="02020603050405020304" pitchFamily="18" charset="0"/>
                <a:cs typeface="Times New Roman" panose="02020603050405020304" pitchFamily="18" charset="0"/>
              </a:rPr>
              <a:t>/100mL  o (</a:t>
            </a:r>
            <a:r>
              <a:rPr lang="es-ES" b="1" dirty="0">
                <a:latin typeface="Times New Roman" panose="02020603050405020304" pitchFamily="18" charset="0"/>
                <a:cs typeface="Times New Roman" panose="02020603050405020304" pitchFamily="18" charset="0"/>
              </a:rPr>
              <a:t>UFC</a:t>
            </a:r>
            <a:r>
              <a:rPr lang="es-ES" dirty="0">
                <a:latin typeface="Times New Roman" panose="02020603050405020304" pitchFamily="18" charset="0"/>
                <a:cs typeface="Times New Roman" panose="02020603050405020304" pitchFamily="18" charset="0"/>
              </a:rPr>
              <a:t>=unidades formadoras de colonias)</a:t>
            </a:r>
            <a:endParaRPr lang="en-US" dirty="0">
              <a:latin typeface="Times New Roman" panose="02020603050405020304" pitchFamily="18" charset="0"/>
              <a:cs typeface="Times New Roman" panose="02020603050405020304" pitchFamily="18" charset="0"/>
            </a:endParaRPr>
          </a:p>
        </p:txBody>
      </p:sp>
      <p:pic>
        <p:nvPicPr>
          <p:cNvPr id="3" name="Imagen 2" descr="Introducción a la química y el ambiente.pdf - Adobe Acrobat Pro"/>
          <p:cNvPicPr>
            <a:picLocks noChangeAspect="1"/>
          </p:cNvPicPr>
          <p:nvPr/>
        </p:nvPicPr>
        <p:blipFill rotWithShape="1">
          <a:blip r:embed="rId2">
            <a:extLst>
              <a:ext uri="{28A0092B-C50C-407E-A947-70E740481C1C}">
                <a14:useLocalDpi xmlns:a14="http://schemas.microsoft.com/office/drawing/2010/main" val="0"/>
              </a:ext>
            </a:extLst>
          </a:blip>
          <a:srcRect l="10599" t="52433" r="41744" b="10712"/>
          <a:stretch/>
        </p:blipFill>
        <p:spPr>
          <a:xfrm>
            <a:off x="2198670" y="1736331"/>
            <a:ext cx="7099442" cy="3129863"/>
          </a:xfrm>
          <a:prstGeom prst="rect">
            <a:avLst/>
          </a:prstGeom>
        </p:spPr>
      </p:pic>
    </p:spTree>
    <p:extLst>
      <p:ext uri="{BB962C8B-B14F-4D97-AF65-F5344CB8AC3E}">
        <p14:creationId xmlns:p14="http://schemas.microsoft.com/office/powerpoint/2010/main" val="79547094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5C0744F-D717-475E-A145-0F5BDC68BE7A}"/>
              </a:ext>
            </a:extLst>
          </p:cNvPr>
          <p:cNvSpPr/>
          <p:nvPr/>
        </p:nvSpPr>
        <p:spPr>
          <a:xfrm>
            <a:off x="165654" y="1020562"/>
            <a:ext cx="3502220" cy="3970318"/>
          </a:xfrm>
          <a:prstGeom prst="rect">
            <a:avLst/>
          </a:prstGeom>
        </p:spPr>
        <p:txBody>
          <a:bodyPr wrap="square">
            <a:spAutoFit/>
          </a:bodyPr>
          <a:lstStyle/>
          <a:p>
            <a:pPr algn="just"/>
            <a:r>
              <a:rPr lang="es-MX" b="1" dirty="0">
                <a:latin typeface="Times New Roman" panose="02020603050405020304" pitchFamily="18" charset="0"/>
                <a:cs typeface="Times New Roman" panose="02020603050405020304" pitchFamily="18" charset="0"/>
              </a:rPr>
              <a:t>Límites permisibles de características químicas</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La concentración de componentes químicos deberá cumplir con lo indicado en la siguiente tabla. Los límites  se reportan mg/L, o cuando se indique otra unidad.</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Los límites permisibles de metales (</a:t>
            </a:r>
            <a:r>
              <a:rPr lang="es-MX" b="1" i="1" dirty="0">
                <a:latin typeface="Times New Roman" panose="02020603050405020304" pitchFamily="18" charset="0"/>
                <a:cs typeface="Times New Roman" panose="02020603050405020304" pitchFamily="18" charset="0"/>
              </a:rPr>
              <a:t>en la tabla</a:t>
            </a:r>
            <a:r>
              <a:rPr lang="es-MX" dirty="0">
                <a:latin typeface="Times New Roman" panose="02020603050405020304" pitchFamily="18" charset="0"/>
                <a:cs typeface="Times New Roman" panose="02020603050405020304" pitchFamily="18" charset="0"/>
              </a:rPr>
              <a:t>) se refieren a su concentración total en el agua, la cual incluye los suspendidos y los disueltos.</a:t>
            </a:r>
          </a:p>
        </p:txBody>
      </p:sp>
      <p:pic>
        <p:nvPicPr>
          <p:cNvPr id="4" name="Imagen 3">
            <a:extLst>
              <a:ext uri="{FF2B5EF4-FFF2-40B4-BE49-F238E27FC236}">
                <a16:creationId xmlns:a16="http://schemas.microsoft.com/office/drawing/2014/main" id="{64B22957-7F5D-49D5-8493-C6CFB6EDAED9}"/>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40334" t="15217" r="27491" b="9276"/>
          <a:stretch/>
        </p:blipFill>
        <p:spPr>
          <a:xfrm>
            <a:off x="3826822" y="78841"/>
            <a:ext cx="4154558" cy="6680630"/>
          </a:xfrm>
          <a:prstGeom prst="rect">
            <a:avLst/>
          </a:prstGeom>
        </p:spPr>
      </p:pic>
      <p:sp>
        <p:nvSpPr>
          <p:cNvPr id="5" name="Rectángulo 4">
            <a:extLst>
              <a:ext uri="{FF2B5EF4-FFF2-40B4-BE49-F238E27FC236}">
                <a16:creationId xmlns:a16="http://schemas.microsoft.com/office/drawing/2014/main" id="{7AFC9ECE-D707-40EC-9968-20C8B42F331E}"/>
              </a:ext>
            </a:extLst>
          </p:cNvPr>
          <p:cNvSpPr/>
          <p:nvPr/>
        </p:nvSpPr>
        <p:spPr>
          <a:xfrm>
            <a:off x="8040755" y="1011345"/>
            <a:ext cx="4028661" cy="2308324"/>
          </a:xfrm>
          <a:prstGeom prst="rect">
            <a:avLst/>
          </a:prstGeom>
        </p:spPr>
        <p:txBody>
          <a:bodyPr wrap="square">
            <a:spAutoFit/>
          </a:bodyPr>
          <a:lstStyle/>
          <a:p>
            <a:pPr algn="just"/>
            <a:r>
              <a:rPr lang="es-MX" b="1" dirty="0">
                <a:latin typeface="Times New Roman" panose="02020603050405020304" pitchFamily="18" charset="0"/>
                <a:cs typeface="Times New Roman" panose="02020603050405020304" pitchFamily="18" charset="0"/>
              </a:rPr>
              <a:t>Límites permisibles de características radiactivas</a:t>
            </a:r>
          </a:p>
          <a:p>
            <a:pPr algn="just"/>
            <a:endParaRPr lang="es-MX" b="1"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El contenido de constituyentes radiactivos deberá ajustarse a lo establecido en la tabla inferior. Los límites se expresan en Bq/L (Becquerel por litro).</a:t>
            </a:r>
          </a:p>
        </p:txBody>
      </p:sp>
      <p:pic>
        <p:nvPicPr>
          <p:cNvPr id="7" name="Imagen 6">
            <a:extLst>
              <a:ext uri="{FF2B5EF4-FFF2-40B4-BE49-F238E27FC236}">
                <a16:creationId xmlns:a16="http://schemas.microsoft.com/office/drawing/2014/main" id="{737A0A22-61F9-4A17-8B19-D206795A9D03}"/>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32687" t="56522" r="41890" b="32608"/>
          <a:stretch/>
        </p:blipFill>
        <p:spPr>
          <a:xfrm>
            <a:off x="8040755" y="3319669"/>
            <a:ext cx="3969286" cy="1162878"/>
          </a:xfrm>
          <a:prstGeom prst="rect">
            <a:avLst/>
          </a:prstGeom>
        </p:spPr>
      </p:pic>
    </p:spTree>
    <p:extLst>
      <p:ext uri="{BB962C8B-B14F-4D97-AF65-F5344CB8AC3E}">
        <p14:creationId xmlns:p14="http://schemas.microsoft.com/office/powerpoint/2010/main" val="50473786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15765" y="600060"/>
            <a:ext cx="10534437" cy="1015663"/>
          </a:xfrm>
          <a:prstGeom prst="rect">
            <a:avLst/>
          </a:prstGeom>
        </p:spPr>
        <p:txBody>
          <a:bodyPr wrap="square">
            <a:spAutoFit/>
          </a:bodyPr>
          <a:lstStyle/>
          <a:p>
            <a:r>
              <a:rPr lang="es-MX" sz="2400" dirty="0">
                <a:latin typeface="Times New Roman" panose="02020603050405020304" pitchFamily="18" charset="0"/>
                <a:cs typeface="Times New Roman" panose="02020603050405020304" pitchFamily="18" charset="0"/>
              </a:rPr>
              <a:t>Límites permisibles de emisiones radiactivas</a:t>
            </a:r>
          </a:p>
          <a:p>
            <a:pPr algn="just"/>
            <a:r>
              <a:rPr lang="es-MX" dirty="0">
                <a:solidFill>
                  <a:srgbClr val="000000"/>
                </a:solidFill>
                <a:latin typeface="Times New Roman" panose="02020603050405020304" pitchFamily="18" charset="0"/>
                <a:cs typeface="Times New Roman" panose="02020603050405020304" pitchFamily="18" charset="0"/>
              </a:rPr>
              <a:t>El contenido de emisiones radiactivas deberán cumplir con lo que se indica en tabla inferior. Los límites corresponden a unidades de Bq/L (Becquerel por litro).</a:t>
            </a:r>
            <a:endParaRPr lang="es-MX" dirty="0">
              <a:latin typeface="Times New Roman" panose="02020603050405020304" pitchFamily="18" charset="0"/>
              <a:cs typeface="Times New Roman" panose="02020603050405020304" pitchFamily="18" charset="0"/>
            </a:endParaRPr>
          </a:p>
        </p:txBody>
      </p:sp>
      <p:pic>
        <p:nvPicPr>
          <p:cNvPr id="5" name="Imagen 4" descr="Introducción a la química y el ambiente.pdf - Adobe Acrobat Pro"/>
          <p:cNvPicPr>
            <a:picLocks noChangeAspect="1"/>
          </p:cNvPicPr>
          <p:nvPr/>
        </p:nvPicPr>
        <p:blipFill rotWithShape="1">
          <a:blip r:embed="rId2">
            <a:extLst>
              <a:ext uri="{28A0092B-C50C-407E-A947-70E740481C1C}">
                <a14:useLocalDpi xmlns:a14="http://schemas.microsoft.com/office/drawing/2010/main" val="0"/>
              </a:ext>
            </a:extLst>
          </a:blip>
          <a:srcRect l="16065" t="49438" r="47125" b="32884"/>
          <a:stretch/>
        </p:blipFill>
        <p:spPr>
          <a:xfrm>
            <a:off x="2383604" y="1982911"/>
            <a:ext cx="6717303" cy="1839075"/>
          </a:xfrm>
          <a:prstGeom prst="rect">
            <a:avLst/>
          </a:prstGeom>
        </p:spPr>
      </p:pic>
    </p:spTree>
    <p:extLst>
      <p:ext uri="{BB962C8B-B14F-4D97-AF65-F5344CB8AC3E}">
        <p14:creationId xmlns:p14="http://schemas.microsoft.com/office/powerpoint/2010/main" val="170902940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B59DDCAD-EA17-4602-BDDF-83CC0C074337}"/>
              </a:ext>
            </a:extLst>
          </p:cNvPr>
          <p:cNvSpPr/>
          <p:nvPr/>
        </p:nvSpPr>
        <p:spPr>
          <a:xfrm>
            <a:off x="238539" y="640938"/>
            <a:ext cx="11300792" cy="5632311"/>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1.¿Cuáles son los cinco principales reservorios de agua en la Tierra?</a:t>
            </a:r>
          </a:p>
          <a:p>
            <a:pPr algn="just"/>
            <a:r>
              <a:rPr lang="es-MX" dirty="0">
                <a:latin typeface="Times New Roman" panose="02020603050405020304" pitchFamily="18" charset="0"/>
                <a:cs typeface="Times New Roman" panose="02020603050405020304" pitchFamily="18" charset="0"/>
              </a:rPr>
              <a:t>2. De esos reservorios, ¿cuáles son los que la humanidad puede utilizar?</a:t>
            </a:r>
          </a:p>
          <a:p>
            <a:pPr algn="just"/>
            <a:r>
              <a:rPr lang="es-MX" dirty="0">
                <a:latin typeface="Times New Roman" panose="02020603050405020304" pitchFamily="18" charset="0"/>
                <a:cs typeface="Times New Roman" panose="02020603050405020304" pitchFamily="18" charset="0"/>
              </a:rPr>
              <a:t>3. Describe brevemente el ciclo hidrológico.</a:t>
            </a:r>
          </a:p>
          <a:p>
            <a:pPr algn="just"/>
            <a:r>
              <a:rPr lang="es-MX" dirty="0">
                <a:latin typeface="Times New Roman" panose="02020603050405020304" pitchFamily="18" charset="0"/>
                <a:cs typeface="Times New Roman" panose="02020603050405020304" pitchFamily="18" charset="0"/>
              </a:rPr>
              <a:t>4. Describir los principales contaminantes del agua y dar los ejemplos más relevantes de cada uno de ellos.</a:t>
            </a:r>
          </a:p>
          <a:p>
            <a:pPr algn="just"/>
            <a:r>
              <a:rPr lang="es-MX" dirty="0">
                <a:latin typeface="Times New Roman" panose="02020603050405020304" pitchFamily="18" charset="0"/>
                <a:cs typeface="Times New Roman" panose="02020603050405020304" pitchFamily="18" charset="0"/>
              </a:rPr>
              <a:t>5. Mencionar las sustancias disueltas que se encuentran en el agua “</a:t>
            </a:r>
            <a:r>
              <a:rPr lang="es-MX" b="1" dirty="0">
                <a:latin typeface="Times New Roman" panose="02020603050405020304" pitchFamily="18" charset="0"/>
                <a:cs typeface="Times New Roman" panose="02020603050405020304" pitchFamily="18" charset="0"/>
              </a:rPr>
              <a:t>pura</a:t>
            </a:r>
            <a:r>
              <a:rPr lang="es-MX" dirty="0">
                <a:latin typeface="Times New Roman" panose="02020603050405020304" pitchFamily="18" charset="0"/>
                <a:cs typeface="Times New Roman" panose="02020603050405020304" pitchFamily="18" charset="0"/>
              </a:rPr>
              <a:t>” natural  al estar en contacto con el aire y formaciones rocosas.</a:t>
            </a:r>
          </a:p>
          <a:p>
            <a:pPr algn="just"/>
            <a:r>
              <a:rPr lang="es-MX" dirty="0">
                <a:latin typeface="Times New Roman" panose="02020603050405020304" pitchFamily="18" charset="0"/>
                <a:cs typeface="Times New Roman" panose="02020603050405020304" pitchFamily="18" charset="0"/>
              </a:rPr>
              <a:t>6. ¿Cuáles son las principales fuentes de contaminación y contaminantes del agua de los acuíferos?</a:t>
            </a:r>
          </a:p>
          <a:p>
            <a:pPr algn="just"/>
            <a:r>
              <a:rPr lang="es-MX" dirty="0">
                <a:latin typeface="Times New Roman" panose="02020603050405020304" pitchFamily="18" charset="0"/>
                <a:cs typeface="Times New Roman" panose="02020603050405020304" pitchFamily="18" charset="0"/>
              </a:rPr>
              <a:t>7. ¿Cuál es la diferencia entre los procesos químicos naturales que pueden ocurrir durante la purificación de aguas superficiales contaminadas y aquellos  que ocurren en aguas subterráneas contaminadas?</a:t>
            </a:r>
          </a:p>
          <a:p>
            <a:pPr algn="just"/>
            <a:r>
              <a:rPr lang="es-MX" dirty="0">
                <a:latin typeface="Times New Roman" panose="02020603050405020304" pitchFamily="18" charset="0"/>
                <a:cs typeface="Times New Roman" panose="02020603050405020304" pitchFamily="18" charset="0"/>
              </a:rPr>
              <a:t>8. Describir brevemente cuál es el mecanismo bioquímico que evita o disminuye la contaminación de material orgánico en las aguas naturales. Expresar los productos finales que se obtienen.</a:t>
            </a:r>
          </a:p>
          <a:p>
            <a:pPr algn="just"/>
            <a:r>
              <a:rPr lang="es-MX" dirty="0">
                <a:latin typeface="Times New Roman" panose="02020603050405020304" pitchFamily="18" charset="0"/>
                <a:cs typeface="Times New Roman" panose="02020603050405020304" pitchFamily="18" charset="0"/>
              </a:rPr>
              <a:t>9. Describir brevemente en qué consiste la demanda bioquímica (o biológica) de oxígeno (DBO) y cómo se cuantifica.</a:t>
            </a:r>
          </a:p>
          <a:p>
            <a:pPr algn="just"/>
            <a:r>
              <a:rPr lang="es-MX" dirty="0">
                <a:latin typeface="Times New Roman" panose="02020603050405020304" pitchFamily="18" charset="0"/>
                <a:cs typeface="Times New Roman" panose="02020603050405020304" pitchFamily="18" charset="0"/>
              </a:rPr>
              <a:t>10. Mencionar algunos productos industriales importantes y los principales contaminantes derivados de su manufactura.</a:t>
            </a:r>
          </a:p>
          <a:p>
            <a:pPr algn="just"/>
            <a:r>
              <a:rPr lang="es-MX" dirty="0">
                <a:latin typeface="Times New Roman" panose="02020603050405020304" pitchFamily="18" charset="0"/>
                <a:cs typeface="Times New Roman" panose="02020603050405020304" pitchFamily="18" charset="0"/>
              </a:rPr>
              <a:t>11. Elaborar una tabla que contenga los desechos caseros peligrosos en los que se recomienda manejo especial (recolección selectiva, es decir, separarlos para no mezclarlos con la basura ni tampoco tirarlos al drenaje), así como los ingredientes dañinos que contienen.</a:t>
            </a:r>
          </a:p>
          <a:p>
            <a:pPr algn="just"/>
            <a:r>
              <a:rPr lang="es-MX" dirty="0">
                <a:latin typeface="Times New Roman" panose="02020603050405020304" pitchFamily="18" charset="0"/>
                <a:cs typeface="Times New Roman" panose="02020603050405020304" pitchFamily="18" charset="0"/>
              </a:rPr>
              <a:t>12. Hacer una tabla donde se indique cuáles son los grupos de contaminantes del agua potable y sus niveles aceptados (de acuerdo con la Agencia de Protección Ambiental, EPA).</a:t>
            </a:r>
          </a:p>
          <a:p>
            <a:pPr algn="just"/>
            <a:r>
              <a:rPr lang="es-MX" dirty="0">
                <a:latin typeface="Times New Roman" panose="02020603050405020304" pitchFamily="18" charset="0"/>
                <a:cs typeface="Times New Roman" panose="02020603050405020304" pitchFamily="18" charset="0"/>
              </a:rPr>
              <a:t>13. Investigar (en Internet, libros, etc.) si después de 1997 se ha publicado otra norma sanitaria en México, en especial la correspondiente a los límites máximos permisibles de contaminantes en el agua potable.</a:t>
            </a:r>
          </a:p>
        </p:txBody>
      </p:sp>
    </p:spTree>
    <p:extLst>
      <p:ext uri="{BB962C8B-B14F-4D97-AF65-F5344CB8AC3E}">
        <p14:creationId xmlns:p14="http://schemas.microsoft.com/office/powerpoint/2010/main" val="61311072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84942" y="697554"/>
            <a:ext cx="10811839" cy="3139321"/>
          </a:xfrm>
          <a:prstGeom prst="rect">
            <a:avLst/>
          </a:prstGeom>
        </p:spPr>
        <p:txBody>
          <a:bodyPr wrap="square">
            <a:spAutoFit/>
          </a:bodyPr>
          <a:lstStyle/>
          <a:p>
            <a:pPr algn="just"/>
            <a:r>
              <a:rPr lang="es-ES" dirty="0">
                <a:latin typeface="Times New Roman" panose="02020603050405020304" pitchFamily="18" charset="0"/>
                <a:cs typeface="Times New Roman" panose="02020603050405020304" pitchFamily="18" charset="0"/>
              </a:rPr>
              <a:t>PURIFICACIÓN DEL AGUA: Purificación natural del agua</a:t>
            </a:r>
          </a:p>
          <a:p>
            <a:pPr algn="just"/>
            <a:r>
              <a:rPr lang="es-ES" dirty="0">
                <a:latin typeface="Times New Roman" panose="02020603050405020304" pitchFamily="18" charset="0"/>
                <a:cs typeface="Times New Roman" panose="02020603050405020304" pitchFamily="18" charset="0"/>
              </a:rPr>
              <a:t>El agua es un recurso natural que, dentro de sus limitaciones, se renueva de manera continua. El ciclo del agua ofrece un buen número de procesos a la naturaleza para purificar el agua.</a:t>
            </a:r>
          </a:p>
          <a:p>
            <a:pPr algn="just"/>
            <a:r>
              <a:rPr lang="es-ES" dirty="0">
                <a:latin typeface="Times New Roman" panose="02020603050405020304" pitchFamily="18" charset="0"/>
                <a:cs typeface="Times New Roman" panose="02020603050405020304" pitchFamily="18" charset="0"/>
              </a:rPr>
              <a:t>	La </a:t>
            </a:r>
            <a:r>
              <a:rPr lang="es-ES" b="1" i="1" dirty="0">
                <a:latin typeface="Times New Roman" panose="02020603050405020304" pitchFamily="18" charset="0"/>
                <a:cs typeface="Times New Roman" panose="02020603050405020304" pitchFamily="18" charset="0"/>
              </a:rPr>
              <a:t>evaporación</a:t>
            </a:r>
            <a:r>
              <a:rPr lang="es-ES" dirty="0">
                <a:latin typeface="Times New Roman" panose="02020603050405020304" pitchFamily="18" charset="0"/>
                <a:cs typeface="Times New Roman" panose="02020603050405020304" pitchFamily="18" charset="0"/>
              </a:rPr>
              <a:t> produce el agua de lluvia,  la cual durante este proceso solo asimila trazas de impurezas no volátiles y gases disueltos en el agua.</a:t>
            </a:r>
          </a:p>
          <a:p>
            <a:pPr algn="just"/>
            <a:r>
              <a:rPr lang="es-ES" dirty="0">
                <a:latin typeface="Times New Roman" panose="02020603050405020304" pitchFamily="18" charset="0"/>
                <a:cs typeface="Times New Roman" panose="02020603050405020304" pitchFamily="18" charset="0"/>
              </a:rPr>
              <a:t>	La formación por </a:t>
            </a:r>
            <a:r>
              <a:rPr lang="es-ES" b="1" i="1" dirty="0">
                <a:latin typeface="Times New Roman" panose="02020603050405020304" pitchFamily="18" charset="0"/>
                <a:cs typeface="Times New Roman" panose="02020603050405020304" pitchFamily="18" charset="0"/>
              </a:rPr>
              <a:t>cristalización</a:t>
            </a:r>
            <a:r>
              <a:rPr lang="es-ES" dirty="0">
                <a:latin typeface="Times New Roman" panose="02020603050405020304" pitchFamily="18" charset="0"/>
                <a:cs typeface="Times New Roman" panose="02020603050405020304" pitchFamily="18" charset="0"/>
              </a:rPr>
              <a:t> del agua liquida en hielo del agua de océanos produce agua relativamente pura, en  los icebergs.</a:t>
            </a:r>
          </a:p>
          <a:p>
            <a:pPr algn="just"/>
            <a:r>
              <a:rPr lang="es-ES" dirty="0">
                <a:latin typeface="Times New Roman" panose="02020603050405020304" pitchFamily="18" charset="0"/>
                <a:cs typeface="Times New Roman" panose="02020603050405020304" pitchFamily="18" charset="0"/>
              </a:rPr>
              <a:t>	La </a:t>
            </a:r>
            <a:r>
              <a:rPr lang="es-ES" b="1" i="1" dirty="0">
                <a:latin typeface="Times New Roman" panose="02020603050405020304" pitchFamily="18" charset="0"/>
                <a:cs typeface="Times New Roman" panose="02020603050405020304" pitchFamily="18" charset="0"/>
              </a:rPr>
              <a:t>aireación</a:t>
            </a:r>
            <a:r>
              <a:rPr lang="es-ES" dirty="0">
                <a:latin typeface="Times New Roman" panose="02020603050405020304" pitchFamily="18" charset="0"/>
                <a:cs typeface="Times New Roman" panose="02020603050405020304" pitchFamily="18" charset="0"/>
              </a:rPr>
              <a:t> del agua superficial al fluir sobre causes y estar en contacto con la atmosfera que después se infiltra para recuperar los acuíferos, o la aireación en cascadas y cataratas, la agitación hace que se liberen a la atmosfera las impurezas gaseosas y que el oxígeno se disuelva en ella, estando así disponible para la oxidación de  componentes biológicos y abióticos (figura 3.6).</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153235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3018</TotalTime>
  <Words>15866</Words>
  <Application>Microsoft Office PowerPoint</Application>
  <PresentationFormat>Panorámica</PresentationFormat>
  <Paragraphs>868</Paragraphs>
  <Slides>99</Slides>
  <Notes>4</Notes>
  <HiddenSlides>0</HiddenSlides>
  <MMClips>0</MMClips>
  <ScaleCrop>false</ScaleCrop>
  <HeadingPairs>
    <vt:vector size="8" baseType="variant">
      <vt:variant>
        <vt:lpstr>Fuentes usadas</vt:lpstr>
      </vt:variant>
      <vt:variant>
        <vt:i4>10</vt:i4>
      </vt:variant>
      <vt:variant>
        <vt:lpstr>Tema</vt:lpstr>
      </vt:variant>
      <vt:variant>
        <vt:i4>1</vt:i4>
      </vt:variant>
      <vt:variant>
        <vt:lpstr>Servidores OLE incrustados</vt:lpstr>
      </vt:variant>
      <vt:variant>
        <vt:i4>2</vt:i4>
      </vt:variant>
      <vt:variant>
        <vt:lpstr>Títulos de diapositiva</vt:lpstr>
      </vt:variant>
      <vt:variant>
        <vt:i4>99</vt:i4>
      </vt:variant>
    </vt:vector>
  </HeadingPairs>
  <TitlesOfParts>
    <vt:vector size="112" baseType="lpstr">
      <vt:lpstr>Arial</vt:lpstr>
      <vt:lpstr>Calibri</vt:lpstr>
      <vt:lpstr>Calibri Light</vt:lpstr>
      <vt:lpstr>Helvetica-Bold</vt:lpstr>
      <vt:lpstr>MathPackOne</vt:lpstr>
      <vt:lpstr>Pioneeee</vt:lpstr>
      <vt:lpstr>Times New Roman</vt:lpstr>
      <vt:lpstr>Times-Bold</vt:lpstr>
      <vt:lpstr>Times-Italic</vt:lpstr>
      <vt:lpstr>Times-Roman</vt:lpstr>
      <vt:lpstr>Tema de Office</vt:lpstr>
      <vt:lpstr>Equation</vt:lpstr>
      <vt:lpstr>SPW 4.0 Graph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Eh=pE y pH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INOCENTE GUADALUPE ESPINOZA MALDONADO</dc:creator>
  <cp:lastModifiedBy>INOCENTE GUADALUPE ESPINOZA MALDONADO</cp:lastModifiedBy>
  <cp:revision>174</cp:revision>
  <dcterms:created xsi:type="dcterms:W3CDTF">2021-09-19T17:11:36Z</dcterms:created>
  <dcterms:modified xsi:type="dcterms:W3CDTF">2025-08-11T00:21:21Z</dcterms:modified>
</cp:coreProperties>
</file>