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31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9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197" removePersonalInfoOnSave="1" saveSubsetFonts="1">
  <p:sldMasterIdLst>
    <p:sldMasterId id="2147483651" r:id="rId1"/>
  </p:sldMasterIdLst>
  <p:notesMasterIdLst>
    <p:notesMasterId r:id="rId36"/>
  </p:notesMasterIdLst>
  <p:handoutMasterIdLst>
    <p:handoutMasterId r:id="rId37"/>
  </p:handoutMasterIdLst>
  <p:sldIdLst>
    <p:sldId id="256" r:id="rId2"/>
    <p:sldId id="257" r:id="rId3"/>
    <p:sldId id="258" r:id="rId4"/>
    <p:sldId id="259" r:id="rId5"/>
    <p:sldId id="260" r:id="rId6"/>
    <p:sldId id="286" r:id="rId7"/>
    <p:sldId id="261" r:id="rId8"/>
    <p:sldId id="262" r:id="rId9"/>
    <p:sldId id="263" r:id="rId10"/>
    <p:sldId id="265" r:id="rId11"/>
    <p:sldId id="266" r:id="rId12"/>
    <p:sldId id="278" r:id="rId13"/>
    <p:sldId id="267" r:id="rId14"/>
    <p:sldId id="272" r:id="rId15"/>
    <p:sldId id="273" r:id="rId16"/>
    <p:sldId id="274" r:id="rId17"/>
    <p:sldId id="275" r:id="rId18"/>
    <p:sldId id="276" r:id="rId19"/>
    <p:sldId id="287" r:id="rId20"/>
    <p:sldId id="277" r:id="rId21"/>
    <p:sldId id="290" r:id="rId22"/>
    <p:sldId id="268" r:id="rId23"/>
    <p:sldId id="288" r:id="rId24"/>
    <p:sldId id="269" r:id="rId25"/>
    <p:sldId id="270" r:id="rId26"/>
    <p:sldId id="279" r:id="rId27"/>
    <p:sldId id="280" r:id="rId28"/>
    <p:sldId id="281" r:id="rId29"/>
    <p:sldId id="282" r:id="rId30"/>
    <p:sldId id="283" r:id="rId31"/>
    <p:sldId id="271" r:id="rId32"/>
    <p:sldId id="285" r:id="rId33"/>
    <p:sldId id="284" r:id="rId34"/>
    <p:sldId id="291" r:id="rId35"/>
  </p:sldIdLst>
  <p:sldSz cx="9144000" cy="6858000" type="screen4x3"/>
  <p:notesSz cx="6858000" cy="9051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99F7A2"/>
    <a:srgbClr val="7BC7DF"/>
    <a:srgbClr val="8A888E"/>
    <a:srgbClr val="929096"/>
    <a:srgbClr val="3B854E"/>
    <a:srgbClr val="33333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6340" autoAdjust="0"/>
  </p:normalViewPr>
  <p:slideViewPr>
    <p:cSldViewPr>
      <p:cViewPr varScale="1">
        <p:scale>
          <a:sx n="110" d="100"/>
          <a:sy n="110" d="100"/>
        </p:scale>
        <p:origin x="1332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2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ustomXml" Target="../customXml/item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ustomXml" Target="../customXml/item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768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599488"/>
            <a:ext cx="2971800" cy="452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768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599488"/>
            <a:ext cx="2971800" cy="452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D75DE2A-1E0A-4ABE-996A-2061A07E7239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85019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849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6813" y="679450"/>
            <a:ext cx="4525962" cy="3394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49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298950"/>
            <a:ext cx="5029200" cy="407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49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599488"/>
            <a:ext cx="2971800" cy="452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849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599488"/>
            <a:ext cx="2971800" cy="452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87216ED-A5F8-4C8F-B749-1D87CEF3B984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3102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457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altLang="en-US"/>
          </a:p>
        </p:txBody>
      </p:sp>
      <p:sp>
        <p:nvSpPr>
          <p:cNvPr id="13315" name="AutoShape 3"/>
          <p:cNvSpPr>
            <a:spLocks noChangeArrowheads="1"/>
          </p:cNvSpPr>
          <p:nvPr/>
        </p:nvSpPr>
        <p:spPr bwMode="auto">
          <a:xfrm>
            <a:off x="685800" y="990600"/>
            <a:ext cx="5181600" cy="1905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alt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3657600" cy="1822450"/>
          </a:xfrm>
        </p:spPr>
        <p:txBody>
          <a:bodyPr anchor="b"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grpSp>
        <p:nvGrpSpPr>
          <p:cNvPr id="13317" name="Group 5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13318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9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20" name="Rectangle 8"/>
          <p:cNvSpPr>
            <a:spLocks noGrp="1" noChangeArrowheads="1"/>
          </p:cNvSpPr>
          <p:nvPr>
            <p:ph type="dt" sz="quarter" idx="2"/>
          </p:nvPr>
        </p:nvSpPr>
        <p:spPr>
          <a:xfrm>
            <a:off x="2667000" y="6553200"/>
            <a:ext cx="1905000" cy="304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13321" name="Rectangle 9"/>
          <p:cNvSpPr>
            <a:spLocks noGrp="1" noChangeArrowheads="1"/>
          </p:cNvSpPr>
          <p:nvPr>
            <p:ph type="ftr" sz="quarter" idx="3"/>
          </p:nvPr>
        </p:nvSpPr>
        <p:spPr>
          <a:xfrm>
            <a:off x="5195888" y="6553200"/>
            <a:ext cx="3279775" cy="304800"/>
          </a:xfrm>
        </p:spPr>
        <p:txBody>
          <a:bodyPr/>
          <a:lstStyle>
            <a:lvl1pPr algn="r">
              <a:defRPr/>
            </a:lvl1pPr>
          </a:lstStyle>
          <a:p>
            <a:endParaRPr lang="en-US" altLang="en-US"/>
          </a:p>
        </p:txBody>
      </p:sp>
      <p:sp>
        <p:nvSpPr>
          <p:cNvPr id="13322" name="Rectangle 10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525" y="6359525"/>
            <a:ext cx="828675" cy="488950"/>
          </a:xfrm>
        </p:spPr>
        <p:txBody>
          <a:bodyPr anchorCtr="0"/>
          <a:lstStyle>
            <a:lvl1pPr>
              <a:defRPr/>
            </a:lvl1pPr>
          </a:lstStyle>
          <a:p>
            <a:fld id="{29C79E3F-02B5-4D7A-BFDF-B9B5E0651EF9}" type="slidenum">
              <a:rPr lang="en-US" altLang="en-US"/>
              <a:pPr/>
              <a:t>‹Nº›</a:t>
            </a:fld>
            <a:endParaRPr lang="en-US" altLang="en-US"/>
          </a:p>
        </p:txBody>
      </p:sp>
      <p:sp>
        <p:nvSpPr>
          <p:cNvPr id="13323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936625" y="1425575"/>
            <a:ext cx="7772400" cy="1143000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78C39-A69B-4505-929F-03A6FE5AA785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3168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6432CD-1B02-4FA9-ADF7-7C8240CD5C0C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5279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362200"/>
            <a:ext cx="3924300" cy="3733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1100" y="2362200"/>
            <a:ext cx="3924300" cy="3733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AF134E-BDCA-4453-90AD-D9799A578E01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606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D5E668-FA33-4EBD-8700-6ED4FC1131EC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5050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F05F7E-262E-45E1-A141-0B42E322C828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1451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411797-0526-4D3E-9C21-29EBDDD9813E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7452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FAF13-7FD0-4184-9621-BD60108A2CA1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3849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D41496-E1D4-4C36-B1FC-86FBB1C68C59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5274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EDC283-DA0A-408D-93CA-D23572E221F9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3893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5150" y="762000"/>
            <a:ext cx="2000250" cy="5334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762000"/>
            <a:ext cx="5848350" cy="5334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C787F6-851A-4E34-8672-716317E031C7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6945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3200400" cy="6858000"/>
            <a:chOff x="0" y="0"/>
            <a:chExt cx="2016" cy="4320"/>
          </a:xfrm>
        </p:grpSpPr>
        <p:sp>
          <p:nvSpPr>
            <p:cNvPr id="1027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480" cy="43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8" name="Rectangle 4"/>
            <p:cNvSpPr>
              <a:spLocks noChangeArrowheads="1"/>
            </p:cNvSpPr>
            <p:nvPr/>
          </p:nvSpPr>
          <p:spPr bwMode="auto">
            <a:xfrm>
              <a:off x="432" y="0"/>
              <a:ext cx="1584" cy="6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29" name="AutoShape 5"/>
          <p:cNvSpPr>
            <a:spLocks noChangeArrowheads="1"/>
          </p:cNvSpPr>
          <p:nvPr/>
        </p:nvSpPr>
        <p:spPr bwMode="auto">
          <a:xfrm>
            <a:off x="762000" y="762000"/>
            <a:ext cx="5105400" cy="6096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762000"/>
            <a:ext cx="8001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362200"/>
            <a:ext cx="80010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10400" y="65532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4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36875" y="6529388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343650"/>
            <a:ext cx="754062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  <a:spAutoFit/>
          </a:bodyPr>
          <a:lstStyle>
            <a:lvl1pPr>
              <a:defRPr sz="2600" b="1">
                <a:solidFill>
                  <a:schemeClr val="bg1"/>
                </a:solidFill>
                <a:latin typeface="+mn-lt"/>
              </a:defRPr>
            </a:lvl1pPr>
          </a:lstStyle>
          <a:p>
            <a:fld id="{E2C11B61-5B1A-42D9-B227-10F30C0B80C0}" type="slidenum">
              <a:rPr lang="en-US" altLang="en-US"/>
              <a:pPr/>
              <a:t>‹Nº›</a:t>
            </a:fld>
            <a:endParaRPr lang="en-US" altLang="en-US"/>
          </a:p>
        </p:txBody>
      </p:sp>
      <p:grpSp>
        <p:nvGrpSpPr>
          <p:cNvPr id="1035" name="Group 11"/>
          <p:cNvGrpSpPr>
            <a:grpSpLocks/>
          </p:cNvGrpSpPr>
          <p:nvPr/>
        </p:nvGrpSpPr>
        <p:grpSpPr bwMode="auto">
          <a:xfrm>
            <a:off x="228600" y="1981200"/>
            <a:ext cx="7391400" cy="319088"/>
            <a:chOff x="144" y="1248"/>
            <a:chExt cx="4656" cy="201"/>
          </a:xfrm>
        </p:grpSpPr>
        <p:sp>
          <p:nvSpPr>
            <p:cNvPr id="1036" name="AutoShape 12"/>
            <p:cNvSpPr>
              <a:spLocks noChangeArrowheads="1"/>
            </p:cNvSpPr>
            <p:nvPr/>
          </p:nvSpPr>
          <p:spPr bwMode="auto">
            <a:xfrm>
              <a:off x="384" y="1248"/>
              <a:ext cx="4416" cy="200"/>
            </a:xfrm>
            <a:prstGeom prst="roundRect">
              <a:avLst>
                <a:gd name="adj" fmla="val 0"/>
              </a:avLst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7" name="AutoShape 13"/>
            <p:cNvSpPr>
              <a:spLocks noChangeArrowheads="1"/>
            </p:cNvSpPr>
            <p:nvPr/>
          </p:nvSpPr>
          <p:spPr bwMode="auto">
            <a:xfrm flipH="1">
              <a:off x="144" y="1248"/>
              <a:ext cx="248" cy="201"/>
            </a:xfrm>
            <a:prstGeom prst="flowChartDelay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0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anose="020B060402020202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anose="020B060402020202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anose="020B060402020202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l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l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96247E65-83D0-4672-9F92-53999E6A006A}" type="slidenum">
              <a:rPr lang="en-US" altLang="en-US"/>
              <a:pPr/>
              <a:t>197</a:t>
            </a:fld>
            <a:endParaRPr lang="en-US" altLang="en-US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191000" y="1425575"/>
            <a:ext cx="4518025" cy="2308225"/>
          </a:xfrm>
        </p:spPr>
        <p:txBody>
          <a:bodyPr/>
          <a:lstStyle/>
          <a:p>
            <a:r>
              <a:rPr lang="es-ES" altLang="en-US" dirty="0">
                <a:solidFill>
                  <a:srgbClr val="333333"/>
                </a:solidFill>
                <a:latin typeface="Times New Roman" panose="02020603050405020304" pitchFamily="18" charset="0"/>
              </a:rPr>
              <a:t>Toxicología IV</a:t>
            </a:r>
            <a:br>
              <a:rPr lang="es-ES" altLang="en-US" dirty="0">
                <a:solidFill>
                  <a:srgbClr val="333333"/>
                </a:solidFill>
                <a:latin typeface="Times New Roman" panose="02020603050405020304" pitchFamily="18" charset="0"/>
              </a:rPr>
            </a:br>
            <a:r>
              <a:rPr lang="es-ES" altLang="en-US" dirty="0">
                <a:solidFill>
                  <a:srgbClr val="333333"/>
                </a:solidFill>
                <a:latin typeface="Times New Roman" panose="02020603050405020304" pitchFamily="18" charset="0"/>
              </a:rPr>
              <a:t>sustancias tóxicas</a:t>
            </a:r>
          </a:p>
        </p:txBody>
      </p:sp>
      <p:pic>
        <p:nvPicPr>
          <p:cNvPr id="4100" name="Picture 4" descr="IN00455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609600"/>
            <a:ext cx="28194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292E8-BF10-4B4E-BAFE-F3044B25FF82}" type="slidenum">
              <a:rPr lang="en-US" altLang="en-US"/>
              <a:pPr/>
              <a:t>198</a:t>
            </a:fld>
            <a:endParaRPr lang="en-US" alt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762000"/>
            <a:ext cx="8001000" cy="762000"/>
          </a:xfrm>
        </p:spPr>
        <p:txBody>
          <a:bodyPr/>
          <a:lstStyle/>
          <a:p>
            <a:pPr algn="ctr"/>
            <a:r>
              <a:rPr lang="es-ES" altLang="en-US" sz="4400">
                <a:solidFill>
                  <a:srgbClr val="333333"/>
                </a:solidFill>
                <a:latin typeface="Times New Roman" panose="02020603050405020304" pitchFamily="18" charset="0"/>
              </a:rPr>
              <a:t>Objetivos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Al concluir el presente módulo, el estudiante estará en capacidad de:</a:t>
            </a:r>
          </a:p>
          <a:p>
            <a:pPr>
              <a:lnSpc>
                <a:spcPct val="90000"/>
              </a:lnSpc>
            </a:pPr>
            <a:endParaRPr lang="es-ES" altLang="en-US" sz="240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 lvl="1">
              <a:lnSpc>
                <a:spcPct val="90000"/>
              </a:lnSpc>
            </a:pP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Identificar y comprender los diferentes tipos de contaminantes del aire exterior y sus efectos tóxicos</a:t>
            </a:r>
          </a:p>
          <a:p>
            <a:pPr lvl="1">
              <a:lnSpc>
                <a:spcPct val="90000"/>
              </a:lnSpc>
            </a:pP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Entender los efectos tóxicos causados por varios tipos de metales, pesticidas y otras sustancias químicas</a:t>
            </a:r>
          </a:p>
          <a:p>
            <a:pPr lvl="1">
              <a:lnSpc>
                <a:spcPct val="90000"/>
              </a:lnSpc>
            </a:pP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Familiarizarse con las </a:t>
            </a:r>
            <a:r>
              <a:rPr lang="es-ES" altLang="en-US" sz="2400" i="1">
                <a:solidFill>
                  <a:srgbClr val="333333"/>
                </a:solidFill>
                <a:latin typeface="Times New Roman" panose="02020603050405020304" pitchFamily="18" charset="0"/>
              </a:rPr>
              <a:t>ToxFAQs</a:t>
            </a: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™, reseñas toxicológicas y hojas informativas de la </a:t>
            </a:r>
            <a:r>
              <a:rPr lang="es-ES" altLang="en-US" sz="2400" i="1">
                <a:solidFill>
                  <a:srgbClr val="333333"/>
                </a:solidFill>
                <a:latin typeface="Times New Roman" panose="02020603050405020304" pitchFamily="18" charset="0"/>
              </a:rPr>
              <a:t>ATSDR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9823DFA8-B642-4FB5-B2E3-BA0995A9700A}" type="slidenum">
              <a:rPr lang="en-US" altLang="en-US"/>
              <a:pPr/>
              <a:t>199</a:t>
            </a:fld>
            <a:endParaRPr lang="en-US" altLang="en-US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Contaminantes del aire exterior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362200"/>
            <a:ext cx="4419600" cy="23876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l"/>
            </a:pPr>
            <a:r>
              <a:rPr lang="es-ES" altLang="en-US" sz="2800">
                <a:solidFill>
                  <a:srgbClr val="333333"/>
                </a:solidFill>
                <a:latin typeface="Times New Roman" panose="02020603050405020304" pitchFamily="18" charset="0"/>
              </a:rPr>
              <a:t>Monóxido carbono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l"/>
            </a:pPr>
            <a:r>
              <a:rPr lang="es-ES" altLang="en-US" sz="2800">
                <a:solidFill>
                  <a:srgbClr val="333333"/>
                </a:solidFill>
                <a:latin typeface="Times New Roman" panose="02020603050405020304" pitchFamily="18" charset="0"/>
              </a:rPr>
              <a:t>Óxidos de azufre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l"/>
            </a:pPr>
            <a:r>
              <a:rPr lang="es-ES" altLang="en-US" sz="2800">
                <a:solidFill>
                  <a:srgbClr val="333333"/>
                </a:solidFill>
                <a:latin typeface="Times New Roman" panose="02020603050405020304" pitchFamily="18" charset="0"/>
              </a:rPr>
              <a:t>Ozono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l"/>
            </a:pPr>
            <a:r>
              <a:rPr lang="es-ES" altLang="en-US" sz="2800">
                <a:solidFill>
                  <a:srgbClr val="333333"/>
                </a:solidFill>
                <a:latin typeface="Times New Roman" panose="02020603050405020304" pitchFamily="18" charset="0"/>
              </a:rPr>
              <a:t>Óxidos de nitrógeno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l"/>
            </a:pPr>
            <a:r>
              <a:rPr lang="es-ES" altLang="en-US" sz="2800">
                <a:solidFill>
                  <a:srgbClr val="333333"/>
                </a:solidFill>
                <a:latin typeface="Times New Roman" panose="02020603050405020304" pitchFamily="18" charset="0"/>
              </a:rPr>
              <a:t>Partículas</a:t>
            </a:r>
          </a:p>
        </p:txBody>
      </p:sp>
      <p:pic>
        <p:nvPicPr>
          <p:cNvPr id="9220" name="Picture 4" descr="IN00691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657600"/>
            <a:ext cx="3497263" cy="284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1520F-2CFC-4469-B593-B23313C1D0F2}" type="slidenum">
              <a:rPr lang="en-US" altLang="en-US"/>
              <a:pPr/>
              <a:t>200</a:t>
            </a:fld>
            <a:endParaRPr lang="en-US" altLang="en-US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Monóxido carbono (CO)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819400"/>
            <a:ext cx="8001000" cy="2438400"/>
          </a:xfrm>
        </p:spPr>
        <p:txBody>
          <a:bodyPr/>
          <a:lstStyle/>
          <a:p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Gas sin color, olor o sabor</a:t>
            </a:r>
          </a:p>
          <a:p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Más liviano que el aire, se disuelve en agua</a:t>
            </a:r>
          </a:p>
          <a:p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Disminuye la cantidad de oxígeno disponible a las células</a:t>
            </a:r>
          </a:p>
        </p:txBody>
      </p:sp>
      <p:pic>
        <p:nvPicPr>
          <p:cNvPr id="11268" name="Picture 4" descr="IN00579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800600"/>
            <a:ext cx="1703388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1D069-8BE4-4143-BB18-378DF650C0FA}" type="slidenum">
              <a:rPr lang="en-US" altLang="en-US"/>
              <a:pPr/>
              <a:t>201</a:t>
            </a:fld>
            <a:endParaRPr lang="en-US" altLang="en-US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altLang="en-US" sz="3600">
                <a:solidFill>
                  <a:srgbClr val="333333"/>
                </a:solidFill>
                <a:latin typeface="Times New Roman" panose="02020603050405020304" pitchFamily="18" charset="0"/>
              </a:rPr>
              <a:t>Monóxido carbono (CO)</a:t>
            </a:r>
            <a:br>
              <a:rPr lang="es-ES" altLang="en-US" sz="3600">
                <a:solidFill>
                  <a:srgbClr val="333333"/>
                </a:solidFill>
                <a:latin typeface="Times New Roman" panose="02020603050405020304" pitchFamily="18" charset="0"/>
              </a:rPr>
            </a:br>
            <a:r>
              <a:rPr lang="es-ES" altLang="en-US" sz="3600">
                <a:solidFill>
                  <a:srgbClr val="333333"/>
                </a:solidFill>
                <a:latin typeface="Times New Roman" panose="02020603050405020304" pitchFamily="18" charset="0"/>
              </a:rPr>
              <a:t>(</a:t>
            </a:r>
            <a:r>
              <a:rPr lang="es-ES" altLang="en-US" sz="2800" b="0">
                <a:solidFill>
                  <a:srgbClr val="333333"/>
                </a:solidFill>
                <a:latin typeface="Times New Roman" panose="02020603050405020304" pitchFamily="18" charset="0"/>
              </a:rPr>
              <a:t>continuación</a:t>
            </a:r>
            <a:r>
              <a:rPr lang="es-ES" altLang="en-US" sz="2800" i="1">
                <a:solidFill>
                  <a:srgbClr val="333333"/>
                </a:solidFill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819400"/>
            <a:ext cx="8001000" cy="2819400"/>
          </a:xfrm>
        </p:spPr>
        <p:txBody>
          <a:bodyPr/>
          <a:lstStyle/>
          <a:p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Fuentes comunes:</a:t>
            </a:r>
          </a:p>
          <a:p>
            <a:pPr lvl="1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Gases de combustión de automóviles</a:t>
            </a:r>
          </a:p>
          <a:p>
            <a:pPr lvl="1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Carbón, madera, keroseno o estufas de gas</a:t>
            </a:r>
          </a:p>
          <a:p>
            <a:pPr lvl="1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Humo del tabaco fumado </a:t>
            </a:r>
          </a:p>
          <a:p>
            <a:pPr lvl="1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Fundiciones, hornos de coque y refinerías</a:t>
            </a:r>
          </a:p>
        </p:txBody>
      </p:sp>
      <p:pic>
        <p:nvPicPr>
          <p:cNvPr id="14340" name="Picture 4" descr="NA00614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325" y="2209800"/>
            <a:ext cx="2098675" cy="139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NA00587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334000"/>
            <a:ext cx="2403475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3D06B-E65F-4B7D-BB8A-4987FBDA88B8}" type="slidenum">
              <a:rPr lang="en-US" altLang="en-US"/>
              <a:pPr/>
              <a:t>202</a:t>
            </a:fld>
            <a:endParaRPr lang="en-US" altLang="en-US"/>
          </a:p>
        </p:txBody>
      </p:sp>
      <p:sp>
        <p:nvSpPr>
          <p:cNvPr id="7782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altLang="en-US" sz="3600">
                <a:solidFill>
                  <a:srgbClr val="333333"/>
                </a:solidFill>
                <a:latin typeface="Times New Roman" panose="02020603050405020304" pitchFamily="18" charset="0"/>
              </a:rPr>
              <a:t>Monóxido carbono (CO)</a:t>
            </a:r>
            <a:br>
              <a:rPr lang="es-ES" altLang="en-US" sz="3600">
                <a:solidFill>
                  <a:srgbClr val="333333"/>
                </a:solidFill>
                <a:latin typeface="Times New Roman" panose="02020603050405020304" pitchFamily="18" charset="0"/>
              </a:rPr>
            </a:br>
            <a:r>
              <a:rPr lang="es-ES" altLang="en-US" sz="3600">
                <a:solidFill>
                  <a:srgbClr val="333333"/>
                </a:solidFill>
                <a:latin typeface="Times New Roman" panose="02020603050405020304" pitchFamily="18" charset="0"/>
              </a:rPr>
              <a:t>(</a:t>
            </a:r>
            <a:r>
              <a:rPr lang="es-ES" altLang="en-US" sz="2800" b="0">
                <a:solidFill>
                  <a:srgbClr val="333333"/>
                </a:solidFill>
                <a:latin typeface="Times New Roman" panose="02020603050405020304" pitchFamily="18" charset="0"/>
              </a:rPr>
              <a:t>continuación</a:t>
            </a:r>
            <a:r>
              <a:rPr lang="es-ES" altLang="en-US" sz="2800" i="1">
                <a:solidFill>
                  <a:srgbClr val="333333"/>
                </a:solidFill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7782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838200" y="2895600"/>
            <a:ext cx="8001000" cy="3048000"/>
          </a:xfrm>
        </p:spPr>
        <p:txBody>
          <a:bodyPr/>
          <a:lstStyle/>
          <a:p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Efectos de salud:</a:t>
            </a:r>
          </a:p>
          <a:p>
            <a:pPr lvl="1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Dolor de cabeza, náusea, irritabilidad, aceleración de la respiración, dolor en el pecho, juicio deteriorado y desmayo</a:t>
            </a:r>
          </a:p>
          <a:p>
            <a:pPr lvl="1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Daño al sistema nervioso central, pérdida de memoria, y deterioro mental general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AA765-B306-44D1-BD66-44F0D6BFC768}" type="slidenum">
              <a:rPr lang="en-US" altLang="en-US"/>
              <a:pPr/>
              <a:t>203</a:t>
            </a:fld>
            <a:endParaRPr lang="en-US" altLang="en-US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762000"/>
            <a:ext cx="8001000" cy="914400"/>
          </a:xfrm>
        </p:spPr>
        <p:txBody>
          <a:bodyPr/>
          <a:lstStyle/>
          <a:p>
            <a:pPr algn="ctr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Óxidos de azufre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62200"/>
            <a:ext cx="8001000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Fuentes Comunes: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s-ES" altLang="en-US" sz="240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 lvl="1">
              <a:lnSpc>
                <a:spcPct val="80000"/>
              </a:lnSpc>
            </a:pP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Gases de combustión de automóviles</a:t>
            </a:r>
          </a:p>
          <a:p>
            <a:pPr lvl="1">
              <a:lnSpc>
                <a:spcPct val="80000"/>
              </a:lnSpc>
            </a:pP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Refinerías de petróleo </a:t>
            </a:r>
          </a:p>
          <a:p>
            <a:pPr lvl="1">
              <a:lnSpc>
                <a:spcPct val="80000"/>
              </a:lnSpc>
            </a:pP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Fabricación de papel</a:t>
            </a:r>
          </a:p>
          <a:p>
            <a:pPr lvl="1">
              <a:lnSpc>
                <a:spcPct val="80000"/>
              </a:lnSpc>
            </a:pP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Industrias químicas</a:t>
            </a:r>
          </a:p>
          <a:p>
            <a:pPr>
              <a:lnSpc>
                <a:spcPct val="80000"/>
              </a:lnSpc>
            </a:pPr>
            <a:endParaRPr lang="es-ES" altLang="en-US" sz="240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Dos tipos:</a:t>
            </a:r>
          </a:p>
          <a:p>
            <a:pPr>
              <a:lnSpc>
                <a:spcPct val="80000"/>
              </a:lnSpc>
            </a:pPr>
            <a:endParaRPr lang="es-ES" altLang="en-US" sz="240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 lvl="1">
              <a:lnSpc>
                <a:spcPct val="80000"/>
              </a:lnSpc>
            </a:pP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Dióxido de azufre (SO</a:t>
            </a:r>
            <a:r>
              <a:rPr lang="es-ES" altLang="en-US" sz="2400" baseline="-25000">
                <a:solidFill>
                  <a:srgbClr val="333333"/>
                </a:solidFill>
                <a:latin typeface="Times New Roman" panose="02020603050405020304" pitchFamily="18" charset="0"/>
              </a:rPr>
              <a:t>2</a:t>
            </a: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)</a:t>
            </a:r>
          </a:p>
          <a:p>
            <a:pPr lvl="1">
              <a:lnSpc>
                <a:spcPct val="80000"/>
              </a:lnSpc>
            </a:pP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Trióxido de azufre (SO</a:t>
            </a:r>
            <a:r>
              <a:rPr lang="es-ES" altLang="en-US" sz="2400" baseline="-25000">
                <a:solidFill>
                  <a:srgbClr val="333333"/>
                </a:solidFill>
                <a:latin typeface="Times New Roman" panose="02020603050405020304" pitchFamily="18" charset="0"/>
              </a:rPr>
              <a:t>3</a:t>
            </a: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)</a:t>
            </a:r>
          </a:p>
        </p:txBody>
      </p:sp>
      <p:pic>
        <p:nvPicPr>
          <p:cNvPr id="16388" name="Picture 4" descr="IN00691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429000"/>
            <a:ext cx="3192463" cy="316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01A31-82B5-44CB-B39F-D5A02BC1C2B6}" type="slidenum">
              <a:rPr lang="en-US" altLang="en-US"/>
              <a:pPr/>
              <a:t>204</a:t>
            </a:fld>
            <a:endParaRPr lang="en-US" altLang="en-US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838200"/>
            <a:ext cx="8001000" cy="1143000"/>
          </a:xfrm>
        </p:spPr>
        <p:txBody>
          <a:bodyPr/>
          <a:lstStyle/>
          <a:p>
            <a:pPr algn="ctr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Óxidos de azufre (continuación) </a:t>
            </a:r>
            <a:b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</a:br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Dióxido de azufre (SO</a:t>
            </a:r>
            <a:r>
              <a:rPr lang="es-ES" altLang="en-US" baseline="-25000">
                <a:solidFill>
                  <a:srgbClr val="333333"/>
                </a:solidFill>
                <a:latin typeface="Times New Roman" panose="02020603050405020304" pitchFamily="18" charset="0"/>
              </a:rPr>
              <a:t>2</a:t>
            </a:r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514600"/>
            <a:ext cx="8001000" cy="4038600"/>
          </a:xfrm>
        </p:spPr>
        <p:txBody>
          <a:bodyPr/>
          <a:lstStyle/>
          <a:p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Gas sin color y con sabor amargo</a:t>
            </a:r>
          </a:p>
          <a:p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Bajo presión es un líquido inflamable</a:t>
            </a:r>
          </a:p>
          <a:p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Biotransformado en el cuerpo</a:t>
            </a:r>
          </a:p>
          <a:p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Efectos:</a:t>
            </a:r>
          </a:p>
          <a:p>
            <a:pPr lvl="1">
              <a:buFontTx/>
              <a:buNone/>
            </a:pPr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- Pulmones</a:t>
            </a:r>
          </a:p>
          <a:p>
            <a:pPr lvl="1">
              <a:buFontTx/>
              <a:buNone/>
            </a:pPr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- Ojos</a:t>
            </a:r>
          </a:p>
          <a:p>
            <a:pPr lvl="1">
              <a:buFontTx/>
              <a:buNone/>
            </a:pPr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- Piel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7581F-71A9-4099-9F92-6378E92D9F5E}" type="slidenum">
              <a:rPr lang="en-US" altLang="en-US"/>
              <a:pPr/>
              <a:t>205</a:t>
            </a:fld>
            <a:endParaRPr lang="en-US" altLang="en-US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762000"/>
            <a:ext cx="8001000" cy="838200"/>
          </a:xfrm>
        </p:spPr>
        <p:txBody>
          <a:bodyPr/>
          <a:lstStyle/>
          <a:p>
            <a:pPr algn="ctr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Ozono (O</a:t>
            </a:r>
            <a:r>
              <a:rPr lang="es-ES" altLang="en-US" baseline="-25000">
                <a:solidFill>
                  <a:srgbClr val="333333"/>
                </a:solidFill>
                <a:latin typeface="Times New Roman" panose="02020603050405020304" pitchFamily="18" charset="0"/>
              </a:rPr>
              <a:t>3</a:t>
            </a:r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3048000"/>
            <a:ext cx="8001000" cy="3429000"/>
          </a:xfrm>
        </p:spPr>
        <p:txBody>
          <a:bodyPr/>
          <a:lstStyle/>
          <a:p>
            <a:r>
              <a:rPr lang="es-ES" altLang="en-US" sz="2800">
                <a:solidFill>
                  <a:srgbClr val="333333"/>
                </a:solidFill>
                <a:latin typeface="Times New Roman" panose="02020603050405020304" pitchFamily="18" charset="0"/>
              </a:rPr>
              <a:t>Gas sin color, olor muy leve</a:t>
            </a:r>
          </a:p>
          <a:p>
            <a:r>
              <a:rPr lang="es-ES" altLang="en-US" sz="2800">
                <a:solidFill>
                  <a:srgbClr val="333333"/>
                </a:solidFill>
                <a:latin typeface="Times New Roman" panose="02020603050405020304" pitchFamily="18" charset="0"/>
              </a:rPr>
              <a:t>Agente contaminador importante del aire en ciudades industrializadas grandes</a:t>
            </a:r>
          </a:p>
          <a:p>
            <a:r>
              <a:rPr lang="es-ES" altLang="en-US" sz="2800">
                <a:solidFill>
                  <a:srgbClr val="333333"/>
                </a:solidFill>
                <a:latin typeface="Times New Roman" panose="02020603050405020304" pitchFamily="18" charset="0"/>
              </a:rPr>
              <a:t>Síntomas:</a:t>
            </a:r>
          </a:p>
          <a:p>
            <a:pPr lvl="1"/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irritación de los ojos, la nariz, garganta, y los pulmones</a:t>
            </a:r>
          </a:p>
          <a:p>
            <a:pPr lvl="1"/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Tos y problemas con la respiración</a:t>
            </a:r>
          </a:p>
          <a:p>
            <a:pPr lvl="1"/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Dolor en el pecho y pulmonía</a:t>
            </a:r>
          </a:p>
        </p:txBody>
      </p:sp>
      <p:pic>
        <p:nvPicPr>
          <p:cNvPr id="24580" name="Picture 4" descr="NA02189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533400"/>
            <a:ext cx="2462213" cy="2386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D59F9-60A1-4181-A912-E67D80575D7F}" type="slidenum">
              <a:rPr lang="en-US" altLang="en-US"/>
              <a:pPr/>
              <a:t>206</a:t>
            </a:fld>
            <a:endParaRPr lang="en-US" altLang="en-US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Óxidos de Nitrógeno 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590800"/>
            <a:ext cx="8001000" cy="3733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" altLang="en-US" sz="2800">
                <a:solidFill>
                  <a:srgbClr val="333333"/>
                </a:solidFill>
                <a:latin typeface="Times New Roman" panose="02020603050405020304" pitchFamily="18" charset="0"/>
              </a:rPr>
              <a:t>Fuentes:</a:t>
            </a:r>
          </a:p>
          <a:p>
            <a:pPr lvl="1">
              <a:lnSpc>
                <a:spcPct val="90000"/>
              </a:lnSpc>
            </a:pP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Combustión del carbón y del aceite</a:t>
            </a:r>
          </a:p>
          <a:p>
            <a:pPr lvl="1">
              <a:lnSpc>
                <a:spcPct val="90000"/>
              </a:lnSpc>
            </a:pP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Quema de combustibles en hornos y motores de combustión interna</a:t>
            </a:r>
          </a:p>
          <a:p>
            <a:pPr lvl="1">
              <a:lnSpc>
                <a:spcPct val="90000"/>
              </a:lnSpc>
            </a:pP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Soldaduras y detonación de explosivos</a:t>
            </a:r>
          </a:p>
          <a:p>
            <a:pPr lvl="1">
              <a:lnSpc>
                <a:spcPct val="90000"/>
              </a:lnSpc>
            </a:pP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Humo del tabaco</a:t>
            </a:r>
          </a:p>
          <a:p>
            <a:pPr>
              <a:lnSpc>
                <a:spcPct val="90000"/>
              </a:lnSpc>
            </a:pPr>
            <a:r>
              <a:rPr lang="es-ES" altLang="en-US" sz="2800">
                <a:solidFill>
                  <a:srgbClr val="333333"/>
                </a:solidFill>
                <a:latin typeface="Times New Roman" panose="02020603050405020304" pitchFamily="18" charset="0"/>
              </a:rPr>
              <a:t>Síntomas:</a:t>
            </a:r>
          </a:p>
          <a:p>
            <a:pPr lvl="1">
              <a:lnSpc>
                <a:spcPct val="90000"/>
              </a:lnSpc>
            </a:pP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Tos, respiración pesada, dolor en el pecho, latidos del corazón irregulares, e irritación de los ojos</a:t>
            </a:r>
          </a:p>
        </p:txBody>
      </p:sp>
      <p:pic>
        <p:nvPicPr>
          <p:cNvPr id="28677" name="Picture 5" descr="SY00605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3810000"/>
            <a:ext cx="1447800" cy="1722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AFCDB-E89F-4084-9A1F-0A3976675305}" type="slidenum">
              <a:rPr lang="en-US" altLang="en-US"/>
              <a:pPr/>
              <a:t>207</a:t>
            </a:fld>
            <a:endParaRPr lang="en-US" altLang="en-US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762000"/>
            <a:ext cx="8001000" cy="990600"/>
          </a:xfrm>
        </p:spPr>
        <p:txBody>
          <a:bodyPr/>
          <a:lstStyle/>
          <a:p>
            <a:pPr algn="ctr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Óxidos de Nitrógeno (continuación)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62200"/>
            <a:ext cx="8077200" cy="3733800"/>
          </a:xfrm>
        </p:spPr>
        <p:txBody>
          <a:bodyPr/>
          <a:lstStyle/>
          <a:p>
            <a:pPr lvl="1"/>
            <a:endParaRPr lang="es-ES" altLang="en-US" dirty="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r>
              <a:rPr lang="es-ES" altLang="en-US" sz="2800" dirty="0" smtClean="0">
                <a:solidFill>
                  <a:srgbClr val="333333"/>
                </a:solidFill>
                <a:latin typeface="Times New Roman" panose="02020603050405020304" pitchFamily="18" charset="0"/>
              </a:rPr>
              <a:t>Oxido </a:t>
            </a:r>
            <a:r>
              <a:rPr lang="es-ES" altLang="en-US" sz="2800" dirty="0">
                <a:solidFill>
                  <a:srgbClr val="333333"/>
                </a:solidFill>
                <a:latin typeface="Times New Roman" panose="02020603050405020304" pitchFamily="18" charset="0"/>
              </a:rPr>
              <a:t>nítrico (NO</a:t>
            </a:r>
            <a:r>
              <a:rPr lang="es-ES" altLang="en-US" sz="2800" dirty="0" smtClean="0">
                <a:solidFill>
                  <a:srgbClr val="333333"/>
                </a:solidFill>
                <a:latin typeface="Times New Roman" panose="02020603050405020304" pitchFamily="18" charset="0"/>
              </a:rPr>
              <a:t>) oxido de </a:t>
            </a:r>
            <a:r>
              <a:rPr lang="es-ES" altLang="en-US" sz="2800" dirty="0" err="1" smtClean="0">
                <a:solidFill>
                  <a:srgbClr val="333333"/>
                </a:solidFill>
                <a:latin typeface="Times New Roman" panose="02020603050405020304" pitchFamily="18" charset="0"/>
              </a:rPr>
              <a:t>nitrogeno</a:t>
            </a:r>
            <a:endParaRPr lang="es-ES" altLang="en-US" sz="2800" dirty="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r>
              <a:rPr lang="es-ES" altLang="en-US" sz="2800" dirty="0">
                <a:solidFill>
                  <a:srgbClr val="333333"/>
                </a:solidFill>
                <a:latin typeface="Times New Roman" panose="02020603050405020304" pitchFamily="18" charset="0"/>
              </a:rPr>
              <a:t>Dióxido de nitrógeno  (NO</a:t>
            </a:r>
            <a:r>
              <a:rPr lang="es-ES" altLang="en-US" sz="2800" baseline="-25000" dirty="0">
                <a:solidFill>
                  <a:srgbClr val="333333"/>
                </a:solidFill>
                <a:latin typeface="Times New Roman" panose="02020603050405020304" pitchFamily="18" charset="0"/>
              </a:rPr>
              <a:t>2</a:t>
            </a:r>
            <a:r>
              <a:rPr lang="es-ES" altLang="en-US" sz="2800" dirty="0">
                <a:solidFill>
                  <a:srgbClr val="333333"/>
                </a:solidFill>
                <a:latin typeface="Times New Roman" panose="02020603050405020304" pitchFamily="18" charset="0"/>
              </a:rPr>
              <a:t>)</a:t>
            </a:r>
          </a:p>
          <a:p>
            <a:r>
              <a:rPr lang="es-ES" altLang="en-US" sz="2800" dirty="0">
                <a:solidFill>
                  <a:srgbClr val="333333"/>
                </a:solidFill>
                <a:latin typeface="Times New Roman" panose="02020603050405020304" pitchFamily="18" charset="0"/>
              </a:rPr>
              <a:t>Trióxido de nitrógeno (N</a:t>
            </a:r>
            <a:r>
              <a:rPr lang="es-ES" altLang="en-US" sz="2800" baseline="-25000" dirty="0">
                <a:solidFill>
                  <a:srgbClr val="333333"/>
                </a:solidFill>
                <a:latin typeface="Times New Roman" panose="02020603050405020304" pitchFamily="18" charset="0"/>
              </a:rPr>
              <a:t>2</a:t>
            </a:r>
            <a:r>
              <a:rPr lang="es-ES" altLang="en-US" sz="2800" dirty="0">
                <a:solidFill>
                  <a:srgbClr val="333333"/>
                </a:solidFill>
                <a:latin typeface="Times New Roman" panose="02020603050405020304" pitchFamily="18" charset="0"/>
              </a:rPr>
              <a:t>O</a:t>
            </a:r>
            <a:r>
              <a:rPr lang="es-ES" altLang="en-US" sz="2800" baseline="-25000" dirty="0">
                <a:solidFill>
                  <a:srgbClr val="333333"/>
                </a:solidFill>
                <a:latin typeface="Times New Roman" panose="02020603050405020304" pitchFamily="18" charset="0"/>
              </a:rPr>
              <a:t>3</a:t>
            </a:r>
            <a:r>
              <a:rPr lang="es-ES" altLang="en-US" sz="2800" dirty="0">
                <a:solidFill>
                  <a:srgbClr val="333333"/>
                </a:solidFill>
                <a:latin typeface="Times New Roman" panose="02020603050405020304" pitchFamily="18" charset="0"/>
              </a:rPr>
              <a:t>)</a:t>
            </a:r>
          </a:p>
          <a:p>
            <a:r>
              <a:rPr lang="es-ES" altLang="en-US" sz="2800" dirty="0" err="1">
                <a:solidFill>
                  <a:srgbClr val="333333"/>
                </a:solidFill>
                <a:latin typeface="Times New Roman" panose="02020603050405020304" pitchFamily="18" charset="0"/>
              </a:rPr>
              <a:t>Tetróxido</a:t>
            </a:r>
            <a:r>
              <a:rPr lang="es-ES" altLang="en-US" sz="2800" dirty="0">
                <a:solidFill>
                  <a:srgbClr val="333333"/>
                </a:solidFill>
                <a:latin typeface="Times New Roman" panose="02020603050405020304" pitchFamily="18" charset="0"/>
              </a:rPr>
              <a:t> de </a:t>
            </a:r>
            <a:r>
              <a:rPr lang="es-ES" altLang="en-US" sz="2800" dirty="0" err="1">
                <a:solidFill>
                  <a:srgbClr val="333333"/>
                </a:solidFill>
                <a:latin typeface="Times New Roman" panose="02020603050405020304" pitchFamily="18" charset="0"/>
              </a:rPr>
              <a:t>nitrogeno</a:t>
            </a:r>
            <a:r>
              <a:rPr lang="es-ES" altLang="en-US" sz="2800" dirty="0">
                <a:solidFill>
                  <a:srgbClr val="333333"/>
                </a:solidFill>
                <a:latin typeface="Times New Roman" panose="02020603050405020304" pitchFamily="18" charset="0"/>
              </a:rPr>
              <a:t> (N</a:t>
            </a:r>
            <a:r>
              <a:rPr lang="es-ES" altLang="en-US" sz="2800" baseline="-25000" dirty="0">
                <a:solidFill>
                  <a:srgbClr val="333333"/>
                </a:solidFill>
                <a:latin typeface="Times New Roman" panose="02020603050405020304" pitchFamily="18" charset="0"/>
              </a:rPr>
              <a:t>2</a:t>
            </a:r>
            <a:r>
              <a:rPr lang="es-ES" altLang="en-US" sz="2800" dirty="0">
                <a:solidFill>
                  <a:srgbClr val="333333"/>
                </a:solidFill>
                <a:latin typeface="Times New Roman" panose="02020603050405020304" pitchFamily="18" charset="0"/>
              </a:rPr>
              <a:t>O</a:t>
            </a:r>
            <a:r>
              <a:rPr lang="es-ES" altLang="en-US" sz="2800" baseline="-25000" dirty="0">
                <a:solidFill>
                  <a:srgbClr val="333333"/>
                </a:solidFill>
                <a:latin typeface="Times New Roman" panose="02020603050405020304" pitchFamily="18" charset="0"/>
              </a:rPr>
              <a:t>4</a:t>
            </a:r>
            <a:r>
              <a:rPr lang="es-ES" altLang="en-US" sz="2800" dirty="0">
                <a:solidFill>
                  <a:srgbClr val="333333"/>
                </a:solidFill>
                <a:latin typeface="Times New Roman" panose="02020603050405020304" pitchFamily="18" charset="0"/>
              </a:rPr>
              <a:t>)</a:t>
            </a:r>
          </a:p>
          <a:p>
            <a:r>
              <a:rPr lang="es-ES" altLang="en-US" sz="2800" dirty="0" err="1">
                <a:solidFill>
                  <a:srgbClr val="333333"/>
                </a:solidFill>
                <a:latin typeface="Times New Roman" panose="02020603050405020304" pitchFamily="18" charset="0"/>
              </a:rPr>
              <a:t>Pentóxido</a:t>
            </a:r>
            <a:r>
              <a:rPr lang="es-ES" altLang="en-US" sz="2800" dirty="0">
                <a:solidFill>
                  <a:srgbClr val="333333"/>
                </a:solidFill>
                <a:latin typeface="Times New Roman" panose="02020603050405020304" pitchFamily="18" charset="0"/>
              </a:rPr>
              <a:t> de nitrógeno (N</a:t>
            </a:r>
            <a:r>
              <a:rPr lang="es-ES" altLang="en-US" sz="2800" baseline="-25000" dirty="0">
                <a:solidFill>
                  <a:srgbClr val="333333"/>
                </a:solidFill>
                <a:latin typeface="Times New Roman" panose="02020603050405020304" pitchFamily="18" charset="0"/>
              </a:rPr>
              <a:t>2</a:t>
            </a:r>
            <a:r>
              <a:rPr lang="es-ES" altLang="en-US" sz="2800" dirty="0">
                <a:solidFill>
                  <a:srgbClr val="333333"/>
                </a:solidFill>
                <a:latin typeface="Times New Roman" panose="02020603050405020304" pitchFamily="18" charset="0"/>
              </a:rPr>
              <a:t>O</a:t>
            </a:r>
            <a:r>
              <a:rPr lang="es-ES" altLang="en-US" sz="2800" baseline="-25000" dirty="0">
                <a:solidFill>
                  <a:srgbClr val="333333"/>
                </a:solidFill>
                <a:latin typeface="Times New Roman" panose="02020603050405020304" pitchFamily="18" charset="0"/>
              </a:rPr>
              <a:t>5</a:t>
            </a:r>
            <a:r>
              <a:rPr lang="es-ES" altLang="en-US" sz="2800" dirty="0">
                <a:solidFill>
                  <a:srgbClr val="333333"/>
                </a:solidFill>
                <a:latin typeface="Times New Roman" panose="02020603050405020304" pitchFamily="18" charset="0"/>
              </a:rPr>
              <a:t>)/óxido nitroso (N</a:t>
            </a:r>
            <a:r>
              <a:rPr lang="es-ES" altLang="en-US" sz="2800" baseline="-25000" dirty="0">
                <a:solidFill>
                  <a:srgbClr val="333333"/>
                </a:solidFill>
                <a:latin typeface="Times New Roman" panose="02020603050405020304" pitchFamily="18" charset="0"/>
              </a:rPr>
              <a:t>2</a:t>
            </a:r>
            <a:r>
              <a:rPr lang="es-ES" altLang="en-US" sz="2800" dirty="0">
                <a:solidFill>
                  <a:srgbClr val="333333"/>
                </a:solidFill>
                <a:latin typeface="Times New Roman" panose="02020603050405020304" pitchFamily="18" charset="0"/>
              </a:rPr>
              <a:t>O)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1409F-730C-4DBC-A835-04799D206D80}" type="slidenum">
              <a:rPr lang="en-US" altLang="en-US"/>
              <a:pPr/>
              <a:t>208</a:t>
            </a:fld>
            <a:endParaRPr lang="en-US" altLang="en-US"/>
          </a:p>
        </p:txBody>
      </p:sp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762000"/>
            <a:ext cx="8001000" cy="990600"/>
          </a:xfrm>
        </p:spPr>
        <p:txBody>
          <a:bodyPr/>
          <a:lstStyle/>
          <a:p>
            <a:pPr algn="ctr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Partículas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ES" altLang="en-US" sz="2800">
                <a:solidFill>
                  <a:srgbClr val="333333"/>
                </a:solidFill>
                <a:latin typeface="Times New Roman" panose="02020603050405020304" pitchFamily="18" charset="0"/>
              </a:rPr>
              <a:t>Fuentes:</a:t>
            </a:r>
          </a:p>
          <a:p>
            <a:pPr lvl="1">
              <a:lnSpc>
                <a:spcPct val="90000"/>
              </a:lnSpc>
            </a:pPr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Gases de combustión de automóviles</a:t>
            </a:r>
          </a:p>
          <a:p>
            <a:pPr lvl="1">
              <a:lnSpc>
                <a:spcPct val="90000"/>
              </a:lnSpc>
            </a:pPr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Chimeneas</a:t>
            </a:r>
          </a:p>
          <a:p>
            <a:pPr lvl="1">
              <a:lnSpc>
                <a:spcPct val="90000"/>
              </a:lnSpc>
            </a:pPr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Polvo llevado por el viento</a:t>
            </a:r>
          </a:p>
          <a:p>
            <a:pPr>
              <a:lnSpc>
                <a:spcPct val="90000"/>
              </a:lnSpc>
            </a:pPr>
            <a:r>
              <a:rPr lang="es-ES" altLang="en-US" sz="2800">
                <a:solidFill>
                  <a:srgbClr val="333333"/>
                </a:solidFill>
                <a:latin typeface="Times New Roman" panose="02020603050405020304" pitchFamily="18" charset="0"/>
              </a:rPr>
              <a:t>El tamaño y la composición desempeñan un papel importante en la determinación de riesgo de salud</a:t>
            </a:r>
          </a:p>
          <a:p>
            <a:pPr lvl="1">
              <a:lnSpc>
                <a:spcPct val="90000"/>
              </a:lnSpc>
            </a:pPr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Las partículas pequeñas y los metales pesados plantean una amenaza a la salud</a:t>
            </a:r>
          </a:p>
        </p:txBody>
      </p:sp>
      <p:pic>
        <p:nvPicPr>
          <p:cNvPr id="57348" name="Picture 4" descr="IN00420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124200"/>
            <a:ext cx="20574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49" name="Picture 5" descr="bd07175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5410200"/>
            <a:ext cx="2382838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26415836-8A55-4973-B2AF-4EAEEDC8DB02}" type="slidenum">
              <a:rPr lang="en-US" altLang="en-US"/>
              <a:pPr/>
              <a:t>209</a:t>
            </a:fld>
            <a:endParaRPr lang="en-US" altLang="en-US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buClr>
                <a:srgbClr val="333333"/>
              </a:buClr>
              <a:buFont typeface="Wingdings" panose="05000000000000000000" pitchFamily="2" charset="2"/>
              <a:buNone/>
            </a:pPr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Metales Pesados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724400" y="2895600"/>
            <a:ext cx="3657600" cy="1974850"/>
          </a:xfrm>
        </p:spPr>
        <p:txBody>
          <a:bodyPr/>
          <a:lstStyle/>
          <a:p>
            <a:pPr>
              <a:buClr>
                <a:schemeClr val="bg2"/>
              </a:buClr>
              <a:buSzTx/>
              <a:buFont typeface="Wingdings" panose="05000000000000000000" pitchFamily="2" charset="2"/>
              <a:buChar char="l"/>
            </a:pPr>
            <a:r>
              <a:rPr lang="es-ES" altLang="en-US" sz="2800">
                <a:solidFill>
                  <a:srgbClr val="333333"/>
                </a:solidFill>
                <a:latin typeface="Times New Roman" panose="02020603050405020304" pitchFamily="18" charset="0"/>
              </a:rPr>
              <a:t> Arsénico</a:t>
            </a:r>
          </a:p>
          <a:p>
            <a:pPr>
              <a:buClr>
                <a:schemeClr val="bg2"/>
              </a:buClr>
              <a:buSzTx/>
              <a:buFont typeface="Wingdings" panose="05000000000000000000" pitchFamily="2" charset="2"/>
              <a:buChar char="l"/>
            </a:pPr>
            <a:r>
              <a:rPr lang="es-ES" altLang="en-US" sz="2800">
                <a:solidFill>
                  <a:srgbClr val="333333"/>
                </a:solidFill>
                <a:latin typeface="Times New Roman" panose="02020603050405020304" pitchFamily="18" charset="0"/>
              </a:rPr>
              <a:t> Cadmio</a:t>
            </a:r>
          </a:p>
          <a:p>
            <a:pPr>
              <a:buClr>
                <a:schemeClr val="bg2"/>
              </a:buClr>
              <a:buSzTx/>
              <a:buFont typeface="Wingdings" panose="05000000000000000000" pitchFamily="2" charset="2"/>
              <a:buChar char="l"/>
            </a:pPr>
            <a:r>
              <a:rPr lang="es-ES" altLang="en-US" sz="2800">
                <a:solidFill>
                  <a:srgbClr val="333333"/>
                </a:solidFill>
                <a:latin typeface="Times New Roman" panose="02020603050405020304" pitchFamily="18" charset="0"/>
              </a:rPr>
              <a:t> Plomo</a:t>
            </a:r>
          </a:p>
          <a:p>
            <a:pPr>
              <a:buClr>
                <a:schemeClr val="bg2"/>
              </a:buClr>
              <a:buSzTx/>
              <a:buFont typeface="Wingdings" panose="05000000000000000000" pitchFamily="2" charset="2"/>
              <a:buChar char="l"/>
            </a:pPr>
            <a:r>
              <a:rPr lang="es-ES" altLang="en-US" sz="2800">
                <a:solidFill>
                  <a:srgbClr val="333333"/>
                </a:solidFill>
                <a:latin typeface="Times New Roman" panose="02020603050405020304" pitchFamily="18" charset="0"/>
              </a:rPr>
              <a:t> Mercurio</a:t>
            </a:r>
          </a:p>
        </p:txBody>
      </p:sp>
      <p:pic>
        <p:nvPicPr>
          <p:cNvPr id="31748" name="Picture 4" descr="PH02195J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114800"/>
            <a:ext cx="27432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92E7-B4ED-4803-A50D-193518E5186B}" type="slidenum">
              <a:rPr lang="en-US" altLang="en-US"/>
              <a:pPr/>
              <a:t>210</a:t>
            </a:fld>
            <a:endParaRPr lang="en-US" altLang="en-US"/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762000"/>
            <a:ext cx="8001000" cy="990600"/>
          </a:xfrm>
        </p:spPr>
        <p:txBody>
          <a:bodyPr/>
          <a:lstStyle/>
          <a:p>
            <a:pPr algn="ctr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Arsénico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Uno de los metales más tóxicos en la tierra</a:t>
            </a:r>
          </a:p>
          <a:p>
            <a:pPr>
              <a:lnSpc>
                <a:spcPct val="90000"/>
              </a:lnSpc>
            </a:pPr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Formas:</a:t>
            </a:r>
          </a:p>
          <a:p>
            <a:pPr lvl="1">
              <a:lnSpc>
                <a:spcPct val="90000"/>
              </a:lnSpc>
            </a:pPr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Trivalente</a:t>
            </a:r>
          </a:p>
          <a:p>
            <a:pPr lvl="1">
              <a:lnSpc>
                <a:spcPct val="90000"/>
              </a:lnSpc>
            </a:pPr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Pentavalente</a:t>
            </a:r>
          </a:p>
          <a:p>
            <a:pPr>
              <a:lnSpc>
                <a:spcPct val="90000"/>
              </a:lnSpc>
            </a:pPr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Rutas de exposición:</a:t>
            </a:r>
          </a:p>
          <a:p>
            <a:pPr lvl="1">
              <a:lnSpc>
                <a:spcPct val="90000"/>
              </a:lnSpc>
            </a:pPr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Ingestión</a:t>
            </a:r>
          </a:p>
          <a:p>
            <a:pPr lvl="1">
              <a:lnSpc>
                <a:spcPct val="90000"/>
              </a:lnSpc>
            </a:pPr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Inhalación</a:t>
            </a:r>
          </a:p>
        </p:txBody>
      </p:sp>
      <p:pic>
        <p:nvPicPr>
          <p:cNvPr id="38916" name="Picture 4" descr="IN00647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048000"/>
            <a:ext cx="2279650" cy="3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6D0E6-45FE-4D11-ABB4-7D540F24EF72}" type="slidenum">
              <a:rPr lang="en-US" altLang="en-US"/>
              <a:pPr/>
              <a:t>211</a:t>
            </a:fld>
            <a:endParaRPr lang="en-US" altLang="en-US"/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762000"/>
            <a:ext cx="8001000" cy="838200"/>
          </a:xfrm>
        </p:spPr>
        <p:txBody>
          <a:bodyPr/>
          <a:lstStyle/>
          <a:p>
            <a:pPr algn="ctr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Arsénico (</a:t>
            </a:r>
            <a:r>
              <a:rPr lang="es-ES" altLang="en-US" b="0">
                <a:solidFill>
                  <a:srgbClr val="333333"/>
                </a:solidFill>
                <a:latin typeface="Times New Roman" panose="02020603050405020304" pitchFamily="18" charset="0"/>
              </a:rPr>
              <a:t>continuación</a:t>
            </a:r>
            <a:r>
              <a:rPr lang="es-ES" altLang="en-US" i="1">
                <a:solidFill>
                  <a:srgbClr val="333333"/>
                </a:solidFill>
                <a:latin typeface="Times New Roman" panose="02020603050405020304" pitchFamily="18" charset="0"/>
              </a:rPr>
              <a:t>)</a:t>
            </a:r>
            <a:endParaRPr lang="es-ES" altLang="en-US">
              <a:solidFill>
                <a:srgbClr val="333333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Efectos de salud</a:t>
            </a:r>
          </a:p>
          <a:p>
            <a:pPr>
              <a:lnSpc>
                <a:spcPct val="90000"/>
              </a:lnSpc>
            </a:pPr>
            <a:endParaRPr lang="es-ES" altLang="en-US" sz="240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 lvl="1">
              <a:lnSpc>
                <a:spcPct val="90000"/>
              </a:lnSpc>
            </a:pPr>
            <a:r>
              <a:rPr lang="es-ES" altLang="en-US" sz="2000">
                <a:solidFill>
                  <a:srgbClr val="333333"/>
                </a:solidFill>
                <a:latin typeface="Times New Roman" panose="02020603050405020304" pitchFamily="18" charset="0"/>
              </a:rPr>
              <a:t>Fiebre, anorexia, aumento en el tamaño del hígado, muerte</a:t>
            </a:r>
          </a:p>
          <a:p>
            <a:pPr lvl="1">
              <a:lnSpc>
                <a:spcPct val="90000"/>
              </a:lnSpc>
            </a:pPr>
            <a:endParaRPr lang="es-ES" altLang="en-US" sz="200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 lvl="1">
              <a:lnSpc>
                <a:spcPct val="90000"/>
              </a:lnSpc>
            </a:pPr>
            <a:r>
              <a:rPr lang="es-ES" altLang="en-US" sz="2000">
                <a:solidFill>
                  <a:srgbClr val="333333"/>
                </a:solidFill>
                <a:latin typeface="Times New Roman" panose="02020603050405020304" pitchFamily="18" charset="0"/>
              </a:rPr>
              <a:t>Neurotoxicidad del sistema nervioso central y periférico, daño al hígado, gangrena de los miembros inferiores</a:t>
            </a:r>
          </a:p>
          <a:p>
            <a:pPr lvl="1">
              <a:lnSpc>
                <a:spcPct val="90000"/>
              </a:lnSpc>
            </a:pPr>
            <a:endParaRPr lang="es-ES" altLang="en-US" sz="200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 lvl="1">
              <a:lnSpc>
                <a:spcPct val="90000"/>
              </a:lnSpc>
            </a:pPr>
            <a:r>
              <a:rPr lang="es-ES" altLang="en-US" sz="2000">
                <a:solidFill>
                  <a:srgbClr val="333333"/>
                </a:solidFill>
                <a:latin typeface="Times New Roman" panose="02020603050405020304" pitchFamily="18" charset="0"/>
              </a:rPr>
              <a:t>Cáncer de la piel, cáncer del pulmón</a:t>
            </a:r>
          </a:p>
          <a:p>
            <a:pPr lvl="1">
              <a:lnSpc>
                <a:spcPct val="90000"/>
              </a:lnSpc>
            </a:pPr>
            <a:endParaRPr lang="es-ES" altLang="en-US" sz="200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 lvl="1">
              <a:lnSpc>
                <a:spcPct val="90000"/>
              </a:lnSpc>
            </a:pPr>
            <a:r>
              <a:rPr lang="es-ES" altLang="en-US" sz="2000">
                <a:solidFill>
                  <a:srgbClr val="333333"/>
                </a:solidFill>
                <a:latin typeface="Times New Roman" panose="02020603050405020304" pitchFamily="18" charset="0"/>
              </a:rPr>
              <a:t>Dermatitis, oscurecimiento de la piel, leucemia, cáncer del riñón y de la vejiga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69EA-EE79-46E4-B511-D0600DF0E632}" type="slidenum">
              <a:rPr lang="en-US" altLang="en-US"/>
              <a:pPr/>
              <a:t>212</a:t>
            </a:fld>
            <a:endParaRPr lang="en-US" altLang="en-US"/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762000"/>
            <a:ext cx="8001000" cy="990600"/>
          </a:xfrm>
        </p:spPr>
        <p:txBody>
          <a:bodyPr/>
          <a:lstStyle/>
          <a:p>
            <a:pPr algn="ctr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Cadmio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altLang="en-US" sz="2800">
                <a:solidFill>
                  <a:srgbClr val="333333"/>
                </a:solidFill>
                <a:latin typeface="Times New Roman" panose="02020603050405020304" pitchFamily="18" charset="0"/>
              </a:rPr>
              <a:t>Anticorrosivo usado para electrochapar</a:t>
            </a:r>
          </a:p>
          <a:p>
            <a:r>
              <a:rPr lang="es-ES" altLang="en-US" sz="2800">
                <a:solidFill>
                  <a:srgbClr val="333333"/>
                </a:solidFill>
                <a:latin typeface="Times New Roman" panose="02020603050405020304" pitchFamily="18" charset="0"/>
              </a:rPr>
              <a:t>Subproducto de la minería y fundición de plomo y cinc</a:t>
            </a:r>
          </a:p>
          <a:p>
            <a:r>
              <a:rPr lang="es-ES" altLang="en-US" sz="2800">
                <a:solidFill>
                  <a:srgbClr val="333333"/>
                </a:solidFill>
                <a:latin typeface="Times New Roman" panose="02020603050405020304" pitchFamily="18" charset="0"/>
              </a:rPr>
              <a:t>Encontrado en:</a:t>
            </a:r>
          </a:p>
          <a:p>
            <a:pPr lvl="1"/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Fertilizantes (abonos)</a:t>
            </a:r>
          </a:p>
          <a:p>
            <a:pPr lvl="1"/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Cigarrillos</a:t>
            </a:r>
          </a:p>
          <a:p>
            <a:pPr lvl="1"/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Aguas de riego</a:t>
            </a:r>
          </a:p>
          <a:p>
            <a:pPr lvl="1"/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Mariscos</a:t>
            </a:r>
          </a:p>
        </p:txBody>
      </p:sp>
      <p:pic>
        <p:nvPicPr>
          <p:cNvPr id="43012" name="Picture 4" descr="PE03882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251325"/>
            <a:ext cx="2060575" cy="165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A604A-1FCA-46DC-90FA-2049C3A9362F}" type="slidenum">
              <a:rPr lang="en-US" altLang="en-US"/>
              <a:pPr/>
              <a:t>213</a:t>
            </a:fld>
            <a:endParaRPr lang="en-US" altLang="en-US"/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762000"/>
            <a:ext cx="8001000" cy="838200"/>
          </a:xfrm>
        </p:spPr>
        <p:txBody>
          <a:bodyPr/>
          <a:lstStyle/>
          <a:p>
            <a:pPr algn="ctr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Cadmio (</a:t>
            </a:r>
            <a:r>
              <a:rPr lang="es-ES" altLang="en-US" b="0">
                <a:solidFill>
                  <a:srgbClr val="333333"/>
                </a:solidFill>
                <a:latin typeface="Times New Roman" panose="02020603050405020304" pitchFamily="18" charset="0"/>
              </a:rPr>
              <a:t>continuación</a:t>
            </a:r>
            <a:r>
              <a:rPr lang="es-ES" altLang="en-US" i="1">
                <a:solidFill>
                  <a:srgbClr val="333333"/>
                </a:solidFill>
                <a:latin typeface="Times New Roman" panose="02020603050405020304" pitchFamily="18" charset="0"/>
              </a:rPr>
              <a:t>)</a:t>
            </a:r>
            <a:endParaRPr lang="es-ES" altLang="en-US">
              <a:solidFill>
                <a:srgbClr val="333333"/>
              </a:solidFill>
              <a:latin typeface="Times New Roman" panose="02020603050405020304" pitchFamily="18" charset="0"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514600"/>
            <a:ext cx="8001000" cy="3886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" altLang="en-US" sz="2800">
                <a:solidFill>
                  <a:srgbClr val="333333"/>
                </a:solidFill>
                <a:latin typeface="Times New Roman" panose="02020603050405020304" pitchFamily="18" charset="0"/>
              </a:rPr>
              <a:t>Efectos de salud</a:t>
            </a:r>
          </a:p>
          <a:p>
            <a:pPr lvl="1">
              <a:lnSpc>
                <a:spcPct val="90000"/>
              </a:lnSpc>
            </a:pP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Nausea, vómito y  dolor abdominal</a:t>
            </a:r>
          </a:p>
          <a:p>
            <a:pPr lvl="1">
              <a:lnSpc>
                <a:spcPct val="90000"/>
              </a:lnSpc>
            </a:pP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Inflamación químicamente inducida y líquido en los pulmones</a:t>
            </a:r>
          </a:p>
          <a:p>
            <a:pPr lvl="1">
              <a:lnSpc>
                <a:spcPct val="90000"/>
              </a:lnSpc>
            </a:pP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Irritación de nariz y garganta, tos, vértigos, debilidad, escalofríos, fiebre, dolores de pecho y respiración trabajada</a:t>
            </a:r>
          </a:p>
          <a:p>
            <a:pPr lvl="1">
              <a:lnSpc>
                <a:spcPct val="90000"/>
              </a:lnSpc>
            </a:pP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Fiebre del humo de metal</a:t>
            </a:r>
          </a:p>
          <a:p>
            <a:pPr lvl="1">
              <a:lnSpc>
                <a:spcPct val="90000"/>
              </a:lnSpc>
            </a:pP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Enfermedad pulmonar obstructora, enfisema, enfermedad del riñón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5CDB9-0D08-42CA-8021-95F1F9742595}" type="slidenum">
              <a:rPr lang="en-US" altLang="en-US"/>
              <a:pPr/>
              <a:t>214</a:t>
            </a:fld>
            <a:endParaRPr lang="en-US" altLang="en-US"/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457200"/>
            <a:ext cx="8001000" cy="1143000"/>
          </a:xfrm>
        </p:spPr>
        <p:txBody>
          <a:bodyPr/>
          <a:lstStyle/>
          <a:p>
            <a:pPr algn="ctr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Plomo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altLang="en-US" sz="2800">
                <a:solidFill>
                  <a:srgbClr val="333333"/>
                </a:solidFill>
                <a:latin typeface="Times New Roman" panose="02020603050405020304" pitchFamily="18" charset="0"/>
              </a:rPr>
              <a:t>Utilizado en la fabricación de baterías, plásticos, porcelana, cristal de cerámica, y de productos de pintura</a:t>
            </a:r>
          </a:p>
          <a:p>
            <a:r>
              <a:rPr lang="es-ES" altLang="en-US" sz="2800">
                <a:solidFill>
                  <a:srgbClr val="333333"/>
                </a:solidFill>
                <a:latin typeface="Times New Roman" panose="02020603050405020304" pitchFamily="18" charset="0"/>
              </a:rPr>
              <a:t>Rutas de exposición</a:t>
            </a:r>
          </a:p>
          <a:p>
            <a:pPr lvl="1"/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La ingestión de esmalte de cerámicas contaminado con plomo, fragmentos de pintura, polvo en hogares viejos</a:t>
            </a:r>
          </a:p>
          <a:p>
            <a:r>
              <a:rPr lang="es-ES" altLang="en-US" sz="2800">
                <a:solidFill>
                  <a:srgbClr val="333333"/>
                </a:solidFill>
                <a:latin typeface="Times New Roman" panose="02020603050405020304" pitchFamily="18" charset="0"/>
              </a:rPr>
              <a:t>Las deficiencias de nutrientes pueden aumentar la absorción de plomo</a:t>
            </a:r>
          </a:p>
        </p:txBody>
      </p:sp>
      <p:pic>
        <p:nvPicPr>
          <p:cNvPr id="46085" name="Picture 5" descr="PH02749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81000"/>
            <a:ext cx="1295400" cy="1764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6" name="Picture 6" descr="IN00570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126" y="5449388"/>
            <a:ext cx="1471299" cy="1415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AA7-BAAB-45A2-9704-5AF237A68AFB}" type="slidenum">
              <a:rPr lang="en-US" altLang="en-US"/>
              <a:pPr/>
              <a:t>215</a:t>
            </a:fld>
            <a:endParaRPr lang="en-US" altLang="en-US"/>
          </a:p>
        </p:txBody>
      </p:sp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903288" y="762000"/>
            <a:ext cx="8001000" cy="1143000"/>
          </a:xfrm>
        </p:spPr>
        <p:txBody>
          <a:bodyPr/>
          <a:lstStyle/>
          <a:p>
            <a:pPr algn="ctr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Plomo (continuacion</a:t>
            </a:r>
            <a:r>
              <a:rPr lang="es-ES" altLang="en-US" b="0">
                <a:solidFill>
                  <a:srgbClr val="333333"/>
                </a:solidFill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2362200"/>
            <a:ext cx="8001000" cy="3733800"/>
          </a:xfrm>
        </p:spPr>
        <p:txBody>
          <a:bodyPr/>
          <a:lstStyle/>
          <a:p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Efectos de salud</a:t>
            </a:r>
          </a:p>
          <a:p>
            <a:pPr lvl="1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Letargo, vómito, irritabilidad, pérdida de apetito, y vértigos</a:t>
            </a:r>
          </a:p>
          <a:p>
            <a:pPr lvl="1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Presión sanguínea alta, baja en motilidad y conteo de espermatozoides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B3151-457F-4EDA-AB04-91970CF08670}" type="slidenum">
              <a:rPr lang="en-US" altLang="en-US"/>
              <a:pPr/>
              <a:t>216</a:t>
            </a:fld>
            <a:endParaRPr lang="en-US" altLang="en-US"/>
          </a:p>
        </p:txBody>
      </p:sp>
      <p:sp>
        <p:nvSpPr>
          <p:cNvPr id="5017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914400" y="762000"/>
            <a:ext cx="8001000" cy="914400"/>
          </a:xfrm>
        </p:spPr>
        <p:txBody>
          <a:bodyPr/>
          <a:lstStyle/>
          <a:p>
            <a:pPr algn="ctr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Mercurio</a:t>
            </a:r>
          </a:p>
        </p:txBody>
      </p:sp>
      <p:sp>
        <p:nvSpPr>
          <p:cNvPr id="5017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ES" altLang="en-US" sz="2800">
                <a:solidFill>
                  <a:srgbClr val="333333"/>
                </a:solidFill>
                <a:latin typeface="Times New Roman" panose="02020603050405020304" pitchFamily="18" charset="0"/>
              </a:rPr>
              <a:t>Se encuentra en:</a:t>
            </a:r>
          </a:p>
          <a:p>
            <a:pPr lvl="1">
              <a:lnSpc>
                <a:spcPct val="90000"/>
              </a:lnSpc>
            </a:pP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Lámparas de vapor</a:t>
            </a:r>
          </a:p>
          <a:p>
            <a:pPr lvl="1">
              <a:lnSpc>
                <a:spcPct val="90000"/>
              </a:lnSpc>
            </a:pP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Tubos fluorescentes</a:t>
            </a:r>
          </a:p>
          <a:p>
            <a:pPr lvl="1">
              <a:lnSpc>
                <a:spcPct val="90000"/>
              </a:lnSpc>
            </a:pP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Termómetros</a:t>
            </a:r>
          </a:p>
          <a:p>
            <a:pPr lvl="1">
              <a:lnSpc>
                <a:spcPct val="90000"/>
              </a:lnSpc>
            </a:pP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Productos electrónicos</a:t>
            </a:r>
          </a:p>
          <a:p>
            <a:pPr>
              <a:lnSpc>
                <a:spcPct val="90000"/>
              </a:lnSpc>
            </a:pPr>
            <a:endParaRPr lang="es-ES" altLang="en-US" sz="280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s-ES" altLang="en-US" sz="2800">
                <a:solidFill>
                  <a:srgbClr val="333333"/>
                </a:solidFill>
                <a:latin typeface="Times New Roman" panose="02020603050405020304" pitchFamily="18" charset="0"/>
              </a:rPr>
              <a:t>Efectos de salud:</a:t>
            </a:r>
          </a:p>
          <a:p>
            <a:pPr lvl="1">
              <a:lnSpc>
                <a:spcPct val="90000"/>
              </a:lnSpc>
            </a:pP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Temblores, defectos de personalidad y disturbios</a:t>
            </a:r>
          </a:p>
          <a:p>
            <a:pPr lvl="1">
              <a:lnSpc>
                <a:spcPct val="90000"/>
              </a:lnSpc>
            </a:pP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Daño permanente al sistema nervioso central</a:t>
            </a:r>
          </a:p>
        </p:txBody>
      </p:sp>
      <p:pic>
        <p:nvPicPr>
          <p:cNvPr id="50180" name="Picture 1028" descr="thrmom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057400"/>
            <a:ext cx="1905000" cy="3468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2" name="Picture 1030" descr="liteblb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438400"/>
            <a:ext cx="2114550" cy="2630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C3FFD-8E5E-424E-BEE3-395D3BDE9801}" type="slidenum">
              <a:rPr lang="en-US" altLang="en-US"/>
              <a:pPr/>
              <a:t>217</a:t>
            </a:fld>
            <a:endParaRPr lang="en-US" altLang="en-US"/>
          </a:p>
        </p:txBody>
      </p:sp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altLang="en-US" sz="4400">
                <a:solidFill>
                  <a:srgbClr val="333333"/>
                </a:solidFill>
                <a:latin typeface="Times New Roman" panose="02020603050405020304" pitchFamily="18" charset="0"/>
              </a:rPr>
              <a:t>Benceno</a:t>
            </a:r>
          </a:p>
        </p:txBody>
      </p:sp>
      <p:sp>
        <p:nvSpPr>
          <p:cNvPr id="87043" name="Rectangle 3" descr="3 Bottles" title="Bottles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n-US" sz="3600" dirty="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s-ES" altLang="en-US" sz="3600" dirty="0">
              <a:solidFill>
                <a:srgbClr val="333333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87046" name="Picture 6" descr="bottle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048000"/>
            <a:ext cx="1462088" cy="343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047" name="Picture 7" descr="Btlplst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191000"/>
            <a:ext cx="1371600" cy="206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3A2B4-BF26-4914-B619-9C6285636554}" type="slidenum">
              <a:rPr lang="en-US" altLang="en-US"/>
              <a:pPr/>
              <a:t>218</a:t>
            </a:fld>
            <a:endParaRPr lang="en-US" altLang="en-US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Benceno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es-ES" altLang="en-US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Utilizado como solvente en caucho, tinta, pegamentos y en líquidos de transformadores de corriente eléctrica</a:t>
            </a:r>
          </a:p>
          <a:p>
            <a:endParaRPr lang="es-ES" altLang="en-US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La inhalación es el modo de exposición</a:t>
            </a:r>
          </a:p>
        </p:txBody>
      </p:sp>
      <p:pic>
        <p:nvPicPr>
          <p:cNvPr id="33796" name="Picture 4" descr="IN00389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52400"/>
            <a:ext cx="1893888" cy="180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A27F-DD8B-46FE-B493-6D2E689F259B}" type="slidenum">
              <a:rPr lang="en-US" altLang="en-US"/>
              <a:pPr/>
              <a:t>219</a:t>
            </a:fld>
            <a:endParaRPr lang="en-US" altLang="en-US"/>
          </a:p>
        </p:txBody>
      </p:sp>
      <p:sp>
        <p:nvSpPr>
          <p:cNvPr id="808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914400" y="762000"/>
            <a:ext cx="8001000" cy="914400"/>
          </a:xfrm>
        </p:spPr>
        <p:txBody>
          <a:bodyPr/>
          <a:lstStyle/>
          <a:p>
            <a:pPr algn="ctr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Benceno (continuación)</a:t>
            </a:r>
          </a:p>
        </p:txBody>
      </p:sp>
      <p:sp>
        <p:nvSpPr>
          <p:cNvPr id="8089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838200" y="2971800"/>
            <a:ext cx="8001000" cy="2743200"/>
          </a:xfrm>
        </p:spPr>
        <p:txBody>
          <a:bodyPr/>
          <a:lstStyle/>
          <a:p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Efectos de salud:</a:t>
            </a:r>
          </a:p>
          <a:p>
            <a:pPr lvl="1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Fatiga y anorexia</a:t>
            </a:r>
          </a:p>
          <a:p>
            <a:pPr lvl="1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Daño a la médula resultando en anemia</a:t>
            </a:r>
          </a:p>
          <a:p>
            <a:pPr lvl="1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Leucemia</a:t>
            </a:r>
          </a:p>
          <a:p>
            <a:pPr lvl="1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Pérdida de conciencia y muerte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929C-54AD-4CBA-A95E-436EE2CA7AAC}" type="slidenum">
              <a:rPr lang="en-US" altLang="en-US"/>
              <a:pPr/>
              <a:t>220</a:t>
            </a:fld>
            <a:endParaRPr lang="en-US" altLang="en-US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Bifenilos policlorados (PCBs)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590800"/>
            <a:ext cx="8001000" cy="3733800"/>
          </a:xfrm>
        </p:spPr>
        <p:txBody>
          <a:bodyPr/>
          <a:lstStyle/>
          <a:p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Utilizados en plastificantes y adhesivos</a:t>
            </a:r>
          </a:p>
          <a:p>
            <a:endParaRPr lang="es-ES" altLang="en-US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Efectos de salud:</a:t>
            </a:r>
          </a:p>
          <a:p>
            <a:pPr lvl="1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Cloracné</a:t>
            </a:r>
          </a:p>
          <a:p>
            <a:pPr lvl="1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Cáncer</a:t>
            </a:r>
          </a:p>
          <a:p>
            <a:pPr lvl="1"/>
            <a:endParaRPr lang="es-ES" altLang="en-US">
              <a:solidFill>
                <a:srgbClr val="333333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5844" name="Picture 4" descr="glu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351213"/>
            <a:ext cx="3175000" cy="316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F47A5B84-C016-4E74-B109-01980013CF34}" type="slidenum">
              <a:rPr lang="en-US" altLang="en-US"/>
              <a:pPr/>
              <a:t>221</a:t>
            </a:fld>
            <a:endParaRPr lang="en-US" altLang="en-US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Pesticidas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8200" y="2895600"/>
            <a:ext cx="3352800" cy="2971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 Insecticidas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 Herbicidas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 Fungicidas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 Fumigantes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 Rodenticidas</a:t>
            </a:r>
          </a:p>
        </p:txBody>
      </p:sp>
      <p:pic>
        <p:nvPicPr>
          <p:cNvPr id="36868" name="Picture 4" descr="HH01706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667000"/>
            <a:ext cx="3644900" cy="3468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F0F27-7C16-4B0A-A135-EA261B2E75A0}" type="slidenum">
              <a:rPr lang="en-US" altLang="en-US"/>
              <a:pPr/>
              <a:t>222</a:t>
            </a:fld>
            <a:endParaRPr lang="en-US" altLang="en-US"/>
          </a:p>
        </p:txBody>
      </p:sp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Insecticidas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altLang="en-US" sz="2800">
                <a:solidFill>
                  <a:srgbClr val="333333"/>
                </a:solidFill>
                <a:latin typeface="Times New Roman" panose="02020603050405020304" pitchFamily="18" charset="0"/>
              </a:rPr>
              <a:t>Perjudican el sistema nervioso </a:t>
            </a:r>
          </a:p>
          <a:p>
            <a:pPr lvl="1"/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Absorción cutánea</a:t>
            </a:r>
          </a:p>
          <a:p>
            <a:pPr lvl="1"/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Inhalación</a:t>
            </a:r>
          </a:p>
          <a:p>
            <a:pPr lvl="1"/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Ingestión</a:t>
            </a:r>
          </a:p>
          <a:p>
            <a:endParaRPr lang="es-ES" altLang="en-US" sz="280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r>
              <a:rPr lang="es-ES" altLang="en-US" sz="2800">
                <a:solidFill>
                  <a:srgbClr val="333333"/>
                </a:solidFill>
                <a:latin typeface="Times New Roman" panose="02020603050405020304" pitchFamily="18" charset="0"/>
              </a:rPr>
              <a:t>Efectos de salud:</a:t>
            </a:r>
          </a:p>
          <a:p>
            <a:pPr lvl="1"/>
            <a:r>
              <a:rPr lang="es-ES" altLang="en-US" sz="2400">
                <a:solidFill>
                  <a:srgbClr val="333333"/>
                </a:solidFill>
                <a:latin typeface="Times New Roman" panose="02020603050405020304" pitchFamily="18" charset="0"/>
              </a:rPr>
              <a:t>Dolor de cabeza, ansiedad, tirantez en el pecho, ataques, pérdida de conciencia, y disfunción del hígado</a:t>
            </a:r>
          </a:p>
        </p:txBody>
      </p:sp>
      <p:pic>
        <p:nvPicPr>
          <p:cNvPr id="59396" name="Picture 4" descr="AN01328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048000"/>
            <a:ext cx="1470025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397" name="Picture 5" descr="bug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57200"/>
            <a:ext cx="3287713" cy="139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398" name="Picture 6" descr="AN01328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5188" y="3657600"/>
            <a:ext cx="935037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2A657-21F7-451E-9154-E479D517ABF6}" type="slidenum">
              <a:rPr lang="en-US" altLang="en-US"/>
              <a:pPr/>
              <a:t>223</a:t>
            </a:fld>
            <a:endParaRPr lang="en-US" altLang="en-US"/>
          </a:p>
        </p:txBody>
      </p:sp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Herbicidas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n-US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Efectos de salud:</a:t>
            </a:r>
          </a:p>
          <a:p>
            <a:pPr lvl="1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Cloracné</a:t>
            </a:r>
          </a:p>
          <a:p>
            <a:pPr lvl="1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Trastornos del hígado</a:t>
            </a:r>
          </a:p>
          <a:p>
            <a:pPr lvl="1"/>
            <a:endParaRPr lang="es-ES" altLang="en-US">
              <a:solidFill>
                <a:srgbClr val="333333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62468" name="Picture 4" descr="NA01402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429000"/>
            <a:ext cx="2159000" cy="220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A41CD-540B-421C-B284-3FF38328D6CC}" type="slidenum">
              <a:rPr lang="en-US" altLang="en-US"/>
              <a:pPr/>
              <a:t>224</a:t>
            </a:fld>
            <a:endParaRPr lang="en-US" altLang="en-US"/>
          </a:p>
        </p:txBody>
      </p:sp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762000"/>
            <a:ext cx="8001000" cy="838200"/>
          </a:xfrm>
        </p:spPr>
        <p:txBody>
          <a:bodyPr/>
          <a:lstStyle/>
          <a:p>
            <a:pPr algn="ctr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Fungicidas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Utilizado en el tratamiento de plantas tales como árboles frutales y vegetales</a:t>
            </a:r>
          </a:p>
          <a:p>
            <a:endParaRPr lang="es-ES" altLang="en-US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Efectos de salud:</a:t>
            </a:r>
          </a:p>
          <a:p>
            <a:pPr lvl="1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Irritación, letargo, dermatitis, dolor de cabeza, vómito</a:t>
            </a:r>
          </a:p>
        </p:txBody>
      </p:sp>
      <p:pic>
        <p:nvPicPr>
          <p:cNvPr id="64516" name="Picture 4" descr="NA01288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52400"/>
            <a:ext cx="2524125" cy="179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17" name="Picture 5" descr="NA01763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5105400"/>
            <a:ext cx="2224088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0C57A-A308-4292-ACC1-CE10C1D63527}" type="slidenum">
              <a:rPr lang="en-US" altLang="en-US"/>
              <a:pPr/>
              <a:t>225</a:t>
            </a:fld>
            <a:endParaRPr lang="en-US" altLang="en-US"/>
          </a:p>
        </p:txBody>
      </p:sp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Fumigantes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3048000"/>
            <a:ext cx="8001000" cy="2819400"/>
          </a:xfrm>
        </p:spPr>
        <p:txBody>
          <a:bodyPr/>
          <a:lstStyle/>
          <a:p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Utilizados para erradicar insectos, bacterias y roedores.</a:t>
            </a:r>
          </a:p>
          <a:p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Efectos de salud:</a:t>
            </a:r>
          </a:p>
          <a:p>
            <a:pPr lvl="1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Nausea, vomito, mareo, dermatitis, dolor de cabeza, irritación pulmonar, y demencia</a:t>
            </a:r>
          </a:p>
        </p:txBody>
      </p:sp>
      <p:pic>
        <p:nvPicPr>
          <p:cNvPr id="66564" name="Picture 4" descr="home4s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04800"/>
            <a:ext cx="2524125" cy="218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65" name="Picture 5" descr="IN00412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143000"/>
            <a:ext cx="1587500" cy="128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70873-6BE0-4A44-BA7F-312D7A2F58E0}" type="slidenum">
              <a:rPr lang="en-US" altLang="en-US"/>
              <a:pPr/>
              <a:t>226</a:t>
            </a:fld>
            <a:endParaRPr lang="en-US" altLang="en-US"/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Rodenticidas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Utilizados para erradicar roedores (ratones y ratas)</a:t>
            </a:r>
          </a:p>
          <a:p>
            <a:pPr>
              <a:lnSpc>
                <a:spcPct val="90000"/>
              </a:lnSpc>
            </a:pPr>
            <a:endParaRPr lang="es-ES" altLang="en-US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Efectos de salud</a:t>
            </a:r>
          </a:p>
          <a:p>
            <a:pPr lvl="1">
              <a:lnSpc>
                <a:spcPct val="90000"/>
              </a:lnSpc>
            </a:pPr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Inhibición de la función celular</a:t>
            </a:r>
          </a:p>
          <a:p>
            <a:pPr lvl="1">
              <a:lnSpc>
                <a:spcPct val="90000"/>
              </a:lnSpc>
            </a:pPr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Actividad anticoagulante</a:t>
            </a:r>
          </a:p>
          <a:p>
            <a:pPr lvl="1">
              <a:lnSpc>
                <a:spcPct val="90000"/>
              </a:lnSpc>
            </a:pPr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Neurotoxicidad</a:t>
            </a:r>
          </a:p>
        </p:txBody>
      </p:sp>
      <p:pic>
        <p:nvPicPr>
          <p:cNvPr id="68612" name="Picture 4" descr="ra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52400"/>
            <a:ext cx="3668713" cy="222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613" name="Picture 5" descr="AN01359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971800"/>
            <a:ext cx="20574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1C7FBD69-F6CB-416F-9646-967E185FA002}" type="slidenum">
              <a:rPr lang="en-US" altLang="en-US"/>
              <a:pPr/>
              <a:t>227</a:t>
            </a:fld>
            <a:endParaRPr lang="en-US" altLang="en-US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Radiación y materiales radiactivos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71800"/>
            <a:ext cx="4470400" cy="1320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 Radiación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 Radiación no ionizante</a:t>
            </a:r>
          </a:p>
        </p:txBody>
      </p:sp>
      <p:pic>
        <p:nvPicPr>
          <p:cNvPr id="37894" name="Picture 6" descr="SY00608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429000"/>
            <a:ext cx="2971800" cy="284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6" name="Picture 8" descr="radioatv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724400"/>
            <a:ext cx="1600200" cy="147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5285C-E418-42D3-A125-6A39573A9A48}" type="slidenum">
              <a:rPr lang="en-US" altLang="en-US"/>
              <a:pPr/>
              <a:t>228</a:t>
            </a:fld>
            <a:endParaRPr lang="en-US" altLang="en-US"/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Radiación ionizante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514600"/>
            <a:ext cx="7924800" cy="3886200"/>
          </a:xfrm>
        </p:spPr>
        <p:txBody>
          <a:bodyPr/>
          <a:lstStyle/>
          <a:p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Perjudica la médula ósea</a:t>
            </a:r>
          </a:p>
          <a:p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Efectos de salud</a:t>
            </a:r>
          </a:p>
          <a:p>
            <a:pPr lvl="1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Enrojecimiento de la piel</a:t>
            </a:r>
          </a:p>
          <a:p>
            <a:pPr lvl="1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Baja en la producción de glóbulos rojos</a:t>
            </a:r>
          </a:p>
          <a:p>
            <a:pPr lvl="1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Efectos gastrointestinales y reproductivos</a:t>
            </a:r>
          </a:p>
          <a:p>
            <a:pPr lvl="1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Cataratas, malformaciones congénitas, enfermedades respiratorias</a:t>
            </a:r>
          </a:p>
          <a:p>
            <a:pPr lvl="1"/>
            <a:endParaRPr lang="es-ES" altLang="en-US">
              <a:solidFill>
                <a:srgbClr val="333333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16161-89E6-40F6-9105-9EADCFF7E6A4}" type="slidenum">
              <a:rPr lang="en-US" altLang="en-US"/>
              <a:pPr/>
              <a:t>229</a:t>
            </a:fld>
            <a:endParaRPr lang="en-US" altLang="en-US"/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Radiación no ionizante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altLang="en-US">
                <a:solidFill>
                  <a:srgbClr val="333333"/>
                </a:solidFill>
                <a:latin typeface="Times New Roman" panose="02020603050405020304" pitchFamily="18" charset="0"/>
              </a:rPr>
              <a:t>Efectos de salud en la piel.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FF31D-E958-4B18-9839-5100C5773A44}" type="slidenum">
              <a:rPr lang="en-US" altLang="en-US"/>
              <a:pPr/>
              <a:t>230</a:t>
            </a:fld>
            <a:endParaRPr lang="en-US" altLang="en-US"/>
          </a:p>
        </p:txBody>
      </p:sp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581400"/>
            <a:ext cx="8001000" cy="1371600"/>
          </a:xfrm>
        </p:spPr>
        <p:txBody>
          <a:bodyPr/>
          <a:lstStyle/>
          <a:p>
            <a:pPr algn="ctr"/>
            <a:r>
              <a:rPr lang="es-ES" altLang="en-US" sz="4400">
                <a:solidFill>
                  <a:srgbClr val="333333"/>
                </a:solidFill>
                <a:latin typeface="Times New Roman" panose="02020603050405020304" pitchFamily="18" charset="0"/>
              </a:rPr>
              <a:t>Periodo de preguntas y respuestas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apsules">
  <a:themeElements>
    <a:clrScheme name="Capsules 2">
      <a:dk1>
        <a:srgbClr val="003366"/>
      </a:dk1>
      <a:lt1>
        <a:srgbClr val="FFFFFF"/>
      </a:lt1>
      <a:dk2>
        <a:srgbClr val="006666"/>
      </a:dk2>
      <a:lt2>
        <a:srgbClr val="003366"/>
      </a:lt2>
      <a:accent1>
        <a:srgbClr val="99CC99"/>
      </a:accent1>
      <a:accent2>
        <a:srgbClr val="33CCCC"/>
      </a:accent2>
      <a:accent3>
        <a:srgbClr val="FFFFFF"/>
      </a:accent3>
      <a:accent4>
        <a:srgbClr val="002A56"/>
      </a:accent4>
      <a:accent5>
        <a:srgbClr val="CAE2CA"/>
      </a:accent5>
      <a:accent6>
        <a:srgbClr val="2DB9B9"/>
      </a:accent6>
      <a:hlink>
        <a:srgbClr val="666699"/>
      </a:hlink>
      <a:folHlink>
        <a:srgbClr val="CC99FF"/>
      </a:folHlink>
    </a:clrScheme>
    <a:fontScheme name="Capsul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Capsules 1">
        <a:dk1>
          <a:srgbClr val="000066"/>
        </a:dk1>
        <a:lt1>
          <a:srgbClr val="FFFFEB"/>
        </a:lt1>
        <a:dk2>
          <a:srgbClr val="336699"/>
        </a:dk2>
        <a:lt2>
          <a:srgbClr val="FFFFEB"/>
        </a:lt2>
        <a:accent1>
          <a:srgbClr val="666699"/>
        </a:accent1>
        <a:accent2>
          <a:srgbClr val="99CCFF"/>
        </a:accent2>
        <a:accent3>
          <a:srgbClr val="ADB8CA"/>
        </a:accent3>
        <a:accent4>
          <a:srgbClr val="DADAC9"/>
        </a:accent4>
        <a:accent5>
          <a:srgbClr val="B8B8CA"/>
        </a:accent5>
        <a:accent6>
          <a:srgbClr val="8AB9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2">
        <a:dk1>
          <a:srgbClr val="003366"/>
        </a:dk1>
        <a:lt1>
          <a:srgbClr val="FFFFFF"/>
        </a:lt1>
        <a:dk2>
          <a:srgbClr val="006666"/>
        </a:dk2>
        <a:lt2>
          <a:srgbClr val="003366"/>
        </a:lt2>
        <a:accent1>
          <a:srgbClr val="99CC99"/>
        </a:accent1>
        <a:accent2>
          <a:srgbClr val="33CCCC"/>
        </a:accent2>
        <a:accent3>
          <a:srgbClr val="FFFFFF"/>
        </a:accent3>
        <a:accent4>
          <a:srgbClr val="002A56"/>
        </a:accent4>
        <a:accent5>
          <a:srgbClr val="CAE2CA"/>
        </a:accent5>
        <a:accent6>
          <a:srgbClr val="2DB9B9"/>
        </a:accent6>
        <a:hlink>
          <a:srgbClr val="666699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33CC"/>
        </a:lt2>
        <a:accent1>
          <a:srgbClr val="FFCC66"/>
        </a:accent1>
        <a:accent2>
          <a:srgbClr val="33CC33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2DB92D"/>
        </a:accent6>
        <a:hlink>
          <a:srgbClr val="9900CC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52F8C450A351D43B22DA16294136A6B" ma:contentTypeVersion="2" ma:contentTypeDescription="Crear nuevo documento." ma:contentTypeScope="" ma:versionID="b894b2b1244d83114714fc88786df652">
  <xsd:schema xmlns:xsd="http://www.w3.org/2001/XMLSchema" xmlns:xs="http://www.w3.org/2001/XMLSchema" xmlns:p="http://schemas.microsoft.com/office/2006/metadata/properties" xmlns:ns2="bd24a005-60e2-45f3-bddc-def84bf900bb" targetNamespace="http://schemas.microsoft.com/office/2006/metadata/properties" ma:root="true" ma:fieldsID="debe9147f3d169d183981af675f616ba" ns2:_="">
    <xsd:import namespace="bd24a005-60e2-45f3-bddc-def84bf900b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24a005-60e2-45f3-bddc-def84bf900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FFD7BD3-242B-4A01-B254-B193A7B91EEB}"/>
</file>

<file path=customXml/itemProps2.xml><?xml version="1.0" encoding="utf-8"?>
<ds:datastoreItem xmlns:ds="http://schemas.openxmlformats.org/officeDocument/2006/customXml" ds:itemID="{18327A33-7B96-4526-8C06-93175C887E5A}"/>
</file>

<file path=customXml/itemProps3.xml><?xml version="1.0" encoding="utf-8"?>
<ds:datastoreItem xmlns:ds="http://schemas.openxmlformats.org/officeDocument/2006/customXml" ds:itemID="{61AA7A9F-7287-470B-9EC4-6BD555738356}"/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Designs\Dad`s Tie.pot</Template>
  <TotalTime>0</TotalTime>
  <Words>1027</Words>
  <Application>Microsoft Office PowerPoint</Application>
  <PresentationFormat>Presentación en pantalla (4:3)</PresentationFormat>
  <Paragraphs>233</Paragraphs>
  <Slides>34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9" baseType="lpstr">
      <vt:lpstr>Arial</vt:lpstr>
      <vt:lpstr>Symbol</vt:lpstr>
      <vt:lpstr>Times New Roman</vt:lpstr>
      <vt:lpstr>Wingdings</vt:lpstr>
      <vt:lpstr>Capsules</vt:lpstr>
      <vt:lpstr>Toxicología IV sustancias tóxicas</vt:lpstr>
      <vt:lpstr>Objetivos</vt:lpstr>
      <vt:lpstr>Contaminantes del aire exterior</vt:lpstr>
      <vt:lpstr>Monóxido carbono (CO)</vt:lpstr>
      <vt:lpstr>Monóxido carbono (CO) (continuación)</vt:lpstr>
      <vt:lpstr>Monóxido carbono (CO) (continuación)</vt:lpstr>
      <vt:lpstr>Óxidos de azufre</vt:lpstr>
      <vt:lpstr>Óxidos de azufre (continuación)  Dióxido de azufre (SO2)</vt:lpstr>
      <vt:lpstr>Ozono (O3)</vt:lpstr>
      <vt:lpstr>Óxidos de Nitrógeno </vt:lpstr>
      <vt:lpstr>Óxidos de Nitrógeno (continuación)</vt:lpstr>
      <vt:lpstr>Partículas</vt:lpstr>
      <vt:lpstr>Metales Pesados</vt:lpstr>
      <vt:lpstr>Arsénico</vt:lpstr>
      <vt:lpstr>Arsénico (continuación)</vt:lpstr>
      <vt:lpstr>Cadmio</vt:lpstr>
      <vt:lpstr>Cadmio (continuación)</vt:lpstr>
      <vt:lpstr>Plomo</vt:lpstr>
      <vt:lpstr>Plomo (continuacion)</vt:lpstr>
      <vt:lpstr>Mercurio</vt:lpstr>
      <vt:lpstr>Benceno</vt:lpstr>
      <vt:lpstr>Benceno</vt:lpstr>
      <vt:lpstr>Benceno (continuación)</vt:lpstr>
      <vt:lpstr>Bifenilos policlorados (PCBs)</vt:lpstr>
      <vt:lpstr>Pesticidas</vt:lpstr>
      <vt:lpstr>Insecticidas</vt:lpstr>
      <vt:lpstr>Herbicidas</vt:lpstr>
      <vt:lpstr>Fungicidas</vt:lpstr>
      <vt:lpstr>Fumigantes</vt:lpstr>
      <vt:lpstr>Rodenticidas</vt:lpstr>
      <vt:lpstr>Radiación y materiales radiactivos</vt:lpstr>
      <vt:lpstr>Radiación ionizante</vt:lpstr>
      <vt:lpstr>Radiación no ionizante</vt:lpstr>
      <vt:lpstr>Periodo de preguntas y respuestas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Estudio de sustancias tóxicas</dc:title>
  <dc:subject>Estudio de sustancias tóxicas</dc:subject>
  <dc:creator/>
  <cp:keywords>Estudio, de sustancias tóxicas</cp:keywords>
  <cp:lastModifiedBy/>
  <cp:revision>1</cp:revision>
  <dcterms:created xsi:type="dcterms:W3CDTF">2016-03-02T12:43:15Z</dcterms:created>
  <dcterms:modified xsi:type="dcterms:W3CDTF">2021-11-23T04:48:26Z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0x010100852F8C450A351D43B22DA16294136A6B</vt:lpwstr>
  </property>
</Properties>
</file>