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391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7" r:id="rId14"/>
    <p:sldId id="345" r:id="rId15"/>
    <p:sldId id="394" r:id="rId16"/>
    <p:sldId id="385" r:id="rId17"/>
    <p:sldId id="346" r:id="rId18"/>
    <p:sldId id="388" r:id="rId19"/>
    <p:sldId id="387" r:id="rId20"/>
    <p:sldId id="348" r:id="rId21"/>
    <p:sldId id="349" r:id="rId22"/>
    <p:sldId id="350" r:id="rId23"/>
    <p:sldId id="351" r:id="rId24"/>
    <p:sldId id="389" r:id="rId25"/>
    <p:sldId id="392" r:id="rId26"/>
    <p:sldId id="298" r:id="rId27"/>
    <p:sldId id="344" r:id="rId28"/>
    <p:sldId id="390" r:id="rId29"/>
    <p:sldId id="320" r:id="rId30"/>
    <p:sldId id="257" r:id="rId31"/>
    <p:sldId id="322" r:id="rId32"/>
    <p:sldId id="259" r:id="rId33"/>
    <p:sldId id="260" r:id="rId34"/>
    <p:sldId id="261" r:id="rId35"/>
    <p:sldId id="262" r:id="rId36"/>
    <p:sldId id="395" r:id="rId37"/>
    <p:sldId id="396" r:id="rId38"/>
    <p:sldId id="397" r:id="rId39"/>
    <p:sldId id="295" r:id="rId40"/>
    <p:sldId id="296" r:id="rId41"/>
    <p:sldId id="325" r:id="rId42"/>
    <p:sldId id="283" r:id="rId43"/>
    <p:sldId id="331" r:id="rId44"/>
    <p:sldId id="264" r:id="rId45"/>
    <p:sldId id="268" r:id="rId46"/>
    <p:sldId id="266" r:id="rId47"/>
    <p:sldId id="328" r:id="rId48"/>
    <p:sldId id="267" r:id="rId49"/>
    <p:sldId id="270" r:id="rId50"/>
    <p:sldId id="307" r:id="rId51"/>
    <p:sldId id="279" r:id="rId52"/>
    <p:sldId id="284" r:id="rId53"/>
    <p:sldId id="269" r:id="rId54"/>
    <p:sldId id="280" r:id="rId55"/>
    <p:sldId id="352" r:id="rId56"/>
    <p:sldId id="353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86" r:id="rId72"/>
    <p:sldId id="368" r:id="rId73"/>
    <p:sldId id="369" r:id="rId74"/>
    <p:sldId id="370" r:id="rId75"/>
    <p:sldId id="371" r:id="rId76"/>
    <p:sldId id="372" r:id="rId77"/>
    <p:sldId id="373" r:id="rId78"/>
    <p:sldId id="393" r:id="rId79"/>
    <p:sldId id="374" r:id="rId80"/>
    <p:sldId id="375" r:id="rId81"/>
    <p:sldId id="376" r:id="rId82"/>
    <p:sldId id="377" r:id="rId83"/>
    <p:sldId id="378" r:id="rId84"/>
    <p:sldId id="379" r:id="rId85"/>
    <p:sldId id="380" r:id="rId86"/>
    <p:sldId id="381" r:id="rId87"/>
    <p:sldId id="382" r:id="rId88"/>
    <p:sldId id="383" r:id="rId89"/>
    <p:sldId id="384" r:id="rId90"/>
    <p:sldId id="330" r:id="rId91"/>
    <p:sldId id="273" r:id="rId92"/>
    <p:sldId id="302" r:id="rId93"/>
    <p:sldId id="305" r:id="rId94"/>
    <p:sldId id="329" r:id="rId95"/>
    <p:sldId id="299" r:id="rId96"/>
    <p:sldId id="297" r:id="rId97"/>
    <p:sldId id="318" r:id="rId98"/>
    <p:sldId id="272" r:id="rId99"/>
    <p:sldId id="315" r:id="rId100"/>
    <p:sldId id="327" r:id="rId101"/>
    <p:sldId id="312" r:id="rId102"/>
    <p:sldId id="316" r:id="rId103"/>
    <p:sldId id="313" r:id="rId104"/>
    <p:sldId id="314" r:id="rId105"/>
    <p:sldId id="274" r:id="rId106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1" autoAdjust="0"/>
    <p:restoredTop sz="94660"/>
  </p:normalViewPr>
  <p:slideViewPr>
    <p:cSldViewPr>
      <p:cViewPr varScale="1">
        <p:scale>
          <a:sx n="98" d="100"/>
          <a:sy n="98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image" Target="../media/image1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emf"/><Relationship Id="rId1" Type="http://schemas.openxmlformats.org/officeDocument/2006/relationships/image" Target="../media/image1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425B68-CED9-4418-8488-1CF8E8E63679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7B15896-31A3-47EF-BD1C-2A610E16C570}" type="slidenum">
              <a:rPr lang="es-ES" altLang="es-MX" smtClean="0"/>
              <a:pPr>
                <a:spcBef>
                  <a:spcPct val="0"/>
                </a:spcBef>
              </a:pPr>
              <a:t>10</a:t>
            </a:fld>
            <a:endParaRPr lang="es-ES" altLang="es-MX"/>
          </a:p>
        </p:txBody>
      </p:sp>
      <p:sp>
        <p:nvSpPr>
          <p:cNvPr id="1433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40" name="2 Marcador de notas"/>
          <p:cNvSpPr>
            <a:spLocks noGrp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/>
            <a:endParaRPr lang="es-MX" altLang="es-MX"/>
          </a:p>
        </p:txBody>
      </p:sp>
      <p:sp>
        <p:nvSpPr>
          <p:cNvPr id="14341" name="3 Marcador de número de diapositiva"/>
          <p:cNvSpPr txBox="1">
            <a:spLocks noGrp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B7EBF17-F262-4662-8A1A-75D54E96F9BD}" type="slidenum">
              <a:rPr lang="en-US" altLang="es-MX"/>
              <a:pPr algn="r">
                <a:spcBef>
                  <a:spcPct val="0"/>
                </a:spcBef>
              </a:pPr>
              <a:t>10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41370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014E9D-25A1-4416-B559-9F80CA87084B}" type="slidenum">
              <a:rPr lang="es-ES" altLang="es-MX" smtClean="0"/>
              <a:pPr>
                <a:spcBef>
                  <a:spcPct val="0"/>
                </a:spcBef>
              </a:pPr>
              <a:t>13</a:t>
            </a:fld>
            <a:endParaRPr lang="es-ES" altLang="es-MX"/>
          </a:p>
        </p:txBody>
      </p:sp>
      <p:sp>
        <p:nvSpPr>
          <p:cNvPr id="2662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26629" name="3 Marcador de número de diapositiva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7F00B05-2397-469A-A795-F228AC47FC1C}" type="slidenum">
              <a:rPr lang="es-MX" altLang="es-MX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s-MX" altLang="es-MX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2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8A308B4-AEAB-432B-93A4-5700DB7E1744}" type="slidenum">
              <a:rPr lang="es-ES" altLang="es-MX" smtClean="0"/>
              <a:pPr>
                <a:spcBef>
                  <a:spcPct val="0"/>
                </a:spcBef>
              </a:pPr>
              <a:t>14</a:t>
            </a:fld>
            <a:endParaRPr lang="es-ES" altLang="es-MX"/>
          </a:p>
        </p:txBody>
      </p:sp>
      <p:sp>
        <p:nvSpPr>
          <p:cNvPr id="2253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2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22533" name="3 Marcador de número de diapositiva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3A6EA6-8001-48D0-82FD-B6EEB1824B17}" type="slidenum">
              <a:rPr lang="es-MX" altLang="es-MX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s-MX" altLang="es-MX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182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0473CD-1FD5-450E-A25A-8D7533A321D3}" type="slidenum">
              <a:rPr lang="es-ES" altLang="es-MX" smtClean="0"/>
              <a:pPr>
                <a:spcBef>
                  <a:spcPct val="0"/>
                </a:spcBef>
              </a:pPr>
              <a:t>17</a:t>
            </a:fld>
            <a:endParaRPr lang="es-ES" altLang="es-MX"/>
          </a:p>
        </p:txBody>
      </p:sp>
      <p:sp>
        <p:nvSpPr>
          <p:cNvPr id="2457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80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24581" name="3 Marcador de número de diapositiva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65AE46-7C14-4CC4-8218-0FAAC2DC2AFF}" type="slidenum">
              <a:rPr lang="es-MX" altLang="es-MX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s-MX" altLang="es-MX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38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44BD6E-7C75-47A9-B3D1-10B899D7C995}" type="slidenum">
              <a:rPr lang="es-ES" altLang="es-MX" smtClean="0"/>
              <a:pPr>
                <a:spcBef>
                  <a:spcPct val="0"/>
                </a:spcBef>
              </a:pPr>
              <a:t>20</a:t>
            </a:fld>
            <a:endParaRPr lang="es-ES" altLang="es-MX"/>
          </a:p>
        </p:txBody>
      </p:sp>
      <p:sp>
        <p:nvSpPr>
          <p:cNvPr id="2867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28677" name="3 Marcador de número de diapositiva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4C59F1-6371-4E5C-A3B5-24CD761F1AF3}" type="slidenum">
              <a:rPr lang="es-MX" altLang="es-MX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s-MX" altLang="es-MX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26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E1E5405-052A-41FD-9AA7-0EF0506191BD}" type="slidenum">
              <a:rPr lang="es-ES" altLang="es-MX" smtClean="0"/>
              <a:pPr>
                <a:spcBef>
                  <a:spcPct val="0"/>
                </a:spcBef>
              </a:pPr>
              <a:t>23</a:t>
            </a:fld>
            <a:endParaRPr lang="es-ES" altLang="es-MX"/>
          </a:p>
        </p:txBody>
      </p:sp>
      <p:sp>
        <p:nvSpPr>
          <p:cNvPr id="3277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2" name="2 Marcador de notas"/>
          <p:cNvSpPr>
            <a:spLocks noGrp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/>
            <a:endParaRPr lang="es-MX" altLang="es-MX"/>
          </a:p>
        </p:txBody>
      </p:sp>
      <p:sp>
        <p:nvSpPr>
          <p:cNvPr id="32773" name="3 Marcador de número de diapositiva"/>
          <p:cNvSpPr txBox="1">
            <a:spLocks noGrp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DF0C85D-0D91-4903-B0D7-353DAA39AA1C}" type="slidenum">
              <a:rPr lang="en-US" altLang="es-MX"/>
              <a:pPr algn="r">
                <a:spcBef>
                  <a:spcPct val="0"/>
                </a:spcBef>
              </a:pPr>
              <a:t>23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542862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014E9D-25A1-4416-B559-9F80CA87084B}" type="slidenum">
              <a:rPr lang="es-ES" altLang="es-MX" smtClean="0"/>
              <a:pPr>
                <a:spcBef>
                  <a:spcPct val="0"/>
                </a:spcBef>
              </a:pPr>
              <a:t>24</a:t>
            </a:fld>
            <a:endParaRPr lang="es-ES" altLang="es-MX"/>
          </a:p>
        </p:txBody>
      </p:sp>
      <p:sp>
        <p:nvSpPr>
          <p:cNvPr id="2662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26629" name="3 Marcador de número de diapositiva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7F00B05-2397-469A-A795-F228AC47FC1C}" type="slidenum">
              <a:rPr lang="es-MX" altLang="es-MX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s-MX" altLang="es-MX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038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3FA15A-3C3C-46CC-B020-44970E3BF1EE}" type="slidenum">
              <a:rPr lang="es-ES" altLang="es-MX" smtClean="0"/>
              <a:pPr>
                <a:spcBef>
                  <a:spcPct val="0"/>
                </a:spcBef>
              </a:pPr>
              <a:t>27</a:t>
            </a:fld>
            <a:endParaRPr lang="es-ES" altLang="es-MX"/>
          </a:p>
        </p:txBody>
      </p:sp>
      <p:sp>
        <p:nvSpPr>
          <p:cNvPr id="1843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 w="12700"/>
        </p:spPr>
      </p:sp>
      <p:sp>
        <p:nvSpPr>
          <p:cNvPr id="1843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18044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4F9E11-8EB4-4438-AAFF-D43CBC390E58}" type="slidenum">
              <a:rPr lang="es-ES" altLang="es-MX" smtClean="0"/>
              <a:pPr>
                <a:spcBef>
                  <a:spcPct val="0"/>
                </a:spcBef>
              </a:pPr>
              <a:t>30</a:t>
            </a:fld>
            <a:endParaRPr lang="es-ES" altLang="es-MX"/>
          </a:p>
        </p:txBody>
      </p:sp>
      <p:sp>
        <p:nvSpPr>
          <p:cNvPr id="409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00" name="2 Marcador de notas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/>
            <a:endParaRPr lang="es-MX" altLang="es-MX"/>
          </a:p>
        </p:txBody>
      </p:sp>
      <p:sp>
        <p:nvSpPr>
          <p:cNvPr id="4101" name="3 Marcador de número de diapositiva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42C61573-3CEE-41A4-92E3-45B6080E2F61}" type="slidenum">
              <a:rPr lang="en-US" altLang="es-MX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30</a:t>
            </a:fld>
            <a:endParaRPr lang="en-U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2CDC5A-8906-4474-9D27-079D21DEB04E}" type="slidenum">
              <a:rPr lang="es-ES" altLang="es-MX" smtClean="0"/>
              <a:pPr>
                <a:spcBef>
                  <a:spcPct val="0"/>
                </a:spcBef>
              </a:pPr>
              <a:t>32</a:t>
            </a:fld>
            <a:endParaRPr lang="es-ES" altLang="es-MX"/>
          </a:p>
        </p:txBody>
      </p:sp>
      <p:sp>
        <p:nvSpPr>
          <p:cNvPr id="921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20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9221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7C52735-A481-43F1-B7EA-6D3B551D2369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288C12-3634-441F-8C7B-065EBF42DD1D}" type="slidenum">
              <a:rPr lang="es-ES" altLang="es-MX" smtClean="0"/>
              <a:pPr>
                <a:spcBef>
                  <a:spcPct val="0"/>
                </a:spcBef>
              </a:pPr>
              <a:t>33</a:t>
            </a:fld>
            <a:endParaRPr lang="es-ES" altLang="es-MX"/>
          </a:p>
        </p:txBody>
      </p:sp>
      <p:sp>
        <p:nvSpPr>
          <p:cNvPr id="1126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1269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43F6734-710E-496B-BC30-A245D3392FBA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2B70B6-5526-4994-AC7D-6E9DC07E7AF9}" type="slidenum">
              <a:rPr lang="es-ES" altLang="es-MX" smtClean="0"/>
              <a:pPr>
                <a:spcBef>
                  <a:spcPct val="0"/>
                </a:spcBef>
              </a:pPr>
              <a:t>34</a:t>
            </a:fld>
            <a:endParaRPr lang="es-ES" altLang="es-MX"/>
          </a:p>
        </p:txBody>
      </p:sp>
      <p:sp>
        <p:nvSpPr>
          <p:cNvPr id="1331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1331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EDC183-6190-434E-A68A-60396BB13331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D30D2D-7B9E-4BC9-833D-A864F5C1406E}" type="slidenum">
              <a:rPr lang="es-ES" altLang="es-MX" smtClean="0"/>
              <a:pPr>
                <a:spcBef>
                  <a:spcPct val="0"/>
                </a:spcBef>
              </a:pPr>
              <a:t>35</a:t>
            </a:fld>
            <a:endParaRPr lang="es-ES" altLang="es-MX"/>
          </a:p>
        </p:txBody>
      </p:sp>
      <p:sp>
        <p:nvSpPr>
          <p:cNvPr id="2457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80" name="2 Marcador de notas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/>
            <a:endParaRPr lang="es-MX" altLang="es-MX"/>
          </a:p>
        </p:txBody>
      </p:sp>
      <p:sp>
        <p:nvSpPr>
          <p:cNvPr id="24581" name="3 Marcador de número de diapositiva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1DCBF02-CCAB-4D44-8EE9-B222C8928261}" type="slidenum">
              <a:rPr lang="en-US" altLang="es-MX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35</a:t>
            </a:fld>
            <a:endParaRPr lang="en-U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06FF10-A40F-4151-9C61-C19074050A87}" type="slidenum">
              <a:rPr lang="en-US" altLang="es-MX" smtClean="0"/>
              <a:pPr/>
              <a:t>39</a:t>
            </a:fld>
            <a:endParaRPr lang="en-US" altLang="es-MX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7EA9AA-5ED0-42B0-B44B-4611114FC295}" type="slidenum">
              <a:rPr lang="en-US" altLang="es-MX" smtClean="0"/>
              <a:pPr/>
              <a:t>40</a:t>
            </a:fld>
            <a:endParaRPr lang="en-US" altLang="es-MX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CE9C15-4A99-4FC3-BF7A-2EE9859B080E}" type="slidenum">
              <a:rPr lang="es-ES" altLang="es-MX" smtClean="0"/>
              <a:pPr>
                <a:spcBef>
                  <a:spcPct val="0"/>
                </a:spcBef>
              </a:pPr>
              <a:t>41</a:t>
            </a:fld>
            <a:endParaRPr lang="es-ES" altLang="es-MX"/>
          </a:p>
        </p:txBody>
      </p:sp>
      <p:sp>
        <p:nvSpPr>
          <p:cNvPr id="3584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4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/>
            <a:endParaRPr lang="es-MX" altLang="es-MX"/>
          </a:p>
        </p:txBody>
      </p:sp>
      <p:sp>
        <p:nvSpPr>
          <p:cNvPr id="35845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D7F924-565D-4750-A4FE-C362CC82D3D3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41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4E1D05-1E1C-462F-BC9F-61F6E7EEAD63}" type="slidenum">
              <a:rPr lang="es-ES" altLang="es-MX" smtClean="0"/>
              <a:pPr>
                <a:spcBef>
                  <a:spcPct val="0"/>
                </a:spcBef>
              </a:pPr>
              <a:t>45</a:t>
            </a:fld>
            <a:endParaRPr lang="es-ES" altLang="es-MX"/>
          </a:p>
        </p:txBody>
      </p:sp>
      <p:sp>
        <p:nvSpPr>
          <p:cNvPr id="4403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6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  <p:sp>
        <p:nvSpPr>
          <p:cNvPr id="4403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BD32D8A-F311-429C-AB3B-3653367B4334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45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2DFFBE-643B-4153-A847-A9E9BE033E58}" type="slidenum">
              <a:rPr lang="es-ES" altLang="es-MX" smtClean="0"/>
              <a:pPr>
                <a:spcBef>
                  <a:spcPct val="0"/>
                </a:spcBef>
              </a:pPr>
              <a:t>48</a:t>
            </a:fld>
            <a:endParaRPr lang="es-ES" altLang="es-MX"/>
          </a:p>
        </p:txBody>
      </p:sp>
      <p:sp>
        <p:nvSpPr>
          <p:cNvPr id="4198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8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/>
            <a:endParaRPr lang="es-MX" altLang="es-MX"/>
          </a:p>
        </p:txBody>
      </p:sp>
      <p:sp>
        <p:nvSpPr>
          <p:cNvPr id="41989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E3A7A9D-E5F2-41C3-B4AE-E8BD012DA855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48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C82648-0373-4D49-8AF7-E299CF1F44DD}" type="slidenum">
              <a:rPr lang="es-ES" altLang="es-MX" smtClean="0"/>
              <a:pPr>
                <a:spcBef>
                  <a:spcPct val="0"/>
                </a:spcBef>
              </a:pPr>
              <a:t>53</a:t>
            </a:fld>
            <a:endParaRPr lang="es-ES" altLang="es-MX"/>
          </a:p>
        </p:txBody>
      </p:sp>
      <p:sp>
        <p:nvSpPr>
          <p:cNvPr id="4813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8132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/>
          <a:p>
            <a:pPr eaLnBrk="1" hangingPunct="1"/>
            <a:endParaRPr lang="es-MX" altLang="es-MX"/>
          </a:p>
        </p:txBody>
      </p:sp>
      <p:sp>
        <p:nvSpPr>
          <p:cNvPr id="48133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AA13942-CD01-438D-82EF-AB5915AF320E}" type="slidenum">
              <a:rPr lang="es-MX" altLang="es-MX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53</a:t>
            </a:fld>
            <a:endParaRPr lang="es-MX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A37F0BA-A40F-4F98-8F24-FBFB9FDA2F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2C117B-03E8-4E05-BA13-DD49CF84405D}" type="slidenum">
              <a:rPr lang="en-US" altLang="es-MX">
                <a:latin typeface="Times New Roman" panose="02020603050405020304" pitchFamily="18" charset="0"/>
              </a:rPr>
              <a:pPr/>
              <a:t>55</a:t>
            </a:fld>
            <a:endParaRPr lang="en-US" altLang="es-MX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8A69A4A-691F-45B4-8B12-34DC3B2548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7FD4E91-C74B-4FD9-B593-C86FB08F37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98635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BAFBEF0B-33C2-46E0-B749-626D3FC29B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BC22A5DC-D4FD-461D-9AF9-DA9C723148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D66B241B-CA4D-485A-A193-292BEDAF0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7FA5AF-4057-48E5-8480-35058095D684}" type="slidenum">
              <a:rPr lang="es-MX" altLang="es-MX"/>
              <a:pPr>
                <a:spcBef>
                  <a:spcPct val="0"/>
                </a:spcBef>
              </a:pPr>
              <a:t>56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097643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otes Placeholder">
            <a:extLst>
              <a:ext uri="{FF2B5EF4-FFF2-40B4-BE49-F238E27FC236}">
                <a16:creationId xmlns:a16="http://schemas.microsoft.com/office/drawing/2014/main" id="{A2A532E9-30FA-46CA-8A5C-7B6D15D4C4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3168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7083372-B644-42E8-86D9-46D9971C7A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3AB3F9-7D79-454A-B69A-0C48FD1C9239}" type="slidenum">
              <a:rPr lang="en-US" altLang="es-MX">
                <a:latin typeface="Times New Roman" panose="02020603050405020304" pitchFamily="18" charset="0"/>
              </a:rPr>
              <a:pPr/>
              <a:t>58</a:t>
            </a:fld>
            <a:endParaRPr lang="en-US" altLang="es-MX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AD355939-6B22-4C1A-BE6D-309D89A595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9453AC6-E0B9-45BB-9F37-00F9DDAF14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86645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otes Placeholder">
            <a:extLst>
              <a:ext uri="{FF2B5EF4-FFF2-40B4-BE49-F238E27FC236}">
                <a16:creationId xmlns:a16="http://schemas.microsoft.com/office/drawing/2014/main" id="{0C365BF8-0A57-4E38-9168-8FAE0AA7C3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69878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C832E50-88C1-45FA-B5D1-D7DE4B83B2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1748FB8-561E-4FE7-A870-A2F3FE341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s-MX"/>
              <a:t>Mid-Ocean Ridge Basalt</a:t>
            </a:r>
          </a:p>
        </p:txBody>
      </p:sp>
    </p:spTree>
    <p:extLst>
      <p:ext uri="{BB962C8B-B14F-4D97-AF65-F5344CB8AC3E}">
        <p14:creationId xmlns:p14="http://schemas.microsoft.com/office/powerpoint/2010/main" val="2702937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>
            <a:extLst>
              <a:ext uri="{FF2B5EF4-FFF2-40B4-BE49-F238E27FC236}">
                <a16:creationId xmlns:a16="http://schemas.microsoft.com/office/drawing/2014/main" id="{EABE4247-5379-449C-A6EE-EA25789DAC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>
            <a:extLst>
              <a:ext uri="{FF2B5EF4-FFF2-40B4-BE49-F238E27FC236}">
                <a16:creationId xmlns:a16="http://schemas.microsoft.com/office/drawing/2014/main" id="{3656B6CF-E0EE-45FD-B55A-C7B63A288E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69323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>
            <a:extLst>
              <a:ext uri="{FF2B5EF4-FFF2-40B4-BE49-F238E27FC236}">
                <a16:creationId xmlns:a16="http://schemas.microsoft.com/office/drawing/2014/main" id="{FB2EB015-C7F3-4B53-B750-18AE115A66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2 Marcador de notas">
            <a:extLst>
              <a:ext uri="{FF2B5EF4-FFF2-40B4-BE49-F238E27FC236}">
                <a16:creationId xmlns:a16="http://schemas.microsoft.com/office/drawing/2014/main" id="{9330CAED-FF20-4774-8F0A-859BDCFC67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174655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3B8FC8-12B0-4AD1-8C5F-FCBE2A409C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FF292619-B70A-4231-9858-E6037F1057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E70975E8-522A-4993-AADA-0CC77E1F9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38E6C7-B817-4700-9EBC-E097C27F4E90}" type="slidenum">
              <a:rPr lang="es-MX" altLang="es-MX"/>
              <a:pPr>
                <a:spcBef>
                  <a:spcPct val="0"/>
                </a:spcBef>
              </a:pPr>
              <a:t>67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74568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DD1BEC9-993D-438F-BED0-9C4F7DA9A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6DC5E8-CFEB-4F85-AF47-5FB53B8E79A2}" type="slidenum">
              <a:rPr lang="en-US" altLang="es-MX">
                <a:latin typeface="Times New Roman" panose="02020603050405020304" pitchFamily="18" charset="0"/>
              </a:rPr>
              <a:pPr/>
              <a:t>68</a:t>
            </a:fld>
            <a:endParaRPr lang="en-US" altLang="es-MX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38FA236-42A5-4D89-BC6A-EB0A5FDA9C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8489DC5A-90DD-4CBE-8D31-9DC76E28E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688242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998E7C65-D2DD-4264-9DE4-60BD28858D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4C776D-C284-4242-998D-F320ABB61405}" type="slidenum">
              <a:rPr lang="en-US" altLang="es-MX">
                <a:latin typeface="Times New Roman" panose="02020603050405020304" pitchFamily="18" charset="0"/>
              </a:rPr>
              <a:pPr/>
              <a:t>74</a:t>
            </a:fld>
            <a:endParaRPr lang="en-US" altLang="es-MX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5F377DD2-644D-4948-9FEB-6A11CD1CF0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3132183F-361E-4C59-BEA0-D52FC386A4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640288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>
            <a:extLst>
              <a:ext uri="{FF2B5EF4-FFF2-40B4-BE49-F238E27FC236}">
                <a16:creationId xmlns:a16="http://schemas.microsoft.com/office/drawing/2014/main" id="{58E0D146-980A-46ED-99E9-550C75A7F5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2 Marcador de notas">
            <a:extLst>
              <a:ext uri="{FF2B5EF4-FFF2-40B4-BE49-F238E27FC236}">
                <a16:creationId xmlns:a16="http://schemas.microsoft.com/office/drawing/2014/main" id="{46B32509-669B-4D55-B49B-7AD1A8F3B5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096850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>
            <a:extLst>
              <a:ext uri="{FF2B5EF4-FFF2-40B4-BE49-F238E27FC236}">
                <a16:creationId xmlns:a16="http://schemas.microsoft.com/office/drawing/2014/main" id="{D6D2DDFB-019C-4702-986E-9FB51595C2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2 Marcador de notas">
            <a:extLst>
              <a:ext uri="{FF2B5EF4-FFF2-40B4-BE49-F238E27FC236}">
                <a16:creationId xmlns:a16="http://schemas.microsoft.com/office/drawing/2014/main" id="{928A5961-D04D-45B8-8BAB-0B4FEFFE34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MX"/>
          </a:p>
        </p:txBody>
      </p:sp>
      <p:sp>
        <p:nvSpPr>
          <p:cNvPr id="61444" name="3 Marcador de número de diapositiva">
            <a:extLst>
              <a:ext uri="{FF2B5EF4-FFF2-40B4-BE49-F238E27FC236}">
                <a16:creationId xmlns:a16="http://schemas.microsoft.com/office/drawing/2014/main" id="{E01368E3-F011-4CCC-A178-0DDAE3A0E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B775F5-A772-4F35-B770-5BD5E1A08BCF}" type="slidenum">
              <a:rPr lang="es-MX" altLang="es-MX"/>
              <a:pPr>
                <a:spcBef>
                  <a:spcPct val="0"/>
                </a:spcBef>
              </a:pPr>
              <a:t>77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780050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otes Placeholder">
            <a:extLst>
              <a:ext uri="{FF2B5EF4-FFF2-40B4-BE49-F238E27FC236}">
                <a16:creationId xmlns:a16="http://schemas.microsoft.com/office/drawing/2014/main" id="{B9A11886-C330-4FDE-B733-2E8A96C390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092631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5A8B4E39-EBA0-47F7-8E5E-2B7DB4607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E94EA2-D80D-44F3-97CC-1D6882E1A774}" type="slidenum">
              <a:rPr lang="en-US" altLang="es-MX">
                <a:latin typeface="Times New Roman" panose="02020603050405020304" pitchFamily="18" charset="0"/>
              </a:rPr>
              <a:pPr/>
              <a:t>80</a:t>
            </a:fld>
            <a:endParaRPr lang="en-US" altLang="es-MX">
              <a:latin typeface="Times New Roman" panose="02020603050405020304" pitchFamily="18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360CCCB6-1E31-4F28-AEE7-6596538CE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70209E60-51CF-43E6-83A6-FD2D9B1B6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59477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E6F38437-BD82-4227-A2A0-5C7123A8A6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EC8F03AA-7EF2-4528-9A7B-F0E4C6B93C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0A6D72C2-35F6-457F-AB48-C77CD97B0C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12B9DD-7AE9-4510-9C3F-C4EB837441CE}" type="slidenum">
              <a:rPr lang="es-MX" altLang="es-MX"/>
              <a:pPr>
                <a:spcBef>
                  <a:spcPct val="0"/>
                </a:spcBef>
              </a:pPr>
              <a:t>81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2924329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DFB9968E-68A1-4C70-A3E0-ECDB47B5AA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D6EF6429-C8C9-4604-9630-404CC6EC2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altLang="es-MX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87FB3164-F67B-4431-8A9D-457515DAF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19F86C-DB1D-45D2-B229-6477F2E23ABB}" type="slidenum">
              <a:rPr lang="es-MX" altLang="es-MX"/>
              <a:pPr>
                <a:spcBef>
                  <a:spcPct val="0"/>
                </a:spcBef>
              </a:pPr>
              <a:t>82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0917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85DFD-B41C-4FA2-9F69-5C1D38904E3A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567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602B4-579E-407D-959D-1C454515E6E8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68961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1D3C-4136-4BC6-B3F0-E3FC7793BA2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6691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DDFD6-C457-4833-96B1-5477E03AB204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2403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89BB8-268B-4361-801F-8B5D477B5311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7786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31D7C-B6D9-43CF-9093-FCE7B06B6EC3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7500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424F7-8FFA-4AD6-956F-AD0AA479F112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6388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EBA5C-784F-4444-BF1D-01F404FE88DD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687024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2D85A-2E16-4380-ADB1-F22B2C34F5DC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630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90F17-F4A4-4FF6-9A69-3D7683F74739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2758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88869-690F-41C7-B2F0-6C3FAFE790B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524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9ACBD7DB-C9FA-47A3-9270-9B6A44B62B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10364F69-4345-433E-9EE1-64ACE6CA5A1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C57841-96D3-4E6E-B8D1-FCA639A62369}" type="datetimeFigureOut">
              <a:rPr lang="en-US"/>
              <a:pPr>
                <a:defRPr/>
              </a:pPr>
              <a:t>3/2/2022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B7E18B1-CC38-405D-9F31-709824D8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fld id="{D00EC6AF-B1DC-4073-A8D6-9946D1C074DF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22067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C5642E3-FDB4-47A7-91A5-A0CA92F1132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microsoft.com/office/2007/relationships/hdphoto" Target="../media/hdphoto7.wdp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microsoft.com/office/2007/relationships/hdphoto" Target="../media/hdphoto6.wdp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9.wdp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microsoft.com/office/2007/relationships/hdphoto" Target="../media/hdphoto11.wdp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6.pn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microsoft.com/office/2007/relationships/hdphoto" Target="../media/hdphoto16.wdp"/><Relationship Id="rId9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hdphoto" Target="../media/hdphoto17.wdp"/><Relationship Id="rId7" Type="http://schemas.openxmlformats.org/officeDocument/2006/relationships/image" Target="../media/image7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3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9.jpeg"/><Relationship Id="rId10" Type="http://schemas.openxmlformats.org/officeDocument/2006/relationships/image" Target="../media/image93.jpeg"/><Relationship Id="rId4" Type="http://schemas.openxmlformats.org/officeDocument/2006/relationships/image" Target="../media/image88.jpeg"/><Relationship Id="rId9" Type="http://schemas.openxmlformats.org/officeDocument/2006/relationships/image" Target="../media/image9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tm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1.wdp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0.wdp"/><Relationship Id="rId4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9.png"/><Relationship Id="rId5" Type="http://schemas.openxmlformats.org/officeDocument/2006/relationships/image" Target="../media/image127.png"/><Relationship Id="rId4" Type="http://schemas.openxmlformats.org/officeDocument/2006/relationships/oleObject" Target="../embeddings/oleObject1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emf"/><Relationship Id="rId4" Type="http://schemas.openxmlformats.org/officeDocument/2006/relationships/image" Target="../media/image13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3.wdp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2.png"/><Relationship Id="rId4" Type="http://schemas.openxmlformats.org/officeDocument/2006/relationships/oleObject" Target="../embeddings/oleObject3.bin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3.wmf"/><Relationship Id="rId4" Type="http://schemas.openxmlformats.org/officeDocument/2006/relationships/oleObject" Target="../embeddings/oleObject4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9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0.e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2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51.e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tmp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jpeg"/><Relationship Id="rId7" Type="http://schemas.openxmlformats.org/officeDocument/2006/relationships/image" Target="../media/image166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microsoft.com/office/2007/relationships/hdphoto" Target="../media/hdphoto24.wdp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openxmlformats.org/officeDocument/2006/relationships/image" Target="../media/image171.png"/><Relationship Id="rId4" Type="http://schemas.openxmlformats.org/officeDocument/2006/relationships/image" Target="../media/image170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jpeg"/><Relationship Id="rId5" Type="http://schemas.microsoft.com/office/2007/relationships/hdphoto" Target="../media/hdphoto28.wdp"/><Relationship Id="rId4" Type="http://schemas.openxmlformats.org/officeDocument/2006/relationships/image" Target="../media/image17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gi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7" Type="http://schemas.openxmlformats.org/officeDocument/2006/relationships/image" Target="../media/image184.pn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0.wdp"/><Relationship Id="rId4" Type="http://schemas.openxmlformats.org/officeDocument/2006/relationships/image" Target="../media/image18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23392" y="980728"/>
            <a:ext cx="1094521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3200" dirty="0"/>
          </a:p>
          <a:p>
            <a:pPr algn="ctr"/>
            <a:r>
              <a:rPr lang="es-MX" sz="3200" dirty="0"/>
              <a:t>¿Porque estudiar las </a:t>
            </a:r>
            <a:r>
              <a:rPr lang="es-MX" sz="3200" dirty="0" smtClean="0"/>
              <a:t>rocas?</a:t>
            </a:r>
          </a:p>
          <a:p>
            <a:endParaRPr lang="es-MX" dirty="0"/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Los </a:t>
            </a:r>
            <a:r>
              <a:rPr lang="es-MX" sz="2400" dirty="0"/>
              <a:t>materiales de la tierra solida (excluyendo atmosfera e hidrosfera) son </a:t>
            </a:r>
            <a:r>
              <a:rPr lang="es-MX" sz="2400" dirty="0" smtClean="0"/>
              <a:t>rocas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dirty="0"/>
              <a:t>Las rocas (con fósiles en algunas de ellas) son todo lo que tenemos para estudiad y descubrir la historia de la tierra que cubre una extensión de 4600 millones de años.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Las rocas </a:t>
            </a:r>
            <a:r>
              <a:rPr lang="es-MX" sz="2400" dirty="0"/>
              <a:t>son reservorios naturales de minerales, carbón, petróleo, agua, gas.</a:t>
            </a:r>
          </a:p>
        </p:txBody>
      </p:sp>
    </p:spTree>
    <p:extLst>
      <p:ext uri="{BB962C8B-B14F-4D97-AF65-F5344CB8AC3E}">
        <p14:creationId xmlns:p14="http://schemas.microsoft.com/office/powerpoint/2010/main" val="237663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5440" y="476672"/>
            <a:ext cx="10225136" cy="6129734"/>
          </a:xfrm>
        </p:spPr>
      </p:pic>
    </p:spTree>
    <p:extLst>
      <p:ext uri="{BB962C8B-B14F-4D97-AF65-F5344CB8AC3E}">
        <p14:creationId xmlns:p14="http://schemas.microsoft.com/office/powerpoint/2010/main" val="310683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847528" y="764704"/>
            <a:ext cx="8280920" cy="4341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PROPIEDADES DE LAS ROCAS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Mineralogía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Tipos y propiedades de los minerales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ESTRUCTURAS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Características observadas en campo, en afloramiento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TEXTURAS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Tamaño de grano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Formo del grano</a:t>
            </a:r>
            <a:endParaRPr lang="es-MX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Arreglo geométrico de los granos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89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11424" y="1052736"/>
            <a:ext cx="10081120" cy="3235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DISTRIBUCION GLOBAL DE LAS ROCAS</a:t>
            </a:r>
            <a:endParaRPr lang="es-MX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distribución global de las rocas ígneas sedimentarias y metamórficas (salvo en el caso de las rocas metamórficas producidas por impacto de meteoritos) están relacionadas a la tectónica de placas a través del tiempo geológico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 </a:t>
            </a: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anterior se </a:t>
            </a:r>
            <a:r>
              <a:rPr lang="es-MX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observará </a:t>
            </a: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trascurso de las </a:t>
            </a:r>
            <a:r>
              <a:rPr lang="es-MX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clases</a:t>
            </a:r>
            <a:endParaRPr lang="es-MX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9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2175" y="2349501"/>
            <a:ext cx="5524500" cy="2373313"/>
          </a:xfrm>
        </p:spPr>
      </p:pic>
    </p:spTree>
    <p:extLst>
      <p:ext uri="{BB962C8B-B14F-4D97-AF65-F5344CB8AC3E}">
        <p14:creationId xmlns:p14="http://schemas.microsoft.com/office/powerpoint/2010/main" val="2557720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/>
              <a:t>Definición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475" y="1556792"/>
            <a:ext cx="10972800" cy="45259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None/>
            </a:pPr>
            <a:r>
              <a:rPr lang="es-MX" altLang="es-MX" dirty="0"/>
              <a:t>Roca Ígnea-  Un agregado de  minerales cristalizados de roca fundida (</a:t>
            </a:r>
            <a:r>
              <a:rPr lang="es-MX" altLang="es-MX" b="1" dirty="0">
                <a:solidFill>
                  <a:srgbClr val="FF0000"/>
                </a:solidFill>
              </a:rPr>
              <a:t>magma</a:t>
            </a:r>
            <a:r>
              <a:rPr lang="es-MX" altLang="es-MX" dirty="0"/>
              <a:t>).  Las mayores distinciones en tipos de rocas son basados en dos </a:t>
            </a:r>
            <a:r>
              <a:rPr lang="es-MX" altLang="es-MX" dirty="0" smtClean="0"/>
              <a:t>criterios: </a:t>
            </a:r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es-MX" altLang="es-MX" dirty="0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es-MX" altLang="es-MX" dirty="0">
                <a:solidFill>
                  <a:srgbClr val="FF0000"/>
                </a:solidFill>
              </a:rPr>
              <a:t>La composición química del magma</a:t>
            </a:r>
            <a:r>
              <a:rPr lang="es-MX" altLang="es-MX" dirty="0"/>
              <a:t> (de Máfico a F</a:t>
            </a:r>
            <a:r>
              <a:rPr lang="en-US" altLang="es-MX" dirty="0">
                <a:cs typeface="Times New Roman" panose="02020603050405020304" pitchFamily="18" charset="0"/>
              </a:rPr>
              <a:t>é</a:t>
            </a:r>
            <a:r>
              <a:rPr lang="es-MX" altLang="es-MX" dirty="0" err="1"/>
              <a:t>lsico</a:t>
            </a:r>
            <a:r>
              <a:rPr lang="es-MX" altLang="es-MX" dirty="0"/>
              <a:t>) </a:t>
            </a:r>
            <a:r>
              <a:rPr lang="es-MX" altLang="es-MX" dirty="0" smtClean="0"/>
              <a:t>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altLang="es-MX" dirty="0"/>
          </a:p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es-MX" altLang="es-MX" dirty="0">
                <a:solidFill>
                  <a:srgbClr val="FF0000"/>
                </a:solidFill>
              </a:rPr>
              <a:t>El ambiente de emplazamiento del magma</a:t>
            </a:r>
            <a:r>
              <a:rPr lang="es-MX" altLang="es-MX" dirty="0"/>
              <a:t> (plutónico </a:t>
            </a:r>
            <a:r>
              <a:rPr lang="es-MX" altLang="es-MX" sz="2400" dirty="0"/>
              <a:t>o intrusivo</a:t>
            </a:r>
            <a:r>
              <a:rPr lang="es-MX" altLang="es-MX" dirty="0"/>
              <a:t> vs. volcánico </a:t>
            </a:r>
            <a:r>
              <a:rPr lang="es-MX" altLang="es-MX" sz="2400" dirty="0"/>
              <a:t>o extrusivo</a:t>
            </a:r>
            <a:r>
              <a:rPr lang="es-MX" altLang="es-MX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6283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6" y="188914"/>
            <a:ext cx="4392613" cy="2771775"/>
          </a:xfrm>
        </p:spPr>
      </p:pic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88914"/>
            <a:ext cx="4500562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2997200"/>
            <a:ext cx="5256212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4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1125538"/>
            <a:ext cx="8280400" cy="4392612"/>
          </a:xfrm>
        </p:spPr>
      </p:pic>
    </p:spTree>
    <p:extLst>
      <p:ext uri="{BB962C8B-B14F-4D97-AF65-F5344CB8AC3E}">
        <p14:creationId xmlns:p14="http://schemas.microsoft.com/office/powerpoint/2010/main" val="110728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3" y="765176"/>
            <a:ext cx="8064500" cy="4271963"/>
          </a:xfrm>
        </p:spPr>
      </p:pic>
    </p:spTree>
    <p:extLst>
      <p:ext uri="{BB962C8B-B14F-4D97-AF65-F5344CB8AC3E}">
        <p14:creationId xmlns:p14="http://schemas.microsoft.com/office/powerpoint/2010/main" val="31538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"/>
          <p:cNvSpPr txBox="1">
            <a:spLocks noChangeArrowheads="1"/>
          </p:cNvSpPr>
          <p:nvPr/>
        </p:nvSpPr>
        <p:spPr bwMode="auto">
          <a:xfrm>
            <a:off x="7391401" y="1371601"/>
            <a:ext cx="29876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000" b="1"/>
              <a:t>Fusión del manto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2000" b="1"/>
              <a:t>Produce magmas MAFICOS</a:t>
            </a:r>
          </a:p>
        </p:txBody>
      </p:sp>
      <p:pic>
        <p:nvPicPr>
          <p:cNvPr id="13315" name="Picture 14" descr="plate tectonics xsec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 b="45375"/>
          <a:stretch>
            <a:fillRect/>
          </a:stretch>
        </p:blipFill>
        <p:spPr bwMode="auto">
          <a:xfrm>
            <a:off x="1847850" y="115888"/>
            <a:ext cx="508000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500438"/>
            <a:ext cx="4906962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16"/>
          <p:cNvSpPr txBox="1">
            <a:spLocks noChangeArrowheads="1"/>
          </p:cNvSpPr>
          <p:nvPr/>
        </p:nvSpPr>
        <p:spPr bwMode="auto">
          <a:xfrm>
            <a:off x="7772400" y="4384675"/>
            <a:ext cx="2667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400"/>
              <a:t>Cristalización de rocas ígneas en un rango de temperaturas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7086601" y="1"/>
            <a:ext cx="336983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400">
                <a:solidFill>
                  <a:srgbClr val="800000"/>
                </a:solidFill>
              </a:rPr>
              <a:t>Composición del Magma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2400">
                <a:solidFill>
                  <a:srgbClr val="800000"/>
                </a:solidFill>
              </a:rPr>
              <a:t>Relacionado a la fusión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2400">
                <a:solidFill>
                  <a:srgbClr val="800000"/>
                </a:solidFill>
              </a:rPr>
              <a:t>Parcial de la fuente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7162800" y="2743201"/>
            <a:ext cx="3352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2000" b="1"/>
              <a:t>Fusión de la corteza genera magmas FELSICOS</a:t>
            </a:r>
          </a:p>
        </p:txBody>
      </p:sp>
    </p:spTree>
    <p:extLst>
      <p:ext uri="{BB962C8B-B14F-4D97-AF65-F5344CB8AC3E}">
        <p14:creationId xmlns:p14="http://schemas.microsoft.com/office/powerpoint/2010/main" val="1675883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 noChangeAspect="1"/>
          </p:cNvGrpSpPr>
          <p:nvPr/>
        </p:nvGrpSpPr>
        <p:grpSpPr bwMode="auto">
          <a:xfrm>
            <a:off x="1847850" y="260351"/>
            <a:ext cx="8820150" cy="6232525"/>
            <a:chOff x="204" y="164"/>
            <a:chExt cx="5556" cy="3926"/>
          </a:xfrm>
        </p:grpSpPr>
        <p:sp>
          <p:nvSpPr>
            <p:cNvPr id="1536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4" y="164"/>
              <a:ext cx="5556" cy="3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MX"/>
            </a:p>
          </p:txBody>
        </p:sp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64"/>
              <a:ext cx="5563" cy="3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9039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5"/>
          <p:cNvSpPr>
            <a:spLocks noChangeAspect="1" noChangeArrowheads="1" noTextEdit="1"/>
          </p:cNvSpPr>
          <p:nvPr/>
        </p:nvSpPr>
        <p:spPr bwMode="auto">
          <a:xfrm>
            <a:off x="1992313" y="692151"/>
            <a:ext cx="8424862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839416" y="908720"/>
            <a:ext cx="10729192" cy="4853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MX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Qué es la cristalización?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Cristalización</a:t>
            </a: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Formación de minerales durante el enfriamiento </a:t>
            </a:r>
            <a:r>
              <a:rPr lang="es-MX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magma caliente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 minerales se </a:t>
            </a:r>
            <a:r>
              <a:rPr lang="es-MX" sz="26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formarán o cristalizarán a </a:t>
            </a:r>
            <a:r>
              <a:rPr lang="es-MX" sz="26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 rangos de temperatura</a:t>
            </a:r>
            <a:r>
              <a:rPr lang="es-MX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así cualquier roca ígnea (producto del enfriamiento de magma) estará compuesta de diferentes minerales con diferentes rangos de temperatura de </a:t>
            </a:r>
            <a:r>
              <a:rPr lang="es-MX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enfriamiento y cristalización, así como diferente </a:t>
            </a:r>
            <a:r>
              <a:rPr lang="es-MX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composición</a:t>
            </a:r>
            <a:endParaRPr lang="es-MX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43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3 Rectángulo"/>
          <p:cNvSpPr>
            <a:spLocks noChangeArrowheads="1"/>
          </p:cNvSpPr>
          <p:nvPr/>
        </p:nvSpPr>
        <p:spPr bwMode="auto">
          <a:xfrm>
            <a:off x="335360" y="298391"/>
            <a:ext cx="410445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cs typeface="Times New Roman" panose="02020603050405020304" pitchFamily="18" charset="0"/>
              </a:rPr>
              <a:t>Clasificación de las rocas ígneas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cs typeface="Times New Roman" panose="02020603050405020304" pitchFamily="18" charset="0"/>
              </a:rPr>
              <a:t>Origen: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 – </a:t>
            </a:r>
            <a:r>
              <a:rPr lang="es-MX" altLang="es-MX" sz="1600" b="1" dirty="0">
                <a:cs typeface="Times New Roman" panose="02020603050405020304" pitchFamily="18" charset="0"/>
              </a:rPr>
              <a:t>Extrusiva o volcánica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 – </a:t>
            </a:r>
            <a:r>
              <a:rPr lang="es-MX" altLang="es-MX" sz="1600" b="1" dirty="0">
                <a:cs typeface="Times New Roman" panose="02020603050405020304" pitchFamily="18" charset="0"/>
              </a:rPr>
              <a:t>Intrusiva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cs typeface="Times New Roman" panose="02020603050405020304" pitchFamily="18" charset="0"/>
              </a:rPr>
              <a:t>Textura de roca: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– </a:t>
            </a:r>
            <a:r>
              <a:rPr lang="es-MX" altLang="es-MX" sz="1600" dirty="0">
                <a:cs typeface="Times New Roman" panose="02020603050405020304" pitchFamily="18" charset="0"/>
              </a:rPr>
              <a:t>Basada en el tamaño relativo de los granos</a:t>
            </a:r>
            <a:endParaRPr lang="es-MX" altLang="es-MX" sz="16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– </a:t>
            </a:r>
            <a:r>
              <a:rPr lang="es-MX" altLang="es-MX" sz="1600" b="1" dirty="0">
                <a:cs typeface="Times New Roman" panose="02020603050405020304" pitchFamily="18" charset="0"/>
              </a:rPr>
              <a:t>Refleja como se formo la roca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cs typeface="Times New Roman" panose="02020603050405020304" pitchFamily="18" charset="0"/>
              </a:rPr>
              <a:t>Composición de roca: ya sea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– </a:t>
            </a:r>
            <a:r>
              <a:rPr lang="es-MX" altLang="es-MX" sz="1600" dirty="0">
                <a:cs typeface="Times New Roman" panose="02020603050405020304" pitchFamily="18" charset="0"/>
              </a:rPr>
              <a:t>Composición mineral o </a:t>
            </a:r>
            <a:endParaRPr lang="es-MX" altLang="es-MX" sz="16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cs typeface="Times New Roman" panose="02020603050405020304" pitchFamily="18" charset="0"/>
              </a:rPr>
              <a:t> </a:t>
            </a:r>
            <a:r>
              <a:rPr lang="es-MX" altLang="es-MX" sz="1600" dirty="0" smtClean="0">
                <a:cs typeface="Times New Roman" panose="02020603050405020304" pitchFamily="18" charset="0"/>
              </a:rPr>
              <a:t>    – </a:t>
            </a:r>
            <a:r>
              <a:rPr lang="es-MX" altLang="es-MX" sz="1600" dirty="0">
                <a:cs typeface="Times New Roman" panose="02020603050405020304" pitchFamily="18" charset="0"/>
              </a:rPr>
              <a:t>Composición química</a:t>
            </a:r>
          </a:p>
        </p:txBody>
      </p:sp>
      <p:sp>
        <p:nvSpPr>
          <p:cNvPr id="25603" name="4 Rectángulo"/>
          <p:cNvSpPr>
            <a:spLocks noChangeArrowheads="1"/>
          </p:cNvSpPr>
          <p:nvPr/>
        </p:nvSpPr>
        <p:spPr bwMode="auto">
          <a:xfrm>
            <a:off x="6218377" y="3638817"/>
            <a:ext cx="37660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 dirty="0">
                <a:cs typeface="Times New Roman" panose="02020603050405020304" pitchFamily="18" charset="0"/>
              </a:rPr>
              <a:t>Por ejemplo,  textura  afanítica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 smtClean="0">
                <a:cs typeface="Times New Roman" panose="02020603050405020304" pitchFamily="18" charset="0"/>
              </a:rPr>
              <a:t>– </a:t>
            </a:r>
            <a:r>
              <a:rPr lang="es-MX" altLang="es-MX" sz="1800" dirty="0">
                <a:cs typeface="Times New Roman" panose="02020603050405020304" pitchFamily="18" charset="0"/>
              </a:rPr>
              <a:t>Los granos son demasiado pequeños para </a:t>
            </a:r>
            <a:r>
              <a:rPr lang="es-MX" altLang="es-MX" sz="1800" dirty="0" smtClean="0">
                <a:cs typeface="Times New Roman" panose="02020603050405020304" pitchFamily="18" charset="0"/>
              </a:rPr>
              <a:t>  verlos </a:t>
            </a:r>
            <a:r>
              <a:rPr lang="es-MX" altLang="es-MX" sz="1800" dirty="0">
                <a:cs typeface="Times New Roman" panose="02020603050405020304" pitchFamily="18" charset="0"/>
              </a:rPr>
              <a:t>a ojo</a:t>
            </a:r>
            <a:endParaRPr lang="es-MX" altLang="es-MX" sz="18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 smtClean="0">
                <a:cs typeface="Times New Roman" panose="02020603050405020304" pitchFamily="18" charset="0"/>
              </a:rPr>
              <a:t>– </a:t>
            </a:r>
            <a:r>
              <a:rPr lang="es-MX" altLang="es-MX" sz="1800" dirty="0">
                <a:cs typeface="Times New Roman" panose="02020603050405020304" pitchFamily="18" charset="0"/>
              </a:rPr>
              <a:t>Característica de rocas extrusivas </a:t>
            </a:r>
            <a:endParaRPr lang="es-MX" altLang="es-MX" sz="18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 smtClean="0">
                <a:cs typeface="Times New Roman" panose="02020603050405020304" pitchFamily="18" charset="0"/>
              </a:rPr>
              <a:t>– </a:t>
            </a:r>
            <a:r>
              <a:rPr lang="es-MX" altLang="es-MX" sz="1800" dirty="0">
                <a:cs typeface="Times New Roman" panose="02020603050405020304" pitchFamily="18" charset="0"/>
              </a:rPr>
              <a:t>La roca de la imagen es una roca extrusiva o volcánica que recibe el nombre de rolita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39240" y="3827895"/>
            <a:ext cx="2545329" cy="163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Pece\AppData\Local\Temp\x10sctmp0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3374667"/>
            <a:ext cx="2088232" cy="254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Pece\AppData\Local\Temp\x10sctmp1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76630" y="3742272"/>
            <a:ext cx="2559625" cy="18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9696400" y="116632"/>
            <a:ext cx="2232248" cy="3456384"/>
            <a:chOff x="7752184" y="2708920"/>
            <a:chExt cx="2736304" cy="4099639"/>
          </a:xfrm>
        </p:grpSpPr>
        <p:pic>
          <p:nvPicPr>
            <p:cNvPr id="6150" name="Picture 6" descr="C:\Users\Pece\AppData\Local\Temp\x10sctmp2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2184" y="2708920"/>
              <a:ext cx="2736304" cy="2066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C:\Users\Pece\AppData\Local\Temp\x10sctmp3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2184" y="4766855"/>
              <a:ext cx="2736304" cy="2041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6793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71464" y="2204864"/>
            <a:ext cx="3577623" cy="360040"/>
          </a:xfrm>
        </p:spPr>
        <p:txBody>
          <a:bodyPr/>
          <a:lstStyle/>
          <a:p>
            <a:pPr eaLnBrk="1" hangingPunct="1"/>
            <a:r>
              <a:rPr lang="es-MX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 de rocas </a:t>
            </a:r>
            <a:r>
              <a:rPr lang="es-MX" alt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Ígneas: Tobas</a:t>
            </a:r>
            <a:endParaRPr lang="es-MX" alt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9336" y="116632"/>
            <a:ext cx="5256584" cy="208823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s-MX" altLang="es-MX" sz="1800" dirty="0" smtClean="0"/>
              <a:t>Rocas </a:t>
            </a:r>
            <a:r>
              <a:rPr lang="es-MX" altLang="es-MX" sz="1800" dirty="0"/>
              <a:t>extrusivas (volcánicas)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s-MX" altLang="es-MX" sz="1800" dirty="0"/>
              <a:t>Formadas en o cerca de la superficie 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s-MX" altLang="es-MX" sz="1800" dirty="0"/>
              <a:t>Enfriamiento rápido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s-MX" altLang="es-MX" sz="1800" dirty="0"/>
              <a:t>Pueden ser: anhidras (secas) y/o hidratadas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s-MX" altLang="es-MX" sz="1800" dirty="0"/>
              <a:t>Grano fino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s-MX" altLang="es-MX" sz="1800" dirty="0"/>
              <a:t>Ejemplos: basalto, riolita, andesita, komatiita</a:t>
            </a:r>
            <a:r>
              <a:rPr lang="en-US" altLang="es-MX" sz="1800" dirty="0"/>
              <a:t> </a:t>
            </a:r>
          </a:p>
        </p:txBody>
      </p:sp>
      <p:pic>
        <p:nvPicPr>
          <p:cNvPr id="21508" name="Picture 5" descr="Arnason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20336" y="489264"/>
            <a:ext cx="2520280" cy="3769024"/>
          </a:xfrm>
        </p:spPr>
      </p:pic>
      <p:pic>
        <p:nvPicPr>
          <p:cNvPr id="7170" name="Picture 2" descr="C:\Users\Pece\AppData\Local\Temp\x10sctmp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3"/>
          <a:stretch/>
        </p:blipFill>
        <p:spPr bwMode="auto">
          <a:xfrm>
            <a:off x="623392" y="2636912"/>
            <a:ext cx="5544616" cy="352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688288" y="116765"/>
            <a:ext cx="327907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MX" altLang="es-MX" sz="2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Tipos de rocas Ígneas: Tobas</a:t>
            </a:r>
            <a:endParaRPr lang="es-MX" altLang="es-MX" sz="2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6306182" y="1052736"/>
            <a:ext cx="2287321" cy="4861447"/>
            <a:chOff x="6304096" y="277580"/>
            <a:chExt cx="2287321" cy="4861447"/>
          </a:xfrm>
        </p:grpSpPr>
        <p:pic>
          <p:nvPicPr>
            <p:cNvPr id="7" name="Picture 2" descr="C:\Users\Pece\AppData\Local\Temp\x10sctmp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567" y="277580"/>
              <a:ext cx="2270881" cy="1669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C:\Users\Pece\AppData\Local\Temp\x10sctmp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4096" y="1947040"/>
              <a:ext cx="2270881" cy="1738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C:\Users\Pece\AppData\Local\Temp\x10sctmp7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4096" y="3685471"/>
              <a:ext cx="2287321" cy="1453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76" name="Picture 8" descr="C:\Users\Pece\AppData\Local\Temp\x10sctmp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237" y="4270747"/>
            <a:ext cx="3395427" cy="24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835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Pece\AppData\Local\Temp\x10sctmp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476672"/>
            <a:ext cx="257175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Pece\AppData\Local\Temp\x10sctmp1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60648"/>
            <a:ext cx="7272808" cy="617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093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l beneficiario\AppData\Local\Temp\x10sct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50" y="3645024"/>
            <a:ext cx="2549324" cy="19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el beneficiario\AppData\Local\Temp\x10sctmp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72" y="864000"/>
            <a:ext cx="2736304" cy="204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el beneficiario\AppData\Local\Temp\x10sctmp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908720"/>
            <a:ext cx="2592288" cy="197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el beneficiario\AppData\Local\Temp\x10sctmp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03"/>
          <a:stretch/>
        </p:blipFill>
        <p:spPr bwMode="auto">
          <a:xfrm>
            <a:off x="4655840" y="864000"/>
            <a:ext cx="3020245" cy="204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Users\el beneficiario\AppData\Local\Temp\x10sctmp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740" y="3645023"/>
            <a:ext cx="2923772" cy="19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701470" y="404664"/>
            <a:ext cx="805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Basalto                                           Pómez                                                 Toba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899903" y="3212671"/>
            <a:ext cx="1066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Basalto                                                    Andesita                                                                    Riolita</a:t>
            </a:r>
            <a:endParaRPr lang="es-MX" dirty="0"/>
          </a:p>
        </p:txBody>
      </p:sp>
      <p:grpSp>
        <p:nvGrpSpPr>
          <p:cNvPr id="4" name="Grupo 3"/>
          <p:cNvGrpSpPr/>
          <p:nvPr/>
        </p:nvGrpSpPr>
        <p:grpSpPr>
          <a:xfrm>
            <a:off x="3431704" y="3764166"/>
            <a:ext cx="4420145" cy="1840698"/>
            <a:chOff x="3204043" y="3676534"/>
            <a:chExt cx="4420145" cy="1840698"/>
          </a:xfrm>
        </p:grpSpPr>
        <p:pic>
          <p:nvPicPr>
            <p:cNvPr id="9218" name="Picture 2" descr="C:\Users\Pece\AppData\Local\Temp\x10sctmp1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043" y="3676534"/>
              <a:ext cx="2274626" cy="1840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C:\Users\Pece\AppData\Local\Temp\x10sctmp13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7792" y="3676534"/>
              <a:ext cx="2146396" cy="1840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0542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424114" y="260350"/>
            <a:ext cx="6765925" cy="762000"/>
          </a:xfrm>
        </p:spPr>
        <p:txBody>
          <a:bodyPr/>
          <a:lstStyle/>
          <a:p>
            <a:pPr eaLnBrk="1" hangingPunct="1"/>
            <a:r>
              <a:rPr lang="es-MX" altLang="es-MX" b="1"/>
              <a:t>Tipos de Rocas Ígneas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47728" y="1484784"/>
            <a:ext cx="4174231" cy="3968079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 startAt="2"/>
            </a:pPr>
            <a:r>
              <a:rPr lang="es-MX" altLang="es-MX" sz="2800" dirty="0"/>
              <a:t>Rocas Intrusivas</a:t>
            </a:r>
          </a:p>
          <a:p>
            <a:pPr marL="990600" lvl="1" indent="-533400" eaLnBrk="1" hangingPunct="1"/>
            <a:r>
              <a:rPr lang="es-MX" altLang="es-MX" sz="2400" dirty="0"/>
              <a:t>Formadas debajo de la superficie </a:t>
            </a:r>
          </a:p>
          <a:p>
            <a:pPr marL="990600" lvl="1" indent="-533400" eaLnBrk="1" hangingPunct="1"/>
            <a:r>
              <a:rPr lang="es-MX" altLang="es-MX" sz="2400" dirty="0"/>
              <a:t>Enfriamiento lento </a:t>
            </a:r>
          </a:p>
          <a:p>
            <a:pPr marL="990600" lvl="1" indent="-533400" eaLnBrk="1" hangingPunct="1"/>
            <a:r>
              <a:rPr lang="es-MX" altLang="es-MX" sz="2400" dirty="0"/>
              <a:t>hidratadas </a:t>
            </a:r>
          </a:p>
          <a:p>
            <a:pPr marL="990600" lvl="1" indent="-533400" eaLnBrk="1" hangingPunct="1"/>
            <a:r>
              <a:rPr lang="es-MX" altLang="es-MX" sz="2400" dirty="0"/>
              <a:t>Grano grueso </a:t>
            </a:r>
          </a:p>
          <a:p>
            <a:pPr marL="990600" lvl="1" indent="-533400" eaLnBrk="1" hangingPunct="1"/>
            <a:r>
              <a:rPr lang="es-MX" altLang="es-MX" sz="2400" dirty="0"/>
              <a:t>Ejemplos: gabro, granito, diorita, </a:t>
            </a:r>
            <a:r>
              <a:rPr lang="es-MX" altLang="es-MX" sz="2400" dirty="0" err="1"/>
              <a:t>anortosita</a:t>
            </a:r>
            <a:r>
              <a:rPr lang="es-MX" altLang="es-MX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3502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l beneficiario\AppData\Local\Temp\x10sctmp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" t="4433" r="-1301"/>
          <a:stretch/>
        </p:blipFill>
        <p:spPr bwMode="auto">
          <a:xfrm>
            <a:off x="695400" y="3284984"/>
            <a:ext cx="11070345" cy="310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el beneficiario\AppData\Local\Temp\x10sctmp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260648"/>
            <a:ext cx="2376264" cy="292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el beneficiario\AppData\Local\Temp\x10sctmp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260648"/>
            <a:ext cx="2376264" cy="292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el beneficiario\AppData\Local\Temp\x10sctmp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264493"/>
            <a:ext cx="2520280" cy="28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261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l beneficiario\AppData\Local\Temp\x10sctmp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 bwMode="auto">
          <a:xfrm>
            <a:off x="981781" y="620688"/>
            <a:ext cx="1020235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el beneficiario\AppData\Local\Temp\x10sctmp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91" y="4220319"/>
            <a:ext cx="2826569" cy="21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el beneficiario\AppData\Local\Temp\x10sctmp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4221089"/>
            <a:ext cx="2632738" cy="21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l beneficiario\AppData\Local\Temp\x10sctmp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2" t="3963" r="50551" b="8333"/>
          <a:stretch/>
        </p:blipFill>
        <p:spPr bwMode="auto">
          <a:xfrm>
            <a:off x="9408368" y="4221088"/>
            <a:ext cx="2260693" cy="216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el beneficiario\AppData\Local\Temp\x10sctmp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221089"/>
            <a:ext cx="2592288" cy="21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127448" y="3645024"/>
            <a:ext cx="1012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Gabro                                     Diorita                                     Granodiorita                          Granito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1665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3 Rectángulo"/>
          <p:cNvSpPr>
            <a:spLocks noChangeArrowheads="1"/>
          </p:cNvSpPr>
          <p:nvPr/>
        </p:nvSpPr>
        <p:spPr bwMode="auto">
          <a:xfrm>
            <a:off x="1559496" y="620688"/>
            <a:ext cx="734499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 b="1" dirty="0">
                <a:cs typeface="Times New Roman" panose="02020603050405020304" pitchFamily="18" charset="0"/>
              </a:rPr>
              <a:t>Textura </a:t>
            </a:r>
            <a:r>
              <a:rPr lang="es-MX" altLang="es-MX" sz="2000" b="1" dirty="0" err="1">
                <a:cs typeface="Times New Roman" panose="02020603050405020304" pitchFamily="18" charset="0"/>
              </a:rPr>
              <a:t>faneritica</a:t>
            </a:r>
            <a:endParaRPr lang="es-MX" altLang="es-MX" sz="20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 dirty="0">
                <a:cs typeface="Times New Roman" panose="02020603050405020304" pitchFamily="18" charset="0"/>
              </a:rPr>
              <a:t>	– </a:t>
            </a:r>
            <a:r>
              <a:rPr lang="es-MX" altLang="es-MX" sz="2000" b="1" dirty="0">
                <a:cs typeface="Times New Roman" panose="02020603050405020304" pitchFamily="18" charset="0"/>
              </a:rPr>
              <a:t>Característica de rocas intrusivas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 dirty="0">
                <a:cs typeface="Times New Roman" panose="02020603050405020304" pitchFamily="18" charset="0"/>
              </a:rPr>
              <a:t>	– Tiene cristales grandes, fácilmente identificables a ojo </a:t>
            </a:r>
            <a:endParaRPr lang="es-MX" altLang="es-MX" sz="20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 dirty="0">
                <a:cs typeface="Times New Roman" panose="02020603050405020304" pitchFamily="18" charset="0"/>
              </a:rPr>
              <a:t>	– La roca de la imagen es una roca ígnea intrusiva con el nombre de granito</a:t>
            </a:r>
            <a:endParaRPr lang="es-MX" altLang="es-MX" sz="20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l beneficiario\AppData\Local\Temp\x10sctmp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 bwMode="auto">
          <a:xfrm>
            <a:off x="839416" y="3140968"/>
            <a:ext cx="1020235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288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70" y="1217439"/>
            <a:ext cx="5466380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82"/>
          <a:stretch/>
        </p:blipFill>
        <p:spPr bwMode="auto">
          <a:xfrm>
            <a:off x="335360" y="1286322"/>
            <a:ext cx="5940425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el beneficiario\AppData\Local\Temp\x10sctmp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2437"/>
          <a:stretch/>
        </p:blipFill>
        <p:spPr bwMode="auto">
          <a:xfrm>
            <a:off x="191344" y="2612192"/>
            <a:ext cx="3168352" cy="278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Pece\AppData\Local\Temp\x10sctmp2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553" y="2612192"/>
            <a:ext cx="3126348" cy="278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649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51584" y="188640"/>
            <a:ext cx="7920880" cy="1947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Textura enigmática: PORFIRITICA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Cristales </a:t>
            </a: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grandes (</a:t>
            </a:r>
            <a:r>
              <a:rPr lang="es-MX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fenocristales</a:t>
            </a:r>
            <a:r>
              <a:rPr lang="es-MX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+ </a:t>
            </a: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cristales pequeños (</a:t>
            </a:r>
            <a:r>
              <a:rPr lang="es-MX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matriz</a:t>
            </a: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el posible origen?</a:t>
            </a:r>
            <a:endParaRPr lang="es-MX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ece\AppData\Local\Temp\x10sctmp3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59" y="2564904"/>
            <a:ext cx="3608597" cy="271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Pece\AppData\Local\Temp\x10sctmp4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564904"/>
            <a:ext cx="3816424" cy="27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Pece\AppData\Local\Temp\x10sctmp5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553" y="2564904"/>
            <a:ext cx="3634096" cy="27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881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Lutgens&amp;Tarbuck00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0" b="5031"/>
          <a:stretch>
            <a:fillRect/>
          </a:stretch>
        </p:blipFill>
        <p:spPr bwMode="auto">
          <a:xfrm>
            <a:off x="1860550" y="30063"/>
            <a:ext cx="438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5" descr="Troctolit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3852763"/>
            <a:ext cx="41910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7" descr="LM075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1" y="711101"/>
            <a:ext cx="4187825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2" name="Text Box 8"/>
          <p:cNvSpPr txBox="1">
            <a:spLocks noChangeArrowheads="1"/>
          </p:cNvSpPr>
          <p:nvPr/>
        </p:nvSpPr>
        <p:spPr bwMode="auto">
          <a:xfrm>
            <a:off x="6375872" y="3085643"/>
            <a:ext cx="384398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MX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Mineralogía </a:t>
            </a:r>
            <a:r>
              <a:rPr lang="es-MX" sz="1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 Grano fino= Roca </a:t>
            </a:r>
            <a:r>
              <a:rPr lang="es-MX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volcánica</a:t>
            </a:r>
            <a:endParaRPr lang="es-MX" sz="1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53" name="Text Box 12"/>
          <p:cNvSpPr txBox="1">
            <a:spLocks noChangeArrowheads="1"/>
          </p:cNvSpPr>
          <p:nvPr/>
        </p:nvSpPr>
        <p:spPr bwMode="auto">
          <a:xfrm>
            <a:off x="6203950" y="-31750"/>
            <a:ext cx="3498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3600"/>
              <a:t>Ambientes Ígneos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ACE50620-237A-4625-9D5A-91F4AB8ADADE}"/>
              </a:ext>
            </a:extLst>
          </p:cNvPr>
          <p:cNvCxnSpPr/>
          <p:nvPr/>
        </p:nvCxnSpPr>
        <p:spPr>
          <a:xfrm>
            <a:off x="4107334" y="1370831"/>
            <a:ext cx="2952328" cy="648072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7DFB9D1-CA4F-4E1A-AEA0-577B907031D3}"/>
              </a:ext>
            </a:extLst>
          </p:cNvPr>
          <p:cNvCxnSpPr/>
          <p:nvPr/>
        </p:nvCxnSpPr>
        <p:spPr>
          <a:xfrm flipV="1">
            <a:off x="3963318" y="2234927"/>
            <a:ext cx="3168352" cy="144016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B1348765-51B8-46F8-9BBE-813AE1A9205F}"/>
              </a:ext>
            </a:extLst>
          </p:cNvPr>
          <p:cNvCxnSpPr>
            <a:cxnSpLocks/>
          </p:cNvCxnSpPr>
          <p:nvPr/>
        </p:nvCxnSpPr>
        <p:spPr>
          <a:xfrm>
            <a:off x="4107334" y="4395167"/>
            <a:ext cx="4536504" cy="108012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D41941AB-4B3B-4F09-A748-50122A874D21}"/>
              </a:ext>
            </a:extLst>
          </p:cNvPr>
          <p:cNvCxnSpPr/>
          <p:nvPr/>
        </p:nvCxnSpPr>
        <p:spPr>
          <a:xfrm flipV="1">
            <a:off x="4035326" y="5475287"/>
            <a:ext cx="4608512" cy="108012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8">
            <a:extLst>
              <a:ext uri="{FF2B5EF4-FFF2-40B4-BE49-F238E27FC236}">
                <a16:creationId xmlns:a16="http://schemas.microsoft.com/office/drawing/2014/main" id="{2D303CC1-2D14-4E91-8971-7A6A3ACBF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5606" y="6231662"/>
            <a:ext cx="345638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s-MX" sz="1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Mineralogía de grano grueso= Roca plutónica</a:t>
            </a:r>
          </a:p>
        </p:txBody>
      </p:sp>
    </p:spTree>
    <p:extLst>
      <p:ext uri="{BB962C8B-B14F-4D97-AF65-F5344CB8AC3E}">
        <p14:creationId xmlns:p14="http://schemas.microsoft.com/office/powerpoint/2010/main" val="2802492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3 Rectángulo"/>
          <p:cNvSpPr>
            <a:spLocks noChangeArrowheads="1"/>
          </p:cNvSpPr>
          <p:nvPr/>
        </p:nvSpPr>
        <p:spPr bwMode="auto">
          <a:xfrm>
            <a:off x="1738313" y="214314"/>
            <a:ext cx="792956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b="1" dirty="0">
                <a:cs typeface="Times New Roman" panose="02020603050405020304" pitchFamily="18" charset="0"/>
              </a:rPr>
              <a:t>Clasificación de las rocas ígneas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b="1" dirty="0">
                <a:cs typeface="Times New Roman" panose="02020603050405020304" pitchFamily="18" charset="0"/>
              </a:rPr>
              <a:t>Origen: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</a:t>
            </a:r>
            <a:r>
              <a:rPr lang="es-MX" altLang="es-MX" sz="2400" b="1" dirty="0">
                <a:cs typeface="Times New Roman" panose="02020603050405020304" pitchFamily="18" charset="0"/>
              </a:rPr>
              <a:t>Extrusiva o volcánica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</a:t>
            </a:r>
            <a:r>
              <a:rPr lang="es-MX" altLang="es-MX" sz="2400" b="1" dirty="0">
                <a:cs typeface="Times New Roman" panose="02020603050405020304" pitchFamily="18" charset="0"/>
              </a:rPr>
              <a:t>Intrusiva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b="1" dirty="0">
                <a:cs typeface="Times New Roman" panose="02020603050405020304" pitchFamily="18" charset="0"/>
              </a:rPr>
              <a:t>Textura de roca: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Basada en el tamaño relativo de los granos</a:t>
            </a:r>
            <a:endParaRPr lang="es-MX" altLang="es-MX" sz="24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</a:t>
            </a:r>
            <a:r>
              <a:rPr lang="es-MX" altLang="es-MX" sz="2400" b="1" dirty="0">
                <a:cs typeface="Times New Roman" panose="02020603050405020304" pitchFamily="18" charset="0"/>
              </a:rPr>
              <a:t>Refleja como se formo la roca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b="1" dirty="0">
                <a:cs typeface="Times New Roman" panose="02020603050405020304" pitchFamily="18" charset="0"/>
              </a:rPr>
              <a:t>Composición de roca: ya sea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Composición mineral o </a:t>
            </a:r>
            <a:endParaRPr lang="es-MX" altLang="es-MX" sz="24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 dirty="0">
                <a:cs typeface="Times New Roman" panose="02020603050405020304" pitchFamily="18" charset="0"/>
              </a:rPr>
              <a:t>	– Composición química</a:t>
            </a:r>
          </a:p>
        </p:txBody>
      </p:sp>
      <p:sp>
        <p:nvSpPr>
          <p:cNvPr id="25603" name="4 Rectángulo"/>
          <p:cNvSpPr>
            <a:spLocks noChangeArrowheads="1"/>
          </p:cNvSpPr>
          <p:nvPr/>
        </p:nvSpPr>
        <p:spPr bwMode="auto">
          <a:xfrm>
            <a:off x="623392" y="4437112"/>
            <a:ext cx="626469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 dirty="0">
                <a:cs typeface="Times New Roman" panose="02020603050405020304" pitchFamily="18" charset="0"/>
              </a:rPr>
              <a:t>Por ejemplo,  textura  afanítica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cs typeface="Times New Roman" panose="02020603050405020304" pitchFamily="18" charset="0"/>
              </a:rPr>
              <a:t>	– Los granos son demasiado pequeños para verlos a ojo</a:t>
            </a:r>
            <a:endParaRPr lang="es-MX" altLang="es-MX" sz="18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cs typeface="Times New Roman" panose="02020603050405020304" pitchFamily="18" charset="0"/>
              </a:rPr>
              <a:t>	– Característica de rocas extrusivas </a:t>
            </a:r>
            <a:endParaRPr lang="es-MX" altLang="es-MX" sz="1800" b="1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cs typeface="Times New Roman" panose="02020603050405020304" pitchFamily="18" charset="0"/>
              </a:rPr>
              <a:t>	– La roca de la imagen es una roca extrusiva o volcánica que recibe el nombre de rolita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433" y="3284984"/>
            <a:ext cx="5026701" cy="323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250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ece\AppData\Local\Temp\x10sctmp6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332656"/>
            <a:ext cx="5184576" cy="28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Pece\AppData\Local\Temp\x10sctmp7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3645024"/>
            <a:ext cx="2814406" cy="28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530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1953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816476"/>
            <a:ext cx="2895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1953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16476"/>
            <a:ext cx="29718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19539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16476"/>
            <a:ext cx="2895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640014" y="115888"/>
            <a:ext cx="7056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2400" b="1">
                <a:latin typeface="Times New Roman" panose="02020603050405020304" pitchFamily="18" charset="0"/>
              </a:rPr>
              <a:t>Tipos de Magma basado en la composición química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133601" y="4495801"/>
            <a:ext cx="1514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1800" b="1">
                <a:latin typeface="Times New Roman" panose="02020603050405020304" pitchFamily="18" charset="0"/>
              </a:rPr>
              <a:t>gabro/basalto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5181600" y="4495801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1800" b="1">
                <a:latin typeface="Times New Roman" panose="02020603050405020304" pitchFamily="18" charset="0"/>
              </a:rPr>
              <a:t>diorita/andesita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8153400" y="4495801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1800" b="1">
                <a:latin typeface="Times New Roman" panose="02020603050405020304" pitchFamily="18" charset="0"/>
              </a:rPr>
              <a:t>granito/riolita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77CEE60-85E0-41F4-B1E7-C84CA50ECF4B}"/>
              </a:ext>
            </a:extLst>
          </p:cNvPr>
          <p:cNvGrpSpPr/>
          <p:nvPr/>
        </p:nvGrpSpPr>
        <p:grpSpPr>
          <a:xfrm>
            <a:off x="2351088" y="620714"/>
            <a:ext cx="7639050" cy="3819525"/>
            <a:chOff x="827088" y="620713"/>
            <a:chExt cx="7639050" cy="3819525"/>
          </a:xfrm>
        </p:grpSpPr>
        <p:pic>
          <p:nvPicPr>
            <p:cNvPr id="29698" name="Picture 2" descr="1939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8" y="620713"/>
              <a:ext cx="7639050" cy="381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1619672" y="3284984"/>
              <a:ext cx="1107976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s-MX" sz="1600" b="1" dirty="0">
                  <a:latin typeface="Times New Roman" panose="02020603050405020304" pitchFamily="18" charset="0"/>
                </a:rPr>
                <a:t>50% SiO</a:t>
              </a:r>
              <a:r>
                <a:rPr lang="en-US" altLang="es-MX" sz="1600" b="1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4139952" y="3284984"/>
              <a:ext cx="110527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s-MX" sz="1600" b="1" dirty="0">
                  <a:latin typeface="Times New Roman" panose="02020603050405020304" pitchFamily="18" charset="0"/>
                </a:rPr>
                <a:t>60% SiO</a:t>
              </a:r>
              <a:r>
                <a:rPr lang="en-US" altLang="es-MX" sz="1600" b="1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9708" name="Text Box 12"/>
            <p:cNvSpPr txBox="1">
              <a:spLocks noChangeArrowheads="1"/>
            </p:cNvSpPr>
            <p:nvPr/>
          </p:nvSpPr>
          <p:spPr bwMode="auto">
            <a:xfrm>
              <a:off x="6876256" y="3284984"/>
              <a:ext cx="1098376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s-MX" sz="1600" b="1" dirty="0">
                  <a:latin typeface="Times New Roman" panose="02020603050405020304" pitchFamily="18" charset="0"/>
                </a:rPr>
                <a:t>70% SiO</a:t>
              </a:r>
              <a:r>
                <a:rPr lang="en-US" altLang="es-MX" sz="1600" b="1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38E3999A-15AC-4CE2-8C6D-76B9B5056B9B}"/>
                </a:ext>
              </a:extLst>
            </p:cNvPr>
            <p:cNvSpPr txBox="1"/>
            <p:nvPr/>
          </p:nvSpPr>
          <p:spPr>
            <a:xfrm>
              <a:off x="1691680" y="764704"/>
              <a:ext cx="59117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200" dirty="0"/>
                <a:t>Basáltica                                             Andesítica                                            Riolítica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Lupe\AppData\Local\Temp\x10sctm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762" y="3934124"/>
            <a:ext cx="47529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E1F9E966-30E4-4301-9B44-33D179E22549}"/>
              </a:ext>
            </a:extLst>
          </p:cNvPr>
          <p:cNvGrpSpPr/>
          <p:nvPr/>
        </p:nvGrpSpPr>
        <p:grpSpPr>
          <a:xfrm>
            <a:off x="2711624" y="260648"/>
            <a:ext cx="6477000" cy="3538538"/>
            <a:chOff x="1331913" y="260350"/>
            <a:chExt cx="6477000" cy="3538538"/>
          </a:xfrm>
        </p:grpSpPr>
        <p:pic>
          <p:nvPicPr>
            <p:cNvPr id="17410" name="Picture 2" descr="npo00000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813" y="908050"/>
              <a:ext cx="5903912" cy="289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17411" name="Text Box 3"/>
            <p:cNvSpPr txBox="1">
              <a:spLocks noChangeArrowheads="1"/>
            </p:cNvSpPr>
            <p:nvPr/>
          </p:nvSpPr>
          <p:spPr bwMode="auto">
            <a:xfrm>
              <a:off x="1331913" y="260350"/>
              <a:ext cx="6477000" cy="457200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es-MX" sz="2400" b="1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altLang="es-MX" sz="2400" b="1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Tipos Comunes de magmas</a:t>
              </a:r>
              <a:endParaRPr lang="es-MX" altLang="es-MX" sz="2400" b="1" baseline="30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108215B3-1E28-490C-9588-36100B23DF32}"/>
                </a:ext>
              </a:extLst>
            </p:cNvPr>
            <p:cNvSpPr txBox="1"/>
            <p:nvPr/>
          </p:nvSpPr>
          <p:spPr>
            <a:xfrm>
              <a:off x="2051720" y="908720"/>
              <a:ext cx="101502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600" dirty="0"/>
                <a:t>Basáltico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C3C0925-4DA6-4233-B41C-2C985B06692A}"/>
                </a:ext>
              </a:extLst>
            </p:cNvPr>
            <p:cNvSpPr txBox="1"/>
            <p:nvPr/>
          </p:nvSpPr>
          <p:spPr>
            <a:xfrm>
              <a:off x="3995936" y="908720"/>
              <a:ext cx="11416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600" dirty="0"/>
                <a:t>Andesítico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BDB5AF1-80DD-47C7-9A3E-2874EBB08BB1}"/>
                </a:ext>
              </a:extLst>
            </p:cNvPr>
            <p:cNvSpPr txBox="1"/>
            <p:nvPr/>
          </p:nvSpPr>
          <p:spPr>
            <a:xfrm>
              <a:off x="6012160" y="836712"/>
              <a:ext cx="90601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600" dirty="0"/>
                <a:t>Riolítico</a:t>
              </a:r>
            </a:p>
          </p:txBody>
        </p:sp>
      </p:grpSp>
      <p:cxnSp>
        <p:nvCxnSpPr>
          <p:cNvPr id="3" name="Conector recto de flecha 2"/>
          <p:cNvCxnSpPr/>
          <p:nvPr/>
        </p:nvCxnSpPr>
        <p:spPr>
          <a:xfrm flipV="1">
            <a:off x="4583286" y="2565700"/>
            <a:ext cx="2592388" cy="14396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>
            <a:cxnSpLocks/>
          </p:cNvCxnSpPr>
          <p:nvPr/>
        </p:nvCxnSpPr>
        <p:spPr>
          <a:xfrm flipV="1">
            <a:off x="5591349" y="2853235"/>
            <a:ext cx="216346" cy="10808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 flipV="1">
            <a:off x="4583286" y="2637136"/>
            <a:ext cx="1934020" cy="13682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01216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644138"/>
              </p:ext>
            </p:extLst>
          </p:nvPr>
        </p:nvGraphicFramePr>
        <p:xfrm>
          <a:off x="6384032" y="260110"/>
          <a:ext cx="5472608" cy="3261360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44429061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60322045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89249283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6884280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988747985"/>
                    </a:ext>
                  </a:extLst>
                </a:gridCol>
              </a:tblGrid>
              <a:tr h="476209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Elementos mayores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Ultramáfico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Máfico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Intermedio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Félsico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284632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b="1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44.21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49.20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57.94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72.82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720759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626155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15.47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17.02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13.27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557939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1.48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809063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9.36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7.13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4.04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372665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32.86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6.73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078439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8.88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9.47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26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3.48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708705"/>
                  </a:ext>
                </a:extLst>
              </a:tr>
              <a:tr h="272120"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400" b="1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s-MX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s-MX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728508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07368" y="458448"/>
            <a:ext cx="583264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composición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 es muy importante,  debido a que las rocas ígneas se clasifican sobre la base del contenido de sílice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(SiO</a:t>
            </a:r>
            <a:r>
              <a:rPr lang="es-MX" sz="1500" baseline="-250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tal forma que las rocas con alto contenido en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500" baseline="-250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ricas en cuarzo y feldespato, mientras que las rocas pobres en SiO</a:t>
            </a:r>
            <a:r>
              <a:rPr lang="es-MX" sz="1500" baseline="-250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contienen muy poco, o casi nada de cuarzo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sz="1500" dirty="0">
              <a:solidFill>
                <a:srgbClr val="2D374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general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magmas con alto contenido en 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SiO</a:t>
            </a:r>
            <a:r>
              <a:rPr lang="es-MX" sz="1500" baseline="-250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ricas en minerales félsicos, son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llamados </a:t>
            </a:r>
            <a:r>
              <a:rPr lang="es-MX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magmas félsicos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tienen contenido relativamente bajo de Fe, Mg y Ca, y contenido relativamente alto de </a:t>
            </a:r>
            <a:r>
              <a:rPr lang="es-MX" sz="1500" dirty="0" err="1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K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sz="1500" dirty="0">
              <a:solidFill>
                <a:srgbClr val="2D374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magmas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máficos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ultramáficos son de bajo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contenido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500" baseline="-250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magmas ricos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minerales máficos, </a:t>
            </a:r>
            <a:r>
              <a:rPr lang="es-MX" sz="15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ricos 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minerales de Fe, Mg y Ca, y pobres en </a:t>
            </a:r>
            <a:r>
              <a:rPr lang="es-MX" sz="1500" dirty="0" err="1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sz="15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K.</a:t>
            </a:r>
            <a:endParaRPr lang="es-MX" sz="1500" b="0" i="0" dirty="0">
              <a:solidFill>
                <a:srgbClr val="2D374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5360" y="4005064"/>
            <a:ext cx="115212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u="sng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Magmas </a:t>
            </a:r>
            <a:r>
              <a:rPr lang="es-MX" sz="1600" b="1" u="sng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ultramáficos: 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600" b="1" u="sng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&lt;45%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pobres en gases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enriquecidos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minerales máficos como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olivino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poco viscos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sz="1600" b="1" dirty="0" smtClean="0">
              <a:solidFill>
                <a:srgbClr val="2D374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600" b="1" u="sng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Magmas </a:t>
            </a:r>
            <a:r>
              <a:rPr lang="es-MX" sz="1600" b="1" u="sng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máficos o </a:t>
            </a:r>
            <a:r>
              <a:rPr lang="es-MX" sz="1600" b="1" u="sng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básicos: 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46%&lt;SiO</a:t>
            </a:r>
            <a:r>
              <a:rPr lang="es-MX" sz="1600" b="1" u="sng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&lt;52</a:t>
            </a:r>
            <a:r>
              <a:rPr lang="es-MX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s-MX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sílice, 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enriquecidos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minerales máficos como 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olivino y piroxeno, y en plagioclasas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cálcicas, 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poco viscosos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sz="1600" dirty="0">
              <a:solidFill>
                <a:srgbClr val="2D374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600" b="1" u="sng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Magmas </a:t>
            </a:r>
            <a:r>
              <a:rPr lang="es-MX" sz="1600" b="1" u="sng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intermedios: 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53%&lt;SiO</a:t>
            </a:r>
            <a:r>
              <a:rPr lang="es-MX" sz="1600" b="1" u="sng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&lt;63%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contienen gases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mayor porcentaje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viscosidad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respecto 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magmas Maficos, con minerales como de anfíbol y piroxeno</a:t>
            </a:r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principalmente.</a:t>
            </a:r>
          </a:p>
          <a:p>
            <a:pPr algn="just"/>
            <a:endParaRPr lang="es-MX" sz="1600" dirty="0">
              <a:solidFill>
                <a:srgbClr val="2D374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600" b="1" u="sng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Magmas félsicos o </a:t>
            </a:r>
            <a:r>
              <a:rPr lang="es-MX" sz="1600" b="1" u="sng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ácidos: 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sz="1600" b="1" u="sng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&gt;63%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muy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viscosos 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alto 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contenido de gases, </a:t>
            </a:r>
            <a:r>
              <a:rPr lang="es-MX" sz="1600" dirty="0" smtClean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minerales como cuarzo,</a:t>
            </a:r>
            <a:r>
              <a:rPr lang="es-MX" sz="1600" dirty="0">
                <a:solidFill>
                  <a:srgbClr val="2D37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biotita y feldespatos enriquecidos en sodio y potasio</a:t>
            </a:r>
            <a:endParaRPr lang="es-MX" sz="1600" b="0" i="0" dirty="0">
              <a:solidFill>
                <a:srgbClr val="2D374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71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 01_09.jpg                                                      101A0F9CJobs                           B8004C8F: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116632"/>
            <a:ext cx="7632848" cy="658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1344" y="2996952"/>
            <a:ext cx="2021446" cy="457200"/>
          </a:xfrm>
        </p:spPr>
        <p:txBody>
          <a:bodyPr/>
          <a:lstStyle/>
          <a:p>
            <a:pPr algn="l" eaLnBrk="1" hangingPunct="1"/>
            <a:r>
              <a:rPr lang="es-MX" altLang="es-MX" sz="1800" dirty="0"/>
              <a:t>Placas tectónicas</a:t>
            </a:r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1370611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Lutgens&amp;Tarbuck0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"/>
            <a:ext cx="4675188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5" descr="Lutgens&amp;Tarbuck00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/>
          <a:stretch>
            <a:fillRect/>
          </a:stretch>
        </p:blipFill>
        <p:spPr bwMode="auto">
          <a:xfrm>
            <a:off x="6096000" y="381000"/>
            <a:ext cx="4572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524000" y="1"/>
            <a:ext cx="91440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Generación de Magmas de  Diversa Composición en Varios Ambientes  Geológicos (ambientes Tectónicos)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9" t="178" r="-3387" b="5882"/>
          <a:stretch/>
        </p:blipFill>
        <p:spPr bwMode="auto">
          <a:xfrm>
            <a:off x="1415480" y="764704"/>
            <a:ext cx="8640960" cy="587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71B1657-C442-4102-ACAD-2C60C9722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504" y="116632"/>
            <a:ext cx="8856984" cy="563933"/>
          </a:xfrm>
          <a:solidFill>
            <a:schemeClr val="bg1"/>
          </a:solidFill>
        </p:spPr>
        <p:txBody>
          <a:bodyPr/>
          <a:lstStyle/>
          <a:p>
            <a:pPr algn="just" eaLnBrk="1" hangingPunct="1"/>
            <a:r>
              <a:rPr lang="es-MX" altLang="es-MX" sz="3200" dirty="0">
                <a:solidFill>
                  <a:srgbClr val="FF0000"/>
                </a:solidFill>
              </a:rPr>
              <a:t>Producción de rocas ígneas en la tierra en </a:t>
            </a:r>
            <a:r>
              <a:rPr lang="es-MX" altLang="es-MX" sz="3200" dirty="0" err="1">
                <a:solidFill>
                  <a:srgbClr val="FF0000"/>
                </a:solidFill>
              </a:rPr>
              <a:t>en</a:t>
            </a:r>
            <a:r>
              <a:rPr lang="es-MX" altLang="es-MX" sz="3200" dirty="0">
                <a:solidFill>
                  <a:srgbClr val="FF0000"/>
                </a:solidFill>
              </a:rPr>
              <a:t> % </a:t>
            </a:r>
            <a:endParaRPr lang="es-MX" altLang="es-MX" dirty="0"/>
          </a:p>
        </p:txBody>
      </p:sp>
    </p:spTree>
    <p:extLst>
      <p:ext uri="{BB962C8B-B14F-4D97-AF65-F5344CB8AC3E}">
        <p14:creationId xmlns:p14="http://schemas.microsoft.com/office/powerpoint/2010/main" val="3279176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952625" y="214314"/>
            <a:ext cx="8229600" cy="917575"/>
          </a:xfrm>
        </p:spPr>
        <p:txBody>
          <a:bodyPr/>
          <a:lstStyle/>
          <a:p>
            <a:pPr eaLnBrk="1" hangingPunct="1"/>
            <a:r>
              <a:rPr lang="es-MX" altLang="es-MX" b="1">
                <a:latin typeface="Times New Roman" panose="02020603050405020304" pitchFamily="18" charset="0"/>
                <a:cs typeface="Times New Roman" panose="02020603050405020304" pitchFamily="18" charset="0"/>
              </a:rPr>
              <a:t>Propiedades de los Magmas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9376" y="2708921"/>
            <a:ext cx="4789166" cy="172819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una igual composición, la densidad del magma es típicamente menor que la densidad de la roca.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 del Magma: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700 -1200°C (1,300-2,400°F)</a:t>
            </a:r>
          </a:p>
        </p:txBody>
      </p:sp>
      <p:pic>
        <p:nvPicPr>
          <p:cNvPr id="8196" name="Picture 5" descr="pahoehoe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9936" y="1268759"/>
            <a:ext cx="6408712" cy="4561435"/>
          </a:xfrm>
        </p:spPr>
      </p:pic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7464152" y="6021288"/>
            <a:ext cx="2993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Flujo Incandescente </a:t>
            </a:r>
            <a:r>
              <a:rPr lang="es-MX" altLang="es-MX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Pahoehoe</a:t>
            </a:r>
            <a:endParaRPr lang="es-MX" altLang="es-MX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7815"/>
            <a:ext cx="8229600" cy="558898"/>
          </a:xfrm>
        </p:spPr>
        <p:txBody>
          <a:bodyPr/>
          <a:lstStyle/>
          <a:p>
            <a:pPr eaLnBrk="1" hangingPunct="1"/>
            <a:r>
              <a:rPr lang="es-ES" altLang="es-MX" sz="4000" dirty="0"/>
              <a:t>Propiedades físicas de los magmas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1344" y="1772816"/>
            <a:ext cx="4824536" cy="316835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400" dirty="0"/>
              <a:t>Viscosidad=resistencia al flujo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MX" altLang="es-MX" sz="24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400" dirty="0"/>
              <a:t>La viscosidad depende de la composición, temperatura, contenido de cristales.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s-MX" altLang="es-MX" sz="24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MX" sz="2400" dirty="0"/>
              <a:t>Gases disueltos: agua, dióxido de carbón, dióxido de azufre</a:t>
            </a:r>
          </a:p>
        </p:txBody>
      </p:sp>
      <p:pic>
        <p:nvPicPr>
          <p:cNvPr id="10244" name="Picture 5" descr="aaflow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7888" y="908720"/>
            <a:ext cx="6840760" cy="5128344"/>
          </a:xfrm>
        </p:spPr>
      </p:pic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7104112" y="6381328"/>
            <a:ext cx="32360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Calibri" panose="020F0502020204030204" pitchFamily="34" charset="0"/>
                <a:cs typeface="Arial" panose="020B0604020202020204" pitchFamily="34" charset="0"/>
              </a:rPr>
              <a:t>Flujo de lava </a:t>
            </a:r>
            <a:r>
              <a:rPr lang="es-MX" altLang="es-MX" sz="1800" dirty="0" err="1">
                <a:latin typeface="Calibri" panose="020F0502020204030204" pitchFamily="34" charset="0"/>
                <a:cs typeface="Arial" panose="020B0604020202020204" pitchFamily="34" charset="0"/>
              </a:rPr>
              <a:t>Aa</a:t>
            </a:r>
            <a:r>
              <a:rPr lang="es-MX" altLang="es-MX" sz="1800" dirty="0">
                <a:latin typeface="Calibri" panose="020F0502020204030204" pitchFamily="34" charset="0"/>
                <a:cs typeface="Arial" panose="020B0604020202020204" pitchFamily="34" charset="0"/>
              </a:rPr>
              <a:t> – alta viscosidad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aaPahoehoe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1" y="347663"/>
            <a:ext cx="7999413" cy="5999162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Lutgens&amp;Tarbuck001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46"/>
          <a:stretch>
            <a:fillRect/>
          </a:stretch>
        </p:blipFill>
        <p:spPr>
          <a:xfrm>
            <a:off x="1524000" y="2095501"/>
            <a:ext cx="9144000" cy="3089275"/>
          </a:xfrm>
        </p:spPr>
      </p:pic>
      <p:pic>
        <p:nvPicPr>
          <p:cNvPr id="23555" name="Picture 11" descr="Mt St Helens duri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4951414"/>
            <a:ext cx="2667000" cy="1906587"/>
          </a:xfrm>
        </p:spPr>
      </p:pic>
      <p:pic>
        <p:nvPicPr>
          <p:cNvPr id="23556" name="Picture 15" descr="Fissure eruptio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4"/>
          <a:stretch>
            <a:fillRect/>
          </a:stretch>
        </p:blipFill>
        <p:spPr>
          <a:xfrm>
            <a:off x="3429000" y="990600"/>
            <a:ext cx="2362200" cy="1347788"/>
          </a:xfrm>
        </p:spPr>
      </p:pic>
      <p:pic>
        <p:nvPicPr>
          <p:cNvPr id="23557" name="Picture 17" descr="Effusive flow from cinder con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0"/>
            <a:ext cx="1525588" cy="2438400"/>
          </a:xfrm>
        </p:spPr>
      </p:pic>
      <p:pic>
        <p:nvPicPr>
          <p:cNvPr id="23558" name="Picture 19" descr="Pyroclastic flow_Phillipin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88" y="4724400"/>
            <a:ext cx="13827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0" descr="Mt Pinatubo ashfal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4" b="11765"/>
          <a:stretch>
            <a:fillRect/>
          </a:stretch>
        </p:blipFill>
        <p:spPr bwMode="auto">
          <a:xfrm>
            <a:off x="1524000" y="5105400"/>
            <a:ext cx="28194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1" descr="Mt Fuji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0" r="9677"/>
          <a:stretch>
            <a:fillRect/>
          </a:stretch>
        </p:blipFill>
        <p:spPr bwMode="auto">
          <a:xfrm>
            <a:off x="8305800" y="5254626"/>
            <a:ext cx="23622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22"/>
          <p:cNvSpPr txBox="1">
            <a:spLocks noChangeArrowheads="1"/>
          </p:cNvSpPr>
          <p:nvPr/>
        </p:nvSpPr>
        <p:spPr bwMode="auto">
          <a:xfrm>
            <a:off x="5470525" y="6521450"/>
            <a:ext cx="1347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Mt St Helens</a:t>
            </a:r>
          </a:p>
        </p:txBody>
      </p:sp>
      <p:sp>
        <p:nvSpPr>
          <p:cNvPr id="23562" name="Text Box 23"/>
          <p:cNvSpPr txBox="1">
            <a:spLocks noChangeArrowheads="1"/>
          </p:cNvSpPr>
          <p:nvPr/>
        </p:nvSpPr>
        <p:spPr bwMode="auto">
          <a:xfrm>
            <a:off x="6927850" y="6521450"/>
            <a:ext cx="1377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New Zealand</a:t>
            </a:r>
          </a:p>
        </p:txBody>
      </p:sp>
      <p:sp>
        <p:nvSpPr>
          <p:cNvPr id="23563" name="Text Box 24"/>
          <p:cNvSpPr txBox="1">
            <a:spLocks noChangeArrowheads="1"/>
          </p:cNvSpPr>
          <p:nvPr/>
        </p:nvSpPr>
        <p:spPr bwMode="auto">
          <a:xfrm>
            <a:off x="9805988" y="5257800"/>
            <a:ext cx="793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Mt Fuji</a:t>
            </a:r>
          </a:p>
        </p:txBody>
      </p:sp>
      <p:sp>
        <p:nvSpPr>
          <p:cNvPr id="23564" name="Text Box 25"/>
          <p:cNvSpPr txBox="1">
            <a:spLocks noChangeArrowheads="1"/>
          </p:cNvSpPr>
          <p:nvPr/>
        </p:nvSpPr>
        <p:spPr bwMode="auto">
          <a:xfrm>
            <a:off x="1524001" y="5105400"/>
            <a:ext cx="12684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Mt Pinatubo</a:t>
            </a:r>
          </a:p>
        </p:txBody>
      </p:sp>
      <p:pic>
        <p:nvPicPr>
          <p:cNvPr id="23565" name="Picture 27" descr="Pingvellir pahoeho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8"/>
          <a:stretch>
            <a:fillRect/>
          </a:stretch>
        </p:blipFill>
        <p:spPr bwMode="auto">
          <a:xfrm>
            <a:off x="7924800" y="523876"/>
            <a:ext cx="27432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Text Box 28"/>
          <p:cNvSpPr txBox="1">
            <a:spLocks noChangeArrowheads="1"/>
          </p:cNvSpPr>
          <p:nvPr/>
        </p:nvSpPr>
        <p:spPr bwMode="auto">
          <a:xfrm>
            <a:off x="2026812" y="2112965"/>
            <a:ext cx="13301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s-MX" sz="1400" dirty="0">
                <a:solidFill>
                  <a:schemeClr val="bg1"/>
                </a:solidFill>
              </a:rPr>
              <a:t>Cinder </a:t>
            </a:r>
            <a:r>
              <a:rPr lang="en-US" altLang="es-MX" sz="1400" dirty="0" smtClean="0">
                <a:solidFill>
                  <a:schemeClr val="bg1"/>
                </a:solidFill>
              </a:rPr>
              <a:t>Cone </a:t>
            </a:r>
            <a:endParaRPr lang="en-US" altLang="es-MX" sz="1400" dirty="0">
              <a:solidFill>
                <a:schemeClr val="bg1"/>
              </a:solidFill>
            </a:endParaRPr>
          </a:p>
        </p:txBody>
      </p:sp>
      <p:pic>
        <p:nvPicPr>
          <p:cNvPr id="23567" name="Picture 29" descr="basalt lob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85800"/>
            <a:ext cx="2146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Text Box 30"/>
          <p:cNvSpPr txBox="1">
            <a:spLocks noChangeArrowheads="1"/>
          </p:cNvSpPr>
          <p:nvPr/>
        </p:nvSpPr>
        <p:spPr bwMode="auto">
          <a:xfrm>
            <a:off x="4114801" y="1981200"/>
            <a:ext cx="16621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Fissure Eruption</a:t>
            </a:r>
          </a:p>
        </p:txBody>
      </p:sp>
      <p:sp>
        <p:nvSpPr>
          <p:cNvPr id="23569" name="Text Box 31"/>
          <p:cNvSpPr txBox="1">
            <a:spLocks noChangeArrowheads="1"/>
          </p:cNvSpPr>
          <p:nvPr/>
        </p:nvSpPr>
        <p:spPr bwMode="auto">
          <a:xfrm>
            <a:off x="7177088" y="1676401"/>
            <a:ext cx="7477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Basalt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s-MX" sz="1600">
                <a:solidFill>
                  <a:schemeClr val="bg1"/>
                </a:solidFill>
              </a:rPr>
              <a:t>Lobe </a:t>
            </a:r>
          </a:p>
        </p:txBody>
      </p:sp>
      <p:sp>
        <p:nvSpPr>
          <p:cNvPr id="23570" name="Text Box 32"/>
          <p:cNvSpPr txBox="1">
            <a:spLocks noChangeArrowheads="1"/>
          </p:cNvSpPr>
          <p:nvPr/>
        </p:nvSpPr>
        <p:spPr bwMode="auto">
          <a:xfrm>
            <a:off x="8959850" y="1905000"/>
            <a:ext cx="1708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s-MX" sz="1600" dirty="0" err="1">
                <a:solidFill>
                  <a:schemeClr val="bg1"/>
                </a:solidFill>
              </a:rPr>
              <a:t>Pahoehoe</a:t>
            </a:r>
            <a:r>
              <a:rPr lang="en-US" altLang="es-MX" sz="1600" dirty="0">
                <a:solidFill>
                  <a:schemeClr val="bg1"/>
                </a:solidFill>
              </a:rPr>
              <a:t> Crust </a:t>
            </a: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3648075" y="1"/>
            <a:ext cx="6769100" cy="620713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es-MX" sz="32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Propiedades físicas de los Magmas</a:t>
            </a: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3143250" y="2636839"/>
            <a:ext cx="0" cy="19446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5951538" y="2565401"/>
            <a:ext cx="0" cy="20161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>
            <a:off x="7248525" y="2565401"/>
            <a:ext cx="0" cy="20161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583113" y="2636839"/>
            <a:ext cx="0" cy="19446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ece\AppData\Local\Temp\x10sctmp14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276523"/>
            <a:ext cx="9145016" cy="285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Pece\AppData\Local\Temp\x10sctmp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3593388"/>
            <a:ext cx="4639454" cy="263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Lutgens&amp;Tarbuck001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288" t="16124" r="1963" b="49420"/>
          <a:stretch/>
        </p:blipFill>
        <p:spPr bwMode="auto">
          <a:xfrm>
            <a:off x="335360" y="836712"/>
            <a:ext cx="144016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19336" y="2670058"/>
            <a:ext cx="5003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volcán en escudo se caracteriza por pendientes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superiores suaves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(alrededor de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MX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pendientes inferiores poco mas inclinadas (alrededor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s-MX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Pece\AppData\Local\Temp\x10sctmp2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699" y="3970699"/>
            <a:ext cx="342053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Pece\AppData\Local\Temp\x10sctmp2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98" y="3861048"/>
            <a:ext cx="3258244" cy="223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0638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215680" y="332656"/>
            <a:ext cx="1448716" cy="1008112"/>
            <a:chOff x="686844" y="3933056"/>
            <a:chExt cx="1448716" cy="1008112"/>
          </a:xfrm>
        </p:grpSpPr>
        <p:pic>
          <p:nvPicPr>
            <p:cNvPr id="2" name="Picture 4" descr="Lutgens&amp;Tarbuck001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8" t="52607" r="1963" b="29152"/>
            <a:stretch/>
          </p:blipFill>
          <p:spPr bwMode="auto">
            <a:xfrm>
              <a:off x="695400" y="4293096"/>
              <a:ext cx="1440160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4" descr="Lutgens&amp;Tarbuck001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8" t="16124" r="1963" b="69688"/>
            <a:stretch/>
          </p:blipFill>
          <p:spPr bwMode="auto">
            <a:xfrm>
              <a:off x="686844" y="3933056"/>
              <a:ext cx="1440160" cy="50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0" name="Picture 2" descr="C:\Users\Pece\AppData\Local\Temp\x10sctmp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2420888"/>
            <a:ext cx="5040560" cy="379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ece\AppData\Local\Temp\x10sctmp1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9" y="2492896"/>
            <a:ext cx="544710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55994" y="1377642"/>
            <a:ext cx="111588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pendiente empinada cerca de la cumbre se debe en parte a flujos de lava viscosa, cortos y espesos que no descienden mucho por la pendiente desde el respiradero. Muestran una estructura interna en capas debido a las diferentes intensidades de las explosiones que depositan diferentes tamaños de piroclásticos.</a:t>
            </a:r>
          </a:p>
        </p:txBody>
      </p:sp>
    </p:spTree>
    <p:extLst>
      <p:ext uri="{BB962C8B-B14F-4D97-AF65-F5344CB8AC3E}">
        <p14:creationId xmlns:p14="http://schemas.microsoft.com/office/powerpoint/2010/main" val="2343378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767408" y="404664"/>
            <a:ext cx="1471303" cy="1333499"/>
            <a:chOff x="232209" y="3103613"/>
            <a:chExt cx="1471303" cy="1333499"/>
          </a:xfrm>
        </p:grpSpPr>
        <p:pic>
          <p:nvPicPr>
            <p:cNvPr id="3" name="Picture 4" descr="Lutgens&amp;Tarbuck001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7" t="72876" r="1963" b="6856"/>
            <a:stretch/>
          </p:blipFill>
          <p:spPr bwMode="auto">
            <a:xfrm>
              <a:off x="263352" y="3717032"/>
              <a:ext cx="1440160" cy="72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4" descr="Lutgens&amp;Tarbuck001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7" t="44500" r="4325" b="47393"/>
            <a:stretch/>
          </p:blipFill>
          <p:spPr bwMode="auto">
            <a:xfrm>
              <a:off x="371364" y="3686783"/>
              <a:ext cx="1224136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 descr="Lutgens&amp;Tarbuck001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87" t="13046" r="1963" b="69688"/>
            <a:stretch/>
          </p:blipFill>
          <p:spPr bwMode="auto">
            <a:xfrm>
              <a:off x="232209" y="3103613"/>
              <a:ext cx="1440160" cy="613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6" name="Picture 4" descr="C:\Users\Pece\AppData\Local\Temp\x10sctmp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662" y="2708920"/>
            <a:ext cx="4608512" cy="379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Pece\AppData\Local\Temp\x10sctmp1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90" y="3429000"/>
            <a:ext cx="5095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de flecha 6"/>
          <p:cNvCxnSpPr/>
          <p:nvPr/>
        </p:nvCxnSpPr>
        <p:spPr>
          <a:xfrm flipV="1">
            <a:off x="4543406" y="4221088"/>
            <a:ext cx="4464496" cy="38525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2855640" y="418017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domos volcánicos son el resultado de la extrusión de lava andesítica y riolítica altamente viscosa y pobre en gas. Dado que la viscosidad es tan alta, la lava no se aleja del respiradero, sino que se acumula sobre el respiradero.</a:t>
            </a: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Bloques de lava casi sólida se desprenden de la superficie exterior del domo y ruedan por sus flancos para formar una brecha alrededor de los márgenes de los domos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superficie de las cúpulas volcánicas es generalmente muy rugosa, con numerosas espinas que han sido empujadas por el magma desde abajo.</a:t>
            </a:r>
          </a:p>
        </p:txBody>
      </p:sp>
    </p:spTree>
    <p:extLst>
      <p:ext uri="{BB962C8B-B14F-4D97-AF65-F5344CB8AC3E}">
        <p14:creationId xmlns:p14="http://schemas.microsoft.com/office/powerpoint/2010/main" val="1565173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9" descr="komati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7115" r="11858" b="14839"/>
          <a:stretch>
            <a:fillRect/>
          </a:stretch>
        </p:blipFill>
        <p:spPr bwMode="auto">
          <a:xfrm>
            <a:off x="8458201" y="55563"/>
            <a:ext cx="201136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03_08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>
            <a:fillRect/>
          </a:stretch>
        </p:blipFill>
        <p:spPr bwMode="auto">
          <a:xfrm>
            <a:off x="2057400" y="55564"/>
            <a:ext cx="1828800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03_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>
            <a:fillRect/>
          </a:stretch>
        </p:blipFill>
        <p:spPr bwMode="auto">
          <a:xfrm>
            <a:off x="4419600" y="55564"/>
            <a:ext cx="1836738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03_13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>
            <a:fillRect/>
          </a:stretch>
        </p:blipFill>
        <p:spPr bwMode="auto">
          <a:xfrm>
            <a:off x="6553200" y="55564"/>
            <a:ext cx="18288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03_0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87"/>
          <a:stretch>
            <a:fillRect/>
          </a:stretch>
        </p:blipFill>
        <p:spPr bwMode="auto">
          <a:xfrm>
            <a:off x="2206626" y="1435100"/>
            <a:ext cx="762317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6477000" y="0"/>
            <a:ext cx="4191000" cy="1447800"/>
          </a:xfrm>
          <a:prstGeom prst="ellips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1828800" y="0"/>
            <a:ext cx="2286000" cy="1447800"/>
          </a:xfrm>
          <a:prstGeom prst="ellipse">
            <a:avLst/>
          </a:prstGeom>
          <a:noFill/>
          <a:ln w="63500">
            <a:solidFill>
              <a:srgbClr val="CC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4267200" y="0"/>
            <a:ext cx="2286000" cy="1447800"/>
          </a:xfrm>
          <a:prstGeom prst="ellips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18442" name="Line 13"/>
          <p:cNvSpPr>
            <a:spLocks noChangeShapeType="1"/>
          </p:cNvSpPr>
          <p:nvPr/>
        </p:nvSpPr>
        <p:spPr bwMode="auto">
          <a:xfrm>
            <a:off x="8839200" y="1447800"/>
            <a:ext cx="0" cy="2514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43" name="Line 14"/>
          <p:cNvSpPr>
            <a:spLocks noChangeShapeType="1"/>
          </p:cNvSpPr>
          <p:nvPr/>
        </p:nvSpPr>
        <p:spPr bwMode="auto">
          <a:xfrm>
            <a:off x="5562600" y="1447800"/>
            <a:ext cx="152400" cy="12954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44" name="Line 15"/>
          <p:cNvSpPr>
            <a:spLocks noChangeShapeType="1"/>
          </p:cNvSpPr>
          <p:nvPr/>
        </p:nvSpPr>
        <p:spPr bwMode="auto">
          <a:xfrm>
            <a:off x="2971800" y="1447800"/>
            <a:ext cx="533400" cy="2514600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8445" name="Line 16"/>
          <p:cNvSpPr>
            <a:spLocks noChangeShapeType="1"/>
          </p:cNvSpPr>
          <p:nvPr/>
        </p:nvSpPr>
        <p:spPr bwMode="auto">
          <a:xfrm flipH="1">
            <a:off x="2057400" y="2438400"/>
            <a:ext cx="8077200" cy="0"/>
          </a:xfrm>
          <a:prstGeom prst="line">
            <a:avLst/>
          </a:prstGeom>
          <a:noFill/>
          <a:ln w="1270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6" name="Text Box 17"/>
          <p:cNvSpPr txBox="1">
            <a:spLocks noChangeArrowheads="1"/>
          </p:cNvSpPr>
          <p:nvPr/>
        </p:nvSpPr>
        <p:spPr bwMode="auto">
          <a:xfrm>
            <a:off x="1654152" y="2660651"/>
            <a:ext cx="1120820" cy="646331"/>
          </a:xfrm>
          <a:prstGeom prst="rect">
            <a:avLst/>
          </a:prstGeom>
          <a:solidFill>
            <a:srgbClr val="FFFF99"/>
          </a:solidFill>
          <a:ln w="635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Explosivo</a:t>
            </a:r>
          </a:p>
        </p:txBody>
      </p:sp>
      <p:sp>
        <p:nvSpPr>
          <p:cNvPr id="18447" name="Text Box 18"/>
          <p:cNvSpPr txBox="1">
            <a:spLocks noChangeArrowheads="1"/>
          </p:cNvSpPr>
          <p:nvPr/>
        </p:nvSpPr>
        <p:spPr bwMode="auto">
          <a:xfrm>
            <a:off x="8635977" y="2662239"/>
            <a:ext cx="1120820" cy="646331"/>
          </a:xfrm>
          <a:prstGeom prst="rect">
            <a:avLst/>
          </a:prstGeom>
          <a:solidFill>
            <a:srgbClr val="FFFF99"/>
          </a:solidFill>
          <a:ln w="635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Explosivo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7283451" y="3946525"/>
            <a:ext cx="3205163" cy="677108"/>
          </a:xfrm>
          <a:prstGeom prst="rect">
            <a:avLst/>
          </a:prstGeom>
          <a:solidFill>
            <a:srgbClr val="FFFF99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Limites divergentes MORB,</a:t>
            </a:r>
          </a:p>
          <a:p>
            <a:pPr algn="ctr" eaLnBrk="1" hangingPunct="1">
              <a:defRPr/>
            </a:pP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Rift s continentales, (Hot spots</a:t>
            </a:r>
            <a:r>
              <a:rPr lang="es-MX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4367808" y="2780929"/>
            <a:ext cx="2952328" cy="646331"/>
          </a:xfrm>
          <a:prstGeom prst="rect">
            <a:avLst/>
          </a:prstGeom>
          <a:solidFill>
            <a:srgbClr val="FFFF99"/>
          </a:solidFill>
          <a:ln w="63500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Limites convergentes continentales/Arcos de islas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847528" y="4077074"/>
            <a:ext cx="2952328" cy="646331"/>
          </a:xfrm>
          <a:prstGeom prst="rect">
            <a:avLst/>
          </a:prstGeom>
          <a:solidFill>
            <a:srgbClr val="FFFF99"/>
          </a:solidFill>
          <a:ln w="63500">
            <a:solidFill>
              <a:srgbClr val="CC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Intra-continentales</a:t>
            </a:r>
            <a:endParaRPr lang="es-MX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L.C. de borde continental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6"/>
          <p:cNvSpPr>
            <a:spLocks noChangeShapeType="1"/>
          </p:cNvSpPr>
          <p:nvPr/>
        </p:nvSpPr>
        <p:spPr bwMode="auto">
          <a:xfrm>
            <a:off x="7467600" y="1676400"/>
            <a:ext cx="0" cy="3276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483" name="Line 25"/>
          <p:cNvSpPr>
            <a:spLocks noChangeShapeType="1"/>
          </p:cNvSpPr>
          <p:nvPr/>
        </p:nvSpPr>
        <p:spPr bwMode="auto">
          <a:xfrm>
            <a:off x="5105400" y="1676400"/>
            <a:ext cx="0" cy="3276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484" name="Line 24"/>
          <p:cNvSpPr>
            <a:spLocks noChangeShapeType="1"/>
          </p:cNvSpPr>
          <p:nvPr/>
        </p:nvSpPr>
        <p:spPr bwMode="auto">
          <a:xfrm>
            <a:off x="2971800" y="1600200"/>
            <a:ext cx="0" cy="3276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485" name="Line 23"/>
          <p:cNvSpPr>
            <a:spLocks noChangeShapeType="1"/>
          </p:cNvSpPr>
          <p:nvPr/>
        </p:nvSpPr>
        <p:spPr bwMode="auto">
          <a:xfrm>
            <a:off x="9525000" y="1676400"/>
            <a:ext cx="0" cy="3276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0486" name="Picture 2" descr="komati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7115" r="11858" b="14839"/>
          <a:stretch>
            <a:fillRect/>
          </a:stretch>
        </p:blipFill>
        <p:spPr bwMode="auto">
          <a:xfrm>
            <a:off x="8458201" y="284163"/>
            <a:ext cx="2011363" cy="144145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3" descr="03_08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2057400" y="284164"/>
            <a:ext cx="1828800" cy="146843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4" descr="03_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4191000" y="284164"/>
            <a:ext cx="1836738" cy="146843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5" descr="03_13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48"/>
          <a:stretch>
            <a:fillRect/>
          </a:stretch>
        </p:blipFill>
        <p:spPr bwMode="auto">
          <a:xfrm>
            <a:off x="6477000" y="284164"/>
            <a:ext cx="1828800" cy="1468437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0" name="Line 16"/>
          <p:cNvSpPr>
            <a:spLocks noChangeShapeType="1"/>
          </p:cNvSpPr>
          <p:nvPr/>
        </p:nvSpPr>
        <p:spPr bwMode="auto">
          <a:xfrm flipH="1">
            <a:off x="2063750" y="2420938"/>
            <a:ext cx="8077200" cy="0"/>
          </a:xfrm>
          <a:prstGeom prst="line">
            <a:avLst/>
          </a:prstGeom>
          <a:noFill/>
          <a:ln w="1270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20491" name="Picture 19" descr="peridotit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4737101"/>
            <a:ext cx="1981200" cy="12858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2" name="Picture 20" descr="03_08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1"/>
          <a:stretch>
            <a:fillRect/>
          </a:stretch>
        </p:blipFill>
        <p:spPr bwMode="auto">
          <a:xfrm>
            <a:off x="2057400" y="4737100"/>
            <a:ext cx="1836738" cy="15113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3" name="Picture 21" descr="03_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39"/>
          <a:stretch>
            <a:fillRect/>
          </a:stretch>
        </p:blipFill>
        <p:spPr bwMode="auto">
          <a:xfrm>
            <a:off x="4191000" y="4737101"/>
            <a:ext cx="1938338" cy="14716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4" name="Picture 22" descr="03_13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0"/>
          <a:stretch>
            <a:fillRect/>
          </a:stretch>
        </p:blipFill>
        <p:spPr bwMode="auto">
          <a:xfrm>
            <a:off x="6477000" y="4737100"/>
            <a:ext cx="1828800" cy="148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5" name="Text Box 27"/>
          <p:cNvSpPr txBox="1">
            <a:spLocks noChangeArrowheads="1"/>
          </p:cNvSpPr>
          <p:nvPr/>
        </p:nvSpPr>
        <p:spPr bwMode="auto">
          <a:xfrm>
            <a:off x="2057400" y="319089"/>
            <a:ext cx="825500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Riolita</a:t>
            </a:r>
          </a:p>
        </p:txBody>
      </p:sp>
      <p:sp>
        <p:nvSpPr>
          <p:cNvPr id="20496" name="Text Box 28"/>
          <p:cNvSpPr txBox="1">
            <a:spLocks noChangeArrowheads="1"/>
          </p:cNvSpPr>
          <p:nvPr/>
        </p:nvSpPr>
        <p:spPr bwMode="auto">
          <a:xfrm>
            <a:off x="8458201" y="4738689"/>
            <a:ext cx="1158875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Peridotita</a:t>
            </a:r>
          </a:p>
        </p:txBody>
      </p:sp>
      <p:sp>
        <p:nvSpPr>
          <p:cNvPr id="20497" name="Text Box 29"/>
          <p:cNvSpPr txBox="1">
            <a:spLocks noChangeArrowheads="1"/>
          </p:cNvSpPr>
          <p:nvPr/>
        </p:nvSpPr>
        <p:spPr bwMode="auto">
          <a:xfrm>
            <a:off x="6508750" y="4738689"/>
            <a:ext cx="825500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Gabro</a:t>
            </a:r>
          </a:p>
        </p:txBody>
      </p:sp>
      <p:sp>
        <p:nvSpPr>
          <p:cNvPr id="20498" name="Text Box 30"/>
          <p:cNvSpPr txBox="1">
            <a:spLocks noChangeArrowheads="1"/>
          </p:cNvSpPr>
          <p:nvPr/>
        </p:nvSpPr>
        <p:spPr bwMode="auto">
          <a:xfrm>
            <a:off x="4191000" y="4738689"/>
            <a:ext cx="850900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Diorita</a:t>
            </a:r>
          </a:p>
        </p:txBody>
      </p:sp>
      <p:sp>
        <p:nvSpPr>
          <p:cNvPr id="20499" name="Text Box 31"/>
          <p:cNvSpPr txBox="1">
            <a:spLocks noChangeArrowheads="1"/>
          </p:cNvSpPr>
          <p:nvPr/>
        </p:nvSpPr>
        <p:spPr bwMode="auto">
          <a:xfrm>
            <a:off x="2095500" y="4738689"/>
            <a:ext cx="941388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Granito</a:t>
            </a:r>
          </a:p>
        </p:txBody>
      </p:sp>
      <p:sp>
        <p:nvSpPr>
          <p:cNvPr id="20500" name="Text Box 32"/>
          <p:cNvSpPr txBox="1">
            <a:spLocks noChangeArrowheads="1"/>
          </p:cNvSpPr>
          <p:nvPr/>
        </p:nvSpPr>
        <p:spPr bwMode="auto">
          <a:xfrm>
            <a:off x="4184651" y="319089"/>
            <a:ext cx="1082675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Andesita</a:t>
            </a:r>
          </a:p>
        </p:txBody>
      </p:sp>
      <p:sp>
        <p:nvSpPr>
          <p:cNvPr id="20501" name="Text Box 33"/>
          <p:cNvSpPr txBox="1">
            <a:spLocks noChangeArrowheads="1"/>
          </p:cNvSpPr>
          <p:nvPr/>
        </p:nvSpPr>
        <p:spPr bwMode="auto">
          <a:xfrm>
            <a:off x="6553200" y="319089"/>
            <a:ext cx="954088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Basalto</a:t>
            </a:r>
          </a:p>
        </p:txBody>
      </p:sp>
      <p:sp>
        <p:nvSpPr>
          <p:cNvPr id="20502" name="Text Box 34"/>
          <p:cNvSpPr txBox="1">
            <a:spLocks noChangeArrowheads="1"/>
          </p:cNvSpPr>
          <p:nvPr/>
        </p:nvSpPr>
        <p:spPr bwMode="auto">
          <a:xfrm>
            <a:off x="8464551" y="304800"/>
            <a:ext cx="1146175" cy="369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Komatiita</a:t>
            </a:r>
          </a:p>
        </p:txBody>
      </p:sp>
      <p:sp>
        <p:nvSpPr>
          <p:cNvPr id="20503" name="Text Box 35"/>
          <p:cNvSpPr txBox="1">
            <a:spLocks noChangeArrowheads="1"/>
          </p:cNvSpPr>
          <p:nvPr/>
        </p:nvSpPr>
        <p:spPr bwMode="auto">
          <a:xfrm>
            <a:off x="5410201" y="1766889"/>
            <a:ext cx="11334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Extrusivo</a:t>
            </a:r>
          </a:p>
        </p:txBody>
      </p:sp>
      <p:sp>
        <p:nvSpPr>
          <p:cNvPr id="20504" name="Text Box 36"/>
          <p:cNvSpPr txBox="1">
            <a:spLocks noChangeArrowheads="1"/>
          </p:cNvSpPr>
          <p:nvPr/>
        </p:nvSpPr>
        <p:spPr bwMode="auto">
          <a:xfrm>
            <a:off x="5470526" y="4114800"/>
            <a:ext cx="10572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800"/>
              <a:t>Intrusivo</a:t>
            </a:r>
          </a:p>
        </p:txBody>
      </p:sp>
      <p:sp>
        <p:nvSpPr>
          <p:cNvPr id="20505" name="Text Box 17"/>
          <p:cNvSpPr txBox="1">
            <a:spLocks noChangeArrowheads="1"/>
          </p:cNvSpPr>
          <p:nvPr/>
        </p:nvSpPr>
        <p:spPr bwMode="auto">
          <a:xfrm>
            <a:off x="1774826" y="2781301"/>
            <a:ext cx="1173163" cy="646113"/>
          </a:xfrm>
          <a:prstGeom prst="rect">
            <a:avLst/>
          </a:prstGeom>
          <a:solidFill>
            <a:srgbClr val="FFFF99"/>
          </a:solidFill>
          <a:ln w="635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/>
              <a:t>Mas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/>
              <a:t>Explosivo</a:t>
            </a:r>
          </a:p>
        </p:txBody>
      </p:sp>
      <p:sp>
        <p:nvSpPr>
          <p:cNvPr id="20506" name="Text Box 18"/>
          <p:cNvSpPr txBox="1">
            <a:spLocks noChangeArrowheads="1"/>
          </p:cNvSpPr>
          <p:nvPr/>
        </p:nvSpPr>
        <p:spPr bwMode="auto">
          <a:xfrm>
            <a:off x="9336088" y="2708275"/>
            <a:ext cx="1173162" cy="647700"/>
          </a:xfrm>
          <a:prstGeom prst="rect">
            <a:avLst/>
          </a:prstGeom>
          <a:solidFill>
            <a:srgbClr val="FFFF99"/>
          </a:solidFill>
          <a:ln w="635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/>
              <a:t>Menos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dirty="0"/>
              <a:t>Explosivo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 idx="4294967295"/>
          </p:nvPr>
        </p:nvSpPr>
        <p:spPr>
          <a:xfrm>
            <a:off x="2952750" y="142876"/>
            <a:ext cx="6000750" cy="785813"/>
          </a:xfrm>
        </p:spPr>
        <p:txBody>
          <a:bodyPr/>
          <a:lstStyle/>
          <a:p>
            <a:pPr eaLnBrk="1" hangingPunct="1"/>
            <a:r>
              <a:rPr lang="es-MX" altLang="es-MX"/>
              <a:t>Evolución Magmática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5373688"/>
            <a:ext cx="36433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contenido">
            <a:extLst>
              <a:ext uri="{FF2B5EF4-FFF2-40B4-BE49-F238E27FC236}">
                <a16:creationId xmlns:a16="http://schemas.microsoft.com/office/drawing/2014/main" id="{0052591C-D206-4234-89E5-7208ECA74730}"/>
              </a:ext>
            </a:extLst>
          </p:cNvPr>
          <p:cNvSpPr txBox="1">
            <a:spLocks/>
          </p:cNvSpPr>
          <p:nvPr/>
        </p:nvSpPr>
        <p:spPr bwMode="auto">
          <a:xfrm>
            <a:off x="263352" y="908720"/>
            <a:ext cx="11665296" cy="403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defRPr/>
            </a:pPr>
            <a:r>
              <a:rPr lang="es-MX" altLang="es-MX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cambio en la composición química en un volumen de magma durante su enfriamiento  o solidificación se le conoce como la evolución magmática </a:t>
            </a:r>
          </a:p>
          <a:p>
            <a:pPr algn="just" eaLnBrk="1" hangingPunct="1">
              <a:defRPr/>
            </a:pPr>
            <a:endParaRPr lang="es-MX" altLang="es-MX" sz="2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s-MX" altLang="es-MX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evolución magmática puede ocurrir por los siguientes procesos magmáticos: </a:t>
            </a:r>
            <a:r>
              <a:rPr lang="es-MX" altLang="es-MX" sz="2000" b="1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cristalización fraccionada, diferenciación, fusión parcial,  asimilación  y/o mezcla de magma</a:t>
            </a:r>
            <a:r>
              <a:rPr lang="es-MX" altLang="es-MX" sz="2000" i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i="1" u="sng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s-MX" altLang="es-MX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cristalización fraccionada conduce al cambio en la composición química del magma mediante la separación por precipitación por gravedad de minerales ferromagnesianos  (serie de reacción de Bowen) formados tempranamente, debido a que estos son más densos 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es-MX" altLang="es-MX" sz="2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s-MX" altLang="es-MX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fusión parcial produce los magmas menos máficos que la roca de fuente, porque los minerales con mas bajos  puntos de fusión son los que se funden primero y regularmente son félsicos en composición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" y="2564904"/>
            <a:ext cx="6840760" cy="392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3429000"/>
            <a:ext cx="478388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8008" y="188640"/>
            <a:ext cx="5904656" cy="3184630"/>
          </a:xfrm>
        </p:spPr>
      </p:pic>
      <p:sp>
        <p:nvSpPr>
          <p:cNvPr id="2" name="CuadroTexto 1"/>
          <p:cNvSpPr txBox="1"/>
          <p:nvPr/>
        </p:nvSpPr>
        <p:spPr>
          <a:xfrm>
            <a:off x="4972440" y="3212976"/>
            <a:ext cx="1872208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Gabro</a:t>
            </a:r>
          </a:p>
          <a:p>
            <a:endParaRPr lang="es-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Diorita</a:t>
            </a:r>
          </a:p>
          <a:p>
            <a:endParaRPr lang="es-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Granito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5ADA56-2A46-4993-AA3D-81957FE01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908720"/>
            <a:ext cx="5040560" cy="289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22ABA70-83FE-48DD-BB11-74F9CE503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908720"/>
            <a:ext cx="4032448" cy="294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651EA390-EBB8-409C-BCCB-66EAA758F719}"/>
              </a:ext>
            </a:extLst>
          </p:cNvPr>
          <p:cNvSpPr txBox="1">
            <a:spLocks/>
          </p:cNvSpPr>
          <p:nvPr/>
        </p:nvSpPr>
        <p:spPr bwMode="auto">
          <a:xfrm>
            <a:off x="1919536" y="116632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MX" altLang="es-MX" sz="3600" kern="0" dirty="0"/>
              <a:t>Orden de cristalización en los magmas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1886A6E-5C80-410A-8943-4C0EC9B309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0" t="35769" r="33288" b="25257"/>
          <a:stretch/>
        </p:blipFill>
        <p:spPr>
          <a:xfrm>
            <a:off x="3143672" y="4008260"/>
            <a:ext cx="4896544" cy="2741344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 flipH="1">
            <a:off x="7320136" y="1700808"/>
            <a:ext cx="2448272" cy="1800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>
            <a:off x="7032104" y="1700808"/>
            <a:ext cx="27363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4020346" y="1411387"/>
            <a:ext cx="1139550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Gabro</a:t>
            </a:r>
          </a:p>
          <a:p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Diorita</a:t>
            </a:r>
          </a:p>
          <a:p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Granito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510001" y="3355729"/>
            <a:ext cx="216024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Nombre de roca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2251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/>
              <a:t>Procesos Magmáticos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4" y="1989139"/>
            <a:ext cx="7920037" cy="3311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altLang="es-MX" sz="2800"/>
              <a:t>Cristalización Fraccionada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Diferenciación magmática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Asimilación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Asimilación y cristalización fraccionada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Fusión parcial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Mezcla de magmas</a:t>
            </a:r>
          </a:p>
          <a:p>
            <a:pPr eaLnBrk="1" hangingPunct="1">
              <a:lnSpc>
                <a:spcPct val="90000"/>
              </a:lnSpc>
            </a:pPr>
            <a:r>
              <a:rPr lang="es-MX" altLang="es-MX" sz="2800"/>
              <a:t>Etc.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83632" y="188640"/>
            <a:ext cx="7142584" cy="850106"/>
          </a:xfrm>
        </p:spPr>
        <p:txBody>
          <a:bodyPr/>
          <a:lstStyle/>
          <a:p>
            <a:pPr eaLnBrk="1" hangingPunct="1"/>
            <a:r>
              <a:rPr lang="es-MX" altLang="es-MX" dirty="0"/>
              <a:t>Cristalización Fraccionada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7368" y="1268760"/>
            <a:ext cx="11377264" cy="3886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MX" altLang="es-MX" dirty="0"/>
              <a:t>Minerales cristalizan en una secuencia bien definida.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MX" altLang="es-MX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s-MX" altLang="es-MX" dirty="0"/>
              <a:t>Cada mineral tiene una composición química que es diferente respecto al magma de donde proviene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MX" altLang="es-MX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s-MX" altLang="es-MX" dirty="0"/>
              <a:t>La composición del magma cambia mientras los minerales cristalizan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po00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t="2354" r="1364" b="12907"/>
          <a:stretch/>
        </p:blipFill>
        <p:spPr bwMode="auto">
          <a:xfrm>
            <a:off x="695399" y="980728"/>
            <a:ext cx="610668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4" descr="Lutgens&amp;Tarbuck0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7736" r="13591"/>
          <a:stretch>
            <a:fillRect/>
          </a:stretch>
        </p:blipFill>
        <p:spPr bwMode="auto">
          <a:xfrm>
            <a:off x="8328248" y="980728"/>
            <a:ext cx="3232354" cy="581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639616" y="116632"/>
            <a:ext cx="6477000" cy="70167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000" dirty="0"/>
              <a:t>Cristalización Fraccionada</a:t>
            </a:r>
            <a:endParaRPr lang="es-MX" altLang="es-MX" sz="4000" baseline="30000" dirty="0"/>
          </a:p>
        </p:txBody>
      </p:sp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7" t="36373" r="1627" b="9618"/>
          <a:stretch/>
        </p:blipFill>
        <p:spPr bwMode="auto">
          <a:xfrm>
            <a:off x="551384" y="4149080"/>
            <a:ext cx="624265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59370E4-AED3-4EE0-B5BC-2C4BD8804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7" t="15000" r="6595" b="1282"/>
          <a:stretch/>
        </p:blipFill>
        <p:spPr>
          <a:xfrm>
            <a:off x="4511824" y="332656"/>
            <a:ext cx="7560840" cy="559142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95B5D69-B185-4484-BA41-D33F8CB70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" r="-1"/>
          <a:stretch/>
        </p:blipFill>
        <p:spPr bwMode="auto">
          <a:xfrm>
            <a:off x="175846" y="1556792"/>
            <a:ext cx="4335978" cy="277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E6084B-EF0D-4074-9B2A-D03DB981A93F}"/>
              </a:ext>
            </a:extLst>
          </p:cNvPr>
          <p:cNvSpPr txBox="1"/>
          <p:nvPr/>
        </p:nvSpPr>
        <p:spPr>
          <a:xfrm>
            <a:off x="5087888" y="260648"/>
            <a:ext cx="129614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/>
              <a:t>ULTRABASICO</a:t>
            </a:r>
          </a:p>
        </p:txBody>
      </p:sp>
    </p:spTree>
    <p:extLst>
      <p:ext uri="{BB962C8B-B14F-4D97-AF65-F5344CB8AC3E}">
        <p14:creationId xmlns:p14="http://schemas.microsoft.com/office/powerpoint/2010/main" val="19607388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 idx="4294967295"/>
          </p:nvPr>
        </p:nvSpPr>
        <p:spPr>
          <a:xfrm>
            <a:off x="1952625" y="142875"/>
            <a:ext cx="8229600" cy="774700"/>
          </a:xfrm>
        </p:spPr>
        <p:txBody>
          <a:bodyPr/>
          <a:lstStyle/>
          <a:p>
            <a:pPr eaLnBrk="1" hangingPunct="1"/>
            <a:r>
              <a:rPr lang="es-MX" altLang="es-MX"/>
              <a:t>Cristalización fraccionada</a:t>
            </a: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1484784"/>
            <a:ext cx="663973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5" descr="MGMCHMB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1052736"/>
            <a:ext cx="4032448" cy="533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npo0000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75" y="116632"/>
            <a:ext cx="4227755" cy="325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74" y="3559302"/>
            <a:ext cx="4227755" cy="282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2"/>
          <a:stretch/>
        </p:blipFill>
        <p:spPr bwMode="auto">
          <a:xfrm>
            <a:off x="6168009" y="116633"/>
            <a:ext cx="3870167" cy="325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n relacionad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27"/>
          <a:stretch/>
        </p:blipFill>
        <p:spPr bwMode="auto">
          <a:xfrm>
            <a:off x="6744072" y="3559302"/>
            <a:ext cx="2474854" cy="282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41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01"/>
          <a:stretch/>
        </p:blipFill>
        <p:spPr bwMode="auto">
          <a:xfrm>
            <a:off x="2339162" y="332656"/>
            <a:ext cx="708163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41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1504" r="51076"/>
          <a:stretch/>
        </p:blipFill>
        <p:spPr bwMode="auto">
          <a:xfrm>
            <a:off x="1847529" y="3322604"/>
            <a:ext cx="4032448" cy="306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6" name="Picture 6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070" y="3312368"/>
            <a:ext cx="4611988" cy="307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987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776" y="188640"/>
            <a:ext cx="3974232" cy="634082"/>
          </a:xfrm>
        </p:spPr>
        <p:txBody>
          <a:bodyPr/>
          <a:lstStyle/>
          <a:p>
            <a:pPr eaLnBrk="1" hangingPunct="1"/>
            <a:r>
              <a:rPr lang="es-MX" altLang="es-MX" dirty="0"/>
              <a:t>Diferenciación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352" y="1556792"/>
            <a:ext cx="11521279" cy="4525963"/>
          </a:xfrm>
        </p:spPr>
        <p:txBody>
          <a:bodyPr/>
          <a:lstStyle/>
          <a:p>
            <a:pPr eaLnBrk="1" hangingPunct="1"/>
            <a:r>
              <a:rPr lang="es-MX" altLang="es-MX" dirty="0"/>
              <a:t>Siempre hacia altos contenidos de SiO</a:t>
            </a:r>
            <a:r>
              <a:rPr lang="es-MX" altLang="es-MX" baseline="-25000" dirty="0"/>
              <a:t>2</a:t>
            </a:r>
            <a:endParaRPr lang="es-MX" altLang="es-MX" dirty="0"/>
          </a:p>
          <a:p>
            <a:pPr eaLnBrk="1" hangingPunct="1"/>
            <a:r>
              <a:rPr lang="es-MX" altLang="es-MX" dirty="0"/>
              <a:t>Dependiendo de la composición inicial, esto puede significar …</a:t>
            </a:r>
          </a:p>
          <a:p>
            <a:pPr lvl="1" eaLnBrk="1" hangingPunct="1"/>
            <a:r>
              <a:rPr lang="es-MX" altLang="es-MX" dirty="0"/>
              <a:t>Evolución hacia rocas saturadas (riolitas), como en las series </a:t>
            </a:r>
            <a:r>
              <a:rPr lang="es-MX" altLang="es-MX" dirty="0" err="1"/>
              <a:t>sub-alcalinas</a:t>
            </a:r>
            <a:endParaRPr lang="es-MX" altLang="es-MX" dirty="0"/>
          </a:p>
          <a:p>
            <a:pPr lvl="1" eaLnBrk="1" hangingPunct="1"/>
            <a:r>
              <a:rPr lang="es-MX" altLang="es-MX" dirty="0"/>
              <a:t>Evolución hacia rocas </a:t>
            </a:r>
            <a:r>
              <a:rPr lang="es-MX" altLang="es-MX" dirty="0" err="1"/>
              <a:t>sub-saturadas</a:t>
            </a:r>
            <a:r>
              <a:rPr lang="es-MX" altLang="es-MX" dirty="0"/>
              <a:t> (fonolitas), como en las series alcalinas</a:t>
            </a:r>
          </a:p>
          <a:p>
            <a:pPr lvl="1" eaLnBrk="1" hangingPunct="1"/>
            <a:r>
              <a:rPr lang="es-MX" altLang="es-MX" dirty="0"/>
              <a:t>Poca o no  evolución… si el magma inicial ya estaba enriquecido en  SiO</a:t>
            </a:r>
            <a:r>
              <a:rPr lang="es-MX" altLang="es-MX" sz="3200" baseline="-25000" dirty="0"/>
              <a:t>2</a:t>
            </a:r>
            <a:r>
              <a:rPr lang="es-MX" altLang="es-MX" dirty="0"/>
              <a:t>!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119336" y="476672"/>
            <a:ext cx="7272808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</a:rPr>
              <a:t>La serie de reacción de Bowen muestra el orden de cristalización al enfriarse el magma Minerales: </a:t>
            </a:r>
            <a:r>
              <a:rPr lang="es-MX" altLang="es-MX" sz="1600" dirty="0" err="1">
                <a:latin typeface="Times New Roman" panose="02020603050405020304" pitchFamily="18" charset="0"/>
              </a:rPr>
              <a:t>Maf</a:t>
            </a:r>
            <a:r>
              <a:rPr lang="es-MX" altLang="es-MX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altLang="es-MX" sz="1600" dirty="0" err="1">
                <a:latin typeface="Times New Roman" panose="02020603050405020304" pitchFamily="18" charset="0"/>
              </a:rPr>
              <a:t>cos</a:t>
            </a: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 intermedios  </a:t>
            </a:r>
            <a:r>
              <a:rPr lang="es-MX" altLang="es-MX" sz="16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felsicos</a:t>
            </a:r>
            <a:endParaRPr lang="es-MX" altLang="es-MX" sz="1600" dirty="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Generalmente: de oscuros o negros a claros o blancos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MX" altLang="es-MX" sz="16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latin typeface="Times New Roman" panose="02020603050405020304" pitchFamily="18" charset="0"/>
              </a:rPr>
              <a:t>Serie continua:</a:t>
            </a:r>
            <a:r>
              <a:rPr lang="es-MX" altLang="es-MX" sz="1600" dirty="0">
                <a:latin typeface="Times New Roman" panose="02020603050405020304" pitchFamily="18" charset="0"/>
              </a:rPr>
              <a:t> (feldespatos). Los minerales cristalizados temprano (máficos) remueven átomos del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</a:rPr>
              <a:t>magma, de tal forma que la composición cambia al continuar el enfriamiento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</a:rPr>
              <a:t>La composición cambia mientras el cristal crece = cristal </a:t>
            </a:r>
            <a:r>
              <a:rPr lang="es-MX" altLang="es-MX" sz="1600" dirty="0" err="1">
                <a:latin typeface="Times New Roman" panose="02020603050405020304" pitchFamily="18" charset="0"/>
              </a:rPr>
              <a:t>zonado</a:t>
            </a:r>
            <a:endParaRPr lang="es-MX" altLang="es-MX" sz="16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MX" altLang="es-MX" sz="16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>
                <a:latin typeface="Times New Roman" panose="02020603050405020304" pitchFamily="18" charset="0"/>
              </a:rPr>
              <a:t>Serie discontinua:</a:t>
            </a:r>
            <a:r>
              <a:rPr lang="es-MX" altLang="es-MX" sz="1600" dirty="0">
                <a:latin typeface="Times New Roman" panose="02020603050405020304" pitchFamily="18" charset="0"/>
              </a:rPr>
              <a:t> (minerales </a:t>
            </a:r>
            <a:r>
              <a:rPr lang="es-MX" altLang="es-MX" sz="1600" dirty="0" err="1">
                <a:latin typeface="Times New Roman" panose="02020603050405020304" pitchFamily="18" charset="0"/>
              </a:rPr>
              <a:t>maficos</a:t>
            </a:r>
            <a:r>
              <a:rPr lang="es-MX" altLang="es-MX" sz="1600" dirty="0">
                <a:latin typeface="Times New Roman" panose="02020603050405020304" pitchFamily="18" charset="0"/>
              </a:rPr>
              <a:t>) mientras el magma se enfría, los primeros cristales se vuelven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</a:rPr>
              <a:t>Inestables y reaccionan con el magma remanente y se convierten en minerales nuevos, es decir,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</a:rPr>
              <a:t>Olivino </a:t>
            </a: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  piroxeno  anfíbol  micas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Los minerales tempranos son mas grandes y mejor formados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Entre mas dure el enfriamiento mas grandes los cristales, puede tomar miles de años.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Se puede interpretar “La historia del enfriamiento”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Texturas: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Vidrio = enfriamiento rápido (sin cristales) (liquido viscoso)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Afanítica: Extrusiva, cristales pequeños, enfriamiento rápido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Faneritica</a:t>
            </a: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: Intrusiva. Cristales grandes, enfriamiento lento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Porfiritica</a:t>
            </a: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: Cristales grandes y pequeños, enfriamiento lento al principio, al final enfriamiento </a:t>
            </a:r>
            <a:r>
              <a:rPr lang="es-MX" altLang="es-MX" sz="16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rapido</a:t>
            </a:r>
            <a:r>
              <a:rPr lang="es-MX" altLang="es-MX" sz="1600" dirty="0">
                <a:latin typeface="Times New Roman" panose="02020603050405020304" pitchFamily="18" charset="0"/>
                <a:sym typeface="Wingdings" panose="05000000000000000000" pitchFamily="2" charset="2"/>
              </a:rPr>
              <a:t>, mezcla de fenocristales (cristales grandes) inmersos en una masa (matriz) de cristales pequeños.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332656"/>
            <a:ext cx="4067175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3645024"/>
            <a:ext cx="3600450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03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836712"/>
            <a:ext cx="7131499" cy="527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2 CuadroTexto"/>
          <p:cNvSpPr txBox="1">
            <a:spLocks noChangeArrowheads="1"/>
          </p:cNvSpPr>
          <p:nvPr/>
        </p:nvSpPr>
        <p:spPr bwMode="auto">
          <a:xfrm>
            <a:off x="3215680" y="188640"/>
            <a:ext cx="4899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dirty="0">
                <a:cs typeface="Arial" panose="020B0604020202020204" pitchFamily="34" charset="0"/>
              </a:rPr>
              <a:t>Diferenciación Magmática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F00D87-6AD8-4E8D-B58F-D1D727236B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7" t="15000" r="6595" b="1282"/>
          <a:stretch/>
        </p:blipFill>
        <p:spPr>
          <a:xfrm>
            <a:off x="31639" y="1556791"/>
            <a:ext cx="4868537" cy="3600401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reeform 2"/>
          <p:cNvSpPr>
            <a:spLocks/>
          </p:cNvSpPr>
          <p:nvPr/>
        </p:nvSpPr>
        <p:spPr bwMode="auto">
          <a:xfrm>
            <a:off x="7967664" y="4365625"/>
            <a:ext cx="720725" cy="215900"/>
          </a:xfrm>
          <a:custGeom>
            <a:avLst/>
            <a:gdLst>
              <a:gd name="T0" fmla="*/ 0 w 454"/>
              <a:gd name="T1" fmla="*/ 2147483646 h 136"/>
              <a:gd name="T2" fmla="*/ 2147483646 w 454"/>
              <a:gd name="T3" fmla="*/ 0 h 136"/>
              <a:gd name="T4" fmla="*/ 0 60000 65536"/>
              <a:gd name="T5" fmla="*/ 0 60000 65536"/>
              <a:gd name="T6" fmla="*/ 0 w 454"/>
              <a:gd name="T7" fmla="*/ 0 h 136"/>
              <a:gd name="T8" fmla="*/ 454 w 454"/>
              <a:gd name="T9" fmla="*/ 136 h 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4" h="136">
                <a:moveTo>
                  <a:pt x="0" y="136"/>
                </a:moveTo>
                <a:cubicBezTo>
                  <a:pt x="0" y="136"/>
                  <a:pt x="227" y="68"/>
                  <a:pt x="454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7347" name="Line 3"/>
          <p:cNvSpPr>
            <a:spLocks noChangeShapeType="1"/>
          </p:cNvSpPr>
          <p:nvPr/>
        </p:nvSpPr>
        <p:spPr bwMode="auto">
          <a:xfrm flipV="1">
            <a:off x="3432176" y="2852738"/>
            <a:ext cx="2519363" cy="29527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5951539" y="1412876"/>
            <a:ext cx="2160587" cy="14398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grpSp>
        <p:nvGrpSpPr>
          <p:cNvPr id="57349" name="Group 5"/>
          <p:cNvGrpSpPr>
            <a:grpSpLocks/>
          </p:cNvGrpSpPr>
          <p:nvPr/>
        </p:nvGrpSpPr>
        <p:grpSpPr bwMode="auto">
          <a:xfrm>
            <a:off x="2424114" y="363500"/>
            <a:ext cx="7488237" cy="6234151"/>
            <a:chOff x="476" y="-46"/>
            <a:chExt cx="4997" cy="4376"/>
          </a:xfrm>
        </p:grpSpPr>
        <p:pic>
          <p:nvPicPr>
            <p:cNvPr id="5735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-17"/>
              <a:ext cx="4717" cy="4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1" name="Oval 7"/>
            <p:cNvSpPr>
              <a:spLocks noChangeArrowheads="1"/>
            </p:cNvSpPr>
            <p:nvPr/>
          </p:nvSpPr>
          <p:spPr bwMode="auto">
            <a:xfrm>
              <a:off x="1292" y="2614"/>
              <a:ext cx="998" cy="1134"/>
            </a:xfrm>
            <a:prstGeom prst="ellipse">
              <a:avLst/>
            </a:prstGeom>
            <a:solidFill>
              <a:schemeClr val="accent2">
                <a:alpha val="58823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/>
            </a:p>
          </p:txBody>
        </p:sp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>
              <a:off x="1292" y="2976"/>
              <a:ext cx="945" cy="4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/>
                <a:t>Basaltos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/>
                <a:t>(y/o gabros)</a:t>
              </a:r>
            </a:p>
          </p:txBody>
        </p:sp>
        <p:sp>
          <p:nvSpPr>
            <p:cNvPr id="57353" name="Oval 9"/>
            <p:cNvSpPr>
              <a:spLocks noChangeArrowheads="1"/>
            </p:cNvSpPr>
            <p:nvPr/>
          </p:nvSpPr>
          <p:spPr bwMode="auto">
            <a:xfrm>
              <a:off x="3969" y="1933"/>
              <a:ext cx="907" cy="1270"/>
            </a:xfrm>
            <a:prstGeom prst="ellipse">
              <a:avLst/>
            </a:prstGeom>
            <a:solidFill>
              <a:srgbClr val="FF5050">
                <a:alpha val="58823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/>
            </a:p>
          </p:txBody>
        </p:sp>
        <p:sp>
          <p:nvSpPr>
            <p:cNvPr id="57354" name="Text Box 10"/>
            <p:cNvSpPr txBox="1">
              <a:spLocks noChangeArrowheads="1"/>
            </p:cNvSpPr>
            <p:nvPr/>
          </p:nvSpPr>
          <p:spPr bwMode="auto">
            <a:xfrm>
              <a:off x="4059" y="1389"/>
              <a:ext cx="982" cy="454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/>
                <a:t>Riolitas (y/o granitos)</a:t>
              </a:r>
            </a:p>
          </p:txBody>
        </p:sp>
        <p:sp>
          <p:nvSpPr>
            <p:cNvPr id="57355" name="Freeform 11"/>
            <p:cNvSpPr>
              <a:spLocks/>
            </p:cNvSpPr>
            <p:nvPr/>
          </p:nvSpPr>
          <p:spPr bwMode="auto">
            <a:xfrm>
              <a:off x="1429" y="346"/>
              <a:ext cx="2177" cy="2359"/>
            </a:xfrm>
            <a:custGeom>
              <a:avLst/>
              <a:gdLst>
                <a:gd name="T0" fmla="*/ 0 w 2177"/>
                <a:gd name="T1" fmla="*/ 2359 h 2359"/>
                <a:gd name="T2" fmla="*/ 408 w 2177"/>
                <a:gd name="T3" fmla="*/ 1542 h 2359"/>
                <a:gd name="T4" fmla="*/ 725 w 2177"/>
                <a:gd name="T5" fmla="*/ 1043 h 2359"/>
                <a:gd name="T6" fmla="*/ 1224 w 2177"/>
                <a:gd name="T7" fmla="*/ 544 h 2359"/>
                <a:gd name="T8" fmla="*/ 1814 w 2177"/>
                <a:gd name="T9" fmla="*/ 136 h 2359"/>
                <a:gd name="T10" fmla="*/ 2177 w 2177"/>
                <a:gd name="T11" fmla="*/ 0 h 23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77"/>
                <a:gd name="T19" fmla="*/ 0 h 2359"/>
                <a:gd name="T20" fmla="*/ 2177 w 2177"/>
                <a:gd name="T21" fmla="*/ 2359 h 23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77" h="2359">
                  <a:moveTo>
                    <a:pt x="0" y="2359"/>
                  </a:moveTo>
                  <a:cubicBezTo>
                    <a:pt x="143" y="2060"/>
                    <a:pt x="287" y="1761"/>
                    <a:pt x="408" y="1542"/>
                  </a:cubicBezTo>
                  <a:cubicBezTo>
                    <a:pt x="529" y="1323"/>
                    <a:pt x="589" y="1209"/>
                    <a:pt x="725" y="1043"/>
                  </a:cubicBezTo>
                  <a:cubicBezTo>
                    <a:pt x="861" y="877"/>
                    <a:pt x="1042" y="695"/>
                    <a:pt x="1224" y="544"/>
                  </a:cubicBezTo>
                  <a:cubicBezTo>
                    <a:pt x="1406" y="393"/>
                    <a:pt x="1655" y="227"/>
                    <a:pt x="1814" y="136"/>
                  </a:cubicBezTo>
                  <a:cubicBezTo>
                    <a:pt x="1973" y="45"/>
                    <a:pt x="2075" y="22"/>
                    <a:pt x="2177" y="0"/>
                  </a:cubicBezTo>
                </a:path>
              </a:pathLst>
            </a:custGeom>
            <a:noFill/>
            <a:ln w="76200" cmpd="sng">
              <a:solidFill>
                <a:srgbClr val="008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57356" name="Freeform 12"/>
            <p:cNvSpPr>
              <a:spLocks/>
            </p:cNvSpPr>
            <p:nvPr/>
          </p:nvSpPr>
          <p:spPr bwMode="auto">
            <a:xfrm>
              <a:off x="1784" y="2478"/>
              <a:ext cx="2457" cy="876"/>
            </a:xfrm>
            <a:custGeom>
              <a:avLst/>
              <a:gdLst>
                <a:gd name="T0" fmla="*/ 98 w 2457"/>
                <a:gd name="T1" fmla="*/ 861 h 876"/>
                <a:gd name="T2" fmla="*/ 98 w 2457"/>
                <a:gd name="T3" fmla="*/ 816 h 876"/>
                <a:gd name="T4" fmla="*/ 688 w 2457"/>
                <a:gd name="T5" fmla="*/ 498 h 876"/>
                <a:gd name="T6" fmla="*/ 1459 w 2457"/>
                <a:gd name="T7" fmla="*/ 226 h 876"/>
                <a:gd name="T8" fmla="*/ 2094 w 2457"/>
                <a:gd name="T9" fmla="*/ 90 h 876"/>
                <a:gd name="T10" fmla="*/ 2457 w 2457"/>
                <a:gd name="T11" fmla="*/ 0 h 8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57"/>
                <a:gd name="T19" fmla="*/ 0 h 876"/>
                <a:gd name="T20" fmla="*/ 2457 w 2457"/>
                <a:gd name="T21" fmla="*/ 876 h 8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57" h="876">
                  <a:moveTo>
                    <a:pt x="98" y="861"/>
                  </a:moveTo>
                  <a:cubicBezTo>
                    <a:pt x="49" y="868"/>
                    <a:pt x="0" y="876"/>
                    <a:pt x="98" y="816"/>
                  </a:cubicBezTo>
                  <a:cubicBezTo>
                    <a:pt x="196" y="756"/>
                    <a:pt x="461" y="596"/>
                    <a:pt x="688" y="498"/>
                  </a:cubicBezTo>
                  <a:cubicBezTo>
                    <a:pt x="915" y="400"/>
                    <a:pt x="1225" y="294"/>
                    <a:pt x="1459" y="226"/>
                  </a:cubicBezTo>
                  <a:cubicBezTo>
                    <a:pt x="1693" y="158"/>
                    <a:pt x="1928" y="128"/>
                    <a:pt x="2094" y="90"/>
                  </a:cubicBezTo>
                  <a:cubicBezTo>
                    <a:pt x="2260" y="52"/>
                    <a:pt x="2358" y="26"/>
                    <a:pt x="2457" y="0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57357" name="Text Box 13"/>
            <p:cNvSpPr txBox="1">
              <a:spLocks noChangeArrowheads="1"/>
            </p:cNvSpPr>
            <p:nvPr/>
          </p:nvSpPr>
          <p:spPr bwMode="auto">
            <a:xfrm>
              <a:off x="3923" y="527"/>
              <a:ext cx="902" cy="454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/>
                <a:t>Saturación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/>
                <a:t>en sílice</a:t>
              </a:r>
            </a:p>
          </p:txBody>
        </p:sp>
        <p:sp>
          <p:nvSpPr>
            <p:cNvPr id="57358" name="Text Box 14"/>
            <p:cNvSpPr txBox="1">
              <a:spLocks noChangeArrowheads="1"/>
            </p:cNvSpPr>
            <p:nvPr/>
          </p:nvSpPr>
          <p:spPr bwMode="auto">
            <a:xfrm>
              <a:off x="476" y="-46"/>
              <a:ext cx="2550" cy="4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 b="1" dirty="0"/>
                <a:t>Series Alcalinas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 dirty="0"/>
                <a:t>Evolucionan hacia rocas sub-saturadas</a:t>
              </a:r>
            </a:p>
          </p:txBody>
        </p:sp>
        <p:sp>
          <p:nvSpPr>
            <p:cNvPr id="57359" name="Text Box 15"/>
            <p:cNvSpPr txBox="1">
              <a:spLocks noChangeArrowheads="1"/>
            </p:cNvSpPr>
            <p:nvPr/>
          </p:nvSpPr>
          <p:spPr bwMode="auto">
            <a:xfrm>
              <a:off x="2608" y="3158"/>
              <a:ext cx="2125" cy="5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Serie Sub-alcalina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Evolucionan hacia rocas saturadas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 dirty="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(«</a:t>
              </a:r>
              <a:r>
                <a:rPr lang="es-MX" alt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es-MX" altLang="es-MX" sz="16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B-A-D-R</a:t>
              </a:r>
              <a:r>
                <a:rPr lang="es-MX" altLang="es-MX" sz="1600" dirty="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»)</a:t>
              </a:r>
            </a:p>
          </p:txBody>
        </p:sp>
        <p:sp>
          <p:nvSpPr>
            <p:cNvPr id="57360" name="Text Box 16"/>
            <p:cNvSpPr txBox="1">
              <a:spLocks noChangeArrowheads="1"/>
            </p:cNvSpPr>
            <p:nvPr/>
          </p:nvSpPr>
          <p:spPr bwMode="auto">
            <a:xfrm>
              <a:off x="4238" y="2160"/>
              <a:ext cx="1235" cy="4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 b="1"/>
                <a:t>Riolitas  (y/o Granitos)</a:t>
              </a:r>
            </a:p>
          </p:txBody>
        </p:sp>
      </p:grp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9C8AB9B-0909-4FB1-B31B-ECBE0BC7C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1100" y="241300"/>
            <a:ext cx="7289800" cy="842963"/>
          </a:xfrm>
        </p:spPr>
        <p:txBody>
          <a:bodyPr/>
          <a:lstStyle/>
          <a:p>
            <a:pPr eaLnBrk="1" hangingPunct="1"/>
            <a:r>
              <a:rPr lang="es-MX" altLang="es-MX"/>
              <a:t>Elementos Mayores</a:t>
            </a:r>
          </a:p>
        </p:txBody>
      </p:sp>
      <p:pic>
        <p:nvPicPr>
          <p:cNvPr id="17411" name="Picture 4" descr="http://pubs.usgs.gov/circ/c1143/html/fig9.jpg">
            <a:extLst>
              <a:ext uri="{FF2B5EF4-FFF2-40B4-BE49-F238E27FC236}">
                <a16:creationId xmlns:a16="http://schemas.microsoft.com/office/drawing/2014/main" id="{B4F99EAE-7DBC-476E-87D8-88A3EEE5C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700213"/>
            <a:ext cx="86995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">
            <a:extLst>
              <a:ext uri="{FF2B5EF4-FFF2-40B4-BE49-F238E27FC236}">
                <a16:creationId xmlns:a16="http://schemas.microsoft.com/office/drawing/2014/main" id="{DC477B64-CFEA-4CBE-B9D0-09726949A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1928813"/>
            <a:ext cx="45624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Elementos Mayores y Menores se muestran en naranja.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Concentraciones (% peso)  usualmente como óxidos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En azul, hidrogeno (H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O, H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S, HCl, HF) y Carbono (CO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, CH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4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), Nitrógeno (N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, NO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, NH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3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) y Azufre  (H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S, SO</a:t>
            </a:r>
            <a:r>
              <a:rPr lang="es-MX" altLang="es-MX" sz="1400" baseline="-25000">
                <a:solidFill>
                  <a:srgbClr val="000066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400">
                <a:solidFill>
                  <a:srgbClr val="000066"/>
                </a:solidFill>
                <a:latin typeface="Tahoma" panose="020B0604030504040204" pitchFamily="34" charset="0"/>
              </a:rPr>
              <a:t>), son gases importantes  en magmas, y son liberados en las erupciones.</a:t>
            </a:r>
          </a:p>
        </p:txBody>
      </p:sp>
    </p:spTree>
    <p:extLst>
      <p:ext uri="{BB962C8B-B14F-4D97-AF65-F5344CB8AC3E}">
        <p14:creationId xmlns:p14="http://schemas.microsoft.com/office/powerpoint/2010/main" val="2480251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88F5F8C-B32A-4AFC-A6E5-746B8F82C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188913"/>
            <a:ext cx="5472113" cy="4095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2000" b="1">
                <a:solidFill>
                  <a:schemeClr val="tx2"/>
                </a:solidFill>
                <a:latin typeface="Tahoma" panose="020B0604030504040204" pitchFamily="34" charset="0"/>
              </a:rPr>
              <a:t>Clasificación química de rocas ígneas</a:t>
            </a:r>
          </a:p>
        </p:txBody>
      </p:sp>
      <p:graphicFrame>
        <p:nvGraphicFramePr>
          <p:cNvPr id="73731" name="Group 3">
            <a:extLst>
              <a:ext uri="{FF2B5EF4-FFF2-40B4-BE49-F238E27FC236}">
                <a16:creationId xmlns:a16="http://schemas.microsoft.com/office/drawing/2014/main" id="{300D7953-110C-4442-BEA0-2B3E8EE452E0}"/>
              </a:ext>
            </a:extLst>
          </p:cNvPr>
          <p:cNvGraphicFramePr>
            <a:graphicFrameLocks noGrp="1"/>
          </p:cNvGraphicFramePr>
          <p:nvPr/>
        </p:nvGraphicFramePr>
        <p:xfrm>
          <a:off x="1631950" y="1196975"/>
          <a:ext cx="5472113" cy="5578475"/>
        </p:xfrm>
        <a:graphic>
          <a:graphicData uri="http://schemas.openxmlformats.org/drawingml/2006/table">
            <a:tbl>
              <a:tblPr/>
              <a:tblGrid>
                <a:gridCol w="3321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2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Elementos mayores: &gt; 1%</a:t>
                      </a:r>
                    </a:p>
                  </a:txBody>
                  <a:tcPr marL="45716" marR="45716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s-MX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s-MX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FeO</a:t>
                      </a:r>
                      <a:endParaRPr kumimoji="0" lang="es-MX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MgO</a:t>
                      </a:r>
                      <a:endParaRPr kumimoji="0" lang="es-MX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CaO</a:t>
                      </a:r>
                      <a:endParaRPr kumimoji="0" lang="es-MX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marL="45716" marR="4571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9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Elementos menores:  0.1 - 1% (Usualmente se incluyen con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los elementos mayores)</a:t>
                      </a:r>
                    </a:p>
                  </a:txBody>
                  <a:tcPr marL="45716" marR="45716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s-MX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MnO</a:t>
                      </a:r>
                      <a:endParaRPr kumimoji="0" lang="es-MX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s-MX" sz="16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</a:t>
                      </a:r>
                      <a:r>
                        <a:rPr kumimoji="0" lang="es-MX" sz="1600" b="1" i="0" u="none" strike="noStrike" cap="none" normalizeH="0" baseline="-1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16" marR="4571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Elementos traza: &lt;0.1%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Se expresan en ppm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(1% = 10,000 ppm)</a:t>
                      </a:r>
                    </a:p>
                  </a:txBody>
                  <a:tcPr marL="45716" marR="45716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Rb, Nb, Li, Be, La, Ce, Th, U, etc.</a:t>
                      </a:r>
                    </a:p>
                  </a:txBody>
                  <a:tcPr marL="45716" marR="4571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Relaciones isotópicas</a:t>
                      </a:r>
                    </a:p>
                  </a:txBody>
                  <a:tcPr marL="45716" marR="45716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87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Sr/</a:t>
                      </a: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Sr</a:t>
                      </a:r>
                      <a:endParaRPr kumimoji="0" 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143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Nd/</a:t>
                      </a: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Nd</a:t>
                      </a:r>
                      <a:endParaRPr kumimoji="0" 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207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Pb/</a:t>
                      </a: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Pb</a:t>
                      </a:r>
                      <a:endParaRPr kumimoji="0" 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206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Pb/</a:t>
                      </a: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Pb</a:t>
                      </a:r>
                      <a:endParaRPr kumimoji="0" lang="es-MX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d"/>
                        <a:tabLst/>
                      </a:pPr>
                      <a:r>
                        <a:rPr kumimoji="0" lang="es-MX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O, etc.</a:t>
                      </a:r>
                    </a:p>
                  </a:txBody>
                  <a:tcPr marL="45716" marR="4571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76" name="Rectangle 20">
            <a:extLst>
              <a:ext uri="{FF2B5EF4-FFF2-40B4-BE49-F238E27FC236}">
                <a16:creationId xmlns:a16="http://schemas.microsoft.com/office/drawing/2014/main" id="{1C6AAE24-766B-4362-90EA-E244A024D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692150"/>
            <a:ext cx="2376487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2000" b="1">
                <a:solidFill>
                  <a:srgbClr val="000099"/>
                </a:solidFill>
                <a:latin typeface="Tahoma" panose="020B0604030504040204" pitchFamily="34" charset="0"/>
              </a:rPr>
              <a:t>Análisis de rocas</a:t>
            </a:r>
          </a:p>
        </p:txBody>
      </p:sp>
      <p:pic>
        <p:nvPicPr>
          <p:cNvPr id="19477" name="Picture 24" descr="Resultado de imagen para composicion quimica de las rocas igneas">
            <a:extLst>
              <a:ext uri="{FF2B5EF4-FFF2-40B4-BE49-F238E27FC236}">
                <a16:creationId xmlns:a16="http://schemas.microsoft.com/office/drawing/2014/main" id="{48E85EBC-B963-4BDE-AA84-1AECD1284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2924175"/>
            <a:ext cx="3384550" cy="167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478" name="Grupo 2">
            <a:extLst>
              <a:ext uri="{FF2B5EF4-FFF2-40B4-BE49-F238E27FC236}">
                <a16:creationId xmlns:a16="http://schemas.microsoft.com/office/drawing/2014/main" id="{4DEA9F84-EA2B-405E-89F0-8ED8E1964C20}"/>
              </a:ext>
            </a:extLst>
          </p:cNvPr>
          <p:cNvGrpSpPr>
            <a:grpSpLocks/>
          </p:cNvGrpSpPr>
          <p:nvPr/>
        </p:nvGrpSpPr>
        <p:grpSpPr bwMode="auto">
          <a:xfrm>
            <a:off x="7175500" y="1557338"/>
            <a:ext cx="3384550" cy="1101725"/>
            <a:chOff x="5651500" y="1557338"/>
            <a:chExt cx="3384550" cy="1101725"/>
          </a:xfrm>
        </p:grpSpPr>
        <p:pic>
          <p:nvPicPr>
            <p:cNvPr id="19479" name="Picture 22" descr="Resultado de imagen para composicion quimica de las rocas igneas">
              <a:extLst>
                <a:ext uri="{FF2B5EF4-FFF2-40B4-BE49-F238E27FC236}">
                  <a16:creationId xmlns:a16="http://schemas.microsoft.com/office/drawing/2014/main" id="{5E35B017-1AB3-472C-9943-8909507CD1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500" y="1557338"/>
              <a:ext cx="3384550" cy="11017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80" name="CuadroTexto 1">
              <a:extLst>
                <a:ext uri="{FF2B5EF4-FFF2-40B4-BE49-F238E27FC236}">
                  <a16:creationId xmlns:a16="http://schemas.microsoft.com/office/drawing/2014/main" id="{6BA8692C-A5F9-43DC-A09D-5A8F1A695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5493" y="1557338"/>
              <a:ext cx="1496563" cy="3539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MX" altLang="es-MX" sz="17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Los 8 grandes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1500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ject 2">
            <a:extLst>
              <a:ext uri="{FF2B5EF4-FFF2-40B4-BE49-F238E27FC236}">
                <a16:creationId xmlns:a16="http://schemas.microsoft.com/office/drawing/2014/main" id="{30A6037D-4F16-476C-93CA-F85C6346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0"/>
            <a:ext cx="11233150" cy="1230313"/>
          </a:xfrm>
        </p:spPr>
        <p:txBody>
          <a:bodyPr lIns="0" tIns="0" rIns="0" bIns="0">
            <a:spAutoFit/>
          </a:bodyPr>
          <a:lstStyle/>
          <a:p>
            <a:pPr marL="11113" indent="-11113"/>
            <a:r>
              <a:rPr lang="es-MX" altLang="es-MX" sz="4000">
                <a:latin typeface="Times New Roman" panose="02020603050405020304" pitchFamily="18" charset="0"/>
                <a:cs typeface="Times New Roman" panose="02020603050405020304" pitchFamily="18" charset="0"/>
              </a:rPr>
              <a:t>Las rocas ígneas tienen un rango limitado de composiciones  químicas</a:t>
            </a:r>
          </a:p>
        </p:txBody>
      </p:sp>
      <p:sp>
        <p:nvSpPr>
          <p:cNvPr id="21507" name="object 3">
            <a:extLst>
              <a:ext uri="{FF2B5EF4-FFF2-40B4-BE49-F238E27FC236}">
                <a16:creationId xmlns:a16="http://schemas.microsoft.com/office/drawing/2014/main" id="{B7CC9638-AE7B-4A35-926C-C3C696C1A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1800225"/>
            <a:ext cx="11736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12738" indent="-30162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00"/>
              </a:buClr>
              <a:buFont typeface="Times New Roman" panose="02020603050405020304" pitchFamily="18" charset="0"/>
              <a:buChar char="•"/>
            </a:pPr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Están compuestas mayormente de unos pocos elementos mayores (</a:t>
            </a:r>
            <a:r>
              <a:rPr lang="es-MX" altLang="es-MX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generalmente &gt;1.0 wt%)</a:t>
            </a:r>
          </a:p>
        </p:txBody>
      </p:sp>
      <p:grpSp>
        <p:nvGrpSpPr>
          <p:cNvPr id="21508" name="Grupo 1">
            <a:extLst>
              <a:ext uri="{FF2B5EF4-FFF2-40B4-BE49-F238E27FC236}">
                <a16:creationId xmlns:a16="http://schemas.microsoft.com/office/drawing/2014/main" id="{70A9404F-32FD-4A37-8F76-9104BF6B4C19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2636838"/>
            <a:ext cx="3897313" cy="3157537"/>
            <a:chOff x="2803525" y="2840038"/>
            <a:chExt cx="3897313" cy="3157537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827B900-1963-4A4C-8B36-F9FA0A534E87}"/>
                </a:ext>
              </a:extLst>
            </p:cNvPr>
            <p:cNvSpPr txBox="1"/>
            <p:nvPr/>
          </p:nvSpPr>
          <p:spPr>
            <a:xfrm>
              <a:off x="2803525" y="2840038"/>
              <a:ext cx="1060450" cy="315753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263352" indent="-252146" eaLnBrk="1" hangingPunct="1"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eO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MgO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  <a:p>
              <a:pPr marL="263352" indent="-252146" eaLnBrk="1" hangingPunct="1">
                <a:spcBef>
                  <a:spcPts val="507"/>
                </a:spcBef>
                <a:buClr>
                  <a:srgbClr val="FFFFFF"/>
                </a:buClr>
                <a:buFont typeface="Times New Roman"/>
                <a:buChar char="–"/>
                <a:tabLst>
                  <a:tab pos="263352" algn="l"/>
                </a:tabLst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sz="2200" baseline="-208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8973A19-12C1-4233-BA7A-EA3559AD88D8}"/>
                </a:ext>
              </a:extLst>
            </p:cNvPr>
            <p:cNvSpPr txBox="1"/>
            <p:nvPr/>
          </p:nvSpPr>
          <p:spPr>
            <a:xfrm>
              <a:off x="4821238" y="2840038"/>
              <a:ext cx="1879600" cy="33813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11206" eaLnBrk="1" hangingPunct="1">
                <a:defRPr/>
              </a:pP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30-7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r>
                <a:rPr lang="es-MX"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en peso</a:t>
              </a:r>
              <a:endParaRPr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E29CB5C-BA23-4203-98D7-501B1A08DC91}"/>
                </a:ext>
              </a:extLst>
            </p:cNvPr>
            <p:cNvSpPr txBox="1"/>
            <p:nvPr/>
          </p:nvSpPr>
          <p:spPr>
            <a:xfrm>
              <a:off x="4821238" y="5256213"/>
              <a:ext cx="1812925" cy="7413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11206" eaLnBrk="1" hangingPunct="1"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r>
                <a:rPr lang="es-MX"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en peso</a:t>
              </a:r>
              <a:endParaRPr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1206" eaLnBrk="1" hangingPunct="1">
                <a:spcBef>
                  <a:spcPts val="507"/>
                </a:spcBef>
                <a:defRPr/>
              </a:pP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r>
                <a:rPr lang="es-MX" sz="2200" spc="-4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en peso</a:t>
              </a:r>
              <a:endParaRPr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3360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82ED8A34-4B96-472B-9519-BA5EBBACD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688" y="3213100"/>
            <a:ext cx="9218612" cy="27336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MX" altLang="es-MX" sz="2400">
                <a:solidFill>
                  <a:srgbClr val="FF0000"/>
                </a:solidFill>
              </a:rPr>
              <a:t>Elementos mayores</a:t>
            </a:r>
            <a:r>
              <a:rPr lang="es-MX" altLang="es-MX" sz="2400"/>
              <a:t>: Concentración &gt;1%</a:t>
            </a:r>
          </a:p>
          <a:p>
            <a:pPr lvl="1" eaLnBrk="1" hangingPunct="1">
              <a:buFontTx/>
              <a:buNone/>
            </a:pPr>
            <a:r>
              <a:rPr lang="es-MX" altLang="es-MX" sz="2400"/>
              <a:t>SiO</a:t>
            </a:r>
            <a:r>
              <a:rPr lang="es-MX" altLang="es-MX" sz="2400" baseline="-25000"/>
              <a:t>2</a:t>
            </a:r>
            <a:r>
              <a:rPr lang="es-MX" altLang="es-MX" sz="2400"/>
              <a:t>  </a:t>
            </a:r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MX" altLang="es-MX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4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altLang="es-MX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altLang="es-MX" sz="2400"/>
              <a:t>  (Hierro como FeO, Fe</a:t>
            </a:r>
            <a:r>
              <a:rPr lang="es-MX" altLang="es-MX" sz="2400" baseline="-25000"/>
              <a:t>2</a:t>
            </a:r>
            <a:r>
              <a:rPr lang="es-MX" altLang="es-MX" sz="2400"/>
              <a:t>O</a:t>
            </a:r>
            <a:r>
              <a:rPr lang="es-MX" altLang="es-MX" sz="2400" baseline="-25000"/>
              <a:t>3</a:t>
            </a:r>
            <a:r>
              <a:rPr lang="es-MX" altLang="es-MX" sz="2400"/>
              <a:t>) MgO  CaO  Na</a:t>
            </a:r>
            <a:r>
              <a:rPr lang="es-MX" altLang="es-MX" sz="2400" baseline="-25000"/>
              <a:t>2</a:t>
            </a:r>
            <a:r>
              <a:rPr lang="es-MX" altLang="es-MX" sz="2400"/>
              <a:t>O  K</a:t>
            </a:r>
            <a:r>
              <a:rPr lang="es-MX" altLang="es-MX" sz="2400" baseline="-25000"/>
              <a:t>2</a:t>
            </a:r>
            <a:r>
              <a:rPr lang="es-MX" altLang="es-MX" sz="2400"/>
              <a:t>O  H</a:t>
            </a:r>
            <a:r>
              <a:rPr lang="es-MX" altLang="es-MX" sz="2400" baseline="-25000"/>
              <a:t>2</a:t>
            </a:r>
            <a:r>
              <a:rPr lang="es-MX" altLang="es-MX" sz="2400"/>
              <a:t>O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MX" altLang="es-MX" sz="2400">
                <a:solidFill>
                  <a:srgbClr val="FF0000"/>
                </a:solidFill>
              </a:rPr>
              <a:t>Elementos Menores</a:t>
            </a:r>
            <a:r>
              <a:rPr lang="es-MX" altLang="es-MX" sz="2400"/>
              <a:t>: normalmente  0.1 - 1%</a:t>
            </a:r>
          </a:p>
          <a:p>
            <a:pPr lvl="1" eaLnBrk="1" hangingPunct="1">
              <a:buFontTx/>
              <a:buNone/>
            </a:pPr>
            <a:r>
              <a:rPr lang="es-MX" altLang="es-MX" sz="2400"/>
              <a:t>TiO</a:t>
            </a:r>
            <a:r>
              <a:rPr lang="es-MX" altLang="es-MX" sz="2400" baseline="-25000"/>
              <a:t>2</a:t>
            </a:r>
            <a:r>
              <a:rPr lang="es-MX" altLang="es-MX" sz="2400"/>
              <a:t>  MnO  P</a:t>
            </a:r>
            <a:r>
              <a:rPr lang="es-MX" altLang="es-MX" sz="2400" baseline="-25000"/>
              <a:t>2</a:t>
            </a:r>
            <a:r>
              <a:rPr lang="es-MX" altLang="es-MX" sz="2400"/>
              <a:t>O</a:t>
            </a:r>
            <a:r>
              <a:rPr lang="es-MX" altLang="es-MX" sz="2400" baseline="-25000"/>
              <a:t>5</a:t>
            </a:r>
            <a:r>
              <a:rPr lang="es-MX" altLang="es-MX" sz="2400"/>
              <a:t>  CO</a:t>
            </a:r>
            <a:r>
              <a:rPr lang="es-MX" altLang="es-MX" sz="2400" baseline="-25000"/>
              <a:t>2</a:t>
            </a:r>
            <a:endParaRPr lang="es-MX" altLang="es-MX" sz="24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s-MX" altLang="es-MX" sz="2400">
                <a:solidFill>
                  <a:srgbClr val="FF0000"/>
                </a:solidFill>
              </a:rPr>
              <a:t>Elementos traza</a:t>
            </a:r>
            <a:r>
              <a:rPr lang="es-MX" altLang="es-MX" sz="2400"/>
              <a:t>: Todo lo demás usualmente &lt; 0.1%</a:t>
            </a:r>
          </a:p>
        </p:txBody>
      </p:sp>
      <p:grpSp>
        <p:nvGrpSpPr>
          <p:cNvPr id="23555" name="Group 61">
            <a:extLst>
              <a:ext uri="{FF2B5EF4-FFF2-40B4-BE49-F238E27FC236}">
                <a16:creationId xmlns:a16="http://schemas.microsoft.com/office/drawing/2014/main" id="{76BE7D13-7BC2-4078-93D5-3A4B72346D5D}"/>
              </a:ext>
            </a:extLst>
          </p:cNvPr>
          <p:cNvGrpSpPr>
            <a:grpSpLocks/>
          </p:cNvGrpSpPr>
          <p:nvPr/>
        </p:nvGrpSpPr>
        <p:grpSpPr bwMode="auto">
          <a:xfrm>
            <a:off x="1055688" y="549275"/>
            <a:ext cx="3505200" cy="2325688"/>
            <a:chOff x="720" y="144"/>
            <a:chExt cx="2208" cy="1465"/>
          </a:xfrm>
        </p:grpSpPr>
        <p:sp>
          <p:nvSpPr>
            <p:cNvPr id="23558" name="Rectangle 60">
              <a:extLst>
                <a:ext uri="{FF2B5EF4-FFF2-40B4-BE49-F238E27FC236}">
                  <a16:creationId xmlns:a16="http://schemas.microsoft.com/office/drawing/2014/main" id="{5F59ED6B-7F3D-4EAC-8C97-5699891AD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4"/>
              <a:ext cx="2208" cy="146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59" name="Line 7">
              <a:extLst>
                <a:ext uri="{FF2B5EF4-FFF2-40B4-BE49-F238E27FC236}">
                  <a16:creationId xmlns:a16="http://schemas.microsoft.com/office/drawing/2014/main" id="{D5C1097A-4023-4ACB-9153-536662B48A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4"/>
              <a:ext cx="2208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60" name="Rectangle 8">
              <a:extLst>
                <a:ext uri="{FF2B5EF4-FFF2-40B4-BE49-F238E27FC236}">
                  <a16:creationId xmlns:a16="http://schemas.microsoft.com/office/drawing/2014/main" id="{B5EE6F9A-E94F-4B6D-8EE0-B5BFCD4BAB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4"/>
              <a:ext cx="2208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61" name="Line 9">
              <a:extLst>
                <a:ext uri="{FF2B5EF4-FFF2-40B4-BE49-F238E27FC236}">
                  <a16:creationId xmlns:a16="http://schemas.microsoft.com/office/drawing/2014/main" id="{BB4BBDB8-64CF-46E5-A9C5-81758E848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4"/>
              <a:ext cx="1" cy="1465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62" name="Rectangle 10">
              <a:extLst>
                <a:ext uri="{FF2B5EF4-FFF2-40B4-BE49-F238E27FC236}">
                  <a16:creationId xmlns:a16="http://schemas.microsoft.com/office/drawing/2014/main" id="{AABF3B09-82B0-4B9B-9D30-4FC3A66D7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4"/>
              <a:ext cx="11" cy="146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3083" name="Rectangle 11">
              <a:extLst>
                <a:ext uri="{FF2B5EF4-FFF2-40B4-BE49-F238E27FC236}">
                  <a16:creationId xmlns:a16="http://schemas.microsoft.com/office/drawing/2014/main" id="{74121040-6D13-4699-B3CF-FB8CCC64A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155"/>
              <a:ext cx="508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s-MX" sz="1400" b="1" dirty="0">
                  <a:solidFill>
                    <a:srgbClr val="000000"/>
                  </a:solidFill>
                  <a:latin typeface="Arial" charset="0"/>
                </a:rPr>
                <a:t>Elemento</a:t>
              </a:r>
              <a:endParaRPr lang="es-MX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4" name="Rectangle 12">
              <a:extLst>
                <a:ext uri="{FF2B5EF4-FFF2-40B4-BE49-F238E27FC236}">
                  <a16:creationId xmlns:a16="http://schemas.microsoft.com/office/drawing/2014/main" id="{46D3DB73-0D2B-49BE-A619-B778E8388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" y="180"/>
              <a:ext cx="752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s-MX" sz="1400" b="1" dirty="0">
                  <a:solidFill>
                    <a:srgbClr val="000000"/>
                  </a:solidFill>
                  <a:latin typeface="Arial" charset="0"/>
                </a:rPr>
                <a:t>% Peso Oxido</a:t>
              </a:r>
              <a:endParaRPr lang="es-MX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5" name="Rectangle 13">
              <a:extLst>
                <a:ext uri="{FF2B5EF4-FFF2-40B4-BE49-F238E27FC236}">
                  <a16:creationId xmlns:a16="http://schemas.microsoft.com/office/drawing/2014/main" id="{1C2E4768-D11B-43A3-9C04-5308B67C5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155"/>
              <a:ext cx="57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s-MX" sz="1400" b="1" dirty="0">
                  <a:solidFill>
                    <a:srgbClr val="000000"/>
                  </a:solidFill>
                  <a:latin typeface="Arial" charset="0"/>
                </a:rPr>
                <a:t>% Atómico</a:t>
              </a:r>
              <a:endParaRPr lang="es-MX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6" name="Rectangle 14">
              <a:extLst>
                <a:ext uri="{FF2B5EF4-FFF2-40B4-BE49-F238E27FC236}">
                  <a16:creationId xmlns:a16="http://schemas.microsoft.com/office/drawing/2014/main" id="{AAD1404B-D8DA-45B8-8FD1-0F6ED6A2B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348"/>
              <a:ext cx="10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 dirty="0">
                  <a:solidFill>
                    <a:srgbClr val="000000"/>
                  </a:solidFill>
                  <a:latin typeface="Arial" charset="0"/>
                </a:rPr>
                <a:t>O</a:t>
              </a:r>
              <a:endPara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7" name="Rectangle 15">
              <a:extLst>
                <a:ext uri="{FF2B5EF4-FFF2-40B4-BE49-F238E27FC236}">
                  <a16:creationId xmlns:a16="http://schemas.microsoft.com/office/drawing/2014/main" id="{F4B52AA0-A7E9-478C-9676-083C875ED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31"/>
              <a:ext cx="26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 dirty="0">
                  <a:solidFill>
                    <a:srgbClr val="000000"/>
                  </a:solidFill>
                  <a:latin typeface="Arial" charset="0"/>
                </a:rPr>
                <a:t>60.8</a:t>
              </a:r>
              <a:endPara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8" name="Rectangle 16">
              <a:extLst>
                <a:ext uri="{FF2B5EF4-FFF2-40B4-BE49-F238E27FC236}">
                  <a16:creationId xmlns:a16="http://schemas.microsoft.com/office/drawing/2014/main" id="{517B774C-0431-4641-8BAD-966A40A60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530"/>
              <a:ext cx="130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Si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89" name="Rectangle 17">
              <a:extLst>
                <a:ext uri="{FF2B5EF4-FFF2-40B4-BE49-F238E27FC236}">
                  <a16:creationId xmlns:a16="http://schemas.microsoft.com/office/drawing/2014/main" id="{B7CB486E-38F3-4DC8-8BC7-34C433E50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513"/>
              <a:ext cx="26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 dirty="0">
                  <a:solidFill>
                    <a:srgbClr val="000000"/>
                  </a:solidFill>
                  <a:latin typeface="Arial" charset="0"/>
                </a:rPr>
                <a:t>59.3</a:t>
              </a:r>
              <a:endPara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0" name="Rectangle 18">
              <a:extLst>
                <a:ext uri="{FF2B5EF4-FFF2-40B4-BE49-F238E27FC236}">
                  <a16:creationId xmlns:a16="http://schemas.microsoft.com/office/drawing/2014/main" id="{FC41E95B-436E-495C-AFD0-426A00530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513"/>
              <a:ext cx="26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21.2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1" name="Rectangle 19">
              <a:extLst>
                <a:ext uri="{FF2B5EF4-FFF2-40B4-BE49-F238E27FC236}">
                  <a16:creationId xmlns:a16="http://schemas.microsoft.com/office/drawing/2014/main" id="{CF845A3C-674B-488E-9658-3B07BB7E4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712"/>
              <a:ext cx="13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Al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2" name="Rectangle 20">
              <a:extLst>
                <a:ext uri="{FF2B5EF4-FFF2-40B4-BE49-F238E27FC236}">
                  <a16:creationId xmlns:a16="http://schemas.microsoft.com/office/drawing/2014/main" id="{B4B4125D-A904-42E4-8D83-5BB771472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695"/>
              <a:ext cx="26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15.3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3" name="Rectangle 21">
              <a:extLst>
                <a:ext uri="{FF2B5EF4-FFF2-40B4-BE49-F238E27FC236}">
                  <a16:creationId xmlns:a16="http://schemas.microsoft.com/office/drawing/2014/main" id="{ABD57BC6-41E8-45DC-811C-5EB4310CC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695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6.4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4" name="Rectangle 22">
              <a:extLst>
                <a:ext uri="{FF2B5EF4-FFF2-40B4-BE49-F238E27FC236}">
                  <a16:creationId xmlns:a16="http://schemas.microsoft.com/office/drawing/2014/main" id="{5038FB34-32F9-40F3-BFE0-24570B929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894"/>
              <a:ext cx="16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Fe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5" name="Rectangle 23">
              <a:extLst>
                <a:ext uri="{FF2B5EF4-FFF2-40B4-BE49-F238E27FC236}">
                  <a16:creationId xmlns:a16="http://schemas.microsoft.com/office/drawing/2014/main" id="{18D6F1E1-16CE-4482-96D5-CEFD8182B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" y="877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7.5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6" name="Rectangle 24">
              <a:extLst>
                <a:ext uri="{FF2B5EF4-FFF2-40B4-BE49-F238E27FC236}">
                  <a16:creationId xmlns:a16="http://schemas.microsoft.com/office/drawing/2014/main" id="{733D4862-13D5-4360-A040-4EF0283AA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877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2.2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7" name="Rectangle 25">
              <a:extLst>
                <a:ext uri="{FF2B5EF4-FFF2-40B4-BE49-F238E27FC236}">
                  <a16:creationId xmlns:a16="http://schemas.microsoft.com/office/drawing/2014/main" id="{BB24BD18-092D-43E8-9A0D-A1D66D851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076"/>
              <a:ext cx="176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Ca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8" name="Rectangle 26">
              <a:extLst>
                <a:ext uri="{FF2B5EF4-FFF2-40B4-BE49-F238E27FC236}">
                  <a16:creationId xmlns:a16="http://schemas.microsoft.com/office/drawing/2014/main" id="{C56B4D75-D592-4E36-89E1-613703006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" y="1059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6.9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99" name="Rectangle 27">
              <a:extLst>
                <a:ext uri="{FF2B5EF4-FFF2-40B4-BE49-F238E27FC236}">
                  <a16:creationId xmlns:a16="http://schemas.microsoft.com/office/drawing/2014/main" id="{6B70E11E-341F-48C7-B8D8-FA6921865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1059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2.6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0" name="Rectangle 28">
              <a:extLst>
                <a:ext uri="{FF2B5EF4-FFF2-40B4-BE49-F238E27FC236}">
                  <a16:creationId xmlns:a16="http://schemas.microsoft.com/office/drawing/2014/main" id="{0C3CEDC9-4A85-418A-8132-1309276A0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257"/>
              <a:ext cx="198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Mg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1" name="Rectangle 29">
              <a:extLst>
                <a:ext uri="{FF2B5EF4-FFF2-40B4-BE49-F238E27FC236}">
                  <a16:creationId xmlns:a16="http://schemas.microsoft.com/office/drawing/2014/main" id="{409F65CF-44CA-41C2-ACCF-74BE9C65A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" y="1240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4.5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2" name="Rectangle 30">
              <a:extLst>
                <a:ext uri="{FF2B5EF4-FFF2-40B4-BE49-F238E27FC236}">
                  <a16:creationId xmlns:a16="http://schemas.microsoft.com/office/drawing/2014/main" id="{9732DE24-A821-4998-BEDA-544BE7418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1240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2.4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3" name="Rectangle 31">
              <a:extLst>
                <a:ext uri="{FF2B5EF4-FFF2-40B4-BE49-F238E27FC236}">
                  <a16:creationId xmlns:a16="http://schemas.microsoft.com/office/drawing/2014/main" id="{DF2846FC-CF9E-463D-A9E2-44E893214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439"/>
              <a:ext cx="176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Na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4" name="Rectangle 32">
              <a:extLst>
                <a:ext uri="{FF2B5EF4-FFF2-40B4-BE49-F238E27FC236}">
                  <a16:creationId xmlns:a16="http://schemas.microsoft.com/office/drawing/2014/main" id="{48D37BAB-6090-40EA-A848-A25F41CD2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" y="1422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2.8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05" name="Rectangle 33">
              <a:extLst>
                <a:ext uri="{FF2B5EF4-FFF2-40B4-BE49-F238E27FC236}">
                  <a16:creationId xmlns:a16="http://schemas.microsoft.com/office/drawing/2014/main" id="{C1E0DDBC-9E26-4BE7-8E7B-0D9282156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1422"/>
              <a:ext cx="1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en-US" sz="1700" b="1">
                  <a:solidFill>
                    <a:srgbClr val="000000"/>
                  </a:solidFill>
                  <a:latin typeface="Arial" charset="0"/>
                </a:rPr>
                <a:t>1.9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3586" name="Line 34">
              <a:extLst>
                <a:ext uri="{FF2B5EF4-FFF2-40B4-BE49-F238E27FC236}">
                  <a16:creationId xmlns:a16="http://schemas.microsoft.com/office/drawing/2014/main" id="{A152D6C0-0AB1-4E51-9963-FA1E49D6E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4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87" name="Rectangle 35">
              <a:extLst>
                <a:ext uri="{FF2B5EF4-FFF2-40B4-BE49-F238E27FC236}">
                  <a16:creationId xmlns:a16="http://schemas.microsoft.com/office/drawing/2014/main" id="{90EB6B28-587F-4CEF-87B9-75CCAFEB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4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88" name="Line 36">
              <a:extLst>
                <a:ext uri="{FF2B5EF4-FFF2-40B4-BE49-F238E27FC236}">
                  <a16:creationId xmlns:a16="http://schemas.microsoft.com/office/drawing/2014/main" id="{A7207EA3-4DF8-4E7B-B1A2-774702386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326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89" name="Rectangle 37">
              <a:extLst>
                <a:ext uri="{FF2B5EF4-FFF2-40B4-BE49-F238E27FC236}">
                  <a16:creationId xmlns:a16="http://schemas.microsoft.com/office/drawing/2014/main" id="{26994705-6A7D-4182-877D-31EF67C3E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326"/>
              <a:ext cx="2197" cy="1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90" name="Line 38">
              <a:extLst>
                <a:ext uri="{FF2B5EF4-FFF2-40B4-BE49-F238E27FC236}">
                  <a16:creationId xmlns:a16="http://schemas.microsoft.com/office/drawing/2014/main" id="{D3340616-D88A-45B7-9F4D-5FB2B8D34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508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91" name="Rectangle 39">
              <a:extLst>
                <a:ext uri="{FF2B5EF4-FFF2-40B4-BE49-F238E27FC236}">
                  <a16:creationId xmlns:a16="http://schemas.microsoft.com/office/drawing/2014/main" id="{02F5B6AC-A2EB-4404-9FEA-028B85D23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508"/>
              <a:ext cx="2197" cy="1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92" name="Line 40">
              <a:extLst>
                <a:ext uri="{FF2B5EF4-FFF2-40B4-BE49-F238E27FC236}">
                  <a16:creationId xmlns:a16="http://schemas.microsoft.com/office/drawing/2014/main" id="{A6871522-9F74-4081-A038-D246BD112F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689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93" name="Rectangle 41">
              <a:extLst>
                <a:ext uri="{FF2B5EF4-FFF2-40B4-BE49-F238E27FC236}">
                  <a16:creationId xmlns:a16="http://schemas.microsoft.com/office/drawing/2014/main" id="{80305A73-3289-45BD-A38D-CF9CEBF81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689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94" name="Line 42">
              <a:extLst>
                <a:ext uri="{FF2B5EF4-FFF2-40B4-BE49-F238E27FC236}">
                  <a16:creationId xmlns:a16="http://schemas.microsoft.com/office/drawing/2014/main" id="{633C2258-B23F-4347-B371-C72FAA0B1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871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95" name="Rectangle 43">
              <a:extLst>
                <a:ext uri="{FF2B5EF4-FFF2-40B4-BE49-F238E27FC236}">
                  <a16:creationId xmlns:a16="http://schemas.microsoft.com/office/drawing/2014/main" id="{1803655D-3A1E-45BC-AF5A-F911FAD0E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871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96" name="Line 44">
              <a:extLst>
                <a:ext uri="{FF2B5EF4-FFF2-40B4-BE49-F238E27FC236}">
                  <a16:creationId xmlns:a16="http://schemas.microsoft.com/office/drawing/2014/main" id="{07B6B8BC-4EEC-4E0E-AA25-71A786904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053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97" name="Rectangle 45">
              <a:extLst>
                <a:ext uri="{FF2B5EF4-FFF2-40B4-BE49-F238E27FC236}">
                  <a16:creationId xmlns:a16="http://schemas.microsoft.com/office/drawing/2014/main" id="{D2EBD029-4595-48A1-96A7-E6F9F44BF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053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598" name="Line 46">
              <a:extLst>
                <a:ext uri="{FF2B5EF4-FFF2-40B4-BE49-F238E27FC236}">
                  <a16:creationId xmlns:a16="http://schemas.microsoft.com/office/drawing/2014/main" id="{3AA4ECD3-FD52-4621-8A1A-3064201C08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235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599" name="Rectangle 47">
              <a:extLst>
                <a:ext uri="{FF2B5EF4-FFF2-40B4-BE49-F238E27FC236}">
                  <a16:creationId xmlns:a16="http://schemas.microsoft.com/office/drawing/2014/main" id="{BCFC7AFD-0D33-44E0-85DB-98E3AD5A5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235"/>
              <a:ext cx="2197" cy="1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00" name="Line 48">
              <a:extLst>
                <a:ext uri="{FF2B5EF4-FFF2-40B4-BE49-F238E27FC236}">
                  <a16:creationId xmlns:a16="http://schemas.microsoft.com/office/drawing/2014/main" id="{F4D0E62A-27B9-4E99-86D9-24C1CB922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16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01" name="Rectangle 49">
              <a:extLst>
                <a:ext uri="{FF2B5EF4-FFF2-40B4-BE49-F238E27FC236}">
                  <a16:creationId xmlns:a16="http://schemas.microsoft.com/office/drawing/2014/main" id="{1ACBEE25-69E0-4FCA-8518-54852837F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16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02" name="Line 50">
              <a:extLst>
                <a:ext uri="{FF2B5EF4-FFF2-40B4-BE49-F238E27FC236}">
                  <a16:creationId xmlns:a16="http://schemas.microsoft.com/office/drawing/2014/main" id="{302A300A-9E86-4432-8639-0D6463E9D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598"/>
              <a:ext cx="2197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03" name="Rectangle 51">
              <a:extLst>
                <a:ext uri="{FF2B5EF4-FFF2-40B4-BE49-F238E27FC236}">
                  <a16:creationId xmlns:a16="http://schemas.microsoft.com/office/drawing/2014/main" id="{00DC4178-5C35-4AAA-B6A5-A2F4ED103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598"/>
              <a:ext cx="2197" cy="11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04" name="Line 52">
              <a:extLst>
                <a:ext uri="{FF2B5EF4-FFF2-40B4-BE49-F238E27FC236}">
                  <a16:creationId xmlns:a16="http://schemas.microsoft.com/office/drawing/2014/main" id="{C24574CD-960E-4EA0-A47A-230CAE14E4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4"/>
              <a:ext cx="1" cy="1454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05" name="Rectangle 53">
              <a:extLst>
                <a:ext uri="{FF2B5EF4-FFF2-40B4-BE49-F238E27FC236}">
                  <a16:creationId xmlns:a16="http://schemas.microsoft.com/office/drawing/2014/main" id="{2AE81671-2741-4C2D-9E12-E1E4C63DA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4"/>
              <a:ext cx="11" cy="145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06" name="Line 54">
              <a:extLst>
                <a:ext uri="{FF2B5EF4-FFF2-40B4-BE49-F238E27FC236}">
                  <a16:creationId xmlns:a16="http://schemas.microsoft.com/office/drawing/2014/main" id="{B06F58DA-8850-435A-957D-4D70832955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6" y="144"/>
              <a:ext cx="1" cy="1454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07" name="Rectangle 55">
              <a:extLst>
                <a:ext uri="{FF2B5EF4-FFF2-40B4-BE49-F238E27FC236}">
                  <a16:creationId xmlns:a16="http://schemas.microsoft.com/office/drawing/2014/main" id="{3A5E1A41-C09E-4530-8FA1-2E0963AA7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6" y="144"/>
              <a:ext cx="11" cy="145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08" name="Line 56">
              <a:extLst>
                <a:ext uri="{FF2B5EF4-FFF2-40B4-BE49-F238E27FC236}">
                  <a16:creationId xmlns:a16="http://schemas.microsoft.com/office/drawing/2014/main" id="{2F2864CD-1088-49CB-BEFB-389E69CAC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1" y="144"/>
              <a:ext cx="1" cy="1454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09" name="Rectangle 57">
              <a:extLst>
                <a:ext uri="{FF2B5EF4-FFF2-40B4-BE49-F238E27FC236}">
                  <a16:creationId xmlns:a16="http://schemas.microsoft.com/office/drawing/2014/main" id="{BC16B45C-6A09-4345-9888-7824844B2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" y="144"/>
              <a:ext cx="11" cy="145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  <p:sp>
          <p:nvSpPr>
            <p:cNvPr id="23610" name="Line 58">
              <a:extLst>
                <a:ext uri="{FF2B5EF4-FFF2-40B4-BE49-F238E27FC236}">
                  <a16:creationId xmlns:a16="http://schemas.microsoft.com/office/drawing/2014/main" id="{5A0DC3A8-7430-4FBB-8654-D81C20483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44"/>
              <a:ext cx="1" cy="1454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3611" name="Rectangle 59">
              <a:extLst>
                <a:ext uri="{FF2B5EF4-FFF2-40B4-BE49-F238E27FC236}">
                  <a16:creationId xmlns:a16="http://schemas.microsoft.com/office/drawing/2014/main" id="{A93F9316-986B-43BB-86A7-52E4412E4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144"/>
              <a:ext cx="11" cy="1454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Tahoma" panose="020B0604030504040204" pitchFamily="34" charset="0"/>
              </a:endParaRPr>
            </a:p>
          </p:txBody>
        </p:sp>
      </p:grpSp>
      <p:sp>
        <p:nvSpPr>
          <p:cNvPr id="23556" name="Text Box 6">
            <a:extLst>
              <a:ext uri="{FF2B5EF4-FFF2-40B4-BE49-F238E27FC236}">
                <a16:creationId xmlns:a16="http://schemas.microsoft.com/office/drawing/2014/main" id="{7B9BC611-A8D1-4B11-BDBB-DFE41323E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620713"/>
            <a:ext cx="6337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400">
                <a:solidFill>
                  <a:srgbClr val="FF0000"/>
                </a:solidFill>
                <a:latin typeface="Times New Roman" panose="02020603050405020304" pitchFamily="18" charset="0"/>
              </a:rPr>
              <a:t>Abundancia de elementos  en la corteza terrestre</a:t>
            </a:r>
          </a:p>
        </p:txBody>
      </p:sp>
      <p:sp>
        <p:nvSpPr>
          <p:cNvPr id="23557" name="TextBox 58">
            <a:extLst>
              <a:ext uri="{FF2B5EF4-FFF2-40B4-BE49-F238E27FC236}">
                <a16:creationId xmlns:a16="http://schemas.microsoft.com/office/drawing/2014/main" id="{DBA18695-D493-4004-8B32-711848648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1196975"/>
            <a:ext cx="431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ahoma" panose="020B0604030504040204" pitchFamily="34" charset="0"/>
              </a:rPr>
              <a:t>Normalmente se reportan en óxidos</a:t>
            </a:r>
          </a:p>
        </p:txBody>
      </p:sp>
    </p:spTree>
    <p:extLst>
      <p:ext uri="{BB962C8B-B14F-4D97-AF65-F5344CB8AC3E}">
        <p14:creationId xmlns:p14="http://schemas.microsoft.com/office/powerpoint/2010/main" val="3379378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bject 2">
            <a:extLst>
              <a:ext uri="{FF2B5EF4-FFF2-40B4-BE49-F238E27FC236}">
                <a16:creationId xmlns:a16="http://schemas.microsoft.com/office/drawing/2014/main" id="{4F904A9F-AC96-4D82-8F42-AAD06332B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260350"/>
            <a:ext cx="105854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 indent="3730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43827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4382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4382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4382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380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altLang="es-MX" sz="3800" baseline="-21000">
                <a:latin typeface="Times New Roman" panose="02020603050405020304" pitchFamily="18" charset="0"/>
                <a:cs typeface="Times New Roman" panose="02020603050405020304" pitchFamily="18" charset="0"/>
              </a:rPr>
              <a:t>2	</a:t>
            </a:r>
            <a:r>
              <a:rPr lang="es-MX" altLang="es-MX" sz="3800">
                <a:latin typeface="Times New Roman" panose="02020603050405020304" pitchFamily="18" charset="0"/>
                <a:cs typeface="Times New Roman" panose="02020603050405020304" pitchFamily="18" charset="0"/>
              </a:rPr>
              <a:t>es el mas importante y variable oxido mayor en los magmas</a:t>
            </a:r>
          </a:p>
        </p:txBody>
      </p:sp>
      <p:sp>
        <p:nvSpPr>
          <p:cNvPr id="25603" name="object 3">
            <a:extLst>
              <a:ext uri="{FF2B5EF4-FFF2-40B4-BE49-F238E27FC236}">
                <a16:creationId xmlns:a16="http://schemas.microsoft.com/office/drawing/2014/main" id="{5139C9B6-446E-46D2-AA09-630F3ECFD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1803400"/>
            <a:ext cx="10729913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12738" indent="-30162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Times New Roman" panose="02020603050405020304" pitchFamily="18" charset="0"/>
              <a:buChar char="•"/>
            </a:pP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La Subdivisión primaria de las rocas volcánicas  es en base al contenido de SiO</a:t>
            </a:r>
            <a:r>
              <a:rPr lang="es-MX" altLang="es-MX" baseline="-21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121A036-9C45-417D-A48E-AF6CA809F846}"/>
              </a:ext>
            </a:extLst>
          </p:cNvPr>
          <p:cNvSpPr txBox="1"/>
          <p:nvPr/>
        </p:nvSpPr>
        <p:spPr>
          <a:xfrm>
            <a:off x="2063750" y="3135313"/>
            <a:ext cx="3359150" cy="29702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63352" indent="-252146" eaLnBrk="1" hangingPunct="1"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dirty="0">
                <a:latin typeface="Times New Roman"/>
                <a:cs typeface="Times New Roman"/>
              </a:rPr>
              <a:t>picrobasalto</a:t>
            </a:r>
          </a:p>
          <a:p>
            <a:pPr marL="263352" indent="-252146" eaLnBrk="1" hangingPunct="1">
              <a:spcBef>
                <a:spcPts val="591"/>
              </a:spcBef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dirty="0">
                <a:latin typeface="Times New Roman"/>
                <a:cs typeface="Times New Roman"/>
              </a:rPr>
              <a:t>basalto</a:t>
            </a:r>
          </a:p>
          <a:p>
            <a:pPr marL="263352" indent="-252146" eaLnBrk="1" hangingPunct="1">
              <a:spcBef>
                <a:spcPts val="591"/>
              </a:spcBef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spc="-4" dirty="0">
                <a:latin typeface="Times New Roman"/>
                <a:cs typeface="Times New Roman"/>
              </a:rPr>
              <a:t>andesita basáltica</a:t>
            </a:r>
            <a:endParaRPr lang="es-MX" sz="2800" dirty="0">
              <a:latin typeface="Times New Roman"/>
              <a:cs typeface="Times New Roman"/>
            </a:endParaRPr>
          </a:p>
          <a:p>
            <a:pPr marL="263352" indent="-252146" eaLnBrk="1" hangingPunct="1">
              <a:spcBef>
                <a:spcPts val="591"/>
              </a:spcBef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spc="-4" dirty="0">
                <a:latin typeface="Times New Roman"/>
                <a:cs typeface="Times New Roman"/>
              </a:rPr>
              <a:t>a</a:t>
            </a:r>
            <a:r>
              <a:rPr lang="es-MX" sz="2800" dirty="0">
                <a:latin typeface="Times New Roman"/>
                <a:cs typeface="Times New Roman"/>
              </a:rPr>
              <a:t>ndesita</a:t>
            </a:r>
          </a:p>
          <a:p>
            <a:pPr marL="263352" indent="-252146" eaLnBrk="1" hangingPunct="1">
              <a:spcBef>
                <a:spcPts val="591"/>
              </a:spcBef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dirty="0">
                <a:latin typeface="Times New Roman"/>
                <a:cs typeface="Times New Roman"/>
              </a:rPr>
              <a:t>dacita</a:t>
            </a:r>
          </a:p>
          <a:p>
            <a:pPr marL="263352" indent="-252146" eaLnBrk="1" hangingPunct="1">
              <a:spcBef>
                <a:spcPts val="591"/>
              </a:spcBef>
              <a:buClr>
                <a:srgbClr val="FFFFFF"/>
              </a:buClr>
              <a:buFont typeface="Times New Roman"/>
              <a:buChar char="–"/>
              <a:tabLst>
                <a:tab pos="263352" algn="l"/>
              </a:tabLst>
              <a:defRPr/>
            </a:pPr>
            <a:r>
              <a:rPr lang="es-MX" sz="2800" dirty="0">
                <a:latin typeface="Times New Roman"/>
                <a:cs typeface="Times New Roman"/>
              </a:rPr>
              <a:t>riolita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E38867C-06EF-4791-A084-CD761FC31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35638" y="3141663"/>
            <a:ext cx="4930775" cy="2970212"/>
          </a:xfrm>
        </p:spPr>
        <p:txBody>
          <a:bodyPr lIns="0" tIns="0" rIns="0" bIns="0" rtlCol="0">
            <a:spAutoFit/>
          </a:bodyPr>
          <a:lstStyle/>
          <a:p>
            <a:pPr defTabSz="811069">
              <a:tabLst>
                <a:tab pos="3248479" algn="l"/>
              </a:tabLst>
              <a:defRPr/>
            </a:pPr>
            <a:r>
              <a:rPr sz="2800" dirty="0"/>
              <a:t>41-45</a:t>
            </a:r>
            <a:r>
              <a:rPr sz="2800" spc="-18" dirty="0"/>
              <a:t> </a:t>
            </a:r>
            <a:r>
              <a:rPr sz="2800" dirty="0"/>
              <a:t>% </a:t>
            </a:r>
            <a:r>
              <a:rPr lang="es-MX" sz="2800" dirty="0"/>
              <a:t>en peso de </a:t>
            </a:r>
            <a:r>
              <a:rPr sz="2800" dirty="0"/>
              <a:t>SiO</a:t>
            </a:r>
            <a:r>
              <a:rPr sz="2800" baseline="-25000" dirty="0"/>
              <a:t>2</a:t>
            </a:r>
          </a:p>
          <a:p>
            <a:pPr defTabSz="811069">
              <a:spcBef>
                <a:spcPts val="591"/>
              </a:spcBef>
              <a:tabLst>
                <a:tab pos="3248479" algn="l"/>
              </a:tabLst>
              <a:defRPr/>
            </a:pPr>
            <a:r>
              <a:rPr sz="2800" dirty="0"/>
              <a:t>45-52</a:t>
            </a:r>
          </a:p>
          <a:p>
            <a:pPr defTabSz="811069">
              <a:spcBef>
                <a:spcPts val="591"/>
              </a:spcBef>
              <a:tabLst>
                <a:tab pos="3248479" algn="l"/>
              </a:tabLst>
              <a:defRPr/>
            </a:pPr>
            <a:r>
              <a:rPr sz="2800" spc="-4" dirty="0"/>
              <a:t>52-57</a:t>
            </a:r>
          </a:p>
          <a:p>
            <a:pPr defTabSz="811069">
              <a:spcBef>
                <a:spcPts val="591"/>
              </a:spcBef>
              <a:tabLst>
                <a:tab pos="3248479" algn="l"/>
              </a:tabLst>
              <a:defRPr/>
            </a:pPr>
            <a:r>
              <a:rPr sz="2800" dirty="0"/>
              <a:t>57-63</a:t>
            </a:r>
          </a:p>
          <a:p>
            <a:pPr defTabSz="811069">
              <a:spcBef>
                <a:spcPts val="591"/>
              </a:spcBef>
              <a:tabLst>
                <a:tab pos="3248479" algn="l"/>
              </a:tabLst>
              <a:defRPr/>
            </a:pPr>
            <a:r>
              <a:rPr sz="2800" dirty="0"/>
              <a:t>63-69</a:t>
            </a:r>
          </a:p>
          <a:p>
            <a:pPr defTabSz="811069">
              <a:spcBef>
                <a:spcPts val="591"/>
              </a:spcBef>
              <a:tabLst>
                <a:tab pos="3248479" algn="l"/>
              </a:tabLst>
              <a:defRPr/>
            </a:pPr>
            <a:r>
              <a:rPr sz="2800" spc="-4" dirty="0"/>
              <a:t>&gt;</a:t>
            </a:r>
            <a:r>
              <a:rPr sz="2800" dirty="0"/>
              <a:t>69</a:t>
            </a:r>
            <a:r>
              <a:rPr sz="2800" spc="-9" dirty="0"/>
              <a:t> </a:t>
            </a:r>
            <a:r>
              <a:rPr sz="2800" dirty="0"/>
              <a:t>(dep</a:t>
            </a:r>
            <a:r>
              <a:rPr lang="es-MX" sz="2800" dirty="0"/>
              <a:t>. del </a:t>
            </a:r>
            <a:r>
              <a:rPr sz="2800" dirty="0"/>
              <a:t>%</a:t>
            </a:r>
            <a:r>
              <a:rPr sz="2800" spc="-9" dirty="0"/>
              <a:t> </a:t>
            </a:r>
            <a:r>
              <a:rPr lang="es-MX" sz="2800" spc="-9" dirty="0"/>
              <a:t> de </a:t>
            </a:r>
            <a:r>
              <a:rPr sz="2800" dirty="0"/>
              <a:t>N</a:t>
            </a:r>
            <a:r>
              <a:rPr sz="2800" spc="-4" dirty="0"/>
              <a:t>a</a:t>
            </a:r>
            <a:r>
              <a:rPr sz="2800" baseline="-21021" dirty="0"/>
              <a:t>2</a:t>
            </a:r>
            <a:r>
              <a:rPr sz="2800" spc="-4" dirty="0"/>
              <a:t>O+K</a:t>
            </a:r>
            <a:r>
              <a:rPr sz="2800" baseline="-21021" dirty="0"/>
              <a:t>2</a:t>
            </a:r>
            <a:r>
              <a:rPr sz="2800" spc="-4" dirty="0"/>
              <a:t>O)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1656945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1020BF6A-73A4-418C-9365-F1152523C94A}"/>
              </a:ext>
            </a:extLst>
          </p:cNvPr>
          <p:cNvSpPr/>
          <p:nvPr/>
        </p:nvSpPr>
        <p:spPr>
          <a:xfrm>
            <a:off x="407368" y="188640"/>
            <a:ext cx="6984776" cy="55446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2C67480E-9F7F-4671-997D-56F10B2E46CC}"/>
              </a:ext>
            </a:extLst>
          </p:cNvPr>
          <p:cNvGrpSpPr/>
          <p:nvPr/>
        </p:nvGrpSpPr>
        <p:grpSpPr>
          <a:xfrm>
            <a:off x="767408" y="549275"/>
            <a:ext cx="5976292" cy="4895949"/>
            <a:chOff x="767408" y="549275"/>
            <a:chExt cx="5976292" cy="4895949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62E14892-F258-443E-A4A5-249BD2F2BC0E}"/>
                </a:ext>
              </a:extLst>
            </p:cNvPr>
            <p:cNvCxnSpPr/>
            <p:nvPr/>
          </p:nvCxnSpPr>
          <p:spPr>
            <a:xfrm>
              <a:off x="1416050" y="549275"/>
              <a:ext cx="0" cy="42481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43ABF963-0FFD-4E98-A874-33A5B8E7F0AA}"/>
                </a:ext>
              </a:extLst>
            </p:cNvPr>
            <p:cNvCxnSpPr/>
            <p:nvPr/>
          </p:nvCxnSpPr>
          <p:spPr>
            <a:xfrm>
              <a:off x="1416050" y="4797425"/>
              <a:ext cx="53276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499124F4-BE91-4846-8B60-CA32090D97CD}"/>
                </a:ext>
              </a:extLst>
            </p:cNvPr>
            <p:cNvCxnSpPr/>
            <p:nvPr/>
          </p:nvCxnSpPr>
          <p:spPr>
            <a:xfrm flipV="1">
              <a:off x="1558925" y="1700213"/>
              <a:ext cx="4321175" cy="22336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08BCD3FB-D616-44BD-B460-0EC2E8C86AB0}"/>
                </a:ext>
              </a:extLst>
            </p:cNvPr>
            <p:cNvCxnSpPr/>
            <p:nvPr/>
          </p:nvCxnSpPr>
          <p:spPr>
            <a:xfrm flipV="1">
              <a:off x="1847528" y="2060848"/>
              <a:ext cx="4248150" cy="23050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05D5C4FD-443F-4C13-AA4F-B8769C1E3B42}"/>
                </a:ext>
              </a:extLst>
            </p:cNvPr>
            <p:cNvCxnSpPr>
              <a:cxnSpLocks/>
            </p:cNvCxnSpPr>
            <p:nvPr/>
          </p:nvCxnSpPr>
          <p:spPr>
            <a:xfrm>
              <a:off x="1931419" y="1523367"/>
              <a:ext cx="3888432" cy="29523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BD2AB228-5E00-4099-83EB-48DBC543E84E}"/>
                </a:ext>
              </a:extLst>
            </p:cNvPr>
            <p:cNvCxnSpPr/>
            <p:nvPr/>
          </p:nvCxnSpPr>
          <p:spPr>
            <a:xfrm>
              <a:off x="2223629" y="1204159"/>
              <a:ext cx="4032250" cy="30972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05" name="CuadroTexto 1">
              <a:extLst>
                <a:ext uri="{FF2B5EF4-FFF2-40B4-BE49-F238E27FC236}">
                  <a16:creationId xmlns:a16="http://schemas.microsoft.com/office/drawing/2014/main" id="{2369A2AF-F6F9-4A58-A48E-71DA60132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488" y="4973638"/>
              <a:ext cx="7191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MX" alt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SiO</a:t>
              </a:r>
              <a:r>
                <a:rPr lang="es-MX" alt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cxnSp>
          <p:nvCxnSpPr>
            <p:cNvPr id="4" name="Conector recto de flecha 3">
              <a:extLst>
                <a:ext uri="{FF2B5EF4-FFF2-40B4-BE49-F238E27FC236}">
                  <a16:creationId xmlns:a16="http://schemas.microsoft.com/office/drawing/2014/main" id="{B80EF2E6-252B-474C-8C11-277D48FCCCA1}"/>
                </a:ext>
              </a:extLst>
            </p:cNvPr>
            <p:cNvCxnSpPr/>
            <p:nvPr/>
          </p:nvCxnSpPr>
          <p:spPr>
            <a:xfrm flipV="1">
              <a:off x="767408" y="1556792"/>
              <a:ext cx="0" cy="22320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57DED832-A16B-4E75-8572-81765DD6F063}"/>
                </a:ext>
              </a:extLst>
            </p:cNvPr>
            <p:cNvCxnSpPr/>
            <p:nvPr/>
          </p:nvCxnSpPr>
          <p:spPr>
            <a:xfrm>
              <a:off x="2351584" y="5445224"/>
              <a:ext cx="345598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289F443E-2E71-42C9-8635-2653CD89D157}"/>
                </a:ext>
              </a:extLst>
            </p:cNvPr>
            <p:cNvSpPr txBox="1"/>
            <p:nvPr/>
          </p:nvSpPr>
          <p:spPr>
            <a:xfrm>
              <a:off x="839416" y="1844824"/>
              <a:ext cx="675185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endParaRPr lang="es-MX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s-MX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MgO</a:t>
              </a:r>
              <a:endPara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s-MX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TiO</a:t>
              </a:r>
              <a:r>
                <a:rPr lang="es-MX" sz="16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s-MX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s-MX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FeO</a:t>
              </a:r>
              <a:endParaRPr lang="es-MX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409B720B-3060-456E-86A1-656AB9051E96}"/>
                </a:ext>
              </a:extLst>
            </p:cNvPr>
            <p:cNvSpPr txBox="1"/>
            <p:nvPr/>
          </p:nvSpPr>
          <p:spPr>
            <a:xfrm>
              <a:off x="2675356" y="863083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CaO</a:t>
              </a:r>
              <a:endParaRPr lang="es-MX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A0C7BA62-E7E3-4598-B1FD-68ABA49AE283}"/>
                </a:ext>
              </a:extLst>
            </p:cNvPr>
            <p:cNvSpPr txBox="1"/>
            <p:nvPr/>
          </p:nvSpPr>
          <p:spPr>
            <a:xfrm>
              <a:off x="2355419" y="1136063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MgO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00740407-0E02-4660-84BB-CF1AB63F6C64}"/>
                </a:ext>
              </a:extLst>
            </p:cNvPr>
            <p:cNvSpPr txBox="1"/>
            <p:nvPr/>
          </p:nvSpPr>
          <p:spPr>
            <a:xfrm>
              <a:off x="2157212" y="1494932"/>
              <a:ext cx="5373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FeO</a:t>
              </a:r>
              <a:endParaRPr lang="es-MX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1C500969-1C4E-4FA7-B131-EFEF11B932DD}"/>
                </a:ext>
              </a:extLst>
            </p:cNvPr>
            <p:cNvSpPr txBox="1"/>
            <p:nvPr/>
          </p:nvSpPr>
          <p:spPr>
            <a:xfrm>
              <a:off x="5087888" y="1556792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A6E0F68E-E6FF-4FD4-88F2-7FC67231EBD0}"/>
                </a:ext>
              </a:extLst>
            </p:cNvPr>
            <p:cNvSpPr txBox="1"/>
            <p:nvPr/>
          </p:nvSpPr>
          <p:spPr>
            <a:xfrm>
              <a:off x="5087888" y="2060848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s-MX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s-MX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EFE7E64A-6A65-4A31-B50A-DFE886622DA5}"/>
                </a:ext>
              </a:extLst>
            </p:cNvPr>
            <p:cNvCxnSpPr/>
            <p:nvPr/>
          </p:nvCxnSpPr>
          <p:spPr>
            <a:xfrm>
              <a:off x="2578796" y="949190"/>
              <a:ext cx="4032250" cy="30972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044EDA96-A6D8-4FDC-B50B-DCCDA20C3EFD}"/>
              </a:ext>
            </a:extLst>
          </p:cNvPr>
          <p:cNvGrpSpPr/>
          <p:nvPr/>
        </p:nvGrpSpPr>
        <p:grpSpPr>
          <a:xfrm>
            <a:off x="2987254" y="3537559"/>
            <a:ext cx="1944216" cy="648072"/>
            <a:chOff x="8400256" y="4653136"/>
            <a:chExt cx="1944216" cy="648072"/>
          </a:xfrm>
        </p:grpSpPr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7D4476A4-33F1-452E-8B2D-9BB132A35AFB}"/>
                </a:ext>
              </a:extLst>
            </p:cNvPr>
            <p:cNvCxnSpPr/>
            <p:nvPr/>
          </p:nvCxnSpPr>
          <p:spPr>
            <a:xfrm flipV="1">
              <a:off x="8400256" y="4653136"/>
              <a:ext cx="1008112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>
              <a:extLst>
                <a:ext uri="{FF2B5EF4-FFF2-40B4-BE49-F238E27FC236}">
                  <a16:creationId xmlns:a16="http://schemas.microsoft.com/office/drawing/2014/main" id="{B121133E-640C-4450-89F7-474C4D226273}"/>
                </a:ext>
              </a:extLst>
            </p:cNvPr>
            <p:cNvCxnSpPr/>
            <p:nvPr/>
          </p:nvCxnSpPr>
          <p:spPr>
            <a:xfrm>
              <a:off x="9408368" y="4653136"/>
              <a:ext cx="936104" cy="6480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bject 5">
            <a:extLst>
              <a:ext uri="{FF2B5EF4-FFF2-40B4-BE49-F238E27FC236}">
                <a16:creationId xmlns:a16="http://schemas.microsoft.com/office/drawing/2014/main" id="{09CAEB50-7DB2-4ABD-9844-F1FB3B287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3779" y="2194891"/>
            <a:ext cx="4625443" cy="199074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>
              <a:latin typeface="Arial" panose="020B0604020202020204" pitchFamily="34" charset="0"/>
            </a:endParaRP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05446BCB-F9C2-4D4B-B275-CF0CBECCA562}"/>
              </a:ext>
            </a:extLst>
          </p:cNvPr>
          <p:cNvCxnSpPr>
            <a:cxnSpLocks/>
          </p:cNvCxnSpPr>
          <p:nvPr/>
        </p:nvCxnSpPr>
        <p:spPr>
          <a:xfrm flipH="1" flipV="1">
            <a:off x="10056440" y="3068960"/>
            <a:ext cx="72008" cy="648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74D455A1-D60F-4BB6-9805-8A6036C26E23}"/>
              </a:ext>
            </a:extLst>
          </p:cNvPr>
          <p:cNvCxnSpPr/>
          <p:nvPr/>
        </p:nvCxnSpPr>
        <p:spPr>
          <a:xfrm flipV="1">
            <a:off x="10056440" y="2492896"/>
            <a:ext cx="648072" cy="576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0B8B2BD-0C41-4739-8EED-4F0E47E320D2}"/>
              </a:ext>
            </a:extLst>
          </p:cNvPr>
          <p:cNvSpPr txBox="1"/>
          <p:nvPr/>
        </p:nvSpPr>
        <p:spPr>
          <a:xfrm>
            <a:off x="3746012" y="3272805"/>
            <a:ext cx="714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MX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s-MX" dirty="0"/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57DED832-A16B-4E75-8572-81765DD6F063}"/>
              </a:ext>
            </a:extLst>
          </p:cNvPr>
          <p:cNvCxnSpPr/>
          <p:nvPr/>
        </p:nvCxnSpPr>
        <p:spPr>
          <a:xfrm flipV="1">
            <a:off x="7968208" y="2060848"/>
            <a:ext cx="1080120" cy="1656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FE7E64A-6A65-4A31-B50A-DFE886622DA5}"/>
              </a:ext>
            </a:extLst>
          </p:cNvPr>
          <p:cNvCxnSpPr/>
          <p:nvPr/>
        </p:nvCxnSpPr>
        <p:spPr>
          <a:xfrm>
            <a:off x="2842894" y="661159"/>
            <a:ext cx="4032250" cy="30972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3116474" y="684153"/>
            <a:ext cx="625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s-MX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17781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>
            <a:extLst>
              <a:ext uri="{FF2B5EF4-FFF2-40B4-BE49-F238E27FC236}">
                <a16:creationId xmlns:a16="http://schemas.microsoft.com/office/drawing/2014/main" id="{3CDBAC17-D480-4C0C-8A6B-1D6C7DAD0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884121"/>
              </p:ext>
            </p:extLst>
          </p:nvPr>
        </p:nvGraphicFramePr>
        <p:xfrm>
          <a:off x="119063" y="115888"/>
          <a:ext cx="11522075" cy="2962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0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7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2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2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27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Clasificación</a:t>
                      </a:r>
                    </a:p>
                  </a:txBody>
                  <a:tcPr marL="91444" marR="91444" marT="45730" marB="4573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Descripción</a:t>
                      </a:r>
                    </a:p>
                  </a:txBody>
                  <a:tcPr marL="91444" marR="91444" marT="45730" marB="4573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  intrusiva o</a:t>
                      </a:r>
                    </a:p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plutónica</a:t>
                      </a:r>
                    </a:p>
                  </a:txBody>
                  <a:tcPr marL="91444" marR="91444" marT="45730" marB="4573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 extrusiva</a:t>
                      </a:r>
                      <a:r>
                        <a:rPr lang="es-MX" sz="14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  <a:p>
                      <a:pPr algn="ctr"/>
                      <a:r>
                        <a:rPr lang="es-MX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volcánica</a:t>
                      </a:r>
                    </a:p>
                  </a:txBody>
                  <a:tcPr marL="91444" marR="91444" marT="45730" marB="4573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71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Ultramafica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</a:t>
                      </a:r>
                      <a:r>
                        <a:rPr lang="es-MX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oscura o verde rica en olivino, puede también contener piroxeno y/o anfíbol</a:t>
                      </a:r>
                      <a:endParaRPr lang="es-MX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Peridotita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Komatiita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20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Mafica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Rocas oscuras conteniendo piroxeno, anfíbol ± olivino ± biotita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Gabro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Basalto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71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Intermedia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 gris (sal y pimienta) rica en plagioclasas, anfíbol ± biotita ± cuarzo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Diorita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Andesita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71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Félsica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Rocas  con</a:t>
                      </a:r>
                      <a:r>
                        <a:rPr lang="es-MX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tonalidades 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clara s</a:t>
                      </a:r>
                      <a:r>
                        <a:rPr lang="es-MX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rojos,  ricas en feldespato</a:t>
                      </a:r>
                      <a:r>
                        <a:rPr lang="es-MX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potásico, cuarzo± biotita o Muscovita</a:t>
                      </a:r>
                      <a:endParaRPr lang="es-MX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Granito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Riolita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71"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Textura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Grano grueso faneritica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Grano fino afanitica</a:t>
                      </a:r>
                    </a:p>
                  </a:txBody>
                  <a:tcPr marL="91444" marR="91444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64" name="Picture 5">
            <a:extLst>
              <a:ext uri="{FF2B5EF4-FFF2-40B4-BE49-F238E27FC236}">
                <a16:creationId xmlns:a16="http://schemas.microsoft.com/office/drawing/2014/main" id="{93DCB13C-0E69-4A56-AFFF-9A95998676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088" y="3141663"/>
            <a:ext cx="7359650" cy="3498850"/>
          </a:xfrm>
          <a:solidFill>
            <a:schemeClr val="tx1"/>
          </a:solidFill>
          <a:ln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4955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78D4B4D-A44B-4646-832B-658AB786171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55688" y="188913"/>
          <a:ext cx="10296524" cy="47141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8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0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0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00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81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Composiciones de algunos Magmas (% en peso de óxidos) 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97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Magmas </a:t>
                      </a:r>
                      <a:r>
                        <a:rPr lang="es-MX" sz="1400" b="1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altos</a:t>
                      </a:r>
                      <a:r>
                        <a:rPr lang="es-MX" sz="1400" b="1" u="sng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 SiO</a:t>
                      </a:r>
                      <a:r>
                        <a:rPr lang="es-MX" sz="1400" b="1" u="sng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1" u="sng" baseline="-25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Magmas</a:t>
                      </a:r>
                      <a:r>
                        <a:rPr lang="es-MX" sz="1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400" b="1" u="sng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bajos en SiO</a:t>
                      </a:r>
                      <a:r>
                        <a:rPr lang="es-MX" sz="1400" b="1" u="sng" baseline="-25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1" u="sng" baseline="-25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98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magmas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relativamente </a:t>
                      </a: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ricos en SiO</a:t>
                      </a:r>
                      <a:r>
                        <a:rPr lang="es-MX" sz="14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magmas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relativamente </a:t>
                      </a: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pobres en SiO</a:t>
                      </a:r>
                      <a:r>
                        <a:rPr lang="es-MX" sz="14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41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 — 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b="1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O+K</a:t>
                      </a:r>
                      <a:r>
                        <a:rPr lang="es-MX" sz="1400" b="1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bajo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alto— 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b="1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O+K</a:t>
                      </a:r>
                      <a:r>
                        <a:rPr lang="es-MX" sz="1400" b="1" baseline="-25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bajo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3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granito-alcalino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granito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tonalita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sienita alcalina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sienita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basalto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gabro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peridotita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73.86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72.08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66.15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55.48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59.41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51.86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50.78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43.54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13.75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21.34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16.40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3.99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</a:t>
                      </a:r>
                      <a:endParaRPr lang="es-MX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2.73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2.51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2.83</a:t>
                      </a:r>
                      <a:endParaRPr lang="es-MX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6.97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7.41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9.84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6.12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8.35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34.02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4.65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8.40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10.85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3.46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3.51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3.08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3.90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8.86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3.92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5.13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5.46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1.42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5.35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6.53</a:t>
                      </a:r>
                      <a:endParaRPr lang="es-MX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1.33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9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MX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2720A82-8E60-49B5-A013-0CAFE05BF76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46134" y="5067731"/>
          <a:ext cx="6697662" cy="1597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91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Contenido de (</a:t>
                      </a: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de algunas rocas ígneas comunes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MX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45-55 % peso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55-65 w% peso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&gt;65 w% peso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 volcánica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basalto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andesita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riolita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Roca plutónica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gabro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diorita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granito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40535017-2795-44E4-A4CB-A20A57E1F8A4}"/>
              </a:ext>
            </a:extLst>
          </p:cNvPr>
          <p:cNvGrpSpPr/>
          <p:nvPr/>
        </p:nvGrpSpPr>
        <p:grpSpPr>
          <a:xfrm>
            <a:off x="9493057" y="5013175"/>
            <a:ext cx="2391332" cy="1440161"/>
            <a:chOff x="9565065" y="4797151"/>
            <a:chExt cx="2391332" cy="1440161"/>
          </a:xfrm>
        </p:grpSpPr>
        <p:cxnSp>
          <p:nvCxnSpPr>
            <p:cNvPr id="3" name="Conector recto de flecha 2">
              <a:extLst>
                <a:ext uri="{FF2B5EF4-FFF2-40B4-BE49-F238E27FC236}">
                  <a16:creationId xmlns:a16="http://schemas.microsoft.com/office/drawing/2014/main" id="{8B478670-42B9-440E-B760-F14C44F8E3D4}"/>
                </a:ext>
              </a:extLst>
            </p:cNvPr>
            <p:cNvCxnSpPr/>
            <p:nvPr/>
          </p:nvCxnSpPr>
          <p:spPr>
            <a:xfrm>
              <a:off x="9696400" y="5013176"/>
              <a:ext cx="1008112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00F03018-6DC0-4651-8469-31AC23E159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04512" y="4941168"/>
              <a:ext cx="792088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70077E7-5AA9-43E5-A23A-6FA20C7651E4}"/>
                </a:ext>
              </a:extLst>
            </p:cNvPr>
            <p:cNvSpPr txBox="1"/>
            <p:nvPr/>
          </p:nvSpPr>
          <p:spPr>
            <a:xfrm>
              <a:off x="9565065" y="4797151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/>
                <a:t>Olivino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86DCB581-E42E-43D6-A71C-CDF9B187FFB1}"/>
                </a:ext>
              </a:extLst>
            </p:cNvPr>
            <p:cNvSpPr txBox="1"/>
            <p:nvPr/>
          </p:nvSpPr>
          <p:spPr>
            <a:xfrm>
              <a:off x="10920536" y="4797152"/>
              <a:ext cx="10358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/>
                <a:t>Plagioclasa 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78219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>
            <a:extLst>
              <a:ext uri="{FF2B5EF4-FFF2-40B4-BE49-F238E27FC236}">
                <a16:creationId xmlns:a16="http://schemas.microsoft.com/office/drawing/2014/main" id="{26B04DA4-D321-4105-809C-7EE50A2A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313" y="322263"/>
            <a:ext cx="455295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s-MX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+mn-cs"/>
              </a:rPr>
              <a:t>Un típico  Análisis de roca</a:t>
            </a:r>
          </a:p>
          <a:p>
            <a:pPr algn="ctr" eaLnBrk="1" hangingPunct="1">
              <a:defRPr/>
            </a:pPr>
            <a:endParaRPr lang="es-MX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+mn-cs"/>
            </a:endParaRPr>
          </a:p>
          <a:p>
            <a:pPr algn="ctr" eaLnBrk="1" hangingPunct="1">
              <a:defRPr/>
            </a:pPr>
            <a:r>
              <a:rPr lang="es-MX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+mn-cs"/>
              </a:rPr>
              <a:t>Conversión de </a:t>
            </a:r>
            <a:r>
              <a:rPr lang="es-MX" sz="2000" b="1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% de óxidos </a:t>
            </a:r>
            <a:r>
              <a:rPr lang="es-MX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+mn-cs"/>
              </a:rPr>
              <a:t>a </a:t>
            </a:r>
            <a:r>
              <a:rPr lang="es-MX" sz="2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+mn-cs"/>
              </a:rPr>
              <a:t>% atómico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433B7C5-63FF-402B-8F66-C12CC5E3AC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82738" y="2420938"/>
          <a:ext cx="8153400" cy="3933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6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1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5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21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9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de oxido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100%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P.F.G.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Frac. Molar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Cationes (p.a.)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Aniones (p.a.)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Atómico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Ordenados por abundancia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49.2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49.667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60.09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0.8265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0.8265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17.33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1.857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0.0194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0.019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0.039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15.74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15.889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101.96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0.1558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0.312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0.468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.53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3.826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0.048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0.072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</a:t>
                      </a:r>
                      <a:endParaRPr lang="es-MX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7.13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7.198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71.85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0.1002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0.100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2.10</a:t>
                      </a:r>
                      <a:endParaRPr lang="es-MX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70.94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MX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.11</a:t>
                      </a:r>
                      <a:endParaRPr lang="es-MX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6.73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6.794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40.31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0.1685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9.47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9.560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56.08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2.91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2.938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61.98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0.0474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MX" sz="10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0.0532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aniones 2.898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60.74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99.06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cationes 1.873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2.898+1.873=4.771</a:t>
                      </a:r>
                      <a:endParaRPr lang="es-MX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2989" name="CuadroTexto 3">
            <a:extLst>
              <a:ext uri="{FF2B5EF4-FFF2-40B4-BE49-F238E27FC236}">
                <a16:creationId xmlns:a16="http://schemas.microsoft.com/office/drawing/2014/main" id="{F12FF009-2FAC-4F15-B524-A83A902AA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2133600"/>
            <a:ext cx="5302250" cy="2301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900">
                <a:latin typeface="Arial" panose="020B0604020202020204" pitchFamily="34" charset="0"/>
              </a:rPr>
              <a:t>(B1/B13)*100                        C1/D1            E1*#Cation* Form       E1*#Anion*Form    (F1/4.771)*100</a:t>
            </a:r>
          </a:p>
        </p:txBody>
      </p:sp>
      <p:sp>
        <p:nvSpPr>
          <p:cNvPr id="32990" name="CuadroTexto 4">
            <a:extLst>
              <a:ext uri="{FF2B5EF4-FFF2-40B4-BE49-F238E27FC236}">
                <a16:creationId xmlns:a16="http://schemas.microsoft.com/office/drawing/2014/main" id="{1FB1EC1B-80CE-4240-B0C3-D2E4E7E7B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8" y="6524625"/>
            <a:ext cx="1125537" cy="2460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1000">
                <a:solidFill>
                  <a:srgbClr val="FF0000"/>
                </a:solidFill>
                <a:latin typeface="Arial" panose="020B0604020202020204" pitchFamily="34" charset="0"/>
              </a:rPr>
              <a:t>(G12/4.771)*100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58E8543-B816-4060-8B16-FC118F956F40}"/>
              </a:ext>
            </a:extLst>
          </p:cNvPr>
          <p:cNvCxnSpPr>
            <a:cxnSpLocks/>
          </p:cNvCxnSpPr>
          <p:nvPr/>
        </p:nvCxnSpPr>
        <p:spPr>
          <a:xfrm flipH="1" flipV="1">
            <a:off x="8040688" y="5661025"/>
            <a:ext cx="576262" cy="863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30D7A955-8083-4515-B465-64A92075DF9B}"/>
              </a:ext>
            </a:extLst>
          </p:cNvPr>
          <p:cNvCxnSpPr>
            <a:cxnSpLocks/>
          </p:cNvCxnSpPr>
          <p:nvPr/>
        </p:nvCxnSpPr>
        <p:spPr>
          <a:xfrm flipH="1">
            <a:off x="3503613" y="1412875"/>
            <a:ext cx="2592387" cy="129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ABD17A34-963D-41E9-85FB-FEB390958187}"/>
              </a:ext>
            </a:extLst>
          </p:cNvPr>
          <p:cNvCxnSpPr>
            <a:cxnSpLocks/>
          </p:cNvCxnSpPr>
          <p:nvPr/>
        </p:nvCxnSpPr>
        <p:spPr>
          <a:xfrm>
            <a:off x="7464425" y="1412875"/>
            <a:ext cx="144463" cy="1295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2473ECF8-EB1D-44F8-BB4C-D9B0F4306E82}"/>
              </a:ext>
            </a:extLst>
          </p:cNvPr>
          <p:cNvCxnSpPr>
            <a:cxnSpLocks/>
          </p:cNvCxnSpPr>
          <p:nvPr/>
        </p:nvCxnSpPr>
        <p:spPr>
          <a:xfrm flipH="1">
            <a:off x="5519738" y="5732463"/>
            <a:ext cx="1728787" cy="431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2B98430-4B60-491D-AECD-EBD053FC1F77}"/>
              </a:ext>
            </a:extLst>
          </p:cNvPr>
          <p:cNvCxnSpPr>
            <a:cxnSpLocks/>
          </p:cNvCxnSpPr>
          <p:nvPr/>
        </p:nvCxnSpPr>
        <p:spPr>
          <a:xfrm flipH="1">
            <a:off x="5951538" y="5876925"/>
            <a:ext cx="215900" cy="288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80160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Object 7" descr="npo000007">
            <a:extLst>
              <a:ext uri="{FF2B5EF4-FFF2-40B4-BE49-F238E27FC236}">
                <a16:creationId xmlns:a16="http://schemas.microsoft.com/office/drawing/2014/main" id="{2CF855CD-CCD9-4DA2-B7C1-D8C53EDF1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33375"/>
            <a:ext cx="8475663" cy="596741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13199598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36" name="Object 7" descr="npo000009">
            <a:extLst>
              <a:ext uri="{FF2B5EF4-FFF2-40B4-BE49-F238E27FC236}">
                <a16:creationId xmlns:a16="http://schemas.microsoft.com/office/drawing/2014/main" id="{C168F6DB-8FD8-4906-AA7E-EEBC63B1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620713"/>
            <a:ext cx="6799263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60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Resultado de imagen para composicion quimica de las rocas igneas">
            <a:extLst>
              <a:ext uri="{FF2B5EF4-FFF2-40B4-BE49-F238E27FC236}">
                <a16:creationId xmlns:a16="http://schemas.microsoft.com/office/drawing/2014/main" id="{7A60D7C6-EC06-4733-8844-0155E19DA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682625"/>
            <a:ext cx="45339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CuadroTexto 1">
            <a:extLst>
              <a:ext uri="{FF2B5EF4-FFF2-40B4-BE49-F238E27FC236}">
                <a16:creationId xmlns:a16="http://schemas.microsoft.com/office/drawing/2014/main" id="{36DF4732-668F-4322-85F6-1E073EFCD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71438"/>
            <a:ext cx="5108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>
                <a:latin typeface="Arial" panose="020B0604020202020204" pitchFamily="34" charset="0"/>
              </a:rPr>
              <a:t>Composición promedio de algunas rocas ígneas</a:t>
            </a:r>
          </a:p>
        </p:txBody>
      </p:sp>
      <p:pic>
        <p:nvPicPr>
          <p:cNvPr id="40964" name="Picture 6" descr="Resultado de imagen para composicion quimica de las rocas igneas">
            <a:extLst>
              <a:ext uri="{FF2B5EF4-FFF2-40B4-BE49-F238E27FC236}">
                <a16:creationId xmlns:a16="http://schemas.microsoft.com/office/drawing/2014/main" id="{71CD9603-26B7-45AB-BED7-FDC2D4524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82625"/>
            <a:ext cx="435292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CuadroTexto 2">
            <a:extLst>
              <a:ext uri="{FF2B5EF4-FFF2-40B4-BE49-F238E27FC236}">
                <a16:creationId xmlns:a16="http://schemas.microsoft.com/office/drawing/2014/main" id="{C194E546-88A5-4741-86F3-8DAD90226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688" y="3429000"/>
            <a:ext cx="25241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B</a:t>
            </a:r>
            <a:r>
              <a:rPr lang="es-MX" altLang="es-MX" sz="1800">
                <a:latin typeface="Arial" panose="020B0604020202020204" pitchFamily="34" charset="0"/>
              </a:rPr>
              <a:t>=basalto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BA</a:t>
            </a:r>
            <a:r>
              <a:rPr lang="es-MX" altLang="es-MX" sz="1800">
                <a:latin typeface="Arial" panose="020B0604020202020204" pitchFamily="34" charset="0"/>
              </a:rPr>
              <a:t>=Basalto andesitico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AB</a:t>
            </a:r>
            <a:r>
              <a:rPr lang="es-MX" altLang="es-MX" sz="1800">
                <a:latin typeface="Arial" panose="020B0604020202020204" pitchFamily="34" charset="0"/>
              </a:rPr>
              <a:t>=Andesita basáltica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A</a:t>
            </a:r>
            <a:r>
              <a:rPr lang="es-MX" altLang="es-MX" sz="1800">
                <a:latin typeface="Arial" panose="020B0604020202020204" pitchFamily="34" charset="0"/>
              </a:rPr>
              <a:t>=Andesita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D</a:t>
            </a:r>
            <a:r>
              <a:rPr lang="es-MX" altLang="es-MX" sz="1800">
                <a:latin typeface="Arial" panose="020B0604020202020204" pitchFamily="34" charset="0"/>
              </a:rPr>
              <a:t>=Dacita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RD</a:t>
            </a:r>
            <a:r>
              <a:rPr lang="es-MX" altLang="es-MX" sz="1800">
                <a:latin typeface="Arial" panose="020B0604020202020204" pitchFamily="34" charset="0"/>
              </a:rPr>
              <a:t>=Riodacita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R</a:t>
            </a:r>
            <a:r>
              <a:rPr lang="es-MX" altLang="es-MX" sz="1800">
                <a:latin typeface="Arial" panose="020B0604020202020204" pitchFamily="34" charset="0"/>
              </a:rPr>
              <a:t>=riolita</a:t>
            </a:r>
          </a:p>
        </p:txBody>
      </p:sp>
      <p:pic>
        <p:nvPicPr>
          <p:cNvPr id="40966" name="Picture 4" descr="Tabla 4.1. Composición química promedio (óxidos de los elementos mayoritarios) de las rocas Peridotita, Basalto y Granito, componentes esenciales del Manto, Corteza oceánica y Corteza continental, respectivamente.">
            <a:extLst>
              <a:ext uri="{FF2B5EF4-FFF2-40B4-BE49-F238E27FC236}">
                <a16:creationId xmlns:a16="http://schemas.microsoft.com/office/drawing/2014/main" id="{1100CEA6-2F0A-4DE0-825A-64994AFA3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3270250"/>
            <a:ext cx="618172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6905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>
            <a:extLst>
              <a:ext uri="{FF2B5EF4-FFF2-40B4-BE49-F238E27FC236}">
                <a16:creationId xmlns:a16="http://schemas.microsoft.com/office/drawing/2014/main" id="{A2062F07-15C6-444A-81DD-CB7124FF808F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3297238" y="3325813"/>
          <a:ext cx="140493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Image" r:id="rId4" imgW="1405488" imgH="1073171" progId="Photoshop.Image.9">
                  <p:embed/>
                </p:oleObj>
              </mc:Choice>
              <mc:Fallback>
                <p:oleObj name="Image" r:id="rId4" imgW="1405488" imgH="1073171" progId="Photoshop.Image.9">
                  <p:embed/>
                  <p:pic>
                    <p:nvPicPr>
                      <p:cNvPr id="44034" name="Object 2">
                        <a:extLst>
                          <a:ext uri="{FF2B5EF4-FFF2-40B4-BE49-F238E27FC236}">
                            <a16:creationId xmlns:a16="http://schemas.microsoft.com/office/drawing/2014/main" id="{A2062F07-15C6-444A-81DD-CB7124FF808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3325813"/>
                        <a:ext cx="1404937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035" name="Group 4">
            <a:extLst>
              <a:ext uri="{FF2B5EF4-FFF2-40B4-BE49-F238E27FC236}">
                <a16:creationId xmlns:a16="http://schemas.microsoft.com/office/drawing/2014/main" id="{89C73CA9-F2F0-4014-9A26-5BEB8583C319}"/>
              </a:ext>
            </a:extLst>
          </p:cNvPr>
          <p:cNvGrpSpPr>
            <a:grpSpLocks/>
          </p:cNvGrpSpPr>
          <p:nvPr/>
        </p:nvGrpSpPr>
        <p:grpSpPr bwMode="auto">
          <a:xfrm>
            <a:off x="695325" y="1412875"/>
            <a:ext cx="3959225" cy="5329238"/>
            <a:chOff x="204" y="1298"/>
            <a:chExt cx="2336" cy="3022"/>
          </a:xfrm>
        </p:grpSpPr>
        <p:grpSp>
          <p:nvGrpSpPr>
            <p:cNvPr id="44040" name="Group 5">
              <a:extLst>
                <a:ext uri="{FF2B5EF4-FFF2-40B4-BE49-F238E27FC236}">
                  <a16:creationId xmlns:a16="http://schemas.microsoft.com/office/drawing/2014/main" id="{7A80FB0F-DFEA-4365-B9A0-D16D0469F1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298"/>
              <a:ext cx="2336" cy="3022"/>
              <a:chOff x="204" y="1298"/>
              <a:chExt cx="2336" cy="3022"/>
            </a:xfrm>
          </p:grpSpPr>
          <p:pic>
            <p:nvPicPr>
              <p:cNvPr id="44050" name="Picture 6" descr="Fig 8-2a">
                <a:extLst>
                  <a:ext uri="{FF2B5EF4-FFF2-40B4-BE49-F238E27FC236}">
                    <a16:creationId xmlns:a16="http://schemas.microsoft.com/office/drawing/2014/main" id="{EBFB0A2B-D69F-4604-8AD8-C0075C7E6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1298"/>
                <a:ext cx="2336" cy="302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4051" name="Text Box 7">
                <a:extLst>
                  <a:ext uri="{FF2B5EF4-FFF2-40B4-BE49-F238E27FC236}">
                    <a16:creationId xmlns:a16="http://schemas.microsoft.com/office/drawing/2014/main" id="{63F6D30B-FAE1-4C58-BB19-8778DB8432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9" y="1365"/>
                <a:ext cx="778" cy="26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s-MX" sz="1200" b="1">
                    <a:solidFill>
                      <a:schemeClr val="accent2"/>
                    </a:solidFill>
                    <a:latin typeface="Arial" panose="020B0604020202020204" pitchFamily="34" charset="0"/>
                  </a:rPr>
                  <a:t>Posibles “tendencias”</a:t>
                </a:r>
              </a:p>
            </p:txBody>
          </p:sp>
        </p:grpSp>
        <p:grpSp>
          <p:nvGrpSpPr>
            <p:cNvPr id="44041" name="Group 8">
              <a:extLst>
                <a:ext uri="{FF2B5EF4-FFF2-40B4-BE49-F238E27FC236}">
                  <a16:creationId xmlns:a16="http://schemas.microsoft.com/office/drawing/2014/main" id="{BEAFF0D8-842A-4D74-AB23-45A47799DF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" y="1567"/>
              <a:ext cx="1666" cy="2518"/>
              <a:chOff x="527" y="1567"/>
              <a:chExt cx="1666" cy="2518"/>
            </a:xfrm>
          </p:grpSpPr>
          <p:sp>
            <p:nvSpPr>
              <p:cNvPr id="44042" name="Freeform 9">
                <a:extLst>
                  <a:ext uri="{FF2B5EF4-FFF2-40B4-BE49-F238E27FC236}">
                    <a16:creationId xmlns:a16="http://schemas.microsoft.com/office/drawing/2014/main" id="{AB7C257B-D207-43A6-9726-A2CE9C475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" y="1573"/>
                <a:ext cx="586" cy="297"/>
              </a:xfrm>
              <a:custGeom>
                <a:avLst/>
                <a:gdLst>
                  <a:gd name="T0" fmla="*/ 0 w 927"/>
                  <a:gd name="T1" fmla="*/ 1 h 424"/>
                  <a:gd name="T2" fmla="*/ 1 w 927"/>
                  <a:gd name="T3" fmla="*/ 1 h 424"/>
                  <a:gd name="T4" fmla="*/ 1 w 927"/>
                  <a:gd name="T5" fmla="*/ 1 h 424"/>
                  <a:gd name="T6" fmla="*/ 1 w 927"/>
                  <a:gd name="T7" fmla="*/ 1 h 424"/>
                  <a:gd name="T8" fmla="*/ 1 w 927"/>
                  <a:gd name="T9" fmla="*/ 1 h 4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7"/>
                  <a:gd name="T16" fmla="*/ 0 h 424"/>
                  <a:gd name="T17" fmla="*/ 927 w 927"/>
                  <a:gd name="T18" fmla="*/ 424 h 4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7" h="424">
                    <a:moveTo>
                      <a:pt x="0" y="276"/>
                    </a:moveTo>
                    <a:cubicBezTo>
                      <a:pt x="19" y="234"/>
                      <a:pt x="62" y="48"/>
                      <a:pt x="115" y="24"/>
                    </a:cubicBezTo>
                    <a:cubicBezTo>
                      <a:pt x="168" y="0"/>
                      <a:pt x="226" y="91"/>
                      <a:pt x="318" y="134"/>
                    </a:cubicBezTo>
                    <a:cubicBezTo>
                      <a:pt x="410" y="177"/>
                      <a:pt x="568" y="234"/>
                      <a:pt x="669" y="282"/>
                    </a:cubicBezTo>
                    <a:cubicBezTo>
                      <a:pt x="770" y="330"/>
                      <a:pt x="873" y="395"/>
                      <a:pt x="927" y="424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3" name="Freeform 10">
                <a:extLst>
                  <a:ext uri="{FF2B5EF4-FFF2-40B4-BE49-F238E27FC236}">
                    <a16:creationId xmlns:a16="http://schemas.microsoft.com/office/drawing/2014/main" id="{D61DF7CA-08ED-4B35-98EF-56500F43F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8" y="1567"/>
                <a:ext cx="616" cy="433"/>
              </a:xfrm>
              <a:custGeom>
                <a:avLst/>
                <a:gdLst>
                  <a:gd name="T0" fmla="*/ 0 w 974"/>
                  <a:gd name="T1" fmla="*/ 0 h 619"/>
                  <a:gd name="T2" fmla="*/ 1 w 974"/>
                  <a:gd name="T3" fmla="*/ 1 h 619"/>
                  <a:gd name="T4" fmla="*/ 1 w 974"/>
                  <a:gd name="T5" fmla="*/ 1 h 619"/>
                  <a:gd name="T6" fmla="*/ 1 w 974"/>
                  <a:gd name="T7" fmla="*/ 1 h 619"/>
                  <a:gd name="T8" fmla="*/ 1 w 974"/>
                  <a:gd name="T9" fmla="*/ 1 h 6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4"/>
                  <a:gd name="T16" fmla="*/ 0 h 619"/>
                  <a:gd name="T17" fmla="*/ 974 w 974"/>
                  <a:gd name="T18" fmla="*/ 619 h 6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4" h="619">
                    <a:moveTo>
                      <a:pt x="0" y="0"/>
                    </a:moveTo>
                    <a:cubicBezTo>
                      <a:pt x="21" y="40"/>
                      <a:pt x="85" y="181"/>
                      <a:pt x="129" y="239"/>
                    </a:cubicBezTo>
                    <a:cubicBezTo>
                      <a:pt x="173" y="297"/>
                      <a:pt x="180" y="300"/>
                      <a:pt x="263" y="346"/>
                    </a:cubicBezTo>
                    <a:cubicBezTo>
                      <a:pt x="346" y="392"/>
                      <a:pt x="506" y="470"/>
                      <a:pt x="625" y="516"/>
                    </a:cubicBezTo>
                    <a:cubicBezTo>
                      <a:pt x="744" y="562"/>
                      <a:pt x="901" y="598"/>
                      <a:pt x="974" y="619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4" name="Freeform 11">
                <a:extLst>
                  <a:ext uri="{FF2B5EF4-FFF2-40B4-BE49-F238E27FC236}">
                    <a16:creationId xmlns:a16="http://schemas.microsoft.com/office/drawing/2014/main" id="{49341CA6-FD9D-45E0-84EF-E5D544254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" y="2284"/>
                <a:ext cx="708" cy="332"/>
              </a:xfrm>
              <a:custGeom>
                <a:avLst/>
                <a:gdLst>
                  <a:gd name="T0" fmla="*/ 0 w 1118"/>
                  <a:gd name="T1" fmla="*/ 0 h 474"/>
                  <a:gd name="T2" fmla="*/ 1 w 1118"/>
                  <a:gd name="T3" fmla="*/ 1 h 474"/>
                  <a:gd name="T4" fmla="*/ 0 60000 65536"/>
                  <a:gd name="T5" fmla="*/ 0 60000 65536"/>
                  <a:gd name="T6" fmla="*/ 0 w 1118"/>
                  <a:gd name="T7" fmla="*/ 0 h 474"/>
                  <a:gd name="T8" fmla="*/ 1118 w 1118"/>
                  <a:gd name="T9" fmla="*/ 474 h 47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18" h="474">
                    <a:moveTo>
                      <a:pt x="0" y="0"/>
                    </a:moveTo>
                    <a:cubicBezTo>
                      <a:pt x="186" y="79"/>
                      <a:pt x="885" y="375"/>
                      <a:pt x="1118" y="474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5" name="Freeform 12">
                <a:extLst>
                  <a:ext uri="{FF2B5EF4-FFF2-40B4-BE49-F238E27FC236}">
                    <a16:creationId xmlns:a16="http://schemas.microsoft.com/office/drawing/2014/main" id="{6EB3D340-64C4-4C34-B6AB-1665D32D4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3" y="2315"/>
                <a:ext cx="643" cy="326"/>
              </a:xfrm>
              <a:custGeom>
                <a:avLst/>
                <a:gdLst>
                  <a:gd name="T0" fmla="*/ 0 w 1015"/>
                  <a:gd name="T1" fmla="*/ 0 h 466"/>
                  <a:gd name="T2" fmla="*/ 1 w 1015"/>
                  <a:gd name="T3" fmla="*/ 1 h 466"/>
                  <a:gd name="T4" fmla="*/ 0 60000 65536"/>
                  <a:gd name="T5" fmla="*/ 0 60000 65536"/>
                  <a:gd name="T6" fmla="*/ 0 w 1015"/>
                  <a:gd name="T7" fmla="*/ 0 h 466"/>
                  <a:gd name="T8" fmla="*/ 1015 w 1015"/>
                  <a:gd name="T9" fmla="*/ 466 h 46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15" h="466">
                    <a:moveTo>
                      <a:pt x="0" y="0"/>
                    </a:moveTo>
                    <a:lnTo>
                      <a:pt x="1015" y="466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6" name="Freeform 13">
                <a:extLst>
                  <a:ext uri="{FF2B5EF4-FFF2-40B4-BE49-F238E27FC236}">
                    <a16:creationId xmlns:a16="http://schemas.microsoft.com/office/drawing/2014/main" id="{A99479A8-F46B-4356-9F81-100BD9D6F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933"/>
                <a:ext cx="722" cy="238"/>
              </a:xfrm>
              <a:custGeom>
                <a:avLst/>
                <a:gdLst>
                  <a:gd name="T0" fmla="*/ 0 w 1141"/>
                  <a:gd name="T1" fmla="*/ 1 h 340"/>
                  <a:gd name="T2" fmla="*/ 1 w 1141"/>
                  <a:gd name="T3" fmla="*/ 1 h 340"/>
                  <a:gd name="T4" fmla="*/ 1 w 1141"/>
                  <a:gd name="T5" fmla="*/ 1 h 340"/>
                  <a:gd name="T6" fmla="*/ 1 w 1141"/>
                  <a:gd name="T7" fmla="*/ 0 h 3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1"/>
                  <a:gd name="T13" fmla="*/ 0 h 340"/>
                  <a:gd name="T14" fmla="*/ 1141 w 1141"/>
                  <a:gd name="T15" fmla="*/ 340 h 3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1" h="340">
                    <a:moveTo>
                      <a:pt x="0" y="340"/>
                    </a:moveTo>
                    <a:cubicBezTo>
                      <a:pt x="64" y="307"/>
                      <a:pt x="254" y="191"/>
                      <a:pt x="384" y="143"/>
                    </a:cubicBezTo>
                    <a:cubicBezTo>
                      <a:pt x="514" y="95"/>
                      <a:pt x="653" y="73"/>
                      <a:pt x="779" y="49"/>
                    </a:cubicBezTo>
                    <a:cubicBezTo>
                      <a:pt x="905" y="25"/>
                      <a:pt x="1066" y="10"/>
                      <a:pt x="1141" y="0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7" name="Freeform 14">
                <a:extLst>
                  <a:ext uri="{FF2B5EF4-FFF2-40B4-BE49-F238E27FC236}">
                    <a16:creationId xmlns:a16="http://schemas.microsoft.com/office/drawing/2014/main" id="{F6F9E838-AC0F-4C9D-B1D8-6FB332111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1" y="3075"/>
                <a:ext cx="635" cy="230"/>
              </a:xfrm>
              <a:custGeom>
                <a:avLst/>
                <a:gdLst>
                  <a:gd name="T0" fmla="*/ 0 w 1003"/>
                  <a:gd name="T1" fmla="*/ 0 h 329"/>
                  <a:gd name="T2" fmla="*/ 1 w 1003"/>
                  <a:gd name="T3" fmla="*/ 1 h 329"/>
                  <a:gd name="T4" fmla="*/ 1 w 1003"/>
                  <a:gd name="T5" fmla="*/ 1 h 329"/>
                  <a:gd name="T6" fmla="*/ 1 w 1003"/>
                  <a:gd name="T7" fmla="*/ 1 h 3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3"/>
                  <a:gd name="T13" fmla="*/ 0 h 329"/>
                  <a:gd name="T14" fmla="*/ 1003 w 1003"/>
                  <a:gd name="T15" fmla="*/ 329 h 3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3" h="329">
                    <a:moveTo>
                      <a:pt x="0" y="0"/>
                    </a:moveTo>
                    <a:cubicBezTo>
                      <a:pt x="56" y="27"/>
                      <a:pt x="213" y="121"/>
                      <a:pt x="334" y="159"/>
                    </a:cubicBezTo>
                    <a:cubicBezTo>
                      <a:pt x="455" y="197"/>
                      <a:pt x="617" y="202"/>
                      <a:pt x="729" y="230"/>
                    </a:cubicBezTo>
                    <a:cubicBezTo>
                      <a:pt x="841" y="258"/>
                      <a:pt x="946" y="308"/>
                      <a:pt x="1003" y="329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8" name="Freeform 15">
                <a:extLst>
                  <a:ext uri="{FF2B5EF4-FFF2-40B4-BE49-F238E27FC236}">
                    <a16:creationId xmlns:a16="http://schemas.microsoft.com/office/drawing/2014/main" id="{5B0755AC-BA8C-4009-BE36-4066C0488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" y="3663"/>
                <a:ext cx="713" cy="422"/>
              </a:xfrm>
              <a:custGeom>
                <a:avLst/>
                <a:gdLst>
                  <a:gd name="T0" fmla="*/ 0 w 1128"/>
                  <a:gd name="T1" fmla="*/ 1 h 603"/>
                  <a:gd name="T2" fmla="*/ 1 w 1128"/>
                  <a:gd name="T3" fmla="*/ 1 h 603"/>
                  <a:gd name="T4" fmla="*/ 1 w 1128"/>
                  <a:gd name="T5" fmla="*/ 1 h 603"/>
                  <a:gd name="T6" fmla="*/ 1 w 1128"/>
                  <a:gd name="T7" fmla="*/ 0 h 60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8"/>
                  <a:gd name="T13" fmla="*/ 0 h 603"/>
                  <a:gd name="T14" fmla="*/ 1128 w 1128"/>
                  <a:gd name="T15" fmla="*/ 603 h 60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8" h="603">
                    <a:moveTo>
                      <a:pt x="0" y="603"/>
                    </a:moveTo>
                    <a:cubicBezTo>
                      <a:pt x="48" y="571"/>
                      <a:pt x="201" y="450"/>
                      <a:pt x="288" y="410"/>
                    </a:cubicBezTo>
                    <a:cubicBezTo>
                      <a:pt x="375" y="370"/>
                      <a:pt x="384" y="428"/>
                      <a:pt x="524" y="360"/>
                    </a:cubicBezTo>
                    <a:cubicBezTo>
                      <a:pt x="664" y="292"/>
                      <a:pt x="1002" y="75"/>
                      <a:pt x="1128" y="0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4049" name="Freeform 16">
                <a:extLst>
                  <a:ext uri="{FF2B5EF4-FFF2-40B4-BE49-F238E27FC236}">
                    <a16:creationId xmlns:a16="http://schemas.microsoft.com/office/drawing/2014/main" id="{DD4276C8-E9A1-46BE-903F-3618346EF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1" y="3926"/>
                <a:ext cx="732" cy="123"/>
              </a:xfrm>
              <a:custGeom>
                <a:avLst/>
                <a:gdLst>
                  <a:gd name="T0" fmla="*/ 0 w 1157"/>
                  <a:gd name="T1" fmla="*/ 1 h 176"/>
                  <a:gd name="T2" fmla="*/ 1 w 1157"/>
                  <a:gd name="T3" fmla="*/ 1 h 176"/>
                  <a:gd name="T4" fmla="*/ 1 w 1157"/>
                  <a:gd name="T5" fmla="*/ 1 h 176"/>
                  <a:gd name="T6" fmla="*/ 1 w 1157"/>
                  <a:gd name="T7" fmla="*/ 1 h 1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7"/>
                  <a:gd name="T13" fmla="*/ 0 h 176"/>
                  <a:gd name="T14" fmla="*/ 1157 w 1157"/>
                  <a:gd name="T15" fmla="*/ 176 h 1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7" h="176">
                    <a:moveTo>
                      <a:pt x="0" y="165"/>
                    </a:moveTo>
                    <a:cubicBezTo>
                      <a:pt x="47" y="140"/>
                      <a:pt x="176" y="24"/>
                      <a:pt x="285" y="12"/>
                    </a:cubicBezTo>
                    <a:cubicBezTo>
                      <a:pt x="394" y="0"/>
                      <a:pt x="508" y="67"/>
                      <a:pt x="653" y="94"/>
                    </a:cubicBezTo>
                    <a:cubicBezTo>
                      <a:pt x="798" y="121"/>
                      <a:pt x="1052" y="159"/>
                      <a:pt x="1157" y="176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</p:grpSp>
      </p:grpSp>
      <p:graphicFrame>
        <p:nvGraphicFramePr>
          <p:cNvPr id="44036" name="Object 3">
            <a:extLst>
              <a:ext uri="{FF2B5EF4-FFF2-40B4-BE49-F238E27FC236}">
                <a16:creationId xmlns:a16="http://schemas.microsoft.com/office/drawing/2014/main" id="{CDA0C900-2C76-4ADC-AC2D-A3DA33496CB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672263" y="3644900"/>
          <a:ext cx="4537075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Image" r:id="rId7" imgW="5993651" imgH="4507937" progId="Photoshop.Image.7">
                  <p:embed/>
                </p:oleObj>
              </mc:Choice>
              <mc:Fallback>
                <p:oleObj name="Image" r:id="rId7" imgW="5993651" imgH="4507937" progId="Photoshop.Image.7">
                  <p:embed/>
                  <p:pic>
                    <p:nvPicPr>
                      <p:cNvPr id="44036" name="Object 3">
                        <a:extLst>
                          <a:ext uri="{FF2B5EF4-FFF2-40B4-BE49-F238E27FC236}">
                            <a16:creationId xmlns:a16="http://schemas.microsoft.com/office/drawing/2014/main" id="{CDA0C900-2C76-4ADC-AC2D-A3DA33496CB4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263" y="3644900"/>
                        <a:ext cx="4537075" cy="2978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Box 3">
            <a:extLst>
              <a:ext uri="{FF2B5EF4-FFF2-40B4-BE49-F238E27FC236}">
                <a16:creationId xmlns:a16="http://schemas.microsoft.com/office/drawing/2014/main" id="{079F40CB-476D-458E-BF60-E70F9E972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100" y="692150"/>
            <a:ext cx="6048375" cy="2862263"/>
          </a:xfrm>
          <a:prstGeom prst="rect">
            <a:avLst/>
          </a:prstGeom>
          <a:solidFill>
            <a:srgbClr val="CCFFCC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500">
                <a:latin typeface="Arial" panose="020B0604020202020204" pitchFamily="34" charset="0"/>
              </a:rPr>
              <a:t>Tal vez, la propiedad más importante de los diagramas de Harker es la aplicación de la regla de la palanca para el balance de masa.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5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500">
                <a:latin typeface="Arial" panose="020B0604020202020204" pitchFamily="34" charset="0"/>
              </a:rPr>
              <a:t>Si se tiene un conjunto de rocas relacionado por cristalización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500">
                <a:latin typeface="Arial" panose="020B0604020202020204" pitchFamily="34" charset="0"/>
              </a:rPr>
              <a:t>fraccionada, el cual presenta tendencias coherentes en diagramas de variación, se puede establecer el tipo de minerales que fraccionan.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5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500">
                <a:latin typeface="Arial" panose="020B0604020202020204" pitchFamily="34" charset="0"/>
              </a:rPr>
              <a:t>En general, las inflexiones en las tendencias indican el inicio de cristalización de un nuevo mineral o grupo de minerales. Las inflexiones se observarán sólo para los elementos contenidos en el mineral.</a:t>
            </a:r>
          </a:p>
        </p:txBody>
      </p:sp>
      <p:sp>
        <p:nvSpPr>
          <p:cNvPr id="44038" name="Rectangle 4">
            <a:extLst>
              <a:ext uri="{FF2B5EF4-FFF2-40B4-BE49-F238E27FC236}">
                <a16:creationId xmlns:a16="http://schemas.microsoft.com/office/drawing/2014/main" id="{2AA52C29-EEC0-41FF-A9C6-B80E8A96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3" y="260350"/>
            <a:ext cx="3352800" cy="466725"/>
          </a:xfrm>
          <a:prstGeom prst="rect">
            <a:avLst/>
          </a:prstGeom>
          <a:solidFill>
            <a:srgbClr val="FFCC66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400" b="1">
                <a:solidFill>
                  <a:schemeClr val="accent2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Elementos Mayores</a:t>
            </a:r>
            <a:endParaRPr lang="es-MX" altLang="es-MX" sz="24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44039" name="Rectangle 5">
            <a:extLst>
              <a:ext uri="{FF2B5EF4-FFF2-40B4-BE49-F238E27FC236}">
                <a16:creationId xmlns:a16="http://schemas.microsoft.com/office/drawing/2014/main" id="{CF82F065-B142-445D-8D66-270F2AF3F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717550"/>
            <a:ext cx="530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000" b="1" i="1">
                <a:solidFill>
                  <a:srgbClr val="0033CC"/>
                </a:solidFill>
                <a:latin typeface="Tahoma" panose="020B0604030504040204" pitchFamily="34" charset="0"/>
              </a:rPr>
              <a:t>Diagramas de variación binarios (X-Y)</a:t>
            </a:r>
            <a:endParaRPr lang="es-ES" altLang="es-MX" sz="2000" b="1" i="1">
              <a:solidFill>
                <a:srgbClr val="0033CC"/>
              </a:solidFill>
              <a:latin typeface="Tahoma" panose="020B0604030504040204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2E1E24E5-B506-4A7F-A503-F82C0D97FFD7}"/>
              </a:ext>
            </a:extLst>
          </p:cNvPr>
          <p:cNvGrpSpPr/>
          <p:nvPr/>
        </p:nvGrpSpPr>
        <p:grpSpPr>
          <a:xfrm>
            <a:off x="4534896" y="3576085"/>
            <a:ext cx="2332005" cy="1440160"/>
            <a:chOff x="9624392" y="4797152"/>
            <a:chExt cx="2332005" cy="1440160"/>
          </a:xfrm>
        </p:grpSpPr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394EEB43-3E9C-43C8-B81B-298279E5162D}"/>
                </a:ext>
              </a:extLst>
            </p:cNvPr>
            <p:cNvCxnSpPr/>
            <p:nvPr/>
          </p:nvCxnSpPr>
          <p:spPr>
            <a:xfrm>
              <a:off x="9696400" y="5013176"/>
              <a:ext cx="1008112" cy="12241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9AA6F20A-EB0B-45AE-8F58-1A83F1D82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04512" y="4941168"/>
              <a:ext cx="792088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F117E6EE-9B1A-4BDB-9F31-91323269C4C0}"/>
                </a:ext>
              </a:extLst>
            </p:cNvPr>
            <p:cNvSpPr txBox="1"/>
            <p:nvPr/>
          </p:nvSpPr>
          <p:spPr>
            <a:xfrm>
              <a:off x="9624392" y="4869160"/>
              <a:ext cx="5757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/>
                <a:t>Olivino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984BBDEF-24C6-49B8-90C7-24CBDC992519}"/>
                </a:ext>
              </a:extLst>
            </p:cNvPr>
            <p:cNvSpPr txBox="1"/>
            <p:nvPr/>
          </p:nvSpPr>
          <p:spPr>
            <a:xfrm>
              <a:off x="10920536" y="4797152"/>
              <a:ext cx="10358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00" dirty="0"/>
                <a:t>Plagioclasa 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90159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97" descr="Fig-8-7a">
            <a:extLst>
              <a:ext uri="{FF2B5EF4-FFF2-40B4-BE49-F238E27FC236}">
                <a16:creationId xmlns:a16="http://schemas.microsoft.com/office/drawing/2014/main" id="{7EE9232E-F45F-4EA5-BD65-101E90F1E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33363"/>
            <a:ext cx="4610100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>
            <a:extLst>
              <a:ext uri="{FF2B5EF4-FFF2-40B4-BE49-F238E27FC236}">
                <a16:creationId xmlns:a16="http://schemas.microsoft.com/office/drawing/2014/main" id="{67CCD1FB-B3BA-42C7-B19C-3CBF32EAC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476250"/>
            <a:ext cx="5594350" cy="4275138"/>
          </a:xfrm>
        </p:spPr>
        <p:txBody>
          <a:bodyPr/>
          <a:lstStyle/>
          <a:p>
            <a:pPr marL="168275" indent="-168275" eaLnBrk="1" hangingPunct="1">
              <a:buFont typeface="Arial" panose="020B0604020202020204" pitchFamily="34" charset="0"/>
              <a:buNone/>
            </a:pPr>
            <a:r>
              <a:rPr lang="es-MX" altLang="es-MX" sz="2400"/>
              <a:t>Diagramas Harker Oxido vs SiO</a:t>
            </a:r>
            <a:r>
              <a:rPr lang="es-MX" altLang="es-MX" sz="2400" baseline="-25000"/>
              <a:t>2</a:t>
            </a:r>
          </a:p>
          <a:p>
            <a:pPr marL="568325" lvl="1" eaLnBrk="1" hangingPunct="1"/>
            <a:r>
              <a:rPr lang="es-MX" altLang="es-MX" sz="2400"/>
              <a:t>Tendencia suaves</a:t>
            </a:r>
          </a:p>
          <a:p>
            <a:pPr marL="568325" lvl="1" eaLnBrk="1" hangingPunct="1"/>
            <a:r>
              <a:rPr lang="es-MX" altLang="es-MX" sz="2400"/>
              <a:t>3 suposiciones :</a:t>
            </a:r>
          </a:p>
          <a:p>
            <a:pPr marL="568325" lvl="1" eaLnBrk="1" hangingPunct="1">
              <a:buFont typeface="Arial" panose="020B0604020202020204" pitchFamily="34" charset="0"/>
              <a:buNone/>
            </a:pPr>
            <a:r>
              <a:rPr lang="es-MX" altLang="es-MX" sz="2400">
                <a:solidFill>
                  <a:srgbClr val="FF0000"/>
                </a:solidFill>
              </a:rPr>
              <a:t>1  Las rocas están relacionadas por fraccionamiento</a:t>
            </a:r>
          </a:p>
          <a:p>
            <a:pPr marL="568325" lvl="1" eaLnBrk="1" hangingPunct="1">
              <a:buFont typeface="Arial" panose="020B0604020202020204" pitchFamily="34" charset="0"/>
              <a:buNone/>
            </a:pPr>
            <a:r>
              <a:rPr lang="es-MX" altLang="es-MX" sz="2400">
                <a:solidFill>
                  <a:srgbClr val="FF0000"/>
                </a:solidFill>
              </a:rPr>
              <a:t>2  Tendencias = línea liquida de descendencia</a:t>
            </a:r>
          </a:p>
          <a:p>
            <a:pPr marL="568325" lvl="1" eaLnBrk="1" hangingPunct="1">
              <a:buFont typeface="Arial" panose="020B0604020202020204" pitchFamily="34" charset="0"/>
              <a:buNone/>
            </a:pPr>
            <a:r>
              <a:rPr lang="es-MX" altLang="es-MX" sz="2400">
                <a:solidFill>
                  <a:srgbClr val="FF0000"/>
                </a:solidFill>
              </a:rPr>
              <a:t>3  El Basalto es el magma madre de donde los demás descienden o se derivan</a:t>
            </a:r>
          </a:p>
        </p:txBody>
      </p:sp>
      <p:sp>
        <p:nvSpPr>
          <p:cNvPr id="48132" name="Rectangle 190">
            <a:extLst>
              <a:ext uri="{FF2B5EF4-FFF2-40B4-BE49-F238E27FC236}">
                <a16:creationId xmlns:a16="http://schemas.microsoft.com/office/drawing/2014/main" id="{47054A85-4249-4082-8D75-0CF9453BF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4941888"/>
            <a:ext cx="43386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400" b="1">
                <a:latin typeface="Times New Roman" panose="02020603050405020304" pitchFamily="18" charset="0"/>
              </a:rPr>
              <a:t>Diagramas Harker  encimados verticalmente, teniendo la misma variable para el eje X (SiO</a:t>
            </a:r>
            <a:r>
              <a:rPr lang="es-MX" altLang="es-MX" sz="1400" b="1" baseline="-25000">
                <a:latin typeface="Times New Roman" panose="02020603050405020304" pitchFamily="18" charset="0"/>
              </a:rPr>
              <a:t>2</a:t>
            </a:r>
            <a:r>
              <a:rPr lang="es-MX" altLang="es-MX" sz="1400" b="1">
                <a:latin typeface="Times New Roman" panose="02020603050405020304" pitchFamily="18" charset="0"/>
              </a:rPr>
              <a:t>) para rocas de la serie volcánica calcialcalina </a:t>
            </a:r>
            <a:r>
              <a:rPr lang="en-US" altLang="es-MX" sz="1400" b="1">
                <a:latin typeface="Times New Roman" panose="02020603050405020304" pitchFamily="18" charset="0"/>
              </a:rPr>
              <a:t>(Table 8.5. From Ragland, 1989). Basic Analytical Petrology, Oxford Univ. Press.</a:t>
            </a:r>
          </a:p>
        </p:txBody>
      </p:sp>
    </p:spTree>
    <p:extLst>
      <p:ext uri="{BB962C8B-B14F-4D97-AF65-F5344CB8AC3E}">
        <p14:creationId xmlns:p14="http://schemas.microsoft.com/office/powerpoint/2010/main" val="216580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5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CuadroTexto">
            <a:extLst>
              <a:ext uri="{FF2B5EF4-FFF2-40B4-BE49-F238E27FC236}">
                <a16:creationId xmlns:a16="http://schemas.microsoft.com/office/drawing/2014/main" id="{F333D678-E7F8-44A6-8E08-4878E153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5467350"/>
            <a:ext cx="113760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300">
                <a:latin typeface="Arial" panose="020B0604020202020204" pitchFamily="34" charset="0"/>
              </a:rPr>
              <a:t>Notar las siguientes relaciones  </a:t>
            </a:r>
            <a:r>
              <a:rPr lang="es-MX" altLang="es-MX" sz="1300" b="1">
                <a:solidFill>
                  <a:srgbClr val="FF0000"/>
                </a:solidFill>
                <a:latin typeface="Arial" panose="020B0604020202020204" pitchFamily="34" charset="0"/>
              </a:rPr>
              <a:t>(1) </a:t>
            </a:r>
            <a:r>
              <a:rPr lang="es-MX" altLang="es-MX" sz="1300">
                <a:latin typeface="Arial" panose="020B0604020202020204" pitchFamily="34" charset="0"/>
              </a:rPr>
              <a:t>Al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</a:t>
            </a:r>
            <a:r>
              <a:rPr lang="es-MX" altLang="es-MX" sz="1300" baseline="-25000">
                <a:latin typeface="Arial" panose="020B0604020202020204" pitchFamily="34" charset="0"/>
              </a:rPr>
              <a:t>3</a:t>
            </a:r>
            <a:r>
              <a:rPr lang="es-MX" altLang="es-MX" sz="1300">
                <a:latin typeface="Arial" panose="020B0604020202020204" pitchFamily="34" charset="0"/>
              </a:rPr>
              <a:t> aumenta con la cristalización  de los minerales  ferromagnesianos (olivino, piroxenos, anfíboles), y  después decrece con la cristalización de plagioclasas y micas; </a:t>
            </a:r>
            <a:r>
              <a:rPr lang="es-MX" altLang="es-MX" sz="1300" b="1">
                <a:solidFill>
                  <a:srgbClr val="FF0000"/>
                </a:solidFill>
                <a:latin typeface="Arial" panose="020B0604020202020204" pitchFamily="34" charset="0"/>
              </a:rPr>
              <a:t>(2) </a:t>
            </a:r>
            <a:r>
              <a:rPr lang="es-MX" altLang="es-MX" sz="1300">
                <a:latin typeface="Arial" panose="020B0604020202020204" pitchFamily="34" charset="0"/>
              </a:rPr>
              <a:t>MgO  y Fe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</a:t>
            </a:r>
            <a:r>
              <a:rPr lang="es-MX" altLang="es-MX" sz="1300" baseline="-25000">
                <a:latin typeface="Arial" panose="020B0604020202020204" pitchFamily="34" charset="0"/>
              </a:rPr>
              <a:t>3</a:t>
            </a:r>
            <a:r>
              <a:rPr lang="es-MX" altLang="es-MX" sz="1300">
                <a:latin typeface="Arial" panose="020B0604020202020204" pitchFamily="34" charset="0"/>
              </a:rPr>
              <a:t>  decrecen con la cristalización de los minerales ferromagnesianos; </a:t>
            </a:r>
            <a:r>
              <a:rPr lang="es-MX" altLang="es-MX" sz="1300" b="1">
                <a:solidFill>
                  <a:srgbClr val="FF0000"/>
                </a:solidFill>
                <a:latin typeface="Arial" panose="020B0604020202020204" pitchFamily="34" charset="0"/>
              </a:rPr>
              <a:t>(3) </a:t>
            </a:r>
            <a:r>
              <a:rPr lang="es-MX" altLang="es-MX" sz="1300">
                <a:latin typeface="Arial" panose="020B0604020202020204" pitchFamily="34" charset="0"/>
              </a:rPr>
              <a:t>CaO decrece  con la cristalización de la plagioclasa de calcio; </a:t>
            </a:r>
            <a:r>
              <a:rPr lang="es-MX" altLang="es-MX" sz="1300" b="1">
                <a:solidFill>
                  <a:srgbClr val="FF0000"/>
                </a:solidFill>
                <a:latin typeface="Arial" panose="020B0604020202020204" pitchFamily="34" charset="0"/>
              </a:rPr>
              <a:t>(4) </a:t>
            </a:r>
            <a:r>
              <a:rPr lang="es-MX" altLang="es-MX" sz="1300">
                <a:latin typeface="Arial" panose="020B0604020202020204" pitchFamily="34" charset="0"/>
              </a:rPr>
              <a:t>Na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 inicialmente aumenta debido removilizacion de MgO Fe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</a:t>
            </a:r>
            <a:r>
              <a:rPr lang="es-MX" altLang="es-MX" sz="1300" baseline="-25000">
                <a:latin typeface="Arial" panose="020B0604020202020204" pitchFamily="34" charset="0"/>
              </a:rPr>
              <a:t>3</a:t>
            </a:r>
            <a:r>
              <a:rPr lang="es-MX" altLang="es-MX" sz="1300">
                <a:latin typeface="Arial" panose="020B0604020202020204" pitchFamily="34" charset="0"/>
              </a:rPr>
              <a:t> y CaO, después decrece con la cristalización de la plagioclasa de sodio en andesitas y rocas  y rocas mas silícicas </a:t>
            </a:r>
            <a:r>
              <a:rPr lang="es-MX" altLang="es-MX" sz="1300" b="1">
                <a:solidFill>
                  <a:srgbClr val="FF0000"/>
                </a:solidFill>
                <a:latin typeface="Arial" panose="020B0604020202020204" pitchFamily="34" charset="0"/>
              </a:rPr>
              <a:t>(5) </a:t>
            </a:r>
            <a:r>
              <a:rPr lang="es-MX" altLang="es-MX" sz="1300">
                <a:latin typeface="Arial" panose="020B0604020202020204" pitchFamily="34" charset="0"/>
              </a:rPr>
              <a:t>SiO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 y K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 aumentan mientras MgO, Fe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</a:t>
            </a:r>
            <a:r>
              <a:rPr lang="es-MX" altLang="es-MX" sz="1300" baseline="-25000">
                <a:latin typeface="Arial" panose="020B0604020202020204" pitchFamily="34" charset="0"/>
              </a:rPr>
              <a:t>3</a:t>
            </a:r>
            <a:r>
              <a:rPr lang="es-MX" altLang="es-MX" sz="1300">
                <a:latin typeface="Arial" panose="020B0604020202020204" pitchFamily="34" charset="0"/>
              </a:rPr>
              <a:t>,  CaO, Na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 y Al</a:t>
            </a:r>
            <a:r>
              <a:rPr lang="es-MX" altLang="es-MX" sz="1300" baseline="-25000">
                <a:latin typeface="Arial" panose="020B0604020202020204" pitchFamily="34" charset="0"/>
              </a:rPr>
              <a:t>2</a:t>
            </a:r>
            <a:r>
              <a:rPr lang="es-MX" altLang="es-MX" sz="1300">
                <a:latin typeface="Arial" panose="020B0604020202020204" pitchFamily="34" charset="0"/>
              </a:rPr>
              <a:t>O</a:t>
            </a:r>
            <a:r>
              <a:rPr lang="es-MX" altLang="es-MX" sz="1300" baseline="-25000">
                <a:latin typeface="Arial" panose="020B0604020202020204" pitchFamily="34" charset="0"/>
              </a:rPr>
              <a:t>3</a:t>
            </a:r>
            <a:r>
              <a:rPr lang="es-MX" altLang="es-MX" sz="1300">
                <a:latin typeface="Arial" panose="020B0604020202020204" pitchFamily="34" charset="0"/>
              </a:rPr>
              <a:t> son progresivamente removidos por cristalización. </a:t>
            </a:r>
            <a:r>
              <a:rPr lang="es-MX" altLang="es-MX" sz="1300" b="1">
                <a:latin typeface="Arial" panose="020B0604020202020204" pitchFamily="34" charset="0"/>
              </a:rPr>
              <a:t>B</a:t>
            </a:r>
            <a:r>
              <a:rPr lang="es-MX" altLang="es-MX" sz="1300">
                <a:latin typeface="Arial" panose="020B0604020202020204" pitchFamily="34" charset="0"/>
              </a:rPr>
              <a:t> , basalto, </a:t>
            </a:r>
            <a:r>
              <a:rPr lang="es-MX" altLang="es-MX" sz="1300" b="1">
                <a:latin typeface="Arial" panose="020B0604020202020204" pitchFamily="34" charset="0"/>
              </a:rPr>
              <a:t>BA</a:t>
            </a:r>
            <a:r>
              <a:rPr lang="es-MX" altLang="es-MX" sz="1300">
                <a:latin typeface="Arial" panose="020B0604020202020204" pitchFamily="34" charset="0"/>
              </a:rPr>
              <a:t>, basalto andesitico, </a:t>
            </a:r>
            <a:r>
              <a:rPr lang="es-MX" altLang="es-MX" sz="1300" b="1">
                <a:latin typeface="Arial" panose="020B0604020202020204" pitchFamily="34" charset="0"/>
              </a:rPr>
              <a:t>A</a:t>
            </a:r>
            <a:r>
              <a:rPr lang="es-MX" altLang="es-MX" sz="1300">
                <a:latin typeface="Arial" panose="020B0604020202020204" pitchFamily="34" charset="0"/>
              </a:rPr>
              <a:t>, andesita, </a:t>
            </a:r>
            <a:r>
              <a:rPr lang="es-MX" altLang="es-MX" sz="1300" b="1">
                <a:latin typeface="Arial" panose="020B0604020202020204" pitchFamily="34" charset="0"/>
              </a:rPr>
              <a:t>D</a:t>
            </a:r>
            <a:r>
              <a:rPr lang="es-MX" altLang="es-MX" sz="1300">
                <a:latin typeface="Arial" panose="020B0604020202020204" pitchFamily="34" charset="0"/>
              </a:rPr>
              <a:t>, dacita, </a:t>
            </a:r>
            <a:r>
              <a:rPr lang="es-MX" altLang="es-MX" sz="1300" b="1">
                <a:latin typeface="Arial" panose="020B0604020202020204" pitchFamily="34" charset="0"/>
              </a:rPr>
              <a:t>RD</a:t>
            </a:r>
            <a:r>
              <a:rPr lang="es-MX" altLang="es-MX" sz="1300">
                <a:latin typeface="Arial" panose="020B0604020202020204" pitchFamily="34" charset="0"/>
              </a:rPr>
              <a:t>, riodacita, </a:t>
            </a:r>
            <a:r>
              <a:rPr lang="es-MX" altLang="es-MX" sz="1300" b="1">
                <a:latin typeface="Arial" panose="020B0604020202020204" pitchFamily="34" charset="0"/>
              </a:rPr>
              <a:t>R</a:t>
            </a:r>
            <a:r>
              <a:rPr lang="es-MX" altLang="es-MX" sz="1300">
                <a:latin typeface="Arial" panose="020B0604020202020204" pitchFamily="34" charset="0"/>
              </a:rPr>
              <a:t>, riolita.</a:t>
            </a:r>
          </a:p>
        </p:txBody>
      </p:sp>
      <p:pic>
        <p:nvPicPr>
          <p:cNvPr id="50179" name="Picture 6" descr="Resultado de imagen para composicion quimica de las rocas igneas">
            <a:extLst>
              <a:ext uri="{FF2B5EF4-FFF2-40B4-BE49-F238E27FC236}">
                <a16:creationId xmlns:a16="http://schemas.microsoft.com/office/drawing/2014/main" id="{0EC4E5E4-9C4A-4B0A-A1F6-56BDF2DC9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3375"/>
            <a:ext cx="44831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CuadroTexto 9">
            <a:extLst>
              <a:ext uri="{FF2B5EF4-FFF2-40B4-BE49-F238E27FC236}">
                <a16:creationId xmlns:a16="http://schemas.microsoft.com/office/drawing/2014/main" id="{F345FA99-FD79-40DF-9020-4E768F3A0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3900" y="3059113"/>
            <a:ext cx="2525713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r>
              <a:rPr lang="es-MX" altLang="es-MX" sz="1800">
                <a:latin typeface="Arial" panose="020B0604020202020204" pitchFamily="34" charset="0"/>
              </a:rPr>
              <a:t>=basalto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BA</a:t>
            </a:r>
            <a:r>
              <a:rPr lang="es-MX" altLang="es-MX" sz="1800">
                <a:latin typeface="Arial" panose="020B0604020202020204" pitchFamily="34" charset="0"/>
              </a:rPr>
              <a:t>=Basalto andesitico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AB</a:t>
            </a:r>
            <a:r>
              <a:rPr lang="es-MX" altLang="es-MX" sz="1800">
                <a:latin typeface="Arial" panose="020B0604020202020204" pitchFamily="34" charset="0"/>
              </a:rPr>
              <a:t>=Andesita basáltica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r>
              <a:rPr lang="es-MX" altLang="es-MX" sz="1800">
                <a:latin typeface="Arial" panose="020B0604020202020204" pitchFamily="34" charset="0"/>
              </a:rPr>
              <a:t>=Andesita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D</a:t>
            </a:r>
            <a:r>
              <a:rPr lang="es-MX" altLang="es-MX" sz="1800">
                <a:latin typeface="Arial" panose="020B0604020202020204" pitchFamily="34" charset="0"/>
              </a:rPr>
              <a:t>=Dacita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latin typeface="Arial" panose="020B0604020202020204" pitchFamily="34" charset="0"/>
              </a:rPr>
              <a:t>RD</a:t>
            </a:r>
            <a:r>
              <a:rPr lang="es-MX" altLang="es-MX" sz="1800">
                <a:latin typeface="Arial" panose="020B0604020202020204" pitchFamily="34" charset="0"/>
              </a:rPr>
              <a:t>=Riodacita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R</a:t>
            </a:r>
            <a:r>
              <a:rPr lang="es-MX" altLang="es-MX" sz="1800">
                <a:latin typeface="Arial" panose="020B0604020202020204" pitchFamily="34" charset="0"/>
              </a:rPr>
              <a:t>=riolita</a:t>
            </a:r>
          </a:p>
        </p:txBody>
      </p:sp>
      <p:grpSp>
        <p:nvGrpSpPr>
          <p:cNvPr id="50181" name="Grupo 1">
            <a:extLst>
              <a:ext uri="{FF2B5EF4-FFF2-40B4-BE49-F238E27FC236}">
                <a16:creationId xmlns:a16="http://schemas.microsoft.com/office/drawing/2014/main" id="{887B90DC-F13D-4AA9-B961-01B6C6DF81E0}"/>
              </a:ext>
            </a:extLst>
          </p:cNvPr>
          <p:cNvGrpSpPr>
            <a:grpSpLocks/>
          </p:cNvGrpSpPr>
          <p:nvPr/>
        </p:nvGrpSpPr>
        <p:grpSpPr bwMode="auto">
          <a:xfrm>
            <a:off x="1055688" y="273050"/>
            <a:ext cx="4392612" cy="5076825"/>
            <a:chOff x="1055440" y="273345"/>
            <a:chExt cx="4392613" cy="5076825"/>
          </a:xfrm>
        </p:grpSpPr>
        <p:pic>
          <p:nvPicPr>
            <p:cNvPr id="50182" name="Picture 2">
              <a:extLst>
                <a:ext uri="{FF2B5EF4-FFF2-40B4-BE49-F238E27FC236}">
                  <a16:creationId xmlns:a16="http://schemas.microsoft.com/office/drawing/2014/main" id="{9E268779-9912-4DF8-8A95-0C3D3D79A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440" y="273345"/>
              <a:ext cx="4392613" cy="5076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" name="2 Conector recto">
              <a:extLst>
                <a:ext uri="{FF2B5EF4-FFF2-40B4-BE49-F238E27FC236}">
                  <a16:creationId xmlns:a16="http://schemas.microsoft.com/office/drawing/2014/main" id="{138039AF-AE2E-4570-9F7A-B3100DC3B790}"/>
                </a:ext>
              </a:extLst>
            </p:cNvPr>
            <p:cNvCxnSpPr/>
            <p:nvPr/>
          </p:nvCxnSpPr>
          <p:spPr>
            <a:xfrm>
              <a:off x="2334965" y="635295"/>
              <a:ext cx="0" cy="417671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">
              <a:extLst>
                <a:ext uri="{FF2B5EF4-FFF2-40B4-BE49-F238E27FC236}">
                  <a16:creationId xmlns:a16="http://schemas.microsoft.com/office/drawing/2014/main" id="{4DF0206B-A301-4582-83F2-68C388614A47}"/>
                </a:ext>
              </a:extLst>
            </p:cNvPr>
            <p:cNvCxnSpPr/>
            <p:nvPr/>
          </p:nvCxnSpPr>
          <p:spPr>
            <a:xfrm>
              <a:off x="3200152" y="635295"/>
              <a:ext cx="0" cy="417671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>
              <a:extLst>
                <a:ext uri="{FF2B5EF4-FFF2-40B4-BE49-F238E27FC236}">
                  <a16:creationId xmlns:a16="http://schemas.microsoft.com/office/drawing/2014/main" id="{9AEBA0A6-E0F3-492F-92F8-638C0C22644B}"/>
                </a:ext>
              </a:extLst>
            </p:cNvPr>
            <p:cNvCxnSpPr/>
            <p:nvPr/>
          </p:nvCxnSpPr>
          <p:spPr>
            <a:xfrm>
              <a:off x="4100266" y="635295"/>
              <a:ext cx="0" cy="417671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cto de flecha 3">
              <a:extLst>
                <a:ext uri="{FF2B5EF4-FFF2-40B4-BE49-F238E27FC236}">
                  <a16:creationId xmlns:a16="http://schemas.microsoft.com/office/drawing/2014/main" id="{552A58F1-FA65-4178-B1B7-023CFC6DFA75}"/>
                </a:ext>
              </a:extLst>
            </p:cNvPr>
            <p:cNvCxnSpPr/>
            <p:nvPr/>
          </p:nvCxnSpPr>
          <p:spPr>
            <a:xfrm>
              <a:off x="2762002" y="635295"/>
              <a:ext cx="0" cy="41767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5C4EF059-F354-4022-828B-F12515A514FB}"/>
                </a:ext>
              </a:extLst>
            </p:cNvPr>
            <p:cNvCxnSpPr/>
            <p:nvPr/>
          </p:nvCxnSpPr>
          <p:spPr>
            <a:xfrm>
              <a:off x="3554166" y="635295"/>
              <a:ext cx="0" cy="41179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id="{8466E6E6-D078-4B47-BE2C-6986A2985050}"/>
                </a:ext>
              </a:extLst>
            </p:cNvPr>
            <p:cNvCxnSpPr/>
            <p:nvPr/>
          </p:nvCxnSpPr>
          <p:spPr>
            <a:xfrm>
              <a:off x="3698628" y="635295"/>
              <a:ext cx="0" cy="41767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72474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ángulo 1">
            <a:extLst>
              <a:ext uri="{FF2B5EF4-FFF2-40B4-BE49-F238E27FC236}">
                <a16:creationId xmlns:a16="http://schemas.microsoft.com/office/drawing/2014/main" id="{9057E925-29A7-41F1-89BD-5F63C720F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8" y="1844675"/>
            <a:ext cx="86407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 aplica a rocas volcánicas frescas (H</a:t>
            </a:r>
            <a:r>
              <a:rPr lang="es-MX" altLang="es-MX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O&lt;2% y CO</a:t>
            </a:r>
            <a:r>
              <a:rPr lang="es-MX" altLang="es-MX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 &lt; 0.5%)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• Los análisis deben ser recalculados al 100% en base seca (sin H</a:t>
            </a:r>
            <a:r>
              <a:rPr lang="es-MX" altLang="es-MX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O y CO</a:t>
            </a:r>
            <a:r>
              <a:rPr lang="es-MX" altLang="es-MX" sz="20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• Se apoya en norma CIPW.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– Basalto: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Basalto alcalino: ne normativa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Basalto subalcalino: hy, q norm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– Tefrita: &lt; 10 % ol norm.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– Basanita: &gt; 10 % ol norm.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– Traquita: q &lt; 20% en q+ab+an+or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	– Traquidacita: q &gt; 20% en q+ab+an+or</a:t>
            </a:r>
          </a:p>
        </p:txBody>
      </p:sp>
      <p:sp>
        <p:nvSpPr>
          <p:cNvPr id="52227" name="Rectángulo 2">
            <a:extLst>
              <a:ext uri="{FF2B5EF4-FFF2-40B4-BE49-F238E27FC236}">
                <a16:creationId xmlns:a16="http://schemas.microsoft.com/office/drawing/2014/main" id="{334FCD7D-2FD8-4000-BA4B-229455F5D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836613"/>
            <a:ext cx="264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Diagrama TAS</a:t>
            </a:r>
          </a:p>
        </p:txBody>
      </p:sp>
    </p:spTree>
    <p:extLst>
      <p:ext uri="{BB962C8B-B14F-4D97-AF65-F5344CB8AC3E}">
        <p14:creationId xmlns:p14="http://schemas.microsoft.com/office/powerpoint/2010/main" val="22681061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el beneficiario\AppData\Local\Temp\x10sctmp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052736"/>
            <a:ext cx="6192688" cy="466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123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Rectángulo">
            <a:extLst>
              <a:ext uri="{FF2B5EF4-FFF2-40B4-BE49-F238E27FC236}">
                <a16:creationId xmlns:a16="http://schemas.microsoft.com/office/drawing/2014/main" id="{121A7002-696C-4A53-8A6B-3088922C6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817" y="156295"/>
            <a:ext cx="11379200" cy="9223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>
                <a:latin typeface="Arial" panose="020B0604020202020204" pitchFamily="34" charset="0"/>
              </a:rPr>
              <a:t>Después de haber realizado análisis químicos, base a ellos se puede realizar una clasificación química, por ejemplo, como la clasificación química de de LeBas et.al. IUGS para las rocas volcánicas (basada en alcalinos totales [Na</a:t>
            </a:r>
            <a:r>
              <a:rPr lang="es-MX" altLang="es-MX" sz="1800" baseline="-25000">
                <a:latin typeface="Arial" panose="020B0604020202020204" pitchFamily="34" charset="0"/>
              </a:rPr>
              <a:t>2</a:t>
            </a:r>
            <a:r>
              <a:rPr lang="es-MX" altLang="es-MX" sz="1800">
                <a:latin typeface="Arial" panose="020B0604020202020204" pitchFamily="34" charset="0"/>
              </a:rPr>
              <a:t>O + K</a:t>
            </a:r>
            <a:r>
              <a:rPr lang="es-MX" altLang="es-MX" sz="1800" baseline="-25000">
                <a:latin typeface="Arial" panose="020B0604020202020204" pitchFamily="34" charset="0"/>
              </a:rPr>
              <a:t>2</a:t>
            </a:r>
            <a:r>
              <a:rPr lang="es-MX" altLang="es-MX" sz="1800">
                <a:latin typeface="Arial" panose="020B0604020202020204" pitchFamily="34" charset="0"/>
              </a:rPr>
              <a:t>O] vs. SiO</a:t>
            </a:r>
            <a:r>
              <a:rPr lang="es-MX" altLang="es-MX" sz="1800" baseline="-25000">
                <a:latin typeface="Arial" panose="020B0604020202020204" pitchFamily="34" charset="0"/>
              </a:rPr>
              <a:t>2</a:t>
            </a:r>
            <a:r>
              <a:rPr lang="es-MX" altLang="es-MX" sz="1800">
                <a:latin typeface="Arial" panose="020B0604020202020204" pitchFamily="34" charset="0"/>
              </a:rPr>
              <a:t> como lo muestra el siguiente diagrama)</a:t>
            </a:r>
          </a:p>
        </p:txBody>
      </p:sp>
      <p:grpSp>
        <p:nvGrpSpPr>
          <p:cNvPr id="53251" name="Group 7">
            <a:extLst>
              <a:ext uri="{FF2B5EF4-FFF2-40B4-BE49-F238E27FC236}">
                <a16:creationId xmlns:a16="http://schemas.microsoft.com/office/drawing/2014/main" id="{AA106A71-C062-4DCF-89E5-2BBB5A6C71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23592" y="1340768"/>
            <a:ext cx="6632575" cy="5327650"/>
            <a:chOff x="862" y="540"/>
            <a:chExt cx="4178" cy="3356"/>
          </a:xfrm>
        </p:grpSpPr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12E5CEAC-EFDF-41FE-B74E-5FF62FF74EF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64" y="540"/>
              <a:ext cx="4176" cy="3356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466835B3-5A27-48EA-AD25-B89CE9896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" y="546"/>
              <a:ext cx="3858" cy="2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C5A9B61E-A706-42D5-8176-A041620AC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" y="540"/>
              <a:ext cx="3868" cy="2736"/>
            </a:xfrm>
            <a:custGeom>
              <a:avLst/>
              <a:gdLst>
                <a:gd name="T0" fmla="*/ 0 w 3868"/>
                <a:gd name="T1" fmla="*/ 0 h 2736"/>
                <a:gd name="T2" fmla="*/ 0 w 3868"/>
                <a:gd name="T3" fmla="*/ 2736 h 2736"/>
                <a:gd name="T4" fmla="*/ 3868 w 3868"/>
                <a:gd name="T5" fmla="*/ 2736 h 2736"/>
                <a:gd name="T6" fmla="*/ 3868 w 3868"/>
                <a:gd name="T7" fmla="*/ 0 h 2736"/>
                <a:gd name="T8" fmla="*/ 0 w 3868"/>
                <a:gd name="T9" fmla="*/ 0 h 2736"/>
                <a:gd name="T10" fmla="*/ 13 w 3868"/>
                <a:gd name="T11" fmla="*/ 13 h 2736"/>
                <a:gd name="T12" fmla="*/ 3855 w 3868"/>
                <a:gd name="T13" fmla="*/ 13 h 2736"/>
                <a:gd name="T14" fmla="*/ 3855 w 3868"/>
                <a:gd name="T15" fmla="*/ 2723 h 2736"/>
                <a:gd name="T16" fmla="*/ 13 w 3868"/>
                <a:gd name="T17" fmla="*/ 2723 h 2736"/>
                <a:gd name="T18" fmla="*/ 13 w 3868"/>
                <a:gd name="T19" fmla="*/ 13 h 2736"/>
                <a:gd name="T20" fmla="*/ 0 w 3868"/>
                <a:gd name="T21" fmla="*/ 0 h 27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68"/>
                <a:gd name="T34" fmla="*/ 0 h 2736"/>
                <a:gd name="T35" fmla="*/ 3868 w 3868"/>
                <a:gd name="T36" fmla="*/ 2736 h 27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68" h="2736">
                  <a:moveTo>
                    <a:pt x="0" y="0"/>
                  </a:moveTo>
                  <a:lnTo>
                    <a:pt x="0" y="2736"/>
                  </a:lnTo>
                  <a:lnTo>
                    <a:pt x="3868" y="2736"/>
                  </a:lnTo>
                  <a:lnTo>
                    <a:pt x="3868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3855" y="13"/>
                  </a:lnTo>
                  <a:lnTo>
                    <a:pt x="3855" y="2723"/>
                  </a:lnTo>
                  <a:lnTo>
                    <a:pt x="13" y="2723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6731792D-F2EA-4534-82EC-ADB3707C9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566"/>
              <a:ext cx="1171" cy="2567"/>
            </a:xfrm>
            <a:custGeom>
              <a:avLst/>
              <a:gdLst>
                <a:gd name="T0" fmla="*/ 0 w 1171"/>
                <a:gd name="T1" fmla="*/ 6 h 2567"/>
                <a:gd name="T2" fmla="*/ 685 w 1171"/>
                <a:gd name="T3" fmla="*/ 626 h 2567"/>
                <a:gd name="T4" fmla="*/ 1158 w 1171"/>
                <a:gd name="T5" fmla="*/ 1480 h 2567"/>
                <a:gd name="T6" fmla="*/ 1158 w 1171"/>
                <a:gd name="T7" fmla="*/ 2567 h 2567"/>
                <a:gd name="T8" fmla="*/ 1171 w 1171"/>
                <a:gd name="T9" fmla="*/ 2567 h 2567"/>
                <a:gd name="T10" fmla="*/ 1171 w 1171"/>
                <a:gd name="T11" fmla="*/ 1473 h 2567"/>
                <a:gd name="T12" fmla="*/ 698 w 1171"/>
                <a:gd name="T13" fmla="*/ 620 h 2567"/>
                <a:gd name="T14" fmla="*/ 6 w 1171"/>
                <a:gd name="T15" fmla="*/ 0 h 2567"/>
                <a:gd name="T16" fmla="*/ 0 w 1171"/>
                <a:gd name="T17" fmla="*/ 6 h 25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71"/>
                <a:gd name="T28" fmla="*/ 0 h 2567"/>
                <a:gd name="T29" fmla="*/ 1171 w 1171"/>
                <a:gd name="T30" fmla="*/ 2567 h 256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71" h="2567">
                  <a:moveTo>
                    <a:pt x="0" y="6"/>
                  </a:moveTo>
                  <a:lnTo>
                    <a:pt x="685" y="626"/>
                  </a:lnTo>
                  <a:lnTo>
                    <a:pt x="1158" y="1480"/>
                  </a:lnTo>
                  <a:lnTo>
                    <a:pt x="1158" y="2567"/>
                  </a:lnTo>
                  <a:lnTo>
                    <a:pt x="1171" y="2567"/>
                  </a:lnTo>
                  <a:lnTo>
                    <a:pt x="1171" y="1473"/>
                  </a:lnTo>
                  <a:lnTo>
                    <a:pt x="698" y="62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ED3F917-CF70-47CF-B3D9-F194870B6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663"/>
              <a:ext cx="1619" cy="2506"/>
            </a:xfrm>
            <a:custGeom>
              <a:avLst/>
              <a:gdLst>
                <a:gd name="T0" fmla="*/ 1613 w 1619"/>
                <a:gd name="T1" fmla="*/ 0 h 2506"/>
                <a:gd name="T2" fmla="*/ 4 w 1619"/>
                <a:gd name="T3" fmla="*/ 1714 h 2506"/>
                <a:gd name="T4" fmla="*/ 0 w 1619"/>
                <a:gd name="T5" fmla="*/ 2506 h 2506"/>
                <a:gd name="T6" fmla="*/ 13 w 1619"/>
                <a:gd name="T7" fmla="*/ 2506 h 2506"/>
                <a:gd name="T8" fmla="*/ 17 w 1619"/>
                <a:gd name="T9" fmla="*/ 1721 h 2506"/>
                <a:gd name="T10" fmla="*/ 1619 w 1619"/>
                <a:gd name="T11" fmla="*/ 7 h 2506"/>
                <a:gd name="T12" fmla="*/ 1613 w 1619"/>
                <a:gd name="T13" fmla="*/ 0 h 25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19"/>
                <a:gd name="T22" fmla="*/ 0 h 2506"/>
                <a:gd name="T23" fmla="*/ 1619 w 1619"/>
                <a:gd name="T24" fmla="*/ 2506 h 25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19" h="2506">
                  <a:moveTo>
                    <a:pt x="1613" y="0"/>
                  </a:moveTo>
                  <a:lnTo>
                    <a:pt x="4" y="1714"/>
                  </a:lnTo>
                  <a:lnTo>
                    <a:pt x="0" y="2506"/>
                  </a:lnTo>
                  <a:lnTo>
                    <a:pt x="13" y="2506"/>
                  </a:lnTo>
                  <a:lnTo>
                    <a:pt x="17" y="1721"/>
                  </a:lnTo>
                  <a:lnTo>
                    <a:pt x="1619" y="7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70660C6E-FD10-4F1A-AF52-41BCDAA9E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8" y="787"/>
              <a:ext cx="1029" cy="2392"/>
            </a:xfrm>
            <a:custGeom>
              <a:avLst/>
              <a:gdLst>
                <a:gd name="T0" fmla="*/ 1016 w 1029"/>
                <a:gd name="T1" fmla="*/ 0 h 2392"/>
                <a:gd name="T2" fmla="*/ 0 w 1029"/>
                <a:gd name="T3" fmla="*/ 1259 h 2392"/>
                <a:gd name="T4" fmla="*/ 0 w 1029"/>
                <a:gd name="T5" fmla="*/ 2392 h 2392"/>
                <a:gd name="T6" fmla="*/ 13 w 1029"/>
                <a:gd name="T7" fmla="*/ 2392 h 2392"/>
                <a:gd name="T8" fmla="*/ 13 w 1029"/>
                <a:gd name="T9" fmla="*/ 1265 h 2392"/>
                <a:gd name="T10" fmla="*/ 1029 w 1029"/>
                <a:gd name="T11" fmla="*/ 6 h 2392"/>
                <a:gd name="T12" fmla="*/ 1016 w 1029"/>
                <a:gd name="T13" fmla="*/ 0 h 23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29"/>
                <a:gd name="T22" fmla="*/ 0 h 2392"/>
                <a:gd name="T23" fmla="*/ 1029 w 1029"/>
                <a:gd name="T24" fmla="*/ 2392 h 23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29" h="2392">
                  <a:moveTo>
                    <a:pt x="1016" y="0"/>
                  </a:moveTo>
                  <a:lnTo>
                    <a:pt x="0" y="1259"/>
                  </a:lnTo>
                  <a:lnTo>
                    <a:pt x="0" y="2392"/>
                  </a:lnTo>
                  <a:lnTo>
                    <a:pt x="13" y="2392"/>
                  </a:lnTo>
                  <a:lnTo>
                    <a:pt x="13" y="1265"/>
                  </a:lnTo>
                  <a:lnTo>
                    <a:pt x="1029" y="6"/>
                  </a:lnTo>
                  <a:lnTo>
                    <a:pt x="10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6C95ED32-6587-415E-B521-7F44DC554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" y="1241"/>
              <a:ext cx="782" cy="1892"/>
            </a:xfrm>
            <a:custGeom>
              <a:avLst/>
              <a:gdLst>
                <a:gd name="T0" fmla="*/ 0 w 782"/>
                <a:gd name="T1" fmla="*/ 7 h 1892"/>
                <a:gd name="T2" fmla="*/ 405 w 782"/>
                <a:gd name="T3" fmla="*/ 383 h 1892"/>
                <a:gd name="T4" fmla="*/ 766 w 782"/>
                <a:gd name="T5" fmla="*/ 990 h 1892"/>
                <a:gd name="T6" fmla="*/ 769 w 782"/>
                <a:gd name="T7" fmla="*/ 1892 h 1892"/>
                <a:gd name="T8" fmla="*/ 782 w 782"/>
                <a:gd name="T9" fmla="*/ 1892 h 1892"/>
                <a:gd name="T10" fmla="*/ 779 w 782"/>
                <a:gd name="T11" fmla="*/ 983 h 1892"/>
                <a:gd name="T12" fmla="*/ 418 w 782"/>
                <a:gd name="T13" fmla="*/ 377 h 1892"/>
                <a:gd name="T14" fmla="*/ 6 w 782"/>
                <a:gd name="T15" fmla="*/ 0 h 1892"/>
                <a:gd name="T16" fmla="*/ 0 w 782"/>
                <a:gd name="T17" fmla="*/ 7 h 18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2"/>
                <a:gd name="T28" fmla="*/ 0 h 1892"/>
                <a:gd name="T29" fmla="*/ 782 w 782"/>
                <a:gd name="T30" fmla="*/ 1892 h 18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2" h="1892">
                  <a:moveTo>
                    <a:pt x="0" y="7"/>
                  </a:moveTo>
                  <a:lnTo>
                    <a:pt x="405" y="383"/>
                  </a:lnTo>
                  <a:lnTo>
                    <a:pt x="766" y="990"/>
                  </a:lnTo>
                  <a:lnTo>
                    <a:pt x="769" y="1892"/>
                  </a:lnTo>
                  <a:lnTo>
                    <a:pt x="782" y="1892"/>
                  </a:lnTo>
                  <a:lnTo>
                    <a:pt x="779" y="983"/>
                  </a:lnTo>
                  <a:lnTo>
                    <a:pt x="418" y="377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FE5EE5EC-80F4-400A-BC8A-83DC70CF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1611"/>
              <a:ext cx="656" cy="1564"/>
            </a:xfrm>
            <a:custGeom>
              <a:avLst/>
              <a:gdLst>
                <a:gd name="T0" fmla="*/ 0 w 656"/>
                <a:gd name="T1" fmla="*/ 7 h 1564"/>
                <a:gd name="T2" fmla="*/ 390 w 656"/>
                <a:gd name="T3" fmla="*/ 367 h 1564"/>
                <a:gd name="T4" fmla="*/ 643 w 656"/>
                <a:gd name="T5" fmla="*/ 779 h 1564"/>
                <a:gd name="T6" fmla="*/ 643 w 656"/>
                <a:gd name="T7" fmla="*/ 1564 h 1564"/>
                <a:gd name="T8" fmla="*/ 656 w 656"/>
                <a:gd name="T9" fmla="*/ 1564 h 1564"/>
                <a:gd name="T10" fmla="*/ 656 w 656"/>
                <a:gd name="T11" fmla="*/ 773 h 1564"/>
                <a:gd name="T12" fmla="*/ 402 w 656"/>
                <a:gd name="T13" fmla="*/ 360 h 1564"/>
                <a:gd name="T14" fmla="*/ 7 w 656"/>
                <a:gd name="T15" fmla="*/ 0 h 1564"/>
                <a:gd name="T16" fmla="*/ 0 w 656"/>
                <a:gd name="T17" fmla="*/ 7 h 15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6"/>
                <a:gd name="T28" fmla="*/ 0 h 1564"/>
                <a:gd name="T29" fmla="*/ 656 w 656"/>
                <a:gd name="T30" fmla="*/ 1564 h 15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6" h="1564">
                  <a:moveTo>
                    <a:pt x="0" y="7"/>
                  </a:moveTo>
                  <a:lnTo>
                    <a:pt x="390" y="367"/>
                  </a:lnTo>
                  <a:lnTo>
                    <a:pt x="643" y="779"/>
                  </a:lnTo>
                  <a:lnTo>
                    <a:pt x="643" y="1564"/>
                  </a:lnTo>
                  <a:lnTo>
                    <a:pt x="656" y="1564"/>
                  </a:lnTo>
                  <a:lnTo>
                    <a:pt x="656" y="773"/>
                  </a:lnTo>
                  <a:lnTo>
                    <a:pt x="402" y="36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8B7EB36A-6440-42A4-91B2-F4D588D6E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" y="959"/>
              <a:ext cx="432" cy="1788"/>
            </a:xfrm>
            <a:custGeom>
              <a:avLst/>
              <a:gdLst>
                <a:gd name="T0" fmla="*/ 0 w 432"/>
                <a:gd name="T1" fmla="*/ 0 h 1788"/>
                <a:gd name="T2" fmla="*/ 0 w 432"/>
                <a:gd name="T3" fmla="*/ 892 h 1788"/>
                <a:gd name="T4" fmla="*/ 416 w 432"/>
                <a:gd name="T5" fmla="*/ 1782 h 1788"/>
                <a:gd name="T6" fmla="*/ 419 w 432"/>
                <a:gd name="T7" fmla="*/ 1788 h 1788"/>
                <a:gd name="T8" fmla="*/ 432 w 432"/>
                <a:gd name="T9" fmla="*/ 1782 h 1788"/>
                <a:gd name="T10" fmla="*/ 428 w 432"/>
                <a:gd name="T11" fmla="*/ 1775 h 1788"/>
                <a:gd name="T12" fmla="*/ 13 w 432"/>
                <a:gd name="T13" fmla="*/ 892 h 1788"/>
                <a:gd name="T14" fmla="*/ 13 w 432"/>
                <a:gd name="T15" fmla="*/ 0 h 1788"/>
                <a:gd name="T16" fmla="*/ 0 w 432"/>
                <a:gd name="T17" fmla="*/ 0 h 17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2"/>
                <a:gd name="T28" fmla="*/ 0 h 1788"/>
                <a:gd name="T29" fmla="*/ 432 w 432"/>
                <a:gd name="T30" fmla="*/ 1788 h 17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2" h="1788">
                  <a:moveTo>
                    <a:pt x="0" y="0"/>
                  </a:moveTo>
                  <a:lnTo>
                    <a:pt x="0" y="892"/>
                  </a:lnTo>
                  <a:lnTo>
                    <a:pt x="416" y="1782"/>
                  </a:lnTo>
                  <a:lnTo>
                    <a:pt x="419" y="1788"/>
                  </a:lnTo>
                  <a:lnTo>
                    <a:pt x="432" y="1782"/>
                  </a:lnTo>
                  <a:lnTo>
                    <a:pt x="428" y="1775"/>
                  </a:lnTo>
                  <a:lnTo>
                    <a:pt x="13" y="892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09E85259-8865-46FB-ABF4-2C459F860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5" y="1845"/>
              <a:ext cx="2106" cy="548"/>
            </a:xfrm>
            <a:custGeom>
              <a:avLst/>
              <a:gdLst>
                <a:gd name="T0" fmla="*/ 2099 w 2106"/>
                <a:gd name="T1" fmla="*/ 0 h 548"/>
                <a:gd name="T2" fmla="*/ 620 w 2106"/>
                <a:gd name="T3" fmla="*/ 535 h 548"/>
                <a:gd name="T4" fmla="*/ 0 w 2106"/>
                <a:gd name="T5" fmla="*/ 535 h 548"/>
                <a:gd name="T6" fmla="*/ 0 w 2106"/>
                <a:gd name="T7" fmla="*/ 548 h 548"/>
                <a:gd name="T8" fmla="*/ 620 w 2106"/>
                <a:gd name="T9" fmla="*/ 548 h 548"/>
                <a:gd name="T10" fmla="*/ 2106 w 2106"/>
                <a:gd name="T11" fmla="*/ 13 h 548"/>
                <a:gd name="T12" fmla="*/ 2099 w 2106"/>
                <a:gd name="T13" fmla="*/ 0 h 5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6"/>
                <a:gd name="T22" fmla="*/ 0 h 548"/>
                <a:gd name="T23" fmla="*/ 2106 w 2106"/>
                <a:gd name="T24" fmla="*/ 548 h 5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6" h="548">
                  <a:moveTo>
                    <a:pt x="2099" y="0"/>
                  </a:moveTo>
                  <a:lnTo>
                    <a:pt x="620" y="535"/>
                  </a:lnTo>
                  <a:lnTo>
                    <a:pt x="0" y="535"/>
                  </a:lnTo>
                  <a:lnTo>
                    <a:pt x="0" y="548"/>
                  </a:lnTo>
                  <a:lnTo>
                    <a:pt x="620" y="548"/>
                  </a:lnTo>
                  <a:lnTo>
                    <a:pt x="2106" y="13"/>
                  </a:lnTo>
                  <a:lnTo>
                    <a:pt x="20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9481EA75-ADC2-4B8B-8953-E8328C4FA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2734"/>
              <a:ext cx="36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E2C06019-A1BE-4F9B-A383-05909E924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AD5DB8B8-92E5-403A-91B6-110E85CAB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218"/>
              <a:ext cx="13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Rectangle 20">
              <a:extLst>
                <a:ext uri="{FF2B5EF4-FFF2-40B4-BE49-F238E27FC236}">
                  <a16:creationId xmlns:a16="http://schemas.microsoft.com/office/drawing/2014/main" id="{4D874185-F00B-4B5B-9F88-ED04AD9E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" y="3214"/>
              <a:ext cx="13" cy="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" name="Rectangle 21">
              <a:extLst>
                <a:ext uri="{FF2B5EF4-FFF2-40B4-BE49-F238E27FC236}">
                  <a16:creationId xmlns:a16="http://schemas.microsoft.com/office/drawing/2014/main" id="{4DCD248D-2326-4A13-97E3-2144F97ED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Rectangle 22">
              <a:extLst>
                <a:ext uri="{FF2B5EF4-FFF2-40B4-BE49-F238E27FC236}">
                  <a16:creationId xmlns:a16="http://schemas.microsoft.com/office/drawing/2014/main" id="{4FA63A99-753C-4FCE-85BC-A0E0E0142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5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8AEF6B1A-CD31-4A66-A0B6-8633936E3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77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A61294AD-D730-4690-BC43-E81A1B9D2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73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A787F117-3690-49F2-AA8A-5A8352111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69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34B1B52F-CA05-47F4-9CF1-A090BBE2E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65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2EF70BCF-38ED-43CF-8130-D9F3DF9B1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327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61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9AE4A7D5-4C3F-4F26-B74D-17CD6638E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B6A9F731-4A04-449A-829A-071D81ADD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1DA83CB0-3366-4F97-BBDD-BF558866B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" name="Rectangle 31">
              <a:extLst>
                <a:ext uri="{FF2B5EF4-FFF2-40B4-BE49-F238E27FC236}">
                  <a16:creationId xmlns:a16="http://schemas.microsoft.com/office/drawing/2014/main" id="{13758E7D-5DB6-46DA-BAA2-7167DED2B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3214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" name="Rectangle 32">
              <a:extLst>
                <a:ext uri="{FF2B5EF4-FFF2-40B4-BE49-F238E27FC236}">
                  <a16:creationId xmlns:a16="http://schemas.microsoft.com/office/drawing/2014/main" id="{6E2701F1-958C-4056-8F88-7438C4B5E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4C5E80F3-ACB2-4FB7-B466-BBC544706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Rectangle 34">
              <a:extLst>
                <a:ext uri="{FF2B5EF4-FFF2-40B4-BE49-F238E27FC236}">
                  <a16:creationId xmlns:a16="http://schemas.microsoft.com/office/drawing/2014/main" id="{160CA0C8-95E8-4199-8473-3508ECFE9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Rectangle 35">
              <a:extLst>
                <a:ext uri="{FF2B5EF4-FFF2-40B4-BE49-F238E27FC236}">
                  <a16:creationId xmlns:a16="http://schemas.microsoft.com/office/drawing/2014/main" id="{6466EF70-6254-4C3C-859A-9730AA047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Rectangle 36">
              <a:extLst>
                <a:ext uri="{FF2B5EF4-FFF2-40B4-BE49-F238E27FC236}">
                  <a16:creationId xmlns:a16="http://schemas.microsoft.com/office/drawing/2014/main" id="{E2891AC3-64DD-40AE-BA45-12A98A4C8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Rectangle 37">
              <a:extLst>
                <a:ext uri="{FF2B5EF4-FFF2-40B4-BE49-F238E27FC236}">
                  <a16:creationId xmlns:a16="http://schemas.microsoft.com/office/drawing/2014/main" id="{9479EB22-BC1C-4B58-8382-58DFDE54E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Rectangle 38">
              <a:extLst>
                <a:ext uri="{FF2B5EF4-FFF2-40B4-BE49-F238E27FC236}">
                  <a16:creationId xmlns:a16="http://schemas.microsoft.com/office/drawing/2014/main" id="{335E1397-BD07-4B87-8DE7-80ACE2874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id="{FF41CC6F-0EC9-44CC-A3BF-62CF2F20D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57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Rectangle 40">
              <a:extLst>
                <a:ext uri="{FF2B5EF4-FFF2-40B4-BE49-F238E27FC236}">
                  <a16:creationId xmlns:a16="http://schemas.microsoft.com/office/drawing/2014/main" id="{5E3ACA49-699E-412D-9AEB-6ED71E425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3292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53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Rectangle 41">
              <a:extLst>
                <a:ext uri="{FF2B5EF4-FFF2-40B4-BE49-F238E27FC236}">
                  <a16:creationId xmlns:a16="http://schemas.microsoft.com/office/drawing/2014/main" id="{21F81011-CAB7-4DD7-B6B2-ADFD95C54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3292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49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Rectangle 42">
              <a:extLst>
                <a:ext uri="{FF2B5EF4-FFF2-40B4-BE49-F238E27FC236}">
                  <a16:creationId xmlns:a16="http://schemas.microsoft.com/office/drawing/2014/main" id="{ACE67686-ABDE-4B49-B3FF-2CE12D6DF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5" y="3545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9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52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Rectangle 43">
              <a:extLst>
                <a:ext uri="{FF2B5EF4-FFF2-40B4-BE49-F238E27FC236}">
                  <a16:creationId xmlns:a16="http://schemas.microsoft.com/office/drawing/2014/main" id="{8AE8116C-82D6-403C-B64D-6D092D1C0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7" y="2728"/>
              <a:ext cx="347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2" name="Rectangle 44">
              <a:extLst>
                <a:ext uri="{FF2B5EF4-FFF2-40B4-BE49-F238E27FC236}">
                  <a16:creationId xmlns:a16="http://schemas.microsoft.com/office/drawing/2014/main" id="{D5E2ECB1-00F6-468B-AE82-C04E26C9D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45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3" name="Rectangle 45">
              <a:extLst>
                <a:ext uri="{FF2B5EF4-FFF2-40B4-BE49-F238E27FC236}">
                  <a16:creationId xmlns:a16="http://schemas.microsoft.com/office/drawing/2014/main" id="{1E1AE3E6-EE3C-4CC5-9B11-DE5AABC99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3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41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3057BD4D-64EF-4891-8739-15ACD6D32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37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5" name="Rectangle 47">
              <a:extLst>
                <a:ext uri="{FF2B5EF4-FFF2-40B4-BE49-F238E27FC236}">
                  <a16:creationId xmlns:a16="http://schemas.microsoft.com/office/drawing/2014/main" id="{A6988E72-9D96-4426-8639-20551CBF3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3" y="3542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9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45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6" name="Rectangle 48">
              <a:extLst>
                <a:ext uri="{FF2B5EF4-FFF2-40B4-BE49-F238E27FC236}">
                  <a16:creationId xmlns:a16="http://schemas.microsoft.com/office/drawing/2014/main" id="{112219E5-09D1-4D57-B9A0-2BEDA10C5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864"/>
              <a:ext cx="27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Picro</a:t>
              </a: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-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7" name="Rectangle 49">
              <a:extLst>
                <a:ext uri="{FF2B5EF4-FFF2-40B4-BE49-F238E27FC236}">
                  <a16:creationId xmlns:a16="http://schemas.microsoft.com/office/drawing/2014/main" id="{70F95E15-5B2C-4363-9209-9099D6BD0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987"/>
              <a:ext cx="33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8" name="Rectangle 50">
              <a:extLst>
                <a:ext uri="{FF2B5EF4-FFF2-40B4-BE49-F238E27FC236}">
                  <a16:creationId xmlns:a16="http://schemas.microsoft.com/office/drawing/2014/main" id="{2D0EA652-38A1-4128-85D6-C76702C4A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9" name="Rectangle 51">
              <a:extLst>
                <a:ext uri="{FF2B5EF4-FFF2-40B4-BE49-F238E27FC236}">
                  <a16:creationId xmlns:a16="http://schemas.microsoft.com/office/drawing/2014/main" id="{6FB918BA-3ECD-4AA3-8F0F-5A4FD6920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" name="Rectangle 52">
              <a:extLst>
                <a:ext uri="{FF2B5EF4-FFF2-40B4-BE49-F238E27FC236}">
                  <a16:creationId xmlns:a16="http://schemas.microsoft.com/office/drawing/2014/main" id="{78B56987-98D1-41C3-B9C9-5A75748E2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1" name="Rectangle 53">
              <a:extLst>
                <a:ext uri="{FF2B5EF4-FFF2-40B4-BE49-F238E27FC236}">
                  <a16:creationId xmlns:a16="http://schemas.microsoft.com/office/drawing/2014/main" id="{444C1CA0-B5CD-49FF-9AEA-358EA6A7A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" name="Rectangle 54">
              <a:extLst>
                <a:ext uri="{FF2B5EF4-FFF2-40B4-BE49-F238E27FC236}">
                  <a16:creationId xmlns:a16="http://schemas.microsoft.com/office/drawing/2014/main" id="{CFAB8F6B-13CD-4AC2-A043-BFEA3EA86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3" name="Rectangle 55">
              <a:extLst>
                <a:ext uri="{FF2B5EF4-FFF2-40B4-BE49-F238E27FC236}">
                  <a16:creationId xmlns:a16="http://schemas.microsoft.com/office/drawing/2014/main" id="{FBB42E0F-7637-469D-A96E-B7279F2C1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09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" name="Rectangle 56">
              <a:extLst>
                <a:ext uri="{FF2B5EF4-FFF2-40B4-BE49-F238E27FC236}">
                  <a16:creationId xmlns:a16="http://schemas.microsoft.com/office/drawing/2014/main" id="{CD21C211-FEA3-4ABB-B7A3-2B75D6F48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029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90340E6A-55E0-4478-A406-876CCF9F9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913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6" name="Rectangle 58">
              <a:extLst>
                <a:ext uri="{FF2B5EF4-FFF2-40B4-BE49-F238E27FC236}">
                  <a16:creationId xmlns:a16="http://schemas.microsoft.com/office/drawing/2014/main" id="{D65CF229-0E51-4011-B1EC-00317F5BC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73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7" name="Rectangle 59">
              <a:extLst>
                <a:ext uri="{FF2B5EF4-FFF2-40B4-BE49-F238E27FC236}">
                  <a16:creationId xmlns:a16="http://schemas.microsoft.com/office/drawing/2014/main" id="{5890E945-7574-4B1B-94C3-A6B8C52E1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676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3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8" name="Rectangle 60">
              <a:extLst>
                <a:ext uri="{FF2B5EF4-FFF2-40B4-BE49-F238E27FC236}">
                  <a16:creationId xmlns:a16="http://schemas.microsoft.com/office/drawing/2014/main" id="{0F3FCF1B-606B-491A-A071-4BCA94351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5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" name="Rectangle 61">
              <a:extLst>
                <a:ext uri="{FF2B5EF4-FFF2-40B4-BE49-F238E27FC236}">
                  <a16:creationId xmlns:a16="http://schemas.microsoft.com/office/drawing/2014/main" id="{826E5BB6-B15B-430A-8AF5-4117B18CA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380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0" name="Rectangle 62">
              <a:extLst>
                <a:ext uri="{FF2B5EF4-FFF2-40B4-BE49-F238E27FC236}">
                  <a16:creationId xmlns:a16="http://schemas.microsoft.com/office/drawing/2014/main" id="{FAA115CF-1F93-4A16-902F-1C04E3AF1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199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EA1BC69A-F552-487E-B060-FF28C0AA8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027"/>
              <a:ext cx="65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4">
              <a:extLst>
                <a:ext uri="{FF2B5EF4-FFF2-40B4-BE49-F238E27FC236}">
                  <a16:creationId xmlns:a16="http://schemas.microsoft.com/office/drawing/2014/main" id="{235D1F52-CD91-4BA7-8FA7-6359C6BD0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845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5">
              <a:extLst>
                <a:ext uri="{FF2B5EF4-FFF2-40B4-BE49-F238E27FC236}">
                  <a16:creationId xmlns:a16="http://schemas.microsoft.com/office/drawing/2014/main" id="{C8986A39-BA89-466C-977F-682D8DDFB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32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4" name="Rectangle 66">
              <a:extLst>
                <a:ext uri="{FF2B5EF4-FFF2-40B4-BE49-F238E27FC236}">
                  <a16:creationId xmlns:a16="http://schemas.microsoft.com/office/drawing/2014/main" id="{982E2F84-EECE-453C-95ED-06F57BE9C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97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" name="Rectangle 67">
              <a:extLst>
                <a:ext uri="{FF2B5EF4-FFF2-40B4-BE49-F238E27FC236}">
                  <a16:creationId xmlns:a16="http://schemas.microsoft.com/office/drawing/2014/main" id="{70702422-5BA0-4CB4-B924-2F156E2AD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679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6" name="Rectangle 68">
              <a:extLst>
                <a:ext uri="{FF2B5EF4-FFF2-40B4-BE49-F238E27FC236}">
                  <a16:creationId xmlns:a16="http://schemas.microsoft.com/office/drawing/2014/main" id="{6CE1C24C-5B76-4A82-9C8E-5BF3EA207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494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" name="Rectangle 69">
              <a:extLst>
                <a:ext uri="{FF2B5EF4-FFF2-40B4-BE49-F238E27FC236}">
                  <a16:creationId xmlns:a16="http://schemas.microsoft.com/office/drawing/2014/main" id="{14EB8D0C-866D-4F81-9B13-359A3C573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316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8" name="Rectangle 70">
              <a:extLst>
                <a:ext uri="{FF2B5EF4-FFF2-40B4-BE49-F238E27FC236}">
                  <a16:creationId xmlns:a16="http://schemas.microsoft.com/office/drawing/2014/main" id="{0387C8FB-ADD6-429B-B2AC-4DFB75B14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134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" name="Rectangle 71">
              <a:extLst>
                <a:ext uri="{FF2B5EF4-FFF2-40B4-BE49-F238E27FC236}">
                  <a16:creationId xmlns:a16="http://schemas.microsoft.com/office/drawing/2014/main" id="{8AB083DA-ACEB-4817-B1D6-4F72C7A9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60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9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" name="Rectangle 72">
              <a:extLst>
                <a:ext uri="{FF2B5EF4-FFF2-40B4-BE49-F238E27FC236}">
                  <a16:creationId xmlns:a16="http://schemas.microsoft.com/office/drawing/2014/main" id="{182FF1E1-7D4A-48E9-955E-AB74772C8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" y="1264"/>
              <a:ext cx="109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11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1" name="Rectangle 73">
              <a:extLst>
                <a:ext uri="{FF2B5EF4-FFF2-40B4-BE49-F238E27FC236}">
                  <a16:creationId xmlns:a16="http://schemas.microsoft.com/office/drawing/2014/main" id="{01D72F4D-2A50-4FA7-BE1D-B8237E213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" y="1644"/>
              <a:ext cx="313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Foidita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" name="Rectangle 75">
              <a:extLst>
                <a:ext uri="{FF2B5EF4-FFF2-40B4-BE49-F238E27FC236}">
                  <a16:creationId xmlns:a16="http://schemas.microsoft.com/office/drawing/2014/main" id="{3E987B6C-9A8F-400D-8D66-703F26D9F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" y="1562"/>
              <a:ext cx="469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fonotefrita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3" name="Rectangle 76">
              <a:extLst>
                <a:ext uri="{FF2B5EF4-FFF2-40B4-BE49-F238E27FC236}">
                  <a16:creationId xmlns:a16="http://schemas.microsoft.com/office/drawing/2014/main" id="{FA84D175-6CC9-43E0-9A88-85CF1877B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9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4" name="Rectangle 77">
              <a:extLst>
                <a:ext uri="{FF2B5EF4-FFF2-40B4-BE49-F238E27FC236}">
                  <a16:creationId xmlns:a16="http://schemas.microsoft.com/office/drawing/2014/main" id="{31169963-1BA0-426F-8070-26B16600F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787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5" name="Rectangle 78">
              <a:extLst>
                <a:ext uri="{FF2B5EF4-FFF2-40B4-BE49-F238E27FC236}">
                  <a16:creationId xmlns:a16="http://schemas.microsoft.com/office/drawing/2014/main" id="{92F23CA0-23DB-4D5E-8296-CEE776282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1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13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6" name="Rectangle 80">
              <a:extLst>
                <a:ext uri="{FF2B5EF4-FFF2-40B4-BE49-F238E27FC236}">
                  <a16:creationId xmlns:a16="http://schemas.microsoft.com/office/drawing/2014/main" id="{2A543EEB-A1A2-4E46-9401-33EE33FED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" y="1163"/>
              <a:ext cx="515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tefrifonolita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7" name="Rectangle 81">
              <a:extLst>
                <a:ext uri="{FF2B5EF4-FFF2-40B4-BE49-F238E27FC236}">
                  <a16:creationId xmlns:a16="http://schemas.microsoft.com/office/drawing/2014/main" id="{672B167B-AB83-47BE-980E-2C915ECA1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" y="1631"/>
              <a:ext cx="33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</a:t>
              </a: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-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8" name="Rectangle 82">
              <a:extLst>
                <a:ext uri="{FF2B5EF4-FFF2-40B4-BE49-F238E27FC236}">
                  <a16:creationId xmlns:a16="http://schemas.microsoft.com/office/drawing/2014/main" id="{47100949-D709-446D-90A3-343B1FCC6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" y="1757"/>
              <a:ext cx="39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9" name="Rectangle 83">
              <a:extLst>
                <a:ext uri="{FF2B5EF4-FFF2-40B4-BE49-F238E27FC236}">
                  <a16:creationId xmlns:a16="http://schemas.microsoft.com/office/drawing/2014/main" id="{1426A569-AE62-495B-98C5-FC2B43E61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676"/>
              <a:ext cx="37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Fonolita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0" name="Rectangle 84">
              <a:extLst>
                <a:ext uri="{FF2B5EF4-FFF2-40B4-BE49-F238E27FC236}">
                  <a16:creationId xmlns:a16="http://schemas.microsoft.com/office/drawing/2014/main" id="{A3524BD1-E5AC-44B4-B37A-C61C9802D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" y="1016"/>
              <a:ext cx="383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1" name="Rectangle 85">
              <a:extLst>
                <a:ext uri="{FF2B5EF4-FFF2-40B4-BE49-F238E27FC236}">
                  <a16:creationId xmlns:a16="http://schemas.microsoft.com/office/drawing/2014/main" id="{E3D0845D-B076-479D-9389-CBDF4FDF5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" y="2094"/>
              <a:ext cx="42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Basaltica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2" name="Rectangle 86">
              <a:extLst>
                <a:ext uri="{FF2B5EF4-FFF2-40B4-BE49-F238E27FC236}">
                  <a16:creationId xmlns:a16="http://schemas.microsoft.com/office/drawing/2014/main" id="{35D08CFF-BB28-4C3D-8CC2-681FEB908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5" y="1832"/>
              <a:ext cx="35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</a:t>
              </a: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</a:t>
              </a: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-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3" name="Rectangle 87">
              <a:extLst>
                <a:ext uri="{FF2B5EF4-FFF2-40B4-BE49-F238E27FC236}">
                  <a16:creationId xmlns:a16="http://schemas.microsoft.com/office/drawing/2014/main" id="{18B5C12E-1A57-4475-BA3E-350955833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5" y="1965"/>
              <a:ext cx="48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 andesita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4" name="Rectangle 88">
              <a:extLst>
                <a:ext uri="{FF2B5EF4-FFF2-40B4-BE49-F238E27FC236}">
                  <a16:creationId xmlns:a16="http://schemas.microsoft.com/office/drawing/2014/main" id="{7DC34866-9C39-4A25-BD42-208117A4B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1549"/>
              <a:ext cx="57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Traquidacita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5" name="Rectangle 89">
              <a:extLst>
                <a:ext uri="{FF2B5EF4-FFF2-40B4-BE49-F238E27FC236}">
                  <a16:creationId xmlns:a16="http://schemas.microsoft.com/office/drawing/2014/main" id="{079C7AC7-A137-41F6-8730-636624AFF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2173"/>
              <a:ext cx="279" cy="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100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</a:t>
              </a:r>
              <a:r>
                <a:rPr lang="es-MX" altLang="es-MX" sz="11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-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6" name="Rectangle 90">
              <a:extLst>
                <a:ext uri="{FF2B5EF4-FFF2-40B4-BE49-F238E27FC236}">
                  <a16:creationId xmlns:a16="http://schemas.microsoft.com/office/drawing/2014/main" id="{B4168DEC-C247-49C7-9CF6-5D616560C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2280"/>
              <a:ext cx="284" cy="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1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7" name="Rectangle 91">
              <a:extLst>
                <a:ext uri="{FF2B5EF4-FFF2-40B4-BE49-F238E27FC236}">
                  <a16:creationId xmlns:a16="http://schemas.microsoft.com/office/drawing/2014/main" id="{5140D538-84DE-49F6-8A6C-611ED0CBD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2856"/>
              <a:ext cx="42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Basáltica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8" name="Rectangle 92">
              <a:extLst>
                <a:ext uri="{FF2B5EF4-FFF2-40B4-BE49-F238E27FC236}">
                  <a16:creationId xmlns:a16="http://schemas.microsoft.com/office/drawing/2014/main" id="{A2AE4575-48E8-499C-936C-5209F52CB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2734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9" name="Rectangle 93">
              <a:extLst>
                <a:ext uri="{FF2B5EF4-FFF2-40B4-BE49-F238E27FC236}">
                  <a16:creationId xmlns:a16="http://schemas.microsoft.com/office/drawing/2014/main" id="{3D99901C-A00D-4FD7-A20E-EAF0275FF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1" y="2536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0" name="Rectangle 94">
              <a:extLst>
                <a:ext uri="{FF2B5EF4-FFF2-40B4-BE49-F238E27FC236}">
                  <a16:creationId xmlns:a16="http://schemas.microsoft.com/office/drawing/2014/main" id="{B954973E-690F-45B2-AC53-63B1EDB55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7" y="2361"/>
              <a:ext cx="29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Dacita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1" name="Rectangle 95">
              <a:extLst>
                <a:ext uri="{FF2B5EF4-FFF2-40B4-BE49-F238E27FC236}">
                  <a16:creationId xmlns:a16="http://schemas.microsoft.com/office/drawing/2014/main" id="{F95A60FB-02E6-44D0-AB67-B765D4746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777"/>
              <a:ext cx="289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Riolita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2" name="Rectangle 96">
              <a:extLst>
                <a:ext uri="{FF2B5EF4-FFF2-40B4-BE49-F238E27FC236}">
                  <a16:creationId xmlns:a16="http://schemas.microsoft.com/office/drawing/2014/main" id="{10A8F8D8-2CD5-4E07-B01F-68D7786ED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043"/>
              <a:ext cx="32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Tefrita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3" name="Rectangle 97">
              <a:extLst>
                <a:ext uri="{FF2B5EF4-FFF2-40B4-BE49-F238E27FC236}">
                  <a16:creationId xmlns:a16="http://schemas.microsoft.com/office/drawing/2014/main" id="{19EF43DB-7551-419B-8126-8BDDB4F5E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166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Basanita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4" name="Freeform 98">
              <a:extLst>
                <a:ext uri="{FF2B5EF4-FFF2-40B4-BE49-F238E27FC236}">
                  <a16:creationId xmlns:a16="http://schemas.microsoft.com/office/drawing/2014/main" id="{4B80BC82-5FAD-4F4D-BA6C-B275EAA03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" y="3195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0 w 23"/>
                <a:gd name="T3" fmla="*/ 0 h 29"/>
                <a:gd name="T4" fmla="*/ 0 w 23"/>
                <a:gd name="T5" fmla="*/ 6 h 29"/>
                <a:gd name="T6" fmla="*/ 10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10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5" name="Freeform 99">
              <a:extLst>
                <a:ext uri="{FF2B5EF4-FFF2-40B4-BE49-F238E27FC236}">
                  <a16:creationId xmlns:a16="http://schemas.microsoft.com/office/drawing/2014/main" id="{CE3694BF-AFC5-4EB2-B1DA-6409C9707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159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3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6" name="Freeform 100">
              <a:extLst>
                <a:ext uri="{FF2B5EF4-FFF2-40B4-BE49-F238E27FC236}">
                  <a16:creationId xmlns:a16="http://schemas.microsoft.com/office/drawing/2014/main" id="{86A67121-ABFC-4B6A-BB90-1257B853E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27"/>
              <a:ext cx="22" cy="29"/>
            </a:xfrm>
            <a:custGeom>
              <a:avLst/>
              <a:gdLst>
                <a:gd name="T0" fmla="*/ 22 w 22"/>
                <a:gd name="T1" fmla="*/ 23 h 29"/>
                <a:gd name="T2" fmla="*/ 9 w 22"/>
                <a:gd name="T3" fmla="*/ 0 h 29"/>
                <a:gd name="T4" fmla="*/ 0 w 22"/>
                <a:gd name="T5" fmla="*/ 6 h 29"/>
                <a:gd name="T6" fmla="*/ 9 w 22"/>
                <a:gd name="T7" fmla="*/ 29 h 29"/>
                <a:gd name="T8" fmla="*/ 22 w 22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9"/>
                <a:gd name="T17" fmla="*/ 22 w 22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9">
                  <a:moveTo>
                    <a:pt x="22" y="23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9" y="29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7" name="Freeform 101">
              <a:extLst>
                <a:ext uri="{FF2B5EF4-FFF2-40B4-BE49-F238E27FC236}">
                  <a16:creationId xmlns:a16="http://schemas.microsoft.com/office/drawing/2014/main" id="{EBBB15AD-5FA3-4CF9-8692-01A615D75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1" y="3091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3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8" name="Freeform 102">
              <a:extLst>
                <a:ext uri="{FF2B5EF4-FFF2-40B4-BE49-F238E27FC236}">
                  <a16:creationId xmlns:a16="http://schemas.microsoft.com/office/drawing/2014/main" id="{F7CA5AA8-864B-494A-8026-0650876A8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" y="3055"/>
              <a:ext cx="26" cy="30"/>
            </a:xfrm>
            <a:custGeom>
              <a:avLst/>
              <a:gdLst>
                <a:gd name="T0" fmla="*/ 26 w 26"/>
                <a:gd name="T1" fmla="*/ 23 h 30"/>
                <a:gd name="T2" fmla="*/ 13 w 26"/>
                <a:gd name="T3" fmla="*/ 0 h 30"/>
                <a:gd name="T4" fmla="*/ 0 w 26"/>
                <a:gd name="T5" fmla="*/ 7 h 30"/>
                <a:gd name="T6" fmla="*/ 13 w 26"/>
                <a:gd name="T7" fmla="*/ 30 h 30"/>
                <a:gd name="T8" fmla="*/ 26 w 26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0"/>
                <a:gd name="T17" fmla="*/ 26 w 2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0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9" name="Freeform 103">
              <a:extLst>
                <a:ext uri="{FF2B5EF4-FFF2-40B4-BE49-F238E27FC236}">
                  <a16:creationId xmlns:a16="http://schemas.microsoft.com/office/drawing/2014/main" id="{1B570353-489A-4268-92CE-C72F8FD13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" y="3023"/>
              <a:ext cx="22" cy="29"/>
            </a:xfrm>
            <a:custGeom>
              <a:avLst/>
              <a:gdLst>
                <a:gd name="T0" fmla="*/ 22 w 22"/>
                <a:gd name="T1" fmla="*/ 23 h 29"/>
                <a:gd name="T2" fmla="*/ 13 w 22"/>
                <a:gd name="T3" fmla="*/ 0 h 29"/>
                <a:gd name="T4" fmla="*/ 0 w 22"/>
                <a:gd name="T5" fmla="*/ 6 h 29"/>
                <a:gd name="T6" fmla="*/ 13 w 22"/>
                <a:gd name="T7" fmla="*/ 29 h 29"/>
                <a:gd name="T8" fmla="*/ 22 w 22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9"/>
                <a:gd name="T17" fmla="*/ 22 w 22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9">
                  <a:moveTo>
                    <a:pt x="22" y="23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0" name="Freeform 104">
              <a:extLst>
                <a:ext uri="{FF2B5EF4-FFF2-40B4-BE49-F238E27FC236}">
                  <a16:creationId xmlns:a16="http://schemas.microsoft.com/office/drawing/2014/main" id="{41B3127B-6EDA-46F2-8258-84B79C487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" y="2987"/>
              <a:ext cx="26" cy="29"/>
            </a:xfrm>
            <a:custGeom>
              <a:avLst/>
              <a:gdLst>
                <a:gd name="T0" fmla="*/ 26 w 26"/>
                <a:gd name="T1" fmla="*/ 23 h 29"/>
                <a:gd name="T2" fmla="*/ 13 w 26"/>
                <a:gd name="T3" fmla="*/ 0 h 29"/>
                <a:gd name="T4" fmla="*/ 0 w 26"/>
                <a:gd name="T5" fmla="*/ 7 h 29"/>
                <a:gd name="T6" fmla="*/ 13 w 26"/>
                <a:gd name="T7" fmla="*/ 29 h 29"/>
                <a:gd name="T8" fmla="*/ 26 w 26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1" name="Freeform 105">
              <a:extLst>
                <a:ext uri="{FF2B5EF4-FFF2-40B4-BE49-F238E27FC236}">
                  <a16:creationId xmlns:a16="http://schemas.microsoft.com/office/drawing/2014/main" id="{C3890A3C-021B-4F27-A281-2092B2214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" y="2952"/>
              <a:ext cx="23" cy="29"/>
            </a:xfrm>
            <a:custGeom>
              <a:avLst/>
              <a:gdLst>
                <a:gd name="T0" fmla="*/ 23 w 23"/>
                <a:gd name="T1" fmla="*/ 22 h 29"/>
                <a:gd name="T2" fmla="*/ 13 w 23"/>
                <a:gd name="T3" fmla="*/ 0 h 29"/>
                <a:gd name="T4" fmla="*/ 0 w 23"/>
                <a:gd name="T5" fmla="*/ 6 h 29"/>
                <a:gd name="T6" fmla="*/ 13 w 23"/>
                <a:gd name="T7" fmla="*/ 29 h 29"/>
                <a:gd name="T8" fmla="*/ 23 w 23"/>
                <a:gd name="T9" fmla="*/ 22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2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2" name="Freeform 106">
              <a:extLst>
                <a:ext uri="{FF2B5EF4-FFF2-40B4-BE49-F238E27FC236}">
                  <a16:creationId xmlns:a16="http://schemas.microsoft.com/office/drawing/2014/main" id="{39C138E5-F821-4C46-9C1B-59EDA16D5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" y="2919"/>
              <a:ext cx="26" cy="29"/>
            </a:xfrm>
            <a:custGeom>
              <a:avLst/>
              <a:gdLst>
                <a:gd name="T0" fmla="*/ 26 w 26"/>
                <a:gd name="T1" fmla="*/ 23 h 29"/>
                <a:gd name="T2" fmla="*/ 13 w 26"/>
                <a:gd name="T3" fmla="*/ 0 h 29"/>
                <a:gd name="T4" fmla="*/ 0 w 26"/>
                <a:gd name="T5" fmla="*/ 7 h 29"/>
                <a:gd name="T6" fmla="*/ 13 w 26"/>
                <a:gd name="T7" fmla="*/ 29 h 29"/>
                <a:gd name="T8" fmla="*/ 26 w 26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3" name="Freeform 107">
              <a:extLst>
                <a:ext uri="{FF2B5EF4-FFF2-40B4-BE49-F238E27FC236}">
                  <a16:creationId xmlns:a16="http://schemas.microsoft.com/office/drawing/2014/main" id="{00A143C7-AF8C-4745-86DE-32B547E2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4" y="2883"/>
              <a:ext cx="23" cy="30"/>
            </a:xfrm>
            <a:custGeom>
              <a:avLst/>
              <a:gdLst>
                <a:gd name="T0" fmla="*/ 23 w 23"/>
                <a:gd name="T1" fmla="*/ 23 h 30"/>
                <a:gd name="T2" fmla="*/ 10 w 23"/>
                <a:gd name="T3" fmla="*/ 0 h 30"/>
                <a:gd name="T4" fmla="*/ 0 w 23"/>
                <a:gd name="T5" fmla="*/ 7 h 30"/>
                <a:gd name="T6" fmla="*/ 13 w 23"/>
                <a:gd name="T7" fmla="*/ 30 h 30"/>
                <a:gd name="T8" fmla="*/ 23 w 23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30"/>
                <a:gd name="T17" fmla="*/ 23 w 23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30">
                  <a:moveTo>
                    <a:pt x="23" y="23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4" name="Freeform 108">
              <a:extLst>
                <a:ext uri="{FF2B5EF4-FFF2-40B4-BE49-F238E27FC236}">
                  <a16:creationId xmlns:a16="http://schemas.microsoft.com/office/drawing/2014/main" id="{AFDF4BA7-5DB0-4E13-AAC9-3288B2EDD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" y="2848"/>
              <a:ext cx="26" cy="29"/>
            </a:xfrm>
            <a:custGeom>
              <a:avLst/>
              <a:gdLst>
                <a:gd name="T0" fmla="*/ 26 w 26"/>
                <a:gd name="T1" fmla="*/ 26 h 29"/>
                <a:gd name="T2" fmla="*/ 13 w 26"/>
                <a:gd name="T3" fmla="*/ 0 h 29"/>
                <a:gd name="T4" fmla="*/ 0 w 26"/>
                <a:gd name="T5" fmla="*/ 6 h 29"/>
                <a:gd name="T6" fmla="*/ 13 w 26"/>
                <a:gd name="T7" fmla="*/ 29 h 29"/>
                <a:gd name="T8" fmla="*/ 26 w 26"/>
                <a:gd name="T9" fmla="*/ 2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6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5" name="Freeform 109">
              <a:extLst>
                <a:ext uri="{FF2B5EF4-FFF2-40B4-BE49-F238E27FC236}">
                  <a16:creationId xmlns:a16="http://schemas.microsoft.com/office/drawing/2014/main" id="{8F7EB12C-60AB-42FC-AD76-59A400516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2815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0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6" name="Freeform 110">
              <a:extLst>
                <a:ext uri="{FF2B5EF4-FFF2-40B4-BE49-F238E27FC236}">
                  <a16:creationId xmlns:a16="http://schemas.microsoft.com/office/drawing/2014/main" id="{4BA4EAF0-5D01-4432-A8AD-87BEB7D41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2779"/>
              <a:ext cx="26" cy="30"/>
            </a:xfrm>
            <a:custGeom>
              <a:avLst/>
              <a:gdLst>
                <a:gd name="T0" fmla="*/ 26 w 26"/>
                <a:gd name="T1" fmla="*/ 23 h 30"/>
                <a:gd name="T2" fmla="*/ 13 w 26"/>
                <a:gd name="T3" fmla="*/ 0 h 30"/>
                <a:gd name="T4" fmla="*/ 0 w 26"/>
                <a:gd name="T5" fmla="*/ 7 h 30"/>
                <a:gd name="T6" fmla="*/ 13 w 26"/>
                <a:gd name="T7" fmla="*/ 30 h 30"/>
                <a:gd name="T8" fmla="*/ 26 w 26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0"/>
                <a:gd name="T17" fmla="*/ 26 w 2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0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7" name="Freeform 111">
              <a:extLst>
                <a:ext uri="{FF2B5EF4-FFF2-40B4-BE49-F238E27FC236}">
                  <a16:creationId xmlns:a16="http://schemas.microsoft.com/office/drawing/2014/main" id="{6E4DCBDE-F442-47B7-A831-B2A227DF5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2754"/>
              <a:ext cx="19" cy="19"/>
            </a:xfrm>
            <a:custGeom>
              <a:avLst/>
              <a:gdLst>
                <a:gd name="T0" fmla="*/ 19 w 19"/>
                <a:gd name="T1" fmla="*/ 16 h 19"/>
                <a:gd name="T2" fmla="*/ 13 w 19"/>
                <a:gd name="T3" fmla="*/ 0 h 19"/>
                <a:gd name="T4" fmla="*/ 0 w 19"/>
                <a:gd name="T5" fmla="*/ 6 h 19"/>
                <a:gd name="T6" fmla="*/ 10 w 19"/>
                <a:gd name="T7" fmla="*/ 19 h 19"/>
                <a:gd name="T8" fmla="*/ 19 w 19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9"/>
                <a:gd name="T17" fmla="*/ 19 w 19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9">
                  <a:moveTo>
                    <a:pt x="19" y="16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0" y="19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8" name="Rectangle 112">
              <a:extLst>
                <a:ext uri="{FF2B5EF4-FFF2-40B4-BE49-F238E27FC236}">
                  <a16:creationId xmlns:a16="http://schemas.microsoft.com/office/drawing/2014/main" id="{B7CF47AE-7320-4984-B21E-A4C8F1DC5D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542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9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63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9" name="Rectangle 113">
              <a:extLst>
                <a:ext uri="{FF2B5EF4-FFF2-40B4-BE49-F238E27FC236}">
                  <a16:creationId xmlns:a16="http://schemas.microsoft.com/office/drawing/2014/main" id="{61382C67-95A9-4F9D-A8D0-B0512B089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" y="3520"/>
              <a:ext cx="751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ULTRABASICA</a:t>
              </a:r>
              <a:endParaRPr lang="es-MX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0" name="Rectangle 114">
              <a:extLst>
                <a:ext uri="{FF2B5EF4-FFF2-40B4-BE49-F238E27FC236}">
                  <a16:creationId xmlns:a16="http://schemas.microsoft.com/office/drawing/2014/main" id="{56843FE5-9EAA-46D3-8D4F-496A05DAF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1" y="3523"/>
              <a:ext cx="40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BASICA</a:t>
              </a:r>
              <a:endParaRPr lang="es-MX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" name="Rectangle 115">
              <a:extLst>
                <a:ext uri="{FF2B5EF4-FFF2-40B4-BE49-F238E27FC236}">
                  <a16:creationId xmlns:a16="http://schemas.microsoft.com/office/drawing/2014/main" id="{3A1AC871-99A0-4B6E-863C-2C535920F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3520"/>
              <a:ext cx="71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INTERMEDIA</a:t>
              </a:r>
              <a:endParaRPr lang="es-MX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" name="Rectangle 116">
              <a:extLst>
                <a:ext uri="{FF2B5EF4-FFF2-40B4-BE49-F238E27FC236}">
                  <a16:creationId xmlns:a16="http://schemas.microsoft.com/office/drawing/2014/main" id="{2C3D7729-7597-4D7A-872C-861B50566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" y="3529"/>
              <a:ext cx="33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3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ACIDA</a:t>
              </a:r>
              <a:endParaRPr lang="es-MX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" name="Rectangle 117">
              <a:extLst>
                <a:ext uri="{FF2B5EF4-FFF2-40B4-BE49-F238E27FC236}">
                  <a16:creationId xmlns:a16="http://schemas.microsoft.com/office/drawing/2014/main" id="{1A4B5C48-C503-4507-8126-7C93AB3A0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3730"/>
              <a:ext cx="908" cy="1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5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% en peso SiO</a:t>
              </a:r>
              <a:r>
                <a:rPr lang="es-MX" altLang="es-MX" sz="1500" b="1" baseline="-25000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MX" altLang="es-MX" sz="2400" baseline="-250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" name="Rectangle 119">
              <a:extLst>
                <a:ext uri="{FF2B5EF4-FFF2-40B4-BE49-F238E27FC236}">
                  <a16:creationId xmlns:a16="http://schemas.microsoft.com/office/drawing/2014/main" id="{EC7F7EF1-14E3-4FD2-AA33-4831C43E5B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696" y="2049"/>
              <a:ext cx="480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500" b="1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Wt</a:t>
              </a:r>
              <a:r>
                <a:rPr lang="es-MX" altLang="es-MX" sz="15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.% </a:t>
              </a:r>
              <a:r>
                <a:rPr lang="es-MX" altLang="es-MX" sz="1500" b="1" dirty="0" err="1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Na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" name="Rectangle 120">
              <a:extLst>
                <a:ext uri="{FF2B5EF4-FFF2-40B4-BE49-F238E27FC236}">
                  <a16:creationId xmlns:a16="http://schemas.microsoft.com/office/drawing/2014/main" id="{DA0B74C1-0879-42D6-8AA8-A9B8D00E68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140000">
              <a:off x="963" y="1815"/>
              <a:ext cx="40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9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7" name="Rectangle 121">
              <a:extLst>
                <a:ext uri="{FF2B5EF4-FFF2-40B4-BE49-F238E27FC236}">
                  <a16:creationId xmlns:a16="http://schemas.microsoft.com/office/drawing/2014/main" id="{1DD131DF-1836-4CAB-A097-8D20E726BA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811" y="1642"/>
              <a:ext cx="250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5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O+K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" name="Rectangle 122">
              <a:extLst>
                <a:ext uri="{FF2B5EF4-FFF2-40B4-BE49-F238E27FC236}">
                  <a16:creationId xmlns:a16="http://schemas.microsoft.com/office/drawing/2014/main" id="{4C3D1C24-ABAF-4A16-BBD1-CCCE3074D0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140000">
              <a:off x="961" y="1523"/>
              <a:ext cx="40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9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9" name="Rectangle 123">
              <a:extLst>
                <a:ext uri="{FF2B5EF4-FFF2-40B4-BE49-F238E27FC236}">
                  <a16:creationId xmlns:a16="http://schemas.microsoft.com/office/drawing/2014/main" id="{45200D8E-FDD6-4704-ADA4-4BBC94A1D5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887" y="1427"/>
              <a:ext cx="93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MX" altLang="es-MX" sz="1500" b="1" dirty="0" smtClean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O</a:t>
              </a: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" name="Rectangle 124">
              <a:extLst>
                <a:ext uri="{FF2B5EF4-FFF2-40B4-BE49-F238E27FC236}">
                  <a16:creationId xmlns:a16="http://schemas.microsoft.com/office/drawing/2014/main" id="{CBBE5DD8-77D3-4BC4-9B8F-F7CF6A63E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553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1" name="Rectangle 125">
              <a:extLst>
                <a:ext uri="{FF2B5EF4-FFF2-40B4-BE49-F238E27FC236}">
                  <a16:creationId xmlns:a16="http://schemas.microsoft.com/office/drawing/2014/main" id="{E4D845E0-E4EA-4A29-809D-EFC8EE287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553"/>
              <a:ext cx="13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2" name="Rectangle 126">
              <a:extLst>
                <a:ext uri="{FF2B5EF4-FFF2-40B4-BE49-F238E27FC236}">
                  <a16:creationId xmlns:a16="http://schemas.microsoft.com/office/drawing/2014/main" id="{31606B8B-43B4-401B-9B6F-4F5F5A8C8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" y="550"/>
              <a:ext cx="13" cy="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3" name="Rectangle 127">
              <a:extLst>
                <a:ext uri="{FF2B5EF4-FFF2-40B4-BE49-F238E27FC236}">
                  <a16:creationId xmlns:a16="http://schemas.microsoft.com/office/drawing/2014/main" id="{DEC675C8-7149-4F18-BD02-5EB91A89C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550"/>
              <a:ext cx="13" cy="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4" name="Rectangle 128">
              <a:extLst>
                <a:ext uri="{FF2B5EF4-FFF2-40B4-BE49-F238E27FC236}">
                  <a16:creationId xmlns:a16="http://schemas.microsoft.com/office/drawing/2014/main" id="{0A05D52E-DF6B-4E58-AABB-01ECD3212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5" y="550"/>
              <a:ext cx="13" cy="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5" name="Rectangle 129">
              <a:extLst>
                <a:ext uri="{FF2B5EF4-FFF2-40B4-BE49-F238E27FC236}">
                  <a16:creationId xmlns:a16="http://schemas.microsoft.com/office/drawing/2014/main" id="{10903A12-0DCE-43A9-8EA5-1E9ECEFF0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6" name="Rectangle 130">
              <a:extLst>
                <a:ext uri="{FF2B5EF4-FFF2-40B4-BE49-F238E27FC236}">
                  <a16:creationId xmlns:a16="http://schemas.microsoft.com/office/drawing/2014/main" id="{7209C375-670B-4926-8FF2-AFDD73627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7" name="Rectangle 131">
              <a:extLst>
                <a:ext uri="{FF2B5EF4-FFF2-40B4-BE49-F238E27FC236}">
                  <a16:creationId xmlns:a16="http://schemas.microsoft.com/office/drawing/2014/main" id="{D553D7F1-6A51-4ADF-A100-AE401B322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8" name="Rectangle 132">
              <a:extLst>
                <a:ext uri="{FF2B5EF4-FFF2-40B4-BE49-F238E27FC236}">
                  <a16:creationId xmlns:a16="http://schemas.microsoft.com/office/drawing/2014/main" id="{7C9D923F-7393-41FE-836D-815E8B16F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9" name="Rectangle 133">
              <a:extLst>
                <a:ext uri="{FF2B5EF4-FFF2-40B4-BE49-F238E27FC236}">
                  <a16:creationId xmlns:a16="http://schemas.microsoft.com/office/drawing/2014/main" id="{3F7A851A-21F2-4166-AA39-0848A9AE7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0" name="Rectangle 134">
              <a:extLst>
                <a:ext uri="{FF2B5EF4-FFF2-40B4-BE49-F238E27FC236}">
                  <a16:creationId xmlns:a16="http://schemas.microsoft.com/office/drawing/2014/main" id="{54B8F623-990C-44EA-B555-3DF9EE15D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1" name="Rectangle 135">
              <a:extLst>
                <a:ext uri="{FF2B5EF4-FFF2-40B4-BE49-F238E27FC236}">
                  <a16:creationId xmlns:a16="http://schemas.microsoft.com/office/drawing/2014/main" id="{487B99F4-305D-4315-9570-77CC9E4AB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8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2" name="Rectangle 136">
              <a:extLst>
                <a:ext uri="{FF2B5EF4-FFF2-40B4-BE49-F238E27FC236}">
                  <a16:creationId xmlns:a16="http://schemas.microsoft.com/office/drawing/2014/main" id="{3149077E-D0FC-4693-964C-527F27C79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3" name="Rectangle 137">
              <a:extLst>
                <a:ext uri="{FF2B5EF4-FFF2-40B4-BE49-F238E27FC236}">
                  <a16:creationId xmlns:a16="http://schemas.microsoft.com/office/drawing/2014/main" id="{5466EFA5-EFB5-4B9C-A6C8-A72B47778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" y="546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4" name="Rectangle 138">
              <a:extLst>
                <a:ext uri="{FF2B5EF4-FFF2-40B4-BE49-F238E27FC236}">
                  <a16:creationId xmlns:a16="http://schemas.microsoft.com/office/drawing/2014/main" id="{E5CB46FE-DE6F-4414-A9C5-E235551FA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5" name="Rectangle 139">
              <a:extLst>
                <a:ext uri="{FF2B5EF4-FFF2-40B4-BE49-F238E27FC236}">
                  <a16:creationId xmlns:a16="http://schemas.microsoft.com/office/drawing/2014/main" id="{CF590D34-2020-4B2F-A075-F37F9F90A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6" name="Rectangle 140">
              <a:extLst>
                <a:ext uri="{FF2B5EF4-FFF2-40B4-BE49-F238E27FC236}">
                  <a16:creationId xmlns:a16="http://schemas.microsoft.com/office/drawing/2014/main" id="{C2853415-0479-4ADC-ABAB-5AA5C17AD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7" name="Rectangle 141">
              <a:extLst>
                <a:ext uri="{FF2B5EF4-FFF2-40B4-BE49-F238E27FC236}">
                  <a16:creationId xmlns:a16="http://schemas.microsoft.com/office/drawing/2014/main" id="{EC4D3F9C-6671-4716-B24E-5B5F6C311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8" name="Rectangle 142">
              <a:extLst>
                <a:ext uri="{FF2B5EF4-FFF2-40B4-BE49-F238E27FC236}">
                  <a16:creationId xmlns:a16="http://schemas.microsoft.com/office/drawing/2014/main" id="{3C9E766C-C65B-437B-8DB6-60194F260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9" name="Rectangle 143">
              <a:extLst>
                <a:ext uri="{FF2B5EF4-FFF2-40B4-BE49-F238E27FC236}">
                  <a16:creationId xmlns:a16="http://schemas.microsoft.com/office/drawing/2014/main" id="{445ECA47-C1D1-4B59-96EF-1E7972BBC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0" name="Rectangle 144">
              <a:extLst>
                <a:ext uri="{FF2B5EF4-FFF2-40B4-BE49-F238E27FC236}">
                  <a16:creationId xmlns:a16="http://schemas.microsoft.com/office/drawing/2014/main" id="{F8CFC226-9024-4D84-A5C3-B47A95129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1" name="Rectangle 145">
              <a:extLst>
                <a:ext uri="{FF2B5EF4-FFF2-40B4-BE49-F238E27FC236}">
                  <a16:creationId xmlns:a16="http://schemas.microsoft.com/office/drawing/2014/main" id="{18BB5604-3828-49D4-B141-0B78BC07F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2" y="309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2" name="Rectangle 146">
              <a:extLst>
                <a:ext uri="{FF2B5EF4-FFF2-40B4-BE49-F238E27FC236}">
                  <a16:creationId xmlns:a16="http://schemas.microsoft.com/office/drawing/2014/main" id="{BFDD62D4-79DA-4EE5-A43D-DE80B8B07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913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3" name="Rectangle 147">
              <a:extLst>
                <a:ext uri="{FF2B5EF4-FFF2-40B4-BE49-F238E27FC236}">
                  <a16:creationId xmlns:a16="http://schemas.microsoft.com/office/drawing/2014/main" id="{13953AB7-A91C-4E39-AE44-1FB4EE384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73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4" name="Rectangle 148">
              <a:extLst>
                <a:ext uri="{FF2B5EF4-FFF2-40B4-BE49-F238E27FC236}">
                  <a16:creationId xmlns:a16="http://schemas.microsoft.com/office/drawing/2014/main" id="{499F8C36-0EC8-4538-A21E-3E87D3015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5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5" name="Rectangle 149">
              <a:extLst>
                <a:ext uri="{FF2B5EF4-FFF2-40B4-BE49-F238E27FC236}">
                  <a16:creationId xmlns:a16="http://schemas.microsoft.com/office/drawing/2014/main" id="{9D26441B-3130-4238-A267-DCDCCB4B0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380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6" name="Rectangle 150">
              <a:extLst>
                <a:ext uri="{FF2B5EF4-FFF2-40B4-BE49-F238E27FC236}">
                  <a16:creationId xmlns:a16="http://schemas.microsoft.com/office/drawing/2014/main" id="{110BBDCB-2829-45FC-BC46-2B7C22DF3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199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7" name="Rectangle 151">
              <a:extLst>
                <a:ext uri="{FF2B5EF4-FFF2-40B4-BE49-F238E27FC236}">
                  <a16:creationId xmlns:a16="http://schemas.microsoft.com/office/drawing/2014/main" id="{87B1980F-A51F-4760-AEB0-D5062EDEF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027"/>
              <a:ext cx="65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8" name="Rectangle 152">
              <a:extLst>
                <a:ext uri="{FF2B5EF4-FFF2-40B4-BE49-F238E27FC236}">
                  <a16:creationId xmlns:a16="http://schemas.microsoft.com/office/drawing/2014/main" id="{9527E7DC-B840-40F6-BC06-87A4AB561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845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9" name="Rectangle 153">
              <a:extLst>
                <a:ext uri="{FF2B5EF4-FFF2-40B4-BE49-F238E27FC236}">
                  <a16:creationId xmlns:a16="http://schemas.microsoft.com/office/drawing/2014/main" id="{A0E0ECF0-A1E9-468B-98D5-2A3619874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679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0" name="Rectangle 154">
              <a:extLst>
                <a:ext uri="{FF2B5EF4-FFF2-40B4-BE49-F238E27FC236}">
                  <a16:creationId xmlns:a16="http://schemas.microsoft.com/office/drawing/2014/main" id="{7279241C-AA58-4CEE-BF59-DE79BE84E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494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1" name="Rectangle 155">
              <a:extLst>
                <a:ext uri="{FF2B5EF4-FFF2-40B4-BE49-F238E27FC236}">
                  <a16:creationId xmlns:a16="http://schemas.microsoft.com/office/drawing/2014/main" id="{638839C0-CAB8-4E11-8DD9-C7FE368CC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316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2" name="Rectangle 156">
              <a:extLst>
                <a:ext uri="{FF2B5EF4-FFF2-40B4-BE49-F238E27FC236}">
                  <a16:creationId xmlns:a16="http://schemas.microsoft.com/office/drawing/2014/main" id="{C275BA3D-B7E1-4461-A728-BD40F8816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134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3" name="Rectangle 157">
              <a:extLst>
                <a:ext uri="{FF2B5EF4-FFF2-40B4-BE49-F238E27FC236}">
                  <a16:creationId xmlns:a16="http://schemas.microsoft.com/office/drawing/2014/main" id="{42218B0F-242E-4AA2-9C71-569DE3FB9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9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4" name="Rectangle 158">
              <a:extLst>
                <a:ext uri="{FF2B5EF4-FFF2-40B4-BE49-F238E27FC236}">
                  <a16:creationId xmlns:a16="http://schemas.microsoft.com/office/drawing/2014/main" id="{5C7713A7-7B29-4FE3-9DC3-A55B7EB2B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787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MX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5" name="Line 159">
              <a:extLst>
                <a:ext uri="{FF2B5EF4-FFF2-40B4-BE49-F238E27FC236}">
                  <a16:creationId xmlns:a16="http://schemas.microsoft.com/office/drawing/2014/main" id="{31B0CD0A-A534-4FE0-BDFA-2B0E1C085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6" name="Line 160">
              <a:extLst>
                <a:ext uri="{FF2B5EF4-FFF2-40B4-BE49-F238E27FC236}">
                  <a16:creationId xmlns:a16="http://schemas.microsoft.com/office/drawing/2014/main" id="{7FACA2D8-ACF7-49C7-88EA-0AE23C086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7" name="Line 161">
              <a:extLst>
                <a:ext uri="{FF2B5EF4-FFF2-40B4-BE49-F238E27FC236}">
                  <a16:creationId xmlns:a16="http://schemas.microsoft.com/office/drawing/2014/main" id="{15DACBB7-24B5-4A66-8FF4-D84B849BD8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8" name="Line 162">
              <a:extLst>
                <a:ext uri="{FF2B5EF4-FFF2-40B4-BE49-F238E27FC236}">
                  <a16:creationId xmlns:a16="http://schemas.microsoft.com/office/drawing/2014/main" id="{17157132-3057-4BD6-9F2F-C51A3EF1C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9" name="Line 163">
              <a:extLst>
                <a:ext uri="{FF2B5EF4-FFF2-40B4-BE49-F238E27FC236}">
                  <a16:creationId xmlns:a16="http://schemas.microsoft.com/office/drawing/2014/main" id="{65E17533-0A4A-430D-BB5B-A589DA3A24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2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0" name="Line 164">
              <a:extLst>
                <a:ext uri="{FF2B5EF4-FFF2-40B4-BE49-F238E27FC236}">
                  <a16:creationId xmlns:a16="http://schemas.microsoft.com/office/drawing/2014/main" id="{40FD6159-A4E3-4A46-BE22-41B0C22F5A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2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33681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Rectángulo">
            <a:extLst>
              <a:ext uri="{FF2B5EF4-FFF2-40B4-BE49-F238E27FC236}">
                <a16:creationId xmlns:a16="http://schemas.microsoft.com/office/drawing/2014/main" id="{0439CC4D-22D5-42E8-9109-CB2094BE2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260350"/>
            <a:ext cx="1137761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Antes que los geólogos puedan entender el origen de rocas ígneas, deben clasificarlas y describirlas. En estas notas, se introduce la clasificación de las rocas ígneas usando el sistema de clasificación mineralógico recomendado por la </a:t>
            </a:r>
            <a:r>
              <a:rPr lang="es-MX" altLang="es-MX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Unión internacional de Ciencias Geológicas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IUGS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) a través de la Subcomisión de la Sistemática de Rocas Ígneas, que tiene la ventaja que es relativamente simple y puede ser aplicada en el campo.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MX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Para el caso de rocas con textura muy fina, se puede utilizar una clasificación geoquímica como alternativa de esta clasificación.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La mas más simple de éstas, es graficar en un plano coordenado el contenido de álcalis  total (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altLang="es-MX" sz="1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O+K</a:t>
            </a:r>
            <a:r>
              <a:rPr lang="es-MX" altLang="es-MX" sz="1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) contra  el contenido de sílice (</a:t>
            </a:r>
            <a:r>
              <a:rPr lang="es-MX" altLang="es-MX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altLang="es-MX" sz="1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16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es-MX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5" name="Picture 2">
            <a:extLst>
              <a:ext uri="{FF2B5EF4-FFF2-40B4-BE49-F238E27FC236}">
                <a16:creationId xmlns:a16="http://schemas.microsoft.com/office/drawing/2014/main" id="{6456030C-6AF6-4595-A918-1E01F3BE5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2322513"/>
            <a:ext cx="5832475" cy="4287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272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88">
            <a:extLst>
              <a:ext uri="{FF2B5EF4-FFF2-40B4-BE49-F238E27FC236}">
                <a16:creationId xmlns:a16="http://schemas.microsoft.com/office/drawing/2014/main" id="{87A76150-7F10-4C6B-8A6C-586A625E7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5287963"/>
            <a:ext cx="26987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200">
                <a:latin typeface="Tahoma" panose="020B0604030504040204" pitchFamily="34" charset="0"/>
              </a:rPr>
              <a:t>Fonolitas tienen bajo a intermedio oxido de sílice, pero muy alto álcalis Na</a:t>
            </a:r>
            <a:r>
              <a:rPr lang="es-MX" altLang="es-MX" sz="1200" baseline="-25000">
                <a:latin typeface="Tahoma" panose="020B0604030504040204" pitchFamily="34" charset="0"/>
              </a:rPr>
              <a:t>2</a:t>
            </a:r>
            <a:r>
              <a:rPr lang="es-MX" altLang="es-MX" sz="1200">
                <a:latin typeface="Tahoma" panose="020B0604030504040204" pitchFamily="34" charset="0"/>
              </a:rPr>
              <a:t>O y K</a:t>
            </a:r>
            <a:r>
              <a:rPr lang="es-MX" altLang="es-MX" sz="1200" baseline="-25000">
                <a:latin typeface="Tahoma" panose="020B0604030504040204" pitchFamily="34" charset="0"/>
              </a:rPr>
              <a:t>2</a:t>
            </a:r>
            <a:r>
              <a:rPr lang="es-MX" altLang="es-MX" sz="1200">
                <a:latin typeface="Tahoma" panose="020B0604030504040204" pitchFamily="34" charset="0"/>
              </a:rPr>
              <a:t>O. Se forman por fusión parcial de rocas muy Aluminosas (ricas en feldespato) de la corteza inferior. Fonolita es una roca de grano fino equivalente a Sienita con Nefelina.</a:t>
            </a:r>
          </a:p>
        </p:txBody>
      </p:sp>
      <p:sp>
        <p:nvSpPr>
          <p:cNvPr id="55299" name="TextBox 4">
            <a:extLst>
              <a:ext uri="{FF2B5EF4-FFF2-40B4-BE49-F238E27FC236}">
                <a16:creationId xmlns:a16="http://schemas.microsoft.com/office/drawing/2014/main" id="{A344A033-EFC2-4929-AAA7-8147071C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34000"/>
            <a:ext cx="6156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MX" altLang="es-MX" sz="1800">
                <a:latin typeface="Tahoma" panose="020B0604030504040204" pitchFamily="34" charset="0"/>
              </a:rPr>
              <a:t>Volcánicas vítreas, se requiere de análisis químico. Por ejemplo, Riolita tiene </a:t>
            </a:r>
            <a:r>
              <a:rPr lang="es-MX" altLang="es-MX" sz="1800" b="1" u="sng">
                <a:solidFill>
                  <a:srgbClr val="FF0000"/>
                </a:solidFill>
                <a:latin typeface="Tahoma" panose="020B0604030504040204" pitchFamily="34" charset="0"/>
              </a:rPr>
              <a:t>72.82% SiO</a:t>
            </a:r>
            <a:r>
              <a:rPr lang="es-MX" altLang="es-MX" sz="1800" b="1" u="sng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800">
                <a:latin typeface="Tahoma" panose="020B0604030504040204" pitchFamily="34" charset="0"/>
              </a:rPr>
              <a:t>  y  álcalis total </a:t>
            </a:r>
            <a:r>
              <a:rPr lang="es-MX" altLang="es-MX" sz="1800" b="1">
                <a:solidFill>
                  <a:srgbClr val="FF0000"/>
                </a:solidFill>
                <a:latin typeface="Tahoma" panose="020B0604030504040204" pitchFamily="34" charset="0"/>
              </a:rPr>
              <a:t>Na</a:t>
            </a:r>
            <a:r>
              <a:rPr lang="es-MX" altLang="es-MX" sz="1800" b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800" b="1">
                <a:solidFill>
                  <a:srgbClr val="FF0000"/>
                </a:solidFill>
                <a:latin typeface="Tahoma" panose="020B0604030504040204" pitchFamily="34" charset="0"/>
              </a:rPr>
              <a:t>O + K</a:t>
            </a:r>
            <a:r>
              <a:rPr lang="es-MX" altLang="es-MX" sz="1800" b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es-MX" altLang="es-MX" sz="1800" b="1">
                <a:solidFill>
                  <a:srgbClr val="FF0000"/>
                </a:solidFill>
                <a:latin typeface="Tahoma" panose="020B0604030504040204" pitchFamily="34" charset="0"/>
              </a:rPr>
              <a:t>O </a:t>
            </a:r>
            <a:r>
              <a:rPr lang="es-MX" altLang="es-MX" sz="1800">
                <a:solidFill>
                  <a:srgbClr val="FF0000"/>
                </a:solidFill>
                <a:latin typeface="Tahoma" panose="020B0604030504040204" pitchFamily="34" charset="0"/>
              </a:rPr>
              <a:t>= 3.55 + 4.30 = </a:t>
            </a:r>
            <a:r>
              <a:rPr lang="es-MX" altLang="es-MX" sz="1800" b="1" u="sng">
                <a:solidFill>
                  <a:srgbClr val="FF0000"/>
                </a:solidFill>
                <a:latin typeface="Tahoma" panose="020B0604030504040204" pitchFamily="34" charset="0"/>
              </a:rPr>
              <a:t>7.85%</a:t>
            </a:r>
            <a:r>
              <a:rPr lang="es-MX" altLang="es-MX" sz="1800">
                <a:latin typeface="Tahoma" panose="020B0604030504040204" pitchFamily="34" charset="0"/>
              </a:rPr>
              <a:t>  se grafica en el campo de las riolitas Figura  en la siguiente transparencia</a:t>
            </a:r>
          </a:p>
        </p:txBody>
      </p:sp>
      <p:pic>
        <p:nvPicPr>
          <p:cNvPr id="55300" name="Picture 4">
            <a:extLst>
              <a:ext uri="{FF2B5EF4-FFF2-40B4-BE49-F238E27FC236}">
                <a16:creationId xmlns:a16="http://schemas.microsoft.com/office/drawing/2014/main" id="{2F199EAF-6606-4C1C-AB8D-BFC18137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44463"/>
            <a:ext cx="8955088" cy="50815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301" name="Conector recto de flecha 2">
            <a:extLst>
              <a:ext uri="{FF2B5EF4-FFF2-40B4-BE49-F238E27FC236}">
                <a16:creationId xmlns:a16="http://schemas.microsoft.com/office/drawing/2014/main" id="{4D7E7F62-858A-4D67-96FE-431C1CA00A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98725" y="1273175"/>
            <a:ext cx="7197725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2" name="Conector recto de flecha 4">
            <a:extLst>
              <a:ext uri="{FF2B5EF4-FFF2-40B4-BE49-F238E27FC236}">
                <a16:creationId xmlns:a16="http://schemas.microsoft.com/office/drawing/2014/main" id="{37E3A048-280A-45FA-A4D1-7E1746B20E8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33663" y="3784600"/>
            <a:ext cx="7199312" cy="0"/>
          </a:xfrm>
          <a:prstGeom prst="straightConnector1">
            <a:avLst/>
          </a:prstGeom>
          <a:noFill/>
          <a:ln w="9525" algn="ctr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3" name="Conector recto de flecha 8">
            <a:extLst>
              <a:ext uri="{FF2B5EF4-FFF2-40B4-BE49-F238E27FC236}">
                <a16:creationId xmlns:a16="http://schemas.microsoft.com/office/drawing/2014/main" id="{9D05782D-FD53-41DD-A036-57D7940CFA1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495550" y="4076700"/>
            <a:ext cx="7327900" cy="952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5" name="Rectángulo 11">
            <a:extLst>
              <a:ext uri="{FF2B5EF4-FFF2-40B4-BE49-F238E27FC236}">
                <a16:creationId xmlns:a16="http://schemas.microsoft.com/office/drawing/2014/main" id="{427A8B82-E4EF-4D85-9FAC-1A832D0F6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3450" y="3622675"/>
            <a:ext cx="657225" cy="534988"/>
          </a:xfrm>
          <a:prstGeom prst="rect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>
              <a:latin typeface="Tahoma" panose="020B0604030504040204" pitchFamily="34" charset="0"/>
            </a:endParaRPr>
          </a:p>
        </p:txBody>
      </p:sp>
      <p:sp>
        <p:nvSpPr>
          <p:cNvPr id="55306" name="Rectángulo 12">
            <a:extLst>
              <a:ext uri="{FF2B5EF4-FFF2-40B4-BE49-F238E27FC236}">
                <a16:creationId xmlns:a16="http://schemas.microsoft.com/office/drawing/2014/main" id="{18AED473-8A75-4E92-8508-AB96C9930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450" y="1111250"/>
            <a:ext cx="739775" cy="249238"/>
          </a:xfrm>
          <a:prstGeom prst="rect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>
              <a:latin typeface="Tahoma" panose="020B0604030504040204" pitchFamily="34" charset="0"/>
            </a:endParaRP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8E11DAB3-83FA-468C-B9B8-EFE643989EE2}"/>
              </a:ext>
            </a:extLst>
          </p:cNvPr>
          <p:cNvCxnSpPr/>
          <p:nvPr/>
        </p:nvCxnSpPr>
        <p:spPr>
          <a:xfrm flipV="1">
            <a:off x="4656138" y="4086225"/>
            <a:ext cx="5191125" cy="18637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A364E52-6569-48A2-8B4C-F80AC292259E}"/>
              </a:ext>
            </a:extLst>
          </p:cNvPr>
          <p:cNvCxnSpPr/>
          <p:nvPr/>
        </p:nvCxnSpPr>
        <p:spPr>
          <a:xfrm flipV="1">
            <a:off x="2927350" y="3784600"/>
            <a:ext cx="6896100" cy="21653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0641013" y="1022670"/>
            <a:ext cx="1101584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900" b="1" dirty="0" smtClean="0"/>
              <a:t>X</a:t>
            </a:r>
            <a:r>
              <a:rPr lang="es-MX" sz="1900" dirty="0" smtClean="0"/>
              <a:t>=72.82</a:t>
            </a:r>
          </a:p>
          <a:p>
            <a:endParaRPr lang="es-MX" sz="1200" dirty="0"/>
          </a:p>
          <a:p>
            <a:endParaRPr lang="es-MX" sz="1200" dirty="0" smtClean="0"/>
          </a:p>
          <a:p>
            <a:endParaRPr lang="es-MX" sz="1200" dirty="0"/>
          </a:p>
          <a:p>
            <a:endParaRPr lang="es-MX" sz="1200" dirty="0" smtClean="0"/>
          </a:p>
          <a:p>
            <a:endParaRPr lang="es-MX" sz="1200" dirty="0"/>
          </a:p>
          <a:p>
            <a:endParaRPr lang="es-MX" sz="1200" dirty="0" smtClean="0"/>
          </a:p>
          <a:p>
            <a:endParaRPr lang="es-MX" sz="1200" dirty="0"/>
          </a:p>
          <a:p>
            <a:endParaRPr lang="es-MX" sz="1200" dirty="0" smtClean="0"/>
          </a:p>
          <a:p>
            <a:endParaRPr lang="es-MX" sz="1200" dirty="0" smtClean="0"/>
          </a:p>
          <a:p>
            <a:endParaRPr lang="es-MX" sz="1200" dirty="0"/>
          </a:p>
          <a:p>
            <a:endParaRPr lang="es-MX" sz="1200" dirty="0" smtClean="0"/>
          </a:p>
          <a:p>
            <a:endParaRPr lang="es-MX" sz="1200" dirty="0"/>
          </a:p>
          <a:p>
            <a:endParaRPr lang="es-MX" sz="1200" dirty="0"/>
          </a:p>
          <a:p>
            <a:r>
              <a:rPr lang="es-MX" sz="1900" b="1" dirty="0" smtClean="0">
                <a:solidFill>
                  <a:srgbClr val="FF0000"/>
                </a:solidFill>
              </a:rPr>
              <a:t>Y</a:t>
            </a:r>
            <a:r>
              <a:rPr lang="es-MX" sz="1900" dirty="0" smtClean="0"/>
              <a:t>=7.85</a:t>
            </a:r>
            <a:endParaRPr lang="es-MX" sz="1900" dirty="0"/>
          </a:p>
        </p:txBody>
      </p:sp>
    </p:spTree>
    <p:extLst>
      <p:ext uri="{BB962C8B-B14F-4D97-AF65-F5344CB8AC3E}">
        <p14:creationId xmlns:p14="http://schemas.microsoft.com/office/powerpoint/2010/main" val="20586781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E690208-5666-49D1-8FFE-B5E28FFD612B}"/>
              </a:ext>
            </a:extLst>
          </p:cNvPr>
          <p:cNvSpPr txBox="1">
            <a:spLocks noChangeArrowheads="1"/>
          </p:cNvSpPr>
          <p:nvPr/>
        </p:nvSpPr>
        <p:spPr>
          <a:xfrm>
            <a:off x="2693988" y="55563"/>
            <a:ext cx="7150100" cy="49053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>
              <a:defRPr/>
            </a:pPr>
            <a:r>
              <a:rPr lang="es-MX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Clasificación de Rocas Ígneas Afanitica</a:t>
            </a:r>
          </a:p>
        </p:txBody>
      </p:sp>
      <p:sp>
        <p:nvSpPr>
          <p:cNvPr id="57347" name="Text Box 3">
            <a:extLst>
              <a:ext uri="{FF2B5EF4-FFF2-40B4-BE49-F238E27FC236}">
                <a16:creationId xmlns:a16="http://schemas.microsoft.com/office/drawing/2014/main" id="{4BEBDFE8-2596-4129-AB77-7309AE86B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6088063"/>
            <a:ext cx="9672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500" b="1" dirty="0">
                <a:solidFill>
                  <a:srgbClr val="FF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2-4</a:t>
            </a:r>
            <a:r>
              <a:rPr lang="en-US" altLang="es-MX" sz="1500" dirty="0">
                <a:solidFill>
                  <a:srgbClr val="FF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s-MX" sz="1500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chemical classification of </a:t>
            </a:r>
            <a:r>
              <a:rPr lang="en-US" altLang="es-MX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volcanics</a:t>
            </a:r>
            <a:r>
              <a:rPr lang="en-US" alt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based on total alkalis vs. silica. After Le Bas </a:t>
            </a:r>
            <a:r>
              <a:rPr lang="en-US" altLang="es-MX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(1986) J. Petrol., </a:t>
            </a:r>
            <a:r>
              <a:rPr lang="en-US" altLang="es-MX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alt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745-750. Oxford University Press</a:t>
            </a:r>
            <a:r>
              <a:rPr lang="en-US" altLang="es-MX" sz="1500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1500" dirty="0">
                <a:latin typeface="Tahoma" panose="020B0604030504040204" pitchFamily="34" charset="0"/>
              </a:rPr>
              <a:t>Rhyolite had 72.82% SiO</a:t>
            </a:r>
            <a:r>
              <a:rPr lang="en-US" altLang="es-MX" sz="1500" baseline="-25000" dirty="0">
                <a:latin typeface="Tahoma" panose="020B0604030504040204" pitchFamily="34" charset="0"/>
              </a:rPr>
              <a:t>2</a:t>
            </a:r>
            <a:r>
              <a:rPr lang="en-US" altLang="es-MX" sz="1500" dirty="0">
                <a:latin typeface="Tahoma" panose="020B0604030504040204" pitchFamily="34" charset="0"/>
              </a:rPr>
              <a:t> </a:t>
            </a:r>
            <a:r>
              <a:rPr lang="en-US" altLang="es-MX" sz="1500" dirty="0" smtClean="0">
                <a:latin typeface="Tahoma" panose="020B0604030504040204" pitchFamily="34" charset="0"/>
              </a:rPr>
              <a:t> plus </a:t>
            </a:r>
            <a:r>
              <a:rPr lang="en-US" altLang="es-MX" sz="1500" dirty="0">
                <a:latin typeface="Tahoma" panose="020B0604030504040204" pitchFamily="34" charset="0"/>
              </a:rPr>
              <a:t>total alkalis </a:t>
            </a:r>
            <a:r>
              <a:rPr lang="en-US" altLang="es-MX" sz="1500" dirty="0" smtClean="0">
                <a:latin typeface="Tahoma" panose="020B0604030504040204" pitchFamily="34" charset="0"/>
              </a:rPr>
              <a:t>Na</a:t>
            </a:r>
            <a:r>
              <a:rPr lang="en-US" altLang="es-MX" sz="1500" baseline="-25000" dirty="0" smtClean="0">
                <a:latin typeface="Tahoma" panose="020B0604030504040204" pitchFamily="34" charset="0"/>
              </a:rPr>
              <a:t>2</a:t>
            </a:r>
            <a:r>
              <a:rPr lang="en-US" altLang="es-MX" sz="1500" dirty="0" smtClean="0">
                <a:latin typeface="Tahoma" panose="020B0604030504040204" pitchFamily="34" charset="0"/>
              </a:rPr>
              <a:t>O+K</a:t>
            </a:r>
            <a:r>
              <a:rPr lang="en-US" altLang="es-MX" sz="1500" baseline="-25000" dirty="0" smtClean="0">
                <a:latin typeface="Tahoma" panose="020B0604030504040204" pitchFamily="34" charset="0"/>
              </a:rPr>
              <a:t>2</a:t>
            </a:r>
            <a:r>
              <a:rPr lang="en-US" altLang="es-MX" sz="1500" dirty="0" smtClean="0">
                <a:latin typeface="Tahoma" panose="020B0604030504040204" pitchFamily="34" charset="0"/>
              </a:rPr>
              <a:t>O=3.55+4.30 </a:t>
            </a:r>
            <a:r>
              <a:rPr lang="en-US" altLang="es-MX" sz="1500" dirty="0">
                <a:latin typeface="Tahoma" panose="020B0604030504040204" pitchFamily="34" charset="0"/>
              </a:rPr>
              <a:t>= 7.85% </a:t>
            </a:r>
            <a:endParaRPr lang="en-US" altLang="es-MX" sz="1500" dirty="0">
              <a:solidFill>
                <a:srgbClr val="FF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348" name="Grupo 2">
            <a:extLst>
              <a:ext uri="{FF2B5EF4-FFF2-40B4-BE49-F238E27FC236}">
                <a16:creationId xmlns:a16="http://schemas.microsoft.com/office/drawing/2014/main" id="{F3E1350E-8742-4779-A29B-899DB604A4E2}"/>
              </a:ext>
            </a:extLst>
          </p:cNvPr>
          <p:cNvGrpSpPr>
            <a:grpSpLocks/>
          </p:cNvGrpSpPr>
          <p:nvPr/>
        </p:nvGrpSpPr>
        <p:grpSpPr bwMode="auto">
          <a:xfrm>
            <a:off x="3563938" y="638175"/>
            <a:ext cx="6934200" cy="5449888"/>
            <a:chOff x="1143000" y="733425"/>
            <a:chExt cx="6934200" cy="5449888"/>
          </a:xfrm>
        </p:grpSpPr>
        <p:pic>
          <p:nvPicPr>
            <p:cNvPr id="57377" name="Picture 7" descr="Fig 2-4">
              <a:extLst>
                <a:ext uri="{FF2B5EF4-FFF2-40B4-BE49-F238E27FC236}">
                  <a16:creationId xmlns:a16="http://schemas.microsoft.com/office/drawing/2014/main" id="{BA90A42F-257B-4F9E-96D6-68CBB629AB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733425"/>
              <a:ext cx="6934200" cy="54498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7378" name="Straight Connector 6">
              <a:extLst>
                <a:ext uri="{FF2B5EF4-FFF2-40B4-BE49-F238E27FC236}">
                  <a16:creationId xmlns:a16="http://schemas.microsoft.com/office/drawing/2014/main" id="{1463223C-E044-4F9F-BCD2-582230A988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918325" y="3011488"/>
              <a:ext cx="28575" cy="209391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79" name="Straight Connector 8">
              <a:extLst>
                <a:ext uri="{FF2B5EF4-FFF2-40B4-BE49-F238E27FC236}">
                  <a16:creationId xmlns:a16="http://schemas.microsoft.com/office/drawing/2014/main" id="{F42A2E0F-4DE9-4A64-B3B3-C5D8F84692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841500" y="2978150"/>
              <a:ext cx="5076825" cy="1905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80" name="Elipse 3">
              <a:extLst>
                <a:ext uri="{FF2B5EF4-FFF2-40B4-BE49-F238E27FC236}">
                  <a16:creationId xmlns:a16="http://schemas.microsoft.com/office/drawing/2014/main" id="{51CCEFB9-F011-4000-9B40-2F8B9D78A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4188" y="2924175"/>
              <a:ext cx="168275" cy="119063"/>
            </a:xfrm>
            <a:prstGeom prst="ellipse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240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2A824E5-99F8-424C-8114-D2E2F8EF802C}"/>
              </a:ext>
            </a:extLst>
          </p:cNvPr>
          <p:cNvGraphicFramePr>
            <a:graphicFrameLocks noGrp="1"/>
          </p:cNvGraphicFramePr>
          <p:nvPr/>
        </p:nvGraphicFramePr>
        <p:xfrm>
          <a:off x="1962150" y="1503363"/>
          <a:ext cx="1463675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b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72.82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b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b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4.30</a:t>
                      </a:r>
                    </a:p>
                  </a:txBody>
                  <a:tcPr marL="91431" marR="9143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44994E90-DDF0-4CCD-957B-E370FAC6FFBD}"/>
              </a:ext>
            </a:extLst>
          </p:cNvPr>
          <p:cNvCxnSpPr/>
          <p:nvPr/>
        </p:nvCxnSpPr>
        <p:spPr>
          <a:xfrm>
            <a:off x="2693988" y="2727325"/>
            <a:ext cx="0" cy="5032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C6385F66-A8A4-4E5E-BA71-5666FEAA8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171112"/>
              </p:ext>
            </p:extLst>
          </p:nvPr>
        </p:nvGraphicFramePr>
        <p:xfrm>
          <a:off x="1085405" y="3320257"/>
          <a:ext cx="2160239" cy="741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682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S=SiO</a:t>
                      </a:r>
                      <a:r>
                        <a:rPr lang="es-MX" sz="1600" b="1" baseline="-25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b="1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72.82</a:t>
                      </a:r>
                    </a:p>
                  </a:txBody>
                  <a:tcPr marL="91431" marR="91431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2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A=Na</a:t>
                      </a:r>
                      <a:r>
                        <a:rPr lang="es-MX" sz="1600" b="1" baseline="-25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O+K</a:t>
                      </a:r>
                      <a:r>
                        <a:rPr lang="es-MX" sz="1600" b="1" baseline="-25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7.85</a:t>
                      </a:r>
                    </a:p>
                  </a:txBody>
                  <a:tcPr marL="91431" marR="91431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AEB4F1A-8A0D-4845-A840-510F1305271F}"/>
              </a:ext>
            </a:extLst>
          </p:cNvPr>
          <p:cNvCxnSpPr/>
          <p:nvPr/>
        </p:nvCxnSpPr>
        <p:spPr>
          <a:xfrm flipV="1">
            <a:off x="3287713" y="2924175"/>
            <a:ext cx="1008062" cy="8651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6E786B1-0026-4B50-900A-BD4C04127647}"/>
              </a:ext>
            </a:extLst>
          </p:cNvPr>
          <p:cNvCxnSpPr/>
          <p:nvPr/>
        </p:nvCxnSpPr>
        <p:spPr>
          <a:xfrm>
            <a:off x="3287713" y="3500438"/>
            <a:ext cx="6121400" cy="15128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10498138" y="2468311"/>
            <a:ext cx="11015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900" b="1" dirty="0" smtClean="0"/>
              <a:t>X</a:t>
            </a:r>
            <a:r>
              <a:rPr lang="es-MX" sz="1900" dirty="0" smtClean="0"/>
              <a:t>=72.82</a:t>
            </a:r>
          </a:p>
          <a:p>
            <a:endParaRPr lang="es-MX" sz="1200" dirty="0"/>
          </a:p>
          <a:p>
            <a:r>
              <a:rPr lang="es-MX" sz="1900" b="1" dirty="0" smtClean="0">
                <a:solidFill>
                  <a:srgbClr val="FF0000"/>
                </a:solidFill>
              </a:rPr>
              <a:t>Y</a:t>
            </a:r>
            <a:r>
              <a:rPr lang="es-MX" sz="1900" dirty="0" smtClean="0"/>
              <a:t>=7.85</a:t>
            </a:r>
            <a:endParaRPr lang="es-MX" sz="1900" dirty="0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9367839" y="2670479"/>
            <a:ext cx="1214436" cy="233967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4295775" y="2916238"/>
            <a:ext cx="6286500" cy="224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9044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4CF8456-DD3C-4901-B3A5-2E0B8EAD0D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6125" y="225425"/>
            <a:ext cx="4459288" cy="547688"/>
          </a:xfrm>
        </p:spPr>
        <p:txBody>
          <a:bodyPr lIns="92075" tIns="46038" rIns="92075" bIns="46038"/>
          <a:lstStyle/>
          <a:p>
            <a:r>
              <a:rPr lang="es-MX" altLang="es-MX" sz="2000" b="1"/>
              <a:t>Clasificación química de las Rocas Ígneas</a:t>
            </a: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A1947C69-F187-4AAA-8A84-374DDEA70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963" y="6161088"/>
            <a:ext cx="8955087" cy="581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MX" altLang="es-MX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Clasificación química de rocas volcánicas basada en álcalis vs. silica. Después de</a:t>
            </a:r>
            <a:r>
              <a:rPr lang="en-US" altLang="es-MX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Le Bas </a:t>
            </a:r>
            <a:r>
              <a:rPr lang="en-US" altLang="es-MX" sz="16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es-MX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(1986) J. Petrol., 27, 745-750. Oxford University Press.</a:t>
            </a:r>
          </a:p>
        </p:txBody>
      </p:sp>
      <p:grpSp>
        <p:nvGrpSpPr>
          <p:cNvPr id="58372" name="Group 7">
            <a:extLst>
              <a:ext uri="{FF2B5EF4-FFF2-40B4-BE49-F238E27FC236}">
                <a16:creationId xmlns:a16="http://schemas.microsoft.com/office/drawing/2014/main" id="{F7817A76-F7C2-4919-8422-058CCFD48A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4000" y="836613"/>
            <a:ext cx="6632575" cy="5327650"/>
            <a:chOff x="862" y="540"/>
            <a:chExt cx="4178" cy="3356"/>
          </a:xfrm>
        </p:grpSpPr>
        <p:sp>
          <p:nvSpPr>
            <p:cNvPr id="29714" name="AutoShape 6">
              <a:extLst>
                <a:ext uri="{FF2B5EF4-FFF2-40B4-BE49-F238E27FC236}">
                  <a16:creationId xmlns:a16="http://schemas.microsoft.com/office/drawing/2014/main" id="{B926B01E-FCE5-4465-A817-426862727E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64" y="540"/>
              <a:ext cx="4176" cy="3356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15" name="Rectangle 8">
              <a:extLst>
                <a:ext uri="{FF2B5EF4-FFF2-40B4-BE49-F238E27FC236}">
                  <a16:creationId xmlns:a16="http://schemas.microsoft.com/office/drawing/2014/main" id="{4F31CE20-B12E-4405-87CE-17ADD4E5D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" y="546"/>
              <a:ext cx="3858" cy="2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16" name="Freeform 9">
              <a:extLst>
                <a:ext uri="{FF2B5EF4-FFF2-40B4-BE49-F238E27FC236}">
                  <a16:creationId xmlns:a16="http://schemas.microsoft.com/office/drawing/2014/main" id="{9956E236-BE43-4343-8487-0604C1A53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" y="540"/>
              <a:ext cx="3868" cy="2736"/>
            </a:xfrm>
            <a:custGeom>
              <a:avLst/>
              <a:gdLst>
                <a:gd name="T0" fmla="*/ 0 w 3868"/>
                <a:gd name="T1" fmla="*/ 0 h 2736"/>
                <a:gd name="T2" fmla="*/ 0 w 3868"/>
                <a:gd name="T3" fmla="*/ 2736 h 2736"/>
                <a:gd name="T4" fmla="*/ 3868 w 3868"/>
                <a:gd name="T5" fmla="*/ 2736 h 2736"/>
                <a:gd name="T6" fmla="*/ 3868 w 3868"/>
                <a:gd name="T7" fmla="*/ 0 h 2736"/>
                <a:gd name="T8" fmla="*/ 0 w 3868"/>
                <a:gd name="T9" fmla="*/ 0 h 2736"/>
                <a:gd name="T10" fmla="*/ 13 w 3868"/>
                <a:gd name="T11" fmla="*/ 13 h 2736"/>
                <a:gd name="T12" fmla="*/ 3855 w 3868"/>
                <a:gd name="T13" fmla="*/ 13 h 2736"/>
                <a:gd name="T14" fmla="*/ 3855 w 3868"/>
                <a:gd name="T15" fmla="*/ 2723 h 2736"/>
                <a:gd name="T16" fmla="*/ 13 w 3868"/>
                <a:gd name="T17" fmla="*/ 2723 h 2736"/>
                <a:gd name="T18" fmla="*/ 13 w 3868"/>
                <a:gd name="T19" fmla="*/ 13 h 2736"/>
                <a:gd name="T20" fmla="*/ 0 w 3868"/>
                <a:gd name="T21" fmla="*/ 0 h 27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68"/>
                <a:gd name="T34" fmla="*/ 0 h 2736"/>
                <a:gd name="T35" fmla="*/ 3868 w 3868"/>
                <a:gd name="T36" fmla="*/ 2736 h 27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68" h="2736">
                  <a:moveTo>
                    <a:pt x="0" y="0"/>
                  </a:moveTo>
                  <a:lnTo>
                    <a:pt x="0" y="2736"/>
                  </a:lnTo>
                  <a:lnTo>
                    <a:pt x="3868" y="2736"/>
                  </a:lnTo>
                  <a:lnTo>
                    <a:pt x="3868" y="0"/>
                  </a:lnTo>
                  <a:lnTo>
                    <a:pt x="0" y="0"/>
                  </a:lnTo>
                  <a:lnTo>
                    <a:pt x="13" y="13"/>
                  </a:lnTo>
                  <a:lnTo>
                    <a:pt x="3855" y="13"/>
                  </a:lnTo>
                  <a:lnTo>
                    <a:pt x="3855" y="2723"/>
                  </a:lnTo>
                  <a:lnTo>
                    <a:pt x="13" y="2723"/>
                  </a:lnTo>
                  <a:lnTo>
                    <a:pt x="1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17" name="Freeform 10">
              <a:extLst>
                <a:ext uri="{FF2B5EF4-FFF2-40B4-BE49-F238E27FC236}">
                  <a16:creationId xmlns:a16="http://schemas.microsoft.com/office/drawing/2014/main" id="{2794B1B8-BF23-4BBD-B60F-7C11DAEC5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566"/>
              <a:ext cx="1171" cy="2567"/>
            </a:xfrm>
            <a:custGeom>
              <a:avLst/>
              <a:gdLst>
                <a:gd name="T0" fmla="*/ 0 w 1171"/>
                <a:gd name="T1" fmla="*/ 6 h 2567"/>
                <a:gd name="T2" fmla="*/ 685 w 1171"/>
                <a:gd name="T3" fmla="*/ 626 h 2567"/>
                <a:gd name="T4" fmla="*/ 1158 w 1171"/>
                <a:gd name="T5" fmla="*/ 1480 h 2567"/>
                <a:gd name="T6" fmla="*/ 1158 w 1171"/>
                <a:gd name="T7" fmla="*/ 2567 h 2567"/>
                <a:gd name="T8" fmla="*/ 1171 w 1171"/>
                <a:gd name="T9" fmla="*/ 2567 h 2567"/>
                <a:gd name="T10" fmla="*/ 1171 w 1171"/>
                <a:gd name="T11" fmla="*/ 1473 h 2567"/>
                <a:gd name="T12" fmla="*/ 698 w 1171"/>
                <a:gd name="T13" fmla="*/ 620 h 2567"/>
                <a:gd name="T14" fmla="*/ 6 w 1171"/>
                <a:gd name="T15" fmla="*/ 0 h 2567"/>
                <a:gd name="T16" fmla="*/ 0 w 1171"/>
                <a:gd name="T17" fmla="*/ 6 h 25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71"/>
                <a:gd name="T28" fmla="*/ 0 h 2567"/>
                <a:gd name="T29" fmla="*/ 1171 w 1171"/>
                <a:gd name="T30" fmla="*/ 2567 h 256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71" h="2567">
                  <a:moveTo>
                    <a:pt x="0" y="6"/>
                  </a:moveTo>
                  <a:lnTo>
                    <a:pt x="685" y="626"/>
                  </a:lnTo>
                  <a:lnTo>
                    <a:pt x="1158" y="1480"/>
                  </a:lnTo>
                  <a:lnTo>
                    <a:pt x="1158" y="2567"/>
                  </a:lnTo>
                  <a:lnTo>
                    <a:pt x="1171" y="2567"/>
                  </a:lnTo>
                  <a:lnTo>
                    <a:pt x="1171" y="1473"/>
                  </a:lnTo>
                  <a:lnTo>
                    <a:pt x="698" y="62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18" name="Freeform 11">
              <a:extLst>
                <a:ext uri="{FF2B5EF4-FFF2-40B4-BE49-F238E27FC236}">
                  <a16:creationId xmlns:a16="http://schemas.microsoft.com/office/drawing/2014/main" id="{47B267EB-A355-4545-908E-FE461D44E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663"/>
              <a:ext cx="1619" cy="2506"/>
            </a:xfrm>
            <a:custGeom>
              <a:avLst/>
              <a:gdLst>
                <a:gd name="T0" fmla="*/ 1613 w 1619"/>
                <a:gd name="T1" fmla="*/ 0 h 2506"/>
                <a:gd name="T2" fmla="*/ 4 w 1619"/>
                <a:gd name="T3" fmla="*/ 1714 h 2506"/>
                <a:gd name="T4" fmla="*/ 0 w 1619"/>
                <a:gd name="T5" fmla="*/ 2506 h 2506"/>
                <a:gd name="T6" fmla="*/ 13 w 1619"/>
                <a:gd name="T7" fmla="*/ 2506 h 2506"/>
                <a:gd name="T8" fmla="*/ 17 w 1619"/>
                <a:gd name="T9" fmla="*/ 1721 h 2506"/>
                <a:gd name="T10" fmla="*/ 1619 w 1619"/>
                <a:gd name="T11" fmla="*/ 7 h 2506"/>
                <a:gd name="T12" fmla="*/ 1613 w 1619"/>
                <a:gd name="T13" fmla="*/ 0 h 25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19"/>
                <a:gd name="T22" fmla="*/ 0 h 2506"/>
                <a:gd name="T23" fmla="*/ 1619 w 1619"/>
                <a:gd name="T24" fmla="*/ 2506 h 25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19" h="2506">
                  <a:moveTo>
                    <a:pt x="1613" y="0"/>
                  </a:moveTo>
                  <a:lnTo>
                    <a:pt x="4" y="1714"/>
                  </a:lnTo>
                  <a:lnTo>
                    <a:pt x="0" y="2506"/>
                  </a:lnTo>
                  <a:lnTo>
                    <a:pt x="13" y="2506"/>
                  </a:lnTo>
                  <a:lnTo>
                    <a:pt x="17" y="1721"/>
                  </a:lnTo>
                  <a:lnTo>
                    <a:pt x="1619" y="7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19" name="Freeform 12">
              <a:extLst>
                <a:ext uri="{FF2B5EF4-FFF2-40B4-BE49-F238E27FC236}">
                  <a16:creationId xmlns:a16="http://schemas.microsoft.com/office/drawing/2014/main" id="{FC395ED9-D76B-47EF-B75C-4F3200135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8" y="787"/>
              <a:ext cx="1029" cy="2392"/>
            </a:xfrm>
            <a:custGeom>
              <a:avLst/>
              <a:gdLst>
                <a:gd name="T0" fmla="*/ 1016 w 1029"/>
                <a:gd name="T1" fmla="*/ 0 h 2392"/>
                <a:gd name="T2" fmla="*/ 0 w 1029"/>
                <a:gd name="T3" fmla="*/ 1259 h 2392"/>
                <a:gd name="T4" fmla="*/ 0 w 1029"/>
                <a:gd name="T5" fmla="*/ 2392 h 2392"/>
                <a:gd name="T6" fmla="*/ 13 w 1029"/>
                <a:gd name="T7" fmla="*/ 2392 h 2392"/>
                <a:gd name="T8" fmla="*/ 13 w 1029"/>
                <a:gd name="T9" fmla="*/ 1265 h 2392"/>
                <a:gd name="T10" fmla="*/ 1029 w 1029"/>
                <a:gd name="T11" fmla="*/ 6 h 2392"/>
                <a:gd name="T12" fmla="*/ 1016 w 1029"/>
                <a:gd name="T13" fmla="*/ 0 h 23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29"/>
                <a:gd name="T22" fmla="*/ 0 h 2392"/>
                <a:gd name="T23" fmla="*/ 1029 w 1029"/>
                <a:gd name="T24" fmla="*/ 2392 h 23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29" h="2392">
                  <a:moveTo>
                    <a:pt x="1016" y="0"/>
                  </a:moveTo>
                  <a:lnTo>
                    <a:pt x="0" y="1259"/>
                  </a:lnTo>
                  <a:lnTo>
                    <a:pt x="0" y="2392"/>
                  </a:lnTo>
                  <a:lnTo>
                    <a:pt x="13" y="2392"/>
                  </a:lnTo>
                  <a:lnTo>
                    <a:pt x="13" y="1265"/>
                  </a:lnTo>
                  <a:lnTo>
                    <a:pt x="1029" y="6"/>
                  </a:lnTo>
                  <a:lnTo>
                    <a:pt x="10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0" name="Freeform 13">
              <a:extLst>
                <a:ext uri="{FF2B5EF4-FFF2-40B4-BE49-F238E27FC236}">
                  <a16:creationId xmlns:a16="http://schemas.microsoft.com/office/drawing/2014/main" id="{E6B1CD0A-6655-4A75-BBE8-14453337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" y="1241"/>
              <a:ext cx="782" cy="1892"/>
            </a:xfrm>
            <a:custGeom>
              <a:avLst/>
              <a:gdLst>
                <a:gd name="T0" fmla="*/ 0 w 782"/>
                <a:gd name="T1" fmla="*/ 7 h 1892"/>
                <a:gd name="T2" fmla="*/ 405 w 782"/>
                <a:gd name="T3" fmla="*/ 383 h 1892"/>
                <a:gd name="T4" fmla="*/ 766 w 782"/>
                <a:gd name="T5" fmla="*/ 990 h 1892"/>
                <a:gd name="T6" fmla="*/ 769 w 782"/>
                <a:gd name="T7" fmla="*/ 1892 h 1892"/>
                <a:gd name="T8" fmla="*/ 782 w 782"/>
                <a:gd name="T9" fmla="*/ 1892 h 1892"/>
                <a:gd name="T10" fmla="*/ 779 w 782"/>
                <a:gd name="T11" fmla="*/ 983 h 1892"/>
                <a:gd name="T12" fmla="*/ 418 w 782"/>
                <a:gd name="T13" fmla="*/ 377 h 1892"/>
                <a:gd name="T14" fmla="*/ 6 w 782"/>
                <a:gd name="T15" fmla="*/ 0 h 1892"/>
                <a:gd name="T16" fmla="*/ 0 w 782"/>
                <a:gd name="T17" fmla="*/ 7 h 18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2"/>
                <a:gd name="T28" fmla="*/ 0 h 1892"/>
                <a:gd name="T29" fmla="*/ 782 w 782"/>
                <a:gd name="T30" fmla="*/ 1892 h 18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2" h="1892">
                  <a:moveTo>
                    <a:pt x="0" y="7"/>
                  </a:moveTo>
                  <a:lnTo>
                    <a:pt x="405" y="383"/>
                  </a:lnTo>
                  <a:lnTo>
                    <a:pt x="766" y="990"/>
                  </a:lnTo>
                  <a:lnTo>
                    <a:pt x="769" y="1892"/>
                  </a:lnTo>
                  <a:lnTo>
                    <a:pt x="782" y="1892"/>
                  </a:lnTo>
                  <a:lnTo>
                    <a:pt x="779" y="983"/>
                  </a:lnTo>
                  <a:lnTo>
                    <a:pt x="418" y="377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1" name="Freeform 14">
              <a:extLst>
                <a:ext uri="{FF2B5EF4-FFF2-40B4-BE49-F238E27FC236}">
                  <a16:creationId xmlns:a16="http://schemas.microsoft.com/office/drawing/2014/main" id="{D6A600D6-D53D-42F1-8851-EB45AC041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" y="1611"/>
              <a:ext cx="656" cy="1564"/>
            </a:xfrm>
            <a:custGeom>
              <a:avLst/>
              <a:gdLst>
                <a:gd name="T0" fmla="*/ 0 w 656"/>
                <a:gd name="T1" fmla="*/ 7 h 1564"/>
                <a:gd name="T2" fmla="*/ 390 w 656"/>
                <a:gd name="T3" fmla="*/ 367 h 1564"/>
                <a:gd name="T4" fmla="*/ 643 w 656"/>
                <a:gd name="T5" fmla="*/ 779 h 1564"/>
                <a:gd name="T6" fmla="*/ 643 w 656"/>
                <a:gd name="T7" fmla="*/ 1564 h 1564"/>
                <a:gd name="T8" fmla="*/ 656 w 656"/>
                <a:gd name="T9" fmla="*/ 1564 h 1564"/>
                <a:gd name="T10" fmla="*/ 656 w 656"/>
                <a:gd name="T11" fmla="*/ 773 h 1564"/>
                <a:gd name="T12" fmla="*/ 402 w 656"/>
                <a:gd name="T13" fmla="*/ 360 h 1564"/>
                <a:gd name="T14" fmla="*/ 7 w 656"/>
                <a:gd name="T15" fmla="*/ 0 h 1564"/>
                <a:gd name="T16" fmla="*/ 0 w 656"/>
                <a:gd name="T17" fmla="*/ 7 h 15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6"/>
                <a:gd name="T28" fmla="*/ 0 h 1564"/>
                <a:gd name="T29" fmla="*/ 656 w 656"/>
                <a:gd name="T30" fmla="*/ 1564 h 15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6" h="1564">
                  <a:moveTo>
                    <a:pt x="0" y="7"/>
                  </a:moveTo>
                  <a:lnTo>
                    <a:pt x="390" y="367"/>
                  </a:lnTo>
                  <a:lnTo>
                    <a:pt x="643" y="779"/>
                  </a:lnTo>
                  <a:lnTo>
                    <a:pt x="643" y="1564"/>
                  </a:lnTo>
                  <a:lnTo>
                    <a:pt x="656" y="1564"/>
                  </a:lnTo>
                  <a:lnTo>
                    <a:pt x="656" y="773"/>
                  </a:lnTo>
                  <a:lnTo>
                    <a:pt x="402" y="36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2" name="Freeform 15">
              <a:extLst>
                <a:ext uri="{FF2B5EF4-FFF2-40B4-BE49-F238E27FC236}">
                  <a16:creationId xmlns:a16="http://schemas.microsoft.com/office/drawing/2014/main" id="{A2C1C4F0-D784-47F8-8BF0-81AFD3810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" y="959"/>
              <a:ext cx="432" cy="1788"/>
            </a:xfrm>
            <a:custGeom>
              <a:avLst/>
              <a:gdLst>
                <a:gd name="T0" fmla="*/ 0 w 432"/>
                <a:gd name="T1" fmla="*/ 0 h 1788"/>
                <a:gd name="T2" fmla="*/ 0 w 432"/>
                <a:gd name="T3" fmla="*/ 892 h 1788"/>
                <a:gd name="T4" fmla="*/ 416 w 432"/>
                <a:gd name="T5" fmla="*/ 1782 h 1788"/>
                <a:gd name="T6" fmla="*/ 419 w 432"/>
                <a:gd name="T7" fmla="*/ 1788 h 1788"/>
                <a:gd name="T8" fmla="*/ 432 w 432"/>
                <a:gd name="T9" fmla="*/ 1782 h 1788"/>
                <a:gd name="T10" fmla="*/ 428 w 432"/>
                <a:gd name="T11" fmla="*/ 1775 h 1788"/>
                <a:gd name="T12" fmla="*/ 13 w 432"/>
                <a:gd name="T13" fmla="*/ 892 h 1788"/>
                <a:gd name="T14" fmla="*/ 13 w 432"/>
                <a:gd name="T15" fmla="*/ 0 h 1788"/>
                <a:gd name="T16" fmla="*/ 0 w 432"/>
                <a:gd name="T17" fmla="*/ 0 h 17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2"/>
                <a:gd name="T28" fmla="*/ 0 h 1788"/>
                <a:gd name="T29" fmla="*/ 432 w 432"/>
                <a:gd name="T30" fmla="*/ 1788 h 17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2" h="1788">
                  <a:moveTo>
                    <a:pt x="0" y="0"/>
                  </a:moveTo>
                  <a:lnTo>
                    <a:pt x="0" y="892"/>
                  </a:lnTo>
                  <a:lnTo>
                    <a:pt x="416" y="1782"/>
                  </a:lnTo>
                  <a:lnTo>
                    <a:pt x="419" y="1788"/>
                  </a:lnTo>
                  <a:lnTo>
                    <a:pt x="432" y="1782"/>
                  </a:lnTo>
                  <a:lnTo>
                    <a:pt x="428" y="1775"/>
                  </a:lnTo>
                  <a:lnTo>
                    <a:pt x="13" y="892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3" name="Freeform 16">
              <a:extLst>
                <a:ext uri="{FF2B5EF4-FFF2-40B4-BE49-F238E27FC236}">
                  <a16:creationId xmlns:a16="http://schemas.microsoft.com/office/drawing/2014/main" id="{BF4482DC-E05E-493C-88AC-3A17D0FEF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5" y="1845"/>
              <a:ext cx="2106" cy="548"/>
            </a:xfrm>
            <a:custGeom>
              <a:avLst/>
              <a:gdLst>
                <a:gd name="T0" fmla="*/ 2099 w 2106"/>
                <a:gd name="T1" fmla="*/ 0 h 548"/>
                <a:gd name="T2" fmla="*/ 620 w 2106"/>
                <a:gd name="T3" fmla="*/ 535 h 548"/>
                <a:gd name="T4" fmla="*/ 0 w 2106"/>
                <a:gd name="T5" fmla="*/ 535 h 548"/>
                <a:gd name="T6" fmla="*/ 0 w 2106"/>
                <a:gd name="T7" fmla="*/ 548 h 548"/>
                <a:gd name="T8" fmla="*/ 620 w 2106"/>
                <a:gd name="T9" fmla="*/ 548 h 548"/>
                <a:gd name="T10" fmla="*/ 2106 w 2106"/>
                <a:gd name="T11" fmla="*/ 13 h 548"/>
                <a:gd name="T12" fmla="*/ 2099 w 2106"/>
                <a:gd name="T13" fmla="*/ 0 h 5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6"/>
                <a:gd name="T22" fmla="*/ 0 h 548"/>
                <a:gd name="T23" fmla="*/ 2106 w 2106"/>
                <a:gd name="T24" fmla="*/ 548 h 5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6" h="548">
                  <a:moveTo>
                    <a:pt x="2099" y="0"/>
                  </a:moveTo>
                  <a:lnTo>
                    <a:pt x="620" y="535"/>
                  </a:lnTo>
                  <a:lnTo>
                    <a:pt x="0" y="535"/>
                  </a:lnTo>
                  <a:lnTo>
                    <a:pt x="0" y="548"/>
                  </a:lnTo>
                  <a:lnTo>
                    <a:pt x="620" y="548"/>
                  </a:lnTo>
                  <a:lnTo>
                    <a:pt x="2106" y="13"/>
                  </a:lnTo>
                  <a:lnTo>
                    <a:pt x="20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4" name="Rectangle 17">
              <a:extLst>
                <a:ext uri="{FF2B5EF4-FFF2-40B4-BE49-F238E27FC236}">
                  <a16:creationId xmlns:a16="http://schemas.microsoft.com/office/drawing/2014/main" id="{E5DDB2A5-320A-45E8-B0B7-7BAAE0F7A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2734"/>
              <a:ext cx="367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5" name="Rectangle 18">
              <a:extLst>
                <a:ext uri="{FF2B5EF4-FFF2-40B4-BE49-F238E27FC236}">
                  <a16:creationId xmlns:a16="http://schemas.microsoft.com/office/drawing/2014/main" id="{5683BC39-F6FB-4947-BB1B-C547BDDCB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6" name="Rectangle 19">
              <a:extLst>
                <a:ext uri="{FF2B5EF4-FFF2-40B4-BE49-F238E27FC236}">
                  <a16:creationId xmlns:a16="http://schemas.microsoft.com/office/drawing/2014/main" id="{268609DE-1096-4305-BBC7-82E68E1EF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218"/>
              <a:ext cx="13" cy="4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7" name="Rectangle 20">
              <a:extLst>
                <a:ext uri="{FF2B5EF4-FFF2-40B4-BE49-F238E27FC236}">
                  <a16:creationId xmlns:a16="http://schemas.microsoft.com/office/drawing/2014/main" id="{466047A0-6644-44C8-AB64-D5FE06FC7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" y="3214"/>
              <a:ext cx="13" cy="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8" name="Rectangle 21">
              <a:extLst>
                <a:ext uri="{FF2B5EF4-FFF2-40B4-BE49-F238E27FC236}">
                  <a16:creationId xmlns:a16="http://schemas.microsoft.com/office/drawing/2014/main" id="{9862E149-360B-47E5-8FCA-289A8E3E6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29" name="Rectangle 22">
              <a:extLst>
                <a:ext uri="{FF2B5EF4-FFF2-40B4-BE49-F238E27FC236}">
                  <a16:creationId xmlns:a16="http://schemas.microsoft.com/office/drawing/2014/main" id="{A2835EED-D0C6-4A52-9000-44DF5F9D5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5" y="3218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0" name="Rectangle 23">
              <a:extLst>
                <a:ext uri="{FF2B5EF4-FFF2-40B4-BE49-F238E27FC236}">
                  <a16:creationId xmlns:a16="http://schemas.microsoft.com/office/drawing/2014/main" id="{B0E75C41-CFCD-4FA4-8BF7-0570A60DB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77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1" name="Rectangle 24">
              <a:extLst>
                <a:ext uri="{FF2B5EF4-FFF2-40B4-BE49-F238E27FC236}">
                  <a16:creationId xmlns:a16="http://schemas.microsoft.com/office/drawing/2014/main" id="{5C49FA3E-F099-4E79-A805-DC2469B47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73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2" name="Rectangle 25">
              <a:extLst>
                <a:ext uri="{FF2B5EF4-FFF2-40B4-BE49-F238E27FC236}">
                  <a16:creationId xmlns:a16="http://schemas.microsoft.com/office/drawing/2014/main" id="{EBD5C8C2-21C1-4839-B19B-D71D5301B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69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3" name="Rectangle 26">
              <a:extLst>
                <a:ext uri="{FF2B5EF4-FFF2-40B4-BE49-F238E27FC236}">
                  <a16:creationId xmlns:a16="http://schemas.microsoft.com/office/drawing/2014/main" id="{1C371C07-397E-4484-B7C2-EF1E601E6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65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4" name="Rectangle 27">
              <a:extLst>
                <a:ext uri="{FF2B5EF4-FFF2-40B4-BE49-F238E27FC236}">
                  <a16:creationId xmlns:a16="http://schemas.microsoft.com/office/drawing/2014/main" id="{08E20F17-8D87-4590-96B6-5E80A697B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327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61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5" name="Rectangle 28">
              <a:extLst>
                <a:ext uri="{FF2B5EF4-FFF2-40B4-BE49-F238E27FC236}">
                  <a16:creationId xmlns:a16="http://schemas.microsoft.com/office/drawing/2014/main" id="{BC262772-705C-4F74-8140-4BA932C6A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6" name="Rectangle 29">
              <a:extLst>
                <a:ext uri="{FF2B5EF4-FFF2-40B4-BE49-F238E27FC236}">
                  <a16:creationId xmlns:a16="http://schemas.microsoft.com/office/drawing/2014/main" id="{A773A7EE-689A-4083-AD75-AF1F32187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7" name="Rectangle 30">
              <a:extLst>
                <a:ext uri="{FF2B5EF4-FFF2-40B4-BE49-F238E27FC236}">
                  <a16:creationId xmlns:a16="http://schemas.microsoft.com/office/drawing/2014/main" id="{55FBFE15-AD43-4063-B69D-D63D42A11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8" name="Rectangle 31">
              <a:extLst>
                <a:ext uri="{FF2B5EF4-FFF2-40B4-BE49-F238E27FC236}">
                  <a16:creationId xmlns:a16="http://schemas.microsoft.com/office/drawing/2014/main" id="{A13A1082-3842-49ED-ABB5-F55AB333E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3214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39" name="Rectangle 32">
              <a:extLst>
                <a:ext uri="{FF2B5EF4-FFF2-40B4-BE49-F238E27FC236}">
                  <a16:creationId xmlns:a16="http://schemas.microsoft.com/office/drawing/2014/main" id="{AFA9E933-256E-4C97-BB59-F5B16CF3D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0" name="Rectangle 33">
              <a:extLst>
                <a:ext uri="{FF2B5EF4-FFF2-40B4-BE49-F238E27FC236}">
                  <a16:creationId xmlns:a16="http://schemas.microsoft.com/office/drawing/2014/main" id="{E8DD5318-447C-43C8-8302-F995BC51D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1" name="Rectangle 34">
              <a:extLst>
                <a:ext uri="{FF2B5EF4-FFF2-40B4-BE49-F238E27FC236}">
                  <a16:creationId xmlns:a16="http://schemas.microsoft.com/office/drawing/2014/main" id="{878F61DC-9B2F-49BA-9D81-26B9D0331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2" name="Rectangle 35">
              <a:extLst>
                <a:ext uri="{FF2B5EF4-FFF2-40B4-BE49-F238E27FC236}">
                  <a16:creationId xmlns:a16="http://schemas.microsoft.com/office/drawing/2014/main" id="{40C97887-BC73-454B-838E-4B2515ADF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3" name="Rectangle 36">
              <a:extLst>
                <a:ext uri="{FF2B5EF4-FFF2-40B4-BE49-F238E27FC236}">
                  <a16:creationId xmlns:a16="http://schemas.microsoft.com/office/drawing/2014/main" id="{090FC07F-36A9-4647-9460-7C779B2F0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4" name="Rectangle 37">
              <a:extLst>
                <a:ext uri="{FF2B5EF4-FFF2-40B4-BE49-F238E27FC236}">
                  <a16:creationId xmlns:a16="http://schemas.microsoft.com/office/drawing/2014/main" id="{D301D067-B244-4BB6-8336-E016891BB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5" name="Rectangle 38">
              <a:extLst>
                <a:ext uri="{FF2B5EF4-FFF2-40B4-BE49-F238E27FC236}">
                  <a16:creationId xmlns:a16="http://schemas.microsoft.com/office/drawing/2014/main" id="{5CA793F0-7B8B-4E05-8547-494646685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6" name="Rectangle 39">
              <a:extLst>
                <a:ext uri="{FF2B5EF4-FFF2-40B4-BE49-F238E27FC236}">
                  <a16:creationId xmlns:a16="http://schemas.microsoft.com/office/drawing/2014/main" id="{B658F19A-A976-4D69-8E54-4B73628B4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57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7" name="Rectangle 40">
              <a:extLst>
                <a:ext uri="{FF2B5EF4-FFF2-40B4-BE49-F238E27FC236}">
                  <a16:creationId xmlns:a16="http://schemas.microsoft.com/office/drawing/2014/main" id="{024C188C-EADC-48BA-A1CB-7437C125E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3292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53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8" name="Rectangle 41">
              <a:extLst>
                <a:ext uri="{FF2B5EF4-FFF2-40B4-BE49-F238E27FC236}">
                  <a16:creationId xmlns:a16="http://schemas.microsoft.com/office/drawing/2014/main" id="{7AE6D758-87C8-4384-ADEE-45D37B44B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3292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49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49" name="Rectangle 42">
              <a:extLst>
                <a:ext uri="{FF2B5EF4-FFF2-40B4-BE49-F238E27FC236}">
                  <a16:creationId xmlns:a16="http://schemas.microsoft.com/office/drawing/2014/main" id="{8A7DFF5A-4B95-4000-AA44-C8EE39F35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5" y="3545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52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0" name="Rectangle 43">
              <a:extLst>
                <a:ext uri="{FF2B5EF4-FFF2-40B4-BE49-F238E27FC236}">
                  <a16:creationId xmlns:a16="http://schemas.microsoft.com/office/drawing/2014/main" id="{D019581A-5954-4E95-B225-67040E85F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7" y="2728"/>
              <a:ext cx="347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1" name="Rectangle 44">
              <a:extLst>
                <a:ext uri="{FF2B5EF4-FFF2-40B4-BE49-F238E27FC236}">
                  <a16:creationId xmlns:a16="http://schemas.microsoft.com/office/drawing/2014/main" id="{6F6D767F-3E1B-4A05-A4F4-887754BB2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45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2" name="Rectangle 45">
              <a:extLst>
                <a:ext uri="{FF2B5EF4-FFF2-40B4-BE49-F238E27FC236}">
                  <a16:creationId xmlns:a16="http://schemas.microsoft.com/office/drawing/2014/main" id="{5D86735C-9826-414F-BFAA-CDFDE5B12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3" y="328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41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3" name="Rectangle 46">
              <a:extLst>
                <a:ext uri="{FF2B5EF4-FFF2-40B4-BE49-F238E27FC236}">
                  <a16:creationId xmlns:a16="http://schemas.microsoft.com/office/drawing/2014/main" id="{8007B9B4-6A7B-4AE5-AF7A-215BB2CD1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89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37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4" name="Rectangle 47">
              <a:extLst>
                <a:ext uri="{FF2B5EF4-FFF2-40B4-BE49-F238E27FC236}">
                  <a16:creationId xmlns:a16="http://schemas.microsoft.com/office/drawing/2014/main" id="{B2FE6F8F-3C07-4524-8B20-5AD22A389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3" y="3542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45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5" name="Rectangle 48">
              <a:extLst>
                <a:ext uri="{FF2B5EF4-FFF2-40B4-BE49-F238E27FC236}">
                  <a16:creationId xmlns:a16="http://schemas.microsoft.com/office/drawing/2014/main" id="{4A8D76B0-7E54-4F2E-B1F5-107AC25BB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864"/>
              <a:ext cx="27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Picro-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6" name="Rectangle 49">
              <a:extLst>
                <a:ext uri="{FF2B5EF4-FFF2-40B4-BE49-F238E27FC236}">
                  <a16:creationId xmlns:a16="http://schemas.microsoft.com/office/drawing/2014/main" id="{2218FD19-2614-43BA-ABFE-3A2475825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987"/>
              <a:ext cx="33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7" name="Rectangle 50">
              <a:extLst>
                <a:ext uri="{FF2B5EF4-FFF2-40B4-BE49-F238E27FC236}">
                  <a16:creationId xmlns:a16="http://schemas.microsoft.com/office/drawing/2014/main" id="{2F52C466-A31A-414D-BD17-52EB001A2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8" name="Rectangle 51">
              <a:extLst>
                <a:ext uri="{FF2B5EF4-FFF2-40B4-BE49-F238E27FC236}">
                  <a16:creationId xmlns:a16="http://schemas.microsoft.com/office/drawing/2014/main" id="{C24C4BB3-60D1-4C38-AF89-8C36ACC1F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59" name="Rectangle 52">
              <a:extLst>
                <a:ext uri="{FF2B5EF4-FFF2-40B4-BE49-F238E27FC236}">
                  <a16:creationId xmlns:a16="http://schemas.microsoft.com/office/drawing/2014/main" id="{C566BCEF-599B-4BE7-8801-4D14D6650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" y="3214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0" name="Rectangle 53">
              <a:extLst>
                <a:ext uri="{FF2B5EF4-FFF2-40B4-BE49-F238E27FC236}">
                  <a16:creationId xmlns:a16="http://schemas.microsoft.com/office/drawing/2014/main" id="{FC656661-157C-437A-83DF-9118C0020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1" name="Rectangle 54">
              <a:extLst>
                <a:ext uri="{FF2B5EF4-FFF2-40B4-BE49-F238E27FC236}">
                  <a16:creationId xmlns:a16="http://schemas.microsoft.com/office/drawing/2014/main" id="{3F296DF2-380D-4E96-BB01-F12E16B02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211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2" name="Rectangle 55">
              <a:extLst>
                <a:ext uri="{FF2B5EF4-FFF2-40B4-BE49-F238E27FC236}">
                  <a16:creationId xmlns:a16="http://schemas.microsoft.com/office/drawing/2014/main" id="{9955B0B5-66B0-4740-9959-43E39F2C5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309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3" name="Rectangle 56">
              <a:extLst>
                <a:ext uri="{FF2B5EF4-FFF2-40B4-BE49-F238E27FC236}">
                  <a16:creationId xmlns:a16="http://schemas.microsoft.com/office/drawing/2014/main" id="{54D24313-8CD9-466F-8B53-2272C181E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029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4" name="Rectangle 57">
              <a:extLst>
                <a:ext uri="{FF2B5EF4-FFF2-40B4-BE49-F238E27FC236}">
                  <a16:creationId xmlns:a16="http://schemas.microsoft.com/office/drawing/2014/main" id="{B450CCC8-FA11-412D-A361-DA13D40DC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913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5" name="Rectangle 58">
              <a:extLst>
                <a:ext uri="{FF2B5EF4-FFF2-40B4-BE49-F238E27FC236}">
                  <a16:creationId xmlns:a16="http://schemas.microsoft.com/office/drawing/2014/main" id="{C4B48140-A339-43D4-92D1-777E05DE4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73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6" name="Rectangle 59">
              <a:extLst>
                <a:ext uri="{FF2B5EF4-FFF2-40B4-BE49-F238E27FC236}">
                  <a16:creationId xmlns:a16="http://schemas.microsoft.com/office/drawing/2014/main" id="{0FE96F19-E044-44CD-94DF-1138C3D1E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676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3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7" name="Rectangle 60">
              <a:extLst>
                <a:ext uri="{FF2B5EF4-FFF2-40B4-BE49-F238E27FC236}">
                  <a16:creationId xmlns:a16="http://schemas.microsoft.com/office/drawing/2014/main" id="{7A6C02C3-8175-4E72-BAAB-984D8A113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5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8" name="Rectangle 61">
              <a:extLst>
                <a:ext uri="{FF2B5EF4-FFF2-40B4-BE49-F238E27FC236}">
                  <a16:creationId xmlns:a16="http://schemas.microsoft.com/office/drawing/2014/main" id="{26F34008-302D-4AAE-A9F7-260E7CC17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380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69" name="Rectangle 62">
              <a:extLst>
                <a:ext uri="{FF2B5EF4-FFF2-40B4-BE49-F238E27FC236}">
                  <a16:creationId xmlns:a16="http://schemas.microsoft.com/office/drawing/2014/main" id="{B3DDD058-56F1-442B-9340-5BF3F70C3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199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0" name="Rectangle 63">
              <a:extLst>
                <a:ext uri="{FF2B5EF4-FFF2-40B4-BE49-F238E27FC236}">
                  <a16:creationId xmlns:a16="http://schemas.microsoft.com/office/drawing/2014/main" id="{769127AB-B348-4121-8F3D-3F14096F9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027"/>
              <a:ext cx="65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1" name="Rectangle 64">
              <a:extLst>
                <a:ext uri="{FF2B5EF4-FFF2-40B4-BE49-F238E27FC236}">
                  <a16:creationId xmlns:a16="http://schemas.microsoft.com/office/drawing/2014/main" id="{91430841-97A7-4781-AF8C-2CBE057CB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845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2" name="Rectangle 65">
              <a:extLst>
                <a:ext uri="{FF2B5EF4-FFF2-40B4-BE49-F238E27FC236}">
                  <a16:creationId xmlns:a16="http://schemas.microsoft.com/office/drawing/2014/main" id="{A29D8B46-C4D7-4D3D-9968-7AFE25458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32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5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3" name="Rectangle 66">
              <a:extLst>
                <a:ext uri="{FF2B5EF4-FFF2-40B4-BE49-F238E27FC236}">
                  <a16:creationId xmlns:a16="http://schemas.microsoft.com/office/drawing/2014/main" id="{5DDC8CED-F8E1-40D7-A74E-4601F6190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97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7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4" name="Rectangle 67">
              <a:extLst>
                <a:ext uri="{FF2B5EF4-FFF2-40B4-BE49-F238E27FC236}">
                  <a16:creationId xmlns:a16="http://schemas.microsoft.com/office/drawing/2014/main" id="{1211C784-28EB-4CBE-A31B-85BC0E306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679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5" name="Rectangle 68">
              <a:extLst>
                <a:ext uri="{FF2B5EF4-FFF2-40B4-BE49-F238E27FC236}">
                  <a16:creationId xmlns:a16="http://schemas.microsoft.com/office/drawing/2014/main" id="{CF4C48D5-99E7-40E7-AD3D-33285C90A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494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6" name="Rectangle 69">
              <a:extLst>
                <a:ext uri="{FF2B5EF4-FFF2-40B4-BE49-F238E27FC236}">
                  <a16:creationId xmlns:a16="http://schemas.microsoft.com/office/drawing/2014/main" id="{1170CA4C-CCCA-4919-AD9E-713F8EE4C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316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7" name="Rectangle 70">
              <a:extLst>
                <a:ext uri="{FF2B5EF4-FFF2-40B4-BE49-F238E27FC236}">
                  <a16:creationId xmlns:a16="http://schemas.microsoft.com/office/drawing/2014/main" id="{1B646CF9-8081-450F-8999-B084202E4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134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8" name="Rectangle 71">
              <a:extLst>
                <a:ext uri="{FF2B5EF4-FFF2-40B4-BE49-F238E27FC236}">
                  <a16:creationId xmlns:a16="http://schemas.microsoft.com/office/drawing/2014/main" id="{65880D61-9DDE-42EE-829F-6C49A0B56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605"/>
              <a:ext cx="58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9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79" name="Rectangle 72">
              <a:extLst>
                <a:ext uri="{FF2B5EF4-FFF2-40B4-BE49-F238E27FC236}">
                  <a16:creationId xmlns:a16="http://schemas.microsoft.com/office/drawing/2014/main" id="{1D36D0FA-695B-4FD7-86FD-66F7A9E85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" y="1264"/>
              <a:ext cx="109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11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0" name="Rectangle 73">
              <a:extLst>
                <a:ext uri="{FF2B5EF4-FFF2-40B4-BE49-F238E27FC236}">
                  <a16:creationId xmlns:a16="http://schemas.microsoft.com/office/drawing/2014/main" id="{2A37145A-3D96-4A6C-B495-1CCADDC97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8" y="1644"/>
              <a:ext cx="313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Foidita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2" name="Rectangle 75">
              <a:extLst>
                <a:ext uri="{FF2B5EF4-FFF2-40B4-BE49-F238E27FC236}">
                  <a16:creationId xmlns:a16="http://schemas.microsoft.com/office/drawing/2014/main" id="{4BCE201F-D45F-4039-BCE2-9B911520F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" y="1562"/>
              <a:ext cx="469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fonotefrita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3" name="Rectangle 76">
              <a:extLst>
                <a:ext uri="{FF2B5EF4-FFF2-40B4-BE49-F238E27FC236}">
                  <a16:creationId xmlns:a16="http://schemas.microsoft.com/office/drawing/2014/main" id="{91833962-897B-44EC-99DF-D00B9AE53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9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4" name="Rectangle 77">
              <a:extLst>
                <a:ext uri="{FF2B5EF4-FFF2-40B4-BE49-F238E27FC236}">
                  <a16:creationId xmlns:a16="http://schemas.microsoft.com/office/drawing/2014/main" id="{FC20EE23-6332-4F2D-8400-B84974139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787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5" name="Rectangle 78">
              <a:extLst>
                <a:ext uri="{FF2B5EF4-FFF2-40B4-BE49-F238E27FC236}">
                  <a16:creationId xmlns:a16="http://schemas.microsoft.com/office/drawing/2014/main" id="{61BA1E7E-7B2C-42E4-ACDC-868387743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16"/>
              <a:ext cx="116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13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7" name="Rectangle 80">
              <a:extLst>
                <a:ext uri="{FF2B5EF4-FFF2-40B4-BE49-F238E27FC236}">
                  <a16:creationId xmlns:a16="http://schemas.microsoft.com/office/drawing/2014/main" id="{F9F16AB8-BBD6-43CE-91EE-B011D29E6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" y="1163"/>
              <a:ext cx="515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tefrifonolita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8" name="Rectangle 81">
              <a:extLst>
                <a:ext uri="{FF2B5EF4-FFF2-40B4-BE49-F238E27FC236}">
                  <a16:creationId xmlns:a16="http://schemas.microsoft.com/office/drawing/2014/main" id="{245D4498-DAD5-4029-8DEA-FCCCA65C1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" y="1631"/>
              <a:ext cx="33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Traqui-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89" name="Rectangle 82">
              <a:extLst>
                <a:ext uri="{FF2B5EF4-FFF2-40B4-BE49-F238E27FC236}">
                  <a16:creationId xmlns:a16="http://schemas.microsoft.com/office/drawing/2014/main" id="{D9AE4CB8-7678-4F0A-8611-0F429277D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" y="1757"/>
              <a:ext cx="39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0" name="Rectangle 83">
              <a:extLst>
                <a:ext uri="{FF2B5EF4-FFF2-40B4-BE49-F238E27FC236}">
                  <a16:creationId xmlns:a16="http://schemas.microsoft.com/office/drawing/2014/main" id="{6318B64C-FBE1-4F40-AFB6-B03916915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676"/>
              <a:ext cx="37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Fonolita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1" name="Rectangle 84">
              <a:extLst>
                <a:ext uri="{FF2B5EF4-FFF2-40B4-BE49-F238E27FC236}">
                  <a16:creationId xmlns:a16="http://schemas.microsoft.com/office/drawing/2014/main" id="{FC129246-C375-4AA5-B4BB-E98D16E1C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" y="1016"/>
              <a:ext cx="383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2" name="Rectangle 85">
              <a:extLst>
                <a:ext uri="{FF2B5EF4-FFF2-40B4-BE49-F238E27FC236}">
                  <a16:creationId xmlns:a16="http://schemas.microsoft.com/office/drawing/2014/main" id="{C02CB940-593A-4B3F-A302-2B98D409F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" y="2094"/>
              <a:ext cx="42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Basáltica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3" name="Rectangle 86">
              <a:extLst>
                <a:ext uri="{FF2B5EF4-FFF2-40B4-BE49-F238E27FC236}">
                  <a16:creationId xmlns:a16="http://schemas.microsoft.com/office/drawing/2014/main" id="{0EBC184A-9C87-4761-A8C7-223D37B20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5" y="1832"/>
              <a:ext cx="35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</a:t>
              </a:r>
              <a:r>
                <a:rPr lang="es-ES" altLang="es-MX" sz="1300" dirty="0" err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</a:t>
              </a: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-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4" name="Rectangle 87">
              <a:extLst>
                <a:ext uri="{FF2B5EF4-FFF2-40B4-BE49-F238E27FC236}">
                  <a16:creationId xmlns:a16="http://schemas.microsoft.com/office/drawing/2014/main" id="{A166BE60-8C95-4C2F-9B05-970AE2883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5" y="1965"/>
              <a:ext cx="481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 andesita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5" name="Rectangle 88">
              <a:extLst>
                <a:ext uri="{FF2B5EF4-FFF2-40B4-BE49-F238E27FC236}">
                  <a16:creationId xmlns:a16="http://schemas.microsoft.com/office/drawing/2014/main" id="{B6AD842D-C773-4AE0-A1D8-6EF15484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1549"/>
              <a:ext cx="574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Traquidacita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6" name="Rectangle 89">
              <a:extLst>
                <a:ext uri="{FF2B5EF4-FFF2-40B4-BE49-F238E27FC236}">
                  <a16:creationId xmlns:a16="http://schemas.microsoft.com/office/drawing/2014/main" id="{963DB5E2-9E12-4E3E-AAF0-8E11700F8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2173"/>
              <a:ext cx="279" cy="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1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Traqui-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7" name="Rectangle 90">
              <a:extLst>
                <a:ext uri="{FF2B5EF4-FFF2-40B4-BE49-F238E27FC236}">
                  <a16:creationId xmlns:a16="http://schemas.microsoft.com/office/drawing/2014/main" id="{72E9DDD1-AF3B-4A0D-B47D-FB295803B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2280"/>
              <a:ext cx="284" cy="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1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basalto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8" name="Rectangle 91">
              <a:extLst>
                <a:ext uri="{FF2B5EF4-FFF2-40B4-BE49-F238E27FC236}">
                  <a16:creationId xmlns:a16="http://schemas.microsoft.com/office/drawing/2014/main" id="{C35F6D87-2DD8-4E54-8517-1B8F97E42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2856"/>
              <a:ext cx="422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Basáltica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799" name="Rectangle 92">
              <a:extLst>
                <a:ext uri="{FF2B5EF4-FFF2-40B4-BE49-F238E27FC236}">
                  <a16:creationId xmlns:a16="http://schemas.microsoft.com/office/drawing/2014/main" id="{0C45B0C2-04B1-43B8-A868-DE271E5A6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2734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0" name="Rectangle 93">
              <a:extLst>
                <a:ext uri="{FF2B5EF4-FFF2-40B4-BE49-F238E27FC236}">
                  <a16:creationId xmlns:a16="http://schemas.microsoft.com/office/drawing/2014/main" id="{C85A9DF5-5D25-4C7A-8575-68AB86B46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1" y="2536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Andesita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1" name="Rectangle 94">
              <a:extLst>
                <a:ext uri="{FF2B5EF4-FFF2-40B4-BE49-F238E27FC236}">
                  <a16:creationId xmlns:a16="http://schemas.microsoft.com/office/drawing/2014/main" id="{89A405BC-AA5E-4441-B915-8AB1C4566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7" y="2361"/>
              <a:ext cx="29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Dacita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2" name="Rectangle 95">
              <a:extLst>
                <a:ext uri="{FF2B5EF4-FFF2-40B4-BE49-F238E27FC236}">
                  <a16:creationId xmlns:a16="http://schemas.microsoft.com/office/drawing/2014/main" id="{0B11104F-464E-45A9-B9EE-6ADE1012D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777"/>
              <a:ext cx="289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Riolita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3" name="Rectangle 96">
              <a:extLst>
                <a:ext uri="{FF2B5EF4-FFF2-40B4-BE49-F238E27FC236}">
                  <a16:creationId xmlns:a16="http://schemas.microsoft.com/office/drawing/2014/main" id="{E5F3D99E-6DCC-474C-9D7F-BDEF010D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043"/>
              <a:ext cx="32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Tefrita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4" name="Rectangle 97">
              <a:extLst>
                <a:ext uri="{FF2B5EF4-FFF2-40B4-BE49-F238E27FC236}">
                  <a16:creationId xmlns:a16="http://schemas.microsoft.com/office/drawing/2014/main" id="{E689444C-ADCA-43BB-B17F-6AD53CCAB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166"/>
              <a:ext cx="405" cy="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Basanita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5" name="Freeform 98">
              <a:extLst>
                <a:ext uri="{FF2B5EF4-FFF2-40B4-BE49-F238E27FC236}">
                  <a16:creationId xmlns:a16="http://schemas.microsoft.com/office/drawing/2014/main" id="{41E9B797-95E1-4965-A901-66CE7915A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" y="3195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0 w 23"/>
                <a:gd name="T3" fmla="*/ 0 h 29"/>
                <a:gd name="T4" fmla="*/ 0 w 23"/>
                <a:gd name="T5" fmla="*/ 6 h 29"/>
                <a:gd name="T6" fmla="*/ 10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10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6" name="Freeform 99">
              <a:extLst>
                <a:ext uri="{FF2B5EF4-FFF2-40B4-BE49-F238E27FC236}">
                  <a16:creationId xmlns:a16="http://schemas.microsoft.com/office/drawing/2014/main" id="{92C9F585-6252-4751-9367-B1AEB3C9B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159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3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7" name="Freeform 100">
              <a:extLst>
                <a:ext uri="{FF2B5EF4-FFF2-40B4-BE49-F238E27FC236}">
                  <a16:creationId xmlns:a16="http://schemas.microsoft.com/office/drawing/2014/main" id="{B6137504-1A6E-4C31-B1CB-1760A049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27"/>
              <a:ext cx="22" cy="29"/>
            </a:xfrm>
            <a:custGeom>
              <a:avLst/>
              <a:gdLst>
                <a:gd name="T0" fmla="*/ 22 w 22"/>
                <a:gd name="T1" fmla="*/ 23 h 29"/>
                <a:gd name="T2" fmla="*/ 9 w 22"/>
                <a:gd name="T3" fmla="*/ 0 h 29"/>
                <a:gd name="T4" fmla="*/ 0 w 22"/>
                <a:gd name="T5" fmla="*/ 6 h 29"/>
                <a:gd name="T6" fmla="*/ 9 w 22"/>
                <a:gd name="T7" fmla="*/ 29 h 29"/>
                <a:gd name="T8" fmla="*/ 22 w 22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9"/>
                <a:gd name="T17" fmla="*/ 22 w 22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9">
                  <a:moveTo>
                    <a:pt x="22" y="23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9" y="29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8" name="Freeform 101">
              <a:extLst>
                <a:ext uri="{FF2B5EF4-FFF2-40B4-BE49-F238E27FC236}">
                  <a16:creationId xmlns:a16="http://schemas.microsoft.com/office/drawing/2014/main" id="{4EA42182-2E23-4FCD-9D64-8C87ECF7D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1" y="3091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3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09" name="Freeform 102">
              <a:extLst>
                <a:ext uri="{FF2B5EF4-FFF2-40B4-BE49-F238E27FC236}">
                  <a16:creationId xmlns:a16="http://schemas.microsoft.com/office/drawing/2014/main" id="{1577C266-58A0-4891-B679-2C7E54119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" y="3055"/>
              <a:ext cx="26" cy="30"/>
            </a:xfrm>
            <a:custGeom>
              <a:avLst/>
              <a:gdLst>
                <a:gd name="T0" fmla="*/ 26 w 26"/>
                <a:gd name="T1" fmla="*/ 23 h 30"/>
                <a:gd name="T2" fmla="*/ 13 w 26"/>
                <a:gd name="T3" fmla="*/ 0 h 30"/>
                <a:gd name="T4" fmla="*/ 0 w 26"/>
                <a:gd name="T5" fmla="*/ 7 h 30"/>
                <a:gd name="T6" fmla="*/ 13 w 26"/>
                <a:gd name="T7" fmla="*/ 30 h 30"/>
                <a:gd name="T8" fmla="*/ 26 w 26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0"/>
                <a:gd name="T17" fmla="*/ 26 w 2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0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0" name="Freeform 103">
              <a:extLst>
                <a:ext uri="{FF2B5EF4-FFF2-40B4-BE49-F238E27FC236}">
                  <a16:creationId xmlns:a16="http://schemas.microsoft.com/office/drawing/2014/main" id="{E463A9B9-1F1E-4485-8BB5-31F58CAF2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" y="3023"/>
              <a:ext cx="22" cy="29"/>
            </a:xfrm>
            <a:custGeom>
              <a:avLst/>
              <a:gdLst>
                <a:gd name="T0" fmla="*/ 22 w 22"/>
                <a:gd name="T1" fmla="*/ 23 h 29"/>
                <a:gd name="T2" fmla="*/ 13 w 22"/>
                <a:gd name="T3" fmla="*/ 0 h 29"/>
                <a:gd name="T4" fmla="*/ 0 w 22"/>
                <a:gd name="T5" fmla="*/ 6 h 29"/>
                <a:gd name="T6" fmla="*/ 13 w 22"/>
                <a:gd name="T7" fmla="*/ 29 h 29"/>
                <a:gd name="T8" fmla="*/ 22 w 22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9"/>
                <a:gd name="T17" fmla="*/ 22 w 22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9">
                  <a:moveTo>
                    <a:pt x="22" y="23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1" name="Freeform 104">
              <a:extLst>
                <a:ext uri="{FF2B5EF4-FFF2-40B4-BE49-F238E27FC236}">
                  <a16:creationId xmlns:a16="http://schemas.microsoft.com/office/drawing/2014/main" id="{35B96128-C6FC-42B2-9244-0931E2D4C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" y="2987"/>
              <a:ext cx="26" cy="29"/>
            </a:xfrm>
            <a:custGeom>
              <a:avLst/>
              <a:gdLst>
                <a:gd name="T0" fmla="*/ 26 w 26"/>
                <a:gd name="T1" fmla="*/ 23 h 29"/>
                <a:gd name="T2" fmla="*/ 13 w 26"/>
                <a:gd name="T3" fmla="*/ 0 h 29"/>
                <a:gd name="T4" fmla="*/ 0 w 26"/>
                <a:gd name="T5" fmla="*/ 7 h 29"/>
                <a:gd name="T6" fmla="*/ 13 w 26"/>
                <a:gd name="T7" fmla="*/ 29 h 29"/>
                <a:gd name="T8" fmla="*/ 26 w 26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2" name="Freeform 105">
              <a:extLst>
                <a:ext uri="{FF2B5EF4-FFF2-40B4-BE49-F238E27FC236}">
                  <a16:creationId xmlns:a16="http://schemas.microsoft.com/office/drawing/2014/main" id="{96323765-A9B3-4B39-BB4F-94C531F9A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" y="2952"/>
              <a:ext cx="23" cy="29"/>
            </a:xfrm>
            <a:custGeom>
              <a:avLst/>
              <a:gdLst>
                <a:gd name="T0" fmla="*/ 23 w 23"/>
                <a:gd name="T1" fmla="*/ 22 h 29"/>
                <a:gd name="T2" fmla="*/ 13 w 23"/>
                <a:gd name="T3" fmla="*/ 0 h 29"/>
                <a:gd name="T4" fmla="*/ 0 w 23"/>
                <a:gd name="T5" fmla="*/ 6 h 29"/>
                <a:gd name="T6" fmla="*/ 13 w 23"/>
                <a:gd name="T7" fmla="*/ 29 h 29"/>
                <a:gd name="T8" fmla="*/ 23 w 23"/>
                <a:gd name="T9" fmla="*/ 22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2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3" name="Freeform 106">
              <a:extLst>
                <a:ext uri="{FF2B5EF4-FFF2-40B4-BE49-F238E27FC236}">
                  <a16:creationId xmlns:a16="http://schemas.microsoft.com/office/drawing/2014/main" id="{796BD28D-1CA1-40E9-8FF1-3F3926111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" y="2919"/>
              <a:ext cx="26" cy="29"/>
            </a:xfrm>
            <a:custGeom>
              <a:avLst/>
              <a:gdLst>
                <a:gd name="T0" fmla="*/ 26 w 26"/>
                <a:gd name="T1" fmla="*/ 23 h 29"/>
                <a:gd name="T2" fmla="*/ 13 w 26"/>
                <a:gd name="T3" fmla="*/ 0 h 29"/>
                <a:gd name="T4" fmla="*/ 0 w 26"/>
                <a:gd name="T5" fmla="*/ 7 h 29"/>
                <a:gd name="T6" fmla="*/ 13 w 26"/>
                <a:gd name="T7" fmla="*/ 29 h 29"/>
                <a:gd name="T8" fmla="*/ 26 w 26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4" name="Freeform 107">
              <a:extLst>
                <a:ext uri="{FF2B5EF4-FFF2-40B4-BE49-F238E27FC236}">
                  <a16:creationId xmlns:a16="http://schemas.microsoft.com/office/drawing/2014/main" id="{F86BAB4F-981C-4F7D-9F49-33D4362F5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4" y="2883"/>
              <a:ext cx="23" cy="30"/>
            </a:xfrm>
            <a:custGeom>
              <a:avLst/>
              <a:gdLst>
                <a:gd name="T0" fmla="*/ 23 w 23"/>
                <a:gd name="T1" fmla="*/ 23 h 30"/>
                <a:gd name="T2" fmla="*/ 10 w 23"/>
                <a:gd name="T3" fmla="*/ 0 h 30"/>
                <a:gd name="T4" fmla="*/ 0 w 23"/>
                <a:gd name="T5" fmla="*/ 7 h 30"/>
                <a:gd name="T6" fmla="*/ 13 w 23"/>
                <a:gd name="T7" fmla="*/ 30 h 30"/>
                <a:gd name="T8" fmla="*/ 23 w 23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30"/>
                <a:gd name="T17" fmla="*/ 23 w 23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30">
                  <a:moveTo>
                    <a:pt x="23" y="23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5" name="Freeform 108">
              <a:extLst>
                <a:ext uri="{FF2B5EF4-FFF2-40B4-BE49-F238E27FC236}">
                  <a16:creationId xmlns:a16="http://schemas.microsoft.com/office/drawing/2014/main" id="{EBFF6E8F-1A37-4FB4-8372-3A5D52CED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" y="2848"/>
              <a:ext cx="26" cy="29"/>
            </a:xfrm>
            <a:custGeom>
              <a:avLst/>
              <a:gdLst>
                <a:gd name="T0" fmla="*/ 26 w 26"/>
                <a:gd name="T1" fmla="*/ 26 h 29"/>
                <a:gd name="T2" fmla="*/ 13 w 26"/>
                <a:gd name="T3" fmla="*/ 0 h 29"/>
                <a:gd name="T4" fmla="*/ 0 w 26"/>
                <a:gd name="T5" fmla="*/ 6 h 29"/>
                <a:gd name="T6" fmla="*/ 13 w 26"/>
                <a:gd name="T7" fmla="*/ 29 h 29"/>
                <a:gd name="T8" fmla="*/ 26 w 26"/>
                <a:gd name="T9" fmla="*/ 2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9"/>
                <a:gd name="T17" fmla="*/ 26 w 26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9">
                  <a:moveTo>
                    <a:pt x="26" y="26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" y="29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6" name="Freeform 109">
              <a:extLst>
                <a:ext uri="{FF2B5EF4-FFF2-40B4-BE49-F238E27FC236}">
                  <a16:creationId xmlns:a16="http://schemas.microsoft.com/office/drawing/2014/main" id="{D1FA84EF-92FC-46DC-8C43-4BA6308E6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2815"/>
              <a:ext cx="23" cy="29"/>
            </a:xfrm>
            <a:custGeom>
              <a:avLst/>
              <a:gdLst>
                <a:gd name="T0" fmla="*/ 23 w 23"/>
                <a:gd name="T1" fmla="*/ 23 h 29"/>
                <a:gd name="T2" fmla="*/ 10 w 23"/>
                <a:gd name="T3" fmla="*/ 0 h 29"/>
                <a:gd name="T4" fmla="*/ 0 w 23"/>
                <a:gd name="T5" fmla="*/ 7 h 29"/>
                <a:gd name="T6" fmla="*/ 13 w 23"/>
                <a:gd name="T7" fmla="*/ 29 h 29"/>
                <a:gd name="T8" fmla="*/ 23 w 23"/>
                <a:gd name="T9" fmla="*/ 23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9"/>
                <a:gd name="T17" fmla="*/ 23 w 2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9">
                  <a:moveTo>
                    <a:pt x="23" y="23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13" y="29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7" name="Freeform 110">
              <a:extLst>
                <a:ext uri="{FF2B5EF4-FFF2-40B4-BE49-F238E27FC236}">
                  <a16:creationId xmlns:a16="http://schemas.microsoft.com/office/drawing/2014/main" id="{2580ADB6-96A2-47CD-92F8-90106B17F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2779"/>
              <a:ext cx="26" cy="30"/>
            </a:xfrm>
            <a:custGeom>
              <a:avLst/>
              <a:gdLst>
                <a:gd name="T0" fmla="*/ 26 w 26"/>
                <a:gd name="T1" fmla="*/ 23 h 30"/>
                <a:gd name="T2" fmla="*/ 13 w 26"/>
                <a:gd name="T3" fmla="*/ 0 h 30"/>
                <a:gd name="T4" fmla="*/ 0 w 26"/>
                <a:gd name="T5" fmla="*/ 7 h 30"/>
                <a:gd name="T6" fmla="*/ 13 w 26"/>
                <a:gd name="T7" fmla="*/ 30 h 30"/>
                <a:gd name="T8" fmla="*/ 26 w 26"/>
                <a:gd name="T9" fmla="*/ 2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0"/>
                <a:gd name="T17" fmla="*/ 26 w 2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0">
                  <a:moveTo>
                    <a:pt x="26" y="23"/>
                  </a:moveTo>
                  <a:lnTo>
                    <a:pt x="13" y="0"/>
                  </a:lnTo>
                  <a:lnTo>
                    <a:pt x="0" y="7"/>
                  </a:lnTo>
                  <a:lnTo>
                    <a:pt x="13" y="3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8" name="Freeform 111">
              <a:extLst>
                <a:ext uri="{FF2B5EF4-FFF2-40B4-BE49-F238E27FC236}">
                  <a16:creationId xmlns:a16="http://schemas.microsoft.com/office/drawing/2014/main" id="{870B391D-17BC-4B1E-B93E-2C09C8118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2754"/>
              <a:ext cx="19" cy="19"/>
            </a:xfrm>
            <a:custGeom>
              <a:avLst/>
              <a:gdLst>
                <a:gd name="T0" fmla="*/ 19 w 19"/>
                <a:gd name="T1" fmla="*/ 16 h 19"/>
                <a:gd name="T2" fmla="*/ 13 w 19"/>
                <a:gd name="T3" fmla="*/ 0 h 19"/>
                <a:gd name="T4" fmla="*/ 0 w 19"/>
                <a:gd name="T5" fmla="*/ 6 h 19"/>
                <a:gd name="T6" fmla="*/ 10 w 19"/>
                <a:gd name="T7" fmla="*/ 19 h 19"/>
                <a:gd name="T8" fmla="*/ 19 w 19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9"/>
                <a:gd name="T17" fmla="*/ 19 w 19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9">
                  <a:moveTo>
                    <a:pt x="19" y="16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0" y="19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19" name="Rectangle 112">
              <a:extLst>
                <a:ext uri="{FF2B5EF4-FFF2-40B4-BE49-F238E27FC236}">
                  <a16:creationId xmlns:a16="http://schemas.microsoft.com/office/drawing/2014/main" id="{218BC8A9-BDEB-4A07-836A-72AE0BD48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542"/>
              <a:ext cx="81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63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0" name="Rectangle 113">
              <a:extLst>
                <a:ext uri="{FF2B5EF4-FFF2-40B4-BE49-F238E27FC236}">
                  <a16:creationId xmlns:a16="http://schemas.microsoft.com/office/drawing/2014/main" id="{E38DDF71-3222-4746-B5D8-EC06F358D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" y="3520"/>
              <a:ext cx="751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b="1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ULTRABASICA</a:t>
              </a:r>
              <a:endParaRPr lang="es-ES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1" name="Rectangle 114">
              <a:extLst>
                <a:ext uri="{FF2B5EF4-FFF2-40B4-BE49-F238E27FC236}">
                  <a16:creationId xmlns:a16="http://schemas.microsoft.com/office/drawing/2014/main" id="{DE743449-287F-4984-B966-89AE2405A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1" y="3523"/>
              <a:ext cx="40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BASICA</a:t>
              </a:r>
              <a:endParaRPr lang="es-ES" altLang="es-MX" sz="2400" b="1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2" name="Rectangle 115">
              <a:extLst>
                <a:ext uri="{FF2B5EF4-FFF2-40B4-BE49-F238E27FC236}">
                  <a16:creationId xmlns:a16="http://schemas.microsoft.com/office/drawing/2014/main" id="{E64BC35A-20D6-46B8-A7EE-C9305AB9E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3520"/>
              <a:ext cx="71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  INTERMEDIA</a:t>
              </a:r>
              <a:endParaRPr lang="es-ES" altLang="es-MX" sz="2400" b="1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3" name="Rectangle 116">
              <a:extLst>
                <a:ext uri="{FF2B5EF4-FFF2-40B4-BE49-F238E27FC236}">
                  <a16:creationId xmlns:a16="http://schemas.microsoft.com/office/drawing/2014/main" id="{3F3F1D1E-68B4-41ED-A7A6-354ED921C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" y="3529"/>
              <a:ext cx="332" cy="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300" b="1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ACIDA</a:t>
              </a:r>
              <a:endParaRPr lang="es-ES" altLang="es-MX" sz="2400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4" name="Rectangle 117">
              <a:extLst>
                <a:ext uri="{FF2B5EF4-FFF2-40B4-BE49-F238E27FC236}">
                  <a16:creationId xmlns:a16="http://schemas.microsoft.com/office/drawing/2014/main" id="{05D535BE-BD1C-4BB7-B2F5-FB321132FD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3730"/>
              <a:ext cx="832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5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% en peso SiO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5" name="Rectangle 118">
              <a:extLst>
                <a:ext uri="{FF2B5EF4-FFF2-40B4-BE49-F238E27FC236}">
                  <a16:creationId xmlns:a16="http://schemas.microsoft.com/office/drawing/2014/main" id="{296338D5-A930-41BC-9FB6-A5ABBC146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" y="3805"/>
              <a:ext cx="40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6" name="Rectangle 119">
              <a:extLst>
                <a:ext uri="{FF2B5EF4-FFF2-40B4-BE49-F238E27FC236}">
                  <a16:creationId xmlns:a16="http://schemas.microsoft.com/office/drawing/2014/main" id="{FEAFDAF2-61FF-455B-A4DF-95A4289B79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696" y="2049"/>
              <a:ext cx="480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5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Wt.% Na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7" name="Rectangle 120">
              <a:extLst>
                <a:ext uri="{FF2B5EF4-FFF2-40B4-BE49-F238E27FC236}">
                  <a16:creationId xmlns:a16="http://schemas.microsoft.com/office/drawing/2014/main" id="{49B28725-92B8-4EB8-8EC4-26AD4AD1AF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140000">
              <a:off x="964" y="1814"/>
              <a:ext cx="40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8" name="Rectangle 121">
              <a:extLst>
                <a:ext uri="{FF2B5EF4-FFF2-40B4-BE49-F238E27FC236}">
                  <a16:creationId xmlns:a16="http://schemas.microsoft.com/office/drawing/2014/main" id="{31A9ADD5-3E8C-4A0B-9668-1DA968B7E4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811" y="1642"/>
              <a:ext cx="250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500" b="1" dirty="0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O+K</a:t>
              </a:r>
              <a:endParaRPr lang="es-ES" altLang="es-MX" sz="2400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29" name="Rectangle 122">
              <a:extLst>
                <a:ext uri="{FF2B5EF4-FFF2-40B4-BE49-F238E27FC236}">
                  <a16:creationId xmlns:a16="http://schemas.microsoft.com/office/drawing/2014/main" id="{27F95A37-8D76-42EB-8666-D3BFC8DA82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140000">
              <a:off x="961" y="1523"/>
              <a:ext cx="40" cy="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9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2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0" name="Rectangle 123">
              <a:extLst>
                <a:ext uri="{FF2B5EF4-FFF2-40B4-BE49-F238E27FC236}">
                  <a16:creationId xmlns:a16="http://schemas.microsoft.com/office/drawing/2014/main" id="{3DC3C39D-FBCA-4861-9537-D9C2C71168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60000">
              <a:off x="887" y="1427"/>
              <a:ext cx="93" cy="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MX" sz="1500" b="1">
                  <a:solidFill>
                    <a:schemeClr val="tx2">
                      <a:lumMod val="50000"/>
                    </a:schemeClr>
                  </a:solidFill>
                  <a:latin typeface="Arial" charset="0"/>
                  <a:cs typeface="Arial" charset="0"/>
                </a:rPr>
                <a:t>O</a:t>
              </a: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1" name="Rectangle 124">
              <a:extLst>
                <a:ext uri="{FF2B5EF4-FFF2-40B4-BE49-F238E27FC236}">
                  <a16:creationId xmlns:a16="http://schemas.microsoft.com/office/drawing/2014/main" id="{C5F9A36D-2B7B-4C0B-A24E-0955A51F4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553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2" name="Rectangle 125">
              <a:extLst>
                <a:ext uri="{FF2B5EF4-FFF2-40B4-BE49-F238E27FC236}">
                  <a16:creationId xmlns:a16="http://schemas.microsoft.com/office/drawing/2014/main" id="{A8363237-BAB7-49E1-93C1-34284CF3C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553"/>
              <a:ext cx="13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3" name="Rectangle 126">
              <a:extLst>
                <a:ext uri="{FF2B5EF4-FFF2-40B4-BE49-F238E27FC236}">
                  <a16:creationId xmlns:a16="http://schemas.microsoft.com/office/drawing/2014/main" id="{CDE15771-CAC3-49F8-8D37-3F542316B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" y="550"/>
              <a:ext cx="13" cy="5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4" name="Rectangle 127">
              <a:extLst>
                <a:ext uri="{FF2B5EF4-FFF2-40B4-BE49-F238E27FC236}">
                  <a16:creationId xmlns:a16="http://schemas.microsoft.com/office/drawing/2014/main" id="{29D93305-8CD0-4AA3-A2B0-8B39E2F2D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550"/>
              <a:ext cx="13" cy="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5" name="Rectangle 128">
              <a:extLst>
                <a:ext uri="{FF2B5EF4-FFF2-40B4-BE49-F238E27FC236}">
                  <a16:creationId xmlns:a16="http://schemas.microsoft.com/office/drawing/2014/main" id="{4A517303-5683-419D-A320-DBD7E2A98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5" y="550"/>
              <a:ext cx="13" cy="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6" name="Rectangle 129">
              <a:extLst>
                <a:ext uri="{FF2B5EF4-FFF2-40B4-BE49-F238E27FC236}">
                  <a16:creationId xmlns:a16="http://schemas.microsoft.com/office/drawing/2014/main" id="{DF4EDA90-2D2A-429C-B99F-576FB35D9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7" name="Rectangle 130">
              <a:extLst>
                <a:ext uri="{FF2B5EF4-FFF2-40B4-BE49-F238E27FC236}">
                  <a16:creationId xmlns:a16="http://schemas.microsoft.com/office/drawing/2014/main" id="{BEE635BA-D3F6-4E1D-9664-47E32D937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8" name="Rectangle 131">
              <a:extLst>
                <a:ext uri="{FF2B5EF4-FFF2-40B4-BE49-F238E27FC236}">
                  <a16:creationId xmlns:a16="http://schemas.microsoft.com/office/drawing/2014/main" id="{060F37FA-0EA2-41DB-AA20-111601545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39" name="Rectangle 132">
              <a:extLst>
                <a:ext uri="{FF2B5EF4-FFF2-40B4-BE49-F238E27FC236}">
                  <a16:creationId xmlns:a16="http://schemas.microsoft.com/office/drawing/2014/main" id="{E40EFD93-F5D6-4F3C-B592-0CA84562D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0" name="Rectangle 133">
              <a:extLst>
                <a:ext uri="{FF2B5EF4-FFF2-40B4-BE49-F238E27FC236}">
                  <a16:creationId xmlns:a16="http://schemas.microsoft.com/office/drawing/2014/main" id="{9BC3586C-4711-47B1-BAD0-C9311098F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1" name="Rectangle 134">
              <a:extLst>
                <a:ext uri="{FF2B5EF4-FFF2-40B4-BE49-F238E27FC236}">
                  <a16:creationId xmlns:a16="http://schemas.microsoft.com/office/drawing/2014/main" id="{9A13F34D-853E-461A-9E52-744D8644B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2" name="Rectangle 135">
              <a:extLst>
                <a:ext uri="{FF2B5EF4-FFF2-40B4-BE49-F238E27FC236}">
                  <a16:creationId xmlns:a16="http://schemas.microsoft.com/office/drawing/2014/main" id="{FFF7CB3C-5C5C-43C6-AA06-45D9CCBAB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8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3" name="Rectangle 136">
              <a:extLst>
                <a:ext uri="{FF2B5EF4-FFF2-40B4-BE49-F238E27FC236}">
                  <a16:creationId xmlns:a16="http://schemas.microsoft.com/office/drawing/2014/main" id="{442C483F-3D21-49AC-83F6-881BB7F87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4" name="Rectangle 137">
              <a:extLst>
                <a:ext uri="{FF2B5EF4-FFF2-40B4-BE49-F238E27FC236}">
                  <a16:creationId xmlns:a16="http://schemas.microsoft.com/office/drawing/2014/main" id="{A9BA30BF-D655-4E16-A884-7DDA9F15B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" y="546"/>
              <a:ext cx="13" cy="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5" name="Rectangle 138">
              <a:extLst>
                <a:ext uri="{FF2B5EF4-FFF2-40B4-BE49-F238E27FC236}">
                  <a16:creationId xmlns:a16="http://schemas.microsoft.com/office/drawing/2014/main" id="{391A3A93-D951-402A-AF79-FD085CCED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6" name="Rectangle 139">
              <a:extLst>
                <a:ext uri="{FF2B5EF4-FFF2-40B4-BE49-F238E27FC236}">
                  <a16:creationId xmlns:a16="http://schemas.microsoft.com/office/drawing/2014/main" id="{2DF9778A-B9BD-4A22-8683-9D6C1AAA1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550"/>
              <a:ext cx="13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7" name="Rectangle 140">
              <a:extLst>
                <a:ext uri="{FF2B5EF4-FFF2-40B4-BE49-F238E27FC236}">
                  <a16:creationId xmlns:a16="http://schemas.microsoft.com/office/drawing/2014/main" id="{3C5C22C6-4B8F-49C1-8BDB-1AFC7AF5F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8" name="Rectangle 141">
              <a:extLst>
                <a:ext uri="{FF2B5EF4-FFF2-40B4-BE49-F238E27FC236}">
                  <a16:creationId xmlns:a16="http://schemas.microsoft.com/office/drawing/2014/main" id="{F0658A9A-4F58-4A92-AB9C-1CBC72AD9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49" name="Rectangle 142">
              <a:extLst>
                <a:ext uri="{FF2B5EF4-FFF2-40B4-BE49-F238E27FC236}">
                  <a16:creationId xmlns:a16="http://schemas.microsoft.com/office/drawing/2014/main" id="{DB0FFD39-9D1B-4D67-987F-5D75A2CE1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0" name="Rectangle 143">
              <a:extLst>
                <a:ext uri="{FF2B5EF4-FFF2-40B4-BE49-F238E27FC236}">
                  <a16:creationId xmlns:a16="http://schemas.microsoft.com/office/drawing/2014/main" id="{1E7FE968-6530-41F6-BA28-583807ED2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1" name="Rectangle 144">
              <a:extLst>
                <a:ext uri="{FF2B5EF4-FFF2-40B4-BE49-F238E27FC236}">
                  <a16:creationId xmlns:a16="http://schemas.microsoft.com/office/drawing/2014/main" id="{8D23E771-FC43-4772-B20F-83DCE9D90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546"/>
              <a:ext cx="13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2" name="Rectangle 145">
              <a:extLst>
                <a:ext uri="{FF2B5EF4-FFF2-40B4-BE49-F238E27FC236}">
                  <a16:creationId xmlns:a16="http://schemas.microsoft.com/office/drawing/2014/main" id="{01C51C07-8255-4679-89DF-E1BA33CD8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2" y="309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3" name="Rectangle 146">
              <a:extLst>
                <a:ext uri="{FF2B5EF4-FFF2-40B4-BE49-F238E27FC236}">
                  <a16:creationId xmlns:a16="http://schemas.microsoft.com/office/drawing/2014/main" id="{E0CADA30-DACD-4CE0-BA1D-B05ED468D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913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4" name="Rectangle 147">
              <a:extLst>
                <a:ext uri="{FF2B5EF4-FFF2-40B4-BE49-F238E27FC236}">
                  <a16:creationId xmlns:a16="http://schemas.microsoft.com/office/drawing/2014/main" id="{D56B9CDF-0566-4132-A269-6469FE1D0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731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5" name="Rectangle 148">
              <a:extLst>
                <a:ext uri="{FF2B5EF4-FFF2-40B4-BE49-F238E27FC236}">
                  <a16:creationId xmlns:a16="http://schemas.microsoft.com/office/drawing/2014/main" id="{8C01AA60-CAEE-46BC-97DB-C241019BF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5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6" name="Rectangle 149">
              <a:extLst>
                <a:ext uri="{FF2B5EF4-FFF2-40B4-BE49-F238E27FC236}">
                  <a16:creationId xmlns:a16="http://schemas.microsoft.com/office/drawing/2014/main" id="{6E69EBE0-BBB8-4D45-9B21-22E6915DF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380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7" name="Rectangle 150">
              <a:extLst>
                <a:ext uri="{FF2B5EF4-FFF2-40B4-BE49-F238E27FC236}">
                  <a16:creationId xmlns:a16="http://schemas.microsoft.com/office/drawing/2014/main" id="{DD946A94-9C55-40E6-96DA-856D3C631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199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8" name="Rectangle 151">
              <a:extLst>
                <a:ext uri="{FF2B5EF4-FFF2-40B4-BE49-F238E27FC236}">
                  <a16:creationId xmlns:a16="http://schemas.microsoft.com/office/drawing/2014/main" id="{7694B4E4-203A-4CF8-AE26-0FE790DFE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2027"/>
              <a:ext cx="65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59" name="Rectangle 152">
              <a:extLst>
                <a:ext uri="{FF2B5EF4-FFF2-40B4-BE49-F238E27FC236}">
                  <a16:creationId xmlns:a16="http://schemas.microsoft.com/office/drawing/2014/main" id="{9FAF7F17-5714-4B4C-9F5A-28BAA9223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845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0" name="Rectangle 153">
              <a:extLst>
                <a:ext uri="{FF2B5EF4-FFF2-40B4-BE49-F238E27FC236}">
                  <a16:creationId xmlns:a16="http://schemas.microsoft.com/office/drawing/2014/main" id="{46D7230E-9164-4B75-81AA-EF334540F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679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1" name="Rectangle 154">
              <a:extLst>
                <a:ext uri="{FF2B5EF4-FFF2-40B4-BE49-F238E27FC236}">
                  <a16:creationId xmlns:a16="http://schemas.microsoft.com/office/drawing/2014/main" id="{FBBD39FC-D2FD-436F-BDDC-DF93D979E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494"/>
              <a:ext cx="65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2" name="Rectangle 155">
              <a:extLst>
                <a:ext uri="{FF2B5EF4-FFF2-40B4-BE49-F238E27FC236}">
                  <a16:creationId xmlns:a16="http://schemas.microsoft.com/office/drawing/2014/main" id="{A30F1608-D316-4FFB-AA92-A4A16D4DF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316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3" name="Rectangle 156">
              <a:extLst>
                <a:ext uri="{FF2B5EF4-FFF2-40B4-BE49-F238E27FC236}">
                  <a16:creationId xmlns:a16="http://schemas.microsoft.com/office/drawing/2014/main" id="{2E692E55-7992-45CB-AC5E-A42899ACB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1134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4" name="Rectangle 157">
              <a:extLst>
                <a:ext uri="{FF2B5EF4-FFF2-40B4-BE49-F238E27FC236}">
                  <a16:creationId xmlns:a16="http://schemas.microsoft.com/office/drawing/2014/main" id="{442704A4-FBD4-446C-8F08-7D274B0C0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962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5" name="Rectangle 158">
              <a:extLst>
                <a:ext uri="{FF2B5EF4-FFF2-40B4-BE49-F238E27FC236}">
                  <a16:creationId xmlns:a16="http://schemas.microsoft.com/office/drawing/2014/main" id="{8A2F6662-6DC5-4584-9E53-593208523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6" y="787"/>
              <a:ext cx="68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endParaRPr lang="es-ES" altLang="es-MX" sz="240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6" name="Line 159">
              <a:extLst>
                <a:ext uri="{FF2B5EF4-FFF2-40B4-BE49-F238E27FC236}">
                  <a16:creationId xmlns:a16="http://schemas.microsoft.com/office/drawing/2014/main" id="{0873753A-24F4-40D8-941D-CC3DAE587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7" name="Line 160">
              <a:extLst>
                <a:ext uri="{FF2B5EF4-FFF2-40B4-BE49-F238E27FC236}">
                  <a16:creationId xmlns:a16="http://schemas.microsoft.com/office/drawing/2014/main" id="{7C1C0E3E-386F-4EFA-BE32-C6B8F8B4F6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8" name="Line 161">
              <a:extLst>
                <a:ext uri="{FF2B5EF4-FFF2-40B4-BE49-F238E27FC236}">
                  <a16:creationId xmlns:a16="http://schemas.microsoft.com/office/drawing/2014/main" id="{FFEE3F45-175F-4024-9C8A-8810DD65C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69" name="Line 162">
              <a:extLst>
                <a:ext uri="{FF2B5EF4-FFF2-40B4-BE49-F238E27FC236}">
                  <a16:creationId xmlns:a16="http://schemas.microsoft.com/office/drawing/2014/main" id="{CBA6AC30-C89B-47AF-8679-A46B6A0CE0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70" name="Line 163">
              <a:extLst>
                <a:ext uri="{FF2B5EF4-FFF2-40B4-BE49-F238E27FC236}">
                  <a16:creationId xmlns:a16="http://schemas.microsoft.com/office/drawing/2014/main" id="{E24B697C-0C15-40A4-9A47-C590211CEE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2" y="3419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871" name="Line 164">
              <a:extLst>
                <a:ext uri="{FF2B5EF4-FFF2-40B4-BE49-F238E27FC236}">
                  <a16:creationId xmlns:a16="http://schemas.microsoft.com/office/drawing/2014/main" id="{913824A1-1BA9-4C41-A624-1A8F85322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2" y="3640"/>
              <a:ext cx="0" cy="8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s-MX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165" name="164 Conector recto">
            <a:extLst>
              <a:ext uri="{FF2B5EF4-FFF2-40B4-BE49-F238E27FC236}">
                <a16:creationId xmlns:a16="http://schemas.microsoft.com/office/drawing/2014/main" id="{0E246C28-20FE-40FC-943D-D6B91FEB3CAF}"/>
              </a:ext>
            </a:extLst>
          </p:cNvPr>
          <p:cNvCxnSpPr/>
          <p:nvPr/>
        </p:nvCxnSpPr>
        <p:spPr>
          <a:xfrm>
            <a:off x="1992313" y="4005263"/>
            <a:ext cx="1992312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8" name="167 Conector recto">
            <a:extLst>
              <a:ext uri="{FF2B5EF4-FFF2-40B4-BE49-F238E27FC236}">
                <a16:creationId xmlns:a16="http://schemas.microsoft.com/office/drawing/2014/main" id="{8C240F75-A1E1-4B62-8763-91FA94585E1A}"/>
              </a:ext>
            </a:extLst>
          </p:cNvPr>
          <p:cNvCxnSpPr/>
          <p:nvPr/>
        </p:nvCxnSpPr>
        <p:spPr>
          <a:xfrm rot="16200000" flipV="1">
            <a:off x="3441700" y="4581526"/>
            <a:ext cx="11525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4" name="173 Conector recto">
            <a:extLst>
              <a:ext uri="{FF2B5EF4-FFF2-40B4-BE49-F238E27FC236}">
                <a16:creationId xmlns:a16="http://schemas.microsoft.com/office/drawing/2014/main" id="{B546B512-4414-4CCE-9B33-00E8F9E6168F}"/>
              </a:ext>
            </a:extLst>
          </p:cNvPr>
          <p:cNvCxnSpPr/>
          <p:nvPr/>
        </p:nvCxnSpPr>
        <p:spPr>
          <a:xfrm>
            <a:off x="2006600" y="3716338"/>
            <a:ext cx="3308350" cy="41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75 Conector recto">
            <a:extLst>
              <a:ext uri="{FF2B5EF4-FFF2-40B4-BE49-F238E27FC236}">
                <a16:creationId xmlns:a16="http://schemas.microsoft.com/office/drawing/2014/main" id="{56670577-2827-437C-8AB7-B7FD1DE961E1}"/>
              </a:ext>
            </a:extLst>
          </p:cNvPr>
          <p:cNvCxnSpPr/>
          <p:nvPr/>
        </p:nvCxnSpPr>
        <p:spPr>
          <a:xfrm flipV="1">
            <a:off x="5232400" y="3736975"/>
            <a:ext cx="23813" cy="14208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178 Conector recto">
            <a:extLst>
              <a:ext uri="{FF2B5EF4-FFF2-40B4-BE49-F238E27FC236}">
                <a16:creationId xmlns:a16="http://schemas.microsoft.com/office/drawing/2014/main" id="{20828B91-516C-44D6-92D0-9D2B10A983D2}"/>
              </a:ext>
            </a:extLst>
          </p:cNvPr>
          <p:cNvCxnSpPr/>
          <p:nvPr/>
        </p:nvCxnSpPr>
        <p:spPr>
          <a:xfrm>
            <a:off x="1992313" y="3068638"/>
            <a:ext cx="5226050" cy="38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180 Conector recto">
            <a:extLst>
              <a:ext uri="{FF2B5EF4-FFF2-40B4-BE49-F238E27FC236}">
                <a16:creationId xmlns:a16="http://schemas.microsoft.com/office/drawing/2014/main" id="{482FF8B6-B8AE-476E-89DF-C39E25E67A3F}"/>
              </a:ext>
            </a:extLst>
          </p:cNvPr>
          <p:cNvCxnSpPr/>
          <p:nvPr/>
        </p:nvCxnSpPr>
        <p:spPr>
          <a:xfrm flipH="1" flipV="1">
            <a:off x="7219950" y="3127375"/>
            <a:ext cx="28575" cy="20304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184 Conector recto">
            <a:extLst>
              <a:ext uri="{FF2B5EF4-FFF2-40B4-BE49-F238E27FC236}">
                <a16:creationId xmlns:a16="http://schemas.microsoft.com/office/drawing/2014/main" id="{A3C5E669-76C4-4513-991C-47371E3F7051}"/>
              </a:ext>
            </a:extLst>
          </p:cNvPr>
          <p:cNvCxnSpPr/>
          <p:nvPr/>
        </p:nvCxnSpPr>
        <p:spPr>
          <a:xfrm rot="5400000" flipH="1" flipV="1">
            <a:off x="3009900" y="3321051"/>
            <a:ext cx="36734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186 Conector recto">
            <a:extLst>
              <a:ext uri="{FF2B5EF4-FFF2-40B4-BE49-F238E27FC236}">
                <a16:creationId xmlns:a16="http://schemas.microsoft.com/office/drawing/2014/main" id="{6CDFDFC0-A140-4D51-AE1A-CF65FB831862}"/>
              </a:ext>
            </a:extLst>
          </p:cNvPr>
          <p:cNvCxnSpPr/>
          <p:nvPr/>
        </p:nvCxnSpPr>
        <p:spPr>
          <a:xfrm flipV="1">
            <a:off x="1992313" y="1484313"/>
            <a:ext cx="28876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81" name="192 CuadroTexto">
            <a:extLst>
              <a:ext uri="{FF2B5EF4-FFF2-40B4-BE49-F238E27FC236}">
                <a16:creationId xmlns:a16="http://schemas.microsoft.com/office/drawing/2014/main" id="{01B5F5F5-970F-47D1-95FA-0B07BE023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3789363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8382" name="193 CuadroTexto">
            <a:extLst>
              <a:ext uri="{FF2B5EF4-FFF2-40B4-BE49-F238E27FC236}">
                <a16:creationId xmlns:a16="http://schemas.microsoft.com/office/drawing/2014/main" id="{7D950595-FAF4-462B-8ED6-D45CD391E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5" y="3573463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383" name="194 CuadroTexto">
            <a:extLst>
              <a:ext uri="{FF2B5EF4-FFF2-40B4-BE49-F238E27FC236}">
                <a16:creationId xmlns:a16="http://schemas.microsoft.com/office/drawing/2014/main" id="{EBC70D96-336F-4EF3-9BA3-F1A213BEE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3" y="2997200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8384" name="195 CuadroTexto">
            <a:extLst>
              <a:ext uri="{FF2B5EF4-FFF2-40B4-BE49-F238E27FC236}">
                <a16:creationId xmlns:a16="http://schemas.microsoft.com/office/drawing/2014/main" id="{5287F944-FC22-4E8B-834B-37B5F7A6D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126841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</a:p>
        </p:txBody>
      </p:sp>
      <p:pic>
        <p:nvPicPr>
          <p:cNvPr id="58385" name="Object 7" descr="npo000007">
            <a:extLst>
              <a:ext uri="{FF2B5EF4-FFF2-40B4-BE49-F238E27FC236}">
                <a16:creationId xmlns:a16="http://schemas.microsoft.com/office/drawing/2014/main" id="{1589B7E0-8CB0-4422-9249-FD3C8EE8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38" y="41275"/>
            <a:ext cx="3236912" cy="227965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</p:pic>
      <p:sp>
        <p:nvSpPr>
          <p:cNvPr id="58386" name="192 CuadroTexto">
            <a:extLst>
              <a:ext uri="{FF2B5EF4-FFF2-40B4-BE49-F238E27FC236}">
                <a16:creationId xmlns:a16="http://schemas.microsoft.com/office/drawing/2014/main" id="{547696BC-C1E4-4377-B573-720D2D53A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825" y="2357438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8387" name="192 CuadroTexto">
            <a:extLst>
              <a:ext uri="{FF2B5EF4-FFF2-40B4-BE49-F238E27FC236}">
                <a16:creationId xmlns:a16="http://schemas.microsoft.com/office/drawing/2014/main" id="{F794192D-F29A-4F17-BF83-B3276CE6D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3225" y="2343150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388" name="192 CuadroTexto">
            <a:extLst>
              <a:ext uri="{FF2B5EF4-FFF2-40B4-BE49-F238E27FC236}">
                <a16:creationId xmlns:a16="http://schemas.microsoft.com/office/drawing/2014/main" id="{076A92BF-4987-4CD7-B732-E4B1CE2A8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2013" y="235743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8389" name="192 CuadroTexto">
            <a:extLst>
              <a:ext uri="{FF2B5EF4-FFF2-40B4-BE49-F238E27FC236}">
                <a16:creationId xmlns:a16="http://schemas.microsoft.com/office/drawing/2014/main" id="{79E4D3F6-45C7-4FFE-9397-89AA6975C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0800" y="2357438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43C9CC1-0FA0-417D-968B-695B0A1A3305}"/>
              </a:ext>
            </a:extLst>
          </p:cNvPr>
          <p:cNvSpPr/>
          <p:nvPr/>
        </p:nvSpPr>
        <p:spPr>
          <a:xfrm>
            <a:off x="8759825" y="1484313"/>
            <a:ext cx="1800225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78799BF-1C9F-4833-BC10-A9074F1C8767}"/>
              </a:ext>
            </a:extLst>
          </p:cNvPr>
          <p:cNvSpPr/>
          <p:nvPr/>
        </p:nvSpPr>
        <p:spPr>
          <a:xfrm>
            <a:off x="8759825" y="404813"/>
            <a:ext cx="180022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84526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>
            <a:extLst>
              <a:ext uri="{FF2B5EF4-FFF2-40B4-BE49-F238E27FC236}">
                <a16:creationId xmlns:a16="http://schemas.microsoft.com/office/drawing/2014/main" id="{38A1F65D-0077-4A1C-AA98-984ADA551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115888"/>
            <a:ext cx="6286500" cy="503237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s-MX" altLang="es-MX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Clasificación química</a:t>
            </a:r>
          </a:p>
        </p:txBody>
      </p:sp>
      <p:sp>
        <p:nvSpPr>
          <p:cNvPr id="60419" name="2 Marcador de contenido">
            <a:extLst>
              <a:ext uri="{FF2B5EF4-FFF2-40B4-BE49-F238E27FC236}">
                <a16:creationId xmlns:a16="http://schemas.microsoft.com/office/drawing/2014/main" id="{5ED8B871-3030-4015-984A-A79618404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4" y="729304"/>
            <a:ext cx="7082554" cy="143351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/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Rocas con alto sílice  (o rocas ‘‘</a:t>
            </a:r>
            <a:r>
              <a:rPr lang="es-MX" altLang="es-MX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acidas</a:t>
            </a:r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’’)                          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&gt;66% SiO</a:t>
            </a:r>
            <a:r>
              <a:rPr lang="es-MX" altLang="es-MX" sz="1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just" eaLnBrk="1" hangingPunct="1"/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Rocas con sílice intermedio (o rocas “</a:t>
            </a:r>
            <a:r>
              <a:rPr lang="es-MX" altLang="es-MX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intermedia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”)     </a:t>
            </a:r>
            <a:r>
              <a:rPr lang="es-MX" altLang="es-MX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MX" altLang="es-MX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52-66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SiO</a:t>
            </a:r>
            <a:r>
              <a:rPr lang="es-MX" altLang="es-MX" sz="1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/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Rocas con poco sílice (o rocas ‘‘</a:t>
            </a:r>
            <a:r>
              <a:rPr lang="es-MX" altLang="es-MX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básicas</a:t>
            </a:r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’’)                       </a:t>
            </a:r>
            <a:r>
              <a:rPr lang="es-MX" altLang="es-MX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45-52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SiO</a:t>
            </a:r>
            <a:r>
              <a:rPr lang="es-MX" altLang="es-MX" sz="1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just" eaLnBrk="1" hangingPunct="1"/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Rocas con muy poco sílice (o rocas ‘‘</a:t>
            </a:r>
            <a:r>
              <a:rPr lang="es-MX" altLang="es-MX" sz="1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ultrabasicas</a:t>
            </a:r>
            <a:r>
              <a:rPr lang="es-MX" altLang="es-MX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’’)     </a:t>
            </a:r>
            <a:r>
              <a:rPr lang="es-MX" altLang="es-MX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altLang="es-MX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s-MX" altLang="es-MX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 SiO</a:t>
            </a:r>
            <a:r>
              <a:rPr lang="es-MX" altLang="es-MX" sz="1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7 Flecha izquierda">
            <a:extLst>
              <a:ext uri="{FF2B5EF4-FFF2-40B4-BE49-F238E27FC236}">
                <a16:creationId xmlns:a16="http://schemas.microsoft.com/office/drawing/2014/main" id="{B9BA0B1D-3D94-4147-B6DE-78A3EB8CC579}"/>
              </a:ext>
            </a:extLst>
          </p:cNvPr>
          <p:cNvSpPr/>
          <p:nvPr/>
        </p:nvSpPr>
        <p:spPr>
          <a:xfrm rot="10800000">
            <a:off x="656752" y="6241433"/>
            <a:ext cx="3143250" cy="35718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           </a:t>
            </a:r>
          </a:p>
        </p:txBody>
      </p:sp>
      <p:sp>
        <p:nvSpPr>
          <p:cNvPr id="60422" name="8 CuadroTexto">
            <a:extLst>
              <a:ext uri="{FF2B5EF4-FFF2-40B4-BE49-F238E27FC236}">
                <a16:creationId xmlns:a16="http://schemas.microsoft.com/office/drawing/2014/main" id="{9941C639-CE8B-4DF0-87F0-84FA29F93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140" y="1925921"/>
            <a:ext cx="3317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 b="1" dirty="0"/>
              <a:t>Incrementando el contenido de sílice</a:t>
            </a:r>
          </a:p>
        </p:txBody>
      </p:sp>
      <p:pic>
        <p:nvPicPr>
          <p:cNvPr id="60423" name="Picture 4">
            <a:extLst>
              <a:ext uri="{FF2B5EF4-FFF2-40B4-BE49-F238E27FC236}">
                <a16:creationId xmlns:a16="http://schemas.microsoft.com/office/drawing/2014/main" id="{6D4C5CB1-691C-4949-8093-5CA7BA0BE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6" r="3749" b="1173"/>
          <a:stretch>
            <a:fillRect/>
          </a:stretch>
        </p:blipFill>
        <p:spPr bwMode="auto">
          <a:xfrm>
            <a:off x="165574" y="2207335"/>
            <a:ext cx="4341813" cy="3540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6452918" y="4584579"/>
            <a:ext cx="1760397" cy="1621891"/>
            <a:chOff x="7704963" y="1751337"/>
            <a:chExt cx="1760397" cy="1621891"/>
          </a:xfrm>
        </p:grpSpPr>
        <p:pic>
          <p:nvPicPr>
            <p:cNvPr id="60420" name="Picture 2">
              <a:extLst>
                <a:ext uri="{FF2B5EF4-FFF2-40B4-BE49-F238E27FC236}">
                  <a16:creationId xmlns:a16="http://schemas.microsoft.com/office/drawing/2014/main" id="{3E8DCA26-115C-4829-AED8-D6F28D2FB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581315" y="2489184"/>
              <a:ext cx="1621891" cy="1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4" name="10 CuadroTexto">
              <a:extLst>
                <a:ext uri="{FF2B5EF4-FFF2-40B4-BE49-F238E27FC236}">
                  <a16:creationId xmlns:a16="http://schemas.microsoft.com/office/drawing/2014/main" id="{0333B89A-B07E-416A-8280-6AB9AD8B6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4963" y="1925675"/>
              <a:ext cx="962590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Acida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intermedia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básica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ultrabásica</a:t>
              </a:r>
              <a:endParaRPr lang="es-MX" altLang="es-MX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425" name="1 Rectángulo">
              <a:extLst>
                <a:ext uri="{FF2B5EF4-FFF2-40B4-BE49-F238E27FC236}">
                  <a16:creationId xmlns:a16="http://schemas.microsoft.com/office/drawing/2014/main" id="{16CFED1C-A505-454A-BE24-ED0EEB653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3464" y="3060771"/>
              <a:ext cx="735013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&lt;45%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0426" name="9 Rectángulo">
              <a:extLst>
                <a:ext uri="{FF2B5EF4-FFF2-40B4-BE49-F238E27FC236}">
                  <a16:creationId xmlns:a16="http://schemas.microsoft.com/office/drawing/2014/main" id="{920751EE-478D-4770-A0C1-A5B925EEA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8525" y="2619971"/>
              <a:ext cx="882650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45-52 %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0427" name="10 Rectángulo">
              <a:extLst>
                <a:ext uri="{FF2B5EF4-FFF2-40B4-BE49-F238E27FC236}">
                  <a16:creationId xmlns:a16="http://schemas.microsoft.com/office/drawing/2014/main" id="{A560B9A2-AF4A-4C22-87FA-365914194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5695" y="2234650"/>
              <a:ext cx="877888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52-66%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0428" name="11 Rectángulo">
              <a:extLst>
                <a:ext uri="{FF2B5EF4-FFF2-40B4-BE49-F238E27FC236}">
                  <a16:creationId xmlns:a16="http://schemas.microsoft.com/office/drawing/2014/main" id="{B0184052-D7B5-4756-9AC0-676E5FCCD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7133" y="1864916"/>
              <a:ext cx="735012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&gt;62%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pic>
        <p:nvPicPr>
          <p:cNvPr id="60429" name="Picture 2">
            <a:extLst>
              <a:ext uri="{FF2B5EF4-FFF2-40B4-BE49-F238E27FC236}">
                <a16:creationId xmlns:a16="http://schemas.microsoft.com/office/drawing/2014/main" id="{3E8304BD-761B-4F25-AA6D-CC0262DC3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2" y="5758616"/>
            <a:ext cx="3381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30" name="10 CuadroTexto">
            <a:extLst>
              <a:ext uri="{FF2B5EF4-FFF2-40B4-BE49-F238E27FC236}">
                <a16:creationId xmlns:a16="http://schemas.microsoft.com/office/drawing/2014/main" id="{4048C58D-E217-4D5F-A632-7771A508C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52" y="6075368"/>
            <a:ext cx="33623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100" b="1">
                <a:latin typeface="Arial" panose="020B0604020202020204" pitchFamily="34" charset="0"/>
              </a:rPr>
              <a:t> ultrabasica       básica       intermedia        acida </a:t>
            </a:r>
          </a:p>
        </p:txBody>
      </p:sp>
      <p:pic>
        <p:nvPicPr>
          <p:cNvPr id="60431" name="Picture 2">
            <a:extLst>
              <a:ext uri="{FF2B5EF4-FFF2-40B4-BE49-F238E27FC236}">
                <a16:creationId xmlns:a16="http://schemas.microsoft.com/office/drawing/2014/main" id="{312A0F38-29A6-4937-8F11-8BE307774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lum bright="-20000" contrast="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t="10564" r="4008" b="46317"/>
          <a:stretch/>
        </p:blipFill>
        <p:spPr bwMode="auto">
          <a:xfrm>
            <a:off x="7027633" y="2346330"/>
            <a:ext cx="4752528" cy="186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95137"/>
              </p:ext>
            </p:extLst>
          </p:nvPr>
        </p:nvGraphicFramePr>
        <p:xfrm>
          <a:off x="8256240" y="4584579"/>
          <a:ext cx="2629222" cy="1676400"/>
        </p:xfrm>
        <a:graphic>
          <a:graphicData uri="http://schemas.openxmlformats.org/drawingml/2006/table">
            <a:tbl>
              <a:tblPr/>
              <a:tblGrid>
                <a:gridCol w="1548173">
                  <a:extLst>
                    <a:ext uri="{9D8B030D-6E8A-4147-A177-3AD203B41FA5}">
                      <a16:colId xmlns:a16="http://schemas.microsoft.com/office/drawing/2014/main" val="3576244221"/>
                    </a:ext>
                  </a:extLst>
                </a:gridCol>
                <a:gridCol w="1081049">
                  <a:extLst>
                    <a:ext uri="{9D8B030D-6E8A-4147-A177-3AD203B41FA5}">
                      <a16:colId xmlns:a16="http://schemas.microsoft.com/office/drawing/2014/main" val="32906455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hololeucocrático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0 - 5%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960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leucocrático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5 - 35%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662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mesocrático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35 - 65%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40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melanocrático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65 - 90%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403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ultramáfico</a:t>
                      </a:r>
                      <a:endParaRPr lang="es-MX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90 - 100%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820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05736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692278" y="2492896"/>
            <a:ext cx="1760397" cy="1621891"/>
            <a:chOff x="7704963" y="1751337"/>
            <a:chExt cx="1760397" cy="1621891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E8DCA26-115C-4829-AED8-D6F28D2FB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581315" y="2489184"/>
              <a:ext cx="1621891" cy="14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10 CuadroTexto">
              <a:extLst>
                <a:ext uri="{FF2B5EF4-FFF2-40B4-BE49-F238E27FC236}">
                  <a16:creationId xmlns:a16="http://schemas.microsoft.com/office/drawing/2014/main" id="{0333B89A-B07E-416A-8280-6AB9AD8B6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4963" y="1925675"/>
              <a:ext cx="962590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Acida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intermedia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básica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ultrabásica</a:t>
              </a:r>
              <a:endParaRPr lang="es-MX" altLang="es-MX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1 Rectángulo">
              <a:extLst>
                <a:ext uri="{FF2B5EF4-FFF2-40B4-BE49-F238E27FC236}">
                  <a16:creationId xmlns:a16="http://schemas.microsoft.com/office/drawing/2014/main" id="{16CFED1C-A505-454A-BE24-ED0EEB653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3464" y="3060771"/>
              <a:ext cx="735013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&lt;45%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" name="9 Rectángulo">
              <a:extLst>
                <a:ext uri="{FF2B5EF4-FFF2-40B4-BE49-F238E27FC236}">
                  <a16:creationId xmlns:a16="http://schemas.microsoft.com/office/drawing/2014/main" id="{920751EE-478D-4770-A0C1-A5B925EEA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8525" y="2619971"/>
              <a:ext cx="882650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45-52 %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A560B9A2-AF4A-4C22-87FA-365914194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5695" y="2234650"/>
              <a:ext cx="877888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52-66%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" name="11 Rectángulo">
              <a:extLst>
                <a:ext uri="{FF2B5EF4-FFF2-40B4-BE49-F238E27FC236}">
                  <a16:creationId xmlns:a16="http://schemas.microsoft.com/office/drawing/2014/main" id="{B0184052-D7B5-4756-9AC0-676E5FCCD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7133" y="1864916"/>
              <a:ext cx="735012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&gt;62% SiO</a:t>
              </a:r>
              <a:r>
                <a:rPr lang="es-MX" altLang="es-MX" sz="9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677905"/>
              </p:ext>
            </p:extLst>
          </p:nvPr>
        </p:nvGraphicFramePr>
        <p:xfrm>
          <a:off x="2495600" y="2492896"/>
          <a:ext cx="2629222" cy="1676400"/>
        </p:xfrm>
        <a:graphic>
          <a:graphicData uri="http://schemas.openxmlformats.org/drawingml/2006/table">
            <a:tbl>
              <a:tblPr/>
              <a:tblGrid>
                <a:gridCol w="1548173">
                  <a:extLst>
                    <a:ext uri="{9D8B030D-6E8A-4147-A177-3AD203B41FA5}">
                      <a16:colId xmlns:a16="http://schemas.microsoft.com/office/drawing/2014/main" val="3576244221"/>
                    </a:ext>
                  </a:extLst>
                </a:gridCol>
                <a:gridCol w="1081049">
                  <a:extLst>
                    <a:ext uri="{9D8B030D-6E8A-4147-A177-3AD203B41FA5}">
                      <a16:colId xmlns:a16="http://schemas.microsoft.com/office/drawing/2014/main" val="32906455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hololeucocrático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0 - 5%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960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leucocrático</a:t>
                      </a:r>
                      <a:endParaRPr lang="es-MX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5 - 35%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662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mesocrático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35 - 65%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40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melanocrático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65 - 90%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403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ultramáfico</a:t>
                      </a:r>
                      <a:endParaRPr lang="es-MX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90 - 100%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820995"/>
                  </a:ext>
                </a:extLst>
              </a:tr>
            </a:tbl>
          </a:graphicData>
        </a:graphic>
      </p:graphicFrame>
      <p:pic>
        <p:nvPicPr>
          <p:cNvPr id="7170" name="Picture 2" descr="C:\Users\Pece\AppData\Local\Temp\x10sctmp8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1004533"/>
            <a:ext cx="6480720" cy="443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8052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73C7946-0856-4FD1-A776-25E419EA08BB}"/>
              </a:ext>
            </a:extLst>
          </p:cNvPr>
          <p:cNvSpPr txBox="1"/>
          <p:nvPr/>
        </p:nvSpPr>
        <p:spPr>
          <a:xfrm>
            <a:off x="1774825" y="692150"/>
            <a:ext cx="8640763" cy="569913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marL="11206" eaLnBrk="1" hangingPunct="1">
              <a:defRPr/>
            </a:pPr>
            <a:r>
              <a:rPr lang="es-MX" sz="3700" spc="-18" dirty="0">
                <a:solidFill>
                  <a:srgbClr val="FF0000"/>
                </a:solidFill>
                <a:latin typeface="Times New Roman"/>
                <a:cs typeface="Times New Roman"/>
              </a:rPr>
              <a:t>El contenido de álcalis también es importante</a:t>
            </a:r>
            <a:endParaRPr sz="3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2467" name="object 3">
            <a:extLst>
              <a:ext uri="{FF2B5EF4-FFF2-40B4-BE49-F238E27FC236}">
                <a16:creationId xmlns:a16="http://schemas.microsoft.com/office/drawing/2014/main" id="{04BFF2A5-E210-49C9-9234-93933F6B8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238375"/>
            <a:ext cx="11306175" cy="3716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12738" indent="-30162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127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127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FFFF"/>
              </a:buClr>
              <a:buFont typeface="Times New Roman" panose="02020603050405020304" pitchFamily="18" charset="0"/>
              <a:buChar char="•"/>
            </a:pP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Algunos grupos  de rocas ígneas son relativamente bajos en álcalis (Na</a:t>
            </a:r>
            <a:r>
              <a:rPr lang="es-MX" altLang="es-MX" sz="2700" baseline="-2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O y K</a:t>
            </a:r>
            <a:r>
              <a:rPr lang="es-MX" altLang="es-MX" sz="2700" baseline="-2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O) y se les llama </a:t>
            </a:r>
            <a:r>
              <a:rPr lang="es-MX" altLang="es-MX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subalcalinas</a:t>
            </a:r>
          </a:p>
          <a:p>
            <a:pPr eaLnBrk="1" hangingPunct="1">
              <a:spcBef>
                <a:spcPct val="0"/>
              </a:spcBef>
              <a:buClr>
                <a:srgbClr val="FFFFFF"/>
              </a:buClr>
              <a:buFont typeface="Times New Roman" panose="02020603050405020304" pitchFamily="18" charset="0"/>
              <a:buChar char="•"/>
            </a:pPr>
            <a:endParaRPr lang="es-MX" altLang="es-MX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675"/>
              </a:spcBef>
              <a:buClr>
                <a:srgbClr val="FFFFFF"/>
              </a:buClr>
              <a:buFont typeface="Times New Roman" panose="02020603050405020304" pitchFamily="18" charset="0"/>
              <a:buChar char="•"/>
            </a:pP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Algunos grupos  de rocas ígneas son relativamente altos en álcalis (Na</a:t>
            </a:r>
            <a:r>
              <a:rPr lang="es-MX" altLang="es-MX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O y K</a:t>
            </a:r>
            <a:r>
              <a:rPr lang="es-MX" altLang="es-MX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O, y se les llama </a:t>
            </a:r>
            <a:r>
              <a:rPr lang="es-MX" altLang="es-MX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alcalinas</a:t>
            </a:r>
          </a:p>
          <a:p>
            <a:pPr eaLnBrk="1" hangingPunct="1">
              <a:spcBef>
                <a:spcPts val="675"/>
              </a:spcBef>
              <a:buClr>
                <a:srgbClr val="FFFFFF"/>
              </a:buClr>
              <a:buFont typeface="Times New Roman" panose="02020603050405020304" pitchFamily="18" charset="0"/>
              <a:buChar char="•"/>
            </a:pPr>
            <a:endParaRPr lang="es-MX" altLang="es-MX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675"/>
              </a:spcBef>
              <a:buFont typeface="Arial" panose="020B0604020202020204" pitchFamily="34" charset="0"/>
              <a:buNone/>
            </a:pPr>
            <a:r>
              <a:rPr lang="es-MX" altLang="es-MX" sz="2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Estas pueden ser  </a:t>
            </a:r>
            <a:r>
              <a:rPr lang="es-MX" altLang="es-MX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sódicas o potásicas, </a:t>
            </a:r>
            <a:r>
              <a:rPr lang="es-MX" altLang="es-MX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dependiendo de cual es el dominante (Na o K)</a:t>
            </a:r>
          </a:p>
        </p:txBody>
      </p:sp>
    </p:spTree>
    <p:extLst>
      <p:ext uri="{BB962C8B-B14F-4D97-AF65-F5344CB8AC3E}">
        <p14:creationId xmlns:p14="http://schemas.microsoft.com/office/powerpoint/2010/main" val="31318977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5E043E3-B64C-4B50-9C55-4D3AF0B57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50" y="476250"/>
            <a:ext cx="4962525" cy="630238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s-MX" altLang="es-MX">
                <a:latin typeface="Times New Roman" panose="02020603050405020304" pitchFamily="18" charset="0"/>
                <a:cs typeface="Times New Roman" panose="02020603050405020304" pitchFamily="18" charset="0"/>
              </a:rPr>
              <a:t>Series Magmáticas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4D22612-1F0E-41A5-8DE0-2EB95C131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161712" cy="4465638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¿Podría la composición química de las rocas ígneas usarse con otro propósito diferente o adicional al de la clasificación química?, por ejemplo, ¿para distinguir entre familias, grupos (suites) o tipos de magmas? , ¿Por qué no?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s-MX" altLang="es-MX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Solo hay que experimentar manejando los datos químicos considerando afinidades químicas y comportamiento con respecto algún índice de diferenciación y ver si presentan alguna tendencia,  por ejemplo: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s-MX" altLang="es-MX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/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Álcalis Total (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s-MX" altLang="es-MX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 + K</a:t>
            </a:r>
            <a:r>
              <a:rPr lang="es-MX" altLang="es-MX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 eaLnBrk="1" hangingPunct="1"/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Sílice o “Silica” (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s-MX" altLang="es-MX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y saturación en silica </a:t>
            </a:r>
          </a:p>
          <a:p>
            <a:pPr lvl="1" algn="just" eaLnBrk="1" hangingPunct="1"/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Alúmina  (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MX" altLang="es-MX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MX" altLang="es-MX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altLang="es-MX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y saturación en alúmina</a:t>
            </a:r>
          </a:p>
          <a:p>
            <a:pPr lvl="1" algn="just" eaLnBrk="1" hangingPunct="1"/>
            <a:r>
              <a:rPr lang="es-MX" altLang="es-MX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Entre otros</a:t>
            </a:r>
          </a:p>
        </p:txBody>
      </p:sp>
    </p:spTree>
    <p:extLst>
      <p:ext uri="{BB962C8B-B14F-4D97-AF65-F5344CB8AC3E}">
        <p14:creationId xmlns:p14="http://schemas.microsoft.com/office/powerpoint/2010/main" val="36651949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1A83D8E0-B793-44B4-9CB0-4935AC32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604963"/>
            <a:ext cx="329247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 b="1" i="1">
                <a:solidFill>
                  <a:schemeClr val="accent2"/>
                </a:solidFill>
                <a:latin typeface="Arial" panose="020B0604020202020204" pitchFamily="34" charset="0"/>
              </a:rPr>
              <a:t>Rocas alcalinas: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s-MX" altLang="es-MX" sz="1600">
                <a:latin typeface="Arial" panose="020B0604020202020204" pitchFamily="34" charset="0"/>
              </a:rPr>
              <a:t> Subsaturadas en sílice</a:t>
            </a:r>
            <a:endParaRPr lang="es-MX" altLang="es-MX" sz="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s-MX" altLang="es-MX" sz="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s-MX" altLang="es-MX" sz="1600">
                <a:latin typeface="Arial" panose="020B0604020202020204" pitchFamily="34" charset="0"/>
              </a:rPr>
              <a:t> Contienen</a:t>
            </a:r>
            <a:r>
              <a:rPr lang="es-MX" altLang="es-MX" sz="1600" i="1">
                <a:latin typeface="Arial" panose="020B0604020202020204" pitchFamily="34" charset="0"/>
              </a:rPr>
              <a:t> ne</a:t>
            </a:r>
            <a:r>
              <a:rPr lang="es-MX" altLang="es-MX" sz="1600">
                <a:latin typeface="Arial" panose="020B0604020202020204" pitchFamily="34" charset="0"/>
              </a:rPr>
              <a:t> normativa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s-MX" altLang="es-MX" sz="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s-MX" altLang="es-MX" sz="1600">
                <a:latin typeface="Arial" panose="020B0604020202020204" pitchFamily="34" charset="0"/>
              </a:rPr>
              <a:t> Comúnmente incluyen alguno (s)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600">
                <a:latin typeface="Arial" panose="020B0604020202020204" pitchFamily="34" charset="0"/>
              </a:rPr>
              <a:t>    de los minerales:</a:t>
            </a:r>
          </a:p>
        </p:txBody>
      </p:sp>
      <p:sp>
        <p:nvSpPr>
          <p:cNvPr id="68611" name="Text Box 3">
            <a:extLst>
              <a:ext uri="{FF2B5EF4-FFF2-40B4-BE49-F238E27FC236}">
                <a16:creationId xmlns:a16="http://schemas.microsoft.com/office/drawing/2014/main" id="{9D8C9100-6328-40CC-967D-0AEF6E847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4713" y="3381375"/>
            <a:ext cx="3443287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ES" altLang="es-MX" sz="1600">
                <a:latin typeface="Arial" panose="020B0604020202020204" pitchFamily="34" charset="0"/>
              </a:rPr>
              <a:t> </a:t>
            </a:r>
            <a:r>
              <a:rPr lang="es-MX" altLang="es-MX" sz="1600">
                <a:latin typeface="Arial" panose="020B0604020202020204" pitchFamily="34" charset="0"/>
              </a:rPr>
              <a:t>Feldespatoides (nefelina, leucita)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Analcima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Feldespato alcalino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Anfíboles alcalinos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Clinopiroxenos alcalinos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Soluciones sólidas biotita-flogopita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s-MX" altLang="es-MX" sz="1600">
                <a:latin typeface="Arial" panose="020B0604020202020204" pitchFamily="34" charset="0"/>
              </a:rPr>
              <a:t> Olivino</a:t>
            </a:r>
            <a:endParaRPr lang="es-MX" altLang="es-MX" sz="2400">
              <a:latin typeface="Times New Roman" panose="02020603050405020304" pitchFamily="18" charset="0"/>
            </a:endParaRP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9E5CA3AE-2BEB-421F-A437-247F70071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362575"/>
            <a:ext cx="3276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MX" sz="1600" b="1">
                <a:solidFill>
                  <a:srgbClr val="FF3300"/>
                </a:solidFill>
                <a:latin typeface="Arial" panose="020B0604020202020204" pitchFamily="34" charset="0"/>
              </a:rPr>
              <a:t> </a:t>
            </a:r>
            <a:r>
              <a:rPr lang="es-ES" altLang="es-MX" sz="1600" b="1">
                <a:solidFill>
                  <a:srgbClr val="FF0000"/>
                </a:solidFill>
                <a:latin typeface="Arial" panose="020B0604020202020204" pitchFamily="34" charset="0"/>
              </a:rPr>
              <a:t>NO CONTIENEN:</a:t>
            </a:r>
            <a:r>
              <a:rPr lang="es-ES" altLang="es-MX" sz="1600" b="1">
                <a:solidFill>
                  <a:srgbClr val="FF3300"/>
                </a:solidFill>
                <a:latin typeface="Arial" panose="020B0604020202020204" pitchFamily="34" charset="0"/>
              </a:rPr>
              <a:t> </a:t>
            </a:r>
            <a:r>
              <a:rPr lang="es-ES" altLang="es-MX" sz="1600" b="1">
                <a:latin typeface="Arial" panose="020B0604020202020204" pitchFamily="34" charset="0"/>
              </a:rPr>
              <a:t>ORTOPIROXENO, CUARZO</a:t>
            </a:r>
            <a:endParaRPr lang="es-ES" altLang="es-MX" sz="1600">
              <a:latin typeface="Arial" panose="020B0604020202020204" pitchFamily="34" charset="0"/>
            </a:endParaRPr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BB0DA6BF-D091-4365-B229-860B40D29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04800"/>
            <a:ext cx="8077200" cy="4095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000" b="1">
                <a:solidFill>
                  <a:schemeClr val="accent2"/>
                </a:solidFill>
                <a:latin typeface="Tahoma" panose="020B0604030504040204" pitchFamily="34" charset="0"/>
              </a:rPr>
              <a:t>Clasificación basada en la composición química de roca total </a:t>
            </a:r>
          </a:p>
        </p:txBody>
      </p:sp>
      <p:sp>
        <p:nvSpPr>
          <p:cNvPr id="68614" name="Rectangle 6">
            <a:extLst>
              <a:ext uri="{FF2B5EF4-FFF2-40B4-BE49-F238E27FC236}">
                <a16:creationId xmlns:a16="http://schemas.microsoft.com/office/drawing/2014/main" id="{5DA68F15-4641-49B7-926C-627E356AD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004888"/>
            <a:ext cx="457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MX" sz="1800" b="1">
                <a:solidFill>
                  <a:srgbClr val="FF3300"/>
                </a:solidFill>
                <a:latin typeface="Tahoma" panose="020B0604030504040204" pitchFamily="34" charset="0"/>
              </a:rPr>
              <a:t>Series de rocas magmáticas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728662" y="1604963"/>
            <a:ext cx="5916613" cy="4867275"/>
            <a:chOff x="986630" y="1631653"/>
            <a:chExt cx="5916613" cy="4867275"/>
          </a:xfrm>
        </p:grpSpPr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130E34A3-62FF-49C1-A4D9-14E7B9261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630" y="1631653"/>
              <a:ext cx="5916613" cy="486727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Arial" panose="020B0604020202020204" pitchFamily="34" charset="0"/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E057E9B5-792B-473C-8C35-C5CC8FB385FB}"/>
                </a:ext>
              </a:extLst>
            </p:cNvPr>
            <p:cNvSpPr txBox="1"/>
            <p:nvPr/>
          </p:nvSpPr>
          <p:spPr>
            <a:xfrm>
              <a:off x="3107530" y="2938166"/>
              <a:ext cx="3629025" cy="180022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11206" eaLnBrk="1" hangingPunct="1">
                <a:defRPr/>
              </a:pPr>
              <a:r>
                <a:rPr sz="3177" dirty="0">
                  <a:solidFill>
                    <a:srgbClr val="FF0000"/>
                  </a:solidFill>
                  <a:latin typeface="Times New Roman"/>
                  <a:cs typeface="Times New Roman"/>
                </a:rPr>
                <a:t>Al</a:t>
              </a:r>
              <a:r>
                <a:rPr lang="es-MX" sz="3177" dirty="0">
                  <a:solidFill>
                    <a:srgbClr val="FF0000"/>
                  </a:solidFill>
                  <a:latin typeface="Times New Roman"/>
                  <a:cs typeface="Times New Roman"/>
                </a:rPr>
                <a:t>c</a:t>
              </a:r>
              <a:r>
                <a:rPr sz="3177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alin</a:t>
              </a:r>
              <a:r>
                <a:rPr lang="es-MX" sz="3177" dirty="0">
                  <a:solidFill>
                    <a:srgbClr val="FF0000"/>
                  </a:solidFill>
                  <a:latin typeface="Times New Roman"/>
                  <a:cs typeface="Times New Roman"/>
                </a:rPr>
                <a:t>as</a:t>
              </a:r>
              <a:endParaRPr sz="3177" dirty="0">
                <a:latin typeface="Times New Roman"/>
                <a:cs typeface="Times New Roman"/>
              </a:endParaRPr>
            </a:p>
            <a:p>
              <a:pPr eaLnBrk="1" hangingPunct="1">
                <a:defRPr/>
              </a:pPr>
              <a:endParaRPr sz="3177" dirty="0">
                <a:latin typeface="Times New Roman"/>
                <a:cs typeface="Times New Roman"/>
              </a:endParaRPr>
            </a:p>
            <a:p>
              <a:pPr marL="1423223" eaLnBrk="1" hangingPunct="1">
                <a:spcBef>
                  <a:spcPts val="2594"/>
                </a:spcBef>
                <a:defRPr/>
              </a:pPr>
              <a:r>
                <a:rPr sz="3177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Subal</a:t>
              </a:r>
              <a:r>
                <a:rPr lang="es-MX" sz="3177" dirty="0">
                  <a:solidFill>
                    <a:srgbClr val="FF0000"/>
                  </a:solidFill>
                  <a:latin typeface="Times New Roman"/>
                  <a:cs typeface="Times New Roman"/>
                </a:rPr>
                <a:t>c</a:t>
              </a:r>
              <a:r>
                <a:rPr sz="3177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alin</a:t>
              </a:r>
              <a:r>
                <a:rPr lang="es-MX" sz="3177" dirty="0">
                  <a:solidFill>
                    <a:srgbClr val="FF0000"/>
                  </a:solidFill>
                  <a:latin typeface="Times New Roman"/>
                  <a:cs typeface="Times New Roman"/>
                </a:rPr>
                <a:t>as</a:t>
              </a:r>
              <a:endParaRPr sz="3177" dirty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4042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>
            <a:extLst>
              <a:ext uri="{FF2B5EF4-FFF2-40B4-BE49-F238E27FC236}">
                <a16:creationId xmlns:a16="http://schemas.microsoft.com/office/drawing/2014/main" id="{12C3AA5A-402B-4822-B2FB-4DF6F4D37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908050"/>
            <a:ext cx="374332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2000" b="1" u="sng">
                <a:solidFill>
                  <a:srgbClr val="FF3300"/>
                </a:solidFill>
                <a:latin typeface="Arial" panose="020B0604020202020204" pitchFamily="34" charset="0"/>
              </a:rPr>
              <a:t>Diagrama TAS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Times New Roman" panose="02020603050405020304" pitchFamily="18" charset="0"/>
              </a:rPr>
              <a:t>IUGS, Le Bas et al. (1986)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2000" b="1" u="sng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Se aplica a rocas volcánicas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frescas (H</a:t>
            </a:r>
            <a:r>
              <a:rPr lang="es-ES" altLang="es-MX" sz="1400" b="1" baseline="-20000">
                <a:latin typeface="Arial" panose="020B0604020202020204" pitchFamily="34" charset="0"/>
              </a:rPr>
              <a:t>2</a:t>
            </a:r>
            <a:r>
              <a:rPr lang="es-ES" altLang="es-MX" sz="1400" b="1">
                <a:latin typeface="Arial" panose="020B0604020202020204" pitchFamily="34" charset="0"/>
              </a:rPr>
              <a:t>O&lt;2% y CO</a:t>
            </a:r>
            <a:r>
              <a:rPr lang="es-ES" altLang="es-MX" sz="1400" b="1" baseline="-20000">
                <a:latin typeface="Arial" panose="020B0604020202020204" pitchFamily="34" charset="0"/>
              </a:rPr>
              <a:t>2</a:t>
            </a:r>
            <a:r>
              <a:rPr lang="es-ES" altLang="es-MX" sz="1400" b="1">
                <a:latin typeface="Arial" panose="020B0604020202020204" pitchFamily="34" charset="0"/>
              </a:rPr>
              <a:t> &lt; 0.5%)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en las que no es posible determinar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la composición modal.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Los análisis deben ser recalculados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al 100% en base seca (sin H</a:t>
            </a:r>
            <a:r>
              <a:rPr lang="es-ES" altLang="es-MX" sz="1400" b="1" baseline="-20000">
                <a:latin typeface="Arial" panose="020B0604020202020204" pitchFamily="34" charset="0"/>
              </a:rPr>
              <a:t>2</a:t>
            </a:r>
            <a:r>
              <a:rPr lang="es-ES" altLang="es-MX" sz="1400" b="1">
                <a:latin typeface="Arial" panose="020B0604020202020204" pitchFamily="34" charset="0"/>
              </a:rPr>
              <a:t>O y CO</a:t>
            </a:r>
            <a:r>
              <a:rPr lang="es-ES" altLang="es-MX" sz="1400" b="1" baseline="-20000">
                <a:latin typeface="Arial" panose="020B0604020202020204" pitchFamily="34" charset="0"/>
              </a:rPr>
              <a:t>2</a:t>
            </a:r>
            <a:r>
              <a:rPr lang="es-ES" altLang="es-MX" sz="1400" b="1">
                <a:latin typeface="Arial" panose="020B0604020202020204" pitchFamily="34" charset="0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PPC).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Se apoya en norma CIPW.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Basalto: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Basalto alcalino: </a:t>
            </a:r>
            <a:r>
              <a:rPr lang="es-ES" altLang="es-MX" sz="1400" b="1" i="1">
                <a:latin typeface="Arial" panose="020B0604020202020204" pitchFamily="34" charset="0"/>
              </a:rPr>
              <a:t>ne</a:t>
            </a:r>
            <a:r>
              <a:rPr lang="es-ES" altLang="es-MX" sz="1400" b="1">
                <a:latin typeface="Arial" panose="020B0604020202020204" pitchFamily="34" charset="0"/>
              </a:rPr>
              <a:t> normativa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Basalto subalcalino: </a:t>
            </a:r>
            <a:r>
              <a:rPr lang="es-ES" altLang="es-MX" sz="1400" b="1" i="1">
                <a:latin typeface="Arial" panose="020B0604020202020204" pitchFamily="34" charset="0"/>
              </a:rPr>
              <a:t>hy</a:t>
            </a:r>
            <a:r>
              <a:rPr lang="es-ES" altLang="es-MX" sz="1400" b="1">
                <a:latin typeface="Arial" panose="020B0604020202020204" pitchFamily="34" charset="0"/>
              </a:rPr>
              <a:t>, </a:t>
            </a:r>
            <a:r>
              <a:rPr lang="es-ES" altLang="es-MX" sz="1400" b="1" i="1">
                <a:latin typeface="Arial" panose="020B0604020202020204" pitchFamily="34" charset="0"/>
              </a:rPr>
              <a:t>q</a:t>
            </a:r>
            <a:r>
              <a:rPr lang="es-ES" altLang="es-MX" sz="1400" b="1">
                <a:latin typeface="Arial" panose="020B0604020202020204" pitchFamily="34" charset="0"/>
              </a:rPr>
              <a:t> norm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Tefrita: &lt; 10 % </a:t>
            </a:r>
            <a:r>
              <a:rPr lang="es-ES" altLang="es-MX" sz="1400" b="1" i="1">
                <a:latin typeface="Arial" panose="020B0604020202020204" pitchFamily="34" charset="0"/>
              </a:rPr>
              <a:t>ol </a:t>
            </a:r>
            <a:r>
              <a:rPr lang="es-ES" altLang="es-MX" sz="1400" b="1">
                <a:latin typeface="Arial" panose="020B0604020202020204" pitchFamily="34" charset="0"/>
              </a:rPr>
              <a:t>norm.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>
                <a:latin typeface="Arial" panose="020B0604020202020204" pitchFamily="34" charset="0"/>
              </a:rPr>
              <a:t>Basanita: &gt; 10 % </a:t>
            </a:r>
            <a:r>
              <a:rPr lang="es-ES" altLang="es-MX" sz="1400" b="1" i="1">
                <a:latin typeface="Arial" panose="020B0604020202020204" pitchFamily="34" charset="0"/>
              </a:rPr>
              <a:t>ol </a:t>
            </a:r>
            <a:r>
              <a:rPr lang="es-ES" altLang="es-MX" sz="1400" b="1">
                <a:latin typeface="Arial" panose="020B0604020202020204" pitchFamily="34" charset="0"/>
              </a:rPr>
              <a:t>norm.</a:t>
            </a:r>
            <a:endParaRPr lang="es-ES" altLang="es-MX" sz="1400" b="1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400" b="1">
                <a:latin typeface="Arial" panose="020B0604020202020204" pitchFamily="34" charset="0"/>
              </a:rPr>
              <a:t>Traquita: </a:t>
            </a:r>
            <a:r>
              <a:rPr lang="es-MX" altLang="es-MX" sz="1400" b="1" i="1">
                <a:latin typeface="Arial" panose="020B0604020202020204" pitchFamily="34" charset="0"/>
              </a:rPr>
              <a:t>q</a:t>
            </a:r>
            <a:r>
              <a:rPr lang="es-MX" altLang="es-MX" sz="1400" b="1">
                <a:latin typeface="Arial" panose="020B0604020202020204" pitchFamily="34" charset="0"/>
              </a:rPr>
              <a:t> &lt; 20% en </a:t>
            </a:r>
            <a:r>
              <a:rPr lang="es-MX" altLang="es-MX" sz="1400" b="1" i="1">
                <a:latin typeface="Arial" panose="020B0604020202020204" pitchFamily="34" charset="0"/>
              </a:rPr>
              <a:t>q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ab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an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400" b="1">
                <a:latin typeface="Arial" panose="020B0604020202020204" pitchFamily="34" charset="0"/>
              </a:rPr>
              <a:t>Traquidacita: </a:t>
            </a:r>
            <a:r>
              <a:rPr lang="es-MX" altLang="es-MX" sz="1400" b="1" i="1">
                <a:latin typeface="Arial" panose="020B0604020202020204" pitchFamily="34" charset="0"/>
              </a:rPr>
              <a:t>q</a:t>
            </a:r>
            <a:r>
              <a:rPr lang="es-MX" altLang="es-MX" sz="1400" b="1">
                <a:latin typeface="Arial" panose="020B0604020202020204" pitchFamily="34" charset="0"/>
              </a:rPr>
              <a:t> &gt; 20% en </a:t>
            </a:r>
            <a:r>
              <a:rPr lang="es-MX" altLang="es-MX" sz="1400" b="1" i="1">
                <a:latin typeface="Arial" panose="020B0604020202020204" pitchFamily="34" charset="0"/>
              </a:rPr>
              <a:t>q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ab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an</a:t>
            </a:r>
            <a:r>
              <a:rPr lang="es-MX" altLang="es-MX" sz="1400" b="1">
                <a:latin typeface="Arial" panose="020B0604020202020204" pitchFamily="34" charset="0"/>
              </a:rPr>
              <a:t>+</a:t>
            </a:r>
            <a:r>
              <a:rPr lang="es-MX" altLang="es-MX" sz="1400" b="1" i="1">
                <a:latin typeface="Arial" panose="020B0604020202020204" pitchFamily="34" charset="0"/>
              </a:rPr>
              <a:t>or</a:t>
            </a:r>
            <a:endParaRPr lang="es-MX" altLang="es-MX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400" b="1">
              <a:latin typeface="Arial" panose="020B0604020202020204" pitchFamily="34" charset="0"/>
            </a:endParaRPr>
          </a:p>
        </p:txBody>
      </p:sp>
      <p:graphicFrame>
        <p:nvGraphicFramePr>
          <p:cNvPr id="72707" name="Object 3">
            <a:extLst>
              <a:ext uri="{FF2B5EF4-FFF2-40B4-BE49-F238E27FC236}">
                <a16:creationId xmlns:a16="http://schemas.microsoft.com/office/drawing/2014/main" id="{9524990C-54C5-498E-B239-C20D8F4569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988" y="908050"/>
          <a:ext cx="5622925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Image" r:id="rId4" imgW="12008472" imgH="12364278" progId="Photoshop.Image.9">
                  <p:embed/>
                </p:oleObj>
              </mc:Choice>
              <mc:Fallback>
                <p:oleObj name="Image" r:id="rId4" imgW="12008472" imgH="12364278" progId="Photoshop.Image.9">
                  <p:embed/>
                  <p:pic>
                    <p:nvPicPr>
                      <p:cNvPr id="72707" name="Object 3">
                        <a:extLst>
                          <a:ext uri="{FF2B5EF4-FFF2-40B4-BE49-F238E27FC236}">
                            <a16:creationId xmlns:a16="http://schemas.microsoft.com/office/drawing/2014/main" id="{9524990C-54C5-498E-B239-C20D8F4569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8" y="908050"/>
                        <a:ext cx="5622925" cy="57912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8" name="Rectangle 4">
            <a:extLst>
              <a:ext uri="{FF2B5EF4-FFF2-40B4-BE49-F238E27FC236}">
                <a16:creationId xmlns:a16="http://schemas.microsoft.com/office/drawing/2014/main" id="{9DF7B4B8-BDCC-4A25-B2E1-0EC9459E2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76200"/>
            <a:ext cx="8001000" cy="669925"/>
          </a:xfrm>
          <a:prstGeom prst="rect">
            <a:avLst/>
          </a:prstGeom>
          <a:solidFill>
            <a:srgbClr val="FFCC66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chemeClr val="accent2"/>
                </a:solidFill>
                <a:latin typeface="Tahoma" panose="020B0604030504040204" pitchFamily="34" charset="0"/>
              </a:rPr>
              <a:t>Clasificación de rocas volcánicas basada en la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chemeClr val="accent2"/>
                </a:solidFill>
                <a:latin typeface="Tahoma" panose="020B0604030504040204" pitchFamily="34" charset="0"/>
              </a:rPr>
              <a:t>composición química de roca total </a:t>
            </a:r>
          </a:p>
        </p:txBody>
      </p:sp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F84336B4-4094-4867-B99A-3FA1A54C5284}"/>
              </a:ext>
            </a:extLst>
          </p:cNvPr>
          <p:cNvCxnSpPr/>
          <p:nvPr/>
        </p:nvCxnSpPr>
        <p:spPr>
          <a:xfrm flipV="1">
            <a:off x="1235075" y="2533650"/>
            <a:ext cx="4032250" cy="1943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24E3D960-5A0A-43B8-AE6F-16ECE9F498A4}"/>
              </a:ext>
            </a:extLst>
          </p:cNvPr>
          <p:cNvCxnSpPr/>
          <p:nvPr/>
        </p:nvCxnSpPr>
        <p:spPr>
          <a:xfrm flipV="1">
            <a:off x="1955800" y="1309688"/>
            <a:ext cx="71438" cy="43910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1CE098E7-924A-431D-A0BA-477BC1E1CBA7}"/>
              </a:ext>
            </a:extLst>
          </p:cNvPr>
          <p:cNvCxnSpPr/>
          <p:nvPr/>
        </p:nvCxnSpPr>
        <p:spPr>
          <a:xfrm flipV="1">
            <a:off x="2836863" y="1306513"/>
            <a:ext cx="73025" cy="439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75461B3D-3BFB-4A43-AC49-9ADA0C9244CD}"/>
              </a:ext>
            </a:extLst>
          </p:cNvPr>
          <p:cNvCxnSpPr/>
          <p:nvPr/>
        </p:nvCxnSpPr>
        <p:spPr>
          <a:xfrm flipV="1">
            <a:off x="4619625" y="1403350"/>
            <a:ext cx="73025" cy="4225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3" name="CuadroTexto 1">
            <a:extLst>
              <a:ext uri="{FF2B5EF4-FFF2-40B4-BE49-F238E27FC236}">
                <a16:creationId xmlns:a16="http://schemas.microsoft.com/office/drawing/2014/main" id="{CFA3F367-D9A4-4A89-8EB8-D95D9B091600}"/>
              </a:ext>
            </a:extLst>
          </p:cNvPr>
          <p:cNvSpPr txBox="1">
            <a:spLocks noChangeArrowheads="1"/>
          </p:cNvSpPr>
          <p:nvPr/>
        </p:nvSpPr>
        <p:spPr bwMode="auto">
          <a:xfrm rot="-1665774">
            <a:off x="2344738" y="2628900"/>
            <a:ext cx="1812925" cy="3683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>
                <a:latin typeface="Arial" panose="020B0604020202020204" pitchFamily="34" charset="0"/>
              </a:rPr>
              <a:t>Rocas Alcalinas</a:t>
            </a:r>
          </a:p>
        </p:txBody>
      </p:sp>
      <p:sp>
        <p:nvSpPr>
          <p:cNvPr id="72714" name="CuadroTexto 6">
            <a:extLst>
              <a:ext uri="{FF2B5EF4-FFF2-40B4-BE49-F238E27FC236}">
                <a16:creationId xmlns:a16="http://schemas.microsoft.com/office/drawing/2014/main" id="{3EFEDADC-3C57-401A-A2F3-C27A0DC2F758}"/>
              </a:ext>
            </a:extLst>
          </p:cNvPr>
          <p:cNvSpPr txBox="1">
            <a:spLocks noChangeArrowheads="1"/>
          </p:cNvSpPr>
          <p:nvPr/>
        </p:nvSpPr>
        <p:spPr bwMode="auto">
          <a:xfrm rot="-1566578">
            <a:off x="2476500" y="3759200"/>
            <a:ext cx="2312988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800">
                <a:latin typeface="Arial" panose="020B0604020202020204" pitchFamily="34" charset="0"/>
              </a:rPr>
              <a:t>Rocas Sub-Alcalinas</a:t>
            </a:r>
          </a:p>
        </p:txBody>
      </p:sp>
    </p:spTree>
    <p:extLst>
      <p:ext uri="{BB962C8B-B14F-4D97-AF65-F5344CB8AC3E}">
        <p14:creationId xmlns:p14="http://schemas.microsoft.com/office/powerpoint/2010/main" val="892136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upo 1">
            <a:extLst>
              <a:ext uri="{FF2B5EF4-FFF2-40B4-BE49-F238E27FC236}">
                <a16:creationId xmlns:a16="http://schemas.microsoft.com/office/drawing/2014/main" id="{4664FC8C-A17B-4448-9A41-6996405D93D9}"/>
              </a:ext>
            </a:extLst>
          </p:cNvPr>
          <p:cNvGrpSpPr>
            <a:grpSpLocks/>
          </p:cNvGrpSpPr>
          <p:nvPr/>
        </p:nvGrpSpPr>
        <p:grpSpPr bwMode="auto">
          <a:xfrm>
            <a:off x="2424113" y="404813"/>
            <a:ext cx="7488237" cy="6192837"/>
            <a:chOff x="900113" y="404813"/>
            <a:chExt cx="7488237" cy="6192837"/>
          </a:xfrm>
        </p:grpSpPr>
        <p:sp>
          <p:nvSpPr>
            <p:cNvPr id="76803" name="Freeform 2">
              <a:extLst>
                <a:ext uri="{FF2B5EF4-FFF2-40B4-BE49-F238E27FC236}">
                  <a16:creationId xmlns:a16="http://schemas.microsoft.com/office/drawing/2014/main" id="{C3D6D53F-6E04-4D57-B99F-DD8F362C3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3663" y="4365625"/>
              <a:ext cx="720725" cy="215900"/>
            </a:xfrm>
            <a:custGeom>
              <a:avLst/>
              <a:gdLst>
                <a:gd name="T0" fmla="*/ 0 w 454"/>
                <a:gd name="T1" fmla="*/ 2147483646 h 136"/>
                <a:gd name="T2" fmla="*/ 2147483646 w 454"/>
                <a:gd name="T3" fmla="*/ 0 h 136"/>
                <a:gd name="T4" fmla="*/ 0 60000 65536"/>
                <a:gd name="T5" fmla="*/ 0 60000 65536"/>
                <a:gd name="T6" fmla="*/ 0 w 454"/>
                <a:gd name="T7" fmla="*/ 0 h 136"/>
                <a:gd name="T8" fmla="*/ 454 w 454"/>
                <a:gd name="T9" fmla="*/ 136 h 1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4" h="136">
                  <a:moveTo>
                    <a:pt x="0" y="136"/>
                  </a:moveTo>
                  <a:cubicBezTo>
                    <a:pt x="0" y="136"/>
                    <a:pt x="227" y="68"/>
                    <a:pt x="454" y="0"/>
                  </a:cubicBez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76804" name="Line 3">
              <a:extLst>
                <a:ext uri="{FF2B5EF4-FFF2-40B4-BE49-F238E27FC236}">
                  <a16:creationId xmlns:a16="http://schemas.microsoft.com/office/drawing/2014/main" id="{8CC4DB61-7D61-4714-8CFD-D509C3908D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8175" y="2852738"/>
              <a:ext cx="2519363" cy="295275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76805" name="Line 4">
              <a:extLst>
                <a:ext uri="{FF2B5EF4-FFF2-40B4-BE49-F238E27FC236}">
                  <a16:creationId xmlns:a16="http://schemas.microsoft.com/office/drawing/2014/main" id="{F7853412-FB0B-4C05-899D-A97E577F8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7538" y="1412875"/>
              <a:ext cx="2160587" cy="1439863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pic>
          <p:nvPicPr>
            <p:cNvPr id="76806" name="Picture 6">
              <a:extLst>
                <a:ext uri="{FF2B5EF4-FFF2-40B4-BE49-F238E27FC236}">
                  <a16:creationId xmlns:a16="http://schemas.microsoft.com/office/drawing/2014/main" id="{B37DA8FE-A846-43B6-A7A3-15C640F2F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113" y="404813"/>
              <a:ext cx="7068644" cy="6192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07" name="Oval 7">
              <a:extLst>
                <a:ext uri="{FF2B5EF4-FFF2-40B4-BE49-F238E27FC236}">
                  <a16:creationId xmlns:a16="http://schemas.microsoft.com/office/drawing/2014/main" id="{31689D56-122B-44AF-846A-265ED57B2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927" y="4152997"/>
              <a:ext cx="1495549" cy="1615523"/>
            </a:xfrm>
            <a:prstGeom prst="ellipse">
              <a:avLst/>
            </a:prstGeom>
            <a:solidFill>
              <a:schemeClr val="accent2">
                <a:alpha val="58823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Arial" panose="020B0604020202020204" pitchFamily="34" charset="0"/>
              </a:endParaRPr>
            </a:p>
          </p:txBody>
        </p:sp>
        <p:sp>
          <p:nvSpPr>
            <p:cNvPr id="76808" name="Text Box 8">
              <a:extLst>
                <a:ext uri="{FF2B5EF4-FFF2-40B4-BE49-F238E27FC236}">
                  <a16:creationId xmlns:a16="http://schemas.microsoft.com/office/drawing/2014/main" id="{9F0F26FA-4653-4209-A63A-D4C37076FE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927" y="4668710"/>
              <a:ext cx="1415772" cy="64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>
                  <a:latin typeface="Arial" panose="020B0604020202020204" pitchFamily="34" charset="0"/>
                </a:rPr>
                <a:t>Basaltos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>
                  <a:latin typeface="Arial" panose="020B0604020202020204" pitchFamily="34" charset="0"/>
                </a:rPr>
                <a:t>(y/o gabros)</a:t>
              </a:r>
            </a:p>
          </p:txBody>
        </p:sp>
        <p:sp>
          <p:nvSpPr>
            <p:cNvPr id="76809" name="Oval 9">
              <a:extLst>
                <a:ext uri="{FF2B5EF4-FFF2-40B4-BE49-F238E27FC236}">
                  <a16:creationId xmlns:a16="http://schemas.microsoft.com/office/drawing/2014/main" id="{4C40590F-C46B-409D-B81E-63C5EB8FD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4536" y="3182828"/>
              <a:ext cx="1359182" cy="1809271"/>
            </a:xfrm>
            <a:prstGeom prst="ellipse">
              <a:avLst/>
            </a:prstGeom>
            <a:solidFill>
              <a:srgbClr val="FF5050">
                <a:alpha val="58823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MX" altLang="es-MX" sz="1800">
                <a:latin typeface="Arial" panose="020B0604020202020204" pitchFamily="34" charset="0"/>
              </a:endParaRPr>
            </a:p>
          </p:txBody>
        </p:sp>
        <p:sp>
          <p:nvSpPr>
            <p:cNvPr id="76810" name="Text Box 10">
              <a:extLst>
                <a:ext uri="{FF2B5EF4-FFF2-40B4-BE49-F238E27FC236}">
                  <a16:creationId xmlns:a16="http://schemas.microsoft.com/office/drawing/2014/main" id="{DD50E8F5-A0BE-4A10-A94E-E9330448BB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9405" y="2407833"/>
              <a:ext cx="1471573" cy="646779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>
                  <a:latin typeface="Arial" panose="020B0604020202020204" pitchFamily="34" charset="0"/>
                </a:rPr>
                <a:t>Riolitas (y/o granitos)</a:t>
              </a:r>
            </a:p>
          </p:txBody>
        </p:sp>
        <p:sp>
          <p:nvSpPr>
            <p:cNvPr id="76811" name="Freeform 11">
              <a:extLst>
                <a:ext uri="{FF2B5EF4-FFF2-40B4-BE49-F238E27FC236}">
                  <a16:creationId xmlns:a16="http://schemas.microsoft.com/office/drawing/2014/main" id="{AA5499E2-8995-4D02-B8DF-DFF8C0695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228" y="921951"/>
              <a:ext cx="3262336" cy="3360686"/>
            </a:xfrm>
            <a:custGeom>
              <a:avLst/>
              <a:gdLst>
                <a:gd name="T0" fmla="*/ 0 w 2177"/>
                <a:gd name="T1" fmla="*/ 2147483646 h 2359"/>
                <a:gd name="T2" fmla="*/ 2147483646 w 2177"/>
                <a:gd name="T3" fmla="*/ 2147483646 h 2359"/>
                <a:gd name="T4" fmla="*/ 2147483646 w 2177"/>
                <a:gd name="T5" fmla="*/ 2147483646 h 2359"/>
                <a:gd name="T6" fmla="*/ 2147483646 w 2177"/>
                <a:gd name="T7" fmla="*/ 2147483646 h 2359"/>
                <a:gd name="T8" fmla="*/ 2147483646 w 2177"/>
                <a:gd name="T9" fmla="*/ 2147483646 h 2359"/>
                <a:gd name="T10" fmla="*/ 2147483646 w 2177"/>
                <a:gd name="T11" fmla="*/ 0 h 23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77"/>
                <a:gd name="T19" fmla="*/ 0 h 2359"/>
                <a:gd name="T20" fmla="*/ 2177 w 2177"/>
                <a:gd name="T21" fmla="*/ 2359 h 23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77" h="2359">
                  <a:moveTo>
                    <a:pt x="0" y="2359"/>
                  </a:moveTo>
                  <a:cubicBezTo>
                    <a:pt x="143" y="2060"/>
                    <a:pt x="287" y="1761"/>
                    <a:pt x="408" y="1542"/>
                  </a:cubicBezTo>
                  <a:cubicBezTo>
                    <a:pt x="529" y="1323"/>
                    <a:pt x="589" y="1209"/>
                    <a:pt x="725" y="1043"/>
                  </a:cubicBezTo>
                  <a:cubicBezTo>
                    <a:pt x="861" y="877"/>
                    <a:pt x="1042" y="695"/>
                    <a:pt x="1224" y="544"/>
                  </a:cubicBezTo>
                  <a:cubicBezTo>
                    <a:pt x="1406" y="393"/>
                    <a:pt x="1655" y="227"/>
                    <a:pt x="1814" y="136"/>
                  </a:cubicBezTo>
                  <a:cubicBezTo>
                    <a:pt x="1973" y="45"/>
                    <a:pt x="2075" y="22"/>
                    <a:pt x="2177" y="0"/>
                  </a:cubicBezTo>
                </a:path>
              </a:pathLst>
            </a:custGeom>
            <a:noFill/>
            <a:ln w="76200" cmpd="sng">
              <a:solidFill>
                <a:srgbClr val="008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76812" name="Freeform 12">
              <a:extLst>
                <a:ext uri="{FF2B5EF4-FFF2-40B4-BE49-F238E27FC236}">
                  <a16:creationId xmlns:a16="http://schemas.microsoft.com/office/drawing/2014/main" id="{F601584F-B9F2-4EDA-BC46-68E61FB46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212" y="3959248"/>
              <a:ext cx="3681929" cy="1247970"/>
            </a:xfrm>
            <a:custGeom>
              <a:avLst/>
              <a:gdLst>
                <a:gd name="T0" fmla="*/ 2147483646 w 2457"/>
                <a:gd name="T1" fmla="*/ 2147483646 h 876"/>
                <a:gd name="T2" fmla="*/ 2147483646 w 2457"/>
                <a:gd name="T3" fmla="*/ 2147483646 h 876"/>
                <a:gd name="T4" fmla="*/ 2147483646 w 2457"/>
                <a:gd name="T5" fmla="*/ 2147483646 h 876"/>
                <a:gd name="T6" fmla="*/ 2147483646 w 2457"/>
                <a:gd name="T7" fmla="*/ 2147483646 h 876"/>
                <a:gd name="T8" fmla="*/ 2147483646 w 2457"/>
                <a:gd name="T9" fmla="*/ 2147483646 h 876"/>
                <a:gd name="T10" fmla="*/ 2147483646 w 2457"/>
                <a:gd name="T11" fmla="*/ 0 h 8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57"/>
                <a:gd name="T19" fmla="*/ 0 h 876"/>
                <a:gd name="T20" fmla="*/ 2457 w 2457"/>
                <a:gd name="T21" fmla="*/ 876 h 8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57" h="876">
                  <a:moveTo>
                    <a:pt x="98" y="861"/>
                  </a:moveTo>
                  <a:cubicBezTo>
                    <a:pt x="49" y="868"/>
                    <a:pt x="0" y="876"/>
                    <a:pt x="98" y="816"/>
                  </a:cubicBezTo>
                  <a:cubicBezTo>
                    <a:pt x="196" y="756"/>
                    <a:pt x="461" y="596"/>
                    <a:pt x="688" y="498"/>
                  </a:cubicBezTo>
                  <a:cubicBezTo>
                    <a:pt x="915" y="400"/>
                    <a:pt x="1225" y="294"/>
                    <a:pt x="1459" y="226"/>
                  </a:cubicBezTo>
                  <a:cubicBezTo>
                    <a:pt x="1693" y="158"/>
                    <a:pt x="1928" y="128"/>
                    <a:pt x="2094" y="90"/>
                  </a:cubicBezTo>
                  <a:cubicBezTo>
                    <a:pt x="2260" y="52"/>
                    <a:pt x="2358" y="26"/>
                    <a:pt x="2457" y="0"/>
                  </a:cubicBezTo>
                </a:path>
              </a:pathLst>
            </a:custGeom>
            <a:noFill/>
            <a:ln w="76200" cmpd="sng">
              <a:solidFill>
                <a:srgbClr val="FF66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76813" name="Text Box 13">
              <a:extLst>
                <a:ext uri="{FF2B5EF4-FFF2-40B4-BE49-F238E27FC236}">
                  <a16:creationId xmlns:a16="http://schemas.microsoft.com/office/drawing/2014/main" id="{0DFDB86E-2E9E-4508-90E8-DBAF062BD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5603" y="1179808"/>
              <a:ext cx="1351652" cy="646331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>
                  <a:latin typeface="Arial" panose="020B0604020202020204" pitchFamily="34" charset="0"/>
                </a:rPr>
                <a:t>Saturación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>
                  <a:latin typeface="Arial" panose="020B0604020202020204" pitchFamily="34" charset="0"/>
                </a:rPr>
                <a:t>en sílice</a:t>
              </a:r>
            </a:p>
          </p:txBody>
        </p:sp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43FFA741-C625-454C-81E9-BBAAA1951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175" y="2337025"/>
              <a:ext cx="3821294" cy="6154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 b="1">
                  <a:solidFill>
                    <a:srgbClr val="008000"/>
                  </a:solidFill>
                  <a:latin typeface="Arial" panose="020B0604020202020204" pitchFamily="34" charset="0"/>
                </a:rPr>
                <a:t>Series Alcalinas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>
                  <a:solidFill>
                    <a:srgbClr val="008000"/>
                  </a:solidFill>
                  <a:latin typeface="Arial" panose="020B0604020202020204" pitchFamily="34" charset="0"/>
                </a:rPr>
                <a:t>Evolucionan hacia rocas sub-saturadas</a:t>
              </a:r>
            </a:p>
          </p:txBody>
        </p:sp>
        <p:sp>
          <p:nvSpPr>
            <p:cNvPr id="76815" name="Text Box 15">
              <a:extLst>
                <a:ext uri="{FF2B5EF4-FFF2-40B4-BE49-F238E27FC236}">
                  <a16:creationId xmlns:a16="http://schemas.microsoft.com/office/drawing/2014/main" id="{46E65F28-C824-40ED-8BC5-DB02389E8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910" y="5097522"/>
              <a:ext cx="4724917" cy="6154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 b="1">
                  <a:latin typeface="Arial" panose="020B0604020202020204" pitchFamily="34" charset="0"/>
                </a:rPr>
                <a:t>Serie Sub-alcalina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600">
                  <a:latin typeface="Arial" panose="020B0604020202020204" pitchFamily="34" charset="0"/>
                </a:rPr>
                <a:t>Evolucionan hacia rocas saturadas </a:t>
              </a:r>
              <a:r>
                <a:rPr lang="es-MX" altLang="es-MX" sz="1600">
                  <a:solidFill>
                    <a:srgbClr val="FF6600"/>
                  </a:solidFill>
                  <a:latin typeface="Arial" panose="020B0604020202020204" pitchFamily="34" charset="0"/>
                </a:rPr>
                <a:t>(«</a:t>
              </a:r>
              <a:r>
                <a:rPr lang="es-MX" altLang="es-MX" sz="1600">
                  <a:latin typeface="Arial" panose="020B0604020202020204" pitchFamily="34" charset="0"/>
                </a:rPr>
                <a:t> </a:t>
              </a:r>
              <a:r>
                <a:rPr lang="es-MX" altLang="es-MX" sz="1600" b="1" u="sng">
                  <a:latin typeface="Arial" panose="020B0604020202020204" pitchFamily="34" charset="0"/>
                </a:rPr>
                <a:t>B-A-D-R</a:t>
              </a:r>
              <a:r>
                <a:rPr lang="es-MX" altLang="es-MX" sz="1600">
                  <a:solidFill>
                    <a:srgbClr val="FF6600"/>
                  </a:solidFill>
                  <a:latin typeface="Arial" panose="020B0604020202020204" pitchFamily="34" charset="0"/>
                </a:rPr>
                <a:t> »)</a:t>
              </a:r>
            </a:p>
          </p:txBody>
        </p:sp>
        <p:sp>
          <p:nvSpPr>
            <p:cNvPr id="76816" name="Text Box 16">
              <a:extLst>
                <a:ext uri="{FF2B5EF4-FFF2-40B4-BE49-F238E27FC236}">
                  <a16:creationId xmlns:a16="http://schemas.microsoft.com/office/drawing/2014/main" id="{1DC1DA40-D4E3-46ED-BA6E-7F3BBF37D7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7645" y="3506218"/>
              <a:ext cx="1850705" cy="6467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MX" altLang="es-MX" sz="1800" b="1">
                  <a:latin typeface="Arial" panose="020B0604020202020204" pitchFamily="34" charset="0"/>
                </a:rPr>
                <a:t>Riolitas  (y/o Granitos)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710962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9A13EA38-BFE1-41BD-8FEB-0A7280381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4800"/>
            <a:ext cx="6705600" cy="838200"/>
          </a:xfrm>
        </p:spPr>
        <p:txBody>
          <a:bodyPr/>
          <a:lstStyle/>
          <a:p>
            <a:pPr eaLnBrk="1" hangingPunct="1"/>
            <a:r>
              <a:rPr lang="en-US" altLang="es-MX" sz="3200">
                <a:solidFill>
                  <a:srgbClr val="FF0000"/>
                </a:solidFill>
              </a:rPr>
              <a:t>Diagramas de Variacion y Ternarios</a:t>
            </a:r>
            <a:endParaRPr lang="en-US" altLang="es-MX"/>
          </a:p>
        </p:txBody>
      </p:sp>
      <p:grpSp>
        <p:nvGrpSpPr>
          <p:cNvPr id="4" name="Grupo 3"/>
          <p:cNvGrpSpPr/>
          <p:nvPr/>
        </p:nvGrpSpPr>
        <p:grpSpPr>
          <a:xfrm>
            <a:off x="407368" y="1556792"/>
            <a:ext cx="8515350" cy="4498975"/>
            <a:chOff x="1838325" y="1466850"/>
            <a:chExt cx="8515350" cy="4498975"/>
          </a:xfrm>
        </p:grpSpPr>
        <p:pic>
          <p:nvPicPr>
            <p:cNvPr id="77827" name="Picture 3">
              <a:extLst>
                <a:ext uri="{FF2B5EF4-FFF2-40B4-BE49-F238E27FC236}">
                  <a16:creationId xmlns:a16="http://schemas.microsoft.com/office/drawing/2014/main" id="{3760A92A-2659-4A74-B513-2E02E4D1B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8325" y="1466850"/>
              <a:ext cx="8515350" cy="44989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Conector recto de flecha 2">
              <a:extLst>
                <a:ext uri="{FF2B5EF4-FFF2-40B4-BE49-F238E27FC236}">
                  <a16:creationId xmlns:a16="http://schemas.microsoft.com/office/drawing/2014/main" id="{AE6191EF-161C-42BE-A8A0-10B018634B9E}"/>
                </a:ext>
              </a:extLst>
            </p:cNvPr>
            <p:cNvCxnSpPr>
              <a:cxnSpLocks/>
            </p:cNvCxnSpPr>
            <p:nvPr/>
          </p:nvCxnSpPr>
          <p:spPr>
            <a:xfrm>
              <a:off x="4008438" y="2565400"/>
              <a:ext cx="5616575" cy="250185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de flecha 4">
              <a:extLst>
                <a:ext uri="{FF2B5EF4-FFF2-40B4-BE49-F238E27FC236}">
                  <a16:creationId xmlns:a16="http://schemas.microsoft.com/office/drawing/2014/main" id="{D6990651-B806-4E49-8960-8352197C9F01}"/>
                </a:ext>
              </a:extLst>
            </p:cNvPr>
            <p:cNvCxnSpPr>
              <a:cxnSpLocks/>
            </p:cNvCxnSpPr>
            <p:nvPr/>
          </p:nvCxnSpPr>
          <p:spPr>
            <a:xfrm>
              <a:off x="4008438" y="3716338"/>
              <a:ext cx="5616575" cy="13509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831" name="CuadroTexto 1">
              <a:extLst>
                <a:ext uri="{FF2B5EF4-FFF2-40B4-BE49-F238E27FC236}">
                  <a16:creationId xmlns:a16="http://schemas.microsoft.com/office/drawing/2014/main" id="{F8CAA995-961D-4829-8915-44D9CF6DD8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0693" y="1603100"/>
              <a:ext cx="1296144" cy="646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s-MX" altLang="es-MX" sz="1200" dirty="0" smtClean="0"/>
                <a:t>% Na</a:t>
              </a:r>
              <a:r>
                <a:rPr lang="es-MX" altLang="es-MX" sz="1200" baseline="-25000" dirty="0" smtClean="0"/>
                <a:t>2</a:t>
              </a:r>
              <a:r>
                <a:rPr lang="es-MX" altLang="es-MX" sz="1200" dirty="0" smtClean="0"/>
                <a:t>O =4.8</a:t>
              </a:r>
            </a:p>
            <a:p>
              <a:r>
                <a:rPr lang="es-MX" altLang="es-MX" sz="1200" dirty="0" smtClean="0"/>
                <a:t> % </a:t>
              </a:r>
              <a:r>
                <a:rPr lang="es-MX" altLang="es-MX" sz="1200" dirty="0" err="1" smtClean="0"/>
                <a:t>FeO</a:t>
              </a:r>
              <a:r>
                <a:rPr lang="es-MX" altLang="es-MX" sz="1200" dirty="0" smtClean="0"/>
                <a:t> =13.7</a:t>
              </a:r>
              <a:endParaRPr lang="es-MX" altLang="es-MX" sz="1200" dirty="0"/>
            </a:p>
            <a:p>
              <a:r>
                <a:rPr lang="es-MX" altLang="es-MX" sz="1200" dirty="0" smtClean="0"/>
                <a:t>% SiO</a:t>
              </a:r>
              <a:r>
                <a:rPr lang="es-MX" altLang="es-MX" sz="1200" baseline="-25000" dirty="0" smtClean="0"/>
                <a:t>2</a:t>
              </a:r>
              <a:r>
                <a:rPr lang="es-MX" altLang="es-MX" sz="1200" dirty="0" smtClean="0"/>
                <a:t> = 81.46</a:t>
              </a:r>
              <a:endParaRPr lang="es-MX" altLang="es-MX" sz="1200" dirty="0"/>
            </a:p>
          </p:txBody>
        </p:sp>
      </p:grp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855626"/>
              </p:ext>
            </p:extLst>
          </p:nvPr>
        </p:nvGraphicFramePr>
        <p:xfrm>
          <a:off x="7796213" y="1703388"/>
          <a:ext cx="3373437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2831760" imgH="1854000" progId="Equation.DSMT4">
                  <p:embed/>
                </p:oleObj>
              </mc:Choice>
              <mc:Fallback>
                <p:oleObj name="Equation" r:id="rId4" imgW="2831760" imgH="18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96213" y="1703388"/>
                        <a:ext cx="3373437" cy="220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7"/>
          <p:cNvCxnSpPr/>
          <p:nvPr/>
        </p:nvCxnSpPr>
        <p:spPr>
          <a:xfrm flipV="1">
            <a:off x="7680176" y="4797152"/>
            <a:ext cx="720080" cy="115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>
            <a:off x="8400256" y="3068960"/>
            <a:ext cx="2232248" cy="17281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6384032" y="1988840"/>
            <a:ext cx="2232248" cy="3960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6456040" y="1916832"/>
            <a:ext cx="4248472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4367808" y="5157192"/>
            <a:ext cx="4392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H="1">
            <a:off x="8760296" y="2564904"/>
            <a:ext cx="1872208" cy="2592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2266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k2o-sio2 classification">
            <a:extLst>
              <a:ext uri="{FF2B5EF4-FFF2-40B4-BE49-F238E27FC236}">
                <a16:creationId xmlns:a16="http://schemas.microsoft.com/office/drawing/2014/main" id="{FC8DBD55-3639-465F-A702-F1C170B94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2290763"/>
            <a:ext cx="4997450" cy="3332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1" name="Text Box 3">
            <a:extLst>
              <a:ext uri="{FF2B5EF4-FFF2-40B4-BE49-F238E27FC236}">
                <a16:creationId xmlns:a16="http://schemas.microsoft.com/office/drawing/2014/main" id="{A9F47033-0C02-46FD-9ACB-DEA3E3268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888" y="1295400"/>
            <a:ext cx="44338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2000" b="1" i="1">
                <a:solidFill>
                  <a:schemeClr val="accent2"/>
                </a:solidFill>
                <a:latin typeface="Tahoma" panose="020B0604030504040204" pitchFamily="34" charset="0"/>
              </a:rPr>
              <a:t>Subdivisión de rocas subalcalinas</a:t>
            </a:r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BA6EAD17-0FD5-4C89-9D06-EE533F77B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76200"/>
            <a:ext cx="8077200" cy="4095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000" b="1">
                <a:solidFill>
                  <a:schemeClr val="accent2"/>
                </a:solidFill>
                <a:latin typeface="Tahoma" panose="020B0604030504040204" pitchFamily="34" charset="0"/>
              </a:rPr>
              <a:t>Clasificación basada en la composición química de roca total </a:t>
            </a:r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2507B6A3-3842-470A-8D3D-0FD2FA389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7620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MX" sz="1800" b="1">
                <a:solidFill>
                  <a:srgbClr val="FF3300"/>
                </a:solidFill>
                <a:latin typeface="Tahoma" panose="020B0604030504040204" pitchFamily="34" charset="0"/>
              </a:rPr>
              <a:t>Series de rocas magmáticas</a:t>
            </a:r>
          </a:p>
        </p:txBody>
      </p:sp>
      <p:sp>
        <p:nvSpPr>
          <p:cNvPr id="78854" name="Text Box 6">
            <a:extLst>
              <a:ext uri="{FF2B5EF4-FFF2-40B4-BE49-F238E27FC236}">
                <a16:creationId xmlns:a16="http://schemas.microsoft.com/office/drawing/2014/main" id="{5BC9928A-9606-4BD3-9664-691F1A03F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790700"/>
            <a:ext cx="2216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600" b="1" i="1">
                <a:latin typeface="Arial" panose="020B0604020202020204" pitchFamily="34" charset="0"/>
              </a:rPr>
              <a:t>Series shoshoníticas</a:t>
            </a:r>
          </a:p>
        </p:txBody>
      </p:sp>
      <p:sp>
        <p:nvSpPr>
          <p:cNvPr id="78855" name="AutoShape 7">
            <a:extLst>
              <a:ext uri="{FF2B5EF4-FFF2-40B4-BE49-F238E27FC236}">
                <a16:creationId xmlns:a16="http://schemas.microsoft.com/office/drawing/2014/main" id="{EB3FDEFA-638A-4AE1-AA19-5BCC58366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05000"/>
            <a:ext cx="324272" cy="587896"/>
          </a:xfrm>
          <a:prstGeom prst="curvedRightArrow">
            <a:avLst>
              <a:gd name="adj1" fmla="val 30000"/>
              <a:gd name="adj2" fmla="val 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>
              <a:latin typeface="Arial" panose="020B0604020202020204" pitchFamily="34" charset="0"/>
            </a:endParaRPr>
          </a:p>
        </p:txBody>
      </p:sp>
      <p:pic>
        <p:nvPicPr>
          <p:cNvPr id="78856" name="Picture 8" descr="AFM">
            <a:extLst>
              <a:ext uri="{FF2B5EF4-FFF2-40B4-BE49-F238E27FC236}">
                <a16:creationId xmlns:a16="http://schemas.microsoft.com/office/drawing/2014/main" id="{19BBB372-FEA0-4B55-9AC7-96596BC23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359025"/>
            <a:ext cx="3830638" cy="3195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9131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awaii lava channel">
            <a:extLst>
              <a:ext uri="{FF2B5EF4-FFF2-40B4-BE49-F238E27FC236}">
                <a16:creationId xmlns:a16="http://schemas.microsoft.com/office/drawing/2014/main" id="{1000174B-A8F6-4498-99A2-F3D955880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81200"/>
            <a:ext cx="3657600" cy="238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5" name="Picture 3" descr="Puu Oo fire fountain">
            <a:extLst>
              <a:ext uri="{FF2B5EF4-FFF2-40B4-BE49-F238E27FC236}">
                <a16:creationId xmlns:a16="http://schemas.microsoft.com/office/drawing/2014/main" id="{2F7076BA-386F-4AAF-BD07-933C05C8F961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1600"/>
            <a:ext cx="2743200" cy="439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76" name="Text Box 4">
            <a:extLst>
              <a:ext uri="{FF2B5EF4-FFF2-40B4-BE49-F238E27FC236}">
                <a16:creationId xmlns:a16="http://schemas.microsoft.com/office/drawing/2014/main" id="{56BF6713-C8FE-4E5C-B29E-444DE6D74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2400"/>
            <a:ext cx="6019800" cy="16002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s-MX" sz="2200" b="1" i="1">
                <a:solidFill>
                  <a:schemeClr val="accent2"/>
                </a:solidFill>
                <a:latin typeface="Tahoma" panose="020B0604030504040204" pitchFamily="34" charset="0"/>
              </a:rPr>
              <a:t>EJEMPLO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MX" altLang="es-MX" sz="2200">
                <a:latin typeface="Tahoma" panose="020B0604030504040204" pitchFamily="34" charset="0"/>
              </a:rPr>
              <a:t>Aplicación de elementos mayores para estimar la historia de cristalización fraccionada en muestras del volcán Kilauea, Hawaii.</a:t>
            </a:r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A70AFF14-BDF8-4B84-A0C8-DA0FF0CCC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8213725" cy="1000125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s-MX" altLang="es-MX" sz="1600">
                <a:latin typeface="Arial" panose="020B0604020202020204" pitchFamily="34" charset="0"/>
              </a:rPr>
              <a:t>Se presenta una serie de 16 análisis que representan basaltos primitivos y magmas 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es-MX" altLang="es-MX" sz="1600">
                <a:latin typeface="Arial" panose="020B0604020202020204" pitchFamily="34" charset="0"/>
              </a:rPr>
              <a:t>más  evolucionados . Con estos análisis se investigarán los cambios composicionales de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es-MX" altLang="es-MX" sz="1600">
                <a:latin typeface="Arial" panose="020B0604020202020204" pitchFamily="34" charset="0"/>
              </a:rPr>
              <a:t>los líquidos durante la cristalización fraccionada de varias fases fenocristalinas</a:t>
            </a:r>
            <a:r>
              <a:rPr lang="en-US" altLang="es-MX" sz="160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5EE6AC36-AB93-4A5A-9E5C-30EA6927E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400800"/>
            <a:ext cx="7391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s-MX" sz="1200">
                <a:latin typeface="Times New Roman" panose="02020603050405020304" pitchFamily="18" charset="0"/>
              </a:rPr>
              <a:t>Fuente de los datos: Tabla 13-1 de Philpotts, 1990, Principles of igneous and metamorphic petrology, Prentice Hall.</a:t>
            </a:r>
          </a:p>
        </p:txBody>
      </p:sp>
    </p:spTree>
    <p:extLst>
      <p:ext uri="{BB962C8B-B14F-4D97-AF65-F5344CB8AC3E}">
        <p14:creationId xmlns:p14="http://schemas.microsoft.com/office/powerpoint/2010/main" val="14098397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3196540-D167-4B25-B5F6-C9CC06730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2132856"/>
            <a:ext cx="259228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2800" dirty="0">
                <a:latin typeface="Times New Roman" panose="02020603050405020304" pitchFamily="18" charset="0"/>
              </a:rPr>
              <a:t>Análisis de conjuntos de datos de basalto de </a:t>
            </a:r>
            <a:r>
              <a:rPr lang="es-MX" altLang="es-MX" sz="2800" dirty="0" err="1">
                <a:latin typeface="Times New Roman" panose="02020603050405020304" pitchFamily="18" charset="0"/>
              </a:rPr>
              <a:t>Hawaii</a:t>
            </a:r>
            <a:endParaRPr lang="es-MX" altLang="es-MX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0899" name="Object 3">
            <a:extLst>
              <a:ext uri="{FF2B5EF4-FFF2-40B4-BE49-F238E27FC236}">
                <a16:creationId xmlns:a16="http://schemas.microsoft.com/office/drawing/2014/main" id="{415017EF-6E09-462F-81EE-BD73BE55E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538845"/>
              </p:ext>
            </p:extLst>
          </p:nvPr>
        </p:nvGraphicFramePr>
        <p:xfrm>
          <a:off x="3287688" y="332656"/>
          <a:ext cx="8562975" cy="638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Hoja de cálculo" r:id="rId3" imgW="8877429" imgH="6657994" progId="Excel.Sheet.8">
                  <p:embed/>
                </p:oleObj>
              </mc:Choice>
              <mc:Fallback>
                <p:oleObj name="Hoja de cálculo" r:id="rId3" imgW="8877429" imgH="6657994" progId="Excel.Sheet.8">
                  <p:embed/>
                  <p:pic>
                    <p:nvPicPr>
                      <p:cNvPr id="80899" name="Object 3">
                        <a:extLst>
                          <a:ext uri="{FF2B5EF4-FFF2-40B4-BE49-F238E27FC236}">
                            <a16:creationId xmlns:a16="http://schemas.microsoft.com/office/drawing/2014/main" id="{415017EF-6E09-462F-81EE-BD73BE55E9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332656"/>
                        <a:ext cx="8562975" cy="63833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65834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A0E36B78-7B79-44F6-B4A2-83AC17452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609600"/>
            <a:ext cx="4267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0033CC"/>
                </a:solidFill>
                <a:latin typeface="Tahoma" panose="020B0604030504040204" pitchFamily="34" charset="0"/>
              </a:rPr>
              <a:t>Composición de fenocristales</a:t>
            </a:r>
          </a:p>
        </p:txBody>
      </p:sp>
      <p:graphicFrame>
        <p:nvGraphicFramePr>
          <p:cNvPr id="81923" name="Object 3">
            <a:extLst>
              <a:ext uri="{FF2B5EF4-FFF2-40B4-BE49-F238E27FC236}">
                <a16:creationId xmlns:a16="http://schemas.microsoft.com/office/drawing/2014/main" id="{0E1B500B-500B-460A-9816-82EF66EE78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914400"/>
          <a:ext cx="7162800" cy="572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Hoja de cálculo" r:id="rId3" imgW="3753330" imgH="2924639" progId="Excel.Sheet.8">
                  <p:embed/>
                </p:oleObj>
              </mc:Choice>
              <mc:Fallback>
                <p:oleObj name="Hoja de cálculo" r:id="rId3" imgW="3753330" imgH="2924639" progId="Excel.Sheet.8">
                  <p:embed/>
                  <p:pic>
                    <p:nvPicPr>
                      <p:cNvPr id="81923" name="Object 3">
                        <a:extLst>
                          <a:ext uri="{FF2B5EF4-FFF2-40B4-BE49-F238E27FC236}">
                            <a16:creationId xmlns:a16="http://schemas.microsoft.com/office/drawing/2014/main" id="{0E1B500B-500B-460A-9816-82EF66EE78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914400"/>
                        <a:ext cx="7162800" cy="572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4" name="Rectangle 4">
            <a:extLst>
              <a:ext uri="{FF2B5EF4-FFF2-40B4-BE49-F238E27FC236}">
                <a16:creationId xmlns:a16="http://schemas.microsoft.com/office/drawing/2014/main" id="{3EF8562F-6740-45C8-B677-CB6122D9C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6200"/>
            <a:ext cx="3392488" cy="436563"/>
          </a:xfrm>
          <a:prstGeom prst="rect">
            <a:avLst/>
          </a:prstGeom>
          <a:solidFill>
            <a:srgbClr val="FF9933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2200" b="1">
                <a:solidFill>
                  <a:srgbClr val="000099"/>
                </a:solidFill>
                <a:latin typeface="Tahoma" panose="020B0604030504040204" pitchFamily="34" charset="0"/>
              </a:rPr>
              <a:t>Volcán Kilauea, Hawaii</a:t>
            </a:r>
            <a:endParaRPr lang="es-ES" altLang="es-MX" sz="2200" b="1">
              <a:solidFill>
                <a:srgbClr val="000099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3243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6" name="Object 2">
            <a:extLst>
              <a:ext uri="{FF2B5EF4-FFF2-40B4-BE49-F238E27FC236}">
                <a16:creationId xmlns:a16="http://schemas.microsoft.com/office/drawing/2014/main" id="{5A7249B6-F858-40C4-ABF7-2946731177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7438" y="908050"/>
          <a:ext cx="3960812" cy="306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Gráfico" r:id="rId3" imgW="5715248" imgH="4086422" progId="Excel.Chart.8">
                  <p:embed/>
                </p:oleObj>
              </mc:Choice>
              <mc:Fallback>
                <p:oleObj name="Gráfico" r:id="rId3" imgW="5715248" imgH="4086422" progId="Excel.Chart.8">
                  <p:embed/>
                  <p:pic>
                    <p:nvPicPr>
                      <p:cNvPr id="82946" name="Object 2">
                        <a:extLst>
                          <a:ext uri="{FF2B5EF4-FFF2-40B4-BE49-F238E27FC236}">
                            <a16:creationId xmlns:a16="http://schemas.microsoft.com/office/drawing/2014/main" id="{5A7249B6-F858-40C4-ABF7-2946731177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908050"/>
                        <a:ext cx="3960812" cy="306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7" name="Object 3">
            <a:extLst>
              <a:ext uri="{FF2B5EF4-FFF2-40B4-BE49-F238E27FC236}">
                <a16:creationId xmlns:a16="http://schemas.microsoft.com/office/drawing/2014/main" id="{A676F345-9F63-4CDD-B483-F06745121C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838200"/>
          <a:ext cx="4500563" cy="337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Gráfico" r:id="rId5" imgW="4629348" imgH="3477062" progId="Excel.Chart.8">
                  <p:embed/>
                </p:oleObj>
              </mc:Choice>
              <mc:Fallback>
                <p:oleObj name="Gráfico" r:id="rId5" imgW="4629348" imgH="3477062" progId="Excel.Chart.8">
                  <p:embed/>
                  <p:pic>
                    <p:nvPicPr>
                      <p:cNvPr id="82947" name="Object 3">
                        <a:extLst>
                          <a:ext uri="{FF2B5EF4-FFF2-40B4-BE49-F238E27FC236}">
                            <a16:creationId xmlns:a16="http://schemas.microsoft.com/office/drawing/2014/main" id="{A676F345-9F63-4CDD-B483-F06745121C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838200"/>
                        <a:ext cx="4500563" cy="337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48" name="Group 4">
            <a:extLst>
              <a:ext uri="{FF2B5EF4-FFF2-40B4-BE49-F238E27FC236}">
                <a16:creationId xmlns:a16="http://schemas.microsoft.com/office/drawing/2014/main" id="{DEB17D82-9588-4153-BB5F-27B100081B44}"/>
              </a:ext>
            </a:extLst>
          </p:cNvPr>
          <p:cNvGrpSpPr>
            <a:grpSpLocks/>
          </p:cNvGrpSpPr>
          <p:nvPr/>
        </p:nvGrpSpPr>
        <p:grpSpPr bwMode="auto">
          <a:xfrm>
            <a:off x="3340100" y="1484313"/>
            <a:ext cx="2346325" cy="1897062"/>
            <a:chOff x="1296" y="997"/>
            <a:chExt cx="1478" cy="1195"/>
          </a:xfrm>
        </p:grpSpPr>
        <p:sp>
          <p:nvSpPr>
            <p:cNvPr id="82953" name="Text Box 5">
              <a:extLst>
                <a:ext uri="{FF2B5EF4-FFF2-40B4-BE49-F238E27FC236}">
                  <a16:creationId xmlns:a16="http://schemas.microsoft.com/office/drawing/2014/main" id="{AB28728B-ABCE-49AC-A9B5-C99248090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663778">
              <a:off x="1941" y="997"/>
              <a:ext cx="6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1600" b="1">
                  <a:solidFill>
                    <a:schemeClr val="accent2"/>
                  </a:solidFill>
                  <a:latin typeface="Arial" panose="020B0604020202020204" pitchFamily="34" charset="0"/>
                </a:rPr>
                <a:t>Alcalino</a:t>
              </a:r>
            </a:p>
          </p:txBody>
        </p:sp>
        <p:sp>
          <p:nvSpPr>
            <p:cNvPr id="82954" name="Text Box 6">
              <a:extLst>
                <a:ext uri="{FF2B5EF4-FFF2-40B4-BE49-F238E27FC236}">
                  <a16:creationId xmlns:a16="http://schemas.microsoft.com/office/drawing/2014/main" id="{20BFF504-41D6-4AFA-BA5A-48DAECC26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694672">
              <a:off x="1940" y="1132"/>
              <a:ext cx="8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1600" b="1">
                  <a:solidFill>
                    <a:schemeClr val="accent2"/>
                  </a:solidFill>
                  <a:latin typeface="Arial" panose="020B0604020202020204" pitchFamily="34" charset="0"/>
                </a:rPr>
                <a:t>Subalcalino</a:t>
              </a:r>
            </a:p>
          </p:txBody>
        </p:sp>
        <p:sp>
          <p:nvSpPr>
            <p:cNvPr id="82955" name="Text Box 7">
              <a:extLst>
                <a:ext uri="{FF2B5EF4-FFF2-40B4-BE49-F238E27FC236}">
                  <a16:creationId xmlns:a16="http://schemas.microsoft.com/office/drawing/2014/main" id="{61213D7E-A94A-4464-B964-D2BBDF73E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992"/>
              <a:ext cx="439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1300" b="1" i="1">
                  <a:latin typeface="Times New Roman" panose="02020603050405020304" pitchFamily="18" charset="0"/>
                </a:rPr>
                <a:t>Basalto</a:t>
              </a:r>
            </a:p>
          </p:txBody>
        </p:sp>
        <p:sp>
          <p:nvSpPr>
            <p:cNvPr id="82956" name="Text Box 8">
              <a:extLst>
                <a:ext uri="{FF2B5EF4-FFF2-40B4-BE49-F238E27FC236}">
                  <a16:creationId xmlns:a16="http://schemas.microsoft.com/office/drawing/2014/main" id="{3E08590C-3535-4B0A-864C-5D84439D5D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6" y="1884"/>
              <a:ext cx="51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1300" b="1" i="1">
                  <a:latin typeface="Times New Roman" panose="02020603050405020304" pitchFamily="18" charset="0"/>
                </a:rPr>
                <a:t>Andesita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MX" sz="1300" b="1" i="1">
                  <a:latin typeface="Times New Roman" panose="02020603050405020304" pitchFamily="18" charset="0"/>
                </a:rPr>
                <a:t>Basáltica</a:t>
              </a:r>
            </a:p>
          </p:txBody>
        </p:sp>
      </p:grpSp>
      <p:sp>
        <p:nvSpPr>
          <p:cNvPr id="82949" name="Text Box 9">
            <a:extLst>
              <a:ext uri="{FF2B5EF4-FFF2-40B4-BE49-F238E27FC236}">
                <a16:creationId xmlns:a16="http://schemas.microsoft.com/office/drawing/2014/main" id="{845B7988-FE38-4870-AE13-A826722DC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4365625"/>
            <a:ext cx="58324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52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52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52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52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Norma CIPW: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Muestras 1-7 	Normativas en olivino, diópsida e hiperstena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	Saturadas en sílice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	Tholeiitas de olivino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Muestras 8-16 	Normativas en cuarzo, diópsida e hiperstena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	Sobresaturadas en sílice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>
                <a:latin typeface="Times New Roman" panose="02020603050405020304" pitchFamily="18" charset="0"/>
              </a:rPr>
              <a:t>	Tholeiitas de cuarzo</a:t>
            </a:r>
          </a:p>
        </p:txBody>
      </p:sp>
      <p:sp>
        <p:nvSpPr>
          <p:cNvPr id="82950" name="Rectangle 10">
            <a:extLst>
              <a:ext uri="{FF2B5EF4-FFF2-40B4-BE49-F238E27FC236}">
                <a16:creationId xmlns:a16="http://schemas.microsoft.com/office/drawing/2014/main" id="{5CC06AEB-8044-4DFB-A4E1-299C44CA7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6200"/>
            <a:ext cx="3392488" cy="436563"/>
          </a:xfrm>
          <a:prstGeom prst="rect">
            <a:avLst/>
          </a:prstGeom>
          <a:solidFill>
            <a:srgbClr val="FF9933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MX" sz="2200" b="1">
                <a:solidFill>
                  <a:srgbClr val="000099"/>
                </a:solidFill>
                <a:latin typeface="Tahoma" panose="020B0604030504040204" pitchFamily="34" charset="0"/>
              </a:rPr>
              <a:t>Volcán Kilauea, Hawaii</a:t>
            </a:r>
            <a:endParaRPr lang="es-ES" altLang="es-MX" sz="2200" b="1">
              <a:solidFill>
                <a:srgbClr val="000099"/>
              </a:solidFill>
              <a:latin typeface="Tahoma" panose="020B0604030504040204" pitchFamily="34" charset="0"/>
            </a:endParaRPr>
          </a:p>
        </p:txBody>
      </p:sp>
      <p:sp>
        <p:nvSpPr>
          <p:cNvPr id="82951" name="Rectangle 11">
            <a:extLst>
              <a:ext uri="{FF2B5EF4-FFF2-40B4-BE49-F238E27FC236}">
                <a16:creationId xmlns:a16="http://schemas.microsoft.com/office/drawing/2014/main" id="{107B490A-3446-4A7E-8B67-4E4AD1622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762000"/>
            <a:ext cx="4267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1800" b="1">
                <a:solidFill>
                  <a:srgbClr val="0033CC"/>
                </a:solidFill>
                <a:latin typeface="Tahoma" panose="020B0604030504040204" pitchFamily="34" charset="0"/>
              </a:rPr>
              <a:t>Clasificación</a:t>
            </a:r>
          </a:p>
        </p:txBody>
      </p:sp>
      <p:graphicFrame>
        <p:nvGraphicFramePr>
          <p:cNvPr id="82952" name="Object 12">
            <a:extLst>
              <a:ext uri="{FF2B5EF4-FFF2-40B4-BE49-F238E27FC236}">
                <a16:creationId xmlns:a16="http://schemas.microsoft.com/office/drawing/2014/main" id="{F1D742B1-31DD-447C-8B7B-18D10D3A24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2900" y="3613150"/>
          <a:ext cx="3895725" cy="329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3" name="Gráfico" r:id="rId7" imgW="3907875" imgH="3304318" progId="Excel.Chart.8">
                  <p:embed/>
                </p:oleObj>
              </mc:Choice>
              <mc:Fallback>
                <p:oleObj name="Gráfico" r:id="rId7" imgW="3907875" imgH="3304318" progId="Excel.Chart.8">
                  <p:embed/>
                  <p:pic>
                    <p:nvPicPr>
                      <p:cNvPr id="82952" name="Object 12">
                        <a:extLst>
                          <a:ext uri="{FF2B5EF4-FFF2-40B4-BE49-F238E27FC236}">
                            <a16:creationId xmlns:a16="http://schemas.microsoft.com/office/drawing/2014/main" id="{F1D742B1-31DD-447C-8B7B-18D10D3A24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2900" y="3613150"/>
                        <a:ext cx="3895725" cy="329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7308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1746349-5FA2-4273-B25A-1B14623F2C59}"/>
              </a:ext>
            </a:extLst>
          </p:cNvPr>
          <p:cNvSpPr/>
          <p:nvPr/>
        </p:nvSpPr>
        <p:spPr>
          <a:xfrm>
            <a:off x="191344" y="332656"/>
            <a:ext cx="114492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Fusión parcial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Debido a que </a:t>
            </a:r>
            <a:r>
              <a:rPr lang="es-MX" b="1" dirty="0"/>
              <a:t>el manto está compuesto de muchos minerales diferentes</a:t>
            </a:r>
            <a:r>
              <a:rPr lang="es-MX" dirty="0"/>
              <a:t>, </a:t>
            </a:r>
            <a:r>
              <a:rPr lang="es-MX" b="1" dirty="0"/>
              <a:t>no se funde uniformemente u homogéneamente</a:t>
            </a:r>
            <a:r>
              <a:rPr lang="es-MX" dirty="0"/>
              <a:t>. A medida que los minerales con puntos de fusión más bajos se convierten en magma líquido, aquellos con puntos de fusión más altos permanecen como cristales sólidos. </a:t>
            </a:r>
            <a:r>
              <a:rPr lang="es-MX" b="1" dirty="0"/>
              <a:t>Esto se conoce como fusión parcial</a:t>
            </a:r>
            <a:r>
              <a:rPr lang="es-MX" dirty="0"/>
              <a:t>. A medida que el magma asciende lentamente y se enfría hasta convertirse en roca sólida, sufre cambios físicos y químicos </a:t>
            </a:r>
            <a:r>
              <a:rPr lang="es-MX" b="1" dirty="0"/>
              <a:t>en un proceso llamado diferenciación magmática</a:t>
            </a:r>
            <a:r>
              <a:rPr lang="es-MX" dirty="0"/>
              <a:t>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Según la Serie de reacciones de Bowen, cada mineral tiene una temperatura de fusión y cristalización única. Dado que la mayoría de las rocas están hechas de muchos minerales diferentes, cuando comienzan a fundirse, algunos minerales comienzan a fundirse antes que otros. Esto se conoce como </a:t>
            </a:r>
            <a:r>
              <a:rPr lang="es-MX" b="1" dirty="0"/>
              <a:t>fusión parcial </a:t>
            </a:r>
            <a:r>
              <a:rPr lang="es-MX" dirty="0"/>
              <a:t>y crea </a:t>
            </a:r>
            <a:r>
              <a:rPr lang="es-MX" b="1" dirty="0"/>
              <a:t>magma con una composición diferente a la del material del manto original</a:t>
            </a:r>
            <a:r>
              <a:rPr lang="es-MX" dirty="0"/>
              <a:t>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El ejemplo más importante ocurre cuando el magma se genera a partir de rocas del manto. La química de la roca del manto (peridotita) es ultramáfica, baja en silicatos y alta en hierro y magnesio. Cuando la peridotita comienza a fundirse, las porciones ricas en sílice se funden primero debido a su punto de fusión más bajo. Si esto continúa, el magma se vuelve cada vez más rico en sílice, convirtiendo el manto </a:t>
            </a:r>
            <a:r>
              <a:rPr lang="es-MX" dirty="0" err="1"/>
              <a:t>ultramáfico</a:t>
            </a:r>
            <a:r>
              <a:rPr lang="es-MX" dirty="0"/>
              <a:t> en magma máfico y el manto máfico en magma intermedio. El magma sube a la superficie porque es más flotante que el manto.</a:t>
            </a:r>
          </a:p>
        </p:txBody>
      </p:sp>
    </p:spTree>
    <p:extLst>
      <p:ext uri="{BB962C8B-B14F-4D97-AF65-F5344CB8AC3E}">
        <p14:creationId xmlns:p14="http://schemas.microsoft.com/office/powerpoint/2010/main" val="30271733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39816" y="1196752"/>
            <a:ext cx="2088653" cy="576163"/>
          </a:xfrm>
        </p:spPr>
        <p:txBody>
          <a:bodyPr/>
          <a:lstStyle/>
          <a:p>
            <a:pPr eaLnBrk="1" hangingPunct="1"/>
            <a:r>
              <a:rPr lang="fr-FR" altLang="es-MX" dirty="0"/>
              <a:t>Fusion:</a:t>
            </a:r>
            <a:endParaRPr lang="en-US" altLang="es-MX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3392" y="2132856"/>
            <a:ext cx="11233248" cy="1800225"/>
          </a:xfrm>
        </p:spPr>
        <p:txBody>
          <a:bodyPr/>
          <a:lstStyle/>
          <a:p>
            <a:pPr eaLnBrk="1" hangingPunct="1"/>
            <a:r>
              <a:rPr lang="es-MX" altLang="es-MX" sz="2400" dirty="0"/>
              <a:t>Fusión parcial de materiales corticales da como resultado rocas </a:t>
            </a:r>
            <a:r>
              <a:rPr lang="es-MX" altLang="es-MX" sz="2400" b="1" dirty="0">
                <a:solidFill>
                  <a:srgbClr val="FF3300"/>
                </a:solidFill>
              </a:rPr>
              <a:t>GRANITICAS</a:t>
            </a:r>
          </a:p>
          <a:p>
            <a:pPr eaLnBrk="1" hangingPunct="1"/>
            <a:endParaRPr lang="es-MX" altLang="es-MX" sz="2400" b="1" dirty="0">
              <a:solidFill>
                <a:srgbClr val="FF3300"/>
              </a:solidFill>
            </a:endParaRPr>
          </a:p>
          <a:p>
            <a:pPr eaLnBrk="1" hangingPunct="1"/>
            <a:r>
              <a:rPr lang="es-MX" altLang="es-MX" sz="2400" dirty="0"/>
              <a:t>Fusión parcial de materiales del manto da como resultado </a:t>
            </a:r>
            <a:r>
              <a:rPr lang="es-MX" altLang="es-MX" sz="2400" b="1" dirty="0">
                <a:solidFill>
                  <a:srgbClr val="FF3300"/>
                </a:solidFill>
              </a:rPr>
              <a:t>BASALTOS/ANDESITAS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5">
            <a:extLst>
              <a:ext uri="{FF2B5EF4-FFF2-40B4-BE49-F238E27FC236}">
                <a16:creationId xmlns:a16="http://schemas.microsoft.com/office/drawing/2014/main" id="{FAA1C2C2-929F-4F8A-9327-8E675B294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2924944"/>
            <a:ext cx="4248472" cy="350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Resultado de imagen de partial melting">
            <a:extLst>
              <a:ext uri="{FF2B5EF4-FFF2-40B4-BE49-F238E27FC236}">
                <a16:creationId xmlns:a16="http://schemas.microsoft.com/office/drawing/2014/main" id="{C75C0D07-E406-4D14-B96E-1D08F39FF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437112"/>
            <a:ext cx="3065462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Imagen 8">
            <a:extLst>
              <a:ext uri="{FF2B5EF4-FFF2-40B4-BE49-F238E27FC236}">
                <a16:creationId xmlns:a16="http://schemas.microsoft.com/office/drawing/2014/main" id="{04DF8C53-1FC0-4811-BDAE-48DB14577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188640"/>
            <a:ext cx="5904656" cy="383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Imagen 9">
            <a:extLst>
              <a:ext uri="{FF2B5EF4-FFF2-40B4-BE49-F238E27FC236}">
                <a16:creationId xmlns:a16="http://schemas.microsoft.com/office/drawing/2014/main" id="{708DDE98-B5EB-41FF-9EBF-FAE9D85D3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404664"/>
            <a:ext cx="3384376" cy="225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Image result for fusion parcial">
            <a:extLst>
              <a:ext uri="{FF2B5EF4-FFF2-40B4-BE49-F238E27FC236}">
                <a16:creationId xmlns:a16="http://schemas.microsoft.com/office/drawing/2014/main" id="{AC9CFA65-C107-490C-8ED8-29547BCF8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1412776"/>
            <a:ext cx="268763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 descr="Related image">
            <a:extLst>
              <a:ext uri="{FF2B5EF4-FFF2-40B4-BE49-F238E27FC236}">
                <a16:creationId xmlns:a16="http://schemas.microsoft.com/office/drawing/2014/main" id="{D1E8F614-12DC-4B3E-86A5-1D8D902A3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08"/>
          <a:stretch>
            <a:fillRect/>
          </a:stretch>
        </p:blipFill>
        <p:spPr bwMode="auto">
          <a:xfrm>
            <a:off x="4583831" y="1196752"/>
            <a:ext cx="3354387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CuadroTexto 4">
            <a:extLst>
              <a:ext uri="{FF2B5EF4-FFF2-40B4-BE49-F238E27FC236}">
                <a16:creationId xmlns:a16="http://schemas.microsoft.com/office/drawing/2014/main" id="{668A2801-9781-4DF9-A593-81EFF9293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00" y="1412776"/>
            <a:ext cx="3312367" cy="38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Gases volcánicos se mezclan con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La atmosfera</a:t>
            </a: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Erupción volcánica, expulsión de cenizas y emanación de lava</a:t>
            </a: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Diferenciación de magma en reservorios (cámara) magmáticos.  Intrusión y cristalización</a:t>
            </a: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Intrusión</a:t>
            </a: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Ascenso de magma</a:t>
            </a: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MX" altLang="es-MX" sz="13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MX" sz="1300" dirty="0">
                <a:latin typeface="Arial" panose="020B0604020202020204" pitchFamily="34" charset="0"/>
              </a:rPr>
              <a:t>Fusión parcial, origen del magma</a:t>
            </a:r>
          </a:p>
        </p:txBody>
      </p:sp>
      <p:sp>
        <p:nvSpPr>
          <p:cNvPr id="9221" name="Rectángulo 5">
            <a:extLst>
              <a:ext uri="{FF2B5EF4-FFF2-40B4-BE49-F238E27FC236}">
                <a16:creationId xmlns:a16="http://schemas.microsoft.com/office/drawing/2014/main" id="{13882501-3A67-4FAE-BC13-DF4753302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856" y="476672"/>
            <a:ext cx="1620837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sz="1800" dirty="0">
                <a:latin typeface="Arial" panose="020B0604020202020204" pitchFamily="34" charset="0"/>
              </a:rPr>
              <a:t>Fusión parcial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C700BFB-6B84-4400-84FF-41659C0E9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4797152"/>
            <a:ext cx="11737304" cy="159018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Fusión parcial de “</a:t>
            </a:r>
            <a:r>
              <a:rPr kumimoji="0" lang="es-ES" altLang="es-MX" sz="21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simulación de roca</a:t>
            </a:r>
            <a:r>
              <a:rPr kumimoji="0" lang="es-ES" altLang="es-MX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": (a) los componentes originales de cera de vela </a:t>
            </a:r>
            <a:r>
              <a:rPr kumimoji="0" lang="es-ES" altLang="es-MX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blanca</a:t>
            </a:r>
            <a:r>
              <a:rPr kumimoji="0" lang="es-ES" altLang="es-MX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tubo  de plástico </a:t>
            </a:r>
            <a:r>
              <a:rPr kumimoji="0" lang="es-ES" altLang="es-MX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negro</a:t>
            </a:r>
            <a:r>
              <a:rPr kumimoji="0" lang="es-ES" altLang="es-MX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vidrio de playa </a:t>
            </a:r>
            <a:r>
              <a:rPr kumimoji="0" lang="es-ES" altLang="es-MX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verde</a:t>
            </a:r>
            <a:r>
              <a:rPr kumimoji="0" lang="es-ES" altLang="es-MX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 alambre de aluminio, (b) después de calentar a 50 ° C durante 30 minutos, solo la cera se derritió o fundió, ( c) después de calentar a 120 ° C durante 60  minutos, gran  parte del plástico se derritió y se mezclaron los dos líquidos, (d) el líquido  se separo de  los sólidos y termino de enfriar para formar una "roca simulada" con un conjunto  diferente composición</a:t>
            </a:r>
            <a:r>
              <a:rPr kumimoji="0" lang="es-ES" altLang="es-MX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s-ES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73C7C9-580B-49FC-AB95-B0233F8FEB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7" t="24053" r="38486" b="36732"/>
          <a:stretch/>
        </p:blipFill>
        <p:spPr>
          <a:xfrm>
            <a:off x="3863752" y="-1"/>
            <a:ext cx="4752528" cy="465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28944" y="14581"/>
            <a:ext cx="7880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2400" b="1" u="sng">
                <a:latin typeface="Times New Roman" panose="02020603050405020304" pitchFamily="18" charset="0"/>
                <a:sym typeface="Symbol" panose="05050102010706020507" pitchFamily="18" charset="2"/>
              </a:rPr>
              <a:t>Fusion Parcial Partiendo de Diferentes Materiales Iniciales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760745" y="663869"/>
            <a:ext cx="6624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2400" b="1">
                <a:latin typeface="Times New Roman" panose="02020603050405020304" pitchFamily="18" charset="0"/>
                <a:sym typeface="Symbol" panose="05050102010706020507" pitchFamily="18" charset="2"/>
              </a:rPr>
              <a:t>Peridotita (roca del manto)    Magma Basaltico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689307" y="2751431"/>
            <a:ext cx="6742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2400" b="1">
                <a:latin typeface="Times New Roman" panose="02020603050405020304" pitchFamily="18" charset="0"/>
                <a:sym typeface="Symbol" panose="05050102010706020507" pitchFamily="18" charset="2"/>
              </a:rPr>
              <a:t>Basalto (corteza oceánica)    Magma Andesitico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544844" y="4767556"/>
            <a:ext cx="700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MX" altLang="es-MX" sz="2400" b="1">
                <a:latin typeface="Times New Roman" panose="02020603050405020304" pitchFamily="18" charset="0"/>
                <a:sym typeface="Symbol" panose="05050102010706020507" pitchFamily="18" charset="2"/>
              </a:rPr>
              <a:t>Andesita (corteza continental)    Magma Riolítico</a:t>
            </a:r>
          </a:p>
        </p:txBody>
      </p:sp>
      <p:pic>
        <p:nvPicPr>
          <p:cNvPr id="30726" name="Picture 50" descr="peridotite_3_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231" y="1186156"/>
            <a:ext cx="207168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9" descr="Kresan 1e-05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" t="1714" r="1163" b="1714"/>
          <a:stretch>
            <a:fillRect/>
          </a:stretch>
        </p:blipFill>
        <p:spPr bwMode="auto">
          <a:xfrm>
            <a:off x="8700920" y="1178219"/>
            <a:ext cx="2395537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5" descr="19539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" t="5151" r="3383" b="9000"/>
          <a:stretch>
            <a:fillRect/>
          </a:stretch>
        </p:blipFill>
        <p:spPr bwMode="auto">
          <a:xfrm>
            <a:off x="4913145" y="3205457"/>
            <a:ext cx="2339975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4" descr="1953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" t="6120" r="5000" b="9322"/>
          <a:stretch>
            <a:fillRect/>
          </a:stretch>
        </p:blipFill>
        <p:spPr bwMode="auto">
          <a:xfrm>
            <a:off x="4935370" y="5275556"/>
            <a:ext cx="2187575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140032" y="694032"/>
            <a:ext cx="7326313" cy="2122487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2400">
              <a:latin typeface="Times New Roman" panose="02020603050405020304" pitchFamily="18" charset="0"/>
            </a:endParaRPr>
          </a:p>
        </p:txBody>
      </p:sp>
      <p:pic>
        <p:nvPicPr>
          <p:cNvPr id="30731" name="Picture 7" descr="Chaiten 20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r="9003" b="18750"/>
          <a:stretch>
            <a:fillRect/>
          </a:stretch>
        </p:blipFill>
        <p:spPr bwMode="auto">
          <a:xfrm>
            <a:off x="8996194" y="5167606"/>
            <a:ext cx="216535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12" descr="mshslideset6_me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9" b="1076"/>
          <a:stretch>
            <a:fillRect/>
          </a:stretch>
        </p:blipFill>
        <p:spPr bwMode="auto">
          <a:xfrm>
            <a:off x="8885070" y="3186406"/>
            <a:ext cx="221138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9">
            <a:extLst>
              <a:ext uri="{FF2B5EF4-FFF2-40B4-BE49-F238E27FC236}">
                <a16:creationId xmlns:a16="http://schemas.microsoft.com/office/drawing/2014/main" id="{27C15FE6-DE5A-4F36-872E-77E4B39BF1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3068960"/>
            <a:ext cx="2304256" cy="153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83"/>
          <a:stretch/>
        </p:blipFill>
        <p:spPr bwMode="auto">
          <a:xfrm>
            <a:off x="1343472" y="1196752"/>
            <a:ext cx="9054258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F6FF14C-F530-4596-89EB-2353287F001B}"/>
              </a:ext>
            </a:extLst>
          </p:cNvPr>
          <p:cNvSpPr txBox="1"/>
          <p:nvPr/>
        </p:nvSpPr>
        <p:spPr>
          <a:xfrm>
            <a:off x="2275082" y="328300"/>
            <a:ext cx="7641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Factores que afectan la temperatura de fusión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3E6E049-B258-4A08-8D1E-C6576EFA9619}"/>
              </a:ext>
            </a:extLst>
          </p:cNvPr>
          <p:cNvSpPr/>
          <p:nvPr/>
        </p:nvSpPr>
        <p:spPr>
          <a:xfrm>
            <a:off x="2135560" y="1196752"/>
            <a:ext cx="2520280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Altas temperaturas de fusión</a:t>
            </a:r>
            <a:endParaRPr lang="es-MX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3E6E049-B258-4A08-8D1E-C6576EFA9619}"/>
              </a:ext>
            </a:extLst>
          </p:cNvPr>
          <p:cNvSpPr/>
          <p:nvPr/>
        </p:nvSpPr>
        <p:spPr>
          <a:xfrm>
            <a:off x="7383640" y="1268760"/>
            <a:ext cx="2520280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Bajas temperaturas de fusión</a:t>
            </a:r>
            <a:endParaRPr lang="es-MX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para partial meltin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4" t="35757" r="13093" b="15583"/>
          <a:stretch/>
        </p:blipFill>
        <p:spPr bwMode="auto">
          <a:xfrm>
            <a:off x="1703513" y="1556793"/>
            <a:ext cx="4666428" cy="2304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055440" y="116633"/>
            <a:ext cx="9361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calentamiento, los minerales ricos en sílice (cuarzo, feldespatos (</a:t>
            </a:r>
            <a:r>
              <a:rPr lang="es-MX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K)) se funden primero.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lo tanto, la fusión parcial produce un magma rico en sílice.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removerse o eliminarse el producto de la fusión parcial de la fuente de origen se crea: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(liquido) </a:t>
            </a:r>
            <a:r>
              <a:rPr lang="es-MX" sz="16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magma félsico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rico en sílice y Al.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residuo </a:t>
            </a:r>
            <a:r>
              <a:rPr lang="es-MX" sz="16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solido máfico</a:t>
            </a:r>
            <a:r>
              <a:rPr lang="es-MX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dejado atrás rico en Mg, Fe.</a:t>
            </a:r>
            <a:endParaRPr lang="es-MX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 descr="Resultado de imagen para partial melti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90" y="4581128"/>
            <a:ext cx="4591050" cy="133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Imagen relacionada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1" t="43858" r="19382" b="1884"/>
          <a:stretch/>
        </p:blipFill>
        <p:spPr bwMode="auto">
          <a:xfrm>
            <a:off x="6456040" y="2708920"/>
            <a:ext cx="4104456" cy="25961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67816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981075"/>
            <a:ext cx="7273925" cy="1143000"/>
          </a:xfrm>
        </p:spPr>
        <p:txBody>
          <a:bodyPr/>
          <a:lstStyle/>
          <a:p>
            <a:pPr eaLnBrk="1" hangingPunct="1"/>
            <a:r>
              <a:rPr lang="es-MX" altLang="es-MX" sz="3200"/>
              <a:t>Procesos menores (?) que inducen la diferenciación de un magma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5550" y="2492375"/>
            <a:ext cx="7164388" cy="2305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MX" altLang="es-MX" sz="2800" dirty="0"/>
              <a:t>Líquidos inmiscibles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2800" dirty="0"/>
              <a:t>Mezcla de Magmas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2800" dirty="0"/>
              <a:t>Asimilación de material ajeno o extraño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2800" dirty="0"/>
              <a:t>Asimilación y cristalización fraccionada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2800" dirty="0"/>
              <a:t>Fusión parcial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>
            <a:spLocks noChangeArrowheads="1"/>
          </p:cNvSpPr>
          <p:nvPr/>
        </p:nvSpPr>
        <p:spPr bwMode="auto">
          <a:xfrm>
            <a:off x="2855640" y="1628800"/>
            <a:ext cx="6589018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dirty="0">
                <a:latin typeface="Arial" panose="020B0604020202020204" pitchFamily="34" charset="0"/>
              </a:rPr>
              <a:t>Asimilación de corteza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s-MX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dirty="0">
                <a:latin typeface="Arial" panose="020B0604020202020204" pitchFamily="34" charset="0"/>
              </a:rPr>
              <a:t>Asimilación y cristalización fraccionada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s-MX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dirty="0">
                <a:latin typeface="Arial" panose="020B0604020202020204" pitchFamily="34" charset="0"/>
              </a:rPr>
              <a:t>Mezcla de magmas</a:t>
            </a:r>
          </a:p>
        </p:txBody>
      </p:sp>
    </p:spTree>
    <p:extLst>
      <p:ext uri="{BB962C8B-B14F-4D97-AF65-F5344CB8AC3E}">
        <p14:creationId xmlns:p14="http://schemas.microsoft.com/office/powerpoint/2010/main" val="34438300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ángulo 1">
            <a:extLst>
              <a:ext uri="{FF2B5EF4-FFF2-40B4-BE49-F238E27FC236}">
                <a16:creationId xmlns:a16="http://schemas.microsoft.com/office/drawing/2014/main" id="{2DE3720C-1B68-4F0E-917F-AF423FA3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664" y="188640"/>
            <a:ext cx="552636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Asimilación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Asimilación y cristalización fraccionada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s-MX" alt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MX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Mezcla de magmas</a:t>
            </a:r>
          </a:p>
        </p:txBody>
      </p:sp>
      <p:pic>
        <p:nvPicPr>
          <p:cNvPr id="30723" name="Picture 2" descr="Related image">
            <a:extLst>
              <a:ext uri="{FF2B5EF4-FFF2-40B4-BE49-F238E27FC236}">
                <a16:creationId xmlns:a16="http://schemas.microsoft.com/office/drawing/2014/main" id="{503E501C-4A86-45A5-9455-C013D5E5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050862"/>
            <a:ext cx="4824536" cy="3849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 descr="Image result for asimilacion magmatica">
            <a:extLst>
              <a:ext uri="{FF2B5EF4-FFF2-40B4-BE49-F238E27FC236}">
                <a16:creationId xmlns:a16="http://schemas.microsoft.com/office/drawing/2014/main" id="{01B87160-12AE-4FCC-961F-5551D09A6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2348880"/>
            <a:ext cx="6504892" cy="325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24" y="404664"/>
            <a:ext cx="3953628" cy="295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829"/>
          <a:stretch/>
        </p:blipFill>
        <p:spPr bwMode="auto">
          <a:xfrm>
            <a:off x="2063552" y="4135603"/>
            <a:ext cx="3380716" cy="253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707172" y="3377731"/>
            <a:ext cx="3956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Asimilación ocurre cuando magma caliente funde e incorpora material de roca encajonante, el cual es asimilado.</a:t>
            </a:r>
          </a:p>
        </p:txBody>
      </p:sp>
      <p:pic>
        <p:nvPicPr>
          <p:cNvPr id="79874" name="Picture 2" descr="Image result for magma assimil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9" y="332657"/>
            <a:ext cx="4632449" cy="289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4985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6" name="Picture 6" descr="Image result for magma mixing imag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5"/>
          <a:stretch/>
        </p:blipFill>
        <p:spPr bwMode="auto">
          <a:xfrm>
            <a:off x="1919537" y="188641"/>
            <a:ext cx="5942553" cy="370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Picture 8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9" r="6558" b="6558"/>
          <a:stretch/>
        </p:blipFill>
        <p:spPr bwMode="auto">
          <a:xfrm>
            <a:off x="1703513" y="3893399"/>
            <a:ext cx="5366489" cy="289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7862089" y="2041020"/>
            <a:ext cx="26184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Mezcla de magmas involucra la mezcla de magmas de diferente composición. Por ejemplo, magmas máficos con magmas félsicos</a:t>
            </a:r>
          </a:p>
        </p:txBody>
      </p:sp>
    </p:spTree>
    <p:extLst>
      <p:ext uri="{BB962C8B-B14F-4D97-AF65-F5344CB8AC3E}">
        <p14:creationId xmlns:p14="http://schemas.microsoft.com/office/powerpoint/2010/main" val="9786353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64" y="1028858"/>
            <a:ext cx="2861631" cy="21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9" y="1028858"/>
            <a:ext cx="2861630" cy="21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magma mixing 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64" y="3470235"/>
            <a:ext cx="2861631" cy="21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69" y="3470235"/>
            <a:ext cx="2861631" cy="21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Image result for magma mixing imag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73" y="3470233"/>
            <a:ext cx="2856907" cy="21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Image result for magma mixing imag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72" y="1028856"/>
            <a:ext cx="2856908" cy="209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7685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agma assimilation and fractional crystallization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Image result for magma assimilation and fractional crystallization"/>
          <p:cNvSpPr>
            <a:spLocks noChangeAspect="1" noChangeArrowheads="1"/>
          </p:cNvSpPr>
          <p:nvPr/>
        </p:nvSpPr>
        <p:spPr bwMode="auto">
          <a:xfrm>
            <a:off x="1754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1608743" y="5445225"/>
            <a:ext cx="88884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Diagrama esquemático (sin escala) que muestra varios procesos que pueden ocurrir en una cámara magmática. Algunos de estos procesos, por ejemplo,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mezcla de magma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cristalización fraccionada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fusión parcial de la corteza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asimilación de la corteza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desgasificación de la corteza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Diagrama modificado después de Trol</a:t>
            </a:r>
          </a:p>
        </p:txBody>
      </p:sp>
      <p:pic>
        <p:nvPicPr>
          <p:cNvPr id="7175" name="Picture 7" descr="C:\Users\Pece\AppData\Local\Temp\x10sctmp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82" y="977504"/>
            <a:ext cx="5162823" cy="428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6" name="Picture 2" descr="Image result for magma assimilati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5" y="1772816"/>
            <a:ext cx="331545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7434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67609" y="116633"/>
            <a:ext cx="6878637" cy="652463"/>
          </a:xfrm>
        </p:spPr>
        <p:txBody>
          <a:bodyPr/>
          <a:lstStyle/>
          <a:p>
            <a:pPr eaLnBrk="1" hangingPunct="1"/>
            <a:r>
              <a:rPr lang="es-MX" altLang="es-MX" sz="4000" dirty="0"/>
              <a:t>Rocas parcialmente fundidas</a:t>
            </a:r>
          </a:p>
        </p:txBody>
      </p:sp>
      <p:pic>
        <p:nvPicPr>
          <p:cNvPr id="51203" name="Picture 3" descr="Métatexite - Naavala (Finl~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1556792"/>
            <a:ext cx="5605697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segregation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340769"/>
            <a:ext cx="3024336" cy="44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4724</Words>
  <Application>Microsoft Office PowerPoint</Application>
  <PresentationFormat>Panorámica</PresentationFormat>
  <Paragraphs>1191</Paragraphs>
  <Slides>105</Slides>
  <Notes>36</Notes>
  <HiddenSlides>5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4</vt:i4>
      </vt:variant>
      <vt:variant>
        <vt:lpstr>Títulos de diapositiva</vt:lpstr>
      </vt:variant>
      <vt:variant>
        <vt:i4>105</vt:i4>
      </vt:variant>
    </vt:vector>
  </HeadingPairs>
  <TitlesOfParts>
    <vt:vector size="116" baseType="lpstr">
      <vt:lpstr>Arial</vt:lpstr>
      <vt:lpstr>Calibri</vt:lpstr>
      <vt:lpstr>Symbol</vt:lpstr>
      <vt:lpstr>Tahoma</vt:lpstr>
      <vt:lpstr>Times New Roman</vt:lpstr>
      <vt:lpstr>Wingdings</vt:lpstr>
      <vt:lpstr>Diseño predeterminado</vt:lpstr>
      <vt:lpstr>Image</vt:lpstr>
      <vt:lpstr>Equation</vt:lpstr>
      <vt:lpstr>Hoja de cálculo</vt:lpstr>
      <vt:lpstr>Gráfico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Definición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rocas Ígneas: Tobas</vt:lpstr>
      <vt:lpstr>Presentación de PowerPoint</vt:lpstr>
      <vt:lpstr>Presentación de PowerPoint</vt:lpstr>
      <vt:lpstr>Tipos de Rocas Ígneas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Placas tectónicas</vt:lpstr>
      <vt:lpstr>Presentación de PowerPoint</vt:lpstr>
      <vt:lpstr>Producción de rocas ígneas en la tierra en en % </vt:lpstr>
      <vt:lpstr>Propiedades de los Magmas</vt:lpstr>
      <vt:lpstr>Propiedades físicas de los magmas</vt:lpstr>
      <vt:lpstr>Presentación de PowerPoint</vt:lpstr>
      <vt:lpstr>Propiedades físicas de los Magmas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Evolución Magmática</vt:lpstr>
      <vt:lpstr>Presentación de PowerPoint</vt:lpstr>
      <vt:lpstr>Presentación de PowerPoint</vt:lpstr>
      <vt:lpstr>Procesos Magmáticos</vt:lpstr>
      <vt:lpstr>Cristalización Fraccionada</vt:lpstr>
      <vt:lpstr>Presentación de PowerPoint</vt:lpstr>
      <vt:lpstr>Presentación de PowerPoint</vt:lpstr>
      <vt:lpstr>Cristalización fraccionada</vt:lpstr>
      <vt:lpstr>Presentación de PowerPoint</vt:lpstr>
      <vt:lpstr>Presentación de PowerPoint</vt:lpstr>
      <vt:lpstr>Diferenciación</vt:lpstr>
      <vt:lpstr>Presentación de PowerPoint</vt:lpstr>
      <vt:lpstr>Presentación de PowerPoint</vt:lpstr>
      <vt:lpstr>Presentación de PowerPoint</vt:lpstr>
      <vt:lpstr>Elementos Mayores</vt:lpstr>
      <vt:lpstr>Presentación de PowerPoint</vt:lpstr>
      <vt:lpstr>Las rocas ígneas tienen un rango limitado de composiciones  químicas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Clasificación química de las Rocas Ígneas</vt:lpstr>
      <vt:lpstr>Clasificación química</vt:lpstr>
      <vt:lpstr>Presentación de PowerPoint</vt:lpstr>
      <vt:lpstr>Presentación de PowerPoint</vt:lpstr>
      <vt:lpstr>Series Magmáticas</vt:lpstr>
      <vt:lpstr>Presentación de PowerPoint</vt:lpstr>
      <vt:lpstr>Presentación de PowerPoint</vt:lpstr>
      <vt:lpstr>Presentación de PowerPoint</vt:lpstr>
      <vt:lpstr>Diagramas de Variacion y Ternarios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Fusion: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Procesos menores (?) que inducen la diferenciación de un magma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Rocas parcialmente fundidas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guadalupe</dc:creator>
  <cp:lastModifiedBy>Pece</cp:lastModifiedBy>
  <cp:revision>121</cp:revision>
  <dcterms:created xsi:type="dcterms:W3CDTF">2010-02-16T17:46:14Z</dcterms:created>
  <dcterms:modified xsi:type="dcterms:W3CDTF">2022-03-02T16:43:42Z</dcterms:modified>
</cp:coreProperties>
</file>