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64" r:id="rId3"/>
    <p:sldId id="256" r:id="rId4"/>
    <p:sldId id="267" r:id="rId5"/>
    <p:sldId id="258" r:id="rId6"/>
    <p:sldId id="265" r:id="rId7"/>
    <p:sldId id="259" r:id="rId8"/>
    <p:sldId id="266" r:id="rId9"/>
    <p:sldId id="260" r:id="rId10"/>
    <p:sldId id="261" r:id="rId11"/>
    <p:sldId id="262" r:id="rId12"/>
    <p:sldId id="263" r:id="rId1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5" autoAdjust="0"/>
    <p:restoredTop sz="94660"/>
  </p:normalViewPr>
  <p:slideViewPr>
    <p:cSldViewPr snapToGrid="0">
      <p:cViewPr varScale="1">
        <p:scale>
          <a:sx n="91" d="100"/>
          <a:sy n="91" d="100"/>
        </p:scale>
        <p:origin x="9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Hoja1!$B$2:$B$3</c:f>
              <c:strCache>
                <c:ptCount val="2"/>
                <c:pt idx="0">
                  <c:v>50.5</c:v>
                </c:pt>
                <c:pt idx="1">
                  <c:v>51.74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rgbClr val="FF0000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xVal>
            <c:numRef>
              <c:f>Hoja1!$B$2:$B$3</c:f>
              <c:numCache>
                <c:formatCode>General</c:formatCode>
                <c:ptCount val="2"/>
                <c:pt idx="0">
                  <c:v>50.5</c:v>
                </c:pt>
                <c:pt idx="1">
                  <c:v>51.74</c:v>
                </c:pt>
              </c:numCache>
            </c:numRef>
          </c:xVal>
          <c:yVal>
            <c:numRef>
              <c:f>Hoja1!$C$2:$C$3</c:f>
              <c:numCache>
                <c:formatCode>General</c:formatCode>
                <c:ptCount val="2"/>
                <c:pt idx="0">
                  <c:v>7.2</c:v>
                </c:pt>
                <c:pt idx="1">
                  <c:v>6.01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526-45E3-B540-1BD76D87E3E5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trendline>
            <c:spPr>
              <a:ln w="19050" cap="rnd">
                <a:solidFill>
                  <a:srgbClr val="0070C0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xVal>
            <c:numRef>
              <c:f>Hoja1!$B$2:$B$3</c:f>
              <c:numCache>
                <c:formatCode>General</c:formatCode>
                <c:ptCount val="2"/>
                <c:pt idx="0">
                  <c:v>50.5</c:v>
                </c:pt>
                <c:pt idx="1">
                  <c:v>51.74</c:v>
                </c:pt>
              </c:numCache>
            </c:numRef>
          </c:xVal>
          <c:yVal>
            <c:numRef>
              <c:f>Hoja1!$D$2:$D$3</c:f>
              <c:numCache>
                <c:formatCode>General</c:formatCode>
                <c:ptCount val="2"/>
                <c:pt idx="0">
                  <c:v>6.9</c:v>
                </c:pt>
                <c:pt idx="1">
                  <c:v>2.91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526-45E3-B540-1BD76D87E3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7841776"/>
        <c:axId val="417842192"/>
      </c:scatterChart>
      <c:valAx>
        <c:axId val="4178417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417842192"/>
        <c:crosses val="autoZero"/>
        <c:crossBetween val="midCat"/>
      </c:valAx>
      <c:valAx>
        <c:axId val="41784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4178417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A1B4C-C189-45D6-8A89-6CE754775C72}" type="datetimeFigureOut">
              <a:rPr lang="es-MX" smtClean="0"/>
              <a:t>23/02/2022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F4E413-0CD6-4285-BAD2-0ED662E91E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5633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Notes Placeholder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460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0EAA9-9DDB-4D85-84C9-7D00232201AD}" type="datetimeFigureOut">
              <a:rPr lang="es-MX" smtClean="0"/>
              <a:t>23/02/2022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A1DC-523D-4AD0-89EC-50AAC23893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408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0EAA9-9DDB-4D85-84C9-7D00232201AD}" type="datetimeFigureOut">
              <a:rPr lang="es-MX" smtClean="0"/>
              <a:t>23/02/2022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A1DC-523D-4AD0-89EC-50AAC23893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8262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0EAA9-9DDB-4D85-84C9-7D00232201AD}" type="datetimeFigureOut">
              <a:rPr lang="es-MX" smtClean="0"/>
              <a:t>23/02/2022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A1DC-523D-4AD0-89EC-50AAC23893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4071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0EAA9-9DDB-4D85-84C9-7D00232201AD}" type="datetimeFigureOut">
              <a:rPr lang="es-MX" smtClean="0"/>
              <a:t>23/02/2022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A1DC-523D-4AD0-89EC-50AAC23893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4634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0EAA9-9DDB-4D85-84C9-7D00232201AD}" type="datetimeFigureOut">
              <a:rPr lang="es-MX" smtClean="0"/>
              <a:t>23/02/2022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A1DC-523D-4AD0-89EC-50AAC23893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6430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0EAA9-9DDB-4D85-84C9-7D00232201AD}" type="datetimeFigureOut">
              <a:rPr lang="es-MX" smtClean="0"/>
              <a:t>23/02/2022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A1DC-523D-4AD0-89EC-50AAC23893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3094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0EAA9-9DDB-4D85-84C9-7D00232201AD}" type="datetimeFigureOut">
              <a:rPr lang="es-MX" smtClean="0"/>
              <a:t>23/02/2022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A1DC-523D-4AD0-89EC-50AAC23893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2052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0EAA9-9DDB-4D85-84C9-7D00232201AD}" type="datetimeFigureOut">
              <a:rPr lang="es-MX" smtClean="0"/>
              <a:t>23/02/2022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A1DC-523D-4AD0-89EC-50AAC23893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174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0EAA9-9DDB-4D85-84C9-7D00232201AD}" type="datetimeFigureOut">
              <a:rPr lang="es-MX" smtClean="0"/>
              <a:t>23/02/2022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A1DC-523D-4AD0-89EC-50AAC23893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2506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0EAA9-9DDB-4D85-84C9-7D00232201AD}" type="datetimeFigureOut">
              <a:rPr lang="es-MX" smtClean="0"/>
              <a:t>23/02/2022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A1DC-523D-4AD0-89EC-50AAC23893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5202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0EAA9-9DDB-4D85-84C9-7D00232201AD}" type="datetimeFigureOut">
              <a:rPr lang="es-MX" smtClean="0"/>
              <a:t>23/02/2022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A1DC-523D-4AD0-89EC-50AAC23893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8959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0EAA9-9DDB-4D85-84C9-7D00232201AD}" type="datetimeFigureOut">
              <a:rPr lang="es-MX" smtClean="0"/>
              <a:t>23/02/2022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CA1DC-523D-4AD0-89EC-50AAC23893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2664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7.wdp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5" Type="http://schemas.microsoft.com/office/2007/relationships/hdphoto" Target="../media/hdphoto8.wdp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microsoft.com/office/2007/relationships/hdphoto" Target="../media/hdphoto5.wdp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7.wdp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1.wdp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3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microsoft.com/office/2007/relationships/hdphoto" Target="../media/hdphoto15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microsoft.com/office/2007/relationships/hdphoto" Target="../media/hdphoto13.wdp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774826" y="166688"/>
            <a:ext cx="4951413" cy="4762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8929">
              <a:tabLst>
                <a:tab pos="3587821" algn="l"/>
              </a:tabLst>
              <a:defRPr/>
            </a:pPr>
            <a:r>
              <a:rPr lang="es-MX" sz="3094" b="1" spc="-18" dirty="0">
                <a:latin typeface="Times New Roman"/>
                <a:cs typeface="Times New Roman"/>
              </a:rPr>
              <a:t>Rocas </a:t>
            </a:r>
            <a:r>
              <a:rPr sz="3094" b="1" spc="-18" dirty="0">
                <a:latin typeface="Times New Roman"/>
                <a:cs typeface="Times New Roman"/>
              </a:rPr>
              <a:t>Pl</a:t>
            </a:r>
            <a:r>
              <a:rPr sz="3094" b="1" dirty="0">
                <a:latin typeface="Times New Roman"/>
                <a:cs typeface="Times New Roman"/>
              </a:rPr>
              <a:t>uton</a:t>
            </a:r>
            <a:r>
              <a:rPr sz="3094" b="1" spc="-14" dirty="0">
                <a:latin typeface="Times New Roman"/>
                <a:cs typeface="Times New Roman"/>
              </a:rPr>
              <a:t>ic</a:t>
            </a:r>
            <a:r>
              <a:rPr lang="es-MX" sz="3094" b="1" spc="-14" dirty="0">
                <a:latin typeface="Times New Roman"/>
                <a:cs typeface="Times New Roman"/>
              </a:rPr>
              <a:t>as</a:t>
            </a:r>
            <a:r>
              <a:rPr sz="3094" b="1" spc="-4" dirty="0">
                <a:latin typeface="Times New Roman"/>
                <a:cs typeface="Times New Roman"/>
              </a:rPr>
              <a:t> </a:t>
            </a:r>
            <a:r>
              <a:rPr sz="3094" b="1" dirty="0">
                <a:latin typeface="Times New Roman"/>
                <a:cs typeface="Times New Roman"/>
              </a:rPr>
              <a:t>(</a:t>
            </a:r>
            <a:r>
              <a:rPr lang="es-MX" sz="3094" b="1" dirty="0">
                <a:latin typeface="Times New Roman"/>
                <a:cs typeface="Times New Roman"/>
              </a:rPr>
              <a:t>f</a:t>
            </a:r>
            <a:r>
              <a:rPr sz="3094" b="1" dirty="0" err="1">
                <a:latin typeface="Times New Roman"/>
                <a:cs typeface="Times New Roman"/>
              </a:rPr>
              <a:t>an</a:t>
            </a:r>
            <a:r>
              <a:rPr sz="3094" b="1" spc="-18" dirty="0" err="1">
                <a:latin typeface="Times New Roman"/>
                <a:cs typeface="Times New Roman"/>
              </a:rPr>
              <a:t>eri</a:t>
            </a:r>
            <a:r>
              <a:rPr sz="3094" b="1" spc="-11" dirty="0" err="1">
                <a:latin typeface="Times New Roman"/>
                <a:cs typeface="Times New Roman"/>
              </a:rPr>
              <a:t>t</a:t>
            </a:r>
            <a:r>
              <a:rPr sz="3094" b="1" spc="-18" dirty="0" err="1">
                <a:latin typeface="Times New Roman"/>
                <a:cs typeface="Times New Roman"/>
              </a:rPr>
              <a:t>ic</a:t>
            </a:r>
            <a:r>
              <a:rPr lang="es-MX" sz="3094" b="1" spc="-18" dirty="0">
                <a:latin typeface="Times New Roman"/>
                <a:cs typeface="Times New Roman"/>
              </a:rPr>
              <a:t>as</a:t>
            </a:r>
            <a:r>
              <a:rPr sz="3094" b="1" dirty="0">
                <a:latin typeface="Times New Roman"/>
                <a:cs typeface="Times New Roman"/>
              </a:rPr>
              <a:t>)</a:t>
            </a:r>
            <a:endParaRPr sz="3094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55776" y="839788"/>
            <a:ext cx="8759825" cy="0"/>
          </a:xfrm>
          <a:custGeom>
            <a:avLst/>
            <a:gdLst/>
            <a:ahLst/>
            <a:cxnLst/>
            <a:rect l="l" t="t" r="r" b="b"/>
            <a:pathLst>
              <a:path w="12458700">
                <a:moveTo>
                  <a:pt x="0" y="0"/>
                </a:moveTo>
                <a:lnTo>
                  <a:pt x="12458699" y="0"/>
                </a:lnTo>
              </a:path>
            </a:pathLst>
          </a:cu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51" name="object 51"/>
          <p:cNvSpPr/>
          <p:nvPr/>
        </p:nvSpPr>
        <p:spPr>
          <a:xfrm>
            <a:off x="1749426" y="1185864"/>
            <a:ext cx="4564063" cy="30368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55" name="object 25"/>
          <p:cNvSpPr/>
          <p:nvPr/>
        </p:nvSpPr>
        <p:spPr>
          <a:xfrm>
            <a:off x="5392739" y="3017838"/>
            <a:ext cx="3895725" cy="3465512"/>
          </a:xfrm>
          <a:custGeom>
            <a:avLst/>
            <a:gdLst/>
            <a:ahLst/>
            <a:cxnLst/>
            <a:rect l="l" t="t" r="r" b="b"/>
            <a:pathLst>
              <a:path w="5541009" h="4928234">
                <a:moveTo>
                  <a:pt x="2743200" y="0"/>
                </a:moveTo>
                <a:lnTo>
                  <a:pt x="0" y="4928163"/>
                </a:lnTo>
                <a:lnTo>
                  <a:pt x="5540587" y="4928163"/>
                </a:lnTo>
                <a:lnTo>
                  <a:pt x="2743200" y="0"/>
                </a:lnTo>
                <a:close/>
              </a:path>
            </a:pathLst>
          </a:custGeom>
          <a:solidFill>
            <a:srgbClr val="FFCB92"/>
          </a:solidFill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56" name="object 26"/>
          <p:cNvSpPr/>
          <p:nvPr/>
        </p:nvSpPr>
        <p:spPr>
          <a:xfrm>
            <a:off x="6269039" y="3408363"/>
            <a:ext cx="2079625" cy="1816100"/>
          </a:xfrm>
          <a:custGeom>
            <a:avLst/>
            <a:gdLst/>
            <a:ahLst/>
            <a:cxnLst/>
            <a:rect l="l" t="t" r="r" b="b"/>
            <a:pathLst>
              <a:path w="2957829" h="2582545">
                <a:moveTo>
                  <a:pt x="1478706" y="0"/>
                </a:moveTo>
                <a:lnTo>
                  <a:pt x="0" y="2582050"/>
                </a:lnTo>
                <a:lnTo>
                  <a:pt x="2957689" y="2582050"/>
                </a:lnTo>
                <a:lnTo>
                  <a:pt x="1478706" y="0"/>
                </a:lnTo>
                <a:close/>
              </a:path>
            </a:pathLst>
          </a:custGeom>
          <a:solidFill>
            <a:srgbClr val="78A600"/>
          </a:solidFill>
          <a:ln>
            <a:solidFill>
              <a:schemeClr val="tx1"/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57" name="object 27"/>
          <p:cNvSpPr/>
          <p:nvPr/>
        </p:nvSpPr>
        <p:spPr>
          <a:xfrm>
            <a:off x="5391151" y="3009900"/>
            <a:ext cx="3902075" cy="3473450"/>
          </a:xfrm>
          <a:custGeom>
            <a:avLst/>
            <a:gdLst/>
            <a:ahLst/>
            <a:cxnLst/>
            <a:rect l="l" t="t" r="r" b="b"/>
            <a:pathLst>
              <a:path w="5549900" h="4940934">
                <a:moveTo>
                  <a:pt x="2755900" y="0"/>
                </a:moveTo>
                <a:lnTo>
                  <a:pt x="2741789" y="0"/>
                </a:lnTo>
                <a:lnTo>
                  <a:pt x="0" y="4925060"/>
                </a:lnTo>
                <a:lnTo>
                  <a:pt x="0" y="4927600"/>
                </a:lnTo>
                <a:lnTo>
                  <a:pt x="12700" y="4940864"/>
                </a:lnTo>
                <a:lnTo>
                  <a:pt x="2747079" y="23487"/>
                </a:lnTo>
                <a:lnTo>
                  <a:pt x="2743200" y="16650"/>
                </a:lnTo>
                <a:lnTo>
                  <a:pt x="2746903" y="12700"/>
                </a:lnTo>
                <a:lnTo>
                  <a:pt x="2743200" y="12700"/>
                </a:lnTo>
                <a:lnTo>
                  <a:pt x="2755900" y="0"/>
                </a:lnTo>
                <a:close/>
              </a:path>
              <a:path w="5549900" h="4940934">
                <a:moveTo>
                  <a:pt x="2761347" y="12700"/>
                </a:moveTo>
                <a:lnTo>
                  <a:pt x="2753078" y="12700"/>
                </a:lnTo>
                <a:lnTo>
                  <a:pt x="2747079" y="23487"/>
                </a:lnTo>
                <a:lnTo>
                  <a:pt x="5537200" y="4940864"/>
                </a:lnTo>
                <a:lnTo>
                  <a:pt x="5537200" y="4927600"/>
                </a:lnTo>
                <a:lnTo>
                  <a:pt x="5549900" y="4927600"/>
                </a:lnTo>
                <a:lnTo>
                  <a:pt x="5549900" y="4925060"/>
                </a:lnTo>
                <a:lnTo>
                  <a:pt x="2761347" y="12700"/>
                </a:lnTo>
                <a:close/>
              </a:path>
              <a:path w="5549900" h="4940934">
                <a:moveTo>
                  <a:pt x="0" y="4927600"/>
                </a:moveTo>
                <a:lnTo>
                  <a:pt x="0" y="4940300"/>
                </a:lnTo>
                <a:lnTo>
                  <a:pt x="12159" y="4940300"/>
                </a:lnTo>
                <a:lnTo>
                  <a:pt x="0" y="4927600"/>
                </a:lnTo>
                <a:close/>
              </a:path>
              <a:path w="5549900" h="4940934">
                <a:moveTo>
                  <a:pt x="5529673" y="4927600"/>
                </a:moveTo>
                <a:lnTo>
                  <a:pt x="20075" y="4927600"/>
                </a:lnTo>
                <a:lnTo>
                  <a:pt x="13013" y="4940300"/>
                </a:lnTo>
                <a:lnTo>
                  <a:pt x="5536879" y="4940300"/>
                </a:lnTo>
                <a:lnTo>
                  <a:pt x="5529673" y="4927600"/>
                </a:lnTo>
                <a:close/>
              </a:path>
              <a:path w="5549900" h="4940934">
                <a:moveTo>
                  <a:pt x="5549900" y="4927600"/>
                </a:moveTo>
                <a:lnTo>
                  <a:pt x="5537200" y="4927600"/>
                </a:lnTo>
                <a:lnTo>
                  <a:pt x="5537200" y="4940300"/>
                </a:lnTo>
                <a:lnTo>
                  <a:pt x="5549900" y="4940300"/>
                </a:lnTo>
                <a:lnTo>
                  <a:pt x="5549900" y="4927600"/>
                </a:lnTo>
                <a:close/>
              </a:path>
              <a:path w="5549900" h="4940934">
                <a:moveTo>
                  <a:pt x="2755900" y="3103"/>
                </a:moveTo>
                <a:lnTo>
                  <a:pt x="2743200" y="16650"/>
                </a:lnTo>
                <a:lnTo>
                  <a:pt x="2747079" y="23487"/>
                </a:lnTo>
                <a:lnTo>
                  <a:pt x="2753078" y="12700"/>
                </a:lnTo>
                <a:lnTo>
                  <a:pt x="2761347" y="12700"/>
                </a:lnTo>
                <a:lnTo>
                  <a:pt x="2755900" y="3103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58" name="object 28"/>
          <p:cNvSpPr/>
          <p:nvPr/>
        </p:nvSpPr>
        <p:spPr>
          <a:xfrm>
            <a:off x="5676901" y="6292850"/>
            <a:ext cx="3313113" cy="38100"/>
          </a:xfrm>
          <a:custGeom>
            <a:avLst/>
            <a:gdLst/>
            <a:ahLst/>
            <a:cxnLst/>
            <a:rect l="l" t="t" r="r" b="b"/>
            <a:pathLst>
              <a:path w="4711700" h="54609">
                <a:moveTo>
                  <a:pt x="9878" y="0"/>
                </a:moveTo>
                <a:lnTo>
                  <a:pt x="12700" y="3668"/>
                </a:lnTo>
                <a:lnTo>
                  <a:pt x="0" y="3668"/>
                </a:lnTo>
                <a:lnTo>
                  <a:pt x="0" y="29068"/>
                </a:lnTo>
                <a:lnTo>
                  <a:pt x="4697025" y="54468"/>
                </a:lnTo>
                <a:lnTo>
                  <a:pt x="4711700" y="54468"/>
                </a:lnTo>
                <a:lnTo>
                  <a:pt x="4711700" y="16368"/>
                </a:lnTo>
                <a:lnTo>
                  <a:pt x="4697025" y="16368"/>
                </a:lnTo>
                <a:lnTo>
                  <a:pt x="98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59" name="object 29"/>
          <p:cNvSpPr/>
          <p:nvPr/>
        </p:nvSpPr>
        <p:spPr>
          <a:xfrm>
            <a:off x="8899526" y="6116638"/>
            <a:ext cx="182563" cy="360362"/>
          </a:xfrm>
          <a:custGeom>
            <a:avLst/>
            <a:gdLst/>
            <a:ahLst/>
            <a:cxnLst/>
            <a:rect l="l" t="t" r="r" b="b"/>
            <a:pathLst>
              <a:path w="259079" h="512445">
                <a:moveTo>
                  <a:pt x="254000" y="0"/>
                </a:moveTo>
                <a:lnTo>
                  <a:pt x="241300" y="0"/>
                </a:lnTo>
                <a:lnTo>
                  <a:pt x="241300" y="4233"/>
                </a:lnTo>
                <a:lnTo>
                  <a:pt x="0" y="512233"/>
                </a:lnTo>
                <a:lnTo>
                  <a:pt x="259079" y="4233"/>
                </a:lnTo>
                <a:lnTo>
                  <a:pt x="25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60" name="object 30"/>
          <p:cNvSpPr/>
          <p:nvPr/>
        </p:nvSpPr>
        <p:spPr>
          <a:xfrm>
            <a:off x="5586414" y="6126164"/>
            <a:ext cx="179387" cy="357187"/>
          </a:xfrm>
          <a:custGeom>
            <a:avLst/>
            <a:gdLst/>
            <a:ahLst/>
            <a:cxnLst/>
            <a:rect l="l" t="t" r="r" b="b"/>
            <a:pathLst>
              <a:path w="254000" h="508000">
                <a:moveTo>
                  <a:pt x="12700" y="0"/>
                </a:moveTo>
                <a:lnTo>
                  <a:pt x="0" y="0"/>
                </a:lnTo>
                <a:lnTo>
                  <a:pt x="0" y="2822"/>
                </a:lnTo>
                <a:lnTo>
                  <a:pt x="241300" y="492760"/>
                </a:lnTo>
                <a:lnTo>
                  <a:pt x="241300" y="508000"/>
                </a:lnTo>
                <a:lnTo>
                  <a:pt x="254000" y="508000"/>
                </a:lnTo>
                <a:lnTo>
                  <a:pt x="254000" y="492760"/>
                </a:lnTo>
                <a:lnTo>
                  <a:pt x="10441" y="2822"/>
                </a:lnTo>
                <a:lnTo>
                  <a:pt x="127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61" name="object 31"/>
          <p:cNvSpPr/>
          <p:nvPr/>
        </p:nvSpPr>
        <p:spPr>
          <a:xfrm>
            <a:off x="5667375" y="3411539"/>
            <a:ext cx="1652588" cy="2892425"/>
          </a:xfrm>
          <a:custGeom>
            <a:avLst/>
            <a:gdLst/>
            <a:ahLst/>
            <a:cxnLst/>
            <a:rect l="l" t="t" r="r" b="b"/>
            <a:pathLst>
              <a:path w="2350770" h="4114800">
                <a:moveTo>
                  <a:pt x="2349500" y="0"/>
                </a:moveTo>
                <a:lnTo>
                  <a:pt x="2334541" y="0"/>
                </a:lnTo>
                <a:lnTo>
                  <a:pt x="0" y="4098431"/>
                </a:lnTo>
                <a:lnTo>
                  <a:pt x="0" y="4114800"/>
                </a:lnTo>
                <a:lnTo>
                  <a:pt x="11289" y="4114800"/>
                </a:lnTo>
                <a:lnTo>
                  <a:pt x="2350347" y="14110"/>
                </a:lnTo>
                <a:lnTo>
                  <a:pt x="2349500" y="12700"/>
                </a:lnTo>
                <a:lnTo>
                  <a:pt x="23495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62" name="object 32"/>
          <p:cNvSpPr/>
          <p:nvPr/>
        </p:nvSpPr>
        <p:spPr>
          <a:xfrm>
            <a:off x="7319963" y="3406775"/>
            <a:ext cx="1670050" cy="2897188"/>
          </a:xfrm>
          <a:custGeom>
            <a:avLst/>
            <a:gdLst/>
            <a:ahLst/>
            <a:cxnLst/>
            <a:rect l="l" t="t" r="r" b="b"/>
            <a:pathLst>
              <a:path w="2374900" h="4121150">
                <a:moveTo>
                  <a:pt x="3103" y="0"/>
                </a:moveTo>
                <a:lnTo>
                  <a:pt x="0" y="6209"/>
                </a:lnTo>
                <a:lnTo>
                  <a:pt x="0" y="13547"/>
                </a:lnTo>
                <a:lnTo>
                  <a:pt x="2357967" y="4121009"/>
                </a:lnTo>
                <a:lnTo>
                  <a:pt x="2374900" y="4121009"/>
                </a:lnTo>
                <a:lnTo>
                  <a:pt x="2374900" y="4111413"/>
                </a:lnTo>
                <a:lnTo>
                  <a:pt x="31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63" name="object 33"/>
          <p:cNvSpPr/>
          <p:nvPr/>
        </p:nvSpPr>
        <p:spPr>
          <a:xfrm>
            <a:off x="7275514" y="3205163"/>
            <a:ext cx="407987" cy="93662"/>
          </a:xfrm>
          <a:custGeom>
            <a:avLst/>
            <a:gdLst/>
            <a:ahLst/>
            <a:cxnLst/>
            <a:rect l="l" t="t" r="r" b="b"/>
            <a:pathLst>
              <a:path w="580390" h="133350">
                <a:moveTo>
                  <a:pt x="580248" y="0"/>
                </a:moveTo>
                <a:lnTo>
                  <a:pt x="0" y="133208"/>
                </a:lnTo>
              </a:path>
            </a:pathLst>
          </a:custGeom>
          <a:ln w="12699">
            <a:solidFill>
              <a:srgbClr val="FF82D6"/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64" name="object 34"/>
          <p:cNvSpPr/>
          <p:nvPr/>
        </p:nvSpPr>
        <p:spPr>
          <a:xfrm>
            <a:off x="5438775" y="5956301"/>
            <a:ext cx="114300" cy="390525"/>
          </a:xfrm>
          <a:custGeom>
            <a:avLst/>
            <a:gdLst/>
            <a:ahLst/>
            <a:cxnLst/>
            <a:rect l="l" t="t" r="r" b="b"/>
            <a:pathLst>
              <a:path w="162560" h="555625">
                <a:moveTo>
                  <a:pt x="0" y="0"/>
                </a:moveTo>
                <a:lnTo>
                  <a:pt x="162560" y="555413"/>
                </a:lnTo>
              </a:path>
            </a:pathLst>
          </a:custGeom>
          <a:ln w="12700">
            <a:solidFill>
              <a:srgbClr val="FF82D6"/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65" name="object 44"/>
          <p:cNvSpPr/>
          <p:nvPr/>
        </p:nvSpPr>
        <p:spPr>
          <a:xfrm>
            <a:off x="7426326" y="3013075"/>
            <a:ext cx="3197225" cy="0"/>
          </a:xfrm>
          <a:custGeom>
            <a:avLst/>
            <a:gdLst/>
            <a:ahLst/>
            <a:cxnLst/>
            <a:rect l="l" t="t" r="r" b="b"/>
            <a:pathLst>
              <a:path w="4546600">
                <a:moveTo>
                  <a:pt x="0" y="0"/>
                </a:moveTo>
                <a:lnTo>
                  <a:pt x="4546600" y="0"/>
                </a:lnTo>
              </a:path>
            </a:pathLst>
          </a:custGeom>
          <a:ln w="12700">
            <a:solidFill>
              <a:schemeClr val="tx2"/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66" name="object 45"/>
          <p:cNvSpPr/>
          <p:nvPr/>
        </p:nvSpPr>
        <p:spPr>
          <a:xfrm>
            <a:off x="8694739" y="5227638"/>
            <a:ext cx="1963737" cy="0"/>
          </a:xfrm>
          <a:custGeom>
            <a:avLst/>
            <a:gdLst/>
            <a:ahLst/>
            <a:cxnLst/>
            <a:rect l="l" t="t" r="r" b="b"/>
            <a:pathLst>
              <a:path w="2794000">
                <a:moveTo>
                  <a:pt x="0" y="0"/>
                </a:moveTo>
                <a:lnTo>
                  <a:pt x="2793999" y="0"/>
                </a:lnTo>
              </a:path>
            </a:pathLst>
          </a:custGeom>
          <a:ln w="12700">
            <a:solidFill>
              <a:schemeClr val="tx2"/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67" name="object 46"/>
          <p:cNvSpPr/>
          <p:nvPr/>
        </p:nvSpPr>
        <p:spPr>
          <a:xfrm>
            <a:off x="9355138" y="6469063"/>
            <a:ext cx="1312862" cy="0"/>
          </a:xfrm>
          <a:custGeom>
            <a:avLst/>
            <a:gdLst/>
            <a:ahLst/>
            <a:cxnLst/>
            <a:rect l="l" t="t" r="r" b="b"/>
            <a:pathLst>
              <a:path w="1866900">
                <a:moveTo>
                  <a:pt x="0" y="0"/>
                </a:moveTo>
                <a:lnTo>
                  <a:pt x="1866900" y="0"/>
                </a:lnTo>
              </a:path>
            </a:pathLst>
          </a:custGeom>
          <a:ln w="12700">
            <a:solidFill>
              <a:schemeClr val="tx2"/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68" name="object 47"/>
          <p:cNvSpPr/>
          <p:nvPr/>
        </p:nvSpPr>
        <p:spPr>
          <a:xfrm>
            <a:off x="9869488" y="4133850"/>
            <a:ext cx="0" cy="1492250"/>
          </a:xfrm>
          <a:custGeom>
            <a:avLst/>
            <a:gdLst/>
            <a:ahLst/>
            <a:cxnLst/>
            <a:rect l="l" t="t" r="r" b="b"/>
            <a:pathLst>
              <a:path h="2120900">
                <a:moveTo>
                  <a:pt x="0" y="2120900"/>
                </a:moveTo>
                <a:lnTo>
                  <a:pt x="0" y="0"/>
                </a:lnTo>
              </a:path>
            </a:pathLst>
          </a:custGeom>
          <a:ln w="12700">
            <a:solidFill>
              <a:schemeClr val="tx2"/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69" name="object 48"/>
          <p:cNvSpPr/>
          <p:nvPr/>
        </p:nvSpPr>
        <p:spPr>
          <a:xfrm>
            <a:off x="9844088" y="5230814"/>
            <a:ext cx="61912" cy="65087"/>
          </a:xfrm>
          <a:custGeom>
            <a:avLst/>
            <a:gdLst/>
            <a:ahLst/>
            <a:cxnLst/>
            <a:rect l="l" t="t" r="r" b="b"/>
            <a:pathLst>
              <a:path w="88265" h="92709">
                <a:moveTo>
                  <a:pt x="38383" y="0"/>
                </a:moveTo>
                <a:lnTo>
                  <a:pt x="0" y="92569"/>
                </a:lnTo>
                <a:lnTo>
                  <a:pt x="38383" y="42898"/>
                </a:lnTo>
                <a:lnTo>
                  <a:pt x="61401" y="42898"/>
                </a:lnTo>
                <a:lnTo>
                  <a:pt x="38383" y="0"/>
                </a:lnTo>
                <a:close/>
              </a:path>
              <a:path w="88265" h="92709">
                <a:moveTo>
                  <a:pt x="61401" y="42898"/>
                </a:moveTo>
                <a:lnTo>
                  <a:pt x="38383" y="42898"/>
                </a:lnTo>
                <a:lnTo>
                  <a:pt x="88054" y="92569"/>
                </a:lnTo>
                <a:lnTo>
                  <a:pt x="61401" y="42898"/>
                </a:lnTo>
                <a:close/>
              </a:path>
            </a:pathLst>
          </a:custGeom>
          <a:solidFill>
            <a:srgbClr val="FFFB00"/>
          </a:solidFill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70" name="object 49"/>
          <p:cNvSpPr/>
          <p:nvPr/>
        </p:nvSpPr>
        <p:spPr>
          <a:xfrm>
            <a:off x="9844088" y="5230814"/>
            <a:ext cx="61912" cy="65087"/>
          </a:xfrm>
          <a:custGeom>
            <a:avLst/>
            <a:gdLst/>
            <a:ahLst/>
            <a:cxnLst/>
            <a:rect l="l" t="t" r="r" b="b"/>
            <a:pathLst>
              <a:path w="88265" h="92709">
                <a:moveTo>
                  <a:pt x="88053" y="92568"/>
                </a:moveTo>
                <a:lnTo>
                  <a:pt x="38382" y="0"/>
                </a:lnTo>
                <a:lnTo>
                  <a:pt x="0" y="92568"/>
                </a:lnTo>
                <a:lnTo>
                  <a:pt x="38382" y="42897"/>
                </a:lnTo>
                <a:lnTo>
                  <a:pt x="88053" y="92568"/>
                </a:lnTo>
              </a:path>
            </a:pathLst>
          </a:custGeom>
          <a:ln w="12700">
            <a:solidFill>
              <a:srgbClr val="FFFB00"/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71" name="object 50"/>
          <p:cNvSpPr/>
          <p:nvPr/>
        </p:nvSpPr>
        <p:spPr>
          <a:xfrm>
            <a:off x="9869488" y="5786439"/>
            <a:ext cx="0" cy="687387"/>
          </a:xfrm>
          <a:custGeom>
            <a:avLst/>
            <a:gdLst/>
            <a:ahLst/>
            <a:cxnLst/>
            <a:rect l="l" t="t" r="r" b="b"/>
            <a:pathLst>
              <a:path h="977900">
                <a:moveTo>
                  <a:pt x="0" y="0"/>
                </a:moveTo>
                <a:lnTo>
                  <a:pt x="0" y="977900"/>
                </a:lnTo>
              </a:path>
            </a:pathLst>
          </a:custGeom>
          <a:ln w="12700">
            <a:solidFill>
              <a:schemeClr val="tx2"/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72" name="object 51"/>
          <p:cNvSpPr/>
          <p:nvPr/>
        </p:nvSpPr>
        <p:spPr>
          <a:xfrm>
            <a:off x="9844088" y="6407150"/>
            <a:ext cx="61912" cy="63500"/>
          </a:xfrm>
          <a:custGeom>
            <a:avLst/>
            <a:gdLst/>
            <a:ahLst/>
            <a:cxnLst/>
            <a:rect l="l" t="t" r="r" b="b"/>
            <a:pathLst>
              <a:path w="88265" h="90804">
                <a:moveTo>
                  <a:pt x="0" y="0"/>
                </a:moveTo>
                <a:lnTo>
                  <a:pt x="38383" y="90311"/>
                </a:lnTo>
                <a:lnTo>
                  <a:pt x="63218" y="45155"/>
                </a:lnTo>
                <a:lnTo>
                  <a:pt x="38383" y="45155"/>
                </a:lnTo>
                <a:lnTo>
                  <a:pt x="0" y="0"/>
                </a:lnTo>
                <a:close/>
              </a:path>
              <a:path w="88265" h="90804">
                <a:moveTo>
                  <a:pt x="88054" y="0"/>
                </a:moveTo>
                <a:lnTo>
                  <a:pt x="38383" y="45155"/>
                </a:lnTo>
                <a:lnTo>
                  <a:pt x="63218" y="45155"/>
                </a:lnTo>
                <a:lnTo>
                  <a:pt x="88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73" name="object 52"/>
          <p:cNvSpPr/>
          <p:nvPr/>
        </p:nvSpPr>
        <p:spPr>
          <a:xfrm>
            <a:off x="9844088" y="6407150"/>
            <a:ext cx="61912" cy="63500"/>
          </a:xfrm>
          <a:custGeom>
            <a:avLst/>
            <a:gdLst/>
            <a:ahLst/>
            <a:cxnLst/>
            <a:rect l="l" t="t" r="r" b="b"/>
            <a:pathLst>
              <a:path w="88265" h="90804">
                <a:moveTo>
                  <a:pt x="88053" y="0"/>
                </a:moveTo>
                <a:lnTo>
                  <a:pt x="38382" y="90311"/>
                </a:lnTo>
                <a:lnTo>
                  <a:pt x="0" y="0"/>
                </a:lnTo>
                <a:lnTo>
                  <a:pt x="38382" y="45155"/>
                </a:lnTo>
                <a:lnTo>
                  <a:pt x="88053" y="0"/>
                </a:lnTo>
              </a:path>
            </a:pathLst>
          </a:custGeom>
          <a:ln w="12700">
            <a:solidFill>
              <a:srgbClr val="FFFB00"/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74" name="object 53"/>
          <p:cNvSpPr/>
          <p:nvPr/>
        </p:nvSpPr>
        <p:spPr>
          <a:xfrm>
            <a:off x="9844088" y="5167313"/>
            <a:ext cx="61912" cy="63500"/>
          </a:xfrm>
          <a:custGeom>
            <a:avLst/>
            <a:gdLst/>
            <a:ahLst/>
            <a:cxnLst/>
            <a:rect l="l" t="t" r="r" b="b"/>
            <a:pathLst>
              <a:path w="88265" h="90804">
                <a:moveTo>
                  <a:pt x="0" y="0"/>
                </a:moveTo>
                <a:lnTo>
                  <a:pt x="38383" y="90310"/>
                </a:lnTo>
                <a:lnTo>
                  <a:pt x="64460" y="42896"/>
                </a:lnTo>
                <a:lnTo>
                  <a:pt x="38383" y="42896"/>
                </a:lnTo>
                <a:lnTo>
                  <a:pt x="0" y="0"/>
                </a:lnTo>
                <a:close/>
              </a:path>
              <a:path w="88265" h="90804">
                <a:moveTo>
                  <a:pt x="88054" y="0"/>
                </a:moveTo>
                <a:lnTo>
                  <a:pt x="38383" y="42896"/>
                </a:lnTo>
                <a:lnTo>
                  <a:pt x="64460" y="42896"/>
                </a:lnTo>
                <a:lnTo>
                  <a:pt x="88054" y="0"/>
                </a:lnTo>
                <a:close/>
              </a:path>
            </a:pathLst>
          </a:custGeom>
          <a:solidFill>
            <a:srgbClr val="FFFB00"/>
          </a:solidFill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75" name="object 54"/>
          <p:cNvSpPr/>
          <p:nvPr/>
        </p:nvSpPr>
        <p:spPr>
          <a:xfrm>
            <a:off x="9844088" y="5167313"/>
            <a:ext cx="61912" cy="63500"/>
          </a:xfrm>
          <a:custGeom>
            <a:avLst/>
            <a:gdLst/>
            <a:ahLst/>
            <a:cxnLst/>
            <a:rect l="l" t="t" r="r" b="b"/>
            <a:pathLst>
              <a:path w="88265" h="90804">
                <a:moveTo>
                  <a:pt x="88053" y="0"/>
                </a:moveTo>
                <a:lnTo>
                  <a:pt x="38382" y="90311"/>
                </a:lnTo>
                <a:lnTo>
                  <a:pt x="0" y="0"/>
                </a:lnTo>
                <a:lnTo>
                  <a:pt x="38382" y="42897"/>
                </a:lnTo>
                <a:lnTo>
                  <a:pt x="88053" y="0"/>
                </a:lnTo>
              </a:path>
            </a:pathLst>
          </a:custGeom>
          <a:ln w="12700">
            <a:solidFill>
              <a:srgbClr val="FFFB00"/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76" name="object 55"/>
          <p:cNvSpPr/>
          <p:nvPr/>
        </p:nvSpPr>
        <p:spPr>
          <a:xfrm>
            <a:off x="9877425" y="3017839"/>
            <a:ext cx="0" cy="884237"/>
          </a:xfrm>
          <a:custGeom>
            <a:avLst/>
            <a:gdLst/>
            <a:ahLst/>
            <a:cxnLst/>
            <a:rect l="l" t="t" r="r" b="b"/>
            <a:pathLst>
              <a:path h="1257300">
                <a:moveTo>
                  <a:pt x="0" y="0"/>
                </a:moveTo>
                <a:lnTo>
                  <a:pt x="0" y="1257300"/>
                </a:lnTo>
              </a:path>
            </a:pathLst>
          </a:custGeom>
          <a:ln w="12700">
            <a:solidFill>
              <a:schemeClr val="tx2"/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77" name="object 56"/>
          <p:cNvSpPr/>
          <p:nvPr/>
        </p:nvSpPr>
        <p:spPr>
          <a:xfrm>
            <a:off x="9848851" y="3017838"/>
            <a:ext cx="61913" cy="63500"/>
          </a:xfrm>
          <a:custGeom>
            <a:avLst/>
            <a:gdLst/>
            <a:ahLst/>
            <a:cxnLst/>
            <a:rect l="l" t="t" r="r" b="b"/>
            <a:pathLst>
              <a:path w="88265" h="90804">
                <a:moveTo>
                  <a:pt x="38381" y="0"/>
                </a:moveTo>
                <a:lnTo>
                  <a:pt x="0" y="90310"/>
                </a:lnTo>
                <a:lnTo>
                  <a:pt x="38381" y="38381"/>
                </a:lnTo>
                <a:lnTo>
                  <a:pt x="59491" y="38381"/>
                </a:lnTo>
                <a:lnTo>
                  <a:pt x="38381" y="0"/>
                </a:lnTo>
                <a:close/>
              </a:path>
              <a:path w="88265" h="90804">
                <a:moveTo>
                  <a:pt x="59491" y="38381"/>
                </a:moveTo>
                <a:lnTo>
                  <a:pt x="38381" y="38381"/>
                </a:lnTo>
                <a:lnTo>
                  <a:pt x="88052" y="90310"/>
                </a:lnTo>
                <a:lnTo>
                  <a:pt x="59491" y="38381"/>
                </a:lnTo>
                <a:close/>
              </a:path>
            </a:pathLst>
          </a:custGeom>
          <a:solidFill>
            <a:srgbClr val="000000"/>
          </a:solidFill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78" name="object 57"/>
          <p:cNvSpPr/>
          <p:nvPr/>
        </p:nvSpPr>
        <p:spPr>
          <a:xfrm>
            <a:off x="9848851" y="3017838"/>
            <a:ext cx="61913" cy="63500"/>
          </a:xfrm>
          <a:custGeom>
            <a:avLst/>
            <a:gdLst/>
            <a:ahLst/>
            <a:cxnLst/>
            <a:rect l="l" t="t" r="r" b="b"/>
            <a:pathLst>
              <a:path w="88265" h="90804">
                <a:moveTo>
                  <a:pt x="88053" y="90311"/>
                </a:moveTo>
                <a:lnTo>
                  <a:pt x="38382" y="0"/>
                </a:lnTo>
                <a:lnTo>
                  <a:pt x="0" y="90311"/>
                </a:lnTo>
                <a:lnTo>
                  <a:pt x="38382" y="38382"/>
                </a:lnTo>
                <a:lnTo>
                  <a:pt x="88053" y="90311"/>
                </a:lnTo>
              </a:path>
            </a:pathLst>
          </a:custGeom>
          <a:ln w="12700">
            <a:solidFill>
              <a:srgbClr val="FFFB00"/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79" name="object 58"/>
          <p:cNvSpPr/>
          <p:nvPr/>
        </p:nvSpPr>
        <p:spPr>
          <a:xfrm>
            <a:off x="8729663" y="6400801"/>
            <a:ext cx="311150" cy="168275"/>
          </a:xfrm>
          <a:custGeom>
            <a:avLst/>
            <a:gdLst/>
            <a:ahLst/>
            <a:cxnLst/>
            <a:rect l="l" t="t" r="r" b="b"/>
            <a:pathLst>
              <a:path w="442595" h="239395">
                <a:moveTo>
                  <a:pt x="0" y="239324"/>
                </a:moveTo>
                <a:lnTo>
                  <a:pt x="442524" y="0"/>
                </a:lnTo>
              </a:path>
            </a:pathLst>
          </a:custGeom>
          <a:ln w="12700">
            <a:solidFill>
              <a:srgbClr val="FF82D6"/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80" name="object 69"/>
          <p:cNvSpPr txBox="1"/>
          <p:nvPr/>
        </p:nvSpPr>
        <p:spPr>
          <a:xfrm>
            <a:off x="6853239" y="3322639"/>
            <a:ext cx="136525" cy="1301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8929">
              <a:defRPr/>
            </a:pPr>
            <a:r>
              <a:rPr sz="844" b="1" dirty="0">
                <a:latin typeface="Arial"/>
                <a:cs typeface="Arial"/>
              </a:rPr>
              <a:t>90</a:t>
            </a:r>
            <a:endParaRPr sz="844">
              <a:latin typeface="Arial"/>
              <a:cs typeface="Arial"/>
            </a:endParaRPr>
          </a:p>
        </p:txBody>
      </p:sp>
      <p:sp>
        <p:nvSpPr>
          <p:cNvPr id="81" name="object 70"/>
          <p:cNvSpPr txBox="1"/>
          <p:nvPr/>
        </p:nvSpPr>
        <p:spPr>
          <a:xfrm>
            <a:off x="5840414" y="5141914"/>
            <a:ext cx="136525" cy="1301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8929">
              <a:defRPr/>
            </a:pPr>
            <a:r>
              <a:rPr sz="844" b="1" dirty="0">
                <a:latin typeface="Arial"/>
                <a:cs typeface="Arial"/>
              </a:rPr>
              <a:t>40</a:t>
            </a:r>
            <a:endParaRPr sz="844">
              <a:latin typeface="Arial"/>
              <a:cs typeface="Arial"/>
            </a:endParaRPr>
          </a:p>
        </p:txBody>
      </p:sp>
      <p:sp>
        <p:nvSpPr>
          <p:cNvPr id="82" name="object 71"/>
          <p:cNvSpPr txBox="1"/>
          <p:nvPr/>
        </p:nvSpPr>
        <p:spPr>
          <a:xfrm>
            <a:off x="8978901" y="5872164"/>
            <a:ext cx="136525" cy="1301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8929">
              <a:defRPr/>
            </a:pPr>
            <a:r>
              <a:rPr sz="844" b="1" dirty="0">
                <a:latin typeface="Arial"/>
                <a:cs typeface="Arial"/>
              </a:rPr>
              <a:t>10</a:t>
            </a:r>
            <a:endParaRPr sz="844">
              <a:latin typeface="Arial"/>
              <a:cs typeface="Arial"/>
            </a:endParaRPr>
          </a:p>
        </p:txBody>
      </p:sp>
      <p:sp>
        <p:nvSpPr>
          <p:cNvPr id="83" name="object 72"/>
          <p:cNvSpPr/>
          <p:nvPr/>
        </p:nvSpPr>
        <p:spPr>
          <a:xfrm>
            <a:off x="6086475" y="5219700"/>
            <a:ext cx="2482850" cy="0"/>
          </a:xfrm>
          <a:custGeom>
            <a:avLst/>
            <a:gdLst/>
            <a:ahLst/>
            <a:cxnLst/>
            <a:rect l="l" t="t" r="r" b="b"/>
            <a:pathLst>
              <a:path w="3530600">
                <a:moveTo>
                  <a:pt x="0" y="0"/>
                </a:moveTo>
                <a:lnTo>
                  <a:pt x="3530599" y="0"/>
                </a:lnTo>
              </a:path>
            </a:pathLst>
          </a:custGeom>
          <a:ln w="12700">
            <a:solidFill>
              <a:srgbClr val="FFD300"/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84" name="object 73"/>
          <p:cNvSpPr/>
          <p:nvPr/>
        </p:nvSpPr>
        <p:spPr>
          <a:xfrm>
            <a:off x="7105651" y="3406775"/>
            <a:ext cx="436563" cy="0"/>
          </a:xfrm>
          <a:custGeom>
            <a:avLst/>
            <a:gdLst/>
            <a:ahLst/>
            <a:cxnLst/>
            <a:rect l="l" t="t" r="r" b="b"/>
            <a:pathLst>
              <a:path w="622300">
                <a:moveTo>
                  <a:pt x="0" y="0"/>
                </a:moveTo>
                <a:lnTo>
                  <a:pt x="622300" y="0"/>
                </a:lnTo>
              </a:path>
            </a:pathLst>
          </a:custGeom>
          <a:ln w="12700">
            <a:solidFill>
              <a:srgbClr val="FFD300"/>
            </a:solidFill>
          </a:ln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85" name="CuadroTexto 84"/>
          <p:cNvSpPr txBox="1"/>
          <p:nvPr/>
        </p:nvSpPr>
        <p:spPr>
          <a:xfrm>
            <a:off x="6943726" y="2714625"/>
            <a:ext cx="1528762" cy="611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168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Olivino</a:t>
            </a:r>
          </a:p>
          <a:p>
            <a:pPr>
              <a:defRPr/>
            </a:pPr>
            <a:r>
              <a:rPr lang="es-MX" sz="168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Dunita</a:t>
            </a:r>
          </a:p>
        </p:txBody>
      </p:sp>
      <p:sp>
        <p:nvSpPr>
          <p:cNvPr id="86" name="CuadroTexto 85"/>
          <p:cNvSpPr txBox="1"/>
          <p:nvPr/>
        </p:nvSpPr>
        <p:spPr>
          <a:xfrm>
            <a:off x="9001126" y="3857625"/>
            <a:ext cx="1450976" cy="395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196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Peridotitas</a:t>
            </a:r>
          </a:p>
        </p:txBody>
      </p:sp>
      <p:sp>
        <p:nvSpPr>
          <p:cNvPr id="87" name="Rectángulo 86"/>
          <p:cNvSpPr/>
          <p:nvPr/>
        </p:nvSpPr>
        <p:spPr>
          <a:xfrm>
            <a:off x="6850064" y="4424364"/>
            <a:ext cx="1069975" cy="350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1687" dirty="0">
                <a:latin typeface="Times New Roman" panose="02020603050405020304" pitchFamily="18" charset="0"/>
                <a:cs typeface="Times New Roman" panose="02020603050405020304" pitchFamily="18" charset="0"/>
              </a:rPr>
              <a:t>Lherzolita</a:t>
            </a:r>
          </a:p>
        </p:txBody>
      </p:sp>
      <p:sp>
        <p:nvSpPr>
          <p:cNvPr id="88" name="CuadroTexto 87"/>
          <p:cNvSpPr txBox="1"/>
          <p:nvPr/>
        </p:nvSpPr>
        <p:spPr>
          <a:xfrm>
            <a:off x="9199564" y="5489575"/>
            <a:ext cx="1431924" cy="395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196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Piroxenitas</a:t>
            </a:r>
          </a:p>
        </p:txBody>
      </p:sp>
      <p:sp>
        <p:nvSpPr>
          <p:cNvPr id="89" name="CuadroTexto 88"/>
          <p:cNvSpPr txBox="1"/>
          <p:nvPr/>
        </p:nvSpPr>
        <p:spPr>
          <a:xfrm>
            <a:off x="9021764" y="6459539"/>
            <a:ext cx="1646237" cy="395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1969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Clinopiroxeno</a:t>
            </a:r>
          </a:p>
        </p:txBody>
      </p:sp>
      <p:sp>
        <p:nvSpPr>
          <p:cNvPr id="90" name="CuadroTexto 89"/>
          <p:cNvSpPr txBox="1"/>
          <p:nvPr/>
        </p:nvSpPr>
        <p:spPr>
          <a:xfrm>
            <a:off x="7523164" y="6407151"/>
            <a:ext cx="14684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140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Clinopiroxenitas</a:t>
            </a:r>
          </a:p>
        </p:txBody>
      </p:sp>
      <p:sp>
        <p:nvSpPr>
          <p:cNvPr id="91" name="CuadroTexto 90"/>
          <p:cNvSpPr txBox="1"/>
          <p:nvPr/>
        </p:nvSpPr>
        <p:spPr>
          <a:xfrm>
            <a:off x="6738938" y="6226176"/>
            <a:ext cx="11096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1406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Websterita</a:t>
            </a:r>
            <a:endParaRPr lang="es-MX" sz="14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CuadroTexto 91"/>
          <p:cNvSpPr txBox="1"/>
          <p:nvPr/>
        </p:nvSpPr>
        <p:spPr>
          <a:xfrm>
            <a:off x="4333877" y="5741989"/>
            <a:ext cx="1431924" cy="308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140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Ortopiroxenitas</a:t>
            </a:r>
          </a:p>
        </p:txBody>
      </p:sp>
      <p:sp>
        <p:nvSpPr>
          <p:cNvPr id="93" name="CuadroTexto 92"/>
          <p:cNvSpPr txBox="1"/>
          <p:nvPr/>
        </p:nvSpPr>
        <p:spPr>
          <a:xfrm>
            <a:off x="5113340" y="6469064"/>
            <a:ext cx="1719262" cy="395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196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Ortopiroxeno</a:t>
            </a:r>
          </a:p>
        </p:txBody>
      </p:sp>
      <p:sp>
        <p:nvSpPr>
          <p:cNvPr id="94" name="CuadroTexto 93"/>
          <p:cNvSpPr txBox="1"/>
          <p:nvPr/>
        </p:nvSpPr>
        <p:spPr>
          <a:xfrm rot="17897242">
            <a:off x="5935663" y="4454526"/>
            <a:ext cx="1128713" cy="3095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1406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Harzburgita</a:t>
            </a:r>
          </a:p>
        </p:txBody>
      </p:sp>
      <p:sp>
        <p:nvSpPr>
          <p:cNvPr id="95" name="CuadroTexto 94"/>
          <p:cNvSpPr txBox="1"/>
          <p:nvPr/>
        </p:nvSpPr>
        <p:spPr>
          <a:xfrm rot="3448287">
            <a:off x="7781926" y="4543426"/>
            <a:ext cx="8191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1406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Wherlita</a:t>
            </a:r>
            <a:endParaRPr lang="es-MX" sz="14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CuadroTexto 95"/>
          <p:cNvSpPr txBox="1"/>
          <p:nvPr/>
        </p:nvSpPr>
        <p:spPr>
          <a:xfrm>
            <a:off x="6467475" y="5546726"/>
            <a:ext cx="1879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MX" sz="1406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Websterita</a:t>
            </a:r>
            <a:r>
              <a:rPr lang="es-MX" sz="140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olivino</a:t>
            </a:r>
          </a:p>
        </p:txBody>
      </p:sp>
      <p:cxnSp>
        <p:nvCxnSpPr>
          <p:cNvPr id="97" name="Conector recto 96"/>
          <p:cNvCxnSpPr/>
          <p:nvPr/>
        </p:nvCxnSpPr>
        <p:spPr>
          <a:xfrm flipV="1">
            <a:off x="7105651" y="3406776"/>
            <a:ext cx="436563" cy="47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bject 52"/>
          <p:cNvSpPr txBox="1"/>
          <p:nvPr/>
        </p:nvSpPr>
        <p:spPr>
          <a:xfrm>
            <a:off x="7543801" y="1181101"/>
            <a:ext cx="1571625" cy="1128713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8929">
              <a:defRPr/>
            </a:pPr>
            <a:r>
              <a:rPr lang="es-MX" sz="2391" dirty="0">
                <a:latin typeface="Times New Roman"/>
                <a:cs typeface="Times New Roman"/>
              </a:rPr>
              <a:t>90% </a:t>
            </a:r>
            <a:r>
              <a:rPr lang="es-MX" sz="2391" spc="-14" dirty="0">
                <a:latin typeface="Times New Roman"/>
                <a:cs typeface="Times New Roman"/>
              </a:rPr>
              <a:t>o</a:t>
            </a:r>
            <a:r>
              <a:rPr lang="es-MX" sz="2391" spc="-11" dirty="0">
                <a:latin typeface="Times New Roman"/>
                <a:cs typeface="Times New Roman"/>
              </a:rPr>
              <a:t>li</a:t>
            </a:r>
            <a:r>
              <a:rPr lang="es-MX" sz="2391" spc="-14" dirty="0">
                <a:latin typeface="Times New Roman"/>
                <a:cs typeface="Times New Roman"/>
              </a:rPr>
              <a:t>v</a:t>
            </a:r>
            <a:r>
              <a:rPr lang="es-MX" sz="2391" spc="-11" dirty="0">
                <a:latin typeface="Times New Roman"/>
                <a:cs typeface="Times New Roman"/>
              </a:rPr>
              <a:t>i</a:t>
            </a:r>
            <a:r>
              <a:rPr lang="es-MX" sz="2391" spc="-14" dirty="0">
                <a:latin typeface="Times New Roman"/>
                <a:cs typeface="Times New Roman"/>
              </a:rPr>
              <a:t>no</a:t>
            </a:r>
            <a:endParaRPr lang="es-MX" sz="2391" dirty="0">
              <a:latin typeface="Times New Roman"/>
              <a:cs typeface="Times New Roman"/>
            </a:endParaRPr>
          </a:p>
          <a:p>
            <a:pPr marL="8929">
              <a:spcBef>
                <a:spcPts val="84"/>
              </a:spcBef>
              <a:defRPr/>
            </a:pPr>
            <a:r>
              <a:rPr lang="es-MX" sz="2391" dirty="0">
                <a:latin typeface="Times New Roman"/>
                <a:cs typeface="Times New Roman"/>
              </a:rPr>
              <a:t>  5% </a:t>
            </a:r>
            <a:r>
              <a:rPr lang="es-MX" sz="2391" spc="-14" dirty="0" err="1">
                <a:latin typeface="Times New Roman"/>
                <a:cs typeface="Times New Roman"/>
              </a:rPr>
              <a:t>c</a:t>
            </a:r>
            <a:r>
              <a:rPr lang="es-MX" sz="2391" dirty="0" err="1">
                <a:latin typeface="Times New Roman"/>
                <a:cs typeface="Times New Roman"/>
              </a:rPr>
              <a:t>px</a:t>
            </a:r>
            <a:endParaRPr lang="es-MX" sz="2391" dirty="0">
              <a:latin typeface="Times New Roman"/>
              <a:cs typeface="Times New Roman"/>
            </a:endParaRPr>
          </a:p>
          <a:p>
            <a:pPr marL="8929">
              <a:spcBef>
                <a:spcPts val="84"/>
              </a:spcBef>
              <a:defRPr/>
            </a:pPr>
            <a:r>
              <a:rPr lang="es-MX" sz="2391" dirty="0">
                <a:latin typeface="Times New Roman"/>
                <a:cs typeface="Times New Roman"/>
              </a:rPr>
              <a:t>  5% </a:t>
            </a:r>
            <a:r>
              <a:rPr lang="es-MX" sz="2391" dirty="0" err="1">
                <a:latin typeface="Times New Roman"/>
                <a:cs typeface="Times New Roman"/>
              </a:rPr>
              <a:t>opx</a:t>
            </a:r>
            <a:endParaRPr lang="es-MX" sz="2391" dirty="0">
              <a:latin typeface="Times New Roman"/>
              <a:cs typeface="Times New Roman"/>
            </a:endParaRPr>
          </a:p>
        </p:txBody>
      </p:sp>
      <p:sp>
        <p:nvSpPr>
          <p:cNvPr id="50" name="object 52"/>
          <p:cNvSpPr/>
          <p:nvPr/>
        </p:nvSpPr>
        <p:spPr>
          <a:xfrm>
            <a:off x="7096919" y="3184914"/>
            <a:ext cx="547687" cy="546100"/>
          </a:xfrm>
          <a:custGeom>
            <a:avLst/>
            <a:gdLst/>
            <a:ahLst/>
            <a:cxnLst/>
            <a:rect l="l" t="t" r="r" b="b"/>
            <a:pathLst>
              <a:path w="779145" h="778510">
                <a:moveTo>
                  <a:pt x="77129" y="154127"/>
                </a:moveTo>
                <a:lnTo>
                  <a:pt x="194711" y="363813"/>
                </a:lnTo>
                <a:lnTo>
                  <a:pt x="0" y="500448"/>
                </a:lnTo>
                <a:lnTo>
                  <a:pt x="233277" y="536973"/>
                </a:lnTo>
                <a:lnTo>
                  <a:pt x="216113" y="778177"/>
                </a:lnTo>
                <a:lnTo>
                  <a:pt x="389423" y="614037"/>
                </a:lnTo>
                <a:lnTo>
                  <a:pt x="551053" y="614037"/>
                </a:lnTo>
                <a:lnTo>
                  <a:pt x="545570" y="536973"/>
                </a:lnTo>
                <a:lnTo>
                  <a:pt x="778846" y="500448"/>
                </a:lnTo>
                <a:lnTo>
                  <a:pt x="584135" y="363813"/>
                </a:lnTo>
                <a:lnTo>
                  <a:pt x="662003" y="224948"/>
                </a:lnTo>
                <a:lnTo>
                  <a:pt x="302769" y="224948"/>
                </a:lnTo>
                <a:lnTo>
                  <a:pt x="77129" y="154127"/>
                </a:lnTo>
                <a:close/>
              </a:path>
              <a:path w="779145" h="778510">
                <a:moveTo>
                  <a:pt x="551053" y="614037"/>
                </a:moveTo>
                <a:lnTo>
                  <a:pt x="389423" y="614037"/>
                </a:lnTo>
                <a:lnTo>
                  <a:pt x="562733" y="778177"/>
                </a:lnTo>
                <a:lnTo>
                  <a:pt x="551053" y="614037"/>
                </a:lnTo>
                <a:close/>
              </a:path>
              <a:path w="779145" h="778510">
                <a:moveTo>
                  <a:pt x="389423" y="0"/>
                </a:moveTo>
                <a:lnTo>
                  <a:pt x="302769" y="224948"/>
                </a:lnTo>
                <a:lnTo>
                  <a:pt x="476078" y="224948"/>
                </a:lnTo>
                <a:lnTo>
                  <a:pt x="389423" y="0"/>
                </a:lnTo>
                <a:close/>
              </a:path>
              <a:path w="779145" h="778510">
                <a:moveTo>
                  <a:pt x="701716" y="154127"/>
                </a:moveTo>
                <a:lnTo>
                  <a:pt x="476078" y="224948"/>
                </a:lnTo>
                <a:lnTo>
                  <a:pt x="662003" y="224948"/>
                </a:lnTo>
                <a:lnTo>
                  <a:pt x="701716" y="154127"/>
                </a:lnTo>
                <a:close/>
              </a:path>
            </a:pathLst>
          </a:custGeom>
          <a:solidFill>
            <a:srgbClr val="FF2600"/>
          </a:solidFill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sp>
        <p:nvSpPr>
          <p:cNvPr id="52" name="Rectángulo 51"/>
          <p:cNvSpPr/>
          <p:nvPr/>
        </p:nvSpPr>
        <p:spPr>
          <a:xfrm>
            <a:off x="3267075" y="4402139"/>
            <a:ext cx="1068388" cy="35083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1687" dirty="0">
                <a:latin typeface="Times New Roman" panose="02020603050405020304" pitchFamily="18" charset="0"/>
                <a:cs typeface="Times New Roman" panose="02020603050405020304" pitchFamily="18" charset="0"/>
              </a:rPr>
              <a:t>Lherzolita</a:t>
            </a:r>
          </a:p>
        </p:txBody>
      </p:sp>
    </p:spTree>
    <p:extLst>
      <p:ext uri="{BB962C8B-B14F-4D97-AF65-F5344CB8AC3E}">
        <p14:creationId xmlns:p14="http://schemas.microsoft.com/office/powerpoint/2010/main" val="2504481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093042" y="117231"/>
            <a:ext cx="57572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FUSION PARCIAL</a:t>
            </a:r>
          </a:p>
        </p:txBody>
      </p:sp>
      <p:pic>
        <p:nvPicPr>
          <p:cNvPr id="5" name="Picture 6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962" y="935053"/>
            <a:ext cx="9199442" cy="5577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654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upe\AppData\Local\Temp\x10sctmp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1074737"/>
            <a:ext cx="1952625" cy="157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upe\AppData\Local\Temp\x10sctmp0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074" y="453333"/>
            <a:ext cx="3870324" cy="249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Lupe\AppData\Local\Temp\x10sctmp3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175" y="635000"/>
            <a:ext cx="3334023" cy="245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Lupe\AppData\Local\Temp\x10sctmp4.pn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49" y="3795308"/>
            <a:ext cx="2977876" cy="2313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Lupe\AppData\Local\Temp\x10sctmp5.pn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473" y="4001558"/>
            <a:ext cx="2828925" cy="210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Lupe\AppData\Local\Temp\x10sctmp6.pn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323" y="3795308"/>
            <a:ext cx="3895725" cy="231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4197439" y="531816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90%Ol-10%Pi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8108768" y="6275319"/>
            <a:ext cx="2975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¿Cual es  % de fusión parcial?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FFF859D-D9CD-4064-8ED4-9F8406CA3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986" y="2244725"/>
            <a:ext cx="1547813" cy="196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758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upe\AppData\Local\Temp\x10sctmp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1074737"/>
            <a:ext cx="1952625" cy="157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upe\AppData\Local\Temp\x10sctmp0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074" y="453333"/>
            <a:ext cx="3870324" cy="249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Lupe\AppData\Local\Temp\x10sctmp3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175" y="635000"/>
            <a:ext cx="3334023" cy="245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Lupe\AppData\Local\Temp\x10sctmp4.pn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49" y="3795308"/>
            <a:ext cx="2977876" cy="2313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Lupe\AppData\Local\Temp\x10sctmp5.pn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473" y="4001558"/>
            <a:ext cx="2828925" cy="210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Lupe\AppData\Local\Temp\x10sctmp6.pn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323" y="3795308"/>
            <a:ext cx="3895725" cy="231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11084198" y="6275319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10%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8108768" y="6275319"/>
            <a:ext cx="2975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¿Cual es  % de fusión parcial?</a:t>
            </a:r>
          </a:p>
        </p:txBody>
      </p:sp>
    </p:spTree>
    <p:extLst>
      <p:ext uri="{BB962C8B-B14F-4D97-AF65-F5344CB8AC3E}">
        <p14:creationId xmlns:p14="http://schemas.microsoft.com/office/powerpoint/2010/main" val="1818412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upo 45"/>
          <p:cNvGrpSpPr/>
          <p:nvPr/>
        </p:nvGrpSpPr>
        <p:grpSpPr>
          <a:xfrm>
            <a:off x="6524928" y="493014"/>
            <a:ext cx="4959346" cy="3209832"/>
            <a:chOff x="4283076" y="2714625"/>
            <a:chExt cx="6384924" cy="3999306"/>
          </a:xfrm>
        </p:grpSpPr>
        <p:sp>
          <p:nvSpPr>
            <p:cNvPr id="4" name="object 25"/>
            <p:cNvSpPr/>
            <p:nvPr/>
          </p:nvSpPr>
          <p:spPr>
            <a:xfrm>
              <a:off x="5392739" y="3017838"/>
              <a:ext cx="3895725" cy="3465512"/>
            </a:xfrm>
            <a:custGeom>
              <a:avLst/>
              <a:gdLst/>
              <a:ahLst/>
              <a:cxnLst/>
              <a:rect l="l" t="t" r="r" b="b"/>
              <a:pathLst>
                <a:path w="5541009" h="4928234">
                  <a:moveTo>
                    <a:pt x="2743200" y="0"/>
                  </a:moveTo>
                  <a:lnTo>
                    <a:pt x="0" y="4928163"/>
                  </a:lnTo>
                  <a:lnTo>
                    <a:pt x="5540587" y="4928163"/>
                  </a:lnTo>
                  <a:lnTo>
                    <a:pt x="2743200" y="0"/>
                  </a:lnTo>
                  <a:close/>
                </a:path>
              </a:pathLst>
            </a:custGeom>
            <a:solidFill>
              <a:srgbClr val="FFCB92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5" name="object 26"/>
            <p:cNvSpPr/>
            <p:nvPr/>
          </p:nvSpPr>
          <p:spPr>
            <a:xfrm>
              <a:off x="6269039" y="3408363"/>
              <a:ext cx="2079625" cy="1816100"/>
            </a:xfrm>
            <a:custGeom>
              <a:avLst/>
              <a:gdLst/>
              <a:ahLst/>
              <a:cxnLst/>
              <a:rect l="l" t="t" r="r" b="b"/>
              <a:pathLst>
                <a:path w="2957829" h="2582545">
                  <a:moveTo>
                    <a:pt x="1478706" y="0"/>
                  </a:moveTo>
                  <a:lnTo>
                    <a:pt x="0" y="2582050"/>
                  </a:lnTo>
                  <a:lnTo>
                    <a:pt x="2957689" y="2582050"/>
                  </a:lnTo>
                  <a:lnTo>
                    <a:pt x="1478706" y="0"/>
                  </a:lnTo>
                  <a:close/>
                </a:path>
              </a:pathLst>
            </a:custGeom>
            <a:solidFill>
              <a:srgbClr val="78A600"/>
            </a:solidFill>
            <a:ln>
              <a:solidFill>
                <a:schemeClr val="tx1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6" name="object 27"/>
            <p:cNvSpPr/>
            <p:nvPr/>
          </p:nvSpPr>
          <p:spPr>
            <a:xfrm>
              <a:off x="5391151" y="3009900"/>
              <a:ext cx="3902075" cy="3473450"/>
            </a:xfrm>
            <a:custGeom>
              <a:avLst/>
              <a:gdLst/>
              <a:ahLst/>
              <a:cxnLst/>
              <a:rect l="l" t="t" r="r" b="b"/>
              <a:pathLst>
                <a:path w="5549900" h="4940934">
                  <a:moveTo>
                    <a:pt x="2755900" y="0"/>
                  </a:moveTo>
                  <a:lnTo>
                    <a:pt x="2741789" y="0"/>
                  </a:lnTo>
                  <a:lnTo>
                    <a:pt x="0" y="4925060"/>
                  </a:lnTo>
                  <a:lnTo>
                    <a:pt x="0" y="4927600"/>
                  </a:lnTo>
                  <a:lnTo>
                    <a:pt x="12700" y="4940864"/>
                  </a:lnTo>
                  <a:lnTo>
                    <a:pt x="2747079" y="23487"/>
                  </a:lnTo>
                  <a:lnTo>
                    <a:pt x="2743200" y="16650"/>
                  </a:lnTo>
                  <a:lnTo>
                    <a:pt x="2746903" y="12700"/>
                  </a:lnTo>
                  <a:lnTo>
                    <a:pt x="2743200" y="12700"/>
                  </a:lnTo>
                  <a:lnTo>
                    <a:pt x="2755900" y="0"/>
                  </a:lnTo>
                  <a:close/>
                </a:path>
                <a:path w="5549900" h="4940934">
                  <a:moveTo>
                    <a:pt x="2761347" y="12700"/>
                  </a:moveTo>
                  <a:lnTo>
                    <a:pt x="2753078" y="12700"/>
                  </a:lnTo>
                  <a:lnTo>
                    <a:pt x="2747079" y="23487"/>
                  </a:lnTo>
                  <a:lnTo>
                    <a:pt x="5537200" y="4940864"/>
                  </a:lnTo>
                  <a:lnTo>
                    <a:pt x="5537200" y="4927600"/>
                  </a:lnTo>
                  <a:lnTo>
                    <a:pt x="5549900" y="4927600"/>
                  </a:lnTo>
                  <a:lnTo>
                    <a:pt x="5549900" y="4925060"/>
                  </a:lnTo>
                  <a:lnTo>
                    <a:pt x="2761347" y="12700"/>
                  </a:lnTo>
                  <a:close/>
                </a:path>
                <a:path w="5549900" h="4940934">
                  <a:moveTo>
                    <a:pt x="0" y="4927600"/>
                  </a:moveTo>
                  <a:lnTo>
                    <a:pt x="0" y="4940300"/>
                  </a:lnTo>
                  <a:lnTo>
                    <a:pt x="12159" y="4940300"/>
                  </a:lnTo>
                  <a:lnTo>
                    <a:pt x="0" y="4927600"/>
                  </a:lnTo>
                  <a:close/>
                </a:path>
                <a:path w="5549900" h="4940934">
                  <a:moveTo>
                    <a:pt x="5529673" y="4927600"/>
                  </a:moveTo>
                  <a:lnTo>
                    <a:pt x="20075" y="4927600"/>
                  </a:lnTo>
                  <a:lnTo>
                    <a:pt x="13013" y="4940300"/>
                  </a:lnTo>
                  <a:lnTo>
                    <a:pt x="5536879" y="4940300"/>
                  </a:lnTo>
                  <a:lnTo>
                    <a:pt x="5529673" y="4927600"/>
                  </a:lnTo>
                  <a:close/>
                </a:path>
                <a:path w="5549900" h="4940934">
                  <a:moveTo>
                    <a:pt x="5549900" y="4927600"/>
                  </a:moveTo>
                  <a:lnTo>
                    <a:pt x="5537200" y="4927600"/>
                  </a:lnTo>
                  <a:lnTo>
                    <a:pt x="5537200" y="4940300"/>
                  </a:lnTo>
                  <a:lnTo>
                    <a:pt x="5549900" y="4940300"/>
                  </a:lnTo>
                  <a:lnTo>
                    <a:pt x="5549900" y="4927600"/>
                  </a:lnTo>
                  <a:close/>
                </a:path>
                <a:path w="5549900" h="4940934">
                  <a:moveTo>
                    <a:pt x="2755900" y="3103"/>
                  </a:moveTo>
                  <a:lnTo>
                    <a:pt x="2743200" y="16650"/>
                  </a:lnTo>
                  <a:lnTo>
                    <a:pt x="2747079" y="23487"/>
                  </a:lnTo>
                  <a:lnTo>
                    <a:pt x="2753078" y="12700"/>
                  </a:lnTo>
                  <a:lnTo>
                    <a:pt x="2761347" y="12700"/>
                  </a:lnTo>
                  <a:lnTo>
                    <a:pt x="2755900" y="31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7" name="object 28"/>
            <p:cNvSpPr/>
            <p:nvPr/>
          </p:nvSpPr>
          <p:spPr>
            <a:xfrm>
              <a:off x="5676901" y="6292850"/>
              <a:ext cx="3313113" cy="38100"/>
            </a:xfrm>
            <a:custGeom>
              <a:avLst/>
              <a:gdLst/>
              <a:ahLst/>
              <a:cxnLst/>
              <a:rect l="l" t="t" r="r" b="b"/>
              <a:pathLst>
                <a:path w="4711700" h="54609">
                  <a:moveTo>
                    <a:pt x="9878" y="0"/>
                  </a:moveTo>
                  <a:lnTo>
                    <a:pt x="12700" y="3668"/>
                  </a:lnTo>
                  <a:lnTo>
                    <a:pt x="0" y="3668"/>
                  </a:lnTo>
                  <a:lnTo>
                    <a:pt x="0" y="29068"/>
                  </a:lnTo>
                  <a:lnTo>
                    <a:pt x="4697025" y="54468"/>
                  </a:lnTo>
                  <a:lnTo>
                    <a:pt x="4711700" y="54468"/>
                  </a:lnTo>
                  <a:lnTo>
                    <a:pt x="4711700" y="16368"/>
                  </a:lnTo>
                  <a:lnTo>
                    <a:pt x="4697025" y="16368"/>
                  </a:lnTo>
                  <a:lnTo>
                    <a:pt x="98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8" name="object 29"/>
            <p:cNvSpPr/>
            <p:nvPr/>
          </p:nvSpPr>
          <p:spPr>
            <a:xfrm>
              <a:off x="8899526" y="6116638"/>
              <a:ext cx="182563" cy="360362"/>
            </a:xfrm>
            <a:custGeom>
              <a:avLst/>
              <a:gdLst/>
              <a:ahLst/>
              <a:cxnLst/>
              <a:rect l="l" t="t" r="r" b="b"/>
              <a:pathLst>
                <a:path w="259079" h="512445">
                  <a:moveTo>
                    <a:pt x="254000" y="0"/>
                  </a:moveTo>
                  <a:lnTo>
                    <a:pt x="241300" y="0"/>
                  </a:lnTo>
                  <a:lnTo>
                    <a:pt x="241300" y="4233"/>
                  </a:lnTo>
                  <a:lnTo>
                    <a:pt x="0" y="512233"/>
                  </a:lnTo>
                  <a:lnTo>
                    <a:pt x="259079" y="4233"/>
                  </a:lnTo>
                  <a:lnTo>
                    <a:pt x="254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9" name="object 30"/>
            <p:cNvSpPr/>
            <p:nvPr/>
          </p:nvSpPr>
          <p:spPr>
            <a:xfrm>
              <a:off x="5586414" y="6126164"/>
              <a:ext cx="179387" cy="357187"/>
            </a:xfrm>
            <a:custGeom>
              <a:avLst/>
              <a:gdLst/>
              <a:ahLst/>
              <a:cxnLst/>
              <a:rect l="l" t="t" r="r" b="b"/>
              <a:pathLst>
                <a:path w="254000" h="508000">
                  <a:moveTo>
                    <a:pt x="12700" y="0"/>
                  </a:moveTo>
                  <a:lnTo>
                    <a:pt x="0" y="0"/>
                  </a:lnTo>
                  <a:lnTo>
                    <a:pt x="0" y="2822"/>
                  </a:lnTo>
                  <a:lnTo>
                    <a:pt x="241300" y="492760"/>
                  </a:lnTo>
                  <a:lnTo>
                    <a:pt x="241300" y="508000"/>
                  </a:lnTo>
                  <a:lnTo>
                    <a:pt x="254000" y="508000"/>
                  </a:lnTo>
                  <a:lnTo>
                    <a:pt x="254000" y="492760"/>
                  </a:lnTo>
                  <a:lnTo>
                    <a:pt x="10441" y="2822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10" name="object 31"/>
            <p:cNvSpPr/>
            <p:nvPr/>
          </p:nvSpPr>
          <p:spPr>
            <a:xfrm>
              <a:off x="5667375" y="3411539"/>
              <a:ext cx="1652588" cy="2892425"/>
            </a:xfrm>
            <a:custGeom>
              <a:avLst/>
              <a:gdLst/>
              <a:ahLst/>
              <a:cxnLst/>
              <a:rect l="l" t="t" r="r" b="b"/>
              <a:pathLst>
                <a:path w="2350770" h="4114800">
                  <a:moveTo>
                    <a:pt x="2349500" y="0"/>
                  </a:moveTo>
                  <a:lnTo>
                    <a:pt x="2334541" y="0"/>
                  </a:lnTo>
                  <a:lnTo>
                    <a:pt x="0" y="4098431"/>
                  </a:lnTo>
                  <a:lnTo>
                    <a:pt x="0" y="4114800"/>
                  </a:lnTo>
                  <a:lnTo>
                    <a:pt x="11289" y="4114800"/>
                  </a:lnTo>
                  <a:lnTo>
                    <a:pt x="2350347" y="14110"/>
                  </a:lnTo>
                  <a:lnTo>
                    <a:pt x="2349500" y="12700"/>
                  </a:lnTo>
                  <a:lnTo>
                    <a:pt x="23495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11" name="object 32"/>
            <p:cNvSpPr/>
            <p:nvPr/>
          </p:nvSpPr>
          <p:spPr>
            <a:xfrm>
              <a:off x="7319963" y="3406775"/>
              <a:ext cx="1670050" cy="2897188"/>
            </a:xfrm>
            <a:custGeom>
              <a:avLst/>
              <a:gdLst/>
              <a:ahLst/>
              <a:cxnLst/>
              <a:rect l="l" t="t" r="r" b="b"/>
              <a:pathLst>
                <a:path w="2374900" h="4121150">
                  <a:moveTo>
                    <a:pt x="3103" y="0"/>
                  </a:moveTo>
                  <a:lnTo>
                    <a:pt x="0" y="6209"/>
                  </a:lnTo>
                  <a:lnTo>
                    <a:pt x="0" y="13547"/>
                  </a:lnTo>
                  <a:lnTo>
                    <a:pt x="2357967" y="4121009"/>
                  </a:lnTo>
                  <a:lnTo>
                    <a:pt x="2374900" y="4121009"/>
                  </a:lnTo>
                  <a:lnTo>
                    <a:pt x="2374900" y="4111413"/>
                  </a:lnTo>
                  <a:lnTo>
                    <a:pt x="31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12" name="object 33"/>
            <p:cNvSpPr/>
            <p:nvPr/>
          </p:nvSpPr>
          <p:spPr>
            <a:xfrm>
              <a:off x="7275514" y="3205163"/>
              <a:ext cx="407987" cy="93662"/>
            </a:xfrm>
            <a:custGeom>
              <a:avLst/>
              <a:gdLst/>
              <a:ahLst/>
              <a:cxnLst/>
              <a:rect l="l" t="t" r="r" b="b"/>
              <a:pathLst>
                <a:path w="580390" h="133350">
                  <a:moveTo>
                    <a:pt x="580248" y="0"/>
                  </a:moveTo>
                  <a:lnTo>
                    <a:pt x="0" y="133208"/>
                  </a:lnTo>
                </a:path>
              </a:pathLst>
            </a:custGeom>
            <a:ln w="12699">
              <a:solidFill>
                <a:srgbClr val="FF82D6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13" name="object 34"/>
            <p:cNvSpPr/>
            <p:nvPr/>
          </p:nvSpPr>
          <p:spPr>
            <a:xfrm>
              <a:off x="5438775" y="5956301"/>
              <a:ext cx="114300" cy="390525"/>
            </a:xfrm>
            <a:custGeom>
              <a:avLst/>
              <a:gdLst/>
              <a:ahLst/>
              <a:cxnLst/>
              <a:rect l="l" t="t" r="r" b="b"/>
              <a:pathLst>
                <a:path w="162560" h="555625">
                  <a:moveTo>
                    <a:pt x="0" y="0"/>
                  </a:moveTo>
                  <a:lnTo>
                    <a:pt x="162560" y="555413"/>
                  </a:lnTo>
                </a:path>
              </a:pathLst>
            </a:custGeom>
            <a:ln w="12700">
              <a:solidFill>
                <a:srgbClr val="FF82D6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14" name="object 44"/>
            <p:cNvSpPr/>
            <p:nvPr/>
          </p:nvSpPr>
          <p:spPr>
            <a:xfrm>
              <a:off x="7426326" y="3013075"/>
              <a:ext cx="3197225" cy="0"/>
            </a:xfrm>
            <a:custGeom>
              <a:avLst/>
              <a:gdLst/>
              <a:ahLst/>
              <a:cxnLst/>
              <a:rect l="l" t="t" r="r" b="b"/>
              <a:pathLst>
                <a:path w="4546600">
                  <a:moveTo>
                    <a:pt x="0" y="0"/>
                  </a:moveTo>
                  <a:lnTo>
                    <a:pt x="4546600" y="0"/>
                  </a:lnTo>
                </a:path>
              </a:pathLst>
            </a:custGeom>
            <a:ln w="12700">
              <a:solidFill>
                <a:schemeClr val="tx2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15" name="object 45"/>
            <p:cNvSpPr/>
            <p:nvPr/>
          </p:nvSpPr>
          <p:spPr>
            <a:xfrm>
              <a:off x="8694739" y="5227638"/>
              <a:ext cx="1963737" cy="0"/>
            </a:xfrm>
            <a:custGeom>
              <a:avLst/>
              <a:gdLst/>
              <a:ahLst/>
              <a:cxnLst/>
              <a:rect l="l" t="t" r="r" b="b"/>
              <a:pathLst>
                <a:path w="2794000">
                  <a:moveTo>
                    <a:pt x="0" y="0"/>
                  </a:moveTo>
                  <a:lnTo>
                    <a:pt x="2793999" y="0"/>
                  </a:lnTo>
                </a:path>
              </a:pathLst>
            </a:custGeom>
            <a:ln w="12700">
              <a:solidFill>
                <a:schemeClr val="tx2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16" name="object 46"/>
            <p:cNvSpPr/>
            <p:nvPr/>
          </p:nvSpPr>
          <p:spPr>
            <a:xfrm>
              <a:off x="9355138" y="6469063"/>
              <a:ext cx="1312862" cy="0"/>
            </a:xfrm>
            <a:custGeom>
              <a:avLst/>
              <a:gdLst/>
              <a:ahLst/>
              <a:cxnLst/>
              <a:rect l="l" t="t" r="r" b="b"/>
              <a:pathLst>
                <a:path w="1866900">
                  <a:moveTo>
                    <a:pt x="0" y="0"/>
                  </a:moveTo>
                  <a:lnTo>
                    <a:pt x="1866900" y="0"/>
                  </a:lnTo>
                </a:path>
              </a:pathLst>
            </a:custGeom>
            <a:ln w="12700">
              <a:solidFill>
                <a:schemeClr val="tx2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17" name="object 47"/>
            <p:cNvSpPr/>
            <p:nvPr/>
          </p:nvSpPr>
          <p:spPr>
            <a:xfrm>
              <a:off x="9869488" y="4133850"/>
              <a:ext cx="0" cy="1492250"/>
            </a:xfrm>
            <a:custGeom>
              <a:avLst/>
              <a:gdLst/>
              <a:ahLst/>
              <a:cxnLst/>
              <a:rect l="l" t="t" r="r" b="b"/>
              <a:pathLst>
                <a:path h="2120900">
                  <a:moveTo>
                    <a:pt x="0" y="21209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chemeClr val="tx2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18" name="object 48"/>
            <p:cNvSpPr/>
            <p:nvPr/>
          </p:nvSpPr>
          <p:spPr>
            <a:xfrm>
              <a:off x="9844088" y="5230814"/>
              <a:ext cx="61912" cy="65087"/>
            </a:xfrm>
            <a:custGeom>
              <a:avLst/>
              <a:gdLst/>
              <a:ahLst/>
              <a:cxnLst/>
              <a:rect l="l" t="t" r="r" b="b"/>
              <a:pathLst>
                <a:path w="88265" h="92709">
                  <a:moveTo>
                    <a:pt x="38383" y="0"/>
                  </a:moveTo>
                  <a:lnTo>
                    <a:pt x="0" y="92569"/>
                  </a:lnTo>
                  <a:lnTo>
                    <a:pt x="38383" y="42898"/>
                  </a:lnTo>
                  <a:lnTo>
                    <a:pt x="61401" y="42898"/>
                  </a:lnTo>
                  <a:lnTo>
                    <a:pt x="38383" y="0"/>
                  </a:lnTo>
                  <a:close/>
                </a:path>
                <a:path w="88265" h="92709">
                  <a:moveTo>
                    <a:pt x="61401" y="42898"/>
                  </a:moveTo>
                  <a:lnTo>
                    <a:pt x="38383" y="42898"/>
                  </a:lnTo>
                  <a:lnTo>
                    <a:pt x="88054" y="92569"/>
                  </a:lnTo>
                  <a:lnTo>
                    <a:pt x="61401" y="42898"/>
                  </a:lnTo>
                  <a:close/>
                </a:path>
              </a:pathLst>
            </a:custGeom>
            <a:solidFill>
              <a:srgbClr val="FFFB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19" name="object 49"/>
            <p:cNvSpPr/>
            <p:nvPr/>
          </p:nvSpPr>
          <p:spPr>
            <a:xfrm>
              <a:off x="9844088" y="5230814"/>
              <a:ext cx="61912" cy="65087"/>
            </a:xfrm>
            <a:custGeom>
              <a:avLst/>
              <a:gdLst/>
              <a:ahLst/>
              <a:cxnLst/>
              <a:rect l="l" t="t" r="r" b="b"/>
              <a:pathLst>
                <a:path w="88265" h="92709">
                  <a:moveTo>
                    <a:pt x="88053" y="92568"/>
                  </a:moveTo>
                  <a:lnTo>
                    <a:pt x="38382" y="0"/>
                  </a:lnTo>
                  <a:lnTo>
                    <a:pt x="0" y="92568"/>
                  </a:lnTo>
                  <a:lnTo>
                    <a:pt x="38382" y="42897"/>
                  </a:lnTo>
                  <a:lnTo>
                    <a:pt x="88053" y="92568"/>
                  </a:lnTo>
                </a:path>
              </a:pathLst>
            </a:custGeom>
            <a:ln w="12700">
              <a:solidFill>
                <a:srgbClr val="FFFB00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20" name="object 50"/>
            <p:cNvSpPr/>
            <p:nvPr/>
          </p:nvSpPr>
          <p:spPr>
            <a:xfrm>
              <a:off x="9869488" y="5786439"/>
              <a:ext cx="0" cy="687387"/>
            </a:xfrm>
            <a:custGeom>
              <a:avLst/>
              <a:gdLst/>
              <a:ahLst/>
              <a:cxnLst/>
              <a:rect l="l" t="t" r="r" b="b"/>
              <a:pathLst>
                <a:path h="977900">
                  <a:moveTo>
                    <a:pt x="0" y="0"/>
                  </a:moveTo>
                  <a:lnTo>
                    <a:pt x="0" y="977900"/>
                  </a:lnTo>
                </a:path>
              </a:pathLst>
            </a:custGeom>
            <a:ln w="12700">
              <a:solidFill>
                <a:schemeClr val="tx2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21" name="object 51"/>
            <p:cNvSpPr/>
            <p:nvPr/>
          </p:nvSpPr>
          <p:spPr>
            <a:xfrm>
              <a:off x="9844088" y="6407150"/>
              <a:ext cx="61912" cy="63500"/>
            </a:xfrm>
            <a:custGeom>
              <a:avLst/>
              <a:gdLst/>
              <a:ahLst/>
              <a:cxnLst/>
              <a:rect l="l" t="t" r="r" b="b"/>
              <a:pathLst>
                <a:path w="88265" h="90804">
                  <a:moveTo>
                    <a:pt x="0" y="0"/>
                  </a:moveTo>
                  <a:lnTo>
                    <a:pt x="38383" y="90311"/>
                  </a:lnTo>
                  <a:lnTo>
                    <a:pt x="63218" y="45155"/>
                  </a:lnTo>
                  <a:lnTo>
                    <a:pt x="38383" y="45155"/>
                  </a:lnTo>
                  <a:lnTo>
                    <a:pt x="0" y="0"/>
                  </a:lnTo>
                  <a:close/>
                </a:path>
                <a:path w="88265" h="90804">
                  <a:moveTo>
                    <a:pt x="88054" y="0"/>
                  </a:moveTo>
                  <a:lnTo>
                    <a:pt x="38383" y="45155"/>
                  </a:lnTo>
                  <a:lnTo>
                    <a:pt x="63218" y="45155"/>
                  </a:lnTo>
                  <a:lnTo>
                    <a:pt x="880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22" name="object 52"/>
            <p:cNvSpPr/>
            <p:nvPr/>
          </p:nvSpPr>
          <p:spPr>
            <a:xfrm>
              <a:off x="9844088" y="6407150"/>
              <a:ext cx="61912" cy="63500"/>
            </a:xfrm>
            <a:custGeom>
              <a:avLst/>
              <a:gdLst/>
              <a:ahLst/>
              <a:cxnLst/>
              <a:rect l="l" t="t" r="r" b="b"/>
              <a:pathLst>
                <a:path w="88265" h="90804">
                  <a:moveTo>
                    <a:pt x="88053" y="0"/>
                  </a:moveTo>
                  <a:lnTo>
                    <a:pt x="38382" y="90311"/>
                  </a:lnTo>
                  <a:lnTo>
                    <a:pt x="0" y="0"/>
                  </a:lnTo>
                  <a:lnTo>
                    <a:pt x="38382" y="45155"/>
                  </a:lnTo>
                  <a:lnTo>
                    <a:pt x="88053" y="0"/>
                  </a:lnTo>
                </a:path>
              </a:pathLst>
            </a:custGeom>
            <a:ln w="12700">
              <a:solidFill>
                <a:srgbClr val="FFFB00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23" name="object 53"/>
            <p:cNvSpPr/>
            <p:nvPr/>
          </p:nvSpPr>
          <p:spPr>
            <a:xfrm>
              <a:off x="9844088" y="5167313"/>
              <a:ext cx="61912" cy="63500"/>
            </a:xfrm>
            <a:custGeom>
              <a:avLst/>
              <a:gdLst/>
              <a:ahLst/>
              <a:cxnLst/>
              <a:rect l="l" t="t" r="r" b="b"/>
              <a:pathLst>
                <a:path w="88265" h="90804">
                  <a:moveTo>
                    <a:pt x="0" y="0"/>
                  </a:moveTo>
                  <a:lnTo>
                    <a:pt x="38383" y="90310"/>
                  </a:lnTo>
                  <a:lnTo>
                    <a:pt x="64460" y="42896"/>
                  </a:lnTo>
                  <a:lnTo>
                    <a:pt x="38383" y="42896"/>
                  </a:lnTo>
                  <a:lnTo>
                    <a:pt x="0" y="0"/>
                  </a:lnTo>
                  <a:close/>
                </a:path>
                <a:path w="88265" h="90804">
                  <a:moveTo>
                    <a:pt x="88054" y="0"/>
                  </a:moveTo>
                  <a:lnTo>
                    <a:pt x="38383" y="42896"/>
                  </a:lnTo>
                  <a:lnTo>
                    <a:pt x="64460" y="42896"/>
                  </a:lnTo>
                  <a:lnTo>
                    <a:pt x="88054" y="0"/>
                  </a:lnTo>
                  <a:close/>
                </a:path>
              </a:pathLst>
            </a:custGeom>
            <a:solidFill>
              <a:srgbClr val="FFFB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24" name="object 54"/>
            <p:cNvSpPr/>
            <p:nvPr/>
          </p:nvSpPr>
          <p:spPr>
            <a:xfrm>
              <a:off x="9844088" y="5167313"/>
              <a:ext cx="61912" cy="63500"/>
            </a:xfrm>
            <a:custGeom>
              <a:avLst/>
              <a:gdLst/>
              <a:ahLst/>
              <a:cxnLst/>
              <a:rect l="l" t="t" r="r" b="b"/>
              <a:pathLst>
                <a:path w="88265" h="90804">
                  <a:moveTo>
                    <a:pt x="88053" y="0"/>
                  </a:moveTo>
                  <a:lnTo>
                    <a:pt x="38382" y="90311"/>
                  </a:lnTo>
                  <a:lnTo>
                    <a:pt x="0" y="0"/>
                  </a:lnTo>
                  <a:lnTo>
                    <a:pt x="38382" y="42897"/>
                  </a:lnTo>
                  <a:lnTo>
                    <a:pt x="88053" y="0"/>
                  </a:lnTo>
                </a:path>
              </a:pathLst>
            </a:custGeom>
            <a:ln w="12700">
              <a:solidFill>
                <a:srgbClr val="FFFB00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25" name="object 55"/>
            <p:cNvSpPr/>
            <p:nvPr/>
          </p:nvSpPr>
          <p:spPr>
            <a:xfrm>
              <a:off x="9877425" y="3017839"/>
              <a:ext cx="0" cy="884237"/>
            </a:xfrm>
            <a:custGeom>
              <a:avLst/>
              <a:gdLst/>
              <a:ahLst/>
              <a:cxnLst/>
              <a:rect l="l" t="t" r="r" b="b"/>
              <a:pathLst>
                <a:path h="1257300">
                  <a:moveTo>
                    <a:pt x="0" y="0"/>
                  </a:moveTo>
                  <a:lnTo>
                    <a:pt x="0" y="1257300"/>
                  </a:lnTo>
                </a:path>
              </a:pathLst>
            </a:custGeom>
            <a:ln w="12700">
              <a:solidFill>
                <a:schemeClr val="tx2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26" name="object 56"/>
            <p:cNvSpPr/>
            <p:nvPr/>
          </p:nvSpPr>
          <p:spPr>
            <a:xfrm>
              <a:off x="9848851" y="3017838"/>
              <a:ext cx="61913" cy="63500"/>
            </a:xfrm>
            <a:custGeom>
              <a:avLst/>
              <a:gdLst/>
              <a:ahLst/>
              <a:cxnLst/>
              <a:rect l="l" t="t" r="r" b="b"/>
              <a:pathLst>
                <a:path w="88265" h="90804">
                  <a:moveTo>
                    <a:pt x="38381" y="0"/>
                  </a:moveTo>
                  <a:lnTo>
                    <a:pt x="0" y="90310"/>
                  </a:lnTo>
                  <a:lnTo>
                    <a:pt x="38381" y="38381"/>
                  </a:lnTo>
                  <a:lnTo>
                    <a:pt x="59491" y="38381"/>
                  </a:lnTo>
                  <a:lnTo>
                    <a:pt x="38381" y="0"/>
                  </a:lnTo>
                  <a:close/>
                </a:path>
                <a:path w="88265" h="90804">
                  <a:moveTo>
                    <a:pt x="59491" y="38381"/>
                  </a:moveTo>
                  <a:lnTo>
                    <a:pt x="38381" y="38381"/>
                  </a:lnTo>
                  <a:lnTo>
                    <a:pt x="88052" y="90310"/>
                  </a:lnTo>
                  <a:lnTo>
                    <a:pt x="59491" y="383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27" name="object 57"/>
            <p:cNvSpPr/>
            <p:nvPr/>
          </p:nvSpPr>
          <p:spPr>
            <a:xfrm>
              <a:off x="9848851" y="3017838"/>
              <a:ext cx="61913" cy="63500"/>
            </a:xfrm>
            <a:custGeom>
              <a:avLst/>
              <a:gdLst/>
              <a:ahLst/>
              <a:cxnLst/>
              <a:rect l="l" t="t" r="r" b="b"/>
              <a:pathLst>
                <a:path w="88265" h="90804">
                  <a:moveTo>
                    <a:pt x="88053" y="90311"/>
                  </a:moveTo>
                  <a:lnTo>
                    <a:pt x="38382" y="0"/>
                  </a:lnTo>
                  <a:lnTo>
                    <a:pt x="0" y="90311"/>
                  </a:lnTo>
                  <a:lnTo>
                    <a:pt x="38382" y="38382"/>
                  </a:lnTo>
                  <a:lnTo>
                    <a:pt x="88053" y="90311"/>
                  </a:lnTo>
                </a:path>
              </a:pathLst>
            </a:custGeom>
            <a:ln w="12700">
              <a:solidFill>
                <a:srgbClr val="FFFB00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28" name="object 58"/>
            <p:cNvSpPr/>
            <p:nvPr/>
          </p:nvSpPr>
          <p:spPr>
            <a:xfrm>
              <a:off x="8729663" y="6400801"/>
              <a:ext cx="311150" cy="168275"/>
            </a:xfrm>
            <a:custGeom>
              <a:avLst/>
              <a:gdLst/>
              <a:ahLst/>
              <a:cxnLst/>
              <a:rect l="l" t="t" r="r" b="b"/>
              <a:pathLst>
                <a:path w="442595" h="239395">
                  <a:moveTo>
                    <a:pt x="0" y="239324"/>
                  </a:moveTo>
                  <a:lnTo>
                    <a:pt x="442524" y="0"/>
                  </a:lnTo>
                </a:path>
              </a:pathLst>
            </a:custGeom>
            <a:ln w="12700">
              <a:solidFill>
                <a:srgbClr val="FF82D6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29" name="object 69"/>
            <p:cNvSpPr txBox="1"/>
            <p:nvPr/>
          </p:nvSpPr>
          <p:spPr>
            <a:xfrm>
              <a:off x="6743702" y="3238342"/>
              <a:ext cx="246063" cy="1533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8929">
                <a:defRPr/>
              </a:pPr>
              <a:r>
                <a:rPr sz="800" b="1" dirty="0">
                  <a:latin typeface="Arial"/>
                  <a:cs typeface="Arial"/>
                </a:rPr>
                <a:t>90</a:t>
              </a:r>
              <a:endParaRPr sz="800" dirty="0">
                <a:latin typeface="Arial"/>
                <a:cs typeface="Arial"/>
              </a:endParaRPr>
            </a:p>
          </p:txBody>
        </p:sp>
        <p:sp>
          <p:nvSpPr>
            <p:cNvPr id="30" name="object 70"/>
            <p:cNvSpPr txBox="1"/>
            <p:nvPr/>
          </p:nvSpPr>
          <p:spPr>
            <a:xfrm>
              <a:off x="5765801" y="5106803"/>
              <a:ext cx="211138" cy="15822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8929">
                <a:defRPr/>
              </a:pPr>
              <a:r>
                <a:rPr sz="800" b="1" dirty="0">
                  <a:latin typeface="Arial"/>
                  <a:cs typeface="Arial"/>
                </a:rPr>
                <a:t>40</a:t>
              </a:r>
              <a:endParaRPr sz="800">
                <a:latin typeface="Arial"/>
                <a:cs typeface="Arial"/>
              </a:endParaRPr>
            </a:p>
          </p:txBody>
        </p:sp>
        <p:sp>
          <p:nvSpPr>
            <p:cNvPr id="31" name="object 71"/>
            <p:cNvSpPr txBox="1"/>
            <p:nvPr/>
          </p:nvSpPr>
          <p:spPr>
            <a:xfrm>
              <a:off x="8978901" y="5872164"/>
              <a:ext cx="136525" cy="130175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8929">
                <a:defRPr/>
              </a:pPr>
              <a:r>
                <a:rPr sz="844" b="1" dirty="0">
                  <a:latin typeface="Arial"/>
                  <a:cs typeface="Arial"/>
                </a:rPr>
                <a:t>10</a:t>
              </a:r>
              <a:endParaRPr sz="844">
                <a:latin typeface="Arial"/>
                <a:cs typeface="Arial"/>
              </a:endParaRPr>
            </a:p>
          </p:txBody>
        </p:sp>
        <p:sp>
          <p:nvSpPr>
            <p:cNvPr id="32" name="object 72"/>
            <p:cNvSpPr/>
            <p:nvPr/>
          </p:nvSpPr>
          <p:spPr>
            <a:xfrm>
              <a:off x="6086475" y="5219700"/>
              <a:ext cx="2482850" cy="0"/>
            </a:xfrm>
            <a:custGeom>
              <a:avLst/>
              <a:gdLst/>
              <a:ahLst/>
              <a:cxnLst/>
              <a:rect l="l" t="t" r="r" b="b"/>
              <a:pathLst>
                <a:path w="3530600">
                  <a:moveTo>
                    <a:pt x="0" y="0"/>
                  </a:moveTo>
                  <a:lnTo>
                    <a:pt x="3530599" y="0"/>
                  </a:lnTo>
                </a:path>
              </a:pathLst>
            </a:custGeom>
            <a:ln w="12700">
              <a:solidFill>
                <a:srgbClr val="FFD300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33" name="object 73"/>
            <p:cNvSpPr/>
            <p:nvPr/>
          </p:nvSpPr>
          <p:spPr>
            <a:xfrm>
              <a:off x="7105651" y="3406775"/>
              <a:ext cx="436563" cy="0"/>
            </a:xfrm>
            <a:custGeom>
              <a:avLst/>
              <a:gdLst/>
              <a:ahLst/>
              <a:cxnLst/>
              <a:rect l="l" t="t" r="r" b="b"/>
              <a:pathLst>
                <a:path w="622300">
                  <a:moveTo>
                    <a:pt x="0" y="0"/>
                  </a:moveTo>
                  <a:lnTo>
                    <a:pt x="622300" y="0"/>
                  </a:lnTo>
                </a:path>
              </a:pathLst>
            </a:custGeom>
            <a:ln w="12700">
              <a:solidFill>
                <a:srgbClr val="FFD300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34" name="CuadroTexto 33"/>
            <p:cNvSpPr txBox="1"/>
            <p:nvPr/>
          </p:nvSpPr>
          <p:spPr>
            <a:xfrm>
              <a:off x="6892924" y="2714625"/>
              <a:ext cx="1492251" cy="4985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Olivino</a:t>
              </a:r>
            </a:p>
            <a:p>
              <a:pPr>
                <a:defRPr/>
              </a:pPr>
              <a:r>
                <a:rPr lang="es-MX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Dunita</a:t>
              </a:r>
            </a:p>
          </p:txBody>
        </p:sp>
        <p:sp>
          <p:nvSpPr>
            <p:cNvPr id="35" name="CuadroTexto 34"/>
            <p:cNvSpPr txBox="1"/>
            <p:nvPr/>
          </p:nvSpPr>
          <p:spPr>
            <a:xfrm>
              <a:off x="8950326" y="3857625"/>
              <a:ext cx="1511300" cy="30678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Peridotitas</a:t>
              </a:r>
            </a:p>
          </p:txBody>
        </p:sp>
        <p:sp>
          <p:nvSpPr>
            <p:cNvPr id="36" name="Rectángulo 35"/>
            <p:cNvSpPr/>
            <p:nvPr/>
          </p:nvSpPr>
          <p:spPr>
            <a:xfrm>
              <a:off x="6850064" y="4424364"/>
              <a:ext cx="71365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MX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Lherzolita</a:t>
              </a:r>
            </a:p>
          </p:txBody>
        </p:sp>
        <p:sp>
          <p:nvSpPr>
            <p:cNvPr id="37" name="CuadroTexto 36"/>
            <p:cNvSpPr txBox="1"/>
            <p:nvPr/>
          </p:nvSpPr>
          <p:spPr>
            <a:xfrm>
              <a:off x="9199563" y="5489576"/>
              <a:ext cx="1360487" cy="30678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Piroxenitas</a:t>
              </a:r>
            </a:p>
          </p:txBody>
        </p:sp>
        <p:sp>
          <p:nvSpPr>
            <p:cNvPr id="38" name="CuadroTexto 37"/>
            <p:cNvSpPr txBox="1"/>
            <p:nvPr/>
          </p:nvSpPr>
          <p:spPr>
            <a:xfrm>
              <a:off x="7523163" y="6407151"/>
              <a:ext cx="1468437" cy="30678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Clinopiroxenitas</a:t>
              </a:r>
            </a:p>
          </p:txBody>
        </p:sp>
        <p:sp>
          <p:nvSpPr>
            <p:cNvPr id="39" name="CuadroTexto 38"/>
            <p:cNvSpPr txBox="1"/>
            <p:nvPr/>
          </p:nvSpPr>
          <p:spPr>
            <a:xfrm>
              <a:off x="6738938" y="6226176"/>
              <a:ext cx="1109662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Websterita</a:t>
              </a:r>
              <a:endParaRPr lang="es-MX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CuadroTexto 39"/>
            <p:cNvSpPr txBox="1"/>
            <p:nvPr/>
          </p:nvSpPr>
          <p:spPr>
            <a:xfrm>
              <a:off x="4283076" y="5741989"/>
              <a:ext cx="1336675" cy="30678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Ortopiroxenitas</a:t>
              </a:r>
            </a:p>
          </p:txBody>
        </p:sp>
        <p:sp>
          <p:nvSpPr>
            <p:cNvPr id="41" name="CuadroTexto 40"/>
            <p:cNvSpPr txBox="1"/>
            <p:nvPr/>
          </p:nvSpPr>
          <p:spPr>
            <a:xfrm rot="17897242">
              <a:off x="5935663" y="4486196"/>
              <a:ext cx="1128713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Harzburgita</a:t>
              </a:r>
            </a:p>
          </p:txBody>
        </p:sp>
        <p:sp>
          <p:nvSpPr>
            <p:cNvPr id="42" name="CuadroTexto 41"/>
            <p:cNvSpPr txBox="1"/>
            <p:nvPr/>
          </p:nvSpPr>
          <p:spPr>
            <a:xfrm rot="3448287">
              <a:off x="7781926" y="4574303"/>
              <a:ext cx="819150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Wherlita</a:t>
              </a:r>
              <a:endParaRPr lang="es-MX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CuadroTexto 42"/>
            <p:cNvSpPr txBox="1"/>
            <p:nvPr/>
          </p:nvSpPr>
          <p:spPr>
            <a:xfrm>
              <a:off x="6467475" y="5546726"/>
              <a:ext cx="1879600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Websterita</a:t>
              </a:r>
              <a:r>
                <a:rPr lang="es-MX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de olivino</a:t>
              </a:r>
            </a:p>
          </p:txBody>
        </p:sp>
        <p:cxnSp>
          <p:nvCxnSpPr>
            <p:cNvPr id="44" name="Conector recto 43"/>
            <p:cNvCxnSpPr/>
            <p:nvPr/>
          </p:nvCxnSpPr>
          <p:spPr>
            <a:xfrm flipV="1">
              <a:off x="7105651" y="3406776"/>
              <a:ext cx="436563" cy="47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upo 46"/>
          <p:cNvGrpSpPr/>
          <p:nvPr/>
        </p:nvGrpSpPr>
        <p:grpSpPr>
          <a:xfrm>
            <a:off x="488481" y="383065"/>
            <a:ext cx="5090831" cy="3359593"/>
            <a:chOff x="4283076" y="2714625"/>
            <a:chExt cx="6384924" cy="4004342"/>
          </a:xfrm>
        </p:grpSpPr>
        <p:sp>
          <p:nvSpPr>
            <p:cNvPr id="48" name="object 25"/>
            <p:cNvSpPr/>
            <p:nvPr/>
          </p:nvSpPr>
          <p:spPr>
            <a:xfrm>
              <a:off x="5392739" y="3017838"/>
              <a:ext cx="3895725" cy="3465512"/>
            </a:xfrm>
            <a:custGeom>
              <a:avLst/>
              <a:gdLst/>
              <a:ahLst/>
              <a:cxnLst/>
              <a:rect l="l" t="t" r="r" b="b"/>
              <a:pathLst>
                <a:path w="5541009" h="4928234">
                  <a:moveTo>
                    <a:pt x="2743200" y="0"/>
                  </a:moveTo>
                  <a:lnTo>
                    <a:pt x="0" y="4928163"/>
                  </a:lnTo>
                  <a:lnTo>
                    <a:pt x="5540587" y="4928163"/>
                  </a:lnTo>
                  <a:lnTo>
                    <a:pt x="2743200" y="0"/>
                  </a:lnTo>
                  <a:close/>
                </a:path>
              </a:pathLst>
            </a:custGeom>
            <a:solidFill>
              <a:srgbClr val="FFCB92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49" name="object 26"/>
            <p:cNvSpPr/>
            <p:nvPr/>
          </p:nvSpPr>
          <p:spPr>
            <a:xfrm>
              <a:off x="6269039" y="3408363"/>
              <a:ext cx="2079625" cy="1816100"/>
            </a:xfrm>
            <a:custGeom>
              <a:avLst/>
              <a:gdLst/>
              <a:ahLst/>
              <a:cxnLst/>
              <a:rect l="l" t="t" r="r" b="b"/>
              <a:pathLst>
                <a:path w="2957829" h="2582545">
                  <a:moveTo>
                    <a:pt x="1478706" y="0"/>
                  </a:moveTo>
                  <a:lnTo>
                    <a:pt x="0" y="2582050"/>
                  </a:lnTo>
                  <a:lnTo>
                    <a:pt x="2957689" y="2582050"/>
                  </a:lnTo>
                  <a:lnTo>
                    <a:pt x="1478706" y="0"/>
                  </a:lnTo>
                  <a:close/>
                </a:path>
              </a:pathLst>
            </a:custGeom>
            <a:solidFill>
              <a:srgbClr val="78A600"/>
            </a:solidFill>
            <a:ln>
              <a:solidFill>
                <a:schemeClr val="tx1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50" name="object 27"/>
            <p:cNvSpPr/>
            <p:nvPr/>
          </p:nvSpPr>
          <p:spPr>
            <a:xfrm>
              <a:off x="5391151" y="3009900"/>
              <a:ext cx="3902075" cy="3473450"/>
            </a:xfrm>
            <a:custGeom>
              <a:avLst/>
              <a:gdLst/>
              <a:ahLst/>
              <a:cxnLst/>
              <a:rect l="l" t="t" r="r" b="b"/>
              <a:pathLst>
                <a:path w="5549900" h="4940934">
                  <a:moveTo>
                    <a:pt x="2755900" y="0"/>
                  </a:moveTo>
                  <a:lnTo>
                    <a:pt x="2741789" y="0"/>
                  </a:lnTo>
                  <a:lnTo>
                    <a:pt x="0" y="4925060"/>
                  </a:lnTo>
                  <a:lnTo>
                    <a:pt x="0" y="4927600"/>
                  </a:lnTo>
                  <a:lnTo>
                    <a:pt x="12700" y="4940864"/>
                  </a:lnTo>
                  <a:lnTo>
                    <a:pt x="2747079" y="23487"/>
                  </a:lnTo>
                  <a:lnTo>
                    <a:pt x="2743200" y="16650"/>
                  </a:lnTo>
                  <a:lnTo>
                    <a:pt x="2746903" y="12700"/>
                  </a:lnTo>
                  <a:lnTo>
                    <a:pt x="2743200" y="12700"/>
                  </a:lnTo>
                  <a:lnTo>
                    <a:pt x="2755900" y="0"/>
                  </a:lnTo>
                  <a:close/>
                </a:path>
                <a:path w="5549900" h="4940934">
                  <a:moveTo>
                    <a:pt x="2761347" y="12700"/>
                  </a:moveTo>
                  <a:lnTo>
                    <a:pt x="2753078" y="12700"/>
                  </a:lnTo>
                  <a:lnTo>
                    <a:pt x="2747079" y="23487"/>
                  </a:lnTo>
                  <a:lnTo>
                    <a:pt x="5537200" y="4940864"/>
                  </a:lnTo>
                  <a:lnTo>
                    <a:pt x="5537200" y="4927600"/>
                  </a:lnTo>
                  <a:lnTo>
                    <a:pt x="5549900" y="4927600"/>
                  </a:lnTo>
                  <a:lnTo>
                    <a:pt x="5549900" y="4925060"/>
                  </a:lnTo>
                  <a:lnTo>
                    <a:pt x="2761347" y="12700"/>
                  </a:lnTo>
                  <a:close/>
                </a:path>
                <a:path w="5549900" h="4940934">
                  <a:moveTo>
                    <a:pt x="0" y="4927600"/>
                  </a:moveTo>
                  <a:lnTo>
                    <a:pt x="0" y="4940300"/>
                  </a:lnTo>
                  <a:lnTo>
                    <a:pt x="12159" y="4940300"/>
                  </a:lnTo>
                  <a:lnTo>
                    <a:pt x="0" y="4927600"/>
                  </a:lnTo>
                  <a:close/>
                </a:path>
                <a:path w="5549900" h="4940934">
                  <a:moveTo>
                    <a:pt x="5529673" y="4927600"/>
                  </a:moveTo>
                  <a:lnTo>
                    <a:pt x="20075" y="4927600"/>
                  </a:lnTo>
                  <a:lnTo>
                    <a:pt x="13013" y="4940300"/>
                  </a:lnTo>
                  <a:lnTo>
                    <a:pt x="5536879" y="4940300"/>
                  </a:lnTo>
                  <a:lnTo>
                    <a:pt x="5529673" y="4927600"/>
                  </a:lnTo>
                  <a:close/>
                </a:path>
                <a:path w="5549900" h="4940934">
                  <a:moveTo>
                    <a:pt x="5549900" y="4927600"/>
                  </a:moveTo>
                  <a:lnTo>
                    <a:pt x="5537200" y="4927600"/>
                  </a:lnTo>
                  <a:lnTo>
                    <a:pt x="5537200" y="4940300"/>
                  </a:lnTo>
                  <a:lnTo>
                    <a:pt x="5549900" y="4940300"/>
                  </a:lnTo>
                  <a:lnTo>
                    <a:pt x="5549900" y="4927600"/>
                  </a:lnTo>
                  <a:close/>
                </a:path>
                <a:path w="5549900" h="4940934">
                  <a:moveTo>
                    <a:pt x="2755900" y="3103"/>
                  </a:moveTo>
                  <a:lnTo>
                    <a:pt x="2743200" y="16650"/>
                  </a:lnTo>
                  <a:lnTo>
                    <a:pt x="2747079" y="23487"/>
                  </a:lnTo>
                  <a:lnTo>
                    <a:pt x="2753078" y="12700"/>
                  </a:lnTo>
                  <a:lnTo>
                    <a:pt x="2761347" y="12700"/>
                  </a:lnTo>
                  <a:lnTo>
                    <a:pt x="2755900" y="31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51" name="object 28"/>
            <p:cNvSpPr/>
            <p:nvPr/>
          </p:nvSpPr>
          <p:spPr>
            <a:xfrm>
              <a:off x="5676901" y="6292850"/>
              <a:ext cx="3313113" cy="38100"/>
            </a:xfrm>
            <a:custGeom>
              <a:avLst/>
              <a:gdLst/>
              <a:ahLst/>
              <a:cxnLst/>
              <a:rect l="l" t="t" r="r" b="b"/>
              <a:pathLst>
                <a:path w="4711700" h="54609">
                  <a:moveTo>
                    <a:pt x="9878" y="0"/>
                  </a:moveTo>
                  <a:lnTo>
                    <a:pt x="12700" y="3668"/>
                  </a:lnTo>
                  <a:lnTo>
                    <a:pt x="0" y="3668"/>
                  </a:lnTo>
                  <a:lnTo>
                    <a:pt x="0" y="29068"/>
                  </a:lnTo>
                  <a:lnTo>
                    <a:pt x="4697025" y="54468"/>
                  </a:lnTo>
                  <a:lnTo>
                    <a:pt x="4711700" y="54468"/>
                  </a:lnTo>
                  <a:lnTo>
                    <a:pt x="4711700" y="16368"/>
                  </a:lnTo>
                  <a:lnTo>
                    <a:pt x="4697025" y="16368"/>
                  </a:lnTo>
                  <a:lnTo>
                    <a:pt x="98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52" name="object 29"/>
            <p:cNvSpPr/>
            <p:nvPr/>
          </p:nvSpPr>
          <p:spPr>
            <a:xfrm>
              <a:off x="8899526" y="6116638"/>
              <a:ext cx="182563" cy="360362"/>
            </a:xfrm>
            <a:custGeom>
              <a:avLst/>
              <a:gdLst/>
              <a:ahLst/>
              <a:cxnLst/>
              <a:rect l="l" t="t" r="r" b="b"/>
              <a:pathLst>
                <a:path w="259079" h="512445">
                  <a:moveTo>
                    <a:pt x="254000" y="0"/>
                  </a:moveTo>
                  <a:lnTo>
                    <a:pt x="241300" y="0"/>
                  </a:lnTo>
                  <a:lnTo>
                    <a:pt x="241300" y="4233"/>
                  </a:lnTo>
                  <a:lnTo>
                    <a:pt x="0" y="512233"/>
                  </a:lnTo>
                  <a:lnTo>
                    <a:pt x="259079" y="4233"/>
                  </a:lnTo>
                  <a:lnTo>
                    <a:pt x="254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53" name="object 30"/>
            <p:cNvSpPr/>
            <p:nvPr/>
          </p:nvSpPr>
          <p:spPr>
            <a:xfrm>
              <a:off x="5586414" y="6126164"/>
              <a:ext cx="179387" cy="357187"/>
            </a:xfrm>
            <a:custGeom>
              <a:avLst/>
              <a:gdLst/>
              <a:ahLst/>
              <a:cxnLst/>
              <a:rect l="l" t="t" r="r" b="b"/>
              <a:pathLst>
                <a:path w="254000" h="508000">
                  <a:moveTo>
                    <a:pt x="12700" y="0"/>
                  </a:moveTo>
                  <a:lnTo>
                    <a:pt x="0" y="0"/>
                  </a:lnTo>
                  <a:lnTo>
                    <a:pt x="0" y="2822"/>
                  </a:lnTo>
                  <a:lnTo>
                    <a:pt x="241300" y="492760"/>
                  </a:lnTo>
                  <a:lnTo>
                    <a:pt x="241300" y="508000"/>
                  </a:lnTo>
                  <a:lnTo>
                    <a:pt x="254000" y="508000"/>
                  </a:lnTo>
                  <a:lnTo>
                    <a:pt x="254000" y="492760"/>
                  </a:lnTo>
                  <a:lnTo>
                    <a:pt x="10441" y="2822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54" name="object 31"/>
            <p:cNvSpPr/>
            <p:nvPr/>
          </p:nvSpPr>
          <p:spPr>
            <a:xfrm>
              <a:off x="5667375" y="3411539"/>
              <a:ext cx="1652588" cy="2892425"/>
            </a:xfrm>
            <a:custGeom>
              <a:avLst/>
              <a:gdLst/>
              <a:ahLst/>
              <a:cxnLst/>
              <a:rect l="l" t="t" r="r" b="b"/>
              <a:pathLst>
                <a:path w="2350770" h="4114800">
                  <a:moveTo>
                    <a:pt x="2349500" y="0"/>
                  </a:moveTo>
                  <a:lnTo>
                    <a:pt x="2334541" y="0"/>
                  </a:lnTo>
                  <a:lnTo>
                    <a:pt x="0" y="4098431"/>
                  </a:lnTo>
                  <a:lnTo>
                    <a:pt x="0" y="4114800"/>
                  </a:lnTo>
                  <a:lnTo>
                    <a:pt x="11289" y="4114800"/>
                  </a:lnTo>
                  <a:lnTo>
                    <a:pt x="2350347" y="14110"/>
                  </a:lnTo>
                  <a:lnTo>
                    <a:pt x="2349500" y="12700"/>
                  </a:lnTo>
                  <a:lnTo>
                    <a:pt x="23495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55" name="object 32"/>
            <p:cNvSpPr/>
            <p:nvPr/>
          </p:nvSpPr>
          <p:spPr>
            <a:xfrm>
              <a:off x="7319963" y="3406775"/>
              <a:ext cx="1670050" cy="2897188"/>
            </a:xfrm>
            <a:custGeom>
              <a:avLst/>
              <a:gdLst/>
              <a:ahLst/>
              <a:cxnLst/>
              <a:rect l="l" t="t" r="r" b="b"/>
              <a:pathLst>
                <a:path w="2374900" h="4121150">
                  <a:moveTo>
                    <a:pt x="3103" y="0"/>
                  </a:moveTo>
                  <a:lnTo>
                    <a:pt x="0" y="6209"/>
                  </a:lnTo>
                  <a:lnTo>
                    <a:pt x="0" y="13547"/>
                  </a:lnTo>
                  <a:lnTo>
                    <a:pt x="2357967" y="4121009"/>
                  </a:lnTo>
                  <a:lnTo>
                    <a:pt x="2374900" y="4121009"/>
                  </a:lnTo>
                  <a:lnTo>
                    <a:pt x="2374900" y="4111413"/>
                  </a:lnTo>
                  <a:lnTo>
                    <a:pt x="31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56" name="object 33"/>
            <p:cNvSpPr/>
            <p:nvPr/>
          </p:nvSpPr>
          <p:spPr>
            <a:xfrm>
              <a:off x="7275514" y="3205163"/>
              <a:ext cx="407987" cy="93662"/>
            </a:xfrm>
            <a:custGeom>
              <a:avLst/>
              <a:gdLst/>
              <a:ahLst/>
              <a:cxnLst/>
              <a:rect l="l" t="t" r="r" b="b"/>
              <a:pathLst>
                <a:path w="580390" h="133350">
                  <a:moveTo>
                    <a:pt x="580248" y="0"/>
                  </a:moveTo>
                  <a:lnTo>
                    <a:pt x="0" y="133208"/>
                  </a:lnTo>
                </a:path>
              </a:pathLst>
            </a:custGeom>
            <a:ln w="12699">
              <a:solidFill>
                <a:srgbClr val="FF82D6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57" name="object 34"/>
            <p:cNvSpPr/>
            <p:nvPr/>
          </p:nvSpPr>
          <p:spPr>
            <a:xfrm>
              <a:off x="5438775" y="5956301"/>
              <a:ext cx="114300" cy="390525"/>
            </a:xfrm>
            <a:custGeom>
              <a:avLst/>
              <a:gdLst/>
              <a:ahLst/>
              <a:cxnLst/>
              <a:rect l="l" t="t" r="r" b="b"/>
              <a:pathLst>
                <a:path w="162560" h="555625">
                  <a:moveTo>
                    <a:pt x="0" y="0"/>
                  </a:moveTo>
                  <a:lnTo>
                    <a:pt x="162560" y="555413"/>
                  </a:lnTo>
                </a:path>
              </a:pathLst>
            </a:custGeom>
            <a:ln w="12700">
              <a:solidFill>
                <a:srgbClr val="FF82D6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58" name="object 44"/>
            <p:cNvSpPr/>
            <p:nvPr/>
          </p:nvSpPr>
          <p:spPr>
            <a:xfrm>
              <a:off x="7426326" y="3013075"/>
              <a:ext cx="3197225" cy="0"/>
            </a:xfrm>
            <a:custGeom>
              <a:avLst/>
              <a:gdLst/>
              <a:ahLst/>
              <a:cxnLst/>
              <a:rect l="l" t="t" r="r" b="b"/>
              <a:pathLst>
                <a:path w="4546600">
                  <a:moveTo>
                    <a:pt x="0" y="0"/>
                  </a:moveTo>
                  <a:lnTo>
                    <a:pt x="4546600" y="0"/>
                  </a:lnTo>
                </a:path>
              </a:pathLst>
            </a:custGeom>
            <a:ln w="12700">
              <a:solidFill>
                <a:schemeClr val="tx2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59" name="object 45"/>
            <p:cNvSpPr/>
            <p:nvPr/>
          </p:nvSpPr>
          <p:spPr>
            <a:xfrm>
              <a:off x="8694739" y="5227638"/>
              <a:ext cx="1963737" cy="0"/>
            </a:xfrm>
            <a:custGeom>
              <a:avLst/>
              <a:gdLst/>
              <a:ahLst/>
              <a:cxnLst/>
              <a:rect l="l" t="t" r="r" b="b"/>
              <a:pathLst>
                <a:path w="2794000">
                  <a:moveTo>
                    <a:pt x="0" y="0"/>
                  </a:moveTo>
                  <a:lnTo>
                    <a:pt x="2793999" y="0"/>
                  </a:lnTo>
                </a:path>
              </a:pathLst>
            </a:custGeom>
            <a:ln w="12700">
              <a:solidFill>
                <a:schemeClr val="tx2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60" name="object 46"/>
            <p:cNvSpPr/>
            <p:nvPr/>
          </p:nvSpPr>
          <p:spPr>
            <a:xfrm>
              <a:off x="9355138" y="6469063"/>
              <a:ext cx="1312862" cy="0"/>
            </a:xfrm>
            <a:custGeom>
              <a:avLst/>
              <a:gdLst/>
              <a:ahLst/>
              <a:cxnLst/>
              <a:rect l="l" t="t" r="r" b="b"/>
              <a:pathLst>
                <a:path w="1866900">
                  <a:moveTo>
                    <a:pt x="0" y="0"/>
                  </a:moveTo>
                  <a:lnTo>
                    <a:pt x="1866900" y="0"/>
                  </a:lnTo>
                </a:path>
              </a:pathLst>
            </a:custGeom>
            <a:ln w="12700">
              <a:solidFill>
                <a:schemeClr val="tx2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61" name="object 47"/>
            <p:cNvSpPr/>
            <p:nvPr/>
          </p:nvSpPr>
          <p:spPr>
            <a:xfrm>
              <a:off x="9869488" y="4133850"/>
              <a:ext cx="0" cy="1492250"/>
            </a:xfrm>
            <a:custGeom>
              <a:avLst/>
              <a:gdLst/>
              <a:ahLst/>
              <a:cxnLst/>
              <a:rect l="l" t="t" r="r" b="b"/>
              <a:pathLst>
                <a:path h="2120900">
                  <a:moveTo>
                    <a:pt x="0" y="21209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chemeClr val="tx2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62" name="object 48"/>
            <p:cNvSpPr/>
            <p:nvPr/>
          </p:nvSpPr>
          <p:spPr>
            <a:xfrm>
              <a:off x="9844088" y="5230814"/>
              <a:ext cx="61912" cy="65087"/>
            </a:xfrm>
            <a:custGeom>
              <a:avLst/>
              <a:gdLst/>
              <a:ahLst/>
              <a:cxnLst/>
              <a:rect l="l" t="t" r="r" b="b"/>
              <a:pathLst>
                <a:path w="88265" h="92709">
                  <a:moveTo>
                    <a:pt x="38383" y="0"/>
                  </a:moveTo>
                  <a:lnTo>
                    <a:pt x="0" y="92569"/>
                  </a:lnTo>
                  <a:lnTo>
                    <a:pt x="38383" y="42898"/>
                  </a:lnTo>
                  <a:lnTo>
                    <a:pt x="61401" y="42898"/>
                  </a:lnTo>
                  <a:lnTo>
                    <a:pt x="38383" y="0"/>
                  </a:lnTo>
                  <a:close/>
                </a:path>
                <a:path w="88265" h="92709">
                  <a:moveTo>
                    <a:pt x="61401" y="42898"/>
                  </a:moveTo>
                  <a:lnTo>
                    <a:pt x="38383" y="42898"/>
                  </a:lnTo>
                  <a:lnTo>
                    <a:pt x="88054" y="92569"/>
                  </a:lnTo>
                  <a:lnTo>
                    <a:pt x="61401" y="42898"/>
                  </a:lnTo>
                  <a:close/>
                </a:path>
              </a:pathLst>
            </a:custGeom>
            <a:solidFill>
              <a:srgbClr val="FFFB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63" name="object 49"/>
            <p:cNvSpPr/>
            <p:nvPr/>
          </p:nvSpPr>
          <p:spPr>
            <a:xfrm>
              <a:off x="9844088" y="5230814"/>
              <a:ext cx="61912" cy="65087"/>
            </a:xfrm>
            <a:custGeom>
              <a:avLst/>
              <a:gdLst/>
              <a:ahLst/>
              <a:cxnLst/>
              <a:rect l="l" t="t" r="r" b="b"/>
              <a:pathLst>
                <a:path w="88265" h="92709">
                  <a:moveTo>
                    <a:pt x="88053" y="92568"/>
                  </a:moveTo>
                  <a:lnTo>
                    <a:pt x="38382" y="0"/>
                  </a:lnTo>
                  <a:lnTo>
                    <a:pt x="0" y="92568"/>
                  </a:lnTo>
                  <a:lnTo>
                    <a:pt x="38382" y="42897"/>
                  </a:lnTo>
                  <a:lnTo>
                    <a:pt x="88053" y="92568"/>
                  </a:lnTo>
                </a:path>
              </a:pathLst>
            </a:custGeom>
            <a:ln w="12700">
              <a:solidFill>
                <a:srgbClr val="FFFB00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64" name="object 50"/>
            <p:cNvSpPr/>
            <p:nvPr/>
          </p:nvSpPr>
          <p:spPr>
            <a:xfrm>
              <a:off x="9869488" y="5786439"/>
              <a:ext cx="0" cy="687387"/>
            </a:xfrm>
            <a:custGeom>
              <a:avLst/>
              <a:gdLst/>
              <a:ahLst/>
              <a:cxnLst/>
              <a:rect l="l" t="t" r="r" b="b"/>
              <a:pathLst>
                <a:path h="977900">
                  <a:moveTo>
                    <a:pt x="0" y="0"/>
                  </a:moveTo>
                  <a:lnTo>
                    <a:pt x="0" y="977900"/>
                  </a:lnTo>
                </a:path>
              </a:pathLst>
            </a:custGeom>
            <a:ln w="12700">
              <a:solidFill>
                <a:schemeClr val="tx2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65" name="object 51"/>
            <p:cNvSpPr/>
            <p:nvPr/>
          </p:nvSpPr>
          <p:spPr>
            <a:xfrm>
              <a:off x="9844088" y="6407150"/>
              <a:ext cx="61912" cy="63500"/>
            </a:xfrm>
            <a:custGeom>
              <a:avLst/>
              <a:gdLst/>
              <a:ahLst/>
              <a:cxnLst/>
              <a:rect l="l" t="t" r="r" b="b"/>
              <a:pathLst>
                <a:path w="88265" h="90804">
                  <a:moveTo>
                    <a:pt x="0" y="0"/>
                  </a:moveTo>
                  <a:lnTo>
                    <a:pt x="38383" y="90311"/>
                  </a:lnTo>
                  <a:lnTo>
                    <a:pt x="63218" y="45155"/>
                  </a:lnTo>
                  <a:lnTo>
                    <a:pt x="38383" y="45155"/>
                  </a:lnTo>
                  <a:lnTo>
                    <a:pt x="0" y="0"/>
                  </a:lnTo>
                  <a:close/>
                </a:path>
                <a:path w="88265" h="90804">
                  <a:moveTo>
                    <a:pt x="88054" y="0"/>
                  </a:moveTo>
                  <a:lnTo>
                    <a:pt x="38383" y="45155"/>
                  </a:lnTo>
                  <a:lnTo>
                    <a:pt x="63218" y="45155"/>
                  </a:lnTo>
                  <a:lnTo>
                    <a:pt x="880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66" name="object 52"/>
            <p:cNvSpPr/>
            <p:nvPr/>
          </p:nvSpPr>
          <p:spPr>
            <a:xfrm>
              <a:off x="9844088" y="6407150"/>
              <a:ext cx="61912" cy="63500"/>
            </a:xfrm>
            <a:custGeom>
              <a:avLst/>
              <a:gdLst/>
              <a:ahLst/>
              <a:cxnLst/>
              <a:rect l="l" t="t" r="r" b="b"/>
              <a:pathLst>
                <a:path w="88265" h="90804">
                  <a:moveTo>
                    <a:pt x="88053" y="0"/>
                  </a:moveTo>
                  <a:lnTo>
                    <a:pt x="38382" y="90311"/>
                  </a:lnTo>
                  <a:lnTo>
                    <a:pt x="0" y="0"/>
                  </a:lnTo>
                  <a:lnTo>
                    <a:pt x="38382" y="45155"/>
                  </a:lnTo>
                  <a:lnTo>
                    <a:pt x="88053" y="0"/>
                  </a:lnTo>
                </a:path>
              </a:pathLst>
            </a:custGeom>
            <a:ln w="12700">
              <a:solidFill>
                <a:srgbClr val="FFFB00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67" name="object 53"/>
            <p:cNvSpPr/>
            <p:nvPr/>
          </p:nvSpPr>
          <p:spPr>
            <a:xfrm>
              <a:off x="9844088" y="5167313"/>
              <a:ext cx="61912" cy="63500"/>
            </a:xfrm>
            <a:custGeom>
              <a:avLst/>
              <a:gdLst/>
              <a:ahLst/>
              <a:cxnLst/>
              <a:rect l="l" t="t" r="r" b="b"/>
              <a:pathLst>
                <a:path w="88265" h="90804">
                  <a:moveTo>
                    <a:pt x="0" y="0"/>
                  </a:moveTo>
                  <a:lnTo>
                    <a:pt x="38383" y="90310"/>
                  </a:lnTo>
                  <a:lnTo>
                    <a:pt x="64460" y="42896"/>
                  </a:lnTo>
                  <a:lnTo>
                    <a:pt x="38383" y="42896"/>
                  </a:lnTo>
                  <a:lnTo>
                    <a:pt x="0" y="0"/>
                  </a:lnTo>
                  <a:close/>
                </a:path>
                <a:path w="88265" h="90804">
                  <a:moveTo>
                    <a:pt x="88054" y="0"/>
                  </a:moveTo>
                  <a:lnTo>
                    <a:pt x="38383" y="42896"/>
                  </a:lnTo>
                  <a:lnTo>
                    <a:pt x="64460" y="42896"/>
                  </a:lnTo>
                  <a:lnTo>
                    <a:pt x="88054" y="0"/>
                  </a:lnTo>
                  <a:close/>
                </a:path>
              </a:pathLst>
            </a:custGeom>
            <a:solidFill>
              <a:srgbClr val="FFFB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68" name="object 54"/>
            <p:cNvSpPr/>
            <p:nvPr/>
          </p:nvSpPr>
          <p:spPr>
            <a:xfrm>
              <a:off x="9844088" y="5167313"/>
              <a:ext cx="61912" cy="63500"/>
            </a:xfrm>
            <a:custGeom>
              <a:avLst/>
              <a:gdLst/>
              <a:ahLst/>
              <a:cxnLst/>
              <a:rect l="l" t="t" r="r" b="b"/>
              <a:pathLst>
                <a:path w="88265" h="90804">
                  <a:moveTo>
                    <a:pt x="88053" y="0"/>
                  </a:moveTo>
                  <a:lnTo>
                    <a:pt x="38382" y="90311"/>
                  </a:lnTo>
                  <a:lnTo>
                    <a:pt x="0" y="0"/>
                  </a:lnTo>
                  <a:lnTo>
                    <a:pt x="38382" y="42897"/>
                  </a:lnTo>
                  <a:lnTo>
                    <a:pt x="88053" y="0"/>
                  </a:lnTo>
                </a:path>
              </a:pathLst>
            </a:custGeom>
            <a:ln w="12700">
              <a:solidFill>
                <a:srgbClr val="FFFB00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69" name="object 55"/>
            <p:cNvSpPr/>
            <p:nvPr/>
          </p:nvSpPr>
          <p:spPr>
            <a:xfrm>
              <a:off x="9877425" y="3017839"/>
              <a:ext cx="0" cy="884237"/>
            </a:xfrm>
            <a:custGeom>
              <a:avLst/>
              <a:gdLst/>
              <a:ahLst/>
              <a:cxnLst/>
              <a:rect l="l" t="t" r="r" b="b"/>
              <a:pathLst>
                <a:path h="1257300">
                  <a:moveTo>
                    <a:pt x="0" y="0"/>
                  </a:moveTo>
                  <a:lnTo>
                    <a:pt x="0" y="1257300"/>
                  </a:lnTo>
                </a:path>
              </a:pathLst>
            </a:custGeom>
            <a:ln w="12700">
              <a:solidFill>
                <a:schemeClr val="tx2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70" name="object 56"/>
            <p:cNvSpPr/>
            <p:nvPr/>
          </p:nvSpPr>
          <p:spPr>
            <a:xfrm>
              <a:off x="9848851" y="3017838"/>
              <a:ext cx="61913" cy="63500"/>
            </a:xfrm>
            <a:custGeom>
              <a:avLst/>
              <a:gdLst/>
              <a:ahLst/>
              <a:cxnLst/>
              <a:rect l="l" t="t" r="r" b="b"/>
              <a:pathLst>
                <a:path w="88265" h="90804">
                  <a:moveTo>
                    <a:pt x="38381" y="0"/>
                  </a:moveTo>
                  <a:lnTo>
                    <a:pt x="0" y="90310"/>
                  </a:lnTo>
                  <a:lnTo>
                    <a:pt x="38381" y="38381"/>
                  </a:lnTo>
                  <a:lnTo>
                    <a:pt x="59491" y="38381"/>
                  </a:lnTo>
                  <a:lnTo>
                    <a:pt x="38381" y="0"/>
                  </a:lnTo>
                  <a:close/>
                </a:path>
                <a:path w="88265" h="90804">
                  <a:moveTo>
                    <a:pt x="59491" y="38381"/>
                  </a:moveTo>
                  <a:lnTo>
                    <a:pt x="38381" y="38381"/>
                  </a:lnTo>
                  <a:lnTo>
                    <a:pt x="88052" y="90310"/>
                  </a:lnTo>
                  <a:lnTo>
                    <a:pt x="59491" y="383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71" name="object 57"/>
            <p:cNvSpPr/>
            <p:nvPr/>
          </p:nvSpPr>
          <p:spPr>
            <a:xfrm>
              <a:off x="9848851" y="3017838"/>
              <a:ext cx="61913" cy="63500"/>
            </a:xfrm>
            <a:custGeom>
              <a:avLst/>
              <a:gdLst/>
              <a:ahLst/>
              <a:cxnLst/>
              <a:rect l="l" t="t" r="r" b="b"/>
              <a:pathLst>
                <a:path w="88265" h="90804">
                  <a:moveTo>
                    <a:pt x="88053" y="90311"/>
                  </a:moveTo>
                  <a:lnTo>
                    <a:pt x="38382" y="0"/>
                  </a:lnTo>
                  <a:lnTo>
                    <a:pt x="0" y="90311"/>
                  </a:lnTo>
                  <a:lnTo>
                    <a:pt x="38382" y="38382"/>
                  </a:lnTo>
                  <a:lnTo>
                    <a:pt x="88053" y="90311"/>
                  </a:lnTo>
                </a:path>
              </a:pathLst>
            </a:custGeom>
            <a:ln w="12700">
              <a:solidFill>
                <a:srgbClr val="FFFB00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72" name="object 58"/>
            <p:cNvSpPr/>
            <p:nvPr/>
          </p:nvSpPr>
          <p:spPr>
            <a:xfrm>
              <a:off x="8729663" y="6400801"/>
              <a:ext cx="311150" cy="168275"/>
            </a:xfrm>
            <a:custGeom>
              <a:avLst/>
              <a:gdLst/>
              <a:ahLst/>
              <a:cxnLst/>
              <a:rect l="l" t="t" r="r" b="b"/>
              <a:pathLst>
                <a:path w="442595" h="239395">
                  <a:moveTo>
                    <a:pt x="0" y="239324"/>
                  </a:moveTo>
                  <a:lnTo>
                    <a:pt x="442524" y="0"/>
                  </a:lnTo>
                </a:path>
              </a:pathLst>
            </a:custGeom>
            <a:ln w="12700">
              <a:solidFill>
                <a:srgbClr val="FF82D6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73" name="object 69"/>
            <p:cNvSpPr txBox="1"/>
            <p:nvPr/>
          </p:nvSpPr>
          <p:spPr>
            <a:xfrm>
              <a:off x="6807199" y="3267751"/>
              <a:ext cx="182565" cy="14673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8929">
                <a:defRPr/>
              </a:pPr>
              <a:r>
                <a:rPr sz="800" b="1" dirty="0">
                  <a:latin typeface="Arial"/>
                  <a:cs typeface="Arial"/>
                </a:rPr>
                <a:t>90</a:t>
              </a:r>
              <a:endParaRPr sz="800" dirty="0">
                <a:latin typeface="Arial"/>
                <a:cs typeface="Arial"/>
              </a:endParaRPr>
            </a:p>
          </p:txBody>
        </p:sp>
        <p:sp>
          <p:nvSpPr>
            <p:cNvPr id="74" name="object 70"/>
            <p:cNvSpPr txBox="1"/>
            <p:nvPr/>
          </p:nvSpPr>
          <p:spPr>
            <a:xfrm>
              <a:off x="5794374" y="5087026"/>
              <a:ext cx="182565" cy="14673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8929">
                <a:defRPr/>
              </a:pPr>
              <a:r>
                <a:rPr sz="800" b="1" dirty="0">
                  <a:latin typeface="Arial"/>
                  <a:cs typeface="Arial"/>
                </a:rPr>
                <a:t>40</a:t>
              </a:r>
              <a:endParaRPr sz="800">
                <a:latin typeface="Arial"/>
                <a:cs typeface="Arial"/>
              </a:endParaRPr>
            </a:p>
          </p:txBody>
        </p:sp>
        <p:sp>
          <p:nvSpPr>
            <p:cNvPr id="75" name="object 71"/>
            <p:cNvSpPr txBox="1"/>
            <p:nvPr/>
          </p:nvSpPr>
          <p:spPr>
            <a:xfrm>
              <a:off x="8978901" y="5872164"/>
              <a:ext cx="136525" cy="130175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8929">
                <a:defRPr/>
              </a:pPr>
              <a:r>
                <a:rPr sz="844" b="1" dirty="0">
                  <a:latin typeface="Arial"/>
                  <a:cs typeface="Arial"/>
                </a:rPr>
                <a:t>10</a:t>
              </a:r>
              <a:endParaRPr sz="844">
                <a:latin typeface="Arial"/>
                <a:cs typeface="Arial"/>
              </a:endParaRPr>
            </a:p>
          </p:txBody>
        </p:sp>
        <p:sp>
          <p:nvSpPr>
            <p:cNvPr id="76" name="object 72"/>
            <p:cNvSpPr/>
            <p:nvPr/>
          </p:nvSpPr>
          <p:spPr>
            <a:xfrm>
              <a:off x="6086475" y="5219700"/>
              <a:ext cx="2482850" cy="0"/>
            </a:xfrm>
            <a:custGeom>
              <a:avLst/>
              <a:gdLst/>
              <a:ahLst/>
              <a:cxnLst/>
              <a:rect l="l" t="t" r="r" b="b"/>
              <a:pathLst>
                <a:path w="3530600">
                  <a:moveTo>
                    <a:pt x="0" y="0"/>
                  </a:moveTo>
                  <a:lnTo>
                    <a:pt x="3530599" y="0"/>
                  </a:lnTo>
                </a:path>
              </a:pathLst>
            </a:custGeom>
            <a:ln w="12700">
              <a:solidFill>
                <a:srgbClr val="FFD300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77" name="object 73"/>
            <p:cNvSpPr/>
            <p:nvPr/>
          </p:nvSpPr>
          <p:spPr>
            <a:xfrm>
              <a:off x="7105651" y="3406775"/>
              <a:ext cx="436563" cy="0"/>
            </a:xfrm>
            <a:custGeom>
              <a:avLst/>
              <a:gdLst/>
              <a:ahLst/>
              <a:cxnLst/>
              <a:rect l="l" t="t" r="r" b="b"/>
              <a:pathLst>
                <a:path w="622300">
                  <a:moveTo>
                    <a:pt x="0" y="0"/>
                  </a:moveTo>
                  <a:lnTo>
                    <a:pt x="622300" y="0"/>
                  </a:lnTo>
                </a:path>
              </a:pathLst>
            </a:custGeom>
            <a:ln w="12700">
              <a:solidFill>
                <a:srgbClr val="FFD300"/>
              </a:solidFill>
            </a:ln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  <p:sp>
          <p:nvSpPr>
            <p:cNvPr id="78" name="CuadroTexto 77"/>
            <p:cNvSpPr txBox="1"/>
            <p:nvPr/>
          </p:nvSpPr>
          <p:spPr>
            <a:xfrm>
              <a:off x="6892925" y="2714625"/>
              <a:ext cx="1492251" cy="51358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Olivino</a:t>
              </a:r>
            </a:p>
            <a:p>
              <a:pPr>
                <a:defRPr/>
              </a:pPr>
              <a:r>
                <a:rPr lang="es-MX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Dunita</a:t>
              </a:r>
            </a:p>
          </p:txBody>
        </p:sp>
        <p:sp>
          <p:nvSpPr>
            <p:cNvPr id="79" name="CuadroTexto 78"/>
            <p:cNvSpPr txBox="1"/>
            <p:nvPr/>
          </p:nvSpPr>
          <p:spPr>
            <a:xfrm>
              <a:off x="8950324" y="3857625"/>
              <a:ext cx="1511301" cy="31181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Peridotitas</a:t>
              </a:r>
            </a:p>
          </p:txBody>
        </p:sp>
        <p:sp>
          <p:nvSpPr>
            <p:cNvPr id="80" name="Rectángulo 79"/>
            <p:cNvSpPr/>
            <p:nvPr/>
          </p:nvSpPr>
          <p:spPr>
            <a:xfrm>
              <a:off x="6850064" y="4424364"/>
              <a:ext cx="955384" cy="3118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MX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Lherzolita</a:t>
              </a:r>
            </a:p>
          </p:txBody>
        </p:sp>
        <p:sp>
          <p:nvSpPr>
            <p:cNvPr id="81" name="CuadroTexto 80"/>
            <p:cNvSpPr txBox="1"/>
            <p:nvPr/>
          </p:nvSpPr>
          <p:spPr>
            <a:xfrm>
              <a:off x="9199564" y="5489574"/>
              <a:ext cx="1360487" cy="31181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Piroxenitas</a:t>
              </a:r>
            </a:p>
          </p:txBody>
        </p:sp>
        <p:sp>
          <p:nvSpPr>
            <p:cNvPr id="82" name="CuadroTexto 81"/>
            <p:cNvSpPr txBox="1"/>
            <p:nvPr/>
          </p:nvSpPr>
          <p:spPr>
            <a:xfrm>
              <a:off x="7523164" y="6407151"/>
              <a:ext cx="1468437" cy="31181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Clinopiroxenitas</a:t>
              </a:r>
            </a:p>
          </p:txBody>
        </p:sp>
        <p:sp>
          <p:nvSpPr>
            <p:cNvPr id="83" name="CuadroTexto 82"/>
            <p:cNvSpPr txBox="1"/>
            <p:nvPr/>
          </p:nvSpPr>
          <p:spPr>
            <a:xfrm>
              <a:off x="6738938" y="6226175"/>
              <a:ext cx="1109662" cy="31181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1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Websterita</a:t>
              </a:r>
              <a:endParaRPr lang="es-MX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4" name="CuadroTexto 83"/>
            <p:cNvSpPr txBox="1"/>
            <p:nvPr/>
          </p:nvSpPr>
          <p:spPr>
            <a:xfrm>
              <a:off x="4283076" y="5741989"/>
              <a:ext cx="1336674" cy="31181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Ortopiroxenitas</a:t>
              </a:r>
            </a:p>
          </p:txBody>
        </p:sp>
        <p:sp>
          <p:nvSpPr>
            <p:cNvPr id="85" name="CuadroTexto 84"/>
            <p:cNvSpPr txBox="1"/>
            <p:nvPr/>
          </p:nvSpPr>
          <p:spPr>
            <a:xfrm rot="17897242">
              <a:off x="5935664" y="4445252"/>
              <a:ext cx="1128713" cy="3281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Harzburgita</a:t>
              </a:r>
            </a:p>
          </p:txBody>
        </p:sp>
        <p:sp>
          <p:nvSpPr>
            <p:cNvPr id="86" name="CuadroTexto 85"/>
            <p:cNvSpPr txBox="1"/>
            <p:nvPr/>
          </p:nvSpPr>
          <p:spPr>
            <a:xfrm rot="3448287">
              <a:off x="7781926" y="4533358"/>
              <a:ext cx="819150" cy="3281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1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Wherlita</a:t>
              </a:r>
              <a:endParaRPr lang="es-MX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CuadroTexto 86"/>
            <p:cNvSpPr txBox="1"/>
            <p:nvPr/>
          </p:nvSpPr>
          <p:spPr>
            <a:xfrm>
              <a:off x="6467475" y="5546725"/>
              <a:ext cx="1879600" cy="31181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1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Websterita</a:t>
              </a:r>
              <a:r>
                <a:rPr lang="es-MX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de olivino</a:t>
              </a:r>
            </a:p>
          </p:txBody>
        </p:sp>
        <p:cxnSp>
          <p:nvCxnSpPr>
            <p:cNvPr id="88" name="Conector recto 87"/>
            <p:cNvCxnSpPr/>
            <p:nvPr/>
          </p:nvCxnSpPr>
          <p:spPr>
            <a:xfrm flipV="1">
              <a:off x="7105651" y="3406776"/>
              <a:ext cx="436563" cy="47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object 52"/>
            <p:cNvSpPr/>
            <p:nvPr/>
          </p:nvSpPr>
          <p:spPr>
            <a:xfrm>
              <a:off x="7148188" y="3596512"/>
              <a:ext cx="547687" cy="546100"/>
            </a:xfrm>
            <a:custGeom>
              <a:avLst/>
              <a:gdLst/>
              <a:ahLst/>
              <a:cxnLst/>
              <a:rect l="l" t="t" r="r" b="b"/>
              <a:pathLst>
                <a:path w="779145" h="778510">
                  <a:moveTo>
                    <a:pt x="77129" y="154127"/>
                  </a:moveTo>
                  <a:lnTo>
                    <a:pt x="194711" y="363813"/>
                  </a:lnTo>
                  <a:lnTo>
                    <a:pt x="0" y="500448"/>
                  </a:lnTo>
                  <a:lnTo>
                    <a:pt x="233277" y="536973"/>
                  </a:lnTo>
                  <a:lnTo>
                    <a:pt x="216113" y="778177"/>
                  </a:lnTo>
                  <a:lnTo>
                    <a:pt x="389423" y="614037"/>
                  </a:lnTo>
                  <a:lnTo>
                    <a:pt x="551053" y="614037"/>
                  </a:lnTo>
                  <a:lnTo>
                    <a:pt x="545570" y="536973"/>
                  </a:lnTo>
                  <a:lnTo>
                    <a:pt x="778846" y="500448"/>
                  </a:lnTo>
                  <a:lnTo>
                    <a:pt x="584135" y="363813"/>
                  </a:lnTo>
                  <a:lnTo>
                    <a:pt x="662003" y="224948"/>
                  </a:lnTo>
                  <a:lnTo>
                    <a:pt x="302769" y="224948"/>
                  </a:lnTo>
                  <a:lnTo>
                    <a:pt x="77129" y="154127"/>
                  </a:lnTo>
                  <a:close/>
                </a:path>
                <a:path w="779145" h="778510">
                  <a:moveTo>
                    <a:pt x="551053" y="614037"/>
                  </a:moveTo>
                  <a:lnTo>
                    <a:pt x="389423" y="614037"/>
                  </a:lnTo>
                  <a:lnTo>
                    <a:pt x="562733" y="778177"/>
                  </a:lnTo>
                  <a:lnTo>
                    <a:pt x="551053" y="614037"/>
                  </a:lnTo>
                  <a:close/>
                </a:path>
                <a:path w="779145" h="778510">
                  <a:moveTo>
                    <a:pt x="389423" y="0"/>
                  </a:moveTo>
                  <a:lnTo>
                    <a:pt x="302769" y="224948"/>
                  </a:lnTo>
                  <a:lnTo>
                    <a:pt x="476078" y="224948"/>
                  </a:lnTo>
                  <a:lnTo>
                    <a:pt x="389423" y="0"/>
                  </a:lnTo>
                  <a:close/>
                </a:path>
                <a:path w="779145" h="778510">
                  <a:moveTo>
                    <a:pt x="701716" y="154127"/>
                  </a:moveTo>
                  <a:lnTo>
                    <a:pt x="476078" y="224948"/>
                  </a:lnTo>
                  <a:lnTo>
                    <a:pt x="662003" y="224948"/>
                  </a:lnTo>
                  <a:lnTo>
                    <a:pt x="701716" y="154127"/>
                  </a:lnTo>
                  <a:close/>
                </a:path>
              </a:pathLst>
            </a:custGeom>
            <a:solidFill>
              <a:srgbClr val="FF26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266"/>
            </a:p>
          </p:txBody>
        </p:sp>
      </p:grpSp>
      <p:sp>
        <p:nvSpPr>
          <p:cNvPr id="90" name="object 52"/>
          <p:cNvSpPr/>
          <p:nvPr/>
        </p:nvSpPr>
        <p:spPr>
          <a:xfrm>
            <a:off x="8729450" y="714380"/>
            <a:ext cx="436682" cy="458171"/>
          </a:xfrm>
          <a:custGeom>
            <a:avLst/>
            <a:gdLst/>
            <a:ahLst/>
            <a:cxnLst/>
            <a:rect l="l" t="t" r="r" b="b"/>
            <a:pathLst>
              <a:path w="779145" h="778510">
                <a:moveTo>
                  <a:pt x="77129" y="154127"/>
                </a:moveTo>
                <a:lnTo>
                  <a:pt x="194711" y="363813"/>
                </a:lnTo>
                <a:lnTo>
                  <a:pt x="0" y="500448"/>
                </a:lnTo>
                <a:lnTo>
                  <a:pt x="233277" y="536973"/>
                </a:lnTo>
                <a:lnTo>
                  <a:pt x="216113" y="778177"/>
                </a:lnTo>
                <a:lnTo>
                  <a:pt x="389423" y="614037"/>
                </a:lnTo>
                <a:lnTo>
                  <a:pt x="551053" y="614037"/>
                </a:lnTo>
                <a:lnTo>
                  <a:pt x="545570" y="536973"/>
                </a:lnTo>
                <a:lnTo>
                  <a:pt x="778846" y="500448"/>
                </a:lnTo>
                <a:lnTo>
                  <a:pt x="584135" y="363813"/>
                </a:lnTo>
                <a:lnTo>
                  <a:pt x="662003" y="224948"/>
                </a:lnTo>
                <a:lnTo>
                  <a:pt x="302769" y="224948"/>
                </a:lnTo>
                <a:lnTo>
                  <a:pt x="77129" y="154127"/>
                </a:lnTo>
                <a:close/>
              </a:path>
              <a:path w="779145" h="778510">
                <a:moveTo>
                  <a:pt x="551053" y="614037"/>
                </a:moveTo>
                <a:lnTo>
                  <a:pt x="389423" y="614037"/>
                </a:lnTo>
                <a:lnTo>
                  <a:pt x="562733" y="778177"/>
                </a:lnTo>
                <a:lnTo>
                  <a:pt x="551053" y="614037"/>
                </a:lnTo>
                <a:close/>
              </a:path>
              <a:path w="779145" h="778510">
                <a:moveTo>
                  <a:pt x="389423" y="0"/>
                </a:moveTo>
                <a:lnTo>
                  <a:pt x="302769" y="224948"/>
                </a:lnTo>
                <a:lnTo>
                  <a:pt x="476078" y="224948"/>
                </a:lnTo>
                <a:lnTo>
                  <a:pt x="389423" y="0"/>
                </a:lnTo>
                <a:close/>
              </a:path>
              <a:path w="779145" h="778510">
                <a:moveTo>
                  <a:pt x="701716" y="154127"/>
                </a:moveTo>
                <a:lnTo>
                  <a:pt x="476078" y="224948"/>
                </a:lnTo>
                <a:lnTo>
                  <a:pt x="662003" y="224948"/>
                </a:lnTo>
                <a:lnTo>
                  <a:pt x="701716" y="154127"/>
                </a:lnTo>
                <a:close/>
              </a:path>
            </a:pathLst>
          </a:custGeom>
          <a:solidFill>
            <a:srgbClr val="FF2600"/>
          </a:solidFill>
        </p:spPr>
        <p:txBody>
          <a:bodyPr lIns="0" tIns="0" rIns="0" bIns="0"/>
          <a:lstStyle/>
          <a:p>
            <a:pPr>
              <a:defRPr/>
            </a:pPr>
            <a:endParaRPr sz="1266"/>
          </a:p>
        </p:txBody>
      </p:sp>
      <p:pic>
        <p:nvPicPr>
          <p:cNvPr id="91" name="Picture 4" descr="C:\Users\Lupe\AppData\Local\Temp\x10sctmp0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400" y="4184251"/>
            <a:ext cx="3220002" cy="207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12" descr="C:\Users\Lupe\AppData\Local\Temp\x10sctmp6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944" y="3951719"/>
            <a:ext cx="3895725" cy="231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" name="object 52"/>
          <p:cNvSpPr txBox="1"/>
          <p:nvPr/>
        </p:nvSpPr>
        <p:spPr>
          <a:xfrm>
            <a:off x="419122" y="660480"/>
            <a:ext cx="907963" cy="5796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8929">
              <a:defRPr/>
            </a:pPr>
            <a:r>
              <a:rPr lang="es-MX" sz="1200" dirty="0">
                <a:latin typeface="Times New Roman"/>
                <a:cs typeface="Times New Roman"/>
              </a:rPr>
              <a:t>90% </a:t>
            </a:r>
            <a:r>
              <a:rPr lang="es-MX" sz="1200" spc="-14" dirty="0">
                <a:latin typeface="Times New Roman"/>
                <a:cs typeface="Times New Roman"/>
              </a:rPr>
              <a:t>o</a:t>
            </a:r>
            <a:r>
              <a:rPr lang="es-MX" sz="1200" spc="-11" dirty="0">
                <a:latin typeface="Times New Roman"/>
                <a:cs typeface="Times New Roman"/>
              </a:rPr>
              <a:t>li</a:t>
            </a:r>
            <a:r>
              <a:rPr lang="es-MX" sz="1200" spc="-14" dirty="0">
                <a:latin typeface="Times New Roman"/>
                <a:cs typeface="Times New Roman"/>
              </a:rPr>
              <a:t>v</a:t>
            </a:r>
            <a:r>
              <a:rPr lang="es-MX" sz="1200" spc="-11" dirty="0">
                <a:latin typeface="Times New Roman"/>
                <a:cs typeface="Times New Roman"/>
              </a:rPr>
              <a:t>i</a:t>
            </a:r>
            <a:r>
              <a:rPr lang="es-MX" sz="1200" spc="-14" dirty="0">
                <a:latin typeface="Times New Roman"/>
                <a:cs typeface="Times New Roman"/>
              </a:rPr>
              <a:t>no</a:t>
            </a:r>
            <a:endParaRPr lang="es-MX" sz="1200" dirty="0">
              <a:latin typeface="Times New Roman"/>
              <a:cs typeface="Times New Roman"/>
            </a:endParaRPr>
          </a:p>
          <a:p>
            <a:pPr marL="8929">
              <a:spcBef>
                <a:spcPts val="84"/>
              </a:spcBef>
              <a:defRPr/>
            </a:pPr>
            <a:r>
              <a:rPr lang="es-MX" sz="1200" dirty="0">
                <a:latin typeface="Times New Roman"/>
                <a:cs typeface="Times New Roman"/>
              </a:rPr>
              <a:t>  5% </a:t>
            </a:r>
            <a:r>
              <a:rPr lang="es-MX" sz="1200" spc="-14" dirty="0" err="1">
                <a:latin typeface="Times New Roman"/>
                <a:cs typeface="Times New Roman"/>
              </a:rPr>
              <a:t>c</a:t>
            </a:r>
            <a:r>
              <a:rPr lang="es-MX" sz="1200" dirty="0" err="1">
                <a:latin typeface="Times New Roman"/>
                <a:cs typeface="Times New Roman"/>
              </a:rPr>
              <a:t>px</a:t>
            </a:r>
            <a:endParaRPr lang="es-MX" sz="1200" dirty="0">
              <a:latin typeface="Times New Roman"/>
              <a:cs typeface="Times New Roman"/>
            </a:endParaRPr>
          </a:p>
          <a:p>
            <a:pPr marL="8929">
              <a:spcBef>
                <a:spcPts val="84"/>
              </a:spcBef>
              <a:defRPr/>
            </a:pPr>
            <a:r>
              <a:rPr lang="es-MX" sz="1200" dirty="0">
                <a:latin typeface="Times New Roman"/>
                <a:cs typeface="Times New Roman"/>
              </a:rPr>
              <a:t>  5% </a:t>
            </a:r>
            <a:r>
              <a:rPr lang="es-MX" sz="1200" dirty="0" err="1">
                <a:latin typeface="Times New Roman"/>
                <a:cs typeface="Times New Roman"/>
              </a:rPr>
              <a:t>opx</a:t>
            </a:r>
            <a:endParaRPr lang="es-MX" sz="1200" dirty="0">
              <a:latin typeface="Times New Roman"/>
              <a:cs typeface="Times New Roman"/>
            </a:endParaRPr>
          </a:p>
        </p:txBody>
      </p:sp>
      <p:sp>
        <p:nvSpPr>
          <p:cNvPr id="94" name="CuadroTexto 93"/>
          <p:cNvSpPr txBox="1"/>
          <p:nvPr/>
        </p:nvSpPr>
        <p:spPr>
          <a:xfrm>
            <a:off x="4701171" y="5282891"/>
            <a:ext cx="2975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¿Cual es  % de fusión parcial?</a:t>
            </a:r>
          </a:p>
        </p:txBody>
      </p:sp>
    </p:spTree>
    <p:extLst>
      <p:ext uri="{BB962C8B-B14F-4D97-AF65-F5344CB8AC3E}">
        <p14:creationId xmlns:p14="http://schemas.microsoft.com/office/powerpoint/2010/main" val="296541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564105" y="2586790"/>
            <a:ext cx="90161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5400" dirty="0"/>
              <a:t>CRISTALIZACION FRACCIONADA</a:t>
            </a:r>
          </a:p>
        </p:txBody>
      </p:sp>
    </p:spTree>
    <p:extLst>
      <p:ext uri="{BB962C8B-B14F-4D97-AF65-F5344CB8AC3E}">
        <p14:creationId xmlns:p14="http://schemas.microsoft.com/office/powerpoint/2010/main" val="169115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upe\AppData\Local\Temp\x10sctmp7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050"/>
          <a:stretch/>
        </p:blipFill>
        <p:spPr bwMode="auto">
          <a:xfrm>
            <a:off x="2075380" y="1469669"/>
            <a:ext cx="3343317" cy="318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upe\AppData\Local\Temp\x10sctmp8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715"/>
          <a:stretch/>
        </p:blipFill>
        <p:spPr bwMode="auto">
          <a:xfrm>
            <a:off x="7075866" y="1670014"/>
            <a:ext cx="4247751" cy="278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292841" y="1512836"/>
            <a:ext cx="1782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Magma basáltico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710437"/>
              </p:ext>
            </p:extLst>
          </p:nvPr>
        </p:nvGraphicFramePr>
        <p:xfrm>
          <a:off x="279115" y="1925335"/>
          <a:ext cx="1796265" cy="2533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5378">
                  <a:extLst>
                    <a:ext uri="{9D8B030D-6E8A-4147-A177-3AD203B41FA5}">
                      <a16:colId xmlns:a16="http://schemas.microsoft.com/office/drawing/2014/main" val="778085162"/>
                    </a:ext>
                  </a:extLst>
                </a:gridCol>
                <a:gridCol w="900887">
                  <a:extLst>
                    <a:ext uri="{9D8B030D-6E8A-4147-A177-3AD203B41FA5}">
                      <a16:colId xmlns:a16="http://schemas.microsoft.com/office/drawing/2014/main" val="2346374392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Oxido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en peso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1414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6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50.5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99080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TiO</a:t>
                      </a:r>
                      <a:r>
                        <a:rPr lang="es-MX" sz="16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07022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es-MX" sz="16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6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16.1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5559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r>
                        <a:rPr lang="es-MX" sz="16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6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97197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FeO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7.2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8405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MgO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4646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CaO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9.7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248865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s-MX" sz="16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18747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s-MX" sz="16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501916"/>
                  </a:ext>
                </a:extLst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5329259" y="2730495"/>
            <a:ext cx="16571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composición del magma ha cambiado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453468"/>
              </p:ext>
            </p:extLst>
          </p:nvPr>
        </p:nvGraphicFramePr>
        <p:xfrm>
          <a:off x="9976848" y="2182570"/>
          <a:ext cx="2019300" cy="12687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288214154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17644661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algn="ctr" fontAlgn="ctr"/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Olivino % peso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632988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6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39.3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43648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FeO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17.9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353812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MgO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42.8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864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7208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Lupe\AppData\Local\Temp\x10sctmp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118" y="400693"/>
            <a:ext cx="7867688" cy="562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06554"/>
              </p:ext>
            </p:extLst>
          </p:nvPr>
        </p:nvGraphicFramePr>
        <p:xfrm>
          <a:off x="2217291" y="3214484"/>
          <a:ext cx="4573924" cy="31127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9544">
                  <a:extLst>
                    <a:ext uri="{9D8B030D-6E8A-4147-A177-3AD203B41FA5}">
                      <a16:colId xmlns:a16="http://schemas.microsoft.com/office/drawing/2014/main" val="2239469582"/>
                    </a:ext>
                  </a:extLst>
                </a:gridCol>
                <a:gridCol w="809544">
                  <a:extLst>
                    <a:ext uri="{9D8B030D-6E8A-4147-A177-3AD203B41FA5}">
                      <a16:colId xmlns:a16="http://schemas.microsoft.com/office/drawing/2014/main" val="2561521305"/>
                    </a:ext>
                  </a:extLst>
                </a:gridCol>
                <a:gridCol w="809544">
                  <a:extLst>
                    <a:ext uri="{9D8B030D-6E8A-4147-A177-3AD203B41FA5}">
                      <a16:colId xmlns:a16="http://schemas.microsoft.com/office/drawing/2014/main" val="1183779973"/>
                    </a:ext>
                  </a:extLst>
                </a:gridCol>
                <a:gridCol w="809544">
                  <a:extLst>
                    <a:ext uri="{9D8B030D-6E8A-4147-A177-3AD203B41FA5}">
                      <a16:colId xmlns:a16="http://schemas.microsoft.com/office/drawing/2014/main" val="364339955"/>
                    </a:ext>
                  </a:extLst>
                </a:gridCol>
                <a:gridCol w="1335748">
                  <a:extLst>
                    <a:ext uri="{9D8B030D-6E8A-4147-A177-3AD203B41FA5}">
                      <a16:colId xmlns:a16="http://schemas.microsoft.com/office/drawing/2014/main" val="1292407966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</a:rPr>
                        <a:t>Oxido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1800" u="none" strike="noStrike" dirty="0">
                          <a:effectLst/>
                        </a:rPr>
                        <a:t>% en peso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</a:rPr>
                        <a:t>Olivino % peso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873378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</a:rPr>
                        <a:t>SiO</a:t>
                      </a:r>
                      <a:r>
                        <a:rPr lang="es-MX" sz="1800" u="none" strike="noStrike" baseline="-25000">
                          <a:effectLst/>
                        </a:rPr>
                        <a:t>2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</a:rPr>
                        <a:t>50.5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</a:rPr>
                        <a:t>SiO</a:t>
                      </a:r>
                      <a:r>
                        <a:rPr lang="es-MX" sz="1800" u="none" strike="noStrike" baseline="-25000" dirty="0">
                          <a:effectLst/>
                        </a:rPr>
                        <a:t>2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</a:rPr>
                        <a:t>39.3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135646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</a:rPr>
                        <a:t>TiO</a:t>
                      </a:r>
                      <a:r>
                        <a:rPr lang="es-MX" sz="1800" u="none" strike="noStrike" baseline="-25000">
                          <a:effectLst/>
                        </a:rPr>
                        <a:t>2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</a:rPr>
                        <a:t>1.8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</a:rPr>
                        <a:t>FeO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</a:rPr>
                        <a:t>17.9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764208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</a:rPr>
                        <a:t>Al</a:t>
                      </a:r>
                      <a:r>
                        <a:rPr lang="es-MX" sz="1800" u="none" strike="noStrike" baseline="-25000">
                          <a:effectLst/>
                        </a:rPr>
                        <a:t>2</a:t>
                      </a:r>
                      <a:r>
                        <a:rPr lang="es-MX" sz="1800" u="none" strike="noStrike">
                          <a:effectLst/>
                        </a:rPr>
                        <a:t>O</a:t>
                      </a:r>
                      <a:r>
                        <a:rPr lang="es-MX" sz="1800" u="none" strike="noStrike" baseline="-25000">
                          <a:effectLst/>
                        </a:rPr>
                        <a:t>3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</a:rPr>
                        <a:t>16.1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</a:rPr>
                        <a:t>MgO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</a:rPr>
                        <a:t>42.8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534561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</a:rPr>
                        <a:t>Fe</a:t>
                      </a:r>
                      <a:r>
                        <a:rPr lang="es-MX" sz="1800" u="none" strike="noStrike" baseline="-25000">
                          <a:effectLst/>
                        </a:rPr>
                        <a:t>2</a:t>
                      </a:r>
                      <a:r>
                        <a:rPr lang="es-MX" sz="1800" u="none" strike="noStrike">
                          <a:effectLst/>
                        </a:rPr>
                        <a:t>O</a:t>
                      </a:r>
                      <a:r>
                        <a:rPr lang="es-MX" sz="1800" u="none" strike="noStrike" baseline="-25000">
                          <a:effectLst/>
                        </a:rPr>
                        <a:t>3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</a:rPr>
                        <a:t>3.8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51701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</a:rPr>
                        <a:t>FeO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</a:rPr>
                        <a:t>7.2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30097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</a:rPr>
                        <a:t>MgO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</a:rPr>
                        <a:t>6.9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77049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</a:rPr>
                        <a:t>CaO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</a:rPr>
                        <a:t>9.7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10974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</a:rPr>
                        <a:t>Na</a:t>
                      </a:r>
                      <a:r>
                        <a:rPr lang="es-MX" sz="1800" u="none" strike="noStrike" baseline="-25000">
                          <a:effectLst/>
                        </a:rPr>
                        <a:t>2</a:t>
                      </a:r>
                      <a:r>
                        <a:rPr lang="es-MX" sz="1800" u="none" strike="noStrike">
                          <a:effectLst/>
                        </a:rPr>
                        <a:t>O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</a:rPr>
                        <a:t>2.9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7181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</a:rPr>
                        <a:t>K</a:t>
                      </a:r>
                      <a:r>
                        <a:rPr lang="es-MX" sz="1800" u="none" strike="noStrike" baseline="-25000">
                          <a:effectLst/>
                        </a:rPr>
                        <a:t>2</a:t>
                      </a:r>
                      <a:r>
                        <a:rPr lang="es-MX" sz="1800" u="none" strike="noStrike">
                          <a:effectLst/>
                        </a:rPr>
                        <a:t>O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</a:rPr>
                        <a:t>1.1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6473443"/>
                  </a:ext>
                </a:extLst>
              </a:tr>
            </a:tbl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2056147" y="2671281"/>
            <a:ext cx="2448106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Composición inicial del </a:t>
            </a: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Magma (% en peso)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2217291" y="400693"/>
            <a:ext cx="152477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Magma inicial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525391" y="385304"/>
            <a:ext cx="873957" cy="3847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olivino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8078829" y="385304"/>
            <a:ext cx="137088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Magma final</a:t>
            </a:r>
          </a:p>
        </p:txBody>
      </p:sp>
    </p:spTree>
    <p:extLst>
      <p:ext uri="{BB962C8B-B14F-4D97-AF65-F5344CB8AC3E}">
        <p14:creationId xmlns:p14="http://schemas.microsoft.com/office/powerpoint/2010/main" val="1153196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:\Users\Lupe\AppData\Local\Temp\x10sctmp10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59" y="587588"/>
            <a:ext cx="2040798" cy="544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C:\Users\Lupe\AppData\Local\Temp\x10sctmp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478" y="2819222"/>
            <a:ext cx="563417" cy="59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Lupe\AppData\Local\Temp\x10sctmp13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550" y="1581667"/>
            <a:ext cx="1561351" cy="285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Lupe\AppData\Local\Temp\x10sctmp1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818" y="2998230"/>
            <a:ext cx="333375" cy="11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Lupe\AppData\Local\Temp\x10sctmp15.pn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308" y="587588"/>
            <a:ext cx="2090679" cy="5342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4359405" y="2733285"/>
            <a:ext cx="240099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Composición inicial del </a:t>
            </a: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Magma (% en peso)</a:t>
            </a: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363316"/>
              </p:ext>
            </p:extLst>
          </p:nvPr>
        </p:nvGraphicFramePr>
        <p:xfrm>
          <a:off x="4415246" y="3410123"/>
          <a:ext cx="1524000" cy="2733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60875975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871187635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Oxido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% en peso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68223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SiO</a:t>
                      </a:r>
                      <a:r>
                        <a:rPr lang="es-MX" sz="1400" u="none" strike="noStrike" baseline="-25000">
                          <a:effectLst/>
                        </a:rPr>
                        <a:t>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50.5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99249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TiO</a:t>
                      </a:r>
                      <a:r>
                        <a:rPr lang="es-MX" sz="1400" u="none" strike="noStrike" baseline="-25000">
                          <a:effectLst/>
                        </a:rPr>
                        <a:t>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1.8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76919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Al</a:t>
                      </a:r>
                      <a:r>
                        <a:rPr lang="es-MX" sz="1400" u="none" strike="noStrike" baseline="-25000">
                          <a:effectLst/>
                        </a:rPr>
                        <a:t>2</a:t>
                      </a:r>
                      <a:r>
                        <a:rPr lang="es-MX" sz="1400" u="none" strike="noStrike">
                          <a:effectLst/>
                        </a:rPr>
                        <a:t>O</a:t>
                      </a:r>
                      <a:r>
                        <a:rPr lang="es-MX" sz="1400" u="none" strike="noStrike" baseline="-25000">
                          <a:effectLst/>
                        </a:rPr>
                        <a:t>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16.1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985386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Fe</a:t>
                      </a:r>
                      <a:r>
                        <a:rPr lang="es-MX" sz="1400" u="none" strike="noStrike" baseline="-25000">
                          <a:effectLst/>
                        </a:rPr>
                        <a:t>2</a:t>
                      </a:r>
                      <a:r>
                        <a:rPr lang="es-MX" sz="1400" u="none" strike="noStrike">
                          <a:effectLst/>
                        </a:rPr>
                        <a:t>O</a:t>
                      </a:r>
                      <a:r>
                        <a:rPr lang="es-MX" sz="1400" u="none" strike="noStrike" baseline="-25000">
                          <a:effectLst/>
                        </a:rPr>
                        <a:t>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3.8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272745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FeO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7.2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43811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MgO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6.9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85372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CaO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9.7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168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Na</a:t>
                      </a:r>
                      <a:r>
                        <a:rPr lang="es-MX" sz="1400" u="none" strike="noStrike" baseline="-25000">
                          <a:effectLst/>
                        </a:rPr>
                        <a:t>2</a:t>
                      </a:r>
                      <a:r>
                        <a:rPr lang="es-MX" sz="1400" u="none" strike="noStrike">
                          <a:effectLst/>
                        </a:rPr>
                        <a:t>O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2.9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292716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K</a:t>
                      </a:r>
                      <a:r>
                        <a:rPr lang="es-MX" sz="1400" u="none" strike="noStrike" baseline="-25000">
                          <a:effectLst/>
                        </a:rPr>
                        <a:t>2</a:t>
                      </a:r>
                      <a:r>
                        <a:rPr lang="es-MX" sz="1400" u="none" strike="noStrike">
                          <a:effectLst/>
                        </a:rPr>
                        <a:t>O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1.1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666785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Total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100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164819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522790"/>
              </p:ext>
            </p:extLst>
          </p:nvPr>
        </p:nvGraphicFramePr>
        <p:xfrm>
          <a:off x="7870646" y="1581665"/>
          <a:ext cx="2177479" cy="15330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1690">
                  <a:extLst>
                    <a:ext uri="{9D8B030D-6E8A-4147-A177-3AD203B41FA5}">
                      <a16:colId xmlns:a16="http://schemas.microsoft.com/office/drawing/2014/main" val="6555721"/>
                    </a:ext>
                  </a:extLst>
                </a:gridCol>
                <a:gridCol w="1355789">
                  <a:extLst>
                    <a:ext uri="{9D8B030D-6E8A-4147-A177-3AD203B41FA5}">
                      <a16:colId xmlns:a16="http://schemas.microsoft.com/office/drawing/2014/main" val="1814680047"/>
                    </a:ext>
                  </a:extLst>
                </a:gridCol>
              </a:tblGrid>
              <a:tr h="302957">
                <a:tc>
                  <a:txBody>
                    <a:bodyPr/>
                    <a:lstStyle/>
                    <a:p>
                      <a:pPr algn="ctr" fontAlgn="ctr"/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Olivino % peso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847575"/>
                  </a:ext>
                </a:extLst>
              </a:tr>
              <a:tr h="30751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SiO</a:t>
                      </a:r>
                      <a:r>
                        <a:rPr lang="es-MX" sz="1600" u="none" strike="noStrike" baseline="-25000">
                          <a:effectLst/>
                        </a:rPr>
                        <a:t>2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>
                          <a:effectLst/>
                        </a:rPr>
                        <a:t>39.3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68564"/>
                  </a:ext>
                </a:extLst>
              </a:tr>
              <a:tr h="30751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FeO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17.9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940470"/>
                  </a:ext>
                </a:extLst>
              </a:tr>
              <a:tr h="30751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MgO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42.8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69419"/>
                  </a:ext>
                </a:extLst>
              </a:tr>
              <a:tr h="30751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>
                          <a:effectLst/>
                        </a:rPr>
                        <a:t>Total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</a:rPr>
                        <a:t>100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605008"/>
                  </a:ext>
                </a:extLst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053617" y="688369"/>
            <a:ext cx="149912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Magma final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286757" y="587588"/>
            <a:ext cx="166904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Magma inicial</a:t>
            </a:r>
          </a:p>
        </p:txBody>
      </p:sp>
    </p:spTree>
    <p:extLst>
      <p:ext uri="{BB962C8B-B14F-4D97-AF65-F5344CB8AC3E}">
        <p14:creationId xmlns:p14="http://schemas.microsoft.com/office/powerpoint/2010/main" val="2775750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upe\AppData\Local\Temp\x10sctmp16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2" y="1506536"/>
            <a:ext cx="10454069" cy="3789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625471" y="325604"/>
            <a:ext cx="106454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calcula la masa de los componentes químicos en 100 gramos </a:t>
            </a:r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magma 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inicial y 10 gramos de olivino que son removidos del magma inicial por cristalización fraccionada, lo que da origen a la diferenciación magmática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16871" y="1506536"/>
            <a:ext cx="2020846" cy="9694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Composición inicial del  Magma (% en peso)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2828557" y="1506536"/>
            <a:ext cx="2832504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Componentes químicos por 100 gramos de magma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6452813" y="2099993"/>
            <a:ext cx="2186945" cy="9694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Composición química del olivino (% en peso)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776063"/>
              </p:ext>
            </p:extLst>
          </p:nvPr>
        </p:nvGraphicFramePr>
        <p:xfrm>
          <a:off x="6452813" y="3069489"/>
          <a:ext cx="2085820" cy="12905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7102">
                  <a:extLst>
                    <a:ext uri="{9D8B030D-6E8A-4147-A177-3AD203B41FA5}">
                      <a16:colId xmlns:a16="http://schemas.microsoft.com/office/drawing/2014/main" val="692190126"/>
                    </a:ext>
                  </a:extLst>
                </a:gridCol>
                <a:gridCol w="1298718">
                  <a:extLst>
                    <a:ext uri="{9D8B030D-6E8A-4147-A177-3AD203B41FA5}">
                      <a16:colId xmlns:a16="http://schemas.microsoft.com/office/drawing/2014/main" val="843049383"/>
                    </a:ext>
                  </a:extLst>
                </a:gridCol>
              </a:tblGrid>
              <a:tr h="32263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</a:rPr>
                        <a:t>SiO</a:t>
                      </a:r>
                      <a:r>
                        <a:rPr lang="es-MX" sz="1800" u="none" strike="noStrike" baseline="-25000" dirty="0">
                          <a:effectLst/>
                        </a:rPr>
                        <a:t>2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</a:rPr>
                        <a:t>39.3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49214"/>
                  </a:ext>
                </a:extLst>
              </a:tr>
              <a:tr h="32263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</a:rPr>
                        <a:t>FeO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</a:rPr>
                        <a:t>17.9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9486202"/>
                  </a:ext>
                </a:extLst>
              </a:tr>
              <a:tr h="32263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</a:rPr>
                        <a:t>MgO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</a:rPr>
                        <a:t>42.8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335782"/>
                  </a:ext>
                </a:extLst>
              </a:tr>
              <a:tr h="32263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>
                          <a:effectLst/>
                        </a:rPr>
                        <a:t>Total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u="none" strike="noStrike" dirty="0">
                          <a:effectLst/>
                        </a:rPr>
                        <a:t>100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382627"/>
                  </a:ext>
                </a:extLst>
              </a:tr>
            </a:tbl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8639758" y="1934724"/>
            <a:ext cx="2631151" cy="9694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Componentes químicos por 10 g de olivino (% en peso)</a:t>
            </a:r>
          </a:p>
        </p:txBody>
      </p:sp>
    </p:spTree>
    <p:extLst>
      <p:ext uri="{BB962C8B-B14F-4D97-AF65-F5344CB8AC3E}">
        <p14:creationId xmlns:p14="http://schemas.microsoft.com/office/powerpoint/2010/main" val="1286494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Lupe\AppData\Local\Temp\x10sctmp17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660" y="896579"/>
            <a:ext cx="6953221" cy="4651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Lupe\AppData\Local\Temp\x10sctmp1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864" y="3222312"/>
            <a:ext cx="1642843" cy="2190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1223660" y="2626420"/>
            <a:ext cx="200242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sz="1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Composición inicial </a:t>
            </a:r>
            <a:r>
              <a:rPr lang="es-MX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 Magma (% en peso)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765775" y="2888029"/>
            <a:ext cx="1994469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Componentes químicos por 10 g de olivino (% en peso)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390349" y="896579"/>
            <a:ext cx="166904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Magma inicial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378416" y="828270"/>
            <a:ext cx="96693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Olivino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6482994" y="828270"/>
            <a:ext cx="149912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Magma final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6210279" y="2472531"/>
            <a:ext cx="2044557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Masa de componentes químicos en 90 g de magma final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6580374" y="828270"/>
            <a:ext cx="149912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Magma final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8967710" y="2626420"/>
            <a:ext cx="205764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sz="1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Composición final</a:t>
            </a:r>
            <a:r>
              <a:rPr lang="es-MX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Magma en % en peso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3735590"/>
              </p:ext>
            </p:extLst>
          </p:nvPr>
        </p:nvGraphicFramePr>
        <p:xfrm>
          <a:off x="1221420" y="3303528"/>
          <a:ext cx="1663700" cy="2495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195261480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410784833"/>
                    </a:ext>
                  </a:extLst>
                </a:gridCol>
              </a:tblGrid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400" b="1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50.5</a:t>
                      </a:r>
                      <a:endParaRPr lang="es-MX" sz="14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31609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TiO</a:t>
                      </a:r>
                      <a:r>
                        <a:rPr lang="es-MX" sz="14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021027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es-MX" sz="14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4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43512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r>
                        <a:rPr lang="es-MX" sz="14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4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66530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7.2</a:t>
                      </a:r>
                      <a:endParaRPr lang="es-MX" sz="14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13091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MgO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</a:t>
                      </a:r>
                      <a:endParaRPr lang="es-MX" sz="14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981334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CaO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200686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s-MX" sz="14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41847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s-MX" sz="14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660377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185899"/>
                  </a:ext>
                </a:extLst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9464"/>
              </p:ext>
            </p:extLst>
          </p:nvPr>
        </p:nvGraphicFramePr>
        <p:xfrm>
          <a:off x="3860360" y="3695305"/>
          <a:ext cx="1670640" cy="12444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5320">
                  <a:extLst>
                    <a:ext uri="{9D8B030D-6E8A-4147-A177-3AD203B41FA5}">
                      <a16:colId xmlns:a16="http://schemas.microsoft.com/office/drawing/2014/main" val="773088880"/>
                    </a:ext>
                  </a:extLst>
                </a:gridCol>
                <a:gridCol w="835320">
                  <a:extLst>
                    <a:ext uri="{9D8B030D-6E8A-4147-A177-3AD203B41FA5}">
                      <a16:colId xmlns:a16="http://schemas.microsoft.com/office/drawing/2014/main" val="227952038"/>
                    </a:ext>
                  </a:extLst>
                </a:gridCol>
              </a:tblGrid>
              <a:tr h="31111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400" b="1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3.93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058619"/>
                  </a:ext>
                </a:extLst>
              </a:tr>
              <a:tr h="31111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FeO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1.79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328837"/>
                  </a:ext>
                </a:extLst>
              </a:tr>
              <a:tr h="31111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MgO</a:t>
                      </a:r>
                      <a:endParaRPr lang="es-MX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4.28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813039"/>
                  </a:ext>
                </a:extLst>
              </a:tr>
              <a:tr h="31111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267311"/>
                  </a:ext>
                </a:extLst>
              </a:tr>
            </a:tbl>
          </a:graphicData>
        </a:graphic>
      </p:graphicFrame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901299"/>
              </p:ext>
            </p:extLst>
          </p:nvPr>
        </p:nvGraphicFramePr>
        <p:xfrm>
          <a:off x="6116895" y="3288185"/>
          <a:ext cx="2019300" cy="2495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678351576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3968703619"/>
                    </a:ext>
                  </a:extLst>
                </a:gridCol>
              </a:tblGrid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SiO</a:t>
                      </a:r>
                      <a:r>
                        <a:rPr lang="es-MX" sz="1400" u="none" strike="noStrike" baseline="-25000">
                          <a:effectLst/>
                        </a:rPr>
                        <a:t>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sng" strike="noStrike" dirty="0">
                          <a:effectLst/>
                        </a:rPr>
                        <a:t>46.57 g</a:t>
                      </a:r>
                      <a:endParaRPr lang="es-MX" sz="1400" b="0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316808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TiO</a:t>
                      </a:r>
                      <a:r>
                        <a:rPr lang="es-MX" sz="1400" u="none" strike="noStrike" baseline="-25000">
                          <a:effectLst/>
                        </a:rPr>
                        <a:t>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1.8 g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207306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Al</a:t>
                      </a:r>
                      <a:r>
                        <a:rPr lang="es-MX" sz="1400" u="none" strike="noStrike" baseline="-25000">
                          <a:effectLst/>
                        </a:rPr>
                        <a:t>2</a:t>
                      </a:r>
                      <a:r>
                        <a:rPr lang="es-MX" sz="1400" u="none" strike="noStrike">
                          <a:effectLst/>
                        </a:rPr>
                        <a:t>O</a:t>
                      </a:r>
                      <a:r>
                        <a:rPr lang="es-MX" sz="1400" u="none" strike="noStrike" baseline="-25000">
                          <a:effectLst/>
                        </a:rPr>
                        <a:t>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16.1 g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97921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Fe</a:t>
                      </a:r>
                      <a:r>
                        <a:rPr lang="es-MX" sz="1400" u="none" strike="noStrike" baseline="-25000">
                          <a:effectLst/>
                        </a:rPr>
                        <a:t>2</a:t>
                      </a:r>
                      <a:r>
                        <a:rPr lang="es-MX" sz="1400" u="none" strike="noStrike">
                          <a:effectLst/>
                        </a:rPr>
                        <a:t>O</a:t>
                      </a:r>
                      <a:r>
                        <a:rPr lang="es-MX" sz="1400" u="none" strike="noStrike" baseline="-25000">
                          <a:effectLst/>
                        </a:rPr>
                        <a:t>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3.8 g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99897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FeO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sng" strike="noStrike" dirty="0">
                          <a:effectLst/>
                        </a:rPr>
                        <a:t>5.41 g</a:t>
                      </a:r>
                      <a:endParaRPr lang="es-MX" sz="1400" b="0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266176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MgO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sng" strike="noStrike" dirty="0">
                          <a:effectLst/>
                        </a:rPr>
                        <a:t>2.62 g</a:t>
                      </a:r>
                      <a:endParaRPr lang="es-MX" sz="1400" b="0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709407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CaO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9.7 g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114716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Na</a:t>
                      </a:r>
                      <a:r>
                        <a:rPr lang="es-MX" sz="1400" u="none" strike="noStrike" baseline="-25000">
                          <a:effectLst/>
                        </a:rPr>
                        <a:t>2</a:t>
                      </a:r>
                      <a:r>
                        <a:rPr lang="es-MX" sz="1400" u="none" strike="noStrike">
                          <a:effectLst/>
                        </a:rPr>
                        <a:t>O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2.9 g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77277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K</a:t>
                      </a:r>
                      <a:r>
                        <a:rPr lang="es-MX" sz="1400" u="none" strike="noStrike" baseline="-25000">
                          <a:effectLst/>
                        </a:rPr>
                        <a:t>2</a:t>
                      </a:r>
                      <a:r>
                        <a:rPr lang="es-MX" sz="1400" u="none" strike="noStrike">
                          <a:effectLst/>
                        </a:rPr>
                        <a:t>O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1.1 g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188578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Total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</a:rPr>
                        <a:t>90.00 g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903683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079434"/>
              </p:ext>
            </p:extLst>
          </p:nvPr>
        </p:nvGraphicFramePr>
        <p:xfrm>
          <a:off x="9120255" y="3303528"/>
          <a:ext cx="1524000" cy="2495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50540948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888615130"/>
                    </a:ext>
                  </a:extLst>
                </a:gridCol>
              </a:tblGrid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>
                          <a:effectLst/>
                        </a:rPr>
                        <a:t>SiO</a:t>
                      </a:r>
                      <a:r>
                        <a:rPr lang="es-MX" sz="1400" b="1" u="none" strike="noStrike" baseline="-25000" dirty="0">
                          <a:effectLst/>
                        </a:rPr>
                        <a:t>2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1" u="sng" strike="noStrike" dirty="0">
                          <a:effectLst/>
                        </a:rPr>
                        <a:t>51.74</a:t>
                      </a:r>
                      <a:endParaRPr lang="es-MX" sz="14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46525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TiO</a:t>
                      </a:r>
                      <a:r>
                        <a:rPr lang="es-MX" sz="1400" u="none" strike="noStrike" baseline="-25000">
                          <a:effectLst/>
                        </a:rPr>
                        <a:t>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>
                          <a:effectLst/>
                        </a:rPr>
                        <a:t>2.00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77227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Al</a:t>
                      </a:r>
                      <a:r>
                        <a:rPr lang="es-MX" sz="1400" u="none" strike="noStrike" baseline="-25000">
                          <a:effectLst/>
                        </a:rPr>
                        <a:t>2</a:t>
                      </a:r>
                      <a:r>
                        <a:rPr lang="es-MX" sz="1400" u="none" strike="noStrike">
                          <a:effectLst/>
                        </a:rPr>
                        <a:t>O</a:t>
                      </a:r>
                      <a:r>
                        <a:rPr lang="es-MX" sz="1400" u="none" strike="noStrike" baseline="-25000">
                          <a:effectLst/>
                        </a:rPr>
                        <a:t>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>
                          <a:effectLst/>
                        </a:rPr>
                        <a:t>17.89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48961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Fe</a:t>
                      </a:r>
                      <a:r>
                        <a:rPr lang="es-MX" sz="1400" u="none" strike="noStrike" baseline="-25000">
                          <a:effectLst/>
                        </a:rPr>
                        <a:t>2</a:t>
                      </a:r>
                      <a:r>
                        <a:rPr lang="es-MX" sz="1400" u="none" strike="noStrike">
                          <a:effectLst/>
                        </a:rPr>
                        <a:t>O</a:t>
                      </a:r>
                      <a:r>
                        <a:rPr lang="es-MX" sz="1400" u="none" strike="noStrike" baseline="-25000">
                          <a:effectLst/>
                        </a:rPr>
                        <a:t>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>
                          <a:effectLst/>
                        </a:rPr>
                        <a:t>4.22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92505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 err="1">
                          <a:effectLst/>
                        </a:rPr>
                        <a:t>FeO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1" u="sng" strike="noStrike" dirty="0">
                          <a:effectLst/>
                        </a:rPr>
                        <a:t>6.01</a:t>
                      </a:r>
                      <a:endParaRPr lang="es-MX" sz="14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4873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u="none" strike="noStrike" dirty="0" err="1">
                          <a:effectLst/>
                        </a:rPr>
                        <a:t>MgO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b="1" u="sng" strike="noStrike" dirty="0">
                          <a:effectLst/>
                        </a:rPr>
                        <a:t>2.91</a:t>
                      </a:r>
                      <a:endParaRPr lang="es-MX" sz="14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17495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CaO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>
                          <a:effectLst/>
                        </a:rPr>
                        <a:t>10.78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80389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Na</a:t>
                      </a:r>
                      <a:r>
                        <a:rPr lang="es-MX" sz="1400" u="none" strike="noStrike" baseline="-25000">
                          <a:effectLst/>
                        </a:rPr>
                        <a:t>2</a:t>
                      </a:r>
                      <a:r>
                        <a:rPr lang="es-MX" sz="1400" u="none" strike="noStrike">
                          <a:effectLst/>
                        </a:rPr>
                        <a:t>O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>
                          <a:effectLst/>
                        </a:rPr>
                        <a:t>3.22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5912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K</a:t>
                      </a:r>
                      <a:r>
                        <a:rPr lang="es-MX" sz="1400" u="none" strike="noStrike" baseline="-25000">
                          <a:effectLst/>
                        </a:rPr>
                        <a:t>2</a:t>
                      </a:r>
                      <a:r>
                        <a:rPr lang="es-MX" sz="1400" u="none" strike="noStrike">
                          <a:effectLst/>
                        </a:rPr>
                        <a:t>O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>
                          <a:effectLst/>
                        </a:rPr>
                        <a:t>1.22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79046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Total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>
                          <a:effectLst/>
                        </a:rPr>
                        <a:t>100.00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631086"/>
                  </a:ext>
                </a:extLst>
              </a:tr>
            </a:tbl>
          </a:graphicData>
        </a:graphic>
      </p:graphicFrame>
      <p:cxnSp>
        <p:nvCxnSpPr>
          <p:cNvPr id="15" name="Conector recto de flecha 14"/>
          <p:cNvCxnSpPr/>
          <p:nvPr/>
        </p:nvCxnSpPr>
        <p:spPr>
          <a:xfrm>
            <a:off x="2634558" y="3449370"/>
            <a:ext cx="1448555" cy="3802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V="1">
            <a:off x="5345347" y="3449370"/>
            <a:ext cx="973972" cy="3802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 flipV="1">
            <a:off x="2562131" y="4155541"/>
            <a:ext cx="1520982" cy="2897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/>
          <p:nvPr/>
        </p:nvCxnSpPr>
        <p:spPr>
          <a:xfrm>
            <a:off x="5345347" y="4173648"/>
            <a:ext cx="973972" cy="2806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/>
          <p:nvPr/>
        </p:nvCxnSpPr>
        <p:spPr>
          <a:xfrm flipV="1">
            <a:off x="2562131" y="4517679"/>
            <a:ext cx="1520982" cy="1720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/>
          <p:cNvCxnSpPr/>
          <p:nvPr/>
        </p:nvCxnSpPr>
        <p:spPr>
          <a:xfrm>
            <a:off x="5345347" y="4454305"/>
            <a:ext cx="973972" cy="2353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lecha curvada hacia arriba 25"/>
          <p:cNvSpPr/>
          <p:nvPr/>
        </p:nvSpPr>
        <p:spPr>
          <a:xfrm>
            <a:off x="2381063" y="5799077"/>
            <a:ext cx="8181430" cy="695507"/>
          </a:xfrm>
          <a:prstGeom prst="curvedUp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289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749704" y="428834"/>
            <a:ext cx="1741438" cy="2236229"/>
            <a:chOff x="7543815" y="921232"/>
            <a:chExt cx="1741438" cy="2236229"/>
          </a:xfrm>
        </p:grpSpPr>
        <p:pic>
          <p:nvPicPr>
            <p:cNvPr id="6" name="Picture 6" descr="C:\Users\Lupe\AppData\Local\Temp\x10sctmp15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59" r="25550" b="63116"/>
            <a:stretch/>
          </p:blipFill>
          <p:spPr bwMode="auto">
            <a:xfrm>
              <a:off x="7592601" y="921232"/>
              <a:ext cx="1643866" cy="2236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CuadroTexto 6"/>
            <p:cNvSpPr txBox="1"/>
            <p:nvPr/>
          </p:nvSpPr>
          <p:spPr>
            <a:xfrm>
              <a:off x="7543815" y="921232"/>
              <a:ext cx="1741438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MX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Magma inicial</a:t>
              </a:r>
            </a:p>
          </p:txBody>
        </p:sp>
      </p:grpSp>
      <p:sp>
        <p:nvSpPr>
          <p:cNvPr id="2" name="CuadroTexto 1"/>
          <p:cNvSpPr txBox="1"/>
          <p:nvPr/>
        </p:nvSpPr>
        <p:spPr>
          <a:xfrm>
            <a:off x="3952648" y="3406353"/>
            <a:ext cx="29001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Diferenciación del magma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8157230" y="384443"/>
            <a:ext cx="2002426" cy="3021910"/>
            <a:chOff x="1212868" y="921232"/>
            <a:chExt cx="2002426" cy="3021910"/>
          </a:xfrm>
        </p:grpSpPr>
        <p:pic>
          <p:nvPicPr>
            <p:cNvPr id="3" name="Picture 8" descr="C:\Users\Lupe\AppData\Local\Temp\x10sctmp10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05" r="18124" b="55541"/>
            <a:stretch/>
          </p:blipFill>
          <p:spPr bwMode="auto">
            <a:xfrm>
              <a:off x="1510301" y="921232"/>
              <a:ext cx="1407560" cy="24227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CuadroTexto 4"/>
            <p:cNvSpPr txBox="1"/>
            <p:nvPr/>
          </p:nvSpPr>
          <p:spPr>
            <a:xfrm>
              <a:off x="1418733" y="1039120"/>
              <a:ext cx="1499128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Magma final</a:t>
              </a:r>
            </a:p>
          </p:txBody>
        </p:sp>
        <p:sp>
          <p:nvSpPr>
            <p:cNvPr id="8" name="CuadroTexto 7"/>
            <p:cNvSpPr txBox="1"/>
            <p:nvPr/>
          </p:nvSpPr>
          <p:spPr>
            <a:xfrm>
              <a:off x="1212868" y="3419922"/>
              <a:ext cx="2002426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es-MX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</a:t>
              </a:r>
              <a:r>
                <a:rPr lang="es-MX" sz="1400" i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Composición final </a:t>
              </a:r>
            </a:p>
            <a:p>
              <a:pPr algn="just"/>
              <a:r>
                <a:rPr lang="es-MX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del  Magma (% en peso)</a:t>
              </a: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749704" y="2696646"/>
            <a:ext cx="198008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MX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s-MX" sz="1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Composición inicial </a:t>
            </a:r>
          </a:p>
          <a:p>
            <a:pPr algn="just"/>
            <a:r>
              <a:rPr lang="es-MX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 Magma (% en peso)</a:t>
            </a: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473036"/>
              </p:ext>
            </p:extLst>
          </p:nvPr>
        </p:nvGraphicFramePr>
        <p:xfrm>
          <a:off x="907897" y="3572052"/>
          <a:ext cx="1663700" cy="28384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1694392599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1485286970"/>
                    </a:ext>
                  </a:extLst>
                </a:gridCol>
              </a:tblGrid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800" b="1" u="sng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8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50.5</a:t>
                      </a:r>
                      <a:endParaRPr lang="es-MX" sz="18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7569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TiO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45908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16.1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399265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51597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u="sng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FeO</a:t>
                      </a:r>
                      <a:endParaRPr lang="es-MX" sz="1800" b="1" i="0" u="sng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u="sng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7.2</a:t>
                      </a:r>
                      <a:endParaRPr lang="es-MX" sz="1800" b="1" i="0" u="sng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18378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u="sng" strike="noStrike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MgO</a:t>
                      </a:r>
                      <a:endParaRPr lang="es-MX" sz="1800" b="1" i="0" u="sng" strike="noStrike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u="sng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</a:t>
                      </a:r>
                      <a:endParaRPr lang="es-MX" sz="1800" b="1" i="0" u="sng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448965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CaO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9.7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28458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28454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23988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6364253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2741761"/>
              </p:ext>
            </p:extLst>
          </p:nvPr>
        </p:nvGraphicFramePr>
        <p:xfrm>
          <a:off x="8315423" y="3572052"/>
          <a:ext cx="1524000" cy="28384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79325392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174278264"/>
                    </a:ext>
                  </a:extLst>
                </a:gridCol>
              </a:tblGrid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800" b="1" u="sng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8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b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51.74</a:t>
                      </a:r>
                      <a:endParaRPr lang="es-MX" sz="18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092146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TiO</a:t>
                      </a:r>
                      <a:r>
                        <a:rPr lang="es-MX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72422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17.89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55923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4.22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383727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u="sng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FeO</a:t>
                      </a:r>
                      <a:endParaRPr lang="es-MX" sz="1800" b="1" i="0" u="sng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b="1" u="sng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6.01</a:t>
                      </a:r>
                      <a:endParaRPr lang="es-MX" sz="1800" b="1" i="0" u="sng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26526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b="1" u="sng" strike="noStrike" dirty="0" err="1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MgO</a:t>
                      </a:r>
                      <a:endParaRPr lang="es-MX" sz="1800" b="1" i="0" u="sng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b="1" u="sng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2.91</a:t>
                      </a:r>
                      <a:endParaRPr lang="es-MX" sz="1800" b="1" i="0" u="sng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733715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CaO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10.78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18198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3.22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79971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s-MX" sz="1800" u="none" strike="noStrike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1.22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26556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100.00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120068"/>
                  </a:ext>
                </a:extLst>
              </a:tr>
            </a:tbl>
          </a:graphicData>
        </a:graphic>
      </p:graphicFrame>
      <p:sp>
        <p:nvSpPr>
          <p:cNvPr id="14" name="Flecha derecha 13"/>
          <p:cNvSpPr/>
          <p:nvPr/>
        </p:nvSpPr>
        <p:spPr>
          <a:xfrm>
            <a:off x="5114737" y="3967972"/>
            <a:ext cx="657546" cy="14891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441530"/>
              </p:ext>
            </p:extLst>
          </p:nvPr>
        </p:nvGraphicFramePr>
        <p:xfrm>
          <a:off x="4356344" y="592878"/>
          <a:ext cx="2286000" cy="6191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171841443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84634486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172026027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s-MX" sz="1200" b="1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FeO</a:t>
                      </a:r>
                      <a:endParaRPr lang="es-MX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 err="1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MgO</a:t>
                      </a:r>
                      <a:endParaRPr lang="es-MX" sz="12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134926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50.5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7.2</a:t>
                      </a:r>
                      <a:endParaRPr lang="es-MX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</a:t>
                      </a:r>
                      <a:endParaRPr lang="es-MX" sz="12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61315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51.74</a:t>
                      </a:r>
                      <a:endParaRPr lang="es-MX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6.01</a:t>
                      </a:r>
                      <a:endParaRPr lang="es-MX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2.91</a:t>
                      </a:r>
                      <a:endParaRPr lang="es-MX" sz="12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6149165"/>
                  </a:ext>
                </a:extLst>
              </a:tr>
            </a:tbl>
          </a:graphicData>
        </a:graphic>
      </p:graphicFrame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0383198"/>
              </p:ext>
            </p:extLst>
          </p:nvPr>
        </p:nvGraphicFramePr>
        <p:xfrm>
          <a:off x="3993434" y="1212003"/>
          <a:ext cx="3122590" cy="2007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E0970BD8-A421-4F2C-AD7C-8324B0B76A40}"/>
              </a:ext>
            </a:extLst>
          </p:cNvPr>
          <p:cNvCxnSpPr/>
          <p:nvPr/>
        </p:nvCxnSpPr>
        <p:spPr>
          <a:xfrm flipV="1">
            <a:off x="2442356" y="2986088"/>
            <a:ext cx="2429682" cy="8203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830DA80A-883B-4EA6-9583-95F2327F7DDD}"/>
              </a:ext>
            </a:extLst>
          </p:cNvPr>
          <p:cNvCxnSpPr>
            <a:cxnSpLocks/>
          </p:cNvCxnSpPr>
          <p:nvPr/>
        </p:nvCxnSpPr>
        <p:spPr>
          <a:xfrm flipV="1">
            <a:off x="2238375" y="1501445"/>
            <a:ext cx="2633663" cy="34515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A9F48249-5D57-408B-A2E0-9704D235D98D}"/>
              </a:ext>
            </a:extLst>
          </p:cNvPr>
          <p:cNvCxnSpPr>
            <a:cxnSpLocks/>
          </p:cNvCxnSpPr>
          <p:nvPr/>
        </p:nvCxnSpPr>
        <p:spPr>
          <a:xfrm flipH="1" flipV="1">
            <a:off x="6531394" y="2925072"/>
            <a:ext cx="2822156" cy="799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BD2D2DE1-D541-4963-A194-B2BB5FBC7D69}"/>
              </a:ext>
            </a:extLst>
          </p:cNvPr>
          <p:cNvCxnSpPr>
            <a:cxnSpLocks/>
          </p:cNvCxnSpPr>
          <p:nvPr/>
        </p:nvCxnSpPr>
        <p:spPr>
          <a:xfrm flipH="1" flipV="1">
            <a:off x="6531394" y="2074133"/>
            <a:ext cx="1942223" cy="28788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ector recto 23"/>
          <p:cNvCxnSpPr/>
          <p:nvPr/>
        </p:nvCxnSpPr>
        <p:spPr>
          <a:xfrm flipH="1" flipV="1">
            <a:off x="6531394" y="1425750"/>
            <a:ext cx="9525" cy="17430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01702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520</Words>
  <Application>Microsoft Office PowerPoint</Application>
  <PresentationFormat>Panorámica</PresentationFormat>
  <Paragraphs>300</Paragraphs>
  <Slides>12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Lupe</dc:creator>
  <cp:lastModifiedBy>Pece</cp:lastModifiedBy>
  <cp:revision>35</cp:revision>
  <dcterms:created xsi:type="dcterms:W3CDTF">2016-09-13T16:54:36Z</dcterms:created>
  <dcterms:modified xsi:type="dcterms:W3CDTF">2022-02-24T00:46:43Z</dcterms:modified>
</cp:coreProperties>
</file>