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7" r:id="rId4"/>
    <p:sldId id="267" r:id="rId5"/>
    <p:sldId id="257" r:id="rId6"/>
    <p:sldId id="258" r:id="rId7"/>
    <p:sldId id="259" r:id="rId8"/>
    <p:sldId id="270" r:id="rId9"/>
    <p:sldId id="263" r:id="rId10"/>
    <p:sldId id="280" r:id="rId11"/>
    <p:sldId id="264" r:id="rId12"/>
    <p:sldId id="265" r:id="rId13"/>
    <p:sldId id="268" r:id="rId14"/>
    <p:sldId id="269" r:id="rId15"/>
    <p:sldId id="266" r:id="rId16"/>
    <p:sldId id="271" r:id="rId17"/>
    <p:sldId id="272" r:id="rId18"/>
    <p:sldId id="281" r:id="rId19"/>
    <p:sldId id="273" r:id="rId20"/>
    <p:sldId id="279" r:id="rId21"/>
    <p:sldId id="275" r:id="rId22"/>
    <p:sldId id="274" r:id="rId23"/>
    <p:sldId id="278" r:id="rId24"/>
    <p:sldId id="262" r:id="rId25"/>
    <p:sldId id="261" r:id="rId26"/>
    <p:sldId id="260" r:id="rId2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47" autoAdjust="0"/>
    <p:restoredTop sz="94660"/>
  </p:normalViewPr>
  <p:slideViewPr>
    <p:cSldViewPr snapToGrid="0">
      <p:cViewPr>
        <p:scale>
          <a:sx n="100" d="100"/>
          <a:sy n="100" d="100"/>
        </p:scale>
        <p:origin x="-516" y="-8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9BA235B3-E0E5-4B01-86AD-81277F0C612B}" type="datetimeFigureOut">
              <a:rPr lang="es-MX" smtClean="0"/>
              <a:t>28/01/2022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98709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BA235B3-E0E5-4B01-86AD-81277F0C612B}" type="datetimeFigureOut">
              <a:rPr lang="es-MX" smtClean="0"/>
              <a:t>28/01/2022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2589224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9BA235B3-E0E5-4B01-86AD-81277F0C612B}" type="datetimeFigureOut">
              <a:rPr lang="es-MX" smtClean="0"/>
              <a:t>28/01/2022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3702492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9BA235B3-E0E5-4B01-86AD-81277F0C612B}" type="datetimeFigureOut">
              <a:rPr lang="es-MX" smtClean="0"/>
              <a:t>28/01/2022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2169774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9BA235B3-E0E5-4B01-86AD-81277F0C612B}" type="datetimeFigureOut">
              <a:rPr lang="es-MX" smtClean="0"/>
              <a:t>28/01/2022</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178372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9BA235B3-E0E5-4B01-86AD-81277F0C612B}" type="datetimeFigureOut">
              <a:rPr lang="es-MX" smtClean="0"/>
              <a:t>28/01/2022</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505280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A235B3-E0E5-4B01-86AD-81277F0C612B}" type="datetimeFigureOut">
              <a:rPr lang="es-MX" smtClean="0"/>
              <a:t>28/01/2022</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789766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BA235B3-E0E5-4B01-86AD-81277F0C612B}" type="datetimeFigureOut">
              <a:rPr lang="es-MX" smtClean="0"/>
              <a:t>28/01/2022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61117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BA235B3-E0E5-4B01-86AD-81277F0C612B}" type="datetimeFigureOut">
              <a:rPr lang="es-MX" smtClean="0"/>
              <a:t>28/01/2022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1151916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BA235B3-E0E5-4B01-86AD-81277F0C612B}" type="datetimeFigureOut">
              <a:rPr lang="es-MX" smtClean="0"/>
              <a:t>28/01/2022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3781625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BA235B3-E0E5-4B01-86AD-81277F0C612B}" type="datetimeFigureOut">
              <a:rPr lang="es-MX" smtClean="0"/>
              <a:t>28/01/2022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E1F5A169-E085-49EE-A153-41B14EE548A4}" type="slidenum">
              <a:rPr lang="es-MX" smtClean="0"/>
              <a:t>‹Nº›</a:t>
            </a:fld>
            <a:endParaRPr lang="es-MX"/>
          </a:p>
        </p:txBody>
      </p:sp>
    </p:spTree>
    <p:extLst>
      <p:ext uri="{BB962C8B-B14F-4D97-AF65-F5344CB8AC3E}">
        <p14:creationId xmlns:p14="http://schemas.microsoft.com/office/powerpoint/2010/main" val="3686515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A235B3-E0E5-4B01-86AD-81277F0C612B}" type="datetimeFigureOut">
              <a:rPr lang="es-MX" smtClean="0"/>
              <a:t>28/01/2022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5A169-E085-49EE-A153-41B14EE548A4}" type="slidenum">
              <a:rPr lang="es-MX" smtClean="0"/>
              <a:t>‹Nº›</a:t>
            </a:fld>
            <a:endParaRPr lang="es-MX"/>
          </a:p>
        </p:txBody>
      </p:sp>
    </p:spTree>
    <p:extLst>
      <p:ext uri="{BB962C8B-B14F-4D97-AF65-F5344CB8AC3E}">
        <p14:creationId xmlns:p14="http://schemas.microsoft.com/office/powerpoint/2010/main" val="590340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4.bin"/><Relationship Id="rId3" Type="http://schemas.openxmlformats.org/officeDocument/2006/relationships/image" Target="../media/image8.png"/><Relationship Id="rId7" Type="http://schemas.openxmlformats.org/officeDocument/2006/relationships/oleObject" Target="../embeddings/oleObject1.bin"/><Relationship Id="rId12"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microsoft.com/office/2007/relationships/hdphoto" Target="../media/hdphoto4.wdp"/><Relationship Id="rId11" Type="http://schemas.openxmlformats.org/officeDocument/2006/relationships/oleObject" Target="../embeddings/oleObject3.bin"/><Relationship Id="rId5" Type="http://schemas.openxmlformats.org/officeDocument/2006/relationships/image" Target="../media/image9.png"/><Relationship Id="rId10" Type="http://schemas.openxmlformats.org/officeDocument/2006/relationships/image" Target="../media/image5.wmf"/><Relationship Id="rId4" Type="http://schemas.microsoft.com/office/2007/relationships/hdphoto" Target="../media/hdphoto3.wdp"/><Relationship Id="rId9" Type="http://schemas.openxmlformats.org/officeDocument/2006/relationships/oleObject" Target="../embeddings/oleObject2.bin"/><Relationship Id="rId14" Type="http://schemas.openxmlformats.org/officeDocument/2006/relationships/image" Target="../media/image7.wmf"/></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9.bin"/><Relationship Id="rId18" Type="http://schemas.openxmlformats.org/officeDocument/2006/relationships/image" Target="../media/image16.wmf"/><Relationship Id="rId3" Type="http://schemas.openxmlformats.org/officeDocument/2006/relationships/image" Target="../media/image18.png"/><Relationship Id="rId7" Type="http://schemas.openxmlformats.org/officeDocument/2006/relationships/oleObject" Target="../embeddings/oleObject6.bin"/><Relationship Id="rId12" Type="http://schemas.openxmlformats.org/officeDocument/2006/relationships/image" Target="../media/image13.wmf"/><Relationship Id="rId17" Type="http://schemas.openxmlformats.org/officeDocument/2006/relationships/oleObject" Target="../embeddings/oleObject11.bin"/><Relationship Id="rId2" Type="http://schemas.openxmlformats.org/officeDocument/2006/relationships/slideLayout" Target="../slideLayouts/slideLayout2.xml"/><Relationship Id="rId16" Type="http://schemas.openxmlformats.org/officeDocument/2006/relationships/image" Target="../media/image15.wmf"/><Relationship Id="rId20" Type="http://schemas.openxmlformats.org/officeDocument/2006/relationships/image" Target="../media/image17.wmf"/><Relationship Id="rId1" Type="http://schemas.openxmlformats.org/officeDocument/2006/relationships/vmlDrawing" Target="../drawings/vmlDrawing2.vml"/><Relationship Id="rId6" Type="http://schemas.openxmlformats.org/officeDocument/2006/relationships/image" Target="../media/image10.wmf"/><Relationship Id="rId11" Type="http://schemas.openxmlformats.org/officeDocument/2006/relationships/oleObject" Target="../embeddings/oleObject8.bin"/><Relationship Id="rId5" Type="http://schemas.openxmlformats.org/officeDocument/2006/relationships/oleObject" Target="../embeddings/oleObject5.bin"/><Relationship Id="rId15" Type="http://schemas.openxmlformats.org/officeDocument/2006/relationships/oleObject" Target="../embeddings/oleObject10.bin"/><Relationship Id="rId10" Type="http://schemas.openxmlformats.org/officeDocument/2006/relationships/image" Target="../media/image12.wmf"/><Relationship Id="rId19" Type="http://schemas.openxmlformats.org/officeDocument/2006/relationships/oleObject" Target="../embeddings/oleObject12.bin"/><Relationship Id="rId4" Type="http://schemas.microsoft.com/office/2007/relationships/hdphoto" Target="../media/hdphoto2.wdp"/><Relationship Id="rId9" Type="http://schemas.openxmlformats.org/officeDocument/2006/relationships/oleObject" Target="../embeddings/oleObject7.bin"/><Relationship Id="rId14" Type="http://schemas.openxmlformats.org/officeDocument/2006/relationships/image" Target="../media/image14.wmf"/></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2.wmf"/><Relationship Id="rId5" Type="http://schemas.openxmlformats.org/officeDocument/2006/relationships/oleObject" Target="../embeddings/oleObject14.bin"/><Relationship Id="rId4" Type="http://schemas.openxmlformats.org/officeDocument/2006/relationships/image" Target="../media/image21.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24.png"/><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microsoft.com/office/2007/relationships/hdphoto" Target="../media/hdphoto6.wdp"/><Relationship Id="rId5" Type="http://schemas.openxmlformats.org/officeDocument/2006/relationships/image" Target="../media/image25.png"/><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7.bin"/><Relationship Id="rId5" Type="http://schemas.openxmlformats.org/officeDocument/2006/relationships/image" Target="../media/image28.wmf"/><Relationship Id="rId4" Type="http://schemas.openxmlformats.org/officeDocument/2006/relationships/oleObject" Target="../embeddings/oleObject16.bin"/></Relationships>
</file>

<file path=ppt/slides/_rels/slide22.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1018" y="536651"/>
            <a:ext cx="11003666" cy="2031325"/>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cs typeface="Times New Roman" panose="02020603050405020304" pitchFamily="18" charset="0"/>
              </a:rPr>
              <a:t>La mayoría de los análisis químicos de minerales óxidos y silicatos, se reportan en forma de porcentajes en peso de los componentes óxidos. </a:t>
            </a:r>
            <a:r>
              <a:rPr lang="es-MX" dirty="0">
                <a:latin typeface="Times New Roman" panose="02020603050405020304" pitchFamily="18" charset="0"/>
                <a:cs typeface="Times New Roman" panose="02020603050405020304" pitchFamily="18" charset="0"/>
              </a:rPr>
              <a:t>En óxidos y silicatos se asume que hay suficiente Oxigeno para balancear las cargas catiónicas.</a:t>
            </a:r>
          </a:p>
          <a:p>
            <a:pPr algn="just"/>
            <a:r>
              <a:rPr lang="es-MX" dirty="0">
                <a:latin typeface="Times New Roman" panose="02020603050405020304" pitchFamily="18" charset="0"/>
                <a:cs typeface="Times New Roman" panose="02020603050405020304" pitchFamily="18" charset="0"/>
              </a:rPr>
              <a:t>Existen nombres específicos para cada catión oxido tanto en mineralogía como en lenguaje de los gambusinos o exploradores. Estos nombres se usan desde mucho tiempo atrás, desde que las concertaciones se determinaban por vía húmeda, dichos nombres se han mantenido y según parece se seguirán manteniendo, por tal motivo es importante conocerlos</a:t>
            </a:r>
          </a:p>
        </p:txBody>
      </p:sp>
      <p:graphicFrame>
        <p:nvGraphicFramePr>
          <p:cNvPr id="8" name="Tabla 7"/>
          <p:cNvGraphicFramePr>
            <a:graphicFrameLocks noGrp="1"/>
          </p:cNvGraphicFramePr>
          <p:nvPr>
            <p:extLst>
              <p:ext uri="{D42A27DB-BD31-4B8C-83A1-F6EECF244321}">
                <p14:modId xmlns:p14="http://schemas.microsoft.com/office/powerpoint/2010/main" val="1571779577"/>
              </p:ext>
            </p:extLst>
          </p:nvPr>
        </p:nvGraphicFramePr>
        <p:xfrm>
          <a:off x="2394191" y="2940401"/>
          <a:ext cx="6761382" cy="1885950"/>
        </p:xfrm>
        <a:graphic>
          <a:graphicData uri="http://schemas.openxmlformats.org/drawingml/2006/table">
            <a:tbl>
              <a:tblPr/>
              <a:tblGrid>
                <a:gridCol w="1172494">
                  <a:extLst>
                    <a:ext uri="{9D8B030D-6E8A-4147-A177-3AD203B41FA5}">
                      <a16:colId xmlns:a16="http://schemas.microsoft.com/office/drawing/2014/main" val="2427985207"/>
                    </a:ext>
                  </a:extLst>
                </a:gridCol>
                <a:gridCol w="2071406">
                  <a:extLst>
                    <a:ext uri="{9D8B030D-6E8A-4147-A177-3AD203B41FA5}">
                      <a16:colId xmlns:a16="http://schemas.microsoft.com/office/drawing/2014/main" val="1489726153"/>
                    </a:ext>
                  </a:extLst>
                </a:gridCol>
                <a:gridCol w="1446076">
                  <a:extLst>
                    <a:ext uri="{9D8B030D-6E8A-4147-A177-3AD203B41FA5}">
                      <a16:colId xmlns:a16="http://schemas.microsoft.com/office/drawing/2014/main" val="1140889163"/>
                    </a:ext>
                  </a:extLst>
                </a:gridCol>
                <a:gridCol w="2071406">
                  <a:extLst>
                    <a:ext uri="{9D8B030D-6E8A-4147-A177-3AD203B41FA5}">
                      <a16:colId xmlns:a16="http://schemas.microsoft.com/office/drawing/2014/main" val="3755500523"/>
                    </a:ext>
                  </a:extLst>
                </a:gridCol>
              </a:tblGrid>
              <a:tr h="257175">
                <a:tc>
                  <a:txBody>
                    <a:bodyPr/>
                    <a:lstStyle/>
                    <a:p>
                      <a:pPr algn="l" fontAlgn="b"/>
                      <a:r>
                        <a:rPr lang="es-MX" sz="2000" b="1" i="0" u="none" strike="noStrike" dirty="0">
                          <a:solidFill>
                            <a:srgbClr val="000000"/>
                          </a:solidFill>
                          <a:effectLst/>
                          <a:latin typeface="Times New Roman" panose="02020603050405020304" pitchFamily="18" charset="0"/>
                          <a:cs typeface="Times New Roman" panose="02020603050405020304" pitchFamily="18" charset="0"/>
                        </a:rPr>
                        <a:t>SiO</a:t>
                      </a:r>
                      <a:r>
                        <a:rPr lang="es-MX" sz="2000" b="1" i="0" u="none" strike="noStrike" baseline="-25000" dirty="0">
                          <a:solidFill>
                            <a:srgbClr val="000000"/>
                          </a:solidFill>
                          <a:effectLst/>
                          <a:latin typeface="Times New Roman" panose="02020603050405020304" pitchFamily="18" charset="0"/>
                          <a:cs typeface="Times New Roman" panose="02020603050405020304" pitchFamily="18" charset="0"/>
                        </a:rPr>
                        <a:t>2</a:t>
                      </a:r>
                      <a:r>
                        <a:rPr lang="es-MX" sz="20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Silica</a:t>
                      </a:r>
                    </a:p>
                  </a:txBody>
                  <a:tcPr marL="9525" marR="9525" marT="9525" marB="0" anchor="b">
                    <a:lnL>
                      <a:noFill/>
                    </a:lnL>
                    <a:lnR>
                      <a:noFill/>
                    </a:lnR>
                    <a:lnT>
                      <a:noFill/>
                    </a:lnT>
                    <a:lnB>
                      <a:noFill/>
                    </a:lnB>
                  </a:tcPr>
                </a:tc>
                <a:tc>
                  <a:txBody>
                    <a:bodyPr/>
                    <a:lstStyle/>
                    <a:p>
                      <a:pPr algn="l" fontAlgn="b"/>
                      <a:r>
                        <a:rPr lang="es-MX" sz="2000" b="1" i="0" u="none" strike="noStrike" dirty="0">
                          <a:solidFill>
                            <a:srgbClr val="000000"/>
                          </a:solidFill>
                          <a:effectLst/>
                          <a:latin typeface="Times New Roman" panose="02020603050405020304" pitchFamily="18" charset="0"/>
                          <a:cs typeface="Times New Roman" panose="02020603050405020304" pitchFamily="18" charset="0"/>
                        </a:rPr>
                        <a:t>CaO</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limo</a:t>
                      </a:r>
                    </a:p>
                  </a:txBody>
                  <a:tcPr marL="9525" marR="9525" marT="9525" marB="0" anchor="b">
                    <a:lnL>
                      <a:noFill/>
                    </a:lnL>
                    <a:lnR>
                      <a:noFill/>
                    </a:lnR>
                    <a:lnT>
                      <a:noFill/>
                    </a:lnT>
                    <a:lnB>
                      <a:noFill/>
                    </a:lnB>
                  </a:tcPr>
                </a:tc>
                <a:extLst>
                  <a:ext uri="{0D108BD9-81ED-4DB2-BD59-A6C34878D82A}">
                    <a16:rowId xmlns:a16="http://schemas.microsoft.com/office/drawing/2014/main" val="4260647784"/>
                  </a:ext>
                </a:extLst>
              </a:tr>
              <a:tr h="257175">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Al</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O</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3</a:t>
                      </a:r>
                      <a:endParaRPr lang="es-MX"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s-MX" sz="2000" b="0" i="0" u="none" strike="noStrike" dirty="0">
                          <a:solidFill>
                            <a:srgbClr val="000000"/>
                          </a:solidFill>
                          <a:effectLst/>
                          <a:latin typeface="Times New Roman" panose="02020603050405020304" pitchFamily="18" charset="0"/>
                          <a:cs typeface="Times New Roman" panose="02020603050405020304" pitchFamily="18" charset="0"/>
                        </a:rPr>
                        <a:t>alúmina</a:t>
                      </a:r>
                    </a:p>
                  </a:txBody>
                  <a:tcPr marL="9525" marR="9525" marT="9525" marB="0" anchor="b">
                    <a:lnL>
                      <a:noFill/>
                    </a:lnL>
                    <a:lnR>
                      <a:noFill/>
                    </a:lnR>
                    <a:lnT>
                      <a:noFill/>
                    </a:lnT>
                    <a:lnB>
                      <a:noFill/>
                    </a:lnB>
                  </a:tcPr>
                </a:tc>
                <a:tc>
                  <a:txBody>
                    <a:bodyPr/>
                    <a:lstStyle/>
                    <a:p>
                      <a:pPr algn="l" fontAlgn="b"/>
                      <a:r>
                        <a:rPr lang="es-MX" sz="2000" b="1" i="0" u="none" strike="noStrike" dirty="0">
                          <a:solidFill>
                            <a:srgbClr val="000000"/>
                          </a:solidFill>
                          <a:effectLst/>
                          <a:latin typeface="Times New Roman" panose="02020603050405020304" pitchFamily="18" charset="0"/>
                          <a:cs typeface="Times New Roman" panose="02020603050405020304" pitchFamily="18" charset="0"/>
                        </a:rPr>
                        <a:t>MgO</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oxido manganoso</a:t>
                      </a:r>
                    </a:p>
                  </a:txBody>
                  <a:tcPr marL="9525" marR="9525" marT="9525" marB="0" anchor="b">
                    <a:lnL>
                      <a:noFill/>
                    </a:lnL>
                    <a:lnR>
                      <a:noFill/>
                    </a:lnR>
                    <a:lnT>
                      <a:noFill/>
                    </a:lnT>
                    <a:lnB>
                      <a:noFill/>
                    </a:lnB>
                  </a:tcPr>
                </a:tc>
                <a:extLst>
                  <a:ext uri="{0D108BD9-81ED-4DB2-BD59-A6C34878D82A}">
                    <a16:rowId xmlns:a16="http://schemas.microsoft.com/office/drawing/2014/main" val="3639711756"/>
                  </a:ext>
                </a:extLst>
              </a:tr>
              <a:tr h="257175">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Fe</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O</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3   </a:t>
                      </a:r>
                      <a:endParaRPr lang="es-MX"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oxido ferrico</a:t>
                      </a:r>
                    </a:p>
                  </a:txBody>
                  <a:tcPr marL="9525" marR="9525" marT="9525" marB="0" anchor="b">
                    <a:lnL>
                      <a:noFill/>
                    </a:lnL>
                    <a:lnR>
                      <a:noFill/>
                    </a:lnR>
                    <a:lnT>
                      <a:noFill/>
                    </a:lnT>
                    <a:lnB>
                      <a:noFill/>
                    </a:lnB>
                  </a:tcPr>
                </a:tc>
                <a:tc>
                  <a:txBody>
                    <a:bodyPr/>
                    <a:lstStyle/>
                    <a:p>
                      <a:pPr algn="l" fontAlgn="b"/>
                      <a:r>
                        <a:rPr lang="es-MX" sz="2000" b="1" i="0" u="none" strike="noStrike" dirty="0" err="1">
                          <a:solidFill>
                            <a:srgbClr val="000000"/>
                          </a:solidFill>
                          <a:effectLst/>
                          <a:latin typeface="Times New Roman" panose="02020603050405020304" pitchFamily="18" charset="0"/>
                          <a:cs typeface="Times New Roman" panose="02020603050405020304" pitchFamily="18" charset="0"/>
                        </a:rPr>
                        <a:t>MnO</a:t>
                      </a:r>
                      <a:endParaRPr lang="es-MX"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s-MX" sz="2000" b="0" i="0" u="none" strike="noStrike" dirty="0">
                          <a:solidFill>
                            <a:srgbClr val="000000"/>
                          </a:solidFill>
                          <a:effectLst/>
                          <a:latin typeface="Times New Roman" panose="02020603050405020304" pitchFamily="18" charset="0"/>
                          <a:cs typeface="Times New Roman" panose="02020603050405020304" pitchFamily="18" charset="0"/>
                        </a:rPr>
                        <a:t>oxido mangánico</a:t>
                      </a:r>
                    </a:p>
                  </a:txBody>
                  <a:tcPr marL="9525" marR="9525" marT="9525" marB="0" anchor="b">
                    <a:lnL>
                      <a:noFill/>
                    </a:lnL>
                    <a:lnR>
                      <a:noFill/>
                    </a:lnR>
                    <a:lnT>
                      <a:noFill/>
                    </a:lnT>
                    <a:lnB>
                      <a:noFill/>
                    </a:lnB>
                  </a:tcPr>
                </a:tc>
                <a:extLst>
                  <a:ext uri="{0D108BD9-81ED-4DB2-BD59-A6C34878D82A}">
                    <a16:rowId xmlns:a16="http://schemas.microsoft.com/office/drawing/2014/main" val="2527032227"/>
                  </a:ext>
                </a:extLst>
              </a:tr>
              <a:tr h="257175">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FeO</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oxido ferroso</a:t>
                      </a:r>
                    </a:p>
                  </a:txBody>
                  <a:tcPr marL="9525" marR="9525" marT="9525" marB="0" anchor="b">
                    <a:lnL>
                      <a:noFill/>
                    </a:lnL>
                    <a:lnR>
                      <a:noFill/>
                    </a:lnR>
                    <a:lnT>
                      <a:noFill/>
                    </a:lnT>
                    <a:lnB>
                      <a:noFill/>
                    </a:lnB>
                  </a:tcPr>
                </a:tc>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MnO</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endParaRPr lang="es-MX"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s-MX" sz="2000" b="0" i="0" u="none" strike="noStrike" dirty="0">
                          <a:solidFill>
                            <a:srgbClr val="000000"/>
                          </a:solidFill>
                          <a:effectLst/>
                          <a:latin typeface="Times New Roman" panose="02020603050405020304" pitchFamily="18" charset="0"/>
                          <a:cs typeface="Times New Roman" panose="02020603050405020304" pitchFamily="18" charset="0"/>
                        </a:rPr>
                        <a:t>fosfato</a:t>
                      </a:r>
                    </a:p>
                  </a:txBody>
                  <a:tcPr marL="9525" marR="9525" marT="9525" marB="0" anchor="b">
                    <a:lnL>
                      <a:noFill/>
                    </a:lnL>
                    <a:lnR>
                      <a:noFill/>
                    </a:lnR>
                    <a:lnT>
                      <a:noFill/>
                    </a:lnT>
                    <a:lnB>
                      <a:noFill/>
                    </a:lnB>
                  </a:tcPr>
                </a:tc>
                <a:extLst>
                  <a:ext uri="{0D108BD9-81ED-4DB2-BD59-A6C34878D82A}">
                    <a16:rowId xmlns:a16="http://schemas.microsoft.com/office/drawing/2014/main" val="3756916914"/>
                  </a:ext>
                </a:extLst>
              </a:tr>
              <a:tr h="257175">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K</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O</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potasa</a:t>
                      </a:r>
                    </a:p>
                  </a:txBody>
                  <a:tcPr marL="9525" marR="9525" marT="9525" marB="0" anchor="b">
                    <a:lnL>
                      <a:noFill/>
                    </a:lnL>
                    <a:lnR>
                      <a:noFill/>
                    </a:lnR>
                    <a:lnT>
                      <a:noFill/>
                    </a:lnT>
                    <a:lnB>
                      <a:noFill/>
                    </a:lnB>
                  </a:tcPr>
                </a:tc>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P</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O</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5</a:t>
                      </a:r>
                      <a:endParaRPr lang="es-MX"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s-MX" sz="2000" b="0" i="0" u="none" strike="noStrike" dirty="0">
                          <a:solidFill>
                            <a:srgbClr val="000000"/>
                          </a:solidFill>
                          <a:effectLst/>
                          <a:latin typeface="Times New Roman" panose="02020603050405020304" pitchFamily="18" charset="0"/>
                          <a:cs typeface="Times New Roman" panose="02020603050405020304" pitchFamily="18" charset="0"/>
                        </a:rPr>
                        <a:t>titanita</a:t>
                      </a:r>
                    </a:p>
                  </a:txBody>
                  <a:tcPr marL="9525" marR="9525" marT="9525" marB="0" anchor="b">
                    <a:lnL>
                      <a:noFill/>
                    </a:lnL>
                    <a:lnR>
                      <a:noFill/>
                    </a:lnR>
                    <a:lnT>
                      <a:noFill/>
                    </a:lnT>
                    <a:lnB>
                      <a:noFill/>
                    </a:lnB>
                  </a:tcPr>
                </a:tc>
                <a:extLst>
                  <a:ext uri="{0D108BD9-81ED-4DB2-BD59-A6C34878D82A}">
                    <a16:rowId xmlns:a16="http://schemas.microsoft.com/office/drawing/2014/main" val="3763013841"/>
                  </a:ext>
                </a:extLst>
              </a:tr>
              <a:tr h="257175">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Na</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O</a:t>
                      </a:r>
                    </a:p>
                  </a:txBody>
                  <a:tcPr marL="9525" marR="9525" marT="9525" marB="0" anchor="b">
                    <a:lnL>
                      <a:noFill/>
                    </a:lnL>
                    <a:lnR>
                      <a:noFill/>
                    </a:lnR>
                    <a:lnT>
                      <a:noFill/>
                    </a:lnT>
                    <a:lnB>
                      <a:noFill/>
                    </a:lnB>
                  </a:tcPr>
                </a:tc>
                <a:tc>
                  <a:txBody>
                    <a:bodyPr/>
                    <a:lstStyle/>
                    <a:p>
                      <a:pPr algn="l" fontAlgn="b"/>
                      <a:r>
                        <a:rPr lang="es-MX" sz="2000" b="0" i="0" u="none" strike="noStrike">
                          <a:solidFill>
                            <a:srgbClr val="000000"/>
                          </a:solidFill>
                          <a:effectLst/>
                          <a:latin typeface="Times New Roman" panose="02020603050405020304" pitchFamily="18" charset="0"/>
                          <a:cs typeface="Times New Roman" panose="02020603050405020304" pitchFamily="18" charset="0"/>
                        </a:rPr>
                        <a:t>soda</a:t>
                      </a:r>
                    </a:p>
                  </a:txBody>
                  <a:tcPr marL="9525" marR="9525" marT="9525" marB="0" anchor="b">
                    <a:lnL>
                      <a:noFill/>
                    </a:lnL>
                    <a:lnR>
                      <a:noFill/>
                    </a:lnR>
                    <a:lnT>
                      <a:noFill/>
                    </a:lnT>
                    <a:lnB>
                      <a:noFill/>
                    </a:lnB>
                  </a:tcPr>
                </a:tc>
                <a:tc>
                  <a:txBody>
                    <a:bodyPr/>
                    <a:lstStyle/>
                    <a:p>
                      <a:pPr algn="l" fontAlgn="b"/>
                      <a:r>
                        <a:rPr lang="es-MX" sz="2000" b="1" i="0" u="none" strike="noStrike">
                          <a:solidFill>
                            <a:srgbClr val="000000"/>
                          </a:solidFill>
                          <a:effectLst/>
                          <a:latin typeface="Times New Roman" panose="02020603050405020304" pitchFamily="18" charset="0"/>
                          <a:cs typeface="Times New Roman" panose="02020603050405020304" pitchFamily="18" charset="0"/>
                        </a:rPr>
                        <a:t>TiO</a:t>
                      </a:r>
                      <a:r>
                        <a:rPr lang="es-MX" sz="2000" b="1" i="0" u="none" strike="noStrike" baseline="-25000">
                          <a:solidFill>
                            <a:srgbClr val="000000"/>
                          </a:solidFill>
                          <a:effectLst/>
                          <a:latin typeface="Times New Roman" panose="02020603050405020304" pitchFamily="18" charset="0"/>
                          <a:cs typeface="Times New Roman" panose="02020603050405020304" pitchFamily="18" charset="0"/>
                        </a:rPr>
                        <a:t>2</a:t>
                      </a:r>
                      <a:r>
                        <a:rPr lang="es-MX"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a:noFill/>
                    </a:lnL>
                    <a:lnR>
                      <a:noFill/>
                    </a:lnR>
                    <a:lnT>
                      <a:noFill/>
                    </a:lnT>
                    <a:lnB>
                      <a:noFill/>
                    </a:lnB>
                  </a:tcPr>
                </a:tc>
                <a:tc>
                  <a:txBody>
                    <a:bodyPr/>
                    <a:lstStyle/>
                    <a:p>
                      <a:pPr algn="l" fontAlgn="b"/>
                      <a:endParaRPr lang="es-MX"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4006265212"/>
                  </a:ext>
                </a:extLst>
              </a:tr>
            </a:tbl>
          </a:graphicData>
        </a:graphic>
      </p:graphicFrame>
      <p:sp>
        <p:nvSpPr>
          <p:cNvPr id="9" name="Rectángulo 8"/>
          <p:cNvSpPr/>
          <p:nvPr/>
        </p:nvSpPr>
        <p:spPr>
          <a:xfrm>
            <a:off x="571018" y="5198776"/>
            <a:ext cx="11003666" cy="923330"/>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rPr>
              <a:t>Una vez obtenidos los análisis químicos de un mineral y la subsiguiente conversión de ese análisis a proporciones atómicas y en formula mineral, es muy importante representar dicha composición en forma grafica, lo cual es posible para variaciones composicionales simples.</a:t>
            </a:r>
            <a:endParaRPr lang="es-MX" dirty="0"/>
          </a:p>
        </p:txBody>
      </p:sp>
    </p:spTree>
    <p:extLst>
      <p:ext uri="{BB962C8B-B14F-4D97-AF65-F5344CB8AC3E}">
        <p14:creationId xmlns:p14="http://schemas.microsoft.com/office/powerpoint/2010/main" val="2942128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223F93F-AB73-41A7-8C67-403AEDC78180}"/>
              </a:ext>
            </a:extLst>
          </p:cNvPr>
          <p:cNvSpPr/>
          <p:nvPr/>
        </p:nvSpPr>
        <p:spPr>
          <a:xfrm>
            <a:off x="138330" y="166836"/>
            <a:ext cx="11941909" cy="3693319"/>
          </a:xfrm>
          <a:prstGeom prst="rect">
            <a:avLst/>
          </a:prstGeom>
        </p:spPr>
        <p:txBody>
          <a:bodyPr wrap="square">
            <a:spAutoFit/>
          </a:bodyPr>
          <a:lstStyle/>
          <a:p>
            <a:pPr algn="just">
              <a:spcAft>
                <a:spcPts val="0"/>
              </a:spcAft>
            </a:pPr>
            <a:r>
              <a:rPr lang="es-MX" dirty="0">
                <a:latin typeface="Times New Roman" panose="02020603050405020304" pitchFamily="18" charset="0"/>
                <a:ea typeface="Times New Roman" panose="02020603050405020304" pitchFamily="18" charset="0"/>
              </a:rPr>
              <a:t>	Una ves obtenidos los análisis químicos de un mineral y la subsiguiente conversión de  los análisis a proporciones atómicas y/o en formula mineral,  es recomendable e importante representar las composiciones en forma grafica, lo cual es posible para variaciones composicionales simples. </a:t>
            </a:r>
          </a:p>
          <a:p>
            <a:pPr algn="just">
              <a:spcAft>
                <a:spcPts val="0"/>
              </a:spcAft>
            </a:pPr>
            <a:r>
              <a:rPr lang="es-MX" dirty="0">
                <a:latin typeface="Times New Roman" panose="02020603050405020304" pitchFamily="18" charset="0"/>
                <a:ea typeface="Times New Roman" panose="02020603050405020304" pitchFamily="18" charset="0"/>
              </a:rPr>
              <a:t>	Todos los minerales pueden ser descritos o representados en un campo o espacio composicional. Dicho espacio, es el número mínimo de componentes químicos necesarios para describir la composición química de las fases minerales en consideración.  </a:t>
            </a:r>
          </a:p>
          <a:p>
            <a:pPr algn="just">
              <a:spcAft>
                <a:spcPts val="0"/>
              </a:spcAft>
            </a:pPr>
            <a:r>
              <a:rPr lang="es-MX" dirty="0">
                <a:latin typeface="Times New Roman" panose="02020603050405020304" pitchFamily="18" charset="0"/>
                <a:ea typeface="Times New Roman" panose="02020603050405020304" pitchFamily="18" charset="0"/>
              </a:rPr>
              <a:t>	Debido a la gran dificultad en dibujar y leer, los espacios composicionales (representaciones graficas) normalmente están limitadas a diagramas de dos dimensiones. </a:t>
            </a:r>
            <a:r>
              <a:rPr lang="es-MX" sz="1200"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rPr>
              <a:t>Si la composición de un mineral puede ser expresada con dos componentes en una escala lineal, para este propósito se pueden utilizar diagramas binarios como representación grafica de la composición.  A estos diagramas se les llama </a:t>
            </a:r>
            <a:r>
              <a:rPr lang="es-MX" b="1" i="1" u="sng" dirty="0">
                <a:latin typeface="Times New Roman" panose="02020603050405020304" pitchFamily="18" charset="0"/>
                <a:ea typeface="Times New Roman" panose="02020603050405020304" pitchFamily="18" charset="0"/>
              </a:rPr>
              <a:t>diagramas químicos</a:t>
            </a:r>
            <a:r>
              <a:rPr lang="es-MX" dirty="0">
                <a:latin typeface="Times New Roman" panose="02020603050405020304" pitchFamily="18" charset="0"/>
                <a:ea typeface="Times New Roman" panose="02020603050405020304" pitchFamily="18" charset="0"/>
              </a:rPr>
              <a:t> (</a:t>
            </a:r>
            <a:r>
              <a:rPr lang="en-US" i="1" dirty="0">
                <a:latin typeface="Times New Roman" panose="02020603050405020304" pitchFamily="18" charset="0"/>
                <a:ea typeface="Times New Roman" panose="02020603050405020304" pitchFamily="18" charset="0"/>
              </a:rPr>
              <a:t>chemical diagrams, </a:t>
            </a:r>
            <a:r>
              <a:rPr lang="en-US" i="1" dirty="0" err="1">
                <a:latin typeface="Times New Roman" panose="02020603050405020304" pitchFamily="18" charset="0"/>
                <a:ea typeface="Times New Roman" panose="02020603050405020304" pitchFamily="18" charset="0"/>
              </a:rPr>
              <a:t>chemodiagrams</a:t>
            </a:r>
            <a:r>
              <a:rPr lang="es-MX" dirty="0">
                <a:latin typeface="Times New Roman" panose="02020603050405020304" pitchFamily="18" charset="0"/>
                <a:ea typeface="Times New Roman" panose="02020603050405020304" pitchFamily="18" charset="0"/>
              </a:rPr>
              <a:t>) </a:t>
            </a:r>
            <a:r>
              <a:rPr lang="es-MX" i="1" dirty="0">
                <a:latin typeface="Times New Roman" panose="02020603050405020304" pitchFamily="18" charset="0"/>
                <a:ea typeface="Times New Roman" panose="02020603050405020304" pitchFamily="18" charset="0"/>
              </a:rPr>
              <a:t>quimiogramas o quimiograficos</a:t>
            </a:r>
            <a:r>
              <a:rPr lang="es-MX" dirty="0">
                <a:latin typeface="Times New Roman" panose="02020603050405020304" pitchFamily="18" charset="0"/>
                <a:ea typeface="Times New Roman" panose="02020603050405020304" pitchFamily="18" charset="0"/>
              </a:rPr>
              <a:t> y se utilizan en la representación grafica de las asociaciones químicas para agrupaciones de minerales afines.</a:t>
            </a:r>
          </a:p>
          <a:p>
            <a:pPr algn="just">
              <a:spcAft>
                <a:spcPts val="0"/>
              </a:spcAft>
            </a:pPr>
            <a:r>
              <a:rPr lang="es-MX" dirty="0">
                <a:latin typeface="Times New Roman" panose="02020603050405020304" pitchFamily="18" charset="0"/>
                <a:ea typeface="Times New Roman" panose="02020603050405020304" pitchFamily="18" charset="0"/>
              </a:rPr>
              <a:t>	Por ejemplo, el sistema lineal del Olivino, representado por un diagrama binario de la Forsterita-Fayalita en una solución sólida a lo largo de la línea.</a:t>
            </a:r>
            <a:endParaRPr lang="es-MX" sz="1200" dirty="0">
              <a:effectLst/>
              <a:latin typeface="Times New Roman" panose="02020603050405020304" pitchFamily="18" charset="0"/>
              <a:ea typeface="Times New Roman" panose="02020603050405020304" pitchFamily="18" charset="0"/>
            </a:endParaRPr>
          </a:p>
        </p:txBody>
      </p:sp>
      <p:pic>
        <p:nvPicPr>
          <p:cNvPr id="6" name="Imagen 5">
            <a:extLst>
              <a:ext uri="{FF2B5EF4-FFF2-40B4-BE49-F238E27FC236}">
                <a16:creationId xmlns:a16="http://schemas.microsoft.com/office/drawing/2014/main" id="{58E936AF-B2E4-4785-8E44-382D55225F2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9680" t="39102" r="41132" b="37308"/>
          <a:stretch/>
        </p:blipFill>
        <p:spPr>
          <a:xfrm>
            <a:off x="3840481" y="3972560"/>
            <a:ext cx="3667760" cy="2499360"/>
          </a:xfrm>
          <a:prstGeom prst="rect">
            <a:avLst/>
          </a:prstGeom>
        </p:spPr>
      </p:pic>
    </p:spTree>
    <p:extLst>
      <p:ext uri="{BB962C8B-B14F-4D97-AF65-F5344CB8AC3E}">
        <p14:creationId xmlns:p14="http://schemas.microsoft.com/office/powerpoint/2010/main" val="4278080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414F433-4F67-4CBA-9554-BB79AC93DC55}"/>
              </a:ext>
            </a:extLst>
          </p:cNvPr>
          <p:cNvPicPr>
            <a:picLocks noChangeAspect="1"/>
          </p:cNvPicPr>
          <p:nvPr/>
        </p:nvPicPr>
        <p:blipFill rotWithShape="1">
          <a:blip r:embed="rId2">
            <a:extLst>
              <a:ext uri="{28A0092B-C50C-407E-A947-70E740481C1C}">
                <a14:useLocalDpi xmlns:a14="http://schemas.microsoft.com/office/drawing/2010/main" val="0"/>
              </a:ext>
            </a:extLst>
          </a:blip>
          <a:srcRect l="19680" t="39102" r="40636" b="37308"/>
          <a:stretch/>
        </p:blipFill>
        <p:spPr>
          <a:xfrm>
            <a:off x="3508130" y="762313"/>
            <a:ext cx="5055580" cy="2508426"/>
          </a:xfrm>
          <a:prstGeom prst="rect">
            <a:avLst/>
          </a:prstGeom>
          <a:ln>
            <a:solidFill>
              <a:schemeClr val="tx1"/>
            </a:solidFill>
          </a:ln>
        </p:spPr>
      </p:pic>
      <p:pic>
        <p:nvPicPr>
          <p:cNvPr id="3074" name="Picture 2">
            <a:extLst>
              <a:ext uri="{FF2B5EF4-FFF2-40B4-BE49-F238E27FC236}">
                <a16:creationId xmlns:a16="http://schemas.microsoft.com/office/drawing/2014/main" id="{0DD3C77C-31E8-4D42-B956-05BBEAE827E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t="12128" b="19449"/>
          <a:stretch>
            <a:fillRect/>
          </a:stretch>
        </p:blipFill>
        <p:spPr bwMode="auto">
          <a:xfrm>
            <a:off x="3592025" y="3921369"/>
            <a:ext cx="5092195" cy="122188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ector recto de flecha 8">
            <a:extLst>
              <a:ext uri="{FF2B5EF4-FFF2-40B4-BE49-F238E27FC236}">
                <a16:creationId xmlns:a16="http://schemas.microsoft.com/office/drawing/2014/main" id="{9EF59B26-D808-4DDE-870E-D5DC0B9067B8}"/>
              </a:ext>
            </a:extLst>
          </p:cNvPr>
          <p:cNvCxnSpPr>
            <a:cxnSpLocks/>
          </p:cNvCxnSpPr>
          <p:nvPr/>
        </p:nvCxnSpPr>
        <p:spPr>
          <a:xfrm>
            <a:off x="4783016" y="2189285"/>
            <a:ext cx="0" cy="23739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CuadroTexto 10">
            <a:extLst>
              <a:ext uri="{FF2B5EF4-FFF2-40B4-BE49-F238E27FC236}">
                <a16:creationId xmlns:a16="http://schemas.microsoft.com/office/drawing/2014/main" id="{63D554BA-89CB-4AF0-93FB-CE02CE6394C4}"/>
              </a:ext>
            </a:extLst>
          </p:cNvPr>
          <p:cNvSpPr txBox="1"/>
          <p:nvPr/>
        </p:nvSpPr>
        <p:spPr>
          <a:xfrm>
            <a:off x="7517422" y="3763108"/>
            <a:ext cx="1106393" cy="523220"/>
          </a:xfrm>
          <a:prstGeom prst="rect">
            <a:avLst/>
          </a:prstGeom>
          <a:solidFill>
            <a:schemeClr val="bg1"/>
          </a:solidFill>
        </p:spPr>
        <p:txBody>
          <a:bodyPr wrap="none" rtlCol="0">
            <a:spAutoFit/>
          </a:bodyPr>
          <a:lstStyle/>
          <a:p>
            <a:pPr algn="ctr"/>
            <a:r>
              <a:rPr lang="es-MX" sz="1400" dirty="0">
                <a:latin typeface="Times New Roman" panose="02020603050405020304" pitchFamily="18" charset="0"/>
                <a:cs typeface="Times New Roman" panose="02020603050405020304" pitchFamily="18" charset="0"/>
              </a:rPr>
              <a:t>Fayalita (Fa)</a:t>
            </a:r>
          </a:p>
          <a:p>
            <a:pPr algn="ctr"/>
            <a:r>
              <a:rPr lang="es-MX" sz="1400" dirty="0">
                <a:latin typeface="Times New Roman" panose="02020603050405020304" pitchFamily="18" charset="0"/>
                <a:cs typeface="Times New Roman" panose="02020603050405020304" pitchFamily="18" charset="0"/>
              </a:rPr>
              <a:t>Fe</a:t>
            </a:r>
            <a:r>
              <a:rPr lang="es-MX" sz="1400" baseline="-25000" dirty="0">
                <a:latin typeface="Times New Roman" panose="02020603050405020304" pitchFamily="18" charset="0"/>
                <a:cs typeface="Times New Roman" panose="02020603050405020304" pitchFamily="18" charset="0"/>
              </a:rPr>
              <a:t>2</a:t>
            </a:r>
            <a:r>
              <a:rPr lang="es-MX" sz="1400" dirty="0">
                <a:latin typeface="Times New Roman" panose="02020603050405020304" pitchFamily="18" charset="0"/>
                <a:cs typeface="Times New Roman" panose="02020603050405020304" pitchFamily="18" charset="0"/>
              </a:rPr>
              <a:t>SiO</a:t>
            </a:r>
            <a:r>
              <a:rPr lang="es-MX" sz="1400" baseline="-25000" dirty="0">
                <a:latin typeface="Times New Roman" panose="02020603050405020304" pitchFamily="18" charset="0"/>
                <a:cs typeface="Times New Roman" panose="02020603050405020304" pitchFamily="18" charset="0"/>
              </a:rPr>
              <a:t>4</a:t>
            </a:r>
          </a:p>
        </p:txBody>
      </p:sp>
      <p:sp>
        <p:nvSpPr>
          <p:cNvPr id="13" name="CuadroTexto 12">
            <a:extLst>
              <a:ext uri="{FF2B5EF4-FFF2-40B4-BE49-F238E27FC236}">
                <a16:creationId xmlns:a16="http://schemas.microsoft.com/office/drawing/2014/main" id="{8C1F3E59-28F2-4741-B5D2-1DC51C9D0DF3}"/>
              </a:ext>
            </a:extLst>
          </p:cNvPr>
          <p:cNvSpPr txBox="1"/>
          <p:nvPr/>
        </p:nvSpPr>
        <p:spPr>
          <a:xfrm>
            <a:off x="3486918" y="4785946"/>
            <a:ext cx="1225015" cy="523220"/>
          </a:xfrm>
          <a:prstGeom prst="rect">
            <a:avLst/>
          </a:prstGeom>
          <a:solidFill>
            <a:schemeClr val="bg1"/>
          </a:solidFill>
        </p:spPr>
        <p:txBody>
          <a:bodyPr wrap="none" rtlCol="0">
            <a:spAutoFit/>
          </a:bodyPr>
          <a:lstStyle/>
          <a:p>
            <a:pPr algn="ctr"/>
            <a:r>
              <a:rPr lang="es-MX" sz="1400" dirty="0">
                <a:latin typeface="Times New Roman" panose="02020603050405020304" pitchFamily="18" charset="0"/>
                <a:cs typeface="Times New Roman" panose="02020603050405020304" pitchFamily="18" charset="0"/>
              </a:rPr>
              <a:t>Forsterita (Fo)</a:t>
            </a:r>
          </a:p>
          <a:p>
            <a:pPr algn="ctr"/>
            <a:r>
              <a:rPr lang="es-MX" sz="1400" dirty="0">
                <a:latin typeface="Times New Roman" panose="02020603050405020304" pitchFamily="18" charset="0"/>
                <a:cs typeface="Times New Roman" panose="02020603050405020304" pitchFamily="18" charset="0"/>
              </a:rPr>
              <a:t>Mg</a:t>
            </a:r>
            <a:r>
              <a:rPr lang="es-MX" sz="1400" baseline="-25000" dirty="0">
                <a:latin typeface="Times New Roman" panose="02020603050405020304" pitchFamily="18" charset="0"/>
                <a:cs typeface="Times New Roman" panose="02020603050405020304" pitchFamily="18" charset="0"/>
              </a:rPr>
              <a:t>2</a:t>
            </a:r>
            <a:r>
              <a:rPr lang="es-MX" sz="1400" dirty="0">
                <a:latin typeface="Times New Roman" panose="02020603050405020304" pitchFamily="18" charset="0"/>
                <a:cs typeface="Times New Roman" panose="02020603050405020304" pitchFamily="18" charset="0"/>
              </a:rPr>
              <a:t>SiO</a:t>
            </a:r>
            <a:r>
              <a:rPr lang="es-MX" sz="1400" baseline="-25000" dirty="0">
                <a:latin typeface="Times New Roman" panose="02020603050405020304" pitchFamily="18" charset="0"/>
                <a:cs typeface="Times New Roman" panose="02020603050405020304" pitchFamily="18" charset="0"/>
              </a:rPr>
              <a:t>4</a:t>
            </a:r>
          </a:p>
        </p:txBody>
      </p:sp>
      <p:sp>
        <p:nvSpPr>
          <p:cNvPr id="14" name="CuadroTexto 13">
            <a:extLst>
              <a:ext uri="{FF2B5EF4-FFF2-40B4-BE49-F238E27FC236}">
                <a16:creationId xmlns:a16="http://schemas.microsoft.com/office/drawing/2014/main" id="{6DD47BCD-2859-4209-9218-DC9B92F07D00}"/>
              </a:ext>
            </a:extLst>
          </p:cNvPr>
          <p:cNvSpPr txBox="1"/>
          <p:nvPr/>
        </p:nvSpPr>
        <p:spPr>
          <a:xfrm>
            <a:off x="7362091" y="2552701"/>
            <a:ext cx="1106393" cy="523220"/>
          </a:xfrm>
          <a:prstGeom prst="rect">
            <a:avLst/>
          </a:prstGeom>
          <a:solidFill>
            <a:schemeClr val="bg1"/>
          </a:solidFill>
        </p:spPr>
        <p:txBody>
          <a:bodyPr wrap="none" rtlCol="0">
            <a:spAutoFit/>
          </a:bodyPr>
          <a:lstStyle/>
          <a:p>
            <a:pPr algn="ctr"/>
            <a:r>
              <a:rPr lang="es-MX" sz="1400" dirty="0">
                <a:latin typeface="Times New Roman" panose="02020603050405020304" pitchFamily="18" charset="0"/>
                <a:cs typeface="Times New Roman" panose="02020603050405020304" pitchFamily="18" charset="0"/>
              </a:rPr>
              <a:t>Fayalita (Fa)</a:t>
            </a:r>
          </a:p>
          <a:p>
            <a:pPr algn="ctr"/>
            <a:r>
              <a:rPr lang="es-MX" sz="1400" dirty="0">
                <a:latin typeface="Times New Roman" panose="02020603050405020304" pitchFamily="18" charset="0"/>
                <a:cs typeface="Times New Roman" panose="02020603050405020304" pitchFamily="18" charset="0"/>
              </a:rPr>
              <a:t>Fe</a:t>
            </a:r>
            <a:r>
              <a:rPr lang="es-MX" sz="1400" baseline="-25000" dirty="0">
                <a:latin typeface="Times New Roman" panose="02020603050405020304" pitchFamily="18" charset="0"/>
                <a:cs typeface="Times New Roman" panose="02020603050405020304" pitchFamily="18" charset="0"/>
              </a:rPr>
              <a:t>2</a:t>
            </a:r>
            <a:r>
              <a:rPr lang="es-MX" sz="1400" dirty="0">
                <a:latin typeface="Times New Roman" panose="02020603050405020304" pitchFamily="18" charset="0"/>
                <a:cs typeface="Times New Roman" panose="02020603050405020304" pitchFamily="18" charset="0"/>
              </a:rPr>
              <a:t>SiO</a:t>
            </a:r>
            <a:r>
              <a:rPr lang="es-MX" sz="1400" baseline="-25000" dirty="0">
                <a:latin typeface="Times New Roman" panose="02020603050405020304" pitchFamily="18" charset="0"/>
                <a:cs typeface="Times New Roman" panose="02020603050405020304" pitchFamily="18" charset="0"/>
              </a:rPr>
              <a:t>4</a:t>
            </a:r>
          </a:p>
        </p:txBody>
      </p:sp>
      <p:sp>
        <p:nvSpPr>
          <p:cNvPr id="15" name="CuadroTexto 14">
            <a:extLst>
              <a:ext uri="{FF2B5EF4-FFF2-40B4-BE49-F238E27FC236}">
                <a16:creationId xmlns:a16="http://schemas.microsoft.com/office/drawing/2014/main" id="{BB3DBD78-35BB-4D8A-819E-1E878499F484}"/>
              </a:ext>
            </a:extLst>
          </p:cNvPr>
          <p:cNvSpPr txBox="1"/>
          <p:nvPr/>
        </p:nvSpPr>
        <p:spPr>
          <a:xfrm>
            <a:off x="3542602" y="2573215"/>
            <a:ext cx="1225015" cy="523220"/>
          </a:xfrm>
          <a:prstGeom prst="rect">
            <a:avLst/>
          </a:prstGeom>
          <a:solidFill>
            <a:schemeClr val="bg1"/>
          </a:solidFill>
        </p:spPr>
        <p:txBody>
          <a:bodyPr wrap="none" rtlCol="0">
            <a:spAutoFit/>
          </a:bodyPr>
          <a:lstStyle/>
          <a:p>
            <a:pPr algn="ctr"/>
            <a:r>
              <a:rPr lang="es-MX" sz="1400" dirty="0">
                <a:latin typeface="Times New Roman" panose="02020603050405020304" pitchFamily="18" charset="0"/>
                <a:cs typeface="Times New Roman" panose="02020603050405020304" pitchFamily="18" charset="0"/>
              </a:rPr>
              <a:t>Forsterita (Fo)</a:t>
            </a:r>
          </a:p>
          <a:p>
            <a:pPr algn="ctr"/>
            <a:r>
              <a:rPr lang="es-MX" sz="1400" dirty="0">
                <a:latin typeface="Times New Roman" panose="02020603050405020304" pitchFamily="18" charset="0"/>
                <a:cs typeface="Times New Roman" panose="02020603050405020304" pitchFamily="18" charset="0"/>
              </a:rPr>
              <a:t>Mg</a:t>
            </a:r>
            <a:r>
              <a:rPr lang="es-MX" sz="1400" baseline="-25000" dirty="0">
                <a:latin typeface="Times New Roman" panose="02020603050405020304" pitchFamily="18" charset="0"/>
                <a:cs typeface="Times New Roman" panose="02020603050405020304" pitchFamily="18" charset="0"/>
              </a:rPr>
              <a:t>2</a:t>
            </a:r>
            <a:r>
              <a:rPr lang="es-MX" sz="1400" dirty="0">
                <a:latin typeface="Times New Roman" panose="02020603050405020304" pitchFamily="18" charset="0"/>
                <a:cs typeface="Times New Roman" panose="02020603050405020304" pitchFamily="18" charset="0"/>
              </a:rPr>
              <a:t>SiO</a:t>
            </a:r>
            <a:r>
              <a:rPr lang="es-MX" sz="1400" baseline="-25000" dirty="0">
                <a:latin typeface="Times New Roman" panose="02020603050405020304" pitchFamily="18" charset="0"/>
                <a:cs typeface="Times New Roman" panose="02020603050405020304" pitchFamily="18" charset="0"/>
              </a:rPr>
              <a:t>4</a:t>
            </a:r>
          </a:p>
        </p:txBody>
      </p:sp>
      <p:sp>
        <p:nvSpPr>
          <p:cNvPr id="2" name="Rectángulo 1">
            <a:extLst>
              <a:ext uri="{FF2B5EF4-FFF2-40B4-BE49-F238E27FC236}">
                <a16:creationId xmlns:a16="http://schemas.microsoft.com/office/drawing/2014/main" id="{AAF9EE82-431C-462A-922F-F667CFBC1DAE}"/>
              </a:ext>
            </a:extLst>
          </p:cNvPr>
          <p:cNvSpPr/>
          <p:nvPr/>
        </p:nvSpPr>
        <p:spPr>
          <a:xfrm>
            <a:off x="4039105" y="1151765"/>
            <a:ext cx="1845377" cy="369332"/>
          </a:xfrm>
          <a:prstGeom prst="rect">
            <a:avLst/>
          </a:prstGeom>
          <a:solidFill>
            <a:schemeClr val="bg1"/>
          </a:solidFill>
        </p:spPr>
        <p:txBody>
          <a:bodyPr wrap="none">
            <a:spAutoFit/>
          </a:bodyPr>
          <a:lstStyle/>
          <a:p>
            <a:pPr algn="ctr"/>
            <a:r>
              <a:rPr lang="es-MX" dirty="0">
                <a:latin typeface="Times New Roman" panose="02020603050405020304" pitchFamily="18" charset="0"/>
                <a:cs typeface="Times New Roman" panose="02020603050405020304" pitchFamily="18" charset="0"/>
              </a:rPr>
              <a:t>(Mg</a:t>
            </a:r>
            <a:r>
              <a:rPr lang="es-MX" baseline="-25000" dirty="0">
                <a:latin typeface="Times New Roman" panose="02020603050405020304" pitchFamily="18" charset="0"/>
                <a:cs typeface="Times New Roman" panose="02020603050405020304" pitchFamily="18" charset="0"/>
              </a:rPr>
              <a:t>1.6</a:t>
            </a:r>
            <a:r>
              <a:rPr lang="es-MX" dirty="0">
                <a:latin typeface="Times New Roman" panose="02020603050405020304" pitchFamily="18" charset="0"/>
                <a:cs typeface="Times New Roman" panose="02020603050405020304" pitchFamily="18" charset="0"/>
              </a:rPr>
              <a:t>,Fe</a:t>
            </a:r>
            <a:r>
              <a:rPr lang="es-MX" baseline="-25000" dirty="0">
                <a:latin typeface="Times New Roman" panose="02020603050405020304" pitchFamily="18" charset="0"/>
                <a:cs typeface="Times New Roman" panose="02020603050405020304" pitchFamily="18" charset="0"/>
              </a:rPr>
              <a:t>0.4</a:t>
            </a:r>
            <a:r>
              <a:rPr lang="es-MX"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SiO</a:t>
            </a:r>
            <a:r>
              <a:rPr lang="es-MX" baseline="-25000" dirty="0">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1865743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5270" y="190204"/>
            <a:ext cx="11942344" cy="923330"/>
          </a:xfrm>
          <a:prstGeom prst="rect">
            <a:avLst/>
          </a:prstGeom>
        </p:spPr>
        <p:txBody>
          <a:bodyPr wrap="square">
            <a:spAutoFit/>
          </a:bodyPr>
          <a:lstStyle/>
          <a:p>
            <a:pPr indent="637540" algn="just">
              <a:spcAft>
                <a:spcPts val="0"/>
              </a:spcAft>
            </a:pPr>
            <a:r>
              <a:rPr lang="es-MX" b="1" dirty="0">
                <a:latin typeface="Times New Roman" panose="02020603050405020304" pitchFamily="18" charset="0"/>
                <a:ea typeface="Times New Roman" panose="02020603050405020304" pitchFamily="18" charset="0"/>
              </a:rPr>
              <a:t>SISTEMAS DE DOS COMPONENTES</a:t>
            </a:r>
            <a:endParaRPr lang="es-MX" sz="1200" dirty="0">
              <a:effectLst/>
              <a:latin typeface="Times New Roman" panose="02020603050405020304" pitchFamily="18" charset="0"/>
              <a:ea typeface="Times New Roman" panose="02020603050405020304" pitchFamily="18" charset="0"/>
            </a:endParaRPr>
          </a:p>
          <a:p>
            <a:r>
              <a:rPr lang="es-MX" sz="1700" dirty="0">
                <a:latin typeface="Times New Roman" panose="02020603050405020304" pitchFamily="18" charset="0"/>
                <a:ea typeface="Times New Roman" panose="02020603050405020304" pitchFamily="18" charset="0"/>
              </a:rPr>
              <a:t>         Por ejemplo, el análisis químico del mineral Cianita muestra los siguientes porcentajes en peso: </a:t>
            </a:r>
            <a:r>
              <a:rPr lang="es-MX" sz="1700" b="1" u="sng" dirty="0">
                <a:solidFill>
                  <a:srgbClr val="FF0000"/>
                </a:solidFill>
                <a:latin typeface="Times New Roman" panose="02020603050405020304" pitchFamily="18" charset="0"/>
                <a:ea typeface="Times New Roman" panose="02020603050405020304" pitchFamily="18" charset="0"/>
              </a:rPr>
              <a:t>SiO</a:t>
            </a:r>
            <a:r>
              <a:rPr lang="es-MX" sz="1700" b="1" u="sng" baseline="-25000" dirty="0">
                <a:solidFill>
                  <a:srgbClr val="FF0000"/>
                </a:solidFill>
                <a:latin typeface="Times New Roman" panose="02020603050405020304" pitchFamily="18" charset="0"/>
                <a:ea typeface="Times New Roman" panose="02020603050405020304" pitchFamily="18" charset="0"/>
              </a:rPr>
              <a:t>2</a:t>
            </a:r>
            <a:r>
              <a:rPr lang="es-MX" sz="1700" b="1" u="sng" dirty="0">
                <a:solidFill>
                  <a:srgbClr val="FF0000"/>
                </a:solidFill>
                <a:latin typeface="Times New Roman" panose="02020603050405020304" pitchFamily="18" charset="0"/>
                <a:ea typeface="Times New Roman" panose="02020603050405020304" pitchFamily="18" charset="0"/>
              </a:rPr>
              <a:t>=37% y Al</a:t>
            </a:r>
            <a:r>
              <a:rPr lang="es-MX" sz="1700" b="1" u="sng" baseline="-25000" dirty="0">
                <a:solidFill>
                  <a:srgbClr val="FF0000"/>
                </a:solidFill>
                <a:latin typeface="Times New Roman" panose="02020603050405020304" pitchFamily="18" charset="0"/>
                <a:ea typeface="Times New Roman" panose="02020603050405020304" pitchFamily="18" charset="0"/>
              </a:rPr>
              <a:t>2</a:t>
            </a:r>
            <a:r>
              <a:rPr lang="es-MX" sz="1700" b="1" u="sng" dirty="0">
                <a:solidFill>
                  <a:srgbClr val="FF0000"/>
                </a:solidFill>
                <a:latin typeface="Times New Roman" panose="02020603050405020304" pitchFamily="18" charset="0"/>
                <a:ea typeface="Times New Roman" panose="02020603050405020304" pitchFamily="18" charset="0"/>
              </a:rPr>
              <a:t>O</a:t>
            </a:r>
            <a:r>
              <a:rPr lang="es-MX" sz="1700" b="1" u="sng" baseline="-25000" dirty="0">
                <a:solidFill>
                  <a:srgbClr val="FF0000"/>
                </a:solidFill>
                <a:latin typeface="Times New Roman" panose="02020603050405020304" pitchFamily="18" charset="0"/>
                <a:ea typeface="Times New Roman" panose="02020603050405020304" pitchFamily="18" charset="0"/>
              </a:rPr>
              <a:t>3</a:t>
            </a:r>
            <a:r>
              <a:rPr lang="es-MX" sz="1700" b="1" u="sng" dirty="0">
                <a:solidFill>
                  <a:srgbClr val="FF0000"/>
                </a:solidFill>
                <a:latin typeface="Times New Roman" panose="02020603050405020304" pitchFamily="18" charset="0"/>
                <a:ea typeface="Times New Roman" panose="02020603050405020304" pitchFamily="18" charset="0"/>
              </a:rPr>
              <a:t>= 63%</a:t>
            </a:r>
            <a:r>
              <a:rPr lang="es-MX" sz="1700" dirty="0">
                <a:latin typeface="Times New Roman" panose="02020603050405020304" pitchFamily="18" charset="0"/>
                <a:ea typeface="Times New Roman" panose="02020603050405020304" pitchFamily="18" charset="0"/>
              </a:rPr>
              <a:t>, los cuales podemos graficar en una </a:t>
            </a:r>
            <a:r>
              <a:rPr lang="es-MX" sz="1700" b="1" u="sng" dirty="0">
                <a:latin typeface="Times New Roman" panose="02020603050405020304" pitchFamily="18" charset="0"/>
                <a:ea typeface="Times New Roman" panose="02020603050405020304" pitchFamily="18" charset="0"/>
              </a:rPr>
              <a:t>escala lineal</a:t>
            </a:r>
            <a:r>
              <a:rPr lang="es-MX" sz="1700" dirty="0">
                <a:latin typeface="Times New Roman" panose="02020603050405020304" pitchFamily="18" charset="0"/>
                <a:ea typeface="Times New Roman" panose="02020603050405020304" pitchFamily="18" charset="0"/>
              </a:rPr>
              <a:t>, como lo muestra la </a:t>
            </a:r>
            <a:r>
              <a:rPr lang="es-MX" sz="1700" b="1" i="1" u="sng" dirty="0">
                <a:latin typeface="Times New Roman" panose="02020603050405020304" pitchFamily="18" charset="0"/>
                <a:ea typeface="Times New Roman" panose="02020603050405020304" pitchFamily="18" charset="0"/>
              </a:rPr>
              <a:t>siguiente grafica</a:t>
            </a:r>
            <a:r>
              <a:rPr lang="es-MX" sz="1700" dirty="0">
                <a:latin typeface="Times New Roman" panose="02020603050405020304" pitchFamily="18" charset="0"/>
                <a:ea typeface="Times New Roman" panose="02020603050405020304" pitchFamily="18" charset="0"/>
              </a:rPr>
              <a:t>.</a:t>
            </a:r>
            <a:endParaRPr lang="es-MX" sz="1700" dirty="0"/>
          </a:p>
        </p:txBody>
      </p:sp>
      <p:grpSp>
        <p:nvGrpSpPr>
          <p:cNvPr id="2" name="Grupo 1">
            <a:extLst>
              <a:ext uri="{FF2B5EF4-FFF2-40B4-BE49-F238E27FC236}">
                <a16:creationId xmlns:a16="http://schemas.microsoft.com/office/drawing/2014/main" id="{BE9F7B2B-CB99-4AEA-A89E-BCDA4BC5F551}"/>
              </a:ext>
            </a:extLst>
          </p:cNvPr>
          <p:cNvGrpSpPr/>
          <p:nvPr/>
        </p:nvGrpSpPr>
        <p:grpSpPr>
          <a:xfrm>
            <a:off x="5411090" y="2747123"/>
            <a:ext cx="5684633" cy="931786"/>
            <a:chOff x="633609" y="1401210"/>
            <a:chExt cx="5684633" cy="931786"/>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b="23267"/>
            <a:stretch>
              <a:fillRect/>
            </a:stretch>
          </p:blipFill>
          <p:spPr bwMode="auto">
            <a:xfrm>
              <a:off x="633609" y="1664413"/>
              <a:ext cx="5684633" cy="668583"/>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2266766" y="1401210"/>
              <a:ext cx="704039" cy="307777"/>
            </a:xfrm>
            <a:prstGeom prst="rect">
              <a:avLst/>
            </a:prstGeom>
          </p:spPr>
          <p:txBody>
            <a:bodyPr wrap="none">
              <a:spAutoFit/>
            </a:bodyPr>
            <a:lstStyle/>
            <a:p>
              <a:r>
                <a:rPr lang="es-MX" sz="1400" dirty="0">
                  <a:latin typeface="Times New Roman" panose="02020603050405020304" pitchFamily="18" charset="0"/>
                  <a:ea typeface="Times New Roman" panose="02020603050405020304" pitchFamily="18" charset="0"/>
                </a:rPr>
                <a:t>Cianita</a:t>
              </a:r>
              <a:endParaRPr lang="es-MX" sz="1400" dirty="0"/>
            </a:p>
          </p:txBody>
        </p:sp>
      </p:grpSp>
      <p:sp>
        <p:nvSpPr>
          <p:cNvPr id="6" name="Rectángulo 5"/>
          <p:cNvSpPr/>
          <p:nvPr/>
        </p:nvSpPr>
        <p:spPr>
          <a:xfrm>
            <a:off x="414042" y="3788609"/>
            <a:ext cx="11154137" cy="646331"/>
          </a:xfrm>
          <a:prstGeom prst="rect">
            <a:avLst/>
          </a:prstGeom>
        </p:spPr>
        <p:txBody>
          <a:bodyPr wrap="square">
            <a:spAutoFit/>
          </a:bodyPr>
          <a:lstStyle/>
          <a:p>
            <a:r>
              <a:rPr lang="es-MX" dirty="0">
                <a:latin typeface="Times New Roman" panose="02020603050405020304" pitchFamily="18" charset="0"/>
                <a:ea typeface="Times New Roman" panose="02020603050405020304" pitchFamily="18" charset="0"/>
              </a:rPr>
              <a:t>Otra forma de representar la composición de los minerales es en base a proporciones molares (números de moles de cada componente)</a:t>
            </a:r>
            <a:endParaRPr lang="es-MX" dirty="0"/>
          </a:p>
        </p:txBody>
      </p:sp>
      <p:grpSp>
        <p:nvGrpSpPr>
          <p:cNvPr id="12" name="Grupo 11">
            <a:extLst>
              <a:ext uri="{FF2B5EF4-FFF2-40B4-BE49-F238E27FC236}">
                <a16:creationId xmlns:a16="http://schemas.microsoft.com/office/drawing/2014/main" id="{2D330277-C221-4AA0-9DF4-6557E7F845C9}"/>
              </a:ext>
            </a:extLst>
          </p:cNvPr>
          <p:cNvGrpSpPr/>
          <p:nvPr/>
        </p:nvGrpSpPr>
        <p:grpSpPr>
          <a:xfrm>
            <a:off x="4147374" y="5466000"/>
            <a:ext cx="6343537" cy="957109"/>
            <a:chOff x="253467" y="5424904"/>
            <a:chExt cx="6343537" cy="957109"/>
          </a:xfrm>
        </p:grpSpPr>
        <p:pic>
          <p:nvPicPr>
            <p:cNvPr id="2051"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53467" y="5743254"/>
              <a:ext cx="6343537" cy="638759"/>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2737609" y="5424904"/>
              <a:ext cx="851515" cy="369332"/>
            </a:xfrm>
            <a:prstGeom prst="rect">
              <a:avLst/>
            </a:prstGeom>
          </p:spPr>
          <p:txBody>
            <a:bodyPr wrap="none">
              <a:spAutoFit/>
            </a:bodyPr>
            <a:lstStyle/>
            <a:p>
              <a:r>
                <a:rPr lang="es-MX" dirty="0">
                  <a:latin typeface="Times New Roman" panose="02020603050405020304" pitchFamily="18" charset="0"/>
                  <a:ea typeface="Times New Roman" panose="02020603050405020304" pitchFamily="18" charset="0"/>
                </a:rPr>
                <a:t>Cianita</a:t>
              </a:r>
              <a:endParaRPr lang="es-MX" dirty="0"/>
            </a:p>
          </p:txBody>
        </p:sp>
      </p:grpSp>
      <p:graphicFrame>
        <p:nvGraphicFramePr>
          <p:cNvPr id="3" name="Objeto 2">
            <a:extLst>
              <a:ext uri="{FF2B5EF4-FFF2-40B4-BE49-F238E27FC236}">
                <a16:creationId xmlns:a16="http://schemas.microsoft.com/office/drawing/2014/main" id="{5C3701BB-E7A5-4805-8273-B0A7A0E51193}"/>
              </a:ext>
            </a:extLst>
          </p:cNvPr>
          <p:cNvGraphicFramePr>
            <a:graphicFrameLocks noChangeAspect="1"/>
          </p:cNvGraphicFramePr>
          <p:nvPr>
            <p:extLst>
              <p:ext uri="{D42A27DB-BD31-4B8C-83A1-F6EECF244321}">
                <p14:modId xmlns:p14="http://schemas.microsoft.com/office/powerpoint/2010/main" val="3154064289"/>
              </p:ext>
            </p:extLst>
          </p:nvPr>
        </p:nvGraphicFramePr>
        <p:xfrm>
          <a:off x="933450" y="1571625"/>
          <a:ext cx="2921000" cy="1582738"/>
        </p:xfrm>
        <a:graphic>
          <a:graphicData uri="http://schemas.openxmlformats.org/presentationml/2006/ole">
            <mc:AlternateContent xmlns:mc="http://schemas.openxmlformats.org/markup-compatibility/2006">
              <mc:Choice xmlns:v="urn:schemas-microsoft-com:vml" Requires="v">
                <p:oleObj spid="_x0000_s1138" name="Equation" r:id="rId7" imgW="1688760" imgH="914400" progId="Equation.DSMT4">
                  <p:embed/>
                </p:oleObj>
              </mc:Choice>
              <mc:Fallback>
                <p:oleObj name="Equation" r:id="rId7" imgW="1688760" imgH="914400" progId="Equation.DSMT4">
                  <p:embed/>
                  <p:pic>
                    <p:nvPicPr>
                      <p:cNvPr id="0" name=""/>
                      <p:cNvPicPr/>
                      <p:nvPr/>
                    </p:nvPicPr>
                    <p:blipFill>
                      <a:blip r:embed="rId8"/>
                      <a:stretch>
                        <a:fillRect/>
                      </a:stretch>
                    </p:blipFill>
                    <p:spPr>
                      <a:xfrm>
                        <a:off x="933450" y="1571625"/>
                        <a:ext cx="2921000" cy="1582738"/>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26922D38-02D5-45F4-845C-868211E02CFE}"/>
              </a:ext>
            </a:extLst>
          </p:cNvPr>
          <p:cNvGraphicFramePr>
            <a:graphicFrameLocks noChangeAspect="1"/>
          </p:cNvGraphicFramePr>
          <p:nvPr>
            <p:extLst>
              <p:ext uri="{D42A27DB-BD31-4B8C-83A1-F6EECF244321}">
                <p14:modId xmlns:p14="http://schemas.microsoft.com/office/powerpoint/2010/main" val="676659419"/>
              </p:ext>
            </p:extLst>
          </p:nvPr>
        </p:nvGraphicFramePr>
        <p:xfrm>
          <a:off x="6569041" y="1263722"/>
          <a:ext cx="3439786" cy="1294543"/>
        </p:xfrm>
        <a:graphic>
          <a:graphicData uri="http://schemas.openxmlformats.org/presentationml/2006/ole">
            <mc:AlternateContent xmlns:mc="http://schemas.openxmlformats.org/markup-compatibility/2006">
              <mc:Choice xmlns:v="urn:schemas-microsoft-com:vml" Requires="v">
                <p:oleObj spid="_x0000_s1139" name="Equation" r:id="rId9" imgW="2361960" imgH="888840" progId="Equation.DSMT4">
                  <p:embed/>
                </p:oleObj>
              </mc:Choice>
              <mc:Fallback>
                <p:oleObj name="Equation" r:id="rId9" imgW="2361960" imgH="888840" progId="Equation.DSMT4">
                  <p:embed/>
                  <p:pic>
                    <p:nvPicPr>
                      <p:cNvPr id="0" name=""/>
                      <p:cNvPicPr/>
                      <p:nvPr/>
                    </p:nvPicPr>
                    <p:blipFill>
                      <a:blip r:embed="rId10"/>
                      <a:stretch>
                        <a:fillRect/>
                      </a:stretch>
                    </p:blipFill>
                    <p:spPr>
                      <a:xfrm>
                        <a:off x="6569041" y="1263722"/>
                        <a:ext cx="3439786" cy="1294543"/>
                      </a:xfrm>
                      <a:prstGeom prst="rect">
                        <a:avLst/>
                      </a:prstGeom>
                    </p:spPr>
                  </p:pic>
                </p:oleObj>
              </mc:Fallback>
            </mc:AlternateContent>
          </a:graphicData>
        </a:graphic>
      </p:graphicFrame>
      <p:graphicFrame>
        <p:nvGraphicFramePr>
          <p:cNvPr id="10" name="Objeto 9">
            <a:extLst>
              <a:ext uri="{FF2B5EF4-FFF2-40B4-BE49-F238E27FC236}">
                <a16:creationId xmlns:a16="http://schemas.microsoft.com/office/drawing/2014/main" id="{6DA6A266-4FC8-49B2-802A-9E444DCCDBFB}"/>
              </a:ext>
            </a:extLst>
          </p:cNvPr>
          <p:cNvGraphicFramePr>
            <a:graphicFrameLocks noChangeAspect="1"/>
          </p:cNvGraphicFramePr>
          <p:nvPr>
            <p:extLst>
              <p:ext uri="{D42A27DB-BD31-4B8C-83A1-F6EECF244321}">
                <p14:modId xmlns:p14="http://schemas.microsoft.com/office/powerpoint/2010/main" val="87535977"/>
              </p:ext>
            </p:extLst>
          </p:nvPr>
        </p:nvGraphicFramePr>
        <p:xfrm>
          <a:off x="5676900" y="4891088"/>
          <a:ext cx="3308350" cy="471487"/>
        </p:xfrm>
        <a:graphic>
          <a:graphicData uri="http://schemas.openxmlformats.org/presentationml/2006/ole">
            <mc:AlternateContent xmlns:mc="http://schemas.openxmlformats.org/markup-compatibility/2006">
              <mc:Choice xmlns:v="urn:schemas-microsoft-com:vml" Requires="v">
                <p:oleObj spid="_x0000_s1140" name="Equation" r:id="rId11" imgW="1600200" imgH="228600" progId="Equation.DSMT4">
                  <p:embed/>
                </p:oleObj>
              </mc:Choice>
              <mc:Fallback>
                <p:oleObj name="Equation" r:id="rId11" imgW="1600200" imgH="228600" progId="Equation.DSMT4">
                  <p:embed/>
                  <p:pic>
                    <p:nvPicPr>
                      <p:cNvPr id="0" name=""/>
                      <p:cNvPicPr/>
                      <p:nvPr/>
                    </p:nvPicPr>
                    <p:blipFill>
                      <a:blip r:embed="rId12"/>
                      <a:stretch>
                        <a:fillRect/>
                      </a:stretch>
                    </p:blipFill>
                    <p:spPr>
                      <a:xfrm>
                        <a:off x="5676900" y="4891088"/>
                        <a:ext cx="3308350" cy="471487"/>
                      </a:xfrm>
                      <a:prstGeom prst="rect">
                        <a:avLst/>
                      </a:prstGeom>
                    </p:spPr>
                  </p:pic>
                </p:oleObj>
              </mc:Fallback>
            </mc:AlternateContent>
          </a:graphicData>
        </a:graphic>
      </p:graphicFrame>
      <p:graphicFrame>
        <p:nvGraphicFramePr>
          <p:cNvPr id="11" name="Objeto 10">
            <a:extLst>
              <a:ext uri="{FF2B5EF4-FFF2-40B4-BE49-F238E27FC236}">
                <a16:creationId xmlns:a16="http://schemas.microsoft.com/office/drawing/2014/main" id="{868A3749-3E51-443A-8180-612C267E9319}"/>
              </a:ext>
            </a:extLst>
          </p:cNvPr>
          <p:cNvGraphicFramePr>
            <a:graphicFrameLocks noChangeAspect="1"/>
          </p:cNvGraphicFramePr>
          <p:nvPr>
            <p:extLst>
              <p:ext uri="{D42A27DB-BD31-4B8C-83A1-F6EECF244321}">
                <p14:modId xmlns:p14="http://schemas.microsoft.com/office/powerpoint/2010/main" val="3745430303"/>
              </p:ext>
            </p:extLst>
          </p:nvPr>
        </p:nvGraphicFramePr>
        <p:xfrm>
          <a:off x="601841" y="4868206"/>
          <a:ext cx="2389271" cy="536914"/>
        </p:xfrm>
        <a:graphic>
          <a:graphicData uri="http://schemas.openxmlformats.org/presentationml/2006/ole">
            <mc:AlternateContent xmlns:mc="http://schemas.openxmlformats.org/markup-compatibility/2006">
              <mc:Choice xmlns:v="urn:schemas-microsoft-com:vml" Requires="v">
                <p:oleObj spid="_x0000_s1141" name="Equation" r:id="rId13" imgW="1130040" imgH="253800" progId="Equation.DSMT4">
                  <p:embed/>
                </p:oleObj>
              </mc:Choice>
              <mc:Fallback>
                <p:oleObj name="Equation" r:id="rId13" imgW="1130040" imgH="253800" progId="Equation.DSMT4">
                  <p:embed/>
                  <p:pic>
                    <p:nvPicPr>
                      <p:cNvPr id="0" name=""/>
                      <p:cNvPicPr/>
                      <p:nvPr/>
                    </p:nvPicPr>
                    <p:blipFill>
                      <a:blip r:embed="rId14"/>
                      <a:stretch>
                        <a:fillRect/>
                      </a:stretch>
                    </p:blipFill>
                    <p:spPr>
                      <a:xfrm>
                        <a:off x="601841" y="4868206"/>
                        <a:ext cx="2389271" cy="536914"/>
                      </a:xfrm>
                      <a:prstGeom prst="rect">
                        <a:avLst/>
                      </a:prstGeom>
                    </p:spPr>
                  </p:pic>
                </p:oleObj>
              </mc:Fallback>
            </mc:AlternateContent>
          </a:graphicData>
        </a:graphic>
      </p:graphicFrame>
      <p:cxnSp>
        <p:nvCxnSpPr>
          <p:cNvPr id="14" name="Conector recto de flecha 13">
            <a:extLst>
              <a:ext uri="{FF2B5EF4-FFF2-40B4-BE49-F238E27FC236}">
                <a16:creationId xmlns:a16="http://schemas.microsoft.com/office/drawing/2014/main" id="{C8D17492-008D-44BF-B924-A9344731709C}"/>
              </a:ext>
            </a:extLst>
          </p:cNvPr>
          <p:cNvCxnSpPr/>
          <p:nvPr/>
        </p:nvCxnSpPr>
        <p:spPr>
          <a:xfrm flipV="1">
            <a:off x="3647326" y="1448656"/>
            <a:ext cx="4253501" cy="10890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F85A6532-B029-4556-9465-FA003A13F76C}"/>
              </a:ext>
            </a:extLst>
          </p:cNvPr>
          <p:cNvCxnSpPr/>
          <p:nvPr/>
        </p:nvCxnSpPr>
        <p:spPr>
          <a:xfrm flipV="1">
            <a:off x="3760342" y="2106202"/>
            <a:ext cx="4099388" cy="8219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CABF3D71-362D-4943-A031-1988E004174B}"/>
              </a:ext>
            </a:extLst>
          </p:cNvPr>
          <p:cNvCxnSpPr/>
          <p:nvPr/>
        </p:nvCxnSpPr>
        <p:spPr>
          <a:xfrm flipV="1">
            <a:off x="3801438" y="1746607"/>
            <a:ext cx="4099389" cy="359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659434C5-BCF9-4F45-A847-63E1D17862AD}"/>
              </a:ext>
            </a:extLst>
          </p:cNvPr>
          <p:cNvCxnSpPr/>
          <p:nvPr/>
        </p:nvCxnSpPr>
        <p:spPr>
          <a:xfrm>
            <a:off x="3791164" y="2116476"/>
            <a:ext cx="4048018" cy="2568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a:off x="6410960" y="1005840"/>
            <a:ext cx="158081" cy="20044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1240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2672" y="190204"/>
            <a:ext cx="4794955" cy="369332"/>
          </a:xfrm>
          <a:prstGeom prst="rect">
            <a:avLst/>
          </a:prstGeom>
        </p:spPr>
        <p:txBody>
          <a:bodyPr wrap="square">
            <a:spAutoFit/>
          </a:bodyPr>
          <a:lstStyle/>
          <a:p>
            <a:pPr indent="637540" algn="just">
              <a:spcAft>
                <a:spcPts val="0"/>
              </a:spcAft>
            </a:pPr>
            <a:r>
              <a:rPr lang="es-MX" b="1" dirty="0">
                <a:latin typeface="Times New Roman" panose="02020603050405020304" pitchFamily="18" charset="0"/>
                <a:ea typeface="Times New Roman" panose="02020603050405020304" pitchFamily="18" charset="0"/>
              </a:rPr>
              <a:t>SISTEMAS DE DOS COMPONENTES</a:t>
            </a:r>
            <a:endParaRPr lang="es-MX" sz="1200" dirty="0">
              <a:effectLst/>
              <a:latin typeface="Times New Roman" panose="02020603050405020304" pitchFamily="18" charset="0"/>
              <a:ea typeface="Times New Roman" panose="02020603050405020304" pitchFamily="18" charset="0"/>
            </a:endParaRPr>
          </a:p>
        </p:txBody>
      </p:sp>
      <p:sp>
        <p:nvSpPr>
          <p:cNvPr id="7" name="Rectángulo 6"/>
          <p:cNvSpPr/>
          <p:nvPr/>
        </p:nvSpPr>
        <p:spPr>
          <a:xfrm>
            <a:off x="186580" y="777812"/>
            <a:ext cx="11536104" cy="3970318"/>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rPr>
              <a:t>El olivino puede ser graficado como una mezcla de Forsterita (Fo, Mg</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4</a:t>
            </a:r>
            <a:r>
              <a:rPr lang="es-MX" dirty="0">
                <a:latin typeface="Times New Roman" panose="02020603050405020304" pitchFamily="18" charset="0"/>
                <a:ea typeface="Times New Roman" panose="02020603050405020304" pitchFamily="18" charset="0"/>
              </a:rPr>
              <a:t>) y Fayalita (Fa, Fe</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4</a:t>
            </a:r>
            <a:r>
              <a:rPr lang="es-MX" dirty="0">
                <a:latin typeface="Times New Roman" panose="02020603050405020304" pitchFamily="18" charset="0"/>
                <a:ea typeface="Times New Roman" panose="02020603050405020304" pitchFamily="18" charset="0"/>
              </a:rPr>
              <a:t>). </a:t>
            </a:r>
          </a:p>
          <a:p>
            <a:pPr algn="just"/>
            <a:endParaRPr lang="es-MX" dirty="0">
              <a:latin typeface="Times New Roman" panose="02020603050405020304" pitchFamily="18" charset="0"/>
              <a:ea typeface="Times New Roman" panose="02020603050405020304" pitchFamily="18" charset="0"/>
            </a:endParaRPr>
          </a:p>
          <a:p>
            <a:pPr algn="just"/>
            <a:r>
              <a:rPr lang="es-MX" dirty="0">
                <a:latin typeface="Times New Roman" panose="02020603050405020304" pitchFamily="18" charset="0"/>
                <a:ea typeface="Times New Roman" panose="02020603050405020304" pitchFamily="18" charset="0"/>
              </a:rPr>
              <a:t>En fases </a:t>
            </a:r>
            <a:r>
              <a:rPr lang="es-MX" dirty="0" err="1">
                <a:latin typeface="Times New Roman" panose="02020603050405020304" pitchFamily="18" charset="0"/>
                <a:ea typeface="Times New Roman" panose="02020603050405020304" pitchFamily="18" charset="0"/>
              </a:rPr>
              <a:t>mneralogicas</a:t>
            </a:r>
            <a:r>
              <a:rPr lang="es-MX" dirty="0">
                <a:latin typeface="Times New Roman" panose="02020603050405020304" pitchFamily="18" charset="0"/>
                <a:ea typeface="Times New Roman" panose="02020603050405020304" pitchFamily="18" charset="0"/>
              </a:rPr>
              <a:t> puras, a </a:t>
            </a:r>
            <a:r>
              <a:rPr lang="es-MX" b="1" dirty="0">
                <a:latin typeface="Times New Roman" panose="02020603050405020304" pitchFamily="18" charset="0"/>
                <a:ea typeface="Times New Roman" panose="02020603050405020304" pitchFamily="18" charset="0"/>
              </a:rPr>
              <a:t>100% Fa le  corresponde un 0% Fo </a:t>
            </a:r>
            <a:r>
              <a:rPr lang="es-MX" dirty="0">
                <a:latin typeface="Times New Roman" panose="02020603050405020304" pitchFamily="18" charset="0"/>
                <a:ea typeface="Times New Roman" panose="02020603050405020304" pitchFamily="18" charset="0"/>
              </a:rPr>
              <a:t>y viceversa.  Una solución sólida de olivino que tiene </a:t>
            </a:r>
            <a:r>
              <a:rPr lang="es-MX" b="1" dirty="0">
                <a:latin typeface="Times New Roman" panose="02020603050405020304" pitchFamily="18" charset="0"/>
                <a:ea typeface="Times New Roman" panose="02020603050405020304" pitchFamily="18" charset="0"/>
              </a:rPr>
              <a:t>50% de Mg, tiene por correspondencia 50% Fe </a:t>
            </a:r>
            <a:r>
              <a:rPr lang="es-MX" dirty="0">
                <a:latin typeface="Times New Roman" panose="02020603050405020304" pitchFamily="18" charset="0"/>
                <a:ea typeface="Times New Roman" panose="02020603050405020304" pitchFamily="18" charset="0"/>
              </a:rPr>
              <a:t>y la representación molecular seria </a:t>
            </a:r>
            <a:r>
              <a:rPr lang="es-MX" b="1" dirty="0">
                <a:latin typeface="Times New Roman" panose="02020603050405020304" pitchFamily="18" charset="0"/>
                <a:ea typeface="Times New Roman" panose="02020603050405020304" pitchFamily="18" charset="0"/>
              </a:rPr>
              <a:t>Fo</a:t>
            </a:r>
            <a:r>
              <a:rPr lang="es-MX" b="1" baseline="-25000" dirty="0">
                <a:latin typeface="Times New Roman" panose="02020603050405020304" pitchFamily="18" charset="0"/>
                <a:ea typeface="Times New Roman" panose="02020603050405020304" pitchFamily="18" charset="0"/>
              </a:rPr>
              <a:t>50</a:t>
            </a:r>
            <a:r>
              <a:rPr lang="es-MX" b="1" dirty="0">
                <a:latin typeface="Times New Roman" panose="02020603050405020304" pitchFamily="18" charset="0"/>
                <a:ea typeface="Times New Roman" panose="02020603050405020304" pitchFamily="18" charset="0"/>
              </a:rPr>
              <a:t> o Fa</a:t>
            </a:r>
            <a:r>
              <a:rPr lang="es-MX" b="1" baseline="-25000" dirty="0">
                <a:latin typeface="Times New Roman" panose="02020603050405020304" pitchFamily="18" charset="0"/>
                <a:ea typeface="Times New Roman" panose="02020603050405020304" pitchFamily="18" charset="0"/>
              </a:rPr>
              <a:t>50</a:t>
            </a:r>
            <a:r>
              <a:rPr lang="es-MX" dirty="0">
                <a:latin typeface="Times New Roman" panose="02020603050405020304" pitchFamily="18" charset="0"/>
                <a:ea typeface="Times New Roman" panose="02020603050405020304" pitchFamily="18" charset="0"/>
              </a:rPr>
              <a:t>. Similarmente, para una composición de 20% Fe, correspondería a una representación molecular de </a:t>
            </a:r>
            <a:r>
              <a:rPr lang="es-MX" b="1" dirty="0">
                <a:latin typeface="Times New Roman" panose="02020603050405020304" pitchFamily="18" charset="0"/>
                <a:ea typeface="Times New Roman" panose="02020603050405020304" pitchFamily="18" charset="0"/>
              </a:rPr>
              <a:t>Fa</a:t>
            </a:r>
            <a:r>
              <a:rPr lang="es-MX" b="1" baseline="-25000" dirty="0">
                <a:latin typeface="Times New Roman" panose="02020603050405020304" pitchFamily="18" charset="0"/>
                <a:ea typeface="Times New Roman" panose="02020603050405020304" pitchFamily="18" charset="0"/>
              </a:rPr>
              <a:t>20</a:t>
            </a:r>
            <a:r>
              <a:rPr lang="es-MX" b="1" dirty="0">
                <a:latin typeface="Times New Roman" panose="02020603050405020304" pitchFamily="18" charset="0"/>
                <a:ea typeface="Times New Roman" panose="02020603050405020304" pitchFamily="18" charset="0"/>
              </a:rPr>
              <a:t>Fo</a:t>
            </a:r>
            <a:r>
              <a:rPr lang="es-MX" b="1" baseline="-25000" dirty="0">
                <a:latin typeface="Times New Roman" panose="02020603050405020304" pitchFamily="18" charset="0"/>
                <a:ea typeface="Times New Roman" panose="02020603050405020304" pitchFamily="18" charset="0"/>
              </a:rPr>
              <a:t>80</a:t>
            </a:r>
            <a:r>
              <a:rPr lang="es-MX" dirty="0">
                <a:latin typeface="Times New Roman" panose="02020603050405020304" pitchFamily="18" charset="0"/>
                <a:ea typeface="Times New Roman" panose="02020603050405020304" pitchFamily="18" charset="0"/>
              </a:rPr>
              <a:t>, lo cuál se muestra en la siguiente gráfica</a:t>
            </a: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endParaRPr lang="es-MX" dirty="0">
              <a:latin typeface="Times New Roman" panose="02020603050405020304" pitchFamily="18" charset="0"/>
            </a:endParaRPr>
          </a:p>
          <a:p>
            <a:pPr algn="just"/>
            <a:r>
              <a:rPr lang="es-MX" dirty="0">
                <a:latin typeface="Times New Roman" panose="02020603050405020304" pitchFamily="18" charset="0"/>
              </a:rPr>
              <a:t>En un diagrama binario de dos componentes </a:t>
            </a:r>
            <a:r>
              <a:rPr lang="es-MX" dirty="0" err="1">
                <a:latin typeface="Times New Roman" panose="02020603050405020304" pitchFamily="18" charset="0"/>
              </a:rPr>
              <a:t>quimicos</a:t>
            </a:r>
            <a:r>
              <a:rPr lang="es-MX" dirty="0">
                <a:latin typeface="Times New Roman" panose="02020603050405020304" pitchFamily="18" charset="0"/>
              </a:rPr>
              <a:t> (</a:t>
            </a:r>
            <a:r>
              <a:rPr lang="es-MX" dirty="0" err="1">
                <a:latin typeface="Times New Roman" panose="02020603050405020304" pitchFamily="18" charset="0"/>
              </a:rPr>
              <a:t>FeO</a:t>
            </a:r>
            <a:r>
              <a:rPr lang="es-MX" dirty="0">
                <a:latin typeface="Times New Roman" panose="02020603050405020304" pitchFamily="18" charset="0"/>
              </a:rPr>
              <a:t>)-(SiO</a:t>
            </a:r>
            <a:r>
              <a:rPr lang="es-MX" baseline="-25000" dirty="0">
                <a:latin typeface="Times New Roman" panose="02020603050405020304" pitchFamily="18" charset="0"/>
              </a:rPr>
              <a:t>2</a:t>
            </a:r>
            <a:r>
              <a:rPr lang="es-MX" dirty="0">
                <a:latin typeface="Times New Roman" panose="02020603050405020304" pitchFamily="18" charset="0"/>
              </a:rPr>
              <a:t>) se pueden graficar cuatro minerales con distintas proporciones molares de los dos componentes: </a:t>
            </a:r>
            <a:r>
              <a:rPr lang="es-MX" dirty="0" err="1">
                <a:latin typeface="Times New Roman" panose="02020603050405020304" pitchFamily="18" charset="0"/>
              </a:rPr>
              <a:t>wusita</a:t>
            </a:r>
            <a:r>
              <a:rPr lang="es-MX" dirty="0">
                <a:latin typeface="Times New Roman" panose="02020603050405020304" pitchFamily="18" charset="0"/>
              </a:rPr>
              <a:t>, fayalita, </a:t>
            </a:r>
            <a:r>
              <a:rPr lang="es-MX" dirty="0" err="1">
                <a:latin typeface="Times New Roman" panose="02020603050405020304" pitchFamily="18" charset="0"/>
              </a:rPr>
              <a:t>ferrosilita</a:t>
            </a:r>
            <a:r>
              <a:rPr lang="es-MX" dirty="0">
                <a:latin typeface="Times New Roman" panose="02020603050405020304" pitchFamily="18" charset="0"/>
              </a:rPr>
              <a:t> y cuarzo</a:t>
            </a:r>
            <a:endParaRPr lang="es-MX" dirty="0"/>
          </a:p>
        </p:txBody>
      </p:sp>
      <p:pic>
        <p:nvPicPr>
          <p:cNvPr id="2052"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t="12128" b="19449"/>
          <a:stretch>
            <a:fillRect/>
          </a:stretch>
        </p:blipFill>
        <p:spPr bwMode="auto">
          <a:xfrm>
            <a:off x="3346113" y="2435694"/>
            <a:ext cx="5047485" cy="1211158"/>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Conector recto de flecha 14">
            <a:extLst>
              <a:ext uri="{FF2B5EF4-FFF2-40B4-BE49-F238E27FC236}">
                <a16:creationId xmlns:a16="http://schemas.microsoft.com/office/drawing/2014/main" id="{F0AB1A12-77C5-4E65-B824-6DBDEDAF2094}"/>
              </a:ext>
            </a:extLst>
          </p:cNvPr>
          <p:cNvCxnSpPr/>
          <p:nvPr/>
        </p:nvCxnSpPr>
        <p:spPr>
          <a:xfrm flipH="1">
            <a:off x="5722706" y="1880171"/>
            <a:ext cx="3082247" cy="12020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01E08CDC-84DA-4295-8144-A5A5FA890DA1}"/>
              </a:ext>
            </a:extLst>
          </p:cNvPr>
          <p:cNvCxnSpPr/>
          <p:nvPr/>
        </p:nvCxnSpPr>
        <p:spPr>
          <a:xfrm flipH="1">
            <a:off x="4530903" y="2147299"/>
            <a:ext cx="3390472" cy="945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5292CBDA-476D-4EF2-B907-1C458E313F34}"/>
              </a:ext>
            </a:extLst>
          </p:cNvPr>
          <p:cNvGrpSpPr/>
          <p:nvPr/>
        </p:nvGrpSpPr>
        <p:grpSpPr>
          <a:xfrm>
            <a:off x="5743254" y="5517222"/>
            <a:ext cx="6051479" cy="996594"/>
            <a:chOff x="2456379" y="5486399"/>
            <a:chExt cx="5896511" cy="1037690"/>
          </a:xfrm>
        </p:grpSpPr>
        <p:grpSp>
          <p:nvGrpSpPr>
            <p:cNvPr id="19" name="Group 8">
              <a:extLst>
                <a:ext uri="{FF2B5EF4-FFF2-40B4-BE49-F238E27FC236}">
                  <a16:creationId xmlns:a16="http://schemas.microsoft.com/office/drawing/2014/main" id="{FA8C4CF4-210C-4CEE-AB78-490E7F0E0798}"/>
                </a:ext>
              </a:extLst>
            </p:cNvPr>
            <p:cNvGrpSpPr>
              <a:grpSpLocks/>
            </p:cNvGrpSpPr>
            <p:nvPr/>
          </p:nvGrpSpPr>
          <p:grpSpPr bwMode="auto">
            <a:xfrm>
              <a:off x="2751225" y="5486399"/>
              <a:ext cx="5303714" cy="369871"/>
              <a:chOff x="4083" y="6513"/>
              <a:chExt cx="4860" cy="369"/>
            </a:xfrm>
          </p:grpSpPr>
          <p:cxnSp>
            <p:nvCxnSpPr>
              <p:cNvPr id="2057" name="AutoShape 9">
                <a:extLst>
                  <a:ext uri="{FF2B5EF4-FFF2-40B4-BE49-F238E27FC236}">
                    <a16:creationId xmlns:a16="http://schemas.microsoft.com/office/drawing/2014/main" id="{05442C0B-4211-430D-9E59-D34D1CEB1C46}"/>
                  </a:ext>
                </a:extLst>
              </p:cNvPr>
              <p:cNvCxnSpPr>
                <a:cxnSpLocks noChangeShapeType="1"/>
              </p:cNvCxnSpPr>
              <p:nvPr/>
            </p:nvCxnSpPr>
            <p:spPr bwMode="auto">
              <a:xfrm flipV="1">
                <a:off x="4083" y="6865"/>
                <a:ext cx="4860" cy="17"/>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2058" name="AutoShape 10">
                <a:extLst>
                  <a:ext uri="{FF2B5EF4-FFF2-40B4-BE49-F238E27FC236}">
                    <a16:creationId xmlns:a16="http://schemas.microsoft.com/office/drawing/2014/main" id="{200FA7C8-08C0-4024-8675-F660948079C5}"/>
                  </a:ext>
                </a:extLst>
              </p:cNvPr>
              <p:cNvCxnSpPr>
                <a:cxnSpLocks noChangeShapeType="1"/>
              </p:cNvCxnSpPr>
              <p:nvPr/>
            </p:nvCxnSpPr>
            <p:spPr bwMode="auto">
              <a:xfrm flipV="1">
                <a:off x="8943" y="6513"/>
                <a:ext cx="0" cy="352"/>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2059" name="AutoShape 11">
                <a:extLst>
                  <a:ext uri="{FF2B5EF4-FFF2-40B4-BE49-F238E27FC236}">
                    <a16:creationId xmlns:a16="http://schemas.microsoft.com/office/drawing/2014/main" id="{0D5A5648-0A0A-4A14-9046-3124FBC2F5C0}"/>
                  </a:ext>
                </a:extLst>
              </p:cNvPr>
              <p:cNvCxnSpPr>
                <a:cxnSpLocks noChangeShapeType="1"/>
              </p:cNvCxnSpPr>
              <p:nvPr/>
            </p:nvCxnSpPr>
            <p:spPr bwMode="auto">
              <a:xfrm flipV="1">
                <a:off x="4083" y="6513"/>
                <a:ext cx="0" cy="369"/>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2060" name="AutoShape 12">
                <a:extLst>
                  <a:ext uri="{FF2B5EF4-FFF2-40B4-BE49-F238E27FC236}">
                    <a16:creationId xmlns:a16="http://schemas.microsoft.com/office/drawing/2014/main" id="{68EC0162-6B08-461E-8A09-CBFFF1E32457}"/>
                  </a:ext>
                </a:extLst>
              </p:cNvPr>
              <p:cNvCxnSpPr>
                <a:cxnSpLocks noChangeShapeType="1"/>
              </p:cNvCxnSpPr>
              <p:nvPr/>
            </p:nvCxnSpPr>
            <p:spPr bwMode="auto">
              <a:xfrm flipV="1">
                <a:off x="7769" y="6530"/>
                <a:ext cx="0" cy="352"/>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2061" name="AutoShape 13">
                <a:extLst>
                  <a:ext uri="{FF2B5EF4-FFF2-40B4-BE49-F238E27FC236}">
                    <a16:creationId xmlns:a16="http://schemas.microsoft.com/office/drawing/2014/main" id="{F942C43C-E57F-4DEB-81C9-2BA6E6DD04D6}"/>
                  </a:ext>
                </a:extLst>
              </p:cNvPr>
              <p:cNvCxnSpPr>
                <a:cxnSpLocks noChangeShapeType="1"/>
              </p:cNvCxnSpPr>
              <p:nvPr/>
            </p:nvCxnSpPr>
            <p:spPr bwMode="auto">
              <a:xfrm flipV="1">
                <a:off x="6610" y="6530"/>
                <a:ext cx="0" cy="352"/>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2062" name="AutoShape 14">
                <a:extLst>
                  <a:ext uri="{FF2B5EF4-FFF2-40B4-BE49-F238E27FC236}">
                    <a16:creationId xmlns:a16="http://schemas.microsoft.com/office/drawing/2014/main" id="{EF75C89D-AB12-4A65-BB59-3332CA3D3769}"/>
                  </a:ext>
                </a:extLst>
              </p:cNvPr>
              <p:cNvCxnSpPr>
                <a:cxnSpLocks noChangeShapeType="1"/>
              </p:cNvCxnSpPr>
              <p:nvPr/>
            </p:nvCxnSpPr>
            <p:spPr bwMode="auto">
              <a:xfrm flipV="1">
                <a:off x="5392" y="6513"/>
                <a:ext cx="0" cy="352"/>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grpSp>
        <p:graphicFrame>
          <p:nvGraphicFramePr>
            <p:cNvPr id="20" name="Objeto 19">
              <a:extLst>
                <a:ext uri="{FF2B5EF4-FFF2-40B4-BE49-F238E27FC236}">
                  <a16:creationId xmlns:a16="http://schemas.microsoft.com/office/drawing/2014/main" id="{4D284418-DECA-4D66-BE74-A9904BBC1510}"/>
                </a:ext>
              </a:extLst>
            </p:cNvPr>
            <p:cNvGraphicFramePr>
              <a:graphicFrameLocks noChangeAspect="1"/>
            </p:cNvGraphicFramePr>
            <p:nvPr>
              <p:extLst>
                <p:ext uri="{D42A27DB-BD31-4B8C-83A1-F6EECF244321}">
                  <p14:modId xmlns:p14="http://schemas.microsoft.com/office/powerpoint/2010/main" val="3859831142"/>
                </p:ext>
              </p:extLst>
            </p:nvPr>
          </p:nvGraphicFramePr>
          <p:xfrm>
            <a:off x="2456379" y="5895494"/>
            <a:ext cx="625867" cy="556326"/>
          </p:xfrm>
          <a:graphic>
            <a:graphicData uri="http://schemas.openxmlformats.org/presentationml/2006/ole">
              <mc:AlternateContent xmlns:mc="http://schemas.openxmlformats.org/markup-compatibility/2006">
                <mc:Choice xmlns:v="urn:schemas-microsoft-com:vml" Requires="v">
                  <p:oleObj spid="_x0000_s2322" name="Equation" r:id="rId5" imgW="457200" imgH="406080" progId="Equation.DSMT4">
                    <p:embed/>
                  </p:oleObj>
                </mc:Choice>
                <mc:Fallback>
                  <p:oleObj name="Equation" r:id="rId5" imgW="457200" imgH="406080" progId="Equation.DSMT4">
                    <p:embed/>
                    <p:pic>
                      <p:nvPicPr>
                        <p:cNvPr id="0" name=""/>
                        <p:cNvPicPr/>
                        <p:nvPr/>
                      </p:nvPicPr>
                      <p:blipFill>
                        <a:blip r:embed="rId6"/>
                        <a:stretch>
                          <a:fillRect/>
                        </a:stretch>
                      </p:blipFill>
                      <p:spPr>
                        <a:xfrm>
                          <a:off x="2456379" y="5895494"/>
                          <a:ext cx="625867" cy="556326"/>
                        </a:xfrm>
                        <a:prstGeom prst="rect">
                          <a:avLst/>
                        </a:prstGeom>
                      </p:spPr>
                    </p:pic>
                  </p:oleObj>
                </mc:Fallback>
              </mc:AlternateContent>
            </a:graphicData>
          </a:graphic>
        </p:graphicFrame>
        <p:graphicFrame>
          <p:nvGraphicFramePr>
            <p:cNvPr id="22" name="Objeto 21">
              <a:extLst>
                <a:ext uri="{FF2B5EF4-FFF2-40B4-BE49-F238E27FC236}">
                  <a16:creationId xmlns:a16="http://schemas.microsoft.com/office/drawing/2014/main" id="{8359745E-73FD-47F9-AA0A-BF9C74B35627}"/>
                </a:ext>
              </a:extLst>
            </p:cNvPr>
            <p:cNvGraphicFramePr>
              <a:graphicFrameLocks noChangeAspect="1"/>
            </p:cNvGraphicFramePr>
            <p:nvPr>
              <p:extLst>
                <p:ext uri="{D42A27DB-BD31-4B8C-83A1-F6EECF244321}">
                  <p14:modId xmlns:p14="http://schemas.microsoft.com/office/powerpoint/2010/main" val="643774397"/>
                </p:ext>
              </p:extLst>
            </p:nvPr>
          </p:nvGraphicFramePr>
          <p:xfrm>
            <a:off x="5058380" y="5887092"/>
            <a:ext cx="973190" cy="636997"/>
          </p:xfrm>
          <a:graphic>
            <a:graphicData uri="http://schemas.openxmlformats.org/presentationml/2006/ole">
              <mc:AlternateContent xmlns:mc="http://schemas.openxmlformats.org/markup-compatibility/2006">
                <mc:Choice xmlns:v="urn:schemas-microsoft-com:vml" Requires="v">
                  <p:oleObj spid="_x0000_s2323" name="Equation" r:id="rId7" imgW="698400" imgH="457200" progId="Equation.DSMT4">
                    <p:embed/>
                  </p:oleObj>
                </mc:Choice>
                <mc:Fallback>
                  <p:oleObj name="Equation" r:id="rId7" imgW="698400" imgH="457200" progId="Equation.DSMT4">
                    <p:embed/>
                    <p:pic>
                      <p:nvPicPr>
                        <p:cNvPr id="0" name=""/>
                        <p:cNvPicPr/>
                        <p:nvPr/>
                      </p:nvPicPr>
                      <p:blipFill>
                        <a:blip r:embed="rId8"/>
                        <a:stretch>
                          <a:fillRect/>
                        </a:stretch>
                      </p:blipFill>
                      <p:spPr>
                        <a:xfrm>
                          <a:off x="5058380" y="5887092"/>
                          <a:ext cx="973190" cy="636997"/>
                        </a:xfrm>
                        <a:prstGeom prst="rect">
                          <a:avLst/>
                        </a:prstGeom>
                      </p:spPr>
                    </p:pic>
                  </p:oleObj>
                </mc:Fallback>
              </mc:AlternateContent>
            </a:graphicData>
          </a:graphic>
        </p:graphicFrame>
        <p:graphicFrame>
          <p:nvGraphicFramePr>
            <p:cNvPr id="23" name="Objeto 22">
              <a:extLst>
                <a:ext uri="{FF2B5EF4-FFF2-40B4-BE49-F238E27FC236}">
                  <a16:creationId xmlns:a16="http://schemas.microsoft.com/office/drawing/2014/main" id="{92716E25-542C-461A-A846-EE731090738C}"/>
                </a:ext>
              </a:extLst>
            </p:cNvPr>
            <p:cNvGraphicFramePr>
              <a:graphicFrameLocks noChangeAspect="1"/>
            </p:cNvGraphicFramePr>
            <p:nvPr>
              <p:extLst>
                <p:ext uri="{D42A27DB-BD31-4B8C-83A1-F6EECF244321}">
                  <p14:modId xmlns:p14="http://schemas.microsoft.com/office/powerpoint/2010/main" val="2361891236"/>
                </p:ext>
              </p:extLst>
            </p:nvPr>
          </p:nvGraphicFramePr>
          <p:xfrm>
            <a:off x="7624281" y="5864671"/>
            <a:ext cx="728609" cy="647652"/>
          </p:xfrm>
          <a:graphic>
            <a:graphicData uri="http://schemas.openxmlformats.org/presentationml/2006/ole">
              <mc:AlternateContent xmlns:mc="http://schemas.openxmlformats.org/markup-compatibility/2006">
                <mc:Choice xmlns:v="urn:schemas-microsoft-com:vml" Requires="v">
                  <p:oleObj spid="_x0000_s2324" name="Equation" r:id="rId9" imgW="457200" imgH="406080" progId="Equation.DSMT4">
                    <p:embed/>
                  </p:oleObj>
                </mc:Choice>
                <mc:Fallback>
                  <p:oleObj name="Equation" r:id="rId9" imgW="457200" imgH="406080" progId="Equation.DSMT4">
                    <p:embed/>
                    <p:pic>
                      <p:nvPicPr>
                        <p:cNvPr id="0" name=""/>
                        <p:cNvPicPr/>
                        <p:nvPr/>
                      </p:nvPicPr>
                      <p:blipFill>
                        <a:blip r:embed="rId10"/>
                        <a:stretch>
                          <a:fillRect/>
                        </a:stretch>
                      </p:blipFill>
                      <p:spPr>
                        <a:xfrm>
                          <a:off x="7624281" y="5864671"/>
                          <a:ext cx="728609" cy="647652"/>
                        </a:xfrm>
                        <a:prstGeom prst="rect">
                          <a:avLst/>
                        </a:prstGeom>
                      </p:spPr>
                    </p:pic>
                  </p:oleObj>
                </mc:Fallback>
              </mc:AlternateContent>
            </a:graphicData>
          </a:graphic>
        </p:graphicFrame>
      </p:grpSp>
      <p:graphicFrame>
        <p:nvGraphicFramePr>
          <p:cNvPr id="25" name="Objeto 24">
            <a:extLst>
              <a:ext uri="{FF2B5EF4-FFF2-40B4-BE49-F238E27FC236}">
                <a16:creationId xmlns:a16="http://schemas.microsoft.com/office/drawing/2014/main" id="{4E9232F8-15B3-484E-AE6E-C10B65BFC044}"/>
              </a:ext>
            </a:extLst>
          </p:cNvPr>
          <p:cNvGraphicFramePr>
            <a:graphicFrameLocks noChangeAspect="1"/>
          </p:cNvGraphicFramePr>
          <p:nvPr>
            <p:extLst>
              <p:ext uri="{D42A27DB-BD31-4B8C-83A1-F6EECF244321}">
                <p14:modId xmlns:p14="http://schemas.microsoft.com/office/powerpoint/2010/main" val="2750387687"/>
              </p:ext>
            </p:extLst>
          </p:nvPr>
        </p:nvGraphicFramePr>
        <p:xfrm>
          <a:off x="661683" y="5054885"/>
          <a:ext cx="2828807" cy="431513"/>
        </p:xfrm>
        <a:graphic>
          <a:graphicData uri="http://schemas.openxmlformats.org/presentationml/2006/ole">
            <mc:AlternateContent xmlns:mc="http://schemas.openxmlformats.org/markup-compatibility/2006">
              <mc:Choice xmlns:v="urn:schemas-microsoft-com:vml" Requires="v">
                <p:oleObj spid="_x0000_s2325" name="Equation" r:id="rId11" imgW="1498320" imgH="228600" progId="Equation.DSMT4">
                  <p:embed/>
                </p:oleObj>
              </mc:Choice>
              <mc:Fallback>
                <p:oleObj name="Equation" r:id="rId11" imgW="1498320" imgH="228600" progId="Equation.DSMT4">
                  <p:embed/>
                  <p:pic>
                    <p:nvPicPr>
                      <p:cNvPr id="0" name=""/>
                      <p:cNvPicPr/>
                      <p:nvPr/>
                    </p:nvPicPr>
                    <p:blipFill>
                      <a:blip r:embed="rId12"/>
                      <a:stretch>
                        <a:fillRect/>
                      </a:stretch>
                    </p:blipFill>
                    <p:spPr>
                      <a:xfrm>
                        <a:off x="661683" y="5054885"/>
                        <a:ext cx="2828807" cy="431513"/>
                      </a:xfrm>
                      <a:prstGeom prst="rect">
                        <a:avLst/>
                      </a:prstGeom>
                    </p:spPr>
                  </p:pic>
                </p:oleObj>
              </mc:Fallback>
            </mc:AlternateContent>
          </a:graphicData>
        </a:graphic>
      </p:graphicFrame>
      <p:grpSp>
        <p:nvGrpSpPr>
          <p:cNvPr id="26" name="Group 15">
            <a:extLst>
              <a:ext uri="{FF2B5EF4-FFF2-40B4-BE49-F238E27FC236}">
                <a16:creationId xmlns:a16="http://schemas.microsoft.com/office/drawing/2014/main" id="{64C3BF6C-86D4-4DA7-AE48-CF3527556076}"/>
              </a:ext>
            </a:extLst>
          </p:cNvPr>
          <p:cNvGrpSpPr>
            <a:grpSpLocks/>
          </p:cNvGrpSpPr>
          <p:nvPr/>
        </p:nvGrpSpPr>
        <p:grpSpPr bwMode="auto">
          <a:xfrm>
            <a:off x="521734" y="5669087"/>
            <a:ext cx="3086100" cy="228600"/>
            <a:chOff x="4083" y="7212"/>
            <a:chExt cx="4860" cy="360"/>
          </a:xfrm>
        </p:grpSpPr>
        <p:sp>
          <p:nvSpPr>
            <p:cNvPr id="27" name="Line 16">
              <a:extLst>
                <a:ext uri="{FF2B5EF4-FFF2-40B4-BE49-F238E27FC236}">
                  <a16:creationId xmlns:a16="http://schemas.microsoft.com/office/drawing/2014/main" id="{9515EF09-9586-49EE-83D6-20E100DC23AA}"/>
                </a:ext>
              </a:extLst>
            </p:cNvPr>
            <p:cNvSpPr>
              <a:spLocks noChangeShapeType="1"/>
            </p:cNvSpPr>
            <p:nvPr/>
          </p:nvSpPr>
          <p:spPr bwMode="auto">
            <a:xfrm>
              <a:off x="4083" y="7572"/>
              <a:ext cx="486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8" name="Line 17">
              <a:extLst>
                <a:ext uri="{FF2B5EF4-FFF2-40B4-BE49-F238E27FC236}">
                  <a16:creationId xmlns:a16="http://schemas.microsoft.com/office/drawing/2014/main" id="{24E3EFEA-929A-4602-9444-7B1B6C36C3D0}"/>
                </a:ext>
              </a:extLst>
            </p:cNvPr>
            <p:cNvSpPr>
              <a:spLocks noChangeShapeType="1"/>
            </p:cNvSpPr>
            <p:nvPr/>
          </p:nvSpPr>
          <p:spPr bwMode="auto">
            <a:xfrm flipV="1">
              <a:off x="4083" y="7212"/>
              <a:ext cx="0" cy="3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9" name="Line 18">
              <a:extLst>
                <a:ext uri="{FF2B5EF4-FFF2-40B4-BE49-F238E27FC236}">
                  <a16:creationId xmlns:a16="http://schemas.microsoft.com/office/drawing/2014/main" id="{CD38A210-B8A6-408A-85C4-3CDA1DF5C85A}"/>
                </a:ext>
              </a:extLst>
            </p:cNvPr>
            <p:cNvSpPr>
              <a:spLocks noChangeShapeType="1"/>
            </p:cNvSpPr>
            <p:nvPr/>
          </p:nvSpPr>
          <p:spPr bwMode="auto">
            <a:xfrm flipV="1">
              <a:off x="5526" y="7212"/>
              <a:ext cx="0" cy="3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 name="Line 19">
              <a:extLst>
                <a:ext uri="{FF2B5EF4-FFF2-40B4-BE49-F238E27FC236}">
                  <a16:creationId xmlns:a16="http://schemas.microsoft.com/office/drawing/2014/main" id="{866631AD-75CD-4043-B13E-FDAF5B493B82}"/>
                </a:ext>
              </a:extLst>
            </p:cNvPr>
            <p:cNvSpPr>
              <a:spLocks noChangeShapeType="1"/>
            </p:cNvSpPr>
            <p:nvPr/>
          </p:nvSpPr>
          <p:spPr bwMode="auto">
            <a:xfrm flipV="1">
              <a:off x="7284" y="7216"/>
              <a:ext cx="0" cy="3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1" name="Line 20">
              <a:extLst>
                <a:ext uri="{FF2B5EF4-FFF2-40B4-BE49-F238E27FC236}">
                  <a16:creationId xmlns:a16="http://schemas.microsoft.com/office/drawing/2014/main" id="{9EB10012-0778-42E0-8FD1-71B19A2C6681}"/>
                </a:ext>
              </a:extLst>
            </p:cNvPr>
            <p:cNvSpPr>
              <a:spLocks noChangeShapeType="1"/>
            </p:cNvSpPr>
            <p:nvPr/>
          </p:nvSpPr>
          <p:spPr bwMode="auto">
            <a:xfrm flipV="1">
              <a:off x="8943" y="7212"/>
              <a:ext cx="0" cy="3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grpSp>
      <p:graphicFrame>
        <p:nvGraphicFramePr>
          <p:cNvPr id="2048" name="Objeto 2047">
            <a:extLst>
              <a:ext uri="{FF2B5EF4-FFF2-40B4-BE49-F238E27FC236}">
                <a16:creationId xmlns:a16="http://schemas.microsoft.com/office/drawing/2014/main" id="{884C4094-011B-46D4-8E20-BEA6F1D9AF52}"/>
              </a:ext>
            </a:extLst>
          </p:cNvPr>
          <p:cNvGraphicFramePr>
            <a:graphicFrameLocks noChangeAspect="1"/>
          </p:cNvGraphicFramePr>
          <p:nvPr>
            <p:extLst>
              <p:ext uri="{D42A27DB-BD31-4B8C-83A1-F6EECF244321}">
                <p14:modId xmlns:p14="http://schemas.microsoft.com/office/powerpoint/2010/main" val="331226066"/>
              </p:ext>
            </p:extLst>
          </p:nvPr>
        </p:nvGraphicFramePr>
        <p:xfrm>
          <a:off x="1177569" y="5989524"/>
          <a:ext cx="538216" cy="450874"/>
        </p:xfrm>
        <a:graphic>
          <a:graphicData uri="http://schemas.openxmlformats.org/presentationml/2006/ole">
            <mc:AlternateContent xmlns:mc="http://schemas.openxmlformats.org/markup-compatibility/2006">
              <mc:Choice xmlns:v="urn:schemas-microsoft-com:vml" Requires="v">
                <p:oleObj spid="_x0000_s2326" name="Equation" r:id="rId13" imgW="545760" imgH="457200" progId="Equation.DSMT4">
                  <p:embed/>
                </p:oleObj>
              </mc:Choice>
              <mc:Fallback>
                <p:oleObj name="Equation" r:id="rId13" imgW="545760" imgH="457200" progId="Equation.DSMT4">
                  <p:embed/>
                  <p:pic>
                    <p:nvPicPr>
                      <p:cNvPr id="0" name=""/>
                      <p:cNvPicPr/>
                      <p:nvPr/>
                    </p:nvPicPr>
                    <p:blipFill>
                      <a:blip r:embed="rId14"/>
                      <a:stretch>
                        <a:fillRect/>
                      </a:stretch>
                    </p:blipFill>
                    <p:spPr>
                      <a:xfrm>
                        <a:off x="1177569" y="5989524"/>
                        <a:ext cx="538216" cy="450874"/>
                      </a:xfrm>
                      <a:prstGeom prst="rect">
                        <a:avLst/>
                      </a:prstGeom>
                    </p:spPr>
                  </p:pic>
                </p:oleObj>
              </mc:Fallback>
            </mc:AlternateContent>
          </a:graphicData>
        </a:graphic>
      </p:graphicFrame>
      <p:graphicFrame>
        <p:nvGraphicFramePr>
          <p:cNvPr id="2049" name="Objeto 2048">
            <a:extLst>
              <a:ext uri="{FF2B5EF4-FFF2-40B4-BE49-F238E27FC236}">
                <a16:creationId xmlns:a16="http://schemas.microsoft.com/office/drawing/2014/main" id="{D6D29B88-2F93-49BE-822E-D398030A70AA}"/>
              </a:ext>
            </a:extLst>
          </p:cNvPr>
          <p:cNvGraphicFramePr>
            <a:graphicFrameLocks noChangeAspect="1"/>
          </p:cNvGraphicFramePr>
          <p:nvPr>
            <p:extLst>
              <p:ext uri="{D42A27DB-BD31-4B8C-83A1-F6EECF244321}">
                <p14:modId xmlns:p14="http://schemas.microsoft.com/office/powerpoint/2010/main" val="1481833742"/>
              </p:ext>
            </p:extLst>
          </p:nvPr>
        </p:nvGraphicFramePr>
        <p:xfrm>
          <a:off x="348894" y="6007406"/>
          <a:ext cx="462765" cy="412534"/>
        </p:xfrm>
        <a:graphic>
          <a:graphicData uri="http://schemas.openxmlformats.org/presentationml/2006/ole">
            <mc:AlternateContent xmlns:mc="http://schemas.openxmlformats.org/markup-compatibility/2006">
              <mc:Choice xmlns:v="urn:schemas-microsoft-com:vml" Requires="v">
                <p:oleObj spid="_x0000_s2327" name="Equation" r:id="rId15" imgW="457200" imgH="406080" progId="Equation.DSMT4">
                  <p:embed/>
                </p:oleObj>
              </mc:Choice>
              <mc:Fallback>
                <p:oleObj name="Equation" r:id="rId15" imgW="457200" imgH="406080" progId="Equation.DSMT4">
                  <p:embed/>
                  <p:pic>
                    <p:nvPicPr>
                      <p:cNvPr id="0" name=""/>
                      <p:cNvPicPr/>
                      <p:nvPr/>
                    </p:nvPicPr>
                    <p:blipFill>
                      <a:blip r:embed="rId16"/>
                      <a:stretch>
                        <a:fillRect/>
                      </a:stretch>
                    </p:blipFill>
                    <p:spPr>
                      <a:xfrm>
                        <a:off x="348894" y="6007406"/>
                        <a:ext cx="462765" cy="412534"/>
                      </a:xfrm>
                      <a:prstGeom prst="rect">
                        <a:avLst/>
                      </a:prstGeom>
                    </p:spPr>
                  </p:pic>
                </p:oleObj>
              </mc:Fallback>
            </mc:AlternateContent>
          </a:graphicData>
        </a:graphic>
      </p:graphicFrame>
      <p:graphicFrame>
        <p:nvGraphicFramePr>
          <p:cNvPr id="2053" name="Objeto 2052">
            <a:extLst>
              <a:ext uri="{FF2B5EF4-FFF2-40B4-BE49-F238E27FC236}">
                <a16:creationId xmlns:a16="http://schemas.microsoft.com/office/drawing/2014/main" id="{C0D12277-DF23-4FA1-AA0A-9E57CED41A31}"/>
              </a:ext>
            </a:extLst>
          </p:cNvPr>
          <p:cNvGraphicFramePr>
            <a:graphicFrameLocks noChangeAspect="1"/>
          </p:cNvGraphicFramePr>
          <p:nvPr>
            <p:extLst>
              <p:ext uri="{D42A27DB-BD31-4B8C-83A1-F6EECF244321}">
                <p14:modId xmlns:p14="http://schemas.microsoft.com/office/powerpoint/2010/main" val="316701508"/>
              </p:ext>
            </p:extLst>
          </p:nvPr>
        </p:nvGraphicFramePr>
        <p:xfrm>
          <a:off x="3273908" y="5929081"/>
          <a:ext cx="435064" cy="388687"/>
        </p:xfrm>
        <a:graphic>
          <a:graphicData uri="http://schemas.openxmlformats.org/presentationml/2006/ole">
            <mc:AlternateContent xmlns:mc="http://schemas.openxmlformats.org/markup-compatibility/2006">
              <mc:Choice xmlns:v="urn:schemas-microsoft-com:vml" Requires="v">
                <p:oleObj spid="_x0000_s2328" name="Equation" r:id="rId17" imgW="457200" imgH="406080" progId="Equation.DSMT4">
                  <p:embed/>
                </p:oleObj>
              </mc:Choice>
              <mc:Fallback>
                <p:oleObj name="Equation" r:id="rId17" imgW="457200" imgH="406080" progId="Equation.DSMT4">
                  <p:embed/>
                  <p:pic>
                    <p:nvPicPr>
                      <p:cNvPr id="0" name=""/>
                      <p:cNvPicPr/>
                      <p:nvPr/>
                    </p:nvPicPr>
                    <p:blipFill>
                      <a:blip r:embed="rId18"/>
                      <a:stretch>
                        <a:fillRect/>
                      </a:stretch>
                    </p:blipFill>
                    <p:spPr>
                      <a:xfrm>
                        <a:off x="3273908" y="5929081"/>
                        <a:ext cx="435064" cy="388687"/>
                      </a:xfrm>
                      <a:prstGeom prst="rect">
                        <a:avLst/>
                      </a:prstGeom>
                    </p:spPr>
                  </p:pic>
                </p:oleObj>
              </mc:Fallback>
            </mc:AlternateContent>
          </a:graphicData>
        </a:graphic>
      </p:graphicFrame>
      <p:graphicFrame>
        <p:nvGraphicFramePr>
          <p:cNvPr id="2054" name="Objeto 2053">
            <a:extLst>
              <a:ext uri="{FF2B5EF4-FFF2-40B4-BE49-F238E27FC236}">
                <a16:creationId xmlns:a16="http://schemas.microsoft.com/office/drawing/2014/main" id="{48E5EBC4-3075-4E9E-8AF5-A68D72F40D77}"/>
              </a:ext>
            </a:extLst>
          </p:cNvPr>
          <p:cNvGraphicFramePr>
            <a:graphicFrameLocks noChangeAspect="1"/>
          </p:cNvGraphicFramePr>
          <p:nvPr>
            <p:extLst>
              <p:ext uri="{D42A27DB-BD31-4B8C-83A1-F6EECF244321}">
                <p14:modId xmlns:p14="http://schemas.microsoft.com/office/powerpoint/2010/main" val="2433256119"/>
              </p:ext>
            </p:extLst>
          </p:nvPr>
        </p:nvGraphicFramePr>
        <p:xfrm>
          <a:off x="7445623" y="4956978"/>
          <a:ext cx="2939367" cy="426682"/>
        </p:xfrm>
        <a:graphic>
          <a:graphicData uri="http://schemas.openxmlformats.org/presentationml/2006/ole">
            <mc:AlternateContent xmlns:mc="http://schemas.openxmlformats.org/markup-compatibility/2006">
              <mc:Choice xmlns:v="urn:schemas-microsoft-com:vml" Requires="v">
                <p:oleObj spid="_x0000_s2329" name="Equation" r:id="rId19" imgW="1574640" imgH="228600" progId="Equation.DSMT4">
                  <p:embed/>
                </p:oleObj>
              </mc:Choice>
              <mc:Fallback>
                <p:oleObj name="Equation" r:id="rId19" imgW="1574640" imgH="228600" progId="Equation.DSMT4">
                  <p:embed/>
                  <p:pic>
                    <p:nvPicPr>
                      <p:cNvPr id="0" name=""/>
                      <p:cNvPicPr/>
                      <p:nvPr/>
                    </p:nvPicPr>
                    <p:blipFill>
                      <a:blip r:embed="rId20"/>
                      <a:stretch>
                        <a:fillRect/>
                      </a:stretch>
                    </p:blipFill>
                    <p:spPr>
                      <a:xfrm>
                        <a:off x="7445623" y="4956978"/>
                        <a:ext cx="2939367" cy="426682"/>
                      </a:xfrm>
                      <a:prstGeom prst="rect">
                        <a:avLst/>
                      </a:prstGeom>
                    </p:spPr>
                  </p:pic>
                </p:oleObj>
              </mc:Fallback>
            </mc:AlternateContent>
          </a:graphicData>
        </a:graphic>
      </p:graphicFrame>
      <p:cxnSp>
        <p:nvCxnSpPr>
          <p:cNvPr id="2056" name="Conector recto de flecha 2055">
            <a:extLst>
              <a:ext uri="{FF2B5EF4-FFF2-40B4-BE49-F238E27FC236}">
                <a16:creationId xmlns:a16="http://schemas.microsoft.com/office/drawing/2014/main" id="{AF97718A-C5D2-44E4-B935-954EB04B0CCB}"/>
              </a:ext>
            </a:extLst>
          </p:cNvPr>
          <p:cNvCxnSpPr>
            <a:endCxn id="29" idx="1"/>
          </p:cNvCxnSpPr>
          <p:nvPr/>
        </p:nvCxnSpPr>
        <p:spPr>
          <a:xfrm flipH="1">
            <a:off x="1438040" y="5424755"/>
            <a:ext cx="1377079" cy="2443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64" name="Conector recto de flecha 2063">
            <a:extLst>
              <a:ext uri="{FF2B5EF4-FFF2-40B4-BE49-F238E27FC236}">
                <a16:creationId xmlns:a16="http://schemas.microsoft.com/office/drawing/2014/main" id="{B4C06053-69FC-4E9F-A0C5-F2DF5C8BACD2}"/>
              </a:ext>
            </a:extLst>
          </p:cNvPr>
          <p:cNvCxnSpPr/>
          <p:nvPr/>
        </p:nvCxnSpPr>
        <p:spPr>
          <a:xfrm flipH="1">
            <a:off x="8866598" y="5280917"/>
            <a:ext cx="996593" cy="2876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46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6846" y="272022"/>
            <a:ext cx="11142562" cy="1200329"/>
          </a:xfrm>
          <a:prstGeom prst="rect">
            <a:avLst/>
          </a:prstGeom>
        </p:spPr>
        <p:txBody>
          <a:bodyPr wrap="square">
            <a:spAutoFit/>
          </a:bodyPr>
          <a:lstStyle/>
          <a:p>
            <a:pPr algn="just">
              <a:spcAft>
                <a:spcPts val="0"/>
              </a:spcAft>
            </a:pPr>
            <a:r>
              <a:rPr lang="es-MX" dirty="0">
                <a:latin typeface="Times New Roman" panose="02020603050405020304" pitchFamily="18" charset="0"/>
                <a:ea typeface="Times New Roman" panose="02020603050405020304" pitchFamily="18" charset="0"/>
              </a:rPr>
              <a:t>Cuando son tres componentes los que hay que graficar, se utilizan diagramas ternarios (diagramas triangulares).  Los sistemas de tres componentes son típicamente expresados graficando la composición química de los minerales (o abundancias de minerales) en triángulos planares. Como se muestra en el siguiente ejemplo, en el cual los componentes son: </a:t>
            </a:r>
            <a:r>
              <a:rPr lang="es-MX" b="1" dirty="0">
                <a:latin typeface="Times New Roman" panose="02020603050405020304" pitchFamily="18" charset="0"/>
                <a:ea typeface="Times New Roman" panose="02020603050405020304" pitchFamily="18" charset="0"/>
              </a:rPr>
              <a:t>MgO-CaO-SiO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a:t>
            </a:r>
            <a:endParaRPr lang="es-MX" sz="1200" dirty="0">
              <a:effectLst/>
              <a:latin typeface="Times New Roman" panose="02020603050405020304" pitchFamily="18" charset="0"/>
              <a:ea typeface="Times New Roman" panose="02020603050405020304" pitchFamily="18" charset="0"/>
            </a:endParaRPr>
          </a:p>
        </p:txBody>
      </p:sp>
      <p:sp>
        <p:nvSpPr>
          <p:cNvPr id="5" name="Rectángulo 4"/>
          <p:cNvSpPr/>
          <p:nvPr/>
        </p:nvSpPr>
        <p:spPr>
          <a:xfrm>
            <a:off x="466846" y="1719059"/>
            <a:ext cx="6096000" cy="646331"/>
          </a:xfrm>
          <a:prstGeom prst="rect">
            <a:avLst/>
          </a:prstGeom>
        </p:spPr>
        <p:txBody>
          <a:bodyPr>
            <a:spAutoFit/>
          </a:bodyPr>
          <a:lstStyle/>
          <a:p>
            <a:r>
              <a:rPr lang="es-MX" dirty="0">
                <a:latin typeface="Times New Roman" panose="02020603050405020304" pitchFamily="18" charset="0"/>
                <a:ea typeface="Times New Roman" panose="02020603050405020304" pitchFamily="18" charset="0"/>
              </a:rPr>
              <a:t>La composición </a:t>
            </a:r>
            <a:r>
              <a:rPr lang="es-MX" b="1" dirty="0">
                <a:latin typeface="Times New Roman" panose="02020603050405020304" pitchFamily="18" charset="0"/>
                <a:ea typeface="Times New Roman" panose="02020603050405020304" pitchFamily="18" charset="0"/>
              </a:rPr>
              <a:t>33%MgO-33%CaO-33%SiO</a:t>
            </a:r>
            <a:r>
              <a:rPr lang="es-MX" b="1"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se localiza en el centro del triangulo</a:t>
            </a:r>
            <a:endParaRPr lang="es-MX" dirty="0"/>
          </a:p>
        </p:txBody>
      </p:sp>
      <p:sp>
        <p:nvSpPr>
          <p:cNvPr id="6" name="Rectángulo 5"/>
          <p:cNvSpPr/>
          <p:nvPr/>
        </p:nvSpPr>
        <p:spPr>
          <a:xfrm>
            <a:off x="466846" y="2368301"/>
            <a:ext cx="6096000" cy="646331"/>
          </a:xfrm>
          <a:prstGeom prst="rect">
            <a:avLst/>
          </a:prstGeom>
        </p:spPr>
        <p:txBody>
          <a:bodyPr>
            <a:spAutoFit/>
          </a:bodyPr>
          <a:lstStyle/>
          <a:p>
            <a:r>
              <a:rPr lang="es-MX" b="1" dirty="0">
                <a:latin typeface="Times New Roman" panose="02020603050405020304" pitchFamily="18" charset="0"/>
                <a:ea typeface="Times New Roman" panose="02020603050405020304" pitchFamily="18" charset="0"/>
              </a:rPr>
              <a:t>CaSiO</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 (wollastonita)</a:t>
            </a:r>
            <a:r>
              <a:rPr lang="es-MX" dirty="0">
                <a:latin typeface="Times New Roman" panose="02020603050405020304" pitchFamily="18" charset="0"/>
                <a:ea typeface="Times New Roman" panose="02020603050405020304" pitchFamily="18" charset="0"/>
              </a:rPr>
              <a:t>, su composición se expresa así </a:t>
            </a:r>
            <a:r>
              <a:rPr lang="es-MX" b="1" dirty="0">
                <a:latin typeface="Times New Roman" panose="02020603050405020304" pitchFamily="18" charset="0"/>
                <a:ea typeface="Times New Roman" panose="02020603050405020304" pitchFamily="18" charset="0"/>
              </a:rPr>
              <a:t>1CaO + 1SiO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 =  1CaSiO</a:t>
            </a:r>
            <a:r>
              <a:rPr lang="es-MX" b="1" baseline="-25000" dirty="0">
                <a:latin typeface="Times New Roman" panose="02020603050405020304" pitchFamily="18" charset="0"/>
                <a:ea typeface="Times New Roman" panose="02020603050405020304" pitchFamily="18" charset="0"/>
              </a:rPr>
              <a:t>3</a:t>
            </a:r>
            <a:endParaRPr lang="es-MX" dirty="0"/>
          </a:p>
        </p:txBody>
      </p:sp>
      <p:sp>
        <p:nvSpPr>
          <p:cNvPr id="7" name="Rectángulo 6"/>
          <p:cNvSpPr/>
          <p:nvPr/>
        </p:nvSpPr>
        <p:spPr>
          <a:xfrm>
            <a:off x="466846" y="3040572"/>
            <a:ext cx="6096000" cy="1200329"/>
          </a:xfrm>
          <a:prstGeom prst="rect">
            <a:avLst/>
          </a:prstGeom>
        </p:spPr>
        <p:txBody>
          <a:bodyPr>
            <a:spAutoFit/>
          </a:bodyPr>
          <a:lstStyle/>
          <a:p>
            <a:pPr algn="just"/>
            <a:r>
              <a:rPr lang="es-MX" dirty="0">
                <a:latin typeface="Times New Roman" panose="02020603050405020304" pitchFamily="18" charset="0"/>
                <a:ea typeface="Times New Roman" panose="02020603050405020304" pitchFamily="18" charset="0"/>
              </a:rPr>
              <a:t>La composición molar del mineral </a:t>
            </a:r>
            <a:r>
              <a:rPr lang="es-MX" b="1" dirty="0">
                <a:latin typeface="Times New Roman" panose="02020603050405020304" pitchFamily="18" charset="0"/>
                <a:ea typeface="Times New Roman" panose="02020603050405020304" pitchFamily="18" charset="0"/>
              </a:rPr>
              <a:t>Mg</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6</a:t>
            </a:r>
            <a:r>
              <a:rPr lang="es-MX" b="1" dirty="0">
                <a:latin typeface="Times New Roman" panose="02020603050405020304" pitchFamily="18" charset="0"/>
                <a:ea typeface="Times New Roman" panose="02020603050405020304" pitchFamily="18" charset="0"/>
              </a:rPr>
              <a:t> (enstatita</a:t>
            </a:r>
            <a:r>
              <a:rPr lang="es-MX" dirty="0">
                <a:latin typeface="Times New Roman" panose="02020603050405020304" pitchFamily="18" charset="0"/>
                <a:ea typeface="Times New Roman" panose="02020603050405020304" pitchFamily="18" charset="0"/>
              </a:rPr>
              <a:t>) se expresa así: </a:t>
            </a:r>
            <a:r>
              <a:rPr lang="es-MX" b="1" dirty="0">
                <a:latin typeface="Times New Roman" panose="02020603050405020304" pitchFamily="18" charset="0"/>
                <a:ea typeface="Times New Roman" panose="02020603050405020304" pitchFamily="18" charset="0"/>
              </a:rPr>
              <a:t>2MgO + 2SiO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 = Mg</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6</a:t>
            </a:r>
            <a:r>
              <a:rPr lang="es-MX" dirty="0">
                <a:latin typeface="Times New Roman" panose="02020603050405020304" pitchFamily="18" charset="0"/>
                <a:ea typeface="Times New Roman" panose="02020603050405020304" pitchFamily="18" charset="0"/>
              </a:rPr>
              <a:t> y se grafica como 50%MgO y 50%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El mineral enstatita también se puede expresar así  MgSiO</a:t>
            </a:r>
            <a:r>
              <a:rPr lang="es-MX" baseline="-25000" dirty="0">
                <a:latin typeface="Times New Roman" panose="02020603050405020304" pitchFamily="18" charset="0"/>
                <a:ea typeface="Times New Roman" panose="02020603050405020304" pitchFamily="18" charset="0"/>
              </a:rPr>
              <a:t>3</a:t>
            </a:r>
            <a:endParaRPr lang="es-MX" dirty="0"/>
          </a:p>
        </p:txBody>
      </p:sp>
      <p:sp>
        <p:nvSpPr>
          <p:cNvPr id="8" name="Rectángulo 7"/>
          <p:cNvSpPr/>
          <p:nvPr/>
        </p:nvSpPr>
        <p:spPr>
          <a:xfrm>
            <a:off x="466846" y="4266841"/>
            <a:ext cx="6096000" cy="1477328"/>
          </a:xfrm>
          <a:prstGeom prst="rect">
            <a:avLst/>
          </a:prstGeom>
        </p:spPr>
        <p:txBody>
          <a:bodyPr>
            <a:spAutoFit/>
          </a:bodyPr>
          <a:lstStyle/>
          <a:p>
            <a:pPr algn="just"/>
            <a:r>
              <a:rPr lang="es-MX" dirty="0">
                <a:latin typeface="Times New Roman" panose="02020603050405020304" pitchFamily="18" charset="0"/>
                <a:ea typeface="Times New Roman" panose="02020603050405020304" pitchFamily="18" charset="0"/>
              </a:rPr>
              <a:t>La composición del mineral </a:t>
            </a:r>
            <a:r>
              <a:rPr lang="es-MX" b="1" dirty="0">
                <a:latin typeface="Times New Roman" panose="02020603050405020304" pitchFamily="18" charset="0"/>
                <a:ea typeface="Times New Roman" panose="02020603050405020304" pitchFamily="18" charset="0"/>
              </a:rPr>
              <a:t>CaMgSi</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6</a:t>
            </a:r>
            <a:r>
              <a:rPr lang="es-MX" b="1" dirty="0">
                <a:latin typeface="Times New Roman" panose="02020603050405020304" pitchFamily="18" charset="0"/>
                <a:ea typeface="Times New Roman" panose="02020603050405020304" pitchFamily="18" charset="0"/>
              </a:rPr>
              <a:t> diópsida </a:t>
            </a:r>
            <a:r>
              <a:rPr lang="es-MX" dirty="0">
                <a:latin typeface="Times New Roman" panose="02020603050405020304" pitchFamily="18" charset="0"/>
                <a:ea typeface="Times New Roman" panose="02020603050405020304" pitchFamily="18" charset="0"/>
              </a:rPr>
              <a:t>se expresa así: </a:t>
            </a:r>
            <a:r>
              <a:rPr lang="es-MX" b="1" dirty="0">
                <a:latin typeface="Times New Roman" panose="02020603050405020304" pitchFamily="18" charset="0"/>
                <a:ea typeface="Times New Roman" panose="02020603050405020304" pitchFamily="18" charset="0"/>
              </a:rPr>
              <a:t>1</a:t>
            </a:r>
            <a:r>
              <a:rPr lang="es-MX" dirty="0">
                <a:latin typeface="Times New Roman" panose="02020603050405020304" pitchFamily="18" charset="0"/>
                <a:ea typeface="Times New Roman" panose="02020603050405020304" pitchFamily="18" charset="0"/>
              </a:rPr>
              <a:t>CaO + </a:t>
            </a:r>
            <a:r>
              <a:rPr lang="es-MX" b="1" dirty="0">
                <a:latin typeface="Times New Roman" panose="02020603050405020304" pitchFamily="18" charset="0"/>
                <a:ea typeface="Times New Roman" panose="02020603050405020304" pitchFamily="18" charset="0"/>
              </a:rPr>
              <a:t>1</a:t>
            </a:r>
            <a:r>
              <a:rPr lang="es-MX" dirty="0">
                <a:latin typeface="Times New Roman" panose="02020603050405020304" pitchFamily="18" charset="0"/>
                <a:ea typeface="Times New Roman" panose="02020603050405020304" pitchFamily="18" charset="0"/>
              </a:rPr>
              <a:t>MgO + </a:t>
            </a:r>
            <a:r>
              <a:rPr lang="es-MX" b="1"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 CaMgSi</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6</a:t>
            </a:r>
            <a:r>
              <a:rPr lang="es-MX" dirty="0">
                <a:latin typeface="Times New Roman" panose="02020603050405020304" pitchFamily="18" charset="0"/>
                <a:ea typeface="Times New Roman" panose="02020603050405020304" pitchFamily="18" charset="0"/>
              </a:rPr>
              <a:t>, un total de </a:t>
            </a:r>
            <a:r>
              <a:rPr lang="es-MX" b="1" i="1" u="sng" dirty="0">
                <a:latin typeface="Times New Roman" panose="02020603050405020304" pitchFamily="18" charset="0"/>
                <a:ea typeface="Times New Roman" panose="02020603050405020304" pitchFamily="18" charset="0"/>
              </a:rPr>
              <a:t>cuatro moléculas</a:t>
            </a:r>
            <a:r>
              <a:rPr lang="es-MX" dirty="0">
                <a:latin typeface="Times New Roman" panose="02020603050405020304" pitchFamily="18" charset="0"/>
                <a:ea typeface="Times New Roman" panose="02020603050405020304" pitchFamily="18" charset="0"/>
              </a:rPr>
              <a:t>, : ¼ (25%) CaO, ¼ (25%) MgO y 2/4 (50%)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La grafica de esta composición molar, cae en la parte interna del triangulo</a:t>
            </a:r>
            <a:endParaRPr lang="es-MX" dirty="0"/>
          </a:p>
        </p:txBody>
      </p:sp>
      <p:pic>
        <p:nvPicPr>
          <p:cNvPr id="3" name="Imagen 2">
            <a:extLst>
              <a:ext uri="{FF2B5EF4-FFF2-40B4-BE49-F238E27FC236}">
                <a16:creationId xmlns:a16="http://schemas.microsoft.com/office/drawing/2014/main" id="{F688665D-482F-4667-9E7A-9C7C7F6BE2C1}"/>
              </a:ext>
            </a:extLst>
          </p:cNvPr>
          <p:cNvPicPr>
            <a:picLocks noChangeAspect="1"/>
          </p:cNvPicPr>
          <p:nvPr/>
        </p:nvPicPr>
        <p:blipFill rotWithShape="1">
          <a:blip r:embed="rId2"/>
          <a:srcRect t="13137" r="9562" b="11372"/>
          <a:stretch/>
        </p:blipFill>
        <p:spPr>
          <a:xfrm>
            <a:off x="6800130" y="1706031"/>
            <a:ext cx="5278647" cy="3922474"/>
          </a:xfrm>
          <a:prstGeom prst="rect">
            <a:avLst/>
          </a:prstGeom>
        </p:spPr>
      </p:pic>
      <p:cxnSp>
        <p:nvCxnSpPr>
          <p:cNvPr id="9" name="Conector recto de flecha 8">
            <a:extLst>
              <a:ext uri="{FF2B5EF4-FFF2-40B4-BE49-F238E27FC236}">
                <a16:creationId xmlns:a16="http://schemas.microsoft.com/office/drawing/2014/main" id="{44F9AE0D-8E83-4678-9230-E1CEC0FB54EB}"/>
              </a:ext>
            </a:extLst>
          </p:cNvPr>
          <p:cNvCxnSpPr>
            <a:cxnSpLocks/>
          </p:cNvCxnSpPr>
          <p:nvPr/>
        </p:nvCxnSpPr>
        <p:spPr>
          <a:xfrm>
            <a:off x="2599708" y="2737621"/>
            <a:ext cx="8163560" cy="8861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28E3CD99-DC61-4854-A1F0-070749932BE4}"/>
              </a:ext>
            </a:extLst>
          </p:cNvPr>
          <p:cNvCxnSpPr>
            <a:cxnSpLocks/>
          </p:cNvCxnSpPr>
          <p:nvPr/>
        </p:nvCxnSpPr>
        <p:spPr>
          <a:xfrm>
            <a:off x="5465852" y="3346750"/>
            <a:ext cx="3229856" cy="2939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77DA4488-21C0-4C71-8DDE-363E9A7B6399}"/>
              </a:ext>
            </a:extLst>
          </p:cNvPr>
          <p:cNvCxnSpPr/>
          <p:nvPr/>
        </p:nvCxnSpPr>
        <p:spPr>
          <a:xfrm flipV="1">
            <a:off x="4962418" y="3666676"/>
            <a:ext cx="4770862" cy="7588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9164320" y="2691466"/>
            <a:ext cx="1598948" cy="281470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flipH="1">
            <a:off x="8695708" y="2737621"/>
            <a:ext cx="1535412" cy="27685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61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7360" y="248078"/>
            <a:ext cx="11277599" cy="923330"/>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rPr>
              <a:t>En el sistema </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-CaO-Al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Los minerales comunes en este sistema son </a:t>
            </a:r>
            <a:r>
              <a:rPr lang="es-MX" b="1" dirty="0">
                <a:latin typeface="Times New Roman" panose="02020603050405020304" pitchFamily="18" charset="0"/>
                <a:ea typeface="Times New Roman" panose="02020603050405020304" pitchFamily="18" charset="0"/>
              </a:rPr>
              <a:t>Cuarzo (Q=SiO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Corindón (Al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el aluminosilicato polimorfo (</a:t>
            </a:r>
            <a:r>
              <a:rPr lang="es-MX" b="1" dirty="0" err="1">
                <a:latin typeface="Times New Roman" panose="02020603050405020304" pitchFamily="18" charset="0"/>
                <a:ea typeface="Times New Roman" panose="02020603050405020304" pitchFamily="18" charset="0"/>
              </a:rPr>
              <a:t>Als</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5</a:t>
            </a:r>
            <a:r>
              <a:rPr lang="es-MX" dirty="0">
                <a:latin typeface="Times New Roman" panose="02020603050405020304" pitchFamily="18" charset="0"/>
                <a:ea typeface="Times New Roman" panose="02020603050405020304" pitchFamily="18" charset="0"/>
              </a:rPr>
              <a:t>), wollastonita (</a:t>
            </a:r>
            <a:r>
              <a:rPr lang="es-MX" b="1" dirty="0" err="1">
                <a:latin typeface="Times New Roman" panose="02020603050405020304" pitchFamily="18" charset="0"/>
                <a:ea typeface="Times New Roman" panose="02020603050405020304" pitchFamily="18" charset="0"/>
              </a:rPr>
              <a:t>wo</a:t>
            </a:r>
            <a:r>
              <a:rPr lang="es-MX" b="1" dirty="0">
                <a:latin typeface="Times New Roman" panose="02020603050405020304" pitchFamily="18" charset="0"/>
                <a:ea typeface="Times New Roman" panose="02020603050405020304" pitchFamily="18" charset="0"/>
              </a:rPr>
              <a:t>=CaSiO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anortita (</a:t>
            </a:r>
            <a:r>
              <a:rPr lang="es-MX" b="1" dirty="0" err="1">
                <a:latin typeface="Times New Roman" panose="02020603050405020304" pitchFamily="18" charset="0"/>
                <a:ea typeface="Times New Roman" panose="02020603050405020304" pitchFamily="18" charset="0"/>
              </a:rPr>
              <a:t>An</a:t>
            </a:r>
            <a:r>
              <a:rPr lang="es-MX" b="1" dirty="0">
                <a:latin typeface="Times New Roman" panose="02020603050405020304" pitchFamily="18" charset="0"/>
                <a:ea typeface="Times New Roman" panose="02020603050405020304" pitchFamily="18" charset="0"/>
              </a:rPr>
              <a:t>=CaAl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y grosularita </a:t>
            </a:r>
            <a:r>
              <a:rPr lang="es-MX" b="1" dirty="0">
                <a:latin typeface="Times New Roman" panose="02020603050405020304" pitchFamily="18" charset="0"/>
                <a:ea typeface="Times New Roman" panose="02020603050405020304" pitchFamily="18" charset="0"/>
              </a:rPr>
              <a:t>(</a:t>
            </a:r>
            <a:r>
              <a:rPr lang="es-MX" b="1" dirty="0" err="1">
                <a:latin typeface="Times New Roman" panose="02020603050405020304" pitchFamily="18" charset="0"/>
                <a:ea typeface="Times New Roman" panose="02020603050405020304" pitchFamily="18" charset="0"/>
              </a:rPr>
              <a:t>Grs</a:t>
            </a:r>
            <a:r>
              <a:rPr lang="es-MX" b="1" dirty="0">
                <a:latin typeface="Times New Roman" panose="02020603050405020304" pitchFamily="18" charset="0"/>
                <a:ea typeface="Times New Roman" panose="02020603050405020304" pitchFamily="18" charset="0"/>
              </a:rPr>
              <a:t>=Ca</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12</a:t>
            </a:r>
            <a:r>
              <a:rPr lang="es-MX" b="1" dirty="0">
                <a:latin typeface="Times New Roman" panose="02020603050405020304" pitchFamily="18" charset="0"/>
                <a:ea typeface="Times New Roman" panose="02020603050405020304" pitchFamily="18" charset="0"/>
              </a:rPr>
              <a:t>).</a:t>
            </a:r>
            <a:endParaRPr lang="es-MX"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11702" r="6667" b="11398"/>
          <a:stretch>
            <a:fillRect/>
          </a:stretch>
        </p:blipFill>
        <p:spPr bwMode="auto">
          <a:xfrm>
            <a:off x="901580" y="1171408"/>
            <a:ext cx="6139784" cy="450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Tabla 16"/>
          <p:cNvGraphicFramePr>
            <a:graphicFrameLocks noGrp="1"/>
          </p:cNvGraphicFramePr>
          <p:nvPr>
            <p:extLst>
              <p:ext uri="{D42A27DB-BD31-4B8C-83A1-F6EECF244321}">
                <p14:modId xmlns:p14="http://schemas.microsoft.com/office/powerpoint/2010/main" val="3901097827"/>
              </p:ext>
            </p:extLst>
          </p:nvPr>
        </p:nvGraphicFramePr>
        <p:xfrm>
          <a:off x="718857" y="5809479"/>
          <a:ext cx="6849318" cy="577347"/>
        </p:xfrm>
        <a:graphic>
          <a:graphicData uri="http://schemas.openxmlformats.org/drawingml/2006/table">
            <a:tbl>
              <a:tblPr/>
              <a:tblGrid>
                <a:gridCol w="1290655">
                  <a:extLst>
                    <a:ext uri="{9D8B030D-6E8A-4147-A177-3AD203B41FA5}">
                      <a16:colId xmlns:a16="http://schemas.microsoft.com/office/drawing/2014/main" val="3500590164"/>
                    </a:ext>
                  </a:extLst>
                </a:gridCol>
                <a:gridCol w="995728">
                  <a:extLst>
                    <a:ext uri="{9D8B030D-6E8A-4147-A177-3AD203B41FA5}">
                      <a16:colId xmlns:a16="http://schemas.microsoft.com/office/drawing/2014/main" val="4177369726"/>
                    </a:ext>
                  </a:extLst>
                </a:gridCol>
                <a:gridCol w="995728">
                  <a:extLst>
                    <a:ext uri="{9D8B030D-6E8A-4147-A177-3AD203B41FA5}">
                      <a16:colId xmlns:a16="http://schemas.microsoft.com/office/drawing/2014/main" val="630125519"/>
                    </a:ext>
                  </a:extLst>
                </a:gridCol>
                <a:gridCol w="995728">
                  <a:extLst>
                    <a:ext uri="{9D8B030D-6E8A-4147-A177-3AD203B41FA5}">
                      <a16:colId xmlns:a16="http://schemas.microsoft.com/office/drawing/2014/main" val="2713729397"/>
                    </a:ext>
                  </a:extLst>
                </a:gridCol>
                <a:gridCol w="894611">
                  <a:extLst>
                    <a:ext uri="{9D8B030D-6E8A-4147-A177-3AD203B41FA5}">
                      <a16:colId xmlns:a16="http://schemas.microsoft.com/office/drawing/2014/main" val="4002634496"/>
                    </a:ext>
                  </a:extLst>
                </a:gridCol>
                <a:gridCol w="792088">
                  <a:extLst>
                    <a:ext uri="{9D8B030D-6E8A-4147-A177-3AD203B41FA5}">
                      <a16:colId xmlns:a16="http://schemas.microsoft.com/office/drawing/2014/main" val="1994124423"/>
                    </a:ext>
                  </a:extLst>
                </a:gridCol>
                <a:gridCol w="884780">
                  <a:extLst>
                    <a:ext uri="{9D8B030D-6E8A-4147-A177-3AD203B41FA5}">
                      <a16:colId xmlns:a16="http://schemas.microsoft.com/office/drawing/2014/main" val="3794778409"/>
                    </a:ext>
                  </a:extLst>
                </a:gridCol>
              </a:tblGrid>
              <a:tr h="192449">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Mineral</a:t>
                      </a:r>
                    </a:p>
                  </a:txBody>
                  <a:tcPr marL="8578" marR="8578" marT="8578" marB="8578" anchor="ctr">
                    <a:lnL>
                      <a:noFill/>
                    </a:lnL>
                    <a:lnR>
                      <a:noFill/>
                    </a:lnR>
                    <a:lnT>
                      <a:noFill/>
                    </a:lnT>
                    <a:lnB>
                      <a:noFill/>
                    </a:lnB>
                  </a:tcPr>
                </a:tc>
                <a:tc>
                  <a:txBody>
                    <a:bodyPr/>
                    <a:lstStyle/>
                    <a:p>
                      <a:pPr algn="ctr">
                        <a:spcAft>
                          <a:spcPts val="0"/>
                        </a:spcAft>
                      </a:pPr>
                      <a:r>
                        <a:rPr lang="es-MX" sz="900" b="1" dirty="0">
                          <a:effectLst/>
                          <a:latin typeface="Times New Roman" panose="02020603050405020304" pitchFamily="18" charset="0"/>
                          <a:ea typeface="Times New Roman" panose="02020603050405020304" pitchFamily="18" charset="0"/>
                        </a:rPr>
                        <a:t>Moles CaO</a:t>
                      </a:r>
                      <a:endParaRPr lang="es-MX" sz="900" dirty="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Moles Al</a:t>
                      </a:r>
                      <a:r>
                        <a:rPr lang="es-MX" sz="900" b="1" baseline="-25000">
                          <a:effectLst/>
                          <a:latin typeface="Times New Roman" panose="02020603050405020304" pitchFamily="18" charset="0"/>
                          <a:ea typeface="Times New Roman" panose="02020603050405020304" pitchFamily="18" charset="0"/>
                        </a:rPr>
                        <a:t>2</a:t>
                      </a:r>
                      <a:r>
                        <a:rPr lang="es-MX" sz="900" b="1">
                          <a:effectLst/>
                          <a:latin typeface="Times New Roman" panose="02020603050405020304" pitchFamily="18" charset="0"/>
                          <a:ea typeface="Times New Roman" panose="02020603050405020304" pitchFamily="18" charset="0"/>
                        </a:rPr>
                        <a:t>O</a:t>
                      </a:r>
                      <a:r>
                        <a:rPr lang="es-MX" sz="900" b="1" baseline="-25000">
                          <a:effectLst/>
                          <a:latin typeface="Times New Roman" panose="02020603050405020304" pitchFamily="18" charset="0"/>
                          <a:ea typeface="Times New Roman" panose="02020603050405020304" pitchFamily="18" charset="0"/>
                        </a:rPr>
                        <a:t>3</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Moles SiO</a:t>
                      </a:r>
                      <a:r>
                        <a:rPr lang="es-MX" sz="900" b="1" baseline="-25000">
                          <a:effectLst/>
                          <a:latin typeface="Times New Roman" panose="02020603050405020304" pitchFamily="18" charset="0"/>
                          <a:ea typeface="Times New Roman" panose="02020603050405020304" pitchFamily="18" charset="0"/>
                        </a:rPr>
                        <a:t>2</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dirty="0">
                          <a:effectLst/>
                          <a:latin typeface="Times New Roman" panose="02020603050405020304" pitchFamily="18" charset="0"/>
                          <a:ea typeface="Times New Roman" panose="02020603050405020304" pitchFamily="18" charset="0"/>
                        </a:rPr>
                        <a:t>%  CaO</a:t>
                      </a:r>
                      <a:endParaRPr lang="es-MX" sz="900" dirty="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 Al</a:t>
                      </a:r>
                      <a:r>
                        <a:rPr lang="es-MX" sz="900" b="1" baseline="-25000">
                          <a:effectLst/>
                          <a:latin typeface="Times New Roman" panose="02020603050405020304" pitchFamily="18" charset="0"/>
                          <a:ea typeface="Times New Roman" panose="02020603050405020304" pitchFamily="18" charset="0"/>
                        </a:rPr>
                        <a:t>2</a:t>
                      </a:r>
                      <a:r>
                        <a:rPr lang="es-MX" sz="900" b="1">
                          <a:effectLst/>
                          <a:latin typeface="Times New Roman" panose="02020603050405020304" pitchFamily="18" charset="0"/>
                          <a:ea typeface="Times New Roman" panose="02020603050405020304" pitchFamily="18" charset="0"/>
                        </a:rPr>
                        <a:t>O</a:t>
                      </a:r>
                      <a:r>
                        <a:rPr lang="es-MX" sz="900" b="1" baseline="-25000">
                          <a:effectLst/>
                          <a:latin typeface="Times New Roman" panose="02020603050405020304" pitchFamily="18" charset="0"/>
                          <a:ea typeface="Times New Roman" panose="02020603050405020304" pitchFamily="18" charset="0"/>
                        </a:rPr>
                        <a:t>3</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 SiO</a:t>
                      </a:r>
                      <a:r>
                        <a:rPr lang="es-MX" sz="900" b="1" baseline="-25000">
                          <a:effectLst/>
                          <a:latin typeface="Times New Roman" panose="02020603050405020304" pitchFamily="18" charset="0"/>
                          <a:ea typeface="Times New Roman" panose="02020603050405020304" pitchFamily="18" charset="0"/>
                        </a:rPr>
                        <a:t>2</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extLst>
                  <a:ext uri="{0D108BD9-81ED-4DB2-BD59-A6C34878D82A}">
                    <a16:rowId xmlns:a16="http://schemas.microsoft.com/office/drawing/2014/main" val="4031117648"/>
                  </a:ext>
                </a:extLst>
              </a:tr>
              <a:tr h="192449">
                <a:tc>
                  <a:txBody>
                    <a:bodyPr/>
                    <a:lstStyle/>
                    <a:p>
                      <a:pPr marL="68580" algn="ctr">
                        <a:spcAft>
                          <a:spcPts val="0"/>
                        </a:spcAft>
                      </a:pPr>
                      <a:r>
                        <a:rPr lang="es-MX" sz="900">
                          <a:effectLst/>
                          <a:latin typeface="Times New Roman" panose="02020603050405020304" pitchFamily="18" charset="0"/>
                          <a:ea typeface="Times New Roman" panose="02020603050405020304" pitchFamily="18" charset="0"/>
                        </a:rPr>
                        <a:t>Anortita (An)</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25</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25</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50</a:t>
                      </a:r>
                    </a:p>
                  </a:txBody>
                  <a:tcPr marL="8578" marR="8578" marT="8578" marB="8578" anchor="ctr">
                    <a:lnL>
                      <a:noFill/>
                    </a:lnL>
                    <a:lnR>
                      <a:noFill/>
                    </a:lnR>
                    <a:lnT>
                      <a:noFill/>
                    </a:lnT>
                    <a:lnB>
                      <a:noFill/>
                    </a:lnB>
                  </a:tcPr>
                </a:tc>
                <a:extLst>
                  <a:ext uri="{0D108BD9-81ED-4DB2-BD59-A6C34878D82A}">
                    <a16:rowId xmlns:a16="http://schemas.microsoft.com/office/drawing/2014/main" val="3412853527"/>
                  </a:ext>
                </a:extLst>
              </a:tr>
              <a:tr h="192449">
                <a:tc>
                  <a:txBody>
                    <a:bodyPr/>
                    <a:lstStyle/>
                    <a:p>
                      <a:pPr marL="68580" algn="ctr">
                        <a:spcAft>
                          <a:spcPts val="0"/>
                        </a:spcAft>
                      </a:pPr>
                      <a:r>
                        <a:rPr lang="es-MX" sz="900">
                          <a:effectLst/>
                          <a:latin typeface="Times New Roman" panose="02020603050405020304" pitchFamily="18" charset="0"/>
                          <a:ea typeface="Times New Roman" panose="02020603050405020304" pitchFamily="18" charset="0"/>
                        </a:rPr>
                        <a:t>Grosularita (Grs)</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43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14</a:t>
                      </a:r>
                    </a:p>
                  </a:txBody>
                  <a:tcPr marL="8578" marR="8578" marT="8578" marB="8578" anchor="ctr">
                    <a:lnL>
                      <a:noFill/>
                    </a:lnL>
                    <a:lnR>
                      <a:noFill/>
                    </a:lnR>
                    <a:lnT>
                      <a:noFill/>
                    </a:lnT>
                    <a:lnB>
                      <a:noFill/>
                    </a:lnB>
                  </a:tcPr>
                </a:tc>
                <a:tc>
                  <a:txBody>
                    <a:bodyPr/>
                    <a:lstStyle/>
                    <a:p>
                      <a:pPr algn="ctr">
                        <a:spcAft>
                          <a:spcPts val="0"/>
                        </a:spcAft>
                      </a:pPr>
                      <a:r>
                        <a:rPr lang="es-MX" sz="900" dirty="0">
                          <a:effectLst/>
                          <a:latin typeface="Times New Roman" panose="02020603050405020304" pitchFamily="18" charset="0"/>
                          <a:ea typeface="Times New Roman" panose="02020603050405020304" pitchFamily="18" charset="0"/>
                        </a:rPr>
                        <a:t>43</a:t>
                      </a:r>
                    </a:p>
                  </a:txBody>
                  <a:tcPr marL="8578" marR="8578" marT="8578" marB="8578" anchor="ctr">
                    <a:lnL>
                      <a:noFill/>
                    </a:lnL>
                    <a:lnR>
                      <a:noFill/>
                    </a:lnR>
                    <a:lnT>
                      <a:noFill/>
                    </a:lnT>
                    <a:lnB>
                      <a:noFill/>
                    </a:lnB>
                  </a:tcPr>
                </a:tc>
                <a:extLst>
                  <a:ext uri="{0D108BD9-81ED-4DB2-BD59-A6C34878D82A}">
                    <a16:rowId xmlns:a16="http://schemas.microsoft.com/office/drawing/2014/main" val="3347915789"/>
                  </a:ext>
                </a:extLst>
              </a:tr>
            </a:tbl>
          </a:graphicData>
        </a:graphic>
      </p:graphicFrame>
      <p:cxnSp>
        <p:nvCxnSpPr>
          <p:cNvPr id="3" name="Conector recto 2"/>
          <p:cNvCxnSpPr/>
          <p:nvPr/>
        </p:nvCxnSpPr>
        <p:spPr>
          <a:xfrm flipV="1">
            <a:off x="549849" y="3666506"/>
            <a:ext cx="6110344" cy="88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2634926" y="2298925"/>
            <a:ext cx="2183803" cy="35507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H="1">
            <a:off x="2269188" y="1508564"/>
            <a:ext cx="2549541" cy="43410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4617684" y="1213775"/>
            <a:ext cx="583814" cy="369332"/>
          </a:xfrm>
          <a:prstGeom prst="rect">
            <a:avLst/>
          </a:prstGeom>
          <a:noFill/>
        </p:spPr>
        <p:txBody>
          <a:bodyPr wrap="none" rtlCol="0">
            <a:spAutoFit/>
          </a:bodyPr>
          <a:lstStyle/>
          <a:p>
            <a:r>
              <a:rPr lang="es-MX" dirty="0"/>
              <a:t>14%</a:t>
            </a:r>
          </a:p>
        </p:txBody>
      </p:sp>
      <p:sp>
        <p:nvSpPr>
          <p:cNvPr id="18" name="CuadroTexto 17"/>
          <p:cNvSpPr txBox="1"/>
          <p:nvPr/>
        </p:nvSpPr>
        <p:spPr>
          <a:xfrm>
            <a:off x="164537" y="3570760"/>
            <a:ext cx="418704" cy="369332"/>
          </a:xfrm>
          <a:prstGeom prst="rect">
            <a:avLst/>
          </a:prstGeom>
          <a:noFill/>
        </p:spPr>
        <p:txBody>
          <a:bodyPr wrap="none" rtlCol="0">
            <a:spAutoFit/>
          </a:bodyPr>
          <a:lstStyle/>
          <a:p>
            <a:r>
              <a:rPr lang="es-MX" dirty="0"/>
              <a:t>43</a:t>
            </a:r>
          </a:p>
        </p:txBody>
      </p:sp>
      <p:sp>
        <p:nvSpPr>
          <p:cNvPr id="20" name="CuadroTexto 19"/>
          <p:cNvSpPr txBox="1"/>
          <p:nvPr/>
        </p:nvSpPr>
        <p:spPr>
          <a:xfrm>
            <a:off x="2481540" y="1967936"/>
            <a:ext cx="418704" cy="369332"/>
          </a:xfrm>
          <a:prstGeom prst="rect">
            <a:avLst/>
          </a:prstGeom>
          <a:noFill/>
        </p:spPr>
        <p:txBody>
          <a:bodyPr wrap="none" rtlCol="0">
            <a:spAutoFit/>
          </a:bodyPr>
          <a:lstStyle/>
          <a:p>
            <a:r>
              <a:rPr lang="es-MX" dirty="0"/>
              <a:t>43</a:t>
            </a:r>
          </a:p>
        </p:txBody>
      </p:sp>
      <p:sp>
        <p:nvSpPr>
          <p:cNvPr id="2" name="CuadroTexto 1">
            <a:extLst>
              <a:ext uri="{FF2B5EF4-FFF2-40B4-BE49-F238E27FC236}">
                <a16:creationId xmlns:a16="http://schemas.microsoft.com/office/drawing/2014/main" id="{0F124B2D-779C-4B9B-8494-93F76BD23CC2}"/>
              </a:ext>
            </a:extLst>
          </p:cNvPr>
          <p:cNvSpPr txBox="1"/>
          <p:nvPr/>
        </p:nvSpPr>
        <p:spPr>
          <a:xfrm>
            <a:off x="6042572" y="1467928"/>
            <a:ext cx="5793827" cy="1661993"/>
          </a:xfrm>
          <a:prstGeom prst="rect">
            <a:avLst/>
          </a:prstGeom>
          <a:noFill/>
        </p:spPr>
        <p:txBody>
          <a:bodyPr wrap="square" rtlCol="0">
            <a:spAutoFit/>
          </a:bodyPr>
          <a:lstStyle/>
          <a:p>
            <a:r>
              <a:rPr lang="es-MX" sz="1700" b="1" dirty="0">
                <a:latin typeface="Times New Roman" panose="02020603050405020304" pitchFamily="18" charset="0"/>
                <a:cs typeface="Times New Roman" panose="02020603050405020304" pitchFamily="18" charset="0"/>
              </a:rPr>
              <a:t>SiO</a:t>
            </a:r>
            <a:r>
              <a:rPr lang="es-MX" sz="1700" b="1"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=Cuarzo</a:t>
            </a:r>
          </a:p>
          <a:p>
            <a:r>
              <a:rPr lang="es-MX" sz="1700" b="1" dirty="0">
                <a:latin typeface="Times New Roman" panose="02020603050405020304" pitchFamily="18" charset="0"/>
                <a:cs typeface="Times New Roman" panose="02020603050405020304" pitchFamily="18" charset="0"/>
              </a:rPr>
              <a:t>Al</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a:t>
            </a:r>
            <a:r>
              <a:rPr lang="es-MX" sz="1700" b="1" baseline="-25000" dirty="0">
                <a:latin typeface="Times New Roman" panose="02020603050405020304" pitchFamily="18" charset="0"/>
                <a:cs typeface="Times New Roman" panose="02020603050405020304" pitchFamily="18" charset="0"/>
              </a:rPr>
              <a:t>3</a:t>
            </a:r>
            <a:r>
              <a:rPr lang="es-MX" sz="1700" dirty="0">
                <a:latin typeface="Times New Roman" panose="02020603050405020304" pitchFamily="18" charset="0"/>
                <a:cs typeface="Times New Roman" panose="02020603050405020304" pitchFamily="18" charset="0"/>
              </a:rPr>
              <a:t>=Corindón</a:t>
            </a:r>
          </a:p>
          <a:p>
            <a:r>
              <a:rPr lang="es-MX" sz="1700" b="1" dirty="0">
                <a:latin typeface="Times New Roman" panose="02020603050405020304" pitchFamily="18" charset="0"/>
                <a:cs typeface="Times New Roman" panose="02020603050405020304" pitchFamily="18" charset="0"/>
              </a:rPr>
              <a:t>1CaO+1Al</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a:t>
            </a:r>
            <a:r>
              <a:rPr lang="es-MX" sz="1700" b="1" baseline="-25000" dirty="0">
                <a:latin typeface="Times New Roman" panose="02020603050405020304" pitchFamily="18" charset="0"/>
                <a:cs typeface="Times New Roman" panose="02020603050405020304" pitchFamily="18" charset="0"/>
              </a:rPr>
              <a:t>3</a:t>
            </a:r>
            <a:r>
              <a:rPr lang="es-MX" sz="1700" b="1" dirty="0">
                <a:latin typeface="Times New Roman" panose="02020603050405020304" pitchFamily="18" charset="0"/>
                <a:cs typeface="Times New Roman" panose="02020603050405020304" pitchFamily="18" charset="0"/>
              </a:rPr>
              <a:t>+2SiO</a:t>
            </a:r>
            <a:r>
              <a:rPr lang="es-MX" sz="1700" b="1"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=1/4+1/4+2/4=</a:t>
            </a:r>
            <a:r>
              <a:rPr lang="es-MX" sz="1700" b="1" dirty="0">
                <a:solidFill>
                  <a:srgbClr val="FF0000"/>
                </a:solidFill>
                <a:latin typeface="Times New Roman" panose="02020603050405020304" pitchFamily="18" charset="0"/>
                <a:cs typeface="Times New Roman" panose="02020603050405020304" pitchFamily="18" charset="0"/>
              </a:rPr>
              <a:t>25+25+50</a:t>
            </a:r>
            <a:r>
              <a:rPr lang="es-MX" sz="1700" dirty="0">
                <a:latin typeface="Times New Roman" panose="02020603050405020304" pitchFamily="18" charset="0"/>
                <a:cs typeface="Times New Roman" panose="02020603050405020304" pitchFamily="18" charset="0"/>
              </a:rPr>
              <a:t>=</a:t>
            </a:r>
            <a:r>
              <a:rPr lang="es-MX" sz="1700" b="1" dirty="0" err="1">
                <a:latin typeface="Times New Roman" panose="02020603050405020304" pitchFamily="18" charset="0"/>
                <a:cs typeface="Times New Roman" panose="02020603050405020304" pitchFamily="18" charset="0"/>
              </a:rPr>
              <a:t>An</a:t>
            </a:r>
            <a:endParaRPr lang="es-MX" sz="1700" b="1" dirty="0">
              <a:latin typeface="Times New Roman" panose="02020603050405020304" pitchFamily="18" charset="0"/>
              <a:cs typeface="Times New Roman" panose="02020603050405020304" pitchFamily="18" charset="0"/>
            </a:endParaRPr>
          </a:p>
          <a:p>
            <a:r>
              <a:rPr lang="es-MX" sz="1700" b="1" dirty="0">
                <a:latin typeface="Times New Roman" panose="02020603050405020304" pitchFamily="18" charset="0"/>
                <a:cs typeface="Times New Roman" panose="02020603050405020304" pitchFamily="18" charset="0"/>
              </a:rPr>
              <a:t>3CaO+1Al</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a:t>
            </a:r>
            <a:r>
              <a:rPr lang="es-MX" sz="1700" b="1" baseline="-25000" dirty="0">
                <a:latin typeface="Times New Roman" panose="02020603050405020304" pitchFamily="18" charset="0"/>
                <a:cs typeface="Times New Roman" panose="02020603050405020304" pitchFamily="18" charset="0"/>
              </a:rPr>
              <a:t>3</a:t>
            </a:r>
            <a:r>
              <a:rPr lang="es-MX" sz="1700" b="1" dirty="0">
                <a:latin typeface="Times New Roman" panose="02020603050405020304" pitchFamily="18" charset="0"/>
                <a:cs typeface="Times New Roman" panose="02020603050405020304" pitchFamily="18" charset="0"/>
              </a:rPr>
              <a:t>+3SiO</a:t>
            </a:r>
            <a:r>
              <a:rPr lang="es-MX" sz="1700" b="1"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=(3/7)+(1/7)+(3/7)=</a:t>
            </a:r>
            <a:r>
              <a:rPr lang="es-MX" sz="1700" b="1" dirty="0">
                <a:solidFill>
                  <a:srgbClr val="FF0000"/>
                </a:solidFill>
                <a:latin typeface="Times New Roman" panose="02020603050405020304" pitchFamily="18" charset="0"/>
                <a:cs typeface="Times New Roman" panose="02020603050405020304" pitchFamily="18" charset="0"/>
              </a:rPr>
              <a:t>42.9+14.2+42.9</a:t>
            </a:r>
            <a:r>
              <a:rPr lang="es-MX" sz="1700" dirty="0">
                <a:latin typeface="Times New Roman" panose="02020603050405020304" pitchFamily="18" charset="0"/>
                <a:cs typeface="Times New Roman" panose="02020603050405020304" pitchFamily="18" charset="0"/>
              </a:rPr>
              <a:t>=</a:t>
            </a:r>
            <a:r>
              <a:rPr lang="es-MX" sz="1700" b="1" dirty="0" err="1">
                <a:latin typeface="Times New Roman" panose="02020603050405020304" pitchFamily="18" charset="0"/>
                <a:cs typeface="Times New Roman" panose="02020603050405020304" pitchFamily="18" charset="0"/>
              </a:rPr>
              <a:t>Grs</a:t>
            </a:r>
            <a:endParaRPr lang="es-MX" sz="1700" b="1" dirty="0">
              <a:latin typeface="Times New Roman" panose="02020603050405020304" pitchFamily="18" charset="0"/>
              <a:cs typeface="Times New Roman" panose="02020603050405020304" pitchFamily="18" charset="0"/>
            </a:endParaRPr>
          </a:p>
          <a:p>
            <a:r>
              <a:rPr lang="es-MX" sz="1700" b="1" dirty="0">
                <a:latin typeface="Times New Roman" panose="02020603050405020304" pitchFamily="18" charset="0"/>
                <a:cs typeface="Times New Roman" panose="02020603050405020304" pitchFamily="18" charset="0"/>
              </a:rPr>
              <a:t>1CaO+1SiO</a:t>
            </a:r>
            <a:r>
              <a:rPr lang="es-MX" sz="1700" b="1"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=1/2+1/2=</a:t>
            </a:r>
            <a:r>
              <a:rPr lang="es-MX" sz="1700" b="1" dirty="0">
                <a:solidFill>
                  <a:srgbClr val="FF0000"/>
                </a:solidFill>
                <a:latin typeface="Times New Roman" panose="02020603050405020304" pitchFamily="18" charset="0"/>
                <a:cs typeface="Times New Roman" panose="02020603050405020304" pitchFamily="18" charset="0"/>
              </a:rPr>
              <a:t>50+50</a:t>
            </a:r>
            <a:r>
              <a:rPr lang="es-MX" sz="1700" dirty="0">
                <a:latin typeface="Times New Roman" panose="02020603050405020304" pitchFamily="18" charset="0"/>
                <a:cs typeface="Times New Roman" panose="02020603050405020304" pitchFamily="18" charset="0"/>
              </a:rPr>
              <a:t>=</a:t>
            </a:r>
            <a:r>
              <a:rPr lang="es-MX" sz="1700" b="1" dirty="0" err="1">
                <a:latin typeface="Times New Roman" panose="02020603050405020304" pitchFamily="18" charset="0"/>
                <a:cs typeface="Times New Roman" panose="02020603050405020304" pitchFamily="18" charset="0"/>
              </a:rPr>
              <a:t>Wo</a:t>
            </a:r>
            <a:endParaRPr lang="es-MX" sz="1700" b="1" dirty="0">
              <a:latin typeface="Times New Roman" panose="02020603050405020304" pitchFamily="18" charset="0"/>
              <a:cs typeface="Times New Roman" panose="02020603050405020304" pitchFamily="18" charset="0"/>
            </a:endParaRPr>
          </a:p>
          <a:p>
            <a:r>
              <a:rPr lang="es-MX" sz="1700" b="1" dirty="0">
                <a:latin typeface="Times New Roman" panose="02020603050405020304" pitchFamily="18" charset="0"/>
                <a:cs typeface="Times New Roman" panose="02020603050405020304" pitchFamily="18" charset="0"/>
              </a:rPr>
              <a:t>1Al</a:t>
            </a:r>
            <a:r>
              <a:rPr lang="es-MX" sz="1700" b="1" baseline="-25000" dirty="0">
                <a:latin typeface="Times New Roman" panose="02020603050405020304" pitchFamily="18" charset="0"/>
                <a:cs typeface="Times New Roman" panose="02020603050405020304" pitchFamily="18" charset="0"/>
              </a:rPr>
              <a:t>2</a:t>
            </a:r>
            <a:r>
              <a:rPr lang="es-MX" sz="1700" b="1" dirty="0">
                <a:latin typeface="Times New Roman" panose="02020603050405020304" pitchFamily="18" charset="0"/>
                <a:cs typeface="Times New Roman" panose="02020603050405020304" pitchFamily="18" charset="0"/>
              </a:rPr>
              <a:t>O</a:t>
            </a:r>
            <a:r>
              <a:rPr lang="es-MX" sz="1700" b="1" baseline="-25000" dirty="0">
                <a:latin typeface="Times New Roman" panose="02020603050405020304" pitchFamily="18" charset="0"/>
                <a:cs typeface="Times New Roman" panose="02020603050405020304" pitchFamily="18" charset="0"/>
              </a:rPr>
              <a:t>3</a:t>
            </a:r>
            <a:r>
              <a:rPr lang="es-MX" sz="1700" b="1" dirty="0">
                <a:latin typeface="Times New Roman" panose="02020603050405020304" pitchFamily="18" charset="0"/>
                <a:cs typeface="Times New Roman" panose="02020603050405020304" pitchFamily="18" charset="0"/>
              </a:rPr>
              <a:t>+1SiO</a:t>
            </a:r>
            <a:r>
              <a:rPr lang="es-MX" sz="1700" b="1" baseline="-25000" dirty="0">
                <a:latin typeface="Times New Roman" panose="02020603050405020304" pitchFamily="18" charset="0"/>
                <a:cs typeface="Times New Roman" panose="02020603050405020304" pitchFamily="18" charset="0"/>
              </a:rPr>
              <a:t>2</a:t>
            </a:r>
            <a:r>
              <a:rPr lang="es-MX" sz="1700" dirty="0">
                <a:latin typeface="Times New Roman" panose="02020603050405020304" pitchFamily="18" charset="0"/>
                <a:cs typeface="Times New Roman" panose="02020603050405020304" pitchFamily="18" charset="0"/>
              </a:rPr>
              <a:t>=1/2+1/2=</a:t>
            </a:r>
            <a:r>
              <a:rPr lang="es-MX" sz="1700" b="1" dirty="0">
                <a:solidFill>
                  <a:srgbClr val="FF0000"/>
                </a:solidFill>
                <a:latin typeface="Times New Roman" panose="02020603050405020304" pitchFamily="18" charset="0"/>
                <a:cs typeface="Times New Roman" panose="02020603050405020304" pitchFamily="18" charset="0"/>
              </a:rPr>
              <a:t>50+50</a:t>
            </a:r>
            <a:r>
              <a:rPr lang="es-MX" sz="1700" dirty="0">
                <a:latin typeface="Times New Roman" panose="02020603050405020304" pitchFamily="18" charset="0"/>
                <a:cs typeface="Times New Roman" panose="02020603050405020304" pitchFamily="18" charset="0"/>
              </a:rPr>
              <a:t>=</a:t>
            </a:r>
            <a:r>
              <a:rPr lang="es-MX" sz="1700" b="1" dirty="0">
                <a:latin typeface="Times New Roman" panose="02020603050405020304" pitchFamily="18" charset="0"/>
                <a:cs typeface="Times New Roman" panose="02020603050405020304" pitchFamily="18" charset="0"/>
              </a:rPr>
              <a:t>Sil, </a:t>
            </a:r>
            <a:r>
              <a:rPr lang="es-MX" sz="1700" b="1" dirty="0" err="1">
                <a:latin typeface="Times New Roman" panose="02020603050405020304" pitchFamily="18" charset="0"/>
                <a:cs typeface="Times New Roman" panose="02020603050405020304" pitchFamily="18" charset="0"/>
              </a:rPr>
              <a:t>And,Cia</a:t>
            </a:r>
            <a:endParaRPr lang="es-MX" sz="1700" b="1"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BAB74717-60C9-4EED-9985-7A7BCF0EB43C}"/>
              </a:ext>
            </a:extLst>
          </p:cNvPr>
          <p:cNvSpPr/>
          <p:nvPr/>
        </p:nvSpPr>
        <p:spPr>
          <a:xfrm>
            <a:off x="6813579" y="3519877"/>
            <a:ext cx="4147289" cy="646331"/>
          </a:xfrm>
          <a:prstGeom prst="rect">
            <a:avLst/>
          </a:prstGeom>
        </p:spPr>
        <p:txBody>
          <a:bodyPr wrap="none">
            <a:spAutoFit/>
          </a:bodyPr>
          <a:lstStyle/>
          <a:p>
            <a:r>
              <a:rPr lang="es-MX" b="1" dirty="0">
                <a:latin typeface="Times New Roman" panose="02020603050405020304" pitchFamily="18" charset="0"/>
                <a:ea typeface="Times New Roman" panose="02020603050405020304" pitchFamily="18" charset="0"/>
              </a:rPr>
              <a:t>Ca</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12</a:t>
            </a:r>
            <a:r>
              <a:rPr lang="es-MX" b="1" dirty="0">
                <a:latin typeface="Times New Roman" panose="02020603050405020304" pitchFamily="18" charset="0"/>
                <a:ea typeface="Times New Roman" panose="02020603050405020304" pitchFamily="18" charset="0"/>
              </a:rPr>
              <a:t>=3CaO+1Al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+3SiO</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=100</a:t>
            </a:r>
          </a:p>
          <a:p>
            <a:r>
              <a:rPr lang="es-MX" b="1" dirty="0">
                <a:latin typeface="Times New Roman" panose="02020603050405020304" pitchFamily="18" charset="0"/>
              </a:rPr>
              <a:t>                           3/7       1/7       3/7</a:t>
            </a:r>
          </a:p>
        </p:txBody>
      </p:sp>
    </p:spTree>
    <p:extLst>
      <p:ext uri="{BB962C8B-B14F-4D97-AF65-F5344CB8AC3E}">
        <p14:creationId xmlns:p14="http://schemas.microsoft.com/office/powerpoint/2010/main" val="139773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40465" y="248078"/>
            <a:ext cx="10853195" cy="923330"/>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rPr>
              <a:t>En el sistema </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-CaO-Al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Los minerales comunes en este sistema son </a:t>
            </a:r>
            <a:r>
              <a:rPr lang="es-MX" b="1" dirty="0">
                <a:latin typeface="Times New Roman" panose="02020603050405020304" pitchFamily="18" charset="0"/>
                <a:ea typeface="Times New Roman" panose="02020603050405020304" pitchFamily="18" charset="0"/>
              </a:rPr>
              <a:t>Cuarzo (Q=SiO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Corindón (Al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el aluminosilicato polimorfo (</a:t>
            </a:r>
            <a:r>
              <a:rPr lang="es-MX" b="1" dirty="0" err="1">
                <a:latin typeface="Times New Roman" panose="02020603050405020304" pitchFamily="18" charset="0"/>
                <a:ea typeface="Times New Roman" panose="02020603050405020304" pitchFamily="18" charset="0"/>
              </a:rPr>
              <a:t>Als</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5</a:t>
            </a:r>
            <a:r>
              <a:rPr lang="es-MX" dirty="0">
                <a:latin typeface="Times New Roman" panose="02020603050405020304" pitchFamily="18" charset="0"/>
                <a:ea typeface="Times New Roman" panose="02020603050405020304" pitchFamily="18" charset="0"/>
              </a:rPr>
              <a:t>), wollastonita (</a:t>
            </a:r>
            <a:r>
              <a:rPr lang="es-MX" b="1" dirty="0" err="1">
                <a:latin typeface="Times New Roman" panose="02020603050405020304" pitchFamily="18" charset="0"/>
                <a:ea typeface="Times New Roman" panose="02020603050405020304" pitchFamily="18" charset="0"/>
              </a:rPr>
              <a:t>wo</a:t>
            </a:r>
            <a:r>
              <a:rPr lang="es-MX" b="1" dirty="0">
                <a:latin typeface="Times New Roman" panose="02020603050405020304" pitchFamily="18" charset="0"/>
                <a:ea typeface="Times New Roman" panose="02020603050405020304" pitchFamily="18" charset="0"/>
              </a:rPr>
              <a:t>=CaSiO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anortita (</a:t>
            </a:r>
            <a:r>
              <a:rPr lang="es-MX" b="1" dirty="0" err="1">
                <a:latin typeface="Times New Roman" panose="02020603050405020304" pitchFamily="18" charset="0"/>
                <a:ea typeface="Times New Roman" panose="02020603050405020304" pitchFamily="18" charset="0"/>
              </a:rPr>
              <a:t>An</a:t>
            </a:r>
            <a:r>
              <a:rPr lang="es-MX" b="1" dirty="0">
                <a:latin typeface="Times New Roman" panose="02020603050405020304" pitchFamily="18" charset="0"/>
                <a:ea typeface="Times New Roman" panose="02020603050405020304" pitchFamily="18" charset="0"/>
              </a:rPr>
              <a:t>=CaAl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y grosularita </a:t>
            </a:r>
            <a:r>
              <a:rPr lang="es-MX" b="1" dirty="0">
                <a:latin typeface="Times New Roman" panose="02020603050405020304" pitchFamily="18" charset="0"/>
                <a:ea typeface="Times New Roman" panose="02020603050405020304" pitchFamily="18" charset="0"/>
              </a:rPr>
              <a:t>(</a:t>
            </a:r>
            <a:r>
              <a:rPr lang="es-MX" b="1" dirty="0" err="1">
                <a:latin typeface="Times New Roman" panose="02020603050405020304" pitchFamily="18" charset="0"/>
                <a:ea typeface="Times New Roman" panose="02020603050405020304" pitchFamily="18" charset="0"/>
              </a:rPr>
              <a:t>Grs</a:t>
            </a:r>
            <a:r>
              <a:rPr lang="es-MX" b="1" dirty="0">
                <a:latin typeface="Times New Roman" panose="02020603050405020304" pitchFamily="18" charset="0"/>
                <a:ea typeface="Times New Roman" panose="02020603050405020304" pitchFamily="18" charset="0"/>
              </a:rPr>
              <a:t>=Ca</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Si</a:t>
            </a:r>
            <a:r>
              <a:rPr lang="es-MX" b="1" baseline="-25000" dirty="0">
                <a:latin typeface="Times New Roman" panose="02020603050405020304" pitchFamily="18" charset="0"/>
                <a:ea typeface="Times New Roman" panose="02020603050405020304" pitchFamily="18" charset="0"/>
              </a:rPr>
              <a:t>3</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12</a:t>
            </a:r>
            <a:r>
              <a:rPr lang="es-MX" b="1" dirty="0">
                <a:latin typeface="Times New Roman" panose="02020603050405020304" pitchFamily="18" charset="0"/>
                <a:ea typeface="Times New Roman" panose="02020603050405020304" pitchFamily="18" charset="0"/>
              </a:rPr>
              <a:t>).</a:t>
            </a:r>
            <a:endParaRPr lang="es-MX"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t="11702" r="6667" b="11398"/>
          <a:stretch>
            <a:fillRect/>
          </a:stretch>
        </p:blipFill>
        <p:spPr bwMode="auto">
          <a:xfrm>
            <a:off x="2481745" y="1602069"/>
            <a:ext cx="6139784" cy="450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ector recto de flecha 5"/>
          <p:cNvCxnSpPr/>
          <p:nvPr/>
        </p:nvCxnSpPr>
        <p:spPr>
          <a:xfrm>
            <a:off x="2812648" y="1041722"/>
            <a:ext cx="2210765" cy="30325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H="1">
            <a:off x="5798916" y="821803"/>
            <a:ext cx="3588152" cy="30349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4572000" y="821803"/>
            <a:ext cx="2303362" cy="30349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4614892" y="821803"/>
            <a:ext cx="2561413" cy="30349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H="1">
            <a:off x="8055980" y="544010"/>
            <a:ext cx="2870521" cy="52549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Tabla 16"/>
          <p:cNvGraphicFramePr>
            <a:graphicFrameLocks noGrp="1"/>
          </p:cNvGraphicFramePr>
          <p:nvPr/>
        </p:nvGraphicFramePr>
        <p:xfrm>
          <a:off x="2299022" y="6240140"/>
          <a:ext cx="6849318" cy="577347"/>
        </p:xfrm>
        <a:graphic>
          <a:graphicData uri="http://schemas.openxmlformats.org/drawingml/2006/table">
            <a:tbl>
              <a:tblPr/>
              <a:tblGrid>
                <a:gridCol w="1290655">
                  <a:extLst>
                    <a:ext uri="{9D8B030D-6E8A-4147-A177-3AD203B41FA5}">
                      <a16:colId xmlns:a16="http://schemas.microsoft.com/office/drawing/2014/main" val="3500590164"/>
                    </a:ext>
                  </a:extLst>
                </a:gridCol>
                <a:gridCol w="995728">
                  <a:extLst>
                    <a:ext uri="{9D8B030D-6E8A-4147-A177-3AD203B41FA5}">
                      <a16:colId xmlns:a16="http://schemas.microsoft.com/office/drawing/2014/main" val="4177369726"/>
                    </a:ext>
                  </a:extLst>
                </a:gridCol>
                <a:gridCol w="995728">
                  <a:extLst>
                    <a:ext uri="{9D8B030D-6E8A-4147-A177-3AD203B41FA5}">
                      <a16:colId xmlns:a16="http://schemas.microsoft.com/office/drawing/2014/main" val="630125519"/>
                    </a:ext>
                  </a:extLst>
                </a:gridCol>
                <a:gridCol w="995728">
                  <a:extLst>
                    <a:ext uri="{9D8B030D-6E8A-4147-A177-3AD203B41FA5}">
                      <a16:colId xmlns:a16="http://schemas.microsoft.com/office/drawing/2014/main" val="2713729397"/>
                    </a:ext>
                  </a:extLst>
                </a:gridCol>
                <a:gridCol w="894611">
                  <a:extLst>
                    <a:ext uri="{9D8B030D-6E8A-4147-A177-3AD203B41FA5}">
                      <a16:colId xmlns:a16="http://schemas.microsoft.com/office/drawing/2014/main" val="4002634496"/>
                    </a:ext>
                  </a:extLst>
                </a:gridCol>
                <a:gridCol w="792088">
                  <a:extLst>
                    <a:ext uri="{9D8B030D-6E8A-4147-A177-3AD203B41FA5}">
                      <a16:colId xmlns:a16="http://schemas.microsoft.com/office/drawing/2014/main" val="1994124423"/>
                    </a:ext>
                  </a:extLst>
                </a:gridCol>
                <a:gridCol w="884780">
                  <a:extLst>
                    <a:ext uri="{9D8B030D-6E8A-4147-A177-3AD203B41FA5}">
                      <a16:colId xmlns:a16="http://schemas.microsoft.com/office/drawing/2014/main" val="3794778409"/>
                    </a:ext>
                  </a:extLst>
                </a:gridCol>
              </a:tblGrid>
              <a:tr h="192449">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Mineral</a:t>
                      </a:r>
                    </a:p>
                  </a:txBody>
                  <a:tcPr marL="8578" marR="8578" marT="8578" marB="8578" anchor="ctr">
                    <a:lnL>
                      <a:noFill/>
                    </a:lnL>
                    <a:lnR>
                      <a:noFill/>
                    </a:lnR>
                    <a:lnT>
                      <a:noFill/>
                    </a:lnT>
                    <a:lnB>
                      <a:noFill/>
                    </a:lnB>
                  </a:tcPr>
                </a:tc>
                <a:tc>
                  <a:txBody>
                    <a:bodyPr/>
                    <a:lstStyle/>
                    <a:p>
                      <a:pPr algn="ctr">
                        <a:spcAft>
                          <a:spcPts val="0"/>
                        </a:spcAft>
                      </a:pPr>
                      <a:r>
                        <a:rPr lang="es-MX" sz="900" b="1" dirty="0">
                          <a:effectLst/>
                          <a:latin typeface="Times New Roman" panose="02020603050405020304" pitchFamily="18" charset="0"/>
                          <a:ea typeface="Times New Roman" panose="02020603050405020304" pitchFamily="18" charset="0"/>
                        </a:rPr>
                        <a:t>Moles CaO</a:t>
                      </a:r>
                      <a:endParaRPr lang="es-MX" sz="900" dirty="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Moles Al</a:t>
                      </a:r>
                      <a:r>
                        <a:rPr lang="es-MX" sz="900" b="1" baseline="-25000">
                          <a:effectLst/>
                          <a:latin typeface="Times New Roman" panose="02020603050405020304" pitchFamily="18" charset="0"/>
                          <a:ea typeface="Times New Roman" panose="02020603050405020304" pitchFamily="18" charset="0"/>
                        </a:rPr>
                        <a:t>2</a:t>
                      </a:r>
                      <a:r>
                        <a:rPr lang="es-MX" sz="900" b="1">
                          <a:effectLst/>
                          <a:latin typeface="Times New Roman" panose="02020603050405020304" pitchFamily="18" charset="0"/>
                          <a:ea typeface="Times New Roman" panose="02020603050405020304" pitchFamily="18" charset="0"/>
                        </a:rPr>
                        <a:t>O</a:t>
                      </a:r>
                      <a:r>
                        <a:rPr lang="es-MX" sz="900" b="1" baseline="-25000">
                          <a:effectLst/>
                          <a:latin typeface="Times New Roman" panose="02020603050405020304" pitchFamily="18" charset="0"/>
                          <a:ea typeface="Times New Roman" panose="02020603050405020304" pitchFamily="18" charset="0"/>
                        </a:rPr>
                        <a:t>3</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Moles SiO</a:t>
                      </a:r>
                      <a:r>
                        <a:rPr lang="es-MX" sz="900" b="1" baseline="-25000">
                          <a:effectLst/>
                          <a:latin typeface="Times New Roman" panose="02020603050405020304" pitchFamily="18" charset="0"/>
                          <a:ea typeface="Times New Roman" panose="02020603050405020304" pitchFamily="18" charset="0"/>
                        </a:rPr>
                        <a:t>2</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dirty="0">
                          <a:effectLst/>
                          <a:latin typeface="Times New Roman" panose="02020603050405020304" pitchFamily="18" charset="0"/>
                          <a:ea typeface="Times New Roman" panose="02020603050405020304" pitchFamily="18" charset="0"/>
                        </a:rPr>
                        <a:t>%  CaO</a:t>
                      </a:r>
                      <a:endParaRPr lang="es-MX" sz="900" dirty="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 Al</a:t>
                      </a:r>
                      <a:r>
                        <a:rPr lang="es-MX" sz="900" b="1" baseline="-25000">
                          <a:effectLst/>
                          <a:latin typeface="Times New Roman" panose="02020603050405020304" pitchFamily="18" charset="0"/>
                          <a:ea typeface="Times New Roman" panose="02020603050405020304" pitchFamily="18" charset="0"/>
                        </a:rPr>
                        <a:t>2</a:t>
                      </a:r>
                      <a:r>
                        <a:rPr lang="es-MX" sz="900" b="1">
                          <a:effectLst/>
                          <a:latin typeface="Times New Roman" panose="02020603050405020304" pitchFamily="18" charset="0"/>
                          <a:ea typeface="Times New Roman" panose="02020603050405020304" pitchFamily="18" charset="0"/>
                        </a:rPr>
                        <a:t>O</a:t>
                      </a:r>
                      <a:r>
                        <a:rPr lang="es-MX" sz="900" b="1" baseline="-25000">
                          <a:effectLst/>
                          <a:latin typeface="Times New Roman" panose="02020603050405020304" pitchFamily="18" charset="0"/>
                          <a:ea typeface="Times New Roman" panose="02020603050405020304" pitchFamily="18" charset="0"/>
                        </a:rPr>
                        <a:t>3</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tc>
                  <a:txBody>
                    <a:bodyPr/>
                    <a:lstStyle/>
                    <a:p>
                      <a:pPr algn="ctr">
                        <a:spcAft>
                          <a:spcPts val="0"/>
                        </a:spcAft>
                      </a:pPr>
                      <a:r>
                        <a:rPr lang="es-MX" sz="900" b="1">
                          <a:effectLst/>
                          <a:latin typeface="Times New Roman" panose="02020603050405020304" pitchFamily="18" charset="0"/>
                          <a:ea typeface="Times New Roman" panose="02020603050405020304" pitchFamily="18" charset="0"/>
                        </a:rPr>
                        <a:t>% SiO</a:t>
                      </a:r>
                      <a:r>
                        <a:rPr lang="es-MX" sz="900" b="1" baseline="-25000">
                          <a:effectLst/>
                          <a:latin typeface="Times New Roman" panose="02020603050405020304" pitchFamily="18" charset="0"/>
                          <a:ea typeface="Times New Roman" panose="02020603050405020304" pitchFamily="18" charset="0"/>
                        </a:rPr>
                        <a:t>2</a:t>
                      </a:r>
                      <a:endParaRPr lang="es-MX" sz="900">
                        <a:effectLst/>
                        <a:latin typeface="Times New Roman" panose="02020603050405020304" pitchFamily="18" charset="0"/>
                        <a:ea typeface="Times New Roman" panose="02020603050405020304" pitchFamily="18" charset="0"/>
                      </a:endParaRPr>
                    </a:p>
                  </a:txBody>
                  <a:tcPr marL="8578" marR="8578" marT="8578" marB="8578" anchor="ctr">
                    <a:lnL>
                      <a:noFill/>
                    </a:lnL>
                    <a:lnR>
                      <a:noFill/>
                    </a:lnR>
                    <a:lnT>
                      <a:noFill/>
                    </a:lnT>
                    <a:lnB>
                      <a:noFill/>
                    </a:lnB>
                  </a:tcPr>
                </a:tc>
                <a:extLst>
                  <a:ext uri="{0D108BD9-81ED-4DB2-BD59-A6C34878D82A}">
                    <a16:rowId xmlns:a16="http://schemas.microsoft.com/office/drawing/2014/main" val="4031117648"/>
                  </a:ext>
                </a:extLst>
              </a:tr>
              <a:tr h="192449">
                <a:tc>
                  <a:txBody>
                    <a:bodyPr/>
                    <a:lstStyle/>
                    <a:p>
                      <a:pPr marL="68580" algn="ctr">
                        <a:spcAft>
                          <a:spcPts val="0"/>
                        </a:spcAft>
                      </a:pPr>
                      <a:r>
                        <a:rPr lang="es-MX" sz="900">
                          <a:effectLst/>
                          <a:latin typeface="Times New Roman" panose="02020603050405020304" pitchFamily="18" charset="0"/>
                          <a:ea typeface="Times New Roman" panose="02020603050405020304" pitchFamily="18" charset="0"/>
                        </a:rPr>
                        <a:t>Anortita (An)</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25</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25</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50</a:t>
                      </a:r>
                    </a:p>
                  </a:txBody>
                  <a:tcPr marL="8578" marR="8578" marT="8578" marB="8578" anchor="ctr">
                    <a:lnL>
                      <a:noFill/>
                    </a:lnL>
                    <a:lnR>
                      <a:noFill/>
                    </a:lnR>
                    <a:lnT>
                      <a:noFill/>
                    </a:lnT>
                    <a:lnB>
                      <a:noFill/>
                    </a:lnB>
                  </a:tcPr>
                </a:tc>
                <a:extLst>
                  <a:ext uri="{0D108BD9-81ED-4DB2-BD59-A6C34878D82A}">
                    <a16:rowId xmlns:a16="http://schemas.microsoft.com/office/drawing/2014/main" val="3412853527"/>
                  </a:ext>
                </a:extLst>
              </a:tr>
              <a:tr h="192449">
                <a:tc>
                  <a:txBody>
                    <a:bodyPr/>
                    <a:lstStyle/>
                    <a:p>
                      <a:pPr marL="68580" algn="ctr">
                        <a:spcAft>
                          <a:spcPts val="0"/>
                        </a:spcAft>
                      </a:pPr>
                      <a:r>
                        <a:rPr lang="es-MX" sz="900">
                          <a:effectLst/>
                          <a:latin typeface="Times New Roman" panose="02020603050405020304" pitchFamily="18" charset="0"/>
                          <a:ea typeface="Times New Roman" panose="02020603050405020304" pitchFamily="18" charset="0"/>
                        </a:rPr>
                        <a:t>Grosularita (Grs)</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43</a:t>
                      </a:r>
                    </a:p>
                  </a:txBody>
                  <a:tcPr marL="8578" marR="8578" marT="8578" marB="8578" anchor="ctr">
                    <a:lnL>
                      <a:noFill/>
                    </a:lnL>
                    <a:lnR>
                      <a:noFill/>
                    </a:lnR>
                    <a:lnT>
                      <a:noFill/>
                    </a:lnT>
                    <a:lnB>
                      <a:noFill/>
                    </a:lnB>
                  </a:tcPr>
                </a:tc>
                <a:tc>
                  <a:txBody>
                    <a:bodyPr/>
                    <a:lstStyle/>
                    <a:p>
                      <a:pPr algn="ctr">
                        <a:spcAft>
                          <a:spcPts val="0"/>
                        </a:spcAft>
                      </a:pPr>
                      <a:r>
                        <a:rPr lang="es-MX" sz="900">
                          <a:effectLst/>
                          <a:latin typeface="Times New Roman" panose="02020603050405020304" pitchFamily="18" charset="0"/>
                          <a:ea typeface="Times New Roman" panose="02020603050405020304" pitchFamily="18" charset="0"/>
                        </a:rPr>
                        <a:t>14</a:t>
                      </a:r>
                    </a:p>
                  </a:txBody>
                  <a:tcPr marL="8578" marR="8578" marT="8578" marB="8578" anchor="ctr">
                    <a:lnL>
                      <a:noFill/>
                    </a:lnL>
                    <a:lnR>
                      <a:noFill/>
                    </a:lnR>
                    <a:lnT>
                      <a:noFill/>
                    </a:lnT>
                    <a:lnB>
                      <a:noFill/>
                    </a:lnB>
                  </a:tcPr>
                </a:tc>
                <a:tc>
                  <a:txBody>
                    <a:bodyPr/>
                    <a:lstStyle/>
                    <a:p>
                      <a:pPr algn="ctr">
                        <a:spcAft>
                          <a:spcPts val="0"/>
                        </a:spcAft>
                      </a:pPr>
                      <a:r>
                        <a:rPr lang="es-MX" sz="900" dirty="0">
                          <a:effectLst/>
                          <a:latin typeface="Times New Roman" panose="02020603050405020304" pitchFamily="18" charset="0"/>
                          <a:ea typeface="Times New Roman" panose="02020603050405020304" pitchFamily="18" charset="0"/>
                        </a:rPr>
                        <a:t>43</a:t>
                      </a:r>
                    </a:p>
                  </a:txBody>
                  <a:tcPr marL="8578" marR="8578" marT="8578" marB="8578" anchor="ctr">
                    <a:lnL>
                      <a:noFill/>
                    </a:lnL>
                    <a:lnR>
                      <a:noFill/>
                    </a:lnR>
                    <a:lnT>
                      <a:noFill/>
                    </a:lnT>
                    <a:lnB>
                      <a:noFill/>
                    </a:lnB>
                  </a:tcPr>
                </a:tc>
                <a:extLst>
                  <a:ext uri="{0D108BD9-81ED-4DB2-BD59-A6C34878D82A}">
                    <a16:rowId xmlns:a16="http://schemas.microsoft.com/office/drawing/2014/main" val="3347915789"/>
                  </a:ext>
                </a:extLst>
              </a:tr>
            </a:tbl>
          </a:graphicData>
        </a:graphic>
      </p:graphicFrame>
      <p:cxnSp>
        <p:nvCxnSpPr>
          <p:cNvPr id="3" name="Conector recto 2"/>
          <p:cNvCxnSpPr/>
          <p:nvPr/>
        </p:nvCxnSpPr>
        <p:spPr>
          <a:xfrm flipV="1">
            <a:off x="2130014" y="4097167"/>
            <a:ext cx="6110344" cy="889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4215091" y="2729586"/>
            <a:ext cx="2183803" cy="35507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H="1">
            <a:off x="3849353" y="1939225"/>
            <a:ext cx="2549541" cy="43410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6197849" y="1644436"/>
            <a:ext cx="583814" cy="369332"/>
          </a:xfrm>
          <a:prstGeom prst="rect">
            <a:avLst/>
          </a:prstGeom>
          <a:noFill/>
        </p:spPr>
        <p:txBody>
          <a:bodyPr wrap="none" rtlCol="0">
            <a:spAutoFit/>
          </a:bodyPr>
          <a:lstStyle/>
          <a:p>
            <a:r>
              <a:rPr lang="es-MX" dirty="0"/>
              <a:t>14%</a:t>
            </a:r>
          </a:p>
        </p:txBody>
      </p:sp>
      <p:sp>
        <p:nvSpPr>
          <p:cNvPr id="18" name="CuadroTexto 17"/>
          <p:cNvSpPr txBox="1"/>
          <p:nvPr/>
        </p:nvSpPr>
        <p:spPr>
          <a:xfrm>
            <a:off x="1744702" y="4001421"/>
            <a:ext cx="418704" cy="369332"/>
          </a:xfrm>
          <a:prstGeom prst="rect">
            <a:avLst/>
          </a:prstGeom>
          <a:noFill/>
        </p:spPr>
        <p:txBody>
          <a:bodyPr wrap="none" rtlCol="0">
            <a:spAutoFit/>
          </a:bodyPr>
          <a:lstStyle/>
          <a:p>
            <a:r>
              <a:rPr lang="es-MX" dirty="0"/>
              <a:t>43</a:t>
            </a:r>
          </a:p>
        </p:txBody>
      </p:sp>
      <p:sp>
        <p:nvSpPr>
          <p:cNvPr id="20" name="CuadroTexto 19"/>
          <p:cNvSpPr txBox="1"/>
          <p:nvPr/>
        </p:nvSpPr>
        <p:spPr>
          <a:xfrm>
            <a:off x="4061705" y="2398597"/>
            <a:ext cx="418704" cy="369332"/>
          </a:xfrm>
          <a:prstGeom prst="rect">
            <a:avLst/>
          </a:prstGeom>
          <a:noFill/>
        </p:spPr>
        <p:txBody>
          <a:bodyPr wrap="none" rtlCol="0">
            <a:spAutoFit/>
          </a:bodyPr>
          <a:lstStyle/>
          <a:p>
            <a:r>
              <a:rPr lang="es-MX" dirty="0"/>
              <a:t>43</a:t>
            </a:r>
          </a:p>
        </p:txBody>
      </p:sp>
      <p:cxnSp>
        <p:nvCxnSpPr>
          <p:cNvPr id="5" name="Conector recto de flecha 4">
            <a:extLst>
              <a:ext uri="{FF2B5EF4-FFF2-40B4-BE49-F238E27FC236}">
                <a16:creationId xmlns:a16="http://schemas.microsoft.com/office/drawing/2014/main" id="{A1AD6B4C-D3E6-4C35-93DD-0F54EA60E2D0}"/>
              </a:ext>
            </a:extLst>
          </p:cNvPr>
          <p:cNvCxnSpPr/>
          <p:nvPr/>
        </p:nvCxnSpPr>
        <p:spPr>
          <a:xfrm flipH="1">
            <a:off x="5794625" y="503434"/>
            <a:ext cx="2969231" cy="13767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0F124B2D-779C-4B9B-8494-93F76BD23CC2}"/>
              </a:ext>
            </a:extLst>
          </p:cNvPr>
          <p:cNvSpPr txBox="1"/>
          <p:nvPr/>
        </p:nvSpPr>
        <p:spPr>
          <a:xfrm>
            <a:off x="7771259" y="1000084"/>
            <a:ext cx="3643946" cy="646331"/>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CaO+Al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+2SiO</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1  +   1  + 2  =4</a:t>
            </a:r>
          </a:p>
          <a:p>
            <a:r>
              <a:rPr lang="es-MX" dirty="0">
                <a:latin typeface="Times New Roman" panose="02020603050405020304" pitchFamily="18" charset="0"/>
                <a:cs typeface="Times New Roman" panose="02020603050405020304" pitchFamily="18" charset="0"/>
              </a:rPr>
              <a:t>  ¼  +   ¼    + </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=0.25+0.25+0.5</a:t>
            </a:r>
          </a:p>
        </p:txBody>
      </p:sp>
    </p:spTree>
    <p:extLst>
      <p:ext uri="{BB962C8B-B14F-4D97-AF65-F5344CB8AC3E}">
        <p14:creationId xmlns:p14="http://schemas.microsoft.com/office/powerpoint/2010/main" val="2317019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327945" y="854173"/>
            <a:ext cx="11258311" cy="1754326"/>
          </a:xfrm>
          <a:prstGeom prst="rect">
            <a:avLst/>
          </a:prstGeom>
        </p:spPr>
        <p:txBody>
          <a:bodyPr wrap="square">
            <a:spAutoFit/>
          </a:bodyPr>
          <a:lstStyle/>
          <a:p>
            <a:r>
              <a:rPr lang="es-MX" b="1" dirty="0">
                <a:latin typeface="Times New Roman" panose="02020603050405020304" pitchFamily="18" charset="0"/>
                <a:cs typeface="Times New Roman" panose="02020603050405020304" pitchFamily="18" charset="0"/>
              </a:rPr>
              <a:t>Ejercicio</a:t>
            </a:r>
            <a:r>
              <a:rPr lang="es-MX" dirty="0">
                <a:latin typeface="Times New Roman" panose="02020603050405020304" pitchFamily="18" charset="0"/>
                <a:cs typeface="Times New Roman" panose="02020603050405020304" pitchFamily="18" charset="0"/>
              </a:rPr>
              <a:t>. El siguiente es un ejemplo de determinación de porcentajes en peso de elementos en el mineral </a:t>
            </a:r>
            <a:r>
              <a:rPr lang="es-MX" b="1" dirty="0">
                <a:latin typeface="Times New Roman" panose="02020603050405020304" pitchFamily="18" charset="0"/>
                <a:cs typeface="Times New Roman" panose="02020603050405020304" pitchFamily="18" charset="0"/>
              </a:rPr>
              <a:t>CuFeS</a:t>
            </a:r>
            <a:r>
              <a:rPr lang="es-MX" b="1"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elemento	Pesos atómicos	# átomos / formula	Contribución por peso molecular	% en peso del elemento</a:t>
            </a:r>
          </a:p>
          <a:p>
            <a:r>
              <a:rPr lang="es-MX" dirty="0">
                <a:latin typeface="Times New Roman" panose="02020603050405020304" pitchFamily="18" charset="0"/>
                <a:cs typeface="Times New Roman" panose="02020603050405020304" pitchFamily="18" charset="0"/>
              </a:rPr>
              <a:t>     Cu	       63.54	               1	                   63.54	                              (63.54/183.5)*100=34.62%</a:t>
            </a:r>
          </a:p>
          <a:p>
            <a:r>
              <a:rPr lang="es-MX" dirty="0">
                <a:latin typeface="Times New Roman" panose="02020603050405020304" pitchFamily="18" charset="0"/>
                <a:cs typeface="Times New Roman" panose="02020603050405020304" pitchFamily="18" charset="0"/>
              </a:rPr>
              <a:t>     Fe	       55.85	               1	                   55.85	                              (55.85/183.5)*100=30.43%</a:t>
            </a:r>
          </a:p>
          <a:p>
            <a:r>
              <a:rPr lang="es-MX" dirty="0">
                <a:latin typeface="Times New Roman" panose="02020603050405020304" pitchFamily="18" charset="0"/>
                <a:cs typeface="Times New Roman" panose="02020603050405020304" pitchFamily="18" charset="0"/>
              </a:rPr>
              <a:t>      S	       32.06	               2	                   64.12	                              (32.06/183.5)*100)=34.94%</a:t>
            </a:r>
          </a:p>
        </p:txBody>
      </p:sp>
      <p:sp>
        <p:nvSpPr>
          <p:cNvPr id="14" name="Rectángulo 13"/>
          <p:cNvSpPr/>
          <p:nvPr/>
        </p:nvSpPr>
        <p:spPr>
          <a:xfrm>
            <a:off x="327945" y="3029572"/>
            <a:ext cx="11258311" cy="2308324"/>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Se requiere saber el porcentaje en de cada elemento y los pesos atómicos de los mismos en el mineral. A continuación, desarrollamos un ejemplo. Calcular los valores estequiométricos para el mineral que tiene los siguientes porcentajes en peso:</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elemento	Pesos atómicos	% en peso	Proporción atómica	                            coeficiente</a:t>
            </a:r>
          </a:p>
          <a:p>
            <a:r>
              <a:rPr lang="es-MX" dirty="0">
                <a:latin typeface="Times New Roman" panose="02020603050405020304" pitchFamily="18" charset="0"/>
                <a:cs typeface="Times New Roman" panose="02020603050405020304" pitchFamily="18" charset="0"/>
              </a:rPr>
              <a:t>Cu	       63.54	34.62	                  (34.6/63.5)=0.54	                         (0.54/0.54) =</a:t>
            </a:r>
            <a:r>
              <a:rPr lang="es-MX" b="1" dirty="0">
                <a:latin typeface="Times New Roman" panose="02020603050405020304" pitchFamily="18" charset="0"/>
                <a:cs typeface="Times New Roman" panose="02020603050405020304" pitchFamily="18" charset="0"/>
              </a:rPr>
              <a:t> 1</a:t>
            </a:r>
          </a:p>
          <a:p>
            <a:r>
              <a:rPr lang="es-MX" dirty="0">
                <a:latin typeface="Times New Roman" panose="02020603050405020304" pitchFamily="18" charset="0"/>
                <a:cs typeface="Times New Roman" panose="02020603050405020304" pitchFamily="18" charset="0"/>
              </a:rPr>
              <a:t>Fe	       55.85	30.43	                  (30.4/55.9)=0.54	                         (0.54/0.54) = </a:t>
            </a:r>
            <a:r>
              <a:rPr lang="es-MX" b="1" dirty="0">
                <a:latin typeface="Times New Roman" panose="02020603050405020304" pitchFamily="18" charset="0"/>
                <a:cs typeface="Times New Roman" panose="02020603050405020304" pitchFamily="18" charset="0"/>
              </a:rPr>
              <a:t>1</a:t>
            </a:r>
          </a:p>
          <a:p>
            <a:r>
              <a:rPr lang="es-MX" dirty="0">
                <a:latin typeface="Times New Roman" panose="02020603050405020304" pitchFamily="18" charset="0"/>
                <a:cs typeface="Times New Roman" panose="02020603050405020304" pitchFamily="18" charset="0"/>
              </a:rPr>
              <a:t>S	      32.06	                34.94	                  (34.9/32.1)=1.08	                         (1.08/0.54) = </a:t>
            </a:r>
            <a:r>
              <a:rPr lang="es-MX" b="1" dirty="0">
                <a:latin typeface="Times New Roman" panose="02020603050405020304" pitchFamily="18" charset="0"/>
                <a:cs typeface="Times New Roman" panose="02020603050405020304" pitchFamily="18" charset="0"/>
              </a:rPr>
              <a:t>2</a:t>
            </a:r>
          </a:p>
        </p:txBody>
      </p:sp>
      <p:sp>
        <p:nvSpPr>
          <p:cNvPr id="2" name="Cerrar llave 1">
            <a:extLst>
              <a:ext uri="{FF2B5EF4-FFF2-40B4-BE49-F238E27FC236}">
                <a16:creationId xmlns:a16="http://schemas.microsoft.com/office/drawing/2014/main" id="{D970AB46-9E61-4E03-91C1-359C4A10EF17}"/>
              </a:ext>
            </a:extLst>
          </p:cNvPr>
          <p:cNvSpPr/>
          <p:nvPr/>
        </p:nvSpPr>
        <p:spPr>
          <a:xfrm>
            <a:off x="9544692" y="4448710"/>
            <a:ext cx="277402" cy="852755"/>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cxnSp>
        <p:nvCxnSpPr>
          <p:cNvPr id="4" name="Conector recto de flecha 3">
            <a:extLst>
              <a:ext uri="{FF2B5EF4-FFF2-40B4-BE49-F238E27FC236}">
                <a16:creationId xmlns:a16="http://schemas.microsoft.com/office/drawing/2014/main" id="{0753277F-7D7C-496F-A067-97F5640273EC}"/>
              </a:ext>
            </a:extLst>
          </p:cNvPr>
          <p:cNvCxnSpPr>
            <a:cxnSpLocks/>
            <a:stCxn id="2" idx="1"/>
          </p:cNvCxnSpPr>
          <p:nvPr/>
        </p:nvCxnSpPr>
        <p:spPr>
          <a:xfrm flipV="1">
            <a:off x="9822094" y="1140431"/>
            <a:ext cx="667821" cy="3734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20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35673120"/>
              </p:ext>
            </p:extLst>
          </p:nvPr>
        </p:nvGraphicFramePr>
        <p:xfrm>
          <a:off x="914400" y="685801"/>
          <a:ext cx="8610599" cy="5867400"/>
        </p:xfrm>
        <a:graphic>
          <a:graphicData uri="http://schemas.openxmlformats.org/drawingml/2006/table">
            <a:tbl>
              <a:tblPr firstRow="1" firstCol="1" bandRow="1"/>
              <a:tblGrid>
                <a:gridCol w="1012305">
                  <a:extLst>
                    <a:ext uri="{9D8B030D-6E8A-4147-A177-3AD203B41FA5}">
                      <a16:colId xmlns:a16="http://schemas.microsoft.com/office/drawing/2014/main" val="20000"/>
                    </a:ext>
                  </a:extLst>
                </a:gridCol>
                <a:gridCol w="1026031">
                  <a:extLst>
                    <a:ext uri="{9D8B030D-6E8A-4147-A177-3AD203B41FA5}">
                      <a16:colId xmlns:a16="http://schemas.microsoft.com/office/drawing/2014/main" val="20001"/>
                    </a:ext>
                  </a:extLst>
                </a:gridCol>
                <a:gridCol w="851880">
                  <a:extLst>
                    <a:ext uri="{9D8B030D-6E8A-4147-A177-3AD203B41FA5}">
                      <a16:colId xmlns:a16="http://schemas.microsoft.com/office/drawing/2014/main" val="20002"/>
                    </a:ext>
                  </a:extLst>
                </a:gridCol>
                <a:gridCol w="729203">
                  <a:extLst>
                    <a:ext uri="{9D8B030D-6E8A-4147-A177-3AD203B41FA5}">
                      <a16:colId xmlns:a16="http://schemas.microsoft.com/office/drawing/2014/main" val="20003"/>
                    </a:ext>
                  </a:extLst>
                </a:gridCol>
                <a:gridCol w="1094663">
                  <a:extLst>
                    <a:ext uri="{9D8B030D-6E8A-4147-A177-3AD203B41FA5}">
                      <a16:colId xmlns:a16="http://schemas.microsoft.com/office/drawing/2014/main" val="20004"/>
                    </a:ext>
                  </a:extLst>
                </a:gridCol>
                <a:gridCol w="977989">
                  <a:extLst>
                    <a:ext uri="{9D8B030D-6E8A-4147-A177-3AD203B41FA5}">
                      <a16:colId xmlns:a16="http://schemas.microsoft.com/office/drawing/2014/main" val="20005"/>
                    </a:ext>
                  </a:extLst>
                </a:gridCol>
                <a:gridCol w="851022">
                  <a:extLst>
                    <a:ext uri="{9D8B030D-6E8A-4147-A177-3AD203B41FA5}">
                      <a16:colId xmlns:a16="http://schemas.microsoft.com/office/drawing/2014/main" val="20006"/>
                    </a:ext>
                  </a:extLst>
                </a:gridCol>
                <a:gridCol w="1008875">
                  <a:extLst>
                    <a:ext uri="{9D8B030D-6E8A-4147-A177-3AD203B41FA5}">
                      <a16:colId xmlns:a16="http://schemas.microsoft.com/office/drawing/2014/main" val="20007"/>
                    </a:ext>
                  </a:extLst>
                </a:gridCol>
                <a:gridCol w="1058631">
                  <a:extLst>
                    <a:ext uri="{9D8B030D-6E8A-4147-A177-3AD203B41FA5}">
                      <a16:colId xmlns:a16="http://schemas.microsoft.com/office/drawing/2014/main" val="20008"/>
                    </a:ext>
                  </a:extLst>
                </a:gridCol>
              </a:tblGrid>
              <a:tr h="639024">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Oxido</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Peso molecular</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Factor oxigeno</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Oxido</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Peso molecular</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Factor oxigeno</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Oxido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Peso molecular</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Factor oxigeno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35698">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Al</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r>
                        <a:rPr lang="es-MX" sz="1600" b="1">
                          <a:solidFill>
                            <a:srgbClr val="FF0000"/>
                          </a:solidFill>
                          <a:effectLst/>
                          <a:latin typeface="Times New Roman" panose="02020603050405020304" pitchFamily="18" charset="0"/>
                          <a:ea typeface="Times New Roman"/>
                          <a:cs typeface="Times New Roman" panose="02020603050405020304" pitchFamily="18" charset="0"/>
                        </a:rPr>
                        <a:t>O</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102</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err="1">
                          <a:solidFill>
                            <a:srgbClr val="000000"/>
                          </a:solidFill>
                          <a:effectLst/>
                          <a:latin typeface="Times New Roman" panose="02020603050405020304" pitchFamily="18" charset="0"/>
                          <a:ea typeface="Times New Roman"/>
                          <a:cs typeface="Times New Roman" panose="02020603050405020304" pitchFamily="18" charset="0"/>
                        </a:rPr>
                        <a:t>BaO</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153.34</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err="1">
                          <a:solidFill>
                            <a:srgbClr val="FF0000"/>
                          </a:solidFill>
                          <a:effectLst/>
                          <a:latin typeface="Times New Roman" panose="02020603050405020304" pitchFamily="18" charset="0"/>
                          <a:ea typeface="Times New Roman"/>
                          <a:cs typeface="Times New Roman" panose="02020603050405020304" pitchFamily="18" charset="0"/>
                        </a:rPr>
                        <a:t>CaO</a:t>
                      </a:r>
                      <a:endParaRPr lang="es-MX" sz="1600" b="1"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56.08</a:t>
                      </a:r>
                      <a:endParaRPr lang="es-MX" sz="1600" b="1"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Ce</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164.12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Cr</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76.00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0.5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000000"/>
                          </a:solidFill>
                          <a:effectLst/>
                          <a:latin typeface="Times New Roman" panose="02020603050405020304" pitchFamily="18" charset="0"/>
                          <a:ea typeface="Times New Roman"/>
                          <a:cs typeface="Times New Roman" panose="02020603050405020304" pitchFamily="18" charset="0"/>
                        </a:rPr>
                        <a:t>Cs</a:t>
                      </a:r>
                      <a:r>
                        <a:rPr lang="es-MX" sz="1600" b="1" baseline="-25000" dirty="0">
                          <a:solidFill>
                            <a:srgbClr val="000000"/>
                          </a:solidFill>
                          <a:effectLst/>
                          <a:latin typeface="Times New Roman" panose="02020603050405020304" pitchFamily="18" charset="0"/>
                          <a:ea typeface="Times New Roman"/>
                          <a:cs typeface="Times New Roman" panose="02020603050405020304" pitchFamily="18" charset="0"/>
                        </a:rPr>
                        <a:t>2</a:t>
                      </a:r>
                      <a:r>
                        <a:rPr lang="es-MX" sz="1600" b="1" dirty="0">
                          <a:solidFill>
                            <a:srgbClr val="000000"/>
                          </a:solidFill>
                          <a:effectLst/>
                          <a:latin typeface="Times New Roman" panose="02020603050405020304" pitchFamily="18" charset="0"/>
                          <a:ea typeface="Times New Roman"/>
                          <a:cs typeface="Times New Roman" panose="02020603050405020304" pitchFamily="18" charset="0"/>
                        </a:rPr>
                        <a:t>O</a:t>
                      </a:r>
                      <a:endParaRPr lang="es-MX" sz="1600" b="1"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000000"/>
                          </a:solidFill>
                          <a:effectLst/>
                          <a:latin typeface="Times New Roman" panose="02020603050405020304" pitchFamily="18" charset="0"/>
                          <a:ea typeface="Times New Roman"/>
                          <a:cs typeface="Times New Roman" panose="02020603050405020304" pitchFamily="18" charset="0"/>
                        </a:rPr>
                        <a:t>140.91</a:t>
                      </a:r>
                      <a:endParaRPr lang="es-MX" sz="1600" b="1"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0.5</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EuO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167.96</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Fe</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r>
                        <a:rPr lang="es-MX" sz="1600" b="1">
                          <a:solidFill>
                            <a:srgbClr val="FF0000"/>
                          </a:solidFill>
                          <a:effectLst/>
                          <a:latin typeface="Times New Roman" panose="02020603050405020304" pitchFamily="18" charset="0"/>
                          <a:ea typeface="Times New Roman"/>
                          <a:cs typeface="Times New Roman" panose="02020603050405020304" pitchFamily="18" charset="0"/>
                        </a:rPr>
                        <a:t>O</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79.85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FeO</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71.85</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1</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Gd</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181.25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HfO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210.49</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K</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r>
                        <a:rPr lang="es-MX" sz="1600" b="1">
                          <a:solidFill>
                            <a:srgbClr val="FF0000"/>
                          </a:solidFill>
                          <a:effectLst/>
                          <a:latin typeface="Times New Roman" panose="02020603050405020304" pitchFamily="18" charset="0"/>
                          <a:ea typeface="Times New Roman"/>
                          <a:cs typeface="Times New Roman" panose="02020603050405020304" pitchFamily="18" charset="0"/>
                        </a:rPr>
                        <a:t>O</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47.10</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0.5</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La</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162.90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Li</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14.94</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0.5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MgO</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40.30</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1</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Mn</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78.94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err="1">
                          <a:solidFill>
                            <a:srgbClr val="FF0000"/>
                          </a:solidFill>
                          <a:effectLst/>
                          <a:latin typeface="Times New Roman" panose="02020603050405020304" pitchFamily="18" charset="0"/>
                          <a:ea typeface="Times New Roman"/>
                          <a:cs typeface="Times New Roman" panose="02020603050405020304" pitchFamily="18" charset="0"/>
                        </a:rPr>
                        <a:t>MnO</a:t>
                      </a:r>
                      <a:endParaRPr lang="es-MX" sz="16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70.94</a:t>
                      </a:r>
                      <a:endParaRPr lang="es-MX" sz="16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Na</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r>
                        <a:rPr lang="es-MX" sz="1600" b="1">
                          <a:solidFill>
                            <a:srgbClr val="FF0000"/>
                          </a:solidFill>
                          <a:effectLst/>
                          <a:latin typeface="Times New Roman" panose="02020603050405020304" pitchFamily="18" charset="0"/>
                          <a:ea typeface="Times New Roman"/>
                          <a:cs typeface="Times New Roman" panose="02020603050405020304" pitchFamily="18" charset="0"/>
                        </a:rPr>
                        <a:t>O</a:t>
                      </a:r>
                      <a:endParaRPr lang="es-MX" sz="1600" b="1">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30.99</a:t>
                      </a:r>
                      <a:endParaRPr lang="es-MX" sz="1600" b="1"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0.5</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Nb</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132.90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0.4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Nd</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168.24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NiO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74.71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35698">
                <a:tc>
                  <a:txBody>
                    <a:bodyPr/>
                    <a:lstStyle/>
                    <a:p>
                      <a:pPr algn="ctr">
                        <a:spcAft>
                          <a:spcPts val="0"/>
                        </a:spcAft>
                      </a:pPr>
                      <a:r>
                        <a:rPr lang="es-MX" sz="1600" b="1">
                          <a:solidFill>
                            <a:srgbClr val="000000"/>
                          </a:solidFill>
                          <a:effectLst/>
                          <a:latin typeface="Times New Roman" panose="02020603050405020304" pitchFamily="18" charset="0"/>
                          <a:ea typeface="Times New Roman"/>
                          <a:cs typeface="Times New Roman" panose="02020603050405020304" pitchFamily="18" charset="0"/>
                        </a:rPr>
                        <a:t>P</a:t>
                      </a:r>
                      <a:r>
                        <a:rPr lang="es-MX" sz="1600" b="1"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b="1">
                          <a:solidFill>
                            <a:srgbClr val="000000"/>
                          </a:solidFill>
                          <a:effectLst/>
                          <a:latin typeface="Times New Roman" panose="02020603050405020304" pitchFamily="18" charset="0"/>
                          <a:ea typeface="Times New Roman"/>
                          <a:cs typeface="Times New Roman" panose="02020603050405020304" pitchFamily="18" charset="0"/>
                        </a:rPr>
                        <a:t>O</a:t>
                      </a:r>
                      <a:r>
                        <a:rPr lang="es-MX" sz="1600" b="1" baseline="-25000">
                          <a:solidFill>
                            <a:srgbClr val="000000"/>
                          </a:solidFill>
                          <a:effectLst/>
                          <a:latin typeface="Times New Roman" panose="02020603050405020304" pitchFamily="18" charset="0"/>
                          <a:ea typeface="Times New Roman"/>
                          <a:cs typeface="Times New Roman" panose="02020603050405020304" pitchFamily="18" charset="0"/>
                        </a:rPr>
                        <a:t>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000000"/>
                          </a:solidFill>
                          <a:effectLst/>
                          <a:latin typeface="Times New Roman" panose="02020603050405020304" pitchFamily="18" charset="0"/>
                          <a:ea typeface="Times New Roman"/>
                          <a:cs typeface="Times New Roman" panose="02020603050405020304" pitchFamily="18" charset="0"/>
                        </a:rPr>
                        <a:t>70.97</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000000"/>
                          </a:solidFill>
                          <a:effectLst/>
                          <a:latin typeface="Times New Roman" panose="02020603050405020304" pitchFamily="18" charset="0"/>
                          <a:ea typeface="Times New Roman"/>
                          <a:cs typeface="Times New Roman" panose="02020603050405020304" pitchFamily="18" charset="0"/>
                        </a:rPr>
                        <a:t>0.4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PbO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223.20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Pr</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164.91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Rb</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93.47</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0.5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SiO</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60.08</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Sm</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174.40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SrO</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103.62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Ta</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220.95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0.4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TiO</a:t>
                      </a:r>
                      <a:r>
                        <a:rPr lang="es-MX" sz="1600" b="1" baseline="-25000">
                          <a:solidFill>
                            <a:srgbClr val="FF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a:solidFill>
                            <a:srgbClr val="FF0000"/>
                          </a:solidFill>
                          <a:effectLst/>
                          <a:latin typeface="Times New Roman" panose="02020603050405020304" pitchFamily="18" charset="0"/>
                          <a:ea typeface="Times New Roman"/>
                          <a:cs typeface="Times New Roman" panose="02020603050405020304" pitchFamily="18" charset="0"/>
                        </a:rPr>
                        <a:t>79.90</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b="1" dirty="0">
                          <a:solidFill>
                            <a:srgbClr val="FF0000"/>
                          </a:solidFill>
                          <a:effectLst/>
                          <a:latin typeface="Times New Roman" panose="02020603050405020304" pitchFamily="18" charset="0"/>
                          <a:ea typeface="Times New Roman"/>
                          <a:cs typeface="Times New Roman" panose="02020603050405020304" pitchFamily="18" charset="0"/>
                        </a:rPr>
                        <a:t>2</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UO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270.03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V</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74.94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V</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90.94</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dirty="0">
                          <a:solidFill>
                            <a:srgbClr val="000000"/>
                          </a:solidFill>
                          <a:effectLst/>
                          <a:latin typeface="Times New Roman" panose="02020603050405020304" pitchFamily="18" charset="0"/>
                          <a:ea typeface="Times New Roman"/>
                          <a:cs typeface="Times New Roman" panose="02020603050405020304" pitchFamily="18" charset="0"/>
                        </a:rPr>
                        <a:t>0.4</a:t>
                      </a:r>
                      <a:endParaRPr lang="es-MX" sz="16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435698">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Y</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r>
                        <a:rPr lang="es-MX" sz="1600">
                          <a:solidFill>
                            <a:srgbClr val="000000"/>
                          </a:solidFill>
                          <a:effectLst/>
                          <a:latin typeface="Times New Roman" panose="02020603050405020304" pitchFamily="18" charset="0"/>
                          <a:ea typeface="Times New Roman"/>
                          <a:cs typeface="Times New Roman" panose="02020603050405020304" pitchFamily="18" charset="0"/>
                        </a:rPr>
                        <a:t>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3</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112.91</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1.5</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ZrO</a:t>
                      </a:r>
                      <a:r>
                        <a:rPr lang="es-MX" sz="1600" baseline="-250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123.22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s-MX" sz="1600">
                          <a:solidFill>
                            <a:srgbClr val="000000"/>
                          </a:solidFill>
                          <a:effectLst/>
                          <a:latin typeface="Times New Roman" panose="02020603050405020304" pitchFamily="18" charset="0"/>
                          <a:ea typeface="Times New Roman"/>
                          <a:cs typeface="Times New Roman" panose="02020603050405020304" pitchFamily="18" charset="0"/>
                        </a:rPr>
                        <a:t>2</a:t>
                      </a:r>
                      <a:endParaRPr lang="es-MX" sz="160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s-MX" sz="1600" b="1" dirty="0" err="1">
                          <a:solidFill>
                            <a:srgbClr val="FF0000"/>
                          </a:solidFill>
                          <a:effectLst/>
                          <a:latin typeface="Times New Roman" panose="02020603050405020304" pitchFamily="18" charset="0"/>
                          <a:cs typeface="Times New Roman" panose="02020603050405020304" pitchFamily="18" charset="0"/>
                        </a:rPr>
                        <a:t>BeO</a:t>
                      </a:r>
                      <a:endParaRPr lang="es-MX" sz="1600" b="1" dirty="0">
                        <a:solidFill>
                          <a:srgbClr val="FF0000"/>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s-MX" sz="1600" b="1" dirty="0">
                          <a:solidFill>
                            <a:srgbClr val="FF0000"/>
                          </a:solidFill>
                          <a:effectLst/>
                          <a:latin typeface="Times New Roman" panose="02020603050405020304" pitchFamily="18" charset="0"/>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s-MX" sz="1600" b="1" dirty="0">
                          <a:solidFill>
                            <a:srgbClr val="FF0000"/>
                          </a:solidFill>
                          <a:effectLst/>
                          <a:latin typeface="Times New Roman" panose="02020603050405020304" pitchFamily="18"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
        <p:nvSpPr>
          <p:cNvPr id="16528" name="1 Título"/>
          <p:cNvSpPr>
            <a:spLocks noGrp="1"/>
          </p:cNvSpPr>
          <p:nvPr>
            <p:ph type="title" idx="4294967295"/>
          </p:nvPr>
        </p:nvSpPr>
        <p:spPr>
          <a:xfrm>
            <a:off x="3105150" y="123826"/>
            <a:ext cx="4229100" cy="561975"/>
          </a:xfrm>
        </p:spPr>
        <p:txBody>
          <a:bodyPr anchor="ctr"/>
          <a:lstStyle/>
          <a:p>
            <a:pPr algn="ctr"/>
            <a:r>
              <a:rPr lang="es-MX" altLang="es-MX" sz="2500" b="1" dirty="0"/>
              <a:t>Óxidos de cationes importantes</a:t>
            </a:r>
          </a:p>
        </p:txBody>
      </p:sp>
      <p:sp>
        <p:nvSpPr>
          <p:cNvPr id="2" name="CuadroTexto 1"/>
          <p:cNvSpPr txBox="1"/>
          <p:nvPr/>
        </p:nvSpPr>
        <p:spPr>
          <a:xfrm>
            <a:off x="7172325" y="6183869"/>
            <a:ext cx="323850" cy="369332"/>
          </a:xfrm>
          <a:prstGeom prst="rect">
            <a:avLst/>
          </a:prstGeom>
          <a:noFill/>
        </p:spPr>
        <p:txBody>
          <a:bodyPr wrap="square" rtlCol="0">
            <a:spAutoFit/>
          </a:bodyPr>
          <a:lstStyle/>
          <a:p>
            <a:r>
              <a:rPr lang="es-ES" dirty="0"/>
              <a:t>√</a:t>
            </a:r>
            <a:endParaRPr lang="en-US" dirty="0"/>
          </a:p>
        </p:txBody>
      </p:sp>
      <p:sp>
        <p:nvSpPr>
          <p:cNvPr id="5" name="CuadroTexto 4"/>
          <p:cNvSpPr txBox="1"/>
          <p:nvPr/>
        </p:nvSpPr>
        <p:spPr>
          <a:xfrm>
            <a:off x="1666873" y="1457325"/>
            <a:ext cx="323850" cy="369332"/>
          </a:xfrm>
          <a:prstGeom prst="rect">
            <a:avLst/>
          </a:prstGeom>
          <a:noFill/>
        </p:spPr>
        <p:txBody>
          <a:bodyPr wrap="square" rtlCol="0">
            <a:spAutoFit/>
          </a:bodyPr>
          <a:lstStyle/>
          <a:p>
            <a:r>
              <a:rPr lang="es-ES" dirty="0"/>
              <a:t>√</a:t>
            </a:r>
            <a:endParaRPr lang="en-US" dirty="0"/>
          </a:p>
        </p:txBody>
      </p:sp>
      <p:sp>
        <p:nvSpPr>
          <p:cNvPr id="6" name="CuadroTexto 5"/>
          <p:cNvSpPr txBox="1"/>
          <p:nvPr/>
        </p:nvSpPr>
        <p:spPr>
          <a:xfrm>
            <a:off x="4276726" y="4953000"/>
            <a:ext cx="323850" cy="369332"/>
          </a:xfrm>
          <a:prstGeom prst="rect">
            <a:avLst/>
          </a:prstGeom>
          <a:noFill/>
        </p:spPr>
        <p:txBody>
          <a:bodyPr wrap="square" rtlCol="0">
            <a:spAutoFit/>
          </a:bodyPr>
          <a:lstStyle/>
          <a:p>
            <a:r>
              <a:rPr lang="es-ES" dirty="0"/>
              <a:t>√</a:t>
            </a:r>
            <a:endParaRPr lang="en-US" dirty="0"/>
          </a:p>
        </p:txBody>
      </p:sp>
      <p:sp>
        <p:nvSpPr>
          <p:cNvPr id="3" name="Rectángulo 2"/>
          <p:cNvSpPr/>
          <p:nvPr/>
        </p:nvSpPr>
        <p:spPr>
          <a:xfrm>
            <a:off x="9627313" y="3429000"/>
            <a:ext cx="2161413" cy="830997"/>
          </a:xfrm>
          <a:prstGeom prst="rect">
            <a:avLst/>
          </a:prstGeom>
        </p:spPr>
        <p:txBody>
          <a:bodyPr wrap="square">
            <a:spAutoFit/>
          </a:bodyPr>
          <a:lstStyle/>
          <a:p>
            <a:pPr algn="ctr"/>
            <a:r>
              <a:rPr lang="es-MX" sz="2400" b="1" dirty="0">
                <a:latin typeface="Times New Roman" panose="02020603050405020304" pitchFamily="18" charset="0"/>
                <a:cs typeface="Times New Roman" panose="02020603050405020304" pitchFamily="18" charset="0"/>
              </a:rPr>
              <a:t>(Be</a:t>
            </a:r>
            <a:r>
              <a:rPr lang="es-MX" sz="2400" b="1" baseline="-25000" dirty="0">
                <a:latin typeface="Times New Roman" panose="02020603050405020304" pitchFamily="18" charset="0"/>
                <a:cs typeface="Times New Roman" panose="02020603050405020304" pitchFamily="18" charset="0"/>
              </a:rPr>
              <a:t>3</a:t>
            </a:r>
            <a:r>
              <a:rPr lang="es-MX" sz="2400" b="1" dirty="0">
                <a:latin typeface="Times New Roman" panose="02020603050405020304" pitchFamily="18" charset="0"/>
                <a:cs typeface="Times New Roman" panose="02020603050405020304" pitchFamily="18" charset="0"/>
              </a:rPr>
              <a:t>Al</a:t>
            </a:r>
            <a:r>
              <a:rPr lang="es-MX" sz="2400" b="1" baseline="-25000" dirty="0">
                <a:latin typeface="Times New Roman" panose="02020603050405020304" pitchFamily="18" charset="0"/>
                <a:cs typeface="Times New Roman" panose="02020603050405020304" pitchFamily="18" charset="0"/>
              </a:rPr>
              <a:t>2</a:t>
            </a:r>
            <a:r>
              <a:rPr lang="es-MX" sz="2400" b="1" dirty="0">
                <a:latin typeface="Times New Roman" panose="02020603050405020304" pitchFamily="18" charset="0"/>
                <a:cs typeface="Times New Roman" panose="02020603050405020304" pitchFamily="18" charset="0"/>
              </a:rPr>
              <a:t>Si</a:t>
            </a:r>
            <a:r>
              <a:rPr lang="es-MX" sz="2400" b="1" baseline="-25000" dirty="0">
                <a:latin typeface="Times New Roman" panose="02020603050405020304" pitchFamily="18" charset="0"/>
                <a:cs typeface="Times New Roman" panose="02020603050405020304" pitchFamily="18" charset="0"/>
              </a:rPr>
              <a:t>6</a:t>
            </a:r>
            <a:r>
              <a:rPr lang="es-MX" sz="2400" b="1" dirty="0">
                <a:latin typeface="Times New Roman" panose="02020603050405020304" pitchFamily="18" charset="0"/>
                <a:cs typeface="Times New Roman" panose="02020603050405020304" pitchFamily="18" charset="0"/>
              </a:rPr>
              <a:t>O</a:t>
            </a:r>
            <a:r>
              <a:rPr lang="es-MX" sz="2400" b="1" baseline="-25000" dirty="0">
                <a:latin typeface="Times New Roman" panose="02020603050405020304" pitchFamily="18" charset="0"/>
                <a:cs typeface="Times New Roman" panose="02020603050405020304" pitchFamily="18" charset="0"/>
              </a:rPr>
              <a:t>18</a:t>
            </a:r>
            <a:r>
              <a:rPr lang="es-MX" sz="2400" b="1" dirty="0">
                <a:latin typeface="Times New Roman" panose="02020603050405020304" pitchFamily="18" charset="0"/>
                <a:cs typeface="Times New Roman" panose="02020603050405020304" pitchFamily="18" charset="0"/>
              </a:rPr>
              <a:t>)</a:t>
            </a:r>
          </a:p>
          <a:p>
            <a:pPr algn="ctr"/>
            <a:r>
              <a:rPr lang="es-MX" sz="2400" b="1" dirty="0">
                <a:latin typeface="Times New Roman" panose="02020603050405020304" pitchFamily="18" charset="0"/>
                <a:cs typeface="Times New Roman" panose="02020603050405020304" pitchFamily="18" charset="0"/>
              </a:rPr>
              <a:t>Berilo</a:t>
            </a:r>
          </a:p>
        </p:txBody>
      </p:sp>
    </p:spTree>
    <p:extLst>
      <p:ext uri="{BB962C8B-B14F-4D97-AF65-F5344CB8AC3E}">
        <p14:creationId xmlns:p14="http://schemas.microsoft.com/office/powerpoint/2010/main" val="2757765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0860" y="564562"/>
            <a:ext cx="9375494" cy="3139321"/>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Calcular el porcentaje en peso de los óxidos del mineral berilo (Be</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a:t>
            </a:r>
            <a:r>
              <a:rPr lang="es-MX" baseline="-25000" dirty="0">
                <a:latin typeface="Times New Roman" panose="02020603050405020304" pitchFamily="18" charset="0"/>
                <a:cs typeface="Times New Roman" panose="02020603050405020304" pitchFamily="18" charset="0"/>
              </a:rPr>
              <a:t>6</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18</a:t>
            </a:r>
            <a:r>
              <a:rPr lang="es-MX" dirty="0">
                <a:latin typeface="Times New Roman" panose="02020603050405020304" pitchFamily="18" charset="0"/>
                <a:cs typeface="Times New Roman" panose="02020603050405020304" pitchFamily="18" charset="0"/>
              </a:rPr>
              <a:t>)</a:t>
            </a:r>
          </a:p>
          <a:p>
            <a:endParaRPr lang="es-MX" dirty="0">
              <a:latin typeface="Times New Roman" panose="02020603050405020304" pitchFamily="18" charset="0"/>
              <a:cs typeface="Times New Roman" panose="02020603050405020304" pitchFamily="18" charset="0"/>
            </a:endParaRPr>
          </a:p>
          <a:p>
            <a:r>
              <a:rPr lang="es-MX" b="1" dirty="0">
                <a:latin typeface="Times New Roman" panose="02020603050405020304" pitchFamily="18" charset="0"/>
                <a:cs typeface="Times New Roman" panose="02020603050405020304" pitchFamily="18" charset="0"/>
              </a:rPr>
              <a:t>Primer paso</a:t>
            </a:r>
            <a:r>
              <a:rPr lang="es-MX" dirty="0">
                <a:latin typeface="Times New Roman" panose="02020603050405020304" pitchFamily="18" charset="0"/>
                <a:cs typeface="Times New Roman" panose="02020603050405020304" pitchFamily="18" charset="0"/>
              </a:rPr>
              <a:t>: Expresar la formula del mineral en sus componentes óxidos. </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Be</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a:t>
            </a:r>
            <a:r>
              <a:rPr lang="es-MX" baseline="-25000" dirty="0">
                <a:latin typeface="Times New Roman" panose="02020603050405020304" pitchFamily="18" charset="0"/>
                <a:cs typeface="Times New Roman" panose="02020603050405020304" pitchFamily="18" charset="0"/>
              </a:rPr>
              <a:t>6</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18</a:t>
            </a:r>
            <a:r>
              <a:rPr lang="es-MX" dirty="0">
                <a:latin typeface="Times New Roman" panose="02020603050405020304" pitchFamily="18" charset="0"/>
                <a:cs typeface="Times New Roman" panose="02020603050405020304" pitchFamily="18" charset="0"/>
              </a:rPr>
              <a:t> = </a:t>
            </a:r>
            <a:r>
              <a:rPr lang="es-MX" b="1" dirty="0" err="1">
                <a:latin typeface="Times New Roman" panose="02020603050405020304" pitchFamily="18" charset="0"/>
                <a:cs typeface="Times New Roman" panose="02020603050405020304" pitchFamily="18" charset="0"/>
              </a:rPr>
              <a:t>BeO</a:t>
            </a:r>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Al</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O</a:t>
            </a:r>
            <a:r>
              <a:rPr lang="es-MX" b="1"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SiO</a:t>
            </a:r>
            <a:r>
              <a:rPr lang="es-MX" b="1"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
            </a:r>
          </a:p>
          <a:p>
            <a:endParaRPr lang="es-MX" dirty="0">
              <a:latin typeface="Times New Roman" panose="02020603050405020304" pitchFamily="18" charset="0"/>
              <a:cs typeface="Times New Roman" panose="02020603050405020304" pitchFamily="18" charset="0"/>
            </a:endParaRPr>
          </a:p>
          <a:p>
            <a:r>
              <a:rPr lang="es-MX" b="1" dirty="0">
                <a:latin typeface="Times New Roman" panose="02020603050405020304" pitchFamily="18" charset="0"/>
                <a:cs typeface="Times New Roman" panose="02020603050405020304" pitchFamily="18" charset="0"/>
              </a:rPr>
              <a:t>Segundo paso</a:t>
            </a:r>
            <a:r>
              <a:rPr lang="es-MX" dirty="0">
                <a:latin typeface="Times New Roman" panose="02020603050405020304" pitchFamily="18" charset="0"/>
                <a:cs typeface="Times New Roman" panose="02020603050405020304" pitchFamily="18" charset="0"/>
              </a:rPr>
              <a:t>: Balancear la ecuación del mineral expresada en sus óxidos</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Be</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a:t>
            </a:r>
            <a:r>
              <a:rPr lang="es-MX" baseline="-25000" dirty="0">
                <a:latin typeface="Times New Roman" panose="02020603050405020304" pitchFamily="18" charset="0"/>
                <a:cs typeface="Times New Roman" panose="02020603050405020304" pitchFamily="18" charset="0"/>
              </a:rPr>
              <a:t>6</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18</a:t>
            </a:r>
            <a:r>
              <a:rPr lang="es-MX" dirty="0">
                <a:latin typeface="Times New Roman" panose="02020603050405020304" pitchFamily="18" charset="0"/>
                <a:cs typeface="Times New Roman" panose="02020603050405020304" pitchFamily="18" charset="0"/>
              </a:rPr>
              <a:t> = </a:t>
            </a:r>
            <a:r>
              <a:rPr lang="es-MX" b="1"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BeO+ Al</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r>
              <a:rPr lang="es-MX" baseline="-25000" dirty="0">
                <a:latin typeface="Times New Roman" panose="02020603050405020304" pitchFamily="18" charset="0"/>
                <a:cs typeface="Times New Roman" panose="02020603050405020304" pitchFamily="18" charset="0"/>
              </a:rPr>
              <a:t>3</a:t>
            </a:r>
            <a:r>
              <a:rPr lang="es-MX" dirty="0">
                <a:latin typeface="Times New Roman" panose="02020603050405020304" pitchFamily="18" charset="0"/>
                <a:cs typeface="Times New Roman" panose="02020603050405020304" pitchFamily="18" charset="0"/>
              </a:rPr>
              <a:t>+</a:t>
            </a:r>
            <a:r>
              <a:rPr lang="es-MX" b="1" dirty="0">
                <a:latin typeface="Times New Roman" panose="02020603050405020304" pitchFamily="18" charset="0"/>
                <a:cs typeface="Times New Roman" panose="02020603050405020304" pitchFamily="18" charset="0"/>
              </a:rPr>
              <a:t>6</a:t>
            </a:r>
            <a:r>
              <a:rPr lang="es-MX" dirty="0">
                <a:latin typeface="Times New Roman" panose="02020603050405020304" pitchFamily="18" charset="0"/>
                <a:cs typeface="Times New Roman" panose="02020603050405020304" pitchFamily="18" charset="0"/>
              </a:rPr>
              <a:t>SiO</a:t>
            </a:r>
            <a:r>
              <a:rPr lang="es-MX" baseline="-25000" dirty="0">
                <a:latin typeface="Times New Roman" panose="02020603050405020304" pitchFamily="18" charset="0"/>
                <a:cs typeface="Times New Roman" panose="02020603050405020304" pitchFamily="18" charset="0"/>
              </a:rPr>
              <a:t>2 </a:t>
            </a:r>
            <a:r>
              <a:rPr lang="es-MX" dirty="0">
                <a:latin typeface="Times New Roman" panose="02020603050405020304" pitchFamily="18" charset="0"/>
                <a:cs typeface="Times New Roman" panose="02020603050405020304" pitchFamily="18" charset="0"/>
              </a:rPr>
              <a:t> </a:t>
            </a:r>
          </a:p>
          <a:p>
            <a:endParaRPr lang="es-MX" dirty="0">
              <a:latin typeface="Times New Roman" panose="02020603050405020304" pitchFamily="18" charset="0"/>
              <a:cs typeface="Times New Roman" panose="02020603050405020304" pitchFamily="18" charset="0"/>
            </a:endParaRPr>
          </a:p>
          <a:p>
            <a:r>
              <a:rPr lang="es-MX" dirty="0">
                <a:latin typeface="Times New Roman" panose="02020603050405020304" pitchFamily="18" charset="0"/>
                <a:cs typeface="Times New Roman" panose="02020603050405020304" pitchFamily="18" charset="0"/>
              </a:rPr>
              <a:t>En este caso especifico, no hay moléculas de agua para expresarlas como YH</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O.</a:t>
            </a:r>
          </a:p>
        </p:txBody>
      </p:sp>
      <p:graphicFrame>
        <p:nvGraphicFramePr>
          <p:cNvPr id="7" name="Tabla 6"/>
          <p:cNvGraphicFramePr>
            <a:graphicFrameLocks noGrp="1"/>
          </p:cNvGraphicFramePr>
          <p:nvPr>
            <p:extLst>
              <p:ext uri="{D42A27DB-BD31-4B8C-83A1-F6EECF244321}">
                <p14:modId xmlns:p14="http://schemas.microsoft.com/office/powerpoint/2010/main" val="423980894"/>
              </p:ext>
            </p:extLst>
          </p:nvPr>
        </p:nvGraphicFramePr>
        <p:xfrm>
          <a:off x="1032246" y="4129205"/>
          <a:ext cx="9873319" cy="1645920"/>
        </p:xfrm>
        <a:graphic>
          <a:graphicData uri="http://schemas.openxmlformats.org/drawingml/2006/table">
            <a:tbl>
              <a:tblPr/>
              <a:tblGrid>
                <a:gridCol w="1869674">
                  <a:extLst>
                    <a:ext uri="{9D8B030D-6E8A-4147-A177-3AD203B41FA5}">
                      <a16:colId xmlns:a16="http://schemas.microsoft.com/office/drawing/2014/main" val="337294275"/>
                    </a:ext>
                  </a:extLst>
                </a:gridCol>
                <a:gridCol w="1869674">
                  <a:extLst>
                    <a:ext uri="{9D8B030D-6E8A-4147-A177-3AD203B41FA5}">
                      <a16:colId xmlns:a16="http://schemas.microsoft.com/office/drawing/2014/main" val="317684601"/>
                    </a:ext>
                  </a:extLst>
                </a:gridCol>
                <a:gridCol w="1049457">
                  <a:extLst>
                    <a:ext uri="{9D8B030D-6E8A-4147-A177-3AD203B41FA5}">
                      <a16:colId xmlns:a16="http://schemas.microsoft.com/office/drawing/2014/main" val="781862676"/>
                    </a:ext>
                  </a:extLst>
                </a:gridCol>
                <a:gridCol w="2546878">
                  <a:extLst>
                    <a:ext uri="{9D8B030D-6E8A-4147-A177-3AD203B41FA5}">
                      <a16:colId xmlns:a16="http://schemas.microsoft.com/office/drawing/2014/main" val="1365430275"/>
                    </a:ext>
                  </a:extLst>
                </a:gridCol>
                <a:gridCol w="2537636">
                  <a:extLst>
                    <a:ext uri="{9D8B030D-6E8A-4147-A177-3AD203B41FA5}">
                      <a16:colId xmlns:a16="http://schemas.microsoft.com/office/drawing/2014/main" val="3211680219"/>
                    </a:ext>
                  </a:extLst>
                </a:gridCol>
              </a:tblGrid>
              <a:tr h="340369">
                <a:tc>
                  <a:txBody>
                    <a:bodyPr/>
                    <a:lstStyle/>
                    <a:p>
                      <a:pPr algn="ctr">
                        <a:spcAft>
                          <a:spcPts val="0"/>
                        </a:spcAft>
                      </a:pPr>
                      <a:r>
                        <a:rPr lang="es-MX" sz="1800" u="sng">
                          <a:effectLst/>
                          <a:latin typeface="Times New Roman" panose="02020603050405020304" pitchFamily="18" charset="0"/>
                          <a:ea typeface="Times New Roman" panose="02020603050405020304" pitchFamily="18" charset="0"/>
                        </a:rPr>
                        <a:t>Elemento oxido</a:t>
                      </a:r>
                      <a:endParaRPr lang="es-MX" sz="18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ea typeface="Times New Roman" panose="02020603050405020304" pitchFamily="18" charset="0"/>
                        </a:rPr>
                        <a:t>Peso molecular</a:t>
                      </a:r>
                      <a:endParaRPr lang="es-MX" sz="18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ea typeface="Times New Roman" panose="02020603050405020304" pitchFamily="18" charset="0"/>
                        </a:rPr>
                        <a:t># moles</a:t>
                      </a:r>
                      <a:endParaRPr lang="es-MX" sz="18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800" u="sng" dirty="0">
                          <a:effectLst/>
                          <a:latin typeface="Times New Roman" panose="02020603050405020304" pitchFamily="18" charset="0"/>
                          <a:ea typeface="Times New Roman" panose="02020603050405020304" pitchFamily="18" charset="0"/>
                        </a:rPr>
                        <a:t>Contribución</a:t>
                      </a:r>
                      <a:endParaRPr lang="es-MX" sz="1800" dirty="0">
                        <a:effectLst/>
                        <a:latin typeface="Times New Roman" panose="02020603050405020304" pitchFamily="18" charset="0"/>
                        <a:ea typeface="Times New Roman" panose="02020603050405020304" pitchFamily="18" charset="0"/>
                      </a:endParaRPr>
                    </a:p>
                    <a:p>
                      <a:pPr marL="8255" algn="ctr">
                        <a:spcAft>
                          <a:spcPts val="0"/>
                        </a:spcAft>
                      </a:pPr>
                      <a:r>
                        <a:rPr lang="es-MX" sz="1800" u="sng" dirty="0">
                          <a:effectLst/>
                          <a:latin typeface="Times New Roman" panose="02020603050405020304" pitchFamily="18" charset="0"/>
                          <a:ea typeface="Times New Roman" panose="02020603050405020304" pitchFamily="18" charset="0"/>
                        </a:rPr>
                        <a:t>Por peso molecular</a:t>
                      </a:r>
                      <a:endParaRPr lang="es-MX" sz="18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ea typeface="Times New Roman" panose="02020603050405020304" pitchFamily="18" charset="0"/>
                        </a:rPr>
                        <a:t>% en peso</a:t>
                      </a:r>
                      <a:endParaRPr lang="es-MX" sz="18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5383960"/>
                  </a:ext>
                </a:extLst>
              </a:tr>
              <a:tr h="170184">
                <a:tc>
                  <a:txBody>
                    <a:bodyPr/>
                    <a:lstStyle/>
                    <a:p>
                      <a:pPr algn="ctr">
                        <a:spcAft>
                          <a:spcPts val="0"/>
                        </a:spcAft>
                      </a:pPr>
                      <a:r>
                        <a:rPr lang="es-MX" sz="1800">
                          <a:effectLst/>
                          <a:latin typeface="Times New Roman" panose="02020603050405020304" pitchFamily="18" charset="0"/>
                          <a:ea typeface="Times New Roman" panose="02020603050405020304" pitchFamily="18" charset="0"/>
                        </a:rPr>
                        <a:t>BeO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ea typeface="Times New Roman" panose="020206030504050203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effectLst/>
                          <a:latin typeface="Times New Roman" panose="02020603050405020304" pitchFamily="18" charset="0"/>
                          <a:ea typeface="Times New Roman" panose="020206030504050203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800" dirty="0">
                          <a:effectLst/>
                          <a:latin typeface="Times New Roman" panose="02020603050405020304" pitchFamily="18" charset="0"/>
                          <a:ea typeface="Times New Roman" panose="02020603050405020304" pitchFamily="18" charset="0"/>
                        </a:rPr>
                        <a:t>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rPr>
                        <a:t>(75/537)x100=14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4725394"/>
                  </a:ext>
                </a:extLst>
              </a:tr>
              <a:tr h="170184">
                <a:tc>
                  <a:txBody>
                    <a:bodyPr/>
                    <a:lstStyle/>
                    <a:p>
                      <a:pPr algn="ctr">
                        <a:spcAft>
                          <a:spcPts val="0"/>
                        </a:spcAft>
                      </a:pPr>
                      <a:r>
                        <a:rPr lang="es-MX" sz="1800">
                          <a:effectLst/>
                          <a:latin typeface="Times New Roman" panose="02020603050405020304" pitchFamily="18" charset="0"/>
                          <a:ea typeface="Times New Roman" panose="02020603050405020304" pitchFamily="18" charset="0"/>
                        </a:rPr>
                        <a:t>Al</a:t>
                      </a:r>
                      <a:r>
                        <a:rPr lang="es-MX" sz="1800" baseline="-25000">
                          <a:effectLst/>
                          <a:latin typeface="Times New Roman" panose="02020603050405020304" pitchFamily="18" charset="0"/>
                          <a:ea typeface="Times New Roman" panose="02020603050405020304" pitchFamily="18" charset="0"/>
                        </a:rPr>
                        <a:t>2</a:t>
                      </a:r>
                      <a:r>
                        <a:rPr lang="es-MX" sz="1800">
                          <a:effectLst/>
                          <a:latin typeface="Times New Roman" panose="02020603050405020304" pitchFamily="18" charset="0"/>
                          <a:ea typeface="Times New Roman" panose="02020603050405020304" pitchFamily="18" charset="0"/>
                        </a:rPr>
                        <a:t>O</a:t>
                      </a:r>
                      <a:r>
                        <a:rPr lang="es-MX" sz="1800" baseline="-25000">
                          <a:effectLst/>
                          <a:latin typeface="Times New Roman" panose="02020603050405020304" pitchFamily="18" charset="0"/>
                          <a:ea typeface="Times New Roman" panose="02020603050405020304" pitchFamily="18" charset="0"/>
                        </a:rPr>
                        <a:t>3</a:t>
                      </a:r>
                      <a:endParaRPr lang="es-MX" sz="18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ea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effectLst/>
                          <a:latin typeface="Times New Roman" panose="02020603050405020304" pitchFamily="18" charset="0"/>
                          <a:ea typeface="Times New Roman" panose="020206030504050203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800">
                          <a:effectLst/>
                          <a:latin typeface="Times New Roman" panose="02020603050405020304" pitchFamily="18" charset="0"/>
                          <a:ea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rPr>
                        <a:t>(102/537)x100=19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9372878"/>
                  </a:ext>
                </a:extLst>
              </a:tr>
              <a:tr h="170184">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rPr>
                        <a:t>SiO</a:t>
                      </a:r>
                      <a:r>
                        <a:rPr lang="es-MX" sz="1800" baseline="-25000" dirty="0">
                          <a:effectLst/>
                          <a:latin typeface="Times New Roman" panose="02020603050405020304" pitchFamily="18" charset="0"/>
                          <a:ea typeface="Times New Roman" panose="02020603050405020304" pitchFamily="18" charset="0"/>
                        </a:rPr>
                        <a:t>2</a:t>
                      </a:r>
                      <a:endParaRPr lang="es-MX" sz="18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effectLst/>
                          <a:latin typeface="Times New Roman" panose="02020603050405020304" pitchFamily="18" charset="0"/>
                          <a:ea typeface="Times New Roman" panose="020206030504050203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800" dirty="0">
                          <a:effectLst/>
                          <a:latin typeface="Times New Roman" panose="02020603050405020304" pitchFamily="18" charset="0"/>
                          <a:ea typeface="Times New Roman" panose="02020603050405020304" pitchFamily="18" charset="0"/>
                        </a:rPr>
                        <a:t>360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rPr>
                        <a:t>(360/537)x100=67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972801"/>
                  </a:ext>
                </a:extLst>
              </a:tr>
              <a:tr h="170184">
                <a:tc>
                  <a:txBody>
                    <a:bodyPr/>
                    <a:lstStyle/>
                    <a:p>
                      <a:pPr algn="ctr">
                        <a:spcAft>
                          <a:spcPts val="0"/>
                        </a:spcAft>
                      </a:pPr>
                      <a:endParaRPr lang="es-MX" sz="18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8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800" b="1"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800" dirty="0">
                          <a:effectLst/>
                          <a:latin typeface="Times New Roman" panose="02020603050405020304" pitchFamily="18" charset="0"/>
                          <a:ea typeface="Times New Roman" panose="02020603050405020304" pitchFamily="18" charset="0"/>
                        </a:rPr>
                        <a:t>Suma 537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8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964378"/>
                  </a:ext>
                </a:extLst>
              </a:tr>
            </a:tbl>
          </a:graphicData>
        </a:graphic>
      </p:graphicFrame>
    </p:spTree>
    <p:extLst>
      <p:ext uri="{BB962C8B-B14F-4D97-AF65-F5344CB8AC3E}">
        <p14:creationId xmlns:p14="http://schemas.microsoft.com/office/powerpoint/2010/main" val="1842202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22321180"/>
              </p:ext>
            </p:extLst>
          </p:nvPr>
        </p:nvGraphicFramePr>
        <p:xfrm>
          <a:off x="700876" y="2955616"/>
          <a:ext cx="10515601" cy="1097280"/>
        </p:xfrm>
        <a:graphic>
          <a:graphicData uri="http://schemas.openxmlformats.org/drawingml/2006/table">
            <a:tbl>
              <a:tblPr/>
              <a:tblGrid>
                <a:gridCol w="1796065">
                  <a:extLst>
                    <a:ext uri="{9D8B030D-6E8A-4147-A177-3AD203B41FA5}">
                      <a16:colId xmlns:a16="http://schemas.microsoft.com/office/drawing/2014/main" val="2848168519"/>
                    </a:ext>
                  </a:extLst>
                </a:gridCol>
                <a:gridCol w="1936974">
                  <a:extLst>
                    <a:ext uri="{9D8B030D-6E8A-4147-A177-3AD203B41FA5}">
                      <a16:colId xmlns:a16="http://schemas.microsoft.com/office/drawing/2014/main" val="468125634"/>
                    </a:ext>
                  </a:extLst>
                </a:gridCol>
                <a:gridCol w="1453256">
                  <a:extLst>
                    <a:ext uri="{9D8B030D-6E8A-4147-A177-3AD203B41FA5}">
                      <a16:colId xmlns:a16="http://schemas.microsoft.com/office/drawing/2014/main" val="198332316"/>
                    </a:ext>
                  </a:extLst>
                </a:gridCol>
                <a:gridCol w="2746675">
                  <a:extLst>
                    <a:ext uri="{9D8B030D-6E8A-4147-A177-3AD203B41FA5}">
                      <a16:colId xmlns:a16="http://schemas.microsoft.com/office/drawing/2014/main" val="2726774372"/>
                    </a:ext>
                  </a:extLst>
                </a:gridCol>
                <a:gridCol w="2582631">
                  <a:extLst>
                    <a:ext uri="{9D8B030D-6E8A-4147-A177-3AD203B41FA5}">
                      <a16:colId xmlns:a16="http://schemas.microsoft.com/office/drawing/2014/main" val="576165750"/>
                    </a:ext>
                  </a:extLst>
                </a:gridCol>
              </a:tblGrid>
              <a:tr h="172789">
                <a:tc>
                  <a:txBody>
                    <a:bodyPr/>
                    <a:lstStyle/>
                    <a:p>
                      <a:pPr marR="8890"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elemento oxido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Peso molecular</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en peso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u="sng">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Proporción molecular</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Cocientes moleculares</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8610010"/>
                  </a:ext>
                </a:extLst>
              </a:tr>
              <a:tr h="172789">
                <a:tc>
                  <a:txBody>
                    <a:bodyPr/>
                    <a:lstStyle/>
                    <a:p>
                      <a:pPr marR="8890" algn="ctr">
                        <a:spcAft>
                          <a:spcPts val="0"/>
                        </a:spcAft>
                      </a:pPr>
                      <a:r>
                        <a:rPr lang="es-MX" sz="18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BeO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(13.97/25) = 0.559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(.559/.186) =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6514603"/>
                  </a:ext>
                </a:extLst>
              </a:tr>
              <a:tr h="172789">
                <a:tc>
                  <a:txBody>
                    <a:bodyPr/>
                    <a:lstStyle/>
                    <a:p>
                      <a:pPr marR="8890"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(19/102) = 0.186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(.186/.186) = 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675234"/>
                  </a:ext>
                </a:extLst>
              </a:tr>
              <a:tr h="172789">
                <a:tc>
                  <a:txBody>
                    <a:bodyPr/>
                    <a:lstStyle/>
                    <a:p>
                      <a:pPr marR="8890"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SiO</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67.03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(67.03/60) = 1.11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(1.11/.186) = 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8541397"/>
                  </a:ext>
                </a:extLst>
              </a:tr>
            </a:tbl>
          </a:graphicData>
        </a:graphic>
      </p:graphicFrame>
      <p:sp>
        <p:nvSpPr>
          <p:cNvPr id="6" name="Rectángulo 5"/>
          <p:cNvSpPr/>
          <p:nvPr/>
        </p:nvSpPr>
        <p:spPr>
          <a:xfrm>
            <a:off x="443696" y="548226"/>
            <a:ext cx="11177285" cy="646331"/>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Ahora veremos el problema inverso, calcularemos la formula química del mineral a partir del porcentaje en peso de cada oxido, los cuales son aportados </a:t>
            </a:r>
            <a:r>
              <a:rPr lang="es-MX">
                <a:latin typeface="Times New Roman" panose="02020603050405020304" pitchFamily="18" charset="0"/>
                <a:cs typeface="Times New Roman" panose="02020603050405020304" pitchFamily="18" charset="0"/>
              </a:rPr>
              <a:t>como datos.</a:t>
            </a:r>
            <a:endParaRPr lang="es-MX" dirty="0">
              <a:latin typeface="Times New Roman" panose="02020603050405020304" pitchFamily="18" charset="0"/>
              <a:cs typeface="Times New Roman" panose="02020603050405020304" pitchFamily="18" charset="0"/>
            </a:endParaRPr>
          </a:p>
        </p:txBody>
      </p:sp>
      <p:graphicFrame>
        <p:nvGraphicFramePr>
          <p:cNvPr id="7" name="Tabla 6"/>
          <p:cNvGraphicFramePr>
            <a:graphicFrameLocks noGrp="1"/>
          </p:cNvGraphicFramePr>
          <p:nvPr>
            <p:extLst>
              <p:ext uri="{D42A27DB-BD31-4B8C-83A1-F6EECF244321}">
                <p14:modId xmlns:p14="http://schemas.microsoft.com/office/powerpoint/2010/main" val="2593929192"/>
              </p:ext>
            </p:extLst>
          </p:nvPr>
        </p:nvGraphicFramePr>
        <p:xfrm>
          <a:off x="629854" y="1446893"/>
          <a:ext cx="2877275" cy="1163329"/>
        </p:xfrm>
        <a:graphic>
          <a:graphicData uri="http://schemas.openxmlformats.org/drawingml/2006/table">
            <a:tbl>
              <a:tblPr/>
              <a:tblGrid>
                <a:gridCol w="1484364">
                  <a:extLst>
                    <a:ext uri="{9D8B030D-6E8A-4147-A177-3AD203B41FA5}">
                      <a16:colId xmlns:a16="http://schemas.microsoft.com/office/drawing/2014/main" val="3901550337"/>
                    </a:ext>
                  </a:extLst>
                </a:gridCol>
                <a:gridCol w="1392911">
                  <a:extLst>
                    <a:ext uri="{9D8B030D-6E8A-4147-A177-3AD203B41FA5}">
                      <a16:colId xmlns:a16="http://schemas.microsoft.com/office/drawing/2014/main" val="775184700"/>
                    </a:ext>
                  </a:extLst>
                </a:gridCol>
              </a:tblGrid>
              <a:tr h="340369">
                <a:tc>
                  <a:txBody>
                    <a:bodyPr/>
                    <a:lstStyle/>
                    <a:p>
                      <a:pPr algn="ctr">
                        <a:spcAft>
                          <a:spcPts val="0"/>
                        </a:spcAft>
                      </a:pPr>
                      <a:r>
                        <a:rPr lang="es-MX" sz="1800" u="sng" dirty="0">
                          <a:effectLst/>
                          <a:latin typeface="Times New Roman" panose="02020603050405020304" pitchFamily="18" charset="0"/>
                          <a:ea typeface="Times New Roman" panose="02020603050405020304" pitchFamily="18" charset="0"/>
                          <a:cs typeface="Times New Roman" panose="02020603050405020304" pitchFamily="18" charset="0"/>
                        </a:rPr>
                        <a:t>Elemento oxido</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a:noFill/>
                    </a:lnL>
                    <a:lnR>
                      <a:noFill/>
                    </a:lnR>
                    <a:lnT>
                      <a:noFill/>
                    </a:lnT>
                    <a:lnB>
                      <a:noFill/>
                    </a:lnB>
                  </a:tcPr>
                </a:tc>
                <a:tc>
                  <a:txBody>
                    <a:bodyPr/>
                    <a:lstStyle/>
                    <a:p>
                      <a:pPr algn="ctr">
                        <a:spcAft>
                          <a:spcPts val="0"/>
                        </a:spcAft>
                      </a:pPr>
                      <a:r>
                        <a:rPr lang="es-MX" sz="1800" u="sng" dirty="0">
                          <a:effectLst/>
                          <a:latin typeface="Times New Roman" panose="02020603050405020304" pitchFamily="18" charset="0"/>
                          <a:ea typeface="Times New Roman" panose="02020603050405020304" pitchFamily="18" charset="0"/>
                          <a:cs typeface="Times New Roman" panose="02020603050405020304" pitchFamily="18" charset="0"/>
                        </a:rPr>
                        <a:t>% en peso</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4093176633"/>
                  </a:ext>
                </a:extLst>
              </a:tr>
              <a:tr h="170184">
                <a:tc>
                  <a:txBody>
                    <a:bodyPr/>
                    <a:lstStyle/>
                    <a:p>
                      <a:pPr algn="ctr">
                        <a:spcAft>
                          <a:spcPts val="0"/>
                        </a:spcAft>
                      </a:pPr>
                      <a:r>
                        <a:rPr lang="es-MX" sz="1800" dirty="0" err="1">
                          <a:effectLst/>
                          <a:latin typeface="Times New Roman" panose="02020603050405020304" pitchFamily="18" charset="0"/>
                          <a:ea typeface="Times New Roman" panose="02020603050405020304" pitchFamily="18" charset="0"/>
                          <a:cs typeface="Times New Roman" panose="02020603050405020304" pitchFamily="18" charset="0"/>
                        </a:rPr>
                        <a:t>BeO</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cs typeface="Times New Roman" panose="02020603050405020304" pitchFamily="18" charset="0"/>
                        </a:rPr>
                        <a:t>13.97</a:t>
                      </a:r>
                    </a:p>
                  </a:txBody>
                  <a:tcPr marL="0" marR="0" marT="0" marB="0" anchor="ctr">
                    <a:lnL>
                      <a:noFill/>
                    </a:lnL>
                    <a:lnR>
                      <a:noFill/>
                    </a:lnR>
                    <a:lnT>
                      <a:noFill/>
                    </a:lnT>
                    <a:lnB>
                      <a:noFill/>
                    </a:lnB>
                  </a:tcPr>
                </a:tc>
                <a:extLst>
                  <a:ext uri="{0D108BD9-81ED-4DB2-BD59-A6C34878D82A}">
                    <a16:rowId xmlns:a16="http://schemas.microsoft.com/office/drawing/2014/main" val="970052334"/>
                  </a:ext>
                </a:extLst>
              </a:tr>
              <a:tr h="170184">
                <a:tc>
                  <a:txBody>
                    <a:bodyPr/>
                    <a:lstStyle/>
                    <a:p>
                      <a:pPr algn="ctr">
                        <a:spcAft>
                          <a:spcPts val="0"/>
                        </a:spcAft>
                      </a:pPr>
                      <a:r>
                        <a:rPr lang="es-MX" sz="1800">
                          <a:effectLst/>
                          <a:latin typeface="Times New Roman" panose="02020603050405020304" pitchFamily="18" charset="0"/>
                          <a:ea typeface="Times New Roman" panose="02020603050405020304" pitchFamily="18" charset="0"/>
                          <a:cs typeface="Times New Roman" panose="02020603050405020304" pitchFamily="18" charset="0"/>
                        </a:rPr>
                        <a:t>Al</a:t>
                      </a:r>
                      <a:r>
                        <a:rPr lang="es-MX" sz="1800" baseline="-25000">
                          <a:effectLst/>
                          <a:latin typeface="Times New Roman" panose="02020603050405020304" pitchFamily="18" charset="0"/>
                          <a:ea typeface="Times New Roman" panose="02020603050405020304" pitchFamily="18" charset="0"/>
                          <a:cs typeface="Times New Roman" panose="02020603050405020304" pitchFamily="18" charset="0"/>
                        </a:rPr>
                        <a:t>2</a:t>
                      </a:r>
                      <a:r>
                        <a:rPr lang="es-MX" sz="1800">
                          <a:effectLst/>
                          <a:latin typeface="Times New Roman" panose="02020603050405020304" pitchFamily="18" charset="0"/>
                          <a:ea typeface="Times New Roman" panose="02020603050405020304" pitchFamily="18" charset="0"/>
                          <a:cs typeface="Times New Roman" panose="02020603050405020304" pitchFamily="18" charset="0"/>
                        </a:rPr>
                        <a:t>O</a:t>
                      </a:r>
                      <a:r>
                        <a:rPr lang="es-MX" sz="1800" baseline="-25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cs typeface="Times New Roman" panose="02020603050405020304" pitchFamily="18" charset="0"/>
                        </a:rPr>
                        <a:t>19.0</a:t>
                      </a:r>
                    </a:p>
                  </a:txBody>
                  <a:tcPr marL="0" marR="0" marT="0" marB="0" anchor="ctr">
                    <a:lnL>
                      <a:noFill/>
                    </a:lnL>
                    <a:lnR>
                      <a:noFill/>
                    </a:lnR>
                    <a:lnT>
                      <a:noFill/>
                    </a:lnT>
                    <a:lnB>
                      <a:noFill/>
                    </a:lnB>
                  </a:tcPr>
                </a:tc>
                <a:extLst>
                  <a:ext uri="{0D108BD9-81ED-4DB2-BD59-A6C34878D82A}">
                    <a16:rowId xmlns:a16="http://schemas.microsoft.com/office/drawing/2014/main" val="1198923660"/>
                  </a:ext>
                </a:extLst>
              </a:tr>
              <a:tr h="170184">
                <a:tc>
                  <a:txBody>
                    <a:bodyPr/>
                    <a:lstStyle/>
                    <a:p>
                      <a:pPr algn="ctr">
                        <a:spcAft>
                          <a:spcPts val="0"/>
                        </a:spcAft>
                      </a:pPr>
                      <a:r>
                        <a:rPr lang="es-MX" sz="1800">
                          <a:effectLst/>
                          <a:latin typeface="Times New Roman" panose="02020603050405020304" pitchFamily="18" charset="0"/>
                          <a:ea typeface="Times New Roman" panose="02020603050405020304" pitchFamily="18" charset="0"/>
                          <a:cs typeface="Times New Roman" panose="02020603050405020304" pitchFamily="18" charset="0"/>
                        </a:rPr>
                        <a:t>SiO</a:t>
                      </a:r>
                      <a:r>
                        <a:rPr lang="es-MX" sz="1800" baseline="-25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c>
                  <a:txBody>
                    <a:bodyPr/>
                    <a:lstStyle/>
                    <a:p>
                      <a:pPr algn="ctr">
                        <a:spcAft>
                          <a:spcPts val="0"/>
                        </a:spcAft>
                      </a:pPr>
                      <a:r>
                        <a:rPr lang="es-MX" sz="1800" dirty="0">
                          <a:effectLst/>
                          <a:latin typeface="Times New Roman" panose="02020603050405020304" pitchFamily="18" charset="0"/>
                          <a:ea typeface="Times New Roman" panose="02020603050405020304" pitchFamily="18" charset="0"/>
                          <a:cs typeface="Times New Roman" panose="02020603050405020304" pitchFamily="18" charset="0"/>
                        </a:rPr>
                        <a:t>67.03</a:t>
                      </a:r>
                    </a:p>
                  </a:txBody>
                  <a:tcPr marL="0" marR="0" marT="0" marB="0" anchor="ctr">
                    <a:lnL>
                      <a:noFill/>
                    </a:lnL>
                    <a:lnR>
                      <a:noFill/>
                    </a:lnR>
                    <a:lnT>
                      <a:noFill/>
                    </a:lnT>
                    <a:lnB>
                      <a:noFill/>
                    </a:lnB>
                  </a:tcPr>
                </a:tc>
                <a:extLst>
                  <a:ext uri="{0D108BD9-81ED-4DB2-BD59-A6C34878D82A}">
                    <a16:rowId xmlns:a16="http://schemas.microsoft.com/office/drawing/2014/main" val="702135900"/>
                  </a:ext>
                </a:extLst>
              </a:tr>
            </a:tbl>
          </a:graphicData>
        </a:graphic>
      </p:graphicFrame>
      <p:sp>
        <p:nvSpPr>
          <p:cNvPr id="3" name="CuadroTexto 2"/>
          <p:cNvSpPr txBox="1"/>
          <p:nvPr/>
        </p:nvSpPr>
        <p:spPr>
          <a:xfrm>
            <a:off x="4734046" y="4872942"/>
            <a:ext cx="4079963" cy="369332"/>
          </a:xfrm>
          <a:prstGeom prst="rect">
            <a:avLst/>
          </a:prstGeom>
          <a:noFill/>
        </p:spPr>
        <p:txBody>
          <a:bodyPr wrap="none" rtlCol="0">
            <a:spAutoFit/>
          </a:bodyPr>
          <a:lstStyle/>
          <a:p>
            <a:r>
              <a:rPr lang="es-MX" b="1" dirty="0">
                <a:latin typeface="Times New Roman" panose="02020603050405020304" pitchFamily="18" charset="0"/>
                <a:cs typeface="Times New Roman" panose="02020603050405020304" pitchFamily="18" charset="0"/>
              </a:rPr>
              <a:t>3(</a:t>
            </a:r>
            <a:r>
              <a:rPr lang="es-MX" b="1" dirty="0" err="1">
                <a:latin typeface="Times New Roman" panose="02020603050405020304" pitchFamily="18" charset="0"/>
                <a:cs typeface="Times New Roman" panose="02020603050405020304" pitchFamily="18" charset="0"/>
              </a:rPr>
              <a:t>BeO</a:t>
            </a:r>
            <a:r>
              <a:rPr lang="es-MX" b="1" dirty="0">
                <a:latin typeface="Times New Roman" panose="02020603050405020304" pitchFamily="18" charset="0"/>
                <a:cs typeface="Times New Roman" panose="02020603050405020304" pitchFamily="18" charset="0"/>
              </a:rPr>
              <a:t>)+1(Al</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O</a:t>
            </a:r>
            <a:r>
              <a:rPr lang="es-MX" b="1" baseline="-25000" dirty="0">
                <a:latin typeface="Times New Roman" panose="02020603050405020304" pitchFamily="18" charset="0"/>
                <a:cs typeface="Times New Roman" panose="02020603050405020304" pitchFamily="18" charset="0"/>
              </a:rPr>
              <a:t>3</a:t>
            </a:r>
            <a:r>
              <a:rPr lang="es-MX" b="1" dirty="0">
                <a:latin typeface="Times New Roman" panose="02020603050405020304" pitchFamily="18" charset="0"/>
                <a:cs typeface="Times New Roman" panose="02020603050405020304" pitchFamily="18" charset="0"/>
              </a:rPr>
              <a:t>)+6(SiO</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)=Be</a:t>
            </a:r>
            <a:r>
              <a:rPr lang="es-MX" b="1" baseline="-25000" dirty="0">
                <a:latin typeface="Times New Roman" panose="02020603050405020304" pitchFamily="18" charset="0"/>
                <a:cs typeface="Times New Roman" panose="02020603050405020304" pitchFamily="18" charset="0"/>
              </a:rPr>
              <a:t>3</a:t>
            </a:r>
            <a:r>
              <a:rPr lang="es-MX" b="1" dirty="0">
                <a:latin typeface="Times New Roman" panose="02020603050405020304" pitchFamily="18" charset="0"/>
                <a:cs typeface="Times New Roman" panose="02020603050405020304" pitchFamily="18" charset="0"/>
              </a:rPr>
              <a:t>Al</a:t>
            </a:r>
            <a:r>
              <a:rPr lang="es-MX" b="1" baseline="-25000" dirty="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Si</a:t>
            </a:r>
            <a:r>
              <a:rPr lang="es-MX" b="1" baseline="-25000" dirty="0">
                <a:latin typeface="Times New Roman" panose="02020603050405020304" pitchFamily="18" charset="0"/>
                <a:cs typeface="Times New Roman" panose="02020603050405020304" pitchFamily="18" charset="0"/>
              </a:rPr>
              <a:t>6</a:t>
            </a:r>
            <a:r>
              <a:rPr lang="es-MX" b="1" dirty="0">
                <a:latin typeface="Times New Roman" panose="02020603050405020304" pitchFamily="18" charset="0"/>
                <a:cs typeface="Times New Roman" panose="02020603050405020304" pitchFamily="18" charset="0"/>
              </a:rPr>
              <a:t>O</a:t>
            </a:r>
            <a:r>
              <a:rPr lang="es-MX" b="1" baseline="-25000" dirty="0">
                <a:latin typeface="Times New Roman" panose="02020603050405020304" pitchFamily="18" charset="0"/>
                <a:cs typeface="Times New Roman" panose="02020603050405020304" pitchFamily="18" charset="0"/>
              </a:rPr>
              <a:t>18</a:t>
            </a:r>
          </a:p>
        </p:txBody>
      </p:sp>
      <p:cxnSp>
        <p:nvCxnSpPr>
          <p:cNvPr id="8" name="Conector recto de flecha 7"/>
          <p:cNvCxnSpPr/>
          <p:nvPr/>
        </p:nvCxnSpPr>
        <p:spPr>
          <a:xfrm flipH="1">
            <a:off x="4896091" y="3379808"/>
            <a:ext cx="5590572" cy="15741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H="1">
            <a:off x="5752618" y="3634451"/>
            <a:ext cx="4734045" cy="1319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6774027" y="3912243"/>
            <a:ext cx="3712636" cy="1041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419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EA2BB0B-8FFE-48BA-9A88-492CB8285893}"/>
              </a:ext>
            </a:extLst>
          </p:cNvPr>
          <p:cNvSpPr/>
          <p:nvPr/>
        </p:nvSpPr>
        <p:spPr>
          <a:xfrm>
            <a:off x="684944" y="773601"/>
            <a:ext cx="10822113" cy="369332"/>
          </a:xfrm>
          <a:prstGeom prst="rect">
            <a:avLst/>
          </a:prstGeom>
        </p:spPr>
        <p:txBody>
          <a:bodyPr wrap="square">
            <a:spAutoFit/>
          </a:bodyPr>
          <a:lstStyle/>
          <a:p>
            <a:pPr algn="just">
              <a:spcAft>
                <a:spcPts val="0"/>
              </a:spcAft>
            </a:pPr>
            <a:r>
              <a:rPr lang="es-MX" b="1" dirty="0">
                <a:latin typeface="Times New Roman" panose="02020603050405020304" pitchFamily="18" charset="0"/>
                <a:ea typeface="Times New Roman" panose="02020603050405020304" pitchFamily="18" charset="0"/>
              </a:rPr>
              <a:t>Ejercicio.  </a:t>
            </a:r>
            <a:r>
              <a:rPr lang="es-MX" dirty="0">
                <a:latin typeface="Times New Roman" panose="02020603050405020304" pitchFamily="18" charset="0"/>
                <a:ea typeface="Times New Roman" panose="02020603050405020304" pitchFamily="18" charset="0"/>
              </a:rPr>
              <a:t>El siguiente es un ejemplo de determinación de porcentajes en peso de elementos en el mineral </a:t>
            </a:r>
            <a:r>
              <a:rPr lang="es-MX" b="1" dirty="0">
                <a:latin typeface="Times New Roman" panose="02020603050405020304" pitchFamily="18" charset="0"/>
                <a:ea typeface="Times New Roman" panose="02020603050405020304" pitchFamily="18" charset="0"/>
              </a:rPr>
              <a:t>CuFeS</a:t>
            </a:r>
            <a:r>
              <a:rPr lang="es-MX" b="1"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a:t>
            </a:r>
            <a:endParaRPr lang="es-MX" sz="1200" dirty="0">
              <a:effectLst/>
              <a:latin typeface="Times New Roman" panose="02020603050405020304" pitchFamily="18" charset="0"/>
              <a:ea typeface="Times New Roman" panose="02020603050405020304" pitchFamily="18" charset="0"/>
            </a:endParaRPr>
          </a:p>
        </p:txBody>
      </p:sp>
      <p:graphicFrame>
        <p:nvGraphicFramePr>
          <p:cNvPr id="5" name="Tabla 4">
            <a:extLst>
              <a:ext uri="{FF2B5EF4-FFF2-40B4-BE49-F238E27FC236}">
                <a16:creationId xmlns:a16="http://schemas.microsoft.com/office/drawing/2014/main" id="{E7F0BE13-6E41-4E15-8444-3299F56DCFD8}"/>
              </a:ext>
            </a:extLst>
          </p:cNvPr>
          <p:cNvGraphicFramePr>
            <a:graphicFrameLocks noGrp="1"/>
          </p:cNvGraphicFramePr>
          <p:nvPr>
            <p:extLst>
              <p:ext uri="{D42A27DB-BD31-4B8C-83A1-F6EECF244321}">
                <p14:modId xmlns:p14="http://schemas.microsoft.com/office/powerpoint/2010/main" val="2246113306"/>
              </p:ext>
            </p:extLst>
          </p:nvPr>
        </p:nvGraphicFramePr>
        <p:xfrm>
          <a:off x="714911" y="1631730"/>
          <a:ext cx="10515599" cy="1219200"/>
        </p:xfrm>
        <a:graphic>
          <a:graphicData uri="http://schemas.openxmlformats.org/drawingml/2006/table">
            <a:tbl>
              <a:tblPr>
                <a:tableStyleId>{5C22544A-7EE6-4342-B048-85BDC9FD1C3A}</a:tableStyleId>
              </a:tblPr>
              <a:tblGrid>
                <a:gridCol w="1053663">
                  <a:extLst>
                    <a:ext uri="{9D8B030D-6E8A-4147-A177-3AD203B41FA5}">
                      <a16:colId xmlns:a16="http://schemas.microsoft.com/office/drawing/2014/main" val="1773041270"/>
                    </a:ext>
                  </a:extLst>
                </a:gridCol>
                <a:gridCol w="1800270">
                  <a:extLst>
                    <a:ext uri="{9D8B030D-6E8A-4147-A177-3AD203B41FA5}">
                      <a16:colId xmlns:a16="http://schemas.microsoft.com/office/drawing/2014/main" val="2486973419"/>
                    </a:ext>
                  </a:extLst>
                </a:gridCol>
                <a:gridCol w="2105223">
                  <a:extLst>
                    <a:ext uri="{9D8B030D-6E8A-4147-A177-3AD203B41FA5}">
                      <a16:colId xmlns:a16="http://schemas.microsoft.com/office/drawing/2014/main" val="2140017295"/>
                    </a:ext>
                  </a:extLst>
                </a:gridCol>
                <a:gridCol w="2553188">
                  <a:extLst>
                    <a:ext uri="{9D8B030D-6E8A-4147-A177-3AD203B41FA5}">
                      <a16:colId xmlns:a16="http://schemas.microsoft.com/office/drawing/2014/main" val="1030817020"/>
                    </a:ext>
                  </a:extLst>
                </a:gridCol>
                <a:gridCol w="3003255">
                  <a:extLst>
                    <a:ext uri="{9D8B030D-6E8A-4147-A177-3AD203B41FA5}">
                      <a16:colId xmlns:a16="http://schemas.microsoft.com/office/drawing/2014/main" val="88452297"/>
                    </a:ext>
                  </a:extLst>
                </a:gridCol>
              </a:tblGrid>
              <a:tr h="160703">
                <a:tc>
                  <a:txBody>
                    <a:bodyPr/>
                    <a:lstStyle/>
                    <a:p>
                      <a:pPr algn="ctr">
                        <a:spcAft>
                          <a:spcPts val="0"/>
                        </a:spcAft>
                      </a:pPr>
                      <a:r>
                        <a:rPr lang="es-MX" sz="1600" u="sng">
                          <a:effectLst/>
                          <a:latin typeface="Times New Roman" panose="02020603050405020304" pitchFamily="18" charset="0"/>
                          <a:cs typeface="Times New Roman" panose="02020603050405020304" pitchFamily="18" charset="0"/>
                        </a:rPr>
                        <a:t>elemento</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u="sng">
                          <a:effectLst/>
                          <a:latin typeface="Times New Roman" panose="02020603050405020304" pitchFamily="18" charset="0"/>
                          <a:cs typeface="Times New Roman" panose="02020603050405020304" pitchFamily="18" charset="0"/>
                        </a:rPr>
                        <a:t>Pesos atómicos</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u="sng">
                          <a:effectLst/>
                          <a:latin typeface="Times New Roman" panose="02020603050405020304" pitchFamily="18" charset="0"/>
                          <a:cs typeface="Times New Roman" panose="02020603050405020304" pitchFamily="18" charset="0"/>
                        </a:rPr>
                        <a:t># átomos / formula</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u="sng">
                          <a:effectLst/>
                          <a:latin typeface="Times New Roman" panose="02020603050405020304" pitchFamily="18" charset="0"/>
                          <a:cs typeface="Times New Roman" panose="02020603050405020304" pitchFamily="18" charset="0"/>
                        </a:rPr>
                        <a:t>Contribución por peso molecular</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u="sng">
                          <a:effectLst/>
                          <a:latin typeface="Times New Roman" panose="02020603050405020304" pitchFamily="18" charset="0"/>
                          <a:cs typeface="Times New Roman" panose="02020603050405020304" pitchFamily="18" charset="0"/>
                        </a:rPr>
                        <a:t>% en peso del elemento</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3807945"/>
                  </a:ext>
                </a:extLst>
              </a:tr>
              <a:tr h="160703">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Cu</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63.54</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1</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63.54</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(63.54/183.5)*100=34.92</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1241410"/>
                  </a:ext>
                </a:extLst>
              </a:tr>
              <a:tr h="160703">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Fe</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55.85</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1</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55.85</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(55.85/183.5)*100=30.43</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0852795"/>
                  </a:ext>
                </a:extLst>
              </a:tr>
              <a:tr h="160703">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S</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32.06</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a:effectLst/>
                          <a:latin typeface="Times New Roman" panose="02020603050405020304" pitchFamily="18" charset="0"/>
                          <a:cs typeface="Times New Roman" panose="02020603050405020304" pitchFamily="18" charset="0"/>
                        </a:rPr>
                        <a:t>2</a:t>
                      </a:r>
                      <a:endParaRPr lang="es-MX"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32.06</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s-MX" sz="1600" dirty="0">
                          <a:effectLst/>
                          <a:latin typeface="Times New Roman" panose="02020603050405020304" pitchFamily="18" charset="0"/>
                          <a:cs typeface="Times New Roman" panose="02020603050405020304" pitchFamily="18" charset="0"/>
                        </a:rPr>
                        <a:t>(32.06/183.5)*100)=34.94</a:t>
                      </a:r>
                      <a:endParaRPr lang="es-MX"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902580"/>
                  </a:ext>
                </a:extLst>
              </a:tr>
            </a:tbl>
          </a:graphicData>
        </a:graphic>
      </p:graphicFrame>
      <p:sp>
        <p:nvSpPr>
          <p:cNvPr id="6" name="Rectángulo 5">
            <a:extLst>
              <a:ext uri="{FF2B5EF4-FFF2-40B4-BE49-F238E27FC236}">
                <a16:creationId xmlns:a16="http://schemas.microsoft.com/office/drawing/2014/main" id="{82449931-E629-4F0C-9683-49BAB4F641C5}"/>
              </a:ext>
            </a:extLst>
          </p:cNvPr>
          <p:cNvSpPr/>
          <p:nvPr/>
        </p:nvSpPr>
        <p:spPr>
          <a:xfrm>
            <a:off x="479460" y="3496657"/>
            <a:ext cx="10678274" cy="923330"/>
          </a:xfrm>
          <a:prstGeom prst="rect">
            <a:avLst/>
          </a:prstGeom>
        </p:spPr>
        <p:txBody>
          <a:bodyPr wrap="square">
            <a:spAutoFit/>
          </a:bodyPr>
          <a:lstStyle/>
          <a:p>
            <a:pPr algn="just">
              <a:spcAft>
                <a:spcPts val="0"/>
              </a:spcAft>
            </a:pPr>
            <a:r>
              <a:rPr lang="es-MX" b="1" dirty="0">
                <a:latin typeface="Times New Roman" panose="02020603050405020304" pitchFamily="18" charset="0"/>
                <a:ea typeface="Times New Roman" panose="02020603050405020304" pitchFamily="18" charset="0"/>
              </a:rPr>
              <a:t>Ejercicio</a:t>
            </a:r>
            <a:r>
              <a:rPr lang="es-MX" dirty="0">
                <a:latin typeface="Times New Roman" panose="02020603050405020304" pitchFamily="18" charset="0"/>
                <a:ea typeface="Times New Roman" panose="02020603050405020304" pitchFamily="18" charset="0"/>
              </a:rPr>
              <a:t>. Se requiere saber el porcentaje en de cada elemento y los pesos atómicos de los mismos en el mineral. A continuación, desarrollamos un ejemplo. Calcular los valores estequiométricos para el mineral que tiene los siguientes porcentajes en peso:</a:t>
            </a:r>
            <a:endParaRPr lang="es-MX" sz="1200" dirty="0">
              <a:effectLst/>
              <a:latin typeface="Times New Roman" panose="02020603050405020304" pitchFamily="18" charset="0"/>
              <a:ea typeface="Times New Roman" panose="02020603050405020304" pitchFamily="18" charset="0"/>
            </a:endParaRPr>
          </a:p>
        </p:txBody>
      </p:sp>
      <p:graphicFrame>
        <p:nvGraphicFramePr>
          <p:cNvPr id="7" name="Tabla 6">
            <a:extLst>
              <a:ext uri="{FF2B5EF4-FFF2-40B4-BE49-F238E27FC236}">
                <a16:creationId xmlns:a16="http://schemas.microsoft.com/office/drawing/2014/main" id="{F74EE1B9-1303-4E68-A264-C82616D8508A}"/>
              </a:ext>
            </a:extLst>
          </p:cNvPr>
          <p:cNvGraphicFramePr>
            <a:graphicFrameLocks noGrp="1"/>
          </p:cNvGraphicFramePr>
          <p:nvPr>
            <p:extLst>
              <p:ext uri="{D42A27DB-BD31-4B8C-83A1-F6EECF244321}">
                <p14:modId xmlns:p14="http://schemas.microsoft.com/office/powerpoint/2010/main" val="3554894348"/>
              </p:ext>
            </p:extLst>
          </p:nvPr>
        </p:nvGraphicFramePr>
        <p:xfrm>
          <a:off x="649042" y="4642402"/>
          <a:ext cx="10518967" cy="1097280"/>
        </p:xfrm>
        <a:graphic>
          <a:graphicData uri="http://schemas.openxmlformats.org/drawingml/2006/table">
            <a:tbl>
              <a:tblPr>
                <a:tableStyleId>{5C22544A-7EE6-4342-B048-85BDC9FD1C3A}</a:tableStyleId>
              </a:tblPr>
              <a:tblGrid>
                <a:gridCol w="1540589">
                  <a:extLst>
                    <a:ext uri="{9D8B030D-6E8A-4147-A177-3AD203B41FA5}">
                      <a16:colId xmlns:a16="http://schemas.microsoft.com/office/drawing/2014/main" val="2358433146"/>
                    </a:ext>
                  </a:extLst>
                </a:gridCol>
                <a:gridCol w="2051383">
                  <a:extLst>
                    <a:ext uri="{9D8B030D-6E8A-4147-A177-3AD203B41FA5}">
                      <a16:colId xmlns:a16="http://schemas.microsoft.com/office/drawing/2014/main" val="343318703"/>
                    </a:ext>
                  </a:extLst>
                </a:gridCol>
                <a:gridCol w="1540589">
                  <a:extLst>
                    <a:ext uri="{9D8B030D-6E8A-4147-A177-3AD203B41FA5}">
                      <a16:colId xmlns:a16="http://schemas.microsoft.com/office/drawing/2014/main" val="4250244981"/>
                    </a:ext>
                  </a:extLst>
                </a:gridCol>
                <a:gridCol w="2904759">
                  <a:extLst>
                    <a:ext uri="{9D8B030D-6E8A-4147-A177-3AD203B41FA5}">
                      <a16:colId xmlns:a16="http://schemas.microsoft.com/office/drawing/2014/main" val="4288874565"/>
                    </a:ext>
                  </a:extLst>
                </a:gridCol>
                <a:gridCol w="2481647">
                  <a:extLst>
                    <a:ext uri="{9D8B030D-6E8A-4147-A177-3AD203B41FA5}">
                      <a16:colId xmlns:a16="http://schemas.microsoft.com/office/drawing/2014/main" val="1527815912"/>
                    </a:ext>
                  </a:extLst>
                </a:gridCol>
              </a:tblGrid>
              <a:tr h="0">
                <a:tc>
                  <a:txBody>
                    <a:bodyPr/>
                    <a:lstStyle/>
                    <a:p>
                      <a:pPr algn="ctr">
                        <a:spcAft>
                          <a:spcPts val="0"/>
                        </a:spcAft>
                      </a:pPr>
                      <a:r>
                        <a:rPr lang="es-MX" sz="1800" u="sng">
                          <a:effectLst/>
                          <a:latin typeface="Times New Roman" panose="02020603050405020304" pitchFamily="18" charset="0"/>
                          <a:cs typeface="Times New Roman" panose="02020603050405020304" pitchFamily="18" charset="0"/>
                        </a:rPr>
                        <a:t>elemento</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cs typeface="Times New Roman" panose="02020603050405020304" pitchFamily="18" charset="0"/>
                        </a:rPr>
                        <a:t>Pesos atómicos</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cs typeface="Times New Roman" panose="02020603050405020304" pitchFamily="18" charset="0"/>
                        </a:rPr>
                        <a:t>% en peso</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cs typeface="Times New Roman" panose="02020603050405020304" pitchFamily="18" charset="0"/>
                        </a:rPr>
                        <a:t>Proporción atómica</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u="sng">
                          <a:effectLst/>
                          <a:latin typeface="Times New Roman" panose="02020603050405020304" pitchFamily="18" charset="0"/>
                          <a:cs typeface="Times New Roman" panose="02020603050405020304" pitchFamily="18" charset="0"/>
                        </a:rPr>
                        <a:t>coeficiente</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4857277"/>
                  </a:ext>
                </a:extLst>
              </a:tr>
              <a:tr h="0">
                <a:tc>
                  <a:txBody>
                    <a:bodyPr/>
                    <a:lstStyle/>
                    <a:p>
                      <a:pPr algn="ctr">
                        <a:spcAft>
                          <a:spcPts val="0"/>
                        </a:spcAft>
                      </a:pPr>
                      <a:r>
                        <a:rPr lang="es-MX" sz="1800" dirty="0">
                          <a:effectLst/>
                          <a:latin typeface="Times New Roman" panose="02020603050405020304" pitchFamily="18" charset="0"/>
                          <a:cs typeface="Times New Roman" panose="02020603050405020304" pitchFamily="18" charset="0"/>
                        </a:rPr>
                        <a:t>Cu</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63.54</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34.62</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(34.6/63.5)=0.54</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(0.54/0.54) = 1</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0105976"/>
                  </a:ext>
                </a:extLst>
              </a:tr>
              <a:tr h="0">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Fe</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55.85</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30.43</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(30.4/55.9)=0.54</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(0.54/0.54) = 1</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257981"/>
                  </a:ext>
                </a:extLst>
              </a:tr>
              <a:tr h="0">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S</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32.06</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34.94</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a:effectLst/>
                          <a:latin typeface="Times New Roman" panose="02020603050405020304" pitchFamily="18" charset="0"/>
                          <a:cs typeface="Times New Roman" panose="02020603050405020304" pitchFamily="18" charset="0"/>
                        </a:rPr>
                        <a:t>(34.9/32.1)=1.08</a:t>
                      </a:r>
                      <a:endParaRPr lang="es-MX"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dirty="0">
                          <a:effectLst/>
                          <a:latin typeface="Times New Roman" panose="02020603050405020304" pitchFamily="18" charset="0"/>
                          <a:cs typeface="Times New Roman" panose="02020603050405020304" pitchFamily="18" charset="0"/>
                        </a:rPr>
                        <a:t>(1.08/0.54) = 2</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9713875"/>
                  </a:ext>
                </a:extLst>
              </a:tr>
            </a:tbl>
          </a:graphicData>
        </a:graphic>
      </p:graphicFrame>
    </p:spTree>
    <p:extLst>
      <p:ext uri="{BB962C8B-B14F-4D97-AF65-F5344CB8AC3E}">
        <p14:creationId xmlns:p14="http://schemas.microsoft.com/office/powerpoint/2010/main" val="1443878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005FE65-BF16-4743-9C95-7C56967DD8B9}"/>
              </a:ext>
            </a:extLst>
          </p:cNvPr>
          <p:cNvSpPr txBox="1"/>
          <p:nvPr/>
        </p:nvSpPr>
        <p:spPr>
          <a:xfrm>
            <a:off x="439945" y="137064"/>
            <a:ext cx="10797760" cy="1200329"/>
          </a:xfrm>
          <a:prstGeom prst="rect">
            <a:avLst/>
          </a:prstGeom>
          <a:noFill/>
        </p:spPr>
        <p:txBody>
          <a:bodyPr wrap="square">
            <a:spAutoFit/>
          </a:bodyPr>
          <a:lstStyle/>
          <a:p>
            <a:pPr algn="just"/>
            <a:r>
              <a:rPr lang="es-MX" dirty="0">
                <a:latin typeface="Times New Roman" panose="02020603050405020304" pitchFamily="18" charset="0"/>
                <a:cs typeface="Times New Roman" panose="02020603050405020304" pitchFamily="18" charset="0"/>
              </a:rPr>
              <a:t>Conversiones Simples.  En este ejemplo el objetivo es </a:t>
            </a:r>
            <a:r>
              <a:rPr lang="es-MX" i="1" u="sng" dirty="0">
                <a:latin typeface="Times New Roman" panose="02020603050405020304" pitchFamily="18" charset="0"/>
                <a:cs typeface="Times New Roman" panose="02020603050405020304" pitchFamily="18" charset="0"/>
              </a:rPr>
              <a:t>convertir de % en peso de K</a:t>
            </a:r>
            <a:r>
              <a:rPr lang="es-MX" i="1" u="sng" baseline="-25000" dirty="0">
                <a:latin typeface="Times New Roman" panose="02020603050405020304" pitchFamily="18" charset="0"/>
                <a:cs typeface="Times New Roman" panose="02020603050405020304" pitchFamily="18" charset="0"/>
              </a:rPr>
              <a:t>2</a:t>
            </a:r>
            <a:r>
              <a:rPr lang="es-MX" i="1" u="sng" dirty="0">
                <a:latin typeface="Times New Roman" panose="02020603050405020304" pitchFamily="18" charset="0"/>
                <a:cs typeface="Times New Roman" panose="02020603050405020304" pitchFamily="18" charset="0"/>
              </a:rPr>
              <a:t>O a %  en peso de K y viceversa</a:t>
            </a:r>
            <a:r>
              <a:rPr lang="es-MX" dirty="0">
                <a:latin typeface="Times New Roman" panose="02020603050405020304" pitchFamily="18" charset="0"/>
                <a:cs typeface="Times New Roman" panose="02020603050405020304" pitchFamily="18" charset="0"/>
              </a:rPr>
              <a:t>.</a:t>
            </a:r>
          </a:p>
          <a:p>
            <a:pPr algn="just"/>
            <a:endParaRPr lang="es-MX" dirty="0">
              <a:latin typeface="Times New Roman" panose="02020603050405020304" pitchFamily="18" charset="0"/>
              <a:cs typeface="Times New Roman" panose="02020603050405020304" pitchFamily="18" charset="0"/>
            </a:endParaRPr>
          </a:p>
          <a:p>
            <a:pPr algn="just"/>
            <a:r>
              <a:rPr lang="es-MX" b="1" dirty="0">
                <a:latin typeface="Times New Roman" panose="02020603050405020304" pitchFamily="18" charset="0"/>
                <a:cs typeface="Times New Roman" panose="02020603050405020304" pitchFamily="18" charset="0"/>
              </a:rPr>
              <a:t>Ejercicio</a:t>
            </a:r>
            <a:r>
              <a:rPr lang="es-MX" dirty="0">
                <a:latin typeface="Times New Roman" panose="02020603050405020304" pitchFamily="18" charset="0"/>
                <a:cs typeface="Times New Roman" panose="02020603050405020304" pitchFamily="18" charset="0"/>
              </a:rPr>
              <a:t>. Dado el </a:t>
            </a:r>
            <a:r>
              <a:rPr lang="es-MX" b="1" u="sng" dirty="0">
                <a:latin typeface="Times New Roman" panose="02020603050405020304" pitchFamily="18" charset="0"/>
                <a:cs typeface="Times New Roman" panose="02020603050405020304" pitchFamily="18" charset="0"/>
              </a:rPr>
              <a:t>5.12% de K</a:t>
            </a:r>
            <a:r>
              <a:rPr lang="es-MX" b="1" u="sng" baseline="-25000" dirty="0">
                <a:latin typeface="Times New Roman" panose="02020603050405020304" pitchFamily="18" charset="0"/>
                <a:cs typeface="Times New Roman" panose="02020603050405020304" pitchFamily="18" charset="0"/>
              </a:rPr>
              <a:t>2</a:t>
            </a:r>
            <a:r>
              <a:rPr lang="es-MX" b="1" u="sng" dirty="0">
                <a:latin typeface="Times New Roman" panose="02020603050405020304" pitchFamily="18" charset="0"/>
                <a:cs typeface="Times New Roman" panose="02020603050405020304" pitchFamily="18" charset="0"/>
              </a:rPr>
              <a:t>O</a:t>
            </a:r>
            <a:r>
              <a:rPr lang="es-MX" dirty="0">
                <a:latin typeface="Times New Roman" panose="02020603050405020304" pitchFamily="18" charset="0"/>
                <a:cs typeface="Times New Roman" panose="02020603050405020304" pitchFamily="18" charset="0"/>
              </a:rPr>
              <a:t>, convertirlo a </a:t>
            </a:r>
            <a:r>
              <a:rPr lang="es-MX" b="1" dirty="0">
                <a:latin typeface="Times New Roman" panose="02020603050405020304" pitchFamily="18" charset="0"/>
                <a:cs typeface="Times New Roman" panose="02020603050405020304" pitchFamily="18" charset="0"/>
              </a:rPr>
              <a:t>%K</a:t>
            </a:r>
            <a:r>
              <a:rPr lang="es-MX" dirty="0">
                <a:latin typeface="Times New Roman" panose="02020603050405020304" pitchFamily="18" charset="0"/>
                <a:cs typeface="Times New Roman" panose="02020603050405020304" pitchFamily="18" charset="0"/>
              </a:rPr>
              <a:t>. </a:t>
            </a:r>
          </a:p>
        </p:txBody>
      </p:sp>
      <p:graphicFrame>
        <p:nvGraphicFramePr>
          <p:cNvPr id="2" name="Objeto 1"/>
          <p:cNvGraphicFramePr>
            <a:graphicFrameLocks noChangeAspect="1"/>
          </p:cNvGraphicFramePr>
          <p:nvPr>
            <p:extLst>
              <p:ext uri="{D42A27DB-BD31-4B8C-83A1-F6EECF244321}">
                <p14:modId xmlns:p14="http://schemas.microsoft.com/office/powerpoint/2010/main" val="3690902590"/>
              </p:ext>
            </p:extLst>
          </p:nvPr>
        </p:nvGraphicFramePr>
        <p:xfrm>
          <a:off x="439738" y="1974850"/>
          <a:ext cx="7265987" cy="4179888"/>
        </p:xfrm>
        <a:graphic>
          <a:graphicData uri="http://schemas.openxmlformats.org/presentationml/2006/ole">
            <mc:AlternateContent xmlns:mc="http://schemas.openxmlformats.org/markup-compatibility/2006">
              <mc:Choice xmlns:v="urn:schemas-microsoft-com:vml" Requires="v">
                <p:oleObj spid="_x0000_s5136" name="Equation" r:id="rId3" imgW="4724280" imgH="2717640" progId="Equation.DSMT4">
                  <p:embed/>
                </p:oleObj>
              </mc:Choice>
              <mc:Fallback>
                <p:oleObj name="Equation" r:id="rId3" imgW="4724280" imgH="2717640" progId="Equation.DSMT4">
                  <p:embed/>
                  <p:pic>
                    <p:nvPicPr>
                      <p:cNvPr id="0" name=""/>
                      <p:cNvPicPr/>
                      <p:nvPr/>
                    </p:nvPicPr>
                    <p:blipFill>
                      <a:blip r:embed="rId4"/>
                      <a:stretch>
                        <a:fillRect/>
                      </a:stretch>
                    </p:blipFill>
                    <p:spPr>
                      <a:xfrm>
                        <a:off x="439738" y="1974850"/>
                        <a:ext cx="7265987" cy="4179888"/>
                      </a:xfrm>
                      <a:prstGeom prst="rect">
                        <a:avLst/>
                      </a:prstGeom>
                    </p:spPr>
                  </p:pic>
                </p:oleObj>
              </mc:Fallback>
            </mc:AlternateContent>
          </a:graphicData>
        </a:graphic>
      </p:graphicFrame>
      <p:cxnSp>
        <p:nvCxnSpPr>
          <p:cNvPr id="8" name="Conector recto de flecha 7"/>
          <p:cNvCxnSpPr/>
          <p:nvPr/>
        </p:nvCxnSpPr>
        <p:spPr>
          <a:xfrm>
            <a:off x="3590925" y="4065284"/>
            <a:ext cx="3819525" cy="165924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Objeto 10"/>
          <p:cNvGraphicFramePr>
            <a:graphicFrameLocks noChangeAspect="1"/>
          </p:cNvGraphicFramePr>
          <p:nvPr>
            <p:extLst>
              <p:ext uri="{D42A27DB-BD31-4B8C-83A1-F6EECF244321}">
                <p14:modId xmlns:p14="http://schemas.microsoft.com/office/powerpoint/2010/main" val="3996493923"/>
              </p:ext>
            </p:extLst>
          </p:nvPr>
        </p:nvGraphicFramePr>
        <p:xfrm>
          <a:off x="7210425" y="2681625"/>
          <a:ext cx="4872784" cy="2213279"/>
        </p:xfrm>
        <a:graphic>
          <a:graphicData uri="http://schemas.openxmlformats.org/presentationml/2006/ole">
            <mc:AlternateContent xmlns:mc="http://schemas.openxmlformats.org/markup-compatibility/2006">
              <mc:Choice xmlns:v="urn:schemas-microsoft-com:vml" Requires="v">
                <p:oleObj spid="_x0000_s5137" name="Equation" r:id="rId5" imgW="3466800" imgH="1574640" progId="Equation.DSMT4">
                  <p:embed/>
                </p:oleObj>
              </mc:Choice>
              <mc:Fallback>
                <p:oleObj name="Equation" r:id="rId5" imgW="3466800" imgH="1574640" progId="Equation.DSMT4">
                  <p:embed/>
                  <p:pic>
                    <p:nvPicPr>
                      <p:cNvPr id="0" name=""/>
                      <p:cNvPicPr/>
                      <p:nvPr/>
                    </p:nvPicPr>
                    <p:blipFill>
                      <a:blip r:embed="rId6"/>
                      <a:stretch>
                        <a:fillRect/>
                      </a:stretch>
                    </p:blipFill>
                    <p:spPr>
                      <a:xfrm>
                        <a:off x="7210425" y="2681625"/>
                        <a:ext cx="4872784" cy="2213279"/>
                      </a:xfrm>
                      <a:prstGeom prst="rect">
                        <a:avLst/>
                      </a:prstGeom>
                    </p:spPr>
                  </p:pic>
                </p:oleObj>
              </mc:Fallback>
            </mc:AlternateContent>
          </a:graphicData>
        </a:graphic>
      </p:graphicFrame>
    </p:spTree>
    <p:extLst>
      <p:ext uri="{BB962C8B-B14F-4D97-AF65-F5344CB8AC3E}">
        <p14:creationId xmlns:p14="http://schemas.microsoft.com/office/powerpoint/2010/main" val="1747361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2045" y="238308"/>
            <a:ext cx="11840901" cy="120032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Conversiones de Peso</a:t>
            </a:r>
          </a:p>
          <a:p>
            <a:pPr algn="just"/>
            <a:r>
              <a:rPr lang="es-MX" dirty="0">
                <a:latin typeface="Times New Roman" panose="02020603050405020304" pitchFamily="18" charset="0"/>
                <a:cs typeface="Times New Roman" panose="02020603050405020304" pitchFamily="18" charset="0"/>
              </a:rPr>
              <a:t>         Estas conversiones son frecuentemente necesarias en las rutinas de análisis químicos de rocas y minerales. También son útiles en convertir óxidos mayores a átomos, así se pueden calcular cocientes de elementos mayores/trazas. Otras aplicaciones son las de convertir porcentajes de peso (%) o átomos a porcentajes de peso de mineral y viceversa</a:t>
            </a:r>
          </a:p>
        </p:txBody>
      </p:sp>
      <p:sp>
        <p:nvSpPr>
          <p:cNvPr id="5" name="Rectángulo 4"/>
          <p:cNvSpPr/>
          <p:nvPr/>
        </p:nvSpPr>
        <p:spPr>
          <a:xfrm>
            <a:off x="182593" y="1573809"/>
            <a:ext cx="11748304" cy="3693319"/>
          </a:xfrm>
          <a:prstGeom prst="rect">
            <a:avLst/>
          </a:prstGeom>
        </p:spPr>
        <p:txBody>
          <a:bodyPr wrap="square">
            <a:spAutoFit/>
          </a:bodyPr>
          <a:lstStyle/>
          <a:p>
            <a:pPr algn="just"/>
            <a:r>
              <a:rPr lang="es-MX" dirty="0">
                <a:latin typeface="Times New Roman" panose="02020603050405020304" pitchFamily="18" charset="0"/>
                <a:cs typeface="Times New Roman" panose="02020603050405020304" pitchFamily="18" charset="0"/>
              </a:rPr>
              <a:t>Conversiones Simples.  En este ejemplo el objetivo es </a:t>
            </a:r>
            <a:r>
              <a:rPr lang="es-MX" i="1" u="sng" dirty="0">
                <a:latin typeface="Times New Roman" panose="02020603050405020304" pitchFamily="18" charset="0"/>
                <a:cs typeface="Times New Roman" panose="02020603050405020304" pitchFamily="18" charset="0"/>
              </a:rPr>
              <a:t>convertir de % en peso de Mg a %  en peso de </a:t>
            </a:r>
            <a:r>
              <a:rPr lang="es-MX" i="1" u="sng" dirty="0" err="1">
                <a:latin typeface="Times New Roman" panose="02020603050405020304" pitchFamily="18" charset="0"/>
                <a:cs typeface="Times New Roman" panose="02020603050405020304" pitchFamily="18" charset="0"/>
              </a:rPr>
              <a:t>MgO</a:t>
            </a:r>
            <a:r>
              <a:rPr lang="es-MX" i="1" u="sng" dirty="0">
                <a:latin typeface="Times New Roman" panose="02020603050405020304" pitchFamily="18" charset="0"/>
                <a:cs typeface="Times New Roman" panose="02020603050405020304" pitchFamily="18" charset="0"/>
              </a:rPr>
              <a:t> y viceversa</a:t>
            </a:r>
            <a:r>
              <a:rPr lang="es-MX" dirty="0">
                <a:latin typeface="Times New Roman" panose="02020603050405020304" pitchFamily="18" charset="0"/>
                <a:cs typeface="Times New Roman" panose="02020603050405020304" pitchFamily="18" charset="0"/>
              </a:rPr>
              <a:t>.</a:t>
            </a:r>
          </a:p>
          <a:p>
            <a:pPr algn="just"/>
            <a:r>
              <a:rPr lang="es-MX" dirty="0">
                <a:latin typeface="Times New Roman" panose="02020603050405020304" pitchFamily="18" charset="0"/>
                <a:cs typeface="Times New Roman" panose="02020603050405020304" pitchFamily="18" charset="0"/>
              </a:rPr>
              <a:t>         </a:t>
            </a:r>
            <a:r>
              <a:rPr lang="es-MX" b="1" dirty="0">
                <a:latin typeface="Times New Roman" panose="02020603050405020304" pitchFamily="18" charset="0"/>
                <a:cs typeface="Times New Roman" panose="02020603050405020304" pitchFamily="18" charset="0"/>
              </a:rPr>
              <a:t>Ejercicio</a:t>
            </a:r>
            <a:r>
              <a:rPr lang="es-MX" dirty="0">
                <a:latin typeface="Times New Roman" panose="02020603050405020304" pitchFamily="18" charset="0"/>
                <a:cs typeface="Times New Roman" panose="02020603050405020304" pitchFamily="18" charset="0"/>
              </a:rPr>
              <a:t>. Dado el </a:t>
            </a:r>
            <a:r>
              <a:rPr lang="es-MX" b="1" u="sng" dirty="0">
                <a:latin typeface="Times New Roman" panose="02020603050405020304" pitchFamily="18" charset="0"/>
                <a:cs typeface="Times New Roman" panose="02020603050405020304" pitchFamily="18" charset="0"/>
              </a:rPr>
              <a:t>4.55% de Mg</a:t>
            </a:r>
            <a:r>
              <a:rPr lang="es-MX" dirty="0">
                <a:latin typeface="Times New Roman" panose="02020603050405020304" pitchFamily="18" charset="0"/>
                <a:cs typeface="Times New Roman" panose="02020603050405020304" pitchFamily="18" charset="0"/>
              </a:rPr>
              <a:t>, convertirlo a %MgO. </a:t>
            </a:r>
          </a:p>
          <a:p>
            <a:pPr algn="just"/>
            <a:r>
              <a:rPr lang="es-MX" dirty="0">
                <a:latin typeface="Times New Roman" panose="02020603050405020304" pitchFamily="18" charset="0"/>
                <a:cs typeface="Times New Roman" panose="02020603050405020304" pitchFamily="18" charset="0"/>
              </a:rPr>
              <a:t> </a:t>
            </a:r>
          </a:p>
          <a:p>
            <a:pPr algn="just"/>
            <a:r>
              <a:rPr lang="es-MX" dirty="0">
                <a:latin typeface="Times New Roman" panose="02020603050405020304" pitchFamily="18" charset="0"/>
                <a:cs typeface="Times New Roman" panose="02020603050405020304" pitchFamily="18" charset="0"/>
              </a:rPr>
              <a:t>El </a:t>
            </a:r>
            <a:r>
              <a:rPr lang="es-MX" dirty="0" err="1">
                <a:latin typeface="Times New Roman" panose="02020603050405020304" pitchFamily="18" charset="0"/>
                <a:cs typeface="Times New Roman" panose="02020603050405020304" pitchFamily="18" charset="0"/>
              </a:rPr>
              <a:t>pfg</a:t>
            </a:r>
            <a:r>
              <a:rPr lang="es-MX" dirty="0">
                <a:latin typeface="Times New Roman" panose="02020603050405020304" pitchFamily="18" charset="0"/>
                <a:cs typeface="Times New Roman" panose="02020603050405020304" pitchFamily="18" charset="0"/>
              </a:rPr>
              <a:t> del Mg es 24.3 y el de O es 16, el </a:t>
            </a:r>
            <a:r>
              <a:rPr lang="es-MX" dirty="0" err="1">
                <a:latin typeface="Times New Roman" panose="02020603050405020304" pitchFamily="18" charset="0"/>
                <a:cs typeface="Times New Roman" panose="02020603050405020304" pitchFamily="18" charset="0"/>
              </a:rPr>
              <a:t>pfg</a:t>
            </a:r>
            <a:r>
              <a:rPr lang="es-MX" dirty="0">
                <a:latin typeface="Times New Roman" panose="02020603050405020304" pitchFamily="18" charset="0"/>
                <a:cs typeface="Times New Roman" panose="02020603050405020304" pitchFamily="18" charset="0"/>
              </a:rPr>
              <a:t> del componente </a:t>
            </a:r>
            <a:r>
              <a:rPr lang="es-MX" dirty="0" err="1">
                <a:latin typeface="Times New Roman" panose="02020603050405020304" pitchFamily="18" charset="0"/>
                <a:cs typeface="Times New Roman" panose="02020603050405020304" pitchFamily="18" charset="0"/>
              </a:rPr>
              <a:t>MgO</a:t>
            </a:r>
            <a:r>
              <a:rPr lang="es-MX" dirty="0">
                <a:latin typeface="Times New Roman" panose="02020603050405020304" pitchFamily="18" charset="0"/>
                <a:cs typeface="Times New Roman" panose="02020603050405020304" pitchFamily="18" charset="0"/>
              </a:rPr>
              <a:t> es 40.3.  El % de Mg en </a:t>
            </a:r>
            <a:r>
              <a:rPr lang="es-MX" dirty="0" err="1">
                <a:latin typeface="Times New Roman" panose="02020603050405020304" pitchFamily="18" charset="0"/>
                <a:cs typeface="Times New Roman" panose="02020603050405020304" pitchFamily="18" charset="0"/>
              </a:rPr>
              <a:t>MgO</a:t>
            </a:r>
            <a:r>
              <a:rPr lang="es-MX" dirty="0">
                <a:latin typeface="Times New Roman" panose="02020603050405020304" pitchFamily="18" charset="0"/>
                <a:cs typeface="Times New Roman" panose="02020603050405020304" pitchFamily="18" charset="0"/>
              </a:rPr>
              <a:t>=(24.3/40.3)*100=60.3%. Entonces, en </a:t>
            </a:r>
            <a:r>
              <a:rPr lang="es-MX" b="1" u="sng" dirty="0" err="1">
                <a:latin typeface="Times New Roman" panose="02020603050405020304" pitchFamily="18" charset="0"/>
                <a:cs typeface="Times New Roman" panose="02020603050405020304" pitchFamily="18" charset="0"/>
              </a:rPr>
              <a:t>MgO</a:t>
            </a:r>
            <a:r>
              <a:rPr lang="es-MX" b="1" u="sng" dirty="0">
                <a:latin typeface="Times New Roman" panose="02020603050405020304" pitchFamily="18" charset="0"/>
                <a:cs typeface="Times New Roman" panose="02020603050405020304" pitchFamily="18" charset="0"/>
              </a:rPr>
              <a:t> el 60.3=Mg</a:t>
            </a:r>
            <a:r>
              <a:rPr lang="es-MX" dirty="0">
                <a:latin typeface="Times New Roman" panose="02020603050405020304" pitchFamily="18" charset="0"/>
                <a:cs typeface="Times New Roman" panose="02020603050405020304" pitchFamily="18" charset="0"/>
              </a:rPr>
              <a:t> y el restante 100-60.3=</a:t>
            </a:r>
            <a:r>
              <a:rPr lang="es-MX" b="1" dirty="0">
                <a:latin typeface="Times New Roman" panose="02020603050405020304" pitchFamily="18" charset="0"/>
                <a:cs typeface="Times New Roman" panose="02020603050405020304" pitchFamily="18" charset="0"/>
              </a:rPr>
              <a:t>39.</a:t>
            </a:r>
            <a:r>
              <a:rPr lang="es-MX" dirty="0">
                <a:latin typeface="Times New Roman" panose="02020603050405020304" pitchFamily="18" charset="0"/>
                <a:cs typeface="Times New Roman" panose="02020603050405020304" pitchFamily="18" charset="0"/>
              </a:rPr>
              <a:t>7 debe ser </a:t>
            </a:r>
            <a:r>
              <a:rPr lang="es-MX" b="1" dirty="0">
                <a:latin typeface="Times New Roman" panose="02020603050405020304" pitchFamily="18" charset="0"/>
                <a:cs typeface="Times New Roman" panose="02020603050405020304" pitchFamily="18" charset="0"/>
              </a:rPr>
              <a:t>O</a:t>
            </a:r>
            <a:r>
              <a:rPr lang="es-MX" dirty="0">
                <a:latin typeface="Times New Roman" panose="02020603050405020304" pitchFamily="18" charset="0"/>
                <a:cs typeface="Times New Roman" panose="02020603050405020304" pitchFamily="18" charset="0"/>
              </a:rPr>
              <a:t>  </a:t>
            </a:r>
          </a:p>
          <a:p>
            <a:pPr algn="just"/>
            <a:endParaRPr lang="es-MX" dirty="0">
              <a:latin typeface="Times New Roman" panose="02020603050405020304" pitchFamily="18" charset="0"/>
              <a:cs typeface="Times New Roman" panose="02020603050405020304" pitchFamily="18" charset="0"/>
            </a:endParaRPr>
          </a:p>
          <a:p>
            <a:pPr algn="just"/>
            <a:r>
              <a:rPr lang="es-MX" b="1" dirty="0" err="1">
                <a:latin typeface="Times New Roman" panose="02020603050405020304" pitchFamily="18" charset="0"/>
                <a:cs typeface="Times New Roman" panose="02020603050405020304" pitchFamily="18" charset="0"/>
              </a:rPr>
              <a:t>MgO</a:t>
            </a:r>
            <a:r>
              <a:rPr lang="es-MX" dirty="0">
                <a:latin typeface="Times New Roman" panose="02020603050405020304" pitchFamily="18" charset="0"/>
                <a:cs typeface="Times New Roman" panose="02020603050405020304" pitchFamily="18" charset="0"/>
              </a:rPr>
              <a:t> = (4.55*40.3)/24.3 = </a:t>
            </a:r>
            <a:r>
              <a:rPr lang="es-MX" b="1" dirty="0">
                <a:latin typeface="Times New Roman" panose="02020603050405020304" pitchFamily="18" charset="0"/>
                <a:cs typeface="Times New Roman" panose="02020603050405020304" pitchFamily="18" charset="0"/>
              </a:rPr>
              <a:t>7.55%</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Obviamente, la segunda conversión es lo inverso de la primera. Mg = (7.55*24.3)/40.3 = </a:t>
            </a:r>
            <a:r>
              <a:rPr lang="es-MX" b="1" dirty="0">
                <a:latin typeface="Times New Roman" panose="02020603050405020304" pitchFamily="18" charset="0"/>
                <a:cs typeface="Times New Roman" panose="02020603050405020304" pitchFamily="18" charset="0"/>
              </a:rPr>
              <a:t>4.55%</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El porcentaje en peso de Mg en MgO es simplemente</a:t>
            </a:r>
          </a:p>
          <a:p>
            <a:pPr algn="just"/>
            <a:endParaRPr lang="es-MX" dirty="0">
              <a:latin typeface="Times New Roman" panose="02020603050405020304" pitchFamily="18" charset="0"/>
              <a:cs typeface="Times New Roman" panose="02020603050405020304" pitchFamily="18" charset="0"/>
            </a:endParaRPr>
          </a:p>
          <a:p>
            <a:pPr algn="just"/>
            <a:r>
              <a:rPr lang="es-MX" dirty="0">
                <a:latin typeface="Times New Roman" panose="02020603050405020304" pitchFamily="18" charset="0"/>
                <a:cs typeface="Times New Roman" panose="02020603050405020304" pitchFamily="18" charset="0"/>
              </a:rPr>
              <a:t>Mg=(24.3x100)/40.3=</a:t>
            </a:r>
            <a:r>
              <a:rPr lang="es-MX" b="1" dirty="0">
                <a:latin typeface="Times New Roman" panose="02020603050405020304" pitchFamily="18" charset="0"/>
                <a:cs typeface="Times New Roman" panose="02020603050405020304" pitchFamily="18" charset="0"/>
              </a:rPr>
              <a:t>60.3</a:t>
            </a:r>
          </a:p>
        </p:txBody>
      </p:sp>
      <p:cxnSp>
        <p:nvCxnSpPr>
          <p:cNvPr id="3" name="Conector recto de flecha 2"/>
          <p:cNvCxnSpPr>
            <a:cxnSpLocks/>
          </p:cNvCxnSpPr>
          <p:nvPr/>
        </p:nvCxnSpPr>
        <p:spPr>
          <a:xfrm flipH="1">
            <a:off x="1294545" y="2167847"/>
            <a:ext cx="1273994" cy="11712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a:cxnSpLocks/>
          </p:cNvCxnSpPr>
          <p:nvPr/>
        </p:nvCxnSpPr>
        <p:spPr>
          <a:xfrm flipH="1" flipV="1">
            <a:off x="2708736" y="2144307"/>
            <a:ext cx="5849637" cy="1708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FDBB0ABC-82B2-4DF1-BBE0-5BCBC221C3A0}"/>
              </a:ext>
            </a:extLst>
          </p:cNvPr>
          <p:cNvCxnSpPr/>
          <p:nvPr/>
        </p:nvCxnSpPr>
        <p:spPr>
          <a:xfrm flipV="1">
            <a:off x="2558265" y="2979506"/>
            <a:ext cx="0" cy="20034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086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E5B507A-BBC1-421C-8E86-7AC3402D794D}"/>
              </a:ext>
            </a:extLst>
          </p:cNvPr>
          <p:cNvSpPr/>
          <p:nvPr/>
        </p:nvSpPr>
        <p:spPr>
          <a:xfrm>
            <a:off x="541105" y="331812"/>
            <a:ext cx="11284450" cy="923330"/>
          </a:xfrm>
          <a:prstGeom prst="rect">
            <a:avLst/>
          </a:prstGeom>
        </p:spPr>
        <p:txBody>
          <a:bodyPr wrap="square">
            <a:spAutoFit/>
          </a:bodyPr>
          <a:lstStyle/>
          <a:p>
            <a:pPr algn="just">
              <a:spcAft>
                <a:spcPts val="0"/>
              </a:spcAft>
            </a:pPr>
            <a:r>
              <a:rPr lang="es-MX" dirty="0">
                <a:latin typeface="Times New Roman" panose="02020603050405020304" pitchFamily="18" charset="0"/>
                <a:ea typeface="Times New Roman" panose="02020603050405020304" pitchFamily="18" charset="0"/>
              </a:rPr>
              <a:t>Importancia del porque saber utilizar los diagramas.</a:t>
            </a:r>
          </a:p>
          <a:p>
            <a:pPr algn="just">
              <a:spcAft>
                <a:spcPts val="0"/>
              </a:spcAft>
            </a:pPr>
            <a:r>
              <a:rPr lang="es-MX" dirty="0">
                <a:effectLst/>
                <a:latin typeface="Times New Roman" panose="02020603050405020304" pitchFamily="18" charset="0"/>
                <a:ea typeface="Times New Roman" panose="02020603050405020304" pitchFamily="18" charset="0"/>
              </a:rPr>
              <a:t>Tenemos datos de minerales </a:t>
            </a:r>
            <a:r>
              <a:rPr lang="es-MX" dirty="0">
                <a:latin typeface="Times New Roman" panose="02020603050405020304" pitchFamily="18" charset="0"/>
                <a:ea typeface="Times New Roman" panose="02020603050405020304" pitchFamily="18" charset="0"/>
              </a:rPr>
              <a:t>olivino de varias partes del mundo y analizaremos su distribución e identificaremos posibles tendencias.</a:t>
            </a:r>
            <a:endParaRPr lang="es-MX" dirty="0">
              <a:effectLst/>
              <a:latin typeface="Times New Roman" panose="02020603050405020304" pitchFamily="18" charset="0"/>
              <a:ea typeface="Times New Roman" panose="02020603050405020304" pitchFamily="18" charset="0"/>
            </a:endParaRPr>
          </a:p>
        </p:txBody>
      </p:sp>
      <p:pic>
        <p:nvPicPr>
          <p:cNvPr id="8" name="Imagen 7">
            <a:extLst>
              <a:ext uri="{FF2B5EF4-FFF2-40B4-BE49-F238E27FC236}">
                <a16:creationId xmlns:a16="http://schemas.microsoft.com/office/drawing/2014/main" id="{9D577281-D0D9-463F-B6DD-14012EBEF60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 uri="{28A0092B-C50C-407E-A947-70E740481C1C}">
                <a14:useLocalDpi xmlns:a14="http://schemas.microsoft.com/office/drawing/2010/main" val="0"/>
              </a:ext>
            </a:extLst>
          </a:blip>
          <a:srcRect l="5041" t="22622" r="29230" b="35580"/>
          <a:stretch/>
        </p:blipFill>
        <p:spPr>
          <a:xfrm>
            <a:off x="566054" y="1255142"/>
            <a:ext cx="6575460" cy="2651089"/>
          </a:xfrm>
          <a:prstGeom prst="rect">
            <a:avLst/>
          </a:prstGeom>
        </p:spPr>
      </p:pic>
      <p:pic>
        <p:nvPicPr>
          <p:cNvPr id="9" name="Imagen 8">
            <a:extLst>
              <a:ext uri="{FF2B5EF4-FFF2-40B4-BE49-F238E27FC236}">
                <a16:creationId xmlns:a16="http://schemas.microsoft.com/office/drawing/2014/main" id="{B0E3BD63-9E00-4094-8408-B78BB1DF0DB2}"/>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l="5990" t="37004" r="29895" b="31535"/>
          <a:stretch/>
        </p:blipFill>
        <p:spPr>
          <a:xfrm>
            <a:off x="541105" y="4065649"/>
            <a:ext cx="6816166" cy="2120585"/>
          </a:xfrm>
          <a:prstGeom prst="rect">
            <a:avLst/>
          </a:prstGeom>
        </p:spPr>
      </p:pic>
      <p:sp>
        <p:nvSpPr>
          <p:cNvPr id="2" name="Rectángulo 1">
            <a:extLst>
              <a:ext uri="{FF2B5EF4-FFF2-40B4-BE49-F238E27FC236}">
                <a16:creationId xmlns:a16="http://schemas.microsoft.com/office/drawing/2014/main" id="{C2C1C68F-3E36-4776-A2E2-1BE7C7FFD11E}"/>
              </a:ext>
            </a:extLst>
          </p:cNvPr>
          <p:cNvSpPr/>
          <p:nvPr/>
        </p:nvSpPr>
        <p:spPr>
          <a:xfrm>
            <a:off x="552914" y="256864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21230B8B-FBDF-4DDD-A9A2-0E403A176640}"/>
              </a:ext>
            </a:extLst>
          </p:cNvPr>
          <p:cNvSpPr/>
          <p:nvPr/>
        </p:nvSpPr>
        <p:spPr>
          <a:xfrm>
            <a:off x="583394" y="294456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6DC7E989-BF4A-436D-ADF7-E48FC1967B06}"/>
              </a:ext>
            </a:extLst>
          </p:cNvPr>
          <p:cNvSpPr/>
          <p:nvPr/>
        </p:nvSpPr>
        <p:spPr>
          <a:xfrm>
            <a:off x="613874" y="491560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a16="http://schemas.microsoft.com/office/drawing/2014/main" id="{A57B5186-90CE-4459-96D0-2EC06B791ACA}"/>
              </a:ext>
            </a:extLst>
          </p:cNvPr>
          <p:cNvSpPr/>
          <p:nvPr/>
        </p:nvSpPr>
        <p:spPr>
          <a:xfrm>
            <a:off x="613874" y="535248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D2D4DC18-039E-40B0-A1E5-7FE5D8994220}"/>
              </a:ext>
            </a:extLst>
          </p:cNvPr>
          <p:cNvSpPr/>
          <p:nvPr/>
        </p:nvSpPr>
        <p:spPr>
          <a:xfrm>
            <a:off x="654514" y="431616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a:extLst>
              <a:ext uri="{FF2B5EF4-FFF2-40B4-BE49-F238E27FC236}">
                <a16:creationId xmlns:a16="http://schemas.microsoft.com/office/drawing/2014/main" id="{C0145385-5574-477F-9381-D21960B7C6A1}"/>
              </a:ext>
            </a:extLst>
          </p:cNvPr>
          <p:cNvSpPr/>
          <p:nvPr/>
        </p:nvSpPr>
        <p:spPr>
          <a:xfrm>
            <a:off x="573234" y="1999685"/>
            <a:ext cx="6682154" cy="193430"/>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p:cNvSpPr txBox="1"/>
          <p:nvPr/>
        </p:nvSpPr>
        <p:spPr>
          <a:xfrm>
            <a:off x="8209280" y="1584960"/>
            <a:ext cx="1457450" cy="646331"/>
          </a:xfrm>
          <a:prstGeom prst="rect">
            <a:avLst/>
          </a:prstGeom>
          <a:noFill/>
        </p:spPr>
        <p:txBody>
          <a:bodyPr wrap="none" rtlCol="0">
            <a:spAutoFit/>
          </a:bodyPr>
          <a:lstStyle/>
          <a:p>
            <a:r>
              <a:rPr lang="es-ES" b="1" dirty="0">
                <a:latin typeface="Times New Roman" panose="02020603050405020304" pitchFamily="18" charset="0"/>
                <a:cs typeface="Times New Roman" panose="02020603050405020304" pitchFamily="18" charset="0"/>
              </a:rPr>
              <a:t>    %Si=19.5</a:t>
            </a:r>
          </a:p>
          <a:p>
            <a:r>
              <a:rPr lang="es-ES" b="1" dirty="0">
                <a:latin typeface="Times New Roman" panose="02020603050405020304" pitchFamily="18" charset="0"/>
                <a:cs typeface="Times New Roman" panose="02020603050405020304" pitchFamily="18" charset="0"/>
              </a:rPr>
              <a:t>    %SiO</a:t>
            </a:r>
            <a:r>
              <a:rPr lang="es-ES" b="1" baseline="-25000" dirty="0">
                <a:latin typeface="Times New Roman" panose="02020603050405020304" pitchFamily="18" charset="0"/>
                <a:cs typeface="Times New Roman" panose="02020603050405020304" pitchFamily="18" charset="0"/>
              </a:rPr>
              <a:t>2</a:t>
            </a:r>
            <a:r>
              <a:rPr lang="es-ES" b="1" dirty="0">
                <a:latin typeface="Times New Roman" panose="02020603050405020304" pitchFamily="18" charset="0"/>
                <a:cs typeface="Times New Roman" panose="02020603050405020304" pitchFamily="18" charset="0"/>
              </a:rPr>
              <a:t>=¿?</a:t>
            </a:r>
          </a:p>
        </p:txBody>
      </p:sp>
      <p:graphicFrame>
        <p:nvGraphicFramePr>
          <p:cNvPr id="13" name="Objeto 12"/>
          <p:cNvGraphicFramePr>
            <a:graphicFrameLocks noChangeAspect="1"/>
          </p:cNvGraphicFramePr>
          <p:nvPr>
            <p:extLst>
              <p:ext uri="{D42A27DB-BD31-4B8C-83A1-F6EECF244321}">
                <p14:modId xmlns:p14="http://schemas.microsoft.com/office/powerpoint/2010/main" val="2409281686"/>
              </p:ext>
            </p:extLst>
          </p:nvPr>
        </p:nvGraphicFramePr>
        <p:xfrm>
          <a:off x="7989888" y="2336800"/>
          <a:ext cx="3941762" cy="3430588"/>
        </p:xfrm>
        <a:graphic>
          <a:graphicData uri="http://schemas.openxmlformats.org/presentationml/2006/ole">
            <mc:AlternateContent xmlns:mc="http://schemas.openxmlformats.org/markup-compatibility/2006">
              <mc:Choice xmlns:v="urn:schemas-microsoft-com:vml" Requires="v">
                <p:oleObj spid="_x0000_s4122" name="Equation" r:id="rId7" imgW="3022560" imgH="2628720" progId="Equation.DSMT4">
                  <p:embed/>
                </p:oleObj>
              </mc:Choice>
              <mc:Fallback>
                <p:oleObj name="Equation" r:id="rId7" imgW="3022560" imgH="2628720" progId="Equation.DSMT4">
                  <p:embed/>
                  <p:pic>
                    <p:nvPicPr>
                      <p:cNvPr id="0" name=""/>
                      <p:cNvPicPr/>
                      <p:nvPr/>
                    </p:nvPicPr>
                    <p:blipFill>
                      <a:blip r:embed="rId8"/>
                      <a:stretch>
                        <a:fillRect/>
                      </a:stretch>
                    </p:blipFill>
                    <p:spPr>
                      <a:xfrm>
                        <a:off x="7989888" y="2336800"/>
                        <a:ext cx="3941762" cy="3430588"/>
                      </a:xfrm>
                      <a:prstGeom prst="rect">
                        <a:avLst/>
                      </a:prstGeom>
                    </p:spPr>
                  </p:pic>
                </p:oleObj>
              </mc:Fallback>
            </mc:AlternateContent>
          </a:graphicData>
        </a:graphic>
      </p:graphicFrame>
      <p:cxnSp>
        <p:nvCxnSpPr>
          <p:cNvPr id="15" name="Conector recto de flecha 14"/>
          <p:cNvCxnSpPr/>
          <p:nvPr/>
        </p:nvCxnSpPr>
        <p:spPr>
          <a:xfrm flipH="1" flipV="1">
            <a:off x="2692400" y="4412881"/>
            <a:ext cx="6797040" cy="2561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ector recto de flecha 16"/>
          <p:cNvCxnSpPr/>
          <p:nvPr/>
        </p:nvCxnSpPr>
        <p:spPr>
          <a:xfrm flipH="1" flipV="1">
            <a:off x="2692400" y="5041799"/>
            <a:ext cx="6797040" cy="4732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ector recto de flecha 20"/>
          <p:cNvCxnSpPr/>
          <p:nvPr/>
        </p:nvCxnSpPr>
        <p:spPr>
          <a:xfrm>
            <a:off x="2692400" y="2096400"/>
            <a:ext cx="6146800" cy="24445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ector recto de flecha 21"/>
          <p:cNvCxnSpPr/>
          <p:nvPr/>
        </p:nvCxnSpPr>
        <p:spPr>
          <a:xfrm>
            <a:off x="2647193" y="2665360"/>
            <a:ext cx="6146800" cy="24445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CuadroTexto 4">
            <a:extLst>
              <a:ext uri="{FF2B5EF4-FFF2-40B4-BE49-F238E27FC236}">
                <a16:creationId xmlns:a16="http://schemas.microsoft.com/office/drawing/2014/main" id="{48A1C0C3-FB43-4432-A23D-ED82C5CF4625}"/>
              </a:ext>
            </a:extLst>
          </p:cNvPr>
          <p:cNvSpPr txBox="1"/>
          <p:nvPr/>
        </p:nvSpPr>
        <p:spPr>
          <a:xfrm>
            <a:off x="7579873" y="5819522"/>
            <a:ext cx="3011928" cy="369332"/>
          </a:xfrm>
          <a:prstGeom prst="rect">
            <a:avLst/>
          </a:prstGeom>
          <a:noFill/>
        </p:spPr>
        <p:txBody>
          <a:bodyPr wrap="square" rtlCol="0">
            <a:spAutoFit/>
          </a:bodyPr>
          <a:lstStyle/>
          <a:p>
            <a:r>
              <a:rPr lang="es-MX" dirty="0">
                <a:latin typeface="Times New Roman" panose="02020603050405020304" pitchFamily="18" charset="0"/>
                <a:cs typeface="Times New Roman" panose="02020603050405020304" pitchFamily="18" charset="0"/>
              </a:rPr>
              <a:t>%Fe=(55.84)/(55.84+15.99)=</a:t>
            </a:r>
          </a:p>
        </p:txBody>
      </p:sp>
      <p:sp>
        <p:nvSpPr>
          <p:cNvPr id="18" name="CuadroTexto 17">
            <a:extLst>
              <a:ext uri="{FF2B5EF4-FFF2-40B4-BE49-F238E27FC236}">
                <a16:creationId xmlns:a16="http://schemas.microsoft.com/office/drawing/2014/main" id="{1C92F28D-1CA6-4EA0-AF1A-67BCD8877922}"/>
              </a:ext>
            </a:extLst>
          </p:cNvPr>
          <p:cNvSpPr txBox="1"/>
          <p:nvPr/>
        </p:nvSpPr>
        <p:spPr>
          <a:xfrm>
            <a:off x="442020" y="1436883"/>
            <a:ext cx="1815305"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Formula de oxido</a:t>
            </a:r>
          </a:p>
        </p:txBody>
      </p:sp>
      <p:sp>
        <p:nvSpPr>
          <p:cNvPr id="19" name="CuadroTexto 18">
            <a:extLst>
              <a:ext uri="{FF2B5EF4-FFF2-40B4-BE49-F238E27FC236}">
                <a16:creationId xmlns:a16="http://schemas.microsoft.com/office/drawing/2014/main" id="{036F65F7-4671-4B17-8DF9-AF35F0482DB8}"/>
              </a:ext>
            </a:extLst>
          </p:cNvPr>
          <p:cNvSpPr txBox="1"/>
          <p:nvPr/>
        </p:nvSpPr>
        <p:spPr>
          <a:xfrm>
            <a:off x="499685" y="3949616"/>
            <a:ext cx="1815305"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Formula de oxido</a:t>
            </a:r>
          </a:p>
        </p:txBody>
      </p:sp>
      <p:sp>
        <p:nvSpPr>
          <p:cNvPr id="24" name="CuadroTexto 23">
            <a:extLst>
              <a:ext uri="{FF2B5EF4-FFF2-40B4-BE49-F238E27FC236}">
                <a16:creationId xmlns:a16="http://schemas.microsoft.com/office/drawing/2014/main" id="{924931A8-5179-49BB-B2FC-5E379CCB9990}"/>
              </a:ext>
            </a:extLst>
          </p:cNvPr>
          <p:cNvSpPr txBox="1"/>
          <p:nvPr/>
        </p:nvSpPr>
        <p:spPr>
          <a:xfrm>
            <a:off x="3890120" y="1724700"/>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5" name="CuadroTexto 24">
            <a:extLst>
              <a:ext uri="{FF2B5EF4-FFF2-40B4-BE49-F238E27FC236}">
                <a16:creationId xmlns:a16="http://schemas.microsoft.com/office/drawing/2014/main" id="{3CFDD8EA-628A-47F3-9E44-1E001072251A}"/>
              </a:ext>
            </a:extLst>
          </p:cNvPr>
          <p:cNvSpPr txBox="1"/>
          <p:nvPr/>
        </p:nvSpPr>
        <p:spPr>
          <a:xfrm>
            <a:off x="4882310" y="1739692"/>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6" name="CuadroTexto 25">
            <a:extLst>
              <a:ext uri="{FF2B5EF4-FFF2-40B4-BE49-F238E27FC236}">
                <a16:creationId xmlns:a16="http://schemas.microsoft.com/office/drawing/2014/main" id="{7B427CAA-86E4-4206-BE8A-721F0254A0C7}"/>
              </a:ext>
            </a:extLst>
          </p:cNvPr>
          <p:cNvSpPr txBox="1"/>
          <p:nvPr/>
        </p:nvSpPr>
        <p:spPr>
          <a:xfrm>
            <a:off x="5580172" y="1739691"/>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7" name="CuadroTexto 26">
            <a:extLst>
              <a:ext uri="{FF2B5EF4-FFF2-40B4-BE49-F238E27FC236}">
                <a16:creationId xmlns:a16="http://schemas.microsoft.com/office/drawing/2014/main" id="{A8E1D683-7B7C-45F8-8BCC-AA527E853714}"/>
              </a:ext>
            </a:extLst>
          </p:cNvPr>
          <p:cNvSpPr txBox="1"/>
          <p:nvPr/>
        </p:nvSpPr>
        <p:spPr>
          <a:xfrm>
            <a:off x="6337713" y="1711308"/>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8" name="CuadroTexto 27">
            <a:extLst>
              <a:ext uri="{FF2B5EF4-FFF2-40B4-BE49-F238E27FC236}">
                <a16:creationId xmlns:a16="http://schemas.microsoft.com/office/drawing/2014/main" id="{A3BAFC63-601F-46A3-86A3-C1FE24FBAAA3}"/>
              </a:ext>
            </a:extLst>
          </p:cNvPr>
          <p:cNvSpPr txBox="1"/>
          <p:nvPr/>
        </p:nvSpPr>
        <p:spPr>
          <a:xfrm>
            <a:off x="2980136" y="1739690"/>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9" name="CuadroTexto 28">
            <a:extLst>
              <a:ext uri="{FF2B5EF4-FFF2-40B4-BE49-F238E27FC236}">
                <a16:creationId xmlns:a16="http://schemas.microsoft.com/office/drawing/2014/main" id="{676467D8-881C-4EB5-AF3C-5125499F07A2}"/>
              </a:ext>
            </a:extLst>
          </p:cNvPr>
          <p:cNvSpPr txBox="1"/>
          <p:nvPr/>
        </p:nvSpPr>
        <p:spPr>
          <a:xfrm>
            <a:off x="2282274" y="1766696"/>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1" name="CuadroTexto 30">
            <a:extLst>
              <a:ext uri="{FF2B5EF4-FFF2-40B4-BE49-F238E27FC236}">
                <a16:creationId xmlns:a16="http://schemas.microsoft.com/office/drawing/2014/main" id="{1B983111-4E8B-410C-8568-98701DC61CC0}"/>
              </a:ext>
            </a:extLst>
          </p:cNvPr>
          <p:cNvSpPr txBox="1"/>
          <p:nvPr/>
        </p:nvSpPr>
        <p:spPr>
          <a:xfrm>
            <a:off x="2980136" y="4042244"/>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2" name="CuadroTexto 31">
            <a:extLst>
              <a:ext uri="{FF2B5EF4-FFF2-40B4-BE49-F238E27FC236}">
                <a16:creationId xmlns:a16="http://schemas.microsoft.com/office/drawing/2014/main" id="{E9638728-9560-489F-A558-84EE90B77C4D}"/>
              </a:ext>
            </a:extLst>
          </p:cNvPr>
          <p:cNvSpPr txBox="1"/>
          <p:nvPr/>
        </p:nvSpPr>
        <p:spPr>
          <a:xfrm>
            <a:off x="4031555" y="4056173"/>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3" name="CuadroTexto 32">
            <a:extLst>
              <a:ext uri="{FF2B5EF4-FFF2-40B4-BE49-F238E27FC236}">
                <a16:creationId xmlns:a16="http://schemas.microsoft.com/office/drawing/2014/main" id="{ADC0C3DF-1BB5-4117-A561-162669D610A5}"/>
              </a:ext>
            </a:extLst>
          </p:cNvPr>
          <p:cNvSpPr txBox="1"/>
          <p:nvPr/>
        </p:nvSpPr>
        <p:spPr>
          <a:xfrm>
            <a:off x="4992295" y="4056688"/>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4" name="CuadroTexto 33">
            <a:extLst>
              <a:ext uri="{FF2B5EF4-FFF2-40B4-BE49-F238E27FC236}">
                <a16:creationId xmlns:a16="http://schemas.microsoft.com/office/drawing/2014/main" id="{6FB1A91D-C4EE-420B-A4DD-3C817A876EAD}"/>
              </a:ext>
            </a:extLst>
          </p:cNvPr>
          <p:cNvSpPr txBox="1"/>
          <p:nvPr/>
        </p:nvSpPr>
        <p:spPr>
          <a:xfrm>
            <a:off x="5793501" y="4044732"/>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5" name="CuadroTexto 34">
            <a:extLst>
              <a:ext uri="{FF2B5EF4-FFF2-40B4-BE49-F238E27FC236}">
                <a16:creationId xmlns:a16="http://schemas.microsoft.com/office/drawing/2014/main" id="{787665AC-6C5E-422E-B357-9470786F5576}"/>
              </a:ext>
            </a:extLst>
          </p:cNvPr>
          <p:cNvSpPr txBox="1"/>
          <p:nvPr/>
        </p:nvSpPr>
        <p:spPr>
          <a:xfrm>
            <a:off x="6637366" y="4031452"/>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36" name="CuadroTexto 35">
            <a:extLst>
              <a:ext uri="{FF2B5EF4-FFF2-40B4-BE49-F238E27FC236}">
                <a16:creationId xmlns:a16="http://schemas.microsoft.com/office/drawing/2014/main" id="{FEF7359B-EA43-4908-AA54-2B226BA2923C}"/>
              </a:ext>
            </a:extLst>
          </p:cNvPr>
          <p:cNvSpPr txBox="1"/>
          <p:nvPr/>
        </p:nvSpPr>
        <p:spPr>
          <a:xfrm>
            <a:off x="2220162" y="4044732"/>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Tree>
    <p:extLst>
      <p:ext uri="{BB962C8B-B14F-4D97-AF65-F5344CB8AC3E}">
        <p14:creationId xmlns:p14="http://schemas.microsoft.com/office/powerpoint/2010/main" val="2817117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4432896-48E3-4644-A022-FAADAB7D5E5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330" t="22322" r="40250" b="14158"/>
          <a:stretch/>
        </p:blipFill>
        <p:spPr>
          <a:xfrm>
            <a:off x="1500026" y="287675"/>
            <a:ext cx="8815227" cy="6292353"/>
          </a:xfrm>
          <a:prstGeom prst="rect">
            <a:avLst/>
          </a:prstGeom>
        </p:spPr>
      </p:pic>
      <p:sp>
        <p:nvSpPr>
          <p:cNvPr id="3" name="Rectángulo 2">
            <a:extLst>
              <a:ext uri="{FF2B5EF4-FFF2-40B4-BE49-F238E27FC236}">
                <a16:creationId xmlns:a16="http://schemas.microsoft.com/office/drawing/2014/main" id="{F8095FE5-A788-44BC-A490-CA3E1DB675C3}"/>
              </a:ext>
            </a:extLst>
          </p:cNvPr>
          <p:cNvSpPr/>
          <p:nvPr/>
        </p:nvSpPr>
        <p:spPr>
          <a:xfrm>
            <a:off x="2160758" y="124596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a:extLst>
              <a:ext uri="{FF2B5EF4-FFF2-40B4-BE49-F238E27FC236}">
                <a16:creationId xmlns:a16="http://schemas.microsoft.com/office/drawing/2014/main" id="{5F59BFCE-6F29-496E-BD96-ADF0C05026DE}"/>
              </a:ext>
            </a:extLst>
          </p:cNvPr>
          <p:cNvSpPr/>
          <p:nvPr/>
        </p:nvSpPr>
        <p:spPr>
          <a:xfrm>
            <a:off x="2160758" y="196732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a:extLst>
              <a:ext uri="{FF2B5EF4-FFF2-40B4-BE49-F238E27FC236}">
                <a16:creationId xmlns:a16="http://schemas.microsoft.com/office/drawing/2014/main" id="{9FF70453-45B5-489C-8530-9E71A176E35B}"/>
              </a:ext>
            </a:extLst>
          </p:cNvPr>
          <p:cNvSpPr/>
          <p:nvPr/>
        </p:nvSpPr>
        <p:spPr>
          <a:xfrm>
            <a:off x="2140438" y="248548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0E9D036E-7421-48CD-AD08-B4E66741F268}"/>
              </a:ext>
            </a:extLst>
          </p:cNvPr>
          <p:cNvSpPr/>
          <p:nvPr/>
        </p:nvSpPr>
        <p:spPr>
          <a:xfrm>
            <a:off x="2160758" y="419236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a:extLst>
              <a:ext uri="{FF2B5EF4-FFF2-40B4-BE49-F238E27FC236}">
                <a16:creationId xmlns:a16="http://schemas.microsoft.com/office/drawing/2014/main" id="{D8DBB2AE-7138-4222-B75D-9AF52BA01E41}"/>
              </a:ext>
            </a:extLst>
          </p:cNvPr>
          <p:cNvSpPr/>
          <p:nvPr/>
        </p:nvSpPr>
        <p:spPr>
          <a:xfrm>
            <a:off x="2160758" y="500516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40822987-445C-4D1A-8C51-F8D2024055DD}"/>
              </a:ext>
            </a:extLst>
          </p:cNvPr>
          <p:cNvSpPr/>
          <p:nvPr/>
        </p:nvSpPr>
        <p:spPr>
          <a:xfrm>
            <a:off x="2099798" y="5472528"/>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B3491BF2-9DBC-46CC-B04C-51D599168138}"/>
              </a:ext>
            </a:extLst>
          </p:cNvPr>
          <p:cNvSpPr txBox="1"/>
          <p:nvPr/>
        </p:nvSpPr>
        <p:spPr>
          <a:xfrm>
            <a:off x="1603717" y="561746"/>
            <a:ext cx="1941557"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Formula  de  oxido</a:t>
            </a:r>
          </a:p>
        </p:txBody>
      </p:sp>
      <p:sp>
        <p:nvSpPr>
          <p:cNvPr id="11" name="CuadroTexto 10">
            <a:extLst>
              <a:ext uri="{FF2B5EF4-FFF2-40B4-BE49-F238E27FC236}">
                <a16:creationId xmlns:a16="http://schemas.microsoft.com/office/drawing/2014/main" id="{A531DEC7-745D-4295-95C9-85DF9FD40D4E}"/>
              </a:ext>
            </a:extLst>
          </p:cNvPr>
          <p:cNvSpPr txBox="1"/>
          <p:nvPr/>
        </p:nvSpPr>
        <p:spPr>
          <a:xfrm>
            <a:off x="1729969" y="3823036"/>
            <a:ext cx="1815305" cy="369332"/>
          </a:xfrm>
          <a:prstGeom prst="rect">
            <a:avLst/>
          </a:prstGeom>
          <a:solidFill>
            <a:schemeClr val="bg1"/>
          </a:solidFill>
        </p:spPr>
        <p:txBody>
          <a:bodyPr wrap="none" rtlCol="0">
            <a:spAutoFit/>
          </a:bodyPr>
          <a:lstStyle/>
          <a:p>
            <a:r>
              <a:rPr lang="es-MX" dirty="0">
                <a:latin typeface="Times New Roman" panose="02020603050405020304" pitchFamily="18" charset="0"/>
                <a:cs typeface="Times New Roman" panose="02020603050405020304" pitchFamily="18" charset="0"/>
              </a:rPr>
              <a:t>Formula de oxido</a:t>
            </a:r>
          </a:p>
        </p:txBody>
      </p:sp>
      <p:sp>
        <p:nvSpPr>
          <p:cNvPr id="12" name="CuadroTexto 11">
            <a:extLst>
              <a:ext uri="{FF2B5EF4-FFF2-40B4-BE49-F238E27FC236}">
                <a16:creationId xmlns:a16="http://schemas.microsoft.com/office/drawing/2014/main" id="{128E0DDD-06DA-453F-9D77-A1C2243F202D}"/>
              </a:ext>
            </a:extLst>
          </p:cNvPr>
          <p:cNvSpPr txBox="1"/>
          <p:nvPr/>
        </p:nvSpPr>
        <p:spPr>
          <a:xfrm>
            <a:off x="3832906" y="965745"/>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3" name="CuadroTexto 12">
            <a:extLst>
              <a:ext uri="{FF2B5EF4-FFF2-40B4-BE49-F238E27FC236}">
                <a16:creationId xmlns:a16="http://schemas.microsoft.com/office/drawing/2014/main" id="{9D1AAEF8-F1A2-4BB5-9B89-20F34F72777C}"/>
              </a:ext>
            </a:extLst>
          </p:cNvPr>
          <p:cNvSpPr txBox="1"/>
          <p:nvPr/>
        </p:nvSpPr>
        <p:spPr>
          <a:xfrm>
            <a:off x="4676968" y="965745"/>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4" name="CuadroTexto 13">
            <a:extLst>
              <a:ext uri="{FF2B5EF4-FFF2-40B4-BE49-F238E27FC236}">
                <a16:creationId xmlns:a16="http://schemas.microsoft.com/office/drawing/2014/main" id="{861C1117-3E8A-4AC6-972F-888F6D6C9878}"/>
              </a:ext>
            </a:extLst>
          </p:cNvPr>
          <p:cNvSpPr txBox="1"/>
          <p:nvPr/>
        </p:nvSpPr>
        <p:spPr>
          <a:xfrm>
            <a:off x="5992230" y="965744"/>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5" name="CuadroTexto 14">
            <a:extLst>
              <a:ext uri="{FF2B5EF4-FFF2-40B4-BE49-F238E27FC236}">
                <a16:creationId xmlns:a16="http://schemas.microsoft.com/office/drawing/2014/main" id="{72703036-CCFB-4402-B75C-7536C44FF338}"/>
              </a:ext>
            </a:extLst>
          </p:cNvPr>
          <p:cNvSpPr txBox="1"/>
          <p:nvPr/>
        </p:nvSpPr>
        <p:spPr>
          <a:xfrm>
            <a:off x="7300379" y="965743"/>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6" name="CuadroTexto 15">
            <a:extLst>
              <a:ext uri="{FF2B5EF4-FFF2-40B4-BE49-F238E27FC236}">
                <a16:creationId xmlns:a16="http://schemas.microsoft.com/office/drawing/2014/main" id="{9A01131C-0651-477B-A34F-F346E18E04C3}"/>
              </a:ext>
            </a:extLst>
          </p:cNvPr>
          <p:cNvSpPr txBox="1"/>
          <p:nvPr/>
        </p:nvSpPr>
        <p:spPr>
          <a:xfrm>
            <a:off x="8291774" y="950024"/>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7" name="CuadroTexto 16">
            <a:extLst>
              <a:ext uri="{FF2B5EF4-FFF2-40B4-BE49-F238E27FC236}">
                <a16:creationId xmlns:a16="http://schemas.microsoft.com/office/drawing/2014/main" id="{75BDB186-E7EF-4EDE-A004-AD8CAA5E20A9}"/>
              </a:ext>
            </a:extLst>
          </p:cNvPr>
          <p:cNvSpPr txBox="1"/>
          <p:nvPr/>
        </p:nvSpPr>
        <p:spPr>
          <a:xfrm>
            <a:off x="9242997" y="965743"/>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8" name="CuadroTexto 17">
            <a:extLst>
              <a:ext uri="{FF2B5EF4-FFF2-40B4-BE49-F238E27FC236}">
                <a16:creationId xmlns:a16="http://schemas.microsoft.com/office/drawing/2014/main" id="{456521D6-5E09-4113-8E20-2C42E7E17B39}"/>
              </a:ext>
            </a:extLst>
          </p:cNvPr>
          <p:cNvSpPr txBox="1"/>
          <p:nvPr/>
        </p:nvSpPr>
        <p:spPr>
          <a:xfrm>
            <a:off x="3811724" y="3921177"/>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19" name="CuadroTexto 18">
            <a:extLst>
              <a:ext uri="{FF2B5EF4-FFF2-40B4-BE49-F238E27FC236}">
                <a16:creationId xmlns:a16="http://schemas.microsoft.com/office/drawing/2014/main" id="{89F030E7-B91C-41CC-98DE-7A2FD4DA742E}"/>
              </a:ext>
            </a:extLst>
          </p:cNvPr>
          <p:cNvSpPr txBox="1"/>
          <p:nvPr/>
        </p:nvSpPr>
        <p:spPr>
          <a:xfrm>
            <a:off x="4660626" y="3914252"/>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0" name="CuadroTexto 19">
            <a:extLst>
              <a:ext uri="{FF2B5EF4-FFF2-40B4-BE49-F238E27FC236}">
                <a16:creationId xmlns:a16="http://schemas.microsoft.com/office/drawing/2014/main" id="{7B077FEB-223B-4ED6-9A2C-313167C784C1}"/>
              </a:ext>
            </a:extLst>
          </p:cNvPr>
          <p:cNvSpPr txBox="1"/>
          <p:nvPr/>
        </p:nvSpPr>
        <p:spPr>
          <a:xfrm>
            <a:off x="6036929" y="3931739"/>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1" name="CuadroTexto 20">
            <a:extLst>
              <a:ext uri="{FF2B5EF4-FFF2-40B4-BE49-F238E27FC236}">
                <a16:creationId xmlns:a16="http://schemas.microsoft.com/office/drawing/2014/main" id="{468CA4C7-74A2-4AC0-901A-D0AB08914649}"/>
              </a:ext>
            </a:extLst>
          </p:cNvPr>
          <p:cNvSpPr txBox="1"/>
          <p:nvPr/>
        </p:nvSpPr>
        <p:spPr>
          <a:xfrm>
            <a:off x="7300378" y="3920825"/>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2" name="CuadroTexto 21">
            <a:extLst>
              <a:ext uri="{FF2B5EF4-FFF2-40B4-BE49-F238E27FC236}">
                <a16:creationId xmlns:a16="http://schemas.microsoft.com/office/drawing/2014/main" id="{45575F4E-8233-48EE-A7F7-6DAF21ECE34F}"/>
              </a:ext>
            </a:extLst>
          </p:cNvPr>
          <p:cNvSpPr txBox="1"/>
          <p:nvPr/>
        </p:nvSpPr>
        <p:spPr>
          <a:xfrm>
            <a:off x="8321402" y="3912168"/>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
        <p:nvSpPr>
          <p:cNvPr id="23" name="CuadroTexto 22">
            <a:extLst>
              <a:ext uri="{FF2B5EF4-FFF2-40B4-BE49-F238E27FC236}">
                <a16:creationId xmlns:a16="http://schemas.microsoft.com/office/drawing/2014/main" id="{88DBBBD5-8018-4974-AE19-312AC8247F38}"/>
              </a:ext>
            </a:extLst>
          </p:cNvPr>
          <p:cNvSpPr txBox="1"/>
          <p:nvPr/>
        </p:nvSpPr>
        <p:spPr>
          <a:xfrm>
            <a:off x="9306623" y="3931738"/>
            <a:ext cx="633507" cy="276999"/>
          </a:xfrm>
          <a:prstGeom prst="rect">
            <a:avLst/>
          </a:prstGeom>
          <a:solidFill>
            <a:schemeClr val="bg1"/>
          </a:solidFill>
        </p:spPr>
        <p:txBody>
          <a:bodyPr wrap="none" rtlCol="0">
            <a:spAutoFit/>
          </a:bodyPr>
          <a:lstStyle/>
          <a:p>
            <a:r>
              <a:rPr lang="es-MX" sz="1200" dirty="0">
                <a:latin typeface="Times New Roman" panose="02020603050405020304" pitchFamily="18" charset="0"/>
                <a:cs typeface="Times New Roman" panose="02020603050405020304" pitchFamily="18" charset="0"/>
              </a:rPr>
              <a:t>% peso</a:t>
            </a:r>
          </a:p>
        </p:txBody>
      </p:sp>
    </p:spTree>
    <p:extLst>
      <p:ext uri="{BB962C8B-B14F-4D97-AF65-F5344CB8AC3E}">
        <p14:creationId xmlns:p14="http://schemas.microsoft.com/office/powerpoint/2010/main" val="3457669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B08B60CA-CE04-44F2-8C5D-15B6FB870942}"/>
              </a:ext>
            </a:extLst>
          </p:cNvPr>
          <p:cNvGraphicFramePr>
            <a:graphicFrameLocks noGrp="1"/>
          </p:cNvGraphicFramePr>
          <p:nvPr>
            <p:extLst>
              <p:ext uri="{D42A27DB-BD31-4B8C-83A1-F6EECF244321}">
                <p14:modId xmlns:p14="http://schemas.microsoft.com/office/powerpoint/2010/main" val="4210284318"/>
              </p:ext>
            </p:extLst>
          </p:nvPr>
        </p:nvGraphicFramePr>
        <p:xfrm>
          <a:off x="809578" y="1831427"/>
          <a:ext cx="10515601" cy="1097280"/>
        </p:xfrm>
        <a:graphic>
          <a:graphicData uri="http://schemas.openxmlformats.org/drawingml/2006/table">
            <a:tbl>
              <a:tblPr/>
              <a:tblGrid>
                <a:gridCol w="1796065">
                  <a:extLst>
                    <a:ext uri="{9D8B030D-6E8A-4147-A177-3AD203B41FA5}">
                      <a16:colId xmlns:a16="http://schemas.microsoft.com/office/drawing/2014/main" val="2848168519"/>
                    </a:ext>
                  </a:extLst>
                </a:gridCol>
                <a:gridCol w="1936974">
                  <a:extLst>
                    <a:ext uri="{9D8B030D-6E8A-4147-A177-3AD203B41FA5}">
                      <a16:colId xmlns:a16="http://schemas.microsoft.com/office/drawing/2014/main" val="468125634"/>
                    </a:ext>
                  </a:extLst>
                </a:gridCol>
                <a:gridCol w="1453256">
                  <a:extLst>
                    <a:ext uri="{9D8B030D-6E8A-4147-A177-3AD203B41FA5}">
                      <a16:colId xmlns:a16="http://schemas.microsoft.com/office/drawing/2014/main" val="198332316"/>
                    </a:ext>
                  </a:extLst>
                </a:gridCol>
                <a:gridCol w="2746675">
                  <a:extLst>
                    <a:ext uri="{9D8B030D-6E8A-4147-A177-3AD203B41FA5}">
                      <a16:colId xmlns:a16="http://schemas.microsoft.com/office/drawing/2014/main" val="2726774372"/>
                    </a:ext>
                  </a:extLst>
                </a:gridCol>
                <a:gridCol w="2582631">
                  <a:extLst>
                    <a:ext uri="{9D8B030D-6E8A-4147-A177-3AD203B41FA5}">
                      <a16:colId xmlns:a16="http://schemas.microsoft.com/office/drawing/2014/main" val="576165750"/>
                    </a:ext>
                  </a:extLst>
                </a:gridCol>
              </a:tblGrid>
              <a:tr h="172789">
                <a:tc>
                  <a:txBody>
                    <a:bodyPr/>
                    <a:lstStyle/>
                    <a:p>
                      <a:pPr marR="8890"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elemento oxido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Peso molecular</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en peso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u="sng">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Proporción molecular</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u="sng">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Cocientes moleculares</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8610010"/>
                  </a:ext>
                </a:extLst>
              </a:tr>
              <a:tr h="172789">
                <a:tc>
                  <a:txBody>
                    <a:bodyPr/>
                    <a:lstStyle/>
                    <a:p>
                      <a:pPr marR="8890" algn="ctr">
                        <a:spcAft>
                          <a:spcPts val="0"/>
                        </a:spcAft>
                      </a:pPr>
                      <a:r>
                        <a:rPr lang="es-MX" sz="18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BeO</a:t>
                      </a:r>
                      <a:endPar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(13.97/25) = 0.559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(.559/.186) =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6514603"/>
                  </a:ext>
                </a:extLst>
              </a:tr>
              <a:tr h="172789">
                <a:tc>
                  <a:txBody>
                    <a:bodyPr/>
                    <a:lstStyle/>
                    <a:p>
                      <a:pPr marR="8890"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(19/102) = 0.186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(.186/.186) = 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675234"/>
                  </a:ext>
                </a:extLst>
              </a:tr>
              <a:tr h="172789">
                <a:tc>
                  <a:txBody>
                    <a:bodyPr/>
                    <a:lstStyle/>
                    <a:p>
                      <a:pPr marR="8890"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SiO</a:t>
                      </a:r>
                      <a:r>
                        <a:rPr lang="es-MX" sz="1800" b="1" baseline="-25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67.03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9530"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(67.03/60) = 1.11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(1.11/.186) = 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8541397"/>
                  </a:ext>
                </a:extLst>
              </a:tr>
            </a:tbl>
          </a:graphicData>
        </a:graphic>
      </p:graphicFrame>
      <p:sp>
        <p:nvSpPr>
          <p:cNvPr id="8" name="CuadroTexto 7">
            <a:extLst>
              <a:ext uri="{FF2B5EF4-FFF2-40B4-BE49-F238E27FC236}">
                <a16:creationId xmlns:a16="http://schemas.microsoft.com/office/drawing/2014/main" id="{CDF54EC2-E9CD-4E73-BF8C-5140F2EDD285}"/>
              </a:ext>
            </a:extLst>
          </p:cNvPr>
          <p:cNvSpPr txBox="1"/>
          <p:nvPr/>
        </p:nvSpPr>
        <p:spPr>
          <a:xfrm>
            <a:off x="866821" y="1831427"/>
            <a:ext cx="1646605" cy="338554"/>
          </a:xfrm>
          <a:prstGeom prst="rect">
            <a:avLst/>
          </a:prstGeom>
          <a:solidFill>
            <a:schemeClr val="bg1"/>
          </a:solidFill>
        </p:spPr>
        <p:txBody>
          <a:bodyPr wrap="none" rtlCol="0">
            <a:spAutoFit/>
          </a:bodyPr>
          <a:lstStyle/>
          <a:p>
            <a:r>
              <a:rPr lang="es-MX" sz="1600" dirty="0">
                <a:latin typeface="Times New Roman" panose="02020603050405020304" pitchFamily="18" charset="0"/>
                <a:cs typeface="Times New Roman" panose="02020603050405020304" pitchFamily="18" charset="0"/>
              </a:rPr>
              <a:t>Formula de oxido</a:t>
            </a:r>
          </a:p>
        </p:txBody>
      </p:sp>
      <p:pic>
        <p:nvPicPr>
          <p:cNvPr id="6146" name="Picture 2">
            <a:extLst>
              <a:ext uri="{FF2B5EF4-FFF2-40B4-BE49-F238E27FC236}">
                <a16:creationId xmlns:a16="http://schemas.microsoft.com/office/drawing/2014/main" id="{9B87A4CA-EC0B-4FEE-99D1-88A4CB171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783" y="2991160"/>
            <a:ext cx="9490388" cy="36751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abla 17">
            <a:extLst>
              <a:ext uri="{FF2B5EF4-FFF2-40B4-BE49-F238E27FC236}">
                <a16:creationId xmlns:a16="http://schemas.microsoft.com/office/drawing/2014/main" id="{F7A84F44-F6F9-439D-99F6-D7F1611E3AB3}"/>
              </a:ext>
            </a:extLst>
          </p:cNvPr>
          <p:cNvGraphicFramePr>
            <a:graphicFrameLocks noGrp="1"/>
          </p:cNvGraphicFramePr>
          <p:nvPr>
            <p:extLst>
              <p:ext uri="{D42A27DB-BD31-4B8C-83A1-F6EECF244321}">
                <p14:modId xmlns:p14="http://schemas.microsoft.com/office/powerpoint/2010/main" val="1976156724"/>
              </p:ext>
            </p:extLst>
          </p:nvPr>
        </p:nvGraphicFramePr>
        <p:xfrm>
          <a:off x="1155852" y="147076"/>
          <a:ext cx="9873319" cy="1463040"/>
        </p:xfrm>
        <a:graphic>
          <a:graphicData uri="http://schemas.openxmlformats.org/drawingml/2006/table">
            <a:tbl>
              <a:tblPr/>
              <a:tblGrid>
                <a:gridCol w="1869674">
                  <a:extLst>
                    <a:ext uri="{9D8B030D-6E8A-4147-A177-3AD203B41FA5}">
                      <a16:colId xmlns:a16="http://schemas.microsoft.com/office/drawing/2014/main" val="337294275"/>
                    </a:ext>
                  </a:extLst>
                </a:gridCol>
                <a:gridCol w="1869674">
                  <a:extLst>
                    <a:ext uri="{9D8B030D-6E8A-4147-A177-3AD203B41FA5}">
                      <a16:colId xmlns:a16="http://schemas.microsoft.com/office/drawing/2014/main" val="317684601"/>
                    </a:ext>
                  </a:extLst>
                </a:gridCol>
                <a:gridCol w="1049457">
                  <a:extLst>
                    <a:ext uri="{9D8B030D-6E8A-4147-A177-3AD203B41FA5}">
                      <a16:colId xmlns:a16="http://schemas.microsoft.com/office/drawing/2014/main" val="781862676"/>
                    </a:ext>
                  </a:extLst>
                </a:gridCol>
                <a:gridCol w="2546878">
                  <a:extLst>
                    <a:ext uri="{9D8B030D-6E8A-4147-A177-3AD203B41FA5}">
                      <a16:colId xmlns:a16="http://schemas.microsoft.com/office/drawing/2014/main" val="1365430275"/>
                    </a:ext>
                  </a:extLst>
                </a:gridCol>
                <a:gridCol w="2537636">
                  <a:extLst>
                    <a:ext uri="{9D8B030D-6E8A-4147-A177-3AD203B41FA5}">
                      <a16:colId xmlns:a16="http://schemas.microsoft.com/office/drawing/2014/main" val="3211680219"/>
                    </a:ext>
                  </a:extLst>
                </a:gridCol>
              </a:tblGrid>
              <a:tr h="340369">
                <a:tc>
                  <a:txBody>
                    <a:bodyPr/>
                    <a:lstStyle/>
                    <a:p>
                      <a:pPr algn="ctr">
                        <a:spcAft>
                          <a:spcPts val="0"/>
                        </a:spcAft>
                      </a:pPr>
                      <a:r>
                        <a:rPr lang="es-MX" sz="1600" u="sng" dirty="0">
                          <a:effectLst/>
                          <a:latin typeface="Times New Roman" panose="02020603050405020304" pitchFamily="18" charset="0"/>
                          <a:ea typeface="Times New Roman" panose="02020603050405020304" pitchFamily="18" charset="0"/>
                        </a:rPr>
                        <a:t>Elemento oxido</a:t>
                      </a:r>
                      <a:endParaRPr lang="es-MX" sz="16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u="sng" dirty="0">
                          <a:effectLst/>
                          <a:latin typeface="Times New Roman" panose="02020603050405020304" pitchFamily="18" charset="0"/>
                          <a:ea typeface="Times New Roman" panose="02020603050405020304" pitchFamily="18" charset="0"/>
                        </a:rPr>
                        <a:t>Peso molecular</a:t>
                      </a:r>
                      <a:endParaRPr lang="es-MX" sz="16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u="sng" dirty="0">
                          <a:effectLst/>
                          <a:latin typeface="Times New Roman" panose="02020603050405020304" pitchFamily="18" charset="0"/>
                          <a:ea typeface="Times New Roman" panose="02020603050405020304" pitchFamily="18" charset="0"/>
                        </a:rPr>
                        <a:t># moles</a:t>
                      </a:r>
                      <a:endParaRPr lang="es-MX" sz="16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600" u="sng" dirty="0">
                          <a:effectLst/>
                          <a:latin typeface="Times New Roman" panose="02020603050405020304" pitchFamily="18" charset="0"/>
                          <a:ea typeface="Times New Roman" panose="02020603050405020304" pitchFamily="18" charset="0"/>
                        </a:rPr>
                        <a:t>Contribución</a:t>
                      </a:r>
                      <a:endParaRPr lang="es-MX" sz="1600" dirty="0">
                        <a:effectLst/>
                        <a:latin typeface="Times New Roman" panose="02020603050405020304" pitchFamily="18" charset="0"/>
                        <a:ea typeface="Times New Roman" panose="02020603050405020304" pitchFamily="18" charset="0"/>
                      </a:endParaRPr>
                    </a:p>
                    <a:p>
                      <a:pPr marL="8255" algn="ctr">
                        <a:spcAft>
                          <a:spcPts val="0"/>
                        </a:spcAft>
                      </a:pPr>
                      <a:r>
                        <a:rPr lang="es-MX" sz="1600" u="sng" dirty="0">
                          <a:effectLst/>
                          <a:latin typeface="Times New Roman" panose="02020603050405020304" pitchFamily="18" charset="0"/>
                          <a:ea typeface="Times New Roman" panose="02020603050405020304" pitchFamily="18" charset="0"/>
                        </a:rPr>
                        <a:t>Por peso molecular</a:t>
                      </a:r>
                      <a:endParaRPr lang="es-MX" sz="16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u="sng" dirty="0">
                          <a:effectLst/>
                          <a:latin typeface="Times New Roman" panose="02020603050405020304" pitchFamily="18" charset="0"/>
                          <a:ea typeface="Times New Roman" panose="02020603050405020304" pitchFamily="18" charset="0"/>
                        </a:rPr>
                        <a:t>% en peso</a:t>
                      </a:r>
                      <a:endParaRPr lang="es-MX" sz="16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5383960"/>
                  </a:ext>
                </a:extLst>
              </a:tr>
              <a:tr h="170184">
                <a:tc>
                  <a:txBody>
                    <a:bodyPr/>
                    <a:lstStyle/>
                    <a:p>
                      <a:pPr algn="ctr">
                        <a:spcAft>
                          <a:spcPts val="0"/>
                        </a:spcAft>
                      </a:pPr>
                      <a:r>
                        <a:rPr lang="es-MX" sz="1600">
                          <a:effectLst/>
                          <a:latin typeface="Times New Roman" panose="02020603050405020304" pitchFamily="18" charset="0"/>
                          <a:ea typeface="Times New Roman" panose="02020603050405020304" pitchFamily="18" charset="0"/>
                        </a:rPr>
                        <a:t>BeO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a:effectLst/>
                          <a:latin typeface="Times New Roman" panose="02020603050405020304" pitchFamily="18" charset="0"/>
                          <a:ea typeface="Times New Roman" panose="02020603050405020304" pitchFamily="18"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b="1" dirty="0">
                          <a:effectLst/>
                          <a:latin typeface="Times New Roman" panose="02020603050405020304" pitchFamily="18" charset="0"/>
                          <a:ea typeface="Times New Roman" panose="02020603050405020304" pitchFamily="18"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600" dirty="0">
                          <a:effectLst/>
                          <a:latin typeface="Times New Roman" panose="02020603050405020304" pitchFamily="18" charset="0"/>
                          <a:ea typeface="Times New Roman" panose="02020603050405020304" pitchFamily="18" charset="0"/>
                        </a:rPr>
                        <a:t>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dirty="0">
                          <a:effectLst/>
                          <a:latin typeface="Times New Roman" panose="02020603050405020304" pitchFamily="18" charset="0"/>
                          <a:ea typeface="Times New Roman" panose="02020603050405020304" pitchFamily="18" charset="0"/>
                        </a:rPr>
                        <a:t>(75/537)x100=14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4725394"/>
                  </a:ext>
                </a:extLst>
              </a:tr>
              <a:tr h="170184">
                <a:tc>
                  <a:txBody>
                    <a:bodyPr/>
                    <a:lstStyle/>
                    <a:p>
                      <a:pPr algn="ctr">
                        <a:spcAft>
                          <a:spcPts val="0"/>
                        </a:spcAft>
                      </a:pPr>
                      <a:r>
                        <a:rPr lang="es-MX" sz="1600">
                          <a:effectLst/>
                          <a:latin typeface="Times New Roman" panose="02020603050405020304" pitchFamily="18" charset="0"/>
                          <a:ea typeface="Times New Roman" panose="02020603050405020304" pitchFamily="18" charset="0"/>
                        </a:rPr>
                        <a:t>Al</a:t>
                      </a:r>
                      <a:r>
                        <a:rPr lang="es-MX" sz="1600" baseline="-25000">
                          <a:effectLst/>
                          <a:latin typeface="Times New Roman" panose="02020603050405020304" pitchFamily="18" charset="0"/>
                          <a:ea typeface="Times New Roman" panose="02020603050405020304" pitchFamily="18" charset="0"/>
                        </a:rPr>
                        <a:t>2</a:t>
                      </a:r>
                      <a:r>
                        <a:rPr lang="es-MX" sz="1600">
                          <a:effectLst/>
                          <a:latin typeface="Times New Roman" panose="02020603050405020304" pitchFamily="18" charset="0"/>
                          <a:ea typeface="Times New Roman" panose="02020603050405020304" pitchFamily="18" charset="0"/>
                        </a:rPr>
                        <a:t>O</a:t>
                      </a:r>
                      <a:r>
                        <a:rPr lang="es-MX" sz="1600" baseline="-25000">
                          <a:effectLst/>
                          <a:latin typeface="Times New Roman" panose="02020603050405020304" pitchFamily="18" charset="0"/>
                          <a:ea typeface="Times New Roman" panose="02020603050405020304" pitchFamily="18" charset="0"/>
                        </a:rPr>
                        <a:t>3</a:t>
                      </a:r>
                      <a:endParaRPr lang="es-MX" sz="16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a:effectLst/>
                          <a:latin typeface="Times New Roman" panose="02020603050405020304" pitchFamily="18" charset="0"/>
                          <a:ea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b="1" dirty="0">
                          <a:effectLst/>
                          <a:latin typeface="Times New Roman" panose="02020603050405020304" pitchFamily="18" charset="0"/>
                          <a:ea typeface="Times New Roman" panose="02020603050405020304" pitchFamily="18"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600">
                          <a:effectLst/>
                          <a:latin typeface="Times New Roman" panose="02020603050405020304" pitchFamily="18" charset="0"/>
                          <a:ea typeface="Times New Roman" panose="02020603050405020304" pitchFamily="18" charset="0"/>
                        </a:rPr>
                        <a:t>102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dirty="0">
                          <a:effectLst/>
                          <a:latin typeface="Times New Roman" panose="02020603050405020304" pitchFamily="18" charset="0"/>
                          <a:ea typeface="Times New Roman" panose="02020603050405020304" pitchFamily="18" charset="0"/>
                        </a:rPr>
                        <a:t>(102/537)x100=19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9372878"/>
                  </a:ext>
                </a:extLst>
              </a:tr>
              <a:tr h="170184">
                <a:tc>
                  <a:txBody>
                    <a:bodyPr/>
                    <a:lstStyle/>
                    <a:p>
                      <a:pPr algn="ctr">
                        <a:spcAft>
                          <a:spcPts val="0"/>
                        </a:spcAft>
                      </a:pPr>
                      <a:r>
                        <a:rPr lang="es-MX" sz="1600" dirty="0">
                          <a:effectLst/>
                          <a:latin typeface="Times New Roman" panose="02020603050405020304" pitchFamily="18" charset="0"/>
                          <a:ea typeface="Times New Roman" panose="02020603050405020304" pitchFamily="18" charset="0"/>
                        </a:rPr>
                        <a:t>SiO</a:t>
                      </a:r>
                      <a:r>
                        <a:rPr lang="es-MX" sz="1600" baseline="-25000" dirty="0">
                          <a:effectLst/>
                          <a:latin typeface="Times New Roman" panose="02020603050405020304" pitchFamily="18" charset="0"/>
                          <a:ea typeface="Times New Roman" panose="02020603050405020304" pitchFamily="18" charset="0"/>
                        </a:rPr>
                        <a:t>2</a:t>
                      </a:r>
                      <a:endParaRPr lang="es-MX" sz="16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dirty="0">
                          <a:effectLst/>
                          <a:latin typeface="Times New Roman" panose="02020603050405020304" pitchFamily="18" charset="0"/>
                          <a:ea typeface="Times New Roman" panose="02020603050405020304" pitchFamily="18"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b="1" dirty="0">
                          <a:effectLst/>
                          <a:latin typeface="Times New Roman" panose="02020603050405020304" pitchFamily="18" charset="0"/>
                          <a:ea typeface="Times New Roman" panose="02020603050405020304" pitchFamily="18"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600" dirty="0">
                          <a:effectLst/>
                          <a:latin typeface="Times New Roman" panose="02020603050405020304" pitchFamily="18" charset="0"/>
                          <a:ea typeface="Times New Roman" panose="02020603050405020304" pitchFamily="18" charset="0"/>
                        </a:rPr>
                        <a:t>360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MX" sz="1600" dirty="0">
                          <a:effectLst/>
                          <a:latin typeface="Times New Roman" panose="02020603050405020304" pitchFamily="18" charset="0"/>
                          <a:ea typeface="Times New Roman" panose="02020603050405020304" pitchFamily="18" charset="0"/>
                        </a:rPr>
                        <a:t>(360/537)x100=67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6972801"/>
                  </a:ext>
                </a:extLst>
              </a:tr>
              <a:tr h="170184">
                <a:tc>
                  <a:txBody>
                    <a:bodyPr/>
                    <a:lstStyle/>
                    <a:p>
                      <a:pPr algn="ctr">
                        <a:spcAft>
                          <a:spcPts val="0"/>
                        </a:spcAft>
                      </a:pPr>
                      <a:endParaRPr lang="es-MX" sz="16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6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600" b="1"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255" algn="ctr">
                        <a:spcAft>
                          <a:spcPts val="0"/>
                        </a:spcAft>
                      </a:pPr>
                      <a:r>
                        <a:rPr lang="es-MX" sz="1600" dirty="0">
                          <a:effectLst/>
                          <a:latin typeface="Times New Roman" panose="02020603050405020304" pitchFamily="18" charset="0"/>
                          <a:ea typeface="Times New Roman" panose="02020603050405020304" pitchFamily="18" charset="0"/>
                        </a:rPr>
                        <a:t>Suma 537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endParaRPr lang="es-MX" sz="16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964378"/>
                  </a:ext>
                </a:extLst>
              </a:tr>
            </a:tbl>
          </a:graphicData>
        </a:graphic>
      </p:graphicFrame>
      <p:sp>
        <p:nvSpPr>
          <p:cNvPr id="19" name="CuadroTexto 18">
            <a:extLst>
              <a:ext uri="{FF2B5EF4-FFF2-40B4-BE49-F238E27FC236}">
                <a16:creationId xmlns:a16="http://schemas.microsoft.com/office/drawing/2014/main" id="{420E3150-52BB-4ACB-8102-37ED859ECC31}"/>
              </a:ext>
            </a:extLst>
          </p:cNvPr>
          <p:cNvSpPr txBox="1"/>
          <p:nvPr/>
        </p:nvSpPr>
        <p:spPr>
          <a:xfrm>
            <a:off x="1228477" y="309772"/>
            <a:ext cx="1646605" cy="338554"/>
          </a:xfrm>
          <a:prstGeom prst="rect">
            <a:avLst/>
          </a:prstGeom>
          <a:solidFill>
            <a:schemeClr val="bg1"/>
          </a:solidFill>
        </p:spPr>
        <p:txBody>
          <a:bodyPr wrap="none" rtlCol="0">
            <a:spAutoFit/>
          </a:bodyPr>
          <a:lstStyle/>
          <a:p>
            <a:r>
              <a:rPr lang="es-MX" sz="1600" dirty="0">
                <a:latin typeface="Times New Roman" panose="02020603050405020304" pitchFamily="18" charset="0"/>
                <a:cs typeface="Times New Roman" panose="02020603050405020304" pitchFamily="18" charset="0"/>
              </a:rPr>
              <a:t>Formula de oxido</a:t>
            </a:r>
          </a:p>
        </p:txBody>
      </p:sp>
    </p:spTree>
    <p:extLst>
      <p:ext uri="{BB962C8B-B14F-4D97-AF65-F5344CB8AC3E}">
        <p14:creationId xmlns:p14="http://schemas.microsoft.com/office/powerpoint/2010/main" val="97135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48F6F8C6-E72F-4936-A213-973D26F4693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3331" t="59348" r="41762" b="14158"/>
          <a:stretch/>
        </p:blipFill>
        <p:spPr>
          <a:xfrm>
            <a:off x="1551397" y="339048"/>
            <a:ext cx="8578922" cy="2624477"/>
          </a:xfrm>
          <a:prstGeom prst="rect">
            <a:avLst/>
          </a:prstGeom>
        </p:spPr>
      </p:pic>
      <p:sp>
        <p:nvSpPr>
          <p:cNvPr id="4" name="Rectángulo 3">
            <a:extLst>
              <a:ext uri="{FF2B5EF4-FFF2-40B4-BE49-F238E27FC236}">
                <a16:creationId xmlns:a16="http://schemas.microsoft.com/office/drawing/2014/main" id="{684B7B87-8CA4-4C43-95EE-F456AF322800}"/>
              </a:ext>
            </a:extLst>
          </p:cNvPr>
          <p:cNvSpPr/>
          <p:nvPr/>
        </p:nvSpPr>
        <p:spPr>
          <a:xfrm>
            <a:off x="2002497" y="612922"/>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a:extLst>
              <a:ext uri="{FF2B5EF4-FFF2-40B4-BE49-F238E27FC236}">
                <a16:creationId xmlns:a16="http://schemas.microsoft.com/office/drawing/2014/main" id="{4D1D973F-3C81-41B4-BD6C-16EF8C18064E}"/>
              </a:ext>
            </a:extLst>
          </p:cNvPr>
          <p:cNvSpPr/>
          <p:nvPr/>
        </p:nvSpPr>
        <p:spPr>
          <a:xfrm>
            <a:off x="2002496" y="1377853"/>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C28901B7-0E79-468D-9499-24D397FB1A5D}"/>
              </a:ext>
            </a:extLst>
          </p:cNvPr>
          <p:cNvSpPr/>
          <p:nvPr/>
        </p:nvSpPr>
        <p:spPr>
          <a:xfrm>
            <a:off x="2020081" y="1861429"/>
            <a:ext cx="8161802" cy="257712"/>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383196662"/>
              </p:ext>
            </p:extLst>
          </p:nvPr>
        </p:nvGraphicFramePr>
        <p:xfrm>
          <a:off x="708757" y="3557328"/>
          <a:ext cx="10749280" cy="1493520"/>
        </p:xfrm>
        <a:graphic>
          <a:graphicData uri="http://schemas.openxmlformats.org/drawingml/2006/table">
            <a:tbl>
              <a:tblPr firstRow="1" firstCol="1" lastRow="1" lastCol="1" bandRow="1" bandCol="1">
                <a:tableStyleId>{5C22544A-7EE6-4342-B048-85BDC9FD1C3A}</a:tableStyleId>
              </a:tblPr>
              <a:tblGrid>
                <a:gridCol w="792480">
                  <a:extLst>
                    <a:ext uri="{9D8B030D-6E8A-4147-A177-3AD203B41FA5}">
                      <a16:colId xmlns:a16="http://schemas.microsoft.com/office/drawing/2014/main" val="476046123"/>
                    </a:ext>
                  </a:extLst>
                </a:gridCol>
                <a:gridCol w="967643">
                  <a:extLst>
                    <a:ext uri="{9D8B030D-6E8A-4147-A177-3AD203B41FA5}">
                      <a16:colId xmlns:a16="http://schemas.microsoft.com/office/drawing/2014/main" val="1098835454"/>
                    </a:ext>
                  </a:extLst>
                </a:gridCol>
                <a:gridCol w="985520">
                  <a:extLst>
                    <a:ext uri="{9D8B030D-6E8A-4147-A177-3AD203B41FA5}">
                      <a16:colId xmlns:a16="http://schemas.microsoft.com/office/drawing/2014/main" val="3349469870"/>
                    </a:ext>
                  </a:extLst>
                </a:gridCol>
                <a:gridCol w="1107440">
                  <a:extLst>
                    <a:ext uri="{9D8B030D-6E8A-4147-A177-3AD203B41FA5}">
                      <a16:colId xmlns:a16="http://schemas.microsoft.com/office/drawing/2014/main" val="473417243"/>
                    </a:ext>
                  </a:extLst>
                </a:gridCol>
                <a:gridCol w="802640">
                  <a:extLst>
                    <a:ext uri="{9D8B030D-6E8A-4147-A177-3AD203B41FA5}">
                      <a16:colId xmlns:a16="http://schemas.microsoft.com/office/drawing/2014/main" val="1196966149"/>
                    </a:ext>
                  </a:extLst>
                </a:gridCol>
                <a:gridCol w="772160">
                  <a:extLst>
                    <a:ext uri="{9D8B030D-6E8A-4147-A177-3AD203B41FA5}">
                      <a16:colId xmlns:a16="http://schemas.microsoft.com/office/drawing/2014/main" val="3912272746"/>
                    </a:ext>
                  </a:extLst>
                </a:gridCol>
                <a:gridCol w="1371600">
                  <a:extLst>
                    <a:ext uri="{9D8B030D-6E8A-4147-A177-3AD203B41FA5}">
                      <a16:colId xmlns:a16="http://schemas.microsoft.com/office/drawing/2014/main" val="455032409"/>
                    </a:ext>
                  </a:extLst>
                </a:gridCol>
                <a:gridCol w="1270000">
                  <a:extLst>
                    <a:ext uri="{9D8B030D-6E8A-4147-A177-3AD203B41FA5}">
                      <a16:colId xmlns:a16="http://schemas.microsoft.com/office/drawing/2014/main" val="2848976192"/>
                    </a:ext>
                  </a:extLst>
                </a:gridCol>
                <a:gridCol w="1168400">
                  <a:extLst>
                    <a:ext uri="{9D8B030D-6E8A-4147-A177-3AD203B41FA5}">
                      <a16:colId xmlns:a16="http://schemas.microsoft.com/office/drawing/2014/main" val="2805456520"/>
                    </a:ext>
                  </a:extLst>
                </a:gridCol>
                <a:gridCol w="1511397">
                  <a:extLst>
                    <a:ext uri="{9D8B030D-6E8A-4147-A177-3AD203B41FA5}">
                      <a16:colId xmlns:a16="http://schemas.microsoft.com/office/drawing/2014/main" val="157364540"/>
                    </a:ext>
                  </a:extLst>
                </a:gridCol>
              </a:tblGrid>
              <a:tr h="0">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A</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B</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C</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D</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E</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F</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G</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H</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I</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J</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40804970"/>
                  </a:ext>
                </a:extLst>
              </a:tr>
              <a:tr h="0">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Olivino</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 en Peso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Peso molecular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Proporción molecular</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Cationes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Aniones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err="1">
                          <a:effectLst/>
                          <a:latin typeface="Times New Roman" panose="02020603050405020304" pitchFamily="18" charset="0"/>
                          <a:cs typeface="Times New Roman" panose="02020603050405020304" pitchFamily="18" charset="0"/>
                        </a:rPr>
                        <a:t>Prop</a:t>
                      </a:r>
                      <a:r>
                        <a:rPr lang="es-MX" sz="1400" dirty="0">
                          <a:effectLst/>
                          <a:latin typeface="Times New Roman" panose="02020603050405020304" pitchFamily="18" charset="0"/>
                          <a:cs typeface="Times New Roman" panose="02020603050405020304" pitchFamily="18" charset="0"/>
                        </a:rPr>
                        <a:t>. atómica de Cationes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err="1">
                          <a:effectLst/>
                          <a:latin typeface="Times New Roman" panose="02020603050405020304" pitchFamily="18" charset="0"/>
                          <a:cs typeface="Times New Roman" panose="02020603050405020304" pitchFamily="18" charset="0"/>
                        </a:rPr>
                        <a:t>Prop</a:t>
                      </a:r>
                      <a:r>
                        <a:rPr lang="es-MX" sz="1400" dirty="0">
                          <a:effectLst/>
                          <a:latin typeface="Times New Roman" panose="02020603050405020304" pitchFamily="18" charset="0"/>
                          <a:cs typeface="Times New Roman" panose="02020603050405020304" pitchFamily="18" charset="0"/>
                        </a:rPr>
                        <a:t>. atómica</a:t>
                      </a:r>
                      <a:endParaRPr lang="en-US" sz="1400" dirty="0">
                        <a:effectLst/>
                        <a:latin typeface="Times New Roman" panose="02020603050405020304" pitchFamily="18" charset="0"/>
                        <a:cs typeface="Times New Roman" panose="02020603050405020304" pitchFamily="18" charset="0"/>
                      </a:endParaRPr>
                    </a:p>
                    <a:p>
                      <a:pPr algn="ctr">
                        <a:spcAft>
                          <a:spcPts val="0"/>
                        </a:spcAft>
                      </a:pPr>
                      <a:r>
                        <a:rPr lang="es-MX" sz="1400" dirty="0">
                          <a:effectLst/>
                          <a:latin typeface="Times New Roman" panose="02020603050405020304" pitchFamily="18" charset="0"/>
                          <a:cs typeface="Times New Roman" panose="02020603050405020304" pitchFamily="18" charset="0"/>
                        </a:rPr>
                        <a:t>de oxígenos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Cationes por</a:t>
                      </a:r>
                      <a:endParaRPr lang="en-US" sz="1400" dirty="0">
                        <a:effectLst/>
                        <a:latin typeface="Times New Roman" panose="02020603050405020304" pitchFamily="18" charset="0"/>
                        <a:cs typeface="Times New Roman" panose="02020603050405020304" pitchFamily="18" charset="0"/>
                      </a:endParaRPr>
                    </a:p>
                    <a:p>
                      <a:pPr algn="ctr">
                        <a:spcAft>
                          <a:spcPts val="0"/>
                        </a:spcAft>
                      </a:pPr>
                      <a:r>
                        <a:rPr lang="es-MX" sz="1400" dirty="0">
                          <a:effectLst/>
                          <a:latin typeface="Times New Roman" panose="02020603050405020304" pitchFamily="18" charset="0"/>
                          <a:cs typeface="Times New Roman" panose="02020603050405020304" pitchFamily="18" charset="0"/>
                        </a:rPr>
                        <a:t> 4 oxígenos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Lugar</a:t>
                      </a:r>
                      <a:endParaRPr lang="en-US" sz="1400" dirty="0">
                        <a:solidFill>
                          <a:srgbClr val="FFFF00"/>
                        </a:solidFill>
                        <a:effectLst/>
                        <a:latin typeface="Times New Roman" panose="02020603050405020304" pitchFamily="18" charset="0"/>
                        <a:cs typeface="Times New Roman" panose="02020603050405020304" pitchFamily="18" charset="0"/>
                      </a:endParaRPr>
                    </a:p>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cristalográfico</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77114871"/>
                  </a:ext>
                </a:extLst>
              </a:tr>
              <a:tr h="0">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SiO</a:t>
                      </a:r>
                      <a:r>
                        <a:rPr lang="es-MX" sz="1400" baseline="-25000" dirty="0">
                          <a:solidFill>
                            <a:schemeClr val="tx1"/>
                          </a:solidFill>
                          <a:effectLst/>
                          <a:latin typeface="Times New Roman" panose="02020603050405020304" pitchFamily="18" charset="0"/>
                          <a:cs typeface="Times New Roman" panose="02020603050405020304" pitchFamily="18" charset="0"/>
                        </a:rPr>
                        <a:t>2</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41.72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60.09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0.69</a:t>
                      </a: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2</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0.69</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1.38</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0.97</a:t>
                      </a: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Z≈1</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83310492"/>
                  </a:ext>
                </a:extLst>
              </a:tr>
              <a:tr h="0">
                <a:tc>
                  <a:txBody>
                    <a:bodyPr/>
                    <a:lstStyle/>
                    <a:p>
                      <a:pPr algn="ctr">
                        <a:spcAft>
                          <a:spcPts val="0"/>
                        </a:spcAft>
                      </a:pPr>
                      <a:r>
                        <a:rPr lang="es-MX" sz="1400" dirty="0" err="1">
                          <a:solidFill>
                            <a:schemeClr val="tx1"/>
                          </a:solidFill>
                          <a:effectLst/>
                          <a:latin typeface="Times New Roman" panose="02020603050405020304" pitchFamily="18" charset="0"/>
                          <a:cs typeface="Times New Roman" panose="02020603050405020304" pitchFamily="18" charset="0"/>
                        </a:rPr>
                        <a:t>FeO</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1.11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71.85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0.01</a:t>
                      </a: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0.01</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0.01</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0.001</a:t>
                      </a: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X</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579977"/>
                  </a:ext>
                </a:extLst>
              </a:tr>
              <a:tr h="0">
                <a:tc>
                  <a:txBody>
                    <a:bodyPr/>
                    <a:lstStyle/>
                    <a:p>
                      <a:pPr algn="ctr">
                        <a:spcAft>
                          <a:spcPts val="0"/>
                        </a:spcAft>
                      </a:pPr>
                      <a:r>
                        <a:rPr lang="es-MX" sz="1400" dirty="0" err="1">
                          <a:solidFill>
                            <a:schemeClr val="tx1"/>
                          </a:solidFill>
                          <a:effectLst/>
                          <a:latin typeface="Times New Roman" panose="02020603050405020304" pitchFamily="18" charset="0"/>
                          <a:cs typeface="Times New Roman" panose="02020603050405020304" pitchFamily="18" charset="0"/>
                        </a:rPr>
                        <a:t>MgO</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57.84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40.31 gr</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1.43</a:t>
                      </a: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1.43</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1.43</a:t>
                      </a:r>
                    </a:p>
                  </a:txBody>
                  <a:tcPr marL="68580" marR="68580" marT="0" marB="0"/>
                </a:tc>
                <a:tc>
                  <a:txBody>
                    <a:bodyPr/>
                    <a:lstStyle/>
                    <a:p>
                      <a:pPr algn="ctr">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2.03</a:t>
                      </a: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X</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7583795"/>
                  </a:ext>
                </a:extLst>
              </a:tr>
              <a:tr h="0">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Total</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99.29 gr</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Σ=2.81</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X</a:t>
                      </a:r>
                      <a:r>
                        <a:rPr lang="es-MX" sz="1400" baseline="-25000" dirty="0">
                          <a:solidFill>
                            <a:schemeClr val="tx1"/>
                          </a:solidFill>
                          <a:effectLst/>
                          <a:latin typeface="Times New Roman" panose="02020603050405020304" pitchFamily="18" charset="0"/>
                          <a:cs typeface="Times New Roman" panose="02020603050405020304" pitchFamily="18" charset="0"/>
                        </a:rPr>
                        <a:t>2</a:t>
                      </a:r>
                      <a:r>
                        <a:rPr lang="es-MX" sz="1400" dirty="0">
                          <a:solidFill>
                            <a:schemeClr val="tx1"/>
                          </a:solidFill>
                          <a:effectLst/>
                          <a:latin typeface="Times New Roman" panose="02020603050405020304" pitchFamily="18" charset="0"/>
                          <a:cs typeface="Times New Roman" panose="02020603050405020304" pitchFamily="18" charset="0"/>
                        </a:rPr>
                        <a:t>Z</a:t>
                      </a:r>
                      <a:r>
                        <a:rPr lang="es-MX" sz="1400" baseline="-25000" dirty="0">
                          <a:solidFill>
                            <a:schemeClr val="tx1"/>
                          </a:solidFill>
                          <a:effectLst/>
                          <a:latin typeface="Times New Roman" panose="02020603050405020304" pitchFamily="18" charset="0"/>
                          <a:cs typeface="Times New Roman" panose="02020603050405020304" pitchFamily="18" charset="0"/>
                        </a:rPr>
                        <a:t>1</a:t>
                      </a:r>
                      <a:r>
                        <a:rPr lang="es-MX" sz="1400" dirty="0">
                          <a:solidFill>
                            <a:schemeClr val="tx1"/>
                          </a:solidFill>
                          <a:effectLst/>
                          <a:latin typeface="Times New Roman" panose="02020603050405020304" pitchFamily="18" charset="0"/>
                          <a:cs typeface="Times New Roman" panose="02020603050405020304" pitchFamily="18" charset="0"/>
                        </a:rPr>
                        <a:t>O</a:t>
                      </a:r>
                      <a:r>
                        <a:rPr lang="es-MX" sz="1400" baseline="-25000" dirty="0">
                          <a:solidFill>
                            <a:schemeClr val="tx1"/>
                          </a:solidFill>
                          <a:effectLst/>
                          <a:latin typeface="Times New Roman" panose="02020603050405020304" pitchFamily="18" charset="0"/>
                          <a:cs typeface="Times New Roman" panose="02020603050405020304" pitchFamily="18" charset="0"/>
                        </a:rPr>
                        <a:t>4</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80545110"/>
                  </a:ext>
                </a:extLst>
              </a:tr>
            </a:tbl>
          </a:graphicData>
        </a:graphic>
      </p:graphicFrame>
      <p:sp>
        <p:nvSpPr>
          <p:cNvPr id="3" name="CuadroTexto 2"/>
          <p:cNvSpPr txBox="1"/>
          <p:nvPr/>
        </p:nvSpPr>
        <p:spPr>
          <a:xfrm>
            <a:off x="3677920" y="3201905"/>
            <a:ext cx="587020" cy="338554"/>
          </a:xfrm>
          <a:prstGeom prst="rect">
            <a:avLst/>
          </a:prstGeom>
          <a:noFill/>
        </p:spPr>
        <p:txBody>
          <a:bodyPr wrap="none" rtlCol="0">
            <a:spAutoFit/>
          </a:bodyPr>
          <a:lstStyle/>
          <a:p>
            <a:r>
              <a:rPr lang="es-ES" sz="1600" dirty="0"/>
              <a:t>=B/C</a:t>
            </a:r>
            <a:endParaRPr lang="en-US" sz="1600" dirty="0"/>
          </a:p>
        </p:txBody>
      </p:sp>
      <p:sp>
        <p:nvSpPr>
          <p:cNvPr id="12" name="CuadroTexto 11"/>
          <p:cNvSpPr txBox="1"/>
          <p:nvPr/>
        </p:nvSpPr>
        <p:spPr>
          <a:xfrm>
            <a:off x="6471920" y="3218774"/>
            <a:ext cx="690880" cy="338554"/>
          </a:xfrm>
          <a:prstGeom prst="rect">
            <a:avLst/>
          </a:prstGeom>
          <a:noFill/>
        </p:spPr>
        <p:txBody>
          <a:bodyPr wrap="square" rtlCol="0">
            <a:spAutoFit/>
          </a:bodyPr>
          <a:lstStyle/>
          <a:p>
            <a:r>
              <a:rPr lang="es-ES" sz="1600" dirty="0"/>
              <a:t>=</a:t>
            </a:r>
            <a:r>
              <a:rPr lang="es-ES" sz="1600" dirty="0" err="1"/>
              <a:t>DxE</a:t>
            </a:r>
            <a:endParaRPr lang="en-US" sz="1600" dirty="0"/>
          </a:p>
        </p:txBody>
      </p:sp>
      <p:sp>
        <p:nvSpPr>
          <p:cNvPr id="14" name="CuadroTexto 13"/>
          <p:cNvSpPr txBox="1"/>
          <p:nvPr/>
        </p:nvSpPr>
        <p:spPr>
          <a:xfrm>
            <a:off x="7843520" y="3189389"/>
            <a:ext cx="690880" cy="338554"/>
          </a:xfrm>
          <a:prstGeom prst="rect">
            <a:avLst/>
          </a:prstGeom>
          <a:noFill/>
        </p:spPr>
        <p:txBody>
          <a:bodyPr wrap="square" rtlCol="0">
            <a:spAutoFit/>
          </a:bodyPr>
          <a:lstStyle/>
          <a:p>
            <a:r>
              <a:rPr lang="es-ES" sz="1600" dirty="0"/>
              <a:t>=</a:t>
            </a:r>
            <a:r>
              <a:rPr lang="es-ES" sz="1600" dirty="0" err="1"/>
              <a:t>DxF</a:t>
            </a:r>
            <a:endParaRPr lang="en-US" sz="1600" dirty="0"/>
          </a:p>
        </p:txBody>
      </p:sp>
      <p:sp>
        <p:nvSpPr>
          <p:cNvPr id="15" name="CuadroTexto 14"/>
          <p:cNvSpPr txBox="1"/>
          <p:nvPr/>
        </p:nvSpPr>
        <p:spPr>
          <a:xfrm>
            <a:off x="8893247" y="3189389"/>
            <a:ext cx="834342" cy="338554"/>
          </a:xfrm>
          <a:prstGeom prst="rect">
            <a:avLst/>
          </a:prstGeom>
          <a:noFill/>
        </p:spPr>
        <p:txBody>
          <a:bodyPr wrap="square" rtlCol="0">
            <a:spAutoFit/>
          </a:bodyPr>
          <a:lstStyle/>
          <a:p>
            <a:r>
              <a:rPr lang="es-ES" sz="1600" dirty="0"/>
              <a:t>=</a:t>
            </a:r>
            <a:r>
              <a:rPr lang="es-ES" sz="1600" dirty="0" err="1"/>
              <a:t>F.N.xG</a:t>
            </a:r>
            <a:endParaRPr lang="en-US" sz="1600" dirty="0"/>
          </a:p>
        </p:txBody>
      </p:sp>
      <p:sp>
        <p:nvSpPr>
          <p:cNvPr id="7" name="CuadroTexto 6">
            <a:extLst>
              <a:ext uri="{FF2B5EF4-FFF2-40B4-BE49-F238E27FC236}">
                <a16:creationId xmlns:a16="http://schemas.microsoft.com/office/drawing/2014/main" id="{F4DA30D9-C0C0-4E19-B58D-51D1C8E3DA53}"/>
              </a:ext>
            </a:extLst>
          </p:cNvPr>
          <p:cNvSpPr txBox="1"/>
          <p:nvPr/>
        </p:nvSpPr>
        <p:spPr>
          <a:xfrm>
            <a:off x="7522043" y="5295481"/>
            <a:ext cx="1812457" cy="923330"/>
          </a:xfrm>
          <a:prstGeom prst="rect">
            <a:avLst/>
          </a:prstGeom>
          <a:noFill/>
        </p:spPr>
        <p:txBody>
          <a:bodyPr wrap="square" rtlCol="0">
            <a:spAutoFit/>
          </a:bodyPr>
          <a:lstStyle/>
          <a:p>
            <a:r>
              <a:rPr lang="es-MX" dirty="0"/>
              <a:t>F.N.=4/2.81=1.42</a:t>
            </a:r>
          </a:p>
          <a:p>
            <a:endParaRPr lang="es-MX" dirty="0"/>
          </a:p>
          <a:p>
            <a:r>
              <a:rPr lang="es-MX" sz="1800" dirty="0">
                <a:solidFill>
                  <a:schemeClr val="tx1"/>
                </a:solidFill>
                <a:effectLst/>
                <a:latin typeface="Times New Roman" panose="02020603050405020304" pitchFamily="18" charset="0"/>
                <a:cs typeface="Times New Roman" panose="02020603050405020304" pitchFamily="18" charset="0"/>
              </a:rPr>
              <a:t>(Mg)</a:t>
            </a:r>
            <a:r>
              <a:rPr lang="es-MX" sz="1800" baseline="-25000" dirty="0">
                <a:solidFill>
                  <a:schemeClr val="tx1"/>
                </a:solidFill>
                <a:effectLst/>
                <a:latin typeface="Times New Roman" panose="02020603050405020304" pitchFamily="18" charset="0"/>
                <a:cs typeface="Times New Roman" panose="02020603050405020304" pitchFamily="18" charset="0"/>
              </a:rPr>
              <a:t>2</a:t>
            </a:r>
            <a:r>
              <a:rPr lang="es-MX" sz="1800" dirty="0">
                <a:solidFill>
                  <a:schemeClr val="tx1"/>
                </a:solidFill>
                <a:effectLst/>
                <a:latin typeface="Times New Roman" panose="02020603050405020304" pitchFamily="18" charset="0"/>
                <a:cs typeface="Times New Roman" panose="02020603050405020304" pitchFamily="18" charset="0"/>
              </a:rPr>
              <a:t>S</a:t>
            </a:r>
            <a:r>
              <a:rPr lang="es-MX" dirty="0">
                <a:latin typeface="Times New Roman" panose="02020603050405020304" pitchFamily="18" charset="0"/>
                <a:cs typeface="Times New Roman" panose="02020603050405020304" pitchFamily="18" charset="0"/>
              </a:rPr>
              <a:t>i</a:t>
            </a:r>
            <a:r>
              <a:rPr lang="es-MX" baseline="-25000" dirty="0">
                <a:latin typeface="Times New Roman" panose="02020603050405020304" pitchFamily="18" charset="0"/>
                <a:cs typeface="Times New Roman" panose="02020603050405020304" pitchFamily="18" charset="0"/>
              </a:rPr>
              <a:t>1</a:t>
            </a:r>
            <a:r>
              <a:rPr lang="es-MX" sz="1800" dirty="0">
                <a:solidFill>
                  <a:schemeClr val="tx1"/>
                </a:solidFill>
                <a:effectLst/>
                <a:latin typeface="Times New Roman" panose="02020603050405020304" pitchFamily="18" charset="0"/>
                <a:cs typeface="Times New Roman" panose="02020603050405020304" pitchFamily="18" charset="0"/>
              </a:rPr>
              <a:t>O</a:t>
            </a:r>
            <a:r>
              <a:rPr lang="es-MX" sz="1800" baseline="-25000" dirty="0">
                <a:solidFill>
                  <a:schemeClr val="tx1"/>
                </a:solidFill>
                <a:effectLst/>
                <a:latin typeface="Times New Roman" panose="02020603050405020304" pitchFamily="18" charset="0"/>
                <a:cs typeface="Times New Roman" panose="02020603050405020304" pitchFamily="18" charset="0"/>
              </a:rPr>
              <a:t>4</a:t>
            </a:r>
            <a:endPar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214B9758-EC89-44A4-BE35-4C56B44070E3}"/>
              </a:ext>
            </a:extLst>
          </p:cNvPr>
          <p:cNvSpPr txBox="1"/>
          <p:nvPr/>
        </p:nvSpPr>
        <p:spPr>
          <a:xfrm>
            <a:off x="4669958" y="5321485"/>
            <a:ext cx="1688091" cy="646331"/>
          </a:xfrm>
          <a:prstGeom prst="rect">
            <a:avLst/>
          </a:prstGeom>
          <a:noFill/>
        </p:spPr>
        <p:txBody>
          <a:bodyPr wrap="none" rtlCol="0">
            <a:spAutoFit/>
          </a:bodyPr>
          <a:lstStyle/>
          <a:p>
            <a:r>
              <a:rPr lang="es-MX" dirty="0"/>
              <a:t>(</a:t>
            </a:r>
            <a:r>
              <a:rPr lang="es-MX" dirty="0" err="1"/>
              <a:t>Mg,Fe</a:t>
            </a:r>
            <a:r>
              <a:rPr lang="es-MX" dirty="0"/>
              <a:t>)SiO</a:t>
            </a:r>
            <a:r>
              <a:rPr lang="es-MX" b="1" baseline="-25000" dirty="0">
                <a:solidFill>
                  <a:srgbClr val="FF0000"/>
                </a:solidFill>
              </a:rPr>
              <a:t>4</a:t>
            </a:r>
          </a:p>
          <a:p>
            <a:r>
              <a:rPr lang="es-MX" dirty="0"/>
              <a:t>(Mg</a:t>
            </a:r>
            <a:r>
              <a:rPr lang="es-MX" baseline="-25000" dirty="0"/>
              <a:t>1.8</a:t>
            </a:r>
            <a:r>
              <a:rPr lang="es-MX" dirty="0"/>
              <a:t>,Fe</a:t>
            </a:r>
            <a:r>
              <a:rPr lang="es-MX" baseline="-25000" dirty="0"/>
              <a:t>0.2</a:t>
            </a:r>
            <a:r>
              <a:rPr lang="es-MX" dirty="0"/>
              <a:t>)SiO</a:t>
            </a:r>
            <a:r>
              <a:rPr lang="es-MX" b="1" baseline="-25000" dirty="0">
                <a:solidFill>
                  <a:srgbClr val="FF0000"/>
                </a:solidFill>
              </a:rPr>
              <a:t>4</a:t>
            </a:r>
          </a:p>
        </p:txBody>
      </p:sp>
    </p:spTree>
    <p:extLst>
      <p:ext uri="{BB962C8B-B14F-4D97-AF65-F5344CB8AC3E}">
        <p14:creationId xmlns:p14="http://schemas.microsoft.com/office/powerpoint/2010/main" val="163148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760933688"/>
              </p:ext>
            </p:extLst>
          </p:nvPr>
        </p:nvGraphicFramePr>
        <p:xfrm>
          <a:off x="477520" y="3144361"/>
          <a:ext cx="10820400" cy="2386965"/>
        </p:xfrm>
        <a:graphic>
          <a:graphicData uri="http://schemas.openxmlformats.org/drawingml/2006/table">
            <a:tbl>
              <a:tblPr firstRow="1" firstCol="1" lastRow="1" lastCol="1" bandRow="1" bandCol="1">
                <a:tableStyleId>{5C22544A-7EE6-4342-B048-85BDC9FD1C3A}</a:tableStyleId>
              </a:tblPr>
              <a:tblGrid>
                <a:gridCol w="802640">
                  <a:extLst>
                    <a:ext uri="{9D8B030D-6E8A-4147-A177-3AD203B41FA5}">
                      <a16:colId xmlns:a16="http://schemas.microsoft.com/office/drawing/2014/main" val="3514020773"/>
                    </a:ext>
                  </a:extLst>
                </a:gridCol>
                <a:gridCol w="975360">
                  <a:extLst>
                    <a:ext uri="{9D8B030D-6E8A-4147-A177-3AD203B41FA5}">
                      <a16:colId xmlns:a16="http://schemas.microsoft.com/office/drawing/2014/main" val="210230813"/>
                    </a:ext>
                  </a:extLst>
                </a:gridCol>
                <a:gridCol w="1005840">
                  <a:extLst>
                    <a:ext uri="{9D8B030D-6E8A-4147-A177-3AD203B41FA5}">
                      <a16:colId xmlns:a16="http://schemas.microsoft.com/office/drawing/2014/main" val="3195044504"/>
                    </a:ext>
                  </a:extLst>
                </a:gridCol>
                <a:gridCol w="1087120">
                  <a:extLst>
                    <a:ext uri="{9D8B030D-6E8A-4147-A177-3AD203B41FA5}">
                      <a16:colId xmlns:a16="http://schemas.microsoft.com/office/drawing/2014/main" val="2573028506"/>
                    </a:ext>
                  </a:extLst>
                </a:gridCol>
                <a:gridCol w="802640">
                  <a:extLst>
                    <a:ext uri="{9D8B030D-6E8A-4147-A177-3AD203B41FA5}">
                      <a16:colId xmlns:a16="http://schemas.microsoft.com/office/drawing/2014/main" val="4113616495"/>
                    </a:ext>
                  </a:extLst>
                </a:gridCol>
                <a:gridCol w="782320">
                  <a:extLst>
                    <a:ext uri="{9D8B030D-6E8A-4147-A177-3AD203B41FA5}">
                      <a16:colId xmlns:a16="http://schemas.microsoft.com/office/drawing/2014/main" val="938230126"/>
                    </a:ext>
                  </a:extLst>
                </a:gridCol>
                <a:gridCol w="1361440">
                  <a:extLst>
                    <a:ext uri="{9D8B030D-6E8A-4147-A177-3AD203B41FA5}">
                      <a16:colId xmlns:a16="http://schemas.microsoft.com/office/drawing/2014/main" val="3746380891"/>
                    </a:ext>
                  </a:extLst>
                </a:gridCol>
                <a:gridCol w="1270000">
                  <a:extLst>
                    <a:ext uri="{9D8B030D-6E8A-4147-A177-3AD203B41FA5}">
                      <a16:colId xmlns:a16="http://schemas.microsoft.com/office/drawing/2014/main" val="1676841996"/>
                    </a:ext>
                  </a:extLst>
                </a:gridCol>
                <a:gridCol w="1188720">
                  <a:extLst>
                    <a:ext uri="{9D8B030D-6E8A-4147-A177-3AD203B41FA5}">
                      <a16:colId xmlns:a16="http://schemas.microsoft.com/office/drawing/2014/main" val="4192447669"/>
                    </a:ext>
                  </a:extLst>
                </a:gridCol>
                <a:gridCol w="1544320">
                  <a:extLst>
                    <a:ext uri="{9D8B030D-6E8A-4147-A177-3AD203B41FA5}">
                      <a16:colId xmlns:a16="http://schemas.microsoft.com/office/drawing/2014/main" val="1491419404"/>
                    </a:ext>
                  </a:extLst>
                </a:gridCol>
              </a:tblGrid>
              <a:tr h="200025">
                <a:tc>
                  <a:txBody>
                    <a:bodyPr/>
                    <a:lstStyle/>
                    <a:p>
                      <a:pPr algn="ctr" fontAlgn="ctr"/>
                      <a:r>
                        <a:rPr lang="es-MX" sz="1200" u="none" strike="noStrike" noProof="0" dirty="0">
                          <a:solidFill>
                            <a:schemeClr val="tx1"/>
                          </a:solidFill>
                          <a:effectLst/>
                        </a:rPr>
                        <a:t>A</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B</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C</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D</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E</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F</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G</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H</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I</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J</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4751712"/>
                  </a:ext>
                </a:extLst>
              </a:tr>
              <a:tr h="200025">
                <a:tc>
                  <a:txBody>
                    <a:bodyPr/>
                    <a:lstStyle/>
                    <a:p>
                      <a:pPr algn="ctr" fontAlgn="ctr"/>
                      <a:r>
                        <a:rPr lang="es-MX" sz="1200" u="none" strike="noStrike" noProof="0" dirty="0">
                          <a:solidFill>
                            <a:schemeClr val="tx1"/>
                          </a:solidFill>
                          <a:effectLst/>
                        </a:rPr>
                        <a:t>Olivino</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 en Peso</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Peso molecular </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Proporción molecular</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Cationes</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Aniones</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err="1">
                          <a:effectLst/>
                        </a:rPr>
                        <a:t>Prop</a:t>
                      </a:r>
                      <a:r>
                        <a:rPr lang="es-MX" sz="1200" u="none" strike="noStrike" noProof="0" dirty="0">
                          <a:effectLst/>
                        </a:rPr>
                        <a:t>. atómica de Cationes</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err="1">
                          <a:effectLst/>
                        </a:rPr>
                        <a:t>Prop</a:t>
                      </a:r>
                      <a:r>
                        <a:rPr lang="es-MX" sz="1200" u="none" strike="noStrike" noProof="0" dirty="0">
                          <a:effectLst/>
                        </a:rPr>
                        <a:t>. atómica</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Cationes por</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Lugar</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8083756"/>
                  </a:ext>
                </a:extLst>
              </a:tr>
              <a:tr h="200025">
                <a:tc>
                  <a:txBody>
                    <a:bodyPr/>
                    <a:lstStyle/>
                    <a:p>
                      <a:pPr algn="ctr" fontAlgn="ct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de oxígenos</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effectLst/>
                        </a:rPr>
                        <a:t> 4 oxígenos</a:t>
                      </a:r>
                      <a:endParaRPr lang="es-MX" sz="12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200" u="none" strike="noStrike" noProof="0" dirty="0">
                          <a:solidFill>
                            <a:schemeClr val="tx1"/>
                          </a:solidFill>
                          <a:effectLst/>
                        </a:rPr>
                        <a:t>cristalográfico</a:t>
                      </a:r>
                      <a:endParaRPr lang="es-MX" sz="12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7494194"/>
                  </a:ext>
                </a:extLst>
              </a:tr>
              <a:tr h="238125">
                <a:tc>
                  <a:txBody>
                    <a:bodyPr/>
                    <a:lstStyle/>
                    <a:p>
                      <a:pPr algn="ctr" fontAlgn="ctr"/>
                      <a:r>
                        <a:rPr lang="es-MX" sz="1400" b="0" u="none" strike="noStrike" noProof="0" dirty="0">
                          <a:solidFill>
                            <a:schemeClr val="tx1"/>
                          </a:solidFill>
                          <a:effectLst/>
                        </a:rPr>
                        <a:t>SiO</a:t>
                      </a:r>
                      <a:r>
                        <a:rPr lang="es-MX" sz="1400" b="0" u="none" strike="noStrike" baseline="-25000" noProof="0" dirty="0">
                          <a:solidFill>
                            <a:schemeClr val="tx1"/>
                          </a:solidFill>
                          <a:effectLst/>
                        </a:rPr>
                        <a:t>2</a:t>
                      </a:r>
                      <a:endParaRPr lang="es-MX" sz="1400" b="0" i="0" u="none" strike="noStrike" baseline="-25000"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41.72</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60.09</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0.694</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2</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0.6943</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1.389</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0.98</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700" b="0" u="none" strike="noStrike" noProof="0" dirty="0">
                          <a:solidFill>
                            <a:schemeClr val="tx1"/>
                          </a:solidFill>
                          <a:effectLst/>
                          <a:latin typeface="Times New Roman" panose="02020603050405020304" pitchFamily="18" charset="0"/>
                          <a:cs typeface="Times New Roman" panose="02020603050405020304" pitchFamily="18" charset="0"/>
                        </a:rPr>
                        <a:t>Z≈1</a:t>
                      </a:r>
                      <a:endParaRPr lang="es-MX" sz="1700" b="0"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4923519"/>
                  </a:ext>
                </a:extLst>
              </a:tr>
              <a:tr h="238125">
                <a:tc>
                  <a:txBody>
                    <a:bodyPr/>
                    <a:lstStyle/>
                    <a:p>
                      <a:pPr algn="ctr" fontAlgn="ctr"/>
                      <a:r>
                        <a:rPr lang="es-MX" sz="1400" b="0" u="none" strike="noStrike" noProof="0" dirty="0" err="1">
                          <a:solidFill>
                            <a:schemeClr val="tx1"/>
                          </a:solidFill>
                          <a:effectLst/>
                        </a:rPr>
                        <a:t>FeO</a:t>
                      </a:r>
                      <a:endParaRPr lang="es-MX" sz="14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1.11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71.85</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0.015</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0.0154</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0.015</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0.02</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700" b="0" u="none" strike="noStrike" noProof="0" dirty="0">
                          <a:solidFill>
                            <a:schemeClr val="tx1"/>
                          </a:solidFill>
                          <a:effectLst/>
                          <a:latin typeface="Times New Roman" panose="02020603050405020304" pitchFamily="18" charset="0"/>
                          <a:cs typeface="Times New Roman" panose="02020603050405020304" pitchFamily="18" charset="0"/>
                        </a:rPr>
                        <a:t>X</a:t>
                      </a:r>
                      <a:endParaRPr lang="es-MX" sz="1700" b="0"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2124304"/>
                  </a:ext>
                </a:extLst>
              </a:tr>
              <a:tr h="238125">
                <a:tc>
                  <a:txBody>
                    <a:bodyPr/>
                    <a:lstStyle/>
                    <a:p>
                      <a:pPr algn="ctr" fontAlgn="ctr"/>
                      <a:r>
                        <a:rPr lang="es-MX" sz="1400" b="0" u="none" strike="noStrike" noProof="0" dirty="0" err="1">
                          <a:solidFill>
                            <a:schemeClr val="tx1"/>
                          </a:solidFill>
                          <a:effectLst/>
                        </a:rPr>
                        <a:t>MgO</a:t>
                      </a:r>
                      <a:endParaRPr lang="es-MX" sz="14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57.84</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40.31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1.435</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1.4349</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0" u="none" strike="noStrike" noProof="0" dirty="0">
                          <a:effectLst/>
                        </a:rPr>
                        <a:t>1.435</a:t>
                      </a:r>
                      <a:endParaRPr lang="es-MX" sz="1400" b="0"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2.02</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700" b="0" u="none" strike="noStrike" noProof="0" dirty="0">
                          <a:solidFill>
                            <a:schemeClr val="tx1"/>
                          </a:solidFill>
                          <a:effectLst/>
                          <a:latin typeface="Times New Roman" panose="02020603050405020304" pitchFamily="18" charset="0"/>
                          <a:cs typeface="Times New Roman" panose="02020603050405020304" pitchFamily="18" charset="0"/>
                        </a:rPr>
                        <a:t>X</a:t>
                      </a:r>
                      <a:endParaRPr lang="es-MX" sz="1700" b="0"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8261322"/>
                  </a:ext>
                </a:extLst>
              </a:tr>
              <a:tr h="257175">
                <a:tc>
                  <a:txBody>
                    <a:bodyPr/>
                    <a:lstStyle/>
                    <a:p>
                      <a:pPr algn="ctr" fontAlgn="ctr"/>
                      <a:r>
                        <a:rPr lang="es-MX" sz="1400" u="none" strike="noStrike" noProof="0" dirty="0">
                          <a:solidFill>
                            <a:schemeClr val="tx1"/>
                          </a:solidFill>
                          <a:effectLst/>
                        </a:rPr>
                        <a:t>Total</a:t>
                      </a:r>
                      <a:endParaRPr lang="es-MX" sz="1400" b="0" i="0" u="none" strike="noStrike" noProof="0" dirty="0">
                        <a:solidFill>
                          <a:schemeClr val="tx1"/>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99.29</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2.145</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2.1446</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400" b="1" u="none" strike="noStrike" noProof="0" dirty="0">
                          <a:effectLst/>
                        </a:rPr>
                        <a:t>2.839</a:t>
                      </a: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s-MX" sz="1400" b="1" i="0" u="none" strike="noStrike" noProof="0"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700" u="none" strike="noStrike" noProof="0" dirty="0">
                          <a:solidFill>
                            <a:schemeClr val="tx1"/>
                          </a:solidFill>
                          <a:effectLst/>
                          <a:latin typeface="Times New Roman" panose="02020603050405020304" pitchFamily="18" charset="0"/>
                          <a:cs typeface="Times New Roman" panose="02020603050405020304" pitchFamily="18" charset="0"/>
                        </a:rPr>
                        <a:t>X</a:t>
                      </a:r>
                      <a:r>
                        <a:rPr lang="es-MX" sz="1700" u="none" strike="noStrike" baseline="-25000" noProof="0" dirty="0">
                          <a:solidFill>
                            <a:schemeClr val="tx1"/>
                          </a:solidFill>
                          <a:effectLst/>
                          <a:latin typeface="Times New Roman" panose="02020603050405020304" pitchFamily="18" charset="0"/>
                          <a:cs typeface="Times New Roman" panose="02020603050405020304" pitchFamily="18" charset="0"/>
                        </a:rPr>
                        <a:t>2</a:t>
                      </a:r>
                      <a:r>
                        <a:rPr lang="es-MX" sz="1700" u="none" strike="noStrike" noProof="0" dirty="0">
                          <a:solidFill>
                            <a:schemeClr val="tx1"/>
                          </a:solidFill>
                          <a:effectLst/>
                          <a:latin typeface="Times New Roman" panose="02020603050405020304" pitchFamily="18" charset="0"/>
                          <a:cs typeface="Times New Roman" panose="02020603050405020304" pitchFamily="18" charset="0"/>
                        </a:rPr>
                        <a:t>Z</a:t>
                      </a:r>
                      <a:r>
                        <a:rPr lang="es-MX" sz="1700" u="none" strike="noStrike" baseline="-25000" noProof="0" dirty="0">
                          <a:solidFill>
                            <a:schemeClr val="tx1"/>
                          </a:solidFill>
                          <a:effectLst/>
                          <a:latin typeface="Times New Roman" panose="02020603050405020304" pitchFamily="18" charset="0"/>
                          <a:cs typeface="Times New Roman" panose="02020603050405020304" pitchFamily="18" charset="0"/>
                        </a:rPr>
                        <a:t>1</a:t>
                      </a:r>
                      <a:r>
                        <a:rPr lang="es-MX" sz="1700" u="none" strike="noStrike" noProof="0" dirty="0">
                          <a:solidFill>
                            <a:schemeClr val="tx1"/>
                          </a:solidFill>
                          <a:effectLst/>
                          <a:latin typeface="Times New Roman" panose="02020603050405020304" pitchFamily="18" charset="0"/>
                          <a:cs typeface="Times New Roman" panose="02020603050405020304" pitchFamily="18" charset="0"/>
                        </a:rPr>
                        <a:t>O</a:t>
                      </a:r>
                      <a:r>
                        <a:rPr lang="es-MX" sz="1700" u="none" strike="noStrike" baseline="-25000" noProof="0" dirty="0">
                          <a:solidFill>
                            <a:schemeClr val="tx1"/>
                          </a:solidFill>
                          <a:effectLst/>
                          <a:latin typeface="Times New Roman" panose="02020603050405020304" pitchFamily="18" charset="0"/>
                          <a:cs typeface="Times New Roman" panose="02020603050405020304" pitchFamily="18" charset="0"/>
                        </a:rPr>
                        <a:t>4</a:t>
                      </a:r>
                      <a:endParaRPr lang="es-MX" sz="1700" b="0"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5614912"/>
                  </a:ext>
                </a:extLst>
              </a:tr>
              <a:tr h="238125">
                <a:tc>
                  <a:txBody>
                    <a:bodyPr/>
                    <a:lstStyle/>
                    <a:p>
                      <a:pPr algn="l" fontAlgn="b"/>
                      <a:endParaRPr lang="es-MX" sz="1400" b="0" i="0" u="none" strike="noStrike" noProof="0" dirty="0">
                        <a:solidFill>
                          <a:schemeClr val="tx1"/>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1" u="none" strike="noStrike" noProof="0" dirty="0">
                          <a:effectLst/>
                        </a:rPr>
                        <a:t>F.N.=4/2.839</a:t>
                      </a:r>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1"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700" b="0"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359150"/>
                  </a:ext>
                </a:extLst>
              </a:tr>
              <a:tr h="257175">
                <a:tc>
                  <a:txBody>
                    <a:bodyPr/>
                    <a:lstStyle/>
                    <a:p>
                      <a:pPr algn="l" fontAlgn="b"/>
                      <a:endParaRPr lang="es-MX" sz="1400" b="0" i="0" u="none" strike="noStrike" noProof="0" dirty="0">
                        <a:solidFill>
                          <a:schemeClr val="tx1"/>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u="none" strike="noStrike" noProof="0" dirty="0">
                          <a:solidFill>
                            <a:schemeClr val="tx1"/>
                          </a:solidFill>
                          <a:effectLst/>
                        </a:rPr>
                        <a:t>F.N.=1.4089</a:t>
                      </a:r>
                      <a:endParaRPr lang="es-MX" sz="1400" b="0" i="0" u="none" strike="noStrike" noProof="0" dirty="0">
                        <a:solidFill>
                          <a:schemeClr val="tx1"/>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endParaRPr lang="es-MX" sz="1400" b="0" i="0" u="none" strike="noStrike" noProof="0" dirty="0">
                        <a:solidFill>
                          <a:srgbClr val="000000"/>
                        </a:solidFill>
                        <a:effectLst/>
                        <a:latin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MX" sz="1700" u="none" strike="noStrike" noProof="0" dirty="0">
                          <a:solidFill>
                            <a:schemeClr val="tx1"/>
                          </a:solidFill>
                          <a:effectLst/>
                          <a:latin typeface="Times New Roman" panose="02020603050405020304" pitchFamily="18" charset="0"/>
                          <a:cs typeface="Times New Roman" panose="02020603050405020304" pitchFamily="18" charset="0"/>
                        </a:rPr>
                        <a:t>Mg</a:t>
                      </a:r>
                      <a:r>
                        <a:rPr lang="es-MX" sz="1700" u="none" strike="noStrike" baseline="-25000" noProof="0" dirty="0">
                          <a:solidFill>
                            <a:schemeClr val="tx1"/>
                          </a:solidFill>
                          <a:effectLst/>
                          <a:latin typeface="Times New Roman" panose="02020603050405020304" pitchFamily="18" charset="0"/>
                          <a:cs typeface="Times New Roman" panose="02020603050405020304" pitchFamily="18" charset="0"/>
                        </a:rPr>
                        <a:t>2</a:t>
                      </a:r>
                      <a:r>
                        <a:rPr lang="es-MX" sz="1700" u="none" strike="noStrike" noProof="0" dirty="0">
                          <a:solidFill>
                            <a:schemeClr val="tx1"/>
                          </a:solidFill>
                          <a:effectLst/>
                          <a:latin typeface="Times New Roman" panose="02020603050405020304" pitchFamily="18" charset="0"/>
                          <a:cs typeface="Times New Roman" panose="02020603050405020304" pitchFamily="18" charset="0"/>
                        </a:rPr>
                        <a:t>SiO</a:t>
                      </a:r>
                      <a:r>
                        <a:rPr lang="es-MX" sz="1700" u="none" strike="noStrike" baseline="-25000" noProof="0" dirty="0">
                          <a:solidFill>
                            <a:schemeClr val="tx1"/>
                          </a:solidFill>
                          <a:effectLst/>
                          <a:latin typeface="Times New Roman" panose="02020603050405020304" pitchFamily="18" charset="0"/>
                          <a:cs typeface="Times New Roman" panose="02020603050405020304" pitchFamily="18" charset="0"/>
                        </a:rPr>
                        <a:t>4</a:t>
                      </a:r>
                      <a:endParaRPr lang="es-MX" sz="1700" b="1" i="0" u="none" strike="noStrike" noProof="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3165978"/>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1679130798"/>
              </p:ext>
            </p:extLst>
          </p:nvPr>
        </p:nvGraphicFramePr>
        <p:xfrm>
          <a:off x="477520" y="875088"/>
          <a:ext cx="10749280" cy="1493520"/>
        </p:xfrm>
        <a:graphic>
          <a:graphicData uri="http://schemas.openxmlformats.org/drawingml/2006/table">
            <a:tbl>
              <a:tblPr firstRow="1" firstCol="1" lastRow="1" lastCol="1" bandRow="1" bandCol="1">
                <a:tableStyleId>{5C22544A-7EE6-4342-B048-85BDC9FD1C3A}</a:tableStyleId>
              </a:tblPr>
              <a:tblGrid>
                <a:gridCol w="792480">
                  <a:extLst>
                    <a:ext uri="{9D8B030D-6E8A-4147-A177-3AD203B41FA5}">
                      <a16:colId xmlns:a16="http://schemas.microsoft.com/office/drawing/2014/main" val="476046123"/>
                    </a:ext>
                  </a:extLst>
                </a:gridCol>
                <a:gridCol w="967643">
                  <a:extLst>
                    <a:ext uri="{9D8B030D-6E8A-4147-A177-3AD203B41FA5}">
                      <a16:colId xmlns:a16="http://schemas.microsoft.com/office/drawing/2014/main" val="1098835454"/>
                    </a:ext>
                  </a:extLst>
                </a:gridCol>
                <a:gridCol w="985520">
                  <a:extLst>
                    <a:ext uri="{9D8B030D-6E8A-4147-A177-3AD203B41FA5}">
                      <a16:colId xmlns:a16="http://schemas.microsoft.com/office/drawing/2014/main" val="3349469870"/>
                    </a:ext>
                  </a:extLst>
                </a:gridCol>
                <a:gridCol w="1107440">
                  <a:extLst>
                    <a:ext uri="{9D8B030D-6E8A-4147-A177-3AD203B41FA5}">
                      <a16:colId xmlns:a16="http://schemas.microsoft.com/office/drawing/2014/main" val="473417243"/>
                    </a:ext>
                  </a:extLst>
                </a:gridCol>
                <a:gridCol w="802640">
                  <a:extLst>
                    <a:ext uri="{9D8B030D-6E8A-4147-A177-3AD203B41FA5}">
                      <a16:colId xmlns:a16="http://schemas.microsoft.com/office/drawing/2014/main" val="1196966149"/>
                    </a:ext>
                  </a:extLst>
                </a:gridCol>
                <a:gridCol w="772160">
                  <a:extLst>
                    <a:ext uri="{9D8B030D-6E8A-4147-A177-3AD203B41FA5}">
                      <a16:colId xmlns:a16="http://schemas.microsoft.com/office/drawing/2014/main" val="3912272746"/>
                    </a:ext>
                  </a:extLst>
                </a:gridCol>
                <a:gridCol w="1371600">
                  <a:extLst>
                    <a:ext uri="{9D8B030D-6E8A-4147-A177-3AD203B41FA5}">
                      <a16:colId xmlns:a16="http://schemas.microsoft.com/office/drawing/2014/main" val="455032409"/>
                    </a:ext>
                  </a:extLst>
                </a:gridCol>
                <a:gridCol w="1270000">
                  <a:extLst>
                    <a:ext uri="{9D8B030D-6E8A-4147-A177-3AD203B41FA5}">
                      <a16:colId xmlns:a16="http://schemas.microsoft.com/office/drawing/2014/main" val="2848976192"/>
                    </a:ext>
                  </a:extLst>
                </a:gridCol>
                <a:gridCol w="1168400">
                  <a:extLst>
                    <a:ext uri="{9D8B030D-6E8A-4147-A177-3AD203B41FA5}">
                      <a16:colId xmlns:a16="http://schemas.microsoft.com/office/drawing/2014/main" val="2805456520"/>
                    </a:ext>
                  </a:extLst>
                </a:gridCol>
                <a:gridCol w="1511397">
                  <a:extLst>
                    <a:ext uri="{9D8B030D-6E8A-4147-A177-3AD203B41FA5}">
                      <a16:colId xmlns:a16="http://schemas.microsoft.com/office/drawing/2014/main" val="157364540"/>
                    </a:ext>
                  </a:extLst>
                </a:gridCol>
              </a:tblGrid>
              <a:tr h="0">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A</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B</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C</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D</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E</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F</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G</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H</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I</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J</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40804970"/>
                  </a:ext>
                </a:extLst>
              </a:tr>
              <a:tr h="0">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Olivino</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 en Peso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Peso molecular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Proporción molecular</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Cationes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Aniones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err="1">
                          <a:effectLst/>
                          <a:latin typeface="Times New Roman" panose="02020603050405020304" pitchFamily="18" charset="0"/>
                          <a:cs typeface="Times New Roman" panose="02020603050405020304" pitchFamily="18" charset="0"/>
                        </a:rPr>
                        <a:t>Prop</a:t>
                      </a:r>
                      <a:r>
                        <a:rPr lang="es-MX" sz="1400" dirty="0">
                          <a:effectLst/>
                          <a:latin typeface="Times New Roman" panose="02020603050405020304" pitchFamily="18" charset="0"/>
                          <a:cs typeface="Times New Roman" panose="02020603050405020304" pitchFamily="18" charset="0"/>
                        </a:rPr>
                        <a:t>. atómica de Cationes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err="1">
                          <a:effectLst/>
                          <a:latin typeface="Times New Roman" panose="02020603050405020304" pitchFamily="18" charset="0"/>
                          <a:cs typeface="Times New Roman" panose="02020603050405020304" pitchFamily="18" charset="0"/>
                        </a:rPr>
                        <a:t>Prop</a:t>
                      </a:r>
                      <a:r>
                        <a:rPr lang="es-MX" sz="1400" dirty="0">
                          <a:effectLst/>
                          <a:latin typeface="Times New Roman" panose="02020603050405020304" pitchFamily="18" charset="0"/>
                          <a:cs typeface="Times New Roman" panose="02020603050405020304" pitchFamily="18" charset="0"/>
                        </a:rPr>
                        <a:t>. atómica</a:t>
                      </a:r>
                      <a:endParaRPr lang="en-US" sz="1400" dirty="0">
                        <a:effectLst/>
                        <a:latin typeface="Times New Roman" panose="02020603050405020304" pitchFamily="18" charset="0"/>
                        <a:cs typeface="Times New Roman" panose="02020603050405020304" pitchFamily="18" charset="0"/>
                      </a:endParaRPr>
                    </a:p>
                    <a:p>
                      <a:pPr algn="ctr">
                        <a:spcAft>
                          <a:spcPts val="0"/>
                        </a:spcAft>
                      </a:pPr>
                      <a:r>
                        <a:rPr lang="es-MX" sz="1400" dirty="0">
                          <a:effectLst/>
                          <a:latin typeface="Times New Roman" panose="02020603050405020304" pitchFamily="18" charset="0"/>
                          <a:cs typeface="Times New Roman" panose="02020603050405020304" pitchFamily="18" charset="0"/>
                        </a:rPr>
                        <a:t>de oxígenos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effectLst/>
                          <a:latin typeface="Times New Roman" panose="02020603050405020304" pitchFamily="18" charset="0"/>
                          <a:cs typeface="Times New Roman" panose="02020603050405020304" pitchFamily="18" charset="0"/>
                        </a:rPr>
                        <a:t>Cationes por</a:t>
                      </a:r>
                      <a:endParaRPr lang="en-US" sz="1400" dirty="0">
                        <a:effectLst/>
                        <a:latin typeface="Times New Roman" panose="02020603050405020304" pitchFamily="18" charset="0"/>
                        <a:cs typeface="Times New Roman" panose="02020603050405020304" pitchFamily="18" charset="0"/>
                      </a:endParaRPr>
                    </a:p>
                    <a:p>
                      <a:pPr algn="ctr">
                        <a:spcAft>
                          <a:spcPts val="0"/>
                        </a:spcAft>
                      </a:pPr>
                      <a:r>
                        <a:rPr lang="es-MX" sz="1400" dirty="0">
                          <a:effectLst/>
                          <a:latin typeface="Times New Roman" panose="02020603050405020304" pitchFamily="18" charset="0"/>
                          <a:cs typeface="Times New Roman" panose="02020603050405020304" pitchFamily="18" charset="0"/>
                        </a:rPr>
                        <a:t> 4 oxígenos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Lugar</a:t>
                      </a:r>
                      <a:endParaRPr lang="en-US" sz="1400" dirty="0">
                        <a:solidFill>
                          <a:srgbClr val="FFFF00"/>
                        </a:solidFill>
                        <a:effectLst/>
                        <a:latin typeface="Times New Roman" panose="02020603050405020304" pitchFamily="18" charset="0"/>
                        <a:cs typeface="Times New Roman" panose="02020603050405020304" pitchFamily="18" charset="0"/>
                      </a:endParaRPr>
                    </a:p>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cristalográfico</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77114871"/>
                  </a:ext>
                </a:extLst>
              </a:tr>
              <a:tr h="0">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SiO</a:t>
                      </a:r>
                      <a:r>
                        <a:rPr lang="es-MX" sz="1400" baseline="-25000" dirty="0">
                          <a:solidFill>
                            <a:srgbClr val="FFFF00"/>
                          </a:solidFill>
                          <a:effectLst/>
                          <a:latin typeface="Times New Roman" panose="02020603050405020304" pitchFamily="18" charset="0"/>
                          <a:cs typeface="Times New Roman" panose="02020603050405020304" pitchFamily="18" charset="0"/>
                        </a:rPr>
                        <a:t>2</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41.72</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60.09</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2</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Z≈1</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83310492"/>
                  </a:ext>
                </a:extLst>
              </a:tr>
              <a:tr h="0">
                <a:tc>
                  <a:txBody>
                    <a:bodyPr/>
                    <a:lstStyle/>
                    <a:p>
                      <a:pPr algn="ctr">
                        <a:spcAft>
                          <a:spcPts val="0"/>
                        </a:spcAft>
                      </a:pPr>
                      <a:r>
                        <a:rPr lang="es-MX" sz="1400" dirty="0" err="1">
                          <a:solidFill>
                            <a:srgbClr val="FFFF00"/>
                          </a:solidFill>
                          <a:effectLst/>
                          <a:latin typeface="Times New Roman" panose="02020603050405020304" pitchFamily="18" charset="0"/>
                          <a:cs typeface="Times New Roman" panose="02020603050405020304" pitchFamily="18" charset="0"/>
                        </a:rPr>
                        <a:t>FeO</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1.11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71.85</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X</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579977"/>
                  </a:ext>
                </a:extLst>
              </a:tr>
              <a:tr h="0">
                <a:tc>
                  <a:txBody>
                    <a:bodyPr/>
                    <a:lstStyle/>
                    <a:p>
                      <a:pPr algn="ctr">
                        <a:spcAft>
                          <a:spcPts val="0"/>
                        </a:spcAft>
                      </a:pPr>
                      <a:r>
                        <a:rPr lang="es-MX" sz="1400" dirty="0" err="1">
                          <a:solidFill>
                            <a:srgbClr val="FFFF00"/>
                          </a:solidFill>
                          <a:effectLst/>
                          <a:latin typeface="Times New Roman" panose="02020603050405020304" pitchFamily="18" charset="0"/>
                          <a:cs typeface="Times New Roman" panose="02020603050405020304" pitchFamily="18" charset="0"/>
                        </a:rPr>
                        <a:t>MgO</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ea typeface="+mn-ea"/>
                          <a:cs typeface="Times New Roman" panose="02020603050405020304" pitchFamily="18" charset="0"/>
                        </a:rPr>
                        <a:t>57.84</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40.31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b="1" dirty="0">
                          <a:effectLst/>
                          <a:latin typeface="Times New Roman" panose="02020603050405020304" pitchFamily="18" charset="0"/>
                          <a:cs typeface="Times New Roman" panose="02020603050405020304" pitchFamily="18" charset="0"/>
                        </a:rPr>
                        <a:t>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rgbClr val="FFFF00"/>
                          </a:solidFill>
                          <a:effectLst/>
                          <a:latin typeface="Times New Roman" panose="02020603050405020304" pitchFamily="18" charset="0"/>
                          <a:cs typeface="Times New Roman" panose="02020603050405020304" pitchFamily="18" charset="0"/>
                        </a:rPr>
                        <a:t>X</a:t>
                      </a:r>
                      <a:endParaRPr lang="en-US" sz="140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7583795"/>
                  </a:ext>
                </a:extLst>
              </a:tr>
              <a:tr h="0">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Total</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99.29</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Σ=</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MX" sz="1400" dirty="0">
                          <a:solidFill>
                            <a:schemeClr val="tx1"/>
                          </a:solidFill>
                          <a:effectLst/>
                          <a:latin typeface="Times New Roman" panose="02020603050405020304" pitchFamily="18" charset="0"/>
                          <a:cs typeface="Times New Roman" panose="02020603050405020304" pitchFamily="18" charset="0"/>
                        </a:rPr>
                        <a:t>X</a:t>
                      </a:r>
                      <a:r>
                        <a:rPr lang="es-MX" sz="1400" baseline="-25000" dirty="0">
                          <a:solidFill>
                            <a:schemeClr val="tx1"/>
                          </a:solidFill>
                          <a:effectLst/>
                          <a:latin typeface="Times New Roman" panose="02020603050405020304" pitchFamily="18" charset="0"/>
                          <a:cs typeface="Times New Roman" panose="02020603050405020304" pitchFamily="18" charset="0"/>
                        </a:rPr>
                        <a:t>2</a:t>
                      </a:r>
                      <a:r>
                        <a:rPr lang="es-MX" sz="1400" dirty="0">
                          <a:solidFill>
                            <a:schemeClr val="tx1"/>
                          </a:solidFill>
                          <a:effectLst/>
                          <a:latin typeface="Times New Roman" panose="02020603050405020304" pitchFamily="18" charset="0"/>
                          <a:cs typeface="Times New Roman" panose="02020603050405020304" pitchFamily="18" charset="0"/>
                        </a:rPr>
                        <a:t>Z</a:t>
                      </a:r>
                      <a:r>
                        <a:rPr lang="es-MX" sz="1400" baseline="-25000" dirty="0">
                          <a:solidFill>
                            <a:schemeClr val="tx1"/>
                          </a:solidFill>
                          <a:effectLst/>
                          <a:latin typeface="Times New Roman" panose="02020603050405020304" pitchFamily="18" charset="0"/>
                          <a:cs typeface="Times New Roman" panose="02020603050405020304" pitchFamily="18" charset="0"/>
                        </a:rPr>
                        <a:t>1</a:t>
                      </a:r>
                      <a:r>
                        <a:rPr lang="es-MX" sz="1400" dirty="0">
                          <a:solidFill>
                            <a:schemeClr val="tx1"/>
                          </a:solidFill>
                          <a:effectLst/>
                          <a:latin typeface="Times New Roman" panose="02020603050405020304" pitchFamily="18" charset="0"/>
                          <a:cs typeface="Times New Roman" panose="02020603050405020304" pitchFamily="18" charset="0"/>
                        </a:rPr>
                        <a:t>O</a:t>
                      </a:r>
                      <a:r>
                        <a:rPr lang="es-MX" sz="1400" baseline="-25000" dirty="0">
                          <a:solidFill>
                            <a:schemeClr val="tx1"/>
                          </a:solidFill>
                          <a:effectLst/>
                          <a:latin typeface="Times New Roman" panose="02020603050405020304" pitchFamily="18" charset="0"/>
                          <a:cs typeface="Times New Roman" panose="02020603050405020304" pitchFamily="18" charset="0"/>
                        </a:rPr>
                        <a:t>4</a:t>
                      </a:r>
                      <a:endPar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80545110"/>
                  </a:ext>
                </a:extLst>
              </a:tr>
            </a:tbl>
          </a:graphicData>
        </a:graphic>
      </p:graphicFrame>
      <p:sp>
        <p:nvSpPr>
          <p:cNvPr id="6" name="CuadroTexto 5"/>
          <p:cNvSpPr txBox="1"/>
          <p:nvPr/>
        </p:nvSpPr>
        <p:spPr>
          <a:xfrm>
            <a:off x="3312160" y="504266"/>
            <a:ext cx="587020" cy="338554"/>
          </a:xfrm>
          <a:prstGeom prst="rect">
            <a:avLst/>
          </a:prstGeom>
          <a:noFill/>
        </p:spPr>
        <p:txBody>
          <a:bodyPr wrap="none" rtlCol="0">
            <a:spAutoFit/>
          </a:bodyPr>
          <a:lstStyle/>
          <a:p>
            <a:r>
              <a:rPr lang="es-ES" sz="1600" dirty="0"/>
              <a:t>=B/C</a:t>
            </a:r>
            <a:endParaRPr lang="en-US" sz="1600" dirty="0"/>
          </a:p>
        </p:txBody>
      </p:sp>
      <p:sp>
        <p:nvSpPr>
          <p:cNvPr id="7" name="CuadroTexto 6"/>
          <p:cNvSpPr txBox="1"/>
          <p:nvPr/>
        </p:nvSpPr>
        <p:spPr>
          <a:xfrm>
            <a:off x="6106160" y="521135"/>
            <a:ext cx="690880" cy="338554"/>
          </a:xfrm>
          <a:prstGeom prst="rect">
            <a:avLst/>
          </a:prstGeom>
          <a:noFill/>
        </p:spPr>
        <p:txBody>
          <a:bodyPr wrap="square" rtlCol="0">
            <a:spAutoFit/>
          </a:bodyPr>
          <a:lstStyle/>
          <a:p>
            <a:r>
              <a:rPr lang="es-ES" sz="1600" dirty="0"/>
              <a:t>=</a:t>
            </a:r>
            <a:r>
              <a:rPr lang="es-ES" sz="1600" dirty="0" err="1"/>
              <a:t>DxE</a:t>
            </a:r>
            <a:endParaRPr lang="en-US" sz="1600" dirty="0"/>
          </a:p>
        </p:txBody>
      </p:sp>
      <p:sp>
        <p:nvSpPr>
          <p:cNvPr id="8" name="CuadroTexto 7"/>
          <p:cNvSpPr txBox="1"/>
          <p:nvPr/>
        </p:nvSpPr>
        <p:spPr>
          <a:xfrm>
            <a:off x="7477760" y="491750"/>
            <a:ext cx="690880" cy="338554"/>
          </a:xfrm>
          <a:prstGeom prst="rect">
            <a:avLst/>
          </a:prstGeom>
          <a:noFill/>
        </p:spPr>
        <p:txBody>
          <a:bodyPr wrap="square" rtlCol="0">
            <a:spAutoFit/>
          </a:bodyPr>
          <a:lstStyle/>
          <a:p>
            <a:r>
              <a:rPr lang="es-ES" sz="1600" dirty="0"/>
              <a:t>=</a:t>
            </a:r>
            <a:r>
              <a:rPr lang="es-ES" sz="1600" dirty="0" err="1"/>
              <a:t>DxF</a:t>
            </a:r>
            <a:endParaRPr lang="en-US" sz="1600" dirty="0"/>
          </a:p>
        </p:txBody>
      </p:sp>
      <p:sp>
        <p:nvSpPr>
          <p:cNvPr id="9" name="CuadroTexto 8"/>
          <p:cNvSpPr txBox="1"/>
          <p:nvPr/>
        </p:nvSpPr>
        <p:spPr>
          <a:xfrm>
            <a:off x="8527487" y="491750"/>
            <a:ext cx="834342" cy="338554"/>
          </a:xfrm>
          <a:prstGeom prst="rect">
            <a:avLst/>
          </a:prstGeom>
          <a:noFill/>
        </p:spPr>
        <p:txBody>
          <a:bodyPr wrap="square" rtlCol="0">
            <a:spAutoFit/>
          </a:bodyPr>
          <a:lstStyle/>
          <a:p>
            <a:r>
              <a:rPr lang="es-ES" sz="1600" dirty="0"/>
              <a:t>=</a:t>
            </a:r>
            <a:r>
              <a:rPr lang="es-ES" sz="1600" dirty="0" err="1"/>
              <a:t>F.N.xG</a:t>
            </a:r>
            <a:endParaRPr lang="en-US" sz="1600" dirty="0"/>
          </a:p>
        </p:txBody>
      </p:sp>
    </p:spTree>
    <p:extLst>
      <p:ext uri="{BB962C8B-B14F-4D97-AF65-F5344CB8AC3E}">
        <p14:creationId xmlns:p14="http://schemas.microsoft.com/office/powerpoint/2010/main" val="3786829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UADAL~1\AppData\Local\Temp\x10sctmp.png">
            <a:extLst>
              <a:ext uri="{FF2B5EF4-FFF2-40B4-BE49-F238E27FC236}">
                <a16:creationId xmlns:a16="http://schemas.microsoft.com/office/drawing/2014/main" id="{64A8C576-8C8B-4331-B97D-1E3553EFA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7628" y="106025"/>
            <a:ext cx="10025063" cy="5661212"/>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9F4CC73-9097-434C-B63C-A173D687772E}"/>
              </a:ext>
            </a:extLst>
          </p:cNvPr>
          <p:cNvSpPr/>
          <p:nvPr/>
        </p:nvSpPr>
        <p:spPr>
          <a:xfrm>
            <a:off x="2855350" y="182099"/>
            <a:ext cx="793457" cy="5392224"/>
          </a:xfrm>
          <a:prstGeom prst="rect">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2" name="Objeto 1">
            <a:extLst>
              <a:ext uri="{FF2B5EF4-FFF2-40B4-BE49-F238E27FC236}">
                <a16:creationId xmlns:a16="http://schemas.microsoft.com/office/drawing/2014/main" id="{7F8C993E-B09C-4476-858E-87B1FB49B4CA}"/>
              </a:ext>
            </a:extLst>
          </p:cNvPr>
          <p:cNvGraphicFramePr>
            <a:graphicFrameLocks noChangeAspect="1"/>
          </p:cNvGraphicFramePr>
          <p:nvPr>
            <p:extLst>
              <p:ext uri="{D42A27DB-BD31-4B8C-83A1-F6EECF244321}">
                <p14:modId xmlns:p14="http://schemas.microsoft.com/office/powerpoint/2010/main" val="3548379526"/>
              </p:ext>
            </p:extLst>
          </p:nvPr>
        </p:nvGraphicFramePr>
        <p:xfrm>
          <a:off x="4885104" y="5771539"/>
          <a:ext cx="2902118" cy="708391"/>
        </p:xfrm>
        <a:graphic>
          <a:graphicData uri="http://schemas.openxmlformats.org/presentationml/2006/ole">
            <mc:AlternateContent xmlns:mc="http://schemas.openxmlformats.org/markup-compatibility/2006">
              <mc:Choice xmlns:v="urn:schemas-microsoft-com:vml" Requires="v">
                <p:oleObj spid="_x0000_s3128" name="Equation" r:id="rId4" imgW="1612800" imgH="393480" progId="Equation.DSMT4">
                  <p:embed/>
                </p:oleObj>
              </mc:Choice>
              <mc:Fallback>
                <p:oleObj name="Equation" r:id="rId4" imgW="1612800" imgH="393480" progId="Equation.DSMT4">
                  <p:embed/>
                  <p:pic>
                    <p:nvPicPr>
                      <p:cNvPr id="0" name=""/>
                      <p:cNvPicPr/>
                      <p:nvPr/>
                    </p:nvPicPr>
                    <p:blipFill>
                      <a:blip r:embed="rId5"/>
                      <a:stretch>
                        <a:fillRect/>
                      </a:stretch>
                    </p:blipFill>
                    <p:spPr>
                      <a:xfrm>
                        <a:off x="4885104" y="5771539"/>
                        <a:ext cx="2902118" cy="708391"/>
                      </a:xfrm>
                      <a:prstGeom prst="rect">
                        <a:avLst/>
                      </a:prstGeom>
                    </p:spPr>
                  </p:pic>
                </p:oleObj>
              </mc:Fallback>
            </mc:AlternateContent>
          </a:graphicData>
        </a:graphic>
      </p:graphicFrame>
      <p:sp>
        <p:nvSpPr>
          <p:cNvPr id="5" name="Rectángulo 4">
            <a:extLst>
              <a:ext uri="{FF2B5EF4-FFF2-40B4-BE49-F238E27FC236}">
                <a16:creationId xmlns:a16="http://schemas.microsoft.com/office/drawing/2014/main" id="{28A495B3-68CA-4A65-8F7D-8DA40B0965CF}"/>
              </a:ext>
            </a:extLst>
          </p:cNvPr>
          <p:cNvSpPr/>
          <p:nvPr/>
        </p:nvSpPr>
        <p:spPr>
          <a:xfrm>
            <a:off x="8741919" y="6005119"/>
            <a:ext cx="1460656" cy="369332"/>
          </a:xfrm>
          <a:prstGeom prst="rect">
            <a:avLst/>
          </a:prstGeom>
          <a:solidFill>
            <a:schemeClr val="bg1"/>
          </a:solidFill>
        </p:spPr>
        <p:txBody>
          <a:bodyPr wrap="none">
            <a:spAutoFit/>
          </a:bodyPr>
          <a:lstStyle/>
          <a:p>
            <a:pPr algn="ctr"/>
            <a:r>
              <a:rPr lang="es-MX" dirty="0">
                <a:latin typeface="Times New Roman" panose="02020603050405020304" pitchFamily="18" charset="0"/>
                <a:cs typeface="Times New Roman" panose="02020603050405020304" pitchFamily="18" charset="0"/>
              </a:rPr>
              <a:t>(</a:t>
            </a:r>
            <a:r>
              <a:rPr lang="es-MX" dirty="0" err="1">
                <a:latin typeface="Times New Roman" panose="02020603050405020304" pitchFamily="18" charset="0"/>
                <a:cs typeface="Times New Roman" panose="02020603050405020304" pitchFamily="18" charset="0"/>
              </a:rPr>
              <a:t>Mg,Fe</a:t>
            </a:r>
            <a:r>
              <a:rPr lang="es-MX" dirty="0">
                <a:latin typeface="Times New Roman" panose="02020603050405020304" pitchFamily="18" charset="0"/>
                <a:cs typeface="Times New Roman" panose="02020603050405020304" pitchFamily="18" charset="0"/>
              </a:rPr>
              <a:t>)</a:t>
            </a:r>
            <a:r>
              <a:rPr lang="es-MX"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SiO</a:t>
            </a:r>
            <a:r>
              <a:rPr lang="es-MX" baseline="-25000" dirty="0">
                <a:latin typeface="Times New Roman" panose="02020603050405020304" pitchFamily="18" charset="0"/>
                <a:cs typeface="Times New Roman" panose="02020603050405020304" pitchFamily="18" charset="0"/>
              </a:rPr>
              <a:t>4</a:t>
            </a:r>
          </a:p>
        </p:txBody>
      </p:sp>
      <p:graphicFrame>
        <p:nvGraphicFramePr>
          <p:cNvPr id="4" name="Objeto 3">
            <a:extLst>
              <a:ext uri="{FF2B5EF4-FFF2-40B4-BE49-F238E27FC236}">
                <a16:creationId xmlns:a16="http://schemas.microsoft.com/office/drawing/2014/main" id="{F4EF5ED5-17F2-4EC0-9B0B-6D35920B6524}"/>
              </a:ext>
            </a:extLst>
          </p:cNvPr>
          <p:cNvGraphicFramePr>
            <a:graphicFrameLocks noChangeAspect="1"/>
          </p:cNvGraphicFramePr>
          <p:nvPr>
            <p:extLst>
              <p:ext uri="{D42A27DB-BD31-4B8C-83A1-F6EECF244321}">
                <p14:modId xmlns:p14="http://schemas.microsoft.com/office/powerpoint/2010/main" val="1914740630"/>
              </p:ext>
            </p:extLst>
          </p:nvPr>
        </p:nvGraphicFramePr>
        <p:xfrm>
          <a:off x="8312150" y="5573713"/>
          <a:ext cx="2320925" cy="431800"/>
        </p:xfrm>
        <a:graphic>
          <a:graphicData uri="http://schemas.openxmlformats.org/presentationml/2006/ole">
            <mc:AlternateContent xmlns:mc="http://schemas.openxmlformats.org/markup-compatibility/2006">
              <mc:Choice xmlns:v="urn:schemas-microsoft-com:vml" Requires="v">
                <p:oleObj spid="_x0000_s3129" name="Equation" r:id="rId6" imgW="1231560" imgH="228600" progId="Equation.DSMT4">
                  <p:embed/>
                </p:oleObj>
              </mc:Choice>
              <mc:Fallback>
                <p:oleObj name="Equation" r:id="rId6" imgW="1231560" imgH="228600" progId="Equation.DSMT4">
                  <p:embed/>
                  <p:pic>
                    <p:nvPicPr>
                      <p:cNvPr id="0" name=""/>
                      <p:cNvPicPr/>
                      <p:nvPr/>
                    </p:nvPicPr>
                    <p:blipFill>
                      <a:blip r:embed="rId7"/>
                      <a:stretch>
                        <a:fillRect/>
                      </a:stretch>
                    </p:blipFill>
                    <p:spPr>
                      <a:xfrm>
                        <a:off x="8312150" y="5573713"/>
                        <a:ext cx="2320925" cy="431800"/>
                      </a:xfrm>
                      <a:prstGeom prst="rect">
                        <a:avLst/>
                      </a:prstGeom>
                    </p:spPr>
                  </p:pic>
                </p:oleObj>
              </mc:Fallback>
            </mc:AlternateContent>
          </a:graphicData>
        </a:graphic>
      </p:graphicFrame>
    </p:spTree>
    <p:extLst>
      <p:ext uri="{BB962C8B-B14F-4D97-AF65-F5344CB8AC3E}">
        <p14:creationId xmlns:p14="http://schemas.microsoft.com/office/powerpoint/2010/main" val="2112012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5C74599-7D93-4FC1-88FC-6D7CAB27EE2D}"/>
              </a:ext>
            </a:extLst>
          </p:cNvPr>
          <p:cNvPicPr>
            <a:picLocks noChangeAspect="1"/>
          </p:cNvPicPr>
          <p:nvPr/>
        </p:nvPicPr>
        <p:blipFill rotWithShape="1">
          <a:blip r:embed="rId2">
            <a:extLst>
              <a:ext uri="{28A0092B-C50C-407E-A947-70E740481C1C}">
                <a14:useLocalDpi xmlns:a14="http://schemas.microsoft.com/office/drawing/2010/main" val="0"/>
              </a:ext>
            </a:extLst>
          </a:blip>
          <a:srcRect l="1622" t="22322" r="50602" b="49363"/>
          <a:stretch/>
        </p:blipFill>
        <p:spPr>
          <a:xfrm>
            <a:off x="2044556" y="380297"/>
            <a:ext cx="7839183" cy="2945538"/>
          </a:xfrm>
          <a:prstGeom prst="rect">
            <a:avLst/>
          </a:prstGeom>
          <a:solidFill>
            <a:schemeClr val="bg1"/>
          </a:solidFill>
        </p:spPr>
      </p:pic>
      <p:pic>
        <p:nvPicPr>
          <p:cNvPr id="7" name="Imagen 6">
            <a:extLst>
              <a:ext uri="{FF2B5EF4-FFF2-40B4-BE49-F238E27FC236}">
                <a16:creationId xmlns:a16="http://schemas.microsoft.com/office/drawing/2014/main" id="{E05C7FEF-4133-4C8B-A854-C581BA1EDF68}"/>
              </a:ext>
            </a:extLst>
          </p:cNvPr>
          <p:cNvPicPr>
            <a:picLocks noChangeAspect="1"/>
          </p:cNvPicPr>
          <p:nvPr/>
        </p:nvPicPr>
        <p:blipFill rotWithShape="1">
          <a:blip r:embed="rId3">
            <a:extLst>
              <a:ext uri="{28A0092B-C50C-407E-A947-70E740481C1C}">
                <a14:useLocalDpi xmlns:a14="http://schemas.microsoft.com/office/drawing/2010/main" val="0"/>
              </a:ext>
            </a:extLst>
          </a:blip>
          <a:srcRect t="27865" b="28989"/>
          <a:stretch/>
        </p:blipFill>
        <p:spPr>
          <a:xfrm>
            <a:off x="2017119" y="3610881"/>
            <a:ext cx="7866620" cy="2796996"/>
          </a:xfrm>
          <a:prstGeom prst="rect">
            <a:avLst/>
          </a:prstGeom>
        </p:spPr>
      </p:pic>
      <p:sp>
        <p:nvSpPr>
          <p:cNvPr id="2" name="CuadroTexto 1">
            <a:extLst>
              <a:ext uri="{FF2B5EF4-FFF2-40B4-BE49-F238E27FC236}">
                <a16:creationId xmlns:a16="http://schemas.microsoft.com/office/drawing/2014/main" id="{9E46E3ED-DC05-4534-A5E5-239C591FF495}"/>
              </a:ext>
            </a:extLst>
          </p:cNvPr>
          <p:cNvSpPr txBox="1"/>
          <p:nvPr/>
        </p:nvSpPr>
        <p:spPr>
          <a:xfrm>
            <a:off x="8162925" y="3265263"/>
            <a:ext cx="2754344" cy="369332"/>
          </a:xfrm>
          <a:prstGeom prst="rect">
            <a:avLst/>
          </a:prstGeom>
          <a:noFill/>
        </p:spPr>
        <p:txBody>
          <a:bodyPr wrap="none" rtlCol="0">
            <a:spAutoFit/>
          </a:bodyPr>
          <a:lstStyle/>
          <a:p>
            <a:r>
              <a:rPr lang="es-MX" dirty="0"/>
              <a:t>%Fo=(0.383/(0.383+1.516))</a:t>
            </a:r>
          </a:p>
        </p:txBody>
      </p:sp>
    </p:spTree>
    <p:extLst>
      <p:ext uri="{BB962C8B-B14F-4D97-AF65-F5344CB8AC3E}">
        <p14:creationId xmlns:p14="http://schemas.microsoft.com/office/powerpoint/2010/main" val="4023117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797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1146" y="209464"/>
            <a:ext cx="11816079" cy="1508105"/>
          </a:xfrm>
          <a:prstGeom prst="rect">
            <a:avLst/>
          </a:prstGeom>
        </p:spPr>
        <p:txBody>
          <a:bodyPr wrap="square">
            <a:spAutoFit/>
          </a:bodyPr>
          <a:lstStyle/>
          <a:p>
            <a:pPr algn="just">
              <a:spcAft>
                <a:spcPts val="0"/>
              </a:spcAft>
            </a:pPr>
            <a:r>
              <a:rPr lang="es-MX" sz="2000" b="1" dirty="0">
                <a:effectLst/>
                <a:latin typeface="Times New Roman" panose="02020603050405020304" pitchFamily="18" charset="0"/>
                <a:ea typeface="Times New Roman" panose="02020603050405020304" pitchFamily="18" charset="0"/>
              </a:rPr>
              <a:t>El Cálculo de Oxigeno Equivalente: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Ejercicio</a:t>
            </a:r>
            <a:r>
              <a:rPr lang="es-MX" dirty="0">
                <a:latin typeface="Times New Roman" panose="02020603050405020304" pitchFamily="18" charset="0"/>
                <a:ea typeface="Times New Roman" panose="02020603050405020304" pitchFamily="18" charset="0"/>
              </a:rPr>
              <a:t>: Cuarzo </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en total 3 átomos, </a:t>
            </a:r>
            <a:r>
              <a:rPr lang="es-MX" b="1" dirty="0">
                <a:latin typeface="Times New Roman" panose="02020603050405020304" pitchFamily="18" charset="0"/>
                <a:ea typeface="Times New Roman" panose="02020603050405020304" pitchFamily="18" charset="0"/>
              </a:rPr>
              <a:t>1Si+2O= 3 partes=Si(1/3)+O(2/3)</a:t>
            </a:r>
            <a:endParaRPr lang="es-MX" sz="1200" b="1"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En la formula, se tiene 2/3 de los átomos (oxigeno) integrantes de la formula, estos no son detectables por </a:t>
            </a:r>
            <a:r>
              <a:rPr lang="es-MX" dirty="0" err="1">
                <a:latin typeface="Times New Roman" panose="02020603050405020304" pitchFamily="18" charset="0"/>
                <a:ea typeface="Times New Roman" panose="02020603050405020304" pitchFamily="18" charset="0"/>
              </a:rPr>
              <a:t>microsonda</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EMPA</a:t>
            </a:r>
            <a:r>
              <a:rPr lang="es-MX" dirty="0">
                <a:latin typeface="Times New Roman" panose="02020603050405020304" pitchFamily="18" charset="0"/>
                <a:ea typeface="Times New Roman" panose="02020603050405020304" pitchFamily="18" charset="0"/>
              </a:rPr>
              <a:t>) ni por microscopio electrónico de barrido (</a:t>
            </a:r>
            <a:r>
              <a:rPr lang="es-MX" b="1" dirty="0">
                <a:latin typeface="Times New Roman" panose="02020603050405020304" pitchFamily="18" charset="0"/>
                <a:ea typeface="Times New Roman" panose="02020603050405020304" pitchFamily="18" charset="0"/>
              </a:rPr>
              <a:t>SEM)</a:t>
            </a:r>
            <a:r>
              <a:rPr lang="es-MX" dirty="0">
                <a:latin typeface="Times New Roman" panose="02020603050405020304" pitchFamily="18" charset="0"/>
                <a:ea typeface="Times New Roman" panose="02020603050405020304" pitchFamily="18" charset="0"/>
              </a:rPr>
              <a:t>, solo él </a:t>
            </a:r>
            <a:r>
              <a:rPr lang="es-MX" b="1" u="sng" dirty="0">
                <a:latin typeface="Times New Roman" panose="02020603050405020304" pitchFamily="18" charset="0"/>
                <a:ea typeface="Times New Roman" panose="02020603050405020304" pitchFamily="18" charset="0"/>
              </a:rPr>
              <a:t>Si</a:t>
            </a:r>
            <a:r>
              <a:rPr lang="es-MX" dirty="0">
                <a:latin typeface="Times New Roman" panose="02020603050405020304" pitchFamily="18" charset="0"/>
                <a:ea typeface="Times New Roman" panose="02020603050405020304" pitchFamily="18" charset="0"/>
              </a:rPr>
              <a:t> puede ser cuantitativamente determinado. El análisis se reporta en porcentaje de peso,  pero, ¿que porcentaje de </a:t>
            </a:r>
            <a:r>
              <a:rPr lang="es-MX" b="1" dirty="0">
                <a:latin typeface="Times New Roman" panose="02020603050405020304" pitchFamily="18" charset="0"/>
                <a:ea typeface="Times New Roman" panose="02020603050405020304" pitchFamily="18" charset="0"/>
              </a:rPr>
              <a:t>Si</a:t>
            </a:r>
            <a:r>
              <a:rPr lang="es-MX" dirty="0">
                <a:latin typeface="Times New Roman" panose="02020603050405020304" pitchFamily="18" charset="0"/>
                <a:ea typeface="Times New Roman" panose="02020603050405020304" pitchFamily="18" charset="0"/>
              </a:rPr>
              <a:t> será el detectado? (asumiendo una buena calibración). </a:t>
            </a:r>
            <a:endParaRPr lang="es-MX" sz="1200" dirty="0">
              <a:effectLst/>
              <a:latin typeface="Times New Roman" panose="02020603050405020304" pitchFamily="18" charset="0"/>
              <a:ea typeface="Times New Roman" panose="02020603050405020304" pitchFamily="18" charset="0"/>
            </a:endParaRPr>
          </a:p>
        </p:txBody>
      </p:sp>
      <p:sp>
        <p:nvSpPr>
          <p:cNvPr id="5" name="Rectángulo 4"/>
          <p:cNvSpPr/>
          <p:nvPr/>
        </p:nvSpPr>
        <p:spPr>
          <a:xfrm>
            <a:off x="585032" y="1716844"/>
            <a:ext cx="10154088" cy="1477328"/>
          </a:xfrm>
          <a:prstGeom prst="rect">
            <a:avLst/>
          </a:prstGeom>
        </p:spPr>
        <p:txBody>
          <a:bodyPr wrap="square">
            <a:spAutoFit/>
          </a:bodyPr>
          <a:lstStyle/>
          <a:p>
            <a:pPr algn="just">
              <a:spcAft>
                <a:spcPts val="0"/>
              </a:spcAft>
            </a:pPr>
            <a:r>
              <a:rPr lang="es-MX" dirty="0">
                <a:latin typeface="Times New Roman" panose="02020603050405020304" pitchFamily="18" charset="0"/>
                <a:ea typeface="Times New Roman" panose="02020603050405020304" pitchFamily="18" charset="0"/>
              </a:rPr>
              <a:t>              Si                      Peso molecular (PM) = 28.086</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O                                                (PM) = </a:t>
            </a:r>
            <a:r>
              <a:rPr lang="es-MX" u="sng" dirty="0">
                <a:latin typeface="Times New Roman" panose="02020603050405020304" pitchFamily="18" charset="0"/>
                <a:ea typeface="Times New Roman" panose="02020603050405020304" pitchFamily="18" charset="0"/>
              </a:rPr>
              <a:t>2x15.999</a:t>
            </a:r>
            <a:endParaRPr lang="es-MX" sz="1200" u="sng"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(PM) = </a:t>
            </a:r>
            <a:r>
              <a:rPr lang="es-MX" b="1" dirty="0">
                <a:latin typeface="Times New Roman" panose="02020603050405020304" pitchFamily="18" charset="0"/>
                <a:ea typeface="Times New Roman" panose="02020603050405020304" pitchFamily="18" charset="0"/>
              </a:rPr>
              <a:t>60.084</a:t>
            </a:r>
            <a:endParaRPr lang="es-MX" sz="1200" b="1"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Si (% en peso) = </a:t>
            </a:r>
            <a:r>
              <a:rPr lang="es-MX" b="1"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rPr>
              <a:t>28.086</a:t>
            </a:r>
            <a:r>
              <a:rPr lang="es-MX" b="1" dirty="0">
                <a:latin typeface="Times New Roman" panose="02020603050405020304" pitchFamily="18" charset="0"/>
                <a:ea typeface="Times New Roman" panose="02020603050405020304" pitchFamily="18" charset="0"/>
              </a:rPr>
              <a:t>/60.084)*100 </a:t>
            </a:r>
            <a:r>
              <a:rPr lang="es-MX"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46.744 %</a:t>
            </a:r>
            <a:r>
              <a:rPr lang="es-MX" u="sng"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rPr>
              <a:t>en peso de Si</a:t>
            </a:r>
            <a:endParaRPr lang="es-MX" sz="1200" dirty="0">
              <a:effectLst/>
              <a:latin typeface="Times New Roman" panose="02020603050405020304" pitchFamily="18" charset="0"/>
              <a:ea typeface="Times New Roman" panose="02020603050405020304" pitchFamily="18" charset="0"/>
            </a:endParaRPr>
          </a:p>
        </p:txBody>
      </p:sp>
      <p:sp>
        <p:nvSpPr>
          <p:cNvPr id="6" name="Rectángulo 5"/>
          <p:cNvSpPr/>
          <p:nvPr/>
        </p:nvSpPr>
        <p:spPr>
          <a:xfrm>
            <a:off x="171687" y="3390650"/>
            <a:ext cx="11455079" cy="646331"/>
          </a:xfrm>
          <a:prstGeom prst="rect">
            <a:avLst/>
          </a:prstGeom>
        </p:spPr>
        <p:txBody>
          <a:bodyPr wrap="square">
            <a:spAutoFit/>
          </a:bodyPr>
          <a:lstStyle/>
          <a:p>
            <a:pPr algn="just">
              <a:spcAft>
                <a:spcPts val="0"/>
              </a:spcAft>
            </a:pPr>
            <a:r>
              <a:rPr lang="es-MX" dirty="0">
                <a:latin typeface="Times New Roman" panose="02020603050405020304" pitchFamily="18" charset="0"/>
                <a:ea typeface="Times New Roman" panose="02020603050405020304" pitchFamily="18" charset="0"/>
              </a:rPr>
              <a:t>Es necesario determinar que tanto oxigeno debe acompañar a cada Sílice para alcanzar el </a:t>
            </a:r>
            <a:r>
              <a:rPr lang="es-MX" u="sng" dirty="0">
                <a:latin typeface="Times New Roman" panose="02020603050405020304" pitchFamily="18" charset="0"/>
                <a:ea typeface="Times New Roman" panose="02020603050405020304" pitchFamily="18" charset="0"/>
              </a:rPr>
              <a:t>balance de cargas</a:t>
            </a:r>
            <a:r>
              <a:rPr lang="es-MX" dirty="0">
                <a:latin typeface="Times New Roman" panose="02020603050405020304" pitchFamily="18" charset="0"/>
                <a:ea typeface="Times New Roman" panose="02020603050405020304" pitchFamily="18" charset="0"/>
              </a:rPr>
              <a:t>.</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El catión de Si tiene una carga de 4</a:t>
            </a:r>
            <a:r>
              <a:rPr lang="es-MX" baseline="30000"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a:t>
            </a:r>
            <a:r>
              <a:rPr lang="es-MX" sz="1200"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rPr>
              <a:t>y el anión O tiene una carga de 2</a:t>
            </a:r>
            <a:r>
              <a:rPr lang="es-MX" baseline="30000" dirty="0">
                <a:latin typeface="Times New Roman" panose="02020603050405020304" pitchFamily="18" charset="0"/>
                <a:ea typeface="Times New Roman" panose="02020603050405020304" pitchFamily="18" charset="0"/>
              </a:rPr>
              <a:t>-</a:t>
            </a:r>
            <a:r>
              <a:rPr lang="es-MX" dirty="0">
                <a:latin typeface="Times New Roman" panose="02020603050405020304" pitchFamily="18" charset="0"/>
                <a:ea typeface="Times New Roman" panose="02020603050405020304" pitchFamily="18" charset="0"/>
              </a:rPr>
              <a:t>	</a:t>
            </a:r>
            <a:endParaRPr lang="es-MX" dirty="0"/>
          </a:p>
        </p:txBody>
      </p:sp>
      <p:sp>
        <p:nvSpPr>
          <p:cNvPr id="7" name="Rectángulo 6"/>
          <p:cNvSpPr/>
          <p:nvPr/>
        </p:nvSpPr>
        <p:spPr>
          <a:xfrm>
            <a:off x="270072" y="4164532"/>
            <a:ext cx="11258311" cy="369332"/>
          </a:xfrm>
          <a:prstGeom prst="rect">
            <a:avLst/>
          </a:prstGeom>
        </p:spPr>
        <p:txBody>
          <a:bodyPr wrap="square">
            <a:spAutoFit/>
          </a:bodyPr>
          <a:lstStyle/>
          <a:p>
            <a:r>
              <a:rPr lang="es-MX" dirty="0">
                <a:latin typeface="Times New Roman" panose="02020603050405020304" pitchFamily="18" charset="0"/>
                <a:cs typeface="Times New Roman" panose="02020603050405020304" pitchFamily="18" charset="0"/>
              </a:rPr>
              <a:t>Cada Si</a:t>
            </a:r>
            <a:r>
              <a:rPr lang="es-MX" baseline="30000" dirty="0">
                <a:latin typeface="Times New Roman" panose="02020603050405020304" pitchFamily="18" charset="0"/>
                <a:cs typeface="Times New Roman" panose="02020603050405020304" pitchFamily="18" charset="0"/>
              </a:rPr>
              <a:t>4+</a:t>
            </a:r>
            <a:r>
              <a:rPr lang="es-MX" dirty="0">
                <a:latin typeface="Times New Roman" panose="02020603050405020304" pitchFamily="18" charset="0"/>
                <a:cs typeface="Times New Roman" panose="02020603050405020304" pitchFamily="18" charset="0"/>
              </a:rPr>
              <a:t> necesita 2O</a:t>
            </a:r>
            <a:r>
              <a:rPr lang="es-MX" baseline="30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para alcanzar la neutralidad de cargas. Por tal motivo el mineral cuarzo tiene la formula </a:t>
            </a:r>
            <a:r>
              <a:rPr lang="es-MX" b="1" dirty="0">
                <a:latin typeface="Times New Roman" panose="02020603050405020304" pitchFamily="18" charset="0"/>
                <a:cs typeface="Times New Roman" panose="02020603050405020304" pitchFamily="18" charset="0"/>
              </a:rPr>
              <a:t>SiO</a:t>
            </a:r>
            <a:r>
              <a:rPr lang="es-MX" b="1" baseline="-25000" dirty="0">
                <a:latin typeface="Times New Roman" panose="02020603050405020304" pitchFamily="18" charset="0"/>
                <a:cs typeface="Times New Roman" panose="02020603050405020304" pitchFamily="18" charset="0"/>
              </a:rPr>
              <a:t>2</a:t>
            </a:r>
            <a:r>
              <a:rPr lang="es-MX" dirty="0">
                <a:latin typeface="Times New Roman" panose="02020603050405020304" pitchFamily="18" charset="0"/>
                <a:cs typeface="Times New Roman" panose="02020603050405020304" pitchFamily="18" charset="0"/>
              </a:rPr>
              <a:t>. </a:t>
            </a:r>
          </a:p>
        </p:txBody>
      </p:sp>
      <p:sp>
        <p:nvSpPr>
          <p:cNvPr id="8" name="Rectángulo 7"/>
          <p:cNvSpPr/>
          <p:nvPr/>
        </p:nvSpPr>
        <p:spPr>
          <a:xfrm>
            <a:off x="270072" y="4533864"/>
            <a:ext cx="11455081" cy="2031325"/>
          </a:xfrm>
          <a:prstGeom prst="rect">
            <a:avLst/>
          </a:prstGeom>
        </p:spPr>
        <p:txBody>
          <a:bodyPr wrap="square">
            <a:spAutoFit/>
          </a:bodyPr>
          <a:lstStyle/>
          <a:p>
            <a:pPr algn="just"/>
            <a:r>
              <a:rPr lang="es-MX" dirty="0">
                <a:latin typeface="Times New Roman" panose="02020603050405020304" pitchFamily="18" charset="0"/>
                <a:ea typeface="Times New Roman" panose="02020603050405020304" pitchFamily="18" charset="0"/>
              </a:rPr>
              <a:t>En 100 gramos de cuarzo, </a:t>
            </a:r>
            <a:r>
              <a:rPr lang="es-MX" b="1" u="sng" dirty="0">
                <a:latin typeface="Times New Roman" panose="02020603050405020304" pitchFamily="18" charset="0"/>
                <a:ea typeface="Times New Roman" panose="02020603050405020304" pitchFamily="18" charset="0"/>
              </a:rPr>
              <a:t>46.744 gramos</a:t>
            </a:r>
            <a:r>
              <a:rPr lang="es-MX" dirty="0">
                <a:latin typeface="Times New Roman" panose="02020603050405020304" pitchFamily="18" charset="0"/>
                <a:ea typeface="Times New Roman" panose="02020603050405020304" pitchFamily="18" charset="0"/>
              </a:rPr>
              <a:t>  son de </a:t>
            </a:r>
            <a:r>
              <a:rPr lang="es-MX" b="1" dirty="0">
                <a:latin typeface="Times New Roman" panose="02020603050405020304" pitchFamily="18" charset="0"/>
                <a:ea typeface="Times New Roman" panose="02020603050405020304" pitchFamily="18" charset="0"/>
              </a:rPr>
              <a:t>Si</a:t>
            </a:r>
            <a:r>
              <a:rPr lang="es-MX" dirty="0">
                <a:latin typeface="Times New Roman" panose="02020603050405020304" pitchFamily="18" charset="0"/>
                <a:ea typeface="Times New Roman" panose="02020603050405020304" pitchFamily="18" charset="0"/>
              </a:rPr>
              <a:t>, convertidos a moles (46.744/28.086)=</a:t>
            </a:r>
            <a:r>
              <a:rPr lang="es-MX" b="1" dirty="0">
                <a:latin typeface="Times New Roman" panose="02020603050405020304" pitchFamily="18" charset="0"/>
                <a:ea typeface="Times New Roman" panose="02020603050405020304" pitchFamily="18" charset="0"/>
              </a:rPr>
              <a:t>1.644 moles de Si </a:t>
            </a:r>
            <a:r>
              <a:rPr lang="es-MX" dirty="0">
                <a:latin typeface="Times New Roman" panose="02020603050405020304" pitchFamily="18" charset="0"/>
                <a:ea typeface="Times New Roman" panose="02020603050405020304" pitchFamily="18" charset="0"/>
              </a:rPr>
              <a:t>y por cada mol de Si se requieren dos de O, es decir:  </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=1Si+2O</a:t>
            </a:r>
          </a:p>
          <a:p>
            <a:pPr algn="just"/>
            <a:endParaRPr lang="es-MX" dirty="0">
              <a:latin typeface="Times New Roman" panose="02020603050405020304" pitchFamily="18" charset="0"/>
              <a:ea typeface="Times New Roman" panose="02020603050405020304" pitchFamily="18" charset="0"/>
            </a:endParaRPr>
          </a:p>
          <a:p>
            <a:pPr algn="just"/>
            <a:r>
              <a:rPr lang="es-MX" dirty="0">
                <a:latin typeface="Times New Roman" panose="02020603050405020304" pitchFamily="18" charset="0"/>
                <a:ea typeface="Times New Roman" panose="02020603050405020304" pitchFamily="18" charset="0"/>
              </a:rPr>
              <a:t>Se tienen </a:t>
            </a:r>
            <a:r>
              <a:rPr lang="es-MX" b="1" dirty="0">
                <a:latin typeface="Times New Roman" panose="02020603050405020304" pitchFamily="18" charset="0"/>
                <a:ea typeface="Times New Roman" panose="02020603050405020304" pitchFamily="18" charset="0"/>
              </a:rPr>
              <a:t>1.644 moles de Si</a:t>
            </a:r>
            <a:r>
              <a:rPr lang="es-MX" dirty="0">
                <a:latin typeface="Times New Roman" panose="02020603050405020304" pitchFamily="18" charset="0"/>
                <a:ea typeface="Times New Roman" panose="02020603050405020304" pitchFamily="18" charset="0"/>
              </a:rPr>
              <a:t>, por lo tanto, tendremos </a:t>
            </a:r>
            <a:r>
              <a:rPr lang="es-MX" b="1" dirty="0">
                <a:latin typeface="Times New Roman" panose="02020603050405020304" pitchFamily="18" charset="0"/>
                <a:ea typeface="Times New Roman" panose="02020603050405020304" pitchFamily="18" charset="0"/>
              </a:rPr>
              <a:t>O=2X1.664=3.328 moles de O</a:t>
            </a:r>
            <a:r>
              <a:rPr lang="es-MX" dirty="0">
                <a:latin typeface="Times New Roman" panose="02020603050405020304" pitchFamily="18" charset="0"/>
                <a:ea typeface="Times New Roman" panose="02020603050405020304" pitchFamily="18" charset="0"/>
              </a:rPr>
              <a:t>, convertidos a gramos son (</a:t>
            </a:r>
            <a:r>
              <a:rPr lang="es-MX" b="1" dirty="0">
                <a:latin typeface="Times New Roman" panose="02020603050405020304" pitchFamily="18" charset="0"/>
                <a:ea typeface="Times New Roman" panose="02020603050405020304" pitchFamily="18" charset="0"/>
              </a:rPr>
              <a:t>16*3.328</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53.245 gramos de Oxigeno</a:t>
            </a:r>
            <a:r>
              <a:rPr lang="es-MX" dirty="0">
                <a:latin typeface="Times New Roman" panose="02020603050405020304" pitchFamily="18" charset="0"/>
                <a:ea typeface="Times New Roman" panose="02020603050405020304" pitchFamily="18" charset="0"/>
              </a:rPr>
              <a:t>. </a:t>
            </a:r>
          </a:p>
          <a:p>
            <a:pPr algn="just"/>
            <a:endParaRPr lang="es-MX" dirty="0">
              <a:latin typeface="Times New Roman" panose="02020603050405020304" pitchFamily="18" charset="0"/>
              <a:ea typeface="Times New Roman" panose="02020603050405020304" pitchFamily="18" charset="0"/>
            </a:endParaRPr>
          </a:p>
          <a:p>
            <a:pPr algn="just"/>
            <a:r>
              <a:rPr lang="es-MX" dirty="0">
                <a:latin typeface="Times New Roman" panose="02020603050405020304" pitchFamily="18" charset="0"/>
                <a:ea typeface="Times New Roman" panose="02020603050405020304" pitchFamily="18" charset="0"/>
              </a:rPr>
              <a:t>Para obtener el </a:t>
            </a:r>
            <a:r>
              <a:rPr lang="es-MX" b="1" u="sng" dirty="0">
                <a:latin typeface="Times New Roman" panose="02020603050405020304" pitchFamily="18" charset="0"/>
                <a:ea typeface="Times New Roman" panose="02020603050405020304" pitchFamily="18" charset="0"/>
              </a:rPr>
              <a:t>100%</a:t>
            </a:r>
            <a:r>
              <a:rPr lang="es-MX" dirty="0">
                <a:latin typeface="Times New Roman" panose="02020603050405020304" pitchFamily="18" charset="0"/>
                <a:ea typeface="Times New Roman" panose="02020603050405020304" pitchFamily="18" charset="0"/>
              </a:rPr>
              <a:t>; se suman: </a:t>
            </a:r>
            <a:r>
              <a:rPr lang="es-MX" b="1" i="1" u="sng" dirty="0">
                <a:latin typeface="Times New Roman" panose="02020603050405020304" pitchFamily="18" charset="0"/>
                <a:ea typeface="Times New Roman" panose="02020603050405020304" pitchFamily="18" charset="0"/>
              </a:rPr>
              <a:t>los 46.744 gramos de Si </a:t>
            </a:r>
            <a:r>
              <a:rPr lang="es-MX" b="1" u="sng" dirty="0">
                <a:latin typeface="Times New Roman" panose="02020603050405020304" pitchFamily="18" charset="0"/>
                <a:ea typeface="Times New Roman" panose="02020603050405020304" pitchFamily="18" charset="0"/>
              </a:rPr>
              <a:t>+ </a:t>
            </a:r>
            <a:r>
              <a:rPr lang="es-MX" b="1" i="1" u="sng" dirty="0">
                <a:latin typeface="Times New Roman" panose="02020603050405020304" pitchFamily="18" charset="0"/>
                <a:ea typeface="Times New Roman" panose="02020603050405020304" pitchFamily="18" charset="0"/>
              </a:rPr>
              <a:t>los 53.245 gramos de O </a:t>
            </a:r>
            <a:r>
              <a:rPr lang="es-MX"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99.99≈100</a:t>
            </a:r>
            <a:endParaRPr lang="es-MX" b="1" u="sng" dirty="0"/>
          </a:p>
        </p:txBody>
      </p:sp>
      <p:cxnSp>
        <p:nvCxnSpPr>
          <p:cNvPr id="10" name="Conector recto de flecha 9"/>
          <p:cNvCxnSpPr/>
          <p:nvPr/>
        </p:nvCxnSpPr>
        <p:spPr>
          <a:xfrm flipH="1">
            <a:off x="3414533" y="3122866"/>
            <a:ext cx="4114027" cy="15128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Conector recto de flecha 2"/>
          <p:cNvCxnSpPr/>
          <p:nvPr/>
        </p:nvCxnSpPr>
        <p:spPr>
          <a:xfrm flipH="1">
            <a:off x="4669656" y="3122866"/>
            <a:ext cx="2858904" cy="31625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1961965" y="5939161"/>
            <a:ext cx="4598633" cy="3462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7756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12517" y="165776"/>
            <a:ext cx="11551534" cy="6401753"/>
          </a:xfrm>
          <a:prstGeom prst="rect">
            <a:avLst/>
          </a:prstGeom>
        </p:spPr>
        <p:txBody>
          <a:bodyPr wrap="square">
            <a:spAutoFit/>
          </a:bodyPr>
          <a:lstStyle/>
          <a:p>
            <a:pPr algn="just">
              <a:spcAft>
                <a:spcPts val="0"/>
              </a:spcAft>
            </a:pPr>
            <a:r>
              <a:rPr lang="es-MX" sz="2000" b="1" dirty="0">
                <a:effectLst/>
                <a:latin typeface="Times New Roman" panose="02020603050405020304" pitchFamily="18" charset="0"/>
                <a:ea typeface="Times New Roman" panose="02020603050405020304" pitchFamily="18" charset="0"/>
              </a:rPr>
              <a:t>Conversión de Composición Modal Mineral a Composición Química:</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indent="637540" algn="just">
              <a:spcAft>
                <a:spcPts val="0"/>
              </a:spcAft>
            </a:pPr>
            <a:r>
              <a:rPr lang="es-MX" b="1" dirty="0">
                <a:latin typeface="Times New Roman" panose="02020603050405020304" pitchFamily="18" charset="0"/>
                <a:ea typeface="Times New Roman" panose="02020603050405020304" pitchFamily="18" charset="0"/>
              </a:rPr>
              <a:t>Ejercicio 6)</a:t>
            </a:r>
            <a:r>
              <a:rPr lang="es-MX" dirty="0">
                <a:latin typeface="Times New Roman" panose="02020603050405020304" pitchFamily="18" charset="0"/>
                <a:ea typeface="Times New Roman" panose="02020603050405020304" pitchFamily="18" charset="0"/>
              </a:rPr>
              <a:t> Determinar la composición química aproximada de la roca a partir de la proporción y composición de los minerales que contiene: La roca está compuesta de: </a:t>
            </a:r>
          </a:p>
          <a:p>
            <a:pPr indent="637540" algn="just">
              <a:spcAft>
                <a:spcPts val="0"/>
              </a:spcAft>
            </a:pP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u="sng" dirty="0">
                <a:solidFill>
                  <a:srgbClr val="FF0000"/>
                </a:solidFill>
                <a:latin typeface="Times New Roman" panose="02020603050405020304" pitchFamily="18" charset="0"/>
                <a:ea typeface="Times New Roman" panose="02020603050405020304" pitchFamily="18" charset="0"/>
              </a:rPr>
              <a:t>25 % de Anortita</a:t>
            </a:r>
            <a:r>
              <a:rPr lang="es-MX" dirty="0">
                <a:latin typeface="Times New Roman" panose="02020603050405020304" pitchFamily="18" charset="0"/>
                <a:ea typeface="Times New Roman" panose="02020603050405020304" pitchFamily="18" charset="0"/>
              </a:rPr>
              <a:t> (</a:t>
            </a:r>
            <a:r>
              <a:rPr lang="es-MX" dirty="0" err="1">
                <a:latin typeface="Times New Roman" panose="02020603050405020304" pitchFamily="18" charset="0"/>
                <a:ea typeface="Times New Roman" panose="02020603050405020304" pitchFamily="18" charset="0"/>
              </a:rPr>
              <a:t>An</a:t>
            </a:r>
            <a:r>
              <a:rPr lang="es-MX" dirty="0">
                <a:latin typeface="Times New Roman" panose="02020603050405020304" pitchFamily="18" charset="0"/>
                <a:ea typeface="Times New Roman" panose="02020603050405020304" pitchFamily="18" charset="0"/>
              </a:rPr>
              <a:t>) = CaAl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1CaAl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1</a:t>
            </a:r>
            <a:r>
              <a:rPr lang="es-MX" dirty="0">
                <a:latin typeface="Times New Roman" panose="02020603050405020304" pitchFamily="18" charset="0"/>
                <a:ea typeface="Times New Roman" panose="02020603050405020304" pitchFamily="18" charset="0"/>
              </a:rPr>
              <a:t>CaO-</a:t>
            </a:r>
            <a:r>
              <a:rPr lang="es-MX" b="1" dirty="0">
                <a:latin typeface="Times New Roman" panose="02020603050405020304" pitchFamily="18" charset="0"/>
                <a:ea typeface="Times New Roman" panose="02020603050405020304" pitchFamily="18" charset="0"/>
              </a:rPr>
              <a:t>1</a:t>
            </a:r>
            <a:r>
              <a:rPr lang="es-MX" dirty="0">
                <a:latin typeface="Times New Roman" panose="02020603050405020304" pitchFamily="18" charset="0"/>
                <a:ea typeface="Times New Roman" panose="02020603050405020304" pitchFamily="18" charset="0"/>
              </a:rPr>
              <a:t>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a:t>
            </a:r>
            <a:r>
              <a:rPr lang="es-MX" b="1"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4 moles de óxidos</a:t>
            </a:r>
            <a:r>
              <a:rPr lang="es-MX" dirty="0">
                <a:latin typeface="Times New Roman" panose="02020603050405020304" pitchFamily="18" charset="0"/>
                <a:ea typeface="Times New Roman" panose="02020603050405020304" pitchFamily="18" charset="0"/>
              </a:rPr>
              <a:t>; por lo tanto, por cada mol de anortita se tiene: CaO =</a:t>
            </a:r>
            <a:r>
              <a:rPr lang="es-MX" b="1" dirty="0">
                <a:latin typeface="Times New Roman" panose="02020603050405020304" pitchFamily="18" charset="0"/>
                <a:ea typeface="Times New Roman" panose="02020603050405020304" pitchFamily="18" charset="0"/>
              </a:rPr>
              <a:t>1/4</a:t>
            </a:r>
            <a:r>
              <a:rPr lang="es-MX" dirty="0">
                <a:latin typeface="Times New Roman" panose="02020603050405020304" pitchFamily="18" charset="0"/>
                <a:ea typeface="Times New Roman" panose="02020603050405020304" pitchFamily="18" charset="0"/>
              </a:rPr>
              <a:t>, 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a:t>
            </a:r>
            <a:r>
              <a:rPr lang="es-MX" b="1" dirty="0">
                <a:latin typeface="Times New Roman" panose="02020603050405020304" pitchFamily="18" charset="0"/>
                <a:ea typeface="Times New Roman" panose="02020603050405020304" pitchFamily="18" charset="0"/>
              </a:rPr>
              <a:t>1/4 </a:t>
            </a:r>
            <a:r>
              <a:rPr lang="es-MX" dirty="0">
                <a:latin typeface="Times New Roman" panose="02020603050405020304" pitchFamily="18" charset="0"/>
                <a:ea typeface="Times New Roman" panose="02020603050405020304" pitchFamily="18" charset="0"/>
              </a:rPr>
              <a:t>y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1/2 </a:t>
            </a:r>
            <a:endParaRPr lang="es-MX" sz="1200" b="1"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u="sng" dirty="0">
                <a:solidFill>
                  <a:srgbClr val="FF0000"/>
                </a:solidFill>
                <a:latin typeface="Times New Roman" panose="02020603050405020304" pitchFamily="18" charset="0"/>
                <a:ea typeface="Times New Roman" panose="02020603050405020304" pitchFamily="18" charset="0"/>
              </a:rPr>
              <a:t>75% de Forsterita</a:t>
            </a:r>
            <a:r>
              <a:rPr lang="es-MX" dirty="0">
                <a:latin typeface="Times New Roman" panose="02020603050405020304" pitchFamily="18" charset="0"/>
                <a:ea typeface="Times New Roman" panose="02020603050405020304" pitchFamily="18" charset="0"/>
              </a:rPr>
              <a:t> (</a:t>
            </a:r>
            <a:r>
              <a:rPr lang="es-MX" dirty="0" err="1">
                <a:latin typeface="Times New Roman" panose="02020603050405020304" pitchFamily="18" charset="0"/>
                <a:ea typeface="Times New Roman" panose="02020603050405020304" pitchFamily="18" charset="0"/>
              </a:rPr>
              <a:t>Fo</a:t>
            </a:r>
            <a:r>
              <a:rPr lang="es-MX" dirty="0">
                <a:latin typeface="Times New Roman" panose="02020603050405020304" pitchFamily="18" charset="0"/>
                <a:ea typeface="Times New Roman" panose="02020603050405020304" pitchFamily="18" charset="0"/>
              </a:rPr>
              <a:t>) = Mg</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4</a:t>
            </a:r>
            <a:r>
              <a:rPr lang="es-MX" dirty="0">
                <a:latin typeface="Times New Roman" panose="02020603050405020304" pitchFamily="18" charset="0"/>
                <a:ea typeface="Times New Roman" panose="02020603050405020304" pitchFamily="18" charset="0"/>
              </a:rPr>
              <a:t>,</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1Mg</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4</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MgO-</a:t>
            </a:r>
            <a:r>
              <a:rPr lang="es-MX" b="1" dirty="0">
                <a:latin typeface="Times New Roman" panose="02020603050405020304" pitchFamily="18" charset="0"/>
                <a:ea typeface="Times New Roman" panose="02020603050405020304" pitchFamily="18" charset="0"/>
              </a:rPr>
              <a:t>1</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3 moles de óxidos</a:t>
            </a:r>
            <a:r>
              <a:rPr lang="es-MX" dirty="0">
                <a:latin typeface="Times New Roman" panose="02020603050405020304" pitchFamily="18" charset="0"/>
                <a:ea typeface="Times New Roman" panose="02020603050405020304" pitchFamily="18" charset="0"/>
              </a:rPr>
              <a:t>; por lo tanto, por cada mol de Forsterita se tiene: MgO = </a:t>
            </a:r>
            <a:r>
              <a:rPr lang="es-MX" b="1" dirty="0">
                <a:latin typeface="Times New Roman" panose="02020603050405020304" pitchFamily="18" charset="0"/>
                <a:ea typeface="Times New Roman" panose="02020603050405020304" pitchFamily="18" charset="0"/>
              </a:rPr>
              <a:t>2/3</a:t>
            </a:r>
            <a:r>
              <a:rPr lang="es-MX" dirty="0">
                <a:latin typeface="Times New Roman" panose="02020603050405020304" pitchFamily="18" charset="0"/>
                <a:ea typeface="Times New Roman" panose="02020603050405020304" pitchFamily="18" charset="0"/>
              </a:rPr>
              <a:t> y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1/3</a:t>
            </a: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La composición molar por cada oxido presente en la roca seria:</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CaO    </a:t>
            </a:r>
            <a:r>
              <a:rPr lang="es-MX" dirty="0">
                <a:latin typeface="Times New Roman" panose="02020603050405020304" pitchFamily="18" charset="0"/>
                <a:ea typeface="Times New Roman" panose="02020603050405020304" pitchFamily="18" charset="0"/>
              </a:rPr>
              <a:t>=  25% de 1/4   =  </a:t>
            </a:r>
            <a:r>
              <a:rPr lang="es-MX" b="1" dirty="0">
                <a:latin typeface="Times New Roman" panose="02020603050405020304" pitchFamily="18" charset="0"/>
                <a:ea typeface="Times New Roman" panose="02020603050405020304" pitchFamily="18" charset="0"/>
              </a:rPr>
              <a:t>0.0625 </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 </a:t>
            </a:r>
          </a:p>
          <a:p>
            <a:pPr algn="just">
              <a:spcAft>
                <a:spcPts val="0"/>
              </a:spcAft>
            </a:pP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  25% de 1/4   =  </a:t>
            </a:r>
            <a:r>
              <a:rPr lang="es-MX" b="1" dirty="0">
                <a:latin typeface="Times New Roman" panose="02020603050405020304" pitchFamily="18" charset="0"/>
                <a:ea typeface="Times New Roman" panose="02020603050405020304" pitchFamily="18" charset="0"/>
              </a:rPr>
              <a:t>0.0625</a:t>
            </a:r>
          </a:p>
          <a:p>
            <a:pPr algn="just">
              <a:spcAft>
                <a:spcPts val="0"/>
              </a:spcAft>
            </a:pPr>
            <a:r>
              <a:rPr lang="es-MX" b="1" dirty="0">
                <a:solidFill>
                  <a:srgbClr val="FF0000"/>
                </a:solidFill>
                <a:latin typeface="Times New Roman" panose="02020603050405020304" pitchFamily="18" charset="0"/>
                <a:ea typeface="Times New Roman" panose="02020603050405020304" pitchFamily="18" charset="0"/>
              </a:rPr>
              <a:t>SiO</a:t>
            </a:r>
            <a:r>
              <a:rPr lang="es-MX" b="1" baseline="-25000" dirty="0">
                <a:solidFill>
                  <a:srgbClr val="FF0000"/>
                </a:solidFill>
                <a:latin typeface="Times New Roman" panose="02020603050405020304" pitchFamily="18" charset="0"/>
                <a:ea typeface="Times New Roman" panose="02020603050405020304" pitchFamily="18" charset="0"/>
              </a:rPr>
              <a:t>2</a:t>
            </a:r>
            <a:r>
              <a:rPr lang="es-MX" b="1" dirty="0">
                <a:solidFill>
                  <a:srgbClr val="FF0000"/>
                </a:solidFill>
                <a:latin typeface="Times New Roman" panose="02020603050405020304" pitchFamily="18" charset="0"/>
                <a:ea typeface="Times New Roman" panose="02020603050405020304" pitchFamily="18" charset="0"/>
              </a:rPr>
              <a:t>    = (25% de 1/2)  = 0.125</a:t>
            </a:r>
          </a:p>
          <a:p>
            <a:pPr algn="just">
              <a:spcAft>
                <a:spcPts val="0"/>
              </a:spcAft>
            </a:pPr>
            <a:r>
              <a:rPr lang="es-MX" b="1" dirty="0">
                <a:solidFill>
                  <a:srgbClr val="FF0000"/>
                </a:solidFill>
                <a:latin typeface="Times New Roman" panose="02020603050405020304" pitchFamily="18" charset="0"/>
                <a:ea typeface="Times New Roman" panose="02020603050405020304" pitchFamily="18" charset="0"/>
              </a:rPr>
              <a:t>SiO</a:t>
            </a:r>
            <a:r>
              <a:rPr lang="es-MX" b="1" baseline="-25000" dirty="0">
                <a:solidFill>
                  <a:srgbClr val="FF0000"/>
                </a:solidFill>
                <a:latin typeface="Times New Roman" panose="02020603050405020304" pitchFamily="18" charset="0"/>
                <a:ea typeface="Times New Roman" panose="02020603050405020304" pitchFamily="18" charset="0"/>
              </a:rPr>
              <a:t>2</a:t>
            </a:r>
            <a:r>
              <a:rPr lang="es-MX" b="1" dirty="0">
                <a:solidFill>
                  <a:srgbClr val="FF0000"/>
                </a:solidFill>
                <a:latin typeface="Times New Roman" panose="02020603050405020304" pitchFamily="18" charset="0"/>
                <a:ea typeface="Times New Roman" panose="02020603050405020304" pitchFamily="18" charset="0"/>
              </a:rPr>
              <a:t>    = (75% de 1/3)  = 0.25</a:t>
            </a:r>
          </a:p>
          <a:p>
            <a:pPr algn="just">
              <a:spcAft>
                <a:spcPts val="0"/>
              </a:spcAft>
            </a:pPr>
            <a:r>
              <a:rPr lang="es-MX" b="1" dirty="0">
                <a:latin typeface="Times New Roman" panose="02020603050405020304" pitchFamily="18" charset="0"/>
                <a:ea typeface="Times New Roman" panose="02020603050405020304" pitchFamily="18" charset="0"/>
              </a:rPr>
              <a:t>MgO</a:t>
            </a:r>
            <a:r>
              <a:rPr lang="es-MX" dirty="0">
                <a:latin typeface="Times New Roman" panose="02020603050405020304" pitchFamily="18" charset="0"/>
                <a:ea typeface="Times New Roman" panose="02020603050405020304" pitchFamily="18" charset="0"/>
              </a:rPr>
              <a:t>  =  75% de 2/3  = </a:t>
            </a:r>
            <a:r>
              <a:rPr lang="es-MX" b="1" dirty="0">
                <a:latin typeface="Times New Roman" panose="02020603050405020304" pitchFamily="18" charset="0"/>
                <a:ea typeface="Times New Roman" panose="02020603050405020304" pitchFamily="18" charset="0"/>
              </a:rPr>
              <a:t>0.5</a:t>
            </a:r>
            <a:endParaRPr lang="es-MX" b="1" dirty="0">
              <a:effectLst/>
              <a:latin typeface="Times New Roman" panose="02020603050405020304" pitchFamily="18" charset="0"/>
              <a:ea typeface="Times New Roman" panose="02020603050405020304" pitchFamily="18" charset="0"/>
            </a:endParaRPr>
          </a:p>
          <a:p>
            <a:pPr algn="just">
              <a:spcAft>
                <a:spcPts val="0"/>
              </a:spcAft>
            </a:pPr>
            <a:endParaRPr lang="es-MX" b="1" dirty="0">
              <a:latin typeface="Times New Roman" panose="02020603050405020304" pitchFamily="18" charset="0"/>
              <a:ea typeface="Times New Roman" panose="02020603050405020304" pitchFamily="18" charset="0"/>
            </a:endParaRPr>
          </a:p>
          <a:p>
            <a:pPr algn="just">
              <a:spcAft>
                <a:spcPts val="0"/>
              </a:spcAft>
            </a:pPr>
            <a:r>
              <a:rPr lang="es-MX" b="1" dirty="0">
                <a:effectLst/>
                <a:latin typeface="Times New Roman" panose="02020603050405020304" pitchFamily="18" charset="0"/>
                <a:ea typeface="Times New Roman" panose="02020603050405020304" pitchFamily="18" charset="0"/>
              </a:rPr>
              <a:t>CaO    </a:t>
            </a:r>
            <a:r>
              <a:rPr lang="es-MX" dirty="0">
                <a:effectLst/>
                <a:latin typeface="Times New Roman" panose="02020603050405020304" pitchFamily="18" charset="0"/>
                <a:ea typeface="Times New Roman" panose="02020603050405020304" pitchFamily="18" charset="0"/>
              </a:rPr>
              <a:t>=  0.0625  =   6.25%         </a:t>
            </a:r>
          </a:p>
          <a:p>
            <a:pPr algn="just">
              <a:spcAft>
                <a:spcPts val="0"/>
              </a:spcAft>
            </a:pPr>
            <a:r>
              <a:rPr lang="es-MX" b="1" dirty="0">
                <a:effectLst/>
                <a:latin typeface="Times New Roman" panose="02020603050405020304" pitchFamily="18" charset="0"/>
                <a:ea typeface="Times New Roman" panose="02020603050405020304" pitchFamily="18" charset="0"/>
              </a:rPr>
              <a:t>Al</a:t>
            </a:r>
            <a:r>
              <a:rPr lang="es-MX" b="1" baseline="-25000" dirty="0">
                <a:effectLst/>
                <a:latin typeface="Times New Roman" panose="02020603050405020304" pitchFamily="18" charset="0"/>
                <a:ea typeface="Times New Roman" panose="02020603050405020304" pitchFamily="18" charset="0"/>
              </a:rPr>
              <a:t>2</a:t>
            </a:r>
            <a:r>
              <a:rPr lang="es-MX" b="1" dirty="0">
                <a:effectLst/>
                <a:latin typeface="Times New Roman" panose="02020603050405020304" pitchFamily="18" charset="0"/>
                <a:ea typeface="Times New Roman" panose="02020603050405020304" pitchFamily="18" charset="0"/>
              </a:rPr>
              <a:t>O</a:t>
            </a:r>
            <a:r>
              <a:rPr lang="es-MX" b="1" baseline="-25000" dirty="0">
                <a:effectLst/>
                <a:latin typeface="Times New Roman" panose="02020603050405020304" pitchFamily="18" charset="0"/>
                <a:ea typeface="Times New Roman" panose="02020603050405020304" pitchFamily="18" charset="0"/>
              </a:rPr>
              <a:t>3</a:t>
            </a:r>
            <a:r>
              <a:rPr lang="es-MX" b="1" dirty="0">
                <a:effectLst/>
                <a:latin typeface="Times New Roman" panose="02020603050405020304" pitchFamily="18" charset="0"/>
                <a:ea typeface="Times New Roman" panose="02020603050405020304" pitchFamily="18" charset="0"/>
              </a:rPr>
              <a:t> </a:t>
            </a:r>
            <a:r>
              <a:rPr lang="es-MX" dirty="0">
                <a:effectLst/>
                <a:latin typeface="Times New Roman" panose="02020603050405020304" pitchFamily="18" charset="0"/>
                <a:ea typeface="Times New Roman" panose="02020603050405020304" pitchFamily="18" charset="0"/>
              </a:rPr>
              <a:t> =  0.0625  =   6.25%</a:t>
            </a:r>
          </a:p>
          <a:p>
            <a:pPr algn="just">
              <a:spcAft>
                <a:spcPts val="0"/>
              </a:spcAft>
            </a:pPr>
            <a:r>
              <a:rPr lang="es-MX" b="1" dirty="0">
                <a:effectLst/>
                <a:latin typeface="Times New Roman" panose="02020603050405020304" pitchFamily="18" charset="0"/>
                <a:ea typeface="Times New Roman" panose="02020603050405020304" pitchFamily="18" charset="0"/>
              </a:rPr>
              <a:t>SiO</a:t>
            </a:r>
            <a:r>
              <a:rPr lang="es-MX" b="1" baseline="-25000" dirty="0">
                <a:effectLst/>
                <a:latin typeface="Times New Roman" panose="02020603050405020304" pitchFamily="18" charset="0"/>
                <a:ea typeface="Times New Roman" panose="02020603050405020304" pitchFamily="18" charset="0"/>
              </a:rPr>
              <a:t>2</a:t>
            </a:r>
            <a:r>
              <a:rPr lang="es-MX" b="1" dirty="0">
                <a:effectLst/>
                <a:latin typeface="Times New Roman" panose="02020603050405020304" pitchFamily="18" charset="0"/>
                <a:ea typeface="Times New Roman" panose="02020603050405020304" pitchFamily="18" charset="0"/>
              </a:rPr>
              <a:t>    </a:t>
            </a:r>
            <a:r>
              <a:rPr lang="es-MX" dirty="0">
                <a:effectLst/>
                <a:latin typeface="Times New Roman" panose="02020603050405020304" pitchFamily="18" charset="0"/>
                <a:ea typeface="Times New Roman" panose="02020603050405020304" pitchFamily="18" charset="0"/>
              </a:rPr>
              <a:t>=  0.375    = 37.5%</a:t>
            </a:r>
          </a:p>
          <a:p>
            <a:pPr algn="just">
              <a:spcAft>
                <a:spcPts val="0"/>
              </a:spcAft>
            </a:pPr>
            <a:r>
              <a:rPr lang="es-MX" b="1" dirty="0">
                <a:effectLst/>
                <a:latin typeface="Times New Roman" panose="02020603050405020304" pitchFamily="18" charset="0"/>
                <a:ea typeface="Times New Roman" panose="02020603050405020304" pitchFamily="18" charset="0"/>
              </a:rPr>
              <a:t>MgO  </a:t>
            </a:r>
            <a:r>
              <a:rPr lang="es-MX" dirty="0">
                <a:effectLst/>
                <a:latin typeface="Times New Roman" panose="02020603050405020304" pitchFamily="18" charset="0"/>
                <a:ea typeface="Times New Roman" panose="02020603050405020304" pitchFamily="18" charset="0"/>
              </a:rPr>
              <a:t>=   0.5       =  50 %</a:t>
            </a:r>
          </a:p>
        </p:txBody>
      </p:sp>
    </p:spTree>
    <p:extLst>
      <p:ext uri="{BB962C8B-B14F-4D97-AF65-F5344CB8AC3E}">
        <p14:creationId xmlns:p14="http://schemas.microsoft.com/office/powerpoint/2010/main" val="2347930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3225" y="193380"/>
            <a:ext cx="11524527" cy="2585323"/>
          </a:xfrm>
          <a:prstGeom prst="rect">
            <a:avLst/>
          </a:prstGeom>
        </p:spPr>
        <p:txBody>
          <a:bodyPr wrap="square">
            <a:spAutoFit/>
          </a:bodyPr>
          <a:lstStyle/>
          <a:p>
            <a:pPr indent="637540" algn="just">
              <a:spcAft>
                <a:spcPts val="0"/>
              </a:spcAft>
            </a:pPr>
            <a:r>
              <a:rPr lang="es-MX" b="1" dirty="0">
                <a:latin typeface="Times New Roman" panose="02020603050405020304" pitchFamily="18" charset="0"/>
                <a:ea typeface="Times New Roman" panose="02020603050405020304" pitchFamily="18" charset="0"/>
              </a:rPr>
              <a:t>Ejercicio 1)</a:t>
            </a:r>
            <a:r>
              <a:rPr lang="es-MX" dirty="0">
                <a:latin typeface="Times New Roman" panose="02020603050405020304" pitchFamily="18" charset="0"/>
                <a:ea typeface="Times New Roman" panose="02020603050405020304" pitchFamily="18" charset="0"/>
              </a:rPr>
              <a:t> La </a:t>
            </a:r>
            <a:r>
              <a:rPr lang="es-MX" dirty="0" err="1">
                <a:latin typeface="Times New Roman" panose="02020603050405020304" pitchFamily="18" charset="0"/>
                <a:ea typeface="Times New Roman" panose="02020603050405020304" pitchFamily="18" charset="0"/>
              </a:rPr>
              <a:t>paragenesis</a:t>
            </a:r>
            <a:r>
              <a:rPr lang="es-MX" dirty="0">
                <a:latin typeface="Times New Roman" panose="02020603050405020304" pitchFamily="18" charset="0"/>
                <a:ea typeface="Times New Roman" panose="02020603050405020304" pitchFamily="18" charset="0"/>
              </a:rPr>
              <a:t> mineralógica de la roca granito, puede definirse en forma simple por las siguientes fases: </a:t>
            </a:r>
            <a:r>
              <a:rPr lang="es-MX" u="sng" dirty="0">
                <a:solidFill>
                  <a:srgbClr val="FF0000"/>
                </a:solidFill>
                <a:latin typeface="Times New Roman" panose="02020603050405020304" pitchFamily="18" charset="0"/>
                <a:ea typeface="Times New Roman" panose="02020603050405020304" pitchFamily="18" charset="0"/>
              </a:rPr>
              <a:t>Cuarzo-Ortoclasa-Albita-Biotita.</a:t>
            </a: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indent="360680" algn="just">
              <a:spcAft>
                <a:spcPts val="0"/>
              </a:spcAft>
            </a:pPr>
            <a:r>
              <a:rPr lang="es-MX" dirty="0">
                <a:latin typeface="Times New Roman" panose="02020603050405020304" pitchFamily="18" charset="0"/>
                <a:ea typeface="Times New Roman" panose="02020603050405020304" pitchFamily="18" charset="0"/>
              </a:rPr>
              <a:t>Los componentes químicos del sistema son: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-K</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O-N</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O-FeO-MgO-H</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 </a:t>
            </a:r>
            <a:endParaRPr lang="es-MX" sz="1200" dirty="0">
              <a:effectLst/>
              <a:latin typeface="Times New Roman" panose="02020603050405020304" pitchFamily="18" charset="0"/>
              <a:ea typeface="Times New Roman" panose="02020603050405020304" pitchFamily="18" charset="0"/>
            </a:endParaRPr>
          </a:p>
          <a:p>
            <a:pPr indent="360680" algn="just">
              <a:spcAft>
                <a:spcPts val="0"/>
              </a:spcAft>
            </a:pPr>
            <a:r>
              <a:rPr lang="es-MX" dirty="0">
                <a:latin typeface="Times New Roman" panose="02020603050405020304" pitchFamily="18" charset="0"/>
                <a:ea typeface="Times New Roman" panose="02020603050405020304" pitchFamily="18" charset="0"/>
              </a:rPr>
              <a:t>Ahora podemos expresar las fases del sistema (minerales) en base a los componentes del sistema en la forma siguiente:</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Cuarzo</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SiO</a:t>
            </a:r>
            <a:r>
              <a:rPr lang="es-MX" b="1" u="sng" baseline="-25000" dirty="0">
                <a:latin typeface="Times New Roman" panose="02020603050405020304" pitchFamily="18" charset="0"/>
                <a:ea typeface="Times New Roman" panose="02020603050405020304" pitchFamily="18" charset="0"/>
              </a:rPr>
              <a:t>2</a:t>
            </a:r>
            <a:endParaRPr lang="es-MX" sz="1200" b="1" u="sng"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Ortoclasa</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2KAlSi</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b="1"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K</a:t>
            </a:r>
            <a:r>
              <a:rPr lang="es-MX" b="1" u="sng" baseline="-25000" dirty="0">
                <a:latin typeface="Times New Roman" panose="02020603050405020304" pitchFamily="18" charset="0"/>
                <a:ea typeface="Times New Roman" panose="02020603050405020304" pitchFamily="18" charset="0"/>
              </a:rPr>
              <a:t>2</a:t>
            </a:r>
            <a:r>
              <a:rPr lang="es-MX" b="1" u="sng" dirty="0">
                <a:latin typeface="Times New Roman" panose="02020603050405020304" pitchFamily="18" charset="0"/>
                <a:ea typeface="Times New Roman" panose="02020603050405020304" pitchFamily="18" charset="0"/>
              </a:rPr>
              <a:t>O</a:t>
            </a:r>
            <a:r>
              <a:rPr lang="es-MX" b="1"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rPr>
              <a:t>+ 6SiO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a:t>
            </a:r>
            <a:r>
              <a:rPr lang="es-MX" u="sng"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Al</a:t>
            </a:r>
            <a:r>
              <a:rPr lang="es-MX" b="1" u="sng" baseline="-25000" dirty="0">
                <a:latin typeface="Times New Roman" panose="02020603050405020304" pitchFamily="18" charset="0"/>
                <a:ea typeface="Times New Roman" panose="02020603050405020304" pitchFamily="18" charset="0"/>
              </a:rPr>
              <a:t>2</a:t>
            </a:r>
            <a:r>
              <a:rPr lang="es-MX" b="1" u="sng" dirty="0">
                <a:latin typeface="Times New Roman" panose="02020603050405020304" pitchFamily="18" charset="0"/>
                <a:ea typeface="Times New Roman" panose="02020603050405020304" pitchFamily="18" charset="0"/>
              </a:rPr>
              <a:t>O</a:t>
            </a:r>
            <a:r>
              <a:rPr lang="es-MX" b="1" u="sng" baseline="-25000" dirty="0">
                <a:latin typeface="Times New Roman" panose="02020603050405020304" pitchFamily="18" charset="0"/>
                <a:ea typeface="Times New Roman" panose="02020603050405020304" pitchFamily="18" charset="0"/>
              </a:rPr>
              <a:t>3</a:t>
            </a:r>
            <a:endParaRPr lang="es-MX" sz="1200" b="1" u="sng"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Albita</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2NaAlSi</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a:t>
            </a:r>
            <a:r>
              <a:rPr lang="es-MX" b="1" u="sng" dirty="0">
                <a:latin typeface="Times New Roman" panose="02020603050405020304" pitchFamily="18" charset="0"/>
                <a:ea typeface="Times New Roman" panose="02020603050405020304" pitchFamily="18" charset="0"/>
              </a:rPr>
              <a:t>Na</a:t>
            </a:r>
            <a:r>
              <a:rPr lang="es-MX" b="1" u="sng" baseline="-25000" dirty="0">
                <a:latin typeface="Times New Roman" panose="02020603050405020304" pitchFamily="18" charset="0"/>
                <a:ea typeface="Times New Roman" panose="02020603050405020304" pitchFamily="18" charset="0"/>
              </a:rPr>
              <a:t>2</a:t>
            </a:r>
            <a:r>
              <a:rPr lang="es-MX" b="1" u="sng" dirty="0">
                <a:latin typeface="Times New Roman" panose="02020603050405020304" pitchFamily="18" charset="0"/>
                <a:ea typeface="Times New Roman" panose="02020603050405020304" pitchFamily="18" charset="0"/>
              </a:rPr>
              <a:t>O</a:t>
            </a:r>
            <a:r>
              <a:rPr lang="es-MX" dirty="0">
                <a:latin typeface="Times New Roman" panose="02020603050405020304" pitchFamily="18" charset="0"/>
                <a:ea typeface="Times New Roman" panose="02020603050405020304" pitchFamily="18" charset="0"/>
              </a:rPr>
              <a:t> + 6SiO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Biotita</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2KMg</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FeSi</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AlO</a:t>
            </a:r>
            <a:r>
              <a:rPr lang="es-MX" baseline="-25000" dirty="0">
                <a:latin typeface="Times New Roman" panose="02020603050405020304" pitchFamily="18" charset="0"/>
                <a:ea typeface="Times New Roman" panose="02020603050405020304" pitchFamily="18" charset="0"/>
              </a:rPr>
              <a:t>10</a:t>
            </a:r>
            <a:r>
              <a:rPr lang="es-MX" dirty="0">
                <a:latin typeface="Times New Roman" panose="02020603050405020304" pitchFamily="18" charset="0"/>
                <a:ea typeface="Times New Roman" panose="02020603050405020304" pitchFamily="18" charset="0"/>
              </a:rPr>
              <a:t>(OH)</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K</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 +6SiO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 </a:t>
            </a:r>
            <a:r>
              <a:rPr lang="es-MX" dirty="0">
                <a:latin typeface="Times New Roman" panose="02020603050405020304" pitchFamily="18" charset="0"/>
                <a:ea typeface="Times New Roman" panose="02020603050405020304" pitchFamily="18" charset="0"/>
              </a:rPr>
              <a:t>+4</a:t>
            </a:r>
            <a:r>
              <a:rPr lang="es-MX" b="1" u="sng" dirty="0">
                <a:latin typeface="Times New Roman" panose="02020603050405020304" pitchFamily="18" charset="0"/>
                <a:ea typeface="Times New Roman" panose="02020603050405020304" pitchFamily="18" charset="0"/>
              </a:rPr>
              <a:t>MgO</a:t>
            </a:r>
            <a:r>
              <a:rPr lang="es-MX" dirty="0">
                <a:latin typeface="Times New Roman" panose="02020603050405020304" pitchFamily="18" charset="0"/>
                <a:ea typeface="Times New Roman" panose="02020603050405020304" pitchFamily="18" charset="0"/>
              </a:rPr>
              <a:t> +2</a:t>
            </a:r>
            <a:r>
              <a:rPr lang="es-MX" b="1" u="sng" dirty="0">
                <a:latin typeface="Times New Roman" panose="02020603050405020304" pitchFamily="18" charset="0"/>
                <a:ea typeface="Times New Roman" panose="02020603050405020304" pitchFamily="18" charset="0"/>
              </a:rPr>
              <a:t>FeO</a:t>
            </a:r>
            <a:r>
              <a:rPr lang="es-MX" dirty="0">
                <a:latin typeface="Times New Roman" panose="02020603050405020304" pitchFamily="18" charset="0"/>
                <a:ea typeface="Times New Roman" panose="02020603050405020304" pitchFamily="18" charset="0"/>
              </a:rPr>
              <a:t> + </a:t>
            </a:r>
            <a:r>
              <a:rPr lang="es-MX" b="1" dirty="0">
                <a:latin typeface="Times New Roman" panose="02020603050405020304" pitchFamily="18" charset="0"/>
                <a:ea typeface="Times New Roman" panose="02020603050405020304" pitchFamily="18" charset="0"/>
              </a:rPr>
              <a:t>2</a:t>
            </a:r>
            <a:r>
              <a:rPr lang="es-MX" b="1" u="sng" dirty="0">
                <a:latin typeface="Times New Roman" panose="02020603050405020304" pitchFamily="18" charset="0"/>
                <a:ea typeface="Times New Roman" panose="02020603050405020304" pitchFamily="18" charset="0"/>
              </a:rPr>
              <a:t>H</a:t>
            </a:r>
            <a:r>
              <a:rPr lang="es-MX" b="1" u="sng" baseline="-25000" dirty="0">
                <a:latin typeface="Times New Roman" panose="02020603050405020304" pitchFamily="18" charset="0"/>
                <a:ea typeface="Times New Roman" panose="02020603050405020304" pitchFamily="18" charset="0"/>
              </a:rPr>
              <a:t>2</a:t>
            </a:r>
            <a:r>
              <a:rPr lang="es-MX" b="1" u="sng" dirty="0">
                <a:latin typeface="Times New Roman" panose="02020603050405020304" pitchFamily="18" charset="0"/>
                <a:ea typeface="Times New Roman" panose="02020603050405020304" pitchFamily="18" charset="0"/>
              </a:rPr>
              <a:t>O</a:t>
            </a:r>
            <a:endParaRPr lang="es-MX" sz="1200" b="1" u="sng" dirty="0">
              <a:effectLst/>
              <a:latin typeface="Times New Roman" panose="02020603050405020304" pitchFamily="18" charset="0"/>
              <a:ea typeface="Times New Roman" panose="02020603050405020304" pitchFamily="18" charset="0"/>
            </a:endParaRPr>
          </a:p>
        </p:txBody>
      </p:sp>
      <p:sp>
        <p:nvSpPr>
          <p:cNvPr id="5" name="Rectángulo 4"/>
          <p:cNvSpPr/>
          <p:nvPr/>
        </p:nvSpPr>
        <p:spPr>
          <a:xfrm>
            <a:off x="293224" y="3259876"/>
            <a:ext cx="11524527" cy="2308324"/>
          </a:xfrm>
          <a:prstGeom prst="rect">
            <a:avLst/>
          </a:prstGeom>
        </p:spPr>
        <p:txBody>
          <a:bodyPr wrap="square">
            <a:spAutoFit/>
          </a:bodyPr>
          <a:lstStyle/>
          <a:p>
            <a:pPr indent="637540" algn="just">
              <a:spcAft>
                <a:spcPts val="0"/>
              </a:spcAft>
            </a:pPr>
            <a:r>
              <a:rPr lang="es-MX" b="1" dirty="0">
                <a:latin typeface="Times New Roman" panose="02020603050405020304" pitchFamily="18" charset="0"/>
                <a:ea typeface="Times New Roman" panose="02020603050405020304" pitchFamily="18" charset="0"/>
              </a:rPr>
              <a:t>Ejercicio 2)</a:t>
            </a:r>
            <a:r>
              <a:rPr lang="es-MX" dirty="0">
                <a:latin typeface="Times New Roman" panose="02020603050405020304" pitchFamily="18" charset="0"/>
                <a:ea typeface="Times New Roman" panose="02020603050405020304" pitchFamily="18" charset="0"/>
              </a:rPr>
              <a:t> El sistema basalto esta integrado por las siguientes fases: Plagioclasa-Clinopiroxeno-Ortopiroxeno ± Olivino.  Los componentes químicos del sistema son: 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-Al</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-FeO-MgO-CaO. Los minerales expresados en los componentes de fase del sistema quedan así:</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Plagioclasa</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Na</a:t>
            </a:r>
            <a:r>
              <a:rPr lang="es-MX" baseline="-25000" dirty="0">
                <a:latin typeface="Times New Roman" panose="02020603050405020304" pitchFamily="18" charset="0"/>
                <a:ea typeface="Times New Roman" panose="02020603050405020304" pitchFamily="18" charset="0"/>
              </a:rPr>
              <a:t>0.5</a:t>
            </a:r>
            <a:r>
              <a:rPr lang="es-MX" dirty="0">
                <a:latin typeface="Times New Roman" panose="02020603050405020304" pitchFamily="18" charset="0"/>
                <a:ea typeface="Times New Roman" panose="02020603050405020304" pitchFamily="18" charset="0"/>
              </a:rPr>
              <a:t>-Ca</a:t>
            </a:r>
            <a:r>
              <a:rPr lang="es-MX" baseline="-25000" dirty="0">
                <a:latin typeface="Times New Roman" panose="02020603050405020304" pitchFamily="18" charset="0"/>
                <a:ea typeface="Times New Roman" panose="02020603050405020304" pitchFamily="18" charset="0"/>
              </a:rPr>
              <a:t>0.5</a:t>
            </a:r>
            <a:r>
              <a:rPr lang="es-MX" dirty="0">
                <a:latin typeface="Times New Roman" panose="02020603050405020304" pitchFamily="18" charset="0"/>
                <a:ea typeface="Times New Roman" panose="02020603050405020304" pitchFamily="18" charset="0"/>
              </a:rPr>
              <a:t>-Al</a:t>
            </a:r>
            <a:r>
              <a:rPr lang="es-MX" baseline="-25000" dirty="0">
                <a:latin typeface="Times New Roman" panose="02020603050405020304" pitchFamily="18" charset="0"/>
                <a:ea typeface="Times New Roman" panose="02020603050405020304" pitchFamily="18" charset="0"/>
              </a:rPr>
              <a:t>1.5</a:t>
            </a:r>
            <a:r>
              <a:rPr lang="es-MX" dirty="0">
                <a:latin typeface="Times New Roman" panose="02020603050405020304" pitchFamily="18" charset="0"/>
                <a:ea typeface="Times New Roman" panose="02020603050405020304" pitchFamily="18" charset="0"/>
              </a:rPr>
              <a:t>-Si</a:t>
            </a:r>
            <a:r>
              <a:rPr lang="es-MX" baseline="-25000" dirty="0">
                <a:latin typeface="Times New Roman" panose="02020603050405020304" pitchFamily="18" charset="0"/>
                <a:ea typeface="Times New Roman" panose="02020603050405020304" pitchFamily="18" charset="0"/>
              </a:rPr>
              <a:t>2.5</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8</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¼ </a:t>
            </a:r>
            <a:r>
              <a:rPr lang="es-MX" b="1" dirty="0">
                <a:latin typeface="Times New Roman" panose="02020603050405020304" pitchFamily="18" charset="0"/>
                <a:ea typeface="Times New Roman" panose="02020603050405020304" pitchFamily="18" charset="0"/>
              </a:rPr>
              <a:t>Na</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dirty="0">
                <a:latin typeface="Times New Roman" panose="02020603050405020304" pitchFamily="18" charset="0"/>
                <a:ea typeface="Times New Roman" panose="02020603050405020304" pitchFamily="18" charset="0"/>
              </a:rPr>
              <a:t> + ½ </a:t>
            </a:r>
            <a:r>
              <a:rPr lang="es-MX" b="1" dirty="0">
                <a:latin typeface="Times New Roman" panose="02020603050405020304" pitchFamily="18" charset="0"/>
                <a:ea typeface="Times New Roman" panose="02020603050405020304" pitchFamily="18" charset="0"/>
              </a:rPr>
              <a:t>CaO</a:t>
            </a:r>
            <a:r>
              <a:rPr lang="es-MX" dirty="0">
                <a:latin typeface="Times New Roman" panose="02020603050405020304" pitchFamily="18" charset="0"/>
                <a:ea typeface="Times New Roman" panose="02020603050405020304" pitchFamily="18" charset="0"/>
              </a:rPr>
              <a:t> + ¾ </a:t>
            </a:r>
            <a:r>
              <a:rPr lang="es-MX" b="1" dirty="0">
                <a:latin typeface="Times New Roman" panose="02020603050405020304" pitchFamily="18" charset="0"/>
                <a:ea typeface="Times New Roman" panose="02020603050405020304" pitchFamily="18" charset="0"/>
              </a:rPr>
              <a:t>Al</a:t>
            </a:r>
            <a:r>
              <a:rPr lang="es-MX" b="1" baseline="-25000" dirty="0">
                <a:latin typeface="Times New Roman" panose="02020603050405020304" pitchFamily="18" charset="0"/>
                <a:ea typeface="Times New Roman" panose="02020603050405020304" pitchFamily="18" charset="0"/>
              </a:rPr>
              <a:t>2</a:t>
            </a:r>
            <a:r>
              <a:rPr lang="es-MX" b="1" dirty="0">
                <a:latin typeface="Times New Roman" panose="02020603050405020304" pitchFamily="18" charset="0"/>
                <a:ea typeface="Times New Roman" panose="02020603050405020304" pitchFamily="18" charset="0"/>
              </a:rPr>
              <a:t>O</a:t>
            </a:r>
            <a:r>
              <a:rPr lang="es-MX" b="1" baseline="-25000" dirty="0">
                <a:latin typeface="Times New Roman" panose="02020603050405020304" pitchFamily="18" charset="0"/>
                <a:ea typeface="Times New Roman" panose="02020603050405020304" pitchFamily="18" charset="0"/>
              </a:rPr>
              <a:t>3</a:t>
            </a:r>
            <a:r>
              <a:rPr lang="es-MX" dirty="0">
                <a:latin typeface="Times New Roman" panose="02020603050405020304" pitchFamily="18" charset="0"/>
                <a:ea typeface="Times New Roman" panose="02020603050405020304" pitchFamily="18" charset="0"/>
              </a:rPr>
              <a:t> + 2.5 </a:t>
            </a:r>
            <a:r>
              <a:rPr lang="es-MX" b="1" dirty="0">
                <a:latin typeface="Times New Roman" panose="02020603050405020304" pitchFamily="18" charset="0"/>
                <a:ea typeface="Times New Roman" panose="02020603050405020304" pitchFamily="18" charset="0"/>
              </a:rPr>
              <a:t>SiO</a:t>
            </a:r>
            <a:r>
              <a:rPr lang="es-MX" b="1" baseline="-25000" dirty="0">
                <a:latin typeface="Times New Roman" panose="02020603050405020304" pitchFamily="18" charset="0"/>
                <a:ea typeface="Times New Roman" panose="02020603050405020304" pitchFamily="18" charset="0"/>
              </a:rPr>
              <a:t>2</a:t>
            </a:r>
            <a:endParaRPr lang="es-MX" sz="1200" b="1"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Ortopiroxeno</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MgFeSi</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6</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MgO</a:t>
            </a:r>
            <a:r>
              <a:rPr lang="es-MX" dirty="0">
                <a:latin typeface="Times New Roman" panose="02020603050405020304" pitchFamily="18" charset="0"/>
                <a:ea typeface="Times New Roman" panose="02020603050405020304" pitchFamily="18" charset="0"/>
              </a:rPr>
              <a:t> + </a:t>
            </a:r>
            <a:r>
              <a:rPr lang="es-MX" b="1" dirty="0" err="1">
                <a:latin typeface="Times New Roman" panose="02020603050405020304" pitchFamily="18" charset="0"/>
                <a:ea typeface="Times New Roman" panose="02020603050405020304" pitchFamily="18" charset="0"/>
              </a:rPr>
              <a:t>FeO</a:t>
            </a:r>
            <a:r>
              <a:rPr lang="es-MX" dirty="0">
                <a:latin typeface="Times New Roman" panose="02020603050405020304" pitchFamily="18" charset="0"/>
                <a:ea typeface="Times New Roman" panose="02020603050405020304" pitchFamily="18" charset="0"/>
              </a:rPr>
              <a:t> +2SiO</a:t>
            </a:r>
            <a:r>
              <a:rPr lang="es-MX" baseline="-25000" dirty="0">
                <a:latin typeface="Times New Roman" panose="02020603050405020304" pitchFamily="18" charset="0"/>
                <a:ea typeface="Times New Roman" panose="02020603050405020304" pitchFamily="18" charset="0"/>
              </a:rPr>
              <a:t>2</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b="1" dirty="0">
                <a:latin typeface="Times New Roman" panose="02020603050405020304" pitchFamily="18" charset="0"/>
                <a:ea typeface="Times New Roman" panose="02020603050405020304" pitchFamily="18" charset="0"/>
              </a:rPr>
              <a:t>Clinopiroxeno</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CaMgSi</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O</a:t>
            </a:r>
            <a:r>
              <a:rPr lang="es-MX" baseline="-25000" dirty="0">
                <a:latin typeface="Times New Roman" panose="02020603050405020304" pitchFamily="18" charset="0"/>
                <a:ea typeface="Times New Roman" panose="02020603050405020304" pitchFamily="18" charset="0"/>
              </a:rPr>
              <a:t>6</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CaO + MgO +2SiO</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   </a:t>
            </a:r>
            <a:endParaRPr lang="es-MX" sz="1200" dirty="0">
              <a:effectLst/>
              <a:latin typeface="Times New Roman" panose="02020603050405020304" pitchFamily="18" charset="0"/>
              <a:ea typeface="Times New Roman" panose="02020603050405020304" pitchFamily="18" charset="0"/>
            </a:endParaRPr>
          </a:p>
          <a:p>
            <a:pPr algn="just">
              <a:spcAft>
                <a:spcPts val="0"/>
              </a:spcAft>
            </a:pPr>
            <a:r>
              <a:rPr lang="es-MX" dirty="0">
                <a:latin typeface="Times New Roman" panose="02020603050405020304" pitchFamily="18" charset="0"/>
                <a:ea typeface="Times New Roman" panose="02020603050405020304" pitchFamily="18" charset="0"/>
              </a:rPr>
              <a:t>           </a:t>
            </a:r>
            <a:r>
              <a:rPr lang="es-MX" b="1" dirty="0">
                <a:latin typeface="Times New Roman" panose="02020603050405020304" pitchFamily="18" charset="0"/>
                <a:ea typeface="Times New Roman" panose="02020603050405020304" pitchFamily="18" charset="0"/>
              </a:rPr>
              <a:t>Olivino</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Fe</a:t>
            </a:r>
            <a:r>
              <a:rPr lang="es-MX" baseline="-25000" dirty="0">
                <a:latin typeface="Times New Roman" panose="02020603050405020304" pitchFamily="18" charset="0"/>
                <a:ea typeface="Times New Roman" panose="02020603050405020304" pitchFamily="18" charset="0"/>
              </a:rPr>
              <a:t>2</a:t>
            </a:r>
            <a:r>
              <a:rPr lang="es-MX" dirty="0">
                <a:latin typeface="Times New Roman" panose="02020603050405020304" pitchFamily="18" charset="0"/>
                <a:ea typeface="Times New Roman" panose="02020603050405020304" pitchFamily="18" charset="0"/>
              </a:rPr>
              <a:t>SiO</a:t>
            </a:r>
            <a:r>
              <a:rPr lang="es-MX" baseline="-25000" dirty="0">
                <a:latin typeface="Times New Roman" panose="02020603050405020304" pitchFamily="18" charset="0"/>
                <a:ea typeface="Times New Roman" panose="02020603050405020304" pitchFamily="18" charset="0"/>
              </a:rPr>
              <a:t>4</a:t>
            </a:r>
            <a:r>
              <a:rPr lang="es-MX" dirty="0">
                <a:latin typeface="Times New Roman" panose="02020603050405020304" pitchFamily="18" charset="0"/>
                <a:ea typeface="Times New Roman" panose="02020603050405020304" pitchFamily="18" charset="0"/>
              </a:rPr>
              <a:t>        </a:t>
            </a:r>
            <a:r>
              <a:rPr lang="es-MX" dirty="0">
                <a:latin typeface="Times New Roman" panose="02020603050405020304" pitchFamily="18" charset="0"/>
                <a:ea typeface="Times New Roman" panose="02020603050405020304" pitchFamily="18" charset="0"/>
                <a:sym typeface="Wingdings" panose="05000000000000000000" pitchFamily="2" charset="2"/>
              </a:rPr>
              <a:t></a:t>
            </a:r>
            <a:r>
              <a:rPr lang="es-MX" dirty="0">
                <a:latin typeface="Times New Roman" panose="02020603050405020304" pitchFamily="18" charset="0"/>
                <a:ea typeface="Times New Roman" panose="02020603050405020304" pitchFamily="18" charset="0"/>
              </a:rPr>
              <a:t>  2FeO + SiO</a:t>
            </a:r>
            <a:r>
              <a:rPr lang="es-MX" baseline="-25000" dirty="0">
                <a:latin typeface="Times New Roman" panose="02020603050405020304" pitchFamily="18" charset="0"/>
                <a:ea typeface="Times New Roman" panose="02020603050405020304" pitchFamily="18" charset="0"/>
              </a:rPr>
              <a:t>2</a:t>
            </a:r>
            <a:endParaRPr lang="es-MX"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02151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1540</TotalTime>
  <Words>3145</Words>
  <Application>Microsoft Office PowerPoint</Application>
  <PresentationFormat>Panorámica</PresentationFormat>
  <Paragraphs>696</Paragraphs>
  <Slides>26</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26</vt:i4>
      </vt:variant>
    </vt:vector>
  </HeadingPairs>
  <TitlesOfParts>
    <vt:vector size="32" baseType="lpstr">
      <vt:lpstr>Arial</vt:lpstr>
      <vt:lpstr>Calibri</vt:lpstr>
      <vt:lpstr>Calibri Light</vt:lpstr>
      <vt:lpstr>Times New Roman</vt:lpstr>
      <vt:lpstr>Tema de Office</vt:lpstr>
      <vt:lpstr>Equation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Óxidos de cationes importantes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Pece</dc:creator>
  <cp:lastModifiedBy>INOCENTE GUADALUPE ESPINOZA MALDONADO</cp:lastModifiedBy>
  <cp:revision>110</cp:revision>
  <dcterms:created xsi:type="dcterms:W3CDTF">2019-01-30T15:04:09Z</dcterms:created>
  <dcterms:modified xsi:type="dcterms:W3CDTF">2022-01-28T17:58:48Z</dcterms:modified>
</cp:coreProperties>
</file>