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3"/>
  </p:notesMasterIdLst>
  <p:sldIdLst>
    <p:sldId id="292" r:id="rId2"/>
    <p:sldId id="260" r:id="rId3"/>
    <p:sldId id="262" r:id="rId4"/>
    <p:sldId id="263" r:id="rId5"/>
    <p:sldId id="261" r:id="rId6"/>
    <p:sldId id="267" r:id="rId7"/>
    <p:sldId id="294" r:id="rId8"/>
    <p:sldId id="285" r:id="rId9"/>
    <p:sldId id="287" r:id="rId10"/>
    <p:sldId id="288" r:id="rId11"/>
    <p:sldId id="268" r:id="rId12"/>
    <p:sldId id="290" r:id="rId13"/>
    <p:sldId id="271" r:id="rId14"/>
    <p:sldId id="272" r:id="rId15"/>
    <p:sldId id="269" r:id="rId16"/>
    <p:sldId id="270" r:id="rId17"/>
    <p:sldId id="289" r:id="rId18"/>
    <p:sldId id="273" r:id="rId19"/>
    <p:sldId id="274" r:id="rId20"/>
    <p:sldId id="275" r:id="rId21"/>
    <p:sldId id="277" r:id="rId22"/>
    <p:sldId id="276" r:id="rId23"/>
    <p:sldId id="278" r:id="rId24"/>
    <p:sldId id="282" r:id="rId25"/>
    <p:sldId id="279" r:id="rId26"/>
    <p:sldId id="280" r:id="rId27"/>
    <p:sldId id="291" r:id="rId28"/>
    <p:sldId id="293" r:id="rId29"/>
    <p:sldId id="295" r:id="rId30"/>
    <p:sldId id="296" r:id="rId31"/>
    <p:sldId id="297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3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90B48BDA-3FE7-4866-BEF5-EE8CCBA9DB94}" type="slidenum">
              <a:rPr lang="en-US" altLang="es-MX"/>
              <a:pPr/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751711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5124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608613C3-3FD8-419D-9B6A-F8E06CC9BD60}" type="slidenum">
              <a:rPr lang="es-ES" altLang="es-MX" sz="1200">
                <a:latin typeface="Arial" charset="0"/>
              </a:rPr>
              <a:pPr algn="r" eaLnBrk="1" hangingPunct="1"/>
              <a:t>1</a:t>
            </a:fld>
            <a:endParaRPr lang="es-ES" altLang="es-MX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9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6F454-6E13-4852-BDA7-7480F30FD13D}" type="slidenum">
              <a:rPr lang="en-US" altLang="es-MX"/>
              <a:pPr/>
              <a:t>2</a:t>
            </a:fld>
            <a:endParaRPr lang="en-US" altLang="es-MX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578549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B1199-B8FD-43EB-B979-5C5D0020121E}" type="slidenum">
              <a:rPr lang="en-US" altLang="es-MX"/>
              <a:pPr/>
              <a:t>3</a:t>
            </a:fld>
            <a:endParaRPr lang="en-US" altLang="es-MX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388823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6248BB-D6B8-4332-A211-9D003894A5FC}" type="slidenum">
              <a:rPr lang="en-US" altLang="es-MX"/>
              <a:pPr/>
              <a:t>4</a:t>
            </a:fld>
            <a:endParaRPr lang="en-US" altLang="es-MX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25890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CD69F-1C8D-4AE7-8872-DDE71CAA0C9E}" type="slidenum">
              <a:rPr lang="en-US" altLang="es-MX"/>
              <a:pPr/>
              <a:t>5</a:t>
            </a:fld>
            <a:endParaRPr lang="en-US" altLang="es-MX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24043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91AFF7-26CE-4DD4-B1C5-D503CCC1131E}" type="slidenum">
              <a:rPr lang="en-US" altLang="es-MX"/>
              <a:pPr/>
              <a:t>6</a:t>
            </a:fld>
            <a:endParaRPr lang="en-US" altLang="es-MX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25454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18436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9751932-CFF5-4374-A323-37C9AE4C4676}" type="slidenum">
              <a:rPr lang="es-ES" altLang="es-MX" sz="1200">
                <a:latin typeface="Arial" charset="0"/>
              </a:rPr>
              <a:pPr algn="r" eaLnBrk="1" hangingPunct="1"/>
              <a:t>8</a:t>
            </a:fld>
            <a:endParaRPr lang="es-ES" altLang="es-MX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76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42623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76963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6DC8EB-3CFB-44C2-836F-2D9015411CC3}" type="slidenum">
              <a:rPr lang="en-US" altLang="es-MX"/>
              <a:pPr/>
              <a:t>11</a:t>
            </a:fld>
            <a:endParaRPr lang="en-US" altLang="es-MX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286588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s-MX" altLang="es-MX"/>
          </a:p>
        </p:txBody>
      </p:sp>
      <p:sp>
        <p:nvSpPr>
          <p:cNvPr id="26628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6CF37D8-5335-454C-80BE-E5D0481E053C}" type="slidenum">
              <a:rPr lang="es-MX" altLang="es-MX" sz="1200">
                <a:latin typeface="Arial" charset="0"/>
              </a:rPr>
              <a:pPr algn="r" eaLnBrk="1" hangingPunct="1"/>
              <a:t>12</a:t>
            </a:fld>
            <a:endParaRPr lang="es-MX" altLang="es-MX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236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446AE3-E80C-4EA2-A4B4-3FC648B921C7}" type="slidenum">
              <a:rPr lang="en-US" altLang="es-MX"/>
              <a:pPr/>
              <a:t>13</a:t>
            </a:fld>
            <a:endParaRPr lang="en-US" altLang="es-MX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73922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36785D-E0A6-4740-A643-79821CBB4404}" type="slidenum">
              <a:rPr lang="en-US" altLang="es-MX"/>
              <a:pPr/>
              <a:t>14</a:t>
            </a:fld>
            <a:endParaRPr lang="en-US" altLang="es-MX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286646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EFAD21-0D46-438A-9690-53416BAE6F62}" type="slidenum">
              <a:rPr lang="en-US" altLang="es-MX"/>
              <a:pPr/>
              <a:t>15</a:t>
            </a:fld>
            <a:endParaRPr lang="en-US" altLang="es-MX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49109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838F97-2376-4718-A6EE-6430D8F79096}" type="slidenum">
              <a:rPr lang="en-US" altLang="es-MX"/>
              <a:pPr/>
              <a:t>16</a:t>
            </a:fld>
            <a:endParaRPr lang="en-US" altLang="es-MX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193042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50864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14E5F-9540-4938-8C48-25F8F4B1B526}" type="slidenum">
              <a:rPr lang="en-US" altLang="es-MX"/>
              <a:pPr/>
              <a:t>18</a:t>
            </a:fld>
            <a:endParaRPr lang="en-US" altLang="es-MX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017140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7DF164-DCAE-493D-83D6-55D1ADAD052A}" type="slidenum">
              <a:rPr lang="en-US" altLang="es-MX"/>
              <a:pPr/>
              <a:t>19</a:t>
            </a:fld>
            <a:endParaRPr lang="en-US" altLang="es-MX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80477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9BFB7D-6545-4B8C-816C-185F1380B130}" type="slidenum">
              <a:rPr lang="en-US" altLang="es-MX"/>
              <a:pPr/>
              <a:t>20</a:t>
            </a:fld>
            <a:endParaRPr lang="en-US" altLang="es-MX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234508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33DC81-DFB3-4E7B-93AA-B92BCF713932}" type="slidenum">
              <a:rPr lang="en-US" altLang="es-MX"/>
              <a:pPr/>
              <a:t>21</a:t>
            </a:fld>
            <a:endParaRPr lang="en-US" altLang="es-MX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709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A6625F-7D8B-4742-B113-18598BA84312}" type="slidenum">
              <a:rPr lang="en-US" altLang="es-MX"/>
              <a:pPr/>
              <a:t>22</a:t>
            </a:fld>
            <a:endParaRPr lang="en-US" altLang="es-MX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1301532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230079-A7B8-40D8-B9D0-7CA58D117F4D}" type="slidenum">
              <a:rPr lang="en-US" altLang="es-MX"/>
              <a:pPr/>
              <a:t>23</a:t>
            </a:fld>
            <a:endParaRPr lang="en-US" altLang="es-MX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675627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3D112A-B7DB-4A59-8E23-7C22E97D5A51}" type="slidenum">
              <a:rPr lang="en-US" altLang="es-MX"/>
              <a:pPr/>
              <a:t>24</a:t>
            </a:fld>
            <a:endParaRPr lang="en-US" altLang="es-MX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01975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733323-6B2E-4820-BE18-6F29752C29FA}" type="slidenum">
              <a:rPr lang="en-US" altLang="es-MX"/>
              <a:pPr/>
              <a:t>25</a:t>
            </a:fld>
            <a:endParaRPr lang="en-US" altLang="es-MX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48555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EBEAD6-E09A-4D44-BD2B-77BE4AE811EC}" type="slidenum">
              <a:rPr lang="en-US" altLang="es-MX"/>
              <a:pPr/>
              <a:t>26</a:t>
            </a:fld>
            <a:endParaRPr lang="en-US" altLang="es-MX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0095026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59396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52201C6-B1CC-44FD-9AA8-DF2649A7E27A}" type="slidenum">
              <a:rPr lang="es-MX" altLang="es-MX" sz="1200">
                <a:latin typeface="Arial" charset="0"/>
              </a:rPr>
              <a:pPr algn="r" eaLnBrk="1" hangingPunct="1"/>
              <a:t>27</a:t>
            </a:fld>
            <a:endParaRPr lang="es-MX" altLang="es-MX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50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altLang="es-MX"/>
          </a:p>
        </p:txBody>
      </p:sp>
      <p:sp>
        <p:nvSpPr>
          <p:cNvPr id="57348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6F59C306-3FB2-4A2E-8659-74F449DB742E}" type="slidenum">
              <a:rPr lang="es-MX" altLang="es-MX" sz="1200">
                <a:latin typeface="Arial" charset="0"/>
              </a:rPr>
              <a:pPr algn="r" eaLnBrk="1" hangingPunct="1"/>
              <a:t>28</a:t>
            </a:fld>
            <a:endParaRPr lang="es-MX" altLang="es-MX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54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3BC35B-1A54-4AFD-ABE2-F605163FF798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3EE6DB-7AF8-4B7A-AB40-CB989E75E1F9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5C1311-2591-4856-B15A-68BF137542C9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600FD4-D1C9-42FC-B698-CB7114D0B459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3F9F7-936D-4F2F-862F-647436D35FF9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42C6DA-FF64-4995-A832-8D32D66031C0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D3E28-5FB8-4A3A-9C3B-29E8DA136B7F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33DA7-D46A-4270-B951-DF9D0AE17976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1C0F34-1844-484A-8D6B-10F6B9DAC10F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32DCC-DDF6-45B3-9A14-ECB00CB3EB31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9F1A0F-FF97-4FEB-AC87-7081E7CD82E2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0CEC573-3CE2-4C0E-98FE-72B8EBF0C075}" type="slidenum">
              <a:rPr lang="en-US" altLang="es-MX"/>
              <a:pPr/>
              <a:t>‹Nº›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667000"/>
            <a:ext cx="5105400" cy="838200"/>
          </a:xfrm>
        </p:spPr>
        <p:txBody>
          <a:bodyPr anchor="ctr"/>
          <a:lstStyle/>
          <a:p>
            <a:pPr eaLnBrk="1" hangingPunct="1"/>
            <a:r>
              <a:rPr lang="es-ES" altLang="es-MX" dirty="0"/>
              <a:t>Química de cristales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7197725" cy="608013"/>
          </a:xfrm>
        </p:spPr>
        <p:txBody>
          <a:bodyPr/>
          <a:lstStyle/>
          <a:p>
            <a:pPr eaLnBrk="1" hangingPunct="1"/>
            <a:r>
              <a:rPr lang="es-MX" altLang="es-MX" sz="3400"/>
              <a:t>Soluciones Sólidas en Minerales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MX" altLang="es-MX" sz="2600">
                <a:latin typeface="Tahoma" pitchFamily="34" charset="0"/>
              </a:rPr>
              <a:t>Cuando los sitios atómicos son ocupados en proporciones variables por dos o mas iones diferentes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600">
                <a:latin typeface="Tahoma" pitchFamily="34" charset="0"/>
              </a:rPr>
              <a:t>Dependiente de: </a:t>
            </a:r>
          </a:p>
          <a:p>
            <a:pPr eaLnBrk="1" hangingPunct="1"/>
            <a:r>
              <a:rPr lang="es-MX" altLang="es-MX" sz="2600">
                <a:latin typeface="Tahoma" pitchFamily="34" charset="0"/>
              </a:rPr>
              <a:t>Tamaño iónico similar (difieren en menos de  15%)</a:t>
            </a:r>
          </a:p>
          <a:p>
            <a:pPr eaLnBrk="1" hangingPunct="1"/>
            <a:r>
              <a:rPr lang="es-MX" altLang="es-MX" sz="2600">
                <a:latin typeface="Tahoma" pitchFamily="34" charset="0"/>
              </a:rPr>
              <a:t>Deben tener neutralidad electrostática</a:t>
            </a:r>
          </a:p>
          <a:p>
            <a:pPr eaLnBrk="1" hangingPunct="1"/>
            <a:r>
              <a:rPr lang="es-MX" altLang="es-MX" sz="2600">
                <a:latin typeface="Tahoma" pitchFamily="34" charset="0"/>
              </a:rPr>
              <a:t>Los sitios atómicos son fáciles de llenar a altas temperaturas … PERO al bajar la temperatura puede darse la exolusión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01000" cy="557213"/>
          </a:xfrm>
        </p:spPr>
        <p:txBody>
          <a:bodyPr/>
          <a:lstStyle/>
          <a:p>
            <a:pPr eaLnBrk="1" hangingPunct="1"/>
            <a:r>
              <a:rPr lang="es-MX" altLang="es-MX" sz="3400"/>
              <a:t>Tipos de Soluciones Sólidas</a:t>
            </a:r>
            <a:r>
              <a:rPr lang="en-US" altLang="es-MX" sz="340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077200" cy="487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s-MX" sz="2900"/>
              <a:t>1</a:t>
            </a:r>
            <a:r>
              <a:rPr lang="es-MX" altLang="es-MX" sz="2900"/>
              <a:t>)</a:t>
            </a:r>
            <a:r>
              <a:rPr lang="es-MX" altLang="es-MX" sz="2900">
                <a:solidFill>
                  <a:schemeClr val="bg1"/>
                </a:solidFill>
              </a:rPr>
              <a:t> </a:t>
            </a:r>
            <a:r>
              <a:rPr lang="es-MX" altLang="es-MX" sz="2800"/>
              <a:t>Solución sólida por sustitución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800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800"/>
              <a:t>	Simple sustitución  catiónica o aniónica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900"/>
              <a:t>		</a:t>
            </a:r>
            <a:r>
              <a:rPr lang="es-MX" altLang="es-MX" sz="2400"/>
              <a:t>e.g. Olivino (Mg,Fe)</a:t>
            </a:r>
            <a:r>
              <a:rPr lang="es-MX" altLang="es-MX" sz="2400" baseline="-18000"/>
              <a:t>2</a:t>
            </a:r>
            <a:r>
              <a:rPr lang="es-MX" altLang="es-MX" sz="2400"/>
              <a:t>SiO</a:t>
            </a:r>
            <a:r>
              <a:rPr lang="es-MX" altLang="es-MX" sz="2400" baseline="-18000"/>
              <a:t>4</a:t>
            </a:r>
            <a:r>
              <a:rPr lang="es-MX" altLang="es-MX" sz="2400"/>
              <a:t>; Esfalerita (Fe,Zn)S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900"/>
              <a:t>	Sustitución Acoplada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s-MX" sz="2900"/>
              <a:t>		e.g. Plagioclasa (Ca,Na)Al</a:t>
            </a:r>
            <a:r>
              <a:rPr lang="en-US" altLang="es-MX" sz="2900" baseline="-25000"/>
              <a:t>(1-2)</a:t>
            </a:r>
            <a:r>
              <a:rPr lang="en-US" altLang="es-MX" sz="2900"/>
              <a:t>Si</a:t>
            </a:r>
            <a:r>
              <a:rPr lang="en-US" altLang="es-MX" sz="2900" baseline="-25000"/>
              <a:t>(3-2)</a:t>
            </a:r>
            <a:r>
              <a:rPr lang="en-US" altLang="es-MX" sz="2900"/>
              <a:t>O</a:t>
            </a:r>
            <a:r>
              <a:rPr lang="en-US" altLang="es-MX" sz="2900" baseline="-25000"/>
              <a:t>8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s-MX" sz="2900"/>
              <a:t>			(Ca</a:t>
            </a:r>
            <a:r>
              <a:rPr lang="en-US" altLang="es-MX" sz="2900" baseline="30000"/>
              <a:t>2+</a:t>
            </a:r>
            <a:r>
              <a:rPr lang="en-US" altLang="es-MX" sz="2900"/>
              <a:t> + Al</a:t>
            </a:r>
            <a:r>
              <a:rPr lang="en-US" altLang="es-MX" sz="2900" baseline="30000"/>
              <a:t>3+</a:t>
            </a:r>
            <a:r>
              <a:rPr lang="en-US" altLang="es-MX" sz="2900"/>
              <a:t>  =  Na</a:t>
            </a:r>
            <a:r>
              <a:rPr lang="en-US" altLang="es-MX" sz="2900" baseline="30000"/>
              <a:t>+</a:t>
            </a:r>
            <a:r>
              <a:rPr lang="en-US" altLang="es-MX" sz="2900"/>
              <a:t> + Si</a:t>
            </a:r>
            <a:r>
              <a:rPr lang="en-US" altLang="es-MX" sz="2900" baseline="30000"/>
              <a:t>4+</a:t>
            </a:r>
            <a:r>
              <a:rPr lang="en-US" altLang="es-MX" sz="2900"/>
              <a:t>) </a:t>
            </a:r>
            <a:r>
              <a:rPr lang="en-US" altLang="es-MX" sz="2500"/>
              <a:t>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s-MX" sz="2500"/>
              <a:t>	</a:t>
            </a:r>
            <a:r>
              <a:rPr lang="es-MX" altLang="es-MX" sz="2500"/>
              <a:t>la neutralidad es preservada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557213"/>
          </a:xfrm>
        </p:spPr>
        <p:txBody>
          <a:bodyPr/>
          <a:lstStyle/>
          <a:p>
            <a:pPr eaLnBrk="1" hangingPunct="1"/>
            <a:r>
              <a:rPr lang="es-MX" altLang="es-MX" sz="3400"/>
              <a:t>Tipos de Soluciones Sólidas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s-MX" sz="2900"/>
              <a:t>2</a:t>
            </a:r>
            <a:r>
              <a:rPr lang="es-MX" altLang="es-MX" sz="2900"/>
              <a:t>)</a:t>
            </a:r>
            <a:r>
              <a:rPr lang="es-MX" altLang="es-MX" sz="2900">
                <a:solidFill>
                  <a:schemeClr val="bg1"/>
                </a:solidFill>
              </a:rPr>
              <a:t> </a:t>
            </a:r>
            <a:r>
              <a:rPr lang="es-MX" altLang="es-MX" sz="2900"/>
              <a:t>Solución Sólida Intersticial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900"/>
              <a:t>	Ocurrencia de iones y moléculas dentro de grandes cavidades en minerales (es decir, Berilo, Zeolita)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6858000" cy="762000"/>
          </a:xfrm>
        </p:spPr>
        <p:txBody>
          <a:bodyPr/>
          <a:lstStyle/>
          <a:p>
            <a:pPr eaLnBrk="1" hangingPunct="1"/>
            <a:r>
              <a:rPr lang="es-MX" altLang="es-MX"/>
              <a:t>Calculo de formula mineral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153400" cy="3962400"/>
          </a:xfrm>
        </p:spPr>
        <p:txBody>
          <a:bodyPr/>
          <a:lstStyle/>
          <a:p>
            <a:pPr algn="just" eaLnBrk="1" hangingPunct="1">
              <a:defRPr/>
            </a:pPr>
            <a:r>
              <a:rPr lang="es-MX" altLang="es-MX" sz="2600" dirty="0"/>
              <a:t>Los análisis químicos normalmente se reportan en porcentajes (% en peso) de elementos mayores u óxidos de elementos mayores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lang="es-MX" altLang="es-MX" sz="2600" dirty="0"/>
          </a:p>
          <a:p>
            <a:pPr algn="just" eaLnBrk="1" hangingPunct="1">
              <a:defRPr/>
            </a:pPr>
            <a:r>
              <a:rPr lang="es-MX" altLang="es-MX" sz="2600" dirty="0"/>
              <a:t>Para calcular la formula mineral se requiere de la transformación de porcentajes en peso a porcentajes atómicos o porcentajes molares</a:t>
            </a:r>
          </a:p>
          <a:p>
            <a:pPr eaLnBrk="1" hangingPunct="1">
              <a:defRPr/>
            </a:pPr>
            <a:endParaRPr lang="en-US" alt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01000" cy="758825"/>
          </a:xfrm>
        </p:spPr>
        <p:txBody>
          <a:bodyPr/>
          <a:lstStyle/>
          <a:p>
            <a:pPr eaLnBrk="1" hangingPunct="1"/>
            <a:r>
              <a:rPr lang="es-MX" altLang="es-MX" i="1"/>
              <a:t>Óxidos de Cationes importantes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5562600" cy="1905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MX" altLang="es-MX" sz="2000" i="1"/>
              <a:t>(con la valencia del catión en paréntesis)</a:t>
            </a:r>
          </a:p>
          <a:p>
            <a:pPr eaLnBrk="1" hangingPunct="1"/>
            <a:r>
              <a:rPr lang="en-US" altLang="es-MX" sz="2000"/>
              <a:t>SiO</a:t>
            </a:r>
            <a:r>
              <a:rPr lang="en-US" altLang="es-MX" sz="2000" baseline="-25000"/>
              <a:t>2</a:t>
            </a:r>
            <a:r>
              <a:rPr lang="en-US" altLang="es-MX" sz="2000"/>
              <a:t> TiO</a:t>
            </a:r>
            <a:r>
              <a:rPr lang="en-US" altLang="es-MX" sz="2000" baseline="-25000"/>
              <a:t>2</a:t>
            </a:r>
            <a:r>
              <a:rPr lang="en-US" altLang="es-MX" sz="2000"/>
              <a:t> (</a:t>
            </a:r>
            <a:r>
              <a:rPr lang="en-US" altLang="es-MX" sz="2000" b="1" baseline="30000"/>
              <a:t>4+</a:t>
            </a:r>
            <a:r>
              <a:rPr lang="en-US" altLang="es-MX" sz="2000"/>
              <a:t>)</a:t>
            </a:r>
          </a:p>
          <a:p>
            <a:pPr eaLnBrk="1" hangingPunct="1"/>
            <a:r>
              <a:rPr lang="en-US" altLang="es-MX" sz="2000"/>
              <a:t>Al</a:t>
            </a:r>
            <a:r>
              <a:rPr lang="en-US" altLang="es-MX" sz="2000" baseline="-25000"/>
              <a:t>2</a:t>
            </a:r>
            <a:r>
              <a:rPr lang="en-US" altLang="es-MX" sz="2000"/>
              <a:t>O</a:t>
            </a:r>
            <a:r>
              <a:rPr lang="en-US" altLang="es-MX" sz="2000" baseline="-25000"/>
              <a:t>3</a:t>
            </a:r>
            <a:r>
              <a:rPr lang="en-US" altLang="es-MX" sz="2000"/>
              <a:t> Cr</a:t>
            </a:r>
            <a:r>
              <a:rPr lang="en-US" altLang="es-MX" sz="2000" baseline="-25000"/>
              <a:t>2</a:t>
            </a:r>
            <a:r>
              <a:rPr lang="en-US" altLang="es-MX" sz="2000"/>
              <a:t>O</a:t>
            </a:r>
            <a:r>
              <a:rPr lang="en-US" altLang="es-MX" sz="2000" baseline="-25000"/>
              <a:t>3</a:t>
            </a:r>
            <a:r>
              <a:rPr lang="en-US" altLang="es-MX" sz="2000"/>
              <a:t> Fe</a:t>
            </a:r>
            <a:r>
              <a:rPr lang="en-US" altLang="es-MX" sz="2000" baseline="-25000"/>
              <a:t>2</a:t>
            </a:r>
            <a:r>
              <a:rPr lang="en-US" altLang="es-MX" sz="2000"/>
              <a:t>O</a:t>
            </a:r>
            <a:r>
              <a:rPr lang="en-US" altLang="es-MX" sz="2000" baseline="-25000"/>
              <a:t>3</a:t>
            </a:r>
            <a:r>
              <a:rPr lang="en-US" altLang="es-MX" sz="2000"/>
              <a:t> (</a:t>
            </a:r>
            <a:r>
              <a:rPr lang="en-US" altLang="es-MX" sz="2000" b="1" baseline="30000"/>
              <a:t>3+</a:t>
            </a:r>
            <a:r>
              <a:rPr lang="en-US" altLang="es-MX" sz="2000"/>
              <a:t>)</a:t>
            </a:r>
          </a:p>
          <a:p>
            <a:pPr eaLnBrk="1" hangingPunct="1"/>
            <a:r>
              <a:rPr lang="en-US" altLang="es-MX" sz="2000"/>
              <a:t>MgO MnO FeO CaO (</a:t>
            </a:r>
            <a:r>
              <a:rPr lang="en-US" altLang="es-MX" sz="2000" b="1" baseline="30000"/>
              <a:t>2+</a:t>
            </a:r>
            <a:r>
              <a:rPr lang="en-US" altLang="es-MX" sz="2000"/>
              <a:t>)</a:t>
            </a:r>
          </a:p>
          <a:p>
            <a:pPr eaLnBrk="1" hangingPunct="1"/>
            <a:r>
              <a:rPr lang="en-US" altLang="es-MX" sz="2000"/>
              <a:t>Na</a:t>
            </a:r>
            <a:r>
              <a:rPr lang="en-US" altLang="es-MX" sz="2000" baseline="-25000"/>
              <a:t>2</a:t>
            </a:r>
            <a:r>
              <a:rPr lang="en-US" altLang="es-MX" sz="2000"/>
              <a:t>O K</a:t>
            </a:r>
            <a:r>
              <a:rPr lang="en-US" altLang="es-MX" sz="2000" baseline="-25000"/>
              <a:t>2</a:t>
            </a:r>
            <a:r>
              <a:rPr lang="en-US" altLang="es-MX" sz="2000"/>
              <a:t>O H</a:t>
            </a:r>
            <a:r>
              <a:rPr lang="en-US" altLang="es-MX" sz="2000" baseline="-25000"/>
              <a:t>2</a:t>
            </a:r>
            <a:r>
              <a:rPr lang="en-US" altLang="es-MX" sz="2000"/>
              <a:t>O (</a:t>
            </a:r>
            <a:r>
              <a:rPr lang="en-US" altLang="es-MX" sz="2000" b="1" baseline="30000"/>
              <a:t>1+</a:t>
            </a:r>
            <a:r>
              <a:rPr lang="en-US" altLang="es-MX" sz="2000"/>
              <a:t>)</a:t>
            </a:r>
          </a:p>
        </p:txBody>
      </p:sp>
      <p:graphicFrame>
        <p:nvGraphicFramePr>
          <p:cNvPr id="922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637613"/>
              </p:ext>
            </p:extLst>
          </p:nvPr>
        </p:nvGraphicFramePr>
        <p:xfrm>
          <a:off x="1447800" y="3962400"/>
          <a:ext cx="6705600" cy="1920875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20875">
                <a:tc>
                  <a:txBody>
                    <a:bodyPr/>
                    <a:lstStyle>
                      <a:lvl1pPr marL="469900" indent="-4699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908050" indent="-43656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304925" indent="-3952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93863" indent="-3873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93913" indent="-398463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51113" indent="-398463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3008313" indent="-398463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65513" indent="-398463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922713" indent="-398463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469900" marR="0" lvl="0" indent="-469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s-MX" altLang="es-MX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=  silica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cs typeface="Times New Roman" pitchFamily="18" charset="0"/>
                        </a:rPr>
                        <a:t>                      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CaO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=  limo</a:t>
                      </a:r>
                      <a:b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MX" altLang="es-MX" sz="18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 alúmina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cs typeface="Times New Roman" pitchFamily="18" charset="0"/>
                        </a:rPr>
                        <a:t>                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MgO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magnesia</a:t>
                      </a:r>
                      <a:b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MX" altLang="es-MX" sz="18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 oxido f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cs typeface="Times New Roman" pitchFamily="18" charset="0"/>
                        </a:rPr>
                        <a:t>é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rrico                   </a:t>
                      </a:r>
                      <a:r>
                        <a:rPr kumimoji="0" lang="es-MX" altLang="es-MX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MnO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oxido manganoso </a:t>
                      </a:r>
                      <a:b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FeO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=  oxido ferroso                   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=  oxido mang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cs typeface="Times New Roman" pitchFamily="18" charset="0"/>
                        </a:rPr>
                        <a:t>á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nico</a:t>
                      </a:r>
                      <a:b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=  potasa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cs typeface="Times New Roman" pitchFamily="18" charset="0"/>
                        </a:rPr>
                        <a:t>                    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=   fosfato</a:t>
                      </a:r>
                      <a:b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soda                                 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TiO</a:t>
                      </a:r>
                      <a:r>
                        <a:rPr kumimoji="0" lang="es-MX" altLang="es-MX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MX" alt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=   </a:t>
                      </a:r>
                      <a:r>
                        <a:rPr kumimoji="0" lang="es-MX" altLang="es-MX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titania</a:t>
                      </a:r>
                      <a:endParaRPr kumimoji="0" lang="es-MX" alt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35" marB="4573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04800" y="838200"/>
          <a:ext cx="8610599" cy="5867400"/>
        </p:xfrm>
        <a:graphic>
          <a:graphicData uri="http://schemas.openxmlformats.org/drawingml/2006/table">
            <a:tbl>
              <a:tblPr firstRow="1" firstCol="1" bandRow="1"/>
              <a:tblGrid>
                <a:gridCol w="101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92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0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86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39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Peso molecular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Factor oxigeno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Peso molecular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Factor oxigeno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Peso molecular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Factor oxigeno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50.98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BaO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153.34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CaO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56.08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Ce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164.12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76.00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lang="es-MX" sz="16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140.91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EuO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167.96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79.85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FeO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71.85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Gd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181.25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HfO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210.49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47.10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La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162.90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14.94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MgO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40.30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78.94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MnO</a:t>
                      </a:r>
                      <a:endParaRPr lang="es-MX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70.94</a:t>
                      </a:r>
                      <a:endParaRPr lang="es-MX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30.99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Nb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132.90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168.24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NiO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74.71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MX" sz="16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70.97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PbO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223.20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164.91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Rb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93.47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60.08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Sm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174.40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SrO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103.62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Ta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220.95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600" b="1" baseline="-25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79.90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270.03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74.94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90.94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0.4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5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112.91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1.5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ZrO</a:t>
                      </a:r>
                      <a:r>
                        <a:rPr lang="es-MX" sz="16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123.22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528" name="1 Título"/>
          <p:cNvSpPr>
            <a:spLocks noGrp="1"/>
          </p:cNvSpPr>
          <p:nvPr>
            <p:ph type="title" idx="4294967295"/>
          </p:nvPr>
        </p:nvSpPr>
        <p:spPr>
          <a:xfrm>
            <a:off x="1676400" y="152400"/>
            <a:ext cx="5943600" cy="561975"/>
          </a:xfrm>
        </p:spPr>
        <p:txBody>
          <a:bodyPr anchor="ctr"/>
          <a:lstStyle/>
          <a:p>
            <a:r>
              <a:rPr lang="es-MX" altLang="es-MX" sz="2500" b="1"/>
              <a:t>Óxidos de cationes importantes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 idx="4294967295"/>
          </p:nvPr>
        </p:nvSpPr>
        <p:spPr>
          <a:xfrm>
            <a:off x="533400" y="76200"/>
            <a:ext cx="7848600" cy="566738"/>
          </a:xfrm>
        </p:spPr>
        <p:txBody>
          <a:bodyPr anchor="ctr"/>
          <a:lstStyle/>
          <a:p>
            <a:r>
              <a:rPr lang="es-MX" altLang="es-MX" sz="2100" b="1"/>
              <a:t>Numero de oxígenos o cationes para normalización 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762000"/>
            <a:ext cx="9055100" cy="4929188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>
          <a:xfrm>
            <a:off x="990601" y="99206"/>
            <a:ext cx="6629399" cy="6681989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>
          <a:xfrm>
            <a:off x="381000" y="990600"/>
            <a:ext cx="8686800" cy="4705350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139825"/>
          </a:xfrm>
        </p:spPr>
        <p:txBody>
          <a:bodyPr/>
          <a:lstStyle/>
          <a:p>
            <a:pPr eaLnBrk="1" hangingPunct="1"/>
            <a:r>
              <a:rPr lang="es-MX" altLang="es-MX" sz="2400" b="1" i="1"/>
              <a:t>Problema 1</a:t>
            </a:r>
            <a:br>
              <a:rPr lang="es-MX" altLang="es-MX" sz="2400" i="1"/>
            </a:br>
            <a:r>
              <a:rPr lang="es-MX" altLang="es-MX" sz="1800" i="1"/>
              <a:t>Calcular la formula del mineral  con  los siguientes % de peso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3276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s-MX" altLang="es-MX" sz="2600" i="1" dirty="0"/>
          </a:p>
          <a:p>
            <a:pPr eaLnBrk="1" hangingPunct="1">
              <a:lnSpc>
                <a:spcPct val="80000"/>
              </a:lnSpc>
            </a:pPr>
            <a:r>
              <a:rPr lang="es-MX" altLang="es-MX" sz="1500" b="1" dirty="0"/>
              <a:t>Oxido % Peso    P.F.G      Moles       </a:t>
            </a:r>
            <a:r>
              <a:rPr lang="es-MX" altLang="es-MX" sz="1500" b="1" dirty="0" err="1"/>
              <a:t>Moles</a:t>
            </a:r>
            <a:r>
              <a:rPr lang="es-MX" altLang="es-MX" sz="1500" b="1" dirty="0"/>
              <a:t>          </a:t>
            </a:r>
            <a:r>
              <a:rPr lang="es-MX" altLang="es-MX" sz="1500" b="1" dirty="0" err="1"/>
              <a:t>Moles</a:t>
            </a:r>
            <a:endParaRPr lang="es-MX" altLang="es-MX" sz="15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altLang="es-MX" sz="1500" b="1" dirty="0"/>
              <a:t>                                  Oxido     </a:t>
            </a:r>
            <a:r>
              <a:rPr lang="es-MX" altLang="es-MX" sz="1500" b="1" dirty="0" err="1"/>
              <a:t>Oxido</a:t>
            </a:r>
            <a:r>
              <a:rPr lang="es-MX" altLang="es-MX" sz="1500" b="1" dirty="0"/>
              <a:t>       Catión         </a:t>
            </a:r>
            <a:r>
              <a:rPr lang="es-MX" altLang="es-MX" sz="1500" b="1" dirty="0" err="1"/>
              <a:t>Anion</a:t>
            </a:r>
            <a:r>
              <a:rPr lang="es-MX" altLang="es-MX" sz="1500" b="1" dirty="0"/>
              <a:t> (O)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500" b="1" dirty="0">
                <a:solidFill>
                  <a:srgbClr val="FF0000"/>
                </a:solidFill>
              </a:rPr>
              <a:t>SiO</a:t>
            </a:r>
            <a:r>
              <a:rPr lang="es-MX" altLang="es-MX" sz="1500" b="1" baseline="-25000" dirty="0">
                <a:solidFill>
                  <a:srgbClr val="FF0000"/>
                </a:solidFill>
              </a:rPr>
              <a:t>2</a:t>
            </a:r>
            <a:r>
              <a:rPr lang="es-MX" altLang="es-MX" sz="1500" b="1" dirty="0">
                <a:solidFill>
                  <a:srgbClr val="FF0000"/>
                </a:solidFill>
              </a:rPr>
              <a:t>    59.85     60.086    0.9960     0.9960        1.9920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500" b="1" dirty="0" err="1">
                <a:solidFill>
                  <a:srgbClr val="FF0000"/>
                </a:solidFill>
              </a:rPr>
              <a:t>MgO</a:t>
            </a:r>
            <a:r>
              <a:rPr lang="es-MX" altLang="es-MX" sz="1500" b="1" dirty="0">
                <a:solidFill>
                  <a:srgbClr val="FF0000"/>
                </a:solidFill>
              </a:rPr>
              <a:t>    40.15     40.312    0.9960     0.9960        0.9960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500" b="1" dirty="0">
                <a:solidFill>
                  <a:srgbClr val="FF0000"/>
                </a:solidFill>
              </a:rPr>
              <a:t>          100.00                                                        2.9980≈3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altLang="es-MX" sz="1800" b="1" dirty="0"/>
          </a:p>
          <a:p>
            <a:pPr eaLnBrk="1" hangingPunct="1">
              <a:lnSpc>
                <a:spcPct val="80000"/>
              </a:lnSpc>
            </a:pPr>
            <a:r>
              <a:rPr lang="es-MX" altLang="es-MX" sz="1800" b="1" dirty="0"/>
              <a:t>Cocientes molares Mg : Si : O = 1 : 1 : 3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800" b="1" dirty="0"/>
              <a:t>La Formula es: </a:t>
            </a:r>
            <a:r>
              <a:rPr lang="es-MX" altLang="es-MX" sz="1800" b="1" dirty="0">
                <a:solidFill>
                  <a:srgbClr val="FF0000"/>
                </a:solidFill>
              </a:rPr>
              <a:t>MgSiO</a:t>
            </a:r>
            <a:r>
              <a:rPr lang="es-MX" altLang="es-MX" sz="1800" b="1" baseline="-25000" dirty="0">
                <a:solidFill>
                  <a:srgbClr val="FF0000"/>
                </a:solidFill>
              </a:rPr>
              <a:t>3</a:t>
            </a:r>
            <a:endParaRPr lang="es-MX" altLang="es-MX" sz="18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s-MX" altLang="es-MX" sz="1800" b="1" dirty="0">
                <a:solidFill>
                  <a:srgbClr val="FF0000"/>
                </a:solidFill>
              </a:rPr>
              <a:t>2x(MgSiO</a:t>
            </a:r>
            <a:r>
              <a:rPr lang="es-MX" altLang="es-MX" sz="1800" b="1" baseline="-25000" dirty="0">
                <a:solidFill>
                  <a:srgbClr val="FF0000"/>
                </a:solidFill>
              </a:rPr>
              <a:t>3</a:t>
            </a:r>
            <a:r>
              <a:rPr lang="es-MX" altLang="es-MX" sz="1800" b="1" dirty="0">
                <a:solidFill>
                  <a:srgbClr val="FF0000"/>
                </a:solidFill>
              </a:rPr>
              <a:t>) =   Mg</a:t>
            </a:r>
            <a:r>
              <a:rPr lang="es-MX" altLang="es-MX" sz="1800" b="1" baseline="-25000" dirty="0">
                <a:solidFill>
                  <a:srgbClr val="FF0000"/>
                </a:solidFill>
              </a:rPr>
              <a:t>2</a:t>
            </a:r>
            <a:r>
              <a:rPr lang="es-MX" altLang="es-MX" sz="1800" b="1" dirty="0">
                <a:solidFill>
                  <a:srgbClr val="FF0000"/>
                </a:solidFill>
              </a:rPr>
              <a:t>Si</a:t>
            </a:r>
            <a:r>
              <a:rPr lang="es-MX" altLang="es-MX" sz="1800" b="1" baseline="-25000" dirty="0">
                <a:solidFill>
                  <a:srgbClr val="FF0000"/>
                </a:solidFill>
              </a:rPr>
              <a:t>2</a:t>
            </a:r>
            <a:r>
              <a:rPr lang="es-MX" altLang="es-MX" sz="1800" b="1" dirty="0">
                <a:solidFill>
                  <a:srgbClr val="FF0000"/>
                </a:solidFill>
              </a:rPr>
              <a:t>O</a:t>
            </a:r>
            <a:r>
              <a:rPr lang="es-MX" altLang="es-MX" sz="1800" b="1" baseline="-25000" dirty="0">
                <a:solidFill>
                  <a:srgbClr val="FF0000"/>
                </a:solidFill>
              </a:rPr>
              <a:t>6</a:t>
            </a:r>
            <a:r>
              <a:rPr lang="es-MX" altLang="es-MX" sz="1800" b="1" dirty="0">
                <a:solidFill>
                  <a:srgbClr val="FF0000"/>
                </a:solidFill>
              </a:rPr>
              <a:t> ortopiroxeno Enstatita (En)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16764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6019800" y="3200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3" name="Conector recto de flecha 2"/>
          <p:cNvCxnSpPr/>
          <p:nvPr/>
        </p:nvCxnSpPr>
        <p:spPr bwMode="auto">
          <a:xfrm flipH="1">
            <a:off x="4267200" y="2971800"/>
            <a:ext cx="5334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Conector recto de flecha 8"/>
          <p:cNvCxnSpPr/>
          <p:nvPr/>
        </p:nvCxnSpPr>
        <p:spPr bwMode="auto">
          <a:xfrm flipH="1">
            <a:off x="3657600" y="3200400"/>
            <a:ext cx="1143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Conector recto de flecha 10"/>
          <p:cNvCxnSpPr/>
          <p:nvPr/>
        </p:nvCxnSpPr>
        <p:spPr bwMode="auto">
          <a:xfrm flipH="1">
            <a:off x="4724400" y="3390900"/>
            <a:ext cx="1447800" cy="419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7" name="Group 4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546446"/>
              </p:ext>
            </p:extLst>
          </p:nvPr>
        </p:nvGraphicFramePr>
        <p:xfrm>
          <a:off x="571500" y="1428750"/>
          <a:ext cx="8178800" cy="1941514"/>
        </p:xfrm>
        <a:graphic>
          <a:graphicData uri="http://schemas.openxmlformats.org/drawingml/2006/table">
            <a:tbl>
              <a:tblPr/>
              <a:tblGrid>
                <a:gridCol w="296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5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08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15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38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Olivino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en Peso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Peso molecular 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Proporción molecular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Prop. Atómica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 Cationes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Prop. Atómica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 oxígenos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Cationes por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s-ES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oxígenos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Lugar</a:t>
                      </a:r>
                      <a:endParaRPr kumimoji="0" lang="es-ES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cristalográfico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es-MX" altLang="es-MX" sz="1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34.96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60.09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0.5817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0.5817</a:t>
                      </a:r>
                      <a:endParaRPr kumimoji="0" lang="es-MX" altLang="es-MX" sz="10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1.1634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0.9888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Z≈1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FeO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36.77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71.85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0.5109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0.5109</a:t>
                      </a:r>
                      <a:endParaRPr kumimoji="0" lang="es-MX" altLang="es-MX" sz="10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0.5109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0.8685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MgO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27.04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40.31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0.6708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0.6708</a:t>
                      </a:r>
                      <a:endParaRPr kumimoji="0" lang="es-MX" altLang="es-MX" sz="10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0.6708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1.1403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MnO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0.52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70.94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0.0073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0.0073</a:t>
                      </a:r>
                      <a:endParaRPr kumimoji="0" lang="es-MX" altLang="es-MX" sz="10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0.0073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0.0124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MX" altLang="es-MX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99.29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=B/C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 * No. </a:t>
                      </a:r>
                      <a:r>
                        <a:rPr kumimoji="0" lang="es-MX" altLang="es-MX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Cat</a:t>
                      </a: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s-MX" altLang="es-MX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Form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Σ=2.3524</a:t>
                      </a:r>
                      <a:endParaRPr kumimoji="0" lang="es-MX" altLang="es-MX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G=1.7*E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s-MX" altLang="es-MX" sz="1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MX" altLang="es-MX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ZO</a:t>
                      </a:r>
                      <a:r>
                        <a:rPr kumimoji="0" lang="es-MX" altLang="es-MX" sz="10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MX" altLang="es-MX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684" name="Rectangle 430"/>
          <p:cNvSpPr>
            <a:spLocks noChangeArrowheads="1"/>
          </p:cNvSpPr>
          <p:nvPr/>
        </p:nvSpPr>
        <p:spPr bwMode="auto">
          <a:xfrm>
            <a:off x="900113" y="549275"/>
            <a:ext cx="669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s-MX" altLang="es-MX" b="1">
                <a:latin typeface="Times New Roman" pitchFamily="18" charset="0"/>
              </a:rPr>
              <a:t>CÁLCULO DE LA FORMULA DE UN ORTOSILICATO </a:t>
            </a:r>
          </a:p>
          <a:p>
            <a:pPr algn="ctr" eaLnBrk="1" hangingPunct="1"/>
            <a:r>
              <a:rPr lang="es-MX" altLang="es-MX" b="1">
                <a:latin typeface="Times New Roman" pitchFamily="18" charset="0"/>
              </a:rPr>
              <a:t>A PARTIR DE SU ANALISIS QUÍMICO (porcentajes de óxidos)  </a:t>
            </a:r>
          </a:p>
        </p:txBody>
      </p:sp>
      <p:sp>
        <p:nvSpPr>
          <p:cNvPr id="25685" name="Rectangle 43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MX" altLang="es-MX">
              <a:latin typeface="Arial" charset="0"/>
            </a:endParaRPr>
          </a:p>
        </p:txBody>
      </p:sp>
      <p:graphicFrame>
        <p:nvGraphicFramePr>
          <p:cNvPr id="25686" name="Object 4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266496"/>
              </p:ext>
            </p:extLst>
          </p:nvPr>
        </p:nvGraphicFramePr>
        <p:xfrm>
          <a:off x="5257800" y="3428999"/>
          <a:ext cx="1371600" cy="401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3" name="Equation" r:id="rId4" imgW="990360" imgH="291960" progId="Equation.DSMT4">
                  <p:embed/>
                </p:oleObj>
              </mc:Choice>
              <mc:Fallback>
                <p:oleObj name="Equation" r:id="rId4" imgW="990360" imgH="291960" progId="Equation.DSMT4">
                  <p:embed/>
                  <p:pic>
                    <p:nvPicPr>
                      <p:cNvPr id="0" name="Object 4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428999"/>
                        <a:ext cx="1371600" cy="40168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88 CuadroTexto"/>
          <p:cNvSpPr txBox="1"/>
          <p:nvPr/>
        </p:nvSpPr>
        <p:spPr>
          <a:xfrm>
            <a:off x="457200" y="4000500"/>
            <a:ext cx="83296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dirty="0">
                <a:latin typeface="Arial" pitchFamily="34" charset="0"/>
              </a:rPr>
              <a:t>Utilizando la formula general de los olivinos </a:t>
            </a:r>
            <a:r>
              <a:rPr lang="es-MX" b="1" dirty="0">
                <a:latin typeface="Arial" pitchFamily="34" charset="0"/>
              </a:rPr>
              <a:t>X</a:t>
            </a:r>
            <a:r>
              <a:rPr lang="es-MX" baseline="-25000" dirty="0">
                <a:latin typeface="Arial" pitchFamily="34" charset="0"/>
              </a:rPr>
              <a:t>2</a:t>
            </a:r>
            <a:r>
              <a:rPr lang="es-MX" b="1" dirty="0">
                <a:latin typeface="Arial" pitchFamily="34" charset="0"/>
              </a:rPr>
              <a:t>ZO</a:t>
            </a:r>
            <a:r>
              <a:rPr lang="es-MX" baseline="-25000" dirty="0">
                <a:latin typeface="Arial" pitchFamily="34" charset="0"/>
              </a:rPr>
              <a:t>4</a:t>
            </a:r>
            <a:r>
              <a:rPr lang="es-MX" dirty="0">
                <a:latin typeface="Arial" pitchFamily="34" charset="0"/>
              </a:rPr>
              <a:t>, ubicamos a los elementos </a:t>
            </a:r>
          </a:p>
          <a:p>
            <a:pPr eaLnBrk="1" hangingPunct="1">
              <a:defRPr/>
            </a:pPr>
            <a:r>
              <a:rPr lang="es-MX" dirty="0">
                <a:latin typeface="Arial" pitchFamily="34" charset="0"/>
              </a:rPr>
              <a:t>presentes en sus proporciones por cada oxigeno (</a:t>
            </a:r>
            <a:r>
              <a:rPr lang="es-MX" b="1" dirty="0" err="1">
                <a:latin typeface="Arial" pitchFamily="34" charset="0"/>
              </a:rPr>
              <a:t>Mg,Mn,Fe</a:t>
            </a:r>
            <a:r>
              <a:rPr lang="es-MX" dirty="0">
                <a:latin typeface="Arial" pitchFamily="34" charset="0"/>
              </a:rPr>
              <a:t>)</a:t>
            </a:r>
            <a:r>
              <a:rPr lang="es-MX" baseline="-25000" dirty="0">
                <a:latin typeface="Arial" pitchFamily="34" charset="0"/>
              </a:rPr>
              <a:t>2</a:t>
            </a:r>
            <a:r>
              <a:rPr lang="es-MX" b="1" dirty="0">
                <a:latin typeface="Arial" pitchFamily="34" charset="0"/>
              </a:rPr>
              <a:t>SiO</a:t>
            </a:r>
            <a:r>
              <a:rPr lang="es-MX" baseline="-25000" dirty="0">
                <a:latin typeface="Arial" pitchFamily="34" charset="0"/>
              </a:rPr>
              <a:t>4</a:t>
            </a:r>
            <a:r>
              <a:rPr lang="es-MX" dirty="0">
                <a:latin typeface="Arial" pitchFamily="34" charset="0"/>
              </a:rPr>
              <a:t> de esta </a:t>
            </a:r>
          </a:p>
          <a:p>
            <a:pPr eaLnBrk="1" hangingPunct="1">
              <a:defRPr/>
            </a:pPr>
            <a:r>
              <a:rPr lang="es-MX" dirty="0">
                <a:latin typeface="Arial" pitchFamily="34" charset="0"/>
              </a:rPr>
              <a:t>forma la formula del mineral es: </a:t>
            </a:r>
          </a:p>
          <a:p>
            <a:pPr eaLnBrk="1" hangingPunct="1">
              <a:defRPr/>
            </a:pPr>
            <a:r>
              <a:rPr lang="es-MX" dirty="0">
                <a:latin typeface="Arial" pitchFamily="34" charset="0"/>
              </a:rPr>
              <a:t>                                                        (</a:t>
            </a:r>
            <a:r>
              <a:rPr lang="es-MX" b="1" dirty="0">
                <a:latin typeface="+mn-lt"/>
              </a:rPr>
              <a:t>Mg</a:t>
            </a:r>
            <a:r>
              <a:rPr lang="es-MX" baseline="-25000" dirty="0">
                <a:latin typeface="+mn-lt"/>
                <a:cs typeface="Times New Roman" pitchFamily="18" charset="0"/>
              </a:rPr>
              <a:t>1.14</a:t>
            </a:r>
            <a:r>
              <a:rPr lang="es-MX" dirty="0">
                <a:latin typeface="+mn-lt"/>
                <a:cs typeface="Times New Roman" pitchFamily="18" charset="0"/>
              </a:rPr>
              <a:t>, </a:t>
            </a:r>
            <a:r>
              <a:rPr lang="es-MX" b="1" dirty="0">
                <a:latin typeface="+mn-lt"/>
                <a:cs typeface="Times New Roman" pitchFamily="18" charset="0"/>
              </a:rPr>
              <a:t>Mn</a:t>
            </a:r>
            <a:r>
              <a:rPr lang="es-MX" baseline="-25000" dirty="0">
                <a:latin typeface="+mn-lt"/>
              </a:rPr>
              <a:t>0.0124</a:t>
            </a:r>
            <a:r>
              <a:rPr lang="es-MX" dirty="0">
                <a:latin typeface="+mn-lt"/>
              </a:rPr>
              <a:t>, </a:t>
            </a:r>
            <a:r>
              <a:rPr lang="es-MX" b="1" dirty="0">
                <a:latin typeface="+mn-lt"/>
              </a:rPr>
              <a:t>Fe</a:t>
            </a:r>
            <a:r>
              <a:rPr lang="es-MX" baseline="-25000" dirty="0">
                <a:latin typeface="+mn-lt"/>
                <a:cs typeface="Times New Roman" pitchFamily="18" charset="0"/>
              </a:rPr>
              <a:t>0.86</a:t>
            </a:r>
            <a:r>
              <a:rPr lang="es-MX" dirty="0">
                <a:latin typeface="+mn-lt"/>
                <a:cs typeface="Times New Roman" pitchFamily="18" charset="0"/>
              </a:rPr>
              <a:t>)</a:t>
            </a:r>
            <a:r>
              <a:rPr lang="es-MX" baseline="-25000" dirty="0">
                <a:latin typeface="+mn-lt"/>
                <a:cs typeface="Times New Roman" pitchFamily="18" charset="0"/>
              </a:rPr>
              <a:t>2</a:t>
            </a:r>
            <a:r>
              <a:rPr lang="es-MX" b="1" dirty="0">
                <a:latin typeface="+mn-lt"/>
                <a:cs typeface="Times New Roman" pitchFamily="18" charset="0"/>
              </a:rPr>
              <a:t>Si</a:t>
            </a:r>
            <a:r>
              <a:rPr lang="es-MX" baseline="-25000" dirty="0">
                <a:latin typeface="+mn-lt"/>
                <a:cs typeface="Times New Roman" pitchFamily="18" charset="0"/>
              </a:rPr>
              <a:t>1</a:t>
            </a:r>
            <a:r>
              <a:rPr lang="es-MX" b="1" dirty="0">
                <a:latin typeface="+mn-lt"/>
                <a:cs typeface="Times New Roman" pitchFamily="18" charset="0"/>
              </a:rPr>
              <a:t>O</a:t>
            </a:r>
            <a:r>
              <a:rPr lang="es-MX" baseline="-25000" dirty="0">
                <a:latin typeface="+mn-lt"/>
                <a:cs typeface="Times New Roman" pitchFamily="18" charset="0"/>
              </a:rPr>
              <a:t>4</a:t>
            </a:r>
            <a:endParaRPr lang="es-MX" dirty="0">
              <a:latin typeface="Arial" pitchFamily="34" charset="0"/>
            </a:endParaRPr>
          </a:p>
        </p:txBody>
      </p:sp>
      <p:cxnSp>
        <p:nvCxnSpPr>
          <p:cNvPr id="25688" name="3 Conector recto de flecha"/>
          <p:cNvCxnSpPr>
            <a:cxnSpLocks noChangeShapeType="1"/>
          </p:cNvCxnSpPr>
          <p:nvPr/>
        </p:nvCxnSpPr>
        <p:spPr bwMode="auto">
          <a:xfrm flipH="1">
            <a:off x="5562600" y="3276600"/>
            <a:ext cx="22860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689" name="5 Conector recto de flecha"/>
          <p:cNvCxnSpPr>
            <a:cxnSpLocks noChangeShapeType="1"/>
          </p:cNvCxnSpPr>
          <p:nvPr/>
        </p:nvCxnSpPr>
        <p:spPr bwMode="auto">
          <a:xfrm>
            <a:off x="5334000" y="4267200"/>
            <a:ext cx="0" cy="533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graphicFrame>
        <p:nvGraphicFramePr>
          <p:cNvPr id="25690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834157"/>
              </p:ext>
            </p:extLst>
          </p:nvPr>
        </p:nvGraphicFramePr>
        <p:xfrm>
          <a:off x="609600" y="5334000"/>
          <a:ext cx="7924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4" name="Equation" r:id="rId6" imgW="4533900" imgH="660400" progId="Equation.DSMT4">
                  <p:embed/>
                </p:oleObj>
              </mc:Choice>
              <mc:Fallback>
                <p:oleObj name="Equation" r:id="rId6" imgW="4533900" imgH="660400" progId="Equation.DSMT4">
                  <p:embed/>
                  <p:pic>
                    <p:nvPicPr>
                      <p:cNvPr id="0" name="3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334000"/>
                        <a:ext cx="7924800" cy="1143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895600" y="369570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G=1.7*E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5181600" y="4834257"/>
            <a:ext cx="533400" cy="360329"/>
            <a:chOff x="5257800" y="4777599"/>
            <a:chExt cx="533400" cy="360329"/>
          </a:xfrm>
        </p:grpSpPr>
        <p:cxnSp>
          <p:nvCxnSpPr>
            <p:cNvPr id="5" name="Conector recto 4"/>
            <p:cNvCxnSpPr/>
            <p:nvPr/>
          </p:nvCxnSpPr>
          <p:spPr bwMode="auto">
            <a:xfrm>
              <a:off x="5257800" y="4800600"/>
              <a:ext cx="533400" cy="33732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 bwMode="auto">
            <a:xfrm flipV="1">
              <a:off x="5257800" y="4777599"/>
              <a:ext cx="457200" cy="327801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216025"/>
          </a:xfrm>
        </p:spPr>
        <p:txBody>
          <a:bodyPr/>
          <a:lstStyle/>
          <a:p>
            <a:pPr eaLnBrk="1" hangingPunct="1"/>
            <a:r>
              <a:rPr lang="es-MX" altLang="es-MX" sz="3400" i="1"/>
              <a:t>Problema 3: Soluciones Sólidas </a:t>
            </a:r>
            <a:br>
              <a:rPr lang="es-MX" altLang="es-MX" sz="3400" i="1"/>
            </a:br>
            <a:r>
              <a:rPr lang="es-MX" altLang="es-MX" sz="3400" i="1"/>
              <a:t>de %’s en peso a formula</a:t>
            </a:r>
            <a:endParaRPr lang="es-MX" altLang="es-MX" sz="34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196262" cy="4724400"/>
          </a:xfrm>
        </p:spPr>
        <p:txBody>
          <a:bodyPr/>
          <a:lstStyle/>
          <a:p>
            <a:pPr eaLnBrk="1" hangingPunct="1">
              <a:defRPr/>
            </a:pPr>
            <a:r>
              <a:rPr lang="es-MX" altLang="es-MX" i="1" dirty="0"/>
              <a:t>Feldespato alcalino puede existir en cualquier composición entre NaAlSi</a:t>
            </a:r>
            <a:r>
              <a:rPr lang="es-MX" altLang="es-MX" i="1" baseline="-25000" dirty="0"/>
              <a:t>3</a:t>
            </a:r>
            <a:r>
              <a:rPr lang="es-MX" altLang="es-MX" i="1" dirty="0"/>
              <a:t>O</a:t>
            </a:r>
            <a:r>
              <a:rPr lang="es-MX" altLang="es-MX" i="1" baseline="-25000" dirty="0"/>
              <a:t>8</a:t>
            </a:r>
            <a:r>
              <a:rPr lang="es-MX" altLang="es-MX" i="1" dirty="0"/>
              <a:t> y KAlSi</a:t>
            </a:r>
            <a:r>
              <a:rPr lang="es-MX" altLang="es-MX" i="1" baseline="-25000" dirty="0"/>
              <a:t>3</a:t>
            </a:r>
            <a:r>
              <a:rPr lang="es-MX" altLang="es-MX" i="1" dirty="0"/>
              <a:t>O</a:t>
            </a:r>
            <a:r>
              <a:rPr lang="es-MX" altLang="es-MX" i="1" baseline="-25000" dirty="0"/>
              <a:t>8</a:t>
            </a:r>
            <a:r>
              <a:rPr lang="es-MX" altLang="es-MX" i="1" dirty="0"/>
              <a:t> </a:t>
            </a:r>
            <a:r>
              <a:rPr lang="es-MX" altLang="es-MX" sz="1600" i="1" dirty="0">
                <a:latin typeface="Tahoma" pitchFamily="34" charset="0"/>
              </a:rPr>
              <a:t>(</a:t>
            </a:r>
            <a:r>
              <a:rPr lang="es-MX" altLang="es-MX" sz="1600" b="1" i="1" dirty="0">
                <a:latin typeface="Tahoma" pitchFamily="34" charset="0"/>
              </a:rPr>
              <a:t>Albita, Sanidino, Ortoclasa, Microclina</a:t>
            </a:r>
            <a:r>
              <a:rPr lang="es-MX" altLang="es-MX" sz="1600" i="1" dirty="0">
                <a:latin typeface="Tahoma" pitchFamily="34" charset="0"/>
              </a:rPr>
              <a:t>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s-MX" altLang="es-MX" sz="1600" i="1" dirty="0">
              <a:latin typeface="Tahoma" pitchFamily="34" charset="0"/>
            </a:endParaRPr>
          </a:p>
          <a:p>
            <a:pPr eaLnBrk="1" hangingPunct="1">
              <a:defRPr/>
            </a:pPr>
            <a:r>
              <a:rPr lang="es-MX" altLang="es-MX" i="1" dirty="0"/>
              <a:t>La formula tiene 8 oxígenos: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altLang="es-MX" i="1" dirty="0"/>
              <a:t>             (</a:t>
            </a:r>
            <a:r>
              <a:rPr lang="es-MX" altLang="es-MX" i="1" dirty="0" err="1"/>
              <a:t>Na,K</a:t>
            </a:r>
            <a:r>
              <a:rPr lang="es-MX" altLang="es-MX" i="1" dirty="0"/>
              <a:t>)AlSi</a:t>
            </a:r>
            <a:r>
              <a:rPr lang="es-MX" altLang="es-MX" i="1" baseline="-25000" dirty="0"/>
              <a:t>3</a:t>
            </a:r>
            <a:r>
              <a:rPr lang="es-MX" altLang="es-MX" i="1" dirty="0"/>
              <a:t>O</a:t>
            </a:r>
            <a:r>
              <a:rPr lang="es-MX" altLang="es-MX" i="1" baseline="-25000" dirty="0"/>
              <a:t>8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MX" altLang="es-MX" i="1" baseline="-25000" dirty="0"/>
          </a:p>
          <a:p>
            <a:pPr eaLnBrk="1" hangingPunct="1">
              <a:defRPr/>
            </a:pPr>
            <a:r>
              <a:rPr lang="es-MX" altLang="es-MX" sz="2400" i="1" dirty="0"/>
              <a:t>Los álcalis pueden substituir en cualquier proporción, pero el álcalis total a Al es 1 a 1.</a:t>
            </a:r>
            <a:endParaRPr lang="es-MX" altLang="es-MX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MX" sz="3200" i="1" dirty="0"/>
              <a:t>Problema 3 (</a:t>
            </a:r>
            <a:r>
              <a:rPr lang="es-MX" altLang="es-MX" sz="3200" i="1" dirty="0" err="1"/>
              <a:t>cont</a:t>
            </a:r>
            <a:r>
              <a:rPr lang="es-MX" altLang="es-MX" sz="3200" i="1" dirty="0"/>
              <a:t>’) Soluciones Sólidas</a:t>
            </a:r>
            <a:br>
              <a:rPr lang="es-MX" altLang="es-MX" sz="3200" i="1" dirty="0"/>
            </a:br>
            <a:r>
              <a:rPr lang="es-MX" altLang="es-MX" sz="3200" i="1" dirty="0"/>
              <a:t>de %’s en peso a Formula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8392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b="1" dirty="0"/>
              <a:t>Oxido     %         P.F.G.     Moles      </a:t>
            </a:r>
            <a:r>
              <a:rPr lang="es-MX" altLang="es-MX" sz="1700" b="1" dirty="0" err="1"/>
              <a:t>Moles</a:t>
            </a:r>
            <a:r>
              <a:rPr lang="es-MX" altLang="es-MX" sz="1700" b="1" dirty="0"/>
              <a:t>      </a:t>
            </a:r>
            <a:r>
              <a:rPr lang="es-MX" altLang="es-MX" sz="1700" b="1" dirty="0" err="1"/>
              <a:t>Moles</a:t>
            </a:r>
            <a:r>
              <a:rPr lang="es-MX" altLang="es-MX" sz="1700" b="1" dirty="0"/>
              <a:t>          </a:t>
            </a:r>
            <a:r>
              <a:rPr lang="es-MX" altLang="es-MX" sz="1700" b="1" dirty="0" err="1"/>
              <a:t>Cation</a:t>
            </a:r>
            <a:r>
              <a:rPr lang="es-MX" altLang="es-MX" sz="1700" b="1" dirty="0"/>
              <a:t> X 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altLang="es-MX" sz="1700" b="1" dirty="0"/>
              <a:t>                  Peso       Oxido     </a:t>
            </a:r>
            <a:r>
              <a:rPr lang="es-MX" altLang="es-MX" sz="1700" b="1" dirty="0" err="1"/>
              <a:t>Oxido</a:t>
            </a:r>
            <a:r>
              <a:rPr lang="es-MX" altLang="es-MX" sz="1700" b="1" dirty="0"/>
              <a:t>       Catión     Anión (O)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dirty="0"/>
              <a:t>SiO</a:t>
            </a:r>
            <a:r>
              <a:rPr lang="es-MX" altLang="es-MX" sz="1700" baseline="-25000" dirty="0"/>
              <a:t>2</a:t>
            </a:r>
            <a:r>
              <a:rPr lang="es-MX" altLang="es-MX" sz="1700" dirty="0"/>
              <a:t>    68.20     60.086    1.1350       1.1350     2.2701        2.993≈3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dirty="0"/>
              <a:t>Al</a:t>
            </a:r>
            <a:r>
              <a:rPr lang="es-MX" altLang="es-MX" sz="1700" baseline="-25000" dirty="0"/>
              <a:t>2</a:t>
            </a:r>
            <a:r>
              <a:rPr lang="es-MX" altLang="es-MX" sz="1700" dirty="0"/>
              <a:t>O</a:t>
            </a:r>
            <a:r>
              <a:rPr lang="es-MX" altLang="es-MX" sz="1700" baseline="-25000" dirty="0"/>
              <a:t>3</a:t>
            </a:r>
            <a:r>
              <a:rPr lang="es-MX" altLang="es-MX" sz="1700" dirty="0"/>
              <a:t>  19.29    101.963    0.1892       0.3784     0.5676        0.999≈1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dirty="0"/>
              <a:t>Na</a:t>
            </a:r>
            <a:r>
              <a:rPr lang="es-MX" altLang="es-MX" sz="1700" baseline="-25000" dirty="0"/>
              <a:t>2</a:t>
            </a:r>
            <a:r>
              <a:rPr lang="es-MX" altLang="es-MX" sz="1700" dirty="0"/>
              <a:t>O   10.20     61.979    0.1646       0.3291     0.1646        0.869≈</a:t>
            </a:r>
            <a:r>
              <a:rPr lang="es-MX" altLang="es-MX" sz="1700" b="1" dirty="0"/>
              <a:t>0.87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dirty="0"/>
              <a:t>K</a:t>
            </a:r>
            <a:r>
              <a:rPr lang="es-MX" altLang="es-MX" sz="1700" baseline="-25000" dirty="0"/>
              <a:t>2</a:t>
            </a:r>
            <a:r>
              <a:rPr lang="es-MX" altLang="es-MX" sz="1700" dirty="0"/>
              <a:t>O       2.32     94.204     0.0246     0.0493      0.0246        </a:t>
            </a:r>
            <a:r>
              <a:rPr lang="es-MX" altLang="es-MX" sz="1700" b="1" dirty="0"/>
              <a:t>0.138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700" dirty="0"/>
              <a:t>          100.00                                                  </a:t>
            </a:r>
            <a:r>
              <a:rPr lang="es-MX" altLang="es-MX" sz="1800" dirty="0"/>
              <a:t>3.0269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altLang="es-MX" sz="2000" b="1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600" b="1" dirty="0"/>
              <a:t> </a:t>
            </a:r>
            <a:r>
              <a:rPr lang="es-MX" altLang="es-MX" sz="1400" b="1" dirty="0"/>
              <a:t>Unidades : %’s peso [g/FU] / P.F.G. [g/mol] </a:t>
            </a:r>
            <a:r>
              <a:rPr lang="es-MX" altLang="es-MX" sz="1400" b="1" dirty="0">
                <a:sym typeface="Wingdings" pitchFamily="2" charset="2"/>
              </a:rPr>
              <a:t> moles\FU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dirty="0">
                <a:solidFill>
                  <a:srgbClr val="FF0000"/>
                </a:solidFill>
              </a:rPr>
              <a:t>3.0269 oxígenos </a:t>
            </a:r>
            <a:r>
              <a:rPr lang="es-MX" altLang="es-MX" sz="1400" b="1" dirty="0"/>
              <a:t>es erróneo para este mineral, debería  tener </a:t>
            </a:r>
            <a:r>
              <a:rPr lang="es-MX" altLang="es-MX" sz="1400" b="1" dirty="0">
                <a:solidFill>
                  <a:srgbClr val="FF0000"/>
                </a:solidFill>
              </a:rPr>
              <a:t>8 oxígenos.</a:t>
            </a:r>
            <a:r>
              <a:rPr lang="es-MX" altLang="es-MX" sz="1400" b="1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dirty="0"/>
              <a:t>Para corregir este error se crea un factor de corrección, el cual se obtiene dividiendo los </a:t>
            </a:r>
            <a:r>
              <a:rPr lang="es-MX" altLang="es-MX" sz="1400" b="1" dirty="0">
                <a:solidFill>
                  <a:srgbClr val="FF0000"/>
                </a:solidFill>
              </a:rPr>
              <a:t>8 oxígeno</a:t>
            </a:r>
            <a:r>
              <a:rPr lang="es-MX" altLang="es-MX" sz="1400" b="1" dirty="0"/>
              <a:t>s entre el </a:t>
            </a:r>
            <a:r>
              <a:rPr lang="es-MX" altLang="es-MX" sz="1400" b="1" dirty="0">
                <a:solidFill>
                  <a:srgbClr val="FF0000"/>
                </a:solidFill>
              </a:rPr>
              <a:t>total de moles de anión</a:t>
            </a:r>
            <a:r>
              <a:rPr lang="es-MX" altLang="es-MX" sz="1400" b="1" dirty="0"/>
              <a:t> (oxígenos)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u="sng" dirty="0">
                <a:solidFill>
                  <a:srgbClr val="FF0000"/>
                </a:solidFill>
              </a:rPr>
              <a:t>(8.000/3.0269 )=2.6429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dirty="0"/>
              <a:t>Se multiplican las moles te catión por el factor de corrección (</a:t>
            </a:r>
            <a:r>
              <a:rPr lang="es-MX" altLang="es-MX" sz="1400" b="1" u="sng" dirty="0">
                <a:solidFill>
                  <a:srgbClr val="FF0000"/>
                </a:solidFill>
              </a:rPr>
              <a:t>2.6429</a:t>
            </a:r>
            <a:r>
              <a:rPr lang="es-MX" altLang="es-MX" sz="1400" b="1" dirty="0"/>
              <a:t>) para obtener los cationes por cada oxigeno en la formula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dirty="0"/>
              <a:t>Proporción molar </a:t>
            </a:r>
            <a:r>
              <a:rPr lang="es-MX" altLang="es-MX" sz="1400" b="1" dirty="0" err="1"/>
              <a:t>Na</a:t>
            </a:r>
            <a:r>
              <a:rPr lang="es-MX" altLang="es-MX" sz="1400" b="1" dirty="0"/>
              <a:t> 0.87, K 0.13, Al 1.000, Si ~3.0,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altLang="es-MX" sz="1400" b="1" dirty="0"/>
              <a:t>       calculada como  cationes por cada  8 oxígenos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MX" altLang="es-MX" sz="1400" b="1" dirty="0"/>
              <a:t>Observar, ahora </a:t>
            </a:r>
            <a:r>
              <a:rPr lang="es-MX" altLang="es-MX" sz="1400" b="1" dirty="0" err="1"/>
              <a:t>Na</a:t>
            </a:r>
            <a:r>
              <a:rPr lang="es-MX" altLang="es-MX" sz="1400" b="1" dirty="0"/>
              <a:t> + K = 1.00, como se requiere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s-MX" altLang="es-MX" sz="1400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s-MX" sz="1400" dirty="0"/>
              <a:t>	</a:t>
            </a:r>
            <a:r>
              <a:rPr lang="en-US" altLang="es-MX" sz="2400" dirty="0"/>
              <a:t>Na</a:t>
            </a:r>
            <a:r>
              <a:rPr lang="en-US" altLang="es-MX" sz="2400" b="1" baseline="-25000" dirty="0"/>
              <a:t>0.87</a:t>
            </a:r>
            <a:r>
              <a:rPr lang="en-US" altLang="es-MX" sz="2400" dirty="0"/>
              <a:t>K</a:t>
            </a:r>
            <a:r>
              <a:rPr lang="en-US" altLang="es-MX" sz="2400" b="1" baseline="-25000" dirty="0"/>
              <a:t>0.13</a:t>
            </a:r>
            <a:r>
              <a:rPr lang="en-US" altLang="es-MX" sz="2400" dirty="0"/>
              <a:t>AlSi</a:t>
            </a:r>
            <a:r>
              <a:rPr lang="en-US" altLang="es-MX" sz="2400" b="1" baseline="-25000" dirty="0"/>
              <a:t>3</a:t>
            </a:r>
            <a:r>
              <a:rPr lang="en-US" altLang="es-MX" sz="2400" dirty="0"/>
              <a:t>O</a:t>
            </a:r>
            <a:r>
              <a:rPr lang="en-US" altLang="es-MX" sz="2400" b="1" baseline="-25000" dirty="0"/>
              <a:t>8</a:t>
            </a: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600200" y="335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9701" name="Line 4"/>
          <p:cNvSpPr>
            <a:spLocks noChangeShapeType="1"/>
          </p:cNvSpPr>
          <p:nvPr/>
        </p:nvSpPr>
        <p:spPr bwMode="auto">
          <a:xfrm>
            <a:off x="6096000" y="332422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3" name="2 Conector recto de flecha"/>
          <p:cNvCxnSpPr/>
          <p:nvPr/>
        </p:nvCxnSpPr>
        <p:spPr bwMode="auto">
          <a:xfrm flipV="1">
            <a:off x="1447800" y="3505200"/>
            <a:ext cx="4648200" cy="685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703" name="4 Conector recto de flecha"/>
          <p:cNvCxnSpPr>
            <a:cxnSpLocks noChangeShapeType="1"/>
          </p:cNvCxnSpPr>
          <p:nvPr/>
        </p:nvCxnSpPr>
        <p:spPr bwMode="auto">
          <a:xfrm flipV="1">
            <a:off x="4114800" y="3048000"/>
            <a:ext cx="3429000" cy="31829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" name="Rectángulo 1"/>
          <p:cNvSpPr/>
          <p:nvPr/>
        </p:nvSpPr>
        <p:spPr>
          <a:xfrm>
            <a:off x="4114800" y="3581400"/>
            <a:ext cx="1798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F.N.=2.6429</a:t>
            </a:r>
          </a:p>
        </p:txBody>
      </p:sp>
      <p:cxnSp>
        <p:nvCxnSpPr>
          <p:cNvPr id="5" name="Conector recto de flecha 4"/>
          <p:cNvCxnSpPr/>
          <p:nvPr/>
        </p:nvCxnSpPr>
        <p:spPr bwMode="auto">
          <a:xfrm flipV="1">
            <a:off x="3276600" y="3810000"/>
            <a:ext cx="1828800" cy="990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5943600" cy="987425"/>
          </a:xfrm>
        </p:spPr>
        <p:txBody>
          <a:bodyPr/>
          <a:lstStyle/>
          <a:p>
            <a:pPr algn="ctr" eaLnBrk="1" hangingPunct="1"/>
            <a:r>
              <a:rPr lang="es-MX" altLang="es-MX" sz="2800" i="1"/>
              <a:t>Problema 2</a:t>
            </a:r>
            <a:br>
              <a:rPr lang="es-MX" altLang="es-MX" sz="2800" i="1"/>
            </a:br>
            <a:r>
              <a:rPr lang="es-MX" altLang="es-MX" sz="2800" i="1"/>
              <a:t>De Formula a % de pesos</a:t>
            </a:r>
            <a:endParaRPr lang="es-MX" altLang="es-MX" sz="34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0010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s-MX" altLang="es-MX" i="1" dirty="0"/>
              <a:t>La formula de Cianita es </a:t>
            </a:r>
            <a:r>
              <a:rPr lang="es-MX" altLang="es-MX" b="1" i="1" dirty="0"/>
              <a:t>Al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SiO</a:t>
            </a:r>
            <a:r>
              <a:rPr lang="es-MX" altLang="es-MX" b="1" i="1" baseline="-25000" dirty="0"/>
              <a:t>5</a:t>
            </a:r>
          </a:p>
          <a:p>
            <a:pPr eaLnBrk="1" hangingPunct="1">
              <a:defRPr/>
            </a:pPr>
            <a:r>
              <a:rPr lang="es-MX" altLang="es-MX" i="1" dirty="0"/>
              <a:t>Calcular los % en peso de los óxidos: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s-MX" altLang="es-MX" b="1" i="1" dirty="0"/>
              <a:t>Al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SiO</a:t>
            </a:r>
            <a:r>
              <a:rPr lang="es-MX" altLang="es-MX" b="1" i="1" baseline="-25000" dirty="0"/>
              <a:t>5</a:t>
            </a:r>
            <a:r>
              <a:rPr lang="es-MX" altLang="es-MX" i="1" dirty="0"/>
              <a:t>=</a:t>
            </a:r>
            <a:r>
              <a:rPr lang="es-MX" altLang="es-MX" b="1" i="1" dirty="0"/>
              <a:t>Al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O</a:t>
            </a:r>
            <a:r>
              <a:rPr lang="es-MX" altLang="es-MX" b="1" i="1" baseline="-25000" dirty="0"/>
              <a:t>3</a:t>
            </a:r>
            <a:r>
              <a:rPr lang="es-MX" altLang="es-MX" i="1" dirty="0"/>
              <a:t>+</a:t>
            </a:r>
            <a:r>
              <a:rPr lang="es-MX" altLang="es-MX" b="1" i="1" dirty="0"/>
              <a:t>SiO</a:t>
            </a:r>
            <a:r>
              <a:rPr lang="es-MX" altLang="es-MX" b="1" i="1" baseline="-25000" dirty="0"/>
              <a:t>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altLang="es-MX" dirty="0"/>
              <a:t>      – </a:t>
            </a:r>
            <a:r>
              <a:rPr lang="es-MX" altLang="es-MX" b="1" i="1" dirty="0"/>
              <a:t>SiO</a:t>
            </a:r>
            <a:r>
              <a:rPr lang="es-MX" altLang="es-MX" b="1" i="1" baseline="-25000" dirty="0"/>
              <a:t>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altLang="es-MX" b="1" dirty="0"/>
              <a:t>      – </a:t>
            </a:r>
            <a:r>
              <a:rPr lang="es-MX" altLang="es-MX" b="1" i="1" dirty="0"/>
              <a:t>Al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O</a:t>
            </a:r>
            <a:r>
              <a:rPr lang="es-MX" altLang="es-MX" b="1" i="1" baseline="-25000" dirty="0"/>
              <a:t>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01000" cy="685800"/>
          </a:xfrm>
        </p:spPr>
        <p:txBody>
          <a:bodyPr/>
          <a:lstStyle/>
          <a:p>
            <a:pPr eaLnBrk="1" hangingPunct="1"/>
            <a:r>
              <a:rPr lang="en-US" altLang="es-MX" sz="3400" i="1"/>
              <a:t>Cianita: Al</a:t>
            </a:r>
            <a:r>
              <a:rPr lang="en-US" altLang="es-MX" sz="3400" i="1" baseline="-25000"/>
              <a:t>2</a:t>
            </a:r>
            <a:r>
              <a:rPr lang="en-US" altLang="es-MX" sz="3400" i="1"/>
              <a:t>SiO</a:t>
            </a:r>
            <a:r>
              <a:rPr lang="en-US" altLang="es-MX" sz="3400" i="1" baseline="-25000"/>
              <a:t>5</a:t>
            </a:r>
            <a:endParaRPr lang="en-US" altLang="es-MX" sz="3400" baseline="-250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577263" cy="2362200"/>
          </a:xfrm>
        </p:spPr>
        <p:txBody>
          <a:bodyPr/>
          <a:lstStyle/>
          <a:p>
            <a:pPr eaLnBrk="1" hangingPunct="1"/>
            <a:r>
              <a:rPr lang="es-MX" altLang="es-MX" sz="2200"/>
              <a:t> </a:t>
            </a:r>
            <a:r>
              <a:rPr lang="es-MX" altLang="es-MX" sz="2000" b="1"/>
              <a:t>Oxido  Moles  % Mol       Gramos                 %’s peso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000" b="1"/>
              <a:t>                   PFG     Oxido         Oxido</a:t>
            </a:r>
            <a:endParaRPr lang="es-MX" altLang="es-MX" sz="2000"/>
          </a:p>
          <a:p>
            <a:pPr eaLnBrk="1" hangingPunct="1"/>
            <a:endParaRPr lang="es-MX" altLang="es-MX" sz="2200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609600" y="2667000"/>
            <a:ext cx="853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609600" y="2895600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s-MX" sz="2000"/>
              <a:t>• </a:t>
            </a:r>
            <a:r>
              <a:rPr lang="en-US" altLang="es-MX" sz="2000" b="1"/>
              <a:t>SiO</a:t>
            </a:r>
            <a:r>
              <a:rPr lang="en-US" altLang="es-MX" sz="2000" b="1" baseline="-25000"/>
              <a:t>2</a:t>
            </a:r>
            <a:r>
              <a:rPr lang="en-US" altLang="es-MX" sz="2000" b="1"/>
              <a:t>     1         60.086      60.086     </a:t>
            </a:r>
            <a:r>
              <a:rPr lang="en-US" altLang="es-MX" sz="1200" b="1"/>
              <a:t>(60/162)*100</a:t>
            </a:r>
            <a:r>
              <a:rPr lang="en-US" altLang="es-MX" sz="2000" b="1"/>
              <a:t>     37.08</a:t>
            </a:r>
          </a:p>
          <a:p>
            <a:r>
              <a:rPr lang="en-US" altLang="es-MX" sz="2000"/>
              <a:t>• </a:t>
            </a:r>
            <a:r>
              <a:rPr lang="en-US" altLang="es-MX" sz="2000" b="1"/>
              <a:t>Al</a:t>
            </a:r>
            <a:r>
              <a:rPr lang="en-US" altLang="es-MX" sz="2000" b="1" baseline="-25000"/>
              <a:t>2</a:t>
            </a:r>
            <a:r>
              <a:rPr lang="en-US" altLang="es-MX" sz="2000" b="1"/>
              <a:t>O</a:t>
            </a:r>
            <a:r>
              <a:rPr lang="en-US" altLang="es-MX" sz="2000" b="1" baseline="-25000"/>
              <a:t>3</a:t>
            </a:r>
            <a:r>
              <a:rPr lang="en-US" altLang="es-MX" sz="2000" b="1"/>
              <a:t>    1       101.963    101.963   </a:t>
            </a:r>
            <a:r>
              <a:rPr lang="en-US" altLang="es-MX" sz="1200" b="1"/>
              <a:t>(102/162)*100 </a:t>
            </a:r>
            <a:r>
              <a:rPr lang="en-US" altLang="es-MX" sz="2000" b="1"/>
              <a:t>    62.92</a:t>
            </a:r>
          </a:p>
          <a:p>
            <a:r>
              <a:rPr lang="en-US" altLang="es-MX"/>
              <a:t>•                        Peso formula </a:t>
            </a:r>
            <a:r>
              <a:rPr lang="en-US" altLang="es-MX" sz="2000" b="1"/>
              <a:t>162.049                     100.00%</a:t>
            </a:r>
            <a:endParaRPr lang="en-US" altLang="es-MX" sz="2000"/>
          </a:p>
          <a:p>
            <a:endParaRPr lang="en-US" altLang="es-MX" sz="2000" b="1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4343400" y="3581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7543800" y="3505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758825"/>
          </a:xfrm>
        </p:spPr>
        <p:txBody>
          <a:bodyPr/>
          <a:lstStyle/>
          <a:p>
            <a:pPr eaLnBrk="1" hangingPunct="1"/>
            <a:r>
              <a:rPr lang="en-US" altLang="es-MX" i="1"/>
              <a:t>Cianita: Al</a:t>
            </a:r>
            <a:r>
              <a:rPr lang="en-US" altLang="es-MX" i="1" baseline="-25000"/>
              <a:t>2</a:t>
            </a:r>
            <a:r>
              <a:rPr lang="en-US" altLang="es-MX" i="1"/>
              <a:t>SiO</a:t>
            </a:r>
            <a:r>
              <a:rPr lang="en-US" altLang="es-MX" i="1" baseline="-25000"/>
              <a:t>5</a:t>
            </a:r>
          </a:p>
        </p:txBody>
      </p:sp>
      <p:grpSp>
        <p:nvGrpSpPr>
          <p:cNvPr id="35843" name="Group 12"/>
          <p:cNvGrpSpPr>
            <a:grpSpLocks/>
          </p:cNvGrpSpPr>
          <p:nvPr/>
        </p:nvGrpSpPr>
        <p:grpSpPr bwMode="auto">
          <a:xfrm>
            <a:off x="904875" y="1905000"/>
            <a:ext cx="7200900" cy="1857375"/>
            <a:chOff x="1701" y="8437"/>
            <a:chExt cx="8460" cy="1800"/>
          </a:xfrm>
        </p:grpSpPr>
        <p:pic>
          <p:nvPicPr>
            <p:cNvPr id="35848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 t="-68413" b="-25734"/>
            <a:stretch>
              <a:fillRect/>
            </a:stretch>
          </p:blipFill>
          <p:spPr bwMode="auto">
            <a:xfrm>
              <a:off x="1701" y="8437"/>
              <a:ext cx="8460" cy="1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5849" name="Text Box 14"/>
            <p:cNvSpPr txBox="1">
              <a:spLocks noChangeArrowheads="1"/>
            </p:cNvSpPr>
            <p:nvPr/>
          </p:nvSpPr>
          <p:spPr bwMode="auto">
            <a:xfrm>
              <a:off x="4401" y="9676"/>
              <a:ext cx="2880" cy="2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r>
                <a:rPr lang="es-MX" altLang="es-MX" sz="1200">
                  <a:latin typeface="Times New Roman" pitchFamily="18" charset="0"/>
                </a:rPr>
                <a:t>Porcentaje en peso (%)</a:t>
              </a:r>
              <a:endParaRPr lang="es-ES" altLang="es-MX">
                <a:latin typeface="Arial" charset="0"/>
              </a:endParaRPr>
            </a:p>
          </p:txBody>
        </p:sp>
        <p:sp>
          <p:nvSpPr>
            <p:cNvPr id="35850" name="Text Box 15"/>
            <p:cNvSpPr txBox="1">
              <a:spLocks noChangeArrowheads="1"/>
            </p:cNvSpPr>
            <p:nvPr/>
          </p:nvSpPr>
          <p:spPr bwMode="auto">
            <a:xfrm>
              <a:off x="3861" y="8617"/>
              <a:ext cx="108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s-MX" altLang="es-MX" sz="1200">
                  <a:latin typeface="Times New Roman" pitchFamily="18" charset="0"/>
                </a:rPr>
                <a:t>Cianita</a:t>
              </a:r>
              <a:endParaRPr lang="es-ES" altLang="es-MX">
                <a:latin typeface="Arial" charset="0"/>
              </a:endParaRPr>
            </a:p>
          </p:txBody>
        </p:sp>
      </p:grpSp>
      <p:grpSp>
        <p:nvGrpSpPr>
          <p:cNvPr id="35844" name="Group 16"/>
          <p:cNvGrpSpPr>
            <a:grpSpLocks/>
          </p:cNvGrpSpPr>
          <p:nvPr/>
        </p:nvGrpSpPr>
        <p:grpSpPr bwMode="auto">
          <a:xfrm>
            <a:off x="1188632" y="3948113"/>
            <a:ext cx="6480175" cy="1844675"/>
            <a:chOff x="1962" y="13477"/>
            <a:chExt cx="8640" cy="2340"/>
          </a:xfrm>
        </p:grpSpPr>
        <p:pic>
          <p:nvPicPr>
            <p:cNvPr id="35845" name="Picture 17"/>
            <p:cNvPicPr>
              <a:picLocks noChangeAspect="1" noChangeArrowheads="1"/>
            </p:cNvPicPr>
            <p:nvPr/>
          </p:nvPicPr>
          <p:blipFill>
            <a:blip r:embed="rId4" cstate="print"/>
            <a:srcRect t="-66132" b="-102527"/>
            <a:stretch>
              <a:fillRect/>
            </a:stretch>
          </p:blipFill>
          <p:spPr bwMode="auto">
            <a:xfrm>
              <a:off x="1962" y="13477"/>
              <a:ext cx="8640" cy="23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5846" name="Text Box 18"/>
            <p:cNvSpPr txBox="1">
              <a:spLocks noChangeArrowheads="1"/>
            </p:cNvSpPr>
            <p:nvPr/>
          </p:nvSpPr>
          <p:spPr bwMode="auto">
            <a:xfrm>
              <a:off x="5121" y="13657"/>
              <a:ext cx="144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s-MX" altLang="es-MX" sz="1200">
                  <a:latin typeface="Times New Roman" pitchFamily="18" charset="0"/>
                </a:rPr>
                <a:t>Cianita</a:t>
              </a:r>
              <a:endParaRPr lang="es-ES" altLang="es-MX">
                <a:latin typeface="Arial" charset="0"/>
              </a:endParaRPr>
            </a:p>
          </p:txBody>
        </p:sp>
        <p:sp>
          <p:nvSpPr>
            <p:cNvPr id="35847" name="Text Box 19"/>
            <p:cNvSpPr txBox="1">
              <a:spLocks noChangeArrowheads="1"/>
            </p:cNvSpPr>
            <p:nvPr/>
          </p:nvSpPr>
          <p:spPr bwMode="auto">
            <a:xfrm>
              <a:off x="4041" y="14917"/>
              <a:ext cx="34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s-MX" altLang="es-MX" sz="1200">
                  <a:latin typeface="Times New Roman" pitchFamily="18" charset="0"/>
                </a:rPr>
                <a:t>Porcentaje molecular (%)</a:t>
              </a:r>
              <a:endParaRPr lang="es-ES" altLang="es-MX"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001000" cy="609600"/>
          </a:xfrm>
        </p:spPr>
        <p:txBody>
          <a:bodyPr/>
          <a:lstStyle/>
          <a:p>
            <a:pPr algn="ctr" eaLnBrk="1" hangingPunct="1"/>
            <a:r>
              <a:rPr lang="es-MX" altLang="es-MX" sz="3400" i="1"/>
              <a:t>Varias Soluciones Solidas</a:t>
            </a:r>
            <a:endParaRPr lang="es-MX" altLang="es-MX" sz="34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915400" cy="4267200"/>
          </a:xfrm>
        </p:spPr>
        <p:txBody>
          <a:bodyPr/>
          <a:lstStyle/>
          <a:p>
            <a:pPr eaLnBrk="1" hangingPunct="1"/>
            <a:r>
              <a:rPr lang="es-MX" altLang="es-MX" sz="2600" i="1" dirty="0"/>
              <a:t>Feldespato-alcalino</a:t>
            </a:r>
          </a:p>
          <a:p>
            <a:pPr eaLnBrk="1" hangingPunct="1"/>
            <a:r>
              <a:rPr lang="es-MX" altLang="es-MX" sz="2600" i="1" dirty="0"/>
              <a:t>NaAlSi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8</a:t>
            </a:r>
            <a:r>
              <a:rPr lang="es-MX" altLang="es-MX" sz="2600" i="1" dirty="0"/>
              <a:t> - KAlSi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8</a:t>
            </a:r>
          </a:p>
          <a:p>
            <a:pPr eaLnBrk="1" hangingPunct="1"/>
            <a:r>
              <a:rPr lang="es-MX" altLang="es-MX" sz="2400" i="1" dirty="0"/>
              <a:t>Ortopiroxenos:</a:t>
            </a:r>
            <a:endParaRPr lang="es-MX" altLang="es-MX" sz="4200" i="1" dirty="0"/>
          </a:p>
          <a:p>
            <a:pPr eaLnBrk="1" hangingPunct="1"/>
            <a:r>
              <a:rPr lang="es-MX" altLang="es-MX" sz="2600" b="1" i="1" u="sng" dirty="0"/>
              <a:t>MgSiO</a:t>
            </a:r>
            <a:r>
              <a:rPr lang="es-MX" altLang="es-MX" sz="2600" b="1" i="1" u="sng" baseline="-25000" dirty="0"/>
              <a:t>3</a:t>
            </a:r>
            <a:r>
              <a:rPr lang="es-MX" altLang="es-MX" sz="2600" b="1" i="1" u="sng" dirty="0"/>
              <a:t>- FeSiO</a:t>
            </a:r>
            <a:r>
              <a:rPr lang="es-MX" altLang="es-MX" sz="2600" b="1" i="1" u="sng" baseline="-25000" dirty="0"/>
              <a:t>3</a:t>
            </a:r>
            <a:r>
              <a:rPr lang="es-MX" altLang="es-MX" sz="2600" b="1" i="1" u="sng" dirty="0"/>
              <a:t> Enstatita(En)-</a:t>
            </a:r>
            <a:r>
              <a:rPr lang="es-MX" altLang="es-MX" sz="2600" b="1" i="1" u="sng" dirty="0" err="1"/>
              <a:t>Ferrosilita</a:t>
            </a:r>
            <a:r>
              <a:rPr lang="es-MX" altLang="es-MX" sz="2600" b="1" i="1" u="sng" dirty="0"/>
              <a:t>(</a:t>
            </a:r>
            <a:r>
              <a:rPr lang="es-MX" altLang="es-MX" sz="2600" b="1" i="1" u="sng" dirty="0" err="1"/>
              <a:t>Fs</a:t>
            </a:r>
            <a:r>
              <a:rPr lang="es-MX" altLang="es-MX" sz="2600" b="1" i="1" u="sng" dirty="0"/>
              <a:t>)</a:t>
            </a:r>
            <a:endParaRPr lang="es-MX" altLang="es-MX" sz="1400" b="1" i="1" u="sng" dirty="0"/>
          </a:p>
          <a:p>
            <a:pPr eaLnBrk="1" hangingPunct="1"/>
            <a:r>
              <a:rPr lang="es-MX" altLang="es-MX" sz="2600" i="1" dirty="0"/>
              <a:t>MgCaSi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6</a:t>
            </a:r>
            <a:r>
              <a:rPr lang="es-MX" altLang="es-MX" sz="2600" i="1" dirty="0"/>
              <a:t>-FeCaSi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6</a:t>
            </a:r>
            <a:r>
              <a:rPr lang="es-MX" altLang="es-MX" sz="2600" i="1" dirty="0"/>
              <a:t> Diopsida-Hedenbergita</a:t>
            </a:r>
          </a:p>
          <a:p>
            <a:pPr eaLnBrk="1" hangingPunct="1"/>
            <a:r>
              <a:rPr lang="es-MX" altLang="es-MX" sz="2600" i="1" dirty="0"/>
              <a:t>Olivinos:</a:t>
            </a:r>
          </a:p>
          <a:p>
            <a:pPr eaLnBrk="1" hangingPunct="1"/>
            <a:r>
              <a:rPr lang="es-MX" altLang="es-MX" sz="2600" i="1" dirty="0"/>
              <a:t>Mg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SiO</a:t>
            </a:r>
            <a:r>
              <a:rPr lang="es-MX" altLang="es-MX" sz="2600" i="1" baseline="-25000" dirty="0"/>
              <a:t>4</a:t>
            </a:r>
            <a:r>
              <a:rPr lang="es-MX" altLang="es-MX" sz="2600" i="1" dirty="0"/>
              <a:t>- Fe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SiO</a:t>
            </a:r>
            <a:r>
              <a:rPr lang="es-MX" altLang="es-MX" sz="2600" i="1" baseline="-25000" dirty="0"/>
              <a:t>4</a:t>
            </a:r>
            <a:r>
              <a:rPr lang="es-MX" altLang="es-MX" sz="2600" i="1" dirty="0"/>
              <a:t> Forsterita-</a:t>
            </a:r>
            <a:r>
              <a:rPr lang="es-MX" altLang="es-MX" sz="2600" i="1" dirty="0" err="1"/>
              <a:t>Fayalita</a:t>
            </a:r>
            <a:endParaRPr lang="es-MX" altLang="es-MX" sz="2600" i="1" dirty="0"/>
          </a:p>
          <a:p>
            <a:pPr eaLnBrk="1" hangingPunct="1"/>
            <a:r>
              <a:rPr lang="es-MX" altLang="es-MX" sz="2600" i="1" dirty="0"/>
              <a:t>Granates:</a:t>
            </a:r>
          </a:p>
          <a:p>
            <a:pPr eaLnBrk="1" hangingPunct="1"/>
            <a:r>
              <a:rPr lang="es-MX" altLang="es-MX" sz="2600" i="1" dirty="0"/>
              <a:t>Mg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Al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Si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12</a:t>
            </a:r>
            <a:r>
              <a:rPr lang="es-MX" altLang="es-MX" sz="2600" i="1" dirty="0"/>
              <a:t>- Fe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Al</a:t>
            </a:r>
            <a:r>
              <a:rPr lang="es-MX" altLang="es-MX" sz="2600" i="1" baseline="-25000" dirty="0"/>
              <a:t>2</a:t>
            </a:r>
            <a:r>
              <a:rPr lang="es-MX" altLang="es-MX" sz="2600" i="1" dirty="0"/>
              <a:t>Si</a:t>
            </a:r>
            <a:r>
              <a:rPr lang="es-MX" altLang="es-MX" sz="2600" i="1" baseline="-25000" dirty="0"/>
              <a:t>3</a:t>
            </a:r>
            <a:r>
              <a:rPr lang="es-MX" altLang="es-MX" sz="2600" i="1" dirty="0"/>
              <a:t>O</a:t>
            </a:r>
            <a:r>
              <a:rPr lang="es-MX" altLang="es-MX" sz="2600" i="1" baseline="-25000" dirty="0"/>
              <a:t>12</a:t>
            </a:r>
            <a:r>
              <a:rPr lang="es-MX" altLang="es-MX" sz="2600" i="1" dirty="0"/>
              <a:t> Piropo-Almandino</a:t>
            </a:r>
            <a:endParaRPr lang="es-MX" altLang="es-MX" sz="2600" dirty="0"/>
          </a:p>
          <a:p>
            <a:pPr eaLnBrk="1" hangingPunct="1"/>
            <a:endParaRPr lang="en-US" altLang="es-MX" sz="2600" dirty="0"/>
          </a:p>
        </p:txBody>
      </p:sp>
      <p:sp>
        <p:nvSpPr>
          <p:cNvPr id="3" name="Rectángulo 2"/>
          <p:cNvSpPr/>
          <p:nvPr/>
        </p:nvSpPr>
        <p:spPr>
          <a:xfrm>
            <a:off x="762000" y="6260068"/>
            <a:ext cx="2587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b="1" i="1" dirty="0"/>
              <a:t>Mg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Si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O</a:t>
            </a:r>
            <a:r>
              <a:rPr lang="es-MX" altLang="es-MX" b="1" i="1" baseline="-25000" dirty="0"/>
              <a:t>6</a:t>
            </a:r>
            <a:r>
              <a:rPr lang="es-MX" altLang="es-MX" b="1" i="1" dirty="0"/>
              <a:t>- Fe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Si</a:t>
            </a:r>
            <a:r>
              <a:rPr lang="es-MX" altLang="es-MX" b="1" i="1" baseline="-25000" dirty="0"/>
              <a:t>2</a:t>
            </a:r>
            <a:r>
              <a:rPr lang="es-MX" altLang="es-MX" b="1" i="1" dirty="0"/>
              <a:t>O</a:t>
            </a:r>
            <a:r>
              <a:rPr lang="es-MX" altLang="es-MX" b="1" i="1" baseline="-25000" dirty="0"/>
              <a:t>6</a:t>
            </a:r>
            <a:endParaRPr lang="es-MX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597025"/>
          </a:xfrm>
        </p:spPr>
        <p:txBody>
          <a:bodyPr/>
          <a:lstStyle/>
          <a:p>
            <a:pPr eaLnBrk="1" hangingPunct="1"/>
            <a:r>
              <a:rPr lang="es-MX" altLang="es-MX" sz="2600" b="1" i="1" dirty="0"/>
              <a:t>Problema 4:  Ortopiroxenos </a:t>
            </a:r>
            <a:br>
              <a:rPr lang="es-MX" altLang="es-MX" sz="2600" i="1" dirty="0"/>
            </a:br>
            <a:r>
              <a:rPr lang="es-MX" altLang="es-MX" sz="2600" i="1" dirty="0"/>
              <a:t>Solución sólida </a:t>
            </a:r>
            <a:br>
              <a:rPr lang="es-MX" altLang="es-MX" sz="2600" i="1" dirty="0"/>
            </a:br>
            <a:r>
              <a:rPr lang="es-MX" altLang="es-MX" sz="2600" i="1" dirty="0"/>
              <a:t>Calcular %’s en peso de Óxidos a partir de Formula</a:t>
            </a:r>
            <a:br>
              <a:rPr lang="en-US" altLang="es-MX" sz="2200" dirty="0"/>
            </a:br>
            <a:endParaRPr lang="en-US" altLang="es-MX" sz="22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09800"/>
            <a:ext cx="8763000" cy="2438400"/>
          </a:xfrm>
        </p:spPr>
        <p:txBody>
          <a:bodyPr/>
          <a:lstStyle/>
          <a:p>
            <a:pPr eaLnBrk="1" hangingPunct="1"/>
            <a:r>
              <a:rPr lang="es-MX" altLang="es-MX" sz="2400" i="1" dirty="0"/>
              <a:t>Dada la formula </a:t>
            </a:r>
            <a:r>
              <a:rPr lang="es-MX" altLang="es-MX" sz="2400" b="1" i="1" dirty="0"/>
              <a:t>En</a:t>
            </a:r>
            <a:r>
              <a:rPr lang="es-MX" altLang="es-MX" sz="2400" b="1" i="1" baseline="-25000" dirty="0"/>
              <a:t>70</a:t>
            </a:r>
            <a:r>
              <a:rPr lang="es-MX" altLang="es-MX" sz="2400" b="1" i="1" dirty="0"/>
              <a:t>Fs</a:t>
            </a:r>
            <a:r>
              <a:rPr lang="es-MX" altLang="es-MX" sz="2400" b="1" i="1" baseline="-25000" dirty="0"/>
              <a:t>30</a:t>
            </a:r>
            <a:r>
              <a:rPr lang="es-MX" altLang="es-MX" sz="2400" i="1" dirty="0"/>
              <a:t> de un ortopiroxeno, calcular los %’s de óxidos.</a:t>
            </a:r>
          </a:p>
          <a:p>
            <a:pPr eaLnBrk="1" hangingPunct="1"/>
            <a:r>
              <a:rPr lang="es-MX" altLang="es-MX" sz="2400" i="1" dirty="0"/>
              <a:t>En = Enstatita = Mg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</a:p>
          <a:p>
            <a:pPr eaLnBrk="1" hangingPunct="1"/>
            <a:r>
              <a:rPr lang="es-MX" altLang="es-MX" sz="2400" i="1" dirty="0" err="1"/>
              <a:t>Fs</a:t>
            </a:r>
            <a:r>
              <a:rPr lang="es-MX" altLang="es-MX" sz="2400" i="1" dirty="0"/>
              <a:t> = Ferrosilita = Fe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</a:p>
          <a:p>
            <a:pPr eaLnBrk="1" hangingPunct="1"/>
            <a:r>
              <a:rPr lang="es-MX" altLang="es-MX" sz="2400" i="1" dirty="0"/>
              <a:t>La Formula es (Mg</a:t>
            </a:r>
            <a:r>
              <a:rPr lang="es-MX" altLang="es-MX" sz="2400" i="1" baseline="-25000" dirty="0"/>
              <a:t>0.7</a:t>
            </a:r>
            <a:r>
              <a:rPr lang="es-MX" altLang="es-MX" sz="2400" i="1" dirty="0"/>
              <a:t>Fe</a:t>
            </a:r>
            <a:r>
              <a:rPr lang="es-MX" altLang="es-MX" sz="2400" i="1" baseline="-25000" dirty="0"/>
              <a:t>0.3</a:t>
            </a:r>
            <a:r>
              <a:rPr lang="es-MX" altLang="es-MX" sz="2400" i="1" dirty="0"/>
              <a:t>)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  <a:r>
              <a:rPr lang="es-MX" altLang="es-MX" sz="2400" i="1" dirty="0"/>
              <a:t> = (Mg</a:t>
            </a:r>
            <a:r>
              <a:rPr lang="es-MX" altLang="es-MX" sz="2400" i="1" baseline="-25000" dirty="0"/>
              <a:t>1.4</a:t>
            </a:r>
            <a:r>
              <a:rPr lang="es-MX" altLang="es-MX" sz="2400" i="1" dirty="0"/>
              <a:t>Fe</a:t>
            </a:r>
            <a:r>
              <a:rPr lang="es-MX" altLang="es-MX" sz="2400" i="1" baseline="-25000" dirty="0"/>
              <a:t>0.6</a:t>
            </a:r>
            <a:r>
              <a:rPr lang="es-MX" altLang="es-MX" sz="2400" i="1" dirty="0"/>
              <a:t>)Si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162300" y="5257800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2400" i="1" dirty="0"/>
              <a:t>(Mg</a:t>
            </a:r>
            <a:r>
              <a:rPr lang="es-MX" altLang="es-MX" sz="2400" i="1" baseline="-25000" dirty="0"/>
              <a:t>1.4</a:t>
            </a:r>
            <a:r>
              <a:rPr lang="es-MX" altLang="es-MX" sz="2400" i="1" dirty="0"/>
              <a:t>Fe</a:t>
            </a:r>
            <a:r>
              <a:rPr lang="es-MX" altLang="es-MX" sz="2400" i="1" baseline="-25000" dirty="0"/>
              <a:t>0.6</a:t>
            </a:r>
            <a:r>
              <a:rPr lang="es-MX" altLang="es-MX" sz="2400" i="1" dirty="0"/>
              <a:t>)Si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  <a:endParaRPr lang="es-MX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292225"/>
          </a:xfrm>
        </p:spPr>
        <p:txBody>
          <a:bodyPr/>
          <a:lstStyle/>
          <a:p>
            <a:pPr eaLnBrk="1" hangingPunct="1"/>
            <a:r>
              <a:rPr lang="es-MX" altLang="es-MX" sz="2600" i="1"/>
              <a:t>Problema 4, continuacion</a:t>
            </a:r>
            <a:br>
              <a:rPr lang="es-MX" altLang="es-MX" sz="2600" i="1"/>
            </a:br>
            <a:r>
              <a:rPr lang="es-MX" altLang="es-MX" sz="2600" i="1"/>
              <a:t>%’s en peso de Óxidos a partir de Formula</a:t>
            </a:r>
            <a:br>
              <a:rPr lang="es-MX" altLang="es-MX" sz="2600" i="1"/>
            </a:br>
            <a:r>
              <a:rPr lang="es-MX" altLang="es-MX" sz="2600" i="1"/>
              <a:t>volviendo a la formula </a:t>
            </a:r>
            <a:r>
              <a:rPr lang="es-MX" altLang="es-MX" sz="2600" i="1">
                <a:solidFill>
                  <a:schemeClr val="tx1"/>
                </a:solidFill>
              </a:rPr>
              <a:t>(Mg</a:t>
            </a:r>
            <a:r>
              <a:rPr lang="es-MX" altLang="es-MX" sz="2600" i="1" baseline="-25000">
                <a:solidFill>
                  <a:schemeClr val="tx1"/>
                </a:solidFill>
              </a:rPr>
              <a:t>1.4</a:t>
            </a:r>
            <a:r>
              <a:rPr lang="es-MX" altLang="es-MX" sz="2600" i="1">
                <a:solidFill>
                  <a:schemeClr val="tx1"/>
                </a:solidFill>
              </a:rPr>
              <a:t>Fe</a:t>
            </a:r>
            <a:r>
              <a:rPr lang="es-MX" altLang="es-MX" sz="2600" i="1" baseline="-25000">
                <a:solidFill>
                  <a:schemeClr val="tx1"/>
                </a:solidFill>
              </a:rPr>
              <a:t>0.6</a:t>
            </a:r>
            <a:r>
              <a:rPr lang="es-MX" altLang="es-MX" sz="2600" i="1">
                <a:solidFill>
                  <a:schemeClr val="tx1"/>
                </a:solidFill>
              </a:rPr>
              <a:t>)Si</a:t>
            </a:r>
            <a:r>
              <a:rPr lang="es-MX" altLang="es-MX" sz="2600" i="1" baseline="-25000">
                <a:solidFill>
                  <a:schemeClr val="tx1"/>
                </a:solidFill>
              </a:rPr>
              <a:t>2</a:t>
            </a:r>
            <a:r>
              <a:rPr lang="es-MX" altLang="es-MX" sz="2600" i="1">
                <a:solidFill>
                  <a:schemeClr val="tx1"/>
                </a:solidFill>
              </a:rPr>
              <a:t>O</a:t>
            </a:r>
            <a:r>
              <a:rPr lang="es-MX" altLang="es-MX" sz="2600" i="1" baseline="-25000">
                <a:solidFill>
                  <a:schemeClr val="tx1"/>
                </a:solidFill>
              </a:rPr>
              <a:t>6</a:t>
            </a:r>
            <a:r>
              <a:rPr lang="es-MX" altLang="es-MX" sz="2600" i="1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62200"/>
            <a:ext cx="8120062" cy="2823864"/>
          </a:xfrm>
        </p:spPr>
        <p:txBody>
          <a:bodyPr/>
          <a:lstStyle/>
          <a:p>
            <a:pPr eaLnBrk="1" hangingPunct="1"/>
            <a:r>
              <a:rPr lang="es-MX" altLang="es-MX" sz="2300" dirty="0"/>
              <a:t>Oxido   </a:t>
            </a:r>
            <a:r>
              <a:rPr lang="es-MX" altLang="es-MX" sz="2300" i="1" u="sng" dirty="0"/>
              <a:t>Moles</a:t>
            </a:r>
            <a:r>
              <a:rPr lang="es-MX" altLang="es-MX" sz="2300" dirty="0"/>
              <a:t>     P.F.G      Gramos     % en peso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400" dirty="0"/>
              <a:t>                PFU      Oxido     </a:t>
            </a:r>
            <a:r>
              <a:rPr lang="es-MX" altLang="es-MX" sz="2400" dirty="0" err="1"/>
              <a:t>Oxido</a:t>
            </a:r>
            <a:r>
              <a:rPr lang="es-MX" altLang="es-MX" sz="2400" dirty="0"/>
              <a:t>      </a:t>
            </a:r>
          </a:p>
          <a:p>
            <a:pPr eaLnBrk="1" hangingPunct="1"/>
            <a:r>
              <a:rPr lang="es-MX" altLang="es-MX" sz="2700" dirty="0"/>
              <a:t>SiO</a:t>
            </a:r>
            <a:r>
              <a:rPr lang="es-MX" altLang="es-MX" sz="2700" baseline="-25000" dirty="0"/>
              <a:t>2</a:t>
            </a:r>
            <a:r>
              <a:rPr lang="es-MX" altLang="es-MX" sz="2700" dirty="0"/>
              <a:t>      2     60.086   120.172     54.69</a:t>
            </a:r>
          </a:p>
          <a:p>
            <a:pPr eaLnBrk="1" hangingPunct="1"/>
            <a:r>
              <a:rPr lang="es-MX" altLang="es-MX" sz="2700" dirty="0"/>
              <a:t>MgO    1.4    40.312     56.437     25.69</a:t>
            </a:r>
          </a:p>
          <a:p>
            <a:pPr eaLnBrk="1" hangingPunct="1"/>
            <a:r>
              <a:rPr lang="es-MX" altLang="es-MX" sz="2700" dirty="0" err="1"/>
              <a:t>FeO</a:t>
            </a:r>
            <a:r>
              <a:rPr lang="es-MX" altLang="es-MX" sz="2700" dirty="0"/>
              <a:t>     0.6    71.846     43.108     19.62</a:t>
            </a:r>
          </a:p>
          <a:p>
            <a:pPr eaLnBrk="1" hangingPunct="1"/>
            <a:r>
              <a:rPr lang="es-MX" altLang="es-MX" sz="2700" dirty="0"/>
              <a:t>Peso Formula              219.717   100.00%</a:t>
            </a:r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>
            <a:off x="4953000" y="4724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7010400" y="4724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pSp>
        <p:nvGrpSpPr>
          <p:cNvPr id="41990" name="7 Grupo"/>
          <p:cNvGrpSpPr>
            <a:grpSpLocks/>
          </p:cNvGrpSpPr>
          <p:nvPr/>
        </p:nvGrpSpPr>
        <p:grpSpPr bwMode="auto">
          <a:xfrm>
            <a:off x="8153400" y="2819400"/>
            <a:ext cx="533400" cy="2971800"/>
            <a:chOff x="8153400" y="2819400"/>
            <a:chExt cx="533400" cy="2971800"/>
          </a:xfrm>
        </p:grpSpPr>
        <p:cxnSp>
          <p:nvCxnSpPr>
            <p:cNvPr id="3" name="2 Conector recto de flecha"/>
            <p:cNvCxnSpPr/>
            <p:nvPr/>
          </p:nvCxnSpPr>
          <p:spPr bwMode="auto">
            <a:xfrm>
              <a:off x="8153400" y="2819400"/>
              <a:ext cx="533400" cy="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4 Conector recto de flecha"/>
            <p:cNvCxnSpPr/>
            <p:nvPr/>
          </p:nvCxnSpPr>
          <p:spPr bwMode="auto">
            <a:xfrm>
              <a:off x="8686800" y="2819400"/>
              <a:ext cx="0" cy="297180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6 Conector recto de flecha"/>
            <p:cNvCxnSpPr/>
            <p:nvPr/>
          </p:nvCxnSpPr>
          <p:spPr bwMode="auto">
            <a:xfrm flipH="1">
              <a:off x="8420100" y="5791200"/>
              <a:ext cx="266700" cy="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Rectángulo 1"/>
          <p:cNvSpPr/>
          <p:nvPr/>
        </p:nvSpPr>
        <p:spPr>
          <a:xfrm>
            <a:off x="533400" y="1752600"/>
            <a:ext cx="2704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altLang="es-MX" i="1" dirty="0"/>
              <a:t>(</a:t>
            </a:r>
            <a:r>
              <a:rPr lang="es-MX" altLang="es-MX" sz="2400" i="1" dirty="0"/>
              <a:t>Mg</a:t>
            </a:r>
            <a:r>
              <a:rPr lang="es-MX" altLang="es-MX" sz="2400" i="1" baseline="-25000" dirty="0"/>
              <a:t>1.4</a:t>
            </a:r>
            <a:r>
              <a:rPr lang="es-MX" altLang="es-MX" sz="2400" i="1" dirty="0"/>
              <a:t>Fe</a:t>
            </a:r>
            <a:r>
              <a:rPr lang="es-MX" altLang="es-MX" sz="2400" i="1" baseline="-25000" dirty="0"/>
              <a:t>0.6</a:t>
            </a:r>
            <a:r>
              <a:rPr lang="es-MX" altLang="es-MX" sz="2400" i="1" dirty="0"/>
              <a:t>)Si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  <a:endParaRPr lang="es-MX" sz="2400" dirty="0"/>
          </a:p>
        </p:txBody>
      </p:sp>
      <p:cxnSp>
        <p:nvCxnSpPr>
          <p:cNvPr id="6" name="Conector recto de flecha 5"/>
          <p:cNvCxnSpPr/>
          <p:nvPr/>
        </p:nvCxnSpPr>
        <p:spPr bwMode="auto">
          <a:xfrm>
            <a:off x="1219200" y="2209800"/>
            <a:ext cx="1104900" cy="1674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Conector recto de flecha 8"/>
          <p:cNvCxnSpPr/>
          <p:nvPr/>
        </p:nvCxnSpPr>
        <p:spPr bwMode="auto">
          <a:xfrm>
            <a:off x="1981200" y="2133600"/>
            <a:ext cx="762000" cy="2212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855944"/>
              </p:ext>
            </p:extLst>
          </p:nvPr>
        </p:nvGraphicFramePr>
        <p:xfrm>
          <a:off x="1981200" y="5625330"/>
          <a:ext cx="5060818" cy="956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4" name="Equation" r:id="rId4" imgW="2082600" imgH="393480" progId="Equation.DSMT4">
                  <p:embed/>
                </p:oleObj>
              </mc:Choice>
              <mc:Fallback>
                <p:oleObj name="Equation" r:id="rId4" imgW="2082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1200" y="5625330"/>
                        <a:ext cx="5060818" cy="95661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Conector recto de flecha 9"/>
          <p:cNvCxnSpPr/>
          <p:nvPr/>
        </p:nvCxnSpPr>
        <p:spPr bwMode="auto">
          <a:xfrm flipH="1">
            <a:off x="4038600" y="3581400"/>
            <a:ext cx="990600" cy="2133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Conector recto de flecha 11"/>
          <p:cNvCxnSpPr/>
          <p:nvPr/>
        </p:nvCxnSpPr>
        <p:spPr bwMode="auto">
          <a:xfrm flipH="1">
            <a:off x="4038600" y="5029200"/>
            <a:ext cx="990600" cy="129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Conector recto de flecha 13"/>
          <p:cNvCxnSpPr/>
          <p:nvPr/>
        </p:nvCxnSpPr>
        <p:spPr bwMode="auto">
          <a:xfrm flipH="1">
            <a:off x="6248400" y="3505200"/>
            <a:ext cx="762000" cy="2438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01000" cy="987425"/>
          </a:xfrm>
        </p:spPr>
        <p:txBody>
          <a:bodyPr/>
          <a:lstStyle/>
          <a:p>
            <a:pPr eaLnBrk="1" hangingPunct="1"/>
            <a:r>
              <a:rPr lang="es-MX" altLang="es-MX" sz="2800" i="1"/>
              <a:t>Problema 5</a:t>
            </a:r>
            <a:br>
              <a:rPr lang="es-MX" altLang="es-MX" sz="2800" i="1"/>
            </a:br>
            <a:r>
              <a:rPr lang="es-MX" altLang="es-MX" sz="2800" i="1"/>
              <a:t>%’s en peso de Óxidos a partir de Formula</a:t>
            </a:r>
            <a:endParaRPr lang="es-MX" altLang="es-MX" sz="280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133600"/>
            <a:ext cx="8763000" cy="2438400"/>
          </a:xfrm>
        </p:spPr>
        <p:txBody>
          <a:bodyPr/>
          <a:lstStyle/>
          <a:p>
            <a:pPr eaLnBrk="1" hangingPunct="1"/>
            <a:r>
              <a:rPr lang="es-MX" altLang="es-MX" sz="2000" i="1" dirty="0"/>
              <a:t>Considerar una solución sólida de Piroxeno de </a:t>
            </a:r>
            <a:r>
              <a:rPr lang="es-MX" altLang="es-MX" sz="2000" i="1" u="sng" dirty="0"/>
              <a:t>40%</a:t>
            </a:r>
            <a:r>
              <a:rPr lang="es-MX" altLang="es-MX" sz="2000" i="1" dirty="0"/>
              <a:t> </a:t>
            </a:r>
            <a:r>
              <a:rPr lang="es-MX" altLang="es-MX" sz="2000" i="1" dirty="0" err="1">
                <a:solidFill>
                  <a:srgbClr val="0070C0"/>
                </a:solidFill>
              </a:rPr>
              <a:t>Jadeita</a:t>
            </a:r>
            <a:r>
              <a:rPr lang="es-MX" altLang="es-MX" sz="2000" i="1" dirty="0"/>
              <a:t> (</a:t>
            </a:r>
            <a:r>
              <a:rPr lang="es-MX" altLang="es-MX" sz="2000" i="1" dirty="0" err="1"/>
              <a:t>Na</a:t>
            </a:r>
            <a:r>
              <a:rPr lang="es-MX" altLang="es-MX" sz="2000" i="1" dirty="0" err="1">
                <a:solidFill>
                  <a:srgbClr val="0070C0"/>
                </a:solidFill>
              </a:rPr>
              <a:t>Al</a:t>
            </a:r>
            <a:r>
              <a:rPr lang="es-MX" altLang="es-MX" sz="2000" i="1" dirty="0"/>
              <a:t>)Si</a:t>
            </a:r>
            <a:r>
              <a:rPr lang="es-MX" altLang="es-MX" sz="2000" i="1" baseline="-25000" dirty="0"/>
              <a:t>2</a:t>
            </a:r>
            <a:r>
              <a:rPr lang="es-MX" altLang="es-MX" sz="2000" i="1" dirty="0"/>
              <a:t>O</a:t>
            </a:r>
            <a:r>
              <a:rPr lang="es-MX" altLang="es-MX" sz="2000" i="1" baseline="-25000" dirty="0"/>
              <a:t>6</a:t>
            </a:r>
            <a:r>
              <a:rPr lang="es-MX" altLang="es-MX" sz="2000" i="1" dirty="0"/>
              <a:t> y </a:t>
            </a:r>
            <a:r>
              <a:rPr lang="es-MX" altLang="es-MX" sz="2000" i="1" u="sng" dirty="0"/>
              <a:t>60% </a:t>
            </a:r>
            <a:r>
              <a:rPr lang="es-MX" altLang="es-MX" sz="2000" i="1" dirty="0">
                <a:solidFill>
                  <a:srgbClr val="FF0000"/>
                </a:solidFill>
              </a:rPr>
              <a:t>Aegirina</a:t>
            </a:r>
            <a:r>
              <a:rPr lang="es-MX" altLang="es-MX" sz="2000" i="1" dirty="0"/>
              <a:t> (</a:t>
            </a:r>
            <a:r>
              <a:rPr lang="es-MX" altLang="es-MX" sz="2000" i="1" dirty="0" err="1"/>
              <a:t>Na</a:t>
            </a:r>
            <a:r>
              <a:rPr lang="es-MX" altLang="es-MX" sz="2000" i="1" dirty="0" err="1">
                <a:solidFill>
                  <a:srgbClr val="FF0000"/>
                </a:solidFill>
              </a:rPr>
              <a:t>Fe</a:t>
            </a:r>
            <a:r>
              <a:rPr lang="es-MX" altLang="es-MX" sz="2000" i="1" dirty="0"/>
              <a:t>)Si</a:t>
            </a:r>
            <a:r>
              <a:rPr lang="es-MX" altLang="es-MX" sz="2000" i="1" baseline="-25000" dirty="0"/>
              <a:t>2</a:t>
            </a:r>
            <a:r>
              <a:rPr lang="es-MX" altLang="es-MX" sz="2000" i="1" dirty="0"/>
              <a:t>O</a:t>
            </a:r>
            <a:r>
              <a:rPr lang="es-MX" altLang="es-MX" sz="2000" i="1" baseline="-25000" dirty="0"/>
              <a:t>6</a:t>
            </a:r>
            <a:r>
              <a:rPr lang="es-MX" altLang="es-MX" sz="2000" i="1" dirty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s-MX" altLang="es-MX" sz="2000" i="1" dirty="0"/>
          </a:p>
          <a:p>
            <a:pPr eaLnBrk="1" hangingPunct="1"/>
            <a:r>
              <a:rPr lang="es-MX" altLang="es-MX" sz="2000" i="1" dirty="0"/>
              <a:t>Calcular los %’s en peso de los óxidos</a:t>
            </a:r>
          </a:p>
          <a:p>
            <a:pPr eaLnBrk="1" hangingPunct="1">
              <a:buFont typeface="Wingdings" pitchFamily="2" charset="2"/>
              <a:buNone/>
            </a:pPr>
            <a:endParaRPr lang="es-MX" altLang="es-MX" sz="2000" i="1" dirty="0"/>
          </a:p>
          <a:p>
            <a:pPr eaLnBrk="1" hangingPunct="1"/>
            <a:r>
              <a:rPr lang="es-MX" altLang="es-MX" sz="2000" i="1" dirty="0"/>
              <a:t>La Formula es Na</a:t>
            </a:r>
            <a:r>
              <a:rPr lang="es-MX" altLang="es-MX" sz="2000" i="1" baseline="-25000" dirty="0"/>
              <a:t>1</a:t>
            </a:r>
            <a:r>
              <a:rPr lang="es-MX" altLang="es-MX" sz="2000" i="1" dirty="0"/>
              <a:t>(</a:t>
            </a:r>
            <a:r>
              <a:rPr lang="es-MX" altLang="es-MX" sz="2000" i="1" dirty="0">
                <a:solidFill>
                  <a:srgbClr val="00B0F0"/>
                </a:solidFill>
              </a:rPr>
              <a:t>Al</a:t>
            </a:r>
            <a:r>
              <a:rPr lang="es-MX" altLang="es-MX" sz="2000" i="1" baseline="-25000" dirty="0">
                <a:solidFill>
                  <a:srgbClr val="00B0F0"/>
                </a:solidFill>
              </a:rPr>
              <a:t>0.4</a:t>
            </a:r>
            <a:r>
              <a:rPr lang="es-MX" altLang="es-MX" sz="2000" i="1" dirty="0">
                <a:solidFill>
                  <a:srgbClr val="FF0000"/>
                </a:solidFill>
              </a:rPr>
              <a:t>Fe</a:t>
            </a:r>
            <a:r>
              <a:rPr lang="es-MX" altLang="es-MX" sz="2000" i="1" baseline="-25000" dirty="0">
                <a:solidFill>
                  <a:srgbClr val="FF0000"/>
                </a:solidFill>
              </a:rPr>
              <a:t>0.6</a:t>
            </a:r>
            <a:r>
              <a:rPr lang="es-MX" altLang="es-MX" sz="2000" i="1" dirty="0"/>
              <a:t>)Si</a:t>
            </a:r>
            <a:r>
              <a:rPr lang="es-MX" altLang="es-MX" sz="2000" i="1" baseline="-25000" dirty="0"/>
              <a:t>2</a:t>
            </a:r>
            <a:r>
              <a:rPr lang="es-MX" altLang="es-MX" sz="2000" i="1" dirty="0"/>
              <a:t>O</a:t>
            </a:r>
            <a:r>
              <a:rPr lang="es-MX" altLang="es-MX" sz="2000" i="1" baseline="-25000" dirty="0"/>
              <a:t>6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437855"/>
              </p:ext>
            </p:extLst>
          </p:nvPr>
        </p:nvGraphicFramePr>
        <p:xfrm>
          <a:off x="6172200" y="4038600"/>
          <a:ext cx="2338387" cy="203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8" name="Equation" r:id="rId4" imgW="1384200" imgH="1206360" progId="Equation.DSMT4">
                  <p:embed/>
                </p:oleObj>
              </mc:Choice>
              <mc:Fallback>
                <p:oleObj name="Equation" r:id="rId4" imgW="1384200" imgH="1206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72200" y="4038600"/>
                        <a:ext cx="2338387" cy="20377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lecha curvada hacia abajo 3"/>
          <p:cNvSpPr/>
          <p:nvPr/>
        </p:nvSpPr>
        <p:spPr bwMode="auto">
          <a:xfrm rot="21395501">
            <a:off x="1297270" y="1751713"/>
            <a:ext cx="6537200" cy="624281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Flecha curvada hacia arriba 4"/>
          <p:cNvSpPr/>
          <p:nvPr/>
        </p:nvSpPr>
        <p:spPr bwMode="auto">
          <a:xfrm>
            <a:off x="3657600" y="2759282"/>
            <a:ext cx="1371600" cy="228600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01000" cy="1219200"/>
          </a:xfrm>
        </p:spPr>
        <p:txBody>
          <a:bodyPr/>
          <a:lstStyle/>
          <a:p>
            <a:pPr eaLnBrk="1" hangingPunct="1"/>
            <a:br>
              <a:rPr lang="en-US" altLang="es-MX" sz="3400" i="1" dirty="0"/>
            </a:br>
            <a:r>
              <a:rPr lang="es-MX" altLang="es-MX" sz="2400" i="1" dirty="0"/>
              <a:t>Problema 5 continuación</a:t>
            </a:r>
            <a:br>
              <a:rPr lang="es-MX" altLang="es-MX" sz="2400" i="1" dirty="0"/>
            </a:br>
            <a:r>
              <a:rPr lang="es-MX" altLang="es-MX" sz="2400" i="1" dirty="0"/>
              <a:t>La unidad Formula es Na</a:t>
            </a:r>
            <a:r>
              <a:rPr lang="es-MX" altLang="es-MX" sz="2400" b="1" i="1" baseline="-25000" dirty="0"/>
              <a:t>1</a:t>
            </a:r>
            <a:r>
              <a:rPr lang="es-MX" altLang="es-MX" sz="2400" i="1" dirty="0"/>
              <a:t>(Al</a:t>
            </a:r>
            <a:r>
              <a:rPr lang="es-MX" altLang="es-MX" sz="2400" b="1" i="1" baseline="-25000" dirty="0"/>
              <a:t>0.4</a:t>
            </a:r>
            <a:r>
              <a:rPr lang="es-MX" altLang="es-MX" sz="2400" i="1" dirty="0"/>
              <a:t>Fe</a:t>
            </a:r>
            <a:r>
              <a:rPr lang="es-MX" altLang="es-MX" sz="2400" b="1" i="1" baseline="-25000" dirty="0"/>
              <a:t>0.6</a:t>
            </a:r>
            <a:r>
              <a:rPr lang="es-MX" altLang="es-MX" sz="2400" i="1" dirty="0"/>
              <a:t>)</a:t>
            </a:r>
            <a:r>
              <a:rPr lang="es-MX" altLang="es-MX" sz="2400" b="1" i="1" baseline="-25000" dirty="0"/>
              <a:t>1</a:t>
            </a:r>
            <a:r>
              <a:rPr lang="es-MX" altLang="es-MX" sz="2400" i="1" dirty="0"/>
              <a:t>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  <a:br>
              <a:rPr lang="es-MX" altLang="es-MX" sz="2400" i="1" dirty="0"/>
            </a:br>
            <a:r>
              <a:rPr lang="es-MX" altLang="es-MX" sz="2400" i="1" dirty="0"/>
              <a:t>Calcular los %’s en peso de </a:t>
            </a:r>
            <a:r>
              <a:rPr lang="es-MX" altLang="es-MX" sz="2400" i="1" dirty="0" err="1"/>
              <a:t>Oxidos</a:t>
            </a:r>
            <a:endParaRPr lang="es-MX" altLang="es-MX" sz="24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80010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MX" altLang="es-MX" sz="2000" dirty="0"/>
              <a:t>     Oxido     Moles       P.F.G.      Gramos        %’s peso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000" dirty="0"/>
              <a:t>                   PFU         Oxide       Oxido</a:t>
            </a:r>
          </a:p>
          <a:p>
            <a:pPr eaLnBrk="1" hangingPunct="1"/>
            <a:r>
              <a:rPr lang="es-MX" altLang="es-MX" sz="2000" dirty="0"/>
              <a:t>SiO</a:t>
            </a:r>
            <a:r>
              <a:rPr lang="es-MX" altLang="es-MX" sz="2000" baseline="-25000" dirty="0"/>
              <a:t>2</a:t>
            </a:r>
            <a:r>
              <a:rPr lang="es-MX" altLang="es-MX" sz="2000" dirty="0"/>
              <a:t>        </a:t>
            </a:r>
            <a:r>
              <a:rPr lang="es-MX" altLang="es-MX" sz="2000" b="1" dirty="0"/>
              <a:t>2.0</a:t>
            </a:r>
            <a:r>
              <a:rPr lang="es-MX" altLang="es-MX" sz="2000" dirty="0"/>
              <a:t>        60.086     120.172       54.71</a:t>
            </a:r>
          </a:p>
          <a:p>
            <a:pPr eaLnBrk="1" hangingPunct="1"/>
            <a:r>
              <a:rPr lang="es-MX" altLang="es-MX" sz="2000" dirty="0"/>
              <a:t>Al</a:t>
            </a:r>
            <a:r>
              <a:rPr lang="es-MX" altLang="es-MX" sz="2000" baseline="-25000" dirty="0"/>
              <a:t>2</a:t>
            </a:r>
            <a:r>
              <a:rPr lang="es-MX" altLang="es-MX" sz="2000" dirty="0"/>
              <a:t>O</a:t>
            </a:r>
            <a:r>
              <a:rPr lang="es-MX" altLang="es-MX" sz="2000" baseline="-25000" dirty="0"/>
              <a:t>3</a:t>
            </a:r>
            <a:r>
              <a:rPr lang="es-MX" altLang="es-MX" sz="2000" dirty="0"/>
              <a:t>       </a:t>
            </a:r>
            <a:r>
              <a:rPr lang="es-MX" altLang="es-MX" sz="2000" b="1" dirty="0"/>
              <a:t>0.2</a:t>
            </a:r>
            <a:r>
              <a:rPr lang="es-MX" altLang="es-MX" sz="2000" dirty="0"/>
              <a:t>       101.963      20.393        9.29</a:t>
            </a:r>
          </a:p>
          <a:p>
            <a:pPr eaLnBrk="1" hangingPunct="1"/>
            <a:r>
              <a:rPr lang="es-MX" altLang="es-MX" sz="2000" dirty="0"/>
              <a:t>Fe</a:t>
            </a:r>
            <a:r>
              <a:rPr lang="es-MX" altLang="es-MX" sz="2000" baseline="-25000" dirty="0"/>
              <a:t>2</a:t>
            </a:r>
            <a:r>
              <a:rPr lang="es-MX" altLang="es-MX" sz="2000" dirty="0"/>
              <a:t>O</a:t>
            </a:r>
            <a:r>
              <a:rPr lang="es-MX" altLang="es-MX" sz="2000" baseline="-25000" dirty="0"/>
              <a:t>3</a:t>
            </a:r>
            <a:r>
              <a:rPr lang="es-MX" altLang="es-MX" sz="2000" dirty="0"/>
              <a:t>      </a:t>
            </a:r>
            <a:r>
              <a:rPr lang="es-MX" altLang="es-MX" sz="2000" b="1" dirty="0"/>
              <a:t>0.3</a:t>
            </a:r>
            <a:r>
              <a:rPr lang="es-MX" altLang="es-MX" sz="2000" dirty="0"/>
              <a:t>       159.692      47.908       21.83</a:t>
            </a:r>
          </a:p>
          <a:p>
            <a:pPr eaLnBrk="1" hangingPunct="1"/>
            <a:r>
              <a:rPr lang="es-MX" altLang="es-MX" sz="2000" dirty="0"/>
              <a:t>Na</a:t>
            </a:r>
            <a:r>
              <a:rPr lang="es-MX" altLang="es-MX" sz="2000" baseline="-25000" dirty="0"/>
              <a:t>2</a:t>
            </a:r>
            <a:r>
              <a:rPr lang="es-MX" altLang="es-MX" sz="2000" dirty="0"/>
              <a:t>O       </a:t>
            </a:r>
            <a:r>
              <a:rPr lang="es-MX" altLang="es-MX" sz="2000" b="1" dirty="0"/>
              <a:t>0.5</a:t>
            </a:r>
            <a:r>
              <a:rPr lang="es-MX" altLang="es-MX" sz="2000" dirty="0"/>
              <a:t>         61.980     30.990        14.12</a:t>
            </a:r>
          </a:p>
          <a:p>
            <a:pPr eaLnBrk="1" hangingPunct="1"/>
            <a:r>
              <a:rPr lang="es-MX" altLang="es-MX" sz="2000" dirty="0"/>
              <a:t>Peso Formula                       219.463      100.00</a:t>
            </a:r>
          </a:p>
          <a:p>
            <a:pPr eaLnBrk="1" hangingPunct="1">
              <a:buFont typeface="Wingdings" pitchFamily="2" charset="2"/>
              <a:buNone/>
            </a:pPr>
            <a:endParaRPr lang="es-MX" altLang="es-MX" sz="1700" i="1" dirty="0"/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957262" y="35052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6519862" y="4953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52462" y="5537200"/>
            <a:ext cx="51895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sz="1600"/>
              <a:t>Ejemplo: 2x 60.086 = 120.172 </a:t>
            </a:r>
          </a:p>
          <a:p>
            <a:r>
              <a:rPr lang="es-MX" altLang="es-MX" sz="1600"/>
              <a:t>120.172/219.463 = .5471 x 100 = 54.71% SiO</a:t>
            </a:r>
            <a:r>
              <a:rPr lang="es-MX" altLang="es-MX" sz="1600" baseline="-25000"/>
              <a:t>2</a:t>
            </a:r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4995862" y="4953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6088" name="Text Box 9"/>
          <p:cNvSpPr txBox="1">
            <a:spLocks noChangeArrowheads="1"/>
          </p:cNvSpPr>
          <p:nvPr/>
        </p:nvSpPr>
        <p:spPr bwMode="auto">
          <a:xfrm>
            <a:off x="652462" y="6096000"/>
            <a:ext cx="8305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altLang="es-MX" sz="1600" i="1"/>
              <a:t>Ejemplo: 0.4 moles Al dadas como Al</a:t>
            </a:r>
            <a:r>
              <a:rPr lang="es-MX" altLang="es-MX" sz="1600" i="1" baseline="-25000"/>
              <a:t>2</a:t>
            </a:r>
            <a:r>
              <a:rPr lang="es-MX" altLang="es-MX" sz="1600" i="1"/>
              <a:t>O</a:t>
            </a:r>
            <a:r>
              <a:rPr lang="es-MX" altLang="es-MX" sz="1600" i="1" baseline="-25000"/>
              <a:t>3</a:t>
            </a:r>
            <a:r>
              <a:rPr lang="es-MX" altLang="es-MX" sz="1600" i="1"/>
              <a:t> es 0.2 moles/por unidad de formula</a:t>
            </a:r>
          </a:p>
          <a:p>
            <a:r>
              <a:rPr lang="es-MX" altLang="es-MX" sz="1600" i="1"/>
              <a:t>0.2x101.963 = 20.393; 20.393/219.463 = .0929 x 100 = 9.29%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62000" y="1905000"/>
            <a:ext cx="29995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s-MX" altLang="es-MX" sz="2400" i="1" dirty="0" err="1"/>
              <a:t>Na</a:t>
            </a:r>
            <a:r>
              <a:rPr lang="es-MX" altLang="es-MX" sz="2400" i="1" dirty="0"/>
              <a:t>(Al</a:t>
            </a:r>
            <a:r>
              <a:rPr lang="es-MX" altLang="es-MX" sz="2400" i="1" baseline="-25000" dirty="0"/>
              <a:t>0.4</a:t>
            </a:r>
            <a:r>
              <a:rPr lang="es-MX" altLang="es-MX" sz="2400" i="1" dirty="0"/>
              <a:t>Fe</a:t>
            </a:r>
            <a:r>
              <a:rPr lang="es-MX" altLang="es-MX" sz="2400" i="1" baseline="-25000" dirty="0"/>
              <a:t>0.6</a:t>
            </a:r>
            <a:r>
              <a:rPr lang="es-MX" altLang="es-MX" sz="2400" i="1" dirty="0"/>
              <a:t>)Si</a:t>
            </a:r>
            <a:r>
              <a:rPr lang="es-MX" altLang="es-MX" sz="2400" i="1" baseline="-25000" dirty="0"/>
              <a:t>2</a:t>
            </a:r>
            <a:r>
              <a:rPr lang="es-MX" altLang="es-MX" sz="2400" i="1" dirty="0"/>
              <a:t>O</a:t>
            </a:r>
            <a:r>
              <a:rPr lang="es-MX" altLang="es-MX" sz="2400" i="1" baseline="-25000" dirty="0"/>
              <a:t>6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239008"/>
              </p:ext>
            </p:extLst>
          </p:nvPr>
        </p:nvGraphicFramePr>
        <p:xfrm>
          <a:off x="76200" y="2347614"/>
          <a:ext cx="9144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2" name="Equation" r:id="rId4" imgW="914400" imgH="1206360" progId="Equation.DSMT4">
                  <p:embed/>
                </p:oleObj>
              </mc:Choice>
              <mc:Fallback>
                <p:oleObj name="Equation" r:id="rId4" imgW="914400" imgH="1206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2347614"/>
                        <a:ext cx="914400" cy="12065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911225"/>
          </a:xfrm>
        </p:spPr>
        <p:txBody>
          <a:bodyPr/>
          <a:lstStyle/>
          <a:p>
            <a:pPr eaLnBrk="1" hangingPunct="1"/>
            <a:r>
              <a:rPr lang="es-MX" altLang="es-MX" sz="2800" i="1"/>
              <a:t>Algunas sustituciones de soluciones sólidas acopladas</a:t>
            </a:r>
            <a:endParaRPr lang="es-MX" altLang="es-MX" sz="28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001000" cy="1828800"/>
          </a:xfrm>
        </p:spPr>
        <p:txBody>
          <a:bodyPr/>
          <a:lstStyle/>
          <a:p>
            <a:pPr eaLnBrk="1" hangingPunct="1"/>
            <a:r>
              <a:rPr lang="es-MX" altLang="es-MX" sz="2600" i="1">
                <a:latin typeface="Tahoma" pitchFamily="34" charset="0"/>
              </a:rPr>
              <a:t>Feldespato Plagioclasa CaAl</a:t>
            </a:r>
            <a:r>
              <a:rPr lang="es-MX" altLang="es-MX" sz="2600" i="1" baseline="-25000">
                <a:latin typeface="Tahoma" pitchFamily="34" charset="0"/>
              </a:rPr>
              <a:t>2</a:t>
            </a:r>
            <a:r>
              <a:rPr lang="es-MX" altLang="es-MX" sz="2600" i="1">
                <a:latin typeface="Tahoma" pitchFamily="34" charset="0"/>
              </a:rPr>
              <a:t>Si</a:t>
            </a:r>
            <a:r>
              <a:rPr lang="es-MX" altLang="es-MX" sz="2600" i="1" baseline="-25000">
                <a:latin typeface="Tahoma" pitchFamily="34" charset="0"/>
              </a:rPr>
              <a:t>2</a:t>
            </a:r>
            <a:r>
              <a:rPr lang="es-MX" altLang="es-MX" sz="2600" i="1">
                <a:latin typeface="Tahoma" pitchFamily="34" charset="0"/>
              </a:rPr>
              <a:t>O</a:t>
            </a:r>
            <a:r>
              <a:rPr lang="es-MX" altLang="es-MX" sz="2600" i="1" baseline="-25000">
                <a:latin typeface="Tahoma" pitchFamily="34" charset="0"/>
              </a:rPr>
              <a:t>8 </a:t>
            </a:r>
            <a:r>
              <a:rPr lang="es-MX" altLang="es-MX" sz="2600" i="1">
                <a:latin typeface="Tahoma" pitchFamily="34" charset="0"/>
              </a:rPr>
              <a:t>- NaAlSi</a:t>
            </a:r>
            <a:r>
              <a:rPr lang="es-MX" altLang="es-MX" sz="2600" i="1" baseline="-25000">
                <a:latin typeface="Tahoma" pitchFamily="34" charset="0"/>
              </a:rPr>
              <a:t>3</a:t>
            </a:r>
            <a:r>
              <a:rPr lang="es-MX" altLang="es-MX" sz="2600" i="1">
                <a:latin typeface="Tahoma" pitchFamily="34" charset="0"/>
              </a:rPr>
              <a:t>O</a:t>
            </a:r>
            <a:r>
              <a:rPr lang="es-MX" altLang="es-MX" sz="2600" i="1" baseline="-25000">
                <a:latin typeface="Tahoma" pitchFamily="34" charset="0"/>
              </a:rPr>
              <a:t>8 </a:t>
            </a:r>
            <a:endParaRPr lang="es-MX" altLang="es-MX" sz="2200" i="1"/>
          </a:p>
          <a:p>
            <a:pPr eaLnBrk="1" hangingPunct="1">
              <a:buFont typeface="Wingdings" pitchFamily="2" charset="2"/>
              <a:buNone/>
            </a:pPr>
            <a:endParaRPr lang="es-MX" altLang="es-MX" sz="2200" i="1"/>
          </a:p>
          <a:p>
            <a:pPr eaLnBrk="1" hangingPunct="1"/>
            <a:r>
              <a:rPr lang="es-MX" altLang="es-MX" sz="2600" i="1">
                <a:latin typeface="Tahoma" pitchFamily="34" charset="0"/>
              </a:rPr>
              <a:t>Jadeita - Diopsida NaAlSi</a:t>
            </a:r>
            <a:r>
              <a:rPr lang="es-MX" altLang="es-MX" sz="2600" i="1" baseline="-25000">
                <a:latin typeface="Tahoma" pitchFamily="34" charset="0"/>
              </a:rPr>
              <a:t>2</a:t>
            </a:r>
            <a:r>
              <a:rPr lang="es-MX" altLang="es-MX" sz="2600" i="1">
                <a:latin typeface="Tahoma" pitchFamily="34" charset="0"/>
              </a:rPr>
              <a:t>O</a:t>
            </a:r>
            <a:r>
              <a:rPr lang="es-MX" altLang="es-MX" sz="2600" i="1" baseline="-25000">
                <a:latin typeface="Tahoma" pitchFamily="34" charset="0"/>
              </a:rPr>
              <a:t>6 </a:t>
            </a:r>
            <a:r>
              <a:rPr lang="es-MX" altLang="es-MX" sz="2600" i="1">
                <a:latin typeface="Tahoma" pitchFamily="34" charset="0"/>
              </a:rPr>
              <a:t>- CaMgSi</a:t>
            </a:r>
            <a:r>
              <a:rPr lang="es-MX" altLang="es-MX" sz="2600" i="1" baseline="-25000">
                <a:latin typeface="Tahoma" pitchFamily="34" charset="0"/>
              </a:rPr>
              <a:t>2</a:t>
            </a:r>
            <a:r>
              <a:rPr lang="es-MX" altLang="es-MX" sz="2600" i="1">
                <a:latin typeface="Tahoma" pitchFamily="34" charset="0"/>
              </a:rPr>
              <a:t>O</a:t>
            </a:r>
            <a:r>
              <a:rPr lang="es-MX" altLang="es-MX" sz="2600" i="1" baseline="-25000">
                <a:latin typeface="Tahoma" pitchFamily="34" charset="0"/>
              </a:rPr>
              <a:t>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91600" cy="911225"/>
          </a:xfrm>
        </p:spPr>
        <p:txBody>
          <a:bodyPr/>
          <a:lstStyle/>
          <a:p>
            <a:pPr eaLnBrk="1" hangingPunct="1"/>
            <a:br>
              <a:rPr lang="en-US" altLang="es-MX" sz="3400" dirty="0"/>
            </a:br>
            <a:r>
              <a:rPr lang="es-MX" altLang="es-MX" sz="2200" dirty="0"/>
              <a:t> </a:t>
            </a:r>
            <a:r>
              <a:rPr lang="es-MX" altLang="es-MX" sz="2200" i="1" dirty="0"/>
              <a:t>Problema 7 Dados los Análisis calcular los %’s Molares </a:t>
            </a:r>
            <a:r>
              <a:rPr lang="es-MX" altLang="es-MX" sz="2200" i="1" dirty="0" err="1"/>
              <a:t>Jadeita</a:t>
            </a:r>
            <a:r>
              <a:rPr lang="es-MX" altLang="es-MX" sz="2200" i="1" dirty="0"/>
              <a:t> es </a:t>
            </a:r>
            <a:r>
              <a:rPr lang="es-MX" altLang="es-MX" sz="2200" b="1" i="1" u="sng" dirty="0">
                <a:solidFill>
                  <a:schemeClr val="tx1"/>
                </a:solidFill>
              </a:rPr>
              <a:t>NaAl</a:t>
            </a:r>
            <a:r>
              <a:rPr lang="es-MX" altLang="es-MX" sz="2200" i="1" dirty="0"/>
              <a:t>Si</a:t>
            </a:r>
            <a:r>
              <a:rPr lang="es-MX" altLang="es-MX" sz="2200" i="1" baseline="-25000" dirty="0"/>
              <a:t>2</a:t>
            </a:r>
            <a:r>
              <a:rPr lang="es-MX" altLang="es-MX" sz="2200" i="1" dirty="0"/>
              <a:t>O</a:t>
            </a:r>
            <a:r>
              <a:rPr lang="es-MX" altLang="es-MX" sz="2200" i="1" baseline="-25000" dirty="0"/>
              <a:t>6</a:t>
            </a:r>
            <a:r>
              <a:rPr lang="es-MX" altLang="es-MX" sz="2200" i="1" dirty="0"/>
              <a:t>  y Diopsida </a:t>
            </a:r>
            <a:r>
              <a:rPr lang="es-MX" altLang="es-MX" sz="2200" i="1" dirty="0" err="1"/>
              <a:t>is</a:t>
            </a:r>
            <a:r>
              <a:rPr lang="es-MX" altLang="es-MX" sz="2200" i="1" dirty="0"/>
              <a:t> </a:t>
            </a:r>
            <a:r>
              <a:rPr lang="es-MX" altLang="es-MX" sz="2200" i="1" u="sng" dirty="0">
                <a:solidFill>
                  <a:srgbClr val="FF0000"/>
                </a:solidFill>
              </a:rPr>
              <a:t>CaMg</a:t>
            </a:r>
            <a:r>
              <a:rPr lang="es-MX" altLang="es-MX" sz="2200" i="1" dirty="0"/>
              <a:t>Si</a:t>
            </a:r>
            <a:r>
              <a:rPr lang="es-MX" altLang="es-MX" sz="2200" i="1" baseline="-25000" dirty="0"/>
              <a:t>2</a:t>
            </a:r>
            <a:r>
              <a:rPr lang="es-MX" altLang="es-MX" sz="2200" i="1" dirty="0"/>
              <a:t>O</a:t>
            </a:r>
            <a:r>
              <a:rPr lang="es-MX" altLang="es-MX" sz="2200" i="1" baseline="-25000" dirty="0"/>
              <a:t>6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8392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s-MX" sz="1700" dirty="0">
                <a:latin typeface="Tahoma" pitchFamily="34" charset="0"/>
              </a:rPr>
              <a:t>       </a:t>
            </a:r>
            <a:r>
              <a:rPr lang="es-MX" altLang="es-MX" sz="1700" dirty="0">
                <a:latin typeface="Tahoma" pitchFamily="34" charset="0"/>
              </a:rPr>
              <a:t>Oxido     %         P.F.G.       Moles         </a:t>
            </a:r>
            <a:r>
              <a:rPr lang="es-MX" altLang="es-MX" sz="1700" dirty="0" err="1">
                <a:latin typeface="Tahoma" pitchFamily="34" charset="0"/>
              </a:rPr>
              <a:t>Moles</a:t>
            </a:r>
            <a:r>
              <a:rPr lang="es-MX" altLang="es-MX" sz="1700" dirty="0">
                <a:latin typeface="Tahoma" pitchFamily="34" charset="0"/>
              </a:rPr>
              <a:t>         </a:t>
            </a:r>
            <a:r>
              <a:rPr lang="es-MX" altLang="es-MX" sz="1700" dirty="0" err="1">
                <a:latin typeface="Tahoma" pitchFamily="34" charset="0"/>
              </a:rPr>
              <a:t>Moles</a:t>
            </a:r>
            <a:r>
              <a:rPr lang="es-MX" altLang="es-MX" sz="1700" dirty="0">
                <a:latin typeface="Tahoma" pitchFamily="34" charset="0"/>
              </a:rPr>
              <a:t>         </a:t>
            </a:r>
            <a:r>
              <a:rPr lang="es-MX" altLang="es-MX" sz="1700" dirty="0" err="1">
                <a:latin typeface="Tahoma" pitchFamily="34" charset="0"/>
              </a:rPr>
              <a:t>Prop</a:t>
            </a:r>
            <a:r>
              <a:rPr lang="es-MX" altLang="es-MX" sz="1700" dirty="0">
                <a:latin typeface="Tahoma" pitchFamily="34" charset="0"/>
              </a:rPr>
              <a:t>. Cationes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altLang="es-MX" sz="1700" dirty="0">
                <a:latin typeface="Tahoma" pitchFamily="34" charset="0"/>
              </a:rPr>
              <a:t>                   Peso      Oxido         </a:t>
            </a:r>
            <a:r>
              <a:rPr lang="es-MX" altLang="es-MX" sz="1700" dirty="0" err="1">
                <a:latin typeface="Tahoma" pitchFamily="34" charset="0"/>
              </a:rPr>
              <a:t>Oxido</a:t>
            </a:r>
            <a:r>
              <a:rPr lang="es-MX" altLang="es-MX" sz="1700" dirty="0">
                <a:latin typeface="Tahoma" pitchFamily="34" charset="0"/>
              </a:rPr>
              <a:t>        </a:t>
            </a:r>
            <a:r>
              <a:rPr lang="es-MX" altLang="es-MX" sz="1700" dirty="0" err="1">
                <a:latin typeface="Tahoma" pitchFamily="34" charset="0"/>
              </a:rPr>
              <a:t>Cation</a:t>
            </a:r>
            <a:r>
              <a:rPr lang="es-MX" altLang="es-MX" sz="1700" dirty="0">
                <a:latin typeface="Tahoma" pitchFamily="34" charset="0"/>
              </a:rPr>
              <a:t>        Oxigeno              06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altLang="es-MX" sz="1700" dirty="0"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s-MX" altLang="es-MX" sz="1700" dirty="0"/>
              <a:t>SiO</a:t>
            </a:r>
            <a:r>
              <a:rPr lang="es-MX" altLang="es-MX" sz="1700" baseline="-25000" dirty="0"/>
              <a:t>2</a:t>
            </a:r>
            <a:r>
              <a:rPr lang="es-MX" altLang="es-MX" sz="1700" dirty="0"/>
              <a:t>    56.64     60.086    0.9426     0.9426   1.8852            2.00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700" b="1" dirty="0"/>
              <a:t>Na</a:t>
            </a:r>
            <a:r>
              <a:rPr lang="es-MX" altLang="es-MX" sz="1700" b="1" baseline="-25000" dirty="0"/>
              <a:t>2</a:t>
            </a:r>
            <a:r>
              <a:rPr lang="es-MX" altLang="es-MX" sz="1700" b="1" dirty="0"/>
              <a:t>O</a:t>
            </a:r>
            <a:r>
              <a:rPr lang="es-MX" altLang="es-MX" sz="1700" dirty="0"/>
              <a:t>    4.38      61.99     0.0707     0.1414    0.0707           </a:t>
            </a:r>
            <a:r>
              <a:rPr lang="es-MX" altLang="es-MX" sz="1700" b="1" dirty="0"/>
              <a:t>0.30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700" b="1" dirty="0"/>
              <a:t>Al</a:t>
            </a:r>
            <a:r>
              <a:rPr lang="es-MX" altLang="es-MX" sz="1700" b="1" baseline="-25000" dirty="0"/>
              <a:t>2</a:t>
            </a:r>
            <a:r>
              <a:rPr lang="es-MX" altLang="es-MX" sz="1700" b="1" dirty="0"/>
              <a:t>O</a:t>
            </a:r>
            <a:r>
              <a:rPr lang="es-MX" altLang="es-MX" sz="1700" b="1" baseline="-25000" dirty="0"/>
              <a:t>3</a:t>
            </a:r>
            <a:r>
              <a:rPr lang="es-MX" altLang="es-MX" sz="1700" dirty="0"/>
              <a:t>   7.21     101.963   0.0707     0.1414    0.2121           </a:t>
            </a:r>
            <a:r>
              <a:rPr lang="es-MX" altLang="es-MX" sz="1700" b="1" dirty="0"/>
              <a:t>0.30</a:t>
            </a:r>
            <a:r>
              <a:rPr lang="es-MX" altLang="es-MX" sz="1700" dirty="0"/>
              <a:t> </a:t>
            </a:r>
            <a:endParaRPr lang="es-MX" altLang="es-MX" sz="2100" baseline="30000" dirty="0"/>
          </a:p>
          <a:p>
            <a:pPr eaLnBrk="1" hangingPunct="1">
              <a:lnSpc>
                <a:spcPct val="80000"/>
              </a:lnSpc>
            </a:pPr>
            <a:r>
              <a:rPr lang="es-MX" altLang="es-MX" sz="1700" b="1" dirty="0" err="1">
                <a:solidFill>
                  <a:srgbClr val="FF0000"/>
                </a:solidFill>
              </a:rPr>
              <a:t>MgO</a:t>
            </a:r>
            <a:r>
              <a:rPr lang="es-MX" altLang="es-MX" sz="1700" dirty="0"/>
              <a:t>   13.30      40.312    0.3299     0.3299    0.3299           </a:t>
            </a:r>
            <a:r>
              <a:rPr lang="es-MX" altLang="es-MX" sz="1700" b="1" dirty="0">
                <a:solidFill>
                  <a:srgbClr val="FF0000"/>
                </a:solidFill>
              </a:rPr>
              <a:t>0.7</a:t>
            </a:r>
          </a:p>
          <a:p>
            <a:pPr eaLnBrk="1" hangingPunct="1">
              <a:lnSpc>
                <a:spcPct val="80000"/>
              </a:lnSpc>
            </a:pPr>
            <a:r>
              <a:rPr lang="es-MX" altLang="es-MX" sz="1700" b="1" dirty="0" err="1">
                <a:solidFill>
                  <a:srgbClr val="FF0000"/>
                </a:solidFill>
              </a:rPr>
              <a:t>CaO</a:t>
            </a:r>
            <a:r>
              <a:rPr lang="es-MX" altLang="es-MX" sz="1700" dirty="0"/>
              <a:t>    18.46      55.96     0.3299     0.3299    0.3299            </a:t>
            </a:r>
            <a:r>
              <a:rPr lang="es-MX" altLang="es-MX" sz="1700" b="1" dirty="0">
                <a:solidFill>
                  <a:srgbClr val="FF0000"/>
                </a:solidFill>
              </a:rPr>
              <a:t>0.7</a:t>
            </a:r>
          </a:p>
          <a:p>
            <a:pPr eaLnBrk="1" hangingPunct="1">
              <a:lnSpc>
                <a:spcPct val="80000"/>
              </a:lnSpc>
            </a:pPr>
            <a:endParaRPr lang="es-MX" altLang="es-MX" sz="17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altLang="es-MX" sz="1600" dirty="0"/>
              <a:t>					                          </a:t>
            </a:r>
            <a:r>
              <a:rPr lang="es-MX" altLang="es-MX" sz="1600" b="1" dirty="0"/>
              <a:t>2.8278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altLang="es-MX" sz="1600" dirty="0"/>
          </a:p>
          <a:p>
            <a:pPr eaLnBrk="1" hangingPunct="1">
              <a:lnSpc>
                <a:spcPct val="80000"/>
              </a:lnSpc>
            </a:pPr>
            <a:r>
              <a:rPr lang="es-MX" altLang="es-MX" sz="1600" dirty="0"/>
              <a:t>Pero los piroxenos tienen 6 moles oxígenos/mol, no </a:t>
            </a:r>
            <a:r>
              <a:rPr lang="es-MX" altLang="es-MX" sz="1600" b="1" dirty="0"/>
              <a:t>2.8278</a:t>
            </a:r>
            <a:r>
              <a:rPr lang="es-MX" altLang="es-MX" sz="1600" dirty="0"/>
              <a:t>. Multiplicar  entonces las moles de catión por el factor de corrección (6/2.8278)=</a:t>
            </a:r>
            <a:r>
              <a:rPr lang="es-MX" altLang="es-MX" sz="1600" b="1" u="sng" dirty="0">
                <a:solidFill>
                  <a:srgbClr val="FF0000"/>
                </a:solidFill>
              </a:rPr>
              <a:t>2.1217</a:t>
            </a:r>
          </a:p>
          <a:p>
            <a:pPr eaLnBrk="1" hangingPunct="1">
              <a:lnSpc>
                <a:spcPct val="80000"/>
              </a:lnSpc>
            </a:pPr>
            <a:endParaRPr lang="es-MX" altLang="es-MX" sz="1600" dirty="0"/>
          </a:p>
          <a:p>
            <a:pPr eaLnBrk="1" hangingPunct="1">
              <a:lnSpc>
                <a:spcPct val="80000"/>
              </a:lnSpc>
            </a:pPr>
            <a:r>
              <a:rPr lang="es-MX" altLang="es-MX" sz="1600" dirty="0"/>
              <a:t>Como siempre, Moles de Oxigeno= %’s peso dividido por peso molecular</a:t>
            </a:r>
          </a:p>
          <a:p>
            <a:pPr eaLnBrk="1" hangingPunct="1">
              <a:lnSpc>
                <a:spcPct val="80000"/>
              </a:lnSpc>
            </a:pPr>
            <a:endParaRPr lang="es-MX" altLang="es-MX" sz="1400" dirty="0"/>
          </a:p>
          <a:p>
            <a:pPr eaLnBrk="1" hangingPunct="1">
              <a:lnSpc>
                <a:spcPct val="80000"/>
              </a:lnSpc>
            </a:pPr>
            <a:r>
              <a:rPr lang="es-MX" altLang="es-MX" sz="1400" dirty="0" err="1"/>
              <a:t>Na</a:t>
            </a:r>
            <a:r>
              <a:rPr lang="es-MX" altLang="es-MX" sz="1400" dirty="0"/>
              <a:t>=0.3 , Al=0.3, Ca=0.7  Mg=0.7,  Si</a:t>
            </a:r>
            <a:r>
              <a:rPr lang="es-MX" altLang="es-MX" sz="1400" baseline="-25000" dirty="0"/>
              <a:t>2</a:t>
            </a:r>
            <a:r>
              <a:rPr lang="es-MX" altLang="es-MX" sz="1400" dirty="0"/>
              <a:t>O</a:t>
            </a:r>
            <a:r>
              <a:rPr lang="es-MX" altLang="es-MX" sz="1400" baseline="-25000" dirty="0"/>
              <a:t>6</a:t>
            </a:r>
            <a:r>
              <a:rPr lang="es-MX" altLang="es-MX" sz="1400" dirty="0"/>
              <a:t> = 30% </a:t>
            </a:r>
            <a:r>
              <a:rPr lang="es-MX" altLang="es-MX" sz="1400" dirty="0" err="1"/>
              <a:t>Jadeita</a:t>
            </a:r>
            <a:r>
              <a:rPr lang="es-MX" altLang="es-MX" sz="1400" dirty="0"/>
              <a:t> - 70% </a:t>
            </a:r>
            <a:r>
              <a:rPr lang="es-MX" altLang="es-MX" sz="1400" dirty="0" err="1"/>
              <a:t>Diópsida</a:t>
            </a:r>
            <a:endParaRPr lang="es-MX" altLang="es-MX" sz="1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s-MX" sz="1700" dirty="0"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s-MX" sz="1700" dirty="0">
              <a:latin typeface="Tahoma" pitchFamily="34" charset="0"/>
            </a:endParaRPr>
          </a:p>
        </p:txBody>
      </p:sp>
      <p:sp>
        <p:nvSpPr>
          <p:cNvPr id="54276" name="Line 12"/>
          <p:cNvSpPr>
            <a:spLocks noChangeShapeType="1"/>
          </p:cNvSpPr>
          <p:nvPr/>
        </p:nvSpPr>
        <p:spPr bwMode="auto">
          <a:xfrm>
            <a:off x="58674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19800"/>
            <a:ext cx="775017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" name="Conector recto de flecha 2"/>
          <p:cNvCxnSpPr/>
          <p:nvPr/>
        </p:nvCxnSpPr>
        <p:spPr bwMode="auto">
          <a:xfrm>
            <a:off x="5638800" y="1066800"/>
            <a:ext cx="1752600" cy="2438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Conector recto de flecha 4"/>
          <p:cNvCxnSpPr/>
          <p:nvPr/>
        </p:nvCxnSpPr>
        <p:spPr bwMode="auto">
          <a:xfrm flipH="1">
            <a:off x="1676400" y="3505200"/>
            <a:ext cx="5715000" cy="2514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Rectángulo 5"/>
          <p:cNvSpPr/>
          <p:nvPr/>
        </p:nvSpPr>
        <p:spPr bwMode="auto">
          <a:xfrm>
            <a:off x="7353300" y="3200400"/>
            <a:ext cx="609600" cy="533400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1143000" y="6019800"/>
            <a:ext cx="990600" cy="342900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9" name="Conector recto de flecha 8"/>
          <p:cNvCxnSpPr/>
          <p:nvPr/>
        </p:nvCxnSpPr>
        <p:spPr bwMode="auto">
          <a:xfrm flipH="1">
            <a:off x="4038600" y="1066800"/>
            <a:ext cx="1600200" cy="51244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Conector recto de flecha 10"/>
          <p:cNvCxnSpPr/>
          <p:nvPr/>
        </p:nvCxnSpPr>
        <p:spPr bwMode="auto">
          <a:xfrm>
            <a:off x="2133600" y="1066800"/>
            <a:ext cx="5219700" cy="1905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ángulo 11"/>
          <p:cNvSpPr/>
          <p:nvPr/>
        </p:nvSpPr>
        <p:spPr bwMode="auto">
          <a:xfrm>
            <a:off x="647700" y="3200400"/>
            <a:ext cx="685800" cy="533400"/>
          </a:xfrm>
          <a:prstGeom prst="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4" name="Conector recto de flecha 13"/>
          <p:cNvCxnSpPr>
            <a:endCxn id="12" idx="3"/>
          </p:cNvCxnSpPr>
          <p:nvPr/>
        </p:nvCxnSpPr>
        <p:spPr bwMode="auto">
          <a:xfrm flipH="1">
            <a:off x="1333500" y="1066800"/>
            <a:ext cx="4305300" cy="2400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Rectángulo 1"/>
          <p:cNvSpPr/>
          <p:nvPr/>
        </p:nvSpPr>
        <p:spPr bwMode="auto">
          <a:xfrm>
            <a:off x="7353300" y="2743200"/>
            <a:ext cx="609600" cy="457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0" name="Conector recto de flecha 9"/>
          <p:cNvCxnSpPr/>
          <p:nvPr/>
        </p:nvCxnSpPr>
        <p:spPr bwMode="auto">
          <a:xfrm>
            <a:off x="2133600" y="1066800"/>
            <a:ext cx="4876800" cy="51244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Rectángulo 17"/>
          <p:cNvSpPr/>
          <p:nvPr/>
        </p:nvSpPr>
        <p:spPr bwMode="auto">
          <a:xfrm>
            <a:off x="552450" y="2703512"/>
            <a:ext cx="819150" cy="49688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Conector recto de flecha 14"/>
          <p:cNvCxnSpPr/>
          <p:nvPr/>
        </p:nvCxnSpPr>
        <p:spPr bwMode="auto">
          <a:xfrm flipH="1">
            <a:off x="1333500" y="1066799"/>
            <a:ext cx="800100" cy="1676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216025"/>
          </a:xfrm>
        </p:spPr>
        <p:txBody>
          <a:bodyPr/>
          <a:lstStyle/>
          <a:p>
            <a:pPr eaLnBrk="1" hangingPunct="1"/>
            <a:r>
              <a:rPr lang="es-MX" altLang="es-MX" sz="3400"/>
              <a:t>Problema 6</a:t>
            </a:r>
            <a:br>
              <a:rPr lang="es-MX" altLang="es-MX" sz="3400"/>
            </a:br>
            <a:r>
              <a:rPr lang="es-MX" altLang="es-MX" sz="3400" i="1"/>
              <a:t>Sustitución acoplada</a:t>
            </a:r>
            <a:endParaRPr lang="es-MX" altLang="es-MX" sz="340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272462" cy="3352800"/>
          </a:xfrm>
        </p:spPr>
        <p:txBody>
          <a:bodyPr/>
          <a:lstStyle/>
          <a:p>
            <a:pPr eaLnBrk="1" hangingPunct="1"/>
            <a:r>
              <a:rPr lang="es-MX" altLang="es-MX" i="1" dirty="0"/>
              <a:t>Dado </a:t>
            </a:r>
            <a:r>
              <a:rPr lang="es-MX" altLang="es-MX" b="1" i="1" dirty="0">
                <a:solidFill>
                  <a:srgbClr val="FF0000"/>
                </a:solidFill>
              </a:rPr>
              <a:t>40%</a:t>
            </a:r>
            <a:r>
              <a:rPr lang="es-MX" altLang="es-MX" i="1" dirty="0"/>
              <a:t> Anortita y </a:t>
            </a:r>
            <a:r>
              <a:rPr lang="es-MX" altLang="es-MX" b="1" i="1" dirty="0">
                <a:solidFill>
                  <a:srgbClr val="FF0000"/>
                </a:solidFill>
              </a:rPr>
              <a:t>60% </a:t>
            </a:r>
            <a:r>
              <a:rPr lang="es-MX" altLang="es-MX" i="1" dirty="0"/>
              <a:t>Albita</a:t>
            </a:r>
          </a:p>
          <a:p>
            <a:pPr eaLnBrk="1" hangingPunct="1"/>
            <a:r>
              <a:rPr lang="es-MX" altLang="es-MX" i="1" dirty="0"/>
              <a:t>Calcular los %’s en peso de los </a:t>
            </a:r>
            <a:r>
              <a:rPr lang="es-MX" altLang="es-MX" i="1" dirty="0" err="1"/>
              <a:t>oxidos</a:t>
            </a:r>
            <a:endParaRPr lang="es-MX" altLang="es-MX" i="1" dirty="0"/>
          </a:p>
          <a:p>
            <a:pPr lvl="1" eaLnBrk="1" hangingPunct="1"/>
            <a:r>
              <a:rPr lang="es-MX" altLang="es-MX" i="1" dirty="0"/>
              <a:t>Primero escribir las formulas</a:t>
            </a:r>
          </a:p>
          <a:p>
            <a:pPr lvl="1" eaLnBrk="1" hangingPunct="1"/>
            <a:r>
              <a:rPr lang="es-MX" altLang="es-MX" i="1" dirty="0"/>
              <a:t>Anortita es </a:t>
            </a:r>
            <a:r>
              <a:rPr lang="es-MX" altLang="es-MX" i="1" dirty="0">
                <a:latin typeface="Tahoma" pitchFamily="34" charset="0"/>
              </a:rPr>
              <a:t>Ca</a:t>
            </a:r>
            <a:r>
              <a:rPr lang="es-MX" altLang="es-MX" b="1" i="1" dirty="0">
                <a:solidFill>
                  <a:srgbClr val="FF0000"/>
                </a:solidFill>
                <a:latin typeface="Tahoma" pitchFamily="34" charset="0"/>
              </a:rPr>
              <a:t>Al</a:t>
            </a:r>
            <a:r>
              <a:rPr lang="es-MX" altLang="es-MX" b="1" i="1" baseline="-25000" dirty="0">
                <a:solidFill>
                  <a:srgbClr val="FF0000"/>
                </a:solidFill>
                <a:latin typeface="Tahoma" pitchFamily="34" charset="0"/>
              </a:rPr>
              <a:t>2</a:t>
            </a:r>
            <a:r>
              <a:rPr lang="es-MX" altLang="es-MX" b="1" i="1" dirty="0">
                <a:solidFill>
                  <a:srgbClr val="FF0000"/>
                </a:solidFill>
                <a:latin typeface="Tahoma" pitchFamily="34" charset="0"/>
              </a:rPr>
              <a:t>Si</a:t>
            </a:r>
            <a:r>
              <a:rPr lang="es-MX" altLang="es-MX" b="1" i="1" baseline="-25000" dirty="0">
                <a:solidFill>
                  <a:srgbClr val="FF0000"/>
                </a:solidFill>
                <a:latin typeface="Tahoma" pitchFamily="34" charset="0"/>
              </a:rPr>
              <a:t>2</a:t>
            </a:r>
            <a:r>
              <a:rPr lang="es-MX" altLang="es-MX" i="1" dirty="0">
                <a:latin typeface="Tahoma" pitchFamily="34" charset="0"/>
              </a:rPr>
              <a:t>O</a:t>
            </a:r>
            <a:r>
              <a:rPr lang="es-MX" altLang="es-MX" i="1" baseline="-25000" dirty="0">
                <a:latin typeface="Tahoma" pitchFamily="34" charset="0"/>
              </a:rPr>
              <a:t>8 </a:t>
            </a:r>
          </a:p>
          <a:p>
            <a:pPr lvl="1" eaLnBrk="1" hangingPunct="1"/>
            <a:r>
              <a:rPr lang="es-MX" altLang="es-MX" i="1" dirty="0"/>
              <a:t>Albita es </a:t>
            </a:r>
            <a:r>
              <a:rPr lang="es-MX" altLang="es-MX" i="1" dirty="0">
                <a:latin typeface="Tahoma" pitchFamily="34" charset="0"/>
              </a:rPr>
              <a:t>Na</a:t>
            </a:r>
            <a:r>
              <a:rPr lang="es-MX" altLang="es-MX" b="1" i="1" dirty="0">
                <a:solidFill>
                  <a:srgbClr val="FF0000"/>
                </a:solidFill>
                <a:latin typeface="Tahoma" pitchFamily="34" charset="0"/>
              </a:rPr>
              <a:t>AlSi</a:t>
            </a:r>
            <a:r>
              <a:rPr lang="es-MX" altLang="es-MX" b="1" i="1" baseline="-25000" dirty="0">
                <a:solidFill>
                  <a:srgbClr val="FF0000"/>
                </a:solidFill>
                <a:latin typeface="Tahoma" pitchFamily="34" charset="0"/>
              </a:rPr>
              <a:t>3</a:t>
            </a:r>
            <a:r>
              <a:rPr lang="es-MX" altLang="es-MX" i="1" dirty="0">
                <a:latin typeface="Tahoma" pitchFamily="34" charset="0"/>
              </a:rPr>
              <a:t>O</a:t>
            </a:r>
            <a:r>
              <a:rPr lang="es-MX" altLang="es-MX" i="1" baseline="-25000" dirty="0">
                <a:latin typeface="Tahoma" pitchFamily="34" charset="0"/>
              </a:rPr>
              <a:t>8 </a:t>
            </a:r>
            <a:endParaRPr lang="es-MX" altLang="es-MX" i="1" dirty="0"/>
          </a:p>
          <a:p>
            <a:pPr lvl="1" eaLnBrk="1" hangingPunct="1"/>
            <a:r>
              <a:rPr lang="es-MX" altLang="es-MX" i="1" dirty="0"/>
              <a:t>An</a:t>
            </a:r>
            <a:r>
              <a:rPr lang="es-MX" altLang="es-MX" b="1" i="1" baseline="-25000" dirty="0">
                <a:solidFill>
                  <a:srgbClr val="0070C0"/>
                </a:solidFill>
              </a:rPr>
              <a:t>40</a:t>
            </a:r>
            <a:r>
              <a:rPr lang="es-MX" altLang="es-MX" i="1" dirty="0"/>
              <a:t>-Ab</a:t>
            </a:r>
            <a:r>
              <a:rPr lang="es-MX" altLang="es-MX" b="1" i="1" baseline="-25000" dirty="0">
                <a:solidFill>
                  <a:srgbClr val="FF0000"/>
                </a:solidFill>
              </a:rPr>
              <a:t>60</a:t>
            </a:r>
            <a:r>
              <a:rPr lang="es-MX" altLang="es-MX" i="1" dirty="0"/>
              <a:t>  es Ca</a:t>
            </a:r>
            <a:r>
              <a:rPr lang="es-MX" altLang="es-MX" i="1" baseline="-25000" dirty="0"/>
              <a:t>0.4</a:t>
            </a:r>
            <a:r>
              <a:rPr lang="es-MX" altLang="es-MX" i="1" dirty="0"/>
              <a:t>Na</a:t>
            </a:r>
            <a:r>
              <a:rPr lang="es-MX" altLang="es-MX" i="1" baseline="-25000" dirty="0"/>
              <a:t>0.6</a:t>
            </a:r>
            <a:r>
              <a:rPr lang="es-MX" altLang="es-MX" i="1" dirty="0"/>
              <a:t>Al</a:t>
            </a:r>
            <a:r>
              <a:rPr lang="es-MX" altLang="es-MX" i="1" baseline="-25000" dirty="0">
                <a:solidFill>
                  <a:srgbClr val="FF0000"/>
                </a:solidFill>
              </a:rPr>
              <a:t>1.4</a:t>
            </a:r>
            <a:r>
              <a:rPr lang="es-MX" altLang="es-MX" i="1" dirty="0"/>
              <a:t>Si</a:t>
            </a:r>
            <a:r>
              <a:rPr lang="es-MX" altLang="es-MX" i="1" baseline="-25000" dirty="0">
                <a:solidFill>
                  <a:srgbClr val="FF0000"/>
                </a:solidFill>
              </a:rPr>
              <a:t>2.6</a:t>
            </a:r>
            <a:r>
              <a:rPr lang="es-MX" altLang="es-MX" i="1" dirty="0"/>
              <a:t>O</a:t>
            </a:r>
            <a:r>
              <a:rPr lang="es-MX" altLang="es-MX" i="1" baseline="-25000" dirty="0"/>
              <a:t>8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0" y="5257800"/>
            <a:ext cx="9067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altLang="es-MX" sz="1600" dirty="0"/>
              <a:t>Notar que el silicio es (</a:t>
            </a:r>
            <a:r>
              <a:rPr lang="es-MX" altLang="es-MX" sz="1600" b="1" dirty="0">
                <a:solidFill>
                  <a:srgbClr val="0070C0"/>
                </a:solidFill>
              </a:rPr>
              <a:t>0.4</a:t>
            </a:r>
            <a:r>
              <a:rPr lang="es-MX" altLang="es-MX" sz="1600" dirty="0">
                <a:solidFill>
                  <a:srgbClr val="FF0000"/>
                </a:solidFill>
              </a:rPr>
              <a:t> x </a:t>
            </a:r>
            <a:r>
              <a:rPr lang="es-MX" altLang="es-MX" sz="1600" b="1" dirty="0"/>
              <a:t>2 Silicio </a:t>
            </a:r>
            <a:r>
              <a:rPr lang="es-MX" altLang="es-MX" sz="1600" dirty="0"/>
              <a:t>en Anortita) + (</a:t>
            </a:r>
            <a:r>
              <a:rPr lang="es-MX" altLang="es-MX" sz="1600" b="1" dirty="0">
                <a:solidFill>
                  <a:srgbClr val="FF0000"/>
                </a:solidFill>
              </a:rPr>
              <a:t>0.6</a:t>
            </a:r>
            <a:r>
              <a:rPr lang="es-MX" altLang="es-MX" sz="1600" dirty="0">
                <a:solidFill>
                  <a:srgbClr val="FF0000"/>
                </a:solidFill>
              </a:rPr>
              <a:t> x </a:t>
            </a:r>
            <a:r>
              <a:rPr lang="es-MX" altLang="es-MX" sz="1600" b="1" dirty="0"/>
              <a:t>3 Silicio </a:t>
            </a:r>
            <a:r>
              <a:rPr lang="es-MX" altLang="es-MX" sz="1600" dirty="0"/>
              <a:t>en Albita) = </a:t>
            </a:r>
            <a:r>
              <a:rPr lang="es-MX" altLang="es-MX" sz="1600" b="1" dirty="0"/>
              <a:t>2.6</a:t>
            </a:r>
          </a:p>
          <a:p>
            <a:r>
              <a:rPr lang="es-MX" altLang="es-MX" sz="1600" dirty="0"/>
              <a:t>Recordar que la sumatoria de </a:t>
            </a:r>
            <a:r>
              <a:rPr lang="es-MX" altLang="es-MX" sz="1600" b="1" dirty="0" err="1"/>
              <a:t>Al+Si</a:t>
            </a:r>
            <a:r>
              <a:rPr lang="es-MX" altLang="es-MX" sz="1600" b="1" dirty="0"/>
              <a:t>=4</a:t>
            </a:r>
          </a:p>
          <a:p>
            <a:r>
              <a:rPr lang="es-MX" altLang="es-MX" sz="1600" dirty="0"/>
              <a:t>Silicio es </a:t>
            </a:r>
            <a:r>
              <a:rPr lang="es-MX" altLang="es-MX" sz="1600" b="1" dirty="0"/>
              <a:t>2.6</a:t>
            </a:r>
            <a:r>
              <a:rPr lang="es-MX" altLang="es-MX" sz="1600" dirty="0"/>
              <a:t>, entonces </a:t>
            </a:r>
            <a:r>
              <a:rPr lang="es-MX" altLang="es-MX" sz="1600" b="1" dirty="0"/>
              <a:t>Al</a:t>
            </a:r>
            <a:r>
              <a:rPr lang="es-MX" altLang="es-MX" sz="1600" dirty="0"/>
              <a:t>=4-2.26=</a:t>
            </a:r>
            <a:r>
              <a:rPr lang="es-MX" altLang="es-MX" sz="1600" b="1" dirty="0"/>
              <a:t>1.4</a:t>
            </a:r>
          </a:p>
        </p:txBody>
      </p:sp>
      <p:cxnSp>
        <p:nvCxnSpPr>
          <p:cNvPr id="3" name="Conector recto de flecha 2"/>
          <p:cNvCxnSpPr/>
          <p:nvPr/>
        </p:nvCxnSpPr>
        <p:spPr bwMode="auto">
          <a:xfrm flipH="1">
            <a:off x="2743200" y="4724400"/>
            <a:ext cx="1752600" cy="609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Conector recto de flecha 6"/>
          <p:cNvCxnSpPr/>
          <p:nvPr/>
        </p:nvCxnSpPr>
        <p:spPr bwMode="auto">
          <a:xfrm>
            <a:off x="5334000" y="4762500"/>
            <a:ext cx="457200" cy="5715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Conector recto de flecha 5"/>
          <p:cNvCxnSpPr/>
          <p:nvPr/>
        </p:nvCxnSpPr>
        <p:spPr bwMode="auto">
          <a:xfrm flipH="1">
            <a:off x="3200400" y="3810000"/>
            <a:ext cx="990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Conector recto de flecha 12"/>
          <p:cNvCxnSpPr/>
          <p:nvPr/>
        </p:nvCxnSpPr>
        <p:spPr bwMode="auto">
          <a:xfrm>
            <a:off x="4267200" y="4191000"/>
            <a:ext cx="213360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onector recto de flecha 16"/>
          <p:cNvCxnSpPr/>
          <p:nvPr/>
        </p:nvCxnSpPr>
        <p:spPr bwMode="auto">
          <a:xfrm flipV="1">
            <a:off x="4191000" y="4724400"/>
            <a:ext cx="182880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" name="Conector recto de flecha 3"/>
          <p:cNvCxnSpPr/>
          <p:nvPr/>
        </p:nvCxnSpPr>
        <p:spPr bwMode="auto">
          <a:xfrm>
            <a:off x="2667000" y="2209800"/>
            <a:ext cx="1828800" cy="2286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Conector recto de flecha 7"/>
          <p:cNvCxnSpPr/>
          <p:nvPr/>
        </p:nvCxnSpPr>
        <p:spPr bwMode="auto">
          <a:xfrm flipH="1">
            <a:off x="5334000" y="2208212"/>
            <a:ext cx="342900" cy="2287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73726" y="226520"/>
            <a:ext cx="8001000" cy="1216025"/>
          </a:xfrm>
        </p:spPr>
        <p:txBody>
          <a:bodyPr/>
          <a:lstStyle/>
          <a:p>
            <a:pPr eaLnBrk="1" hangingPunct="1"/>
            <a:r>
              <a:rPr lang="es-MX" altLang="es-MX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 6</a:t>
            </a:r>
            <a:br>
              <a:rPr lang="es-MX" altLang="es-MX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altLang="es-MX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Sustitución acoplada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138" y="1857081"/>
            <a:ext cx="8196262" cy="4572000"/>
          </a:xfrm>
        </p:spPr>
        <p:txBody>
          <a:bodyPr/>
          <a:lstStyle/>
          <a:p>
            <a:pPr eaLnBrk="1" hangingPunct="1"/>
            <a:r>
              <a:rPr lang="es-MX" altLang="es-MX" sz="2400" i="1" dirty="0"/>
              <a:t>An</a:t>
            </a:r>
            <a:r>
              <a:rPr lang="es-MX" altLang="es-MX" sz="2400" i="1" baseline="-25000" dirty="0"/>
              <a:t>40</a:t>
            </a:r>
            <a:r>
              <a:rPr lang="es-MX" altLang="es-MX" sz="2400" i="1" dirty="0"/>
              <a:t>-Ab</a:t>
            </a:r>
            <a:r>
              <a:rPr lang="es-MX" altLang="es-MX" sz="2400" i="1" baseline="-25000" dirty="0"/>
              <a:t>60</a:t>
            </a:r>
            <a:r>
              <a:rPr lang="es-MX" altLang="es-MX" sz="2400" i="1" dirty="0"/>
              <a:t> es Ca=</a:t>
            </a:r>
            <a:r>
              <a:rPr lang="es-MX" altLang="es-MX" sz="2400" i="1" dirty="0">
                <a:solidFill>
                  <a:srgbClr val="FF0000"/>
                </a:solidFill>
              </a:rPr>
              <a:t>0.4</a:t>
            </a:r>
            <a:r>
              <a:rPr lang="es-MX" altLang="es-MX" sz="2400" i="1" dirty="0"/>
              <a:t> </a:t>
            </a:r>
            <a:r>
              <a:rPr lang="es-MX" altLang="es-MX" sz="2400" i="1" dirty="0" err="1"/>
              <a:t>Na</a:t>
            </a:r>
            <a:r>
              <a:rPr lang="es-MX" altLang="es-MX" sz="2400" i="1" dirty="0"/>
              <a:t>=</a:t>
            </a:r>
            <a:r>
              <a:rPr lang="es-MX" altLang="es-MX" sz="2400" i="1" dirty="0">
                <a:solidFill>
                  <a:srgbClr val="FF0000"/>
                </a:solidFill>
              </a:rPr>
              <a:t>0.6</a:t>
            </a:r>
            <a:r>
              <a:rPr lang="es-MX" altLang="es-MX" sz="2400" i="1" dirty="0"/>
              <a:t> Al=</a:t>
            </a:r>
            <a:r>
              <a:rPr lang="es-MX" altLang="es-MX" sz="2400" i="1" dirty="0">
                <a:solidFill>
                  <a:srgbClr val="FF0000"/>
                </a:solidFill>
              </a:rPr>
              <a:t>1.4</a:t>
            </a:r>
            <a:r>
              <a:rPr lang="es-MX" altLang="es-MX" sz="2400" i="1" dirty="0"/>
              <a:t> Si=</a:t>
            </a:r>
            <a:r>
              <a:rPr lang="es-MX" altLang="es-MX" sz="2400" i="1" dirty="0">
                <a:solidFill>
                  <a:srgbClr val="FF0000"/>
                </a:solidFill>
              </a:rPr>
              <a:t>2.6</a:t>
            </a:r>
            <a:r>
              <a:rPr lang="es-MX" altLang="es-MX" sz="2400" i="1" dirty="0"/>
              <a:t> O=8</a:t>
            </a:r>
            <a:endParaRPr lang="es-MX" altLang="es-MX" sz="2400" dirty="0"/>
          </a:p>
          <a:p>
            <a:pPr eaLnBrk="1" hangingPunct="1">
              <a:buFont typeface="Wingdings" pitchFamily="2" charset="2"/>
              <a:buNone/>
            </a:pPr>
            <a:r>
              <a:rPr lang="es-MX" altLang="es-MX" sz="2200" dirty="0"/>
              <a:t>   </a:t>
            </a:r>
          </a:p>
          <a:p>
            <a:pPr eaLnBrk="1" hangingPunct="1">
              <a:buFont typeface="Wingdings" pitchFamily="2" charset="2"/>
              <a:buNone/>
            </a:pPr>
            <a:r>
              <a:rPr lang="es-MX" altLang="es-MX" sz="2200" dirty="0"/>
              <a:t>    </a:t>
            </a:r>
            <a:endParaRPr lang="en-US" altLang="es-MX" sz="2200" dirty="0"/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>
            <a:off x="838200" y="3200400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719138" y="5478254"/>
            <a:ext cx="7329251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altLang="es-MX" dirty="0"/>
              <a:t>Notar que </a:t>
            </a:r>
            <a:r>
              <a:rPr lang="es-MX" altLang="es-MX" u="sng" dirty="0">
                <a:solidFill>
                  <a:srgbClr val="FF0000"/>
                </a:solidFill>
              </a:rPr>
              <a:t>Al 1.4 moles/PFU </a:t>
            </a:r>
            <a:r>
              <a:rPr lang="es-MX" altLang="es-MX" dirty="0"/>
              <a:t>reportado como </a:t>
            </a:r>
            <a:r>
              <a:rPr lang="es-MX" altLang="es-MX" u="sng" dirty="0">
                <a:solidFill>
                  <a:srgbClr val="FF0000"/>
                </a:solidFill>
              </a:rPr>
              <a:t>Al</a:t>
            </a:r>
            <a:r>
              <a:rPr lang="es-MX" altLang="es-MX" u="sng" baseline="-25000" dirty="0">
                <a:solidFill>
                  <a:srgbClr val="FF0000"/>
                </a:solidFill>
              </a:rPr>
              <a:t>2</a:t>
            </a:r>
            <a:r>
              <a:rPr lang="es-MX" altLang="es-MX" u="sng" dirty="0">
                <a:solidFill>
                  <a:srgbClr val="FF0000"/>
                </a:solidFill>
              </a:rPr>
              <a:t>O</a:t>
            </a:r>
            <a:r>
              <a:rPr lang="es-MX" altLang="es-MX" u="sng" baseline="-25000" dirty="0">
                <a:solidFill>
                  <a:srgbClr val="FF0000"/>
                </a:solidFill>
              </a:rPr>
              <a:t>3</a:t>
            </a:r>
            <a:r>
              <a:rPr lang="es-MX" altLang="es-MX" u="sng" dirty="0">
                <a:solidFill>
                  <a:srgbClr val="FF0000"/>
                </a:solidFill>
              </a:rPr>
              <a:t> es 0.7</a:t>
            </a:r>
            <a:r>
              <a:rPr lang="es-MX" altLang="es-MX" dirty="0"/>
              <a:t> PFU</a:t>
            </a:r>
          </a:p>
          <a:p>
            <a:r>
              <a:rPr lang="es-MX" altLang="es-MX" dirty="0"/>
              <a:t>Y </a:t>
            </a:r>
            <a:r>
              <a:rPr lang="es-MX" altLang="es-MX" u="sng" dirty="0" err="1">
                <a:solidFill>
                  <a:srgbClr val="FF0000"/>
                </a:solidFill>
              </a:rPr>
              <a:t>Na</a:t>
            </a:r>
            <a:r>
              <a:rPr lang="es-MX" altLang="es-MX" u="sng" dirty="0">
                <a:solidFill>
                  <a:srgbClr val="FF0000"/>
                </a:solidFill>
              </a:rPr>
              <a:t> 0.6 moles/PFU </a:t>
            </a:r>
            <a:r>
              <a:rPr lang="es-MX" altLang="es-MX" dirty="0"/>
              <a:t>reportado como </a:t>
            </a:r>
            <a:r>
              <a:rPr lang="es-MX" altLang="es-MX" u="sng" dirty="0">
                <a:solidFill>
                  <a:srgbClr val="FF0000"/>
                </a:solidFill>
              </a:rPr>
              <a:t>Na</a:t>
            </a:r>
            <a:r>
              <a:rPr lang="es-MX" altLang="es-MX" u="sng" baseline="-25000" dirty="0">
                <a:solidFill>
                  <a:srgbClr val="FF0000"/>
                </a:solidFill>
              </a:rPr>
              <a:t>2</a:t>
            </a:r>
            <a:r>
              <a:rPr lang="es-MX" altLang="es-MX" u="sng" dirty="0">
                <a:solidFill>
                  <a:srgbClr val="FF0000"/>
                </a:solidFill>
              </a:rPr>
              <a:t>O es 0.3 </a:t>
            </a:r>
            <a:r>
              <a:rPr lang="es-MX" altLang="es-MX" dirty="0"/>
              <a:t>PFU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577208"/>
              </p:ext>
            </p:extLst>
          </p:nvPr>
        </p:nvGraphicFramePr>
        <p:xfrm>
          <a:off x="76200" y="2601310"/>
          <a:ext cx="965200" cy="1198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2" name="Equation" r:id="rId4" imgW="736560" imgH="914400" progId="Equation.DSMT4">
                  <p:embed/>
                </p:oleObj>
              </mc:Choice>
              <mc:Fallback>
                <p:oleObj name="Equation" r:id="rId4" imgW="73656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2601310"/>
                        <a:ext cx="965200" cy="119817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94461"/>
              </p:ext>
            </p:extLst>
          </p:nvPr>
        </p:nvGraphicFramePr>
        <p:xfrm>
          <a:off x="1653226" y="2861769"/>
          <a:ext cx="5842000" cy="2017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3152">
                  <a:extLst>
                    <a:ext uri="{9D8B030D-6E8A-4147-A177-3AD203B41FA5}">
                      <a16:colId xmlns:a16="http://schemas.microsoft.com/office/drawing/2014/main" val="1560868323"/>
                    </a:ext>
                  </a:extLst>
                </a:gridCol>
                <a:gridCol w="1180458">
                  <a:extLst>
                    <a:ext uri="{9D8B030D-6E8A-4147-A177-3AD203B41FA5}">
                      <a16:colId xmlns:a16="http://schemas.microsoft.com/office/drawing/2014/main" val="3656997100"/>
                    </a:ext>
                  </a:extLst>
                </a:gridCol>
                <a:gridCol w="1104300">
                  <a:extLst>
                    <a:ext uri="{9D8B030D-6E8A-4147-A177-3AD203B41FA5}">
                      <a16:colId xmlns:a16="http://schemas.microsoft.com/office/drawing/2014/main" val="2444291252"/>
                    </a:ext>
                  </a:extLst>
                </a:gridCol>
                <a:gridCol w="1094780">
                  <a:extLst>
                    <a:ext uri="{9D8B030D-6E8A-4147-A177-3AD203B41FA5}">
                      <a16:colId xmlns:a16="http://schemas.microsoft.com/office/drawing/2014/main" val="1104136013"/>
                    </a:ext>
                  </a:extLst>
                </a:gridCol>
                <a:gridCol w="1269310">
                  <a:extLst>
                    <a:ext uri="{9D8B030D-6E8A-4147-A177-3AD203B41FA5}">
                      <a16:colId xmlns:a16="http://schemas.microsoft.com/office/drawing/2014/main" val="3324246709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83898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 de Oxido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Moles de oxido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P.F.G. de oxido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Gramos de oxido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en peso de oxido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15601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60.086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156.22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58.17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22727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101.963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71.37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26.58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913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55.96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22.38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70028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61.98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18.59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24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268.58</a:t>
                      </a:r>
                      <a:endParaRPr lang="es-MX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s-MX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17546"/>
                  </a:ext>
                </a:extLst>
              </a:tr>
            </a:tbl>
          </a:graphicData>
        </a:graphic>
      </p:graphicFrame>
      <p:cxnSp>
        <p:nvCxnSpPr>
          <p:cNvPr id="5" name="Conector recto de flecha 4"/>
          <p:cNvCxnSpPr/>
          <p:nvPr/>
        </p:nvCxnSpPr>
        <p:spPr bwMode="auto">
          <a:xfrm>
            <a:off x="990600" y="3048000"/>
            <a:ext cx="23622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Conector recto de flecha 6"/>
          <p:cNvCxnSpPr/>
          <p:nvPr/>
        </p:nvCxnSpPr>
        <p:spPr bwMode="auto">
          <a:xfrm>
            <a:off x="990600" y="3657600"/>
            <a:ext cx="22860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CuadroTexto 3"/>
          <p:cNvSpPr txBox="1"/>
          <p:nvPr/>
        </p:nvSpPr>
        <p:spPr>
          <a:xfrm>
            <a:off x="5334000" y="2502887"/>
            <a:ext cx="731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B*C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172200" y="2511873"/>
            <a:ext cx="132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/>
              <a:t>D/268.58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Título"/>
          <p:cNvSpPr>
            <a:spLocks noGrp="1"/>
          </p:cNvSpPr>
          <p:nvPr>
            <p:ph type="title" idx="4294967295"/>
          </p:nvPr>
        </p:nvSpPr>
        <p:spPr>
          <a:xfrm>
            <a:off x="2362201" y="507996"/>
            <a:ext cx="4495800" cy="773113"/>
          </a:xfrm>
        </p:spPr>
        <p:txBody>
          <a:bodyPr anchor="ctr"/>
          <a:lstStyle/>
          <a:p>
            <a:r>
              <a:rPr lang="es-MX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feldespato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51859"/>
              </p:ext>
            </p:extLst>
          </p:nvPr>
        </p:nvGraphicFramePr>
        <p:xfrm>
          <a:off x="228602" y="1600196"/>
          <a:ext cx="8762998" cy="3042078"/>
        </p:xfrm>
        <a:graphic>
          <a:graphicData uri="http://schemas.openxmlformats.org/drawingml/2006/table">
            <a:tbl>
              <a:tblPr/>
              <a:tblGrid>
                <a:gridCol w="673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9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85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39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6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82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140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89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Oxido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% Molar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# cationes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# aniones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% peso oxido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de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en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en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   en mineral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 Catión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Oxigeno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Catión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por 8 </a:t>
                      </a:r>
                      <a:r>
                        <a:rPr kumimoji="0" lang="es-MX" altLang="es-MX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Catión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   Anión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SiO</a:t>
                      </a:r>
                      <a:r>
                        <a:rPr kumimoji="0" lang="es-MX" altLang="es-MX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60.08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65.9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1.097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4+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1.097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2.194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2.937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100.16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19.45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0.194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3+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0.388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0.583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Fe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159.68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0.006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Fe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0.035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56.08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0.61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0.029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Na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61.96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7.12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Na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0.23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0.615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7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K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94.2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6.2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0.066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K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0.132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0.066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0.353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8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total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100.31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2.987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5.009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8510" name="5 CuadroTexto"/>
          <p:cNvSpPr txBox="1">
            <a:spLocks noChangeArrowheads="1"/>
          </p:cNvSpPr>
          <p:nvPr/>
        </p:nvSpPr>
        <p:spPr bwMode="auto">
          <a:xfrm>
            <a:off x="1981200" y="5029200"/>
            <a:ext cx="5000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MX" altLang="es-MX" dirty="0">
                <a:latin typeface="Arial" charset="0"/>
              </a:rPr>
              <a:t>Finalmente podemos escribir la formula como:</a:t>
            </a:r>
          </a:p>
        </p:txBody>
      </p:sp>
      <p:pic>
        <p:nvPicPr>
          <p:cNvPr id="585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599" y="5486400"/>
            <a:ext cx="4613603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748647"/>
              </p:ext>
            </p:extLst>
          </p:nvPr>
        </p:nvGraphicFramePr>
        <p:xfrm>
          <a:off x="7010400" y="5181600"/>
          <a:ext cx="188843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7" name="Equation" r:id="rId5" imgW="914400" imgH="291960" progId="Equation.DSMT4">
                  <p:embed/>
                </p:oleObj>
              </mc:Choice>
              <mc:Fallback>
                <p:oleObj name="Equation" r:id="rId5" imgW="91440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0400" y="5181600"/>
                        <a:ext cx="1888435" cy="603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 bwMode="auto">
          <a:xfrm flipH="1">
            <a:off x="2743200" y="3657600"/>
            <a:ext cx="5334000" cy="2057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Conector recto de flecha 7"/>
          <p:cNvCxnSpPr/>
          <p:nvPr/>
        </p:nvCxnSpPr>
        <p:spPr bwMode="auto">
          <a:xfrm flipH="1">
            <a:off x="3581400" y="3886200"/>
            <a:ext cx="4495800" cy="1828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Conector recto de flecha 9"/>
          <p:cNvCxnSpPr/>
          <p:nvPr/>
        </p:nvCxnSpPr>
        <p:spPr bwMode="auto">
          <a:xfrm flipH="1">
            <a:off x="4038600" y="4114800"/>
            <a:ext cx="4038600" cy="1600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Conector recto de flecha 11"/>
          <p:cNvCxnSpPr/>
          <p:nvPr/>
        </p:nvCxnSpPr>
        <p:spPr bwMode="auto">
          <a:xfrm flipH="1">
            <a:off x="4800600" y="3352800"/>
            <a:ext cx="3352800" cy="2362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 idx="4294967295"/>
          </p:nvPr>
        </p:nvSpPr>
        <p:spPr>
          <a:xfrm>
            <a:off x="2335057" y="48306"/>
            <a:ext cx="4024623" cy="532722"/>
          </a:xfrm>
        </p:spPr>
        <p:txBody>
          <a:bodyPr anchor="ctr"/>
          <a:lstStyle/>
          <a:p>
            <a:r>
              <a:rPr lang="es-MX" altLang="es-MX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feldespato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365327"/>
              </p:ext>
            </p:extLst>
          </p:nvPr>
        </p:nvGraphicFramePr>
        <p:xfrm>
          <a:off x="250825" y="692150"/>
          <a:ext cx="8572500" cy="3006728"/>
        </p:xfrm>
        <a:graphic>
          <a:graphicData uri="http://schemas.openxmlformats.org/drawingml/2006/table">
            <a:tbl>
              <a:tblPr/>
              <a:tblGrid>
                <a:gridCol w="658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92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93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07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1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Oxido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% Molar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# cationes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# aniones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% peso oxido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Cation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Moles de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de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en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en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en mineral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Oxido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Cation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Oxigeno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Catión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por 8 </a:t>
                      </a:r>
                      <a:r>
                        <a:rPr kumimoji="0" lang="es-MX" altLang="es-MX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Ox</a:t>
                      </a: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Catión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   Anión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SiO</a:t>
                      </a:r>
                      <a:r>
                        <a:rPr kumimoji="0" lang="es-MX" altLang="es-MX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60.08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65.9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1.097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4+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1.097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2.194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2.937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100.16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19.45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0.194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3+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0.388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0.583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1.04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Fe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159.68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1.03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0.006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Fe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0.035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56.08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0.61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Ca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0.011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0.029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Na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61.96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7.12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Na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0.23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0.615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K</a:t>
                      </a:r>
                      <a:r>
                        <a:rPr kumimoji="0" lang="es-MX" altLang="es-MX" sz="11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O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94.2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6.2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0.066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K</a:t>
                      </a:r>
                      <a:r>
                        <a:rPr kumimoji="0" lang="es-MX" altLang="es-MX" sz="1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0.132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0.066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0.353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total </a:t>
                      </a:r>
                    </a:p>
                  </a:txBody>
                  <a:tcPr marL="6927" marR="6927" marT="692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100.31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MX" altLang="es-MX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2.987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MX" altLang="es-MX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5.009</a:t>
                      </a:r>
                    </a:p>
                  </a:txBody>
                  <a:tcPr marL="6927" marR="6927" marT="6927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6462" name="5 CuadroTexto"/>
          <p:cNvSpPr txBox="1">
            <a:spLocks noChangeArrowheads="1"/>
          </p:cNvSpPr>
          <p:nvPr/>
        </p:nvSpPr>
        <p:spPr bwMode="auto">
          <a:xfrm>
            <a:off x="2041525" y="3810000"/>
            <a:ext cx="4154488" cy="336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MX" altLang="es-MX" sz="1600">
                <a:latin typeface="Arial" charset="0"/>
              </a:rPr>
              <a:t>Finalmente podemos expresar formula así:</a:t>
            </a:r>
          </a:p>
        </p:txBody>
      </p:sp>
      <p:graphicFrame>
        <p:nvGraphicFramePr>
          <p:cNvPr id="56463" name="Object 126"/>
          <p:cNvGraphicFramePr>
            <a:graphicFrameLocks noChangeAspect="1"/>
          </p:cNvGraphicFramePr>
          <p:nvPr/>
        </p:nvGraphicFramePr>
        <p:xfrm>
          <a:off x="1908175" y="4221163"/>
          <a:ext cx="438626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2" name="Ecuación" r:id="rId4" imgW="2387600" imgH="228600" progId="Equation.3">
                  <p:embed/>
                </p:oleObj>
              </mc:Choice>
              <mc:Fallback>
                <p:oleObj name="Ecuación" r:id="rId4" imgW="2387600" imgH="228600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221163"/>
                        <a:ext cx="4386263" cy="420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464" name="Text Box 127"/>
          <p:cNvSpPr txBox="1">
            <a:spLocks noChangeArrowheads="1"/>
          </p:cNvSpPr>
          <p:nvPr/>
        </p:nvSpPr>
        <p:spPr bwMode="auto">
          <a:xfrm>
            <a:off x="179388" y="4724400"/>
            <a:ext cx="8713787" cy="5810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MX" sz="1600">
                <a:latin typeface="Arial" charset="0"/>
              </a:rPr>
              <a:t>Para saber la proporción de feldespato, tenemos que normalizar el primer termino a100 o a 1.</a:t>
            </a:r>
          </a:p>
          <a:p>
            <a:pPr eaLnBrk="1" hangingPunct="1"/>
            <a:r>
              <a:rPr lang="es-ES" altLang="es-MX" sz="1600">
                <a:latin typeface="Arial" charset="0"/>
              </a:rPr>
              <a:t>0.03+0.62+0.35=1 o en su defecto =100.</a:t>
            </a:r>
          </a:p>
        </p:txBody>
      </p:sp>
      <p:graphicFrame>
        <p:nvGraphicFramePr>
          <p:cNvPr id="56465" name="Object 128"/>
          <p:cNvGraphicFramePr>
            <a:graphicFrameLocks noChangeAspect="1"/>
          </p:cNvGraphicFramePr>
          <p:nvPr/>
        </p:nvGraphicFramePr>
        <p:xfrm>
          <a:off x="304800" y="5486400"/>
          <a:ext cx="259238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3" name="Ecuación" r:id="rId6" imgW="2247900" imgH="431800" progId="Equation.3">
                  <p:embed/>
                </p:oleObj>
              </mc:Choice>
              <mc:Fallback>
                <p:oleObj name="Ecuación" r:id="rId6" imgW="2247900" imgH="431800" progId="Equation.3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86400"/>
                        <a:ext cx="2592388" cy="498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66" name="Object 129"/>
          <p:cNvGraphicFramePr>
            <a:graphicFrameLocks noChangeAspect="1"/>
          </p:cNvGraphicFramePr>
          <p:nvPr/>
        </p:nvGraphicFramePr>
        <p:xfrm>
          <a:off x="3059113" y="5486400"/>
          <a:ext cx="29527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4" name="Ecuación" r:id="rId8" imgW="2222500" imgH="431800" progId="Equation.3">
                  <p:embed/>
                </p:oleObj>
              </mc:Choice>
              <mc:Fallback>
                <p:oleObj name="Ecuación" r:id="rId8" imgW="2222500" imgH="431800" progId="Equation.3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486400"/>
                        <a:ext cx="2952750" cy="498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467" name="Object 130"/>
          <p:cNvGraphicFramePr>
            <a:graphicFrameLocks noChangeAspect="1"/>
          </p:cNvGraphicFramePr>
          <p:nvPr/>
        </p:nvGraphicFramePr>
        <p:xfrm>
          <a:off x="6096000" y="5486400"/>
          <a:ext cx="28956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5" name="Ecuación" r:id="rId10" imgW="2159000" imgH="431800" progId="Equation.3">
                  <p:embed/>
                </p:oleObj>
              </mc:Choice>
              <mc:Fallback>
                <p:oleObj name="Ecuación" r:id="rId10" imgW="2159000" imgH="431800" progId="Equation.3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486400"/>
                        <a:ext cx="2895600" cy="5016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468" name="Text Box 131"/>
          <p:cNvSpPr txBox="1">
            <a:spLocks noChangeArrowheads="1"/>
          </p:cNvSpPr>
          <p:nvPr/>
        </p:nvSpPr>
        <p:spPr bwMode="auto">
          <a:xfrm>
            <a:off x="3581400" y="6248400"/>
            <a:ext cx="1531938" cy="366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MX">
                <a:latin typeface="Arial" charset="0"/>
              </a:rPr>
              <a:t>Ab</a:t>
            </a:r>
            <a:r>
              <a:rPr lang="es-ES" altLang="es-MX" b="1" baseline="-25000">
                <a:latin typeface="Arial" charset="0"/>
              </a:rPr>
              <a:t>62</a:t>
            </a:r>
            <a:r>
              <a:rPr lang="es-ES" altLang="es-MX">
                <a:latin typeface="Arial" charset="0"/>
              </a:rPr>
              <a:t>Or</a:t>
            </a:r>
            <a:r>
              <a:rPr lang="es-ES" altLang="es-MX" b="1" baseline="-25000">
                <a:latin typeface="Arial" charset="0"/>
              </a:rPr>
              <a:t>35</a:t>
            </a:r>
            <a:r>
              <a:rPr lang="es-ES" altLang="es-MX">
                <a:latin typeface="Arial" charset="0"/>
              </a:rPr>
              <a:t>An</a:t>
            </a:r>
            <a:r>
              <a:rPr lang="es-ES" altLang="es-MX" b="1" baseline="-25000">
                <a:latin typeface="Arial" charset="0"/>
              </a:rPr>
              <a:t>3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108925"/>
              </p:ext>
            </p:extLst>
          </p:nvPr>
        </p:nvGraphicFramePr>
        <p:xfrm>
          <a:off x="6553200" y="3886200"/>
          <a:ext cx="188843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6" name="Equation" r:id="rId12" imgW="914400" imgH="291960" progId="Equation.DSMT4">
                  <p:embed/>
                </p:oleObj>
              </mc:Choice>
              <mc:Fallback>
                <p:oleObj name="Equation" r:id="rId12" imgW="91440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553200" y="3886200"/>
                        <a:ext cx="1888435" cy="603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765757"/>
            <a:ext cx="8229600" cy="215443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MX" sz="2800" dirty="0">
                <a:solidFill>
                  <a:srgbClr val="212121"/>
                </a:solidFill>
                <a:latin typeface="inherit"/>
              </a:rPr>
              <a:t>C</a:t>
            </a:r>
            <a:r>
              <a:rPr kumimoji="0" lang="es-ES" altLang="es-MX" sz="2800" b="0" i="0" u="none" strike="noStrike" cap="none" normalizeH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álculo de la formula estructural de 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una plagioclasa (</a:t>
            </a:r>
            <a:r>
              <a:rPr kumimoji="0" lang="es-ES" altLang="es-MX" sz="2800" b="0" i="0" u="none" strike="noStrike" cap="none" normalizeH="0" baseline="0" dirty="0" err="1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Na,K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)</a:t>
            </a:r>
            <a:r>
              <a:rPr kumimoji="0" lang="es-ES" altLang="es-MX" sz="2800" b="0" i="0" u="none" strike="noStrike" cap="none" normalizeH="0" baseline="-2500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1-x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Ca</a:t>
            </a:r>
            <a:r>
              <a:rPr kumimoji="0" lang="es-ES" altLang="es-MX" sz="2800" b="1" i="0" u="none" strike="noStrike" cap="none" normalizeH="0" baseline="-2500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x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Al</a:t>
            </a:r>
            <a:r>
              <a:rPr kumimoji="0" lang="es-ES" altLang="es-MX" sz="2800" b="0" i="0" u="none" strike="noStrike" cap="none" normalizeH="0" baseline="-2500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1+x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Si</a:t>
            </a:r>
            <a:r>
              <a:rPr kumimoji="0" lang="es-ES" altLang="es-MX" sz="2800" b="0" i="0" u="none" strike="noStrike" cap="none" normalizeH="0" baseline="-2500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3-x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O</a:t>
            </a:r>
            <a:r>
              <a:rPr kumimoji="0" lang="es-ES" altLang="es-MX" sz="2800" b="0" i="0" u="none" strike="noStrike" cap="none" normalizeH="0" baseline="-2500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8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 [albita (x=0), anortita (x=1)].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MX" sz="2800" dirty="0">
              <a:solidFill>
                <a:srgbClr val="212121"/>
              </a:solidFill>
              <a:latin typeface="inheri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El cálculo de la fórmula estructural puede basarse en </a:t>
            </a:r>
            <a:r>
              <a:rPr kumimoji="0" lang="es-ES" altLang="es-MX" sz="2800" b="1" i="0" u="sng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8 oxígenos o en 5 cationes</a:t>
            </a:r>
            <a:r>
              <a:rPr kumimoji="0" lang="es-ES" altLang="es-MX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s-MX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983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57200" y="3810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</a:rPr>
              <a:t>Ejemplo detallado del cálculo de la formula estructural de un mineral sin agua y sin ion férrico en plagioclasa</a:t>
            </a:r>
            <a:r>
              <a:rPr lang="es-MX" sz="1600" spc="-1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 </a:t>
            </a:r>
            <a:r>
              <a:rPr lang="es-MX" sz="1600" spc="-10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(</a:t>
            </a:r>
            <a:r>
              <a:rPr lang="es-MX" sz="1600" spc="-10" dirty="0" err="1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Na,K</a:t>
            </a:r>
            <a:r>
              <a:rPr lang="es-MX" sz="1600" spc="-10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)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(1</a:t>
            </a:r>
            <a:r>
              <a:rPr lang="es-MX" sz="800" spc="-5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−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x)</a:t>
            </a:r>
            <a:r>
              <a:rPr lang="es-MX" sz="1600" spc="-10" dirty="0" err="1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Ca</a:t>
            </a:r>
            <a:r>
              <a:rPr lang="es-MX" sz="800" spc="-5" dirty="0" err="1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x</a:t>
            </a:r>
            <a:r>
              <a:rPr lang="es-MX" sz="1600" spc="-10" dirty="0" err="1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AI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(1</a:t>
            </a:r>
            <a:r>
              <a:rPr lang="es-MX" sz="800" spc="-5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+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x)</a:t>
            </a:r>
            <a:r>
              <a:rPr lang="es-MX" sz="1600" spc="-10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Si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(3</a:t>
            </a:r>
            <a:r>
              <a:rPr lang="es-MX" sz="800" spc="-5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−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x)</a:t>
            </a:r>
            <a:r>
              <a:rPr lang="es-MX" sz="1600" spc="-10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O</a:t>
            </a:r>
            <a:r>
              <a:rPr lang="es-MX" sz="800" spc="-5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8</a:t>
            </a:r>
            <a:r>
              <a:rPr lang="es-MX" sz="1600" dirty="0">
                <a:solidFill>
                  <a:srgbClr val="231F20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.</a:t>
            </a:r>
            <a:endParaRPr lang="es-MX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483815"/>
              </p:ext>
            </p:extLst>
          </p:nvPr>
        </p:nvGraphicFramePr>
        <p:xfrm>
          <a:off x="468921" y="1295400"/>
          <a:ext cx="8446478" cy="48904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8076">
                  <a:extLst>
                    <a:ext uri="{9D8B030D-6E8A-4147-A177-3AD203B41FA5}">
                      <a16:colId xmlns:a16="http://schemas.microsoft.com/office/drawing/2014/main" val="1562658295"/>
                    </a:ext>
                  </a:extLst>
                </a:gridCol>
                <a:gridCol w="720599">
                  <a:extLst>
                    <a:ext uri="{9D8B030D-6E8A-4147-A177-3AD203B41FA5}">
                      <a16:colId xmlns:a16="http://schemas.microsoft.com/office/drawing/2014/main" val="2638959462"/>
                    </a:ext>
                  </a:extLst>
                </a:gridCol>
                <a:gridCol w="808409">
                  <a:extLst>
                    <a:ext uri="{9D8B030D-6E8A-4147-A177-3AD203B41FA5}">
                      <a16:colId xmlns:a16="http://schemas.microsoft.com/office/drawing/2014/main" val="2496425489"/>
                    </a:ext>
                  </a:extLst>
                </a:gridCol>
                <a:gridCol w="724395">
                  <a:extLst>
                    <a:ext uri="{9D8B030D-6E8A-4147-A177-3AD203B41FA5}">
                      <a16:colId xmlns:a16="http://schemas.microsoft.com/office/drawing/2014/main" val="17033803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4031609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523755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3311081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123141984"/>
                    </a:ext>
                  </a:extLst>
                </a:gridCol>
                <a:gridCol w="956988">
                  <a:extLst>
                    <a:ext uri="{9D8B030D-6E8A-4147-A177-3AD203B41FA5}">
                      <a16:colId xmlns:a16="http://schemas.microsoft.com/office/drawing/2014/main" val="2215659824"/>
                    </a:ext>
                  </a:extLst>
                </a:gridCol>
                <a:gridCol w="27876">
                  <a:extLst>
                    <a:ext uri="{9D8B030D-6E8A-4147-A177-3AD203B41FA5}">
                      <a16:colId xmlns:a16="http://schemas.microsoft.com/office/drawing/2014/main" val="3320049618"/>
                    </a:ext>
                  </a:extLst>
                </a:gridCol>
                <a:gridCol w="1072535">
                  <a:extLst>
                    <a:ext uri="{9D8B030D-6E8A-4147-A177-3AD203B41FA5}">
                      <a16:colId xmlns:a16="http://schemas.microsoft.com/office/drawing/2014/main" val="3037525662"/>
                    </a:ext>
                  </a:extLst>
                </a:gridCol>
              </a:tblGrid>
              <a:tr h="371056">
                <a:tc grid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558800"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% Peso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1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Peso molecular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#  de cationes (5)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128270">
                        <a:lnSpc>
                          <a:spcPts val="1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  # de    oxígenos (8)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marR="109220">
                        <a:lnSpc>
                          <a:spcPts val="1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En base de 5 cationes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 marR="139065">
                        <a:lnSpc>
                          <a:spcPts val="1000"/>
                        </a:lnSpc>
                        <a:spcBef>
                          <a:spcPts val="44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En base de 8 oxígenos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93931"/>
                  </a:ext>
                </a:extLst>
              </a:tr>
              <a:tr h="210201">
                <a:tc>
                  <a:txBody>
                    <a:bodyPr/>
                    <a:lstStyle/>
                    <a:p>
                      <a:pPr marL="25400">
                        <a:lnSpc>
                          <a:spcPts val="123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SiO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190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59.43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60.09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60.09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0.98902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1.97803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Si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2.678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2.665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91461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solidFill>
                            <a:schemeClr val="tx1"/>
                          </a:solidFill>
                          <a:effectLst/>
                        </a:rPr>
                        <a:t>TiO</a:t>
                      </a:r>
                      <a:r>
                        <a:rPr lang="es-MX" sz="5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s-MX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0.03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79.90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79.90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0.00038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0.00075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Ti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22181"/>
                  </a:ext>
                </a:extLst>
              </a:tr>
              <a:tr h="215135">
                <a:tc>
                  <a:txBody>
                    <a:bodyPr/>
                    <a:lstStyle/>
                    <a:p>
                      <a:pPr marL="25400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MX" sz="900" spc="-5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19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25.17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101.94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50.97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0.49382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0.74073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AI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1.337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1.33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57437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Cr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07340" marR="266700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152.02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76.01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Cr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97148"/>
                  </a:ext>
                </a:extLst>
              </a:tr>
              <a:tr h="249486">
                <a:tc>
                  <a:txBody>
                    <a:bodyPr/>
                    <a:lstStyle/>
                    <a:p>
                      <a:pPr marL="25400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MX" sz="900" spc="-15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07340" marR="266700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159.70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79.85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915"/>
                        </a:lnSpc>
                        <a:spcAft>
                          <a:spcPts val="0"/>
                        </a:spcAft>
                      </a:pPr>
                      <a:r>
                        <a:rPr lang="es-MX" sz="900" spc="-15" dirty="0">
                          <a:effectLst/>
                        </a:rPr>
                        <a:t>F</a:t>
                      </a:r>
                      <a:r>
                        <a:rPr lang="es-MX" sz="900" dirty="0">
                          <a:effectLst/>
                        </a:rPr>
                        <a:t>e</a:t>
                      </a:r>
                      <a:r>
                        <a:rPr lang="es-MX" sz="500" dirty="0">
                          <a:effectLst/>
                        </a:rPr>
                        <a:t>3+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55717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 spc="-15" dirty="0" err="1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es-MX" sz="900" dirty="0" err="1">
                          <a:solidFill>
                            <a:schemeClr val="tx1"/>
                          </a:solidFill>
                          <a:effectLst/>
                        </a:rPr>
                        <a:t>eO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71.85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71.85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0.00028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90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0.00028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925"/>
                        </a:lnSpc>
                        <a:spcAft>
                          <a:spcPts val="0"/>
                        </a:spcAft>
                      </a:pPr>
                      <a:r>
                        <a:rPr lang="es-MX" sz="900" spc="-15" dirty="0">
                          <a:effectLst/>
                        </a:rPr>
                        <a:t>F</a:t>
                      </a:r>
                      <a:r>
                        <a:rPr lang="es-MX" sz="900" dirty="0">
                          <a:effectLst/>
                        </a:rPr>
                        <a:t>e</a:t>
                      </a:r>
                      <a:r>
                        <a:rPr lang="es-MX" sz="500" dirty="0">
                          <a:effectLst/>
                        </a:rPr>
                        <a:t>2+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48493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 dirty="0" err="1">
                          <a:solidFill>
                            <a:schemeClr val="tx1"/>
                          </a:solidFill>
                          <a:effectLst/>
                        </a:rPr>
                        <a:t>MnO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0.03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70.94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70.94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0.00042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0.00042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Mn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24369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 err="1">
                          <a:solidFill>
                            <a:schemeClr val="tx1"/>
                          </a:solidFill>
                          <a:effectLst/>
                        </a:rPr>
                        <a:t>MgO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40.32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40.32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Mg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505103"/>
                  </a:ext>
                </a:extLst>
              </a:tr>
              <a:tr h="384514">
                <a:tc>
                  <a:txBody>
                    <a:bodyPr/>
                    <a:lstStyle/>
                    <a:p>
                      <a:pPr marL="2540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 err="1">
                          <a:solidFill>
                            <a:schemeClr val="tx1"/>
                          </a:solidFill>
                          <a:effectLst/>
                        </a:rPr>
                        <a:t>CaO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7.47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56.08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56.08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0.13320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0.13320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Ca=X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0.360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0.36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%</a:t>
                      </a:r>
                      <a:r>
                        <a:rPr lang="es-MX" sz="900" spc="-90" dirty="0">
                          <a:effectLst/>
                        </a:rPr>
                        <a:t> </a:t>
                      </a:r>
                      <a:r>
                        <a:rPr lang="es-MX" sz="900" dirty="0" err="1">
                          <a:effectLst/>
                        </a:rPr>
                        <a:t>An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36.7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440714"/>
                  </a:ext>
                </a:extLst>
              </a:tr>
              <a:tr h="384514">
                <a:tc>
                  <a:txBody>
                    <a:bodyPr/>
                    <a:lstStyle/>
                    <a:p>
                      <a:pPr marL="25400">
                        <a:lnSpc>
                          <a:spcPts val="118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6.93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61.09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30.55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0.22688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0.11344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 err="1">
                          <a:effectLst/>
                        </a:rPr>
                        <a:t>Na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0.614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0.61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%</a:t>
                      </a:r>
                      <a:r>
                        <a:rPr lang="es-MX" sz="900" spc="-90" dirty="0">
                          <a:effectLst/>
                        </a:rPr>
                        <a:t> </a:t>
                      </a:r>
                      <a:r>
                        <a:rPr lang="es-MX" sz="900" dirty="0">
                          <a:effectLst/>
                        </a:rPr>
                        <a:t>Ab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62.6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649814"/>
                  </a:ext>
                </a:extLst>
              </a:tr>
              <a:tr h="346063">
                <a:tc>
                  <a:txBody>
                    <a:bodyPr/>
                    <a:lstStyle/>
                    <a:p>
                      <a:pPr marL="25400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0.12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94.20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47.10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0.00255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0.00127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K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0.006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0.03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% FK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003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0.7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201424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 err="1">
                          <a:solidFill>
                            <a:schemeClr val="tx1"/>
                          </a:solidFill>
                          <a:effectLst/>
                        </a:rPr>
                        <a:t>BaO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07340" marR="266700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153.36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153.36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Ba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708403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07340" marR="2667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19.00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  1.00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F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30081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CI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07340" marR="2667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35.46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35.46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CI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118441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118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lang="es-MX" sz="5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18.02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9.01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5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OH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158650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 marL="2540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19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99.20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b="1">
                          <a:solidFill>
                            <a:srgbClr val="FF0000"/>
                          </a:solidFill>
                          <a:effectLst/>
                        </a:rPr>
                        <a:t>1.84654</a:t>
                      </a:r>
                      <a:endParaRPr lang="es-MX" sz="11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b="1" dirty="0">
                          <a:solidFill>
                            <a:srgbClr val="FF0000"/>
                          </a:solidFill>
                          <a:effectLst/>
                        </a:rPr>
                        <a:t>2.96813</a:t>
                      </a:r>
                      <a:endParaRPr lang="es-MX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8.04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8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9372165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spc="-10" dirty="0">
                          <a:effectLst/>
                        </a:rPr>
                        <a:t># </a:t>
                      </a:r>
                      <a:r>
                        <a:rPr lang="es-MX" sz="900" spc="0" dirty="0">
                          <a:effectLst/>
                        </a:rPr>
                        <a:t>de</a:t>
                      </a:r>
                      <a:r>
                        <a:rPr lang="es-MX" sz="900" dirty="0">
                          <a:effectLst/>
                        </a:rPr>
                        <a:t> cationes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5.00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</a:rPr>
                        <a:t>4.97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903631"/>
                  </a:ext>
                </a:extLst>
              </a:tr>
              <a:tr h="446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   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       factor</a:t>
                      </a:r>
                      <a:endParaRPr lang="es-MX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MX" sz="9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987425" algn="l"/>
                        </a:tabLst>
                      </a:pPr>
                      <a:endParaRPr lang="es-MX" sz="900" b="1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900" b="1" dirty="0">
                          <a:effectLst/>
                        </a:rPr>
                        <a:t> </a:t>
                      </a:r>
                      <a:endParaRPr lang="es-MX" sz="1100" b="1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65"/>
                        </a:lnSpc>
                        <a:spcAft>
                          <a:spcPts val="0"/>
                        </a:spcAft>
                      </a:pPr>
                      <a:r>
                        <a:rPr lang="es-MX" sz="9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117372"/>
                  </a:ext>
                </a:extLst>
              </a:tr>
              <a:tr h="169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</a:t>
                      </a:r>
                    </a:p>
                    <a:p>
                      <a:pPr marL="0" indent="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2.70776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2763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2.69530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36565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6934198" y="848957"/>
            <a:ext cx="914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/>
              <a:t>2.6953*# cationes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943599" y="848957"/>
            <a:ext cx="99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/>
              <a:t>2.70776*# cationes</a:t>
            </a:r>
          </a:p>
        </p:txBody>
      </p:sp>
      <p:sp>
        <p:nvSpPr>
          <p:cNvPr id="6" name="Rectángulo 5"/>
          <p:cNvSpPr/>
          <p:nvPr/>
        </p:nvSpPr>
        <p:spPr bwMode="auto">
          <a:xfrm>
            <a:off x="381000" y="3124200"/>
            <a:ext cx="8534399" cy="1143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743200" y="6277332"/>
            <a:ext cx="2648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MX" dirty="0">
                <a:solidFill>
                  <a:srgbClr val="212121"/>
                </a:solidFill>
                <a:latin typeface="inherit"/>
              </a:rPr>
              <a:t>(</a:t>
            </a:r>
            <a:r>
              <a:rPr lang="es-ES" altLang="es-MX" dirty="0" err="1">
                <a:solidFill>
                  <a:srgbClr val="212121"/>
                </a:solidFill>
                <a:latin typeface="inherit"/>
              </a:rPr>
              <a:t>Na,K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)</a:t>
            </a:r>
            <a:r>
              <a:rPr lang="es-ES" altLang="es-MX" baseline="-25000" dirty="0">
                <a:solidFill>
                  <a:srgbClr val="212121"/>
                </a:solidFill>
                <a:latin typeface="inherit"/>
              </a:rPr>
              <a:t>1-x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Ca</a:t>
            </a:r>
            <a:r>
              <a:rPr lang="es-ES" altLang="es-MX" b="1" baseline="-25000" dirty="0">
                <a:solidFill>
                  <a:srgbClr val="212121"/>
                </a:solidFill>
                <a:latin typeface="inherit"/>
              </a:rPr>
              <a:t>x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Al</a:t>
            </a:r>
            <a:r>
              <a:rPr lang="es-ES" altLang="es-MX" baseline="-25000" dirty="0">
                <a:solidFill>
                  <a:srgbClr val="212121"/>
                </a:solidFill>
                <a:latin typeface="inherit"/>
              </a:rPr>
              <a:t>1+x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Si</a:t>
            </a:r>
            <a:r>
              <a:rPr lang="es-ES" altLang="es-MX" baseline="-25000" dirty="0">
                <a:solidFill>
                  <a:srgbClr val="212121"/>
                </a:solidFill>
                <a:latin typeface="inherit"/>
              </a:rPr>
              <a:t>3-x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O</a:t>
            </a:r>
            <a:r>
              <a:rPr lang="es-ES" altLang="es-MX" baseline="-25000" dirty="0">
                <a:solidFill>
                  <a:srgbClr val="212121"/>
                </a:solidFill>
                <a:latin typeface="inherit"/>
              </a:rPr>
              <a:t>8</a:t>
            </a:r>
            <a:r>
              <a:rPr lang="es-ES" altLang="es-MX" dirty="0">
                <a:solidFill>
                  <a:srgbClr val="212121"/>
                </a:solidFill>
                <a:latin typeface="inherit"/>
              </a:rPr>
              <a:t> 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479807" y="1042894"/>
            <a:ext cx="4405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/>
              <a:t>A          B              C           D              E                 F</a:t>
            </a:r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977485"/>
              </p:ext>
            </p:extLst>
          </p:nvPr>
        </p:nvGraphicFramePr>
        <p:xfrm>
          <a:off x="3206266" y="5410199"/>
          <a:ext cx="1060934" cy="349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6" name="Equation" r:id="rId3" imgW="1193760" imgH="393480" progId="Equation.DSMT4">
                  <p:embed/>
                </p:oleObj>
              </mc:Choice>
              <mc:Fallback>
                <p:oleObj name="Equation" r:id="rId3" imgW="1193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6266" y="5410199"/>
                        <a:ext cx="1060934" cy="3498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03926"/>
              </p:ext>
            </p:extLst>
          </p:nvPr>
        </p:nvGraphicFramePr>
        <p:xfrm>
          <a:off x="4303776" y="5410199"/>
          <a:ext cx="1072221" cy="349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7" name="Equation" r:id="rId5" imgW="1206360" imgH="393480" progId="Equation.DSMT4">
                  <p:embed/>
                </p:oleObj>
              </mc:Choice>
              <mc:Fallback>
                <p:oleObj name="Equation" r:id="rId5" imgW="1206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03776" y="5410199"/>
                        <a:ext cx="1072221" cy="3498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recto de flecha 11"/>
          <p:cNvCxnSpPr/>
          <p:nvPr/>
        </p:nvCxnSpPr>
        <p:spPr bwMode="auto">
          <a:xfrm flipH="1">
            <a:off x="4067442" y="3416762"/>
            <a:ext cx="3171558" cy="30452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54946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471969"/>
              </p:ext>
            </p:extLst>
          </p:nvPr>
        </p:nvGraphicFramePr>
        <p:xfrm>
          <a:off x="566738" y="1752600"/>
          <a:ext cx="8446478" cy="111988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8076">
                  <a:extLst>
                    <a:ext uri="{9D8B030D-6E8A-4147-A177-3AD203B41FA5}">
                      <a16:colId xmlns:a16="http://schemas.microsoft.com/office/drawing/2014/main" val="2499089082"/>
                    </a:ext>
                  </a:extLst>
                </a:gridCol>
                <a:gridCol w="720599">
                  <a:extLst>
                    <a:ext uri="{9D8B030D-6E8A-4147-A177-3AD203B41FA5}">
                      <a16:colId xmlns:a16="http://schemas.microsoft.com/office/drawing/2014/main" val="1715373364"/>
                    </a:ext>
                  </a:extLst>
                </a:gridCol>
                <a:gridCol w="808409">
                  <a:extLst>
                    <a:ext uri="{9D8B030D-6E8A-4147-A177-3AD203B41FA5}">
                      <a16:colId xmlns:a16="http://schemas.microsoft.com/office/drawing/2014/main" val="3705623848"/>
                    </a:ext>
                  </a:extLst>
                </a:gridCol>
                <a:gridCol w="724395">
                  <a:extLst>
                    <a:ext uri="{9D8B030D-6E8A-4147-A177-3AD203B41FA5}">
                      <a16:colId xmlns:a16="http://schemas.microsoft.com/office/drawing/2014/main" val="1386374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4783751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0571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876469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21821516"/>
                    </a:ext>
                  </a:extLst>
                </a:gridCol>
                <a:gridCol w="956988">
                  <a:extLst>
                    <a:ext uri="{9D8B030D-6E8A-4147-A177-3AD203B41FA5}">
                      <a16:colId xmlns:a16="http://schemas.microsoft.com/office/drawing/2014/main" val="4193859485"/>
                    </a:ext>
                  </a:extLst>
                </a:gridCol>
                <a:gridCol w="27876">
                  <a:extLst>
                    <a:ext uri="{9D8B030D-6E8A-4147-A177-3AD203B41FA5}">
                      <a16:colId xmlns:a16="http://schemas.microsoft.com/office/drawing/2014/main" val="956527127"/>
                    </a:ext>
                  </a:extLst>
                </a:gridCol>
                <a:gridCol w="1072535">
                  <a:extLst>
                    <a:ext uri="{9D8B030D-6E8A-4147-A177-3AD203B41FA5}">
                      <a16:colId xmlns:a16="http://schemas.microsoft.com/office/drawing/2014/main" val="2724720081"/>
                    </a:ext>
                  </a:extLst>
                </a:gridCol>
              </a:tblGrid>
              <a:tr h="136525">
                <a:tc>
                  <a:txBody>
                    <a:bodyPr/>
                    <a:lstStyle/>
                    <a:p>
                      <a:pPr marL="2540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7.47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56.08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56.08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0.13320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0.13320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Ca=X</a:t>
                      </a:r>
                      <a:endParaRPr lang="es-MX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s-MX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s-MX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es-MX" sz="1200" spc="-9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36.7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30909"/>
                  </a:ext>
                </a:extLst>
              </a:tr>
              <a:tr h="150495">
                <a:tc>
                  <a:txBody>
                    <a:bodyPr/>
                    <a:lstStyle/>
                    <a:p>
                      <a:pPr marL="25400">
                        <a:lnSpc>
                          <a:spcPts val="1185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6.93</a:t>
                      </a:r>
                      <a:endParaRPr lang="es-MX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61.09</a:t>
                      </a:r>
                      <a:endParaRPr lang="es-MX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30.55</a:t>
                      </a:r>
                      <a:endParaRPr lang="es-MX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0.22688</a:t>
                      </a:r>
                      <a:endParaRPr lang="es-MX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0.11344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es-MX" sz="1200" spc="-9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62.6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473653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marL="25400">
                        <a:lnSpc>
                          <a:spcPts val="1075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94.20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47.10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0.00255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0.00127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90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FK</a:t>
                      </a:r>
                      <a:endParaRPr lang="es-MX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40030">
                        <a:lnSpc>
                          <a:spcPts val="89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s-MX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43733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1295400" y="3105835"/>
            <a:ext cx="7239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altLang="es-MX" sz="2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Na,K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s-ES" altLang="es-MX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s-ES" altLang="es-MX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1+</a:t>
            </a:r>
            <a:r>
              <a:rPr lang="es-ES" altLang="es-MX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ES" altLang="es-MX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-x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[albita (x=0), anortita (x=1)] </a:t>
            </a:r>
          </a:p>
          <a:p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altLang="es-MX" sz="2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Na,K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1-0.36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1+0.36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3-0.36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altLang="es-MX" sz="2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Na,K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0.64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1.36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2.64</a:t>
            </a:r>
            <a:r>
              <a:rPr lang="es-ES" altLang="es-MX" sz="2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altLang="es-MX" sz="2400" baseline="-25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5410200" y="1676400"/>
            <a:ext cx="3603016" cy="11811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1284402" y="3856505"/>
            <a:ext cx="3668598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7" name="Conector recto de flecha 6"/>
          <p:cNvCxnSpPr/>
          <p:nvPr/>
        </p:nvCxnSpPr>
        <p:spPr bwMode="auto">
          <a:xfrm flipH="1">
            <a:off x="2895600" y="1981200"/>
            <a:ext cx="3505200" cy="1447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Conector recto de flecha 8"/>
          <p:cNvCxnSpPr/>
          <p:nvPr/>
        </p:nvCxnSpPr>
        <p:spPr bwMode="auto">
          <a:xfrm flipH="1">
            <a:off x="3200400" y="1981200"/>
            <a:ext cx="3276600" cy="1752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32404850"/>
      </p:ext>
    </p:extLst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3677</TotalTime>
  <Words>2418</Words>
  <Application>Microsoft Office PowerPoint</Application>
  <PresentationFormat>Presentación en pantalla (4:3)</PresentationFormat>
  <Paragraphs>839</Paragraphs>
  <Slides>31</Slides>
  <Notes>27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42" baseType="lpstr">
      <vt:lpstr>Arial</vt:lpstr>
      <vt:lpstr>Calibri</vt:lpstr>
      <vt:lpstr>Gill Sans MT</vt:lpstr>
      <vt:lpstr>inherit</vt:lpstr>
      <vt:lpstr>Tahoma</vt:lpstr>
      <vt:lpstr>Times New Roman</vt:lpstr>
      <vt:lpstr>Verdana</vt:lpstr>
      <vt:lpstr>Wingdings</vt:lpstr>
      <vt:lpstr>Profile</vt:lpstr>
      <vt:lpstr>Equation</vt:lpstr>
      <vt:lpstr>Ecuación</vt:lpstr>
      <vt:lpstr>Química de cristales</vt:lpstr>
      <vt:lpstr>Soluciones Sólidas en Minerales</vt:lpstr>
      <vt:lpstr>Tipos de Soluciones Sólidas </vt:lpstr>
      <vt:lpstr>Tipos de Soluciones Sólidas</vt:lpstr>
      <vt:lpstr>Calculo de formula mineral</vt:lpstr>
      <vt:lpstr>Óxidos de Cationes importantes</vt:lpstr>
      <vt:lpstr>Óxidos de cationes importantes</vt:lpstr>
      <vt:lpstr>Numero de oxígenos o cationes para normalización </vt:lpstr>
      <vt:lpstr>Presentación de PowerPoint</vt:lpstr>
      <vt:lpstr>Presentación de PowerPoint</vt:lpstr>
      <vt:lpstr>Problema 1 Calcular la formula del mineral  con  los siguientes % de peso</vt:lpstr>
      <vt:lpstr>Presentación de PowerPoint</vt:lpstr>
      <vt:lpstr>Problema 3: Soluciones Sólidas  de %’s en peso a formula</vt:lpstr>
      <vt:lpstr>Problema 3 (cont’) Soluciones Sólidas de %’s en peso a Formula</vt:lpstr>
      <vt:lpstr>Problema 2 De Formula a % de pesos</vt:lpstr>
      <vt:lpstr>Cianita: Al2SiO5</vt:lpstr>
      <vt:lpstr>Cianita: Al2SiO5</vt:lpstr>
      <vt:lpstr>Varias Soluciones Solidas</vt:lpstr>
      <vt:lpstr>Problema 4:  Ortopiroxenos  Solución sólida  Calcular %’s en peso de Óxidos a partir de Formula </vt:lpstr>
      <vt:lpstr>Problema 4, continuacion %’s en peso de Óxidos a partir de Formula volviendo a la formula (Mg1.4Fe0.6)Si2O6 </vt:lpstr>
      <vt:lpstr>Problema 5 %’s en peso de Óxidos a partir de Formula</vt:lpstr>
      <vt:lpstr> Problema 5 continuación La unidad Formula es Na1(Al0.4Fe0.6)1Si2O6 Calcular los %’s en peso de Oxidos</vt:lpstr>
      <vt:lpstr>Algunas sustituciones de soluciones sólidas acopladas</vt:lpstr>
      <vt:lpstr>  Problema 7 Dados los Análisis calcular los %’s Molares Jadeita es NaAlSi2O6  y Diopsida is CaMgSi2O6</vt:lpstr>
      <vt:lpstr>Problema 6 Sustitución acoplada</vt:lpstr>
      <vt:lpstr>Problema 6 Sustitución acoplada</vt:lpstr>
      <vt:lpstr>Análisis de feldespato</vt:lpstr>
      <vt:lpstr>Análisis de feldespato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</dc:title>
  <dc:creator>Lupe</dc:creator>
  <cp:lastModifiedBy>Inocente</cp:lastModifiedBy>
  <cp:revision>376</cp:revision>
  <dcterms:created xsi:type="dcterms:W3CDTF">2006-09-16T15:31:14Z</dcterms:created>
  <dcterms:modified xsi:type="dcterms:W3CDTF">2020-09-17T15:16:15Z</dcterms:modified>
</cp:coreProperties>
</file>