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69" r:id="rId4"/>
    <p:sldId id="262" r:id="rId5"/>
    <p:sldId id="258" r:id="rId6"/>
    <p:sldId id="259" r:id="rId7"/>
    <p:sldId id="260" r:id="rId8"/>
    <p:sldId id="261" r:id="rId9"/>
    <p:sldId id="264" r:id="rId10"/>
    <p:sldId id="263" r:id="rId11"/>
    <p:sldId id="265" r:id="rId12"/>
    <p:sldId id="270" r:id="rId13"/>
    <p:sldId id="271" r:id="rId14"/>
    <p:sldId id="272" r:id="rId15"/>
    <p:sldId id="266" r:id="rId16"/>
    <p:sldId id="268" r:id="rId17"/>
    <p:sldId id="275"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76" r:id="rId37"/>
    <p:sldId id="267" r:id="rId38"/>
    <p:sldId id="274" r:id="rId3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82" autoAdjust="0"/>
    <p:restoredTop sz="94660"/>
  </p:normalViewPr>
  <p:slideViewPr>
    <p:cSldViewPr snapToGrid="0">
      <p:cViewPr varScale="1">
        <p:scale>
          <a:sx n="108" d="100"/>
          <a:sy n="108" d="100"/>
        </p:scale>
        <p:origin x="6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wmf"/><Relationship Id="rId1" Type="http://schemas.openxmlformats.org/officeDocument/2006/relationships/image" Target="../media/image6.wmf"/><Relationship Id="rId4"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5" Type="http://schemas.openxmlformats.org/officeDocument/2006/relationships/image" Target="../media/image18.wmf"/><Relationship Id="rId4"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17.wmf"/><Relationship Id="rId1" Type="http://schemas.openxmlformats.org/officeDocument/2006/relationships/image" Target="../media/image30.wmf"/><Relationship Id="rId4"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5" Type="http://schemas.openxmlformats.org/officeDocument/2006/relationships/image" Target="../media/image40.wmf"/><Relationship Id="rId4" Type="http://schemas.openxmlformats.org/officeDocument/2006/relationships/image" Target="../media/image39.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4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AFA8E-983C-4460-8B52-9E8363802F28}" type="datetimeFigureOut">
              <a:rPr lang="es-MX" smtClean="0"/>
              <a:t>25/11/2022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A10F01-C768-4EE2-B331-A4D75372DD33}" type="slidenum">
              <a:rPr lang="es-MX" smtClean="0"/>
              <a:t>‹Nº›</a:t>
            </a:fld>
            <a:endParaRPr lang="es-MX"/>
          </a:p>
        </p:txBody>
      </p:sp>
    </p:spTree>
    <p:extLst>
      <p:ext uri="{BB962C8B-B14F-4D97-AF65-F5344CB8AC3E}">
        <p14:creationId xmlns:p14="http://schemas.microsoft.com/office/powerpoint/2010/main" val="4111224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448587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188155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405496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565898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56659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735888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44887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4060484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265335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824565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426087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098720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880461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982685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44984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31116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606856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745406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834729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855237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823564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1C2394-886E-4C80-A3D1-252A42C11B4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6C361F2-74A1-4C9A-B779-674EED829D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0FFF91EB-F07A-4D62-A0DA-ED67328CDA32}"/>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5" name="Marcador de pie de página 4">
            <a:extLst>
              <a:ext uri="{FF2B5EF4-FFF2-40B4-BE49-F238E27FC236}">
                <a16:creationId xmlns:a16="http://schemas.microsoft.com/office/drawing/2014/main" id="{D8D1AAD3-564B-4BD8-80A0-120E29AC7B1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3B8AD85-73AB-4243-A89E-31B0D5156E35}"/>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3870666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0A8C93-B75A-494B-B779-727EA91BB07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08D8013-91FC-4AAC-B301-80931AB929A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C85F018-54DA-4F8C-9C72-95F1A3153F19}"/>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5" name="Marcador de pie de página 4">
            <a:extLst>
              <a:ext uri="{FF2B5EF4-FFF2-40B4-BE49-F238E27FC236}">
                <a16:creationId xmlns:a16="http://schemas.microsoft.com/office/drawing/2014/main" id="{57C76B07-89FB-49B5-8777-1E88DC832AD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C5A75A4-061B-4CD7-91C8-4F7573562E7C}"/>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2383363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FFD19E-BBD9-4FBA-9962-45AEE088EA7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A815DA7-2A9B-40F3-A13A-9E22165AF7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7378535-F792-443B-B025-6EB78CD70DC7}"/>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5" name="Marcador de pie de página 4">
            <a:extLst>
              <a:ext uri="{FF2B5EF4-FFF2-40B4-BE49-F238E27FC236}">
                <a16:creationId xmlns:a16="http://schemas.microsoft.com/office/drawing/2014/main" id="{E855A6E6-8694-48E8-A05B-1378FEFABE1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0DB8271-6B9A-42D0-8524-37851805D2DD}"/>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63706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F4F6D9-B14B-426B-A424-D00E2E8B377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BCD3053F-8878-4167-804F-C1285A4D97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B0932ACA-A2BD-4316-AC81-2D0EE6374BF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0EEA632D-9AF6-4385-84A9-19F3EC384EBB}"/>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6" name="Marcador de pie de página 5">
            <a:extLst>
              <a:ext uri="{FF2B5EF4-FFF2-40B4-BE49-F238E27FC236}">
                <a16:creationId xmlns:a16="http://schemas.microsoft.com/office/drawing/2014/main" id="{EC3A3C76-5458-4BA5-A7F4-88DD9CC3B34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EBF652A-FF95-44AA-B7A5-43E8785B695E}"/>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3769598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09F837-308C-4231-9871-59A620C53DD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FC33BC0C-1F6E-4852-B4FC-ECF1346E33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92B1DAF-17A4-4E0B-818B-46585A8F4FF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F4E51E4D-62DE-4DF5-B3F6-158801E24C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3ABE58-CDE6-44A7-B119-4AB73DF4B37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E211120A-83BC-4783-ABDD-552D2C910B76}"/>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8" name="Marcador de pie de página 7">
            <a:extLst>
              <a:ext uri="{FF2B5EF4-FFF2-40B4-BE49-F238E27FC236}">
                <a16:creationId xmlns:a16="http://schemas.microsoft.com/office/drawing/2014/main" id="{12808F38-A3F3-4DA1-B80F-A9C06C1EFB0D}"/>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1EA49402-5426-400B-8424-B29EF7DA5354}"/>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2771542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FBFE8F-9AC8-48B6-A3E3-42D1073388C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5D5DBF00-4403-4A05-994E-619C0B8A8B29}"/>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4" name="Marcador de pie de página 3">
            <a:extLst>
              <a:ext uri="{FF2B5EF4-FFF2-40B4-BE49-F238E27FC236}">
                <a16:creationId xmlns:a16="http://schemas.microsoft.com/office/drawing/2014/main" id="{D5060017-E473-4592-9798-2FBBCDAFF426}"/>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9DB5349A-4AA7-4E2D-83AD-4B4F4D7F1B19}"/>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318233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C3D69D2-2CF6-472A-9C70-9FBCBA947E03}"/>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3" name="Marcador de pie de página 2">
            <a:extLst>
              <a:ext uri="{FF2B5EF4-FFF2-40B4-BE49-F238E27FC236}">
                <a16:creationId xmlns:a16="http://schemas.microsoft.com/office/drawing/2014/main" id="{7C9BF428-8238-4CD1-A7E1-7B299A184628}"/>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5A9BEA96-9FFF-48B8-B683-5423A864DFF8}"/>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1391947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4F0D4A-6114-46B7-B348-58F0362D2B9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38344995-7DA7-4A9A-B254-7EEFBDD4BA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264FADCB-16EA-4D79-9D7A-CF7453B284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5191CBC-F81A-49BE-B81D-3ADD3B0233E8}"/>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6" name="Marcador de pie de página 5">
            <a:extLst>
              <a:ext uri="{FF2B5EF4-FFF2-40B4-BE49-F238E27FC236}">
                <a16:creationId xmlns:a16="http://schemas.microsoft.com/office/drawing/2014/main" id="{1363CC04-505C-40EF-8DA4-223E65223FC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B94699A-8D5F-4041-A4B7-B94DE5F0444A}"/>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1600466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01E072-DD7F-4D12-BE77-75D03083B3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BEEEC40E-E2DF-47AC-88CF-8DD59D4807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CF2DC4B-1BAA-4FB7-8AE4-B1F36077F4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D278E3C-9184-48F0-825C-DBA1EF938A70}"/>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6" name="Marcador de pie de página 5">
            <a:extLst>
              <a:ext uri="{FF2B5EF4-FFF2-40B4-BE49-F238E27FC236}">
                <a16:creationId xmlns:a16="http://schemas.microsoft.com/office/drawing/2014/main" id="{0994B9E9-177D-4D7E-B80E-A36E5E56721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D8916DB-667C-45FF-94A3-6F2907D1A4F4}"/>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3227283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758E72-E472-4A13-8FE1-9C9AE363D1C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685D7149-5D2F-441E-A973-DD44A306916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0EA68C4-73B4-492C-A3BD-B6B0AA018B4F}"/>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5" name="Marcador de pie de página 4">
            <a:extLst>
              <a:ext uri="{FF2B5EF4-FFF2-40B4-BE49-F238E27FC236}">
                <a16:creationId xmlns:a16="http://schemas.microsoft.com/office/drawing/2014/main" id="{BEF3D434-9F31-4945-93DF-CADCA526221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3470A50-D4A9-44CD-BB03-F86D2BE9002A}"/>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141732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1BD1647-5B94-4BF6-9AAD-BD788FB8EF2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EA7462B-D1A0-4B2A-B55C-0265C181BC6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7E480F6-D3AE-4E28-9022-F3E640C6BD67}"/>
              </a:ext>
            </a:extLst>
          </p:cNvPr>
          <p:cNvSpPr>
            <a:spLocks noGrp="1"/>
          </p:cNvSpPr>
          <p:nvPr>
            <p:ph type="dt" sz="half" idx="10"/>
          </p:nvPr>
        </p:nvSpPr>
        <p:spPr/>
        <p:txBody>
          <a:bodyPr/>
          <a:lstStyle/>
          <a:p>
            <a:fld id="{9A0DCCAA-B84A-4275-A1CB-89802B0DE692}" type="datetimeFigureOut">
              <a:rPr lang="es-MX" smtClean="0"/>
              <a:t>25/11/2022</a:t>
            </a:fld>
            <a:endParaRPr lang="es-MX"/>
          </a:p>
        </p:txBody>
      </p:sp>
      <p:sp>
        <p:nvSpPr>
          <p:cNvPr id="5" name="Marcador de pie de página 4">
            <a:extLst>
              <a:ext uri="{FF2B5EF4-FFF2-40B4-BE49-F238E27FC236}">
                <a16:creationId xmlns:a16="http://schemas.microsoft.com/office/drawing/2014/main" id="{557C0032-77A6-4270-A328-AB419B8FCE1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5D74393-4AC4-4B44-8C60-A8D063B1BEE5}"/>
              </a:ext>
            </a:extLst>
          </p:cNvPr>
          <p:cNvSpPr>
            <a:spLocks noGrp="1"/>
          </p:cNvSpPr>
          <p:nvPr>
            <p:ph type="sldNum" sz="quarter" idx="12"/>
          </p:nvPr>
        </p:nvSpPr>
        <p:spPr/>
        <p:txBody>
          <a:bodyPr/>
          <a:lstStyle/>
          <a:p>
            <a:fld id="{05F05576-9B49-450D-B484-0556DE0C24A8}" type="slidenum">
              <a:rPr lang="es-MX" smtClean="0"/>
              <a:t>‹Nº›</a:t>
            </a:fld>
            <a:endParaRPr lang="es-MX"/>
          </a:p>
        </p:txBody>
      </p:sp>
    </p:spTree>
    <p:extLst>
      <p:ext uri="{BB962C8B-B14F-4D97-AF65-F5344CB8AC3E}">
        <p14:creationId xmlns:p14="http://schemas.microsoft.com/office/powerpoint/2010/main" val="151696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350751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7D1FC55-0F2D-4DC1-A39B-8B21DE4590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FFFDB6D4-A6B4-4F30-AAA9-510EBCF704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6BDE398-0441-4F9A-96C4-5EAC830C8C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0DCCAA-B84A-4275-A1CB-89802B0DE692}" type="datetimeFigureOut">
              <a:rPr lang="es-MX" smtClean="0"/>
              <a:t>25/11/2022</a:t>
            </a:fld>
            <a:endParaRPr lang="es-MX"/>
          </a:p>
        </p:txBody>
      </p:sp>
      <p:sp>
        <p:nvSpPr>
          <p:cNvPr id="5" name="Marcador de pie de página 4">
            <a:extLst>
              <a:ext uri="{FF2B5EF4-FFF2-40B4-BE49-F238E27FC236}">
                <a16:creationId xmlns:a16="http://schemas.microsoft.com/office/drawing/2014/main" id="{2AD5E1BC-0A67-401A-94FD-5C5BF87026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B0E6AA42-C79A-4BEB-86BF-6105B01080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05576-9B49-450D-B484-0556DE0C24A8}" type="slidenum">
              <a:rPr lang="es-MX" smtClean="0"/>
              <a:t>‹Nº›</a:t>
            </a:fld>
            <a:endParaRPr lang="es-MX"/>
          </a:p>
        </p:txBody>
      </p:sp>
    </p:spTree>
    <p:extLst>
      <p:ext uri="{BB962C8B-B14F-4D97-AF65-F5344CB8AC3E}">
        <p14:creationId xmlns:p14="http://schemas.microsoft.com/office/powerpoint/2010/main" val="50128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5.png"/><Relationship Id="rId7" Type="http://schemas.openxmlformats.org/officeDocument/2006/relationships/image" Target="../media/image2.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s>
</file>

<file path=ppt/slides/_rels/slide2.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5.bin"/><Relationship Id="rId7"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1.wmf"/><Relationship Id="rId5" Type="http://schemas.openxmlformats.org/officeDocument/2006/relationships/oleObject" Target="../embeddings/oleObject1.bin"/><Relationship Id="rId10" Type="http://schemas.openxmlformats.org/officeDocument/2006/relationships/image" Target="../media/image7.wmf"/><Relationship Id="rId4" Type="http://schemas.openxmlformats.org/officeDocument/2006/relationships/image" Target="../media/image6.wmf"/><Relationship Id="rId9" Type="http://schemas.openxmlformats.org/officeDocument/2006/relationships/oleObject" Target="../embeddings/oleObject6.bin"/></Relationships>
</file>

<file path=ppt/slides/_rels/slide3.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8.bin"/><Relationship Id="rId4" Type="http://schemas.openxmlformats.org/officeDocument/2006/relationships/image" Target="../media/image8.wmf"/></Relationships>
</file>

<file path=ppt/slides/_rels/slide4.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2.wmf"/><Relationship Id="rId5" Type="http://schemas.openxmlformats.org/officeDocument/2006/relationships/oleObject" Target="../embeddings/oleObject11.bin"/><Relationship Id="rId4"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18.w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5.wmf"/><Relationship Id="rId11" Type="http://schemas.openxmlformats.org/officeDocument/2006/relationships/oleObject" Target="../embeddings/oleObject17.bin"/><Relationship Id="rId5" Type="http://schemas.openxmlformats.org/officeDocument/2006/relationships/oleObject" Target="../embeddings/oleObject14.bin"/><Relationship Id="rId10" Type="http://schemas.openxmlformats.org/officeDocument/2006/relationships/image" Target="../media/image17.wmf"/><Relationship Id="rId4" Type="http://schemas.openxmlformats.org/officeDocument/2006/relationships/image" Target="../media/image14.wmf"/><Relationship Id="rId9" Type="http://schemas.openxmlformats.org/officeDocument/2006/relationships/oleObject" Target="../embeddings/oleObject16.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20.wmf"/><Relationship Id="rId5" Type="http://schemas.openxmlformats.org/officeDocument/2006/relationships/oleObject" Target="../embeddings/oleObject19.bin"/><Relationship Id="rId4" Type="http://schemas.openxmlformats.org/officeDocument/2006/relationships/image" Target="../media/image19.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22.wmf"/><Relationship Id="rId5" Type="http://schemas.openxmlformats.org/officeDocument/2006/relationships/oleObject" Target="../embeddings/oleObject21.bin"/><Relationship Id="rId4" Type="http://schemas.openxmlformats.org/officeDocument/2006/relationships/image" Target="../media/image21.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23.wmf"/></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6.tmp"/><Relationship Id="rId5" Type="http://schemas.microsoft.com/office/2007/relationships/hdphoto" Target="../media/hdphoto2.wdp"/><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image" Target="../media/image27.tmp"/><Relationship Id="rId1" Type="http://schemas.openxmlformats.org/officeDocument/2006/relationships/slideLayout" Target="../slideLayouts/slideLayout2.xml"/><Relationship Id="rId5" Type="http://schemas.openxmlformats.org/officeDocument/2006/relationships/image" Target="../media/image29.tmp"/><Relationship Id="rId4" Type="http://schemas.openxmlformats.org/officeDocument/2006/relationships/image" Target="../media/image26.tmp"/></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2.wmf"/><Relationship Id="rId3" Type="http://schemas.openxmlformats.org/officeDocument/2006/relationships/image" Target="../media/image33.tmp"/><Relationship Id="rId7" Type="http://schemas.openxmlformats.org/officeDocument/2006/relationships/image" Target="../media/image17.wmf"/><Relationship Id="rId12"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6.bin"/><Relationship Id="rId11" Type="http://schemas.microsoft.com/office/2007/relationships/hdphoto" Target="../media/hdphoto2.wdp"/><Relationship Id="rId5" Type="http://schemas.openxmlformats.org/officeDocument/2006/relationships/image" Target="../media/image30.wmf"/><Relationship Id="rId10" Type="http://schemas.openxmlformats.org/officeDocument/2006/relationships/image" Target="../media/image25.png"/><Relationship Id="rId4" Type="http://schemas.openxmlformats.org/officeDocument/2006/relationships/oleObject" Target="../embeddings/oleObject23.bin"/><Relationship Id="rId9" Type="http://schemas.openxmlformats.org/officeDocument/2006/relationships/image" Target="../media/image31.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35.wmf"/><Relationship Id="rId5" Type="http://schemas.openxmlformats.org/officeDocument/2006/relationships/oleObject" Target="../embeddings/oleObject27.bin"/><Relationship Id="rId4" Type="http://schemas.openxmlformats.org/officeDocument/2006/relationships/image" Target="../media/image34.wmf"/></Relationships>
</file>

<file path=ppt/slides/_rels/slide13.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oleObject" Target="../embeddings/oleObject32.bin"/><Relationship Id="rId3" Type="http://schemas.openxmlformats.org/officeDocument/2006/relationships/image" Target="../media/image41.png"/><Relationship Id="rId7" Type="http://schemas.openxmlformats.org/officeDocument/2006/relationships/oleObject" Target="../embeddings/oleObject29.bin"/><Relationship Id="rId12" Type="http://schemas.openxmlformats.org/officeDocument/2006/relationships/image" Target="../media/image39.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6.wmf"/><Relationship Id="rId11" Type="http://schemas.openxmlformats.org/officeDocument/2006/relationships/oleObject" Target="../embeddings/oleObject31.bin"/><Relationship Id="rId5" Type="http://schemas.openxmlformats.org/officeDocument/2006/relationships/oleObject" Target="../embeddings/oleObject28.bin"/><Relationship Id="rId10" Type="http://schemas.openxmlformats.org/officeDocument/2006/relationships/image" Target="../media/image38.wmf"/><Relationship Id="rId4" Type="http://schemas.microsoft.com/office/2007/relationships/hdphoto" Target="../media/hdphoto3.wdp"/><Relationship Id="rId9" Type="http://schemas.openxmlformats.org/officeDocument/2006/relationships/oleObject" Target="../embeddings/oleObject30.bin"/><Relationship Id="rId14" Type="http://schemas.openxmlformats.org/officeDocument/2006/relationships/image" Target="../media/image40.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3.wmf"/><Relationship Id="rId5" Type="http://schemas.openxmlformats.org/officeDocument/2006/relationships/oleObject" Target="../embeddings/oleObject34.bin"/><Relationship Id="rId4" Type="http://schemas.openxmlformats.org/officeDocument/2006/relationships/image" Target="../media/image42.wmf"/></Relationships>
</file>

<file path=ppt/slides/_rels/slide15.xml.rels><?xml version="1.0" encoding="UTF-8" standalone="yes"?>
<Relationships xmlns="http://schemas.openxmlformats.org/package/2006/relationships"><Relationship Id="rId8" Type="http://schemas.openxmlformats.org/officeDocument/2006/relationships/image" Target="../media/image46.wmf"/><Relationship Id="rId13" Type="http://schemas.openxmlformats.org/officeDocument/2006/relationships/oleObject" Target="../embeddings/oleObject40.bin"/><Relationship Id="rId3" Type="http://schemas.openxmlformats.org/officeDocument/2006/relationships/oleObject" Target="../embeddings/oleObject35.bin"/><Relationship Id="rId7" Type="http://schemas.openxmlformats.org/officeDocument/2006/relationships/oleObject" Target="../embeddings/oleObject37.bin"/><Relationship Id="rId12" Type="http://schemas.openxmlformats.org/officeDocument/2006/relationships/image" Target="../media/image48.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45.wmf"/><Relationship Id="rId11" Type="http://schemas.openxmlformats.org/officeDocument/2006/relationships/oleObject" Target="../embeddings/oleObject39.bin"/><Relationship Id="rId5" Type="http://schemas.openxmlformats.org/officeDocument/2006/relationships/oleObject" Target="../embeddings/oleObject36.bin"/><Relationship Id="rId10" Type="http://schemas.openxmlformats.org/officeDocument/2006/relationships/image" Target="../media/image47.wmf"/><Relationship Id="rId4" Type="http://schemas.openxmlformats.org/officeDocument/2006/relationships/image" Target="../media/image44.wmf"/><Relationship Id="rId9" Type="http://schemas.openxmlformats.org/officeDocument/2006/relationships/oleObject" Target="../embeddings/oleObject38.bin"/><Relationship Id="rId14" Type="http://schemas.openxmlformats.org/officeDocument/2006/relationships/image" Target="../media/image49.wmf"/></Relationships>
</file>

<file path=ppt/slides/_rels/slide16.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51.wmf"/><Relationship Id="rId5" Type="http://schemas.openxmlformats.org/officeDocument/2006/relationships/oleObject" Target="../embeddings/oleObject42.bin"/><Relationship Id="rId4" Type="http://schemas.openxmlformats.org/officeDocument/2006/relationships/image" Target="../media/image50.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5.jpg"/><Relationship Id="rId4" Type="http://schemas.openxmlformats.org/officeDocument/2006/relationships/image" Target="../media/image54.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hyperlink" Target="http://www.hullsenvironmental.com/emergency-response-oil-spill-clean-up" TargetMode="External"/><Relationship Id="rId5" Type="http://schemas.openxmlformats.org/officeDocument/2006/relationships/image" Target="../media/image66.jpg"/><Relationship Id="rId4" Type="http://schemas.openxmlformats.org/officeDocument/2006/relationships/image" Target="../media/image65.jp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oleObject" Target="../embeddings/oleObject44.bin"/><Relationship Id="rId7"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70.wmf"/><Relationship Id="rId5" Type="http://schemas.openxmlformats.org/officeDocument/2006/relationships/oleObject" Target="../embeddings/oleObject45.bin"/><Relationship Id="rId4" Type="http://schemas.openxmlformats.org/officeDocument/2006/relationships/image" Target="../media/image69.wmf"/></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8F78F382-3157-4DC8-8C03-4E1BAAD0B5F6}"/>
              </a:ext>
            </a:extLst>
          </p:cNvPr>
          <p:cNvSpPr/>
          <p:nvPr/>
        </p:nvSpPr>
        <p:spPr>
          <a:xfrm>
            <a:off x="5034223" y="220620"/>
            <a:ext cx="6812034" cy="2585323"/>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De la lista de potenciales estándar para semirreacciones  observadas en clases anteriores, calcular del valor de E</a:t>
            </a:r>
            <a:r>
              <a:rPr lang="es-MX" baseline="30000" dirty="0">
                <a:latin typeface="Times New Roman" panose="02020603050405020304" pitchFamily="18" charset="0"/>
                <a:cs typeface="Times New Roman" panose="02020603050405020304" pitchFamily="18" charset="0"/>
              </a:rPr>
              <a:t>0</a:t>
            </a:r>
            <a:r>
              <a:rPr lang="es-MX" dirty="0">
                <a:latin typeface="Times New Roman" panose="02020603050405020304" pitchFamily="18" charset="0"/>
                <a:cs typeface="Times New Roman" panose="02020603050405020304" pitchFamily="18" charset="0"/>
              </a:rPr>
              <a:t> para la siguiente reacción</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y diga si la reacción irá a la izquierda o la derecha. Asegúrate de decir si E</a:t>
            </a:r>
            <a:r>
              <a:rPr lang="es-MX" baseline="30000" dirty="0">
                <a:latin typeface="Times New Roman" panose="02020603050405020304" pitchFamily="18" charset="0"/>
                <a:cs typeface="Times New Roman" panose="02020603050405020304" pitchFamily="18" charset="0"/>
              </a:rPr>
              <a:t>0</a:t>
            </a:r>
            <a:r>
              <a:rPr lang="es-MX" dirty="0">
                <a:latin typeface="Times New Roman" panose="02020603050405020304" pitchFamily="18" charset="0"/>
                <a:cs typeface="Times New Roman" panose="02020603050405020304" pitchFamily="18" charset="0"/>
              </a:rPr>
              <a:t> es </a:t>
            </a:r>
            <a:r>
              <a:rPr lang="es-MX" b="1" dirty="0">
                <a:latin typeface="Times New Roman" panose="02020603050405020304" pitchFamily="18" charset="0"/>
                <a:cs typeface="Times New Roman" panose="02020603050405020304" pitchFamily="18" charset="0"/>
              </a:rPr>
              <a:t>positivo o negativo</a:t>
            </a:r>
            <a:r>
              <a:rPr lang="es-MX" dirty="0">
                <a:latin typeface="Times New Roman" panose="02020603050405020304" pitchFamily="18" charset="0"/>
                <a:cs typeface="Times New Roman" panose="02020603050405020304" pitchFamily="18" charset="0"/>
              </a:rPr>
              <a:t>.</a:t>
            </a:r>
          </a:p>
          <a:p>
            <a:pPr algn="just"/>
            <a:r>
              <a:rPr lang="es-MX" dirty="0">
                <a:latin typeface="Times New Roman" panose="02020603050405020304" pitchFamily="18" charset="0"/>
                <a:cs typeface="Times New Roman" panose="02020603050405020304" pitchFamily="18" charset="0"/>
              </a:rPr>
              <a:t>La anterior reacción resulta de sumar las siguientes semirreacciones o reacciones de media -celda</a:t>
            </a:r>
          </a:p>
        </p:txBody>
      </p:sp>
      <p:pic>
        <p:nvPicPr>
          <p:cNvPr id="6" name="Picture 2">
            <a:extLst>
              <a:ext uri="{FF2B5EF4-FFF2-40B4-BE49-F238E27FC236}">
                <a16:creationId xmlns:a16="http://schemas.microsoft.com/office/drawing/2014/main" id="{E5041E4B-0899-4EB0-B49B-06AF1856E2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40" y="130627"/>
            <a:ext cx="4279428" cy="653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ángulo 6">
            <a:extLst>
              <a:ext uri="{FF2B5EF4-FFF2-40B4-BE49-F238E27FC236}">
                <a16:creationId xmlns:a16="http://schemas.microsoft.com/office/drawing/2014/main" id="{6BFEE6C2-6954-45F3-9AC1-30F8716ED8EC}"/>
              </a:ext>
            </a:extLst>
          </p:cNvPr>
          <p:cNvSpPr/>
          <p:nvPr/>
        </p:nvSpPr>
        <p:spPr>
          <a:xfrm>
            <a:off x="854110" y="3135086"/>
            <a:ext cx="3416439" cy="180870"/>
          </a:xfrm>
          <a:prstGeom prst="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a:extLst>
              <a:ext uri="{FF2B5EF4-FFF2-40B4-BE49-F238E27FC236}">
                <a16:creationId xmlns:a16="http://schemas.microsoft.com/office/drawing/2014/main" id="{8773820B-CFC7-410E-A26B-FFF9700E8C33}"/>
              </a:ext>
            </a:extLst>
          </p:cNvPr>
          <p:cNvSpPr/>
          <p:nvPr/>
        </p:nvSpPr>
        <p:spPr>
          <a:xfrm>
            <a:off x="768516" y="4552615"/>
            <a:ext cx="3416439" cy="180870"/>
          </a:xfrm>
          <a:prstGeom prst="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9" name="Objeto 8">
            <a:extLst>
              <a:ext uri="{FF2B5EF4-FFF2-40B4-BE49-F238E27FC236}">
                <a16:creationId xmlns:a16="http://schemas.microsoft.com/office/drawing/2014/main" id="{4F27B5D4-BB89-4CBD-99BE-4EF049F449F6}"/>
              </a:ext>
            </a:extLst>
          </p:cNvPr>
          <p:cNvGraphicFramePr>
            <a:graphicFrameLocks noChangeAspect="1"/>
          </p:cNvGraphicFramePr>
          <p:nvPr>
            <p:extLst>
              <p:ext uri="{D42A27DB-BD31-4B8C-83A1-F6EECF244321}">
                <p14:modId xmlns:p14="http://schemas.microsoft.com/office/powerpoint/2010/main" val="1018628067"/>
              </p:ext>
            </p:extLst>
          </p:nvPr>
        </p:nvGraphicFramePr>
        <p:xfrm>
          <a:off x="5175683" y="951664"/>
          <a:ext cx="2969217" cy="451321"/>
        </p:xfrm>
        <a:graphic>
          <a:graphicData uri="http://schemas.openxmlformats.org/presentationml/2006/ole">
            <mc:AlternateContent xmlns:mc="http://schemas.openxmlformats.org/markup-compatibility/2006">
              <mc:Choice xmlns:v="urn:schemas-microsoft-com:vml" Requires="v">
                <p:oleObj spid="_x0000_s1102" name="Equation" r:id="rId4" imgW="1587240" imgH="241200" progId="Equation.DSMT4">
                  <p:embed/>
                </p:oleObj>
              </mc:Choice>
              <mc:Fallback>
                <p:oleObj name="Equation" r:id="rId4" imgW="1587240" imgH="241200" progId="Equation.DSMT4">
                  <p:embed/>
                  <p:pic>
                    <p:nvPicPr>
                      <p:cNvPr id="0" name=""/>
                      <p:cNvPicPr/>
                      <p:nvPr/>
                    </p:nvPicPr>
                    <p:blipFill>
                      <a:blip r:embed="rId5"/>
                      <a:stretch>
                        <a:fillRect/>
                      </a:stretch>
                    </p:blipFill>
                    <p:spPr>
                      <a:xfrm>
                        <a:off x="5175683" y="951664"/>
                        <a:ext cx="2969217" cy="451321"/>
                      </a:xfrm>
                      <a:prstGeom prst="rect">
                        <a:avLst/>
                      </a:prstGeom>
                    </p:spPr>
                  </p:pic>
                </p:oleObj>
              </mc:Fallback>
            </mc:AlternateContent>
          </a:graphicData>
        </a:graphic>
      </p:graphicFrame>
      <p:graphicFrame>
        <p:nvGraphicFramePr>
          <p:cNvPr id="10" name="Objeto 9">
            <a:extLst>
              <a:ext uri="{FF2B5EF4-FFF2-40B4-BE49-F238E27FC236}">
                <a16:creationId xmlns:a16="http://schemas.microsoft.com/office/drawing/2014/main" id="{4964F105-A0B9-49F7-B5A4-4AEBD3720603}"/>
              </a:ext>
            </a:extLst>
          </p:cNvPr>
          <p:cNvGraphicFramePr>
            <a:graphicFrameLocks noChangeAspect="1"/>
          </p:cNvGraphicFramePr>
          <p:nvPr>
            <p:extLst>
              <p:ext uri="{D42A27DB-BD31-4B8C-83A1-F6EECF244321}">
                <p14:modId xmlns:p14="http://schemas.microsoft.com/office/powerpoint/2010/main" val="507622713"/>
              </p:ext>
            </p:extLst>
          </p:nvPr>
        </p:nvGraphicFramePr>
        <p:xfrm>
          <a:off x="5514975" y="3170238"/>
          <a:ext cx="1830388" cy="814387"/>
        </p:xfrm>
        <a:graphic>
          <a:graphicData uri="http://schemas.openxmlformats.org/presentationml/2006/ole">
            <mc:AlternateContent xmlns:mc="http://schemas.openxmlformats.org/markup-compatibility/2006">
              <mc:Choice xmlns:v="urn:schemas-microsoft-com:vml" Requires="v">
                <p:oleObj spid="_x0000_s1103" name="Equation" r:id="rId6" imgW="1143000" imgH="507960" progId="Equation.DSMT4">
                  <p:embed/>
                </p:oleObj>
              </mc:Choice>
              <mc:Fallback>
                <p:oleObj name="Equation" r:id="rId6" imgW="1143000" imgH="507960" progId="Equation.DSMT4">
                  <p:embed/>
                  <p:pic>
                    <p:nvPicPr>
                      <p:cNvPr id="0" name=""/>
                      <p:cNvPicPr/>
                      <p:nvPr/>
                    </p:nvPicPr>
                    <p:blipFill>
                      <a:blip r:embed="rId7"/>
                      <a:stretch>
                        <a:fillRect/>
                      </a:stretch>
                    </p:blipFill>
                    <p:spPr>
                      <a:xfrm>
                        <a:off x="5514975" y="3170238"/>
                        <a:ext cx="1830388" cy="814387"/>
                      </a:xfrm>
                      <a:prstGeom prst="rect">
                        <a:avLst/>
                      </a:prstGeom>
                    </p:spPr>
                  </p:pic>
                </p:oleObj>
              </mc:Fallback>
            </mc:AlternateContent>
          </a:graphicData>
        </a:graphic>
      </p:graphicFrame>
      <p:graphicFrame>
        <p:nvGraphicFramePr>
          <p:cNvPr id="11" name="Objeto 10">
            <a:extLst>
              <a:ext uri="{FF2B5EF4-FFF2-40B4-BE49-F238E27FC236}">
                <a16:creationId xmlns:a16="http://schemas.microsoft.com/office/drawing/2014/main" id="{90E5B4ED-0D2E-42C2-B9C5-0D0199C73A31}"/>
              </a:ext>
            </a:extLst>
          </p:cNvPr>
          <p:cNvGraphicFramePr>
            <a:graphicFrameLocks noChangeAspect="1"/>
          </p:cNvGraphicFramePr>
          <p:nvPr>
            <p:extLst>
              <p:ext uri="{D42A27DB-BD31-4B8C-83A1-F6EECF244321}">
                <p14:modId xmlns:p14="http://schemas.microsoft.com/office/powerpoint/2010/main" val="3664368607"/>
              </p:ext>
            </p:extLst>
          </p:nvPr>
        </p:nvGraphicFramePr>
        <p:xfrm>
          <a:off x="4887913" y="4060825"/>
          <a:ext cx="3544887" cy="752475"/>
        </p:xfrm>
        <a:graphic>
          <a:graphicData uri="http://schemas.openxmlformats.org/presentationml/2006/ole">
            <mc:AlternateContent xmlns:mc="http://schemas.openxmlformats.org/markup-compatibility/2006">
              <mc:Choice xmlns:v="urn:schemas-microsoft-com:vml" Requires="v">
                <p:oleObj spid="_x0000_s1104" name="Equation" r:id="rId8" imgW="2273040" imgH="482400" progId="Equation.DSMT4">
                  <p:embed/>
                </p:oleObj>
              </mc:Choice>
              <mc:Fallback>
                <p:oleObj name="Equation" r:id="rId8" imgW="2273040" imgH="482400" progId="Equation.DSMT4">
                  <p:embed/>
                  <p:pic>
                    <p:nvPicPr>
                      <p:cNvPr id="0" name=""/>
                      <p:cNvPicPr/>
                      <p:nvPr/>
                    </p:nvPicPr>
                    <p:blipFill>
                      <a:blip r:embed="rId9"/>
                      <a:stretch>
                        <a:fillRect/>
                      </a:stretch>
                    </p:blipFill>
                    <p:spPr>
                      <a:xfrm>
                        <a:off x="4887913" y="4060825"/>
                        <a:ext cx="3544887" cy="752475"/>
                      </a:xfrm>
                      <a:prstGeom prst="rect">
                        <a:avLst/>
                      </a:prstGeom>
                    </p:spPr>
                  </p:pic>
                </p:oleObj>
              </mc:Fallback>
            </mc:AlternateContent>
          </a:graphicData>
        </a:graphic>
      </p:graphicFrame>
      <p:sp>
        <p:nvSpPr>
          <p:cNvPr id="12" name="CuadroTexto 11">
            <a:extLst>
              <a:ext uri="{FF2B5EF4-FFF2-40B4-BE49-F238E27FC236}">
                <a16:creationId xmlns:a16="http://schemas.microsoft.com/office/drawing/2014/main" id="{F661EB99-BEB9-4407-B8AE-0DBF5604C0DC}"/>
              </a:ext>
            </a:extLst>
          </p:cNvPr>
          <p:cNvSpPr txBox="1"/>
          <p:nvPr/>
        </p:nvSpPr>
        <p:spPr>
          <a:xfrm>
            <a:off x="7385539" y="3205424"/>
            <a:ext cx="3352200" cy="707886"/>
          </a:xfrm>
          <a:prstGeom prst="rect">
            <a:avLst/>
          </a:prstGeom>
          <a:noFill/>
        </p:spPr>
        <p:txBody>
          <a:bodyPr wrap="none" rtlCol="0">
            <a:spAutoFit/>
          </a:bodyPr>
          <a:lstStyle/>
          <a:p>
            <a:r>
              <a:rPr lang="es-MX" sz="2000" dirty="0">
                <a:latin typeface="Times New Roman" panose="02020603050405020304" pitchFamily="18" charset="0"/>
                <a:cs typeface="Times New Roman" panose="02020603050405020304" pitchFamily="18" charset="0"/>
              </a:rPr>
              <a:t>+0.34 volts   reducción cátodo </a:t>
            </a:r>
          </a:p>
          <a:p>
            <a:r>
              <a:rPr lang="es-MX" sz="2000" dirty="0">
                <a:latin typeface="Times New Roman" panose="02020603050405020304" pitchFamily="18" charset="0"/>
                <a:cs typeface="Times New Roman" panose="02020603050405020304" pitchFamily="18" charset="0"/>
              </a:rPr>
              <a:t>-0.44 volts    oxidación ánodo</a:t>
            </a:r>
          </a:p>
        </p:txBody>
      </p:sp>
      <p:sp>
        <p:nvSpPr>
          <p:cNvPr id="13" name="CuadroTexto 12">
            <a:extLst>
              <a:ext uri="{FF2B5EF4-FFF2-40B4-BE49-F238E27FC236}">
                <a16:creationId xmlns:a16="http://schemas.microsoft.com/office/drawing/2014/main" id="{D64BB8C8-CA20-4D9B-BD74-113438CA049A}"/>
              </a:ext>
            </a:extLst>
          </p:cNvPr>
          <p:cNvSpPr txBox="1"/>
          <p:nvPr/>
        </p:nvSpPr>
        <p:spPr>
          <a:xfrm>
            <a:off x="5255288" y="5054320"/>
            <a:ext cx="4647426" cy="707886"/>
          </a:xfrm>
          <a:prstGeom prst="rect">
            <a:avLst/>
          </a:prstGeom>
          <a:noFill/>
        </p:spPr>
        <p:txBody>
          <a:bodyPr wrap="none" rtlCol="0">
            <a:spAutoFit/>
          </a:bodyPr>
          <a:lstStyle/>
          <a:p>
            <a:r>
              <a:rPr lang="es-MX" sz="2000" dirty="0">
                <a:latin typeface="Times New Roman" panose="02020603050405020304" pitchFamily="18" charset="0"/>
                <a:cs typeface="Times New Roman" panose="02020603050405020304" pitchFamily="18" charset="0"/>
              </a:rPr>
              <a:t>E</a:t>
            </a:r>
            <a:r>
              <a:rPr lang="es-MX" sz="2000" baseline="30000" dirty="0">
                <a:latin typeface="Times New Roman" panose="02020603050405020304" pitchFamily="18" charset="0"/>
                <a:cs typeface="Times New Roman" panose="02020603050405020304" pitchFamily="18" charset="0"/>
              </a:rPr>
              <a:t>0</a:t>
            </a:r>
            <a:r>
              <a:rPr lang="es-MX" sz="2000" dirty="0">
                <a:latin typeface="Times New Roman" panose="02020603050405020304" pitchFamily="18" charset="0"/>
                <a:cs typeface="Times New Roman" panose="02020603050405020304" pitchFamily="18" charset="0"/>
              </a:rPr>
              <a:t>=celda de reducción –celda de oxidación</a:t>
            </a:r>
          </a:p>
          <a:p>
            <a:r>
              <a:rPr lang="es-MX" sz="2000" dirty="0">
                <a:latin typeface="Times New Roman" panose="02020603050405020304" pitchFamily="18" charset="0"/>
                <a:cs typeface="Times New Roman" panose="02020603050405020304" pitchFamily="18" charset="0"/>
              </a:rPr>
              <a:t>E</a:t>
            </a:r>
            <a:r>
              <a:rPr lang="es-MX" sz="2000" baseline="30000" dirty="0">
                <a:latin typeface="Times New Roman" panose="02020603050405020304" pitchFamily="18" charset="0"/>
                <a:cs typeface="Times New Roman" panose="02020603050405020304" pitchFamily="18" charset="0"/>
              </a:rPr>
              <a:t>0</a:t>
            </a:r>
            <a:r>
              <a:rPr lang="es-MX" sz="2000" dirty="0">
                <a:latin typeface="Times New Roman" panose="02020603050405020304" pitchFamily="18" charset="0"/>
                <a:cs typeface="Times New Roman" panose="02020603050405020304" pitchFamily="18" charset="0"/>
              </a:rPr>
              <a:t>= cátodo-ánodo</a:t>
            </a:r>
          </a:p>
        </p:txBody>
      </p:sp>
      <p:graphicFrame>
        <p:nvGraphicFramePr>
          <p:cNvPr id="14" name="Objeto 13">
            <a:extLst>
              <a:ext uri="{FF2B5EF4-FFF2-40B4-BE49-F238E27FC236}">
                <a16:creationId xmlns:a16="http://schemas.microsoft.com/office/drawing/2014/main" id="{07E11F60-2134-4813-944A-623BE42F68B9}"/>
              </a:ext>
            </a:extLst>
          </p:cNvPr>
          <p:cNvGraphicFramePr>
            <a:graphicFrameLocks noChangeAspect="1"/>
          </p:cNvGraphicFramePr>
          <p:nvPr>
            <p:extLst>
              <p:ext uri="{D42A27DB-BD31-4B8C-83A1-F6EECF244321}">
                <p14:modId xmlns:p14="http://schemas.microsoft.com/office/powerpoint/2010/main" val="3344808937"/>
              </p:ext>
            </p:extLst>
          </p:nvPr>
        </p:nvGraphicFramePr>
        <p:xfrm>
          <a:off x="5330790" y="6002363"/>
          <a:ext cx="3893597" cy="539113"/>
        </p:xfrm>
        <a:graphic>
          <a:graphicData uri="http://schemas.openxmlformats.org/presentationml/2006/ole">
            <mc:AlternateContent xmlns:mc="http://schemas.openxmlformats.org/markup-compatibility/2006">
              <mc:Choice xmlns:v="urn:schemas-microsoft-com:vml" Requires="v">
                <p:oleObj spid="_x0000_s1105" name="Equation" r:id="rId10" imgW="1650960" imgH="228600" progId="Equation.DSMT4">
                  <p:embed/>
                </p:oleObj>
              </mc:Choice>
              <mc:Fallback>
                <p:oleObj name="Equation" r:id="rId10" imgW="1650960" imgH="228600" progId="Equation.DSMT4">
                  <p:embed/>
                  <p:pic>
                    <p:nvPicPr>
                      <p:cNvPr id="0" name=""/>
                      <p:cNvPicPr/>
                      <p:nvPr/>
                    </p:nvPicPr>
                    <p:blipFill>
                      <a:blip r:embed="rId11"/>
                      <a:stretch>
                        <a:fillRect/>
                      </a:stretch>
                    </p:blipFill>
                    <p:spPr>
                      <a:xfrm>
                        <a:off x="5330790" y="6002363"/>
                        <a:ext cx="3893597" cy="539113"/>
                      </a:xfrm>
                      <a:prstGeom prst="rect">
                        <a:avLst/>
                      </a:prstGeom>
                    </p:spPr>
                  </p:pic>
                </p:oleObj>
              </mc:Fallback>
            </mc:AlternateContent>
          </a:graphicData>
        </a:graphic>
      </p:graphicFrame>
      <p:cxnSp>
        <p:nvCxnSpPr>
          <p:cNvPr id="16" name="Conector recto de flecha 15">
            <a:extLst>
              <a:ext uri="{FF2B5EF4-FFF2-40B4-BE49-F238E27FC236}">
                <a16:creationId xmlns:a16="http://schemas.microsoft.com/office/drawing/2014/main" id="{F2918DBF-BC62-4CC9-8491-2B5F9E6C85BB}"/>
              </a:ext>
            </a:extLst>
          </p:cNvPr>
          <p:cNvCxnSpPr>
            <a:cxnSpLocks/>
          </p:cNvCxnSpPr>
          <p:nvPr/>
        </p:nvCxnSpPr>
        <p:spPr>
          <a:xfrm>
            <a:off x="6550925" y="2197290"/>
            <a:ext cx="2201189" cy="39121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00047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89A35F13-6439-4B2A-836B-5E1D8AE83E7E}"/>
              </a:ext>
            </a:extLst>
          </p:cNvPr>
          <p:cNvGraphicFramePr>
            <a:graphicFrameLocks noChangeAspect="1"/>
          </p:cNvGraphicFramePr>
          <p:nvPr>
            <p:extLst>
              <p:ext uri="{D42A27DB-BD31-4B8C-83A1-F6EECF244321}">
                <p14:modId xmlns:p14="http://schemas.microsoft.com/office/powerpoint/2010/main" val="1650978633"/>
              </p:ext>
            </p:extLst>
          </p:nvPr>
        </p:nvGraphicFramePr>
        <p:xfrm>
          <a:off x="2705483" y="1656136"/>
          <a:ext cx="6413500" cy="1577975"/>
        </p:xfrm>
        <a:graphic>
          <a:graphicData uri="http://schemas.openxmlformats.org/presentationml/2006/ole">
            <mc:AlternateContent xmlns:mc="http://schemas.openxmlformats.org/markup-compatibility/2006">
              <mc:Choice xmlns:v="urn:schemas-microsoft-com:vml" Requires="v">
                <p:oleObj spid="_x0000_s2129" name="Equation" r:id="rId3" imgW="3301920" imgH="812520" progId="Equation.DSMT4">
                  <p:embed/>
                </p:oleObj>
              </mc:Choice>
              <mc:Fallback>
                <p:oleObj name="Equation" r:id="rId3" imgW="3301920" imgH="812520" progId="Equation.DSMT4">
                  <p:embed/>
                  <p:pic>
                    <p:nvPicPr>
                      <p:cNvPr id="0" name=""/>
                      <p:cNvPicPr/>
                      <p:nvPr/>
                    </p:nvPicPr>
                    <p:blipFill>
                      <a:blip r:embed="rId4"/>
                      <a:stretch>
                        <a:fillRect/>
                      </a:stretch>
                    </p:blipFill>
                    <p:spPr>
                      <a:xfrm>
                        <a:off x="2705483" y="1656136"/>
                        <a:ext cx="6413500" cy="1577975"/>
                      </a:xfrm>
                      <a:prstGeom prst="rect">
                        <a:avLst/>
                      </a:prstGeom>
                    </p:spPr>
                  </p:pic>
                </p:oleObj>
              </mc:Fallback>
            </mc:AlternateContent>
          </a:graphicData>
        </a:graphic>
      </p:graphicFrame>
      <p:sp>
        <p:nvSpPr>
          <p:cNvPr id="3" name="Rectángulo 2">
            <a:extLst>
              <a:ext uri="{FF2B5EF4-FFF2-40B4-BE49-F238E27FC236}">
                <a16:creationId xmlns:a16="http://schemas.microsoft.com/office/drawing/2014/main" id="{5C4EF6F4-1745-4CFF-B85E-B3684666F01E}"/>
              </a:ext>
            </a:extLst>
          </p:cNvPr>
          <p:cNvSpPr/>
          <p:nvPr/>
        </p:nvSpPr>
        <p:spPr>
          <a:xfrm>
            <a:off x="703904" y="259975"/>
            <a:ext cx="8654933" cy="369332"/>
          </a:xfrm>
          <a:prstGeom prst="rect">
            <a:avLst/>
          </a:prstGeom>
        </p:spPr>
        <p:txBody>
          <a:bodyPr wrap="none">
            <a:spAutoFit/>
          </a:bodyPr>
          <a:lstStyle/>
          <a:p>
            <a:r>
              <a:rPr lang="es-MX" dirty="0">
                <a:latin typeface="Times New Roman" panose="02020603050405020304" pitchFamily="18" charset="0"/>
                <a:cs typeface="Times New Roman" panose="02020603050405020304" pitchFamily="18" charset="0"/>
              </a:rPr>
              <a:t>Decir si la reacción                                                        ocurre hacia la izquierda o la derecha</a:t>
            </a:r>
            <a:endParaRPr lang="es-MX" dirty="0"/>
          </a:p>
        </p:txBody>
      </p:sp>
      <p:sp>
        <p:nvSpPr>
          <p:cNvPr id="4" name="Rectángulo 3">
            <a:extLst>
              <a:ext uri="{FF2B5EF4-FFF2-40B4-BE49-F238E27FC236}">
                <a16:creationId xmlns:a16="http://schemas.microsoft.com/office/drawing/2014/main" id="{5A98CA16-6235-414D-B4B2-CC6B070C3371}"/>
              </a:ext>
            </a:extLst>
          </p:cNvPr>
          <p:cNvSpPr/>
          <p:nvPr/>
        </p:nvSpPr>
        <p:spPr>
          <a:xfrm>
            <a:off x="2579076" y="3457472"/>
            <a:ext cx="8184174" cy="369332"/>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Debido a que el signo de                     es negativo, la reacción ocurre hacia la derecha </a:t>
            </a:r>
            <a:endParaRPr lang="es-MX" dirty="0"/>
          </a:p>
        </p:txBody>
      </p:sp>
      <p:graphicFrame>
        <p:nvGraphicFramePr>
          <p:cNvPr id="16" name="Objeto 15">
            <a:extLst>
              <a:ext uri="{FF2B5EF4-FFF2-40B4-BE49-F238E27FC236}">
                <a16:creationId xmlns:a16="http://schemas.microsoft.com/office/drawing/2014/main" id="{D53E8FE9-729D-463F-8485-591BA2852CD8}"/>
              </a:ext>
            </a:extLst>
          </p:cNvPr>
          <p:cNvGraphicFramePr>
            <a:graphicFrameLocks noChangeAspect="1"/>
          </p:cNvGraphicFramePr>
          <p:nvPr>
            <p:extLst>
              <p:ext uri="{D42A27DB-BD31-4B8C-83A1-F6EECF244321}">
                <p14:modId xmlns:p14="http://schemas.microsoft.com/office/powerpoint/2010/main" val="2085813828"/>
              </p:ext>
            </p:extLst>
          </p:nvPr>
        </p:nvGraphicFramePr>
        <p:xfrm>
          <a:off x="2705484" y="218980"/>
          <a:ext cx="2969217" cy="451321"/>
        </p:xfrm>
        <a:graphic>
          <a:graphicData uri="http://schemas.openxmlformats.org/presentationml/2006/ole">
            <mc:AlternateContent xmlns:mc="http://schemas.openxmlformats.org/markup-compatibility/2006">
              <mc:Choice xmlns:v="urn:schemas-microsoft-com:vml" Requires="v">
                <p:oleObj spid="_x0000_s2130" name="Equation" r:id="rId5" imgW="1587240" imgH="241200" progId="Equation.DSMT4">
                  <p:embed/>
                </p:oleObj>
              </mc:Choice>
              <mc:Fallback>
                <p:oleObj name="Equation" r:id="rId5" imgW="1587240" imgH="241200" progId="Equation.DSMT4">
                  <p:embed/>
                  <p:pic>
                    <p:nvPicPr>
                      <p:cNvPr id="9" name="Objeto 8">
                        <a:extLst>
                          <a:ext uri="{FF2B5EF4-FFF2-40B4-BE49-F238E27FC236}">
                            <a16:creationId xmlns:a16="http://schemas.microsoft.com/office/drawing/2014/main" id="{4F27B5D4-BB89-4CBD-99BE-4EF049F449F6}"/>
                          </a:ext>
                        </a:extLst>
                      </p:cNvPr>
                      <p:cNvPicPr/>
                      <p:nvPr/>
                    </p:nvPicPr>
                    <p:blipFill>
                      <a:blip r:embed="rId6"/>
                      <a:stretch>
                        <a:fillRect/>
                      </a:stretch>
                    </p:blipFill>
                    <p:spPr>
                      <a:xfrm>
                        <a:off x="2705484" y="218980"/>
                        <a:ext cx="2969217" cy="451321"/>
                      </a:xfrm>
                      <a:prstGeom prst="rect">
                        <a:avLst/>
                      </a:prstGeom>
                    </p:spPr>
                  </p:pic>
                </p:oleObj>
              </mc:Fallback>
            </mc:AlternateContent>
          </a:graphicData>
        </a:graphic>
      </p:graphicFrame>
      <p:graphicFrame>
        <p:nvGraphicFramePr>
          <p:cNvPr id="18" name="Objeto 17">
            <a:extLst>
              <a:ext uri="{FF2B5EF4-FFF2-40B4-BE49-F238E27FC236}">
                <a16:creationId xmlns:a16="http://schemas.microsoft.com/office/drawing/2014/main" id="{07E11F60-2134-4813-944A-623BE42F68B9}"/>
              </a:ext>
            </a:extLst>
          </p:cNvPr>
          <p:cNvGraphicFramePr>
            <a:graphicFrameLocks noChangeAspect="1"/>
          </p:cNvGraphicFramePr>
          <p:nvPr>
            <p:extLst>
              <p:ext uri="{D42A27DB-BD31-4B8C-83A1-F6EECF244321}">
                <p14:modId xmlns:p14="http://schemas.microsoft.com/office/powerpoint/2010/main" val="2628195170"/>
              </p:ext>
            </p:extLst>
          </p:nvPr>
        </p:nvGraphicFramePr>
        <p:xfrm>
          <a:off x="758685" y="893662"/>
          <a:ext cx="3893597" cy="539113"/>
        </p:xfrm>
        <a:graphic>
          <a:graphicData uri="http://schemas.openxmlformats.org/presentationml/2006/ole">
            <mc:AlternateContent xmlns:mc="http://schemas.openxmlformats.org/markup-compatibility/2006">
              <mc:Choice xmlns:v="urn:schemas-microsoft-com:vml" Requires="v">
                <p:oleObj spid="_x0000_s2131" name="Equation" r:id="rId7" imgW="1650960" imgH="228600" progId="Equation.DSMT4">
                  <p:embed/>
                </p:oleObj>
              </mc:Choice>
              <mc:Fallback>
                <p:oleObj name="Equation" r:id="rId7" imgW="1650960" imgH="228600" progId="Equation.DSMT4">
                  <p:embed/>
                  <p:pic>
                    <p:nvPicPr>
                      <p:cNvPr id="14" name="Objeto 13">
                        <a:extLst>
                          <a:ext uri="{FF2B5EF4-FFF2-40B4-BE49-F238E27FC236}">
                            <a16:creationId xmlns:a16="http://schemas.microsoft.com/office/drawing/2014/main" id="{07E11F60-2134-4813-944A-623BE42F68B9}"/>
                          </a:ext>
                        </a:extLst>
                      </p:cNvPr>
                      <p:cNvPicPr/>
                      <p:nvPr/>
                    </p:nvPicPr>
                    <p:blipFill>
                      <a:blip r:embed="rId8"/>
                      <a:stretch>
                        <a:fillRect/>
                      </a:stretch>
                    </p:blipFill>
                    <p:spPr>
                      <a:xfrm>
                        <a:off x="758685" y="893662"/>
                        <a:ext cx="3893597" cy="539113"/>
                      </a:xfrm>
                      <a:prstGeom prst="rect">
                        <a:avLst/>
                      </a:prstGeom>
                    </p:spPr>
                  </p:pic>
                </p:oleObj>
              </mc:Fallback>
            </mc:AlternateContent>
          </a:graphicData>
        </a:graphic>
      </p:graphicFrame>
      <p:cxnSp>
        <p:nvCxnSpPr>
          <p:cNvPr id="14" name="Conector recto de flecha 13"/>
          <p:cNvCxnSpPr/>
          <p:nvPr/>
        </p:nvCxnSpPr>
        <p:spPr>
          <a:xfrm>
            <a:off x="4568832" y="1263467"/>
            <a:ext cx="1955023" cy="6742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Conector recto de flecha 20"/>
          <p:cNvCxnSpPr/>
          <p:nvPr/>
        </p:nvCxnSpPr>
        <p:spPr>
          <a:xfrm flipH="1">
            <a:off x="4190092" y="1304925"/>
            <a:ext cx="181883" cy="591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24" name="Objeto 23"/>
          <p:cNvGraphicFramePr>
            <a:graphicFrameLocks noChangeAspect="1"/>
          </p:cNvGraphicFramePr>
          <p:nvPr>
            <p:extLst>
              <p:ext uri="{D42A27DB-BD31-4B8C-83A1-F6EECF244321}">
                <p14:modId xmlns:p14="http://schemas.microsoft.com/office/powerpoint/2010/main" val="2124266403"/>
              </p:ext>
            </p:extLst>
          </p:nvPr>
        </p:nvGraphicFramePr>
        <p:xfrm>
          <a:off x="5031370" y="3457472"/>
          <a:ext cx="927100" cy="400339"/>
        </p:xfrm>
        <a:graphic>
          <a:graphicData uri="http://schemas.openxmlformats.org/presentationml/2006/ole">
            <mc:AlternateContent xmlns:mc="http://schemas.openxmlformats.org/markup-compatibility/2006">
              <mc:Choice xmlns:v="urn:schemas-microsoft-com:vml" Requires="v">
                <p:oleObj spid="_x0000_s2132" name="Equation" r:id="rId9" imgW="558720" imgH="241200" progId="Equation.DSMT4">
                  <p:embed/>
                </p:oleObj>
              </mc:Choice>
              <mc:Fallback>
                <p:oleObj name="Equation" r:id="rId9" imgW="558720" imgH="241200" progId="Equation.DSMT4">
                  <p:embed/>
                  <p:pic>
                    <p:nvPicPr>
                      <p:cNvPr id="0" name=""/>
                      <p:cNvPicPr/>
                      <p:nvPr/>
                    </p:nvPicPr>
                    <p:blipFill>
                      <a:blip r:embed="rId10"/>
                      <a:stretch>
                        <a:fillRect/>
                      </a:stretch>
                    </p:blipFill>
                    <p:spPr>
                      <a:xfrm>
                        <a:off x="5031370" y="3457472"/>
                        <a:ext cx="927100" cy="400339"/>
                      </a:xfrm>
                      <a:prstGeom prst="rect">
                        <a:avLst/>
                      </a:prstGeom>
                    </p:spPr>
                  </p:pic>
                </p:oleObj>
              </mc:Fallback>
            </mc:AlternateContent>
          </a:graphicData>
        </a:graphic>
      </p:graphicFrame>
    </p:spTree>
    <p:extLst>
      <p:ext uri="{BB962C8B-B14F-4D97-AF65-F5344CB8AC3E}">
        <p14:creationId xmlns:p14="http://schemas.microsoft.com/office/powerpoint/2010/main" val="166716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DD6E1B78-14C2-4EE9-B125-CDA81749732B}"/>
              </a:ext>
            </a:extLst>
          </p:cNvPr>
          <p:cNvSpPr/>
          <p:nvPr/>
        </p:nvSpPr>
        <p:spPr>
          <a:xfrm>
            <a:off x="581368" y="308645"/>
            <a:ext cx="8565589" cy="369332"/>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La siguiente reacción                                                                  tiene E</a:t>
            </a:r>
            <a:r>
              <a:rPr lang="es-MX" baseline="30000" dirty="0">
                <a:latin typeface="Times New Roman" panose="02020603050405020304" pitchFamily="18" charset="0"/>
                <a:cs typeface="Times New Roman" panose="02020603050405020304" pitchFamily="18" charset="0"/>
              </a:rPr>
              <a:t>0 </a:t>
            </a:r>
            <a:r>
              <a:rPr lang="es-MX" dirty="0">
                <a:latin typeface="Times New Roman" panose="02020603050405020304" pitchFamily="18" charset="0"/>
                <a:cs typeface="Times New Roman" panose="02020603050405020304" pitchFamily="18" charset="0"/>
              </a:rPr>
              <a:t>= 1.46 V</a:t>
            </a:r>
          </a:p>
        </p:txBody>
      </p:sp>
      <p:sp>
        <p:nvSpPr>
          <p:cNvPr id="6" name="Rectángulo 5">
            <a:extLst>
              <a:ext uri="{FF2B5EF4-FFF2-40B4-BE49-F238E27FC236}">
                <a16:creationId xmlns:a16="http://schemas.microsoft.com/office/drawing/2014/main" id="{02042F67-28E9-4531-A1CA-8A14CFB9F3C3}"/>
              </a:ext>
            </a:extLst>
          </p:cNvPr>
          <p:cNvSpPr/>
          <p:nvPr/>
        </p:nvSpPr>
        <p:spPr>
          <a:xfrm>
            <a:off x="2874923" y="300631"/>
            <a:ext cx="3292889" cy="385362"/>
          </a:xfrm>
          <a:prstGeom prst="rect">
            <a:avLst/>
          </a:prstGeom>
        </p:spPr>
        <p:txBody>
          <a:bodyPr wrap="none">
            <a:spAutoFit/>
          </a:bodyPr>
          <a:lstStyle/>
          <a:p>
            <a:pPr algn="ctr">
              <a:lnSpc>
                <a:spcPct val="115000"/>
              </a:lnSpc>
              <a:spcAft>
                <a:spcPts val="1000"/>
              </a:spcAft>
            </a:pPr>
            <a:r>
              <a:rPr lang="es-MX" b="1" dirty="0">
                <a:latin typeface="Times New Roman" panose="02020603050405020304" pitchFamily="18" charset="0"/>
                <a:ea typeface="Calibri" panose="020F0502020204030204" pitchFamily="34" charset="0"/>
                <a:cs typeface="Times New Roman" panose="02020603050405020304" pitchFamily="18" charset="0"/>
              </a:rPr>
              <a:t>Pb</a:t>
            </a:r>
            <a:r>
              <a:rPr lang="es-MX" b="1" baseline="30000" dirty="0">
                <a:latin typeface="Times New Roman" panose="02020603050405020304" pitchFamily="18" charset="0"/>
                <a:ea typeface="Calibri" panose="020F0502020204030204" pitchFamily="34" charset="0"/>
                <a:cs typeface="Times New Roman" panose="02020603050405020304" pitchFamily="18" charset="0"/>
              </a:rPr>
              <a:t>2+</a:t>
            </a:r>
            <a:r>
              <a:rPr lang="es-MX" dirty="0">
                <a:latin typeface="Times New Roman" panose="02020603050405020304" pitchFamily="18" charset="0"/>
                <a:ea typeface="Calibri" panose="020F0502020204030204" pitchFamily="34" charset="0"/>
                <a:cs typeface="Times New Roman" panose="02020603050405020304" pitchFamily="18" charset="0"/>
              </a:rPr>
              <a:t>+2H</a:t>
            </a:r>
            <a:r>
              <a:rPr lang="es-MX" baseline="-25000" dirty="0">
                <a:latin typeface="Times New Roman" panose="02020603050405020304" pitchFamily="18" charset="0"/>
                <a:ea typeface="Calibri" panose="020F0502020204030204" pitchFamily="34" charset="0"/>
                <a:cs typeface="Times New Roman" panose="02020603050405020304" pitchFamily="18" charset="0"/>
              </a:rPr>
              <a:t>2</a:t>
            </a:r>
            <a:r>
              <a:rPr lang="es-MX" dirty="0">
                <a:latin typeface="Times New Roman" panose="02020603050405020304" pitchFamily="18" charset="0"/>
                <a:ea typeface="Calibri" panose="020F0502020204030204" pitchFamily="34" charset="0"/>
                <a:cs typeface="Times New Roman" panose="02020603050405020304" pitchFamily="18" charset="0"/>
              </a:rPr>
              <a:t>O = PbO</a:t>
            </a:r>
            <a:r>
              <a:rPr lang="es-MX" baseline="-25000" dirty="0">
                <a:latin typeface="Times New Roman" panose="02020603050405020304" pitchFamily="18" charset="0"/>
                <a:ea typeface="Calibri" panose="020F0502020204030204" pitchFamily="34" charset="0"/>
                <a:cs typeface="Times New Roman" panose="02020603050405020304" pitchFamily="18" charset="0"/>
              </a:rPr>
              <a:t>2(s) </a:t>
            </a:r>
            <a:r>
              <a:rPr lang="es-MX" dirty="0">
                <a:latin typeface="Times New Roman" panose="02020603050405020304" pitchFamily="18" charset="0"/>
                <a:ea typeface="Calibri" panose="020F0502020204030204" pitchFamily="34" charset="0"/>
                <a:cs typeface="Times New Roman" panose="02020603050405020304" pitchFamily="18" charset="0"/>
              </a:rPr>
              <a:t>+ </a:t>
            </a:r>
            <a:r>
              <a:rPr lang="es-MX" b="1" dirty="0">
                <a:latin typeface="Times New Roman" panose="02020603050405020304" pitchFamily="18" charset="0"/>
                <a:ea typeface="Calibri" panose="020F0502020204030204" pitchFamily="34" charset="0"/>
                <a:cs typeface="Times New Roman" panose="02020603050405020304" pitchFamily="18" charset="0"/>
              </a:rPr>
              <a:t>4H</a:t>
            </a:r>
            <a:r>
              <a:rPr lang="es-MX" b="1" baseline="30000" dirty="0">
                <a:latin typeface="Times New Roman" panose="02020603050405020304" pitchFamily="18" charset="0"/>
                <a:ea typeface="Calibri" panose="020F0502020204030204" pitchFamily="34" charset="0"/>
                <a:cs typeface="Times New Roman" panose="02020603050405020304" pitchFamily="18" charset="0"/>
              </a:rPr>
              <a:t>+</a:t>
            </a:r>
            <a:r>
              <a:rPr lang="es-MX" dirty="0">
                <a:latin typeface="Times New Roman" panose="02020603050405020304" pitchFamily="18" charset="0"/>
                <a:ea typeface="Calibri" panose="020F0502020204030204" pitchFamily="34" charset="0"/>
                <a:cs typeface="Times New Roman" panose="02020603050405020304" pitchFamily="18" charset="0"/>
              </a:rPr>
              <a:t> + 2e</a:t>
            </a:r>
            <a:r>
              <a:rPr lang="es-MX" baseline="30000" dirty="0">
                <a:latin typeface="Times New Roman" panose="02020603050405020304" pitchFamily="18" charset="0"/>
                <a:ea typeface="Calibri" panose="020F0502020204030204" pitchFamily="34" charset="0"/>
                <a:cs typeface="Times New Roman" panose="02020603050405020304" pitchFamily="18" charset="0"/>
              </a:rPr>
              <a:t>-</a:t>
            </a:r>
            <a:endParaRPr lang="es-MX"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6B775252-30AA-4803-B040-BC12978EDB23}"/>
              </a:ext>
            </a:extLst>
          </p:cNvPr>
          <p:cNvSpPr/>
          <p:nvPr/>
        </p:nvSpPr>
        <p:spPr>
          <a:xfrm>
            <a:off x="391886" y="1005136"/>
            <a:ext cx="11254154" cy="1176219"/>
          </a:xfrm>
          <a:prstGeom prst="rect">
            <a:avLst/>
          </a:prstGeom>
        </p:spPr>
        <p:txBody>
          <a:bodyPr wrap="square">
            <a:spAutoFit/>
          </a:bodyPr>
          <a:lstStyle/>
          <a:p>
            <a:pPr algn="just">
              <a:lnSpc>
                <a:spcPct val="115000"/>
              </a:lnSpc>
              <a:spcAft>
                <a:spcPts val="1000"/>
              </a:spcAft>
            </a:pPr>
            <a:r>
              <a:rPr lang="es-MX" dirty="0">
                <a:latin typeface="Times New Roman" panose="02020603050405020304" pitchFamily="18" charset="0"/>
                <a:ea typeface="Calibri" panose="020F0502020204030204" pitchFamily="34" charset="0"/>
                <a:cs typeface="Times New Roman" panose="02020603050405020304" pitchFamily="18" charset="0"/>
              </a:rPr>
              <a:t>Si agua subterránea con un pH=7 y un Eh=0.6 Volts pasa a través de una mena de plomo, ¿Qué tanto Pb</a:t>
            </a:r>
            <a:r>
              <a:rPr lang="es-MX" baseline="30000" dirty="0">
                <a:latin typeface="Times New Roman" panose="02020603050405020304" pitchFamily="18" charset="0"/>
                <a:ea typeface="Calibri" panose="020F0502020204030204" pitchFamily="34" charset="0"/>
                <a:cs typeface="Times New Roman" panose="02020603050405020304" pitchFamily="18" charset="0"/>
              </a:rPr>
              <a:t>2+</a:t>
            </a:r>
            <a:r>
              <a:rPr lang="es-MX" dirty="0">
                <a:latin typeface="Times New Roman" panose="02020603050405020304" pitchFamily="18" charset="0"/>
                <a:ea typeface="Calibri" panose="020F0502020204030204" pitchFamily="34" charset="0"/>
                <a:cs typeface="Times New Roman" panose="02020603050405020304" pitchFamily="18" charset="0"/>
              </a:rPr>
              <a:t> en solución será necesario para provocar la precipitación del mineral  platnerita (PbO</a:t>
            </a:r>
            <a:r>
              <a:rPr lang="es-MX" baseline="-25000" dirty="0">
                <a:latin typeface="Times New Roman" panose="02020603050405020304" pitchFamily="18" charset="0"/>
                <a:ea typeface="Calibri" panose="020F0502020204030204" pitchFamily="34" charset="0"/>
                <a:cs typeface="Times New Roman" panose="02020603050405020304" pitchFamily="18" charset="0"/>
              </a:rPr>
              <a:t>2</a:t>
            </a:r>
            <a:r>
              <a:rPr lang="es-MX" dirty="0">
                <a:latin typeface="Times New Roman" panose="02020603050405020304" pitchFamily="18" charset="0"/>
                <a:ea typeface="Calibri" panose="020F0502020204030204" pitchFamily="34" charset="0"/>
                <a:cs typeface="Times New Roman" panose="02020603050405020304" pitchFamily="18" charset="0"/>
              </a:rPr>
              <a:t>)? dar la respuesta en términos de molaridad.</a:t>
            </a:r>
          </a:p>
          <a:p>
            <a:pPr algn="just">
              <a:lnSpc>
                <a:spcPct val="115000"/>
              </a:lnSpc>
              <a:spcAft>
                <a:spcPts val="1000"/>
              </a:spcAft>
            </a:pPr>
            <a:r>
              <a:rPr lang="es-MX" dirty="0">
                <a:latin typeface="Times New Roman" panose="02020603050405020304" pitchFamily="18" charset="0"/>
                <a:ea typeface="Calibri" panose="020F0502020204030204" pitchFamily="34" charset="0"/>
                <a:cs typeface="Times New Roman" panose="02020603050405020304" pitchFamily="18" charset="0"/>
              </a:rPr>
              <a:t>En esta reacción:   </a:t>
            </a:r>
            <a:r>
              <a:rPr lang="es-MX" i="1" dirty="0">
                <a:latin typeface="Times New Roman" panose="02020603050405020304" pitchFamily="18" charset="0"/>
                <a:ea typeface="Calibri" panose="020F0502020204030204" pitchFamily="34" charset="0"/>
                <a:cs typeface="Times New Roman" panose="02020603050405020304" pitchFamily="18" charset="0"/>
              </a:rPr>
              <a:t> N=2, [</a:t>
            </a:r>
            <a:r>
              <a:rPr lang="es-MX" i="1" dirty="0">
                <a:latin typeface="Times New Roman" panose="02020603050405020304" pitchFamily="18" charset="0"/>
                <a:ea typeface="Calibri" panose="020F0502020204030204" pitchFamily="34" charset="0"/>
                <a:cs typeface="Times New Roman" panose="02020603050405020304" pitchFamily="18" charset="0"/>
                <a:sym typeface="Mathematica1" panose="05000502060100000001" pitchFamily="2" charset="2"/>
              </a:rPr>
              <a:t>H</a:t>
            </a:r>
            <a:r>
              <a:rPr lang="es-MX" i="1" baseline="-25000" dirty="0">
                <a:latin typeface="Times New Roman" panose="02020603050405020304" pitchFamily="18" charset="0"/>
                <a:ea typeface="Calibri" panose="020F0502020204030204" pitchFamily="34" charset="0"/>
                <a:cs typeface="Times New Roman" panose="02020603050405020304" pitchFamily="18" charset="0"/>
                <a:sym typeface="Mathematica1" panose="05000502060100000001" pitchFamily="2" charset="2"/>
              </a:rPr>
              <a:t>2</a:t>
            </a:r>
            <a:r>
              <a:rPr lang="es-MX" i="1" dirty="0">
                <a:latin typeface="Times New Roman" panose="02020603050405020304" pitchFamily="18" charset="0"/>
                <a:ea typeface="Calibri" panose="020F0502020204030204" pitchFamily="34" charset="0"/>
                <a:cs typeface="Times New Roman" panose="02020603050405020304" pitchFamily="18" charset="0"/>
                <a:sym typeface="Mathematica1" panose="05000502060100000001" pitchFamily="2" charset="2"/>
              </a:rPr>
              <a:t>O]=</a:t>
            </a:r>
            <a:r>
              <a:rPr lang="es-MX"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sym typeface="Mathematica1" panose="05000502060100000001" pitchFamily="2" charset="2"/>
              </a:rPr>
              <a:t>[PbO</a:t>
            </a:r>
            <a:r>
              <a:rPr lang="es-MX" b="1" i="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sym typeface="Mathematica1" panose="05000502060100000001" pitchFamily="2" charset="2"/>
              </a:rPr>
              <a:t>2</a:t>
            </a:r>
            <a:r>
              <a:rPr lang="es-MX"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sym typeface="Mathematica1" panose="05000502060100000001" pitchFamily="2" charset="2"/>
              </a:rPr>
              <a:t>]</a:t>
            </a:r>
            <a:r>
              <a:rPr lang="es-MX" i="1" dirty="0">
                <a:latin typeface="Times New Roman" panose="02020603050405020304" pitchFamily="18" charset="0"/>
                <a:ea typeface="Calibri" panose="020F0502020204030204" pitchFamily="34" charset="0"/>
                <a:cs typeface="Times New Roman" panose="02020603050405020304" pitchFamily="18" charset="0"/>
                <a:sym typeface="Mathematica1" panose="05000502060100000001" pitchFamily="2" charset="2"/>
              </a:rPr>
              <a:t>=1</a:t>
            </a:r>
          </a:p>
        </p:txBody>
      </p:sp>
      <p:graphicFrame>
        <p:nvGraphicFramePr>
          <p:cNvPr id="8" name="Objeto 7">
            <a:extLst>
              <a:ext uri="{FF2B5EF4-FFF2-40B4-BE49-F238E27FC236}">
                <a16:creationId xmlns:a16="http://schemas.microsoft.com/office/drawing/2014/main" id="{A807863C-B11F-459E-91B6-9190A1096317}"/>
              </a:ext>
            </a:extLst>
          </p:cNvPr>
          <p:cNvGraphicFramePr>
            <a:graphicFrameLocks noChangeAspect="1"/>
          </p:cNvGraphicFramePr>
          <p:nvPr>
            <p:extLst>
              <p:ext uri="{D42A27DB-BD31-4B8C-83A1-F6EECF244321}">
                <p14:modId xmlns:p14="http://schemas.microsoft.com/office/powerpoint/2010/main" val="3441864097"/>
              </p:ext>
            </p:extLst>
          </p:nvPr>
        </p:nvGraphicFramePr>
        <p:xfrm>
          <a:off x="733425" y="4219575"/>
          <a:ext cx="3421063" cy="977900"/>
        </p:xfrm>
        <a:graphic>
          <a:graphicData uri="http://schemas.openxmlformats.org/presentationml/2006/ole">
            <mc:AlternateContent xmlns:mc="http://schemas.openxmlformats.org/markup-compatibility/2006">
              <mc:Choice xmlns:v="urn:schemas-microsoft-com:vml" Requires="v">
                <p:oleObj spid="_x0000_s9289" name="Equation" r:id="rId3" imgW="2133360" imgH="609480" progId="Equation.DSMT4">
                  <p:embed/>
                </p:oleObj>
              </mc:Choice>
              <mc:Fallback>
                <p:oleObj name="Equation" r:id="rId3" imgW="2133360" imgH="609480" progId="Equation.DSMT4">
                  <p:embed/>
                  <p:pic>
                    <p:nvPicPr>
                      <p:cNvPr id="8" name="Objeto 7">
                        <a:extLst>
                          <a:ext uri="{FF2B5EF4-FFF2-40B4-BE49-F238E27FC236}">
                            <a16:creationId xmlns:a16="http://schemas.microsoft.com/office/drawing/2014/main" id="{A807863C-B11F-459E-91B6-9190A1096317}"/>
                          </a:ext>
                        </a:extLst>
                      </p:cNvPr>
                      <p:cNvPicPr/>
                      <p:nvPr/>
                    </p:nvPicPr>
                    <p:blipFill>
                      <a:blip r:embed="rId4"/>
                      <a:stretch>
                        <a:fillRect/>
                      </a:stretch>
                    </p:blipFill>
                    <p:spPr>
                      <a:xfrm>
                        <a:off x="733425" y="4219575"/>
                        <a:ext cx="3421063" cy="977900"/>
                      </a:xfrm>
                      <a:prstGeom prst="rect">
                        <a:avLst/>
                      </a:prstGeom>
                    </p:spPr>
                  </p:pic>
                </p:oleObj>
              </mc:Fallback>
            </mc:AlternateContent>
          </a:graphicData>
        </a:graphic>
      </p:graphicFrame>
      <p:sp>
        <p:nvSpPr>
          <p:cNvPr id="9" name="Rectángulo 8">
            <a:extLst>
              <a:ext uri="{FF2B5EF4-FFF2-40B4-BE49-F238E27FC236}">
                <a16:creationId xmlns:a16="http://schemas.microsoft.com/office/drawing/2014/main" id="{9856E979-75BC-4611-9979-AFA5A0E7D224}"/>
              </a:ext>
            </a:extLst>
          </p:cNvPr>
          <p:cNvSpPr/>
          <p:nvPr/>
        </p:nvSpPr>
        <p:spPr>
          <a:xfrm>
            <a:off x="396695" y="2534696"/>
            <a:ext cx="3526928" cy="410882"/>
          </a:xfrm>
          <a:prstGeom prst="rect">
            <a:avLst/>
          </a:prstGeom>
        </p:spPr>
        <p:txBody>
          <a:bodyPr wrap="none">
            <a:spAutoFit/>
          </a:bodyPr>
          <a:lstStyle/>
          <a:p>
            <a:pPr algn="ctr">
              <a:lnSpc>
                <a:spcPct val="115000"/>
              </a:lnSpc>
              <a:spcAft>
                <a:spcPts val="1000"/>
              </a:spcAft>
            </a:pPr>
            <a:r>
              <a:rPr lang="es-MX"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Pb</a:t>
            </a:r>
            <a:r>
              <a:rPr lang="es-MX" b="1" baseline="30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2+</a:t>
            </a:r>
            <a:r>
              <a:rPr lang="es-MX"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+2H</a:t>
            </a:r>
            <a:r>
              <a:rPr lang="es-MX" b="1" baseline="-25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2</a:t>
            </a:r>
            <a:r>
              <a:rPr lang="es-MX"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O </a:t>
            </a:r>
            <a:r>
              <a:rPr lang="es-MX" dirty="0">
                <a:latin typeface="Calibri" panose="020F0502020204030204" pitchFamily="34" charset="0"/>
                <a:ea typeface="Calibri" panose="020F0502020204030204" pitchFamily="34" charset="0"/>
                <a:cs typeface="Times New Roman" panose="02020603050405020304" pitchFamily="18" charset="0"/>
              </a:rPr>
              <a:t>↔</a:t>
            </a:r>
            <a:r>
              <a:rPr lang="es-MX" dirty="0">
                <a:latin typeface="Times New Roman" panose="02020603050405020304" pitchFamily="18" charset="0"/>
                <a:ea typeface="Calibri" panose="020F0502020204030204" pitchFamily="34" charset="0"/>
                <a:cs typeface="Times New Roman" panose="02020603050405020304" pitchFamily="18" charset="0"/>
              </a:rPr>
              <a:t> </a:t>
            </a:r>
            <a:r>
              <a:rPr lang="es-MX"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PbO</a:t>
            </a:r>
            <a:r>
              <a:rPr lang="es-MX" b="1"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2(s) </a:t>
            </a:r>
            <a:r>
              <a:rPr lang="es-MX"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+ 4H</a:t>
            </a:r>
            <a:r>
              <a:rPr lang="es-MX"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s-MX"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s-MX" dirty="0">
                <a:latin typeface="Times New Roman" panose="02020603050405020304" pitchFamily="18" charset="0"/>
                <a:ea typeface="Calibri" panose="020F0502020204030204" pitchFamily="34" charset="0"/>
                <a:cs typeface="Times New Roman" panose="02020603050405020304" pitchFamily="18" charset="0"/>
              </a:rPr>
              <a:t>+ 2e</a:t>
            </a:r>
            <a:r>
              <a:rPr lang="es-MX" baseline="30000" dirty="0">
                <a:latin typeface="Times New Roman" panose="02020603050405020304" pitchFamily="18" charset="0"/>
                <a:ea typeface="Calibri" panose="020F0502020204030204" pitchFamily="34" charset="0"/>
                <a:cs typeface="Times New Roman" panose="02020603050405020304" pitchFamily="18" charset="0"/>
              </a:rPr>
              <a:t>-</a:t>
            </a:r>
            <a:endParaRPr lang="es-MX" dirty="0">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10" name="Objeto 9">
            <a:extLst>
              <a:ext uri="{FF2B5EF4-FFF2-40B4-BE49-F238E27FC236}">
                <a16:creationId xmlns:a16="http://schemas.microsoft.com/office/drawing/2014/main" id="{A6A3799F-FA8C-4EE2-BE6E-9A8477813A72}"/>
              </a:ext>
            </a:extLst>
          </p:cNvPr>
          <p:cNvGraphicFramePr>
            <a:graphicFrameLocks noChangeAspect="1"/>
          </p:cNvGraphicFramePr>
          <p:nvPr>
            <p:extLst>
              <p:ext uri="{D42A27DB-BD31-4B8C-83A1-F6EECF244321}">
                <p14:modId xmlns:p14="http://schemas.microsoft.com/office/powerpoint/2010/main" val="2823511993"/>
              </p:ext>
            </p:extLst>
          </p:nvPr>
        </p:nvGraphicFramePr>
        <p:xfrm>
          <a:off x="594743" y="3091193"/>
          <a:ext cx="3238500" cy="1019175"/>
        </p:xfrm>
        <a:graphic>
          <a:graphicData uri="http://schemas.openxmlformats.org/presentationml/2006/ole">
            <mc:AlternateContent xmlns:mc="http://schemas.openxmlformats.org/markup-compatibility/2006">
              <mc:Choice xmlns:v="urn:schemas-microsoft-com:vml" Requires="v">
                <p:oleObj spid="_x0000_s9290" name="Equation" r:id="rId5" imgW="1854000" imgH="583920" progId="Equation.DSMT4">
                  <p:embed/>
                </p:oleObj>
              </mc:Choice>
              <mc:Fallback>
                <p:oleObj name="Equation" r:id="rId5" imgW="1854000" imgH="583920" progId="Equation.DSMT4">
                  <p:embed/>
                  <p:pic>
                    <p:nvPicPr>
                      <p:cNvPr id="10" name="Objeto 9">
                        <a:extLst>
                          <a:ext uri="{FF2B5EF4-FFF2-40B4-BE49-F238E27FC236}">
                            <a16:creationId xmlns:a16="http://schemas.microsoft.com/office/drawing/2014/main" id="{A6A3799F-FA8C-4EE2-BE6E-9A8477813A72}"/>
                          </a:ext>
                        </a:extLst>
                      </p:cNvPr>
                      <p:cNvPicPr/>
                      <p:nvPr/>
                    </p:nvPicPr>
                    <p:blipFill>
                      <a:blip r:embed="rId6"/>
                      <a:stretch>
                        <a:fillRect/>
                      </a:stretch>
                    </p:blipFill>
                    <p:spPr>
                      <a:xfrm>
                        <a:off x="594743" y="3091193"/>
                        <a:ext cx="3238500" cy="1019175"/>
                      </a:xfrm>
                      <a:prstGeom prst="rect">
                        <a:avLst/>
                      </a:prstGeom>
                    </p:spPr>
                  </p:pic>
                </p:oleObj>
              </mc:Fallback>
            </mc:AlternateContent>
          </a:graphicData>
        </a:graphic>
      </p:graphicFrame>
      <p:cxnSp>
        <p:nvCxnSpPr>
          <p:cNvPr id="12" name="Conector recto de flecha 11">
            <a:extLst>
              <a:ext uri="{FF2B5EF4-FFF2-40B4-BE49-F238E27FC236}">
                <a16:creationId xmlns:a16="http://schemas.microsoft.com/office/drawing/2014/main" id="{E60602A2-95C0-453F-9792-689A9A2BD50E}"/>
              </a:ext>
            </a:extLst>
          </p:cNvPr>
          <p:cNvCxnSpPr/>
          <p:nvPr/>
        </p:nvCxnSpPr>
        <p:spPr>
          <a:xfrm flipH="1">
            <a:off x="1689562" y="2945578"/>
            <a:ext cx="929813" cy="3101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Conector recto de flecha 12">
            <a:extLst>
              <a:ext uri="{FF2B5EF4-FFF2-40B4-BE49-F238E27FC236}">
                <a16:creationId xmlns:a16="http://schemas.microsoft.com/office/drawing/2014/main" id="{D8F7C1F4-CEFB-477B-8D84-3B2840D4796A}"/>
              </a:ext>
            </a:extLst>
          </p:cNvPr>
          <p:cNvCxnSpPr>
            <a:cxnSpLocks/>
          </p:cNvCxnSpPr>
          <p:nvPr/>
        </p:nvCxnSpPr>
        <p:spPr>
          <a:xfrm>
            <a:off x="1018304" y="2838450"/>
            <a:ext cx="858160" cy="8494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ector recto de flecha 16">
            <a:extLst>
              <a:ext uri="{FF2B5EF4-FFF2-40B4-BE49-F238E27FC236}">
                <a16:creationId xmlns:a16="http://schemas.microsoft.com/office/drawing/2014/main" id="{7E995A44-C714-4FA6-9A1F-29511920E0C9}"/>
              </a:ext>
            </a:extLst>
          </p:cNvPr>
          <p:cNvCxnSpPr/>
          <p:nvPr/>
        </p:nvCxnSpPr>
        <p:spPr>
          <a:xfrm flipH="1">
            <a:off x="2232172" y="2076450"/>
            <a:ext cx="387203" cy="27066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Conector recto de flecha 18">
            <a:extLst>
              <a:ext uri="{FF2B5EF4-FFF2-40B4-BE49-F238E27FC236}">
                <a16:creationId xmlns:a16="http://schemas.microsoft.com/office/drawing/2014/main" id="{C4275900-21D0-4006-8DB2-2F4528B0F14B}"/>
              </a:ext>
            </a:extLst>
          </p:cNvPr>
          <p:cNvCxnSpPr>
            <a:cxnSpLocks/>
          </p:cNvCxnSpPr>
          <p:nvPr/>
        </p:nvCxnSpPr>
        <p:spPr>
          <a:xfrm flipH="1">
            <a:off x="2690150" y="563497"/>
            <a:ext cx="3148675" cy="1292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22" name="Objeto 21">
            <a:extLst>
              <a:ext uri="{FF2B5EF4-FFF2-40B4-BE49-F238E27FC236}">
                <a16:creationId xmlns:a16="http://schemas.microsoft.com/office/drawing/2014/main" id="{CF8A9575-E9D1-424A-9F45-4F109262C3A3}"/>
              </a:ext>
            </a:extLst>
          </p:cNvPr>
          <p:cNvGraphicFramePr>
            <a:graphicFrameLocks noChangeAspect="1"/>
          </p:cNvGraphicFramePr>
          <p:nvPr>
            <p:extLst>
              <p:ext uri="{D42A27DB-BD31-4B8C-83A1-F6EECF244321}">
                <p14:modId xmlns:p14="http://schemas.microsoft.com/office/powerpoint/2010/main" val="3799661566"/>
              </p:ext>
            </p:extLst>
          </p:nvPr>
        </p:nvGraphicFramePr>
        <p:xfrm>
          <a:off x="5653235" y="2193492"/>
          <a:ext cx="5736269" cy="4052166"/>
        </p:xfrm>
        <a:graphic>
          <a:graphicData uri="http://schemas.openxmlformats.org/presentationml/2006/ole">
            <mc:AlternateContent xmlns:mc="http://schemas.openxmlformats.org/markup-compatibility/2006">
              <mc:Choice xmlns:v="urn:schemas-microsoft-com:vml" Requires="v">
                <p:oleObj spid="_x0000_s9291" name="Equation" r:id="rId7" imgW="3124080" imgH="2209680" progId="Equation.DSMT4">
                  <p:embed/>
                </p:oleObj>
              </mc:Choice>
              <mc:Fallback>
                <p:oleObj name="Equation" r:id="rId7" imgW="3124080" imgH="2209680" progId="Equation.DSMT4">
                  <p:embed/>
                  <p:pic>
                    <p:nvPicPr>
                      <p:cNvPr id="22" name="Objeto 21">
                        <a:extLst>
                          <a:ext uri="{FF2B5EF4-FFF2-40B4-BE49-F238E27FC236}">
                            <a16:creationId xmlns:a16="http://schemas.microsoft.com/office/drawing/2014/main" id="{CF8A9575-E9D1-424A-9F45-4F109262C3A3}"/>
                          </a:ext>
                        </a:extLst>
                      </p:cNvPr>
                      <p:cNvPicPr/>
                      <p:nvPr/>
                    </p:nvPicPr>
                    <p:blipFill>
                      <a:blip r:embed="rId8"/>
                      <a:stretch>
                        <a:fillRect/>
                      </a:stretch>
                    </p:blipFill>
                    <p:spPr>
                      <a:xfrm>
                        <a:off x="5653235" y="2193492"/>
                        <a:ext cx="5736269" cy="4052166"/>
                      </a:xfrm>
                      <a:prstGeom prst="rect">
                        <a:avLst/>
                      </a:prstGeom>
                    </p:spPr>
                  </p:pic>
                </p:oleObj>
              </mc:Fallback>
            </mc:AlternateContent>
          </a:graphicData>
        </a:graphic>
      </p:graphicFrame>
      <p:cxnSp>
        <p:nvCxnSpPr>
          <p:cNvPr id="21" name="Conector recto de flecha 20">
            <a:extLst>
              <a:ext uri="{FF2B5EF4-FFF2-40B4-BE49-F238E27FC236}">
                <a16:creationId xmlns:a16="http://schemas.microsoft.com/office/drawing/2014/main" id="{C4275900-21D0-4006-8DB2-2F4528B0F14B}"/>
              </a:ext>
            </a:extLst>
          </p:cNvPr>
          <p:cNvCxnSpPr>
            <a:cxnSpLocks/>
          </p:cNvCxnSpPr>
          <p:nvPr/>
        </p:nvCxnSpPr>
        <p:spPr>
          <a:xfrm flipH="1">
            <a:off x="6505575" y="601070"/>
            <a:ext cx="1151810" cy="19336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Conector recto de flecha 28">
            <a:extLst>
              <a:ext uri="{FF2B5EF4-FFF2-40B4-BE49-F238E27FC236}">
                <a16:creationId xmlns:a16="http://schemas.microsoft.com/office/drawing/2014/main" id="{C4275900-21D0-4006-8DB2-2F4528B0F14B}"/>
              </a:ext>
            </a:extLst>
          </p:cNvPr>
          <p:cNvCxnSpPr>
            <a:cxnSpLocks/>
          </p:cNvCxnSpPr>
          <p:nvPr/>
        </p:nvCxnSpPr>
        <p:spPr>
          <a:xfrm>
            <a:off x="4728157" y="1293053"/>
            <a:ext cx="1074447" cy="1241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91080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o 4">
            <a:extLst>
              <a:ext uri="{FF2B5EF4-FFF2-40B4-BE49-F238E27FC236}">
                <a16:creationId xmlns:a16="http://schemas.microsoft.com/office/drawing/2014/main" id="{ED1ABED4-A0AD-421B-A967-B9BB86958803}"/>
              </a:ext>
            </a:extLst>
          </p:cNvPr>
          <p:cNvGraphicFramePr>
            <a:graphicFrameLocks noChangeAspect="1"/>
          </p:cNvGraphicFramePr>
          <p:nvPr>
            <p:extLst>
              <p:ext uri="{D42A27DB-BD31-4B8C-83A1-F6EECF244321}">
                <p14:modId xmlns:p14="http://schemas.microsoft.com/office/powerpoint/2010/main" val="1936081944"/>
              </p:ext>
            </p:extLst>
          </p:nvPr>
        </p:nvGraphicFramePr>
        <p:xfrm>
          <a:off x="6899275" y="736600"/>
          <a:ext cx="5080000" cy="2638425"/>
        </p:xfrm>
        <a:graphic>
          <a:graphicData uri="http://schemas.openxmlformats.org/presentationml/2006/ole">
            <mc:AlternateContent xmlns:mc="http://schemas.openxmlformats.org/markup-compatibility/2006">
              <mc:Choice xmlns:v="urn:schemas-microsoft-com:vml" Requires="v">
                <p:oleObj spid="_x0000_s3143" name="Equation" r:id="rId3" imgW="3035160" imgH="1574640" progId="Equation.DSMT4">
                  <p:embed/>
                </p:oleObj>
              </mc:Choice>
              <mc:Fallback>
                <p:oleObj name="Equation" r:id="rId3" imgW="3035160" imgH="1574640" progId="Equation.DSMT4">
                  <p:embed/>
                  <p:pic>
                    <p:nvPicPr>
                      <p:cNvPr id="0" name=""/>
                      <p:cNvPicPr/>
                      <p:nvPr/>
                    </p:nvPicPr>
                    <p:blipFill>
                      <a:blip r:embed="rId4"/>
                      <a:stretch>
                        <a:fillRect/>
                      </a:stretch>
                    </p:blipFill>
                    <p:spPr>
                      <a:xfrm>
                        <a:off x="6899275" y="736600"/>
                        <a:ext cx="5080000" cy="2638425"/>
                      </a:xfrm>
                      <a:prstGeom prst="rect">
                        <a:avLst/>
                      </a:prstGeom>
                    </p:spPr>
                  </p:pic>
                </p:oleObj>
              </mc:Fallback>
            </mc:AlternateContent>
          </a:graphicData>
        </a:graphic>
      </p:graphicFrame>
      <p:cxnSp>
        <p:nvCxnSpPr>
          <p:cNvPr id="8" name="Conector recto de flecha 7">
            <a:extLst>
              <a:ext uri="{FF2B5EF4-FFF2-40B4-BE49-F238E27FC236}">
                <a16:creationId xmlns:a16="http://schemas.microsoft.com/office/drawing/2014/main" id="{CFAF8503-1B02-4D5A-8674-26AF30FCF41F}"/>
              </a:ext>
            </a:extLst>
          </p:cNvPr>
          <p:cNvCxnSpPr>
            <a:cxnSpLocks/>
          </p:cNvCxnSpPr>
          <p:nvPr/>
        </p:nvCxnSpPr>
        <p:spPr>
          <a:xfrm flipH="1">
            <a:off x="7886700" y="1449416"/>
            <a:ext cx="1120427" cy="6328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Conector recto de flecha 9">
            <a:extLst>
              <a:ext uri="{FF2B5EF4-FFF2-40B4-BE49-F238E27FC236}">
                <a16:creationId xmlns:a16="http://schemas.microsoft.com/office/drawing/2014/main" id="{D93299F8-8350-4250-8E0F-89EA84166A20}"/>
              </a:ext>
            </a:extLst>
          </p:cNvPr>
          <p:cNvCxnSpPr>
            <a:cxnSpLocks/>
          </p:cNvCxnSpPr>
          <p:nvPr/>
        </p:nvCxnSpPr>
        <p:spPr>
          <a:xfrm flipH="1">
            <a:off x="7210427" y="1453939"/>
            <a:ext cx="1796700" cy="6173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Rectángulo 11">
            <a:extLst>
              <a:ext uri="{FF2B5EF4-FFF2-40B4-BE49-F238E27FC236}">
                <a16:creationId xmlns:a16="http://schemas.microsoft.com/office/drawing/2014/main" id="{5671B5E6-68F7-432A-A9AB-13EC9BBDF670}"/>
              </a:ext>
            </a:extLst>
          </p:cNvPr>
          <p:cNvSpPr/>
          <p:nvPr/>
        </p:nvSpPr>
        <p:spPr>
          <a:xfrm>
            <a:off x="7591735" y="704994"/>
            <a:ext cx="1302658" cy="509047"/>
          </a:xfrm>
          <a:prstGeom prst="rect">
            <a:avLst/>
          </a:prstGeom>
          <a:solidFill>
            <a:srgbClr val="00B05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331C981F-EE20-4F9F-96AB-FD02E0E44E83}"/>
              </a:ext>
            </a:extLst>
          </p:cNvPr>
          <p:cNvSpPr/>
          <p:nvPr/>
        </p:nvSpPr>
        <p:spPr>
          <a:xfrm>
            <a:off x="7772896" y="2814832"/>
            <a:ext cx="1348034" cy="535521"/>
          </a:xfrm>
          <a:prstGeom prst="rect">
            <a:avLst/>
          </a:prstGeom>
          <a:solidFill>
            <a:srgbClr val="00B05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a:extLst>
              <a:ext uri="{FF2B5EF4-FFF2-40B4-BE49-F238E27FC236}">
                <a16:creationId xmlns:a16="http://schemas.microsoft.com/office/drawing/2014/main" id="{76AC5F8B-0EBF-4566-B0DE-613B35E63237}"/>
              </a:ext>
            </a:extLst>
          </p:cNvPr>
          <p:cNvSpPr/>
          <p:nvPr/>
        </p:nvSpPr>
        <p:spPr>
          <a:xfrm>
            <a:off x="6670481" y="757238"/>
            <a:ext cx="751561" cy="400833"/>
          </a:xfrm>
          <a:prstGeom prst="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a:extLst>
              <a:ext uri="{FF2B5EF4-FFF2-40B4-BE49-F238E27FC236}">
                <a16:creationId xmlns:a16="http://schemas.microsoft.com/office/drawing/2014/main" id="{B6436855-FC30-4164-87D4-0CABAFAA76E8}"/>
              </a:ext>
            </a:extLst>
          </p:cNvPr>
          <p:cNvSpPr/>
          <p:nvPr/>
        </p:nvSpPr>
        <p:spPr>
          <a:xfrm>
            <a:off x="6917977" y="2903559"/>
            <a:ext cx="744718" cy="446794"/>
          </a:xfrm>
          <a:prstGeom prst="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3" name="Objeto 2"/>
          <p:cNvGraphicFramePr>
            <a:graphicFrameLocks noChangeAspect="1"/>
          </p:cNvGraphicFramePr>
          <p:nvPr>
            <p:extLst>
              <p:ext uri="{D42A27DB-BD31-4B8C-83A1-F6EECF244321}">
                <p14:modId xmlns:p14="http://schemas.microsoft.com/office/powerpoint/2010/main" val="583958172"/>
              </p:ext>
            </p:extLst>
          </p:nvPr>
        </p:nvGraphicFramePr>
        <p:xfrm>
          <a:off x="1371598" y="252413"/>
          <a:ext cx="3924301" cy="633611"/>
        </p:xfrm>
        <a:graphic>
          <a:graphicData uri="http://schemas.openxmlformats.org/presentationml/2006/ole">
            <mc:AlternateContent xmlns:mc="http://schemas.openxmlformats.org/markup-compatibility/2006">
              <mc:Choice xmlns:v="urn:schemas-microsoft-com:vml" Requires="v">
                <p:oleObj spid="_x0000_s3144" name="Equation" r:id="rId5" imgW="2438280" imgH="393480" progId="Equation.DSMT4">
                  <p:embed/>
                </p:oleObj>
              </mc:Choice>
              <mc:Fallback>
                <p:oleObj name="Equation" r:id="rId5" imgW="2438280" imgH="393480" progId="Equation.DSMT4">
                  <p:embed/>
                  <p:pic>
                    <p:nvPicPr>
                      <p:cNvPr id="0" name=""/>
                      <p:cNvPicPr/>
                      <p:nvPr/>
                    </p:nvPicPr>
                    <p:blipFill>
                      <a:blip r:embed="rId6"/>
                      <a:stretch>
                        <a:fillRect/>
                      </a:stretch>
                    </p:blipFill>
                    <p:spPr>
                      <a:xfrm>
                        <a:off x="1371598" y="252413"/>
                        <a:ext cx="3924301" cy="633611"/>
                      </a:xfrm>
                      <a:prstGeom prst="rect">
                        <a:avLst/>
                      </a:prstGeom>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459743335"/>
              </p:ext>
            </p:extLst>
          </p:nvPr>
        </p:nvGraphicFramePr>
        <p:xfrm>
          <a:off x="1572584" y="1138237"/>
          <a:ext cx="3522330" cy="5354638"/>
        </p:xfrm>
        <a:graphic>
          <a:graphicData uri="http://schemas.openxmlformats.org/presentationml/2006/ole">
            <mc:AlternateContent xmlns:mc="http://schemas.openxmlformats.org/markup-compatibility/2006">
              <mc:Choice xmlns:v="urn:schemas-microsoft-com:vml" Requires="v">
                <p:oleObj spid="_x0000_s3145" name="Equation" r:id="rId7" imgW="1904760" imgH="2895480" progId="Equation.DSMT4">
                  <p:embed/>
                </p:oleObj>
              </mc:Choice>
              <mc:Fallback>
                <p:oleObj name="Equation" r:id="rId7" imgW="1904760" imgH="2895480" progId="Equation.DSMT4">
                  <p:embed/>
                  <p:pic>
                    <p:nvPicPr>
                      <p:cNvPr id="0" name=""/>
                      <p:cNvPicPr/>
                      <p:nvPr/>
                    </p:nvPicPr>
                    <p:blipFill>
                      <a:blip r:embed="rId8"/>
                      <a:stretch>
                        <a:fillRect/>
                      </a:stretch>
                    </p:blipFill>
                    <p:spPr>
                      <a:xfrm>
                        <a:off x="1572584" y="1138237"/>
                        <a:ext cx="3522330" cy="5354638"/>
                      </a:xfrm>
                      <a:prstGeom prst="rect">
                        <a:avLst/>
                      </a:prstGeom>
                    </p:spPr>
                  </p:pic>
                </p:oleObj>
              </mc:Fallback>
            </mc:AlternateContent>
          </a:graphicData>
        </a:graphic>
      </p:graphicFrame>
      <p:cxnSp>
        <p:nvCxnSpPr>
          <p:cNvPr id="24" name="Conector recto de flecha 23">
            <a:extLst>
              <a:ext uri="{FF2B5EF4-FFF2-40B4-BE49-F238E27FC236}">
                <a16:creationId xmlns:a16="http://schemas.microsoft.com/office/drawing/2014/main" id="{D93299F8-8350-4250-8E0F-89EA84166A20}"/>
              </a:ext>
            </a:extLst>
          </p:cNvPr>
          <p:cNvCxnSpPr>
            <a:cxnSpLocks/>
          </p:cNvCxnSpPr>
          <p:nvPr/>
        </p:nvCxnSpPr>
        <p:spPr>
          <a:xfrm flipH="1" flipV="1">
            <a:off x="3317920" y="766795"/>
            <a:ext cx="4925144" cy="21367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Rectángulo 28">
            <a:extLst>
              <a:ext uri="{FF2B5EF4-FFF2-40B4-BE49-F238E27FC236}">
                <a16:creationId xmlns:a16="http://schemas.microsoft.com/office/drawing/2014/main" id="{331C981F-EE20-4F9F-96AB-FD02E0E44E83}"/>
              </a:ext>
            </a:extLst>
          </p:cNvPr>
          <p:cNvSpPr/>
          <p:nvPr/>
        </p:nvSpPr>
        <p:spPr>
          <a:xfrm>
            <a:off x="2529859" y="300758"/>
            <a:ext cx="1348034" cy="535521"/>
          </a:xfrm>
          <a:prstGeom prst="rect">
            <a:avLst/>
          </a:prstGeom>
          <a:solidFill>
            <a:srgbClr val="00B05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31" name="Conector recto de flecha 30">
            <a:extLst>
              <a:ext uri="{FF2B5EF4-FFF2-40B4-BE49-F238E27FC236}">
                <a16:creationId xmlns:a16="http://schemas.microsoft.com/office/drawing/2014/main" id="{D93299F8-8350-4250-8E0F-89EA84166A20}"/>
              </a:ext>
            </a:extLst>
          </p:cNvPr>
          <p:cNvCxnSpPr>
            <a:cxnSpLocks/>
            <a:stCxn id="15" idx="1"/>
          </p:cNvCxnSpPr>
          <p:nvPr/>
        </p:nvCxnSpPr>
        <p:spPr>
          <a:xfrm flipH="1" flipV="1">
            <a:off x="2906456" y="1509909"/>
            <a:ext cx="4011521" cy="16170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Rectángulo 32">
            <a:extLst>
              <a:ext uri="{FF2B5EF4-FFF2-40B4-BE49-F238E27FC236}">
                <a16:creationId xmlns:a16="http://schemas.microsoft.com/office/drawing/2014/main" id="{B6436855-FC30-4164-87D4-0CABAFAA76E8}"/>
              </a:ext>
            </a:extLst>
          </p:cNvPr>
          <p:cNvSpPr/>
          <p:nvPr/>
        </p:nvSpPr>
        <p:spPr>
          <a:xfrm>
            <a:off x="2463001" y="1147702"/>
            <a:ext cx="815814" cy="446794"/>
          </a:xfrm>
          <a:prstGeom prst="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4" name="Rectángulo 33"/>
          <p:cNvSpPr/>
          <p:nvPr/>
        </p:nvSpPr>
        <p:spPr>
          <a:xfrm>
            <a:off x="6718108" y="3975847"/>
            <a:ext cx="3065263" cy="369332"/>
          </a:xfrm>
          <a:prstGeom prst="rect">
            <a:avLst/>
          </a:prstGeom>
        </p:spPr>
        <p:txBody>
          <a:bodyPr wrap="none">
            <a:spAutoFit/>
          </a:bodyPr>
          <a:lstStyle/>
          <a:p>
            <a:r>
              <a:rPr lang="es-MX" dirty="0">
                <a:latin typeface="Times New Roman" panose="02020603050405020304" pitchFamily="18" charset="0"/>
                <a:ea typeface="Calibri" panose="020F0502020204030204" pitchFamily="34" charset="0"/>
                <a:cs typeface="Times New Roman" panose="02020603050405020304" pitchFamily="18" charset="0"/>
              </a:rPr>
              <a:t>agua subterránea con un pH=7 </a:t>
            </a:r>
            <a:endParaRPr lang="en-US" dirty="0"/>
          </a:p>
        </p:txBody>
      </p:sp>
      <p:cxnSp>
        <p:nvCxnSpPr>
          <p:cNvPr id="35" name="Conector recto de flecha 34">
            <a:extLst>
              <a:ext uri="{FF2B5EF4-FFF2-40B4-BE49-F238E27FC236}">
                <a16:creationId xmlns:a16="http://schemas.microsoft.com/office/drawing/2014/main" id="{D93299F8-8350-4250-8E0F-89EA84166A20}"/>
              </a:ext>
            </a:extLst>
          </p:cNvPr>
          <p:cNvCxnSpPr>
            <a:cxnSpLocks/>
          </p:cNvCxnSpPr>
          <p:nvPr/>
        </p:nvCxnSpPr>
        <p:spPr>
          <a:xfrm flipH="1" flipV="1">
            <a:off x="2851356" y="2458788"/>
            <a:ext cx="6308679" cy="16179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Conector recto de flecha 36">
            <a:extLst>
              <a:ext uri="{FF2B5EF4-FFF2-40B4-BE49-F238E27FC236}">
                <a16:creationId xmlns:a16="http://schemas.microsoft.com/office/drawing/2014/main" id="{D93299F8-8350-4250-8E0F-89EA84166A20}"/>
              </a:ext>
            </a:extLst>
          </p:cNvPr>
          <p:cNvCxnSpPr>
            <a:cxnSpLocks/>
          </p:cNvCxnSpPr>
          <p:nvPr/>
        </p:nvCxnSpPr>
        <p:spPr>
          <a:xfrm flipH="1" flipV="1">
            <a:off x="3040807" y="3309616"/>
            <a:ext cx="6093171" cy="7662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9315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E28E0D0B-D3F7-4534-AA60-790770ED954B}"/>
              </a:ext>
            </a:extLst>
          </p:cNvPr>
          <p:cNvGraphicFramePr>
            <a:graphicFrameLocks noChangeAspect="1"/>
          </p:cNvGraphicFramePr>
          <p:nvPr>
            <p:extLst>
              <p:ext uri="{D42A27DB-BD31-4B8C-83A1-F6EECF244321}">
                <p14:modId xmlns:p14="http://schemas.microsoft.com/office/powerpoint/2010/main" val="3455247532"/>
              </p:ext>
            </p:extLst>
          </p:nvPr>
        </p:nvGraphicFramePr>
        <p:xfrm>
          <a:off x="516771" y="636867"/>
          <a:ext cx="1877637" cy="786578"/>
        </p:xfrm>
        <a:graphic>
          <a:graphicData uri="http://schemas.openxmlformats.org/presentationml/2006/ole">
            <mc:AlternateContent xmlns:mc="http://schemas.openxmlformats.org/markup-compatibility/2006">
              <mc:Choice xmlns:v="urn:schemas-microsoft-com:vml" Requires="v">
                <p:oleObj spid="_x0000_s4198" name="Equation" r:id="rId3" imgW="939600" imgH="393480" progId="Equation.DSMT4">
                  <p:embed/>
                </p:oleObj>
              </mc:Choice>
              <mc:Fallback>
                <p:oleObj name="Equation" r:id="rId3" imgW="939600" imgH="393480" progId="Equation.DSMT4">
                  <p:embed/>
                  <p:pic>
                    <p:nvPicPr>
                      <p:cNvPr id="0" name=""/>
                      <p:cNvPicPr/>
                      <p:nvPr/>
                    </p:nvPicPr>
                    <p:blipFill>
                      <a:blip r:embed="rId4"/>
                      <a:stretch>
                        <a:fillRect/>
                      </a:stretch>
                    </p:blipFill>
                    <p:spPr>
                      <a:xfrm>
                        <a:off x="516771" y="636867"/>
                        <a:ext cx="1877637" cy="786578"/>
                      </a:xfrm>
                      <a:prstGeom prst="rect">
                        <a:avLst/>
                      </a:prstGeom>
                    </p:spPr>
                  </p:pic>
                </p:oleObj>
              </mc:Fallback>
            </mc:AlternateContent>
          </a:graphicData>
        </a:graphic>
      </p:graphicFrame>
      <p:graphicFrame>
        <p:nvGraphicFramePr>
          <p:cNvPr id="3" name="Objeto 2">
            <a:extLst>
              <a:ext uri="{FF2B5EF4-FFF2-40B4-BE49-F238E27FC236}">
                <a16:creationId xmlns:a16="http://schemas.microsoft.com/office/drawing/2014/main" id="{3706482F-DFD7-4551-8A5C-9AD0C05D0620}"/>
              </a:ext>
            </a:extLst>
          </p:cNvPr>
          <p:cNvGraphicFramePr>
            <a:graphicFrameLocks noChangeAspect="1"/>
          </p:cNvGraphicFramePr>
          <p:nvPr>
            <p:extLst>
              <p:ext uri="{D42A27DB-BD31-4B8C-83A1-F6EECF244321}">
                <p14:modId xmlns:p14="http://schemas.microsoft.com/office/powerpoint/2010/main" val="2037254588"/>
              </p:ext>
            </p:extLst>
          </p:nvPr>
        </p:nvGraphicFramePr>
        <p:xfrm>
          <a:off x="539750" y="1898650"/>
          <a:ext cx="4273550" cy="777875"/>
        </p:xfrm>
        <a:graphic>
          <a:graphicData uri="http://schemas.openxmlformats.org/presentationml/2006/ole">
            <mc:AlternateContent xmlns:mc="http://schemas.openxmlformats.org/markup-compatibility/2006">
              <mc:Choice xmlns:v="urn:schemas-microsoft-com:vml" Requires="v">
                <p:oleObj spid="_x0000_s4199" name="Equation" r:id="rId5" imgW="2298600" imgH="419040" progId="Equation.DSMT4">
                  <p:embed/>
                </p:oleObj>
              </mc:Choice>
              <mc:Fallback>
                <p:oleObj name="Equation" r:id="rId5" imgW="2298600" imgH="419040" progId="Equation.DSMT4">
                  <p:embed/>
                  <p:pic>
                    <p:nvPicPr>
                      <p:cNvPr id="0" name=""/>
                      <p:cNvPicPr/>
                      <p:nvPr/>
                    </p:nvPicPr>
                    <p:blipFill>
                      <a:blip r:embed="rId6"/>
                      <a:stretch>
                        <a:fillRect/>
                      </a:stretch>
                    </p:blipFill>
                    <p:spPr>
                      <a:xfrm>
                        <a:off x="539750" y="1898650"/>
                        <a:ext cx="4273550" cy="777875"/>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507519E3-0F8A-4F08-8EB9-DB361224963A}"/>
              </a:ext>
            </a:extLst>
          </p:cNvPr>
          <p:cNvGraphicFramePr>
            <a:graphicFrameLocks noChangeAspect="1"/>
          </p:cNvGraphicFramePr>
          <p:nvPr>
            <p:extLst>
              <p:ext uri="{D42A27DB-BD31-4B8C-83A1-F6EECF244321}">
                <p14:modId xmlns:p14="http://schemas.microsoft.com/office/powerpoint/2010/main" val="1810122385"/>
              </p:ext>
            </p:extLst>
          </p:nvPr>
        </p:nvGraphicFramePr>
        <p:xfrm>
          <a:off x="578700" y="3088112"/>
          <a:ext cx="2173926" cy="494074"/>
        </p:xfrm>
        <a:graphic>
          <a:graphicData uri="http://schemas.openxmlformats.org/presentationml/2006/ole">
            <mc:AlternateContent xmlns:mc="http://schemas.openxmlformats.org/markup-compatibility/2006">
              <mc:Choice xmlns:v="urn:schemas-microsoft-com:vml" Requires="v">
                <p:oleObj spid="_x0000_s4200" name="Equation" r:id="rId7" imgW="1117440" imgH="253800" progId="Equation.DSMT4">
                  <p:embed/>
                </p:oleObj>
              </mc:Choice>
              <mc:Fallback>
                <p:oleObj name="Equation" r:id="rId7" imgW="1117440" imgH="253800" progId="Equation.DSMT4">
                  <p:embed/>
                  <p:pic>
                    <p:nvPicPr>
                      <p:cNvPr id="0" name=""/>
                      <p:cNvPicPr/>
                      <p:nvPr/>
                    </p:nvPicPr>
                    <p:blipFill>
                      <a:blip r:embed="rId8"/>
                      <a:stretch>
                        <a:fillRect/>
                      </a:stretch>
                    </p:blipFill>
                    <p:spPr>
                      <a:xfrm>
                        <a:off x="578700" y="3088112"/>
                        <a:ext cx="2173926" cy="494074"/>
                      </a:xfrm>
                      <a:prstGeom prst="rect">
                        <a:avLst/>
                      </a:prstGeom>
                    </p:spPr>
                  </p:pic>
                </p:oleObj>
              </mc:Fallback>
            </mc:AlternateContent>
          </a:graphicData>
        </a:graphic>
      </p:graphicFrame>
      <p:graphicFrame>
        <p:nvGraphicFramePr>
          <p:cNvPr id="7" name="Objeto 6">
            <a:extLst>
              <a:ext uri="{FF2B5EF4-FFF2-40B4-BE49-F238E27FC236}">
                <a16:creationId xmlns:a16="http://schemas.microsoft.com/office/drawing/2014/main" id="{2563C810-E616-4EBE-913F-3B212EFE6140}"/>
              </a:ext>
            </a:extLst>
          </p:cNvPr>
          <p:cNvGraphicFramePr>
            <a:graphicFrameLocks noChangeAspect="1"/>
          </p:cNvGraphicFramePr>
          <p:nvPr>
            <p:extLst>
              <p:ext uri="{D42A27DB-BD31-4B8C-83A1-F6EECF244321}">
                <p14:modId xmlns:p14="http://schemas.microsoft.com/office/powerpoint/2010/main" val="4056875463"/>
              </p:ext>
            </p:extLst>
          </p:nvPr>
        </p:nvGraphicFramePr>
        <p:xfrm>
          <a:off x="6271837" y="367043"/>
          <a:ext cx="3466250" cy="1603160"/>
        </p:xfrm>
        <a:graphic>
          <a:graphicData uri="http://schemas.openxmlformats.org/presentationml/2006/ole">
            <mc:AlternateContent xmlns:mc="http://schemas.openxmlformats.org/markup-compatibility/2006">
              <mc:Choice xmlns:v="urn:schemas-microsoft-com:vml" Requires="v">
                <p:oleObj spid="_x0000_s4201" name="Equation" r:id="rId9" imgW="1536480" imgH="711000" progId="Equation.DSMT4">
                  <p:embed/>
                </p:oleObj>
              </mc:Choice>
              <mc:Fallback>
                <p:oleObj name="Equation" r:id="rId9" imgW="1536480" imgH="711000" progId="Equation.DSMT4">
                  <p:embed/>
                  <p:pic>
                    <p:nvPicPr>
                      <p:cNvPr id="0" name=""/>
                      <p:cNvPicPr/>
                      <p:nvPr/>
                    </p:nvPicPr>
                    <p:blipFill>
                      <a:blip r:embed="rId10"/>
                      <a:stretch>
                        <a:fillRect/>
                      </a:stretch>
                    </p:blipFill>
                    <p:spPr>
                      <a:xfrm>
                        <a:off x="6271837" y="367043"/>
                        <a:ext cx="3466250" cy="1603160"/>
                      </a:xfrm>
                      <a:prstGeom prst="rect">
                        <a:avLst/>
                      </a:prstGeom>
                    </p:spPr>
                  </p:pic>
                </p:oleObj>
              </mc:Fallback>
            </mc:AlternateContent>
          </a:graphicData>
        </a:graphic>
      </p:graphicFrame>
      <p:cxnSp>
        <p:nvCxnSpPr>
          <p:cNvPr id="9" name="Conector recto de flecha 8">
            <a:extLst>
              <a:ext uri="{FF2B5EF4-FFF2-40B4-BE49-F238E27FC236}">
                <a16:creationId xmlns:a16="http://schemas.microsoft.com/office/drawing/2014/main" id="{A3BD29CB-4BD6-4D14-86E6-0875796B121D}"/>
              </a:ext>
            </a:extLst>
          </p:cNvPr>
          <p:cNvCxnSpPr>
            <a:cxnSpLocks/>
          </p:cNvCxnSpPr>
          <p:nvPr/>
        </p:nvCxnSpPr>
        <p:spPr>
          <a:xfrm flipV="1">
            <a:off x="2337847" y="725864"/>
            <a:ext cx="3978112" cy="18005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ector recto de flecha 11">
            <a:extLst>
              <a:ext uri="{FF2B5EF4-FFF2-40B4-BE49-F238E27FC236}">
                <a16:creationId xmlns:a16="http://schemas.microsoft.com/office/drawing/2014/main" id="{9D965163-D346-4EE4-BC1E-DE4EDB09239E}"/>
              </a:ext>
            </a:extLst>
          </p:cNvPr>
          <p:cNvCxnSpPr/>
          <p:nvPr/>
        </p:nvCxnSpPr>
        <p:spPr>
          <a:xfrm flipV="1">
            <a:off x="3657600" y="1668544"/>
            <a:ext cx="2677212" cy="8672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13" name="Objeto 12">
            <a:extLst>
              <a:ext uri="{FF2B5EF4-FFF2-40B4-BE49-F238E27FC236}">
                <a16:creationId xmlns:a16="http://schemas.microsoft.com/office/drawing/2014/main" id="{9A295DC4-08FE-46C5-9253-572B1F068CE1}"/>
              </a:ext>
            </a:extLst>
          </p:cNvPr>
          <p:cNvGraphicFramePr>
            <a:graphicFrameLocks noChangeAspect="1"/>
          </p:cNvGraphicFramePr>
          <p:nvPr>
            <p:extLst>
              <p:ext uri="{D42A27DB-BD31-4B8C-83A1-F6EECF244321}">
                <p14:modId xmlns:p14="http://schemas.microsoft.com/office/powerpoint/2010/main" val="3193626119"/>
              </p:ext>
            </p:extLst>
          </p:nvPr>
        </p:nvGraphicFramePr>
        <p:xfrm>
          <a:off x="665162" y="4227512"/>
          <a:ext cx="9316074" cy="1463603"/>
        </p:xfrm>
        <a:graphic>
          <a:graphicData uri="http://schemas.openxmlformats.org/presentationml/2006/ole">
            <mc:AlternateContent xmlns:mc="http://schemas.openxmlformats.org/markup-compatibility/2006">
              <mc:Choice xmlns:v="urn:schemas-microsoft-com:vml" Requires="v">
                <p:oleObj spid="_x0000_s4202" name="Equation" r:id="rId11" imgW="4203360" imgH="660240" progId="Equation.DSMT4">
                  <p:embed/>
                </p:oleObj>
              </mc:Choice>
              <mc:Fallback>
                <p:oleObj name="Equation" r:id="rId11" imgW="4203360" imgH="660240" progId="Equation.DSMT4">
                  <p:embed/>
                  <p:pic>
                    <p:nvPicPr>
                      <p:cNvPr id="0" name=""/>
                      <p:cNvPicPr/>
                      <p:nvPr/>
                    </p:nvPicPr>
                    <p:blipFill>
                      <a:blip r:embed="rId12"/>
                      <a:stretch>
                        <a:fillRect/>
                      </a:stretch>
                    </p:blipFill>
                    <p:spPr>
                      <a:xfrm>
                        <a:off x="665162" y="4227512"/>
                        <a:ext cx="9316074" cy="1463603"/>
                      </a:xfrm>
                      <a:prstGeom prst="rect">
                        <a:avLst/>
                      </a:prstGeom>
                    </p:spPr>
                  </p:pic>
                </p:oleObj>
              </mc:Fallback>
            </mc:AlternateContent>
          </a:graphicData>
        </a:graphic>
      </p:graphicFrame>
    </p:spTree>
    <p:extLst>
      <p:ext uri="{BB962C8B-B14F-4D97-AF65-F5344CB8AC3E}">
        <p14:creationId xmlns:p14="http://schemas.microsoft.com/office/powerpoint/2010/main" val="2031872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409BB5ED-798E-4E22-831E-0777C13A7109}"/>
              </a:ext>
            </a:extLst>
          </p:cNvPr>
          <p:cNvSpPr/>
          <p:nvPr/>
        </p:nvSpPr>
        <p:spPr>
          <a:xfrm>
            <a:off x="545960" y="192468"/>
            <a:ext cx="10306259" cy="368755"/>
          </a:xfrm>
          <a:prstGeom prst="rect">
            <a:avLst/>
          </a:prstGeom>
        </p:spPr>
        <p:txBody>
          <a:bodyPr wrap="square">
            <a:spAutoFit/>
          </a:bodyPr>
          <a:lstStyle/>
          <a:p>
            <a:pPr algn="just">
              <a:lnSpc>
                <a:spcPct val="107000"/>
              </a:lnSpc>
              <a:spcAft>
                <a:spcPts val="800"/>
              </a:spcAft>
            </a:pPr>
            <a:r>
              <a:rPr lang="es-MX" dirty="0">
                <a:latin typeface="Times New Roman" panose="02020603050405020304" pitchFamily="18" charset="0"/>
                <a:ea typeface="Calibri" panose="020F0502020204030204" pitchFamily="34" charset="0"/>
                <a:cs typeface="Times New Roman" panose="02020603050405020304" pitchFamily="18" charset="0"/>
              </a:rPr>
              <a:t>Que tanto oxigeno contiene el agua superficial. Para eso tenemos la reacción de equilibro entre O</a:t>
            </a:r>
            <a:r>
              <a:rPr lang="es-MX" baseline="-25000" dirty="0">
                <a:latin typeface="Times New Roman" panose="02020603050405020304" pitchFamily="18" charset="0"/>
                <a:ea typeface="Calibri" panose="020F0502020204030204" pitchFamily="34" charset="0"/>
                <a:cs typeface="Times New Roman" panose="02020603050405020304" pitchFamily="18" charset="0"/>
              </a:rPr>
              <a:t>2(g) </a:t>
            </a:r>
            <a:r>
              <a:rPr lang="es-MX" dirty="0">
                <a:latin typeface="Times New Roman" panose="02020603050405020304" pitchFamily="18" charset="0"/>
                <a:ea typeface="Calibri" panose="020F0502020204030204" pitchFamily="34" charset="0"/>
                <a:cs typeface="Times New Roman" panose="02020603050405020304" pitchFamily="18" charset="0"/>
              </a:rPr>
              <a:t>y  O</a:t>
            </a:r>
            <a:r>
              <a:rPr lang="es-MX" baseline="-25000" dirty="0">
                <a:latin typeface="Times New Roman" panose="02020603050405020304" pitchFamily="18" charset="0"/>
                <a:ea typeface="Calibri" panose="020F0502020204030204" pitchFamily="34" charset="0"/>
                <a:cs typeface="Times New Roman" panose="02020603050405020304" pitchFamily="18" charset="0"/>
              </a:rPr>
              <a:t>2(l)</a:t>
            </a:r>
            <a:r>
              <a:rPr lang="es-MX" dirty="0">
                <a:latin typeface="Times New Roman" panose="02020603050405020304" pitchFamily="18" charset="0"/>
                <a:ea typeface="Calibri" panose="020F0502020204030204" pitchFamily="34" charset="0"/>
                <a:cs typeface="Times New Roman" panose="02020603050405020304" pitchFamily="18" charset="0"/>
              </a:rPr>
              <a:t>:</a:t>
            </a:r>
          </a:p>
        </p:txBody>
      </p:sp>
      <p:graphicFrame>
        <p:nvGraphicFramePr>
          <p:cNvPr id="6" name="Objeto 5">
            <a:extLst>
              <a:ext uri="{FF2B5EF4-FFF2-40B4-BE49-F238E27FC236}">
                <a16:creationId xmlns:a16="http://schemas.microsoft.com/office/drawing/2014/main" id="{B5FE9AB1-FD79-4F24-87A3-43C1A9DC9A73}"/>
              </a:ext>
            </a:extLst>
          </p:cNvPr>
          <p:cNvGraphicFramePr>
            <a:graphicFrameLocks noChangeAspect="1"/>
          </p:cNvGraphicFramePr>
          <p:nvPr>
            <p:extLst>
              <p:ext uri="{D42A27DB-BD31-4B8C-83A1-F6EECF244321}">
                <p14:modId xmlns:p14="http://schemas.microsoft.com/office/powerpoint/2010/main" val="1383832627"/>
              </p:ext>
            </p:extLst>
          </p:nvPr>
        </p:nvGraphicFramePr>
        <p:xfrm>
          <a:off x="484394" y="970322"/>
          <a:ext cx="4704286" cy="5251296"/>
        </p:xfrm>
        <a:graphic>
          <a:graphicData uri="http://schemas.openxmlformats.org/presentationml/2006/ole">
            <mc:AlternateContent xmlns:mc="http://schemas.openxmlformats.org/markup-compatibility/2006">
              <mc:Choice xmlns:v="urn:schemas-microsoft-com:vml" Requires="v">
                <p:oleObj spid="_x0000_s5160" name="Equation" r:id="rId3" imgW="2730240" imgH="3047760" progId="Equation.DSMT4">
                  <p:embed/>
                </p:oleObj>
              </mc:Choice>
              <mc:Fallback>
                <p:oleObj name="Equation" r:id="rId3" imgW="2730240" imgH="3047760" progId="Equation.DSMT4">
                  <p:embed/>
                  <p:pic>
                    <p:nvPicPr>
                      <p:cNvPr id="0" name=""/>
                      <p:cNvPicPr/>
                      <p:nvPr/>
                    </p:nvPicPr>
                    <p:blipFill>
                      <a:blip r:embed="rId4"/>
                      <a:stretch>
                        <a:fillRect/>
                      </a:stretch>
                    </p:blipFill>
                    <p:spPr>
                      <a:xfrm>
                        <a:off x="484394" y="970322"/>
                        <a:ext cx="4704286" cy="5251296"/>
                      </a:xfrm>
                      <a:prstGeom prst="rect">
                        <a:avLst/>
                      </a:prstGeom>
                    </p:spPr>
                  </p:pic>
                </p:oleObj>
              </mc:Fallback>
            </mc:AlternateContent>
          </a:graphicData>
        </a:graphic>
      </p:graphicFrame>
      <p:graphicFrame>
        <p:nvGraphicFramePr>
          <p:cNvPr id="7" name="Objeto 6">
            <a:extLst>
              <a:ext uri="{FF2B5EF4-FFF2-40B4-BE49-F238E27FC236}">
                <a16:creationId xmlns:a16="http://schemas.microsoft.com/office/drawing/2014/main" id="{05A7AB9C-6491-42BB-AD89-434F0C765063}"/>
              </a:ext>
            </a:extLst>
          </p:cNvPr>
          <p:cNvGraphicFramePr>
            <a:graphicFrameLocks noChangeAspect="1"/>
          </p:cNvGraphicFramePr>
          <p:nvPr>
            <p:extLst>
              <p:ext uri="{D42A27DB-BD31-4B8C-83A1-F6EECF244321}">
                <p14:modId xmlns:p14="http://schemas.microsoft.com/office/powerpoint/2010/main" val="3216254377"/>
              </p:ext>
            </p:extLst>
          </p:nvPr>
        </p:nvGraphicFramePr>
        <p:xfrm>
          <a:off x="5762625" y="1322388"/>
          <a:ext cx="5922963" cy="3671887"/>
        </p:xfrm>
        <a:graphic>
          <a:graphicData uri="http://schemas.openxmlformats.org/presentationml/2006/ole">
            <mc:AlternateContent xmlns:mc="http://schemas.openxmlformats.org/markup-compatibility/2006">
              <mc:Choice xmlns:v="urn:schemas-microsoft-com:vml" Requires="v">
                <p:oleObj spid="_x0000_s5161" name="Equation" r:id="rId5" imgW="3073320" imgH="1904760" progId="Equation.DSMT4">
                  <p:embed/>
                </p:oleObj>
              </mc:Choice>
              <mc:Fallback>
                <p:oleObj name="Equation" r:id="rId5" imgW="3073320" imgH="1904760" progId="Equation.DSMT4">
                  <p:embed/>
                  <p:pic>
                    <p:nvPicPr>
                      <p:cNvPr id="0" name=""/>
                      <p:cNvPicPr/>
                      <p:nvPr/>
                    </p:nvPicPr>
                    <p:blipFill>
                      <a:blip r:embed="rId6"/>
                      <a:stretch>
                        <a:fillRect/>
                      </a:stretch>
                    </p:blipFill>
                    <p:spPr>
                      <a:xfrm>
                        <a:off x="5762625" y="1322388"/>
                        <a:ext cx="5922963" cy="3671887"/>
                      </a:xfrm>
                      <a:prstGeom prst="rect">
                        <a:avLst/>
                      </a:prstGeom>
                    </p:spPr>
                  </p:pic>
                </p:oleObj>
              </mc:Fallback>
            </mc:AlternateContent>
          </a:graphicData>
        </a:graphic>
      </p:graphicFrame>
      <p:cxnSp>
        <p:nvCxnSpPr>
          <p:cNvPr id="3" name="Conector recto de flecha 2">
            <a:extLst>
              <a:ext uri="{FF2B5EF4-FFF2-40B4-BE49-F238E27FC236}">
                <a16:creationId xmlns:a16="http://schemas.microsoft.com/office/drawing/2014/main" id="{579B3175-43B4-4111-A7B6-B821CCCD6FD6}"/>
              </a:ext>
            </a:extLst>
          </p:cNvPr>
          <p:cNvCxnSpPr/>
          <p:nvPr/>
        </p:nvCxnSpPr>
        <p:spPr>
          <a:xfrm flipV="1">
            <a:off x="1517715" y="2300140"/>
            <a:ext cx="4270343" cy="8484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Conector recto de flecha 7">
            <a:extLst>
              <a:ext uri="{FF2B5EF4-FFF2-40B4-BE49-F238E27FC236}">
                <a16:creationId xmlns:a16="http://schemas.microsoft.com/office/drawing/2014/main" id="{7F678BC9-043A-47C4-A296-F5083B71DB2E}"/>
              </a:ext>
            </a:extLst>
          </p:cNvPr>
          <p:cNvCxnSpPr>
            <a:cxnSpLocks/>
          </p:cNvCxnSpPr>
          <p:nvPr/>
        </p:nvCxnSpPr>
        <p:spPr>
          <a:xfrm flipV="1">
            <a:off x="1536569" y="1545997"/>
            <a:ext cx="4279769" cy="15931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13862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D8919F-7314-4D9D-A829-41A3CA0F08BF}"/>
              </a:ext>
            </a:extLst>
          </p:cNvPr>
          <p:cNvSpPr/>
          <p:nvPr/>
        </p:nvSpPr>
        <p:spPr>
          <a:xfrm>
            <a:off x="385187" y="281975"/>
            <a:ext cx="11341240" cy="1489960"/>
          </a:xfrm>
          <a:prstGeom prst="rect">
            <a:avLst/>
          </a:prstGeom>
        </p:spPr>
        <p:txBody>
          <a:bodyPr wrap="square">
            <a:spAutoFit/>
          </a:bodyPr>
          <a:lstStyle/>
          <a:p>
            <a:pPr algn="just">
              <a:lnSpc>
                <a:spcPct val="107000"/>
              </a:lnSpc>
              <a:spcAft>
                <a:spcPts val="800"/>
              </a:spcAft>
            </a:pPr>
            <a:r>
              <a:rPr lang="es-MX" sz="2000" dirty="0">
                <a:latin typeface="Times New Roman" panose="02020603050405020304" pitchFamily="18" charset="0"/>
                <a:ea typeface="Calibri" panose="020F0502020204030204" pitchFamily="34" charset="0"/>
                <a:cs typeface="Times New Roman" panose="02020603050405020304" pitchFamily="18" charset="0"/>
              </a:rPr>
              <a:t>¿Cuál es el pH de un vaso de agua?</a:t>
            </a:r>
          </a:p>
          <a:p>
            <a:pPr algn="just">
              <a:lnSpc>
                <a:spcPct val="107000"/>
              </a:lnSpc>
              <a:spcAft>
                <a:spcPts val="800"/>
              </a:spcAft>
            </a:pPr>
            <a:r>
              <a:rPr lang="es-MX" sz="2000" dirty="0">
                <a:latin typeface="Times New Roman" panose="02020603050405020304" pitchFamily="18" charset="0"/>
                <a:ea typeface="Calibri" panose="020F0502020204030204" pitchFamily="34" charset="0"/>
                <a:cs typeface="Times New Roman" panose="02020603050405020304" pitchFamily="18" charset="0"/>
              </a:rPr>
              <a:t>El agua superficial esta en contacto directo con la atmosfera y por lo tanto reacciona con los gases atmosféricos. En la mayoría de los casos, el único gas que reacciona con el agua es el CO</a:t>
            </a:r>
            <a:r>
              <a:rPr lang="es-MX" sz="2000" baseline="-25000" dirty="0">
                <a:latin typeface="Times New Roman" panose="02020603050405020304" pitchFamily="18" charset="0"/>
                <a:ea typeface="Calibri" panose="020F0502020204030204" pitchFamily="34" charset="0"/>
                <a:cs typeface="Times New Roman" panose="02020603050405020304" pitchFamily="18" charset="0"/>
              </a:rPr>
              <a:t>2</a:t>
            </a:r>
            <a:r>
              <a:rPr lang="es-MX" sz="2000" dirty="0">
                <a:latin typeface="Times New Roman" panose="02020603050405020304" pitchFamily="18" charset="0"/>
                <a:ea typeface="Calibri" panose="020F0502020204030204" pitchFamily="34" charset="0"/>
                <a:cs typeface="Times New Roman" panose="02020603050405020304" pitchFamily="18" charset="0"/>
              </a:rPr>
              <a:t>, el cual al reaccionar genera HCO</a:t>
            </a:r>
            <a:r>
              <a:rPr lang="es-MX" sz="2000" baseline="-25000" dirty="0">
                <a:latin typeface="Times New Roman" panose="02020603050405020304" pitchFamily="18" charset="0"/>
                <a:ea typeface="Calibri" panose="020F0502020204030204" pitchFamily="34" charset="0"/>
                <a:cs typeface="Times New Roman" panose="02020603050405020304" pitchFamily="18" charset="0"/>
              </a:rPr>
              <a:t>3</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a:t>
            </a:r>
            <a:r>
              <a:rPr lang="es-MX" sz="2000" dirty="0">
                <a:latin typeface="Times New Roman" panose="02020603050405020304" pitchFamily="18" charset="0"/>
                <a:ea typeface="Calibri" panose="020F0502020204030204" pitchFamily="34" charset="0"/>
                <a:cs typeface="Times New Roman" panose="02020603050405020304" pitchFamily="18" charset="0"/>
              </a:rPr>
              <a:t> y H</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a:t>
            </a:r>
            <a:r>
              <a:rPr lang="es-MX" sz="2000" dirty="0">
                <a:latin typeface="Times New Roman" panose="02020603050405020304" pitchFamily="18" charset="0"/>
                <a:ea typeface="Calibri" panose="020F0502020204030204" pitchFamily="34" charset="0"/>
                <a:cs typeface="Times New Roman" panose="02020603050405020304" pitchFamily="18" charset="0"/>
              </a:rPr>
              <a:t>. Primero planteamos la reacción de equilibro.</a:t>
            </a:r>
          </a:p>
        </p:txBody>
      </p:sp>
      <p:graphicFrame>
        <p:nvGraphicFramePr>
          <p:cNvPr id="3" name="Objeto 2">
            <a:extLst>
              <a:ext uri="{FF2B5EF4-FFF2-40B4-BE49-F238E27FC236}">
                <a16:creationId xmlns:a16="http://schemas.microsoft.com/office/drawing/2014/main" id="{C081157F-8C3A-411E-B00F-0BBD64B596DA}"/>
              </a:ext>
            </a:extLst>
          </p:cNvPr>
          <p:cNvGraphicFramePr>
            <a:graphicFrameLocks noChangeAspect="1"/>
          </p:cNvGraphicFramePr>
          <p:nvPr>
            <p:extLst>
              <p:ext uri="{D42A27DB-BD31-4B8C-83A1-F6EECF244321}">
                <p14:modId xmlns:p14="http://schemas.microsoft.com/office/powerpoint/2010/main" val="32904401"/>
              </p:ext>
            </p:extLst>
          </p:nvPr>
        </p:nvGraphicFramePr>
        <p:xfrm>
          <a:off x="346093" y="2043304"/>
          <a:ext cx="5526087" cy="3976688"/>
        </p:xfrm>
        <a:graphic>
          <a:graphicData uri="http://schemas.openxmlformats.org/presentationml/2006/ole">
            <mc:AlternateContent xmlns:mc="http://schemas.openxmlformats.org/markup-compatibility/2006">
              <mc:Choice xmlns:v="urn:schemas-microsoft-com:vml" Requires="v">
                <p:oleObj spid="_x0000_s6184" name="Equation" r:id="rId3" imgW="3441600" imgH="2476440" progId="Equation.DSMT4">
                  <p:embed/>
                </p:oleObj>
              </mc:Choice>
              <mc:Fallback>
                <p:oleObj name="Equation" r:id="rId3" imgW="3441600" imgH="2476440" progId="Equation.DSMT4">
                  <p:embed/>
                  <p:pic>
                    <p:nvPicPr>
                      <p:cNvPr id="0" name=""/>
                      <p:cNvPicPr/>
                      <p:nvPr/>
                    </p:nvPicPr>
                    <p:blipFill>
                      <a:blip r:embed="rId4"/>
                      <a:stretch>
                        <a:fillRect/>
                      </a:stretch>
                    </p:blipFill>
                    <p:spPr>
                      <a:xfrm>
                        <a:off x="346093" y="2043304"/>
                        <a:ext cx="5526087" cy="3976688"/>
                      </a:xfrm>
                      <a:prstGeom prst="rect">
                        <a:avLst/>
                      </a:prstGeom>
                    </p:spPr>
                  </p:pic>
                </p:oleObj>
              </mc:Fallback>
            </mc:AlternateContent>
          </a:graphicData>
        </a:graphic>
      </p:graphicFrame>
      <p:graphicFrame>
        <p:nvGraphicFramePr>
          <p:cNvPr id="4" name="Objeto 3">
            <a:extLst>
              <a:ext uri="{FF2B5EF4-FFF2-40B4-BE49-F238E27FC236}">
                <a16:creationId xmlns:a16="http://schemas.microsoft.com/office/drawing/2014/main" id="{8D124539-959D-4127-9BFB-6606423274F3}"/>
              </a:ext>
            </a:extLst>
          </p:cNvPr>
          <p:cNvGraphicFramePr>
            <a:graphicFrameLocks noChangeAspect="1"/>
          </p:cNvGraphicFramePr>
          <p:nvPr>
            <p:extLst>
              <p:ext uri="{D42A27DB-BD31-4B8C-83A1-F6EECF244321}">
                <p14:modId xmlns:p14="http://schemas.microsoft.com/office/powerpoint/2010/main" val="2396278568"/>
              </p:ext>
            </p:extLst>
          </p:nvPr>
        </p:nvGraphicFramePr>
        <p:xfrm>
          <a:off x="6570663" y="1912938"/>
          <a:ext cx="4849812" cy="4051300"/>
        </p:xfrm>
        <a:graphic>
          <a:graphicData uri="http://schemas.openxmlformats.org/presentationml/2006/ole">
            <mc:AlternateContent xmlns:mc="http://schemas.openxmlformats.org/markup-compatibility/2006">
              <mc:Choice xmlns:v="urn:schemas-microsoft-com:vml" Requires="v">
                <p:oleObj spid="_x0000_s6185" name="Equation" r:id="rId5" imgW="2768400" imgH="2311200" progId="Equation.DSMT4">
                  <p:embed/>
                </p:oleObj>
              </mc:Choice>
              <mc:Fallback>
                <p:oleObj name="Equation" r:id="rId5" imgW="2768400" imgH="2311200" progId="Equation.DSMT4">
                  <p:embed/>
                  <p:pic>
                    <p:nvPicPr>
                      <p:cNvPr id="0" name=""/>
                      <p:cNvPicPr/>
                      <p:nvPr/>
                    </p:nvPicPr>
                    <p:blipFill>
                      <a:blip r:embed="rId6"/>
                      <a:stretch>
                        <a:fillRect/>
                      </a:stretch>
                    </p:blipFill>
                    <p:spPr>
                      <a:xfrm>
                        <a:off x="6570663" y="1912938"/>
                        <a:ext cx="4849812" cy="4051300"/>
                      </a:xfrm>
                      <a:prstGeom prst="rect">
                        <a:avLst/>
                      </a:prstGeom>
                    </p:spPr>
                  </p:pic>
                </p:oleObj>
              </mc:Fallback>
            </mc:AlternateContent>
          </a:graphicData>
        </a:graphic>
      </p:graphicFrame>
      <p:cxnSp>
        <p:nvCxnSpPr>
          <p:cNvPr id="6" name="Conector recto de flecha 5">
            <a:extLst>
              <a:ext uri="{FF2B5EF4-FFF2-40B4-BE49-F238E27FC236}">
                <a16:creationId xmlns:a16="http://schemas.microsoft.com/office/drawing/2014/main" id="{AB2D574C-A523-436F-974F-5C496A458EB3}"/>
              </a:ext>
            </a:extLst>
          </p:cNvPr>
          <p:cNvCxnSpPr/>
          <p:nvPr/>
        </p:nvCxnSpPr>
        <p:spPr>
          <a:xfrm flipH="1">
            <a:off x="8058778" y="4371033"/>
            <a:ext cx="2713055" cy="13565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Conector recto de flecha 7">
            <a:extLst>
              <a:ext uri="{FF2B5EF4-FFF2-40B4-BE49-F238E27FC236}">
                <a16:creationId xmlns:a16="http://schemas.microsoft.com/office/drawing/2014/main" id="{8E4C6F48-04D3-4FB6-A9B9-36C036770272}"/>
              </a:ext>
            </a:extLst>
          </p:cNvPr>
          <p:cNvCxnSpPr>
            <a:cxnSpLocks/>
          </p:cNvCxnSpPr>
          <p:nvPr/>
        </p:nvCxnSpPr>
        <p:spPr>
          <a:xfrm flipH="1">
            <a:off x="6752493" y="3302758"/>
            <a:ext cx="1722767" cy="19927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80261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8B58427A-DA96-4177-BF36-6E837FD26652}"/>
              </a:ext>
            </a:extLst>
          </p:cNvPr>
          <p:cNvGraphicFramePr>
            <a:graphicFrameLocks noChangeAspect="1"/>
          </p:cNvGraphicFramePr>
          <p:nvPr>
            <p:extLst>
              <p:ext uri="{D42A27DB-BD31-4B8C-83A1-F6EECF244321}">
                <p14:modId xmlns:p14="http://schemas.microsoft.com/office/powerpoint/2010/main" val="3312012089"/>
              </p:ext>
            </p:extLst>
          </p:nvPr>
        </p:nvGraphicFramePr>
        <p:xfrm>
          <a:off x="1017744" y="377179"/>
          <a:ext cx="6709438" cy="5966239"/>
        </p:xfrm>
        <a:graphic>
          <a:graphicData uri="http://schemas.openxmlformats.org/presentationml/2006/ole">
            <mc:AlternateContent xmlns:mc="http://schemas.openxmlformats.org/markup-compatibility/2006">
              <mc:Choice xmlns:v="urn:schemas-microsoft-com:vml" Requires="v">
                <p:oleObj spid="_x0000_s7189" name="Equation" r:id="rId3" imgW="4127400" imgH="3670200" progId="Equation.DSMT4">
                  <p:embed/>
                </p:oleObj>
              </mc:Choice>
              <mc:Fallback>
                <p:oleObj name="Equation" r:id="rId3" imgW="4127400" imgH="3670200" progId="Equation.DSMT4">
                  <p:embed/>
                  <p:pic>
                    <p:nvPicPr>
                      <p:cNvPr id="0" name=""/>
                      <p:cNvPicPr/>
                      <p:nvPr/>
                    </p:nvPicPr>
                    <p:blipFill>
                      <a:blip r:embed="rId4"/>
                      <a:stretch>
                        <a:fillRect/>
                      </a:stretch>
                    </p:blipFill>
                    <p:spPr>
                      <a:xfrm>
                        <a:off x="1017744" y="377179"/>
                        <a:ext cx="6709438" cy="5966239"/>
                      </a:xfrm>
                      <a:prstGeom prst="rect">
                        <a:avLst/>
                      </a:prstGeom>
                    </p:spPr>
                  </p:pic>
                </p:oleObj>
              </mc:Fallback>
            </mc:AlternateContent>
          </a:graphicData>
        </a:graphic>
      </p:graphicFrame>
    </p:spTree>
    <p:extLst>
      <p:ext uri="{BB962C8B-B14F-4D97-AF65-F5344CB8AC3E}">
        <p14:creationId xmlns:p14="http://schemas.microsoft.com/office/powerpoint/2010/main" val="921813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51C131C-DA7C-414D-8EC7-A4AC20E84DBE}"/>
              </a:ext>
            </a:extLst>
          </p:cNvPr>
          <p:cNvSpPr/>
          <p:nvPr/>
        </p:nvSpPr>
        <p:spPr>
          <a:xfrm>
            <a:off x="502419" y="373896"/>
            <a:ext cx="10982847" cy="64633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A continuación se muestran algunos datos termodinámicos para magnesita (MgCO</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cuarzo (SiO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dióxido de carbono (CO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y enstatita (MgSiO</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a:t>
            </a:r>
          </a:p>
        </p:txBody>
      </p:sp>
      <p:pic>
        <p:nvPicPr>
          <p:cNvPr id="4" name="Imagen 3">
            <a:extLst>
              <a:ext uri="{FF2B5EF4-FFF2-40B4-BE49-F238E27FC236}">
                <a16:creationId xmlns:a16="http://schemas.microsoft.com/office/drawing/2014/main" id="{951EBA67-F321-4309-8CC7-3371676D9B2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6885" t="23736" r="33533" b="55165"/>
          <a:stretch/>
        </p:blipFill>
        <p:spPr>
          <a:xfrm>
            <a:off x="2180493" y="1155560"/>
            <a:ext cx="7543794" cy="1989574"/>
          </a:xfrm>
          <a:prstGeom prst="rect">
            <a:avLst/>
          </a:prstGeom>
        </p:spPr>
      </p:pic>
      <p:sp>
        <p:nvSpPr>
          <p:cNvPr id="5" name="Rectángulo 4">
            <a:extLst>
              <a:ext uri="{FF2B5EF4-FFF2-40B4-BE49-F238E27FC236}">
                <a16:creationId xmlns:a16="http://schemas.microsoft.com/office/drawing/2014/main" id="{61DF9557-65A5-41CA-9EAB-8962B1E78B8D}"/>
              </a:ext>
            </a:extLst>
          </p:cNvPr>
          <p:cNvSpPr/>
          <p:nvPr/>
        </p:nvSpPr>
        <p:spPr>
          <a:xfrm>
            <a:off x="767024" y="3256560"/>
            <a:ext cx="3563816" cy="369332"/>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(a) Calcular </a:t>
            </a:r>
            <a:r>
              <a:rPr lang="el-GR" dirty="0">
                <a:latin typeface="Times New Roman" panose="02020603050405020304" pitchFamily="18" charset="0"/>
                <a:cs typeface="Times New Roman" panose="02020603050405020304" pitchFamily="18" charset="0"/>
              </a:rPr>
              <a:t>Δ</a:t>
            </a:r>
            <a:r>
              <a:rPr lang="es-MX" dirty="0">
                <a:latin typeface="Times New Roman" panose="02020603050405020304" pitchFamily="18" charset="0"/>
                <a:cs typeface="Times New Roman" panose="02020603050405020304" pitchFamily="18" charset="0"/>
              </a:rPr>
              <a:t>G</a:t>
            </a:r>
            <a:r>
              <a:rPr lang="es-MX" baseline="30000" dirty="0">
                <a:latin typeface="Times New Roman" panose="02020603050405020304" pitchFamily="18" charset="0"/>
                <a:cs typeface="Times New Roman" panose="02020603050405020304" pitchFamily="18" charset="0"/>
              </a:rPr>
              <a:t>0</a:t>
            </a:r>
            <a:r>
              <a:rPr lang="es-MX" baseline="-25000" dirty="0">
                <a:latin typeface="Times New Roman" panose="02020603050405020304" pitchFamily="18" charset="0"/>
                <a:cs typeface="Times New Roman" panose="02020603050405020304" pitchFamily="18" charset="0"/>
              </a:rPr>
              <a:t>r</a:t>
            </a:r>
            <a:r>
              <a:rPr lang="es-MX" dirty="0">
                <a:latin typeface="Times New Roman" panose="02020603050405020304" pitchFamily="18" charset="0"/>
                <a:cs typeface="Times New Roman" panose="02020603050405020304" pitchFamily="18" charset="0"/>
              </a:rPr>
              <a:t> para la reacción:</a:t>
            </a:r>
          </a:p>
        </p:txBody>
      </p:sp>
      <p:pic>
        <p:nvPicPr>
          <p:cNvPr id="7" name="Imagen 6">
            <a:extLst>
              <a:ext uri="{FF2B5EF4-FFF2-40B4-BE49-F238E27FC236}">
                <a16:creationId xmlns:a16="http://schemas.microsoft.com/office/drawing/2014/main" id="{BC1A8252-CA48-41EC-979D-450F86717477}"/>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25454" t="51055" r="33714" b="35092"/>
          <a:stretch/>
        </p:blipFill>
        <p:spPr>
          <a:xfrm>
            <a:off x="1926557" y="3837821"/>
            <a:ext cx="5756185" cy="1210429"/>
          </a:xfrm>
          <a:prstGeom prst="rect">
            <a:avLst/>
          </a:prstGeom>
        </p:spPr>
      </p:pic>
      <p:pic>
        <p:nvPicPr>
          <p:cNvPr id="9" name="Imagen 8">
            <a:extLst>
              <a:ext uri="{FF2B5EF4-FFF2-40B4-BE49-F238E27FC236}">
                <a16:creationId xmlns:a16="http://schemas.microsoft.com/office/drawing/2014/main" id="{C8F3E3BA-16C4-4893-A2A5-9F2A31128B25}"/>
              </a:ext>
            </a:extLst>
          </p:cNvPr>
          <p:cNvPicPr>
            <a:picLocks noChangeAspect="1"/>
          </p:cNvPicPr>
          <p:nvPr/>
        </p:nvPicPr>
        <p:blipFill rotWithShape="1">
          <a:blip r:embed="rId6">
            <a:extLst>
              <a:ext uri="{28A0092B-C50C-407E-A947-70E740481C1C}">
                <a14:useLocalDpi xmlns:a14="http://schemas.microsoft.com/office/drawing/2010/main" val="0"/>
              </a:ext>
            </a:extLst>
          </a:blip>
          <a:srcRect l="29255" t="38055" r="33645" b="48611"/>
          <a:stretch/>
        </p:blipFill>
        <p:spPr>
          <a:xfrm>
            <a:off x="2495551" y="5252982"/>
            <a:ext cx="5238750" cy="1166868"/>
          </a:xfrm>
          <a:prstGeom prst="rect">
            <a:avLst/>
          </a:prstGeom>
        </p:spPr>
      </p:pic>
      <p:sp>
        <p:nvSpPr>
          <p:cNvPr id="3" name="Rectángulo 2">
            <a:extLst>
              <a:ext uri="{FF2B5EF4-FFF2-40B4-BE49-F238E27FC236}">
                <a16:creationId xmlns:a16="http://schemas.microsoft.com/office/drawing/2014/main" id="{3CF1F3DA-5ACB-44A7-AC11-FF2A4A604452}"/>
              </a:ext>
            </a:extLst>
          </p:cNvPr>
          <p:cNvSpPr/>
          <p:nvPr/>
        </p:nvSpPr>
        <p:spPr>
          <a:xfrm>
            <a:off x="2180493" y="2466753"/>
            <a:ext cx="7543794" cy="446568"/>
          </a:xfrm>
          <a:prstGeom prst="rect">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a:extLst>
              <a:ext uri="{FF2B5EF4-FFF2-40B4-BE49-F238E27FC236}">
                <a16:creationId xmlns:a16="http://schemas.microsoft.com/office/drawing/2014/main" id="{FEADE088-729E-408B-82C0-5C7CB2C73E3E}"/>
              </a:ext>
            </a:extLst>
          </p:cNvPr>
          <p:cNvSpPr/>
          <p:nvPr/>
        </p:nvSpPr>
        <p:spPr>
          <a:xfrm>
            <a:off x="2180493" y="2009553"/>
            <a:ext cx="7543794" cy="446568"/>
          </a:xfrm>
          <a:prstGeom prst="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a:extLst>
              <a:ext uri="{FF2B5EF4-FFF2-40B4-BE49-F238E27FC236}">
                <a16:creationId xmlns:a16="http://schemas.microsoft.com/office/drawing/2014/main" id="{840313BD-4907-44B5-97E2-63D7E91C3610}"/>
              </a:ext>
            </a:extLst>
          </p:cNvPr>
          <p:cNvSpPr/>
          <p:nvPr/>
        </p:nvSpPr>
        <p:spPr>
          <a:xfrm>
            <a:off x="2700670" y="4720856"/>
            <a:ext cx="2264735" cy="322576"/>
          </a:xfrm>
          <a:prstGeom prst="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52ABD504-BA4C-40DB-BB88-14E3B0440825}"/>
              </a:ext>
            </a:extLst>
          </p:cNvPr>
          <p:cNvSpPr/>
          <p:nvPr/>
        </p:nvSpPr>
        <p:spPr>
          <a:xfrm>
            <a:off x="5114926" y="4720856"/>
            <a:ext cx="2557849" cy="322576"/>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45905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A0B013D-CB6F-463C-A662-7E0E3B64D50A}"/>
              </a:ext>
            </a:extLst>
          </p:cNvPr>
          <p:cNvPicPr>
            <a:picLocks noChangeAspect="1"/>
          </p:cNvPicPr>
          <p:nvPr/>
        </p:nvPicPr>
        <p:blipFill rotWithShape="1">
          <a:blip r:embed="rId2">
            <a:extLst>
              <a:ext uri="{28A0092B-C50C-407E-A947-70E740481C1C}">
                <a14:useLocalDpi xmlns:a14="http://schemas.microsoft.com/office/drawing/2010/main" val="0"/>
              </a:ext>
            </a:extLst>
          </a:blip>
          <a:srcRect l="17375" t="70278" r="33473" b="15278"/>
          <a:stretch/>
        </p:blipFill>
        <p:spPr>
          <a:xfrm>
            <a:off x="838199" y="323849"/>
            <a:ext cx="6496051" cy="1183169"/>
          </a:xfrm>
          <a:prstGeom prst="rect">
            <a:avLst/>
          </a:prstGeom>
        </p:spPr>
      </p:pic>
      <p:pic>
        <p:nvPicPr>
          <p:cNvPr id="7" name="Imagen 6">
            <a:extLst>
              <a:ext uri="{FF2B5EF4-FFF2-40B4-BE49-F238E27FC236}">
                <a16:creationId xmlns:a16="http://schemas.microsoft.com/office/drawing/2014/main" id="{B09B1AB0-C47C-4042-A099-54FA0EB86F92}"/>
              </a:ext>
            </a:extLst>
          </p:cNvPr>
          <p:cNvPicPr>
            <a:picLocks noChangeAspect="1"/>
          </p:cNvPicPr>
          <p:nvPr/>
        </p:nvPicPr>
        <p:blipFill rotWithShape="1">
          <a:blip r:embed="rId3">
            <a:extLst>
              <a:ext uri="{28A0092B-C50C-407E-A947-70E740481C1C}">
                <a14:useLocalDpi xmlns:a14="http://schemas.microsoft.com/office/drawing/2010/main" val="0"/>
              </a:ext>
            </a:extLst>
          </a:blip>
          <a:srcRect l="17203" t="58472" r="51980" b="31250"/>
          <a:stretch/>
        </p:blipFill>
        <p:spPr>
          <a:xfrm>
            <a:off x="838199" y="2948700"/>
            <a:ext cx="4581525" cy="947020"/>
          </a:xfrm>
          <a:prstGeom prst="rect">
            <a:avLst/>
          </a:prstGeom>
        </p:spPr>
      </p:pic>
      <p:sp>
        <p:nvSpPr>
          <p:cNvPr id="8" name="Rectángulo 7">
            <a:extLst>
              <a:ext uri="{FF2B5EF4-FFF2-40B4-BE49-F238E27FC236}">
                <a16:creationId xmlns:a16="http://schemas.microsoft.com/office/drawing/2014/main" id="{D5084E0E-1D1C-4860-B9AA-35EB8307B606}"/>
              </a:ext>
            </a:extLst>
          </p:cNvPr>
          <p:cNvSpPr/>
          <p:nvPr/>
        </p:nvSpPr>
        <p:spPr>
          <a:xfrm>
            <a:off x="1364923" y="5578963"/>
            <a:ext cx="7207996" cy="369332"/>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(recordar que log</a:t>
            </a:r>
            <a:r>
              <a:rPr lang="es-MX" baseline="-25000" dirty="0">
                <a:latin typeface="Times New Roman" panose="02020603050405020304" pitchFamily="18" charset="0"/>
                <a:cs typeface="Times New Roman" panose="02020603050405020304" pitchFamily="18" charset="0"/>
              </a:rPr>
              <a:t>10</a:t>
            </a:r>
            <a:r>
              <a:rPr lang="es-MX" dirty="0">
                <a:latin typeface="Times New Roman" panose="02020603050405020304" pitchFamily="18" charset="0"/>
                <a:cs typeface="Times New Roman" panose="02020603050405020304" pitchFamily="18" charset="0"/>
              </a:rPr>
              <a:t>X = (</a:t>
            </a:r>
            <a:r>
              <a:rPr lang="es-MX" dirty="0" err="1">
                <a:latin typeface="Times New Roman" panose="02020603050405020304" pitchFamily="18" charset="0"/>
                <a:cs typeface="Times New Roman" panose="02020603050405020304" pitchFamily="18" charset="0"/>
              </a:rPr>
              <a:t>lnX</a:t>
            </a:r>
            <a:r>
              <a:rPr lang="es-MX" dirty="0">
                <a:latin typeface="Times New Roman" panose="02020603050405020304" pitchFamily="18" charset="0"/>
                <a:cs typeface="Times New Roman" panose="02020603050405020304" pitchFamily="18" charset="0"/>
              </a:rPr>
              <a:t>/ln10) donde X es un numero y ln10 ≈ 2.30359)</a:t>
            </a:r>
          </a:p>
        </p:txBody>
      </p:sp>
      <p:pic>
        <p:nvPicPr>
          <p:cNvPr id="12" name="Imagen 11">
            <a:extLst>
              <a:ext uri="{FF2B5EF4-FFF2-40B4-BE49-F238E27FC236}">
                <a16:creationId xmlns:a16="http://schemas.microsoft.com/office/drawing/2014/main" id="{D24CC88B-FBCC-44F1-9BCE-EF80B91DF593}"/>
              </a:ext>
            </a:extLst>
          </p:cNvPr>
          <p:cNvPicPr>
            <a:picLocks noChangeAspect="1"/>
          </p:cNvPicPr>
          <p:nvPr/>
        </p:nvPicPr>
        <p:blipFill rotWithShape="1">
          <a:blip r:embed="rId4">
            <a:extLst>
              <a:ext uri="{28A0092B-C50C-407E-A947-70E740481C1C}">
                <a14:useLocalDpi xmlns:a14="http://schemas.microsoft.com/office/drawing/2010/main" val="0"/>
              </a:ext>
            </a:extLst>
          </a:blip>
          <a:srcRect l="25983" t="65139" r="33558" b="21528"/>
          <a:stretch/>
        </p:blipFill>
        <p:spPr>
          <a:xfrm>
            <a:off x="1924049" y="1619249"/>
            <a:ext cx="5782467" cy="1181101"/>
          </a:xfrm>
          <a:prstGeom prst="rect">
            <a:avLst/>
          </a:prstGeom>
        </p:spPr>
      </p:pic>
      <p:pic>
        <p:nvPicPr>
          <p:cNvPr id="14" name="Imagen 13">
            <a:extLst>
              <a:ext uri="{FF2B5EF4-FFF2-40B4-BE49-F238E27FC236}">
                <a16:creationId xmlns:a16="http://schemas.microsoft.com/office/drawing/2014/main" id="{25ACEAAB-B5AE-42C0-B635-A154B2772C8E}"/>
              </a:ext>
            </a:extLst>
          </p:cNvPr>
          <p:cNvPicPr>
            <a:picLocks noChangeAspect="1"/>
          </p:cNvPicPr>
          <p:nvPr/>
        </p:nvPicPr>
        <p:blipFill rotWithShape="1">
          <a:blip r:embed="rId5">
            <a:extLst>
              <a:ext uri="{28A0092B-C50C-407E-A947-70E740481C1C}">
                <a14:useLocalDpi xmlns:a14="http://schemas.microsoft.com/office/drawing/2010/main" val="0"/>
              </a:ext>
            </a:extLst>
          </a:blip>
          <a:srcRect l="17462" t="79444" r="41134" b="6394"/>
          <a:stretch/>
        </p:blipFill>
        <p:spPr>
          <a:xfrm>
            <a:off x="1438275" y="3981135"/>
            <a:ext cx="7134644" cy="1512413"/>
          </a:xfrm>
          <a:prstGeom prst="rect">
            <a:avLst/>
          </a:prstGeom>
        </p:spPr>
      </p:pic>
      <p:sp>
        <p:nvSpPr>
          <p:cNvPr id="2" name="Rectángulo 1"/>
          <p:cNvSpPr/>
          <p:nvPr/>
        </p:nvSpPr>
        <p:spPr>
          <a:xfrm>
            <a:off x="2507530" y="4996206"/>
            <a:ext cx="6065389" cy="497342"/>
          </a:xfrm>
          <a:prstGeom prst="rect">
            <a:avLst/>
          </a:prstGeom>
          <a:solidFill>
            <a:srgbClr val="FF0000">
              <a:alpha val="14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018163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17481" y="5951974"/>
            <a:ext cx="11279220" cy="338554"/>
          </a:xfrm>
          <a:prstGeom prst="rect">
            <a:avLst/>
          </a:prstGeom>
          <a:noFill/>
        </p:spPr>
        <p:txBody>
          <a:bodyPr wrap="square" rtlCol="0">
            <a:spAutoFit/>
          </a:bodyPr>
          <a:lstStyle/>
          <a:p>
            <a:r>
              <a:rPr lang="es-ES" sz="1600" dirty="0">
                <a:latin typeface="Times New Roman" panose="02020603050405020304" pitchFamily="18" charset="0"/>
                <a:cs typeface="Times New Roman" panose="02020603050405020304" pitchFamily="18" charset="0"/>
              </a:rPr>
              <a:t>Debido a que                             es negativa la reacción                                                                         la reacción ocurre hacia la derecha  </a:t>
            </a:r>
            <a:endParaRPr lang="en-US" sz="1600" dirty="0">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790911FB-0047-48DF-9802-294122F9994E}"/>
              </a:ext>
            </a:extLst>
          </p:cNvPr>
          <p:cNvPicPr>
            <a:picLocks noChangeAspect="1"/>
          </p:cNvPicPr>
          <p:nvPr/>
        </p:nvPicPr>
        <p:blipFill rotWithShape="1">
          <a:blip r:embed="rId3">
            <a:extLst>
              <a:ext uri="{28A0092B-C50C-407E-A947-70E740481C1C}">
                <a14:useLocalDpi xmlns:a14="http://schemas.microsoft.com/office/drawing/2010/main" val="0"/>
              </a:ext>
            </a:extLst>
          </a:blip>
          <a:srcRect l="17031" t="26668" r="42339" b="66249"/>
          <a:stretch/>
        </p:blipFill>
        <p:spPr>
          <a:xfrm>
            <a:off x="602628" y="226488"/>
            <a:ext cx="6512547" cy="733426"/>
          </a:xfrm>
          <a:prstGeom prst="rect">
            <a:avLst/>
          </a:prstGeom>
        </p:spPr>
      </p:pic>
      <p:graphicFrame>
        <p:nvGraphicFramePr>
          <p:cNvPr id="2" name="Objeto 1">
            <a:extLst>
              <a:ext uri="{FF2B5EF4-FFF2-40B4-BE49-F238E27FC236}">
                <a16:creationId xmlns:a16="http://schemas.microsoft.com/office/drawing/2014/main" id="{EA273BB9-F926-471D-99D4-BE7F3F8D2851}"/>
              </a:ext>
            </a:extLst>
          </p:cNvPr>
          <p:cNvGraphicFramePr>
            <a:graphicFrameLocks noChangeAspect="1"/>
          </p:cNvGraphicFramePr>
          <p:nvPr>
            <p:extLst>
              <p:ext uri="{D42A27DB-BD31-4B8C-83A1-F6EECF244321}">
                <p14:modId xmlns:p14="http://schemas.microsoft.com/office/powerpoint/2010/main" val="2998982195"/>
              </p:ext>
            </p:extLst>
          </p:nvPr>
        </p:nvGraphicFramePr>
        <p:xfrm>
          <a:off x="8381603" y="4104163"/>
          <a:ext cx="3081391" cy="433678"/>
        </p:xfrm>
        <a:graphic>
          <a:graphicData uri="http://schemas.openxmlformats.org/presentationml/2006/ole">
            <mc:AlternateContent xmlns:mc="http://schemas.openxmlformats.org/markup-compatibility/2006">
              <mc:Choice xmlns:v="urn:schemas-microsoft-com:vml" Requires="v">
                <p:oleObj spid="_x0000_s8273" name="Equation" r:id="rId4" imgW="1714320" imgH="241200" progId="Equation.DSMT4">
                  <p:embed/>
                </p:oleObj>
              </mc:Choice>
              <mc:Fallback>
                <p:oleObj name="Equation" r:id="rId4" imgW="1714320" imgH="241200" progId="Equation.DSMT4">
                  <p:embed/>
                  <p:pic>
                    <p:nvPicPr>
                      <p:cNvPr id="0" name=""/>
                      <p:cNvPicPr/>
                      <p:nvPr/>
                    </p:nvPicPr>
                    <p:blipFill>
                      <a:blip r:embed="rId5"/>
                      <a:stretch>
                        <a:fillRect/>
                      </a:stretch>
                    </p:blipFill>
                    <p:spPr>
                      <a:xfrm>
                        <a:off x="8381603" y="4104163"/>
                        <a:ext cx="3081391" cy="433678"/>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2563C810-E616-4EBE-913F-3B212EFE6140}"/>
              </a:ext>
            </a:extLst>
          </p:cNvPr>
          <p:cNvGraphicFramePr>
            <a:graphicFrameLocks noChangeAspect="1"/>
          </p:cNvGraphicFramePr>
          <p:nvPr>
            <p:extLst>
              <p:ext uri="{D42A27DB-BD31-4B8C-83A1-F6EECF244321}">
                <p14:modId xmlns:p14="http://schemas.microsoft.com/office/powerpoint/2010/main" val="4289268904"/>
              </p:ext>
            </p:extLst>
          </p:nvPr>
        </p:nvGraphicFramePr>
        <p:xfrm>
          <a:off x="9052743" y="1333794"/>
          <a:ext cx="2014324" cy="931636"/>
        </p:xfrm>
        <a:graphic>
          <a:graphicData uri="http://schemas.openxmlformats.org/presentationml/2006/ole">
            <mc:AlternateContent xmlns:mc="http://schemas.openxmlformats.org/markup-compatibility/2006">
              <mc:Choice xmlns:v="urn:schemas-microsoft-com:vml" Requires="v">
                <p:oleObj spid="_x0000_s8274" name="Equation" r:id="rId6" imgW="1536480" imgH="711000" progId="Equation.DSMT4">
                  <p:embed/>
                </p:oleObj>
              </mc:Choice>
              <mc:Fallback>
                <p:oleObj name="Equation" r:id="rId6" imgW="1536480" imgH="711000" progId="Equation.DSMT4">
                  <p:embed/>
                  <p:pic>
                    <p:nvPicPr>
                      <p:cNvPr id="7" name="Objeto 6">
                        <a:extLst>
                          <a:ext uri="{FF2B5EF4-FFF2-40B4-BE49-F238E27FC236}">
                            <a16:creationId xmlns:a16="http://schemas.microsoft.com/office/drawing/2014/main" id="{2563C810-E616-4EBE-913F-3B212EFE6140}"/>
                          </a:ext>
                        </a:extLst>
                      </p:cNvPr>
                      <p:cNvPicPr/>
                      <p:nvPr/>
                    </p:nvPicPr>
                    <p:blipFill>
                      <a:blip r:embed="rId7"/>
                      <a:stretch>
                        <a:fillRect/>
                      </a:stretch>
                    </p:blipFill>
                    <p:spPr>
                      <a:xfrm>
                        <a:off x="9052743" y="1333794"/>
                        <a:ext cx="2014324" cy="931636"/>
                      </a:xfrm>
                      <a:prstGeom prst="rect">
                        <a:avLst/>
                      </a:prstGeom>
                    </p:spPr>
                  </p:pic>
                </p:oleObj>
              </mc:Fallback>
            </mc:AlternateContent>
          </a:graphicData>
        </a:graphic>
      </p:graphicFrame>
      <p:graphicFrame>
        <p:nvGraphicFramePr>
          <p:cNvPr id="3" name="Objeto 2"/>
          <p:cNvGraphicFramePr>
            <a:graphicFrameLocks noChangeAspect="1"/>
          </p:cNvGraphicFramePr>
          <p:nvPr>
            <p:extLst>
              <p:ext uri="{D42A27DB-BD31-4B8C-83A1-F6EECF244321}">
                <p14:modId xmlns:p14="http://schemas.microsoft.com/office/powerpoint/2010/main" val="1527434348"/>
              </p:ext>
            </p:extLst>
          </p:nvPr>
        </p:nvGraphicFramePr>
        <p:xfrm>
          <a:off x="417480" y="1152442"/>
          <a:ext cx="6214280" cy="4591443"/>
        </p:xfrm>
        <a:graphic>
          <a:graphicData uri="http://schemas.openxmlformats.org/presentationml/2006/ole">
            <mc:AlternateContent xmlns:mc="http://schemas.openxmlformats.org/markup-compatibility/2006">
              <mc:Choice xmlns:v="urn:schemas-microsoft-com:vml" Requires="v">
                <p:oleObj spid="_x0000_s8275" name="Equation" r:id="rId8" imgW="3987720" imgH="2946240" progId="Equation.DSMT4">
                  <p:embed/>
                </p:oleObj>
              </mc:Choice>
              <mc:Fallback>
                <p:oleObj name="Equation" r:id="rId8" imgW="3987720" imgH="2946240" progId="Equation.DSMT4">
                  <p:embed/>
                  <p:pic>
                    <p:nvPicPr>
                      <p:cNvPr id="0" name=""/>
                      <p:cNvPicPr/>
                      <p:nvPr/>
                    </p:nvPicPr>
                    <p:blipFill>
                      <a:blip r:embed="rId9"/>
                      <a:stretch>
                        <a:fillRect/>
                      </a:stretch>
                    </p:blipFill>
                    <p:spPr>
                      <a:xfrm>
                        <a:off x="417480" y="1152442"/>
                        <a:ext cx="6214280" cy="4591443"/>
                      </a:xfrm>
                      <a:prstGeom prst="rect">
                        <a:avLst/>
                      </a:prstGeom>
                    </p:spPr>
                  </p:pic>
                </p:oleObj>
              </mc:Fallback>
            </mc:AlternateContent>
          </a:graphicData>
        </a:graphic>
      </p:graphicFrame>
      <p:pic>
        <p:nvPicPr>
          <p:cNvPr id="7" name="Imagen 6">
            <a:extLst>
              <a:ext uri="{FF2B5EF4-FFF2-40B4-BE49-F238E27FC236}">
                <a16:creationId xmlns:a16="http://schemas.microsoft.com/office/drawing/2014/main" id="{BC1A8252-CA48-41EC-979D-450F86717477}"/>
              </a:ext>
            </a:extLst>
          </p:cNvPr>
          <p:cNvPicPr>
            <a:picLocks noChangeAspect="1"/>
          </p:cNvPicPr>
          <p:nvPr/>
        </p:nvPicPr>
        <p:blipFill rotWithShape="1">
          <a:blip r:embed="rId10">
            <a:extLst>
              <a:ext uri="{BEBA8EAE-BF5A-486C-A8C5-ECC9F3942E4B}">
                <a14:imgProps xmlns:a14="http://schemas.microsoft.com/office/drawing/2010/main">
                  <a14:imgLayer r:embed="rId11">
                    <a14:imgEffect>
                      <a14:sharpenSoften amount="50000"/>
                    </a14:imgEffect>
                    <a14:imgEffect>
                      <a14:saturation sat="400000"/>
                    </a14:imgEffect>
                  </a14:imgLayer>
                </a14:imgProps>
              </a:ext>
              <a:ext uri="{28A0092B-C50C-407E-A947-70E740481C1C}">
                <a14:useLocalDpi xmlns:a14="http://schemas.microsoft.com/office/drawing/2010/main" val="0"/>
              </a:ext>
            </a:extLst>
          </a:blip>
          <a:srcRect l="25454" t="51055" r="46389" b="44794"/>
          <a:stretch/>
        </p:blipFill>
        <p:spPr>
          <a:xfrm>
            <a:off x="4959500" y="5951974"/>
            <a:ext cx="3651100" cy="362704"/>
          </a:xfrm>
          <a:prstGeom prst="rect">
            <a:avLst/>
          </a:prstGeom>
        </p:spPr>
      </p:pic>
      <p:graphicFrame>
        <p:nvGraphicFramePr>
          <p:cNvPr id="8" name="Objeto 7"/>
          <p:cNvGraphicFramePr>
            <a:graphicFrameLocks noChangeAspect="1"/>
          </p:cNvGraphicFramePr>
          <p:nvPr>
            <p:extLst>
              <p:ext uri="{D42A27DB-BD31-4B8C-83A1-F6EECF244321}">
                <p14:modId xmlns:p14="http://schemas.microsoft.com/office/powerpoint/2010/main" val="2447075742"/>
              </p:ext>
            </p:extLst>
          </p:nvPr>
        </p:nvGraphicFramePr>
        <p:xfrm>
          <a:off x="1644484" y="5951974"/>
          <a:ext cx="1321985" cy="353771"/>
        </p:xfrm>
        <a:graphic>
          <a:graphicData uri="http://schemas.openxmlformats.org/presentationml/2006/ole">
            <mc:AlternateContent xmlns:mc="http://schemas.openxmlformats.org/markup-compatibility/2006">
              <mc:Choice xmlns:v="urn:schemas-microsoft-com:vml" Requires="v">
                <p:oleObj spid="_x0000_s8276" name="Equation" r:id="rId12" imgW="901440" imgH="241200" progId="Equation.DSMT4">
                  <p:embed/>
                </p:oleObj>
              </mc:Choice>
              <mc:Fallback>
                <p:oleObj name="Equation" r:id="rId12" imgW="901440" imgH="241200" progId="Equation.DSMT4">
                  <p:embed/>
                  <p:pic>
                    <p:nvPicPr>
                      <p:cNvPr id="0" name=""/>
                      <p:cNvPicPr/>
                      <p:nvPr/>
                    </p:nvPicPr>
                    <p:blipFill>
                      <a:blip r:embed="rId13"/>
                      <a:stretch>
                        <a:fillRect/>
                      </a:stretch>
                    </p:blipFill>
                    <p:spPr>
                      <a:xfrm>
                        <a:off x="1644484" y="5951974"/>
                        <a:ext cx="1321985" cy="353771"/>
                      </a:xfrm>
                      <a:prstGeom prst="rect">
                        <a:avLst/>
                      </a:prstGeom>
                    </p:spPr>
                  </p:pic>
                </p:oleObj>
              </mc:Fallback>
            </mc:AlternateContent>
          </a:graphicData>
        </a:graphic>
      </p:graphicFrame>
    </p:spTree>
    <p:extLst>
      <p:ext uri="{BB962C8B-B14F-4D97-AF65-F5344CB8AC3E}">
        <p14:creationId xmlns:p14="http://schemas.microsoft.com/office/powerpoint/2010/main" val="362128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199" y="680317"/>
            <a:ext cx="10605655" cy="5951392"/>
          </a:xfrm>
        </p:spPr>
        <p:txBody>
          <a:bodyPr>
            <a:noAutofit/>
          </a:bodyPr>
          <a:lstStyle/>
          <a:p>
            <a:pPr marL="0" indent="0">
              <a:buNone/>
            </a:pPr>
            <a:r>
              <a:rPr lang="es-MX" sz="1800" b="1" dirty="0">
                <a:latin typeface="Times New Roman" panose="02020603050405020304" pitchFamily="18" charset="0"/>
                <a:cs typeface="Times New Roman" panose="02020603050405020304" pitchFamily="18" charset="0"/>
              </a:rPr>
              <a:t>Problema 1. </a:t>
            </a:r>
            <a:r>
              <a:rPr lang="es-MX" sz="1800" dirty="0">
                <a:latin typeface="Times New Roman" panose="02020603050405020304" pitchFamily="18" charset="0"/>
                <a:cs typeface="Times New Roman" panose="02020603050405020304" pitchFamily="18" charset="0"/>
              </a:rPr>
              <a:t>Una solución acuosa tiene un (H)=0.00002, determinar su pH</a:t>
            </a:r>
          </a:p>
          <a:p>
            <a:pPr marL="0" indent="0" algn="just">
              <a:buNone/>
            </a:pPr>
            <a:r>
              <a:rPr lang="es-MX" sz="1800" dirty="0">
                <a:latin typeface="Times New Roman" panose="02020603050405020304" pitchFamily="18" charset="0"/>
                <a:cs typeface="Times New Roman" panose="02020603050405020304" pitchFamily="18" charset="0"/>
              </a:rPr>
              <a:t>Recordemos que </a:t>
            </a:r>
            <a:r>
              <a:rPr lang="es-MX" sz="1800" b="1" i="1" dirty="0">
                <a:solidFill>
                  <a:srgbClr val="FF0000"/>
                </a:solidFill>
                <a:latin typeface="Times New Roman" panose="02020603050405020304" pitchFamily="18" charset="0"/>
                <a:cs typeface="Times New Roman" panose="02020603050405020304" pitchFamily="18" charset="0"/>
              </a:rPr>
              <a:t>pH=-log</a:t>
            </a:r>
            <a:r>
              <a:rPr lang="es-MX" sz="1800" b="1" i="1" baseline="-25000" dirty="0">
                <a:solidFill>
                  <a:srgbClr val="FF0000"/>
                </a:solidFill>
                <a:latin typeface="Times New Roman" panose="02020603050405020304" pitchFamily="18" charset="0"/>
                <a:cs typeface="Times New Roman" panose="02020603050405020304" pitchFamily="18" charset="0"/>
              </a:rPr>
              <a:t>10</a:t>
            </a:r>
            <a:r>
              <a:rPr lang="es-MX" sz="1800" b="1" i="1" dirty="0">
                <a:solidFill>
                  <a:srgbClr val="FF0000"/>
                </a:solidFill>
                <a:latin typeface="Times New Roman" panose="02020603050405020304" pitchFamily="18" charset="0"/>
                <a:cs typeface="Times New Roman" panose="02020603050405020304" pitchFamily="18" charset="0"/>
                <a:sym typeface="Mathematica1" panose="05000502060100000001" pitchFamily="2" charset="2"/>
              </a:rPr>
              <a:t>H</a:t>
            </a:r>
            <a:r>
              <a:rPr lang="es-MX" sz="1800" b="1" i="1" baseline="30000" dirty="0">
                <a:solidFill>
                  <a:srgbClr val="FF0000"/>
                </a:solidFill>
                <a:latin typeface="Times New Roman" panose="02020603050405020304" pitchFamily="18" charset="0"/>
                <a:cs typeface="Times New Roman" panose="02020603050405020304" pitchFamily="18" charset="0"/>
                <a:sym typeface="Mathematica1" panose="05000502060100000001" pitchFamily="2" charset="2"/>
              </a:rPr>
              <a:t>+</a:t>
            </a:r>
            <a:r>
              <a:rPr lang="es-MX" sz="1800" b="1" i="1" dirty="0">
                <a:solidFill>
                  <a:srgbClr val="FF0000"/>
                </a:solidFill>
                <a:latin typeface="Times New Roman" panose="02020603050405020304" pitchFamily="18" charset="0"/>
                <a:cs typeface="Times New Roman" panose="02020603050405020304" pitchFamily="18" charset="0"/>
                <a:sym typeface="Mathematica1" panose="05000502060100000001" pitchFamily="2" charset="2"/>
              </a:rPr>
              <a:t></a:t>
            </a:r>
            <a:r>
              <a:rPr lang="es-MX" sz="1800" dirty="0">
                <a:latin typeface="Times New Roman" panose="02020603050405020304" pitchFamily="18" charset="0"/>
                <a:cs typeface="Times New Roman" panose="02020603050405020304" pitchFamily="18" charset="0"/>
                <a:sym typeface="Mathematica1" panose="05000502060100000001" pitchFamily="2" charset="2"/>
              </a:rPr>
              <a:t>, utilizando esta ecuación, solo hay que sustituir la concentración de H</a:t>
            </a:r>
            <a:r>
              <a:rPr lang="es-MX" sz="1800" baseline="30000" dirty="0">
                <a:latin typeface="Times New Roman" panose="02020603050405020304" pitchFamily="18" charset="0"/>
                <a:cs typeface="Times New Roman" panose="02020603050405020304" pitchFamily="18" charset="0"/>
                <a:sym typeface="Mathematica1" panose="05000502060100000001" pitchFamily="2" charset="2"/>
              </a:rPr>
              <a:t>+</a:t>
            </a:r>
            <a:r>
              <a:rPr lang="es-MX" sz="1800" dirty="0">
                <a:latin typeface="Times New Roman" panose="02020603050405020304" pitchFamily="18" charset="0"/>
                <a:cs typeface="Times New Roman" panose="02020603050405020304" pitchFamily="18" charset="0"/>
                <a:sym typeface="Mathematica1" panose="05000502060100000001" pitchFamily="2" charset="2"/>
              </a:rPr>
              <a:t> y despejar el pH. Para esto hay que convertir primero</a:t>
            </a:r>
            <a:r>
              <a:rPr lang="es-MX" sz="1800" b="1" u="sng" dirty="0">
                <a:latin typeface="Times New Roman" panose="02020603050405020304" pitchFamily="18" charset="0"/>
                <a:cs typeface="Times New Roman" panose="02020603050405020304" pitchFamily="18" charset="0"/>
                <a:sym typeface="Mathematica1" panose="05000502060100000001" pitchFamily="2" charset="2"/>
              </a:rPr>
              <a:t> 0.00002 </a:t>
            </a:r>
            <a:r>
              <a:rPr lang="es-MX" sz="1800" dirty="0">
                <a:latin typeface="Times New Roman" panose="02020603050405020304" pitchFamily="18" charset="0"/>
                <a:cs typeface="Times New Roman" panose="02020603050405020304" pitchFamily="18" charset="0"/>
                <a:sym typeface="Mathematica1" panose="05000502060100000001" pitchFamily="2" charset="2"/>
              </a:rPr>
              <a:t>a forma exponencial o científica de la siguiente forma 2.0x10</a:t>
            </a:r>
            <a:r>
              <a:rPr lang="es-MX" sz="1800" baseline="30000" dirty="0">
                <a:latin typeface="Times New Roman" panose="02020603050405020304" pitchFamily="18" charset="0"/>
                <a:cs typeface="Times New Roman" panose="02020603050405020304" pitchFamily="18" charset="0"/>
                <a:sym typeface="Mathematica1" panose="05000502060100000001" pitchFamily="2" charset="2"/>
              </a:rPr>
              <a:t>-5</a:t>
            </a:r>
            <a:r>
              <a:rPr lang="es-MX" sz="1800" dirty="0">
                <a:latin typeface="Times New Roman" panose="02020603050405020304" pitchFamily="18" charset="0"/>
                <a:cs typeface="Times New Roman" panose="02020603050405020304" pitchFamily="18" charset="0"/>
                <a:sym typeface="Mathematica1" panose="05000502060100000001" pitchFamily="2" charset="2"/>
              </a:rPr>
              <a:t>. Así H</a:t>
            </a:r>
            <a:r>
              <a:rPr lang="es-MX" sz="1800" baseline="30000" dirty="0">
                <a:latin typeface="Times New Roman" panose="02020603050405020304" pitchFamily="18" charset="0"/>
                <a:cs typeface="Times New Roman" panose="02020603050405020304" pitchFamily="18" charset="0"/>
                <a:sym typeface="Mathematica1" panose="05000502060100000001" pitchFamily="2" charset="2"/>
              </a:rPr>
              <a:t>+</a:t>
            </a:r>
            <a:r>
              <a:rPr lang="es-MX" sz="1800" dirty="0">
                <a:latin typeface="Times New Roman" panose="02020603050405020304" pitchFamily="18" charset="0"/>
                <a:cs typeface="Times New Roman" panose="02020603050405020304" pitchFamily="18" charset="0"/>
                <a:sym typeface="Mathematica1" panose="05000502060100000001" pitchFamily="2" charset="2"/>
              </a:rPr>
              <a:t>=2.0x10</a:t>
            </a:r>
            <a:r>
              <a:rPr lang="es-MX" sz="1800" baseline="30000" dirty="0">
                <a:latin typeface="Times New Roman" panose="02020603050405020304" pitchFamily="18" charset="0"/>
                <a:cs typeface="Times New Roman" panose="02020603050405020304" pitchFamily="18" charset="0"/>
                <a:sym typeface="Mathematica1" panose="05000502060100000001" pitchFamily="2" charset="2"/>
              </a:rPr>
              <a:t>-5</a:t>
            </a:r>
            <a:r>
              <a:rPr lang="es-MX" sz="1800" dirty="0">
                <a:latin typeface="Times New Roman" panose="02020603050405020304" pitchFamily="18" charset="0"/>
                <a:cs typeface="Times New Roman" panose="02020603050405020304" pitchFamily="18" charset="0"/>
                <a:sym typeface="Mathematica1" panose="05000502060100000001" pitchFamily="2" charset="2"/>
              </a:rPr>
              <a:t> y sustituimos.</a:t>
            </a:r>
          </a:p>
          <a:p>
            <a:pPr marL="0" indent="0" algn="just">
              <a:buNone/>
            </a:pPr>
            <a:endParaRPr lang="es-MX" sz="1800" dirty="0">
              <a:latin typeface="Times New Roman" panose="02020603050405020304" pitchFamily="18" charset="0"/>
              <a:cs typeface="Times New Roman" panose="02020603050405020304" pitchFamily="18" charset="0"/>
              <a:sym typeface="Mathematica1" panose="05000502060100000001" pitchFamily="2" charset="2"/>
            </a:endParaRPr>
          </a:p>
          <a:p>
            <a:pPr marL="0" indent="0" algn="just">
              <a:buNone/>
            </a:pPr>
            <a:endParaRPr lang="es-MX" sz="1800" dirty="0">
              <a:latin typeface="Times New Roman" panose="02020603050405020304" pitchFamily="18" charset="0"/>
              <a:cs typeface="Times New Roman" panose="02020603050405020304" pitchFamily="18" charset="0"/>
              <a:sym typeface="Mathematica1" panose="05000502060100000001" pitchFamily="2" charset="2"/>
            </a:endParaRPr>
          </a:p>
          <a:p>
            <a:pPr marL="0" indent="0" algn="just">
              <a:buNone/>
            </a:pPr>
            <a:endParaRPr lang="es-MX" sz="1800" dirty="0">
              <a:latin typeface="Times New Roman" panose="02020603050405020304" pitchFamily="18" charset="0"/>
              <a:cs typeface="Times New Roman" panose="02020603050405020304" pitchFamily="18" charset="0"/>
              <a:sym typeface="Mathematica1" panose="05000502060100000001" pitchFamily="2" charset="2"/>
            </a:endParaRPr>
          </a:p>
          <a:p>
            <a:pPr marL="0" indent="0" algn="just">
              <a:buNone/>
            </a:pPr>
            <a:endParaRPr lang="es-MX" sz="1800" dirty="0">
              <a:latin typeface="Times New Roman" panose="02020603050405020304" pitchFamily="18" charset="0"/>
              <a:cs typeface="Times New Roman" panose="02020603050405020304" pitchFamily="18" charset="0"/>
              <a:sym typeface="Mathematica1" panose="05000502060100000001" pitchFamily="2" charset="2"/>
            </a:endParaRPr>
          </a:p>
          <a:p>
            <a:pPr marL="0" indent="0" algn="just">
              <a:buNone/>
            </a:pPr>
            <a:r>
              <a:rPr lang="es-MX" sz="1800" b="1" dirty="0">
                <a:latin typeface="Times New Roman" panose="02020603050405020304" pitchFamily="18" charset="0"/>
                <a:cs typeface="Times New Roman" panose="02020603050405020304" pitchFamily="18" charset="0"/>
              </a:rPr>
              <a:t>Problema 2</a:t>
            </a:r>
            <a:endParaRPr lang="es-MX" sz="1800" dirty="0">
              <a:latin typeface="Times New Roman" panose="02020603050405020304" pitchFamily="18" charset="0"/>
              <a:cs typeface="Times New Roman" panose="02020603050405020304" pitchFamily="18" charset="0"/>
            </a:endParaRPr>
          </a:p>
          <a:p>
            <a:pPr marL="0" indent="0" algn="just">
              <a:buNone/>
            </a:pPr>
            <a:r>
              <a:rPr lang="es-MX" sz="1800" dirty="0">
                <a:latin typeface="Times New Roman" panose="02020603050405020304" pitchFamily="18" charset="0"/>
                <a:cs typeface="Times New Roman" panose="02020603050405020304" pitchFamily="18" charset="0"/>
              </a:rPr>
              <a:t>Aplicamos la misma ecuación  </a:t>
            </a:r>
            <a:r>
              <a:rPr lang="es-MX" sz="1800" b="1" i="1" dirty="0">
                <a:solidFill>
                  <a:srgbClr val="FF0000"/>
                </a:solidFill>
                <a:latin typeface="Times New Roman" panose="02020603050405020304" pitchFamily="18" charset="0"/>
                <a:cs typeface="Times New Roman" panose="02020603050405020304" pitchFamily="18" charset="0"/>
              </a:rPr>
              <a:t>pH=-log</a:t>
            </a:r>
            <a:r>
              <a:rPr lang="es-MX" sz="1800" b="1" i="1" baseline="-25000" dirty="0">
                <a:solidFill>
                  <a:srgbClr val="FF0000"/>
                </a:solidFill>
                <a:latin typeface="Times New Roman" panose="02020603050405020304" pitchFamily="18" charset="0"/>
                <a:cs typeface="Times New Roman" panose="02020603050405020304" pitchFamily="18" charset="0"/>
              </a:rPr>
              <a:t>10</a:t>
            </a:r>
            <a:r>
              <a:rPr lang="es-MX" sz="1800" b="1" i="1" dirty="0">
                <a:solidFill>
                  <a:srgbClr val="FF0000"/>
                </a:solidFill>
                <a:latin typeface="Times New Roman" panose="02020603050405020304" pitchFamily="18" charset="0"/>
                <a:cs typeface="Times New Roman" panose="02020603050405020304" pitchFamily="18" charset="0"/>
                <a:sym typeface="Mathematica1" panose="05000502060100000001" pitchFamily="2" charset="2"/>
              </a:rPr>
              <a:t>H</a:t>
            </a:r>
            <a:r>
              <a:rPr lang="es-MX" sz="1800" b="1" i="1" baseline="30000" dirty="0">
                <a:solidFill>
                  <a:srgbClr val="FF0000"/>
                </a:solidFill>
                <a:latin typeface="Times New Roman" panose="02020603050405020304" pitchFamily="18" charset="0"/>
                <a:cs typeface="Times New Roman" panose="02020603050405020304" pitchFamily="18" charset="0"/>
                <a:sym typeface="Mathematica1" panose="05000502060100000001" pitchFamily="2" charset="2"/>
              </a:rPr>
              <a:t>+</a:t>
            </a:r>
            <a:r>
              <a:rPr lang="es-MX" sz="1800" b="1" i="1" dirty="0">
                <a:solidFill>
                  <a:srgbClr val="FF0000"/>
                </a:solidFill>
                <a:latin typeface="Times New Roman" panose="02020603050405020304" pitchFamily="18" charset="0"/>
                <a:cs typeface="Times New Roman" panose="02020603050405020304" pitchFamily="18" charset="0"/>
                <a:sym typeface="Mathematica1" panose="05000502060100000001" pitchFamily="2" charset="2"/>
              </a:rPr>
              <a:t></a:t>
            </a:r>
            <a:r>
              <a:rPr lang="es-MX" sz="1800" dirty="0">
                <a:latin typeface="Times New Roman" panose="02020603050405020304" pitchFamily="18" charset="0"/>
                <a:cs typeface="Times New Roman" panose="02020603050405020304" pitchFamily="18" charset="0"/>
              </a:rPr>
              <a:t>,  pero  ahora despejamos H</a:t>
            </a:r>
            <a:r>
              <a:rPr lang="es-MX" sz="1800" baseline="30000" dirty="0">
                <a:latin typeface="Times New Roman" panose="02020603050405020304" pitchFamily="18" charset="0"/>
                <a:cs typeface="Times New Roman" panose="02020603050405020304" pitchFamily="18" charset="0"/>
              </a:rPr>
              <a:t>+</a:t>
            </a: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dirty="0">
              <a:latin typeface="Times New Roman" panose="02020603050405020304" pitchFamily="18" charset="0"/>
              <a:cs typeface="Times New Roman" panose="02020603050405020304" pitchFamily="18" charset="0"/>
            </a:endParaRPr>
          </a:p>
        </p:txBody>
      </p:sp>
      <p:graphicFrame>
        <p:nvGraphicFramePr>
          <p:cNvPr id="4" name="Objeto 3"/>
          <p:cNvGraphicFramePr>
            <a:graphicFrameLocks noChangeAspect="1"/>
          </p:cNvGraphicFramePr>
          <p:nvPr/>
        </p:nvGraphicFramePr>
        <p:xfrm>
          <a:off x="4063136" y="2097015"/>
          <a:ext cx="3446316" cy="1447453"/>
        </p:xfrm>
        <a:graphic>
          <a:graphicData uri="http://schemas.openxmlformats.org/presentationml/2006/ole">
            <mc:AlternateContent xmlns:mc="http://schemas.openxmlformats.org/markup-compatibility/2006">
              <mc:Choice xmlns:v="urn:schemas-microsoft-com:vml" Requires="v">
                <p:oleObj spid="_x0000_s12318" name="Equation" r:id="rId3" imgW="1904760" imgH="799920" progId="Equation.DSMT4">
                  <p:embed/>
                </p:oleObj>
              </mc:Choice>
              <mc:Fallback>
                <p:oleObj name="Equation" r:id="rId3" imgW="1904760" imgH="799920" progId="Equation.DSMT4">
                  <p:embed/>
                  <p:pic>
                    <p:nvPicPr>
                      <p:cNvPr id="4" name="Objeto 3"/>
                      <p:cNvPicPr/>
                      <p:nvPr/>
                    </p:nvPicPr>
                    <p:blipFill>
                      <a:blip r:embed="rId4"/>
                      <a:stretch>
                        <a:fillRect/>
                      </a:stretch>
                    </p:blipFill>
                    <p:spPr>
                      <a:xfrm>
                        <a:off x="4063136" y="2097015"/>
                        <a:ext cx="3446316" cy="1447453"/>
                      </a:xfrm>
                      <a:prstGeom prst="rect">
                        <a:avLst/>
                      </a:prstGeom>
                    </p:spPr>
                  </p:pic>
                </p:oleObj>
              </mc:Fallback>
            </mc:AlternateContent>
          </a:graphicData>
        </a:graphic>
      </p:graphicFrame>
      <p:graphicFrame>
        <p:nvGraphicFramePr>
          <p:cNvPr id="6" name="Objeto 5"/>
          <p:cNvGraphicFramePr>
            <a:graphicFrameLocks noChangeAspect="1"/>
          </p:cNvGraphicFramePr>
          <p:nvPr/>
        </p:nvGraphicFramePr>
        <p:xfrm>
          <a:off x="2731222" y="4442691"/>
          <a:ext cx="5692775" cy="1477963"/>
        </p:xfrm>
        <a:graphic>
          <a:graphicData uri="http://schemas.openxmlformats.org/presentationml/2006/ole">
            <mc:AlternateContent xmlns:mc="http://schemas.openxmlformats.org/markup-compatibility/2006">
              <mc:Choice xmlns:v="urn:schemas-microsoft-com:vml" Requires="v">
                <p:oleObj spid="_x0000_s12319" name="Equation" r:id="rId5" imgW="3085920" imgH="799920" progId="Equation.DSMT4">
                  <p:embed/>
                </p:oleObj>
              </mc:Choice>
              <mc:Fallback>
                <p:oleObj name="Equation" r:id="rId5" imgW="3085920" imgH="799920" progId="Equation.DSMT4">
                  <p:embed/>
                  <p:pic>
                    <p:nvPicPr>
                      <p:cNvPr id="6" name="Objeto 5"/>
                      <p:cNvPicPr/>
                      <p:nvPr/>
                    </p:nvPicPr>
                    <p:blipFill>
                      <a:blip r:embed="rId6"/>
                      <a:stretch>
                        <a:fillRect/>
                      </a:stretch>
                    </p:blipFill>
                    <p:spPr>
                      <a:xfrm>
                        <a:off x="2731222" y="4442691"/>
                        <a:ext cx="5692775" cy="1477963"/>
                      </a:xfrm>
                      <a:prstGeom prst="rect">
                        <a:avLst/>
                      </a:prstGeom>
                    </p:spPr>
                  </p:pic>
                </p:oleObj>
              </mc:Fallback>
            </mc:AlternateContent>
          </a:graphicData>
        </a:graphic>
      </p:graphicFrame>
    </p:spTree>
    <p:extLst>
      <p:ext uri="{BB962C8B-B14F-4D97-AF65-F5344CB8AC3E}">
        <p14:creationId xmlns:p14="http://schemas.microsoft.com/office/powerpoint/2010/main" val="2184622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6818" y="343432"/>
            <a:ext cx="10605655" cy="5951392"/>
          </a:xfrm>
        </p:spPr>
        <p:txBody>
          <a:bodyPr>
            <a:noAutofit/>
          </a:bodyPr>
          <a:lstStyle/>
          <a:p>
            <a:pPr marL="0" indent="0">
              <a:buNone/>
            </a:pPr>
            <a:r>
              <a:rPr lang="es-MX" sz="1800" b="1" dirty="0">
                <a:latin typeface="Times New Roman" panose="02020603050405020304" pitchFamily="18" charset="0"/>
                <a:cs typeface="Times New Roman" panose="02020603050405020304" pitchFamily="18" charset="0"/>
              </a:rPr>
              <a:t>Problema 3</a:t>
            </a:r>
          </a:p>
          <a:p>
            <a:pPr marL="0" indent="0" algn="just">
              <a:buNone/>
            </a:pPr>
            <a:r>
              <a:rPr lang="es-MX" sz="1800" dirty="0">
                <a:latin typeface="Times New Roman" panose="02020603050405020304" pitchFamily="18" charset="0"/>
                <a:cs typeface="Times New Roman" panose="02020603050405020304" pitchFamily="18" charset="0"/>
                <a:sym typeface="Mathematica1" panose="05000502060100000001" pitchFamily="2" charset="2"/>
              </a:rPr>
              <a:t>Tenemos la reacción Cu↔Cu</a:t>
            </a:r>
            <a:r>
              <a:rPr lang="es-MX" sz="1800" baseline="30000" dirty="0">
                <a:latin typeface="Times New Roman" panose="02020603050405020304" pitchFamily="18" charset="0"/>
                <a:cs typeface="Times New Roman" panose="02020603050405020304" pitchFamily="18" charset="0"/>
                <a:sym typeface="Mathematica1" panose="05000502060100000001" pitchFamily="2" charset="2"/>
              </a:rPr>
              <a:t>2+</a:t>
            </a:r>
            <a:r>
              <a:rPr lang="es-MX" sz="1800" dirty="0">
                <a:latin typeface="Times New Roman" panose="02020603050405020304" pitchFamily="18" charset="0"/>
                <a:cs typeface="Times New Roman" panose="02020603050405020304" pitchFamily="18" charset="0"/>
                <a:sym typeface="Mathematica1" panose="05000502060100000001" pitchFamily="2" charset="2"/>
              </a:rPr>
              <a:t>+2e</a:t>
            </a:r>
            <a:r>
              <a:rPr lang="es-MX" sz="1800" baseline="30000" dirty="0">
                <a:latin typeface="Times New Roman" panose="02020603050405020304" pitchFamily="18" charset="0"/>
                <a:cs typeface="Times New Roman" panose="02020603050405020304" pitchFamily="18" charset="0"/>
                <a:sym typeface="Mathematica1" panose="05000502060100000001" pitchFamily="2" charset="2"/>
              </a:rPr>
              <a:t>-</a:t>
            </a:r>
            <a:r>
              <a:rPr lang="es-MX" sz="1800" dirty="0">
                <a:latin typeface="Times New Roman" panose="02020603050405020304" pitchFamily="18" charset="0"/>
                <a:cs typeface="Times New Roman" panose="02020603050405020304" pitchFamily="18" charset="0"/>
                <a:sym typeface="Mathematica1" panose="05000502060100000001" pitchFamily="2" charset="2"/>
              </a:rPr>
              <a:t> en presencia del electrodo estándar de hidrogeno </a:t>
            </a:r>
          </a:p>
          <a:p>
            <a:pPr marL="0" indent="0" algn="just">
              <a:buNone/>
            </a:pPr>
            <a:endParaRPr lang="es-MX" sz="1800" dirty="0">
              <a:latin typeface="Times New Roman" panose="02020603050405020304" pitchFamily="18" charset="0"/>
              <a:cs typeface="Times New Roman" panose="02020603050405020304" pitchFamily="18" charset="0"/>
              <a:sym typeface="Mathematica1" panose="05000502060100000001" pitchFamily="2" charset="2"/>
            </a:endParaRPr>
          </a:p>
          <a:p>
            <a:pPr marL="0" indent="0" algn="just">
              <a:buNone/>
            </a:pPr>
            <a:endParaRPr lang="es-MX" sz="1800" dirty="0">
              <a:latin typeface="Times New Roman" panose="02020603050405020304" pitchFamily="18" charset="0"/>
              <a:cs typeface="Times New Roman" panose="02020603050405020304" pitchFamily="18" charset="0"/>
              <a:sym typeface="Mathematica1" panose="05000502060100000001" pitchFamily="2" charset="2"/>
            </a:endParaRPr>
          </a:p>
          <a:p>
            <a:pPr marL="0" indent="0" algn="just">
              <a:buNone/>
            </a:pPr>
            <a:endParaRPr lang="es-MX" sz="1800" dirty="0">
              <a:latin typeface="Times New Roman" panose="02020603050405020304" pitchFamily="18" charset="0"/>
              <a:cs typeface="Times New Roman" panose="02020603050405020304" pitchFamily="18" charset="0"/>
              <a:sym typeface="Mathematica1" panose="05000502060100000001" pitchFamily="2" charset="2"/>
            </a:endParaRPr>
          </a:p>
          <a:p>
            <a:pPr marL="0" indent="0" algn="just">
              <a:buNone/>
            </a:pPr>
            <a:endParaRPr lang="es-MX" sz="1800" dirty="0">
              <a:latin typeface="Times New Roman" panose="02020603050405020304" pitchFamily="18" charset="0"/>
              <a:cs typeface="Times New Roman" panose="02020603050405020304" pitchFamily="18" charset="0"/>
              <a:sym typeface="Mathematica1" panose="05000502060100000001" pitchFamily="2" charset="2"/>
            </a:endParaRPr>
          </a:p>
          <a:p>
            <a:pPr marL="0" indent="0" algn="just">
              <a:buNone/>
            </a:pPr>
            <a:endParaRPr lang="es-MX" sz="1800" b="1" dirty="0">
              <a:latin typeface="Times New Roman" panose="02020603050405020304" pitchFamily="18" charset="0"/>
              <a:cs typeface="Times New Roman" panose="02020603050405020304" pitchFamily="18" charset="0"/>
            </a:endParaRPr>
          </a:p>
          <a:p>
            <a:pPr marL="0" indent="0" algn="just">
              <a:buNone/>
            </a:pPr>
            <a:endParaRPr lang="es-MX" sz="1800" b="1" dirty="0">
              <a:latin typeface="Times New Roman" panose="02020603050405020304" pitchFamily="18" charset="0"/>
              <a:cs typeface="Times New Roman" panose="02020603050405020304" pitchFamily="18" charset="0"/>
            </a:endParaRPr>
          </a:p>
          <a:p>
            <a:pPr marL="0" indent="0" algn="just">
              <a:buNone/>
            </a:pPr>
            <a:endParaRPr lang="es-MX" sz="1800" b="1" dirty="0">
              <a:latin typeface="Times New Roman" panose="02020603050405020304" pitchFamily="18" charset="0"/>
              <a:cs typeface="Times New Roman" panose="02020603050405020304" pitchFamily="18" charset="0"/>
            </a:endParaRPr>
          </a:p>
          <a:p>
            <a:pPr marL="0" indent="0" algn="just">
              <a:buNone/>
            </a:pPr>
            <a:r>
              <a:rPr lang="es-MX" sz="1800" dirty="0">
                <a:latin typeface="Times New Roman" panose="02020603050405020304" pitchFamily="18" charset="0"/>
                <a:cs typeface="Times New Roman" panose="02020603050405020304" pitchFamily="18" charset="0"/>
              </a:rPr>
              <a:t>La constante de equilibrio para la reacción de celda es.                                 Determinar el valor de K para una concentración de Cu</a:t>
            </a:r>
            <a:r>
              <a:rPr lang="es-MX" sz="1800" baseline="30000" dirty="0">
                <a:latin typeface="Times New Roman" panose="02020603050405020304" pitchFamily="18" charset="0"/>
                <a:cs typeface="Times New Roman" panose="02020603050405020304" pitchFamily="18" charset="0"/>
              </a:rPr>
              <a:t>2+</a:t>
            </a:r>
            <a:r>
              <a:rPr lang="es-MX" sz="1800" dirty="0">
                <a:latin typeface="Times New Roman" panose="02020603050405020304" pitchFamily="18" charset="0"/>
                <a:cs typeface="Times New Roman" panose="02020603050405020304" pitchFamily="18" charset="0"/>
              </a:rPr>
              <a:t>=0.001</a:t>
            </a:r>
          </a:p>
          <a:p>
            <a:pPr marL="0" indent="0" algn="just">
              <a:buNone/>
            </a:pPr>
            <a:endParaRPr lang="es-MX" sz="1800" dirty="0">
              <a:latin typeface="Times New Roman" panose="02020603050405020304" pitchFamily="18" charset="0"/>
              <a:cs typeface="Times New Roman" panose="02020603050405020304" pitchFamily="18" charset="0"/>
            </a:endParaRPr>
          </a:p>
          <a:p>
            <a:pPr marL="0" indent="0" algn="just">
              <a:buNone/>
            </a:pPr>
            <a:r>
              <a:rPr lang="es-MX" sz="1800" dirty="0">
                <a:latin typeface="Times New Roman" panose="02020603050405020304" pitchFamily="18" charset="0"/>
                <a:cs typeface="Times New Roman" panose="02020603050405020304" pitchFamily="18" charset="0"/>
              </a:rPr>
              <a:t>Para el siguiente paso utilizamos la ecuación de </a:t>
            </a:r>
            <a:r>
              <a:rPr lang="es-MX" sz="1800" dirty="0" err="1">
                <a:latin typeface="Times New Roman" panose="02020603050405020304" pitchFamily="18" charset="0"/>
                <a:cs typeface="Times New Roman" panose="02020603050405020304" pitchFamily="18" charset="0"/>
              </a:rPr>
              <a:t>Nernst</a:t>
            </a:r>
            <a:r>
              <a:rPr lang="es-MX" sz="1800" dirty="0">
                <a:latin typeface="Times New Roman" panose="02020603050405020304" pitchFamily="18" charset="0"/>
                <a:cs typeface="Times New Roman" panose="02020603050405020304" pitchFamily="18" charset="0"/>
              </a:rPr>
              <a:t>                                                         y sustituimos valores</a:t>
            </a: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r>
              <a:rPr lang="es-MX" sz="1800" dirty="0">
                <a:latin typeface="Times New Roman" panose="02020603050405020304" pitchFamily="18" charset="0"/>
                <a:cs typeface="Times New Roman" panose="02020603050405020304" pitchFamily="18" charset="0"/>
              </a:rPr>
              <a:t>                                                                                   ….continuamos en la siguiente transparencia</a:t>
            </a: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dirty="0">
              <a:latin typeface="Times New Roman" panose="02020603050405020304" pitchFamily="18" charset="0"/>
              <a:cs typeface="Times New Roman" panose="02020603050405020304" pitchFamily="18" charset="0"/>
            </a:endParaRPr>
          </a:p>
        </p:txBody>
      </p:sp>
      <p:pic>
        <p:nvPicPr>
          <p:cNvPr id="7" name="Picture 3"/>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16818" y="1040800"/>
            <a:ext cx="2028112" cy="211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Objeto 4"/>
          <p:cNvGraphicFramePr>
            <a:graphicFrameLocks noChangeAspect="1"/>
          </p:cNvGraphicFramePr>
          <p:nvPr/>
        </p:nvGraphicFramePr>
        <p:xfrm>
          <a:off x="2892208" y="1346651"/>
          <a:ext cx="4712008" cy="1309921"/>
        </p:xfrm>
        <a:graphic>
          <a:graphicData uri="http://schemas.openxmlformats.org/presentationml/2006/ole">
            <mc:AlternateContent xmlns:mc="http://schemas.openxmlformats.org/markup-compatibility/2006">
              <mc:Choice xmlns:v="urn:schemas-microsoft-com:vml" Requires="v">
                <p:oleObj spid="_x0000_s13384" name="Equation" r:id="rId5" imgW="3060360" imgH="850680" progId="Equation.DSMT4">
                  <p:embed/>
                </p:oleObj>
              </mc:Choice>
              <mc:Fallback>
                <p:oleObj name="Equation" r:id="rId5" imgW="3060360" imgH="850680" progId="Equation.DSMT4">
                  <p:embed/>
                  <p:pic>
                    <p:nvPicPr>
                      <p:cNvPr id="5" name="Objeto 4"/>
                      <p:cNvPicPr/>
                      <p:nvPr/>
                    </p:nvPicPr>
                    <p:blipFill>
                      <a:blip r:embed="rId6"/>
                      <a:stretch>
                        <a:fillRect/>
                      </a:stretch>
                    </p:blipFill>
                    <p:spPr>
                      <a:xfrm>
                        <a:off x="2892208" y="1346651"/>
                        <a:ext cx="4712008" cy="1309921"/>
                      </a:xfrm>
                      <a:prstGeom prst="rect">
                        <a:avLst/>
                      </a:prstGeom>
                    </p:spPr>
                  </p:pic>
                </p:oleObj>
              </mc:Fallback>
            </mc:AlternateContent>
          </a:graphicData>
        </a:graphic>
      </p:graphicFrame>
      <p:graphicFrame>
        <p:nvGraphicFramePr>
          <p:cNvPr id="8" name="Objeto 7"/>
          <p:cNvGraphicFramePr>
            <a:graphicFrameLocks noChangeAspect="1"/>
          </p:cNvGraphicFramePr>
          <p:nvPr/>
        </p:nvGraphicFramePr>
        <p:xfrm>
          <a:off x="2822659" y="2714967"/>
          <a:ext cx="6832600" cy="881063"/>
        </p:xfrm>
        <a:graphic>
          <a:graphicData uri="http://schemas.openxmlformats.org/presentationml/2006/ole">
            <mc:AlternateContent xmlns:mc="http://schemas.openxmlformats.org/markup-compatibility/2006">
              <mc:Choice xmlns:v="urn:schemas-microsoft-com:vml" Requires="v">
                <p:oleObj spid="_x0000_s13385" name="Equation" r:id="rId7" imgW="3543120" imgH="457200" progId="Equation.DSMT4">
                  <p:embed/>
                </p:oleObj>
              </mc:Choice>
              <mc:Fallback>
                <p:oleObj name="Equation" r:id="rId7" imgW="3543120" imgH="457200" progId="Equation.DSMT4">
                  <p:embed/>
                  <p:pic>
                    <p:nvPicPr>
                      <p:cNvPr id="8" name="Objeto 7"/>
                      <p:cNvPicPr/>
                      <p:nvPr/>
                    </p:nvPicPr>
                    <p:blipFill>
                      <a:blip r:embed="rId8"/>
                      <a:stretch>
                        <a:fillRect/>
                      </a:stretch>
                    </p:blipFill>
                    <p:spPr>
                      <a:xfrm>
                        <a:off x="2822659" y="2714967"/>
                        <a:ext cx="6832600" cy="881063"/>
                      </a:xfrm>
                      <a:prstGeom prst="rect">
                        <a:avLst/>
                      </a:prstGeom>
                    </p:spPr>
                  </p:pic>
                </p:oleObj>
              </mc:Fallback>
            </mc:AlternateContent>
          </a:graphicData>
        </a:graphic>
      </p:graphicFrame>
      <p:graphicFrame>
        <p:nvGraphicFramePr>
          <p:cNvPr id="9" name="Objeto 8"/>
          <p:cNvGraphicFramePr>
            <a:graphicFrameLocks noChangeAspect="1"/>
          </p:cNvGraphicFramePr>
          <p:nvPr/>
        </p:nvGraphicFramePr>
        <p:xfrm>
          <a:off x="5854726" y="3502946"/>
          <a:ext cx="1682750" cy="763587"/>
        </p:xfrm>
        <a:graphic>
          <a:graphicData uri="http://schemas.openxmlformats.org/presentationml/2006/ole">
            <mc:AlternateContent xmlns:mc="http://schemas.openxmlformats.org/markup-compatibility/2006">
              <mc:Choice xmlns:v="urn:schemas-microsoft-com:vml" Requires="v">
                <p:oleObj spid="_x0000_s13386" name="Equation" r:id="rId9" imgW="1257120" imgH="571320" progId="Equation.DSMT4">
                  <p:embed/>
                </p:oleObj>
              </mc:Choice>
              <mc:Fallback>
                <p:oleObj name="Equation" r:id="rId9" imgW="1257120" imgH="571320" progId="Equation.DSMT4">
                  <p:embed/>
                  <p:pic>
                    <p:nvPicPr>
                      <p:cNvPr id="9" name="Objeto 8"/>
                      <p:cNvPicPr/>
                      <p:nvPr/>
                    </p:nvPicPr>
                    <p:blipFill>
                      <a:blip r:embed="rId10"/>
                      <a:stretch>
                        <a:fillRect/>
                      </a:stretch>
                    </p:blipFill>
                    <p:spPr>
                      <a:xfrm>
                        <a:off x="5854726" y="3502946"/>
                        <a:ext cx="1682750" cy="763587"/>
                      </a:xfrm>
                      <a:prstGeom prst="rect">
                        <a:avLst/>
                      </a:prstGeom>
                    </p:spPr>
                  </p:pic>
                </p:oleObj>
              </mc:Fallback>
            </mc:AlternateContent>
          </a:graphicData>
        </a:graphic>
      </p:graphicFrame>
      <p:graphicFrame>
        <p:nvGraphicFramePr>
          <p:cNvPr id="10" name="Objeto 9"/>
          <p:cNvGraphicFramePr>
            <a:graphicFrameLocks noChangeAspect="1"/>
          </p:cNvGraphicFramePr>
          <p:nvPr/>
        </p:nvGraphicFramePr>
        <p:xfrm>
          <a:off x="6072488" y="4618417"/>
          <a:ext cx="2757488" cy="620713"/>
        </p:xfrm>
        <a:graphic>
          <a:graphicData uri="http://schemas.openxmlformats.org/presentationml/2006/ole">
            <mc:AlternateContent xmlns:mc="http://schemas.openxmlformats.org/markup-compatibility/2006">
              <mc:Choice xmlns:v="urn:schemas-microsoft-com:vml" Requires="v">
                <p:oleObj spid="_x0000_s13387" name="Equation" r:id="rId11" imgW="1752480" imgH="393480" progId="Equation.DSMT4">
                  <p:embed/>
                </p:oleObj>
              </mc:Choice>
              <mc:Fallback>
                <p:oleObj name="Equation" r:id="rId11" imgW="1752480" imgH="393480" progId="Equation.DSMT4">
                  <p:embed/>
                  <p:pic>
                    <p:nvPicPr>
                      <p:cNvPr id="10" name="Objeto 9"/>
                      <p:cNvPicPr/>
                      <p:nvPr/>
                    </p:nvPicPr>
                    <p:blipFill>
                      <a:blip r:embed="rId12"/>
                      <a:stretch>
                        <a:fillRect/>
                      </a:stretch>
                    </p:blipFill>
                    <p:spPr>
                      <a:xfrm>
                        <a:off x="6072488" y="4618417"/>
                        <a:ext cx="2757488" cy="620713"/>
                      </a:xfrm>
                      <a:prstGeom prst="rect">
                        <a:avLst/>
                      </a:prstGeom>
                    </p:spPr>
                  </p:pic>
                </p:oleObj>
              </mc:Fallback>
            </mc:AlternateContent>
          </a:graphicData>
        </a:graphic>
      </p:graphicFrame>
      <p:graphicFrame>
        <p:nvGraphicFramePr>
          <p:cNvPr id="11" name="Objeto 10"/>
          <p:cNvGraphicFramePr>
            <a:graphicFrameLocks noChangeAspect="1"/>
          </p:cNvGraphicFramePr>
          <p:nvPr/>
        </p:nvGraphicFramePr>
        <p:xfrm>
          <a:off x="794484" y="5527034"/>
          <a:ext cx="4345405" cy="924023"/>
        </p:xfrm>
        <a:graphic>
          <a:graphicData uri="http://schemas.openxmlformats.org/presentationml/2006/ole">
            <mc:AlternateContent xmlns:mc="http://schemas.openxmlformats.org/markup-compatibility/2006">
              <mc:Choice xmlns:v="urn:schemas-microsoft-com:vml" Requires="v">
                <p:oleObj spid="_x0000_s13388" name="Equation" r:id="rId13" imgW="2209680" imgH="469800" progId="Equation.DSMT4">
                  <p:embed/>
                </p:oleObj>
              </mc:Choice>
              <mc:Fallback>
                <p:oleObj name="Equation" r:id="rId13" imgW="2209680" imgH="469800" progId="Equation.DSMT4">
                  <p:embed/>
                  <p:pic>
                    <p:nvPicPr>
                      <p:cNvPr id="11" name="Objeto 10"/>
                      <p:cNvPicPr/>
                      <p:nvPr/>
                    </p:nvPicPr>
                    <p:blipFill>
                      <a:blip r:embed="rId14"/>
                      <a:stretch>
                        <a:fillRect/>
                      </a:stretch>
                    </p:blipFill>
                    <p:spPr>
                      <a:xfrm>
                        <a:off x="794484" y="5527034"/>
                        <a:ext cx="4345405" cy="924023"/>
                      </a:xfrm>
                      <a:prstGeom prst="rect">
                        <a:avLst/>
                      </a:prstGeom>
                    </p:spPr>
                  </p:pic>
                </p:oleObj>
              </mc:Fallback>
            </mc:AlternateContent>
          </a:graphicData>
        </a:graphic>
      </p:graphicFrame>
      <p:cxnSp>
        <p:nvCxnSpPr>
          <p:cNvPr id="14" name="Conector recto de flecha 13"/>
          <p:cNvCxnSpPr/>
          <p:nvPr/>
        </p:nvCxnSpPr>
        <p:spPr>
          <a:xfrm>
            <a:off x="3985959" y="3596030"/>
            <a:ext cx="2710142" cy="12328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H="1">
            <a:off x="8791955" y="3976277"/>
            <a:ext cx="1314870" cy="8532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flipH="1">
            <a:off x="1992429" y="5145053"/>
            <a:ext cx="4745255" cy="5723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flipH="1">
            <a:off x="5139889" y="5145053"/>
            <a:ext cx="3696103" cy="7263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9675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78317" y="728443"/>
            <a:ext cx="10605655" cy="4921586"/>
          </a:xfrm>
        </p:spPr>
        <p:txBody>
          <a:bodyPr>
            <a:noAutofit/>
          </a:bodyPr>
          <a:lstStyle/>
          <a:p>
            <a:pPr marL="0" indent="0">
              <a:buNone/>
            </a:pPr>
            <a:r>
              <a:rPr lang="es-MX" sz="1800" b="1" dirty="0">
                <a:latin typeface="Times New Roman" panose="02020603050405020304" pitchFamily="18" charset="0"/>
                <a:cs typeface="Times New Roman" panose="02020603050405020304" pitchFamily="18" charset="0"/>
              </a:rPr>
              <a:t>Problema 3</a:t>
            </a: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endParaRPr lang="es-MX" sz="1800" b="1" dirty="0">
              <a:latin typeface="Times New Roman" panose="02020603050405020304" pitchFamily="18" charset="0"/>
              <a:cs typeface="Times New Roman" panose="02020603050405020304" pitchFamily="18" charset="0"/>
            </a:endParaRPr>
          </a:p>
          <a:p>
            <a:pPr marL="0" indent="0">
              <a:buNone/>
            </a:pPr>
            <a:r>
              <a:rPr lang="es-MX" sz="1800" b="1" dirty="0">
                <a:latin typeface="Times New Roman" panose="02020603050405020304" pitchFamily="18" charset="0"/>
                <a:cs typeface="Times New Roman" panose="02020603050405020304" pitchFamily="18" charset="0"/>
              </a:rPr>
              <a:t>Solución  </a:t>
            </a: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a:p>
            <a:pPr marL="0" indent="0" algn="just">
              <a:buNone/>
            </a:pPr>
            <a:endParaRPr lang="es-MX" sz="1800" baseline="30000" dirty="0">
              <a:latin typeface="Times New Roman" panose="02020603050405020304" pitchFamily="18" charset="0"/>
              <a:cs typeface="Times New Roman" panose="02020603050405020304" pitchFamily="18" charset="0"/>
            </a:endParaRPr>
          </a:p>
        </p:txBody>
      </p:sp>
      <p:graphicFrame>
        <p:nvGraphicFramePr>
          <p:cNvPr id="4" name="Objeto 3"/>
          <p:cNvGraphicFramePr>
            <a:graphicFrameLocks noChangeAspect="1"/>
          </p:cNvGraphicFramePr>
          <p:nvPr/>
        </p:nvGraphicFramePr>
        <p:xfrm>
          <a:off x="2734645" y="1046075"/>
          <a:ext cx="5042568" cy="4218303"/>
        </p:xfrm>
        <a:graphic>
          <a:graphicData uri="http://schemas.openxmlformats.org/presentationml/2006/ole">
            <mc:AlternateContent xmlns:mc="http://schemas.openxmlformats.org/markup-compatibility/2006">
              <mc:Choice xmlns:v="urn:schemas-microsoft-com:vml" Requires="v">
                <p:oleObj spid="_x0000_s14366" name="Equation" r:id="rId3" imgW="2641320" imgH="2209680" progId="Equation.DSMT4">
                  <p:embed/>
                </p:oleObj>
              </mc:Choice>
              <mc:Fallback>
                <p:oleObj name="Equation" r:id="rId3" imgW="2641320" imgH="2209680" progId="Equation.DSMT4">
                  <p:embed/>
                  <p:pic>
                    <p:nvPicPr>
                      <p:cNvPr id="4" name="Objeto 3"/>
                      <p:cNvPicPr/>
                      <p:nvPr/>
                    </p:nvPicPr>
                    <p:blipFill>
                      <a:blip r:embed="rId4"/>
                      <a:stretch>
                        <a:fillRect/>
                      </a:stretch>
                    </p:blipFill>
                    <p:spPr>
                      <a:xfrm>
                        <a:off x="2734645" y="1046075"/>
                        <a:ext cx="5042568" cy="4218303"/>
                      </a:xfrm>
                      <a:prstGeom prst="rect">
                        <a:avLst/>
                      </a:prstGeom>
                    </p:spPr>
                  </p:pic>
                </p:oleObj>
              </mc:Fallback>
            </mc:AlternateContent>
          </a:graphicData>
        </a:graphic>
      </p:graphicFrame>
      <p:graphicFrame>
        <p:nvGraphicFramePr>
          <p:cNvPr id="12" name="Objeto 11"/>
          <p:cNvGraphicFramePr>
            <a:graphicFrameLocks noChangeAspect="1"/>
          </p:cNvGraphicFramePr>
          <p:nvPr/>
        </p:nvGraphicFramePr>
        <p:xfrm>
          <a:off x="1866930" y="5196359"/>
          <a:ext cx="1735430" cy="385651"/>
        </p:xfrm>
        <a:graphic>
          <a:graphicData uri="http://schemas.openxmlformats.org/presentationml/2006/ole">
            <mc:AlternateContent xmlns:mc="http://schemas.openxmlformats.org/markup-compatibility/2006">
              <mc:Choice xmlns:v="urn:schemas-microsoft-com:vml" Requires="v">
                <p:oleObj spid="_x0000_s14367" name="Equation" r:id="rId5" imgW="799920" imgH="177480" progId="Equation.DSMT4">
                  <p:embed/>
                </p:oleObj>
              </mc:Choice>
              <mc:Fallback>
                <p:oleObj name="Equation" r:id="rId5" imgW="799920" imgH="177480" progId="Equation.DSMT4">
                  <p:embed/>
                  <p:pic>
                    <p:nvPicPr>
                      <p:cNvPr id="12" name="Objeto 11"/>
                      <p:cNvPicPr/>
                      <p:nvPr/>
                    </p:nvPicPr>
                    <p:blipFill>
                      <a:blip r:embed="rId6"/>
                      <a:stretch>
                        <a:fillRect/>
                      </a:stretch>
                    </p:blipFill>
                    <p:spPr>
                      <a:xfrm>
                        <a:off x="1866930" y="5196359"/>
                        <a:ext cx="1735430" cy="385651"/>
                      </a:xfrm>
                      <a:prstGeom prst="rect">
                        <a:avLst/>
                      </a:prstGeom>
                    </p:spPr>
                  </p:pic>
                </p:oleObj>
              </mc:Fallback>
            </mc:AlternateContent>
          </a:graphicData>
        </a:graphic>
      </p:graphicFrame>
    </p:spTree>
    <p:extLst>
      <p:ext uri="{BB962C8B-B14F-4D97-AF65-F5344CB8AC3E}">
        <p14:creationId xmlns:p14="http://schemas.microsoft.com/office/powerpoint/2010/main" val="42920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485775" y="317064"/>
            <a:ext cx="11401425" cy="2308324"/>
          </a:xfrm>
          <a:prstGeom prst="rect">
            <a:avLst/>
          </a:prstGeom>
        </p:spPr>
        <p:txBody>
          <a:bodyPr wrap="square">
            <a:spAutoFit/>
          </a:bodyPr>
          <a:lstStyle/>
          <a:p>
            <a:pPr algn="just"/>
            <a:r>
              <a:rPr lang="es-ES" dirty="0">
                <a:latin typeface="Times New Roman" panose="02020603050405020304" pitchFamily="18" charset="0"/>
                <a:cs typeface="Times New Roman" panose="02020603050405020304" pitchFamily="18" charset="0"/>
              </a:rPr>
              <a:t>Un  arroyo que tiene manganeso disuelto (Mn) tiene un Eh= 0.80. ¿Cuál es el valor del cociente               en la corriente?</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Para resolver el problema utilizamos la siguiente reacción: Mn</a:t>
            </a:r>
            <a:r>
              <a:rPr lang="es-ES" baseline="30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+e</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 Mn</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cuya constante de equilibrio es   </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con un potencial de reacción en condiciones standard de E</a:t>
            </a:r>
            <a:r>
              <a:rPr lang="es-ES" baseline="30000" dirty="0">
                <a:latin typeface="Times New Roman" panose="02020603050405020304" pitchFamily="18" charset="0"/>
                <a:cs typeface="Times New Roman" panose="02020603050405020304" pitchFamily="18" charset="0"/>
              </a:rPr>
              <a:t>0</a:t>
            </a:r>
            <a:r>
              <a:rPr lang="es-ES" dirty="0">
                <a:latin typeface="Times New Roman" panose="02020603050405020304" pitchFamily="18" charset="0"/>
                <a:cs typeface="Times New Roman" panose="02020603050405020304" pitchFamily="18" charset="0"/>
              </a:rPr>
              <a:t> =</a:t>
            </a:r>
            <a:r>
              <a:rPr lang="es-ES" dirty="0" smtClean="0">
                <a:latin typeface="Times New Roman" panose="02020603050405020304" pitchFamily="18" charset="0"/>
                <a:cs typeface="Times New Roman" panose="02020603050405020304" pitchFamily="18" charset="0"/>
              </a:rPr>
              <a:t>1.541Volts</a:t>
            </a:r>
            <a:r>
              <a:rPr lang="es-ES" dirty="0">
                <a:latin typeface="Times New Roman" panose="02020603050405020304" pitchFamily="18" charset="0"/>
                <a:cs typeface="Times New Roman" panose="02020603050405020304" pitchFamily="18" charset="0"/>
              </a:rPr>
              <a:t>, donde la ecuación nos indica que se transfiere </a:t>
            </a:r>
          </a:p>
          <a:p>
            <a:pPr algn="just"/>
            <a:endParaRPr lang="es-ES" dirty="0">
              <a:latin typeface="Times New Roman" panose="02020603050405020304" pitchFamily="18" charset="0"/>
              <a:cs typeface="Times New Roman" panose="02020603050405020304" pitchFamily="18" charset="0"/>
            </a:endParaRPr>
          </a:p>
          <a:p>
            <a:pPr algn="just"/>
            <a:endParaRPr lang="es-ES" dirty="0" smtClean="0">
              <a:latin typeface="Times New Roman" panose="02020603050405020304" pitchFamily="18" charset="0"/>
              <a:cs typeface="Times New Roman" panose="02020603050405020304" pitchFamily="18" charset="0"/>
            </a:endParaRPr>
          </a:p>
          <a:p>
            <a:pPr algn="just"/>
            <a:r>
              <a:rPr lang="es-ES" dirty="0" smtClean="0">
                <a:latin typeface="Times New Roman" panose="02020603050405020304" pitchFamily="18" charset="0"/>
                <a:cs typeface="Times New Roman" panose="02020603050405020304" pitchFamily="18" charset="0"/>
              </a:rPr>
              <a:t>un </a:t>
            </a:r>
            <a:r>
              <a:rPr lang="es-ES" dirty="0">
                <a:latin typeface="Times New Roman" panose="02020603050405020304" pitchFamily="18" charset="0"/>
                <a:cs typeface="Times New Roman" panose="02020603050405020304" pitchFamily="18" charset="0"/>
              </a:rPr>
              <a:t>e-, entonces n=1. Retomamos la ecuación de </a:t>
            </a:r>
            <a:r>
              <a:rPr lang="es-ES" dirty="0" err="1">
                <a:latin typeface="Times New Roman" panose="02020603050405020304" pitchFamily="18" charset="0"/>
                <a:cs typeface="Times New Roman" panose="02020603050405020304" pitchFamily="18" charset="0"/>
              </a:rPr>
              <a:t>Nerst</a:t>
            </a:r>
            <a:r>
              <a:rPr lang="es-ES" dirty="0">
                <a:latin typeface="Times New Roman" panose="02020603050405020304" pitchFamily="18" charset="0"/>
                <a:cs typeface="Times New Roman" panose="02020603050405020304" pitchFamily="18" charset="0"/>
              </a:rPr>
              <a:t>  </a:t>
            </a:r>
            <a:r>
              <a:rPr lang="es-ES" dirty="0" smtClean="0">
                <a:latin typeface="Times New Roman" panose="02020603050405020304" pitchFamily="18" charset="0"/>
                <a:cs typeface="Times New Roman" panose="02020603050405020304" pitchFamily="18" charset="0"/>
              </a:rPr>
              <a:t>                                              y </a:t>
            </a:r>
            <a:r>
              <a:rPr lang="es-ES" dirty="0">
                <a:latin typeface="Times New Roman" panose="02020603050405020304" pitchFamily="18" charset="0"/>
                <a:cs typeface="Times New Roman" panose="02020603050405020304" pitchFamily="18" charset="0"/>
              </a:rPr>
              <a:t>sustituimos los datos del problema</a:t>
            </a:r>
          </a:p>
        </p:txBody>
      </p:sp>
      <p:graphicFrame>
        <p:nvGraphicFramePr>
          <p:cNvPr id="13" name="Objeto 12"/>
          <p:cNvGraphicFramePr>
            <a:graphicFrameLocks noChangeAspect="1"/>
          </p:cNvGraphicFramePr>
          <p:nvPr>
            <p:extLst>
              <p:ext uri="{D42A27DB-BD31-4B8C-83A1-F6EECF244321}">
                <p14:modId xmlns:p14="http://schemas.microsoft.com/office/powerpoint/2010/main" val="3866348500"/>
              </p:ext>
            </p:extLst>
          </p:nvPr>
        </p:nvGraphicFramePr>
        <p:xfrm>
          <a:off x="10407650" y="775603"/>
          <a:ext cx="879475" cy="547598"/>
        </p:xfrm>
        <a:graphic>
          <a:graphicData uri="http://schemas.openxmlformats.org/presentationml/2006/ole">
            <mc:AlternateContent xmlns:mc="http://schemas.openxmlformats.org/markup-compatibility/2006">
              <mc:Choice xmlns:v="urn:schemas-microsoft-com:vml" Requires="v">
                <p:oleObj spid="_x0000_s10308" name="Equation" r:id="rId3" imgW="672840" imgH="419040" progId="Equation.DSMT4">
                  <p:embed/>
                </p:oleObj>
              </mc:Choice>
              <mc:Fallback>
                <p:oleObj name="Equation" r:id="rId3" imgW="672840" imgH="419040" progId="Equation.DSMT4">
                  <p:embed/>
                  <p:pic>
                    <p:nvPicPr>
                      <p:cNvPr id="0" name=""/>
                      <p:cNvPicPr/>
                      <p:nvPr/>
                    </p:nvPicPr>
                    <p:blipFill>
                      <a:blip r:embed="rId4"/>
                      <a:stretch>
                        <a:fillRect/>
                      </a:stretch>
                    </p:blipFill>
                    <p:spPr>
                      <a:xfrm>
                        <a:off x="10407650" y="775603"/>
                        <a:ext cx="879475" cy="547598"/>
                      </a:xfrm>
                      <a:prstGeom prst="rect">
                        <a:avLst/>
                      </a:prstGeom>
                    </p:spPr>
                  </p:pic>
                </p:oleObj>
              </mc:Fallback>
            </mc:AlternateContent>
          </a:graphicData>
        </a:graphic>
      </p:graphicFrame>
      <p:sp>
        <p:nvSpPr>
          <p:cNvPr id="14"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Objeto 14"/>
          <p:cNvGraphicFramePr>
            <a:graphicFrameLocks noChangeAspect="1"/>
          </p:cNvGraphicFramePr>
          <p:nvPr>
            <p:extLst>
              <p:ext uri="{D42A27DB-BD31-4B8C-83A1-F6EECF244321}">
                <p14:modId xmlns:p14="http://schemas.microsoft.com/office/powerpoint/2010/main" val="4257786294"/>
              </p:ext>
            </p:extLst>
          </p:nvPr>
        </p:nvGraphicFramePr>
        <p:xfrm>
          <a:off x="9459232" y="242203"/>
          <a:ext cx="696686" cy="609600"/>
        </p:xfrm>
        <a:graphic>
          <a:graphicData uri="http://schemas.openxmlformats.org/presentationml/2006/ole">
            <mc:AlternateContent xmlns:mc="http://schemas.openxmlformats.org/markup-compatibility/2006">
              <mc:Choice xmlns:v="urn:schemas-microsoft-com:vml" Requires="v">
                <p:oleObj spid="_x0000_s10309" name="Equation" r:id="rId5" imgW="380835" imgH="330057" progId="Equation.DSMT4">
                  <p:embed/>
                </p:oleObj>
              </mc:Choice>
              <mc:Fallback>
                <p:oleObj name="Equation" r:id="rId5" imgW="380835" imgH="330057"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59232" y="242203"/>
                        <a:ext cx="696686" cy="609600"/>
                      </a:xfrm>
                      <a:prstGeom prst="rect">
                        <a:avLst/>
                      </a:prstGeom>
                      <a:noFill/>
                    </p:spPr>
                  </p:pic>
                </p:oleObj>
              </mc:Fallback>
            </mc:AlternateContent>
          </a:graphicData>
        </a:graphic>
      </p:graphicFrame>
      <p:graphicFrame>
        <p:nvGraphicFramePr>
          <p:cNvPr id="6" name="Objeto 5">
            <a:extLst>
              <a:ext uri="{FF2B5EF4-FFF2-40B4-BE49-F238E27FC236}">
                <a16:creationId xmlns:a16="http://schemas.microsoft.com/office/drawing/2014/main" id="{680AA251-9754-415C-811D-C6955943A126}"/>
              </a:ext>
            </a:extLst>
          </p:cNvPr>
          <p:cNvGraphicFramePr>
            <a:graphicFrameLocks noChangeAspect="1"/>
          </p:cNvGraphicFramePr>
          <p:nvPr>
            <p:extLst>
              <p:ext uri="{D42A27DB-BD31-4B8C-83A1-F6EECF244321}">
                <p14:modId xmlns:p14="http://schemas.microsoft.com/office/powerpoint/2010/main" val="2037395098"/>
              </p:ext>
            </p:extLst>
          </p:nvPr>
        </p:nvGraphicFramePr>
        <p:xfrm>
          <a:off x="5561013" y="2190750"/>
          <a:ext cx="2573043" cy="577850"/>
        </p:xfrm>
        <a:graphic>
          <a:graphicData uri="http://schemas.openxmlformats.org/presentationml/2006/ole">
            <mc:AlternateContent xmlns:mc="http://schemas.openxmlformats.org/markup-compatibility/2006">
              <mc:Choice xmlns:v="urn:schemas-microsoft-com:vml" Requires="v">
                <p:oleObj spid="_x0000_s10310" name="Equation" r:id="rId7" imgW="1752480" imgH="393480" progId="Equation.DSMT4">
                  <p:embed/>
                </p:oleObj>
              </mc:Choice>
              <mc:Fallback>
                <p:oleObj name="Equation" r:id="rId7" imgW="1752480" imgH="393480" progId="Equation.DSMT4">
                  <p:embed/>
                  <p:pic>
                    <p:nvPicPr>
                      <p:cNvPr id="25" name="Objeto 24">
                        <a:extLst>
                          <a:ext uri="{FF2B5EF4-FFF2-40B4-BE49-F238E27FC236}">
                            <a16:creationId xmlns:a16="http://schemas.microsoft.com/office/drawing/2014/main" id="{680AA251-9754-415C-811D-C6955943A126}"/>
                          </a:ext>
                        </a:extLst>
                      </p:cNvPr>
                      <p:cNvPicPr/>
                      <p:nvPr/>
                    </p:nvPicPr>
                    <p:blipFill>
                      <a:blip r:embed="rId8"/>
                      <a:stretch>
                        <a:fillRect/>
                      </a:stretch>
                    </p:blipFill>
                    <p:spPr>
                      <a:xfrm>
                        <a:off x="5561013" y="2190750"/>
                        <a:ext cx="2573043" cy="577850"/>
                      </a:xfrm>
                      <a:prstGeom prst="rect">
                        <a:avLst/>
                      </a:prstGeom>
                    </p:spPr>
                  </p:pic>
                </p:oleObj>
              </mc:Fallback>
            </mc:AlternateContent>
          </a:graphicData>
        </a:graphic>
      </p:graphicFrame>
      <p:graphicFrame>
        <p:nvGraphicFramePr>
          <p:cNvPr id="7" name="Objeto 6">
            <a:extLst>
              <a:ext uri="{FF2B5EF4-FFF2-40B4-BE49-F238E27FC236}">
                <a16:creationId xmlns:a16="http://schemas.microsoft.com/office/drawing/2014/main" id="{4AF1A1C3-64CA-4EAA-9E94-39DBF902AA48}"/>
              </a:ext>
            </a:extLst>
          </p:cNvPr>
          <p:cNvGraphicFramePr>
            <a:graphicFrameLocks noChangeAspect="1"/>
          </p:cNvGraphicFramePr>
          <p:nvPr>
            <p:extLst>
              <p:ext uri="{D42A27DB-BD31-4B8C-83A1-F6EECF244321}">
                <p14:modId xmlns:p14="http://schemas.microsoft.com/office/powerpoint/2010/main" val="2728515183"/>
              </p:ext>
            </p:extLst>
          </p:nvPr>
        </p:nvGraphicFramePr>
        <p:xfrm>
          <a:off x="530225" y="3303588"/>
          <a:ext cx="4773613" cy="909637"/>
        </p:xfrm>
        <a:graphic>
          <a:graphicData uri="http://schemas.openxmlformats.org/presentationml/2006/ole">
            <mc:AlternateContent xmlns:mc="http://schemas.openxmlformats.org/markup-compatibility/2006">
              <mc:Choice xmlns:v="urn:schemas-microsoft-com:vml" Requires="v">
                <p:oleObj spid="_x0000_s10311" name="Equation" r:id="rId9" imgW="2666880" imgH="507960" progId="Equation.DSMT4">
                  <p:embed/>
                </p:oleObj>
              </mc:Choice>
              <mc:Fallback>
                <p:oleObj name="Equation" r:id="rId9" imgW="2666880" imgH="507960" progId="Equation.DSMT4">
                  <p:embed/>
                  <p:pic>
                    <p:nvPicPr>
                      <p:cNvPr id="26" name="Objeto 25">
                        <a:extLst>
                          <a:ext uri="{FF2B5EF4-FFF2-40B4-BE49-F238E27FC236}">
                            <a16:creationId xmlns:a16="http://schemas.microsoft.com/office/drawing/2014/main" id="{4AF1A1C3-64CA-4EAA-9E94-39DBF902AA48}"/>
                          </a:ext>
                        </a:extLst>
                      </p:cNvPr>
                      <p:cNvPicPr/>
                      <p:nvPr/>
                    </p:nvPicPr>
                    <p:blipFill>
                      <a:blip r:embed="rId10"/>
                      <a:stretch>
                        <a:fillRect/>
                      </a:stretch>
                    </p:blipFill>
                    <p:spPr>
                      <a:xfrm>
                        <a:off x="530225" y="3303588"/>
                        <a:ext cx="4773613" cy="909637"/>
                      </a:xfrm>
                      <a:prstGeom prst="rect">
                        <a:avLst/>
                      </a:prstGeom>
                    </p:spPr>
                  </p:pic>
                </p:oleObj>
              </mc:Fallback>
            </mc:AlternateContent>
          </a:graphicData>
        </a:graphic>
      </p:graphicFrame>
      <p:graphicFrame>
        <p:nvGraphicFramePr>
          <p:cNvPr id="8" name="Objeto 7">
            <a:extLst>
              <a:ext uri="{FF2B5EF4-FFF2-40B4-BE49-F238E27FC236}">
                <a16:creationId xmlns:a16="http://schemas.microsoft.com/office/drawing/2014/main" id="{0E1C6B20-A7D2-4EB2-98A0-C84C490E3B52}"/>
              </a:ext>
            </a:extLst>
          </p:cNvPr>
          <p:cNvGraphicFramePr>
            <a:graphicFrameLocks noChangeAspect="1"/>
          </p:cNvGraphicFramePr>
          <p:nvPr>
            <p:extLst>
              <p:ext uri="{D42A27DB-BD31-4B8C-83A1-F6EECF244321}">
                <p14:modId xmlns:p14="http://schemas.microsoft.com/office/powerpoint/2010/main" val="2953070221"/>
              </p:ext>
            </p:extLst>
          </p:nvPr>
        </p:nvGraphicFramePr>
        <p:xfrm>
          <a:off x="6521450" y="3375025"/>
          <a:ext cx="4383088" cy="890588"/>
        </p:xfrm>
        <a:graphic>
          <a:graphicData uri="http://schemas.openxmlformats.org/presentationml/2006/ole">
            <mc:AlternateContent xmlns:mc="http://schemas.openxmlformats.org/markup-compatibility/2006">
              <mc:Choice xmlns:v="urn:schemas-microsoft-com:vml" Requires="v">
                <p:oleObj spid="_x0000_s10312" name="Equation" r:id="rId11" imgW="2374560" imgH="482400" progId="Equation.DSMT4">
                  <p:embed/>
                </p:oleObj>
              </mc:Choice>
              <mc:Fallback>
                <p:oleObj name="Equation" r:id="rId11" imgW="2374560" imgH="482400" progId="Equation.DSMT4">
                  <p:embed/>
                  <p:pic>
                    <p:nvPicPr>
                      <p:cNvPr id="27" name="Objeto 26">
                        <a:extLst>
                          <a:ext uri="{FF2B5EF4-FFF2-40B4-BE49-F238E27FC236}">
                            <a16:creationId xmlns:a16="http://schemas.microsoft.com/office/drawing/2014/main" id="{0E1C6B20-A7D2-4EB2-98A0-C84C490E3B52}"/>
                          </a:ext>
                        </a:extLst>
                      </p:cNvPr>
                      <p:cNvPicPr/>
                      <p:nvPr/>
                    </p:nvPicPr>
                    <p:blipFill>
                      <a:blip r:embed="rId12"/>
                      <a:stretch>
                        <a:fillRect/>
                      </a:stretch>
                    </p:blipFill>
                    <p:spPr>
                      <a:xfrm>
                        <a:off x="6521450" y="3375025"/>
                        <a:ext cx="4383088" cy="890588"/>
                      </a:xfrm>
                      <a:prstGeom prst="rect">
                        <a:avLst/>
                      </a:prstGeom>
                    </p:spPr>
                  </p:pic>
                </p:oleObj>
              </mc:Fallback>
            </mc:AlternateContent>
          </a:graphicData>
        </a:graphic>
      </p:graphicFrame>
      <p:graphicFrame>
        <p:nvGraphicFramePr>
          <p:cNvPr id="9" name="Objeto 8">
            <a:extLst>
              <a:ext uri="{FF2B5EF4-FFF2-40B4-BE49-F238E27FC236}">
                <a16:creationId xmlns:a16="http://schemas.microsoft.com/office/drawing/2014/main" id="{C16D3BE2-8A0C-46C0-BB23-E5FB38979559}"/>
              </a:ext>
            </a:extLst>
          </p:cNvPr>
          <p:cNvGraphicFramePr>
            <a:graphicFrameLocks noChangeAspect="1"/>
          </p:cNvGraphicFramePr>
          <p:nvPr>
            <p:extLst>
              <p:ext uri="{D42A27DB-BD31-4B8C-83A1-F6EECF244321}">
                <p14:modId xmlns:p14="http://schemas.microsoft.com/office/powerpoint/2010/main" val="576802694"/>
              </p:ext>
            </p:extLst>
          </p:nvPr>
        </p:nvGraphicFramePr>
        <p:xfrm>
          <a:off x="8805740" y="4572000"/>
          <a:ext cx="1441301" cy="1413477"/>
        </p:xfrm>
        <a:graphic>
          <a:graphicData uri="http://schemas.openxmlformats.org/presentationml/2006/ole">
            <mc:AlternateContent xmlns:mc="http://schemas.openxmlformats.org/markup-compatibility/2006">
              <mc:Choice xmlns:v="urn:schemas-microsoft-com:vml" Requires="v">
                <p:oleObj spid="_x0000_s10313" name="Equation" r:id="rId13" imgW="672840" imgH="660240" progId="Equation.DSMT4">
                  <p:embed/>
                </p:oleObj>
              </mc:Choice>
              <mc:Fallback>
                <p:oleObj name="Equation" r:id="rId13" imgW="672840" imgH="660240" progId="Equation.DSMT4">
                  <p:embed/>
                  <p:pic>
                    <p:nvPicPr>
                      <p:cNvPr id="30" name="Objeto 29">
                        <a:extLst>
                          <a:ext uri="{FF2B5EF4-FFF2-40B4-BE49-F238E27FC236}">
                            <a16:creationId xmlns:a16="http://schemas.microsoft.com/office/drawing/2014/main" id="{C16D3BE2-8A0C-46C0-BB23-E5FB38979559}"/>
                          </a:ext>
                        </a:extLst>
                      </p:cNvPr>
                      <p:cNvPicPr/>
                      <p:nvPr/>
                    </p:nvPicPr>
                    <p:blipFill>
                      <a:blip r:embed="rId14"/>
                      <a:stretch>
                        <a:fillRect/>
                      </a:stretch>
                    </p:blipFill>
                    <p:spPr>
                      <a:xfrm>
                        <a:off x="8805740" y="4572000"/>
                        <a:ext cx="1441301" cy="1413477"/>
                      </a:xfrm>
                      <a:prstGeom prst="rect">
                        <a:avLst/>
                      </a:prstGeom>
                    </p:spPr>
                  </p:pic>
                </p:oleObj>
              </mc:Fallback>
            </mc:AlternateContent>
          </a:graphicData>
        </a:graphic>
      </p:graphicFrame>
    </p:spTree>
    <p:extLst>
      <p:ext uri="{BB962C8B-B14F-4D97-AF65-F5344CB8AC3E}">
        <p14:creationId xmlns:p14="http://schemas.microsoft.com/office/powerpoint/2010/main" val="522819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92150" y="380987"/>
            <a:ext cx="10756900" cy="923330"/>
          </a:xfrm>
          <a:prstGeom prst="rect">
            <a:avLst/>
          </a:prstGeom>
        </p:spPr>
        <p:txBody>
          <a:bodyPr wrap="square">
            <a:spAutoFit/>
          </a:bodyPr>
          <a:lstStyle/>
          <a:p>
            <a:r>
              <a:rPr lang="es-MX" dirty="0">
                <a:latin typeface="Times New Roman" panose="02020603050405020304" pitchFamily="18" charset="0"/>
                <a:ea typeface="Calibri" panose="020F0502020204030204" pitchFamily="34" charset="0"/>
              </a:rPr>
              <a:t>La celda    Cu-Zn    Zn</a:t>
            </a:r>
            <a:r>
              <a:rPr lang="es-MX" baseline="-25000" dirty="0">
                <a:latin typeface="Times New Roman" panose="02020603050405020304" pitchFamily="18" charset="0"/>
                <a:ea typeface="Calibri" panose="020F0502020204030204" pitchFamily="34" charset="0"/>
              </a:rPr>
              <a:t>(s)</a:t>
            </a:r>
            <a:r>
              <a:rPr lang="es-MX" dirty="0">
                <a:latin typeface="Times New Roman" panose="02020603050405020304" pitchFamily="18" charset="0"/>
                <a:ea typeface="Calibri" panose="020F0502020204030204" pitchFamily="34" charset="0"/>
              </a:rPr>
              <a:t>+Cu</a:t>
            </a:r>
            <a:r>
              <a:rPr lang="es-MX" baseline="30000" dirty="0">
                <a:latin typeface="Times New Roman" panose="02020603050405020304" pitchFamily="18" charset="0"/>
                <a:ea typeface="Calibri" panose="020F0502020204030204" pitchFamily="34" charset="0"/>
              </a:rPr>
              <a:t>2+</a:t>
            </a:r>
            <a:r>
              <a:rPr lang="es-MX" dirty="0">
                <a:latin typeface="Times New Roman" panose="02020603050405020304" pitchFamily="18" charset="0"/>
                <a:ea typeface="Calibri" panose="020F0502020204030204" pitchFamily="34" charset="0"/>
              </a:rPr>
              <a:t> </a:t>
            </a:r>
            <a:r>
              <a:rPr lang="es-MX" baseline="-25000" dirty="0">
                <a:latin typeface="Times New Roman" panose="02020603050405020304" pitchFamily="18" charset="0"/>
                <a:ea typeface="Calibri" panose="020F0502020204030204" pitchFamily="34" charset="0"/>
              </a:rPr>
              <a:t>(</a:t>
            </a:r>
            <a:r>
              <a:rPr lang="es-MX" baseline="-25000" dirty="0" err="1">
                <a:latin typeface="Times New Roman" panose="02020603050405020304" pitchFamily="18" charset="0"/>
                <a:ea typeface="Calibri" panose="020F0502020204030204" pitchFamily="34" charset="0"/>
              </a:rPr>
              <a:t>ac</a:t>
            </a:r>
            <a:r>
              <a:rPr lang="es-MX" baseline="-25000" dirty="0">
                <a:latin typeface="Times New Roman" panose="02020603050405020304" pitchFamily="18" charset="0"/>
                <a:ea typeface="Calibri" panose="020F0502020204030204" pitchFamily="34" charset="0"/>
              </a:rPr>
              <a:t>) </a:t>
            </a:r>
            <a:r>
              <a:rPr lang="es-MX" dirty="0">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r>
              <a:rPr lang="es-MX" dirty="0">
                <a:latin typeface="Times New Roman" panose="02020603050405020304" pitchFamily="18" charset="0"/>
                <a:ea typeface="Calibri" panose="020F0502020204030204" pitchFamily="34" charset="0"/>
              </a:rPr>
              <a:t>Cu</a:t>
            </a:r>
            <a:r>
              <a:rPr lang="es-MX" baseline="-25000" dirty="0">
                <a:latin typeface="Times New Roman" panose="02020603050405020304" pitchFamily="18" charset="0"/>
                <a:ea typeface="Calibri" panose="020F0502020204030204" pitchFamily="34" charset="0"/>
              </a:rPr>
              <a:t>(s) </a:t>
            </a:r>
            <a:r>
              <a:rPr lang="es-MX" dirty="0">
                <a:latin typeface="Times New Roman" panose="02020603050405020304" pitchFamily="18" charset="0"/>
                <a:ea typeface="Calibri" panose="020F0502020204030204" pitchFamily="34" charset="0"/>
              </a:rPr>
              <a:t>+Zn</a:t>
            </a:r>
            <a:r>
              <a:rPr lang="es-MX" baseline="30000" dirty="0">
                <a:latin typeface="Times New Roman" panose="02020603050405020304" pitchFamily="18" charset="0"/>
                <a:ea typeface="Calibri" panose="020F0502020204030204" pitchFamily="34" charset="0"/>
              </a:rPr>
              <a:t>2+</a:t>
            </a:r>
            <a:r>
              <a:rPr lang="es-MX" dirty="0">
                <a:latin typeface="Times New Roman" panose="02020603050405020304" pitchFamily="18" charset="0"/>
                <a:ea typeface="Calibri" panose="020F0502020204030204" pitchFamily="34" charset="0"/>
              </a:rPr>
              <a:t> </a:t>
            </a:r>
            <a:r>
              <a:rPr lang="es-MX" baseline="-25000" dirty="0">
                <a:latin typeface="Times New Roman" panose="02020603050405020304" pitchFamily="18" charset="0"/>
                <a:ea typeface="Calibri" panose="020F0502020204030204" pitchFamily="34" charset="0"/>
              </a:rPr>
              <a:t>(</a:t>
            </a:r>
            <a:r>
              <a:rPr lang="es-MX" baseline="-25000" dirty="0" err="1">
                <a:latin typeface="Times New Roman" panose="02020603050405020304" pitchFamily="18" charset="0"/>
                <a:ea typeface="Calibri" panose="020F0502020204030204" pitchFamily="34" charset="0"/>
              </a:rPr>
              <a:t>ac</a:t>
            </a:r>
            <a:r>
              <a:rPr lang="es-MX" baseline="-25000" dirty="0">
                <a:latin typeface="Times New Roman" panose="02020603050405020304" pitchFamily="18" charset="0"/>
                <a:ea typeface="Calibri" panose="020F0502020204030204" pitchFamily="34" charset="0"/>
              </a:rPr>
              <a:t>)</a:t>
            </a:r>
            <a:r>
              <a:rPr lang="es-MX" dirty="0">
                <a:latin typeface="Times New Roman" panose="02020603050405020304" pitchFamily="18" charset="0"/>
                <a:ea typeface="Calibri" panose="020F0502020204030204" pitchFamily="34" charset="0"/>
              </a:rPr>
              <a:t>   tiene un voltaje E</a:t>
            </a:r>
            <a:r>
              <a:rPr lang="es-MX" baseline="30000" dirty="0">
                <a:latin typeface="Times New Roman" panose="02020603050405020304" pitchFamily="18" charset="0"/>
                <a:ea typeface="Calibri" panose="020F0502020204030204" pitchFamily="34" charset="0"/>
              </a:rPr>
              <a:t>0</a:t>
            </a:r>
            <a:r>
              <a:rPr lang="es-MX" dirty="0">
                <a:latin typeface="Times New Roman" panose="02020603050405020304" pitchFamily="18" charset="0"/>
                <a:ea typeface="Calibri" panose="020F0502020204030204" pitchFamily="34" charset="0"/>
              </a:rPr>
              <a:t>=+1.101 V.  Si la reacción ocurre con</a:t>
            </a:r>
          </a:p>
          <a:p>
            <a:endParaRPr lang="es-MX" dirty="0">
              <a:latin typeface="Times New Roman" panose="02020603050405020304" pitchFamily="18" charset="0"/>
              <a:ea typeface="Calibri" panose="020F0502020204030204" pitchFamily="34" charset="0"/>
            </a:endParaRPr>
          </a:p>
          <a:p>
            <a:r>
              <a:rPr lang="es-MX" dirty="0">
                <a:latin typeface="Times New Roman" panose="02020603050405020304" pitchFamily="18" charset="0"/>
                <a:ea typeface="Calibri" panose="020F0502020204030204" pitchFamily="34" charset="0"/>
              </a:rPr>
              <a:t> una concentración molar de iones de 5.00m Zn</a:t>
            </a:r>
            <a:r>
              <a:rPr lang="es-MX" baseline="30000" dirty="0">
                <a:latin typeface="Times New Roman" panose="02020603050405020304" pitchFamily="18" charset="0"/>
                <a:ea typeface="Calibri" panose="020F0502020204030204" pitchFamily="34" charset="0"/>
              </a:rPr>
              <a:t>2+</a:t>
            </a:r>
            <a:r>
              <a:rPr lang="es-MX" dirty="0">
                <a:latin typeface="Times New Roman" panose="02020603050405020304" pitchFamily="18" charset="0"/>
                <a:ea typeface="Calibri" panose="020F0502020204030204" pitchFamily="34" charset="0"/>
              </a:rPr>
              <a:t> y 0.30m Cu</a:t>
            </a:r>
            <a:r>
              <a:rPr lang="es-MX" baseline="30000" dirty="0">
                <a:latin typeface="Times New Roman" panose="02020603050405020304" pitchFamily="18" charset="0"/>
                <a:ea typeface="Calibri" panose="020F0502020204030204" pitchFamily="34" charset="0"/>
              </a:rPr>
              <a:t>2+ </a:t>
            </a:r>
            <a:r>
              <a:rPr lang="es-MX" dirty="0">
                <a:latin typeface="Times New Roman" panose="02020603050405020304" pitchFamily="18" charset="0"/>
                <a:ea typeface="Calibri" panose="020F0502020204030204" pitchFamily="34" charset="0"/>
              </a:rPr>
              <a:t>a 25 </a:t>
            </a:r>
            <a:r>
              <a:rPr lang="es-MX" baseline="30000" dirty="0">
                <a:latin typeface="Times New Roman" panose="02020603050405020304" pitchFamily="18" charset="0"/>
                <a:ea typeface="Calibri" panose="020F0502020204030204" pitchFamily="34" charset="0"/>
              </a:rPr>
              <a:t>0</a:t>
            </a:r>
            <a:r>
              <a:rPr lang="es-MX" dirty="0">
                <a:latin typeface="Times New Roman" panose="02020603050405020304" pitchFamily="18" charset="0"/>
                <a:ea typeface="Calibri" panose="020F0502020204030204" pitchFamily="34" charset="0"/>
              </a:rPr>
              <a:t>C, ¿cuál es el voltaje (Eh) de celda?</a:t>
            </a:r>
            <a:endParaRPr lang="en-US" dirty="0"/>
          </a:p>
        </p:txBody>
      </p:sp>
      <p:sp>
        <p:nvSpPr>
          <p:cNvPr id="3" name="Rectángulo 2">
            <a:extLst>
              <a:ext uri="{FF2B5EF4-FFF2-40B4-BE49-F238E27FC236}">
                <a16:creationId xmlns:a16="http://schemas.microsoft.com/office/drawing/2014/main" id="{872AE63D-C63B-45EA-84EF-681D085D7333}"/>
              </a:ext>
            </a:extLst>
          </p:cNvPr>
          <p:cNvSpPr/>
          <p:nvPr/>
        </p:nvSpPr>
        <p:spPr>
          <a:xfrm>
            <a:off x="584274" y="1693193"/>
            <a:ext cx="8342238" cy="1410643"/>
          </a:xfrm>
          <a:prstGeom prst="rect">
            <a:avLst/>
          </a:prstGeom>
        </p:spPr>
        <p:txBody>
          <a:bodyPr wrap="square">
            <a:spAutoFit/>
          </a:bodyPr>
          <a:lstStyle/>
          <a:p>
            <a:pPr algn="just">
              <a:lnSpc>
                <a:spcPct val="115000"/>
              </a:lnSpc>
              <a:spcAft>
                <a:spcPts val="1000"/>
              </a:spcAft>
            </a:pPr>
            <a:r>
              <a:rPr lang="es-MX" sz="2000" dirty="0">
                <a:ea typeface="Calibri" panose="020F0502020204030204" pitchFamily="34" charset="0"/>
                <a:cs typeface="Arial" panose="020B0604020202020204" pitchFamily="34" charset="0"/>
              </a:rPr>
              <a:t>Primero se tiene que plantear el cociente de los iones </a:t>
            </a:r>
            <a:r>
              <a:rPr lang="es-MX" sz="2000" dirty="0" smtClean="0">
                <a:ea typeface="Calibri" panose="020F0502020204030204" pitchFamily="34" charset="0"/>
                <a:cs typeface="Arial" panose="020B0604020202020204" pitchFamily="34" charset="0"/>
              </a:rPr>
              <a:t>en solución</a:t>
            </a:r>
            <a:endParaRPr lang="es-MX" sz="2000" dirty="0">
              <a:ea typeface="Calibri" panose="020F0502020204030204" pitchFamily="34" charset="0"/>
              <a:cs typeface="Arial" panose="020B0604020202020204" pitchFamily="34" charset="0"/>
            </a:endParaRPr>
          </a:p>
          <a:p>
            <a:pPr algn="just">
              <a:lnSpc>
                <a:spcPct val="115000"/>
              </a:lnSpc>
              <a:spcAft>
                <a:spcPts val="1000"/>
              </a:spcAft>
            </a:pPr>
            <a:endParaRPr lang="es-MX" sz="2000" dirty="0">
              <a:ea typeface="Calibri" panose="020F0502020204030204" pitchFamily="34" charset="0"/>
            </a:endParaRPr>
          </a:p>
          <a:p>
            <a:pPr algn="just">
              <a:lnSpc>
                <a:spcPct val="115000"/>
              </a:lnSpc>
              <a:spcAft>
                <a:spcPts val="1000"/>
              </a:spcAft>
            </a:pPr>
            <a:r>
              <a:rPr lang="es-MX" sz="2000" dirty="0">
                <a:ea typeface="Calibri" panose="020F0502020204030204" pitchFamily="34" charset="0"/>
              </a:rPr>
              <a:t>Zn</a:t>
            </a:r>
            <a:r>
              <a:rPr lang="es-MX" sz="2000" baseline="-25000" dirty="0">
                <a:ea typeface="Calibri" panose="020F0502020204030204" pitchFamily="34" charset="0"/>
              </a:rPr>
              <a:t>(s)</a:t>
            </a:r>
            <a:r>
              <a:rPr lang="es-MX" sz="2000" dirty="0">
                <a:ea typeface="Calibri" panose="020F0502020204030204" pitchFamily="34" charset="0"/>
              </a:rPr>
              <a:t>+Cu</a:t>
            </a:r>
            <a:r>
              <a:rPr lang="es-MX" sz="2000" baseline="30000" dirty="0">
                <a:ea typeface="Calibri" panose="020F0502020204030204" pitchFamily="34" charset="0"/>
              </a:rPr>
              <a:t>2+</a:t>
            </a:r>
            <a:r>
              <a:rPr lang="es-MX" sz="2000" dirty="0">
                <a:ea typeface="Calibri" panose="020F0502020204030204" pitchFamily="34" charset="0"/>
              </a:rPr>
              <a:t> </a:t>
            </a:r>
            <a:r>
              <a:rPr lang="es-MX" sz="2000" baseline="-25000" dirty="0">
                <a:ea typeface="Calibri" panose="020F0502020204030204" pitchFamily="34" charset="0"/>
              </a:rPr>
              <a:t>(ac) </a:t>
            </a:r>
            <a:r>
              <a:rPr lang="es-MX" sz="2000" dirty="0">
                <a:ea typeface="Calibri" panose="020F0502020204030204" pitchFamily="34" charset="0"/>
                <a:cs typeface="Times New Roman" panose="02020603050405020304" pitchFamily="18" charset="0"/>
                <a:sym typeface="Wingdings" panose="05000000000000000000" pitchFamily="2" charset="2"/>
              </a:rPr>
              <a:t></a:t>
            </a:r>
            <a:r>
              <a:rPr lang="es-MX" sz="2000" dirty="0">
                <a:ea typeface="Calibri" panose="020F0502020204030204" pitchFamily="34" charset="0"/>
              </a:rPr>
              <a:t>Cu</a:t>
            </a:r>
            <a:r>
              <a:rPr lang="es-MX" sz="2000" baseline="-25000" dirty="0">
                <a:ea typeface="Calibri" panose="020F0502020204030204" pitchFamily="34" charset="0"/>
              </a:rPr>
              <a:t>(s) </a:t>
            </a:r>
            <a:r>
              <a:rPr lang="es-MX" sz="2000" dirty="0">
                <a:ea typeface="Calibri" panose="020F0502020204030204" pitchFamily="34" charset="0"/>
              </a:rPr>
              <a:t>+Zn</a:t>
            </a:r>
            <a:r>
              <a:rPr lang="es-MX" sz="2000" baseline="30000" dirty="0">
                <a:ea typeface="Calibri" panose="020F0502020204030204" pitchFamily="34" charset="0"/>
              </a:rPr>
              <a:t>2+</a:t>
            </a:r>
            <a:endParaRPr lang="es-MX" sz="2000" dirty="0">
              <a:ea typeface="Calibri" panose="020F0502020204030204" pitchFamily="34" charset="0"/>
              <a:cs typeface="Arial" panose="020B0604020202020204" pitchFamily="34" charset="0"/>
            </a:endParaRPr>
          </a:p>
        </p:txBody>
      </p:sp>
      <p:graphicFrame>
        <p:nvGraphicFramePr>
          <p:cNvPr id="4" name="Objeto 3">
            <a:extLst>
              <a:ext uri="{FF2B5EF4-FFF2-40B4-BE49-F238E27FC236}">
                <a16:creationId xmlns:a16="http://schemas.microsoft.com/office/drawing/2014/main" id="{B963569F-3866-4372-BE16-127581EA0FA1}"/>
              </a:ext>
            </a:extLst>
          </p:cNvPr>
          <p:cNvGraphicFramePr>
            <a:graphicFrameLocks noChangeAspect="1"/>
          </p:cNvGraphicFramePr>
          <p:nvPr>
            <p:extLst>
              <p:ext uri="{D42A27DB-BD31-4B8C-83A1-F6EECF244321}">
                <p14:modId xmlns:p14="http://schemas.microsoft.com/office/powerpoint/2010/main" val="1777687641"/>
              </p:ext>
            </p:extLst>
          </p:nvPr>
        </p:nvGraphicFramePr>
        <p:xfrm>
          <a:off x="4328690" y="2485281"/>
          <a:ext cx="2709776" cy="792088"/>
        </p:xfrm>
        <a:graphic>
          <a:graphicData uri="http://schemas.openxmlformats.org/presentationml/2006/ole">
            <mc:AlternateContent xmlns:mc="http://schemas.openxmlformats.org/markup-compatibility/2006">
              <mc:Choice xmlns:v="urn:schemas-microsoft-com:vml" Requires="v">
                <p:oleObj spid="_x0000_s15377" name="Equation" r:id="rId3" imgW="1650960" imgH="482400" progId="Equation.DSMT4">
                  <p:embed/>
                </p:oleObj>
              </mc:Choice>
              <mc:Fallback>
                <p:oleObj name="Equation" r:id="rId3" imgW="1650960" imgH="482400" progId="Equation.DSMT4">
                  <p:embed/>
                  <p:pic>
                    <p:nvPicPr>
                      <p:cNvPr id="5" name="Objeto 4">
                        <a:extLst>
                          <a:ext uri="{FF2B5EF4-FFF2-40B4-BE49-F238E27FC236}">
                            <a16:creationId xmlns:a16="http://schemas.microsoft.com/office/drawing/2014/main" id="{B963569F-3866-4372-BE16-127581EA0FA1}"/>
                          </a:ext>
                        </a:extLst>
                      </p:cNvPr>
                      <p:cNvPicPr/>
                      <p:nvPr/>
                    </p:nvPicPr>
                    <p:blipFill>
                      <a:blip r:embed="rId4"/>
                      <a:stretch>
                        <a:fillRect/>
                      </a:stretch>
                    </p:blipFill>
                    <p:spPr>
                      <a:xfrm>
                        <a:off x="4328690" y="2485281"/>
                        <a:ext cx="2709776" cy="792088"/>
                      </a:xfrm>
                      <a:prstGeom prst="rect">
                        <a:avLst/>
                      </a:prstGeom>
                    </p:spPr>
                  </p:pic>
                </p:oleObj>
              </mc:Fallback>
            </mc:AlternateContent>
          </a:graphicData>
        </a:graphic>
      </p:graphicFrame>
      <p:graphicFrame>
        <p:nvGraphicFramePr>
          <p:cNvPr id="5" name="Objeto 4">
            <a:extLst>
              <a:ext uri="{FF2B5EF4-FFF2-40B4-BE49-F238E27FC236}">
                <a16:creationId xmlns:a16="http://schemas.microsoft.com/office/drawing/2014/main" id="{FD0F35A5-8984-46D0-973F-B3618BAF4CD3}"/>
              </a:ext>
            </a:extLst>
          </p:cNvPr>
          <p:cNvGraphicFramePr>
            <a:graphicFrameLocks noChangeAspect="1"/>
          </p:cNvGraphicFramePr>
          <p:nvPr>
            <p:extLst>
              <p:ext uri="{D42A27DB-BD31-4B8C-83A1-F6EECF244321}">
                <p14:modId xmlns:p14="http://schemas.microsoft.com/office/powerpoint/2010/main" val="2528018414"/>
              </p:ext>
            </p:extLst>
          </p:nvPr>
        </p:nvGraphicFramePr>
        <p:xfrm>
          <a:off x="7434262" y="2341563"/>
          <a:ext cx="4014787" cy="965200"/>
        </p:xfrm>
        <a:graphic>
          <a:graphicData uri="http://schemas.openxmlformats.org/presentationml/2006/ole">
            <mc:AlternateContent xmlns:mc="http://schemas.openxmlformats.org/markup-compatibility/2006">
              <mc:Choice xmlns:v="urn:schemas-microsoft-com:vml" Requires="v">
                <p:oleObj spid="_x0000_s15378" name="Equation" r:id="rId5" imgW="2006280" imgH="482400" progId="Equation.DSMT4">
                  <p:embed/>
                </p:oleObj>
              </mc:Choice>
              <mc:Fallback>
                <p:oleObj name="Equation" r:id="rId5" imgW="2006280" imgH="482400" progId="Equation.DSMT4">
                  <p:embed/>
                  <p:pic>
                    <p:nvPicPr>
                      <p:cNvPr id="6" name="Objeto 5">
                        <a:extLst>
                          <a:ext uri="{FF2B5EF4-FFF2-40B4-BE49-F238E27FC236}">
                            <a16:creationId xmlns:a16="http://schemas.microsoft.com/office/drawing/2014/main" id="{FD0F35A5-8984-46D0-973F-B3618BAF4CD3}"/>
                          </a:ext>
                        </a:extLst>
                      </p:cNvPr>
                      <p:cNvPicPr/>
                      <p:nvPr/>
                    </p:nvPicPr>
                    <p:blipFill>
                      <a:blip r:embed="rId6"/>
                      <a:stretch>
                        <a:fillRect/>
                      </a:stretch>
                    </p:blipFill>
                    <p:spPr>
                      <a:xfrm>
                        <a:off x="7434262" y="2341563"/>
                        <a:ext cx="4014787" cy="965200"/>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EFD63F08-57E7-4493-956E-4692759C3204}"/>
              </a:ext>
            </a:extLst>
          </p:cNvPr>
          <p:cNvGraphicFramePr>
            <a:graphicFrameLocks noChangeAspect="1"/>
          </p:cNvGraphicFramePr>
          <p:nvPr>
            <p:extLst>
              <p:ext uri="{D42A27DB-BD31-4B8C-83A1-F6EECF244321}">
                <p14:modId xmlns:p14="http://schemas.microsoft.com/office/powerpoint/2010/main" val="3517951027"/>
              </p:ext>
            </p:extLst>
          </p:nvPr>
        </p:nvGraphicFramePr>
        <p:xfrm>
          <a:off x="620713" y="3852863"/>
          <a:ext cx="8643937" cy="433387"/>
        </p:xfrm>
        <a:graphic>
          <a:graphicData uri="http://schemas.openxmlformats.org/presentationml/2006/ole">
            <mc:AlternateContent xmlns:mc="http://schemas.openxmlformats.org/markup-compatibility/2006">
              <mc:Choice xmlns:v="urn:schemas-microsoft-com:vml" Requires="v">
                <p:oleObj spid="_x0000_s15379" name="Equation" r:id="rId7" imgW="4572000" imgH="228600" progId="Equation.DSMT4">
                  <p:embed/>
                </p:oleObj>
              </mc:Choice>
              <mc:Fallback>
                <p:oleObj name="Equation" r:id="rId7" imgW="4572000" imgH="228600" progId="Equation.DSMT4">
                  <p:embed/>
                  <p:pic>
                    <p:nvPicPr>
                      <p:cNvPr id="7" name="Objeto 6">
                        <a:extLst>
                          <a:ext uri="{FF2B5EF4-FFF2-40B4-BE49-F238E27FC236}">
                            <a16:creationId xmlns:a16="http://schemas.microsoft.com/office/drawing/2014/main" id="{EFD63F08-57E7-4493-956E-4692759C3204}"/>
                          </a:ext>
                        </a:extLst>
                      </p:cNvPr>
                      <p:cNvPicPr/>
                      <p:nvPr/>
                    </p:nvPicPr>
                    <p:blipFill>
                      <a:blip r:embed="rId8"/>
                      <a:stretch>
                        <a:fillRect/>
                      </a:stretch>
                    </p:blipFill>
                    <p:spPr>
                      <a:xfrm>
                        <a:off x="620713" y="3852863"/>
                        <a:ext cx="8643937" cy="433387"/>
                      </a:xfrm>
                      <a:prstGeom prst="rect">
                        <a:avLst/>
                      </a:prstGeom>
                    </p:spPr>
                  </p:pic>
                </p:oleObj>
              </mc:Fallback>
            </mc:AlternateContent>
          </a:graphicData>
        </a:graphic>
      </p:graphicFrame>
    </p:spTree>
    <p:extLst>
      <p:ext uri="{BB962C8B-B14F-4D97-AF65-F5344CB8AC3E}">
        <p14:creationId xmlns:p14="http://schemas.microsoft.com/office/powerpoint/2010/main" val="1189035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57839" y="1144613"/>
            <a:ext cx="10850252" cy="4078039"/>
          </a:xfrm>
          <a:prstGeom prst="rect">
            <a:avLst/>
          </a:prstGeom>
        </p:spPr>
        <p:txBody>
          <a:bodyPr vert="horz" wrap="square" lIns="0" tIns="0" rIns="0" bIns="0" rtlCol="0">
            <a:spAutoFit/>
          </a:bodyPr>
          <a:lstStyle/>
          <a:p>
            <a:pPr marL="12700">
              <a:spcBef>
                <a:spcPts val="1390"/>
              </a:spcBef>
            </a:pPr>
            <a:r>
              <a:rPr lang="es-MX" sz="2000" dirty="0" smtClean="0">
                <a:latin typeface="Times New Roman" panose="02020603050405020304" pitchFamily="18" charset="0"/>
                <a:cs typeface="Times New Roman" panose="02020603050405020304" pitchFamily="18" charset="0"/>
              </a:rPr>
              <a:t>Calcular </a:t>
            </a:r>
            <a:r>
              <a:rPr lang="es-MX" sz="2000" dirty="0">
                <a:latin typeface="Times New Roman" panose="02020603050405020304" pitchFamily="18" charset="0"/>
                <a:cs typeface="Times New Roman" panose="02020603050405020304" pitchFamily="18" charset="0"/>
              </a:rPr>
              <a:t>la </a:t>
            </a:r>
            <a:r>
              <a:rPr lang="es-MX" sz="2000" dirty="0" err="1">
                <a:latin typeface="Times New Roman" panose="02020603050405020304" pitchFamily="18" charset="0"/>
                <a:cs typeface="Times New Roman" panose="02020603050405020304" pitchFamily="18" charset="0"/>
              </a:rPr>
              <a:t>fem</a:t>
            </a:r>
            <a:r>
              <a:rPr lang="es-MX" sz="2000" dirty="0">
                <a:latin typeface="Times New Roman" panose="02020603050405020304" pitchFamily="18" charset="0"/>
                <a:cs typeface="Times New Roman" panose="02020603050405020304" pitchFamily="18" charset="0"/>
              </a:rPr>
              <a:t> para la media reacción    M</a:t>
            </a:r>
            <a:r>
              <a:rPr lang="es-MX" sz="2000" spc="-5" dirty="0">
                <a:latin typeface="Times New Roman" panose="02020603050405020304" pitchFamily="18" charset="0"/>
                <a:cs typeface="Times New Roman" panose="02020603050405020304" pitchFamily="18" charset="0"/>
              </a:rPr>
              <a:t>n</a:t>
            </a:r>
            <a:r>
              <a:rPr lang="es-MX" sz="2000" spc="-15" baseline="20833" dirty="0">
                <a:latin typeface="Times New Roman" panose="02020603050405020304" pitchFamily="18" charset="0"/>
                <a:cs typeface="Times New Roman" panose="02020603050405020304" pitchFamily="18" charset="0"/>
              </a:rPr>
              <a:t>3+</a:t>
            </a:r>
            <a:r>
              <a:rPr lang="es-MX" sz="2000" dirty="0">
                <a:latin typeface="Times New Roman" panose="02020603050405020304" pitchFamily="18" charset="0"/>
                <a:cs typeface="Times New Roman" panose="02020603050405020304" pitchFamily="18" charset="0"/>
              </a:rPr>
              <a:t>+</a:t>
            </a:r>
            <a:r>
              <a:rPr lang="es-MX" sz="2000" spc="-20" dirty="0">
                <a:latin typeface="Times New Roman" panose="02020603050405020304" pitchFamily="18" charset="0"/>
                <a:cs typeface="Times New Roman" panose="02020603050405020304" pitchFamily="18" charset="0"/>
              </a:rPr>
              <a:t>e</a:t>
            </a:r>
            <a:r>
              <a:rPr lang="es-MX" sz="2000" spc="-15" baseline="20833" dirty="0">
                <a:latin typeface="Times New Roman" panose="02020603050405020304" pitchFamily="18" charset="0"/>
                <a:cs typeface="Times New Roman" panose="02020603050405020304" pitchFamily="18" charset="0"/>
              </a:rPr>
              <a:t>-</a:t>
            </a:r>
            <a:r>
              <a:rPr lang="es-MX" sz="2000" spc="-7" baseline="20833" dirty="0">
                <a:latin typeface="Times New Roman" panose="02020603050405020304" pitchFamily="18" charset="0"/>
                <a:cs typeface="Times New Roman" panose="02020603050405020304" pitchFamily="18" charset="0"/>
              </a:rPr>
              <a:t> </a:t>
            </a:r>
            <a:r>
              <a:rPr lang="es-MX" sz="2000" spc="220"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M</a:t>
            </a:r>
            <a:r>
              <a:rPr lang="es-MX" sz="2000" spc="-5" dirty="0">
                <a:latin typeface="Times New Roman" panose="02020603050405020304" pitchFamily="18" charset="0"/>
                <a:cs typeface="Times New Roman" panose="02020603050405020304" pitchFamily="18" charset="0"/>
              </a:rPr>
              <a:t>n</a:t>
            </a:r>
            <a:r>
              <a:rPr lang="es-MX" sz="2000" spc="-15" baseline="20833" dirty="0">
                <a:latin typeface="Times New Roman" panose="02020603050405020304" pitchFamily="18" charset="0"/>
                <a:cs typeface="Times New Roman" panose="02020603050405020304" pitchFamily="18" charset="0"/>
              </a:rPr>
              <a:t>2+</a:t>
            </a:r>
            <a:endParaRPr lang="es-MX" sz="2000" baseline="20833" dirty="0">
              <a:latin typeface="Times New Roman" panose="02020603050405020304" pitchFamily="18" charset="0"/>
              <a:cs typeface="Times New Roman" panose="02020603050405020304" pitchFamily="18" charset="0"/>
            </a:endParaRPr>
          </a:p>
          <a:p>
            <a:pPr marL="2352040" marR="8890" indent="-2339975">
              <a:lnSpc>
                <a:spcPts val="4310"/>
              </a:lnSpc>
              <a:spcBef>
                <a:spcPts val="245"/>
              </a:spcBef>
            </a:pPr>
            <a:r>
              <a:rPr lang="es-MX" sz="2000" dirty="0">
                <a:latin typeface="Times New Roman" panose="02020603050405020304" pitchFamily="18" charset="0"/>
                <a:cs typeface="Times New Roman" panose="02020603050405020304" pitchFamily="18" charset="0"/>
              </a:rPr>
              <a:t>La combinación de esta reacción con el electrodo de hidrógeno produce: </a:t>
            </a:r>
          </a:p>
          <a:p>
            <a:pPr marL="2352040" marR="8890" indent="-2339975" algn="ctr">
              <a:lnSpc>
                <a:spcPts val="4310"/>
              </a:lnSpc>
              <a:spcBef>
                <a:spcPts val="245"/>
              </a:spcBef>
            </a:pPr>
            <a:r>
              <a:rPr lang="es-MX" sz="2000" dirty="0">
                <a:latin typeface="Times New Roman" panose="02020603050405020304" pitchFamily="18" charset="0"/>
                <a:cs typeface="Times New Roman" panose="02020603050405020304" pitchFamily="18" charset="0"/>
              </a:rPr>
              <a:t>M</a:t>
            </a:r>
            <a:r>
              <a:rPr lang="es-MX" sz="2000" spc="-5" dirty="0">
                <a:latin typeface="Times New Roman" panose="02020603050405020304" pitchFamily="18" charset="0"/>
                <a:cs typeface="Times New Roman" panose="02020603050405020304" pitchFamily="18" charset="0"/>
              </a:rPr>
              <a:t>n</a:t>
            </a:r>
            <a:r>
              <a:rPr lang="es-MX" sz="2000" spc="-15" baseline="20833" dirty="0">
                <a:latin typeface="Times New Roman" panose="02020603050405020304" pitchFamily="18" charset="0"/>
                <a:cs typeface="Times New Roman" panose="02020603050405020304" pitchFamily="18" charset="0"/>
              </a:rPr>
              <a:t>3+ </a:t>
            </a:r>
            <a:r>
              <a:rPr lang="es-MX" sz="2000" dirty="0">
                <a:latin typeface="Times New Roman" panose="02020603050405020304" pitchFamily="18" charset="0"/>
                <a:cs typeface="Times New Roman" panose="02020603050405020304" pitchFamily="18" charset="0"/>
              </a:rPr>
              <a:t>+ ½</a:t>
            </a:r>
            <a:r>
              <a:rPr lang="es-MX" sz="2000" spc="-25" dirty="0">
                <a:latin typeface="Times New Roman" panose="02020603050405020304" pitchFamily="18" charset="0"/>
                <a:cs typeface="Times New Roman" panose="02020603050405020304" pitchFamily="18" charset="0"/>
              </a:rPr>
              <a:t> </a:t>
            </a:r>
            <a:r>
              <a:rPr lang="es-MX" sz="2000" spc="-5" dirty="0">
                <a:latin typeface="Times New Roman" panose="02020603050405020304" pitchFamily="18" charset="0"/>
                <a:cs typeface="Times New Roman" panose="02020603050405020304" pitchFamily="18" charset="0"/>
              </a:rPr>
              <a:t>H</a:t>
            </a:r>
            <a:r>
              <a:rPr lang="es-MX" sz="2000" spc="-15" baseline="-17361" dirty="0">
                <a:latin typeface="Times New Roman" panose="02020603050405020304" pitchFamily="18" charset="0"/>
                <a:cs typeface="Times New Roman" panose="02020603050405020304" pitchFamily="18" charset="0"/>
              </a:rPr>
              <a:t>2(g)</a:t>
            </a:r>
            <a:r>
              <a:rPr lang="es-MX" sz="2000" spc="7" baseline="-17361" dirty="0">
                <a:latin typeface="Times New Roman" panose="02020603050405020304" pitchFamily="18" charset="0"/>
                <a:cs typeface="Times New Roman" panose="02020603050405020304" pitchFamily="18" charset="0"/>
              </a:rPr>
              <a:t> </a:t>
            </a:r>
            <a:r>
              <a:rPr lang="es-MX" sz="2000" spc="-5"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M</a:t>
            </a:r>
            <a:r>
              <a:rPr lang="es-MX" sz="2000" spc="-5" dirty="0">
                <a:latin typeface="Times New Roman" panose="02020603050405020304" pitchFamily="18" charset="0"/>
                <a:cs typeface="Times New Roman" panose="02020603050405020304" pitchFamily="18" charset="0"/>
              </a:rPr>
              <a:t>n</a:t>
            </a:r>
            <a:r>
              <a:rPr lang="es-MX" sz="2000" spc="-15" baseline="20833" dirty="0">
                <a:latin typeface="Times New Roman" panose="02020603050405020304" pitchFamily="18" charset="0"/>
                <a:cs typeface="Times New Roman" panose="02020603050405020304" pitchFamily="18" charset="0"/>
              </a:rPr>
              <a:t>2+ </a:t>
            </a:r>
            <a:r>
              <a:rPr lang="es-MX" sz="2000" dirty="0">
                <a:latin typeface="Times New Roman" panose="02020603050405020304" pitchFamily="18" charset="0"/>
                <a:cs typeface="Times New Roman" panose="02020603050405020304" pitchFamily="18" charset="0"/>
              </a:rPr>
              <a:t>+</a:t>
            </a:r>
            <a:r>
              <a:rPr lang="es-MX" sz="2000" spc="-160" dirty="0">
                <a:latin typeface="Times New Roman" panose="02020603050405020304" pitchFamily="18" charset="0"/>
                <a:cs typeface="Times New Roman" panose="02020603050405020304" pitchFamily="18" charset="0"/>
              </a:rPr>
              <a:t> </a:t>
            </a:r>
            <a:r>
              <a:rPr lang="es-MX" sz="2000" spc="-20" dirty="0">
                <a:latin typeface="Times New Roman" panose="02020603050405020304" pitchFamily="18" charset="0"/>
                <a:cs typeface="Times New Roman" panose="02020603050405020304" pitchFamily="18" charset="0"/>
              </a:rPr>
              <a:t>H</a:t>
            </a:r>
            <a:r>
              <a:rPr lang="es-MX" sz="2000" spc="-15" baseline="20833" dirty="0">
                <a:latin typeface="Times New Roman" panose="02020603050405020304" pitchFamily="18" charset="0"/>
                <a:cs typeface="Times New Roman" panose="02020603050405020304" pitchFamily="18" charset="0"/>
              </a:rPr>
              <a:t>+</a:t>
            </a:r>
            <a:endParaRPr lang="es-MX" sz="2000" baseline="20833" dirty="0">
              <a:latin typeface="Times New Roman" panose="02020603050405020304" pitchFamily="18" charset="0"/>
              <a:cs typeface="Times New Roman" panose="02020603050405020304" pitchFamily="18" charset="0"/>
            </a:endParaRPr>
          </a:p>
          <a:p>
            <a:pPr marL="96520">
              <a:spcBef>
                <a:spcPts val="1250"/>
              </a:spcBef>
            </a:pPr>
            <a:r>
              <a:rPr lang="es-MX" sz="2000" dirty="0">
                <a:latin typeface="Times New Roman" panose="02020603050405020304" pitchFamily="18" charset="0"/>
                <a:cs typeface="Times New Roman" panose="02020603050405020304" pitchFamily="18" charset="0"/>
              </a:rPr>
              <a:t>Para esta</a:t>
            </a:r>
            <a:r>
              <a:rPr lang="es-MX" sz="2000" spc="-10" dirty="0">
                <a:latin typeface="Times New Roman" panose="02020603050405020304" pitchFamily="18" charset="0"/>
                <a:cs typeface="Times New Roman" panose="02020603050405020304" pitchFamily="18" charset="0"/>
              </a:rPr>
              <a:t> </a:t>
            </a:r>
            <a:r>
              <a:rPr lang="es-MX" sz="2000" dirty="0" smtClean="0">
                <a:latin typeface="Times New Roman" panose="02020603050405020304" pitchFamily="18" charset="0"/>
                <a:cs typeface="Times New Roman" panose="02020603050405020304" pitchFamily="18" charset="0"/>
              </a:rPr>
              <a:t>reacción,</a:t>
            </a:r>
          </a:p>
          <a:p>
            <a:pPr marL="96520" algn="ctr">
              <a:spcBef>
                <a:spcPts val="1250"/>
              </a:spcBef>
            </a:pPr>
            <a:r>
              <a:rPr lang="es-MX" sz="2000" spc="-5" dirty="0" smtClean="0">
                <a:latin typeface="Times New Roman" panose="02020603050405020304" pitchFamily="18" charset="0"/>
                <a:cs typeface="Times New Roman" panose="02020603050405020304" pitchFamily="18" charset="0"/>
              </a:rPr>
              <a:t>Δ</a:t>
            </a:r>
            <a:r>
              <a:rPr lang="es-MX" sz="2000" dirty="0" smtClean="0">
                <a:latin typeface="Times New Roman" panose="02020603050405020304" pitchFamily="18" charset="0"/>
                <a:cs typeface="Times New Roman" panose="02020603050405020304" pitchFamily="18" charset="0"/>
              </a:rPr>
              <a:t>G</a:t>
            </a:r>
            <a:r>
              <a:rPr lang="es-MX" sz="2000" spc="-22" baseline="-17361" dirty="0" smtClean="0">
                <a:latin typeface="Times New Roman" panose="02020603050405020304" pitchFamily="18" charset="0"/>
                <a:cs typeface="Times New Roman" panose="02020603050405020304" pitchFamily="18" charset="0"/>
              </a:rPr>
              <a:t>R</a:t>
            </a:r>
            <a:r>
              <a:rPr lang="es-MX" sz="2000" spc="-44" baseline="-17361" dirty="0" smtClean="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t>
            </a:r>
            <a:r>
              <a:rPr lang="es-MX" sz="2000" spc="-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[(-22</a:t>
            </a:r>
            <a:r>
              <a:rPr lang="es-MX" sz="2000" spc="-10" dirty="0">
                <a:latin typeface="Times New Roman" panose="02020603050405020304" pitchFamily="18" charset="0"/>
                <a:cs typeface="Times New Roman" panose="02020603050405020304" pitchFamily="18" charset="0"/>
              </a:rPr>
              <a:t>8</a:t>
            </a:r>
            <a:r>
              <a:rPr lang="es-MX" sz="2000" dirty="0">
                <a:latin typeface="Times New Roman" panose="02020603050405020304" pitchFamily="18" charset="0"/>
                <a:cs typeface="Times New Roman" panose="02020603050405020304" pitchFamily="18" charset="0"/>
              </a:rPr>
              <a:t>.</a:t>
            </a:r>
            <a:r>
              <a:rPr lang="es-MX" sz="2000" spc="-10" dirty="0">
                <a:latin typeface="Times New Roman" panose="02020603050405020304" pitchFamily="18" charset="0"/>
                <a:cs typeface="Times New Roman" panose="02020603050405020304" pitchFamily="18" charset="0"/>
              </a:rPr>
              <a:t>1</a:t>
            </a:r>
            <a:r>
              <a:rPr lang="es-MX" sz="2000" dirty="0">
                <a:latin typeface="Times New Roman" panose="02020603050405020304" pitchFamily="18" charset="0"/>
                <a:cs typeface="Times New Roman" panose="02020603050405020304" pitchFamily="18" charset="0"/>
              </a:rPr>
              <a:t>)</a:t>
            </a:r>
            <a:r>
              <a:rPr lang="es-MX" sz="2000" spc="-5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 (0.00)]</a:t>
            </a:r>
            <a:r>
              <a:rPr lang="es-MX" sz="2000" spc="-1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 [(-84.8)</a:t>
            </a:r>
            <a:r>
              <a:rPr lang="es-MX" sz="2000" spc="-2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 (½)(0.00)]</a:t>
            </a:r>
            <a:r>
              <a:rPr lang="es-MX" sz="2000" spc="-345" dirty="0">
                <a:latin typeface="Times New Roman" panose="02020603050405020304" pitchFamily="18" charset="0"/>
                <a:cs typeface="Times New Roman" panose="02020603050405020304" pitchFamily="18" charset="0"/>
              </a:rPr>
              <a:t> </a:t>
            </a:r>
            <a:r>
              <a:rPr lang="es-MX" sz="2000" dirty="0" smtClean="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14</a:t>
            </a:r>
            <a:r>
              <a:rPr lang="es-MX" sz="2000" spc="-10" dirty="0">
                <a:latin typeface="Times New Roman" panose="02020603050405020304" pitchFamily="18" charset="0"/>
                <a:cs typeface="Times New Roman" panose="02020603050405020304" pitchFamily="18" charset="0"/>
              </a:rPr>
              <a:t>3</a:t>
            </a:r>
            <a:r>
              <a:rPr lang="es-MX" sz="2000" dirty="0">
                <a:latin typeface="Times New Roman" panose="02020603050405020304" pitchFamily="18" charset="0"/>
                <a:cs typeface="Times New Roman" panose="02020603050405020304" pitchFamily="18" charset="0"/>
              </a:rPr>
              <a:t>.3</a:t>
            </a:r>
            <a:r>
              <a:rPr lang="es-MX" sz="2000" spc="-3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kJ</a:t>
            </a:r>
            <a:r>
              <a:rPr lang="es-MX" sz="2000" spc="-1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t>
            </a:r>
            <a:r>
              <a:rPr lang="es-MX" sz="2000" spc="-1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mol</a:t>
            </a:r>
          </a:p>
          <a:p>
            <a:pPr marL="488315" algn="ctr">
              <a:spcBef>
                <a:spcPts val="1405"/>
              </a:spcBef>
            </a:pPr>
            <a:r>
              <a:rPr lang="es-MX" sz="2000" spc="-10" dirty="0" err="1">
                <a:latin typeface="Times New Roman" panose="02020603050405020304" pitchFamily="18" charset="0"/>
                <a:cs typeface="Times New Roman" panose="02020603050405020304" pitchFamily="18" charset="0"/>
              </a:rPr>
              <a:t>E</a:t>
            </a:r>
            <a:r>
              <a:rPr lang="es-MX" sz="2000" dirty="0" err="1">
                <a:latin typeface="Times New Roman" panose="02020603050405020304" pitchFamily="18" charset="0"/>
                <a:cs typeface="Times New Roman" panose="02020603050405020304" pitchFamily="18" charset="0"/>
              </a:rPr>
              <a:t>°</a:t>
            </a:r>
            <a:r>
              <a:rPr lang="es-MX" sz="2000" spc="-2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t>
            </a:r>
            <a:r>
              <a:rPr lang="es-MX" sz="2000" spc="-1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-(-1</a:t>
            </a:r>
            <a:r>
              <a:rPr lang="es-MX" sz="2000" spc="-10" dirty="0">
                <a:latin typeface="Times New Roman" panose="02020603050405020304" pitchFamily="18" charset="0"/>
                <a:cs typeface="Times New Roman" panose="02020603050405020304" pitchFamily="18" charset="0"/>
              </a:rPr>
              <a:t>4</a:t>
            </a:r>
            <a:r>
              <a:rPr lang="es-MX" sz="2000" dirty="0">
                <a:latin typeface="Times New Roman" panose="02020603050405020304" pitchFamily="18" charset="0"/>
                <a:cs typeface="Times New Roman" panose="02020603050405020304" pitchFamily="18" charset="0"/>
              </a:rPr>
              <a:t>3.3)</a:t>
            </a:r>
            <a:r>
              <a:rPr lang="es-MX" sz="2000" spc="-5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t>
            </a:r>
            <a:r>
              <a:rPr lang="es-MX" sz="2000" spc="-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(1)(9</a:t>
            </a:r>
            <a:r>
              <a:rPr lang="es-MX" sz="2000" spc="-10" dirty="0">
                <a:latin typeface="Times New Roman" panose="02020603050405020304" pitchFamily="18" charset="0"/>
                <a:cs typeface="Times New Roman" panose="02020603050405020304" pitchFamily="18" charset="0"/>
              </a:rPr>
              <a:t>6.</a:t>
            </a:r>
            <a:r>
              <a:rPr lang="es-MX" sz="2000" dirty="0">
                <a:latin typeface="Times New Roman" panose="02020603050405020304" pitchFamily="18" charset="0"/>
                <a:cs typeface="Times New Roman" panose="02020603050405020304" pitchFamily="18" charset="0"/>
              </a:rPr>
              <a:t>4</a:t>
            </a:r>
            <a:r>
              <a:rPr lang="es-MX" sz="2000" spc="-1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a:t>
            </a:r>
            <a:r>
              <a:rPr lang="es-MX" sz="2000" spc="-5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t>
            </a:r>
            <a:r>
              <a:rPr lang="es-MX" sz="2000" spc="-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1.49V</a:t>
            </a:r>
          </a:p>
          <a:p>
            <a:pPr>
              <a:spcBef>
                <a:spcPts val="24"/>
              </a:spcBef>
            </a:pPr>
            <a:endParaRPr lang="es-MX" sz="2000" dirty="0">
              <a:latin typeface="Times New Roman" panose="02020603050405020304" pitchFamily="18" charset="0"/>
              <a:cs typeface="Times New Roman" panose="02020603050405020304" pitchFamily="18" charset="0"/>
            </a:endParaRPr>
          </a:p>
          <a:p>
            <a:pPr marL="911860" algn="ctr"/>
            <a:r>
              <a:rPr lang="es-MX" sz="2000" dirty="0">
                <a:latin typeface="Times New Roman" panose="02020603050405020304" pitchFamily="18" charset="0"/>
                <a:cs typeface="Times New Roman" panose="02020603050405020304" pitchFamily="18" charset="0"/>
              </a:rPr>
              <a:t>E =</a:t>
            </a:r>
            <a:r>
              <a:rPr lang="es-MX" sz="2000" spc="-2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1.49</a:t>
            </a:r>
            <a:r>
              <a:rPr lang="es-MX" sz="2000" spc="-2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t>
            </a:r>
            <a:r>
              <a:rPr lang="es-MX" sz="2000" spc="-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(0.0592/1</a:t>
            </a:r>
            <a:r>
              <a:rPr lang="es-MX" sz="2000" spc="-10"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(log</a:t>
            </a:r>
            <a:r>
              <a:rPr lang="es-MX" sz="2000" spc="-15"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a:t>
            </a:r>
            <a:r>
              <a:rPr lang="es-MX" sz="2000" spc="-15" dirty="0" smtClean="0">
                <a:latin typeface="Times New Roman" panose="02020603050405020304" pitchFamily="18" charset="0"/>
                <a:cs typeface="Times New Roman" panose="02020603050405020304" pitchFamily="18" charset="0"/>
              </a:rPr>
              <a:t>M</a:t>
            </a:r>
            <a:r>
              <a:rPr lang="es-MX" sz="2000" spc="-5" dirty="0" smtClean="0">
                <a:latin typeface="Times New Roman" panose="02020603050405020304" pitchFamily="18" charset="0"/>
                <a:cs typeface="Times New Roman" panose="02020603050405020304" pitchFamily="18" charset="0"/>
              </a:rPr>
              <a:t>n</a:t>
            </a:r>
            <a:r>
              <a:rPr lang="es-MX" sz="2000" spc="-15" baseline="20833" dirty="0" smtClean="0">
                <a:latin typeface="Times New Roman" panose="02020603050405020304" pitchFamily="18" charset="0"/>
                <a:cs typeface="Times New Roman" panose="02020603050405020304" pitchFamily="18" charset="0"/>
              </a:rPr>
              <a:t>2+</a:t>
            </a:r>
            <a:r>
              <a:rPr lang="es-MX" sz="2000" dirty="0" smtClean="0">
                <a:latin typeface="Times New Roman" panose="02020603050405020304" pitchFamily="18" charset="0"/>
                <a:cs typeface="Times New Roman" panose="02020603050405020304" pitchFamily="18" charset="0"/>
              </a:rPr>
              <a:t>]</a:t>
            </a:r>
            <a:r>
              <a:rPr lang="es-MX" sz="2000" spc="-10" dirty="0" smtClean="0">
                <a:latin typeface="Times New Roman" panose="02020603050405020304" pitchFamily="18" charset="0"/>
                <a:cs typeface="Times New Roman" panose="02020603050405020304" pitchFamily="18" charset="0"/>
              </a:rPr>
              <a:t>[</a:t>
            </a:r>
            <a:r>
              <a:rPr lang="es-MX" sz="2000" spc="-5" dirty="0">
                <a:latin typeface="Times New Roman" panose="02020603050405020304" pitchFamily="18" charset="0"/>
                <a:cs typeface="Times New Roman" panose="02020603050405020304" pitchFamily="18" charset="0"/>
              </a:rPr>
              <a:t>H</a:t>
            </a:r>
            <a:r>
              <a:rPr lang="es-MX" sz="2000" spc="-30" baseline="20833" dirty="0" smtClean="0">
                <a:latin typeface="Times New Roman" panose="02020603050405020304" pitchFamily="18" charset="0"/>
                <a:cs typeface="Times New Roman" panose="02020603050405020304" pitchFamily="18" charset="0"/>
              </a:rPr>
              <a:t>+</a:t>
            </a:r>
            <a:r>
              <a:rPr lang="es-MX" sz="2000" spc="-10" dirty="0" smtClean="0">
                <a:latin typeface="Times New Roman" panose="02020603050405020304" pitchFamily="18" charset="0"/>
                <a:cs typeface="Times New Roman" panose="02020603050405020304" pitchFamily="18" charset="0"/>
              </a:rPr>
              <a:t>]</a:t>
            </a:r>
            <a:r>
              <a:rPr lang="es-MX" sz="2000" dirty="0" smtClean="0">
                <a:latin typeface="Times New Roman" panose="02020603050405020304" pitchFamily="18" charset="0"/>
                <a:cs typeface="Times New Roman" panose="02020603050405020304" pitchFamily="18" charset="0"/>
              </a:rPr>
              <a:t>/[M</a:t>
            </a:r>
            <a:r>
              <a:rPr lang="es-MX" sz="2000" spc="-5" dirty="0" smtClean="0">
                <a:latin typeface="Times New Roman" panose="02020603050405020304" pitchFamily="18" charset="0"/>
                <a:cs typeface="Times New Roman" panose="02020603050405020304" pitchFamily="18" charset="0"/>
              </a:rPr>
              <a:t>n</a:t>
            </a:r>
            <a:r>
              <a:rPr lang="es-MX" sz="2000" spc="-15" baseline="20833" dirty="0" smtClean="0">
                <a:latin typeface="Times New Roman" panose="02020603050405020304" pitchFamily="18" charset="0"/>
                <a:cs typeface="Times New Roman" panose="02020603050405020304" pitchFamily="18" charset="0"/>
              </a:rPr>
              <a:t>2+</a:t>
            </a:r>
            <a:r>
              <a:rPr lang="es-MX" sz="2000" spc="-10" dirty="0" smtClean="0">
                <a:latin typeface="Times New Roman" panose="02020603050405020304" pitchFamily="18" charset="0"/>
                <a:cs typeface="Times New Roman" panose="02020603050405020304" pitchFamily="18" charset="0"/>
              </a:rPr>
              <a:t>]</a:t>
            </a:r>
            <a:r>
              <a:rPr lang="es-MX" sz="2000" spc="-30" dirty="0" smtClean="0">
                <a:latin typeface="Times New Roman" panose="02020603050405020304" pitchFamily="18" charset="0"/>
                <a:cs typeface="Times New Roman" panose="02020603050405020304" pitchFamily="18" charset="0"/>
              </a:rPr>
              <a:t>[</a:t>
            </a:r>
            <a:r>
              <a:rPr lang="es-MX" sz="2000" spc="-5" dirty="0">
                <a:latin typeface="Times New Roman" panose="02020603050405020304" pitchFamily="18" charset="0"/>
                <a:cs typeface="Times New Roman" panose="02020603050405020304" pitchFamily="18" charset="0"/>
              </a:rPr>
              <a:t>H</a:t>
            </a:r>
            <a:r>
              <a:rPr lang="es-MX" sz="2000" spc="-15" baseline="-17361" dirty="0">
                <a:latin typeface="Times New Roman" panose="02020603050405020304" pitchFamily="18" charset="0"/>
                <a:cs typeface="Times New Roman" panose="02020603050405020304" pitchFamily="18" charset="0"/>
              </a:rPr>
              <a:t>2(g</a:t>
            </a:r>
            <a:r>
              <a:rPr lang="es-MX" sz="2000" spc="-22" baseline="-17361"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]½</a:t>
            </a:r>
            <a:r>
              <a:rPr lang="es-MX" sz="2000" spc="-10" dirty="0" smtClean="0">
                <a:latin typeface="Times New Roman" panose="02020603050405020304" pitchFamily="18" charset="0"/>
                <a:cs typeface="Times New Roman" panose="02020603050405020304" pitchFamily="18" charset="0"/>
              </a:rPr>
              <a:t> )</a:t>
            </a:r>
            <a:endParaRPr lang="es-MX" sz="2000" dirty="0">
              <a:latin typeface="Times New Roman" panose="02020603050405020304" pitchFamily="18" charset="0"/>
              <a:cs typeface="Times New Roman" panose="02020603050405020304" pitchFamily="18" charset="0"/>
            </a:endParaRPr>
          </a:p>
          <a:p>
            <a:pPr marL="241300" marR="5080">
              <a:lnSpc>
                <a:spcPts val="2870"/>
              </a:lnSpc>
              <a:spcBef>
                <a:spcPts val="1510"/>
              </a:spcBef>
            </a:pPr>
            <a:r>
              <a:rPr lang="es-MX" sz="2000" dirty="0">
                <a:latin typeface="Times New Roman" panose="02020603050405020304" pitchFamily="18" charset="0"/>
                <a:cs typeface="Times New Roman" panose="02020603050405020304" pitchFamily="18" charset="0"/>
              </a:rPr>
              <a:t>R</a:t>
            </a:r>
            <a:r>
              <a:rPr lang="es-MX" sz="2000" spc="-10" dirty="0">
                <a:latin typeface="Times New Roman" panose="02020603050405020304" pitchFamily="18" charset="0"/>
                <a:cs typeface="Times New Roman" panose="02020603050405020304" pitchFamily="18" charset="0"/>
              </a:rPr>
              <a:t>e</a:t>
            </a:r>
            <a:r>
              <a:rPr lang="es-MX" sz="2000" dirty="0">
                <a:latin typeface="Times New Roman" panose="02020603050405020304" pitchFamily="18" charset="0"/>
                <a:cs typeface="Times New Roman" panose="02020603050405020304" pitchFamily="18" charset="0"/>
              </a:rPr>
              <a:t>cordar:</a:t>
            </a:r>
            <a:r>
              <a:rPr lang="es-MX" sz="2000" spc="-4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[H</a:t>
            </a:r>
            <a:r>
              <a:rPr lang="es-MX" sz="2000" spc="-15" baseline="-17361" dirty="0">
                <a:latin typeface="Times New Roman" panose="02020603050405020304" pitchFamily="18" charset="0"/>
                <a:cs typeface="Times New Roman" panose="02020603050405020304" pitchFamily="18" charset="0"/>
              </a:rPr>
              <a:t>2(g</a:t>
            </a:r>
            <a:r>
              <a:rPr lang="es-MX" sz="2000" spc="-30" baseline="-17361"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a:t>
            </a:r>
            <a:r>
              <a:rPr lang="es-MX" sz="2000" spc="-3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t>
            </a:r>
            <a:r>
              <a:rPr lang="es-MX" sz="2000" spc="-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t>
            </a:r>
            <a:r>
              <a:rPr lang="es-MX" sz="2000" spc="-5" dirty="0">
                <a:latin typeface="Times New Roman" panose="02020603050405020304" pitchFamily="18" charset="0"/>
                <a:cs typeface="Times New Roman" panose="02020603050405020304" pitchFamily="18" charset="0"/>
              </a:rPr>
              <a:t>H</a:t>
            </a:r>
            <a:r>
              <a:rPr lang="es-MX" sz="2000" spc="-15" baseline="20833"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a:t>
            </a:r>
            <a:r>
              <a:rPr lang="es-MX" sz="2000" spc="-4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t>
            </a:r>
            <a:r>
              <a:rPr lang="es-MX" sz="2000" spc="-5"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1.</a:t>
            </a:r>
            <a:r>
              <a:rPr lang="es-MX" sz="2000" spc="-20" dirty="0">
                <a:latin typeface="Times New Roman" panose="02020603050405020304" pitchFamily="18" charset="0"/>
                <a:cs typeface="Times New Roman" panose="02020603050405020304" pitchFamily="18" charset="0"/>
              </a:rPr>
              <a:t> </a:t>
            </a:r>
            <a:r>
              <a:rPr lang="es-MX" sz="2000" spc="-20" dirty="0" smtClean="0">
                <a:latin typeface="Times New Roman" panose="02020603050405020304" pitchFamily="18" charset="0"/>
                <a:cs typeface="Times New Roman" panose="02020603050405020304" pitchFamily="18" charset="0"/>
              </a:rPr>
              <a:t> </a:t>
            </a:r>
            <a:r>
              <a:rPr lang="es-MX" sz="2000" dirty="0" smtClean="0">
                <a:latin typeface="Times New Roman" panose="02020603050405020304" pitchFamily="18" charset="0"/>
                <a:cs typeface="Times New Roman" panose="02020603050405020304" pitchFamily="18" charset="0"/>
              </a:rPr>
              <a:t>El </a:t>
            </a:r>
            <a:r>
              <a:rPr lang="es-MX" sz="2000" dirty="0">
                <a:latin typeface="Times New Roman" panose="02020603050405020304" pitchFamily="18" charset="0"/>
                <a:cs typeface="Times New Roman" panose="02020603050405020304" pitchFamily="18" charset="0"/>
              </a:rPr>
              <a:t>[</a:t>
            </a:r>
            <a:r>
              <a:rPr lang="es-MX" sz="2000" spc="5" dirty="0" smtClean="0">
                <a:latin typeface="Times New Roman" panose="02020603050405020304" pitchFamily="18" charset="0"/>
                <a:cs typeface="Times New Roman" panose="02020603050405020304" pitchFamily="18" charset="0"/>
              </a:rPr>
              <a:t>M</a:t>
            </a:r>
            <a:r>
              <a:rPr lang="es-MX" sz="2000" dirty="0" smtClean="0">
                <a:latin typeface="Times New Roman" panose="02020603050405020304" pitchFamily="18" charset="0"/>
                <a:cs typeface="Times New Roman" panose="02020603050405020304" pitchFamily="18" charset="0"/>
              </a:rPr>
              <a:t>n</a:t>
            </a:r>
            <a:r>
              <a:rPr lang="es-MX" sz="2000" spc="-15" baseline="20833" dirty="0" smtClean="0">
                <a:latin typeface="Times New Roman" panose="02020603050405020304" pitchFamily="18" charset="0"/>
                <a:cs typeface="Times New Roman" panose="02020603050405020304" pitchFamily="18" charset="0"/>
              </a:rPr>
              <a:t>2+</a:t>
            </a:r>
            <a:r>
              <a:rPr lang="es-MX" sz="2000" spc="-10" dirty="0" smtClean="0">
                <a:latin typeface="Times New Roman" panose="02020603050405020304" pitchFamily="18" charset="0"/>
                <a:cs typeface="Times New Roman" panose="02020603050405020304" pitchFamily="18" charset="0"/>
              </a:rPr>
              <a:t>]/[M</a:t>
            </a:r>
            <a:r>
              <a:rPr lang="es-MX" sz="2000" spc="-5" dirty="0" smtClean="0">
                <a:latin typeface="Times New Roman" panose="02020603050405020304" pitchFamily="18" charset="0"/>
                <a:cs typeface="Times New Roman" panose="02020603050405020304" pitchFamily="18" charset="0"/>
              </a:rPr>
              <a:t>n</a:t>
            </a:r>
            <a:r>
              <a:rPr lang="es-MX" sz="2000" spc="-15" baseline="20833" dirty="0" smtClean="0">
                <a:latin typeface="Times New Roman" panose="02020603050405020304" pitchFamily="18" charset="0"/>
                <a:cs typeface="Times New Roman" panose="02020603050405020304" pitchFamily="18" charset="0"/>
              </a:rPr>
              <a:t>3+</a:t>
            </a:r>
            <a:r>
              <a:rPr lang="es-MX" sz="2000" dirty="0" smtClean="0">
                <a:latin typeface="Times New Roman" panose="02020603050405020304" pitchFamily="18" charset="0"/>
                <a:cs typeface="Times New Roman" panose="02020603050405020304" pitchFamily="18" charset="0"/>
              </a:rPr>
              <a:t>]</a:t>
            </a:r>
            <a:r>
              <a:rPr lang="es-MX" sz="2000" spc="-65" dirty="0" smtClean="0">
                <a:latin typeface="Times New Roman" panose="02020603050405020304" pitchFamily="18" charset="0"/>
                <a:cs typeface="Times New Roman" panose="02020603050405020304" pitchFamily="18" charset="0"/>
              </a:rPr>
              <a:t> debe </a:t>
            </a:r>
            <a:r>
              <a:rPr lang="es-MX" sz="2000" spc="-65" dirty="0">
                <a:latin typeface="Times New Roman" panose="02020603050405020304" pitchFamily="18" charset="0"/>
                <a:cs typeface="Times New Roman" panose="02020603050405020304" pitchFamily="18" charset="0"/>
              </a:rPr>
              <a:t>ser determinado por la fuerza electromotriz del sistema.</a:t>
            </a:r>
            <a:endParaRPr lang="es-MX" sz="2000" dirty="0">
              <a:latin typeface="Times New Roman" panose="02020603050405020304" pitchFamily="18" charset="0"/>
              <a:cs typeface="Times New Roman" panose="02020603050405020304" pitchFamily="18" charset="0"/>
            </a:endParaRPr>
          </a:p>
        </p:txBody>
      </p:sp>
      <p:sp>
        <p:nvSpPr>
          <p:cNvPr id="4" name="Rectángulo 3"/>
          <p:cNvSpPr/>
          <p:nvPr/>
        </p:nvSpPr>
        <p:spPr>
          <a:xfrm>
            <a:off x="2973201" y="2160252"/>
            <a:ext cx="5020728" cy="400110"/>
          </a:xfrm>
          <a:prstGeom prst="rect">
            <a:avLst/>
          </a:prstGeom>
        </p:spPr>
        <p:txBody>
          <a:bodyPr wrap="square">
            <a:spAutoFit/>
          </a:bodyPr>
          <a:lstStyle/>
          <a:p>
            <a:r>
              <a:rPr lang="es-ES" sz="2000" dirty="0">
                <a:latin typeface="Times New Roman" panose="02020603050405020304" pitchFamily="18" charset="0"/>
                <a:cs typeface="Times New Roman" panose="02020603050405020304" pitchFamily="18" charset="0"/>
              </a:rPr>
              <a:t>Mn</a:t>
            </a:r>
            <a:r>
              <a:rPr lang="es-ES" sz="2000" baseline="30000" dirty="0">
                <a:latin typeface="Times New Roman" panose="02020603050405020304" pitchFamily="18" charset="0"/>
                <a:cs typeface="Times New Roman" panose="02020603050405020304" pitchFamily="18" charset="0"/>
              </a:rPr>
              <a:t>3+</a:t>
            </a:r>
            <a:r>
              <a:rPr lang="es-ES" sz="2000" dirty="0">
                <a:latin typeface="Times New Roman" panose="02020603050405020304" pitchFamily="18" charset="0"/>
                <a:cs typeface="Times New Roman" panose="02020603050405020304" pitchFamily="18" charset="0"/>
              </a:rPr>
              <a:t>+e</a:t>
            </a:r>
            <a:r>
              <a:rPr lang="es-ES" sz="2000" baseline="30000" dirty="0">
                <a:latin typeface="Times New Roman" panose="02020603050405020304" pitchFamily="18" charset="0"/>
                <a:cs typeface="Times New Roman" panose="02020603050405020304" pitchFamily="18" charset="0"/>
              </a:rPr>
              <a:t>-</a:t>
            </a:r>
            <a:r>
              <a:rPr lang="es-ES" sz="2000" dirty="0">
                <a:latin typeface="Times New Roman" panose="02020603050405020304" pitchFamily="18" charset="0"/>
                <a:cs typeface="Times New Roman" panose="02020603050405020304" pitchFamily="18" charset="0"/>
              </a:rPr>
              <a:t> = Mn</a:t>
            </a:r>
            <a:r>
              <a:rPr lang="es-ES" sz="2000" baseline="30000" dirty="0">
                <a:latin typeface="Times New Roman" panose="02020603050405020304" pitchFamily="18" charset="0"/>
                <a:cs typeface="Times New Roman" panose="02020603050405020304" pitchFamily="18" charset="0"/>
              </a:rPr>
              <a:t>2+</a:t>
            </a:r>
            <a:r>
              <a:rPr lang="es-ES" sz="2000" dirty="0">
                <a:latin typeface="Times New Roman" panose="02020603050405020304" pitchFamily="18" charset="0"/>
                <a:cs typeface="Times New Roman" panose="02020603050405020304" pitchFamily="18" charset="0"/>
              </a:rPr>
              <a:t> </a:t>
            </a:r>
            <a:endParaRPr lang="es-MX" sz="2000" dirty="0"/>
          </a:p>
        </p:txBody>
      </p:sp>
    </p:spTree>
    <p:extLst>
      <p:ext uri="{BB962C8B-B14F-4D97-AF65-F5344CB8AC3E}">
        <p14:creationId xmlns:p14="http://schemas.microsoft.com/office/powerpoint/2010/main" val="1132396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52601" y="275175"/>
            <a:ext cx="8610601" cy="371897"/>
          </a:xfrm>
          <a:prstGeom prst="rect">
            <a:avLst/>
          </a:prstGeom>
        </p:spPr>
        <p:txBody>
          <a:bodyPr vert="horz" wrap="square" lIns="0" tIns="0" rIns="0" bIns="0" rtlCol="0" anchor="ctr">
            <a:spAutoFit/>
          </a:bodyPr>
          <a:lstStyle/>
          <a:p>
            <a:pPr>
              <a:lnSpc>
                <a:spcPts val="2855"/>
              </a:lnSpc>
            </a:pPr>
            <a:r>
              <a:rPr lang="es-MX" sz="2200" dirty="0">
                <a:latin typeface="Times New Roman" panose="02020603050405020304" pitchFamily="18" charset="0"/>
                <a:cs typeface="Times New Roman" panose="02020603050405020304" pitchFamily="18" charset="0"/>
              </a:rPr>
              <a:t>El papel de los microorganismos en las reacciones de oxidación - reducción</a:t>
            </a:r>
            <a:endParaRPr sz="2200" dirty="0">
              <a:latin typeface="Times New Roman" panose="02020603050405020304" pitchFamily="18" charset="0"/>
              <a:cs typeface="Times New Roman" panose="02020603050405020304" pitchFamily="18" charset="0"/>
            </a:endParaRPr>
          </a:p>
        </p:txBody>
      </p:sp>
      <p:sp>
        <p:nvSpPr>
          <p:cNvPr id="3" name="object 3"/>
          <p:cNvSpPr/>
          <p:nvPr/>
        </p:nvSpPr>
        <p:spPr>
          <a:xfrm>
            <a:off x="3509772" y="2522982"/>
            <a:ext cx="66040" cy="0"/>
          </a:xfrm>
          <a:custGeom>
            <a:avLst/>
            <a:gdLst/>
            <a:ahLst/>
            <a:cxnLst/>
            <a:rect l="l" t="t" r="r" b="b"/>
            <a:pathLst>
              <a:path w="66039">
                <a:moveTo>
                  <a:pt x="0" y="0"/>
                </a:moveTo>
                <a:lnTo>
                  <a:pt x="65531" y="0"/>
                </a:lnTo>
              </a:path>
            </a:pathLst>
          </a:custGeom>
          <a:ln w="42418">
            <a:solidFill>
              <a:srgbClr val="000000"/>
            </a:solidFill>
          </a:ln>
        </p:spPr>
        <p:txBody>
          <a:bodyPr wrap="square" lIns="0" tIns="0" rIns="0" bIns="0" rtlCol="0"/>
          <a:lstStyle/>
          <a:p>
            <a:endParaRPr/>
          </a:p>
        </p:txBody>
      </p:sp>
      <p:sp>
        <p:nvSpPr>
          <p:cNvPr id="4" name="object 4"/>
          <p:cNvSpPr txBox="1"/>
          <p:nvPr/>
        </p:nvSpPr>
        <p:spPr>
          <a:xfrm>
            <a:off x="894762" y="825975"/>
            <a:ext cx="10172306" cy="2857192"/>
          </a:xfrm>
          <a:prstGeom prst="rect">
            <a:avLst/>
          </a:prstGeom>
        </p:spPr>
        <p:txBody>
          <a:bodyPr vert="horz" wrap="square" lIns="0" tIns="0" rIns="0" bIns="0" rtlCol="0">
            <a:spAutoFit/>
          </a:bodyPr>
          <a:lstStyle/>
          <a:p>
            <a:pPr marL="12700" marR="7620" algn="just">
              <a:spcBef>
                <a:spcPts val="1900"/>
              </a:spcBef>
              <a:tabLst>
                <a:tab pos="5897245" algn="l"/>
              </a:tabLst>
            </a:pPr>
            <a:r>
              <a:rPr lang="es-MX" sz="2200" dirty="0">
                <a:latin typeface="Times New Roman" panose="02020603050405020304" pitchFamily="18" charset="0"/>
                <a:cs typeface="Times New Roman" panose="02020603050405020304" pitchFamily="18" charset="0"/>
              </a:rPr>
              <a:t>En el ambiente natural, los microorganismos juegan un papel importante al facilitar las reacciones de oxidación-reducción como catalizadores. Piense en la cinética ...</a:t>
            </a:r>
          </a:p>
          <a:p>
            <a:pPr marL="12700" marR="7620" algn="just">
              <a:spcBef>
                <a:spcPts val="1900"/>
              </a:spcBef>
              <a:tabLst>
                <a:tab pos="5897245" algn="l"/>
              </a:tabLst>
            </a:pPr>
            <a:r>
              <a:rPr lang="es-MX" sz="2200" dirty="0">
                <a:latin typeface="Times New Roman" panose="02020603050405020304" pitchFamily="18" charset="0"/>
                <a:cs typeface="Times New Roman" panose="02020603050405020304" pitchFamily="18" charset="0"/>
              </a:rPr>
              <a:t>Un catalizador es una sustancia que acelera una reacción sin ser consumido en la reacción.</a:t>
            </a:r>
          </a:p>
          <a:p>
            <a:pPr marL="12700" marR="7620" algn="just">
              <a:spcBef>
                <a:spcPts val="1900"/>
              </a:spcBef>
              <a:tabLst>
                <a:tab pos="5897245" algn="l"/>
              </a:tabLst>
            </a:pPr>
            <a:r>
              <a:rPr lang="es-MX" sz="2200" dirty="0">
                <a:latin typeface="Times New Roman" panose="02020603050405020304" pitchFamily="18" charset="0"/>
                <a:cs typeface="Times New Roman" panose="02020603050405020304" pitchFamily="18" charset="0"/>
              </a:rPr>
              <a:t>Por ejemplo: Se ha documentado que la oxidación de sulfuro catalizada por los de </a:t>
            </a:r>
            <a:r>
              <a:rPr lang="es-MX" sz="2200" b="1" i="1" dirty="0" err="1">
                <a:latin typeface="Times New Roman" panose="02020603050405020304" pitchFamily="18" charset="0"/>
                <a:cs typeface="Times New Roman" panose="02020603050405020304" pitchFamily="18" charset="0"/>
              </a:rPr>
              <a:t>Thiomicrospira</a:t>
            </a:r>
            <a:r>
              <a:rPr lang="es-MX" sz="2200" b="1" i="1" dirty="0">
                <a:latin typeface="Times New Roman" panose="02020603050405020304" pitchFamily="18" charset="0"/>
                <a:cs typeface="Times New Roman" panose="02020603050405020304" pitchFamily="18" charset="0"/>
              </a:rPr>
              <a:t> </a:t>
            </a:r>
            <a:r>
              <a:rPr lang="es-MX" sz="2200" b="1" i="1" dirty="0" err="1">
                <a:latin typeface="Times New Roman" panose="02020603050405020304" pitchFamily="18" charset="0"/>
                <a:cs typeface="Times New Roman" panose="02020603050405020304" pitchFamily="18" charset="0"/>
              </a:rPr>
              <a:t>ferrooxidans</a:t>
            </a:r>
            <a:r>
              <a:rPr lang="es-MX" sz="2200" b="1" i="1"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puede tener tasas de reacción de seis órdenes de magnitud (es decir, 1,000,000 de veces) mayores que las mismas reacciones en ausencia de la bacteria.</a:t>
            </a:r>
            <a:endParaRPr sz="2200" dirty="0">
              <a:latin typeface="Times New Roman" panose="02020603050405020304" pitchFamily="18" charset="0"/>
              <a:cs typeface="Times New Roman" panose="02020603050405020304" pitchFamily="18" charset="0"/>
            </a:endParaRPr>
          </a:p>
        </p:txBody>
      </p:sp>
      <p:sp>
        <p:nvSpPr>
          <p:cNvPr id="5" name="object 5"/>
          <p:cNvSpPr/>
          <p:nvPr/>
        </p:nvSpPr>
        <p:spPr>
          <a:xfrm>
            <a:off x="1828800" y="4495800"/>
            <a:ext cx="2114550" cy="22098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4194175" y="5281803"/>
            <a:ext cx="314960" cy="615553"/>
          </a:xfrm>
          <a:prstGeom prst="rect">
            <a:avLst/>
          </a:prstGeom>
        </p:spPr>
        <p:txBody>
          <a:bodyPr vert="horz" wrap="square" lIns="0" tIns="0" rIns="0" bIns="0" rtlCol="0">
            <a:spAutoFit/>
          </a:bodyPr>
          <a:lstStyle/>
          <a:p>
            <a:pPr marL="12700"/>
            <a:r>
              <a:rPr sz="4000" b="1" spc="-25" dirty="0">
                <a:latin typeface="Times New Roman"/>
                <a:cs typeface="Times New Roman"/>
              </a:rPr>
              <a:t>+</a:t>
            </a:r>
            <a:endParaRPr sz="4000">
              <a:latin typeface="Times New Roman"/>
              <a:cs typeface="Times New Roman"/>
            </a:endParaRPr>
          </a:p>
        </p:txBody>
      </p:sp>
      <p:sp>
        <p:nvSpPr>
          <p:cNvPr id="7" name="object 7"/>
          <p:cNvSpPr/>
          <p:nvPr/>
        </p:nvSpPr>
        <p:spPr>
          <a:xfrm>
            <a:off x="4800600" y="4572000"/>
            <a:ext cx="1905000" cy="1905000"/>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6938009" y="5358248"/>
            <a:ext cx="314960" cy="615553"/>
          </a:xfrm>
          <a:prstGeom prst="rect">
            <a:avLst/>
          </a:prstGeom>
        </p:spPr>
        <p:txBody>
          <a:bodyPr vert="horz" wrap="square" lIns="0" tIns="0" rIns="0" bIns="0" rtlCol="0">
            <a:spAutoFit/>
          </a:bodyPr>
          <a:lstStyle/>
          <a:p>
            <a:pPr marL="12700"/>
            <a:r>
              <a:rPr sz="4000" b="1" spc="-25" dirty="0">
                <a:latin typeface="Times New Roman"/>
                <a:cs typeface="Times New Roman"/>
              </a:rPr>
              <a:t>=</a:t>
            </a:r>
            <a:endParaRPr sz="4000">
              <a:latin typeface="Times New Roman"/>
              <a:cs typeface="Times New Roman"/>
            </a:endParaRPr>
          </a:p>
        </p:txBody>
      </p:sp>
      <p:sp>
        <p:nvSpPr>
          <p:cNvPr id="9" name="object 9"/>
          <p:cNvSpPr/>
          <p:nvPr/>
        </p:nvSpPr>
        <p:spPr>
          <a:xfrm>
            <a:off x="7467601" y="4571936"/>
            <a:ext cx="3065399" cy="2106676"/>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575404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828800" y="756429"/>
            <a:ext cx="8534400" cy="5078313"/>
          </a:xfrm>
          <a:prstGeom prst="rect">
            <a:avLst/>
          </a:prstGeom>
        </p:spPr>
        <p:txBody>
          <a:bodyPr vert="horz" wrap="square" lIns="0" tIns="0" rIns="0" bIns="0" rtlCol="0">
            <a:spAutoFit/>
          </a:bodyPr>
          <a:lstStyle/>
          <a:p>
            <a:pPr marL="12700" algn="just"/>
            <a:r>
              <a:rPr lang="es-MX" sz="2200" b="1" i="1" dirty="0">
                <a:latin typeface="Times New Roman" panose="02020603050405020304" pitchFamily="18" charset="0"/>
                <a:cs typeface="Times New Roman" panose="02020603050405020304" pitchFamily="18" charset="0"/>
              </a:rPr>
              <a:t>Procariotas</a:t>
            </a:r>
            <a:r>
              <a:rPr lang="es-MX" sz="2200" dirty="0">
                <a:latin typeface="Times New Roman" panose="02020603050405020304" pitchFamily="18" charset="0"/>
                <a:cs typeface="Times New Roman" panose="02020603050405020304" pitchFamily="18" charset="0"/>
              </a:rPr>
              <a:t>: microorganismos con estructura celular simple con paredes celulares rígidas y sin núcleo.</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err="1">
                <a:latin typeface="Times New Roman" panose="02020603050405020304" pitchFamily="18" charset="0"/>
                <a:cs typeface="Times New Roman" panose="02020603050405020304" pitchFamily="18" charset="0"/>
              </a:rPr>
              <a:t>Arquebacterias</a:t>
            </a:r>
            <a:r>
              <a:rPr lang="es-MX" sz="2200" dirty="0">
                <a:latin typeface="Times New Roman" panose="02020603050405020304" pitchFamily="18" charset="0"/>
                <a:cs typeface="Times New Roman" panose="02020603050405020304" pitchFamily="18" charset="0"/>
              </a:rPr>
              <a:t>: (un subgrupo de procariotas) habitan ambientes extremos, similares a los que pueden haber existido temprano en la historia de la tierra, y se consideran representaciones de formas de vida antiguas.</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err="1">
                <a:latin typeface="Times New Roman" panose="02020603050405020304" pitchFamily="18" charset="0"/>
                <a:cs typeface="Times New Roman" panose="02020603050405020304" pitchFamily="18" charset="0"/>
              </a:rPr>
              <a:t>Metanógenos</a:t>
            </a:r>
            <a:r>
              <a:rPr lang="es-MX" sz="2200" dirty="0">
                <a:latin typeface="Times New Roman" panose="02020603050405020304" pitchFamily="18" charset="0"/>
                <a:cs typeface="Times New Roman" panose="02020603050405020304" pitchFamily="18" charset="0"/>
              </a:rPr>
              <a:t>: bacterias que producen metano.</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a:latin typeface="Times New Roman" panose="02020603050405020304" pitchFamily="18" charset="0"/>
                <a:cs typeface="Times New Roman" panose="02020603050405020304" pitchFamily="18" charset="0"/>
              </a:rPr>
              <a:t>Halófilos</a:t>
            </a:r>
            <a:r>
              <a:rPr lang="es-MX" sz="2200" dirty="0">
                <a:latin typeface="Times New Roman" panose="02020603050405020304" pitchFamily="18" charset="0"/>
                <a:cs typeface="Times New Roman" panose="02020603050405020304" pitchFamily="18" charset="0"/>
              </a:rPr>
              <a:t>: bacterias que existen en ambientes de alta salinidad.</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a:latin typeface="Times New Roman" panose="02020603050405020304" pitchFamily="18" charset="0"/>
                <a:cs typeface="Times New Roman" panose="02020603050405020304" pitchFamily="18" charset="0"/>
              </a:rPr>
              <a:t>Termófilos</a:t>
            </a:r>
            <a:r>
              <a:rPr lang="es-MX" sz="2200" dirty="0">
                <a:latin typeface="Times New Roman" panose="02020603050405020304" pitchFamily="18" charset="0"/>
                <a:cs typeface="Times New Roman" panose="02020603050405020304" pitchFamily="18" charset="0"/>
              </a:rPr>
              <a:t>: bacterias que existen en ambientes de alta temperatura.</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err="1">
                <a:latin typeface="Times New Roman" panose="02020603050405020304" pitchFamily="18" charset="0"/>
                <a:cs typeface="Times New Roman" panose="02020603050405020304" pitchFamily="18" charset="0"/>
              </a:rPr>
              <a:t>Termoacidofilos</a:t>
            </a:r>
            <a:r>
              <a:rPr lang="es-MX" sz="2200" dirty="0">
                <a:latin typeface="Times New Roman" panose="02020603050405020304" pitchFamily="18" charset="0"/>
                <a:cs typeface="Times New Roman" panose="02020603050405020304" pitchFamily="18" charset="0"/>
              </a:rPr>
              <a:t>: bacterias que existen en altas temperaturas y ambientes de pH bajo.</a:t>
            </a:r>
            <a:endParaRP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9343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52600" y="1600263"/>
            <a:ext cx="8763000" cy="4960874"/>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7673975" y="457200"/>
            <a:ext cx="2994024" cy="2933700"/>
          </a:xfrm>
          <a:prstGeom prst="rect">
            <a:avLst/>
          </a:prstGeom>
          <a:blipFill>
            <a:blip r:embed="rId4" cstate="print"/>
            <a:stretch>
              <a:fillRect/>
            </a:stretch>
          </a:blipFill>
        </p:spPr>
        <p:txBody>
          <a:bodyPr wrap="square" lIns="0" tIns="0" rIns="0" bIns="0" rtlCol="0"/>
          <a:lstStyle/>
          <a:p>
            <a:endParaRPr/>
          </a:p>
        </p:txBody>
      </p:sp>
      <p:sp>
        <p:nvSpPr>
          <p:cNvPr id="4" name="object 4"/>
          <p:cNvSpPr/>
          <p:nvPr/>
        </p:nvSpPr>
        <p:spPr>
          <a:xfrm>
            <a:off x="6172200" y="4724400"/>
            <a:ext cx="533400" cy="457200"/>
          </a:xfrm>
          <a:custGeom>
            <a:avLst/>
            <a:gdLst/>
            <a:ahLst/>
            <a:cxnLst/>
            <a:rect l="l" t="t" r="r" b="b"/>
            <a:pathLst>
              <a:path w="533400" h="457200">
                <a:moveTo>
                  <a:pt x="0" y="228600"/>
                </a:moveTo>
                <a:lnTo>
                  <a:pt x="5461" y="182499"/>
                </a:lnTo>
                <a:lnTo>
                  <a:pt x="20954" y="139573"/>
                </a:lnTo>
                <a:lnTo>
                  <a:pt x="45592" y="100837"/>
                </a:lnTo>
                <a:lnTo>
                  <a:pt x="78104" y="66929"/>
                </a:lnTo>
                <a:lnTo>
                  <a:pt x="117601" y="38988"/>
                </a:lnTo>
                <a:lnTo>
                  <a:pt x="162813" y="17906"/>
                </a:lnTo>
                <a:lnTo>
                  <a:pt x="212978" y="4699"/>
                </a:lnTo>
                <a:lnTo>
                  <a:pt x="266700" y="0"/>
                </a:lnTo>
                <a:lnTo>
                  <a:pt x="320421" y="4699"/>
                </a:lnTo>
                <a:lnTo>
                  <a:pt x="370459" y="17906"/>
                </a:lnTo>
                <a:lnTo>
                  <a:pt x="415798" y="38988"/>
                </a:lnTo>
                <a:lnTo>
                  <a:pt x="455295" y="66929"/>
                </a:lnTo>
                <a:lnTo>
                  <a:pt x="487807" y="100837"/>
                </a:lnTo>
                <a:lnTo>
                  <a:pt x="512445" y="139573"/>
                </a:lnTo>
                <a:lnTo>
                  <a:pt x="527938" y="182499"/>
                </a:lnTo>
                <a:lnTo>
                  <a:pt x="533400" y="228600"/>
                </a:lnTo>
                <a:lnTo>
                  <a:pt x="527938" y="274700"/>
                </a:lnTo>
                <a:lnTo>
                  <a:pt x="512445" y="317626"/>
                </a:lnTo>
                <a:lnTo>
                  <a:pt x="487807" y="356362"/>
                </a:lnTo>
                <a:lnTo>
                  <a:pt x="455295" y="390270"/>
                </a:lnTo>
                <a:lnTo>
                  <a:pt x="415798" y="418211"/>
                </a:lnTo>
                <a:lnTo>
                  <a:pt x="370459" y="439293"/>
                </a:lnTo>
                <a:lnTo>
                  <a:pt x="320421" y="452500"/>
                </a:lnTo>
                <a:lnTo>
                  <a:pt x="266700" y="457200"/>
                </a:lnTo>
                <a:lnTo>
                  <a:pt x="212978" y="452500"/>
                </a:lnTo>
                <a:lnTo>
                  <a:pt x="162813" y="439293"/>
                </a:lnTo>
                <a:lnTo>
                  <a:pt x="117601" y="418211"/>
                </a:lnTo>
                <a:lnTo>
                  <a:pt x="78104" y="390270"/>
                </a:lnTo>
                <a:lnTo>
                  <a:pt x="45592" y="356362"/>
                </a:lnTo>
                <a:lnTo>
                  <a:pt x="20954" y="317626"/>
                </a:lnTo>
                <a:lnTo>
                  <a:pt x="5461" y="274700"/>
                </a:lnTo>
                <a:lnTo>
                  <a:pt x="0" y="228600"/>
                </a:lnTo>
                <a:close/>
              </a:path>
            </a:pathLst>
          </a:custGeom>
          <a:ln w="25400">
            <a:solidFill>
              <a:srgbClr val="000000"/>
            </a:solidFill>
          </a:ln>
        </p:spPr>
        <p:txBody>
          <a:bodyPr wrap="square" lIns="0" tIns="0" rIns="0" bIns="0" rtlCol="0"/>
          <a:lstStyle/>
          <a:p>
            <a:endParaRPr/>
          </a:p>
        </p:txBody>
      </p:sp>
      <p:sp>
        <p:nvSpPr>
          <p:cNvPr id="5" name="object 5"/>
          <p:cNvSpPr/>
          <p:nvPr/>
        </p:nvSpPr>
        <p:spPr>
          <a:xfrm>
            <a:off x="6542024" y="3258440"/>
            <a:ext cx="1188085" cy="1475105"/>
          </a:xfrm>
          <a:custGeom>
            <a:avLst/>
            <a:gdLst/>
            <a:ahLst/>
            <a:cxnLst/>
            <a:rect l="l" t="t" r="r" b="b"/>
            <a:pathLst>
              <a:path w="1188085" h="1475104">
                <a:moveTo>
                  <a:pt x="1165733" y="0"/>
                </a:moveTo>
                <a:lnTo>
                  <a:pt x="0" y="1457071"/>
                </a:lnTo>
                <a:lnTo>
                  <a:pt x="22351" y="1474851"/>
                </a:lnTo>
                <a:lnTo>
                  <a:pt x="1187958" y="17780"/>
                </a:lnTo>
                <a:lnTo>
                  <a:pt x="1165733" y="0"/>
                </a:lnTo>
                <a:close/>
              </a:path>
            </a:pathLst>
          </a:custGeom>
          <a:solidFill>
            <a:srgbClr val="000000"/>
          </a:solidFill>
        </p:spPr>
        <p:txBody>
          <a:bodyPr wrap="square" lIns="0" tIns="0" rIns="0" bIns="0" rtlCol="0"/>
          <a:lstStyle/>
          <a:p>
            <a:endParaRPr/>
          </a:p>
        </p:txBody>
      </p:sp>
      <p:sp>
        <p:nvSpPr>
          <p:cNvPr id="6" name="object 6"/>
          <p:cNvSpPr/>
          <p:nvPr/>
        </p:nvSpPr>
        <p:spPr>
          <a:xfrm>
            <a:off x="7716646" y="3247263"/>
            <a:ext cx="45720" cy="46990"/>
          </a:xfrm>
          <a:custGeom>
            <a:avLst/>
            <a:gdLst/>
            <a:ahLst/>
            <a:cxnLst/>
            <a:rect l="l" t="t" r="r" b="b"/>
            <a:pathLst>
              <a:path w="45720" h="46989">
                <a:moveTo>
                  <a:pt x="45719" y="0"/>
                </a:moveTo>
                <a:lnTo>
                  <a:pt x="0" y="0"/>
                </a:lnTo>
                <a:lnTo>
                  <a:pt x="22225" y="17779"/>
                </a:lnTo>
                <a:lnTo>
                  <a:pt x="13335" y="28956"/>
                </a:lnTo>
                <a:lnTo>
                  <a:pt x="35687" y="46862"/>
                </a:lnTo>
                <a:lnTo>
                  <a:pt x="45719" y="0"/>
                </a:lnTo>
                <a:close/>
              </a:path>
            </a:pathLst>
          </a:custGeom>
          <a:solidFill>
            <a:srgbClr val="000000"/>
          </a:solidFill>
        </p:spPr>
        <p:txBody>
          <a:bodyPr wrap="square" lIns="0" tIns="0" rIns="0" bIns="0" rtlCol="0"/>
          <a:lstStyle/>
          <a:p>
            <a:endParaRPr/>
          </a:p>
        </p:txBody>
      </p:sp>
      <p:sp>
        <p:nvSpPr>
          <p:cNvPr id="7" name="object 7"/>
          <p:cNvSpPr/>
          <p:nvPr/>
        </p:nvSpPr>
        <p:spPr>
          <a:xfrm>
            <a:off x="7707758" y="3247264"/>
            <a:ext cx="31115" cy="29209"/>
          </a:xfrm>
          <a:custGeom>
            <a:avLst/>
            <a:gdLst/>
            <a:ahLst/>
            <a:cxnLst/>
            <a:rect l="l" t="t" r="r" b="b"/>
            <a:pathLst>
              <a:path w="31114" h="29210">
                <a:moveTo>
                  <a:pt x="8889" y="0"/>
                </a:moveTo>
                <a:lnTo>
                  <a:pt x="0" y="11175"/>
                </a:lnTo>
                <a:lnTo>
                  <a:pt x="22225" y="28956"/>
                </a:lnTo>
                <a:lnTo>
                  <a:pt x="31114" y="17779"/>
                </a:lnTo>
                <a:lnTo>
                  <a:pt x="8889" y="0"/>
                </a:lnTo>
                <a:close/>
              </a:path>
            </a:pathLst>
          </a:custGeom>
          <a:solidFill>
            <a:srgbClr val="000000"/>
          </a:solidFill>
        </p:spPr>
        <p:txBody>
          <a:bodyPr wrap="square" lIns="0" tIns="0" rIns="0" bIns="0" rtlCol="0"/>
          <a:lstStyle/>
          <a:p>
            <a:endParaRPr/>
          </a:p>
        </p:txBody>
      </p:sp>
      <p:sp>
        <p:nvSpPr>
          <p:cNvPr id="8" name="object 8"/>
          <p:cNvSpPr/>
          <p:nvPr/>
        </p:nvSpPr>
        <p:spPr>
          <a:xfrm>
            <a:off x="7685405" y="3200401"/>
            <a:ext cx="86995" cy="58419"/>
          </a:xfrm>
          <a:custGeom>
            <a:avLst/>
            <a:gdLst/>
            <a:ahLst/>
            <a:cxnLst/>
            <a:rect l="l" t="t" r="r" b="b"/>
            <a:pathLst>
              <a:path w="86995" h="58420">
                <a:moveTo>
                  <a:pt x="86995" y="0"/>
                </a:moveTo>
                <a:lnTo>
                  <a:pt x="0" y="40132"/>
                </a:lnTo>
                <a:lnTo>
                  <a:pt x="22352" y="58038"/>
                </a:lnTo>
                <a:lnTo>
                  <a:pt x="31242" y="46862"/>
                </a:lnTo>
                <a:lnTo>
                  <a:pt x="76962" y="46862"/>
                </a:lnTo>
                <a:lnTo>
                  <a:pt x="86995" y="0"/>
                </a:lnTo>
                <a:close/>
              </a:path>
            </a:pathLst>
          </a:custGeom>
          <a:solidFill>
            <a:srgbClr val="000000"/>
          </a:solidFill>
        </p:spPr>
        <p:txBody>
          <a:bodyPr wrap="square" lIns="0" tIns="0" rIns="0" bIns="0" rtlCol="0"/>
          <a:lstStyle/>
          <a:p>
            <a:endParaRPr/>
          </a:p>
        </p:txBody>
      </p:sp>
      <p:sp>
        <p:nvSpPr>
          <p:cNvPr id="9" name="object 9"/>
          <p:cNvSpPr txBox="1"/>
          <p:nvPr/>
        </p:nvSpPr>
        <p:spPr>
          <a:xfrm>
            <a:off x="5795010" y="5405938"/>
            <a:ext cx="2384425" cy="369332"/>
          </a:xfrm>
          <a:prstGeom prst="rect">
            <a:avLst/>
          </a:prstGeom>
        </p:spPr>
        <p:txBody>
          <a:bodyPr vert="horz" wrap="square" lIns="0" tIns="0" rIns="0" bIns="0" rtlCol="0">
            <a:spAutoFit/>
          </a:bodyPr>
          <a:lstStyle/>
          <a:p>
            <a:pPr marL="12700"/>
            <a:r>
              <a:rPr sz="2400" dirty="0">
                <a:latin typeface="Arial"/>
                <a:cs typeface="Arial"/>
              </a:rPr>
              <a:t>T</a:t>
            </a:r>
            <a:r>
              <a:rPr sz="2400" spc="-55" dirty="0">
                <a:latin typeface="Arial"/>
                <a:cs typeface="Arial"/>
              </a:rPr>
              <a:t> </a:t>
            </a:r>
            <a:r>
              <a:rPr sz="2400" dirty="0">
                <a:latin typeface="Arial"/>
                <a:cs typeface="Arial"/>
              </a:rPr>
              <a:t>=</a:t>
            </a:r>
            <a:r>
              <a:rPr sz="2400" spc="-15" dirty="0">
                <a:latin typeface="Arial"/>
                <a:cs typeface="Arial"/>
              </a:rPr>
              <a:t> </a:t>
            </a:r>
            <a:r>
              <a:rPr sz="2400" spc="-5" dirty="0">
                <a:latin typeface="Arial"/>
                <a:cs typeface="Arial"/>
              </a:rPr>
              <a:t>65</a:t>
            </a:r>
            <a:r>
              <a:rPr sz="2400" dirty="0">
                <a:latin typeface="Times New Roman"/>
                <a:cs typeface="Times New Roman"/>
              </a:rPr>
              <a:t>°</a:t>
            </a:r>
            <a:r>
              <a:rPr sz="2400" dirty="0">
                <a:latin typeface="Arial"/>
                <a:cs typeface="Arial"/>
              </a:rPr>
              <a:t>C,</a:t>
            </a:r>
            <a:r>
              <a:rPr sz="2400" spc="-20" dirty="0">
                <a:latin typeface="Arial"/>
                <a:cs typeface="Arial"/>
              </a:rPr>
              <a:t> </a:t>
            </a:r>
            <a:r>
              <a:rPr sz="2400" dirty="0">
                <a:latin typeface="Arial"/>
                <a:cs typeface="Arial"/>
              </a:rPr>
              <a:t>pH</a:t>
            </a:r>
            <a:r>
              <a:rPr sz="2400" spc="-125" dirty="0">
                <a:latin typeface="Arial"/>
                <a:cs typeface="Arial"/>
              </a:rPr>
              <a:t> </a:t>
            </a:r>
            <a:r>
              <a:rPr sz="2400" dirty="0">
                <a:latin typeface="Arial"/>
                <a:cs typeface="Arial"/>
              </a:rPr>
              <a:t>=~0</a:t>
            </a:r>
            <a:endParaRPr sz="2400">
              <a:latin typeface="Arial"/>
              <a:cs typeface="Arial"/>
            </a:endParaRPr>
          </a:p>
        </p:txBody>
      </p:sp>
      <p:sp>
        <p:nvSpPr>
          <p:cNvPr id="10" name="object 10"/>
          <p:cNvSpPr txBox="1"/>
          <p:nvPr/>
        </p:nvSpPr>
        <p:spPr>
          <a:xfrm>
            <a:off x="7852918" y="62921"/>
            <a:ext cx="2122805" cy="307777"/>
          </a:xfrm>
          <a:prstGeom prst="rect">
            <a:avLst/>
          </a:prstGeom>
        </p:spPr>
        <p:txBody>
          <a:bodyPr vert="horz" wrap="square" lIns="0" tIns="0" rIns="0" bIns="0" rtlCol="0">
            <a:spAutoFit/>
          </a:bodyPr>
          <a:lstStyle/>
          <a:p>
            <a:pPr marL="12700"/>
            <a:r>
              <a:rPr sz="2000" b="1" i="1" dirty="0">
                <a:latin typeface="Times New Roman"/>
                <a:cs typeface="Times New Roman"/>
              </a:rPr>
              <a:t>Pi</a:t>
            </a:r>
            <a:r>
              <a:rPr sz="2000" b="1" i="1" spc="-10" dirty="0">
                <a:latin typeface="Times New Roman"/>
                <a:cs typeface="Times New Roman"/>
              </a:rPr>
              <a:t>c</a:t>
            </a:r>
            <a:r>
              <a:rPr sz="2000" b="1" i="1" dirty="0">
                <a:latin typeface="Times New Roman"/>
                <a:cs typeface="Times New Roman"/>
              </a:rPr>
              <a:t>rop</a:t>
            </a:r>
            <a:r>
              <a:rPr sz="2000" b="1" i="1" spc="5" dirty="0">
                <a:latin typeface="Times New Roman"/>
                <a:cs typeface="Times New Roman"/>
              </a:rPr>
              <a:t>h</a:t>
            </a:r>
            <a:r>
              <a:rPr sz="2000" b="1" i="1" dirty="0">
                <a:latin typeface="Times New Roman"/>
                <a:cs typeface="Times New Roman"/>
              </a:rPr>
              <a:t>i</a:t>
            </a:r>
            <a:r>
              <a:rPr sz="2000" b="1" i="1" spc="-10" dirty="0">
                <a:latin typeface="Times New Roman"/>
                <a:cs typeface="Times New Roman"/>
              </a:rPr>
              <a:t>l</a:t>
            </a:r>
            <a:r>
              <a:rPr sz="2000" b="1" i="1" dirty="0">
                <a:latin typeface="Times New Roman"/>
                <a:cs typeface="Times New Roman"/>
              </a:rPr>
              <a:t>us</a:t>
            </a:r>
            <a:r>
              <a:rPr sz="2000" b="1" i="1" spc="-135" dirty="0">
                <a:latin typeface="Times New Roman"/>
                <a:cs typeface="Times New Roman"/>
              </a:rPr>
              <a:t> </a:t>
            </a:r>
            <a:r>
              <a:rPr sz="2000" b="1" i="1" dirty="0">
                <a:latin typeface="Times New Roman"/>
                <a:cs typeface="Times New Roman"/>
              </a:rPr>
              <a:t>torridus</a:t>
            </a:r>
            <a:endParaRPr sz="2000">
              <a:latin typeface="Times New Roman"/>
              <a:cs typeface="Times New Roman"/>
            </a:endParaRPr>
          </a:p>
        </p:txBody>
      </p:sp>
      <p:sp>
        <p:nvSpPr>
          <p:cNvPr id="11" name="object 11"/>
          <p:cNvSpPr txBox="1"/>
          <p:nvPr/>
        </p:nvSpPr>
        <p:spPr>
          <a:xfrm>
            <a:off x="1831036" y="294656"/>
            <a:ext cx="5208905" cy="677108"/>
          </a:xfrm>
          <a:prstGeom prst="rect">
            <a:avLst/>
          </a:prstGeom>
        </p:spPr>
        <p:txBody>
          <a:bodyPr vert="horz" wrap="square" lIns="0" tIns="0" rIns="0" bIns="0" rtlCol="0">
            <a:spAutoFit/>
          </a:bodyPr>
          <a:lstStyle/>
          <a:p>
            <a:pPr marL="12700">
              <a:tabLst>
                <a:tab pos="2983230" algn="l"/>
              </a:tabLst>
            </a:pPr>
            <a:r>
              <a:rPr lang="es-MX" sz="2200" dirty="0" err="1">
                <a:latin typeface="Times New Roman" panose="02020603050405020304" pitchFamily="18" charset="0"/>
                <a:cs typeface="Times New Roman" panose="02020603050405020304" pitchFamily="18" charset="0"/>
              </a:rPr>
              <a:t>Termoacidofilos</a:t>
            </a:r>
            <a:r>
              <a:rPr lang="es-MX" sz="2200" dirty="0">
                <a:latin typeface="Times New Roman" panose="02020603050405020304" pitchFamily="18" charset="0"/>
                <a:cs typeface="Times New Roman" panose="02020603050405020304" pitchFamily="18" charset="0"/>
              </a:rPr>
              <a:t>: bacterias que existen en alta temperaturas y ambientes de pH bajo</a:t>
            </a:r>
            <a:endParaRP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8724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7583" y="304800"/>
            <a:ext cx="11057641" cy="6093976"/>
          </a:xfrm>
          <a:prstGeom prst="rect">
            <a:avLst/>
          </a:prstGeom>
        </p:spPr>
        <p:txBody>
          <a:bodyPr vert="horz" wrap="square" lIns="0" tIns="0" rIns="0" bIns="0" rtlCol="0">
            <a:spAutoFit/>
          </a:bodyPr>
          <a:lstStyle/>
          <a:p>
            <a:pPr marL="12700" marR="5080" algn="just">
              <a:tabLst>
                <a:tab pos="6806565" algn="l"/>
                <a:tab pos="7272655" algn="l"/>
              </a:tabLst>
            </a:pPr>
            <a:r>
              <a:rPr sz="2200" b="1" dirty="0" err="1">
                <a:latin typeface="Times New Roman" panose="02020603050405020304" pitchFamily="18" charset="0"/>
                <a:cs typeface="Times New Roman" panose="02020603050405020304" pitchFamily="18" charset="0"/>
              </a:rPr>
              <a:t>Eucar</a:t>
            </a:r>
            <a:r>
              <a:rPr sz="2200" b="1" spc="-40" dirty="0" err="1">
                <a:latin typeface="Times New Roman" panose="02020603050405020304" pitchFamily="18" charset="0"/>
                <a:cs typeface="Times New Roman" panose="02020603050405020304" pitchFamily="18" charset="0"/>
              </a:rPr>
              <a:t>y</a:t>
            </a:r>
            <a:r>
              <a:rPr sz="2200" b="1" dirty="0" err="1">
                <a:latin typeface="Times New Roman" panose="02020603050405020304" pitchFamily="18" charset="0"/>
                <a:cs typeface="Times New Roman" panose="02020603050405020304" pitchFamily="18" charset="0"/>
              </a:rPr>
              <a:t>ote</a:t>
            </a:r>
            <a:r>
              <a:rPr sz="2200" b="1" spc="10" dirty="0" err="1">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tienen un núcleo verdadero y una estructura más compleja que los procariotas. Esta estructura más compleja está representada por la presencia de mitocondrias, cloroplastos y vacuolas y la compartimentación de algunos procesos metabólicos clave.</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Autótrofos</a:t>
            </a:r>
            <a:r>
              <a:rPr lang="es-MX" sz="2200" dirty="0">
                <a:latin typeface="Times New Roman" panose="02020603050405020304" pitchFamily="18" charset="0"/>
                <a:cs typeface="Times New Roman" panose="02020603050405020304" pitchFamily="18" charset="0"/>
              </a:rPr>
              <a:t>: obtienen su carbono del CO</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HCO</a:t>
            </a:r>
            <a:r>
              <a:rPr lang="es-MX" sz="2200" baseline="-25000" dirty="0">
                <a:latin typeface="Times New Roman" panose="02020603050405020304" pitchFamily="18" charset="0"/>
                <a:cs typeface="Times New Roman" panose="02020603050405020304" pitchFamily="18" charset="0"/>
              </a:rPr>
              <a:t>3</a:t>
            </a:r>
            <a:r>
              <a:rPr lang="es-MX" sz="2200" baseline="30000"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 o CO</a:t>
            </a:r>
            <a:r>
              <a:rPr lang="es-MX" sz="2200" baseline="-25000" dirty="0">
                <a:latin typeface="Times New Roman" panose="02020603050405020304" pitchFamily="18" charset="0"/>
                <a:cs typeface="Times New Roman" panose="02020603050405020304" pitchFamily="18" charset="0"/>
              </a:rPr>
              <a:t>3</a:t>
            </a:r>
            <a:r>
              <a:rPr lang="es-MX" sz="2200" baseline="30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y usan energía externa para la síntesis de compuestos orgánicos.</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Fotosintetizadores</a:t>
            </a:r>
            <a:r>
              <a:rPr lang="es-MX" sz="2200" dirty="0">
                <a:latin typeface="Times New Roman" panose="02020603050405020304" pitchFamily="18" charset="0"/>
                <a:cs typeface="Times New Roman" panose="02020603050405020304" pitchFamily="18" charset="0"/>
              </a:rPr>
              <a:t>: utilizan la luz solar como fuente de energía externa.</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Quimiosintetizadores</a:t>
            </a:r>
            <a:r>
              <a:rPr lang="es-MX" sz="2200" dirty="0">
                <a:latin typeface="Times New Roman" panose="02020603050405020304" pitchFamily="18" charset="0"/>
                <a:cs typeface="Times New Roman" panose="02020603050405020304" pitchFamily="18" charset="0"/>
              </a:rPr>
              <a:t>: utilizan reacciones químicas que involucran diversas moléculas inorgánicas como fuente de energía externa.</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Fotolitotrofos</a:t>
            </a:r>
            <a:r>
              <a:rPr lang="es-MX" sz="2200" dirty="0">
                <a:latin typeface="Times New Roman" panose="02020603050405020304" pitchFamily="18" charset="0"/>
                <a:cs typeface="Times New Roman" panose="02020603050405020304" pitchFamily="18" charset="0"/>
              </a:rPr>
              <a:t>: autótrofos fotosintéticos.</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Quimolitotrofos</a:t>
            </a:r>
            <a:r>
              <a:rPr lang="es-MX" sz="2200" dirty="0">
                <a:latin typeface="Times New Roman" panose="02020603050405020304" pitchFamily="18" charset="0"/>
                <a:cs typeface="Times New Roman" panose="02020603050405020304" pitchFamily="18" charset="0"/>
              </a:rPr>
              <a:t>: autótrofos quimiosintéticos.</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Heterótrofo</a:t>
            </a:r>
            <a:r>
              <a:rPr lang="es-MX" sz="2200" dirty="0">
                <a:latin typeface="Times New Roman" panose="02020603050405020304" pitchFamily="18" charset="0"/>
                <a:cs typeface="Times New Roman" panose="02020603050405020304" pitchFamily="18" charset="0"/>
              </a:rPr>
              <a:t>s: derivan su energía de la oxidación de compuestos orgánicos y usan carbono previamente sintetizado como fuente de carbono.</a:t>
            </a:r>
            <a:endParaRP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421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81075" y="533400"/>
            <a:ext cx="10321663" cy="2369880"/>
          </a:xfrm>
          <a:prstGeom prst="rect">
            <a:avLst/>
          </a:prstGeom>
        </p:spPr>
        <p:txBody>
          <a:bodyPr vert="horz" wrap="square" lIns="0" tIns="0" rIns="0" bIns="0" rtlCol="0">
            <a:spAutoFit/>
          </a:bodyPr>
          <a:lstStyle/>
          <a:p>
            <a:pPr marL="12700" marR="5080" algn="just">
              <a:tabLst>
                <a:tab pos="3636010" algn="l"/>
                <a:tab pos="3916045" algn="l"/>
                <a:tab pos="4194810" algn="l"/>
                <a:tab pos="4464685" algn="l"/>
                <a:tab pos="5062220" algn="l"/>
                <a:tab pos="5370195" algn="l"/>
              </a:tabLst>
            </a:pPr>
            <a:r>
              <a:rPr lang="es-MX" sz="2200" b="1" dirty="0">
                <a:latin typeface="Times New Roman" panose="02020603050405020304" pitchFamily="18" charset="0"/>
                <a:cs typeface="Times New Roman" panose="02020603050405020304" pitchFamily="18" charset="0"/>
              </a:rPr>
              <a:t>Bacterias</a:t>
            </a:r>
            <a:r>
              <a:rPr lang="es-MX" sz="2200" dirty="0">
                <a:latin typeface="Times New Roman" panose="02020603050405020304" pitchFamily="18" charset="0"/>
                <a:cs typeface="Times New Roman" panose="02020603050405020304" pitchFamily="18" charset="0"/>
              </a:rPr>
              <a:t>: organismos unicelulares que varían en tamaño de 0.2 a 50</a:t>
            </a:r>
            <a:r>
              <a:rPr lang="es-MX" sz="2200" dirty="0">
                <a:latin typeface="Times New Roman" panose="02020603050405020304" pitchFamily="18" charset="0"/>
                <a:cs typeface="Times New Roman" panose="02020603050405020304" pitchFamily="18" charset="0"/>
                <a:sym typeface="Mathematica1" panose="05000502060100000001" pitchFamily="2" charset="2"/>
              </a:rPr>
              <a:t></a:t>
            </a:r>
            <a:r>
              <a:rPr lang="es-MX" sz="2200" dirty="0">
                <a:latin typeface="Times New Roman" panose="02020603050405020304" pitchFamily="18" charset="0"/>
                <a:cs typeface="Times New Roman" panose="02020603050405020304" pitchFamily="18" charset="0"/>
              </a:rPr>
              <a:t>m de diámetro. Son los microorganismos más abundantes en el agua y el suelo. La forma de la célula bacteriana suele ser esférica, de varilla recta o varilla curva. Debido a su pequeño tamaño, tienen una gran relación superficie-volumen y generalmente tienen una carga superficial negativa. </a:t>
            </a:r>
            <a:endParaRPr lang="es-MX" sz="2200" dirty="0" smtClean="0">
              <a:latin typeface="Times New Roman" panose="02020603050405020304" pitchFamily="18" charset="0"/>
              <a:cs typeface="Times New Roman" panose="02020603050405020304" pitchFamily="18" charset="0"/>
            </a:endParaRPr>
          </a:p>
          <a:p>
            <a:pPr marL="12700" marR="5080" algn="just">
              <a:tabLst>
                <a:tab pos="3636010" algn="l"/>
                <a:tab pos="3916045" algn="l"/>
                <a:tab pos="4194810" algn="l"/>
                <a:tab pos="4464685" algn="l"/>
                <a:tab pos="5062220" algn="l"/>
                <a:tab pos="537019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3636010" algn="l"/>
                <a:tab pos="3916045" algn="l"/>
                <a:tab pos="4194810" algn="l"/>
                <a:tab pos="4464685" algn="l"/>
                <a:tab pos="5062220" algn="l"/>
                <a:tab pos="5370195" algn="l"/>
              </a:tabLst>
            </a:pPr>
            <a:r>
              <a:rPr lang="es-MX" sz="2200" dirty="0" smtClean="0">
                <a:latin typeface="Times New Roman" panose="02020603050405020304" pitchFamily="18" charset="0"/>
                <a:cs typeface="Times New Roman" panose="02020603050405020304" pitchFamily="18" charset="0"/>
              </a:rPr>
              <a:t>Con </a:t>
            </a:r>
            <a:r>
              <a:rPr lang="es-MX" sz="2200" dirty="0">
                <a:latin typeface="Times New Roman" panose="02020603050405020304" pitchFamily="18" charset="0"/>
                <a:cs typeface="Times New Roman" panose="02020603050405020304" pitchFamily="18" charset="0"/>
              </a:rPr>
              <a:t>la excepción de los ambientes extremos habitados por muchas de las </a:t>
            </a:r>
            <a:r>
              <a:rPr lang="es-MX" sz="2200" dirty="0" err="1">
                <a:latin typeface="Times New Roman" panose="02020603050405020304" pitchFamily="18" charset="0"/>
                <a:cs typeface="Times New Roman" panose="02020603050405020304" pitchFamily="18" charset="0"/>
              </a:rPr>
              <a:t>arqueobacterias</a:t>
            </a:r>
            <a:r>
              <a:rPr lang="es-MX" sz="2200" dirty="0">
                <a:latin typeface="Times New Roman" panose="02020603050405020304" pitchFamily="18" charset="0"/>
                <a:cs typeface="Times New Roman" panose="02020603050405020304" pitchFamily="18" charset="0"/>
              </a:rPr>
              <a:t>, las bacterias generalmente prefieren ambientes neutros a ligeramente alcalinos.</a:t>
            </a:r>
          </a:p>
        </p:txBody>
      </p:sp>
      <p:sp>
        <p:nvSpPr>
          <p:cNvPr id="4" name="object 4"/>
          <p:cNvSpPr/>
          <p:nvPr/>
        </p:nvSpPr>
        <p:spPr>
          <a:xfrm>
            <a:off x="3952875" y="3400425"/>
            <a:ext cx="3429000" cy="2011426"/>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006472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216057" y="228601"/>
            <a:ext cx="9747315" cy="1354217"/>
          </a:xfrm>
          <a:prstGeom prst="rect">
            <a:avLst/>
          </a:prstGeom>
        </p:spPr>
        <p:txBody>
          <a:bodyPr vert="horz" wrap="square" lIns="0" tIns="0" rIns="0" bIns="0" rtlCol="0">
            <a:spAutoFit/>
          </a:bodyPr>
          <a:lstStyle/>
          <a:p>
            <a:pPr marL="12700" marR="5080" algn="just">
              <a:tabLst>
                <a:tab pos="6723380" algn="l"/>
              </a:tabLst>
            </a:pPr>
            <a:r>
              <a:rPr lang="es-MX" sz="2200" b="1" dirty="0">
                <a:latin typeface="Times New Roman" panose="02020603050405020304" pitchFamily="18" charset="0"/>
                <a:cs typeface="Times New Roman" panose="02020603050405020304" pitchFamily="18" charset="0"/>
              </a:rPr>
              <a:t>Actinomicetos</a:t>
            </a:r>
            <a:r>
              <a:rPr lang="es-MX" sz="2200" dirty="0">
                <a:latin typeface="Times New Roman" panose="02020603050405020304" pitchFamily="18" charset="0"/>
                <a:cs typeface="Times New Roman" panose="02020603050405020304" pitchFamily="18" charset="0"/>
              </a:rPr>
              <a:t>: una clase de organismos unicelulares que muestran similitudes tanto con hongos como con bacterias. </a:t>
            </a:r>
            <a:r>
              <a:rPr lang="es-MX" sz="2200" b="1" i="1" dirty="0">
                <a:latin typeface="Times New Roman" panose="02020603050405020304" pitchFamily="18" charset="0"/>
                <a:cs typeface="Times New Roman" panose="02020603050405020304" pitchFamily="18" charset="0"/>
              </a:rPr>
              <a:t>Su función principal es la degradación de los compuestos orgánicos existentes</a:t>
            </a:r>
            <a:r>
              <a:rPr lang="es-MX" sz="2200" dirty="0">
                <a:latin typeface="Times New Roman" panose="02020603050405020304" pitchFamily="18" charset="0"/>
                <a:cs typeface="Times New Roman" panose="02020603050405020304" pitchFamily="18" charset="0"/>
              </a:rPr>
              <a:t>. Al igual que las bacterias, los actinomicetos prefieren ambientes alcalinos.</a:t>
            </a:r>
            <a:endParaRPr sz="2200" dirty="0">
              <a:latin typeface="Times New Roman" panose="02020603050405020304" pitchFamily="18" charset="0"/>
              <a:cs typeface="Times New Roman" panose="02020603050405020304" pitchFamily="18" charset="0"/>
            </a:endParaRPr>
          </a:p>
        </p:txBody>
      </p:sp>
      <p:sp>
        <p:nvSpPr>
          <p:cNvPr id="4" name="object 4"/>
          <p:cNvSpPr/>
          <p:nvPr/>
        </p:nvSpPr>
        <p:spPr>
          <a:xfrm>
            <a:off x="2855188" y="1924049"/>
            <a:ext cx="6107837" cy="4016375"/>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769384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0705" y="406719"/>
            <a:ext cx="10473180" cy="1692771"/>
          </a:xfrm>
          <a:prstGeom prst="rect">
            <a:avLst/>
          </a:prstGeom>
        </p:spPr>
        <p:txBody>
          <a:bodyPr vert="horz" wrap="square" lIns="0" tIns="0" rIns="0" bIns="0" rtlCol="0">
            <a:spAutoFit/>
          </a:bodyPr>
          <a:lstStyle/>
          <a:p>
            <a:pPr marL="12700" marR="5080" algn="just">
              <a:tabLst>
                <a:tab pos="2750820" algn="l"/>
                <a:tab pos="3452495" algn="l"/>
                <a:tab pos="4033520" algn="l"/>
                <a:tab pos="4178300" algn="l"/>
                <a:tab pos="5699125" algn="l"/>
              </a:tabLst>
            </a:pPr>
            <a:r>
              <a:rPr lang="es-MX" sz="2200" b="1" dirty="0">
                <a:latin typeface="Times New Roman" panose="02020603050405020304" pitchFamily="18" charset="0"/>
                <a:cs typeface="Times New Roman" panose="02020603050405020304" pitchFamily="18" charset="0"/>
              </a:rPr>
              <a:t>Hongos</a:t>
            </a:r>
            <a:r>
              <a:rPr lang="es-MX" sz="2200" dirty="0">
                <a:latin typeface="Times New Roman" panose="02020603050405020304" pitchFamily="18" charset="0"/>
                <a:cs typeface="Times New Roman" panose="02020603050405020304" pitchFamily="18" charset="0"/>
              </a:rPr>
              <a:t>: multinucleados y no tienen límites celulares internos. La masa viva de un hongo está limitada externamente por una pared rígida compuesta de celulosa o quitina. La estructura básica es filamento tubular, a menudo ramificado. Los hongos usan compuestos orgánicos como fuente de carbono y juegan un papel clave en la degradación de la basura en el suelo. </a:t>
            </a:r>
            <a:r>
              <a:rPr lang="es-MX" sz="2200" b="1" dirty="0">
                <a:latin typeface="Times New Roman" panose="02020603050405020304" pitchFamily="18" charset="0"/>
                <a:cs typeface="Times New Roman" panose="02020603050405020304" pitchFamily="18" charset="0"/>
              </a:rPr>
              <a:t>Los hongos prefieren ambientes ácidos</a:t>
            </a:r>
            <a:r>
              <a:rPr lang="es-MX" sz="2200" dirty="0">
                <a:latin typeface="Times New Roman" panose="02020603050405020304" pitchFamily="18" charset="0"/>
                <a:cs typeface="Times New Roman" panose="02020603050405020304" pitchFamily="18" charset="0"/>
              </a:rPr>
              <a:t>.</a:t>
            </a:r>
            <a:endParaRPr sz="2200" dirty="0">
              <a:latin typeface="Times New Roman" panose="02020603050405020304" pitchFamily="18" charset="0"/>
              <a:cs typeface="Times New Roman" panose="02020603050405020304" pitchFamily="18" charset="0"/>
            </a:endParaRPr>
          </a:p>
        </p:txBody>
      </p:sp>
      <p:sp>
        <p:nvSpPr>
          <p:cNvPr id="4" name="object 4"/>
          <p:cNvSpPr/>
          <p:nvPr/>
        </p:nvSpPr>
        <p:spPr>
          <a:xfrm>
            <a:off x="3810000" y="2514600"/>
            <a:ext cx="4743450" cy="356235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635114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25864" y="228600"/>
            <a:ext cx="10416618" cy="2339102"/>
          </a:xfrm>
          <a:prstGeom prst="rect">
            <a:avLst/>
          </a:prstGeom>
        </p:spPr>
        <p:txBody>
          <a:bodyPr vert="horz" wrap="square" lIns="0" tIns="0" rIns="0" bIns="0" rtlCol="0">
            <a:spAutoFit/>
          </a:bodyPr>
          <a:lstStyle/>
          <a:p>
            <a:pPr marL="12700" marR="5080" algn="just">
              <a:tabLst>
                <a:tab pos="5757545" algn="l"/>
              </a:tabLst>
            </a:pPr>
            <a:r>
              <a:rPr lang="es-MX" sz="2200" b="1" dirty="0">
                <a:latin typeface="Times New Roman" panose="02020603050405020304" pitchFamily="18" charset="0"/>
                <a:cs typeface="Times New Roman" panose="02020603050405020304" pitchFamily="18" charset="0"/>
              </a:rPr>
              <a:t>Algas</a:t>
            </a:r>
            <a:r>
              <a:rPr lang="es-MX" sz="2200" dirty="0">
                <a:latin typeface="Times New Roman" panose="02020603050405020304" pitchFamily="18" charset="0"/>
                <a:cs typeface="Times New Roman" panose="02020603050405020304" pitchFamily="18" charset="0"/>
              </a:rPr>
              <a:t>: variedades unicelulares a multicelulares complejas y varían en tamaño desde estructuras microscópicas hasta grandes, similares a plantas. Las principales diferencias entre los tipos de algas son bioquímicas:</a:t>
            </a:r>
          </a:p>
          <a:p>
            <a:pPr marL="12700" marR="5080" algn="just">
              <a:tabLst>
                <a:tab pos="5757545" algn="l"/>
              </a:tabLst>
            </a:pPr>
            <a:r>
              <a:rPr lang="es-MX" sz="2200" dirty="0">
                <a:latin typeface="Times New Roman" panose="02020603050405020304" pitchFamily="18" charset="0"/>
                <a:cs typeface="Times New Roman" panose="02020603050405020304" pitchFamily="18" charset="0"/>
              </a:rPr>
              <a:t>(1) tipos de clorofila y otros pigmentos, (2) composición química de la pared celular y (3) naturaleza química de los alimentos almacenados. </a:t>
            </a:r>
            <a:r>
              <a:rPr lang="es-MX" sz="2200" b="1" dirty="0">
                <a:latin typeface="Times New Roman" panose="02020603050405020304" pitchFamily="18" charset="0"/>
                <a:cs typeface="Times New Roman" panose="02020603050405020304" pitchFamily="18" charset="0"/>
              </a:rPr>
              <a:t>Las algas convierten el carbono inorgánico en compuestos orgánicos.</a:t>
            </a:r>
          </a:p>
          <a:p>
            <a:pPr marL="12700" marR="5080">
              <a:tabLst>
                <a:tab pos="5757545" algn="l"/>
              </a:tabLst>
            </a:pPr>
            <a:endParaRPr sz="2000" dirty="0">
              <a:latin typeface="Arial"/>
              <a:cs typeface="Arial"/>
            </a:endParaRPr>
          </a:p>
        </p:txBody>
      </p:sp>
      <p:sp>
        <p:nvSpPr>
          <p:cNvPr id="4" name="object 4"/>
          <p:cNvSpPr/>
          <p:nvPr/>
        </p:nvSpPr>
        <p:spPr>
          <a:xfrm>
            <a:off x="1914525" y="2906257"/>
            <a:ext cx="8229600" cy="345605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2731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07010" y="229941"/>
            <a:ext cx="10426046" cy="1354217"/>
          </a:xfrm>
          <a:prstGeom prst="rect">
            <a:avLst/>
          </a:prstGeom>
        </p:spPr>
        <p:txBody>
          <a:bodyPr vert="horz" wrap="square" lIns="0" tIns="0" rIns="0" bIns="0" rtlCol="0">
            <a:spAutoFit/>
          </a:bodyPr>
          <a:lstStyle/>
          <a:p>
            <a:pPr marL="12700" marR="5080" algn="just"/>
            <a:r>
              <a:rPr lang="es-MX" sz="2200" b="1" dirty="0">
                <a:latin typeface="Times New Roman" panose="02020603050405020304" pitchFamily="18" charset="0"/>
                <a:cs typeface="Times New Roman" panose="02020603050405020304" pitchFamily="18" charset="0"/>
              </a:rPr>
              <a:t>Protozoos</a:t>
            </a:r>
            <a:r>
              <a:rPr lang="es-MX" sz="2200" dirty="0">
                <a:latin typeface="Times New Roman" panose="02020603050405020304" pitchFamily="18" charset="0"/>
                <a:cs typeface="Times New Roman" panose="02020603050405020304" pitchFamily="18" charset="0"/>
              </a:rPr>
              <a:t>: en su mayoría organismos unicelulares con características similares a los animales y comúnmente tienen un tamaño de 5 a 50 µm. Se encuentran en el agua o en películas delgadas de agua en la superficie de las partículas y </a:t>
            </a:r>
            <a:r>
              <a:rPr lang="es-MX" sz="2200" b="1" dirty="0">
                <a:latin typeface="Times New Roman" panose="02020603050405020304" pitchFamily="18" charset="0"/>
                <a:cs typeface="Times New Roman" panose="02020603050405020304" pitchFamily="18" charset="0"/>
              </a:rPr>
              <a:t>son más abundantes en ambientes cálidos, bien oxigenados de pH intermedio</a:t>
            </a:r>
            <a:r>
              <a:rPr lang="es-MX" sz="2200" dirty="0">
                <a:latin typeface="Times New Roman" panose="02020603050405020304" pitchFamily="18" charset="0"/>
                <a:cs typeface="Times New Roman" panose="02020603050405020304" pitchFamily="18" charset="0"/>
              </a:rPr>
              <a:t>.</a:t>
            </a:r>
            <a:endParaRPr sz="2200" dirty="0">
              <a:latin typeface="Times New Roman" panose="02020603050405020304" pitchFamily="18" charset="0"/>
              <a:cs typeface="Times New Roman" panose="02020603050405020304" pitchFamily="18" charset="0"/>
            </a:endParaRPr>
          </a:p>
        </p:txBody>
      </p:sp>
      <p:sp>
        <p:nvSpPr>
          <p:cNvPr id="4" name="object 4"/>
          <p:cNvSpPr/>
          <p:nvPr/>
        </p:nvSpPr>
        <p:spPr>
          <a:xfrm>
            <a:off x="3581400" y="2133600"/>
            <a:ext cx="4876800" cy="3840226"/>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215233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99621" y="838200"/>
            <a:ext cx="11123628" cy="4742324"/>
          </a:xfrm>
          <a:prstGeom prst="rect">
            <a:avLst/>
          </a:prstGeom>
        </p:spPr>
        <p:txBody>
          <a:bodyPr vert="horz" wrap="square" lIns="0" tIns="0" rIns="0" bIns="0" rtlCol="0">
            <a:spAutoFit/>
          </a:bodyPr>
          <a:lstStyle/>
          <a:p>
            <a:pPr marR="117475" algn="ctr"/>
            <a:r>
              <a:rPr lang="es-MX" sz="2200" b="1" dirty="0">
                <a:latin typeface="Times New Roman" panose="02020603050405020304" pitchFamily="18" charset="0"/>
                <a:cs typeface="Times New Roman" panose="02020603050405020304" pitchFamily="18" charset="0"/>
              </a:rPr>
              <a:t>Fotosíntesis</a:t>
            </a:r>
          </a:p>
          <a:p>
            <a:pPr marR="124460" algn="ctr">
              <a:spcBef>
                <a:spcPts val="1295"/>
              </a:spcBef>
            </a:pPr>
            <a:r>
              <a:rPr lang="es-MX" sz="2200" dirty="0">
                <a:latin typeface="Times New Roman" panose="02020603050405020304" pitchFamily="18" charset="0"/>
                <a:cs typeface="Times New Roman" panose="02020603050405020304" pitchFamily="18" charset="0"/>
              </a:rPr>
              <a:t>6</a:t>
            </a:r>
            <a:r>
              <a:rPr lang="es-MX" sz="2200" spc="5" dirty="0">
                <a:latin typeface="Times New Roman" panose="02020603050405020304" pitchFamily="18" charset="0"/>
                <a:cs typeface="Times New Roman" panose="02020603050405020304" pitchFamily="18" charset="0"/>
              </a:rPr>
              <a:t>C</a:t>
            </a:r>
            <a:r>
              <a:rPr lang="es-MX" sz="2200" spc="-5"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6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12H</a:t>
            </a:r>
            <a:r>
              <a:rPr lang="es-MX" sz="2200" spc="15"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r>
              <a:rPr lang="es-MX" sz="2200" spc="-6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foto</a:t>
            </a:r>
            <a:r>
              <a:rPr lang="es-MX" sz="2200" spc="-15" dirty="0">
                <a:latin typeface="Times New Roman" panose="02020603050405020304" pitchFamily="18" charset="0"/>
                <a:cs typeface="Times New Roman" panose="02020603050405020304" pitchFamily="18" charset="0"/>
              </a:rPr>
              <a:t>ne</a:t>
            </a:r>
            <a:r>
              <a:rPr lang="es-MX" sz="2200" dirty="0">
                <a:latin typeface="Times New Roman" panose="02020603050405020304" pitchFamily="18" charset="0"/>
                <a:cs typeface="Times New Roman" panose="02020603050405020304" pitchFamily="18" charset="0"/>
              </a:rPr>
              <a:t>s</a:t>
            </a:r>
            <a:r>
              <a:rPr lang="es-MX" sz="2200" spc="-7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C</a:t>
            </a:r>
            <a:r>
              <a:rPr lang="es-MX" sz="2200" spc="15" baseline="-17094" dirty="0">
                <a:latin typeface="Times New Roman" panose="02020603050405020304" pitchFamily="18" charset="0"/>
                <a:cs typeface="Times New Roman" panose="02020603050405020304" pitchFamily="18" charset="0"/>
              </a:rPr>
              <a:t>6</a:t>
            </a:r>
            <a:r>
              <a:rPr lang="es-MX" sz="2200"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1</a:t>
            </a:r>
            <a:r>
              <a:rPr lang="es-MX" sz="2200" baseline="-17094" dirty="0">
                <a:latin typeface="Times New Roman" panose="02020603050405020304" pitchFamily="18" charset="0"/>
                <a:cs typeface="Times New Roman" panose="02020603050405020304" pitchFamily="18" charset="0"/>
              </a:rPr>
              <a:t>2</a:t>
            </a:r>
            <a:r>
              <a:rPr lang="es-MX" sz="2200" spc="-15"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6</a:t>
            </a:r>
            <a:r>
              <a:rPr lang="es-MX" sz="2200" spc="-6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6</a:t>
            </a:r>
            <a:r>
              <a:rPr lang="es-MX" sz="2200" spc="-5"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37"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4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6H</a:t>
            </a:r>
            <a:r>
              <a:rPr lang="es-MX" sz="2200" spc="15"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p>
          <a:p>
            <a:pPr marL="90170" algn="ctr">
              <a:spcBef>
                <a:spcPts val="2000"/>
              </a:spcBef>
            </a:pPr>
            <a:r>
              <a:rPr lang="es-MX" sz="2200" spc="5" dirty="0">
                <a:latin typeface="Times New Roman" panose="02020603050405020304" pitchFamily="18" charset="0"/>
                <a:cs typeface="Times New Roman" panose="02020603050405020304" pitchFamily="18" charset="0"/>
              </a:rPr>
              <a:t>Quimiosíntesis de sulfuro de hi</a:t>
            </a:r>
            <a:r>
              <a:rPr lang="es-MX" sz="2200" dirty="0">
                <a:latin typeface="Times New Roman" panose="02020603050405020304" pitchFamily="18" charset="0"/>
                <a:cs typeface="Times New Roman" panose="02020603050405020304" pitchFamily="18" charset="0"/>
              </a:rPr>
              <a:t>dr</a:t>
            </a:r>
            <a:r>
              <a:rPr lang="es-MX" sz="2200" spc="5" dirty="0">
                <a:latin typeface="Times New Roman" panose="02020603050405020304" pitchFamily="18" charset="0"/>
                <a:cs typeface="Times New Roman" panose="02020603050405020304" pitchFamily="18" charset="0"/>
              </a:rPr>
              <a:t>o</a:t>
            </a:r>
            <a:r>
              <a:rPr lang="es-MX" sz="2200" spc="-10" dirty="0">
                <a:latin typeface="Times New Roman" panose="02020603050405020304" pitchFamily="18" charset="0"/>
                <a:cs typeface="Times New Roman" panose="02020603050405020304" pitchFamily="18" charset="0"/>
              </a:rPr>
              <a:t>ge</a:t>
            </a:r>
            <a:r>
              <a:rPr lang="es-MX" sz="2200" dirty="0">
                <a:latin typeface="Times New Roman" panose="02020603050405020304" pitchFamily="18" charset="0"/>
                <a:cs typeface="Times New Roman" panose="02020603050405020304" pitchFamily="18" charset="0"/>
              </a:rPr>
              <a:t>no</a:t>
            </a:r>
            <a:r>
              <a:rPr lang="es-MX" sz="2200" spc="-50" dirty="0">
                <a:latin typeface="Times New Roman" panose="02020603050405020304" pitchFamily="18" charset="0"/>
                <a:cs typeface="Times New Roman" panose="02020603050405020304" pitchFamily="18" charset="0"/>
              </a:rPr>
              <a:t> </a:t>
            </a:r>
          </a:p>
          <a:p>
            <a:pPr marL="90170" algn="ctr">
              <a:spcBef>
                <a:spcPts val="2000"/>
              </a:spcBef>
            </a:pPr>
            <a:r>
              <a:rPr lang="es-MX" sz="2200" dirty="0">
                <a:latin typeface="Times New Roman" panose="02020603050405020304" pitchFamily="18" charset="0"/>
                <a:cs typeface="Times New Roman" panose="02020603050405020304" pitchFamily="18" charset="0"/>
              </a:rPr>
              <a:t>6</a:t>
            </a:r>
            <a:r>
              <a:rPr lang="es-MX" sz="2200" spc="5" dirty="0">
                <a:latin typeface="Times New Roman" panose="02020603050405020304" pitchFamily="18" charset="0"/>
                <a:cs typeface="Times New Roman" panose="02020603050405020304" pitchFamily="18" charset="0"/>
              </a:rPr>
              <a:t>(C</a:t>
            </a:r>
            <a:r>
              <a:rPr lang="es-MX" sz="2200" spc="-15" dirty="0">
                <a:latin typeface="Times New Roman" panose="02020603050405020304" pitchFamily="18" charset="0"/>
                <a:cs typeface="Times New Roman" panose="02020603050405020304" pitchFamily="18" charset="0"/>
              </a:rPr>
              <a:t>O</a:t>
            </a:r>
            <a:r>
              <a:rPr lang="es-MX" sz="2200"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a:t>
            </a:r>
            <a:r>
              <a:rPr lang="es-MX" sz="2200" spc="-5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6(H</a:t>
            </a:r>
            <a:r>
              <a:rPr lang="es-MX" sz="2200" spc="15" baseline="-17094" dirty="0">
                <a:latin typeface="Times New Roman" panose="02020603050405020304" pitchFamily="18" charset="0"/>
                <a:cs typeface="Times New Roman" panose="02020603050405020304" pitchFamily="18" charset="0"/>
              </a:rPr>
              <a:t>2</a:t>
            </a:r>
            <a:r>
              <a:rPr lang="es-MX" sz="2200" spc="-10" dirty="0">
                <a:latin typeface="Times New Roman" panose="02020603050405020304" pitchFamily="18" charset="0"/>
                <a:cs typeface="Times New Roman" panose="02020603050405020304" pitchFamily="18" charset="0"/>
              </a:rPr>
              <a:t>O</a:t>
            </a:r>
            <a:r>
              <a:rPr lang="es-MX" sz="2200" dirty="0">
                <a:latin typeface="Times New Roman" panose="02020603050405020304" pitchFamily="18" charset="0"/>
                <a:cs typeface="Times New Roman" panose="02020603050405020304" pitchFamily="18" charset="0"/>
              </a:rPr>
              <a:t>)</a:t>
            </a:r>
            <a:r>
              <a:rPr lang="es-MX" sz="2200" spc="-6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3(H</a:t>
            </a:r>
            <a:r>
              <a:rPr lang="es-MX" sz="2200"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S)</a:t>
            </a:r>
            <a:r>
              <a:rPr lang="es-MX" sz="2200" spc="-6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5"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C</a:t>
            </a:r>
            <a:r>
              <a:rPr lang="es-MX" sz="2200" spc="15" baseline="-17094" dirty="0">
                <a:latin typeface="Times New Roman" panose="02020603050405020304" pitchFamily="18" charset="0"/>
                <a:cs typeface="Times New Roman" panose="02020603050405020304" pitchFamily="18" charset="0"/>
              </a:rPr>
              <a:t>6</a:t>
            </a:r>
            <a:r>
              <a:rPr lang="es-MX" sz="2200" spc="5"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1</a:t>
            </a:r>
            <a:r>
              <a:rPr lang="es-MX" sz="2200" baseline="-17094" dirty="0">
                <a:latin typeface="Times New Roman" panose="02020603050405020304" pitchFamily="18" charset="0"/>
                <a:cs typeface="Times New Roman" panose="02020603050405020304" pitchFamily="18" charset="0"/>
              </a:rPr>
              <a:t>2</a:t>
            </a:r>
            <a:r>
              <a:rPr lang="es-MX" sz="2200" spc="-15"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6</a:t>
            </a:r>
            <a:r>
              <a:rPr lang="es-MX" sz="2200" spc="-52"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+ 3(</a:t>
            </a:r>
            <a:r>
              <a:rPr lang="es-MX" sz="2200" spc="5"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2</a:t>
            </a:r>
            <a:r>
              <a:rPr lang="es-MX" sz="2200" spc="-15" dirty="0">
                <a:latin typeface="Times New Roman" panose="02020603050405020304" pitchFamily="18" charset="0"/>
                <a:cs typeface="Times New Roman" panose="02020603050405020304" pitchFamily="18" charset="0"/>
              </a:rPr>
              <a:t>SO</a:t>
            </a:r>
            <a:r>
              <a:rPr lang="es-MX" sz="2200" baseline="-17094" dirty="0">
                <a:latin typeface="Times New Roman" panose="02020603050405020304" pitchFamily="18" charset="0"/>
                <a:cs typeface="Times New Roman" panose="02020603050405020304" pitchFamily="18" charset="0"/>
              </a:rPr>
              <a:t>4</a:t>
            </a:r>
            <a:r>
              <a:rPr lang="es-MX" sz="2200" dirty="0">
                <a:latin typeface="Times New Roman" panose="02020603050405020304" pitchFamily="18" charset="0"/>
                <a:cs typeface="Times New Roman" panose="02020603050405020304" pitchFamily="18" charset="0"/>
              </a:rPr>
              <a:t>)</a:t>
            </a:r>
          </a:p>
          <a:p>
            <a:pPr marL="95250" algn="ctr"/>
            <a:endParaRPr lang="es-MX" sz="2200" dirty="0">
              <a:latin typeface="Times New Roman" panose="02020603050405020304" pitchFamily="18" charset="0"/>
              <a:cs typeface="Times New Roman" panose="02020603050405020304" pitchFamily="18" charset="0"/>
            </a:endParaRPr>
          </a:p>
          <a:p>
            <a:pPr algn="just">
              <a:lnSpc>
                <a:spcPct val="100000"/>
              </a:lnSpc>
            </a:pPr>
            <a:r>
              <a:rPr lang="es-MX" sz="2200" dirty="0">
                <a:latin typeface="Times New Roman" panose="02020603050405020304" pitchFamily="18" charset="0"/>
                <a:cs typeface="Times New Roman" panose="02020603050405020304" pitchFamily="18" charset="0"/>
              </a:rPr>
              <a:t>Así es como son formados los carbohidratos, posteriormente utilizados en la respiración. –Piense en la parte inferior de la cadena alimentaria.</a:t>
            </a:r>
          </a:p>
          <a:p>
            <a:pPr marR="262890">
              <a:tabLst>
                <a:tab pos="5066665" algn="l"/>
              </a:tabLst>
            </a:pPr>
            <a:endParaRPr lang="es-MX" sz="2200" dirty="0">
              <a:latin typeface="Times New Roman" panose="02020603050405020304" pitchFamily="18" charset="0"/>
              <a:cs typeface="Times New Roman" panose="02020603050405020304" pitchFamily="18" charset="0"/>
            </a:endParaRPr>
          </a:p>
          <a:p>
            <a:pPr marR="262890" algn="just">
              <a:tabLst>
                <a:tab pos="5066665" algn="l"/>
              </a:tabLst>
            </a:pPr>
            <a:r>
              <a:rPr lang="es-MX" sz="2200" dirty="0">
                <a:latin typeface="Times New Roman" panose="02020603050405020304" pitchFamily="18" charset="0"/>
                <a:cs typeface="Times New Roman" panose="02020603050405020304" pitchFamily="18" charset="0"/>
              </a:rPr>
              <a:t>Los microorganismos son aerobios: usan oxígeno molecular como su receptor de electrones y solo pueden funcionar en presencia de O</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a:t>
            </a:r>
            <a:r>
              <a:rPr lang="es-MX" sz="2200" b="1" i="1" dirty="0">
                <a:latin typeface="Times New Roman" panose="02020603050405020304" pitchFamily="18" charset="0"/>
                <a:cs typeface="Times New Roman" panose="02020603050405020304" pitchFamily="18" charset="0"/>
              </a:rPr>
              <a:t>anaerobios </a:t>
            </a:r>
            <a:r>
              <a:rPr lang="es-MX" sz="2200" b="1" i="1" dirty="0" smtClean="0">
                <a:latin typeface="Times New Roman" panose="02020603050405020304" pitchFamily="18" charset="0"/>
                <a:cs typeface="Times New Roman" panose="02020603050405020304" pitchFamily="18" charset="0"/>
              </a:rPr>
              <a:t>facultativos (voluntario)</a:t>
            </a:r>
            <a:r>
              <a:rPr lang="es-MX" sz="2200" dirty="0" smtClean="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pueden usar oxígeno u otros aceptores de electrones para la oxidación; o </a:t>
            </a:r>
            <a:r>
              <a:rPr lang="es-MX" sz="2200" b="1" i="1" dirty="0">
                <a:latin typeface="Times New Roman" panose="02020603050405020304" pitchFamily="18" charset="0"/>
                <a:cs typeface="Times New Roman" panose="02020603050405020304" pitchFamily="18" charset="0"/>
              </a:rPr>
              <a:t>anaerobios obligados</a:t>
            </a:r>
            <a:r>
              <a:rPr lang="es-MX" sz="2200" dirty="0">
                <a:latin typeface="Times New Roman" panose="02020603050405020304" pitchFamily="18" charset="0"/>
                <a:cs typeface="Times New Roman" panose="02020603050405020304" pitchFamily="18" charset="0"/>
              </a:rPr>
              <a:t>: solo pueden funcionar en ausencia de oxígeno.</a:t>
            </a:r>
          </a:p>
        </p:txBody>
      </p:sp>
    </p:spTree>
    <p:extLst>
      <p:ext uri="{BB962C8B-B14F-4D97-AF65-F5344CB8AC3E}">
        <p14:creationId xmlns:p14="http://schemas.microsoft.com/office/powerpoint/2010/main" val="2523346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676401" y="609600"/>
            <a:ext cx="8762999" cy="4283224"/>
          </a:xfrm>
          <a:prstGeom prst="rect">
            <a:avLst/>
          </a:prstGeom>
        </p:spPr>
        <p:txBody>
          <a:bodyPr vert="horz" wrap="square" lIns="0" tIns="0" rIns="0" bIns="0" rtlCol="0">
            <a:spAutoFit/>
          </a:bodyPr>
          <a:lstStyle/>
          <a:p>
            <a:pPr marL="12700" marR="5080" algn="just"/>
            <a:r>
              <a:rPr lang="es-MX" sz="2200" b="1" spc="5" dirty="0">
                <a:latin typeface="Times New Roman" panose="02020603050405020304" pitchFamily="18" charset="0"/>
                <a:cs typeface="Times New Roman" panose="02020603050405020304" pitchFamily="18" charset="0"/>
              </a:rPr>
              <a:t>Aerobios</a:t>
            </a:r>
            <a:r>
              <a:rPr lang="es-MX" sz="2200" spc="5" dirty="0">
                <a:latin typeface="Times New Roman" panose="02020603050405020304" pitchFamily="18" charset="0"/>
                <a:cs typeface="Times New Roman" panose="02020603050405020304" pitchFamily="18" charset="0"/>
              </a:rPr>
              <a:t>: microorganismos que utilizan directamente el oxígeno molecular como aceptor de electrones para sus reacciones de oxidación.</a:t>
            </a:r>
          </a:p>
          <a:p>
            <a:pPr marL="12700" marR="5080" algn="just"/>
            <a:endParaRPr lang="es-MX" sz="2200" spc="5" dirty="0">
              <a:latin typeface="Times New Roman" panose="02020603050405020304" pitchFamily="18" charset="0"/>
              <a:cs typeface="Times New Roman" panose="02020603050405020304" pitchFamily="18" charset="0"/>
            </a:endParaRPr>
          </a:p>
          <a:p>
            <a:pPr marL="12700" marR="5080" algn="just"/>
            <a:r>
              <a:rPr lang="es-MX" sz="2200" spc="5" dirty="0">
                <a:latin typeface="Times New Roman" panose="02020603050405020304" pitchFamily="18" charset="0"/>
                <a:cs typeface="Times New Roman" panose="02020603050405020304" pitchFamily="18" charset="0"/>
              </a:rPr>
              <a:t>El modelo para la respiración aeróbica es la oxidación de la molécula de glucosa:</a:t>
            </a:r>
          </a:p>
          <a:p>
            <a:pPr marR="247650" algn="ctr">
              <a:spcBef>
                <a:spcPts val="1390"/>
              </a:spcBef>
            </a:pPr>
            <a:r>
              <a:rPr sz="2200" dirty="0">
                <a:latin typeface="Times New Roman" panose="02020603050405020304" pitchFamily="18" charset="0"/>
                <a:cs typeface="Times New Roman" panose="02020603050405020304" pitchFamily="18" charset="0"/>
              </a:rPr>
              <a:t>(</a:t>
            </a:r>
            <a:r>
              <a:rPr sz="2200" spc="5" dirty="0">
                <a:latin typeface="Times New Roman" panose="02020603050405020304" pitchFamily="18" charset="0"/>
                <a:cs typeface="Times New Roman" panose="02020603050405020304" pitchFamily="18" charset="0"/>
              </a:rPr>
              <a:t>1</a:t>
            </a:r>
            <a:r>
              <a:rPr sz="2200" dirty="0">
                <a:latin typeface="Times New Roman" panose="02020603050405020304" pitchFamily="18" charset="0"/>
                <a:cs typeface="Times New Roman" panose="02020603050405020304" pitchFamily="18" charset="0"/>
              </a:rPr>
              <a:t>)</a:t>
            </a:r>
            <a:r>
              <a:rPr sz="2200" spc="-5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a:t>
            </a:r>
            <a:r>
              <a:rPr sz="2200" spc="15" baseline="-17094" dirty="0">
                <a:latin typeface="Times New Roman" panose="02020603050405020304" pitchFamily="18" charset="0"/>
                <a:cs typeface="Times New Roman" panose="02020603050405020304" pitchFamily="18" charset="0"/>
              </a:rPr>
              <a:t>6</a:t>
            </a:r>
            <a:r>
              <a:rPr sz="2200" spc="5" dirty="0">
                <a:latin typeface="Times New Roman" panose="02020603050405020304" pitchFamily="18" charset="0"/>
                <a:cs typeface="Times New Roman" panose="02020603050405020304" pitchFamily="18" charset="0"/>
              </a:rPr>
              <a:t>H</a:t>
            </a:r>
            <a:r>
              <a:rPr sz="2200" spc="15" baseline="-17094" dirty="0">
                <a:latin typeface="Times New Roman" panose="02020603050405020304" pitchFamily="18" charset="0"/>
                <a:cs typeface="Times New Roman" panose="02020603050405020304" pitchFamily="18" charset="0"/>
              </a:rPr>
              <a:t>1</a:t>
            </a:r>
            <a:r>
              <a:rPr sz="2200" baseline="-17094" dirty="0">
                <a:latin typeface="Times New Roman" panose="02020603050405020304" pitchFamily="18" charset="0"/>
                <a:cs typeface="Times New Roman" panose="02020603050405020304" pitchFamily="18" charset="0"/>
              </a:rPr>
              <a:t>2</a:t>
            </a:r>
            <a:r>
              <a:rPr sz="2200" spc="-1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6</a:t>
            </a:r>
            <a:r>
              <a:rPr sz="2200" spc="-52" baseline="-17094"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1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a:t>
            </a:r>
            <a:r>
              <a:rPr sz="2200" spc="-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2(</a:t>
            </a:r>
            <a:r>
              <a:rPr sz="2200" baseline="-17094" dirty="0">
                <a:latin typeface="Times New Roman" panose="02020603050405020304" pitchFamily="18" charset="0"/>
                <a:cs typeface="Times New Roman" panose="02020603050405020304" pitchFamily="18" charset="0"/>
              </a:rPr>
              <a:t>g</a:t>
            </a:r>
            <a:r>
              <a:rPr sz="2200" spc="7" baseline="-17094" dirty="0">
                <a:latin typeface="Times New Roman" panose="02020603050405020304" pitchFamily="18" charset="0"/>
                <a:cs typeface="Times New Roman" panose="02020603050405020304" pitchFamily="18" charset="0"/>
              </a:rPr>
              <a:t>)</a:t>
            </a:r>
            <a:r>
              <a:rPr sz="2200" spc="-37" baseline="-17094" dirty="0">
                <a:latin typeface="Times New Roman" panose="02020603050405020304" pitchFamily="18" charset="0"/>
                <a:cs typeface="Times New Roman" panose="02020603050405020304" pitchFamily="18" charset="0"/>
              </a:rPr>
              <a:t> </a:t>
            </a:r>
            <a:r>
              <a:rPr lang="es-MX" sz="2200" dirty="0">
                <a:latin typeface="Calibri" panose="020F0502020204030204" pitchFamily="34" charset="0"/>
                <a:cs typeface="Times New Roman" panose="02020603050405020304" pitchFamily="18" charset="0"/>
              </a:rPr>
              <a:t>↔</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a:t>
            </a:r>
            <a:r>
              <a:rPr sz="2200" spc="10" dirty="0">
                <a:latin typeface="Times New Roman" panose="02020603050405020304" pitchFamily="18" charset="0"/>
                <a:cs typeface="Times New Roman" panose="02020603050405020304" pitchFamily="18" charset="0"/>
              </a:rPr>
              <a:t>C</a:t>
            </a:r>
            <a:r>
              <a:rPr sz="2200" spc="-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2</a:t>
            </a:r>
            <a:r>
              <a:rPr sz="2200" spc="-37" baseline="-17094"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17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6H</a:t>
            </a:r>
            <a:r>
              <a:rPr sz="2200" spc="15" baseline="-17094" dirty="0">
                <a:latin typeface="Times New Roman" panose="02020603050405020304" pitchFamily="18" charset="0"/>
                <a:cs typeface="Times New Roman" panose="02020603050405020304" pitchFamily="18" charset="0"/>
              </a:rPr>
              <a:t>2</a:t>
            </a:r>
            <a:r>
              <a:rPr sz="2200" dirty="0">
                <a:latin typeface="Times New Roman" panose="02020603050405020304" pitchFamily="18" charset="0"/>
                <a:cs typeface="Times New Roman" panose="02020603050405020304" pitchFamily="18" charset="0"/>
              </a:rPr>
              <a:t>O</a:t>
            </a:r>
          </a:p>
          <a:p>
            <a:pPr marL="12700">
              <a:spcBef>
                <a:spcPts val="1405"/>
              </a:spcBef>
            </a:pPr>
            <a:r>
              <a:rPr lang="es-MX" sz="2200" dirty="0">
                <a:latin typeface="Times New Roman" panose="02020603050405020304" pitchFamily="18" charset="0"/>
                <a:cs typeface="Times New Roman" panose="02020603050405020304" pitchFamily="18" charset="0"/>
              </a:rPr>
              <a:t>Esta ecuación tiene un componente de oxidación,</a:t>
            </a:r>
            <a:endParaRPr sz="2200" dirty="0">
              <a:latin typeface="Times New Roman" panose="02020603050405020304" pitchFamily="18" charset="0"/>
              <a:cs typeface="Times New Roman" panose="02020603050405020304" pitchFamily="18" charset="0"/>
            </a:endParaRPr>
          </a:p>
          <a:p>
            <a:pPr marR="248285" algn="ctr">
              <a:spcBef>
                <a:spcPts val="1405"/>
              </a:spcBef>
            </a:pPr>
            <a:r>
              <a:rPr sz="2200" dirty="0">
                <a:latin typeface="Times New Roman" panose="02020603050405020304" pitchFamily="18" charset="0"/>
                <a:cs typeface="Times New Roman" panose="02020603050405020304" pitchFamily="18" charset="0"/>
              </a:rPr>
              <a:t>(</a:t>
            </a:r>
            <a:r>
              <a:rPr sz="2200" spc="5" dirty="0">
                <a:latin typeface="Times New Roman" panose="02020603050405020304" pitchFamily="18" charset="0"/>
                <a:cs typeface="Times New Roman" panose="02020603050405020304" pitchFamily="18" charset="0"/>
              </a:rPr>
              <a:t>2</a:t>
            </a:r>
            <a:r>
              <a:rPr sz="2200" dirty="0">
                <a:latin typeface="Times New Roman" panose="02020603050405020304" pitchFamily="18" charset="0"/>
                <a:cs typeface="Times New Roman" panose="02020603050405020304" pitchFamily="18" charset="0"/>
              </a:rPr>
              <a:t>)</a:t>
            </a:r>
            <a:r>
              <a:rPr sz="2200" spc="-5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a:t>
            </a:r>
            <a:r>
              <a:rPr sz="2200" spc="15" baseline="-17094" dirty="0">
                <a:latin typeface="Times New Roman" panose="02020603050405020304" pitchFamily="18" charset="0"/>
                <a:cs typeface="Times New Roman" panose="02020603050405020304" pitchFamily="18" charset="0"/>
              </a:rPr>
              <a:t>6</a:t>
            </a:r>
            <a:r>
              <a:rPr sz="2200" spc="5" dirty="0">
                <a:latin typeface="Times New Roman" panose="02020603050405020304" pitchFamily="18" charset="0"/>
                <a:cs typeface="Times New Roman" panose="02020603050405020304" pitchFamily="18" charset="0"/>
              </a:rPr>
              <a:t>H</a:t>
            </a:r>
            <a:r>
              <a:rPr sz="2200" spc="15" baseline="-17094" dirty="0">
                <a:latin typeface="Times New Roman" panose="02020603050405020304" pitchFamily="18" charset="0"/>
                <a:cs typeface="Times New Roman" panose="02020603050405020304" pitchFamily="18" charset="0"/>
              </a:rPr>
              <a:t>1</a:t>
            </a:r>
            <a:r>
              <a:rPr sz="2200" baseline="-17094" dirty="0">
                <a:latin typeface="Times New Roman" panose="02020603050405020304" pitchFamily="18" charset="0"/>
                <a:cs typeface="Times New Roman" panose="02020603050405020304" pitchFamily="18" charset="0"/>
              </a:rPr>
              <a:t>2</a:t>
            </a:r>
            <a:r>
              <a:rPr sz="2200" spc="-1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6</a:t>
            </a:r>
            <a:r>
              <a:rPr sz="2200" spc="-52" baseline="-17094" dirty="0">
                <a:latin typeface="Times New Roman" panose="02020603050405020304" pitchFamily="18" charset="0"/>
                <a:cs typeface="Times New Roman" panose="02020603050405020304" pitchFamily="18" charset="0"/>
              </a:rPr>
              <a:t> </a:t>
            </a:r>
            <a:r>
              <a:rPr lang="es-MX" sz="2200" dirty="0">
                <a:latin typeface="Calibri" panose="020F0502020204030204" pitchFamily="34" charset="0"/>
                <a:cs typeface="Times New Roman" panose="02020603050405020304" pitchFamily="18" charset="0"/>
              </a:rPr>
              <a:t>↔</a:t>
            </a:r>
            <a:r>
              <a:rPr sz="2200" spc="-1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a:t>
            </a:r>
            <a:r>
              <a:rPr sz="2200" spc="10" dirty="0">
                <a:latin typeface="Times New Roman" panose="02020603050405020304" pitchFamily="18" charset="0"/>
                <a:cs typeface="Times New Roman" panose="02020603050405020304" pitchFamily="18" charset="0"/>
              </a:rPr>
              <a:t>C</a:t>
            </a:r>
            <a:r>
              <a:rPr sz="2200" spc="-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2</a:t>
            </a:r>
            <a:r>
              <a:rPr sz="2200" spc="-37" baseline="-17094" dirty="0">
                <a:latin typeface="Times New Roman" panose="02020603050405020304" pitchFamily="18" charset="0"/>
                <a:cs typeface="Times New Roman" panose="02020603050405020304" pitchFamily="18" charset="0"/>
              </a:rPr>
              <a:t> </a:t>
            </a:r>
            <a:r>
              <a:rPr sz="2200" spc="145" dirty="0">
                <a:latin typeface="Times New Roman" panose="02020603050405020304" pitchFamily="18" charset="0"/>
                <a:cs typeface="Times New Roman" panose="02020603050405020304" pitchFamily="18" charset="0"/>
              </a:rPr>
              <a:t>+</a:t>
            </a:r>
            <a:r>
              <a:rPr sz="2200" dirty="0">
                <a:latin typeface="Times New Roman" panose="02020603050405020304" pitchFamily="18" charset="0"/>
                <a:cs typeface="Times New Roman" panose="02020603050405020304" pitchFamily="18" charset="0"/>
              </a:rPr>
              <a:t>12</a:t>
            </a:r>
            <a:r>
              <a:rPr sz="2200" spc="-5" dirty="0">
                <a:latin typeface="Times New Roman" panose="02020603050405020304" pitchFamily="18" charset="0"/>
                <a:cs typeface="Times New Roman" panose="02020603050405020304" pitchFamily="18" charset="0"/>
              </a:rPr>
              <a:t>e</a:t>
            </a:r>
            <a:r>
              <a:rPr sz="2200" spc="7" baseline="21367" dirty="0">
                <a:latin typeface="Times New Roman" panose="02020603050405020304" pitchFamily="18" charset="0"/>
                <a:cs typeface="Times New Roman" panose="02020603050405020304" pitchFamily="18" charset="0"/>
              </a:rPr>
              <a:t>-</a:t>
            </a:r>
            <a:endParaRPr sz="2200" baseline="21367" dirty="0">
              <a:latin typeface="Times New Roman" panose="02020603050405020304" pitchFamily="18" charset="0"/>
              <a:cs typeface="Times New Roman" panose="02020603050405020304" pitchFamily="18" charset="0"/>
            </a:endParaRPr>
          </a:p>
          <a:p>
            <a:pPr marL="12700">
              <a:spcBef>
                <a:spcPts val="1400"/>
              </a:spcBef>
            </a:pPr>
            <a:r>
              <a:rPr lang="es-MX" sz="2200" dirty="0">
                <a:latin typeface="Times New Roman" panose="02020603050405020304" pitchFamily="18" charset="0"/>
                <a:cs typeface="Times New Roman" panose="02020603050405020304" pitchFamily="18" charset="0"/>
              </a:rPr>
              <a:t>Y un componente de reducción:</a:t>
            </a:r>
          </a:p>
          <a:p>
            <a:pPr marL="12700" algn="ctr">
              <a:spcBef>
                <a:spcPts val="1400"/>
              </a:spcBef>
            </a:pP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3</a:t>
            </a:r>
            <a:r>
              <a:rPr sz="2200" dirty="0">
                <a:latin typeface="Times New Roman" panose="02020603050405020304" pitchFamily="18" charset="0"/>
                <a:cs typeface="Times New Roman" panose="02020603050405020304" pitchFamily="18" charset="0"/>
              </a:rPr>
              <a:t>)</a:t>
            </a:r>
            <a:r>
              <a:rPr sz="2200" spc="-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6O</a:t>
            </a:r>
            <a:r>
              <a:rPr sz="2200" spc="15" baseline="-17094" dirty="0">
                <a:latin typeface="Times New Roman" panose="02020603050405020304" pitchFamily="18" charset="0"/>
                <a:cs typeface="Times New Roman" panose="02020603050405020304" pitchFamily="18" charset="0"/>
              </a:rPr>
              <a:t>2</a:t>
            </a:r>
            <a:r>
              <a:rPr sz="2200" spc="-37" baseline="-17094"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1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12</a:t>
            </a:r>
            <a:r>
              <a:rPr sz="2200" spc="-5" dirty="0">
                <a:latin typeface="Times New Roman" panose="02020603050405020304" pitchFamily="18" charset="0"/>
                <a:cs typeface="Times New Roman" panose="02020603050405020304" pitchFamily="18" charset="0"/>
              </a:rPr>
              <a:t>e</a:t>
            </a:r>
            <a:r>
              <a:rPr sz="2200" spc="7" baseline="21367" dirty="0">
                <a:latin typeface="Times New Roman" panose="02020603050405020304" pitchFamily="18" charset="0"/>
                <a:cs typeface="Times New Roman" panose="02020603050405020304" pitchFamily="18" charset="0"/>
              </a:rPr>
              <a:t>-</a:t>
            </a:r>
            <a:r>
              <a:rPr sz="2200" spc="-22" baseline="21367" dirty="0">
                <a:latin typeface="Times New Roman" panose="02020603050405020304" pitchFamily="18" charset="0"/>
                <a:cs typeface="Times New Roman" panose="02020603050405020304" pitchFamily="18" charset="0"/>
              </a:rPr>
              <a:t> </a:t>
            </a:r>
            <a:r>
              <a:rPr lang="es-MX" sz="2200" spc="-150" dirty="0">
                <a:latin typeface="Calibri" panose="020F0502020204030204" pitchFamily="34" charset="0"/>
                <a:cs typeface="Times New Roman" panose="02020603050405020304" pitchFamily="18" charset="0"/>
              </a:rPr>
              <a:t>↔</a:t>
            </a:r>
            <a:r>
              <a:rPr sz="2200" dirty="0">
                <a:latin typeface="Times New Roman" panose="02020603050405020304" pitchFamily="18" charset="0"/>
                <a:cs typeface="Times New Roman" panose="02020603050405020304" pitchFamily="18" charset="0"/>
              </a:rPr>
              <a:t>6H</a:t>
            </a:r>
            <a:r>
              <a:rPr sz="2200" spc="15" baseline="-17094" dirty="0">
                <a:latin typeface="Times New Roman" panose="02020603050405020304" pitchFamily="18" charset="0"/>
                <a:cs typeface="Times New Roman" panose="02020603050405020304" pitchFamily="18" charset="0"/>
              </a:rPr>
              <a:t>2</a:t>
            </a:r>
            <a:r>
              <a:rPr sz="2200" dirty="0">
                <a:latin typeface="Times New Roman" panose="02020603050405020304" pitchFamily="18" charset="0"/>
                <a:cs typeface="Times New Roman" panose="02020603050405020304" pitchFamily="18" charset="0"/>
              </a:rPr>
              <a:t>O</a:t>
            </a:r>
          </a:p>
        </p:txBody>
      </p:sp>
      <p:sp>
        <p:nvSpPr>
          <p:cNvPr id="4" name="object 4"/>
          <p:cNvSpPr/>
          <p:nvPr/>
        </p:nvSpPr>
        <p:spPr>
          <a:xfrm>
            <a:off x="8305801" y="2971800"/>
            <a:ext cx="1482725" cy="251460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785507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89630" y="596827"/>
            <a:ext cx="4035171" cy="338554"/>
          </a:xfrm>
          <a:prstGeom prst="rect">
            <a:avLst/>
          </a:prstGeom>
        </p:spPr>
        <p:txBody>
          <a:bodyPr vert="horz" wrap="square" lIns="0" tIns="0" rIns="0" bIns="0" rtlCol="0">
            <a:spAutoFit/>
          </a:bodyPr>
          <a:lstStyle/>
          <a:p>
            <a:pPr marL="12700"/>
            <a:r>
              <a:rPr lang="es-MX" sz="2200" spc="5" dirty="0">
                <a:latin typeface="Times New Roman" panose="02020603050405020304" pitchFamily="18" charset="0"/>
                <a:cs typeface="Times New Roman" panose="02020603050405020304" pitchFamily="18" charset="0"/>
              </a:rPr>
              <a:t>CH</a:t>
            </a:r>
            <a:r>
              <a:rPr lang="es-MX" sz="2200" spc="15"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r>
              <a:rPr lang="es-MX" sz="2200" spc="-5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37" baseline="-17094" dirty="0">
                <a:latin typeface="Times New Roman" panose="02020603050405020304" pitchFamily="18" charset="0"/>
                <a:cs typeface="Times New Roman" panose="02020603050405020304" pitchFamily="18" charset="0"/>
              </a:rPr>
              <a:t> </a:t>
            </a:r>
            <a:r>
              <a:rPr lang="es-MX" sz="2200" spc="5" dirty="0">
                <a:latin typeface="Calibri" panose="020F0502020204030204" pitchFamily="34" charset="0"/>
                <a:cs typeface="Times New Roman" panose="02020603050405020304" pitchFamily="18" charset="0"/>
              </a:rPr>
              <a:t>↔</a:t>
            </a:r>
            <a:r>
              <a:rPr lang="es-MX" sz="2200" spc="5" dirty="0">
                <a:latin typeface="Times New Roman" panose="02020603050405020304" pitchFamily="18" charset="0"/>
                <a:cs typeface="Times New Roman" panose="02020603050405020304" pitchFamily="18" charset="0"/>
              </a:rPr>
              <a:t>C</a:t>
            </a:r>
            <a:r>
              <a:rPr lang="es-MX" sz="2200"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37"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spc="-10" dirty="0">
                <a:latin typeface="Times New Roman" panose="02020603050405020304" pitchFamily="18" charset="0"/>
                <a:cs typeface="Times New Roman" panose="02020603050405020304" pitchFamily="18" charset="0"/>
              </a:rPr>
              <a:t>H</a:t>
            </a:r>
            <a:r>
              <a:rPr lang="es-MX" sz="2200"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r>
              <a:rPr lang="es-MX" sz="2200" spc="-40" dirty="0">
                <a:latin typeface="Times New Roman" panose="02020603050405020304" pitchFamily="18" charset="0"/>
                <a:cs typeface="Times New Roman" panose="02020603050405020304" pitchFamily="18" charset="0"/>
              </a:rPr>
              <a:t> </a:t>
            </a:r>
            <a:r>
              <a:rPr lang="es-MX" sz="2200" spc="125"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energía</a:t>
            </a:r>
          </a:p>
        </p:txBody>
      </p:sp>
      <p:sp>
        <p:nvSpPr>
          <p:cNvPr id="3" name="object 3"/>
          <p:cNvSpPr txBox="1"/>
          <p:nvPr/>
        </p:nvSpPr>
        <p:spPr>
          <a:xfrm>
            <a:off x="2209800" y="1119433"/>
            <a:ext cx="8001000" cy="677108"/>
          </a:xfrm>
          <a:prstGeom prst="rect">
            <a:avLst/>
          </a:prstGeom>
        </p:spPr>
        <p:txBody>
          <a:bodyPr vert="horz" wrap="square" lIns="0" tIns="0" rIns="0" bIns="0" rtlCol="0">
            <a:spAutoFit/>
          </a:bodyPr>
          <a:lstStyle/>
          <a:p>
            <a:pPr marR="5080" algn="just"/>
            <a:r>
              <a:rPr lang="es-MX" sz="2200" dirty="0">
                <a:latin typeface="Times New Roman" panose="02020603050405020304" pitchFamily="18" charset="0"/>
                <a:cs typeface="Times New Roman" panose="02020603050405020304" pitchFamily="18" charset="0"/>
              </a:rPr>
              <a:t>Configuremos nuestra tabla y observemos la estructura simple de la reacción de carbohidratos.</a:t>
            </a:r>
          </a:p>
        </p:txBody>
      </p:sp>
      <p:sp>
        <p:nvSpPr>
          <p:cNvPr id="5" name="object 5"/>
          <p:cNvSpPr txBox="1"/>
          <p:nvPr/>
        </p:nvSpPr>
        <p:spPr>
          <a:xfrm>
            <a:off x="3736340" y="5554129"/>
            <a:ext cx="245745" cy="369332"/>
          </a:xfrm>
          <a:prstGeom prst="rect">
            <a:avLst/>
          </a:prstGeom>
        </p:spPr>
        <p:txBody>
          <a:bodyPr vert="horz" wrap="square" lIns="0" tIns="0" rIns="0" bIns="0" rtlCol="0">
            <a:spAutoFit/>
          </a:bodyPr>
          <a:lstStyle/>
          <a:p>
            <a:pPr marL="12700"/>
            <a:r>
              <a:rPr sz="2400" dirty="0">
                <a:latin typeface="Arial"/>
                <a:cs typeface="Arial"/>
              </a:rPr>
              <a:t>H</a:t>
            </a:r>
            <a:endParaRPr sz="2400">
              <a:latin typeface="Arial"/>
              <a:cs typeface="Arial"/>
            </a:endParaRPr>
          </a:p>
        </p:txBody>
      </p:sp>
      <p:sp>
        <p:nvSpPr>
          <p:cNvPr id="6" name="object 6"/>
          <p:cNvSpPr txBox="1"/>
          <p:nvPr/>
        </p:nvSpPr>
        <p:spPr>
          <a:xfrm>
            <a:off x="3660140" y="4792122"/>
            <a:ext cx="245745" cy="369332"/>
          </a:xfrm>
          <a:prstGeom prst="rect">
            <a:avLst/>
          </a:prstGeom>
        </p:spPr>
        <p:txBody>
          <a:bodyPr vert="horz" wrap="square" lIns="0" tIns="0" rIns="0" bIns="0" rtlCol="0">
            <a:spAutoFit/>
          </a:bodyPr>
          <a:lstStyle/>
          <a:p>
            <a:pPr marL="12700"/>
            <a:r>
              <a:rPr sz="2400" dirty="0">
                <a:latin typeface="Arial"/>
                <a:cs typeface="Arial"/>
              </a:rPr>
              <a:t>H</a:t>
            </a:r>
            <a:endParaRPr sz="2400">
              <a:latin typeface="Arial"/>
              <a:cs typeface="Arial"/>
            </a:endParaRPr>
          </a:p>
        </p:txBody>
      </p:sp>
      <p:sp>
        <p:nvSpPr>
          <p:cNvPr id="7" name="object 7"/>
          <p:cNvSpPr/>
          <p:nvPr/>
        </p:nvSpPr>
        <p:spPr>
          <a:xfrm>
            <a:off x="3962400" y="5019040"/>
            <a:ext cx="228600" cy="228600"/>
          </a:xfrm>
          <a:custGeom>
            <a:avLst/>
            <a:gdLst/>
            <a:ahLst/>
            <a:cxnLst/>
            <a:rect l="l" t="t" r="r" b="b"/>
            <a:pathLst>
              <a:path w="228600" h="228600">
                <a:moveTo>
                  <a:pt x="0" y="0"/>
                </a:moveTo>
                <a:lnTo>
                  <a:pt x="228600" y="228600"/>
                </a:lnTo>
              </a:path>
            </a:pathLst>
          </a:custGeom>
          <a:ln w="19050">
            <a:solidFill>
              <a:srgbClr val="000000"/>
            </a:solidFill>
          </a:ln>
        </p:spPr>
        <p:txBody>
          <a:bodyPr wrap="square" lIns="0" tIns="0" rIns="0" bIns="0" rtlCol="0"/>
          <a:lstStyle/>
          <a:p>
            <a:endParaRPr/>
          </a:p>
        </p:txBody>
      </p:sp>
      <p:sp>
        <p:nvSpPr>
          <p:cNvPr id="8" name="object 8"/>
          <p:cNvSpPr/>
          <p:nvPr/>
        </p:nvSpPr>
        <p:spPr>
          <a:xfrm>
            <a:off x="4038600" y="5476240"/>
            <a:ext cx="152400" cy="152400"/>
          </a:xfrm>
          <a:custGeom>
            <a:avLst/>
            <a:gdLst/>
            <a:ahLst/>
            <a:cxnLst/>
            <a:rect l="l" t="t" r="r" b="b"/>
            <a:pathLst>
              <a:path w="152400" h="152400">
                <a:moveTo>
                  <a:pt x="0" y="152400"/>
                </a:moveTo>
                <a:lnTo>
                  <a:pt x="152400" y="0"/>
                </a:lnTo>
              </a:path>
            </a:pathLst>
          </a:custGeom>
          <a:ln w="19050">
            <a:solidFill>
              <a:srgbClr val="000000"/>
            </a:solidFill>
          </a:ln>
        </p:spPr>
        <p:txBody>
          <a:bodyPr wrap="square" lIns="0" tIns="0" rIns="0" bIns="0" rtlCol="0"/>
          <a:lstStyle/>
          <a:p>
            <a:endParaRPr/>
          </a:p>
        </p:txBody>
      </p:sp>
      <p:sp>
        <p:nvSpPr>
          <p:cNvPr id="9" name="object 9"/>
          <p:cNvSpPr txBox="1"/>
          <p:nvPr/>
        </p:nvSpPr>
        <p:spPr>
          <a:xfrm>
            <a:off x="4194175" y="5168449"/>
            <a:ext cx="3933190" cy="369332"/>
          </a:xfrm>
          <a:prstGeom prst="rect">
            <a:avLst/>
          </a:prstGeom>
        </p:spPr>
        <p:txBody>
          <a:bodyPr vert="horz" wrap="square" lIns="0" tIns="0" rIns="0" bIns="0" rtlCol="0">
            <a:spAutoFit/>
          </a:bodyPr>
          <a:lstStyle/>
          <a:p>
            <a:pPr marL="12700"/>
            <a:r>
              <a:rPr sz="2400" dirty="0">
                <a:latin typeface="Arial"/>
                <a:cs typeface="Arial"/>
              </a:rPr>
              <a:t>C</a:t>
            </a:r>
            <a:r>
              <a:rPr sz="2400" spc="-15" dirty="0">
                <a:latin typeface="Arial"/>
                <a:cs typeface="Arial"/>
              </a:rPr>
              <a:t> </a:t>
            </a:r>
            <a:r>
              <a:rPr sz="2400" dirty="0">
                <a:latin typeface="Arial"/>
                <a:cs typeface="Arial"/>
              </a:rPr>
              <a:t>= O</a:t>
            </a:r>
            <a:r>
              <a:rPr sz="2400" spc="-20" dirty="0">
                <a:latin typeface="Arial"/>
                <a:cs typeface="Arial"/>
              </a:rPr>
              <a:t> </a:t>
            </a:r>
            <a:r>
              <a:rPr sz="2400" dirty="0">
                <a:latin typeface="Arial"/>
                <a:cs typeface="Arial"/>
              </a:rPr>
              <a:t>+ O=O</a:t>
            </a:r>
            <a:r>
              <a:rPr sz="2400" spc="-10" dirty="0">
                <a:latin typeface="Arial"/>
                <a:cs typeface="Arial"/>
              </a:rPr>
              <a:t> </a:t>
            </a:r>
            <a:r>
              <a:rPr sz="2400" dirty="0">
                <a:latin typeface="Symbol"/>
                <a:cs typeface="Symbol"/>
              </a:rPr>
              <a:t></a:t>
            </a:r>
            <a:r>
              <a:rPr sz="2400" spc="-5" dirty="0">
                <a:latin typeface="Times New Roman"/>
                <a:cs typeface="Times New Roman"/>
              </a:rPr>
              <a:t> </a:t>
            </a:r>
            <a:r>
              <a:rPr sz="2400" dirty="0">
                <a:latin typeface="Arial"/>
                <a:cs typeface="Arial"/>
              </a:rPr>
              <a:t>O=C=O</a:t>
            </a:r>
            <a:r>
              <a:rPr sz="2400" spc="-30" dirty="0">
                <a:latin typeface="Arial"/>
                <a:cs typeface="Arial"/>
              </a:rPr>
              <a:t> </a:t>
            </a:r>
            <a:r>
              <a:rPr sz="2400" dirty="0">
                <a:latin typeface="Arial"/>
                <a:cs typeface="Arial"/>
              </a:rPr>
              <a:t>+</a:t>
            </a:r>
            <a:r>
              <a:rPr sz="2400" spc="120" dirty="0">
                <a:latin typeface="Arial"/>
                <a:cs typeface="Arial"/>
              </a:rPr>
              <a:t> </a:t>
            </a:r>
            <a:r>
              <a:rPr sz="2400" dirty="0">
                <a:latin typeface="Arial"/>
                <a:cs typeface="Arial"/>
              </a:rPr>
              <a:t>O</a:t>
            </a:r>
            <a:endParaRPr sz="2400">
              <a:latin typeface="Arial"/>
              <a:cs typeface="Arial"/>
            </a:endParaRPr>
          </a:p>
        </p:txBody>
      </p:sp>
      <p:sp>
        <p:nvSpPr>
          <p:cNvPr id="10" name="object 10"/>
          <p:cNvSpPr txBox="1"/>
          <p:nvPr/>
        </p:nvSpPr>
        <p:spPr>
          <a:xfrm>
            <a:off x="8462519" y="5630329"/>
            <a:ext cx="245745" cy="369332"/>
          </a:xfrm>
          <a:prstGeom prst="rect">
            <a:avLst/>
          </a:prstGeom>
        </p:spPr>
        <p:txBody>
          <a:bodyPr vert="horz" wrap="square" lIns="0" tIns="0" rIns="0" bIns="0" rtlCol="0">
            <a:spAutoFit/>
          </a:bodyPr>
          <a:lstStyle/>
          <a:p>
            <a:pPr marL="12700"/>
            <a:r>
              <a:rPr sz="2400" dirty="0">
                <a:latin typeface="Arial"/>
                <a:cs typeface="Arial"/>
              </a:rPr>
              <a:t>H</a:t>
            </a:r>
            <a:endParaRPr sz="2400">
              <a:latin typeface="Arial"/>
              <a:cs typeface="Arial"/>
            </a:endParaRPr>
          </a:p>
        </p:txBody>
      </p:sp>
      <p:sp>
        <p:nvSpPr>
          <p:cNvPr id="11" name="object 11"/>
          <p:cNvSpPr txBox="1"/>
          <p:nvPr/>
        </p:nvSpPr>
        <p:spPr>
          <a:xfrm>
            <a:off x="8386319" y="4868322"/>
            <a:ext cx="245745" cy="369332"/>
          </a:xfrm>
          <a:prstGeom prst="rect">
            <a:avLst/>
          </a:prstGeom>
        </p:spPr>
        <p:txBody>
          <a:bodyPr vert="horz" wrap="square" lIns="0" tIns="0" rIns="0" bIns="0" rtlCol="0">
            <a:spAutoFit/>
          </a:bodyPr>
          <a:lstStyle/>
          <a:p>
            <a:pPr marL="12700"/>
            <a:r>
              <a:rPr sz="2400" dirty="0">
                <a:latin typeface="Arial"/>
                <a:cs typeface="Arial"/>
              </a:rPr>
              <a:t>H</a:t>
            </a:r>
            <a:endParaRPr sz="2400">
              <a:latin typeface="Arial"/>
              <a:cs typeface="Arial"/>
            </a:endParaRPr>
          </a:p>
        </p:txBody>
      </p:sp>
      <p:sp>
        <p:nvSpPr>
          <p:cNvPr id="12" name="object 12"/>
          <p:cNvSpPr/>
          <p:nvPr/>
        </p:nvSpPr>
        <p:spPr>
          <a:xfrm>
            <a:off x="8153400" y="5095240"/>
            <a:ext cx="228600" cy="152400"/>
          </a:xfrm>
          <a:custGeom>
            <a:avLst/>
            <a:gdLst/>
            <a:ahLst/>
            <a:cxnLst/>
            <a:rect l="l" t="t" r="r" b="b"/>
            <a:pathLst>
              <a:path w="228600" h="152400">
                <a:moveTo>
                  <a:pt x="0" y="152400"/>
                </a:moveTo>
                <a:lnTo>
                  <a:pt x="228600" y="0"/>
                </a:lnTo>
              </a:path>
            </a:pathLst>
          </a:custGeom>
          <a:ln w="19050">
            <a:solidFill>
              <a:srgbClr val="000000"/>
            </a:solidFill>
          </a:ln>
        </p:spPr>
        <p:txBody>
          <a:bodyPr wrap="square" lIns="0" tIns="0" rIns="0" bIns="0" rtlCol="0"/>
          <a:lstStyle/>
          <a:p>
            <a:endParaRPr/>
          </a:p>
        </p:txBody>
      </p:sp>
      <p:sp>
        <p:nvSpPr>
          <p:cNvPr id="13" name="object 13"/>
          <p:cNvSpPr/>
          <p:nvPr/>
        </p:nvSpPr>
        <p:spPr>
          <a:xfrm>
            <a:off x="8153400" y="5476240"/>
            <a:ext cx="228600" cy="228600"/>
          </a:xfrm>
          <a:custGeom>
            <a:avLst/>
            <a:gdLst/>
            <a:ahLst/>
            <a:cxnLst/>
            <a:rect l="l" t="t" r="r" b="b"/>
            <a:pathLst>
              <a:path w="228600" h="228600">
                <a:moveTo>
                  <a:pt x="0" y="0"/>
                </a:moveTo>
                <a:lnTo>
                  <a:pt x="228600" y="228600"/>
                </a:lnTo>
              </a:path>
            </a:pathLst>
          </a:custGeom>
          <a:ln w="19050">
            <a:solidFill>
              <a:srgbClr val="000000"/>
            </a:solidFill>
          </a:ln>
        </p:spPr>
        <p:txBody>
          <a:bodyPr wrap="square" lIns="0" tIns="0" rIns="0" bIns="0" rtlCol="0"/>
          <a:lstStyle/>
          <a:p>
            <a:endParaRPr/>
          </a:p>
        </p:txBody>
      </p:sp>
      <p:graphicFrame>
        <p:nvGraphicFramePr>
          <p:cNvPr id="4" name="object 4"/>
          <p:cNvGraphicFramePr>
            <a:graphicFrameLocks noGrp="1"/>
          </p:cNvGraphicFramePr>
          <p:nvPr>
            <p:extLst/>
          </p:nvPr>
        </p:nvGraphicFramePr>
        <p:xfrm>
          <a:off x="3616134" y="2133601"/>
          <a:ext cx="5257800" cy="2211321"/>
        </p:xfrm>
        <a:graphic>
          <a:graphicData uri="http://schemas.openxmlformats.org/drawingml/2006/table">
            <a:tbl>
              <a:tblPr firstRow="1" bandRow="1">
                <a:tableStyleId>{2D5ABB26-0587-4C30-8999-92F81FD0307C}</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693356">
                <a:tc>
                  <a:txBody>
                    <a:bodyPr/>
                    <a:lstStyle/>
                    <a:p>
                      <a:pPr marL="128905">
                        <a:lnSpc>
                          <a:spcPct val="100000"/>
                        </a:lnSpc>
                      </a:pPr>
                      <a:r>
                        <a:rPr sz="1800" dirty="0">
                          <a:latin typeface="Times New Roman" panose="02020603050405020304" pitchFamily="18" charset="0"/>
                          <a:cs typeface="Times New Roman" panose="02020603050405020304" pitchFamily="18" charset="0"/>
                        </a:rPr>
                        <a:t>Element</a:t>
                      </a:r>
                      <a:r>
                        <a:rPr lang="es-MX" sz="1800" dirty="0">
                          <a:latin typeface="Times New Roman" panose="02020603050405020304" pitchFamily="18" charset="0"/>
                          <a:cs typeface="Times New Roman" panose="02020603050405020304" pitchFamily="18" charset="0"/>
                        </a:rPr>
                        <a:t>o</a:t>
                      </a:r>
                      <a:endParaRPr sz="1800" dirty="0">
                        <a:latin typeface="Times New Roman" panose="02020603050405020304" pitchFamily="18" charset="0"/>
                        <a:cs typeface="Times New Roman" panose="02020603050405020304" pitchFamily="18" charset="0"/>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94615">
                        <a:lnSpc>
                          <a:spcPct val="100000"/>
                        </a:lnSpc>
                      </a:pPr>
                      <a:r>
                        <a:rPr sz="1800" dirty="0">
                          <a:latin typeface="Times New Roman" panose="02020603050405020304" pitchFamily="18" charset="0"/>
                          <a:cs typeface="Times New Roman" panose="02020603050405020304" pitchFamily="18" charset="0"/>
                        </a:rPr>
                        <a:t>Rea</a:t>
                      </a:r>
                      <a:r>
                        <a:rPr sz="1800" spc="5" dirty="0">
                          <a:latin typeface="Times New Roman" panose="02020603050405020304" pitchFamily="18" charset="0"/>
                          <a:cs typeface="Times New Roman" panose="02020603050405020304" pitchFamily="18" charset="0"/>
                        </a:rPr>
                        <a:t>c</a:t>
                      </a:r>
                      <a:r>
                        <a:rPr sz="1800" dirty="0">
                          <a:latin typeface="Times New Roman" panose="02020603050405020304" pitchFamily="18" charset="0"/>
                          <a:cs typeface="Times New Roman" panose="02020603050405020304" pitchFamily="18" charset="0"/>
                        </a:rPr>
                        <a:t>tant</a:t>
                      </a:r>
                      <a:r>
                        <a:rPr lang="es-MX" sz="1800" dirty="0">
                          <a:latin typeface="Times New Roman" panose="02020603050405020304" pitchFamily="18" charset="0"/>
                          <a:cs typeface="Times New Roman" panose="02020603050405020304" pitchFamily="18" charset="0"/>
                        </a:rPr>
                        <a:t>e</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126364">
                        <a:lnSpc>
                          <a:spcPct val="100000"/>
                        </a:lnSpc>
                      </a:pPr>
                      <a:r>
                        <a:rPr sz="1800" dirty="0">
                          <a:latin typeface="Times New Roman" panose="02020603050405020304" pitchFamily="18" charset="0"/>
                          <a:cs typeface="Times New Roman" panose="02020603050405020304" pitchFamily="18" charset="0"/>
                        </a:rPr>
                        <a:t>Produ</a:t>
                      </a:r>
                      <a:r>
                        <a:rPr sz="1800" spc="10" dirty="0">
                          <a:latin typeface="Times New Roman" panose="02020603050405020304" pitchFamily="18" charset="0"/>
                          <a:cs typeface="Times New Roman" panose="02020603050405020304" pitchFamily="18" charset="0"/>
                        </a:rPr>
                        <a:t>c</a:t>
                      </a:r>
                      <a:r>
                        <a:rPr sz="1800" dirty="0">
                          <a:latin typeface="Times New Roman" panose="02020603050405020304" pitchFamily="18" charset="0"/>
                          <a:cs typeface="Times New Roman" panose="02020603050405020304" pitchFamily="18" charset="0"/>
                        </a:rPr>
                        <a:t>t</a:t>
                      </a:r>
                      <a:r>
                        <a:rPr lang="es-MX" sz="1800" dirty="0">
                          <a:latin typeface="Times New Roman" panose="02020603050405020304" pitchFamily="18" charset="0"/>
                          <a:cs typeface="Times New Roman" panose="02020603050405020304" pitchFamily="18" charset="0"/>
                        </a:rPr>
                        <a:t>o</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11430" algn="ctr">
                        <a:lnSpc>
                          <a:spcPct val="100000"/>
                        </a:lnSpc>
                      </a:pPr>
                      <a:r>
                        <a:rPr sz="1800" spc="-50" dirty="0">
                          <a:latin typeface="Times New Roman" panose="02020603050405020304" pitchFamily="18" charset="0"/>
                          <a:cs typeface="Times New Roman" panose="02020603050405020304" pitchFamily="18" charset="0"/>
                        </a:rPr>
                        <a:t>To</a:t>
                      </a:r>
                      <a:r>
                        <a:rPr sz="1800" spc="-55" dirty="0">
                          <a:latin typeface="Times New Roman" panose="02020603050405020304" pitchFamily="18" charset="0"/>
                          <a:cs typeface="Times New Roman" panose="02020603050405020304" pitchFamily="18" charset="0"/>
                        </a:rPr>
                        <a:t>t</a:t>
                      </a:r>
                      <a:r>
                        <a:rPr sz="1800" spc="-50" dirty="0">
                          <a:latin typeface="Times New Roman" panose="02020603050405020304" pitchFamily="18" charset="0"/>
                          <a:cs typeface="Times New Roman" panose="02020603050405020304" pitchFamily="18" charset="0"/>
                        </a:rPr>
                        <a:t>a</a:t>
                      </a:r>
                      <a:r>
                        <a:rPr sz="1800" dirty="0">
                          <a:latin typeface="Times New Roman" panose="02020603050405020304" pitchFamily="18" charset="0"/>
                          <a:cs typeface="Times New Roman" panose="02020603050405020304" pitchFamily="18" charset="0"/>
                        </a:rPr>
                        <a:t>l</a:t>
                      </a:r>
                      <a:r>
                        <a:rPr sz="1800" spc="-9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e</a:t>
                      </a:r>
                      <a:r>
                        <a:rPr sz="1800" baseline="21367" dirty="0">
                          <a:latin typeface="Times New Roman" panose="02020603050405020304" pitchFamily="18" charset="0"/>
                          <a:cs typeface="Times New Roman" panose="02020603050405020304" pitchFamily="18" charset="0"/>
                        </a:rPr>
                        <a:t>- </a:t>
                      </a:r>
                      <a:r>
                        <a:rPr sz="1800" spc="-262" baseline="21367" dirty="0">
                          <a:latin typeface="Times New Roman" panose="02020603050405020304" pitchFamily="18" charset="0"/>
                          <a:cs typeface="Times New Roman" panose="02020603050405020304" pitchFamily="18" charset="0"/>
                        </a:rPr>
                        <a:t> </a:t>
                      </a:r>
                      <a:r>
                        <a:rPr lang="es-MX" sz="1800" dirty="0">
                          <a:latin typeface="Times New Roman" panose="02020603050405020304" pitchFamily="18" charset="0"/>
                          <a:cs typeface="Times New Roman" panose="02020603050405020304" pitchFamily="18" charset="0"/>
                        </a:rPr>
                        <a:t>cedido</a:t>
                      </a:r>
                      <a:endParaRPr sz="1800" dirty="0">
                        <a:latin typeface="Times New Roman" panose="02020603050405020304" pitchFamily="18" charset="0"/>
                        <a:cs typeface="Times New Roman" panose="02020603050405020304" pitchFamily="18" charset="0"/>
                      </a:endParaRPr>
                    </a:p>
                    <a:p>
                      <a:pPr marL="8890" algn="ctr">
                        <a:lnSpc>
                          <a:spcPct val="100000"/>
                        </a:lnSpc>
                      </a:pPr>
                      <a:r>
                        <a:rPr sz="1800" dirty="0">
                          <a:latin typeface="Times New Roman" panose="02020603050405020304" pitchFamily="18" charset="0"/>
                          <a:cs typeface="Times New Roman" panose="02020603050405020304" pitchFamily="18" charset="0"/>
                        </a:rPr>
                        <a:t>/</a:t>
                      </a:r>
                      <a:r>
                        <a:rPr sz="1800" dirty="0" err="1">
                          <a:latin typeface="Times New Roman" panose="02020603050405020304" pitchFamily="18" charset="0"/>
                          <a:cs typeface="Times New Roman" panose="02020603050405020304" pitchFamily="18" charset="0"/>
                        </a:rPr>
                        <a:t>ga</a:t>
                      </a:r>
                      <a:r>
                        <a:rPr lang="es-MX" sz="1800" dirty="0">
                          <a:latin typeface="Times New Roman" panose="02020603050405020304" pitchFamily="18" charset="0"/>
                          <a:cs typeface="Times New Roman" panose="02020603050405020304" pitchFamily="18" charset="0"/>
                        </a:rPr>
                        <a:t>na</a:t>
                      </a:r>
                      <a:r>
                        <a:rPr sz="1800" dirty="0">
                          <a:latin typeface="Times New Roman" panose="02020603050405020304" pitchFamily="18" charset="0"/>
                          <a:cs typeface="Times New Roman" panose="02020603050405020304" pitchFamily="18" charset="0"/>
                        </a:rPr>
                        <a:t>d</a:t>
                      </a:r>
                      <a:r>
                        <a:rPr lang="es-MX" sz="1800" dirty="0">
                          <a:latin typeface="Times New Roman" panose="02020603050405020304" pitchFamily="18" charset="0"/>
                          <a:cs typeface="Times New Roman" panose="02020603050405020304" pitchFamily="18" charset="0"/>
                        </a:rPr>
                        <a:t>o</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19175">
                <a:tc>
                  <a:txBody>
                    <a:bodyPr/>
                    <a:lstStyle/>
                    <a:p>
                      <a:pPr marR="1270" algn="ctr">
                        <a:lnSpc>
                          <a:spcPct val="100000"/>
                        </a:lnSpc>
                      </a:pPr>
                      <a:r>
                        <a:rPr sz="1800" dirty="0">
                          <a:latin typeface="Times New Roman" panose="02020603050405020304" pitchFamily="18" charset="0"/>
                          <a:cs typeface="Times New Roman" panose="02020603050405020304" pitchFamily="18" charset="0"/>
                        </a:rPr>
                        <a:t>C</a:t>
                      </a:r>
                      <a:endParaRPr sz="1800">
                        <a:latin typeface="Times New Roman" panose="02020603050405020304" pitchFamily="18" charset="0"/>
                        <a:cs typeface="Times New Roman" panose="02020603050405020304" pitchFamily="18" charset="0"/>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pPr>
                      <a:r>
                        <a:rPr sz="1800" spc="5" dirty="0">
                          <a:latin typeface="Times New Roman" panose="02020603050405020304" pitchFamily="18" charset="0"/>
                          <a:cs typeface="Times New Roman" panose="02020603050405020304" pitchFamily="18" charset="0"/>
                        </a:rPr>
                        <a:t>+4</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pPr>
                      <a:r>
                        <a:rPr sz="1800" spc="5" dirty="0">
                          <a:latin typeface="Times New Roman" panose="02020603050405020304" pitchFamily="18" charset="0"/>
                          <a:cs typeface="Times New Roman" panose="02020603050405020304" pitchFamily="18" charset="0"/>
                        </a:rPr>
                        <a:t>+4</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795" algn="ctr">
                        <a:lnSpc>
                          <a:spcPct val="100000"/>
                        </a:lnSpc>
                      </a:pPr>
                      <a:r>
                        <a:rPr sz="1800" dirty="0">
                          <a:latin typeface="Times New Roman" panose="02020603050405020304" pitchFamily="18" charset="0"/>
                          <a:cs typeface="Times New Roman" panose="02020603050405020304" pitchFamily="18" charset="0"/>
                        </a:rPr>
                        <a:t>0</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57326">
                <a:tc>
                  <a:txBody>
                    <a:bodyPr/>
                    <a:lstStyle/>
                    <a:p>
                      <a:pPr algn="ctr">
                        <a:lnSpc>
                          <a:spcPct val="100000"/>
                        </a:lnSpc>
                      </a:pPr>
                      <a:r>
                        <a:rPr sz="1800" dirty="0">
                          <a:latin typeface="Times New Roman" panose="02020603050405020304" pitchFamily="18" charset="0"/>
                          <a:cs typeface="Times New Roman" panose="02020603050405020304" pitchFamily="18" charset="0"/>
                        </a:rPr>
                        <a:t>O</a:t>
                      </a:r>
                      <a:endParaRPr sz="1800">
                        <a:latin typeface="Times New Roman" panose="02020603050405020304" pitchFamily="18" charset="0"/>
                        <a:cs typeface="Times New Roman" panose="02020603050405020304" pitchFamily="18" charset="0"/>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sz="1800" dirty="0">
                          <a:latin typeface="Times New Roman" panose="02020603050405020304" pitchFamily="18" charset="0"/>
                          <a:cs typeface="Times New Roman" panose="02020603050405020304" pitchFamily="18" charset="0"/>
                        </a:rPr>
                        <a:t>0</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pPr>
                      <a:r>
                        <a:rPr sz="1800" dirty="0">
                          <a:latin typeface="Times New Roman" panose="02020603050405020304" pitchFamily="18" charset="0"/>
                          <a:cs typeface="Times New Roman" panose="02020603050405020304" pitchFamily="18" charset="0"/>
                        </a:rPr>
                        <a:t>-2</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8770">
                        <a:lnSpc>
                          <a:spcPct val="100000"/>
                        </a:lnSpc>
                      </a:pPr>
                      <a:r>
                        <a:rPr sz="1800" dirty="0">
                          <a:latin typeface="Times New Roman" panose="02020603050405020304" pitchFamily="18" charset="0"/>
                          <a:cs typeface="Times New Roman" panose="02020603050405020304" pitchFamily="18" charset="0"/>
                        </a:rPr>
                        <a:t>Ga</a:t>
                      </a:r>
                      <a:r>
                        <a:rPr lang="es-MX" sz="1800" dirty="0">
                          <a:latin typeface="Times New Roman" panose="02020603050405020304" pitchFamily="18" charset="0"/>
                          <a:cs typeface="Times New Roman" panose="02020603050405020304" pitchFamily="18" charset="0"/>
                        </a:rPr>
                        <a:t>nados</a:t>
                      </a:r>
                      <a:r>
                        <a:rPr sz="1800" spc="-55"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4</a:t>
                      </a: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541464">
                <a:tc>
                  <a:txBody>
                    <a:bodyPr/>
                    <a:lstStyle/>
                    <a:p>
                      <a:pPr marR="1270" algn="ctr">
                        <a:lnSpc>
                          <a:spcPct val="100000"/>
                        </a:lnSpc>
                      </a:pPr>
                      <a:r>
                        <a:rPr sz="1800" dirty="0">
                          <a:latin typeface="Times New Roman" panose="02020603050405020304" pitchFamily="18" charset="0"/>
                          <a:cs typeface="Times New Roman" panose="02020603050405020304" pitchFamily="18" charset="0"/>
                        </a:rPr>
                        <a:t>H</a:t>
                      </a:r>
                      <a:endParaRPr sz="1800">
                        <a:latin typeface="Times New Roman" panose="02020603050405020304" pitchFamily="18" charset="0"/>
                        <a:cs typeface="Times New Roman" panose="02020603050405020304" pitchFamily="18" charset="0"/>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gn="ctr">
                        <a:lnSpc>
                          <a:spcPct val="100000"/>
                        </a:lnSpc>
                      </a:pPr>
                      <a:r>
                        <a:rPr sz="1800" dirty="0">
                          <a:latin typeface="Times New Roman" panose="02020603050405020304" pitchFamily="18" charset="0"/>
                          <a:cs typeface="Times New Roman" panose="02020603050405020304" pitchFamily="18" charset="0"/>
                        </a:rPr>
                        <a:t>-1</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3175" algn="ctr">
                        <a:lnSpc>
                          <a:spcPct val="100000"/>
                        </a:lnSpc>
                      </a:pPr>
                      <a:r>
                        <a:rPr sz="1800" spc="5" dirty="0">
                          <a:latin typeface="Times New Roman" panose="02020603050405020304" pitchFamily="18" charset="0"/>
                          <a:cs typeface="Times New Roman" panose="02020603050405020304" pitchFamily="18" charset="0"/>
                        </a:rPr>
                        <a:t>+1</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490855">
                        <a:lnSpc>
                          <a:spcPct val="100000"/>
                        </a:lnSpc>
                      </a:pPr>
                      <a:r>
                        <a:rPr lang="es-MX" sz="1800" spc="0" dirty="0">
                          <a:latin typeface="Times New Roman" panose="02020603050405020304" pitchFamily="18" charset="0"/>
                          <a:cs typeface="Times New Roman" panose="02020603050405020304" pitchFamily="18" charset="0"/>
                        </a:rPr>
                        <a:t>cedidos</a:t>
                      </a:r>
                      <a:r>
                        <a:rPr sz="1800" spc="-8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4</a:t>
                      </a: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80101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981200" y="802784"/>
            <a:ext cx="8382000" cy="2641749"/>
          </a:xfrm>
          <a:prstGeom prst="rect">
            <a:avLst/>
          </a:prstGeom>
        </p:spPr>
        <p:txBody>
          <a:bodyPr vert="horz" wrap="square" lIns="0" tIns="0" rIns="0" bIns="0" rtlCol="0">
            <a:spAutoFit/>
          </a:bodyPr>
          <a:lstStyle/>
          <a:p>
            <a:pPr marL="12700"/>
            <a:r>
              <a:rPr lang="es-MX" sz="2000" dirty="0">
                <a:latin typeface="Arial"/>
                <a:cs typeface="Arial"/>
              </a:rPr>
              <a:t>Ahora veamos la respiración aeróbica desde un punto de vista de energía de vista. ¿Por qué respirar?</a:t>
            </a:r>
            <a:endParaRPr sz="2000" dirty="0">
              <a:latin typeface="Arial"/>
              <a:cs typeface="Arial"/>
            </a:endParaRPr>
          </a:p>
          <a:p>
            <a:pPr marL="2469515">
              <a:spcBef>
                <a:spcPts val="1390"/>
              </a:spcBef>
            </a:pPr>
            <a:r>
              <a:rPr sz="2000" spc="5" dirty="0">
                <a:latin typeface="Arial"/>
                <a:cs typeface="Arial"/>
              </a:rPr>
              <a:t>CH</a:t>
            </a:r>
            <a:r>
              <a:rPr sz="1950" spc="15" baseline="-17094" dirty="0">
                <a:latin typeface="Arial"/>
                <a:cs typeface="Arial"/>
              </a:rPr>
              <a:t>2</a:t>
            </a:r>
            <a:r>
              <a:rPr sz="2000" dirty="0">
                <a:latin typeface="Arial"/>
                <a:cs typeface="Arial"/>
              </a:rPr>
              <a:t>O</a:t>
            </a:r>
            <a:r>
              <a:rPr sz="2000" spc="-55" dirty="0">
                <a:latin typeface="Arial"/>
                <a:cs typeface="Arial"/>
              </a:rPr>
              <a:t> </a:t>
            </a:r>
            <a:r>
              <a:rPr sz="2000" dirty="0">
                <a:latin typeface="Arial"/>
                <a:cs typeface="Arial"/>
              </a:rPr>
              <a:t>+</a:t>
            </a:r>
            <a:r>
              <a:rPr sz="2000" spc="-15" dirty="0">
                <a:latin typeface="Arial"/>
                <a:cs typeface="Arial"/>
              </a:rPr>
              <a:t> </a:t>
            </a:r>
            <a:r>
              <a:rPr sz="2000" dirty="0">
                <a:latin typeface="Arial"/>
                <a:cs typeface="Arial"/>
              </a:rPr>
              <a:t>O</a:t>
            </a:r>
            <a:r>
              <a:rPr sz="1950" spc="15" baseline="-17094" dirty="0">
                <a:latin typeface="Arial"/>
                <a:cs typeface="Arial"/>
              </a:rPr>
              <a:t>2</a:t>
            </a:r>
            <a:r>
              <a:rPr sz="1950" spc="-37" baseline="-17094" dirty="0">
                <a:latin typeface="Arial"/>
                <a:cs typeface="Arial"/>
              </a:rPr>
              <a:t> </a:t>
            </a:r>
            <a:r>
              <a:rPr sz="2000" dirty="0">
                <a:latin typeface="Symbol"/>
                <a:cs typeface="Symbol"/>
              </a:rPr>
              <a:t></a:t>
            </a:r>
            <a:r>
              <a:rPr sz="2000" spc="5" dirty="0">
                <a:latin typeface="Times New Roman"/>
                <a:cs typeface="Times New Roman"/>
              </a:rPr>
              <a:t> </a:t>
            </a:r>
            <a:r>
              <a:rPr sz="2000" spc="5" dirty="0">
                <a:latin typeface="Arial"/>
                <a:cs typeface="Arial"/>
              </a:rPr>
              <a:t>C</a:t>
            </a:r>
            <a:r>
              <a:rPr sz="2000" dirty="0">
                <a:latin typeface="Arial"/>
                <a:cs typeface="Arial"/>
              </a:rPr>
              <a:t>O</a:t>
            </a:r>
            <a:r>
              <a:rPr sz="1950" spc="15" baseline="-17094" dirty="0">
                <a:latin typeface="Arial"/>
                <a:cs typeface="Arial"/>
              </a:rPr>
              <a:t>2</a:t>
            </a:r>
            <a:r>
              <a:rPr sz="1950" spc="-37" baseline="-17094" dirty="0">
                <a:latin typeface="Arial"/>
                <a:cs typeface="Arial"/>
              </a:rPr>
              <a:t> </a:t>
            </a:r>
            <a:r>
              <a:rPr sz="2000" spc="135" dirty="0">
                <a:latin typeface="Arial"/>
                <a:cs typeface="Arial"/>
              </a:rPr>
              <a:t>+</a:t>
            </a:r>
            <a:r>
              <a:rPr sz="2000" spc="5" dirty="0">
                <a:latin typeface="Arial"/>
                <a:cs typeface="Arial"/>
              </a:rPr>
              <a:t>H</a:t>
            </a:r>
            <a:r>
              <a:rPr sz="1950" spc="15" baseline="-17094" dirty="0">
                <a:latin typeface="Arial"/>
                <a:cs typeface="Arial"/>
              </a:rPr>
              <a:t>2</a:t>
            </a:r>
            <a:r>
              <a:rPr sz="2000" dirty="0">
                <a:latin typeface="Arial"/>
                <a:cs typeface="Arial"/>
              </a:rPr>
              <a:t>O</a:t>
            </a:r>
          </a:p>
          <a:p>
            <a:pPr marL="12700">
              <a:spcBef>
                <a:spcPts val="1405"/>
              </a:spcBef>
            </a:pPr>
            <a:r>
              <a:rPr sz="2000" spc="-5" dirty="0">
                <a:latin typeface="Symbol"/>
                <a:cs typeface="Symbol"/>
              </a:rPr>
              <a:t></a:t>
            </a:r>
            <a:r>
              <a:rPr sz="2000" dirty="0">
                <a:latin typeface="Arial"/>
                <a:cs typeface="Arial"/>
              </a:rPr>
              <a:t>G</a:t>
            </a:r>
            <a:r>
              <a:rPr sz="1950" spc="22" baseline="-17094" dirty="0">
                <a:latin typeface="Arial"/>
                <a:cs typeface="Arial"/>
              </a:rPr>
              <a:t>R</a:t>
            </a:r>
            <a:r>
              <a:rPr sz="1950" spc="-30" baseline="-17094" dirty="0">
                <a:latin typeface="Arial"/>
                <a:cs typeface="Arial"/>
              </a:rPr>
              <a:t> </a:t>
            </a:r>
            <a:r>
              <a:rPr sz="2000" dirty="0">
                <a:latin typeface="Arial"/>
                <a:cs typeface="Arial"/>
              </a:rPr>
              <a:t>=</a:t>
            </a:r>
            <a:r>
              <a:rPr sz="2000" spc="-15" dirty="0">
                <a:latin typeface="Arial"/>
                <a:cs typeface="Arial"/>
              </a:rPr>
              <a:t> </a:t>
            </a:r>
            <a:r>
              <a:rPr sz="2000" dirty="0">
                <a:latin typeface="Arial"/>
                <a:cs typeface="Arial"/>
              </a:rPr>
              <a:t>-50</a:t>
            </a:r>
            <a:r>
              <a:rPr sz="2000" spc="-10" dirty="0">
                <a:latin typeface="Arial"/>
                <a:cs typeface="Arial"/>
              </a:rPr>
              <a:t>1</a:t>
            </a:r>
            <a:r>
              <a:rPr sz="2000" dirty="0">
                <a:latin typeface="Arial"/>
                <a:cs typeface="Arial"/>
              </a:rPr>
              <a:t>.8</a:t>
            </a:r>
            <a:r>
              <a:rPr sz="2000" spc="-60" dirty="0">
                <a:latin typeface="Arial"/>
                <a:cs typeface="Arial"/>
              </a:rPr>
              <a:t> </a:t>
            </a:r>
            <a:r>
              <a:rPr sz="2000" spc="5" dirty="0">
                <a:latin typeface="Arial"/>
                <a:cs typeface="Arial"/>
              </a:rPr>
              <a:t>k</a:t>
            </a:r>
            <a:r>
              <a:rPr sz="2000" dirty="0">
                <a:latin typeface="Arial"/>
                <a:cs typeface="Arial"/>
              </a:rPr>
              <a:t>J</a:t>
            </a:r>
            <a:r>
              <a:rPr sz="2000" spc="-260" dirty="0">
                <a:latin typeface="Arial"/>
                <a:cs typeface="Arial"/>
              </a:rPr>
              <a:t> </a:t>
            </a:r>
            <a:r>
              <a:rPr sz="2000" dirty="0">
                <a:latin typeface="Arial"/>
                <a:cs typeface="Arial"/>
              </a:rPr>
              <a:t>mo</a:t>
            </a:r>
            <a:r>
              <a:rPr sz="2000" spc="-5" dirty="0">
                <a:latin typeface="Arial"/>
                <a:cs typeface="Arial"/>
              </a:rPr>
              <a:t>l</a:t>
            </a:r>
            <a:r>
              <a:rPr sz="1950" spc="15" baseline="21367" dirty="0">
                <a:latin typeface="Arial"/>
                <a:cs typeface="Arial"/>
              </a:rPr>
              <a:t>-1</a:t>
            </a:r>
            <a:endParaRPr sz="1950" baseline="21367" dirty="0">
              <a:latin typeface="Arial"/>
              <a:cs typeface="Arial"/>
            </a:endParaRPr>
          </a:p>
          <a:p>
            <a:pPr marL="12700">
              <a:spcBef>
                <a:spcPts val="1405"/>
              </a:spcBef>
            </a:pPr>
            <a:r>
              <a:rPr sz="2000" spc="-5" dirty="0">
                <a:latin typeface="Symbol"/>
                <a:cs typeface="Symbol"/>
              </a:rPr>
              <a:t></a:t>
            </a:r>
            <a:r>
              <a:rPr sz="2000" spc="5" dirty="0">
                <a:latin typeface="Arial"/>
                <a:cs typeface="Arial"/>
              </a:rPr>
              <a:t>H</a:t>
            </a:r>
            <a:r>
              <a:rPr sz="1950" spc="22" baseline="-17094" dirty="0">
                <a:latin typeface="Arial"/>
                <a:cs typeface="Arial"/>
              </a:rPr>
              <a:t>R</a:t>
            </a:r>
            <a:r>
              <a:rPr sz="1950" spc="-7" baseline="-17094" dirty="0">
                <a:latin typeface="Arial"/>
                <a:cs typeface="Arial"/>
              </a:rPr>
              <a:t> </a:t>
            </a:r>
            <a:r>
              <a:rPr sz="2000" dirty="0">
                <a:latin typeface="Arial"/>
                <a:cs typeface="Arial"/>
              </a:rPr>
              <a:t>=</a:t>
            </a:r>
            <a:r>
              <a:rPr sz="2000" spc="-25" dirty="0">
                <a:latin typeface="Arial"/>
                <a:cs typeface="Arial"/>
              </a:rPr>
              <a:t> </a:t>
            </a:r>
            <a:r>
              <a:rPr sz="2000" dirty="0">
                <a:latin typeface="Arial"/>
                <a:cs typeface="Arial"/>
              </a:rPr>
              <a:t>-570.</a:t>
            </a:r>
            <a:r>
              <a:rPr sz="2000" spc="-10" dirty="0">
                <a:latin typeface="Arial"/>
                <a:cs typeface="Arial"/>
              </a:rPr>
              <a:t>7</a:t>
            </a:r>
            <a:r>
              <a:rPr sz="2000" dirty="0">
                <a:latin typeface="Arial"/>
                <a:cs typeface="Arial"/>
              </a:rPr>
              <a:t>6</a:t>
            </a:r>
            <a:r>
              <a:rPr sz="2000" spc="-50" dirty="0">
                <a:latin typeface="Arial"/>
                <a:cs typeface="Arial"/>
              </a:rPr>
              <a:t> </a:t>
            </a:r>
            <a:r>
              <a:rPr sz="2000" spc="5" dirty="0">
                <a:latin typeface="Arial"/>
                <a:cs typeface="Arial"/>
              </a:rPr>
              <a:t>k</a:t>
            </a:r>
            <a:r>
              <a:rPr sz="2000" dirty="0">
                <a:latin typeface="Arial"/>
                <a:cs typeface="Arial"/>
              </a:rPr>
              <a:t>J</a:t>
            </a:r>
            <a:r>
              <a:rPr sz="2000" spc="-229" dirty="0">
                <a:latin typeface="Arial"/>
                <a:cs typeface="Arial"/>
              </a:rPr>
              <a:t> </a:t>
            </a:r>
            <a:r>
              <a:rPr sz="2000" dirty="0">
                <a:latin typeface="Arial"/>
                <a:cs typeface="Arial"/>
              </a:rPr>
              <a:t>mo</a:t>
            </a:r>
            <a:r>
              <a:rPr sz="2000" spc="-5" dirty="0">
                <a:latin typeface="Arial"/>
                <a:cs typeface="Arial"/>
              </a:rPr>
              <a:t>l</a:t>
            </a:r>
            <a:r>
              <a:rPr sz="1950" spc="15" baseline="21367" dirty="0">
                <a:latin typeface="Arial"/>
                <a:cs typeface="Arial"/>
              </a:rPr>
              <a:t>-1</a:t>
            </a:r>
            <a:endParaRPr sz="1950" baseline="21367" dirty="0">
              <a:latin typeface="Arial"/>
              <a:cs typeface="Arial"/>
            </a:endParaRPr>
          </a:p>
          <a:p>
            <a:pPr marL="12700">
              <a:spcBef>
                <a:spcPts val="1989"/>
              </a:spcBef>
            </a:pPr>
            <a:r>
              <a:rPr lang="es-MX" sz="2000" dirty="0">
                <a:latin typeface="Arial"/>
                <a:cs typeface="Arial"/>
              </a:rPr>
              <a:t>Esta es una reacción exotérmica eficiente, espontánea.</a:t>
            </a:r>
            <a:endParaRPr sz="2000" dirty="0">
              <a:latin typeface="Arial"/>
              <a:cs typeface="Arial"/>
            </a:endParaRPr>
          </a:p>
        </p:txBody>
      </p:sp>
    </p:spTree>
    <p:extLst>
      <p:ext uri="{BB962C8B-B14F-4D97-AF65-F5344CB8AC3E}">
        <p14:creationId xmlns:p14="http://schemas.microsoft.com/office/powerpoint/2010/main" val="4117712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66775" y="533401"/>
            <a:ext cx="10039350" cy="677108"/>
          </a:xfrm>
          <a:prstGeom prst="rect">
            <a:avLst/>
          </a:prstGeom>
        </p:spPr>
        <p:txBody>
          <a:bodyPr vert="horz" wrap="square" lIns="0" tIns="0" rIns="0" bIns="0" rtlCol="0">
            <a:spAutoFit/>
          </a:bodyPr>
          <a:lstStyle/>
          <a:p>
            <a:pPr marL="12700" marR="5080" algn="just">
              <a:tabLst>
                <a:tab pos="6064885" algn="l"/>
              </a:tabLst>
            </a:pPr>
            <a:r>
              <a:rPr lang="es-MX" sz="2200" b="1" dirty="0">
                <a:latin typeface="Times New Roman" panose="02020603050405020304" pitchFamily="18" charset="0"/>
                <a:cs typeface="Times New Roman" panose="02020603050405020304" pitchFamily="18" charset="0"/>
              </a:rPr>
              <a:t>Anaerobios</a:t>
            </a:r>
            <a:r>
              <a:rPr lang="es-MX" sz="2200" dirty="0">
                <a:latin typeface="Times New Roman" panose="02020603050405020304" pitchFamily="18" charset="0"/>
                <a:cs typeface="Times New Roman" panose="02020603050405020304" pitchFamily="18" charset="0"/>
              </a:rPr>
              <a:t>: microorganismos que utilizan otras especies pobres en electrones (H</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SO</a:t>
            </a:r>
            <a:r>
              <a:rPr lang="es-MX" sz="2200" baseline="-25000" dirty="0">
                <a:latin typeface="Times New Roman" panose="02020603050405020304" pitchFamily="18" charset="0"/>
                <a:cs typeface="Times New Roman" panose="02020603050405020304" pitchFamily="18" charset="0"/>
              </a:rPr>
              <a:t>4</a:t>
            </a:r>
            <a:r>
              <a:rPr lang="es-MX" sz="2200" baseline="30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NO</a:t>
            </a:r>
            <a:r>
              <a:rPr lang="es-MX" sz="2200" baseline="-25000" dirty="0">
                <a:latin typeface="Times New Roman" panose="02020603050405020304" pitchFamily="18" charset="0"/>
                <a:cs typeface="Times New Roman" panose="02020603050405020304" pitchFamily="18" charset="0"/>
              </a:rPr>
              <a:t>3</a:t>
            </a:r>
            <a:r>
              <a:rPr lang="es-MX" sz="2200" baseline="30000"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 como aceptor de electrones para sus reacciones de oxidación.</a:t>
            </a:r>
          </a:p>
        </p:txBody>
      </p:sp>
      <p:sp>
        <p:nvSpPr>
          <p:cNvPr id="3" name="object 3"/>
          <p:cNvSpPr txBox="1"/>
          <p:nvPr/>
        </p:nvSpPr>
        <p:spPr>
          <a:xfrm>
            <a:off x="866775" y="1771650"/>
            <a:ext cx="10877549" cy="4213974"/>
          </a:xfrm>
          <a:prstGeom prst="rect">
            <a:avLst/>
          </a:prstGeom>
        </p:spPr>
        <p:txBody>
          <a:bodyPr vert="horz" wrap="square" lIns="0" tIns="0" rIns="0" bIns="0" rtlCol="0">
            <a:spAutoFit/>
          </a:bodyPr>
          <a:lstStyle/>
          <a:p>
            <a:pPr algn="ctr">
              <a:lnSpc>
                <a:spcPct val="100000"/>
              </a:lnSpc>
            </a:pPr>
            <a:r>
              <a:rPr lang="es-MX" sz="2200" dirty="0">
                <a:latin typeface="Times New Roman" panose="02020603050405020304" pitchFamily="18" charset="0"/>
                <a:cs typeface="Times New Roman" panose="02020603050405020304" pitchFamily="18" charset="0"/>
              </a:rPr>
              <a:t>Respiración </a:t>
            </a:r>
            <a:r>
              <a:rPr lang="es-MX" sz="2200" dirty="0" smtClean="0">
                <a:latin typeface="Times New Roman" panose="02020603050405020304" pitchFamily="18" charset="0"/>
                <a:cs typeface="Times New Roman" panose="02020603050405020304" pitchFamily="18" charset="0"/>
              </a:rPr>
              <a:t>anaeróbica</a:t>
            </a:r>
          </a:p>
          <a:p>
            <a:pPr marR="595630" algn="ctr">
              <a:spcBef>
                <a:spcPts val="1405"/>
              </a:spcBef>
            </a:pPr>
            <a:r>
              <a:rPr lang="es-MX" sz="2200" dirty="0" smtClean="0">
                <a:latin typeface="Times New Roman" panose="02020603050405020304" pitchFamily="18" charset="0"/>
                <a:cs typeface="Times New Roman" panose="02020603050405020304" pitchFamily="18" charset="0"/>
              </a:rPr>
              <a:t>Reducción de sulfato:</a:t>
            </a:r>
            <a:r>
              <a:rPr lang="es-MX" sz="2200" spc="-60" dirty="0" smtClean="0">
                <a:latin typeface="Times New Roman" panose="02020603050405020304" pitchFamily="18" charset="0"/>
                <a:cs typeface="Times New Roman" panose="02020603050405020304" pitchFamily="18" charset="0"/>
              </a:rPr>
              <a:t> </a:t>
            </a:r>
            <a:r>
              <a:rPr lang="es-MX" sz="2200" spc="-5" dirty="0" smtClean="0">
                <a:latin typeface="Times New Roman" panose="02020603050405020304" pitchFamily="18" charset="0"/>
                <a:cs typeface="Times New Roman" panose="02020603050405020304" pitchFamily="18" charset="0"/>
              </a:rPr>
              <a:t>ΔG</a:t>
            </a:r>
            <a:r>
              <a:rPr lang="es-MX" sz="2200" spc="22" baseline="-17094" dirty="0" smtClean="0">
                <a:latin typeface="Times New Roman" panose="02020603050405020304" pitchFamily="18" charset="0"/>
                <a:cs typeface="Times New Roman" panose="02020603050405020304" pitchFamily="18" charset="0"/>
              </a:rPr>
              <a:t>R</a:t>
            </a:r>
            <a:r>
              <a:rPr lang="es-MX" sz="2200" spc="-30" baseline="-17094" dirty="0" smtClean="0">
                <a:latin typeface="Times New Roman" panose="02020603050405020304" pitchFamily="18" charset="0"/>
                <a:cs typeface="Times New Roman" panose="02020603050405020304" pitchFamily="18" charset="0"/>
              </a:rPr>
              <a:t> </a:t>
            </a:r>
            <a:r>
              <a:rPr lang="es-MX" sz="2200" dirty="0" smtClean="0">
                <a:latin typeface="Times New Roman" panose="02020603050405020304" pitchFamily="18" charset="0"/>
                <a:cs typeface="Times New Roman" panose="02020603050405020304" pitchFamily="18" charset="0"/>
              </a:rPr>
              <a:t>=</a:t>
            </a:r>
            <a:r>
              <a:rPr lang="es-MX" sz="2200" spc="-25" dirty="0" smtClean="0">
                <a:latin typeface="Times New Roman" panose="02020603050405020304" pitchFamily="18" charset="0"/>
                <a:cs typeface="Times New Roman" panose="02020603050405020304" pitchFamily="18" charset="0"/>
              </a:rPr>
              <a:t> </a:t>
            </a:r>
            <a:r>
              <a:rPr lang="es-MX" sz="2200" dirty="0" smtClean="0">
                <a:latin typeface="Times New Roman" panose="02020603050405020304" pitchFamily="18" charset="0"/>
                <a:cs typeface="Times New Roman" panose="02020603050405020304" pitchFamily="18" charset="0"/>
              </a:rPr>
              <a:t>-177.</a:t>
            </a:r>
            <a:r>
              <a:rPr lang="es-MX" sz="2200" spc="-20" dirty="0" smtClean="0">
                <a:latin typeface="Times New Roman" panose="02020603050405020304" pitchFamily="18" charset="0"/>
                <a:cs typeface="Times New Roman" panose="02020603050405020304" pitchFamily="18" charset="0"/>
              </a:rPr>
              <a:t>4</a:t>
            </a:r>
            <a:r>
              <a:rPr lang="es-MX" sz="2200" spc="-15" dirty="0" smtClean="0">
                <a:latin typeface="Times New Roman" panose="02020603050405020304" pitchFamily="18" charset="0"/>
                <a:cs typeface="Times New Roman" panose="02020603050405020304" pitchFamily="18" charset="0"/>
              </a:rPr>
              <a:t>8</a:t>
            </a:r>
            <a:r>
              <a:rPr lang="es-MX" sz="2200" dirty="0" smtClean="0">
                <a:latin typeface="Times New Roman" panose="02020603050405020304" pitchFamily="18" charset="0"/>
                <a:cs typeface="Times New Roman" panose="02020603050405020304" pitchFamily="18" charset="0"/>
              </a:rPr>
              <a:t>;</a:t>
            </a:r>
            <a:r>
              <a:rPr lang="es-MX" sz="2200" spc="-60" dirty="0" smtClean="0">
                <a:latin typeface="Times New Roman" panose="02020603050405020304" pitchFamily="18" charset="0"/>
                <a:cs typeface="Times New Roman" panose="02020603050405020304" pitchFamily="18" charset="0"/>
              </a:rPr>
              <a:t> </a:t>
            </a:r>
            <a:r>
              <a:rPr lang="es-MX" sz="2200" spc="-20" dirty="0" smtClean="0">
                <a:latin typeface="Calibri" panose="020F0502020204030204" pitchFamily="34" charset="0"/>
                <a:cs typeface="Times New Roman" panose="02020603050405020304" pitchFamily="18" charset="0"/>
              </a:rPr>
              <a:t>Δ</a:t>
            </a:r>
            <a:r>
              <a:rPr lang="es-MX" sz="2200" spc="-10" dirty="0" smtClean="0">
                <a:latin typeface="Times New Roman" panose="02020603050405020304" pitchFamily="18" charset="0"/>
                <a:cs typeface="Times New Roman" panose="02020603050405020304" pitchFamily="18" charset="0"/>
              </a:rPr>
              <a:t>H</a:t>
            </a:r>
            <a:r>
              <a:rPr lang="es-MX" sz="2200" spc="22" baseline="-17094" dirty="0" smtClean="0">
                <a:latin typeface="Times New Roman" panose="02020603050405020304" pitchFamily="18" charset="0"/>
                <a:cs typeface="Times New Roman" panose="02020603050405020304" pitchFamily="18" charset="0"/>
              </a:rPr>
              <a:t>R</a:t>
            </a:r>
            <a:r>
              <a:rPr lang="es-MX" sz="2200" spc="-7" baseline="-17094" dirty="0" smtClean="0">
                <a:latin typeface="Times New Roman" panose="02020603050405020304" pitchFamily="18" charset="0"/>
                <a:cs typeface="Times New Roman" panose="02020603050405020304" pitchFamily="18" charset="0"/>
              </a:rPr>
              <a:t> </a:t>
            </a:r>
            <a:r>
              <a:rPr lang="es-MX" sz="2200" spc="145" dirty="0" smtClean="0">
                <a:latin typeface="Times New Roman" panose="02020603050405020304" pitchFamily="18" charset="0"/>
                <a:cs typeface="Times New Roman" panose="02020603050405020304" pitchFamily="18" charset="0"/>
              </a:rPr>
              <a:t>=</a:t>
            </a:r>
            <a:r>
              <a:rPr lang="es-MX" sz="2200" dirty="0" smtClean="0">
                <a:latin typeface="Times New Roman" panose="02020603050405020304" pitchFamily="18" charset="0"/>
                <a:cs typeface="Times New Roman" panose="02020603050405020304" pitchFamily="18" charset="0"/>
              </a:rPr>
              <a:t>-1.86</a:t>
            </a:r>
          </a:p>
          <a:p>
            <a:pPr algn="ctr">
              <a:lnSpc>
                <a:spcPts val="1755"/>
              </a:lnSpc>
              <a:spcBef>
                <a:spcPts val="1090"/>
              </a:spcBef>
              <a:tabLst>
                <a:tab pos="4380865" algn="l"/>
              </a:tabLst>
            </a:pPr>
            <a:r>
              <a:rPr lang="es-MX" sz="2200" spc="5" dirty="0" smtClean="0">
                <a:latin typeface="Times New Roman" panose="02020603050405020304" pitchFamily="18" charset="0"/>
                <a:cs typeface="Times New Roman" panose="02020603050405020304" pitchFamily="18" charset="0"/>
              </a:rPr>
              <a:t>C</a:t>
            </a:r>
            <a:r>
              <a:rPr lang="es-MX" sz="2200" spc="15" baseline="-17094" dirty="0" smtClean="0">
                <a:latin typeface="Times New Roman" panose="02020603050405020304" pitchFamily="18" charset="0"/>
                <a:cs typeface="Times New Roman" panose="02020603050405020304" pitchFamily="18" charset="0"/>
              </a:rPr>
              <a:t>2</a:t>
            </a:r>
            <a:r>
              <a:rPr lang="es-MX" sz="2200" spc="5" dirty="0" smtClean="0">
                <a:latin typeface="Times New Roman" panose="02020603050405020304" pitchFamily="18" charset="0"/>
                <a:cs typeface="Times New Roman" panose="02020603050405020304" pitchFamily="18" charset="0"/>
              </a:rPr>
              <a:t>H</a:t>
            </a:r>
            <a:r>
              <a:rPr lang="es-MX" sz="2200" spc="5" baseline="-25000" dirty="0" smtClean="0">
                <a:latin typeface="Times New Roman" panose="02020603050405020304" pitchFamily="18" charset="0"/>
                <a:cs typeface="Times New Roman" panose="02020603050405020304" pitchFamily="18" charset="0"/>
              </a:rPr>
              <a:t>3</a:t>
            </a:r>
            <a:r>
              <a:rPr lang="es-MX" sz="2200" dirty="0" smtClean="0">
                <a:latin typeface="Times New Roman" panose="02020603050405020304" pitchFamily="18" charset="0"/>
                <a:cs typeface="Times New Roman" panose="02020603050405020304" pitchFamily="18" charset="0"/>
              </a:rPr>
              <a:t>O</a:t>
            </a:r>
            <a:r>
              <a:rPr lang="es-MX" sz="2200" baseline="-25000" dirty="0" smtClean="0">
                <a:latin typeface="Times New Roman" panose="02020603050405020304" pitchFamily="18" charset="0"/>
                <a:cs typeface="Times New Roman" panose="02020603050405020304" pitchFamily="18" charset="0"/>
              </a:rPr>
              <a:t>2</a:t>
            </a:r>
            <a:r>
              <a:rPr lang="es-MX" sz="2200" baseline="30000" dirty="0" smtClean="0">
                <a:latin typeface="Times New Roman" panose="02020603050405020304" pitchFamily="18" charset="0"/>
                <a:cs typeface="Times New Roman" panose="02020603050405020304" pitchFamily="18" charset="0"/>
              </a:rPr>
              <a:t>-</a:t>
            </a:r>
            <a:r>
              <a:rPr lang="es-MX" sz="2200" spc="165" dirty="0" smtClean="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S</a:t>
            </a:r>
            <a:r>
              <a:rPr lang="es-MX" sz="2200" dirty="0">
                <a:latin typeface="Times New Roman" panose="02020603050405020304" pitchFamily="18" charset="0"/>
                <a:cs typeface="Times New Roman" panose="02020603050405020304" pitchFamily="18" charset="0"/>
              </a:rPr>
              <a:t>O</a:t>
            </a:r>
            <a:r>
              <a:rPr lang="es-MX" sz="2200" baseline="-25000" dirty="0">
                <a:latin typeface="Times New Roman" panose="02020603050405020304" pitchFamily="18" charset="0"/>
                <a:cs typeface="Times New Roman" panose="02020603050405020304" pitchFamily="18" charset="0"/>
              </a:rPr>
              <a:t>4</a:t>
            </a:r>
            <a:r>
              <a:rPr lang="es-MX" sz="2200" spc="15" baseline="21367" dirty="0">
                <a:latin typeface="Times New Roman" panose="02020603050405020304" pitchFamily="18" charset="0"/>
                <a:cs typeface="Times New Roman" panose="02020603050405020304" pitchFamily="18" charset="0"/>
              </a:rPr>
              <a:t>-2</a:t>
            </a:r>
            <a:r>
              <a:rPr lang="es-MX" sz="2200" baseline="21367" dirty="0">
                <a:latin typeface="Times New Roman" panose="02020603050405020304" pitchFamily="18" charset="0"/>
                <a:cs typeface="Times New Roman" panose="02020603050405020304" pitchFamily="18" charset="0"/>
              </a:rPr>
              <a:t> </a:t>
            </a:r>
            <a:r>
              <a:rPr lang="es-MX" sz="2200" spc="89" baseline="21367" dirty="0">
                <a:latin typeface="Times New Roman" panose="02020603050405020304" pitchFamily="18" charset="0"/>
                <a:cs typeface="Times New Roman" panose="02020603050405020304" pitchFamily="18" charset="0"/>
              </a:rPr>
              <a:t> </a:t>
            </a:r>
            <a:r>
              <a:rPr lang="es-MX" sz="2200" spc="135"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3</a:t>
            </a:r>
            <a:r>
              <a:rPr lang="es-MX" sz="2200" spc="-10" dirty="0">
                <a:latin typeface="Times New Roman" panose="02020603050405020304" pitchFamily="18" charset="0"/>
                <a:cs typeface="Times New Roman" panose="02020603050405020304" pitchFamily="18" charset="0"/>
              </a:rPr>
              <a:t>H</a:t>
            </a:r>
            <a:r>
              <a:rPr lang="es-MX" sz="2200" spc="22" baseline="21367" dirty="0">
                <a:latin typeface="Times New Roman" panose="02020603050405020304" pitchFamily="18" charset="0"/>
                <a:cs typeface="Times New Roman" panose="02020603050405020304" pitchFamily="18" charset="0"/>
              </a:rPr>
              <a:t>+</a:t>
            </a:r>
            <a:r>
              <a:rPr lang="es-MX" sz="2200" baseline="21367" dirty="0">
                <a:latin typeface="Times New Roman" panose="02020603050405020304" pitchFamily="18" charset="0"/>
                <a:cs typeface="Times New Roman" panose="02020603050405020304" pitchFamily="18" charset="0"/>
              </a:rPr>
              <a:t> </a:t>
            </a:r>
            <a:r>
              <a:rPr lang="es-MX" sz="2200" spc="-202" baseline="21367" dirty="0">
                <a:latin typeface="Times New Roman" panose="02020603050405020304" pitchFamily="18" charset="0"/>
                <a:cs typeface="Times New Roman" panose="02020603050405020304" pitchFamily="18" charset="0"/>
              </a:rPr>
              <a:t> </a:t>
            </a:r>
            <a:r>
              <a:rPr lang="es-MX" sz="2200" dirty="0">
                <a:latin typeface="Calibri" panose="020F0502020204030204" pitchFamily="34" charset="0"/>
                <a:cs typeface="Times New Roman" panose="02020603050405020304" pitchFamily="18" charset="0"/>
              </a:rPr>
              <a:t>↔</a:t>
            </a:r>
            <a:r>
              <a:rPr lang="es-MX" sz="2200" spc="5" dirty="0">
                <a:latin typeface="Times New Roman" panose="02020603050405020304" pitchFamily="18" charset="0"/>
                <a:cs typeface="Times New Roman" panose="02020603050405020304" pitchFamily="18" charset="0"/>
              </a:rPr>
              <a:t> </a:t>
            </a:r>
            <a:r>
              <a:rPr lang="es-MX" sz="2200" dirty="0" smtClean="0">
                <a:latin typeface="Times New Roman" panose="02020603050405020304" pitchFamily="18" charset="0"/>
                <a:cs typeface="Times New Roman" panose="02020603050405020304" pitchFamily="18" charset="0"/>
              </a:rPr>
              <a:t>2CO</a:t>
            </a:r>
            <a:r>
              <a:rPr lang="es-MX" sz="2200" baseline="-25000" dirty="0" smtClean="0">
                <a:latin typeface="Times New Roman" panose="02020603050405020304" pitchFamily="18" charset="0"/>
                <a:cs typeface="Times New Roman" panose="02020603050405020304" pitchFamily="18" charset="0"/>
              </a:rPr>
              <a:t>2</a:t>
            </a:r>
            <a:r>
              <a:rPr lang="es-MX" sz="2200" dirty="0" smtClean="0">
                <a:latin typeface="Times New Roman" panose="02020603050405020304" pitchFamily="18" charset="0"/>
                <a:cs typeface="Times New Roman" panose="02020603050405020304" pitchFamily="18" charset="0"/>
              </a:rPr>
              <a:t>+</a:t>
            </a:r>
            <a:r>
              <a:rPr lang="es-MX" sz="2200" spc="-15" dirty="0" smtClean="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H</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S</a:t>
            </a:r>
            <a:r>
              <a:rPr lang="es-MX" sz="2200" spc="-3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32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2H</a:t>
            </a:r>
            <a:r>
              <a:rPr lang="es-MX" sz="2200" spc="19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p>
          <a:p>
            <a:pPr marL="819785">
              <a:lnSpc>
                <a:spcPts val="1755"/>
              </a:lnSpc>
              <a:spcBef>
                <a:spcPts val="1090"/>
              </a:spcBef>
              <a:tabLst>
                <a:tab pos="4380865" algn="l"/>
              </a:tabLst>
            </a:pPr>
            <a:endParaRPr lang="es-MX" sz="2200" dirty="0">
              <a:latin typeface="Times New Roman" panose="02020603050405020304" pitchFamily="18" charset="0"/>
              <a:cs typeface="Times New Roman" panose="02020603050405020304" pitchFamily="18" charset="0"/>
            </a:endParaRPr>
          </a:p>
          <a:p>
            <a:pPr marL="12700"/>
            <a:endParaRPr lang="es-MX" sz="2200" dirty="0">
              <a:latin typeface="Times New Roman" panose="02020603050405020304" pitchFamily="18" charset="0"/>
              <a:cs typeface="Times New Roman" panose="02020603050405020304" pitchFamily="18" charset="0"/>
            </a:endParaRPr>
          </a:p>
          <a:p>
            <a:pPr marL="12700"/>
            <a:r>
              <a:rPr lang="es-MX" sz="2200" dirty="0">
                <a:latin typeface="Times New Roman" panose="02020603050405020304" pitchFamily="18" charset="0"/>
                <a:cs typeface="Times New Roman" panose="02020603050405020304" pitchFamily="18" charset="0"/>
              </a:rPr>
              <a:t>Reducción</a:t>
            </a:r>
            <a:r>
              <a:rPr lang="es-MX" sz="2200" spc="-10" dirty="0">
                <a:latin typeface="Times New Roman" panose="02020603050405020304" pitchFamily="18" charset="0"/>
                <a:cs typeface="Times New Roman" panose="02020603050405020304" pitchFamily="18" charset="0"/>
              </a:rPr>
              <a:t> de nitrato</a:t>
            </a:r>
            <a:r>
              <a:rPr lang="es-MX" sz="2200" dirty="0">
                <a:latin typeface="Times New Roman" panose="02020603050405020304" pitchFamily="18" charset="0"/>
                <a:cs typeface="Times New Roman" panose="02020603050405020304" pitchFamily="18" charset="0"/>
              </a:rPr>
              <a:t>:</a:t>
            </a:r>
            <a:r>
              <a:rPr lang="es-MX" sz="2200" spc="-50"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Δ</a:t>
            </a:r>
            <a:r>
              <a:rPr lang="es-MX" sz="2200" dirty="0">
                <a:latin typeface="Times New Roman" panose="02020603050405020304" pitchFamily="18" charset="0"/>
                <a:cs typeface="Times New Roman" panose="02020603050405020304" pitchFamily="18" charset="0"/>
              </a:rPr>
              <a:t>G</a:t>
            </a:r>
            <a:r>
              <a:rPr lang="es-MX" sz="2200" spc="22" baseline="-17094" dirty="0">
                <a:latin typeface="Times New Roman" panose="02020603050405020304" pitchFamily="18" charset="0"/>
                <a:cs typeface="Times New Roman" panose="02020603050405020304" pitchFamily="18" charset="0"/>
              </a:rPr>
              <a:t>R</a:t>
            </a:r>
            <a:r>
              <a:rPr lang="es-MX" sz="2200" spc="-3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-160.</a:t>
            </a:r>
            <a:r>
              <a:rPr lang="es-MX" sz="2200" spc="-10" dirty="0">
                <a:latin typeface="Times New Roman" panose="02020603050405020304" pitchFamily="18" charset="0"/>
                <a:cs typeface="Times New Roman" panose="02020603050405020304" pitchFamily="18" charset="0"/>
              </a:rPr>
              <a:t>6</a:t>
            </a:r>
            <a:r>
              <a:rPr lang="es-MX" sz="2200" dirty="0">
                <a:latin typeface="Times New Roman" panose="02020603050405020304" pitchFamily="18" charset="0"/>
                <a:cs typeface="Times New Roman" panose="02020603050405020304" pitchFamily="18" charset="0"/>
              </a:rPr>
              <a:t>;</a:t>
            </a:r>
            <a:r>
              <a:rPr lang="es-MX" sz="2200" spc="-60"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Δ</a:t>
            </a:r>
            <a:r>
              <a:rPr lang="es-MX" sz="2200" spc="5" dirty="0">
                <a:latin typeface="Times New Roman" panose="02020603050405020304" pitchFamily="18" charset="0"/>
                <a:cs typeface="Times New Roman" panose="02020603050405020304" pitchFamily="18" charset="0"/>
              </a:rPr>
              <a:t>H</a:t>
            </a:r>
            <a:r>
              <a:rPr lang="es-MX" sz="2200" spc="22" baseline="-17094" dirty="0">
                <a:latin typeface="Times New Roman" panose="02020603050405020304" pitchFamily="18" charset="0"/>
                <a:cs typeface="Times New Roman" panose="02020603050405020304" pitchFamily="18" charset="0"/>
              </a:rPr>
              <a:t>R</a:t>
            </a:r>
            <a:r>
              <a:rPr lang="es-MX" sz="2200" spc="-3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dirty="0" smtClean="0">
                <a:latin typeface="Times New Roman" panose="02020603050405020304" pitchFamily="18" charset="0"/>
                <a:cs typeface="Times New Roman" panose="02020603050405020304" pitchFamily="18" charset="0"/>
              </a:rPr>
              <a:t>183</a:t>
            </a:r>
            <a:r>
              <a:rPr lang="es-MX" sz="2200" spc="-15" dirty="0" smtClean="0">
                <a:latin typeface="Times New Roman" panose="02020603050405020304" pitchFamily="18" charset="0"/>
                <a:cs typeface="Times New Roman" panose="02020603050405020304" pitchFamily="18" charset="0"/>
              </a:rPr>
              <a:t>.</a:t>
            </a:r>
            <a:r>
              <a:rPr lang="es-MX" sz="2200" dirty="0" smtClean="0">
                <a:latin typeface="Times New Roman" panose="02020603050405020304" pitchFamily="18" charset="0"/>
                <a:cs typeface="Times New Roman" panose="02020603050405020304" pitchFamily="18" charset="0"/>
              </a:rPr>
              <a:t>58</a:t>
            </a:r>
          </a:p>
          <a:p>
            <a:pPr>
              <a:spcBef>
                <a:spcPts val="6"/>
              </a:spcBef>
            </a:pPr>
            <a:endParaRPr lang="es-MX" sz="2200" dirty="0" smtClean="0">
              <a:latin typeface="Times New Roman" panose="02020603050405020304" pitchFamily="18" charset="0"/>
              <a:cs typeface="Times New Roman" panose="02020603050405020304" pitchFamily="18" charset="0"/>
            </a:endParaRPr>
          </a:p>
          <a:p>
            <a:pPr algn="ctr"/>
            <a:r>
              <a:rPr lang="es-MX" sz="2200" spc="5" dirty="0" smtClean="0">
                <a:latin typeface="Times New Roman" panose="02020603050405020304" pitchFamily="18" charset="0"/>
                <a:cs typeface="Times New Roman" panose="02020603050405020304" pitchFamily="18" charset="0"/>
              </a:rPr>
              <a:t>N</a:t>
            </a:r>
            <a:r>
              <a:rPr lang="es-MX" sz="2200" dirty="0" smtClean="0">
                <a:latin typeface="Times New Roman" panose="02020603050405020304" pitchFamily="18" charset="0"/>
                <a:cs typeface="Times New Roman" panose="02020603050405020304" pitchFamily="18" charset="0"/>
              </a:rPr>
              <a:t>O</a:t>
            </a:r>
            <a:r>
              <a:rPr lang="es-MX" sz="2200" spc="15" baseline="-17094" dirty="0" smtClean="0">
                <a:latin typeface="Times New Roman" panose="02020603050405020304" pitchFamily="18" charset="0"/>
                <a:cs typeface="Times New Roman" panose="02020603050405020304" pitchFamily="18" charset="0"/>
              </a:rPr>
              <a:t>3</a:t>
            </a:r>
            <a:r>
              <a:rPr lang="es-MX" sz="2200" spc="7" baseline="25641" dirty="0" smtClean="0">
                <a:latin typeface="Times New Roman" panose="02020603050405020304" pitchFamily="18" charset="0"/>
                <a:cs typeface="Times New Roman" panose="02020603050405020304" pitchFamily="18" charset="0"/>
              </a:rPr>
              <a:t>-</a:t>
            </a:r>
            <a:r>
              <a:rPr lang="es-MX" sz="2200" spc="232" baseline="25641" dirty="0" smtClean="0">
                <a:latin typeface="Times New Roman" panose="02020603050405020304" pitchFamily="18" charset="0"/>
                <a:cs typeface="Times New Roman" panose="02020603050405020304" pitchFamily="18" charset="0"/>
              </a:rPr>
              <a:t> </a:t>
            </a:r>
            <a:r>
              <a:rPr lang="es-MX" sz="2200" dirty="0" smtClean="0">
                <a:latin typeface="Times New Roman" panose="02020603050405020304" pitchFamily="18" charset="0"/>
                <a:cs typeface="Times New Roman" panose="02020603050405020304" pitchFamily="18" charset="0"/>
              </a:rPr>
              <a:t>+</a:t>
            </a:r>
            <a:r>
              <a:rPr lang="es-MX" sz="2200" spc="-25" dirty="0" smtClean="0">
                <a:latin typeface="Times New Roman" panose="02020603050405020304" pitchFamily="18" charset="0"/>
                <a:cs typeface="Times New Roman" panose="02020603050405020304" pitchFamily="18" charset="0"/>
              </a:rPr>
              <a:t> </a:t>
            </a:r>
            <a:r>
              <a:rPr lang="es-MX" sz="2200" dirty="0" smtClean="0">
                <a:latin typeface="Times New Roman" panose="02020603050405020304" pitchFamily="18" charset="0"/>
                <a:cs typeface="Times New Roman" panose="02020603050405020304" pitchFamily="18" charset="0"/>
              </a:rPr>
              <a:t>2e</a:t>
            </a:r>
            <a:r>
              <a:rPr lang="es-MX" sz="2200" spc="7" baseline="25641" dirty="0" smtClean="0">
                <a:latin typeface="Times New Roman" panose="02020603050405020304" pitchFamily="18" charset="0"/>
                <a:cs typeface="Times New Roman" panose="02020603050405020304" pitchFamily="18" charset="0"/>
              </a:rPr>
              <a:t>-</a:t>
            </a:r>
            <a:r>
              <a:rPr lang="es-MX" sz="2200" spc="-7" baseline="25641" dirty="0" smtClean="0">
                <a:latin typeface="Times New Roman" panose="02020603050405020304" pitchFamily="18" charset="0"/>
                <a:cs typeface="Times New Roman" panose="02020603050405020304" pitchFamily="18" charset="0"/>
              </a:rPr>
              <a:t> </a:t>
            </a:r>
            <a:r>
              <a:rPr lang="es-MX" sz="2200" dirty="0" smtClean="0">
                <a:latin typeface="Times New Roman" panose="02020603050405020304" pitchFamily="18" charset="0"/>
                <a:cs typeface="Times New Roman" panose="02020603050405020304" pitchFamily="18" charset="0"/>
              </a:rPr>
              <a:t>+</a:t>
            </a:r>
            <a:r>
              <a:rPr lang="es-MX" sz="2200" spc="-15" dirty="0" smtClean="0">
                <a:latin typeface="Times New Roman" panose="02020603050405020304" pitchFamily="18" charset="0"/>
                <a:cs typeface="Times New Roman" panose="02020603050405020304" pitchFamily="18" charset="0"/>
              </a:rPr>
              <a:t> </a:t>
            </a:r>
            <a:r>
              <a:rPr lang="es-MX" sz="2200" dirty="0" smtClean="0">
                <a:latin typeface="Times New Roman" panose="02020603050405020304" pitchFamily="18" charset="0"/>
                <a:cs typeface="Times New Roman" panose="02020603050405020304" pitchFamily="18" charset="0"/>
              </a:rPr>
              <a:t>2</a:t>
            </a:r>
            <a:r>
              <a:rPr lang="es-MX" sz="2200" spc="5" dirty="0" smtClean="0">
                <a:latin typeface="Times New Roman" panose="02020603050405020304" pitchFamily="18" charset="0"/>
                <a:cs typeface="Times New Roman" panose="02020603050405020304" pitchFamily="18" charset="0"/>
              </a:rPr>
              <a:t>H</a:t>
            </a:r>
            <a:r>
              <a:rPr lang="es-MX" sz="2200" spc="22" baseline="25641" dirty="0" smtClean="0">
                <a:latin typeface="Times New Roman" panose="02020603050405020304" pitchFamily="18" charset="0"/>
                <a:cs typeface="Times New Roman" panose="02020603050405020304" pitchFamily="18" charset="0"/>
              </a:rPr>
              <a:t>+</a:t>
            </a:r>
            <a:r>
              <a:rPr lang="es-MX" sz="2200" spc="-22" baseline="25641" dirty="0" smtClean="0">
                <a:latin typeface="Times New Roman" panose="02020603050405020304" pitchFamily="18" charset="0"/>
                <a:cs typeface="Times New Roman" panose="02020603050405020304" pitchFamily="18" charset="0"/>
              </a:rPr>
              <a:t> </a:t>
            </a:r>
            <a:r>
              <a:rPr lang="es-MX" sz="2200" dirty="0" smtClean="0">
                <a:latin typeface="Times New Roman" panose="02020603050405020304" pitchFamily="18" charset="0"/>
                <a:cs typeface="Times New Roman" panose="02020603050405020304" pitchFamily="18" charset="0"/>
              </a:rPr>
              <a:t>↔</a:t>
            </a:r>
            <a:r>
              <a:rPr lang="es-MX" sz="2200" spc="5" dirty="0" smtClean="0">
                <a:latin typeface="Times New Roman" panose="02020603050405020304" pitchFamily="18" charset="0"/>
                <a:cs typeface="Times New Roman" panose="02020603050405020304" pitchFamily="18" charset="0"/>
              </a:rPr>
              <a:t>N</a:t>
            </a:r>
            <a:r>
              <a:rPr lang="es-MX" sz="2200" dirty="0" smtClean="0">
                <a:latin typeface="Times New Roman" panose="02020603050405020304" pitchFamily="18" charset="0"/>
                <a:cs typeface="Times New Roman" panose="02020603050405020304" pitchFamily="18" charset="0"/>
              </a:rPr>
              <a:t>O</a:t>
            </a:r>
            <a:r>
              <a:rPr lang="es-MX" sz="2200" spc="15" baseline="-17094" dirty="0" smtClean="0">
                <a:latin typeface="Times New Roman" panose="02020603050405020304" pitchFamily="18" charset="0"/>
                <a:cs typeface="Times New Roman" panose="02020603050405020304" pitchFamily="18" charset="0"/>
              </a:rPr>
              <a:t>2</a:t>
            </a:r>
            <a:r>
              <a:rPr lang="es-MX" sz="2200" spc="7" baseline="25641" dirty="0" smtClean="0">
                <a:latin typeface="Times New Roman" panose="02020603050405020304" pitchFamily="18" charset="0"/>
                <a:cs typeface="Times New Roman" panose="02020603050405020304" pitchFamily="18" charset="0"/>
              </a:rPr>
              <a:t>-</a:t>
            </a:r>
            <a:r>
              <a:rPr lang="es-MX" sz="2200" spc="209" baseline="25641" dirty="0" smtClean="0">
                <a:latin typeface="Times New Roman" panose="02020603050405020304" pitchFamily="18" charset="0"/>
                <a:cs typeface="Times New Roman" panose="02020603050405020304" pitchFamily="18" charset="0"/>
              </a:rPr>
              <a:t> </a:t>
            </a:r>
            <a:r>
              <a:rPr lang="es-MX" sz="2200" dirty="0" smtClean="0">
                <a:latin typeface="Times New Roman" panose="02020603050405020304" pitchFamily="18" charset="0"/>
                <a:cs typeface="Times New Roman" panose="02020603050405020304" pitchFamily="18" charset="0"/>
              </a:rPr>
              <a:t>+</a:t>
            </a:r>
            <a:r>
              <a:rPr lang="es-MX" sz="2200" spc="-35" dirty="0" smtClean="0">
                <a:latin typeface="Times New Roman" panose="02020603050405020304" pitchFamily="18" charset="0"/>
                <a:cs typeface="Times New Roman" panose="02020603050405020304" pitchFamily="18" charset="0"/>
              </a:rPr>
              <a:t> </a:t>
            </a:r>
            <a:r>
              <a:rPr lang="es-MX" sz="2200" spc="-10" dirty="0" smtClean="0">
                <a:latin typeface="Times New Roman" panose="02020603050405020304" pitchFamily="18" charset="0"/>
                <a:cs typeface="Times New Roman" panose="02020603050405020304" pitchFamily="18" charset="0"/>
              </a:rPr>
              <a:t>H</a:t>
            </a:r>
            <a:r>
              <a:rPr lang="es-MX" sz="2200" baseline="-17094" dirty="0" smtClean="0">
                <a:latin typeface="Times New Roman" panose="02020603050405020304" pitchFamily="18" charset="0"/>
                <a:cs typeface="Times New Roman" panose="02020603050405020304" pitchFamily="18" charset="0"/>
              </a:rPr>
              <a:t>2</a:t>
            </a:r>
            <a:r>
              <a:rPr lang="es-MX" sz="2200" dirty="0" smtClean="0">
                <a:latin typeface="Times New Roman" panose="02020603050405020304" pitchFamily="18" charset="0"/>
                <a:cs typeface="Times New Roman" panose="02020603050405020304" pitchFamily="18" charset="0"/>
              </a:rPr>
              <a:t>O</a:t>
            </a:r>
          </a:p>
          <a:p>
            <a:pPr marR="701675" algn="ctr">
              <a:spcBef>
                <a:spcPts val="1920"/>
              </a:spcBef>
            </a:pPr>
            <a:r>
              <a:rPr lang="es-MX" sz="2200" dirty="0" err="1" smtClean="0">
                <a:latin typeface="Times New Roman" panose="02020603050405020304" pitchFamily="18" charset="0"/>
                <a:cs typeface="Times New Roman" panose="02020603050405020304" pitchFamily="18" charset="0"/>
              </a:rPr>
              <a:t>Metanogénesis</a:t>
            </a:r>
            <a:r>
              <a:rPr lang="es-MX" sz="2200" dirty="0">
                <a:latin typeface="Times New Roman" panose="02020603050405020304" pitchFamily="18" charset="0"/>
                <a:cs typeface="Times New Roman" panose="02020603050405020304" pitchFamily="18" charset="0"/>
              </a:rPr>
              <a:t>:</a:t>
            </a:r>
            <a:r>
              <a:rPr lang="es-MX" sz="2200" spc="-65"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Δ</a:t>
            </a:r>
            <a:r>
              <a:rPr lang="es-MX" sz="2200" dirty="0">
                <a:latin typeface="Times New Roman" panose="02020603050405020304" pitchFamily="18" charset="0"/>
                <a:cs typeface="Times New Roman" panose="02020603050405020304" pitchFamily="18" charset="0"/>
              </a:rPr>
              <a:t>G</a:t>
            </a:r>
            <a:r>
              <a:rPr lang="es-MX" sz="2200" spc="22" baseline="-17094" dirty="0">
                <a:latin typeface="Times New Roman" panose="02020603050405020304" pitchFamily="18" charset="0"/>
                <a:cs typeface="Times New Roman" panose="02020603050405020304" pitchFamily="18" charset="0"/>
              </a:rPr>
              <a:t>R</a:t>
            </a:r>
            <a:r>
              <a:rPr lang="es-MX" sz="2200" spc="-3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-13</a:t>
            </a:r>
            <a:r>
              <a:rPr lang="es-MX" sz="2200" spc="-10" dirty="0">
                <a:latin typeface="Times New Roman" panose="02020603050405020304" pitchFamily="18" charset="0"/>
                <a:cs typeface="Times New Roman" panose="02020603050405020304" pitchFamily="18" charset="0"/>
              </a:rPr>
              <a:t>0</a:t>
            </a:r>
            <a:r>
              <a:rPr lang="es-MX" sz="2200" dirty="0">
                <a:latin typeface="Times New Roman" panose="02020603050405020304" pitchFamily="18" charset="0"/>
                <a:cs typeface="Times New Roman" panose="02020603050405020304" pitchFamily="18" charset="0"/>
              </a:rPr>
              <a:t>.6</a:t>
            </a:r>
            <a:r>
              <a:rPr lang="es-MX" sz="2200" spc="-5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Δ</a:t>
            </a:r>
            <a:r>
              <a:rPr lang="es-MX" sz="2200" spc="5" dirty="0">
                <a:latin typeface="Times New Roman" panose="02020603050405020304" pitchFamily="18" charset="0"/>
                <a:cs typeface="Times New Roman" panose="02020603050405020304" pitchFamily="18" charset="0"/>
              </a:rPr>
              <a:t>H</a:t>
            </a:r>
            <a:r>
              <a:rPr lang="es-MX" sz="2200" spc="22" baseline="-17094" dirty="0">
                <a:latin typeface="Times New Roman" panose="02020603050405020304" pitchFamily="18" charset="0"/>
                <a:cs typeface="Times New Roman" panose="02020603050405020304" pitchFamily="18" charset="0"/>
              </a:rPr>
              <a:t>R</a:t>
            </a:r>
            <a:r>
              <a:rPr lang="es-MX" sz="2200" spc="-7" baseline="-17094" dirty="0">
                <a:latin typeface="Times New Roman" panose="02020603050405020304" pitchFamily="18" charset="0"/>
                <a:cs typeface="Times New Roman" panose="02020603050405020304" pitchFamily="18" charset="0"/>
              </a:rPr>
              <a:t> </a:t>
            </a:r>
            <a:r>
              <a:rPr lang="es-MX" sz="2200" spc="125"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-252</a:t>
            </a:r>
            <a:r>
              <a:rPr lang="es-MX" sz="2200" spc="-15"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91</a:t>
            </a:r>
          </a:p>
          <a:p>
            <a:pPr>
              <a:spcBef>
                <a:spcPts val="42"/>
              </a:spcBef>
            </a:pPr>
            <a:endParaRPr lang="es-MX" sz="2200" dirty="0">
              <a:latin typeface="Times New Roman" panose="02020603050405020304" pitchFamily="18" charset="0"/>
              <a:cs typeface="Times New Roman" panose="02020603050405020304" pitchFamily="18" charset="0"/>
            </a:endParaRPr>
          </a:p>
          <a:p>
            <a:pPr algn="ctr"/>
            <a:r>
              <a:rPr lang="es-MX" sz="2200" spc="5" dirty="0">
                <a:latin typeface="Times New Roman" panose="02020603050405020304" pitchFamily="18" charset="0"/>
                <a:cs typeface="Times New Roman" panose="02020603050405020304" pitchFamily="18" charset="0"/>
              </a:rPr>
              <a:t>C</a:t>
            </a:r>
            <a:r>
              <a:rPr lang="es-MX" sz="2200"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37"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4</a:t>
            </a:r>
            <a:r>
              <a:rPr lang="es-MX" sz="2200" spc="-10"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2</a:t>
            </a:r>
            <a:r>
              <a:rPr lang="es-MX" sz="2200" spc="-15"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0" dirty="0">
                <a:latin typeface="Times New Roman" panose="02020603050405020304" pitchFamily="18" charset="0"/>
                <a:cs typeface="Times New Roman" panose="02020603050405020304" pitchFamily="18" charset="0"/>
              </a:rPr>
              <a:t> </a:t>
            </a:r>
            <a:r>
              <a:rPr lang="es-MX" sz="2200" spc="-10" dirty="0">
                <a:latin typeface="Times New Roman" panose="02020603050405020304" pitchFamily="18" charset="0"/>
                <a:cs typeface="Times New Roman" panose="02020603050405020304" pitchFamily="18" charset="0"/>
              </a:rPr>
              <a:t>C</a:t>
            </a:r>
            <a:r>
              <a:rPr lang="es-MX" sz="2200" spc="-5"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4</a:t>
            </a:r>
            <a:r>
              <a:rPr lang="es-MX" sz="2200" spc="-15"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0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2</a:t>
            </a:r>
            <a:r>
              <a:rPr lang="es-MX" sz="2200" spc="5"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p>
        </p:txBody>
      </p:sp>
    </p:spTree>
    <p:extLst>
      <p:ext uri="{BB962C8B-B14F-4D97-AF65-F5344CB8AC3E}">
        <p14:creationId xmlns:p14="http://schemas.microsoft.com/office/powerpoint/2010/main" val="859223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99457" y="685800"/>
            <a:ext cx="10515600" cy="4154984"/>
          </a:xfrm>
          <a:prstGeom prst="rect">
            <a:avLst/>
          </a:prstGeom>
          <a:noFill/>
        </p:spPr>
        <p:txBody>
          <a:bodyPr wrap="square" rtlCol="0">
            <a:spAutoFit/>
          </a:bodyPr>
          <a:lstStyle/>
          <a:p>
            <a:pPr algn="just"/>
            <a:r>
              <a:rPr lang="es-MX" sz="2200" dirty="0">
                <a:latin typeface="Times New Roman" panose="02020603050405020304" pitchFamily="18" charset="0"/>
                <a:cs typeface="Times New Roman" panose="02020603050405020304" pitchFamily="18" charset="0"/>
              </a:rPr>
              <a:t> Recuerde que los microorganismos actúan como catalizadores de reacciones de oxidación - reducción. Es más exacto decir los microorganismos usen catalizadores, llamados enzimas, para facilitar la transferencia de electrones.</a:t>
            </a:r>
          </a:p>
          <a:p>
            <a:pPr algn="just"/>
            <a:endParaRPr lang="es-MX" sz="2200" dirty="0">
              <a:latin typeface="Times New Roman" panose="02020603050405020304" pitchFamily="18" charset="0"/>
              <a:cs typeface="Times New Roman" panose="02020603050405020304" pitchFamily="18" charset="0"/>
            </a:endParaRPr>
          </a:p>
          <a:p>
            <a:pPr algn="just"/>
            <a:r>
              <a:rPr lang="es-MX" sz="2200" b="1" dirty="0">
                <a:latin typeface="Times New Roman" panose="02020603050405020304" pitchFamily="18" charset="0"/>
                <a:cs typeface="Times New Roman" panose="02020603050405020304" pitchFamily="18" charset="0"/>
              </a:rPr>
              <a:t>Las enzimas </a:t>
            </a:r>
            <a:r>
              <a:rPr lang="es-MX" sz="2200" dirty="0">
                <a:latin typeface="Times New Roman" panose="02020603050405020304" pitchFamily="18" charset="0"/>
                <a:cs typeface="Times New Roman" panose="02020603050405020304" pitchFamily="18" charset="0"/>
              </a:rPr>
              <a:t>son proteínas que facilitan una fracción al formar un complejo con la reacción que acerca a los reactivos. Las enzimas generalmente son específicas de un sustrato particular (es decir, las </a:t>
            </a:r>
            <a:r>
              <a:rPr lang="es-MX" sz="2200" dirty="0" err="1">
                <a:latin typeface="Times New Roman" panose="02020603050405020304" pitchFamily="18" charset="0"/>
                <a:cs typeface="Times New Roman" panose="02020603050405020304" pitchFamily="18" charset="0"/>
              </a:rPr>
              <a:t>oxigenasas</a:t>
            </a:r>
            <a:r>
              <a:rPr lang="es-MX" sz="2200" dirty="0">
                <a:latin typeface="Times New Roman" panose="02020603050405020304" pitchFamily="18" charset="0"/>
                <a:cs typeface="Times New Roman" panose="02020603050405020304" pitchFamily="18" charset="0"/>
              </a:rPr>
              <a:t> son enzimas que facilitan las reacciones de oxidación y las </a:t>
            </a:r>
            <a:r>
              <a:rPr lang="es-MX" sz="2200" dirty="0" err="1">
                <a:latin typeface="Times New Roman" panose="02020603050405020304" pitchFamily="18" charset="0"/>
                <a:cs typeface="Times New Roman" panose="02020603050405020304" pitchFamily="18" charset="0"/>
              </a:rPr>
              <a:t>reductasas</a:t>
            </a:r>
            <a:r>
              <a:rPr lang="es-MX" sz="2200" dirty="0">
                <a:latin typeface="Times New Roman" panose="02020603050405020304" pitchFamily="18" charset="0"/>
                <a:cs typeface="Times New Roman" panose="02020603050405020304" pitchFamily="18" charset="0"/>
              </a:rPr>
              <a:t> son enzimas que facilitan las reacciones de reducción.</a:t>
            </a:r>
          </a:p>
          <a:p>
            <a:pPr algn="just"/>
            <a:endParaRPr lang="es-MX" sz="2200" dirty="0">
              <a:latin typeface="Times New Roman" panose="02020603050405020304" pitchFamily="18" charset="0"/>
              <a:cs typeface="Times New Roman" panose="02020603050405020304" pitchFamily="18" charset="0"/>
            </a:endParaRPr>
          </a:p>
          <a:p>
            <a:pPr algn="just"/>
            <a:r>
              <a:rPr lang="es-MX" sz="2200" dirty="0">
                <a:latin typeface="Times New Roman" panose="02020603050405020304" pitchFamily="18" charset="0"/>
                <a:cs typeface="Times New Roman" panose="02020603050405020304" pitchFamily="18" charset="0"/>
              </a:rPr>
              <a:t>Los microorganismos pueden sintetizar una nueva enzima que puede utilizar un sustrato previamente no disponible ... Piense en el derrame de petróleo y la remediación microbiana de contaminantes.</a:t>
            </a:r>
          </a:p>
        </p:txBody>
      </p:sp>
    </p:spTree>
    <p:extLst>
      <p:ext uri="{BB962C8B-B14F-4D97-AF65-F5344CB8AC3E}">
        <p14:creationId xmlns:p14="http://schemas.microsoft.com/office/powerpoint/2010/main" val="3666361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1"/>
            <a:ext cx="9144000" cy="6857997"/>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7166610" y="6070212"/>
            <a:ext cx="2929255" cy="457200"/>
          </a:xfrm>
          <a:prstGeom prst="rect">
            <a:avLst/>
          </a:prstGeom>
        </p:spPr>
        <p:txBody>
          <a:bodyPr vert="horz" wrap="square" lIns="0" tIns="0" rIns="0" bIns="0" rtlCol="0">
            <a:spAutoFit/>
          </a:bodyPr>
          <a:lstStyle/>
          <a:p>
            <a:pPr marL="12700" marR="5080"/>
            <a:r>
              <a:rPr sz="1000" b="1" spc="-10" dirty="0">
                <a:latin typeface="Times New Roman"/>
                <a:cs typeface="Times New Roman"/>
              </a:rPr>
              <a:t>OIL</a:t>
            </a:r>
            <a:r>
              <a:rPr sz="1000" b="1" spc="-30" dirty="0">
                <a:latin typeface="Times New Roman"/>
                <a:cs typeface="Times New Roman"/>
              </a:rPr>
              <a:t> </a:t>
            </a:r>
            <a:r>
              <a:rPr sz="1000" b="1" spc="-15" dirty="0">
                <a:latin typeface="Times New Roman"/>
                <a:cs typeface="Times New Roman"/>
              </a:rPr>
              <a:t>E</a:t>
            </a:r>
            <a:r>
              <a:rPr sz="1000" b="1" spc="-10" dirty="0">
                <a:latin typeface="Times New Roman"/>
                <a:cs typeface="Times New Roman"/>
              </a:rPr>
              <a:t>A</a:t>
            </a:r>
            <a:r>
              <a:rPr sz="1000" b="1" spc="-15" dirty="0">
                <a:latin typeface="Times New Roman"/>
                <a:cs typeface="Times New Roman"/>
              </a:rPr>
              <a:t>TE</a:t>
            </a:r>
            <a:r>
              <a:rPr sz="1000" b="1" spc="-10" dirty="0">
                <a:latin typeface="Times New Roman"/>
                <a:cs typeface="Times New Roman"/>
              </a:rPr>
              <a:t>RS:</a:t>
            </a:r>
            <a:r>
              <a:rPr sz="1000" b="1" spc="-20" dirty="0">
                <a:latin typeface="Times New Roman"/>
                <a:cs typeface="Times New Roman"/>
              </a:rPr>
              <a:t> </a:t>
            </a:r>
            <a:r>
              <a:rPr sz="1000" spc="-25" dirty="0">
                <a:latin typeface="Times New Roman"/>
                <a:cs typeface="Times New Roman"/>
              </a:rPr>
              <a:t>N</a:t>
            </a:r>
            <a:r>
              <a:rPr sz="1000" spc="-15" dirty="0">
                <a:latin typeface="Times New Roman"/>
                <a:cs typeface="Times New Roman"/>
              </a:rPr>
              <a:t>e</a:t>
            </a:r>
            <a:r>
              <a:rPr sz="1000" spc="-45" dirty="0">
                <a:latin typeface="Times New Roman"/>
                <a:cs typeface="Times New Roman"/>
              </a:rPr>
              <a:t>w</a:t>
            </a:r>
            <a:r>
              <a:rPr sz="1000" spc="-5" dirty="0">
                <a:latin typeface="Times New Roman"/>
                <a:cs typeface="Times New Roman"/>
              </a:rPr>
              <a:t>ly</a:t>
            </a:r>
            <a:r>
              <a:rPr sz="1000" spc="15" dirty="0">
                <a:latin typeface="Times New Roman"/>
                <a:cs typeface="Times New Roman"/>
              </a:rPr>
              <a:t> </a:t>
            </a:r>
            <a:r>
              <a:rPr sz="1000" dirty="0">
                <a:latin typeface="Times New Roman"/>
                <a:cs typeface="Times New Roman"/>
              </a:rPr>
              <a:t>d</a:t>
            </a:r>
            <a:r>
              <a:rPr sz="1000" spc="-5" dirty="0">
                <a:latin typeface="Times New Roman"/>
                <a:cs typeface="Times New Roman"/>
              </a:rPr>
              <a:t>i</a:t>
            </a:r>
            <a:r>
              <a:rPr sz="1000" spc="-10" dirty="0">
                <a:latin typeface="Times New Roman"/>
                <a:cs typeface="Times New Roman"/>
              </a:rPr>
              <a:t>s</a:t>
            </a:r>
            <a:r>
              <a:rPr sz="1000" spc="-5" dirty="0">
                <a:latin typeface="Times New Roman"/>
                <a:cs typeface="Times New Roman"/>
              </a:rPr>
              <a:t>c</a:t>
            </a:r>
            <a:r>
              <a:rPr sz="1000" dirty="0">
                <a:latin typeface="Times New Roman"/>
                <a:cs typeface="Times New Roman"/>
              </a:rPr>
              <a:t>o</a:t>
            </a:r>
            <a:r>
              <a:rPr sz="1000" spc="-15" dirty="0">
                <a:latin typeface="Times New Roman"/>
                <a:cs typeface="Times New Roman"/>
              </a:rPr>
              <a:t>v</a:t>
            </a:r>
            <a:r>
              <a:rPr sz="1000" spc="-5" dirty="0">
                <a:latin typeface="Times New Roman"/>
                <a:cs typeface="Times New Roman"/>
              </a:rPr>
              <a:t>e</a:t>
            </a:r>
            <a:r>
              <a:rPr sz="1000" dirty="0">
                <a:latin typeface="Times New Roman"/>
                <a:cs typeface="Times New Roman"/>
              </a:rPr>
              <a:t>r</a:t>
            </a:r>
            <a:r>
              <a:rPr sz="1000" spc="-5" dirty="0">
                <a:latin typeface="Times New Roman"/>
                <a:cs typeface="Times New Roman"/>
              </a:rPr>
              <a:t>ed</a:t>
            </a:r>
            <a:r>
              <a:rPr sz="1000" spc="-30" dirty="0">
                <a:latin typeface="Times New Roman"/>
                <a:cs typeface="Times New Roman"/>
              </a:rPr>
              <a:t> m</a:t>
            </a:r>
            <a:r>
              <a:rPr sz="1000" spc="-5" dirty="0">
                <a:latin typeface="Times New Roman"/>
                <a:cs typeface="Times New Roman"/>
              </a:rPr>
              <a:t>icr</a:t>
            </a:r>
            <a:r>
              <a:rPr sz="1000" dirty="0">
                <a:latin typeface="Times New Roman"/>
                <a:cs typeface="Times New Roman"/>
              </a:rPr>
              <a:t>ob</a:t>
            </a:r>
            <a:r>
              <a:rPr sz="1000" spc="-5" dirty="0">
                <a:latin typeface="Times New Roman"/>
                <a:cs typeface="Times New Roman"/>
              </a:rPr>
              <a:t>es</a:t>
            </a:r>
            <a:r>
              <a:rPr sz="1000" spc="-25" dirty="0">
                <a:latin typeface="Times New Roman"/>
                <a:cs typeface="Times New Roman"/>
              </a:rPr>
              <a:t> </a:t>
            </a:r>
            <a:r>
              <a:rPr sz="1000" spc="-5" dirty="0">
                <a:latin typeface="Times New Roman"/>
                <a:cs typeface="Times New Roman"/>
              </a:rPr>
              <a:t>(circled</a:t>
            </a:r>
            <a:r>
              <a:rPr sz="1000" spc="-30" dirty="0">
                <a:latin typeface="Times New Roman"/>
                <a:cs typeface="Times New Roman"/>
              </a:rPr>
              <a:t> </a:t>
            </a:r>
            <a:r>
              <a:rPr sz="1000" spc="-15" dirty="0">
                <a:latin typeface="Times New Roman"/>
                <a:cs typeface="Times New Roman"/>
              </a:rPr>
              <a:t>h</a:t>
            </a:r>
            <a:r>
              <a:rPr sz="1000" spc="-5" dirty="0">
                <a:latin typeface="Times New Roman"/>
                <a:cs typeface="Times New Roman"/>
              </a:rPr>
              <a:t>e</a:t>
            </a:r>
            <a:r>
              <a:rPr sz="1000" dirty="0">
                <a:latin typeface="Times New Roman"/>
                <a:cs typeface="Times New Roman"/>
              </a:rPr>
              <a:t>r</a:t>
            </a:r>
            <a:r>
              <a:rPr sz="1000" spc="-5" dirty="0">
                <a:latin typeface="Times New Roman"/>
                <a:cs typeface="Times New Roman"/>
              </a:rPr>
              <a:t>e in</a:t>
            </a:r>
            <a:r>
              <a:rPr sz="1000" spc="-20" dirty="0">
                <a:latin typeface="Times New Roman"/>
                <a:cs typeface="Times New Roman"/>
              </a:rPr>
              <a:t> </a:t>
            </a:r>
            <a:r>
              <a:rPr sz="1000" spc="-5" dirty="0">
                <a:latin typeface="Times New Roman"/>
                <a:cs typeface="Times New Roman"/>
              </a:rPr>
              <a:t>re</a:t>
            </a:r>
            <a:r>
              <a:rPr sz="1000" dirty="0">
                <a:latin typeface="Times New Roman"/>
                <a:cs typeface="Times New Roman"/>
              </a:rPr>
              <a:t>d</a:t>
            </a:r>
            <a:r>
              <a:rPr sz="1000" spc="-5" dirty="0">
                <a:latin typeface="Times New Roman"/>
                <a:cs typeface="Times New Roman"/>
              </a:rPr>
              <a:t>)</a:t>
            </a:r>
            <a:r>
              <a:rPr sz="1000" spc="-20" dirty="0">
                <a:latin typeface="Times New Roman"/>
                <a:cs typeface="Times New Roman"/>
              </a:rPr>
              <a:t> </a:t>
            </a:r>
            <a:r>
              <a:rPr sz="1000" spc="-15" dirty="0">
                <a:latin typeface="Times New Roman"/>
                <a:cs typeface="Times New Roman"/>
              </a:rPr>
              <a:t>f</a:t>
            </a:r>
            <a:r>
              <a:rPr sz="1000" spc="-5" dirty="0">
                <a:latin typeface="Times New Roman"/>
                <a:cs typeface="Times New Roman"/>
              </a:rPr>
              <a:t>ea</a:t>
            </a:r>
            <a:r>
              <a:rPr sz="1000" spc="-10" dirty="0">
                <a:latin typeface="Times New Roman"/>
                <a:cs typeface="Times New Roman"/>
              </a:rPr>
              <a:t>s</a:t>
            </a:r>
            <a:r>
              <a:rPr sz="1000" spc="-5" dirty="0">
                <a:latin typeface="Times New Roman"/>
                <a:cs typeface="Times New Roman"/>
              </a:rPr>
              <a:t>t</a:t>
            </a:r>
            <a:r>
              <a:rPr sz="1000" spc="5" dirty="0">
                <a:latin typeface="Times New Roman"/>
                <a:cs typeface="Times New Roman"/>
              </a:rPr>
              <a:t> </a:t>
            </a:r>
            <a:r>
              <a:rPr sz="1000" dirty="0">
                <a:latin typeface="Times New Roman"/>
                <a:cs typeface="Times New Roman"/>
              </a:rPr>
              <a:t>o</a:t>
            </a:r>
            <a:r>
              <a:rPr sz="1000" spc="-5" dirty="0">
                <a:latin typeface="Times New Roman"/>
                <a:cs typeface="Times New Roman"/>
              </a:rPr>
              <a:t>n </a:t>
            </a:r>
            <a:r>
              <a:rPr sz="1000" spc="-10" dirty="0">
                <a:latin typeface="Times New Roman"/>
                <a:cs typeface="Times New Roman"/>
              </a:rPr>
              <a:t>s</a:t>
            </a:r>
            <a:r>
              <a:rPr sz="1000" dirty="0">
                <a:latin typeface="Times New Roman"/>
                <a:cs typeface="Times New Roman"/>
              </a:rPr>
              <a:t>p</a:t>
            </a:r>
            <a:r>
              <a:rPr sz="1000" spc="-5" dirty="0">
                <a:latin typeface="Times New Roman"/>
                <a:cs typeface="Times New Roman"/>
              </a:rPr>
              <a:t>eci</a:t>
            </a:r>
            <a:r>
              <a:rPr sz="1000" spc="-15" dirty="0">
                <a:latin typeface="Times New Roman"/>
                <a:cs typeface="Times New Roman"/>
              </a:rPr>
              <a:t>f</a:t>
            </a:r>
            <a:r>
              <a:rPr sz="1000" spc="-5" dirty="0">
                <a:latin typeface="Times New Roman"/>
                <a:cs typeface="Times New Roman"/>
              </a:rPr>
              <a:t>ic</a:t>
            </a:r>
            <a:r>
              <a:rPr sz="1000" spc="-10" dirty="0">
                <a:latin typeface="Times New Roman"/>
                <a:cs typeface="Times New Roman"/>
              </a:rPr>
              <a:t> </a:t>
            </a:r>
            <a:r>
              <a:rPr sz="1000" spc="-15" dirty="0">
                <a:latin typeface="Times New Roman"/>
                <a:cs typeface="Times New Roman"/>
              </a:rPr>
              <a:t>h</a:t>
            </a:r>
            <a:r>
              <a:rPr sz="1000" spc="-25" dirty="0">
                <a:latin typeface="Times New Roman"/>
                <a:cs typeface="Times New Roman"/>
              </a:rPr>
              <a:t>y</a:t>
            </a:r>
            <a:r>
              <a:rPr sz="1000" dirty="0">
                <a:latin typeface="Times New Roman"/>
                <a:cs typeface="Times New Roman"/>
              </a:rPr>
              <a:t>d</a:t>
            </a:r>
            <a:r>
              <a:rPr sz="1000" spc="-5" dirty="0">
                <a:latin typeface="Times New Roman"/>
                <a:cs typeface="Times New Roman"/>
              </a:rPr>
              <a:t>r</a:t>
            </a:r>
            <a:r>
              <a:rPr sz="1000" dirty="0">
                <a:latin typeface="Times New Roman"/>
                <a:cs typeface="Times New Roman"/>
              </a:rPr>
              <a:t>o</a:t>
            </a:r>
            <a:r>
              <a:rPr sz="1000" spc="-5" dirty="0">
                <a:latin typeface="Times New Roman"/>
                <a:cs typeface="Times New Roman"/>
              </a:rPr>
              <a:t>car</a:t>
            </a:r>
            <a:r>
              <a:rPr sz="1000" dirty="0">
                <a:latin typeface="Times New Roman"/>
                <a:cs typeface="Times New Roman"/>
              </a:rPr>
              <a:t>bo</a:t>
            </a:r>
            <a:r>
              <a:rPr sz="1000" spc="-15" dirty="0">
                <a:latin typeface="Times New Roman"/>
                <a:cs typeface="Times New Roman"/>
              </a:rPr>
              <a:t>n</a:t>
            </a:r>
            <a:r>
              <a:rPr sz="1000" spc="-5" dirty="0">
                <a:latin typeface="Times New Roman"/>
                <a:cs typeface="Times New Roman"/>
              </a:rPr>
              <a:t>s</a:t>
            </a:r>
            <a:r>
              <a:rPr sz="1000" spc="-40" dirty="0">
                <a:latin typeface="Times New Roman"/>
                <a:cs typeface="Times New Roman"/>
              </a:rPr>
              <a:t> </a:t>
            </a:r>
            <a:r>
              <a:rPr sz="1000" spc="-5" dirty="0">
                <a:latin typeface="Times New Roman"/>
                <a:cs typeface="Times New Roman"/>
              </a:rPr>
              <a:t>in</a:t>
            </a:r>
            <a:r>
              <a:rPr sz="1000" spc="-20" dirty="0">
                <a:latin typeface="Times New Roman"/>
                <a:cs typeface="Times New Roman"/>
              </a:rPr>
              <a:t> </a:t>
            </a:r>
            <a:r>
              <a:rPr sz="1000" spc="-5" dirty="0">
                <a:latin typeface="Times New Roman"/>
                <a:cs typeface="Times New Roman"/>
              </a:rPr>
              <a:t>t</a:t>
            </a:r>
            <a:r>
              <a:rPr sz="1000" spc="-15" dirty="0">
                <a:latin typeface="Times New Roman"/>
                <a:cs typeface="Times New Roman"/>
              </a:rPr>
              <a:t>h</a:t>
            </a:r>
            <a:r>
              <a:rPr sz="1000" spc="-5" dirty="0">
                <a:latin typeface="Times New Roman"/>
                <a:cs typeface="Times New Roman"/>
              </a:rPr>
              <a:t>e</a:t>
            </a:r>
            <a:r>
              <a:rPr sz="1000" dirty="0">
                <a:latin typeface="Times New Roman"/>
                <a:cs typeface="Times New Roman"/>
              </a:rPr>
              <a:t> </a:t>
            </a:r>
            <a:r>
              <a:rPr sz="1000" spc="-10" dirty="0">
                <a:latin typeface="Times New Roman"/>
                <a:cs typeface="Times New Roman"/>
              </a:rPr>
              <a:t>Gu</a:t>
            </a:r>
            <a:r>
              <a:rPr sz="1000" spc="-5" dirty="0">
                <a:latin typeface="Times New Roman"/>
                <a:cs typeface="Times New Roman"/>
              </a:rPr>
              <a:t>lf</a:t>
            </a:r>
            <a:r>
              <a:rPr sz="1000" dirty="0">
                <a:latin typeface="Times New Roman"/>
                <a:cs typeface="Times New Roman"/>
              </a:rPr>
              <a:t> o</a:t>
            </a:r>
            <a:r>
              <a:rPr sz="1000" spc="-5" dirty="0">
                <a:latin typeface="Times New Roman"/>
                <a:cs typeface="Times New Roman"/>
              </a:rPr>
              <a:t>f</a:t>
            </a:r>
            <a:r>
              <a:rPr sz="1000" spc="-10" dirty="0">
                <a:latin typeface="Times New Roman"/>
                <a:cs typeface="Times New Roman"/>
              </a:rPr>
              <a:t> Me</a:t>
            </a:r>
            <a:r>
              <a:rPr sz="1000" spc="-15" dirty="0">
                <a:latin typeface="Times New Roman"/>
                <a:cs typeface="Times New Roman"/>
              </a:rPr>
              <a:t>x</a:t>
            </a:r>
            <a:r>
              <a:rPr sz="1000" spc="-5" dirty="0">
                <a:latin typeface="Times New Roman"/>
                <a:cs typeface="Times New Roman"/>
              </a:rPr>
              <a:t>ico</a:t>
            </a:r>
            <a:r>
              <a:rPr sz="1000" spc="-15" dirty="0">
                <a:latin typeface="Times New Roman"/>
                <a:cs typeface="Times New Roman"/>
              </a:rPr>
              <a:t> </a:t>
            </a:r>
            <a:r>
              <a:rPr sz="1000" dirty="0">
                <a:latin typeface="Times New Roman"/>
                <a:cs typeface="Times New Roman"/>
              </a:rPr>
              <a:t>o</a:t>
            </a:r>
            <a:r>
              <a:rPr sz="1000" spc="-5" dirty="0">
                <a:latin typeface="Times New Roman"/>
                <a:cs typeface="Times New Roman"/>
              </a:rPr>
              <a:t>il</a:t>
            </a:r>
            <a:r>
              <a:rPr sz="1000" spc="-15" dirty="0">
                <a:latin typeface="Times New Roman"/>
                <a:cs typeface="Times New Roman"/>
              </a:rPr>
              <a:t> </a:t>
            </a:r>
            <a:r>
              <a:rPr sz="1000" spc="-10" dirty="0">
                <a:latin typeface="Times New Roman"/>
                <a:cs typeface="Times New Roman"/>
              </a:rPr>
              <a:t>s</a:t>
            </a:r>
            <a:r>
              <a:rPr sz="1000" dirty="0">
                <a:latin typeface="Times New Roman"/>
                <a:cs typeface="Times New Roman"/>
              </a:rPr>
              <a:t>p</a:t>
            </a:r>
            <a:r>
              <a:rPr sz="1000" spc="-5" dirty="0">
                <a:latin typeface="Times New Roman"/>
                <a:cs typeface="Times New Roman"/>
              </a:rPr>
              <a:t>ill.</a:t>
            </a:r>
            <a:r>
              <a:rPr sz="1000" spc="-35" dirty="0">
                <a:latin typeface="Times New Roman"/>
                <a:cs typeface="Times New Roman"/>
              </a:rPr>
              <a:t> </a:t>
            </a:r>
            <a:r>
              <a:rPr sz="1000" spc="-15" dirty="0">
                <a:latin typeface="Times New Roman"/>
                <a:cs typeface="Times New Roman"/>
              </a:rPr>
              <a:t>I</a:t>
            </a:r>
            <a:r>
              <a:rPr sz="1000" spc="-45" dirty="0">
                <a:latin typeface="Times New Roman"/>
                <a:cs typeface="Times New Roman"/>
              </a:rPr>
              <a:t>m</a:t>
            </a:r>
            <a:r>
              <a:rPr sz="1000" spc="-15" dirty="0">
                <a:latin typeface="Times New Roman"/>
                <a:cs typeface="Times New Roman"/>
              </a:rPr>
              <a:t>a</a:t>
            </a:r>
            <a:r>
              <a:rPr sz="1000" spc="-25" dirty="0">
                <a:latin typeface="Times New Roman"/>
                <a:cs typeface="Times New Roman"/>
              </a:rPr>
              <a:t>g</a:t>
            </a:r>
            <a:r>
              <a:rPr sz="1000" spc="-15" dirty="0">
                <a:latin typeface="Times New Roman"/>
                <a:cs typeface="Times New Roman"/>
              </a:rPr>
              <a:t>e</a:t>
            </a:r>
            <a:r>
              <a:rPr sz="1000" spc="-5" dirty="0">
                <a:latin typeface="Times New Roman"/>
                <a:cs typeface="Times New Roman"/>
              </a:rPr>
              <a:t>:</a:t>
            </a:r>
            <a:r>
              <a:rPr sz="1000" spc="20" dirty="0">
                <a:latin typeface="Times New Roman"/>
                <a:cs typeface="Times New Roman"/>
              </a:rPr>
              <a:t> </a:t>
            </a:r>
            <a:r>
              <a:rPr sz="1000" spc="-10" dirty="0">
                <a:latin typeface="Times New Roman"/>
                <a:cs typeface="Times New Roman"/>
              </a:rPr>
              <a:t>©</a:t>
            </a:r>
            <a:r>
              <a:rPr sz="1000" spc="-5" dirty="0">
                <a:latin typeface="Times New Roman"/>
                <a:cs typeface="Times New Roman"/>
              </a:rPr>
              <a:t> Scie</a:t>
            </a:r>
            <a:r>
              <a:rPr sz="1000" spc="-10" dirty="0">
                <a:latin typeface="Times New Roman"/>
                <a:cs typeface="Times New Roman"/>
              </a:rPr>
              <a:t>n</a:t>
            </a:r>
            <a:r>
              <a:rPr sz="1000" spc="-5" dirty="0">
                <a:latin typeface="Times New Roman"/>
                <a:cs typeface="Times New Roman"/>
              </a:rPr>
              <a:t>ce</a:t>
            </a:r>
            <a:r>
              <a:rPr sz="1000" spc="-10" dirty="0">
                <a:latin typeface="Times New Roman"/>
                <a:cs typeface="Times New Roman"/>
              </a:rPr>
              <a:t> </a:t>
            </a:r>
            <a:r>
              <a:rPr sz="1000" spc="-5" dirty="0">
                <a:latin typeface="Times New Roman"/>
                <a:cs typeface="Times New Roman"/>
              </a:rPr>
              <a:t>/</a:t>
            </a:r>
            <a:r>
              <a:rPr sz="1000" spc="60" dirty="0">
                <a:latin typeface="Times New Roman"/>
                <a:cs typeface="Times New Roman"/>
              </a:rPr>
              <a:t> </a:t>
            </a:r>
            <a:r>
              <a:rPr sz="1000" spc="-35" dirty="0">
                <a:latin typeface="Times New Roman"/>
                <a:cs typeface="Times New Roman"/>
              </a:rPr>
              <a:t>AAAS</a:t>
            </a:r>
            <a:endParaRPr sz="1000">
              <a:latin typeface="Times New Roman"/>
              <a:cs typeface="Times New Roman"/>
            </a:endParaRPr>
          </a:p>
        </p:txBody>
      </p:sp>
      <p:sp>
        <p:nvSpPr>
          <p:cNvPr id="4" name="object 4"/>
          <p:cNvSpPr/>
          <p:nvPr/>
        </p:nvSpPr>
        <p:spPr>
          <a:xfrm>
            <a:off x="2133601" y="762000"/>
            <a:ext cx="6486525" cy="428625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467601" y="3810001"/>
            <a:ext cx="2143125" cy="2143125"/>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3507740" y="5075434"/>
            <a:ext cx="3049905" cy="127635"/>
          </a:xfrm>
          <a:prstGeom prst="rect">
            <a:avLst/>
          </a:prstGeom>
        </p:spPr>
        <p:txBody>
          <a:bodyPr vert="horz" wrap="square" lIns="0" tIns="0" rIns="0" bIns="0" rtlCol="0">
            <a:spAutoFit/>
          </a:bodyPr>
          <a:lstStyle/>
          <a:p>
            <a:pPr marL="12700"/>
            <a:r>
              <a:rPr sz="800" u="sng" dirty="0">
                <a:solidFill>
                  <a:srgbClr val="A6A6A6"/>
                </a:solidFill>
                <a:latin typeface="Times New Roman"/>
                <a:cs typeface="Times New Roman"/>
                <a:hlinkClick r:id="rId6"/>
              </a:rPr>
              <a:t>htt</a:t>
            </a:r>
            <a:r>
              <a:rPr sz="800" u="sng" spc="-10" dirty="0">
                <a:solidFill>
                  <a:srgbClr val="A6A6A6"/>
                </a:solidFill>
                <a:latin typeface="Times New Roman"/>
                <a:cs typeface="Times New Roman"/>
                <a:hlinkClick r:id="rId6"/>
              </a:rPr>
              <a:t>p:</a:t>
            </a:r>
            <a:r>
              <a:rPr sz="800" u="sng" dirty="0">
                <a:solidFill>
                  <a:srgbClr val="A6A6A6"/>
                </a:solidFill>
                <a:latin typeface="Times New Roman"/>
                <a:cs typeface="Times New Roman"/>
                <a:hlinkClick r:id="rId6"/>
              </a:rPr>
              <a:t>/</a:t>
            </a:r>
            <a:r>
              <a:rPr sz="800" u="sng" spc="-10" dirty="0">
                <a:solidFill>
                  <a:srgbClr val="A6A6A6"/>
                </a:solidFill>
                <a:latin typeface="Times New Roman"/>
                <a:cs typeface="Times New Roman"/>
                <a:hlinkClick r:id="rId6"/>
              </a:rPr>
              <a:t>/</a:t>
            </a:r>
            <a:r>
              <a:rPr sz="800" u="sng" spc="-20" dirty="0">
                <a:solidFill>
                  <a:srgbClr val="A6A6A6"/>
                </a:solidFill>
                <a:latin typeface="Times New Roman"/>
                <a:cs typeface="Times New Roman"/>
                <a:hlinkClick r:id="rId6"/>
              </a:rPr>
              <a:t>www</a:t>
            </a:r>
            <a:r>
              <a:rPr sz="800" u="sng" dirty="0">
                <a:solidFill>
                  <a:srgbClr val="A6A6A6"/>
                </a:solidFill>
                <a:latin typeface="Times New Roman"/>
                <a:cs typeface="Times New Roman"/>
                <a:hlinkClick r:id="rId6"/>
              </a:rPr>
              <a:t>.h</a:t>
            </a:r>
            <a:r>
              <a:rPr sz="800" u="sng" spc="-10" dirty="0">
                <a:solidFill>
                  <a:srgbClr val="A6A6A6"/>
                </a:solidFill>
                <a:latin typeface="Times New Roman"/>
                <a:cs typeface="Times New Roman"/>
                <a:hlinkClick r:id="rId6"/>
              </a:rPr>
              <a:t>ull</a:t>
            </a:r>
            <a:r>
              <a:rPr sz="800" u="sng" dirty="0">
                <a:solidFill>
                  <a:srgbClr val="A6A6A6"/>
                </a:solidFill>
                <a:latin typeface="Times New Roman"/>
                <a:cs typeface="Times New Roman"/>
                <a:hlinkClick r:id="rId6"/>
              </a:rPr>
              <a:t>s</a:t>
            </a:r>
            <a:r>
              <a:rPr sz="800" u="sng" spc="-10" dirty="0">
                <a:solidFill>
                  <a:srgbClr val="A6A6A6"/>
                </a:solidFill>
                <a:latin typeface="Times New Roman"/>
                <a:cs typeface="Times New Roman"/>
                <a:hlinkClick r:id="rId6"/>
              </a:rPr>
              <a:t>envi</a:t>
            </a:r>
            <a:r>
              <a:rPr sz="800" u="sng" spc="-5" dirty="0">
                <a:solidFill>
                  <a:srgbClr val="A6A6A6"/>
                </a:solidFill>
                <a:latin typeface="Times New Roman"/>
                <a:cs typeface="Times New Roman"/>
                <a:hlinkClick r:id="rId6"/>
              </a:rPr>
              <a:t>r</a:t>
            </a:r>
            <a:r>
              <a:rPr sz="800" u="sng" spc="-10" dirty="0">
                <a:solidFill>
                  <a:srgbClr val="A6A6A6"/>
                </a:solidFill>
                <a:latin typeface="Times New Roman"/>
                <a:cs typeface="Times New Roman"/>
                <a:hlinkClick r:id="rId6"/>
              </a:rPr>
              <a:t>on</a:t>
            </a:r>
            <a:r>
              <a:rPr sz="800" u="sng" spc="-15" dirty="0">
                <a:solidFill>
                  <a:srgbClr val="A6A6A6"/>
                </a:solidFill>
                <a:latin typeface="Times New Roman"/>
                <a:cs typeface="Times New Roman"/>
                <a:hlinkClick r:id="rId6"/>
              </a:rPr>
              <a:t>m</a:t>
            </a:r>
            <a:r>
              <a:rPr sz="800" u="sng" spc="-10" dirty="0">
                <a:solidFill>
                  <a:srgbClr val="A6A6A6"/>
                </a:solidFill>
                <a:latin typeface="Times New Roman"/>
                <a:cs typeface="Times New Roman"/>
                <a:hlinkClick r:id="rId6"/>
              </a:rPr>
              <a:t>ental.co</a:t>
            </a:r>
            <a:r>
              <a:rPr sz="800" u="sng" dirty="0">
                <a:solidFill>
                  <a:srgbClr val="A6A6A6"/>
                </a:solidFill>
                <a:latin typeface="Times New Roman"/>
                <a:cs typeface="Times New Roman"/>
                <a:hlinkClick r:id="rId6"/>
              </a:rPr>
              <a:t>m</a:t>
            </a:r>
            <a:r>
              <a:rPr sz="800" u="sng" spc="-10" dirty="0">
                <a:solidFill>
                  <a:srgbClr val="A6A6A6"/>
                </a:solidFill>
                <a:latin typeface="Times New Roman"/>
                <a:cs typeface="Times New Roman"/>
                <a:hlinkClick r:id="rId6"/>
              </a:rPr>
              <a:t>/e</a:t>
            </a:r>
            <a:r>
              <a:rPr sz="800" u="sng" dirty="0">
                <a:solidFill>
                  <a:srgbClr val="A6A6A6"/>
                </a:solidFill>
                <a:latin typeface="Times New Roman"/>
                <a:cs typeface="Times New Roman"/>
                <a:hlinkClick r:id="rId6"/>
              </a:rPr>
              <a:t>m</a:t>
            </a:r>
            <a:r>
              <a:rPr sz="800" u="sng" spc="-25" dirty="0">
                <a:solidFill>
                  <a:srgbClr val="A6A6A6"/>
                </a:solidFill>
                <a:latin typeface="Times New Roman"/>
                <a:cs typeface="Times New Roman"/>
                <a:hlinkClick r:id="rId6"/>
              </a:rPr>
              <a:t>e</a:t>
            </a:r>
            <a:r>
              <a:rPr sz="800" u="sng" spc="-5" dirty="0">
                <a:solidFill>
                  <a:srgbClr val="A6A6A6"/>
                </a:solidFill>
                <a:latin typeface="Times New Roman"/>
                <a:cs typeface="Times New Roman"/>
                <a:hlinkClick r:id="rId6"/>
              </a:rPr>
              <a:t>r</a:t>
            </a:r>
            <a:r>
              <a:rPr sz="800" u="sng" spc="-10" dirty="0">
                <a:solidFill>
                  <a:srgbClr val="A6A6A6"/>
                </a:solidFill>
                <a:latin typeface="Times New Roman"/>
                <a:cs typeface="Times New Roman"/>
                <a:hlinkClick r:id="rId6"/>
              </a:rPr>
              <a:t>g</a:t>
            </a:r>
            <a:r>
              <a:rPr sz="800" u="sng" spc="-25" dirty="0">
                <a:solidFill>
                  <a:srgbClr val="A6A6A6"/>
                </a:solidFill>
                <a:latin typeface="Times New Roman"/>
                <a:cs typeface="Times New Roman"/>
                <a:hlinkClick r:id="rId6"/>
              </a:rPr>
              <a:t>e</a:t>
            </a:r>
            <a:r>
              <a:rPr sz="800" u="sng" spc="-10" dirty="0">
                <a:solidFill>
                  <a:srgbClr val="A6A6A6"/>
                </a:solidFill>
                <a:latin typeface="Times New Roman"/>
                <a:cs typeface="Times New Roman"/>
                <a:hlinkClick r:id="rId6"/>
              </a:rPr>
              <a:t>nc</a:t>
            </a:r>
            <a:r>
              <a:rPr sz="800" u="sng" spc="-20" dirty="0">
                <a:solidFill>
                  <a:srgbClr val="A6A6A6"/>
                </a:solidFill>
                <a:latin typeface="Times New Roman"/>
                <a:cs typeface="Times New Roman"/>
                <a:hlinkClick r:id="rId6"/>
              </a:rPr>
              <a:t>y</a:t>
            </a:r>
            <a:r>
              <a:rPr sz="800" u="sng" spc="-5" dirty="0">
                <a:solidFill>
                  <a:srgbClr val="A6A6A6"/>
                </a:solidFill>
                <a:latin typeface="Times New Roman"/>
                <a:cs typeface="Times New Roman"/>
                <a:hlinkClick r:id="rId6"/>
              </a:rPr>
              <a:t>-r</a:t>
            </a:r>
            <a:r>
              <a:rPr sz="800" u="sng" spc="-10" dirty="0">
                <a:solidFill>
                  <a:srgbClr val="A6A6A6"/>
                </a:solidFill>
                <a:latin typeface="Times New Roman"/>
                <a:cs typeface="Times New Roman"/>
                <a:hlinkClick r:id="rId6"/>
              </a:rPr>
              <a:t>e</a:t>
            </a:r>
            <a:r>
              <a:rPr sz="800" u="sng" spc="-15" dirty="0">
                <a:solidFill>
                  <a:srgbClr val="A6A6A6"/>
                </a:solidFill>
                <a:latin typeface="Times New Roman"/>
                <a:cs typeface="Times New Roman"/>
                <a:hlinkClick r:id="rId6"/>
              </a:rPr>
              <a:t>s</a:t>
            </a:r>
            <a:r>
              <a:rPr sz="800" u="sng" spc="-10" dirty="0">
                <a:solidFill>
                  <a:srgbClr val="A6A6A6"/>
                </a:solidFill>
                <a:latin typeface="Times New Roman"/>
                <a:cs typeface="Times New Roman"/>
                <a:hlinkClick r:id="rId6"/>
              </a:rPr>
              <a:t>pon</a:t>
            </a:r>
            <a:r>
              <a:rPr sz="800" u="sng" dirty="0">
                <a:solidFill>
                  <a:srgbClr val="A6A6A6"/>
                </a:solidFill>
                <a:latin typeface="Times New Roman"/>
                <a:cs typeface="Times New Roman"/>
                <a:hlinkClick r:id="rId6"/>
              </a:rPr>
              <a:t>s</a:t>
            </a:r>
            <a:r>
              <a:rPr sz="800" u="sng" spc="-10" dirty="0">
                <a:solidFill>
                  <a:srgbClr val="A6A6A6"/>
                </a:solidFill>
                <a:latin typeface="Times New Roman"/>
                <a:cs typeface="Times New Roman"/>
                <a:hlinkClick r:id="rId6"/>
              </a:rPr>
              <a:t>e</a:t>
            </a:r>
            <a:r>
              <a:rPr sz="800" u="sng" spc="-20" dirty="0">
                <a:solidFill>
                  <a:srgbClr val="A6A6A6"/>
                </a:solidFill>
                <a:latin typeface="Times New Roman"/>
                <a:cs typeface="Times New Roman"/>
                <a:hlinkClick r:id="rId6"/>
              </a:rPr>
              <a:t>-</a:t>
            </a:r>
            <a:r>
              <a:rPr sz="800" u="sng" spc="-10" dirty="0">
                <a:solidFill>
                  <a:srgbClr val="A6A6A6"/>
                </a:solidFill>
                <a:latin typeface="Times New Roman"/>
                <a:cs typeface="Times New Roman"/>
                <a:hlinkClick r:id="rId6"/>
              </a:rPr>
              <a:t>oil</a:t>
            </a:r>
            <a:r>
              <a:rPr sz="800" u="sng" spc="-5" dirty="0">
                <a:solidFill>
                  <a:srgbClr val="A6A6A6"/>
                </a:solidFill>
                <a:latin typeface="Times New Roman"/>
                <a:cs typeface="Times New Roman"/>
                <a:hlinkClick r:id="rId6"/>
              </a:rPr>
              <a:t>-</a:t>
            </a:r>
            <a:r>
              <a:rPr sz="800" u="sng" dirty="0">
                <a:solidFill>
                  <a:srgbClr val="A6A6A6"/>
                </a:solidFill>
                <a:latin typeface="Times New Roman"/>
                <a:cs typeface="Times New Roman"/>
                <a:hlinkClick r:id="rId6"/>
              </a:rPr>
              <a:t>s</a:t>
            </a:r>
            <a:r>
              <a:rPr sz="800" u="sng" spc="-10" dirty="0">
                <a:solidFill>
                  <a:srgbClr val="A6A6A6"/>
                </a:solidFill>
                <a:latin typeface="Times New Roman"/>
                <a:cs typeface="Times New Roman"/>
                <a:hlinkClick r:id="rId6"/>
              </a:rPr>
              <a:t>pill</a:t>
            </a:r>
            <a:r>
              <a:rPr sz="800" u="sng" spc="-5" dirty="0">
                <a:solidFill>
                  <a:srgbClr val="A6A6A6"/>
                </a:solidFill>
                <a:latin typeface="Times New Roman"/>
                <a:cs typeface="Times New Roman"/>
                <a:hlinkClick r:id="rId6"/>
              </a:rPr>
              <a:t>-</a:t>
            </a:r>
            <a:r>
              <a:rPr sz="800" u="sng" spc="-10" dirty="0">
                <a:solidFill>
                  <a:srgbClr val="A6A6A6"/>
                </a:solidFill>
                <a:latin typeface="Times New Roman"/>
                <a:cs typeface="Times New Roman"/>
                <a:hlinkClick r:id="rId6"/>
              </a:rPr>
              <a:t>clean</a:t>
            </a:r>
            <a:r>
              <a:rPr sz="800" u="sng" spc="-20" dirty="0">
                <a:solidFill>
                  <a:srgbClr val="A6A6A6"/>
                </a:solidFill>
                <a:latin typeface="Times New Roman"/>
                <a:cs typeface="Times New Roman"/>
                <a:hlinkClick r:id="rId6"/>
              </a:rPr>
              <a:t>-</a:t>
            </a:r>
            <a:r>
              <a:rPr sz="800" u="sng" spc="-10" dirty="0">
                <a:solidFill>
                  <a:srgbClr val="A6A6A6"/>
                </a:solidFill>
                <a:latin typeface="Times New Roman"/>
                <a:cs typeface="Times New Roman"/>
                <a:hlinkClick r:id="rId6"/>
              </a:rPr>
              <a:t>up</a:t>
            </a:r>
            <a:endParaRPr sz="800">
              <a:latin typeface="Times New Roman"/>
              <a:cs typeface="Times New Roman"/>
            </a:endParaRPr>
          </a:p>
        </p:txBody>
      </p:sp>
    </p:spTree>
    <p:extLst>
      <p:ext uri="{BB962C8B-B14F-4D97-AF65-F5344CB8AC3E}">
        <p14:creationId xmlns:p14="http://schemas.microsoft.com/office/powerpoint/2010/main" val="3237795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09650" y="398383"/>
            <a:ext cx="10172699" cy="2369880"/>
          </a:xfrm>
          <a:prstGeom prst="rect">
            <a:avLst/>
          </a:prstGeom>
        </p:spPr>
        <p:txBody>
          <a:bodyPr vert="horz" wrap="square" lIns="0" tIns="0" rIns="0" bIns="0" rtlCol="0">
            <a:spAutoFit/>
          </a:bodyPr>
          <a:lstStyle/>
          <a:p>
            <a:pPr marL="12700" marR="5080" algn="just">
              <a:tabLst>
                <a:tab pos="4413250" algn="l"/>
                <a:tab pos="5100320" algn="l"/>
                <a:tab pos="6287770" algn="l"/>
                <a:tab pos="6724015" algn="l"/>
              </a:tabLst>
            </a:pPr>
            <a:r>
              <a:rPr lang="es-MX" sz="2200" b="1" i="1" dirty="0">
                <a:latin typeface="Times New Roman" panose="02020603050405020304" pitchFamily="18" charset="0"/>
                <a:cs typeface="Times New Roman" panose="02020603050405020304" pitchFamily="18" charset="0"/>
              </a:rPr>
              <a:t>Amortiguación </a:t>
            </a:r>
            <a:r>
              <a:rPr lang="es-MX" sz="2200" b="1" i="1" dirty="0" err="1">
                <a:latin typeface="Times New Roman" panose="02020603050405020304" pitchFamily="18" charset="0"/>
                <a:cs typeface="Times New Roman" panose="02020603050405020304" pitchFamily="18" charset="0"/>
              </a:rPr>
              <a:t>redox</a:t>
            </a:r>
            <a:r>
              <a:rPr lang="es-MX" sz="2200" dirty="0">
                <a:latin typeface="Times New Roman" panose="02020603050405020304" pitchFamily="18" charset="0"/>
                <a:cs typeface="Times New Roman" panose="02020603050405020304" pitchFamily="18" charset="0"/>
              </a:rPr>
              <a:t>: cuando el oxígeno está presente, en un ambiente acuático, el Eh es controlado por la media reacción de oxígeno-agua. Durante la oxidación de la materia orgánica, mientras exista oxígeno medible, hay muy pocos cambios en Eh. Cuando el oxígeno disuelto ya no está presente, hay una caída rápida en Eh hasta que las reacciones de reducción de sulfato y nitrato se vuelven importantes. Cuando los sulfatos y nitratos se han agotado, hay una disminución adicional en Eh, hasta que la biodegradación anaeróbica se vuelve importante.</a:t>
            </a:r>
          </a:p>
        </p:txBody>
      </p:sp>
      <p:sp>
        <p:nvSpPr>
          <p:cNvPr id="4" name="object 4"/>
          <p:cNvSpPr/>
          <p:nvPr/>
        </p:nvSpPr>
        <p:spPr>
          <a:xfrm>
            <a:off x="2362200" y="3200400"/>
            <a:ext cx="3886200" cy="2921000"/>
          </a:xfrm>
          <a:prstGeom prst="rect">
            <a:avLst/>
          </a:prstGeom>
          <a:blipFill>
            <a:blip r:embed="rId3" cstate="print"/>
            <a:stretch>
              <a:fillRect/>
            </a:stretch>
          </a:blipFill>
        </p:spPr>
        <p:txBody>
          <a:bodyPr wrap="square" lIns="0" tIns="0" rIns="0" bIns="0" rtlCol="0"/>
          <a:lstStyle/>
          <a:p>
            <a:endParaRPr/>
          </a:p>
        </p:txBody>
      </p:sp>
      <p:sp>
        <p:nvSpPr>
          <p:cNvPr id="6" name="CuadroTexto 5"/>
          <p:cNvSpPr txBox="1"/>
          <p:nvPr/>
        </p:nvSpPr>
        <p:spPr>
          <a:xfrm>
            <a:off x="6705600" y="3429000"/>
            <a:ext cx="343364" cy="369332"/>
          </a:xfrm>
          <a:prstGeom prst="rect">
            <a:avLst/>
          </a:prstGeom>
          <a:noFill/>
        </p:spPr>
        <p:txBody>
          <a:bodyPr wrap="none" rtlCol="0">
            <a:spAutoFit/>
          </a:bodyPr>
          <a:lstStyle/>
          <a:p>
            <a:r>
              <a:rPr lang="es-MX" dirty="0"/>
              <a:t>   </a:t>
            </a:r>
          </a:p>
        </p:txBody>
      </p:sp>
      <p:sp>
        <p:nvSpPr>
          <p:cNvPr id="8" name="CuadroTexto 7"/>
          <p:cNvSpPr txBox="1"/>
          <p:nvPr/>
        </p:nvSpPr>
        <p:spPr>
          <a:xfrm>
            <a:off x="6400801" y="3651766"/>
            <a:ext cx="4033837" cy="1446550"/>
          </a:xfrm>
          <a:prstGeom prst="rect">
            <a:avLst/>
          </a:prstGeom>
          <a:noFill/>
        </p:spPr>
        <p:txBody>
          <a:bodyPr wrap="square" rtlCol="0">
            <a:spAutoFit/>
          </a:bodyPr>
          <a:lstStyle/>
          <a:p>
            <a:pPr algn="just"/>
            <a:r>
              <a:rPr lang="es-MX" sz="2200" dirty="0">
                <a:latin typeface="Times New Roman" panose="02020603050405020304" pitchFamily="18" charset="0"/>
                <a:cs typeface="Times New Roman" panose="02020603050405020304" pitchFamily="18" charset="0"/>
              </a:rPr>
              <a:t> ¿Cómo se relacionaría la eutrofización con este proceso?</a:t>
            </a:r>
          </a:p>
          <a:p>
            <a:pPr algn="just"/>
            <a:r>
              <a:rPr lang="es-MX" sz="2200" dirty="0">
                <a:latin typeface="Times New Roman" panose="02020603050405020304" pitchFamily="18" charset="0"/>
                <a:cs typeface="Times New Roman" panose="02020603050405020304" pitchFamily="18" charset="0"/>
              </a:rPr>
              <a:t>¿Sería una muerte rápida o gradual?</a:t>
            </a:r>
          </a:p>
        </p:txBody>
      </p:sp>
    </p:spTree>
    <p:extLst>
      <p:ext uri="{BB962C8B-B14F-4D97-AF65-F5344CB8AC3E}">
        <p14:creationId xmlns:p14="http://schemas.microsoft.com/office/powerpoint/2010/main" val="1010283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905000" y="203539"/>
            <a:ext cx="8382000" cy="1692771"/>
          </a:xfrm>
          <a:prstGeom prst="rect">
            <a:avLst/>
          </a:prstGeom>
        </p:spPr>
        <p:txBody>
          <a:bodyPr vert="horz" wrap="square" lIns="0" tIns="0" rIns="0" bIns="0" rtlCol="0">
            <a:spAutoFit/>
          </a:bodyPr>
          <a:lstStyle/>
          <a:p>
            <a:pPr marL="12700" marR="5080" algn="just"/>
            <a:r>
              <a:rPr lang="es-MX" sz="2200" b="1" i="1" dirty="0">
                <a:latin typeface="Times New Roman" panose="02020603050405020304" pitchFamily="18" charset="0"/>
                <a:cs typeface="Times New Roman" panose="02020603050405020304" pitchFamily="18" charset="0"/>
              </a:rPr>
              <a:t>Interfaz </a:t>
            </a:r>
            <a:r>
              <a:rPr lang="es-MX" sz="2200" b="1" i="1" dirty="0" err="1">
                <a:latin typeface="Times New Roman" panose="02020603050405020304" pitchFamily="18" charset="0"/>
                <a:cs typeface="Times New Roman" panose="02020603050405020304" pitchFamily="18" charset="0"/>
              </a:rPr>
              <a:t>redox</a:t>
            </a:r>
            <a:r>
              <a:rPr lang="es-MX" sz="2200" dirty="0">
                <a:latin typeface="Times New Roman" panose="02020603050405020304" pitchFamily="18" charset="0"/>
                <a:cs typeface="Times New Roman" panose="02020603050405020304" pitchFamily="18" charset="0"/>
              </a:rPr>
              <a:t>: (frente </a:t>
            </a:r>
            <a:r>
              <a:rPr lang="es-MX" sz="2200" dirty="0" err="1">
                <a:latin typeface="Times New Roman" panose="02020603050405020304" pitchFamily="18" charset="0"/>
                <a:cs typeface="Times New Roman" panose="02020603050405020304" pitchFamily="18" charset="0"/>
              </a:rPr>
              <a:t>redox</a:t>
            </a:r>
            <a:r>
              <a:rPr lang="es-MX" sz="2200" dirty="0">
                <a:latin typeface="Times New Roman" panose="02020603050405020304" pitchFamily="18" charset="0"/>
                <a:cs typeface="Times New Roman" panose="02020603050405020304" pitchFamily="18" charset="0"/>
              </a:rPr>
              <a:t>) una zona de rápido cambio en Eh. Esta zona puede ser aguda y extenderse sobre una distancia de solo varios milímetros, o puede extenderse sobre una distancia de muchos metros o decenas de metros. Las interfaces </a:t>
            </a:r>
            <a:r>
              <a:rPr lang="es-MX" sz="2200" dirty="0" err="1">
                <a:latin typeface="Times New Roman" panose="02020603050405020304" pitchFamily="18" charset="0"/>
                <a:cs typeface="Times New Roman" panose="02020603050405020304" pitchFamily="18" charset="0"/>
              </a:rPr>
              <a:t>redox</a:t>
            </a:r>
            <a:r>
              <a:rPr lang="es-MX" sz="2200" dirty="0">
                <a:latin typeface="Times New Roman" panose="02020603050405020304" pitchFamily="18" charset="0"/>
                <a:cs typeface="Times New Roman" panose="02020603050405020304" pitchFamily="18" charset="0"/>
              </a:rPr>
              <a:t> se producen cuando entornos de muy diferentes potenciales de oxidación-reducción entran en contacto.</a:t>
            </a:r>
            <a:endParaRPr sz="2200" dirty="0">
              <a:latin typeface="Times New Roman" panose="02020603050405020304" pitchFamily="18" charset="0"/>
              <a:cs typeface="Times New Roman" panose="02020603050405020304" pitchFamily="18" charset="0"/>
            </a:endParaRPr>
          </a:p>
        </p:txBody>
      </p:sp>
      <p:sp>
        <p:nvSpPr>
          <p:cNvPr id="4" name="object 4"/>
          <p:cNvSpPr/>
          <p:nvPr/>
        </p:nvSpPr>
        <p:spPr>
          <a:xfrm>
            <a:off x="4124325" y="2438400"/>
            <a:ext cx="4068826" cy="406400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900908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600199" y="1295400"/>
            <a:ext cx="9061515" cy="2246769"/>
          </a:xfrm>
          <a:prstGeom prst="rect">
            <a:avLst/>
          </a:prstGeom>
          <a:noFill/>
        </p:spPr>
        <p:txBody>
          <a:bodyPr wrap="square" rtlCol="0">
            <a:spAutoFit/>
          </a:bodyPr>
          <a:lstStyle/>
          <a:p>
            <a:pPr algn="just"/>
            <a:r>
              <a:rPr lang="es-MX" sz="2000" dirty="0">
                <a:latin typeface="Times New Roman" panose="02020603050405020304" pitchFamily="18" charset="0"/>
                <a:cs typeface="Times New Roman" panose="02020603050405020304" pitchFamily="18" charset="0"/>
              </a:rPr>
              <a:t>Por ejemplo, el agua subterránea tiene E=0.00V, y el agua superficial tiene E=0.80 V. </a:t>
            </a:r>
            <a:endParaRPr lang="es-MX" sz="2000" dirty="0" smtClean="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a:p>
            <a:pPr algn="just"/>
            <a:r>
              <a:rPr lang="es-MX" sz="2000" dirty="0" smtClean="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Qué pasaría cuando el agua subterránea se bombea a la superficie? A E=0.00</a:t>
            </a: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log</a:t>
            </a:r>
            <a:r>
              <a:rPr lang="es-MX" sz="2000" baseline="-25000" dirty="0">
                <a:latin typeface="Times New Roman" panose="02020603050405020304" pitchFamily="18" charset="0"/>
                <a:cs typeface="Times New Roman" panose="02020603050405020304" pitchFamily="18" charset="0"/>
              </a:rPr>
              <a:t>10</a:t>
            </a:r>
            <a:r>
              <a:rPr lang="es-MX" sz="2000" dirty="0">
                <a:latin typeface="Times New Roman" panose="02020603050405020304" pitchFamily="18" charset="0"/>
                <a:cs typeface="Times New Roman" panose="02020603050405020304" pitchFamily="18" charset="0"/>
              </a:rPr>
              <a:t>([Mn</a:t>
            </a:r>
            <a:r>
              <a:rPr lang="es-MX" sz="2000" baseline="30000" dirty="0">
                <a:latin typeface="Times New Roman" panose="02020603050405020304" pitchFamily="18" charset="0"/>
                <a:cs typeface="Times New Roman" panose="02020603050405020304" pitchFamily="18" charset="0"/>
              </a:rPr>
              <a:t>3+</a:t>
            </a:r>
            <a:r>
              <a:rPr lang="es-MX" sz="2000" dirty="0">
                <a:latin typeface="Times New Roman" panose="02020603050405020304" pitchFamily="18" charset="0"/>
                <a:cs typeface="Times New Roman" panose="02020603050405020304" pitchFamily="18" charset="0"/>
              </a:rPr>
              <a:t>]/[Mn</a:t>
            </a:r>
            <a:r>
              <a:rPr lang="es-MX" sz="2000" baseline="30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])=(E–1.49)/0.0592=(0–1.49)/0.0592=-25.2  a E=0.80V</a:t>
            </a: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log</a:t>
            </a:r>
            <a:r>
              <a:rPr lang="es-MX" sz="2000" baseline="-25000" dirty="0">
                <a:latin typeface="Times New Roman" panose="02020603050405020304" pitchFamily="18" charset="0"/>
                <a:cs typeface="Times New Roman" panose="02020603050405020304" pitchFamily="18" charset="0"/>
              </a:rPr>
              <a:t>10</a:t>
            </a:r>
            <a:r>
              <a:rPr lang="es-MX" sz="2000" dirty="0">
                <a:latin typeface="Times New Roman" panose="02020603050405020304" pitchFamily="18" charset="0"/>
                <a:cs typeface="Times New Roman" panose="02020603050405020304" pitchFamily="18" charset="0"/>
              </a:rPr>
              <a:t>([Mn</a:t>
            </a:r>
            <a:r>
              <a:rPr lang="es-MX" sz="2000" baseline="30000" dirty="0">
                <a:latin typeface="Times New Roman" panose="02020603050405020304" pitchFamily="18" charset="0"/>
                <a:cs typeface="Times New Roman" panose="02020603050405020304" pitchFamily="18" charset="0"/>
              </a:rPr>
              <a:t>3+</a:t>
            </a:r>
            <a:r>
              <a:rPr lang="es-MX" sz="2000" dirty="0">
                <a:latin typeface="Times New Roman" panose="02020603050405020304" pitchFamily="18" charset="0"/>
                <a:cs typeface="Times New Roman" panose="02020603050405020304" pitchFamily="18" charset="0"/>
              </a:rPr>
              <a:t>]/[Mn</a:t>
            </a:r>
            <a:r>
              <a:rPr lang="es-MX" sz="2000" baseline="30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])=(E–1.49)/0.0592=(0.80–1.49)/0.0592= -11.7.</a:t>
            </a:r>
          </a:p>
        </p:txBody>
      </p:sp>
    </p:spTree>
    <p:extLst>
      <p:ext uri="{BB962C8B-B14F-4D97-AF65-F5344CB8AC3E}">
        <p14:creationId xmlns:p14="http://schemas.microsoft.com/office/powerpoint/2010/main" val="1287991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uadroTexto 50"/>
          <p:cNvSpPr txBox="1"/>
          <p:nvPr/>
        </p:nvSpPr>
        <p:spPr>
          <a:xfrm>
            <a:off x="695326" y="552450"/>
            <a:ext cx="10572750" cy="923330"/>
          </a:xfrm>
          <a:prstGeom prst="rect">
            <a:avLst/>
          </a:prstGeom>
          <a:noFill/>
        </p:spPr>
        <p:txBody>
          <a:bodyPr wrap="square" rtlCol="0">
            <a:spAutoFit/>
          </a:bodyPr>
          <a:lstStyle/>
          <a:p>
            <a:r>
              <a:rPr lang="es-ES" dirty="0">
                <a:latin typeface="Times New Roman" panose="02020603050405020304" pitchFamily="18" charset="0"/>
                <a:cs typeface="Times New Roman" panose="02020603050405020304" pitchFamily="18" charset="0"/>
              </a:rPr>
              <a:t>Se tiene la información de que                                      y                                      , con la cual se quiere determinar </a:t>
            </a:r>
          </a:p>
          <a:p>
            <a:endParaRPr lang="es-ES" dirty="0">
              <a:latin typeface="Times New Roman" panose="02020603050405020304" pitchFamily="18" charset="0"/>
              <a:cs typeface="Times New Roman" panose="02020603050405020304" pitchFamily="18" charset="0"/>
            </a:endParaRPr>
          </a:p>
          <a:p>
            <a:r>
              <a:rPr lang="es-ES" dirty="0">
                <a:latin typeface="Times New Roman" panose="02020603050405020304" pitchFamily="18" charset="0"/>
                <a:cs typeface="Times New Roman" panose="02020603050405020304" pitchFamily="18" charset="0"/>
              </a:rPr>
              <a:t>el valor del cociente </a:t>
            </a:r>
            <a:endParaRPr lang="en-US" dirty="0">
              <a:latin typeface="Times New Roman" panose="02020603050405020304" pitchFamily="18" charset="0"/>
              <a:cs typeface="Times New Roman" panose="02020603050405020304" pitchFamily="18" charset="0"/>
            </a:endParaRPr>
          </a:p>
        </p:txBody>
      </p:sp>
      <p:graphicFrame>
        <p:nvGraphicFramePr>
          <p:cNvPr id="52" name="Objeto 51"/>
          <p:cNvGraphicFramePr>
            <a:graphicFrameLocks noChangeAspect="1"/>
          </p:cNvGraphicFramePr>
          <p:nvPr>
            <p:extLst>
              <p:ext uri="{D42A27DB-BD31-4B8C-83A1-F6EECF244321}">
                <p14:modId xmlns:p14="http://schemas.microsoft.com/office/powerpoint/2010/main" val="1898567295"/>
              </p:ext>
            </p:extLst>
          </p:nvPr>
        </p:nvGraphicFramePr>
        <p:xfrm>
          <a:off x="3670300" y="552450"/>
          <a:ext cx="1965756" cy="407987"/>
        </p:xfrm>
        <a:graphic>
          <a:graphicData uri="http://schemas.openxmlformats.org/presentationml/2006/ole">
            <mc:AlternateContent xmlns:mc="http://schemas.openxmlformats.org/markup-compatibility/2006">
              <mc:Choice xmlns:v="urn:schemas-microsoft-com:vml" Requires="v">
                <p:oleObj spid="_x0000_s11349" name="Equation" r:id="rId3" imgW="1346040" imgH="279360" progId="Equation.DSMT4">
                  <p:embed/>
                </p:oleObj>
              </mc:Choice>
              <mc:Fallback>
                <p:oleObj name="Equation" r:id="rId3" imgW="1346040" imgH="279360" progId="Equation.DSMT4">
                  <p:embed/>
                  <p:pic>
                    <p:nvPicPr>
                      <p:cNvPr id="0" name=""/>
                      <p:cNvPicPr/>
                      <p:nvPr/>
                    </p:nvPicPr>
                    <p:blipFill>
                      <a:blip r:embed="rId4"/>
                      <a:stretch>
                        <a:fillRect/>
                      </a:stretch>
                    </p:blipFill>
                    <p:spPr>
                      <a:xfrm>
                        <a:off x="3670300" y="552450"/>
                        <a:ext cx="1965756" cy="407987"/>
                      </a:xfrm>
                      <a:prstGeom prst="rect">
                        <a:avLst/>
                      </a:prstGeom>
                    </p:spPr>
                  </p:pic>
                </p:oleObj>
              </mc:Fallback>
            </mc:AlternateContent>
          </a:graphicData>
        </a:graphic>
      </p:graphicFrame>
      <p:graphicFrame>
        <p:nvGraphicFramePr>
          <p:cNvPr id="53" name="Objeto 52"/>
          <p:cNvGraphicFramePr>
            <a:graphicFrameLocks noChangeAspect="1"/>
          </p:cNvGraphicFramePr>
          <p:nvPr>
            <p:extLst>
              <p:ext uri="{D42A27DB-BD31-4B8C-83A1-F6EECF244321}">
                <p14:modId xmlns:p14="http://schemas.microsoft.com/office/powerpoint/2010/main" val="1113110723"/>
              </p:ext>
            </p:extLst>
          </p:nvPr>
        </p:nvGraphicFramePr>
        <p:xfrm>
          <a:off x="5953124" y="552450"/>
          <a:ext cx="2038131" cy="427037"/>
        </p:xfrm>
        <a:graphic>
          <a:graphicData uri="http://schemas.openxmlformats.org/presentationml/2006/ole">
            <mc:AlternateContent xmlns:mc="http://schemas.openxmlformats.org/markup-compatibility/2006">
              <mc:Choice xmlns:v="urn:schemas-microsoft-com:vml" Requires="v">
                <p:oleObj spid="_x0000_s11350" name="Equation" r:id="rId5" imgW="1333440" imgH="279360" progId="Equation.DSMT4">
                  <p:embed/>
                </p:oleObj>
              </mc:Choice>
              <mc:Fallback>
                <p:oleObj name="Equation" r:id="rId5" imgW="1333440" imgH="279360" progId="Equation.DSMT4">
                  <p:embed/>
                  <p:pic>
                    <p:nvPicPr>
                      <p:cNvPr id="0" name=""/>
                      <p:cNvPicPr/>
                      <p:nvPr/>
                    </p:nvPicPr>
                    <p:blipFill>
                      <a:blip r:embed="rId6"/>
                      <a:stretch>
                        <a:fillRect/>
                      </a:stretch>
                    </p:blipFill>
                    <p:spPr>
                      <a:xfrm>
                        <a:off x="5953124" y="552450"/>
                        <a:ext cx="2038131" cy="427037"/>
                      </a:xfrm>
                      <a:prstGeom prst="rect">
                        <a:avLst/>
                      </a:prstGeom>
                    </p:spPr>
                  </p:pic>
                </p:oleObj>
              </mc:Fallback>
            </mc:AlternateContent>
          </a:graphicData>
        </a:graphic>
      </p:graphicFrame>
      <p:graphicFrame>
        <p:nvGraphicFramePr>
          <p:cNvPr id="54" name="Objeto 53"/>
          <p:cNvGraphicFramePr>
            <a:graphicFrameLocks noChangeAspect="1"/>
          </p:cNvGraphicFramePr>
          <p:nvPr>
            <p:extLst>
              <p:ext uri="{D42A27DB-BD31-4B8C-83A1-F6EECF244321}">
                <p14:modId xmlns:p14="http://schemas.microsoft.com/office/powerpoint/2010/main" val="1632881442"/>
              </p:ext>
            </p:extLst>
          </p:nvPr>
        </p:nvGraphicFramePr>
        <p:xfrm>
          <a:off x="2717325" y="960437"/>
          <a:ext cx="635907" cy="667703"/>
        </p:xfrm>
        <a:graphic>
          <a:graphicData uri="http://schemas.openxmlformats.org/presentationml/2006/ole">
            <mc:AlternateContent xmlns:mc="http://schemas.openxmlformats.org/markup-compatibility/2006">
              <mc:Choice xmlns:v="urn:schemas-microsoft-com:vml" Requires="v">
                <p:oleObj spid="_x0000_s11351" name="Equation" r:id="rId7" imgW="507960" imgH="533160" progId="Equation.DSMT4">
                  <p:embed/>
                </p:oleObj>
              </mc:Choice>
              <mc:Fallback>
                <p:oleObj name="Equation" r:id="rId7" imgW="507960" imgH="533160" progId="Equation.DSMT4">
                  <p:embed/>
                  <p:pic>
                    <p:nvPicPr>
                      <p:cNvPr id="0" name=""/>
                      <p:cNvPicPr/>
                      <p:nvPr/>
                    </p:nvPicPr>
                    <p:blipFill>
                      <a:blip r:embed="rId8"/>
                      <a:stretch>
                        <a:fillRect/>
                      </a:stretch>
                    </p:blipFill>
                    <p:spPr>
                      <a:xfrm>
                        <a:off x="2717325" y="960437"/>
                        <a:ext cx="635907" cy="667703"/>
                      </a:xfrm>
                      <a:prstGeom prst="rect">
                        <a:avLst/>
                      </a:prstGeom>
                    </p:spPr>
                  </p:pic>
                </p:oleObj>
              </mc:Fallback>
            </mc:AlternateContent>
          </a:graphicData>
        </a:graphic>
      </p:graphicFrame>
    </p:spTree>
    <p:extLst>
      <p:ext uri="{BB962C8B-B14F-4D97-AF65-F5344CB8AC3E}">
        <p14:creationId xmlns:p14="http://schemas.microsoft.com/office/powerpoint/2010/main" val="11734515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44717" y="706225"/>
            <a:ext cx="10972801" cy="4647426"/>
          </a:xfrm>
          <a:prstGeom prst="rect">
            <a:avLst/>
          </a:prstGeom>
        </p:spPr>
        <p:txBody>
          <a:bodyPr vert="horz" wrap="square" lIns="0" tIns="0" rIns="0" bIns="0" rtlCol="0">
            <a:spAutoFit/>
          </a:bodyPr>
          <a:lstStyle/>
          <a:p>
            <a:pPr marL="12700" marR="5080" algn="just">
              <a:tabLst>
                <a:tab pos="5960110" algn="l"/>
              </a:tabLst>
            </a:pPr>
            <a:r>
              <a:rPr lang="es-MX" sz="2200" b="1" dirty="0" smtClean="0">
                <a:latin typeface="Times New Roman" panose="02020603050405020304" pitchFamily="18" charset="0"/>
                <a:cs typeface="Times New Roman" panose="02020603050405020304" pitchFamily="18" charset="0"/>
              </a:rPr>
              <a:t>Fuerza electromotiva </a:t>
            </a:r>
            <a:r>
              <a:rPr lang="es-MX" sz="2200" dirty="0" smtClean="0">
                <a:latin typeface="Times New Roman" panose="02020603050405020304" pitchFamily="18" charset="0"/>
                <a:cs typeface="Times New Roman" panose="02020603050405020304" pitchFamily="18" charset="0"/>
              </a:rPr>
              <a:t>( </a:t>
            </a:r>
            <a:r>
              <a:rPr lang="es-MX" sz="2200" dirty="0" err="1" smtClean="0">
                <a:latin typeface="Times New Roman" panose="02020603050405020304" pitchFamily="18" charset="0"/>
                <a:cs typeface="Times New Roman" panose="02020603050405020304" pitchFamily="18" charset="0"/>
              </a:rPr>
              <a:t>fem</a:t>
            </a:r>
            <a:r>
              <a:rPr lang="es-MX" sz="2200" dirty="0" smtClean="0">
                <a:latin typeface="Times New Roman" panose="02020603050405020304" pitchFamily="18" charset="0"/>
                <a:cs typeface="Times New Roman" panose="02020603050405020304" pitchFamily="18" charset="0"/>
              </a:rPr>
              <a:t> ): la máxima diferencia de potencial entre dos electrodos de una celda galvánica o voltaica. Es el voltaje generado por los electrones que fluyen desde el ánodo (media celda de oxidación) hacia el cátodo (media celda de reducción)  como en el caso desde la barra de zinc a la barra de cobre.</a:t>
            </a:r>
          </a:p>
          <a:p>
            <a:pPr marL="12700" algn="just">
              <a:spcBef>
                <a:spcPts val="1500"/>
              </a:spcBef>
            </a:pPr>
            <a:r>
              <a:rPr lang="es-MX" sz="2200" dirty="0" err="1" smtClean="0">
                <a:latin typeface="Times New Roman" panose="02020603050405020304" pitchFamily="18" charset="0"/>
                <a:cs typeface="Times New Roman" panose="02020603050405020304" pitchFamily="18" charset="0"/>
              </a:rPr>
              <a:t>Emf</a:t>
            </a:r>
            <a:r>
              <a:rPr lang="es-MX" sz="2200" dirty="0" smtClean="0">
                <a:latin typeface="Times New Roman" panose="02020603050405020304" pitchFamily="18" charset="0"/>
                <a:cs typeface="Times New Roman" panose="02020603050405020304" pitchFamily="18" charset="0"/>
              </a:rPr>
              <a:t> estándar (</a:t>
            </a:r>
            <a:r>
              <a:rPr lang="es-MX" sz="2200" i="1" dirty="0" err="1" smtClean="0">
                <a:latin typeface="Times New Roman" panose="02020603050405020304" pitchFamily="18" charset="0"/>
                <a:cs typeface="Times New Roman" panose="02020603050405020304" pitchFamily="18" charset="0"/>
              </a:rPr>
              <a:t>Eº</a:t>
            </a:r>
            <a:r>
              <a:rPr lang="es-MX" sz="2200" dirty="0" smtClean="0">
                <a:latin typeface="Times New Roman" panose="02020603050405020304" pitchFamily="18" charset="0"/>
                <a:cs typeface="Times New Roman" panose="02020603050405020304" pitchFamily="18" charset="0"/>
              </a:rPr>
              <a:t>): el voltaje generado en condiciones ideales a una concentración de </a:t>
            </a:r>
            <a:r>
              <a:rPr lang="es-MX" sz="2200" i="1" dirty="0" smtClean="0">
                <a:latin typeface="Times New Roman" panose="02020603050405020304" pitchFamily="18" charset="0"/>
                <a:cs typeface="Times New Roman" panose="02020603050405020304" pitchFamily="18" charset="0"/>
              </a:rPr>
              <a:t>1M</a:t>
            </a:r>
          </a:p>
          <a:p>
            <a:pPr marL="12700" marR="240029" algn="just">
              <a:spcBef>
                <a:spcPts val="1405"/>
              </a:spcBef>
              <a:tabLst>
                <a:tab pos="6110605" algn="l"/>
              </a:tabLst>
            </a:pPr>
            <a:r>
              <a:rPr lang="es-MX" sz="2200" spc="-10" dirty="0" smtClean="0">
                <a:latin typeface="Times New Roman" panose="02020603050405020304" pitchFamily="18" charset="0"/>
                <a:cs typeface="Times New Roman" panose="02020603050405020304" pitchFamily="18" charset="0"/>
              </a:rPr>
              <a:t>La </a:t>
            </a:r>
            <a:r>
              <a:rPr lang="es-MX" sz="2200" b="1" i="1" spc="-10" dirty="0" err="1" smtClean="0">
                <a:latin typeface="Times New Roman" panose="02020603050405020304" pitchFamily="18" charset="0"/>
                <a:cs typeface="Times New Roman" panose="02020603050405020304" pitchFamily="18" charset="0"/>
              </a:rPr>
              <a:t>e</a:t>
            </a:r>
            <a:r>
              <a:rPr lang="es-MX" sz="2200" b="1" i="1" spc="-30" dirty="0" err="1" smtClean="0">
                <a:latin typeface="Times New Roman" panose="02020603050405020304" pitchFamily="18" charset="0"/>
                <a:cs typeface="Times New Roman" panose="02020603050405020304" pitchFamily="18" charset="0"/>
              </a:rPr>
              <a:t>m</a:t>
            </a:r>
            <a:r>
              <a:rPr lang="es-MX" sz="2200" b="1" i="1" dirty="0" err="1" smtClean="0">
                <a:latin typeface="Times New Roman" panose="02020603050405020304" pitchFamily="18" charset="0"/>
                <a:cs typeface="Times New Roman" panose="02020603050405020304" pitchFamily="18" charset="0"/>
              </a:rPr>
              <a:t>f</a:t>
            </a:r>
            <a:r>
              <a:rPr lang="es-MX" sz="2200" b="1" i="1" spc="-25" dirty="0" smtClean="0">
                <a:latin typeface="Times New Roman" panose="02020603050405020304" pitchFamily="18" charset="0"/>
                <a:cs typeface="Times New Roman" panose="02020603050405020304" pitchFamily="18" charset="0"/>
              </a:rPr>
              <a:t> </a:t>
            </a:r>
            <a:r>
              <a:rPr lang="es-MX" sz="2200" spc="-25" dirty="0" smtClean="0">
                <a:latin typeface="Times New Roman" panose="02020603050405020304" pitchFamily="18" charset="0"/>
                <a:cs typeface="Times New Roman" panose="02020603050405020304" pitchFamily="18" charset="0"/>
              </a:rPr>
              <a:t>está relacionado con la energía libre de una reacción de reducción-oxidación por </a:t>
            </a:r>
            <a:r>
              <a:rPr lang="es-MX" sz="2000" dirty="0" smtClean="0">
                <a:latin typeface="Arial"/>
                <a:cs typeface="Arial"/>
              </a:rPr>
              <a:t>:</a:t>
            </a:r>
          </a:p>
          <a:p>
            <a:pPr marL="12700" marR="10795" algn="just">
              <a:lnSpc>
                <a:spcPts val="2280"/>
              </a:lnSpc>
              <a:spcBef>
                <a:spcPts val="1964"/>
              </a:spcBef>
              <a:tabLst>
                <a:tab pos="6116955" algn="l"/>
              </a:tabLst>
            </a:pPr>
            <a:endParaRPr lang="es-MX" sz="2200" dirty="0" smtClean="0">
              <a:latin typeface="Times New Roman" panose="02020603050405020304" pitchFamily="18" charset="0"/>
              <a:cs typeface="Times New Roman" panose="02020603050405020304" pitchFamily="18" charset="0"/>
            </a:endParaRPr>
          </a:p>
          <a:p>
            <a:pPr marL="12700" marR="10795" algn="just">
              <a:lnSpc>
                <a:spcPts val="2280"/>
              </a:lnSpc>
              <a:spcBef>
                <a:spcPts val="1964"/>
              </a:spcBef>
              <a:tabLst>
                <a:tab pos="6116955" algn="l"/>
              </a:tabLst>
            </a:pPr>
            <a:endParaRPr lang="es-MX" sz="2200" dirty="0">
              <a:latin typeface="Times New Roman" panose="02020603050405020304" pitchFamily="18" charset="0"/>
              <a:cs typeface="Times New Roman" panose="02020603050405020304" pitchFamily="18" charset="0"/>
            </a:endParaRPr>
          </a:p>
          <a:p>
            <a:pPr marL="12700" marR="10795" algn="just">
              <a:lnSpc>
                <a:spcPts val="2280"/>
              </a:lnSpc>
              <a:spcBef>
                <a:spcPts val="1964"/>
              </a:spcBef>
              <a:tabLst>
                <a:tab pos="6116955" algn="l"/>
              </a:tabLst>
            </a:pPr>
            <a:r>
              <a:rPr lang="es-MX" sz="2200" dirty="0" smtClean="0">
                <a:latin typeface="Times New Roman" panose="02020603050405020304" pitchFamily="18" charset="0"/>
                <a:cs typeface="Times New Roman" panose="02020603050405020304" pitchFamily="18" charset="0"/>
              </a:rPr>
              <a:t>Donde ∆GR es la energía libre para la reacción, E es la fuerza electromotiva (electromotriz) correspondiente, </a:t>
            </a:r>
            <a:r>
              <a:rPr lang="es-MX" sz="2200" i="1" dirty="0" smtClean="0">
                <a:latin typeface="Times New Roman" panose="02020603050405020304" pitchFamily="18" charset="0"/>
                <a:cs typeface="Times New Roman" panose="02020603050405020304" pitchFamily="18" charset="0"/>
              </a:rPr>
              <a:t>n </a:t>
            </a:r>
            <a:r>
              <a:rPr lang="es-MX" sz="2200" dirty="0" smtClean="0">
                <a:latin typeface="Times New Roman" panose="02020603050405020304" pitchFamily="18" charset="0"/>
                <a:cs typeface="Times New Roman" panose="02020603050405020304" pitchFamily="18" charset="0"/>
              </a:rPr>
              <a:t>es el número de electrones transferidos en la reacción y </a:t>
            </a:r>
            <a:r>
              <a:rPr lang="es-MX" sz="2200" i="1" dirty="0" smtClean="0">
                <a:latin typeface="Times New Roman" panose="02020603050405020304" pitchFamily="18" charset="0"/>
                <a:cs typeface="Times New Roman" panose="02020603050405020304" pitchFamily="18" charset="0"/>
              </a:rPr>
              <a:t>F </a:t>
            </a:r>
            <a:r>
              <a:rPr lang="es-MX" sz="2200" dirty="0" smtClean="0">
                <a:latin typeface="Times New Roman" panose="02020603050405020304" pitchFamily="18" charset="0"/>
                <a:cs typeface="Times New Roman" panose="02020603050405020304" pitchFamily="18" charset="0"/>
              </a:rPr>
              <a:t>es la constante de Faraday (96.42 kJ/ </a:t>
            </a:r>
            <a:r>
              <a:rPr lang="es-MX" sz="2200" dirty="0" err="1" smtClean="0">
                <a:latin typeface="Times New Roman" panose="02020603050405020304" pitchFamily="18" charset="0"/>
                <a:cs typeface="Times New Roman" panose="02020603050405020304" pitchFamily="18" charset="0"/>
              </a:rPr>
              <a:t>volt·gramo</a:t>
            </a:r>
            <a:r>
              <a:rPr lang="es-MX" sz="2200" dirty="0" smtClean="0">
                <a:latin typeface="Times New Roman" panose="02020603050405020304" pitchFamily="18" charset="0"/>
                <a:cs typeface="Times New Roman" panose="02020603050405020304" pitchFamily="18" charset="0"/>
              </a:rPr>
              <a:t> equivalente).</a:t>
            </a:r>
            <a:endParaRPr lang="es-MX" sz="2200" dirty="0">
              <a:latin typeface="Times New Roman" panose="02020603050405020304" pitchFamily="18" charset="0"/>
              <a:cs typeface="Times New Roman" panose="02020603050405020304" pitchFamily="18" charset="0"/>
            </a:endParaRPr>
          </a:p>
        </p:txBody>
      </p:sp>
      <p:pic>
        <p:nvPicPr>
          <p:cNvPr id="15362" name="Picture 2" descr="C:\Users\Pece\AppData\Local\Temp\x10sctmp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8916" y="3560976"/>
            <a:ext cx="1666875" cy="485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63962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950</TotalTime>
  <Words>2420</Words>
  <Application>Microsoft Office PowerPoint</Application>
  <PresentationFormat>Panorámica</PresentationFormat>
  <Paragraphs>232</Paragraphs>
  <Slides>38</Slides>
  <Notes>21</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2</vt:i4>
      </vt:variant>
      <vt:variant>
        <vt:lpstr>Títulos de diapositiva</vt:lpstr>
      </vt:variant>
      <vt:variant>
        <vt:i4>38</vt:i4>
      </vt:variant>
    </vt:vector>
  </HeadingPairs>
  <TitlesOfParts>
    <vt:vector size="48" baseType="lpstr">
      <vt:lpstr>Arial</vt:lpstr>
      <vt:lpstr>Calibri</vt:lpstr>
      <vt:lpstr>Calibri Light</vt:lpstr>
      <vt:lpstr>Mathematica1</vt:lpstr>
      <vt:lpstr>Symbol</vt:lpstr>
      <vt:lpstr>Times New Roman</vt:lpstr>
      <vt:lpstr>Wingdings</vt:lpstr>
      <vt:lpstr>Tema de Office</vt:lpstr>
      <vt:lpstr>Equation</vt:lpstr>
      <vt:lpstr>MathType 7.0 Equation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papel de los microorganismos en las reacciones de oxidación - reducción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 GUADALUPE ESPINOZA MALDONADO</dc:creator>
  <cp:lastModifiedBy>Pece</cp:lastModifiedBy>
  <cp:revision>77</cp:revision>
  <dcterms:created xsi:type="dcterms:W3CDTF">2021-05-04T15:20:46Z</dcterms:created>
  <dcterms:modified xsi:type="dcterms:W3CDTF">2022-11-25T16:57:47Z</dcterms:modified>
</cp:coreProperties>
</file>